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7" r:id="rId3"/>
  </p:sldMasterIdLst>
  <p:notesMasterIdLst>
    <p:notesMasterId r:id="rId65"/>
  </p:notesMasterIdLst>
  <p:sldIdLst>
    <p:sldId id="257" r:id="rId4"/>
    <p:sldId id="1427" r:id="rId5"/>
    <p:sldId id="296" r:id="rId6"/>
    <p:sldId id="306" r:id="rId7"/>
    <p:sldId id="1182" r:id="rId8"/>
    <p:sldId id="1048" r:id="rId9"/>
    <p:sldId id="1280" r:id="rId10"/>
    <p:sldId id="1299" r:id="rId11"/>
    <p:sldId id="1281" r:id="rId12"/>
    <p:sldId id="1183" r:id="rId13"/>
    <p:sldId id="1295" r:id="rId14"/>
    <p:sldId id="1283" r:id="rId15"/>
    <p:sldId id="1179" r:id="rId16"/>
    <p:sldId id="1178" r:id="rId17"/>
    <p:sldId id="1267" r:id="rId18"/>
    <p:sldId id="1264" r:id="rId19"/>
    <p:sldId id="1332" r:id="rId20"/>
    <p:sldId id="1196" r:id="rId21"/>
    <p:sldId id="1373" r:id="rId22"/>
    <p:sldId id="1368" r:id="rId23"/>
    <p:sldId id="1398" r:id="rId24"/>
    <p:sldId id="1308" r:id="rId25"/>
    <p:sldId id="1390" r:id="rId26"/>
    <p:sldId id="285" r:id="rId27"/>
    <p:sldId id="1397" r:id="rId28"/>
    <p:sldId id="262" r:id="rId29"/>
    <p:sldId id="1392" r:id="rId30"/>
    <p:sldId id="264" r:id="rId31"/>
    <p:sldId id="1290" r:id="rId32"/>
    <p:sldId id="1425" r:id="rId33"/>
    <p:sldId id="1285" r:id="rId34"/>
    <p:sldId id="1334" r:id="rId35"/>
    <p:sldId id="1333" r:id="rId36"/>
    <p:sldId id="1393" r:id="rId37"/>
    <p:sldId id="267" r:id="rId38"/>
    <p:sldId id="280" r:id="rId39"/>
    <p:sldId id="1421" r:id="rId40"/>
    <p:sldId id="1426" r:id="rId41"/>
    <p:sldId id="301" r:id="rId42"/>
    <p:sldId id="302" r:id="rId43"/>
    <p:sldId id="1423" r:id="rId44"/>
    <p:sldId id="419" r:id="rId45"/>
    <p:sldId id="1414" r:id="rId46"/>
    <p:sldId id="650" r:id="rId47"/>
    <p:sldId id="1411" r:id="rId48"/>
    <p:sldId id="1409" r:id="rId49"/>
    <p:sldId id="1413" r:id="rId50"/>
    <p:sldId id="1265" r:id="rId51"/>
    <p:sldId id="1291" r:id="rId52"/>
    <p:sldId id="1327" r:id="rId53"/>
    <p:sldId id="760" r:id="rId54"/>
    <p:sldId id="1176" r:id="rId55"/>
    <p:sldId id="279" r:id="rId56"/>
    <p:sldId id="300" r:id="rId57"/>
    <p:sldId id="1269" r:id="rId58"/>
    <p:sldId id="1270" r:id="rId59"/>
    <p:sldId id="1054" r:id="rId60"/>
    <p:sldId id="1271" r:id="rId61"/>
    <p:sldId id="272" r:id="rId62"/>
    <p:sldId id="1324" r:id="rId63"/>
    <p:sldId id="1181"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543" autoAdjust="0"/>
  </p:normalViewPr>
  <p:slideViewPr>
    <p:cSldViewPr snapToGrid="0">
      <p:cViewPr varScale="1">
        <p:scale>
          <a:sx n="96" d="100"/>
          <a:sy n="96" d="100"/>
        </p:scale>
        <p:origin x="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66D096"/>
              </a:solidFill>
              <a:ln w="19050">
                <a:solidFill>
                  <a:schemeClr val="lt1"/>
                </a:solidFill>
              </a:ln>
              <a:effectLst/>
            </c:spPr>
            <c:extLst>
              <c:ext xmlns:c16="http://schemas.microsoft.com/office/drawing/2014/chart" uri="{C3380CC4-5D6E-409C-BE32-E72D297353CC}">
                <c16:uniqueId val="{00000003-E609-4DC3-8F11-10F265D2515E}"/>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2-E609-4DC3-8F11-10F265D2515E}"/>
              </c:ext>
            </c:extLst>
          </c:dPt>
          <c:cat>
            <c:strRef>
              <c:f>Sheet1!$A$2:$A$3</c:f>
              <c:strCache>
                <c:ptCount val="2"/>
                <c:pt idx="0">
                  <c:v>Coding</c:v>
                </c:pt>
                <c:pt idx="1">
                  <c:v>Non-coding</c:v>
                </c:pt>
              </c:strCache>
            </c:strRef>
          </c:cat>
          <c:val>
            <c:numRef>
              <c:f>Sheet1!$B$2:$B$3</c:f>
              <c:numCache>
                <c:formatCode>General</c:formatCode>
                <c:ptCount val="2"/>
                <c:pt idx="0">
                  <c:v>5</c:v>
                </c:pt>
                <c:pt idx="1">
                  <c:v>95</c:v>
                </c:pt>
              </c:numCache>
            </c:numRef>
          </c:val>
          <c:extLst>
            <c:ext xmlns:c16="http://schemas.microsoft.com/office/drawing/2014/chart" uri="{C3380CC4-5D6E-409C-BE32-E72D297353CC}">
              <c16:uniqueId val="{00000000-E609-4DC3-8F11-10F265D2515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006568-1ADB-46D7-BE18-2E14AD0D5AF8}" type="datetimeFigureOut">
              <a:rPr lang="en-US" smtClean="0"/>
              <a:t>5/12/2022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F6EF9-8B33-462A-8BC6-F37EA52A2692}" type="slidenum">
              <a:rPr lang="en-US" smtClean="0"/>
              <a:t>‹#›</a:t>
            </a:fld>
            <a:endParaRPr lang="en-US"/>
          </a:p>
        </p:txBody>
      </p:sp>
    </p:spTree>
    <p:extLst>
      <p:ext uri="{BB962C8B-B14F-4D97-AF65-F5344CB8AC3E}">
        <p14:creationId xmlns:p14="http://schemas.microsoft.com/office/powerpoint/2010/main" val="1006620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EF6EF9-8B33-462A-8BC6-F37EA52A2692}" type="slidenum">
              <a:rPr lang="en-US" smtClean="0"/>
              <a:t>3</a:t>
            </a:fld>
            <a:endParaRPr lang="en-US"/>
          </a:p>
        </p:txBody>
      </p:sp>
    </p:spTree>
    <p:extLst>
      <p:ext uri="{BB962C8B-B14F-4D97-AF65-F5344CB8AC3E}">
        <p14:creationId xmlns:p14="http://schemas.microsoft.com/office/powerpoint/2010/main" val="3574216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NIH has funded large coordinated consortia to profile 100s of molecular flags in 100s of cell types and tissues across the whole genome. We use these tera-scale datasets to train and interpret machine learning models to decode genome function</a:t>
            </a:r>
          </a:p>
        </p:txBody>
      </p:sp>
      <p:sp>
        <p:nvSpPr>
          <p:cNvPr id="4" name="Slide Number Placeholder 3"/>
          <p:cNvSpPr>
            <a:spLocks noGrp="1"/>
          </p:cNvSpPr>
          <p:nvPr>
            <p:ph type="sldNum" sz="quarter" idx="5"/>
          </p:nvPr>
        </p:nvSpPr>
        <p:spPr/>
        <p:txBody>
          <a:bodyPr/>
          <a:lstStyle/>
          <a:p>
            <a:fld id="{9CEF6EF9-8B33-462A-8BC6-F37EA52A2692}" type="slidenum">
              <a:rPr lang="en-US" smtClean="0"/>
              <a:t>4</a:t>
            </a:fld>
            <a:endParaRPr lang="en-US"/>
          </a:p>
        </p:txBody>
      </p:sp>
    </p:spTree>
    <p:extLst>
      <p:ext uri="{BB962C8B-B14F-4D97-AF65-F5344CB8AC3E}">
        <p14:creationId xmlns:p14="http://schemas.microsoft.com/office/powerpoint/2010/main" val="1761834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aseline="0" dirty="0"/>
              <a:t>Diving further into the anatomy of regulatory elements. They are bound various regulatory proteins that recognize specific DNA words. The syntax of these DNA words determine the complexes of proteins that bind regulatory elements and accordingly turn genes on and off in different cell types and tissues. The large-scale protein-DNA binding experiments provide a unique opportunity to decipher these functional DNA words and their syntax</a:t>
            </a:r>
            <a:endParaRPr lang="en-US" dirty="0"/>
          </a:p>
        </p:txBody>
      </p:sp>
      <p:sp>
        <p:nvSpPr>
          <p:cNvPr id="4" name="Slide Number Placeholder 3"/>
          <p:cNvSpPr>
            <a:spLocks noGrp="1"/>
          </p:cNvSpPr>
          <p:nvPr>
            <p:ph type="sldNum" sz="quarter" idx="10"/>
          </p:nvPr>
        </p:nvSpPr>
        <p:spPr/>
        <p:txBody>
          <a:bodyPr/>
          <a:lstStyle/>
          <a:p>
            <a:fld id="{6197EA4D-192B-A447-8045-8A76EE91A9F0}" type="slidenum">
              <a:rPr lang="en-US" smtClean="0"/>
              <a:t>5</a:t>
            </a:fld>
            <a:endParaRPr lang="en-US"/>
          </a:p>
        </p:txBody>
      </p:sp>
    </p:spTree>
    <p:extLst>
      <p:ext uri="{BB962C8B-B14F-4D97-AF65-F5344CB8AC3E}">
        <p14:creationId xmlns:p14="http://schemas.microsoft.com/office/powerpoint/2010/main" val="1965804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4" name="Shape 32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None/>
            </a:pPr>
            <a:r>
              <a:rPr lang="en-US" sz="1100" b="0" i="0" u="none" strike="noStrike" cap="none" dirty="0">
                <a:solidFill>
                  <a:schemeClr val="dk1"/>
                </a:solidFill>
                <a:latin typeface="Arial"/>
                <a:ea typeface="Arial"/>
                <a:cs typeface="Arial"/>
                <a:sym typeface="Arial"/>
              </a:rPr>
              <a:t>We can formulate this problem as a machine learning prediction task</a:t>
            </a:r>
            <a:endParaRPr sz="1100" b="0" i="0" u="none" strike="noStrike" cap="none" dirty="0">
              <a:solidFill>
                <a:schemeClr val="dk1"/>
              </a:solidFill>
              <a:latin typeface="Arial"/>
              <a:ea typeface="Arial"/>
              <a:cs typeface="Arial"/>
              <a:sym typeface="Arial"/>
            </a:endParaRPr>
          </a:p>
        </p:txBody>
      </p:sp>
      <p:sp>
        <p:nvSpPr>
          <p:cNvPr id="325" name="Shape 325"/>
          <p:cNvSpPr txBox="1">
            <a:spLocks noGrp="1"/>
          </p:cNvSpPr>
          <p:nvPr>
            <p:ph type="sldNum" idx="12"/>
          </p:nvPr>
        </p:nvSpPr>
        <p:spPr>
          <a:xfrm>
            <a:off x="0" y="0"/>
            <a:ext cx="3000000" cy="30000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a:buNone/>
              <a:tabLst/>
              <a:defRPr/>
            </a:pPr>
            <a:fld id="{00000000-1234-1234-1234-123412341234}" type="slidenum">
              <a:rPr kumimoji="0" lang="en" sz="18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ct val="25000"/>
                <a:buFont typeface="Arial"/>
                <a:buNone/>
                <a:tabLst/>
                <a:defRPr/>
              </a:pPr>
              <a:t>6</a:t>
            </a:fld>
            <a:endParaRPr kumimoji="0" lang="en" sz="18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86233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2942decba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42942decba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we train a model to predict which cell types a given region of the genome is accessible in. The input to the model is DNA sequence represented as ones and zeros, as shown - so a C is 0100, a G is 0010, and so forth. / The first layer of our model learns pattern detectors - here, each color represents a different pattern detector. / These pattern detectors slide across the sequence, so in a sense you can think of them as doing a motif scan. However, I want to stress that we aren’t using known motifs. These pattern detectors are learned directly from the data according to what gives good performance. / Later layers in the network can learn patterns that build on those of previous layers - so if the first layer learned individual motifs, the second layer might put them together into </a:t>
            </a:r>
            <a:r>
              <a:rPr lang="en-US" dirty="0" err="1"/>
              <a:t>cobinding</a:t>
            </a:r>
            <a:r>
              <a:rPr lang="en-US" dirty="0"/>
              <a:t> patterns. This is analogous to computer vision, where the first layer learned basic features like edges, and the second layer </a:t>
            </a:r>
            <a:r>
              <a:rPr lang="en-US" dirty="0" err="1"/>
              <a:t>larned</a:t>
            </a:r>
            <a:r>
              <a:rPr lang="en-US" dirty="0"/>
              <a:t> patterns like eyes and noses. / Finally, we have the outputs indicating whether or not a region is accessible in each cell type. Note that a single model is used to make predictions for multiple different cell types.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871DB-2FCE-3B4C-B84D-1F5C84E977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045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4eafa91633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4eafa91633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An alternative family of approaches is based on what’s called “backpropagation”. Here, you start with a particular output, and assign importance scores to the neurons in the layer immediately below, based on the particular function connecting those layers. You then repeat the process and back down through the layers until you reach the input sequence. Note that importance scores can be negative - for example, if the purple neuron on the left looked for the pattern AGATA, then the C would get a negative score because it contributes negatively to the firing of that neuron. The reason this is more efficient than in-silico mutagenesis is that in a single backward pass, you get importance scores for all the positions in the input. There are a</a:t>
            </a:r>
            <a:r>
              <a:rPr lang="en-US" baseline="0" dirty="0"/>
              <a:t> number </a:t>
            </a:r>
            <a:r>
              <a:rPr lang="en-US" dirty="0"/>
              <a:t>of backpropagation-based approaches, and the most famous is simply computing the gradients of the output with respect to the inputs. Backpropagation in this context is another word for the chain rule. However, as I will show on the next slides, using gradients can be problematic, so we developed an alternative approach called DeepLIFT, which you can find on </a:t>
            </a:r>
            <a:r>
              <a:rPr lang="en-US" dirty="0" err="1"/>
              <a:t>github</a:t>
            </a:r>
            <a:r>
              <a:rPr lang="en-US" dirty="0"/>
              <a:t> for more details.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871DB-2FCE-3B4C-B84D-1F5C84E977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559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obtain further evidence of this periodicity, we tested whether Nanog’s preferred syntax was naturally found in genomic DNA sequence. Indeed, the pairwise distance between our mapped Nanog motif instances showed a strong helical spacing preference for a multiple of ~10.5 bp, independent of motif orientation. </a:t>
            </a:r>
          </a:p>
          <a:p>
            <a:endParaRPr lang="en-US" dirty="0"/>
          </a:p>
          <a:p>
            <a:r>
              <a:rPr lang="en-US" dirty="0"/>
              <a:t>Despite being present in genomic DNA, the pattern had not been discovered previously, presumably because traditional motif discovery and scanning methods only weakly reveal this pattern and only when specifically searching for 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F6EF9-8B33-462A-8BC6-F37EA52A26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704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4eafa91633_0_1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4eafa91633_0_1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5FF399-53F3-5947-95D8-5612894F61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766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at base-resolution the precise profiles are not just a function of regulatory protein interactions but are also highly influenced by biases and preferences of the enzymes used such as Tn5 and </a:t>
            </a:r>
            <a:r>
              <a:rPr lang="en-US" dirty="0" err="1"/>
              <a:t>Dnase</a:t>
            </a:r>
            <a:r>
              <a:rPr lang="en-US" dirty="0"/>
              <a:t>-I. These biases must be corrected to prevent the model from learning spurious features. To date, none of the ML models attempt to model or correct for such biases. Also current statistical bias correction methods use extremely simplified bias models such as position weight matrices.</a:t>
            </a:r>
          </a:p>
        </p:txBody>
      </p:sp>
      <p:sp>
        <p:nvSpPr>
          <p:cNvPr id="4" name="Slide Number Placeholder 3"/>
          <p:cNvSpPr>
            <a:spLocks noGrp="1"/>
          </p:cNvSpPr>
          <p:nvPr>
            <p:ph type="sldNum" sz="quarter" idx="5"/>
          </p:nvPr>
        </p:nvSpPr>
        <p:spPr/>
        <p:txBody>
          <a:bodyPr/>
          <a:lstStyle/>
          <a:p>
            <a:fld id="{56F2BE91-976E-47D1-81AB-666959667C98}" type="slidenum">
              <a:rPr lang="en-US" smtClean="0"/>
              <a:t>19</a:t>
            </a:fld>
            <a:endParaRPr lang="en-US"/>
          </a:p>
        </p:txBody>
      </p:sp>
    </p:spTree>
    <p:extLst>
      <p:ext uri="{BB962C8B-B14F-4D97-AF65-F5344CB8AC3E}">
        <p14:creationId xmlns:p14="http://schemas.microsoft.com/office/powerpoint/2010/main" val="874815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EF6EF9-8B33-462A-8BC6-F37EA52A2692}" type="slidenum">
              <a:rPr lang="en-US" smtClean="0"/>
              <a:t>20</a:t>
            </a:fld>
            <a:endParaRPr lang="en-US"/>
          </a:p>
        </p:txBody>
      </p:sp>
    </p:spTree>
    <p:extLst>
      <p:ext uri="{BB962C8B-B14F-4D97-AF65-F5344CB8AC3E}">
        <p14:creationId xmlns:p14="http://schemas.microsoft.com/office/powerpoint/2010/main" val="2777894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Hence, we developed </a:t>
            </a:r>
            <a:r>
              <a:rPr lang="en-US" dirty="0" err="1"/>
              <a:t>ChromBPNet</a:t>
            </a:r>
            <a:r>
              <a:rPr lang="en-US" dirty="0"/>
              <a:t> based on the previously published </a:t>
            </a:r>
            <a:r>
              <a:rPr lang="en-US" dirty="0" err="1"/>
              <a:t>BPNet</a:t>
            </a:r>
            <a:r>
              <a:rPr lang="en-US" dirty="0"/>
              <a:t> model. It is a convolutional neural network that maps sequence to base-resolution chromatin accessibility profiles. The input to the model is any 2Kb sequence and the output is the total read counts over the central 1Kb and the base-resolution probability distribution of reads across the 1Kb. </a:t>
            </a:r>
          </a:p>
          <a:p>
            <a:endParaRPr lang="en-US" dirty="0"/>
          </a:p>
          <a:p>
            <a:r>
              <a:rPr lang="en-US" dirty="0"/>
              <a:t>We fit the model in two steps. First, we train a neural network to predict base-resolution profiles of ATAC/DNase signal outside peak regions as a function of sequence. We call this the bias predictor. On previous calls, I have shown that this NN bias predictor substantially outperforms previous PWM and k-</a:t>
            </a:r>
            <a:r>
              <a:rPr lang="en-US" dirty="0" err="1"/>
              <a:t>mer</a:t>
            </a:r>
            <a:r>
              <a:rPr lang="en-US" dirty="0"/>
              <a:t> based bias predictors. </a:t>
            </a:r>
          </a:p>
          <a:p>
            <a:endParaRPr lang="en-US" dirty="0"/>
          </a:p>
          <a:p>
            <a:r>
              <a:rPr lang="en-US" dirty="0"/>
              <a:t>We then regress the predicted bias tracks from the ATAC-seq profiles in peak regions.</a:t>
            </a:r>
          </a:p>
          <a:p>
            <a:endParaRPr lang="en-US" dirty="0"/>
          </a:p>
          <a:p>
            <a:r>
              <a:rPr lang="en-US" dirty="0"/>
              <a:t>Finally, we fit the regulatory sequence module of the </a:t>
            </a:r>
            <a:r>
              <a:rPr lang="en-US" dirty="0" err="1"/>
              <a:t>ChromBPNet</a:t>
            </a:r>
            <a:r>
              <a:rPr lang="en-US" dirty="0"/>
              <a:t> model to the residual i.e. the portion of the ATAC-seq profiles in peak regions that cannot be explained by the bias model</a:t>
            </a:r>
          </a:p>
          <a:p>
            <a:endParaRPr lang="en-US" dirty="0"/>
          </a:p>
          <a:p>
            <a:r>
              <a:rPr lang="en-US" dirty="0"/>
              <a:t>This two step process ensures that the sequence component of the </a:t>
            </a:r>
            <a:r>
              <a:rPr lang="en-US" dirty="0" err="1"/>
              <a:t>ChromBPNet</a:t>
            </a:r>
            <a:r>
              <a:rPr lang="en-US" dirty="0"/>
              <a:t> model does not learn enzymatic bias and in previous calls we have shown how effective this process is.</a:t>
            </a:r>
          </a:p>
        </p:txBody>
      </p:sp>
      <p:sp>
        <p:nvSpPr>
          <p:cNvPr id="4" name="Slide Number Placeholder 3"/>
          <p:cNvSpPr>
            <a:spLocks noGrp="1"/>
          </p:cNvSpPr>
          <p:nvPr>
            <p:ph type="sldNum" sz="quarter" idx="10"/>
          </p:nvPr>
        </p:nvSpPr>
        <p:spPr/>
        <p:txBody>
          <a:bodyPr/>
          <a:lstStyle/>
          <a:p>
            <a:fld id="{DC8871DB-2FCE-3B4C-B84D-1F5C84E9775C}" type="slidenum">
              <a:rPr lang="en-US" smtClean="0"/>
              <a:t>21</a:t>
            </a:fld>
            <a:endParaRPr lang="en-US"/>
          </a:p>
        </p:txBody>
      </p:sp>
    </p:spTree>
    <p:extLst>
      <p:ext uri="{BB962C8B-B14F-4D97-AF65-F5344CB8AC3E}">
        <p14:creationId xmlns:p14="http://schemas.microsoft.com/office/powerpoint/2010/main" val="939995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d13807c770_0_4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d13807c770_0_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 dirty="0">
                <a:solidFill>
                  <a:schemeClr val="dk1"/>
                </a:solidFill>
                <a:cs typeface="Calibri"/>
              </a:rPr>
              <a:t>We trained these models on 5 ENCODE cell-lines and here we show </a:t>
            </a:r>
            <a:r>
              <a:rPr lang="en" dirty="0">
                <a:solidFill>
                  <a:schemeClr val="dk1"/>
                </a:solidFill>
              </a:rPr>
              <a:t>prediction performance of a Chrom-BPNET trained on a K562 DNASE dataset  in peak regions in held-out test chromosomes. The model achieves a high spearman correlation of 0.7 between the observed and predicted total counts.  </a:t>
            </a:r>
            <a:endParaRPr lang="en" dirty="0"/>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We also compare the observed and predicted base-resolution probability profiles for each peak region using the Jensen Shannon Distance. We compute the JSD between profiles of pseudoreplicates as the best possible performance and the JSD between observed profiles and shuffled profiles as the worst possible performance. Our models are significantly better than the worst case limit and approach pseudoreplicate concordance.</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dirty="0">
                <a:solidFill>
                  <a:srgbClr val="000000"/>
                </a:solidFill>
                <a:latin typeface="Calibri"/>
                <a:cs typeface="Calibri"/>
              </a:rPr>
              <a:t>Now lets look at the bias correction aspect of </a:t>
            </a:r>
            <a:r>
              <a:rPr lang="en-US" sz="1800" dirty="0" err="1">
                <a:solidFill>
                  <a:srgbClr val="000000"/>
                </a:solidFill>
                <a:latin typeface="Calibri"/>
                <a:cs typeface="Calibri"/>
              </a:rPr>
              <a:t>ChromBPNet</a:t>
            </a:r>
            <a:r>
              <a:rPr lang="en-US" sz="1800" dirty="0">
                <a:solidFill>
                  <a:srgbClr val="000000"/>
                </a:solidFill>
                <a:latin typeface="Calibri"/>
                <a:cs typeface="Calibri"/>
              </a:rPr>
              <a:t> - </a:t>
            </a:r>
          </a:p>
          <a:p>
            <a:endParaRPr lang="en-US" sz="1800" dirty="0">
              <a:solidFill>
                <a:srgbClr val="000000"/>
              </a:solidFill>
              <a:latin typeface="Calibri"/>
              <a:cs typeface="Calibri"/>
            </a:endParaRPr>
          </a:p>
          <a:p>
            <a:r>
              <a:rPr lang="en-US" sz="1800" b="0" i="0" u="none" strike="noStrike" dirty="0">
                <a:solidFill>
                  <a:srgbClr val="000000"/>
                </a:solidFill>
                <a:effectLst/>
                <a:latin typeface="Calibri"/>
                <a:cs typeface="Calibri"/>
              </a:rPr>
              <a:t>Consider this example locus of GM12878 ATAC-seq signal in chr20 which is a CTCF binding side</a:t>
            </a:r>
          </a:p>
          <a:p>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Here we show that the observed track is very similar to the </a:t>
            </a:r>
            <a:r>
              <a:rPr lang="en-US" sz="1800" b="0" i="0" u="none" strike="noStrike" dirty="0" err="1">
                <a:solidFill>
                  <a:srgbClr val="000000"/>
                </a:solidFill>
                <a:effectLst/>
                <a:latin typeface="Calibri" panose="020F0502020204030204" pitchFamily="34" charset="0"/>
              </a:rPr>
              <a:t>ChromBPNets</a:t>
            </a:r>
            <a:r>
              <a:rPr lang="en-US" sz="1800" b="0" i="0" u="none" strike="noStrike" dirty="0">
                <a:solidFill>
                  <a:srgbClr val="000000"/>
                </a:solidFill>
                <a:effectLst/>
                <a:latin typeface="Calibri" panose="020F0502020204030204" pitchFamily="34" charset="0"/>
              </a:rPr>
              <a:t> predicted track when the bias correction is not applied.  </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If we use our model interpretation methods to infer the predictive contribution of each base in the sequence to the predicted profile, we observe not only the CTCF motif but also a noisy haze of other bases popping all over the sequence. </a:t>
            </a: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Now we plot the bias track predicted by the bias model – and you can immediately see that it looks remarkably similar to the uncorrected observed and predicted tracks. If we infer the bases contributing to the bias track, you can see that they line up very well with the noisy haze that we observed in the tracks above. These results hint that the observed ATAC-seq cut profiles are likely heavily confounded by bias.</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We then plot the corrected profiles as predicted by model. You can see a dramatic correction and a clear footprint appearing. If we interpret the contributions of bases to this bias-corrected profile, you see a clean CTCF motif and the noisy haze from the Tn5 motif is totally eliminated.</a:t>
            </a: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If we instead train </a:t>
            </a:r>
            <a:r>
              <a:rPr lang="en-US" sz="1800" b="0" i="0" u="none" strike="noStrike" dirty="0" err="1">
                <a:solidFill>
                  <a:srgbClr val="000000"/>
                </a:solidFill>
                <a:effectLst/>
                <a:latin typeface="Calibri" panose="020F0502020204030204" pitchFamily="34" charset="0"/>
              </a:rPr>
              <a:t>ChromBPNet</a:t>
            </a:r>
            <a:r>
              <a:rPr lang="en-US" sz="1800" b="0" i="0" u="none" strike="noStrike" dirty="0">
                <a:solidFill>
                  <a:srgbClr val="000000"/>
                </a:solidFill>
                <a:effectLst/>
                <a:latin typeface="Calibri" panose="020F0502020204030204" pitchFamily="34" charset="0"/>
              </a:rPr>
              <a:t> on ATAC-seq tracks corrected using previous methods such as HINT and TOBIAS, we see that they are (1) unable to fully correct the bias and (2) unable to de-</a:t>
            </a:r>
            <a:r>
              <a:rPr lang="en-US" sz="1800" b="0" i="0" u="none" strike="noStrike" dirty="0" err="1">
                <a:solidFill>
                  <a:srgbClr val="000000"/>
                </a:solidFill>
                <a:effectLst/>
                <a:latin typeface="Calibri" panose="020F0502020204030204" pitchFamily="34" charset="0"/>
              </a:rPr>
              <a:t>sparsify</a:t>
            </a:r>
            <a:r>
              <a:rPr lang="en-US" sz="1800" b="0" i="0" u="none" strike="noStrike" dirty="0">
                <a:solidFill>
                  <a:srgbClr val="000000"/>
                </a:solidFill>
                <a:effectLst/>
                <a:latin typeface="Calibri" panose="020F0502020204030204" pitchFamily="34" charset="0"/>
              </a:rPr>
              <a:t> and de-noise the tracks, the way </a:t>
            </a:r>
            <a:r>
              <a:rPr lang="en-US" sz="1800" b="0" i="0" u="none" strike="noStrike" dirty="0" err="1">
                <a:solidFill>
                  <a:srgbClr val="000000"/>
                </a:solidFill>
                <a:effectLst/>
                <a:latin typeface="Calibri" panose="020F0502020204030204" pitchFamily="34" charset="0"/>
              </a:rPr>
              <a:t>ChromBPNet</a:t>
            </a:r>
            <a:r>
              <a:rPr lang="en-US" sz="1800" b="0" i="0" u="none" strike="noStrike" dirty="0">
                <a:solidFill>
                  <a:srgbClr val="000000"/>
                </a:solidFill>
                <a:effectLst/>
                <a:latin typeface="Calibri" panose="020F0502020204030204" pitchFamily="34" charset="0"/>
              </a:rPr>
              <a:t> can. </a:t>
            </a:r>
            <a:r>
              <a:rPr lang="en-US" sz="1800" b="0" i="0" u="none" strike="noStrike" dirty="0" err="1">
                <a:solidFill>
                  <a:srgbClr val="000000"/>
                </a:solidFill>
                <a:effectLst/>
                <a:latin typeface="Calibri" panose="020F0502020204030204" pitchFamily="34" charset="0"/>
              </a:rPr>
              <a:t>ChromBPNet</a:t>
            </a:r>
            <a:r>
              <a:rPr lang="en-US" sz="1800" b="0" i="0" u="none" strike="noStrike" dirty="0">
                <a:solidFill>
                  <a:srgbClr val="000000"/>
                </a:solidFill>
                <a:effectLst/>
                <a:latin typeface="Calibri" panose="020F0502020204030204" pitchFamily="34" charset="0"/>
              </a:rPr>
              <a:t> can reveal de-noised imputed footprints at single base-resolution at individual loci and can provide precise information about the sequence nucleotides driving these footprints.</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F34D4F30-1A39-4543-A1F1-B7FA2CF46AAB}" type="slidenum">
              <a:rPr lang="en-US"/>
              <a:t>23</a:t>
            </a:fld>
            <a:endParaRPr lang="en-US"/>
          </a:p>
        </p:txBody>
      </p:sp>
    </p:spTree>
    <p:extLst>
      <p:ext uri="{BB962C8B-B14F-4D97-AF65-F5344CB8AC3E}">
        <p14:creationId xmlns:p14="http://schemas.microsoft.com/office/powerpoint/2010/main" val="2738401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show you the bias corrected predicted footprints for the same TFs in black. And you can see the strong correction and the cell-type specificity very clearly.</a:t>
            </a:r>
            <a:endParaRPr lang="en-US" dirty="0">
              <a:cs typeface="Calibri"/>
            </a:endParaRPr>
          </a:p>
        </p:txBody>
      </p:sp>
      <p:sp>
        <p:nvSpPr>
          <p:cNvPr id="4" name="Slide Number Placeholder 3"/>
          <p:cNvSpPr>
            <a:spLocks noGrp="1"/>
          </p:cNvSpPr>
          <p:nvPr>
            <p:ph type="sldNum" sz="quarter" idx="5"/>
          </p:nvPr>
        </p:nvSpPr>
        <p:spPr/>
        <p:txBody>
          <a:bodyPr/>
          <a:lstStyle/>
          <a:p>
            <a:fld id="{9CEF6EF9-8B33-462A-8BC6-F37EA52A2692}" type="slidenum">
              <a:rPr lang="en-US" smtClean="0"/>
              <a:t>24</a:t>
            </a:fld>
            <a:endParaRPr lang="en-US"/>
          </a:p>
        </p:txBody>
      </p:sp>
    </p:spTree>
    <p:extLst>
      <p:ext uri="{BB962C8B-B14F-4D97-AF65-F5344CB8AC3E}">
        <p14:creationId xmlns:p14="http://schemas.microsoft.com/office/powerpoint/2010/main" val="4262605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find very high concordance between the sequence features derived from </a:t>
            </a:r>
            <a:r>
              <a:rPr lang="en-US" dirty="0" err="1"/>
              <a:t>Dnase</a:t>
            </a:r>
            <a:r>
              <a:rPr lang="en-US" dirty="0"/>
              <a:t> and ATAC-seq experiments in the same cell types after bias correction. There are exceptions and we are drilling down further into these.</a:t>
            </a:r>
          </a:p>
        </p:txBody>
      </p:sp>
      <p:sp>
        <p:nvSpPr>
          <p:cNvPr id="4" name="Slide Number Placeholder 3"/>
          <p:cNvSpPr>
            <a:spLocks noGrp="1"/>
          </p:cNvSpPr>
          <p:nvPr>
            <p:ph type="sldNum" sz="quarter" idx="5"/>
          </p:nvPr>
        </p:nvSpPr>
        <p:spPr/>
        <p:txBody>
          <a:bodyPr/>
          <a:lstStyle/>
          <a:p>
            <a:fld id="{56F2BE91-976E-47D1-81AB-666959667C98}" type="slidenum">
              <a:rPr lang="en-US" smtClean="0"/>
              <a:t>25</a:t>
            </a:fld>
            <a:endParaRPr lang="en-US"/>
          </a:p>
        </p:txBody>
      </p:sp>
    </p:spTree>
    <p:extLst>
      <p:ext uri="{BB962C8B-B14F-4D97-AF65-F5344CB8AC3E}">
        <p14:creationId xmlns:p14="http://schemas.microsoft.com/office/powerpoint/2010/main" val="2597721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we take our deepest dataset in k562 with 500M reads – and generate the  bias corrected tracks and sequence contributions using a </a:t>
            </a:r>
            <a:r>
              <a:rPr lang="en-US" dirty="0" err="1">
                <a:cs typeface="Calibri"/>
              </a:rPr>
              <a:t>ChromBPNet</a:t>
            </a:r>
            <a:r>
              <a:rPr lang="en-US" dirty="0">
                <a:cs typeface="Calibri"/>
              </a:rPr>
              <a:t> model – here we are looking at the beta-globin locus</a:t>
            </a:r>
            <a:endParaRPr lang="en-US">
              <a:cs typeface="Calibri"/>
            </a:endParaRPr>
          </a:p>
          <a:p>
            <a:endParaRPr lang="en-US" dirty="0">
              <a:cs typeface="Calibri"/>
            </a:endParaRPr>
          </a:p>
          <a:p>
            <a:r>
              <a:rPr lang="en-US" dirty="0">
                <a:cs typeface="Calibri"/>
              </a:rPr>
              <a:t>We then subsample this dataset to have 100M reads and train another </a:t>
            </a:r>
            <a:r>
              <a:rPr lang="en-US" dirty="0" err="1">
                <a:cs typeface="Calibri"/>
              </a:rPr>
              <a:t>CHromBPNet</a:t>
            </a:r>
            <a:r>
              <a:rPr lang="en-US" dirty="0">
                <a:cs typeface="Calibri"/>
              </a:rPr>
              <a:t> model at this depth and again generate the corrected track and its contribution scores </a:t>
            </a:r>
          </a:p>
          <a:p>
            <a:endParaRPr lang="en-US" dirty="0">
              <a:cs typeface="Calibri"/>
            </a:endParaRPr>
          </a:p>
          <a:p>
            <a:r>
              <a:rPr lang="en-US" dirty="0">
                <a:cs typeface="Calibri"/>
              </a:rPr>
              <a:t>We repeat this subsampling at different read depths – for 50M, 25M and as low as 5M reads</a:t>
            </a:r>
          </a:p>
          <a:p>
            <a:endParaRPr lang="en-US" dirty="0">
              <a:cs typeface="Calibri"/>
            </a:endParaRPr>
          </a:p>
          <a:p>
            <a:r>
              <a:rPr lang="en-US" dirty="0">
                <a:cs typeface="Calibri"/>
              </a:rPr>
              <a:t>We see that with decreasing read depths the observed track quality substantially decreases – showing hardly any reads in this locus</a:t>
            </a:r>
          </a:p>
          <a:p>
            <a:endParaRPr lang="en-US" dirty="0">
              <a:cs typeface="Calibri"/>
            </a:endParaRPr>
          </a:p>
          <a:p>
            <a:r>
              <a:rPr lang="en-US" dirty="0">
                <a:cs typeface="Calibri"/>
              </a:rPr>
              <a:t>but if we </a:t>
            </a:r>
            <a:r>
              <a:rPr lang="en-US" dirty="0" err="1">
                <a:cs typeface="Calibri"/>
              </a:rPr>
              <a:t>we</a:t>
            </a:r>
            <a:r>
              <a:rPr lang="en-US" dirty="0">
                <a:cs typeface="Calibri"/>
              </a:rPr>
              <a:t> look at the bias corrected tracks and the contribution scores predicted from </a:t>
            </a:r>
            <a:r>
              <a:rPr lang="en-US" dirty="0" err="1">
                <a:cs typeface="Calibri"/>
              </a:rPr>
              <a:t>ChromBPNet</a:t>
            </a:r>
            <a:r>
              <a:rPr lang="en-US" dirty="0">
                <a:cs typeface="Calibri"/>
              </a:rPr>
              <a:t> - they look similar across different read depths - showing high fidelity in predictions at even 5M read depth.</a:t>
            </a:r>
          </a:p>
          <a:p>
            <a:endParaRPr lang="en-US" dirty="0">
              <a:cs typeface="Calibri"/>
            </a:endParaRPr>
          </a:p>
          <a:p>
            <a:r>
              <a:rPr lang="en-US" dirty="0">
                <a:cs typeface="Calibri"/>
              </a:rPr>
              <a:t>This is just one example locus so looks at a more </a:t>
            </a:r>
            <a:r>
              <a:rPr lang="en-US" dirty="0" err="1">
                <a:cs typeface="Calibri"/>
              </a:rPr>
              <a:t>quantitave</a:t>
            </a:r>
            <a:r>
              <a:rPr lang="en-US" dirty="0">
                <a:cs typeface="Calibri"/>
              </a:rPr>
              <a:t> metric</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CEF6EF9-8B33-462A-8BC6-F37EA52A2692}" type="slidenum">
              <a:rPr lang="en-US" smtClean="0"/>
              <a:t>26</a:t>
            </a:fld>
            <a:endParaRPr lang="en-US"/>
          </a:p>
        </p:txBody>
      </p:sp>
    </p:spTree>
    <p:extLst>
      <p:ext uri="{BB962C8B-B14F-4D97-AF65-F5344CB8AC3E}">
        <p14:creationId xmlns:p14="http://schemas.microsoft.com/office/powerpoint/2010/main" val="527267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quantify the fidelity using  JSD as a metric and using the 500M depth as </a:t>
            </a:r>
            <a:r>
              <a:rPr lang="en-US" dirty="0" err="1"/>
              <a:t>groudtruth</a:t>
            </a:r>
            <a:r>
              <a:rPr lang="en-US" dirty="0"/>
              <a:t> – </a:t>
            </a:r>
          </a:p>
          <a:p>
            <a:endParaRPr lang="en-US" dirty="0"/>
          </a:p>
          <a:p>
            <a:r>
              <a:rPr lang="en-US" dirty="0"/>
              <a:t>When comparing the observed tracks at different read depths to 500M observed tracks – we see that JSD significantly worsens with read depth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comparing the </a:t>
            </a:r>
            <a:r>
              <a:rPr lang="en-US" dirty="0" err="1"/>
              <a:t>ChromBPNet</a:t>
            </a:r>
            <a:r>
              <a:rPr lang="en-US" dirty="0"/>
              <a:t> predicted tracks at different read depths to </a:t>
            </a:r>
            <a:r>
              <a:rPr lang="en-US" dirty="0" err="1"/>
              <a:t>ChromBPNet</a:t>
            </a:r>
            <a:r>
              <a:rPr lang="en-US" dirty="0"/>
              <a:t>  predicted tracks at 500M  – we see that JSD does not degrade as much with read depth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Showing that even at low-read depths such as 5M reads – we get imputation and denoising comparable to a model built at 500M read depth.</a:t>
            </a: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6F2BE91-976E-47D1-81AB-666959667C98}" type="slidenum">
              <a:rPr lang="en-US" smtClean="0"/>
              <a:t>27</a:t>
            </a:fld>
            <a:endParaRPr lang="en-US"/>
          </a:p>
        </p:txBody>
      </p:sp>
    </p:spTree>
    <p:extLst>
      <p:ext uri="{BB962C8B-B14F-4D97-AF65-F5344CB8AC3E}">
        <p14:creationId xmlns:p14="http://schemas.microsoft.com/office/powerpoint/2010/main" val="2554510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take a look at how marginal </a:t>
            </a:r>
            <a:r>
              <a:rPr lang="en-US" dirty="0" err="1"/>
              <a:t>footprinting</a:t>
            </a:r>
            <a:r>
              <a:rPr lang="en-US" dirty="0"/>
              <a:t> quality degrades with read depth</a:t>
            </a:r>
          </a:p>
          <a:p>
            <a:endParaRPr lang="en-US" dirty="0"/>
          </a:p>
          <a:p>
            <a:r>
              <a:rPr lang="en-US" dirty="0"/>
              <a:t>So we insert the following motifs in 10K random non-peak regions and measure marginal prediction of a </a:t>
            </a:r>
            <a:r>
              <a:rPr lang="en-US" dirty="0" err="1"/>
              <a:t>chrombpnet</a:t>
            </a:r>
            <a:r>
              <a:rPr lang="en-US" dirty="0"/>
              <a:t> model at 500M reads – we get the following footprints</a:t>
            </a:r>
          </a:p>
          <a:p>
            <a:endParaRPr lang="en-US" dirty="0"/>
          </a:p>
          <a:p>
            <a:r>
              <a:rPr lang="en-US" dirty="0"/>
              <a:t>We do the same for model </a:t>
            </a:r>
            <a:r>
              <a:rPr lang="en-US" dirty="0" err="1"/>
              <a:t>builts</a:t>
            </a:r>
            <a:r>
              <a:rPr lang="en-US" dirty="0"/>
              <a:t> 100M, 50M 25M and 5M</a:t>
            </a:r>
          </a:p>
          <a:p>
            <a:endParaRPr lang="en-US" dirty="0">
              <a:cs typeface="Calibri" panose="020F0502020204030204"/>
            </a:endParaRPr>
          </a:p>
          <a:p>
            <a:r>
              <a:rPr lang="en-US" dirty="0"/>
              <a:t>We noticed that the footprints start to slightly distort at 5M reads but are pretty stable even around 25M read depth</a:t>
            </a:r>
          </a:p>
          <a:p>
            <a:endParaRPr lang="en-US" dirty="0"/>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6F2BE91-976E-47D1-81AB-666959667C98}" type="slidenum">
              <a:rPr lang="en-US" smtClean="0"/>
              <a:t>28</a:t>
            </a:fld>
            <a:endParaRPr lang="en-US"/>
          </a:p>
        </p:txBody>
      </p:sp>
    </p:spTree>
    <p:extLst>
      <p:ext uri="{BB962C8B-B14F-4D97-AF65-F5344CB8AC3E}">
        <p14:creationId xmlns:p14="http://schemas.microsoft.com/office/powerpoint/2010/main" val="1534521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F6EF9-8B33-462A-8BC6-F37EA52A26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848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8E282B-ED9C-AD43-B7EB-EA56FF96DA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895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489f17bae4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2" name="Google Shape;1222;g489f17bae4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have used these models to predict effects of variants on multiple read outs of regulatory activity. This slide shows the predicted effect of a validated QTL on binding of the SPI1 protein, chromatin accessibility and histone marks. The model can predict base-resolution changes in profiles of all three assays for the reference and alternate allele. Further, using neural network interpretation methods, we can infer which nucleotides in the sequence are driving these effects. Here, the model predicts that the G allele creates a strong motif for SPI1 which amplifies binding, accessibility and the H3K27ac histone modification </a:t>
            </a:r>
            <a:r>
              <a:rPr lang="en-US" dirty="0" err="1"/>
              <a:t>upto</a:t>
            </a:r>
            <a:r>
              <a:rPr lang="en-US" dirty="0"/>
              <a:t> 2 </a:t>
            </a:r>
            <a:r>
              <a:rPr lang="en-US" dirty="0" err="1"/>
              <a:t>Kb</a:t>
            </a:r>
            <a:r>
              <a:rPr lang="en-US" dirty="0"/>
              <a:t> around the variant.</a:t>
            </a:r>
            <a:endParaRPr dirty="0"/>
          </a:p>
        </p:txBody>
      </p:sp>
    </p:spTree>
    <p:extLst>
      <p:ext uri="{BB962C8B-B14F-4D97-AF65-F5344CB8AC3E}">
        <p14:creationId xmlns:p14="http://schemas.microsoft.com/office/powerpoint/2010/main" val="4227495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489f17bae4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2" name="Google Shape;1222;g489f17bae4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have used these models to predict effects of variants on multiple read outs of regulatory activity. This slide shows the predicted effect of a validated QTL on binding of the SPI1 protein, chromatin accessibility and histone marks. The model can predict base-resolution changes in profiles of all three assays for the reference and alternate allele. Further, using neural network interpretation methods, we can infer which nucleotides in the sequence are driving these effects. Here, the model predicts that the G allele creates a strong motif for SPI1 which amplifies binding, accessibility and the H3K27ac histone modification </a:t>
            </a:r>
            <a:r>
              <a:rPr lang="en-US" dirty="0" err="1"/>
              <a:t>upto</a:t>
            </a:r>
            <a:r>
              <a:rPr lang="en-US" dirty="0"/>
              <a:t> 2 </a:t>
            </a:r>
            <a:r>
              <a:rPr lang="en-US" dirty="0" err="1"/>
              <a:t>Kb</a:t>
            </a:r>
            <a:r>
              <a:rPr lang="en-US" dirty="0"/>
              <a:t> around the variant.</a:t>
            </a:r>
            <a:endParaRPr dirty="0"/>
          </a:p>
        </p:txBody>
      </p:sp>
    </p:spTree>
    <p:extLst>
      <p:ext uri="{BB962C8B-B14F-4D97-AF65-F5344CB8AC3E}">
        <p14:creationId xmlns:p14="http://schemas.microsoft.com/office/powerpoint/2010/main" val="4023170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489f17bae4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2" name="Google Shape;1222;g489f17bae4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have used these models to predict effects of variants on multiple read outs of regulatory activity. This slide shows the predicted effect of a validated QTL on binding of the SPI1 protein, chromatin accessibility and histone marks. The model can predict base-resolution changes in profiles of all three assays for the reference and alternate allele. Further, using neural network interpretation methods, we can infer which nucleotides in the sequence are driving these effects. Here, the model predicts that the G allele creates a strong motif for SPI1 which amplifies binding, accessibility and the H3K27ac histone modification </a:t>
            </a:r>
            <a:r>
              <a:rPr lang="en-US" dirty="0" err="1"/>
              <a:t>upto</a:t>
            </a:r>
            <a:r>
              <a:rPr lang="en-US" dirty="0"/>
              <a:t> 2 </a:t>
            </a:r>
            <a:r>
              <a:rPr lang="en-US" dirty="0" err="1"/>
              <a:t>Kb</a:t>
            </a:r>
            <a:r>
              <a:rPr lang="en-US" dirty="0"/>
              <a:t> around the variant.</a:t>
            </a:r>
            <a:endParaRPr dirty="0"/>
          </a:p>
        </p:txBody>
      </p:sp>
    </p:spTree>
    <p:extLst>
      <p:ext uri="{BB962C8B-B14F-4D97-AF65-F5344CB8AC3E}">
        <p14:creationId xmlns:p14="http://schemas.microsoft.com/office/powerpoint/2010/main" val="3296561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formalize the effect of variant  further we explore the use of following two metrics</a:t>
            </a:r>
          </a:p>
          <a:p>
            <a:endParaRPr lang="en-US" dirty="0">
              <a:cs typeface="Calibri"/>
            </a:endParaRPr>
          </a:p>
          <a:p>
            <a:r>
              <a:rPr lang="en-US" dirty="0">
                <a:cs typeface="Calibri"/>
              </a:rPr>
              <a:t>One measures the log change in the counts predictions between alternate allele predictions and reference allele predictions. This is a more commonly reported metric for variants.</a:t>
            </a:r>
          </a:p>
          <a:p>
            <a:endParaRPr lang="en-US" dirty="0">
              <a:cs typeface="Calibri"/>
            </a:endParaRPr>
          </a:p>
          <a:p>
            <a:r>
              <a:rPr lang="en-US" dirty="0">
                <a:cs typeface="Calibri"/>
              </a:rPr>
              <a:t>The other measure we explore is the </a:t>
            </a:r>
            <a:r>
              <a:rPr lang="en-US" dirty="0" err="1">
                <a:cs typeface="Calibri"/>
              </a:rPr>
              <a:t>the</a:t>
            </a:r>
            <a:r>
              <a:rPr lang="en-US" dirty="0">
                <a:cs typeface="Calibri"/>
              </a:rPr>
              <a:t> JSD difference of profile prediction of </a:t>
            </a:r>
            <a:r>
              <a:rPr lang="en-US" dirty="0" err="1">
                <a:cs typeface="Calibri"/>
              </a:rPr>
              <a:t>alleternate</a:t>
            </a:r>
            <a:r>
              <a:rPr lang="en-US" dirty="0">
                <a:cs typeface="Calibri"/>
              </a:rPr>
              <a:t> allele and reference allele.  And for this measure we obtain the directionality from the counts head. That is if change in counts is positive we multiple JSD with +1 otherwise we multiple JSD with -1.</a:t>
            </a:r>
          </a:p>
          <a:p>
            <a:endParaRPr lang="en-US" dirty="0">
              <a:cs typeface="Calibri"/>
            </a:endParaRPr>
          </a:p>
          <a:p>
            <a:r>
              <a:rPr lang="en-US" dirty="0">
                <a:cs typeface="Calibri"/>
              </a:rPr>
              <a:t>Lets see how both these metrics perform -</a:t>
            </a:r>
          </a:p>
        </p:txBody>
      </p:sp>
      <p:sp>
        <p:nvSpPr>
          <p:cNvPr id="4" name="Slide Number Placeholder 3"/>
          <p:cNvSpPr>
            <a:spLocks noGrp="1"/>
          </p:cNvSpPr>
          <p:nvPr>
            <p:ph type="sldNum" sz="quarter" idx="5"/>
          </p:nvPr>
        </p:nvSpPr>
        <p:spPr/>
        <p:txBody>
          <a:bodyPr/>
          <a:lstStyle/>
          <a:p>
            <a:fld id="{9CEF6EF9-8B33-462A-8BC6-F37EA52A2692}" type="slidenum">
              <a:rPr lang="en-US" smtClean="0"/>
              <a:t>34</a:t>
            </a:fld>
            <a:endParaRPr lang="en-US"/>
          </a:p>
        </p:txBody>
      </p:sp>
    </p:spTree>
    <p:extLst>
      <p:ext uri="{BB962C8B-B14F-4D97-AF65-F5344CB8AC3E}">
        <p14:creationId xmlns:p14="http://schemas.microsoft.com/office/powerpoint/2010/main" val="2956551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a:cs typeface="Times New Roman"/>
              </a:rPr>
              <a:t> </a:t>
            </a:r>
            <a:r>
              <a:rPr lang="en-US" sz="1800" b="0" i="0" u="none" strike="noStrike" dirty="0">
                <a:solidFill>
                  <a:srgbClr val="000000"/>
                </a:solidFill>
                <a:effectLst/>
                <a:latin typeface="Calibri"/>
                <a:cs typeface="Calibri"/>
              </a:rPr>
              <a:t>Finally, we also evaluated the ability of </a:t>
            </a:r>
            <a:r>
              <a:rPr lang="en-US" sz="1800" b="0" i="0" u="none" strike="noStrike" dirty="0" err="1">
                <a:solidFill>
                  <a:srgbClr val="000000"/>
                </a:solidFill>
                <a:effectLst/>
                <a:latin typeface="Calibri"/>
                <a:cs typeface="Calibri"/>
              </a:rPr>
              <a:t>ChromBPNet</a:t>
            </a:r>
            <a:r>
              <a:rPr lang="en-US" sz="1800" b="0" i="0" u="none" strike="noStrike" dirty="0">
                <a:solidFill>
                  <a:srgbClr val="000000"/>
                </a:solidFill>
                <a:effectLst/>
                <a:latin typeface="Calibri"/>
                <a:cs typeface="Calibri"/>
              </a:rPr>
              <a:t> trained on </a:t>
            </a:r>
            <a:r>
              <a:rPr lang="en-US" sz="1800" b="0" i="0" u="none" strike="noStrike" dirty="0" err="1">
                <a:solidFill>
                  <a:srgbClr val="000000"/>
                </a:solidFill>
                <a:effectLst/>
                <a:latin typeface="Calibri"/>
                <a:cs typeface="Calibri"/>
              </a:rPr>
              <a:t>Dnase</a:t>
            </a:r>
            <a:r>
              <a:rPr lang="en-US" sz="1800" b="0" i="0" u="none" strike="noStrike" dirty="0">
                <a:solidFill>
                  <a:srgbClr val="000000"/>
                </a:solidFill>
                <a:effectLst/>
                <a:latin typeface="Calibri"/>
                <a:cs typeface="Calibri"/>
              </a:rPr>
              <a:t>-seq </a:t>
            </a:r>
            <a:r>
              <a:rPr lang="en-US" sz="1800" dirty="0">
                <a:solidFill>
                  <a:srgbClr val="000000"/>
                </a:solidFill>
                <a:latin typeface="Calibri"/>
                <a:cs typeface="Calibri"/>
              </a:rPr>
              <a:t>and ATAC-seq profiles </a:t>
            </a:r>
            <a:r>
              <a:rPr lang="en-US" sz="1800" b="0" i="0" u="none" strike="noStrike" dirty="0">
                <a:solidFill>
                  <a:srgbClr val="000000"/>
                </a:solidFill>
                <a:effectLst/>
                <a:latin typeface="Calibri"/>
                <a:cs typeface="Calibri"/>
              </a:rPr>
              <a:t>in GM12878 to predict </a:t>
            </a:r>
            <a:r>
              <a:rPr lang="en-US" sz="1800" b="0" i="0" u="none" strike="noStrike" dirty="0" err="1">
                <a:solidFill>
                  <a:srgbClr val="000000"/>
                </a:solidFill>
                <a:effectLst/>
                <a:latin typeface="Calibri"/>
                <a:cs typeface="Calibri"/>
              </a:rPr>
              <a:t>Dnase</a:t>
            </a:r>
            <a:r>
              <a:rPr lang="en-US" sz="1800" b="0" i="0" u="none" strike="noStrike" dirty="0">
                <a:solidFill>
                  <a:srgbClr val="000000"/>
                </a:solidFill>
                <a:effectLst/>
                <a:latin typeface="Calibri"/>
                <a:cs typeface="Calibri"/>
              </a:rPr>
              <a:t>-seq QTL (</a:t>
            </a:r>
            <a:r>
              <a:rPr lang="en-US" sz="1800" b="0" i="0" u="none" strike="noStrike" dirty="0" err="1">
                <a:solidFill>
                  <a:srgbClr val="000000"/>
                </a:solidFill>
                <a:effectLst/>
                <a:latin typeface="Calibri"/>
                <a:cs typeface="Calibri"/>
              </a:rPr>
              <a:t>dsQTL</a:t>
            </a:r>
            <a:r>
              <a:rPr lang="en-US" sz="1800" b="0" i="0" u="none" strike="noStrike" dirty="0">
                <a:solidFill>
                  <a:srgbClr val="000000"/>
                </a:solidFill>
                <a:effectLst/>
                <a:latin typeface="Calibri"/>
                <a:cs typeface="Calibri"/>
              </a:rPr>
              <a:t>)s from an independent dataset. Our models significantly outperform the </a:t>
            </a:r>
            <a:r>
              <a:rPr lang="en-US" sz="1800" b="0" i="0" u="none" strike="noStrike" dirty="0" err="1">
                <a:solidFill>
                  <a:srgbClr val="000000"/>
                </a:solidFill>
                <a:effectLst/>
                <a:latin typeface="Calibri"/>
                <a:cs typeface="Calibri"/>
              </a:rPr>
              <a:t>deltaSVM</a:t>
            </a:r>
            <a:r>
              <a:rPr lang="en-US" sz="1800" b="0" i="0" u="none" strike="noStrike" dirty="0">
                <a:solidFill>
                  <a:srgbClr val="000000"/>
                </a:solidFill>
                <a:effectLst/>
                <a:latin typeface="Calibri"/>
                <a:cs typeface="Calibri"/>
              </a:rPr>
              <a:t> model. And we also show again that profile variant effect score is better than count variant effect scoring even in </a:t>
            </a:r>
            <a:r>
              <a:rPr lang="en-US" sz="1800" b="0" i="0" u="none" strike="noStrike" dirty="0" err="1">
                <a:solidFill>
                  <a:srgbClr val="000000"/>
                </a:solidFill>
                <a:effectLst/>
                <a:latin typeface="Calibri"/>
                <a:cs typeface="Calibri"/>
              </a:rPr>
              <a:t>dsqtl</a:t>
            </a:r>
            <a:r>
              <a:rPr lang="en-US" sz="1800" b="0" i="0" u="none" strike="noStrike" dirty="0">
                <a:solidFill>
                  <a:srgbClr val="000000"/>
                </a:solidFill>
                <a:effectLst/>
                <a:latin typeface="Calibri"/>
                <a:cs typeface="Calibri"/>
              </a:rPr>
              <a:t> prediction and ATAC models give better performance compared to DNASE models</a:t>
            </a:r>
          </a:p>
          <a:p>
            <a:endParaRPr lang="en-US" sz="1800" b="0" i="0" u="none" strike="noStrike" dirty="0">
              <a:solidFill>
                <a:srgbClr val="000000"/>
              </a:solidFill>
              <a:effectLst/>
              <a:latin typeface="Calibri" panose="020F0502020204030204" pitchFamily="34" charset="0"/>
              <a:cs typeface="Calibri"/>
            </a:endParaRPr>
          </a:p>
          <a:p>
            <a:r>
              <a:rPr lang="en-US" sz="1800" b="0" i="0" u="none" strike="noStrike" dirty="0">
                <a:solidFill>
                  <a:srgbClr val="000000"/>
                </a:solidFill>
                <a:effectLst/>
                <a:latin typeface="Calibri"/>
                <a:cs typeface="Calibri"/>
              </a:rPr>
              <a:t>The profile doing better than counts in variant effect prediction – informs that context level information captured by profile is useful for variant effect prediction and </a:t>
            </a:r>
            <a:r>
              <a:rPr lang="en-US" sz="1800" b="0" i="0" u="none" strike="noStrike" dirty="0" err="1">
                <a:solidFill>
                  <a:srgbClr val="000000"/>
                </a:solidFill>
                <a:effectLst/>
                <a:latin typeface="Calibri"/>
                <a:cs typeface="Calibri"/>
              </a:rPr>
              <a:t>ChromBPNET</a:t>
            </a:r>
            <a:r>
              <a:rPr lang="en-US" sz="1800" dirty="0">
                <a:solidFill>
                  <a:srgbClr val="000000"/>
                </a:solidFill>
                <a:latin typeface="Calibri"/>
                <a:cs typeface="Calibri"/>
              </a:rPr>
              <a:t> </a:t>
            </a:r>
            <a:r>
              <a:rPr lang="en-US" sz="1800" b="0" i="0" u="none" strike="noStrike" dirty="0">
                <a:solidFill>
                  <a:srgbClr val="000000"/>
                </a:solidFill>
                <a:effectLst/>
                <a:latin typeface="Calibri"/>
                <a:cs typeface="Calibri"/>
              </a:rPr>
              <a:t> </a:t>
            </a:r>
            <a:r>
              <a:rPr lang="en-US" sz="1800" dirty="0">
                <a:solidFill>
                  <a:srgbClr val="000000"/>
                </a:solidFill>
                <a:latin typeface="Calibri"/>
                <a:cs typeface="Calibri"/>
              </a:rPr>
              <a:t>profile head can</a:t>
            </a:r>
            <a:r>
              <a:rPr lang="en-US" sz="1800" b="0" i="0" u="none" strike="noStrike" dirty="0">
                <a:solidFill>
                  <a:srgbClr val="000000"/>
                </a:solidFill>
                <a:effectLst/>
                <a:latin typeface="Calibri"/>
                <a:cs typeface="Calibri"/>
              </a:rPr>
              <a:t> improve on variant effect </a:t>
            </a:r>
            <a:r>
              <a:rPr lang="en-US" sz="1800" b="0" i="0" u="none" strike="noStrike" dirty="0" err="1">
                <a:solidFill>
                  <a:srgbClr val="000000"/>
                </a:solidFill>
                <a:effectLst/>
                <a:latin typeface="Calibri"/>
                <a:cs typeface="Calibri"/>
              </a:rPr>
              <a:t>predicton</a:t>
            </a:r>
            <a:r>
              <a:rPr lang="en-US" sz="1800" b="0" i="0" u="none" strike="noStrike" dirty="0">
                <a:solidFill>
                  <a:srgbClr val="000000"/>
                </a:solidFill>
                <a:effectLst/>
                <a:latin typeface="Calibri"/>
                <a:cs typeface="Calibri"/>
              </a:rPr>
              <a:t> on existing pipelines which only use log counts</a:t>
            </a:r>
          </a:p>
          <a:p>
            <a:endParaRPr lang="en-US" sz="1800" b="0" i="0" u="none" strike="noStrike" dirty="0">
              <a:solidFill>
                <a:srgbClr val="000000"/>
              </a:solidFill>
              <a:effectLst/>
              <a:latin typeface="Calibri" panose="020F0502020204030204" pitchFamily="34" charset="0"/>
              <a:cs typeface="Calibri"/>
            </a:endParaRPr>
          </a:p>
          <a:p>
            <a:r>
              <a:rPr lang="en-US" sz="1800" dirty="0">
                <a:solidFill>
                  <a:srgbClr val="000000"/>
                </a:solidFill>
                <a:latin typeface="Calibri"/>
                <a:cs typeface="Calibri"/>
              </a:rPr>
              <a:t>Further study in detail how Subsampling</a:t>
            </a:r>
            <a:r>
              <a:rPr lang="en-US" sz="1800" b="0" i="0" u="none" strike="noStrike" dirty="0">
                <a:solidFill>
                  <a:srgbClr val="000000"/>
                </a:solidFill>
                <a:effectLst/>
                <a:latin typeface="Calibri"/>
                <a:cs typeface="Calibri"/>
              </a:rPr>
              <a:t> effect </a:t>
            </a:r>
            <a:r>
              <a:rPr lang="en-US" sz="1800" dirty="0">
                <a:solidFill>
                  <a:srgbClr val="000000"/>
                </a:solidFill>
                <a:latin typeface="Calibri"/>
                <a:cs typeface="Calibri"/>
              </a:rPr>
              <a:t> </a:t>
            </a:r>
            <a:r>
              <a:rPr lang="en-US" sz="1800" b="0" i="0" u="none" strike="noStrike" dirty="0">
                <a:solidFill>
                  <a:srgbClr val="000000"/>
                </a:solidFill>
                <a:effectLst/>
                <a:latin typeface="Calibri"/>
                <a:cs typeface="Calibri"/>
              </a:rPr>
              <a:t>variant effect prediction </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9CEF6EF9-8B33-462A-8BC6-F37EA52A2692}" type="slidenum">
              <a:rPr lang="en-US" smtClean="0"/>
              <a:t>35</a:t>
            </a:fld>
            <a:endParaRPr lang="en-US"/>
          </a:p>
        </p:txBody>
      </p:sp>
    </p:spTree>
    <p:extLst>
      <p:ext uri="{BB962C8B-B14F-4D97-AF65-F5344CB8AC3E}">
        <p14:creationId xmlns:p14="http://schemas.microsoft.com/office/powerpoint/2010/main" val="1031487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1188cf8e87d_0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1188cf8e87d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7818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1188cf8e87d_0_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1188cf8e87d_0_4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3234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1053f62834e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1053f62834e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3758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1053f62834e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1053f62834e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56828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1053f62834e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1053f62834e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3832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there are broadly four different categories </a:t>
            </a:r>
          </a:p>
          <a:p>
            <a:r>
              <a:rPr lang="en-US" dirty="0"/>
              <a:t>Broadly the three different categories of cells are: myocardium, epicardium and endocardium cells and we also have the neural crest cells. </a:t>
            </a:r>
          </a:p>
          <a:p>
            <a:r>
              <a:rPr lang="en-US" dirty="0"/>
              <a:t>A </a:t>
            </a:r>
            <a:r>
              <a:rPr lang="en-US" dirty="0" err="1"/>
              <a:t>brielf</a:t>
            </a:r>
            <a:r>
              <a:rPr lang="en-US" dirty="0"/>
              <a:t> description of the cell types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D7A53-0D19-9540-9494-C9923FF5C3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527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tested whether the landscape of regulatory elements in fetal heart development could be used to filter and enrich for likely causal non-coding mutations identified in CHD patients relative to mutations found in healthy controls.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2F23DD-21A9-A642-A641-BB0DAC44E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952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 predict the regulatory impact score for each mutation in a specific cell type, we use the </a:t>
            </a:r>
            <a:r>
              <a:rPr lang="en-US" dirty="0" err="1"/>
              <a:t>BPNet</a:t>
            </a:r>
            <a:r>
              <a:rPr lang="en-US" dirty="0"/>
              <a:t> model for the cell type to first predict the ATAC-seq profile for the reference sequence surrounding the mutation. We then create a mutated sequence by replacing the reference base with the alternate base of the mutation. We once again use the </a:t>
            </a:r>
            <a:r>
              <a:rPr lang="en-US" dirty="0" err="1"/>
              <a:t>BPNet</a:t>
            </a:r>
            <a:r>
              <a:rPr lang="en-US" dirty="0"/>
              <a:t> model to predict the ATAC-seq profile for the mutated sequence. The difference in the total signal across the profile for the reference and alternate sequence is the predicted regulatory impact score of each mutation.</a:t>
            </a:r>
          </a:p>
        </p:txBody>
      </p:sp>
      <p:sp>
        <p:nvSpPr>
          <p:cNvPr id="4" name="Slide Number Placeholder 3"/>
          <p:cNvSpPr>
            <a:spLocks noGrp="1"/>
          </p:cNvSpPr>
          <p:nvPr>
            <p:ph type="sldNum" sz="quarter" idx="10"/>
          </p:nvPr>
        </p:nvSpPr>
        <p:spPr/>
        <p:txBody>
          <a:bodyPr/>
          <a:lstStyle/>
          <a:p>
            <a:fld id="{DC8871DB-2FCE-3B4C-B84D-1F5C84E9775C}" type="slidenum">
              <a:rPr lang="en-US" smtClean="0"/>
              <a:t>44</a:t>
            </a:fld>
            <a:endParaRPr lang="en-US"/>
          </a:p>
        </p:txBody>
      </p:sp>
    </p:spTree>
    <p:extLst>
      <p:ext uri="{BB962C8B-B14F-4D97-AF65-F5344CB8AC3E}">
        <p14:creationId xmlns:p14="http://schemas.microsoft.com/office/powerpoint/2010/main" val="2317886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a fishers exact test, we can get a cell type specific disease enrichment score based on the odds ratio observed with the fishers exact test. </a:t>
            </a:r>
          </a:p>
          <a:p>
            <a:r>
              <a:rPr lang="en-US" dirty="0"/>
              <a:t>The scores indicate that the CHD mutations are particularly deleterious for the arterial endothelium cells and the capillary endothelium cells . This </a:t>
            </a:r>
            <a:r>
              <a:rPr lang="en-US" dirty="0" err="1"/>
              <a:t>highglights</a:t>
            </a:r>
            <a:r>
              <a:rPr lang="en-US" dirty="0"/>
              <a:t> once the fact that CHD is a structural phenotype of the heart.</a:t>
            </a:r>
          </a:p>
          <a:p>
            <a:r>
              <a:rPr lang="en-US" dirty="0"/>
              <a:t>Typically in such cases, the endothelium cells have the highest risk for the disorder . Cluster labels . Animate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D7A53-0D19-9540-9494-C9923FF5C3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7698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2F23DD-21A9-A642-A641-BB0DAC44E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273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Thanks</a:t>
            </a:r>
            <a:r>
              <a:rPr lang="en-US" baseline="0" dirty="0"/>
              <a:t> to Anshul, my advisor.</a:t>
            </a:r>
          </a:p>
          <a:p>
            <a:endParaRPr lang="en-US" baseline="0" dirty="0"/>
          </a:p>
          <a:p>
            <a:r>
              <a:rPr lang="en-US" baseline="0" dirty="0"/>
              <a:t>Thanks to the Greenleaf lab for providing data, and many useful insights into the structure of the data, especially Jason; Alicia for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BD4172-F131-466A-BBE3-EEFC79BFF6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826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Thanks</a:t>
            </a:r>
            <a:r>
              <a:rPr lang="en-US" baseline="0" dirty="0"/>
              <a:t> to Anshul, my advisor.</a:t>
            </a:r>
          </a:p>
          <a:p>
            <a:endParaRPr lang="en-US" baseline="0" dirty="0"/>
          </a:p>
          <a:p>
            <a:r>
              <a:rPr lang="en-US" baseline="0" dirty="0"/>
              <a:t>Thanks to the Greenleaf lab for providing data, and many useful insights into the structure of the data, especially Jason; Alicia for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BD4172-F131-466A-BBE3-EEFC79BFF6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991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524e30df50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524e30df50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510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f96885c3eb_0_6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f96885c3eb_0_6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a:solidFill>
                  <a:schemeClr val="dk1"/>
                </a:solidFill>
                <a:latin typeface="Helvetica Neue"/>
                <a:ea typeface="Helvetica Neue"/>
                <a:cs typeface="Helvetica Neue"/>
                <a:sym typeface="Helvetica Neue"/>
              </a:rPr>
              <a:t>We dissect individual loci at the NANOG locus. The NANOG locus rapidly gains chromatin accessibility during reprogramming with subtle changes in the 3D architecture of the domain and increase NANOG expression.</a:t>
            </a:r>
            <a:endParaRPr>
              <a:solidFill>
                <a:schemeClr val="dk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464155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8E282B-ED9C-AD43-B7EB-EA56FF96DA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751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BPNet</a:t>
            </a:r>
            <a:r>
              <a:rPr lang="en-US" dirty="0"/>
              <a:t> models can also be trained on cell-type specific </a:t>
            </a:r>
            <a:r>
              <a:rPr lang="en-US" dirty="0" err="1"/>
              <a:t>scATAC</a:t>
            </a:r>
            <a:r>
              <a:rPr lang="en-US" dirty="0"/>
              <a:t>-seq profiles and used to predict putative casual variants and their mechanism of action in GWAS loci. Here, is an example of how we apply it to fine map a statistically significant GWAS locus in Alzheimer’s disease. We trained </a:t>
            </a:r>
            <a:r>
              <a:rPr lang="en-US" dirty="0" err="1"/>
              <a:t>BPNet</a:t>
            </a:r>
            <a:r>
              <a:rPr lang="en-US" dirty="0"/>
              <a:t> models on </a:t>
            </a:r>
            <a:r>
              <a:rPr lang="en-US" dirty="0" err="1"/>
              <a:t>scATAC</a:t>
            </a:r>
            <a:r>
              <a:rPr lang="en-US" dirty="0"/>
              <a:t>-seq profiles from a variety of cell-types and cell states identified from a reference </a:t>
            </a:r>
            <a:r>
              <a:rPr lang="en-US" dirty="0" err="1"/>
              <a:t>scATAC</a:t>
            </a:r>
            <a:r>
              <a:rPr lang="en-US" dirty="0"/>
              <a:t>-seq dataset from several regions of adult human brain. We can then take any GWAS locus, identify all SNPs in LD with the lead SNP and predict allelic effects of all those variants on cell-type specific accessibility. The model homes in one variant in the entire locus with a strong predicted allelic effect. This predicted variant falls within an enhancer that specifically activates only in oligodendrocytes and is predicted to regulate the PICALM gene. The model further predicts that the variant disrupts a FOS motif.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BC026-E063-4F36-A611-2F8558CE1E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055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BPNet</a:t>
            </a:r>
            <a:r>
              <a:rPr lang="en-US" dirty="0"/>
              <a:t> models can also prioritize and interpret non-coding de-novo mutations. Here, is an example of how we apply it prioritize non-coding de-novo mutations in </a:t>
            </a:r>
            <a:r>
              <a:rPr lang="en-US" dirty="0" err="1"/>
              <a:t>Austism</a:t>
            </a:r>
            <a:r>
              <a:rPr lang="en-US" dirty="0"/>
              <a:t> cohort. We trained </a:t>
            </a:r>
            <a:r>
              <a:rPr lang="en-US" dirty="0" err="1"/>
              <a:t>BPNet</a:t>
            </a:r>
            <a:r>
              <a:rPr lang="en-US" dirty="0"/>
              <a:t> models on </a:t>
            </a:r>
            <a:r>
              <a:rPr lang="en-US" dirty="0" err="1"/>
              <a:t>scATAC</a:t>
            </a:r>
            <a:r>
              <a:rPr lang="en-US" dirty="0"/>
              <a:t>-seq profiles from a variety of cell-types and cell states identified from a reference </a:t>
            </a:r>
            <a:r>
              <a:rPr lang="en-US" dirty="0" err="1"/>
              <a:t>scATAC</a:t>
            </a:r>
            <a:r>
              <a:rPr lang="en-US" dirty="0"/>
              <a:t>-seq dataset from fetal cerebral cortex. We used the models to predict effects of all de-novo mutations. As shown here, we are able to home in on specific mutations that are predicted to affect chromatin accessibility in specific cell types. In this case study, the de-novo mutation is predicted to disrupt the binding site of the NFIA transcription factor in an enhancer in excitatory neurons that auto-regulates the NFIA gene.</a:t>
            </a:r>
          </a:p>
        </p:txBody>
      </p:sp>
      <p:sp>
        <p:nvSpPr>
          <p:cNvPr id="4" name="Slide Number Placeholder 3"/>
          <p:cNvSpPr>
            <a:spLocks noGrp="1"/>
          </p:cNvSpPr>
          <p:nvPr>
            <p:ph type="sldNum" sz="quarter" idx="5"/>
          </p:nvPr>
        </p:nvSpPr>
        <p:spPr/>
        <p:txBody>
          <a:bodyPr/>
          <a:lstStyle/>
          <a:p>
            <a:fld id="{E67BC026-E063-4F36-A611-2F8558CE1E54}" type="slidenum">
              <a:rPr lang="en-US" smtClean="0"/>
              <a:t>60</a:t>
            </a:fld>
            <a:endParaRPr lang="en-US"/>
          </a:p>
        </p:txBody>
      </p:sp>
    </p:spTree>
    <p:extLst>
      <p:ext uri="{BB962C8B-B14F-4D97-AF65-F5344CB8AC3E}">
        <p14:creationId xmlns:p14="http://schemas.microsoft.com/office/powerpoint/2010/main" val="142837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1B7C88A-E689-4F0B-8C45-667A360FEF15}"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482352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7C88A-E689-4F0B-8C45-667A360FEF15}"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3594182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B7C88A-E689-4F0B-8C45-667A360FEF15}"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86831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B7C88A-E689-4F0B-8C45-667A360FEF15}"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110058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B7C88A-E689-4F0B-8C45-667A360FEF15}"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656285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B7C88A-E689-4F0B-8C45-667A360FEF15}" type="datetimeFigureOut">
              <a:rPr lang="en-US" smtClean="0"/>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901085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7C88A-E689-4F0B-8C45-667A360FEF15}" type="datetimeFigureOut">
              <a:rPr lang="en-US" smtClean="0"/>
              <a:t>5/12/2022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415620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B7C88A-E689-4F0B-8C45-667A360FEF15}"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2186779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B7C88A-E689-4F0B-8C45-667A360FEF15}"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1442705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7C88A-E689-4F0B-8C45-667A360FEF15}"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445967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7C88A-E689-4F0B-8C45-667A360FEF15}"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6D117-CD44-4AAA-94C0-B08A4074227C}" type="slidenum">
              <a:rPr lang="en-US" smtClean="0"/>
              <a:t>‹#›</a:t>
            </a:fld>
            <a:endParaRPr lang="en-US"/>
          </a:p>
        </p:txBody>
      </p:sp>
    </p:spTree>
    <p:extLst>
      <p:ext uri="{BB962C8B-B14F-4D97-AF65-F5344CB8AC3E}">
        <p14:creationId xmlns:p14="http://schemas.microsoft.com/office/powerpoint/2010/main" val="1647119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title slide">
  <p:cSld name="big title slid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914400" y="2403162"/>
            <a:ext cx="10363200" cy="2051700"/>
          </a:xfrm>
          <a:prstGeom prst="rect">
            <a:avLst/>
          </a:prstGeom>
        </p:spPr>
        <p:txBody>
          <a:bodyPr spcFirstLastPara="1" wrap="square" lIns="91425" tIns="91425" rIns="91425" bIns="91425" anchor="ctr" anchorCtr="0"/>
          <a:lstStyle>
            <a:lvl1pPr lvl="0" algn="ctr" rtl="0">
              <a:spcBef>
                <a:spcPts val="0"/>
              </a:spcBef>
              <a:spcAft>
                <a:spcPts val="0"/>
              </a:spcAft>
              <a:buSzPts val="3000"/>
              <a:buFont typeface="Helvetica Neue"/>
              <a:buNone/>
              <a:defRPr>
                <a:latin typeface="Helvetica Neue"/>
                <a:ea typeface="Helvetica Neue"/>
                <a:cs typeface="Helvetica Neue"/>
                <a:sym typeface="Helvetica Neue"/>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Tree>
    <p:extLst>
      <p:ext uri="{BB962C8B-B14F-4D97-AF65-F5344CB8AC3E}">
        <p14:creationId xmlns:p14="http://schemas.microsoft.com/office/powerpoint/2010/main" val="783264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9600" y="274637"/>
            <a:ext cx="109728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609600" y="1600201"/>
            <a:ext cx="10972800" cy="4967573"/>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11409057" y="6333134"/>
            <a:ext cx="7315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3937962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CDB3CC-F982-40F9-8DD6-BCC9AFBF44BD}" type="datetime1">
              <a:rPr lang="en-US" smtClean="0">
                <a:solidFill>
                  <a:prstClr val="black">
                    <a:tint val="75000"/>
                  </a:prstClr>
                </a:solidFill>
              </a:rPr>
              <a:pPr/>
              <a:t>5/12/2022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3E4AAA4-6363-4581-962D-1ACCC2D600C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1756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586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solidFill>
                  <a:prstClr val="black">
                    <a:tint val="75000"/>
                  </a:prstClr>
                </a:solidFill>
              </a:rPr>
              <a:pPr/>
              <a:t>5/12/2022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3E4AAA4-6363-4581-962D-1ACCC2D600C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1629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170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9039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4850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4021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54ED01-E2A0-4C1E-8E21-014B9904157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0395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81545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83670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C76A00-C3C3-F34B-904E-F45F874FCF62}" type="datetimeFigureOut">
              <a:rPr lang="en-US" smtClean="0">
                <a:solidFill>
                  <a:prstClr val="black">
                    <a:tint val="75000"/>
                  </a:prstClr>
                </a:solidFill>
              </a:rPr>
              <a:pPr/>
              <a:t>5/12/2022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616F87-A1B0-8846-8D52-3EB50D2DF5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4943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9600" y="274637"/>
            <a:ext cx="109728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609600" y="1600201"/>
            <a:ext cx="10972800" cy="4967573"/>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11409057" y="6333134"/>
            <a:ext cx="7315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539871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title slide">
  <p:cSld name="big title slid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914400" y="2403162"/>
            <a:ext cx="10363200" cy="2051700"/>
          </a:xfrm>
          <a:prstGeom prst="rect">
            <a:avLst/>
          </a:prstGeom>
        </p:spPr>
        <p:txBody>
          <a:bodyPr spcFirstLastPara="1" wrap="square" lIns="91425" tIns="91425" rIns="91425" bIns="91425" anchor="ctr" anchorCtr="0"/>
          <a:lstStyle>
            <a:lvl1pPr lvl="0" algn="ctr" rtl="0">
              <a:spcBef>
                <a:spcPts val="0"/>
              </a:spcBef>
              <a:spcAft>
                <a:spcPts val="0"/>
              </a:spcAft>
              <a:buSzPts val="3000"/>
              <a:buFont typeface="Helvetica Neue"/>
              <a:buNone/>
              <a:defRPr>
                <a:latin typeface="Helvetica Neue"/>
                <a:ea typeface="Helvetica Neue"/>
                <a:cs typeface="Helvetica Neue"/>
                <a:sym typeface="Helvetica Neue"/>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Tree>
    <p:extLst>
      <p:ext uri="{BB962C8B-B14F-4D97-AF65-F5344CB8AC3E}">
        <p14:creationId xmlns:p14="http://schemas.microsoft.com/office/powerpoint/2010/main" val="25030199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924676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8956786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197658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36208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609600" y="76200"/>
            <a:ext cx="109728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62539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955432"/>
            <a:ext cx="109728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23845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1066800"/>
            <a:ext cx="109728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70899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609600" y="762000"/>
            <a:ext cx="109728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70158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5027066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796125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799"/>
            <a:ext cx="53848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997620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0429596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0"/>
            <a:ext cx="109728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750689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1051532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318520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814238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1025118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0"/>
            <a:ext cx="6815667"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3950525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1955124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419483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9827195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373721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theme" Target="../theme/theme3.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7C88A-E689-4F0B-8C45-667A360FEF15}" type="datetimeFigureOut">
              <a:rPr lang="en-US" smtClean="0"/>
              <a:t>5/12/2022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6D117-CD44-4AAA-94C0-B08A4074227C}" type="slidenum">
              <a:rPr lang="en-US" smtClean="0"/>
              <a:t>‹#›</a:t>
            </a:fld>
            <a:endParaRPr lang="en-US"/>
          </a:p>
        </p:txBody>
      </p:sp>
    </p:spTree>
    <p:extLst>
      <p:ext uri="{BB962C8B-B14F-4D97-AF65-F5344CB8AC3E}">
        <p14:creationId xmlns:p14="http://schemas.microsoft.com/office/powerpoint/2010/main" val="1629141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342900"/>
            <a:fld id="{32C76A00-C3C3-F34B-904E-F45F874FCF62}" type="datetimeFigureOut">
              <a:rPr lang="en-US" smtClean="0">
                <a:solidFill>
                  <a:prstClr val="black">
                    <a:tint val="75000"/>
                  </a:prstClr>
                </a:solidFill>
              </a:rPr>
              <a:pPr defTabSz="342900"/>
              <a:t>5/12/2022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342900"/>
            <a:fld id="{77616F87-A1B0-8846-8D52-3EB50D2DF543}"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768636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9245600" y="6356351"/>
            <a:ext cx="28448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22030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hyperlink" Target="http://anshul.kundaje.n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13.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6.xml"/><Relationship Id="rId11" Type="http://schemas.openxmlformats.org/officeDocument/2006/relationships/image" Target="../media/image16.png"/><Relationship Id="rId10"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230.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0.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26.jpe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0.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gif"/><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0.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26.jpeg"/><Relationship Id="rId4" Type="http://schemas.openxmlformats.org/officeDocument/2006/relationships/image" Target="../media/image52.pn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26.jpe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3.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26.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28.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108.png"/><Relationship Id="rId5" Type="http://schemas.openxmlformats.org/officeDocument/2006/relationships/image" Target="../media/image107.jpeg"/><Relationship Id="rId4" Type="http://schemas.openxmlformats.org/officeDocument/2006/relationships/image" Target="../media/image106.jpeg"/></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11.png"/><Relationship Id="rId4" Type="http://schemas.openxmlformats.org/officeDocument/2006/relationships/image" Target="../media/image110.png"/></Relationships>
</file>

<file path=ppt/slides/_rels/slide3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33.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13.png"/><Relationship Id="rId3" Type="http://schemas.openxmlformats.org/officeDocument/2006/relationships/image" Target="../media/image109.png"/><Relationship Id="rId7" Type="http://schemas.openxmlformats.org/officeDocument/2006/relationships/image" Target="../media/image115.png"/><Relationship Id="rId12" Type="http://schemas.openxmlformats.org/officeDocument/2006/relationships/image" Target="../media/image120.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12.png"/><Relationship Id="rId11" Type="http://schemas.openxmlformats.org/officeDocument/2006/relationships/image" Target="../media/image119.png"/><Relationship Id="rId5" Type="http://schemas.openxmlformats.org/officeDocument/2006/relationships/image" Target="../media/image111.png"/><Relationship Id="rId10" Type="http://schemas.openxmlformats.org/officeDocument/2006/relationships/image" Target="../media/image118.png"/><Relationship Id="rId4" Type="http://schemas.openxmlformats.org/officeDocument/2006/relationships/image" Target="../media/image110.png"/><Relationship Id="rId9" Type="http://schemas.openxmlformats.org/officeDocument/2006/relationships/image" Target="../media/image117.png"/><Relationship Id="rId14" Type="http://schemas.openxmlformats.org/officeDocument/2006/relationships/image" Target="../media/image11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3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xml"/><Relationship Id="rId5" Type="http://schemas.openxmlformats.org/officeDocument/2006/relationships/image" Target="../media/image127.png"/><Relationship Id="rId15" Type="http://schemas.openxmlformats.org/officeDocument/2006/relationships/image" Target="../media/image128.jpeg"/><Relationship Id="rId4" Type="http://schemas.openxmlformats.org/officeDocument/2006/relationships/image" Target="../media/image126.png"/><Relationship Id="rId14" Type="http://schemas.openxmlformats.org/officeDocument/2006/relationships/image" Target="../media/image1270.png"/></Relationships>
</file>

<file path=ppt/slides/_rels/slide3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30.png"/></Relationships>
</file>

<file path=ppt/slides/_rels/slide4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33.png"/></Relationships>
</file>

<file path=ppt/slides/_rels/slide4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34.png"/></Relationships>
</file>

<file path=ppt/slides/_rels/slide4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tiff"/><Relationship Id="rId7" Type="http://schemas.openxmlformats.org/officeDocument/2006/relationships/image" Target="../media/image139.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4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43.png"/><Relationship Id="rId4" Type="http://schemas.openxmlformats.org/officeDocument/2006/relationships/image" Target="../media/image142.png"/></Relationships>
</file>

<file path=ppt/slides/_rels/slide4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4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5.xml"/><Relationship Id="rId6" Type="http://schemas.openxmlformats.org/officeDocument/2006/relationships/image" Target="../media/image152.jpeg"/><Relationship Id="rId5" Type="http://schemas.openxmlformats.org/officeDocument/2006/relationships/image" Target="../media/image151.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8" Type="http://schemas.openxmlformats.org/officeDocument/2006/relationships/image" Target="../media/image156.jpeg"/><Relationship Id="rId13" Type="http://schemas.openxmlformats.org/officeDocument/2006/relationships/image" Target="../media/image161.jpeg"/><Relationship Id="rId18" Type="http://schemas.openxmlformats.org/officeDocument/2006/relationships/image" Target="../media/image166.jpeg"/><Relationship Id="rId26" Type="http://schemas.openxmlformats.org/officeDocument/2006/relationships/image" Target="../media/image26.jpeg"/><Relationship Id="rId3" Type="http://schemas.openxmlformats.org/officeDocument/2006/relationships/image" Target="../media/image153.png"/><Relationship Id="rId21" Type="http://schemas.openxmlformats.org/officeDocument/2006/relationships/image" Target="../media/image169.jpeg"/><Relationship Id="rId7" Type="http://schemas.openxmlformats.org/officeDocument/2006/relationships/image" Target="../media/image155.jpeg"/><Relationship Id="rId12" Type="http://schemas.openxmlformats.org/officeDocument/2006/relationships/image" Target="../media/image160.jpeg"/><Relationship Id="rId17" Type="http://schemas.openxmlformats.org/officeDocument/2006/relationships/image" Target="../media/image165.jpeg"/><Relationship Id="rId25" Type="http://schemas.openxmlformats.org/officeDocument/2006/relationships/image" Target="../media/image173.jpeg"/><Relationship Id="rId2" Type="http://schemas.openxmlformats.org/officeDocument/2006/relationships/notesSlide" Target="../notesSlides/notesSlide40.xml"/><Relationship Id="rId16" Type="http://schemas.openxmlformats.org/officeDocument/2006/relationships/image" Target="../media/image164.jpeg"/><Relationship Id="rId20" Type="http://schemas.openxmlformats.org/officeDocument/2006/relationships/image" Target="../media/image168.jpeg"/><Relationship Id="rId29" Type="http://schemas.openxmlformats.org/officeDocument/2006/relationships/image" Target="../media/image176.jpeg"/><Relationship Id="rId1" Type="http://schemas.openxmlformats.org/officeDocument/2006/relationships/slideLayout" Target="../slideLayouts/slideLayout15.xml"/><Relationship Id="rId6" Type="http://schemas.openxmlformats.org/officeDocument/2006/relationships/image" Target="../media/image3.png"/><Relationship Id="rId11" Type="http://schemas.openxmlformats.org/officeDocument/2006/relationships/image" Target="../media/image159.jpeg"/><Relationship Id="rId24" Type="http://schemas.openxmlformats.org/officeDocument/2006/relationships/image" Target="../media/image172.jpeg"/><Relationship Id="rId32" Type="http://schemas.openxmlformats.org/officeDocument/2006/relationships/image" Target="../media/image178.png"/><Relationship Id="rId5" Type="http://schemas.openxmlformats.org/officeDocument/2006/relationships/image" Target="../media/image2.png"/><Relationship Id="rId15" Type="http://schemas.openxmlformats.org/officeDocument/2006/relationships/image" Target="../media/image163.jpeg"/><Relationship Id="rId23" Type="http://schemas.openxmlformats.org/officeDocument/2006/relationships/image" Target="../media/image171.jpeg"/><Relationship Id="rId28" Type="http://schemas.openxmlformats.org/officeDocument/2006/relationships/image" Target="../media/image175.jpeg"/><Relationship Id="rId10" Type="http://schemas.openxmlformats.org/officeDocument/2006/relationships/image" Target="../media/image158.jpeg"/><Relationship Id="rId19" Type="http://schemas.openxmlformats.org/officeDocument/2006/relationships/image" Target="../media/image167.jpeg"/><Relationship Id="rId31" Type="http://schemas.openxmlformats.org/officeDocument/2006/relationships/image" Target="../media/image7.gif"/><Relationship Id="rId4" Type="http://schemas.openxmlformats.org/officeDocument/2006/relationships/image" Target="../media/image154.png"/><Relationship Id="rId9" Type="http://schemas.openxmlformats.org/officeDocument/2006/relationships/image" Target="../media/image157.jpeg"/><Relationship Id="rId14" Type="http://schemas.openxmlformats.org/officeDocument/2006/relationships/image" Target="../media/image162.jpeg"/><Relationship Id="rId22" Type="http://schemas.openxmlformats.org/officeDocument/2006/relationships/image" Target="../media/image170.jpeg"/><Relationship Id="rId27" Type="http://schemas.openxmlformats.org/officeDocument/2006/relationships/image" Target="../media/image174.jpeg"/><Relationship Id="rId30" Type="http://schemas.openxmlformats.org/officeDocument/2006/relationships/image" Target="../media/image177.jpeg"/></Relationships>
</file>

<file path=ppt/slides/_rels/slide51.xml.rels><?xml version="1.0" encoding="UTF-8" standalone="yes"?>
<Relationships xmlns="http://schemas.openxmlformats.org/package/2006/relationships"><Relationship Id="rId8" Type="http://schemas.openxmlformats.org/officeDocument/2006/relationships/image" Target="../media/image185.png"/><Relationship Id="rId13" Type="http://schemas.openxmlformats.org/officeDocument/2006/relationships/image" Target="../media/image28.jpeg"/><Relationship Id="rId3" Type="http://schemas.openxmlformats.org/officeDocument/2006/relationships/image" Target="../media/image180.png"/><Relationship Id="rId7" Type="http://schemas.openxmlformats.org/officeDocument/2006/relationships/image" Target="../media/image184.png"/><Relationship Id="rId12" Type="http://schemas.openxmlformats.org/officeDocument/2006/relationships/image" Target="../media/image27.jpeg"/><Relationship Id="rId2" Type="http://schemas.openxmlformats.org/officeDocument/2006/relationships/image" Target="../media/image179.png"/><Relationship Id="rId1" Type="http://schemas.openxmlformats.org/officeDocument/2006/relationships/slideLayout" Target="../slideLayouts/slideLayout15.xml"/><Relationship Id="rId6" Type="http://schemas.openxmlformats.org/officeDocument/2006/relationships/image" Target="../media/image183.png"/><Relationship Id="rId11" Type="http://schemas.openxmlformats.org/officeDocument/2006/relationships/image" Target="../media/image188.png"/><Relationship Id="rId5" Type="http://schemas.openxmlformats.org/officeDocument/2006/relationships/image" Target="../media/image182.png"/><Relationship Id="rId10" Type="http://schemas.openxmlformats.org/officeDocument/2006/relationships/image" Target="../media/image187.png"/><Relationship Id="rId4" Type="http://schemas.openxmlformats.org/officeDocument/2006/relationships/image" Target="../media/image181.png"/><Relationship Id="rId9" Type="http://schemas.openxmlformats.org/officeDocument/2006/relationships/image" Target="../media/image186.png"/></Relationships>
</file>

<file path=ppt/slides/_rels/slide5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42.xml"/><Relationship Id="rId1" Type="http://schemas.openxmlformats.org/officeDocument/2006/relationships/slideLayout" Target="../slideLayouts/slideLayout19.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5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15.xml"/><Relationship Id="rId5" Type="http://schemas.openxmlformats.org/officeDocument/2006/relationships/image" Target="../media/image193.png"/><Relationship Id="rId4" Type="http://schemas.openxmlformats.org/officeDocument/2006/relationships/image" Target="../media/image196.png"/></Relationships>
</file>

<file path=ppt/slides/_rels/slide5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43.xml"/><Relationship Id="rId1" Type="http://schemas.openxmlformats.org/officeDocument/2006/relationships/slideLayout" Target="../slideLayouts/slideLayout15.xml"/><Relationship Id="rId5" Type="http://schemas.openxmlformats.org/officeDocument/2006/relationships/image" Target="../media/image198.jpe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png"/><Relationship Id="rId1" Type="http://schemas.openxmlformats.org/officeDocument/2006/relationships/slideLayout" Target="../slideLayouts/slideLayout20.xml"/><Relationship Id="rId6" Type="http://schemas.openxmlformats.org/officeDocument/2006/relationships/image" Target="../media/image201.png"/><Relationship Id="rId5" Type="http://schemas.openxmlformats.org/officeDocument/2006/relationships/hyperlink" Target="https://media.springernature.com/full/springer-static/image/art%3A10.1038%2Fs41380-019-0468-3/MediaObjects/41380_2019_468_Fig1_HTML.png" TargetMode="External"/><Relationship Id="rId4" Type="http://schemas.openxmlformats.org/officeDocument/2006/relationships/hyperlink" Target="https://i0.wp.com/neurosciencenews.com/files/2016/11/neurodegeneration-brain-neurosciencenews.jpg"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202.png"/><Relationship Id="rId1" Type="http://schemas.openxmlformats.org/officeDocument/2006/relationships/slideLayout" Target="../slideLayouts/slideLayout19.xml"/><Relationship Id="rId4" Type="http://schemas.openxmlformats.org/officeDocument/2006/relationships/image" Target="../media/image204.png"/></Relationships>
</file>

<file path=ppt/slides/_rels/slide58.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1.png"/><Relationship Id="rId1" Type="http://schemas.openxmlformats.org/officeDocument/2006/relationships/slideLayout" Target="../slideLayouts/slideLayout19.xml"/><Relationship Id="rId4" Type="http://schemas.openxmlformats.org/officeDocument/2006/relationships/image" Target="../media/image127.png"/><Relationship Id="rId14" Type="http://schemas.openxmlformats.org/officeDocument/2006/relationships/image" Target="../media/image1270.png"/></Relationships>
</file>

<file path=ppt/slides/_rels/slide59.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206.png"/><Relationship Id="rId7" Type="http://schemas.openxmlformats.org/officeDocument/2006/relationships/image" Target="../media/image210.png"/><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image" Target="../media/image209.png"/><Relationship Id="rId5" Type="http://schemas.openxmlformats.org/officeDocument/2006/relationships/image" Target="../media/image208.png"/><Relationship Id="rId10" Type="http://schemas.openxmlformats.org/officeDocument/2006/relationships/image" Target="../media/image213.png"/><Relationship Id="rId4" Type="http://schemas.openxmlformats.org/officeDocument/2006/relationships/image" Target="../media/image207.png"/><Relationship Id="rId9" Type="http://schemas.openxmlformats.org/officeDocument/2006/relationships/image" Target="../media/image212.png"/></Relationships>
</file>

<file path=ppt/slides/_rels/slide60.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45.xml"/><Relationship Id="rId1" Type="http://schemas.openxmlformats.org/officeDocument/2006/relationships/slideLayout" Target="../slideLayouts/slideLayout19.xml"/><Relationship Id="rId6" Type="http://schemas.openxmlformats.org/officeDocument/2006/relationships/image" Target="../media/image108.png"/><Relationship Id="rId5" Type="http://schemas.openxmlformats.org/officeDocument/2006/relationships/image" Target="../media/image216.png"/><Relationship Id="rId4" Type="http://schemas.openxmlformats.org/officeDocument/2006/relationships/image" Target="../media/image215.png"/></Relationships>
</file>

<file path=ppt/slides/_rels/slide61.xml.rels><?xml version="1.0" encoding="UTF-8" standalone="yes"?>
<Relationships xmlns="http://schemas.openxmlformats.org/package/2006/relationships"><Relationship Id="rId3" Type="http://schemas.openxmlformats.org/officeDocument/2006/relationships/hyperlink" Target="http://kipoi.org/" TargetMode="External"/><Relationship Id="rId7" Type="http://schemas.openxmlformats.org/officeDocument/2006/relationships/image" Target="../media/image222.png"/><Relationship Id="rId2" Type="http://schemas.openxmlformats.org/officeDocument/2006/relationships/image" Target="../media/image217.png"/><Relationship Id="rId1" Type="http://schemas.openxmlformats.org/officeDocument/2006/relationships/slideLayout" Target="../slideLayouts/slideLayout19.xml"/><Relationship Id="rId6" Type="http://schemas.openxmlformats.org/officeDocument/2006/relationships/image" Target="../media/image221.png"/><Relationship Id="rId5" Type="http://schemas.openxmlformats.org/officeDocument/2006/relationships/image" Target="../media/image219.png"/><Relationship Id="rId4" Type="http://schemas.openxmlformats.org/officeDocument/2006/relationships/image" Target="../media/image2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609600" y="152400"/>
            <a:ext cx="10972800" cy="1174474"/>
          </a:xfrm>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Anshul Kundaje</a:t>
            </a:r>
            <a:r>
              <a:rPr lang="en-US" altLang="en-US" sz="1800" i="1" dirty="0"/>
              <a:t>_______</a:t>
            </a:r>
          </a:p>
        </p:txBody>
      </p:sp>
      <p:sp>
        <p:nvSpPr>
          <p:cNvPr id="8197" name="Rectangle 5"/>
          <p:cNvSpPr>
            <a:spLocks noGrp="1" noChangeArrowheads="1"/>
          </p:cNvSpPr>
          <p:nvPr>
            <p:ph idx="1"/>
          </p:nvPr>
        </p:nvSpPr>
        <p:spPr>
          <a:xfrm>
            <a:off x="566421" y="1524000"/>
            <a:ext cx="10972800" cy="4797287"/>
          </a:xfrm>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t>Slides without slash or X may be tweeted unless flagged with the “No tweet” icon.</a:t>
            </a:r>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1185841" y="4972045"/>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solidFill>
                  <a:prstClr val="black"/>
                </a:solidFill>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a:xfrm>
            <a:off x="609600" y="152400"/>
            <a:ext cx="10972800" cy="985630"/>
          </a:xfrm>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a:xfrm>
            <a:off x="574813" y="1747631"/>
            <a:ext cx="10972800" cy="3887857"/>
          </a:xfrm>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Deep Learning Oracles for genomic discovery</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p:cNvSpPr txBox="1">
            <a:spLocks/>
          </p:cNvSpPr>
          <p:nvPr/>
        </p:nvSpPr>
        <p:spPr>
          <a:xfrm>
            <a:off x="0" y="-34136"/>
            <a:ext cx="12192000" cy="68290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cap="all" dirty="0">
                <a:solidFill>
                  <a:schemeClr val="bg1">
                    <a:lumMod val="95000"/>
                  </a:schemeClr>
                </a:solidFill>
              </a:rPr>
              <a:t>agccaagcagcaaagttttgctgctgtttatttttgtagctcttactatattctacttttaccattgaaaatattgaggaagttatttatatttctattttttatatattatatattttatgtattttaatattactattacacataattattttttatatatatgaagtaccaatgacttccttttccagagcaataatgaaatttcacagtatgaaaatggaagaaatcaataaaattatacgtgacctgtggcgaagtacctatcgtggacaaggtgagtaccatggtgtatcacaaatgctctttccaaagccctctccgcagctcttccccttatgacctctcatcatgccagcattacctccctggacccctttctaagcatgtctttgagattttctaagaattcttatcttggcaacatcttgtagcaagaaaatgtaaagttttctgttccagagcctaacaggacttacatatttgactgcagtaggcattatatttagctgatgacataataggttctgtcatagtgtagatagggataagccaaaatgcaataagaaaaaccatccagaggaaactcttttttttttctttttcttttttttttttccagatggagtctcgcacttctctgtcacccgggctggagcgcagtggtgcaatcttggctcactgcaacctccacctcctgggttcaggtgattctcccacctcagcctcccgagtagtagctggaattacaggtgcgcgctcccacacctggctaattttttgtattcttagtagagatggggtttcaccatgttggccaggctggtctcaaactcctgccctcaggtgatctgcccaccttggcctcccagtgttgggtttacaggcgtgagccaccgcgcctggcctggaggaaactcttaacagggaaactaagaaagagttgaggctgaggaactggggcatctgggttgcttctggccagaccaccaggctcttgaatcctcccagccagagaaagagtttccacaccagccattgttttcctctggtaatgtcagcctcatctgttgttcctaggcttacttgatatgtttgtaaatgacaaaaggctacagagcatagA</a:t>
            </a:r>
          </a:p>
        </p:txBody>
      </p:sp>
      <p:sp>
        <p:nvSpPr>
          <p:cNvPr id="2" name="Title 1"/>
          <p:cNvSpPr>
            <a:spLocks noGrp="1"/>
          </p:cNvSpPr>
          <p:nvPr>
            <p:ph type="ctrTitle"/>
          </p:nvPr>
        </p:nvSpPr>
        <p:spPr>
          <a:xfrm>
            <a:off x="392952" y="934004"/>
            <a:ext cx="11571889" cy="2387600"/>
          </a:xfrm>
        </p:spPr>
        <p:txBody>
          <a:bodyPr>
            <a:noAutofit/>
          </a:bodyPr>
          <a:lstStyle/>
          <a:p>
            <a:r>
              <a:rPr lang="en-US" sz="7200" b="1" dirty="0"/>
              <a:t>Deep learning oracles for genomic discovery</a:t>
            </a:r>
          </a:p>
        </p:txBody>
      </p:sp>
      <p:sp>
        <p:nvSpPr>
          <p:cNvPr id="3" name="Subtitle 2"/>
          <p:cNvSpPr>
            <a:spLocks noGrp="1"/>
          </p:cNvSpPr>
          <p:nvPr>
            <p:ph type="subTitle" idx="1"/>
          </p:nvPr>
        </p:nvSpPr>
        <p:spPr>
          <a:xfrm>
            <a:off x="1524000" y="3872205"/>
            <a:ext cx="9144000" cy="2560496"/>
          </a:xfrm>
        </p:spPr>
        <p:txBody>
          <a:bodyPr>
            <a:noAutofit/>
          </a:bodyPr>
          <a:lstStyle/>
          <a:p>
            <a:r>
              <a:rPr lang="en-US" sz="3600" dirty="0"/>
              <a:t>Kundaje lab</a:t>
            </a:r>
          </a:p>
          <a:p>
            <a:r>
              <a:rPr lang="en-US" sz="2800" dirty="0"/>
              <a:t>Genetics, Computer Science</a:t>
            </a:r>
          </a:p>
          <a:p>
            <a:r>
              <a:rPr lang="en-US" sz="2800" dirty="0"/>
              <a:t>Stanford University</a:t>
            </a:r>
          </a:p>
          <a:p>
            <a:r>
              <a:rPr lang="en-US" sz="2800" dirty="0">
                <a:hlinkClick r:id="rId3"/>
              </a:rPr>
              <a:t>http://anshul.kundaje.net</a:t>
            </a:r>
            <a:r>
              <a:rPr lang="en-US" sz="2800" dirty="0"/>
              <a:t> </a:t>
            </a:r>
          </a:p>
        </p:txBody>
      </p:sp>
      <p:pic>
        <p:nvPicPr>
          <p:cNvPr id="4" name="Picture 6" descr="http://cs.stanford.edu/sites/default/files/stanford_cs_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648827" cy="63648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https://sites.google.com/site/anshulkundaje/_/rsrc/1378725556440/Home/StanfordGenetics.PNG?height=49&amp;width=20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20199" y="28926"/>
            <a:ext cx="2971801" cy="728093"/>
          </a:xfrm>
          <a:prstGeom prst="rect">
            <a:avLst/>
          </a:prstGeom>
          <a:noFill/>
        </p:spPr>
      </p:pic>
    </p:spTree>
    <p:extLst>
      <p:ext uri="{BB962C8B-B14F-4D97-AF65-F5344CB8AC3E}">
        <p14:creationId xmlns:p14="http://schemas.microsoft.com/office/powerpoint/2010/main" val="371804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6747" y="214775"/>
            <a:ext cx="5459061" cy="3005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8191264" y="3308130"/>
            <a:ext cx="2678105" cy="369332"/>
          </a:xfrm>
          <a:prstGeom prst="rect">
            <a:avLst/>
          </a:prstGeom>
        </p:spPr>
        <p:txBody>
          <a:bodyPr wrap="none">
            <a:spAutoFit/>
          </a:bodyPr>
          <a:lstStyle/>
          <a:p>
            <a:pPr algn="ctr"/>
            <a:r>
              <a:rPr lang="en-US" b="1" dirty="0"/>
              <a:t>100s of Cell-Types/Tissues</a:t>
            </a:r>
          </a:p>
        </p:txBody>
      </p:sp>
      <p:grpSp>
        <p:nvGrpSpPr>
          <p:cNvPr id="4" name="Group 3"/>
          <p:cNvGrpSpPr/>
          <p:nvPr/>
        </p:nvGrpSpPr>
        <p:grpSpPr>
          <a:xfrm>
            <a:off x="101447" y="1052516"/>
            <a:ext cx="5485993" cy="5357555"/>
            <a:chOff x="225542" y="1202737"/>
            <a:chExt cx="5485993" cy="5357555"/>
          </a:xfrm>
        </p:grpSpPr>
        <p:grpSp>
          <p:nvGrpSpPr>
            <p:cNvPr id="3" name="Group 2"/>
            <p:cNvGrpSpPr/>
            <p:nvPr/>
          </p:nvGrpSpPr>
          <p:grpSpPr>
            <a:xfrm>
              <a:off x="225542" y="1202737"/>
              <a:ext cx="5485993" cy="5357555"/>
              <a:chOff x="225542" y="1202737"/>
              <a:chExt cx="5485993" cy="5357555"/>
            </a:xfrm>
          </p:grpSpPr>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204" y="1202737"/>
                <a:ext cx="5123911" cy="5157566"/>
              </a:xfrm>
              <a:prstGeom prst="rect">
                <a:avLst/>
              </a:prstGeom>
            </p:spPr>
          </p:pic>
          <p:sp>
            <p:nvSpPr>
              <p:cNvPr id="13" name="TextBox 12"/>
              <p:cNvSpPr txBox="1"/>
              <p:nvPr/>
            </p:nvSpPr>
            <p:spPr>
              <a:xfrm rot="19366316">
                <a:off x="3283263" y="5348177"/>
                <a:ext cx="2347117" cy="369332"/>
              </a:xfrm>
              <a:prstGeom prst="rect">
                <a:avLst/>
              </a:prstGeom>
              <a:noFill/>
            </p:spPr>
            <p:txBody>
              <a:bodyPr wrap="none" rtlCol="0">
                <a:spAutoFit/>
              </a:bodyPr>
              <a:lstStyle/>
              <a:p>
                <a:r>
                  <a:rPr lang="en-US" dirty="0"/>
                  <a:t>100s of molecular flags</a:t>
                </a:r>
              </a:p>
            </p:txBody>
          </p:sp>
          <p:cxnSp>
            <p:nvCxnSpPr>
              <p:cNvPr id="15" name="Straight Arrow Connector 14"/>
              <p:cNvCxnSpPr/>
              <p:nvPr/>
            </p:nvCxnSpPr>
            <p:spPr>
              <a:xfrm flipV="1">
                <a:off x="4180447" y="4986672"/>
                <a:ext cx="1531088" cy="11695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rot="1374165">
                <a:off x="225542" y="5476546"/>
                <a:ext cx="2839320" cy="646331"/>
              </a:xfrm>
              <a:prstGeom prst="rect">
                <a:avLst/>
              </a:prstGeom>
              <a:solidFill>
                <a:schemeClr val="bg1"/>
              </a:solidFill>
            </p:spPr>
            <p:txBody>
              <a:bodyPr wrap="square" rtlCol="0">
                <a:spAutoFit/>
              </a:bodyPr>
              <a:lstStyle/>
              <a:p>
                <a:pPr algn="ctr"/>
                <a:r>
                  <a:rPr lang="en-US" dirty="0"/>
                  <a:t>Genomic coordinates</a:t>
                </a:r>
              </a:p>
              <a:p>
                <a:pPr algn="ctr"/>
                <a:r>
                  <a:rPr lang="en-US" dirty="0"/>
                  <a:t>(3 billion positions)</a:t>
                </a:r>
              </a:p>
            </p:txBody>
          </p:sp>
          <p:cxnSp>
            <p:nvCxnSpPr>
              <p:cNvPr id="19" name="Straight Arrow Connector 18"/>
              <p:cNvCxnSpPr/>
              <p:nvPr/>
            </p:nvCxnSpPr>
            <p:spPr>
              <a:xfrm>
                <a:off x="438862" y="5656526"/>
                <a:ext cx="2098585" cy="9037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 name="TextBox 25"/>
              <p:cNvSpPr txBox="1"/>
              <p:nvPr/>
            </p:nvSpPr>
            <p:spPr>
              <a:xfrm rot="16200000">
                <a:off x="-960177" y="3634072"/>
                <a:ext cx="2900153" cy="369332"/>
              </a:xfrm>
              <a:prstGeom prst="rect">
                <a:avLst/>
              </a:prstGeom>
              <a:solidFill>
                <a:schemeClr val="bg1"/>
              </a:solidFill>
            </p:spPr>
            <p:txBody>
              <a:bodyPr wrap="none" rtlCol="0">
                <a:spAutoFit/>
              </a:bodyPr>
              <a:lstStyle/>
              <a:p>
                <a:r>
                  <a:rPr lang="en-US" dirty="0"/>
                  <a:t>100s of cell types and tissues</a:t>
                </a:r>
              </a:p>
            </p:txBody>
          </p:sp>
          <p:cxnSp>
            <p:nvCxnSpPr>
              <p:cNvPr id="27" name="Straight Arrow Connector 26"/>
              <p:cNvCxnSpPr/>
              <p:nvPr/>
            </p:nvCxnSpPr>
            <p:spPr>
              <a:xfrm flipV="1">
                <a:off x="259280" y="2368662"/>
                <a:ext cx="6312" cy="277780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33" name="Rectangle 32"/>
            <p:cNvSpPr/>
            <p:nvPr/>
          </p:nvSpPr>
          <p:spPr>
            <a:xfrm rot="20133736">
              <a:off x="416417" y="1678283"/>
              <a:ext cx="2777146" cy="294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p:cNvSpPr/>
          <p:nvPr/>
        </p:nvSpPr>
        <p:spPr>
          <a:xfrm>
            <a:off x="305233" y="1228901"/>
            <a:ext cx="609167" cy="375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descr="http://www.roadmapepigenomics.org/media/images/layout/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02596" y="340208"/>
            <a:ext cx="2712073" cy="896804"/>
          </a:xfrm>
          <a:prstGeom prst="rect">
            <a:avLst/>
          </a:prstGeom>
          <a:noFill/>
        </p:spPr>
      </p:pic>
      <p:sp>
        <p:nvSpPr>
          <p:cNvPr id="39" name="TextBox 38"/>
          <p:cNvSpPr txBox="1"/>
          <p:nvPr/>
        </p:nvSpPr>
        <p:spPr>
          <a:xfrm>
            <a:off x="914400" y="5151"/>
            <a:ext cx="3222870" cy="369332"/>
          </a:xfrm>
          <a:prstGeom prst="rect">
            <a:avLst/>
          </a:prstGeom>
          <a:noFill/>
        </p:spPr>
        <p:txBody>
          <a:bodyPr wrap="none" rtlCol="0">
            <a:spAutoFit/>
          </a:bodyPr>
          <a:lstStyle/>
          <a:p>
            <a:r>
              <a:rPr lang="en-US" dirty="0"/>
              <a:t>Massive genomic data resources</a:t>
            </a:r>
          </a:p>
        </p:txBody>
      </p:sp>
      <p:grpSp>
        <p:nvGrpSpPr>
          <p:cNvPr id="2" name="Group 1"/>
          <p:cNvGrpSpPr/>
          <p:nvPr/>
        </p:nvGrpSpPr>
        <p:grpSpPr>
          <a:xfrm>
            <a:off x="5889189" y="3955312"/>
            <a:ext cx="6134858" cy="2568146"/>
            <a:chOff x="5889189" y="3955312"/>
            <a:chExt cx="6134858" cy="2568146"/>
          </a:xfrm>
        </p:grpSpPr>
        <p:sp>
          <p:nvSpPr>
            <p:cNvPr id="35" name="Rectangle 34"/>
            <p:cNvSpPr/>
            <p:nvPr/>
          </p:nvSpPr>
          <p:spPr>
            <a:xfrm>
              <a:off x="6578850" y="4559615"/>
              <a:ext cx="2299336" cy="10313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Machine learning, </a:t>
              </a:r>
            </a:p>
            <a:p>
              <a:pPr algn="ctr"/>
              <a:r>
                <a:rPr lang="en-US" dirty="0"/>
                <a:t>Probabilistic models, </a:t>
              </a:r>
            </a:p>
            <a:p>
              <a:pPr algn="ctr"/>
              <a:r>
                <a:rPr lang="en-US" dirty="0"/>
                <a:t>Deep learning</a:t>
              </a:r>
            </a:p>
          </p:txBody>
        </p:sp>
        <p:sp>
          <p:nvSpPr>
            <p:cNvPr id="36" name="Right Arrow 35"/>
            <p:cNvSpPr/>
            <p:nvPr/>
          </p:nvSpPr>
          <p:spPr>
            <a:xfrm>
              <a:off x="5889189" y="4774019"/>
              <a:ext cx="689661" cy="6060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p:cNvSpPr/>
            <p:nvPr/>
          </p:nvSpPr>
          <p:spPr>
            <a:xfrm rot="2215355">
              <a:off x="8924567" y="5494578"/>
              <a:ext cx="689661" cy="6060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9714691" y="3955312"/>
              <a:ext cx="2309356" cy="103136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Functional annotation of the human genome</a:t>
              </a:r>
            </a:p>
          </p:txBody>
        </p:sp>
        <p:sp>
          <p:nvSpPr>
            <p:cNvPr id="40" name="Right Arrow 39"/>
            <p:cNvSpPr/>
            <p:nvPr/>
          </p:nvSpPr>
          <p:spPr>
            <a:xfrm rot="20031577">
              <a:off x="8976421" y="4344769"/>
              <a:ext cx="689661" cy="6060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9714691" y="5492098"/>
              <a:ext cx="2309356" cy="103136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Predict molecular effects of mutations and genetic variants</a:t>
              </a:r>
            </a:p>
          </p:txBody>
        </p:sp>
      </p:grpSp>
      <p:sp>
        <p:nvSpPr>
          <p:cNvPr id="5" name="TextBox 4">
            <a:extLst>
              <a:ext uri="{FF2B5EF4-FFF2-40B4-BE49-F238E27FC236}">
                <a16:creationId xmlns:a16="http://schemas.microsoft.com/office/drawing/2014/main" id="{9443A5C7-3D79-4CB9-A2C8-ADAF0BD27D22}"/>
              </a:ext>
            </a:extLst>
          </p:cNvPr>
          <p:cNvSpPr txBox="1"/>
          <p:nvPr/>
        </p:nvSpPr>
        <p:spPr>
          <a:xfrm>
            <a:off x="-3143" y="6360366"/>
            <a:ext cx="3921799" cy="523220"/>
          </a:xfrm>
          <a:prstGeom prst="rect">
            <a:avLst/>
          </a:prstGeom>
          <a:noFill/>
        </p:spPr>
        <p:txBody>
          <a:bodyPr wrap="square" rtlCol="0">
            <a:spAutoFit/>
          </a:bodyPr>
          <a:lstStyle/>
          <a:p>
            <a:r>
              <a:rPr lang="en-US" sz="1400" i="1" dirty="0">
                <a:solidFill>
                  <a:schemeClr val="bg1">
                    <a:lumMod val="50000"/>
                  </a:schemeClr>
                </a:solidFill>
              </a:rPr>
              <a:t>Dunham, Kundaje et al. 2012 Nature</a:t>
            </a:r>
          </a:p>
          <a:p>
            <a:r>
              <a:rPr lang="en-US" sz="1400" i="1" dirty="0">
                <a:solidFill>
                  <a:schemeClr val="bg1">
                    <a:lumMod val="50000"/>
                  </a:schemeClr>
                </a:solidFill>
              </a:rPr>
              <a:t>Kundaje et al. 2015 Nature</a:t>
            </a:r>
          </a:p>
        </p:txBody>
      </p:sp>
      <p:pic>
        <p:nvPicPr>
          <p:cNvPr id="9" name="Picture 8" descr="ENCODE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280" y="340208"/>
            <a:ext cx="1747622" cy="1057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982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02" y="42198"/>
            <a:ext cx="11868979" cy="857588"/>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sz="3600" b="1" dirty="0">
                <a:latin typeface="+mj-lt"/>
              </a:rPr>
              <a:t>Deciphering functional DNA words and their syntax in regulatory DNA</a:t>
            </a:r>
          </a:p>
        </p:txBody>
      </p:sp>
      <p:grpSp>
        <p:nvGrpSpPr>
          <p:cNvPr id="9" name="Group 8">
            <a:extLst>
              <a:ext uri="{FF2B5EF4-FFF2-40B4-BE49-F238E27FC236}">
                <a16:creationId xmlns:a16="http://schemas.microsoft.com/office/drawing/2014/main" id="{129298F3-1362-4DEE-8142-4638AD2B1BEF}"/>
              </a:ext>
            </a:extLst>
          </p:cNvPr>
          <p:cNvGrpSpPr/>
          <p:nvPr/>
        </p:nvGrpSpPr>
        <p:grpSpPr>
          <a:xfrm>
            <a:off x="5443241" y="2122909"/>
            <a:ext cx="6367267" cy="4349118"/>
            <a:chOff x="692012" y="1254725"/>
            <a:chExt cx="6831535" cy="4950383"/>
          </a:xfrm>
        </p:grpSpPr>
        <p:grpSp>
          <p:nvGrpSpPr>
            <p:cNvPr id="17" name="Group 16"/>
            <p:cNvGrpSpPr/>
            <p:nvPr/>
          </p:nvGrpSpPr>
          <p:grpSpPr>
            <a:xfrm>
              <a:off x="692012" y="1254725"/>
              <a:ext cx="6774304" cy="4950383"/>
              <a:chOff x="531342" y="2067581"/>
              <a:chExt cx="6813784" cy="4543824"/>
            </a:xfrm>
          </p:grpSpPr>
          <p:pic>
            <p:nvPicPr>
              <p:cNvPr id="12" name="Picture 11" descr="nature11232-f2"/>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531342" y="2067581"/>
                <a:ext cx="4386648" cy="454382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flipH="1">
                <a:off x="4745021" y="3801835"/>
                <a:ext cx="2600105" cy="1061133"/>
              </a:xfrm>
              <a:prstGeom prst="rect">
                <a:avLst/>
              </a:prstGeom>
              <a:noFill/>
            </p:spPr>
            <p:txBody>
              <a:bodyPr wrap="square" rtlCol="0">
                <a:spAutoFit/>
              </a:bodyPr>
              <a:lstStyle/>
              <a:p>
                <a:r>
                  <a:rPr lang="en-US" sz="2000" b="1" dirty="0">
                    <a:solidFill>
                      <a:srgbClr val="0070C0"/>
                    </a:solidFill>
                  </a:rPr>
                  <a:t>Protein-DNA binding maps</a:t>
                </a:r>
              </a:p>
              <a:p>
                <a:r>
                  <a:rPr lang="en-US" sz="2000" b="1" dirty="0">
                    <a:solidFill>
                      <a:srgbClr val="0070C0"/>
                    </a:solidFill>
                  </a:rPr>
                  <a:t>(ChIP-seq, </a:t>
                </a:r>
                <a:r>
                  <a:rPr lang="en-US" sz="2000" b="1" dirty="0" err="1">
                    <a:solidFill>
                      <a:srgbClr val="0070C0"/>
                    </a:solidFill>
                  </a:rPr>
                  <a:t>ChIP-exo</a:t>
                </a:r>
                <a:r>
                  <a:rPr lang="en-US" sz="2000" b="1" dirty="0">
                    <a:solidFill>
                      <a:srgbClr val="0070C0"/>
                    </a:solidFill>
                  </a:rPr>
                  <a:t>)</a:t>
                </a:r>
              </a:p>
            </p:txBody>
          </p:sp>
        </p:grpSp>
        <p:sp>
          <p:nvSpPr>
            <p:cNvPr id="21" name="TextBox 20"/>
            <p:cNvSpPr txBox="1"/>
            <p:nvPr/>
          </p:nvSpPr>
          <p:spPr>
            <a:xfrm>
              <a:off x="4938505" y="5889636"/>
              <a:ext cx="2585042" cy="276999"/>
            </a:xfrm>
            <a:prstGeom prst="rect">
              <a:avLst/>
            </a:prstGeom>
            <a:noFill/>
          </p:spPr>
          <p:txBody>
            <a:bodyPr wrap="square" rtlCol="0">
              <a:spAutoFit/>
            </a:bodyPr>
            <a:lstStyle/>
            <a:p>
              <a:r>
                <a:rPr lang="en-US" sz="1200" i="1" dirty="0">
                  <a:solidFill>
                    <a:schemeClr val="bg1">
                      <a:lumMod val="50000"/>
                    </a:schemeClr>
                  </a:solidFill>
                </a:rPr>
                <a:t>Adapted from Thurman et al 2012</a:t>
              </a:r>
            </a:p>
          </p:txBody>
        </p:sp>
      </p:grpSp>
      <p:grpSp>
        <p:nvGrpSpPr>
          <p:cNvPr id="10" name="Group 9">
            <a:extLst>
              <a:ext uri="{FF2B5EF4-FFF2-40B4-BE49-F238E27FC236}">
                <a16:creationId xmlns:a16="http://schemas.microsoft.com/office/drawing/2014/main" id="{218ED61F-5C86-42CA-B35C-8694818A9894}"/>
              </a:ext>
            </a:extLst>
          </p:cNvPr>
          <p:cNvGrpSpPr/>
          <p:nvPr/>
        </p:nvGrpSpPr>
        <p:grpSpPr>
          <a:xfrm>
            <a:off x="164002" y="1738655"/>
            <a:ext cx="5141229" cy="3886431"/>
            <a:chOff x="6704838" y="1768915"/>
            <a:chExt cx="5141229" cy="3886431"/>
          </a:xfrm>
        </p:grpSpPr>
        <p:grpSp>
          <p:nvGrpSpPr>
            <p:cNvPr id="8" name="Group 7">
              <a:extLst>
                <a:ext uri="{FF2B5EF4-FFF2-40B4-BE49-F238E27FC236}">
                  <a16:creationId xmlns:a16="http://schemas.microsoft.com/office/drawing/2014/main" id="{38D4EEB5-5083-4EE1-9161-6EAB271AC3FF}"/>
                </a:ext>
              </a:extLst>
            </p:cNvPr>
            <p:cNvGrpSpPr/>
            <p:nvPr/>
          </p:nvGrpSpPr>
          <p:grpSpPr>
            <a:xfrm>
              <a:off x="7138759" y="1768915"/>
              <a:ext cx="4176863" cy="3886431"/>
              <a:chOff x="7138759" y="1768915"/>
              <a:chExt cx="4176863" cy="3886431"/>
            </a:xfrm>
          </p:grpSpPr>
          <p:grpSp>
            <p:nvGrpSpPr>
              <p:cNvPr id="7" name="Group 6">
                <a:extLst>
                  <a:ext uri="{FF2B5EF4-FFF2-40B4-BE49-F238E27FC236}">
                    <a16:creationId xmlns:a16="http://schemas.microsoft.com/office/drawing/2014/main" id="{66B011B0-4B85-4779-B7D2-F035B29341CF}"/>
                  </a:ext>
                </a:extLst>
              </p:cNvPr>
              <p:cNvGrpSpPr/>
              <p:nvPr/>
            </p:nvGrpSpPr>
            <p:grpSpPr>
              <a:xfrm>
                <a:off x="7138759" y="1768915"/>
                <a:ext cx="4176863" cy="3886431"/>
                <a:chOff x="7138759" y="1768915"/>
                <a:chExt cx="4176863" cy="3886431"/>
              </a:xfrm>
            </p:grpSpPr>
            <p:pic>
              <p:nvPicPr>
                <p:cNvPr id="5" name="Picture 4">
                  <a:extLst>
                    <a:ext uri="{FF2B5EF4-FFF2-40B4-BE49-F238E27FC236}">
                      <a16:creationId xmlns:a16="http://schemas.microsoft.com/office/drawing/2014/main" id="{951307D4-A634-4A19-86A8-60FD010641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5692" y="3729917"/>
                  <a:ext cx="1943100" cy="952500"/>
                </a:xfrm>
                <a:prstGeom prst="rect">
                  <a:avLst/>
                </a:prstGeom>
              </p:spPr>
            </p:pic>
            <p:grpSp>
              <p:nvGrpSpPr>
                <p:cNvPr id="4" name="Group 3">
                  <a:extLst>
                    <a:ext uri="{FF2B5EF4-FFF2-40B4-BE49-F238E27FC236}">
                      <a16:creationId xmlns:a16="http://schemas.microsoft.com/office/drawing/2014/main" id="{6E4AF556-AB91-4AAC-8EC0-152202AC76E2}"/>
                    </a:ext>
                  </a:extLst>
                </p:cNvPr>
                <p:cNvGrpSpPr/>
                <p:nvPr/>
              </p:nvGrpSpPr>
              <p:grpSpPr>
                <a:xfrm>
                  <a:off x="7138759" y="1768915"/>
                  <a:ext cx="4176863" cy="3886431"/>
                  <a:chOff x="7138759" y="1768915"/>
                  <a:chExt cx="4176863" cy="3886431"/>
                </a:xfrm>
              </p:grpSpPr>
              <p:grpSp>
                <p:nvGrpSpPr>
                  <p:cNvPr id="38" name="Group 37"/>
                  <p:cNvGrpSpPr/>
                  <p:nvPr/>
                </p:nvGrpSpPr>
                <p:grpSpPr>
                  <a:xfrm>
                    <a:off x="7138759" y="1768915"/>
                    <a:ext cx="3463938" cy="3886431"/>
                    <a:chOff x="7258595" y="2665711"/>
                    <a:chExt cx="3350730" cy="3456458"/>
                  </a:xfrm>
                </p:grpSpPr>
                <p:grpSp>
                  <p:nvGrpSpPr>
                    <p:cNvPr id="26" name="Group 25"/>
                    <p:cNvGrpSpPr/>
                    <p:nvPr/>
                  </p:nvGrpSpPr>
                  <p:grpSpPr>
                    <a:xfrm>
                      <a:off x="7258595" y="2665711"/>
                      <a:ext cx="3350730" cy="2315573"/>
                      <a:chOff x="2746222" y="2272916"/>
                      <a:chExt cx="3263715" cy="2258972"/>
                    </a:xfrm>
                  </p:grpSpPr>
                  <p:pic>
                    <p:nvPicPr>
                      <p:cNvPr id="28" name="Picture 27" descr="nrg3682-f2.jpg"/>
                      <p:cNvPicPr>
                        <a:picLocks noChangeAspect="1"/>
                      </p:cNvPicPr>
                      <p:nvPr/>
                    </p:nvPicPr>
                    <p:blipFill rotWithShape="1">
                      <a:blip r:embed="rId5" cstate="email">
                        <a:extLst>
                          <a:ext uri="{28A0092B-C50C-407E-A947-70E740481C1C}">
                            <a14:useLocalDpi xmlns:a14="http://schemas.microsoft.com/office/drawing/2010/main" val="0"/>
                          </a:ext>
                        </a:extLst>
                      </a:blip>
                      <a:srcRect l="55229" t="2567" r="9012" b="76039"/>
                      <a:stretch/>
                    </p:blipFill>
                    <p:spPr bwMode="auto">
                      <a:xfrm>
                        <a:off x="2746222" y="2272916"/>
                        <a:ext cx="3263715" cy="166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Straight Connector 29"/>
                      <p:cNvCxnSpPr>
                        <a:cxnSpLocks/>
                      </p:cNvCxnSpPr>
                      <p:nvPr/>
                    </p:nvCxnSpPr>
                    <p:spPr>
                      <a:xfrm flipH="1">
                        <a:off x="3466546" y="3651895"/>
                        <a:ext cx="706445" cy="8320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p:cNvCxnSpPr>
                      <p:nvPr/>
                    </p:nvCxnSpPr>
                    <p:spPr>
                      <a:xfrm>
                        <a:off x="4530438" y="3651895"/>
                        <a:ext cx="547662" cy="879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8397974" y="5165715"/>
                      <a:ext cx="650855" cy="956454"/>
                    </a:xfrm>
                    <a:prstGeom prst="rect">
                      <a:avLst/>
                    </a:prstGeom>
                    <a:noFill/>
                  </p:spPr>
                  <p:txBody>
                    <a:bodyPr wrap="square" rtlCol="0">
                      <a:spAutoFit/>
                    </a:bodyPr>
                    <a:lstStyle/>
                    <a:p>
                      <a:r>
                        <a:rPr lang="en-US" sz="4950" dirty="0"/>
                        <a:t>?</a:t>
                      </a:r>
                    </a:p>
                  </p:txBody>
                </p:sp>
              </p:grpSp>
              <p:pic>
                <p:nvPicPr>
                  <p:cNvPr id="3" name="Picture 2">
                    <a:extLst>
                      <a:ext uri="{FF2B5EF4-FFF2-40B4-BE49-F238E27FC236}">
                        <a16:creationId xmlns:a16="http://schemas.microsoft.com/office/drawing/2014/main" id="{6734BC33-B05D-4AEE-9331-DE6094770630}"/>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0090992" y="3729917"/>
                    <a:ext cx="1224630" cy="933450"/>
                  </a:xfrm>
                  <a:prstGeom prst="rect">
                    <a:avLst/>
                  </a:prstGeom>
                </p:spPr>
              </p:pic>
              <p:cxnSp>
                <p:nvCxnSpPr>
                  <p:cNvPr id="20" name="Straight Connector 19">
                    <a:extLst>
                      <a:ext uri="{FF2B5EF4-FFF2-40B4-BE49-F238E27FC236}">
                        <a16:creationId xmlns:a16="http://schemas.microsoft.com/office/drawing/2014/main" id="{A50E64E3-666E-4801-A37B-70851285A6FE}"/>
                      </a:ext>
                    </a:extLst>
                  </p:cNvPr>
                  <p:cNvCxnSpPr>
                    <a:cxnSpLocks/>
                  </p:cNvCxnSpPr>
                  <p:nvPr/>
                </p:nvCxnSpPr>
                <p:spPr>
                  <a:xfrm>
                    <a:off x="9275453" y="3262196"/>
                    <a:ext cx="815539" cy="11853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346149F-176D-496D-9F06-D63027170910}"/>
                      </a:ext>
                    </a:extLst>
                  </p:cNvPr>
                  <p:cNvCxnSpPr>
                    <a:cxnSpLocks/>
                  </p:cNvCxnSpPr>
                  <p:nvPr/>
                </p:nvCxnSpPr>
                <p:spPr>
                  <a:xfrm>
                    <a:off x="9626964" y="3245224"/>
                    <a:ext cx="1591589" cy="8710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7" name="TextBox 26">
                <a:extLst>
                  <a:ext uri="{FF2B5EF4-FFF2-40B4-BE49-F238E27FC236}">
                    <a16:creationId xmlns:a16="http://schemas.microsoft.com/office/drawing/2014/main" id="{F6128C6F-9A8F-4CD3-BDAB-FA634550CB5F}"/>
                  </a:ext>
                </a:extLst>
              </p:cNvPr>
              <p:cNvSpPr txBox="1"/>
              <p:nvPr/>
            </p:nvSpPr>
            <p:spPr>
              <a:xfrm>
                <a:off x="10366884" y="4579912"/>
                <a:ext cx="672845" cy="1075434"/>
              </a:xfrm>
              <a:prstGeom prst="rect">
                <a:avLst/>
              </a:prstGeom>
              <a:noFill/>
            </p:spPr>
            <p:txBody>
              <a:bodyPr wrap="square" rtlCol="0">
                <a:spAutoFit/>
              </a:bodyPr>
              <a:lstStyle/>
              <a:p>
                <a:r>
                  <a:rPr lang="en-US" sz="4950" dirty="0"/>
                  <a:t>?</a:t>
                </a:r>
              </a:p>
            </p:txBody>
          </p:sp>
          <p:cxnSp>
            <p:nvCxnSpPr>
              <p:cNvPr id="6" name="Connector: Curved 5">
                <a:extLst>
                  <a:ext uri="{FF2B5EF4-FFF2-40B4-BE49-F238E27FC236}">
                    <a16:creationId xmlns:a16="http://schemas.microsoft.com/office/drawing/2014/main" id="{E23118EA-D265-4D48-940B-0A2A1035F339}"/>
                  </a:ext>
                </a:extLst>
              </p:cNvPr>
              <p:cNvCxnSpPr>
                <a:cxnSpLocks/>
              </p:cNvCxnSpPr>
              <p:nvPr/>
            </p:nvCxnSpPr>
            <p:spPr>
              <a:xfrm rot="16200000" flipH="1">
                <a:off x="9571222" y="4420214"/>
                <a:ext cx="12700" cy="2050249"/>
              </a:xfrm>
              <a:prstGeom prst="curvedConnector3">
                <a:avLst>
                  <a:gd name="adj1" fmla="val 180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8FFC206B-A59B-43E4-AFEA-39EEC06E305D}"/>
                </a:ext>
              </a:extLst>
            </p:cNvPr>
            <p:cNvSpPr txBox="1"/>
            <p:nvPr/>
          </p:nvSpPr>
          <p:spPr>
            <a:xfrm>
              <a:off x="6704838" y="1860738"/>
              <a:ext cx="5141229" cy="646331"/>
            </a:xfrm>
            <a:prstGeom prst="rect">
              <a:avLst/>
            </a:prstGeom>
            <a:noFill/>
          </p:spPr>
          <p:txBody>
            <a:bodyPr wrap="square" rtlCol="0">
              <a:spAutoFit/>
            </a:bodyPr>
            <a:lstStyle/>
            <a:p>
              <a:pPr algn="ctr"/>
              <a:r>
                <a:rPr lang="en-US" dirty="0"/>
                <a:t>Syntax: Rules of arrangement, preferred spacing, orientation, interactions between works</a:t>
              </a:r>
            </a:p>
          </p:txBody>
        </p:sp>
      </p:grpSp>
      <p:grpSp>
        <p:nvGrpSpPr>
          <p:cNvPr id="25" name="Group 24">
            <a:extLst>
              <a:ext uri="{FF2B5EF4-FFF2-40B4-BE49-F238E27FC236}">
                <a16:creationId xmlns:a16="http://schemas.microsoft.com/office/drawing/2014/main" id="{2E86E35E-764E-48A0-8EDF-664836C9B096}"/>
              </a:ext>
            </a:extLst>
          </p:cNvPr>
          <p:cNvGrpSpPr/>
          <p:nvPr/>
        </p:nvGrpSpPr>
        <p:grpSpPr>
          <a:xfrm>
            <a:off x="5852372" y="1271370"/>
            <a:ext cx="7111920" cy="801235"/>
            <a:chOff x="-324266" y="1037968"/>
            <a:chExt cx="8757477" cy="897276"/>
          </a:xfrm>
        </p:grpSpPr>
        <p:pic>
          <p:nvPicPr>
            <p:cNvPr id="29" name="Picture 28" descr="nature11232-f2">
              <a:extLst>
                <a:ext uri="{FF2B5EF4-FFF2-40B4-BE49-F238E27FC236}">
                  <a16:creationId xmlns:a16="http://schemas.microsoft.com/office/drawing/2014/main" id="{469502F1-8833-4C07-9A7D-110CEC893579}"/>
                </a:ext>
              </a:extLst>
            </p:cNvPr>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a:stretch/>
          </p:blipFill>
          <p:spPr bwMode="auto">
            <a:xfrm>
              <a:off x="-324266" y="1037968"/>
              <a:ext cx="4423727" cy="89727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1FA699A2-A23B-49C6-9793-D4C6375C4E58}"/>
                </a:ext>
              </a:extLst>
            </p:cNvPr>
            <p:cNvSpPr txBox="1"/>
            <p:nvPr/>
          </p:nvSpPr>
          <p:spPr>
            <a:xfrm>
              <a:off x="3869265" y="1054373"/>
              <a:ext cx="4563946" cy="792736"/>
            </a:xfrm>
            <a:prstGeom prst="rect">
              <a:avLst/>
            </a:prstGeom>
            <a:noFill/>
          </p:spPr>
          <p:txBody>
            <a:bodyPr wrap="square" rtlCol="0">
              <a:spAutoFit/>
            </a:bodyPr>
            <a:lstStyle/>
            <a:p>
              <a:r>
                <a:rPr lang="en-US" sz="2000" b="1" dirty="0">
                  <a:solidFill>
                    <a:srgbClr val="FF0000"/>
                  </a:solidFill>
                </a:rPr>
                <a:t>chromatin accessibility </a:t>
              </a:r>
            </a:p>
            <a:p>
              <a:r>
                <a:rPr lang="en-US" sz="2000" b="1" dirty="0">
                  <a:solidFill>
                    <a:srgbClr val="FF0000"/>
                  </a:solidFill>
                </a:rPr>
                <a:t>(ATAC-</a:t>
              </a:r>
              <a:r>
                <a:rPr lang="en-US" sz="2000" b="1" dirty="0" err="1">
                  <a:solidFill>
                    <a:srgbClr val="FF0000"/>
                  </a:solidFill>
                </a:rPr>
                <a:t>seq</a:t>
              </a:r>
              <a:r>
                <a:rPr lang="en-US" sz="2000" b="1" dirty="0">
                  <a:solidFill>
                    <a:srgbClr val="FF0000"/>
                  </a:solidFill>
                </a:rPr>
                <a:t> / DNase-</a:t>
              </a:r>
              <a:r>
                <a:rPr lang="en-US" sz="2000" b="1" dirty="0" err="1">
                  <a:solidFill>
                    <a:srgbClr val="FF0000"/>
                  </a:solidFill>
                </a:rPr>
                <a:t>seq</a:t>
              </a:r>
              <a:r>
                <a:rPr lang="en-US" sz="2000" b="1" dirty="0">
                  <a:solidFill>
                    <a:srgbClr val="FF0000"/>
                  </a:solidFill>
                </a:rPr>
                <a:t>)</a:t>
              </a:r>
            </a:p>
          </p:txBody>
        </p:sp>
      </p:grpSp>
    </p:spTree>
    <p:extLst>
      <p:ext uri="{BB962C8B-B14F-4D97-AF65-F5344CB8AC3E}">
        <p14:creationId xmlns:p14="http://schemas.microsoft.com/office/powerpoint/2010/main" val="150260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Shape 327"/>
          <p:cNvSpPr txBox="1"/>
          <p:nvPr/>
        </p:nvSpPr>
        <p:spPr>
          <a:xfrm>
            <a:off x="13583507" y="4579391"/>
            <a:ext cx="184800" cy="3000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350" b="0" i="0" u="none" strike="noStrike" kern="1200" cap="none" spc="0" normalizeH="0" baseline="0" noProof="0">
              <a:ln>
                <a:noFill/>
              </a:ln>
              <a:solidFill>
                <a:srgbClr val="000000"/>
              </a:solidFill>
              <a:effectLst/>
              <a:uLnTx/>
              <a:uFillTx/>
              <a:latin typeface="Arial"/>
              <a:ea typeface="Arial"/>
              <a:cs typeface="Arial"/>
              <a:sym typeface="Arial"/>
            </a:endParaRPr>
          </a:p>
        </p:txBody>
      </p:sp>
      <p:grpSp>
        <p:nvGrpSpPr>
          <p:cNvPr id="46" name="Group 45">
            <a:extLst>
              <a:ext uri="{FF2B5EF4-FFF2-40B4-BE49-F238E27FC236}">
                <a16:creationId xmlns:a16="http://schemas.microsoft.com/office/drawing/2014/main" id="{62C86A36-F5CF-4351-8164-02785CF79FB0}"/>
              </a:ext>
            </a:extLst>
          </p:cNvPr>
          <p:cNvGrpSpPr/>
          <p:nvPr/>
        </p:nvGrpSpPr>
        <p:grpSpPr>
          <a:xfrm>
            <a:off x="942316" y="1268830"/>
            <a:ext cx="7989585" cy="1965052"/>
            <a:chOff x="1078674" y="634327"/>
            <a:chExt cx="4316130" cy="1965052"/>
          </a:xfrm>
        </p:grpSpPr>
        <p:grpSp>
          <p:nvGrpSpPr>
            <p:cNvPr id="47" name="Group 46">
              <a:extLst>
                <a:ext uri="{FF2B5EF4-FFF2-40B4-BE49-F238E27FC236}">
                  <a16:creationId xmlns:a16="http://schemas.microsoft.com/office/drawing/2014/main" id="{E68EDBB8-B65C-4248-8BC6-C3DB04E5271A}"/>
                </a:ext>
              </a:extLst>
            </p:cNvPr>
            <p:cNvGrpSpPr/>
            <p:nvPr/>
          </p:nvGrpSpPr>
          <p:grpSpPr>
            <a:xfrm>
              <a:off x="1078674" y="634327"/>
              <a:ext cx="4232743" cy="941910"/>
              <a:chOff x="1078674" y="434194"/>
              <a:chExt cx="4232743" cy="941910"/>
            </a:xfrm>
          </p:grpSpPr>
          <p:pic>
            <p:nvPicPr>
              <p:cNvPr id="58" name="Picture 57">
                <a:extLst>
                  <a:ext uri="{FF2B5EF4-FFF2-40B4-BE49-F238E27FC236}">
                    <a16:creationId xmlns:a16="http://schemas.microsoft.com/office/drawing/2014/main" id="{FD62D239-E26C-4C29-8853-46EB67D4E6D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078676" y="434194"/>
                <a:ext cx="4136657" cy="704178"/>
              </a:xfrm>
              <a:prstGeom prst="rect">
                <a:avLst/>
              </a:prstGeom>
            </p:spPr>
          </p:pic>
          <p:grpSp>
            <p:nvGrpSpPr>
              <p:cNvPr id="59" name="Group 58">
                <a:extLst>
                  <a:ext uri="{FF2B5EF4-FFF2-40B4-BE49-F238E27FC236}">
                    <a16:creationId xmlns:a16="http://schemas.microsoft.com/office/drawing/2014/main" id="{36A059D4-87AB-4802-95D1-58CAAF8D9F8D}"/>
                  </a:ext>
                </a:extLst>
              </p:cNvPr>
              <p:cNvGrpSpPr/>
              <p:nvPr/>
            </p:nvGrpSpPr>
            <p:grpSpPr>
              <a:xfrm>
                <a:off x="1078674" y="1096679"/>
                <a:ext cx="4232743" cy="279425"/>
                <a:chOff x="1078674" y="1096679"/>
                <a:chExt cx="4232743" cy="279425"/>
              </a:xfrm>
            </p:grpSpPr>
            <p:grpSp>
              <p:nvGrpSpPr>
                <p:cNvPr id="60" name="Group 59">
                  <a:extLst>
                    <a:ext uri="{FF2B5EF4-FFF2-40B4-BE49-F238E27FC236}">
                      <a16:creationId xmlns:a16="http://schemas.microsoft.com/office/drawing/2014/main" id="{C43B310A-155E-44E7-BD8E-CAD3F59372CB}"/>
                    </a:ext>
                  </a:extLst>
                </p:cNvPr>
                <p:cNvGrpSpPr/>
                <p:nvPr/>
              </p:nvGrpSpPr>
              <p:grpSpPr>
                <a:xfrm>
                  <a:off x="1078674" y="1210430"/>
                  <a:ext cx="4232743" cy="165674"/>
                  <a:chOff x="916966" y="2740739"/>
                  <a:chExt cx="3381437" cy="150585"/>
                </a:xfrm>
              </p:grpSpPr>
              <p:grpSp>
                <p:nvGrpSpPr>
                  <p:cNvPr id="92" name="Group 91">
                    <a:extLst>
                      <a:ext uri="{FF2B5EF4-FFF2-40B4-BE49-F238E27FC236}">
                        <a16:creationId xmlns:a16="http://schemas.microsoft.com/office/drawing/2014/main" id="{7493F7B2-24D6-4A7B-A217-F0890DDED1C2}"/>
                      </a:ext>
                    </a:extLst>
                  </p:cNvPr>
                  <p:cNvGrpSpPr/>
                  <p:nvPr/>
                </p:nvGrpSpPr>
                <p:grpSpPr>
                  <a:xfrm>
                    <a:off x="916966" y="2744838"/>
                    <a:ext cx="2376567" cy="146486"/>
                    <a:chOff x="-80819" y="4357256"/>
                    <a:chExt cx="9194817" cy="330199"/>
                  </a:xfrm>
                </p:grpSpPr>
                <p:pic>
                  <p:nvPicPr>
                    <p:cNvPr id="97" name="Picture 96">
                      <a:extLst>
                        <a:ext uri="{FF2B5EF4-FFF2-40B4-BE49-F238E27FC236}">
                          <a16:creationId xmlns:a16="http://schemas.microsoft.com/office/drawing/2014/main" id="{9E171878-DE16-43BC-94A9-D52C557B306A}"/>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80819" y="4375728"/>
                      <a:ext cx="1466274" cy="311727"/>
                    </a:xfrm>
                    <a:prstGeom prst="rect">
                      <a:avLst/>
                    </a:prstGeom>
                  </p:spPr>
                </p:pic>
                <p:pic>
                  <p:nvPicPr>
                    <p:cNvPr id="98" name="Picture 97">
                      <a:extLst>
                        <a:ext uri="{FF2B5EF4-FFF2-40B4-BE49-F238E27FC236}">
                          <a16:creationId xmlns:a16="http://schemas.microsoft.com/office/drawing/2014/main" id="{C718EB0F-41E0-41C6-BA08-1B2625DFA89D}"/>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1214585" y="4366491"/>
                      <a:ext cx="1466274" cy="311727"/>
                    </a:xfrm>
                    <a:prstGeom prst="rect">
                      <a:avLst/>
                    </a:prstGeom>
                  </p:spPr>
                </p:pic>
                <p:pic>
                  <p:nvPicPr>
                    <p:cNvPr id="99" name="Picture 98">
                      <a:extLst>
                        <a:ext uri="{FF2B5EF4-FFF2-40B4-BE49-F238E27FC236}">
                          <a16:creationId xmlns:a16="http://schemas.microsoft.com/office/drawing/2014/main" id="{5A92E662-7943-441F-A2F2-B2FFCA2F9D1D}"/>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496133" y="4366493"/>
                      <a:ext cx="1466274" cy="311727"/>
                    </a:xfrm>
                    <a:prstGeom prst="rect">
                      <a:avLst/>
                    </a:prstGeom>
                  </p:spPr>
                </p:pic>
                <p:pic>
                  <p:nvPicPr>
                    <p:cNvPr id="100" name="Picture 99">
                      <a:extLst>
                        <a:ext uri="{FF2B5EF4-FFF2-40B4-BE49-F238E27FC236}">
                          <a16:creationId xmlns:a16="http://schemas.microsoft.com/office/drawing/2014/main" id="{3BBD7468-CD75-4988-9FDA-12356ED09562}"/>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3791537" y="4357256"/>
                      <a:ext cx="1466274" cy="311727"/>
                    </a:xfrm>
                    <a:prstGeom prst="rect">
                      <a:avLst/>
                    </a:prstGeom>
                  </p:spPr>
                </p:pic>
                <p:pic>
                  <p:nvPicPr>
                    <p:cNvPr id="101" name="Picture 100">
                      <a:extLst>
                        <a:ext uri="{FF2B5EF4-FFF2-40B4-BE49-F238E27FC236}">
                          <a16:creationId xmlns:a16="http://schemas.microsoft.com/office/drawing/2014/main" id="{BDC65863-5CD4-4392-BE2D-6C1E1A6E9202}"/>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5070772" y="4366496"/>
                      <a:ext cx="1466274" cy="311727"/>
                    </a:xfrm>
                    <a:prstGeom prst="rect">
                      <a:avLst/>
                    </a:prstGeom>
                  </p:spPr>
                </p:pic>
                <p:pic>
                  <p:nvPicPr>
                    <p:cNvPr id="102" name="Picture 101">
                      <a:extLst>
                        <a:ext uri="{FF2B5EF4-FFF2-40B4-BE49-F238E27FC236}">
                          <a16:creationId xmlns:a16="http://schemas.microsoft.com/office/drawing/2014/main" id="{167AEBA8-BFE3-46CF-A7C0-C238BBEFB618}"/>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6366176" y="4357259"/>
                      <a:ext cx="1466274" cy="311727"/>
                    </a:xfrm>
                    <a:prstGeom prst="rect">
                      <a:avLst/>
                    </a:prstGeom>
                  </p:spPr>
                </p:pic>
                <p:pic>
                  <p:nvPicPr>
                    <p:cNvPr id="103" name="Picture 102">
                      <a:extLst>
                        <a:ext uri="{FF2B5EF4-FFF2-40B4-BE49-F238E27FC236}">
                          <a16:creationId xmlns:a16="http://schemas.microsoft.com/office/drawing/2014/main" id="{9BD3F446-19B9-4636-92ED-746B301920EF}"/>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7647724" y="4357261"/>
                      <a:ext cx="1466274" cy="311727"/>
                    </a:xfrm>
                    <a:prstGeom prst="rect">
                      <a:avLst/>
                    </a:prstGeom>
                  </p:spPr>
                </p:pic>
              </p:grpSp>
              <p:grpSp>
                <p:nvGrpSpPr>
                  <p:cNvPr id="93" name="Group 92">
                    <a:extLst>
                      <a:ext uri="{FF2B5EF4-FFF2-40B4-BE49-F238E27FC236}">
                        <a16:creationId xmlns:a16="http://schemas.microsoft.com/office/drawing/2014/main" id="{F63511C6-40DD-4E32-8B88-3C08B6745788}"/>
                      </a:ext>
                    </a:extLst>
                  </p:cNvPr>
                  <p:cNvGrpSpPr/>
                  <p:nvPr/>
                </p:nvGrpSpPr>
                <p:grpSpPr>
                  <a:xfrm>
                    <a:off x="3253358" y="2740739"/>
                    <a:ext cx="1045045" cy="142389"/>
                    <a:chOff x="-80819" y="4366491"/>
                    <a:chExt cx="4043226" cy="320964"/>
                  </a:xfrm>
                </p:grpSpPr>
                <p:pic>
                  <p:nvPicPr>
                    <p:cNvPr id="94" name="Picture 93">
                      <a:extLst>
                        <a:ext uri="{FF2B5EF4-FFF2-40B4-BE49-F238E27FC236}">
                          <a16:creationId xmlns:a16="http://schemas.microsoft.com/office/drawing/2014/main" id="{4DE09985-7D67-46BB-BAAD-DA85BBB73E07}"/>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80819" y="4375728"/>
                      <a:ext cx="1466274" cy="311727"/>
                    </a:xfrm>
                    <a:prstGeom prst="rect">
                      <a:avLst/>
                    </a:prstGeom>
                  </p:spPr>
                </p:pic>
                <p:pic>
                  <p:nvPicPr>
                    <p:cNvPr id="95" name="Picture 94">
                      <a:extLst>
                        <a:ext uri="{FF2B5EF4-FFF2-40B4-BE49-F238E27FC236}">
                          <a16:creationId xmlns:a16="http://schemas.microsoft.com/office/drawing/2014/main" id="{45A1E606-442D-4CCC-9E8F-927B1C230D6E}"/>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1214585" y="4366491"/>
                      <a:ext cx="1466274" cy="311727"/>
                    </a:xfrm>
                    <a:prstGeom prst="rect">
                      <a:avLst/>
                    </a:prstGeom>
                  </p:spPr>
                </p:pic>
                <p:pic>
                  <p:nvPicPr>
                    <p:cNvPr id="96" name="Picture 95">
                      <a:extLst>
                        <a:ext uri="{FF2B5EF4-FFF2-40B4-BE49-F238E27FC236}">
                          <a16:creationId xmlns:a16="http://schemas.microsoft.com/office/drawing/2014/main" id="{3E0EC596-A464-4311-8D9F-22647204CF70}"/>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2496133" y="4366493"/>
                      <a:ext cx="1466274" cy="311727"/>
                    </a:xfrm>
                    <a:prstGeom prst="rect">
                      <a:avLst/>
                    </a:prstGeom>
                  </p:spPr>
                </p:pic>
              </p:grpSp>
            </p:grpSp>
            <p:sp>
              <p:nvSpPr>
                <p:cNvPr id="61" name="Rectangle 60">
                  <a:extLst>
                    <a:ext uri="{FF2B5EF4-FFF2-40B4-BE49-F238E27FC236}">
                      <a16:creationId xmlns:a16="http://schemas.microsoft.com/office/drawing/2014/main" id="{C9384E09-C380-429E-B667-D235D96A2EAF}"/>
                    </a:ext>
                  </a:extLst>
                </p:cNvPr>
                <p:cNvSpPr/>
                <p:nvPr/>
              </p:nvSpPr>
              <p:spPr>
                <a:xfrm>
                  <a:off x="3558610" y="1096706"/>
                  <a:ext cx="169057"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cxnSp>
              <p:nvCxnSpPr>
                <p:cNvPr id="62" name="Straight Connector 61">
                  <a:extLst>
                    <a:ext uri="{FF2B5EF4-FFF2-40B4-BE49-F238E27FC236}">
                      <a16:creationId xmlns:a16="http://schemas.microsoft.com/office/drawing/2014/main" id="{743A80E9-2462-40F1-9430-DBD2201C84C3}"/>
                    </a:ext>
                  </a:extLst>
                </p:cNvPr>
                <p:cNvCxnSpPr>
                  <a:stCxn id="74" idx="1"/>
                </p:cNvCxnSpPr>
                <p:nvPr/>
              </p:nvCxnSpPr>
              <p:spPr>
                <a:xfrm>
                  <a:off x="1119213" y="1222895"/>
                  <a:ext cx="4192204" cy="1989"/>
                </a:xfrm>
                <a:prstGeom prst="line">
                  <a:avLst/>
                </a:prstGeom>
              </p:spPr>
              <p:style>
                <a:lnRef idx="1">
                  <a:schemeClr val="dk1"/>
                </a:lnRef>
                <a:fillRef idx="0">
                  <a:schemeClr val="dk1"/>
                </a:fillRef>
                <a:effectRef idx="0">
                  <a:schemeClr val="dk1"/>
                </a:effectRef>
                <a:fontRef idx="minor">
                  <a:schemeClr val="tx1"/>
                </a:fontRef>
              </p:style>
            </p:cxnSp>
            <p:sp>
              <p:nvSpPr>
                <p:cNvPr id="63" name="Isosceles Triangle 62">
                  <a:extLst>
                    <a:ext uri="{FF2B5EF4-FFF2-40B4-BE49-F238E27FC236}">
                      <a16:creationId xmlns:a16="http://schemas.microsoft.com/office/drawing/2014/main" id="{AF8A097C-D129-4694-9178-905C9E33F4C3}"/>
                    </a:ext>
                  </a:extLst>
                </p:cNvPr>
                <p:cNvSpPr>
                  <a:spLocks/>
                </p:cNvSpPr>
                <p:nvPr/>
              </p:nvSpPr>
              <p:spPr>
                <a:xfrm>
                  <a:off x="1347404" y="1106309"/>
                  <a:ext cx="102289" cy="11831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uFillTx/>
                  </a:endParaRPr>
                </a:p>
              </p:txBody>
            </p:sp>
            <p:sp>
              <p:nvSpPr>
                <p:cNvPr id="64" name="Isosceles Triangle 63">
                  <a:extLst>
                    <a:ext uri="{FF2B5EF4-FFF2-40B4-BE49-F238E27FC236}">
                      <a16:creationId xmlns:a16="http://schemas.microsoft.com/office/drawing/2014/main" id="{692A9382-9A97-4F8B-B93C-385206EBAFB2}"/>
                    </a:ext>
                  </a:extLst>
                </p:cNvPr>
                <p:cNvSpPr>
                  <a:spLocks/>
                </p:cNvSpPr>
                <p:nvPr/>
              </p:nvSpPr>
              <p:spPr>
                <a:xfrm>
                  <a:off x="1506493" y="1106303"/>
                  <a:ext cx="102289" cy="11831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uFillTx/>
                  </a:endParaRPr>
                </a:p>
              </p:txBody>
            </p:sp>
            <p:sp>
              <p:nvSpPr>
                <p:cNvPr id="65" name="Isosceles Triangle 64">
                  <a:extLst>
                    <a:ext uri="{FF2B5EF4-FFF2-40B4-BE49-F238E27FC236}">
                      <a16:creationId xmlns:a16="http://schemas.microsoft.com/office/drawing/2014/main" id="{4D8F64D6-B6B7-4107-9D46-068816D5BEA2}"/>
                    </a:ext>
                  </a:extLst>
                </p:cNvPr>
                <p:cNvSpPr>
                  <a:spLocks/>
                </p:cNvSpPr>
                <p:nvPr/>
              </p:nvSpPr>
              <p:spPr>
                <a:xfrm>
                  <a:off x="3760378" y="1106296"/>
                  <a:ext cx="102289" cy="11831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uFillTx/>
                  </a:endParaRPr>
                </a:p>
              </p:txBody>
            </p:sp>
            <p:sp>
              <p:nvSpPr>
                <p:cNvPr id="69" name="Isosceles Triangle 68">
                  <a:extLst>
                    <a:ext uri="{FF2B5EF4-FFF2-40B4-BE49-F238E27FC236}">
                      <a16:creationId xmlns:a16="http://schemas.microsoft.com/office/drawing/2014/main" id="{803A78B8-9887-49E1-A210-DC8428183993}"/>
                    </a:ext>
                  </a:extLst>
                </p:cNvPr>
                <p:cNvSpPr>
                  <a:spLocks/>
                </p:cNvSpPr>
                <p:nvPr/>
              </p:nvSpPr>
              <p:spPr>
                <a:xfrm>
                  <a:off x="4337646" y="1101501"/>
                  <a:ext cx="102289" cy="11831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uFillTx/>
                  </a:endParaRPr>
                </a:p>
              </p:txBody>
            </p:sp>
            <p:sp>
              <p:nvSpPr>
                <p:cNvPr id="70" name="Rectangle 69">
                  <a:extLst>
                    <a:ext uri="{FF2B5EF4-FFF2-40B4-BE49-F238E27FC236}">
                      <a16:creationId xmlns:a16="http://schemas.microsoft.com/office/drawing/2014/main" id="{6B43CA47-67EF-4632-B865-31F650EDCFFE}"/>
                    </a:ext>
                  </a:extLst>
                </p:cNvPr>
                <p:cNvSpPr/>
                <p:nvPr/>
              </p:nvSpPr>
              <p:spPr>
                <a:xfrm>
                  <a:off x="3744480" y="1096712"/>
                  <a:ext cx="171362" cy="252363"/>
                </a:xfrm>
                <a:prstGeom prst="rect">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1" name="Rectangle 70">
                  <a:extLst>
                    <a:ext uri="{FF2B5EF4-FFF2-40B4-BE49-F238E27FC236}">
                      <a16:creationId xmlns:a16="http://schemas.microsoft.com/office/drawing/2014/main" id="{16C85262-6038-44F8-B459-6205B84716DA}"/>
                    </a:ext>
                  </a:extLst>
                </p:cNvPr>
                <p:cNvSpPr/>
                <p:nvPr/>
              </p:nvSpPr>
              <p:spPr>
                <a:xfrm>
                  <a:off x="4308493" y="1096705"/>
                  <a:ext cx="171362" cy="252363"/>
                </a:xfrm>
                <a:prstGeom prst="rect">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2" name="Rectangle 71">
                  <a:extLst>
                    <a:ext uri="{FF2B5EF4-FFF2-40B4-BE49-F238E27FC236}">
                      <a16:creationId xmlns:a16="http://schemas.microsoft.com/office/drawing/2014/main" id="{B87FFBC6-96DE-4F04-8977-74C07A5A8FD7}"/>
                    </a:ext>
                  </a:extLst>
                </p:cNvPr>
                <p:cNvSpPr/>
                <p:nvPr/>
              </p:nvSpPr>
              <p:spPr>
                <a:xfrm>
                  <a:off x="1473774" y="1096713"/>
                  <a:ext cx="171362" cy="252363"/>
                </a:xfrm>
                <a:prstGeom prst="rect">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3" name="Rectangle 72">
                  <a:extLst>
                    <a:ext uri="{FF2B5EF4-FFF2-40B4-BE49-F238E27FC236}">
                      <a16:creationId xmlns:a16="http://schemas.microsoft.com/office/drawing/2014/main" id="{935BCA2B-3699-4422-AE30-6E03222B36E4}"/>
                    </a:ext>
                  </a:extLst>
                </p:cNvPr>
                <p:cNvSpPr/>
                <p:nvPr/>
              </p:nvSpPr>
              <p:spPr>
                <a:xfrm>
                  <a:off x="1301417" y="1096713"/>
                  <a:ext cx="171362" cy="252363"/>
                </a:xfrm>
                <a:prstGeom prst="rect">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4" name="Rectangle 73">
                  <a:extLst>
                    <a:ext uri="{FF2B5EF4-FFF2-40B4-BE49-F238E27FC236}">
                      <a16:creationId xmlns:a16="http://schemas.microsoft.com/office/drawing/2014/main" id="{4B82A29B-898D-4736-936F-26BE9AE179C4}"/>
                    </a:ext>
                  </a:extLst>
                </p:cNvPr>
                <p:cNvSpPr/>
                <p:nvPr/>
              </p:nvSpPr>
              <p:spPr>
                <a:xfrm>
                  <a:off x="1119213" y="1096713"/>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5" name="Rectangle 74">
                  <a:extLst>
                    <a:ext uri="{FF2B5EF4-FFF2-40B4-BE49-F238E27FC236}">
                      <a16:creationId xmlns:a16="http://schemas.microsoft.com/office/drawing/2014/main" id="{F7C36FD8-DA95-4B7D-8D54-BB9AE2EE3DC9}"/>
                    </a:ext>
                  </a:extLst>
                </p:cNvPr>
                <p:cNvSpPr/>
                <p:nvPr/>
              </p:nvSpPr>
              <p:spPr>
                <a:xfrm>
                  <a:off x="1662790" y="1096706"/>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6" name="Rectangle 75">
                  <a:extLst>
                    <a:ext uri="{FF2B5EF4-FFF2-40B4-BE49-F238E27FC236}">
                      <a16:creationId xmlns:a16="http://schemas.microsoft.com/office/drawing/2014/main" id="{85CA1752-AA60-45DE-BA18-BFC7A183D503}"/>
                    </a:ext>
                  </a:extLst>
                </p:cNvPr>
                <p:cNvSpPr/>
                <p:nvPr/>
              </p:nvSpPr>
              <p:spPr>
                <a:xfrm>
                  <a:off x="1835137" y="1096700"/>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7" name="Rectangle 76">
                  <a:extLst>
                    <a:ext uri="{FF2B5EF4-FFF2-40B4-BE49-F238E27FC236}">
                      <a16:creationId xmlns:a16="http://schemas.microsoft.com/office/drawing/2014/main" id="{5D95AF8B-E14E-45A8-9CEC-8D62EBFB4D64}"/>
                    </a:ext>
                  </a:extLst>
                </p:cNvPr>
                <p:cNvSpPr/>
                <p:nvPr/>
              </p:nvSpPr>
              <p:spPr>
                <a:xfrm>
                  <a:off x="2007484" y="1096693"/>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8" name="Rectangle 77">
                  <a:extLst>
                    <a:ext uri="{FF2B5EF4-FFF2-40B4-BE49-F238E27FC236}">
                      <a16:creationId xmlns:a16="http://schemas.microsoft.com/office/drawing/2014/main" id="{F93257F8-22A6-4A03-8297-B5837797D5EE}"/>
                    </a:ext>
                  </a:extLst>
                </p:cNvPr>
                <p:cNvSpPr/>
                <p:nvPr/>
              </p:nvSpPr>
              <p:spPr>
                <a:xfrm>
                  <a:off x="2179832" y="1096686"/>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79" name="Rectangle 78">
                  <a:extLst>
                    <a:ext uri="{FF2B5EF4-FFF2-40B4-BE49-F238E27FC236}">
                      <a16:creationId xmlns:a16="http://schemas.microsoft.com/office/drawing/2014/main" id="{E9768B27-536E-4165-8D8E-76167698054C}"/>
                    </a:ext>
                  </a:extLst>
                </p:cNvPr>
                <p:cNvSpPr/>
                <p:nvPr/>
              </p:nvSpPr>
              <p:spPr>
                <a:xfrm>
                  <a:off x="2352196" y="1096693"/>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0" name="Rectangle 79">
                  <a:extLst>
                    <a:ext uri="{FF2B5EF4-FFF2-40B4-BE49-F238E27FC236}">
                      <a16:creationId xmlns:a16="http://schemas.microsoft.com/office/drawing/2014/main" id="{4B023BF0-428D-422E-BAB8-AE24D8598B30}"/>
                    </a:ext>
                  </a:extLst>
                </p:cNvPr>
                <p:cNvSpPr/>
                <p:nvPr/>
              </p:nvSpPr>
              <p:spPr>
                <a:xfrm>
                  <a:off x="2524554" y="1096679"/>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1" name="Rectangle 80">
                  <a:extLst>
                    <a:ext uri="{FF2B5EF4-FFF2-40B4-BE49-F238E27FC236}">
                      <a16:creationId xmlns:a16="http://schemas.microsoft.com/office/drawing/2014/main" id="{3E52CFED-C49A-46B1-A29F-B1E4495E8AA1}"/>
                    </a:ext>
                  </a:extLst>
                </p:cNvPr>
                <p:cNvSpPr/>
                <p:nvPr/>
              </p:nvSpPr>
              <p:spPr>
                <a:xfrm>
                  <a:off x="2696837" y="1096713"/>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2" name="Rectangle 81">
                  <a:extLst>
                    <a:ext uri="{FF2B5EF4-FFF2-40B4-BE49-F238E27FC236}">
                      <a16:creationId xmlns:a16="http://schemas.microsoft.com/office/drawing/2014/main" id="{B7045ADE-C938-49AE-A407-A04493852386}"/>
                    </a:ext>
                  </a:extLst>
                </p:cNvPr>
                <p:cNvSpPr/>
                <p:nvPr/>
              </p:nvSpPr>
              <p:spPr>
                <a:xfrm>
                  <a:off x="2869185" y="1096706"/>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3" name="Rectangle 82">
                  <a:extLst>
                    <a:ext uri="{FF2B5EF4-FFF2-40B4-BE49-F238E27FC236}">
                      <a16:creationId xmlns:a16="http://schemas.microsoft.com/office/drawing/2014/main" id="{A1734A8D-E893-46F4-A9C0-49694BD9CD38}"/>
                    </a:ext>
                  </a:extLst>
                </p:cNvPr>
                <p:cNvSpPr/>
                <p:nvPr/>
              </p:nvSpPr>
              <p:spPr>
                <a:xfrm>
                  <a:off x="3041532" y="1096700"/>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4" name="Rectangle 83">
                  <a:extLst>
                    <a:ext uri="{FF2B5EF4-FFF2-40B4-BE49-F238E27FC236}">
                      <a16:creationId xmlns:a16="http://schemas.microsoft.com/office/drawing/2014/main" id="{5B898AE8-4804-449E-9752-B3EED96B9633}"/>
                    </a:ext>
                  </a:extLst>
                </p:cNvPr>
                <p:cNvSpPr/>
                <p:nvPr/>
              </p:nvSpPr>
              <p:spPr>
                <a:xfrm>
                  <a:off x="3213896" y="1096706"/>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5" name="Rectangle 84">
                  <a:extLst>
                    <a:ext uri="{FF2B5EF4-FFF2-40B4-BE49-F238E27FC236}">
                      <a16:creationId xmlns:a16="http://schemas.microsoft.com/office/drawing/2014/main" id="{2C29A995-1B35-4EB0-A689-45FFE736545E}"/>
                    </a:ext>
                  </a:extLst>
                </p:cNvPr>
                <p:cNvSpPr/>
                <p:nvPr/>
              </p:nvSpPr>
              <p:spPr>
                <a:xfrm>
                  <a:off x="3386255" y="1096693"/>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6" name="Rectangle 85">
                  <a:extLst>
                    <a:ext uri="{FF2B5EF4-FFF2-40B4-BE49-F238E27FC236}">
                      <a16:creationId xmlns:a16="http://schemas.microsoft.com/office/drawing/2014/main" id="{280B685A-9471-45D3-8D28-E4A680C2C253}"/>
                    </a:ext>
                  </a:extLst>
                </p:cNvPr>
                <p:cNvSpPr/>
                <p:nvPr/>
              </p:nvSpPr>
              <p:spPr>
                <a:xfrm>
                  <a:off x="3929795" y="1096706"/>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7" name="Rectangle 86">
                  <a:extLst>
                    <a:ext uri="{FF2B5EF4-FFF2-40B4-BE49-F238E27FC236}">
                      <a16:creationId xmlns:a16="http://schemas.microsoft.com/office/drawing/2014/main" id="{AB6F6DF3-0633-4909-991F-3AA2534D3AD6}"/>
                    </a:ext>
                  </a:extLst>
                </p:cNvPr>
                <p:cNvSpPr/>
                <p:nvPr/>
              </p:nvSpPr>
              <p:spPr>
                <a:xfrm>
                  <a:off x="4117437" y="1096706"/>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8" name="Rectangle 87">
                  <a:extLst>
                    <a:ext uri="{FF2B5EF4-FFF2-40B4-BE49-F238E27FC236}">
                      <a16:creationId xmlns:a16="http://schemas.microsoft.com/office/drawing/2014/main" id="{40435FC1-15C7-4971-AA1A-3F7263B04018}"/>
                    </a:ext>
                  </a:extLst>
                </p:cNvPr>
                <p:cNvSpPr/>
                <p:nvPr/>
              </p:nvSpPr>
              <p:spPr>
                <a:xfrm>
                  <a:off x="4492738" y="1096720"/>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89" name="Rectangle 88">
                  <a:extLst>
                    <a:ext uri="{FF2B5EF4-FFF2-40B4-BE49-F238E27FC236}">
                      <a16:creationId xmlns:a16="http://schemas.microsoft.com/office/drawing/2014/main" id="{CCDF8616-888B-4387-BD8F-347A763DEA10}"/>
                    </a:ext>
                  </a:extLst>
                </p:cNvPr>
                <p:cNvSpPr/>
                <p:nvPr/>
              </p:nvSpPr>
              <p:spPr>
                <a:xfrm>
                  <a:off x="4677325" y="1096733"/>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90" name="Rectangle 89">
                  <a:extLst>
                    <a:ext uri="{FF2B5EF4-FFF2-40B4-BE49-F238E27FC236}">
                      <a16:creationId xmlns:a16="http://schemas.microsoft.com/office/drawing/2014/main" id="{9E426492-F762-4452-AC2F-045A852D3E60}"/>
                    </a:ext>
                  </a:extLst>
                </p:cNvPr>
                <p:cNvSpPr/>
                <p:nvPr/>
              </p:nvSpPr>
              <p:spPr>
                <a:xfrm>
                  <a:off x="4858357" y="1096747"/>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sp>
              <p:nvSpPr>
                <p:cNvPr id="91" name="Rectangle 90">
                  <a:extLst>
                    <a:ext uri="{FF2B5EF4-FFF2-40B4-BE49-F238E27FC236}">
                      <a16:creationId xmlns:a16="http://schemas.microsoft.com/office/drawing/2014/main" id="{E4F5DA66-F516-4025-9E3F-4017554A9D1B}"/>
                    </a:ext>
                  </a:extLst>
                </p:cNvPr>
                <p:cNvSpPr/>
                <p:nvPr/>
              </p:nvSpPr>
              <p:spPr>
                <a:xfrm>
                  <a:off x="5043968" y="1096761"/>
                  <a:ext cx="171362" cy="252363"/>
                </a:xfrm>
                <a:prstGeom prst="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a:p>
              </p:txBody>
            </p:sp>
          </p:grpSp>
        </p:grpSp>
        <p:sp>
          <p:nvSpPr>
            <p:cNvPr id="48" name="TextBox 47">
              <a:extLst>
                <a:ext uri="{FF2B5EF4-FFF2-40B4-BE49-F238E27FC236}">
                  <a16:creationId xmlns:a16="http://schemas.microsoft.com/office/drawing/2014/main" id="{DEF0E178-32BE-4920-AB00-F06BC5044363}"/>
                </a:ext>
              </a:extLst>
            </p:cNvPr>
            <p:cNvSpPr txBox="1"/>
            <p:nvPr/>
          </p:nvSpPr>
          <p:spPr>
            <a:xfrm>
              <a:off x="3309307" y="1915387"/>
              <a:ext cx="2085497" cy="292389"/>
            </a:xfrm>
            <a:prstGeom prst="rect">
              <a:avLst/>
            </a:prstGeom>
            <a:noFill/>
          </p:spPr>
          <p:txBody>
            <a:bodyPr wrap="none" rtlCol="0">
              <a:spAutoFit/>
            </a:bodyPr>
            <a:lstStyle/>
            <a:p>
              <a:r>
                <a:rPr lang="is-IS" sz="1300" dirty="0">
                  <a:solidFill>
                    <a:schemeClr val="bg1">
                      <a:lumMod val="50000"/>
                    </a:schemeClr>
                  </a:solidFill>
                  <a:latin typeface="Courier"/>
                  <a:cs typeface="Courier"/>
                </a:rPr>
                <a:t>…</a:t>
              </a:r>
              <a:r>
                <a:rPr lang="en-US" sz="1300" dirty="0">
                  <a:solidFill>
                    <a:schemeClr val="bg1">
                      <a:lumMod val="50000"/>
                    </a:schemeClr>
                  </a:solidFill>
                  <a:latin typeface="Courier"/>
                  <a:cs typeface="Courier"/>
                </a:rPr>
                <a:t>GACA</a:t>
              </a:r>
              <a:r>
                <a:rPr lang="en-US" sz="1300" dirty="0">
                  <a:solidFill>
                    <a:schemeClr val="accent6">
                      <a:lumMod val="75000"/>
                    </a:schemeClr>
                  </a:solidFill>
                  <a:latin typeface="Courier"/>
                  <a:cs typeface="Courier"/>
                </a:rPr>
                <a:t>G</a:t>
              </a:r>
              <a:r>
                <a:rPr lang="en-US" sz="1300" dirty="0">
                  <a:solidFill>
                    <a:srgbClr val="008000"/>
                  </a:solidFill>
                  <a:latin typeface="Courier"/>
                  <a:cs typeface="Courier"/>
                </a:rPr>
                <a:t>A</a:t>
              </a:r>
              <a:r>
                <a:rPr lang="en-US" sz="1300" dirty="0">
                  <a:solidFill>
                    <a:srgbClr val="FF0000"/>
                  </a:solidFill>
                  <a:latin typeface="Courier"/>
                  <a:cs typeface="Courier"/>
                </a:rPr>
                <a:t>T</a:t>
              </a:r>
              <a:r>
                <a:rPr lang="en-US" sz="1300" dirty="0">
                  <a:solidFill>
                    <a:srgbClr val="008000"/>
                  </a:solidFill>
                  <a:latin typeface="Courier"/>
                  <a:cs typeface="Courier"/>
                </a:rPr>
                <a:t>AA</a:t>
              </a:r>
              <a:r>
                <a:rPr lang="en-US" sz="1300" dirty="0">
                  <a:solidFill>
                    <a:srgbClr val="FF0000"/>
                  </a:solidFill>
                  <a:latin typeface="Courier"/>
                  <a:cs typeface="Courier"/>
                </a:rPr>
                <a:t>T</a:t>
              </a:r>
              <a:r>
                <a:rPr lang="en-US" sz="1300" dirty="0">
                  <a:solidFill>
                    <a:schemeClr val="bg1">
                      <a:lumMod val="50000"/>
                    </a:schemeClr>
                  </a:solidFill>
                  <a:latin typeface="Courier"/>
                  <a:cs typeface="Courier"/>
                </a:rPr>
                <a:t>GCATTGA</a:t>
              </a:r>
              <a:r>
                <a:rPr lang="is-IS" sz="1300" dirty="0">
                  <a:solidFill>
                    <a:schemeClr val="bg1">
                      <a:lumMod val="50000"/>
                    </a:schemeClr>
                  </a:solidFill>
                  <a:latin typeface="Courier"/>
                  <a:cs typeface="Courier"/>
                </a:rPr>
                <a:t>…</a:t>
              </a:r>
              <a:endParaRPr lang="en-US" sz="1300" dirty="0">
                <a:solidFill>
                  <a:schemeClr val="bg1">
                    <a:lumMod val="50000"/>
                  </a:schemeClr>
                </a:solidFill>
                <a:latin typeface="Courier"/>
                <a:cs typeface="Courier"/>
              </a:endParaRPr>
            </a:p>
          </p:txBody>
        </p:sp>
        <p:sp>
          <p:nvSpPr>
            <p:cNvPr id="53" name="TextBox 52">
              <a:extLst>
                <a:ext uri="{FF2B5EF4-FFF2-40B4-BE49-F238E27FC236}">
                  <a16:creationId xmlns:a16="http://schemas.microsoft.com/office/drawing/2014/main" id="{65FAA3F5-1086-4271-B0B0-2C3E145B9EFA}"/>
                </a:ext>
              </a:extLst>
            </p:cNvPr>
            <p:cNvSpPr txBox="1"/>
            <p:nvPr/>
          </p:nvSpPr>
          <p:spPr>
            <a:xfrm>
              <a:off x="1437036" y="1929979"/>
              <a:ext cx="1140673" cy="292388"/>
            </a:xfrm>
            <a:prstGeom prst="rect">
              <a:avLst/>
            </a:prstGeom>
            <a:noFill/>
          </p:spPr>
          <p:txBody>
            <a:bodyPr wrap="square" rtlCol="0">
              <a:spAutoFit/>
            </a:bodyPr>
            <a:lstStyle/>
            <a:p>
              <a:r>
                <a:rPr lang="is-IS" sz="1300" dirty="0">
                  <a:solidFill>
                    <a:schemeClr val="bg1">
                      <a:lumMod val="50000"/>
                    </a:schemeClr>
                  </a:solidFill>
                  <a:latin typeface="Courier"/>
                  <a:cs typeface="Courier"/>
                </a:rPr>
                <a:t>…</a:t>
              </a:r>
              <a:r>
                <a:rPr lang="en-US" sz="1300" dirty="0">
                  <a:solidFill>
                    <a:schemeClr val="bg1">
                      <a:lumMod val="50000"/>
                    </a:schemeClr>
                  </a:solidFill>
                  <a:latin typeface="Courier"/>
                  <a:cs typeface="Courier"/>
                </a:rPr>
                <a:t>GACTTGAAACGGCATTG</a:t>
              </a:r>
              <a:r>
                <a:rPr lang="is-IS" sz="1300" dirty="0">
                  <a:solidFill>
                    <a:schemeClr val="bg1">
                      <a:lumMod val="50000"/>
                    </a:schemeClr>
                  </a:solidFill>
                  <a:latin typeface="Courier"/>
                  <a:cs typeface="Courier"/>
                </a:rPr>
                <a:t>…</a:t>
              </a:r>
              <a:endParaRPr lang="en-US" sz="1300" dirty="0">
                <a:solidFill>
                  <a:schemeClr val="bg1">
                    <a:lumMod val="50000"/>
                  </a:schemeClr>
                </a:solidFill>
                <a:latin typeface="Courier"/>
                <a:cs typeface="Courier"/>
              </a:endParaRPr>
            </a:p>
          </p:txBody>
        </p:sp>
        <p:sp>
          <p:nvSpPr>
            <p:cNvPr id="54" name="TextBox 53">
              <a:extLst>
                <a:ext uri="{FF2B5EF4-FFF2-40B4-BE49-F238E27FC236}">
                  <a16:creationId xmlns:a16="http://schemas.microsoft.com/office/drawing/2014/main" id="{7F32B83E-923E-4997-A94A-76D31127E4CF}"/>
                </a:ext>
              </a:extLst>
            </p:cNvPr>
            <p:cNvSpPr txBox="1"/>
            <p:nvPr/>
          </p:nvSpPr>
          <p:spPr>
            <a:xfrm>
              <a:off x="1532458" y="2110059"/>
              <a:ext cx="948978" cy="292388"/>
            </a:xfrm>
            <a:prstGeom prst="rect">
              <a:avLst/>
            </a:prstGeom>
            <a:noFill/>
          </p:spPr>
          <p:txBody>
            <a:bodyPr wrap="square" rtlCol="0">
              <a:spAutoFit/>
            </a:bodyPr>
            <a:lstStyle/>
            <a:p>
              <a:r>
                <a:rPr lang="en-US" sz="1300" dirty="0">
                  <a:solidFill>
                    <a:schemeClr val="accent5"/>
                  </a:solidFill>
                  <a:latin typeface="Arial" panose="020B0604020202020204" pitchFamily="34" charset="0"/>
                  <a:cs typeface="Arial" panose="020B0604020202020204" pitchFamily="34" charset="0"/>
                </a:rPr>
                <a:t>Inactive (0) (0.3)</a:t>
              </a:r>
              <a:endParaRPr lang="en-US" sz="1300" dirty="0">
                <a:solidFill>
                  <a:srgbClr val="FF0000"/>
                </a:solidFill>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23FD3CD5-A33F-4019-99C4-C8E246C82E51}"/>
                </a:ext>
              </a:extLst>
            </p:cNvPr>
            <p:cNvSpPr txBox="1"/>
            <p:nvPr/>
          </p:nvSpPr>
          <p:spPr>
            <a:xfrm>
              <a:off x="3430943" y="2106936"/>
              <a:ext cx="991445" cy="492443"/>
            </a:xfrm>
            <a:prstGeom prst="rect">
              <a:avLst/>
            </a:prstGeom>
            <a:noFill/>
          </p:spPr>
          <p:txBody>
            <a:bodyPr wrap="square" rtlCol="0">
              <a:spAutoFit/>
            </a:bodyPr>
            <a:lstStyle/>
            <a:p>
              <a:r>
                <a:rPr lang="en-US" sz="1300" dirty="0">
                  <a:solidFill>
                    <a:srgbClr val="FF0000"/>
                  </a:solidFill>
                  <a:latin typeface="Arial" panose="020B0604020202020204" pitchFamily="34" charset="0"/>
                  <a:cs typeface="Arial" panose="020B0604020202020204" pitchFamily="34" charset="0"/>
                </a:rPr>
                <a:t>Active (+1) (20.2)</a:t>
              </a:r>
            </a:p>
            <a:p>
              <a:endParaRPr lang="en-US" sz="1300" dirty="0">
                <a:solidFill>
                  <a:schemeClr val="accent5"/>
                </a:solidFill>
                <a:latin typeface="Arial" panose="020B0604020202020204" pitchFamily="34" charset="0"/>
                <a:cs typeface="Arial" panose="020B0604020202020204" pitchFamily="34" charset="0"/>
              </a:endParaRPr>
            </a:p>
          </p:txBody>
        </p:sp>
        <p:sp>
          <p:nvSpPr>
            <p:cNvPr id="56" name="Trapezoid 55">
              <a:extLst>
                <a:ext uri="{FF2B5EF4-FFF2-40B4-BE49-F238E27FC236}">
                  <a16:creationId xmlns:a16="http://schemas.microsoft.com/office/drawing/2014/main" id="{D3F56734-9A35-4FF3-8312-815F0A5FED88}"/>
                </a:ext>
              </a:extLst>
            </p:cNvPr>
            <p:cNvSpPr/>
            <p:nvPr/>
          </p:nvSpPr>
          <p:spPr>
            <a:xfrm>
              <a:off x="1526384" y="1562712"/>
              <a:ext cx="864917" cy="394122"/>
            </a:xfrm>
            <a:prstGeom prst="trapezoid">
              <a:avLst>
                <a:gd name="adj" fmla="val 213281"/>
              </a:avLst>
            </a:prstGeom>
            <a:gradFill flip="none" rotWithShape="1">
              <a:gsLst>
                <a:gs pos="0">
                  <a:schemeClr val="bg1">
                    <a:lumMod val="75000"/>
                  </a:schemeClr>
                </a:gs>
                <a:gs pos="100000">
                  <a:schemeClr val="bg1"/>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Trapezoid 56">
              <a:extLst>
                <a:ext uri="{FF2B5EF4-FFF2-40B4-BE49-F238E27FC236}">
                  <a16:creationId xmlns:a16="http://schemas.microsoft.com/office/drawing/2014/main" id="{8C26E624-D522-4B6A-A341-F294D6E0B1DC}"/>
                </a:ext>
              </a:extLst>
            </p:cNvPr>
            <p:cNvSpPr/>
            <p:nvPr/>
          </p:nvSpPr>
          <p:spPr>
            <a:xfrm>
              <a:off x="3501789" y="1549176"/>
              <a:ext cx="672560" cy="421330"/>
            </a:xfrm>
            <a:prstGeom prst="trapezoid">
              <a:avLst>
                <a:gd name="adj" fmla="val 198127"/>
              </a:avLst>
            </a:prstGeom>
            <a:gradFill flip="none" rotWithShape="1">
              <a:gsLst>
                <a:gs pos="0">
                  <a:schemeClr val="bg1">
                    <a:lumMod val="75000"/>
                  </a:schemeClr>
                </a:gs>
                <a:gs pos="100000">
                  <a:schemeClr val="bg1"/>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D8E4224C-DEC2-4278-9FA7-B762FEF5F385}"/>
              </a:ext>
            </a:extLst>
          </p:cNvPr>
          <p:cNvGrpSpPr/>
          <p:nvPr/>
        </p:nvGrpSpPr>
        <p:grpSpPr>
          <a:xfrm>
            <a:off x="152863" y="3053872"/>
            <a:ext cx="11604164" cy="3646670"/>
            <a:chOff x="152863" y="3053872"/>
            <a:chExt cx="11604164" cy="3646670"/>
          </a:xfrm>
        </p:grpSpPr>
        <p:grpSp>
          <p:nvGrpSpPr>
            <p:cNvPr id="2" name="Group 1">
              <a:extLst>
                <a:ext uri="{FF2B5EF4-FFF2-40B4-BE49-F238E27FC236}">
                  <a16:creationId xmlns:a16="http://schemas.microsoft.com/office/drawing/2014/main" id="{06AD9FAF-49F7-401E-9A70-8CC94AB60485}"/>
                </a:ext>
              </a:extLst>
            </p:cNvPr>
            <p:cNvGrpSpPr/>
            <p:nvPr/>
          </p:nvGrpSpPr>
          <p:grpSpPr>
            <a:xfrm>
              <a:off x="271525" y="3110068"/>
              <a:ext cx="11485502" cy="3421277"/>
              <a:chOff x="86493" y="2039844"/>
              <a:chExt cx="11485502" cy="3421277"/>
            </a:xfrm>
          </p:grpSpPr>
          <mc:AlternateContent xmlns:mc="http://schemas.openxmlformats.org/markup-compatibility/2006" xmlns:a14="http://schemas.microsoft.com/office/drawing/2010/main">
            <mc:Choice Requires="a14">
              <p:sp>
                <p:nvSpPr>
                  <p:cNvPr id="349" name="Shape 349"/>
                  <p:cNvSpPr txBox="1"/>
                  <p:nvPr/>
                </p:nvSpPr>
                <p:spPr>
                  <a:xfrm>
                    <a:off x="86493" y="3666350"/>
                    <a:ext cx="4179038" cy="397358"/>
                  </a:xfrm>
                  <a:prstGeom prst="rect">
                    <a:avLst/>
                  </a:prstGeom>
                  <a:noFill/>
                  <a:ln>
                    <a:noFill/>
                  </a:ln>
                </p:spPr>
                <p:txBody>
                  <a:bodyPr lIns="91425" tIns="45700" rIns="91425" bIns="45700" anchor="t" anchorCtr="0">
                    <a:noAutofit/>
                  </a:bodyPr>
                  <a:lstStyle/>
                  <a:p>
                    <a:pPr lvl="0" algn="ctr">
                      <a:buClr>
                        <a:srgbClr val="000000"/>
                      </a:buClr>
                      <a:buSzPct val="25000"/>
                      <a:defRPr/>
                    </a:pPr>
                    <a:r>
                      <a:rPr kumimoji="0" lang="en" i="0" u="none" strike="noStrike" kern="1200" cap="none" spc="0" normalizeH="0" baseline="0" noProof="0" dirty="0">
                        <a:ln>
                          <a:noFill/>
                        </a:ln>
                        <a:solidFill>
                          <a:srgbClr val="000000"/>
                        </a:solidFill>
                        <a:effectLst/>
                        <a:uLnTx/>
                        <a:uFillTx/>
                        <a:latin typeface="Arial"/>
                        <a:ea typeface="Arial"/>
                        <a:cs typeface="Arial"/>
                        <a:sym typeface="Arial"/>
                      </a:rPr>
                      <a:t>DNA </a:t>
                    </a:r>
                    <a:r>
                      <a:rPr lang="en" dirty="0">
                        <a:solidFill>
                          <a:srgbClr val="000000"/>
                        </a:solidFill>
                        <a:latin typeface="Arial"/>
                        <a:ea typeface="Arial"/>
                        <a:cs typeface="Arial"/>
                        <a:sym typeface="Arial"/>
                      </a:rPr>
                      <a:t>sequences </a:t>
                    </a:r>
                    <a14:m>
                      <m:oMath xmlns:m="http://schemas.openxmlformats.org/officeDocument/2006/math">
                        <m:sSub>
                          <m:sSubPr>
                            <m:ctrlPr>
                              <a:rPr lang="en-US" i="1">
                                <a:solidFill>
                                  <a:srgbClr val="000000"/>
                                </a:solidFill>
                                <a:latin typeface="Cambria Math" panose="02040503050406030204" pitchFamily="18" charset="0"/>
                                <a:ea typeface="Arial"/>
                                <a:cs typeface="Arial"/>
                                <a:sym typeface="Arial"/>
                              </a:rPr>
                            </m:ctrlPr>
                          </m:sSubPr>
                          <m:e>
                            <m:r>
                              <a:rPr lang="en-US" b="0" i="1" smtClean="0">
                                <a:solidFill>
                                  <a:srgbClr val="000000"/>
                                </a:solidFill>
                                <a:latin typeface="Cambria Math" panose="02040503050406030204" pitchFamily="18" charset="0"/>
                                <a:ea typeface="Arial"/>
                                <a:cs typeface="Arial"/>
                                <a:sym typeface="Arial"/>
                              </a:rPr>
                              <m:t>(</m:t>
                            </m:r>
                            <m:r>
                              <a:rPr lang="en-US" b="0" i="1" smtClean="0">
                                <a:solidFill>
                                  <a:srgbClr val="000000"/>
                                </a:solidFill>
                                <a:latin typeface="Cambria Math" panose="02040503050406030204" pitchFamily="18" charset="0"/>
                                <a:ea typeface="Arial"/>
                                <a:cs typeface="Arial"/>
                                <a:sym typeface="Arial"/>
                              </a:rPr>
                              <m:t>𝑆</m:t>
                            </m:r>
                          </m:e>
                          <m:sub>
                            <m:r>
                              <a:rPr lang="en-US" b="0" i="1" smtClean="0">
                                <a:solidFill>
                                  <a:srgbClr val="000000"/>
                                </a:solidFill>
                                <a:latin typeface="Cambria Math" panose="02040503050406030204" pitchFamily="18" charset="0"/>
                                <a:ea typeface="Arial"/>
                                <a:cs typeface="Arial"/>
                                <a:sym typeface="Arial"/>
                              </a:rPr>
                              <m:t>𝑖</m:t>
                            </m:r>
                          </m:sub>
                        </m:sSub>
                        <m:r>
                          <a:rPr lang="en-US" b="0" i="1" smtClean="0">
                            <a:solidFill>
                              <a:srgbClr val="000000"/>
                            </a:solidFill>
                            <a:latin typeface="Cambria Math" panose="02040503050406030204" pitchFamily="18" charset="0"/>
                            <a:ea typeface="Arial"/>
                            <a:cs typeface="Arial"/>
                            <a:sym typeface="Arial"/>
                          </a:rPr>
                          <m:t>)</m:t>
                        </m:r>
                      </m:oMath>
                    </a14:m>
                    <a:endParaRPr kumimoji="0" lang="en" i="0" u="none" strike="noStrike" kern="1200" cap="none" spc="0" normalizeH="0" baseline="0" noProof="0" dirty="0">
                      <a:ln>
                        <a:noFill/>
                      </a:ln>
                      <a:solidFill>
                        <a:srgbClr val="000000"/>
                      </a:solidFill>
                      <a:effectLst/>
                      <a:uLnTx/>
                      <a:uFillTx/>
                      <a:latin typeface="Arial"/>
                      <a:ea typeface="Arial"/>
                      <a:cs typeface="Arial"/>
                      <a:sym typeface="Arial"/>
                    </a:endParaRPr>
                  </a:p>
                </p:txBody>
              </p:sp>
            </mc:Choice>
            <mc:Fallback xmlns="">
              <p:sp>
                <p:nvSpPr>
                  <p:cNvPr id="349" name="Shape 349"/>
                  <p:cNvSpPr txBox="1">
                    <a:spLocks noRot="1" noChangeAspect="1" noMove="1" noResize="1" noEditPoints="1" noAdjustHandles="1" noChangeArrowheads="1" noChangeShapeType="1" noTextEdit="1"/>
                  </p:cNvSpPr>
                  <p:nvPr/>
                </p:nvSpPr>
                <p:spPr>
                  <a:xfrm>
                    <a:off x="86493" y="3666350"/>
                    <a:ext cx="4179038" cy="397358"/>
                  </a:xfrm>
                  <a:prstGeom prst="rect">
                    <a:avLst/>
                  </a:prstGeom>
                  <a:blipFill>
                    <a:blip r:embed="rId7"/>
                    <a:stretch>
                      <a:fillRect t="-9231" b="-16923"/>
                    </a:stretch>
                  </a:blipFill>
                  <a:ln>
                    <a:noFill/>
                  </a:ln>
                </p:spPr>
                <p:txBody>
                  <a:bodyPr/>
                  <a:lstStyle/>
                  <a:p>
                    <a:r>
                      <a:rPr lang="en-US">
                        <a:noFill/>
                      </a:rPr>
                      <a:t> </a:t>
                    </a:r>
                  </a:p>
                </p:txBody>
              </p:sp>
            </mc:Fallback>
          </mc:AlternateContent>
          <p:grpSp>
            <p:nvGrpSpPr>
              <p:cNvPr id="350" name="Shape 350"/>
              <p:cNvGrpSpPr/>
              <p:nvPr/>
            </p:nvGrpSpPr>
            <p:grpSpPr>
              <a:xfrm>
                <a:off x="4156416" y="2234403"/>
                <a:ext cx="2625682" cy="3226718"/>
                <a:chOff x="4687246" y="1407974"/>
                <a:chExt cx="2625682" cy="3226718"/>
              </a:xfrm>
            </p:grpSpPr>
            <mc:AlternateContent xmlns:mc="http://schemas.openxmlformats.org/markup-compatibility/2006" xmlns:a14="http://schemas.microsoft.com/office/drawing/2010/main">
              <mc:Choice Requires="a14">
                <p:sp>
                  <p:nvSpPr>
                    <p:cNvPr id="351" name="Shape 351"/>
                    <p:cNvSpPr/>
                    <p:nvPr/>
                  </p:nvSpPr>
                  <p:spPr>
                    <a:xfrm>
                      <a:off x="5319128" y="1806749"/>
                      <a:ext cx="1993800" cy="1996438"/>
                    </a:xfrm>
                    <a:prstGeom prst="roundRect">
                      <a:avLst>
                        <a:gd name="adj" fmla="val 16667"/>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prstClr val="black"/>
                        </a:buClr>
                        <a:buSzPct val="25000"/>
                        <a:buFontTx/>
                        <a:buNone/>
                        <a:tabLst/>
                        <a:defRPr/>
                      </a:pPr>
                      <a:r>
                        <a:rPr lang="en-US" sz="2000" dirty="0">
                          <a:solidFill>
                            <a:prstClr val="black"/>
                          </a:solidFill>
                          <a:latin typeface="Arial"/>
                          <a:ea typeface="Arial"/>
                          <a:cs typeface="Arial"/>
                          <a:sym typeface="Arial"/>
                        </a:rPr>
                        <a:t>Classification or Regression model</a:t>
                      </a:r>
                    </a:p>
                    <a:p>
                      <a:pPr marL="0" marR="0" lvl="0" indent="0" algn="ctr" defTabSz="914400" rtl="0" eaLnBrk="1" fontAlgn="auto" latinLnBrk="0" hangingPunct="1">
                        <a:lnSpc>
                          <a:spcPct val="100000"/>
                        </a:lnSpc>
                        <a:spcBef>
                          <a:spcPts val="0"/>
                        </a:spcBef>
                        <a:spcAft>
                          <a:spcPts val="0"/>
                        </a:spcAft>
                        <a:buClr>
                          <a:prstClr val="black"/>
                        </a:buClr>
                        <a:buSzPct val="25000"/>
                        <a:buFontTx/>
                        <a:buNone/>
                        <a:tabLst/>
                        <a:defRPr/>
                      </a:pPr>
                      <a14:m>
                        <m:oMathPara xmlns:m="http://schemas.openxmlformats.org/officeDocument/2006/math">
                          <m:oMathParaPr>
                            <m:jc m:val="centerGroup"/>
                          </m:oMathParaPr>
                          <m:oMath xmlns:m="http://schemas.openxmlformats.org/officeDocument/2006/math">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Arial"/>
                                <a:cs typeface="Arial"/>
                                <a:sym typeface="Arial"/>
                              </a:rPr>
                              <m:t>𝐹</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Arial"/>
                                <a:cs typeface="Arial"/>
                                <a:sym typeface="Arial"/>
                              </a:rPr>
                              <m:t>(</m:t>
                            </m:r>
                            <m:sSub>
                              <m:sSubPr>
                                <m:ctrlPr>
                                  <a:rPr kumimoji="0" lang="en-US" sz="2000" i="1" u="none" strike="noStrike" kern="1200" cap="none" spc="0" normalizeH="0" baseline="0" noProof="0" smtClean="0">
                                    <a:ln>
                                      <a:noFill/>
                                    </a:ln>
                                    <a:solidFill>
                                      <a:prstClr val="black"/>
                                    </a:solidFill>
                                    <a:effectLst/>
                                    <a:uLnTx/>
                                    <a:uFillTx/>
                                    <a:latin typeface="Cambria Math" panose="02040503050406030204" pitchFamily="18" charset="0"/>
                                    <a:ea typeface="Arial"/>
                                    <a:cs typeface="Arial"/>
                                    <a:sym typeface="Arial"/>
                                  </a:rPr>
                                </m:ctrlPr>
                              </m:sSubPr>
                              <m:e>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Arial"/>
                                    <a:cs typeface="Arial"/>
                                    <a:sym typeface="Arial"/>
                                  </a:rPr>
                                  <m:t>𝑆</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Arial"/>
                                    <a:cs typeface="Arial"/>
                                    <a:sym typeface="Arial"/>
                                  </a:rPr>
                                  <m:t>𝑖</m:t>
                                </m:r>
                              </m:sub>
                            </m:s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ea typeface="Arial"/>
                                <a:cs typeface="Arial"/>
                                <a:sym typeface="Arial"/>
                              </a:rPr>
                              <m:t>)</m:t>
                            </m:r>
                          </m:oMath>
                        </m:oMathPara>
                      </a14:m>
                      <a:endParaRPr kumimoji="0" lang="en" sz="2000" i="0" u="none" strike="noStrike" kern="1200" cap="none" spc="0" normalizeH="0" baseline="0" noProof="0" dirty="0">
                        <a:ln>
                          <a:noFill/>
                        </a:ln>
                        <a:solidFill>
                          <a:prstClr val="black"/>
                        </a:solidFill>
                        <a:effectLst/>
                        <a:uLnTx/>
                        <a:uFillTx/>
                        <a:latin typeface="Arial"/>
                        <a:ea typeface="Arial"/>
                        <a:cs typeface="Arial"/>
                        <a:sym typeface="Arial"/>
                      </a:endParaRPr>
                    </a:p>
                  </p:txBody>
                </p:sp>
              </mc:Choice>
              <mc:Fallback xmlns="">
                <p:sp>
                  <p:nvSpPr>
                    <p:cNvPr id="351" name="Shape 351"/>
                    <p:cNvSpPr>
                      <a:spLocks noRot="1" noChangeAspect="1" noMove="1" noResize="1" noEditPoints="1" noAdjustHandles="1" noChangeArrowheads="1" noChangeShapeType="1" noTextEdit="1"/>
                    </p:cNvSpPr>
                    <p:nvPr/>
                  </p:nvSpPr>
                  <p:spPr>
                    <a:xfrm>
                      <a:off x="5319128" y="1806749"/>
                      <a:ext cx="1993800" cy="1996438"/>
                    </a:xfrm>
                    <a:prstGeom prst="roundRect">
                      <a:avLst>
                        <a:gd name="adj" fmla="val 16667"/>
                      </a:avLst>
                    </a:prstGeom>
                    <a:blipFill>
                      <a:blip r:embed="rId8"/>
                      <a:stretch>
                        <a:fillRect r="-915"/>
                      </a:stretch>
                    </a:blipFill>
                    <a:ln>
                      <a:headEnd type="none" w="med" len="med"/>
                      <a:tailEnd type="none" w="med" len="med"/>
                    </a:ln>
                  </p:spPr>
                  <p:txBody>
                    <a:bodyPr/>
                    <a:lstStyle/>
                    <a:p>
                      <a:r>
                        <a:rPr lang="en-US">
                          <a:noFill/>
                        </a:rPr>
                        <a:t> </a:t>
                      </a:r>
                    </a:p>
                  </p:txBody>
                </p:sp>
              </mc:Fallback>
            </mc:AlternateContent>
            <p:cxnSp>
              <p:nvCxnSpPr>
                <p:cNvPr id="352" name="Shape 352"/>
                <p:cNvCxnSpPr/>
                <p:nvPr/>
              </p:nvCxnSpPr>
              <p:spPr>
                <a:xfrm>
                  <a:off x="4694830" y="1407974"/>
                  <a:ext cx="689100" cy="1046100"/>
                </a:xfrm>
                <a:prstGeom prst="straightConnector1">
                  <a:avLst/>
                </a:prstGeom>
                <a:noFill/>
                <a:ln w="9525" cap="flat" cmpd="sng">
                  <a:solidFill>
                    <a:schemeClr val="accent1"/>
                  </a:solidFill>
                  <a:prstDash val="solid"/>
                  <a:miter/>
                  <a:headEnd type="none" w="med" len="med"/>
                  <a:tailEnd type="triangle" w="lg" len="lg"/>
                </a:ln>
              </p:spPr>
            </p:cxnSp>
            <p:cxnSp>
              <p:nvCxnSpPr>
                <p:cNvPr id="353" name="Shape 353"/>
                <p:cNvCxnSpPr/>
                <p:nvPr/>
              </p:nvCxnSpPr>
              <p:spPr>
                <a:xfrm>
                  <a:off x="4694830" y="2027514"/>
                  <a:ext cx="607800" cy="519300"/>
                </a:xfrm>
                <a:prstGeom prst="straightConnector1">
                  <a:avLst/>
                </a:prstGeom>
                <a:noFill/>
                <a:ln w="9525" cap="flat" cmpd="sng">
                  <a:solidFill>
                    <a:schemeClr val="accent1"/>
                  </a:solidFill>
                  <a:prstDash val="solid"/>
                  <a:miter/>
                  <a:headEnd type="none" w="med" len="med"/>
                  <a:tailEnd type="triangle" w="lg" len="lg"/>
                </a:ln>
              </p:spPr>
            </p:cxnSp>
            <p:cxnSp>
              <p:nvCxnSpPr>
                <p:cNvPr id="354" name="Shape 354"/>
                <p:cNvCxnSpPr/>
                <p:nvPr/>
              </p:nvCxnSpPr>
              <p:spPr>
                <a:xfrm>
                  <a:off x="4687246" y="2581936"/>
                  <a:ext cx="567000" cy="61500"/>
                </a:xfrm>
                <a:prstGeom prst="straightConnector1">
                  <a:avLst/>
                </a:prstGeom>
                <a:noFill/>
                <a:ln w="9525" cap="flat" cmpd="sng">
                  <a:solidFill>
                    <a:schemeClr val="accent1"/>
                  </a:solidFill>
                  <a:prstDash val="solid"/>
                  <a:miter/>
                  <a:headEnd type="none" w="med" len="med"/>
                  <a:tailEnd type="triangle" w="lg" len="lg"/>
                </a:ln>
              </p:spPr>
            </p:cxnSp>
            <p:cxnSp>
              <p:nvCxnSpPr>
                <p:cNvPr id="355" name="Shape 355"/>
                <p:cNvCxnSpPr>
                  <a:cxnSpLocks/>
                  <a:endCxn id="351" idx="1"/>
                </p:cNvCxnSpPr>
                <p:nvPr/>
              </p:nvCxnSpPr>
              <p:spPr>
                <a:xfrm flipV="1">
                  <a:off x="4976317" y="2804968"/>
                  <a:ext cx="342811" cy="717662"/>
                </a:xfrm>
                <a:prstGeom prst="straightConnector1">
                  <a:avLst/>
                </a:prstGeom>
                <a:noFill/>
                <a:ln w="9525" cap="flat" cmpd="sng">
                  <a:solidFill>
                    <a:schemeClr val="accent1"/>
                  </a:solidFill>
                  <a:prstDash val="solid"/>
                  <a:miter/>
                  <a:headEnd type="none" w="med" len="med"/>
                  <a:tailEnd type="triangle" w="lg" len="lg"/>
                </a:ln>
              </p:spPr>
            </p:cxnSp>
            <p:cxnSp>
              <p:nvCxnSpPr>
                <p:cNvPr id="356" name="Shape 356"/>
                <p:cNvCxnSpPr>
                  <a:cxnSpLocks/>
                </p:cNvCxnSpPr>
                <p:nvPr/>
              </p:nvCxnSpPr>
              <p:spPr>
                <a:xfrm flipV="1">
                  <a:off x="4987210" y="3011634"/>
                  <a:ext cx="327270" cy="1086099"/>
                </a:xfrm>
                <a:prstGeom prst="straightConnector1">
                  <a:avLst/>
                </a:prstGeom>
                <a:noFill/>
                <a:ln w="9525" cap="flat" cmpd="sng">
                  <a:solidFill>
                    <a:schemeClr val="accent1"/>
                  </a:solidFill>
                  <a:prstDash val="solid"/>
                  <a:miter/>
                  <a:headEnd type="none" w="med" len="med"/>
                  <a:tailEnd type="triangle" w="lg" len="lg"/>
                </a:ln>
              </p:spPr>
            </p:cxnSp>
            <p:cxnSp>
              <p:nvCxnSpPr>
                <p:cNvPr id="357" name="Shape 357"/>
                <p:cNvCxnSpPr>
                  <a:cxnSpLocks/>
                </p:cNvCxnSpPr>
                <p:nvPr/>
              </p:nvCxnSpPr>
              <p:spPr>
                <a:xfrm flipV="1">
                  <a:off x="5042014" y="3245987"/>
                  <a:ext cx="272466" cy="1388705"/>
                </a:xfrm>
                <a:prstGeom prst="straightConnector1">
                  <a:avLst/>
                </a:prstGeom>
                <a:noFill/>
                <a:ln w="9525" cap="flat" cmpd="sng">
                  <a:solidFill>
                    <a:schemeClr val="accent1"/>
                  </a:solidFill>
                  <a:prstDash val="solid"/>
                  <a:miter/>
                  <a:headEnd type="none" w="med" len="med"/>
                  <a:tailEnd type="triangle" w="lg" len="lg"/>
                </a:ln>
              </p:spPr>
            </p:cxnSp>
          </p:grpSp>
          <p:grpSp>
            <p:nvGrpSpPr>
              <p:cNvPr id="21" name="Group 20"/>
              <p:cNvGrpSpPr/>
              <p:nvPr/>
            </p:nvGrpSpPr>
            <p:grpSpPr>
              <a:xfrm>
                <a:off x="6786744" y="2039844"/>
                <a:ext cx="2855563" cy="3328864"/>
                <a:chOff x="6732841" y="2039844"/>
                <a:chExt cx="2221763" cy="3328864"/>
              </a:xfrm>
            </p:grpSpPr>
            <p:sp>
              <p:nvSpPr>
                <p:cNvPr id="359" name="Shape 359"/>
                <p:cNvSpPr txBox="1"/>
                <p:nvPr/>
              </p:nvSpPr>
              <p:spPr>
                <a:xfrm>
                  <a:off x="7232341" y="2039844"/>
                  <a:ext cx="1632281" cy="307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0000"/>
                    </a:buClr>
                    <a:buSzPct val="25000"/>
                    <a:buFontTx/>
                    <a:buNone/>
                    <a:tabLst/>
                    <a:defRPr/>
                  </a:pPr>
                  <a:r>
                    <a:rPr kumimoji="0" lang="en" sz="1800" i="0" u="none" strike="noStrike" kern="1200" cap="none" spc="0" normalizeH="0" baseline="0" noProof="0" dirty="0">
                      <a:ln>
                        <a:noFill/>
                      </a:ln>
                      <a:solidFill>
                        <a:srgbClr val="FF0000"/>
                      </a:solidFill>
                      <a:effectLst/>
                      <a:uLnTx/>
                      <a:uFillTx/>
                      <a:latin typeface="Arial"/>
                      <a:ea typeface="Arial"/>
                      <a:cs typeface="Arial"/>
                      <a:sym typeface="Arial"/>
                    </a:rPr>
                    <a:t>Class = +1 (20.2) </a:t>
                  </a:r>
                </a:p>
              </p:txBody>
            </p:sp>
            <p:sp>
              <p:nvSpPr>
                <p:cNvPr id="360" name="Shape 360"/>
                <p:cNvSpPr txBox="1"/>
                <p:nvPr/>
              </p:nvSpPr>
              <p:spPr>
                <a:xfrm>
                  <a:off x="7242178" y="2557566"/>
                  <a:ext cx="1543830" cy="307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0000"/>
                    </a:buClr>
                    <a:buSzPct val="25000"/>
                    <a:buFontTx/>
                    <a:buNone/>
                    <a:tabLst/>
                    <a:defRPr/>
                  </a:pPr>
                  <a:r>
                    <a:rPr kumimoji="0" lang="en" sz="1800" i="0" u="none" strike="noStrike" kern="1200" cap="none" spc="0" normalizeH="0" baseline="0" noProof="0" dirty="0">
                      <a:ln>
                        <a:noFill/>
                      </a:ln>
                      <a:solidFill>
                        <a:srgbClr val="FF0000"/>
                      </a:solidFill>
                      <a:effectLst/>
                      <a:uLnTx/>
                      <a:uFillTx/>
                      <a:latin typeface="Arial"/>
                      <a:ea typeface="Arial"/>
                      <a:cs typeface="Arial"/>
                      <a:sym typeface="Arial"/>
                    </a:rPr>
                    <a:t>Class = +1 (10.6)</a:t>
                  </a:r>
                </a:p>
              </p:txBody>
            </p:sp>
            <p:sp>
              <p:nvSpPr>
                <p:cNvPr id="361" name="Shape 361"/>
                <p:cNvSpPr txBox="1"/>
                <p:nvPr/>
              </p:nvSpPr>
              <p:spPr>
                <a:xfrm>
                  <a:off x="7262717" y="2966719"/>
                  <a:ext cx="1691887" cy="307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0000"/>
                    </a:buClr>
                    <a:buSzPct val="25000"/>
                    <a:buFontTx/>
                    <a:buNone/>
                    <a:tabLst/>
                    <a:defRPr/>
                  </a:pPr>
                  <a:r>
                    <a:rPr kumimoji="0" lang="en" sz="1800" i="0" u="none" strike="noStrike" kern="1200" cap="none" spc="0" normalizeH="0" baseline="0" noProof="0" dirty="0">
                      <a:ln>
                        <a:noFill/>
                      </a:ln>
                      <a:solidFill>
                        <a:srgbClr val="FF0000"/>
                      </a:solidFill>
                      <a:effectLst/>
                      <a:uLnTx/>
                      <a:uFillTx/>
                      <a:latin typeface="Arial"/>
                      <a:ea typeface="Arial"/>
                      <a:cs typeface="Arial"/>
                      <a:sym typeface="Arial"/>
                    </a:rPr>
                    <a:t>Class = +1 (15.8)</a:t>
                  </a:r>
                </a:p>
              </p:txBody>
            </p:sp>
            <p:sp>
              <p:nvSpPr>
                <p:cNvPr id="362" name="Shape 362"/>
                <p:cNvSpPr txBox="1"/>
                <p:nvPr/>
              </p:nvSpPr>
              <p:spPr>
                <a:xfrm>
                  <a:off x="7232340" y="4267576"/>
                  <a:ext cx="1389568" cy="307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B050"/>
                    </a:buClr>
                    <a:buSzPct val="25000"/>
                    <a:buFontTx/>
                    <a:buNone/>
                    <a:tabLst/>
                    <a:defRPr/>
                  </a:pPr>
                  <a:r>
                    <a:rPr kumimoji="0" lang="en" sz="1800" i="0" u="none" strike="noStrike" kern="1200" cap="none" spc="0" normalizeH="0" baseline="0" noProof="0" dirty="0">
                      <a:ln>
                        <a:noFill/>
                      </a:ln>
                      <a:solidFill>
                        <a:srgbClr val="0070C0"/>
                      </a:solidFill>
                      <a:effectLst/>
                      <a:uLnTx/>
                      <a:uFillTx/>
                      <a:latin typeface="Arial"/>
                      <a:ea typeface="Arial"/>
                      <a:cs typeface="Arial"/>
                      <a:sym typeface="Arial"/>
                    </a:rPr>
                    <a:t>Class = </a:t>
                  </a:r>
                  <a:r>
                    <a:rPr lang="en" dirty="0">
                      <a:solidFill>
                        <a:srgbClr val="0070C0"/>
                      </a:solidFill>
                      <a:latin typeface="Arial"/>
                      <a:ea typeface="Arial"/>
                      <a:cs typeface="Arial"/>
                      <a:sym typeface="Arial"/>
                    </a:rPr>
                    <a:t>0 (0.3)</a:t>
                  </a:r>
                  <a:endParaRPr kumimoji="0" lang="en" sz="1800" i="0" u="none" strike="noStrike" kern="1200" cap="none" spc="0" normalizeH="0" baseline="0" noProof="0" dirty="0">
                    <a:ln>
                      <a:noFill/>
                    </a:ln>
                    <a:solidFill>
                      <a:srgbClr val="0070C0"/>
                    </a:solidFill>
                    <a:effectLst/>
                    <a:uLnTx/>
                    <a:uFillTx/>
                    <a:latin typeface="Arial"/>
                    <a:ea typeface="Arial"/>
                    <a:cs typeface="Arial"/>
                    <a:sym typeface="Arial"/>
                  </a:endParaRPr>
                </a:p>
              </p:txBody>
            </p:sp>
            <p:sp>
              <p:nvSpPr>
                <p:cNvPr id="363" name="Shape 363"/>
                <p:cNvSpPr txBox="1"/>
                <p:nvPr/>
              </p:nvSpPr>
              <p:spPr>
                <a:xfrm>
                  <a:off x="7232341" y="4700885"/>
                  <a:ext cx="1389567" cy="307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B050"/>
                    </a:buClr>
                    <a:buSzPct val="25000"/>
                    <a:buFontTx/>
                    <a:buNone/>
                    <a:tabLst/>
                    <a:defRPr/>
                  </a:pPr>
                  <a:r>
                    <a:rPr kumimoji="0" lang="en" sz="1800" i="0" u="none" strike="noStrike" kern="1200" cap="none" spc="0" normalizeH="0" baseline="0" noProof="0" dirty="0">
                      <a:ln>
                        <a:noFill/>
                      </a:ln>
                      <a:solidFill>
                        <a:srgbClr val="0070C0"/>
                      </a:solidFill>
                      <a:effectLst/>
                      <a:uLnTx/>
                      <a:uFillTx/>
                      <a:latin typeface="Arial"/>
                      <a:ea typeface="Arial"/>
                      <a:cs typeface="Arial"/>
                      <a:sym typeface="Arial"/>
                    </a:rPr>
                    <a:t>Class = </a:t>
                  </a:r>
                  <a:r>
                    <a:rPr lang="en" dirty="0">
                      <a:solidFill>
                        <a:srgbClr val="0070C0"/>
                      </a:solidFill>
                      <a:latin typeface="Arial"/>
                      <a:ea typeface="Arial"/>
                      <a:cs typeface="Arial"/>
                      <a:sym typeface="Arial"/>
                    </a:rPr>
                    <a:t>0 (1.2)</a:t>
                  </a:r>
                  <a:endParaRPr kumimoji="0" lang="en" sz="1800" i="0" u="none" strike="noStrike" kern="1200" cap="none" spc="0" normalizeH="0" baseline="0" noProof="0" dirty="0">
                    <a:ln>
                      <a:noFill/>
                    </a:ln>
                    <a:solidFill>
                      <a:srgbClr val="0070C0"/>
                    </a:solidFill>
                    <a:effectLst/>
                    <a:uLnTx/>
                    <a:uFillTx/>
                    <a:latin typeface="Arial"/>
                    <a:ea typeface="Arial"/>
                    <a:cs typeface="Arial"/>
                    <a:sym typeface="Arial"/>
                  </a:endParaRPr>
                </a:p>
              </p:txBody>
            </p:sp>
            <p:sp>
              <p:nvSpPr>
                <p:cNvPr id="364" name="Shape 364"/>
                <p:cNvSpPr txBox="1"/>
                <p:nvPr/>
              </p:nvSpPr>
              <p:spPr>
                <a:xfrm>
                  <a:off x="7255985" y="5060908"/>
                  <a:ext cx="1430871" cy="307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B050"/>
                    </a:buClr>
                    <a:buSzPct val="25000"/>
                    <a:buFontTx/>
                    <a:buNone/>
                    <a:tabLst/>
                    <a:defRPr/>
                  </a:pPr>
                  <a:r>
                    <a:rPr kumimoji="0" lang="en" sz="1800" i="0" u="none" strike="noStrike" kern="1200" cap="none" spc="0" normalizeH="0" baseline="0" noProof="0" dirty="0">
                      <a:ln>
                        <a:noFill/>
                      </a:ln>
                      <a:solidFill>
                        <a:srgbClr val="0070C0"/>
                      </a:solidFill>
                      <a:effectLst/>
                      <a:uLnTx/>
                      <a:uFillTx/>
                      <a:latin typeface="Arial"/>
                      <a:ea typeface="Arial"/>
                      <a:cs typeface="Arial"/>
                      <a:sym typeface="Arial"/>
                    </a:rPr>
                    <a:t>Class = </a:t>
                  </a:r>
                  <a:r>
                    <a:rPr lang="en" dirty="0">
                      <a:solidFill>
                        <a:srgbClr val="0070C0"/>
                      </a:solidFill>
                      <a:latin typeface="Arial"/>
                      <a:ea typeface="Arial"/>
                      <a:cs typeface="Arial"/>
                      <a:sym typeface="Arial"/>
                    </a:rPr>
                    <a:t>0 (3.5)</a:t>
                  </a:r>
                  <a:endParaRPr kumimoji="0" lang="en" sz="1800" i="0" u="none" strike="noStrike" kern="1200" cap="none" spc="0" normalizeH="0" baseline="0" noProof="0" dirty="0">
                    <a:ln>
                      <a:noFill/>
                    </a:ln>
                    <a:solidFill>
                      <a:srgbClr val="0070C0"/>
                    </a:solidFill>
                    <a:effectLst/>
                    <a:uLnTx/>
                    <a:uFillTx/>
                    <a:latin typeface="Arial"/>
                    <a:ea typeface="Arial"/>
                    <a:cs typeface="Arial"/>
                    <a:sym typeface="Arial"/>
                  </a:endParaRPr>
                </a:p>
              </p:txBody>
            </p:sp>
            <p:cxnSp>
              <p:nvCxnSpPr>
                <p:cNvPr id="365" name="Shape 365"/>
                <p:cNvCxnSpPr>
                  <a:cxnSpLocks/>
                  <a:endCxn id="359" idx="1"/>
                </p:cNvCxnSpPr>
                <p:nvPr/>
              </p:nvCxnSpPr>
              <p:spPr>
                <a:xfrm flipV="1">
                  <a:off x="6782041" y="2193744"/>
                  <a:ext cx="450299" cy="1075800"/>
                </a:xfrm>
                <a:prstGeom prst="straightConnector1">
                  <a:avLst/>
                </a:prstGeom>
                <a:noFill/>
                <a:ln w="9525" cap="flat" cmpd="sng">
                  <a:solidFill>
                    <a:schemeClr val="accent1"/>
                  </a:solidFill>
                  <a:prstDash val="solid"/>
                  <a:miter/>
                  <a:headEnd type="none" w="med" len="med"/>
                  <a:tailEnd type="triangle" w="lg" len="lg"/>
                </a:ln>
              </p:spPr>
            </p:cxnSp>
            <mc:AlternateContent xmlns:mc="http://schemas.openxmlformats.org/markup-compatibility/2006" xmlns:a14="http://schemas.microsoft.com/office/drawing/2010/main">
              <mc:Choice Requires="a14">
                <p:sp>
                  <p:nvSpPr>
                    <p:cNvPr id="366" name="Shape 366"/>
                    <p:cNvSpPr txBox="1"/>
                    <p:nvPr/>
                  </p:nvSpPr>
                  <p:spPr>
                    <a:xfrm>
                      <a:off x="7496147" y="3381851"/>
                      <a:ext cx="1239300" cy="738600"/>
                    </a:xfrm>
                    <a:prstGeom prst="rect">
                      <a:avLst/>
                    </a:prstGeom>
                    <a:noFill/>
                    <a:ln>
                      <a:noFill/>
                    </a:ln>
                  </p:spPr>
                  <p:txBody>
                    <a:bodyPr lIns="91425" tIns="45700" rIns="91425" bIns="45700" anchor="t" anchorCtr="0">
                      <a:noAutofit/>
                    </a:bodyPr>
                    <a:lstStyle/>
                    <a:p>
                      <a:pPr marL="0" marR="0" lvl="0" indent="0" defTabSz="914400" rtl="0" eaLnBrk="1" fontAlgn="auto" latinLnBrk="0" hangingPunct="1">
                        <a:lnSpc>
                          <a:spcPct val="100000"/>
                        </a:lnSpc>
                        <a:spcBef>
                          <a:spcPts val="0"/>
                        </a:spcBef>
                        <a:spcAft>
                          <a:spcPts val="0"/>
                        </a:spcAft>
                        <a:buClr>
                          <a:srgbClr val="000000"/>
                        </a:buClr>
                        <a:buSzPct val="25000"/>
                        <a:buFontTx/>
                        <a:buNone/>
                        <a:tabLst/>
                        <a:defRPr/>
                      </a:pPr>
                      <a:r>
                        <a:rPr lang="en-US" dirty="0">
                          <a:solidFill>
                            <a:srgbClr val="000000"/>
                          </a:solidFill>
                          <a:latin typeface="Arial"/>
                          <a:ea typeface="Arial"/>
                          <a:cs typeface="Arial"/>
                          <a:sym typeface="Arial"/>
                        </a:rPr>
                        <a:t>Measured</a:t>
                      </a:r>
                      <a:endParaRPr kumimoji="0" lang="en" sz="180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Pct val="25000"/>
                        <a:buFontTx/>
                        <a:buNone/>
                        <a:tabLst/>
                        <a:defRPr/>
                      </a:pPr>
                      <a:r>
                        <a:rPr kumimoji="0" lang="en-US" sz="1800" i="0" u="none" strike="noStrike" kern="1200" cap="none" spc="0" normalizeH="0" baseline="0" noProof="0" dirty="0">
                          <a:ln>
                            <a:noFill/>
                          </a:ln>
                          <a:solidFill>
                            <a:srgbClr val="000000"/>
                          </a:solidFill>
                          <a:effectLst/>
                          <a:uLnTx/>
                          <a:uFillTx/>
                          <a:latin typeface="Arial"/>
                          <a:ea typeface="Arial"/>
                          <a:cs typeface="Arial"/>
                          <a:sym typeface="Arial"/>
                        </a:rPr>
                        <a:t>L</a:t>
                      </a:r>
                      <a:r>
                        <a:rPr kumimoji="0" lang="en" sz="1800" i="0" u="none" strike="noStrike" kern="1200" cap="none" spc="0" normalizeH="0" baseline="0" noProof="0" dirty="0">
                          <a:ln>
                            <a:noFill/>
                          </a:ln>
                          <a:solidFill>
                            <a:srgbClr val="000000"/>
                          </a:solidFill>
                          <a:effectLst/>
                          <a:uLnTx/>
                          <a:uFillTx/>
                          <a:latin typeface="Arial"/>
                          <a:ea typeface="Arial"/>
                          <a:cs typeface="Arial"/>
                          <a:sym typeface="Arial"/>
                        </a:rPr>
                        <a:t>abels </a:t>
                      </a:r>
                      <a14:m>
                        <m:oMath xmlns:m="http://schemas.openxmlformats.org/officeDocument/2006/math">
                          <m:r>
                            <a:rPr kumimoji="0" lang="en-US" sz="1800" b="0" i="1" u="none" strike="noStrike" kern="1200" cap="none" spc="0" normalizeH="0" baseline="0" noProof="0" smtClean="0">
                              <a:ln>
                                <a:noFill/>
                              </a:ln>
                              <a:solidFill>
                                <a:srgbClr val="000000"/>
                              </a:solidFill>
                              <a:effectLst/>
                              <a:uLnTx/>
                              <a:uFillTx/>
                              <a:latin typeface="Cambria Math" panose="02040503050406030204" pitchFamily="18" charset="0"/>
                              <a:ea typeface="Arial"/>
                              <a:cs typeface="Arial"/>
                              <a:sym typeface="Arial"/>
                            </a:rPr>
                            <m:t>(</m:t>
                          </m:r>
                          <m:sSub>
                            <m:sSubPr>
                              <m:ctrlPr>
                                <a:rPr kumimoji="0" lang="en-US" sz="1800" i="1" u="none" strike="noStrike" kern="1200" cap="none" spc="0" normalizeH="0" baseline="0" noProof="0" smtClean="0">
                                  <a:ln>
                                    <a:noFill/>
                                  </a:ln>
                                  <a:solidFill>
                                    <a:srgbClr val="000000"/>
                                  </a:solidFill>
                                  <a:effectLst/>
                                  <a:uLnTx/>
                                  <a:uFillTx/>
                                  <a:latin typeface="Cambria Math" panose="02040503050406030204" pitchFamily="18" charset="0"/>
                                  <a:ea typeface="Arial"/>
                                  <a:cs typeface="Arial"/>
                                  <a:sym typeface="Arial"/>
                                </a:rPr>
                              </m:ctrlPr>
                            </m:sSubPr>
                            <m:e>
                              <m:r>
                                <a:rPr kumimoji="0" lang="en-US" sz="1800" b="0" i="1" u="none" strike="noStrike" kern="1200" cap="none" spc="0" normalizeH="0" baseline="0" noProof="0" smtClean="0">
                                  <a:ln>
                                    <a:noFill/>
                                  </a:ln>
                                  <a:solidFill>
                                    <a:srgbClr val="000000"/>
                                  </a:solidFill>
                                  <a:effectLst/>
                                  <a:uLnTx/>
                                  <a:uFillTx/>
                                  <a:latin typeface="Cambria Math" panose="02040503050406030204" pitchFamily="18" charset="0"/>
                                  <a:ea typeface="Arial"/>
                                  <a:cs typeface="Arial"/>
                                  <a:sym typeface="Arial"/>
                                </a:rPr>
                                <m:t>𝑌</m:t>
                              </m:r>
                            </m:e>
                            <m:sub>
                              <m:r>
                                <a:rPr kumimoji="0" lang="en-US" sz="1800" b="0" i="1" u="none" strike="noStrike" kern="1200" cap="none" spc="0" normalizeH="0" baseline="0" noProof="0" smtClean="0">
                                  <a:ln>
                                    <a:noFill/>
                                  </a:ln>
                                  <a:solidFill>
                                    <a:srgbClr val="000000"/>
                                  </a:solidFill>
                                  <a:effectLst/>
                                  <a:uLnTx/>
                                  <a:uFillTx/>
                                  <a:latin typeface="Cambria Math" panose="02040503050406030204" pitchFamily="18" charset="0"/>
                                  <a:ea typeface="Arial"/>
                                  <a:cs typeface="Arial"/>
                                  <a:sym typeface="Arial"/>
                                </a:rPr>
                                <m:t>𝑖</m:t>
                              </m:r>
                            </m:sub>
                          </m:sSub>
                          <m:r>
                            <a:rPr kumimoji="0" lang="en-US" sz="1800" b="0" i="1" u="none" strike="noStrike" kern="1200" cap="none" spc="0" normalizeH="0" baseline="0" noProof="0" smtClean="0">
                              <a:ln>
                                <a:noFill/>
                              </a:ln>
                              <a:solidFill>
                                <a:srgbClr val="000000"/>
                              </a:solidFill>
                              <a:effectLst/>
                              <a:uLnTx/>
                              <a:uFillTx/>
                              <a:latin typeface="Cambria Math" panose="02040503050406030204" pitchFamily="18" charset="0"/>
                              <a:ea typeface="Arial"/>
                              <a:cs typeface="Arial"/>
                              <a:sym typeface="Arial"/>
                            </a:rPr>
                            <m:t>)</m:t>
                          </m:r>
                        </m:oMath>
                      </a14:m>
                      <a:endParaRPr kumimoji="0" lang="en" sz="1800" i="0" u="none" strike="noStrike" kern="1200" cap="none" spc="0" normalizeH="0" baseline="0" noProof="0" dirty="0">
                        <a:ln>
                          <a:noFill/>
                        </a:ln>
                        <a:solidFill>
                          <a:srgbClr val="000000"/>
                        </a:solidFill>
                        <a:effectLst/>
                        <a:uLnTx/>
                        <a:uFillTx/>
                        <a:latin typeface="Arial"/>
                        <a:ea typeface="Arial"/>
                        <a:cs typeface="Arial"/>
                        <a:sym typeface="Arial"/>
                      </a:endParaRPr>
                    </a:p>
                  </p:txBody>
                </p:sp>
              </mc:Choice>
              <mc:Fallback xmlns="">
                <p:sp>
                  <p:nvSpPr>
                    <p:cNvPr id="366" name="Shape 366"/>
                    <p:cNvSpPr txBox="1">
                      <a:spLocks noRot="1" noChangeAspect="1" noMove="1" noResize="1" noEditPoints="1" noAdjustHandles="1" noChangeArrowheads="1" noChangeShapeType="1" noTextEdit="1"/>
                    </p:cNvSpPr>
                    <p:nvPr/>
                  </p:nvSpPr>
                  <p:spPr>
                    <a:xfrm>
                      <a:off x="7496147" y="3381851"/>
                      <a:ext cx="1239300" cy="738600"/>
                    </a:xfrm>
                    <a:prstGeom prst="rect">
                      <a:avLst/>
                    </a:prstGeom>
                    <a:blipFill>
                      <a:blip r:embed="rId9"/>
                      <a:stretch>
                        <a:fillRect l="-3448" t="-4132"/>
                      </a:stretch>
                    </a:blipFill>
                    <a:ln>
                      <a:noFill/>
                    </a:ln>
                  </p:spPr>
                  <p:txBody>
                    <a:bodyPr/>
                    <a:lstStyle/>
                    <a:p>
                      <a:r>
                        <a:rPr lang="en-US">
                          <a:noFill/>
                        </a:rPr>
                        <a:t> </a:t>
                      </a:r>
                    </a:p>
                  </p:txBody>
                </p:sp>
              </mc:Fallback>
            </mc:AlternateContent>
            <p:cxnSp>
              <p:nvCxnSpPr>
                <p:cNvPr id="367" name="Shape 367"/>
                <p:cNvCxnSpPr>
                  <a:cxnSpLocks/>
                  <a:endCxn id="360" idx="1"/>
                </p:cNvCxnSpPr>
                <p:nvPr/>
              </p:nvCxnSpPr>
              <p:spPr>
                <a:xfrm flipV="1">
                  <a:off x="6798535" y="2711466"/>
                  <a:ext cx="443643" cy="758386"/>
                </a:xfrm>
                <a:prstGeom prst="straightConnector1">
                  <a:avLst/>
                </a:prstGeom>
                <a:noFill/>
                <a:ln w="9525" cap="flat" cmpd="sng">
                  <a:solidFill>
                    <a:schemeClr val="accent1"/>
                  </a:solidFill>
                  <a:prstDash val="solid"/>
                  <a:miter/>
                  <a:headEnd type="none" w="med" len="med"/>
                  <a:tailEnd type="triangle" w="lg" len="lg"/>
                </a:ln>
              </p:spPr>
            </p:cxnSp>
            <p:cxnSp>
              <p:nvCxnSpPr>
                <p:cNvPr id="368" name="Shape 368"/>
                <p:cNvCxnSpPr>
                  <a:cxnSpLocks/>
                  <a:endCxn id="361" idx="1"/>
                </p:cNvCxnSpPr>
                <p:nvPr/>
              </p:nvCxnSpPr>
              <p:spPr>
                <a:xfrm flipV="1">
                  <a:off x="6767078" y="3120619"/>
                  <a:ext cx="495639" cy="474546"/>
                </a:xfrm>
                <a:prstGeom prst="straightConnector1">
                  <a:avLst/>
                </a:prstGeom>
                <a:noFill/>
                <a:ln w="9525" cap="flat" cmpd="sng">
                  <a:solidFill>
                    <a:schemeClr val="accent1"/>
                  </a:solidFill>
                  <a:prstDash val="solid"/>
                  <a:miter/>
                  <a:headEnd type="none" w="med" len="med"/>
                  <a:tailEnd type="triangle" w="lg" len="lg"/>
                </a:ln>
              </p:spPr>
            </p:cxnSp>
            <p:cxnSp>
              <p:nvCxnSpPr>
                <p:cNvPr id="369" name="Shape 369"/>
                <p:cNvCxnSpPr>
                  <a:cxnSpLocks/>
                  <a:endCxn id="362" idx="1"/>
                </p:cNvCxnSpPr>
                <p:nvPr/>
              </p:nvCxnSpPr>
              <p:spPr>
                <a:xfrm>
                  <a:off x="6798541" y="3822976"/>
                  <a:ext cx="433799" cy="598500"/>
                </a:xfrm>
                <a:prstGeom prst="straightConnector1">
                  <a:avLst/>
                </a:prstGeom>
                <a:noFill/>
                <a:ln w="9525" cap="flat" cmpd="sng">
                  <a:solidFill>
                    <a:schemeClr val="accent1"/>
                  </a:solidFill>
                  <a:prstDash val="solid"/>
                  <a:miter/>
                  <a:headEnd type="none" w="med" len="med"/>
                  <a:tailEnd type="triangle" w="lg" len="lg"/>
                </a:ln>
              </p:spPr>
            </p:cxnSp>
            <p:cxnSp>
              <p:nvCxnSpPr>
                <p:cNvPr id="370" name="Shape 370"/>
                <p:cNvCxnSpPr>
                  <a:cxnSpLocks/>
                  <a:endCxn id="363" idx="1"/>
                </p:cNvCxnSpPr>
                <p:nvPr/>
              </p:nvCxnSpPr>
              <p:spPr>
                <a:xfrm>
                  <a:off x="6732841" y="3975485"/>
                  <a:ext cx="499500" cy="879300"/>
                </a:xfrm>
                <a:prstGeom prst="straightConnector1">
                  <a:avLst/>
                </a:prstGeom>
                <a:noFill/>
                <a:ln w="9525" cap="flat" cmpd="sng">
                  <a:solidFill>
                    <a:schemeClr val="accent1"/>
                  </a:solidFill>
                  <a:prstDash val="solid"/>
                  <a:miter/>
                  <a:headEnd type="none" w="med" len="med"/>
                  <a:tailEnd type="triangle" w="lg" len="lg"/>
                </a:ln>
              </p:spPr>
            </p:cxnSp>
            <p:cxnSp>
              <p:nvCxnSpPr>
                <p:cNvPr id="371" name="Shape 371"/>
                <p:cNvCxnSpPr>
                  <a:cxnSpLocks/>
                  <a:endCxn id="364" idx="1"/>
                </p:cNvCxnSpPr>
                <p:nvPr/>
              </p:nvCxnSpPr>
              <p:spPr>
                <a:xfrm>
                  <a:off x="6756101" y="4349059"/>
                  <a:ext cx="499884" cy="865749"/>
                </a:xfrm>
                <a:prstGeom prst="straightConnector1">
                  <a:avLst/>
                </a:prstGeom>
                <a:noFill/>
                <a:ln w="9525" cap="flat" cmpd="sng">
                  <a:solidFill>
                    <a:schemeClr val="accent1"/>
                  </a:solidFill>
                  <a:prstDash val="solid"/>
                  <a:miter/>
                  <a:headEnd type="none" w="med" len="med"/>
                  <a:tailEnd type="triangle" w="lg" len="lg"/>
                </a:ln>
              </p:spPr>
            </p:cxnSp>
          </p:grpSp>
          <p:grpSp>
            <p:nvGrpSpPr>
              <p:cNvPr id="24" name="Group 23"/>
              <p:cNvGrpSpPr/>
              <p:nvPr/>
            </p:nvGrpSpPr>
            <p:grpSpPr>
              <a:xfrm>
                <a:off x="9651755" y="2763086"/>
                <a:ext cx="1920240" cy="506458"/>
                <a:chOff x="9651755" y="2763086"/>
                <a:chExt cx="1920240" cy="506458"/>
              </a:xfrm>
            </p:grpSpPr>
            <p:cxnSp>
              <p:nvCxnSpPr>
                <p:cNvPr id="52" name="Straight Connector 51"/>
                <p:cNvCxnSpPr/>
                <p:nvPr/>
              </p:nvCxnSpPr>
              <p:spPr>
                <a:xfrm>
                  <a:off x="9651755" y="2763086"/>
                  <a:ext cx="1920240" cy="0"/>
                </a:xfrm>
                <a:prstGeom prst="line">
                  <a:avLst/>
                </a:prstGeom>
              </p:spPr>
              <p:style>
                <a:lnRef idx="2">
                  <a:schemeClr val="accent1"/>
                </a:lnRef>
                <a:fillRef idx="0">
                  <a:schemeClr val="accent1"/>
                </a:fillRef>
                <a:effectRef idx="1">
                  <a:schemeClr val="accent1"/>
                </a:effectRef>
                <a:fontRef idx="minor">
                  <a:schemeClr val="tx1"/>
                </a:fontRef>
              </p:style>
            </p:cxnSp>
            <p:sp>
              <p:nvSpPr>
                <p:cNvPr id="67" name="Shape 366"/>
                <p:cNvSpPr txBox="1"/>
                <p:nvPr/>
              </p:nvSpPr>
              <p:spPr>
                <a:xfrm>
                  <a:off x="9815458" y="2848479"/>
                  <a:ext cx="1592834" cy="421065"/>
                </a:xfrm>
                <a:prstGeom prst="rect">
                  <a:avLst/>
                </a:prstGeom>
                <a:noFill/>
                <a:ln>
                  <a:noFill/>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ct val="25000"/>
                    <a:buFontTx/>
                    <a:buNone/>
                    <a:tabLst/>
                    <a:defRPr/>
                  </a:pPr>
                  <a:r>
                    <a:rPr kumimoji="0" lang="en-US" sz="1400" i="0" u="none" strike="noStrike" kern="1200" cap="none" spc="0" normalizeH="0" baseline="0" noProof="0" dirty="0">
                      <a:ln>
                        <a:noFill/>
                      </a:ln>
                      <a:solidFill>
                        <a:srgbClr val="FF0000"/>
                      </a:solidFill>
                      <a:effectLst/>
                      <a:uLnTx/>
                      <a:uFillTx/>
                      <a:latin typeface="Arial"/>
                      <a:ea typeface="Arial"/>
                      <a:cs typeface="Arial"/>
                      <a:sym typeface="Arial"/>
                    </a:rPr>
                    <a:t>Bound</a:t>
                  </a:r>
                  <a:endParaRPr kumimoji="0" lang="en" sz="1400" i="0" u="none" strike="noStrike" kern="1200" cap="none" spc="0" normalizeH="0" baseline="0" noProof="0" dirty="0">
                    <a:ln>
                      <a:noFill/>
                    </a:ln>
                    <a:solidFill>
                      <a:srgbClr val="FF0000"/>
                    </a:solidFill>
                    <a:effectLst/>
                    <a:uLnTx/>
                    <a:uFillTx/>
                    <a:latin typeface="Arial"/>
                    <a:ea typeface="Arial"/>
                    <a:cs typeface="Arial"/>
                    <a:sym typeface="Arial"/>
                  </a:endParaRPr>
                </a:p>
              </p:txBody>
            </p:sp>
          </p:grpSp>
          <p:grpSp>
            <p:nvGrpSpPr>
              <p:cNvPr id="22" name="Group 21"/>
              <p:cNvGrpSpPr/>
              <p:nvPr/>
            </p:nvGrpSpPr>
            <p:grpSpPr>
              <a:xfrm>
                <a:off x="9651755" y="4773706"/>
                <a:ext cx="1920240" cy="506458"/>
                <a:chOff x="9714420" y="5019414"/>
                <a:chExt cx="1920240" cy="506458"/>
              </a:xfrm>
            </p:grpSpPr>
            <p:cxnSp>
              <p:nvCxnSpPr>
                <p:cNvPr id="66" name="Straight Connector 65"/>
                <p:cNvCxnSpPr/>
                <p:nvPr/>
              </p:nvCxnSpPr>
              <p:spPr>
                <a:xfrm>
                  <a:off x="9714420" y="5019414"/>
                  <a:ext cx="1920240"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Shape 366"/>
                <p:cNvSpPr txBox="1"/>
                <p:nvPr/>
              </p:nvSpPr>
              <p:spPr>
                <a:xfrm>
                  <a:off x="9815458" y="5172754"/>
                  <a:ext cx="1592834" cy="353118"/>
                </a:xfrm>
                <a:prstGeom prst="rect">
                  <a:avLst/>
                </a:prstGeom>
                <a:noFill/>
                <a:ln>
                  <a:noFill/>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ct val="25000"/>
                    <a:buFontTx/>
                    <a:buNone/>
                    <a:tabLst/>
                    <a:defRPr/>
                  </a:pPr>
                  <a:r>
                    <a:rPr lang="en-US" sz="1400" dirty="0">
                      <a:solidFill>
                        <a:srgbClr val="0070C0"/>
                      </a:solidFill>
                      <a:latin typeface="Arial"/>
                      <a:ea typeface="Arial"/>
                      <a:cs typeface="Arial"/>
                      <a:sym typeface="Arial"/>
                    </a:rPr>
                    <a:t>Unbound</a:t>
                  </a:r>
                  <a:endParaRPr kumimoji="0" lang="en" sz="1400" i="0" u="none" strike="noStrike" kern="1200" cap="none" spc="0" normalizeH="0" baseline="0" noProof="0" dirty="0">
                    <a:ln>
                      <a:noFill/>
                    </a:ln>
                    <a:solidFill>
                      <a:srgbClr val="0070C0"/>
                    </a:solidFill>
                    <a:effectLst/>
                    <a:uLnTx/>
                    <a:uFillTx/>
                    <a:latin typeface="Arial"/>
                    <a:ea typeface="Arial"/>
                    <a:cs typeface="Arial"/>
                    <a:sym typeface="Arial"/>
                  </a:endParaRPr>
                </a:p>
              </p:txBody>
            </p:sp>
          </p:grpSp>
        </p:grpSp>
        <p:sp>
          <p:nvSpPr>
            <p:cNvPr id="108" name="TextBox 107">
              <a:extLst>
                <a:ext uri="{FF2B5EF4-FFF2-40B4-BE49-F238E27FC236}">
                  <a16:creationId xmlns:a16="http://schemas.microsoft.com/office/drawing/2014/main" id="{9443CC35-FC45-48C2-9636-85CD6504CF40}"/>
                </a:ext>
              </a:extLst>
            </p:cNvPr>
            <p:cNvSpPr txBox="1"/>
            <p:nvPr/>
          </p:nvSpPr>
          <p:spPr>
            <a:xfrm>
              <a:off x="237326" y="3053872"/>
              <a:ext cx="4265911" cy="523220"/>
            </a:xfrm>
            <a:prstGeom prst="rect">
              <a:avLst/>
            </a:prstGeom>
            <a:noFill/>
          </p:spPr>
          <p:txBody>
            <a:bodyPr wrap="none" rtlCol="0">
              <a:spAutoFit/>
            </a:bodyPr>
            <a:lstStyle/>
            <a:p>
              <a:r>
                <a:rPr lang="is-IS" sz="2800" dirty="0">
                  <a:solidFill>
                    <a:schemeClr val="bg1">
                      <a:lumMod val="50000"/>
                    </a:schemeClr>
                  </a:solidFill>
                  <a:latin typeface="Courier"/>
                  <a:cs typeface="Courier"/>
                </a:rPr>
                <a:t>…</a:t>
              </a:r>
              <a:r>
                <a:rPr lang="en-US" sz="2800" dirty="0">
                  <a:solidFill>
                    <a:schemeClr val="bg1">
                      <a:lumMod val="50000"/>
                    </a:schemeClr>
                  </a:solidFill>
                  <a:latin typeface="Courier"/>
                  <a:cs typeface="Courier"/>
                </a:rPr>
                <a:t>GACA</a:t>
              </a:r>
              <a:r>
                <a:rPr lang="en-US" sz="2800" dirty="0">
                  <a:solidFill>
                    <a:schemeClr val="accent6">
                      <a:lumMod val="75000"/>
                    </a:schemeClr>
                  </a:solidFill>
                  <a:latin typeface="Courier"/>
                  <a:cs typeface="Courier"/>
                </a:rPr>
                <a:t>G</a:t>
              </a:r>
              <a:r>
                <a:rPr lang="en-US" sz="2800" dirty="0">
                  <a:solidFill>
                    <a:srgbClr val="008000"/>
                  </a:solidFill>
                  <a:latin typeface="Courier"/>
                  <a:cs typeface="Courier"/>
                </a:rPr>
                <a:t>A</a:t>
              </a:r>
              <a:r>
                <a:rPr lang="en-US" sz="2800" dirty="0">
                  <a:solidFill>
                    <a:srgbClr val="FF0000"/>
                  </a:solidFill>
                  <a:latin typeface="Courier"/>
                  <a:cs typeface="Courier"/>
                </a:rPr>
                <a:t>T</a:t>
              </a:r>
              <a:r>
                <a:rPr lang="en-US" sz="2800" dirty="0">
                  <a:solidFill>
                    <a:srgbClr val="008000"/>
                  </a:solidFill>
                  <a:latin typeface="Courier"/>
                  <a:cs typeface="Courier"/>
                </a:rPr>
                <a:t>AA</a:t>
              </a:r>
              <a:r>
                <a:rPr lang="en-US" sz="2800" dirty="0">
                  <a:solidFill>
                    <a:srgbClr val="FF0000"/>
                  </a:solidFill>
                  <a:latin typeface="Courier"/>
                  <a:cs typeface="Courier"/>
                </a:rPr>
                <a:t>T</a:t>
              </a:r>
              <a:r>
                <a:rPr lang="en-US" sz="2800" dirty="0">
                  <a:solidFill>
                    <a:schemeClr val="bg1">
                      <a:lumMod val="50000"/>
                    </a:schemeClr>
                  </a:solidFill>
                  <a:latin typeface="Courier"/>
                  <a:cs typeface="Courier"/>
                </a:rPr>
                <a:t>GCATTGA</a:t>
              </a:r>
              <a:r>
                <a:rPr lang="is-IS" sz="2800" dirty="0">
                  <a:solidFill>
                    <a:schemeClr val="bg1">
                      <a:lumMod val="50000"/>
                    </a:schemeClr>
                  </a:solidFill>
                  <a:latin typeface="Courier"/>
                  <a:cs typeface="Courier"/>
                </a:rPr>
                <a:t>…</a:t>
              </a:r>
              <a:endParaRPr lang="en-US" sz="2800" dirty="0">
                <a:solidFill>
                  <a:schemeClr val="bg1">
                    <a:lumMod val="50000"/>
                  </a:schemeClr>
                </a:solidFill>
                <a:latin typeface="Courier"/>
                <a:cs typeface="Courier"/>
              </a:endParaRPr>
            </a:p>
          </p:txBody>
        </p:sp>
        <p:sp>
          <p:nvSpPr>
            <p:cNvPr id="109" name="TextBox 108">
              <a:extLst>
                <a:ext uri="{FF2B5EF4-FFF2-40B4-BE49-F238E27FC236}">
                  <a16:creationId xmlns:a16="http://schemas.microsoft.com/office/drawing/2014/main" id="{2FC940C8-E49A-440E-AB0A-083F98A6670B}"/>
                </a:ext>
              </a:extLst>
            </p:cNvPr>
            <p:cNvSpPr txBox="1"/>
            <p:nvPr/>
          </p:nvSpPr>
          <p:spPr>
            <a:xfrm>
              <a:off x="152863" y="3595209"/>
              <a:ext cx="4265911" cy="523220"/>
            </a:xfrm>
            <a:prstGeom prst="rect">
              <a:avLst/>
            </a:prstGeom>
            <a:noFill/>
          </p:spPr>
          <p:txBody>
            <a:bodyPr wrap="none" rtlCol="0">
              <a:spAutoFit/>
            </a:bodyPr>
            <a:lstStyle/>
            <a:p>
              <a:r>
                <a:rPr lang="is-IS" sz="2800" dirty="0">
                  <a:solidFill>
                    <a:schemeClr val="bg1">
                      <a:lumMod val="50000"/>
                    </a:schemeClr>
                  </a:solidFill>
                  <a:latin typeface="Courier"/>
                  <a:cs typeface="Courier"/>
                </a:rPr>
                <a:t>…</a:t>
              </a:r>
              <a:r>
                <a:rPr lang="en-US" sz="2800" dirty="0">
                  <a:solidFill>
                    <a:schemeClr val="bg1">
                      <a:lumMod val="50000"/>
                    </a:schemeClr>
                  </a:solidFill>
                  <a:latin typeface="Courier"/>
                  <a:cs typeface="Courier"/>
                </a:rPr>
                <a:t>ACTGTCATG</a:t>
              </a:r>
              <a:r>
                <a:rPr lang="en-US" sz="2800" dirty="0">
                  <a:solidFill>
                    <a:schemeClr val="accent6">
                      <a:lumMod val="75000"/>
                    </a:schemeClr>
                  </a:solidFill>
                  <a:latin typeface="Courier"/>
                  <a:cs typeface="Courier"/>
                </a:rPr>
                <a:t>G</a:t>
              </a:r>
              <a:r>
                <a:rPr lang="en-US" sz="2800" dirty="0">
                  <a:solidFill>
                    <a:srgbClr val="008000"/>
                  </a:solidFill>
                  <a:latin typeface="Courier"/>
                  <a:cs typeface="Courier"/>
                </a:rPr>
                <a:t>A</a:t>
              </a:r>
              <a:r>
                <a:rPr lang="en-US" sz="2800" dirty="0">
                  <a:solidFill>
                    <a:srgbClr val="FF0000"/>
                  </a:solidFill>
                  <a:latin typeface="Courier"/>
                  <a:cs typeface="Courier"/>
                </a:rPr>
                <a:t>T</a:t>
              </a:r>
              <a:r>
                <a:rPr lang="en-US" sz="2800" dirty="0">
                  <a:solidFill>
                    <a:srgbClr val="008000"/>
                  </a:solidFill>
                  <a:latin typeface="Courier"/>
                  <a:cs typeface="Courier"/>
                </a:rPr>
                <a:t>A</a:t>
              </a:r>
              <a:r>
                <a:rPr lang="en-US" sz="2800" dirty="0">
                  <a:solidFill>
                    <a:srgbClr val="FF0000"/>
                  </a:solidFill>
                  <a:latin typeface="Courier"/>
                  <a:cs typeface="Courier"/>
                </a:rPr>
                <a:t>TT</a:t>
              </a:r>
              <a:r>
                <a:rPr lang="en-US" sz="2800" dirty="0">
                  <a:solidFill>
                    <a:schemeClr val="bg1">
                      <a:lumMod val="50000"/>
                    </a:schemeClr>
                  </a:solidFill>
                  <a:latin typeface="Courier"/>
                  <a:cs typeface="Courier"/>
                </a:rPr>
                <a:t>CT</a:t>
              </a:r>
              <a:r>
                <a:rPr lang="is-IS" sz="2800" dirty="0">
                  <a:solidFill>
                    <a:schemeClr val="bg1">
                      <a:lumMod val="50000"/>
                    </a:schemeClr>
                  </a:solidFill>
                  <a:latin typeface="Courier"/>
                  <a:cs typeface="Courier"/>
                </a:rPr>
                <a:t>…</a:t>
              </a:r>
              <a:endParaRPr lang="en-US" sz="2800" dirty="0">
                <a:solidFill>
                  <a:schemeClr val="bg1">
                    <a:lumMod val="50000"/>
                  </a:schemeClr>
                </a:solidFill>
                <a:latin typeface="Courier"/>
                <a:cs typeface="Courier"/>
              </a:endParaRPr>
            </a:p>
          </p:txBody>
        </p:sp>
        <p:sp>
          <p:nvSpPr>
            <p:cNvPr id="110" name="TextBox 109">
              <a:extLst>
                <a:ext uri="{FF2B5EF4-FFF2-40B4-BE49-F238E27FC236}">
                  <a16:creationId xmlns:a16="http://schemas.microsoft.com/office/drawing/2014/main" id="{822B812C-292D-4F78-B21C-DDFC8B15D98E}"/>
                </a:ext>
              </a:extLst>
            </p:cNvPr>
            <p:cNvSpPr txBox="1"/>
            <p:nvPr/>
          </p:nvSpPr>
          <p:spPr>
            <a:xfrm>
              <a:off x="219523" y="5700331"/>
              <a:ext cx="4265911" cy="523220"/>
            </a:xfrm>
            <a:prstGeom prst="rect">
              <a:avLst/>
            </a:prstGeom>
            <a:noFill/>
          </p:spPr>
          <p:txBody>
            <a:bodyPr wrap="none" rtlCol="0">
              <a:spAutoFit/>
            </a:bodyPr>
            <a:lstStyle/>
            <a:p>
              <a:r>
                <a:rPr lang="is-IS" sz="2800" dirty="0">
                  <a:solidFill>
                    <a:schemeClr val="bg1">
                      <a:lumMod val="50000"/>
                    </a:schemeClr>
                  </a:solidFill>
                  <a:latin typeface="Courier"/>
                  <a:cs typeface="Courier"/>
                </a:rPr>
                <a:t>…</a:t>
              </a:r>
              <a:r>
                <a:rPr lang="en-US" sz="2800" dirty="0">
                  <a:solidFill>
                    <a:schemeClr val="bg1">
                      <a:lumMod val="50000"/>
                    </a:schemeClr>
                  </a:solidFill>
                  <a:latin typeface="Courier"/>
                  <a:cs typeface="Courier"/>
                </a:rPr>
                <a:t>GACTTGAAACGGCATTG</a:t>
              </a:r>
              <a:r>
                <a:rPr lang="is-IS" sz="2800" dirty="0">
                  <a:solidFill>
                    <a:schemeClr val="bg1">
                      <a:lumMod val="50000"/>
                    </a:schemeClr>
                  </a:solidFill>
                  <a:latin typeface="Courier"/>
                  <a:cs typeface="Courier"/>
                </a:rPr>
                <a:t>…</a:t>
              </a:r>
              <a:endParaRPr lang="en-US" sz="2800" dirty="0">
                <a:solidFill>
                  <a:schemeClr val="bg1">
                    <a:lumMod val="50000"/>
                  </a:schemeClr>
                </a:solidFill>
                <a:latin typeface="Courier"/>
                <a:cs typeface="Courier"/>
              </a:endParaRPr>
            </a:p>
          </p:txBody>
        </p:sp>
        <p:sp>
          <p:nvSpPr>
            <p:cNvPr id="111" name="TextBox 110">
              <a:extLst>
                <a:ext uri="{FF2B5EF4-FFF2-40B4-BE49-F238E27FC236}">
                  <a16:creationId xmlns:a16="http://schemas.microsoft.com/office/drawing/2014/main" id="{C500B8A1-D5E5-47F1-8E37-E42B872A0834}"/>
                </a:ext>
              </a:extLst>
            </p:cNvPr>
            <p:cNvSpPr txBox="1"/>
            <p:nvPr/>
          </p:nvSpPr>
          <p:spPr>
            <a:xfrm>
              <a:off x="236296" y="6177322"/>
              <a:ext cx="4265911" cy="523220"/>
            </a:xfrm>
            <a:prstGeom prst="rect">
              <a:avLst/>
            </a:prstGeom>
            <a:noFill/>
          </p:spPr>
          <p:txBody>
            <a:bodyPr wrap="none" rtlCol="0">
              <a:spAutoFit/>
            </a:bodyPr>
            <a:lstStyle/>
            <a:p>
              <a:r>
                <a:rPr lang="is-IS" sz="2800" dirty="0">
                  <a:solidFill>
                    <a:schemeClr val="bg1">
                      <a:lumMod val="50000"/>
                    </a:schemeClr>
                  </a:solidFill>
                  <a:latin typeface="Courier"/>
                  <a:cs typeface="Courier"/>
                </a:rPr>
                <a:t>…CAGTATGCATACGTGAA…</a:t>
              </a:r>
              <a:endParaRPr lang="en-US" sz="2800" dirty="0">
                <a:solidFill>
                  <a:schemeClr val="bg1">
                    <a:lumMod val="50000"/>
                  </a:schemeClr>
                </a:solidFill>
                <a:latin typeface="Courier"/>
                <a:cs typeface="Courier"/>
              </a:endParaRPr>
            </a:p>
          </p:txBody>
        </p:sp>
        <p:sp>
          <p:nvSpPr>
            <p:cNvPr id="116" name="TextBox 115">
              <a:extLst>
                <a:ext uri="{FF2B5EF4-FFF2-40B4-BE49-F238E27FC236}">
                  <a16:creationId xmlns:a16="http://schemas.microsoft.com/office/drawing/2014/main" id="{AA563E0B-4FEA-4C2E-AA38-A8197DD94194}"/>
                </a:ext>
              </a:extLst>
            </p:cNvPr>
            <p:cNvSpPr txBox="1"/>
            <p:nvPr/>
          </p:nvSpPr>
          <p:spPr>
            <a:xfrm>
              <a:off x="196365" y="5224085"/>
              <a:ext cx="4480714" cy="523220"/>
            </a:xfrm>
            <a:prstGeom prst="rect">
              <a:avLst/>
            </a:prstGeom>
            <a:noFill/>
          </p:spPr>
          <p:txBody>
            <a:bodyPr wrap="none" rtlCol="0">
              <a:spAutoFit/>
            </a:bodyPr>
            <a:lstStyle/>
            <a:p>
              <a:r>
                <a:rPr lang="is-IS" sz="2800" dirty="0">
                  <a:solidFill>
                    <a:schemeClr val="bg1">
                      <a:lumMod val="50000"/>
                    </a:schemeClr>
                  </a:solidFill>
                  <a:latin typeface="Courier"/>
                  <a:cs typeface="Courier"/>
                </a:rPr>
                <a:t>…</a:t>
              </a:r>
              <a:r>
                <a:rPr lang="en-US" sz="2800" dirty="0">
                  <a:solidFill>
                    <a:schemeClr val="bg1">
                      <a:lumMod val="50000"/>
                    </a:schemeClr>
                  </a:solidFill>
                  <a:latin typeface="Courier"/>
                  <a:cs typeface="Courier"/>
                </a:rPr>
                <a:t>CAACCTTGAACGGCATTG</a:t>
              </a:r>
              <a:r>
                <a:rPr lang="is-IS" sz="2800" dirty="0">
                  <a:solidFill>
                    <a:schemeClr val="bg1">
                      <a:lumMod val="50000"/>
                    </a:schemeClr>
                  </a:solidFill>
                  <a:latin typeface="Courier"/>
                  <a:cs typeface="Courier"/>
                </a:rPr>
                <a:t>…</a:t>
              </a:r>
              <a:endParaRPr lang="en-US" sz="2800" dirty="0">
                <a:solidFill>
                  <a:schemeClr val="bg1">
                    <a:lumMod val="50000"/>
                  </a:schemeClr>
                </a:solidFill>
                <a:latin typeface="Courier"/>
                <a:cs typeface="Courier"/>
              </a:endParaRPr>
            </a:p>
          </p:txBody>
        </p:sp>
        <p:sp>
          <p:nvSpPr>
            <p:cNvPr id="117" name="TextBox 116">
              <a:extLst>
                <a:ext uri="{FF2B5EF4-FFF2-40B4-BE49-F238E27FC236}">
                  <a16:creationId xmlns:a16="http://schemas.microsoft.com/office/drawing/2014/main" id="{43245DF8-D257-4B42-864C-9C725DA22937}"/>
                </a:ext>
              </a:extLst>
            </p:cNvPr>
            <p:cNvSpPr txBox="1"/>
            <p:nvPr/>
          </p:nvSpPr>
          <p:spPr>
            <a:xfrm>
              <a:off x="271525" y="4131261"/>
              <a:ext cx="4051109" cy="523220"/>
            </a:xfrm>
            <a:prstGeom prst="rect">
              <a:avLst/>
            </a:prstGeom>
            <a:noFill/>
          </p:spPr>
          <p:txBody>
            <a:bodyPr wrap="none" rtlCol="0">
              <a:spAutoFit/>
            </a:bodyPr>
            <a:lstStyle/>
            <a:p>
              <a:r>
                <a:rPr lang="is-IS" sz="2800" dirty="0">
                  <a:solidFill>
                    <a:schemeClr val="bg1">
                      <a:lumMod val="50000"/>
                    </a:schemeClr>
                  </a:solidFill>
                  <a:latin typeface="Courier"/>
                  <a:cs typeface="Courier"/>
                </a:rPr>
                <a:t>…</a:t>
              </a:r>
              <a:r>
                <a:rPr lang="en-US" sz="2800" dirty="0">
                  <a:solidFill>
                    <a:schemeClr val="accent6">
                      <a:lumMod val="75000"/>
                    </a:schemeClr>
                  </a:solidFill>
                  <a:latin typeface="Courier"/>
                  <a:cs typeface="Courier"/>
                </a:rPr>
                <a:t>G</a:t>
              </a:r>
              <a:r>
                <a:rPr lang="en-US" sz="2800" dirty="0">
                  <a:solidFill>
                    <a:srgbClr val="008000"/>
                  </a:solidFill>
                  <a:latin typeface="Courier"/>
                  <a:cs typeface="Courier"/>
                </a:rPr>
                <a:t>A</a:t>
              </a:r>
              <a:r>
                <a:rPr lang="en-US" sz="2800" dirty="0">
                  <a:solidFill>
                    <a:srgbClr val="FF0000"/>
                  </a:solidFill>
                  <a:latin typeface="Courier"/>
                  <a:cs typeface="Courier"/>
                </a:rPr>
                <a:t>T</a:t>
              </a:r>
              <a:r>
                <a:rPr lang="en-US" sz="2800" dirty="0">
                  <a:solidFill>
                    <a:srgbClr val="008000"/>
                  </a:solidFill>
                  <a:latin typeface="Courier"/>
                  <a:cs typeface="Courier"/>
                </a:rPr>
                <a:t>A</a:t>
              </a:r>
              <a:r>
                <a:rPr lang="en-US" sz="2800" dirty="0">
                  <a:solidFill>
                    <a:srgbClr val="FF0000"/>
                  </a:solidFill>
                  <a:latin typeface="Courier"/>
                  <a:cs typeface="Courier"/>
                </a:rPr>
                <a:t>TT</a:t>
              </a:r>
              <a:r>
                <a:rPr lang="en-US" sz="2800" dirty="0">
                  <a:solidFill>
                    <a:schemeClr val="bg1">
                      <a:lumMod val="50000"/>
                    </a:schemeClr>
                  </a:solidFill>
                  <a:latin typeface="Courier"/>
                  <a:cs typeface="Courier"/>
                </a:rPr>
                <a:t>CTACTGTAAG</a:t>
              </a:r>
              <a:r>
                <a:rPr lang="is-IS" sz="2800" dirty="0">
                  <a:solidFill>
                    <a:schemeClr val="bg1">
                      <a:lumMod val="50000"/>
                    </a:schemeClr>
                  </a:solidFill>
                  <a:latin typeface="Courier"/>
                  <a:cs typeface="Courier"/>
                </a:rPr>
                <a:t>…</a:t>
              </a:r>
              <a:endParaRPr lang="en-US" sz="2800" dirty="0">
                <a:solidFill>
                  <a:schemeClr val="bg1">
                    <a:lumMod val="50000"/>
                  </a:schemeClr>
                </a:solidFill>
                <a:latin typeface="Courier"/>
                <a:cs typeface="Courier"/>
              </a:endParaRPr>
            </a:p>
          </p:txBody>
        </p:sp>
      </p:grpSp>
      <p:sp>
        <p:nvSpPr>
          <p:cNvPr id="49" name="Title 1"/>
          <p:cNvSpPr>
            <a:spLocks noGrp="1"/>
          </p:cNvSpPr>
          <p:nvPr>
            <p:ph type="title"/>
          </p:nvPr>
        </p:nvSpPr>
        <p:spPr>
          <a:xfrm>
            <a:off x="3044503" y="153215"/>
            <a:ext cx="6102520" cy="699679"/>
          </a:xfrm>
          <a:ln/>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200" b="1" dirty="0">
                <a:latin typeface="+mj-lt"/>
              </a:rPr>
              <a:t>Predictive model of regulatory DNA</a:t>
            </a:r>
          </a:p>
        </p:txBody>
      </p:sp>
      <p:pic>
        <p:nvPicPr>
          <p:cNvPr id="5" name="Picture 4">
            <a:extLst>
              <a:ext uri="{FF2B5EF4-FFF2-40B4-BE49-F238E27FC236}">
                <a16:creationId xmlns:a16="http://schemas.microsoft.com/office/drawing/2014/main" id="{E478FCB4-C0B6-4E8C-BB73-63B6D1E88F8B}"/>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10326341" y="3170414"/>
            <a:ext cx="714375" cy="723240"/>
          </a:xfrm>
          <a:prstGeom prst="rect">
            <a:avLst/>
          </a:prstGeom>
        </p:spPr>
      </p:pic>
      <p:sp>
        <p:nvSpPr>
          <p:cNvPr id="112" name="Rectangle 111">
            <a:extLst>
              <a:ext uri="{FF2B5EF4-FFF2-40B4-BE49-F238E27FC236}">
                <a16:creationId xmlns:a16="http://schemas.microsoft.com/office/drawing/2014/main" id="{1280DE32-D128-44B2-8131-61999E9E777D}"/>
              </a:ext>
            </a:extLst>
          </p:cNvPr>
          <p:cNvSpPr/>
          <p:nvPr/>
        </p:nvSpPr>
        <p:spPr>
          <a:xfrm>
            <a:off x="5331122" y="6180284"/>
            <a:ext cx="1438214" cy="646331"/>
          </a:xfrm>
          <a:prstGeom prst="rect">
            <a:avLst/>
          </a:prstGeom>
        </p:spPr>
        <p:txBody>
          <a:bodyPr wrap="none">
            <a:spAutoFit/>
          </a:bodyPr>
          <a:lstStyle/>
          <a:p>
            <a:pPr lvl="0">
              <a:defRPr/>
            </a:pPr>
            <a:r>
              <a:rPr lang="en-US" sz="1200" i="1" dirty="0">
                <a:solidFill>
                  <a:prstClr val="white">
                    <a:lumMod val="50000"/>
                  </a:prstClr>
                </a:solidFill>
                <a:latin typeface="Arial" panose="020B0604020202020204" pitchFamily="34" charset="0"/>
                <a:cs typeface="Arial" panose="020B0604020202020204" pitchFamily="34" charset="0"/>
              </a:rPr>
              <a:t>Arvey et al. 2012</a:t>
            </a:r>
          </a:p>
          <a:p>
            <a:pPr lvl="0">
              <a:defRPr/>
            </a:pPr>
            <a:r>
              <a:rPr lang="en-US" sz="1200" i="1" dirty="0" err="1">
                <a:solidFill>
                  <a:prstClr val="white">
                    <a:lumMod val="50000"/>
                  </a:prstClr>
                </a:solidFill>
                <a:latin typeface="Arial" panose="020B0604020202020204" pitchFamily="34" charset="0"/>
                <a:cs typeface="Arial" panose="020B0604020202020204" pitchFamily="34" charset="0"/>
              </a:rPr>
              <a:t>Ghandi</a:t>
            </a:r>
            <a:r>
              <a:rPr lang="en-US" sz="1200" i="1" dirty="0">
                <a:solidFill>
                  <a:prstClr val="white">
                    <a:lumMod val="50000"/>
                  </a:prstClr>
                </a:solidFill>
                <a:latin typeface="Arial" panose="020B0604020202020204" pitchFamily="34" charset="0"/>
                <a:cs typeface="Arial" panose="020B0604020202020204" pitchFamily="34" charset="0"/>
              </a:rPr>
              <a:t> et al. 2014</a:t>
            </a:r>
          </a:p>
          <a:p>
            <a:pPr lvl="0">
              <a:defRPr/>
            </a:pPr>
            <a:r>
              <a:rPr lang="en-US" sz="1200" i="1" dirty="0" err="1">
                <a:solidFill>
                  <a:prstClr val="white">
                    <a:lumMod val="50000"/>
                  </a:prstClr>
                </a:solidFill>
                <a:latin typeface="Arial" panose="020B0604020202020204" pitchFamily="34" charset="0"/>
                <a:cs typeface="Arial" panose="020B0604020202020204" pitchFamily="34" charset="0"/>
              </a:rPr>
              <a:t>Setty</a:t>
            </a:r>
            <a:r>
              <a:rPr lang="en-US" sz="1200" i="1" dirty="0">
                <a:solidFill>
                  <a:prstClr val="white">
                    <a:lumMod val="50000"/>
                  </a:prstClr>
                </a:solidFill>
                <a:latin typeface="Arial" panose="020B0604020202020204" pitchFamily="34" charset="0"/>
                <a:cs typeface="Arial" panose="020B0604020202020204" pitchFamily="34" charset="0"/>
              </a:rPr>
              <a:t> et al. 2015</a:t>
            </a:r>
          </a:p>
        </p:txBody>
      </p:sp>
      <p:sp>
        <p:nvSpPr>
          <p:cNvPr id="113" name="TextBox 112">
            <a:extLst>
              <a:ext uri="{FF2B5EF4-FFF2-40B4-BE49-F238E27FC236}">
                <a16:creationId xmlns:a16="http://schemas.microsoft.com/office/drawing/2014/main" id="{950D9253-DD13-42BF-BAD0-122868023BA9}"/>
              </a:ext>
            </a:extLst>
          </p:cNvPr>
          <p:cNvSpPr txBox="1"/>
          <p:nvPr/>
        </p:nvSpPr>
        <p:spPr>
          <a:xfrm>
            <a:off x="3560443" y="959656"/>
            <a:ext cx="4204562" cy="369332"/>
          </a:xfrm>
          <a:prstGeom prst="rect">
            <a:avLst/>
          </a:prstGeom>
          <a:noFill/>
        </p:spPr>
        <p:txBody>
          <a:bodyPr wrap="square" rtlCol="0">
            <a:spAutoFit/>
          </a:bodyPr>
          <a:lstStyle/>
          <a:p>
            <a:r>
              <a:rPr lang="en-US" dirty="0"/>
              <a:t>Genome-wide protein-DNA binding map</a:t>
            </a:r>
          </a:p>
        </p:txBody>
      </p:sp>
      <p:pic>
        <p:nvPicPr>
          <p:cNvPr id="6" name="Picture 5">
            <a:extLst>
              <a:ext uri="{FF2B5EF4-FFF2-40B4-BE49-F238E27FC236}">
                <a16:creationId xmlns:a16="http://schemas.microsoft.com/office/drawing/2014/main" id="{99C562E1-ADE8-4567-BE31-7EC19C8672A1}"/>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9589458" y="614837"/>
            <a:ext cx="2099229" cy="1675254"/>
          </a:xfrm>
          <a:prstGeom prst="rect">
            <a:avLst/>
          </a:prstGeom>
        </p:spPr>
      </p:pic>
      <p:pic>
        <p:nvPicPr>
          <p:cNvPr id="150" name="Picture 149">
            <a:extLst>
              <a:ext uri="{FF2B5EF4-FFF2-40B4-BE49-F238E27FC236}">
                <a16:creationId xmlns:a16="http://schemas.microsoft.com/office/drawing/2014/main" id="{9B11C2BA-D141-4B63-A0C3-42DB4AE29D73}"/>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5894431" y="1940599"/>
            <a:ext cx="219466" cy="222189"/>
          </a:xfrm>
          <a:prstGeom prst="rect">
            <a:avLst/>
          </a:prstGeom>
        </p:spPr>
      </p:pic>
      <p:pic>
        <p:nvPicPr>
          <p:cNvPr id="153" name="Picture 152">
            <a:extLst>
              <a:ext uri="{FF2B5EF4-FFF2-40B4-BE49-F238E27FC236}">
                <a16:creationId xmlns:a16="http://schemas.microsoft.com/office/drawing/2014/main" id="{1B1DAF77-143E-47E9-91BD-7424B6B551D0}"/>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6960720" y="1947430"/>
            <a:ext cx="219466" cy="222189"/>
          </a:xfrm>
          <a:prstGeom prst="rect">
            <a:avLst/>
          </a:prstGeom>
        </p:spPr>
      </p:pic>
      <p:pic>
        <p:nvPicPr>
          <p:cNvPr id="154" name="Picture 153">
            <a:extLst>
              <a:ext uri="{FF2B5EF4-FFF2-40B4-BE49-F238E27FC236}">
                <a16:creationId xmlns:a16="http://schemas.microsoft.com/office/drawing/2014/main" id="{3ED60091-7479-4BDB-B78F-0F271A4589BF}"/>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1716636" y="1930725"/>
            <a:ext cx="219466" cy="222189"/>
          </a:xfrm>
          <a:prstGeom prst="rect">
            <a:avLst/>
          </a:prstGeom>
        </p:spPr>
      </p:pic>
      <p:pic>
        <p:nvPicPr>
          <p:cNvPr id="155" name="Picture 154">
            <a:extLst>
              <a:ext uri="{FF2B5EF4-FFF2-40B4-BE49-F238E27FC236}">
                <a16:creationId xmlns:a16="http://schemas.microsoft.com/office/drawing/2014/main" id="{5A7A95D4-BECC-4963-AD98-32689F5AA81F}"/>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1420690" y="1934665"/>
            <a:ext cx="219466" cy="222189"/>
          </a:xfrm>
          <a:prstGeom prst="rect">
            <a:avLst/>
          </a:prstGeom>
        </p:spPr>
      </p:pic>
    </p:spTree>
    <p:extLst>
      <p:ext uri="{BB962C8B-B14F-4D97-AF65-F5344CB8AC3E}">
        <p14:creationId xmlns:p14="http://schemas.microsoft.com/office/powerpoint/2010/main" val="320344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6" name="Google Shape;106;p22"/>
          <p:cNvSpPr txBox="1">
            <a:spLocks noGrp="1"/>
          </p:cNvSpPr>
          <p:nvPr>
            <p:ph type="title"/>
          </p:nvPr>
        </p:nvSpPr>
        <p:spPr>
          <a:xfrm>
            <a:off x="194441" y="109038"/>
            <a:ext cx="11866179" cy="878933"/>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68569" tIns="68569" rIns="68569" bIns="68569" rtlCol="0" anchor="ctr" anchorCtr="0">
            <a:noAutofit/>
          </a:bodyPr>
          <a:lstStyle/>
          <a:p>
            <a:pPr algn="ctr"/>
            <a:r>
              <a:rPr lang="en-US" sz="3200" b="1" dirty="0">
                <a:latin typeface="+mj-lt"/>
              </a:rPr>
              <a:t>High-resolution ‘shapes’ and ‘spans‘ of TF and chromatin profiles capture exquisite information about protein-DNA contacts</a:t>
            </a:r>
            <a:endParaRPr sz="3200" b="1" i="1" dirty="0">
              <a:latin typeface="+mj-lt"/>
            </a:endParaRPr>
          </a:p>
        </p:txBody>
      </p:sp>
      <p:sp>
        <p:nvSpPr>
          <p:cNvPr id="107" name="Google Shape;107;p22"/>
          <p:cNvSpPr txBox="1"/>
          <p:nvPr/>
        </p:nvSpPr>
        <p:spPr>
          <a:xfrm>
            <a:off x="8263745" y="6509787"/>
            <a:ext cx="3796875" cy="239175"/>
          </a:xfrm>
          <a:prstGeom prst="rect">
            <a:avLst/>
          </a:prstGeom>
          <a:no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350" b="0" i="1"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https://doi.org/10.3109/10409238.2015.1051505</a:t>
            </a:r>
            <a:endParaRPr kumimoji="0" sz="1350" b="0" i="1"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endParaRPr>
          </a:p>
        </p:txBody>
      </p:sp>
      <p:pic>
        <p:nvPicPr>
          <p:cNvPr id="109" name="Google Shape;109;p22"/>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58892" y="4477138"/>
            <a:ext cx="3463055" cy="1912477"/>
          </a:xfrm>
          <a:prstGeom prst="rect">
            <a:avLst/>
          </a:prstGeom>
          <a:noFill/>
          <a:ln>
            <a:noFill/>
          </a:ln>
        </p:spPr>
      </p:pic>
      <p:pic>
        <p:nvPicPr>
          <p:cNvPr id="11" name="Google Shape;108;p22">
            <a:extLst>
              <a:ext uri="{FF2B5EF4-FFF2-40B4-BE49-F238E27FC236}">
                <a16:creationId xmlns:a16="http://schemas.microsoft.com/office/drawing/2014/main" id="{442D82E6-17BB-427A-9D8D-9AA3AECB51B4}"/>
              </a:ext>
            </a:extLst>
          </p:cNvPr>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358892" y="2491360"/>
            <a:ext cx="3663301" cy="1912477"/>
          </a:xfrm>
          <a:prstGeom prst="rect">
            <a:avLst/>
          </a:prstGeom>
          <a:noFill/>
          <a:ln>
            <a:noFill/>
          </a:ln>
        </p:spPr>
      </p:pic>
      <p:grpSp>
        <p:nvGrpSpPr>
          <p:cNvPr id="13" name="Group 12">
            <a:extLst>
              <a:ext uri="{FF2B5EF4-FFF2-40B4-BE49-F238E27FC236}">
                <a16:creationId xmlns:a16="http://schemas.microsoft.com/office/drawing/2014/main" id="{B561D739-FB15-4E3B-B9C8-B9B15F731C88}"/>
              </a:ext>
            </a:extLst>
          </p:cNvPr>
          <p:cNvGrpSpPr/>
          <p:nvPr/>
        </p:nvGrpSpPr>
        <p:grpSpPr>
          <a:xfrm>
            <a:off x="1000568" y="1108142"/>
            <a:ext cx="2298332" cy="1284202"/>
            <a:chOff x="8745316" y="1279616"/>
            <a:chExt cx="3511434" cy="2033420"/>
          </a:xfrm>
        </p:grpSpPr>
        <p:pic>
          <p:nvPicPr>
            <p:cNvPr id="14" name="Picture 13" descr="nrg3682-f2.jpg">
              <a:extLst>
                <a:ext uri="{FF2B5EF4-FFF2-40B4-BE49-F238E27FC236}">
                  <a16:creationId xmlns:a16="http://schemas.microsoft.com/office/drawing/2014/main" id="{C8C836DC-B7A4-47F5-8DF6-1FBE6C6E7955}"/>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l="54740" t="9906" r="9010" b="76039"/>
            <a:stretch/>
          </p:blipFill>
          <p:spPr bwMode="auto">
            <a:xfrm>
              <a:off x="8745316" y="1279616"/>
              <a:ext cx="3511434" cy="12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http://compbio.mit.edu/encode-motifs/logos/table/logos/small/fwd/CTCF_known1.png">
              <a:extLst>
                <a:ext uri="{FF2B5EF4-FFF2-40B4-BE49-F238E27FC236}">
                  <a16:creationId xmlns:a16="http://schemas.microsoft.com/office/drawing/2014/main" id="{28609072-A7DA-4BEF-9DBE-43873BB57B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0612" y="2632385"/>
              <a:ext cx="2527336" cy="680651"/>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4E93821C-87DA-49C1-877D-33C26069F131}"/>
                </a:ext>
              </a:extLst>
            </p:cNvPr>
            <p:cNvCxnSpPr/>
            <p:nvPr/>
          </p:nvCxnSpPr>
          <p:spPr>
            <a:xfrm flipH="1">
              <a:off x="9415841" y="2212369"/>
              <a:ext cx="891093" cy="900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FF011E9-475E-4FD7-BC6D-AEE911C6B856}"/>
                </a:ext>
              </a:extLst>
            </p:cNvPr>
            <p:cNvCxnSpPr/>
            <p:nvPr/>
          </p:nvCxnSpPr>
          <p:spPr>
            <a:xfrm>
              <a:off x="10686311" y="2212369"/>
              <a:ext cx="876978" cy="928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520975D-691A-43BB-ADF7-8A41870C87DE}"/>
              </a:ext>
            </a:extLst>
          </p:cNvPr>
          <p:cNvSpPr txBox="1"/>
          <p:nvPr/>
        </p:nvSpPr>
        <p:spPr>
          <a:xfrm>
            <a:off x="768320" y="4403837"/>
            <a:ext cx="2636171" cy="369332"/>
          </a:xfrm>
          <a:prstGeom prst="rect">
            <a:avLst/>
          </a:prstGeom>
          <a:noFill/>
        </p:spPr>
        <p:txBody>
          <a:bodyPr wrap="none" rtlCol="0">
            <a:spAutoFit/>
          </a:bodyPr>
          <a:lstStyle/>
          <a:p>
            <a:r>
              <a:rPr lang="en-US" dirty="0"/>
              <a:t>Protein-DNA binding expt.</a:t>
            </a:r>
          </a:p>
        </p:txBody>
      </p:sp>
      <p:sp>
        <p:nvSpPr>
          <p:cNvPr id="23" name="TextBox 22">
            <a:extLst>
              <a:ext uri="{FF2B5EF4-FFF2-40B4-BE49-F238E27FC236}">
                <a16:creationId xmlns:a16="http://schemas.microsoft.com/office/drawing/2014/main" id="{71369284-7CA4-4799-8870-EE0D0334B603}"/>
              </a:ext>
            </a:extLst>
          </p:cNvPr>
          <p:cNvSpPr txBox="1"/>
          <p:nvPr/>
        </p:nvSpPr>
        <p:spPr>
          <a:xfrm>
            <a:off x="523305" y="6462916"/>
            <a:ext cx="2998770" cy="369332"/>
          </a:xfrm>
          <a:prstGeom prst="rect">
            <a:avLst/>
          </a:prstGeom>
          <a:noFill/>
        </p:spPr>
        <p:txBody>
          <a:bodyPr wrap="none" rtlCol="0">
            <a:spAutoFit/>
          </a:bodyPr>
          <a:lstStyle/>
          <a:p>
            <a:r>
              <a:rPr lang="en-US" dirty="0"/>
              <a:t>DNA accessibility experiments</a:t>
            </a:r>
          </a:p>
        </p:txBody>
      </p:sp>
      <p:grpSp>
        <p:nvGrpSpPr>
          <p:cNvPr id="18" name="Group 17">
            <a:extLst>
              <a:ext uri="{FF2B5EF4-FFF2-40B4-BE49-F238E27FC236}">
                <a16:creationId xmlns:a16="http://schemas.microsoft.com/office/drawing/2014/main" id="{2E5A2165-9437-467F-8367-4B4F29210AD2}"/>
              </a:ext>
            </a:extLst>
          </p:cNvPr>
          <p:cNvGrpSpPr/>
          <p:nvPr/>
        </p:nvGrpSpPr>
        <p:grpSpPr>
          <a:xfrm>
            <a:off x="4202338" y="1388331"/>
            <a:ext cx="7671232" cy="4721095"/>
            <a:chOff x="217709" y="1482164"/>
            <a:chExt cx="7671232" cy="4721095"/>
          </a:xfrm>
        </p:grpSpPr>
        <p:pic>
          <p:nvPicPr>
            <p:cNvPr id="19" name="Picture 18">
              <a:extLst>
                <a:ext uri="{FF2B5EF4-FFF2-40B4-BE49-F238E27FC236}">
                  <a16:creationId xmlns:a16="http://schemas.microsoft.com/office/drawing/2014/main" id="{A7AD02C0-F82B-437D-9504-D660EEE352BC}"/>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458259" y="1482164"/>
              <a:ext cx="6430682" cy="4721095"/>
            </a:xfrm>
            <a:prstGeom prst="rect">
              <a:avLst/>
            </a:prstGeom>
          </p:spPr>
        </p:pic>
        <p:sp>
          <p:nvSpPr>
            <p:cNvPr id="20" name="TextBox 19">
              <a:extLst>
                <a:ext uri="{FF2B5EF4-FFF2-40B4-BE49-F238E27FC236}">
                  <a16:creationId xmlns:a16="http://schemas.microsoft.com/office/drawing/2014/main" id="{69DD78B7-BACA-4699-8E68-51836846359F}"/>
                </a:ext>
              </a:extLst>
            </p:cNvPr>
            <p:cNvSpPr txBox="1"/>
            <p:nvPr/>
          </p:nvSpPr>
          <p:spPr>
            <a:xfrm>
              <a:off x="217709" y="1654968"/>
              <a:ext cx="1189749" cy="646331"/>
            </a:xfrm>
            <a:prstGeom prst="rect">
              <a:avLst/>
            </a:prstGeom>
            <a:noFill/>
          </p:spPr>
          <p:txBody>
            <a:bodyPr wrap="none" rtlCol="0">
              <a:spAutoFit/>
            </a:bodyPr>
            <a:lstStyle/>
            <a:p>
              <a:r>
                <a:rPr lang="en-US" dirty="0"/>
                <a:t>DNase-seq</a:t>
              </a:r>
              <a:br>
                <a:rPr lang="en-US" dirty="0"/>
              </a:br>
              <a:r>
                <a:rPr lang="en-US" dirty="0"/>
                <a:t>ATAC-seq</a:t>
              </a:r>
            </a:p>
          </p:txBody>
        </p:sp>
        <p:sp>
          <p:nvSpPr>
            <p:cNvPr id="21" name="TextBox 20">
              <a:extLst>
                <a:ext uri="{FF2B5EF4-FFF2-40B4-BE49-F238E27FC236}">
                  <a16:creationId xmlns:a16="http://schemas.microsoft.com/office/drawing/2014/main" id="{088E30BA-6E2E-4DE5-87C0-831DA8877D08}"/>
                </a:ext>
              </a:extLst>
            </p:cNvPr>
            <p:cNvSpPr txBox="1"/>
            <p:nvPr/>
          </p:nvSpPr>
          <p:spPr>
            <a:xfrm>
              <a:off x="272112" y="2866260"/>
              <a:ext cx="1008609" cy="646331"/>
            </a:xfrm>
            <a:prstGeom prst="rect">
              <a:avLst/>
            </a:prstGeom>
            <a:noFill/>
          </p:spPr>
          <p:txBody>
            <a:bodyPr wrap="none" rtlCol="0">
              <a:spAutoFit/>
            </a:bodyPr>
            <a:lstStyle/>
            <a:p>
              <a:r>
                <a:rPr lang="en-US" dirty="0"/>
                <a:t>H3K27ac</a:t>
              </a:r>
            </a:p>
            <a:p>
              <a:r>
                <a:rPr lang="en-US" dirty="0"/>
                <a:t>ChIP-seq</a:t>
              </a:r>
            </a:p>
          </p:txBody>
        </p:sp>
        <p:sp>
          <p:nvSpPr>
            <p:cNvPr id="22" name="TextBox 21">
              <a:extLst>
                <a:ext uri="{FF2B5EF4-FFF2-40B4-BE49-F238E27FC236}">
                  <a16:creationId xmlns:a16="http://schemas.microsoft.com/office/drawing/2014/main" id="{6F3857C9-56E2-47E4-AE7E-E0C8F6E68F43}"/>
                </a:ext>
              </a:extLst>
            </p:cNvPr>
            <p:cNvSpPr txBox="1"/>
            <p:nvPr/>
          </p:nvSpPr>
          <p:spPr>
            <a:xfrm>
              <a:off x="226425" y="3806511"/>
              <a:ext cx="1099981" cy="646331"/>
            </a:xfrm>
            <a:prstGeom prst="rect">
              <a:avLst/>
            </a:prstGeom>
            <a:noFill/>
          </p:spPr>
          <p:txBody>
            <a:bodyPr wrap="none" rtlCol="0">
              <a:spAutoFit/>
            </a:bodyPr>
            <a:lstStyle/>
            <a:p>
              <a:r>
                <a:rPr lang="en-US" dirty="0"/>
                <a:t>H3K4me1</a:t>
              </a:r>
              <a:br>
                <a:rPr lang="en-US" dirty="0"/>
              </a:br>
              <a:r>
                <a:rPr lang="en-US" dirty="0"/>
                <a:t>ChIP-seq</a:t>
              </a:r>
            </a:p>
          </p:txBody>
        </p:sp>
        <p:sp>
          <p:nvSpPr>
            <p:cNvPr id="24" name="TextBox 23">
              <a:extLst>
                <a:ext uri="{FF2B5EF4-FFF2-40B4-BE49-F238E27FC236}">
                  <a16:creationId xmlns:a16="http://schemas.microsoft.com/office/drawing/2014/main" id="{29F087E3-3DBB-4E06-A88D-FF37257928CE}"/>
                </a:ext>
              </a:extLst>
            </p:cNvPr>
            <p:cNvSpPr txBox="1"/>
            <p:nvPr/>
          </p:nvSpPr>
          <p:spPr>
            <a:xfrm>
              <a:off x="272112" y="4670111"/>
              <a:ext cx="1099981" cy="646331"/>
            </a:xfrm>
            <a:prstGeom prst="rect">
              <a:avLst/>
            </a:prstGeom>
            <a:noFill/>
          </p:spPr>
          <p:txBody>
            <a:bodyPr wrap="none" rtlCol="0">
              <a:spAutoFit/>
            </a:bodyPr>
            <a:lstStyle/>
            <a:p>
              <a:r>
                <a:rPr lang="en-US" dirty="0"/>
                <a:t>H3K4me3</a:t>
              </a:r>
              <a:br>
                <a:rPr lang="en-US" dirty="0"/>
              </a:br>
              <a:r>
                <a:rPr lang="en-US" dirty="0"/>
                <a:t>ChIP-seq</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Shape 60">
            <a:extLst>
              <a:ext uri="{FF2B5EF4-FFF2-40B4-BE49-F238E27FC236}">
                <a16:creationId xmlns:a16="http://schemas.microsoft.com/office/drawing/2014/main" id="{9797CC9E-909E-4FDF-9F54-8ECF298F5D07}"/>
              </a:ext>
            </a:extLst>
          </p:cNvPr>
          <p:cNvSpPr txBox="1">
            <a:spLocks/>
          </p:cNvSpPr>
          <p:nvPr/>
        </p:nvSpPr>
        <p:spPr>
          <a:xfrm>
            <a:off x="410726" y="99737"/>
            <a:ext cx="11360800" cy="639708"/>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BPNet</a:t>
            </a: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 Sequence to base-res. TF binding profiles</a:t>
            </a:r>
          </a:p>
        </p:txBody>
      </p:sp>
      <p:grpSp>
        <p:nvGrpSpPr>
          <p:cNvPr id="448" name="Group 447">
            <a:extLst>
              <a:ext uri="{FF2B5EF4-FFF2-40B4-BE49-F238E27FC236}">
                <a16:creationId xmlns:a16="http://schemas.microsoft.com/office/drawing/2014/main" id="{3877AB00-FB57-4532-88A0-FBB4E5246F58}"/>
              </a:ext>
            </a:extLst>
          </p:cNvPr>
          <p:cNvGrpSpPr/>
          <p:nvPr/>
        </p:nvGrpSpPr>
        <p:grpSpPr>
          <a:xfrm>
            <a:off x="10462106" y="1000531"/>
            <a:ext cx="1349340" cy="1612179"/>
            <a:chOff x="10616822" y="3861434"/>
            <a:chExt cx="1349340" cy="1612179"/>
          </a:xfrm>
        </p:grpSpPr>
        <p:sp>
          <p:nvSpPr>
            <p:cNvPr id="381" name="TextBox 380">
              <a:extLst>
                <a:ext uri="{FF2B5EF4-FFF2-40B4-BE49-F238E27FC236}">
                  <a16:creationId xmlns:a16="http://schemas.microsoft.com/office/drawing/2014/main" id="{D5832528-EAC5-4B22-B62E-1BD03DE19841}"/>
                </a:ext>
              </a:extLst>
            </p:cNvPr>
            <p:cNvSpPr txBox="1"/>
            <p:nvPr/>
          </p:nvSpPr>
          <p:spPr>
            <a:xfrm>
              <a:off x="10616822" y="5196614"/>
              <a:ext cx="134934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Ziga</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Avsec</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Image result for ziga avsec">
              <a:extLst>
                <a:ext uri="{FF2B5EF4-FFF2-40B4-BE49-F238E27FC236}">
                  <a16:creationId xmlns:a16="http://schemas.microsoft.com/office/drawing/2014/main" id="{62C2AC78-C9C4-4536-AEAD-212A7FAB5C02}"/>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0662951" y="3861434"/>
              <a:ext cx="1303211" cy="13032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2" name="Group 481">
            <a:extLst>
              <a:ext uri="{FF2B5EF4-FFF2-40B4-BE49-F238E27FC236}">
                <a16:creationId xmlns:a16="http://schemas.microsoft.com/office/drawing/2014/main" id="{7F43571A-1B23-49AD-A7F6-D9902CD6E431}"/>
              </a:ext>
            </a:extLst>
          </p:cNvPr>
          <p:cNvGrpSpPr/>
          <p:nvPr/>
        </p:nvGrpSpPr>
        <p:grpSpPr>
          <a:xfrm>
            <a:off x="264449" y="779293"/>
            <a:ext cx="7783997" cy="5616484"/>
            <a:chOff x="391020" y="577682"/>
            <a:chExt cx="8369247" cy="5983923"/>
          </a:xfrm>
        </p:grpSpPr>
        <p:pic>
          <p:nvPicPr>
            <p:cNvPr id="385" name="Shape 87">
              <a:extLst>
                <a:ext uri="{FF2B5EF4-FFF2-40B4-BE49-F238E27FC236}">
                  <a16:creationId xmlns:a16="http://schemas.microsoft.com/office/drawing/2014/main" id="{941291C5-67E1-43F9-9511-A90C6E091A29}"/>
                </a:ext>
              </a:extLst>
            </p:cNvPr>
            <p:cNvPicPr preferRelativeResize="0"/>
            <p:nvPr/>
          </p:nvPicPr>
          <p:blipFill rotWithShape="1">
            <a:blip r:embed="rId4" cstate="screen">
              <a:alphaModFix/>
              <a:extLst>
                <a:ext uri="{28A0092B-C50C-407E-A947-70E740481C1C}">
                  <a14:useLocalDpi xmlns:a14="http://schemas.microsoft.com/office/drawing/2010/main" val="0"/>
                </a:ext>
              </a:extLst>
            </a:blip>
            <a:srcRect/>
            <a:stretch/>
          </p:blipFill>
          <p:spPr>
            <a:xfrm>
              <a:off x="985979" y="971286"/>
              <a:ext cx="7677070" cy="890807"/>
            </a:xfrm>
            <a:prstGeom prst="rect">
              <a:avLst/>
            </a:prstGeom>
            <a:noFill/>
            <a:ln>
              <a:noFill/>
            </a:ln>
          </p:spPr>
        </p:pic>
        <p:pic>
          <p:nvPicPr>
            <p:cNvPr id="384" name="Shape 87">
              <a:extLst>
                <a:ext uri="{FF2B5EF4-FFF2-40B4-BE49-F238E27FC236}">
                  <a16:creationId xmlns:a16="http://schemas.microsoft.com/office/drawing/2014/main" id="{1C802AFC-B219-44FC-8151-4F2195DF8A4B}"/>
                </a:ext>
              </a:extLst>
            </p:cNvPr>
            <p:cNvPicPr preferRelativeResize="0"/>
            <p:nvPr/>
          </p:nvPicPr>
          <p:blipFill rotWithShape="1">
            <a:blip r:embed="rId4" cstate="screen">
              <a:alphaModFix/>
              <a:extLst>
                <a:ext uri="{28A0092B-C50C-407E-A947-70E740481C1C}">
                  <a14:useLocalDpi xmlns:a14="http://schemas.microsoft.com/office/drawing/2010/main" val="0"/>
                </a:ext>
              </a:extLst>
            </a:blip>
            <a:srcRect/>
            <a:stretch/>
          </p:blipFill>
          <p:spPr>
            <a:xfrm>
              <a:off x="878700" y="1095942"/>
              <a:ext cx="7677070" cy="890807"/>
            </a:xfrm>
            <a:prstGeom prst="rect">
              <a:avLst/>
            </a:prstGeom>
            <a:noFill/>
            <a:ln>
              <a:noFill/>
            </a:ln>
          </p:spPr>
        </p:pic>
        <p:pic>
          <p:nvPicPr>
            <p:cNvPr id="382" name="Shape 87">
              <a:extLst>
                <a:ext uri="{FF2B5EF4-FFF2-40B4-BE49-F238E27FC236}">
                  <a16:creationId xmlns:a16="http://schemas.microsoft.com/office/drawing/2014/main" id="{156A46F2-CE37-45CB-9523-ABC9E7CE4206}"/>
                </a:ext>
              </a:extLst>
            </p:cNvPr>
            <p:cNvPicPr preferRelativeResize="0"/>
            <p:nvPr/>
          </p:nvPicPr>
          <p:blipFill rotWithShape="1">
            <a:blip r:embed="rId4" cstate="screen">
              <a:alphaModFix/>
              <a:extLst>
                <a:ext uri="{28A0092B-C50C-407E-A947-70E740481C1C}">
                  <a14:useLocalDpi xmlns:a14="http://schemas.microsoft.com/office/drawing/2010/main" val="0"/>
                </a:ext>
              </a:extLst>
            </a:blip>
            <a:srcRect/>
            <a:stretch/>
          </p:blipFill>
          <p:spPr>
            <a:xfrm>
              <a:off x="791150" y="1203891"/>
              <a:ext cx="7677070" cy="890807"/>
            </a:xfrm>
            <a:prstGeom prst="rect">
              <a:avLst/>
            </a:prstGeom>
            <a:noFill/>
            <a:ln>
              <a:noFill/>
            </a:ln>
          </p:spPr>
        </p:pic>
        <p:grpSp>
          <p:nvGrpSpPr>
            <p:cNvPr id="481" name="Group 480">
              <a:extLst>
                <a:ext uri="{FF2B5EF4-FFF2-40B4-BE49-F238E27FC236}">
                  <a16:creationId xmlns:a16="http://schemas.microsoft.com/office/drawing/2014/main" id="{593E20D0-E231-4165-992E-DEC8AB755053}"/>
                </a:ext>
              </a:extLst>
            </p:cNvPr>
            <p:cNvGrpSpPr/>
            <p:nvPr/>
          </p:nvGrpSpPr>
          <p:grpSpPr>
            <a:xfrm>
              <a:off x="391020" y="1292501"/>
              <a:ext cx="8077200" cy="5269104"/>
              <a:chOff x="1843487" y="1337187"/>
              <a:chExt cx="8077200" cy="5269104"/>
            </a:xfrm>
          </p:grpSpPr>
          <p:grpSp>
            <p:nvGrpSpPr>
              <p:cNvPr id="479" name="Group 478">
                <a:extLst>
                  <a:ext uri="{FF2B5EF4-FFF2-40B4-BE49-F238E27FC236}">
                    <a16:creationId xmlns:a16="http://schemas.microsoft.com/office/drawing/2014/main" id="{075E84B8-7BA7-42CD-A705-2EA55EDD362D}"/>
                  </a:ext>
                </a:extLst>
              </p:cNvPr>
              <p:cNvGrpSpPr/>
              <p:nvPr/>
            </p:nvGrpSpPr>
            <p:grpSpPr>
              <a:xfrm>
                <a:off x="1843487" y="2246549"/>
                <a:ext cx="8077200" cy="4359742"/>
                <a:chOff x="771770" y="2044988"/>
                <a:chExt cx="8077200" cy="4359742"/>
              </a:xfrm>
            </p:grpSpPr>
            <p:sp>
              <p:nvSpPr>
                <p:cNvPr id="3" name="Rectangle 2"/>
                <p:cNvSpPr/>
                <p:nvPr/>
              </p:nvSpPr>
              <p:spPr>
                <a:xfrm>
                  <a:off x="771770" y="591705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4" name="Rectangle 3"/>
                <p:cNvSpPr/>
                <p:nvPr/>
              </p:nvSpPr>
              <p:spPr>
                <a:xfrm>
                  <a:off x="141185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6C0A"/>
                      </a:solidFill>
                      <a:effectLst/>
                      <a:uLnTx/>
                      <a:uFillTx/>
                      <a:latin typeface="Calibri" panose="020F0502020204030204"/>
                      <a:ea typeface="+mn-ea"/>
                      <a:cs typeface="+mn-cs"/>
                    </a:rPr>
                    <a:t>G</a:t>
                  </a:r>
                </a:p>
              </p:txBody>
            </p:sp>
            <p:sp>
              <p:nvSpPr>
                <p:cNvPr id="5" name="Rectangle 4"/>
                <p:cNvSpPr/>
                <p:nvPr/>
              </p:nvSpPr>
              <p:spPr>
                <a:xfrm>
                  <a:off x="203161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6" name="Rectangle 5"/>
                <p:cNvSpPr/>
                <p:nvPr/>
              </p:nvSpPr>
              <p:spPr>
                <a:xfrm>
                  <a:off x="26716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sp>
              <p:nvSpPr>
                <p:cNvPr id="7" name="Rectangle 6"/>
                <p:cNvSpPr/>
                <p:nvPr/>
              </p:nvSpPr>
              <p:spPr>
                <a:xfrm>
                  <a:off x="329145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8" name="Rectangle 7"/>
                <p:cNvSpPr/>
                <p:nvPr/>
              </p:nvSpPr>
              <p:spPr>
                <a:xfrm>
                  <a:off x="393153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9" name="Rectangle 8"/>
                <p:cNvSpPr/>
                <p:nvPr/>
              </p:nvSpPr>
              <p:spPr>
                <a:xfrm>
                  <a:off x="45512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10" name="Rectangle 9"/>
                <p:cNvSpPr/>
                <p:nvPr/>
              </p:nvSpPr>
              <p:spPr>
                <a:xfrm>
                  <a:off x="519137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11" name="Rectangle 10"/>
                <p:cNvSpPr/>
                <p:nvPr/>
              </p:nvSpPr>
              <p:spPr>
                <a:xfrm>
                  <a:off x="583145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6C0A"/>
                      </a:solidFill>
                      <a:effectLst/>
                      <a:uLnTx/>
                      <a:uFillTx/>
                      <a:latin typeface="Calibri" panose="020F0502020204030204"/>
                      <a:ea typeface="+mn-ea"/>
                      <a:cs typeface="+mn-cs"/>
                    </a:rPr>
                    <a:t>G</a:t>
                  </a:r>
                </a:p>
              </p:txBody>
            </p:sp>
            <p:sp>
              <p:nvSpPr>
                <p:cNvPr id="12" name="Rectangle 11"/>
                <p:cNvSpPr/>
                <p:nvPr/>
              </p:nvSpPr>
              <p:spPr>
                <a:xfrm>
                  <a:off x="647153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13" name="Rectangle 12"/>
                <p:cNvSpPr/>
                <p:nvPr/>
              </p:nvSpPr>
              <p:spPr>
                <a:xfrm>
                  <a:off x="70912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sp>
              <p:nvSpPr>
                <p:cNvPr id="14" name="Rectangle 13"/>
                <p:cNvSpPr/>
                <p:nvPr/>
              </p:nvSpPr>
              <p:spPr>
                <a:xfrm>
                  <a:off x="773137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15" name="Rectangle 14"/>
                <p:cNvSpPr/>
                <p:nvPr/>
              </p:nvSpPr>
              <p:spPr>
                <a:xfrm>
                  <a:off x="83612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grpSp>
              <p:nvGrpSpPr>
                <p:cNvPr id="2" name="Group 1">
                  <a:extLst>
                    <a:ext uri="{FF2B5EF4-FFF2-40B4-BE49-F238E27FC236}">
                      <a16:creationId xmlns:a16="http://schemas.microsoft.com/office/drawing/2014/main" id="{4B0C64BD-0AB6-43AC-ABB1-3C7F58FF9F4E}"/>
                    </a:ext>
                  </a:extLst>
                </p:cNvPr>
                <p:cNvGrpSpPr/>
                <p:nvPr/>
              </p:nvGrpSpPr>
              <p:grpSpPr>
                <a:xfrm>
                  <a:off x="1002910" y="4652130"/>
                  <a:ext cx="7569200" cy="1254760"/>
                  <a:chOff x="1002910" y="3550919"/>
                  <a:chExt cx="7569200" cy="1254760"/>
                </a:xfrm>
              </p:grpSpPr>
              <p:cxnSp>
                <p:nvCxnSpPr>
                  <p:cNvPr id="16" name="Straight Connector 15"/>
                  <p:cNvCxnSpPr>
                    <a:endCxn id="20" idx="4"/>
                  </p:cNvCxnSpPr>
                  <p:nvPr/>
                </p:nvCxnSpPr>
                <p:spPr>
                  <a:xfrm flipV="1">
                    <a:off x="100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endCxn id="21" idx="4"/>
                  </p:cNvCxnSpPr>
                  <p:nvPr/>
                </p:nvCxnSpPr>
                <p:spPr>
                  <a:xfrm flipV="1">
                    <a:off x="100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20" idx="4"/>
                  </p:cNvCxnSpPr>
                  <p:nvPr/>
                </p:nvCxnSpPr>
                <p:spPr>
                  <a:xfrm flipV="1">
                    <a:off x="164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a:endCxn id="21" idx="4"/>
                  </p:cNvCxnSpPr>
                  <p:nvPr/>
                </p:nvCxnSpPr>
                <p:spPr>
                  <a:xfrm flipV="1">
                    <a:off x="164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213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p:cNvSpPr/>
                  <p:nvPr/>
                </p:nvSpPr>
                <p:spPr>
                  <a:xfrm>
                    <a:off x="193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 name="Straight Connector 24"/>
                  <p:cNvCxnSpPr>
                    <a:endCxn id="20" idx="4"/>
                  </p:cNvCxnSpPr>
                  <p:nvPr/>
                </p:nvCxnSpPr>
                <p:spPr>
                  <a:xfrm flipH="1" flipV="1">
                    <a:off x="233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0" idx="4"/>
                  </p:cNvCxnSpPr>
                  <p:nvPr/>
                </p:nvCxnSpPr>
                <p:spPr>
                  <a:xfrm flipH="1" flipV="1">
                    <a:off x="233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21" idx="4"/>
                  </p:cNvCxnSpPr>
                  <p:nvPr/>
                </p:nvCxnSpPr>
                <p:spPr>
                  <a:xfrm flipH="1" flipV="1">
                    <a:off x="213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22" idx="4"/>
                  </p:cNvCxnSpPr>
                  <p:nvPr/>
                </p:nvCxnSpPr>
                <p:spPr>
                  <a:xfrm flipH="1" flipV="1">
                    <a:off x="193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21" idx="4"/>
                  </p:cNvCxnSpPr>
                  <p:nvPr/>
                </p:nvCxnSpPr>
                <p:spPr>
                  <a:xfrm flipH="1" flipV="1">
                    <a:off x="213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a:endCxn id="21" idx="4"/>
                  </p:cNvCxnSpPr>
                  <p:nvPr/>
                </p:nvCxnSpPr>
                <p:spPr>
                  <a:xfrm flipH="1" flipV="1">
                    <a:off x="213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a:endCxn id="20" idx="4"/>
                  </p:cNvCxnSpPr>
                  <p:nvPr/>
                </p:nvCxnSpPr>
                <p:spPr>
                  <a:xfrm flipV="1">
                    <a:off x="226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173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p:cNvCxnSpPr>
                    <a:endCxn id="22" idx="4"/>
                  </p:cNvCxnSpPr>
                  <p:nvPr/>
                </p:nvCxnSpPr>
                <p:spPr>
                  <a:xfrm flipV="1">
                    <a:off x="164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22" idx="4"/>
                  </p:cNvCxnSpPr>
                  <p:nvPr/>
                </p:nvCxnSpPr>
                <p:spPr>
                  <a:xfrm flipH="1" flipV="1">
                    <a:off x="193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2" idx="4"/>
                  </p:cNvCxnSpPr>
                  <p:nvPr/>
                </p:nvCxnSpPr>
                <p:spPr>
                  <a:xfrm flipH="1" flipV="1">
                    <a:off x="193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22" idx="4"/>
                  </p:cNvCxnSpPr>
                  <p:nvPr/>
                </p:nvCxnSpPr>
                <p:spPr>
                  <a:xfrm flipV="1">
                    <a:off x="100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38" idx="4"/>
                  </p:cNvCxnSpPr>
                  <p:nvPr/>
                </p:nvCxnSpPr>
                <p:spPr>
                  <a:xfrm flipV="1">
                    <a:off x="227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39" idx="4"/>
                  </p:cNvCxnSpPr>
                  <p:nvPr/>
                </p:nvCxnSpPr>
                <p:spPr>
                  <a:xfrm flipV="1">
                    <a:off x="227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a:endCxn id="38" idx="4"/>
                  </p:cNvCxnSpPr>
                  <p:nvPr/>
                </p:nvCxnSpPr>
                <p:spPr>
                  <a:xfrm flipV="1">
                    <a:off x="291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a:endCxn id="39" idx="4"/>
                  </p:cNvCxnSpPr>
                  <p:nvPr/>
                </p:nvCxnSpPr>
                <p:spPr>
                  <a:xfrm flipV="1">
                    <a:off x="291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8" name="Oval 37"/>
                  <p:cNvSpPr/>
                  <p:nvPr/>
                </p:nvSpPr>
                <p:spPr>
                  <a:xfrm>
                    <a:off x="340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320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00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1" name="Straight Connector 40"/>
                  <p:cNvCxnSpPr>
                    <a:endCxn id="40" idx="4"/>
                  </p:cNvCxnSpPr>
                  <p:nvPr/>
                </p:nvCxnSpPr>
                <p:spPr>
                  <a:xfrm flipV="1">
                    <a:off x="291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a:endCxn id="40" idx="4"/>
                  </p:cNvCxnSpPr>
                  <p:nvPr/>
                </p:nvCxnSpPr>
                <p:spPr>
                  <a:xfrm flipH="1" flipV="1">
                    <a:off x="320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a:endCxn id="38" idx="4"/>
                  </p:cNvCxnSpPr>
                  <p:nvPr/>
                </p:nvCxnSpPr>
                <p:spPr>
                  <a:xfrm flipH="1" flipV="1">
                    <a:off x="360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38" idx="4"/>
                  </p:cNvCxnSpPr>
                  <p:nvPr/>
                </p:nvCxnSpPr>
                <p:spPr>
                  <a:xfrm flipH="1" flipV="1">
                    <a:off x="360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a:endCxn id="39" idx="4"/>
                  </p:cNvCxnSpPr>
                  <p:nvPr/>
                </p:nvCxnSpPr>
                <p:spPr>
                  <a:xfrm flipH="1" flipV="1">
                    <a:off x="340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a:endCxn id="40" idx="4"/>
                  </p:cNvCxnSpPr>
                  <p:nvPr/>
                </p:nvCxnSpPr>
                <p:spPr>
                  <a:xfrm flipH="1" flipV="1">
                    <a:off x="320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a:endCxn id="40" idx="4"/>
                  </p:cNvCxnSpPr>
                  <p:nvPr/>
                </p:nvCxnSpPr>
                <p:spPr>
                  <a:xfrm flipH="1" flipV="1">
                    <a:off x="320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endCxn id="39" idx="4"/>
                  </p:cNvCxnSpPr>
                  <p:nvPr/>
                </p:nvCxnSpPr>
                <p:spPr>
                  <a:xfrm flipH="1" flipV="1">
                    <a:off x="340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a:endCxn id="39" idx="4"/>
                  </p:cNvCxnSpPr>
                  <p:nvPr/>
                </p:nvCxnSpPr>
                <p:spPr>
                  <a:xfrm flipH="1" flipV="1">
                    <a:off x="340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a:endCxn id="38" idx="4"/>
                  </p:cNvCxnSpPr>
                  <p:nvPr/>
                </p:nvCxnSpPr>
                <p:spPr>
                  <a:xfrm flipV="1">
                    <a:off x="353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endCxn id="40" idx="4"/>
                  </p:cNvCxnSpPr>
                  <p:nvPr/>
                </p:nvCxnSpPr>
                <p:spPr>
                  <a:xfrm flipV="1">
                    <a:off x="227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a:endCxn id="56" idx="4"/>
                  </p:cNvCxnSpPr>
                  <p:nvPr/>
                </p:nvCxnSpPr>
                <p:spPr>
                  <a:xfrm flipV="1">
                    <a:off x="353275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endCxn id="57" idx="4"/>
                  </p:cNvCxnSpPr>
                  <p:nvPr/>
                </p:nvCxnSpPr>
                <p:spPr>
                  <a:xfrm flipV="1">
                    <a:off x="353275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a:endCxn id="56" idx="4"/>
                  </p:cNvCxnSpPr>
                  <p:nvPr/>
                </p:nvCxnSpPr>
                <p:spPr>
                  <a:xfrm flipV="1">
                    <a:off x="417283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a:endCxn id="57" idx="4"/>
                  </p:cNvCxnSpPr>
                  <p:nvPr/>
                </p:nvCxnSpPr>
                <p:spPr>
                  <a:xfrm flipV="1">
                    <a:off x="417283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6" name="Oval 55"/>
                  <p:cNvSpPr/>
                  <p:nvPr/>
                </p:nvSpPr>
                <p:spPr>
                  <a:xfrm>
                    <a:off x="466559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p:cNvSpPr/>
                  <p:nvPr/>
                </p:nvSpPr>
                <p:spPr>
                  <a:xfrm>
                    <a:off x="446747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p:cNvSpPr/>
                  <p:nvPr/>
                </p:nvSpPr>
                <p:spPr>
                  <a:xfrm>
                    <a:off x="426935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9" name="Straight Connector 58"/>
                  <p:cNvCxnSpPr>
                    <a:endCxn id="58" idx="4"/>
                  </p:cNvCxnSpPr>
                  <p:nvPr/>
                </p:nvCxnSpPr>
                <p:spPr>
                  <a:xfrm flipV="1">
                    <a:off x="417283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a:endCxn id="58" idx="4"/>
                  </p:cNvCxnSpPr>
                  <p:nvPr/>
                </p:nvCxnSpPr>
                <p:spPr>
                  <a:xfrm flipH="1" flipV="1">
                    <a:off x="446747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a:endCxn id="56" idx="4"/>
                  </p:cNvCxnSpPr>
                  <p:nvPr/>
                </p:nvCxnSpPr>
                <p:spPr>
                  <a:xfrm flipH="1" flipV="1">
                    <a:off x="486371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56" idx="4"/>
                  </p:cNvCxnSpPr>
                  <p:nvPr/>
                </p:nvCxnSpPr>
                <p:spPr>
                  <a:xfrm flipH="1" flipV="1">
                    <a:off x="486371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a:endCxn id="57" idx="4"/>
                  </p:cNvCxnSpPr>
                  <p:nvPr/>
                </p:nvCxnSpPr>
                <p:spPr>
                  <a:xfrm flipH="1" flipV="1">
                    <a:off x="466559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a:endCxn id="58" idx="4"/>
                  </p:cNvCxnSpPr>
                  <p:nvPr/>
                </p:nvCxnSpPr>
                <p:spPr>
                  <a:xfrm flipH="1" flipV="1">
                    <a:off x="446747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a:endCxn id="58" idx="4"/>
                  </p:cNvCxnSpPr>
                  <p:nvPr/>
                </p:nvCxnSpPr>
                <p:spPr>
                  <a:xfrm flipH="1" flipV="1">
                    <a:off x="446747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57" idx="4"/>
                  </p:cNvCxnSpPr>
                  <p:nvPr/>
                </p:nvCxnSpPr>
                <p:spPr>
                  <a:xfrm flipH="1" flipV="1">
                    <a:off x="466559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a:endCxn id="57" idx="4"/>
                  </p:cNvCxnSpPr>
                  <p:nvPr/>
                </p:nvCxnSpPr>
                <p:spPr>
                  <a:xfrm flipH="1" flipV="1">
                    <a:off x="466559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a:endCxn id="56" idx="4"/>
                  </p:cNvCxnSpPr>
                  <p:nvPr/>
                </p:nvCxnSpPr>
                <p:spPr>
                  <a:xfrm flipV="1">
                    <a:off x="479259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a:endCxn id="58" idx="4"/>
                  </p:cNvCxnSpPr>
                  <p:nvPr/>
                </p:nvCxnSpPr>
                <p:spPr>
                  <a:xfrm flipV="1">
                    <a:off x="353275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74" idx="4"/>
                  </p:cNvCxnSpPr>
                  <p:nvPr/>
                </p:nvCxnSpPr>
                <p:spPr>
                  <a:xfrm flipV="1">
                    <a:off x="481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75" idx="4"/>
                  </p:cNvCxnSpPr>
                  <p:nvPr/>
                </p:nvCxnSpPr>
                <p:spPr>
                  <a:xfrm flipV="1">
                    <a:off x="481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a:endCxn id="74" idx="4"/>
                  </p:cNvCxnSpPr>
                  <p:nvPr/>
                </p:nvCxnSpPr>
                <p:spPr>
                  <a:xfrm flipV="1">
                    <a:off x="545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a:endCxn id="75" idx="4"/>
                  </p:cNvCxnSpPr>
                  <p:nvPr/>
                </p:nvCxnSpPr>
                <p:spPr>
                  <a:xfrm flipV="1">
                    <a:off x="545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74" name="Oval 73"/>
                  <p:cNvSpPr/>
                  <p:nvPr/>
                </p:nvSpPr>
                <p:spPr>
                  <a:xfrm>
                    <a:off x="594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Oval 74"/>
                  <p:cNvSpPr/>
                  <p:nvPr/>
                </p:nvSpPr>
                <p:spPr>
                  <a:xfrm>
                    <a:off x="574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Oval 75"/>
                  <p:cNvSpPr/>
                  <p:nvPr/>
                </p:nvSpPr>
                <p:spPr>
                  <a:xfrm>
                    <a:off x="554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7" name="Straight Connector 76"/>
                  <p:cNvCxnSpPr>
                    <a:endCxn id="76" idx="4"/>
                  </p:cNvCxnSpPr>
                  <p:nvPr/>
                </p:nvCxnSpPr>
                <p:spPr>
                  <a:xfrm flipV="1">
                    <a:off x="545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a:endCxn id="76" idx="4"/>
                  </p:cNvCxnSpPr>
                  <p:nvPr/>
                </p:nvCxnSpPr>
                <p:spPr>
                  <a:xfrm flipH="1" flipV="1">
                    <a:off x="574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a:cxnSpLocks/>
                  </p:cNvCxnSpPr>
                  <p:nvPr/>
                </p:nvCxnSpPr>
                <p:spPr>
                  <a:xfrm flipH="1" flipV="1">
                    <a:off x="614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a:cxnSpLocks/>
                  </p:cNvCxnSpPr>
                  <p:nvPr/>
                </p:nvCxnSpPr>
                <p:spPr>
                  <a:xfrm flipH="1" flipV="1">
                    <a:off x="614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a:cxnSpLocks/>
                  </p:cNvCxnSpPr>
                  <p:nvPr/>
                </p:nvCxnSpPr>
                <p:spPr>
                  <a:xfrm flipH="1" flipV="1">
                    <a:off x="594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a:endCxn id="76" idx="4"/>
                  </p:cNvCxnSpPr>
                  <p:nvPr/>
                </p:nvCxnSpPr>
                <p:spPr>
                  <a:xfrm flipH="1" flipV="1">
                    <a:off x="574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a:endCxn id="76" idx="4"/>
                  </p:cNvCxnSpPr>
                  <p:nvPr/>
                </p:nvCxnSpPr>
                <p:spPr>
                  <a:xfrm flipH="1" flipV="1">
                    <a:off x="574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a:cxnSpLocks/>
                  </p:cNvCxnSpPr>
                  <p:nvPr/>
                </p:nvCxnSpPr>
                <p:spPr>
                  <a:xfrm flipH="1" flipV="1">
                    <a:off x="594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a:cxnSpLocks/>
                  </p:cNvCxnSpPr>
                  <p:nvPr/>
                </p:nvCxnSpPr>
                <p:spPr>
                  <a:xfrm flipH="1" flipV="1">
                    <a:off x="594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a:cxnSpLocks/>
                  </p:cNvCxnSpPr>
                  <p:nvPr/>
                </p:nvCxnSpPr>
                <p:spPr>
                  <a:xfrm flipV="1">
                    <a:off x="607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a:endCxn id="76" idx="4"/>
                  </p:cNvCxnSpPr>
                  <p:nvPr/>
                </p:nvCxnSpPr>
                <p:spPr>
                  <a:xfrm flipV="1">
                    <a:off x="481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a:endCxn id="92" idx="4"/>
                  </p:cNvCxnSpPr>
                  <p:nvPr/>
                </p:nvCxnSpPr>
                <p:spPr>
                  <a:xfrm flipV="1">
                    <a:off x="605243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a:endCxn id="93" idx="4"/>
                  </p:cNvCxnSpPr>
                  <p:nvPr/>
                </p:nvCxnSpPr>
                <p:spPr>
                  <a:xfrm flipV="1">
                    <a:off x="605243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92" idx="4"/>
                  </p:cNvCxnSpPr>
                  <p:nvPr/>
                </p:nvCxnSpPr>
                <p:spPr>
                  <a:xfrm flipV="1">
                    <a:off x="669251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endCxn id="93" idx="4"/>
                  </p:cNvCxnSpPr>
                  <p:nvPr/>
                </p:nvCxnSpPr>
                <p:spPr>
                  <a:xfrm flipV="1">
                    <a:off x="669251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92" name="Oval 91"/>
                  <p:cNvSpPr/>
                  <p:nvPr/>
                </p:nvSpPr>
                <p:spPr>
                  <a:xfrm>
                    <a:off x="718527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p:cNvSpPr/>
                  <p:nvPr/>
                </p:nvSpPr>
                <p:spPr>
                  <a:xfrm>
                    <a:off x="698715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Oval 93"/>
                  <p:cNvSpPr/>
                  <p:nvPr/>
                </p:nvSpPr>
                <p:spPr>
                  <a:xfrm>
                    <a:off x="678903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5" name="Straight Connector 94"/>
                  <p:cNvCxnSpPr>
                    <a:endCxn id="94" idx="4"/>
                  </p:cNvCxnSpPr>
                  <p:nvPr/>
                </p:nvCxnSpPr>
                <p:spPr>
                  <a:xfrm flipV="1">
                    <a:off x="669251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a:endCxn id="94" idx="4"/>
                  </p:cNvCxnSpPr>
                  <p:nvPr/>
                </p:nvCxnSpPr>
                <p:spPr>
                  <a:xfrm flipH="1" flipV="1">
                    <a:off x="698715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a:cxnSpLocks/>
                  </p:cNvCxnSpPr>
                  <p:nvPr/>
                </p:nvCxnSpPr>
                <p:spPr>
                  <a:xfrm flipH="1" flipV="1">
                    <a:off x="738339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a:cxnSpLocks/>
                  </p:cNvCxnSpPr>
                  <p:nvPr/>
                </p:nvCxnSpPr>
                <p:spPr>
                  <a:xfrm flipH="1" flipV="1">
                    <a:off x="738339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a:cxnSpLocks/>
                  </p:cNvCxnSpPr>
                  <p:nvPr/>
                </p:nvCxnSpPr>
                <p:spPr>
                  <a:xfrm flipH="1" flipV="1">
                    <a:off x="718527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a:endCxn id="94" idx="4"/>
                  </p:cNvCxnSpPr>
                  <p:nvPr/>
                </p:nvCxnSpPr>
                <p:spPr>
                  <a:xfrm flipH="1" flipV="1">
                    <a:off x="698715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a:endCxn id="94" idx="4"/>
                  </p:cNvCxnSpPr>
                  <p:nvPr/>
                </p:nvCxnSpPr>
                <p:spPr>
                  <a:xfrm flipH="1" flipV="1">
                    <a:off x="698715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a:cxnSpLocks/>
                  </p:cNvCxnSpPr>
                  <p:nvPr/>
                </p:nvCxnSpPr>
                <p:spPr>
                  <a:xfrm flipH="1" flipV="1">
                    <a:off x="718527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a:cxnSpLocks/>
                  </p:cNvCxnSpPr>
                  <p:nvPr/>
                </p:nvCxnSpPr>
                <p:spPr>
                  <a:xfrm flipH="1" flipV="1">
                    <a:off x="718527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a:cxnSpLocks/>
                  </p:cNvCxnSpPr>
                  <p:nvPr/>
                </p:nvCxnSpPr>
                <p:spPr>
                  <a:xfrm flipV="1">
                    <a:off x="731227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a:endCxn id="94" idx="4"/>
                  </p:cNvCxnSpPr>
                  <p:nvPr/>
                </p:nvCxnSpPr>
                <p:spPr>
                  <a:xfrm flipV="1">
                    <a:off x="605243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96" name="Group 195"/>
                <p:cNvGrpSpPr/>
                <p:nvPr/>
              </p:nvGrpSpPr>
              <p:grpSpPr>
                <a:xfrm>
                  <a:off x="1941963" y="3763429"/>
                  <a:ext cx="5426036" cy="1108636"/>
                  <a:chOff x="1322593" y="3462319"/>
                  <a:chExt cx="5426036" cy="1108636"/>
                </a:xfrm>
              </p:grpSpPr>
              <p:sp>
                <p:nvSpPr>
                  <p:cNvPr id="320" name="Oval 319"/>
                  <p:cNvSpPr/>
                  <p:nvPr/>
                </p:nvSpPr>
                <p:spPr>
                  <a:xfrm>
                    <a:off x="4210128" y="3466054"/>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1" name="Oval 320"/>
                  <p:cNvSpPr/>
                  <p:nvPr/>
                </p:nvSpPr>
                <p:spPr>
                  <a:xfrm>
                    <a:off x="2909052" y="3462319"/>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22" name="Straight Connector 321"/>
                  <p:cNvCxnSpPr>
                    <a:endCxn id="321" idx="4"/>
                  </p:cNvCxnSpPr>
                  <p:nvPr/>
                </p:nvCxnSpPr>
                <p:spPr>
                  <a:xfrm flipV="1">
                    <a:off x="2602753" y="3858559"/>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3" name="Straight Connector 322"/>
                  <p:cNvCxnSpPr>
                    <a:endCxn id="321" idx="4"/>
                  </p:cNvCxnSpPr>
                  <p:nvPr/>
                </p:nvCxnSpPr>
                <p:spPr>
                  <a:xfrm flipV="1">
                    <a:off x="2800873" y="3858559"/>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21" idx="4"/>
                  </p:cNvCxnSpPr>
                  <p:nvPr/>
                </p:nvCxnSpPr>
                <p:spPr>
                  <a:xfrm flipV="1">
                    <a:off x="2998993" y="3858559"/>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5" name="Straight Connector 324"/>
                  <p:cNvCxnSpPr>
                    <a:endCxn id="321" idx="4"/>
                  </p:cNvCxnSpPr>
                  <p:nvPr/>
                </p:nvCxnSpPr>
                <p:spPr>
                  <a:xfrm flipH="1" flipV="1">
                    <a:off x="3107172" y="3858559"/>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6" name="Straight Connector 325"/>
                  <p:cNvCxnSpPr>
                    <a:endCxn id="321" idx="4"/>
                  </p:cNvCxnSpPr>
                  <p:nvPr/>
                </p:nvCxnSpPr>
                <p:spPr>
                  <a:xfrm flipH="1" flipV="1">
                    <a:off x="3107172" y="3858559"/>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7" name="Straight Connector 326"/>
                  <p:cNvCxnSpPr>
                    <a:endCxn id="321" idx="4"/>
                  </p:cNvCxnSpPr>
                  <p:nvPr/>
                </p:nvCxnSpPr>
                <p:spPr>
                  <a:xfrm flipH="1" flipV="1">
                    <a:off x="3107172" y="3858559"/>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8" name="Straight Connector 327"/>
                  <p:cNvCxnSpPr>
                    <a:endCxn id="321" idx="4"/>
                  </p:cNvCxnSpPr>
                  <p:nvPr/>
                </p:nvCxnSpPr>
                <p:spPr>
                  <a:xfrm flipV="1">
                    <a:off x="1322593" y="3858559"/>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9" name="Straight Connector 328"/>
                  <p:cNvCxnSpPr>
                    <a:endCxn id="321" idx="4"/>
                  </p:cNvCxnSpPr>
                  <p:nvPr/>
                </p:nvCxnSpPr>
                <p:spPr>
                  <a:xfrm flipV="1">
                    <a:off x="1520713" y="3858559"/>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0" name="Straight Connector 329"/>
                  <p:cNvCxnSpPr>
                    <a:endCxn id="321" idx="4"/>
                  </p:cNvCxnSpPr>
                  <p:nvPr/>
                </p:nvCxnSpPr>
                <p:spPr>
                  <a:xfrm flipV="1">
                    <a:off x="1718833" y="3858559"/>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31" name="Oval 330"/>
                  <p:cNvSpPr/>
                  <p:nvPr/>
                </p:nvSpPr>
                <p:spPr>
                  <a:xfrm>
                    <a:off x="2630844" y="3492201"/>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32" name="Straight Connector 331"/>
                  <p:cNvCxnSpPr>
                    <a:endCxn id="331" idx="4"/>
                  </p:cNvCxnSpPr>
                  <p:nvPr/>
                </p:nvCxnSpPr>
                <p:spPr>
                  <a:xfrm flipV="1">
                    <a:off x="1718833" y="3888441"/>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3" name="Straight Connector 332"/>
                  <p:cNvCxnSpPr>
                    <a:endCxn id="331" idx="4"/>
                  </p:cNvCxnSpPr>
                  <p:nvPr/>
                </p:nvCxnSpPr>
                <p:spPr>
                  <a:xfrm flipV="1">
                    <a:off x="1520713" y="3888441"/>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4" name="Straight Connector 333"/>
                  <p:cNvCxnSpPr>
                    <a:endCxn id="331" idx="4"/>
                  </p:cNvCxnSpPr>
                  <p:nvPr/>
                </p:nvCxnSpPr>
                <p:spPr>
                  <a:xfrm flipV="1">
                    <a:off x="1322593" y="3888441"/>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a:endCxn id="331" idx="4"/>
                  </p:cNvCxnSpPr>
                  <p:nvPr/>
                </p:nvCxnSpPr>
                <p:spPr>
                  <a:xfrm flipV="1">
                    <a:off x="2602753" y="3888441"/>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a:endCxn id="331" idx="4"/>
                  </p:cNvCxnSpPr>
                  <p:nvPr/>
                </p:nvCxnSpPr>
                <p:spPr>
                  <a:xfrm flipV="1">
                    <a:off x="2800873" y="3888441"/>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a:endCxn id="331" idx="4"/>
                  </p:cNvCxnSpPr>
                  <p:nvPr/>
                </p:nvCxnSpPr>
                <p:spPr>
                  <a:xfrm flipH="1" flipV="1">
                    <a:off x="2828964" y="3888441"/>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8" name="Straight Connector 337"/>
                  <p:cNvCxnSpPr>
                    <a:endCxn id="331" idx="4"/>
                  </p:cNvCxnSpPr>
                  <p:nvPr/>
                </p:nvCxnSpPr>
                <p:spPr>
                  <a:xfrm flipH="1" flipV="1">
                    <a:off x="2828964" y="3888441"/>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9" name="Straight Connector 338"/>
                  <p:cNvCxnSpPr>
                    <a:endCxn id="331" idx="4"/>
                  </p:cNvCxnSpPr>
                  <p:nvPr/>
                </p:nvCxnSpPr>
                <p:spPr>
                  <a:xfrm flipH="1" flipV="1">
                    <a:off x="2828964" y="3888441"/>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a:endCxn id="331" idx="4"/>
                  </p:cNvCxnSpPr>
                  <p:nvPr/>
                </p:nvCxnSpPr>
                <p:spPr>
                  <a:xfrm flipH="1" flipV="1">
                    <a:off x="2828964" y="3888441"/>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1" name="Straight Connector 340"/>
                  <p:cNvCxnSpPr>
                    <a:endCxn id="320" idx="4"/>
                  </p:cNvCxnSpPr>
                  <p:nvPr/>
                </p:nvCxnSpPr>
                <p:spPr>
                  <a:xfrm flipV="1">
                    <a:off x="3903829" y="3862294"/>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2" name="Straight Connector 341"/>
                  <p:cNvCxnSpPr>
                    <a:endCxn id="320" idx="4"/>
                  </p:cNvCxnSpPr>
                  <p:nvPr/>
                </p:nvCxnSpPr>
                <p:spPr>
                  <a:xfrm flipV="1">
                    <a:off x="4101949" y="3862294"/>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3" name="Straight Connector 342"/>
                  <p:cNvCxnSpPr>
                    <a:endCxn id="320" idx="4"/>
                  </p:cNvCxnSpPr>
                  <p:nvPr/>
                </p:nvCxnSpPr>
                <p:spPr>
                  <a:xfrm flipV="1">
                    <a:off x="4300069" y="3862294"/>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4" name="Straight Connector 343"/>
                  <p:cNvCxnSpPr>
                    <a:endCxn id="320" idx="4"/>
                  </p:cNvCxnSpPr>
                  <p:nvPr/>
                </p:nvCxnSpPr>
                <p:spPr>
                  <a:xfrm flipH="1" flipV="1">
                    <a:off x="4408248" y="3862294"/>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a:endCxn id="320" idx="4"/>
                  </p:cNvCxnSpPr>
                  <p:nvPr/>
                </p:nvCxnSpPr>
                <p:spPr>
                  <a:xfrm flipH="1" flipV="1">
                    <a:off x="4408248" y="3862294"/>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6" name="Straight Connector 345"/>
                  <p:cNvCxnSpPr>
                    <a:endCxn id="320" idx="4"/>
                  </p:cNvCxnSpPr>
                  <p:nvPr/>
                </p:nvCxnSpPr>
                <p:spPr>
                  <a:xfrm flipH="1" flipV="1">
                    <a:off x="4408248" y="3862294"/>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endCxn id="320" idx="4"/>
                  </p:cNvCxnSpPr>
                  <p:nvPr/>
                </p:nvCxnSpPr>
                <p:spPr>
                  <a:xfrm flipV="1">
                    <a:off x="2623669" y="3862294"/>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8" name="Straight Connector 347"/>
                  <p:cNvCxnSpPr>
                    <a:endCxn id="320" idx="4"/>
                  </p:cNvCxnSpPr>
                  <p:nvPr/>
                </p:nvCxnSpPr>
                <p:spPr>
                  <a:xfrm flipV="1">
                    <a:off x="2821789" y="3862294"/>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endCxn id="320" idx="4"/>
                  </p:cNvCxnSpPr>
                  <p:nvPr/>
                </p:nvCxnSpPr>
                <p:spPr>
                  <a:xfrm flipV="1">
                    <a:off x="3019909" y="3862294"/>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50" name="Oval 349"/>
                  <p:cNvSpPr/>
                  <p:nvPr/>
                </p:nvSpPr>
                <p:spPr>
                  <a:xfrm>
                    <a:off x="3931920" y="3495936"/>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51" name="Straight Connector 350"/>
                  <p:cNvCxnSpPr>
                    <a:endCxn id="350" idx="4"/>
                  </p:cNvCxnSpPr>
                  <p:nvPr/>
                </p:nvCxnSpPr>
                <p:spPr>
                  <a:xfrm flipV="1">
                    <a:off x="3019909" y="3892176"/>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a:endCxn id="350" idx="4"/>
                  </p:cNvCxnSpPr>
                  <p:nvPr/>
                </p:nvCxnSpPr>
                <p:spPr>
                  <a:xfrm flipV="1">
                    <a:off x="2821789" y="3892176"/>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3" name="Straight Connector 352"/>
                  <p:cNvCxnSpPr>
                    <a:endCxn id="350" idx="4"/>
                  </p:cNvCxnSpPr>
                  <p:nvPr/>
                </p:nvCxnSpPr>
                <p:spPr>
                  <a:xfrm flipV="1">
                    <a:off x="2623669" y="3892176"/>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a:endCxn id="350" idx="4"/>
                  </p:cNvCxnSpPr>
                  <p:nvPr/>
                </p:nvCxnSpPr>
                <p:spPr>
                  <a:xfrm flipV="1">
                    <a:off x="3903829" y="3892176"/>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endCxn id="350" idx="4"/>
                  </p:cNvCxnSpPr>
                  <p:nvPr/>
                </p:nvCxnSpPr>
                <p:spPr>
                  <a:xfrm flipV="1">
                    <a:off x="4101949" y="3892176"/>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6" name="Straight Connector 355"/>
                  <p:cNvCxnSpPr>
                    <a:endCxn id="350" idx="4"/>
                  </p:cNvCxnSpPr>
                  <p:nvPr/>
                </p:nvCxnSpPr>
                <p:spPr>
                  <a:xfrm flipH="1" flipV="1">
                    <a:off x="4130040" y="3892176"/>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endCxn id="350" idx="4"/>
                  </p:cNvCxnSpPr>
                  <p:nvPr/>
                </p:nvCxnSpPr>
                <p:spPr>
                  <a:xfrm flipH="1" flipV="1">
                    <a:off x="4130040" y="3892176"/>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8" name="Straight Connector 357"/>
                  <p:cNvCxnSpPr>
                    <a:endCxn id="350" idx="4"/>
                  </p:cNvCxnSpPr>
                  <p:nvPr/>
                </p:nvCxnSpPr>
                <p:spPr>
                  <a:xfrm flipH="1" flipV="1">
                    <a:off x="4130040" y="3892176"/>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endCxn id="350" idx="4"/>
                  </p:cNvCxnSpPr>
                  <p:nvPr/>
                </p:nvCxnSpPr>
                <p:spPr>
                  <a:xfrm flipH="1" flipV="1">
                    <a:off x="4130040" y="3892176"/>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60" name="Oval 359"/>
                  <p:cNvSpPr/>
                  <p:nvPr/>
                </p:nvSpPr>
                <p:spPr>
                  <a:xfrm>
                    <a:off x="5419168" y="3466055"/>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61" name="Straight Connector 360"/>
                  <p:cNvCxnSpPr>
                    <a:endCxn id="360" idx="4"/>
                  </p:cNvCxnSpPr>
                  <p:nvPr/>
                </p:nvCxnSpPr>
                <p:spPr>
                  <a:xfrm flipV="1">
                    <a:off x="5112869" y="3862295"/>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2" name="Straight Connector 361"/>
                  <p:cNvCxnSpPr>
                    <a:endCxn id="360" idx="4"/>
                  </p:cNvCxnSpPr>
                  <p:nvPr/>
                </p:nvCxnSpPr>
                <p:spPr>
                  <a:xfrm flipV="1">
                    <a:off x="5310989" y="3862295"/>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a:endCxn id="360" idx="4"/>
                  </p:cNvCxnSpPr>
                  <p:nvPr/>
                </p:nvCxnSpPr>
                <p:spPr>
                  <a:xfrm flipV="1">
                    <a:off x="5509109" y="3862295"/>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a:endCxn id="360" idx="4"/>
                  </p:cNvCxnSpPr>
                  <p:nvPr/>
                </p:nvCxnSpPr>
                <p:spPr>
                  <a:xfrm flipH="1" flipV="1">
                    <a:off x="5617288" y="3862295"/>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a:endCxn id="360" idx="4"/>
                  </p:cNvCxnSpPr>
                  <p:nvPr/>
                </p:nvCxnSpPr>
                <p:spPr>
                  <a:xfrm flipH="1" flipV="1">
                    <a:off x="5617288" y="3862295"/>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6" name="Straight Connector 365"/>
                  <p:cNvCxnSpPr>
                    <a:endCxn id="360" idx="4"/>
                  </p:cNvCxnSpPr>
                  <p:nvPr/>
                </p:nvCxnSpPr>
                <p:spPr>
                  <a:xfrm flipH="1" flipV="1">
                    <a:off x="5617288" y="3862295"/>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0" idx="4"/>
                  </p:cNvCxnSpPr>
                  <p:nvPr/>
                </p:nvCxnSpPr>
                <p:spPr>
                  <a:xfrm flipV="1">
                    <a:off x="3832709" y="3862295"/>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endCxn id="360" idx="4"/>
                  </p:cNvCxnSpPr>
                  <p:nvPr/>
                </p:nvCxnSpPr>
                <p:spPr>
                  <a:xfrm flipV="1">
                    <a:off x="4030829" y="3862295"/>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9" name="Straight Connector 368"/>
                  <p:cNvCxnSpPr>
                    <a:endCxn id="360" idx="4"/>
                  </p:cNvCxnSpPr>
                  <p:nvPr/>
                </p:nvCxnSpPr>
                <p:spPr>
                  <a:xfrm flipV="1">
                    <a:off x="4228949" y="3862295"/>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70" name="Oval 369"/>
                  <p:cNvSpPr/>
                  <p:nvPr/>
                </p:nvSpPr>
                <p:spPr>
                  <a:xfrm>
                    <a:off x="5140960" y="3495937"/>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1" name="Straight Connector 370"/>
                  <p:cNvCxnSpPr>
                    <a:endCxn id="370" idx="4"/>
                  </p:cNvCxnSpPr>
                  <p:nvPr/>
                </p:nvCxnSpPr>
                <p:spPr>
                  <a:xfrm flipV="1">
                    <a:off x="4228949" y="3892177"/>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endCxn id="370" idx="4"/>
                  </p:cNvCxnSpPr>
                  <p:nvPr/>
                </p:nvCxnSpPr>
                <p:spPr>
                  <a:xfrm flipV="1">
                    <a:off x="4030829" y="3892177"/>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3" name="Straight Connector 372"/>
                  <p:cNvCxnSpPr>
                    <a:endCxn id="370" idx="4"/>
                  </p:cNvCxnSpPr>
                  <p:nvPr/>
                </p:nvCxnSpPr>
                <p:spPr>
                  <a:xfrm flipV="1">
                    <a:off x="3832709" y="3892177"/>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4" name="Straight Connector 373"/>
                  <p:cNvCxnSpPr>
                    <a:endCxn id="370" idx="4"/>
                  </p:cNvCxnSpPr>
                  <p:nvPr/>
                </p:nvCxnSpPr>
                <p:spPr>
                  <a:xfrm flipV="1">
                    <a:off x="5112869" y="3892177"/>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5" name="Straight Connector 374"/>
                  <p:cNvCxnSpPr>
                    <a:endCxn id="370" idx="4"/>
                  </p:cNvCxnSpPr>
                  <p:nvPr/>
                </p:nvCxnSpPr>
                <p:spPr>
                  <a:xfrm flipV="1">
                    <a:off x="5310989" y="3892177"/>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6" name="Straight Connector 375"/>
                  <p:cNvCxnSpPr>
                    <a:endCxn id="370" idx="4"/>
                  </p:cNvCxnSpPr>
                  <p:nvPr/>
                </p:nvCxnSpPr>
                <p:spPr>
                  <a:xfrm flipH="1" flipV="1">
                    <a:off x="5339080" y="3892177"/>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7" name="Straight Connector 376"/>
                  <p:cNvCxnSpPr>
                    <a:endCxn id="370" idx="4"/>
                  </p:cNvCxnSpPr>
                  <p:nvPr/>
                </p:nvCxnSpPr>
                <p:spPr>
                  <a:xfrm flipH="1" flipV="1">
                    <a:off x="5339080" y="3892177"/>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0" idx="4"/>
                  </p:cNvCxnSpPr>
                  <p:nvPr/>
                </p:nvCxnSpPr>
                <p:spPr>
                  <a:xfrm flipH="1" flipV="1">
                    <a:off x="5339080" y="3892177"/>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9" name="Straight Connector 378"/>
                  <p:cNvCxnSpPr>
                    <a:endCxn id="370" idx="4"/>
                  </p:cNvCxnSpPr>
                  <p:nvPr/>
                </p:nvCxnSpPr>
                <p:spPr>
                  <a:xfrm flipH="1" flipV="1">
                    <a:off x="5339080" y="3892177"/>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417" name="Group 416">
                  <a:extLst>
                    <a:ext uri="{FF2B5EF4-FFF2-40B4-BE49-F238E27FC236}">
                      <a16:creationId xmlns:a16="http://schemas.microsoft.com/office/drawing/2014/main" id="{E2BF61BA-51B7-4B71-8271-0AF0F03CE6BF}"/>
                    </a:ext>
                  </a:extLst>
                </p:cNvPr>
                <p:cNvGrpSpPr/>
                <p:nvPr/>
              </p:nvGrpSpPr>
              <p:grpSpPr>
                <a:xfrm flipH="1" flipV="1">
                  <a:off x="2341490" y="3084044"/>
                  <a:ext cx="5426036" cy="712396"/>
                  <a:chOff x="1322593" y="3858559"/>
                  <a:chExt cx="5426036" cy="712396"/>
                </a:xfrm>
              </p:grpSpPr>
              <p:cxnSp>
                <p:nvCxnSpPr>
                  <p:cNvPr id="420" name="Straight Connector 419">
                    <a:extLst>
                      <a:ext uri="{FF2B5EF4-FFF2-40B4-BE49-F238E27FC236}">
                        <a16:creationId xmlns:a16="http://schemas.microsoft.com/office/drawing/2014/main" id="{848D1A5C-5CD8-40C6-9502-6530EA9ECADE}"/>
                      </a:ext>
                    </a:extLst>
                  </p:cNvPr>
                  <p:cNvCxnSpPr>
                    <a:cxnSpLocks/>
                  </p:cNvCxnSpPr>
                  <p:nvPr/>
                </p:nvCxnSpPr>
                <p:spPr>
                  <a:xfrm flipV="1">
                    <a:off x="2602753" y="3858559"/>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1" name="Straight Connector 420">
                    <a:extLst>
                      <a:ext uri="{FF2B5EF4-FFF2-40B4-BE49-F238E27FC236}">
                        <a16:creationId xmlns:a16="http://schemas.microsoft.com/office/drawing/2014/main" id="{FBD494C6-8B5E-4CEF-9B01-1F80CDE3BAD4}"/>
                      </a:ext>
                    </a:extLst>
                  </p:cNvPr>
                  <p:cNvCxnSpPr>
                    <a:cxnSpLocks/>
                  </p:cNvCxnSpPr>
                  <p:nvPr/>
                </p:nvCxnSpPr>
                <p:spPr>
                  <a:xfrm flipV="1">
                    <a:off x="2800873" y="3858559"/>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2" name="Straight Connector 421">
                    <a:extLst>
                      <a:ext uri="{FF2B5EF4-FFF2-40B4-BE49-F238E27FC236}">
                        <a16:creationId xmlns:a16="http://schemas.microsoft.com/office/drawing/2014/main" id="{B7E391CF-06CA-4022-8898-4CFDB333F93E}"/>
                      </a:ext>
                    </a:extLst>
                  </p:cNvPr>
                  <p:cNvCxnSpPr>
                    <a:cxnSpLocks/>
                  </p:cNvCxnSpPr>
                  <p:nvPr/>
                </p:nvCxnSpPr>
                <p:spPr>
                  <a:xfrm flipV="1">
                    <a:off x="2998993" y="3858559"/>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3" name="Straight Connector 422">
                    <a:extLst>
                      <a:ext uri="{FF2B5EF4-FFF2-40B4-BE49-F238E27FC236}">
                        <a16:creationId xmlns:a16="http://schemas.microsoft.com/office/drawing/2014/main" id="{7AD65E76-3A8E-4081-ABB6-F846554B8074}"/>
                      </a:ext>
                    </a:extLst>
                  </p:cNvPr>
                  <p:cNvCxnSpPr>
                    <a:cxnSpLocks/>
                  </p:cNvCxnSpPr>
                  <p:nvPr/>
                </p:nvCxnSpPr>
                <p:spPr>
                  <a:xfrm flipH="1" flipV="1">
                    <a:off x="3107172" y="3858559"/>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4" name="Straight Connector 423">
                    <a:extLst>
                      <a:ext uri="{FF2B5EF4-FFF2-40B4-BE49-F238E27FC236}">
                        <a16:creationId xmlns:a16="http://schemas.microsoft.com/office/drawing/2014/main" id="{AC307835-7075-4601-965F-6BE9031F4DAE}"/>
                      </a:ext>
                    </a:extLst>
                  </p:cNvPr>
                  <p:cNvCxnSpPr>
                    <a:cxnSpLocks/>
                  </p:cNvCxnSpPr>
                  <p:nvPr/>
                </p:nvCxnSpPr>
                <p:spPr>
                  <a:xfrm flipH="1" flipV="1">
                    <a:off x="3107172" y="3858559"/>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5" name="Straight Connector 424">
                    <a:extLst>
                      <a:ext uri="{FF2B5EF4-FFF2-40B4-BE49-F238E27FC236}">
                        <a16:creationId xmlns:a16="http://schemas.microsoft.com/office/drawing/2014/main" id="{DF729692-C4FF-4FB3-9A83-369BB27E8D40}"/>
                      </a:ext>
                    </a:extLst>
                  </p:cNvPr>
                  <p:cNvCxnSpPr>
                    <a:cxnSpLocks/>
                  </p:cNvCxnSpPr>
                  <p:nvPr/>
                </p:nvCxnSpPr>
                <p:spPr>
                  <a:xfrm flipH="1" flipV="1">
                    <a:off x="3107172" y="3858559"/>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6" name="Straight Connector 425">
                    <a:extLst>
                      <a:ext uri="{FF2B5EF4-FFF2-40B4-BE49-F238E27FC236}">
                        <a16:creationId xmlns:a16="http://schemas.microsoft.com/office/drawing/2014/main" id="{B6CF9DE4-EE02-4781-9598-98A895515BFF}"/>
                      </a:ext>
                    </a:extLst>
                  </p:cNvPr>
                  <p:cNvCxnSpPr>
                    <a:cxnSpLocks/>
                  </p:cNvCxnSpPr>
                  <p:nvPr/>
                </p:nvCxnSpPr>
                <p:spPr>
                  <a:xfrm flipV="1">
                    <a:off x="1322593" y="3858559"/>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7" name="Straight Connector 426">
                    <a:extLst>
                      <a:ext uri="{FF2B5EF4-FFF2-40B4-BE49-F238E27FC236}">
                        <a16:creationId xmlns:a16="http://schemas.microsoft.com/office/drawing/2014/main" id="{49B00929-DD4E-49B3-927C-9E71B380C0C3}"/>
                      </a:ext>
                    </a:extLst>
                  </p:cNvPr>
                  <p:cNvCxnSpPr>
                    <a:cxnSpLocks/>
                  </p:cNvCxnSpPr>
                  <p:nvPr/>
                </p:nvCxnSpPr>
                <p:spPr>
                  <a:xfrm flipV="1">
                    <a:off x="1520713" y="3858559"/>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8" name="Straight Connector 427">
                    <a:extLst>
                      <a:ext uri="{FF2B5EF4-FFF2-40B4-BE49-F238E27FC236}">
                        <a16:creationId xmlns:a16="http://schemas.microsoft.com/office/drawing/2014/main" id="{64494807-6618-4273-BF9E-BDE06648E086}"/>
                      </a:ext>
                    </a:extLst>
                  </p:cNvPr>
                  <p:cNvCxnSpPr>
                    <a:cxnSpLocks/>
                  </p:cNvCxnSpPr>
                  <p:nvPr/>
                </p:nvCxnSpPr>
                <p:spPr>
                  <a:xfrm flipV="1">
                    <a:off x="1718833" y="3858559"/>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0" name="Straight Connector 429">
                    <a:extLst>
                      <a:ext uri="{FF2B5EF4-FFF2-40B4-BE49-F238E27FC236}">
                        <a16:creationId xmlns:a16="http://schemas.microsoft.com/office/drawing/2014/main" id="{317E5F00-EB59-42E7-92F5-4188E0D905B0}"/>
                      </a:ext>
                    </a:extLst>
                  </p:cNvPr>
                  <p:cNvCxnSpPr>
                    <a:cxnSpLocks/>
                  </p:cNvCxnSpPr>
                  <p:nvPr/>
                </p:nvCxnSpPr>
                <p:spPr>
                  <a:xfrm flipV="1">
                    <a:off x="1718833" y="3888441"/>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1" name="Straight Connector 430">
                    <a:extLst>
                      <a:ext uri="{FF2B5EF4-FFF2-40B4-BE49-F238E27FC236}">
                        <a16:creationId xmlns:a16="http://schemas.microsoft.com/office/drawing/2014/main" id="{26C9F40E-AE56-4993-9E9E-828343B0BA01}"/>
                      </a:ext>
                    </a:extLst>
                  </p:cNvPr>
                  <p:cNvCxnSpPr>
                    <a:cxnSpLocks/>
                  </p:cNvCxnSpPr>
                  <p:nvPr/>
                </p:nvCxnSpPr>
                <p:spPr>
                  <a:xfrm flipV="1">
                    <a:off x="1520713" y="3888441"/>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2" name="Straight Connector 431">
                    <a:extLst>
                      <a:ext uri="{FF2B5EF4-FFF2-40B4-BE49-F238E27FC236}">
                        <a16:creationId xmlns:a16="http://schemas.microsoft.com/office/drawing/2014/main" id="{E90541EF-3B64-4EAD-AC1D-69B342BAF618}"/>
                      </a:ext>
                    </a:extLst>
                  </p:cNvPr>
                  <p:cNvCxnSpPr>
                    <a:cxnSpLocks/>
                  </p:cNvCxnSpPr>
                  <p:nvPr/>
                </p:nvCxnSpPr>
                <p:spPr>
                  <a:xfrm flipV="1">
                    <a:off x="1322593" y="3888441"/>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3" name="Straight Connector 432">
                    <a:extLst>
                      <a:ext uri="{FF2B5EF4-FFF2-40B4-BE49-F238E27FC236}">
                        <a16:creationId xmlns:a16="http://schemas.microsoft.com/office/drawing/2014/main" id="{D661E45A-687C-4676-BC0A-02627BC6057E}"/>
                      </a:ext>
                    </a:extLst>
                  </p:cNvPr>
                  <p:cNvCxnSpPr>
                    <a:cxnSpLocks/>
                  </p:cNvCxnSpPr>
                  <p:nvPr/>
                </p:nvCxnSpPr>
                <p:spPr>
                  <a:xfrm flipV="1">
                    <a:off x="2602753" y="3888441"/>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4" name="Straight Connector 433">
                    <a:extLst>
                      <a:ext uri="{FF2B5EF4-FFF2-40B4-BE49-F238E27FC236}">
                        <a16:creationId xmlns:a16="http://schemas.microsoft.com/office/drawing/2014/main" id="{D9A6419E-4F37-4C3E-A314-8CD2F3F37A71}"/>
                      </a:ext>
                    </a:extLst>
                  </p:cNvPr>
                  <p:cNvCxnSpPr>
                    <a:cxnSpLocks/>
                  </p:cNvCxnSpPr>
                  <p:nvPr/>
                </p:nvCxnSpPr>
                <p:spPr>
                  <a:xfrm flipV="1">
                    <a:off x="2800873" y="3888441"/>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5" name="Straight Connector 434">
                    <a:extLst>
                      <a:ext uri="{FF2B5EF4-FFF2-40B4-BE49-F238E27FC236}">
                        <a16:creationId xmlns:a16="http://schemas.microsoft.com/office/drawing/2014/main" id="{78D31B3F-0A63-48F2-A119-A62D13302598}"/>
                      </a:ext>
                    </a:extLst>
                  </p:cNvPr>
                  <p:cNvCxnSpPr>
                    <a:cxnSpLocks/>
                  </p:cNvCxnSpPr>
                  <p:nvPr/>
                </p:nvCxnSpPr>
                <p:spPr>
                  <a:xfrm flipH="1" flipV="1">
                    <a:off x="2828964" y="3888441"/>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6" name="Straight Connector 435">
                    <a:extLst>
                      <a:ext uri="{FF2B5EF4-FFF2-40B4-BE49-F238E27FC236}">
                        <a16:creationId xmlns:a16="http://schemas.microsoft.com/office/drawing/2014/main" id="{E2ECD74B-2A90-4813-91E4-D3D1A44B138A}"/>
                      </a:ext>
                    </a:extLst>
                  </p:cNvPr>
                  <p:cNvCxnSpPr>
                    <a:cxnSpLocks/>
                  </p:cNvCxnSpPr>
                  <p:nvPr/>
                </p:nvCxnSpPr>
                <p:spPr>
                  <a:xfrm flipH="1" flipV="1">
                    <a:off x="2828964" y="3888441"/>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7" name="Straight Connector 436">
                    <a:extLst>
                      <a:ext uri="{FF2B5EF4-FFF2-40B4-BE49-F238E27FC236}">
                        <a16:creationId xmlns:a16="http://schemas.microsoft.com/office/drawing/2014/main" id="{C16B7B57-312F-4EC9-8521-68C728CD6AE2}"/>
                      </a:ext>
                    </a:extLst>
                  </p:cNvPr>
                  <p:cNvCxnSpPr>
                    <a:cxnSpLocks/>
                  </p:cNvCxnSpPr>
                  <p:nvPr/>
                </p:nvCxnSpPr>
                <p:spPr>
                  <a:xfrm flipH="1" flipV="1">
                    <a:off x="2828964" y="3888441"/>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8" name="Straight Connector 437">
                    <a:extLst>
                      <a:ext uri="{FF2B5EF4-FFF2-40B4-BE49-F238E27FC236}">
                        <a16:creationId xmlns:a16="http://schemas.microsoft.com/office/drawing/2014/main" id="{F5EC94B4-8E42-44DD-B2F9-0A6F828DA08D}"/>
                      </a:ext>
                    </a:extLst>
                  </p:cNvPr>
                  <p:cNvCxnSpPr>
                    <a:cxnSpLocks/>
                  </p:cNvCxnSpPr>
                  <p:nvPr/>
                </p:nvCxnSpPr>
                <p:spPr>
                  <a:xfrm flipH="1" flipV="1">
                    <a:off x="2828964" y="3888441"/>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9" name="Straight Connector 438">
                    <a:extLst>
                      <a:ext uri="{FF2B5EF4-FFF2-40B4-BE49-F238E27FC236}">
                        <a16:creationId xmlns:a16="http://schemas.microsoft.com/office/drawing/2014/main" id="{89966EB3-C92C-4FAA-826C-FAC10273AA6B}"/>
                      </a:ext>
                    </a:extLst>
                  </p:cNvPr>
                  <p:cNvCxnSpPr>
                    <a:cxnSpLocks/>
                  </p:cNvCxnSpPr>
                  <p:nvPr/>
                </p:nvCxnSpPr>
                <p:spPr>
                  <a:xfrm flipV="1">
                    <a:off x="3903829" y="3862294"/>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0" name="Straight Connector 439">
                    <a:extLst>
                      <a:ext uri="{FF2B5EF4-FFF2-40B4-BE49-F238E27FC236}">
                        <a16:creationId xmlns:a16="http://schemas.microsoft.com/office/drawing/2014/main" id="{10833111-0D4F-465B-8B91-CA374382295C}"/>
                      </a:ext>
                    </a:extLst>
                  </p:cNvPr>
                  <p:cNvCxnSpPr>
                    <a:cxnSpLocks/>
                  </p:cNvCxnSpPr>
                  <p:nvPr/>
                </p:nvCxnSpPr>
                <p:spPr>
                  <a:xfrm flipV="1">
                    <a:off x="4101949" y="3862294"/>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1" name="Straight Connector 440">
                    <a:extLst>
                      <a:ext uri="{FF2B5EF4-FFF2-40B4-BE49-F238E27FC236}">
                        <a16:creationId xmlns:a16="http://schemas.microsoft.com/office/drawing/2014/main" id="{2F2B67B1-C383-4F70-8173-74C9B8A97737}"/>
                      </a:ext>
                    </a:extLst>
                  </p:cNvPr>
                  <p:cNvCxnSpPr>
                    <a:cxnSpLocks/>
                  </p:cNvCxnSpPr>
                  <p:nvPr/>
                </p:nvCxnSpPr>
                <p:spPr>
                  <a:xfrm flipV="1">
                    <a:off x="4300069" y="3862294"/>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2" name="Straight Connector 441">
                    <a:extLst>
                      <a:ext uri="{FF2B5EF4-FFF2-40B4-BE49-F238E27FC236}">
                        <a16:creationId xmlns:a16="http://schemas.microsoft.com/office/drawing/2014/main" id="{9B10E58B-772B-4F29-899C-E44F9FA22033}"/>
                      </a:ext>
                    </a:extLst>
                  </p:cNvPr>
                  <p:cNvCxnSpPr>
                    <a:cxnSpLocks/>
                  </p:cNvCxnSpPr>
                  <p:nvPr/>
                </p:nvCxnSpPr>
                <p:spPr>
                  <a:xfrm flipH="1" flipV="1">
                    <a:off x="4408248" y="3862294"/>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3" name="Straight Connector 442">
                    <a:extLst>
                      <a:ext uri="{FF2B5EF4-FFF2-40B4-BE49-F238E27FC236}">
                        <a16:creationId xmlns:a16="http://schemas.microsoft.com/office/drawing/2014/main" id="{3921A468-0AA6-4778-B934-9A034590A3AC}"/>
                      </a:ext>
                    </a:extLst>
                  </p:cNvPr>
                  <p:cNvCxnSpPr>
                    <a:cxnSpLocks/>
                  </p:cNvCxnSpPr>
                  <p:nvPr/>
                </p:nvCxnSpPr>
                <p:spPr>
                  <a:xfrm flipH="1" flipV="1">
                    <a:off x="4408248" y="3862294"/>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4" name="Straight Connector 443">
                    <a:extLst>
                      <a:ext uri="{FF2B5EF4-FFF2-40B4-BE49-F238E27FC236}">
                        <a16:creationId xmlns:a16="http://schemas.microsoft.com/office/drawing/2014/main" id="{D9489F77-AF2F-4981-A989-E6322620BE6B}"/>
                      </a:ext>
                    </a:extLst>
                  </p:cNvPr>
                  <p:cNvCxnSpPr>
                    <a:cxnSpLocks/>
                  </p:cNvCxnSpPr>
                  <p:nvPr/>
                </p:nvCxnSpPr>
                <p:spPr>
                  <a:xfrm flipH="1" flipV="1">
                    <a:off x="4408248" y="3862294"/>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5" name="Straight Connector 444">
                    <a:extLst>
                      <a:ext uri="{FF2B5EF4-FFF2-40B4-BE49-F238E27FC236}">
                        <a16:creationId xmlns:a16="http://schemas.microsoft.com/office/drawing/2014/main" id="{19D12712-3281-465F-9AB9-AD41F95960D4}"/>
                      </a:ext>
                    </a:extLst>
                  </p:cNvPr>
                  <p:cNvCxnSpPr>
                    <a:cxnSpLocks/>
                  </p:cNvCxnSpPr>
                  <p:nvPr/>
                </p:nvCxnSpPr>
                <p:spPr>
                  <a:xfrm flipV="1">
                    <a:off x="2623669" y="3862294"/>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6" name="Straight Connector 445">
                    <a:extLst>
                      <a:ext uri="{FF2B5EF4-FFF2-40B4-BE49-F238E27FC236}">
                        <a16:creationId xmlns:a16="http://schemas.microsoft.com/office/drawing/2014/main" id="{A69444FA-2B83-4FDB-BA63-4F450D9E860E}"/>
                      </a:ext>
                    </a:extLst>
                  </p:cNvPr>
                  <p:cNvCxnSpPr>
                    <a:cxnSpLocks/>
                  </p:cNvCxnSpPr>
                  <p:nvPr/>
                </p:nvCxnSpPr>
                <p:spPr>
                  <a:xfrm flipV="1">
                    <a:off x="2821789" y="3862294"/>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7" name="Straight Connector 446">
                    <a:extLst>
                      <a:ext uri="{FF2B5EF4-FFF2-40B4-BE49-F238E27FC236}">
                        <a16:creationId xmlns:a16="http://schemas.microsoft.com/office/drawing/2014/main" id="{937BA19E-5C71-484C-B280-97D37B159590}"/>
                      </a:ext>
                    </a:extLst>
                  </p:cNvPr>
                  <p:cNvCxnSpPr>
                    <a:cxnSpLocks/>
                  </p:cNvCxnSpPr>
                  <p:nvPr/>
                </p:nvCxnSpPr>
                <p:spPr>
                  <a:xfrm flipV="1">
                    <a:off x="3019909" y="3862294"/>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9" name="Straight Connector 448">
                    <a:extLst>
                      <a:ext uri="{FF2B5EF4-FFF2-40B4-BE49-F238E27FC236}">
                        <a16:creationId xmlns:a16="http://schemas.microsoft.com/office/drawing/2014/main" id="{683F5F76-4407-473B-8485-082B2327B3FD}"/>
                      </a:ext>
                    </a:extLst>
                  </p:cNvPr>
                  <p:cNvCxnSpPr>
                    <a:cxnSpLocks/>
                  </p:cNvCxnSpPr>
                  <p:nvPr/>
                </p:nvCxnSpPr>
                <p:spPr>
                  <a:xfrm flipV="1">
                    <a:off x="3019909" y="3892176"/>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0" name="Straight Connector 449">
                    <a:extLst>
                      <a:ext uri="{FF2B5EF4-FFF2-40B4-BE49-F238E27FC236}">
                        <a16:creationId xmlns:a16="http://schemas.microsoft.com/office/drawing/2014/main" id="{51291B97-7202-445F-9E08-5A2BF85EC794}"/>
                      </a:ext>
                    </a:extLst>
                  </p:cNvPr>
                  <p:cNvCxnSpPr>
                    <a:cxnSpLocks/>
                  </p:cNvCxnSpPr>
                  <p:nvPr/>
                </p:nvCxnSpPr>
                <p:spPr>
                  <a:xfrm flipV="1">
                    <a:off x="2821789" y="3892176"/>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1" name="Straight Connector 450">
                    <a:extLst>
                      <a:ext uri="{FF2B5EF4-FFF2-40B4-BE49-F238E27FC236}">
                        <a16:creationId xmlns:a16="http://schemas.microsoft.com/office/drawing/2014/main" id="{A6EB7C8F-76F1-4AC5-A2B7-972BDE107A96}"/>
                      </a:ext>
                    </a:extLst>
                  </p:cNvPr>
                  <p:cNvCxnSpPr>
                    <a:cxnSpLocks/>
                  </p:cNvCxnSpPr>
                  <p:nvPr/>
                </p:nvCxnSpPr>
                <p:spPr>
                  <a:xfrm flipV="1">
                    <a:off x="2623669" y="3892176"/>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2" name="Straight Connector 451">
                    <a:extLst>
                      <a:ext uri="{FF2B5EF4-FFF2-40B4-BE49-F238E27FC236}">
                        <a16:creationId xmlns:a16="http://schemas.microsoft.com/office/drawing/2014/main" id="{9217121E-218A-4A13-89F9-F65BA0DB93C6}"/>
                      </a:ext>
                    </a:extLst>
                  </p:cNvPr>
                  <p:cNvCxnSpPr>
                    <a:cxnSpLocks/>
                  </p:cNvCxnSpPr>
                  <p:nvPr/>
                </p:nvCxnSpPr>
                <p:spPr>
                  <a:xfrm flipV="1">
                    <a:off x="3903829" y="3892176"/>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3" name="Straight Connector 452">
                    <a:extLst>
                      <a:ext uri="{FF2B5EF4-FFF2-40B4-BE49-F238E27FC236}">
                        <a16:creationId xmlns:a16="http://schemas.microsoft.com/office/drawing/2014/main" id="{BD3F3C85-3888-4AB0-8BC9-F0425DE6EE75}"/>
                      </a:ext>
                    </a:extLst>
                  </p:cNvPr>
                  <p:cNvCxnSpPr>
                    <a:cxnSpLocks/>
                  </p:cNvCxnSpPr>
                  <p:nvPr/>
                </p:nvCxnSpPr>
                <p:spPr>
                  <a:xfrm flipV="1">
                    <a:off x="4101949" y="3892176"/>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4" name="Straight Connector 453">
                    <a:extLst>
                      <a:ext uri="{FF2B5EF4-FFF2-40B4-BE49-F238E27FC236}">
                        <a16:creationId xmlns:a16="http://schemas.microsoft.com/office/drawing/2014/main" id="{B3973D84-46CD-4F9C-B4EF-D8689940F25C}"/>
                      </a:ext>
                    </a:extLst>
                  </p:cNvPr>
                  <p:cNvCxnSpPr>
                    <a:cxnSpLocks/>
                  </p:cNvCxnSpPr>
                  <p:nvPr/>
                </p:nvCxnSpPr>
                <p:spPr>
                  <a:xfrm flipH="1" flipV="1">
                    <a:off x="4130040" y="3892176"/>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5" name="Straight Connector 454">
                    <a:extLst>
                      <a:ext uri="{FF2B5EF4-FFF2-40B4-BE49-F238E27FC236}">
                        <a16:creationId xmlns:a16="http://schemas.microsoft.com/office/drawing/2014/main" id="{EB89A37C-84D4-4E7A-B554-03F71FE83A7C}"/>
                      </a:ext>
                    </a:extLst>
                  </p:cNvPr>
                  <p:cNvCxnSpPr>
                    <a:cxnSpLocks/>
                  </p:cNvCxnSpPr>
                  <p:nvPr/>
                </p:nvCxnSpPr>
                <p:spPr>
                  <a:xfrm flipH="1" flipV="1">
                    <a:off x="4130040" y="3892176"/>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6" name="Straight Connector 455">
                    <a:extLst>
                      <a:ext uri="{FF2B5EF4-FFF2-40B4-BE49-F238E27FC236}">
                        <a16:creationId xmlns:a16="http://schemas.microsoft.com/office/drawing/2014/main" id="{C3F2698C-2657-4DF8-A6FE-AA5D9A5D462A}"/>
                      </a:ext>
                    </a:extLst>
                  </p:cNvPr>
                  <p:cNvCxnSpPr>
                    <a:cxnSpLocks/>
                  </p:cNvCxnSpPr>
                  <p:nvPr/>
                </p:nvCxnSpPr>
                <p:spPr>
                  <a:xfrm flipH="1" flipV="1">
                    <a:off x="4130040" y="3892176"/>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7" name="Straight Connector 456">
                    <a:extLst>
                      <a:ext uri="{FF2B5EF4-FFF2-40B4-BE49-F238E27FC236}">
                        <a16:creationId xmlns:a16="http://schemas.microsoft.com/office/drawing/2014/main" id="{FBCB8186-5C1C-4330-9901-D573959E9882}"/>
                      </a:ext>
                    </a:extLst>
                  </p:cNvPr>
                  <p:cNvCxnSpPr>
                    <a:cxnSpLocks/>
                  </p:cNvCxnSpPr>
                  <p:nvPr/>
                </p:nvCxnSpPr>
                <p:spPr>
                  <a:xfrm flipH="1" flipV="1">
                    <a:off x="4130040" y="3892176"/>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9" name="Straight Connector 458">
                    <a:extLst>
                      <a:ext uri="{FF2B5EF4-FFF2-40B4-BE49-F238E27FC236}">
                        <a16:creationId xmlns:a16="http://schemas.microsoft.com/office/drawing/2014/main" id="{0F154BBB-9D99-438E-843C-3731A1E100B6}"/>
                      </a:ext>
                    </a:extLst>
                  </p:cNvPr>
                  <p:cNvCxnSpPr>
                    <a:cxnSpLocks/>
                  </p:cNvCxnSpPr>
                  <p:nvPr/>
                </p:nvCxnSpPr>
                <p:spPr>
                  <a:xfrm flipV="1">
                    <a:off x="5112869" y="3862295"/>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874F3333-87E1-46BD-86AD-EB1FBA6A0680}"/>
                      </a:ext>
                    </a:extLst>
                  </p:cNvPr>
                  <p:cNvCxnSpPr>
                    <a:cxnSpLocks/>
                  </p:cNvCxnSpPr>
                  <p:nvPr/>
                </p:nvCxnSpPr>
                <p:spPr>
                  <a:xfrm flipV="1">
                    <a:off x="5310989" y="3862295"/>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6B010DBB-14F4-40D5-BFEF-1523850FFC3E}"/>
                      </a:ext>
                    </a:extLst>
                  </p:cNvPr>
                  <p:cNvCxnSpPr>
                    <a:cxnSpLocks/>
                  </p:cNvCxnSpPr>
                  <p:nvPr/>
                </p:nvCxnSpPr>
                <p:spPr>
                  <a:xfrm flipV="1">
                    <a:off x="5509109" y="3862295"/>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94A981F1-7FB5-4EDB-AEED-2E94BED35629}"/>
                      </a:ext>
                    </a:extLst>
                  </p:cNvPr>
                  <p:cNvCxnSpPr>
                    <a:cxnSpLocks/>
                  </p:cNvCxnSpPr>
                  <p:nvPr/>
                </p:nvCxnSpPr>
                <p:spPr>
                  <a:xfrm flipH="1" flipV="1">
                    <a:off x="5617288" y="3862295"/>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0B5AB845-10A6-4A0B-975D-D396EDD930D6}"/>
                      </a:ext>
                    </a:extLst>
                  </p:cNvPr>
                  <p:cNvCxnSpPr>
                    <a:cxnSpLocks/>
                  </p:cNvCxnSpPr>
                  <p:nvPr/>
                </p:nvCxnSpPr>
                <p:spPr>
                  <a:xfrm flipH="1" flipV="1">
                    <a:off x="5617288" y="3862295"/>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D1FE358F-2EFB-4B50-8A68-00354440E399}"/>
                      </a:ext>
                    </a:extLst>
                  </p:cNvPr>
                  <p:cNvCxnSpPr>
                    <a:cxnSpLocks/>
                  </p:cNvCxnSpPr>
                  <p:nvPr/>
                </p:nvCxnSpPr>
                <p:spPr>
                  <a:xfrm flipH="1" flipV="1">
                    <a:off x="5617288" y="3862295"/>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a:extLst>
                      <a:ext uri="{FF2B5EF4-FFF2-40B4-BE49-F238E27FC236}">
                        <a16:creationId xmlns:a16="http://schemas.microsoft.com/office/drawing/2014/main" id="{6949C8C7-7EC0-4184-891C-D7CAFFF3A3AC}"/>
                      </a:ext>
                    </a:extLst>
                  </p:cNvPr>
                  <p:cNvCxnSpPr>
                    <a:cxnSpLocks/>
                  </p:cNvCxnSpPr>
                  <p:nvPr/>
                </p:nvCxnSpPr>
                <p:spPr>
                  <a:xfrm flipV="1">
                    <a:off x="3832709" y="3862295"/>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6" name="Straight Connector 465">
                    <a:extLst>
                      <a:ext uri="{FF2B5EF4-FFF2-40B4-BE49-F238E27FC236}">
                        <a16:creationId xmlns:a16="http://schemas.microsoft.com/office/drawing/2014/main" id="{B046D505-8A2D-4065-9D5C-565632DA5E6A}"/>
                      </a:ext>
                    </a:extLst>
                  </p:cNvPr>
                  <p:cNvCxnSpPr>
                    <a:cxnSpLocks/>
                  </p:cNvCxnSpPr>
                  <p:nvPr/>
                </p:nvCxnSpPr>
                <p:spPr>
                  <a:xfrm flipV="1">
                    <a:off x="4030829" y="3862295"/>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1D17E683-5FAA-4FDB-BB42-5D3978A15AD1}"/>
                      </a:ext>
                    </a:extLst>
                  </p:cNvPr>
                  <p:cNvCxnSpPr>
                    <a:cxnSpLocks/>
                  </p:cNvCxnSpPr>
                  <p:nvPr/>
                </p:nvCxnSpPr>
                <p:spPr>
                  <a:xfrm flipV="1">
                    <a:off x="4228949" y="3862295"/>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9" name="Straight Connector 468">
                    <a:extLst>
                      <a:ext uri="{FF2B5EF4-FFF2-40B4-BE49-F238E27FC236}">
                        <a16:creationId xmlns:a16="http://schemas.microsoft.com/office/drawing/2014/main" id="{463AB5F3-B7BD-44FC-9C4A-5C57FAE48D78}"/>
                      </a:ext>
                    </a:extLst>
                  </p:cNvPr>
                  <p:cNvCxnSpPr>
                    <a:cxnSpLocks/>
                  </p:cNvCxnSpPr>
                  <p:nvPr/>
                </p:nvCxnSpPr>
                <p:spPr>
                  <a:xfrm flipV="1">
                    <a:off x="4228949" y="3892177"/>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0" name="Straight Connector 469">
                    <a:extLst>
                      <a:ext uri="{FF2B5EF4-FFF2-40B4-BE49-F238E27FC236}">
                        <a16:creationId xmlns:a16="http://schemas.microsoft.com/office/drawing/2014/main" id="{EF5D757A-F5F0-42E3-8383-4834BD03F636}"/>
                      </a:ext>
                    </a:extLst>
                  </p:cNvPr>
                  <p:cNvCxnSpPr>
                    <a:cxnSpLocks/>
                  </p:cNvCxnSpPr>
                  <p:nvPr/>
                </p:nvCxnSpPr>
                <p:spPr>
                  <a:xfrm flipV="1">
                    <a:off x="4030829" y="3892177"/>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1" name="Straight Connector 470">
                    <a:extLst>
                      <a:ext uri="{FF2B5EF4-FFF2-40B4-BE49-F238E27FC236}">
                        <a16:creationId xmlns:a16="http://schemas.microsoft.com/office/drawing/2014/main" id="{AD7F0F6D-51D9-4F83-BD58-EB2906F4D1D5}"/>
                      </a:ext>
                    </a:extLst>
                  </p:cNvPr>
                  <p:cNvCxnSpPr>
                    <a:cxnSpLocks/>
                  </p:cNvCxnSpPr>
                  <p:nvPr/>
                </p:nvCxnSpPr>
                <p:spPr>
                  <a:xfrm flipV="1">
                    <a:off x="3832709" y="3892177"/>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2" name="Straight Connector 471">
                    <a:extLst>
                      <a:ext uri="{FF2B5EF4-FFF2-40B4-BE49-F238E27FC236}">
                        <a16:creationId xmlns:a16="http://schemas.microsoft.com/office/drawing/2014/main" id="{6C1E60FA-F319-423E-B8D5-039F080C3854}"/>
                      </a:ext>
                    </a:extLst>
                  </p:cNvPr>
                  <p:cNvCxnSpPr>
                    <a:cxnSpLocks/>
                  </p:cNvCxnSpPr>
                  <p:nvPr/>
                </p:nvCxnSpPr>
                <p:spPr>
                  <a:xfrm flipV="1">
                    <a:off x="5112869" y="3892177"/>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3" name="Straight Connector 472">
                    <a:extLst>
                      <a:ext uri="{FF2B5EF4-FFF2-40B4-BE49-F238E27FC236}">
                        <a16:creationId xmlns:a16="http://schemas.microsoft.com/office/drawing/2014/main" id="{C41F7942-A239-458F-9B24-A0C82C06F974}"/>
                      </a:ext>
                    </a:extLst>
                  </p:cNvPr>
                  <p:cNvCxnSpPr>
                    <a:cxnSpLocks/>
                  </p:cNvCxnSpPr>
                  <p:nvPr/>
                </p:nvCxnSpPr>
                <p:spPr>
                  <a:xfrm flipV="1">
                    <a:off x="5310989" y="3892177"/>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4" name="Straight Connector 473">
                    <a:extLst>
                      <a:ext uri="{FF2B5EF4-FFF2-40B4-BE49-F238E27FC236}">
                        <a16:creationId xmlns:a16="http://schemas.microsoft.com/office/drawing/2014/main" id="{EDA0226C-A05F-4B7F-A90F-AF05D12E1725}"/>
                      </a:ext>
                    </a:extLst>
                  </p:cNvPr>
                  <p:cNvCxnSpPr>
                    <a:cxnSpLocks/>
                  </p:cNvCxnSpPr>
                  <p:nvPr/>
                </p:nvCxnSpPr>
                <p:spPr>
                  <a:xfrm flipH="1" flipV="1">
                    <a:off x="5339080" y="3892177"/>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a:extLst>
                      <a:ext uri="{FF2B5EF4-FFF2-40B4-BE49-F238E27FC236}">
                        <a16:creationId xmlns:a16="http://schemas.microsoft.com/office/drawing/2014/main" id="{BD5A1111-157B-4574-8238-919436B2B310}"/>
                      </a:ext>
                    </a:extLst>
                  </p:cNvPr>
                  <p:cNvCxnSpPr>
                    <a:cxnSpLocks/>
                  </p:cNvCxnSpPr>
                  <p:nvPr/>
                </p:nvCxnSpPr>
                <p:spPr>
                  <a:xfrm flipH="1" flipV="1">
                    <a:off x="5339080" y="3892177"/>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6" name="Straight Connector 475">
                    <a:extLst>
                      <a:ext uri="{FF2B5EF4-FFF2-40B4-BE49-F238E27FC236}">
                        <a16:creationId xmlns:a16="http://schemas.microsoft.com/office/drawing/2014/main" id="{678CBBCB-91B1-4A76-81AA-22F718C89F27}"/>
                      </a:ext>
                    </a:extLst>
                  </p:cNvPr>
                  <p:cNvCxnSpPr>
                    <a:cxnSpLocks/>
                  </p:cNvCxnSpPr>
                  <p:nvPr/>
                </p:nvCxnSpPr>
                <p:spPr>
                  <a:xfrm flipH="1" flipV="1">
                    <a:off x="5339080" y="3892177"/>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7" name="Straight Connector 476">
                    <a:extLst>
                      <a:ext uri="{FF2B5EF4-FFF2-40B4-BE49-F238E27FC236}">
                        <a16:creationId xmlns:a16="http://schemas.microsoft.com/office/drawing/2014/main" id="{8FA8AE8F-6217-4B14-A548-532715EA8FAE}"/>
                      </a:ext>
                    </a:extLst>
                  </p:cNvPr>
                  <p:cNvCxnSpPr>
                    <a:cxnSpLocks/>
                  </p:cNvCxnSpPr>
                  <p:nvPr/>
                </p:nvCxnSpPr>
                <p:spPr>
                  <a:xfrm flipH="1" flipV="1">
                    <a:off x="5339080" y="3892177"/>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19" name="Group 218">
                  <a:extLst>
                    <a:ext uri="{FF2B5EF4-FFF2-40B4-BE49-F238E27FC236}">
                      <a16:creationId xmlns:a16="http://schemas.microsoft.com/office/drawing/2014/main" id="{4F68B359-C53A-44F7-8700-38DF914CF1A3}"/>
                    </a:ext>
                  </a:extLst>
                </p:cNvPr>
                <p:cNvGrpSpPr/>
                <p:nvPr/>
              </p:nvGrpSpPr>
              <p:grpSpPr>
                <a:xfrm flipH="1" flipV="1">
                  <a:off x="1082432" y="2044988"/>
                  <a:ext cx="7569200" cy="1254760"/>
                  <a:chOff x="1002910" y="3550919"/>
                  <a:chExt cx="7569200" cy="1254760"/>
                </a:xfrm>
              </p:grpSpPr>
              <p:cxnSp>
                <p:nvCxnSpPr>
                  <p:cNvPr id="220" name="Straight Connector 219">
                    <a:extLst>
                      <a:ext uri="{FF2B5EF4-FFF2-40B4-BE49-F238E27FC236}">
                        <a16:creationId xmlns:a16="http://schemas.microsoft.com/office/drawing/2014/main" id="{D7F5F4B9-C8A2-4BED-8733-8754BFB6A409}"/>
                      </a:ext>
                    </a:extLst>
                  </p:cNvPr>
                  <p:cNvCxnSpPr>
                    <a:endCxn id="224" idx="4"/>
                  </p:cNvCxnSpPr>
                  <p:nvPr/>
                </p:nvCxnSpPr>
                <p:spPr>
                  <a:xfrm flipV="1">
                    <a:off x="100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21" name="Straight Connector 220">
                    <a:extLst>
                      <a:ext uri="{FF2B5EF4-FFF2-40B4-BE49-F238E27FC236}">
                        <a16:creationId xmlns:a16="http://schemas.microsoft.com/office/drawing/2014/main" id="{4BBD2B60-52B5-475A-A940-209D72A176FF}"/>
                      </a:ext>
                    </a:extLst>
                  </p:cNvPr>
                  <p:cNvCxnSpPr>
                    <a:endCxn id="225" idx="4"/>
                  </p:cNvCxnSpPr>
                  <p:nvPr/>
                </p:nvCxnSpPr>
                <p:spPr>
                  <a:xfrm flipV="1">
                    <a:off x="100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22" name="Straight Connector 221">
                    <a:extLst>
                      <a:ext uri="{FF2B5EF4-FFF2-40B4-BE49-F238E27FC236}">
                        <a16:creationId xmlns:a16="http://schemas.microsoft.com/office/drawing/2014/main" id="{272443AE-11DF-4FED-92AB-12EF914A800E}"/>
                      </a:ext>
                    </a:extLst>
                  </p:cNvPr>
                  <p:cNvCxnSpPr>
                    <a:endCxn id="224" idx="4"/>
                  </p:cNvCxnSpPr>
                  <p:nvPr/>
                </p:nvCxnSpPr>
                <p:spPr>
                  <a:xfrm flipV="1">
                    <a:off x="164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23" name="Straight Connector 222">
                    <a:extLst>
                      <a:ext uri="{FF2B5EF4-FFF2-40B4-BE49-F238E27FC236}">
                        <a16:creationId xmlns:a16="http://schemas.microsoft.com/office/drawing/2014/main" id="{75DF562A-5537-4BA9-B4A7-E2C4D5A29FD2}"/>
                      </a:ext>
                    </a:extLst>
                  </p:cNvPr>
                  <p:cNvCxnSpPr>
                    <a:endCxn id="225" idx="4"/>
                  </p:cNvCxnSpPr>
                  <p:nvPr/>
                </p:nvCxnSpPr>
                <p:spPr>
                  <a:xfrm flipV="1">
                    <a:off x="164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24" name="Oval 223">
                    <a:extLst>
                      <a:ext uri="{FF2B5EF4-FFF2-40B4-BE49-F238E27FC236}">
                        <a16:creationId xmlns:a16="http://schemas.microsoft.com/office/drawing/2014/main" id="{66C0726B-7C41-4EB1-9026-05EF0C2F1341}"/>
                      </a:ext>
                    </a:extLst>
                  </p:cNvPr>
                  <p:cNvSpPr/>
                  <p:nvPr/>
                </p:nvSpPr>
                <p:spPr>
                  <a:xfrm>
                    <a:off x="213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5" name="Oval 224">
                    <a:extLst>
                      <a:ext uri="{FF2B5EF4-FFF2-40B4-BE49-F238E27FC236}">
                        <a16:creationId xmlns:a16="http://schemas.microsoft.com/office/drawing/2014/main" id="{89C63311-5D06-4D4E-A609-341108B95AFE}"/>
                      </a:ext>
                    </a:extLst>
                  </p:cNvPr>
                  <p:cNvSpPr/>
                  <p:nvPr/>
                </p:nvSpPr>
                <p:spPr>
                  <a:xfrm>
                    <a:off x="193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6" name="Straight Connector 225">
                    <a:extLst>
                      <a:ext uri="{FF2B5EF4-FFF2-40B4-BE49-F238E27FC236}">
                        <a16:creationId xmlns:a16="http://schemas.microsoft.com/office/drawing/2014/main" id="{4C5E074D-CCD8-4056-8AC5-9DF52CEE6CEF}"/>
                      </a:ext>
                    </a:extLst>
                  </p:cNvPr>
                  <p:cNvCxnSpPr>
                    <a:endCxn id="224" idx="4"/>
                  </p:cNvCxnSpPr>
                  <p:nvPr/>
                </p:nvCxnSpPr>
                <p:spPr>
                  <a:xfrm flipH="1" flipV="1">
                    <a:off x="233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27" name="Straight Connector 226">
                    <a:extLst>
                      <a:ext uri="{FF2B5EF4-FFF2-40B4-BE49-F238E27FC236}">
                        <a16:creationId xmlns:a16="http://schemas.microsoft.com/office/drawing/2014/main" id="{FE1DB2A1-8367-4E49-8C03-15D54201BBB5}"/>
                      </a:ext>
                    </a:extLst>
                  </p:cNvPr>
                  <p:cNvCxnSpPr>
                    <a:endCxn id="224" idx="4"/>
                  </p:cNvCxnSpPr>
                  <p:nvPr/>
                </p:nvCxnSpPr>
                <p:spPr>
                  <a:xfrm flipH="1" flipV="1">
                    <a:off x="233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a:extLst>
                      <a:ext uri="{FF2B5EF4-FFF2-40B4-BE49-F238E27FC236}">
                        <a16:creationId xmlns:a16="http://schemas.microsoft.com/office/drawing/2014/main" id="{DF296A0B-7EFE-48D2-A80B-5746C6F6AA09}"/>
                      </a:ext>
                    </a:extLst>
                  </p:cNvPr>
                  <p:cNvCxnSpPr>
                    <a:endCxn id="225" idx="4"/>
                  </p:cNvCxnSpPr>
                  <p:nvPr/>
                </p:nvCxnSpPr>
                <p:spPr>
                  <a:xfrm flipH="1" flipV="1">
                    <a:off x="213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32" name="Straight Connector 231">
                    <a:extLst>
                      <a:ext uri="{FF2B5EF4-FFF2-40B4-BE49-F238E27FC236}">
                        <a16:creationId xmlns:a16="http://schemas.microsoft.com/office/drawing/2014/main" id="{41631AC8-8C89-4BC2-9A8B-BE2A4EFAFFC6}"/>
                      </a:ext>
                    </a:extLst>
                  </p:cNvPr>
                  <p:cNvCxnSpPr>
                    <a:endCxn id="237" idx="4"/>
                  </p:cNvCxnSpPr>
                  <p:nvPr/>
                </p:nvCxnSpPr>
                <p:spPr>
                  <a:xfrm flipH="1" flipV="1">
                    <a:off x="193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33" name="Straight Connector 232">
                    <a:extLst>
                      <a:ext uri="{FF2B5EF4-FFF2-40B4-BE49-F238E27FC236}">
                        <a16:creationId xmlns:a16="http://schemas.microsoft.com/office/drawing/2014/main" id="{AB5DED61-0EA2-459E-BA62-2B5FA37CB9FF}"/>
                      </a:ext>
                    </a:extLst>
                  </p:cNvPr>
                  <p:cNvCxnSpPr>
                    <a:endCxn id="225" idx="4"/>
                  </p:cNvCxnSpPr>
                  <p:nvPr/>
                </p:nvCxnSpPr>
                <p:spPr>
                  <a:xfrm flipH="1" flipV="1">
                    <a:off x="213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34" name="Straight Connector 233">
                    <a:extLst>
                      <a:ext uri="{FF2B5EF4-FFF2-40B4-BE49-F238E27FC236}">
                        <a16:creationId xmlns:a16="http://schemas.microsoft.com/office/drawing/2014/main" id="{1C8534A3-3E94-4600-B244-F829C9E7D280}"/>
                      </a:ext>
                    </a:extLst>
                  </p:cNvPr>
                  <p:cNvCxnSpPr>
                    <a:endCxn id="225" idx="4"/>
                  </p:cNvCxnSpPr>
                  <p:nvPr/>
                </p:nvCxnSpPr>
                <p:spPr>
                  <a:xfrm flipH="1" flipV="1">
                    <a:off x="213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36" name="Straight Connector 235">
                    <a:extLst>
                      <a:ext uri="{FF2B5EF4-FFF2-40B4-BE49-F238E27FC236}">
                        <a16:creationId xmlns:a16="http://schemas.microsoft.com/office/drawing/2014/main" id="{44E5797D-0D53-47E4-9E92-4C47C67186D5}"/>
                      </a:ext>
                    </a:extLst>
                  </p:cNvPr>
                  <p:cNvCxnSpPr>
                    <a:endCxn id="224" idx="4"/>
                  </p:cNvCxnSpPr>
                  <p:nvPr/>
                </p:nvCxnSpPr>
                <p:spPr>
                  <a:xfrm flipV="1">
                    <a:off x="226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37" name="Oval 236">
                    <a:extLst>
                      <a:ext uri="{FF2B5EF4-FFF2-40B4-BE49-F238E27FC236}">
                        <a16:creationId xmlns:a16="http://schemas.microsoft.com/office/drawing/2014/main" id="{F577D2BC-A441-41AA-B9EA-8FF791D404A5}"/>
                      </a:ext>
                    </a:extLst>
                  </p:cNvPr>
                  <p:cNvSpPr/>
                  <p:nvPr/>
                </p:nvSpPr>
                <p:spPr>
                  <a:xfrm>
                    <a:off x="173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8" name="Straight Connector 237">
                    <a:extLst>
                      <a:ext uri="{FF2B5EF4-FFF2-40B4-BE49-F238E27FC236}">
                        <a16:creationId xmlns:a16="http://schemas.microsoft.com/office/drawing/2014/main" id="{E0DCFB6F-7311-462B-B8D2-01DAE3A02C17}"/>
                      </a:ext>
                    </a:extLst>
                  </p:cNvPr>
                  <p:cNvCxnSpPr>
                    <a:endCxn id="237" idx="4"/>
                  </p:cNvCxnSpPr>
                  <p:nvPr/>
                </p:nvCxnSpPr>
                <p:spPr>
                  <a:xfrm flipV="1">
                    <a:off x="164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39" name="Straight Connector 238">
                    <a:extLst>
                      <a:ext uri="{FF2B5EF4-FFF2-40B4-BE49-F238E27FC236}">
                        <a16:creationId xmlns:a16="http://schemas.microsoft.com/office/drawing/2014/main" id="{85FAA6E4-9034-4DA4-AE97-1D9FD60EA2A2}"/>
                      </a:ext>
                    </a:extLst>
                  </p:cNvPr>
                  <p:cNvCxnSpPr>
                    <a:endCxn id="237" idx="4"/>
                  </p:cNvCxnSpPr>
                  <p:nvPr/>
                </p:nvCxnSpPr>
                <p:spPr>
                  <a:xfrm flipH="1" flipV="1">
                    <a:off x="193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42" name="Straight Connector 241">
                    <a:extLst>
                      <a:ext uri="{FF2B5EF4-FFF2-40B4-BE49-F238E27FC236}">
                        <a16:creationId xmlns:a16="http://schemas.microsoft.com/office/drawing/2014/main" id="{52E6CD89-3B4F-4372-A713-C6959D58057A}"/>
                      </a:ext>
                    </a:extLst>
                  </p:cNvPr>
                  <p:cNvCxnSpPr>
                    <a:endCxn id="237" idx="4"/>
                  </p:cNvCxnSpPr>
                  <p:nvPr/>
                </p:nvCxnSpPr>
                <p:spPr>
                  <a:xfrm flipH="1" flipV="1">
                    <a:off x="193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43" name="Straight Connector 242">
                    <a:extLst>
                      <a:ext uri="{FF2B5EF4-FFF2-40B4-BE49-F238E27FC236}">
                        <a16:creationId xmlns:a16="http://schemas.microsoft.com/office/drawing/2014/main" id="{4647AA7C-F6E9-4C46-A8B9-AECD28811D67}"/>
                      </a:ext>
                    </a:extLst>
                  </p:cNvPr>
                  <p:cNvCxnSpPr>
                    <a:endCxn id="237" idx="4"/>
                  </p:cNvCxnSpPr>
                  <p:nvPr/>
                </p:nvCxnSpPr>
                <p:spPr>
                  <a:xfrm flipV="1">
                    <a:off x="100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45" name="Straight Connector 244">
                    <a:extLst>
                      <a:ext uri="{FF2B5EF4-FFF2-40B4-BE49-F238E27FC236}">
                        <a16:creationId xmlns:a16="http://schemas.microsoft.com/office/drawing/2014/main" id="{3B034516-193A-4482-B421-C38E396ACA0F}"/>
                      </a:ext>
                    </a:extLst>
                  </p:cNvPr>
                  <p:cNvCxnSpPr>
                    <a:endCxn id="252" idx="4"/>
                  </p:cNvCxnSpPr>
                  <p:nvPr/>
                </p:nvCxnSpPr>
                <p:spPr>
                  <a:xfrm flipV="1">
                    <a:off x="227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a:extLst>
                      <a:ext uri="{FF2B5EF4-FFF2-40B4-BE49-F238E27FC236}">
                        <a16:creationId xmlns:a16="http://schemas.microsoft.com/office/drawing/2014/main" id="{327DC5A8-7EA5-42CA-8218-A0324BD8762F}"/>
                      </a:ext>
                    </a:extLst>
                  </p:cNvPr>
                  <p:cNvCxnSpPr>
                    <a:endCxn id="253" idx="4"/>
                  </p:cNvCxnSpPr>
                  <p:nvPr/>
                </p:nvCxnSpPr>
                <p:spPr>
                  <a:xfrm flipV="1">
                    <a:off x="227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B55FCE23-73A1-4E6D-B83A-0D655E8DF033}"/>
                      </a:ext>
                    </a:extLst>
                  </p:cNvPr>
                  <p:cNvCxnSpPr>
                    <a:endCxn id="252" idx="4"/>
                  </p:cNvCxnSpPr>
                  <p:nvPr/>
                </p:nvCxnSpPr>
                <p:spPr>
                  <a:xfrm flipV="1">
                    <a:off x="291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51" name="Straight Connector 250">
                    <a:extLst>
                      <a:ext uri="{FF2B5EF4-FFF2-40B4-BE49-F238E27FC236}">
                        <a16:creationId xmlns:a16="http://schemas.microsoft.com/office/drawing/2014/main" id="{4FEF0203-12C6-4486-8A8C-1E7117A41702}"/>
                      </a:ext>
                    </a:extLst>
                  </p:cNvPr>
                  <p:cNvCxnSpPr>
                    <a:endCxn id="253" idx="4"/>
                  </p:cNvCxnSpPr>
                  <p:nvPr/>
                </p:nvCxnSpPr>
                <p:spPr>
                  <a:xfrm flipV="1">
                    <a:off x="291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52" name="Oval 251">
                    <a:extLst>
                      <a:ext uri="{FF2B5EF4-FFF2-40B4-BE49-F238E27FC236}">
                        <a16:creationId xmlns:a16="http://schemas.microsoft.com/office/drawing/2014/main" id="{9FB21DB4-C639-4332-B686-3F04671CE266}"/>
                      </a:ext>
                    </a:extLst>
                  </p:cNvPr>
                  <p:cNvSpPr/>
                  <p:nvPr/>
                </p:nvSpPr>
                <p:spPr>
                  <a:xfrm>
                    <a:off x="340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 name="Oval 252">
                    <a:extLst>
                      <a:ext uri="{FF2B5EF4-FFF2-40B4-BE49-F238E27FC236}">
                        <a16:creationId xmlns:a16="http://schemas.microsoft.com/office/drawing/2014/main" id="{48407694-8CAC-4B75-B808-D11B42B90E47}"/>
                      </a:ext>
                    </a:extLst>
                  </p:cNvPr>
                  <p:cNvSpPr/>
                  <p:nvPr/>
                </p:nvSpPr>
                <p:spPr>
                  <a:xfrm>
                    <a:off x="320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4" name="Oval 253">
                    <a:extLst>
                      <a:ext uri="{FF2B5EF4-FFF2-40B4-BE49-F238E27FC236}">
                        <a16:creationId xmlns:a16="http://schemas.microsoft.com/office/drawing/2014/main" id="{1BF6027A-C2E8-438B-8F6A-9AD4BCE4B65D}"/>
                      </a:ext>
                    </a:extLst>
                  </p:cNvPr>
                  <p:cNvSpPr/>
                  <p:nvPr/>
                </p:nvSpPr>
                <p:spPr>
                  <a:xfrm>
                    <a:off x="300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5" name="Straight Connector 254">
                    <a:extLst>
                      <a:ext uri="{FF2B5EF4-FFF2-40B4-BE49-F238E27FC236}">
                        <a16:creationId xmlns:a16="http://schemas.microsoft.com/office/drawing/2014/main" id="{C194B212-3957-432D-8BE9-33041823E7EB}"/>
                      </a:ext>
                    </a:extLst>
                  </p:cNvPr>
                  <p:cNvCxnSpPr>
                    <a:endCxn id="254" idx="4"/>
                  </p:cNvCxnSpPr>
                  <p:nvPr/>
                </p:nvCxnSpPr>
                <p:spPr>
                  <a:xfrm flipV="1">
                    <a:off x="291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65" name="Straight Connector 264">
                    <a:extLst>
                      <a:ext uri="{FF2B5EF4-FFF2-40B4-BE49-F238E27FC236}">
                        <a16:creationId xmlns:a16="http://schemas.microsoft.com/office/drawing/2014/main" id="{1EA354E8-8947-451B-A825-3CDF125BA293}"/>
                      </a:ext>
                    </a:extLst>
                  </p:cNvPr>
                  <p:cNvCxnSpPr>
                    <a:endCxn id="254" idx="4"/>
                  </p:cNvCxnSpPr>
                  <p:nvPr/>
                </p:nvCxnSpPr>
                <p:spPr>
                  <a:xfrm flipH="1" flipV="1">
                    <a:off x="320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66" name="Straight Connector 265">
                    <a:extLst>
                      <a:ext uri="{FF2B5EF4-FFF2-40B4-BE49-F238E27FC236}">
                        <a16:creationId xmlns:a16="http://schemas.microsoft.com/office/drawing/2014/main" id="{C5BE1785-22D4-499D-94C0-4674FBC42DBF}"/>
                      </a:ext>
                    </a:extLst>
                  </p:cNvPr>
                  <p:cNvCxnSpPr>
                    <a:endCxn id="252" idx="4"/>
                  </p:cNvCxnSpPr>
                  <p:nvPr/>
                </p:nvCxnSpPr>
                <p:spPr>
                  <a:xfrm flipH="1" flipV="1">
                    <a:off x="360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67" name="Straight Connector 266">
                    <a:extLst>
                      <a:ext uri="{FF2B5EF4-FFF2-40B4-BE49-F238E27FC236}">
                        <a16:creationId xmlns:a16="http://schemas.microsoft.com/office/drawing/2014/main" id="{871305FE-D319-4B2D-92F5-CD8320490EBC}"/>
                      </a:ext>
                    </a:extLst>
                  </p:cNvPr>
                  <p:cNvCxnSpPr>
                    <a:endCxn id="252" idx="4"/>
                  </p:cNvCxnSpPr>
                  <p:nvPr/>
                </p:nvCxnSpPr>
                <p:spPr>
                  <a:xfrm flipH="1" flipV="1">
                    <a:off x="360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68" name="Straight Connector 267">
                    <a:extLst>
                      <a:ext uri="{FF2B5EF4-FFF2-40B4-BE49-F238E27FC236}">
                        <a16:creationId xmlns:a16="http://schemas.microsoft.com/office/drawing/2014/main" id="{34A3648B-5C58-4E70-8E00-B347533512A3}"/>
                      </a:ext>
                    </a:extLst>
                  </p:cNvPr>
                  <p:cNvCxnSpPr>
                    <a:endCxn id="253" idx="4"/>
                  </p:cNvCxnSpPr>
                  <p:nvPr/>
                </p:nvCxnSpPr>
                <p:spPr>
                  <a:xfrm flipH="1" flipV="1">
                    <a:off x="340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69" name="Straight Connector 268">
                    <a:extLst>
                      <a:ext uri="{FF2B5EF4-FFF2-40B4-BE49-F238E27FC236}">
                        <a16:creationId xmlns:a16="http://schemas.microsoft.com/office/drawing/2014/main" id="{0F55FEFB-B4CD-416A-AF0A-C7EDEE48AE4D}"/>
                      </a:ext>
                    </a:extLst>
                  </p:cNvPr>
                  <p:cNvCxnSpPr>
                    <a:endCxn id="254" idx="4"/>
                  </p:cNvCxnSpPr>
                  <p:nvPr/>
                </p:nvCxnSpPr>
                <p:spPr>
                  <a:xfrm flipH="1" flipV="1">
                    <a:off x="320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71" name="Straight Connector 270">
                    <a:extLst>
                      <a:ext uri="{FF2B5EF4-FFF2-40B4-BE49-F238E27FC236}">
                        <a16:creationId xmlns:a16="http://schemas.microsoft.com/office/drawing/2014/main" id="{3760AA37-BEF9-42D5-8762-761CC5585038}"/>
                      </a:ext>
                    </a:extLst>
                  </p:cNvPr>
                  <p:cNvCxnSpPr>
                    <a:endCxn id="254" idx="4"/>
                  </p:cNvCxnSpPr>
                  <p:nvPr/>
                </p:nvCxnSpPr>
                <p:spPr>
                  <a:xfrm flipH="1" flipV="1">
                    <a:off x="320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72" name="Straight Connector 271">
                    <a:extLst>
                      <a:ext uri="{FF2B5EF4-FFF2-40B4-BE49-F238E27FC236}">
                        <a16:creationId xmlns:a16="http://schemas.microsoft.com/office/drawing/2014/main" id="{FAB1BB25-44F3-4626-AA95-BA30FC1A2342}"/>
                      </a:ext>
                    </a:extLst>
                  </p:cNvPr>
                  <p:cNvCxnSpPr>
                    <a:endCxn id="253" idx="4"/>
                  </p:cNvCxnSpPr>
                  <p:nvPr/>
                </p:nvCxnSpPr>
                <p:spPr>
                  <a:xfrm flipH="1" flipV="1">
                    <a:off x="340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75" name="Straight Connector 274">
                    <a:extLst>
                      <a:ext uri="{FF2B5EF4-FFF2-40B4-BE49-F238E27FC236}">
                        <a16:creationId xmlns:a16="http://schemas.microsoft.com/office/drawing/2014/main" id="{123C5AB0-0794-421B-B416-5402E841A696}"/>
                      </a:ext>
                    </a:extLst>
                  </p:cNvPr>
                  <p:cNvCxnSpPr>
                    <a:endCxn id="253" idx="4"/>
                  </p:cNvCxnSpPr>
                  <p:nvPr/>
                </p:nvCxnSpPr>
                <p:spPr>
                  <a:xfrm flipH="1" flipV="1">
                    <a:off x="340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77" name="Straight Connector 276">
                    <a:extLst>
                      <a:ext uri="{FF2B5EF4-FFF2-40B4-BE49-F238E27FC236}">
                        <a16:creationId xmlns:a16="http://schemas.microsoft.com/office/drawing/2014/main" id="{C3F35698-2AC7-453D-A9D0-2DD1B78D6F7D}"/>
                      </a:ext>
                    </a:extLst>
                  </p:cNvPr>
                  <p:cNvCxnSpPr>
                    <a:endCxn id="252" idx="4"/>
                  </p:cNvCxnSpPr>
                  <p:nvPr/>
                </p:nvCxnSpPr>
                <p:spPr>
                  <a:xfrm flipV="1">
                    <a:off x="353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79" name="Straight Connector 278">
                    <a:extLst>
                      <a:ext uri="{FF2B5EF4-FFF2-40B4-BE49-F238E27FC236}">
                        <a16:creationId xmlns:a16="http://schemas.microsoft.com/office/drawing/2014/main" id="{8E874E6A-027E-4E22-AA78-8C6019707F88}"/>
                      </a:ext>
                    </a:extLst>
                  </p:cNvPr>
                  <p:cNvCxnSpPr>
                    <a:endCxn id="254" idx="4"/>
                  </p:cNvCxnSpPr>
                  <p:nvPr/>
                </p:nvCxnSpPr>
                <p:spPr>
                  <a:xfrm flipV="1">
                    <a:off x="227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80" name="Straight Connector 279">
                    <a:extLst>
                      <a:ext uri="{FF2B5EF4-FFF2-40B4-BE49-F238E27FC236}">
                        <a16:creationId xmlns:a16="http://schemas.microsoft.com/office/drawing/2014/main" id="{ADB4475B-CD5C-469F-BDEB-03E2A05EFF72}"/>
                      </a:ext>
                    </a:extLst>
                  </p:cNvPr>
                  <p:cNvCxnSpPr>
                    <a:endCxn id="289" idx="4"/>
                  </p:cNvCxnSpPr>
                  <p:nvPr/>
                </p:nvCxnSpPr>
                <p:spPr>
                  <a:xfrm flipV="1">
                    <a:off x="353275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82" name="Straight Connector 281">
                    <a:extLst>
                      <a:ext uri="{FF2B5EF4-FFF2-40B4-BE49-F238E27FC236}">
                        <a16:creationId xmlns:a16="http://schemas.microsoft.com/office/drawing/2014/main" id="{B27F1EBD-70B4-4A91-90F5-2C6C8EFD7A36}"/>
                      </a:ext>
                    </a:extLst>
                  </p:cNvPr>
                  <p:cNvCxnSpPr>
                    <a:endCxn id="290" idx="4"/>
                  </p:cNvCxnSpPr>
                  <p:nvPr/>
                </p:nvCxnSpPr>
                <p:spPr>
                  <a:xfrm flipV="1">
                    <a:off x="353275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84" name="Straight Connector 283">
                    <a:extLst>
                      <a:ext uri="{FF2B5EF4-FFF2-40B4-BE49-F238E27FC236}">
                        <a16:creationId xmlns:a16="http://schemas.microsoft.com/office/drawing/2014/main" id="{5BB27890-E90C-4393-B131-FF52710E2F1C}"/>
                      </a:ext>
                    </a:extLst>
                  </p:cNvPr>
                  <p:cNvCxnSpPr>
                    <a:endCxn id="289" idx="4"/>
                  </p:cNvCxnSpPr>
                  <p:nvPr/>
                </p:nvCxnSpPr>
                <p:spPr>
                  <a:xfrm flipV="1">
                    <a:off x="417283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87" name="Straight Connector 286">
                    <a:extLst>
                      <a:ext uri="{FF2B5EF4-FFF2-40B4-BE49-F238E27FC236}">
                        <a16:creationId xmlns:a16="http://schemas.microsoft.com/office/drawing/2014/main" id="{EF39D033-BF1F-4F1A-9590-0984256EFBC0}"/>
                      </a:ext>
                    </a:extLst>
                  </p:cNvPr>
                  <p:cNvCxnSpPr>
                    <a:endCxn id="290" idx="4"/>
                  </p:cNvCxnSpPr>
                  <p:nvPr/>
                </p:nvCxnSpPr>
                <p:spPr>
                  <a:xfrm flipV="1">
                    <a:off x="417283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89" name="Oval 288">
                    <a:extLst>
                      <a:ext uri="{FF2B5EF4-FFF2-40B4-BE49-F238E27FC236}">
                        <a16:creationId xmlns:a16="http://schemas.microsoft.com/office/drawing/2014/main" id="{E6E2D802-F3A0-456D-80DF-66C300B45A15}"/>
                      </a:ext>
                    </a:extLst>
                  </p:cNvPr>
                  <p:cNvSpPr/>
                  <p:nvPr/>
                </p:nvSpPr>
                <p:spPr>
                  <a:xfrm>
                    <a:off x="466559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0" name="Oval 289">
                    <a:extLst>
                      <a:ext uri="{FF2B5EF4-FFF2-40B4-BE49-F238E27FC236}">
                        <a16:creationId xmlns:a16="http://schemas.microsoft.com/office/drawing/2014/main" id="{D0A58D33-D835-471D-9595-D755708C42FB}"/>
                      </a:ext>
                    </a:extLst>
                  </p:cNvPr>
                  <p:cNvSpPr/>
                  <p:nvPr/>
                </p:nvSpPr>
                <p:spPr>
                  <a:xfrm>
                    <a:off x="446747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1" name="Oval 290">
                    <a:extLst>
                      <a:ext uri="{FF2B5EF4-FFF2-40B4-BE49-F238E27FC236}">
                        <a16:creationId xmlns:a16="http://schemas.microsoft.com/office/drawing/2014/main" id="{0C261951-E8DB-4406-88BD-8302177021EB}"/>
                      </a:ext>
                    </a:extLst>
                  </p:cNvPr>
                  <p:cNvSpPr/>
                  <p:nvPr/>
                </p:nvSpPr>
                <p:spPr>
                  <a:xfrm>
                    <a:off x="426935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2" name="Straight Connector 291">
                    <a:extLst>
                      <a:ext uri="{FF2B5EF4-FFF2-40B4-BE49-F238E27FC236}">
                        <a16:creationId xmlns:a16="http://schemas.microsoft.com/office/drawing/2014/main" id="{3E637F6D-EC79-4E9B-A7B2-B01422FAB861}"/>
                      </a:ext>
                    </a:extLst>
                  </p:cNvPr>
                  <p:cNvCxnSpPr>
                    <a:endCxn id="291" idx="4"/>
                  </p:cNvCxnSpPr>
                  <p:nvPr/>
                </p:nvCxnSpPr>
                <p:spPr>
                  <a:xfrm flipV="1">
                    <a:off x="417283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3" name="Straight Connector 292">
                    <a:extLst>
                      <a:ext uri="{FF2B5EF4-FFF2-40B4-BE49-F238E27FC236}">
                        <a16:creationId xmlns:a16="http://schemas.microsoft.com/office/drawing/2014/main" id="{F3C18806-ECDF-4852-95A5-4EF1735717DD}"/>
                      </a:ext>
                    </a:extLst>
                  </p:cNvPr>
                  <p:cNvCxnSpPr>
                    <a:endCxn id="291" idx="4"/>
                  </p:cNvCxnSpPr>
                  <p:nvPr/>
                </p:nvCxnSpPr>
                <p:spPr>
                  <a:xfrm flipH="1" flipV="1">
                    <a:off x="446747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5" name="Straight Connector 294">
                    <a:extLst>
                      <a:ext uri="{FF2B5EF4-FFF2-40B4-BE49-F238E27FC236}">
                        <a16:creationId xmlns:a16="http://schemas.microsoft.com/office/drawing/2014/main" id="{B946086F-5A67-47E7-BFB2-258F0C4B8D9F}"/>
                      </a:ext>
                    </a:extLst>
                  </p:cNvPr>
                  <p:cNvCxnSpPr>
                    <a:endCxn id="289" idx="4"/>
                  </p:cNvCxnSpPr>
                  <p:nvPr/>
                </p:nvCxnSpPr>
                <p:spPr>
                  <a:xfrm flipH="1" flipV="1">
                    <a:off x="486371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6" name="Straight Connector 295">
                    <a:extLst>
                      <a:ext uri="{FF2B5EF4-FFF2-40B4-BE49-F238E27FC236}">
                        <a16:creationId xmlns:a16="http://schemas.microsoft.com/office/drawing/2014/main" id="{613BDAA8-6F0D-4C11-B979-F46148EC440F}"/>
                      </a:ext>
                    </a:extLst>
                  </p:cNvPr>
                  <p:cNvCxnSpPr>
                    <a:endCxn id="289" idx="4"/>
                  </p:cNvCxnSpPr>
                  <p:nvPr/>
                </p:nvCxnSpPr>
                <p:spPr>
                  <a:xfrm flipH="1" flipV="1">
                    <a:off x="486371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7" name="Straight Connector 296">
                    <a:extLst>
                      <a:ext uri="{FF2B5EF4-FFF2-40B4-BE49-F238E27FC236}">
                        <a16:creationId xmlns:a16="http://schemas.microsoft.com/office/drawing/2014/main" id="{60CDB17F-6576-4DB6-B373-CBE3FA6D573B}"/>
                      </a:ext>
                    </a:extLst>
                  </p:cNvPr>
                  <p:cNvCxnSpPr>
                    <a:endCxn id="290" idx="4"/>
                  </p:cNvCxnSpPr>
                  <p:nvPr/>
                </p:nvCxnSpPr>
                <p:spPr>
                  <a:xfrm flipH="1" flipV="1">
                    <a:off x="466559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8" name="Straight Connector 297">
                    <a:extLst>
                      <a:ext uri="{FF2B5EF4-FFF2-40B4-BE49-F238E27FC236}">
                        <a16:creationId xmlns:a16="http://schemas.microsoft.com/office/drawing/2014/main" id="{C51CD009-680D-42A9-B65D-A01052697903}"/>
                      </a:ext>
                    </a:extLst>
                  </p:cNvPr>
                  <p:cNvCxnSpPr>
                    <a:endCxn id="291" idx="4"/>
                  </p:cNvCxnSpPr>
                  <p:nvPr/>
                </p:nvCxnSpPr>
                <p:spPr>
                  <a:xfrm flipH="1" flipV="1">
                    <a:off x="446747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9" name="Straight Connector 298">
                    <a:extLst>
                      <a:ext uri="{FF2B5EF4-FFF2-40B4-BE49-F238E27FC236}">
                        <a16:creationId xmlns:a16="http://schemas.microsoft.com/office/drawing/2014/main" id="{7AD447C2-6EF3-428D-9FF9-951CFCB50F64}"/>
                      </a:ext>
                    </a:extLst>
                  </p:cNvPr>
                  <p:cNvCxnSpPr>
                    <a:endCxn id="291" idx="4"/>
                  </p:cNvCxnSpPr>
                  <p:nvPr/>
                </p:nvCxnSpPr>
                <p:spPr>
                  <a:xfrm flipH="1" flipV="1">
                    <a:off x="446747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2" name="Straight Connector 301">
                    <a:extLst>
                      <a:ext uri="{FF2B5EF4-FFF2-40B4-BE49-F238E27FC236}">
                        <a16:creationId xmlns:a16="http://schemas.microsoft.com/office/drawing/2014/main" id="{D80989AA-5562-4A33-B2AE-59656DF2053F}"/>
                      </a:ext>
                    </a:extLst>
                  </p:cNvPr>
                  <p:cNvCxnSpPr>
                    <a:endCxn id="290" idx="4"/>
                  </p:cNvCxnSpPr>
                  <p:nvPr/>
                </p:nvCxnSpPr>
                <p:spPr>
                  <a:xfrm flipH="1" flipV="1">
                    <a:off x="466559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3" name="Straight Connector 302">
                    <a:extLst>
                      <a:ext uri="{FF2B5EF4-FFF2-40B4-BE49-F238E27FC236}">
                        <a16:creationId xmlns:a16="http://schemas.microsoft.com/office/drawing/2014/main" id="{AD046FF2-AB8A-4233-9B7F-F9702F0D95B1}"/>
                      </a:ext>
                    </a:extLst>
                  </p:cNvPr>
                  <p:cNvCxnSpPr>
                    <a:endCxn id="290" idx="4"/>
                  </p:cNvCxnSpPr>
                  <p:nvPr/>
                </p:nvCxnSpPr>
                <p:spPr>
                  <a:xfrm flipH="1" flipV="1">
                    <a:off x="466559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5" name="Straight Connector 304">
                    <a:extLst>
                      <a:ext uri="{FF2B5EF4-FFF2-40B4-BE49-F238E27FC236}">
                        <a16:creationId xmlns:a16="http://schemas.microsoft.com/office/drawing/2014/main" id="{B21485A6-FDE5-48FD-BA87-1B725F0E9210}"/>
                      </a:ext>
                    </a:extLst>
                  </p:cNvPr>
                  <p:cNvCxnSpPr>
                    <a:endCxn id="289" idx="4"/>
                  </p:cNvCxnSpPr>
                  <p:nvPr/>
                </p:nvCxnSpPr>
                <p:spPr>
                  <a:xfrm flipV="1">
                    <a:off x="479259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6" name="Straight Connector 305">
                    <a:extLst>
                      <a:ext uri="{FF2B5EF4-FFF2-40B4-BE49-F238E27FC236}">
                        <a16:creationId xmlns:a16="http://schemas.microsoft.com/office/drawing/2014/main" id="{272833A8-4C54-4909-A4A7-A875A3ABDA2C}"/>
                      </a:ext>
                    </a:extLst>
                  </p:cNvPr>
                  <p:cNvCxnSpPr>
                    <a:endCxn id="291" idx="4"/>
                  </p:cNvCxnSpPr>
                  <p:nvPr/>
                </p:nvCxnSpPr>
                <p:spPr>
                  <a:xfrm flipV="1">
                    <a:off x="353275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F440319C-ED48-4F29-AE90-BF84AE431EDC}"/>
                      </a:ext>
                    </a:extLst>
                  </p:cNvPr>
                  <p:cNvCxnSpPr>
                    <a:endCxn id="312" idx="4"/>
                  </p:cNvCxnSpPr>
                  <p:nvPr/>
                </p:nvCxnSpPr>
                <p:spPr>
                  <a:xfrm flipV="1">
                    <a:off x="481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a:extLst>
                      <a:ext uri="{FF2B5EF4-FFF2-40B4-BE49-F238E27FC236}">
                        <a16:creationId xmlns:a16="http://schemas.microsoft.com/office/drawing/2014/main" id="{A25CF9D6-7013-41D8-96B1-35059551DB44}"/>
                      </a:ext>
                    </a:extLst>
                  </p:cNvPr>
                  <p:cNvCxnSpPr>
                    <a:endCxn id="313" idx="4"/>
                  </p:cNvCxnSpPr>
                  <p:nvPr/>
                </p:nvCxnSpPr>
                <p:spPr>
                  <a:xfrm flipV="1">
                    <a:off x="481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0" name="Straight Connector 309">
                    <a:extLst>
                      <a:ext uri="{FF2B5EF4-FFF2-40B4-BE49-F238E27FC236}">
                        <a16:creationId xmlns:a16="http://schemas.microsoft.com/office/drawing/2014/main" id="{634CDE0D-A964-4840-BDA9-F1EDC13EDCCF}"/>
                      </a:ext>
                    </a:extLst>
                  </p:cNvPr>
                  <p:cNvCxnSpPr>
                    <a:endCxn id="312" idx="4"/>
                  </p:cNvCxnSpPr>
                  <p:nvPr/>
                </p:nvCxnSpPr>
                <p:spPr>
                  <a:xfrm flipV="1">
                    <a:off x="545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1" name="Straight Connector 310">
                    <a:extLst>
                      <a:ext uri="{FF2B5EF4-FFF2-40B4-BE49-F238E27FC236}">
                        <a16:creationId xmlns:a16="http://schemas.microsoft.com/office/drawing/2014/main" id="{D94C2E92-61BC-4BE5-B868-2D0265DE8012}"/>
                      </a:ext>
                    </a:extLst>
                  </p:cNvPr>
                  <p:cNvCxnSpPr>
                    <a:endCxn id="313" idx="4"/>
                  </p:cNvCxnSpPr>
                  <p:nvPr/>
                </p:nvCxnSpPr>
                <p:spPr>
                  <a:xfrm flipV="1">
                    <a:off x="545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12" name="Oval 311">
                    <a:extLst>
                      <a:ext uri="{FF2B5EF4-FFF2-40B4-BE49-F238E27FC236}">
                        <a16:creationId xmlns:a16="http://schemas.microsoft.com/office/drawing/2014/main" id="{C3B054C1-A887-40AF-AEF1-04A73628C28E}"/>
                      </a:ext>
                    </a:extLst>
                  </p:cNvPr>
                  <p:cNvSpPr/>
                  <p:nvPr/>
                </p:nvSpPr>
                <p:spPr>
                  <a:xfrm>
                    <a:off x="594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3" name="Oval 312">
                    <a:extLst>
                      <a:ext uri="{FF2B5EF4-FFF2-40B4-BE49-F238E27FC236}">
                        <a16:creationId xmlns:a16="http://schemas.microsoft.com/office/drawing/2014/main" id="{2AD35DE0-45CF-4FC3-88B1-053D60212155}"/>
                      </a:ext>
                    </a:extLst>
                  </p:cNvPr>
                  <p:cNvSpPr/>
                  <p:nvPr/>
                </p:nvSpPr>
                <p:spPr>
                  <a:xfrm>
                    <a:off x="574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4" name="Oval 313">
                    <a:extLst>
                      <a:ext uri="{FF2B5EF4-FFF2-40B4-BE49-F238E27FC236}">
                        <a16:creationId xmlns:a16="http://schemas.microsoft.com/office/drawing/2014/main" id="{A901E074-F2B6-47E4-B57A-1AF02D66354B}"/>
                      </a:ext>
                    </a:extLst>
                  </p:cNvPr>
                  <p:cNvSpPr/>
                  <p:nvPr/>
                </p:nvSpPr>
                <p:spPr>
                  <a:xfrm>
                    <a:off x="554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15" name="Straight Connector 314">
                    <a:extLst>
                      <a:ext uri="{FF2B5EF4-FFF2-40B4-BE49-F238E27FC236}">
                        <a16:creationId xmlns:a16="http://schemas.microsoft.com/office/drawing/2014/main" id="{5D46FE29-7426-421A-B4AA-333DE4601A97}"/>
                      </a:ext>
                    </a:extLst>
                  </p:cNvPr>
                  <p:cNvCxnSpPr>
                    <a:endCxn id="314" idx="4"/>
                  </p:cNvCxnSpPr>
                  <p:nvPr/>
                </p:nvCxnSpPr>
                <p:spPr>
                  <a:xfrm flipV="1">
                    <a:off x="545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6" name="Straight Connector 315">
                    <a:extLst>
                      <a:ext uri="{FF2B5EF4-FFF2-40B4-BE49-F238E27FC236}">
                        <a16:creationId xmlns:a16="http://schemas.microsoft.com/office/drawing/2014/main" id="{5F0C8C63-7CD4-4640-83D5-31D5E83968F1}"/>
                      </a:ext>
                    </a:extLst>
                  </p:cNvPr>
                  <p:cNvCxnSpPr>
                    <a:endCxn id="314" idx="4"/>
                  </p:cNvCxnSpPr>
                  <p:nvPr/>
                </p:nvCxnSpPr>
                <p:spPr>
                  <a:xfrm flipH="1" flipV="1">
                    <a:off x="574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7" name="Straight Connector 316">
                    <a:extLst>
                      <a:ext uri="{FF2B5EF4-FFF2-40B4-BE49-F238E27FC236}">
                        <a16:creationId xmlns:a16="http://schemas.microsoft.com/office/drawing/2014/main" id="{9C1D1E81-CA98-4790-9E15-D63BD392E72C}"/>
                      </a:ext>
                    </a:extLst>
                  </p:cNvPr>
                  <p:cNvCxnSpPr>
                    <a:cxnSpLocks/>
                  </p:cNvCxnSpPr>
                  <p:nvPr/>
                </p:nvCxnSpPr>
                <p:spPr>
                  <a:xfrm flipH="1" flipV="1">
                    <a:off x="614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8" name="Straight Connector 317">
                    <a:extLst>
                      <a:ext uri="{FF2B5EF4-FFF2-40B4-BE49-F238E27FC236}">
                        <a16:creationId xmlns:a16="http://schemas.microsoft.com/office/drawing/2014/main" id="{40966E93-0683-47F6-94A9-4CC124DF3319}"/>
                      </a:ext>
                    </a:extLst>
                  </p:cNvPr>
                  <p:cNvCxnSpPr>
                    <a:cxnSpLocks/>
                  </p:cNvCxnSpPr>
                  <p:nvPr/>
                </p:nvCxnSpPr>
                <p:spPr>
                  <a:xfrm flipH="1" flipV="1">
                    <a:off x="614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9" name="Straight Connector 318">
                    <a:extLst>
                      <a:ext uri="{FF2B5EF4-FFF2-40B4-BE49-F238E27FC236}">
                        <a16:creationId xmlns:a16="http://schemas.microsoft.com/office/drawing/2014/main" id="{BEFDB95B-0E1F-4AD4-AF14-E383E72A6CBB}"/>
                      </a:ext>
                    </a:extLst>
                  </p:cNvPr>
                  <p:cNvCxnSpPr>
                    <a:cxnSpLocks/>
                  </p:cNvCxnSpPr>
                  <p:nvPr/>
                </p:nvCxnSpPr>
                <p:spPr>
                  <a:xfrm flipH="1" flipV="1">
                    <a:off x="594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3" name="Straight Connector 392">
                    <a:extLst>
                      <a:ext uri="{FF2B5EF4-FFF2-40B4-BE49-F238E27FC236}">
                        <a16:creationId xmlns:a16="http://schemas.microsoft.com/office/drawing/2014/main" id="{3F60D8D0-9F5B-47F0-A3E3-F5C493B0F6A2}"/>
                      </a:ext>
                    </a:extLst>
                  </p:cNvPr>
                  <p:cNvCxnSpPr>
                    <a:endCxn id="314" idx="4"/>
                  </p:cNvCxnSpPr>
                  <p:nvPr/>
                </p:nvCxnSpPr>
                <p:spPr>
                  <a:xfrm flipH="1" flipV="1">
                    <a:off x="574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4" name="Straight Connector 393">
                    <a:extLst>
                      <a:ext uri="{FF2B5EF4-FFF2-40B4-BE49-F238E27FC236}">
                        <a16:creationId xmlns:a16="http://schemas.microsoft.com/office/drawing/2014/main" id="{EF74246A-D7BE-4B1A-AE11-B5E004F70E6F}"/>
                      </a:ext>
                    </a:extLst>
                  </p:cNvPr>
                  <p:cNvCxnSpPr>
                    <a:endCxn id="314" idx="4"/>
                  </p:cNvCxnSpPr>
                  <p:nvPr/>
                </p:nvCxnSpPr>
                <p:spPr>
                  <a:xfrm flipH="1" flipV="1">
                    <a:off x="574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5" name="Straight Connector 394">
                    <a:extLst>
                      <a:ext uri="{FF2B5EF4-FFF2-40B4-BE49-F238E27FC236}">
                        <a16:creationId xmlns:a16="http://schemas.microsoft.com/office/drawing/2014/main" id="{017FEEB9-0A9F-454B-A2F5-B9038CEC7907}"/>
                      </a:ext>
                    </a:extLst>
                  </p:cNvPr>
                  <p:cNvCxnSpPr>
                    <a:cxnSpLocks/>
                  </p:cNvCxnSpPr>
                  <p:nvPr/>
                </p:nvCxnSpPr>
                <p:spPr>
                  <a:xfrm flipH="1" flipV="1">
                    <a:off x="594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9698B876-A9EF-4666-A07F-C9B813875E94}"/>
                      </a:ext>
                    </a:extLst>
                  </p:cNvPr>
                  <p:cNvCxnSpPr>
                    <a:cxnSpLocks/>
                  </p:cNvCxnSpPr>
                  <p:nvPr/>
                </p:nvCxnSpPr>
                <p:spPr>
                  <a:xfrm flipH="1" flipV="1">
                    <a:off x="594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A9291DA7-CAC1-4A83-B947-2AA8772294CD}"/>
                      </a:ext>
                    </a:extLst>
                  </p:cNvPr>
                  <p:cNvCxnSpPr>
                    <a:cxnSpLocks/>
                  </p:cNvCxnSpPr>
                  <p:nvPr/>
                </p:nvCxnSpPr>
                <p:spPr>
                  <a:xfrm flipV="1">
                    <a:off x="607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A31A907E-ED6B-4B05-B31E-37E77E3C2F2F}"/>
                      </a:ext>
                    </a:extLst>
                  </p:cNvPr>
                  <p:cNvCxnSpPr>
                    <a:endCxn id="314" idx="4"/>
                  </p:cNvCxnSpPr>
                  <p:nvPr/>
                </p:nvCxnSpPr>
                <p:spPr>
                  <a:xfrm flipV="1">
                    <a:off x="481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1648A3FC-C234-4182-9443-7E2B940DE0B0}"/>
                      </a:ext>
                    </a:extLst>
                  </p:cNvPr>
                  <p:cNvCxnSpPr>
                    <a:endCxn id="403" idx="4"/>
                  </p:cNvCxnSpPr>
                  <p:nvPr/>
                </p:nvCxnSpPr>
                <p:spPr>
                  <a:xfrm flipV="1">
                    <a:off x="605243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6EB4075B-AEF3-4681-8942-636CC9B93CCA}"/>
                      </a:ext>
                    </a:extLst>
                  </p:cNvPr>
                  <p:cNvCxnSpPr>
                    <a:endCxn id="404" idx="4"/>
                  </p:cNvCxnSpPr>
                  <p:nvPr/>
                </p:nvCxnSpPr>
                <p:spPr>
                  <a:xfrm flipV="1">
                    <a:off x="605243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1" name="Straight Connector 400">
                    <a:extLst>
                      <a:ext uri="{FF2B5EF4-FFF2-40B4-BE49-F238E27FC236}">
                        <a16:creationId xmlns:a16="http://schemas.microsoft.com/office/drawing/2014/main" id="{FA15853F-BC9E-448C-B346-23BA0633038E}"/>
                      </a:ext>
                    </a:extLst>
                  </p:cNvPr>
                  <p:cNvCxnSpPr>
                    <a:endCxn id="403" idx="4"/>
                  </p:cNvCxnSpPr>
                  <p:nvPr/>
                </p:nvCxnSpPr>
                <p:spPr>
                  <a:xfrm flipV="1">
                    <a:off x="669251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2" name="Straight Connector 401">
                    <a:extLst>
                      <a:ext uri="{FF2B5EF4-FFF2-40B4-BE49-F238E27FC236}">
                        <a16:creationId xmlns:a16="http://schemas.microsoft.com/office/drawing/2014/main" id="{A20CB973-7EDE-4A70-B4D1-3161DCD884E8}"/>
                      </a:ext>
                    </a:extLst>
                  </p:cNvPr>
                  <p:cNvCxnSpPr>
                    <a:endCxn id="404" idx="4"/>
                  </p:cNvCxnSpPr>
                  <p:nvPr/>
                </p:nvCxnSpPr>
                <p:spPr>
                  <a:xfrm flipV="1">
                    <a:off x="669251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03" name="Oval 402">
                    <a:extLst>
                      <a:ext uri="{FF2B5EF4-FFF2-40B4-BE49-F238E27FC236}">
                        <a16:creationId xmlns:a16="http://schemas.microsoft.com/office/drawing/2014/main" id="{243E42E8-7351-42DF-8CAC-D6FC9BC807AB}"/>
                      </a:ext>
                    </a:extLst>
                  </p:cNvPr>
                  <p:cNvSpPr/>
                  <p:nvPr/>
                </p:nvSpPr>
                <p:spPr>
                  <a:xfrm>
                    <a:off x="718527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4" name="Oval 403">
                    <a:extLst>
                      <a:ext uri="{FF2B5EF4-FFF2-40B4-BE49-F238E27FC236}">
                        <a16:creationId xmlns:a16="http://schemas.microsoft.com/office/drawing/2014/main" id="{465BB54C-9664-42B2-BFAF-72D2062A343B}"/>
                      </a:ext>
                    </a:extLst>
                  </p:cNvPr>
                  <p:cNvSpPr/>
                  <p:nvPr/>
                </p:nvSpPr>
                <p:spPr>
                  <a:xfrm>
                    <a:off x="698715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5" name="Oval 404">
                    <a:extLst>
                      <a:ext uri="{FF2B5EF4-FFF2-40B4-BE49-F238E27FC236}">
                        <a16:creationId xmlns:a16="http://schemas.microsoft.com/office/drawing/2014/main" id="{4553E53F-AAF8-4882-934F-A48D7FE5753C}"/>
                      </a:ext>
                    </a:extLst>
                  </p:cNvPr>
                  <p:cNvSpPr/>
                  <p:nvPr/>
                </p:nvSpPr>
                <p:spPr>
                  <a:xfrm>
                    <a:off x="678903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6" name="Straight Connector 405">
                    <a:extLst>
                      <a:ext uri="{FF2B5EF4-FFF2-40B4-BE49-F238E27FC236}">
                        <a16:creationId xmlns:a16="http://schemas.microsoft.com/office/drawing/2014/main" id="{03A30214-4257-4976-80F1-5071069232A3}"/>
                      </a:ext>
                    </a:extLst>
                  </p:cNvPr>
                  <p:cNvCxnSpPr>
                    <a:endCxn id="405" idx="4"/>
                  </p:cNvCxnSpPr>
                  <p:nvPr/>
                </p:nvCxnSpPr>
                <p:spPr>
                  <a:xfrm flipV="1">
                    <a:off x="669251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a:extLst>
                      <a:ext uri="{FF2B5EF4-FFF2-40B4-BE49-F238E27FC236}">
                        <a16:creationId xmlns:a16="http://schemas.microsoft.com/office/drawing/2014/main" id="{E53B3A95-C020-4006-A1E7-96C775A62B7D}"/>
                      </a:ext>
                    </a:extLst>
                  </p:cNvPr>
                  <p:cNvCxnSpPr>
                    <a:endCxn id="405" idx="4"/>
                  </p:cNvCxnSpPr>
                  <p:nvPr/>
                </p:nvCxnSpPr>
                <p:spPr>
                  <a:xfrm flipH="1" flipV="1">
                    <a:off x="698715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8" name="Straight Connector 407">
                    <a:extLst>
                      <a:ext uri="{FF2B5EF4-FFF2-40B4-BE49-F238E27FC236}">
                        <a16:creationId xmlns:a16="http://schemas.microsoft.com/office/drawing/2014/main" id="{4A501520-1A1B-4626-B2D5-EBAADF7C2D80}"/>
                      </a:ext>
                    </a:extLst>
                  </p:cNvPr>
                  <p:cNvCxnSpPr>
                    <a:cxnSpLocks/>
                  </p:cNvCxnSpPr>
                  <p:nvPr/>
                </p:nvCxnSpPr>
                <p:spPr>
                  <a:xfrm flipH="1" flipV="1">
                    <a:off x="738339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9" name="Straight Connector 408">
                    <a:extLst>
                      <a:ext uri="{FF2B5EF4-FFF2-40B4-BE49-F238E27FC236}">
                        <a16:creationId xmlns:a16="http://schemas.microsoft.com/office/drawing/2014/main" id="{BFAD99AA-5703-49BB-812A-6A22EB6D6F66}"/>
                      </a:ext>
                    </a:extLst>
                  </p:cNvPr>
                  <p:cNvCxnSpPr>
                    <a:cxnSpLocks/>
                  </p:cNvCxnSpPr>
                  <p:nvPr/>
                </p:nvCxnSpPr>
                <p:spPr>
                  <a:xfrm flipH="1" flipV="1">
                    <a:off x="738339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0" name="Straight Connector 409">
                    <a:extLst>
                      <a:ext uri="{FF2B5EF4-FFF2-40B4-BE49-F238E27FC236}">
                        <a16:creationId xmlns:a16="http://schemas.microsoft.com/office/drawing/2014/main" id="{2DCD7958-8C20-43A5-AC8B-F88EE13A08CA}"/>
                      </a:ext>
                    </a:extLst>
                  </p:cNvPr>
                  <p:cNvCxnSpPr>
                    <a:cxnSpLocks/>
                  </p:cNvCxnSpPr>
                  <p:nvPr/>
                </p:nvCxnSpPr>
                <p:spPr>
                  <a:xfrm flipH="1" flipV="1">
                    <a:off x="718527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1" name="Straight Connector 410">
                    <a:extLst>
                      <a:ext uri="{FF2B5EF4-FFF2-40B4-BE49-F238E27FC236}">
                        <a16:creationId xmlns:a16="http://schemas.microsoft.com/office/drawing/2014/main" id="{36968724-23B5-4805-833A-9154601CFA98}"/>
                      </a:ext>
                    </a:extLst>
                  </p:cNvPr>
                  <p:cNvCxnSpPr>
                    <a:endCxn id="405" idx="4"/>
                  </p:cNvCxnSpPr>
                  <p:nvPr/>
                </p:nvCxnSpPr>
                <p:spPr>
                  <a:xfrm flipH="1" flipV="1">
                    <a:off x="698715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a:extLst>
                      <a:ext uri="{FF2B5EF4-FFF2-40B4-BE49-F238E27FC236}">
                        <a16:creationId xmlns:a16="http://schemas.microsoft.com/office/drawing/2014/main" id="{968E1105-D3CC-4623-894F-02E337A17658}"/>
                      </a:ext>
                    </a:extLst>
                  </p:cNvPr>
                  <p:cNvCxnSpPr>
                    <a:endCxn id="405" idx="4"/>
                  </p:cNvCxnSpPr>
                  <p:nvPr/>
                </p:nvCxnSpPr>
                <p:spPr>
                  <a:xfrm flipH="1" flipV="1">
                    <a:off x="698715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3" name="Straight Connector 412">
                    <a:extLst>
                      <a:ext uri="{FF2B5EF4-FFF2-40B4-BE49-F238E27FC236}">
                        <a16:creationId xmlns:a16="http://schemas.microsoft.com/office/drawing/2014/main" id="{CA844CFD-CEEA-4360-9534-E082B294F7C4}"/>
                      </a:ext>
                    </a:extLst>
                  </p:cNvPr>
                  <p:cNvCxnSpPr>
                    <a:cxnSpLocks/>
                  </p:cNvCxnSpPr>
                  <p:nvPr/>
                </p:nvCxnSpPr>
                <p:spPr>
                  <a:xfrm flipH="1" flipV="1">
                    <a:off x="718527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4" name="Straight Connector 413">
                    <a:extLst>
                      <a:ext uri="{FF2B5EF4-FFF2-40B4-BE49-F238E27FC236}">
                        <a16:creationId xmlns:a16="http://schemas.microsoft.com/office/drawing/2014/main" id="{31ECCC61-FB32-41E6-939D-E3A730ED4229}"/>
                      </a:ext>
                    </a:extLst>
                  </p:cNvPr>
                  <p:cNvCxnSpPr>
                    <a:cxnSpLocks/>
                  </p:cNvCxnSpPr>
                  <p:nvPr/>
                </p:nvCxnSpPr>
                <p:spPr>
                  <a:xfrm flipH="1" flipV="1">
                    <a:off x="718527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5" name="Straight Connector 414">
                    <a:extLst>
                      <a:ext uri="{FF2B5EF4-FFF2-40B4-BE49-F238E27FC236}">
                        <a16:creationId xmlns:a16="http://schemas.microsoft.com/office/drawing/2014/main" id="{7D266B1E-61A1-4310-8ACB-16CBB419EE73}"/>
                      </a:ext>
                    </a:extLst>
                  </p:cNvPr>
                  <p:cNvCxnSpPr>
                    <a:cxnSpLocks/>
                  </p:cNvCxnSpPr>
                  <p:nvPr/>
                </p:nvCxnSpPr>
                <p:spPr>
                  <a:xfrm flipV="1">
                    <a:off x="731227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6" name="Straight Connector 415">
                    <a:extLst>
                      <a:ext uri="{FF2B5EF4-FFF2-40B4-BE49-F238E27FC236}">
                        <a16:creationId xmlns:a16="http://schemas.microsoft.com/office/drawing/2014/main" id="{24CDFCBC-6D2C-469E-8C14-18F22B3BA4A8}"/>
                      </a:ext>
                    </a:extLst>
                  </p:cNvPr>
                  <p:cNvCxnSpPr>
                    <a:endCxn id="405" idx="4"/>
                  </p:cNvCxnSpPr>
                  <p:nvPr/>
                </p:nvCxnSpPr>
                <p:spPr>
                  <a:xfrm flipV="1">
                    <a:off x="605243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pic>
            <p:nvPicPr>
              <p:cNvPr id="480" name="Shape 87">
                <a:extLst>
                  <a:ext uri="{FF2B5EF4-FFF2-40B4-BE49-F238E27FC236}">
                    <a16:creationId xmlns:a16="http://schemas.microsoft.com/office/drawing/2014/main" id="{425360A2-F537-46D4-AD01-F74093F40D8C}"/>
                  </a:ext>
                </a:extLst>
              </p:cNvPr>
              <p:cNvPicPr preferRelativeResize="0"/>
              <p:nvPr/>
            </p:nvPicPr>
            <p:blipFill rotWithShape="1">
              <a:blip r:embed="rId4" cstate="screen">
                <a:alphaModFix/>
                <a:extLst>
                  <a:ext uri="{28A0092B-C50C-407E-A947-70E740481C1C}">
                    <a14:useLocalDpi xmlns:a14="http://schemas.microsoft.com/office/drawing/2010/main" val="0"/>
                  </a:ext>
                </a:extLst>
              </a:blip>
              <a:srcRect/>
              <a:stretch/>
            </p:blipFill>
            <p:spPr>
              <a:xfrm>
                <a:off x="2126994" y="1337187"/>
                <a:ext cx="7677070" cy="890807"/>
              </a:xfrm>
              <a:prstGeom prst="rect">
                <a:avLst/>
              </a:prstGeom>
              <a:noFill/>
              <a:ln>
                <a:noFill/>
              </a:ln>
            </p:spPr>
          </p:pic>
        </p:grpSp>
        <p:sp>
          <p:nvSpPr>
            <p:cNvPr id="380" name="TextBox 379">
              <a:extLst>
                <a:ext uri="{FF2B5EF4-FFF2-40B4-BE49-F238E27FC236}">
                  <a16:creationId xmlns:a16="http://schemas.microsoft.com/office/drawing/2014/main" id="{520291ED-DB86-4286-92BC-35F653769538}"/>
                </a:ext>
              </a:extLst>
            </p:cNvPr>
            <p:cNvSpPr txBox="1"/>
            <p:nvPr/>
          </p:nvSpPr>
          <p:spPr>
            <a:xfrm>
              <a:off x="674201" y="577682"/>
              <a:ext cx="8086066" cy="393494"/>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base-resolution read count profiles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90" name="TextBox 389">
            <a:extLst>
              <a:ext uri="{FF2B5EF4-FFF2-40B4-BE49-F238E27FC236}">
                <a16:creationId xmlns:a16="http://schemas.microsoft.com/office/drawing/2014/main" id="{10193EC8-6025-4548-B73E-8C5E2519503C}"/>
              </a:ext>
            </a:extLst>
          </p:cNvPr>
          <p:cNvSpPr txBox="1"/>
          <p:nvPr/>
        </p:nvSpPr>
        <p:spPr>
          <a:xfrm>
            <a:off x="2569579" y="6440995"/>
            <a:ext cx="34756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Sequence windows (1 kb – 70 kb)</a:t>
            </a:r>
          </a:p>
        </p:txBody>
      </p:sp>
      <p:grpSp>
        <p:nvGrpSpPr>
          <p:cNvPr id="486" name="Group 485">
            <a:extLst>
              <a:ext uri="{FF2B5EF4-FFF2-40B4-BE49-F238E27FC236}">
                <a16:creationId xmlns:a16="http://schemas.microsoft.com/office/drawing/2014/main" id="{3FEF7322-FF4F-4612-9AE8-132BF51281AC}"/>
              </a:ext>
            </a:extLst>
          </p:cNvPr>
          <p:cNvGrpSpPr/>
          <p:nvPr/>
        </p:nvGrpSpPr>
        <p:grpSpPr>
          <a:xfrm>
            <a:off x="6421542" y="2265094"/>
            <a:ext cx="3712059" cy="2057766"/>
            <a:chOff x="6421542" y="2265094"/>
            <a:chExt cx="3712059" cy="2057766"/>
          </a:xfrm>
        </p:grpSpPr>
        <p:grpSp>
          <p:nvGrpSpPr>
            <p:cNvPr id="485" name="Group 484">
              <a:extLst>
                <a:ext uri="{FF2B5EF4-FFF2-40B4-BE49-F238E27FC236}">
                  <a16:creationId xmlns:a16="http://schemas.microsoft.com/office/drawing/2014/main" id="{8B19F222-2F2A-4DA4-BB00-667E39EFA728}"/>
                </a:ext>
              </a:extLst>
            </p:cNvPr>
            <p:cNvGrpSpPr/>
            <p:nvPr/>
          </p:nvGrpSpPr>
          <p:grpSpPr>
            <a:xfrm>
              <a:off x="6927680" y="2265094"/>
              <a:ext cx="2893144" cy="1702493"/>
              <a:chOff x="6927680" y="2265094"/>
              <a:chExt cx="2893144" cy="1702493"/>
            </a:xfrm>
          </p:grpSpPr>
          <p:pic>
            <p:nvPicPr>
              <p:cNvPr id="383" name="Picture 382">
                <a:extLst>
                  <a:ext uri="{FF2B5EF4-FFF2-40B4-BE49-F238E27FC236}">
                    <a16:creationId xmlns:a16="http://schemas.microsoft.com/office/drawing/2014/main" id="{1AD52C6E-3D57-46FA-9408-D37157B701B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927680" y="3694550"/>
                <a:ext cx="2893144" cy="273037"/>
              </a:xfrm>
              <a:prstGeom prst="rect">
                <a:avLst/>
              </a:prstGeom>
            </p:spPr>
          </p:pic>
          <p:cxnSp>
            <p:nvCxnSpPr>
              <p:cNvPr id="386" name="Connector: Elbow 385">
                <a:extLst>
                  <a:ext uri="{FF2B5EF4-FFF2-40B4-BE49-F238E27FC236}">
                    <a16:creationId xmlns:a16="http://schemas.microsoft.com/office/drawing/2014/main" id="{6AB1DB0F-E462-4C05-86A4-6F3745EA40A0}"/>
                  </a:ext>
                </a:extLst>
              </p:cNvPr>
              <p:cNvCxnSpPr>
                <a:cxnSpLocks/>
                <a:stCxn id="383" idx="0"/>
              </p:cNvCxnSpPr>
              <p:nvPr/>
            </p:nvCxnSpPr>
            <p:spPr>
              <a:xfrm rot="16200000" flipV="1">
                <a:off x="7269040" y="2589338"/>
                <a:ext cx="1429456" cy="780968"/>
              </a:xfrm>
              <a:prstGeom prst="bentConnector3">
                <a:avLst>
                  <a:gd name="adj1" fmla="val 99107"/>
                </a:avLst>
              </a:prstGeom>
              <a:ln>
                <a:tailEnd type="triangle"/>
              </a:ln>
            </p:spPr>
            <p:style>
              <a:lnRef idx="3">
                <a:schemeClr val="accent3"/>
              </a:lnRef>
              <a:fillRef idx="0">
                <a:schemeClr val="accent3"/>
              </a:fillRef>
              <a:effectRef idx="2">
                <a:schemeClr val="accent3"/>
              </a:effectRef>
              <a:fontRef idx="minor">
                <a:schemeClr val="tx1"/>
              </a:fontRef>
            </p:style>
          </p:cxnSp>
        </p:grpSp>
        <p:sp>
          <p:nvSpPr>
            <p:cNvPr id="387" name="TextBox 386">
              <a:extLst>
                <a:ext uri="{FF2B5EF4-FFF2-40B4-BE49-F238E27FC236}">
                  <a16:creationId xmlns:a16="http://schemas.microsoft.com/office/drawing/2014/main" id="{CE0EA1DA-BA19-49F7-A908-A653820A4D4C}"/>
                </a:ext>
              </a:extLst>
            </p:cNvPr>
            <p:cNvSpPr txBox="1"/>
            <p:nvPr/>
          </p:nvSpPr>
          <p:spPr>
            <a:xfrm>
              <a:off x="6421542" y="3953528"/>
              <a:ext cx="3712059" cy="369332"/>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Assay bias/control track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87" name="TextBox 486">
            <a:extLst>
              <a:ext uri="{FF2B5EF4-FFF2-40B4-BE49-F238E27FC236}">
                <a16:creationId xmlns:a16="http://schemas.microsoft.com/office/drawing/2014/main" id="{AA7B01AC-C438-46F7-B77F-A1C24CD150C7}"/>
              </a:ext>
            </a:extLst>
          </p:cNvPr>
          <p:cNvSpPr txBox="1"/>
          <p:nvPr/>
        </p:nvSpPr>
        <p:spPr>
          <a:xfrm>
            <a:off x="9229595" y="6490245"/>
            <a:ext cx="29604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Avsec</a:t>
            </a:r>
            <a:r>
              <a:rPr kumimoji="0" lang="en-US" sz="16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et al. 2021 Nature Genetics</a:t>
            </a:r>
          </a:p>
        </p:txBody>
      </p:sp>
    </p:spTree>
    <p:extLst>
      <p:ext uri="{BB962C8B-B14F-4D97-AF65-F5344CB8AC3E}">
        <p14:creationId xmlns:p14="http://schemas.microsoft.com/office/powerpoint/2010/main" val="76754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40" name="Google Shape;340;p53"/>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289911" y="1774159"/>
            <a:ext cx="6970244" cy="4714777"/>
          </a:xfrm>
          <a:prstGeom prst="rect">
            <a:avLst/>
          </a:prstGeom>
          <a:noFill/>
          <a:ln>
            <a:noFill/>
          </a:ln>
        </p:spPr>
      </p:pic>
      <p:sp>
        <p:nvSpPr>
          <p:cNvPr id="7" name="Shape 74">
            <a:extLst>
              <a:ext uri="{FF2B5EF4-FFF2-40B4-BE49-F238E27FC236}">
                <a16:creationId xmlns:a16="http://schemas.microsoft.com/office/drawing/2014/main" id="{CFAD177F-06B3-4C76-9F0B-75843A3B6387}"/>
              </a:ext>
            </a:extLst>
          </p:cNvPr>
          <p:cNvSpPr txBox="1">
            <a:spLocks noGrp="1"/>
          </p:cNvSpPr>
          <p:nvPr>
            <p:ph type="title"/>
          </p:nvPr>
        </p:nvSpPr>
        <p:spPr>
          <a:xfrm>
            <a:off x="330364" y="154723"/>
            <a:ext cx="11663024" cy="1024081"/>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121900" tIns="121900" rIns="121900" bIns="121900" rtlCol="0" anchor="t" anchorCtr="0">
            <a:noAutofit/>
          </a:bodyPr>
          <a:lstStyle/>
          <a:p>
            <a:pPr algn="ctr">
              <a:buClr>
                <a:schemeClr val="dk1"/>
              </a:buClr>
              <a:buSzPts val="1100"/>
            </a:pPr>
            <a:r>
              <a:rPr lang="en-GB" sz="2800" b="1" dirty="0" err="1">
                <a:latin typeface="+mj-lt"/>
              </a:rPr>
              <a:t>BPNet</a:t>
            </a:r>
            <a:r>
              <a:rPr lang="en-GB" sz="2800" b="1" dirty="0">
                <a:latin typeface="+mj-lt"/>
              </a:rPr>
              <a:t> predicts base resolution protein-DNA binding profiles with unprecedented accuracy (on par with replicate concordance)</a:t>
            </a:r>
            <a:endParaRPr sz="2800" b="1" dirty="0">
              <a:latin typeface="+mj-lt"/>
            </a:endParaRPr>
          </a:p>
        </p:txBody>
      </p:sp>
      <p:sp>
        <p:nvSpPr>
          <p:cNvPr id="4" name="TextBox 3">
            <a:extLst>
              <a:ext uri="{FF2B5EF4-FFF2-40B4-BE49-F238E27FC236}">
                <a16:creationId xmlns:a16="http://schemas.microsoft.com/office/drawing/2014/main" id="{E9DC7DEB-B35F-466D-855A-2D2DF0CFD095}"/>
              </a:ext>
            </a:extLst>
          </p:cNvPr>
          <p:cNvSpPr txBox="1"/>
          <p:nvPr/>
        </p:nvSpPr>
        <p:spPr>
          <a:xfrm>
            <a:off x="3055639" y="1987926"/>
            <a:ext cx="14051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strand (dark color)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strand (light color)</a:t>
            </a:r>
          </a:p>
        </p:txBody>
      </p:sp>
      <p:sp>
        <p:nvSpPr>
          <p:cNvPr id="8" name="TextBox 7">
            <a:extLst>
              <a:ext uri="{FF2B5EF4-FFF2-40B4-BE49-F238E27FC236}">
                <a16:creationId xmlns:a16="http://schemas.microsoft.com/office/drawing/2014/main" id="{6674740C-1289-4423-BAE2-5ECBF3FE9940}"/>
              </a:ext>
            </a:extLst>
          </p:cNvPr>
          <p:cNvSpPr txBox="1"/>
          <p:nvPr/>
        </p:nvSpPr>
        <p:spPr>
          <a:xfrm>
            <a:off x="141860" y="1291730"/>
            <a:ext cx="36163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Oct4, Sox2, Nanog and Klf4 in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mESCs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CEFCD457-0684-4DF0-B793-AD823D4032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0155" y="2928261"/>
            <a:ext cx="4641934" cy="3319271"/>
          </a:xfrm>
          <a:prstGeom prst="rect">
            <a:avLst/>
          </a:prstGeom>
        </p:spPr>
      </p:pic>
      <p:grpSp>
        <p:nvGrpSpPr>
          <p:cNvPr id="5" name="Group 4">
            <a:extLst>
              <a:ext uri="{FF2B5EF4-FFF2-40B4-BE49-F238E27FC236}">
                <a16:creationId xmlns:a16="http://schemas.microsoft.com/office/drawing/2014/main" id="{65759694-BB9F-41C8-9F0C-86DAF79BE1FF}"/>
              </a:ext>
            </a:extLst>
          </p:cNvPr>
          <p:cNvGrpSpPr/>
          <p:nvPr/>
        </p:nvGrpSpPr>
        <p:grpSpPr>
          <a:xfrm>
            <a:off x="10317128" y="989573"/>
            <a:ext cx="1874872" cy="1661039"/>
            <a:chOff x="9655249" y="1082716"/>
            <a:chExt cx="1874872" cy="1661039"/>
          </a:xfrm>
        </p:grpSpPr>
        <p:sp>
          <p:nvSpPr>
            <p:cNvPr id="2" name="TextBox 1">
              <a:extLst>
                <a:ext uri="{FF2B5EF4-FFF2-40B4-BE49-F238E27FC236}">
                  <a16:creationId xmlns:a16="http://schemas.microsoft.com/office/drawing/2014/main" id="{12BB74DA-7BE7-4C03-A9A5-C9155FBB1ABC}"/>
                </a:ext>
              </a:extLst>
            </p:cNvPr>
            <p:cNvSpPr txBox="1"/>
            <p:nvPr/>
          </p:nvSpPr>
          <p:spPr>
            <a:xfrm>
              <a:off x="9655249" y="2374423"/>
              <a:ext cx="18748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Julia </a:t>
              </a:r>
              <a:r>
                <a:rPr kumimoji="0" lang="en-US" sz="1800" b="0" i="1"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Zeitlinger</a:t>
              </a:r>
              <a:r>
                <a:rPr kumimoji="0" lang="en-US" sz="18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lab</a:t>
              </a:r>
            </a:p>
          </p:txBody>
        </p:sp>
        <p:pic>
          <p:nvPicPr>
            <p:cNvPr id="10" name="Google Shape;118;p24">
              <a:extLst>
                <a:ext uri="{FF2B5EF4-FFF2-40B4-BE49-F238E27FC236}">
                  <a16:creationId xmlns:a16="http://schemas.microsoft.com/office/drawing/2014/main" id="{9F36DF54-BD50-4C76-B972-DF32F51EE6D8}"/>
                </a:ext>
              </a:extLst>
            </p:cNvPr>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10100196" y="1082716"/>
              <a:ext cx="1021849" cy="1245953"/>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3" name="Straight Connector 262"/>
          <p:cNvCxnSpPr>
            <a:endCxn id="256" idx="4"/>
          </p:cNvCxnSpPr>
          <p:nvPr/>
        </p:nvCxnSpPr>
        <p:spPr>
          <a:xfrm flipH="1" flipV="1">
            <a:off x="6383961" y="3059793"/>
            <a:ext cx="265958" cy="440915"/>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0" name="Straight Connector 249"/>
          <p:cNvCxnSpPr>
            <a:endCxn id="213" idx="4"/>
          </p:cNvCxnSpPr>
          <p:nvPr/>
        </p:nvCxnSpPr>
        <p:spPr>
          <a:xfrm flipH="1" flipV="1">
            <a:off x="4182527" y="3089675"/>
            <a:ext cx="2467392" cy="411033"/>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5" name="Straight Connector 284"/>
          <p:cNvCxnSpPr>
            <a:endCxn id="214" idx="4"/>
          </p:cNvCxnSpPr>
          <p:nvPr/>
        </p:nvCxnSpPr>
        <p:spPr>
          <a:xfrm flipH="1" flipV="1">
            <a:off x="5292577" y="3059793"/>
            <a:ext cx="1357342" cy="440915"/>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60" name="Oval 359"/>
          <p:cNvSpPr/>
          <p:nvPr/>
        </p:nvSpPr>
        <p:spPr>
          <a:xfrm>
            <a:off x="6451799" y="3500707"/>
            <a:ext cx="396240" cy="396240"/>
          </a:xfrm>
          <a:prstGeom prst="ellipse">
            <a:avLst/>
          </a:prstGeom>
          <a:solidFill>
            <a:srgbClr val="CC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6" name="Oval 225"/>
          <p:cNvSpPr/>
          <p:nvPr/>
        </p:nvSpPr>
        <p:spPr>
          <a:xfrm>
            <a:off x="6359724" y="3282678"/>
            <a:ext cx="600632" cy="611095"/>
          </a:xfrm>
          <a:prstGeom prst="ellipse">
            <a:avLst/>
          </a:prstGeom>
          <a:solidFill>
            <a:srgbClr val="CC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p:cNvSpPr/>
          <p:nvPr/>
        </p:nvSpPr>
        <p:spPr>
          <a:xfrm>
            <a:off x="1185031" y="565059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4" name="Rectangle 3"/>
          <p:cNvSpPr/>
          <p:nvPr/>
        </p:nvSpPr>
        <p:spPr>
          <a:xfrm>
            <a:off x="182511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6C0A"/>
                </a:solidFill>
                <a:effectLst/>
                <a:uLnTx/>
                <a:uFillTx/>
                <a:latin typeface="Calibri" panose="020F0502020204030204"/>
                <a:ea typeface="+mn-ea"/>
                <a:cs typeface="+mn-cs"/>
              </a:rPr>
              <a:t>G</a:t>
            </a:r>
          </a:p>
        </p:txBody>
      </p:sp>
      <p:sp>
        <p:nvSpPr>
          <p:cNvPr id="5" name="Rectangle 4"/>
          <p:cNvSpPr/>
          <p:nvPr/>
        </p:nvSpPr>
        <p:spPr>
          <a:xfrm>
            <a:off x="244487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6" name="Rectangle 5"/>
          <p:cNvSpPr/>
          <p:nvPr/>
        </p:nvSpPr>
        <p:spPr>
          <a:xfrm>
            <a:off x="308495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sp>
        <p:nvSpPr>
          <p:cNvPr id="7" name="Rectangle 6"/>
          <p:cNvSpPr/>
          <p:nvPr/>
        </p:nvSpPr>
        <p:spPr>
          <a:xfrm>
            <a:off x="370471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8" name="Rectangle 7"/>
          <p:cNvSpPr/>
          <p:nvPr/>
        </p:nvSpPr>
        <p:spPr>
          <a:xfrm>
            <a:off x="434479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9" name="Rectangle 8"/>
          <p:cNvSpPr/>
          <p:nvPr/>
        </p:nvSpPr>
        <p:spPr>
          <a:xfrm>
            <a:off x="496455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10" name="Rectangle 9"/>
          <p:cNvSpPr/>
          <p:nvPr/>
        </p:nvSpPr>
        <p:spPr>
          <a:xfrm>
            <a:off x="560463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11" name="Rectangle 10"/>
          <p:cNvSpPr/>
          <p:nvPr/>
        </p:nvSpPr>
        <p:spPr>
          <a:xfrm>
            <a:off x="624471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6C0A"/>
                </a:solidFill>
                <a:effectLst/>
                <a:uLnTx/>
                <a:uFillTx/>
                <a:latin typeface="Calibri" panose="020F0502020204030204"/>
                <a:ea typeface="+mn-ea"/>
                <a:cs typeface="+mn-cs"/>
              </a:rPr>
              <a:t>G</a:t>
            </a:r>
          </a:p>
        </p:txBody>
      </p:sp>
      <p:sp>
        <p:nvSpPr>
          <p:cNvPr id="12" name="Rectangle 11"/>
          <p:cNvSpPr/>
          <p:nvPr/>
        </p:nvSpPr>
        <p:spPr>
          <a:xfrm>
            <a:off x="688479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13" name="Rectangle 12"/>
          <p:cNvSpPr/>
          <p:nvPr/>
        </p:nvSpPr>
        <p:spPr>
          <a:xfrm>
            <a:off x="750455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sp>
        <p:nvSpPr>
          <p:cNvPr id="14" name="Rectangle 13"/>
          <p:cNvSpPr/>
          <p:nvPr/>
        </p:nvSpPr>
        <p:spPr>
          <a:xfrm>
            <a:off x="8144631" y="564043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15" name="Rectangle 14"/>
          <p:cNvSpPr/>
          <p:nvPr/>
        </p:nvSpPr>
        <p:spPr>
          <a:xfrm>
            <a:off x="8768800" y="5619135"/>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cxnSp>
        <p:nvCxnSpPr>
          <p:cNvPr id="16" name="Straight Connector 15"/>
          <p:cNvCxnSpPr>
            <a:endCxn id="20" idx="4"/>
          </p:cNvCxnSpPr>
          <p:nvPr/>
        </p:nvCxnSpPr>
        <p:spPr>
          <a:xfrm flipV="1">
            <a:off x="1416171" y="4781912"/>
            <a:ext cx="1330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endCxn id="21" idx="4"/>
          </p:cNvCxnSpPr>
          <p:nvPr/>
        </p:nvCxnSpPr>
        <p:spPr>
          <a:xfrm flipV="1">
            <a:off x="1416171" y="4878432"/>
            <a:ext cx="1132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20" idx="4"/>
          </p:cNvCxnSpPr>
          <p:nvPr/>
        </p:nvCxnSpPr>
        <p:spPr>
          <a:xfrm flipV="1">
            <a:off x="2056251" y="4781912"/>
            <a:ext cx="69088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a:endCxn id="21" idx="4"/>
          </p:cNvCxnSpPr>
          <p:nvPr/>
        </p:nvCxnSpPr>
        <p:spPr>
          <a:xfrm flipV="1">
            <a:off x="2056251" y="4878432"/>
            <a:ext cx="492760" cy="7620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2549011" y="4385672"/>
            <a:ext cx="396240" cy="396240"/>
          </a:xfrm>
          <a:prstGeom prst="ellipse">
            <a:avLst/>
          </a:prstGeom>
          <a:solidFill>
            <a:schemeClr val="accent3">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p:cNvSpPr/>
          <p:nvPr/>
        </p:nvSpPr>
        <p:spPr>
          <a:xfrm>
            <a:off x="2350891" y="4482192"/>
            <a:ext cx="396240" cy="396240"/>
          </a:xfrm>
          <a:prstGeom prst="ellips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 name="Straight Connector 24"/>
          <p:cNvCxnSpPr>
            <a:endCxn id="20" idx="4"/>
          </p:cNvCxnSpPr>
          <p:nvPr/>
        </p:nvCxnSpPr>
        <p:spPr>
          <a:xfrm flipH="1" flipV="1">
            <a:off x="2747131" y="4781912"/>
            <a:ext cx="11887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0" idx="4"/>
          </p:cNvCxnSpPr>
          <p:nvPr/>
        </p:nvCxnSpPr>
        <p:spPr>
          <a:xfrm flipH="1" flipV="1">
            <a:off x="2747131" y="4781912"/>
            <a:ext cx="568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21" idx="4"/>
          </p:cNvCxnSpPr>
          <p:nvPr/>
        </p:nvCxnSpPr>
        <p:spPr>
          <a:xfrm flipH="1" flipV="1">
            <a:off x="2549011" y="4878432"/>
            <a:ext cx="76708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22" idx="4"/>
          </p:cNvCxnSpPr>
          <p:nvPr/>
        </p:nvCxnSpPr>
        <p:spPr>
          <a:xfrm flipH="1" flipV="1">
            <a:off x="2350891" y="5000352"/>
            <a:ext cx="158496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a:endCxn id="21" idx="4"/>
          </p:cNvCxnSpPr>
          <p:nvPr/>
        </p:nvCxnSpPr>
        <p:spPr>
          <a:xfrm flipH="1" flipV="1">
            <a:off x="2549011" y="4878432"/>
            <a:ext cx="1386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a:endCxn id="21" idx="4"/>
          </p:cNvCxnSpPr>
          <p:nvPr/>
        </p:nvCxnSpPr>
        <p:spPr>
          <a:xfrm flipH="1" flipV="1">
            <a:off x="2549011" y="4878432"/>
            <a:ext cx="12700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a:endCxn id="20" idx="4"/>
          </p:cNvCxnSpPr>
          <p:nvPr/>
        </p:nvCxnSpPr>
        <p:spPr>
          <a:xfrm flipV="1">
            <a:off x="2676011" y="4781912"/>
            <a:ext cx="71120" cy="8585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2152771" y="4604112"/>
            <a:ext cx="396240" cy="39624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p:cNvCxnSpPr>
            <a:endCxn id="22" idx="4"/>
          </p:cNvCxnSpPr>
          <p:nvPr/>
        </p:nvCxnSpPr>
        <p:spPr>
          <a:xfrm flipV="1">
            <a:off x="2056251" y="5000352"/>
            <a:ext cx="29464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endCxn id="22" idx="4"/>
          </p:cNvCxnSpPr>
          <p:nvPr/>
        </p:nvCxnSpPr>
        <p:spPr>
          <a:xfrm flipH="1" flipV="1">
            <a:off x="2350891" y="5000352"/>
            <a:ext cx="3251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2" idx="4"/>
          </p:cNvCxnSpPr>
          <p:nvPr/>
        </p:nvCxnSpPr>
        <p:spPr>
          <a:xfrm flipH="1" flipV="1">
            <a:off x="2350891" y="5000352"/>
            <a:ext cx="96520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22" idx="4"/>
          </p:cNvCxnSpPr>
          <p:nvPr/>
        </p:nvCxnSpPr>
        <p:spPr>
          <a:xfrm flipV="1">
            <a:off x="1416171" y="5000352"/>
            <a:ext cx="9347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38" idx="4"/>
          </p:cNvCxnSpPr>
          <p:nvPr/>
        </p:nvCxnSpPr>
        <p:spPr>
          <a:xfrm flipV="1">
            <a:off x="2686171" y="4781912"/>
            <a:ext cx="1330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39" idx="4"/>
          </p:cNvCxnSpPr>
          <p:nvPr/>
        </p:nvCxnSpPr>
        <p:spPr>
          <a:xfrm flipV="1">
            <a:off x="2686171" y="4878432"/>
            <a:ext cx="1132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a:endCxn id="38" idx="4"/>
          </p:cNvCxnSpPr>
          <p:nvPr/>
        </p:nvCxnSpPr>
        <p:spPr>
          <a:xfrm flipV="1">
            <a:off x="3326251" y="4781912"/>
            <a:ext cx="69088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a:endCxn id="39" idx="4"/>
          </p:cNvCxnSpPr>
          <p:nvPr/>
        </p:nvCxnSpPr>
        <p:spPr>
          <a:xfrm flipV="1">
            <a:off x="3326251" y="4878432"/>
            <a:ext cx="492760" cy="7620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8" name="Oval 37"/>
          <p:cNvSpPr/>
          <p:nvPr/>
        </p:nvSpPr>
        <p:spPr>
          <a:xfrm>
            <a:off x="3819011" y="4385672"/>
            <a:ext cx="396240" cy="396240"/>
          </a:xfrm>
          <a:prstGeom prst="ellipse">
            <a:avLst/>
          </a:prstGeom>
          <a:solidFill>
            <a:schemeClr val="accent3">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3620891" y="4482192"/>
            <a:ext cx="396240" cy="396240"/>
          </a:xfrm>
          <a:prstGeom prst="ellips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422771" y="4604112"/>
            <a:ext cx="396240" cy="39624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1" name="Straight Connector 40"/>
          <p:cNvCxnSpPr>
            <a:endCxn id="40" idx="4"/>
          </p:cNvCxnSpPr>
          <p:nvPr/>
        </p:nvCxnSpPr>
        <p:spPr>
          <a:xfrm flipV="1">
            <a:off x="3326251" y="5000352"/>
            <a:ext cx="29464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a:endCxn id="40" idx="4"/>
          </p:cNvCxnSpPr>
          <p:nvPr/>
        </p:nvCxnSpPr>
        <p:spPr>
          <a:xfrm flipH="1" flipV="1">
            <a:off x="3620891" y="5000352"/>
            <a:ext cx="3251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a:endCxn id="38" idx="4"/>
          </p:cNvCxnSpPr>
          <p:nvPr/>
        </p:nvCxnSpPr>
        <p:spPr>
          <a:xfrm flipH="1" flipV="1">
            <a:off x="4017131" y="4781912"/>
            <a:ext cx="11887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a:endCxn id="38" idx="4"/>
          </p:cNvCxnSpPr>
          <p:nvPr/>
        </p:nvCxnSpPr>
        <p:spPr>
          <a:xfrm flipH="1" flipV="1">
            <a:off x="4017131" y="4781912"/>
            <a:ext cx="568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a:endCxn id="39" idx="4"/>
          </p:cNvCxnSpPr>
          <p:nvPr/>
        </p:nvCxnSpPr>
        <p:spPr>
          <a:xfrm flipH="1" flipV="1">
            <a:off x="3819011" y="4878432"/>
            <a:ext cx="76708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a:endCxn id="40" idx="4"/>
          </p:cNvCxnSpPr>
          <p:nvPr/>
        </p:nvCxnSpPr>
        <p:spPr>
          <a:xfrm flipH="1" flipV="1">
            <a:off x="3620891" y="5000352"/>
            <a:ext cx="96520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a:endCxn id="40" idx="4"/>
          </p:cNvCxnSpPr>
          <p:nvPr/>
        </p:nvCxnSpPr>
        <p:spPr>
          <a:xfrm flipH="1" flipV="1">
            <a:off x="3620891" y="5000352"/>
            <a:ext cx="158496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endCxn id="39" idx="4"/>
          </p:cNvCxnSpPr>
          <p:nvPr/>
        </p:nvCxnSpPr>
        <p:spPr>
          <a:xfrm flipH="1" flipV="1">
            <a:off x="3819011" y="4878432"/>
            <a:ext cx="1386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a:endCxn id="39" idx="4"/>
          </p:cNvCxnSpPr>
          <p:nvPr/>
        </p:nvCxnSpPr>
        <p:spPr>
          <a:xfrm flipH="1" flipV="1">
            <a:off x="3819011" y="4878432"/>
            <a:ext cx="12700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a:endCxn id="38" idx="4"/>
          </p:cNvCxnSpPr>
          <p:nvPr/>
        </p:nvCxnSpPr>
        <p:spPr>
          <a:xfrm flipV="1">
            <a:off x="3946011" y="4781912"/>
            <a:ext cx="711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endCxn id="40" idx="4"/>
          </p:cNvCxnSpPr>
          <p:nvPr/>
        </p:nvCxnSpPr>
        <p:spPr>
          <a:xfrm flipV="1">
            <a:off x="2686171" y="5000352"/>
            <a:ext cx="9347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a:endCxn id="56" idx="4"/>
          </p:cNvCxnSpPr>
          <p:nvPr/>
        </p:nvCxnSpPr>
        <p:spPr>
          <a:xfrm flipV="1">
            <a:off x="3946011" y="4781912"/>
            <a:ext cx="1330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endCxn id="57" idx="4"/>
          </p:cNvCxnSpPr>
          <p:nvPr/>
        </p:nvCxnSpPr>
        <p:spPr>
          <a:xfrm flipV="1">
            <a:off x="3946011" y="4878432"/>
            <a:ext cx="1132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a:endCxn id="56" idx="4"/>
          </p:cNvCxnSpPr>
          <p:nvPr/>
        </p:nvCxnSpPr>
        <p:spPr>
          <a:xfrm flipV="1">
            <a:off x="4586091" y="4781912"/>
            <a:ext cx="69088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a:endCxn id="57" idx="4"/>
          </p:cNvCxnSpPr>
          <p:nvPr/>
        </p:nvCxnSpPr>
        <p:spPr>
          <a:xfrm flipV="1">
            <a:off x="4586091" y="4878432"/>
            <a:ext cx="492760" cy="7620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6" name="Oval 55"/>
          <p:cNvSpPr/>
          <p:nvPr/>
        </p:nvSpPr>
        <p:spPr>
          <a:xfrm>
            <a:off x="5078851" y="4385672"/>
            <a:ext cx="396240" cy="396240"/>
          </a:xfrm>
          <a:prstGeom prst="ellipse">
            <a:avLst/>
          </a:prstGeom>
          <a:solidFill>
            <a:schemeClr val="accent3">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p:cNvSpPr/>
          <p:nvPr/>
        </p:nvSpPr>
        <p:spPr>
          <a:xfrm>
            <a:off x="4880731" y="4482192"/>
            <a:ext cx="396240" cy="396240"/>
          </a:xfrm>
          <a:prstGeom prst="ellips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p:cNvSpPr/>
          <p:nvPr/>
        </p:nvSpPr>
        <p:spPr>
          <a:xfrm>
            <a:off x="4682611" y="4604112"/>
            <a:ext cx="396240" cy="39624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9" name="Straight Connector 58"/>
          <p:cNvCxnSpPr>
            <a:endCxn id="58" idx="4"/>
          </p:cNvCxnSpPr>
          <p:nvPr/>
        </p:nvCxnSpPr>
        <p:spPr>
          <a:xfrm flipV="1">
            <a:off x="4586091" y="5000352"/>
            <a:ext cx="29464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a:endCxn id="58" idx="4"/>
          </p:cNvCxnSpPr>
          <p:nvPr/>
        </p:nvCxnSpPr>
        <p:spPr>
          <a:xfrm flipH="1" flipV="1">
            <a:off x="4880731" y="5000352"/>
            <a:ext cx="3251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a:endCxn id="56" idx="4"/>
          </p:cNvCxnSpPr>
          <p:nvPr/>
        </p:nvCxnSpPr>
        <p:spPr>
          <a:xfrm flipH="1" flipV="1">
            <a:off x="5276971" y="4781912"/>
            <a:ext cx="11887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endCxn id="56" idx="4"/>
          </p:cNvCxnSpPr>
          <p:nvPr/>
        </p:nvCxnSpPr>
        <p:spPr>
          <a:xfrm flipH="1" flipV="1">
            <a:off x="5276971" y="4781912"/>
            <a:ext cx="568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a:endCxn id="57" idx="4"/>
          </p:cNvCxnSpPr>
          <p:nvPr/>
        </p:nvCxnSpPr>
        <p:spPr>
          <a:xfrm flipH="1" flipV="1">
            <a:off x="5078851" y="4878432"/>
            <a:ext cx="76708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a:endCxn id="58" idx="4"/>
          </p:cNvCxnSpPr>
          <p:nvPr/>
        </p:nvCxnSpPr>
        <p:spPr>
          <a:xfrm flipH="1" flipV="1">
            <a:off x="4880731" y="5000352"/>
            <a:ext cx="96520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a:endCxn id="58" idx="4"/>
          </p:cNvCxnSpPr>
          <p:nvPr/>
        </p:nvCxnSpPr>
        <p:spPr>
          <a:xfrm flipH="1" flipV="1">
            <a:off x="4880731" y="5000352"/>
            <a:ext cx="158496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57" idx="4"/>
          </p:cNvCxnSpPr>
          <p:nvPr/>
        </p:nvCxnSpPr>
        <p:spPr>
          <a:xfrm flipH="1" flipV="1">
            <a:off x="5078851" y="4878432"/>
            <a:ext cx="1386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a:endCxn id="57" idx="4"/>
          </p:cNvCxnSpPr>
          <p:nvPr/>
        </p:nvCxnSpPr>
        <p:spPr>
          <a:xfrm flipH="1" flipV="1">
            <a:off x="5078851" y="4878432"/>
            <a:ext cx="12700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a:endCxn id="56" idx="4"/>
          </p:cNvCxnSpPr>
          <p:nvPr/>
        </p:nvCxnSpPr>
        <p:spPr>
          <a:xfrm flipV="1">
            <a:off x="5205851" y="4781912"/>
            <a:ext cx="711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a:endCxn id="58" idx="4"/>
          </p:cNvCxnSpPr>
          <p:nvPr/>
        </p:nvCxnSpPr>
        <p:spPr>
          <a:xfrm flipV="1">
            <a:off x="3946011" y="5000352"/>
            <a:ext cx="9347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74" idx="4"/>
          </p:cNvCxnSpPr>
          <p:nvPr/>
        </p:nvCxnSpPr>
        <p:spPr>
          <a:xfrm flipV="1">
            <a:off x="5226171" y="4781912"/>
            <a:ext cx="1330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75" idx="4"/>
          </p:cNvCxnSpPr>
          <p:nvPr/>
        </p:nvCxnSpPr>
        <p:spPr>
          <a:xfrm flipV="1">
            <a:off x="5226171" y="4878432"/>
            <a:ext cx="1132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a:endCxn id="74" idx="4"/>
          </p:cNvCxnSpPr>
          <p:nvPr/>
        </p:nvCxnSpPr>
        <p:spPr>
          <a:xfrm flipV="1">
            <a:off x="5866251" y="4781912"/>
            <a:ext cx="69088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a:endCxn id="75" idx="4"/>
          </p:cNvCxnSpPr>
          <p:nvPr/>
        </p:nvCxnSpPr>
        <p:spPr>
          <a:xfrm flipV="1">
            <a:off x="5866251" y="4878432"/>
            <a:ext cx="492760" cy="7620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74" name="Oval 73"/>
          <p:cNvSpPr/>
          <p:nvPr/>
        </p:nvSpPr>
        <p:spPr>
          <a:xfrm>
            <a:off x="6359011" y="4385672"/>
            <a:ext cx="396240" cy="396240"/>
          </a:xfrm>
          <a:prstGeom prst="ellipse">
            <a:avLst/>
          </a:prstGeom>
          <a:solidFill>
            <a:schemeClr val="accent3">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Oval 74"/>
          <p:cNvSpPr/>
          <p:nvPr/>
        </p:nvSpPr>
        <p:spPr>
          <a:xfrm>
            <a:off x="6160891" y="4482192"/>
            <a:ext cx="396240" cy="396240"/>
          </a:xfrm>
          <a:prstGeom prst="ellips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7" name="Straight Connector 76"/>
          <p:cNvCxnSpPr>
            <a:endCxn id="76" idx="4"/>
          </p:cNvCxnSpPr>
          <p:nvPr/>
        </p:nvCxnSpPr>
        <p:spPr>
          <a:xfrm flipV="1">
            <a:off x="5866251" y="5000352"/>
            <a:ext cx="29464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a:endCxn id="76" idx="4"/>
          </p:cNvCxnSpPr>
          <p:nvPr/>
        </p:nvCxnSpPr>
        <p:spPr>
          <a:xfrm flipH="1" flipV="1">
            <a:off x="6160891" y="5000352"/>
            <a:ext cx="3251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H="1" flipV="1">
            <a:off x="6557131" y="4781912"/>
            <a:ext cx="11887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H="1" flipV="1">
            <a:off x="6557131" y="4781912"/>
            <a:ext cx="568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flipV="1">
            <a:off x="6359011" y="4878432"/>
            <a:ext cx="76708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a:endCxn id="76" idx="4"/>
          </p:cNvCxnSpPr>
          <p:nvPr/>
        </p:nvCxnSpPr>
        <p:spPr>
          <a:xfrm flipH="1" flipV="1">
            <a:off x="6160891" y="5000352"/>
            <a:ext cx="96520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a:endCxn id="76" idx="4"/>
          </p:cNvCxnSpPr>
          <p:nvPr/>
        </p:nvCxnSpPr>
        <p:spPr>
          <a:xfrm flipH="1" flipV="1">
            <a:off x="6160891" y="5000352"/>
            <a:ext cx="158496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H="1" flipV="1">
            <a:off x="6359011" y="4878432"/>
            <a:ext cx="1386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flipV="1">
            <a:off x="6359011" y="4878432"/>
            <a:ext cx="12700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486011" y="4781912"/>
            <a:ext cx="711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a:endCxn id="76" idx="4"/>
          </p:cNvCxnSpPr>
          <p:nvPr/>
        </p:nvCxnSpPr>
        <p:spPr>
          <a:xfrm flipV="1">
            <a:off x="5226171" y="5000352"/>
            <a:ext cx="9347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a:endCxn id="92" idx="4"/>
          </p:cNvCxnSpPr>
          <p:nvPr/>
        </p:nvCxnSpPr>
        <p:spPr>
          <a:xfrm flipV="1">
            <a:off x="6465691" y="4781912"/>
            <a:ext cx="1330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a:endCxn id="93" idx="4"/>
          </p:cNvCxnSpPr>
          <p:nvPr/>
        </p:nvCxnSpPr>
        <p:spPr>
          <a:xfrm flipV="1">
            <a:off x="6465691" y="4878432"/>
            <a:ext cx="1132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92" idx="4"/>
          </p:cNvCxnSpPr>
          <p:nvPr/>
        </p:nvCxnSpPr>
        <p:spPr>
          <a:xfrm flipV="1">
            <a:off x="7105771" y="4781912"/>
            <a:ext cx="69088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endCxn id="93" idx="4"/>
          </p:cNvCxnSpPr>
          <p:nvPr/>
        </p:nvCxnSpPr>
        <p:spPr>
          <a:xfrm flipV="1">
            <a:off x="7105771" y="4878432"/>
            <a:ext cx="492760" cy="7620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2" name="Oval 91"/>
          <p:cNvSpPr/>
          <p:nvPr/>
        </p:nvSpPr>
        <p:spPr>
          <a:xfrm>
            <a:off x="7598531" y="4385672"/>
            <a:ext cx="396240" cy="396240"/>
          </a:xfrm>
          <a:prstGeom prst="ellipse">
            <a:avLst/>
          </a:prstGeom>
          <a:solidFill>
            <a:schemeClr val="accent3">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5" name="Straight Connector 94"/>
          <p:cNvCxnSpPr>
            <a:endCxn id="94" idx="4"/>
          </p:cNvCxnSpPr>
          <p:nvPr/>
        </p:nvCxnSpPr>
        <p:spPr>
          <a:xfrm flipV="1">
            <a:off x="7105771" y="5000352"/>
            <a:ext cx="29464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a:endCxn id="94" idx="4"/>
          </p:cNvCxnSpPr>
          <p:nvPr/>
        </p:nvCxnSpPr>
        <p:spPr>
          <a:xfrm flipH="1" flipV="1">
            <a:off x="7400411" y="5000352"/>
            <a:ext cx="32512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H="1" flipV="1">
            <a:off x="7796651" y="4781912"/>
            <a:ext cx="11887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flipV="1">
            <a:off x="7796651" y="4781912"/>
            <a:ext cx="56896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H="1" flipV="1">
            <a:off x="7598531" y="4878432"/>
            <a:ext cx="76708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a:endCxn id="94" idx="4"/>
          </p:cNvCxnSpPr>
          <p:nvPr/>
        </p:nvCxnSpPr>
        <p:spPr>
          <a:xfrm flipH="1" flipV="1">
            <a:off x="7400411" y="5000352"/>
            <a:ext cx="96520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a:endCxn id="94" idx="4"/>
          </p:cNvCxnSpPr>
          <p:nvPr/>
        </p:nvCxnSpPr>
        <p:spPr>
          <a:xfrm flipH="1" flipV="1">
            <a:off x="7400411" y="5000352"/>
            <a:ext cx="1584960" cy="64008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H="1" flipV="1">
            <a:off x="7598531" y="4878432"/>
            <a:ext cx="138684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H="1" flipV="1">
            <a:off x="7598531" y="4878432"/>
            <a:ext cx="127000" cy="7620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flipV="1">
            <a:off x="7725531" y="4781912"/>
            <a:ext cx="71120" cy="8585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a:endCxn id="94" idx="4"/>
          </p:cNvCxnSpPr>
          <p:nvPr/>
        </p:nvCxnSpPr>
        <p:spPr>
          <a:xfrm flipV="1">
            <a:off x="6465691" y="5000352"/>
            <a:ext cx="934720" cy="640080"/>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240" name="Group 239"/>
          <p:cNvGrpSpPr/>
          <p:nvPr/>
        </p:nvGrpSpPr>
        <p:grpSpPr>
          <a:xfrm>
            <a:off x="4199567" y="2035070"/>
            <a:ext cx="2222944" cy="728812"/>
            <a:chOff x="2119815" y="2115073"/>
            <a:chExt cx="2222944" cy="728812"/>
          </a:xfrm>
        </p:grpSpPr>
        <p:cxnSp>
          <p:nvCxnSpPr>
            <p:cNvPr id="283" name="Straight Connector 282"/>
            <p:cNvCxnSpPr>
              <a:cxnSpLocks/>
            </p:cNvCxnSpPr>
            <p:nvPr/>
          </p:nvCxnSpPr>
          <p:spPr>
            <a:xfrm flipV="1">
              <a:off x="2119815" y="2115073"/>
              <a:ext cx="1146667" cy="658365"/>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6" name="Straight Connector 285"/>
            <p:cNvCxnSpPr>
              <a:cxnSpLocks/>
            </p:cNvCxnSpPr>
            <p:nvPr/>
          </p:nvCxnSpPr>
          <p:spPr>
            <a:xfrm flipV="1">
              <a:off x="3252949" y="2115073"/>
              <a:ext cx="13533" cy="72881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8" name="Straight Connector 287"/>
            <p:cNvCxnSpPr>
              <a:cxnSpLocks/>
            </p:cNvCxnSpPr>
            <p:nvPr/>
          </p:nvCxnSpPr>
          <p:spPr>
            <a:xfrm flipH="1" flipV="1">
              <a:off x="3266482" y="2115073"/>
              <a:ext cx="1076277" cy="610179"/>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213" name="Oval 212"/>
          <p:cNvSpPr/>
          <p:nvPr/>
        </p:nvSpPr>
        <p:spPr>
          <a:xfrm>
            <a:off x="3936147" y="2622314"/>
            <a:ext cx="492760" cy="467360"/>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5046197" y="2592432"/>
            <a:ext cx="492760" cy="467360"/>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6" name="Oval 255"/>
          <p:cNvSpPr/>
          <p:nvPr/>
        </p:nvSpPr>
        <p:spPr>
          <a:xfrm>
            <a:off x="6137581" y="2592432"/>
            <a:ext cx="492760" cy="467360"/>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7" name="Straight Connector 256"/>
          <p:cNvCxnSpPr>
            <a:endCxn id="213" idx="4"/>
          </p:cNvCxnSpPr>
          <p:nvPr/>
        </p:nvCxnSpPr>
        <p:spPr>
          <a:xfrm flipV="1">
            <a:off x="3836195" y="3089675"/>
            <a:ext cx="346332" cy="437179"/>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8" name="Straight Connector 257"/>
          <p:cNvCxnSpPr>
            <a:endCxn id="213" idx="4"/>
          </p:cNvCxnSpPr>
          <p:nvPr/>
        </p:nvCxnSpPr>
        <p:spPr>
          <a:xfrm flipV="1">
            <a:off x="4114403" y="3089675"/>
            <a:ext cx="68124" cy="407297"/>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9" name="Straight Connector 258"/>
          <p:cNvCxnSpPr>
            <a:endCxn id="213" idx="4"/>
          </p:cNvCxnSpPr>
          <p:nvPr/>
        </p:nvCxnSpPr>
        <p:spPr>
          <a:xfrm flipH="1" flipV="1">
            <a:off x="4182527" y="3089674"/>
            <a:ext cx="1232952" cy="41103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0" name="Straight Connector 259"/>
          <p:cNvCxnSpPr>
            <a:endCxn id="213" idx="4"/>
          </p:cNvCxnSpPr>
          <p:nvPr/>
        </p:nvCxnSpPr>
        <p:spPr>
          <a:xfrm flipH="1" flipV="1">
            <a:off x="4182527" y="3089674"/>
            <a:ext cx="954744" cy="44091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1" name="Straight Connector 260"/>
          <p:cNvCxnSpPr>
            <a:endCxn id="214" idx="4"/>
          </p:cNvCxnSpPr>
          <p:nvPr/>
        </p:nvCxnSpPr>
        <p:spPr>
          <a:xfrm flipV="1">
            <a:off x="4114403" y="3059793"/>
            <a:ext cx="1178174" cy="437179"/>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2" name="Straight Connector 261"/>
          <p:cNvCxnSpPr>
            <a:endCxn id="214" idx="4"/>
          </p:cNvCxnSpPr>
          <p:nvPr/>
        </p:nvCxnSpPr>
        <p:spPr>
          <a:xfrm flipV="1">
            <a:off x="3836195" y="3059793"/>
            <a:ext cx="1456382" cy="46706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4" name="Straight Connector 263"/>
          <p:cNvCxnSpPr>
            <a:endCxn id="256" idx="4"/>
          </p:cNvCxnSpPr>
          <p:nvPr/>
        </p:nvCxnSpPr>
        <p:spPr>
          <a:xfrm flipV="1">
            <a:off x="6346311" y="3059793"/>
            <a:ext cx="37650" cy="470797"/>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3" name="Straight Connector 272"/>
          <p:cNvCxnSpPr>
            <a:endCxn id="256" idx="4"/>
          </p:cNvCxnSpPr>
          <p:nvPr/>
        </p:nvCxnSpPr>
        <p:spPr>
          <a:xfrm flipV="1">
            <a:off x="3836195" y="3059793"/>
            <a:ext cx="2547766" cy="46706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6" name="Straight Connector 275"/>
          <p:cNvCxnSpPr>
            <a:endCxn id="256" idx="4"/>
          </p:cNvCxnSpPr>
          <p:nvPr/>
        </p:nvCxnSpPr>
        <p:spPr>
          <a:xfrm flipV="1">
            <a:off x="4114403" y="3059793"/>
            <a:ext cx="2269558" cy="437179"/>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7" name="Straight Connector 246"/>
          <p:cNvCxnSpPr>
            <a:endCxn id="213" idx="4"/>
          </p:cNvCxnSpPr>
          <p:nvPr/>
        </p:nvCxnSpPr>
        <p:spPr>
          <a:xfrm flipH="1" flipV="1">
            <a:off x="4182527" y="3089675"/>
            <a:ext cx="2163784" cy="440915"/>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0" name="Straight Connector 269"/>
          <p:cNvCxnSpPr>
            <a:endCxn id="214" idx="4"/>
          </p:cNvCxnSpPr>
          <p:nvPr/>
        </p:nvCxnSpPr>
        <p:spPr>
          <a:xfrm flipH="1" flipV="1">
            <a:off x="5292577" y="3059792"/>
            <a:ext cx="122902" cy="44091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4" name="Straight Connector 273"/>
          <p:cNvCxnSpPr>
            <a:endCxn id="214" idx="4"/>
          </p:cNvCxnSpPr>
          <p:nvPr/>
        </p:nvCxnSpPr>
        <p:spPr>
          <a:xfrm flipV="1">
            <a:off x="5137271" y="3059792"/>
            <a:ext cx="155306" cy="470796"/>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8" name="Straight Connector 277"/>
          <p:cNvCxnSpPr>
            <a:endCxn id="214" idx="4"/>
          </p:cNvCxnSpPr>
          <p:nvPr/>
        </p:nvCxnSpPr>
        <p:spPr>
          <a:xfrm flipH="1" flipV="1">
            <a:off x="5292577" y="3059793"/>
            <a:ext cx="1053734" cy="470797"/>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00" name="Straight Connector 299"/>
          <p:cNvCxnSpPr>
            <a:endCxn id="256" idx="4"/>
          </p:cNvCxnSpPr>
          <p:nvPr/>
        </p:nvCxnSpPr>
        <p:spPr>
          <a:xfrm flipV="1">
            <a:off x="5137271" y="3059792"/>
            <a:ext cx="1246690" cy="470796"/>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04" name="Straight Connector 303"/>
          <p:cNvCxnSpPr>
            <a:endCxn id="256" idx="4"/>
          </p:cNvCxnSpPr>
          <p:nvPr/>
        </p:nvCxnSpPr>
        <p:spPr>
          <a:xfrm flipV="1">
            <a:off x="5415479" y="3059792"/>
            <a:ext cx="968482" cy="440914"/>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20" name="Oval 319"/>
          <p:cNvSpPr/>
          <p:nvPr/>
        </p:nvSpPr>
        <p:spPr>
          <a:xfrm>
            <a:off x="5242759" y="3500706"/>
            <a:ext cx="396240" cy="396240"/>
          </a:xfrm>
          <a:prstGeom prst="ellipse">
            <a:avLst/>
          </a:prstGeom>
          <a:solidFill>
            <a:srgbClr val="CC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1" name="Oval 320"/>
          <p:cNvSpPr/>
          <p:nvPr/>
        </p:nvSpPr>
        <p:spPr>
          <a:xfrm>
            <a:off x="3941683" y="3496971"/>
            <a:ext cx="396240" cy="396240"/>
          </a:xfrm>
          <a:prstGeom prst="ellipse">
            <a:avLst/>
          </a:prstGeom>
          <a:solidFill>
            <a:srgbClr val="CC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22" name="Straight Connector 321"/>
          <p:cNvCxnSpPr>
            <a:endCxn id="321" idx="4"/>
          </p:cNvCxnSpPr>
          <p:nvPr/>
        </p:nvCxnSpPr>
        <p:spPr>
          <a:xfrm flipV="1">
            <a:off x="3635385" y="3893211"/>
            <a:ext cx="504419"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3" name="Straight Connector 322"/>
          <p:cNvCxnSpPr>
            <a:endCxn id="321" idx="4"/>
          </p:cNvCxnSpPr>
          <p:nvPr/>
        </p:nvCxnSpPr>
        <p:spPr>
          <a:xfrm flipV="1">
            <a:off x="3833505" y="3893211"/>
            <a:ext cx="306299"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4" name="Straight Connector 323"/>
          <p:cNvCxnSpPr>
            <a:endCxn id="321" idx="4"/>
          </p:cNvCxnSpPr>
          <p:nvPr/>
        </p:nvCxnSpPr>
        <p:spPr>
          <a:xfrm flipV="1">
            <a:off x="4031625" y="3893211"/>
            <a:ext cx="108179" cy="4902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5" name="Straight Connector 324"/>
          <p:cNvCxnSpPr>
            <a:endCxn id="321" idx="4"/>
          </p:cNvCxnSpPr>
          <p:nvPr/>
        </p:nvCxnSpPr>
        <p:spPr>
          <a:xfrm flipH="1" flipV="1">
            <a:off x="4139804" y="3893211"/>
            <a:ext cx="735101"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6" name="Straight Connector 325"/>
          <p:cNvCxnSpPr>
            <a:endCxn id="321" idx="4"/>
          </p:cNvCxnSpPr>
          <p:nvPr/>
        </p:nvCxnSpPr>
        <p:spPr>
          <a:xfrm flipH="1" flipV="1">
            <a:off x="4139804" y="3893211"/>
            <a:ext cx="933221"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7" name="Straight Connector 326"/>
          <p:cNvCxnSpPr>
            <a:endCxn id="321" idx="4"/>
          </p:cNvCxnSpPr>
          <p:nvPr/>
        </p:nvCxnSpPr>
        <p:spPr>
          <a:xfrm flipH="1" flipV="1">
            <a:off x="4139804" y="3893211"/>
            <a:ext cx="1131341" cy="4902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8" name="Straight Connector 327"/>
          <p:cNvCxnSpPr>
            <a:endCxn id="321" idx="4"/>
          </p:cNvCxnSpPr>
          <p:nvPr/>
        </p:nvCxnSpPr>
        <p:spPr>
          <a:xfrm flipV="1">
            <a:off x="2355225" y="3893211"/>
            <a:ext cx="1784579"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9" name="Straight Connector 328"/>
          <p:cNvCxnSpPr>
            <a:endCxn id="321" idx="4"/>
          </p:cNvCxnSpPr>
          <p:nvPr/>
        </p:nvCxnSpPr>
        <p:spPr>
          <a:xfrm flipV="1">
            <a:off x="2553345" y="3893211"/>
            <a:ext cx="1586459"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0" name="Straight Connector 329"/>
          <p:cNvCxnSpPr>
            <a:endCxn id="321" idx="4"/>
          </p:cNvCxnSpPr>
          <p:nvPr/>
        </p:nvCxnSpPr>
        <p:spPr>
          <a:xfrm flipV="1">
            <a:off x="2751465" y="3893211"/>
            <a:ext cx="1388339" cy="4902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31" name="Oval 330"/>
          <p:cNvSpPr/>
          <p:nvPr/>
        </p:nvSpPr>
        <p:spPr>
          <a:xfrm>
            <a:off x="3663475" y="3526853"/>
            <a:ext cx="396240" cy="396240"/>
          </a:xfrm>
          <a:prstGeom prst="ellipse">
            <a:avLst/>
          </a:prstGeom>
          <a:solidFill>
            <a:srgbClr val="FF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32" name="Straight Connector 331"/>
          <p:cNvCxnSpPr>
            <a:endCxn id="331" idx="4"/>
          </p:cNvCxnSpPr>
          <p:nvPr/>
        </p:nvCxnSpPr>
        <p:spPr>
          <a:xfrm flipV="1">
            <a:off x="2751465" y="3923093"/>
            <a:ext cx="1110131"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3" name="Straight Connector 332"/>
          <p:cNvCxnSpPr>
            <a:endCxn id="331" idx="4"/>
          </p:cNvCxnSpPr>
          <p:nvPr/>
        </p:nvCxnSpPr>
        <p:spPr>
          <a:xfrm flipV="1">
            <a:off x="2553345" y="3923093"/>
            <a:ext cx="1308251"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4" name="Straight Connector 333"/>
          <p:cNvCxnSpPr>
            <a:endCxn id="331" idx="4"/>
          </p:cNvCxnSpPr>
          <p:nvPr/>
        </p:nvCxnSpPr>
        <p:spPr>
          <a:xfrm flipV="1">
            <a:off x="2355225" y="3923093"/>
            <a:ext cx="1506371"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a:endCxn id="331" idx="4"/>
          </p:cNvCxnSpPr>
          <p:nvPr/>
        </p:nvCxnSpPr>
        <p:spPr>
          <a:xfrm flipV="1">
            <a:off x="3635385" y="3923093"/>
            <a:ext cx="226211"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a:endCxn id="331" idx="4"/>
          </p:cNvCxnSpPr>
          <p:nvPr/>
        </p:nvCxnSpPr>
        <p:spPr>
          <a:xfrm flipV="1">
            <a:off x="3833505" y="3923093"/>
            <a:ext cx="28091"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p:nvPr/>
        </p:nvCxnSpPr>
        <p:spPr>
          <a:xfrm flipH="1" flipV="1">
            <a:off x="3861596" y="3923093"/>
            <a:ext cx="170029"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8" name="Straight Connector 337"/>
          <p:cNvCxnSpPr>
            <a:endCxn id="331" idx="4"/>
          </p:cNvCxnSpPr>
          <p:nvPr/>
        </p:nvCxnSpPr>
        <p:spPr>
          <a:xfrm flipH="1" flipV="1">
            <a:off x="3861596" y="3923093"/>
            <a:ext cx="1013309"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9" name="Straight Connector 338"/>
          <p:cNvCxnSpPr>
            <a:endCxn id="331" idx="4"/>
          </p:cNvCxnSpPr>
          <p:nvPr/>
        </p:nvCxnSpPr>
        <p:spPr>
          <a:xfrm flipH="1" flipV="1">
            <a:off x="3861596" y="3923093"/>
            <a:ext cx="1211429"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a:endCxn id="331" idx="4"/>
          </p:cNvCxnSpPr>
          <p:nvPr/>
        </p:nvCxnSpPr>
        <p:spPr>
          <a:xfrm flipH="1" flipV="1">
            <a:off x="3861596" y="3923093"/>
            <a:ext cx="1409549"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1" name="Straight Connector 340"/>
          <p:cNvCxnSpPr>
            <a:endCxn id="320" idx="4"/>
          </p:cNvCxnSpPr>
          <p:nvPr/>
        </p:nvCxnSpPr>
        <p:spPr>
          <a:xfrm flipV="1">
            <a:off x="4936461" y="3896946"/>
            <a:ext cx="504419"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2" name="Straight Connector 341"/>
          <p:cNvCxnSpPr>
            <a:endCxn id="320" idx="4"/>
          </p:cNvCxnSpPr>
          <p:nvPr/>
        </p:nvCxnSpPr>
        <p:spPr>
          <a:xfrm flipV="1">
            <a:off x="5134581" y="3896946"/>
            <a:ext cx="306299"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3" name="Straight Connector 342"/>
          <p:cNvCxnSpPr>
            <a:endCxn id="320" idx="4"/>
          </p:cNvCxnSpPr>
          <p:nvPr/>
        </p:nvCxnSpPr>
        <p:spPr>
          <a:xfrm flipV="1">
            <a:off x="5332701" y="3896946"/>
            <a:ext cx="108179" cy="4902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4" name="Straight Connector 343"/>
          <p:cNvCxnSpPr>
            <a:endCxn id="320" idx="4"/>
          </p:cNvCxnSpPr>
          <p:nvPr/>
        </p:nvCxnSpPr>
        <p:spPr>
          <a:xfrm flipH="1" flipV="1">
            <a:off x="5440880" y="3896946"/>
            <a:ext cx="735101"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a:endCxn id="320" idx="4"/>
          </p:cNvCxnSpPr>
          <p:nvPr/>
        </p:nvCxnSpPr>
        <p:spPr>
          <a:xfrm flipH="1" flipV="1">
            <a:off x="5440880" y="3896946"/>
            <a:ext cx="933221"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6" name="Straight Connector 345"/>
          <p:cNvCxnSpPr>
            <a:endCxn id="320" idx="4"/>
          </p:cNvCxnSpPr>
          <p:nvPr/>
        </p:nvCxnSpPr>
        <p:spPr>
          <a:xfrm flipH="1" flipV="1">
            <a:off x="5440880" y="3896946"/>
            <a:ext cx="1131341" cy="4902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7" name="Straight Connector 346"/>
          <p:cNvCxnSpPr>
            <a:endCxn id="320" idx="4"/>
          </p:cNvCxnSpPr>
          <p:nvPr/>
        </p:nvCxnSpPr>
        <p:spPr>
          <a:xfrm flipV="1">
            <a:off x="3656301" y="3896946"/>
            <a:ext cx="1784579"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8" name="Straight Connector 347"/>
          <p:cNvCxnSpPr>
            <a:endCxn id="320" idx="4"/>
          </p:cNvCxnSpPr>
          <p:nvPr/>
        </p:nvCxnSpPr>
        <p:spPr>
          <a:xfrm flipV="1">
            <a:off x="3854421" y="3896946"/>
            <a:ext cx="1586459"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a:endCxn id="320" idx="4"/>
          </p:cNvCxnSpPr>
          <p:nvPr/>
        </p:nvCxnSpPr>
        <p:spPr>
          <a:xfrm flipV="1">
            <a:off x="4052541" y="3896946"/>
            <a:ext cx="1388339" cy="4902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50" name="Oval 349"/>
          <p:cNvSpPr/>
          <p:nvPr/>
        </p:nvSpPr>
        <p:spPr>
          <a:xfrm>
            <a:off x="4964551" y="3530588"/>
            <a:ext cx="396240" cy="396240"/>
          </a:xfrm>
          <a:prstGeom prst="ellipse">
            <a:avLst/>
          </a:prstGeom>
          <a:solidFill>
            <a:srgbClr val="FF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51" name="Straight Connector 350"/>
          <p:cNvCxnSpPr>
            <a:endCxn id="350" idx="4"/>
          </p:cNvCxnSpPr>
          <p:nvPr/>
        </p:nvCxnSpPr>
        <p:spPr>
          <a:xfrm flipV="1">
            <a:off x="4052541" y="3926828"/>
            <a:ext cx="1110131"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a:endCxn id="350" idx="4"/>
          </p:cNvCxnSpPr>
          <p:nvPr/>
        </p:nvCxnSpPr>
        <p:spPr>
          <a:xfrm flipV="1">
            <a:off x="3854421" y="3926828"/>
            <a:ext cx="1308251"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3" name="Straight Connector 352"/>
          <p:cNvCxnSpPr>
            <a:endCxn id="350" idx="4"/>
          </p:cNvCxnSpPr>
          <p:nvPr/>
        </p:nvCxnSpPr>
        <p:spPr>
          <a:xfrm flipV="1">
            <a:off x="3656301" y="3926828"/>
            <a:ext cx="1506371"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a:endCxn id="350" idx="4"/>
          </p:cNvCxnSpPr>
          <p:nvPr/>
        </p:nvCxnSpPr>
        <p:spPr>
          <a:xfrm flipV="1">
            <a:off x="4936461" y="3926828"/>
            <a:ext cx="226211"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a:endCxn id="350" idx="4"/>
          </p:cNvCxnSpPr>
          <p:nvPr/>
        </p:nvCxnSpPr>
        <p:spPr>
          <a:xfrm flipV="1">
            <a:off x="5134581" y="3926828"/>
            <a:ext cx="28091"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6" name="Straight Connector 355"/>
          <p:cNvCxnSpPr>
            <a:endCxn id="350" idx="4"/>
          </p:cNvCxnSpPr>
          <p:nvPr/>
        </p:nvCxnSpPr>
        <p:spPr>
          <a:xfrm flipH="1" flipV="1">
            <a:off x="5162672" y="3926828"/>
            <a:ext cx="170029"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a:endCxn id="350" idx="4"/>
          </p:cNvCxnSpPr>
          <p:nvPr/>
        </p:nvCxnSpPr>
        <p:spPr>
          <a:xfrm flipH="1" flipV="1">
            <a:off x="5162672" y="3926828"/>
            <a:ext cx="1013309"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8" name="Straight Connector 357"/>
          <p:cNvCxnSpPr>
            <a:endCxn id="350" idx="4"/>
          </p:cNvCxnSpPr>
          <p:nvPr/>
        </p:nvCxnSpPr>
        <p:spPr>
          <a:xfrm flipH="1" flipV="1">
            <a:off x="5162672" y="3926828"/>
            <a:ext cx="1211429"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a:endCxn id="350" idx="4"/>
          </p:cNvCxnSpPr>
          <p:nvPr/>
        </p:nvCxnSpPr>
        <p:spPr>
          <a:xfrm flipH="1" flipV="1">
            <a:off x="5162672" y="3926828"/>
            <a:ext cx="1409549"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1" name="Straight Connector 360"/>
          <p:cNvCxnSpPr>
            <a:endCxn id="360" idx="4"/>
          </p:cNvCxnSpPr>
          <p:nvPr/>
        </p:nvCxnSpPr>
        <p:spPr>
          <a:xfrm flipV="1">
            <a:off x="6145501" y="3896947"/>
            <a:ext cx="504419"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2" name="Straight Connector 361"/>
          <p:cNvCxnSpPr>
            <a:endCxn id="360" idx="4"/>
          </p:cNvCxnSpPr>
          <p:nvPr/>
        </p:nvCxnSpPr>
        <p:spPr>
          <a:xfrm flipV="1">
            <a:off x="6343621" y="3896947"/>
            <a:ext cx="306299"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a:endCxn id="360" idx="4"/>
          </p:cNvCxnSpPr>
          <p:nvPr/>
        </p:nvCxnSpPr>
        <p:spPr>
          <a:xfrm flipV="1">
            <a:off x="6541741" y="3896947"/>
            <a:ext cx="108179" cy="4902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a:endCxn id="360" idx="4"/>
          </p:cNvCxnSpPr>
          <p:nvPr/>
        </p:nvCxnSpPr>
        <p:spPr>
          <a:xfrm flipH="1" flipV="1">
            <a:off x="6649920" y="3896947"/>
            <a:ext cx="735101"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a:endCxn id="360" idx="4"/>
          </p:cNvCxnSpPr>
          <p:nvPr/>
        </p:nvCxnSpPr>
        <p:spPr>
          <a:xfrm flipH="1" flipV="1">
            <a:off x="6649920" y="3896947"/>
            <a:ext cx="933221"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6" name="Straight Connector 365"/>
          <p:cNvCxnSpPr>
            <a:endCxn id="360" idx="4"/>
          </p:cNvCxnSpPr>
          <p:nvPr/>
        </p:nvCxnSpPr>
        <p:spPr>
          <a:xfrm flipH="1" flipV="1">
            <a:off x="6649920" y="3896947"/>
            <a:ext cx="1131341" cy="4902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a:endCxn id="360" idx="4"/>
          </p:cNvCxnSpPr>
          <p:nvPr/>
        </p:nvCxnSpPr>
        <p:spPr>
          <a:xfrm flipV="1">
            <a:off x="4865341" y="3896947"/>
            <a:ext cx="1784579" cy="70866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a:endCxn id="360" idx="4"/>
          </p:cNvCxnSpPr>
          <p:nvPr/>
        </p:nvCxnSpPr>
        <p:spPr>
          <a:xfrm flipV="1">
            <a:off x="5063461" y="3896947"/>
            <a:ext cx="1586459" cy="58674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9" name="Straight Connector 368"/>
          <p:cNvCxnSpPr>
            <a:endCxn id="360" idx="4"/>
          </p:cNvCxnSpPr>
          <p:nvPr/>
        </p:nvCxnSpPr>
        <p:spPr>
          <a:xfrm flipV="1">
            <a:off x="5261581" y="3896947"/>
            <a:ext cx="1388339" cy="4902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70" name="Oval 369"/>
          <p:cNvSpPr/>
          <p:nvPr/>
        </p:nvSpPr>
        <p:spPr>
          <a:xfrm>
            <a:off x="6173591" y="3530589"/>
            <a:ext cx="396240" cy="396240"/>
          </a:xfrm>
          <a:prstGeom prst="ellipse">
            <a:avLst/>
          </a:prstGeom>
          <a:solidFill>
            <a:srgbClr val="FF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1" name="Straight Connector 370"/>
          <p:cNvCxnSpPr>
            <a:endCxn id="370" idx="4"/>
          </p:cNvCxnSpPr>
          <p:nvPr/>
        </p:nvCxnSpPr>
        <p:spPr>
          <a:xfrm flipV="1">
            <a:off x="5261581" y="3926829"/>
            <a:ext cx="1110131"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2" name="Straight Connector 371"/>
          <p:cNvCxnSpPr>
            <a:endCxn id="370" idx="4"/>
          </p:cNvCxnSpPr>
          <p:nvPr/>
        </p:nvCxnSpPr>
        <p:spPr>
          <a:xfrm flipV="1">
            <a:off x="5063461" y="3926829"/>
            <a:ext cx="1308251"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3" name="Straight Connector 372"/>
          <p:cNvCxnSpPr>
            <a:endCxn id="370" idx="4"/>
          </p:cNvCxnSpPr>
          <p:nvPr/>
        </p:nvCxnSpPr>
        <p:spPr>
          <a:xfrm flipV="1">
            <a:off x="4865341" y="3926829"/>
            <a:ext cx="1506371"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4" name="Straight Connector 373"/>
          <p:cNvCxnSpPr>
            <a:endCxn id="370" idx="4"/>
          </p:cNvCxnSpPr>
          <p:nvPr/>
        </p:nvCxnSpPr>
        <p:spPr>
          <a:xfrm flipV="1">
            <a:off x="6145501" y="3926829"/>
            <a:ext cx="226211"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5" name="Straight Connector 374"/>
          <p:cNvCxnSpPr>
            <a:endCxn id="370" idx="4"/>
          </p:cNvCxnSpPr>
          <p:nvPr/>
        </p:nvCxnSpPr>
        <p:spPr>
          <a:xfrm flipV="1">
            <a:off x="6343621" y="3926829"/>
            <a:ext cx="28091"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6" name="Straight Connector 375"/>
          <p:cNvCxnSpPr>
            <a:endCxn id="370" idx="4"/>
          </p:cNvCxnSpPr>
          <p:nvPr/>
        </p:nvCxnSpPr>
        <p:spPr>
          <a:xfrm flipH="1" flipV="1">
            <a:off x="6371712" y="3926829"/>
            <a:ext cx="170029" cy="46033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7" name="Straight Connector 376"/>
          <p:cNvCxnSpPr>
            <a:endCxn id="370" idx="4"/>
          </p:cNvCxnSpPr>
          <p:nvPr/>
        </p:nvCxnSpPr>
        <p:spPr>
          <a:xfrm flipH="1" flipV="1">
            <a:off x="6371712" y="3926829"/>
            <a:ext cx="1013309" cy="6787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a:endCxn id="370" idx="4"/>
          </p:cNvCxnSpPr>
          <p:nvPr/>
        </p:nvCxnSpPr>
        <p:spPr>
          <a:xfrm flipH="1" flipV="1">
            <a:off x="6371712" y="3926829"/>
            <a:ext cx="1211429" cy="55685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9" name="Straight Connector 378"/>
          <p:cNvCxnSpPr>
            <a:endCxn id="370" idx="4"/>
          </p:cNvCxnSpPr>
          <p:nvPr/>
        </p:nvCxnSpPr>
        <p:spPr>
          <a:xfrm flipH="1" flipV="1">
            <a:off x="6371712" y="3926829"/>
            <a:ext cx="1409549" cy="46033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22" name="Oval 221"/>
          <p:cNvSpPr/>
          <p:nvPr/>
        </p:nvSpPr>
        <p:spPr>
          <a:xfrm>
            <a:off x="3872647" y="2447652"/>
            <a:ext cx="639784" cy="642022"/>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3" name="Oval 222"/>
          <p:cNvSpPr/>
          <p:nvPr/>
        </p:nvSpPr>
        <p:spPr>
          <a:xfrm>
            <a:off x="5020797" y="2498452"/>
            <a:ext cx="571134" cy="561340"/>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Oval 223"/>
          <p:cNvSpPr/>
          <p:nvPr/>
        </p:nvSpPr>
        <p:spPr>
          <a:xfrm>
            <a:off x="5947081" y="2219052"/>
            <a:ext cx="876750" cy="840740"/>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 name="Oval 227"/>
          <p:cNvSpPr/>
          <p:nvPr/>
        </p:nvSpPr>
        <p:spPr>
          <a:xfrm>
            <a:off x="4837551" y="3298552"/>
            <a:ext cx="627380" cy="640976"/>
          </a:xfrm>
          <a:prstGeom prst="ellipse">
            <a:avLst/>
          </a:prstGeom>
          <a:solidFill>
            <a:srgbClr val="FF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 name="Oval 228"/>
          <p:cNvSpPr/>
          <p:nvPr/>
        </p:nvSpPr>
        <p:spPr>
          <a:xfrm>
            <a:off x="3625375" y="3438253"/>
            <a:ext cx="467956" cy="484841"/>
          </a:xfrm>
          <a:prstGeom prst="ellipse">
            <a:avLst/>
          </a:prstGeom>
          <a:solidFill>
            <a:srgbClr val="FFFFCC"/>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0" name="Oval 229"/>
          <p:cNvSpPr/>
          <p:nvPr/>
        </p:nvSpPr>
        <p:spPr>
          <a:xfrm>
            <a:off x="7509631" y="4212952"/>
            <a:ext cx="546100" cy="581660"/>
          </a:xfrm>
          <a:prstGeom prst="ellipse">
            <a:avLst/>
          </a:prstGeom>
          <a:solidFill>
            <a:schemeClr val="accent3">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p:cNvSpPr/>
          <p:nvPr/>
        </p:nvSpPr>
        <p:spPr>
          <a:xfrm>
            <a:off x="7400411" y="4482192"/>
            <a:ext cx="396240" cy="396240"/>
          </a:xfrm>
          <a:prstGeom prst="ellips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Oval 93"/>
          <p:cNvSpPr/>
          <p:nvPr/>
        </p:nvSpPr>
        <p:spPr>
          <a:xfrm>
            <a:off x="7202291" y="4604112"/>
            <a:ext cx="396240" cy="39624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1" name="Oval 230"/>
          <p:cNvSpPr/>
          <p:nvPr/>
        </p:nvSpPr>
        <p:spPr>
          <a:xfrm>
            <a:off x="6097391" y="4365352"/>
            <a:ext cx="485140" cy="525780"/>
          </a:xfrm>
          <a:prstGeom prst="ellips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Oval 75"/>
          <p:cNvSpPr/>
          <p:nvPr/>
        </p:nvSpPr>
        <p:spPr>
          <a:xfrm>
            <a:off x="5962771" y="4604112"/>
            <a:ext cx="396240" cy="39624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 name="Oval 231"/>
          <p:cNvSpPr/>
          <p:nvPr/>
        </p:nvSpPr>
        <p:spPr>
          <a:xfrm>
            <a:off x="3356731" y="4454252"/>
            <a:ext cx="571500" cy="55880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3" name="Oval 232"/>
          <p:cNvSpPr/>
          <p:nvPr/>
        </p:nvSpPr>
        <p:spPr>
          <a:xfrm>
            <a:off x="1997831" y="4301852"/>
            <a:ext cx="685800" cy="698500"/>
          </a:xfrm>
          <a:prstGeom prst="ellipse">
            <a:avLst/>
          </a:prstGeom>
          <a:solidFill>
            <a:schemeClr val="accent4">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4" name="Rectangle 233"/>
          <p:cNvSpPr/>
          <p:nvPr/>
        </p:nvSpPr>
        <p:spPr>
          <a:xfrm>
            <a:off x="1764613" y="5332862"/>
            <a:ext cx="562033" cy="797559"/>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6C0A"/>
                </a:solidFill>
                <a:effectLst/>
                <a:uLnTx/>
                <a:uFillTx/>
                <a:latin typeface="Calibri" panose="020F0502020204030204"/>
                <a:ea typeface="+mn-ea"/>
                <a:cs typeface="+mn-cs"/>
              </a:rPr>
              <a:t>G</a:t>
            </a:r>
          </a:p>
        </p:txBody>
      </p:sp>
      <p:sp>
        <p:nvSpPr>
          <p:cNvPr id="236" name="Rectangle 235"/>
          <p:cNvSpPr/>
          <p:nvPr/>
        </p:nvSpPr>
        <p:spPr>
          <a:xfrm>
            <a:off x="2424090" y="5332861"/>
            <a:ext cx="506615" cy="79756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237" name="Rectangle 236"/>
          <p:cNvSpPr/>
          <p:nvPr/>
        </p:nvSpPr>
        <p:spPr>
          <a:xfrm>
            <a:off x="3087260" y="5334017"/>
            <a:ext cx="487680" cy="797561"/>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T</a:t>
            </a:r>
          </a:p>
        </p:txBody>
      </p:sp>
      <p:sp>
        <p:nvSpPr>
          <p:cNvPr id="238" name="Rectangle 237"/>
          <p:cNvSpPr/>
          <p:nvPr/>
        </p:nvSpPr>
        <p:spPr>
          <a:xfrm>
            <a:off x="3707020" y="5553379"/>
            <a:ext cx="487680" cy="578197"/>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241" name="Rectangle 240"/>
          <p:cNvSpPr/>
          <p:nvPr/>
        </p:nvSpPr>
        <p:spPr>
          <a:xfrm rot="10800000">
            <a:off x="1187340" y="5652901"/>
            <a:ext cx="487680" cy="684415"/>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242" name="Rectangle 241"/>
          <p:cNvSpPr/>
          <p:nvPr/>
        </p:nvSpPr>
        <p:spPr>
          <a:xfrm>
            <a:off x="4966860" y="5506043"/>
            <a:ext cx="487680" cy="624379"/>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rPr>
              <a:t>C</a:t>
            </a:r>
          </a:p>
        </p:txBody>
      </p:sp>
      <p:sp>
        <p:nvSpPr>
          <p:cNvPr id="243" name="Rectangle 242"/>
          <p:cNvSpPr/>
          <p:nvPr/>
        </p:nvSpPr>
        <p:spPr>
          <a:xfrm>
            <a:off x="6247019" y="5540679"/>
            <a:ext cx="487680" cy="589742"/>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6C0A"/>
                </a:solidFill>
                <a:effectLst/>
                <a:uLnTx/>
                <a:uFillTx/>
                <a:latin typeface="Calibri" panose="020F0502020204030204"/>
                <a:ea typeface="+mn-ea"/>
                <a:cs typeface="+mn-cs"/>
              </a:rPr>
              <a:t>G</a:t>
            </a:r>
          </a:p>
        </p:txBody>
      </p:sp>
      <p:sp>
        <p:nvSpPr>
          <p:cNvPr id="244" name="Rectangle 243"/>
          <p:cNvSpPr/>
          <p:nvPr/>
        </p:nvSpPr>
        <p:spPr>
          <a:xfrm>
            <a:off x="6887100" y="5563771"/>
            <a:ext cx="487680" cy="566651"/>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245" name="Rectangle 244"/>
          <p:cNvSpPr/>
          <p:nvPr/>
        </p:nvSpPr>
        <p:spPr>
          <a:xfrm>
            <a:off x="8146939" y="5517589"/>
            <a:ext cx="487680" cy="612833"/>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alibri" panose="020F0502020204030204"/>
                <a:ea typeface="+mn-ea"/>
                <a:cs typeface="+mn-cs"/>
              </a:rPr>
              <a:t>A</a:t>
            </a:r>
          </a:p>
        </p:txBody>
      </p:sp>
      <p:sp>
        <p:nvSpPr>
          <p:cNvPr id="249" name="Title 1">
            <a:extLst>
              <a:ext uri="{FF2B5EF4-FFF2-40B4-BE49-F238E27FC236}">
                <a16:creationId xmlns:a16="http://schemas.microsoft.com/office/drawing/2014/main" id="{C9CC0DDA-5488-4D61-8607-0D512491B4EA}"/>
              </a:ext>
            </a:extLst>
          </p:cNvPr>
          <p:cNvSpPr txBox="1">
            <a:spLocks/>
          </p:cNvSpPr>
          <p:nvPr/>
        </p:nvSpPr>
        <p:spPr>
          <a:xfrm>
            <a:off x="1224378" y="90142"/>
            <a:ext cx="9898425" cy="636280"/>
          </a:xfrm>
          <a:prstGeom prst="rect">
            <a:avLst/>
          </a:prstGeom>
        </p:spPr>
        <p:style>
          <a:lnRef idx="1">
            <a:schemeClr val="accent6"/>
          </a:lnRef>
          <a:fillRef idx="2">
            <a:schemeClr val="accent6"/>
          </a:fillRef>
          <a:effectRef idx="1">
            <a:schemeClr val="accent6"/>
          </a:effectRef>
          <a:fontRef idx="minor">
            <a:schemeClr val="dk1"/>
          </a:fontRef>
        </p:style>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DeepLIFT: Inferring predictive nucleotides in any sequence</a:t>
            </a:r>
            <a:endParaRPr kumimoji="0" lang="en-US" sz="3200" b="1" i="0" u="sng"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252" name="Shape 87">
            <a:extLst>
              <a:ext uri="{FF2B5EF4-FFF2-40B4-BE49-F238E27FC236}">
                <a16:creationId xmlns:a16="http://schemas.microsoft.com/office/drawing/2014/main" id="{5F200F51-5E1B-44C7-A3FC-43AD0E7C157E}"/>
              </a:ext>
            </a:extLst>
          </p:cNvPr>
          <p:cNvPicPr preferRelativeResize="0"/>
          <p:nvPr/>
        </p:nvPicPr>
        <p:blipFill rotWithShape="1">
          <a:blip r:embed="rId3" cstate="screen">
            <a:alphaModFix/>
            <a:extLst>
              <a:ext uri="{28A0092B-C50C-407E-A947-70E740481C1C}">
                <a14:useLocalDpi xmlns:a14="http://schemas.microsoft.com/office/drawing/2010/main" val="0"/>
              </a:ext>
            </a:extLst>
          </a:blip>
          <a:srcRect/>
          <a:stretch/>
        </p:blipFill>
        <p:spPr>
          <a:xfrm>
            <a:off x="1261231" y="1389156"/>
            <a:ext cx="6605038" cy="672413"/>
          </a:xfrm>
          <a:prstGeom prst="rect">
            <a:avLst/>
          </a:prstGeom>
          <a:noFill/>
          <a:ln>
            <a:noFill/>
          </a:ln>
        </p:spPr>
      </p:pic>
      <p:sp>
        <p:nvSpPr>
          <p:cNvPr id="235" name="TextBox 234">
            <a:extLst>
              <a:ext uri="{FF2B5EF4-FFF2-40B4-BE49-F238E27FC236}">
                <a16:creationId xmlns:a16="http://schemas.microsoft.com/office/drawing/2014/main" id="{1707656F-FFE1-4019-A61A-0C714D247A1B}"/>
              </a:ext>
            </a:extLst>
          </p:cNvPr>
          <p:cNvSpPr txBox="1"/>
          <p:nvPr/>
        </p:nvSpPr>
        <p:spPr>
          <a:xfrm>
            <a:off x="10012172" y="5842409"/>
            <a:ext cx="2179828"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Shrikumar et al. 2017 ICML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Shrikumar et al. 2019 ISMB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Tseng et al. 2020 </a:t>
            </a:r>
            <a:r>
              <a:rPr kumimoji="0" lang="en-US" sz="1400" b="0" i="1"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NeurIPS</a:t>
            </a:r>
            <a:endParaRPr kumimoji="0" lang="en-US" sz="14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Greenside et al. 2018, ECCB</a:t>
            </a:r>
          </a:p>
        </p:txBody>
      </p:sp>
      <p:grpSp>
        <p:nvGrpSpPr>
          <p:cNvPr id="2" name="Group 1">
            <a:extLst>
              <a:ext uri="{FF2B5EF4-FFF2-40B4-BE49-F238E27FC236}">
                <a16:creationId xmlns:a16="http://schemas.microsoft.com/office/drawing/2014/main" id="{42E658B4-CF97-42D7-ADE9-D0190AFDDA5E}"/>
              </a:ext>
            </a:extLst>
          </p:cNvPr>
          <p:cNvGrpSpPr/>
          <p:nvPr/>
        </p:nvGrpSpPr>
        <p:grpSpPr>
          <a:xfrm>
            <a:off x="10669787" y="837377"/>
            <a:ext cx="1349340" cy="1532064"/>
            <a:chOff x="10342942" y="951455"/>
            <a:chExt cx="1349340" cy="1532064"/>
          </a:xfrm>
        </p:grpSpPr>
        <p:pic>
          <p:nvPicPr>
            <p:cNvPr id="251" name="Picture 250">
              <a:extLst>
                <a:ext uri="{FF2B5EF4-FFF2-40B4-BE49-F238E27FC236}">
                  <a16:creationId xmlns:a16="http://schemas.microsoft.com/office/drawing/2014/main" id="{A0584849-381B-4128-B63D-AC826D305EF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479474" y="951455"/>
              <a:ext cx="1076277" cy="1244876"/>
            </a:xfrm>
            <a:prstGeom prst="rect">
              <a:avLst/>
            </a:prstGeom>
          </p:spPr>
        </p:pic>
        <p:sp>
          <p:nvSpPr>
            <p:cNvPr id="269" name="TextBox 268">
              <a:extLst>
                <a:ext uri="{FF2B5EF4-FFF2-40B4-BE49-F238E27FC236}">
                  <a16:creationId xmlns:a16="http://schemas.microsoft.com/office/drawing/2014/main" id="{F09517A0-D31A-4576-9124-FA9C98B92E12}"/>
                </a:ext>
              </a:extLst>
            </p:cNvPr>
            <p:cNvSpPr txBox="1"/>
            <p:nvPr/>
          </p:nvSpPr>
          <p:spPr>
            <a:xfrm>
              <a:off x="10342942" y="2206520"/>
              <a:ext cx="134934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Avanti Shrikumar</a:t>
              </a:r>
            </a:p>
          </p:txBody>
        </p:sp>
      </p:grpSp>
      <p:grpSp>
        <p:nvGrpSpPr>
          <p:cNvPr id="106" name="Group 105">
            <a:extLst>
              <a:ext uri="{FF2B5EF4-FFF2-40B4-BE49-F238E27FC236}">
                <a16:creationId xmlns:a16="http://schemas.microsoft.com/office/drawing/2014/main" id="{2D12E6B3-6B51-4DFA-8CD7-5E78E28B4C69}"/>
              </a:ext>
            </a:extLst>
          </p:cNvPr>
          <p:cNvGrpSpPr/>
          <p:nvPr/>
        </p:nvGrpSpPr>
        <p:grpSpPr>
          <a:xfrm>
            <a:off x="10665264" y="2619022"/>
            <a:ext cx="1349340" cy="1426100"/>
            <a:chOff x="10665264" y="2619022"/>
            <a:chExt cx="1349340" cy="1426100"/>
          </a:xfrm>
        </p:grpSpPr>
        <p:pic>
          <p:nvPicPr>
            <p:cNvPr id="255" name="Picture 4">
              <a:extLst>
                <a:ext uri="{FF2B5EF4-FFF2-40B4-BE49-F238E27FC236}">
                  <a16:creationId xmlns:a16="http://schemas.microsoft.com/office/drawing/2014/main" id="{617498E4-0592-436F-98EB-665EAAFBB5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0862409" y="2619022"/>
              <a:ext cx="955050" cy="1131092"/>
            </a:xfrm>
            <a:prstGeom prst="rect">
              <a:avLst/>
            </a:prstGeom>
            <a:noFill/>
            <a:extLst>
              <a:ext uri="{909E8E84-426E-40DD-AFC4-6F175D3DCCD1}">
                <a14:hiddenFill xmlns:a14="http://schemas.microsoft.com/office/drawing/2010/main">
                  <a:solidFill>
                    <a:srgbClr val="FFFFFF"/>
                  </a:solidFill>
                </a14:hiddenFill>
              </a:ext>
            </a:extLst>
          </p:spPr>
        </p:pic>
        <p:sp>
          <p:nvSpPr>
            <p:cNvPr id="271" name="TextBox 270">
              <a:extLst>
                <a:ext uri="{FF2B5EF4-FFF2-40B4-BE49-F238E27FC236}">
                  <a16:creationId xmlns:a16="http://schemas.microsoft.com/office/drawing/2014/main" id="{E44C8342-A9A7-41D1-B4FA-C41CD46BE943}"/>
                </a:ext>
              </a:extLst>
            </p:cNvPr>
            <p:cNvSpPr txBox="1"/>
            <p:nvPr/>
          </p:nvSpPr>
          <p:spPr>
            <a:xfrm>
              <a:off x="10665264" y="3768123"/>
              <a:ext cx="134934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Alex Tseng</a:t>
              </a:r>
            </a:p>
          </p:txBody>
        </p:sp>
      </p:grpSp>
    </p:spTree>
    <p:extLst>
      <p:ext uri="{BB962C8B-B14F-4D97-AF65-F5344CB8AC3E}">
        <p14:creationId xmlns:p14="http://schemas.microsoft.com/office/powerpoint/2010/main" val="254942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p:bldP spid="222" grpId="0" animBg="1"/>
      <p:bldP spid="223" grpId="0" animBg="1"/>
      <p:bldP spid="224" grpId="0" animBg="1"/>
      <p:bldP spid="228" grpId="0" animBg="1"/>
      <p:bldP spid="229" grpId="0" animBg="1"/>
      <p:bldP spid="230" grpId="0" animBg="1"/>
      <p:bldP spid="231" grpId="0" animBg="1"/>
      <p:bldP spid="232" grpId="0" animBg="1"/>
      <p:bldP spid="233" grpId="0" animBg="1"/>
      <p:bldP spid="234" grpId="0" animBg="1"/>
      <p:bldP spid="236" grpId="0" animBg="1"/>
      <p:bldP spid="237" grpId="0" animBg="1"/>
      <p:bldP spid="238" grpId="0" animBg="1"/>
      <p:bldP spid="241" grpId="0" animBg="1"/>
      <p:bldP spid="242" grpId="0" animBg="1"/>
      <p:bldP spid="243" grpId="0" animBg="1"/>
      <p:bldP spid="244" grpId="0" animBg="1"/>
      <p:bldP spid="2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373;p57">
            <a:extLst>
              <a:ext uri="{FF2B5EF4-FFF2-40B4-BE49-F238E27FC236}">
                <a16:creationId xmlns:a16="http://schemas.microsoft.com/office/drawing/2014/main" id="{E4E7AA82-FB9C-469A-A852-32A83A49F850}"/>
              </a:ext>
            </a:extLst>
          </p:cNvPr>
          <p:cNvPicPr preferRelativeResize="0"/>
          <p:nvPr/>
        </p:nvPicPr>
        <p:blipFill rotWithShape="1">
          <a:blip r:embed="rId2">
            <a:alphaModFix/>
            <a:extLst>
              <a:ext uri="{28A0092B-C50C-407E-A947-70E740481C1C}">
                <a14:useLocalDpi xmlns:a14="http://schemas.microsoft.com/office/drawing/2010/main" val="0"/>
              </a:ext>
            </a:extLst>
          </a:blip>
          <a:srcRect/>
          <a:stretch/>
        </p:blipFill>
        <p:spPr>
          <a:xfrm>
            <a:off x="3407893" y="124635"/>
            <a:ext cx="4515081" cy="549534"/>
          </a:xfrm>
          <a:prstGeom prst="rect">
            <a:avLst/>
          </a:prstGeom>
          <a:noFill/>
          <a:ln>
            <a:noFill/>
          </a:ln>
        </p:spPr>
      </p:pic>
      <p:pic>
        <p:nvPicPr>
          <p:cNvPr id="7" name="Picture 6" descr="A close up of a map&#10;&#10;Description automatically generated">
            <a:extLst>
              <a:ext uri="{FF2B5EF4-FFF2-40B4-BE49-F238E27FC236}">
                <a16:creationId xmlns:a16="http://schemas.microsoft.com/office/drawing/2014/main" id="{56647902-F486-4508-A3C5-17FBDDF4110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268562" y="738318"/>
            <a:ext cx="6793741" cy="5649766"/>
          </a:xfrm>
          <a:prstGeom prst="rect">
            <a:avLst/>
          </a:prstGeom>
        </p:spPr>
      </p:pic>
      <p:pic>
        <p:nvPicPr>
          <p:cNvPr id="10" name="Picture 9" descr="A close up of a map&#10;&#10;Description automatically generated">
            <a:extLst>
              <a:ext uri="{FF2B5EF4-FFF2-40B4-BE49-F238E27FC236}">
                <a16:creationId xmlns:a16="http://schemas.microsoft.com/office/drawing/2014/main" id="{4E9D1739-EBFC-450A-8D7A-3D2D73B9FE7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268561" y="3947804"/>
            <a:ext cx="6793741" cy="2793157"/>
          </a:xfrm>
          <a:prstGeom prst="rect">
            <a:avLst/>
          </a:prstGeom>
        </p:spPr>
      </p:pic>
      <p:sp>
        <p:nvSpPr>
          <p:cNvPr id="15" name="TextBox 14">
            <a:extLst>
              <a:ext uri="{FF2B5EF4-FFF2-40B4-BE49-F238E27FC236}">
                <a16:creationId xmlns:a16="http://schemas.microsoft.com/office/drawing/2014/main" id="{FED3D921-878B-4680-9C16-D976CBD1C14B}"/>
              </a:ext>
            </a:extLst>
          </p:cNvPr>
          <p:cNvSpPr txBox="1"/>
          <p:nvPr/>
        </p:nvSpPr>
        <p:spPr>
          <a:xfrm>
            <a:off x="151096" y="124635"/>
            <a:ext cx="7979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mESCs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96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25;p39">
            <a:extLst>
              <a:ext uri="{FF2B5EF4-FFF2-40B4-BE49-F238E27FC236}">
                <a16:creationId xmlns:a16="http://schemas.microsoft.com/office/drawing/2014/main" id="{ECBD8447-1B26-4273-AAEA-4DF54516E567}"/>
              </a:ext>
            </a:extLst>
          </p:cNvPr>
          <p:cNvSpPr txBox="1">
            <a:spLocks/>
          </p:cNvSpPr>
          <p:nvPr/>
        </p:nvSpPr>
        <p:spPr>
          <a:xfrm>
            <a:off x="1473906" y="122060"/>
            <a:ext cx="9536307" cy="643455"/>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68569" tIns="68569" rIns="68569" bIns="68569" rtlCol="0" anchor="ctr" anchorCtr="0">
            <a:noAutofit/>
          </a:bodyPr>
          <a:lstStyle>
            <a:lvl1pPr lvl="0" algn="ctr" defTabSz="914400" rtl="0" eaLnBrk="1" latinLnBrk="0" hangingPunct="1">
              <a:lnSpc>
                <a:spcPct val="90000"/>
              </a:lnSpc>
              <a:spcBef>
                <a:spcPts val="0"/>
              </a:spcBef>
              <a:spcAft>
                <a:spcPts val="0"/>
              </a:spcAft>
              <a:buSzPts val="3000"/>
              <a:buFont typeface="Helvetica Neue"/>
              <a:buNone/>
              <a:defRPr sz="4400" kern="1200">
                <a:solidFill>
                  <a:schemeClr val="dk1"/>
                </a:solidFill>
                <a:latin typeface="Helvetica Neue"/>
                <a:ea typeface="Helvetica Neue"/>
                <a:cs typeface="Helvetica Neue"/>
                <a:sym typeface="Helvetica Neue"/>
              </a:defRPr>
            </a:lvl1pPr>
            <a:lvl2pPr lvl="1" algn="ctr" rtl="0">
              <a:spcBef>
                <a:spcPts val="0"/>
              </a:spcBef>
              <a:spcAft>
                <a:spcPts val="0"/>
              </a:spcAft>
              <a:buSzPts val="4800"/>
              <a:buNone/>
              <a:defRPr sz="4800">
                <a:solidFill>
                  <a:schemeClr val="dk1"/>
                </a:solidFill>
                <a:latin typeface="+mn-lt"/>
                <a:ea typeface="+mn-ea"/>
                <a:cs typeface="+mn-cs"/>
              </a:defRPr>
            </a:lvl2pPr>
            <a:lvl3pPr lvl="2" algn="ctr" rtl="0">
              <a:spcBef>
                <a:spcPts val="0"/>
              </a:spcBef>
              <a:spcAft>
                <a:spcPts val="0"/>
              </a:spcAft>
              <a:buSzPts val="4800"/>
              <a:buNone/>
              <a:defRPr sz="4800">
                <a:solidFill>
                  <a:schemeClr val="dk1"/>
                </a:solidFill>
                <a:latin typeface="+mn-lt"/>
                <a:ea typeface="+mn-ea"/>
                <a:cs typeface="+mn-cs"/>
              </a:defRPr>
            </a:lvl3pPr>
            <a:lvl4pPr lvl="3" algn="ctr" rtl="0">
              <a:spcBef>
                <a:spcPts val="0"/>
              </a:spcBef>
              <a:spcAft>
                <a:spcPts val="0"/>
              </a:spcAft>
              <a:buSzPts val="4800"/>
              <a:buNone/>
              <a:defRPr sz="4800">
                <a:solidFill>
                  <a:schemeClr val="dk1"/>
                </a:solidFill>
                <a:latin typeface="+mn-lt"/>
                <a:ea typeface="+mn-ea"/>
                <a:cs typeface="+mn-cs"/>
              </a:defRPr>
            </a:lvl4pPr>
            <a:lvl5pPr lvl="4" algn="ctr" rtl="0">
              <a:spcBef>
                <a:spcPts val="0"/>
              </a:spcBef>
              <a:spcAft>
                <a:spcPts val="0"/>
              </a:spcAft>
              <a:buSzPts val="4800"/>
              <a:buNone/>
              <a:defRPr sz="4800">
                <a:solidFill>
                  <a:schemeClr val="dk1"/>
                </a:solidFill>
                <a:latin typeface="+mn-lt"/>
                <a:ea typeface="+mn-ea"/>
                <a:cs typeface="+mn-cs"/>
              </a:defRPr>
            </a:lvl5pPr>
            <a:lvl6pPr lvl="5" algn="ctr" rtl="0">
              <a:spcBef>
                <a:spcPts val="0"/>
              </a:spcBef>
              <a:spcAft>
                <a:spcPts val="0"/>
              </a:spcAft>
              <a:buSzPts val="4800"/>
              <a:buNone/>
              <a:defRPr sz="4800">
                <a:solidFill>
                  <a:schemeClr val="dk1"/>
                </a:solidFill>
                <a:latin typeface="+mn-lt"/>
                <a:ea typeface="+mn-ea"/>
                <a:cs typeface="+mn-cs"/>
              </a:defRPr>
            </a:lvl6pPr>
            <a:lvl7pPr lvl="6" algn="ctr" rtl="0">
              <a:spcBef>
                <a:spcPts val="0"/>
              </a:spcBef>
              <a:spcAft>
                <a:spcPts val="0"/>
              </a:spcAft>
              <a:buSzPts val="4800"/>
              <a:buNone/>
              <a:defRPr sz="4800">
                <a:solidFill>
                  <a:schemeClr val="dk1"/>
                </a:solidFill>
                <a:latin typeface="+mn-lt"/>
                <a:ea typeface="+mn-ea"/>
                <a:cs typeface="+mn-cs"/>
              </a:defRPr>
            </a:lvl7pPr>
            <a:lvl8pPr lvl="7" algn="ctr" rtl="0">
              <a:spcBef>
                <a:spcPts val="0"/>
              </a:spcBef>
              <a:spcAft>
                <a:spcPts val="0"/>
              </a:spcAft>
              <a:buSzPts val="4800"/>
              <a:buNone/>
              <a:defRPr sz="4800">
                <a:solidFill>
                  <a:schemeClr val="dk1"/>
                </a:solidFill>
                <a:latin typeface="+mn-lt"/>
                <a:ea typeface="+mn-ea"/>
                <a:cs typeface="+mn-cs"/>
              </a:defRPr>
            </a:lvl8pPr>
            <a:lvl9pPr lvl="8" algn="ctr" rtl="0">
              <a:spcBef>
                <a:spcPts val="0"/>
              </a:spcBef>
              <a:spcAft>
                <a:spcPts val="0"/>
              </a:spcAft>
              <a:buSzPts val="4800"/>
              <a:buNone/>
              <a:defRPr sz="4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Pts val="3000"/>
              <a:buFont typeface="Helvetica Neue"/>
              <a:buNone/>
              <a:tabLst/>
              <a:defRPr/>
            </a:pPr>
            <a:r>
              <a:rPr kumimoji="0" lang="en-US" sz="2400" b="1" i="0" u="none" strike="noStrike" kern="1200" cap="none" spc="0" normalizeH="0" baseline="0" noProof="0" dirty="0">
                <a:ln>
                  <a:noFill/>
                </a:ln>
                <a:solidFill>
                  <a:prstClr val="black"/>
                </a:solidFill>
                <a:effectLst/>
                <a:uLnTx/>
                <a:uFillTx/>
                <a:latin typeface="Calibri Light" panose="020F0302020204030204"/>
                <a:sym typeface="Helvetica Neue"/>
              </a:rPr>
              <a:t>Soft syntax: helical spacing preference between Nanog motifs in the genome</a:t>
            </a:r>
          </a:p>
        </p:txBody>
      </p:sp>
      <p:pic>
        <p:nvPicPr>
          <p:cNvPr id="6" name="Picture 5" descr="A close up of a map&#10;&#10;Description automatically generated">
            <a:extLst>
              <a:ext uri="{FF2B5EF4-FFF2-40B4-BE49-F238E27FC236}">
                <a16:creationId xmlns:a16="http://schemas.microsoft.com/office/drawing/2014/main" id="{FB57C3D8-488D-4148-9BA0-8AD6D30B49F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516386" y="2014501"/>
            <a:ext cx="866275" cy="643455"/>
          </a:xfrm>
          <a:prstGeom prst="rect">
            <a:avLst/>
          </a:prstGeom>
        </p:spPr>
      </p:pic>
      <p:pic>
        <p:nvPicPr>
          <p:cNvPr id="7" name="Picture 6" descr="A close up of a map&#10;&#10;Description automatically generated">
            <a:extLst>
              <a:ext uri="{FF2B5EF4-FFF2-40B4-BE49-F238E27FC236}">
                <a16:creationId xmlns:a16="http://schemas.microsoft.com/office/drawing/2014/main" id="{DE956021-CA2A-48EF-BE32-76FD96EC948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141452" y="2014500"/>
            <a:ext cx="866275" cy="643455"/>
          </a:xfrm>
          <a:prstGeom prst="rect">
            <a:avLst/>
          </a:prstGeom>
        </p:spPr>
      </p:pic>
      <p:cxnSp>
        <p:nvCxnSpPr>
          <p:cNvPr id="4" name="Straight Connector 3">
            <a:extLst>
              <a:ext uri="{FF2B5EF4-FFF2-40B4-BE49-F238E27FC236}">
                <a16:creationId xmlns:a16="http://schemas.microsoft.com/office/drawing/2014/main" id="{9E81C4CD-56EC-4C38-833F-30345DE44F1C}"/>
              </a:ext>
            </a:extLst>
          </p:cNvPr>
          <p:cNvCxnSpPr/>
          <p:nvPr/>
        </p:nvCxnSpPr>
        <p:spPr>
          <a:xfrm>
            <a:off x="3509945" y="1835863"/>
            <a:ext cx="5263013"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a:extLst>
              <a:ext uri="{FF2B5EF4-FFF2-40B4-BE49-F238E27FC236}">
                <a16:creationId xmlns:a16="http://schemas.microsoft.com/office/drawing/2014/main" id="{08671D49-E958-418F-B1AB-B9C2766296AC}"/>
              </a:ext>
            </a:extLst>
          </p:cNvPr>
          <p:cNvSpPr/>
          <p:nvPr/>
        </p:nvSpPr>
        <p:spPr>
          <a:xfrm>
            <a:off x="4516386" y="1761268"/>
            <a:ext cx="798898" cy="125128"/>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E2619B8-62C1-4C44-93FE-0EFA4296F4EF}"/>
              </a:ext>
            </a:extLst>
          </p:cNvPr>
          <p:cNvSpPr/>
          <p:nvPr/>
        </p:nvSpPr>
        <p:spPr>
          <a:xfrm>
            <a:off x="6141451" y="1773299"/>
            <a:ext cx="798898" cy="125128"/>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4AA43C59-B231-4E66-935D-202C823E49BD}"/>
              </a:ext>
            </a:extLst>
          </p:cNvPr>
          <p:cNvSpPr/>
          <p:nvPr/>
        </p:nvSpPr>
        <p:spPr>
          <a:xfrm>
            <a:off x="4636702" y="1030767"/>
            <a:ext cx="625642" cy="7139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8C66FBC-CCB5-4C43-BEF4-118EA93D4AD7}"/>
              </a:ext>
            </a:extLst>
          </p:cNvPr>
          <p:cNvSpPr/>
          <p:nvPr/>
        </p:nvSpPr>
        <p:spPr>
          <a:xfrm>
            <a:off x="6228079" y="1029486"/>
            <a:ext cx="625642" cy="7139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Arrow Connector 9">
            <a:extLst>
              <a:ext uri="{FF2B5EF4-FFF2-40B4-BE49-F238E27FC236}">
                <a16:creationId xmlns:a16="http://schemas.microsoft.com/office/drawing/2014/main" id="{3DA994C3-8437-495C-A343-7035B0DE119C}"/>
              </a:ext>
            </a:extLst>
          </p:cNvPr>
          <p:cNvCxnSpPr/>
          <p:nvPr/>
        </p:nvCxnSpPr>
        <p:spPr>
          <a:xfrm>
            <a:off x="4949523" y="2774028"/>
            <a:ext cx="1732549" cy="0"/>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grpSp>
        <p:nvGrpSpPr>
          <p:cNvPr id="12" name="Group 11">
            <a:extLst>
              <a:ext uri="{FF2B5EF4-FFF2-40B4-BE49-F238E27FC236}">
                <a16:creationId xmlns:a16="http://schemas.microsoft.com/office/drawing/2014/main" id="{9C8B2CB6-E9E9-40A5-AABB-9E9A423E09B0}"/>
              </a:ext>
            </a:extLst>
          </p:cNvPr>
          <p:cNvGrpSpPr/>
          <p:nvPr/>
        </p:nvGrpSpPr>
        <p:grpSpPr>
          <a:xfrm>
            <a:off x="232616" y="3414128"/>
            <a:ext cx="3457191" cy="3089785"/>
            <a:chOff x="2262220" y="3429000"/>
            <a:chExt cx="3457191" cy="3089785"/>
          </a:xfrm>
        </p:grpSpPr>
        <p:grpSp>
          <p:nvGrpSpPr>
            <p:cNvPr id="2" name="Group 1">
              <a:extLst>
                <a:ext uri="{FF2B5EF4-FFF2-40B4-BE49-F238E27FC236}">
                  <a16:creationId xmlns:a16="http://schemas.microsoft.com/office/drawing/2014/main" id="{E60FBD60-DFB7-49DD-A1D3-4D051053C5DE}"/>
                </a:ext>
              </a:extLst>
            </p:cNvPr>
            <p:cNvGrpSpPr/>
            <p:nvPr/>
          </p:nvGrpSpPr>
          <p:grpSpPr>
            <a:xfrm>
              <a:off x="2262220" y="3429000"/>
              <a:ext cx="3457191" cy="2760372"/>
              <a:chOff x="3091654" y="3165573"/>
              <a:chExt cx="4404480" cy="3551721"/>
            </a:xfrm>
          </p:grpSpPr>
          <p:pic>
            <p:nvPicPr>
              <p:cNvPr id="20" name="Picture 19">
                <a:extLst>
                  <a:ext uri="{FF2B5EF4-FFF2-40B4-BE49-F238E27FC236}">
                    <a16:creationId xmlns:a16="http://schemas.microsoft.com/office/drawing/2014/main" id="{30F2A91A-9B27-463F-9291-F19F3306432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091654" y="3165573"/>
                <a:ext cx="4404480" cy="3551721"/>
              </a:xfrm>
              <a:prstGeom prst="rect">
                <a:avLst/>
              </a:prstGeom>
            </p:spPr>
          </p:pic>
          <p:cxnSp>
            <p:nvCxnSpPr>
              <p:cNvPr id="15" name="Straight Arrow Connector 14">
                <a:extLst>
                  <a:ext uri="{FF2B5EF4-FFF2-40B4-BE49-F238E27FC236}">
                    <a16:creationId xmlns:a16="http://schemas.microsoft.com/office/drawing/2014/main" id="{4B7DF4E1-083C-4628-98A0-1BFC31924D9F}"/>
                  </a:ext>
                </a:extLst>
              </p:cNvPr>
              <p:cNvCxnSpPr/>
              <p:nvPr/>
            </p:nvCxnSpPr>
            <p:spPr>
              <a:xfrm>
                <a:off x="4485373" y="3601659"/>
                <a:ext cx="375385" cy="0"/>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sp>
            <p:nvSpPr>
              <p:cNvPr id="16" name="TextBox 15">
                <a:extLst>
                  <a:ext uri="{FF2B5EF4-FFF2-40B4-BE49-F238E27FC236}">
                    <a16:creationId xmlns:a16="http://schemas.microsoft.com/office/drawing/2014/main" id="{26155A33-4F98-42BD-A2DB-67B5F990395F}"/>
                  </a:ext>
                </a:extLst>
              </p:cNvPr>
              <p:cNvSpPr txBox="1"/>
              <p:nvPr/>
            </p:nvSpPr>
            <p:spPr>
              <a:xfrm>
                <a:off x="4292866" y="3165573"/>
                <a:ext cx="8899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10.5 bp</a:t>
                </a:r>
              </a:p>
            </p:txBody>
          </p:sp>
        </p:grpSp>
        <p:sp>
          <p:nvSpPr>
            <p:cNvPr id="9" name="TextBox 8">
              <a:extLst>
                <a:ext uri="{FF2B5EF4-FFF2-40B4-BE49-F238E27FC236}">
                  <a16:creationId xmlns:a16="http://schemas.microsoft.com/office/drawing/2014/main" id="{56784EE8-384C-4DC6-9ACE-33281E4E89D4}"/>
                </a:ext>
              </a:extLst>
            </p:cNvPr>
            <p:cNvSpPr txBox="1"/>
            <p:nvPr/>
          </p:nvSpPr>
          <p:spPr>
            <a:xfrm>
              <a:off x="3173915" y="6149453"/>
              <a:ext cx="23814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Motif pairwise distance</a:t>
              </a:r>
            </a:p>
          </p:txBody>
        </p:sp>
      </p:grpSp>
      <p:grpSp>
        <p:nvGrpSpPr>
          <p:cNvPr id="18" name="Group 17">
            <a:extLst>
              <a:ext uri="{FF2B5EF4-FFF2-40B4-BE49-F238E27FC236}">
                <a16:creationId xmlns:a16="http://schemas.microsoft.com/office/drawing/2014/main" id="{DFA04BA1-BD71-4C72-AD71-CCDED5D7162A}"/>
              </a:ext>
            </a:extLst>
          </p:cNvPr>
          <p:cNvGrpSpPr/>
          <p:nvPr/>
        </p:nvGrpSpPr>
        <p:grpSpPr>
          <a:xfrm>
            <a:off x="5252947" y="3917731"/>
            <a:ext cx="3249248" cy="2018651"/>
            <a:chOff x="6094014" y="3815600"/>
            <a:chExt cx="4621691" cy="2496883"/>
          </a:xfrm>
        </p:grpSpPr>
        <p:pic>
          <p:nvPicPr>
            <p:cNvPr id="19" name="Picture 18">
              <a:extLst>
                <a:ext uri="{FF2B5EF4-FFF2-40B4-BE49-F238E27FC236}">
                  <a16:creationId xmlns:a16="http://schemas.microsoft.com/office/drawing/2014/main" id="{1ED79BA2-36AF-484B-9D50-17B52466C0B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630201" y="3815600"/>
              <a:ext cx="4085504" cy="2260989"/>
            </a:xfrm>
            <a:prstGeom prst="rect">
              <a:avLst/>
            </a:prstGeom>
          </p:spPr>
        </p:pic>
        <p:sp>
          <p:nvSpPr>
            <p:cNvPr id="22" name="TextBox 21">
              <a:extLst>
                <a:ext uri="{FF2B5EF4-FFF2-40B4-BE49-F238E27FC236}">
                  <a16:creationId xmlns:a16="http://schemas.microsoft.com/office/drawing/2014/main" id="{030AEC3A-D9AD-4B26-80BA-87439EE881E5}"/>
                </a:ext>
              </a:extLst>
            </p:cNvPr>
            <p:cNvSpPr txBox="1"/>
            <p:nvPr/>
          </p:nvSpPr>
          <p:spPr>
            <a:xfrm>
              <a:off x="7166740" y="6004706"/>
              <a:ext cx="189667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Motif pairwise distance</a:t>
              </a:r>
            </a:p>
          </p:txBody>
        </p:sp>
        <p:sp>
          <p:nvSpPr>
            <p:cNvPr id="23" name="TextBox 22">
              <a:extLst>
                <a:ext uri="{FF2B5EF4-FFF2-40B4-BE49-F238E27FC236}">
                  <a16:creationId xmlns:a16="http://schemas.microsoft.com/office/drawing/2014/main" id="{45B86688-F7DF-4D09-A791-083ACA93E539}"/>
                </a:ext>
              </a:extLst>
            </p:cNvPr>
            <p:cNvSpPr txBox="1"/>
            <p:nvPr/>
          </p:nvSpPr>
          <p:spPr>
            <a:xfrm rot="16200000">
              <a:off x="5509004" y="4573986"/>
              <a:ext cx="1914241" cy="7442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Nanog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ChIP</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-nexus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signal</a:t>
              </a:r>
            </a:p>
          </p:txBody>
        </p:sp>
      </p:grpSp>
      <p:pic>
        <p:nvPicPr>
          <p:cNvPr id="24" name="Picture 23">
            <a:extLst>
              <a:ext uri="{FF2B5EF4-FFF2-40B4-BE49-F238E27FC236}">
                <a16:creationId xmlns:a16="http://schemas.microsoft.com/office/drawing/2014/main" id="{B3BBD8FA-2722-470B-A3AC-0F21F8233F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1599" y="3557649"/>
            <a:ext cx="7877478" cy="2503005"/>
          </a:xfrm>
          <a:prstGeom prst="rect">
            <a:avLst/>
          </a:prstGeom>
        </p:spPr>
      </p:pic>
    </p:spTree>
    <p:extLst>
      <p:ext uri="{BB962C8B-B14F-4D97-AF65-F5344CB8AC3E}">
        <p14:creationId xmlns:p14="http://schemas.microsoft.com/office/powerpoint/2010/main" val="315983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065AD8-C099-44E7-B62F-74191EE3A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3514" y="981257"/>
            <a:ext cx="6404288" cy="3202145"/>
          </a:xfrm>
          <a:prstGeom prst="rect">
            <a:avLst/>
          </a:prstGeom>
        </p:spPr>
      </p:pic>
      <p:sp>
        <p:nvSpPr>
          <p:cNvPr id="6" name="Google Shape;1037;p86">
            <a:extLst>
              <a:ext uri="{FF2B5EF4-FFF2-40B4-BE49-F238E27FC236}">
                <a16:creationId xmlns:a16="http://schemas.microsoft.com/office/drawing/2014/main" id="{C26DFDEE-3B85-4FFA-B512-3D09FEB73A7B}"/>
              </a:ext>
            </a:extLst>
          </p:cNvPr>
          <p:cNvSpPr txBox="1">
            <a:spLocks/>
          </p:cNvSpPr>
          <p:nvPr/>
        </p:nvSpPr>
        <p:spPr>
          <a:xfrm>
            <a:off x="105103" y="60096"/>
            <a:ext cx="11892456" cy="921163"/>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Deciphering syntax dependent TF cooperativity with synthetic designed sequences</a:t>
            </a:r>
          </a:p>
        </p:txBody>
      </p:sp>
      <p:pic>
        <p:nvPicPr>
          <p:cNvPr id="30" name="Picture 29">
            <a:extLst>
              <a:ext uri="{FF2B5EF4-FFF2-40B4-BE49-F238E27FC236}">
                <a16:creationId xmlns:a16="http://schemas.microsoft.com/office/drawing/2014/main" id="{17A173A4-6C58-4688-BFB0-CC6F1628A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4437" y="3207081"/>
            <a:ext cx="1156671" cy="443839"/>
          </a:xfrm>
          <a:prstGeom prst="rect">
            <a:avLst/>
          </a:prstGeom>
        </p:spPr>
      </p:pic>
      <p:pic>
        <p:nvPicPr>
          <p:cNvPr id="31" name="Picture 30">
            <a:extLst>
              <a:ext uri="{FF2B5EF4-FFF2-40B4-BE49-F238E27FC236}">
                <a16:creationId xmlns:a16="http://schemas.microsoft.com/office/drawing/2014/main" id="{51342C39-BC9A-4665-A726-4006500C30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1857" y="1902421"/>
            <a:ext cx="1037067" cy="477750"/>
          </a:xfrm>
          <a:prstGeom prst="rect">
            <a:avLst/>
          </a:prstGeom>
        </p:spPr>
      </p:pic>
      <p:grpSp>
        <p:nvGrpSpPr>
          <p:cNvPr id="21" name="Group 20">
            <a:extLst>
              <a:ext uri="{FF2B5EF4-FFF2-40B4-BE49-F238E27FC236}">
                <a16:creationId xmlns:a16="http://schemas.microsoft.com/office/drawing/2014/main" id="{71E4F667-6033-4950-A6DF-3E517069E694}"/>
              </a:ext>
            </a:extLst>
          </p:cNvPr>
          <p:cNvGrpSpPr/>
          <p:nvPr/>
        </p:nvGrpSpPr>
        <p:grpSpPr>
          <a:xfrm>
            <a:off x="3875231" y="4183402"/>
            <a:ext cx="3980853" cy="2676042"/>
            <a:chOff x="872418" y="1397000"/>
            <a:chExt cx="3027223" cy="2202093"/>
          </a:xfrm>
        </p:grpSpPr>
        <p:sp>
          <p:nvSpPr>
            <p:cNvPr id="23" name="TextBox 22">
              <a:extLst>
                <a:ext uri="{FF2B5EF4-FFF2-40B4-BE49-F238E27FC236}">
                  <a16:creationId xmlns:a16="http://schemas.microsoft.com/office/drawing/2014/main" id="{FBE90DB9-8BD2-4B68-AC8F-CAD296A97EE6}"/>
                </a:ext>
              </a:extLst>
            </p:cNvPr>
            <p:cNvSpPr txBox="1"/>
            <p:nvPr/>
          </p:nvSpPr>
          <p:spPr>
            <a:xfrm>
              <a:off x="1776215" y="3219437"/>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sp>
          <p:nvSpPr>
            <p:cNvPr id="32" name="TextBox 31">
              <a:extLst>
                <a:ext uri="{FF2B5EF4-FFF2-40B4-BE49-F238E27FC236}">
                  <a16:creationId xmlns:a16="http://schemas.microsoft.com/office/drawing/2014/main" id="{1D674F72-94B2-4B7C-99E7-56C93D0FB2DE}"/>
                </a:ext>
              </a:extLst>
            </p:cNvPr>
            <p:cNvSpPr txBox="1"/>
            <p:nvPr/>
          </p:nvSpPr>
          <p:spPr>
            <a:xfrm rot="16200000">
              <a:off x="292340" y="2016424"/>
              <a:ext cx="1744931" cy="58477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Fold-change in footprint height</a:t>
              </a:r>
            </a:p>
          </p:txBody>
        </p:sp>
        <p:pic>
          <p:nvPicPr>
            <p:cNvPr id="33" name="Picture 32" descr="A close up of a logo&#10;&#10;Description automatically generated">
              <a:extLst>
                <a:ext uri="{FF2B5EF4-FFF2-40B4-BE49-F238E27FC236}">
                  <a16:creationId xmlns:a16="http://schemas.microsoft.com/office/drawing/2014/main" id="{86D6ED40-8BF4-46CE-AAFD-5B2610E7C8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4241" y="1397000"/>
              <a:ext cx="2565400" cy="1879600"/>
            </a:xfrm>
            <a:prstGeom prst="rect">
              <a:avLst/>
            </a:prstGeom>
          </p:spPr>
        </p:pic>
      </p:grpSp>
    </p:spTree>
    <p:extLst>
      <p:ext uri="{BB962C8B-B14F-4D97-AF65-F5344CB8AC3E}">
        <p14:creationId xmlns:p14="http://schemas.microsoft.com/office/powerpoint/2010/main" val="1828019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70"/>
          <p:cNvSpPr txBox="1">
            <a:spLocks noGrp="1"/>
          </p:cNvSpPr>
          <p:nvPr>
            <p:ph type="sldNum" sz="quarter" idx="12"/>
          </p:nvPr>
        </p:nvSpPr>
        <p:spPr>
          <a:xfrm>
            <a:off x="7481728" y="4769645"/>
            <a:ext cx="1600200" cy="273825"/>
          </a:xfrm>
          <a:prstGeom prst="rect">
            <a:avLst/>
          </a:prstGeom>
        </p:spPr>
        <p:txBody>
          <a:bodyPr spcFirstLastPara="1" vert="horz" wrap="square" lIns="68569" tIns="34275" rIns="68569" bIns="34275" numCol="1" rtlCol="0" anchor="ctr" anchorCtr="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14</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Google Shape;1037;p86">
            <a:extLst>
              <a:ext uri="{FF2B5EF4-FFF2-40B4-BE49-F238E27FC236}">
                <a16:creationId xmlns:a16="http://schemas.microsoft.com/office/drawing/2014/main" id="{3407E8DA-4119-44E1-9121-2A6E019E100E}"/>
              </a:ext>
            </a:extLst>
          </p:cNvPr>
          <p:cNvSpPr txBox="1">
            <a:spLocks/>
          </p:cNvSpPr>
          <p:nvPr/>
        </p:nvSpPr>
        <p:spPr>
          <a:xfrm>
            <a:off x="0" y="44813"/>
            <a:ext cx="12192000" cy="690872"/>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spcFirstLastPara="1" vert="horz" wrap="square" lIns="68569" tIns="68569" rIns="68569" bIns="68569" rtlCol="0" anchor="ctr" anchorCtr="0">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Deciphering syntax dependent TF cooperativity with </a:t>
            </a:r>
            <a:r>
              <a:rPr kumimoji="0" lang="en-US" sz="2800" b="1" i="1" u="none" strike="noStrike" kern="1200" cap="none" spc="0" normalizeH="0" baseline="0" noProof="0" dirty="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in-silico</a:t>
            </a: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 genome editing</a:t>
            </a:r>
          </a:p>
        </p:txBody>
      </p:sp>
      <p:pic>
        <p:nvPicPr>
          <p:cNvPr id="13" name="Google Shape;373;p57">
            <a:extLst>
              <a:ext uri="{FF2B5EF4-FFF2-40B4-BE49-F238E27FC236}">
                <a16:creationId xmlns:a16="http://schemas.microsoft.com/office/drawing/2014/main" id="{1379C221-BD45-474A-87F4-964C2BFD47A3}"/>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125658" y="776894"/>
            <a:ext cx="5474855" cy="690872"/>
          </a:xfrm>
          <a:prstGeom prst="rect">
            <a:avLst/>
          </a:prstGeom>
          <a:noFill/>
          <a:ln>
            <a:noFill/>
          </a:ln>
        </p:spPr>
      </p:pic>
      <p:pic>
        <p:nvPicPr>
          <p:cNvPr id="3" name="Picture 2">
            <a:extLst>
              <a:ext uri="{FF2B5EF4-FFF2-40B4-BE49-F238E27FC236}">
                <a16:creationId xmlns:a16="http://schemas.microsoft.com/office/drawing/2014/main" id="{E7CA3499-ACE5-4B14-BD90-F2B0229A7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2844" y="1474683"/>
            <a:ext cx="7979100" cy="3534496"/>
          </a:xfrm>
          <a:prstGeom prst="rect">
            <a:avLst/>
          </a:prstGeom>
        </p:spPr>
      </p:pic>
      <p:sp>
        <p:nvSpPr>
          <p:cNvPr id="14" name="Rectangle 13">
            <a:extLst>
              <a:ext uri="{FF2B5EF4-FFF2-40B4-BE49-F238E27FC236}">
                <a16:creationId xmlns:a16="http://schemas.microsoft.com/office/drawing/2014/main" id="{D2DCCCE3-43AF-414A-B2CA-BE6A1F4B6CEB}"/>
              </a:ext>
            </a:extLst>
          </p:cNvPr>
          <p:cNvSpPr/>
          <p:nvPr/>
        </p:nvSpPr>
        <p:spPr>
          <a:xfrm>
            <a:off x="7184549" y="1491829"/>
            <a:ext cx="2268038" cy="3210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3F04E4D9-F3F6-431E-B827-B4E9DA3CC620}"/>
              </a:ext>
            </a:extLst>
          </p:cNvPr>
          <p:cNvGrpSpPr/>
          <p:nvPr/>
        </p:nvGrpSpPr>
        <p:grpSpPr>
          <a:xfrm>
            <a:off x="4613669" y="1474684"/>
            <a:ext cx="2570881" cy="3210733"/>
            <a:chOff x="4253119" y="1963069"/>
            <a:chExt cx="3427841" cy="4280977"/>
          </a:xfrm>
        </p:grpSpPr>
        <p:sp>
          <p:nvSpPr>
            <p:cNvPr id="5" name="Rectangle 4">
              <a:extLst>
                <a:ext uri="{FF2B5EF4-FFF2-40B4-BE49-F238E27FC236}">
                  <a16:creationId xmlns:a16="http://schemas.microsoft.com/office/drawing/2014/main" id="{D0971F83-7F31-4824-84F3-47631A7DAF47}"/>
                </a:ext>
              </a:extLst>
            </p:cNvPr>
            <p:cNvSpPr/>
            <p:nvPr/>
          </p:nvSpPr>
          <p:spPr>
            <a:xfrm>
              <a:off x="4656909" y="1963069"/>
              <a:ext cx="3024051" cy="4280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88F470B-A22A-4398-8BD1-D991F1E1846B}"/>
                </a:ext>
              </a:extLst>
            </p:cNvPr>
            <p:cNvSpPr/>
            <p:nvPr/>
          </p:nvSpPr>
          <p:spPr>
            <a:xfrm>
              <a:off x="4253119" y="2285286"/>
              <a:ext cx="3024051" cy="784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D21641A0-CD66-42CB-A600-61105D7A2CCD}"/>
              </a:ext>
            </a:extLst>
          </p:cNvPr>
          <p:cNvGrpSpPr/>
          <p:nvPr/>
        </p:nvGrpSpPr>
        <p:grpSpPr>
          <a:xfrm>
            <a:off x="3980362" y="5119898"/>
            <a:ext cx="3444065" cy="1738103"/>
            <a:chOff x="2310347" y="5250841"/>
            <a:chExt cx="3444065" cy="1738103"/>
          </a:xfrm>
        </p:grpSpPr>
        <p:pic>
          <p:nvPicPr>
            <p:cNvPr id="2" name="Picture 1">
              <a:extLst>
                <a:ext uri="{FF2B5EF4-FFF2-40B4-BE49-F238E27FC236}">
                  <a16:creationId xmlns:a16="http://schemas.microsoft.com/office/drawing/2014/main" id="{1E85F840-5258-44E0-82AE-231F16DA62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6140" y="5250841"/>
              <a:ext cx="2195420" cy="1282305"/>
            </a:xfrm>
            <a:prstGeom prst="rect">
              <a:avLst/>
            </a:prstGeom>
          </p:spPr>
        </p:pic>
        <p:sp>
          <p:nvSpPr>
            <p:cNvPr id="11" name="Google Shape;553;p69">
              <a:extLst>
                <a:ext uri="{FF2B5EF4-FFF2-40B4-BE49-F238E27FC236}">
                  <a16:creationId xmlns:a16="http://schemas.microsoft.com/office/drawing/2014/main" id="{A8088134-8A01-4C89-83A9-67E5E9974F21}"/>
                </a:ext>
              </a:extLst>
            </p:cNvPr>
            <p:cNvSpPr txBox="1"/>
            <p:nvPr/>
          </p:nvSpPr>
          <p:spPr>
            <a:xfrm>
              <a:off x="2310347" y="5565782"/>
              <a:ext cx="1259707" cy="107445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Footprint </a:t>
              </a:r>
              <a:r>
                <a:rPr kumimoji="0" lang="en" sz="1400" b="1"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strength of target TF</a:t>
              </a:r>
              <a:endParaRPr kumimoji="0"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2" name="Google Shape;553;p69">
              <a:extLst>
                <a:ext uri="{FF2B5EF4-FFF2-40B4-BE49-F238E27FC236}">
                  <a16:creationId xmlns:a16="http://schemas.microsoft.com/office/drawing/2014/main" id="{FF07B8EC-2FDC-4269-B102-686764F49268}"/>
                </a:ext>
              </a:extLst>
            </p:cNvPr>
            <p:cNvSpPr txBox="1"/>
            <p:nvPr/>
          </p:nvSpPr>
          <p:spPr>
            <a:xfrm>
              <a:off x="3540899" y="6417545"/>
              <a:ext cx="505085" cy="42745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10</a:t>
              </a:r>
              <a:endParaRPr kumimoji="0" sz="14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6" name="Google Shape;553;p69">
              <a:extLst>
                <a:ext uri="{FF2B5EF4-FFF2-40B4-BE49-F238E27FC236}">
                  <a16:creationId xmlns:a16="http://schemas.microsoft.com/office/drawing/2014/main" id="{DE00E8C8-6B32-4D96-B397-8B81456C662C}"/>
                </a:ext>
              </a:extLst>
            </p:cNvPr>
            <p:cNvSpPr txBox="1"/>
            <p:nvPr/>
          </p:nvSpPr>
          <p:spPr>
            <a:xfrm>
              <a:off x="3940529" y="6431163"/>
              <a:ext cx="505085" cy="42745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50</a:t>
              </a:r>
              <a:endParaRPr kumimoji="0" sz="14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7" name="Google Shape;553;p69">
              <a:extLst>
                <a:ext uri="{FF2B5EF4-FFF2-40B4-BE49-F238E27FC236}">
                  <a16:creationId xmlns:a16="http://schemas.microsoft.com/office/drawing/2014/main" id="{E18742EF-9ACF-4C3C-804E-A34FAC135712}"/>
                </a:ext>
              </a:extLst>
            </p:cNvPr>
            <p:cNvSpPr txBox="1"/>
            <p:nvPr/>
          </p:nvSpPr>
          <p:spPr>
            <a:xfrm>
              <a:off x="4445614" y="6430545"/>
              <a:ext cx="667951" cy="42745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100</a:t>
              </a:r>
              <a:endParaRPr kumimoji="0" sz="14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8" name="Google Shape;553;p69">
              <a:extLst>
                <a:ext uri="{FF2B5EF4-FFF2-40B4-BE49-F238E27FC236}">
                  <a16:creationId xmlns:a16="http://schemas.microsoft.com/office/drawing/2014/main" id="{BFA2EEB8-D214-446E-B02E-E246B368C0FB}"/>
                </a:ext>
              </a:extLst>
            </p:cNvPr>
            <p:cNvSpPr txBox="1"/>
            <p:nvPr/>
          </p:nvSpPr>
          <p:spPr>
            <a:xfrm>
              <a:off x="4992598" y="6424838"/>
              <a:ext cx="667951" cy="42745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150</a:t>
              </a:r>
              <a:endParaRPr kumimoji="0" sz="14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
          <p:nvSpPr>
            <p:cNvPr id="19" name="Google Shape;553;p69">
              <a:extLst>
                <a:ext uri="{FF2B5EF4-FFF2-40B4-BE49-F238E27FC236}">
                  <a16:creationId xmlns:a16="http://schemas.microsoft.com/office/drawing/2014/main" id="{995493FC-D582-4C45-83D7-F60BB91E4BF6}"/>
                </a:ext>
              </a:extLst>
            </p:cNvPr>
            <p:cNvSpPr txBox="1"/>
            <p:nvPr/>
          </p:nvSpPr>
          <p:spPr>
            <a:xfrm>
              <a:off x="3298647" y="6641452"/>
              <a:ext cx="2455765" cy="34749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Light" panose="020F0302020204030204"/>
                  <a:ea typeface="+mn-ea"/>
                  <a:cs typeface="Arial"/>
                  <a:sym typeface="Arial"/>
                </a:rPr>
                <a:t>Distance between motifs (bp)</a:t>
              </a:r>
              <a:endParaRPr kumimoji="0" sz="14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47101BE-E4D6-2540-82F5-ED27A2887831}"/>
              </a:ext>
            </a:extLst>
          </p:cNvPr>
          <p:cNvSpPr/>
          <p:nvPr/>
        </p:nvSpPr>
        <p:spPr>
          <a:xfrm>
            <a:off x="8815169" y="3559503"/>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8DDCD359-8B9D-4057-815B-DEE16F10B6BE}"/>
              </a:ext>
            </a:extLst>
          </p:cNvPr>
          <p:cNvGrpSpPr/>
          <p:nvPr/>
        </p:nvGrpSpPr>
        <p:grpSpPr>
          <a:xfrm>
            <a:off x="236550" y="1501622"/>
            <a:ext cx="3004515" cy="2226045"/>
            <a:chOff x="733219" y="1397000"/>
            <a:chExt cx="3166422" cy="2312333"/>
          </a:xfrm>
        </p:grpSpPr>
        <p:sp>
          <p:nvSpPr>
            <p:cNvPr id="15" name="TextBox 14"/>
            <p:cNvSpPr txBox="1"/>
            <p:nvPr/>
          </p:nvSpPr>
          <p:spPr>
            <a:xfrm>
              <a:off x="1717980" y="3329677"/>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sp>
          <p:nvSpPr>
            <p:cNvPr id="4" name="TextBox 3">
              <a:extLst>
                <a:ext uri="{FF2B5EF4-FFF2-40B4-BE49-F238E27FC236}">
                  <a16:creationId xmlns:a16="http://schemas.microsoft.com/office/drawing/2014/main" id="{F831A7F0-28D1-884C-BC82-89F42651FDF5}"/>
                </a:ext>
              </a:extLst>
            </p:cNvPr>
            <p:cNvSpPr txBox="1"/>
            <p:nvPr/>
          </p:nvSpPr>
          <p:spPr>
            <a:xfrm rot="16200000">
              <a:off x="153141" y="2278917"/>
              <a:ext cx="1744931" cy="58477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Fold-change in footprint height</a:t>
              </a:r>
            </a:p>
          </p:txBody>
        </p:sp>
        <p:pic>
          <p:nvPicPr>
            <p:cNvPr id="6" name="Picture 5" descr="A close up of a logo&#10;&#10;Description automatically generated">
              <a:extLst>
                <a:ext uri="{FF2B5EF4-FFF2-40B4-BE49-F238E27FC236}">
                  <a16:creationId xmlns:a16="http://schemas.microsoft.com/office/drawing/2014/main" id="{57AEB2B8-84D7-8848-BEBA-1BF75F1CF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241" y="1397000"/>
              <a:ext cx="2565400" cy="1879600"/>
            </a:xfrm>
            <a:prstGeom prst="rect">
              <a:avLst/>
            </a:prstGeom>
          </p:spPr>
        </p:pic>
      </p:grpSp>
      <p:grpSp>
        <p:nvGrpSpPr>
          <p:cNvPr id="5" name="Group 4">
            <a:extLst>
              <a:ext uri="{FF2B5EF4-FFF2-40B4-BE49-F238E27FC236}">
                <a16:creationId xmlns:a16="http://schemas.microsoft.com/office/drawing/2014/main" id="{B0D9E2A0-3136-4CDD-BFBC-8AE04CBBEC8C}"/>
              </a:ext>
            </a:extLst>
          </p:cNvPr>
          <p:cNvGrpSpPr/>
          <p:nvPr/>
        </p:nvGrpSpPr>
        <p:grpSpPr>
          <a:xfrm>
            <a:off x="166991" y="4329053"/>
            <a:ext cx="2835364" cy="1974286"/>
            <a:chOff x="110408" y="3914812"/>
            <a:chExt cx="2835364" cy="1974286"/>
          </a:xfrm>
        </p:grpSpPr>
        <p:pic>
          <p:nvPicPr>
            <p:cNvPr id="12" name="Picture 11" descr="A picture containing clock, people&#10;&#10;Description automatically generated">
              <a:extLst>
                <a:ext uri="{FF2B5EF4-FFF2-40B4-BE49-F238E27FC236}">
                  <a16:creationId xmlns:a16="http://schemas.microsoft.com/office/drawing/2014/main" id="{37FEED93-BB68-4345-9F79-393F7D6C74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572" y="4121431"/>
              <a:ext cx="2108200" cy="1371600"/>
            </a:xfrm>
            <a:prstGeom prst="rect">
              <a:avLst/>
            </a:prstGeom>
          </p:spPr>
        </p:pic>
        <p:sp>
          <p:nvSpPr>
            <p:cNvPr id="35" name="TextBox 34">
              <a:extLst>
                <a:ext uri="{FF2B5EF4-FFF2-40B4-BE49-F238E27FC236}">
                  <a16:creationId xmlns:a16="http://schemas.microsoft.com/office/drawing/2014/main" id="{2EFA98F1-3314-264A-948B-A74E85D52BD8}"/>
                </a:ext>
              </a:extLst>
            </p:cNvPr>
            <p:cNvSpPr txBox="1"/>
            <p:nvPr/>
          </p:nvSpPr>
          <p:spPr>
            <a:xfrm rot="16200000">
              <a:off x="-469670" y="4494890"/>
              <a:ext cx="1744931" cy="58477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Fold-change in footprint height</a:t>
              </a:r>
            </a:p>
          </p:txBody>
        </p:sp>
        <p:sp>
          <p:nvSpPr>
            <p:cNvPr id="36" name="TextBox 35">
              <a:extLst>
                <a:ext uri="{FF2B5EF4-FFF2-40B4-BE49-F238E27FC236}">
                  <a16:creationId xmlns:a16="http://schemas.microsoft.com/office/drawing/2014/main" id="{222A9AD4-9996-EE4F-8E29-23F892C341CA}"/>
                </a:ext>
              </a:extLst>
            </p:cNvPr>
            <p:cNvSpPr txBox="1"/>
            <p:nvPr/>
          </p:nvSpPr>
          <p:spPr>
            <a:xfrm>
              <a:off x="1181842" y="5509442"/>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grpSp>
      <p:grpSp>
        <p:nvGrpSpPr>
          <p:cNvPr id="8" name="Group 7">
            <a:extLst>
              <a:ext uri="{FF2B5EF4-FFF2-40B4-BE49-F238E27FC236}">
                <a16:creationId xmlns:a16="http://schemas.microsoft.com/office/drawing/2014/main" id="{E4B38051-E66A-49AD-80FC-518048D34493}"/>
              </a:ext>
            </a:extLst>
          </p:cNvPr>
          <p:cNvGrpSpPr/>
          <p:nvPr/>
        </p:nvGrpSpPr>
        <p:grpSpPr>
          <a:xfrm>
            <a:off x="3421336" y="1755689"/>
            <a:ext cx="2362659" cy="1959586"/>
            <a:chOff x="3669362" y="1501623"/>
            <a:chExt cx="2438400" cy="1959586"/>
          </a:xfrm>
        </p:grpSpPr>
        <p:pic>
          <p:nvPicPr>
            <p:cNvPr id="32" name="Picture 31" descr="A close up of a sign&#10;&#10;Description automatically generated">
              <a:extLst>
                <a:ext uri="{FF2B5EF4-FFF2-40B4-BE49-F238E27FC236}">
                  <a16:creationId xmlns:a16="http://schemas.microsoft.com/office/drawing/2014/main" id="{9E58E1F6-5AF1-E844-9C07-B27191AF94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9362" y="1501623"/>
              <a:ext cx="2438400" cy="1549400"/>
            </a:xfrm>
            <a:prstGeom prst="rect">
              <a:avLst/>
            </a:prstGeom>
          </p:spPr>
        </p:pic>
        <p:sp>
          <p:nvSpPr>
            <p:cNvPr id="37" name="TextBox 36">
              <a:extLst>
                <a:ext uri="{FF2B5EF4-FFF2-40B4-BE49-F238E27FC236}">
                  <a16:creationId xmlns:a16="http://schemas.microsoft.com/office/drawing/2014/main" id="{2B3429F1-5C28-4C4B-978E-7AD6418A0473}"/>
                </a:ext>
              </a:extLst>
            </p:cNvPr>
            <p:cNvSpPr txBox="1"/>
            <p:nvPr/>
          </p:nvSpPr>
          <p:spPr>
            <a:xfrm>
              <a:off x="3934075" y="3081553"/>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grpSp>
      <p:grpSp>
        <p:nvGrpSpPr>
          <p:cNvPr id="7" name="Group 6">
            <a:extLst>
              <a:ext uri="{FF2B5EF4-FFF2-40B4-BE49-F238E27FC236}">
                <a16:creationId xmlns:a16="http://schemas.microsoft.com/office/drawing/2014/main" id="{7F71B7A3-3EAC-49E5-98B8-49AC8EF1B636}"/>
              </a:ext>
            </a:extLst>
          </p:cNvPr>
          <p:cNvGrpSpPr/>
          <p:nvPr/>
        </p:nvGrpSpPr>
        <p:grpSpPr>
          <a:xfrm>
            <a:off x="3304718" y="4653696"/>
            <a:ext cx="2336800" cy="1632438"/>
            <a:chOff x="3754785" y="4027305"/>
            <a:chExt cx="2336800" cy="1632438"/>
          </a:xfrm>
        </p:grpSpPr>
        <p:pic>
          <p:nvPicPr>
            <p:cNvPr id="10" name="Picture 9" descr="A close up of a sign&#10;&#10;Description automatically generated">
              <a:extLst>
                <a:ext uri="{FF2B5EF4-FFF2-40B4-BE49-F238E27FC236}">
                  <a16:creationId xmlns:a16="http://schemas.microsoft.com/office/drawing/2014/main" id="{0CEBE4ED-9492-D14C-AC5F-FBEB46D5B5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4785" y="4027305"/>
              <a:ext cx="2336800" cy="1244600"/>
            </a:xfrm>
            <a:prstGeom prst="rect">
              <a:avLst/>
            </a:prstGeom>
          </p:spPr>
        </p:pic>
        <p:sp>
          <p:nvSpPr>
            <p:cNvPr id="38" name="TextBox 37">
              <a:extLst>
                <a:ext uri="{FF2B5EF4-FFF2-40B4-BE49-F238E27FC236}">
                  <a16:creationId xmlns:a16="http://schemas.microsoft.com/office/drawing/2014/main" id="{9C795659-596E-7342-9661-712BC2A48FAA}"/>
                </a:ext>
              </a:extLst>
            </p:cNvPr>
            <p:cNvSpPr txBox="1"/>
            <p:nvPr/>
          </p:nvSpPr>
          <p:spPr>
            <a:xfrm>
              <a:off x="3934075" y="5280087"/>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grpSp>
      <p:grpSp>
        <p:nvGrpSpPr>
          <p:cNvPr id="11" name="Group 10">
            <a:extLst>
              <a:ext uri="{FF2B5EF4-FFF2-40B4-BE49-F238E27FC236}">
                <a16:creationId xmlns:a16="http://schemas.microsoft.com/office/drawing/2014/main" id="{FF3FAA91-C071-43DB-AF22-B4E6C3DAEA05}"/>
              </a:ext>
            </a:extLst>
          </p:cNvPr>
          <p:cNvGrpSpPr/>
          <p:nvPr/>
        </p:nvGrpSpPr>
        <p:grpSpPr>
          <a:xfrm>
            <a:off x="5962245" y="1996373"/>
            <a:ext cx="2057400" cy="1809460"/>
            <a:chOff x="6374152" y="1648770"/>
            <a:chExt cx="2108200" cy="1812438"/>
          </a:xfrm>
        </p:grpSpPr>
        <p:pic>
          <p:nvPicPr>
            <p:cNvPr id="19" name="Picture 18" descr="A picture containing object, clock&#10;&#10;Description automatically generated">
              <a:extLst>
                <a:ext uri="{FF2B5EF4-FFF2-40B4-BE49-F238E27FC236}">
                  <a16:creationId xmlns:a16="http://schemas.microsoft.com/office/drawing/2014/main" id="{5FDDAEC8-662D-504D-8375-5DB5B177B3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74152" y="1648770"/>
              <a:ext cx="2108200" cy="1346200"/>
            </a:xfrm>
            <a:prstGeom prst="rect">
              <a:avLst/>
            </a:prstGeom>
          </p:spPr>
        </p:pic>
        <p:sp>
          <p:nvSpPr>
            <p:cNvPr id="39" name="TextBox 38">
              <a:extLst>
                <a:ext uri="{FF2B5EF4-FFF2-40B4-BE49-F238E27FC236}">
                  <a16:creationId xmlns:a16="http://schemas.microsoft.com/office/drawing/2014/main" id="{7DFF7264-E10F-E14C-B511-4EBFD2E0C234}"/>
                </a:ext>
              </a:extLst>
            </p:cNvPr>
            <p:cNvSpPr txBox="1"/>
            <p:nvPr/>
          </p:nvSpPr>
          <p:spPr>
            <a:xfrm>
              <a:off x="6617450" y="3081552"/>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grpSp>
      <p:grpSp>
        <p:nvGrpSpPr>
          <p:cNvPr id="9" name="Group 8">
            <a:extLst>
              <a:ext uri="{FF2B5EF4-FFF2-40B4-BE49-F238E27FC236}">
                <a16:creationId xmlns:a16="http://schemas.microsoft.com/office/drawing/2014/main" id="{DCDEEED2-0248-4B79-AE78-9A151F9AEC53}"/>
              </a:ext>
            </a:extLst>
          </p:cNvPr>
          <p:cNvGrpSpPr/>
          <p:nvPr/>
        </p:nvGrpSpPr>
        <p:grpSpPr>
          <a:xfrm>
            <a:off x="5871464" y="4496705"/>
            <a:ext cx="2057400" cy="1849354"/>
            <a:chOff x="6323851" y="3810389"/>
            <a:chExt cx="2057400" cy="1849354"/>
          </a:xfrm>
        </p:grpSpPr>
        <p:pic>
          <p:nvPicPr>
            <p:cNvPr id="34" name="Picture 33" descr="A close up of a logo&#10;&#10;Description automatically generated">
              <a:extLst>
                <a:ext uri="{FF2B5EF4-FFF2-40B4-BE49-F238E27FC236}">
                  <a16:creationId xmlns:a16="http://schemas.microsoft.com/office/drawing/2014/main" id="{A62304FA-89B6-F049-AB4B-175777E719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3851" y="3810389"/>
              <a:ext cx="2057400" cy="1473200"/>
            </a:xfrm>
            <a:prstGeom prst="rect">
              <a:avLst/>
            </a:prstGeom>
          </p:spPr>
        </p:pic>
        <p:sp>
          <p:nvSpPr>
            <p:cNvPr id="40" name="TextBox 39">
              <a:extLst>
                <a:ext uri="{FF2B5EF4-FFF2-40B4-BE49-F238E27FC236}">
                  <a16:creationId xmlns:a16="http://schemas.microsoft.com/office/drawing/2014/main" id="{F73E7151-C826-8A4D-B58E-D7E808D97D82}"/>
                </a:ext>
              </a:extLst>
            </p:cNvPr>
            <p:cNvSpPr txBox="1"/>
            <p:nvPr/>
          </p:nvSpPr>
          <p:spPr>
            <a:xfrm>
              <a:off x="6617450" y="5280087"/>
              <a:ext cx="1572061" cy="379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rPr>
                <a:t>Distance (bp)</a:t>
              </a:r>
            </a:p>
          </p:txBody>
        </p:sp>
      </p:grpSp>
      <p:grpSp>
        <p:nvGrpSpPr>
          <p:cNvPr id="17" name="Group 16">
            <a:extLst>
              <a:ext uri="{FF2B5EF4-FFF2-40B4-BE49-F238E27FC236}">
                <a16:creationId xmlns:a16="http://schemas.microsoft.com/office/drawing/2014/main" id="{9A6B8951-4861-4972-B16F-A1463D9F9711}"/>
              </a:ext>
            </a:extLst>
          </p:cNvPr>
          <p:cNvGrpSpPr/>
          <p:nvPr/>
        </p:nvGrpSpPr>
        <p:grpSpPr>
          <a:xfrm>
            <a:off x="8822317" y="3805833"/>
            <a:ext cx="2789675" cy="2579668"/>
            <a:chOff x="8822317" y="3805833"/>
            <a:chExt cx="2789675" cy="2579668"/>
          </a:xfrm>
        </p:grpSpPr>
        <p:pic>
          <p:nvPicPr>
            <p:cNvPr id="46" name="Picture 2" descr="https://lh4.googleusercontent.com/zjJD0kO7-CQjgWEIkuVJr6p7rxaLWdwhZKdu5HhlDi5CPpx6jMOhZdJzOrHoZYjT3xJCsc84JYo7UmNGdNtd0ZBSmSpPB4VQD8mMV_O8AO2nejaz45qZ9RKWrmH9qsikqnYSqALx">
              <a:extLst>
                <a:ext uri="{FF2B5EF4-FFF2-40B4-BE49-F238E27FC236}">
                  <a16:creationId xmlns:a16="http://schemas.microsoft.com/office/drawing/2014/main" id="{FFC174F4-76DE-46DB-B6A8-7C46BA02B0B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60045"/>
            <a:stretch/>
          </p:blipFill>
          <p:spPr bwMode="auto">
            <a:xfrm>
              <a:off x="9835580" y="3810389"/>
              <a:ext cx="1776412" cy="257511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B57BB5AE-C341-4784-9B89-513E6CA9116D}"/>
                </a:ext>
              </a:extLst>
            </p:cNvPr>
            <p:cNvSpPr txBox="1"/>
            <p:nvPr/>
          </p:nvSpPr>
          <p:spPr>
            <a:xfrm>
              <a:off x="8822317" y="3805833"/>
              <a:ext cx="16422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Calibri" panose="020F0502020204030204"/>
                  <a:ea typeface="+mn-ea"/>
                  <a:cs typeface="+mn-cs"/>
                </a:rPr>
                <a:t>Nucleosome range interactions</a:t>
              </a:r>
            </a:p>
          </p:txBody>
        </p:sp>
      </p:grpSp>
      <p:grpSp>
        <p:nvGrpSpPr>
          <p:cNvPr id="16" name="Group 15">
            <a:extLst>
              <a:ext uri="{FF2B5EF4-FFF2-40B4-BE49-F238E27FC236}">
                <a16:creationId xmlns:a16="http://schemas.microsoft.com/office/drawing/2014/main" id="{9F8C3988-6CDB-441D-B4B1-799667AA4310}"/>
              </a:ext>
            </a:extLst>
          </p:cNvPr>
          <p:cNvGrpSpPr/>
          <p:nvPr/>
        </p:nvGrpSpPr>
        <p:grpSpPr>
          <a:xfrm>
            <a:off x="8822317" y="1232469"/>
            <a:ext cx="3026382" cy="2546146"/>
            <a:chOff x="8822317" y="1232469"/>
            <a:chExt cx="3026382" cy="2546146"/>
          </a:xfrm>
        </p:grpSpPr>
        <p:pic>
          <p:nvPicPr>
            <p:cNvPr id="45" name="Picture 2" descr="https://lh4.googleusercontent.com/zjJD0kO7-CQjgWEIkuVJr6p7rxaLWdwhZKdu5HhlDi5CPpx6jMOhZdJzOrHoZYjT3xJCsc84JYo7UmNGdNtd0ZBSmSpPB4VQD8mMV_O8AO2nejaz45qZ9RKWrmH9qsikqnYSqALx">
              <a:extLst>
                <a:ext uri="{FF2B5EF4-FFF2-40B4-BE49-F238E27FC236}">
                  <a16:creationId xmlns:a16="http://schemas.microsoft.com/office/drawing/2014/main" id="{2E708F6F-A8B1-4597-9EB7-EBEAF6B6FDC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35757"/>
            <a:stretch/>
          </p:blipFill>
          <p:spPr bwMode="auto">
            <a:xfrm>
              <a:off x="8822317" y="1307541"/>
              <a:ext cx="2687761" cy="2423220"/>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a:extLst>
                <a:ext uri="{FF2B5EF4-FFF2-40B4-BE49-F238E27FC236}">
                  <a16:creationId xmlns:a16="http://schemas.microsoft.com/office/drawing/2014/main" id="{947EAA26-105A-42E9-A0FD-6BFE08D089C3}"/>
                </a:ext>
              </a:extLst>
            </p:cNvPr>
            <p:cNvSpPr txBox="1"/>
            <p:nvPr/>
          </p:nvSpPr>
          <p:spPr>
            <a:xfrm>
              <a:off x="8891401" y="1232469"/>
              <a:ext cx="20272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Calibri" panose="020F0502020204030204"/>
                  <a:ea typeface="+mn-ea"/>
                  <a:cs typeface="+mn-cs"/>
                </a:rPr>
                <a:t>Direct interaction between proteins</a:t>
              </a:r>
            </a:p>
          </p:txBody>
        </p:sp>
        <p:sp>
          <p:nvSpPr>
            <p:cNvPr id="13" name="Rectangle 12">
              <a:extLst>
                <a:ext uri="{FF2B5EF4-FFF2-40B4-BE49-F238E27FC236}">
                  <a16:creationId xmlns:a16="http://schemas.microsoft.com/office/drawing/2014/main" id="{A87B0E51-F8F7-45DE-9DBE-EE2D1B3E8B36}"/>
                </a:ext>
              </a:extLst>
            </p:cNvPr>
            <p:cNvSpPr/>
            <p:nvPr/>
          </p:nvSpPr>
          <p:spPr>
            <a:xfrm>
              <a:off x="11270904" y="3305089"/>
              <a:ext cx="577795" cy="473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0" name="Rectangle 49">
            <a:extLst>
              <a:ext uri="{FF2B5EF4-FFF2-40B4-BE49-F238E27FC236}">
                <a16:creationId xmlns:a16="http://schemas.microsoft.com/office/drawing/2014/main" id="{8874B140-3F0C-410C-888E-12AE794E08BC}"/>
              </a:ext>
            </a:extLst>
          </p:cNvPr>
          <p:cNvSpPr/>
          <p:nvPr/>
        </p:nvSpPr>
        <p:spPr>
          <a:xfrm>
            <a:off x="9468776" y="4328976"/>
            <a:ext cx="657001" cy="147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 name="Picture 2" descr="https://lh4.googleusercontent.com/zjJD0kO7-CQjgWEIkuVJr6p7rxaLWdwhZKdu5HhlDi5CPpx6jMOhZdJzOrHoZYjT3xJCsc84JYo7UmNGdNtd0ZBSmSpPB4VQD8mMV_O8AO2nejaz45qZ9RKWrmH9qsikqnYSqALx">
            <a:extLst>
              <a:ext uri="{FF2B5EF4-FFF2-40B4-BE49-F238E27FC236}">
                <a16:creationId xmlns:a16="http://schemas.microsoft.com/office/drawing/2014/main" id="{2A0813F2-04D6-468F-890A-563534C6D31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a:stretch/>
        </p:blipFill>
        <p:spPr bwMode="auto">
          <a:xfrm>
            <a:off x="10517849" y="6303339"/>
            <a:ext cx="1147703" cy="47352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65038F9-D7C4-4986-A1B3-7A3A83CA3496}"/>
              </a:ext>
            </a:extLst>
          </p:cNvPr>
          <p:cNvSpPr txBox="1"/>
          <p:nvPr/>
        </p:nvSpPr>
        <p:spPr>
          <a:xfrm>
            <a:off x="79131" y="6458593"/>
            <a:ext cx="53393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Validated with CRISPR/Cas9 syntax editing experiments</a:t>
            </a:r>
          </a:p>
        </p:txBody>
      </p:sp>
      <p:sp>
        <p:nvSpPr>
          <p:cNvPr id="41" name="Google Shape;1037;p86">
            <a:extLst>
              <a:ext uri="{FF2B5EF4-FFF2-40B4-BE49-F238E27FC236}">
                <a16:creationId xmlns:a16="http://schemas.microsoft.com/office/drawing/2014/main" id="{771B8ED0-6647-4348-B6A1-886F2FD7B2F3}"/>
              </a:ext>
            </a:extLst>
          </p:cNvPr>
          <p:cNvSpPr txBox="1">
            <a:spLocks/>
          </p:cNvSpPr>
          <p:nvPr/>
        </p:nvSpPr>
        <p:spPr>
          <a:xfrm>
            <a:off x="0" y="126396"/>
            <a:ext cx="12192000" cy="690872"/>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spcFirstLastPara="1" vert="horz" wrap="square" lIns="68569" tIns="68569" rIns="68569" bIns="68569" rtlCol="0" anchor="ctr" anchorCtr="0">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Distance dependent motif syntax rules of asymmetric directional cooperativity</a:t>
            </a:r>
          </a:p>
        </p:txBody>
      </p:sp>
    </p:spTree>
    <p:extLst>
      <p:ext uri="{BB962C8B-B14F-4D97-AF65-F5344CB8AC3E}">
        <p14:creationId xmlns:p14="http://schemas.microsoft.com/office/powerpoint/2010/main" val="3765042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B865E7-BD22-0444-B63A-08E659624DE0}"/>
              </a:ext>
            </a:extLst>
          </p:cNvPr>
          <p:cNvSpPr txBox="1"/>
          <p:nvPr/>
        </p:nvSpPr>
        <p:spPr>
          <a:xfrm>
            <a:off x="8520922" y="6492874"/>
            <a:ext cx="375186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Julia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Zeitlinger</a:t>
            </a:r>
            <a:r>
              <a:rPr kumimoji="0" lang="en-US"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Sabrina Krueger, Melanie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Weilert</a:t>
            </a:r>
            <a:r>
              <a:rPr kumimoji="0" lang="en-US"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a:t>
            </a:r>
          </a:p>
        </p:txBody>
      </p:sp>
      <p:pic>
        <p:nvPicPr>
          <p:cNvPr id="9" name="Picture 8" descr="A close up of a logo&#10;&#10;Description automatically generated">
            <a:extLst>
              <a:ext uri="{FF2B5EF4-FFF2-40B4-BE49-F238E27FC236}">
                <a16:creationId xmlns:a16="http://schemas.microsoft.com/office/drawing/2014/main" id="{05D29E36-B212-4D4D-9E26-DE3420EBC9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4400" y="1193800"/>
            <a:ext cx="5547360" cy="3940387"/>
          </a:xfrm>
          <a:prstGeom prst="rect">
            <a:avLst/>
          </a:prstGeom>
        </p:spPr>
      </p:pic>
      <p:pic>
        <p:nvPicPr>
          <p:cNvPr id="11" name="Picture 10" descr="A close up of a piece of paper&#10;&#10;Description automatically generated">
            <a:extLst>
              <a:ext uri="{FF2B5EF4-FFF2-40B4-BE49-F238E27FC236}">
                <a16:creationId xmlns:a16="http://schemas.microsoft.com/office/drawing/2014/main" id="{13191F77-8C30-8245-9D94-556B4D4A3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0" y="1193800"/>
            <a:ext cx="5547360" cy="3940387"/>
          </a:xfrm>
          <a:prstGeom prst="rect">
            <a:avLst/>
          </a:prstGeom>
        </p:spPr>
      </p:pic>
      <p:pic>
        <p:nvPicPr>
          <p:cNvPr id="13" name="Picture 12" descr="A close up of a piece of paper&#10;&#10;Description automatically generated">
            <a:extLst>
              <a:ext uri="{FF2B5EF4-FFF2-40B4-BE49-F238E27FC236}">
                <a16:creationId xmlns:a16="http://schemas.microsoft.com/office/drawing/2014/main" id="{EAA66E7F-6118-0E47-B650-1B3DC8634E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4400" y="1193800"/>
            <a:ext cx="5547360" cy="3940387"/>
          </a:xfrm>
          <a:prstGeom prst="rect">
            <a:avLst/>
          </a:prstGeom>
        </p:spPr>
      </p:pic>
      <p:pic>
        <p:nvPicPr>
          <p:cNvPr id="15" name="Picture 14" descr="A close up of a piece of paper&#10;&#10;Description automatically generated">
            <a:extLst>
              <a:ext uri="{FF2B5EF4-FFF2-40B4-BE49-F238E27FC236}">
                <a16:creationId xmlns:a16="http://schemas.microsoft.com/office/drawing/2014/main" id="{36EF9592-729D-634E-B9A5-66C226F7FE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4400" y="1193800"/>
            <a:ext cx="5547360" cy="3940387"/>
          </a:xfrm>
          <a:prstGeom prst="rect">
            <a:avLst/>
          </a:prstGeom>
        </p:spPr>
      </p:pic>
      <p:pic>
        <p:nvPicPr>
          <p:cNvPr id="17" name="Picture 16" descr="A picture containing object, antenna&#10;&#10;Description automatically generated">
            <a:extLst>
              <a:ext uri="{FF2B5EF4-FFF2-40B4-BE49-F238E27FC236}">
                <a16:creationId xmlns:a16="http://schemas.microsoft.com/office/drawing/2014/main" id="{4B429BCA-8AF2-CE4D-893B-9FA36F8490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4400" y="1193800"/>
            <a:ext cx="5547360" cy="3940387"/>
          </a:xfrm>
          <a:prstGeom prst="rect">
            <a:avLst/>
          </a:prstGeom>
        </p:spPr>
      </p:pic>
      <p:pic>
        <p:nvPicPr>
          <p:cNvPr id="19" name="Picture 18" descr="A close up of a piece of paper&#10;&#10;Description automatically generated">
            <a:extLst>
              <a:ext uri="{FF2B5EF4-FFF2-40B4-BE49-F238E27FC236}">
                <a16:creationId xmlns:a16="http://schemas.microsoft.com/office/drawing/2014/main" id="{C552E178-AEB0-EA4F-A47D-29D95A11AA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400" y="1193800"/>
            <a:ext cx="5481320" cy="3984413"/>
          </a:xfrm>
          <a:prstGeom prst="rect">
            <a:avLst/>
          </a:prstGeom>
        </p:spPr>
      </p:pic>
      <p:pic>
        <p:nvPicPr>
          <p:cNvPr id="12" name="Picture 11" descr="A picture containing clock, people&#10;&#10;Description automatically generated">
            <a:extLst>
              <a:ext uri="{FF2B5EF4-FFF2-40B4-BE49-F238E27FC236}">
                <a16:creationId xmlns:a16="http://schemas.microsoft.com/office/drawing/2014/main" id="{E0534D2D-2AF4-4A40-B255-73478F6417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2800" y="5308168"/>
            <a:ext cx="1686560" cy="1097280"/>
          </a:xfrm>
          <a:prstGeom prst="rect">
            <a:avLst/>
          </a:prstGeom>
        </p:spPr>
      </p:pic>
      <p:pic>
        <p:nvPicPr>
          <p:cNvPr id="14" name="Picture 13" descr="A close up of a logo&#10;&#10;Description automatically generated">
            <a:extLst>
              <a:ext uri="{FF2B5EF4-FFF2-40B4-BE49-F238E27FC236}">
                <a16:creationId xmlns:a16="http://schemas.microsoft.com/office/drawing/2014/main" id="{4A5DDBA9-6C85-674C-AB9A-80C96CD51B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2400" y="5267528"/>
            <a:ext cx="1645920" cy="1178560"/>
          </a:xfrm>
          <a:prstGeom prst="rect">
            <a:avLst/>
          </a:prstGeom>
        </p:spPr>
      </p:pic>
      <p:sp>
        <p:nvSpPr>
          <p:cNvPr id="16" name="Title 1">
            <a:extLst>
              <a:ext uri="{FF2B5EF4-FFF2-40B4-BE49-F238E27FC236}">
                <a16:creationId xmlns:a16="http://schemas.microsoft.com/office/drawing/2014/main" id="{1FBF354E-C157-4FF8-AAF8-912DDE62738E}"/>
              </a:ext>
            </a:extLst>
          </p:cNvPr>
          <p:cNvSpPr>
            <a:spLocks noGrp="1"/>
          </p:cNvSpPr>
          <p:nvPr>
            <p:ph type="title"/>
          </p:nvPr>
        </p:nvSpPr>
        <p:spPr>
          <a:xfrm>
            <a:off x="436880" y="111125"/>
            <a:ext cx="11755120" cy="610235"/>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a:t>CRISPR mutations validate motif syntax Nanog &lt;&gt; Sox2</a:t>
            </a:r>
          </a:p>
        </p:txBody>
      </p:sp>
      <p:pic>
        <p:nvPicPr>
          <p:cNvPr id="18" name="Google Shape;118;p24">
            <a:extLst>
              <a:ext uri="{FF2B5EF4-FFF2-40B4-BE49-F238E27FC236}">
                <a16:creationId xmlns:a16="http://schemas.microsoft.com/office/drawing/2014/main" id="{CEE5493E-8732-43F1-8823-CF5E54B9068A}"/>
              </a:ext>
            </a:extLst>
          </p:cNvPr>
          <p:cNvPicPr preferRelativeResize="0"/>
          <p:nvPr/>
        </p:nvPicPr>
        <p:blipFill rotWithShape="1">
          <a:blip r:embed="rId10">
            <a:alphaModFix/>
            <a:extLst>
              <a:ext uri="{28A0092B-C50C-407E-A947-70E740481C1C}">
                <a14:useLocalDpi xmlns:a14="http://schemas.microsoft.com/office/drawing/2010/main" val="0"/>
              </a:ext>
            </a:extLst>
          </a:blip>
          <a:srcRect/>
          <a:stretch/>
        </p:blipFill>
        <p:spPr>
          <a:xfrm>
            <a:off x="11030835" y="5215729"/>
            <a:ext cx="1021849" cy="1245953"/>
          </a:xfrm>
          <a:prstGeom prst="rect">
            <a:avLst/>
          </a:prstGeom>
          <a:noFill/>
          <a:ln>
            <a:noFill/>
          </a:ln>
        </p:spPr>
      </p:pic>
    </p:spTree>
    <p:extLst>
      <p:ext uri="{BB962C8B-B14F-4D97-AF65-F5344CB8AC3E}">
        <p14:creationId xmlns:p14="http://schemas.microsoft.com/office/powerpoint/2010/main" val="15749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close up of a piece of paper&#10;&#10;Description automatically generated">
            <a:extLst>
              <a:ext uri="{FF2B5EF4-FFF2-40B4-BE49-F238E27FC236}">
                <a16:creationId xmlns:a16="http://schemas.microsoft.com/office/drawing/2014/main" id="{C552E178-AEB0-EA4F-A47D-29D95A11A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 y="1215814"/>
            <a:ext cx="5481320" cy="3984413"/>
          </a:xfrm>
          <a:prstGeom prst="rect">
            <a:avLst/>
          </a:prstGeom>
        </p:spPr>
      </p:pic>
      <p:pic>
        <p:nvPicPr>
          <p:cNvPr id="5" name="Picture 4" descr="A close up of a piece of paper&#10;&#10;Description automatically generated">
            <a:extLst>
              <a:ext uri="{FF2B5EF4-FFF2-40B4-BE49-F238E27FC236}">
                <a16:creationId xmlns:a16="http://schemas.microsoft.com/office/drawing/2014/main" id="{BC444D08-BA99-BB4E-8679-15B1DBF14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0" y="1215814"/>
            <a:ext cx="5437293" cy="3984413"/>
          </a:xfrm>
          <a:prstGeom prst="rect">
            <a:avLst/>
          </a:prstGeom>
        </p:spPr>
      </p:pic>
      <p:pic>
        <p:nvPicPr>
          <p:cNvPr id="8" name="Picture 7" descr="A close up of a map&#10;&#10;Description automatically generated">
            <a:extLst>
              <a:ext uri="{FF2B5EF4-FFF2-40B4-BE49-F238E27FC236}">
                <a16:creationId xmlns:a16="http://schemas.microsoft.com/office/drawing/2014/main" id="{A4AB6D08-ED45-AA4E-A639-4095FFCD87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00" y="1193800"/>
            <a:ext cx="5437293" cy="4006427"/>
          </a:xfrm>
          <a:prstGeom prst="rect">
            <a:avLst/>
          </a:prstGeom>
        </p:spPr>
      </p:pic>
      <p:pic>
        <p:nvPicPr>
          <p:cNvPr id="10" name="Picture 9" descr="A picture containing clock, people&#10;&#10;Description automatically generated">
            <a:extLst>
              <a:ext uri="{FF2B5EF4-FFF2-40B4-BE49-F238E27FC236}">
                <a16:creationId xmlns:a16="http://schemas.microsoft.com/office/drawing/2014/main" id="{1CECE05A-59EA-1F4F-B3CD-1097687F0E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800" y="5308168"/>
            <a:ext cx="1686560" cy="1097280"/>
          </a:xfrm>
          <a:prstGeom prst="rect">
            <a:avLst/>
          </a:prstGeom>
        </p:spPr>
      </p:pic>
      <p:pic>
        <p:nvPicPr>
          <p:cNvPr id="11" name="Picture 10" descr="A picture containing object, clock&#10;&#10;Description automatically generated">
            <a:extLst>
              <a:ext uri="{FF2B5EF4-FFF2-40B4-BE49-F238E27FC236}">
                <a16:creationId xmlns:a16="http://schemas.microsoft.com/office/drawing/2014/main" id="{8A0E3328-2C99-4347-8C4A-045B78FBC9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8084" y="5298440"/>
            <a:ext cx="1686560" cy="1076960"/>
          </a:xfrm>
          <a:prstGeom prst="rect">
            <a:avLst/>
          </a:prstGeom>
        </p:spPr>
      </p:pic>
      <p:sp>
        <p:nvSpPr>
          <p:cNvPr id="13" name="Title 1">
            <a:extLst>
              <a:ext uri="{FF2B5EF4-FFF2-40B4-BE49-F238E27FC236}">
                <a16:creationId xmlns:a16="http://schemas.microsoft.com/office/drawing/2014/main" id="{FEE03978-4A52-4740-8F88-ABA10847F4E8}"/>
              </a:ext>
            </a:extLst>
          </p:cNvPr>
          <p:cNvSpPr>
            <a:spLocks noGrp="1"/>
          </p:cNvSpPr>
          <p:nvPr>
            <p:ph type="title"/>
          </p:nvPr>
        </p:nvSpPr>
        <p:spPr>
          <a:xfrm>
            <a:off x="436880" y="111125"/>
            <a:ext cx="11755120" cy="610235"/>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a:t>CRISPR mutations validate motif syntax Nanog &lt;&gt; Sox2</a:t>
            </a:r>
          </a:p>
        </p:txBody>
      </p:sp>
      <p:sp>
        <p:nvSpPr>
          <p:cNvPr id="9" name="TextBox 8">
            <a:extLst>
              <a:ext uri="{FF2B5EF4-FFF2-40B4-BE49-F238E27FC236}">
                <a16:creationId xmlns:a16="http://schemas.microsoft.com/office/drawing/2014/main" id="{645EB976-DBD7-4F4D-8DEE-DE88FC92990A}"/>
              </a:ext>
            </a:extLst>
          </p:cNvPr>
          <p:cNvSpPr txBox="1"/>
          <p:nvPr/>
        </p:nvSpPr>
        <p:spPr>
          <a:xfrm>
            <a:off x="8520922" y="6492874"/>
            <a:ext cx="375186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Julia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Zeitlinger</a:t>
            </a:r>
            <a:r>
              <a:rPr kumimoji="0" lang="en-US"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Sabrina Krueger, Melanie </a:t>
            </a:r>
            <a:r>
              <a:rPr kumimoji="0" lang="en-US" sz="1400" b="0" i="0" u="none" strike="noStrike" kern="1200" cap="none" spc="0" normalizeH="0" baseline="0" noProof="0" dirty="0" err="1">
                <a:ln>
                  <a:noFill/>
                </a:ln>
                <a:solidFill>
                  <a:prstClr val="black">
                    <a:lumMod val="65000"/>
                    <a:lumOff val="35000"/>
                  </a:prstClr>
                </a:solidFill>
                <a:effectLst/>
                <a:uLnTx/>
                <a:uFillTx/>
                <a:latin typeface="Calibri" panose="020F0502020204030204"/>
                <a:ea typeface="+mn-ea"/>
                <a:cs typeface="+mn-cs"/>
              </a:rPr>
              <a:t>Weilert</a:t>
            </a:r>
            <a:r>
              <a:rPr kumimoji="0" lang="en-US" sz="1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a:t>
            </a:r>
          </a:p>
        </p:txBody>
      </p:sp>
      <p:pic>
        <p:nvPicPr>
          <p:cNvPr id="14" name="Google Shape;118;p24">
            <a:extLst>
              <a:ext uri="{FF2B5EF4-FFF2-40B4-BE49-F238E27FC236}">
                <a16:creationId xmlns:a16="http://schemas.microsoft.com/office/drawing/2014/main" id="{A26C36D8-0D70-43D2-9131-0708F9F16B01}"/>
              </a:ext>
            </a:extLst>
          </p:cNvPr>
          <p:cNvPicPr preferRelativeResize="0"/>
          <p:nvPr/>
        </p:nvPicPr>
        <p:blipFill rotWithShape="1">
          <a:blip r:embed="rId7">
            <a:alphaModFix/>
            <a:extLst>
              <a:ext uri="{28A0092B-C50C-407E-A947-70E740481C1C}">
                <a14:useLocalDpi xmlns:a14="http://schemas.microsoft.com/office/drawing/2010/main" val="0"/>
              </a:ext>
            </a:extLst>
          </a:blip>
          <a:srcRect/>
          <a:stretch/>
        </p:blipFill>
        <p:spPr>
          <a:xfrm>
            <a:off x="11030835" y="5215729"/>
            <a:ext cx="1021849" cy="1245953"/>
          </a:xfrm>
          <a:prstGeom prst="rect">
            <a:avLst/>
          </a:prstGeom>
          <a:noFill/>
          <a:ln>
            <a:noFill/>
          </a:ln>
        </p:spPr>
      </p:pic>
    </p:spTree>
    <p:extLst>
      <p:ext uri="{BB962C8B-B14F-4D97-AF65-F5344CB8AC3E}">
        <p14:creationId xmlns:p14="http://schemas.microsoft.com/office/powerpoint/2010/main" val="200484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7BE27-E036-4F0F-93A3-AFB2F8DC7781}"/>
              </a:ext>
            </a:extLst>
          </p:cNvPr>
          <p:cNvSpPr>
            <a:spLocks noGrp="1"/>
          </p:cNvSpPr>
          <p:nvPr>
            <p:ph type="title"/>
          </p:nvPr>
        </p:nvSpPr>
        <p:spPr>
          <a:xfrm>
            <a:off x="130366" y="81280"/>
            <a:ext cx="11931268" cy="1041546"/>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dirty="0"/>
              <a:t>Binding syntax is predictive of differential accessibility after TF depletion &amp; reporter expression</a:t>
            </a:r>
          </a:p>
        </p:txBody>
      </p:sp>
      <p:pic>
        <p:nvPicPr>
          <p:cNvPr id="3" name="Picture 2">
            <a:extLst>
              <a:ext uri="{FF2B5EF4-FFF2-40B4-BE49-F238E27FC236}">
                <a16:creationId xmlns:a16="http://schemas.microsoft.com/office/drawing/2014/main" id="{52C1BA85-41C2-42C9-8D36-BEE23BF940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80" y="2009958"/>
            <a:ext cx="6503218" cy="3511199"/>
          </a:xfrm>
          <a:prstGeom prst="rect">
            <a:avLst/>
          </a:prstGeom>
        </p:spPr>
      </p:pic>
      <p:sp>
        <p:nvSpPr>
          <p:cNvPr id="7" name="Rectangle 6">
            <a:extLst>
              <a:ext uri="{FF2B5EF4-FFF2-40B4-BE49-F238E27FC236}">
                <a16:creationId xmlns:a16="http://schemas.microsoft.com/office/drawing/2014/main" id="{47BD106F-9FB4-40F7-8EAA-3AF195E7AEB1}"/>
              </a:ext>
            </a:extLst>
          </p:cNvPr>
          <p:cNvSpPr/>
          <p:nvPr/>
        </p:nvSpPr>
        <p:spPr>
          <a:xfrm>
            <a:off x="1241734" y="5521157"/>
            <a:ext cx="3916008"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(Independent previously published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from </a:t>
            </a:r>
            <a:r>
              <a:rPr kumimoji="0" lang="en-US" sz="18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Friman</a:t>
            </a:r>
            <a:r>
              <a:rPr kumimoji="0" lang="en-US"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et al. </a:t>
            </a:r>
            <a:r>
              <a:rPr kumimoji="0" lang="en"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2019)</a:t>
            </a:r>
            <a:endParaRPr kumimoji="0" lang="en-US"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2E5441C4-F3E3-4CCA-93ED-D77CD84958F0}"/>
              </a:ext>
            </a:extLst>
          </p:cNvPr>
          <p:cNvGrpSpPr/>
          <p:nvPr/>
        </p:nvGrpSpPr>
        <p:grpSpPr>
          <a:xfrm>
            <a:off x="7235305" y="1470855"/>
            <a:ext cx="4221650" cy="4899095"/>
            <a:chOff x="7235305" y="1470855"/>
            <a:chExt cx="4221650" cy="4899095"/>
          </a:xfrm>
        </p:grpSpPr>
        <p:pic>
          <p:nvPicPr>
            <p:cNvPr id="9" name="Google Shape;1224;p101">
              <a:extLst>
                <a:ext uri="{FF2B5EF4-FFF2-40B4-BE49-F238E27FC236}">
                  <a16:creationId xmlns:a16="http://schemas.microsoft.com/office/drawing/2014/main" id="{6788D355-43A4-4DCF-BE51-3906A353EE13}"/>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7235305" y="2358135"/>
              <a:ext cx="4012955" cy="3288905"/>
            </a:xfrm>
            <a:prstGeom prst="rect">
              <a:avLst/>
            </a:prstGeom>
            <a:noFill/>
            <a:ln>
              <a:noFill/>
            </a:ln>
          </p:spPr>
        </p:pic>
        <p:sp>
          <p:nvSpPr>
            <p:cNvPr id="10" name="Rectangle 9">
              <a:extLst>
                <a:ext uri="{FF2B5EF4-FFF2-40B4-BE49-F238E27FC236}">
                  <a16:creationId xmlns:a16="http://schemas.microsoft.com/office/drawing/2014/main" id="{E3D37E15-C068-4AFC-9511-75DB771D7FD1}"/>
                </a:ext>
              </a:extLst>
            </p:cNvPr>
            <p:cNvSpPr/>
            <p:nvPr/>
          </p:nvSpPr>
          <p:spPr>
            <a:xfrm>
              <a:off x="7408026" y="5723619"/>
              <a:ext cx="4048929"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t>
              </a:r>
              <a:r>
                <a:rPr kumimoji="0" lang="en-US"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Independent published MPRA data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King, Maricque, Cohen 2018)</a:t>
              </a:r>
              <a:endParaRPr kumimoji="0" lang="en-US" sz="18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11" name="Picture 2" descr="An external file that holds a picture, illustration, etc.&#10;Object name is gkw942fig1.jpg">
              <a:extLst>
                <a:ext uri="{FF2B5EF4-FFF2-40B4-BE49-F238E27FC236}">
                  <a16:creationId xmlns:a16="http://schemas.microsoft.com/office/drawing/2014/main" id="{5E163C39-8AF1-4583-8AB4-78962A4FA5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7562263" y="1470855"/>
              <a:ext cx="3494389" cy="7851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6294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C6300B4C-A05B-4738-8D22-8A3674AC3235}"/>
              </a:ext>
            </a:extLst>
          </p:cNvPr>
          <p:cNvSpPr>
            <a:spLocks noGrp="1" noChangeArrowheads="1"/>
          </p:cNvSpPr>
          <p:nvPr>
            <p:ph type="title"/>
          </p:nvPr>
        </p:nvSpPr>
        <p:spPr>
          <a:xfrm>
            <a:off x="2464015" y="119657"/>
            <a:ext cx="7094899" cy="1021079"/>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altLang="en-US" sz="3200" dirty="0"/>
              <a:t>Modeling ATAC-seq / DNase-seq profiles </a:t>
            </a:r>
            <a:br>
              <a:rPr lang="en-US" altLang="en-US" sz="3200" dirty="0"/>
            </a:br>
            <a:r>
              <a:rPr lang="en-US" altLang="en-US" sz="3200" dirty="0"/>
              <a:t>(enzyme bias affects footprints)</a:t>
            </a:r>
          </a:p>
        </p:txBody>
      </p:sp>
      <p:pic>
        <p:nvPicPr>
          <p:cNvPr id="18436" name="Picture 4">
            <a:extLst>
              <a:ext uri="{FF2B5EF4-FFF2-40B4-BE49-F238E27FC236}">
                <a16:creationId xmlns:a16="http://schemas.microsoft.com/office/drawing/2014/main" id="{02FE787E-A731-4A08-AE04-431F8550D8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1465" y="4137405"/>
            <a:ext cx="5497535" cy="2465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a:extLst>
              <a:ext uri="{FF2B5EF4-FFF2-40B4-BE49-F238E27FC236}">
                <a16:creationId xmlns:a16="http://schemas.microsoft.com/office/drawing/2014/main" id="{ECF97FAC-E8C0-458B-A690-29128A1C39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978" y="3990834"/>
            <a:ext cx="5472115" cy="2758401"/>
          </a:xfrm>
          <a:prstGeom prst="rect">
            <a:avLst/>
          </a:prstGeom>
        </p:spPr>
      </p:pic>
      <p:pic>
        <p:nvPicPr>
          <p:cNvPr id="5" name="Picture 3">
            <a:extLst>
              <a:ext uri="{FF2B5EF4-FFF2-40B4-BE49-F238E27FC236}">
                <a16:creationId xmlns:a16="http://schemas.microsoft.com/office/drawing/2014/main" id="{E98A1D86-E59A-4A9B-BF3E-DA9D4C5A76C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1173" y="3787103"/>
            <a:ext cx="3561317" cy="12471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5">
            <a:extLst>
              <a:ext uri="{FF2B5EF4-FFF2-40B4-BE49-F238E27FC236}">
                <a16:creationId xmlns:a16="http://schemas.microsoft.com/office/drawing/2014/main" id="{86E35DD6-FCCC-4598-AD2B-CBC518CE5C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2239" y="1210191"/>
            <a:ext cx="4115963" cy="2576912"/>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DD23D-FC54-4A96-A277-FDF8A112B03D}"/>
              </a:ext>
            </a:extLst>
          </p:cNvPr>
          <p:cNvSpPr>
            <a:spLocks noGrp="1"/>
          </p:cNvSpPr>
          <p:nvPr>
            <p:ph type="title"/>
          </p:nvPr>
        </p:nvSpPr>
        <p:spPr>
          <a:xfrm>
            <a:off x="2294814" y="113678"/>
            <a:ext cx="8520510" cy="800721"/>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200" dirty="0"/>
              <a:t>How to estimate Tn5 / DNase bias?</a:t>
            </a:r>
          </a:p>
        </p:txBody>
      </p:sp>
      <p:grpSp>
        <p:nvGrpSpPr>
          <p:cNvPr id="340" name="Group 339">
            <a:extLst>
              <a:ext uri="{FF2B5EF4-FFF2-40B4-BE49-F238E27FC236}">
                <a16:creationId xmlns:a16="http://schemas.microsoft.com/office/drawing/2014/main" id="{197929DC-C945-4BD1-9437-D79C9B554C81}"/>
              </a:ext>
            </a:extLst>
          </p:cNvPr>
          <p:cNvGrpSpPr/>
          <p:nvPr/>
        </p:nvGrpSpPr>
        <p:grpSpPr>
          <a:xfrm>
            <a:off x="4053254" y="914399"/>
            <a:ext cx="5445291" cy="664678"/>
            <a:chOff x="4053254" y="914399"/>
            <a:chExt cx="5445291" cy="664678"/>
          </a:xfrm>
        </p:grpSpPr>
        <p:pic>
          <p:nvPicPr>
            <p:cNvPr id="333" name="Picture 5">
              <a:extLst>
                <a:ext uri="{FF2B5EF4-FFF2-40B4-BE49-F238E27FC236}">
                  <a16:creationId xmlns:a16="http://schemas.microsoft.com/office/drawing/2014/main" id="{802548CF-9E1F-49D5-BBCB-43E9FCE913E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4053254" y="914399"/>
              <a:ext cx="5445291" cy="607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Rectangle 8">
              <a:extLst>
                <a:ext uri="{FF2B5EF4-FFF2-40B4-BE49-F238E27FC236}">
                  <a16:creationId xmlns:a16="http://schemas.microsoft.com/office/drawing/2014/main" id="{8016DA6B-991A-4ADF-A3A8-6A8ECDA49F62}"/>
                </a:ext>
              </a:extLst>
            </p:cNvPr>
            <p:cNvSpPr/>
            <p:nvPr/>
          </p:nvSpPr>
          <p:spPr>
            <a:xfrm>
              <a:off x="5275385" y="1522143"/>
              <a:ext cx="562707"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a:extLst>
                <a:ext uri="{FF2B5EF4-FFF2-40B4-BE49-F238E27FC236}">
                  <a16:creationId xmlns:a16="http://schemas.microsoft.com/office/drawing/2014/main" id="{870331ED-58FB-444A-BE59-027876734D54}"/>
                </a:ext>
              </a:extLst>
            </p:cNvPr>
            <p:cNvSpPr/>
            <p:nvPr/>
          </p:nvSpPr>
          <p:spPr>
            <a:xfrm>
              <a:off x="5933774" y="1525883"/>
              <a:ext cx="562707"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334">
              <a:extLst>
                <a:ext uri="{FF2B5EF4-FFF2-40B4-BE49-F238E27FC236}">
                  <a16:creationId xmlns:a16="http://schemas.microsoft.com/office/drawing/2014/main" id="{ED5E3C57-D051-4182-9236-D3EE626FC2EF}"/>
                </a:ext>
              </a:extLst>
            </p:cNvPr>
            <p:cNvSpPr/>
            <p:nvPr/>
          </p:nvSpPr>
          <p:spPr>
            <a:xfrm>
              <a:off x="6592163" y="1533358"/>
              <a:ext cx="14274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Rectangle 335">
              <a:extLst>
                <a:ext uri="{FF2B5EF4-FFF2-40B4-BE49-F238E27FC236}">
                  <a16:creationId xmlns:a16="http://schemas.microsoft.com/office/drawing/2014/main" id="{B40A263E-D3D6-49EA-97F3-7105578E707C}"/>
                </a:ext>
              </a:extLst>
            </p:cNvPr>
            <p:cNvSpPr/>
            <p:nvPr/>
          </p:nvSpPr>
          <p:spPr>
            <a:xfrm>
              <a:off x="7250552" y="1525882"/>
              <a:ext cx="562707"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Rectangle 336">
              <a:extLst>
                <a:ext uri="{FF2B5EF4-FFF2-40B4-BE49-F238E27FC236}">
                  <a16:creationId xmlns:a16="http://schemas.microsoft.com/office/drawing/2014/main" id="{FC42EE72-EA91-4437-8DD0-7162F096420B}"/>
                </a:ext>
              </a:extLst>
            </p:cNvPr>
            <p:cNvSpPr/>
            <p:nvPr/>
          </p:nvSpPr>
          <p:spPr>
            <a:xfrm>
              <a:off x="8440344" y="1516979"/>
              <a:ext cx="43109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Rectangle 337">
              <a:extLst>
                <a:ext uri="{FF2B5EF4-FFF2-40B4-BE49-F238E27FC236}">
                  <a16:creationId xmlns:a16="http://schemas.microsoft.com/office/drawing/2014/main" id="{8B83D4A4-49C6-40C7-BABA-4ED454D234CB}"/>
                </a:ext>
              </a:extLst>
            </p:cNvPr>
            <p:cNvSpPr/>
            <p:nvPr/>
          </p:nvSpPr>
          <p:spPr>
            <a:xfrm>
              <a:off x="4239961" y="1516978"/>
              <a:ext cx="40831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1" name="Group 340">
            <a:extLst>
              <a:ext uri="{FF2B5EF4-FFF2-40B4-BE49-F238E27FC236}">
                <a16:creationId xmlns:a16="http://schemas.microsoft.com/office/drawing/2014/main" id="{99413538-F273-4958-A53C-E0E79148502B}"/>
              </a:ext>
            </a:extLst>
          </p:cNvPr>
          <p:cNvGrpSpPr/>
          <p:nvPr/>
        </p:nvGrpSpPr>
        <p:grpSpPr>
          <a:xfrm>
            <a:off x="484870" y="1590292"/>
            <a:ext cx="10897807" cy="1685156"/>
            <a:chOff x="514608" y="1571601"/>
            <a:chExt cx="10897807" cy="1685156"/>
          </a:xfrm>
        </p:grpSpPr>
        <p:grpSp>
          <p:nvGrpSpPr>
            <p:cNvPr id="5" name="Group 4">
              <a:extLst>
                <a:ext uri="{FF2B5EF4-FFF2-40B4-BE49-F238E27FC236}">
                  <a16:creationId xmlns:a16="http://schemas.microsoft.com/office/drawing/2014/main" id="{90819F27-6E89-476C-96D0-5EA4FCD44ECD}"/>
                </a:ext>
              </a:extLst>
            </p:cNvPr>
            <p:cNvGrpSpPr/>
            <p:nvPr/>
          </p:nvGrpSpPr>
          <p:grpSpPr>
            <a:xfrm>
              <a:off x="514608" y="1926143"/>
              <a:ext cx="10834678" cy="1330614"/>
              <a:chOff x="1261955" y="1660882"/>
              <a:chExt cx="10834678" cy="1330614"/>
            </a:xfrm>
          </p:grpSpPr>
          <p:pic>
            <p:nvPicPr>
              <p:cNvPr id="6" name="Picture 5" descr="Graphical user interface, application, Excel&#10;&#10;Description automatically generated">
                <a:extLst>
                  <a:ext uri="{FF2B5EF4-FFF2-40B4-BE49-F238E27FC236}">
                    <a16:creationId xmlns:a16="http://schemas.microsoft.com/office/drawing/2014/main" id="{8C1053C5-166F-47BD-8E11-2827001C41E7}"/>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261955" y="1660882"/>
                <a:ext cx="10834678" cy="856383"/>
              </a:xfrm>
              <a:prstGeom prst="rect">
                <a:avLst/>
              </a:prstGeom>
            </p:spPr>
          </p:pic>
          <p:grpSp>
            <p:nvGrpSpPr>
              <p:cNvPr id="4" name="Group 3">
                <a:extLst>
                  <a:ext uri="{FF2B5EF4-FFF2-40B4-BE49-F238E27FC236}">
                    <a16:creationId xmlns:a16="http://schemas.microsoft.com/office/drawing/2014/main" id="{57D8E610-7857-4B52-8F95-DD85D57A2C57}"/>
                  </a:ext>
                </a:extLst>
              </p:cNvPr>
              <p:cNvGrpSpPr/>
              <p:nvPr/>
            </p:nvGrpSpPr>
            <p:grpSpPr>
              <a:xfrm>
                <a:off x="2798947" y="2591386"/>
                <a:ext cx="7550678" cy="400110"/>
                <a:chOff x="3147646" y="3198562"/>
                <a:chExt cx="7550678" cy="400110"/>
              </a:xfrm>
            </p:grpSpPr>
            <p:cxnSp>
              <p:nvCxnSpPr>
                <p:cNvPr id="10" name="Straight Arrow Connector 9">
                  <a:extLst>
                    <a:ext uri="{FF2B5EF4-FFF2-40B4-BE49-F238E27FC236}">
                      <a16:creationId xmlns:a16="http://schemas.microsoft.com/office/drawing/2014/main" id="{B1FE8CC9-0E6F-4B69-82D9-8C44BFBEC3CC}"/>
                    </a:ext>
                  </a:extLst>
                </p:cNvPr>
                <p:cNvCxnSpPr>
                  <a:cxnSpLocks/>
                </p:cNvCxnSpPr>
                <p:nvPr/>
              </p:nvCxnSpPr>
              <p:spPr>
                <a:xfrm>
                  <a:off x="3147646" y="3205553"/>
                  <a:ext cx="7348320" cy="1"/>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B662E4DC-E506-42D7-81B2-EF65FE71D6CA}"/>
                    </a:ext>
                  </a:extLst>
                </p:cNvPr>
                <p:cNvSpPr txBox="1"/>
                <p:nvPr/>
              </p:nvSpPr>
              <p:spPr>
                <a:xfrm>
                  <a:off x="3169952" y="3198562"/>
                  <a:ext cx="7528372" cy="400110"/>
                </a:xfrm>
                <a:prstGeom prst="rect">
                  <a:avLst/>
                </a:prstGeom>
                <a:noFill/>
              </p:spPr>
              <p:txBody>
                <a:bodyPr wrap="square" rtlCol="0">
                  <a:spAutoFit/>
                </a:bodyPr>
                <a:lstStyle/>
                <a:p>
                  <a:pPr algn="ctr"/>
                  <a:r>
                    <a:rPr lang="en-US" sz="2000" dirty="0"/>
                    <a:t>Read distribution in background regions is a function of enzyme bias</a:t>
                  </a:r>
                </a:p>
              </p:txBody>
            </p:sp>
          </p:grpSp>
        </p:grpSp>
        <p:sp>
          <p:nvSpPr>
            <p:cNvPr id="339" name="Isosceles Triangle 338">
              <a:extLst>
                <a:ext uri="{FF2B5EF4-FFF2-40B4-BE49-F238E27FC236}">
                  <a16:creationId xmlns:a16="http://schemas.microsoft.com/office/drawing/2014/main" id="{5DBEF9FB-2724-470B-9558-31668AD27F3C}"/>
                </a:ext>
              </a:extLst>
            </p:cNvPr>
            <p:cNvSpPr/>
            <p:nvPr/>
          </p:nvSpPr>
          <p:spPr>
            <a:xfrm>
              <a:off x="964044" y="1571601"/>
              <a:ext cx="10448371" cy="338162"/>
            </a:xfrm>
            <a:prstGeom prst="triangle">
              <a:avLst>
                <a:gd name="adj" fmla="val 50803"/>
              </a:avLst>
            </a:prstGeom>
            <a:gradFill flip="none" rotWithShape="1">
              <a:gsLst>
                <a:gs pos="0">
                  <a:schemeClr val="bg1">
                    <a:lumMod val="5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55" name="Picture 654">
            <a:extLst>
              <a:ext uri="{FF2B5EF4-FFF2-40B4-BE49-F238E27FC236}">
                <a16:creationId xmlns:a16="http://schemas.microsoft.com/office/drawing/2014/main" id="{E5C1EC20-7C8B-4C8E-AFFA-FC49F3B684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4814" y="3356560"/>
            <a:ext cx="6413349" cy="3605554"/>
          </a:xfrm>
          <a:prstGeom prst="rect">
            <a:avLst/>
          </a:prstGeom>
        </p:spPr>
      </p:pic>
      <p:grpSp>
        <p:nvGrpSpPr>
          <p:cNvPr id="19" name="Group 18">
            <a:extLst>
              <a:ext uri="{FF2B5EF4-FFF2-40B4-BE49-F238E27FC236}">
                <a16:creationId xmlns:a16="http://schemas.microsoft.com/office/drawing/2014/main" id="{89D810C7-C474-41C1-A272-8B2E07F2A780}"/>
              </a:ext>
            </a:extLst>
          </p:cNvPr>
          <p:cNvGrpSpPr/>
          <p:nvPr/>
        </p:nvGrpSpPr>
        <p:grpSpPr>
          <a:xfrm>
            <a:off x="10751988" y="3965418"/>
            <a:ext cx="1135119" cy="1374946"/>
            <a:chOff x="2116818" y="2181497"/>
            <a:chExt cx="1633590" cy="1896778"/>
          </a:xfrm>
        </p:grpSpPr>
        <p:pic>
          <p:nvPicPr>
            <p:cNvPr id="20" name="Picture 19">
              <a:extLst>
                <a:ext uri="{FF2B5EF4-FFF2-40B4-BE49-F238E27FC236}">
                  <a16:creationId xmlns:a16="http://schemas.microsoft.com/office/drawing/2014/main" id="{0612577A-6090-4297-B309-8489C53606A8}"/>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152078" y="2181497"/>
              <a:ext cx="1540691" cy="1513673"/>
            </a:xfrm>
            <a:prstGeom prst="rect">
              <a:avLst/>
            </a:prstGeom>
          </p:spPr>
        </p:pic>
        <p:sp>
          <p:nvSpPr>
            <p:cNvPr id="21" name="TextBox 20">
              <a:extLst>
                <a:ext uri="{FF2B5EF4-FFF2-40B4-BE49-F238E27FC236}">
                  <a16:creationId xmlns:a16="http://schemas.microsoft.com/office/drawing/2014/main" id="{A7BEDC0A-2CD5-416C-8DCC-949F0CAF0754}"/>
                </a:ext>
              </a:extLst>
            </p:cNvPr>
            <p:cNvSpPr txBox="1"/>
            <p:nvPr/>
          </p:nvSpPr>
          <p:spPr>
            <a:xfrm>
              <a:off x="2116818" y="3696147"/>
              <a:ext cx="1633590" cy="382128"/>
            </a:xfrm>
            <a:prstGeom prst="rect">
              <a:avLst/>
            </a:prstGeom>
            <a:noFill/>
          </p:spPr>
          <p:txBody>
            <a:bodyPr wrap="none" rtlCol="0">
              <a:spAutoFit/>
            </a:bodyPr>
            <a:lstStyle/>
            <a:p>
              <a:r>
                <a:rPr lang="en-US" sz="1200" dirty="0" err="1"/>
                <a:t>Anusri</a:t>
              </a:r>
              <a:r>
                <a:rPr lang="en-US" sz="1200" dirty="0"/>
                <a:t> </a:t>
              </a:r>
              <a:r>
                <a:rPr lang="en-US" sz="1200" dirty="0" err="1"/>
                <a:t>Pampari</a:t>
              </a:r>
              <a:endParaRPr lang="en-US" sz="1200" dirty="0"/>
            </a:p>
          </p:txBody>
        </p:sp>
      </p:grpSp>
      <p:grpSp>
        <p:nvGrpSpPr>
          <p:cNvPr id="22" name="Group 21">
            <a:extLst>
              <a:ext uri="{FF2B5EF4-FFF2-40B4-BE49-F238E27FC236}">
                <a16:creationId xmlns:a16="http://schemas.microsoft.com/office/drawing/2014/main" id="{B5B5BA14-2497-4F60-AC60-CD8841D15471}"/>
              </a:ext>
            </a:extLst>
          </p:cNvPr>
          <p:cNvGrpSpPr/>
          <p:nvPr/>
        </p:nvGrpSpPr>
        <p:grpSpPr>
          <a:xfrm>
            <a:off x="10751988" y="5405187"/>
            <a:ext cx="1239442" cy="1330315"/>
            <a:chOff x="4396090" y="2379572"/>
            <a:chExt cx="1239442" cy="1330315"/>
          </a:xfrm>
        </p:grpSpPr>
        <p:pic>
          <p:nvPicPr>
            <p:cNvPr id="23" name="Picture 22">
              <a:extLst>
                <a:ext uri="{FF2B5EF4-FFF2-40B4-BE49-F238E27FC236}">
                  <a16:creationId xmlns:a16="http://schemas.microsoft.com/office/drawing/2014/main" id="{5B536B82-D5C0-4EBE-9953-E77D6980AD30}"/>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4486199" y="2379572"/>
              <a:ext cx="954900" cy="1053316"/>
            </a:xfrm>
            <a:prstGeom prst="rect">
              <a:avLst/>
            </a:prstGeom>
          </p:spPr>
        </p:pic>
        <p:sp>
          <p:nvSpPr>
            <p:cNvPr id="24" name="TextBox 23">
              <a:extLst>
                <a:ext uri="{FF2B5EF4-FFF2-40B4-BE49-F238E27FC236}">
                  <a16:creationId xmlns:a16="http://schemas.microsoft.com/office/drawing/2014/main" id="{672BE991-915B-4219-8EEC-5CB48817F23C}"/>
                </a:ext>
              </a:extLst>
            </p:cNvPr>
            <p:cNvSpPr txBox="1"/>
            <p:nvPr/>
          </p:nvSpPr>
          <p:spPr>
            <a:xfrm>
              <a:off x="4396090" y="3432888"/>
              <a:ext cx="1239442" cy="276999"/>
            </a:xfrm>
            <a:prstGeom prst="rect">
              <a:avLst/>
            </a:prstGeom>
            <a:noFill/>
          </p:spPr>
          <p:txBody>
            <a:bodyPr wrap="none" rtlCol="0">
              <a:spAutoFit/>
            </a:bodyPr>
            <a:lstStyle/>
            <a:p>
              <a:r>
                <a:rPr lang="en-US" sz="1200" dirty="0"/>
                <a:t>Anna Shcherbina</a:t>
              </a:r>
            </a:p>
          </p:txBody>
        </p:sp>
      </p:grpSp>
    </p:spTree>
    <p:extLst>
      <p:ext uri="{BB962C8B-B14F-4D97-AF65-F5344CB8AC3E}">
        <p14:creationId xmlns:p14="http://schemas.microsoft.com/office/powerpoint/2010/main" val="59886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Shape 60">
            <a:extLst>
              <a:ext uri="{FF2B5EF4-FFF2-40B4-BE49-F238E27FC236}">
                <a16:creationId xmlns:a16="http://schemas.microsoft.com/office/drawing/2014/main" id="{9797CC9E-909E-4FDF-9F54-8ECF298F5D07}"/>
              </a:ext>
            </a:extLst>
          </p:cNvPr>
          <p:cNvSpPr txBox="1">
            <a:spLocks/>
          </p:cNvSpPr>
          <p:nvPr/>
        </p:nvSpPr>
        <p:spPr>
          <a:xfrm>
            <a:off x="553387" y="80368"/>
            <a:ext cx="11352228" cy="639708"/>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err="1"/>
              <a:t>ChromBPNet</a:t>
            </a:r>
            <a:r>
              <a:rPr lang="en-US" sz="3200" b="1" dirty="0"/>
              <a:t>: Sequence to base-res chromatin accessibility profiles </a:t>
            </a:r>
          </a:p>
        </p:txBody>
      </p:sp>
      <p:grpSp>
        <p:nvGrpSpPr>
          <p:cNvPr id="106" name="Group 105">
            <a:extLst>
              <a:ext uri="{FF2B5EF4-FFF2-40B4-BE49-F238E27FC236}">
                <a16:creationId xmlns:a16="http://schemas.microsoft.com/office/drawing/2014/main" id="{48501709-E775-4971-9A0C-61AFFD130EAF}"/>
              </a:ext>
            </a:extLst>
          </p:cNvPr>
          <p:cNvGrpSpPr/>
          <p:nvPr/>
        </p:nvGrpSpPr>
        <p:grpSpPr>
          <a:xfrm>
            <a:off x="264449" y="5928507"/>
            <a:ext cx="7512372" cy="467270"/>
            <a:chOff x="264449" y="5928507"/>
            <a:chExt cx="7512372" cy="467270"/>
          </a:xfrm>
        </p:grpSpPr>
        <p:sp>
          <p:nvSpPr>
            <p:cNvPr id="3" name="Rectangle 2"/>
            <p:cNvSpPr/>
            <p:nvPr/>
          </p:nvSpPr>
          <p:spPr>
            <a:xfrm>
              <a:off x="264449" y="5938043"/>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FF"/>
                  </a:solidFill>
                </a:rPr>
                <a:t>C</a:t>
              </a:r>
            </a:p>
          </p:txBody>
        </p:sp>
        <p:sp>
          <p:nvSpPr>
            <p:cNvPr id="4" name="Rectangle 3"/>
            <p:cNvSpPr/>
            <p:nvPr/>
          </p:nvSpPr>
          <p:spPr>
            <a:xfrm>
              <a:off x="859769"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E46C0A"/>
                  </a:solidFill>
                </a:rPr>
                <a:t>G</a:t>
              </a:r>
            </a:p>
          </p:txBody>
        </p:sp>
        <p:sp>
          <p:nvSpPr>
            <p:cNvPr id="5" name="Rectangle 4"/>
            <p:cNvSpPr/>
            <p:nvPr/>
          </p:nvSpPr>
          <p:spPr>
            <a:xfrm>
              <a:off x="1436190"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6" name="Rectangle 5"/>
            <p:cNvSpPr/>
            <p:nvPr/>
          </p:nvSpPr>
          <p:spPr>
            <a:xfrm>
              <a:off x="2031510"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FF0000"/>
                  </a:solidFill>
                </a:rPr>
                <a:t>T</a:t>
              </a:r>
            </a:p>
          </p:txBody>
        </p:sp>
        <p:sp>
          <p:nvSpPr>
            <p:cNvPr id="7" name="Rectangle 6"/>
            <p:cNvSpPr/>
            <p:nvPr/>
          </p:nvSpPr>
          <p:spPr>
            <a:xfrm>
              <a:off x="2607931"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8" name="Rectangle 7"/>
            <p:cNvSpPr/>
            <p:nvPr/>
          </p:nvSpPr>
          <p:spPr>
            <a:xfrm>
              <a:off x="3203251"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9" name="Rectangle 8"/>
            <p:cNvSpPr/>
            <p:nvPr/>
          </p:nvSpPr>
          <p:spPr>
            <a:xfrm>
              <a:off x="3779672"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FF"/>
                  </a:solidFill>
                </a:rPr>
                <a:t>C</a:t>
              </a:r>
            </a:p>
          </p:txBody>
        </p:sp>
        <p:sp>
          <p:nvSpPr>
            <p:cNvPr id="10" name="Rectangle 9"/>
            <p:cNvSpPr/>
            <p:nvPr/>
          </p:nvSpPr>
          <p:spPr>
            <a:xfrm>
              <a:off x="4374992"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FF"/>
                  </a:solidFill>
                </a:rPr>
                <a:t>C</a:t>
              </a:r>
            </a:p>
          </p:txBody>
        </p:sp>
        <p:sp>
          <p:nvSpPr>
            <p:cNvPr id="11" name="Rectangle 10"/>
            <p:cNvSpPr/>
            <p:nvPr/>
          </p:nvSpPr>
          <p:spPr>
            <a:xfrm>
              <a:off x="4970312"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E46C0A"/>
                  </a:solidFill>
                </a:rPr>
                <a:t>G</a:t>
              </a:r>
            </a:p>
          </p:txBody>
        </p:sp>
        <p:sp>
          <p:nvSpPr>
            <p:cNvPr id="12" name="Rectangle 11"/>
            <p:cNvSpPr/>
            <p:nvPr/>
          </p:nvSpPr>
          <p:spPr>
            <a:xfrm>
              <a:off x="5565632"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13" name="Rectangle 12"/>
            <p:cNvSpPr/>
            <p:nvPr/>
          </p:nvSpPr>
          <p:spPr>
            <a:xfrm>
              <a:off x="6142053"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FF0000"/>
                  </a:solidFill>
                </a:rPr>
                <a:t>T</a:t>
              </a:r>
            </a:p>
          </p:txBody>
        </p:sp>
        <p:sp>
          <p:nvSpPr>
            <p:cNvPr id="14" name="Rectangle 13"/>
            <p:cNvSpPr/>
            <p:nvPr/>
          </p:nvSpPr>
          <p:spPr>
            <a:xfrm>
              <a:off x="6737373"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15" name="Rectangle 14"/>
            <p:cNvSpPr/>
            <p:nvPr/>
          </p:nvSpPr>
          <p:spPr>
            <a:xfrm>
              <a:off x="7323244" y="5928507"/>
              <a:ext cx="453577" cy="457734"/>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FF0000"/>
                  </a:solidFill>
                </a:rPr>
                <a:t>T</a:t>
              </a:r>
            </a:p>
          </p:txBody>
        </p:sp>
      </p:grpSp>
      <p:sp>
        <p:nvSpPr>
          <p:cNvPr id="390" name="TextBox 389">
            <a:extLst>
              <a:ext uri="{FF2B5EF4-FFF2-40B4-BE49-F238E27FC236}">
                <a16:creationId xmlns:a16="http://schemas.microsoft.com/office/drawing/2014/main" id="{10193EC8-6025-4548-B73E-8C5E2519503C}"/>
              </a:ext>
            </a:extLst>
          </p:cNvPr>
          <p:cNvSpPr txBox="1"/>
          <p:nvPr/>
        </p:nvSpPr>
        <p:spPr>
          <a:xfrm>
            <a:off x="3192468" y="6395777"/>
            <a:ext cx="1663670" cy="369332"/>
          </a:xfrm>
          <a:prstGeom prst="rect">
            <a:avLst/>
          </a:prstGeom>
          <a:noFill/>
        </p:spPr>
        <p:txBody>
          <a:bodyPr wrap="square" rtlCol="0">
            <a:spAutoFit/>
          </a:bodyPr>
          <a:lstStyle/>
          <a:p>
            <a:r>
              <a:rPr lang="en-US" dirty="0"/>
              <a:t>2 </a:t>
            </a:r>
            <a:r>
              <a:rPr lang="en-US" dirty="0" err="1"/>
              <a:t>Kb</a:t>
            </a:r>
            <a:r>
              <a:rPr lang="en-US" dirty="0"/>
              <a:t> sequence</a:t>
            </a:r>
          </a:p>
        </p:txBody>
      </p:sp>
      <p:pic>
        <p:nvPicPr>
          <p:cNvPr id="383" name="Picture 382">
            <a:extLst>
              <a:ext uri="{FF2B5EF4-FFF2-40B4-BE49-F238E27FC236}">
                <a16:creationId xmlns:a16="http://schemas.microsoft.com/office/drawing/2014/main" id="{7DDE5316-87FA-4279-8992-0C847EC97F6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5473" y="1403900"/>
            <a:ext cx="7014559" cy="931228"/>
          </a:xfrm>
          <a:prstGeom prst="rect">
            <a:avLst/>
          </a:prstGeom>
        </p:spPr>
      </p:pic>
      <p:sp>
        <p:nvSpPr>
          <p:cNvPr id="388" name="TextBox 387">
            <a:extLst>
              <a:ext uri="{FF2B5EF4-FFF2-40B4-BE49-F238E27FC236}">
                <a16:creationId xmlns:a16="http://schemas.microsoft.com/office/drawing/2014/main" id="{E43733A7-A22E-493D-BD3D-E8FFBDFF1ADD}"/>
              </a:ext>
            </a:extLst>
          </p:cNvPr>
          <p:cNvSpPr txBox="1"/>
          <p:nvPr/>
        </p:nvSpPr>
        <p:spPr>
          <a:xfrm>
            <a:off x="7871141" y="6488668"/>
            <a:ext cx="4402289" cy="369332"/>
          </a:xfrm>
          <a:prstGeom prst="rect">
            <a:avLst/>
          </a:prstGeom>
          <a:noFill/>
        </p:spPr>
        <p:txBody>
          <a:bodyPr wrap="square" rtlCol="0">
            <a:spAutoFit/>
          </a:bodyPr>
          <a:lstStyle/>
          <a:p>
            <a:pPr algn="ctr"/>
            <a:r>
              <a:rPr lang="en-US" i="1" dirty="0"/>
              <a:t> Based on </a:t>
            </a:r>
            <a:r>
              <a:rPr lang="en-US" i="1" dirty="0" err="1"/>
              <a:t>Avsec</a:t>
            </a:r>
            <a:r>
              <a:rPr lang="en-US" i="1" dirty="0"/>
              <a:t> et al. Nature Genetics 2021</a:t>
            </a:r>
          </a:p>
        </p:txBody>
      </p:sp>
      <p:pic>
        <p:nvPicPr>
          <p:cNvPr id="458" name="Picture 457">
            <a:extLst>
              <a:ext uri="{FF2B5EF4-FFF2-40B4-BE49-F238E27FC236}">
                <a16:creationId xmlns:a16="http://schemas.microsoft.com/office/drawing/2014/main" id="{0FD72066-BBDC-4CB9-9442-620441ABD56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190950" y="4044885"/>
            <a:ext cx="4714665" cy="273037"/>
          </a:xfrm>
          <a:prstGeom prst="rect">
            <a:avLst/>
          </a:prstGeom>
        </p:spPr>
      </p:pic>
      <p:sp>
        <p:nvSpPr>
          <p:cNvPr id="109" name="Rectangle 108">
            <a:extLst>
              <a:ext uri="{FF2B5EF4-FFF2-40B4-BE49-F238E27FC236}">
                <a16:creationId xmlns:a16="http://schemas.microsoft.com/office/drawing/2014/main" id="{972F9F2A-A221-46F8-BA71-1121585E78D5}"/>
              </a:ext>
            </a:extLst>
          </p:cNvPr>
          <p:cNvSpPr/>
          <p:nvPr/>
        </p:nvSpPr>
        <p:spPr>
          <a:xfrm>
            <a:off x="8621732" y="4761315"/>
            <a:ext cx="1849108" cy="61900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NN enzyme bias predictor</a:t>
            </a:r>
          </a:p>
        </p:txBody>
      </p:sp>
      <p:cxnSp>
        <p:nvCxnSpPr>
          <p:cNvPr id="111" name="Connector: Elbow 110">
            <a:extLst>
              <a:ext uri="{FF2B5EF4-FFF2-40B4-BE49-F238E27FC236}">
                <a16:creationId xmlns:a16="http://schemas.microsoft.com/office/drawing/2014/main" id="{43E3AE2B-3087-49BA-B101-21B401AEA68B}"/>
              </a:ext>
            </a:extLst>
          </p:cNvPr>
          <p:cNvCxnSpPr>
            <a:cxnSpLocks/>
            <a:stCxn id="15" idx="3"/>
            <a:endCxn id="109" idx="2"/>
          </p:cNvCxnSpPr>
          <p:nvPr/>
        </p:nvCxnSpPr>
        <p:spPr>
          <a:xfrm flipV="1">
            <a:off x="7776821" y="5380320"/>
            <a:ext cx="1769465" cy="777054"/>
          </a:xfrm>
          <a:prstGeom prst="bentConnector2">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14" name="Straight Arrow Connector 113">
            <a:extLst>
              <a:ext uri="{FF2B5EF4-FFF2-40B4-BE49-F238E27FC236}">
                <a16:creationId xmlns:a16="http://schemas.microsoft.com/office/drawing/2014/main" id="{CB0270CF-01C6-4E7D-9FD7-8A25A380FBFB}"/>
              </a:ext>
            </a:extLst>
          </p:cNvPr>
          <p:cNvCxnSpPr>
            <a:cxnSpLocks/>
            <a:stCxn id="109" idx="0"/>
            <a:endCxn id="458" idx="2"/>
          </p:cNvCxnSpPr>
          <p:nvPr/>
        </p:nvCxnSpPr>
        <p:spPr>
          <a:xfrm flipV="1">
            <a:off x="9546286" y="4317922"/>
            <a:ext cx="1997" cy="443393"/>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cxnSp>
        <p:nvCxnSpPr>
          <p:cNvPr id="116" name="Connector: Elbow 115">
            <a:extLst>
              <a:ext uri="{FF2B5EF4-FFF2-40B4-BE49-F238E27FC236}">
                <a16:creationId xmlns:a16="http://schemas.microsoft.com/office/drawing/2014/main" id="{0DF75758-47E2-4E85-892A-03898EA9B5DC}"/>
              </a:ext>
            </a:extLst>
          </p:cNvPr>
          <p:cNvCxnSpPr>
            <a:cxnSpLocks/>
            <a:stCxn id="458" idx="0"/>
          </p:cNvCxnSpPr>
          <p:nvPr/>
        </p:nvCxnSpPr>
        <p:spPr>
          <a:xfrm rot="16200000" flipV="1">
            <a:off x="7714023" y="2210624"/>
            <a:ext cx="1741143" cy="1927379"/>
          </a:xfrm>
          <a:prstGeom prst="bentConnector2">
            <a:avLst/>
          </a:prstGeom>
          <a:ln>
            <a:tailEnd type="triangle"/>
          </a:ln>
        </p:spPr>
        <p:style>
          <a:lnRef idx="3">
            <a:schemeClr val="accent3"/>
          </a:lnRef>
          <a:fillRef idx="0">
            <a:schemeClr val="accent3"/>
          </a:fillRef>
          <a:effectRef idx="2">
            <a:schemeClr val="accent3"/>
          </a:effectRef>
          <a:fontRef idx="minor">
            <a:schemeClr val="tx1"/>
          </a:fontRef>
        </p:style>
      </p:cxnSp>
      <p:grpSp>
        <p:nvGrpSpPr>
          <p:cNvPr id="381" name="Group 380">
            <a:extLst>
              <a:ext uri="{FF2B5EF4-FFF2-40B4-BE49-F238E27FC236}">
                <a16:creationId xmlns:a16="http://schemas.microsoft.com/office/drawing/2014/main" id="{FD95DF56-3138-4883-8436-AAC48032B9C9}"/>
              </a:ext>
            </a:extLst>
          </p:cNvPr>
          <p:cNvGrpSpPr/>
          <p:nvPr/>
        </p:nvGrpSpPr>
        <p:grpSpPr>
          <a:xfrm>
            <a:off x="479426" y="2303742"/>
            <a:ext cx="7113857" cy="3624764"/>
            <a:chOff x="479426" y="2303742"/>
            <a:chExt cx="7113857" cy="3624764"/>
          </a:xfrm>
        </p:grpSpPr>
        <p:grpSp>
          <p:nvGrpSpPr>
            <p:cNvPr id="382" name="Group 381">
              <a:extLst>
                <a:ext uri="{FF2B5EF4-FFF2-40B4-BE49-F238E27FC236}">
                  <a16:creationId xmlns:a16="http://schemas.microsoft.com/office/drawing/2014/main" id="{28115C77-589D-445B-A3AF-EFEF1748A694}"/>
                </a:ext>
              </a:extLst>
            </p:cNvPr>
            <p:cNvGrpSpPr/>
            <p:nvPr/>
          </p:nvGrpSpPr>
          <p:grpSpPr>
            <a:xfrm>
              <a:off x="479426" y="4750794"/>
              <a:ext cx="7039896" cy="1177712"/>
              <a:chOff x="1002910" y="3550919"/>
              <a:chExt cx="7569200" cy="1254760"/>
            </a:xfrm>
          </p:grpSpPr>
          <p:cxnSp>
            <p:nvCxnSpPr>
              <p:cNvPr id="679" name="Straight Connector 678">
                <a:extLst>
                  <a:ext uri="{FF2B5EF4-FFF2-40B4-BE49-F238E27FC236}">
                    <a16:creationId xmlns:a16="http://schemas.microsoft.com/office/drawing/2014/main" id="{0287E90A-8AA2-4724-9BC5-744C8A1253F3}"/>
                  </a:ext>
                </a:extLst>
              </p:cNvPr>
              <p:cNvCxnSpPr>
                <a:endCxn id="683" idx="4"/>
              </p:cNvCxnSpPr>
              <p:nvPr/>
            </p:nvCxnSpPr>
            <p:spPr>
              <a:xfrm flipV="1">
                <a:off x="100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0" name="Straight Connector 679">
                <a:extLst>
                  <a:ext uri="{FF2B5EF4-FFF2-40B4-BE49-F238E27FC236}">
                    <a16:creationId xmlns:a16="http://schemas.microsoft.com/office/drawing/2014/main" id="{29E9C7C1-5ABD-408E-98B1-B07551CF785C}"/>
                  </a:ext>
                </a:extLst>
              </p:cNvPr>
              <p:cNvCxnSpPr>
                <a:endCxn id="684" idx="4"/>
              </p:cNvCxnSpPr>
              <p:nvPr/>
            </p:nvCxnSpPr>
            <p:spPr>
              <a:xfrm flipV="1">
                <a:off x="100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1" name="Straight Connector 680">
                <a:extLst>
                  <a:ext uri="{FF2B5EF4-FFF2-40B4-BE49-F238E27FC236}">
                    <a16:creationId xmlns:a16="http://schemas.microsoft.com/office/drawing/2014/main" id="{E6C19AD1-64CB-4DC7-8149-5BF4AD845020}"/>
                  </a:ext>
                </a:extLst>
              </p:cNvPr>
              <p:cNvCxnSpPr>
                <a:endCxn id="683" idx="4"/>
              </p:cNvCxnSpPr>
              <p:nvPr/>
            </p:nvCxnSpPr>
            <p:spPr>
              <a:xfrm flipV="1">
                <a:off x="164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2" name="Straight Connector 681">
                <a:extLst>
                  <a:ext uri="{FF2B5EF4-FFF2-40B4-BE49-F238E27FC236}">
                    <a16:creationId xmlns:a16="http://schemas.microsoft.com/office/drawing/2014/main" id="{D4CFEE26-754E-493F-AB76-2401520022A8}"/>
                  </a:ext>
                </a:extLst>
              </p:cNvPr>
              <p:cNvCxnSpPr>
                <a:endCxn id="684" idx="4"/>
              </p:cNvCxnSpPr>
              <p:nvPr/>
            </p:nvCxnSpPr>
            <p:spPr>
              <a:xfrm flipV="1">
                <a:off x="164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83" name="Oval 682">
                <a:extLst>
                  <a:ext uri="{FF2B5EF4-FFF2-40B4-BE49-F238E27FC236}">
                    <a16:creationId xmlns:a16="http://schemas.microsoft.com/office/drawing/2014/main" id="{E3FDEBEE-1E76-445E-904D-FAC8BA211EB6}"/>
                  </a:ext>
                </a:extLst>
              </p:cNvPr>
              <p:cNvSpPr/>
              <p:nvPr/>
            </p:nvSpPr>
            <p:spPr>
              <a:xfrm>
                <a:off x="213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4" name="Oval 683">
                <a:extLst>
                  <a:ext uri="{FF2B5EF4-FFF2-40B4-BE49-F238E27FC236}">
                    <a16:creationId xmlns:a16="http://schemas.microsoft.com/office/drawing/2014/main" id="{B3684F2F-9851-46EB-84BC-09864867803E}"/>
                  </a:ext>
                </a:extLst>
              </p:cNvPr>
              <p:cNvSpPr/>
              <p:nvPr/>
            </p:nvSpPr>
            <p:spPr>
              <a:xfrm>
                <a:off x="193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85" name="Straight Connector 684">
                <a:extLst>
                  <a:ext uri="{FF2B5EF4-FFF2-40B4-BE49-F238E27FC236}">
                    <a16:creationId xmlns:a16="http://schemas.microsoft.com/office/drawing/2014/main" id="{34294CB1-9BAF-4941-A95E-3EC029F3030B}"/>
                  </a:ext>
                </a:extLst>
              </p:cNvPr>
              <p:cNvCxnSpPr>
                <a:endCxn id="683" idx="4"/>
              </p:cNvCxnSpPr>
              <p:nvPr/>
            </p:nvCxnSpPr>
            <p:spPr>
              <a:xfrm flipH="1" flipV="1">
                <a:off x="233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6" name="Straight Connector 685">
                <a:extLst>
                  <a:ext uri="{FF2B5EF4-FFF2-40B4-BE49-F238E27FC236}">
                    <a16:creationId xmlns:a16="http://schemas.microsoft.com/office/drawing/2014/main" id="{81DD905D-0E20-4773-A009-5768A3433AF0}"/>
                  </a:ext>
                </a:extLst>
              </p:cNvPr>
              <p:cNvCxnSpPr>
                <a:endCxn id="683" idx="4"/>
              </p:cNvCxnSpPr>
              <p:nvPr/>
            </p:nvCxnSpPr>
            <p:spPr>
              <a:xfrm flipH="1" flipV="1">
                <a:off x="233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7" name="Straight Connector 686">
                <a:extLst>
                  <a:ext uri="{FF2B5EF4-FFF2-40B4-BE49-F238E27FC236}">
                    <a16:creationId xmlns:a16="http://schemas.microsoft.com/office/drawing/2014/main" id="{25CF6561-6D04-4A9A-BD01-9BB886BD7F63}"/>
                  </a:ext>
                </a:extLst>
              </p:cNvPr>
              <p:cNvCxnSpPr>
                <a:endCxn id="684" idx="4"/>
              </p:cNvCxnSpPr>
              <p:nvPr/>
            </p:nvCxnSpPr>
            <p:spPr>
              <a:xfrm flipH="1" flipV="1">
                <a:off x="213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8" name="Straight Connector 687">
                <a:extLst>
                  <a:ext uri="{FF2B5EF4-FFF2-40B4-BE49-F238E27FC236}">
                    <a16:creationId xmlns:a16="http://schemas.microsoft.com/office/drawing/2014/main" id="{92487DD4-D1A9-4433-A765-6AD846FF0139}"/>
                  </a:ext>
                </a:extLst>
              </p:cNvPr>
              <p:cNvCxnSpPr>
                <a:endCxn id="692" idx="4"/>
              </p:cNvCxnSpPr>
              <p:nvPr/>
            </p:nvCxnSpPr>
            <p:spPr>
              <a:xfrm flipH="1" flipV="1">
                <a:off x="193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89" name="Straight Connector 688">
                <a:extLst>
                  <a:ext uri="{FF2B5EF4-FFF2-40B4-BE49-F238E27FC236}">
                    <a16:creationId xmlns:a16="http://schemas.microsoft.com/office/drawing/2014/main" id="{B25B130E-E5F1-402F-BD85-907FB4FE8611}"/>
                  </a:ext>
                </a:extLst>
              </p:cNvPr>
              <p:cNvCxnSpPr>
                <a:endCxn id="684" idx="4"/>
              </p:cNvCxnSpPr>
              <p:nvPr/>
            </p:nvCxnSpPr>
            <p:spPr>
              <a:xfrm flipH="1" flipV="1">
                <a:off x="213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0" name="Straight Connector 689">
                <a:extLst>
                  <a:ext uri="{FF2B5EF4-FFF2-40B4-BE49-F238E27FC236}">
                    <a16:creationId xmlns:a16="http://schemas.microsoft.com/office/drawing/2014/main" id="{C5EDFAC1-E6B2-417C-B326-D62FEC0D7A3B}"/>
                  </a:ext>
                </a:extLst>
              </p:cNvPr>
              <p:cNvCxnSpPr>
                <a:endCxn id="684" idx="4"/>
              </p:cNvCxnSpPr>
              <p:nvPr/>
            </p:nvCxnSpPr>
            <p:spPr>
              <a:xfrm flipH="1" flipV="1">
                <a:off x="213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1" name="Straight Connector 690">
                <a:extLst>
                  <a:ext uri="{FF2B5EF4-FFF2-40B4-BE49-F238E27FC236}">
                    <a16:creationId xmlns:a16="http://schemas.microsoft.com/office/drawing/2014/main" id="{902D9267-A714-467C-99FF-EB5EAA1722D9}"/>
                  </a:ext>
                </a:extLst>
              </p:cNvPr>
              <p:cNvCxnSpPr>
                <a:endCxn id="683" idx="4"/>
              </p:cNvCxnSpPr>
              <p:nvPr/>
            </p:nvCxnSpPr>
            <p:spPr>
              <a:xfrm flipV="1">
                <a:off x="226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92" name="Oval 691">
                <a:extLst>
                  <a:ext uri="{FF2B5EF4-FFF2-40B4-BE49-F238E27FC236}">
                    <a16:creationId xmlns:a16="http://schemas.microsoft.com/office/drawing/2014/main" id="{1253CC8C-4EC6-427C-BC49-370C55852F01}"/>
                  </a:ext>
                </a:extLst>
              </p:cNvPr>
              <p:cNvSpPr/>
              <p:nvPr/>
            </p:nvSpPr>
            <p:spPr>
              <a:xfrm>
                <a:off x="173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93" name="Straight Connector 692">
                <a:extLst>
                  <a:ext uri="{FF2B5EF4-FFF2-40B4-BE49-F238E27FC236}">
                    <a16:creationId xmlns:a16="http://schemas.microsoft.com/office/drawing/2014/main" id="{C2C7102D-111F-44C7-892B-7A42DE6901A1}"/>
                  </a:ext>
                </a:extLst>
              </p:cNvPr>
              <p:cNvCxnSpPr>
                <a:endCxn id="692" idx="4"/>
              </p:cNvCxnSpPr>
              <p:nvPr/>
            </p:nvCxnSpPr>
            <p:spPr>
              <a:xfrm flipV="1">
                <a:off x="164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4" name="Straight Connector 693">
                <a:extLst>
                  <a:ext uri="{FF2B5EF4-FFF2-40B4-BE49-F238E27FC236}">
                    <a16:creationId xmlns:a16="http://schemas.microsoft.com/office/drawing/2014/main" id="{5B7F64C4-06C2-4AEC-8F69-943829E25544}"/>
                  </a:ext>
                </a:extLst>
              </p:cNvPr>
              <p:cNvCxnSpPr>
                <a:endCxn id="692" idx="4"/>
              </p:cNvCxnSpPr>
              <p:nvPr/>
            </p:nvCxnSpPr>
            <p:spPr>
              <a:xfrm flipH="1" flipV="1">
                <a:off x="193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5" name="Straight Connector 694">
                <a:extLst>
                  <a:ext uri="{FF2B5EF4-FFF2-40B4-BE49-F238E27FC236}">
                    <a16:creationId xmlns:a16="http://schemas.microsoft.com/office/drawing/2014/main" id="{7174C97B-8CEB-449D-98F8-8F4D5D33A2CD}"/>
                  </a:ext>
                </a:extLst>
              </p:cNvPr>
              <p:cNvCxnSpPr>
                <a:endCxn id="692" idx="4"/>
              </p:cNvCxnSpPr>
              <p:nvPr/>
            </p:nvCxnSpPr>
            <p:spPr>
              <a:xfrm flipH="1" flipV="1">
                <a:off x="193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6" name="Straight Connector 695">
                <a:extLst>
                  <a:ext uri="{FF2B5EF4-FFF2-40B4-BE49-F238E27FC236}">
                    <a16:creationId xmlns:a16="http://schemas.microsoft.com/office/drawing/2014/main" id="{C567CA46-8BA6-4264-AF33-DEB641F334E3}"/>
                  </a:ext>
                </a:extLst>
              </p:cNvPr>
              <p:cNvCxnSpPr>
                <a:endCxn id="692" idx="4"/>
              </p:cNvCxnSpPr>
              <p:nvPr/>
            </p:nvCxnSpPr>
            <p:spPr>
              <a:xfrm flipV="1">
                <a:off x="100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7" name="Straight Connector 696">
                <a:extLst>
                  <a:ext uri="{FF2B5EF4-FFF2-40B4-BE49-F238E27FC236}">
                    <a16:creationId xmlns:a16="http://schemas.microsoft.com/office/drawing/2014/main" id="{988FFAF5-888F-4E8C-9D57-F36053A55AD7}"/>
                  </a:ext>
                </a:extLst>
              </p:cNvPr>
              <p:cNvCxnSpPr>
                <a:endCxn id="701" idx="4"/>
              </p:cNvCxnSpPr>
              <p:nvPr/>
            </p:nvCxnSpPr>
            <p:spPr>
              <a:xfrm flipV="1">
                <a:off x="227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8" name="Straight Connector 697">
                <a:extLst>
                  <a:ext uri="{FF2B5EF4-FFF2-40B4-BE49-F238E27FC236}">
                    <a16:creationId xmlns:a16="http://schemas.microsoft.com/office/drawing/2014/main" id="{A7A37C86-3F49-4D23-89FB-F05A8DEE4F9A}"/>
                  </a:ext>
                </a:extLst>
              </p:cNvPr>
              <p:cNvCxnSpPr>
                <a:endCxn id="702" idx="4"/>
              </p:cNvCxnSpPr>
              <p:nvPr/>
            </p:nvCxnSpPr>
            <p:spPr>
              <a:xfrm flipV="1">
                <a:off x="227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99" name="Straight Connector 698">
                <a:extLst>
                  <a:ext uri="{FF2B5EF4-FFF2-40B4-BE49-F238E27FC236}">
                    <a16:creationId xmlns:a16="http://schemas.microsoft.com/office/drawing/2014/main" id="{677A5758-A39E-4DFF-B45D-09FB4C3B6252}"/>
                  </a:ext>
                </a:extLst>
              </p:cNvPr>
              <p:cNvCxnSpPr>
                <a:endCxn id="701" idx="4"/>
              </p:cNvCxnSpPr>
              <p:nvPr/>
            </p:nvCxnSpPr>
            <p:spPr>
              <a:xfrm flipV="1">
                <a:off x="291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0" name="Straight Connector 699">
                <a:extLst>
                  <a:ext uri="{FF2B5EF4-FFF2-40B4-BE49-F238E27FC236}">
                    <a16:creationId xmlns:a16="http://schemas.microsoft.com/office/drawing/2014/main" id="{B52E56AE-79BB-46FA-BDB4-54CC9E360711}"/>
                  </a:ext>
                </a:extLst>
              </p:cNvPr>
              <p:cNvCxnSpPr>
                <a:endCxn id="702" idx="4"/>
              </p:cNvCxnSpPr>
              <p:nvPr/>
            </p:nvCxnSpPr>
            <p:spPr>
              <a:xfrm flipV="1">
                <a:off x="291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701" name="Oval 700">
                <a:extLst>
                  <a:ext uri="{FF2B5EF4-FFF2-40B4-BE49-F238E27FC236}">
                    <a16:creationId xmlns:a16="http://schemas.microsoft.com/office/drawing/2014/main" id="{C457DA65-1D32-4C27-8B80-6343BD1B2A51}"/>
                  </a:ext>
                </a:extLst>
              </p:cNvPr>
              <p:cNvSpPr/>
              <p:nvPr/>
            </p:nvSpPr>
            <p:spPr>
              <a:xfrm>
                <a:off x="340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2" name="Oval 701">
                <a:extLst>
                  <a:ext uri="{FF2B5EF4-FFF2-40B4-BE49-F238E27FC236}">
                    <a16:creationId xmlns:a16="http://schemas.microsoft.com/office/drawing/2014/main" id="{B6A5FBF5-8337-4576-B7D2-D6E2CCDD7860}"/>
                  </a:ext>
                </a:extLst>
              </p:cNvPr>
              <p:cNvSpPr/>
              <p:nvPr/>
            </p:nvSpPr>
            <p:spPr>
              <a:xfrm>
                <a:off x="320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3" name="Oval 702">
                <a:extLst>
                  <a:ext uri="{FF2B5EF4-FFF2-40B4-BE49-F238E27FC236}">
                    <a16:creationId xmlns:a16="http://schemas.microsoft.com/office/drawing/2014/main" id="{31E415C5-F826-4108-AC6D-17EEAB46F099}"/>
                  </a:ext>
                </a:extLst>
              </p:cNvPr>
              <p:cNvSpPr/>
              <p:nvPr/>
            </p:nvSpPr>
            <p:spPr>
              <a:xfrm>
                <a:off x="300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04" name="Straight Connector 703">
                <a:extLst>
                  <a:ext uri="{FF2B5EF4-FFF2-40B4-BE49-F238E27FC236}">
                    <a16:creationId xmlns:a16="http://schemas.microsoft.com/office/drawing/2014/main" id="{BCF91A97-2CDE-4C8F-858A-9D98795E8968}"/>
                  </a:ext>
                </a:extLst>
              </p:cNvPr>
              <p:cNvCxnSpPr>
                <a:endCxn id="703" idx="4"/>
              </p:cNvCxnSpPr>
              <p:nvPr/>
            </p:nvCxnSpPr>
            <p:spPr>
              <a:xfrm flipV="1">
                <a:off x="291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5" name="Straight Connector 704">
                <a:extLst>
                  <a:ext uri="{FF2B5EF4-FFF2-40B4-BE49-F238E27FC236}">
                    <a16:creationId xmlns:a16="http://schemas.microsoft.com/office/drawing/2014/main" id="{9471F01B-CC81-4D06-AC66-90DEB4C037DD}"/>
                  </a:ext>
                </a:extLst>
              </p:cNvPr>
              <p:cNvCxnSpPr>
                <a:endCxn id="703" idx="4"/>
              </p:cNvCxnSpPr>
              <p:nvPr/>
            </p:nvCxnSpPr>
            <p:spPr>
              <a:xfrm flipH="1" flipV="1">
                <a:off x="320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6" name="Straight Connector 705">
                <a:extLst>
                  <a:ext uri="{FF2B5EF4-FFF2-40B4-BE49-F238E27FC236}">
                    <a16:creationId xmlns:a16="http://schemas.microsoft.com/office/drawing/2014/main" id="{01E0F98B-B881-4EA4-AD12-7A2C747F6C41}"/>
                  </a:ext>
                </a:extLst>
              </p:cNvPr>
              <p:cNvCxnSpPr>
                <a:endCxn id="701" idx="4"/>
              </p:cNvCxnSpPr>
              <p:nvPr/>
            </p:nvCxnSpPr>
            <p:spPr>
              <a:xfrm flipH="1" flipV="1">
                <a:off x="360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7" name="Straight Connector 706">
                <a:extLst>
                  <a:ext uri="{FF2B5EF4-FFF2-40B4-BE49-F238E27FC236}">
                    <a16:creationId xmlns:a16="http://schemas.microsoft.com/office/drawing/2014/main" id="{071EEEDF-4DD2-4BFD-A6D7-CB19853F8231}"/>
                  </a:ext>
                </a:extLst>
              </p:cNvPr>
              <p:cNvCxnSpPr>
                <a:endCxn id="701" idx="4"/>
              </p:cNvCxnSpPr>
              <p:nvPr/>
            </p:nvCxnSpPr>
            <p:spPr>
              <a:xfrm flipH="1" flipV="1">
                <a:off x="360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8" name="Straight Connector 707">
                <a:extLst>
                  <a:ext uri="{FF2B5EF4-FFF2-40B4-BE49-F238E27FC236}">
                    <a16:creationId xmlns:a16="http://schemas.microsoft.com/office/drawing/2014/main" id="{4B7CB799-4886-4C77-87B2-139F5583A7E4}"/>
                  </a:ext>
                </a:extLst>
              </p:cNvPr>
              <p:cNvCxnSpPr>
                <a:endCxn id="702" idx="4"/>
              </p:cNvCxnSpPr>
              <p:nvPr/>
            </p:nvCxnSpPr>
            <p:spPr>
              <a:xfrm flipH="1" flipV="1">
                <a:off x="340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09" name="Straight Connector 708">
                <a:extLst>
                  <a:ext uri="{FF2B5EF4-FFF2-40B4-BE49-F238E27FC236}">
                    <a16:creationId xmlns:a16="http://schemas.microsoft.com/office/drawing/2014/main" id="{AE255256-A1FF-47A9-9FC0-D44493F3FCFA}"/>
                  </a:ext>
                </a:extLst>
              </p:cNvPr>
              <p:cNvCxnSpPr>
                <a:endCxn id="703" idx="4"/>
              </p:cNvCxnSpPr>
              <p:nvPr/>
            </p:nvCxnSpPr>
            <p:spPr>
              <a:xfrm flipH="1" flipV="1">
                <a:off x="320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0" name="Straight Connector 709">
                <a:extLst>
                  <a:ext uri="{FF2B5EF4-FFF2-40B4-BE49-F238E27FC236}">
                    <a16:creationId xmlns:a16="http://schemas.microsoft.com/office/drawing/2014/main" id="{F016AE2E-B096-47E8-A255-4DBDC8F568A0}"/>
                  </a:ext>
                </a:extLst>
              </p:cNvPr>
              <p:cNvCxnSpPr>
                <a:endCxn id="703" idx="4"/>
              </p:cNvCxnSpPr>
              <p:nvPr/>
            </p:nvCxnSpPr>
            <p:spPr>
              <a:xfrm flipH="1" flipV="1">
                <a:off x="320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1" name="Straight Connector 710">
                <a:extLst>
                  <a:ext uri="{FF2B5EF4-FFF2-40B4-BE49-F238E27FC236}">
                    <a16:creationId xmlns:a16="http://schemas.microsoft.com/office/drawing/2014/main" id="{43B88A71-F474-4C83-AC71-E170E4FA86A0}"/>
                  </a:ext>
                </a:extLst>
              </p:cNvPr>
              <p:cNvCxnSpPr>
                <a:endCxn id="702" idx="4"/>
              </p:cNvCxnSpPr>
              <p:nvPr/>
            </p:nvCxnSpPr>
            <p:spPr>
              <a:xfrm flipH="1" flipV="1">
                <a:off x="340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2" name="Straight Connector 711">
                <a:extLst>
                  <a:ext uri="{FF2B5EF4-FFF2-40B4-BE49-F238E27FC236}">
                    <a16:creationId xmlns:a16="http://schemas.microsoft.com/office/drawing/2014/main" id="{25DF8E4D-A1B9-4E03-A9E4-F8EF857A133C}"/>
                  </a:ext>
                </a:extLst>
              </p:cNvPr>
              <p:cNvCxnSpPr>
                <a:endCxn id="702" idx="4"/>
              </p:cNvCxnSpPr>
              <p:nvPr/>
            </p:nvCxnSpPr>
            <p:spPr>
              <a:xfrm flipH="1" flipV="1">
                <a:off x="340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3" name="Straight Connector 712">
                <a:extLst>
                  <a:ext uri="{FF2B5EF4-FFF2-40B4-BE49-F238E27FC236}">
                    <a16:creationId xmlns:a16="http://schemas.microsoft.com/office/drawing/2014/main" id="{C26F18C5-5EDC-451B-8DFB-EC077663E7C4}"/>
                  </a:ext>
                </a:extLst>
              </p:cNvPr>
              <p:cNvCxnSpPr>
                <a:endCxn id="701" idx="4"/>
              </p:cNvCxnSpPr>
              <p:nvPr/>
            </p:nvCxnSpPr>
            <p:spPr>
              <a:xfrm flipV="1">
                <a:off x="353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4" name="Straight Connector 713">
                <a:extLst>
                  <a:ext uri="{FF2B5EF4-FFF2-40B4-BE49-F238E27FC236}">
                    <a16:creationId xmlns:a16="http://schemas.microsoft.com/office/drawing/2014/main" id="{83A9DD03-1B76-4706-8C11-4D0A7D45C475}"/>
                  </a:ext>
                </a:extLst>
              </p:cNvPr>
              <p:cNvCxnSpPr>
                <a:endCxn id="703" idx="4"/>
              </p:cNvCxnSpPr>
              <p:nvPr/>
            </p:nvCxnSpPr>
            <p:spPr>
              <a:xfrm flipV="1">
                <a:off x="227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5" name="Straight Connector 714">
                <a:extLst>
                  <a:ext uri="{FF2B5EF4-FFF2-40B4-BE49-F238E27FC236}">
                    <a16:creationId xmlns:a16="http://schemas.microsoft.com/office/drawing/2014/main" id="{227EFDFE-4C4A-45D9-BBE4-A67D8CF81CB4}"/>
                  </a:ext>
                </a:extLst>
              </p:cNvPr>
              <p:cNvCxnSpPr>
                <a:endCxn id="719" idx="4"/>
              </p:cNvCxnSpPr>
              <p:nvPr/>
            </p:nvCxnSpPr>
            <p:spPr>
              <a:xfrm flipV="1">
                <a:off x="353275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6" name="Straight Connector 715">
                <a:extLst>
                  <a:ext uri="{FF2B5EF4-FFF2-40B4-BE49-F238E27FC236}">
                    <a16:creationId xmlns:a16="http://schemas.microsoft.com/office/drawing/2014/main" id="{841E1CCF-1D5C-4B40-96C0-09F275C34583}"/>
                  </a:ext>
                </a:extLst>
              </p:cNvPr>
              <p:cNvCxnSpPr>
                <a:endCxn id="720" idx="4"/>
              </p:cNvCxnSpPr>
              <p:nvPr/>
            </p:nvCxnSpPr>
            <p:spPr>
              <a:xfrm flipV="1">
                <a:off x="353275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7" name="Straight Connector 716">
                <a:extLst>
                  <a:ext uri="{FF2B5EF4-FFF2-40B4-BE49-F238E27FC236}">
                    <a16:creationId xmlns:a16="http://schemas.microsoft.com/office/drawing/2014/main" id="{C12C9721-AD8F-4C75-9FA6-80CEDFFB2660}"/>
                  </a:ext>
                </a:extLst>
              </p:cNvPr>
              <p:cNvCxnSpPr>
                <a:endCxn id="719" idx="4"/>
              </p:cNvCxnSpPr>
              <p:nvPr/>
            </p:nvCxnSpPr>
            <p:spPr>
              <a:xfrm flipV="1">
                <a:off x="417283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18" name="Straight Connector 717">
                <a:extLst>
                  <a:ext uri="{FF2B5EF4-FFF2-40B4-BE49-F238E27FC236}">
                    <a16:creationId xmlns:a16="http://schemas.microsoft.com/office/drawing/2014/main" id="{AC02E059-E3FB-498D-B6BF-3D2DFC7C16E8}"/>
                  </a:ext>
                </a:extLst>
              </p:cNvPr>
              <p:cNvCxnSpPr>
                <a:endCxn id="720" idx="4"/>
              </p:cNvCxnSpPr>
              <p:nvPr/>
            </p:nvCxnSpPr>
            <p:spPr>
              <a:xfrm flipV="1">
                <a:off x="417283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719" name="Oval 718">
                <a:extLst>
                  <a:ext uri="{FF2B5EF4-FFF2-40B4-BE49-F238E27FC236}">
                    <a16:creationId xmlns:a16="http://schemas.microsoft.com/office/drawing/2014/main" id="{F7EF4153-501B-4E60-8241-F894D0DCD72B}"/>
                  </a:ext>
                </a:extLst>
              </p:cNvPr>
              <p:cNvSpPr/>
              <p:nvPr/>
            </p:nvSpPr>
            <p:spPr>
              <a:xfrm>
                <a:off x="466559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0" name="Oval 719">
                <a:extLst>
                  <a:ext uri="{FF2B5EF4-FFF2-40B4-BE49-F238E27FC236}">
                    <a16:creationId xmlns:a16="http://schemas.microsoft.com/office/drawing/2014/main" id="{E5EB9436-7213-4ADC-BA6B-0B15B4822DD8}"/>
                  </a:ext>
                </a:extLst>
              </p:cNvPr>
              <p:cNvSpPr/>
              <p:nvPr/>
            </p:nvSpPr>
            <p:spPr>
              <a:xfrm>
                <a:off x="446747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1" name="Oval 720">
                <a:extLst>
                  <a:ext uri="{FF2B5EF4-FFF2-40B4-BE49-F238E27FC236}">
                    <a16:creationId xmlns:a16="http://schemas.microsoft.com/office/drawing/2014/main" id="{1B8CCC81-FBC2-4724-B932-29BB081C1360}"/>
                  </a:ext>
                </a:extLst>
              </p:cNvPr>
              <p:cNvSpPr/>
              <p:nvPr/>
            </p:nvSpPr>
            <p:spPr>
              <a:xfrm>
                <a:off x="426935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22" name="Straight Connector 721">
                <a:extLst>
                  <a:ext uri="{FF2B5EF4-FFF2-40B4-BE49-F238E27FC236}">
                    <a16:creationId xmlns:a16="http://schemas.microsoft.com/office/drawing/2014/main" id="{EFE1735F-D751-4655-8762-467BFDDAFDBF}"/>
                  </a:ext>
                </a:extLst>
              </p:cNvPr>
              <p:cNvCxnSpPr>
                <a:endCxn id="721" idx="4"/>
              </p:cNvCxnSpPr>
              <p:nvPr/>
            </p:nvCxnSpPr>
            <p:spPr>
              <a:xfrm flipV="1">
                <a:off x="417283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3" name="Straight Connector 722">
                <a:extLst>
                  <a:ext uri="{FF2B5EF4-FFF2-40B4-BE49-F238E27FC236}">
                    <a16:creationId xmlns:a16="http://schemas.microsoft.com/office/drawing/2014/main" id="{8D0BD42C-7A44-494C-BD54-F125C0CC20C5}"/>
                  </a:ext>
                </a:extLst>
              </p:cNvPr>
              <p:cNvCxnSpPr>
                <a:endCxn id="721" idx="4"/>
              </p:cNvCxnSpPr>
              <p:nvPr/>
            </p:nvCxnSpPr>
            <p:spPr>
              <a:xfrm flipH="1" flipV="1">
                <a:off x="446747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4" name="Straight Connector 723">
                <a:extLst>
                  <a:ext uri="{FF2B5EF4-FFF2-40B4-BE49-F238E27FC236}">
                    <a16:creationId xmlns:a16="http://schemas.microsoft.com/office/drawing/2014/main" id="{5033EFE2-A047-4D47-B20B-B64C2CE6C504}"/>
                  </a:ext>
                </a:extLst>
              </p:cNvPr>
              <p:cNvCxnSpPr>
                <a:endCxn id="719" idx="4"/>
              </p:cNvCxnSpPr>
              <p:nvPr/>
            </p:nvCxnSpPr>
            <p:spPr>
              <a:xfrm flipH="1" flipV="1">
                <a:off x="486371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5" name="Straight Connector 724">
                <a:extLst>
                  <a:ext uri="{FF2B5EF4-FFF2-40B4-BE49-F238E27FC236}">
                    <a16:creationId xmlns:a16="http://schemas.microsoft.com/office/drawing/2014/main" id="{5604885A-8D8E-49C6-9738-7A00A50FC455}"/>
                  </a:ext>
                </a:extLst>
              </p:cNvPr>
              <p:cNvCxnSpPr>
                <a:endCxn id="719" idx="4"/>
              </p:cNvCxnSpPr>
              <p:nvPr/>
            </p:nvCxnSpPr>
            <p:spPr>
              <a:xfrm flipH="1" flipV="1">
                <a:off x="486371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6" name="Straight Connector 725">
                <a:extLst>
                  <a:ext uri="{FF2B5EF4-FFF2-40B4-BE49-F238E27FC236}">
                    <a16:creationId xmlns:a16="http://schemas.microsoft.com/office/drawing/2014/main" id="{11442ECD-42C9-4DEF-B5D1-0B7CF9A8B92C}"/>
                  </a:ext>
                </a:extLst>
              </p:cNvPr>
              <p:cNvCxnSpPr>
                <a:endCxn id="720" idx="4"/>
              </p:cNvCxnSpPr>
              <p:nvPr/>
            </p:nvCxnSpPr>
            <p:spPr>
              <a:xfrm flipH="1" flipV="1">
                <a:off x="466559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7" name="Straight Connector 726">
                <a:extLst>
                  <a:ext uri="{FF2B5EF4-FFF2-40B4-BE49-F238E27FC236}">
                    <a16:creationId xmlns:a16="http://schemas.microsoft.com/office/drawing/2014/main" id="{5430E0FA-3FD8-4F8E-A3A7-B521AAC8AB1E}"/>
                  </a:ext>
                </a:extLst>
              </p:cNvPr>
              <p:cNvCxnSpPr>
                <a:endCxn id="721" idx="4"/>
              </p:cNvCxnSpPr>
              <p:nvPr/>
            </p:nvCxnSpPr>
            <p:spPr>
              <a:xfrm flipH="1" flipV="1">
                <a:off x="446747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8" name="Straight Connector 727">
                <a:extLst>
                  <a:ext uri="{FF2B5EF4-FFF2-40B4-BE49-F238E27FC236}">
                    <a16:creationId xmlns:a16="http://schemas.microsoft.com/office/drawing/2014/main" id="{21293B3B-2022-4F4A-B078-75251997A4B4}"/>
                  </a:ext>
                </a:extLst>
              </p:cNvPr>
              <p:cNvCxnSpPr>
                <a:endCxn id="721" idx="4"/>
              </p:cNvCxnSpPr>
              <p:nvPr/>
            </p:nvCxnSpPr>
            <p:spPr>
              <a:xfrm flipH="1" flipV="1">
                <a:off x="446747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29" name="Straight Connector 728">
                <a:extLst>
                  <a:ext uri="{FF2B5EF4-FFF2-40B4-BE49-F238E27FC236}">
                    <a16:creationId xmlns:a16="http://schemas.microsoft.com/office/drawing/2014/main" id="{0FCEF24F-F5A8-4A5B-B1B1-3B81FEEC9F09}"/>
                  </a:ext>
                </a:extLst>
              </p:cNvPr>
              <p:cNvCxnSpPr>
                <a:endCxn id="720" idx="4"/>
              </p:cNvCxnSpPr>
              <p:nvPr/>
            </p:nvCxnSpPr>
            <p:spPr>
              <a:xfrm flipH="1" flipV="1">
                <a:off x="466559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0" name="Straight Connector 729">
                <a:extLst>
                  <a:ext uri="{FF2B5EF4-FFF2-40B4-BE49-F238E27FC236}">
                    <a16:creationId xmlns:a16="http://schemas.microsoft.com/office/drawing/2014/main" id="{6F4215B7-0E5E-4CF2-9E46-3BCDD04274BA}"/>
                  </a:ext>
                </a:extLst>
              </p:cNvPr>
              <p:cNvCxnSpPr>
                <a:endCxn id="720" idx="4"/>
              </p:cNvCxnSpPr>
              <p:nvPr/>
            </p:nvCxnSpPr>
            <p:spPr>
              <a:xfrm flipH="1" flipV="1">
                <a:off x="466559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1" name="Straight Connector 730">
                <a:extLst>
                  <a:ext uri="{FF2B5EF4-FFF2-40B4-BE49-F238E27FC236}">
                    <a16:creationId xmlns:a16="http://schemas.microsoft.com/office/drawing/2014/main" id="{F4AE6CEA-4128-42E1-8276-3107AFF46C5C}"/>
                  </a:ext>
                </a:extLst>
              </p:cNvPr>
              <p:cNvCxnSpPr>
                <a:endCxn id="719" idx="4"/>
              </p:cNvCxnSpPr>
              <p:nvPr/>
            </p:nvCxnSpPr>
            <p:spPr>
              <a:xfrm flipV="1">
                <a:off x="479259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2" name="Straight Connector 731">
                <a:extLst>
                  <a:ext uri="{FF2B5EF4-FFF2-40B4-BE49-F238E27FC236}">
                    <a16:creationId xmlns:a16="http://schemas.microsoft.com/office/drawing/2014/main" id="{AA6130C9-9BC2-4DCA-8E8F-2680969373AE}"/>
                  </a:ext>
                </a:extLst>
              </p:cNvPr>
              <p:cNvCxnSpPr>
                <a:endCxn id="721" idx="4"/>
              </p:cNvCxnSpPr>
              <p:nvPr/>
            </p:nvCxnSpPr>
            <p:spPr>
              <a:xfrm flipV="1">
                <a:off x="353275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3" name="Straight Connector 732">
                <a:extLst>
                  <a:ext uri="{FF2B5EF4-FFF2-40B4-BE49-F238E27FC236}">
                    <a16:creationId xmlns:a16="http://schemas.microsoft.com/office/drawing/2014/main" id="{FA0637FC-4B27-419C-920B-3B55FC891F39}"/>
                  </a:ext>
                </a:extLst>
              </p:cNvPr>
              <p:cNvCxnSpPr>
                <a:endCxn id="737" idx="4"/>
              </p:cNvCxnSpPr>
              <p:nvPr/>
            </p:nvCxnSpPr>
            <p:spPr>
              <a:xfrm flipV="1">
                <a:off x="481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4" name="Straight Connector 733">
                <a:extLst>
                  <a:ext uri="{FF2B5EF4-FFF2-40B4-BE49-F238E27FC236}">
                    <a16:creationId xmlns:a16="http://schemas.microsoft.com/office/drawing/2014/main" id="{AC440A81-F434-4138-AC12-E0431EB8FEC3}"/>
                  </a:ext>
                </a:extLst>
              </p:cNvPr>
              <p:cNvCxnSpPr>
                <a:endCxn id="738" idx="4"/>
              </p:cNvCxnSpPr>
              <p:nvPr/>
            </p:nvCxnSpPr>
            <p:spPr>
              <a:xfrm flipV="1">
                <a:off x="481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5" name="Straight Connector 734">
                <a:extLst>
                  <a:ext uri="{FF2B5EF4-FFF2-40B4-BE49-F238E27FC236}">
                    <a16:creationId xmlns:a16="http://schemas.microsoft.com/office/drawing/2014/main" id="{A5EF0AF5-B1FE-402A-B52A-D759F74FD0E3}"/>
                  </a:ext>
                </a:extLst>
              </p:cNvPr>
              <p:cNvCxnSpPr>
                <a:endCxn id="737" idx="4"/>
              </p:cNvCxnSpPr>
              <p:nvPr/>
            </p:nvCxnSpPr>
            <p:spPr>
              <a:xfrm flipV="1">
                <a:off x="545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36" name="Straight Connector 735">
                <a:extLst>
                  <a:ext uri="{FF2B5EF4-FFF2-40B4-BE49-F238E27FC236}">
                    <a16:creationId xmlns:a16="http://schemas.microsoft.com/office/drawing/2014/main" id="{F0502961-0B82-4102-A223-96E1181C7778}"/>
                  </a:ext>
                </a:extLst>
              </p:cNvPr>
              <p:cNvCxnSpPr>
                <a:endCxn id="738" idx="4"/>
              </p:cNvCxnSpPr>
              <p:nvPr/>
            </p:nvCxnSpPr>
            <p:spPr>
              <a:xfrm flipV="1">
                <a:off x="545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737" name="Oval 736">
                <a:extLst>
                  <a:ext uri="{FF2B5EF4-FFF2-40B4-BE49-F238E27FC236}">
                    <a16:creationId xmlns:a16="http://schemas.microsoft.com/office/drawing/2014/main" id="{A9C8BB9C-FF70-4C61-A8F1-DECCEC0F0D92}"/>
                  </a:ext>
                </a:extLst>
              </p:cNvPr>
              <p:cNvSpPr/>
              <p:nvPr/>
            </p:nvSpPr>
            <p:spPr>
              <a:xfrm>
                <a:off x="594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8" name="Oval 737">
                <a:extLst>
                  <a:ext uri="{FF2B5EF4-FFF2-40B4-BE49-F238E27FC236}">
                    <a16:creationId xmlns:a16="http://schemas.microsoft.com/office/drawing/2014/main" id="{058491B0-E6F0-4B92-B547-66982CC7779D}"/>
                  </a:ext>
                </a:extLst>
              </p:cNvPr>
              <p:cNvSpPr/>
              <p:nvPr/>
            </p:nvSpPr>
            <p:spPr>
              <a:xfrm>
                <a:off x="574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9" name="Oval 738">
                <a:extLst>
                  <a:ext uri="{FF2B5EF4-FFF2-40B4-BE49-F238E27FC236}">
                    <a16:creationId xmlns:a16="http://schemas.microsoft.com/office/drawing/2014/main" id="{3080B37A-8FAC-4D7F-B3D2-07E0BB1577B9}"/>
                  </a:ext>
                </a:extLst>
              </p:cNvPr>
              <p:cNvSpPr/>
              <p:nvPr/>
            </p:nvSpPr>
            <p:spPr>
              <a:xfrm>
                <a:off x="554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0" name="Straight Connector 739">
                <a:extLst>
                  <a:ext uri="{FF2B5EF4-FFF2-40B4-BE49-F238E27FC236}">
                    <a16:creationId xmlns:a16="http://schemas.microsoft.com/office/drawing/2014/main" id="{8E35E81F-D66E-4152-AB58-63F5EE4AF0E7}"/>
                  </a:ext>
                </a:extLst>
              </p:cNvPr>
              <p:cNvCxnSpPr>
                <a:endCxn id="739" idx="4"/>
              </p:cNvCxnSpPr>
              <p:nvPr/>
            </p:nvCxnSpPr>
            <p:spPr>
              <a:xfrm flipV="1">
                <a:off x="545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1" name="Straight Connector 740">
                <a:extLst>
                  <a:ext uri="{FF2B5EF4-FFF2-40B4-BE49-F238E27FC236}">
                    <a16:creationId xmlns:a16="http://schemas.microsoft.com/office/drawing/2014/main" id="{14E7126A-345A-44B7-BF30-BC59E3108ED7}"/>
                  </a:ext>
                </a:extLst>
              </p:cNvPr>
              <p:cNvCxnSpPr>
                <a:endCxn id="739" idx="4"/>
              </p:cNvCxnSpPr>
              <p:nvPr/>
            </p:nvCxnSpPr>
            <p:spPr>
              <a:xfrm flipH="1" flipV="1">
                <a:off x="574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2" name="Straight Connector 741">
                <a:extLst>
                  <a:ext uri="{FF2B5EF4-FFF2-40B4-BE49-F238E27FC236}">
                    <a16:creationId xmlns:a16="http://schemas.microsoft.com/office/drawing/2014/main" id="{A55AE7D3-118B-41CC-A4DD-2E46D811DFB6}"/>
                  </a:ext>
                </a:extLst>
              </p:cNvPr>
              <p:cNvCxnSpPr>
                <a:cxnSpLocks/>
              </p:cNvCxnSpPr>
              <p:nvPr/>
            </p:nvCxnSpPr>
            <p:spPr>
              <a:xfrm flipH="1" flipV="1">
                <a:off x="614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3" name="Straight Connector 742">
                <a:extLst>
                  <a:ext uri="{FF2B5EF4-FFF2-40B4-BE49-F238E27FC236}">
                    <a16:creationId xmlns:a16="http://schemas.microsoft.com/office/drawing/2014/main" id="{912956D9-72FF-4196-8093-F22938853B9D}"/>
                  </a:ext>
                </a:extLst>
              </p:cNvPr>
              <p:cNvCxnSpPr>
                <a:cxnSpLocks/>
              </p:cNvCxnSpPr>
              <p:nvPr/>
            </p:nvCxnSpPr>
            <p:spPr>
              <a:xfrm flipH="1" flipV="1">
                <a:off x="614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4" name="Straight Connector 743">
                <a:extLst>
                  <a:ext uri="{FF2B5EF4-FFF2-40B4-BE49-F238E27FC236}">
                    <a16:creationId xmlns:a16="http://schemas.microsoft.com/office/drawing/2014/main" id="{AD3E5C61-75B3-41BA-B310-9A0396893128}"/>
                  </a:ext>
                </a:extLst>
              </p:cNvPr>
              <p:cNvCxnSpPr>
                <a:cxnSpLocks/>
              </p:cNvCxnSpPr>
              <p:nvPr/>
            </p:nvCxnSpPr>
            <p:spPr>
              <a:xfrm flipH="1" flipV="1">
                <a:off x="594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5" name="Straight Connector 744">
                <a:extLst>
                  <a:ext uri="{FF2B5EF4-FFF2-40B4-BE49-F238E27FC236}">
                    <a16:creationId xmlns:a16="http://schemas.microsoft.com/office/drawing/2014/main" id="{9FF9F494-2BC6-44E8-8EE4-CD1711BA5853}"/>
                  </a:ext>
                </a:extLst>
              </p:cNvPr>
              <p:cNvCxnSpPr>
                <a:endCxn id="739" idx="4"/>
              </p:cNvCxnSpPr>
              <p:nvPr/>
            </p:nvCxnSpPr>
            <p:spPr>
              <a:xfrm flipH="1" flipV="1">
                <a:off x="574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6" name="Straight Connector 745">
                <a:extLst>
                  <a:ext uri="{FF2B5EF4-FFF2-40B4-BE49-F238E27FC236}">
                    <a16:creationId xmlns:a16="http://schemas.microsoft.com/office/drawing/2014/main" id="{862B8C80-DBAF-4D5E-8B0E-5FA7F5DC2773}"/>
                  </a:ext>
                </a:extLst>
              </p:cNvPr>
              <p:cNvCxnSpPr>
                <a:endCxn id="739" idx="4"/>
              </p:cNvCxnSpPr>
              <p:nvPr/>
            </p:nvCxnSpPr>
            <p:spPr>
              <a:xfrm flipH="1" flipV="1">
                <a:off x="574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7" name="Straight Connector 746">
                <a:extLst>
                  <a:ext uri="{FF2B5EF4-FFF2-40B4-BE49-F238E27FC236}">
                    <a16:creationId xmlns:a16="http://schemas.microsoft.com/office/drawing/2014/main" id="{C9A817BD-C6F2-4A00-97F1-123D8F214B60}"/>
                  </a:ext>
                </a:extLst>
              </p:cNvPr>
              <p:cNvCxnSpPr>
                <a:cxnSpLocks/>
              </p:cNvCxnSpPr>
              <p:nvPr/>
            </p:nvCxnSpPr>
            <p:spPr>
              <a:xfrm flipH="1" flipV="1">
                <a:off x="594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8" name="Straight Connector 747">
                <a:extLst>
                  <a:ext uri="{FF2B5EF4-FFF2-40B4-BE49-F238E27FC236}">
                    <a16:creationId xmlns:a16="http://schemas.microsoft.com/office/drawing/2014/main" id="{232126A6-908E-4A10-A1CC-C549DEB6BC59}"/>
                  </a:ext>
                </a:extLst>
              </p:cNvPr>
              <p:cNvCxnSpPr>
                <a:cxnSpLocks/>
              </p:cNvCxnSpPr>
              <p:nvPr/>
            </p:nvCxnSpPr>
            <p:spPr>
              <a:xfrm flipH="1" flipV="1">
                <a:off x="594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49" name="Straight Connector 748">
                <a:extLst>
                  <a:ext uri="{FF2B5EF4-FFF2-40B4-BE49-F238E27FC236}">
                    <a16:creationId xmlns:a16="http://schemas.microsoft.com/office/drawing/2014/main" id="{0612D069-964B-43DB-9CFC-CAB40E398377}"/>
                  </a:ext>
                </a:extLst>
              </p:cNvPr>
              <p:cNvCxnSpPr>
                <a:cxnSpLocks/>
              </p:cNvCxnSpPr>
              <p:nvPr/>
            </p:nvCxnSpPr>
            <p:spPr>
              <a:xfrm flipV="1">
                <a:off x="607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50" name="Straight Connector 749">
                <a:extLst>
                  <a:ext uri="{FF2B5EF4-FFF2-40B4-BE49-F238E27FC236}">
                    <a16:creationId xmlns:a16="http://schemas.microsoft.com/office/drawing/2014/main" id="{C8C492F6-02A4-4D25-8311-FD560BC441AF}"/>
                  </a:ext>
                </a:extLst>
              </p:cNvPr>
              <p:cNvCxnSpPr>
                <a:endCxn id="739" idx="4"/>
              </p:cNvCxnSpPr>
              <p:nvPr/>
            </p:nvCxnSpPr>
            <p:spPr>
              <a:xfrm flipV="1">
                <a:off x="481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51" name="Straight Connector 750">
                <a:extLst>
                  <a:ext uri="{FF2B5EF4-FFF2-40B4-BE49-F238E27FC236}">
                    <a16:creationId xmlns:a16="http://schemas.microsoft.com/office/drawing/2014/main" id="{9D53B337-3C87-4876-A7E4-9D39A351EB92}"/>
                  </a:ext>
                </a:extLst>
              </p:cNvPr>
              <p:cNvCxnSpPr>
                <a:endCxn id="755" idx="4"/>
              </p:cNvCxnSpPr>
              <p:nvPr/>
            </p:nvCxnSpPr>
            <p:spPr>
              <a:xfrm flipV="1">
                <a:off x="605243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52" name="Straight Connector 751">
                <a:extLst>
                  <a:ext uri="{FF2B5EF4-FFF2-40B4-BE49-F238E27FC236}">
                    <a16:creationId xmlns:a16="http://schemas.microsoft.com/office/drawing/2014/main" id="{682672A4-3A76-4499-96D6-8694050EAF41}"/>
                  </a:ext>
                </a:extLst>
              </p:cNvPr>
              <p:cNvCxnSpPr>
                <a:endCxn id="756" idx="4"/>
              </p:cNvCxnSpPr>
              <p:nvPr/>
            </p:nvCxnSpPr>
            <p:spPr>
              <a:xfrm flipV="1">
                <a:off x="605243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53" name="Straight Connector 752">
                <a:extLst>
                  <a:ext uri="{FF2B5EF4-FFF2-40B4-BE49-F238E27FC236}">
                    <a16:creationId xmlns:a16="http://schemas.microsoft.com/office/drawing/2014/main" id="{92E261E3-1492-44F2-9053-CF65B21D5CAF}"/>
                  </a:ext>
                </a:extLst>
              </p:cNvPr>
              <p:cNvCxnSpPr>
                <a:endCxn id="755" idx="4"/>
              </p:cNvCxnSpPr>
              <p:nvPr/>
            </p:nvCxnSpPr>
            <p:spPr>
              <a:xfrm flipV="1">
                <a:off x="669251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54" name="Straight Connector 753">
                <a:extLst>
                  <a:ext uri="{FF2B5EF4-FFF2-40B4-BE49-F238E27FC236}">
                    <a16:creationId xmlns:a16="http://schemas.microsoft.com/office/drawing/2014/main" id="{5E5F22BD-5A53-4B7A-BF83-AD3FC1A4907C}"/>
                  </a:ext>
                </a:extLst>
              </p:cNvPr>
              <p:cNvCxnSpPr>
                <a:endCxn id="756" idx="4"/>
              </p:cNvCxnSpPr>
              <p:nvPr/>
            </p:nvCxnSpPr>
            <p:spPr>
              <a:xfrm flipV="1">
                <a:off x="669251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755" name="Oval 754">
                <a:extLst>
                  <a:ext uri="{FF2B5EF4-FFF2-40B4-BE49-F238E27FC236}">
                    <a16:creationId xmlns:a16="http://schemas.microsoft.com/office/drawing/2014/main" id="{01446B6F-7B63-403B-AC15-A888F7C4E58C}"/>
                  </a:ext>
                </a:extLst>
              </p:cNvPr>
              <p:cNvSpPr/>
              <p:nvPr/>
            </p:nvSpPr>
            <p:spPr>
              <a:xfrm>
                <a:off x="718527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6" name="Oval 755">
                <a:extLst>
                  <a:ext uri="{FF2B5EF4-FFF2-40B4-BE49-F238E27FC236}">
                    <a16:creationId xmlns:a16="http://schemas.microsoft.com/office/drawing/2014/main" id="{3B207559-1F03-4F91-B3C7-8688279CE282}"/>
                  </a:ext>
                </a:extLst>
              </p:cNvPr>
              <p:cNvSpPr/>
              <p:nvPr/>
            </p:nvSpPr>
            <p:spPr>
              <a:xfrm>
                <a:off x="698715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7" name="Oval 756">
                <a:extLst>
                  <a:ext uri="{FF2B5EF4-FFF2-40B4-BE49-F238E27FC236}">
                    <a16:creationId xmlns:a16="http://schemas.microsoft.com/office/drawing/2014/main" id="{7F7ADA91-9603-48AE-B84F-B6D99AB3A1F5}"/>
                  </a:ext>
                </a:extLst>
              </p:cNvPr>
              <p:cNvSpPr/>
              <p:nvPr/>
            </p:nvSpPr>
            <p:spPr>
              <a:xfrm>
                <a:off x="678903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58" name="Straight Connector 757">
                <a:extLst>
                  <a:ext uri="{FF2B5EF4-FFF2-40B4-BE49-F238E27FC236}">
                    <a16:creationId xmlns:a16="http://schemas.microsoft.com/office/drawing/2014/main" id="{795728A7-6942-4B23-9B93-A1135BD4C1CD}"/>
                  </a:ext>
                </a:extLst>
              </p:cNvPr>
              <p:cNvCxnSpPr>
                <a:endCxn id="757" idx="4"/>
              </p:cNvCxnSpPr>
              <p:nvPr/>
            </p:nvCxnSpPr>
            <p:spPr>
              <a:xfrm flipV="1">
                <a:off x="669251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59" name="Straight Connector 758">
                <a:extLst>
                  <a:ext uri="{FF2B5EF4-FFF2-40B4-BE49-F238E27FC236}">
                    <a16:creationId xmlns:a16="http://schemas.microsoft.com/office/drawing/2014/main" id="{3CCED29E-6CC4-4346-80C3-28FACC2BE6C5}"/>
                  </a:ext>
                </a:extLst>
              </p:cNvPr>
              <p:cNvCxnSpPr>
                <a:endCxn id="757" idx="4"/>
              </p:cNvCxnSpPr>
              <p:nvPr/>
            </p:nvCxnSpPr>
            <p:spPr>
              <a:xfrm flipH="1" flipV="1">
                <a:off x="698715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0" name="Straight Connector 759">
                <a:extLst>
                  <a:ext uri="{FF2B5EF4-FFF2-40B4-BE49-F238E27FC236}">
                    <a16:creationId xmlns:a16="http://schemas.microsoft.com/office/drawing/2014/main" id="{786D1046-48B2-4FE3-9AF3-4DF407BF05AC}"/>
                  </a:ext>
                </a:extLst>
              </p:cNvPr>
              <p:cNvCxnSpPr>
                <a:cxnSpLocks/>
              </p:cNvCxnSpPr>
              <p:nvPr/>
            </p:nvCxnSpPr>
            <p:spPr>
              <a:xfrm flipH="1" flipV="1">
                <a:off x="738339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1" name="Straight Connector 760">
                <a:extLst>
                  <a:ext uri="{FF2B5EF4-FFF2-40B4-BE49-F238E27FC236}">
                    <a16:creationId xmlns:a16="http://schemas.microsoft.com/office/drawing/2014/main" id="{2716810C-FA71-429D-B977-99006BDCACA3}"/>
                  </a:ext>
                </a:extLst>
              </p:cNvPr>
              <p:cNvCxnSpPr>
                <a:cxnSpLocks/>
              </p:cNvCxnSpPr>
              <p:nvPr/>
            </p:nvCxnSpPr>
            <p:spPr>
              <a:xfrm flipH="1" flipV="1">
                <a:off x="738339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2" name="Straight Connector 761">
                <a:extLst>
                  <a:ext uri="{FF2B5EF4-FFF2-40B4-BE49-F238E27FC236}">
                    <a16:creationId xmlns:a16="http://schemas.microsoft.com/office/drawing/2014/main" id="{DDC4BDCB-5E27-40E1-B545-F5EFD22B8206}"/>
                  </a:ext>
                </a:extLst>
              </p:cNvPr>
              <p:cNvCxnSpPr>
                <a:cxnSpLocks/>
              </p:cNvCxnSpPr>
              <p:nvPr/>
            </p:nvCxnSpPr>
            <p:spPr>
              <a:xfrm flipH="1" flipV="1">
                <a:off x="718527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3" name="Straight Connector 762">
                <a:extLst>
                  <a:ext uri="{FF2B5EF4-FFF2-40B4-BE49-F238E27FC236}">
                    <a16:creationId xmlns:a16="http://schemas.microsoft.com/office/drawing/2014/main" id="{2D5F3814-F99B-4FCE-98CD-8974D47B96B4}"/>
                  </a:ext>
                </a:extLst>
              </p:cNvPr>
              <p:cNvCxnSpPr>
                <a:endCxn id="757" idx="4"/>
              </p:cNvCxnSpPr>
              <p:nvPr/>
            </p:nvCxnSpPr>
            <p:spPr>
              <a:xfrm flipH="1" flipV="1">
                <a:off x="698715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4" name="Straight Connector 763">
                <a:extLst>
                  <a:ext uri="{FF2B5EF4-FFF2-40B4-BE49-F238E27FC236}">
                    <a16:creationId xmlns:a16="http://schemas.microsoft.com/office/drawing/2014/main" id="{F2D3B16C-C587-48B5-8E85-1BC42D338B2F}"/>
                  </a:ext>
                </a:extLst>
              </p:cNvPr>
              <p:cNvCxnSpPr>
                <a:endCxn id="757" idx="4"/>
              </p:cNvCxnSpPr>
              <p:nvPr/>
            </p:nvCxnSpPr>
            <p:spPr>
              <a:xfrm flipH="1" flipV="1">
                <a:off x="698715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5" name="Straight Connector 764">
                <a:extLst>
                  <a:ext uri="{FF2B5EF4-FFF2-40B4-BE49-F238E27FC236}">
                    <a16:creationId xmlns:a16="http://schemas.microsoft.com/office/drawing/2014/main" id="{60CAE259-3F7B-4454-A419-2C96BD1D7715}"/>
                  </a:ext>
                </a:extLst>
              </p:cNvPr>
              <p:cNvCxnSpPr>
                <a:cxnSpLocks/>
              </p:cNvCxnSpPr>
              <p:nvPr/>
            </p:nvCxnSpPr>
            <p:spPr>
              <a:xfrm flipH="1" flipV="1">
                <a:off x="718527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6" name="Straight Connector 765">
                <a:extLst>
                  <a:ext uri="{FF2B5EF4-FFF2-40B4-BE49-F238E27FC236}">
                    <a16:creationId xmlns:a16="http://schemas.microsoft.com/office/drawing/2014/main" id="{B6B7DEE8-55A0-4E44-B9E1-F2F3AD6E819A}"/>
                  </a:ext>
                </a:extLst>
              </p:cNvPr>
              <p:cNvCxnSpPr>
                <a:cxnSpLocks/>
              </p:cNvCxnSpPr>
              <p:nvPr/>
            </p:nvCxnSpPr>
            <p:spPr>
              <a:xfrm flipH="1" flipV="1">
                <a:off x="718527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7" name="Straight Connector 766">
                <a:extLst>
                  <a:ext uri="{FF2B5EF4-FFF2-40B4-BE49-F238E27FC236}">
                    <a16:creationId xmlns:a16="http://schemas.microsoft.com/office/drawing/2014/main" id="{CEAF70AC-1FBC-4BE4-B117-1EC6D443D90D}"/>
                  </a:ext>
                </a:extLst>
              </p:cNvPr>
              <p:cNvCxnSpPr>
                <a:cxnSpLocks/>
              </p:cNvCxnSpPr>
              <p:nvPr/>
            </p:nvCxnSpPr>
            <p:spPr>
              <a:xfrm flipV="1">
                <a:off x="731227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8" name="Straight Connector 767">
                <a:extLst>
                  <a:ext uri="{FF2B5EF4-FFF2-40B4-BE49-F238E27FC236}">
                    <a16:creationId xmlns:a16="http://schemas.microsoft.com/office/drawing/2014/main" id="{E9BB9D32-A647-4EE6-8979-322D3FFBFC3E}"/>
                  </a:ext>
                </a:extLst>
              </p:cNvPr>
              <p:cNvCxnSpPr>
                <a:endCxn id="757" idx="4"/>
              </p:cNvCxnSpPr>
              <p:nvPr/>
            </p:nvCxnSpPr>
            <p:spPr>
              <a:xfrm flipV="1">
                <a:off x="605243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84" name="Group 383">
              <a:extLst>
                <a:ext uri="{FF2B5EF4-FFF2-40B4-BE49-F238E27FC236}">
                  <a16:creationId xmlns:a16="http://schemas.microsoft.com/office/drawing/2014/main" id="{65E4DFAC-07D7-4F50-AF07-1166DDE40879}"/>
                </a:ext>
              </a:extLst>
            </p:cNvPr>
            <p:cNvGrpSpPr/>
            <p:nvPr/>
          </p:nvGrpSpPr>
          <p:grpSpPr>
            <a:xfrm>
              <a:off x="1352812" y="3916663"/>
              <a:ext cx="5046600" cy="1040561"/>
              <a:chOff x="1322593" y="3462319"/>
              <a:chExt cx="5426036" cy="1108636"/>
            </a:xfrm>
          </p:grpSpPr>
          <p:sp>
            <p:nvSpPr>
              <p:cNvPr id="619" name="Oval 618">
                <a:extLst>
                  <a:ext uri="{FF2B5EF4-FFF2-40B4-BE49-F238E27FC236}">
                    <a16:creationId xmlns:a16="http://schemas.microsoft.com/office/drawing/2014/main" id="{46197DCA-F586-4160-9171-32FEFC373BED}"/>
                  </a:ext>
                </a:extLst>
              </p:cNvPr>
              <p:cNvSpPr/>
              <p:nvPr/>
            </p:nvSpPr>
            <p:spPr>
              <a:xfrm>
                <a:off x="4210128" y="3466054"/>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0" name="Oval 619">
                <a:extLst>
                  <a:ext uri="{FF2B5EF4-FFF2-40B4-BE49-F238E27FC236}">
                    <a16:creationId xmlns:a16="http://schemas.microsoft.com/office/drawing/2014/main" id="{2785D555-74A2-4E1D-977D-86DE96C27BB4}"/>
                  </a:ext>
                </a:extLst>
              </p:cNvPr>
              <p:cNvSpPr/>
              <p:nvPr/>
            </p:nvSpPr>
            <p:spPr>
              <a:xfrm>
                <a:off x="2909052" y="3462319"/>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1" name="Straight Connector 620">
                <a:extLst>
                  <a:ext uri="{FF2B5EF4-FFF2-40B4-BE49-F238E27FC236}">
                    <a16:creationId xmlns:a16="http://schemas.microsoft.com/office/drawing/2014/main" id="{B6B708B5-290B-4254-BBFC-027C9546524F}"/>
                  </a:ext>
                </a:extLst>
              </p:cNvPr>
              <p:cNvCxnSpPr>
                <a:endCxn id="620" idx="4"/>
              </p:cNvCxnSpPr>
              <p:nvPr/>
            </p:nvCxnSpPr>
            <p:spPr>
              <a:xfrm flipV="1">
                <a:off x="2602753" y="3858559"/>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2" name="Straight Connector 621">
                <a:extLst>
                  <a:ext uri="{FF2B5EF4-FFF2-40B4-BE49-F238E27FC236}">
                    <a16:creationId xmlns:a16="http://schemas.microsoft.com/office/drawing/2014/main" id="{45C50D87-5FAB-43D6-A9DA-89D2069DB08C}"/>
                  </a:ext>
                </a:extLst>
              </p:cNvPr>
              <p:cNvCxnSpPr>
                <a:endCxn id="620" idx="4"/>
              </p:cNvCxnSpPr>
              <p:nvPr/>
            </p:nvCxnSpPr>
            <p:spPr>
              <a:xfrm flipV="1">
                <a:off x="2800873" y="3858559"/>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3" name="Straight Connector 622">
                <a:extLst>
                  <a:ext uri="{FF2B5EF4-FFF2-40B4-BE49-F238E27FC236}">
                    <a16:creationId xmlns:a16="http://schemas.microsoft.com/office/drawing/2014/main" id="{57A49279-3791-4480-B609-74A1E704F6B5}"/>
                  </a:ext>
                </a:extLst>
              </p:cNvPr>
              <p:cNvCxnSpPr>
                <a:endCxn id="620" idx="4"/>
              </p:cNvCxnSpPr>
              <p:nvPr/>
            </p:nvCxnSpPr>
            <p:spPr>
              <a:xfrm flipV="1">
                <a:off x="2998993" y="3858559"/>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4" name="Straight Connector 623">
                <a:extLst>
                  <a:ext uri="{FF2B5EF4-FFF2-40B4-BE49-F238E27FC236}">
                    <a16:creationId xmlns:a16="http://schemas.microsoft.com/office/drawing/2014/main" id="{D2820E68-050F-4E69-A39D-9004657D211B}"/>
                  </a:ext>
                </a:extLst>
              </p:cNvPr>
              <p:cNvCxnSpPr>
                <a:endCxn id="620" idx="4"/>
              </p:cNvCxnSpPr>
              <p:nvPr/>
            </p:nvCxnSpPr>
            <p:spPr>
              <a:xfrm flipH="1" flipV="1">
                <a:off x="3107172" y="3858559"/>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5" name="Straight Connector 624">
                <a:extLst>
                  <a:ext uri="{FF2B5EF4-FFF2-40B4-BE49-F238E27FC236}">
                    <a16:creationId xmlns:a16="http://schemas.microsoft.com/office/drawing/2014/main" id="{84042324-CC57-4F39-9CF8-57F8CC78F405}"/>
                  </a:ext>
                </a:extLst>
              </p:cNvPr>
              <p:cNvCxnSpPr>
                <a:endCxn id="620" idx="4"/>
              </p:cNvCxnSpPr>
              <p:nvPr/>
            </p:nvCxnSpPr>
            <p:spPr>
              <a:xfrm flipH="1" flipV="1">
                <a:off x="3107172" y="3858559"/>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6" name="Straight Connector 625">
                <a:extLst>
                  <a:ext uri="{FF2B5EF4-FFF2-40B4-BE49-F238E27FC236}">
                    <a16:creationId xmlns:a16="http://schemas.microsoft.com/office/drawing/2014/main" id="{73879B8B-8EB3-4186-AF68-302AB4FEAD1C}"/>
                  </a:ext>
                </a:extLst>
              </p:cNvPr>
              <p:cNvCxnSpPr>
                <a:endCxn id="620" idx="4"/>
              </p:cNvCxnSpPr>
              <p:nvPr/>
            </p:nvCxnSpPr>
            <p:spPr>
              <a:xfrm flipH="1" flipV="1">
                <a:off x="3107172" y="3858559"/>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7" name="Straight Connector 626">
                <a:extLst>
                  <a:ext uri="{FF2B5EF4-FFF2-40B4-BE49-F238E27FC236}">
                    <a16:creationId xmlns:a16="http://schemas.microsoft.com/office/drawing/2014/main" id="{B8EE7062-5A4F-41BD-8E42-6180C04E837B}"/>
                  </a:ext>
                </a:extLst>
              </p:cNvPr>
              <p:cNvCxnSpPr>
                <a:endCxn id="620" idx="4"/>
              </p:cNvCxnSpPr>
              <p:nvPr/>
            </p:nvCxnSpPr>
            <p:spPr>
              <a:xfrm flipV="1">
                <a:off x="1322593" y="3858559"/>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8" name="Straight Connector 627">
                <a:extLst>
                  <a:ext uri="{FF2B5EF4-FFF2-40B4-BE49-F238E27FC236}">
                    <a16:creationId xmlns:a16="http://schemas.microsoft.com/office/drawing/2014/main" id="{D9E8763D-CF1E-44BB-8DAD-1B2EB5B20CEA}"/>
                  </a:ext>
                </a:extLst>
              </p:cNvPr>
              <p:cNvCxnSpPr>
                <a:endCxn id="620" idx="4"/>
              </p:cNvCxnSpPr>
              <p:nvPr/>
            </p:nvCxnSpPr>
            <p:spPr>
              <a:xfrm flipV="1">
                <a:off x="1520713" y="3858559"/>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29" name="Straight Connector 628">
                <a:extLst>
                  <a:ext uri="{FF2B5EF4-FFF2-40B4-BE49-F238E27FC236}">
                    <a16:creationId xmlns:a16="http://schemas.microsoft.com/office/drawing/2014/main" id="{FA9A5FF4-D715-48E8-B3DF-2DBD6B10012A}"/>
                  </a:ext>
                </a:extLst>
              </p:cNvPr>
              <p:cNvCxnSpPr>
                <a:endCxn id="620" idx="4"/>
              </p:cNvCxnSpPr>
              <p:nvPr/>
            </p:nvCxnSpPr>
            <p:spPr>
              <a:xfrm flipV="1">
                <a:off x="1718833" y="3858559"/>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30" name="Oval 629">
                <a:extLst>
                  <a:ext uri="{FF2B5EF4-FFF2-40B4-BE49-F238E27FC236}">
                    <a16:creationId xmlns:a16="http://schemas.microsoft.com/office/drawing/2014/main" id="{32443B62-07F4-4131-8895-591F1B4D5F22}"/>
                  </a:ext>
                </a:extLst>
              </p:cNvPr>
              <p:cNvSpPr/>
              <p:nvPr/>
            </p:nvSpPr>
            <p:spPr>
              <a:xfrm>
                <a:off x="2630844" y="3492201"/>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p>
            </p:txBody>
          </p:sp>
          <p:cxnSp>
            <p:nvCxnSpPr>
              <p:cNvPr id="631" name="Straight Connector 630">
                <a:extLst>
                  <a:ext uri="{FF2B5EF4-FFF2-40B4-BE49-F238E27FC236}">
                    <a16:creationId xmlns:a16="http://schemas.microsoft.com/office/drawing/2014/main" id="{FBC4965D-9F37-426A-B5CF-0A3348879331}"/>
                  </a:ext>
                </a:extLst>
              </p:cNvPr>
              <p:cNvCxnSpPr>
                <a:endCxn id="630" idx="4"/>
              </p:cNvCxnSpPr>
              <p:nvPr/>
            </p:nvCxnSpPr>
            <p:spPr>
              <a:xfrm flipV="1">
                <a:off x="1718833" y="3888441"/>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2" name="Straight Connector 631">
                <a:extLst>
                  <a:ext uri="{FF2B5EF4-FFF2-40B4-BE49-F238E27FC236}">
                    <a16:creationId xmlns:a16="http://schemas.microsoft.com/office/drawing/2014/main" id="{D994B0F5-1BF2-448D-84DD-7A0E710FAF47}"/>
                  </a:ext>
                </a:extLst>
              </p:cNvPr>
              <p:cNvCxnSpPr>
                <a:endCxn id="630" idx="4"/>
              </p:cNvCxnSpPr>
              <p:nvPr/>
            </p:nvCxnSpPr>
            <p:spPr>
              <a:xfrm flipV="1">
                <a:off x="1520713" y="3888441"/>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3" name="Straight Connector 632">
                <a:extLst>
                  <a:ext uri="{FF2B5EF4-FFF2-40B4-BE49-F238E27FC236}">
                    <a16:creationId xmlns:a16="http://schemas.microsoft.com/office/drawing/2014/main" id="{DC7E4665-E724-4174-B543-75CCE6E35DD4}"/>
                  </a:ext>
                </a:extLst>
              </p:cNvPr>
              <p:cNvCxnSpPr>
                <a:endCxn id="630" idx="4"/>
              </p:cNvCxnSpPr>
              <p:nvPr/>
            </p:nvCxnSpPr>
            <p:spPr>
              <a:xfrm flipV="1">
                <a:off x="1322593" y="3888441"/>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4" name="Straight Connector 633">
                <a:extLst>
                  <a:ext uri="{FF2B5EF4-FFF2-40B4-BE49-F238E27FC236}">
                    <a16:creationId xmlns:a16="http://schemas.microsoft.com/office/drawing/2014/main" id="{0DB5986F-A70F-4D41-B5AE-5BC6180A8E34}"/>
                  </a:ext>
                </a:extLst>
              </p:cNvPr>
              <p:cNvCxnSpPr>
                <a:endCxn id="630" idx="4"/>
              </p:cNvCxnSpPr>
              <p:nvPr/>
            </p:nvCxnSpPr>
            <p:spPr>
              <a:xfrm flipV="1">
                <a:off x="2602753" y="3888441"/>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5" name="Straight Connector 634">
                <a:extLst>
                  <a:ext uri="{FF2B5EF4-FFF2-40B4-BE49-F238E27FC236}">
                    <a16:creationId xmlns:a16="http://schemas.microsoft.com/office/drawing/2014/main" id="{5AABF07A-361F-487E-87C4-231ABB3E2E31}"/>
                  </a:ext>
                </a:extLst>
              </p:cNvPr>
              <p:cNvCxnSpPr>
                <a:endCxn id="630" idx="4"/>
              </p:cNvCxnSpPr>
              <p:nvPr/>
            </p:nvCxnSpPr>
            <p:spPr>
              <a:xfrm flipV="1">
                <a:off x="2800873" y="3888441"/>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6" name="Straight Connector 635">
                <a:extLst>
                  <a:ext uri="{FF2B5EF4-FFF2-40B4-BE49-F238E27FC236}">
                    <a16:creationId xmlns:a16="http://schemas.microsoft.com/office/drawing/2014/main" id="{0C6C7012-2858-4991-89FD-DE0E0A628C94}"/>
                  </a:ext>
                </a:extLst>
              </p:cNvPr>
              <p:cNvCxnSpPr>
                <a:endCxn id="630" idx="4"/>
              </p:cNvCxnSpPr>
              <p:nvPr/>
            </p:nvCxnSpPr>
            <p:spPr>
              <a:xfrm flipH="1" flipV="1">
                <a:off x="2828964" y="3888441"/>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7" name="Straight Connector 636">
                <a:extLst>
                  <a:ext uri="{FF2B5EF4-FFF2-40B4-BE49-F238E27FC236}">
                    <a16:creationId xmlns:a16="http://schemas.microsoft.com/office/drawing/2014/main" id="{43A64FED-385F-4534-80E5-97479E6EAC62}"/>
                  </a:ext>
                </a:extLst>
              </p:cNvPr>
              <p:cNvCxnSpPr>
                <a:endCxn id="630" idx="4"/>
              </p:cNvCxnSpPr>
              <p:nvPr/>
            </p:nvCxnSpPr>
            <p:spPr>
              <a:xfrm flipH="1" flipV="1">
                <a:off x="2828964" y="3888441"/>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8" name="Straight Connector 637">
                <a:extLst>
                  <a:ext uri="{FF2B5EF4-FFF2-40B4-BE49-F238E27FC236}">
                    <a16:creationId xmlns:a16="http://schemas.microsoft.com/office/drawing/2014/main" id="{E4309E07-0428-4188-A78E-C6E4CD4665C3}"/>
                  </a:ext>
                </a:extLst>
              </p:cNvPr>
              <p:cNvCxnSpPr>
                <a:endCxn id="630" idx="4"/>
              </p:cNvCxnSpPr>
              <p:nvPr/>
            </p:nvCxnSpPr>
            <p:spPr>
              <a:xfrm flipH="1" flipV="1">
                <a:off x="2828964" y="3888441"/>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39" name="Straight Connector 638">
                <a:extLst>
                  <a:ext uri="{FF2B5EF4-FFF2-40B4-BE49-F238E27FC236}">
                    <a16:creationId xmlns:a16="http://schemas.microsoft.com/office/drawing/2014/main" id="{F17AA891-52CF-41AA-AC1A-0008DE19ABAC}"/>
                  </a:ext>
                </a:extLst>
              </p:cNvPr>
              <p:cNvCxnSpPr>
                <a:endCxn id="630" idx="4"/>
              </p:cNvCxnSpPr>
              <p:nvPr/>
            </p:nvCxnSpPr>
            <p:spPr>
              <a:xfrm flipH="1" flipV="1">
                <a:off x="2828964" y="3888441"/>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0" name="Straight Connector 639">
                <a:extLst>
                  <a:ext uri="{FF2B5EF4-FFF2-40B4-BE49-F238E27FC236}">
                    <a16:creationId xmlns:a16="http://schemas.microsoft.com/office/drawing/2014/main" id="{13D349EA-BD70-4245-A47C-9BDAB5EEF03E}"/>
                  </a:ext>
                </a:extLst>
              </p:cNvPr>
              <p:cNvCxnSpPr>
                <a:endCxn id="619" idx="4"/>
              </p:cNvCxnSpPr>
              <p:nvPr/>
            </p:nvCxnSpPr>
            <p:spPr>
              <a:xfrm flipV="1">
                <a:off x="3903829" y="3862294"/>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1" name="Straight Connector 640">
                <a:extLst>
                  <a:ext uri="{FF2B5EF4-FFF2-40B4-BE49-F238E27FC236}">
                    <a16:creationId xmlns:a16="http://schemas.microsoft.com/office/drawing/2014/main" id="{6247A65D-DB90-4F2F-BEFB-A9B9D8B0D9D1}"/>
                  </a:ext>
                </a:extLst>
              </p:cNvPr>
              <p:cNvCxnSpPr>
                <a:endCxn id="619" idx="4"/>
              </p:cNvCxnSpPr>
              <p:nvPr/>
            </p:nvCxnSpPr>
            <p:spPr>
              <a:xfrm flipV="1">
                <a:off x="4101949" y="3862294"/>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2" name="Straight Connector 641">
                <a:extLst>
                  <a:ext uri="{FF2B5EF4-FFF2-40B4-BE49-F238E27FC236}">
                    <a16:creationId xmlns:a16="http://schemas.microsoft.com/office/drawing/2014/main" id="{1AD8A326-1296-4DCC-8E8C-E72094396029}"/>
                  </a:ext>
                </a:extLst>
              </p:cNvPr>
              <p:cNvCxnSpPr>
                <a:endCxn id="619" idx="4"/>
              </p:cNvCxnSpPr>
              <p:nvPr/>
            </p:nvCxnSpPr>
            <p:spPr>
              <a:xfrm flipV="1">
                <a:off x="4300069" y="3862294"/>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3" name="Straight Connector 642">
                <a:extLst>
                  <a:ext uri="{FF2B5EF4-FFF2-40B4-BE49-F238E27FC236}">
                    <a16:creationId xmlns:a16="http://schemas.microsoft.com/office/drawing/2014/main" id="{A2B29F83-9AEA-4442-AD07-13F6E2B35841}"/>
                  </a:ext>
                </a:extLst>
              </p:cNvPr>
              <p:cNvCxnSpPr>
                <a:endCxn id="619" idx="4"/>
              </p:cNvCxnSpPr>
              <p:nvPr/>
            </p:nvCxnSpPr>
            <p:spPr>
              <a:xfrm flipH="1" flipV="1">
                <a:off x="4408248" y="3862294"/>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4" name="Straight Connector 643">
                <a:extLst>
                  <a:ext uri="{FF2B5EF4-FFF2-40B4-BE49-F238E27FC236}">
                    <a16:creationId xmlns:a16="http://schemas.microsoft.com/office/drawing/2014/main" id="{C6A9C801-7ECF-4C29-AE85-A7C3908BA458}"/>
                  </a:ext>
                </a:extLst>
              </p:cNvPr>
              <p:cNvCxnSpPr>
                <a:endCxn id="619" idx="4"/>
              </p:cNvCxnSpPr>
              <p:nvPr/>
            </p:nvCxnSpPr>
            <p:spPr>
              <a:xfrm flipH="1" flipV="1">
                <a:off x="4408248" y="3862294"/>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5" name="Straight Connector 644">
                <a:extLst>
                  <a:ext uri="{FF2B5EF4-FFF2-40B4-BE49-F238E27FC236}">
                    <a16:creationId xmlns:a16="http://schemas.microsoft.com/office/drawing/2014/main" id="{44F41672-171E-4BCB-B14C-B19936368ADB}"/>
                  </a:ext>
                </a:extLst>
              </p:cNvPr>
              <p:cNvCxnSpPr>
                <a:endCxn id="619" idx="4"/>
              </p:cNvCxnSpPr>
              <p:nvPr/>
            </p:nvCxnSpPr>
            <p:spPr>
              <a:xfrm flipH="1" flipV="1">
                <a:off x="4408248" y="3862294"/>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6" name="Straight Connector 645">
                <a:extLst>
                  <a:ext uri="{FF2B5EF4-FFF2-40B4-BE49-F238E27FC236}">
                    <a16:creationId xmlns:a16="http://schemas.microsoft.com/office/drawing/2014/main" id="{58AEBA35-7302-4269-A7DD-136B0A369B93}"/>
                  </a:ext>
                </a:extLst>
              </p:cNvPr>
              <p:cNvCxnSpPr>
                <a:endCxn id="619" idx="4"/>
              </p:cNvCxnSpPr>
              <p:nvPr/>
            </p:nvCxnSpPr>
            <p:spPr>
              <a:xfrm flipV="1">
                <a:off x="2623669" y="3862294"/>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7" name="Straight Connector 646">
                <a:extLst>
                  <a:ext uri="{FF2B5EF4-FFF2-40B4-BE49-F238E27FC236}">
                    <a16:creationId xmlns:a16="http://schemas.microsoft.com/office/drawing/2014/main" id="{9F24DF12-67FE-4661-BF76-8CF8AA847F46}"/>
                  </a:ext>
                </a:extLst>
              </p:cNvPr>
              <p:cNvCxnSpPr>
                <a:endCxn id="619" idx="4"/>
              </p:cNvCxnSpPr>
              <p:nvPr/>
            </p:nvCxnSpPr>
            <p:spPr>
              <a:xfrm flipV="1">
                <a:off x="2821789" y="3862294"/>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48" name="Straight Connector 647">
                <a:extLst>
                  <a:ext uri="{FF2B5EF4-FFF2-40B4-BE49-F238E27FC236}">
                    <a16:creationId xmlns:a16="http://schemas.microsoft.com/office/drawing/2014/main" id="{38955A7E-AAEF-47B8-9435-356F2F7D482E}"/>
                  </a:ext>
                </a:extLst>
              </p:cNvPr>
              <p:cNvCxnSpPr>
                <a:endCxn id="619" idx="4"/>
              </p:cNvCxnSpPr>
              <p:nvPr/>
            </p:nvCxnSpPr>
            <p:spPr>
              <a:xfrm flipV="1">
                <a:off x="3019909" y="3862294"/>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49" name="Oval 648">
                <a:extLst>
                  <a:ext uri="{FF2B5EF4-FFF2-40B4-BE49-F238E27FC236}">
                    <a16:creationId xmlns:a16="http://schemas.microsoft.com/office/drawing/2014/main" id="{0A34AE7B-2DBD-4638-9F74-07609AB32F36}"/>
                  </a:ext>
                </a:extLst>
              </p:cNvPr>
              <p:cNvSpPr/>
              <p:nvPr/>
            </p:nvSpPr>
            <p:spPr>
              <a:xfrm>
                <a:off x="3931920" y="3495936"/>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50" name="Straight Connector 649">
                <a:extLst>
                  <a:ext uri="{FF2B5EF4-FFF2-40B4-BE49-F238E27FC236}">
                    <a16:creationId xmlns:a16="http://schemas.microsoft.com/office/drawing/2014/main" id="{D6AB7792-C468-4D15-8A71-9732E0CF7730}"/>
                  </a:ext>
                </a:extLst>
              </p:cNvPr>
              <p:cNvCxnSpPr>
                <a:endCxn id="649" idx="4"/>
              </p:cNvCxnSpPr>
              <p:nvPr/>
            </p:nvCxnSpPr>
            <p:spPr>
              <a:xfrm flipV="1">
                <a:off x="3019909" y="3892176"/>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1" name="Straight Connector 650">
                <a:extLst>
                  <a:ext uri="{FF2B5EF4-FFF2-40B4-BE49-F238E27FC236}">
                    <a16:creationId xmlns:a16="http://schemas.microsoft.com/office/drawing/2014/main" id="{2484C15C-A1F7-45C9-AF0C-A2C960970DDE}"/>
                  </a:ext>
                </a:extLst>
              </p:cNvPr>
              <p:cNvCxnSpPr>
                <a:endCxn id="649" idx="4"/>
              </p:cNvCxnSpPr>
              <p:nvPr/>
            </p:nvCxnSpPr>
            <p:spPr>
              <a:xfrm flipV="1">
                <a:off x="2821789" y="3892176"/>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2" name="Straight Connector 651">
                <a:extLst>
                  <a:ext uri="{FF2B5EF4-FFF2-40B4-BE49-F238E27FC236}">
                    <a16:creationId xmlns:a16="http://schemas.microsoft.com/office/drawing/2014/main" id="{BCBE8D52-392F-4E5B-85CC-83BE984C4A8F}"/>
                  </a:ext>
                </a:extLst>
              </p:cNvPr>
              <p:cNvCxnSpPr>
                <a:endCxn id="649" idx="4"/>
              </p:cNvCxnSpPr>
              <p:nvPr/>
            </p:nvCxnSpPr>
            <p:spPr>
              <a:xfrm flipV="1">
                <a:off x="2623669" y="3892176"/>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3" name="Straight Connector 652">
                <a:extLst>
                  <a:ext uri="{FF2B5EF4-FFF2-40B4-BE49-F238E27FC236}">
                    <a16:creationId xmlns:a16="http://schemas.microsoft.com/office/drawing/2014/main" id="{A50226AB-4431-4F37-AE0E-26376844CA1D}"/>
                  </a:ext>
                </a:extLst>
              </p:cNvPr>
              <p:cNvCxnSpPr>
                <a:endCxn id="649" idx="4"/>
              </p:cNvCxnSpPr>
              <p:nvPr/>
            </p:nvCxnSpPr>
            <p:spPr>
              <a:xfrm flipV="1">
                <a:off x="3903829" y="3892176"/>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4" name="Straight Connector 653">
                <a:extLst>
                  <a:ext uri="{FF2B5EF4-FFF2-40B4-BE49-F238E27FC236}">
                    <a16:creationId xmlns:a16="http://schemas.microsoft.com/office/drawing/2014/main" id="{BDDA9FA0-80E4-4C73-9E86-4E5339E9EB2F}"/>
                  </a:ext>
                </a:extLst>
              </p:cNvPr>
              <p:cNvCxnSpPr>
                <a:endCxn id="649" idx="4"/>
              </p:cNvCxnSpPr>
              <p:nvPr/>
            </p:nvCxnSpPr>
            <p:spPr>
              <a:xfrm flipV="1">
                <a:off x="4101949" y="3892176"/>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5" name="Straight Connector 654">
                <a:extLst>
                  <a:ext uri="{FF2B5EF4-FFF2-40B4-BE49-F238E27FC236}">
                    <a16:creationId xmlns:a16="http://schemas.microsoft.com/office/drawing/2014/main" id="{FC504D03-B8C6-4972-9949-905EECE9C335}"/>
                  </a:ext>
                </a:extLst>
              </p:cNvPr>
              <p:cNvCxnSpPr>
                <a:endCxn id="649" idx="4"/>
              </p:cNvCxnSpPr>
              <p:nvPr/>
            </p:nvCxnSpPr>
            <p:spPr>
              <a:xfrm flipH="1" flipV="1">
                <a:off x="4130040" y="3892176"/>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6" name="Straight Connector 655">
                <a:extLst>
                  <a:ext uri="{FF2B5EF4-FFF2-40B4-BE49-F238E27FC236}">
                    <a16:creationId xmlns:a16="http://schemas.microsoft.com/office/drawing/2014/main" id="{D4D1D73A-CDF8-41F5-BAD6-640F5E00CA43}"/>
                  </a:ext>
                </a:extLst>
              </p:cNvPr>
              <p:cNvCxnSpPr>
                <a:endCxn id="649" idx="4"/>
              </p:cNvCxnSpPr>
              <p:nvPr/>
            </p:nvCxnSpPr>
            <p:spPr>
              <a:xfrm flipH="1" flipV="1">
                <a:off x="4130040" y="3892176"/>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7" name="Straight Connector 656">
                <a:extLst>
                  <a:ext uri="{FF2B5EF4-FFF2-40B4-BE49-F238E27FC236}">
                    <a16:creationId xmlns:a16="http://schemas.microsoft.com/office/drawing/2014/main" id="{F7AA58B2-EFF4-4AA8-A9AA-5BDBEF00117B}"/>
                  </a:ext>
                </a:extLst>
              </p:cNvPr>
              <p:cNvCxnSpPr>
                <a:endCxn id="649" idx="4"/>
              </p:cNvCxnSpPr>
              <p:nvPr/>
            </p:nvCxnSpPr>
            <p:spPr>
              <a:xfrm flipH="1" flipV="1">
                <a:off x="4130040" y="3892176"/>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58" name="Straight Connector 657">
                <a:extLst>
                  <a:ext uri="{FF2B5EF4-FFF2-40B4-BE49-F238E27FC236}">
                    <a16:creationId xmlns:a16="http://schemas.microsoft.com/office/drawing/2014/main" id="{BD78FAB9-7695-465D-B7EF-7BAE2A933CA5}"/>
                  </a:ext>
                </a:extLst>
              </p:cNvPr>
              <p:cNvCxnSpPr>
                <a:endCxn id="649" idx="4"/>
              </p:cNvCxnSpPr>
              <p:nvPr/>
            </p:nvCxnSpPr>
            <p:spPr>
              <a:xfrm flipH="1" flipV="1">
                <a:off x="4130040" y="3892176"/>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59" name="Oval 658">
                <a:extLst>
                  <a:ext uri="{FF2B5EF4-FFF2-40B4-BE49-F238E27FC236}">
                    <a16:creationId xmlns:a16="http://schemas.microsoft.com/office/drawing/2014/main" id="{C3B17C39-A26D-4AD4-A2CF-68095DD4A0EE}"/>
                  </a:ext>
                </a:extLst>
              </p:cNvPr>
              <p:cNvSpPr/>
              <p:nvPr/>
            </p:nvSpPr>
            <p:spPr>
              <a:xfrm>
                <a:off x="5419168" y="3466055"/>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60" name="Straight Connector 659">
                <a:extLst>
                  <a:ext uri="{FF2B5EF4-FFF2-40B4-BE49-F238E27FC236}">
                    <a16:creationId xmlns:a16="http://schemas.microsoft.com/office/drawing/2014/main" id="{9C641609-A522-4310-A63A-E49A84B388D7}"/>
                  </a:ext>
                </a:extLst>
              </p:cNvPr>
              <p:cNvCxnSpPr>
                <a:endCxn id="659" idx="4"/>
              </p:cNvCxnSpPr>
              <p:nvPr/>
            </p:nvCxnSpPr>
            <p:spPr>
              <a:xfrm flipV="1">
                <a:off x="5112869" y="3862295"/>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1" name="Straight Connector 660">
                <a:extLst>
                  <a:ext uri="{FF2B5EF4-FFF2-40B4-BE49-F238E27FC236}">
                    <a16:creationId xmlns:a16="http://schemas.microsoft.com/office/drawing/2014/main" id="{8E9EAB32-C416-4505-823F-B25F4A74B667}"/>
                  </a:ext>
                </a:extLst>
              </p:cNvPr>
              <p:cNvCxnSpPr>
                <a:endCxn id="659" idx="4"/>
              </p:cNvCxnSpPr>
              <p:nvPr/>
            </p:nvCxnSpPr>
            <p:spPr>
              <a:xfrm flipV="1">
                <a:off x="5310989" y="3862295"/>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2" name="Straight Connector 661">
                <a:extLst>
                  <a:ext uri="{FF2B5EF4-FFF2-40B4-BE49-F238E27FC236}">
                    <a16:creationId xmlns:a16="http://schemas.microsoft.com/office/drawing/2014/main" id="{AB9A7E2F-94D9-4EEA-9649-70A5B446B9FB}"/>
                  </a:ext>
                </a:extLst>
              </p:cNvPr>
              <p:cNvCxnSpPr>
                <a:endCxn id="659" idx="4"/>
              </p:cNvCxnSpPr>
              <p:nvPr/>
            </p:nvCxnSpPr>
            <p:spPr>
              <a:xfrm flipV="1">
                <a:off x="5509109" y="3862295"/>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3" name="Straight Connector 662">
                <a:extLst>
                  <a:ext uri="{FF2B5EF4-FFF2-40B4-BE49-F238E27FC236}">
                    <a16:creationId xmlns:a16="http://schemas.microsoft.com/office/drawing/2014/main" id="{D0E188CE-FADF-48A7-85D7-8B13C2B6A961}"/>
                  </a:ext>
                </a:extLst>
              </p:cNvPr>
              <p:cNvCxnSpPr>
                <a:endCxn id="659" idx="4"/>
              </p:cNvCxnSpPr>
              <p:nvPr/>
            </p:nvCxnSpPr>
            <p:spPr>
              <a:xfrm flipH="1" flipV="1">
                <a:off x="5617288" y="3862295"/>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4" name="Straight Connector 663">
                <a:extLst>
                  <a:ext uri="{FF2B5EF4-FFF2-40B4-BE49-F238E27FC236}">
                    <a16:creationId xmlns:a16="http://schemas.microsoft.com/office/drawing/2014/main" id="{8ECF26F2-3952-4043-A2B9-A15BC445F297}"/>
                  </a:ext>
                </a:extLst>
              </p:cNvPr>
              <p:cNvCxnSpPr>
                <a:endCxn id="659" idx="4"/>
              </p:cNvCxnSpPr>
              <p:nvPr/>
            </p:nvCxnSpPr>
            <p:spPr>
              <a:xfrm flipH="1" flipV="1">
                <a:off x="5617288" y="3862295"/>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5" name="Straight Connector 664">
                <a:extLst>
                  <a:ext uri="{FF2B5EF4-FFF2-40B4-BE49-F238E27FC236}">
                    <a16:creationId xmlns:a16="http://schemas.microsoft.com/office/drawing/2014/main" id="{5A59BDF6-29F0-4E2D-8DFE-A25F41761EBA}"/>
                  </a:ext>
                </a:extLst>
              </p:cNvPr>
              <p:cNvCxnSpPr>
                <a:endCxn id="659" idx="4"/>
              </p:cNvCxnSpPr>
              <p:nvPr/>
            </p:nvCxnSpPr>
            <p:spPr>
              <a:xfrm flipH="1" flipV="1">
                <a:off x="5617288" y="3862295"/>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a:extLst>
                  <a:ext uri="{FF2B5EF4-FFF2-40B4-BE49-F238E27FC236}">
                    <a16:creationId xmlns:a16="http://schemas.microsoft.com/office/drawing/2014/main" id="{43942140-24F3-4983-A01D-9B7CDB65F17D}"/>
                  </a:ext>
                </a:extLst>
              </p:cNvPr>
              <p:cNvCxnSpPr>
                <a:endCxn id="659" idx="4"/>
              </p:cNvCxnSpPr>
              <p:nvPr/>
            </p:nvCxnSpPr>
            <p:spPr>
              <a:xfrm flipV="1">
                <a:off x="3832709" y="3862295"/>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7" name="Straight Connector 666">
                <a:extLst>
                  <a:ext uri="{FF2B5EF4-FFF2-40B4-BE49-F238E27FC236}">
                    <a16:creationId xmlns:a16="http://schemas.microsoft.com/office/drawing/2014/main" id="{76089572-E3D9-4F7B-AB83-A7415F64399D}"/>
                  </a:ext>
                </a:extLst>
              </p:cNvPr>
              <p:cNvCxnSpPr>
                <a:endCxn id="659" idx="4"/>
              </p:cNvCxnSpPr>
              <p:nvPr/>
            </p:nvCxnSpPr>
            <p:spPr>
              <a:xfrm flipV="1">
                <a:off x="4030829" y="3862295"/>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68" name="Straight Connector 667">
                <a:extLst>
                  <a:ext uri="{FF2B5EF4-FFF2-40B4-BE49-F238E27FC236}">
                    <a16:creationId xmlns:a16="http://schemas.microsoft.com/office/drawing/2014/main" id="{522D8030-E3FB-4D17-AC62-089389B67832}"/>
                  </a:ext>
                </a:extLst>
              </p:cNvPr>
              <p:cNvCxnSpPr>
                <a:endCxn id="659" idx="4"/>
              </p:cNvCxnSpPr>
              <p:nvPr/>
            </p:nvCxnSpPr>
            <p:spPr>
              <a:xfrm flipV="1">
                <a:off x="4228949" y="3862295"/>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669" name="Oval 668">
                <a:extLst>
                  <a:ext uri="{FF2B5EF4-FFF2-40B4-BE49-F238E27FC236}">
                    <a16:creationId xmlns:a16="http://schemas.microsoft.com/office/drawing/2014/main" id="{97BCCD91-8FD7-46B7-8806-906B338B50B5}"/>
                  </a:ext>
                </a:extLst>
              </p:cNvPr>
              <p:cNvSpPr/>
              <p:nvPr/>
            </p:nvSpPr>
            <p:spPr>
              <a:xfrm>
                <a:off x="5140960" y="3495937"/>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70" name="Straight Connector 669">
                <a:extLst>
                  <a:ext uri="{FF2B5EF4-FFF2-40B4-BE49-F238E27FC236}">
                    <a16:creationId xmlns:a16="http://schemas.microsoft.com/office/drawing/2014/main" id="{F87A1C04-A14E-49D8-A065-28E785983BF1}"/>
                  </a:ext>
                </a:extLst>
              </p:cNvPr>
              <p:cNvCxnSpPr>
                <a:endCxn id="669" idx="4"/>
              </p:cNvCxnSpPr>
              <p:nvPr/>
            </p:nvCxnSpPr>
            <p:spPr>
              <a:xfrm flipV="1">
                <a:off x="4228949" y="3892177"/>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1" name="Straight Connector 670">
                <a:extLst>
                  <a:ext uri="{FF2B5EF4-FFF2-40B4-BE49-F238E27FC236}">
                    <a16:creationId xmlns:a16="http://schemas.microsoft.com/office/drawing/2014/main" id="{41EB62AF-A5CF-4C0F-B98C-4FC9C17422DD}"/>
                  </a:ext>
                </a:extLst>
              </p:cNvPr>
              <p:cNvCxnSpPr>
                <a:endCxn id="669" idx="4"/>
              </p:cNvCxnSpPr>
              <p:nvPr/>
            </p:nvCxnSpPr>
            <p:spPr>
              <a:xfrm flipV="1">
                <a:off x="4030829" y="3892177"/>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2" name="Straight Connector 671">
                <a:extLst>
                  <a:ext uri="{FF2B5EF4-FFF2-40B4-BE49-F238E27FC236}">
                    <a16:creationId xmlns:a16="http://schemas.microsoft.com/office/drawing/2014/main" id="{2982038D-20AA-4EEB-8B3D-7D50BFA2BF6B}"/>
                  </a:ext>
                </a:extLst>
              </p:cNvPr>
              <p:cNvCxnSpPr>
                <a:endCxn id="669" idx="4"/>
              </p:cNvCxnSpPr>
              <p:nvPr/>
            </p:nvCxnSpPr>
            <p:spPr>
              <a:xfrm flipV="1">
                <a:off x="3832709" y="3892177"/>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3" name="Straight Connector 672">
                <a:extLst>
                  <a:ext uri="{FF2B5EF4-FFF2-40B4-BE49-F238E27FC236}">
                    <a16:creationId xmlns:a16="http://schemas.microsoft.com/office/drawing/2014/main" id="{55D225C9-D326-4CF3-876B-051308E2A231}"/>
                  </a:ext>
                </a:extLst>
              </p:cNvPr>
              <p:cNvCxnSpPr>
                <a:endCxn id="669" idx="4"/>
              </p:cNvCxnSpPr>
              <p:nvPr/>
            </p:nvCxnSpPr>
            <p:spPr>
              <a:xfrm flipV="1">
                <a:off x="5112869" y="3892177"/>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4" name="Straight Connector 673">
                <a:extLst>
                  <a:ext uri="{FF2B5EF4-FFF2-40B4-BE49-F238E27FC236}">
                    <a16:creationId xmlns:a16="http://schemas.microsoft.com/office/drawing/2014/main" id="{3D4D223B-E225-458F-AB8E-D0CA46CD43BB}"/>
                  </a:ext>
                </a:extLst>
              </p:cNvPr>
              <p:cNvCxnSpPr>
                <a:endCxn id="669" idx="4"/>
              </p:cNvCxnSpPr>
              <p:nvPr/>
            </p:nvCxnSpPr>
            <p:spPr>
              <a:xfrm flipV="1">
                <a:off x="5310989" y="3892177"/>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5" name="Straight Connector 674">
                <a:extLst>
                  <a:ext uri="{FF2B5EF4-FFF2-40B4-BE49-F238E27FC236}">
                    <a16:creationId xmlns:a16="http://schemas.microsoft.com/office/drawing/2014/main" id="{547CDA61-E4DE-45EE-954D-2ED1B66DC334}"/>
                  </a:ext>
                </a:extLst>
              </p:cNvPr>
              <p:cNvCxnSpPr>
                <a:endCxn id="669" idx="4"/>
              </p:cNvCxnSpPr>
              <p:nvPr/>
            </p:nvCxnSpPr>
            <p:spPr>
              <a:xfrm flipH="1" flipV="1">
                <a:off x="5339080" y="3892177"/>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6" name="Straight Connector 675">
                <a:extLst>
                  <a:ext uri="{FF2B5EF4-FFF2-40B4-BE49-F238E27FC236}">
                    <a16:creationId xmlns:a16="http://schemas.microsoft.com/office/drawing/2014/main" id="{3583EACC-E32E-4936-8770-6122C6EF15CB}"/>
                  </a:ext>
                </a:extLst>
              </p:cNvPr>
              <p:cNvCxnSpPr>
                <a:endCxn id="669" idx="4"/>
              </p:cNvCxnSpPr>
              <p:nvPr/>
            </p:nvCxnSpPr>
            <p:spPr>
              <a:xfrm flipH="1" flipV="1">
                <a:off x="5339080" y="3892177"/>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7" name="Straight Connector 676">
                <a:extLst>
                  <a:ext uri="{FF2B5EF4-FFF2-40B4-BE49-F238E27FC236}">
                    <a16:creationId xmlns:a16="http://schemas.microsoft.com/office/drawing/2014/main" id="{AFA4E396-2A14-4B44-A58E-50FC1EB797F2}"/>
                  </a:ext>
                </a:extLst>
              </p:cNvPr>
              <p:cNvCxnSpPr>
                <a:endCxn id="669" idx="4"/>
              </p:cNvCxnSpPr>
              <p:nvPr/>
            </p:nvCxnSpPr>
            <p:spPr>
              <a:xfrm flipH="1" flipV="1">
                <a:off x="5339080" y="3892177"/>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8" name="Straight Connector 677">
                <a:extLst>
                  <a:ext uri="{FF2B5EF4-FFF2-40B4-BE49-F238E27FC236}">
                    <a16:creationId xmlns:a16="http://schemas.microsoft.com/office/drawing/2014/main" id="{3B4E1E4F-3CCF-43AF-BF23-2E3AF1867305}"/>
                  </a:ext>
                </a:extLst>
              </p:cNvPr>
              <p:cNvCxnSpPr>
                <a:endCxn id="669" idx="4"/>
              </p:cNvCxnSpPr>
              <p:nvPr/>
            </p:nvCxnSpPr>
            <p:spPr>
              <a:xfrm flipH="1" flipV="1">
                <a:off x="5339080" y="3892177"/>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85" name="Group 384">
              <a:extLst>
                <a:ext uri="{FF2B5EF4-FFF2-40B4-BE49-F238E27FC236}">
                  <a16:creationId xmlns:a16="http://schemas.microsoft.com/office/drawing/2014/main" id="{D7763BB9-581E-4C78-AF0A-DD28CD573C5C}"/>
                </a:ext>
              </a:extLst>
            </p:cNvPr>
            <p:cNvGrpSpPr/>
            <p:nvPr/>
          </p:nvGrpSpPr>
          <p:grpSpPr>
            <a:xfrm flipH="1" flipV="1">
              <a:off x="1724401" y="3278995"/>
              <a:ext cx="5046600" cy="668652"/>
              <a:chOff x="1322593" y="3858559"/>
              <a:chExt cx="5426036" cy="712396"/>
            </a:xfrm>
          </p:grpSpPr>
          <p:cxnSp>
            <p:nvCxnSpPr>
              <p:cNvPr id="565" name="Straight Connector 564">
                <a:extLst>
                  <a:ext uri="{FF2B5EF4-FFF2-40B4-BE49-F238E27FC236}">
                    <a16:creationId xmlns:a16="http://schemas.microsoft.com/office/drawing/2014/main" id="{669CD118-248D-41F7-BD6F-FB8380CCC0DE}"/>
                  </a:ext>
                </a:extLst>
              </p:cNvPr>
              <p:cNvCxnSpPr>
                <a:cxnSpLocks/>
              </p:cNvCxnSpPr>
              <p:nvPr/>
            </p:nvCxnSpPr>
            <p:spPr>
              <a:xfrm flipV="1">
                <a:off x="2602753" y="3858559"/>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6" name="Straight Connector 565">
                <a:extLst>
                  <a:ext uri="{FF2B5EF4-FFF2-40B4-BE49-F238E27FC236}">
                    <a16:creationId xmlns:a16="http://schemas.microsoft.com/office/drawing/2014/main" id="{624D3D5C-739D-414F-AEAB-45CD4AAA11CF}"/>
                  </a:ext>
                </a:extLst>
              </p:cNvPr>
              <p:cNvCxnSpPr>
                <a:cxnSpLocks/>
              </p:cNvCxnSpPr>
              <p:nvPr/>
            </p:nvCxnSpPr>
            <p:spPr>
              <a:xfrm flipV="1">
                <a:off x="2800873" y="3858559"/>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7" name="Straight Connector 566">
                <a:extLst>
                  <a:ext uri="{FF2B5EF4-FFF2-40B4-BE49-F238E27FC236}">
                    <a16:creationId xmlns:a16="http://schemas.microsoft.com/office/drawing/2014/main" id="{A20F2974-8C6B-4E88-A91E-C52A715422C8}"/>
                  </a:ext>
                </a:extLst>
              </p:cNvPr>
              <p:cNvCxnSpPr>
                <a:cxnSpLocks/>
              </p:cNvCxnSpPr>
              <p:nvPr/>
            </p:nvCxnSpPr>
            <p:spPr>
              <a:xfrm flipV="1">
                <a:off x="2998993" y="3858559"/>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8" name="Straight Connector 567">
                <a:extLst>
                  <a:ext uri="{FF2B5EF4-FFF2-40B4-BE49-F238E27FC236}">
                    <a16:creationId xmlns:a16="http://schemas.microsoft.com/office/drawing/2014/main" id="{54BBC434-F5BF-4F2F-AAEB-52EC078C92A8}"/>
                  </a:ext>
                </a:extLst>
              </p:cNvPr>
              <p:cNvCxnSpPr>
                <a:cxnSpLocks/>
              </p:cNvCxnSpPr>
              <p:nvPr/>
            </p:nvCxnSpPr>
            <p:spPr>
              <a:xfrm flipH="1" flipV="1">
                <a:off x="3107172" y="3858559"/>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a:extLst>
                  <a:ext uri="{FF2B5EF4-FFF2-40B4-BE49-F238E27FC236}">
                    <a16:creationId xmlns:a16="http://schemas.microsoft.com/office/drawing/2014/main" id="{DF68BD28-AC3D-40FB-ADE2-9F61AC5F2D49}"/>
                  </a:ext>
                </a:extLst>
              </p:cNvPr>
              <p:cNvCxnSpPr>
                <a:cxnSpLocks/>
              </p:cNvCxnSpPr>
              <p:nvPr/>
            </p:nvCxnSpPr>
            <p:spPr>
              <a:xfrm flipH="1" flipV="1">
                <a:off x="3107172" y="3858559"/>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0" name="Straight Connector 569">
                <a:extLst>
                  <a:ext uri="{FF2B5EF4-FFF2-40B4-BE49-F238E27FC236}">
                    <a16:creationId xmlns:a16="http://schemas.microsoft.com/office/drawing/2014/main" id="{39A4AEEA-A3F5-4DF9-89DB-F6EE5A3D86E3}"/>
                  </a:ext>
                </a:extLst>
              </p:cNvPr>
              <p:cNvCxnSpPr>
                <a:cxnSpLocks/>
              </p:cNvCxnSpPr>
              <p:nvPr/>
            </p:nvCxnSpPr>
            <p:spPr>
              <a:xfrm flipH="1" flipV="1">
                <a:off x="3107172" y="3858559"/>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1" name="Straight Connector 570">
                <a:extLst>
                  <a:ext uri="{FF2B5EF4-FFF2-40B4-BE49-F238E27FC236}">
                    <a16:creationId xmlns:a16="http://schemas.microsoft.com/office/drawing/2014/main" id="{569BB790-FC23-4151-A4E8-938DF8C97F71}"/>
                  </a:ext>
                </a:extLst>
              </p:cNvPr>
              <p:cNvCxnSpPr>
                <a:cxnSpLocks/>
              </p:cNvCxnSpPr>
              <p:nvPr/>
            </p:nvCxnSpPr>
            <p:spPr>
              <a:xfrm flipV="1">
                <a:off x="1322593" y="3858559"/>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2" name="Straight Connector 571">
                <a:extLst>
                  <a:ext uri="{FF2B5EF4-FFF2-40B4-BE49-F238E27FC236}">
                    <a16:creationId xmlns:a16="http://schemas.microsoft.com/office/drawing/2014/main" id="{FCFACDAE-FA51-42FA-82C9-68315E824021}"/>
                  </a:ext>
                </a:extLst>
              </p:cNvPr>
              <p:cNvCxnSpPr>
                <a:cxnSpLocks/>
              </p:cNvCxnSpPr>
              <p:nvPr/>
            </p:nvCxnSpPr>
            <p:spPr>
              <a:xfrm flipV="1">
                <a:off x="1520713" y="3858559"/>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3" name="Straight Connector 572">
                <a:extLst>
                  <a:ext uri="{FF2B5EF4-FFF2-40B4-BE49-F238E27FC236}">
                    <a16:creationId xmlns:a16="http://schemas.microsoft.com/office/drawing/2014/main" id="{BD861E04-D50E-487D-94B8-5638CD8F815F}"/>
                  </a:ext>
                </a:extLst>
              </p:cNvPr>
              <p:cNvCxnSpPr>
                <a:cxnSpLocks/>
              </p:cNvCxnSpPr>
              <p:nvPr/>
            </p:nvCxnSpPr>
            <p:spPr>
              <a:xfrm flipV="1">
                <a:off x="1718833" y="3858559"/>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4" name="Straight Connector 573">
                <a:extLst>
                  <a:ext uri="{FF2B5EF4-FFF2-40B4-BE49-F238E27FC236}">
                    <a16:creationId xmlns:a16="http://schemas.microsoft.com/office/drawing/2014/main" id="{F18B46D2-B8C6-4E4D-874B-4BA16330F259}"/>
                  </a:ext>
                </a:extLst>
              </p:cNvPr>
              <p:cNvCxnSpPr>
                <a:cxnSpLocks/>
              </p:cNvCxnSpPr>
              <p:nvPr/>
            </p:nvCxnSpPr>
            <p:spPr>
              <a:xfrm flipV="1">
                <a:off x="1718833" y="3888441"/>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5" name="Straight Connector 574">
                <a:extLst>
                  <a:ext uri="{FF2B5EF4-FFF2-40B4-BE49-F238E27FC236}">
                    <a16:creationId xmlns:a16="http://schemas.microsoft.com/office/drawing/2014/main" id="{F22A12A7-F7F7-4AA7-91D1-A8652A48F3E1}"/>
                  </a:ext>
                </a:extLst>
              </p:cNvPr>
              <p:cNvCxnSpPr>
                <a:cxnSpLocks/>
              </p:cNvCxnSpPr>
              <p:nvPr/>
            </p:nvCxnSpPr>
            <p:spPr>
              <a:xfrm flipV="1">
                <a:off x="1520713" y="3888441"/>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6" name="Straight Connector 575">
                <a:extLst>
                  <a:ext uri="{FF2B5EF4-FFF2-40B4-BE49-F238E27FC236}">
                    <a16:creationId xmlns:a16="http://schemas.microsoft.com/office/drawing/2014/main" id="{E984C959-6DC6-419C-B53A-0BCF67E80F22}"/>
                  </a:ext>
                </a:extLst>
              </p:cNvPr>
              <p:cNvCxnSpPr>
                <a:cxnSpLocks/>
              </p:cNvCxnSpPr>
              <p:nvPr/>
            </p:nvCxnSpPr>
            <p:spPr>
              <a:xfrm flipV="1">
                <a:off x="1322593" y="3888441"/>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7" name="Straight Connector 576">
                <a:extLst>
                  <a:ext uri="{FF2B5EF4-FFF2-40B4-BE49-F238E27FC236}">
                    <a16:creationId xmlns:a16="http://schemas.microsoft.com/office/drawing/2014/main" id="{C80B0B20-8390-4176-8A34-931245111AAD}"/>
                  </a:ext>
                </a:extLst>
              </p:cNvPr>
              <p:cNvCxnSpPr>
                <a:cxnSpLocks/>
              </p:cNvCxnSpPr>
              <p:nvPr/>
            </p:nvCxnSpPr>
            <p:spPr>
              <a:xfrm flipV="1">
                <a:off x="2602753" y="3888441"/>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a:extLst>
                  <a:ext uri="{FF2B5EF4-FFF2-40B4-BE49-F238E27FC236}">
                    <a16:creationId xmlns:a16="http://schemas.microsoft.com/office/drawing/2014/main" id="{4EFE3524-DC23-4B5C-A524-B6A0CE0E79D8}"/>
                  </a:ext>
                </a:extLst>
              </p:cNvPr>
              <p:cNvCxnSpPr>
                <a:cxnSpLocks/>
              </p:cNvCxnSpPr>
              <p:nvPr/>
            </p:nvCxnSpPr>
            <p:spPr>
              <a:xfrm flipV="1">
                <a:off x="2800873" y="3888441"/>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9" name="Straight Connector 578">
                <a:extLst>
                  <a:ext uri="{FF2B5EF4-FFF2-40B4-BE49-F238E27FC236}">
                    <a16:creationId xmlns:a16="http://schemas.microsoft.com/office/drawing/2014/main" id="{5A20CC3B-A82B-4A09-BD40-0EEC8AD55C3F}"/>
                  </a:ext>
                </a:extLst>
              </p:cNvPr>
              <p:cNvCxnSpPr>
                <a:cxnSpLocks/>
              </p:cNvCxnSpPr>
              <p:nvPr/>
            </p:nvCxnSpPr>
            <p:spPr>
              <a:xfrm flipH="1" flipV="1">
                <a:off x="2828964" y="3888441"/>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0" name="Straight Connector 579">
                <a:extLst>
                  <a:ext uri="{FF2B5EF4-FFF2-40B4-BE49-F238E27FC236}">
                    <a16:creationId xmlns:a16="http://schemas.microsoft.com/office/drawing/2014/main" id="{A58F8408-9F01-44A1-B944-D199082CC660}"/>
                  </a:ext>
                </a:extLst>
              </p:cNvPr>
              <p:cNvCxnSpPr>
                <a:cxnSpLocks/>
              </p:cNvCxnSpPr>
              <p:nvPr/>
            </p:nvCxnSpPr>
            <p:spPr>
              <a:xfrm flipH="1" flipV="1">
                <a:off x="2828964" y="3888441"/>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1" name="Straight Connector 580">
                <a:extLst>
                  <a:ext uri="{FF2B5EF4-FFF2-40B4-BE49-F238E27FC236}">
                    <a16:creationId xmlns:a16="http://schemas.microsoft.com/office/drawing/2014/main" id="{E5DC6098-7528-407A-877C-7F1177679130}"/>
                  </a:ext>
                </a:extLst>
              </p:cNvPr>
              <p:cNvCxnSpPr>
                <a:cxnSpLocks/>
              </p:cNvCxnSpPr>
              <p:nvPr/>
            </p:nvCxnSpPr>
            <p:spPr>
              <a:xfrm flipH="1" flipV="1">
                <a:off x="2828964" y="3888441"/>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2" name="Straight Connector 581">
                <a:extLst>
                  <a:ext uri="{FF2B5EF4-FFF2-40B4-BE49-F238E27FC236}">
                    <a16:creationId xmlns:a16="http://schemas.microsoft.com/office/drawing/2014/main" id="{D591E4AE-DA10-4F5A-93AC-5069A07B0D48}"/>
                  </a:ext>
                </a:extLst>
              </p:cNvPr>
              <p:cNvCxnSpPr>
                <a:cxnSpLocks/>
              </p:cNvCxnSpPr>
              <p:nvPr/>
            </p:nvCxnSpPr>
            <p:spPr>
              <a:xfrm flipH="1" flipV="1">
                <a:off x="2828964" y="3888441"/>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3" name="Straight Connector 582">
                <a:extLst>
                  <a:ext uri="{FF2B5EF4-FFF2-40B4-BE49-F238E27FC236}">
                    <a16:creationId xmlns:a16="http://schemas.microsoft.com/office/drawing/2014/main" id="{A3E5665D-9F3B-4920-A838-E31E90751BE0}"/>
                  </a:ext>
                </a:extLst>
              </p:cNvPr>
              <p:cNvCxnSpPr>
                <a:cxnSpLocks/>
              </p:cNvCxnSpPr>
              <p:nvPr/>
            </p:nvCxnSpPr>
            <p:spPr>
              <a:xfrm flipV="1">
                <a:off x="3903829" y="3862294"/>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4" name="Straight Connector 583">
                <a:extLst>
                  <a:ext uri="{FF2B5EF4-FFF2-40B4-BE49-F238E27FC236}">
                    <a16:creationId xmlns:a16="http://schemas.microsoft.com/office/drawing/2014/main" id="{E7D32F62-A5A3-4FC8-A274-B711960044FE}"/>
                  </a:ext>
                </a:extLst>
              </p:cNvPr>
              <p:cNvCxnSpPr>
                <a:cxnSpLocks/>
              </p:cNvCxnSpPr>
              <p:nvPr/>
            </p:nvCxnSpPr>
            <p:spPr>
              <a:xfrm flipV="1">
                <a:off x="4101949" y="3862294"/>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5" name="Straight Connector 584">
                <a:extLst>
                  <a:ext uri="{FF2B5EF4-FFF2-40B4-BE49-F238E27FC236}">
                    <a16:creationId xmlns:a16="http://schemas.microsoft.com/office/drawing/2014/main" id="{E38CF5AA-E767-43E7-ABA7-F4D2FBCDF352}"/>
                  </a:ext>
                </a:extLst>
              </p:cNvPr>
              <p:cNvCxnSpPr>
                <a:cxnSpLocks/>
              </p:cNvCxnSpPr>
              <p:nvPr/>
            </p:nvCxnSpPr>
            <p:spPr>
              <a:xfrm flipV="1">
                <a:off x="4300069" y="3862294"/>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6" name="Straight Connector 585">
                <a:extLst>
                  <a:ext uri="{FF2B5EF4-FFF2-40B4-BE49-F238E27FC236}">
                    <a16:creationId xmlns:a16="http://schemas.microsoft.com/office/drawing/2014/main" id="{60E659A1-EA2C-4B36-8E9B-9F788B2C2CE3}"/>
                  </a:ext>
                </a:extLst>
              </p:cNvPr>
              <p:cNvCxnSpPr>
                <a:cxnSpLocks/>
              </p:cNvCxnSpPr>
              <p:nvPr/>
            </p:nvCxnSpPr>
            <p:spPr>
              <a:xfrm flipH="1" flipV="1">
                <a:off x="4408248" y="3862294"/>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7" name="Straight Connector 586">
                <a:extLst>
                  <a:ext uri="{FF2B5EF4-FFF2-40B4-BE49-F238E27FC236}">
                    <a16:creationId xmlns:a16="http://schemas.microsoft.com/office/drawing/2014/main" id="{3FA9A4BA-CC82-4E2B-B217-44E7C830CE7E}"/>
                  </a:ext>
                </a:extLst>
              </p:cNvPr>
              <p:cNvCxnSpPr>
                <a:cxnSpLocks/>
              </p:cNvCxnSpPr>
              <p:nvPr/>
            </p:nvCxnSpPr>
            <p:spPr>
              <a:xfrm flipH="1" flipV="1">
                <a:off x="4408248" y="3862294"/>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a:extLst>
                  <a:ext uri="{FF2B5EF4-FFF2-40B4-BE49-F238E27FC236}">
                    <a16:creationId xmlns:a16="http://schemas.microsoft.com/office/drawing/2014/main" id="{30D54F76-19FF-44E1-8546-349951FFDA18}"/>
                  </a:ext>
                </a:extLst>
              </p:cNvPr>
              <p:cNvCxnSpPr>
                <a:cxnSpLocks/>
              </p:cNvCxnSpPr>
              <p:nvPr/>
            </p:nvCxnSpPr>
            <p:spPr>
              <a:xfrm flipH="1" flipV="1">
                <a:off x="4408248" y="3862294"/>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9" name="Straight Connector 588">
                <a:extLst>
                  <a:ext uri="{FF2B5EF4-FFF2-40B4-BE49-F238E27FC236}">
                    <a16:creationId xmlns:a16="http://schemas.microsoft.com/office/drawing/2014/main" id="{68480BE1-7E80-43BF-96F8-DDD8293AF14E}"/>
                  </a:ext>
                </a:extLst>
              </p:cNvPr>
              <p:cNvCxnSpPr>
                <a:cxnSpLocks/>
              </p:cNvCxnSpPr>
              <p:nvPr/>
            </p:nvCxnSpPr>
            <p:spPr>
              <a:xfrm flipV="1">
                <a:off x="2623669" y="3862294"/>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0" name="Straight Connector 589">
                <a:extLst>
                  <a:ext uri="{FF2B5EF4-FFF2-40B4-BE49-F238E27FC236}">
                    <a16:creationId xmlns:a16="http://schemas.microsoft.com/office/drawing/2014/main" id="{5D7F616B-8C95-4ECF-8134-FCDBDB5E205D}"/>
                  </a:ext>
                </a:extLst>
              </p:cNvPr>
              <p:cNvCxnSpPr>
                <a:cxnSpLocks/>
              </p:cNvCxnSpPr>
              <p:nvPr/>
            </p:nvCxnSpPr>
            <p:spPr>
              <a:xfrm flipV="1">
                <a:off x="2821789" y="3862294"/>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1" name="Straight Connector 590">
                <a:extLst>
                  <a:ext uri="{FF2B5EF4-FFF2-40B4-BE49-F238E27FC236}">
                    <a16:creationId xmlns:a16="http://schemas.microsoft.com/office/drawing/2014/main" id="{0CF409B8-8C9F-4FE5-A2AD-1ACACBCAE4D4}"/>
                  </a:ext>
                </a:extLst>
              </p:cNvPr>
              <p:cNvCxnSpPr>
                <a:cxnSpLocks/>
              </p:cNvCxnSpPr>
              <p:nvPr/>
            </p:nvCxnSpPr>
            <p:spPr>
              <a:xfrm flipV="1">
                <a:off x="3019909" y="3862294"/>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2" name="Straight Connector 591">
                <a:extLst>
                  <a:ext uri="{FF2B5EF4-FFF2-40B4-BE49-F238E27FC236}">
                    <a16:creationId xmlns:a16="http://schemas.microsoft.com/office/drawing/2014/main" id="{02CB7C8F-FE26-4B57-ADC2-E29923933243}"/>
                  </a:ext>
                </a:extLst>
              </p:cNvPr>
              <p:cNvCxnSpPr>
                <a:cxnSpLocks/>
              </p:cNvCxnSpPr>
              <p:nvPr/>
            </p:nvCxnSpPr>
            <p:spPr>
              <a:xfrm flipV="1">
                <a:off x="3019909" y="3892176"/>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3" name="Straight Connector 592">
                <a:extLst>
                  <a:ext uri="{FF2B5EF4-FFF2-40B4-BE49-F238E27FC236}">
                    <a16:creationId xmlns:a16="http://schemas.microsoft.com/office/drawing/2014/main" id="{CE393751-30FA-4B90-87C7-A98176C923B7}"/>
                  </a:ext>
                </a:extLst>
              </p:cNvPr>
              <p:cNvCxnSpPr>
                <a:cxnSpLocks/>
              </p:cNvCxnSpPr>
              <p:nvPr/>
            </p:nvCxnSpPr>
            <p:spPr>
              <a:xfrm flipV="1">
                <a:off x="2821789" y="3892176"/>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4" name="Straight Connector 593">
                <a:extLst>
                  <a:ext uri="{FF2B5EF4-FFF2-40B4-BE49-F238E27FC236}">
                    <a16:creationId xmlns:a16="http://schemas.microsoft.com/office/drawing/2014/main" id="{A285715F-8D5D-49D9-9010-7613A60B9AFA}"/>
                  </a:ext>
                </a:extLst>
              </p:cNvPr>
              <p:cNvCxnSpPr>
                <a:cxnSpLocks/>
              </p:cNvCxnSpPr>
              <p:nvPr/>
            </p:nvCxnSpPr>
            <p:spPr>
              <a:xfrm flipV="1">
                <a:off x="2623669" y="3892176"/>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5" name="Straight Connector 594">
                <a:extLst>
                  <a:ext uri="{FF2B5EF4-FFF2-40B4-BE49-F238E27FC236}">
                    <a16:creationId xmlns:a16="http://schemas.microsoft.com/office/drawing/2014/main" id="{B5A9A6BA-1B40-44DD-A2DB-2F23F8774535}"/>
                  </a:ext>
                </a:extLst>
              </p:cNvPr>
              <p:cNvCxnSpPr>
                <a:cxnSpLocks/>
              </p:cNvCxnSpPr>
              <p:nvPr/>
            </p:nvCxnSpPr>
            <p:spPr>
              <a:xfrm flipV="1">
                <a:off x="3903829" y="3892176"/>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6" name="Straight Connector 595">
                <a:extLst>
                  <a:ext uri="{FF2B5EF4-FFF2-40B4-BE49-F238E27FC236}">
                    <a16:creationId xmlns:a16="http://schemas.microsoft.com/office/drawing/2014/main" id="{3EA13198-4860-4119-8850-3669985F5D6B}"/>
                  </a:ext>
                </a:extLst>
              </p:cNvPr>
              <p:cNvCxnSpPr>
                <a:cxnSpLocks/>
              </p:cNvCxnSpPr>
              <p:nvPr/>
            </p:nvCxnSpPr>
            <p:spPr>
              <a:xfrm flipV="1">
                <a:off x="4101949" y="3892176"/>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7" name="Straight Connector 596">
                <a:extLst>
                  <a:ext uri="{FF2B5EF4-FFF2-40B4-BE49-F238E27FC236}">
                    <a16:creationId xmlns:a16="http://schemas.microsoft.com/office/drawing/2014/main" id="{9622B925-8DC5-4228-9C74-B5CA9106BAA7}"/>
                  </a:ext>
                </a:extLst>
              </p:cNvPr>
              <p:cNvCxnSpPr>
                <a:cxnSpLocks/>
              </p:cNvCxnSpPr>
              <p:nvPr/>
            </p:nvCxnSpPr>
            <p:spPr>
              <a:xfrm flipH="1" flipV="1">
                <a:off x="4130040" y="3892176"/>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8" name="Straight Connector 597">
                <a:extLst>
                  <a:ext uri="{FF2B5EF4-FFF2-40B4-BE49-F238E27FC236}">
                    <a16:creationId xmlns:a16="http://schemas.microsoft.com/office/drawing/2014/main" id="{D77AD5CB-C30A-4E59-A892-6D7C06291DBF}"/>
                  </a:ext>
                </a:extLst>
              </p:cNvPr>
              <p:cNvCxnSpPr>
                <a:cxnSpLocks/>
              </p:cNvCxnSpPr>
              <p:nvPr/>
            </p:nvCxnSpPr>
            <p:spPr>
              <a:xfrm flipH="1" flipV="1">
                <a:off x="4130040" y="3892176"/>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DCFDB417-706F-4115-957B-92F3AB7797D9}"/>
                  </a:ext>
                </a:extLst>
              </p:cNvPr>
              <p:cNvCxnSpPr>
                <a:cxnSpLocks/>
              </p:cNvCxnSpPr>
              <p:nvPr/>
            </p:nvCxnSpPr>
            <p:spPr>
              <a:xfrm flipH="1" flipV="1">
                <a:off x="4130040" y="3892176"/>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89F8A4F3-CBCE-428D-A17E-FF3B8EBEDF58}"/>
                  </a:ext>
                </a:extLst>
              </p:cNvPr>
              <p:cNvCxnSpPr>
                <a:cxnSpLocks/>
              </p:cNvCxnSpPr>
              <p:nvPr/>
            </p:nvCxnSpPr>
            <p:spPr>
              <a:xfrm flipH="1" flipV="1">
                <a:off x="4130040" y="3892176"/>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1" name="Straight Connector 600">
                <a:extLst>
                  <a:ext uri="{FF2B5EF4-FFF2-40B4-BE49-F238E27FC236}">
                    <a16:creationId xmlns:a16="http://schemas.microsoft.com/office/drawing/2014/main" id="{8BAC39B2-EDFF-4436-9039-1BA62CA5D115}"/>
                  </a:ext>
                </a:extLst>
              </p:cNvPr>
              <p:cNvCxnSpPr>
                <a:cxnSpLocks/>
              </p:cNvCxnSpPr>
              <p:nvPr/>
            </p:nvCxnSpPr>
            <p:spPr>
              <a:xfrm flipV="1">
                <a:off x="5112869" y="3862295"/>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2" name="Straight Connector 601">
                <a:extLst>
                  <a:ext uri="{FF2B5EF4-FFF2-40B4-BE49-F238E27FC236}">
                    <a16:creationId xmlns:a16="http://schemas.microsoft.com/office/drawing/2014/main" id="{C3C73248-564C-4454-9378-7FD800009361}"/>
                  </a:ext>
                </a:extLst>
              </p:cNvPr>
              <p:cNvCxnSpPr>
                <a:cxnSpLocks/>
              </p:cNvCxnSpPr>
              <p:nvPr/>
            </p:nvCxnSpPr>
            <p:spPr>
              <a:xfrm flipV="1">
                <a:off x="5310989" y="3862295"/>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3" name="Straight Connector 602">
                <a:extLst>
                  <a:ext uri="{FF2B5EF4-FFF2-40B4-BE49-F238E27FC236}">
                    <a16:creationId xmlns:a16="http://schemas.microsoft.com/office/drawing/2014/main" id="{A6B302E7-64A7-42D1-8C49-B9A3AC9AA7CF}"/>
                  </a:ext>
                </a:extLst>
              </p:cNvPr>
              <p:cNvCxnSpPr>
                <a:cxnSpLocks/>
              </p:cNvCxnSpPr>
              <p:nvPr/>
            </p:nvCxnSpPr>
            <p:spPr>
              <a:xfrm flipV="1">
                <a:off x="5509109" y="3862295"/>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4" name="Straight Connector 603">
                <a:extLst>
                  <a:ext uri="{FF2B5EF4-FFF2-40B4-BE49-F238E27FC236}">
                    <a16:creationId xmlns:a16="http://schemas.microsoft.com/office/drawing/2014/main" id="{E27551CE-0D98-4F7B-A765-6865C6303AB8}"/>
                  </a:ext>
                </a:extLst>
              </p:cNvPr>
              <p:cNvCxnSpPr>
                <a:cxnSpLocks/>
              </p:cNvCxnSpPr>
              <p:nvPr/>
            </p:nvCxnSpPr>
            <p:spPr>
              <a:xfrm flipH="1" flipV="1">
                <a:off x="5617288" y="3862295"/>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5" name="Straight Connector 604">
                <a:extLst>
                  <a:ext uri="{FF2B5EF4-FFF2-40B4-BE49-F238E27FC236}">
                    <a16:creationId xmlns:a16="http://schemas.microsoft.com/office/drawing/2014/main" id="{6D758FF9-4774-4E38-A374-E0E384E0253A}"/>
                  </a:ext>
                </a:extLst>
              </p:cNvPr>
              <p:cNvCxnSpPr>
                <a:cxnSpLocks/>
              </p:cNvCxnSpPr>
              <p:nvPr/>
            </p:nvCxnSpPr>
            <p:spPr>
              <a:xfrm flipH="1" flipV="1">
                <a:off x="5617288" y="3862295"/>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6" name="Straight Connector 605">
                <a:extLst>
                  <a:ext uri="{FF2B5EF4-FFF2-40B4-BE49-F238E27FC236}">
                    <a16:creationId xmlns:a16="http://schemas.microsoft.com/office/drawing/2014/main" id="{4BC90501-F9B8-4A75-95FC-1BF37846C2EE}"/>
                  </a:ext>
                </a:extLst>
              </p:cNvPr>
              <p:cNvCxnSpPr>
                <a:cxnSpLocks/>
              </p:cNvCxnSpPr>
              <p:nvPr/>
            </p:nvCxnSpPr>
            <p:spPr>
              <a:xfrm flipH="1" flipV="1">
                <a:off x="5617288" y="3862295"/>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7" name="Straight Connector 606">
                <a:extLst>
                  <a:ext uri="{FF2B5EF4-FFF2-40B4-BE49-F238E27FC236}">
                    <a16:creationId xmlns:a16="http://schemas.microsoft.com/office/drawing/2014/main" id="{ABDB3AEF-A7AB-4798-ADA0-D7611CED58F7}"/>
                  </a:ext>
                </a:extLst>
              </p:cNvPr>
              <p:cNvCxnSpPr>
                <a:cxnSpLocks/>
              </p:cNvCxnSpPr>
              <p:nvPr/>
            </p:nvCxnSpPr>
            <p:spPr>
              <a:xfrm flipV="1">
                <a:off x="3832709" y="3862295"/>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8" name="Straight Connector 607">
                <a:extLst>
                  <a:ext uri="{FF2B5EF4-FFF2-40B4-BE49-F238E27FC236}">
                    <a16:creationId xmlns:a16="http://schemas.microsoft.com/office/drawing/2014/main" id="{05040539-03A9-4440-AD74-A88EBD7A6630}"/>
                  </a:ext>
                </a:extLst>
              </p:cNvPr>
              <p:cNvCxnSpPr>
                <a:cxnSpLocks/>
              </p:cNvCxnSpPr>
              <p:nvPr/>
            </p:nvCxnSpPr>
            <p:spPr>
              <a:xfrm flipV="1">
                <a:off x="4030829" y="3862295"/>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09" name="Straight Connector 608">
                <a:extLst>
                  <a:ext uri="{FF2B5EF4-FFF2-40B4-BE49-F238E27FC236}">
                    <a16:creationId xmlns:a16="http://schemas.microsoft.com/office/drawing/2014/main" id="{C3578CCA-607B-4BB0-89AB-478237123B63}"/>
                  </a:ext>
                </a:extLst>
              </p:cNvPr>
              <p:cNvCxnSpPr>
                <a:cxnSpLocks/>
              </p:cNvCxnSpPr>
              <p:nvPr/>
            </p:nvCxnSpPr>
            <p:spPr>
              <a:xfrm flipV="1">
                <a:off x="4228949" y="3862295"/>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0" name="Straight Connector 609">
                <a:extLst>
                  <a:ext uri="{FF2B5EF4-FFF2-40B4-BE49-F238E27FC236}">
                    <a16:creationId xmlns:a16="http://schemas.microsoft.com/office/drawing/2014/main" id="{F5CE9A06-9230-4298-9CAD-C453BD538A8C}"/>
                  </a:ext>
                </a:extLst>
              </p:cNvPr>
              <p:cNvCxnSpPr>
                <a:cxnSpLocks/>
              </p:cNvCxnSpPr>
              <p:nvPr/>
            </p:nvCxnSpPr>
            <p:spPr>
              <a:xfrm flipV="1">
                <a:off x="4228949" y="3892177"/>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1" name="Straight Connector 610">
                <a:extLst>
                  <a:ext uri="{FF2B5EF4-FFF2-40B4-BE49-F238E27FC236}">
                    <a16:creationId xmlns:a16="http://schemas.microsoft.com/office/drawing/2014/main" id="{6F674171-DE84-477F-9FED-0E893EF4116C}"/>
                  </a:ext>
                </a:extLst>
              </p:cNvPr>
              <p:cNvCxnSpPr>
                <a:cxnSpLocks/>
              </p:cNvCxnSpPr>
              <p:nvPr/>
            </p:nvCxnSpPr>
            <p:spPr>
              <a:xfrm flipV="1">
                <a:off x="4030829" y="3892177"/>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2" name="Straight Connector 611">
                <a:extLst>
                  <a:ext uri="{FF2B5EF4-FFF2-40B4-BE49-F238E27FC236}">
                    <a16:creationId xmlns:a16="http://schemas.microsoft.com/office/drawing/2014/main" id="{F6932F1D-CDE8-4E7F-B684-B6891E9A1CCC}"/>
                  </a:ext>
                </a:extLst>
              </p:cNvPr>
              <p:cNvCxnSpPr>
                <a:cxnSpLocks/>
              </p:cNvCxnSpPr>
              <p:nvPr/>
            </p:nvCxnSpPr>
            <p:spPr>
              <a:xfrm flipV="1">
                <a:off x="3832709" y="3892177"/>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3" name="Straight Connector 612">
                <a:extLst>
                  <a:ext uri="{FF2B5EF4-FFF2-40B4-BE49-F238E27FC236}">
                    <a16:creationId xmlns:a16="http://schemas.microsoft.com/office/drawing/2014/main" id="{BEB40C1F-3510-424F-9277-6CF133D02BD9}"/>
                  </a:ext>
                </a:extLst>
              </p:cNvPr>
              <p:cNvCxnSpPr>
                <a:cxnSpLocks/>
              </p:cNvCxnSpPr>
              <p:nvPr/>
            </p:nvCxnSpPr>
            <p:spPr>
              <a:xfrm flipV="1">
                <a:off x="5112869" y="3892177"/>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a:extLst>
                  <a:ext uri="{FF2B5EF4-FFF2-40B4-BE49-F238E27FC236}">
                    <a16:creationId xmlns:a16="http://schemas.microsoft.com/office/drawing/2014/main" id="{EFE258F4-D5EB-4DAC-B06C-5DA79F983ED8}"/>
                  </a:ext>
                </a:extLst>
              </p:cNvPr>
              <p:cNvCxnSpPr>
                <a:cxnSpLocks/>
              </p:cNvCxnSpPr>
              <p:nvPr/>
            </p:nvCxnSpPr>
            <p:spPr>
              <a:xfrm flipV="1">
                <a:off x="5310989" y="3892177"/>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5" name="Straight Connector 614">
                <a:extLst>
                  <a:ext uri="{FF2B5EF4-FFF2-40B4-BE49-F238E27FC236}">
                    <a16:creationId xmlns:a16="http://schemas.microsoft.com/office/drawing/2014/main" id="{AB8368E3-5E5F-4B28-8B59-B9B13AAFFCDF}"/>
                  </a:ext>
                </a:extLst>
              </p:cNvPr>
              <p:cNvCxnSpPr>
                <a:cxnSpLocks/>
              </p:cNvCxnSpPr>
              <p:nvPr/>
            </p:nvCxnSpPr>
            <p:spPr>
              <a:xfrm flipH="1" flipV="1">
                <a:off x="5339080" y="3892177"/>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6" name="Straight Connector 615">
                <a:extLst>
                  <a:ext uri="{FF2B5EF4-FFF2-40B4-BE49-F238E27FC236}">
                    <a16:creationId xmlns:a16="http://schemas.microsoft.com/office/drawing/2014/main" id="{1390E4E8-A4C3-489D-83C4-92E4164D59B4}"/>
                  </a:ext>
                </a:extLst>
              </p:cNvPr>
              <p:cNvCxnSpPr>
                <a:cxnSpLocks/>
              </p:cNvCxnSpPr>
              <p:nvPr/>
            </p:nvCxnSpPr>
            <p:spPr>
              <a:xfrm flipH="1" flipV="1">
                <a:off x="5339080" y="3892177"/>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7" name="Straight Connector 616">
                <a:extLst>
                  <a:ext uri="{FF2B5EF4-FFF2-40B4-BE49-F238E27FC236}">
                    <a16:creationId xmlns:a16="http://schemas.microsoft.com/office/drawing/2014/main" id="{51EDFABA-9F69-4442-87EF-DCF5BACB05ED}"/>
                  </a:ext>
                </a:extLst>
              </p:cNvPr>
              <p:cNvCxnSpPr>
                <a:cxnSpLocks/>
              </p:cNvCxnSpPr>
              <p:nvPr/>
            </p:nvCxnSpPr>
            <p:spPr>
              <a:xfrm flipH="1" flipV="1">
                <a:off x="5339080" y="3892177"/>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18" name="Straight Connector 617">
                <a:extLst>
                  <a:ext uri="{FF2B5EF4-FFF2-40B4-BE49-F238E27FC236}">
                    <a16:creationId xmlns:a16="http://schemas.microsoft.com/office/drawing/2014/main" id="{3FFDAA16-4D82-4AFA-9F3E-FAB1DF823A2E}"/>
                  </a:ext>
                </a:extLst>
              </p:cNvPr>
              <p:cNvCxnSpPr>
                <a:cxnSpLocks/>
              </p:cNvCxnSpPr>
              <p:nvPr/>
            </p:nvCxnSpPr>
            <p:spPr>
              <a:xfrm flipH="1" flipV="1">
                <a:off x="5339080" y="3892177"/>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86" name="Group 385">
              <a:extLst>
                <a:ext uri="{FF2B5EF4-FFF2-40B4-BE49-F238E27FC236}">
                  <a16:creationId xmlns:a16="http://schemas.microsoft.com/office/drawing/2014/main" id="{518B4192-BBED-42D4-A0F5-508E8196F8FD}"/>
                </a:ext>
              </a:extLst>
            </p:cNvPr>
            <p:cNvGrpSpPr/>
            <p:nvPr/>
          </p:nvGrpSpPr>
          <p:grpSpPr>
            <a:xfrm flipH="1" flipV="1">
              <a:off x="553387" y="2303742"/>
              <a:ext cx="7039896" cy="1177712"/>
              <a:chOff x="1002910" y="3550919"/>
              <a:chExt cx="7569200" cy="1254760"/>
            </a:xfrm>
          </p:grpSpPr>
          <p:cxnSp>
            <p:nvCxnSpPr>
              <p:cNvPr id="389" name="Straight Connector 388">
                <a:extLst>
                  <a:ext uri="{FF2B5EF4-FFF2-40B4-BE49-F238E27FC236}">
                    <a16:creationId xmlns:a16="http://schemas.microsoft.com/office/drawing/2014/main" id="{813414FD-DC03-4BB6-A317-0C0EEE5F1F7F}"/>
                  </a:ext>
                </a:extLst>
              </p:cNvPr>
              <p:cNvCxnSpPr>
                <a:endCxn id="419" idx="4"/>
              </p:cNvCxnSpPr>
              <p:nvPr/>
            </p:nvCxnSpPr>
            <p:spPr>
              <a:xfrm flipV="1">
                <a:off x="100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1" name="Straight Connector 390">
                <a:extLst>
                  <a:ext uri="{FF2B5EF4-FFF2-40B4-BE49-F238E27FC236}">
                    <a16:creationId xmlns:a16="http://schemas.microsoft.com/office/drawing/2014/main" id="{112EEDCF-8896-4AF8-9871-9F24AD5B0332}"/>
                  </a:ext>
                </a:extLst>
              </p:cNvPr>
              <p:cNvCxnSpPr>
                <a:endCxn id="429" idx="4"/>
              </p:cNvCxnSpPr>
              <p:nvPr/>
            </p:nvCxnSpPr>
            <p:spPr>
              <a:xfrm flipV="1">
                <a:off x="100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2" name="Straight Connector 391">
                <a:extLst>
                  <a:ext uri="{FF2B5EF4-FFF2-40B4-BE49-F238E27FC236}">
                    <a16:creationId xmlns:a16="http://schemas.microsoft.com/office/drawing/2014/main" id="{E6F8332B-1DA3-48AF-A9D7-AAFCF3A3288D}"/>
                  </a:ext>
                </a:extLst>
              </p:cNvPr>
              <p:cNvCxnSpPr>
                <a:endCxn id="419" idx="4"/>
              </p:cNvCxnSpPr>
              <p:nvPr/>
            </p:nvCxnSpPr>
            <p:spPr>
              <a:xfrm flipV="1">
                <a:off x="164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8" name="Straight Connector 417">
                <a:extLst>
                  <a:ext uri="{FF2B5EF4-FFF2-40B4-BE49-F238E27FC236}">
                    <a16:creationId xmlns:a16="http://schemas.microsoft.com/office/drawing/2014/main" id="{F3570429-19FA-4014-9BBB-415888A5AC87}"/>
                  </a:ext>
                </a:extLst>
              </p:cNvPr>
              <p:cNvCxnSpPr>
                <a:endCxn id="429" idx="4"/>
              </p:cNvCxnSpPr>
              <p:nvPr/>
            </p:nvCxnSpPr>
            <p:spPr>
              <a:xfrm flipV="1">
                <a:off x="164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19" name="Oval 418">
                <a:extLst>
                  <a:ext uri="{FF2B5EF4-FFF2-40B4-BE49-F238E27FC236}">
                    <a16:creationId xmlns:a16="http://schemas.microsoft.com/office/drawing/2014/main" id="{C373BF76-81FA-4455-AD1F-C2BD98C1B78B}"/>
                  </a:ext>
                </a:extLst>
              </p:cNvPr>
              <p:cNvSpPr/>
              <p:nvPr/>
            </p:nvSpPr>
            <p:spPr>
              <a:xfrm>
                <a:off x="213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9" name="Oval 428">
                <a:extLst>
                  <a:ext uri="{FF2B5EF4-FFF2-40B4-BE49-F238E27FC236}">
                    <a16:creationId xmlns:a16="http://schemas.microsoft.com/office/drawing/2014/main" id="{82B98D9B-7E69-47CE-942E-88971DA28656}"/>
                  </a:ext>
                </a:extLst>
              </p:cNvPr>
              <p:cNvSpPr/>
              <p:nvPr/>
            </p:nvSpPr>
            <p:spPr>
              <a:xfrm>
                <a:off x="193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0" name="Straight Connector 479">
                <a:extLst>
                  <a:ext uri="{FF2B5EF4-FFF2-40B4-BE49-F238E27FC236}">
                    <a16:creationId xmlns:a16="http://schemas.microsoft.com/office/drawing/2014/main" id="{ABCA7734-EBC0-4D84-8CAA-1C255F8C9B20}"/>
                  </a:ext>
                </a:extLst>
              </p:cNvPr>
              <p:cNvCxnSpPr>
                <a:endCxn id="419" idx="4"/>
              </p:cNvCxnSpPr>
              <p:nvPr/>
            </p:nvCxnSpPr>
            <p:spPr>
              <a:xfrm flipH="1" flipV="1">
                <a:off x="233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1" name="Straight Connector 480">
                <a:extLst>
                  <a:ext uri="{FF2B5EF4-FFF2-40B4-BE49-F238E27FC236}">
                    <a16:creationId xmlns:a16="http://schemas.microsoft.com/office/drawing/2014/main" id="{487A23BA-2140-4015-AD03-89ADA1017B45}"/>
                  </a:ext>
                </a:extLst>
              </p:cNvPr>
              <p:cNvCxnSpPr>
                <a:endCxn id="419" idx="4"/>
              </p:cNvCxnSpPr>
              <p:nvPr/>
            </p:nvCxnSpPr>
            <p:spPr>
              <a:xfrm flipH="1" flipV="1">
                <a:off x="233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3" name="Straight Connector 482">
                <a:extLst>
                  <a:ext uri="{FF2B5EF4-FFF2-40B4-BE49-F238E27FC236}">
                    <a16:creationId xmlns:a16="http://schemas.microsoft.com/office/drawing/2014/main" id="{CD668971-2A61-40DA-B740-502D9FDB341F}"/>
                  </a:ext>
                </a:extLst>
              </p:cNvPr>
              <p:cNvCxnSpPr>
                <a:endCxn id="429" idx="4"/>
              </p:cNvCxnSpPr>
              <p:nvPr/>
            </p:nvCxnSpPr>
            <p:spPr>
              <a:xfrm flipH="1" flipV="1">
                <a:off x="213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8E3F9D83-7461-4E90-8C4B-B58749888B4D}"/>
                  </a:ext>
                </a:extLst>
              </p:cNvPr>
              <p:cNvCxnSpPr>
                <a:endCxn id="488" idx="4"/>
              </p:cNvCxnSpPr>
              <p:nvPr/>
            </p:nvCxnSpPr>
            <p:spPr>
              <a:xfrm flipH="1" flipV="1">
                <a:off x="193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a:extLst>
                  <a:ext uri="{FF2B5EF4-FFF2-40B4-BE49-F238E27FC236}">
                    <a16:creationId xmlns:a16="http://schemas.microsoft.com/office/drawing/2014/main" id="{5CBD0CC1-816A-42BE-8F94-92F90ADB6896}"/>
                  </a:ext>
                </a:extLst>
              </p:cNvPr>
              <p:cNvCxnSpPr>
                <a:endCxn id="429" idx="4"/>
              </p:cNvCxnSpPr>
              <p:nvPr/>
            </p:nvCxnSpPr>
            <p:spPr>
              <a:xfrm flipH="1" flipV="1">
                <a:off x="213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6" name="Straight Connector 485">
                <a:extLst>
                  <a:ext uri="{FF2B5EF4-FFF2-40B4-BE49-F238E27FC236}">
                    <a16:creationId xmlns:a16="http://schemas.microsoft.com/office/drawing/2014/main" id="{D630E769-0F5A-47DD-9910-315D9C781EB1}"/>
                  </a:ext>
                </a:extLst>
              </p:cNvPr>
              <p:cNvCxnSpPr>
                <a:endCxn id="429" idx="4"/>
              </p:cNvCxnSpPr>
              <p:nvPr/>
            </p:nvCxnSpPr>
            <p:spPr>
              <a:xfrm flipH="1" flipV="1">
                <a:off x="213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6AAC6383-8006-4A56-BDAF-236DC15C6ABC}"/>
                  </a:ext>
                </a:extLst>
              </p:cNvPr>
              <p:cNvCxnSpPr>
                <a:endCxn id="419" idx="4"/>
              </p:cNvCxnSpPr>
              <p:nvPr/>
            </p:nvCxnSpPr>
            <p:spPr>
              <a:xfrm flipV="1">
                <a:off x="226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88" name="Oval 487">
                <a:extLst>
                  <a:ext uri="{FF2B5EF4-FFF2-40B4-BE49-F238E27FC236}">
                    <a16:creationId xmlns:a16="http://schemas.microsoft.com/office/drawing/2014/main" id="{9EA16E14-77C2-432C-927D-7A0C67F67B84}"/>
                  </a:ext>
                </a:extLst>
              </p:cNvPr>
              <p:cNvSpPr/>
              <p:nvPr/>
            </p:nvSpPr>
            <p:spPr>
              <a:xfrm>
                <a:off x="173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9" name="Straight Connector 488">
                <a:extLst>
                  <a:ext uri="{FF2B5EF4-FFF2-40B4-BE49-F238E27FC236}">
                    <a16:creationId xmlns:a16="http://schemas.microsoft.com/office/drawing/2014/main" id="{8A5B8DD9-D394-4C0D-B3A3-2BFEDAA34B66}"/>
                  </a:ext>
                </a:extLst>
              </p:cNvPr>
              <p:cNvCxnSpPr>
                <a:endCxn id="488" idx="4"/>
              </p:cNvCxnSpPr>
              <p:nvPr/>
            </p:nvCxnSpPr>
            <p:spPr>
              <a:xfrm flipV="1">
                <a:off x="164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D2D7C6A1-808D-4A99-A78F-24F043833E18}"/>
                  </a:ext>
                </a:extLst>
              </p:cNvPr>
              <p:cNvCxnSpPr>
                <a:endCxn id="488" idx="4"/>
              </p:cNvCxnSpPr>
              <p:nvPr/>
            </p:nvCxnSpPr>
            <p:spPr>
              <a:xfrm flipH="1" flipV="1">
                <a:off x="193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D7CE78EE-86E7-45D0-A7A4-B30F8B297254}"/>
                  </a:ext>
                </a:extLst>
              </p:cNvPr>
              <p:cNvCxnSpPr>
                <a:endCxn id="488" idx="4"/>
              </p:cNvCxnSpPr>
              <p:nvPr/>
            </p:nvCxnSpPr>
            <p:spPr>
              <a:xfrm flipH="1" flipV="1">
                <a:off x="193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5B820E87-C949-4350-9456-A748E1A0E7F2}"/>
                  </a:ext>
                </a:extLst>
              </p:cNvPr>
              <p:cNvCxnSpPr>
                <a:endCxn id="488" idx="4"/>
              </p:cNvCxnSpPr>
              <p:nvPr/>
            </p:nvCxnSpPr>
            <p:spPr>
              <a:xfrm flipV="1">
                <a:off x="100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3" name="Straight Connector 492">
                <a:extLst>
                  <a:ext uri="{FF2B5EF4-FFF2-40B4-BE49-F238E27FC236}">
                    <a16:creationId xmlns:a16="http://schemas.microsoft.com/office/drawing/2014/main" id="{C7BFECB1-54F3-4DD1-805F-59CBCF7C19CA}"/>
                  </a:ext>
                </a:extLst>
              </p:cNvPr>
              <p:cNvCxnSpPr>
                <a:endCxn id="497" idx="4"/>
              </p:cNvCxnSpPr>
              <p:nvPr/>
            </p:nvCxnSpPr>
            <p:spPr>
              <a:xfrm flipV="1">
                <a:off x="227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4" name="Straight Connector 493">
                <a:extLst>
                  <a:ext uri="{FF2B5EF4-FFF2-40B4-BE49-F238E27FC236}">
                    <a16:creationId xmlns:a16="http://schemas.microsoft.com/office/drawing/2014/main" id="{1EF26C22-E7B3-4122-B6D4-54994779EF91}"/>
                  </a:ext>
                </a:extLst>
              </p:cNvPr>
              <p:cNvCxnSpPr>
                <a:endCxn id="498" idx="4"/>
              </p:cNvCxnSpPr>
              <p:nvPr/>
            </p:nvCxnSpPr>
            <p:spPr>
              <a:xfrm flipV="1">
                <a:off x="227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5" name="Straight Connector 494">
                <a:extLst>
                  <a:ext uri="{FF2B5EF4-FFF2-40B4-BE49-F238E27FC236}">
                    <a16:creationId xmlns:a16="http://schemas.microsoft.com/office/drawing/2014/main" id="{A4DF0E60-DD96-4390-8779-609E83E2117C}"/>
                  </a:ext>
                </a:extLst>
              </p:cNvPr>
              <p:cNvCxnSpPr>
                <a:endCxn id="497" idx="4"/>
              </p:cNvCxnSpPr>
              <p:nvPr/>
            </p:nvCxnSpPr>
            <p:spPr>
              <a:xfrm flipV="1">
                <a:off x="291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6" name="Straight Connector 495">
                <a:extLst>
                  <a:ext uri="{FF2B5EF4-FFF2-40B4-BE49-F238E27FC236}">
                    <a16:creationId xmlns:a16="http://schemas.microsoft.com/office/drawing/2014/main" id="{CE009E27-416A-43B4-A4F8-DBC7557D8706}"/>
                  </a:ext>
                </a:extLst>
              </p:cNvPr>
              <p:cNvCxnSpPr>
                <a:endCxn id="498" idx="4"/>
              </p:cNvCxnSpPr>
              <p:nvPr/>
            </p:nvCxnSpPr>
            <p:spPr>
              <a:xfrm flipV="1">
                <a:off x="291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97" name="Oval 496">
                <a:extLst>
                  <a:ext uri="{FF2B5EF4-FFF2-40B4-BE49-F238E27FC236}">
                    <a16:creationId xmlns:a16="http://schemas.microsoft.com/office/drawing/2014/main" id="{D8D7EAE4-C357-4E84-8C9D-BED654E788F3}"/>
                  </a:ext>
                </a:extLst>
              </p:cNvPr>
              <p:cNvSpPr/>
              <p:nvPr/>
            </p:nvSpPr>
            <p:spPr>
              <a:xfrm>
                <a:off x="340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8" name="Oval 497">
                <a:extLst>
                  <a:ext uri="{FF2B5EF4-FFF2-40B4-BE49-F238E27FC236}">
                    <a16:creationId xmlns:a16="http://schemas.microsoft.com/office/drawing/2014/main" id="{8CE83179-E1DF-4B85-96AE-420D2F5B609E}"/>
                  </a:ext>
                </a:extLst>
              </p:cNvPr>
              <p:cNvSpPr/>
              <p:nvPr/>
            </p:nvSpPr>
            <p:spPr>
              <a:xfrm>
                <a:off x="320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9" name="Oval 498">
                <a:extLst>
                  <a:ext uri="{FF2B5EF4-FFF2-40B4-BE49-F238E27FC236}">
                    <a16:creationId xmlns:a16="http://schemas.microsoft.com/office/drawing/2014/main" id="{28ED3406-8327-47D1-AC7E-251C4B83319C}"/>
                  </a:ext>
                </a:extLst>
              </p:cNvPr>
              <p:cNvSpPr/>
              <p:nvPr/>
            </p:nvSpPr>
            <p:spPr>
              <a:xfrm>
                <a:off x="300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0" name="Straight Connector 499">
                <a:extLst>
                  <a:ext uri="{FF2B5EF4-FFF2-40B4-BE49-F238E27FC236}">
                    <a16:creationId xmlns:a16="http://schemas.microsoft.com/office/drawing/2014/main" id="{1D357AA4-D6DF-4F16-A046-6B0E661B0960}"/>
                  </a:ext>
                </a:extLst>
              </p:cNvPr>
              <p:cNvCxnSpPr>
                <a:endCxn id="499" idx="4"/>
              </p:cNvCxnSpPr>
              <p:nvPr/>
            </p:nvCxnSpPr>
            <p:spPr>
              <a:xfrm flipV="1">
                <a:off x="291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1" name="Straight Connector 500">
                <a:extLst>
                  <a:ext uri="{FF2B5EF4-FFF2-40B4-BE49-F238E27FC236}">
                    <a16:creationId xmlns:a16="http://schemas.microsoft.com/office/drawing/2014/main" id="{25ED76F2-7FEC-409E-9FF2-50F60A700B93}"/>
                  </a:ext>
                </a:extLst>
              </p:cNvPr>
              <p:cNvCxnSpPr>
                <a:endCxn id="499" idx="4"/>
              </p:cNvCxnSpPr>
              <p:nvPr/>
            </p:nvCxnSpPr>
            <p:spPr>
              <a:xfrm flipH="1" flipV="1">
                <a:off x="320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2" name="Straight Connector 501">
                <a:extLst>
                  <a:ext uri="{FF2B5EF4-FFF2-40B4-BE49-F238E27FC236}">
                    <a16:creationId xmlns:a16="http://schemas.microsoft.com/office/drawing/2014/main" id="{D17A5CF6-8CC0-4E6B-ACF1-CA702BB71CFD}"/>
                  </a:ext>
                </a:extLst>
              </p:cNvPr>
              <p:cNvCxnSpPr>
                <a:endCxn id="497" idx="4"/>
              </p:cNvCxnSpPr>
              <p:nvPr/>
            </p:nvCxnSpPr>
            <p:spPr>
              <a:xfrm flipH="1" flipV="1">
                <a:off x="360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3" name="Straight Connector 502">
                <a:extLst>
                  <a:ext uri="{FF2B5EF4-FFF2-40B4-BE49-F238E27FC236}">
                    <a16:creationId xmlns:a16="http://schemas.microsoft.com/office/drawing/2014/main" id="{671C33A5-7775-4B33-9E25-B0ED5F6F18E1}"/>
                  </a:ext>
                </a:extLst>
              </p:cNvPr>
              <p:cNvCxnSpPr>
                <a:endCxn id="497" idx="4"/>
              </p:cNvCxnSpPr>
              <p:nvPr/>
            </p:nvCxnSpPr>
            <p:spPr>
              <a:xfrm flipH="1" flipV="1">
                <a:off x="360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4" name="Straight Connector 503">
                <a:extLst>
                  <a:ext uri="{FF2B5EF4-FFF2-40B4-BE49-F238E27FC236}">
                    <a16:creationId xmlns:a16="http://schemas.microsoft.com/office/drawing/2014/main" id="{34D2984F-6587-4B28-86E0-88BB0576C75C}"/>
                  </a:ext>
                </a:extLst>
              </p:cNvPr>
              <p:cNvCxnSpPr>
                <a:endCxn id="498" idx="4"/>
              </p:cNvCxnSpPr>
              <p:nvPr/>
            </p:nvCxnSpPr>
            <p:spPr>
              <a:xfrm flipH="1" flipV="1">
                <a:off x="340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5" name="Straight Connector 504">
                <a:extLst>
                  <a:ext uri="{FF2B5EF4-FFF2-40B4-BE49-F238E27FC236}">
                    <a16:creationId xmlns:a16="http://schemas.microsoft.com/office/drawing/2014/main" id="{EA63A2E9-3BFF-4D22-8FF2-B401E9409164}"/>
                  </a:ext>
                </a:extLst>
              </p:cNvPr>
              <p:cNvCxnSpPr>
                <a:endCxn id="499" idx="4"/>
              </p:cNvCxnSpPr>
              <p:nvPr/>
            </p:nvCxnSpPr>
            <p:spPr>
              <a:xfrm flipH="1" flipV="1">
                <a:off x="320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a:extLst>
                  <a:ext uri="{FF2B5EF4-FFF2-40B4-BE49-F238E27FC236}">
                    <a16:creationId xmlns:a16="http://schemas.microsoft.com/office/drawing/2014/main" id="{5989157D-4B85-4FD6-83A6-D3282E837984}"/>
                  </a:ext>
                </a:extLst>
              </p:cNvPr>
              <p:cNvCxnSpPr>
                <a:endCxn id="499" idx="4"/>
              </p:cNvCxnSpPr>
              <p:nvPr/>
            </p:nvCxnSpPr>
            <p:spPr>
              <a:xfrm flipH="1" flipV="1">
                <a:off x="320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7" name="Straight Connector 506">
                <a:extLst>
                  <a:ext uri="{FF2B5EF4-FFF2-40B4-BE49-F238E27FC236}">
                    <a16:creationId xmlns:a16="http://schemas.microsoft.com/office/drawing/2014/main" id="{C8051960-B4A3-49C4-BE7E-9FDFFDEAD3A7}"/>
                  </a:ext>
                </a:extLst>
              </p:cNvPr>
              <p:cNvCxnSpPr>
                <a:endCxn id="498" idx="4"/>
              </p:cNvCxnSpPr>
              <p:nvPr/>
            </p:nvCxnSpPr>
            <p:spPr>
              <a:xfrm flipH="1" flipV="1">
                <a:off x="340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8" name="Straight Connector 507">
                <a:extLst>
                  <a:ext uri="{FF2B5EF4-FFF2-40B4-BE49-F238E27FC236}">
                    <a16:creationId xmlns:a16="http://schemas.microsoft.com/office/drawing/2014/main" id="{F0F524B8-30B2-4A6C-931F-3C681A692D2A}"/>
                  </a:ext>
                </a:extLst>
              </p:cNvPr>
              <p:cNvCxnSpPr>
                <a:endCxn id="498" idx="4"/>
              </p:cNvCxnSpPr>
              <p:nvPr/>
            </p:nvCxnSpPr>
            <p:spPr>
              <a:xfrm flipH="1" flipV="1">
                <a:off x="340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9" name="Straight Connector 508">
                <a:extLst>
                  <a:ext uri="{FF2B5EF4-FFF2-40B4-BE49-F238E27FC236}">
                    <a16:creationId xmlns:a16="http://schemas.microsoft.com/office/drawing/2014/main" id="{B1D819B0-EFDF-421C-9D46-256C6944D181}"/>
                  </a:ext>
                </a:extLst>
              </p:cNvPr>
              <p:cNvCxnSpPr>
                <a:endCxn id="497" idx="4"/>
              </p:cNvCxnSpPr>
              <p:nvPr/>
            </p:nvCxnSpPr>
            <p:spPr>
              <a:xfrm flipV="1">
                <a:off x="353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a:extLst>
                  <a:ext uri="{FF2B5EF4-FFF2-40B4-BE49-F238E27FC236}">
                    <a16:creationId xmlns:a16="http://schemas.microsoft.com/office/drawing/2014/main" id="{B5FE05BF-7697-4092-8415-7C088817808C}"/>
                  </a:ext>
                </a:extLst>
              </p:cNvPr>
              <p:cNvCxnSpPr>
                <a:endCxn id="499" idx="4"/>
              </p:cNvCxnSpPr>
              <p:nvPr/>
            </p:nvCxnSpPr>
            <p:spPr>
              <a:xfrm flipV="1">
                <a:off x="227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1" name="Straight Connector 510">
                <a:extLst>
                  <a:ext uri="{FF2B5EF4-FFF2-40B4-BE49-F238E27FC236}">
                    <a16:creationId xmlns:a16="http://schemas.microsoft.com/office/drawing/2014/main" id="{BAF311D9-8101-4E2A-BB3B-AE06E316FB98}"/>
                  </a:ext>
                </a:extLst>
              </p:cNvPr>
              <p:cNvCxnSpPr>
                <a:endCxn id="515" idx="4"/>
              </p:cNvCxnSpPr>
              <p:nvPr/>
            </p:nvCxnSpPr>
            <p:spPr>
              <a:xfrm flipV="1">
                <a:off x="353275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2" name="Straight Connector 511">
                <a:extLst>
                  <a:ext uri="{FF2B5EF4-FFF2-40B4-BE49-F238E27FC236}">
                    <a16:creationId xmlns:a16="http://schemas.microsoft.com/office/drawing/2014/main" id="{FCEEFD92-3FCF-4A03-B9E6-1083643A89F0}"/>
                  </a:ext>
                </a:extLst>
              </p:cNvPr>
              <p:cNvCxnSpPr>
                <a:endCxn id="516" idx="4"/>
              </p:cNvCxnSpPr>
              <p:nvPr/>
            </p:nvCxnSpPr>
            <p:spPr>
              <a:xfrm flipV="1">
                <a:off x="353275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3" name="Straight Connector 512">
                <a:extLst>
                  <a:ext uri="{FF2B5EF4-FFF2-40B4-BE49-F238E27FC236}">
                    <a16:creationId xmlns:a16="http://schemas.microsoft.com/office/drawing/2014/main" id="{CCAD5AFA-6724-4F31-94E8-E8E903CD82B3}"/>
                  </a:ext>
                </a:extLst>
              </p:cNvPr>
              <p:cNvCxnSpPr>
                <a:endCxn id="515" idx="4"/>
              </p:cNvCxnSpPr>
              <p:nvPr/>
            </p:nvCxnSpPr>
            <p:spPr>
              <a:xfrm flipV="1">
                <a:off x="417283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a:extLst>
                  <a:ext uri="{FF2B5EF4-FFF2-40B4-BE49-F238E27FC236}">
                    <a16:creationId xmlns:a16="http://schemas.microsoft.com/office/drawing/2014/main" id="{DFD586B1-7FF1-40E0-BD29-B4868DC740A1}"/>
                  </a:ext>
                </a:extLst>
              </p:cNvPr>
              <p:cNvCxnSpPr>
                <a:endCxn id="516" idx="4"/>
              </p:cNvCxnSpPr>
              <p:nvPr/>
            </p:nvCxnSpPr>
            <p:spPr>
              <a:xfrm flipV="1">
                <a:off x="417283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15" name="Oval 514">
                <a:extLst>
                  <a:ext uri="{FF2B5EF4-FFF2-40B4-BE49-F238E27FC236}">
                    <a16:creationId xmlns:a16="http://schemas.microsoft.com/office/drawing/2014/main" id="{7931FE19-42FC-4A98-A127-5BB5498B86B3}"/>
                  </a:ext>
                </a:extLst>
              </p:cNvPr>
              <p:cNvSpPr/>
              <p:nvPr/>
            </p:nvSpPr>
            <p:spPr>
              <a:xfrm>
                <a:off x="466559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6" name="Oval 515">
                <a:extLst>
                  <a:ext uri="{FF2B5EF4-FFF2-40B4-BE49-F238E27FC236}">
                    <a16:creationId xmlns:a16="http://schemas.microsoft.com/office/drawing/2014/main" id="{2B4C1FAD-0A45-4AB8-B5DC-CC35B28DB9DD}"/>
                  </a:ext>
                </a:extLst>
              </p:cNvPr>
              <p:cNvSpPr/>
              <p:nvPr/>
            </p:nvSpPr>
            <p:spPr>
              <a:xfrm>
                <a:off x="446747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7" name="Oval 516">
                <a:extLst>
                  <a:ext uri="{FF2B5EF4-FFF2-40B4-BE49-F238E27FC236}">
                    <a16:creationId xmlns:a16="http://schemas.microsoft.com/office/drawing/2014/main" id="{AD807B63-91DE-46A2-9649-6F875C5C6B90}"/>
                  </a:ext>
                </a:extLst>
              </p:cNvPr>
              <p:cNvSpPr/>
              <p:nvPr/>
            </p:nvSpPr>
            <p:spPr>
              <a:xfrm>
                <a:off x="426935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18" name="Straight Connector 517">
                <a:extLst>
                  <a:ext uri="{FF2B5EF4-FFF2-40B4-BE49-F238E27FC236}">
                    <a16:creationId xmlns:a16="http://schemas.microsoft.com/office/drawing/2014/main" id="{46DA623E-150E-41A1-9430-117C5FD44FB2}"/>
                  </a:ext>
                </a:extLst>
              </p:cNvPr>
              <p:cNvCxnSpPr>
                <a:endCxn id="517" idx="4"/>
              </p:cNvCxnSpPr>
              <p:nvPr/>
            </p:nvCxnSpPr>
            <p:spPr>
              <a:xfrm flipV="1">
                <a:off x="417283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9" name="Straight Connector 518">
                <a:extLst>
                  <a:ext uri="{FF2B5EF4-FFF2-40B4-BE49-F238E27FC236}">
                    <a16:creationId xmlns:a16="http://schemas.microsoft.com/office/drawing/2014/main" id="{D48C7C29-4DC0-48AF-B803-C0A1158279F0}"/>
                  </a:ext>
                </a:extLst>
              </p:cNvPr>
              <p:cNvCxnSpPr>
                <a:endCxn id="517" idx="4"/>
              </p:cNvCxnSpPr>
              <p:nvPr/>
            </p:nvCxnSpPr>
            <p:spPr>
              <a:xfrm flipH="1" flipV="1">
                <a:off x="446747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0" name="Straight Connector 519">
                <a:extLst>
                  <a:ext uri="{FF2B5EF4-FFF2-40B4-BE49-F238E27FC236}">
                    <a16:creationId xmlns:a16="http://schemas.microsoft.com/office/drawing/2014/main" id="{08182232-97E2-4C26-9845-737AD86B2CD2}"/>
                  </a:ext>
                </a:extLst>
              </p:cNvPr>
              <p:cNvCxnSpPr>
                <a:endCxn id="515" idx="4"/>
              </p:cNvCxnSpPr>
              <p:nvPr/>
            </p:nvCxnSpPr>
            <p:spPr>
              <a:xfrm flipH="1" flipV="1">
                <a:off x="486371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a:extLst>
                  <a:ext uri="{FF2B5EF4-FFF2-40B4-BE49-F238E27FC236}">
                    <a16:creationId xmlns:a16="http://schemas.microsoft.com/office/drawing/2014/main" id="{C50F2035-892A-4213-A7EF-1335C7F3C819}"/>
                  </a:ext>
                </a:extLst>
              </p:cNvPr>
              <p:cNvCxnSpPr>
                <a:endCxn id="515" idx="4"/>
              </p:cNvCxnSpPr>
              <p:nvPr/>
            </p:nvCxnSpPr>
            <p:spPr>
              <a:xfrm flipH="1" flipV="1">
                <a:off x="486371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2" name="Straight Connector 521">
                <a:extLst>
                  <a:ext uri="{FF2B5EF4-FFF2-40B4-BE49-F238E27FC236}">
                    <a16:creationId xmlns:a16="http://schemas.microsoft.com/office/drawing/2014/main" id="{868F9DC0-3A52-4FB3-B00C-90DDD16A3498}"/>
                  </a:ext>
                </a:extLst>
              </p:cNvPr>
              <p:cNvCxnSpPr>
                <a:endCxn id="516" idx="4"/>
              </p:cNvCxnSpPr>
              <p:nvPr/>
            </p:nvCxnSpPr>
            <p:spPr>
              <a:xfrm flipH="1" flipV="1">
                <a:off x="466559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3" name="Straight Connector 522">
                <a:extLst>
                  <a:ext uri="{FF2B5EF4-FFF2-40B4-BE49-F238E27FC236}">
                    <a16:creationId xmlns:a16="http://schemas.microsoft.com/office/drawing/2014/main" id="{E9D13EC0-2DA1-4463-A08D-D39922277706}"/>
                  </a:ext>
                </a:extLst>
              </p:cNvPr>
              <p:cNvCxnSpPr>
                <a:endCxn id="517" idx="4"/>
              </p:cNvCxnSpPr>
              <p:nvPr/>
            </p:nvCxnSpPr>
            <p:spPr>
              <a:xfrm flipH="1" flipV="1">
                <a:off x="446747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a:extLst>
                  <a:ext uri="{FF2B5EF4-FFF2-40B4-BE49-F238E27FC236}">
                    <a16:creationId xmlns:a16="http://schemas.microsoft.com/office/drawing/2014/main" id="{CE58C290-98EC-4165-A1B9-5842EA1E0E76}"/>
                  </a:ext>
                </a:extLst>
              </p:cNvPr>
              <p:cNvCxnSpPr>
                <a:endCxn id="517" idx="4"/>
              </p:cNvCxnSpPr>
              <p:nvPr/>
            </p:nvCxnSpPr>
            <p:spPr>
              <a:xfrm flipH="1" flipV="1">
                <a:off x="446747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5" name="Straight Connector 524">
                <a:extLst>
                  <a:ext uri="{FF2B5EF4-FFF2-40B4-BE49-F238E27FC236}">
                    <a16:creationId xmlns:a16="http://schemas.microsoft.com/office/drawing/2014/main" id="{4AB89F9D-4785-45C7-9D90-5C1810AD5E6C}"/>
                  </a:ext>
                </a:extLst>
              </p:cNvPr>
              <p:cNvCxnSpPr>
                <a:endCxn id="516" idx="4"/>
              </p:cNvCxnSpPr>
              <p:nvPr/>
            </p:nvCxnSpPr>
            <p:spPr>
              <a:xfrm flipH="1" flipV="1">
                <a:off x="466559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6" name="Straight Connector 525">
                <a:extLst>
                  <a:ext uri="{FF2B5EF4-FFF2-40B4-BE49-F238E27FC236}">
                    <a16:creationId xmlns:a16="http://schemas.microsoft.com/office/drawing/2014/main" id="{813C9CD9-36AA-4BDE-B203-5BE5799B7A8A}"/>
                  </a:ext>
                </a:extLst>
              </p:cNvPr>
              <p:cNvCxnSpPr>
                <a:endCxn id="516" idx="4"/>
              </p:cNvCxnSpPr>
              <p:nvPr/>
            </p:nvCxnSpPr>
            <p:spPr>
              <a:xfrm flipH="1" flipV="1">
                <a:off x="466559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a:extLst>
                  <a:ext uri="{FF2B5EF4-FFF2-40B4-BE49-F238E27FC236}">
                    <a16:creationId xmlns:a16="http://schemas.microsoft.com/office/drawing/2014/main" id="{0586CC72-CDD9-4A75-B444-2F581EFAE4C1}"/>
                  </a:ext>
                </a:extLst>
              </p:cNvPr>
              <p:cNvCxnSpPr>
                <a:endCxn id="515" idx="4"/>
              </p:cNvCxnSpPr>
              <p:nvPr/>
            </p:nvCxnSpPr>
            <p:spPr>
              <a:xfrm flipV="1">
                <a:off x="479259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8" name="Straight Connector 527">
                <a:extLst>
                  <a:ext uri="{FF2B5EF4-FFF2-40B4-BE49-F238E27FC236}">
                    <a16:creationId xmlns:a16="http://schemas.microsoft.com/office/drawing/2014/main" id="{6FDCA9BF-9826-455B-9888-9789135BE29E}"/>
                  </a:ext>
                </a:extLst>
              </p:cNvPr>
              <p:cNvCxnSpPr>
                <a:endCxn id="517" idx="4"/>
              </p:cNvCxnSpPr>
              <p:nvPr/>
            </p:nvCxnSpPr>
            <p:spPr>
              <a:xfrm flipV="1">
                <a:off x="353275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9" name="Straight Connector 528">
                <a:extLst>
                  <a:ext uri="{FF2B5EF4-FFF2-40B4-BE49-F238E27FC236}">
                    <a16:creationId xmlns:a16="http://schemas.microsoft.com/office/drawing/2014/main" id="{0158EB64-5A11-4B03-992E-E19E609945FA}"/>
                  </a:ext>
                </a:extLst>
              </p:cNvPr>
              <p:cNvCxnSpPr>
                <a:endCxn id="533" idx="4"/>
              </p:cNvCxnSpPr>
              <p:nvPr/>
            </p:nvCxnSpPr>
            <p:spPr>
              <a:xfrm flipV="1">
                <a:off x="481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a:extLst>
                  <a:ext uri="{FF2B5EF4-FFF2-40B4-BE49-F238E27FC236}">
                    <a16:creationId xmlns:a16="http://schemas.microsoft.com/office/drawing/2014/main" id="{78FCF834-A31B-4086-B235-3BB2C8CDCCA9}"/>
                  </a:ext>
                </a:extLst>
              </p:cNvPr>
              <p:cNvCxnSpPr>
                <a:endCxn id="534" idx="4"/>
              </p:cNvCxnSpPr>
              <p:nvPr/>
            </p:nvCxnSpPr>
            <p:spPr>
              <a:xfrm flipV="1">
                <a:off x="481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1" name="Straight Connector 530">
                <a:extLst>
                  <a:ext uri="{FF2B5EF4-FFF2-40B4-BE49-F238E27FC236}">
                    <a16:creationId xmlns:a16="http://schemas.microsoft.com/office/drawing/2014/main" id="{36ACB8D3-617A-4EED-8919-FC8A82DE254E}"/>
                  </a:ext>
                </a:extLst>
              </p:cNvPr>
              <p:cNvCxnSpPr>
                <a:endCxn id="533" idx="4"/>
              </p:cNvCxnSpPr>
              <p:nvPr/>
            </p:nvCxnSpPr>
            <p:spPr>
              <a:xfrm flipV="1">
                <a:off x="545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2" name="Straight Connector 531">
                <a:extLst>
                  <a:ext uri="{FF2B5EF4-FFF2-40B4-BE49-F238E27FC236}">
                    <a16:creationId xmlns:a16="http://schemas.microsoft.com/office/drawing/2014/main" id="{FC5CFCD9-A9CE-47FE-95A1-3D1B30AD6407}"/>
                  </a:ext>
                </a:extLst>
              </p:cNvPr>
              <p:cNvCxnSpPr>
                <a:endCxn id="534" idx="4"/>
              </p:cNvCxnSpPr>
              <p:nvPr/>
            </p:nvCxnSpPr>
            <p:spPr>
              <a:xfrm flipV="1">
                <a:off x="545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33" name="Oval 532">
                <a:extLst>
                  <a:ext uri="{FF2B5EF4-FFF2-40B4-BE49-F238E27FC236}">
                    <a16:creationId xmlns:a16="http://schemas.microsoft.com/office/drawing/2014/main" id="{8BE1053C-61D3-4EFC-A2F9-E046A1341057}"/>
                  </a:ext>
                </a:extLst>
              </p:cNvPr>
              <p:cNvSpPr/>
              <p:nvPr/>
            </p:nvSpPr>
            <p:spPr>
              <a:xfrm>
                <a:off x="594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4" name="Oval 533">
                <a:extLst>
                  <a:ext uri="{FF2B5EF4-FFF2-40B4-BE49-F238E27FC236}">
                    <a16:creationId xmlns:a16="http://schemas.microsoft.com/office/drawing/2014/main" id="{20C606E3-F22A-4D7F-B3D6-422C70E4A2C8}"/>
                  </a:ext>
                </a:extLst>
              </p:cNvPr>
              <p:cNvSpPr/>
              <p:nvPr/>
            </p:nvSpPr>
            <p:spPr>
              <a:xfrm>
                <a:off x="574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5" name="Oval 534">
                <a:extLst>
                  <a:ext uri="{FF2B5EF4-FFF2-40B4-BE49-F238E27FC236}">
                    <a16:creationId xmlns:a16="http://schemas.microsoft.com/office/drawing/2014/main" id="{B384E5BF-812A-4279-BA5C-47DA5B3859E6}"/>
                  </a:ext>
                </a:extLst>
              </p:cNvPr>
              <p:cNvSpPr/>
              <p:nvPr/>
            </p:nvSpPr>
            <p:spPr>
              <a:xfrm>
                <a:off x="554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6" name="Straight Connector 535">
                <a:extLst>
                  <a:ext uri="{FF2B5EF4-FFF2-40B4-BE49-F238E27FC236}">
                    <a16:creationId xmlns:a16="http://schemas.microsoft.com/office/drawing/2014/main" id="{5CCBE32D-2DC5-4A69-BB84-936A5B2EB66D}"/>
                  </a:ext>
                </a:extLst>
              </p:cNvPr>
              <p:cNvCxnSpPr>
                <a:endCxn id="535" idx="4"/>
              </p:cNvCxnSpPr>
              <p:nvPr/>
            </p:nvCxnSpPr>
            <p:spPr>
              <a:xfrm flipV="1">
                <a:off x="545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7" name="Straight Connector 536">
                <a:extLst>
                  <a:ext uri="{FF2B5EF4-FFF2-40B4-BE49-F238E27FC236}">
                    <a16:creationId xmlns:a16="http://schemas.microsoft.com/office/drawing/2014/main" id="{6A6B2478-1EB4-47B5-B09A-03A4F4227583}"/>
                  </a:ext>
                </a:extLst>
              </p:cNvPr>
              <p:cNvCxnSpPr>
                <a:endCxn id="535" idx="4"/>
              </p:cNvCxnSpPr>
              <p:nvPr/>
            </p:nvCxnSpPr>
            <p:spPr>
              <a:xfrm flipH="1" flipV="1">
                <a:off x="574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8" name="Straight Connector 537">
                <a:extLst>
                  <a:ext uri="{FF2B5EF4-FFF2-40B4-BE49-F238E27FC236}">
                    <a16:creationId xmlns:a16="http://schemas.microsoft.com/office/drawing/2014/main" id="{7E431084-BB44-42A5-AAE7-89222C9F33CC}"/>
                  </a:ext>
                </a:extLst>
              </p:cNvPr>
              <p:cNvCxnSpPr>
                <a:cxnSpLocks/>
              </p:cNvCxnSpPr>
              <p:nvPr/>
            </p:nvCxnSpPr>
            <p:spPr>
              <a:xfrm flipH="1" flipV="1">
                <a:off x="614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9" name="Straight Connector 538">
                <a:extLst>
                  <a:ext uri="{FF2B5EF4-FFF2-40B4-BE49-F238E27FC236}">
                    <a16:creationId xmlns:a16="http://schemas.microsoft.com/office/drawing/2014/main" id="{6A305B13-5B69-4D28-9BD5-8B51C4A745F7}"/>
                  </a:ext>
                </a:extLst>
              </p:cNvPr>
              <p:cNvCxnSpPr>
                <a:cxnSpLocks/>
              </p:cNvCxnSpPr>
              <p:nvPr/>
            </p:nvCxnSpPr>
            <p:spPr>
              <a:xfrm flipH="1" flipV="1">
                <a:off x="614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0" name="Straight Connector 539">
                <a:extLst>
                  <a:ext uri="{FF2B5EF4-FFF2-40B4-BE49-F238E27FC236}">
                    <a16:creationId xmlns:a16="http://schemas.microsoft.com/office/drawing/2014/main" id="{654B9194-FA62-4F91-9FA4-604F37647DA5}"/>
                  </a:ext>
                </a:extLst>
              </p:cNvPr>
              <p:cNvCxnSpPr>
                <a:cxnSpLocks/>
              </p:cNvCxnSpPr>
              <p:nvPr/>
            </p:nvCxnSpPr>
            <p:spPr>
              <a:xfrm flipH="1" flipV="1">
                <a:off x="594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1" name="Straight Connector 540">
                <a:extLst>
                  <a:ext uri="{FF2B5EF4-FFF2-40B4-BE49-F238E27FC236}">
                    <a16:creationId xmlns:a16="http://schemas.microsoft.com/office/drawing/2014/main" id="{FB113816-DB1B-4008-AA97-5122D79B9587}"/>
                  </a:ext>
                </a:extLst>
              </p:cNvPr>
              <p:cNvCxnSpPr>
                <a:endCxn id="535" idx="4"/>
              </p:cNvCxnSpPr>
              <p:nvPr/>
            </p:nvCxnSpPr>
            <p:spPr>
              <a:xfrm flipH="1" flipV="1">
                <a:off x="574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2" name="Straight Connector 541">
                <a:extLst>
                  <a:ext uri="{FF2B5EF4-FFF2-40B4-BE49-F238E27FC236}">
                    <a16:creationId xmlns:a16="http://schemas.microsoft.com/office/drawing/2014/main" id="{77F94146-3342-43FD-8B42-F362ED95CBA0}"/>
                  </a:ext>
                </a:extLst>
              </p:cNvPr>
              <p:cNvCxnSpPr>
                <a:endCxn id="535" idx="4"/>
              </p:cNvCxnSpPr>
              <p:nvPr/>
            </p:nvCxnSpPr>
            <p:spPr>
              <a:xfrm flipH="1" flipV="1">
                <a:off x="574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a:extLst>
                  <a:ext uri="{FF2B5EF4-FFF2-40B4-BE49-F238E27FC236}">
                    <a16:creationId xmlns:a16="http://schemas.microsoft.com/office/drawing/2014/main" id="{EFEB4B66-F763-493D-ADD2-94F58E0CE9A5}"/>
                  </a:ext>
                </a:extLst>
              </p:cNvPr>
              <p:cNvCxnSpPr>
                <a:cxnSpLocks/>
              </p:cNvCxnSpPr>
              <p:nvPr/>
            </p:nvCxnSpPr>
            <p:spPr>
              <a:xfrm flipH="1" flipV="1">
                <a:off x="594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4" name="Straight Connector 543">
                <a:extLst>
                  <a:ext uri="{FF2B5EF4-FFF2-40B4-BE49-F238E27FC236}">
                    <a16:creationId xmlns:a16="http://schemas.microsoft.com/office/drawing/2014/main" id="{C1155A6F-FAB5-4693-A9F6-BAE3DB45DC29}"/>
                  </a:ext>
                </a:extLst>
              </p:cNvPr>
              <p:cNvCxnSpPr>
                <a:cxnSpLocks/>
              </p:cNvCxnSpPr>
              <p:nvPr/>
            </p:nvCxnSpPr>
            <p:spPr>
              <a:xfrm flipH="1" flipV="1">
                <a:off x="594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a:extLst>
                  <a:ext uri="{FF2B5EF4-FFF2-40B4-BE49-F238E27FC236}">
                    <a16:creationId xmlns:a16="http://schemas.microsoft.com/office/drawing/2014/main" id="{EAED72CC-AFD2-49B2-8C70-8B8A568C8CB1}"/>
                  </a:ext>
                </a:extLst>
              </p:cNvPr>
              <p:cNvCxnSpPr>
                <a:cxnSpLocks/>
              </p:cNvCxnSpPr>
              <p:nvPr/>
            </p:nvCxnSpPr>
            <p:spPr>
              <a:xfrm flipV="1">
                <a:off x="607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6" name="Straight Connector 545">
                <a:extLst>
                  <a:ext uri="{FF2B5EF4-FFF2-40B4-BE49-F238E27FC236}">
                    <a16:creationId xmlns:a16="http://schemas.microsoft.com/office/drawing/2014/main" id="{952B3893-C9AD-4756-9F74-AB87F40F861C}"/>
                  </a:ext>
                </a:extLst>
              </p:cNvPr>
              <p:cNvCxnSpPr>
                <a:endCxn id="535" idx="4"/>
              </p:cNvCxnSpPr>
              <p:nvPr/>
            </p:nvCxnSpPr>
            <p:spPr>
              <a:xfrm flipV="1">
                <a:off x="481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a:extLst>
                  <a:ext uri="{FF2B5EF4-FFF2-40B4-BE49-F238E27FC236}">
                    <a16:creationId xmlns:a16="http://schemas.microsoft.com/office/drawing/2014/main" id="{6AEC37E8-2CD2-4456-B97B-F45CE341989A}"/>
                  </a:ext>
                </a:extLst>
              </p:cNvPr>
              <p:cNvCxnSpPr>
                <a:endCxn id="551" idx="4"/>
              </p:cNvCxnSpPr>
              <p:nvPr/>
            </p:nvCxnSpPr>
            <p:spPr>
              <a:xfrm flipV="1">
                <a:off x="605243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8" name="Straight Connector 547">
                <a:extLst>
                  <a:ext uri="{FF2B5EF4-FFF2-40B4-BE49-F238E27FC236}">
                    <a16:creationId xmlns:a16="http://schemas.microsoft.com/office/drawing/2014/main" id="{6286387A-5E2F-4EF5-9818-AAD659872781}"/>
                  </a:ext>
                </a:extLst>
              </p:cNvPr>
              <p:cNvCxnSpPr>
                <a:endCxn id="552" idx="4"/>
              </p:cNvCxnSpPr>
              <p:nvPr/>
            </p:nvCxnSpPr>
            <p:spPr>
              <a:xfrm flipV="1">
                <a:off x="605243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a:extLst>
                  <a:ext uri="{FF2B5EF4-FFF2-40B4-BE49-F238E27FC236}">
                    <a16:creationId xmlns:a16="http://schemas.microsoft.com/office/drawing/2014/main" id="{1E93F4EB-E36A-43D3-9B2C-08B3651B8AC2}"/>
                  </a:ext>
                </a:extLst>
              </p:cNvPr>
              <p:cNvCxnSpPr>
                <a:endCxn id="551" idx="4"/>
              </p:cNvCxnSpPr>
              <p:nvPr/>
            </p:nvCxnSpPr>
            <p:spPr>
              <a:xfrm flipV="1">
                <a:off x="669251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0" name="Straight Connector 549">
                <a:extLst>
                  <a:ext uri="{FF2B5EF4-FFF2-40B4-BE49-F238E27FC236}">
                    <a16:creationId xmlns:a16="http://schemas.microsoft.com/office/drawing/2014/main" id="{A54A5582-2F82-4F25-97B2-34E17BDC059E}"/>
                  </a:ext>
                </a:extLst>
              </p:cNvPr>
              <p:cNvCxnSpPr>
                <a:endCxn id="552" idx="4"/>
              </p:cNvCxnSpPr>
              <p:nvPr/>
            </p:nvCxnSpPr>
            <p:spPr>
              <a:xfrm flipV="1">
                <a:off x="669251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51" name="Oval 550">
                <a:extLst>
                  <a:ext uri="{FF2B5EF4-FFF2-40B4-BE49-F238E27FC236}">
                    <a16:creationId xmlns:a16="http://schemas.microsoft.com/office/drawing/2014/main" id="{5F55C34E-C8EF-4E5B-9502-1E019A8AB672}"/>
                  </a:ext>
                </a:extLst>
              </p:cNvPr>
              <p:cNvSpPr/>
              <p:nvPr/>
            </p:nvSpPr>
            <p:spPr>
              <a:xfrm>
                <a:off x="718527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2" name="Oval 551">
                <a:extLst>
                  <a:ext uri="{FF2B5EF4-FFF2-40B4-BE49-F238E27FC236}">
                    <a16:creationId xmlns:a16="http://schemas.microsoft.com/office/drawing/2014/main" id="{FE34A730-C2FE-4383-884E-D1E69C57828E}"/>
                  </a:ext>
                </a:extLst>
              </p:cNvPr>
              <p:cNvSpPr/>
              <p:nvPr/>
            </p:nvSpPr>
            <p:spPr>
              <a:xfrm>
                <a:off x="698715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3" name="Oval 552">
                <a:extLst>
                  <a:ext uri="{FF2B5EF4-FFF2-40B4-BE49-F238E27FC236}">
                    <a16:creationId xmlns:a16="http://schemas.microsoft.com/office/drawing/2014/main" id="{9EB0F8BB-AC18-460F-A797-23B14828C628}"/>
                  </a:ext>
                </a:extLst>
              </p:cNvPr>
              <p:cNvSpPr/>
              <p:nvPr/>
            </p:nvSpPr>
            <p:spPr>
              <a:xfrm>
                <a:off x="678903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4" name="Straight Connector 553">
                <a:extLst>
                  <a:ext uri="{FF2B5EF4-FFF2-40B4-BE49-F238E27FC236}">
                    <a16:creationId xmlns:a16="http://schemas.microsoft.com/office/drawing/2014/main" id="{A9505BF0-3D1B-4E59-A715-0EFB44C4736F}"/>
                  </a:ext>
                </a:extLst>
              </p:cNvPr>
              <p:cNvCxnSpPr>
                <a:endCxn id="553" idx="4"/>
              </p:cNvCxnSpPr>
              <p:nvPr/>
            </p:nvCxnSpPr>
            <p:spPr>
              <a:xfrm flipV="1">
                <a:off x="669251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5" name="Straight Connector 554">
                <a:extLst>
                  <a:ext uri="{FF2B5EF4-FFF2-40B4-BE49-F238E27FC236}">
                    <a16:creationId xmlns:a16="http://schemas.microsoft.com/office/drawing/2014/main" id="{FAF04C2C-EF32-42E9-A8CC-C25BB5242E74}"/>
                  </a:ext>
                </a:extLst>
              </p:cNvPr>
              <p:cNvCxnSpPr>
                <a:endCxn id="553" idx="4"/>
              </p:cNvCxnSpPr>
              <p:nvPr/>
            </p:nvCxnSpPr>
            <p:spPr>
              <a:xfrm flipH="1" flipV="1">
                <a:off x="698715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6" name="Straight Connector 555">
                <a:extLst>
                  <a:ext uri="{FF2B5EF4-FFF2-40B4-BE49-F238E27FC236}">
                    <a16:creationId xmlns:a16="http://schemas.microsoft.com/office/drawing/2014/main" id="{0412C9A7-72BE-4E26-8E7C-29CAEF4DAAF5}"/>
                  </a:ext>
                </a:extLst>
              </p:cNvPr>
              <p:cNvCxnSpPr>
                <a:cxnSpLocks/>
              </p:cNvCxnSpPr>
              <p:nvPr/>
            </p:nvCxnSpPr>
            <p:spPr>
              <a:xfrm flipH="1" flipV="1">
                <a:off x="738339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a:extLst>
                  <a:ext uri="{FF2B5EF4-FFF2-40B4-BE49-F238E27FC236}">
                    <a16:creationId xmlns:a16="http://schemas.microsoft.com/office/drawing/2014/main" id="{4FAE7805-E599-4018-BDA4-D31A91A827A1}"/>
                  </a:ext>
                </a:extLst>
              </p:cNvPr>
              <p:cNvCxnSpPr>
                <a:cxnSpLocks/>
              </p:cNvCxnSpPr>
              <p:nvPr/>
            </p:nvCxnSpPr>
            <p:spPr>
              <a:xfrm flipH="1" flipV="1">
                <a:off x="738339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8" name="Straight Connector 557">
                <a:extLst>
                  <a:ext uri="{FF2B5EF4-FFF2-40B4-BE49-F238E27FC236}">
                    <a16:creationId xmlns:a16="http://schemas.microsoft.com/office/drawing/2014/main" id="{C7B85290-7537-4BB5-AFB3-7660B2EB391B}"/>
                  </a:ext>
                </a:extLst>
              </p:cNvPr>
              <p:cNvCxnSpPr>
                <a:cxnSpLocks/>
              </p:cNvCxnSpPr>
              <p:nvPr/>
            </p:nvCxnSpPr>
            <p:spPr>
              <a:xfrm flipH="1" flipV="1">
                <a:off x="718527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9" name="Straight Connector 558">
                <a:extLst>
                  <a:ext uri="{FF2B5EF4-FFF2-40B4-BE49-F238E27FC236}">
                    <a16:creationId xmlns:a16="http://schemas.microsoft.com/office/drawing/2014/main" id="{18FF602D-7C4D-4CBD-BF2A-9CA279B99B51}"/>
                  </a:ext>
                </a:extLst>
              </p:cNvPr>
              <p:cNvCxnSpPr>
                <a:endCxn id="553" idx="4"/>
              </p:cNvCxnSpPr>
              <p:nvPr/>
            </p:nvCxnSpPr>
            <p:spPr>
              <a:xfrm flipH="1" flipV="1">
                <a:off x="698715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0" name="Straight Connector 559">
                <a:extLst>
                  <a:ext uri="{FF2B5EF4-FFF2-40B4-BE49-F238E27FC236}">
                    <a16:creationId xmlns:a16="http://schemas.microsoft.com/office/drawing/2014/main" id="{A4564804-05F8-4EF6-95E2-A3A00EF7A87A}"/>
                  </a:ext>
                </a:extLst>
              </p:cNvPr>
              <p:cNvCxnSpPr>
                <a:endCxn id="553" idx="4"/>
              </p:cNvCxnSpPr>
              <p:nvPr/>
            </p:nvCxnSpPr>
            <p:spPr>
              <a:xfrm flipH="1" flipV="1">
                <a:off x="698715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1" name="Straight Connector 560">
                <a:extLst>
                  <a:ext uri="{FF2B5EF4-FFF2-40B4-BE49-F238E27FC236}">
                    <a16:creationId xmlns:a16="http://schemas.microsoft.com/office/drawing/2014/main" id="{99B7A7EB-7668-4AAB-A3EA-866CEBF983E2}"/>
                  </a:ext>
                </a:extLst>
              </p:cNvPr>
              <p:cNvCxnSpPr>
                <a:cxnSpLocks/>
              </p:cNvCxnSpPr>
              <p:nvPr/>
            </p:nvCxnSpPr>
            <p:spPr>
              <a:xfrm flipH="1" flipV="1">
                <a:off x="718527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2" name="Straight Connector 561">
                <a:extLst>
                  <a:ext uri="{FF2B5EF4-FFF2-40B4-BE49-F238E27FC236}">
                    <a16:creationId xmlns:a16="http://schemas.microsoft.com/office/drawing/2014/main" id="{57F60B81-50B6-4498-91AB-C9888412F56E}"/>
                  </a:ext>
                </a:extLst>
              </p:cNvPr>
              <p:cNvCxnSpPr>
                <a:cxnSpLocks/>
              </p:cNvCxnSpPr>
              <p:nvPr/>
            </p:nvCxnSpPr>
            <p:spPr>
              <a:xfrm flipH="1" flipV="1">
                <a:off x="718527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3" name="Straight Connector 562">
                <a:extLst>
                  <a:ext uri="{FF2B5EF4-FFF2-40B4-BE49-F238E27FC236}">
                    <a16:creationId xmlns:a16="http://schemas.microsoft.com/office/drawing/2014/main" id="{AC0E1773-AD14-4119-9CE7-6618F52BB1ED}"/>
                  </a:ext>
                </a:extLst>
              </p:cNvPr>
              <p:cNvCxnSpPr>
                <a:cxnSpLocks/>
              </p:cNvCxnSpPr>
              <p:nvPr/>
            </p:nvCxnSpPr>
            <p:spPr>
              <a:xfrm flipV="1">
                <a:off x="731227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4" name="Straight Connector 563">
                <a:extLst>
                  <a:ext uri="{FF2B5EF4-FFF2-40B4-BE49-F238E27FC236}">
                    <a16:creationId xmlns:a16="http://schemas.microsoft.com/office/drawing/2014/main" id="{7432360A-439C-4509-87DF-9974E3C9FE57}"/>
                  </a:ext>
                </a:extLst>
              </p:cNvPr>
              <p:cNvCxnSpPr>
                <a:endCxn id="553" idx="4"/>
              </p:cNvCxnSpPr>
              <p:nvPr/>
            </p:nvCxnSpPr>
            <p:spPr>
              <a:xfrm flipV="1">
                <a:off x="605243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sp>
        <p:nvSpPr>
          <p:cNvPr id="769" name="TextBox 768">
            <a:extLst>
              <a:ext uri="{FF2B5EF4-FFF2-40B4-BE49-F238E27FC236}">
                <a16:creationId xmlns:a16="http://schemas.microsoft.com/office/drawing/2014/main" id="{0667CA9A-0B40-47EF-A419-2443B934B314}"/>
              </a:ext>
            </a:extLst>
          </p:cNvPr>
          <p:cNvSpPr txBox="1"/>
          <p:nvPr/>
        </p:nvSpPr>
        <p:spPr>
          <a:xfrm>
            <a:off x="459493" y="815232"/>
            <a:ext cx="7520619" cy="646331"/>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total Tn5/DNase insertions (1 kb)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base-resolution probability profile (1 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72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1" name="Google Shape;261;p49"/>
          <p:cNvSpPr txBox="1">
            <a:spLocks noGrp="1"/>
          </p:cNvSpPr>
          <p:nvPr>
            <p:ph type="body" idx="4294967295"/>
          </p:nvPr>
        </p:nvSpPr>
        <p:spPr>
          <a:xfrm>
            <a:off x="1275000" y="5217367"/>
            <a:ext cx="10251600" cy="3809600"/>
          </a:xfrm>
          <a:prstGeom prst="rect">
            <a:avLst/>
          </a:prstGeom>
        </p:spPr>
        <p:txBody>
          <a:bodyPr spcFirstLastPara="1" vert="horz" wrap="square" lIns="121900" tIns="121900" rIns="121900" bIns="121900" rtlCol="0" anchor="t" anchorCtr="0">
            <a:normAutofit/>
          </a:bodyPr>
          <a:lstStyle/>
          <a:p>
            <a:pPr marL="0" indent="0">
              <a:spcBef>
                <a:spcPts val="1333"/>
              </a:spcBef>
              <a:buNone/>
            </a:pPr>
            <a:endParaRPr sz="2133">
              <a:latin typeface="Arial"/>
              <a:ea typeface="Arial"/>
              <a:cs typeface="Arial"/>
              <a:sym typeface="Arial"/>
            </a:endParaRPr>
          </a:p>
          <a:p>
            <a:pPr marL="0" indent="0" algn="ctr">
              <a:lnSpc>
                <a:spcPct val="100000"/>
              </a:lnSpc>
              <a:spcBef>
                <a:spcPts val="1600"/>
              </a:spcBef>
              <a:buNone/>
            </a:pPr>
            <a:endParaRPr sz="2133">
              <a:solidFill>
                <a:srgbClr val="000000"/>
              </a:solidFill>
              <a:latin typeface="Arial"/>
              <a:ea typeface="Arial"/>
              <a:cs typeface="Arial"/>
              <a:sym typeface="Arial"/>
            </a:endParaRPr>
          </a:p>
        </p:txBody>
      </p:sp>
      <p:sp>
        <p:nvSpPr>
          <p:cNvPr id="21" name="Shape 60">
            <a:extLst>
              <a:ext uri="{FF2B5EF4-FFF2-40B4-BE49-F238E27FC236}">
                <a16:creationId xmlns:a16="http://schemas.microsoft.com/office/drawing/2014/main" id="{EA2A5194-D333-41EE-8C7E-ABB49407E6F8}"/>
              </a:ext>
            </a:extLst>
          </p:cNvPr>
          <p:cNvSpPr txBox="1">
            <a:spLocks/>
          </p:cNvSpPr>
          <p:nvPr/>
        </p:nvSpPr>
        <p:spPr>
          <a:xfrm>
            <a:off x="702185" y="136795"/>
            <a:ext cx="10973330" cy="639708"/>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t>Prediction performance (held-out chromosomes)</a:t>
            </a:r>
          </a:p>
        </p:txBody>
      </p:sp>
      <p:grpSp>
        <p:nvGrpSpPr>
          <p:cNvPr id="12" name="Group 11">
            <a:extLst>
              <a:ext uri="{FF2B5EF4-FFF2-40B4-BE49-F238E27FC236}">
                <a16:creationId xmlns:a16="http://schemas.microsoft.com/office/drawing/2014/main" id="{908A600B-969F-43C8-8B0D-0ECF5469F7F2}"/>
              </a:ext>
            </a:extLst>
          </p:cNvPr>
          <p:cNvGrpSpPr/>
          <p:nvPr/>
        </p:nvGrpSpPr>
        <p:grpSpPr>
          <a:xfrm>
            <a:off x="-140150" y="1021078"/>
            <a:ext cx="6413778" cy="5383750"/>
            <a:chOff x="-224928" y="840489"/>
            <a:chExt cx="6413778" cy="5383750"/>
          </a:xfrm>
        </p:grpSpPr>
        <p:grpSp>
          <p:nvGrpSpPr>
            <p:cNvPr id="2" name="Group 1">
              <a:extLst>
                <a:ext uri="{FF2B5EF4-FFF2-40B4-BE49-F238E27FC236}">
                  <a16:creationId xmlns:a16="http://schemas.microsoft.com/office/drawing/2014/main" id="{0EFED2E6-3469-4125-81C2-277FAF672E18}"/>
                </a:ext>
              </a:extLst>
            </p:cNvPr>
            <p:cNvGrpSpPr/>
            <p:nvPr/>
          </p:nvGrpSpPr>
          <p:grpSpPr>
            <a:xfrm>
              <a:off x="302454" y="1328994"/>
              <a:ext cx="5439127" cy="4895245"/>
              <a:chOff x="472574" y="1286464"/>
              <a:chExt cx="5439127" cy="4895245"/>
            </a:xfrm>
          </p:grpSpPr>
          <p:grpSp>
            <p:nvGrpSpPr>
              <p:cNvPr id="262" name="Google Shape;262;p49"/>
              <p:cNvGrpSpPr/>
              <p:nvPr/>
            </p:nvGrpSpPr>
            <p:grpSpPr>
              <a:xfrm>
                <a:off x="1183054" y="1286464"/>
                <a:ext cx="4728647" cy="4895245"/>
                <a:chOff x="5363700" y="181375"/>
                <a:chExt cx="2267328" cy="2499750"/>
              </a:xfrm>
            </p:grpSpPr>
            <p:grpSp>
              <p:nvGrpSpPr>
                <p:cNvPr id="263" name="Google Shape;263;p49"/>
                <p:cNvGrpSpPr/>
                <p:nvPr/>
              </p:nvGrpSpPr>
              <p:grpSpPr>
                <a:xfrm>
                  <a:off x="5363700" y="181375"/>
                  <a:ext cx="2267328" cy="2499750"/>
                  <a:chOff x="5363700" y="181375"/>
                  <a:chExt cx="2267328" cy="2499750"/>
                </a:xfrm>
              </p:grpSpPr>
              <p:sp>
                <p:nvSpPr>
                  <p:cNvPr id="265" name="Google Shape;265;p49"/>
                  <p:cNvSpPr txBox="1"/>
                  <p:nvPr/>
                </p:nvSpPr>
                <p:spPr>
                  <a:xfrm>
                    <a:off x="5445074" y="2392225"/>
                    <a:ext cx="1781400" cy="288900"/>
                  </a:xfrm>
                  <a:prstGeom prst="rect">
                    <a:avLst/>
                  </a:prstGeom>
                  <a:noFill/>
                  <a:ln>
                    <a:noFill/>
                  </a:ln>
                </p:spPr>
                <p:txBody>
                  <a:bodyPr spcFirstLastPara="1" wrap="square" lIns="121900" tIns="121900" rIns="121900" bIns="121900" anchor="t" anchorCtr="0">
                    <a:noAutofit/>
                  </a:bodyPr>
                  <a:lstStyle/>
                  <a:p>
                    <a:pPr algn="ctr"/>
                    <a:r>
                      <a:rPr lang="en" sz="2000" dirty="0"/>
                      <a:t>Log(observed counts)</a:t>
                    </a:r>
                    <a:endParaRPr sz="2000" dirty="0"/>
                  </a:p>
                </p:txBody>
              </p:sp>
              <p:pic>
                <p:nvPicPr>
                  <p:cNvPr id="266" name="Google Shape;266;p49"/>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5363700" y="181375"/>
                    <a:ext cx="2267328" cy="2202900"/>
                  </a:xfrm>
                  <a:prstGeom prst="rect">
                    <a:avLst/>
                  </a:prstGeom>
                  <a:noFill/>
                  <a:ln>
                    <a:noFill/>
                  </a:ln>
                </p:spPr>
              </p:pic>
            </p:grpSp>
            <p:sp>
              <p:nvSpPr>
                <p:cNvPr id="267" name="Google Shape;267;p49"/>
                <p:cNvSpPr txBox="1"/>
                <p:nvPr/>
              </p:nvSpPr>
              <p:spPr>
                <a:xfrm>
                  <a:off x="5523817" y="214798"/>
                  <a:ext cx="1469938" cy="224110"/>
                </a:xfrm>
                <a:prstGeom prst="rect">
                  <a:avLst/>
                </a:prstGeom>
                <a:noFill/>
                <a:ln>
                  <a:noFill/>
                </a:ln>
              </p:spPr>
              <p:txBody>
                <a:bodyPr spcFirstLastPara="1" wrap="square" lIns="121900" tIns="121900" rIns="121900" bIns="121900" anchor="t" anchorCtr="0">
                  <a:noAutofit/>
                </a:bodyPr>
                <a:lstStyle/>
                <a:p>
                  <a:r>
                    <a:rPr lang="en" dirty="0"/>
                    <a:t>Spearman correlation = 0.7</a:t>
                  </a:r>
                  <a:endParaRPr dirty="0"/>
                </a:p>
              </p:txBody>
            </p:sp>
          </p:grpSp>
          <p:sp>
            <p:nvSpPr>
              <p:cNvPr id="18" name="Google Shape;265;p49">
                <a:extLst>
                  <a:ext uri="{FF2B5EF4-FFF2-40B4-BE49-F238E27FC236}">
                    <a16:creationId xmlns:a16="http://schemas.microsoft.com/office/drawing/2014/main" id="{BFF0B705-4082-4525-AAEA-AB11054DB684}"/>
                  </a:ext>
                </a:extLst>
              </p:cNvPr>
              <p:cNvSpPr txBox="1"/>
              <p:nvPr/>
            </p:nvSpPr>
            <p:spPr>
              <a:xfrm rot="16200000">
                <a:off x="-1102158" y="3393851"/>
                <a:ext cx="3715215" cy="565751"/>
              </a:xfrm>
              <a:prstGeom prst="rect">
                <a:avLst/>
              </a:prstGeom>
              <a:noFill/>
              <a:ln>
                <a:noFill/>
              </a:ln>
            </p:spPr>
            <p:txBody>
              <a:bodyPr spcFirstLastPara="1" wrap="square" lIns="121900" tIns="121900" rIns="121900" bIns="121900" anchor="t" anchorCtr="0">
                <a:noAutofit/>
              </a:bodyPr>
              <a:lstStyle/>
              <a:p>
                <a:pPr algn="ctr"/>
                <a:r>
                  <a:rPr lang="en" sz="2000" dirty="0"/>
                  <a:t>Log(predicted total counts)</a:t>
                </a:r>
                <a:endParaRPr sz="2000" dirty="0"/>
              </a:p>
            </p:txBody>
          </p:sp>
        </p:grpSp>
        <p:sp>
          <p:nvSpPr>
            <p:cNvPr id="34" name="Google Shape;275;p49">
              <a:extLst>
                <a:ext uri="{FF2B5EF4-FFF2-40B4-BE49-F238E27FC236}">
                  <a16:creationId xmlns:a16="http://schemas.microsoft.com/office/drawing/2014/main" id="{D76A4849-C3C8-469A-A25A-D69F9607079F}"/>
                </a:ext>
              </a:extLst>
            </p:cNvPr>
            <p:cNvSpPr txBox="1"/>
            <p:nvPr/>
          </p:nvSpPr>
          <p:spPr>
            <a:xfrm>
              <a:off x="-224928" y="840489"/>
              <a:ext cx="6413778" cy="553957"/>
            </a:xfrm>
            <a:prstGeom prst="rect">
              <a:avLst/>
            </a:prstGeom>
            <a:noFill/>
            <a:ln>
              <a:noFill/>
            </a:ln>
          </p:spPr>
          <p:txBody>
            <a:bodyPr spcFirstLastPara="1" wrap="square" lIns="121900" tIns="121900" rIns="121900" bIns="121900" anchor="t" anchorCtr="0">
              <a:spAutoFit/>
            </a:bodyPr>
            <a:lstStyle/>
            <a:p>
              <a:pPr algn="ctr"/>
              <a:r>
                <a:rPr lang="en" sz="2000" dirty="0"/>
                <a:t>Total counts prediction performance</a:t>
              </a:r>
            </a:p>
          </p:txBody>
        </p:sp>
      </p:grpSp>
      <p:grpSp>
        <p:nvGrpSpPr>
          <p:cNvPr id="14" name="Group 13">
            <a:extLst>
              <a:ext uri="{FF2B5EF4-FFF2-40B4-BE49-F238E27FC236}">
                <a16:creationId xmlns:a16="http://schemas.microsoft.com/office/drawing/2014/main" id="{91711C2C-087D-44D0-83D2-F0E21F3A324A}"/>
              </a:ext>
            </a:extLst>
          </p:cNvPr>
          <p:cNvGrpSpPr/>
          <p:nvPr/>
        </p:nvGrpSpPr>
        <p:grpSpPr>
          <a:xfrm>
            <a:off x="5481908" y="1064890"/>
            <a:ext cx="6710092" cy="5793110"/>
            <a:chOff x="5481908" y="1064890"/>
            <a:chExt cx="6710092" cy="5793110"/>
          </a:xfrm>
        </p:grpSpPr>
        <p:grpSp>
          <p:nvGrpSpPr>
            <p:cNvPr id="11" name="Group 10">
              <a:extLst>
                <a:ext uri="{FF2B5EF4-FFF2-40B4-BE49-F238E27FC236}">
                  <a16:creationId xmlns:a16="http://schemas.microsoft.com/office/drawing/2014/main" id="{C66C4D77-4F13-4E9A-997F-2D2C869705B8}"/>
                </a:ext>
              </a:extLst>
            </p:cNvPr>
            <p:cNvGrpSpPr/>
            <p:nvPr/>
          </p:nvGrpSpPr>
          <p:grpSpPr>
            <a:xfrm>
              <a:off x="5481908" y="1532489"/>
              <a:ext cx="6413778" cy="5325511"/>
              <a:chOff x="5475767" y="1041991"/>
              <a:chExt cx="6413778" cy="5325511"/>
            </a:xfrm>
          </p:grpSpPr>
          <p:grpSp>
            <p:nvGrpSpPr>
              <p:cNvPr id="3" name="Group 2">
                <a:extLst>
                  <a:ext uri="{FF2B5EF4-FFF2-40B4-BE49-F238E27FC236}">
                    <a16:creationId xmlns:a16="http://schemas.microsoft.com/office/drawing/2014/main" id="{D81212C3-5B5A-4416-8BC3-6AFF65F0C27F}"/>
                  </a:ext>
                </a:extLst>
              </p:cNvPr>
              <p:cNvGrpSpPr/>
              <p:nvPr/>
            </p:nvGrpSpPr>
            <p:grpSpPr>
              <a:xfrm>
                <a:off x="5475767" y="1041991"/>
                <a:ext cx="6413778" cy="5325511"/>
                <a:chOff x="6773970" y="1197738"/>
                <a:chExt cx="4752630" cy="4153085"/>
              </a:xfrm>
            </p:grpSpPr>
            <p:pic>
              <p:nvPicPr>
                <p:cNvPr id="274" name="Google Shape;274;p49"/>
                <p:cNvPicPr preferRelativeResize="0"/>
                <p:nvPr/>
              </p:nvPicPr>
              <p:blipFill rotWithShape="1">
                <a:blip r:embed="rId4" cstate="print">
                  <a:alphaModFix/>
                  <a:extLst>
                    <a:ext uri="{28A0092B-C50C-407E-A947-70E740481C1C}">
                      <a14:useLocalDpi xmlns:a14="http://schemas.microsoft.com/office/drawing/2010/main" val="0"/>
                    </a:ext>
                  </a:extLst>
                </a:blip>
                <a:srcRect/>
                <a:stretch/>
              </p:blipFill>
              <p:spPr>
                <a:xfrm>
                  <a:off x="7302367" y="1197738"/>
                  <a:ext cx="4037440" cy="3809600"/>
                </a:xfrm>
                <a:prstGeom prst="rect">
                  <a:avLst/>
                </a:prstGeom>
                <a:noFill/>
                <a:ln>
                  <a:noFill/>
                </a:ln>
              </p:spPr>
            </p:pic>
            <p:sp>
              <p:nvSpPr>
                <p:cNvPr id="275" name="Google Shape;275;p49"/>
                <p:cNvSpPr txBox="1"/>
                <p:nvPr/>
              </p:nvSpPr>
              <p:spPr>
                <a:xfrm>
                  <a:off x="6773970" y="4918821"/>
                  <a:ext cx="4752630" cy="432002"/>
                </a:xfrm>
                <a:prstGeom prst="rect">
                  <a:avLst/>
                </a:prstGeom>
                <a:noFill/>
                <a:ln>
                  <a:noFill/>
                </a:ln>
              </p:spPr>
              <p:txBody>
                <a:bodyPr spcFirstLastPara="1" wrap="square" lIns="121900" tIns="121900" rIns="121900" bIns="121900" anchor="t" anchorCtr="0">
                  <a:spAutoFit/>
                </a:bodyPr>
                <a:lstStyle/>
                <a:p>
                  <a:pPr algn="ctr"/>
                  <a:r>
                    <a:rPr lang="en" sz="2000" dirty="0"/>
                    <a:t>Jensen-Shannon Distance</a:t>
                  </a:r>
                  <a:endParaRPr sz="2000" dirty="0"/>
                </a:p>
              </p:txBody>
            </p:sp>
          </p:grpSp>
          <p:cxnSp>
            <p:nvCxnSpPr>
              <p:cNvPr id="5" name="Straight Arrow Connector 4">
                <a:extLst>
                  <a:ext uri="{FF2B5EF4-FFF2-40B4-BE49-F238E27FC236}">
                    <a16:creationId xmlns:a16="http://schemas.microsoft.com/office/drawing/2014/main" id="{23BD664B-1FA7-4856-A5DB-1BF1E0372002}"/>
                  </a:ext>
                </a:extLst>
              </p:cNvPr>
              <p:cNvCxnSpPr/>
              <p:nvPr/>
            </p:nvCxnSpPr>
            <p:spPr>
              <a:xfrm>
                <a:off x="6847367" y="1456482"/>
                <a:ext cx="127591" cy="9581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3E279C46-66CF-4212-9296-F8339067CF9F}"/>
                  </a:ext>
                </a:extLst>
              </p:cNvPr>
              <p:cNvCxnSpPr>
                <a:cxnSpLocks/>
              </p:cNvCxnSpPr>
              <p:nvPr/>
            </p:nvCxnSpPr>
            <p:spPr>
              <a:xfrm flipH="1">
                <a:off x="10058400" y="2865679"/>
                <a:ext cx="318977" cy="7135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TextBox 7">
                <a:extLst>
                  <a:ext uri="{FF2B5EF4-FFF2-40B4-BE49-F238E27FC236}">
                    <a16:creationId xmlns:a16="http://schemas.microsoft.com/office/drawing/2014/main" id="{C71E3CF7-2EFB-4510-B212-F0EAFB8973F7}"/>
                  </a:ext>
                </a:extLst>
              </p:cNvPr>
              <p:cNvSpPr txBox="1"/>
              <p:nvPr/>
            </p:nvSpPr>
            <p:spPr>
              <a:xfrm>
                <a:off x="10185775" y="2532525"/>
                <a:ext cx="1215204" cy="369332"/>
              </a:xfrm>
              <a:prstGeom prst="rect">
                <a:avLst/>
              </a:prstGeom>
              <a:noFill/>
            </p:spPr>
            <p:txBody>
              <a:bodyPr wrap="none" rtlCol="0">
                <a:spAutoFit/>
              </a:bodyPr>
              <a:lstStyle/>
              <a:p>
                <a:r>
                  <a:rPr lang="en-US" dirty="0"/>
                  <a:t>Worst limit</a:t>
                </a:r>
              </a:p>
            </p:txBody>
          </p:sp>
          <p:sp>
            <p:nvSpPr>
              <p:cNvPr id="28" name="TextBox 27">
                <a:extLst>
                  <a:ext uri="{FF2B5EF4-FFF2-40B4-BE49-F238E27FC236}">
                    <a16:creationId xmlns:a16="http://schemas.microsoft.com/office/drawing/2014/main" id="{4C8A5663-446D-4F47-8839-E58267AF9538}"/>
                  </a:ext>
                </a:extLst>
              </p:cNvPr>
              <p:cNvSpPr txBox="1"/>
              <p:nvPr/>
            </p:nvSpPr>
            <p:spPr>
              <a:xfrm>
                <a:off x="6199140" y="1087150"/>
                <a:ext cx="1062150" cy="369332"/>
              </a:xfrm>
              <a:prstGeom prst="rect">
                <a:avLst/>
              </a:prstGeom>
              <a:noFill/>
            </p:spPr>
            <p:txBody>
              <a:bodyPr wrap="none" rtlCol="0">
                <a:spAutoFit/>
              </a:bodyPr>
              <a:lstStyle/>
              <a:p>
                <a:r>
                  <a:rPr lang="en-US" dirty="0"/>
                  <a:t>Best limit</a:t>
                </a:r>
              </a:p>
            </p:txBody>
          </p:sp>
          <p:cxnSp>
            <p:nvCxnSpPr>
              <p:cNvPr id="29" name="Straight Arrow Connector 28">
                <a:extLst>
                  <a:ext uri="{FF2B5EF4-FFF2-40B4-BE49-F238E27FC236}">
                    <a16:creationId xmlns:a16="http://schemas.microsoft.com/office/drawing/2014/main" id="{D473459F-DFBC-48CE-B783-BCA51A0B4F79}"/>
                  </a:ext>
                </a:extLst>
              </p:cNvPr>
              <p:cNvCxnSpPr>
                <a:cxnSpLocks/>
              </p:cNvCxnSpPr>
              <p:nvPr/>
            </p:nvCxnSpPr>
            <p:spPr>
              <a:xfrm flipH="1">
                <a:off x="7814930" y="2414478"/>
                <a:ext cx="563526" cy="3796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2" name="TextBox 31">
                <a:extLst>
                  <a:ext uri="{FF2B5EF4-FFF2-40B4-BE49-F238E27FC236}">
                    <a16:creationId xmlns:a16="http://schemas.microsoft.com/office/drawing/2014/main" id="{24990A58-F13A-49C3-87C0-6DA6A866A8E2}"/>
                  </a:ext>
                </a:extLst>
              </p:cNvPr>
              <p:cNvSpPr txBox="1"/>
              <p:nvPr/>
            </p:nvSpPr>
            <p:spPr>
              <a:xfrm>
                <a:off x="8265949" y="2093624"/>
                <a:ext cx="3004027" cy="369332"/>
              </a:xfrm>
              <a:prstGeom prst="rect">
                <a:avLst/>
              </a:prstGeom>
              <a:noFill/>
            </p:spPr>
            <p:txBody>
              <a:bodyPr wrap="none" rtlCol="0">
                <a:spAutoFit/>
              </a:bodyPr>
              <a:lstStyle/>
              <a:p>
                <a:r>
                  <a:rPr lang="en-US" dirty="0"/>
                  <a:t>Observed vs. predicted profile</a:t>
                </a:r>
              </a:p>
            </p:txBody>
          </p:sp>
        </p:grpSp>
        <p:sp>
          <p:nvSpPr>
            <p:cNvPr id="37" name="TextBox 36">
              <a:extLst>
                <a:ext uri="{FF2B5EF4-FFF2-40B4-BE49-F238E27FC236}">
                  <a16:creationId xmlns:a16="http://schemas.microsoft.com/office/drawing/2014/main" id="{4D0E7D94-023B-4FC1-97EC-9247C2F4CDBD}"/>
                </a:ext>
              </a:extLst>
            </p:cNvPr>
            <p:cNvSpPr txBox="1"/>
            <p:nvPr/>
          </p:nvSpPr>
          <p:spPr>
            <a:xfrm>
              <a:off x="5977270" y="1064890"/>
              <a:ext cx="6214730" cy="369332"/>
            </a:xfrm>
            <a:prstGeom prst="rect">
              <a:avLst/>
            </a:prstGeom>
            <a:noFill/>
          </p:spPr>
          <p:txBody>
            <a:bodyPr wrap="square">
              <a:spAutoFit/>
            </a:bodyPr>
            <a:lstStyle/>
            <a:p>
              <a:pPr algn="ctr"/>
              <a:r>
                <a:rPr lang="en" sz="1800" dirty="0"/>
                <a:t>Profile prediction performance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A picture containing histogram&#10;&#10;Description automatically generated">
            <a:extLst>
              <a:ext uri="{FF2B5EF4-FFF2-40B4-BE49-F238E27FC236}">
                <a16:creationId xmlns:a16="http://schemas.microsoft.com/office/drawing/2014/main" id="{A7119289-E4E5-4065-9744-47F07CDE9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306" y="2548836"/>
            <a:ext cx="10000099" cy="660795"/>
          </a:xfrm>
          <a:prstGeom prst="rect">
            <a:avLst/>
          </a:prstGeom>
        </p:spPr>
      </p:pic>
      <p:pic>
        <p:nvPicPr>
          <p:cNvPr id="4" name="Picture 4" descr="Chart, histogram&#10;&#10;Description automatically generated">
            <a:extLst>
              <a:ext uri="{FF2B5EF4-FFF2-40B4-BE49-F238E27FC236}">
                <a16:creationId xmlns:a16="http://schemas.microsoft.com/office/drawing/2014/main" id="{789A7211-ACED-442F-BD0D-0AE37E8581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0304" y="3274431"/>
            <a:ext cx="10000098" cy="636548"/>
          </a:xfrm>
          <a:prstGeom prst="rect">
            <a:avLst/>
          </a:prstGeom>
        </p:spPr>
      </p:pic>
      <p:pic>
        <p:nvPicPr>
          <p:cNvPr id="3" name="Picture 3" descr="Chart&#10;&#10;Description automatically generated">
            <a:extLst>
              <a:ext uri="{FF2B5EF4-FFF2-40B4-BE49-F238E27FC236}">
                <a16:creationId xmlns:a16="http://schemas.microsoft.com/office/drawing/2014/main" id="{1DD11573-BF5D-4563-90C0-950579A96A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8359" y="1832079"/>
            <a:ext cx="9979642" cy="667478"/>
          </a:xfrm>
          <a:prstGeom prst="rect">
            <a:avLst/>
          </a:prstGeom>
        </p:spPr>
      </p:pic>
      <p:sp>
        <p:nvSpPr>
          <p:cNvPr id="2" name="Google Shape;1228;p101">
            <a:extLst>
              <a:ext uri="{FF2B5EF4-FFF2-40B4-BE49-F238E27FC236}">
                <a16:creationId xmlns:a16="http://schemas.microsoft.com/office/drawing/2014/main" id="{DAE00B2D-175A-4E63-92E7-3918B09E54AB}"/>
              </a:ext>
            </a:extLst>
          </p:cNvPr>
          <p:cNvSpPr txBox="1">
            <a:spLocks/>
          </p:cNvSpPr>
          <p:nvPr/>
        </p:nvSpPr>
        <p:spPr>
          <a:xfrm>
            <a:off x="155611" y="13968"/>
            <a:ext cx="11882674" cy="690970"/>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0"/>
              </a:spcBef>
            </a:pPr>
            <a:r>
              <a:rPr lang="en-US" sz="2800" b="1" dirty="0">
                <a:latin typeface="+mj-lt"/>
              </a:rPr>
              <a:t>Denoised base-resolution bias-corrected chromatin accessibility footprints &amp; de-biased sequence features</a:t>
            </a:r>
            <a:endParaRPr lang="en-US" dirty="0"/>
          </a:p>
        </p:txBody>
      </p:sp>
      <p:sp>
        <p:nvSpPr>
          <p:cNvPr id="7" name="TextBox 6">
            <a:extLst>
              <a:ext uri="{FF2B5EF4-FFF2-40B4-BE49-F238E27FC236}">
                <a16:creationId xmlns:a16="http://schemas.microsoft.com/office/drawing/2014/main" id="{DCD687F1-A5CD-4944-A7AB-8D99C66568ED}"/>
              </a:ext>
            </a:extLst>
          </p:cNvPr>
          <p:cNvSpPr txBox="1"/>
          <p:nvPr/>
        </p:nvSpPr>
        <p:spPr>
          <a:xfrm>
            <a:off x="9902519" y="3923213"/>
            <a:ext cx="15567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C00000"/>
                </a:solidFill>
              </a:rPr>
              <a:t>      Tn5 </a:t>
            </a:r>
            <a:endParaRPr lang="en-US" b="1">
              <a:solidFill>
                <a:srgbClr val="C00000"/>
              </a:solidFill>
              <a:cs typeface="Calibri"/>
            </a:endParaRPr>
          </a:p>
          <a:p>
            <a:r>
              <a:rPr lang="en-US" b="1">
                <a:solidFill>
                  <a:srgbClr val="C00000"/>
                </a:solidFill>
                <a:cs typeface="Calibri"/>
              </a:rPr>
              <a:t>denoising!</a:t>
            </a:r>
          </a:p>
        </p:txBody>
      </p:sp>
      <p:sp>
        <p:nvSpPr>
          <p:cNvPr id="9" name="Oval 8">
            <a:extLst>
              <a:ext uri="{FF2B5EF4-FFF2-40B4-BE49-F238E27FC236}">
                <a16:creationId xmlns:a16="http://schemas.microsoft.com/office/drawing/2014/main" id="{DF635208-5B6F-4F01-BDD9-F5ADE05A28B3}"/>
              </a:ext>
            </a:extLst>
          </p:cNvPr>
          <p:cNvSpPr/>
          <p:nvPr/>
        </p:nvSpPr>
        <p:spPr>
          <a:xfrm>
            <a:off x="8778216" y="2119863"/>
            <a:ext cx="1391198" cy="34765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F82FC49-4944-4EBC-8CF2-276DAEEB2786}"/>
              </a:ext>
            </a:extLst>
          </p:cNvPr>
          <p:cNvSpPr/>
          <p:nvPr/>
        </p:nvSpPr>
        <p:spPr>
          <a:xfrm>
            <a:off x="8827364" y="3572896"/>
            <a:ext cx="1396146" cy="42188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1E13447E-B57E-4FCB-8112-E9631FFA24C6}"/>
              </a:ext>
            </a:extLst>
          </p:cNvPr>
          <p:cNvCxnSpPr/>
          <p:nvPr/>
        </p:nvCxnSpPr>
        <p:spPr>
          <a:xfrm>
            <a:off x="9951811" y="2406164"/>
            <a:ext cx="529078" cy="1233957"/>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BEDDB4F-DEFD-416F-8ED1-B9A9262BD75C}"/>
              </a:ext>
            </a:extLst>
          </p:cNvPr>
          <p:cNvCxnSpPr>
            <a:cxnSpLocks/>
          </p:cNvCxnSpPr>
          <p:nvPr/>
        </p:nvCxnSpPr>
        <p:spPr>
          <a:xfrm flipV="1">
            <a:off x="10188719" y="3620329"/>
            <a:ext cx="317739" cy="159633"/>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280F79D-ACB1-4D34-BFC1-06096BE253F1}"/>
              </a:ext>
            </a:extLst>
          </p:cNvPr>
          <p:cNvSpPr txBox="1"/>
          <p:nvPr/>
        </p:nvSpPr>
        <p:spPr>
          <a:xfrm>
            <a:off x="5129013" y="4511423"/>
            <a:ext cx="4481991"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a:solidFill>
                  <a:srgbClr val="C00000"/>
                </a:solidFill>
              </a:rPr>
              <a:t>Using existing work (HINT-ATAC and TOBIAS) </a:t>
            </a:r>
            <a:endParaRPr lang="en-US" sz="1500" b="1">
              <a:solidFill>
                <a:srgbClr val="C00000"/>
              </a:solidFill>
              <a:cs typeface="Calibri"/>
            </a:endParaRPr>
          </a:p>
        </p:txBody>
      </p:sp>
      <p:pic>
        <p:nvPicPr>
          <p:cNvPr id="15" name="Picture 15" descr="A picture containing chart&#10;&#10;Description automatically generated">
            <a:extLst>
              <a:ext uri="{FF2B5EF4-FFF2-40B4-BE49-F238E27FC236}">
                <a16:creationId xmlns:a16="http://schemas.microsoft.com/office/drawing/2014/main" id="{45BB9334-7760-452B-8F5D-17E6BC6B37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3596" y="715777"/>
            <a:ext cx="10071263" cy="1101850"/>
          </a:xfrm>
          <a:prstGeom prst="rect">
            <a:avLst/>
          </a:prstGeom>
        </p:spPr>
      </p:pic>
      <p:sp>
        <p:nvSpPr>
          <p:cNvPr id="16" name="TextBox 15">
            <a:extLst>
              <a:ext uri="{FF2B5EF4-FFF2-40B4-BE49-F238E27FC236}">
                <a16:creationId xmlns:a16="http://schemas.microsoft.com/office/drawing/2014/main" id="{EB1E7907-ADF9-48F7-A8A1-7349E394442F}"/>
              </a:ext>
            </a:extLst>
          </p:cNvPr>
          <p:cNvSpPr txBox="1"/>
          <p:nvPr/>
        </p:nvSpPr>
        <p:spPr>
          <a:xfrm>
            <a:off x="339906" y="1468061"/>
            <a:ext cx="16744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cs typeface="Calibri"/>
              </a:rPr>
              <a:t>Observed track</a:t>
            </a:r>
          </a:p>
        </p:txBody>
      </p:sp>
      <p:sp>
        <p:nvSpPr>
          <p:cNvPr id="17" name="TextBox 16">
            <a:extLst>
              <a:ext uri="{FF2B5EF4-FFF2-40B4-BE49-F238E27FC236}">
                <a16:creationId xmlns:a16="http://schemas.microsoft.com/office/drawing/2014/main" id="{EBF79D9D-D283-4AC0-8ABF-A3659FC4BD18}"/>
              </a:ext>
            </a:extLst>
          </p:cNvPr>
          <p:cNvSpPr txBox="1"/>
          <p:nvPr/>
        </p:nvSpPr>
        <p:spPr>
          <a:xfrm>
            <a:off x="70794" y="1832028"/>
            <a:ext cx="16744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err="1">
                <a:cs typeface="Calibri"/>
              </a:rPr>
              <a:t>ChromBPNet</a:t>
            </a:r>
            <a:endParaRPr lang="en-US" err="1"/>
          </a:p>
          <a:p>
            <a:pPr algn="ctr"/>
            <a:r>
              <a:rPr lang="en-US" sz="1200" b="1">
                <a:cs typeface="Calibri"/>
              </a:rPr>
              <a:t> without </a:t>
            </a:r>
            <a:endParaRPr lang="en-US">
              <a:cs typeface="Calibri"/>
            </a:endParaRPr>
          </a:p>
          <a:p>
            <a:pPr algn="ctr"/>
            <a:r>
              <a:rPr lang="en-US" sz="1200" b="1">
                <a:cs typeface="Calibri"/>
              </a:rPr>
              <a:t>Bias correction</a:t>
            </a:r>
            <a:endParaRPr lang="en-US">
              <a:cs typeface="Calibri"/>
            </a:endParaRPr>
          </a:p>
        </p:txBody>
      </p:sp>
      <p:sp>
        <p:nvSpPr>
          <p:cNvPr id="18" name="TextBox 17">
            <a:extLst>
              <a:ext uri="{FF2B5EF4-FFF2-40B4-BE49-F238E27FC236}">
                <a16:creationId xmlns:a16="http://schemas.microsoft.com/office/drawing/2014/main" id="{A4DFDBCD-9143-410D-9193-BCAD58A898FB}"/>
              </a:ext>
            </a:extLst>
          </p:cNvPr>
          <p:cNvSpPr txBox="1"/>
          <p:nvPr/>
        </p:nvSpPr>
        <p:spPr>
          <a:xfrm>
            <a:off x="58720" y="2679791"/>
            <a:ext cx="167442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err="1">
                <a:cs typeface="Calibri"/>
              </a:rPr>
              <a:t>ChromBPNet</a:t>
            </a:r>
            <a:endParaRPr lang="en-US" err="1"/>
          </a:p>
          <a:p>
            <a:pPr algn="ctr"/>
            <a:r>
              <a:rPr lang="en-US" sz="1200" b="1">
                <a:cs typeface="Calibri"/>
              </a:rPr>
              <a:t> bias model</a:t>
            </a:r>
            <a:endParaRPr lang="en-US"/>
          </a:p>
        </p:txBody>
      </p:sp>
      <p:sp>
        <p:nvSpPr>
          <p:cNvPr id="19" name="TextBox 18">
            <a:extLst>
              <a:ext uri="{FF2B5EF4-FFF2-40B4-BE49-F238E27FC236}">
                <a16:creationId xmlns:a16="http://schemas.microsoft.com/office/drawing/2014/main" id="{EB8302D6-98E8-4665-9686-993B54674324}"/>
              </a:ext>
            </a:extLst>
          </p:cNvPr>
          <p:cNvSpPr txBox="1"/>
          <p:nvPr/>
        </p:nvSpPr>
        <p:spPr>
          <a:xfrm>
            <a:off x="83128" y="5127535"/>
            <a:ext cx="16744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err="1">
                <a:cs typeface="Calibri"/>
              </a:rPr>
              <a:t>ChromBPNet</a:t>
            </a:r>
            <a:r>
              <a:rPr lang="en-US" sz="1200" b="1">
                <a:cs typeface="Calibri"/>
              </a:rPr>
              <a:t> </a:t>
            </a:r>
            <a:endParaRPr lang="en-US">
              <a:cs typeface="Calibri"/>
            </a:endParaRPr>
          </a:p>
          <a:p>
            <a:pPr algn="ctr"/>
            <a:r>
              <a:rPr lang="en-US" sz="1200" b="1">
                <a:cs typeface="Calibri"/>
              </a:rPr>
              <a:t>with</a:t>
            </a:r>
            <a:endParaRPr lang="en-US">
              <a:cs typeface="Calibri"/>
            </a:endParaRPr>
          </a:p>
          <a:p>
            <a:pPr algn="ctr"/>
            <a:r>
              <a:rPr lang="en-US" sz="1200" b="1">
                <a:cs typeface="Calibri"/>
              </a:rPr>
              <a:t> HINT-ATAC correction</a:t>
            </a:r>
            <a:endParaRPr lang="en-US"/>
          </a:p>
        </p:txBody>
      </p:sp>
      <p:sp>
        <p:nvSpPr>
          <p:cNvPr id="20" name="TextBox 19">
            <a:extLst>
              <a:ext uri="{FF2B5EF4-FFF2-40B4-BE49-F238E27FC236}">
                <a16:creationId xmlns:a16="http://schemas.microsoft.com/office/drawing/2014/main" id="{955E42A7-091D-460C-B6DD-7EBE4034CCD5}"/>
              </a:ext>
            </a:extLst>
          </p:cNvPr>
          <p:cNvSpPr txBox="1"/>
          <p:nvPr/>
        </p:nvSpPr>
        <p:spPr>
          <a:xfrm>
            <a:off x="71668" y="5771492"/>
            <a:ext cx="16744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err="1">
                <a:cs typeface="Calibri"/>
              </a:rPr>
              <a:t>ChromBPNet</a:t>
            </a:r>
            <a:r>
              <a:rPr lang="en-US" sz="1200" b="1">
                <a:cs typeface="Calibri"/>
              </a:rPr>
              <a:t> </a:t>
            </a:r>
            <a:endParaRPr lang="en-US"/>
          </a:p>
          <a:p>
            <a:pPr algn="ctr"/>
            <a:r>
              <a:rPr lang="en-US" sz="1200" b="1">
                <a:cs typeface="Calibri"/>
              </a:rPr>
              <a:t>With</a:t>
            </a:r>
            <a:endParaRPr lang="en-US">
              <a:cs typeface="Calibri"/>
            </a:endParaRPr>
          </a:p>
          <a:p>
            <a:pPr algn="ctr"/>
            <a:r>
              <a:rPr lang="en-US" sz="1200" b="1">
                <a:cs typeface="Calibri"/>
              </a:rPr>
              <a:t> TOBIAS correction</a:t>
            </a:r>
            <a:endParaRPr lang="en-US">
              <a:cs typeface="Calibri"/>
            </a:endParaRPr>
          </a:p>
        </p:txBody>
      </p:sp>
      <p:sp>
        <p:nvSpPr>
          <p:cNvPr id="22" name="Left Brace 21">
            <a:extLst>
              <a:ext uri="{FF2B5EF4-FFF2-40B4-BE49-F238E27FC236}">
                <a16:creationId xmlns:a16="http://schemas.microsoft.com/office/drawing/2014/main" id="{37DF8322-4A05-41ED-956C-F27F4579B6DD}"/>
              </a:ext>
            </a:extLst>
          </p:cNvPr>
          <p:cNvSpPr/>
          <p:nvPr/>
        </p:nvSpPr>
        <p:spPr>
          <a:xfrm>
            <a:off x="1752436" y="1823564"/>
            <a:ext cx="148275" cy="639229"/>
          </a:xfrm>
          <a:prstGeom prst="leftBrace">
            <a:avLst/>
          </a:prstGeom>
          <a:noFill/>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Left Brace 22">
            <a:extLst>
              <a:ext uri="{FF2B5EF4-FFF2-40B4-BE49-F238E27FC236}">
                <a16:creationId xmlns:a16="http://schemas.microsoft.com/office/drawing/2014/main" id="{B8728C1F-8825-4E83-BC0B-C708F1EA2530}"/>
              </a:ext>
            </a:extLst>
          </p:cNvPr>
          <p:cNvSpPr/>
          <p:nvPr/>
        </p:nvSpPr>
        <p:spPr>
          <a:xfrm>
            <a:off x="1783119" y="3277494"/>
            <a:ext cx="148441" cy="667987"/>
          </a:xfrm>
          <a:prstGeom prst="leftBrace">
            <a:avLst/>
          </a:prstGeom>
          <a:noFill/>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9341462A-A24E-4EDF-B5CB-F595628D9CD4}"/>
              </a:ext>
            </a:extLst>
          </p:cNvPr>
          <p:cNvSpPr txBox="1"/>
          <p:nvPr/>
        </p:nvSpPr>
        <p:spPr>
          <a:xfrm>
            <a:off x="108865" y="3277539"/>
            <a:ext cx="16744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err="1">
                <a:cs typeface="Calibri"/>
              </a:rPr>
              <a:t>ChromBPNet</a:t>
            </a:r>
            <a:endParaRPr lang="en-US" err="1">
              <a:cs typeface="Calibri"/>
            </a:endParaRPr>
          </a:p>
          <a:p>
            <a:pPr algn="ctr"/>
            <a:r>
              <a:rPr lang="en-US" sz="1200" b="1">
                <a:cs typeface="Calibri"/>
              </a:rPr>
              <a:t> with</a:t>
            </a:r>
            <a:endParaRPr lang="en-US">
              <a:cs typeface="Calibri"/>
            </a:endParaRPr>
          </a:p>
          <a:p>
            <a:pPr algn="ctr"/>
            <a:r>
              <a:rPr lang="en-US" sz="1200" b="1">
                <a:cs typeface="Calibri"/>
              </a:rPr>
              <a:t> bias correction</a:t>
            </a:r>
            <a:endParaRPr lang="en-US"/>
          </a:p>
        </p:txBody>
      </p:sp>
      <p:sp>
        <p:nvSpPr>
          <p:cNvPr id="25" name="Left Brace 24">
            <a:extLst>
              <a:ext uri="{FF2B5EF4-FFF2-40B4-BE49-F238E27FC236}">
                <a16:creationId xmlns:a16="http://schemas.microsoft.com/office/drawing/2014/main" id="{D2C4D8E6-F8EF-4E03-98BD-3F2C63F8A460}"/>
              </a:ext>
            </a:extLst>
          </p:cNvPr>
          <p:cNvSpPr/>
          <p:nvPr/>
        </p:nvSpPr>
        <p:spPr>
          <a:xfrm>
            <a:off x="1767610" y="2574273"/>
            <a:ext cx="148441" cy="667987"/>
          </a:xfrm>
          <a:prstGeom prst="leftBrace">
            <a:avLst/>
          </a:prstGeom>
          <a:noFill/>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0C26A59F-A8A7-4AE7-915E-E779EBF12C87}"/>
              </a:ext>
            </a:extLst>
          </p:cNvPr>
          <p:cNvSpPr txBox="1"/>
          <p:nvPr/>
        </p:nvSpPr>
        <p:spPr>
          <a:xfrm>
            <a:off x="7740353" y="1748925"/>
            <a:ext cx="10350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C00000"/>
                </a:solidFill>
              </a:rPr>
              <a:t>CTCF</a:t>
            </a:r>
            <a:endParaRPr lang="en-US" b="1">
              <a:solidFill>
                <a:srgbClr val="C00000"/>
              </a:solidFill>
              <a:cs typeface="Calibri"/>
            </a:endParaRPr>
          </a:p>
        </p:txBody>
      </p:sp>
      <p:sp>
        <p:nvSpPr>
          <p:cNvPr id="29" name="Left Brace 28">
            <a:extLst>
              <a:ext uri="{FF2B5EF4-FFF2-40B4-BE49-F238E27FC236}">
                <a16:creationId xmlns:a16="http://schemas.microsoft.com/office/drawing/2014/main" id="{DCB9F4FB-32BC-4A3B-B71F-C544E629F700}"/>
              </a:ext>
            </a:extLst>
          </p:cNvPr>
          <p:cNvSpPr/>
          <p:nvPr/>
        </p:nvSpPr>
        <p:spPr>
          <a:xfrm>
            <a:off x="1747485" y="5064206"/>
            <a:ext cx="148441" cy="667987"/>
          </a:xfrm>
          <a:prstGeom prst="leftBrace">
            <a:avLst/>
          </a:prstGeom>
          <a:noFill/>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Left Brace 29">
            <a:extLst>
              <a:ext uri="{FF2B5EF4-FFF2-40B4-BE49-F238E27FC236}">
                <a16:creationId xmlns:a16="http://schemas.microsoft.com/office/drawing/2014/main" id="{0FF2469E-C647-41A0-BF48-A7E97E71A8FD}"/>
              </a:ext>
            </a:extLst>
          </p:cNvPr>
          <p:cNvSpPr/>
          <p:nvPr/>
        </p:nvSpPr>
        <p:spPr>
          <a:xfrm>
            <a:off x="1762661" y="5773704"/>
            <a:ext cx="148441" cy="667987"/>
          </a:xfrm>
          <a:prstGeom prst="leftBrace">
            <a:avLst/>
          </a:prstGeom>
          <a:noFill/>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BA551620-53A9-4118-9DD1-D43651F288E2}"/>
              </a:ext>
            </a:extLst>
          </p:cNvPr>
          <p:cNvSpPr txBox="1"/>
          <p:nvPr/>
        </p:nvSpPr>
        <p:spPr>
          <a:xfrm>
            <a:off x="9165392" y="2471341"/>
            <a:ext cx="10350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C00000"/>
                </a:solidFill>
              </a:rPr>
              <a:t>Tn5</a:t>
            </a:r>
            <a:endParaRPr lang="en-US"/>
          </a:p>
        </p:txBody>
      </p:sp>
      <p:pic>
        <p:nvPicPr>
          <p:cNvPr id="10" name="Picture 25" descr="Chart, histogram&#10;&#10;Description automatically generated">
            <a:extLst>
              <a:ext uri="{FF2B5EF4-FFF2-40B4-BE49-F238E27FC236}">
                <a16:creationId xmlns:a16="http://schemas.microsoft.com/office/drawing/2014/main" id="{B931611D-0D1C-4538-AB5B-A11BB71AF9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9045" y="5073893"/>
            <a:ext cx="10005212" cy="653180"/>
          </a:xfrm>
          <a:prstGeom prst="rect">
            <a:avLst/>
          </a:prstGeom>
        </p:spPr>
      </p:pic>
      <p:pic>
        <p:nvPicPr>
          <p:cNvPr id="26" name="Picture 31" descr="Chart&#10;&#10;Description automatically generated">
            <a:extLst>
              <a:ext uri="{FF2B5EF4-FFF2-40B4-BE49-F238E27FC236}">
                <a16:creationId xmlns:a16="http://schemas.microsoft.com/office/drawing/2014/main" id="{D9A6389B-82E3-4787-BE22-FB0170EC8D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19045" y="5739155"/>
            <a:ext cx="10087038" cy="670369"/>
          </a:xfrm>
          <a:prstGeom prst="rect">
            <a:avLst/>
          </a:prstGeom>
        </p:spPr>
      </p:pic>
      <p:cxnSp>
        <p:nvCxnSpPr>
          <p:cNvPr id="8" name="Straight Arrow Connector 7">
            <a:extLst>
              <a:ext uri="{FF2B5EF4-FFF2-40B4-BE49-F238E27FC236}">
                <a16:creationId xmlns:a16="http://schemas.microsoft.com/office/drawing/2014/main" id="{6A5CAE77-903F-4022-A99B-8CF6FFFE3AA7}"/>
              </a:ext>
            </a:extLst>
          </p:cNvPr>
          <p:cNvCxnSpPr/>
          <p:nvPr/>
        </p:nvCxnSpPr>
        <p:spPr>
          <a:xfrm flipV="1">
            <a:off x="6191122" y="3650952"/>
            <a:ext cx="924628" cy="374351"/>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1" name="TextBox 20">
            <a:extLst>
              <a:ext uri="{FF2B5EF4-FFF2-40B4-BE49-F238E27FC236}">
                <a16:creationId xmlns:a16="http://schemas.microsoft.com/office/drawing/2014/main" id="{71840087-9DEB-40ED-8DD5-A51F8530FE50}"/>
              </a:ext>
            </a:extLst>
          </p:cNvPr>
          <p:cNvSpPr txBox="1"/>
          <p:nvPr/>
        </p:nvSpPr>
        <p:spPr>
          <a:xfrm>
            <a:off x="4836590" y="3992764"/>
            <a:ext cx="16078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rPr>
              <a:t>CTCF Footprint</a:t>
            </a:r>
          </a:p>
        </p:txBody>
      </p:sp>
    </p:spTree>
    <p:extLst>
      <p:ext uri="{BB962C8B-B14F-4D97-AF65-F5344CB8AC3E}">
        <p14:creationId xmlns:p14="http://schemas.microsoft.com/office/powerpoint/2010/main" val="319349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1" grpId="0" animBg="1"/>
      <p:bldP spid="14" grpId="0"/>
      <p:bldP spid="16" grpId="0"/>
      <p:bldP spid="17" grpId="0"/>
      <p:bldP spid="18" grpId="0"/>
      <p:bldP spid="19" grpId="0"/>
      <p:bldP spid="20" grpId="0"/>
      <p:bldP spid="22" grpId="0" animBg="1"/>
      <p:bldP spid="23" grpId="0" animBg="1"/>
      <p:bldP spid="24" grpId="0"/>
      <p:bldP spid="25" grpId="0" animBg="1"/>
      <p:bldP spid="6" grpId="0"/>
      <p:bldP spid="29" grpId="0" animBg="1"/>
      <p:bldP spid="30" grpId="0" animBg="1"/>
      <p:bldP spid="28"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904ECDC4-B414-4789-8031-FE337E1BB48D}"/>
              </a:ext>
            </a:extLst>
          </p:cNvPr>
          <p:cNvSpPr txBox="1"/>
          <p:nvPr/>
        </p:nvSpPr>
        <p:spPr>
          <a:xfrm>
            <a:off x="3800829" y="1664998"/>
            <a:ext cx="651140" cy="369332"/>
          </a:xfrm>
          <a:prstGeom prst="rect">
            <a:avLst/>
          </a:prstGeom>
          <a:noFill/>
        </p:spPr>
        <p:txBody>
          <a:bodyPr wrap="none" lIns="91440" tIns="45720" rIns="91440" bIns="45720" rtlCol="0" anchor="t">
            <a:spAutoFit/>
          </a:bodyPr>
          <a:lstStyle/>
          <a:p>
            <a:r>
              <a:rPr lang="en-US" err="1"/>
              <a:t>NfkB</a:t>
            </a:r>
            <a:endParaRPr lang="en-US">
              <a:cs typeface="Calibri"/>
            </a:endParaRPr>
          </a:p>
        </p:txBody>
      </p:sp>
      <p:sp>
        <p:nvSpPr>
          <p:cNvPr id="34" name="TextBox 33">
            <a:extLst>
              <a:ext uri="{FF2B5EF4-FFF2-40B4-BE49-F238E27FC236}">
                <a16:creationId xmlns:a16="http://schemas.microsoft.com/office/drawing/2014/main" id="{FC3083CF-BFCD-4523-A139-A13319E9C690}"/>
              </a:ext>
            </a:extLst>
          </p:cNvPr>
          <p:cNvSpPr txBox="1"/>
          <p:nvPr/>
        </p:nvSpPr>
        <p:spPr>
          <a:xfrm>
            <a:off x="5722514" y="1664058"/>
            <a:ext cx="688715" cy="369332"/>
          </a:xfrm>
          <a:prstGeom prst="rect">
            <a:avLst/>
          </a:prstGeom>
          <a:noFill/>
        </p:spPr>
        <p:txBody>
          <a:bodyPr wrap="none" lIns="91440" tIns="45720" rIns="91440" bIns="45720" rtlCol="0" anchor="t">
            <a:spAutoFit/>
          </a:bodyPr>
          <a:lstStyle/>
          <a:p>
            <a:r>
              <a:rPr lang="en-US"/>
              <a:t>GATA</a:t>
            </a:r>
            <a:endParaRPr lang="en-US">
              <a:cs typeface="Calibri"/>
            </a:endParaRPr>
          </a:p>
        </p:txBody>
      </p:sp>
      <p:sp>
        <p:nvSpPr>
          <p:cNvPr id="35" name="TextBox 34">
            <a:extLst>
              <a:ext uri="{FF2B5EF4-FFF2-40B4-BE49-F238E27FC236}">
                <a16:creationId xmlns:a16="http://schemas.microsoft.com/office/drawing/2014/main" id="{306172BB-6785-4B3D-808C-A08848AF3E5D}"/>
              </a:ext>
            </a:extLst>
          </p:cNvPr>
          <p:cNvSpPr txBox="1"/>
          <p:nvPr/>
        </p:nvSpPr>
        <p:spPr>
          <a:xfrm>
            <a:off x="7713688" y="1652003"/>
            <a:ext cx="845103" cy="369332"/>
          </a:xfrm>
          <a:prstGeom prst="rect">
            <a:avLst/>
          </a:prstGeom>
          <a:noFill/>
        </p:spPr>
        <p:txBody>
          <a:bodyPr wrap="none" lIns="91440" tIns="45720" rIns="91440" bIns="45720" rtlCol="0" anchor="t">
            <a:spAutoFit/>
          </a:bodyPr>
          <a:lstStyle/>
          <a:p>
            <a:r>
              <a:rPr lang="en-US"/>
              <a:t>HNF4A</a:t>
            </a:r>
            <a:endParaRPr lang="en-US">
              <a:cs typeface="Calibri"/>
            </a:endParaRPr>
          </a:p>
        </p:txBody>
      </p:sp>
      <p:sp>
        <p:nvSpPr>
          <p:cNvPr id="39" name="Title 1">
            <a:extLst>
              <a:ext uri="{FF2B5EF4-FFF2-40B4-BE49-F238E27FC236}">
                <a16:creationId xmlns:a16="http://schemas.microsoft.com/office/drawing/2014/main" id="{7B5BBFCB-DBDD-4B82-A762-6638C3B1A11F}"/>
              </a:ext>
            </a:extLst>
          </p:cNvPr>
          <p:cNvSpPr txBox="1">
            <a:spLocks/>
          </p:cNvSpPr>
          <p:nvPr/>
        </p:nvSpPr>
        <p:spPr>
          <a:xfrm>
            <a:off x="318678" y="186521"/>
            <a:ext cx="11610176" cy="538043"/>
          </a:xfrm>
          <a:prstGeom prst="rect">
            <a:avLst/>
          </a:prstGeom>
        </p:spPr>
        <p:style>
          <a:lnRef idx="1">
            <a:schemeClr val="accent6"/>
          </a:lnRef>
          <a:fillRef idx="2">
            <a:schemeClr val="accent6"/>
          </a:fillRef>
          <a:effectRef idx="1">
            <a:schemeClr val="accent6"/>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800" b="1" err="1">
                <a:latin typeface="+mj-lt"/>
              </a:rPr>
              <a:t>ChromBPNet</a:t>
            </a:r>
            <a:r>
              <a:rPr lang="en-US" sz="2800" b="1">
                <a:latin typeface="+mj-lt"/>
              </a:rPr>
              <a:t> can predict marginal footprints of cell-type specific TFs</a:t>
            </a:r>
          </a:p>
        </p:txBody>
      </p:sp>
      <p:pic>
        <p:nvPicPr>
          <p:cNvPr id="9" name="Picture 10" descr="A picture containing logo&#10;&#10;Description automatically generated">
            <a:extLst>
              <a:ext uri="{FF2B5EF4-FFF2-40B4-BE49-F238E27FC236}">
                <a16:creationId xmlns:a16="http://schemas.microsoft.com/office/drawing/2014/main" id="{8D714F97-BE03-42CD-A20C-BDDF4C1A0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5436" y="1043302"/>
            <a:ext cx="1592285" cy="412883"/>
          </a:xfrm>
          <a:prstGeom prst="rect">
            <a:avLst/>
          </a:prstGeom>
        </p:spPr>
      </p:pic>
      <p:pic>
        <p:nvPicPr>
          <p:cNvPr id="11" name="Picture 12" descr="A picture containing text, clipart&#10;&#10;Description automatically generated">
            <a:extLst>
              <a:ext uri="{FF2B5EF4-FFF2-40B4-BE49-F238E27FC236}">
                <a16:creationId xmlns:a16="http://schemas.microsoft.com/office/drawing/2014/main" id="{D5619CCA-E33E-4A66-A149-A388019FE7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5400" y="1041751"/>
            <a:ext cx="1382486" cy="414100"/>
          </a:xfrm>
          <a:prstGeom prst="rect">
            <a:avLst/>
          </a:prstGeom>
        </p:spPr>
      </p:pic>
      <p:pic>
        <p:nvPicPr>
          <p:cNvPr id="20" name="Picture 21" descr="A picture containing logo&#10;&#10;Description automatically generated">
            <a:extLst>
              <a:ext uri="{FF2B5EF4-FFF2-40B4-BE49-F238E27FC236}">
                <a16:creationId xmlns:a16="http://schemas.microsoft.com/office/drawing/2014/main" id="{016267D7-7318-4A52-B7B3-B211D08BFE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1506" y="1065399"/>
            <a:ext cx="1644733" cy="420534"/>
          </a:xfrm>
          <a:prstGeom prst="rect">
            <a:avLst/>
          </a:prstGeom>
        </p:spPr>
      </p:pic>
      <p:sp>
        <p:nvSpPr>
          <p:cNvPr id="22" name="TextBox 21">
            <a:extLst>
              <a:ext uri="{FF2B5EF4-FFF2-40B4-BE49-F238E27FC236}">
                <a16:creationId xmlns:a16="http://schemas.microsoft.com/office/drawing/2014/main" id="{A4D15280-77FD-4151-8B87-B8212CCDCC5F}"/>
              </a:ext>
            </a:extLst>
          </p:cNvPr>
          <p:cNvSpPr txBox="1"/>
          <p:nvPr/>
        </p:nvSpPr>
        <p:spPr>
          <a:xfrm>
            <a:off x="9885505" y="1675460"/>
            <a:ext cx="526106" cy="369332"/>
          </a:xfrm>
          <a:prstGeom prst="rect">
            <a:avLst/>
          </a:prstGeom>
          <a:noFill/>
        </p:spPr>
        <p:txBody>
          <a:bodyPr wrap="none" lIns="91440" tIns="45720" rIns="91440" bIns="45720" rtlCol="0" anchor="t">
            <a:spAutoFit/>
          </a:bodyPr>
          <a:lstStyle/>
          <a:p>
            <a:r>
              <a:rPr lang="en-US"/>
              <a:t>SP1</a:t>
            </a:r>
            <a:endParaRPr lang="en-US">
              <a:cs typeface="Calibri"/>
            </a:endParaRPr>
          </a:p>
        </p:txBody>
      </p:sp>
      <p:pic>
        <p:nvPicPr>
          <p:cNvPr id="10" name="Picture 11" descr="Icon&#10;&#10;Description automatically generated">
            <a:extLst>
              <a:ext uri="{FF2B5EF4-FFF2-40B4-BE49-F238E27FC236}">
                <a16:creationId xmlns:a16="http://schemas.microsoft.com/office/drawing/2014/main" id="{322322BA-7D26-4E7A-BC12-6C4F7F7109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1131" y="1177756"/>
            <a:ext cx="1239930" cy="284629"/>
          </a:xfrm>
          <a:prstGeom prst="rect">
            <a:avLst/>
          </a:prstGeom>
        </p:spPr>
      </p:pic>
      <p:sp>
        <p:nvSpPr>
          <p:cNvPr id="3" name="TextBox 2">
            <a:extLst>
              <a:ext uri="{FF2B5EF4-FFF2-40B4-BE49-F238E27FC236}">
                <a16:creationId xmlns:a16="http://schemas.microsoft.com/office/drawing/2014/main" id="{32C92C5D-DF7E-4FB6-AD6A-8AEA3EB1E9AC}"/>
              </a:ext>
            </a:extLst>
          </p:cNvPr>
          <p:cNvSpPr txBox="1"/>
          <p:nvPr/>
        </p:nvSpPr>
        <p:spPr>
          <a:xfrm>
            <a:off x="1193991" y="128195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Uncorrected</a:t>
            </a:r>
          </a:p>
        </p:txBody>
      </p:sp>
      <p:sp>
        <p:nvSpPr>
          <p:cNvPr id="5" name="Rectangle 4">
            <a:extLst>
              <a:ext uri="{FF2B5EF4-FFF2-40B4-BE49-F238E27FC236}">
                <a16:creationId xmlns:a16="http://schemas.microsoft.com/office/drawing/2014/main" id="{BE82651C-6F6C-47E1-8ADD-2CCCDB0E55A1}"/>
              </a:ext>
            </a:extLst>
          </p:cNvPr>
          <p:cNvSpPr/>
          <p:nvPr/>
        </p:nvSpPr>
        <p:spPr>
          <a:xfrm>
            <a:off x="744635" y="1415302"/>
            <a:ext cx="376518" cy="12550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a:extLst>
              <a:ext uri="{FF2B5EF4-FFF2-40B4-BE49-F238E27FC236}">
                <a16:creationId xmlns:a16="http://schemas.microsoft.com/office/drawing/2014/main" id="{ABF68184-ED9D-4071-817B-9FA898DA0186}"/>
              </a:ext>
            </a:extLst>
          </p:cNvPr>
          <p:cNvSpPr txBox="1"/>
          <p:nvPr/>
        </p:nvSpPr>
        <p:spPr>
          <a:xfrm rot="16200000">
            <a:off x="822731" y="3515512"/>
            <a:ext cx="29609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Profile probability prediction</a:t>
            </a:r>
          </a:p>
        </p:txBody>
      </p:sp>
      <p:sp>
        <p:nvSpPr>
          <p:cNvPr id="23" name="TextBox 22">
            <a:extLst>
              <a:ext uri="{FF2B5EF4-FFF2-40B4-BE49-F238E27FC236}">
                <a16:creationId xmlns:a16="http://schemas.microsoft.com/office/drawing/2014/main" id="{D1E555A1-DBFB-4984-ADF6-99149EA255FB}"/>
              </a:ext>
            </a:extLst>
          </p:cNvPr>
          <p:cNvSpPr txBox="1"/>
          <p:nvPr/>
        </p:nvSpPr>
        <p:spPr>
          <a:xfrm>
            <a:off x="3154569" y="5664009"/>
            <a:ext cx="78308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200bp surrounding the motif insertion site in 10K random non-peak seqeunces</a:t>
            </a:r>
          </a:p>
        </p:txBody>
      </p:sp>
      <p:pic>
        <p:nvPicPr>
          <p:cNvPr id="6" name="Picture 6" descr="Chart&#10;&#10;Description automatically generated">
            <a:extLst>
              <a:ext uri="{FF2B5EF4-FFF2-40B4-BE49-F238E27FC236}">
                <a16:creationId xmlns:a16="http://schemas.microsoft.com/office/drawing/2014/main" id="{5F8EDF42-F0A0-4EBB-B4FB-8A309558A8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7573" y="2035493"/>
            <a:ext cx="8569920" cy="3520364"/>
          </a:xfrm>
          <a:prstGeom prst="rect">
            <a:avLst/>
          </a:prstGeom>
        </p:spPr>
      </p:pic>
      <p:pic>
        <p:nvPicPr>
          <p:cNvPr id="2" name="Picture 7" descr="Chart&#10;&#10;Description automatically generated">
            <a:extLst>
              <a:ext uri="{FF2B5EF4-FFF2-40B4-BE49-F238E27FC236}">
                <a16:creationId xmlns:a16="http://schemas.microsoft.com/office/drawing/2014/main" id="{232D6BC4-640E-4BD2-BD7C-88AB3E01A6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13409" y="2095171"/>
            <a:ext cx="8535544" cy="3527056"/>
          </a:xfrm>
          <a:prstGeom prst="rect">
            <a:avLst/>
          </a:prstGeom>
        </p:spPr>
      </p:pic>
      <p:sp>
        <p:nvSpPr>
          <p:cNvPr id="8" name="TextBox 7">
            <a:extLst>
              <a:ext uri="{FF2B5EF4-FFF2-40B4-BE49-F238E27FC236}">
                <a16:creationId xmlns:a16="http://schemas.microsoft.com/office/drawing/2014/main" id="{221DF7BF-D743-4732-B574-670EA0DB400B}"/>
              </a:ext>
            </a:extLst>
          </p:cNvPr>
          <p:cNvSpPr txBox="1"/>
          <p:nvPr/>
        </p:nvSpPr>
        <p:spPr>
          <a:xfrm>
            <a:off x="625320" y="2436966"/>
            <a:ext cx="1172116" cy="646331"/>
          </a:xfrm>
          <a:prstGeom prst="rect">
            <a:avLst/>
          </a:prstGeom>
          <a:noFill/>
        </p:spPr>
        <p:txBody>
          <a:bodyPr wrap="none" lIns="91440" tIns="45720" rIns="91440" bIns="45720" rtlCol="0" anchor="t">
            <a:spAutoFit/>
          </a:bodyPr>
          <a:lstStyle/>
          <a:p>
            <a:pPr algn="ctr"/>
            <a:r>
              <a:rPr lang="en-US"/>
              <a:t>GM12878 </a:t>
            </a:r>
            <a:endParaRPr lang="en-US">
              <a:cs typeface="Calibri" panose="020F0502020204030204"/>
            </a:endParaRPr>
          </a:p>
          <a:p>
            <a:pPr algn="ctr"/>
            <a:r>
              <a:rPr lang="en-US"/>
              <a:t>ATAC-seq</a:t>
            </a:r>
            <a:endParaRPr lang="en-US">
              <a:cs typeface="Calibri"/>
            </a:endParaRPr>
          </a:p>
        </p:txBody>
      </p:sp>
      <p:sp>
        <p:nvSpPr>
          <p:cNvPr id="12" name="TextBox 11">
            <a:extLst>
              <a:ext uri="{FF2B5EF4-FFF2-40B4-BE49-F238E27FC236}">
                <a16:creationId xmlns:a16="http://schemas.microsoft.com/office/drawing/2014/main" id="{86D55327-165D-4FA9-A666-ED24AF714F63}"/>
              </a:ext>
            </a:extLst>
          </p:cNvPr>
          <p:cNvSpPr txBox="1"/>
          <p:nvPr/>
        </p:nvSpPr>
        <p:spPr>
          <a:xfrm>
            <a:off x="735960" y="3589855"/>
            <a:ext cx="1061124" cy="646331"/>
          </a:xfrm>
          <a:prstGeom prst="rect">
            <a:avLst/>
          </a:prstGeom>
          <a:noFill/>
        </p:spPr>
        <p:txBody>
          <a:bodyPr wrap="none" lIns="91440" tIns="45720" rIns="91440" bIns="45720" rtlCol="0" anchor="t">
            <a:spAutoFit/>
          </a:bodyPr>
          <a:lstStyle/>
          <a:p>
            <a:pPr algn="ctr"/>
            <a:r>
              <a:rPr lang="en-US"/>
              <a:t>K562 </a:t>
            </a:r>
            <a:endParaRPr lang="en-US">
              <a:cs typeface="Calibri" panose="020F0502020204030204"/>
            </a:endParaRPr>
          </a:p>
          <a:p>
            <a:pPr algn="ctr"/>
            <a:r>
              <a:rPr lang="en-US"/>
              <a:t>ATAC-seq</a:t>
            </a:r>
            <a:endParaRPr lang="en-US">
              <a:cs typeface="Calibri"/>
            </a:endParaRPr>
          </a:p>
        </p:txBody>
      </p:sp>
      <p:sp>
        <p:nvSpPr>
          <p:cNvPr id="13" name="TextBox 12">
            <a:extLst>
              <a:ext uri="{FF2B5EF4-FFF2-40B4-BE49-F238E27FC236}">
                <a16:creationId xmlns:a16="http://schemas.microsoft.com/office/drawing/2014/main" id="{683BDE70-107B-4F42-8A3E-93BDAF6FFFDE}"/>
              </a:ext>
            </a:extLst>
          </p:cNvPr>
          <p:cNvSpPr txBox="1"/>
          <p:nvPr/>
        </p:nvSpPr>
        <p:spPr>
          <a:xfrm>
            <a:off x="672912" y="4790381"/>
            <a:ext cx="1061124" cy="646331"/>
          </a:xfrm>
          <a:prstGeom prst="rect">
            <a:avLst/>
          </a:prstGeom>
          <a:noFill/>
        </p:spPr>
        <p:txBody>
          <a:bodyPr wrap="none" lIns="91440" tIns="45720" rIns="91440" bIns="45720" rtlCol="0" anchor="t">
            <a:spAutoFit/>
          </a:bodyPr>
          <a:lstStyle/>
          <a:p>
            <a:pPr algn="ctr"/>
            <a:r>
              <a:rPr lang="en-US"/>
              <a:t>HEPG2 </a:t>
            </a:r>
            <a:endParaRPr lang="en-US">
              <a:cs typeface="Calibri"/>
            </a:endParaRPr>
          </a:p>
          <a:p>
            <a:pPr algn="ctr"/>
            <a:r>
              <a:rPr lang="en-US"/>
              <a:t>ATAC-seq</a:t>
            </a:r>
            <a:endParaRPr lang="en-US">
              <a:cs typeface="Calibri"/>
            </a:endParaRPr>
          </a:p>
        </p:txBody>
      </p:sp>
      <p:sp>
        <p:nvSpPr>
          <p:cNvPr id="21" name="TextBox 20">
            <a:extLst>
              <a:ext uri="{FF2B5EF4-FFF2-40B4-BE49-F238E27FC236}">
                <a16:creationId xmlns:a16="http://schemas.microsoft.com/office/drawing/2014/main" id="{9C51FA97-2948-492B-B472-28517ACFB398}"/>
              </a:ext>
            </a:extLst>
          </p:cNvPr>
          <p:cNvSpPr txBox="1"/>
          <p:nvPr/>
        </p:nvSpPr>
        <p:spPr>
          <a:xfrm>
            <a:off x="1211179" y="174029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Corrected</a:t>
            </a:r>
          </a:p>
        </p:txBody>
      </p:sp>
      <p:sp>
        <p:nvSpPr>
          <p:cNvPr id="26" name="Rectangle 25">
            <a:extLst>
              <a:ext uri="{FF2B5EF4-FFF2-40B4-BE49-F238E27FC236}">
                <a16:creationId xmlns:a16="http://schemas.microsoft.com/office/drawing/2014/main" id="{5D87583A-1A33-44CD-B4D4-1D3AF1CE6B26}"/>
              </a:ext>
            </a:extLst>
          </p:cNvPr>
          <p:cNvSpPr/>
          <p:nvPr/>
        </p:nvSpPr>
        <p:spPr>
          <a:xfrm>
            <a:off x="744635" y="1799167"/>
            <a:ext cx="376518" cy="12550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166326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3A14CC0-692E-4931-8D33-01911AC6AD68}"/>
              </a:ext>
            </a:extLst>
          </p:cNvPr>
          <p:cNvSpPr txBox="1">
            <a:spLocks/>
          </p:cNvSpPr>
          <p:nvPr/>
        </p:nvSpPr>
        <p:spPr>
          <a:xfrm>
            <a:off x="1185620" y="142415"/>
            <a:ext cx="10623188" cy="628211"/>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800" b="1" dirty="0">
                <a:latin typeface="+mj-lt"/>
              </a:rPr>
              <a:t>Similar sequence syntax derived from DNase-seq and ATAC-seq data</a:t>
            </a:r>
          </a:p>
        </p:txBody>
      </p:sp>
      <p:pic>
        <p:nvPicPr>
          <p:cNvPr id="6" name="Picture 5">
            <a:extLst>
              <a:ext uri="{FF2B5EF4-FFF2-40B4-BE49-F238E27FC236}">
                <a16:creationId xmlns:a16="http://schemas.microsoft.com/office/drawing/2014/main" id="{D98B0FBE-F27C-4ABB-A1EB-805C66DD7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4180" y="1408577"/>
            <a:ext cx="10130725" cy="4978838"/>
          </a:xfrm>
          <a:prstGeom prst="rect">
            <a:avLst/>
          </a:prstGeom>
        </p:spPr>
      </p:pic>
      <p:pic>
        <p:nvPicPr>
          <p:cNvPr id="8" name="Picture 7">
            <a:extLst>
              <a:ext uri="{FF2B5EF4-FFF2-40B4-BE49-F238E27FC236}">
                <a16:creationId xmlns:a16="http://schemas.microsoft.com/office/drawing/2014/main" id="{3A16EE50-576B-4C87-8E6E-888930C767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9739" y="1029659"/>
            <a:ext cx="9980010" cy="228947"/>
          </a:xfrm>
          <a:prstGeom prst="rect">
            <a:avLst/>
          </a:prstGeom>
        </p:spPr>
      </p:pic>
      <p:sp>
        <p:nvSpPr>
          <p:cNvPr id="9" name="TextBox 8">
            <a:extLst>
              <a:ext uri="{FF2B5EF4-FFF2-40B4-BE49-F238E27FC236}">
                <a16:creationId xmlns:a16="http://schemas.microsoft.com/office/drawing/2014/main" id="{3DB3AA68-F2F0-4B4D-98A8-D2B3E69F4400}"/>
              </a:ext>
            </a:extLst>
          </p:cNvPr>
          <p:cNvSpPr txBox="1"/>
          <p:nvPr/>
        </p:nvSpPr>
        <p:spPr>
          <a:xfrm>
            <a:off x="250565" y="1675365"/>
            <a:ext cx="16744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cs typeface="Calibri"/>
              </a:rPr>
              <a:t>ATAC </a:t>
            </a:r>
            <a:r>
              <a:rPr lang="en-US" sz="1200" b="1" dirty="0" err="1">
                <a:cs typeface="Calibri"/>
              </a:rPr>
              <a:t>pvalue</a:t>
            </a:r>
            <a:r>
              <a:rPr lang="en-US" sz="1200" b="1" dirty="0">
                <a:cs typeface="Calibri"/>
              </a:rPr>
              <a:t> track</a:t>
            </a:r>
          </a:p>
        </p:txBody>
      </p:sp>
      <p:sp>
        <p:nvSpPr>
          <p:cNvPr id="10" name="TextBox 9">
            <a:extLst>
              <a:ext uri="{FF2B5EF4-FFF2-40B4-BE49-F238E27FC236}">
                <a16:creationId xmlns:a16="http://schemas.microsoft.com/office/drawing/2014/main" id="{69661FDD-0020-48CB-8180-BB8F24F32F17}"/>
              </a:ext>
            </a:extLst>
          </p:cNvPr>
          <p:cNvSpPr txBox="1"/>
          <p:nvPr/>
        </p:nvSpPr>
        <p:spPr>
          <a:xfrm>
            <a:off x="179758" y="1975450"/>
            <a:ext cx="16744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cs typeface="Calibri"/>
              </a:rPr>
              <a:t>ATAC observed track</a:t>
            </a:r>
          </a:p>
        </p:txBody>
      </p:sp>
      <p:sp>
        <p:nvSpPr>
          <p:cNvPr id="11" name="TextBox 10">
            <a:extLst>
              <a:ext uri="{FF2B5EF4-FFF2-40B4-BE49-F238E27FC236}">
                <a16:creationId xmlns:a16="http://schemas.microsoft.com/office/drawing/2014/main" id="{778A8EDA-A743-42C2-B75B-EFBD46C4C5C2}"/>
              </a:ext>
            </a:extLst>
          </p:cNvPr>
          <p:cNvSpPr txBox="1"/>
          <p:nvPr/>
        </p:nvSpPr>
        <p:spPr>
          <a:xfrm>
            <a:off x="-100739" y="2293843"/>
            <a:ext cx="217189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ATAC uncorrected predictions</a:t>
            </a:r>
          </a:p>
        </p:txBody>
      </p:sp>
      <p:sp>
        <p:nvSpPr>
          <p:cNvPr id="12" name="TextBox 11">
            <a:extLst>
              <a:ext uri="{FF2B5EF4-FFF2-40B4-BE49-F238E27FC236}">
                <a16:creationId xmlns:a16="http://schemas.microsoft.com/office/drawing/2014/main" id="{953DF968-4331-40F3-9B40-71E92A7736EE}"/>
              </a:ext>
            </a:extLst>
          </p:cNvPr>
          <p:cNvSpPr txBox="1"/>
          <p:nvPr/>
        </p:nvSpPr>
        <p:spPr>
          <a:xfrm>
            <a:off x="-15800" y="2622428"/>
            <a:ext cx="206553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ATAC corrected predictions</a:t>
            </a:r>
          </a:p>
        </p:txBody>
      </p:sp>
      <p:sp>
        <p:nvSpPr>
          <p:cNvPr id="13" name="TextBox 12">
            <a:extLst>
              <a:ext uri="{FF2B5EF4-FFF2-40B4-BE49-F238E27FC236}">
                <a16:creationId xmlns:a16="http://schemas.microsoft.com/office/drawing/2014/main" id="{F5EE7F4A-0006-4BC5-9774-A469A6730D06}"/>
              </a:ext>
            </a:extLst>
          </p:cNvPr>
          <p:cNvSpPr txBox="1"/>
          <p:nvPr/>
        </p:nvSpPr>
        <p:spPr>
          <a:xfrm>
            <a:off x="45429" y="2960203"/>
            <a:ext cx="187955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ATAC profile contribution</a:t>
            </a:r>
          </a:p>
        </p:txBody>
      </p:sp>
      <p:sp>
        <p:nvSpPr>
          <p:cNvPr id="14" name="TextBox 13">
            <a:extLst>
              <a:ext uri="{FF2B5EF4-FFF2-40B4-BE49-F238E27FC236}">
                <a16:creationId xmlns:a16="http://schemas.microsoft.com/office/drawing/2014/main" id="{3AACA5A8-CD8E-4910-9E49-31AC06A51131}"/>
              </a:ext>
            </a:extLst>
          </p:cNvPr>
          <p:cNvSpPr txBox="1"/>
          <p:nvPr/>
        </p:nvSpPr>
        <p:spPr>
          <a:xfrm>
            <a:off x="45429" y="3261701"/>
            <a:ext cx="187955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ATAC count contribution</a:t>
            </a:r>
          </a:p>
        </p:txBody>
      </p:sp>
      <p:sp>
        <p:nvSpPr>
          <p:cNvPr id="15" name="TextBox 14">
            <a:extLst>
              <a:ext uri="{FF2B5EF4-FFF2-40B4-BE49-F238E27FC236}">
                <a16:creationId xmlns:a16="http://schemas.microsoft.com/office/drawing/2014/main" id="{DE57AB76-F4E3-4329-BDA9-59CC724E24ED}"/>
              </a:ext>
            </a:extLst>
          </p:cNvPr>
          <p:cNvSpPr txBox="1"/>
          <p:nvPr/>
        </p:nvSpPr>
        <p:spPr>
          <a:xfrm>
            <a:off x="45429" y="3709753"/>
            <a:ext cx="187955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ATAC overlap peak set</a:t>
            </a:r>
          </a:p>
        </p:txBody>
      </p:sp>
      <p:sp>
        <p:nvSpPr>
          <p:cNvPr id="16" name="TextBox 15">
            <a:extLst>
              <a:ext uri="{FF2B5EF4-FFF2-40B4-BE49-F238E27FC236}">
                <a16:creationId xmlns:a16="http://schemas.microsoft.com/office/drawing/2014/main" id="{04BFB83C-C4E8-481D-BFCD-7F978F9A47E5}"/>
              </a:ext>
            </a:extLst>
          </p:cNvPr>
          <p:cNvSpPr txBox="1"/>
          <p:nvPr/>
        </p:nvSpPr>
        <p:spPr>
          <a:xfrm>
            <a:off x="237024" y="4028146"/>
            <a:ext cx="16744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cs typeface="Calibri"/>
              </a:rPr>
              <a:t>DNASE </a:t>
            </a:r>
            <a:r>
              <a:rPr lang="en-US" sz="1200" b="1" dirty="0" err="1">
                <a:cs typeface="Calibri"/>
              </a:rPr>
              <a:t>pvalue</a:t>
            </a:r>
            <a:r>
              <a:rPr lang="en-US" sz="1200" b="1" dirty="0">
                <a:cs typeface="Calibri"/>
              </a:rPr>
              <a:t> track</a:t>
            </a:r>
          </a:p>
        </p:txBody>
      </p:sp>
      <p:sp>
        <p:nvSpPr>
          <p:cNvPr id="17" name="TextBox 16">
            <a:extLst>
              <a:ext uri="{FF2B5EF4-FFF2-40B4-BE49-F238E27FC236}">
                <a16:creationId xmlns:a16="http://schemas.microsoft.com/office/drawing/2014/main" id="{D8F461E9-6C48-4BD1-91F1-16D12136A1A0}"/>
              </a:ext>
            </a:extLst>
          </p:cNvPr>
          <p:cNvSpPr txBox="1"/>
          <p:nvPr/>
        </p:nvSpPr>
        <p:spPr>
          <a:xfrm>
            <a:off x="134329" y="4376113"/>
            <a:ext cx="16744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cs typeface="Calibri"/>
              </a:rPr>
              <a:t>DNASE observed track</a:t>
            </a:r>
          </a:p>
        </p:txBody>
      </p:sp>
      <p:sp>
        <p:nvSpPr>
          <p:cNvPr id="18" name="TextBox 17">
            <a:extLst>
              <a:ext uri="{FF2B5EF4-FFF2-40B4-BE49-F238E27FC236}">
                <a16:creationId xmlns:a16="http://schemas.microsoft.com/office/drawing/2014/main" id="{6CF2C746-BA69-492E-A010-C651D8D2E654}"/>
              </a:ext>
            </a:extLst>
          </p:cNvPr>
          <p:cNvSpPr txBox="1"/>
          <p:nvPr/>
        </p:nvSpPr>
        <p:spPr>
          <a:xfrm>
            <a:off x="-90627" y="4703218"/>
            <a:ext cx="217189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DNASE uncorrected predictions</a:t>
            </a:r>
          </a:p>
        </p:txBody>
      </p:sp>
      <p:sp>
        <p:nvSpPr>
          <p:cNvPr id="19" name="TextBox 18">
            <a:extLst>
              <a:ext uri="{FF2B5EF4-FFF2-40B4-BE49-F238E27FC236}">
                <a16:creationId xmlns:a16="http://schemas.microsoft.com/office/drawing/2014/main" id="{E3286884-6BF3-4947-9D5E-D68EFF4390E0}"/>
              </a:ext>
            </a:extLst>
          </p:cNvPr>
          <p:cNvSpPr txBox="1"/>
          <p:nvPr/>
        </p:nvSpPr>
        <p:spPr>
          <a:xfrm>
            <a:off x="-61229" y="5023091"/>
            <a:ext cx="206553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DNASE corrected predictions</a:t>
            </a:r>
          </a:p>
        </p:txBody>
      </p:sp>
      <p:sp>
        <p:nvSpPr>
          <p:cNvPr id="20" name="TextBox 19">
            <a:extLst>
              <a:ext uri="{FF2B5EF4-FFF2-40B4-BE49-F238E27FC236}">
                <a16:creationId xmlns:a16="http://schemas.microsoft.com/office/drawing/2014/main" id="{DADA7CA7-48C4-420D-BAB9-18E0B976AA05}"/>
              </a:ext>
            </a:extLst>
          </p:cNvPr>
          <p:cNvSpPr txBox="1"/>
          <p:nvPr/>
        </p:nvSpPr>
        <p:spPr>
          <a:xfrm>
            <a:off x="-61228" y="5360866"/>
            <a:ext cx="194078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DNASE profile contribution</a:t>
            </a:r>
          </a:p>
        </p:txBody>
      </p:sp>
      <p:sp>
        <p:nvSpPr>
          <p:cNvPr id="21" name="TextBox 20">
            <a:extLst>
              <a:ext uri="{FF2B5EF4-FFF2-40B4-BE49-F238E27FC236}">
                <a16:creationId xmlns:a16="http://schemas.microsoft.com/office/drawing/2014/main" id="{DFADCDE3-1F12-40E5-A578-777AD469D4B4}"/>
              </a:ext>
            </a:extLst>
          </p:cNvPr>
          <p:cNvSpPr txBox="1"/>
          <p:nvPr/>
        </p:nvSpPr>
        <p:spPr>
          <a:xfrm>
            <a:off x="0" y="5662364"/>
            <a:ext cx="187955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DNASE count contribution</a:t>
            </a:r>
          </a:p>
        </p:txBody>
      </p:sp>
      <p:sp>
        <p:nvSpPr>
          <p:cNvPr id="22" name="TextBox 21">
            <a:extLst>
              <a:ext uri="{FF2B5EF4-FFF2-40B4-BE49-F238E27FC236}">
                <a16:creationId xmlns:a16="http://schemas.microsoft.com/office/drawing/2014/main" id="{F7233F29-887A-44C3-ADD5-412553934182}"/>
              </a:ext>
            </a:extLst>
          </p:cNvPr>
          <p:cNvSpPr txBox="1"/>
          <p:nvPr/>
        </p:nvSpPr>
        <p:spPr>
          <a:xfrm>
            <a:off x="0" y="6110416"/>
            <a:ext cx="187955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cs typeface="Calibri"/>
              </a:rPr>
              <a:t>DNASE overlap peak set</a:t>
            </a:r>
          </a:p>
        </p:txBody>
      </p:sp>
    </p:spTree>
    <p:extLst>
      <p:ext uri="{BB962C8B-B14F-4D97-AF65-F5344CB8AC3E}">
        <p14:creationId xmlns:p14="http://schemas.microsoft.com/office/powerpoint/2010/main" val="102888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7B5BBFCB-DBDD-4B82-A762-6638C3B1A11F}"/>
              </a:ext>
            </a:extLst>
          </p:cNvPr>
          <p:cNvSpPr txBox="1">
            <a:spLocks/>
          </p:cNvSpPr>
          <p:nvPr/>
        </p:nvSpPr>
        <p:spPr>
          <a:xfrm>
            <a:off x="1050898" y="85323"/>
            <a:ext cx="10700633" cy="771806"/>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0"/>
              </a:spcBef>
            </a:pPr>
            <a:r>
              <a:rPr lang="en-US" sz="2800" b="1" dirty="0">
                <a:latin typeface="+mj-lt"/>
              </a:rPr>
              <a:t>High fidelity denoising, imputation and interpretations at different read coverages </a:t>
            </a:r>
            <a:endParaRPr lang="en-US" sz="2800" dirty="0">
              <a:ea typeface="+mn-lt"/>
              <a:cs typeface="+mn-lt"/>
            </a:endParaRPr>
          </a:p>
          <a:p>
            <a:pPr algn="ctr"/>
            <a:endParaRPr lang="en-US" sz="2800" b="1" dirty="0">
              <a:latin typeface="+mj-lt"/>
              <a:cs typeface="Calibri Light"/>
            </a:endParaRPr>
          </a:p>
        </p:txBody>
      </p:sp>
      <p:sp>
        <p:nvSpPr>
          <p:cNvPr id="36" name="TextBox 35">
            <a:extLst>
              <a:ext uri="{FF2B5EF4-FFF2-40B4-BE49-F238E27FC236}">
                <a16:creationId xmlns:a16="http://schemas.microsoft.com/office/drawing/2014/main" id="{ED2E2662-76D0-41AF-9F8A-469C3944EA58}"/>
              </a:ext>
            </a:extLst>
          </p:cNvPr>
          <p:cNvSpPr txBox="1"/>
          <p:nvPr/>
        </p:nvSpPr>
        <p:spPr>
          <a:xfrm>
            <a:off x="81795" y="204365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Bias corrected track</a:t>
            </a:r>
            <a:endParaRPr lang="en-US" dirty="0"/>
          </a:p>
        </p:txBody>
      </p:sp>
      <p:sp>
        <p:nvSpPr>
          <p:cNvPr id="38" name="TextBox 37">
            <a:extLst>
              <a:ext uri="{FF2B5EF4-FFF2-40B4-BE49-F238E27FC236}">
                <a16:creationId xmlns:a16="http://schemas.microsoft.com/office/drawing/2014/main" id="{D2EB878C-F4D1-4AA0-92ED-08F651D6D908}"/>
              </a:ext>
            </a:extLst>
          </p:cNvPr>
          <p:cNvSpPr txBox="1"/>
          <p:nvPr/>
        </p:nvSpPr>
        <p:spPr>
          <a:xfrm>
            <a:off x="276130" y="1791696"/>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Observed track</a:t>
            </a:r>
            <a:endParaRPr lang="en-US" dirty="0"/>
          </a:p>
        </p:txBody>
      </p:sp>
      <p:sp>
        <p:nvSpPr>
          <p:cNvPr id="40" name="TextBox 39">
            <a:extLst>
              <a:ext uri="{FF2B5EF4-FFF2-40B4-BE49-F238E27FC236}">
                <a16:creationId xmlns:a16="http://schemas.microsoft.com/office/drawing/2014/main" id="{830839C6-3498-49B1-8E2B-BDD2DAC60CAC}"/>
              </a:ext>
            </a:extLst>
          </p:cNvPr>
          <p:cNvSpPr txBox="1"/>
          <p:nvPr/>
        </p:nvSpPr>
        <p:spPr>
          <a:xfrm>
            <a:off x="122708" y="2319815"/>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Contribution scores</a:t>
            </a:r>
            <a:endParaRPr lang="en-US"/>
          </a:p>
        </p:txBody>
      </p:sp>
      <p:sp>
        <p:nvSpPr>
          <p:cNvPr id="41" name="TextBox 40">
            <a:extLst>
              <a:ext uri="{FF2B5EF4-FFF2-40B4-BE49-F238E27FC236}">
                <a16:creationId xmlns:a16="http://schemas.microsoft.com/office/drawing/2014/main" id="{CA19FD85-DC00-4152-86B9-F42366A1F121}"/>
              </a:ext>
            </a:extLst>
          </p:cNvPr>
          <p:cNvSpPr txBox="1"/>
          <p:nvPr/>
        </p:nvSpPr>
        <p:spPr>
          <a:xfrm>
            <a:off x="542061" y="1515955"/>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t>500M</a:t>
            </a:r>
            <a:endParaRPr lang="en-US" b="1" dirty="0"/>
          </a:p>
        </p:txBody>
      </p:sp>
      <p:sp>
        <p:nvSpPr>
          <p:cNvPr id="42" name="TextBox 41">
            <a:extLst>
              <a:ext uri="{FF2B5EF4-FFF2-40B4-BE49-F238E27FC236}">
                <a16:creationId xmlns:a16="http://schemas.microsoft.com/office/drawing/2014/main" id="{C99CAF86-9CC3-4A85-99FA-AC685C7A8AA6}"/>
              </a:ext>
            </a:extLst>
          </p:cNvPr>
          <p:cNvSpPr txBox="1"/>
          <p:nvPr/>
        </p:nvSpPr>
        <p:spPr>
          <a:xfrm>
            <a:off x="163619" y="3066472"/>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Bias corrected track</a:t>
            </a:r>
            <a:endParaRPr lang="en-US"/>
          </a:p>
        </p:txBody>
      </p:sp>
      <p:sp>
        <p:nvSpPr>
          <p:cNvPr id="43" name="TextBox 42">
            <a:extLst>
              <a:ext uri="{FF2B5EF4-FFF2-40B4-BE49-F238E27FC236}">
                <a16:creationId xmlns:a16="http://schemas.microsoft.com/office/drawing/2014/main" id="{EBB69AE7-9136-4A92-A2A4-3DE1AC77D2CE}"/>
              </a:ext>
            </a:extLst>
          </p:cNvPr>
          <p:cNvSpPr txBox="1"/>
          <p:nvPr/>
        </p:nvSpPr>
        <p:spPr>
          <a:xfrm>
            <a:off x="337497" y="277496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Observed track</a:t>
            </a:r>
            <a:endParaRPr lang="en-US" dirty="0"/>
          </a:p>
        </p:txBody>
      </p:sp>
      <p:sp>
        <p:nvSpPr>
          <p:cNvPr id="44" name="TextBox 43">
            <a:extLst>
              <a:ext uri="{FF2B5EF4-FFF2-40B4-BE49-F238E27FC236}">
                <a16:creationId xmlns:a16="http://schemas.microsoft.com/office/drawing/2014/main" id="{F53E6DE9-0E90-4983-8FD2-742C45A0D383}"/>
              </a:ext>
            </a:extLst>
          </p:cNvPr>
          <p:cNvSpPr txBox="1"/>
          <p:nvPr/>
        </p:nvSpPr>
        <p:spPr>
          <a:xfrm>
            <a:off x="204532" y="336308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Contribution scores</a:t>
            </a:r>
            <a:endParaRPr lang="en-US"/>
          </a:p>
        </p:txBody>
      </p:sp>
      <p:sp>
        <p:nvSpPr>
          <p:cNvPr id="45" name="TextBox 44">
            <a:extLst>
              <a:ext uri="{FF2B5EF4-FFF2-40B4-BE49-F238E27FC236}">
                <a16:creationId xmlns:a16="http://schemas.microsoft.com/office/drawing/2014/main" id="{B1139557-0BE5-414A-A73E-BA2D1F5BAB5B}"/>
              </a:ext>
            </a:extLst>
          </p:cNvPr>
          <p:cNvSpPr txBox="1"/>
          <p:nvPr/>
        </p:nvSpPr>
        <p:spPr>
          <a:xfrm>
            <a:off x="572745" y="2565292"/>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t>100M</a:t>
            </a:r>
            <a:endParaRPr lang="en-US" b="1" dirty="0"/>
          </a:p>
        </p:txBody>
      </p:sp>
      <p:sp>
        <p:nvSpPr>
          <p:cNvPr id="46" name="TextBox 45">
            <a:extLst>
              <a:ext uri="{FF2B5EF4-FFF2-40B4-BE49-F238E27FC236}">
                <a16:creationId xmlns:a16="http://schemas.microsoft.com/office/drawing/2014/main" id="{536D2DC1-7B1F-4F28-B385-C77D6875E958}"/>
              </a:ext>
            </a:extLst>
          </p:cNvPr>
          <p:cNvSpPr txBox="1"/>
          <p:nvPr/>
        </p:nvSpPr>
        <p:spPr>
          <a:xfrm>
            <a:off x="143162" y="4068833"/>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Bias corrected track</a:t>
            </a:r>
            <a:endParaRPr lang="en-US"/>
          </a:p>
        </p:txBody>
      </p:sp>
      <p:sp>
        <p:nvSpPr>
          <p:cNvPr id="47" name="TextBox 46">
            <a:extLst>
              <a:ext uri="{FF2B5EF4-FFF2-40B4-BE49-F238E27FC236}">
                <a16:creationId xmlns:a16="http://schemas.microsoft.com/office/drawing/2014/main" id="{1EEB8E65-D654-4AD5-8A4F-36A716A9D924}"/>
              </a:ext>
            </a:extLst>
          </p:cNvPr>
          <p:cNvSpPr txBox="1"/>
          <p:nvPr/>
        </p:nvSpPr>
        <p:spPr>
          <a:xfrm>
            <a:off x="337497" y="377732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Observed track</a:t>
            </a:r>
            <a:endParaRPr lang="en-US"/>
          </a:p>
        </p:txBody>
      </p:sp>
      <p:sp>
        <p:nvSpPr>
          <p:cNvPr id="48" name="TextBox 47">
            <a:extLst>
              <a:ext uri="{FF2B5EF4-FFF2-40B4-BE49-F238E27FC236}">
                <a16:creationId xmlns:a16="http://schemas.microsoft.com/office/drawing/2014/main" id="{4D373964-BF15-45A4-A500-B54D37DA9CAF}"/>
              </a:ext>
            </a:extLst>
          </p:cNvPr>
          <p:cNvSpPr txBox="1"/>
          <p:nvPr/>
        </p:nvSpPr>
        <p:spPr>
          <a:xfrm>
            <a:off x="184075" y="434499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Contribution scores</a:t>
            </a:r>
            <a:endParaRPr lang="en-US"/>
          </a:p>
        </p:txBody>
      </p:sp>
      <p:sp>
        <p:nvSpPr>
          <p:cNvPr id="49" name="TextBox 48">
            <a:extLst>
              <a:ext uri="{FF2B5EF4-FFF2-40B4-BE49-F238E27FC236}">
                <a16:creationId xmlns:a16="http://schemas.microsoft.com/office/drawing/2014/main" id="{A6907CC7-4835-4089-85C4-673FFFA44C08}"/>
              </a:ext>
            </a:extLst>
          </p:cNvPr>
          <p:cNvSpPr txBox="1"/>
          <p:nvPr/>
        </p:nvSpPr>
        <p:spPr>
          <a:xfrm>
            <a:off x="634115" y="3582993"/>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t>50M</a:t>
            </a:r>
            <a:endParaRPr lang="en-US" b="1" dirty="0"/>
          </a:p>
        </p:txBody>
      </p:sp>
      <p:sp>
        <p:nvSpPr>
          <p:cNvPr id="50" name="TextBox 49">
            <a:extLst>
              <a:ext uri="{FF2B5EF4-FFF2-40B4-BE49-F238E27FC236}">
                <a16:creationId xmlns:a16="http://schemas.microsoft.com/office/drawing/2014/main" id="{A0C50263-E25E-465D-9F68-05757F3B375E}"/>
              </a:ext>
            </a:extLst>
          </p:cNvPr>
          <p:cNvSpPr txBox="1"/>
          <p:nvPr/>
        </p:nvSpPr>
        <p:spPr>
          <a:xfrm>
            <a:off x="173847" y="502005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Bias corrected track</a:t>
            </a:r>
            <a:endParaRPr lang="en-US"/>
          </a:p>
        </p:txBody>
      </p:sp>
      <p:sp>
        <p:nvSpPr>
          <p:cNvPr id="51" name="TextBox 50">
            <a:extLst>
              <a:ext uri="{FF2B5EF4-FFF2-40B4-BE49-F238E27FC236}">
                <a16:creationId xmlns:a16="http://schemas.microsoft.com/office/drawing/2014/main" id="{90EC8047-DFB0-4F7D-89CD-1CA70B38FBA1}"/>
              </a:ext>
            </a:extLst>
          </p:cNvPr>
          <p:cNvSpPr txBox="1"/>
          <p:nvPr/>
        </p:nvSpPr>
        <p:spPr>
          <a:xfrm>
            <a:off x="276128" y="4743892"/>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Observed track</a:t>
            </a:r>
            <a:endParaRPr lang="en-US"/>
          </a:p>
        </p:txBody>
      </p:sp>
      <p:sp>
        <p:nvSpPr>
          <p:cNvPr id="52" name="TextBox 51">
            <a:extLst>
              <a:ext uri="{FF2B5EF4-FFF2-40B4-BE49-F238E27FC236}">
                <a16:creationId xmlns:a16="http://schemas.microsoft.com/office/drawing/2014/main" id="{D4307D6B-CD90-4A8D-863B-89BBF4481BD4}"/>
              </a:ext>
            </a:extLst>
          </p:cNvPr>
          <p:cNvSpPr txBox="1"/>
          <p:nvPr/>
        </p:nvSpPr>
        <p:spPr>
          <a:xfrm>
            <a:off x="214760" y="5296215"/>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Contribution scores</a:t>
            </a:r>
            <a:endParaRPr lang="en-US"/>
          </a:p>
        </p:txBody>
      </p:sp>
      <p:sp>
        <p:nvSpPr>
          <p:cNvPr id="53" name="TextBox 52">
            <a:extLst>
              <a:ext uri="{FF2B5EF4-FFF2-40B4-BE49-F238E27FC236}">
                <a16:creationId xmlns:a16="http://schemas.microsoft.com/office/drawing/2014/main" id="{5C8E509A-80F7-4253-B705-99242F8F0E35}"/>
              </a:ext>
            </a:extLst>
          </p:cNvPr>
          <p:cNvSpPr txBox="1"/>
          <p:nvPr/>
        </p:nvSpPr>
        <p:spPr>
          <a:xfrm>
            <a:off x="542061" y="452910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t>25M</a:t>
            </a:r>
            <a:endParaRPr lang="en-US" b="1" dirty="0"/>
          </a:p>
        </p:txBody>
      </p:sp>
      <p:sp>
        <p:nvSpPr>
          <p:cNvPr id="54" name="TextBox 53">
            <a:extLst>
              <a:ext uri="{FF2B5EF4-FFF2-40B4-BE49-F238E27FC236}">
                <a16:creationId xmlns:a16="http://schemas.microsoft.com/office/drawing/2014/main" id="{34CA7DE7-3DF9-4F0B-9D4F-C32CCCB2DF72}"/>
              </a:ext>
            </a:extLst>
          </p:cNvPr>
          <p:cNvSpPr txBox="1"/>
          <p:nvPr/>
        </p:nvSpPr>
        <p:spPr>
          <a:xfrm>
            <a:off x="40880" y="600195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Bias corrected track</a:t>
            </a:r>
            <a:endParaRPr lang="en-US"/>
          </a:p>
        </p:txBody>
      </p:sp>
      <p:sp>
        <p:nvSpPr>
          <p:cNvPr id="55" name="TextBox 54">
            <a:extLst>
              <a:ext uri="{FF2B5EF4-FFF2-40B4-BE49-F238E27FC236}">
                <a16:creationId xmlns:a16="http://schemas.microsoft.com/office/drawing/2014/main" id="{074335CA-61B6-4122-B672-C31B94C282ED}"/>
              </a:ext>
            </a:extLst>
          </p:cNvPr>
          <p:cNvSpPr txBox="1"/>
          <p:nvPr/>
        </p:nvSpPr>
        <p:spPr>
          <a:xfrm>
            <a:off x="235215" y="5710455"/>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Observed track</a:t>
            </a:r>
            <a:endParaRPr lang="en-US"/>
          </a:p>
        </p:txBody>
      </p:sp>
      <p:sp>
        <p:nvSpPr>
          <p:cNvPr id="56" name="TextBox 55">
            <a:extLst>
              <a:ext uri="{FF2B5EF4-FFF2-40B4-BE49-F238E27FC236}">
                <a16:creationId xmlns:a16="http://schemas.microsoft.com/office/drawing/2014/main" id="{6377BFDF-4705-4540-A62A-D71D37FE758D}"/>
              </a:ext>
            </a:extLst>
          </p:cNvPr>
          <p:cNvSpPr txBox="1"/>
          <p:nvPr/>
        </p:nvSpPr>
        <p:spPr>
          <a:xfrm>
            <a:off x="81793" y="627812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Contribution scores</a:t>
            </a:r>
            <a:endParaRPr lang="en-US"/>
          </a:p>
        </p:txBody>
      </p:sp>
      <p:sp>
        <p:nvSpPr>
          <p:cNvPr id="57" name="TextBox 56">
            <a:extLst>
              <a:ext uri="{FF2B5EF4-FFF2-40B4-BE49-F238E27FC236}">
                <a16:creationId xmlns:a16="http://schemas.microsoft.com/office/drawing/2014/main" id="{8181DF84-82AA-4F61-817E-C7A0391E4FE6}"/>
              </a:ext>
            </a:extLst>
          </p:cNvPr>
          <p:cNvSpPr txBox="1"/>
          <p:nvPr/>
        </p:nvSpPr>
        <p:spPr>
          <a:xfrm>
            <a:off x="572745" y="551612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t>5M</a:t>
            </a:r>
            <a:endParaRPr lang="en-US" b="1" dirty="0"/>
          </a:p>
        </p:txBody>
      </p:sp>
      <p:sp>
        <p:nvSpPr>
          <p:cNvPr id="60" name="TextBox 59">
            <a:extLst>
              <a:ext uri="{FF2B5EF4-FFF2-40B4-BE49-F238E27FC236}">
                <a16:creationId xmlns:a16="http://schemas.microsoft.com/office/drawing/2014/main" id="{4725864B-1BED-4F75-AC69-B0D46559C0D9}"/>
              </a:ext>
            </a:extLst>
          </p:cNvPr>
          <p:cNvSpPr txBox="1"/>
          <p:nvPr/>
        </p:nvSpPr>
        <p:spPr>
          <a:xfrm>
            <a:off x="5457953" y="91759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Beta-globin locus in K562</a:t>
            </a:r>
          </a:p>
        </p:txBody>
      </p:sp>
      <p:pic>
        <p:nvPicPr>
          <p:cNvPr id="61" name="Picture 61" descr="Background pattern, timeline&#10;&#10;Description automatically generated">
            <a:extLst>
              <a:ext uri="{FF2B5EF4-FFF2-40B4-BE49-F238E27FC236}">
                <a16:creationId xmlns:a16="http://schemas.microsoft.com/office/drawing/2014/main" id="{A337E17E-ACC9-4E01-A010-68BA205FC8D3}"/>
              </a:ext>
            </a:extLst>
          </p:cNvPr>
          <p:cNvPicPr>
            <a:picLocks noChangeAspect="1"/>
          </p:cNvPicPr>
          <p:nvPr/>
        </p:nvPicPr>
        <p:blipFill rotWithShape="1">
          <a:blip r:embed="rId3">
            <a:extLst>
              <a:ext uri="{28A0092B-C50C-407E-A947-70E740481C1C}">
                <a14:useLocalDpi xmlns:a14="http://schemas.microsoft.com/office/drawing/2010/main" val="0"/>
              </a:ext>
            </a:extLst>
          </a:blip>
          <a:srcRect t="-4428"/>
          <a:stretch/>
        </p:blipFill>
        <p:spPr>
          <a:xfrm>
            <a:off x="1586360" y="1275059"/>
            <a:ext cx="10496166" cy="1316640"/>
          </a:xfrm>
          <a:prstGeom prst="rect">
            <a:avLst/>
          </a:prstGeom>
        </p:spPr>
      </p:pic>
      <p:pic>
        <p:nvPicPr>
          <p:cNvPr id="25" name="Picture 61" descr="Background pattern, timeline&#10;&#10;Description automatically generated">
            <a:extLst>
              <a:ext uri="{FF2B5EF4-FFF2-40B4-BE49-F238E27FC236}">
                <a16:creationId xmlns:a16="http://schemas.microsoft.com/office/drawing/2014/main" id="{C18209BA-6404-4541-8EC5-45E11A465A4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606815" y="2599859"/>
            <a:ext cx="10496166" cy="977207"/>
          </a:xfrm>
          <a:prstGeom prst="rect">
            <a:avLst/>
          </a:prstGeom>
        </p:spPr>
      </p:pic>
      <p:pic>
        <p:nvPicPr>
          <p:cNvPr id="26" name="Picture 61" descr="Background pattern, timeline&#10;&#10;Description automatically generated">
            <a:extLst>
              <a:ext uri="{FF2B5EF4-FFF2-40B4-BE49-F238E27FC236}">
                <a16:creationId xmlns:a16="http://schemas.microsoft.com/office/drawing/2014/main" id="{262087F3-9504-4620-BD1E-E04187D3303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598665" y="3621349"/>
            <a:ext cx="10496166" cy="966561"/>
          </a:xfrm>
          <a:prstGeom prst="rect">
            <a:avLst/>
          </a:prstGeom>
        </p:spPr>
      </p:pic>
      <p:pic>
        <p:nvPicPr>
          <p:cNvPr id="28" name="Picture 61" descr="Background pattern, timeline&#10;&#10;Description automatically generated">
            <a:extLst>
              <a:ext uri="{FF2B5EF4-FFF2-40B4-BE49-F238E27FC236}">
                <a16:creationId xmlns:a16="http://schemas.microsoft.com/office/drawing/2014/main" id="{ECBFB3F4-9E4E-4A7B-B396-CC1899AAE8EA}"/>
              </a:ext>
            </a:extLst>
          </p:cNvPr>
          <p:cNvPicPr>
            <a:picLocks noChangeAspect="1"/>
          </p:cNvPicPr>
          <p:nvPr/>
        </p:nvPicPr>
        <p:blipFill rotWithShape="1">
          <a:blip r:embed="rId6">
            <a:extLst>
              <a:ext uri="{28A0092B-C50C-407E-A947-70E740481C1C}">
                <a14:useLocalDpi xmlns:a14="http://schemas.microsoft.com/office/drawing/2010/main" val="0"/>
              </a:ext>
            </a:extLst>
          </a:blip>
          <a:srcRect l="-126"/>
          <a:stretch/>
        </p:blipFill>
        <p:spPr>
          <a:xfrm>
            <a:off x="1523232" y="4621993"/>
            <a:ext cx="10496166" cy="985633"/>
          </a:xfrm>
          <a:prstGeom prst="rect">
            <a:avLst/>
          </a:prstGeom>
        </p:spPr>
      </p:pic>
      <p:pic>
        <p:nvPicPr>
          <p:cNvPr id="29" name="Picture 61" descr="Background pattern, timeline&#10;&#10;Description automatically generated">
            <a:extLst>
              <a:ext uri="{FF2B5EF4-FFF2-40B4-BE49-F238E27FC236}">
                <a16:creationId xmlns:a16="http://schemas.microsoft.com/office/drawing/2014/main" id="{AB875CF9-0819-4FAA-B253-2DFB909B92BB}"/>
              </a:ext>
            </a:extLst>
          </p:cNvPr>
          <p:cNvPicPr>
            <a:picLocks noChangeAspect="1"/>
          </p:cNvPicPr>
          <p:nvPr/>
        </p:nvPicPr>
        <p:blipFill rotWithShape="1">
          <a:blip r:embed="rId7">
            <a:extLst>
              <a:ext uri="{28A0092B-C50C-407E-A947-70E740481C1C}">
                <a14:useLocalDpi xmlns:a14="http://schemas.microsoft.com/office/drawing/2010/main" val="0"/>
              </a:ext>
            </a:extLst>
          </a:blip>
          <a:srcRect r="-195"/>
          <a:stretch/>
        </p:blipFill>
        <p:spPr>
          <a:xfrm>
            <a:off x="1532215" y="5629275"/>
            <a:ext cx="10496166" cy="925844"/>
          </a:xfrm>
          <a:prstGeom prst="rect">
            <a:avLst/>
          </a:prstGeom>
        </p:spPr>
      </p:pic>
    </p:spTree>
    <p:extLst>
      <p:ext uri="{BB962C8B-B14F-4D97-AF65-F5344CB8AC3E}">
        <p14:creationId xmlns:p14="http://schemas.microsoft.com/office/powerpoint/2010/main" val="45256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075D-9364-44CA-B33A-B437FF2E5CA1}"/>
              </a:ext>
            </a:extLst>
          </p:cNvPr>
          <p:cNvSpPr txBox="1">
            <a:spLocks/>
          </p:cNvSpPr>
          <p:nvPr/>
        </p:nvSpPr>
        <p:spPr>
          <a:xfrm>
            <a:off x="1050898" y="85323"/>
            <a:ext cx="10700633" cy="771806"/>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800" b="1" dirty="0" err="1">
                <a:latin typeface="+mj-lt"/>
                <a:cs typeface="Calibri Light"/>
              </a:rPr>
              <a:t>ChromBPNet</a:t>
            </a:r>
            <a:r>
              <a:rPr lang="en-US" sz="2800" b="1" dirty="0">
                <a:latin typeface="+mj-lt"/>
                <a:cs typeface="Calibri Light"/>
              </a:rPr>
              <a:t> predicted tracks are substantially similar compared to observed tracks at different read depths</a:t>
            </a:r>
          </a:p>
        </p:txBody>
      </p:sp>
      <p:sp>
        <p:nvSpPr>
          <p:cNvPr id="5" name="TextBox 4">
            <a:extLst>
              <a:ext uri="{FF2B5EF4-FFF2-40B4-BE49-F238E27FC236}">
                <a16:creationId xmlns:a16="http://schemas.microsoft.com/office/drawing/2014/main" id="{E4179AC3-5409-4AF3-8DD0-2FB146B572CE}"/>
              </a:ext>
            </a:extLst>
          </p:cNvPr>
          <p:cNvSpPr txBox="1"/>
          <p:nvPr/>
        </p:nvSpPr>
        <p:spPr>
          <a:xfrm>
            <a:off x="855661" y="5294870"/>
            <a:ext cx="1028627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Using 500M as ground truth we compare degradation in signal quality at different read depths</a:t>
            </a:r>
          </a:p>
          <a:p>
            <a:pPr algn="ctr"/>
            <a:endParaRPr lang="en-US" dirty="0">
              <a:cs typeface="Calibri"/>
            </a:endParaRPr>
          </a:p>
          <a:p>
            <a:pPr algn="ctr"/>
            <a:r>
              <a:rPr lang="en-US" dirty="0" err="1">
                <a:cs typeface="Calibri"/>
              </a:rPr>
              <a:t>ChromBPNet</a:t>
            </a:r>
            <a:r>
              <a:rPr lang="en-US" dirty="0">
                <a:cs typeface="Calibri"/>
              </a:rPr>
              <a:t> predicts substantially similar profiles compared to the observed tracks </a:t>
            </a:r>
          </a:p>
        </p:txBody>
      </p:sp>
      <p:pic>
        <p:nvPicPr>
          <p:cNvPr id="1040" name="Picture 16">
            <a:extLst>
              <a:ext uri="{FF2B5EF4-FFF2-40B4-BE49-F238E27FC236}">
                <a16:creationId xmlns:a16="http://schemas.microsoft.com/office/drawing/2014/main" id="{59B2A93A-DE6A-4DE4-A61F-542F415CA0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894" y="1405465"/>
            <a:ext cx="5224149" cy="376766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80B970FE-10A8-4239-886D-638A1CB0850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98796" y="1372433"/>
            <a:ext cx="5143135" cy="37863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DB103FF5-B795-4F4D-91AB-B8B2E54B7A2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318580" y="1477551"/>
            <a:ext cx="2178153" cy="68850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517E2A0A-8A65-4FBF-A78F-59EB0535D6C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8433448" y="3947793"/>
            <a:ext cx="2615349" cy="771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605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6EBDAA6-AA00-4BFE-A157-008BED0A61B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313301" y="999100"/>
            <a:ext cx="2065356" cy="4479131"/>
          </a:xfrm>
          <a:prstGeom prst="rect">
            <a:avLst/>
          </a:prstGeom>
        </p:spPr>
      </p:pic>
      <p:pic>
        <p:nvPicPr>
          <p:cNvPr id="8" name="Picture 8" descr="Logo, company name&#10;&#10;Description automatically generated">
            <a:extLst>
              <a:ext uri="{FF2B5EF4-FFF2-40B4-BE49-F238E27FC236}">
                <a16:creationId xmlns:a16="http://schemas.microsoft.com/office/drawing/2014/main" id="{9C6934BA-0942-4C65-A7CD-F560BDF9F0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13" y="1271382"/>
            <a:ext cx="1465660" cy="488156"/>
          </a:xfrm>
          <a:prstGeom prst="rect">
            <a:avLst/>
          </a:prstGeom>
        </p:spPr>
      </p:pic>
      <p:pic>
        <p:nvPicPr>
          <p:cNvPr id="9" name="Picture 9">
            <a:extLst>
              <a:ext uri="{FF2B5EF4-FFF2-40B4-BE49-F238E27FC236}">
                <a16:creationId xmlns:a16="http://schemas.microsoft.com/office/drawing/2014/main" id="{11F97C3C-6F8D-4FC5-AE22-C1EBFF225A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520" y="2301272"/>
            <a:ext cx="1398986" cy="464344"/>
          </a:xfrm>
          <a:prstGeom prst="rect">
            <a:avLst/>
          </a:prstGeom>
        </p:spPr>
      </p:pic>
      <p:pic>
        <p:nvPicPr>
          <p:cNvPr id="10" name="Picture 10" descr="A picture containing company name&#10;&#10;Description automatically generated">
            <a:extLst>
              <a:ext uri="{FF2B5EF4-FFF2-40B4-BE49-F238E27FC236}">
                <a16:creationId xmlns:a16="http://schemas.microsoft.com/office/drawing/2014/main" id="{C7D5C140-5723-4F7A-BF2B-805D5E43EE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942" y="3301397"/>
            <a:ext cx="1545431" cy="476249"/>
          </a:xfrm>
          <a:prstGeom prst="rect">
            <a:avLst/>
          </a:prstGeom>
        </p:spPr>
      </p:pic>
      <p:pic>
        <p:nvPicPr>
          <p:cNvPr id="11" name="Picture 11">
            <a:extLst>
              <a:ext uri="{FF2B5EF4-FFF2-40B4-BE49-F238E27FC236}">
                <a16:creationId xmlns:a16="http://schemas.microsoft.com/office/drawing/2014/main" id="{9941440C-712D-4AA3-83C6-6517EDF017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459" y="4456305"/>
            <a:ext cx="1651396" cy="522683"/>
          </a:xfrm>
          <a:prstGeom prst="rect">
            <a:avLst/>
          </a:prstGeom>
        </p:spPr>
      </p:pic>
      <p:sp>
        <p:nvSpPr>
          <p:cNvPr id="17" name="TextBox 16">
            <a:extLst>
              <a:ext uri="{FF2B5EF4-FFF2-40B4-BE49-F238E27FC236}">
                <a16:creationId xmlns:a16="http://schemas.microsoft.com/office/drawing/2014/main" id="{A484A090-0F23-48BC-9EA9-A36DAABC0756}"/>
              </a:ext>
            </a:extLst>
          </p:cNvPr>
          <p:cNvSpPr txBox="1"/>
          <p:nvPr/>
        </p:nvSpPr>
        <p:spPr>
          <a:xfrm>
            <a:off x="785386" y="1873905"/>
            <a:ext cx="645946" cy="369332"/>
          </a:xfrm>
          <a:prstGeom prst="rect">
            <a:avLst/>
          </a:prstGeom>
          <a:noFill/>
        </p:spPr>
        <p:txBody>
          <a:bodyPr wrap="none" lIns="91440" tIns="45720" rIns="91440" bIns="45720" rtlCol="0" anchor="t">
            <a:spAutoFit/>
          </a:bodyPr>
          <a:lstStyle/>
          <a:p>
            <a:r>
              <a:rPr lang="en-US"/>
              <a:t>CTCF</a:t>
            </a:r>
          </a:p>
        </p:txBody>
      </p:sp>
      <p:sp>
        <p:nvSpPr>
          <p:cNvPr id="18" name="TextBox 17">
            <a:extLst>
              <a:ext uri="{FF2B5EF4-FFF2-40B4-BE49-F238E27FC236}">
                <a16:creationId xmlns:a16="http://schemas.microsoft.com/office/drawing/2014/main" id="{03BF97B7-6CE8-4031-9849-6D99FC3AA466}"/>
              </a:ext>
            </a:extLst>
          </p:cNvPr>
          <p:cNvSpPr txBox="1"/>
          <p:nvPr/>
        </p:nvSpPr>
        <p:spPr>
          <a:xfrm>
            <a:off x="723475" y="2766874"/>
            <a:ext cx="583814" cy="369332"/>
          </a:xfrm>
          <a:prstGeom prst="rect">
            <a:avLst/>
          </a:prstGeom>
          <a:noFill/>
        </p:spPr>
        <p:txBody>
          <a:bodyPr wrap="none" lIns="91440" tIns="45720" rIns="91440" bIns="45720" rtlCol="0" anchor="t">
            <a:spAutoFit/>
          </a:bodyPr>
          <a:lstStyle/>
          <a:p>
            <a:r>
              <a:rPr lang="en-US"/>
              <a:t>SPI1</a:t>
            </a:r>
          </a:p>
        </p:txBody>
      </p:sp>
      <p:sp>
        <p:nvSpPr>
          <p:cNvPr id="19" name="TextBox 18">
            <a:extLst>
              <a:ext uri="{FF2B5EF4-FFF2-40B4-BE49-F238E27FC236}">
                <a16:creationId xmlns:a16="http://schemas.microsoft.com/office/drawing/2014/main" id="{3B96E1B6-FF78-446C-A04A-A02838F6616C}"/>
              </a:ext>
            </a:extLst>
          </p:cNvPr>
          <p:cNvSpPr txBox="1"/>
          <p:nvPr/>
        </p:nvSpPr>
        <p:spPr>
          <a:xfrm>
            <a:off x="634178" y="5112405"/>
            <a:ext cx="823302" cy="369332"/>
          </a:xfrm>
          <a:prstGeom prst="rect">
            <a:avLst/>
          </a:prstGeom>
          <a:noFill/>
        </p:spPr>
        <p:txBody>
          <a:bodyPr wrap="none" lIns="91440" tIns="45720" rIns="91440" bIns="45720" rtlCol="0" anchor="t">
            <a:spAutoFit/>
          </a:bodyPr>
          <a:lstStyle/>
          <a:p>
            <a:r>
              <a:rPr lang="en-US"/>
              <a:t>GABPA</a:t>
            </a:r>
          </a:p>
        </p:txBody>
      </p:sp>
      <p:sp>
        <p:nvSpPr>
          <p:cNvPr id="20" name="TextBox 19">
            <a:extLst>
              <a:ext uri="{FF2B5EF4-FFF2-40B4-BE49-F238E27FC236}">
                <a16:creationId xmlns:a16="http://schemas.microsoft.com/office/drawing/2014/main" id="{C414B807-99D7-4D84-BEF3-7D4ADF54AAD1}"/>
              </a:ext>
            </a:extLst>
          </p:cNvPr>
          <p:cNvSpPr txBox="1"/>
          <p:nvPr/>
        </p:nvSpPr>
        <p:spPr>
          <a:xfrm>
            <a:off x="723474" y="3897968"/>
            <a:ext cx="676788" cy="369332"/>
          </a:xfrm>
          <a:prstGeom prst="rect">
            <a:avLst/>
          </a:prstGeom>
          <a:noFill/>
        </p:spPr>
        <p:txBody>
          <a:bodyPr wrap="none" lIns="91440" tIns="45720" rIns="91440" bIns="45720" rtlCol="0" anchor="t">
            <a:spAutoFit/>
          </a:bodyPr>
          <a:lstStyle/>
          <a:p>
            <a:r>
              <a:rPr lang="en-US"/>
              <a:t>NFYB</a:t>
            </a:r>
          </a:p>
        </p:txBody>
      </p:sp>
      <p:sp>
        <p:nvSpPr>
          <p:cNvPr id="21" name="TextBox 20">
            <a:extLst>
              <a:ext uri="{FF2B5EF4-FFF2-40B4-BE49-F238E27FC236}">
                <a16:creationId xmlns:a16="http://schemas.microsoft.com/office/drawing/2014/main" id="{03F28F2C-F29C-44D4-A02C-F5CBDDFE655E}"/>
              </a:ext>
            </a:extLst>
          </p:cNvPr>
          <p:cNvSpPr txBox="1"/>
          <p:nvPr/>
        </p:nvSpPr>
        <p:spPr>
          <a:xfrm>
            <a:off x="3150455" y="5579383"/>
            <a:ext cx="732893" cy="369332"/>
          </a:xfrm>
          <a:prstGeom prst="rect">
            <a:avLst/>
          </a:prstGeom>
          <a:noFill/>
        </p:spPr>
        <p:txBody>
          <a:bodyPr wrap="none" lIns="91440" tIns="45720" rIns="91440" bIns="45720" rtlCol="0" anchor="t">
            <a:spAutoFit/>
          </a:bodyPr>
          <a:lstStyle/>
          <a:p>
            <a:r>
              <a:rPr lang="en-US" dirty="0"/>
              <a:t>500M</a:t>
            </a:r>
          </a:p>
        </p:txBody>
      </p:sp>
      <p:sp>
        <p:nvSpPr>
          <p:cNvPr id="22" name="TextBox 21">
            <a:extLst>
              <a:ext uri="{FF2B5EF4-FFF2-40B4-BE49-F238E27FC236}">
                <a16:creationId xmlns:a16="http://schemas.microsoft.com/office/drawing/2014/main" id="{B00C28EC-8ADB-48B1-9DE8-C116CFF32B61}"/>
              </a:ext>
            </a:extLst>
          </p:cNvPr>
          <p:cNvSpPr txBox="1"/>
          <p:nvPr/>
        </p:nvSpPr>
        <p:spPr>
          <a:xfrm>
            <a:off x="4952100" y="5579383"/>
            <a:ext cx="732893" cy="369332"/>
          </a:xfrm>
          <a:prstGeom prst="rect">
            <a:avLst/>
          </a:prstGeom>
          <a:noFill/>
        </p:spPr>
        <p:txBody>
          <a:bodyPr wrap="none" lIns="91440" tIns="45720" rIns="91440" bIns="45720" rtlCol="0" anchor="t">
            <a:spAutoFit/>
          </a:bodyPr>
          <a:lstStyle/>
          <a:p>
            <a:r>
              <a:rPr lang="en-US" dirty="0"/>
              <a:t>100M</a:t>
            </a:r>
          </a:p>
        </p:txBody>
      </p:sp>
      <p:sp>
        <p:nvSpPr>
          <p:cNvPr id="23" name="TextBox 22">
            <a:extLst>
              <a:ext uri="{FF2B5EF4-FFF2-40B4-BE49-F238E27FC236}">
                <a16:creationId xmlns:a16="http://schemas.microsoft.com/office/drawing/2014/main" id="{1A2894A6-6098-4D5D-A680-62F6BDD08557}"/>
              </a:ext>
            </a:extLst>
          </p:cNvPr>
          <p:cNvSpPr txBox="1"/>
          <p:nvPr/>
        </p:nvSpPr>
        <p:spPr>
          <a:xfrm>
            <a:off x="6823621" y="5577843"/>
            <a:ext cx="615874" cy="369332"/>
          </a:xfrm>
          <a:prstGeom prst="rect">
            <a:avLst/>
          </a:prstGeom>
          <a:noFill/>
        </p:spPr>
        <p:txBody>
          <a:bodyPr wrap="none" lIns="91440" tIns="45720" rIns="91440" bIns="45720" rtlCol="0" anchor="t">
            <a:spAutoFit/>
          </a:bodyPr>
          <a:lstStyle/>
          <a:p>
            <a:r>
              <a:rPr lang="en-US" dirty="0"/>
              <a:t>50M</a:t>
            </a:r>
          </a:p>
        </p:txBody>
      </p:sp>
      <p:sp>
        <p:nvSpPr>
          <p:cNvPr id="24" name="TextBox 23">
            <a:extLst>
              <a:ext uri="{FF2B5EF4-FFF2-40B4-BE49-F238E27FC236}">
                <a16:creationId xmlns:a16="http://schemas.microsoft.com/office/drawing/2014/main" id="{D1D813E3-153E-4AC0-8111-4C15C32F733E}"/>
              </a:ext>
            </a:extLst>
          </p:cNvPr>
          <p:cNvSpPr txBox="1"/>
          <p:nvPr/>
        </p:nvSpPr>
        <p:spPr>
          <a:xfrm>
            <a:off x="8642509" y="5572817"/>
            <a:ext cx="615874" cy="369332"/>
          </a:xfrm>
          <a:prstGeom prst="rect">
            <a:avLst/>
          </a:prstGeom>
          <a:noFill/>
        </p:spPr>
        <p:txBody>
          <a:bodyPr wrap="none" lIns="91440" tIns="45720" rIns="91440" bIns="45720" rtlCol="0" anchor="t">
            <a:spAutoFit/>
          </a:bodyPr>
          <a:lstStyle/>
          <a:p>
            <a:r>
              <a:rPr lang="en-US"/>
              <a:t>25M</a:t>
            </a:r>
          </a:p>
        </p:txBody>
      </p:sp>
      <p:sp>
        <p:nvSpPr>
          <p:cNvPr id="25" name="TextBox 24">
            <a:extLst>
              <a:ext uri="{FF2B5EF4-FFF2-40B4-BE49-F238E27FC236}">
                <a16:creationId xmlns:a16="http://schemas.microsoft.com/office/drawing/2014/main" id="{33F36C01-37E8-4AF2-9578-49C2FB0E3AF5}"/>
              </a:ext>
            </a:extLst>
          </p:cNvPr>
          <p:cNvSpPr txBox="1"/>
          <p:nvPr/>
        </p:nvSpPr>
        <p:spPr>
          <a:xfrm>
            <a:off x="10461397" y="5579383"/>
            <a:ext cx="498855" cy="369332"/>
          </a:xfrm>
          <a:prstGeom prst="rect">
            <a:avLst/>
          </a:prstGeom>
          <a:noFill/>
        </p:spPr>
        <p:txBody>
          <a:bodyPr wrap="none" lIns="91440" tIns="45720" rIns="91440" bIns="45720" rtlCol="0" anchor="t">
            <a:spAutoFit/>
          </a:bodyPr>
          <a:lstStyle/>
          <a:p>
            <a:r>
              <a:rPr lang="en-US"/>
              <a:t>5M</a:t>
            </a:r>
          </a:p>
        </p:txBody>
      </p:sp>
      <p:sp>
        <p:nvSpPr>
          <p:cNvPr id="27" name="Title 1">
            <a:extLst>
              <a:ext uri="{FF2B5EF4-FFF2-40B4-BE49-F238E27FC236}">
                <a16:creationId xmlns:a16="http://schemas.microsoft.com/office/drawing/2014/main" id="{90AAC1FB-230F-41B9-B847-3329E0795D2D}"/>
              </a:ext>
            </a:extLst>
          </p:cNvPr>
          <p:cNvSpPr txBox="1">
            <a:spLocks/>
          </p:cNvSpPr>
          <p:nvPr/>
        </p:nvSpPr>
        <p:spPr>
          <a:xfrm>
            <a:off x="318678" y="186521"/>
            <a:ext cx="11601212" cy="55597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0"/>
              </a:spcBef>
            </a:pPr>
            <a:r>
              <a:rPr lang="en-US" sz="2800" b="1" dirty="0">
                <a:latin typeface="Calibri Light"/>
                <a:cs typeface="Calibri Light"/>
              </a:rPr>
              <a:t>High fidelity marginal </a:t>
            </a:r>
            <a:r>
              <a:rPr lang="en-US" sz="2800" b="1" dirty="0" err="1">
                <a:latin typeface="Calibri Light"/>
                <a:cs typeface="Calibri Light"/>
              </a:rPr>
              <a:t>footprinting</a:t>
            </a:r>
            <a:r>
              <a:rPr lang="en-US" sz="2800" b="1" dirty="0">
                <a:latin typeface="Calibri Light"/>
                <a:cs typeface="Calibri Light"/>
              </a:rPr>
              <a:t> in K562 at different read depths</a:t>
            </a:r>
            <a:endParaRPr lang="en-US" dirty="0"/>
          </a:p>
          <a:p>
            <a:pPr algn="ctr"/>
            <a:endParaRPr lang="en-US" sz="2800" b="1" dirty="0">
              <a:latin typeface="+mj-lt"/>
              <a:cs typeface="Calibri Light"/>
            </a:endParaRPr>
          </a:p>
        </p:txBody>
      </p:sp>
      <p:sp>
        <p:nvSpPr>
          <p:cNvPr id="3" name="TextBox 2">
            <a:extLst>
              <a:ext uri="{FF2B5EF4-FFF2-40B4-BE49-F238E27FC236}">
                <a16:creationId xmlns:a16="http://schemas.microsoft.com/office/drawing/2014/main" id="{6FE61EBF-2D09-4AA1-80F0-3D3B0862E59B}"/>
              </a:ext>
            </a:extLst>
          </p:cNvPr>
          <p:cNvSpPr txBox="1"/>
          <p:nvPr/>
        </p:nvSpPr>
        <p:spPr>
          <a:xfrm>
            <a:off x="5318547" y="329581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26" name="Picture 2">
            <a:extLst>
              <a:ext uri="{FF2B5EF4-FFF2-40B4-BE49-F238E27FC236}">
                <a16:creationId xmlns:a16="http://schemas.microsoft.com/office/drawing/2014/main" id="{E2BA6DF3-D944-4155-8109-7421D8F7D099}"/>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4585717" y="1013789"/>
            <a:ext cx="1465660" cy="4479131"/>
          </a:xfrm>
          <a:prstGeom prst="rect">
            <a:avLst/>
          </a:prstGeom>
        </p:spPr>
      </p:pic>
      <p:pic>
        <p:nvPicPr>
          <p:cNvPr id="28" name="Picture 2">
            <a:extLst>
              <a:ext uri="{FF2B5EF4-FFF2-40B4-BE49-F238E27FC236}">
                <a16:creationId xmlns:a16="http://schemas.microsoft.com/office/drawing/2014/main" id="{51E4CD6E-ED1B-48D2-B47B-07648FB69A1B}"/>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6358843" y="1056250"/>
            <a:ext cx="1545431" cy="4479131"/>
          </a:xfrm>
          <a:prstGeom prst="rect">
            <a:avLst/>
          </a:prstGeom>
        </p:spPr>
      </p:pic>
      <p:pic>
        <p:nvPicPr>
          <p:cNvPr id="29" name="Picture 2">
            <a:extLst>
              <a:ext uri="{FF2B5EF4-FFF2-40B4-BE49-F238E27FC236}">
                <a16:creationId xmlns:a16="http://schemas.microsoft.com/office/drawing/2014/main" id="{40AD6CE1-EE6E-46FB-A90B-C60B1407AC9A}"/>
              </a:ext>
            </a:extLst>
          </p:cNvPr>
          <p:cNvPicPr>
            <a:picLocks noChangeAspect="1"/>
          </p:cNvPicPr>
          <p:nvPr/>
        </p:nvPicPr>
        <p:blipFill rotWithShape="1">
          <a:blip r:embed="rId10">
            <a:extLst>
              <a:ext uri="{28A0092B-C50C-407E-A947-70E740481C1C}">
                <a14:useLocalDpi xmlns:a14="http://schemas.microsoft.com/office/drawing/2010/main" val="0"/>
              </a:ext>
            </a:extLst>
          </a:blip>
          <a:srcRect/>
          <a:stretch/>
        </p:blipFill>
        <p:spPr>
          <a:xfrm>
            <a:off x="8211740" y="1056250"/>
            <a:ext cx="1465660" cy="4479131"/>
          </a:xfrm>
          <a:prstGeom prst="rect">
            <a:avLst/>
          </a:prstGeom>
        </p:spPr>
      </p:pic>
      <p:pic>
        <p:nvPicPr>
          <p:cNvPr id="30" name="Picture 2">
            <a:extLst>
              <a:ext uri="{FF2B5EF4-FFF2-40B4-BE49-F238E27FC236}">
                <a16:creationId xmlns:a16="http://schemas.microsoft.com/office/drawing/2014/main" id="{E3EA9B09-222A-4A18-B0F3-7F7466C0D1EB}"/>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9929207" y="1066577"/>
            <a:ext cx="1545431" cy="4479131"/>
          </a:xfrm>
          <a:prstGeom prst="rect">
            <a:avLst/>
          </a:prstGeom>
        </p:spPr>
      </p:pic>
      <p:sp>
        <p:nvSpPr>
          <p:cNvPr id="31" name="TextBox 30">
            <a:extLst>
              <a:ext uri="{FF2B5EF4-FFF2-40B4-BE49-F238E27FC236}">
                <a16:creationId xmlns:a16="http://schemas.microsoft.com/office/drawing/2014/main" id="{89CCE89D-D9F4-4005-A5C0-6EE5C046428F}"/>
              </a:ext>
            </a:extLst>
          </p:cNvPr>
          <p:cNvSpPr txBox="1"/>
          <p:nvPr/>
        </p:nvSpPr>
        <p:spPr>
          <a:xfrm>
            <a:off x="2870084" y="6207451"/>
            <a:ext cx="416403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200bp surrounding the motif insertion site </a:t>
            </a:r>
          </a:p>
        </p:txBody>
      </p:sp>
      <p:sp>
        <p:nvSpPr>
          <p:cNvPr id="32" name="TextBox 31">
            <a:extLst>
              <a:ext uri="{FF2B5EF4-FFF2-40B4-BE49-F238E27FC236}">
                <a16:creationId xmlns:a16="http://schemas.microsoft.com/office/drawing/2014/main" id="{5B994426-4A3F-42E7-A45A-A2145A3B2D56}"/>
              </a:ext>
            </a:extLst>
          </p:cNvPr>
          <p:cNvSpPr txBox="1"/>
          <p:nvPr/>
        </p:nvSpPr>
        <p:spPr>
          <a:xfrm rot="16200000">
            <a:off x="523064" y="3244334"/>
            <a:ext cx="29609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Profile probability prediction</a:t>
            </a:r>
          </a:p>
        </p:txBody>
      </p:sp>
    </p:spTree>
    <p:extLst>
      <p:ext uri="{BB962C8B-B14F-4D97-AF65-F5344CB8AC3E}">
        <p14:creationId xmlns:p14="http://schemas.microsoft.com/office/powerpoint/2010/main" val="238562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25" grpId="0"/>
      <p:bldP spid="31"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66108" y="730228"/>
            <a:ext cx="10859784" cy="2493548"/>
          </a:xfrm>
        </p:spPr>
        <p:txBody>
          <a:bodyPr>
            <a:normAutofit fontScale="90000"/>
          </a:bodyPr>
          <a:lstStyle/>
          <a:p>
            <a:r>
              <a:rPr lang="en-US" b="1" dirty="0">
                <a:solidFill>
                  <a:schemeClr val="bg1"/>
                </a:solidFill>
              </a:rPr>
              <a:t>Model driven prioritization and interpretation of non-coding genetic variation</a:t>
            </a:r>
          </a:p>
        </p:txBody>
      </p:sp>
      <p:grpSp>
        <p:nvGrpSpPr>
          <p:cNvPr id="3" name="Group 2">
            <a:extLst>
              <a:ext uri="{FF2B5EF4-FFF2-40B4-BE49-F238E27FC236}">
                <a16:creationId xmlns:a16="http://schemas.microsoft.com/office/drawing/2014/main" id="{071E905E-F168-43CB-92E3-3CECD4127576}"/>
              </a:ext>
            </a:extLst>
          </p:cNvPr>
          <p:cNvGrpSpPr/>
          <p:nvPr/>
        </p:nvGrpSpPr>
        <p:grpSpPr>
          <a:xfrm>
            <a:off x="1068928" y="4007070"/>
            <a:ext cx="1905000" cy="2438983"/>
            <a:chOff x="9041731" y="3978041"/>
            <a:chExt cx="1905000" cy="2438983"/>
          </a:xfrm>
        </p:grpSpPr>
        <p:pic>
          <p:nvPicPr>
            <p:cNvPr id="1026" name="Picture 2">
              <a:extLst>
                <a:ext uri="{FF2B5EF4-FFF2-40B4-BE49-F238E27FC236}">
                  <a16:creationId xmlns:a16="http://schemas.microsoft.com/office/drawing/2014/main" id="{B3B32656-7A60-49BE-9236-BD15286D9F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1731" y="3978041"/>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4D8FB74-A9C1-4BEB-AC1F-CD32F01D79C2}"/>
                </a:ext>
              </a:extLst>
            </p:cNvPr>
            <p:cNvSpPr txBox="1"/>
            <p:nvPr/>
          </p:nvSpPr>
          <p:spPr>
            <a:xfrm>
              <a:off x="9106808" y="6047692"/>
              <a:ext cx="17748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Anna Shcherbina</a:t>
              </a:r>
            </a:p>
          </p:txBody>
        </p:sp>
      </p:grpSp>
      <p:grpSp>
        <p:nvGrpSpPr>
          <p:cNvPr id="5" name="Group 4">
            <a:extLst>
              <a:ext uri="{FF2B5EF4-FFF2-40B4-BE49-F238E27FC236}">
                <a16:creationId xmlns:a16="http://schemas.microsoft.com/office/drawing/2014/main" id="{8BD94581-F01A-4758-BD41-F3D4B37F1E6E}"/>
              </a:ext>
            </a:extLst>
          </p:cNvPr>
          <p:cNvGrpSpPr/>
          <p:nvPr/>
        </p:nvGrpSpPr>
        <p:grpSpPr>
          <a:xfrm>
            <a:off x="6196145" y="4007070"/>
            <a:ext cx="1905000" cy="2438983"/>
            <a:chOff x="3504111" y="3834350"/>
            <a:chExt cx="1905000" cy="2438983"/>
          </a:xfrm>
        </p:grpSpPr>
        <p:pic>
          <p:nvPicPr>
            <p:cNvPr id="1028" name="Picture 4">
              <a:extLst>
                <a:ext uri="{FF2B5EF4-FFF2-40B4-BE49-F238E27FC236}">
                  <a16:creationId xmlns:a16="http://schemas.microsoft.com/office/drawing/2014/main" id="{9E04A20F-BC31-408A-B9E9-BC130D2FC7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4111" y="383435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A77AEA8-8B1F-4785-87EF-E654CB8FBD3A}"/>
                </a:ext>
              </a:extLst>
            </p:cNvPr>
            <p:cNvSpPr txBox="1"/>
            <p:nvPr/>
          </p:nvSpPr>
          <p:spPr>
            <a:xfrm>
              <a:off x="3651006" y="5904001"/>
              <a:ext cx="16112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Anusri</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Pampari</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45858ACA-C90B-4B1E-B8A4-080008D29BA7}"/>
              </a:ext>
            </a:extLst>
          </p:cNvPr>
          <p:cNvGrpSpPr/>
          <p:nvPr/>
        </p:nvGrpSpPr>
        <p:grpSpPr>
          <a:xfrm>
            <a:off x="3619129" y="4007070"/>
            <a:ext cx="1817209" cy="2288047"/>
            <a:chOff x="10442970" y="4529035"/>
            <a:chExt cx="1296176" cy="1733261"/>
          </a:xfrm>
        </p:grpSpPr>
        <p:pic>
          <p:nvPicPr>
            <p:cNvPr id="10" name="Picture 2" descr="Soumya Kundu (@soumyakundu_) | Twitter">
              <a:extLst>
                <a:ext uri="{FF2B5EF4-FFF2-40B4-BE49-F238E27FC236}">
                  <a16:creationId xmlns:a16="http://schemas.microsoft.com/office/drawing/2014/main" id="{DDD0FC76-EFC6-41E1-8E39-A225B9FBA1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0458613" y="4529035"/>
              <a:ext cx="1280533" cy="139566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BEAD644-5C52-47CD-8596-3A3157ABF118}"/>
                </a:ext>
              </a:extLst>
            </p:cNvPr>
            <p:cNvSpPr txBox="1"/>
            <p:nvPr/>
          </p:nvSpPr>
          <p:spPr>
            <a:xfrm>
              <a:off x="10442970" y="5959201"/>
              <a:ext cx="1236322" cy="30309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Soumya Kundu</a:t>
              </a:r>
            </a:p>
          </p:txBody>
        </p:sp>
      </p:grpSp>
      <p:grpSp>
        <p:nvGrpSpPr>
          <p:cNvPr id="12" name="Group 11">
            <a:extLst>
              <a:ext uri="{FF2B5EF4-FFF2-40B4-BE49-F238E27FC236}">
                <a16:creationId xmlns:a16="http://schemas.microsoft.com/office/drawing/2014/main" id="{99872069-7F9D-4FAA-A854-FEAC69B91E6C}"/>
              </a:ext>
            </a:extLst>
          </p:cNvPr>
          <p:cNvGrpSpPr/>
          <p:nvPr/>
        </p:nvGrpSpPr>
        <p:grpSpPr>
          <a:xfrm>
            <a:off x="9081687" y="4007070"/>
            <a:ext cx="1713683" cy="2494822"/>
            <a:chOff x="3300196" y="1980901"/>
            <a:chExt cx="1713683" cy="2494822"/>
          </a:xfrm>
        </p:grpSpPr>
        <p:sp>
          <p:nvSpPr>
            <p:cNvPr id="13" name="TextBox 12">
              <a:extLst>
                <a:ext uri="{FF2B5EF4-FFF2-40B4-BE49-F238E27FC236}">
                  <a16:creationId xmlns:a16="http://schemas.microsoft.com/office/drawing/2014/main" id="{4ED7E776-E9AE-41BB-AF03-E0CF64473B47}"/>
                </a:ext>
              </a:extLst>
            </p:cNvPr>
            <p:cNvSpPr txBox="1"/>
            <p:nvPr/>
          </p:nvSpPr>
          <p:spPr>
            <a:xfrm>
              <a:off x="3463161" y="3767837"/>
              <a:ext cx="138775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Laksshman</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Sundaram</a:t>
              </a:r>
            </a:p>
          </p:txBody>
        </p:sp>
        <p:pic>
          <p:nvPicPr>
            <p:cNvPr id="14" name="Picture 2">
              <a:extLst>
                <a:ext uri="{FF2B5EF4-FFF2-40B4-BE49-F238E27FC236}">
                  <a16:creationId xmlns:a16="http://schemas.microsoft.com/office/drawing/2014/main" id="{0216873E-F92E-4DD0-8E45-8DDFA4A2BD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0196" y="1980901"/>
              <a:ext cx="1713683" cy="17136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073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750842" y="1492350"/>
            <a:ext cx="6298283" cy="1211109"/>
            <a:chOff x="2809563" y="5576775"/>
            <a:chExt cx="6512264" cy="1320100"/>
          </a:xfrm>
        </p:grpSpPr>
        <p:grpSp>
          <p:nvGrpSpPr>
            <p:cNvPr id="5" name="Group 4"/>
            <p:cNvGrpSpPr/>
            <p:nvPr/>
          </p:nvGrpSpPr>
          <p:grpSpPr>
            <a:xfrm>
              <a:off x="2809563" y="5928174"/>
              <a:ext cx="6512264" cy="968701"/>
              <a:chOff x="2563388" y="5500183"/>
              <a:chExt cx="6512264" cy="653148"/>
            </a:xfrm>
          </p:grpSpPr>
          <p:grpSp>
            <p:nvGrpSpPr>
              <p:cNvPr id="19" name="Group 18"/>
              <p:cNvGrpSpPr/>
              <p:nvPr/>
            </p:nvGrpSpPr>
            <p:grpSpPr>
              <a:xfrm>
                <a:off x="2563388" y="5543429"/>
                <a:ext cx="5636705" cy="94841"/>
                <a:chOff x="2609371" y="6411043"/>
                <a:chExt cx="5636705" cy="94841"/>
              </a:xfrm>
            </p:grpSpPr>
            <p:sp>
              <p:nvSpPr>
                <p:cNvPr id="20" name="Rectangle 19"/>
                <p:cNvSpPr/>
                <p:nvPr/>
              </p:nvSpPr>
              <p:spPr>
                <a:xfrm>
                  <a:off x="7059828" y="6411043"/>
                  <a:ext cx="1186248" cy="94841"/>
                </a:xfrm>
                <a:prstGeom prst="rect">
                  <a:avLst/>
                </a:prstGeom>
                <a:solidFill>
                  <a:srgbClr val="00B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Connector 21"/>
                <p:cNvCxnSpPr>
                  <a:endCxn id="20" idx="1"/>
                </p:cNvCxnSpPr>
                <p:nvPr/>
              </p:nvCxnSpPr>
              <p:spPr>
                <a:xfrm>
                  <a:off x="2609371" y="6456076"/>
                  <a:ext cx="4450457" cy="2388"/>
                </a:xfrm>
                <a:prstGeom prst="line">
                  <a:avLst/>
                </a:prstGeom>
                <a:ln w="38100">
                  <a:solidFill>
                    <a:srgbClr val="9999FF"/>
                  </a:solidFill>
                </a:ln>
              </p:spPr>
              <p:style>
                <a:lnRef idx="1">
                  <a:schemeClr val="dk1"/>
                </a:lnRef>
                <a:fillRef idx="0">
                  <a:schemeClr val="dk1"/>
                </a:fillRef>
                <a:effectRef idx="0">
                  <a:schemeClr val="dk1"/>
                </a:effectRef>
                <a:fontRef idx="minor">
                  <a:schemeClr val="tx1"/>
                </a:fontRef>
              </p:style>
            </p:cxnSp>
          </p:grpSp>
          <p:sp>
            <p:nvSpPr>
              <p:cNvPr id="23" name="TextBox 22"/>
              <p:cNvSpPr txBox="1"/>
              <p:nvPr/>
            </p:nvSpPr>
            <p:spPr>
              <a:xfrm>
                <a:off x="7230019" y="5664015"/>
                <a:ext cx="1845633" cy="47729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Gene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(Coding variant)</a:t>
                </a:r>
              </a:p>
            </p:txBody>
          </p:sp>
          <p:grpSp>
            <p:nvGrpSpPr>
              <p:cNvPr id="27" name="Group 26"/>
              <p:cNvGrpSpPr/>
              <p:nvPr/>
            </p:nvGrpSpPr>
            <p:grpSpPr>
              <a:xfrm>
                <a:off x="4708220" y="5500183"/>
                <a:ext cx="2529803" cy="653148"/>
                <a:chOff x="7889531" y="5076311"/>
                <a:chExt cx="2529803" cy="653148"/>
              </a:xfrm>
            </p:grpSpPr>
            <p:grpSp>
              <p:nvGrpSpPr>
                <p:cNvPr id="29" name="Group 28"/>
                <p:cNvGrpSpPr/>
                <p:nvPr/>
              </p:nvGrpSpPr>
              <p:grpSpPr>
                <a:xfrm>
                  <a:off x="7889531" y="5076311"/>
                  <a:ext cx="2529803" cy="653148"/>
                  <a:chOff x="7889531" y="5076311"/>
                  <a:chExt cx="2529803" cy="653148"/>
                </a:xfrm>
              </p:grpSpPr>
              <p:grpSp>
                <p:nvGrpSpPr>
                  <p:cNvPr id="34" name="Group 33"/>
                  <p:cNvGrpSpPr/>
                  <p:nvPr/>
                </p:nvGrpSpPr>
                <p:grpSpPr>
                  <a:xfrm>
                    <a:off x="7993263" y="5076311"/>
                    <a:ext cx="2426071" cy="163434"/>
                    <a:chOff x="7993263" y="5076311"/>
                    <a:chExt cx="2426071" cy="163434"/>
                  </a:xfrm>
                </p:grpSpPr>
                <p:sp>
                  <p:nvSpPr>
                    <p:cNvPr id="36" name="Rectangle 35"/>
                    <p:cNvSpPr/>
                    <p:nvPr/>
                  </p:nvSpPr>
                  <p:spPr>
                    <a:xfrm>
                      <a:off x="10154185" y="5076311"/>
                      <a:ext cx="265149" cy="1568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p:cNvSpPr/>
                    <p:nvPr/>
                  </p:nvSpPr>
                  <p:spPr>
                    <a:xfrm>
                      <a:off x="8894096" y="5090676"/>
                      <a:ext cx="185151" cy="14906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p:nvPr/>
                  </p:nvSpPr>
                  <p:spPr>
                    <a:xfrm>
                      <a:off x="7993263" y="5082897"/>
                      <a:ext cx="265149" cy="15684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5" name="TextBox 34"/>
                  <p:cNvSpPr txBox="1"/>
                  <p:nvPr/>
                </p:nvSpPr>
                <p:spPr>
                  <a:xfrm>
                    <a:off x="7889531" y="5252166"/>
                    <a:ext cx="2477538" cy="4772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Control elements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Non-coding variants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sp>
              <p:nvSpPr>
                <p:cNvPr id="30" name="Rectangle 29"/>
                <p:cNvSpPr/>
                <p:nvPr/>
              </p:nvSpPr>
              <p:spPr>
                <a:xfrm>
                  <a:off x="9831734" y="5082897"/>
                  <a:ext cx="265149" cy="15684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6" name="Lightning Bolt 5"/>
            <p:cNvSpPr/>
            <p:nvPr/>
          </p:nvSpPr>
          <p:spPr>
            <a:xfrm>
              <a:off x="4808306" y="5576775"/>
              <a:ext cx="382395" cy="383468"/>
            </a:xfrm>
            <a:prstGeom prst="lightningBol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Lightning Bolt 38"/>
            <p:cNvSpPr/>
            <p:nvPr/>
          </p:nvSpPr>
          <p:spPr>
            <a:xfrm>
              <a:off x="7712496" y="5596851"/>
              <a:ext cx="382395" cy="383468"/>
            </a:xfrm>
            <a:prstGeom prst="lightningBol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D914A829-E5EF-45AB-89B0-3B7B29C57844}"/>
              </a:ext>
            </a:extLst>
          </p:cNvPr>
          <p:cNvGrpSpPr/>
          <p:nvPr/>
        </p:nvGrpSpPr>
        <p:grpSpPr>
          <a:xfrm>
            <a:off x="801373" y="2687100"/>
            <a:ext cx="3832239" cy="2431435"/>
            <a:chOff x="1220473" y="3049842"/>
            <a:chExt cx="3832239" cy="2431435"/>
          </a:xfrm>
        </p:grpSpPr>
        <p:sp>
          <p:nvSpPr>
            <p:cNvPr id="8" name="TextBox 7"/>
            <p:cNvSpPr txBox="1"/>
            <p:nvPr/>
          </p:nvSpPr>
          <p:spPr>
            <a:xfrm>
              <a:off x="1220473" y="3049842"/>
              <a:ext cx="3832239"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Benign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…….ACTGATCG</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AATCG…….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…….ACTGATCG</a:t>
              </a:r>
              <a:r>
                <a:rPr kumimoji="0" lang="en-US" sz="4000" b="1" i="0" u="none" strike="noStrike" kern="1200" cap="none" spc="0" normalizeH="0" baseline="0" noProof="0" dirty="0">
                  <a:ln>
                    <a:noFill/>
                  </a:ln>
                  <a:solidFill>
                    <a:srgbClr val="FF0000"/>
                  </a:solidFill>
                  <a:effectLst/>
                  <a:uLnTx/>
                  <a:uFillTx/>
                  <a:latin typeface="Calibri" panose="020F0502020204030204"/>
                  <a:ea typeface="+mn-ea"/>
                  <a:cs typeface="+mn-cs"/>
                </a:rPr>
                <a:t>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AATCG…….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Risk</a:t>
              </a:r>
            </a:p>
          </p:txBody>
        </p:sp>
        <p:sp>
          <p:nvSpPr>
            <p:cNvPr id="42" name="Lightning Bolt 41"/>
            <p:cNvSpPr/>
            <p:nvPr/>
          </p:nvSpPr>
          <p:spPr>
            <a:xfrm>
              <a:off x="2864564" y="4156377"/>
              <a:ext cx="382395" cy="383468"/>
            </a:xfrm>
            <a:prstGeom prst="lightningBol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5" name="Title 1">
            <a:extLst>
              <a:ext uri="{FF2B5EF4-FFF2-40B4-BE49-F238E27FC236}">
                <a16:creationId xmlns:a16="http://schemas.microsoft.com/office/drawing/2014/main" id="{C99FA2CA-74C3-4D12-A5A3-F6DA0B8ED0EF}"/>
              </a:ext>
            </a:extLst>
          </p:cNvPr>
          <p:cNvSpPr>
            <a:spLocks noGrp="1"/>
          </p:cNvSpPr>
          <p:nvPr>
            <p:ph type="title"/>
          </p:nvPr>
        </p:nvSpPr>
        <p:spPr>
          <a:xfrm>
            <a:off x="179699" y="163415"/>
            <a:ext cx="11694253" cy="1028022"/>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sz="3600" b="1" dirty="0">
                <a:latin typeface="+mj-lt"/>
              </a:rPr>
              <a:t>Large proportion of disease-associated genetic loci are non-coding</a:t>
            </a:r>
          </a:p>
        </p:txBody>
      </p:sp>
      <p:graphicFrame>
        <p:nvGraphicFramePr>
          <p:cNvPr id="12" name="Chart 11">
            <a:extLst>
              <a:ext uri="{FF2B5EF4-FFF2-40B4-BE49-F238E27FC236}">
                <a16:creationId xmlns:a16="http://schemas.microsoft.com/office/drawing/2014/main" id="{E7B8CE52-448A-416B-8FA7-B861350E84E1}"/>
              </a:ext>
            </a:extLst>
          </p:cNvPr>
          <p:cNvGraphicFramePr/>
          <p:nvPr/>
        </p:nvGraphicFramePr>
        <p:xfrm>
          <a:off x="5825807" y="2762190"/>
          <a:ext cx="5941898" cy="41353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88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pic>
        <p:nvPicPr>
          <p:cNvPr id="54" name="Picture 53">
            <a:extLst>
              <a:ext uri="{FF2B5EF4-FFF2-40B4-BE49-F238E27FC236}">
                <a16:creationId xmlns:a16="http://schemas.microsoft.com/office/drawing/2014/main" id="{D664CB03-C424-4CE6-86ED-B5623EEB0B1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3777" y="993484"/>
            <a:ext cx="3591841" cy="2240456"/>
          </a:xfrm>
          <a:prstGeom prst="rect">
            <a:avLst/>
          </a:prstGeom>
        </p:spPr>
      </p:pic>
      <p:pic>
        <p:nvPicPr>
          <p:cNvPr id="56" name="Picture 55">
            <a:extLst>
              <a:ext uri="{FF2B5EF4-FFF2-40B4-BE49-F238E27FC236}">
                <a16:creationId xmlns:a16="http://schemas.microsoft.com/office/drawing/2014/main" id="{F0CBA741-353C-47B7-83F6-1BB1D438218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68310" y="979634"/>
            <a:ext cx="3580099" cy="2269353"/>
          </a:xfrm>
          <a:prstGeom prst="rect">
            <a:avLst/>
          </a:prstGeom>
        </p:spPr>
      </p:pic>
      <p:sp>
        <p:nvSpPr>
          <p:cNvPr id="1228" name="Google Shape;1228;p101"/>
          <p:cNvSpPr txBox="1">
            <a:spLocks noGrp="1"/>
          </p:cNvSpPr>
          <p:nvPr>
            <p:ph type="title" idx="4294967295"/>
          </p:nvPr>
        </p:nvSpPr>
        <p:spPr>
          <a:xfrm>
            <a:off x="154662" y="5617"/>
            <a:ext cx="11882674" cy="555342"/>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25" tIns="91425" rIns="91425" bIns="91425" rtlCol="0" anchor="ctr" anchorCtr="0">
            <a:noAutofit/>
          </a:bodyPr>
          <a:lstStyle/>
          <a:p>
            <a:pPr algn="ctr">
              <a:spcBef>
                <a:spcPts val="0"/>
              </a:spcBef>
            </a:pPr>
            <a:r>
              <a:rPr lang="en-US" sz="2800" b="1" dirty="0" err="1">
                <a:latin typeface="+mj-lt"/>
              </a:rPr>
              <a:t>BPNet</a:t>
            </a:r>
            <a:r>
              <a:rPr lang="en-US" sz="2800" b="1" dirty="0">
                <a:latin typeface="+mj-lt"/>
              </a:rPr>
              <a:t>/</a:t>
            </a:r>
            <a:r>
              <a:rPr lang="en-US" sz="2800" b="1" dirty="0" err="1">
                <a:latin typeface="+mj-lt"/>
              </a:rPr>
              <a:t>ChromBPNet</a:t>
            </a:r>
            <a:r>
              <a:rPr lang="en-US" sz="2800" b="1" dirty="0">
                <a:latin typeface="+mj-lt"/>
              </a:rPr>
              <a:t> can predict variants influencing regulatory activity</a:t>
            </a:r>
            <a:endParaRPr sz="2800" b="1" dirty="0">
              <a:latin typeface="+mj-lt"/>
            </a:endParaRPr>
          </a:p>
        </p:txBody>
      </p:sp>
      <p:pic>
        <p:nvPicPr>
          <p:cNvPr id="52" name="Picture 51">
            <a:extLst>
              <a:ext uri="{FF2B5EF4-FFF2-40B4-BE49-F238E27FC236}">
                <a16:creationId xmlns:a16="http://schemas.microsoft.com/office/drawing/2014/main" id="{8D075981-83A0-46E9-BD62-3FAAC7ECA48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87107" y="983291"/>
            <a:ext cx="3580099" cy="2177352"/>
          </a:xfrm>
          <a:prstGeom prst="rect">
            <a:avLst/>
          </a:prstGeom>
        </p:spPr>
      </p:pic>
      <p:sp>
        <p:nvSpPr>
          <p:cNvPr id="17" name="TextBox 16">
            <a:extLst>
              <a:ext uri="{FF2B5EF4-FFF2-40B4-BE49-F238E27FC236}">
                <a16:creationId xmlns:a16="http://schemas.microsoft.com/office/drawing/2014/main" id="{4D17FDFD-0534-4C5B-8ED3-6FB3FB33EC5B}"/>
              </a:ext>
            </a:extLst>
          </p:cNvPr>
          <p:cNvSpPr txBox="1"/>
          <p:nvPr/>
        </p:nvSpPr>
        <p:spPr>
          <a:xfrm>
            <a:off x="293244" y="546270"/>
            <a:ext cx="35200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SPI1 protein-DNA</a:t>
            </a:r>
            <a:r>
              <a:rPr kumimoji="0" lang="en-US" sz="1800" b="0" i="0" u="none" strike="noStrike" kern="1200" cap="none" spc="0" normalizeH="0" noProof="0" dirty="0">
                <a:ln>
                  <a:noFill/>
                </a:ln>
                <a:solidFill>
                  <a:prstClr val="black"/>
                </a:solidFill>
                <a:effectLst/>
                <a:uLnTx/>
                <a:uFillTx/>
                <a:latin typeface="Calibri" panose="020F0502020204030204"/>
                <a:ea typeface="+mn-ea"/>
                <a:cs typeface="+mn-cs"/>
              </a:rPr>
              <a:t> binding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9" name="Straight Arrow Connector 48">
            <a:extLst>
              <a:ext uri="{FF2B5EF4-FFF2-40B4-BE49-F238E27FC236}">
                <a16:creationId xmlns:a16="http://schemas.microsoft.com/office/drawing/2014/main" id="{78F7F276-D939-4446-989C-316130216D1E}"/>
              </a:ext>
            </a:extLst>
          </p:cNvPr>
          <p:cNvCxnSpPr/>
          <p:nvPr/>
        </p:nvCxnSpPr>
        <p:spPr>
          <a:xfrm>
            <a:off x="281367" y="3309657"/>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E22CDA73-3A4A-48D7-97DD-BE588611889A}"/>
              </a:ext>
            </a:extLst>
          </p:cNvPr>
          <p:cNvSpPr txBox="1"/>
          <p:nvPr/>
        </p:nvSpPr>
        <p:spPr>
          <a:xfrm>
            <a:off x="1661043"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8" name="Straight Connector 57">
            <a:extLst>
              <a:ext uri="{FF2B5EF4-FFF2-40B4-BE49-F238E27FC236}">
                <a16:creationId xmlns:a16="http://schemas.microsoft.com/office/drawing/2014/main" id="{3C10AB02-36C1-449F-8E0E-8C2E927560DB}"/>
              </a:ext>
            </a:extLst>
          </p:cNvPr>
          <p:cNvCxnSpPr>
            <a:cxnSpLocks/>
          </p:cNvCxnSpPr>
          <p:nvPr/>
        </p:nvCxnSpPr>
        <p:spPr>
          <a:xfrm>
            <a:off x="1988290" y="886554"/>
            <a:ext cx="0" cy="582259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75D218E-2CB1-48F5-BE22-E920DB009D25}"/>
              </a:ext>
            </a:extLst>
          </p:cNvPr>
          <p:cNvCxnSpPr>
            <a:cxnSpLocks/>
          </p:cNvCxnSpPr>
          <p:nvPr/>
        </p:nvCxnSpPr>
        <p:spPr>
          <a:xfrm>
            <a:off x="10096992" y="860270"/>
            <a:ext cx="0" cy="5715576"/>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EFFFD74-6F45-4BCC-A74A-4ADFCD7B934E}"/>
              </a:ext>
            </a:extLst>
          </p:cNvPr>
          <p:cNvCxnSpPr/>
          <p:nvPr/>
        </p:nvCxnSpPr>
        <p:spPr>
          <a:xfrm>
            <a:off x="350874" y="2222205"/>
            <a:ext cx="340474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2" name="Straight Connector 61">
            <a:extLst>
              <a:ext uri="{FF2B5EF4-FFF2-40B4-BE49-F238E27FC236}">
                <a16:creationId xmlns:a16="http://schemas.microsoft.com/office/drawing/2014/main" id="{5485EFB5-A37A-4DCA-9CFE-34E120E42BCA}"/>
              </a:ext>
            </a:extLst>
          </p:cNvPr>
          <p:cNvCxnSpPr/>
          <p:nvPr/>
        </p:nvCxnSpPr>
        <p:spPr>
          <a:xfrm>
            <a:off x="8436382" y="2044996"/>
            <a:ext cx="340474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3" name="Straight Connector 62">
            <a:extLst>
              <a:ext uri="{FF2B5EF4-FFF2-40B4-BE49-F238E27FC236}">
                <a16:creationId xmlns:a16="http://schemas.microsoft.com/office/drawing/2014/main" id="{465792B4-A48B-4DD3-AFE4-29A743A17ED8}"/>
              </a:ext>
            </a:extLst>
          </p:cNvPr>
          <p:cNvCxnSpPr/>
          <p:nvPr/>
        </p:nvCxnSpPr>
        <p:spPr>
          <a:xfrm>
            <a:off x="4443031" y="3065722"/>
            <a:ext cx="3404744" cy="0"/>
          </a:xfrm>
          <a:prstGeom prst="line">
            <a:avLst/>
          </a:prstGeom>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BB15D0E0-F52F-4281-9416-78A76D79BA6C}"/>
              </a:ext>
            </a:extLst>
          </p:cNvPr>
          <p:cNvGrpSpPr/>
          <p:nvPr/>
        </p:nvGrpSpPr>
        <p:grpSpPr>
          <a:xfrm>
            <a:off x="3011219" y="980737"/>
            <a:ext cx="767667" cy="620734"/>
            <a:chOff x="3011219" y="980737"/>
            <a:chExt cx="767667" cy="620734"/>
          </a:xfrm>
        </p:grpSpPr>
        <p:sp>
          <p:nvSpPr>
            <p:cNvPr id="65" name="TextBox 64">
              <a:extLst>
                <a:ext uri="{FF2B5EF4-FFF2-40B4-BE49-F238E27FC236}">
                  <a16:creationId xmlns:a16="http://schemas.microsoft.com/office/drawing/2014/main" id="{0C9C4933-DC21-4728-BB29-A55219D424FA}"/>
                </a:ext>
              </a:extLst>
            </p:cNvPr>
            <p:cNvSpPr txBox="1"/>
            <p:nvPr/>
          </p:nvSpPr>
          <p:spPr>
            <a:xfrm>
              <a:off x="3011366" y="98073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18E76885-8B4A-4600-BEA2-3F471EC313CC}"/>
                </a:ext>
              </a:extLst>
            </p:cNvPr>
            <p:cNvSpPr txBox="1"/>
            <p:nvPr/>
          </p:nvSpPr>
          <p:spPr>
            <a:xfrm>
              <a:off x="3011219" y="1232139"/>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0" name="Group 69">
            <a:extLst>
              <a:ext uri="{FF2B5EF4-FFF2-40B4-BE49-F238E27FC236}">
                <a16:creationId xmlns:a16="http://schemas.microsoft.com/office/drawing/2014/main" id="{5A416DD9-9116-4225-A583-6E8722DD0EA9}"/>
              </a:ext>
            </a:extLst>
          </p:cNvPr>
          <p:cNvGrpSpPr/>
          <p:nvPr/>
        </p:nvGrpSpPr>
        <p:grpSpPr>
          <a:xfrm>
            <a:off x="7070392" y="1014612"/>
            <a:ext cx="767520" cy="664576"/>
            <a:chOff x="3011366" y="980737"/>
            <a:chExt cx="767520" cy="664576"/>
          </a:xfrm>
          <a:solidFill>
            <a:schemeClr val="bg1"/>
          </a:solidFill>
        </p:grpSpPr>
        <p:sp>
          <p:nvSpPr>
            <p:cNvPr id="72" name="TextBox 71">
              <a:extLst>
                <a:ext uri="{FF2B5EF4-FFF2-40B4-BE49-F238E27FC236}">
                  <a16:creationId xmlns:a16="http://schemas.microsoft.com/office/drawing/2014/main" id="{D0E367FB-1451-4C00-A429-8198C2C85EEF}"/>
                </a:ext>
              </a:extLst>
            </p:cNvPr>
            <p:cNvSpPr txBox="1"/>
            <p:nvPr/>
          </p:nvSpPr>
          <p:spPr>
            <a:xfrm>
              <a:off x="3011366" y="980737"/>
              <a:ext cx="767520" cy="369332"/>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Box 73">
              <a:extLst>
                <a:ext uri="{FF2B5EF4-FFF2-40B4-BE49-F238E27FC236}">
                  <a16:creationId xmlns:a16="http://schemas.microsoft.com/office/drawing/2014/main" id="{EC627458-DB2F-4635-8067-F1325938460D}"/>
                </a:ext>
              </a:extLst>
            </p:cNvPr>
            <p:cNvSpPr txBox="1"/>
            <p:nvPr/>
          </p:nvSpPr>
          <p:spPr>
            <a:xfrm>
              <a:off x="3012430" y="1275981"/>
              <a:ext cx="703529" cy="369332"/>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5" name="Group 74">
            <a:extLst>
              <a:ext uri="{FF2B5EF4-FFF2-40B4-BE49-F238E27FC236}">
                <a16:creationId xmlns:a16="http://schemas.microsoft.com/office/drawing/2014/main" id="{1BC22402-4CAB-4BD3-804C-79CE6987D29D}"/>
              </a:ext>
            </a:extLst>
          </p:cNvPr>
          <p:cNvGrpSpPr/>
          <p:nvPr/>
        </p:nvGrpSpPr>
        <p:grpSpPr>
          <a:xfrm>
            <a:off x="11074985" y="973438"/>
            <a:ext cx="767667" cy="620734"/>
            <a:chOff x="3011219" y="980737"/>
            <a:chExt cx="767667" cy="620734"/>
          </a:xfrm>
        </p:grpSpPr>
        <p:sp>
          <p:nvSpPr>
            <p:cNvPr id="76" name="TextBox 75">
              <a:extLst>
                <a:ext uri="{FF2B5EF4-FFF2-40B4-BE49-F238E27FC236}">
                  <a16:creationId xmlns:a16="http://schemas.microsoft.com/office/drawing/2014/main" id="{EC0DEBB3-0E8F-461F-B1C1-758DD69ADEBD}"/>
                </a:ext>
              </a:extLst>
            </p:cNvPr>
            <p:cNvSpPr txBox="1"/>
            <p:nvPr/>
          </p:nvSpPr>
          <p:spPr>
            <a:xfrm>
              <a:off x="3011366" y="98073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F06450D8-1953-4BDA-8CA6-FE47C7FE4B81}"/>
                </a:ext>
              </a:extLst>
            </p:cNvPr>
            <p:cNvSpPr txBox="1"/>
            <p:nvPr/>
          </p:nvSpPr>
          <p:spPr>
            <a:xfrm>
              <a:off x="3011219" y="1232139"/>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82" name="TextBox 81">
            <a:extLst>
              <a:ext uri="{FF2B5EF4-FFF2-40B4-BE49-F238E27FC236}">
                <a16:creationId xmlns:a16="http://schemas.microsoft.com/office/drawing/2014/main" id="{BCC188C7-8F6B-4049-BC38-90EBBBC11A60}"/>
              </a:ext>
            </a:extLst>
          </p:cNvPr>
          <p:cNvSpPr txBox="1"/>
          <p:nvPr/>
        </p:nvSpPr>
        <p:spPr>
          <a:xfrm>
            <a:off x="4513449" y="534702"/>
            <a:ext cx="32639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chromatin accessibility</a:t>
            </a:r>
          </a:p>
        </p:txBody>
      </p:sp>
      <p:sp>
        <p:nvSpPr>
          <p:cNvPr id="83" name="TextBox 82">
            <a:extLst>
              <a:ext uri="{FF2B5EF4-FFF2-40B4-BE49-F238E27FC236}">
                <a16:creationId xmlns:a16="http://schemas.microsoft.com/office/drawing/2014/main" id="{EBBD0EDB-78AE-408D-97FC-35A152D05C9A}"/>
              </a:ext>
            </a:extLst>
          </p:cNvPr>
          <p:cNvSpPr txBox="1"/>
          <p:nvPr/>
        </p:nvSpPr>
        <p:spPr>
          <a:xfrm>
            <a:off x="8480124" y="534702"/>
            <a:ext cx="33611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histone mark (H3K27ac)</a:t>
            </a:r>
          </a:p>
        </p:txBody>
      </p:sp>
      <p:sp>
        <p:nvSpPr>
          <p:cNvPr id="84" name="Lightning Bolt 83">
            <a:extLst>
              <a:ext uri="{FF2B5EF4-FFF2-40B4-BE49-F238E27FC236}">
                <a16:creationId xmlns:a16="http://schemas.microsoft.com/office/drawing/2014/main" id="{DBD08AF8-FDE0-453E-9B5A-BE79F2B72659}"/>
              </a:ext>
            </a:extLst>
          </p:cNvPr>
          <p:cNvSpPr/>
          <p:nvPr/>
        </p:nvSpPr>
        <p:spPr>
          <a:xfrm>
            <a:off x="1624727" y="2744820"/>
            <a:ext cx="382395" cy="383468"/>
          </a:xfrm>
          <a:prstGeom prst="lightningBol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5" name="Straight Connector 84">
            <a:extLst>
              <a:ext uri="{FF2B5EF4-FFF2-40B4-BE49-F238E27FC236}">
                <a16:creationId xmlns:a16="http://schemas.microsoft.com/office/drawing/2014/main" id="{4BDBB68E-EDF3-44BD-96D9-D431DB086F64}"/>
              </a:ext>
            </a:extLst>
          </p:cNvPr>
          <p:cNvCxnSpPr>
            <a:cxnSpLocks/>
          </p:cNvCxnSpPr>
          <p:nvPr/>
        </p:nvCxnSpPr>
        <p:spPr>
          <a:xfrm flipH="1">
            <a:off x="6161192" y="860271"/>
            <a:ext cx="16110" cy="57155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37FCBEF-32D3-407A-AFB4-A26C207E23B4}"/>
              </a:ext>
            </a:extLst>
          </p:cNvPr>
          <p:cNvCxnSpPr/>
          <p:nvPr/>
        </p:nvCxnSpPr>
        <p:spPr>
          <a:xfrm>
            <a:off x="8398503" y="3309657"/>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94E3D749-3090-43BC-A21E-66F6EB51D024}"/>
              </a:ext>
            </a:extLst>
          </p:cNvPr>
          <p:cNvSpPr txBox="1"/>
          <p:nvPr/>
        </p:nvSpPr>
        <p:spPr>
          <a:xfrm>
            <a:off x="9704550"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756E8514-040B-41D4-B239-E1F268968F96}"/>
              </a:ext>
            </a:extLst>
          </p:cNvPr>
          <p:cNvSpPr txBox="1"/>
          <p:nvPr/>
        </p:nvSpPr>
        <p:spPr>
          <a:xfrm>
            <a:off x="5747988"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9" name="Straight Arrow Connector 88">
            <a:extLst>
              <a:ext uri="{FF2B5EF4-FFF2-40B4-BE49-F238E27FC236}">
                <a16:creationId xmlns:a16="http://schemas.microsoft.com/office/drawing/2014/main" id="{7E227A7E-E3C6-4610-B411-426576290885}"/>
              </a:ext>
            </a:extLst>
          </p:cNvPr>
          <p:cNvCxnSpPr/>
          <p:nvPr/>
        </p:nvCxnSpPr>
        <p:spPr>
          <a:xfrm>
            <a:off x="4458115" y="3310836"/>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90" name="Lightning Bolt 89">
            <a:extLst>
              <a:ext uri="{FF2B5EF4-FFF2-40B4-BE49-F238E27FC236}">
                <a16:creationId xmlns:a16="http://schemas.microsoft.com/office/drawing/2014/main" id="{E80603CA-7242-408A-B3E3-205EFABF5221}"/>
              </a:ext>
            </a:extLst>
          </p:cNvPr>
          <p:cNvSpPr/>
          <p:nvPr/>
        </p:nvSpPr>
        <p:spPr>
          <a:xfrm>
            <a:off x="5794907" y="2660538"/>
            <a:ext cx="382395" cy="383468"/>
          </a:xfrm>
          <a:prstGeom prst="lightningBol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Lightning Bolt 90">
            <a:extLst>
              <a:ext uri="{FF2B5EF4-FFF2-40B4-BE49-F238E27FC236}">
                <a16:creationId xmlns:a16="http://schemas.microsoft.com/office/drawing/2014/main" id="{0EEAE288-713D-4B98-9EC9-D2AFB687162C}"/>
              </a:ext>
            </a:extLst>
          </p:cNvPr>
          <p:cNvSpPr/>
          <p:nvPr/>
        </p:nvSpPr>
        <p:spPr>
          <a:xfrm>
            <a:off x="9716216" y="2768356"/>
            <a:ext cx="382395" cy="383468"/>
          </a:xfrm>
          <a:prstGeom prst="lightningBol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75045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pic>
        <p:nvPicPr>
          <p:cNvPr id="54" name="Picture 53">
            <a:extLst>
              <a:ext uri="{FF2B5EF4-FFF2-40B4-BE49-F238E27FC236}">
                <a16:creationId xmlns:a16="http://schemas.microsoft.com/office/drawing/2014/main" id="{D664CB03-C424-4CE6-86ED-B5623EEB0B1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3777" y="993484"/>
            <a:ext cx="3591841" cy="2240456"/>
          </a:xfrm>
          <a:prstGeom prst="rect">
            <a:avLst/>
          </a:prstGeom>
        </p:spPr>
      </p:pic>
      <p:pic>
        <p:nvPicPr>
          <p:cNvPr id="56" name="Picture 55">
            <a:extLst>
              <a:ext uri="{FF2B5EF4-FFF2-40B4-BE49-F238E27FC236}">
                <a16:creationId xmlns:a16="http://schemas.microsoft.com/office/drawing/2014/main" id="{F0CBA741-353C-47B7-83F6-1BB1D438218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68310" y="979634"/>
            <a:ext cx="3580099" cy="2269353"/>
          </a:xfrm>
          <a:prstGeom prst="rect">
            <a:avLst/>
          </a:prstGeom>
        </p:spPr>
      </p:pic>
      <p:sp>
        <p:nvSpPr>
          <p:cNvPr id="1228" name="Google Shape;1228;p101"/>
          <p:cNvSpPr txBox="1">
            <a:spLocks noGrp="1"/>
          </p:cNvSpPr>
          <p:nvPr>
            <p:ph type="title" idx="4294967295"/>
          </p:nvPr>
        </p:nvSpPr>
        <p:spPr>
          <a:xfrm>
            <a:off x="154662" y="5617"/>
            <a:ext cx="11882674" cy="555342"/>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25" tIns="91425" rIns="91425" bIns="91425" rtlCol="0" anchor="ctr" anchorCtr="0">
            <a:noAutofit/>
          </a:bodyPr>
          <a:lstStyle/>
          <a:p>
            <a:pPr algn="ctr">
              <a:spcBef>
                <a:spcPts val="0"/>
              </a:spcBef>
            </a:pPr>
            <a:r>
              <a:rPr lang="en-US" sz="2800" b="1" dirty="0" err="1">
                <a:latin typeface="+mj-lt"/>
              </a:rPr>
              <a:t>BPNet</a:t>
            </a:r>
            <a:r>
              <a:rPr lang="en-US" sz="2800" b="1" dirty="0">
                <a:latin typeface="+mj-lt"/>
              </a:rPr>
              <a:t>/</a:t>
            </a:r>
            <a:r>
              <a:rPr lang="en-US" sz="2800" b="1" dirty="0" err="1">
                <a:latin typeface="+mj-lt"/>
              </a:rPr>
              <a:t>ChromBPNet</a:t>
            </a:r>
            <a:r>
              <a:rPr lang="en-US" sz="2800" b="1" dirty="0">
                <a:latin typeface="+mj-lt"/>
              </a:rPr>
              <a:t> can predict variants influencing regulatory activity</a:t>
            </a:r>
            <a:endParaRPr sz="2800" b="1" dirty="0">
              <a:latin typeface="+mj-lt"/>
            </a:endParaRPr>
          </a:p>
        </p:txBody>
      </p:sp>
      <p:pic>
        <p:nvPicPr>
          <p:cNvPr id="52" name="Picture 51">
            <a:extLst>
              <a:ext uri="{FF2B5EF4-FFF2-40B4-BE49-F238E27FC236}">
                <a16:creationId xmlns:a16="http://schemas.microsoft.com/office/drawing/2014/main" id="{8D075981-83A0-46E9-BD62-3FAAC7ECA48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87107" y="983291"/>
            <a:ext cx="3580099" cy="2177352"/>
          </a:xfrm>
          <a:prstGeom prst="rect">
            <a:avLst/>
          </a:prstGeom>
        </p:spPr>
      </p:pic>
      <p:pic>
        <p:nvPicPr>
          <p:cNvPr id="4" name="Picture 3">
            <a:extLst>
              <a:ext uri="{FF2B5EF4-FFF2-40B4-BE49-F238E27FC236}">
                <a16:creationId xmlns:a16="http://schemas.microsoft.com/office/drawing/2014/main" id="{098EFEB8-F6A0-4385-9501-7D82589F10B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0815" y="886036"/>
            <a:ext cx="3616510" cy="2357844"/>
          </a:xfrm>
          <a:prstGeom prst="rect">
            <a:avLst/>
          </a:prstGeom>
        </p:spPr>
      </p:pic>
      <p:sp>
        <p:nvSpPr>
          <p:cNvPr id="17" name="TextBox 16">
            <a:extLst>
              <a:ext uri="{FF2B5EF4-FFF2-40B4-BE49-F238E27FC236}">
                <a16:creationId xmlns:a16="http://schemas.microsoft.com/office/drawing/2014/main" id="{4D17FDFD-0534-4C5B-8ED3-6FB3FB33EC5B}"/>
              </a:ext>
            </a:extLst>
          </p:cNvPr>
          <p:cNvSpPr txBox="1"/>
          <p:nvPr/>
        </p:nvSpPr>
        <p:spPr>
          <a:xfrm>
            <a:off x="689341" y="539880"/>
            <a:ext cx="26750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SPI1 TF ChIP-seq</a:t>
            </a:r>
          </a:p>
        </p:txBody>
      </p:sp>
      <p:cxnSp>
        <p:nvCxnSpPr>
          <p:cNvPr id="49" name="Straight Arrow Connector 48">
            <a:extLst>
              <a:ext uri="{FF2B5EF4-FFF2-40B4-BE49-F238E27FC236}">
                <a16:creationId xmlns:a16="http://schemas.microsoft.com/office/drawing/2014/main" id="{78F7F276-D939-4446-989C-316130216D1E}"/>
              </a:ext>
            </a:extLst>
          </p:cNvPr>
          <p:cNvCxnSpPr/>
          <p:nvPr/>
        </p:nvCxnSpPr>
        <p:spPr>
          <a:xfrm>
            <a:off x="281367" y="3309657"/>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E22CDA73-3A4A-48D7-97DD-BE588611889A}"/>
              </a:ext>
            </a:extLst>
          </p:cNvPr>
          <p:cNvSpPr txBox="1"/>
          <p:nvPr/>
        </p:nvSpPr>
        <p:spPr>
          <a:xfrm>
            <a:off x="1661043"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8" name="Straight Connector 57">
            <a:extLst>
              <a:ext uri="{FF2B5EF4-FFF2-40B4-BE49-F238E27FC236}">
                <a16:creationId xmlns:a16="http://schemas.microsoft.com/office/drawing/2014/main" id="{3C10AB02-36C1-449F-8E0E-8C2E927560DB}"/>
              </a:ext>
            </a:extLst>
          </p:cNvPr>
          <p:cNvCxnSpPr>
            <a:cxnSpLocks/>
          </p:cNvCxnSpPr>
          <p:nvPr/>
        </p:nvCxnSpPr>
        <p:spPr>
          <a:xfrm>
            <a:off x="1988290" y="886554"/>
            <a:ext cx="0" cy="582259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D24A8B5-4230-422A-8356-9F97EFDA2E64}"/>
              </a:ext>
            </a:extLst>
          </p:cNvPr>
          <p:cNvGrpSpPr/>
          <p:nvPr/>
        </p:nvGrpSpPr>
        <p:grpSpPr>
          <a:xfrm>
            <a:off x="4305950" y="524847"/>
            <a:ext cx="7544969" cy="6050999"/>
            <a:chOff x="4305950" y="524847"/>
            <a:chExt cx="7544969" cy="6050999"/>
          </a:xfrm>
        </p:grpSpPr>
        <p:pic>
          <p:nvPicPr>
            <p:cNvPr id="2" name="Picture 1">
              <a:extLst>
                <a:ext uri="{FF2B5EF4-FFF2-40B4-BE49-F238E27FC236}">
                  <a16:creationId xmlns:a16="http://schemas.microsoft.com/office/drawing/2014/main" id="{A1EFF616-FB81-4811-8782-D8A3E7F6BF2B}"/>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05950" y="881066"/>
              <a:ext cx="3580099" cy="2357839"/>
            </a:xfrm>
            <a:prstGeom prst="rect">
              <a:avLst/>
            </a:prstGeom>
          </p:spPr>
        </p:pic>
        <p:pic>
          <p:nvPicPr>
            <p:cNvPr id="3" name="Picture 2">
              <a:extLst>
                <a:ext uri="{FF2B5EF4-FFF2-40B4-BE49-F238E27FC236}">
                  <a16:creationId xmlns:a16="http://schemas.microsoft.com/office/drawing/2014/main" id="{4D25ACC4-F7F3-448B-8007-63FFEAE2B932}"/>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70820" y="883780"/>
              <a:ext cx="3580099" cy="2366433"/>
            </a:xfrm>
            <a:prstGeom prst="rect">
              <a:avLst/>
            </a:prstGeom>
          </p:spPr>
        </p:pic>
        <p:sp>
          <p:nvSpPr>
            <p:cNvPr id="19" name="TextBox 18">
              <a:extLst>
                <a:ext uri="{FF2B5EF4-FFF2-40B4-BE49-F238E27FC236}">
                  <a16:creationId xmlns:a16="http://schemas.microsoft.com/office/drawing/2014/main" id="{01662D5C-8271-4871-891C-9FE3F8D11A2E}"/>
                </a:ext>
              </a:extLst>
            </p:cNvPr>
            <p:cNvSpPr txBox="1"/>
            <p:nvPr/>
          </p:nvSpPr>
          <p:spPr>
            <a:xfrm>
              <a:off x="5182743" y="526618"/>
              <a:ext cx="21380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DNase-seq</a:t>
              </a:r>
            </a:p>
          </p:txBody>
        </p:sp>
        <p:sp>
          <p:nvSpPr>
            <p:cNvPr id="21" name="TextBox 20">
              <a:extLst>
                <a:ext uri="{FF2B5EF4-FFF2-40B4-BE49-F238E27FC236}">
                  <a16:creationId xmlns:a16="http://schemas.microsoft.com/office/drawing/2014/main" id="{ABF7134E-E6AB-43E6-8BD6-E819FE0F9C6A}"/>
                </a:ext>
              </a:extLst>
            </p:cNvPr>
            <p:cNvSpPr txBox="1"/>
            <p:nvPr/>
          </p:nvSpPr>
          <p:spPr>
            <a:xfrm>
              <a:off x="8775774" y="524847"/>
              <a:ext cx="28289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H3K27ac ChIP-seq</a:t>
              </a:r>
            </a:p>
          </p:txBody>
        </p:sp>
        <p:cxnSp>
          <p:nvCxnSpPr>
            <p:cNvPr id="51" name="Straight Arrow Connector 50">
              <a:extLst>
                <a:ext uri="{FF2B5EF4-FFF2-40B4-BE49-F238E27FC236}">
                  <a16:creationId xmlns:a16="http://schemas.microsoft.com/office/drawing/2014/main" id="{A293ABCD-61E1-470F-913F-76E276364C13}"/>
                </a:ext>
              </a:extLst>
            </p:cNvPr>
            <p:cNvCxnSpPr/>
            <p:nvPr/>
          </p:nvCxnSpPr>
          <p:spPr>
            <a:xfrm>
              <a:off x="8398503" y="3309657"/>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B3F96393-FA61-4EF7-A262-E1780289AA11}"/>
                </a:ext>
              </a:extLst>
            </p:cNvPr>
            <p:cNvSpPr txBox="1"/>
            <p:nvPr/>
          </p:nvSpPr>
          <p:spPr>
            <a:xfrm>
              <a:off x="9704550"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62AA359B-2358-4A6C-BE21-ABFBCD106125}"/>
                </a:ext>
              </a:extLst>
            </p:cNvPr>
            <p:cNvSpPr txBox="1"/>
            <p:nvPr/>
          </p:nvSpPr>
          <p:spPr>
            <a:xfrm>
              <a:off x="5747988"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7" name="Straight Arrow Connector 56">
              <a:extLst>
                <a:ext uri="{FF2B5EF4-FFF2-40B4-BE49-F238E27FC236}">
                  <a16:creationId xmlns:a16="http://schemas.microsoft.com/office/drawing/2014/main" id="{03FD4744-997B-4F5A-B26A-D9A09AB17536}"/>
                </a:ext>
              </a:extLst>
            </p:cNvPr>
            <p:cNvCxnSpPr/>
            <p:nvPr/>
          </p:nvCxnSpPr>
          <p:spPr>
            <a:xfrm>
              <a:off x="4458115" y="3310836"/>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1662C036-5318-4337-ADE1-9806640AAD59}"/>
                </a:ext>
              </a:extLst>
            </p:cNvPr>
            <p:cNvCxnSpPr>
              <a:cxnSpLocks/>
            </p:cNvCxnSpPr>
            <p:nvPr/>
          </p:nvCxnSpPr>
          <p:spPr>
            <a:xfrm flipH="1">
              <a:off x="6161192" y="860271"/>
              <a:ext cx="16110" cy="57155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grpSp>
      <p:cxnSp>
        <p:nvCxnSpPr>
          <p:cNvPr id="60" name="Straight Connector 59">
            <a:extLst>
              <a:ext uri="{FF2B5EF4-FFF2-40B4-BE49-F238E27FC236}">
                <a16:creationId xmlns:a16="http://schemas.microsoft.com/office/drawing/2014/main" id="{B75D218E-2CB1-48F5-BE22-E920DB009D25}"/>
              </a:ext>
            </a:extLst>
          </p:cNvPr>
          <p:cNvCxnSpPr>
            <a:cxnSpLocks/>
          </p:cNvCxnSpPr>
          <p:nvPr/>
        </p:nvCxnSpPr>
        <p:spPr>
          <a:xfrm>
            <a:off x="10096992" y="860270"/>
            <a:ext cx="0" cy="5715576"/>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EFFFD74-6F45-4BCC-A74A-4ADFCD7B934E}"/>
              </a:ext>
            </a:extLst>
          </p:cNvPr>
          <p:cNvCxnSpPr/>
          <p:nvPr/>
        </p:nvCxnSpPr>
        <p:spPr>
          <a:xfrm>
            <a:off x="350874" y="2222205"/>
            <a:ext cx="340474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2" name="Straight Connector 61">
            <a:extLst>
              <a:ext uri="{FF2B5EF4-FFF2-40B4-BE49-F238E27FC236}">
                <a16:creationId xmlns:a16="http://schemas.microsoft.com/office/drawing/2014/main" id="{5485EFB5-A37A-4DCA-9CFE-34E120E42BCA}"/>
              </a:ext>
            </a:extLst>
          </p:cNvPr>
          <p:cNvCxnSpPr/>
          <p:nvPr/>
        </p:nvCxnSpPr>
        <p:spPr>
          <a:xfrm>
            <a:off x="8436382" y="2044996"/>
            <a:ext cx="340474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3" name="Straight Connector 62">
            <a:extLst>
              <a:ext uri="{FF2B5EF4-FFF2-40B4-BE49-F238E27FC236}">
                <a16:creationId xmlns:a16="http://schemas.microsoft.com/office/drawing/2014/main" id="{465792B4-A48B-4DD3-AFE4-29A743A17ED8}"/>
              </a:ext>
            </a:extLst>
          </p:cNvPr>
          <p:cNvCxnSpPr/>
          <p:nvPr/>
        </p:nvCxnSpPr>
        <p:spPr>
          <a:xfrm>
            <a:off x="4443031" y="3065722"/>
            <a:ext cx="3404744" cy="0"/>
          </a:xfrm>
          <a:prstGeom prst="line">
            <a:avLst/>
          </a:prstGeom>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BB15D0E0-F52F-4281-9416-78A76D79BA6C}"/>
              </a:ext>
            </a:extLst>
          </p:cNvPr>
          <p:cNvGrpSpPr/>
          <p:nvPr/>
        </p:nvGrpSpPr>
        <p:grpSpPr>
          <a:xfrm>
            <a:off x="3011219" y="980737"/>
            <a:ext cx="767667" cy="620734"/>
            <a:chOff x="3011219" y="980737"/>
            <a:chExt cx="767667" cy="620734"/>
          </a:xfrm>
        </p:grpSpPr>
        <p:sp>
          <p:nvSpPr>
            <p:cNvPr id="65" name="TextBox 64">
              <a:extLst>
                <a:ext uri="{FF2B5EF4-FFF2-40B4-BE49-F238E27FC236}">
                  <a16:creationId xmlns:a16="http://schemas.microsoft.com/office/drawing/2014/main" id="{0C9C4933-DC21-4728-BB29-A55219D424FA}"/>
                </a:ext>
              </a:extLst>
            </p:cNvPr>
            <p:cNvSpPr txBox="1"/>
            <p:nvPr/>
          </p:nvSpPr>
          <p:spPr>
            <a:xfrm>
              <a:off x="3011366" y="98073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18E76885-8B4A-4600-BEA2-3F471EC313CC}"/>
                </a:ext>
              </a:extLst>
            </p:cNvPr>
            <p:cNvSpPr txBox="1"/>
            <p:nvPr/>
          </p:nvSpPr>
          <p:spPr>
            <a:xfrm>
              <a:off x="3011219" y="1232139"/>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0" name="Group 69">
            <a:extLst>
              <a:ext uri="{FF2B5EF4-FFF2-40B4-BE49-F238E27FC236}">
                <a16:creationId xmlns:a16="http://schemas.microsoft.com/office/drawing/2014/main" id="{5A416DD9-9116-4225-A583-6E8722DD0EA9}"/>
              </a:ext>
            </a:extLst>
          </p:cNvPr>
          <p:cNvGrpSpPr/>
          <p:nvPr/>
        </p:nvGrpSpPr>
        <p:grpSpPr>
          <a:xfrm>
            <a:off x="7070392" y="1014612"/>
            <a:ext cx="767520" cy="664576"/>
            <a:chOff x="3011366" y="980737"/>
            <a:chExt cx="767520" cy="664576"/>
          </a:xfrm>
          <a:solidFill>
            <a:schemeClr val="bg1"/>
          </a:solidFill>
        </p:grpSpPr>
        <p:sp>
          <p:nvSpPr>
            <p:cNvPr id="72" name="TextBox 71">
              <a:extLst>
                <a:ext uri="{FF2B5EF4-FFF2-40B4-BE49-F238E27FC236}">
                  <a16:creationId xmlns:a16="http://schemas.microsoft.com/office/drawing/2014/main" id="{D0E367FB-1451-4C00-A429-8198C2C85EEF}"/>
                </a:ext>
              </a:extLst>
            </p:cNvPr>
            <p:cNvSpPr txBox="1"/>
            <p:nvPr/>
          </p:nvSpPr>
          <p:spPr>
            <a:xfrm>
              <a:off x="3011366" y="980737"/>
              <a:ext cx="767520" cy="369332"/>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Box 73">
              <a:extLst>
                <a:ext uri="{FF2B5EF4-FFF2-40B4-BE49-F238E27FC236}">
                  <a16:creationId xmlns:a16="http://schemas.microsoft.com/office/drawing/2014/main" id="{EC627458-DB2F-4635-8067-F1325938460D}"/>
                </a:ext>
              </a:extLst>
            </p:cNvPr>
            <p:cNvSpPr txBox="1"/>
            <p:nvPr/>
          </p:nvSpPr>
          <p:spPr>
            <a:xfrm>
              <a:off x="3012430" y="1275981"/>
              <a:ext cx="703529" cy="369332"/>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5" name="Group 74">
            <a:extLst>
              <a:ext uri="{FF2B5EF4-FFF2-40B4-BE49-F238E27FC236}">
                <a16:creationId xmlns:a16="http://schemas.microsoft.com/office/drawing/2014/main" id="{1BC22402-4CAB-4BD3-804C-79CE6987D29D}"/>
              </a:ext>
            </a:extLst>
          </p:cNvPr>
          <p:cNvGrpSpPr/>
          <p:nvPr/>
        </p:nvGrpSpPr>
        <p:grpSpPr>
          <a:xfrm>
            <a:off x="11074985" y="973438"/>
            <a:ext cx="767667" cy="620734"/>
            <a:chOff x="3011219" y="980737"/>
            <a:chExt cx="767667" cy="620734"/>
          </a:xfrm>
        </p:grpSpPr>
        <p:sp>
          <p:nvSpPr>
            <p:cNvPr id="76" name="TextBox 75">
              <a:extLst>
                <a:ext uri="{FF2B5EF4-FFF2-40B4-BE49-F238E27FC236}">
                  <a16:creationId xmlns:a16="http://schemas.microsoft.com/office/drawing/2014/main" id="{EC0DEBB3-0E8F-461F-B1C1-758DD69ADEBD}"/>
                </a:ext>
              </a:extLst>
            </p:cNvPr>
            <p:cNvSpPr txBox="1"/>
            <p:nvPr/>
          </p:nvSpPr>
          <p:spPr>
            <a:xfrm>
              <a:off x="3011366" y="98073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F06450D8-1953-4BDA-8CA6-FE47C7FE4B81}"/>
                </a:ext>
              </a:extLst>
            </p:cNvPr>
            <p:cNvSpPr txBox="1"/>
            <p:nvPr/>
          </p:nvSpPr>
          <p:spPr>
            <a:xfrm>
              <a:off x="3011219" y="1232139"/>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90466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sp>
        <p:nvSpPr>
          <p:cNvPr id="66" name="Trapezoid 65">
            <a:extLst>
              <a:ext uri="{FF2B5EF4-FFF2-40B4-BE49-F238E27FC236}">
                <a16:creationId xmlns:a16="http://schemas.microsoft.com/office/drawing/2014/main" id="{D82FD3AB-7B45-4F12-992E-49A3C116FABD}"/>
              </a:ext>
            </a:extLst>
          </p:cNvPr>
          <p:cNvSpPr/>
          <p:nvPr/>
        </p:nvSpPr>
        <p:spPr>
          <a:xfrm>
            <a:off x="8414410" y="3089687"/>
            <a:ext cx="3345455" cy="881796"/>
          </a:xfrm>
          <a:prstGeom prst="trapezoid">
            <a:avLst>
              <a:gd name="adj" fmla="val 178135"/>
            </a:avLst>
          </a:prstGeom>
          <a:gradFill>
            <a:gsLst>
              <a:gs pos="0">
                <a:schemeClr val="accent1">
                  <a:lumMod val="5000"/>
                  <a:lumOff val="95000"/>
                </a:schemeClr>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Trapezoid 63">
            <a:extLst>
              <a:ext uri="{FF2B5EF4-FFF2-40B4-BE49-F238E27FC236}">
                <a16:creationId xmlns:a16="http://schemas.microsoft.com/office/drawing/2014/main" id="{05AC18BA-39D5-4F3D-9BF2-7AE3D2780748}"/>
              </a:ext>
            </a:extLst>
          </p:cNvPr>
          <p:cNvSpPr/>
          <p:nvPr/>
        </p:nvSpPr>
        <p:spPr>
          <a:xfrm>
            <a:off x="4504574" y="3134693"/>
            <a:ext cx="3362632" cy="881796"/>
          </a:xfrm>
          <a:prstGeom prst="trapezoid">
            <a:avLst>
              <a:gd name="adj" fmla="val 152813"/>
            </a:avLst>
          </a:prstGeom>
          <a:gradFill>
            <a:gsLst>
              <a:gs pos="0">
                <a:schemeClr val="accent1">
                  <a:lumMod val="5000"/>
                  <a:lumOff val="95000"/>
                </a:schemeClr>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 name="Trapezoid 47">
            <a:extLst>
              <a:ext uri="{FF2B5EF4-FFF2-40B4-BE49-F238E27FC236}">
                <a16:creationId xmlns:a16="http://schemas.microsoft.com/office/drawing/2014/main" id="{68990EAA-CDC7-4AAB-9697-EFF810105B0C}"/>
              </a:ext>
            </a:extLst>
          </p:cNvPr>
          <p:cNvSpPr/>
          <p:nvPr/>
        </p:nvSpPr>
        <p:spPr>
          <a:xfrm>
            <a:off x="375811" y="3160643"/>
            <a:ext cx="3345455" cy="881796"/>
          </a:xfrm>
          <a:prstGeom prst="trapezoid">
            <a:avLst>
              <a:gd name="adj" fmla="val 152813"/>
            </a:avLst>
          </a:prstGeom>
          <a:gradFill>
            <a:gsLst>
              <a:gs pos="0">
                <a:schemeClr val="accent1">
                  <a:lumMod val="5000"/>
                  <a:lumOff val="95000"/>
                </a:schemeClr>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4" name="Picture 53">
            <a:extLst>
              <a:ext uri="{FF2B5EF4-FFF2-40B4-BE49-F238E27FC236}">
                <a16:creationId xmlns:a16="http://schemas.microsoft.com/office/drawing/2014/main" id="{D664CB03-C424-4CE6-86ED-B5623EEB0B1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3777" y="993484"/>
            <a:ext cx="3591841" cy="2240456"/>
          </a:xfrm>
          <a:prstGeom prst="rect">
            <a:avLst/>
          </a:prstGeom>
        </p:spPr>
      </p:pic>
      <p:pic>
        <p:nvPicPr>
          <p:cNvPr id="56" name="Picture 55">
            <a:extLst>
              <a:ext uri="{FF2B5EF4-FFF2-40B4-BE49-F238E27FC236}">
                <a16:creationId xmlns:a16="http://schemas.microsoft.com/office/drawing/2014/main" id="{F0CBA741-353C-47B7-83F6-1BB1D438218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68310" y="979634"/>
            <a:ext cx="3580099" cy="2269353"/>
          </a:xfrm>
          <a:prstGeom prst="rect">
            <a:avLst/>
          </a:prstGeom>
        </p:spPr>
      </p:pic>
      <p:sp>
        <p:nvSpPr>
          <p:cNvPr id="1228" name="Google Shape;1228;p101"/>
          <p:cNvSpPr txBox="1">
            <a:spLocks noGrp="1"/>
          </p:cNvSpPr>
          <p:nvPr>
            <p:ph type="title" idx="4294967295"/>
          </p:nvPr>
        </p:nvSpPr>
        <p:spPr>
          <a:xfrm>
            <a:off x="154662" y="5617"/>
            <a:ext cx="11882674" cy="555342"/>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25" tIns="91425" rIns="91425" bIns="91425" rtlCol="0" anchor="ctr" anchorCtr="0">
            <a:noAutofit/>
          </a:bodyPr>
          <a:lstStyle/>
          <a:p>
            <a:pPr algn="ctr">
              <a:spcBef>
                <a:spcPts val="0"/>
              </a:spcBef>
            </a:pPr>
            <a:r>
              <a:rPr lang="en-US" sz="2800" b="1" dirty="0" err="1">
                <a:latin typeface="+mj-lt"/>
              </a:rPr>
              <a:t>BPNet</a:t>
            </a:r>
            <a:r>
              <a:rPr lang="en-US" sz="2800" b="1" dirty="0">
                <a:latin typeface="+mj-lt"/>
              </a:rPr>
              <a:t>/</a:t>
            </a:r>
            <a:r>
              <a:rPr lang="en-US" sz="2800" b="1" dirty="0" err="1">
                <a:latin typeface="+mj-lt"/>
              </a:rPr>
              <a:t>ChromBPNet</a:t>
            </a:r>
            <a:r>
              <a:rPr lang="en-US" sz="2800" b="1" dirty="0">
                <a:latin typeface="+mj-lt"/>
              </a:rPr>
              <a:t> can interpret variants influencing regulatory activity</a:t>
            </a:r>
            <a:endParaRPr sz="2800" b="1" dirty="0">
              <a:latin typeface="+mj-lt"/>
            </a:endParaRPr>
          </a:p>
        </p:txBody>
      </p:sp>
      <p:pic>
        <p:nvPicPr>
          <p:cNvPr id="52" name="Picture 51">
            <a:extLst>
              <a:ext uri="{FF2B5EF4-FFF2-40B4-BE49-F238E27FC236}">
                <a16:creationId xmlns:a16="http://schemas.microsoft.com/office/drawing/2014/main" id="{8D075981-83A0-46E9-BD62-3FAAC7ECA48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87107" y="983291"/>
            <a:ext cx="3580099" cy="2177352"/>
          </a:xfrm>
          <a:prstGeom prst="rect">
            <a:avLst/>
          </a:prstGeom>
        </p:spPr>
      </p:pic>
      <p:pic>
        <p:nvPicPr>
          <p:cNvPr id="4" name="Picture 3">
            <a:extLst>
              <a:ext uri="{FF2B5EF4-FFF2-40B4-BE49-F238E27FC236}">
                <a16:creationId xmlns:a16="http://schemas.microsoft.com/office/drawing/2014/main" id="{098EFEB8-F6A0-4385-9501-7D82589F10B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0815" y="886036"/>
            <a:ext cx="3616510" cy="2357844"/>
          </a:xfrm>
          <a:prstGeom prst="rect">
            <a:avLst/>
          </a:prstGeom>
        </p:spPr>
      </p:pic>
      <p:sp>
        <p:nvSpPr>
          <p:cNvPr id="17" name="TextBox 16">
            <a:extLst>
              <a:ext uri="{FF2B5EF4-FFF2-40B4-BE49-F238E27FC236}">
                <a16:creationId xmlns:a16="http://schemas.microsoft.com/office/drawing/2014/main" id="{4D17FDFD-0534-4C5B-8ED3-6FB3FB33EC5B}"/>
              </a:ext>
            </a:extLst>
          </p:cNvPr>
          <p:cNvSpPr txBox="1"/>
          <p:nvPr/>
        </p:nvSpPr>
        <p:spPr>
          <a:xfrm>
            <a:off x="689341" y="539880"/>
            <a:ext cx="26750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SPI1 TF ChIP-seq</a:t>
            </a:r>
          </a:p>
        </p:txBody>
      </p:sp>
      <p:pic>
        <p:nvPicPr>
          <p:cNvPr id="5" name="Picture 4">
            <a:extLst>
              <a:ext uri="{FF2B5EF4-FFF2-40B4-BE49-F238E27FC236}">
                <a16:creationId xmlns:a16="http://schemas.microsoft.com/office/drawing/2014/main" id="{11839F62-4BD2-48F7-9741-B9C9B59E8440}"/>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211080" y="3892120"/>
            <a:ext cx="3731441" cy="1111543"/>
          </a:xfrm>
          <a:prstGeom prst="rect">
            <a:avLst/>
          </a:prstGeom>
        </p:spPr>
      </p:pic>
      <p:pic>
        <p:nvPicPr>
          <p:cNvPr id="6" name="Picture 5">
            <a:extLst>
              <a:ext uri="{FF2B5EF4-FFF2-40B4-BE49-F238E27FC236}">
                <a16:creationId xmlns:a16="http://schemas.microsoft.com/office/drawing/2014/main" id="{5FC2CBCB-90C6-4D36-AF62-463B51E5A0FC}"/>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200439" y="4978568"/>
            <a:ext cx="3731441" cy="1111543"/>
          </a:xfrm>
          <a:prstGeom prst="rect">
            <a:avLst/>
          </a:prstGeom>
        </p:spPr>
      </p:pic>
      <p:pic>
        <p:nvPicPr>
          <p:cNvPr id="7" name="Picture 6">
            <a:extLst>
              <a:ext uri="{FF2B5EF4-FFF2-40B4-BE49-F238E27FC236}">
                <a16:creationId xmlns:a16="http://schemas.microsoft.com/office/drawing/2014/main" id="{9DB3B234-3427-4C37-8C3A-52DFB5E3857C}"/>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25264" y="3929111"/>
            <a:ext cx="3674969" cy="1074552"/>
          </a:xfrm>
          <a:prstGeom prst="rect">
            <a:avLst/>
          </a:prstGeom>
        </p:spPr>
      </p:pic>
      <p:pic>
        <p:nvPicPr>
          <p:cNvPr id="9" name="Picture 8">
            <a:extLst>
              <a:ext uri="{FF2B5EF4-FFF2-40B4-BE49-F238E27FC236}">
                <a16:creationId xmlns:a16="http://schemas.microsoft.com/office/drawing/2014/main" id="{894DBA39-2C9D-48DC-B304-A8069172F41C}"/>
              </a:ext>
            </a:extLst>
          </p:cNvPr>
          <p:cNvPicPr>
            <a:picLocks noChangeAspect="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71074" y="3848271"/>
            <a:ext cx="3677335" cy="1130297"/>
          </a:xfrm>
          <a:prstGeom prst="rect">
            <a:avLst/>
          </a:prstGeom>
        </p:spPr>
      </p:pic>
      <p:pic>
        <p:nvPicPr>
          <p:cNvPr id="11" name="Picture 10">
            <a:extLst>
              <a:ext uri="{FF2B5EF4-FFF2-40B4-BE49-F238E27FC236}">
                <a16:creationId xmlns:a16="http://schemas.microsoft.com/office/drawing/2014/main" id="{5C92C116-7B57-4A02-A9E2-6AE84C37C75F}"/>
              </a:ext>
            </a:extLst>
          </p:cNvPr>
          <p:cNvPicPr>
            <a:picLocks noChangeAspect="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35905" y="4947448"/>
            <a:ext cx="3674969" cy="1151445"/>
          </a:xfrm>
          <a:prstGeom prst="rect">
            <a:avLst/>
          </a:prstGeom>
        </p:spPr>
      </p:pic>
      <p:pic>
        <p:nvPicPr>
          <p:cNvPr id="15" name="Picture 14">
            <a:extLst>
              <a:ext uri="{FF2B5EF4-FFF2-40B4-BE49-F238E27FC236}">
                <a16:creationId xmlns:a16="http://schemas.microsoft.com/office/drawing/2014/main" id="{FB6F4134-8469-4C4E-B9FF-B8CEF194269B}"/>
              </a:ext>
            </a:extLst>
          </p:cNvPr>
          <p:cNvPicPr>
            <a:picLocks noChangeAspect="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60433" y="4947448"/>
            <a:ext cx="3677335" cy="1130297"/>
          </a:xfrm>
          <a:prstGeom prst="rect">
            <a:avLst/>
          </a:prstGeom>
        </p:spPr>
      </p:pic>
      <p:sp>
        <p:nvSpPr>
          <p:cNvPr id="31" name="TextBox 30">
            <a:extLst>
              <a:ext uri="{FF2B5EF4-FFF2-40B4-BE49-F238E27FC236}">
                <a16:creationId xmlns:a16="http://schemas.microsoft.com/office/drawing/2014/main" id="{20BB9835-A19F-46D6-921B-059D46F85182}"/>
              </a:ext>
            </a:extLst>
          </p:cNvPr>
          <p:cNvSpPr txBox="1"/>
          <p:nvPr/>
        </p:nvSpPr>
        <p:spPr>
          <a:xfrm>
            <a:off x="2984895" y="4042445"/>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39531D5A-45A1-475B-B292-81905A3E1D12}"/>
              </a:ext>
            </a:extLst>
          </p:cNvPr>
          <p:cNvSpPr txBox="1"/>
          <p:nvPr/>
        </p:nvSpPr>
        <p:spPr>
          <a:xfrm>
            <a:off x="7195380" y="4042445"/>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7CA3950B-0378-4F36-B449-345A6E1FEB60}"/>
              </a:ext>
            </a:extLst>
          </p:cNvPr>
          <p:cNvSpPr txBox="1"/>
          <p:nvPr/>
        </p:nvSpPr>
        <p:spPr>
          <a:xfrm>
            <a:off x="11104444" y="395949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01568B96-A4AE-4043-BF97-B81BF36B2173}"/>
              </a:ext>
            </a:extLst>
          </p:cNvPr>
          <p:cNvSpPr txBox="1"/>
          <p:nvPr/>
        </p:nvSpPr>
        <p:spPr>
          <a:xfrm>
            <a:off x="3086079" y="5149262"/>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246316EB-0FF5-4BF9-A47A-5AEE6BDE9BB0}"/>
              </a:ext>
            </a:extLst>
          </p:cNvPr>
          <p:cNvSpPr txBox="1"/>
          <p:nvPr/>
        </p:nvSpPr>
        <p:spPr>
          <a:xfrm>
            <a:off x="7163677" y="5114940"/>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13AA8EA6-9618-44E2-BE87-CCD5F30E8328}"/>
              </a:ext>
            </a:extLst>
          </p:cNvPr>
          <p:cNvSpPr txBox="1"/>
          <p:nvPr/>
        </p:nvSpPr>
        <p:spPr>
          <a:xfrm>
            <a:off x="11134239" y="5078773"/>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2" name="Straight Arrow Connector 41">
            <a:extLst>
              <a:ext uri="{FF2B5EF4-FFF2-40B4-BE49-F238E27FC236}">
                <a16:creationId xmlns:a16="http://schemas.microsoft.com/office/drawing/2014/main" id="{F051AF32-CD5E-42E4-9EA8-51CB2C7EF310}"/>
              </a:ext>
            </a:extLst>
          </p:cNvPr>
          <p:cNvCxnSpPr/>
          <p:nvPr/>
        </p:nvCxnSpPr>
        <p:spPr>
          <a:xfrm>
            <a:off x="278431" y="6185786"/>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3569DF27-9467-4BB7-9F55-E94A8B133825}"/>
              </a:ext>
            </a:extLst>
          </p:cNvPr>
          <p:cNvSpPr txBox="1"/>
          <p:nvPr/>
        </p:nvSpPr>
        <p:spPr>
          <a:xfrm>
            <a:off x="1658107" y="6206514"/>
            <a:ext cx="8322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200 bp</a:t>
            </a:r>
          </a:p>
        </p:txBody>
      </p:sp>
      <p:cxnSp>
        <p:nvCxnSpPr>
          <p:cNvPr id="44" name="Straight Arrow Connector 43">
            <a:extLst>
              <a:ext uri="{FF2B5EF4-FFF2-40B4-BE49-F238E27FC236}">
                <a16:creationId xmlns:a16="http://schemas.microsoft.com/office/drawing/2014/main" id="{C8CAEB8A-522E-4C88-8ADD-9F6C1ED72934}"/>
              </a:ext>
            </a:extLst>
          </p:cNvPr>
          <p:cNvCxnSpPr/>
          <p:nvPr/>
        </p:nvCxnSpPr>
        <p:spPr>
          <a:xfrm>
            <a:off x="8395567" y="6185786"/>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9CF35703-A831-424E-A48E-67F643637940}"/>
              </a:ext>
            </a:extLst>
          </p:cNvPr>
          <p:cNvSpPr txBox="1"/>
          <p:nvPr/>
        </p:nvSpPr>
        <p:spPr>
          <a:xfrm>
            <a:off x="9701614" y="6206514"/>
            <a:ext cx="8322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200 bp</a:t>
            </a:r>
          </a:p>
        </p:txBody>
      </p:sp>
      <p:sp>
        <p:nvSpPr>
          <p:cNvPr id="46" name="TextBox 45">
            <a:extLst>
              <a:ext uri="{FF2B5EF4-FFF2-40B4-BE49-F238E27FC236}">
                <a16:creationId xmlns:a16="http://schemas.microsoft.com/office/drawing/2014/main" id="{11B506E9-8AE9-48CA-BAEB-CC29CE3BFFB5}"/>
              </a:ext>
            </a:extLst>
          </p:cNvPr>
          <p:cNvSpPr txBox="1"/>
          <p:nvPr/>
        </p:nvSpPr>
        <p:spPr>
          <a:xfrm>
            <a:off x="5745052" y="6206514"/>
            <a:ext cx="8322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200 bp</a:t>
            </a:r>
          </a:p>
        </p:txBody>
      </p:sp>
      <p:cxnSp>
        <p:nvCxnSpPr>
          <p:cNvPr id="47" name="Straight Arrow Connector 46">
            <a:extLst>
              <a:ext uri="{FF2B5EF4-FFF2-40B4-BE49-F238E27FC236}">
                <a16:creationId xmlns:a16="http://schemas.microsoft.com/office/drawing/2014/main" id="{E659A45C-6607-4470-9AC0-99FBDDDACD62}"/>
              </a:ext>
            </a:extLst>
          </p:cNvPr>
          <p:cNvCxnSpPr/>
          <p:nvPr/>
        </p:nvCxnSpPr>
        <p:spPr>
          <a:xfrm>
            <a:off x="4455179" y="6186965"/>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78F7F276-D939-4446-989C-316130216D1E}"/>
              </a:ext>
            </a:extLst>
          </p:cNvPr>
          <p:cNvCxnSpPr/>
          <p:nvPr/>
        </p:nvCxnSpPr>
        <p:spPr>
          <a:xfrm>
            <a:off x="281367" y="3309657"/>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E22CDA73-3A4A-48D7-97DD-BE588611889A}"/>
              </a:ext>
            </a:extLst>
          </p:cNvPr>
          <p:cNvSpPr txBox="1"/>
          <p:nvPr/>
        </p:nvSpPr>
        <p:spPr>
          <a:xfrm>
            <a:off x="1661043"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8" name="Straight Connector 57">
            <a:extLst>
              <a:ext uri="{FF2B5EF4-FFF2-40B4-BE49-F238E27FC236}">
                <a16:creationId xmlns:a16="http://schemas.microsoft.com/office/drawing/2014/main" id="{3C10AB02-36C1-449F-8E0E-8C2E927560DB}"/>
              </a:ext>
            </a:extLst>
          </p:cNvPr>
          <p:cNvCxnSpPr>
            <a:cxnSpLocks/>
          </p:cNvCxnSpPr>
          <p:nvPr/>
        </p:nvCxnSpPr>
        <p:spPr>
          <a:xfrm>
            <a:off x="1988290" y="886554"/>
            <a:ext cx="0" cy="582259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D24A8B5-4230-422A-8356-9F97EFDA2E64}"/>
              </a:ext>
            </a:extLst>
          </p:cNvPr>
          <p:cNvGrpSpPr/>
          <p:nvPr/>
        </p:nvGrpSpPr>
        <p:grpSpPr>
          <a:xfrm>
            <a:off x="4305950" y="524847"/>
            <a:ext cx="7544969" cy="6050999"/>
            <a:chOff x="4305950" y="524847"/>
            <a:chExt cx="7544969" cy="6050999"/>
          </a:xfrm>
        </p:grpSpPr>
        <p:pic>
          <p:nvPicPr>
            <p:cNvPr id="2" name="Picture 1">
              <a:extLst>
                <a:ext uri="{FF2B5EF4-FFF2-40B4-BE49-F238E27FC236}">
                  <a16:creationId xmlns:a16="http://schemas.microsoft.com/office/drawing/2014/main" id="{A1EFF616-FB81-4811-8782-D8A3E7F6BF2B}"/>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05950" y="881066"/>
              <a:ext cx="3580099" cy="2357839"/>
            </a:xfrm>
            <a:prstGeom prst="rect">
              <a:avLst/>
            </a:prstGeom>
          </p:spPr>
        </p:pic>
        <p:pic>
          <p:nvPicPr>
            <p:cNvPr id="3" name="Picture 2">
              <a:extLst>
                <a:ext uri="{FF2B5EF4-FFF2-40B4-BE49-F238E27FC236}">
                  <a16:creationId xmlns:a16="http://schemas.microsoft.com/office/drawing/2014/main" id="{4D25ACC4-F7F3-448B-8007-63FFEAE2B932}"/>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70820" y="883780"/>
              <a:ext cx="3580099" cy="2366433"/>
            </a:xfrm>
            <a:prstGeom prst="rect">
              <a:avLst/>
            </a:prstGeom>
          </p:spPr>
        </p:pic>
        <p:sp>
          <p:nvSpPr>
            <p:cNvPr id="19" name="TextBox 18">
              <a:extLst>
                <a:ext uri="{FF2B5EF4-FFF2-40B4-BE49-F238E27FC236}">
                  <a16:creationId xmlns:a16="http://schemas.microsoft.com/office/drawing/2014/main" id="{01662D5C-8271-4871-891C-9FE3F8D11A2E}"/>
                </a:ext>
              </a:extLst>
            </p:cNvPr>
            <p:cNvSpPr txBox="1"/>
            <p:nvPr/>
          </p:nvSpPr>
          <p:spPr>
            <a:xfrm>
              <a:off x="5182743" y="526618"/>
              <a:ext cx="21380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DNase-seq</a:t>
              </a:r>
            </a:p>
          </p:txBody>
        </p:sp>
        <p:sp>
          <p:nvSpPr>
            <p:cNvPr id="21" name="TextBox 20">
              <a:extLst>
                <a:ext uri="{FF2B5EF4-FFF2-40B4-BE49-F238E27FC236}">
                  <a16:creationId xmlns:a16="http://schemas.microsoft.com/office/drawing/2014/main" id="{ABF7134E-E6AB-43E6-8BD6-E819FE0F9C6A}"/>
                </a:ext>
              </a:extLst>
            </p:cNvPr>
            <p:cNvSpPr txBox="1"/>
            <p:nvPr/>
          </p:nvSpPr>
          <p:spPr>
            <a:xfrm>
              <a:off x="8775774" y="524847"/>
              <a:ext cx="28289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Predicted H3K27ac ChIP-seq</a:t>
              </a:r>
            </a:p>
          </p:txBody>
        </p:sp>
        <p:cxnSp>
          <p:nvCxnSpPr>
            <p:cNvPr id="51" name="Straight Arrow Connector 50">
              <a:extLst>
                <a:ext uri="{FF2B5EF4-FFF2-40B4-BE49-F238E27FC236}">
                  <a16:creationId xmlns:a16="http://schemas.microsoft.com/office/drawing/2014/main" id="{A293ABCD-61E1-470F-913F-76E276364C13}"/>
                </a:ext>
              </a:extLst>
            </p:cNvPr>
            <p:cNvCxnSpPr/>
            <p:nvPr/>
          </p:nvCxnSpPr>
          <p:spPr>
            <a:xfrm>
              <a:off x="8398503" y="3309657"/>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B3F96393-FA61-4EF7-A262-E1780289AA11}"/>
                </a:ext>
              </a:extLst>
            </p:cNvPr>
            <p:cNvSpPr txBox="1"/>
            <p:nvPr/>
          </p:nvSpPr>
          <p:spPr>
            <a:xfrm>
              <a:off x="9704550"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62AA359B-2358-4A6C-BE21-ABFBCD106125}"/>
                </a:ext>
              </a:extLst>
            </p:cNvPr>
            <p:cNvSpPr txBox="1"/>
            <p:nvPr/>
          </p:nvSpPr>
          <p:spPr>
            <a:xfrm>
              <a:off x="5747988" y="3330385"/>
              <a:ext cx="5966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Kb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7" name="Straight Arrow Connector 56">
              <a:extLst>
                <a:ext uri="{FF2B5EF4-FFF2-40B4-BE49-F238E27FC236}">
                  <a16:creationId xmlns:a16="http://schemas.microsoft.com/office/drawing/2014/main" id="{03FD4744-997B-4F5A-B26A-D9A09AB17536}"/>
                </a:ext>
              </a:extLst>
            </p:cNvPr>
            <p:cNvCxnSpPr/>
            <p:nvPr/>
          </p:nvCxnSpPr>
          <p:spPr>
            <a:xfrm>
              <a:off x="4458115" y="3310836"/>
              <a:ext cx="341202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1662C036-5318-4337-ADE1-9806640AAD59}"/>
                </a:ext>
              </a:extLst>
            </p:cNvPr>
            <p:cNvCxnSpPr>
              <a:cxnSpLocks/>
              <a:endCxn id="46" idx="2"/>
            </p:cNvCxnSpPr>
            <p:nvPr/>
          </p:nvCxnSpPr>
          <p:spPr>
            <a:xfrm flipH="1">
              <a:off x="6161192" y="860271"/>
              <a:ext cx="16110" cy="5715575"/>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grpSp>
      <p:cxnSp>
        <p:nvCxnSpPr>
          <p:cNvPr id="60" name="Straight Connector 59">
            <a:extLst>
              <a:ext uri="{FF2B5EF4-FFF2-40B4-BE49-F238E27FC236}">
                <a16:creationId xmlns:a16="http://schemas.microsoft.com/office/drawing/2014/main" id="{B75D218E-2CB1-48F5-BE22-E920DB009D25}"/>
              </a:ext>
            </a:extLst>
          </p:cNvPr>
          <p:cNvCxnSpPr>
            <a:cxnSpLocks/>
          </p:cNvCxnSpPr>
          <p:nvPr/>
        </p:nvCxnSpPr>
        <p:spPr>
          <a:xfrm>
            <a:off x="10096992" y="860270"/>
            <a:ext cx="0" cy="5715576"/>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EFFFD74-6F45-4BCC-A74A-4ADFCD7B934E}"/>
              </a:ext>
            </a:extLst>
          </p:cNvPr>
          <p:cNvCxnSpPr/>
          <p:nvPr/>
        </p:nvCxnSpPr>
        <p:spPr>
          <a:xfrm>
            <a:off x="350874" y="2222205"/>
            <a:ext cx="340474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2" name="Straight Connector 61">
            <a:extLst>
              <a:ext uri="{FF2B5EF4-FFF2-40B4-BE49-F238E27FC236}">
                <a16:creationId xmlns:a16="http://schemas.microsoft.com/office/drawing/2014/main" id="{5485EFB5-A37A-4DCA-9CFE-34E120E42BCA}"/>
              </a:ext>
            </a:extLst>
          </p:cNvPr>
          <p:cNvCxnSpPr/>
          <p:nvPr/>
        </p:nvCxnSpPr>
        <p:spPr>
          <a:xfrm>
            <a:off x="8436382" y="2044996"/>
            <a:ext cx="340474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3" name="Straight Connector 62">
            <a:extLst>
              <a:ext uri="{FF2B5EF4-FFF2-40B4-BE49-F238E27FC236}">
                <a16:creationId xmlns:a16="http://schemas.microsoft.com/office/drawing/2014/main" id="{465792B4-A48B-4DD3-AFE4-29A743A17ED8}"/>
              </a:ext>
            </a:extLst>
          </p:cNvPr>
          <p:cNvCxnSpPr/>
          <p:nvPr/>
        </p:nvCxnSpPr>
        <p:spPr>
          <a:xfrm>
            <a:off x="4443031" y="3065722"/>
            <a:ext cx="3404744" cy="0"/>
          </a:xfrm>
          <a:prstGeom prst="line">
            <a:avLst/>
          </a:prstGeom>
        </p:spPr>
        <p:style>
          <a:lnRef idx="1">
            <a:schemeClr val="accent3"/>
          </a:lnRef>
          <a:fillRef idx="0">
            <a:schemeClr val="accent3"/>
          </a:fillRef>
          <a:effectRef idx="0">
            <a:schemeClr val="accent3"/>
          </a:effectRef>
          <a:fontRef idx="minor">
            <a:schemeClr val="tx1"/>
          </a:fontRef>
        </p:style>
      </p:cxnSp>
      <p:grpSp>
        <p:nvGrpSpPr>
          <p:cNvPr id="80" name="Group 79">
            <a:extLst>
              <a:ext uri="{FF2B5EF4-FFF2-40B4-BE49-F238E27FC236}">
                <a16:creationId xmlns:a16="http://schemas.microsoft.com/office/drawing/2014/main" id="{4F1C1F34-B7FB-419E-B104-6264336D3954}"/>
              </a:ext>
            </a:extLst>
          </p:cNvPr>
          <p:cNvGrpSpPr/>
          <p:nvPr/>
        </p:nvGrpSpPr>
        <p:grpSpPr>
          <a:xfrm>
            <a:off x="458393" y="4995980"/>
            <a:ext cx="2015134" cy="1852280"/>
            <a:chOff x="458393" y="4995980"/>
            <a:chExt cx="2015134" cy="1852280"/>
          </a:xfrm>
        </p:grpSpPr>
        <p:sp>
          <p:nvSpPr>
            <p:cNvPr id="71" name="TextBox 70">
              <a:extLst>
                <a:ext uri="{FF2B5EF4-FFF2-40B4-BE49-F238E27FC236}">
                  <a16:creationId xmlns:a16="http://schemas.microsoft.com/office/drawing/2014/main" id="{336608CA-9AB5-4272-BD24-93D11D1B0C68}"/>
                </a:ext>
              </a:extLst>
            </p:cNvPr>
            <p:cNvSpPr txBox="1"/>
            <p:nvPr/>
          </p:nvSpPr>
          <p:spPr>
            <a:xfrm>
              <a:off x="458393" y="6478928"/>
              <a:ext cx="12300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SPI1 motifs</a:t>
              </a:r>
            </a:p>
          </p:txBody>
        </p:sp>
        <p:grpSp>
          <p:nvGrpSpPr>
            <p:cNvPr id="79" name="Group 78">
              <a:extLst>
                <a:ext uri="{FF2B5EF4-FFF2-40B4-BE49-F238E27FC236}">
                  <a16:creationId xmlns:a16="http://schemas.microsoft.com/office/drawing/2014/main" id="{B34D89F6-3749-4D22-ADC0-EC6AF82ACAE7}"/>
                </a:ext>
              </a:extLst>
            </p:cNvPr>
            <p:cNvGrpSpPr/>
            <p:nvPr/>
          </p:nvGrpSpPr>
          <p:grpSpPr>
            <a:xfrm>
              <a:off x="689341" y="4995980"/>
              <a:ext cx="1784186" cy="1482948"/>
              <a:chOff x="689341" y="4995980"/>
              <a:chExt cx="1784186" cy="1482948"/>
            </a:xfrm>
          </p:grpSpPr>
          <p:sp>
            <p:nvSpPr>
              <p:cNvPr id="68" name="Oval 67">
                <a:extLst>
                  <a:ext uri="{FF2B5EF4-FFF2-40B4-BE49-F238E27FC236}">
                    <a16:creationId xmlns:a16="http://schemas.microsoft.com/office/drawing/2014/main" id="{56309E24-3B71-41EB-BA1F-527F9704B315}"/>
                  </a:ext>
                </a:extLst>
              </p:cNvPr>
              <p:cNvSpPr/>
              <p:nvPr/>
            </p:nvSpPr>
            <p:spPr>
              <a:xfrm>
                <a:off x="1641248" y="4995980"/>
                <a:ext cx="832279" cy="12542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BF0CA38D-9DE4-4CC4-9A17-1319B9801C52}"/>
                  </a:ext>
                </a:extLst>
              </p:cNvPr>
              <p:cNvSpPr/>
              <p:nvPr/>
            </p:nvSpPr>
            <p:spPr>
              <a:xfrm>
                <a:off x="689341" y="5655015"/>
                <a:ext cx="501505" cy="4396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3" name="Straight Arrow Connector 72">
                <a:extLst>
                  <a:ext uri="{FF2B5EF4-FFF2-40B4-BE49-F238E27FC236}">
                    <a16:creationId xmlns:a16="http://schemas.microsoft.com/office/drawing/2014/main" id="{20439FE5-9E03-496F-B4B6-D77774B4EB1E}"/>
                  </a:ext>
                </a:extLst>
              </p:cNvPr>
              <p:cNvCxnSpPr>
                <a:cxnSpLocks/>
                <a:stCxn id="71" idx="0"/>
                <a:endCxn id="68" idx="3"/>
              </p:cNvCxnSpPr>
              <p:nvPr/>
            </p:nvCxnSpPr>
            <p:spPr>
              <a:xfrm flipV="1">
                <a:off x="1073402" y="6066567"/>
                <a:ext cx="689730" cy="4123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83A77830-5FF3-4861-B399-90C7BB6D5B42}"/>
                  </a:ext>
                </a:extLst>
              </p:cNvPr>
              <p:cNvCxnSpPr>
                <a:cxnSpLocks/>
                <a:stCxn id="71" idx="0"/>
                <a:endCxn id="69" idx="4"/>
              </p:cNvCxnSpPr>
              <p:nvPr/>
            </p:nvCxnSpPr>
            <p:spPr>
              <a:xfrm flipH="1" flipV="1">
                <a:off x="940094" y="6094699"/>
                <a:ext cx="133308" cy="384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8" name="Group 7">
            <a:extLst>
              <a:ext uri="{FF2B5EF4-FFF2-40B4-BE49-F238E27FC236}">
                <a16:creationId xmlns:a16="http://schemas.microsoft.com/office/drawing/2014/main" id="{BB15D0E0-F52F-4281-9416-78A76D79BA6C}"/>
              </a:ext>
            </a:extLst>
          </p:cNvPr>
          <p:cNvGrpSpPr/>
          <p:nvPr/>
        </p:nvGrpSpPr>
        <p:grpSpPr>
          <a:xfrm>
            <a:off x="3011219" y="980737"/>
            <a:ext cx="767667" cy="620734"/>
            <a:chOff x="3011219" y="980737"/>
            <a:chExt cx="767667" cy="620734"/>
          </a:xfrm>
        </p:grpSpPr>
        <p:sp>
          <p:nvSpPr>
            <p:cNvPr id="65" name="TextBox 64">
              <a:extLst>
                <a:ext uri="{FF2B5EF4-FFF2-40B4-BE49-F238E27FC236}">
                  <a16:creationId xmlns:a16="http://schemas.microsoft.com/office/drawing/2014/main" id="{0C9C4933-DC21-4728-BB29-A55219D424FA}"/>
                </a:ext>
              </a:extLst>
            </p:cNvPr>
            <p:cNvSpPr txBox="1"/>
            <p:nvPr/>
          </p:nvSpPr>
          <p:spPr>
            <a:xfrm>
              <a:off x="3011366" y="98073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18E76885-8B4A-4600-BEA2-3F471EC313CC}"/>
                </a:ext>
              </a:extLst>
            </p:cNvPr>
            <p:cNvSpPr txBox="1"/>
            <p:nvPr/>
          </p:nvSpPr>
          <p:spPr>
            <a:xfrm>
              <a:off x="3011219" y="1232139"/>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0" name="Group 69">
            <a:extLst>
              <a:ext uri="{FF2B5EF4-FFF2-40B4-BE49-F238E27FC236}">
                <a16:creationId xmlns:a16="http://schemas.microsoft.com/office/drawing/2014/main" id="{5A416DD9-9116-4225-A583-6E8722DD0EA9}"/>
              </a:ext>
            </a:extLst>
          </p:cNvPr>
          <p:cNvGrpSpPr/>
          <p:nvPr/>
        </p:nvGrpSpPr>
        <p:grpSpPr>
          <a:xfrm>
            <a:off x="7070392" y="1014612"/>
            <a:ext cx="767520" cy="664576"/>
            <a:chOff x="3011366" y="980737"/>
            <a:chExt cx="767520" cy="664576"/>
          </a:xfrm>
          <a:solidFill>
            <a:schemeClr val="bg1"/>
          </a:solidFill>
        </p:grpSpPr>
        <p:sp>
          <p:nvSpPr>
            <p:cNvPr id="72" name="TextBox 71">
              <a:extLst>
                <a:ext uri="{FF2B5EF4-FFF2-40B4-BE49-F238E27FC236}">
                  <a16:creationId xmlns:a16="http://schemas.microsoft.com/office/drawing/2014/main" id="{D0E367FB-1451-4C00-A429-8198C2C85EEF}"/>
                </a:ext>
              </a:extLst>
            </p:cNvPr>
            <p:cNvSpPr txBox="1"/>
            <p:nvPr/>
          </p:nvSpPr>
          <p:spPr>
            <a:xfrm>
              <a:off x="3011366" y="980737"/>
              <a:ext cx="767520" cy="369332"/>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Box 73">
              <a:extLst>
                <a:ext uri="{FF2B5EF4-FFF2-40B4-BE49-F238E27FC236}">
                  <a16:creationId xmlns:a16="http://schemas.microsoft.com/office/drawing/2014/main" id="{EC627458-DB2F-4635-8067-F1325938460D}"/>
                </a:ext>
              </a:extLst>
            </p:cNvPr>
            <p:cNvSpPr txBox="1"/>
            <p:nvPr/>
          </p:nvSpPr>
          <p:spPr>
            <a:xfrm>
              <a:off x="3012430" y="1275981"/>
              <a:ext cx="703529" cy="369332"/>
            </a:xfrm>
            <a:prstGeom prst="rect">
              <a:avLst/>
            </a:prstGeom>
            <a:grp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5" name="Group 74">
            <a:extLst>
              <a:ext uri="{FF2B5EF4-FFF2-40B4-BE49-F238E27FC236}">
                <a16:creationId xmlns:a16="http://schemas.microsoft.com/office/drawing/2014/main" id="{1BC22402-4CAB-4BD3-804C-79CE6987D29D}"/>
              </a:ext>
            </a:extLst>
          </p:cNvPr>
          <p:cNvGrpSpPr/>
          <p:nvPr/>
        </p:nvGrpSpPr>
        <p:grpSpPr>
          <a:xfrm>
            <a:off x="11074985" y="973438"/>
            <a:ext cx="767667" cy="620734"/>
            <a:chOff x="3011219" y="980737"/>
            <a:chExt cx="767667" cy="620734"/>
          </a:xfrm>
        </p:grpSpPr>
        <p:sp>
          <p:nvSpPr>
            <p:cNvPr id="76" name="TextBox 75">
              <a:extLst>
                <a:ext uri="{FF2B5EF4-FFF2-40B4-BE49-F238E27FC236}">
                  <a16:creationId xmlns:a16="http://schemas.microsoft.com/office/drawing/2014/main" id="{EC0DEBB3-0E8F-461F-B1C1-758DD69ADEBD}"/>
                </a:ext>
              </a:extLst>
            </p:cNvPr>
            <p:cNvSpPr txBox="1"/>
            <p:nvPr/>
          </p:nvSpPr>
          <p:spPr>
            <a:xfrm>
              <a:off x="3011366" y="980737"/>
              <a:ext cx="767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rPr>
                <a:t>ref=C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F06450D8-1953-4BDA-8CA6-FE47C7FE4B81}"/>
                </a:ext>
              </a:extLst>
            </p:cNvPr>
            <p:cNvSpPr txBox="1"/>
            <p:nvPr/>
          </p:nvSpPr>
          <p:spPr>
            <a:xfrm>
              <a:off x="3011219" y="1232139"/>
              <a:ext cx="7035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alt=G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81" name="TextBox 80">
            <a:extLst>
              <a:ext uri="{FF2B5EF4-FFF2-40B4-BE49-F238E27FC236}">
                <a16:creationId xmlns:a16="http://schemas.microsoft.com/office/drawing/2014/main" id="{36899295-7678-43B9-B94A-5A4E55B7FFA7}"/>
              </a:ext>
            </a:extLst>
          </p:cNvPr>
          <p:cNvSpPr txBox="1"/>
          <p:nvPr/>
        </p:nvSpPr>
        <p:spPr>
          <a:xfrm>
            <a:off x="3865058" y="6534305"/>
            <a:ext cx="46083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Model interpretation predicts sequence drivers</a:t>
            </a:r>
          </a:p>
        </p:txBody>
      </p:sp>
    </p:spTree>
    <p:extLst>
      <p:ext uri="{BB962C8B-B14F-4D97-AF65-F5344CB8AC3E}">
        <p14:creationId xmlns:p14="http://schemas.microsoft.com/office/powerpoint/2010/main" val="359176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7B5BBFCB-DBDD-4B82-A762-6638C3B1A11F}"/>
              </a:ext>
            </a:extLst>
          </p:cNvPr>
          <p:cNvSpPr txBox="1">
            <a:spLocks/>
          </p:cNvSpPr>
          <p:nvPr/>
        </p:nvSpPr>
        <p:spPr>
          <a:xfrm>
            <a:off x="318678" y="186521"/>
            <a:ext cx="11601212" cy="55597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0"/>
              </a:spcBef>
            </a:pPr>
            <a:r>
              <a:rPr lang="en-US" sz="2800" b="1" i="0" u="none" strike="noStrike" dirty="0">
                <a:solidFill>
                  <a:srgbClr val="000000"/>
                </a:solidFill>
                <a:effectLst/>
                <a:latin typeface="Calibri Light" panose="020F0302020204030204" pitchFamily="34" charset="0"/>
              </a:rPr>
              <a:t>Variant </a:t>
            </a:r>
            <a:r>
              <a:rPr lang="en-US" sz="2800" b="1" dirty="0">
                <a:solidFill>
                  <a:srgbClr val="000000"/>
                </a:solidFill>
                <a:latin typeface="Calibri Light" panose="020F0302020204030204" pitchFamily="34" charset="0"/>
              </a:rPr>
              <a:t>E</a:t>
            </a:r>
            <a:r>
              <a:rPr lang="en-US" sz="2800" b="1" i="0" u="none" strike="noStrike" dirty="0">
                <a:solidFill>
                  <a:srgbClr val="000000"/>
                </a:solidFill>
                <a:effectLst/>
                <a:latin typeface="Calibri Light" panose="020F0302020204030204" pitchFamily="34" charset="0"/>
              </a:rPr>
              <a:t>ffect Scoring with </a:t>
            </a:r>
            <a:r>
              <a:rPr lang="en-US" sz="2800" b="1" i="0" u="none" strike="noStrike" dirty="0" err="1">
                <a:solidFill>
                  <a:srgbClr val="000000"/>
                </a:solidFill>
                <a:effectLst/>
                <a:latin typeface="Calibri Light" panose="020F0302020204030204" pitchFamily="34" charset="0"/>
              </a:rPr>
              <a:t>ChromBPNet</a:t>
            </a:r>
            <a:endParaRPr lang="en-US" sz="2800" dirty="0"/>
          </a:p>
          <a:p>
            <a:pPr algn="ctr"/>
            <a:endParaRPr lang="en-US" sz="2800" b="1" dirty="0">
              <a:latin typeface="+mj-lt"/>
              <a:cs typeface="Calibri Light"/>
            </a:endParaRPr>
          </a:p>
        </p:txBody>
      </p:sp>
      <p:sp>
        <p:nvSpPr>
          <p:cNvPr id="10" name="Content Placeholder 2">
            <a:extLst>
              <a:ext uri="{FF2B5EF4-FFF2-40B4-BE49-F238E27FC236}">
                <a16:creationId xmlns:a16="http://schemas.microsoft.com/office/drawing/2014/main" id="{5E96221E-C35A-49C4-A840-22B665D17C8E}"/>
              </a:ext>
            </a:extLst>
          </p:cNvPr>
          <p:cNvSpPr txBox="1">
            <a:spLocks/>
          </p:cNvSpPr>
          <p:nvPr/>
        </p:nvSpPr>
        <p:spPr>
          <a:xfrm>
            <a:off x="838200" y="1357348"/>
            <a:ext cx="10515600" cy="472085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dirty="0" err="1"/>
              <a:t>ChromBPNet</a:t>
            </a:r>
            <a:r>
              <a:rPr lang="en-US" dirty="0"/>
              <a:t> has two heads counts and profiles</a:t>
            </a:r>
            <a:endParaRPr lang="en-US" dirty="0">
              <a:cs typeface="Calibri" panose="020F0502020204030204"/>
            </a:endParaRPr>
          </a:p>
          <a:p>
            <a:pPr marL="0" indent="0">
              <a:lnSpc>
                <a:spcPct val="100000"/>
              </a:lnSpc>
              <a:buNone/>
            </a:pPr>
            <a:endParaRPr lang="en-US" dirty="0">
              <a:cs typeface="Calibri" panose="020F0502020204030204"/>
            </a:endParaRPr>
          </a:p>
          <a:p>
            <a:pPr>
              <a:lnSpc>
                <a:spcPct val="100000"/>
              </a:lnSpc>
            </a:pPr>
            <a:r>
              <a:rPr lang="en-US" dirty="0">
                <a:cs typeface="Calibri" panose="020F0502020204030204"/>
              </a:rPr>
              <a:t>Variant effect scoring with counts head</a:t>
            </a:r>
          </a:p>
          <a:p>
            <a:pPr marL="2286000" lvl="5" indent="0">
              <a:lnSpc>
                <a:spcPct val="100000"/>
              </a:lnSpc>
              <a:buNone/>
            </a:pPr>
            <a:r>
              <a:rPr lang="en-US" sz="2400" i="1" dirty="0">
                <a:cs typeface="Calibri" panose="020F0502020204030204"/>
              </a:rPr>
              <a:t>	</a:t>
            </a:r>
          </a:p>
          <a:p>
            <a:pPr marL="2286000" lvl="5" indent="0">
              <a:lnSpc>
                <a:spcPct val="100000"/>
              </a:lnSpc>
              <a:buNone/>
            </a:pPr>
            <a:r>
              <a:rPr lang="en-US" sz="2400" i="1" dirty="0">
                <a:cs typeface="Calibri" panose="020F0502020204030204"/>
              </a:rPr>
              <a:t>    log(</a:t>
            </a:r>
            <a:r>
              <a:rPr lang="en-US" sz="2000" i="1" dirty="0" err="1">
                <a:cs typeface="Calibri" panose="020F0502020204030204"/>
              </a:rPr>
              <a:t>counts</a:t>
            </a:r>
            <a:r>
              <a:rPr lang="en-US" sz="2000" i="1" baseline="-25000" dirty="0" err="1">
                <a:cs typeface="Calibri" panose="020F0502020204030204"/>
              </a:rPr>
              <a:t>alt</a:t>
            </a:r>
            <a:r>
              <a:rPr lang="en-US" sz="2400" i="1" dirty="0">
                <a:cs typeface="Calibri" panose="020F0502020204030204"/>
              </a:rPr>
              <a:t>)  -  log(</a:t>
            </a:r>
            <a:r>
              <a:rPr lang="en-US" sz="2000" i="1" dirty="0" err="1">
                <a:cs typeface="Calibri" panose="020F0502020204030204"/>
              </a:rPr>
              <a:t>counts</a:t>
            </a:r>
            <a:r>
              <a:rPr lang="en-US" sz="2000" i="1" baseline="-25000" dirty="0" err="1"/>
              <a:t>ref</a:t>
            </a:r>
            <a:r>
              <a:rPr lang="en-US" sz="2400" i="1" dirty="0">
                <a:cs typeface="Calibri" panose="020F0502020204030204"/>
              </a:rPr>
              <a:t>)</a:t>
            </a:r>
          </a:p>
          <a:p>
            <a:pPr marL="2286000" lvl="5" indent="0">
              <a:lnSpc>
                <a:spcPct val="100000"/>
              </a:lnSpc>
              <a:buNone/>
            </a:pPr>
            <a:endParaRPr lang="en-US" sz="2400" i="1" dirty="0">
              <a:cs typeface="Calibri" panose="020F0502020204030204"/>
            </a:endParaRPr>
          </a:p>
          <a:p>
            <a:pPr>
              <a:lnSpc>
                <a:spcPct val="100000"/>
              </a:lnSpc>
            </a:pPr>
            <a:r>
              <a:rPr lang="en-US" dirty="0">
                <a:cs typeface="Calibri" panose="020F0502020204030204"/>
              </a:rPr>
              <a:t>Variant effect scoring with profile head</a:t>
            </a:r>
          </a:p>
          <a:p>
            <a:pPr marL="0" indent="0">
              <a:lnSpc>
                <a:spcPct val="100000"/>
              </a:lnSpc>
              <a:buNone/>
            </a:pPr>
            <a:r>
              <a:rPr lang="en-US" sz="2400" i="1" dirty="0">
                <a:cs typeface="Calibri" panose="020F0502020204030204"/>
              </a:rPr>
              <a:t>		</a:t>
            </a:r>
          </a:p>
          <a:p>
            <a:pPr marL="0" indent="0">
              <a:lnSpc>
                <a:spcPct val="100000"/>
              </a:lnSpc>
              <a:buNone/>
            </a:pPr>
            <a:r>
              <a:rPr lang="en-US" sz="2400" i="1" dirty="0">
                <a:cs typeface="Calibri" panose="020F0502020204030204"/>
              </a:rPr>
              <a:t>                 </a:t>
            </a:r>
            <a:r>
              <a:rPr lang="en-US" sz="2400" i="1" dirty="0" err="1">
                <a:cs typeface="Calibri" panose="020F0502020204030204"/>
              </a:rPr>
              <a:t>JensenShanon</a:t>
            </a:r>
            <a:r>
              <a:rPr lang="en-US" sz="2400" i="1" dirty="0">
                <a:cs typeface="Calibri" panose="020F0502020204030204"/>
              </a:rPr>
              <a:t>(</a:t>
            </a:r>
            <a:r>
              <a:rPr lang="en-US" sz="2000" i="1" dirty="0" err="1">
                <a:cs typeface="Calibri" panose="020F0502020204030204"/>
              </a:rPr>
              <a:t>Profile</a:t>
            </a:r>
            <a:r>
              <a:rPr lang="en-US" sz="2000" i="1" baseline="-25000" dirty="0" err="1">
                <a:cs typeface="Calibri" panose="020F0502020204030204"/>
              </a:rPr>
              <a:t>alt</a:t>
            </a:r>
            <a:r>
              <a:rPr lang="en-US" sz="2000" i="1" baseline="-25000" dirty="0">
                <a:cs typeface="Calibri" panose="020F0502020204030204"/>
              </a:rPr>
              <a:t>, </a:t>
            </a:r>
            <a:r>
              <a:rPr lang="en-US" sz="2000" i="1" dirty="0" err="1">
                <a:cs typeface="Calibri" panose="020F0502020204030204"/>
              </a:rPr>
              <a:t>Profile</a:t>
            </a:r>
            <a:r>
              <a:rPr lang="en-US" sz="2000" i="1" baseline="-25000" dirty="0" err="1"/>
              <a:t>ref</a:t>
            </a:r>
            <a:r>
              <a:rPr lang="en-US" sz="2400" i="1" dirty="0">
                <a:cs typeface="Calibri" panose="020F0502020204030204"/>
              </a:rPr>
              <a:t>) * Sign(</a:t>
            </a:r>
            <a:r>
              <a:rPr lang="en-US" sz="2000" i="1" dirty="0">
                <a:cs typeface="Calibri" panose="020F0502020204030204"/>
              </a:rPr>
              <a:t>log(</a:t>
            </a:r>
            <a:r>
              <a:rPr lang="en-US" sz="1600" i="1" dirty="0" err="1">
                <a:cs typeface="Calibri" panose="020F0502020204030204"/>
              </a:rPr>
              <a:t>counts</a:t>
            </a:r>
            <a:r>
              <a:rPr lang="en-US" sz="1600" i="1" baseline="-25000" dirty="0" err="1">
                <a:cs typeface="Calibri" panose="020F0502020204030204"/>
              </a:rPr>
              <a:t>alt</a:t>
            </a:r>
            <a:r>
              <a:rPr lang="en-US" sz="2000" i="1" dirty="0">
                <a:cs typeface="Calibri" panose="020F0502020204030204"/>
              </a:rPr>
              <a:t>)  -  log(</a:t>
            </a:r>
            <a:r>
              <a:rPr lang="en-US" sz="1600" i="1" dirty="0" err="1">
                <a:cs typeface="Calibri" panose="020F0502020204030204"/>
              </a:rPr>
              <a:t>counts</a:t>
            </a:r>
            <a:r>
              <a:rPr lang="en-US" sz="1600" i="1" baseline="-25000" dirty="0" err="1"/>
              <a:t>ref</a:t>
            </a:r>
            <a:r>
              <a:rPr lang="en-US" sz="2000" i="1" dirty="0">
                <a:cs typeface="Calibri" panose="020F0502020204030204"/>
              </a:rPr>
              <a:t>)</a:t>
            </a:r>
            <a:r>
              <a:rPr lang="en-US" sz="2400" i="1" dirty="0">
                <a:cs typeface="Calibri" panose="020F0502020204030204"/>
              </a:rPr>
              <a:t>)</a:t>
            </a:r>
          </a:p>
          <a:p>
            <a:pPr marL="0" indent="0">
              <a:lnSpc>
                <a:spcPct val="100000"/>
              </a:lnSpc>
              <a:buNone/>
            </a:pPr>
            <a:endParaRPr lang="en-US" dirty="0">
              <a:cs typeface="Calibri" panose="020F0502020204030204"/>
            </a:endParaRPr>
          </a:p>
          <a:p>
            <a:pPr>
              <a:lnSpc>
                <a:spcPct val="100000"/>
              </a:lnSpc>
            </a:pPr>
            <a:endParaRPr lang="en-US" dirty="0"/>
          </a:p>
        </p:txBody>
      </p:sp>
      <p:sp>
        <p:nvSpPr>
          <p:cNvPr id="4" name="Rectangle 3">
            <a:extLst>
              <a:ext uri="{FF2B5EF4-FFF2-40B4-BE49-F238E27FC236}">
                <a16:creationId xmlns:a16="http://schemas.microsoft.com/office/drawing/2014/main" id="{5900073C-1CB6-4D2E-8892-E4DF5FF2A506}"/>
              </a:ext>
            </a:extLst>
          </p:cNvPr>
          <p:cNvSpPr/>
          <p:nvPr/>
        </p:nvSpPr>
        <p:spPr>
          <a:xfrm>
            <a:off x="3215898" y="3316637"/>
            <a:ext cx="4138047" cy="6586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3B05870-EF7F-4ABD-B862-499717631788}"/>
              </a:ext>
            </a:extLst>
          </p:cNvPr>
          <p:cNvSpPr/>
          <p:nvPr/>
        </p:nvSpPr>
        <p:spPr>
          <a:xfrm>
            <a:off x="1890793" y="5274680"/>
            <a:ext cx="7818895" cy="6586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981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24CBE2-12CB-412D-A15F-DF18A8030416}"/>
              </a:ext>
            </a:extLst>
          </p:cNvPr>
          <p:cNvSpPr txBox="1">
            <a:spLocks/>
          </p:cNvSpPr>
          <p:nvPr/>
        </p:nvSpPr>
        <p:spPr>
          <a:xfrm>
            <a:off x="318678" y="186521"/>
            <a:ext cx="11601212" cy="555972"/>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0"/>
              </a:spcBef>
            </a:pPr>
            <a:r>
              <a:rPr lang="en-US" sz="2800" b="1" i="0" u="none" strike="noStrike" dirty="0" err="1">
                <a:solidFill>
                  <a:srgbClr val="000000"/>
                </a:solidFill>
                <a:effectLst/>
                <a:latin typeface="Calibri Light" panose="020F0302020204030204" pitchFamily="34" charset="0"/>
              </a:rPr>
              <a:t>Dnase</a:t>
            </a:r>
            <a:r>
              <a:rPr lang="en-US" sz="2800" b="1" i="0" u="none" strike="noStrike" dirty="0">
                <a:solidFill>
                  <a:srgbClr val="000000"/>
                </a:solidFill>
                <a:effectLst/>
                <a:latin typeface="Calibri Light" panose="020F0302020204030204" pitchFamily="34" charset="0"/>
              </a:rPr>
              <a:t>-seq </a:t>
            </a:r>
            <a:r>
              <a:rPr lang="en-US" sz="2800" b="1" i="0" u="none" strike="noStrike" dirty="0" err="1">
                <a:solidFill>
                  <a:srgbClr val="000000"/>
                </a:solidFill>
                <a:effectLst/>
                <a:latin typeface="Calibri Light" panose="020F0302020204030204" pitchFamily="34" charset="0"/>
              </a:rPr>
              <a:t>ChromBPNet</a:t>
            </a:r>
            <a:r>
              <a:rPr lang="en-US" sz="2800" b="1" i="0" u="none" strike="noStrike" dirty="0">
                <a:solidFill>
                  <a:srgbClr val="000000"/>
                </a:solidFill>
                <a:effectLst/>
                <a:latin typeface="Calibri Light" panose="020F0302020204030204" pitchFamily="34" charset="0"/>
              </a:rPr>
              <a:t> outperforms </a:t>
            </a:r>
            <a:r>
              <a:rPr lang="en-US" sz="2800" b="1" i="0" u="none" strike="noStrike" dirty="0" err="1">
                <a:solidFill>
                  <a:srgbClr val="000000"/>
                </a:solidFill>
                <a:effectLst/>
                <a:latin typeface="Calibri Light" panose="020F0302020204030204" pitchFamily="34" charset="0"/>
              </a:rPr>
              <a:t>deltaSVM</a:t>
            </a:r>
            <a:r>
              <a:rPr lang="en-US" sz="2800" b="1" i="0" u="none" strike="noStrike" dirty="0">
                <a:solidFill>
                  <a:srgbClr val="000000"/>
                </a:solidFill>
                <a:effectLst/>
                <a:latin typeface="Calibri Light" panose="020F0302020204030204" pitchFamily="34" charset="0"/>
              </a:rPr>
              <a:t> for predicting </a:t>
            </a:r>
            <a:r>
              <a:rPr lang="en-US" sz="2800" b="1" i="0" u="none" strike="noStrike" dirty="0" err="1">
                <a:solidFill>
                  <a:srgbClr val="000000"/>
                </a:solidFill>
                <a:effectLst/>
                <a:latin typeface="Calibri Light" panose="020F0302020204030204" pitchFamily="34" charset="0"/>
              </a:rPr>
              <a:t>dsQTLs</a:t>
            </a:r>
            <a:r>
              <a:rPr lang="en-US" sz="2800" b="1" i="0" u="none" strike="noStrike" dirty="0">
                <a:solidFill>
                  <a:srgbClr val="000000"/>
                </a:solidFill>
                <a:effectLst/>
                <a:latin typeface="Calibri Light" panose="020F0302020204030204" pitchFamily="34" charset="0"/>
              </a:rPr>
              <a:t> in LCLs</a:t>
            </a:r>
            <a:r>
              <a:rPr lang="en-US" sz="2800" b="0" i="0" dirty="0">
                <a:solidFill>
                  <a:srgbClr val="000000"/>
                </a:solidFill>
                <a:effectLst/>
                <a:latin typeface="Calibri Light" panose="020F0302020204030204" pitchFamily="34" charset="0"/>
              </a:rPr>
              <a:t>​</a:t>
            </a:r>
            <a:endParaRPr lang="en-US" sz="2800" b="1" dirty="0">
              <a:latin typeface="+mj-lt"/>
              <a:cs typeface="Calibri Light"/>
            </a:endParaRPr>
          </a:p>
        </p:txBody>
      </p:sp>
      <p:sp>
        <p:nvSpPr>
          <p:cNvPr id="5" name="Google Shape;488;p70">
            <a:extLst>
              <a:ext uri="{FF2B5EF4-FFF2-40B4-BE49-F238E27FC236}">
                <a16:creationId xmlns:a16="http://schemas.microsoft.com/office/drawing/2014/main" id="{41CC142A-8349-4A2F-9B17-B1379BDD5847}"/>
              </a:ext>
            </a:extLst>
          </p:cNvPr>
          <p:cNvSpPr txBox="1"/>
          <p:nvPr/>
        </p:nvSpPr>
        <p:spPr>
          <a:xfrm>
            <a:off x="1482515" y="776158"/>
            <a:ext cx="4547497" cy="615513"/>
          </a:xfrm>
          <a:prstGeom prst="rect">
            <a:avLst/>
          </a:prstGeom>
          <a:noFill/>
          <a:ln>
            <a:noFill/>
          </a:ln>
        </p:spPr>
        <p:txBody>
          <a:bodyPr spcFirstLastPara="1" wrap="square" lIns="121900" tIns="121900" rIns="121900" bIns="12190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GM12878 DNASE-seq model</a:t>
            </a:r>
          </a:p>
        </p:txBody>
      </p:sp>
      <p:sp>
        <p:nvSpPr>
          <p:cNvPr id="8" name="Google Shape;488;p70">
            <a:extLst>
              <a:ext uri="{FF2B5EF4-FFF2-40B4-BE49-F238E27FC236}">
                <a16:creationId xmlns:a16="http://schemas.microsoft.com/office/drawing/2014/main" id="{40CBD44A-0A2E-4096-A208-39F8FFEFA24A}"/>
              </a:ext>
            </a:extLst>
          </p:cNvPr>
          <p:cNvSpPr txBox="1"/>
          <p:nvPr/>
        </p:nvSpPr>
        <p:spPr>
          <a:xfrm>
            <a:off x="7456134" y="736866"/>
            <a:ext cx="4735866" cy="615513"/>
          </a:xfrm>
          <a:prstGeom prst="rect">
            <a:avLst/>
          </a:prstGeom>
          <a:noFill/>
          <a:ln>
            <a:noFill/>
          </a:ln>
        </p:spPr>
        <p:txBody>
          <a:bodyPr spcFirstLastPara="1" wrap="square" lIns="121900" tIns="121900" rIns="121900" bIns="12190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t>GM12878 ATAC-seq model</a:t>
            </a:r>
            <a:endParaRPr lang="en-US" sz="2400" dirty="0"/>
          </a:p>
        </p:txBody>
      </p:sp>
      <p:sp>
        <p:nvSpPr>
          <p:cNvPr id="9" name="TextBox 8">
            <a:extLst>
              <a:ext uri="{FF2B5EF4-FFF2-40B4-BE49-F238E27FC236}">
                <a16:creationId xmlns:a16="http://schemas.microsoft.com/office/drawing/2014/main" id="{7FEA50CE-3965-4CC5-8EF7-6D42D36977A7}"/>
              </a:ext>
            </a:extLst>
          </p:cNvPr>
          <p:cNvSpPr txBox="1"/>
          <p:nvPr/>
        </p:nvSpPr>
        <p:spPr>
          <a:xfrm>
            <a:off x="2555225" y="1279612"/>
            <a:ext cx="2263170" cy="369332"/>
          </a:xfrm>
          <a:prstGeom prst="rect">
            <a:avLst/>
          </a:prstGeom>
          <a:noFill/>
        </p:spPr>
        <p:txBody>
          <a:bodyPr wrap="square">
            <a:spAutoFit/>
          </a:bodyPr>
          <a:lstStyle/>
          <a:p>
            <a:r>
              <a:rPr lang="en" dirty="0"/>
              <a:t>8</a:t>
            </a:r>
            <a:r>
              <a:rPr lang="en" sz="1800" dirty="0"/>
              <a:t>5M read depth</a:t>
            </a:r>
            <a:endParaRPr lang="en-US" dirty="0"/>
          </a:p>
        </p:txBody>
      </p:sp>
      <p:sp>
        <p:nvSpPr>
          <p:cNvPr id="10" name="TextBox 9">
            <a:extLst>
              <a:ext uri="{FF2B5EF4-FFF2-40B4-BE49-F238E27FC236}">
                <a16:creationId xmlns:a16="http://schemas.microsoft.com/office/drawing/2014/main" id="{8D62F200-55CD-4A62-B65C-93473075FB7D}"/>
              </a:ext>
            </a:extLst>
          </p:cNvPr>
          <p:cNvSpPr txBox="1"/>
          <p:nvPr/>
        </p:nvSpPr>
        <p:spPr>
          <a:xfrm>
            <a:off x="8373215" y="1298283"/>
            <a:ext cx="2193010" cy="369332"/>
          </a:xfrm>
          <a:prstGeom prst="rect">
            <a:avLst/>
          </a:prstGeom>
          <a:noFill/>
        </p:spPr>
        <p:txBody>
          <a:bodyPr wrap="square">
            <a:spAutoFit/>
          </a:bodyPr>
          <a:lstStyle/>
          <a:p>
            <a:r>
              <a:rPr lang="en" sz="1800" dirty="0"/>
              <a:t>175M read depth</a:t>
            </a:r>
            <a:endParaRPr lang="en-US" dirty="0"/>
          </a:p>
        </p:txBody>
      </p:sp>
      <p:pic>
        <p:nvPicPr>
          <p:cNvPr id="4102" name="Picture 6">
            <a:extLst>
              <a:ext uri="{FF2B5EF4-FFF2-40B4-BE49-F238E27FC236}">
                <a16:creationId xmlns:a16="http://schemas.microsoft.com/office/drawing/2014/main" id="{B4E9E122-3EC8-4C9E-AD20-F14BCD7889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1428" y="1589501"/>
            <a:ext cx="5117120" cy="388232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D40AC7FA-483C-4C04-B8CB-92B1A80D19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244" y="1548729"/>
            <a:ext cx="5211756" cy="396387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0B2343A-B760-4411-907C-C52BE374FF77}"/>
              </a:ext>
            </a:extLst>
          </p:cNvPr>
          <p:cNvSpPr txBox="1"/>
          <p:nvPr/>
        </p:nvSpPr>
        <p:spPr>
          <a:xfrm>
            <a:off x="2982012" y="3468316"/>
            <a:ext cx="609600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18" name="TextBox 17">
            <a:extLst>
              <a:ext uri="{FF2B5EF4-FFF2-40B4-BE49-F238E27FC236}">
                <a16:creationId xmlns:a16="http://schemas.microsoft.com/office/drawing/2014/main" id="{617F1D18-10DB-48D2-A392-A1FDC95EA08E}"/>
              </a:ext>
            </a:extLst>
          </p:cNvPr>
          <p:cNvSpPr txBox="1"/>
          <p:nvPr/>
        </p:nvSpPr>
        <p:spPr>
          <a:xfrm>
            <a:off x="9553575" y="6448103"/>
            <a:ext cx="2886075" cy="369332"/>
          </a:xfrm>
          <a:prstGeom prst="rect">
            <a:avLst/>
          </a:prstGeom>
          <a:noFill/>
        </p:spPr>
        <p:txBody>
          <a:bodyPr wrap="square">
            <a:spAutoFit/>
          </a:bodyPr>
          <a:lstStyle/>
          <a:p>
            <a:r>
              <a:rPr lang="da-DK" b="0" i="1" u="none" strike="noStrike" dirty="0">
                <a:solidFill>
                  <a:srgbClr val="000000"/>
                </a:solidFill>
                <a:effectLst/>
                <a:latin typeface="Calibri" panose="020F0502020204030204" pitchFamily="34" charset="0"/>
              </a:rPr>
              <a:t>dsQTLs: Degner et al 2012</a:t>
            </a:r>
            <a:r>
              <a:rPr lang="da-DK" b="0" i="0" dirty="0">
                <a:solidFill>
                  <a:srgbClr val="000000"/>
                </a:solidFill>
                <a:effectLst/>
                <a:latin typeface="Calibri" panose="020F0502020204030204" pitchFamily="34" charset="0"/>
              </a:rPr>
              <a:t>​</a:t>
            </a:r>
            <a:endParaRPr lang="en-US" dirty="0"/>
          </a:p>
        </p:txBody>
      </p:sp>
    </p:spTree>
    <p:extLst>
      <p:ext uri="{BB962C8B-B14F-4D97-AF65-F5344CB8AC3E}">
        <p14:creationId xmlns:p14="http://schemas.microsoft.com/office/powerpoint/2010/main" val="241290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4" name="Google Shape;524;p63"/>
          <p:cNvSpPr txBox="1">
            <a:spLocks noGrp="1"/>
          </p:cNvSpPr>
          <p:nvPr>
            <p:ph type="title"/>
          </p:nvPr>
        </p:nvSpPr>
        <p:spPr>
          <a:xfrm>
            <a:off x="838200" y="121435"/>
            <a:ext cx="10515600" cy="818400"/>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33" tIns="45700" rIns="91433" bIns="45700" rtlCol="0" anchor="ctr" anchorCtr="0">
            <a:normAutofit/>
          </a:bodyPr>
          <a:lstStyle/>
          <a:p>
            <a:pPr algn="ctr">
              <a:spcBef>
                <a:spcPts val="0"/>
              </a:spcBef>
            </a:pPr>
            <a:r>
              <a:rPr lang="en-US" sz="3733" dirty="0">
                <a:ea typeface="Proxima Nova"/>
                <a:cs typeface="Proxima Nova"/>
                <a:sym typeface="Proxima Nova"/>
              </a:rPr>
              <a:t>Genetic loci associated </a:t>
            </a:r>
            <a:r>
              <a:rPr lang="en-US" sz="3733" dirty="0" err="1">
                <a:ea typeface="Proxima Nova"/>
                <a:cs typeface="Proxima Nova"/>
                <a:sym typeface="Proxima Nova"/>
              </a:rPr>
              <a:t>wth</a:t>
            </a:r>
            <a:r>
              <a:rPr lang="en-US" sz="3733" dirty="0">
                <a:ea typeface="Proxima Nova"/>
                <a:cs typeface="Proxima Nova"/>
                <a:sym typeface="Proxima Nova"/>
              </a:rPr>
              <a:t> coronary artery disease</a:t>
            </a:r>
          </a:p>
        </p:txBody>
      </p:sp>
      <p:pic>
        <p:nvPicPr>
          <p:cNvPr id="525" name="Google Shape;525;p63"/>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198984" y="1235878"/>
            <a:ext cx="9487377" cy="4704203"/>
          </a:xfrm>
          <a:prstGeom prst="rect">
            <a:avLst/>
          </a:prstGeom>
          <a:noFill/>
          <a:ln w="9525" cap="flat" cmpd="sng">
            <a:noFill/>
            <a:prstDash val="solid"/>
            <a:round/>
            <a:headEnd type="none" w="sm" len="sm"/>
            <a:tailEnd type="none" w="sm" len="sm"/>
          </a:ln>
        </p:spPr>
      </p:pic>
      <p:sp>
        <p:nvSpPr>
          <p:cNvPr id="7" name="TextBox 6">
            <a:extLst>
              <a:ext uri="{FF2B5EF4-FFF2-40B4-BE49-F238E27FC236}">
                <a16:creationId xmlns:a16="http://schemas.microsoft.com/office/drawing/2014/main" id="{76157686-0F2D-49D1-84BD-931F003BF5B1}"/>
              </a:ext>
            </a:extLst>
          </p:cNvPr>
          <p:cNvSpPr txBox="1"/>
          <p:nvPr/>
        </p:nvSpPr>
        <p:spPr>
          <a:xfrm>
            <a:off x="3774196" y="6236124"/>
            <a:ext cx="6097836" cy="369332"/>
          </a:xfrm>
          <a:prstGeom prst="rect">
            <a:avLst/>
          </a:prstGeom>
          <a:noFill/>
        </p:spPr>
        <p:txBody>
          <a:bodyPr wrap="square">
            <a:spAutoFit/>
          </a:bodyPr>
          <a:lstStyle/>
          <a:p>
            <a:r>
              <a:rPr lang="en-US" sz="1800" dirty="0" err="1">
                <a:solidFill>
                  <a:srgbClr val="292934"/>
                </a:solidFill>
                <a:latin typeface="Proxima Nova"/>
                <a:ea typeface="Proxima Nova"/>
                <a:cs typeface="Proxima Nova"/>
                <a:sym typeface="Proxima Nova"/>
              </a:rPr>
              <a:t>Nikpay</a:t>
            </a:r>
            <a:r>
              <a:rPr lang="en-US" sz="1800" dirty="0">
                <a:solidFill>
                  <a:srgbClr val="292934"/>
                </a:solidFill>
                <a:latin typeface="Proxima Nova"/>
                <a:ea typeface="Proxima Nova"/>
                <a:cs typeface="Proxima Nova"/>
                <a:sym typeface="Proxima Nova"/>
              </a:rPr>
              <a:t> M et al. Nature Genetics 2015</a:t>
            </a:r>
            <a:endParaRPr lang="en-US" sz="2800" dirty="0">
              <a:latin typeface="Proxima Nova"/>
              <a:ea typeface="Proxima Nova"/>
              <a:cs typeface="Proxima Nova"/>
              <a:sym typeface="Proxima Nova"/>
            </a:endParaRPr>
          </a:p>
        </p:txBody>
      </p:sp>
    </p:spTree>
    <p:extLst>
      <p:ext uri="{BB962C8B-B14F-4D97-AF65-F5344CB8AC3E}">
        <p14:creationId xmlns:p14="http://schemas.microsoft.com/office/powerpoint/2010/main" val="3572970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F68567-E016-4BB5-81D3-A7EFAAD0E86B}"/>
              </a:ext>
            </a:extLst>
          </p:cNvPr>
          <p:cNvSpPr>
            <a:spLocks noGrp="1"/>
          </p:cNvSpPr>
          <p:nvPr>
            <p:ph type="title"/>
          </p:nvPr>
        </p:nvSpPr>
        <p:spPr>
          <a:xfrm>
            <a:off x="705997" y="231355"/>
            <a:ext cx="10515600" cy="1127983"/>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 sz="4400" dirty="0">
                <a:solidFill>
                  <a:schemeClr val="tx1"/>
                </a:solidFill>
                <a:ea typeface="Proxima Nova"/>
                <a:cs typeface="Proxima Nova"/>
                <a:sym typeface="Proxima Nova"/>
              </a:rPr>
              <a:t>scATAC-seq map of smooth muscle modulation in coronary artery of atherosclerotic mouse model</a:t>
            </a:r>
            <a:endParaRPr lang="en-US" dirty="0"/>
          </a:p>
        </p:txBody>
      </p:sp>
      <p:pic>
        <p:nvPicPr>
          <p:cNvPr id="5" name="Google Shape;258;p42">
            <a:extLst>
              <a:ext uri="{FF2B5EF4-FFF2-40B4-BE49-F238E27FC236}">
                <a16:creationId xmlns:a16="http://schemas.microsoft.com/office/drawing/2014/main" id="{B0E6EFEE-BBC0-41ED-94AF-67D588047396}"/>
              </a:ext>
            </a:extLst>
          </p:cNvPr>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281629" y="4072474"/>
            <a:ext cx="4576810" cy="2273241"/>
          </a:xfrm>
          <a:prstGeom prst="rect">
            <a:avLst/>
          </a:prstGeom>
          <a:noFill/>
          <a:ln w="9525" cap="flat" cmpd="sng">
            <a:solidFill>
              <a:schemeClr val="lt1"/>
            </a:solidFill>
            <a:prstDash val="solid"/>
            <a:round/>
            <a:headEnd type="none" w="sm" len="sm"/>
            <a:tailEnd type="none" w="sm" len="sm"/>
          </a:ln>
        </p:spPr>
      </p:pic>
      <p:pic>
        <p:nvPicPr>
          <p:cNvPr id="7" name="Google Shape;282;p45">
            <a:extLst>
              <a:ext uri="{FF2B5EF4-FFF2-40B4-BE49-F238E27FC236}">
                <a16:creationId xmlns:a16="http://schemas.microsoft.com/office/drawing/2014/main" id="{4AEB0304-99E8-468B-8631-EBB0AA850DDD}"/>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80781" y="1455602"/>
            <a:ext cx="4890740" cy="2406177"/>
          </a:xfrm>
          <a:prstGeom prst="rect">
            <a:avLst/>
          </a:prstGeom>
          <a:noFill/>
          <a:ln>
            <a:noFill/>
          </a:ln>
        </p:spPr>
      </p:pic>
      <p:pic>
        <p:nvPicPr>
          <p:cNvPr id="9" name="Picture 8" descr="Diagram&#10;&#10;Description automatically generated">
            <a:extLst>
              <a:ext uri="{FF2B5EF4-FFF2-40B4-BE49-F238E27FC236}">
                <a16:creationId xmlns:a16="http://schemas.microsoft.com/office/drawing/2014/main" id="{81052B61-E9CF-453C-8CA3-A6B009523C3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963797" y="1674932"/>
            <a:ext cx="6060415" cy="4373694"/>
          </a:xfrm>
          <a:prstGeom prst="rect">
            <a:avLst/>
          </a:prstGeom>
        </p:spPr>
      </p:pic>
      <p:sp>
        <p:nvSpPr>
          <p:cNvPr id="12" name="TextBox 11">
            <a:extLst>
              <a:ext uri="{FF2B5EF4-FFF2-40B4-BE49-F238E27FC236}">
                <a16:creationId xmlns:a16="http://schemas.microsoft.com/office/drawing/2014/main" id="{60729A79-084A-4F8F-92A6-3CB717B813A3}"/>
              </a:ext>
            </a:extLst>
          </p:cNvPr>
          <p:cNvSpPr txBox="1"/>
          <p:nvPr/>
        </p:nvSpPr>
        <p:spPr>
          <a:xfrm>
            <a:off x="-1027323" y="6441979"/>
            <a:ext cx="6097836" cy="369332"/>
          </a:xfrm>
          <a:prstGeom prst="rect">
            <a:avLst/>
          </a:prstGeom>
          <a:noFill/>
        </p:spPr>
        <p:txBody>
          <a:bodyPr wrap="square">
            <a:spAutoFit/>
          </a:bodyPr>
          <a:lstStyle/>
          <a:p>
            <a:pPr marL="0" lvl="0" indent="0" algn="ctr" rtl="0">
              <a:spcBef>
                <a:spcPts val="0"/>
              </a:spcBef>
              <a:spcAft>
                <a:spcPts val="0"/>
              </a:spcAft>
              <a:buNone/>
            </a:pPr>
            <a:r>
              <a:rPr lang="da-DK" sz="1800" dirty="0">
                <a:latin typeface="Proxima Nova"/>
                <a:ea typeface="Proxima Nova"/>
                <a:cs typeface="Proxima Nova"/>
                <a:sym typeface="Proxima Nova"/>
              </a:rPr>
              <a:t>Wirka et al., Nature Medicine, 2019</a:t>
            </a:r>
          </a:p>
        </p:txBody>
      </p:sp>
      <p:sp>
        <p:nvSpPr>
          <p:cNvPr id="14" name="TextBox 13">
            <a:extLst>
              <a:ext uri="{FF2B5EF4-FFF2-40B4-BE49-F238E27FC236}">
                <a16:creationId xmlns:a16="http://schemas.microsoft.com/office/drawing/2014/main" id="{E62C7F88-D6B4-43BD-93A3-32C605118F94}"/>
              </a:ext>
            </a:extLst>
          </p:cNvPr>
          <p:cNvSpPr txBox="1"/>
          <p:nvPr/>
        </p:nvSpPr>
        <p:spPr>
          <a:xfrm>
            <a:off x="6964494" y="6409777"/>
            <a:ext cx="5059718" cy="369332"/>
          </a:xfrm>
          <a:prstGeom prst="rect">
            <a:avLst/>
          </a:prstGeom>
          <a:noFill/>
        </p:spPr>
        <p:txBody>
          <a:bodyPr wrap="none" rtlCol="0">
            <a:spAutoFit/>
          </a:bodyPr>
          <a:lstStyle/>
          <a:p>
            <a:r>
              <a:rPr lang="en-US" dirty="0"/>
              <a:t>Unpublished: With Robert </a:t>
            </a:r>
            <a:r>
              <a:rPr lang="en-US" dirty="0" err="1"/>
              <a:t>Wirka</a:t>
            </a:r>
            <a:r>
              <a:rPr lang="en-US" dirty="0"/>
              <a:t>, Tom Quertermous</a:t>
            </a:r>
          </a:p>
        </p:txBody>
      </p:sp>
      <p:grpSp>
        <p:nvGrpSpPr>
          <p:cNvPr id="15" name="Group 14">
            <a:extLst>
              <a:ext uri="{FF2B5EF4-FFF2-40B4-BE49-F238E27FC236}">
                <a16:creationId xmlns:a16="http://schemas.microsoft.com/office/drawing/2014/main" id="{76B11ABF-62D1-4016-9251-7F4E37375E42}"/>
              </a:ext>
            </a:extLst>
          </p:cNvPr>
          <p:cNvGrpSpPr/>
          <p:nvPr/>
        </p:nvGrpSpPr>
        <p:grpSpPr>
          <a:xfrm>
            <a:off x="9999251" y="4047979"/>
            <a:ext cx="1456291" cy="2270177"/>
            <a:chOff x="97842" y="1055860"/>
            <a:chExt cx="1456291" cy="2270177"/>
          </a:xfrm>
        </p:grpSpPr>
        <p:sp>
          <p:nvSpPr>
            <p:cNvPr id="16" name="Rectangle 15">
              <a:extLst>
                <a:ext uri="{FF2B5EF4-FFF2-40B4-BE49-F238E27FC236}">
                  <a16:creationId xmlns:a16="http://schemas.microsoft.com/office/drawing/2014/main" id="{AC1AAB9C-73EB-47AA-9B70-DBF05E8AE0FF}"/>
                </a:ext>
              </a:extLst>
            </p:cNvPr>
            <p:cNvSpPr/>
            <p:nvPr/>
          </p:nvSpPr>
          <p:spPr>
            <a:xfrm>
              <a:off x="354498" y="1784733"/>
              <a:ext cx="989770" cy="407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ML model</a:t>
              </a:r>
            </a:p>
          </p:txBody>
        </p:sp>
        <p:pic>
          <p:nvPicPr>
            <p:cNvPr id="17" name="Picture 16">
              <a:extLst>
                <a:ext uri="{FF2B5EF4-FFF2-40B4-BE49-F238E27FC236}">
                  <a16:creationId xmlns:a16="http://schemas.microsoft.com/office/drawing/2014/main" id="{BFE1CC1E-ED9D-416C-9B50-FD4B912CB1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42" y="2475780"/>
              <a:ext cx="1456291" cy="850257"/>
            </a:xfrm>
            <a:prstGeom prst="rect">
              <a:avLst/>
            </a:prstGeom>
          </p:spPr>
        </p:pic>
        <p:cxnSp>
          <p:nvCxnSpPr>
            <p:cNvPr id="18" name="Straight Arrow Connector 17">
              <a:extLst>
                <a:ext uri="{FF2B5EF4-FFF2-40B4-BE49-F238E27FC236}">
                  <a16:creationId xmlns:a16="http://schemas.microsoft.com/office/drawing/2014/main" id="{54A2CAD3-2FC3-4A43-A299-319457015F0D}"/>
                </a:ext>
              </a:extLst>
            </p:cNvPr>
            <p:cNvCxnSpPr>
              <a:endCxn id="16" idx="2"/>
            </p:cNvCxnSpPr>
            <p:nvPr/>
          </p:nvCxnSpPr>
          <p:spPr>
            <a:xfrm flipV="1">
              <a:off x="845820" y="2192357"/>
              <a:ext cx="3563" cy="289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A7C9112-4EC4-4ABE-A0A9-C5574D3BF4F6}"/>
                </a:ext>
              </a:extLst>
            </p:cNvPr>
            <p:cNvCxnSpPr/>
            <p:nvPr/>
          </p:nvCxnSpPr>
          <p:spPr>
            <a:xfrm flipV="1">
              <a:off x="822424" y="1417011"/>
              <a:ext cx="3563" cy="289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CD46B32-BA29-4C83-9A61-E7C70C0DC096}"/>
                    </a:ext>
                  </a:extLst>
                </p:cNvPr>
                <p:cNvSpPr txBox="1"/>
                <p:nvPr/>
              </p:nvSpPr>
              <p:spPr>
                <a:xfrm>
                  <a:off x="232681" y="1055860"/>
                  <a:ext cx="843429"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𝐴𝑇𝐴</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𝑐𝑒𝑙𝑙𝑡𝑦𝑝𝑒</m:t>
                            </m:r>
                          </m:sub>
                        </m:sSub>
                      </m:oMath>
                    </m:oMathPara>
                  </a14:m>
                  <a:endParaRPr lang="en-US" dirty="0"/>
                </a:p>
              </p:txBody>
            </p:sp>
          </mc:Choice>
          <mc:Fallback xmlns="">
            <p:sp>
              <p:nvSpPr>
                <p:cNvPr id="7" name="TextBox 6">
                  <a:extLst>
                    <a:ext uri="{FF2B5EF4-FFF2-40B4-BE49-F238E27FC236}">
                      <a16:creationId xmlns:a16="http://schemas.microsoft.com/office/drawing/2014/main" id="{68669DDC-C977-4815-B445-FA76E770024E}"/>
                    </a:ext>
                  </a:extLst>
                </p:cNvPr>
                <p:cNvSpPr txBox="1">
                  <a:spLocks noRot="1" noChangeAspect="1" noMove="1" noResize="1" noEditPoints="1" noAdjustHandles="1" noChangeArrowheads="1" noChangeShapeType="1" noTextEdit="1"/>
                </p:cNvSpPr>
                <p:nvPr/>
              </p:nvSpPr>
              <p:spPr>
                <a:xfrm>
                  <a:off x="232681" y="1055860"/>
                  <a:ext cx="843429" cy="391261"/>
                </a:xfrm>
                <a:prstGeom prst="rect">
                  <a:avLst/>
                </a:prstGeom>
                <a:blipFill>
                  <a:blip r:embed="rId14"/>
                  <a:stretch>
                    <a:fillRect r="-80576" b="-7813"/>
                  </a:stretch>
                </a:blipFill>
              </p:spPr>
              <p:txBody>
                <a:bodyPr/>
                <a:lstStyle/>
                <a:p>
                  <a:r>
                    <a:rPr lang="en-US">
                      <a:noFill/>
                    </a:rPr>
                    <a:t> </a:t>
                  </a:r>
                </a:p>
              </p:txBody>
            </p:sp>
          </mc:Fallback>
        </mc:AlternateContent>
      </p:grpSp>
      <p:pic>
        <p:nvPicPr>
          <p:cNvPr id="2050" name="Picture 2" descr="Robert C. Wirka, MD | Department of Medicine">
            <a:extLst>
              <a:ext uri="{FF2B5EF4-FFF2-40B4-BE49-F238E27FC236}">
                <a16:creationId xmlns:a16="http://schemas.microsoft.com/office/drawing/2014/main" id="{D5086892-66E5-4D1E-A178-B369DFDB3EBE}"/>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5577794" y="5893027"/>
            <a:ext cx="612766" cy="853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37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66"/>
          <p:cNvSpPr txBox="1">
            <a:spLocks noGrp="1"/>
          </p:cNvSpPr>
          <p:nvPr>
            <p:ph type="title"/>
          </p:nvPr>
        </p:nvSpPr>
        <p:spPr>
          <a:xfrm>
            <a:off x="226333" y="211697"/>
            <a:ext cx="4915057" cy="961600"/>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33" tIns="45700" rIns="91433" bIns="45700" rtlCol="0" anchor="ctr" anchorCtr="0">
            <a:normAutofit fontScale="90000"/>
          </a:bodyPr>
          <a:lstStyle/>
          <a:p>
            <a:pPr>
              <a:lnSpc>
                <a:spcPct val="100000"/>
              </a:lnSpc>
              <a:spcBef>
                <a:spcPts val="0"/>
              </a:spcBef>
            </a:pPr>
            <a:r>
              <a:rPr lang="en" sz="3467" dirty="0">
                <a:latin typeface="Proxima Nova"/>
                <a:ea typeface="Proxima Nova"/>
                <a:cs typeface="Proxima Nova"/>
                <a:sym typeface="Proxima Nova"/>
              </a:rPr>
              <a:t>Predicted CAD GWAS causal SNPs</a:t>
            </a:r>
            <a:endParaRPr sz="3467" dirty="0">
              <a:latin typeface="Proxima Nova"/>
              <a:ea typeface="Proxima Nova"/>
              <a:cs typeface="Proxima Nova"/>
              <a:sym typeface="Proxima Nova"/>
            </a:endParaRPr>
          </a:p>
        </p:txBody>
      </p:sp>
      <p:sp>
        <p:nvSpPr>
          <p:cNvPr id="546" name="Google Shape;546;p66"/>
          <p:cNvSpPr txBox="1">
            <a:spLocks noGrp="1"/>
          </p:cNvSpPr>
          <p:nvPr>
            <p:ph type="body" idx="1"/>
          </p:nvPr>
        </p:nvSpPr>
        <p:spPr>
          <a:xfrm>
            <a:off x="87860" y="1173297"/>
            <a:ext cx="6191600" cy="5342000"/>
          </a:xfrm>
          <a:prstGeom prst="rect">
            <a:avLst/>
          </a:prstGeom>
        </p:spPr>
        <p:txBody>
          <a:bodyPr spcFirstLastPara="1" vert="horz" wrap="square" lIns="91433" tIns="45700" rIns="91433" bIns="45700" rtlCol="0" anchor="t" anchorCtr="0">
            <a:normAutofit fontScale="92500" lnSpcReduction="10000"/>
          </a:bodyPr>
          <a:lstStyle/>
          <a:p>
            <a:pPr marL="609585" indent="-414432">
              <a:lnSpc>
                <a:spcPct val="150000"/>
              </a:lnSpc>
              <a:spcBef>
                <a:spcPts val="1067"/>
              </a:spcBef>
              <a:buSzPct val="100000"/>
              <a:buFont typeface="Proxima Nova"/>
              <a:buChar char="●"/>
            </a:pPr>
            <a:r>
              <a:rPr lang="en" sz="1867" dirty="0">
                <a:latin typeface="Proxima Nova"/>
                <a:ea typeface="Proxima Nova"/>
                <a:cs typeface="Proxima Nova"/>
                <a:sym typeface="Proxima Nova"/>
              </a:rPr>
              <a:t>GWAS Sources: </a:t>
            </a:r>
            <a:endParaRPr sz="1867" dirty="0">
              <a:latin typeface="Proxima Nova"/>
              <a:ea typeface="Proxima Nova"/>
              <a:cs typeface="Proxima Nova"/>
              <a:sym typeface="Proxima Nova"/>
            </a:endParaRPr>
          </a:p>
          <a:p>
            <a:pPr marL="1219170" lvl="1" indent="-414432">
              <a:lnSpc>
                <a:spcPct val="150000"/>
              </a:lnSpc>
              <a:spcBef>
                <a:spcPts val="0"/>
              </a:spcBef>
              <a:buSzPct val="100000"/>
              <a:buFont typeface="Lato"/>
              <a:buChar char="○"/>
            </a:pPr>
            <a:r>
              <a:rPr lang="en" sz="1867" b="1" i="1" dirty="0">
                <a:solidFill>
                  <a:srgbClr val="444444"/>
                </a:solidFill>
                <a:latin typeface="Proxima Nova"/>
                <a:ea typeface="Proxima Nova"/>
                <a:cs typeface="Proxima Nova"/>
                <a:sym typeface="Proxima Nova"/>
              </a:rPr>
              <a:t>CARDIoGRAMplusC4D</a:t>
            </a:r>
            <a:r>
              <a:rPr lang="en" sz="1867" dirty="0">
                <a:solidFill>
                  <a:srgbClr val="444444"/>
                </a:solidFill>
                <a:latin typeface="Proxima Nova"/>
                <a:ea typeface="Proxima Nova"/>
                <a:cs typeface="Proxima Nova"/>
                <a:sym typeface="Proxima Nova"/>
              </a:rPr>
              <a:t> (Coronary ARtery DIsease Genome wide Replication and Meta-analysis </a:t>
            </a:r>
            <a:r>
              <a:rPr lang="en" sz="1867" b="1" i="1" dirty="0">
                <a:solidFill>
                  <a:srgbClr val="444444"/>
                </a:solidFill>
                <a:latin typeface="Proxima Nova"/>
                <a:ea typeface="Proxima Nova"/>
                <a:cs typeface="Proxima Nova"/>
                <a:sym typeface="Proxima Nova"/>
              </a:rPr>
              <a:t>(CARDIoGRAM)</a:t>
            </a:r>
            <a:r>
              <a:rPr lang="en" sz="1867" dirty="0">
                <a:solidFill>
                  <a:srgbClr val="444444"/>
                </a:solidFill>
                <a:latin typeface="Proxima Nova"/>
                <a:ea typeface="Proxima Nova"/>
                <a:cs typeface="Proxima Nova"/>
                <a:sym typeface="Proxima Nova"/>
              </a:rPr>
              <a:t> plus The Coronary Artery Disease </a:t>
            </a:r>
            <a:r>
              <a:rPr lang="en" sz="1867" b="1" i="1" dirty="0">
                <a:solidFill>
                  <a:srgbClr val="444444"/>
                </a:solidFill>
                <a:latin typeface="Proxima Nova"/>
                <a:ea typeface="Proxima Nova"/>
                <a:cs typeface="Proxima Nova"/>
                <a:sym typeface="Proxima Nova"/>
              </a:rPr>
              <a:t>(C4D) </a:t>
            </a:r>
            <a:r>
              <a:rPr lang="en" sz="1867" dirty="0">
                <a:solidFill>
                  <a:srgbClr val="444444"/>
                </a:solidFill>
                <a:latin typeface="Proxima Nova"/>
                <a:ea typeface="Proxima Nova"/>
                <a:cs typeface="Proxima Nova"/>
                <a:sym typeface="Proxima Nova"/>
              </a:rPr>
              <a:t>Genetics) consortium</a:t>
            </a:r>
            <a:endParaRPr sz="1867" dirty="0">
              <a:solidFill>
                <a:srgbClr val="444444"/>
              </a:solidFill>
              <a:latin typeface="Proxima Nova"/>
              <a:ea typeface="Proxima Nova"/>
              <a:cs typeface="Proxima Nova"/>
              <a:sym typeface="Proxima Nova"/>
            </a:endParaRPr>
          </a:p>
          <a:p>
            <a:pPr marL="1219170" lvl="1" indent="-414432">
              <a:lnSpc>
                <a:spcPct val="150000"/>
              </a:lnSpc>
              <a:spcBef>
                <a:spcPts val="0"/>
              </a:spcBef>
              <a:buClr>
                <a:srgbClr val="444444"/>
              </a:buClr>
              <a:buSzPct val="100000"/>
              <a:buFont typeface="Proxima Nova"/>
              <a:buChar char="○"/>
            </a:pPr>
            <a:r>
              <a:rPr lang="en" sz="1867" b="1" dirty="0">
                <a:solidFill>
                  <a:srgbClr val="444444"/>
                </a:solidFill>
                <a:latin typeface="Proxima Nova"/>
                <a:ea typeface="Proxima Nova"/>
                <a:cs typeface="Proxima Nova"/>
                <a:sym typeface="Proxima Nova"/>
              </a:rPr>
              <a:t>UK Biobank</a:t>
            </a:r>
            <a:endParaRPr sz="1867" b="1" dirty="0">
              <a:solidFill>
                <a:srgbClr val="444444"/>
              </a:solidFill>
              <a:latin typeface="Proxima Nova"/>
              <a:ea typeface="Proxima Nova"/>
              <a:cs typeface="Proxima Nova"/>
              <a:sym typeface="Proxima Nova"/>
            </a:endParaRPr>
          </a:p>
          <a:p>
            <a:pPr marL="1219170" lvl="1" indent="-414432">
              <a:lnSpc>
                <a:spcPct val="150000"/>
              </a:lnSpc>
              <a:spcBef>
                <a:spcPts val="0"/>
              </a:spcBef>
              <a:buClr>
                <a:srgbClr val="444444"/>
              </a:buClr>
              <a:buSzPct val="100000"/>
              <a:buFont typeface="Lato"/>
              <a:buChar char="○"/>
            </a:pPr>
            <a:r>
              <a:rPr lang="en" sz="1867" b="1" i="1" dirty="0">
                <a:solidFill>
                  <a:srgbClr val="444444"/>
                </a:solidFill>
                <a:latin typeface="Proxima Nova"/>
                <a:ea typeface="Proxima Nova"/>
                <a:cs typeface="Proxima Nova"/>
                <a:sym typeface="Proxima Nova"/>
              </a:rPr>
              <a:t>MVP  </a:t>
            </a:r>
            <a:r>
              <a:rPr lang="en" sz="1867" dirty="0">
                <a:solidFill>
                  <a:srgbClr val="444444"/>
                </a:solidFill>
                <a:latin typeface="Proxima Nova"/>
                <a:ea typeface="Proxima Nova"/>
                <a:cs typeface="Proxima Nova"/>
                <a:sym typeface="Proxima Nova"/>
              </a:rPr>
              <a:t>(Million Veterans Project)</a:t>
            </a:r>
            <a:endParaRPr sz="1867" dirty="0">
              <a:solidFill>
                <a:srgbClr val="444444"/>
              </a:solidFill>
              <a:latin typeface="Proxima Nova"/>
              <a:ea typeface="Proxima Nova"/>
              <a:cs typeface="Proxima Nova"/>
              <a:sym typeface="Proxima Nova"/>
            </a:endParaRPr>
          </a:p>
          <a:p>
            <a:pPr marL="609585" indent="-402685">
              <a:lnSpc>
                <a:spcPct val="200000"/>
              </a:lnSpc>
              <a:spcBef>
                <a:spcPts val="1333"/>
              </a:spcBef>
              <a:buClr>
                <a:srgbClr val="444444"/>
              </a:buClr>
              <a:buSzPct val="100000"/>
              <a:buFont typeface="Lato"/>
              <a:buChar char="●"/>
            </a:pPr>
            <a:r>
              <a:rPr lang="en" sz="1667" dirty="0">
                <a:solidFill>
                  <a:srgbClr val="444444"/>
                </a:solidFill>
                <a:latin typeface="Proxima Nova"/>
                <a:ea typeface="Proxima Nova"/>
                <a:cs typeface="Proxima Nova"/>
                <a:sym typeface="Proxima Nova"/>
              </a:rPr>
              <a:t>GWAS Loci (By Closest Gene):    </a:t>
            </a:r>
            <a:r>
              <a:rPr lang="en" sz="1667" b="1" dirty="0">
                <a:solidFill>
                  <a:srgbClr val="444444"/>
                </a:solidFill>
                <a:latin typeface="Proxima Nova"/>
                <a:ea typeface="Proxima Nova"/>
                <a:cs typeface="Proxima Nova"/>
                <a:sym typeface="Proxima Nova"/>
              </a:rPr>
              <a:t>404</a:t>
            </a:r>
            <a:endParaRPr sz="1667" b="1" dirty="0">
              <a:solidFill>
                <a:srgbClr val="444444"/>
              </a:solidFill>
              <a:latin typeface="Proxima Nova"/>
              <a:ea typeface="Proxima Nova"/>
              <a:cs typeface="Proxima Nova"/>
              <a:sym typeface="Proxima Nova"/>
            </a:endParaRPr>
          </a:p>
          <a:p>
            <a:pPr marL="609585" indent="-402685">
              <a:lnSpc>
                <a:spcPct val="200000"/>
              </a:lnSpc>
              <a:spcBef>
                <a:spcPts val="0"/>
              </a:spcBef>
              <a:buClr>
                <a:srgbClr val="444444"/>
              </a:buClr>
              <a:buSzPct val="100000"/>
              <a:buFont typeface="Lato"/>
              <a:buChar char="●"/>
            </a:pPr>
            <a:r>
              <a:rPr lang="en" sz="1667" dirty="0">
                <a:solidFill>
                  <a:srgbClr val="444444"/>
                </a:solidFill>
                <a:latin typeface="Proxima Nova"/>
                <a:ea typeface="Proxima Nova"/>
                <a:cs typeface="Proxima Nova"/>
                <a:sym typeface="Proxima Nova"/>
              </a:rPr>
              <a:t>LD Expanded SNPs:    </a:t>
            </a:r>
            <a:r>
              <a:rPr lang="en" sz="1667" b="1" dirty="0">
                <a:solidFill>
                  <a:srgbClr val="444444"/>
                </a:solidFill>
                <a:latin typeface="Proxima Nova"/>
                <a:ea typeface="Proxima Nova"/>
                <a:cs typeface="Proxima Nova"/>
                <a:sym typeface="Proxima Nova"/>
              </a:rPr>
              <a:t>20,620</a:t>
            </a:r>
            <a:r>
              <a:rPr lang="en" sz="1667" dirty="0">
                <a:solidFill>
                  <a:srgbClr val="444444"/>
                </a:solidFill>
                <a:latin typeface="Proxima Nova"/>
                <a:ea typeface="Proxima Nova"/>
                <a:cs typeface="Proxima Nova"/>
                <a:sym typeface="Proxima Nova"/>
              </a:rPr>
              <a:t> </a:t>
            </a:r>
            <a:endParaRPr sz="1667" dirty="0">
              <a:solidFill>
                <a:srgbClr val="444444"/>
              </a:solidFill>
              <a:latin typeface="Proxima Nova"/>
              <a:ea typeface="Proxima Nova"/>
              <a:cs typeface="Proxima Nova"/>
              <a:sym typeface="Proxima Nova"/>
            </a:endParaRPr>
          </a:p>
          <a:p>
            <a:pPr marL="1219170" lvl="1" indent="-402685">
              <a:lnSpc>
                <a:spcPct val="200000"/>
              </a:lnSpc>
              <a:spcBef>
                <a:spcPts val="0"/>
              </a:spcBef>
              <a:buClr>
                <a:srgbClr val="444444"/>
              </a:buClr>
              <a:buSzPct val="100000"/>
              <a:buFont typeface="Lato"/>
              <a:buChar char="○"/>
            </a:pPr>
            <a:r>
              <a:rPr lang="en" sz="1667" dirty="0">
                <a:solidFill>
                  <a:srgbClr val="444444"/>
                </a:solidFill>
                <a:latin typeface="Proxima Nova"/>
                <a:ea typeface="Proxima Nova"/>
                <a:cs typeface="Proxima Nova"/>
                <a:sym typeface="Proxima Nova"/>
              </a:rPr>
              <a:t>r2 &gt; 0.8 from 1000 Genomes Phase 3 European cohort</a:t>
            </a:r>
            <a:endParaRPr sz="1667" dirty="0">
              <a:solidFill>
                <a:srgbClr val="444444"/>
              </a:solidFill>
              <a:latin typeface="Proxima Nova"/>
              <a:ea typeface="Proxima Nova"/>
              <a:cs typeface="Proxima Nova"/>
              <a:sym typeface="Proxima Nova"/>
            </a:endParaRPr>
          </a:p>
          <a:p>
            <a:pPr marL="609585" indent="-402685">
              <a:lnSpc>
                <a:spcPct val="150000"/>
              </a:lnSpc>
              <a:spcBef>
                <a:spcPts val="0"/>
              </a:spcBef>
              <a:buClr>
                <a:srgbClr val="444444"/>
              </a:buClr>
              <a:buSzPct val="100000"/>
              <a:buFont typeface="Proxima Nova"/>
              <a:buChar char="●"/>
            </a:pPr>
            <a:r>
              <a:rPr lang="en" sz="1667" dirty="0">
                <a:solidFill>
                  <a:srgbClr val="444444"/>
                </a:solidFill>
                <a:latin typeface="Proxima Nova"/>
                <a:ea typeface="Proxima Nova"/>
                <a:cs typeface="Proxima Nova"/>
                <a:sym typeface="Proxima Nova"/>
              </a:rPr>
              <a:t>Criteria for choosing SNPs: </a:t>
            </a:r>
            <a:endParaRPr sz="1667" dirty="0">
              <a:solidFill>
                <a:srgbClr val="444444"/>
              </a:solidFill>
              <a:latin typeface="Proxima Nova"/>
              <a:ea typeface="Proxima Nova"/>
              <a:cs typeface="Proxima Nova"/>
              <a:sym typeface="Proxima Nova"/>
            </a:endParaRPr>
          </a:p>
          <a:p>
            <a:pPr marL="1219170" lvl="1" indent="-402685">
              <a:lnSpc>
                <a:spcPct val="150000"/>
              </a:lnSpc>
              <a:spcBef>
                <a:spcPts val="0"/>
              </a:spcBef>
              <a:buClr>
                <a:srgbClr val="444444"/>
              </a:buClr>
              <a:buSzPct val="100000"/>
              <a:buFont typeface="Proxima Nova"/>
              <a:buChar char="○"/>
            </a:pPr>
            <a:r>
              <a:rPr lang="en" sz="1667" dirty="0">
                <a:solidFill>
                  <a:srgbClr val="444444"/>
                </a:solidFill>
                <a:latin typeface="Proxima Nova"/>
                <a:ea typeface="Proxima Nova"/>
                <a:cs typeface="Proxima Nova"/>
                <a:sym typeface="Proxima Nova"/>
              </a:rPr>
              <a:t>abs( logFC (allele2_counts / allele1_counts) ) &gt; 1</a:t>
            </a:r>
            <a:endParaRPr sz="1667" dirty="0">
              <a:solidFill>
                <a:srgbClr val="444444"/>
              </a:solidFill>
              <a:latin typeface="Proxima Nova"/>
              <a:ea typeface="Proxima Nova"/>
              <a:cs typeface="Proxima Nova"/>
              <a:sym typeface="Proxima Nova"/>
            </a:endParaRPr>
          </a:p>
          <a:p>
            <a:pPr marL="1219170" lvl="1" indent="-402685">
              <a:lnSpc>
                <a:spcPct val="150000"/>
              </a:lnSpc>
              <a:spcBef>
                <a:spcPts val="0"/>
              </a:spcBef>
              <a:buClr>
                <a:srgbClr val="444444"/>
              </a:buClr>
              <a:buSzPct val="100000"/>
              <a:buFont typeface="Proxima Nova"/>
              <a:buChar char="○"/>
            </a:pPr>
            <a:r>
              <a:rPr lang="en" sz="1667" dirty="0">
                <a:solidFill>
                  <a:srgbClr val="444444"/>
                </a:solidFill>
                <a:latin typeface="Proxima Nova"/>
                <a:ea typeface="Proxima Nova"/>
                <a:cs typeface="Proxima Nova"/>
                <a:sym typeface="Proxima Nova"/>
              </a:rPr>
              <a:t>JSD &gt; 0.99 percentile for the given cell type (cluster)</a:t>
            </a:r>
            <a:endParaRPr sz="1667" dirty="0">
              <a:solidFill>
                <a:srgbClr val="444444"/>
              </a:solidFill>
              <a:latin typeface="Proxima Nova"/>
              <a:ea typeface="Proxima Nova"/>
              <a:cs typeface="Proxima Nova"/>
              <a:sym typeface="Proxima Nova"/>
            </a:endParaRPr>
          </a:p>
        </p:txBody>
      </p:sp>
      <p:graphicFrame>
        <p:nvGraphicFramePr>
          <p:cNvPr id="547" name="Google Shape;547;p66"/>
          <p:cNvGraphicFramePr/>
          <p:nvPr/>
        </p:nvGraphicFramePr>
        <p:xfrm>
          <a:off x="6838967" y="211684"/>
          <a:ext cx="5183700" cy="6203267"/>
        </p:xfrm>
        <a:graphic>
          <a:graphicData uri="http://schemas.openxmlformats.org/drawingml/2006/table">
            <a:tbl>
              <a:tblPr>
                <a:noFill/>
              </a:tblPr>
              <a:tblGrid>
                <a:gridCol w="1727900">
                  <a:extLst>
                    <a:ext uri="{9D8B030D-6E8A-4147-A177-3AD203B41FA5}">
                      <a16:colId xmlns:a16="http://schemas.microsoft.com/office/drawing/2014/main" val="20000"/>
                    </a:ext>
                  </a:extLst>
                </a:gridCol>
                <a:gridCol w="1727900">
                  <a:extLst>
                    <a:ext uri="{9D8B030D-6E8A-4147-A177-3AD203B41FA5}">
                      <a16:colId xmlns:a16="http://schemas.microsoft.com/office/drawing/2014/main" val="20001"/>
                    </a:ext>
                  </a:extLst>
                </a:gridCol>
                <a:gridCol w="1727900">
                  <a:extLst>
                    <a:ext uri="{9D8B030D-6E8A-4147-A177-3AD203B41FA5}">
                      <a16:colId xmlns:a16="http://schemas.microsoft.com/office/drawing/2014/main" val="20002"/>
                    </a:ext>
                  </a:extLst>
                </a:gridCol>
              </a:tblGrid>
              <a:tr h="609567">
                <a:tc>
                  <a:txBody>
                    <a:bodyPr/>
                    <a:lstStyle/>
                    <a:p>
                      <a:pPr marL="0" lvl="0" indent="0" algn="ctr" rtl="0">
                        <a:spcBef>
                          <a:spcPts val="0"/>
                        </a:spcBef>
                        <a:spcAft>
                          <a:spcPts val="0"/>
                        </a:spcAft>
                        <a:buNone/>
                      </a:pPr>
                      <a:r>
                        <a:rPr lang="en" sz="1300" b="1">
                          <a:latin typeface="Lato"/>
                          <a:ea typeface="Lato"/>
                          <a:cs typeface="Lato"/>
                          <a:sym typeface="Lato"/>
                        </a:rPr>
                        <a:t>Cluster</a:t>
                      </a:r>
                      <a:endParaRPr sz="1300" b="1">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b="1">
                          <a:latin typeface="Lato"/>
                          <a:ea typeface="Lato"/>
                          <a:cs typeface="Lato"/>
                          <a:sym typeface="Lato"/>
                        </a:rPr>
                        <a:t>High Scoring SNPs</a:t>
                      </a:r>
                      <a:endParaRPr sz="1300" b="1">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b="1">
                          <a:latin typeface="Lato"/>
                          <a:ea typeface="Lato"/>
                          <a:cs typeface="Lato"/>
                          <a:sym typeface="Lato"/>
                        </a:rPr>
                        <a:t>Loci (Closest Gene)</a:t>
                      </a:r>
                      <a:endParaRPr sz="1300" b="1">
                        <a:latin typeface="Lato"/>
                        <a:ea typeface="Lato"/>
                        <a:cs typeface="Lato"/>
                        <a:sym typeface="Lato"/>
                      </a:endParaRPr>
                    </a:p>
                  </a:txBody>
                  <a:tcPr marL="121900" marR="121900" marT="121900" marB="121900"/>
                </a:tc>
                <a:extLst>
                  <a:ext uri="{0D108BD9-81ED-4DB2-BD59-A6C34878D82A}">
                    <a16:rowId xmlns:a16="http://schemas.microsoft.com/office/drawing/2014/main" val="10000"/>
                  </a:ext>
                </a:extLst>
              </a:tr>
              <a:tr h="447000">
                <a:tc>
                  <a:txBody>
                    <a:bodyPr/>
                    <a:lstStyle/>
                    <a:p>
                      <a:pPr marL="0" lvl="0" indent="0" algn="ctr" rtl="0">
                        <a:spcBef>
                          <a:spcPts val="0"/>
                        </a:spcBef>
                        <a:spcAft>
                          <a:spcPts val="0"/>
                        </a:spcAft>
                        <a:buNone/>
                      </a:pPr>
                      <a:r>
                        <a:rPr lang="en" sz="1300">
                          <a:latin typeface="Lato"/>
                          <a:ea typeface="Lato"/>
                          <a:cs typeface="Lato"/>
                          <a:sym typeface="Lato"/>
                        </a:rPr>
                        <a:t>c0 (SMC)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18</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17</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1"/>
                  </a:ext>
                </a:extLst>
              </a:tr>
              <a:tr h="447000">
                <a:tc>
                  <a:txBody>
                    <a:bodyPr/>
                    <a:lstStyle/>
                    <a:p>
                      <a:pPr marL="0" lvl="0" indent="0" algn="ctr" rtl="0">
                        <a:spcBef>
                          <a:spcPts val="0"/>
                        </a:spcBef>
                        <a:spcAft>
                          <a:spcPts val="0"/>
                        </a:spcAft>
                        <a:buNone/>
                      </a:pPr>
                      <a:r>
                        <a:rPr lang="en" sz="1300">
                          <a:latin typeface="Lato"/>
                          <a:ea typeface="Lato"/>
                          <a:cs typeface="Lato"/>
                          <a:sym typeface="Lato"/>
                        </a:rPr>
                        <a:t>c2 (SMC)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29</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26</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2"/>
                  </a:ext>
                </a:extLst>
              </a:tr>
              <a:tr h="447000">
                <a:tc>
                  <a:txBody>
                    <a:bodyPr/>
                    <a:lstStyle/>
                    <a:p>
                      <a:pPr marL="0" lvl="0" indent="0" algn="ctr" rtl="0">
                        <a:spcBef>
                          <a:spcPts val="0"/>
                        </a:spcBef>
                        <a:spcAft>
                          <a:spcPts val="0"/>
                        </a:spcAft>
                        <a:buNone/>
                      </a:pPr>
                      <a:r>
                        <a:rPr lang="en" sz="1300">
                          <a:latin typeface="Lato"/>
                          <a:ea typeface="Lato"/>
                          <a:cs typeface="Lato"/>
                          <a:sym typeface="Lato"/>
                        </a:rPr>
                        <a:t>c3 (SMC)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14</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14</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3"/>
                  </a:ext>
                </a:extLst>
              </a:tr>
              <a:tr h="447000">
                <a:tc>
                  <a:txBody>
                    <a:bodyPr/>
                    <a:lstStyle/>
                    <a:p>
                      <a:pPr marL="0" lvl="0" indent="0" algn="ctr" rtl="0">
                        <a:spcBef>
                          <a:spcPts val="0"/>
                        </a:spcBef>
                        <a:spcAft>
                          <a:spcPts val="0"/>
                        </a:spcAft>
                        <a:buNone/>
                      </a:pPr>
                      <a:r>
                        <a:rPr lang="en" sz="1300">
                          <a:latin typeface="Lato"/>
                          <a:ea typeface="Lato"/>
                          <a:cs typeface="Lato"/>
                          <a:sym typeface="Lato"/>
                        </a:rPr>
                        <a:t>C4 (SMC)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14</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13</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4"/>
                  </a:ext>
                </a:extLst>
              </a:tr>
              <a:tr h="447000">
                <a:tc>
                  <a:txBody>
                    <a:bodyPr/>
                    <a:lstStyle/>
                    <a:p>
                      <a:pPr marL="0" lvl="0" indent="0" algn="ctr" rtl="0">
                        <a:spcBef>
                          <a:spcPts val="0"/>
                        </a:spcBef>
                        <a:spcAft>
                          <a:spcPts val="0"/>
                        </a:spcAft>
                        <a:buNone/>
                      </a:pPr>
                      <a:r>
                        <a:rPr lang="en" sz="1300">
                          <a:latin typeface="Lato"/>
                          <a:ea typeface="Lato"/>
                          <a:cs typeface="Lato"/>
                          <a:sym typeface="Lato"/>
                        </a:rPr>
                        <a:t>C5 (FMC)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27</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26</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5"/>
                  </a:ext>
                </a:extLst>
              </a:tr>
              <a:tr h="447000">
                <a:tc>
                  <a:txBody>
                    <a:bodyPr/>
                    <a:lstStyle/>
                    <a:p>
                      <a:pPr marL="0" lvl="0" indent="0" algn="ctr" rtl="0">
                        <a:spcBef>
                          <a:spcPts val="0"/>
                        </a:spcBef>
                        <a:spcAft>
                          <a:spcPts val="0"/>
                        </a:spcAft>
                        <a:buNone/>
                      </a:pPr>
                      <a:r>
                        <a:rPr lang="en" sz="1300">
                          <a:latin typeface="Lato"/>
                          <a:ea typeface="Lato"/>
                          <a:cs typeface="Lato"/>
                          <a:sym typeface="Lato"/>
                        </a:rPr>
                        <a:t>C7 (FMC)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31</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25</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6"/>
                  </a:ext>
                </a:extLst>
              </a:tr>
              <a:tr h="447000">
                <a:tc>
                  <a:txBody>
                    <a:bodyPr/>
                    <a:lstStyle/>
                    <a:p>
                      <a:pPr marL="0" lvl="0" indent="0" algn="ctr" rtl="0">
                        <a:spcBef>
                          <a:spcPts val="0"/>
                        </a:spcBef>
                        <a:spcAft>
                          <a:spcPts val="0"/>
                        </a:spcAft>
                        <a:buNone/>
                      </a:pPr>
                      <a:r>
                        <a:rPr lang="en" sz="1300">
                          <a:latin typeface="Lato"/>
                          <a:ea typeface="Lato"/>
                          <a:cs typeface="Lato"/>
                          <a:sym typeface="Lato"/>
                        </a:rPr>
                        <a:t>C8 (CMC)</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5</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5</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7"/>
                  </a:ext>
                </a:extLst>
              </a:tr>
              <a:tr h="447000">
                <a:tc>
                  <a:txBody>
                    <a:bodyPr/>
                    <a:lstStyle/>
                    <a:p>
                      <a:pPr marL="0" lvl="0" indent="0" algn="ctr" rtl="0">
                        <a:spcBef>
                          <a:spcPts val="0"/>
                        </a:spcBef>
                        <a:spcAft>
                          <a:spcPts val="0"/>
                        </a:spcAft>
                        <a:buNone/>
                      </a:pPr>
                      <a:r>
                        <a:rPr lang="en" sz="1300">
                          <a:latin typeface="Lato"/>
                          <a:ea typeface="Lato"/>
                          <a:cs typeface="Lato"/>
                          <a:sym typeface="Lato"/>
                        </a:rPr>
                        <a:t>C9 (Pericytes)</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8</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8</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8"/>
                  </a:ext>
                </a:extLst>
              </a:tr>
              <a:tr h="676700">
                <a:tc>
                  <a:txBody>
                    <a:bodyPr/>
                    <a:lstStyle/>
                    <a:p>
                      <a:pPr marL="0" lvl="0" indent="0" algn="ctr" rtl="0">
                        <a:spcBef>
                          <a:spcPts val="0"/>
                        </a:spcBef>
                        <a:spcAft>
                          <a:spcPts val="0"/>
                        </a:spcAft>
                        <a:buNone/>
                      </a:pPr>
                      <a:r>
                        <a:rPr lang="en" sz="1300">
                          <a:latin typeface="Lato"/>
                          <a:ea typeface="Lato"/>
                          <a:cs typeface="Lato"/>
                          <a:sym typeface="Lato"/>
                        </a:rPr>
                        <a:t>C10 </a:t>
                      </a:r>
                      <a:endParaRPr sz="1300">
                        <a:latin typeface="Lato"/>
                        <a:ea typeface="Lato"/>
                        <a:cs typeface="Lato"/>
                        <a:sym typeface="Lato"/>
                      </a:endParaRPr>
                    </a:p>
                    <a:p>
                      <a:pPr marL="0" lvl="0" indent="0" algn="ctr" rtl="0">
                        <a:spcBef>
                          <a:spcPts val="0"/>
                        </a:spcBef>
                        <a:spcAft>
                          <a:spcPts val="0"/>
                        </a:spcAft>
                        <a:buNone/>
                      </a:pPr>
                      <a:r>
                        <a:rPr lang="en" sz="1300">
                          <a:latin typeface="Lato"/>
                          <a:ea typeface="Lato"/>
                          <a:cs typeface="Lato"/>
                          <a:sym typeface="Lato"/>
                        </a:rPr>
                        <a:t>(Cardiac fibroblasts)</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16</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14</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09"/>
                  </a:ext>
                </a:extLst>
              </a:tr>
              <a:tr h="447000">
                <a:tc>
                  <a:txBody>
                    <a:bodyPr/>
                    <a:lstStyle/>
                    <a:p>
                      <a:pPr marL="0" lvl="0" indent="0" algn="ctr" rtl="0">
                        <a:spcBef>
                          <a:spcPts val="0"/>
                        </a:spcBef>
                        <a:spcAft>
                          <a:spcPts val="0"/>
                        </a:spcAft>
                        <a:buNone/>
                      </a:pPr>
                      <a:r>
                        <a:rPr lang="en" sz="1300">
                          <a:latin typeface="Lato"/>
                          <a:ea typeface="Lato"/>
                          <a:cs typeface="Lato"/>
                          <a:sym typeface="Lato"/>
                        </a:rPr>
                        <a:t>C11 (Endothelium)</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1</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10"/>
                  </a:ext>
                </a:extLst>
              </a:tr>
              <a:tr h="447000">
                <a:tc>
                  <a:txBody>
                    <a:bodyPr/>
                    <a:lstStyle/>
                    <a:p>
                      <a:pPr marL="0" lvl="0" indent="0" algn="ctr" rtl="0">
                        <a:spcBef>
                          <a:spcPts val="0"/>
                        </a:spcBef>
                        <a:spcAft>
                          <a:spcPts val="0"/>
                        </a:spcAft>
                        <a:buNone/>
                      </a:pPr>
                      <a:r>
                        <a:rPr lang="en" sz="1300">
                          <a:latin typeface="Lato"/>
                          <a:ea typeface="Lato"/>
                          <a:cs typeface="Lato"/>
                          <a:sym typeface="Lato"/>
                        </a:rPr>
                        <a:t>C12 (Marcophages)</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30</a:t>
                      </a:r>
                      <a:endParaRPr sz="1300">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a:latin typeface="Lato"/>
                          <a:ea typeface="Lato"/>
                          <a:cs typeface="Lato"/>
                          <a:sym typeface="Lato"/>
                        </a:rPr>
                        <a:t>30</a:t>
                      </a:r>
                      <a:endParaRPr sz="1300">
                        <a:latin typeface="Lato"/>
                        <a:ea typeface="Lato"/>
                        <a:cs typeface="Lato"/>
                        <a:sym typeface="Lato"/>
                      </a:endParaRPr>
                    </a:p>
                  </a:txBody>
                  <a:tcPr marL="121900" marR="121900" marT="121900" marB="121900"/>
                </a:tc>
                <a:extLst>
                  <a:ext uri="{0D108BD9-81ED-4DB2-BD59-A6C34878D82A}">
                    <a16:rowId xmlns:a16="http://schemas.microsoft.com/office/drawing/2014/main" val="10011"/>
                  </a:ext>
                </a:extLst>
              </a:tr>
              <a:tr h="447000">
                <a:tc>
                  <a:txBody>
                    <a:bodyPr/>
                    <a:lstStyle/>
                    <a:p>
                      <a:pPr marL="0" lvl="0" indent="0" algn="ctr" rtl="0">
                        <a:spcBef>
                          <a:spcPts val="0"/>
                        </a:spcBef>
                        <a:spcAft>
                          <a:spcPts val="0"/>
                        </a:spcAft>
                        <a:buNone/>
                      </a:pPr>
                      <a:r>
                        <a:rPr lang="en" sz="1300" b="1">
                          <a:latin typeface="Lato"/>
                          <a:ea typeface="Lato"/>
                          <a:cs typeface="Lato"/>
                          <a:sym typeface="Lato"/>
                        </a:rPr>
                        <a:t>All (Unique)</a:t>
                      </a:r>
                      <a:endParaRPr sz="1300" b="1">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b="1">
                          <a:latin typeface="Lato"/>
                          <a:ea typeface="Lato"/>
                          <a:cs typeface="Lato"/>
                          <a:sym typeface="Lato"/>
                        </a:rPr>
                        <a:t>114</a:t>
                      </a:r>
                      <a:endParaRPr sz="1300" b="1">
                        <a:latin typeface="Lato"/>
                        <a:ea typeface="Lato"/>
                        <a:cs typeface="Lato"/>
                        <a:sym typeface="Lato"/>
                      </a:endParaRPr>
                    </a:p>
                  </a:txBody>
                  <a:tcPr marL="121900" marR="121900" marT="121900" marB="121900"/>
                </a:tc>
                <a:tc>
                  <a:txBody>
                    <a:bodyPr/>
                    <a:lstStyle/>
                    <a:p>
                      <a:pPr marL="0" lvl="0" indent="0" algn="ctr" rtl="0">
                        <a:spcBef>
                          <a:spcPts val="0"/>
                        </a:spcBef>
                        <a:spcAft>
                          <a:spcPts val="0"/>
                        </a:spcAft>
                        <a:buNone/>
                      </a:pPr>
                      <a:r>
                        <a:rPr lang="en" sz="1300" b="1">
                          <a:latin typeface="Lato"/>
                          <a:ea typeface="Lato"/>
                          <a:cs typeface="Lato"/>
                          <a:sym typeface="Lato"/>
                        </a:rPr>
                        <a:t>92</a:t>
                      </a:r>
                      <a:endParaRPr sz="1300" b="1">
                        <a:latin typeface="Lato"/>
                        <a:ea typeface="Lato"/>
                        <a:cs typeface="Lato"/>
                        <a:sym typeface="Lato"/>
                      </a:endParaRPr>
                    </a:p>
                  </a:txBody>
                  <a:tcPr marL="121900" marR="121900" marT="121900" marB="121900"/>
                </a:tc>
                <a:extLst>
                  <a:ext uri="{0D108BD9-81ED-4DB2-BD59-A6C34878D82A}">
                    <a16:rowId xmlns:a16="http://schemas.microsoft.com/office/drawing/2014/main" val="10012"/>
                  </a:ext>
                </a:extLst>
              </a:tr>
            </a:tbl>
          </a:graphicData>
        </a:graphic>
      </p:graphicFrame>
      <p:grpSp>
        <p:nvGrpSpPr>
          <p:cNvPr id="5" name="Group 4">
            <a:extLst>
              <a:ext uri="{FF2B5EF4-FFF2-40B4-BE49-F238E27FC236}">
                <a16:creationId xmlns:a16="http://schemas.microsoft.com/office/drawing/2014/main" id="{7E55241A-E975-4F14-9531-A4108969B3E9}"/>
              </a:ext>
            </a:extLst>
          </p:cNvPr>
          <p:cNvGrpSpPr/>
          <p:nvPr/>
        </p:nvGrpSpPr>
        <p:grpSpPr>
          <a:xfrm>
            <a:off x="5353034" y="211684"/>
            <a:ext cx="1161591" cy="1375086"/>
            <a:chOff x="10197483" y="5198611"/>
            <a:chExt cx="828538" cy="1041667"/>
          </a:xfrm>
        </p:grpSpPr>
        <p:pic>
          <p:nvPicPr>
            <p:cNvPr id="6" name="Picture 2" descr="Soumya Kundu (@soumyakundu_) | Twitter">
              <a:extLst>
                <a:ext uri="{FF2B5EF4-FFF2-40B4-BE49-F238E27FC236}">
                  <a16:creationId xmlns:a16="http://schemas.microsoft.com/office/drawing/2014/main" id="{524492C1-EFB2-4DA8-9F55-8699195F53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0277868" y="5198611"/>
              <a:ext cx="748153" cy="81541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E42F8F5-9BFA-4F86-912C-B9FCCB99A12C}"/>
                </a:ext>
              </a:extLst>
            </p:cNvPr>
            <p:cNvSpPr txBox="1"/>
            <p:nvPr/>
          </p:nvSpPr>
          <p:spPr>
            <a:xfrm>
              <a:off x="10197483" y="6030443"/>
              <a:ext cx="792871" cy="2098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Calibri" panose="020F0502020204030204"/>
                  <a:ea typeface="+mn-ea"/>
                  <a:cs typeface="+mn-cs"/>
                </a:rPr>
                <a:t>Soumya Kundu</a:t>
              </a:r>
            </a:p>
          </p:txBody>
        </p:sp>
      </p:grpSp>
    </p:spTree>
    <p:extLst>
      <p:ext uri="{BB962C8B-B14F-4D97-AF65-F5344CB8AC3E}">
        <p14:creationId xmlns:p14="http://schemas.microsoft.com/office/powerpoint/2010/main" val="1736059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71"/>
          <p:cNvSpPr txBox="1">
            <a:spLocks noGrp="1"/>
          </p:cNvSpPr>
          <p:nvPr>
            <p:ph type="title"/>
          </p:nvPr>
        </p:nvSpPr>
        <p:spPr>
          <a:xfrm>
            <a:off x="174272" y="85011"/>
            <a:ext cx="11815795" cy="661600"/>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33" tIns="45700" rIns="91433" bIns="45700" rtlCol="0" anchor="ctr" anchorCtr="0">
            <a:normAutofit/>
          </a:bodyPr>
          <a:lstStyle/>
          <a:p>
            <a:pPr algn="ctr">
              <a:spcBef>
                <a:spcPts val="0"/>
              </a:spcBef>
            </a:pPr>
            <a:r>
              <a:rPr lang="en" sz="2667" dirty="0">
                <a:latin typeface="Lato"/>
                <a:ea typeface="Lato"/>
                <a:cs typeface="Lato"/>
                <a:sym typeface="Lato"/>
              </a:rPr>
              <a:t>A tale of two cooperating variants in a CAD GWAS locus</a:t>
            </a:r>
            <a:endParaRPr sz="2667" dirty="0">
              <a:latin typeface="Lato"/>
              <a:ea typeface="Lato"/>
              <a:cs typeface="Lato"/>
              <a:sym typeface="Lato"/>
            </a:endParaRPr>
          </a:p>
        </p:txBody>
      </p:sp>
      <p:pic>
        <p:nvPicPr>
          <p:cNvPr id="453" name="Google Shape;453;p71"/>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48767" y="1595887"/>
            <a:ext cx="9121199" cy="4948946"/>
          </a:xfrm>
          <a:prstGeom prst="rect">
            <a:avLst/>
          </a:prstGeom>
          <a:noFill/>
          <a:ln>
            <a:noFill/>
          </a:ln>
        </p:spPr>
      </p:pic>
      <p:pic>
        <p:nvPicPr>
          <p:cNvPr id="454" name="Google Shape;454;p71"/>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9593534" y="3428998"/>
            <a:ext cx="2396533" cy="1244900"/>
          </a:xfrm>
          <a:prstGeom prst="rect">
            <a:avLst/>
          </a:prstGeom>
          <a:noFill/>
          <a:ln w="9525" cap="flat" cmpd="sng">
            <a:solidFill>
              <a:srgbClr val="595959"/>
            </a:solidFill>
            <a:prstDash val="solid"/>
            <a:round/>
            <a:headEnd type="none" w="sm" len="sm"/>
            <a:tailEnd type="none" w="sm" len="sm"/>
          </a:ln>
        </p:spPr>
      </p:pic>
      <p:sp>
        <p:nvSpPr>
          <p:cNvPr id="455" name="Google Shape;455;p71"/>
          <p:cNvSpPr txBox="1"/>
          <p:nvPr/>
        </p:nvSpPr>
        <p:spPr>
          <a:xfrm>
            <a:off x="9534800" y="2622901"/>
            <a:ext cx="2514000" cy="574412"/>
          </a:xfrm>
          <a:prstGeom prst="rect">
            <a:avLst/>
          </a:prstGeom>
          <a:noFill/>
          <a:ln>
            <a:noFill/>
          </a:ln>
        </p:spPr>
        <p:txBody>
          <a:bodyPr spcFirstLastPara="1" wrap="square" lIns="121900" tIns="121900" rIns="121900" bIns="121900" anchor="t" anchorCtr="0">
            <a:spAutoFit/>
          </a:bodyPr>
          <a:lstStyle/>
          <a:p>
            <a:pPr algn="ctr"/>
            <a:r>
              <a:rPr lang="en" sz="2133" dirty="0"/>
              <a:t>AP1 Binding Site</a:t>
            </a:r>
            <a:endParaRPr sz="2133" dirty="0"/>
          </a:p>
        </p:txBody>
      </p:sp>
      <p:sp>
        <p:nvSpPr>
          <p:cNvPr id="456" name="Google Shape;456;p71"/>
          <p:cNvSpPr txBox="1"/>
          <p:nvPr/>
        </p:nvSpPr>
        <p:spPr>
          <a:xfrm>
            <a:off x="9593534" y="5457344"/>
            <a:ext cx="2065334" cy="984845"/>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r>
              <a:rPr lang="en" sz="2400" b="1" dirty="0"/>
              <a:t>Cell type:</a:t>
            </a:r>
            <a:r>
              <a:rPr lang="en" sz="2400" dirty="0"/>
              <a:t> Fibromyocyte</a:t>
            </a:r>
            <a:endParaRPr sz="2400" dirty="0"/>
          </a:p>
        </p:txBody>
      </p:sp>
      <p:sp>
        <p:nvSpPr>
          <p:cNvPr id="2" name="TextBox 1">
            <a:extLst>
              <a:ext uri="{FF2B5EF4-FFF2-40B4-BE49-F238E27FC236}">
                <a16:creationId xmlns:a16="http://schemas.microsoft.com/office/drawing/2014/main" id="{57CEB8AD-6400-4A63-96B1-24C99CB6CD64}"/>
              </a:ext>
            </a:extLst>
          </p:cNvPr>
          <p:cNvSpPr txBox="1"/>
          <p:nvPr/>
        </p:nvSpPr>
        <p:spPr>
          <a:xfrm>
            <a:off x="8296770" y="3428998"/>
            <a:ext cx="870751" cy="369332"/>
          </a:xfrm>
          <a:prstGeom prst="rect">
            <a:avLst/>
          </a:prstGeom>
          <a:noFill/>
        </p:spPr>
        <p:txBody>
          <a:bodyPr wrap="none" rtlCol="0">
            <a:spAutoFit/>
          </a:bodyPr>
          <a:lstStyle/>
          <a:p>
            <a:r>
              <a:rPr lang="en-US" dirty="0"/>
              <a:t>A allele</a:t>
            </a:r>
          </a:p>
        </p:txBody>
      </p:sp>
      <p:sp>
        <p:nvSpPr>
          <p:cNvPr id="9" name="TextBox 8">
            <a:extLst>
              <a:ext uri="{FF2B5EF4-FFF2-40B4-BE49-F238E27FC236}">
                <a16:creationId xmlns:a16="http://schemas.microsoft.com/office/drawing/2014/main" id="{35F5CAEB-6741-4BD7-A1E9-86DF37758113}"/>
              </a:ext>
            </a:extLst>
          </p:cNvPr>
          <p:cNvSpPr txBox="1"/>
          <p:nvPr/>
        </p:nvSpPr>
        <p:spPr>
          <a:xfrm>
            <a:off x="8296770" y="5088012"/>
            <a:ext cx="883575" cy="369332"/>
          </a:xfrm>
          <a:prstGeom prst="rect">
            <a:avLst/>
          </a:prstGeom>
          <a:noFill/>
        </p:spPr>
        <p:txBody>
          <a:bodyPr wrap="none" rtlCol="0">
            <a:spAutoFit/>
          </a:bodyPr>
          <a:lstStyle/>
          <a:p>
            <a:r>
              <a:rPr lang="en-US" dirty="0"/>
              <a:t>G allele</a:t>
            </a:r>
          </a:p>
        </p:txBody>
      </p:sp>
      <p:sp>
        <p:nvSpPr>
          <p:cNvPr id="10" name="TextBox 9">
            <a:extLst>
              <a:ext uri="{FF2B5EF4-FFF2-40B4-BE49-F238E27FC236}">
                <a16:creationId xmlns:a16="http://schemas.microsoft.com/office/drawing/2014/main" id="{CD4834CE-3C34-49C3-B2DA-EE5F8AAD4DA2}"/>
              </a:ext>
            </a:extLst>
          </p:cNvPr>
          <p:cNvSpPr txBox="1"/>
          <p:nvPr/>
        </p:nvSpPr>
        <p:spPr>
          <a:xfrm>
            <a:off x="3972061" y="1011112"/>
            <a:ext cx="1714765" cy="584775"/>
          </a:xfrm>
          <a:prstGeom prst="rect">
            <a:avLst/>
          </a:prstGeom>
          <a:noFill/>
        </p:spPr>
        <p:txBody>
          <a:bodyPr wrap="none" rtlCol="0">
            <a:spAutoFit/>
          </a:bodyPr>
          <a:lstStyle/>
          <a:p>
            <a:r>
              <a:rPr lang="en-US" sz="3200" b="1" dirty="0"/>
              <a:t>Variant 1</a:t>
            </a:r>
          </a:p>
        </p:txBody>
      </p:sp>
      <p:sp>
        <p:nvSpPr>
          <p:cNvPr id="11" name="TextBox 10">
            <a:extLst>
              <a:ext uri="{FF2B5EF4-FFF2-40B4-BE49-F238E27FC236}">
                <a16:creationId xmlns:a16="http://schemas.microsoft.com/office/drawing/2014/main" id="{4C9182CA-8089-4A18-92D9-A93B7950430F}"/>
              </a:ext>
            </a:extLst>
          </p:cNvPr>
          <p:cNvSpPr txBox="1"/>
          <p:nvPr/>
        </p:nvSpPr>
        <p:spPr>
          <a:xfrm>
            <a:off x="96883" y="6519539"/>
            <a:ext cx="2358531" cy="307777"/>
          </a:xfrm>
          <a:prstGeom prst="rect">
            <a:avLst/>
          </a:prstGeom>
          <a:noFill/>
        </p:spPr>
        <p:txBody>
          <a:bodyPr wrap="none" rtlCol="0">
            <a:spAutoFit/>
          </a:bodyPr>
          <a:lstStyle/>
          <a:p>
            <a:r>
              <a:rPr lang="en-US" sz="1400" dirty="0"/>
              <a:t>Kundaje, </a:t>
            </a:r>
            <a:r>
              <a:rPr lang="en-US" sz="1400" dirty="0" err="1"/>
              <a:t>Wirka</a:t>
            </a:r>
            <a:r>
              <a:rPr lang="en-US" sz="1400" dirty="0"/>
              <a:t>, Quertermous</a:t>
            </a:r>
          </a:p>
        </p:txBody>
      </p:sp>
      <p:pic>
        <p:nvPicPr>
          <p:cNvPr id="12" name="Picture 11">
            <a:extLst>
              <a:ext uri="{FF2B5EF4-FFF2-40B4-BE49-F238E27FC236}">
                <a16:creationId xmlns:a16="http://schemas.microsoft.com/office/drawing/2014/main" id="{F55F343F-13AA-4380-9E10-37961D3AB9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71" y="847143"/>
            <a:ext cx="584853" cy="744358"/>
          </a:xfrm>
          <a:prstGeom prst="rect">
            <a:avLst/>
          </a:prstGeom>
        </p:spPr>
      </p:pic>
    </p:spTree>
    <p:extLst>
      <p:ext uri="{BB962C8B-B14F-4D97-AF65-F5344CB8AC3E}">
        <p14:creationId xmlns:p14="http://schemas.microsoft.com/office/powerpoint/2010/main" val="900568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3" name="Google Shape;463;p72"/>
          <p:cNvSpPr txBox="1"/>
          <p:nvPr/>
        </p:nvSpPr>
        <p:spPr>
          <a:xfrm>
            <a:off x="9449533" y="4297434"/>
            <a:ext cx="2514000" cy="574412"/>
          </a:xfrm>
          <a:prstGeom prst="rect">
            <a:avLst/>
          </a:prstGeom>
          <a:noFill/>
          <a:ln>
            <a:noFill/>
          </a:ln>
        </p:spPr>
        <p:txBody>
          <a:bodyPr spcFirstLastPara="1" wrap="square" lIns="121900" tIns="121900" rIns="121900" bIns="121900" anchor="t" anchorCtr="0">
            <a:spAutoFit/>
          </a:bodyPr>
          <a:lstStyle/>
          <a:p>
            <a:pPr algn="ctr"/>
            <a:r>
              <a:rPr lang="en" sz="2133"/>
              <a:t>ZEB1 Binding Site</a:t>
            </a:r>
            <a:endParaRPr sz="2133"/>
          </a:p>
        </p:txBody>
      </p:sp>
      <p:pic>
        <p:nvPicPr>
          <p:cNvPr id="464" name="Google Shape;464;p72"/>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24901" y="1647645"/>
            <a:ext cx="8885911" cy="4847289"/>
          </a:xfrm>
          <a:prstGeom prst="rect">
            <a:avLst/>
          </a:prstGeom>
          <a:noFill/>
          <a:ln>
            <a:noFill/>
          </a:ln>
        </p:spPr>
      </p:pic>
      <p:pic>
        <p:nvPicPr>
          <p:cNvPr id="465" name="Google Shape;465;p72"/>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9364267" y="5036199"/>
            <a:ext cx="2684533" cy="1369300"/>
          </a:xfrm>
          <a:prstGeom prst="rect">
            <a:avLst/>
          </a:prstGeom>
          <a:noFill/>
          <a:ln w="9525" cap="flat" cmpd="sng">
            <a:solidFill>
              <a:srgbClr val="595959"/>
            </a:solidFill>
            <a:prstDash val="solid"/>
            <a:round/>
            <a:headEnd type="none" w="sm" len="sm"/>
            <a:tailEnd type="none" w="sm" len="sm"/>
          </a:ln>
        </p:spPr>
      </p:pic>
      <p:sp>
        <p:nvSpPr>
          <p:cNvPr id="466" name="Google Shape;466;p72"/>
          <p:cNvSpPr txBox="1"/>
          <p:nvPr/>
        </p:nvSpPr>
        <p:spPr>
          <a:xfrm>
            <a:off x="9229200" y="2271207"/>
            <a:ext cx="2962800" cy="984845"/>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r>
              <a:rPr lang="en" sz="2400" b="1" dirty="0"/>
              <a:t>Cell type:</a:t>
            </a:r>
            <a:r>
              <a:rPr lang="en" sz="2400" dirty="0"/>
              <a:t> Fibromyocyte</a:t>
            </a:r>
            <a:endParaRPr sz="2400" dirty="0"/>
          </a:p>
        </p:txBody>
      </p:sp>
      <p:sp>
        <p:nvSpPr>
          <p:cNvPr id="10" name="Google Shape;451;p71">
            <a:extLst>
              <a:ext uri="{FF2B5EF4-FFF2-40B4-BE49-F238E27FC236}">
                <a16:creationId xmlns:a16="http://schemas.microsoft.com/office/drawing/2014/main" id="{9E014E93-BEB3-4E0A-8DC8-860AB25657E3}"/>
              </a:ext>
            </a:extLst>
          </p:cNvPr>
          <p:cNvSpPr txBox="1">
            <a:spLocks/>
          </p:cNvSpPr>
          <p:nvPr/>
        </p:nvSpPr>
        <p:spPr>
          <a:xfrm>
            <a:off x="174272" y="85011"/>
            <a:ext cx="11815795" cy="661600"/>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33" tIns="45700" rIns="91433" bIns="45700" rtlCol="0" anchor="ctr" anchorCtr="0">
            <a:normAutofit fontScale="975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0"/>
              </a:spcBef>
            </a:pPr>
            <a:r>
              <a:rPr lang="en" sz="2667" dirty="0">
                <a:latin typeface="Lato"/>
                <a:ea typeface="Lato"/>
                <a:cs typeface="Lato"/>
                <a:sym typeface="Lato"/>
              </a:rPr>
              <a:t>A tale of two cooperating variants in a CAD GWAS locus</a:t>
            </a:r>
            <a:endParaRPr lang="en-US" sz="2667" dirty="0">
              <a:latin typeface="Lato"/>
              <a:ea typeface="Lato"/>
              <a:cs typeface="Lato"/>
              <a:sym typeface="Lato"/>
            </a:endParaRPr>
          </a:p>
        </p:txBody>
      </p:sp>
      <p:sp>
        <p:nvSpPr>
          <p:cNvPr id="11" name="TextBox 10">
            <a:extLst>
              <a:ext uri="{FF2B5EF4-FFF2-40B4-BE49-F238E27FC236}">
                <a16:creationId xmlns:a16="http://schemas.microsoft.com/office/drawing/2014/main" id="{8A41FC0A-27ED-4ED3-8B59-D9BE4C75A70C}"/>
              </a:ext>
            </a:extLst>
          </p:cNvPr>
          <p:cNvSpPr txBox="1"/>
          <p:nvPr/>
        </p:nvSpPr>
        <p:spPr>
          <a:xfrm>
            <a:off x="8296770" y="3428998"/>
            <a:ext cx="861133" cy="369332"/>
          </a:xfrm>
          <a:prstGeom prst="rect">
            <a:avLst/>
          </a:prstGeom>
          <a:noFill/>
        </p:spPr>
        <p:txBody>
          <a:bodyPr wrap="none" rtlCol="0">
            <a:spAutoFit/>
          </a:bodyPr>
          <a:lstStyle/>
          <a:p>
            <a:r>
              <a:rPr lang="en-US" dirty="0"/>
              <a:t>C allele</a:t>
            </a:r>
          </a:p>
        </p:txBody>
      </p:sp>
      <p:sp>
        <p:nvSpPr>
          <p:cNvPr id="12" name="TextBox 11">
            <a:extLst>
              <a:ext uri="{FF2B5EF4-FFF2-40B4-BE49-F238E27FC236}">
                <a16:creationId xmlns:a16="http://schemas.microsoft.com/office/drawing/2014/main" id="{5CDED572-9B04-458C-94CA-E5FB38049660}"/>
              </a:ext>
            </a:extLst>
          </p:cNvPr>
          <p:cNvSpPr txBox="1"/>
          <p:nvPr/>
        </p:nvSpPr>
        <p:spPr>
          <a:xfrm>
            <a:off x="8296770" y="5088012"/>
            <a:ext cx="849913" cy="369332"/>
          </a:xfrm>
          <a:prstGeom prst="rect">
            <a:avLst/>
          </a:prstGeom>
          <a:noFill/>
        </p:spPr>
        <p:txBody>
          <a:bodyPr wrap="none" rtlCol="0">
            <a:spAutoFit/>
          </a:bodyPr>
          <a:lstStyle/>
          <a:p>
            <a:r>
              <a:rPr lang="en-US" dirty="0"/>
              <a:t>T allele</a:t>
            </a:r>
          </a:p>
        </p:txBody>
      </p:sp>
      <p:sp>
        <p:nvSpPr>
          <p:cNvPr id="13" name="TextBox 12">
            <a:extLst>
              <a:ext uri="{FF2B5EF4-FFF2-40B4-BE49-F238E27FC236}">
                <a16:creationId xmlns:a16="http://schemas.microsoft.com/office/drawing/2014/main" id="{B6623352-4EC5-4945-8C21-2355917B76F0}"/>
              </a:ext>
            </a:extLst>
          </p:cNvPr>
          <p:cNvSpPr txBox="1"/>
          <p:nvPr/>
        </p:nvSpPr>
        <p:spPr>
          <a:xfrm>
            <a:off x="3972061" y="1011112"/>
            <a:ext cx="1714765" cy="584775"/>
          </a:xfrm>
          <a:prstGeom prst="rect">
            <a:avLst/>
          </a:prstGeom>
          <a:noFill/>
        </p:spPr>
        <p:txBody>
          <a:bodyPr wrap="none" rtlCol="0">
            <a:spAutoFit/>
          </a:bodyPr>
          <a:lstStyle/>
          <a:p>
            <a:r>
              <a:rPr lang="en-US" sz="3200" b="1" dirty="0"/>
              <a:t>Variant 2</a:t>
            </a:r>
          </a:p>
        </p:txBody>
      </p:sp>
      <p:pic>
        <p:nvPicPr>
          <p:cNvPr id="15" name="Picture 14">
            <a:extLst>
              <a:ext uri="{FF2B5EF4-FFF2-40B4-BE49-F238E27FC236}">
                <a16:creationId xmlns:a16="http://schemas.microsoft.com/office/drawing/2014/main" id="{D6E7CEF2-1515-4E8A-A7B3-2B4DD1F15B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71" y="847143"/>
            <a:ext cx="584853" cy="744358"/>
          </a:xfrm>
          <a:prstGeom prst="rect">
            <a:avLst/>
          </a:prstGeom>
        </p:spPr>
      </p:pic>
    </p:spTree>
    <p:extLst>
      <p:ext uri="{BB962C8B-B14F-4D97-AF65-F5344CB8AC3E}">
        <p14:creationId xmlns:p14="http://schemas.microsoft.com/office/powerpoint/2010/main" val="909835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9" name="Google Shape;479;p74"/>
          <p:cNvSpPr txBox="1"/>
          <p:nvPr/>
        </p:nvSpPr>
        <p:spPr>
          <a:xfrm>
            <a:off x="9449533" y="4607201"/>
            <a:ext cx="2514000" cy="492402"/>
          </a:xfrm>
          <a:prstGeom prst="rect">
            <a:avLst/>
          </a:prstGeom>
          <a:noFill/>
          <a:ln>
            <a:noFill/>
          </a:ln>
        </p:spPr>
        <p:txBody>
          <a:bodyPr spcFirstLastPara="1" wrap="square" lIns="121900" tIns="121900" rIns="121900" bIns="121900" anchor="t" anchorCtr="0">
            <a:spAutoFit/>
          </a:bodyPr>
          <a:lstStyle/>
          <a:p>
            <a:pPr algn="ctr"/>
            <a:r>
              <a:rPr lang="en" sz="1600"/>
              <a:t>ZEB1 Binding Site</a:t>
            </a:r>
            <a:endParaRPr sz="1600"/>
          </a:p>
        </p:txBody>
      </p:sp>
      <p:pic>
        <p:nvPicPr>
          <p:cNvPr id="480" name="Google Shape;480;p74"/>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9603718" y="5042667"/>
            <a:ext cx="2088167" cy="1065100"/>
          </a:xfrm>
          <a:prstGeom prst="rect">
            <a:avLst/>
          </a:prstGeom>
          <a:noFill/>
          <a:ln w="9525" cap="flat" cmpd="sng">
            <a:solidFill>
              <a:srgbClr val="595959"/>
            </a:solidFill>
            <a:prstDash val="solid"/>
            <a:round/>
            <a:headEnd type="none" w="sm" len="sm"/>
            <a:tailEnd type="none" w="sm" len="sm"/>
          </a:ln>
        </p:spPr>
      </p:pic>
      <p:pic>
        <p:nvPicPr>
          <p:cNvPr id="481" name="Google Shape;481;p74"/>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149734" y="1321134"/>
            <a:ext cx="9019767" cy="4997335"/>
          </a:xfrm>
          <a:prstGeom prst="rect">
            <a:avLst/>
          </a:prstGeom>
          <a:noFill/>
          <a:ln>
            <a:noFill/>
          </a:ln>
        </p:spPr>
      </p:pic>
      <p:pic>
        <p:nvPicPr>
          <p:cNvPr id="482" name="Google Shape;482;p74"/>
          <p:cNvPicPr preferRelativeResize="0"/>
          <p:nvPr/>
        </p:nvPicPr>
        <p:blipFill>
          <a:blip r:embed="rId5">
            <a:alphaModFix/>
            <a:extLst>
              <a:ext uri="{28A0092B-C50C-407E-A947-70E740481C1C}">
                <a14:useLocalDpi xmlns:a14="http://schemas.microsoft.com/office/drawing/2010/main" val="0"/>
              </a:ext>
            </a:extLst>
          </a:blip>
          <a:stretch>
            <a:fillRect/>
          </a:stretch>
        </p:blipFill>
        <p:spPr>
          <a:xfrm>
            <a:off x="9603734" y="3415234"/>
            <a:ext cx="2050375" cy="1065100"/>
          </a:xfrm>
          <a:prstGeom prst="rect">
            <a:avLst/>
          </a:prstGeom>
          <a:noFill/>
          <a:ln w="9525" cap="flat" cmpd="sng">
            <a:solidFill>
              <a:srgbClr val="595959"/>
            </a:solidFill>
            <a:prstDash val="solid"/>
            <a:round/>
            <a:headEnd type="none" w="sm" len="sm"/>
            <a:tailEnd type="none" w="sm" len="sm"/>
          </a:ln>
        </p:spPr>
      </p:pic>
      <p:sp>
        <p:nvSpPr>
          <p:cNvPr id="483" name="Google Shape;483;p74"/>
          <p:cNvSpPr txBox="1"/>
          <p:nvPr/>
        </p:nvSpPr>
        <p:spPr>
          <a:xfrm>
            <a:off x="9449533" y="2922834"/>
            <a:ext cx="2514000" cy="492402"/>
          </a:xfrm>
          <a:prstGeom prst="rect">
            <a:avLst/>
          </a:prstGeom>
          <a:noFill/>
          <a:ln>
            <a:noFill/>
          </a:ln>
        </p:spPr>
        <p:txBody>
          <a:bodyPr spcFirstLastPara="1" wrap="square" lIns="121900" tIns="121900" rIns="121900" bIns="121900" anchor="t" anchorCtr="0">
            <a:spAutoFit/>
          </a:bodyPr>
          <a:lstStyle/>
          <a:p>
            <a:pPr algn="ctr"/>
            <a:r>
              <a:rPr lang="en" sz="1600"/>
              <a:t>AP1 Binding Site</a:t>
            </a:r>
            <a:endParaRPr sz="1600"/>
          </a:p>
        </p:txBody>
      </p:sp>
      <p:sp>
        <p:nvSpPr>
          <p:cNvPr id="484" name="Google Shape;484;p74"/>
          <p:cNvSpPr txBox="1"/>
          <p:nvPr/>
        </p:nvSpPr>
        <p:spPr>
          <a:xfrm>
            <a:off x="9229200" y="1758376"/>
            <a:ext cx="2962800" cy="984845"/>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r>
              <a:rPr lang="en" sz="2400" b="1" dirty="0"/>
              <a:t>Cell type:</a:t>
            </a:r>
            <a:r>
              <a:rPr lang="en" sz="2400" dirty="0"/>
              <a:t> Fibromyocytes</a:t>
            </a:r>
            <a:endParaRPr sz="2400" dirty="0"/>
          </a:p>
        </p:txBody>
      </p:sp>
      <p:sp>
        <p:nvSpPr>
          <p:cNvPr id="3" name="Title 2">
            <a:extLst>
              <a:ext uri="{FF2B5EF4-FFF2-40B4-BE49-F238E27FC236}">
                <a16:creationId xmlns:a16="http://schemas.microsoft.com/office/drawing/2014/main" id="{C53A6AB2-5024-4722-81DF-8FF652D08A8A}"/>
              </a:ext>
            </a:extLst>
          </p:cNvPr>
          <p:cNvSpPr>
            <a:spLocks noGrp="1"/>
          </p:cNvSpPr>
          <p:nvPr>
            <p:ph type="title"/>
          </p:nvPr>
        </p:nvSpPr>
        <p:spPr>
          <a:xfrm>
            <a:off x="0" y="88456"/>
            <a:ext cx="12192000" cy="593031"/>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 sz="2400" dirty="0">
                <a:latin typeface="Lato"/>
                <a:ea typeface="Lato"/>
                <a:cs typeface="Lato"/>
                <a:sym typeface="Lato"/>
              </a:rPr>
              <a:t>A tale of two cooperating variants in a CAD GWAS locus</a:t>
            </a:r>
            <a:endParaRPr lang="en-US" sz="2400" dirty="0"/>
          </a:p>
        </p:txBody>
      </p:sp>
      <p:sp>
        <p:nvSpPr>
          <p:cNvPr id="11" name="TextBox 10">
            <a:extLst>
              <a:ext uri="{FF2B5EF4-FFF2-40B4-BE49-F238E27FC236}">
                <a16:creationId xmlns:a16="http://schemas.microsoft.com/office/drawing/2014/main" id="{CB59663C-3776-4146-B746-A60C27D925D5}"/>
              </a:ext>
            </a:extLst>
          </p:cNvPr>
          <p:cNvSpPr txBox="1"/>
          <p:nvPr/>
        </p:nvSpPr>
        <p:spPr>
          <a:xfrm>
            <a:off x="2617714" y="806698"/>
            <a:ext cx="5215723" cy="584775"/>
          </a:xfrm>
          <a:prstGeom prst="rect">
            <a:avLst/>
          </a:prstGeom>
          <a:noFill/>
        </p:spPr>
        <p:txBody>
          <a:bodyPr wrap="none" rtlCol="0">
            <a:spAutoFit/>
          </a:bodyPr>
          <a:lstStyle/>
          <a:p>
            <a:r>
              <a:rPr lang="en-US" sz="3200" b="1" dirty="0"/>
              <a:t>Linked alleles of Variant 1 &amp; 2</a:t>
            </a:r>
          </a:p>
        </p:txBody>
      </p:sp>
      <p:sp>
        <p:nvSpPr>
          <p:cNvPr id="12" name="TextBox 11">
            <a:extLst>
              <a:ext uri="{FF2B5EF4-FFF2-40B4-BE49-F238E27FC236}">
                <a16:creationId xmlns:a16="http://schemas.microsoft.com/office/drawing/2014/main" id="{29DC8F6B-56AE-43B9-918D-6D93DA56C3A2}"/>
              </a:ext>
            </a:extLst>
          </p:cNvPr>
          <p:cNvSpPr txBox="1"/>
          <p:nvPr/>
        </p:nvSpPr>
        <p:spPr>
          <a:xfrm>
            <a:off x="5653152" y="3169035"/>
            <a:ext cx="861133" cy="369332"/>
          </a:xfrm>
          <a:prstGeom prst="rect">
            <a:avLst/>
          </a:prstGeom>
          <a:noFill/>
        </p:spPr>
        <p:txBody>
          <a:bodyPr wrap="none" rtlCol="0">
            <a:spAutoFit/>
          </a:bodyPr>
          <a:lstStyle/>
          <a:p>
            <a:r>
              <a:rPr lang="en-US" dirty="0"/>
              <a:t>C allele</a:t>
            </a:r>
          </a:p>
        </p:txBody>
      </p:sp>
      <p:sp>
        <p:nvSpPr>
          <p:cNvPr id="13" name="TextBox 12">
            <a:extLst>
              <a:ext uri="{FF2B5EF4-FFF2-40B4-BE49-F238E27FC236}">
                <a16:creationId xmlns:a16="http://schemas.microsoft.com/office/drawing/2014/main" id="{0A1FD6E9-87D3-4940-AA4D-246F2ED0965A}"/>
              </a:ext>
            </a:extLst>
          </p:cNvPr>
          <p:cNvSpPr txBox="1"/>
          <p:nvPr/>
        </p:nvSpPr>
        <p:spPr>
          <a:xfrm>
            <a:off x="5671043" y="4910762"/>
            <a:ext cx="849913" cy="369332"/>
          </a:xfrm>
          <a:prstGeom prst="rect">
            <a:avLst/>
          </a:prstGeom>
          <a:noFill/>
        </p:spPr>
        <p:txBody>
          <a:bodyPr wrap="none" rtlCol="0">
            <a:spAutoFit/>
          </a:bodyPr>
          <a:lstStyle/>
          <a:p>
            <a:r>
              <a:rPr lang="en-US" dirty="0"/>
              <a:t>T allele</a:t>
            </a:r>
          </a:p>
        </p:txBody>
      </p:sp>
      <p:sp>
        <p:nvSpPr>
          <p:cNvPr id="14" name="TextBox 13">
            <a:extLst>
              <a:ext uri="{FF2B5EF4-FFF2-40B4-BE49-F238E27FC236}">
                <a16:creationId xmlns:a16="http://schemas.microsoft.com/office/drawing/2014/main" id="{E701DC8E-0910-4D28-B930-51F21CC67262}"/>
              </a:ext>
            </a:extLst>
          </p:cNvPr>
          <p:cNvSpPr txBox="1"/>
          <p:nvPr/>
        </p:nvSpPr>
        <p:spPr>
          <a:xfrm>
            <a:off x="2896634" y="3169035"/>
            <a:ext cx="870751" cy="369332"/>
          </a:xfrm>
          <a:prstGeom prst="rect">
            <a:avLst/>
          </a:prstGeom>
          <a:noFill/>
        </p:spPr>
        <p:txBody>
          <a:bodyPr wrap="none" rtlCol="0">
            <a:spAutoFit/>
          </a:bodyPr>
          <a:lstStyle/>
          <a:p>
            <a:r>
              <a:rPr lang="en-US" dirty="0"/>
              <a:t>A allele</a:t>
            </a:r>
          </a:p>
        </p:txBody>
      </p:sp>
      <p:sp>
        <p:nvSpPr>
          <p:cNvPr id="15" name="TextBox 14">
            <a:extLst>
              <a:ext uri="{FF2B5EF4-FFF2-40B4-BE49-F238E27FC236}">
                <a16:creationId xmlns:a16="http://schemas.microsoft.com/office/drawing/2014/main" id="{8105FE9D-3FEA-4583-A540-BCC3ADE9CA3B}"/>
              </a:ext>
            </a:extLst>
          </p:cNvPr>
          <p:cNvSpPr txBox="1"/>
          <p:nvPr/>
        </p:nvSpPr>
        <p:spPr>
          <a:xfrm>
            <a:off x="2883810" y="4914937"/>
            <a:ext cx="883575" cy="369332"/>
          </a:xfrm>
          <a:prstGeom prst="rect">
            <a:avLst/>
          </a:prstGeom>
          <a:noFill/>
        </p:spPr>
        <p:txBody>
          <a:bodyPr wrap="none" rtlCol="0">
            <a:spAutoFit/>
          </a:bodyPr>
          <a:lstStyle/>
          <a:p>
            <a:r>
              <a:rPr lang="en-US" dirty="0"/>
              <a:t>G allele</a:t>
            </a:r>
          </a:p>
        </p:txBody>
      </p:sp>
      <p:sp>
        <p:nvSpPr>
          <p:cNvPr id="4" name="Rectangle 3">
            <a:extLst>
              <a:ext uri="{FF2B5EF4-FFF2-40B4-BE49-F238E27FC236}">
                <a16:creationId xmlns:a16="http://schemas.microsoft.com/office/drawing/2014/main" id="{2DA20188-B4E7-45E3-9734-93EEDA13A784}"/>
              </a:ext>
            </a:extLst>
          </p:cNvPr>
          <p:cNvSpPr/>
          <p:nvPr/>
        </p:nvSpPr>
        <p:spPr>
          <a:xfrm>
            <a:off x="4761781" y="3243532"/>
            <a:ext cx="51759" cy="1155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AFDF477-C7B6-4260-86FB-94AAC105A4CC}"/>
              </a:ext>
            </a:extLst>
          </p:cNvPr>
          <p:cNvSpPr/>
          <p:nvPr/>
        </p:nvSpPr>
        <p:spPr>
          <a:xfrm>
            <a:off x="4776158" y="4876258"/>
            <a:ext cx="51759" cy="1231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724DD02-47FD-42C1-99AF-4E79DCC1CF16}"/>
              </a:ext>
            </a:extLst>
          </p:cNvPr>
          <p:cNvCxnSpPr/>
          <p:nvPr/>
        </p:nvCxnSpPr>
        <p:spPr>
          <a:xfrm>
            <a:off x="3925019" y="3169035"/>
            <a:ext cx="0" cy="2938732"/>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29DDCB08-2FFA-4DEB-B4C7-8350E5F63CEB}"/>
              </a:ext>
            </a:extLst>
          </p:cNvPr>
          <p:cNvCxnSpPr/>
          <p:nvPr/>
        </p:nvCxnSpPr>
        <p:spPr>
          <a:xfrm>
            <a:off x="5694047" y="3211625"/>
            <a:ext cx="0" cy="2938732"/>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a16="http://schemas.microsoft.com/office/drawing/2014/main" id="{DD25F261-28D4-4F5D-8FCB-B9146F299630}"/>
              </a:ext>
            </a:extLst>
          </p:cNvPr>
          <p:cNvSpPr txBox="1"/>
          <p:nvPr/>
        </p:nvSpPr>
        <p:spPr>
          <a:xfrm>
            <a:off x="2027207" y="6400822"/>
            <a:ext cx="6797374" cy="369332"/>
          </a:xfrm>
          <a:prstGeom prst="rect">
            <a:avLst/>
          </a:prstGeom>
          <a:noFill/>
        </p:spPr>
        <p:txBody>
          <a:bodyPr wrap="none" rtlCol="0">
            <a:spAutoFit/>
          </a:bodyPr>
          <a:lstStyle/>
          <a:p>
            <a:r>
              <a:rPr lang="en-US" dirty="0"/>
              <a:t>Is a </a:t>
            </a:r>
            <a:r>
              <a:rPr lang="en-US" dirty="0" err="1"/>
              <a:t>GTEx</a:t>
            </a:r>
            <a:r>
              <a:rPr lang="en-US" dirty="0"/>
              <a:t> </a:t>
            </a:r>
            <a:r>
              <a:rPr lang="en-US" dirty="0" err="1"/>
              <a:t>eQTL</a:t>
            </a:r>
            <a:r>
              <a:rPr lang="en-US" dirty="0"/>
              <a:t> in Aorta, Left Ventricle and several other cardiac tissues</a:t>
            </a:r>
          </a:p>
        </p:txBody>
      </p:sp>
      <p:pic>
        <p:nvPicPr>
          <p:cNvPr id="22" name="Picture 21">
            <a:extLst>
              <a:ext uri="{FF2B5EF4-FFF2-40B4-BE49-F238E27FC236}">
                <a16:creationId xmlns:a16="http://schemas.microsoft.com/office/drawing/2014/main" id="{E415ADAC-E5F4-4A61-81A7-3AC1D14911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45054" y="790215"/>
            <a:ext cx="584853" cy="744358"/>
          </a:xfrm>
          <a:prstGeom prst="rect">
            <a:avLst/>
          </a:prstGeom>
        </p:spPr>
      </p:pic>
    </p:spTree>
    <p:extLst>
      <p:ext uri="{BB962C8B-B14F-4D97-AF65-F5344CB8AC3E}">
        <p14:creationId xmlns:p14="http://schemas.microsoft.com/office/powerpoint/2010/main" val="3907132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1">
            <a:extLst>
              <a:ext uri="{FF2B5EF4-FFF2-40B4-BE49-F238E27FC236}">
                <a16:creationId xmlns:a16="http://schemas.microsoft.com/office/drawing/2014/main" id="{2496FA4A-C903-E949-BEDF-8226B26619D3}"/>
              </a:ext>
            </a:extLst>
          </p:cNvPr>
          <p:cNvSpPr txBox="1">
            <a:spLocks/>
          </p:cNvSpPr>
          <p:nvPr/>
        </p:nvSpPr>
        <p:spPr>
          <a:xfrm>
            <a:off x="199175" y="187532"/>
            <a:ext cx="11769505" cy="546273"/>
          </a:xfrm>
          <a:prstGeom prst="rect">
            <a:avLst/>
          </a:prstGeom>
        </p:spPr>
        <p:style>
          <a:lnRef idx="1">
            <a:schemeClr val="accent6"/>
          </a:lnRef>
          <a:fillRef idx="2">
            <a:schemeClr val="accent6"/>
          </a:fillRef>
          <a:effectRef idx="1">
            <a:schemeClr val="accent6"/>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ea typeface="+mj-ea"/>
                <a:cs typeface="+mj-cs"/>
              </a:rPr>
              <a:t>Cell types/states/trajectories</a:t>
            </a:r>
            <a:r>
              <a:rPr kumimoji="0" lang="en-US" sz="3200" b="1" i="0" u="none" strike="noStrike" kern="1200" cap="none" spc="0" normalizeH="0" noProof="0" dirty="0">
                <a:ln>
                  <a:noFill/>
                </a:ln>
                <a:solidFill>
                  <a:prstClr val="black"/>
                </a:solidFill>
                <a:effectLst/>
                <a:uLnTx/>
                <a:uFillTx/>
                <a:ea typeface="+mj-ea"/>
                <a:cs typeface="+mj-cs"/>
              </a:rPr>
              <a:t> of the developing fetal human heart</a:t>
            </a:r>
            <a:endParaRPr kumimoji="0" lang="en-US" sz="3200" b="1" i="0" u="none" strike="noStrike" kern="1200" cap="none" spc="0" normalizeH="0" baseline="0" noProof="0" dirty="0">
              <a:ln>
                <a:noFill/>
              </a:ln>
              <a:solidFill>
                <a:prstClr val="black"/>
              </a:solidFill>
              <a:effectLst/>
              <a:uLnTx/>
              <a:uFillTx/>
              <a:ea typeface="+mj-ea"/>
              <a:cs typeface="+mj-cs"/>
            </a:endParaRPr>
          </a:p>
        </p:txBody>
      </p:sp>
      <p:sp>
        <p:nvSpPr>
          <p:cNvPr id="44" name="TextBox 43">
            <a:extLst>
              <a:ext uri="{FF2B5EF4-FFF2-40B4-BE49-F238E27FC236}">
                <a16:creationId xmlns:a16="http://schemas.microsoft.com/office/drawing/2014/main" id="{AA3730CA-53E1-2C42-959D-291BDD7CAFD0}"/>
              </a:ext>
            </a:extLst>
          </p:cNvPr>
          <p:cNvSpPr txBox="1"/>
          <p:nvPr/>
        </p:nvSpPr>
        <p:spPr>
          <a:xfrm>
            <a:off x="131883" y="6488668"/>
            <a:ext cx="36374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Sundaram*, Ameen*, et al. In review</a:t>
            </a:r>
          </a:p>
        </p:txBody>
      </p:sp>
      <p:grpSp>
        <p:nvGrpSpPr>
          <p:cNvPr id="7" name="Group 6">
            <a:extLst>
              <a:ext uri="{FF2B5EF4-FFF2-40B4-BE49-F238E27FC236}">
                <a16:creationId xmlns:a16="http://schemas.microsoft.com/office/drawing/2014/main" id="{CF131855-72F0-447A-B2F8-15D2B5CF7B36}"/>
              </a:ext>
            </a:extLst>
          </p:cNvPr>
          <p:cNvGrpSpPr/>
          <p:nvPr/>
        </p:nvGrpSpPr>
        <p:grpSpPr>
          <a:xfrm>
            <a:off x="160680" y="766448"/>
            <a:ext cx="6389825" cy="6017499"/>
            <a:chOff x="160680" y="766448"/>
            <a:chExt cx="6389825" cy="6017499"/>
          </a:xfrm>
        </p:grpSpPr>
        <p:grpSp>
          <p:nvGrpSpPr>
            <p:cNvPr id="3" name="Group 2">
              <a:extLst>
                <a:ext uri="{FF2B5EF4-FFF2-40B4-BE49-F238E27FC236}">
                  <a16:creationId xmlns:a16="http://schemas.microsoft.com/office/drawing/2014/main" id="{18840B8D-971B-41B9-8828-243949022CAF}"/>
                </a:ext>
              </a:extLst>
            </p:cNvPr>
            <p:cNvGrpSpPr/>
            <p:nvPr/>
          </p:nvGrpSpPr>
          <p:grpSpPr>
            <a:xfrm>
              <a:off x="160680" y="766448"/>
              <a:ext cx="6389825" cy="3880069"/>
              <a:chOff x="1386840" y="640080"/>
              <a:chExt cx="9972235" cy="6080760"/>
            </a:xfrm>
          </p:grpSpPr>
          <p:pic>
            <p:nvPicPr>
              <p:cNvPr id="2" name="Picture 1">
                <a:extLst>
                  <a:ext uri="{FF2B5EF4-FFF2-40B4-BE49-F238E27FC236}">
                    <a16:creationId xmlns:a16="http://schemas.microsoft.com/office/drawing/2014/main" id="{55A8F2F8-6943-E34A-A273-59EAF2F6E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6840" y="640080"/>
                <a:ext cx="6126479" cy="6080760"/>
              </a:xfrm>
              <a:prstGeom prst="rect">
                <a:avLst/>
              </a:prstGeom>
            </p:spPr>
          </p:pic>
          <p:sp>
            <p:nvSpPr>
              <p:cNvPr id="55" name="Oval 54">
                <a:extLst>
                  <a:ext uri="{FF2B5EF4-FFF2-40B4-BE49-F238E27FC236}">
                    <a16:creationId xmlns:a16="http://schemas.microsoft.com/office/drawing/2014/main" id="{77B9AFD5-D2B3-9D46-8ED4-E92AE6171003}"/>
                  </a:ext>
                </a:extLst>
              </p:cNvPr>
              <p:cNvSpPr/>
              <p:nvPr/>
            </p:nvSpPr>
            <p:spPr>
              <a:xfrm>
                <a:off x="7715894" y="1036084"/>
                <a:ext cx="182880" cy="182880"/>
              </a:xfrm>
              <a:prstGeom prst="ellipse">
                <a:avLst/>
              </a:prstGeom>
              <a:solidFill>
                <a:srgbClr val="FFAC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BAB88878-263D-6F45-BCF5-7F9E1D3C38D1}"/>
                  </a:ext>
                </a:extLst>
              </p:cNvPr>
              <p:cNvSpPr/>
              <p:nvPr/>
            </p:nvSpPr>
            <p:spPr>
              <a:xfrm>
                <a:off x="7838660" y="989023"/>
                <a:ext cx="2617295"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Atrial Cardiomyocytes</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57" name="Oval 56">
                <a:extLst>
                  <a:ext uri="{FF2B5EF4-FFF2-40B4-BE49-F238E27FC236}">
                    <a16:creationId xmlns:a16="http://schemas.microsoft.com/office/drawing/2014/main" id="{1BED3C6F-5BD3-9346-9C28-EE1EF6AA0259}"/>
                  </a:ext>
                </a:extLst>
              </p:cNvPr>
              <p:cNvSpPr/>
              <p:nvPr/>
            </p:nvSpPr>
            <p:spPr>
              <a:xfrm>
                <a:off x="7715894" y="1267163"/>
                <a:ext cx="182880" cy="182880"/>
              </a:xfrm>
              <a:prstGeom prst="ellipse">
                <a:avLst/>
              </a:prstGeom>
              <a:solidFill>
                <a:srgbClr val="F15F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4B2CF48F-6CB9-B149-9E15-81E49AF8467A}"/>
                  </a:ext>
                </a:extLst>
              </p:cNvPr>
              <p:cNvSpPr/>
              <p:nvPr/>
            </p:nvSpPr>
            <p:spPr>
              <a:xfrm>
                <a:off x="7838661" y="1218964"/>
                <a:ext cx="3201996"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Ventricular Cardiomyocytes</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59" name="Oval 58">
                <a:extLst>
                  <a:ext uri="{FF2B5EF4-FFF2-40B4-BE49-F238E27FC236}">
                    <a16:creationId xmlns:a16="http://schemas.microsoft.com/office/drawing/2014/main" id="{43A80C2F-D846-0745-A8E1-441174F299AB}"/>
                  </a:ext>
                </a:extLst>
              </p:cNvPr>
              <p:cNvSpPr/>
              <p:nvPr/>
            </p:nvSpPr>
            <p:spPr>
              <a:xfrm>
                <a:off x="7715894" y="783143"/>
                <a:ext cx="182880" cy="182880"/>
              </a:xfrm>
              <a:prstGeom prst="ellipse">
                <a:avLst/>
              </a:prstGeom>
              <a:solidFill>
                <a:srgbClr val="FFE5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D7E3C1D6-AA45-1D44-886D-A94AB0E1B16F}"/>
                  </a:ext>
                </a:extLst>
              </p:cNvPr>
              <p:cNvSpPr/>
              <p:nvPr/>
            </p:nvSpPr>
            <p:spPr>
              <a:xfrm>
                <a:off x="7838661" y="733805"/>
                <a:ext cx="1591592"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Myocardium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1" name="Oval 60">
                <a:extLst>
                  <a:ext uri="{FF2B5EF4-FFF2-40B4-BE49-F238E27FC236}">
                    <a16:creationId xmlns:a16="http://schemas.microsoft.com/office/drawing/2014/main" id="{D2BA1B52-6A19-5544-B3B6-10072B80679C}"/>
                  </a:ext>
                </a:extLst>
              </p:cNvPr>
              <p:cNvSpPr/>
              <p:nvPr/>
            </p:nvSpPr>
            <p:spPr>
              <a:xfrm>
                <a:off x="7715894" y="1972046"/>
                <a:ext cx="182880" cy="182880"/>
              </a:xfrm>
              <a:prstGeom prst="ellipse">
                <a:avLst/>
              </a:prstGeom>
              <a:solidFill>
                <a:srgbClr val="3B9A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7CD61EC6-516A-B04D-B26A-1D7FE91BD616}"/>
                  </a:ext>
                </a:extLst>
              </p:cNvPr>
              <p:cNvSpPr/>
              <p:nvPr/>
            </p:nvSpPr>
            <p:spPr>
              <a:xfrm>
                <a:off x="7838661" y="1921570"/>
                <a:ext cx="2229528"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Cardiac Fibroblast</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3" name="Oval 62">
                <a:extLst>
                  <a:ext uri="{FF2B5EF4-FFF2-40B4-BE49-F238E27FC236}">
                    <a16:creationId xmlns:a16="http://schemas.microsoft.com/office/drawing/2014/main" id="{80D45160-5C7C-634D-912D-3DEE2E8C5730}"/>
                  </a:ext>
                </a:extLst>
              </p:cNvPr>
              <p:cNvSpPr/>
              <p:nvPr/>
            </p:nvSpPr>
            <p:spPr>
              <a:xfrm>
                <a:off x="7715894" y="1750806"/>
                <a:ext cx="182880" cy="182880"/>
              </a:xfrm>
              <a:prstGeom prst="ellipse">
                <a:avLst/>
              </a:prstGeom>
              <a:solidFill>
                <a:srgbClr val="0AD7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DFC3DCEA-B087-6447-B385-62C8D555C56B}"/>
                  </a:ext>
                </a:extLst>
              </p:cNvPr>
              <p:cNvSpPr/>
              <p:nvPr/>
            </p:nvSpPr>
            <p:spPr>
              <a:xfrm>
                <a:off x="7838661" y="1699190"/>
                <a:ext cx="3520414"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Cardiac Fibroblast Progenitors</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5" name="Oval 64">
                <a:extLst>
                  <a:ext uri="{FF2B5EF4-FFF2-40B4-BE49-F238E27FC236}">
                    <a16:creationId xmlns:a16="http://schemas.microsoft.com/office/drawing/2014/main" id="{F4475CC8-904A-6148-AB5C-5F53BA1C68C8}"/>
                  </a:ext>
                </a:extLst>
              </p:cNvPr>
              <p:cNvSpPr/>
              <p:nvPr/>
            </p:nvSpPr>
            <p:spPr>
              <a:xfrm>
                <a:off x="7715894" y="1506215"/>
                <a:ext cx="182880" cy="182880"/>
              </a:xfrm>
              <a:prstGeom prst="ellipse">
                <a:avLst/>
              </a:prstGeom>
              <a:solidFill>
                <a:srgbClr val="90D5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663EC4A4-214C-C244-93EE-825EA6833352}"/>
                  </a:ext>
                </a:extLst>
              </p:cNvPr>
              <p:cNvSpPr/>
              <p:nvPr/>
            </p:nvSpPr>
            <p:spPr>
              <a:xfrm>
                <a:off x="7838661" y="1450043"/>
                <a:ext cx="2842449"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Early Cardiac Fibroblast</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7" name="Oval 66">
                <a:extLst>
                  <a:ext uri="{FF2B5EF4-FFF2-40B4-BE49-F238E27FC236}">
                    <a16:creationId xmlns:a16="http://schemas.microsoft.com/office/drawing/2014/main" id="{790E2950-8D0C-7443-89F4-ED8BEEF5E380}"/>
                  </a:ext>
                </a:extLst>
              </p:cNvPr>
              <p:cNvSpPr/>
              <p:nvPr/>
            </p:nvSpPr>
            <p:spPr>
              <a:xfrm>
                <a:off x="7715894" y="2214515"/>
                <a:ext cx="182880" cy="182880"/>
              </a:xfrm>
              <a:prstGeom prst="ellipse">
                <a:avLst/>
              </a:prstGeom>
              <a:solidFill>
                <a:srgbClr val="74A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57A1A042-72BC-EE4D-869F-68B63DF8B2A8}"/>
                  </a:ext>
                </a:extLst>
              </p:cNvPr>
              <p:cNvSpPr/>
              <p:nvPr/>
            </p:nvSpPr>
            <p:spPr>
              <a:xfrm>
                <a:off x="7838661" y="2154926"/>
                <a:ext cx="2492209"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Endocardial Cushion</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9" name="Oval 68">
                <a:extLst>
                  <a:ext uri="{FF2B5EF4-FFF2-40B4-BE49-F238E27FC236}">
                    <a16:creationId xmlns:a16="http://schemas.microsoft.com/office/drawing/2014/main" id="{FE3C0DFC-5590-EC4F-8504-0FCADDAAD4E6}"/>
                  </a:ext>
                </a:extLst>
              </p:cNvPr>
              <p:cNvSpPr/>
              <p:nvPr/>
            </p:nvSpPr>
            <p:spPr>
              <a:xfrm>
                <a:off x="7715894" y="2505626"/>
                <a:ext cx="182880" cy="182880"/>
              </a:xfrm>
              <a:prstGeom prst="ellipse">
                <a:avLst/>
              </a:prstGeom>
              <a:solidFill>
                <a:srgbClr val="74A9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819625FD-139D-7E4B-BF79-AC48CAACFA51}"/>
                  </a:ext>
                </a:extLst>
              </p:cNvPr>
              <p:cNvSpPr/>
              <p:nvPr/>
            </p:nvSpPr>
            <p:spPr>
              <a:xfrm>
                <a:off x="7838661" y="2444897"/>
                <a:ext cx="3025074"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Late Endocardial Cushion</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71" name="Oval 70">
                <a:extLst>
                  <a:ext uri="{FF2B5EF4-FFF2-40B4-BE49-F238E27FC236}">
                    <a16:creationId xmlns:a16="http://schemas.microsoft.com/office/drawing/2014/main" id="{81C4DE1B-6C4D-1F49-AC89-E16899464C33}"/>
                  </a:ext>
                </a:extLst>
              </p:cNvPr>
              <p:cNvSpPr/>
              <p:nvPr/>
            </p:nvSpPr>
            <p:spPr>
              <a:xfrm>
                <a:off x="7715894" y="2806584"/>
                <a:ext cx="182880" cy="182880"/>
              </a:xfrm>
              <a:prstGeom prst="ellipse">
                <a:avLst/>
              </a:prstGeom>
              <a:solidFill>
                <a:srgbClr val="AAD9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7CAE77ED-81DE-174D-8781-512C50285AF2}"/>
                  </a:ext>
                </a:extLst>
              </p:cNvPr>
              <p:cNvSpPr/>
              <p:nvPr/>
            </p:nvSpPr>
            <p:spPr>
              <a:xfrm>
                <a:off x="7838661" y="2749273"/>
                <a:ext cx="1367137"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OFT SMC</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73" name="Oval 72">
                <a:extLst>
                  <a:ext uri="{FF2B5EF4-FFF2-40B4-BE49-F238E27FC236}">
                    <a16:creationId xmlns:a16="http://schemas.microsoft.com/office/drawing/2014/main" id="{E0ED6FEC-40B1-C549-9370-6DFF651A4122}"/>
                  </a:ext>
                </a:extLst>
              </p:cNvPr>
              <p:cNvSpPr/>
              <p:nvPr/>
            </p:nvSpPr>
            <p:spPr>
              <a:xfrm>
                <a:off x="7715894" y="3073845"/>
                <a:ext cx="182880" cy="182880"/>
              </a:xfrm>
              <a:prstGeom prst="ellipse">
                <a:avLst/>
              </a:prstGeom>
              <a:solidFill>
                <a:srgbClr val="74C47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486F235A-0181-8B4A-A862-CE73670424C0}"/>
                  </a:ext>
                </a:extLst>
              </p:cNvPr>
              <p:cNvSpPr/>
              <p:nvPr/>
            </p:nvSpPr>
            <p:spPr>
              <a:xfrm>
                <a:off x="7838661" y="3011978"/>
                <a:ext cx="3009764"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Vasculature Development</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75" name="Oval 74">
                <a:extLst>
                  <a:ext uri="{FF2B5EF4-FFF2-40B4-BE49-F238E27FC236}">
                    <a16:creationId xmlns:a16="http://schemas.microsoft.com/office/drawing/2014/main" id="{5BB134EF-E17D-9C40-99FE-705FE9C0C03C}"/>
                  </a:ext>
                </a:extLst>
              </p:cNvPr>
              <p:cNvSpPr/>
              <p:nvPr/>
            </p:nvSpPr>
            <p:spPr>
              <a:xfrm>
                <a:off x="7715894" y="3333976"/>
                <a:ext cx="182880" cy="182880"/>
              </a:xfrm>
              <a:prstGeom prst="ellipse">
                <a:avLst/>
              </a:prstGeom>
              <a:solidFill>
                <a:srgbClr val="A8D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B4237069-2701-EE45-A764-88ED412682E1}"/>
                  </a:ext>
                </a:extLst>
              </p:cNvPr>
              <p:cNvSpPr/>
              <p:nvPr/>
            </p:nvSpPr>
            <p:spPr>
              <a:xfrm>
                <a:off x="7838661" y="3281221"/>
                <a:ext cx="941146"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vSMC</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77" name="Oval 76">
                <a:extLst>
                  <a:ext uri="{FF2B5EF4-FFF2-40B4-BE49-F238E27FC236}">
                    <a16:creationId xmlns:a16="http://schemas.microsoft.com/office/drawing/2014/main" id="{C5149F22-AD4C-3C49-A44D-6BBE0BC5C102}"/>
                  </a:ext>
                </a:extLst>
              </p:cNvPr>
              <p:cNvSpPr/>
              <p:nvPr/>
            </p:nvSpPr>
            <p:spPr>
              <a:xfrm>
                <a:off x="7715894" y="3587929"/>
                <a:ext cx="182880" cy="182880"/>
              </a:xfrm>
              <a:prstGeom prst="ellipse">
                <a:avLst/>
              </a:prstGeom>
              <a:solidFill>
                <a:srgbClr val="79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3CE88688-BA90-A741-9A8F-E6E0BF40C219}"/>
                  </a:ext>
                </a:extLst>
              </p:cNvPr>
              <p:cNvSpPr/>
              <p:nvPr/>
            </p:nvSpPr>
            <p:spPr>
              <a:xfrm>
                <a:off x="7838661" y="3534035"/>
                <a:ext cx="1273873"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Pericytes</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79" name="Oval 78">
                <a:extLst>
                  <a:ext uri="{FF2B5EF4-FFF2-40B4-BE49-F238E27FC236}">
                    <a16:creationId xmlns:a16="http://schemas.microsoft.com/office/drawing/2014/main" id="{EA37CCBF-767F-7642-9B0F-352637074EA2}"/>
                  </a:ext>
                </a:extLst>
              </p:cNvPr>
              <p:cNvSpPr/>
              <p:nvPr/>
            </p:nvSpPr>
            <p:spPr>
              <a:xfrm>
                <a:off x="7715894" y="3879736"/>
                <a:ext cx="182880" cy="182880"/>
              </a:xfrm>
              <a:prstGeom prst="ellipse">
                <a:avLst/>
              </a:prstGeom>
              <a:solidFill>
                <a:srgbClr val="D0C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93FEE4F8-0BA1-EC4D-AE96-11777E1416CF}"/>
                  </a:ext>
                </a:extLst>
              </p:cNvPr>
              <p:cNvSpPr/>
              <p:nvPr/>
            </p:nvSpPr>
            <p:spPr>
              <a:xfrm>
                <a:off x="7838661" y="3824702"/>
                <a:ext cx="1631619"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Neural Crest</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1" name="Oval 80">
                <a:extLst>
                  <a:ext uri="{FF2B5EF4-FFF2-40B4-BE49-F238E27FC236}">
                    <a16:creationId xmlns:a16="http://schemas.microsoft.com/office/drawing/2014/main" id="{4EC878C8-A4A8-044C-AF88-00D315009DB7}"/>
                  </a:ext>
                </a:extLst>
              </p:cNvPr>
              <p:cNvSpPr/>
              <p:nvPr/>
            </p:nvSpPr>
            <p:spPr>
              <a:xfrm>
                <a:off x="7715894" y="4190930"/>
                <a:ext cx="182880" cy="182880"/>
              </a:xfrm>
              <a:prstGeom prst="ellipse">
                <a:avLst/>
              </a:prstGeom>
              <a:solidFill>
                <a:srgbClr val="208A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5F1EB4F5-EEF1-E94D-9102-336990F03DCF}"/>
                  </a:ext>
                </a:extLst>
              </p:cNvPr>
              <p:cNvSpPr/>
              <p:nvPr/>
            </p:nvSpPr>
            <p:spPr>
              <a:xfrm>
                <a:off x="7838661" y="4132480"/>
                <a:ext cx="3235920"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Undifferentiated Epicardium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3" name="Oval 82">
                <a:extLst>
                  <a:ext uri="{FF2B5EF4-FFF2-40B4-BE49-F238E27FC236}">
                    <a16:creationId xmlns:a16="http://schemas.microsoft.com/office/drawing/2014/main" id="{A43FA5F4-0205-CD4E-B40F-C8D16D70BEFB}"/>
                  </a:ext>
                </a:extLst>
              </p:cNvPr>
              <p:cNvSpPr/>
              <p:nvPr/>
            </p:nvSpPr>
            <p:spPr>
              <a:xfrm>
                <a:off x="7715894" y="4514238"/>
                <a:ext cx="182880" cy="182880"/>
              </a:xfrm>
              <a:prstGeom prst="ellipse">
                <a:avLst/>
              </a:prstGeom>
              <a:solidFill>
                <a:srgbClr val="C06C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712F0BDE-DEEA-7F4A-88D3-70DF08C76C38}"/>
                  </a:ext>
                </a:extLst>
              </p:cNvPr>
              <p:cNvSpPr/>
              <p:nvPr/>
            </p:nvSpPr>
            <p:spPr>
              <a:xfrm>
                <a:off x="7838661" y="4451232"/>
                <a:ext cx="1696664"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Endocardium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5" name="Oval 84">
                <a:extLst>
                  <a:ext uri="{FF2B5EF4-FFF2-40B4-BE49-F238E27FC236}">
                    <a16:creationId xmlns:a16="http://schemas.microsoft.com/office/drawing/2014/main" id="{877EABFF-7386-2847-9DF2-CEC06791EA2F}"/>
                  </a:ext>
                </a:extLst>
              </p:cNvPr>
              <p:cNvSpPr/>
              <p:nvPr/>
            </p:nvSpPr>
            <p:spPr>
              <a:xfrm>
                <a:off x="7715894" y="4789887"/>
                <a:ext cx="182880" cy="182880"/>
              </a:xfrm>
              <a:prstGeom prst="ellipse">
                <a:avLst/>
              </a:prstGeom>
              <a:solidFill>
                <a:srgbClr val="C06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1195A482-1B31-BF46-90AB-1964675DD8C7}"/>
                  </a:ext>
                </a:extLst>
              </p:cNvPr>
              <p:cNvSpPr/>
              <p:nvPr/>
            </p:nvSpPr>
            <p:spPr>
              <a:xfrm>
                <a:off x="7838661" y="4725742"/>
                <a:ext cx="3123742"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Transitioning Endocardium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7" name="Oval 86">
                <a:extLst>
                  <a:ext uri="{FF2B5EF4-FFF2-40B4-BE49-F238E27FC236}">
                    <a16:creationId xmlns:a16="http://schemas.microsoft.com/office/drawing/2014/main" id="{A1BE126D-33AB-064A-A9B8-77D57864B1F0}"/>
                  </a:ext>
                </a:extLst>
              </p:cNvPr>
              <p:cNvSpPr/>
              <p:nvPr/>
            </p:nvSpPr>
            <p:spPr>
              <a:xfrm>
                <a:off x="7715894" y="5066675"/>
                <a:ext cx="182880" cy="182880"/>
              </a:xfrm>
              <a:prstGeom prst="ellipse">
                <a:avLst/>
              </a:prstGeom>
              <a:solidFill>
                <a:srgbClr val="8928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74582138-6F46-0E40-8FF7-C4C6827123CF}"/>
                  </a:ext>
                </a:extLst>
              </p:cNvPr>
              <p:cNvSpPr/>
              <p:nvPr/>
            </p:nvSpPr>
            <p:spPr>
              <a:xfrm>
                <a:off x="7838661" y="5000252"/>
                <a:ext cx="2393241"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Lymph Endothelium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9" name="Oval 88">
                <a:extLst>
                  <a:ext uri="{FF2B5EF4-FFF2-40B4-BE49-F238E27FC236}">
                    <a16:creationId xmlns:a16="http://schemas.microsoft.com/office/drawing/2014/main" id="{46CCC181-BB07-5749-87BB-BB2B633DEF2F}"/>
                  </a:ext>
                </a:extLst>
              </p:cNvPr>
              <p:cNvSpPr/>
              <p:nvPr/>
            </p:nvSpPr>
            <p:spPr>
              <a:xfrm>
                <a:off x="7715894" y="5351404"/>
                <a:ext cx="182880" cy="182880"/>
              </a:xfrm>
              <a:prstGeom prst="ellipse">
                <a:avLst/>
              </a:prstGeom>
              <a:solidFill>
                <a:srgbClr val="F37B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Rectangle 89">
                <a:extLst>
                  <a:ext uri="{FF2B5EF4-FFF2-40B4-BE49-F238E27FC236}">
                    <a16:creationId xmlns:a16="http://schemas.microsoft.com/office/drawing/2014/main" id="{54772257-5D6F-7448-8FD9-CAFB77E98A65}"/>
                  </a:ext>
                </a:extLst>
              </p:cNvPr>
              <p:cNvSpPr/>
              <p:nvPr/>
            </p:nvSpPr>
            <p:spPr>
              <a:xfrm>
                <a:off x="7838661" y="5282711"/>
                <a:ext cx="2442175"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Arterial Endothelium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91" name="Oval 90">
                <a:extLst>
                  <a:ext uri="{FF2B5EF4-FFF2-40B4-BE49-F238E27FC236}">
                    <a16:creationId xmlns:a16="http://schemas.microsoft.com/office/drawing/2014/main" id="{E4516844-39C9-7F46-A086-64C73BADFA9E}"/>
                  </a:ext>
                </a:extLst>
              </p:cNvPr>
              <p:cNvSpPr/>
              <p:nvPr/>
            </p:nvSpPr>
            <p:spPr>
              <a:xfrm>
                <a:off x="7715894" y="5645221"/>
                <a:ext cx="182880" cy="182880"/>
              </a:xfrm>
              <a:prstGeom prst="ellipse">
                <a:avLst/>
              </a:prstGeom>
              <a:solidFill>
                <a:srgbClr val="E6C2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D30A375C-C9B4-8D46-8338-5CDD01ABD124}"/>
                  </a:ext>
                </a:extLst>
              </p:cNvPr>
              <p:cNvSpPr/>
              <p:nvPr/>
            </p:nvSpPr>
            <p:spPr>
              <a:xfrm>
                <a:off x="7838661" y="5577659"/>
                <a:ext cx="2612291"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Capillary Endothelium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93" name="Oval 92">
                <a:extLst>
                  <a:ext uri="{FF2B5EF4-FFF2-40B4-BE49-F238E27FC236}">
                    <a16:creationId xmlns:a16="http://schemas.microsoft.com/office/drawing/2014/main" id="{DA85F840-0203-BC4B-997F-85288CEDB1FB}"/>
                  </a:ext>
                </a:extLst>
              </p:cNvPr>
              <p:cNvSpPr/>
              <p:nvPr/>
            </p:nvSpPr>
            <p:spPr>
              <a:xfrm>
                <a:off x="7715894" y="5945660"/>
                <a:ext cx="182880" cy="182880"/>
              </a:xfrm>
              <a:prstGeom prst="ellipse">
                <a:avLst/>
              </a:prstGeom>
              <a:solidFill>
                <a:srgbClr val="EC6B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Rectangle 93">
                <a:extLst>
                  <a:ext uri="{FF2B5EF4-FFF2-40B4-BE49-F238E27FC236}">
                    <a16:creationId xmlns:a16="http://schemas.microsoft.com/office/drawing/2014/main" id="{117FC175-23EC-2844-A627-20B31A990F8F}"/>
                  </a:ext>
                </a:extLst>
              </p:cNvPr>
              <p:cNvSpPr/>
              <p:nvPr/>
            </p:nvSpPr>
            <p:spPr>
              <a:xfrm>
                <a:off x="7838661" y="5880376"/>
                <a:ext cx="2481502" cy="43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1C1D"/>
                    </a:solidFill>
                    <a:effectLst/>
                    <a:uLnTx/>
                    <a:uFillTx/>
                    <a:latin typeface="Helvetica" pitchFamily="2" charset="0"/>
                    <a:ea typeface="+mn-ea"/>
                    <a:cs typeface="+mn-cs"/>
                  </a:rPr>
                  <a:t>Venous Endothelium</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grpSp>
        <p:pic>
          <p:nvPicPr>
            <p:cNvPr id="46" name="Picture 45" descr="Chart&#10;&#10;Description automatically generated">
              <a:extLst>
                <a:ext uri="{FF2B5EF4-FFF2-40B4-BE49-F238E27FC236}">
                  <a16:creationId xmlns:a16="http://schemas.microsoft.com/office/drawing/2014/main" id="{7ABD2AB0-D964-4196-8826-960105245A8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806945" y="4538184"/>
              <a:ext cx="2404224" cy="2245763"/>
            </a:xfrm>
            <a:prstGeom prst="rect">
              <a:avLst/>
            </a:prstGeom>
          </p:spPr>
        </p:pic>
      </p:grpSp>
      <p:pic>
        <p:nvPicPr>
          <p:cNvPr id="47" name="Picture 46">
            <a:extLst>
              <a:ext uri="{FF2B5EF4-FFF2-40B4-BE49-F238E27FC236}">
                <a16:creationId xmlns:a16="http://schemas.microsoft.com/office/drawing/2014/main" id="{50224CBD-0A94-4E92-924F-4561F7188A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93821" y="5250356"/>
            <a:ext cx="1060442" cy="1607644"/>
          </a:xfrm>
          <a:prstGeom prst="rect">
            <a:avLst/>
          </a:prstGeom>
        </p:spPr>
      </p:pic>
      <p:grpSp>
        <p:nvGrpSpPr>
          <p:cNvPr id="5" name="Group 4">
            <a:extLst>
              <a:ext uri="{FF2B5EF4-FFF2-40B4-BE49-F238E27FC236}">
                <a16:creationId xmlns:a16="http://schemas.microsoft.com/office/drawing/2014/main" id="{8E93BC5C-147D-4435-940F-D162A5D01A01}"/>
              </a:ext>
            </a:extLst>
          </p:cNvPr>
          <p:cNvGrpSpPr/>
          <p:nvPr/>
        </p:nvGrpSpPr>
        <p:grpSpPr>
          <a:xfrm>
            <a:off x="6629169" y="766448"/>
            <a:ext cx="4682047" cy="6073120"/>
            <a:chOff x="6629169" y="766448"/>
            <a:chExt cx="4682047" cy="6073120"/>
          </a:xfrm>
        </p:grpSpPr>
        <p:pic>
          <p:nvPicPr>
            <p:cNvPr id="49" name="Picture 48">
              <a:extLst>
                <a:ext uri="{FF2B5EF4-FFF2-40B4-BE49-F238E27FC236}">
                  <a16:creationId xmlns:a16="http://schemas.microsoft.com/office/drawing/2014/main" id="{B2F68D33-52CC-4DB9-B415-8F03A5868AA5}"/>
                </a:ext>
              </a:extLst>
            </p:cNvPr>
            <p:cNvPicPr>
              <a:picLocks noChangeAspect="1"/>
            </p:cNvPicPr>
            <p:nvPr/>
          </p:nvPicPr>
          <p:blipFill rotWithShape="1">
            <a:blip r:embed="rId6">
              <a:extLst>
                <a:ext uri="{28A0092B-C50C-407E-A947-70E740481C1C}">
                  <a14:useLocalDpi xmlns:a14="http://schemas.microsoft.com/office/drawing/2010/main" val="0"/>
                </a:ext>
              </a:extLst>
            </a:blip>
            <a:srcRect b="-1"/>
            <a:stretch/>
          </p:blipFill>
          <p:spPr>
            <a:xfrm>
              <a:off x="6758972" y="826253"/>
              <a:ext cx="4552244" cy="2831480"/>
            </a:xfrm>
            <a:prstGeom prst="rect">
              <a:avLst/>
            </a:prstGeom>
          </p:spPr>
        </p:pic>
        <p:pic>
          <p:nvPicPr>
            <p:cNvPr id="50" name="Picture 49">
              <a:extLst>
                <a:ext uri="{FF2B5EF4-FFF2-40B4-BE49-F238E27FC236}">
                  <a16:creationId xmlns:a16="http://schemas.microsoft.com/office/drawing/2014/main" id="{B7F73907-3E46-41D8-BA0B-0BF4F61F393A}"/>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7003973" y="3728862"/>
              <a:ext cx="3648654" cy="3110706"/>
            </a:xfrm>
            <a:prstGeom prst="rect">
              <a:avLst/>
            </a:prstGeom>
          </p:spPr>
        </p:pic>
        <p:sp>
          <p:nvSpPr>
            <p:cNvPr id="4" name="Rectangle 3">
              <a:extLst>
                <a:ext uri="{FF2B5EF4-FFF2-40B4-BE49-F238E27FC236}">
                  <a16:creationId xmlns:a16="http://schemas.microsoft.com/office/drawing/2014/main" id="{F8F7B58A-89A7-47A7-BAE4-4E2C5348FA8F}"/>
                </a:ext>
              </a:extLst>
            </p:cNvPr>
            <p:cNvSpPr/>
            <p:nvPr/>
          </p:nvSpPr>
          <p:spPr>
            <a:xfrm>
              <a:off x="6629169" y="766448"/>
              <a:ext cx="248243" cy="336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DA05B810-96AB-4951-8F99-1355B14B7367}"/>
              </a:ext>
            </a:extLst>
          </p:cNvPr>
          <p:cNvGrpSpPr/>
          <p:nvPr/>
        </p:nvGrpSpPr>
        <p:grpSpPr>
          <a:xfrm>
            <a:off x="131883" y="4797920"/>
            <a:ext cx="3078271" cy="978191"/>
            <a:chOff x="131883" y="4797920"/>
            <a:chExt cx="3078271" cy="978191"/>
          </a:xfrm>
        </p:grpSpPr>
        <p:pic>
          <p:nvPicPr>
            <p:cNvPr id="48" name="Picture 47" descr="Diagram&#10;&#10;Description automatically generated">
              <a:extLst>
                <a:ext uri="{FF2B5EF4-FFF2-40B4-BE49-F238E27FC236}">
                  <a16:creationId xmlns:a16="http://schemas.microsoft.com/office/drawing/2014/main" id="{197DAFF5-538D-469C-B487-CC4AAE6E3E23}"/>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131883" y="4797920"/>
              <a:ext cx="3078271" cy="904871"/>
            </a:xfrm>
            <a:prstGeom prst="rect">
              <a:avLst/>
            </a:prstGeom>
          </p:spPr>
        </p:pic>
        <p:sp>
          <p:nvSpPr>
            <p:cNvPr id="95" name="Rectangle 94">
              <a:extLst>
                <a:ext uri="{FF2B5EF4-FFF2-40B4-BE49-F238E27FC236}">
                  <a16:creationId xmlns:a16="http://schemas.microsoft.com/office/drawing/2014/main" id="{53C66704-F0FB-4315-9FF0-4B8A05792E22}"/>
                </a:ext>
              </a:extLst>
            </p:cNvPr>
            <p:cNvSpPr/>
            <p:nvPr/>
          </p:nvSpPr>
          <p:spPr>
            <a:xfrm>
              <a:off x="1204634" y="5669413"/>
              <a:ext cx="823342" cy="106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4920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C8C57-8A0A-EB45-96A0-32758570ADDD}"/>
              </a:ext>
            </a:extLst>
          </p:cNvPr>
          <p:cNvSpPr>
            <a:spLocks noGrp="1"/>
          </p:cNvSpPr>
          <p:nvPr>
            <p:ph type="title"/>
          </p:nvPr>
        </p:nvSpPr>
        <p:spPr>
          <a:xfrm>
            <a:off x="443898" y="106159"/>
            <a:ext cx="11201400" cy="923331"/>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sz="3200" dirty="0"/>
              <a:t>Prioritizing de-novo mutations in congenital heart disease with cell-type resolved regulatory map of fetal heart</a:t>
            </a:r>
          </a:p>
        </p:txBody>
      </p:sp>
      <p:sp>
        <p:nvSpPr>
          <p:cNvPr id="4" name="Oval 3">
            <a:extLst>
              <a:ext uri="{FF2B5EF4-FFF2-40B4-BE49-F238E27FC236}">
                <a16:creationId xmlns:a16="http://schemas.microsoft.com/office/drawing/2014/main" id="{7A59457F-80F6-9445-BE66-4741D84F5E5A}"/>
              </a:ext>
            </a:extLst>
          </p:cNvPr>
          <p:cNvSpPr/>
          <p:nvPr/>
        </p:nvSpPr>
        <p:spPr>
          <a:xfrm>
            <a:off x="2167261" y="3605048"/>
            <a:ext cx="924910" cy="98797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588A094-F169-1B46-81B0-E9688CA8A7B2}"/>
              </a:ext>
            </a:extLst>
          </p:cNvPr>
          <p:cNvSpPr txBox="1"/>
          <p:nvPr/>
        </p:nvSpPr>
        <p:spPr>
          <a:xfrm>
            <a:off x="424625" y="2950122"/>
            <a:ext cx="441018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~54k Congenital heart disorder mutations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(PCGC)</a:t>
            </a:r>
          </a:p>
        </p:txBody>
      </p:sp>
      <p:sp>
        <p:nvSpPr>
          <p:cNvPr id="6" name="Oval 5">
            <a:extLst>
              <a:ext uri="{FF2B5EF4-FFF2-40B4-BE49-F238E27FC236}">
                <a16:creationId xmlns:a16="http://schemas.microsoft.com/office/drawing/2014/main" id="{6583D51A-9BB7-B443-88C8-46E8327D9D04}"/>
              </a:ext>
            </a:extLst>
          </p:cNvPr>
          <p:cNvSpPr/>
          <p:nvPr/>
        </p:nvSpPr>
        <p:spPr>
          <a:xfrm>
            <a:off x="4861038" y="3184634"/>
            <a:ext cx="1828800" cy="18288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658A7D6-BBA5-1541-ABBF-9B80B9D1E343}"/>
              </a:ext>
            </a:extLst>
          </p:cNvPr>
          <p:cNvSpPr txBox="1"/>
          <p:nvPr/>
        </p:nvSpPr>
        <p:spPr>
          <a:xfrm>
            <a:off x="4481048" y="2085568"/>
            <a:ext cx="2787943"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~110k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Healthy control mutations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(Simon Simplex)</a:t>
            </a:r>
          </a:p>
        </p:txBody>
      </p:sp>
      <p:sp>
        <p:nvSpPr>
          <p:cNvPr id="8" name="Oval 7">
            <a:extLst>
              <a:ext uri="{FF2B5EF4-FFF2-40B4-BE49-F238E27FC236}">
                <a16:creationId xmlns:a16="http://schemas.microsoft.com/office/drawing/2014/main" id="{706426C5-E9C3-6E4F-A9E5-7D451B5BAEFC}"/>
              </a:ext>
            </a:extLst>
          </p:cNvPr>
          <p:cNvSpPr/>
          <p:nvPr/>
        </p:nvSpPr>
        <p:spPr>
          <a:xfrm>
            <a:off x="7478110" y="2270234"/>
            <a:ext cx="3657600" cy="3657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scATAC</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Fetal Heart</a:t>
            </a:r>
          </a:p>
        </p:txBody>
      </p:sp>
      <p:sp>
        <p:nvSpPr>
          <p:cNvPr id="9" name="TextBox 8">
            <a:extLst>
              <a:ext uri="{FF2B5EF4-FFF2-40B4-BE49-F238E27FC236}">
                <a16:creationId xmlns:a16="http://schemas.microsoft.com/office/drawing/2014/main" id="{27E20A6B-7CC2-0541-A567-EBDEF1B50473}"/>
              </a:ext>
            </a:extLst>
          </p:cNvPr>
          <p:cNvSpPr txBox="1"/>
          <p:nvPr/>
        </p:nvSpPr>
        <p:spPr>
          <a:xfrm>
            <a:off x="8149285" y="1900902"/>
            <a:ext cx="26978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~215k regulatory elements</a:t>
            </a:r>
          </a:p>
        </p:txBody>
      </p:sp>
      <p:pic>
        <p:nvPicPr>
          <p:cNvPr id="10" name="Picture 9">
            <a:extLst>
              <a:ext uri="{FF2B5EF4-FFF2-40B4-BE49-F238E27FC236}">
                <a16:creationId xmlns:a16="http://schemas.microsoft.com/office/drawing/2014/main" id="{B49AFC3F-8FD2-4194-AE2A-3C0F2C15E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3821" y="5250356"/>
            <a:ext cx="1060442" cy="1607644"/>
          </a:xfrm>
          <a:prstGeom prst="rect">
            <a:avLst/>
          </a:prstGeom>
        </p:spPr>
      </p:pic>
      <p:sp>
        <p:nvSpPr>
          <p:cNvPr id="3" name="TextBox 2">
            <a:extLst>
              <a:ext uri="{FF2B5EF4-FFF2-40B4-BE49-F238E27FC236}">
                <a16:creationId xmlns:a16="http://schemas.microsoft.com/office/drawing/2014/main" id="{CF1E6B27-D380-49E4-81E0-F5ED98348C8B}"/>
              </a:ext>
            </a:extLst>
          </p:cNvPr>
          <p:cNvSpPr txBox="1"/>
          <p:nvPr/>
        </p:nvSpPr>
        <p:spPr>
          <a:xfrm>
            <a:off x="274319" y="6202260"/>
            <a:ext cx="10640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No enrichment of CHD mutations in all/cell type resolved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scATAC</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-seq peaks!</a:t>
            </a:r>
          </a:p>
        </p:txBody>
      </p:sp>
    </p:spTree>
    <p:extLst>
      <p:ext uri="{BB962C8B-B14F-4D97-AF65-F5344CB8AC3E}">
        <p14:creationId xmlns:p14="http://schemas.microsoft.com/office/powerpoint/2010/main" val="274401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421764" y="567590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FF"/>
                </a:solidFill>
              </a:rPr>
              <a:t>C</a:t>
            </a:r>
          </a:p>
        </p:txBody>
      </p:sp>
      <p:grpSp>
        <p:nvGrpSpPr>
          <p:cNvPr id="6" name="Group 5">
            <a:extLst>
              <a:ext uri="{FF2B5EF4-FFF2-40B4-BE49-F238E27FC236}">
                <a16:creationId xmlns:a16="http://schemas.microsoft.com/office/drawing/2014/main" id="{81101F4C-E90C-405E-B8CF-2E106E84576E}"/>
              </a:ext>
            </a:extLst>
          </p:cNvPr>
          <p:cNvGrpSpPr/>
          <p:nvPr/>
        </p:nvGrpSpPr>
        <p:grpSpPr>
          <a:xfrm>
            <a:off x="7421764" y="5698762"/>
            <a:ext cx="487680" cy="960120"/>
            <a:chOff x="7421764" y="5698762"/>
            <a:chExt cx="487680" cy="960120"/>
          </a:xfrm>
        </p:grpSpPr>
        <p:grpSp>
          <p:nvGrpSpPr>
            <p:cNvPr id="232" name="Group 231"/>
            <p:cNvGrpSpPr/>
            <p:nvPr/>
          </p:nvGrpSpPr>
          <p:grpSpPr>
            <a:xfrm>
              <a:off x="7434464" y="5698762"/>
              <a:ext cx="469900" cy="457200"/>
              <a:chOff x="304800" y="4838700"/>
              <a:chExt cx="469900" cy="457200"/>
            </a:xfrm>
          </p:grpSpPr>
          <p:cxnSp>
            <p:nvCxnSpPr>
              <p:cNvPr id="225" name="Straight Connector 224"/>
              <p:cNvCxnSpPr/>
              <p:nvPr/>
            </p:nvCxnSpPr>
            <p:spPr>
              <a:xfrm>
                <a:off x="304800" y="4838700"/>
                <a:ext cx="469900" cy="457200"/>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17500" y="4838700"/>
                <a:ext cx="431800" cy="457200"/>
              </a:xfrm>
              <a:prstGeom prst="line">
                <a:avLst/>
              </a:prstGeom>
              <a:ln w="762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233" name="Rectangle 232"/>
            <p:cNvSpPr/>
            <p:nvPr/>
          </p:nvSpPr>
          <p:spPr>
            <a:xfrm>
              <a:off x="7421764" y="6171202"/>
              <a:ext cx="487680" cy="48768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grpSp>
      <p:grpSp>
        <p:nvGrpSpPr>
          <p:cNvPr id="258" name="Group 257">
            <a:extLst>
              <a:ext uri="{FF2B5EF4-FFF2-40B4-BE49-F238E27FC236}">
                <a16:creationId xmlns:a16="http://schemas.microsoft.com/office/drawing/2014/main" id="{14F548FA-9402-428C-AA7A-444E69C26164}"/>
              </a:ext>
            </a:extLst>
          </p:cNvPr>
          <p:cNvGrpSpPr/>
          <p:nvPr/>
        </p:nvGrpSpPr>
        <p:grpSpPr>
          <a:xfrm>
            <a:off x="3946168" y="2063927"/>
            <a:ext cx="7512372" cy="4092035"/>
            <a:chOff x="771770" y="2044988"/>
            <a:chExt cx="8077200" cy="4359742"/>
          </a:xfrm>
        </p:grpSpPr>
        <p:sp>
          <p:nvSpPr>
            <p:cNvPr id="260" name="Rectangle 259">
              <a:extLst>
                <a:ext uri="{FF2B5EF4-FFF2-40B4-BE49-F238E27FC236}">
                  <a16:creationId xmlns:a16="http://schemas.microsoft.com/office/drawing/2014/main" id="{BE46CBE8-B495-45BE-A309-0542BDFA77CC}"/>
                </a:ext>
              </a:extLst>
            </p:cNvPr>
            <p:cNvSpPr/>
            <p:nvPr/>
          </p:nvSpPr>
          <p:spPr>
            <a:xfrm>
              <a:off x="771770" y="591705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FF"/>
                  </a:solidFill>
                </a:rPr>
                <a:t>C</a:t>
              </a:r>
            </a:p>
          </p:txBody>
        </p:sp>
        <p:sp>
          <p:nvSpPr>
            <p:cNvPr id="261" name="Rectangle 260">
              <a:extLst>
                <a:ext uri="{FF2B5EF4-FFF2-40B4-BE49-F238E27FC236}">
                  <a16:creationId xmlns:a16="http://schemas.microsoft.com/office/drawing/2014/main" id="{9B0AE00B-C782-4243-9C0C-183F48B7F61E}"/>
                </a:ext>
              </a:extLst>
            </p:cNvPr>
            <p:cNvSpPr/>
            <p:nvPr/>
          </p:nvSpPr>
          <p:spPr>
            <a:xfrm>
              <a:off x="141185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E46C0A"/>
                  </a:solidFill>
                </a:rPr>
                <a:t>G</a:t>
              </a:r>
            </a:p>
          </p:txBody>
        </p:sp>
        <p:sp>
          <p:nvSpPr>
            <p:cNvPr id="262" name="Rectangle 261">
              <a:extLst>
                <a:ext uri="{FF2B5EF4-FFF2-40B4-BE49-F238E27FC236}">
                  <a16:creationId xmlns:a16="http://schemas.microsoft.com/office/drawing/2014/main" id="{EFD51C87-C332-407A-9163-E05D0035E179}"/>
                </a:ext>
              </a:extLst>
            </p:cNvPr>
            <p:cNvSpPr/>
            <p:nvPr/>
          </p:nvSpPr>
          <p:spPr>
            <a:xfrm>
              <a:off x="203161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263" name="Rectangle 262">
              <a:extLst>
                <a:ext uri="{FF2B5EF4-FFF2-40B4-BE49-F238E27FC236}">
                  <a16:creationId xmlns:a16="http://schemas.microsoft.com/office/drawing/2014/main" id="{AA5BC1C5-A05A-400D-8223-6891D78A4C23}"/>
                </a:ext>
              </a:extLst>
            </p:cNvPr>
            <p:cNvSpPr/>
            <p:nvPr/>
          </p:nvSpPr>
          <p:spPr>
            <a:xfrm>
              <a:off x="26716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FF0000"/>
                  </a:solidFill>
                </a:rPr>
                <a:t>T</a:t>
              </a:r>
            </a:p>
          </p:txBody>
        </p:sp>
        <p:sp>
          <p:nvSpPr>
            <p:cNvPr id="264" name="Rectangle 263">
              <a:extLst>
                <a:ext uri="{FF2B5EF4-FFF2-40B4-BE49-F238E27FC236}">
                  <a16:creationId xmlns:a16="http://schemas.microsoft.com/office/drawing/2014/main" id="{8D267869-12A0-4D6D-8C3A-86B1DF934097}"/>
                </a:ext>
              </a:extLst>
            </p:cNvPr>
            <p:cNvSpPr/>
            <p:nvPr/>
          </p:nvSpPr>
          <p:spPr>
            <a:xfrm>
              <a:off x="329145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265" name="Rectangle 264">
              <a:extLst>
                <a:ext uri="{FF2B5EF4-FFF2-40B4-BE49-F238E27FC236}">
                  <a16:creationId xmlns:a16="http://schemas.microsoft.com/office/drawing/2014/main" id="{2DB47356-38EA-4056-BFCB-B019EECDBA26}"/>
                </a:ext>
              </a:extLst>
            </p:cNvPr>
            <p:cNvSpPr/>
            <p:nvPr/>
          </p:nvSpPr>
          <p:spPr>
            <a:xfrm>
              <a:off x="393153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267" name="Rectangle 266">
              <a:extLst>
                <a:ext uri="{FF2B5EF4-FFF2-40B4-BE49-F238E27FC236}">
                  <a16:creationId xmlns:a16="http://schemas.microsoft.com/office/drawing/2014/main" id="{B27D2927-06D3-47EC-B5F0-8D1BCA791FBA}"/>
                </a:ext>
              </a:extLst>
            </p:cNvPr>
            <p:cNvSpPr/>
            <p:nvPr/>
          </p:nvSpPr>
          <p:spPr>
            <a:xfrm>
              <a:off x="519137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00FF"/>
                  </a:solidFill>
                </a:rPr>
                <a:t>C</a:t>
              </a:r>
            </a:p>
          </p:txBody>
        </p:sp>
        <p:sp>
          <p:nvSpPr>
            <p:cNvPr id="268" name="Rectangle 267">
              <a:extLst>
                <a:ext uri="{FF2B5EF4-FFF2-40B4-BE49-F238E27FC236}">
                  <a16:creationId xmlns:a16="http://schemas.microsoft.com/office/drawing/2014/main" id="{5DACECD8-9633-416C-AD1D-DAD7916FB5C4}"/>
                </a:ext>
              </a:extLst>
            </p:cNvPr>
            <p:cNvSpPr/>
            <p:nvPr/>
          </p:nvSpPr>
          <p:spPr>
            <a:xfrm>
              <a:off x="583145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E46C0A"/>
                  </a:solidFill>
                </a:rPr>
                <a:t>G</a:t>
              </a:r>
            </a:p>
          </p:txBody>
        </p:sp>
        <p:sp>
          <p:nvSpPr>
            <p:cNvPr id="269" name="Rectangle 268">
              <a:extLst>
                <a:ext uri="{FF2B5EF4-FFF2-40B4-BE49-F238E27FC236}">
                  <a16:creationId xmlns:a16="http://schemas.microsoft.com/office/drawing/2014/main" id="{311DE12B-8A34-4F23-86B8-B1003DB94385}"/>
                </a:ext>
              </a:extLst>
            </p:cNvPr>
            <p:cNvSpPr/>
            <p:nvPr/>
          </p:nvSpPr>
          <p:spPr>
            <a:xfrm>
              <a:off x="647153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283" name="Rectangle 282">
              <a:extLst>
                <a:ext uri="{FF2B5EF4-FFF2-40B4-BE49-F238E27FC236}">
                  <a16:creationId xmlns:a16="http://schemas.microsoft.com/office/drawing/2014/main" id="{EC80675C-249B-4ACE-B25C-DBB7DB7A8F20}"/>
                </a:ext>
              </a:extLst>
            </p:cNvPr>
            <p:cNvSpPr/>
            <p:nvPr/>
          </p:nvSpPr>
          <p:spPr>
            <a:xfrm>
              <a:off x="70912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FF0000"/>
                  </a:solidFill>
                </a:rPr>
                <a:t>T</a:t>
              </a:r>
            </a:p>
          </p:txBody>
        </p:sp>
        <p:sp>
          <p:nvSpPr>
            <p:cNvPr id="284" name="Rectangle 283">
              <a:extLst>
                <a:ext uri="{FF2B5EF4-FFF2-40B4-BE49-F238E27FC236}">
                  <a16:creationId xmlns:a16="http://schemas.microsoft.com/office/drawing/2014/main" id="{04129B9C-4BD4-4C83-A2BC-ECCFD283E6F0}"/>
                </a:ext>
              </a:extLst>
            </p:cNvPr>
            <p:cNvSpPr/>
            <p:nvPr/>
          </p:nvSpPr>
          <p:spPr>
            <a:xfrm>
              <a:off x="773137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008000"/>
                  </a:solidFill>
                </a:rPr>
                <a:t>A</a:t>
              </a:r>
            </a:p>
          </p:txBody>
        </p:sp>
        <p:sp>
          <p:nvSpPr>
            <p:cNvPr id="285" name="Rectangle 284">
              <a:extLst>
                <a:ext uri="{FF2B5EF4-FFF2-40B4-BE49-F238E27FC236}">
                  <a16:creationId xmlns:a16="http://schemas.microsoft.com/office/drawing/2014/main" id="{66CB4F12-79DB-4F88-8596-5FA88468BA3D}"/>
                </a:ext>
              </a:extLst>
            </p:cNvPr>
            <p:cNvSpPr/>
            <p:nvPr/>
          </p:nvSpPr>
          <p:spPr>
            <a:xfrm>
              <a:off x="8361290" y="5906890"/>
              <a:ext cx="487680" cy="48768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rgbClr val="FF0000"/>
                  </a:solidFill>
                </a:rPr>
                <a:t>T</a:t>
              </a:r>
            </a:p>
          </p:txBody>
        </p:sp>
        <p:grpSp>
          <p:nvGrpSpPr>
            <p:cNvPr id="286" name="Group 285">
              <a:extLst>
                <a:ext uri="{FF2B5EF4-FFF2-40B4-BE49-F238E27FC236}">
                  <a16:creationId xmlns:a16="http://schemas.microsoft.com/office/drawing/2014/main" id="{587DB879-B977-4683-89A1-D6F1AC44AC6E}"/>
                </a:ext>
              </a:extLst>
            </p:cNvPr>
            <p:cNvGrpSpPr/>
            <p:nvPr/>
          </p:nvGrpSpPr>
          <p:grpSpPr>
            <a:xfrm>
              <a:off x="1002910" y="4652130"/>
              <a:ext cx="7569200" cy="1254760"/>
              <a:chOff x="1002910" y="3550919"/>
              <a:chExt cx="7569200" cy="1254760"/>
            </a:xfrm>
          </p:grpSpPr>
          <p:cxnSp>
            <p:nvCxnSpPr>
              <p:cNvPr id="495" name="Straight Connector 494">
                <a:extLst>
                  <a:ext uri="{FF2B5EF4-FFF2-40B4-BE49-F238E27FC236}">
                    <a16:creationId xmlns:a16="http://schemas.microsoft.com/office/drawing/2014/main" id="{672C30A4-E1B1-4787-BF78-22B518954128}"/>
                  </a:ext>
                </a:extLst>
              </p:cNvPr>
              <p:cNvCxnSpPr>
                <a:cxnSpLocks/>
                <a:endCxn id="499" idx="4"/>
              </p:cNvCxnSpPr>
              <p:nvPr/>
            </p:nvCxnSpPr>
            <p:spPr>
              <a:xfrm flipV="1">
                <a:off x="100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6" name="Straight Connector 495">
                <a:extLst>
                  <a:ext uri="{FF2B5EF4-FFF2-40B4-BE49-F238E27FC236}">
                    <a16:creationId xmlns:a16="http://schemas.microsoft.com/office/drawing/2014/main" id="{9AC3C390-3C8C-4105-911B-9D6003DB729F}"/>
                  </a:ext>
                </a:extLst>
              </p:cNvPr>
              <p:cNvCxnSpPr>
                <a:cxnSpLocks/>
                <a:endCxn id="500" idx="4"/>
              </p:cNvCxnSpPr>
              <p:nvPr/>
            </p:nvCxnSpPr>
            <p:spPr>
              <a:xfrm flipV="1">
                <a:off x="100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7" name="Straight Connector 496">
                <a:extLst>
                  <a:ext uri="{FF2B5EF4-FFF2-40B4-BE49-F238E27FC236}">
                    <a16:creationId xmlns:a16="http://schemas.microsoft.com/office/drawing/2014/main" id="{5D95B010-716D-4A94-9450-F1050BE6EF67}"/>
                  </a:ext>
                </a:extLst>
              </p:cNvPr>
              <p:cNvCxnSpPr>
                <a:cxnSpLocks/>
                <a:endCxn id="499" idx="4"/>
              </p:cNvCxnSpPr>
              <p:nvPr/>
            </p:nvCxnSpPr>
            <p:spPr>
              <a:xfrm flipV="1">
                <a:off x="164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8" name="Straight Connector 497">
                <a:extLst>
                  <a:ext uri="{FF2B5EF4-FFF2-40B4-BE49-F238E27FC236}">
                    <a16:creationId xmlns:a16="http://schemas.microsoft.com/office/drawing/2014/main" id="{7D07BA13-C264-40A3-9499-DA170B2F0164}"/>
                  </a:ext>
                </a:extLst>
              </p:cNvPr>
              <p:cNvCxnSpPr>
                <a:cxnSpLocks/>
                <a:endCxn id="500" idx="4"/>
              </p:cNvCxnSpPr>
              <p:nvPr/>
            </p:nvCxnSpPr>
            <p:spPr>
              <a:xfrm flipV="1">
                <a:off x="164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99" name="Oval 498">
                <a:extLst>
                  <a:ext uri="{FF2B5EF4-FFF2-40B4-BE49-F238E27FC236}">
                    <a16:creationId xmlns:a16="http://schemas.microsoft.com/office/drawing/2014/main" id="{29A0BDB3-D074-4122-A46B-CC56CFDFB56C}"/>
                  </a:ext>
                </a:extLst>
              </p:cNvPr>
              <p:cNvSpPr/>
              <p:nvPr/>
            </p:nvSpPr>
            <p:spPr>
              <a:xfrm>
                <a:off x="213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0" name="Oval 499">
                <a:extLst>
                  <a:ext uri="{FF2B5EF4-FFF2-40B4-BE49-F238E27FC236}">
                    <a16:creationId xmlns:a16="http://schemas.microsoft.com/office/drawing/2014/main" id="{03E70F50-C22D-4095-B123-0A4734B0440E}"/>
                  </a:ext>
                </a:extLst>
              </p:cNvPr>
              <p:cNvSpPr/>
              <p:nvPr/>
            </p:nvSpPr>
            <p:spPr>
              <a:xfrm>
                <a:off x="193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1" name="Straight Connector 500">
                <a:extLst>
                  <a:ext uri="{FF2B5EF4-FFF2-40B4-BE49-F238E27FC236}">
                    <a16:creationId xmlns:a16="http://schemas.microsoft.com/office/drawing/2014/main" id="{FBE424BC-12D7-47E4-85E4-D67DC85A3C10}"/>
                  </a:ext>
                </a:extLst>
              </p:cNvPr>
              <p:cNvCxnSpPr>
                <a:cxnSpLocks/>
                <a:endCxn id="499" idx="4"/>
              </p:cNvCxnSpPr>
              <p:nvPr/>
            </p:nvCxnSpPr>
            <p:spPr>
              <a:xfrm flipH="1" flipV="1">
                <a:off x="233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2" name="Straight Connector 501">
                <a:extLst>
                  <a:ext uri="{FF2B5EF4-FFF2-40B4-BE49-F238E27FC236}">
                    <a16:creationId xmlns:a16="http://schemas.microsoft.com/office/drawing/2014/main" id="{07D7106C-7ACF-496F-9446-3833C3799C67}"/>
                  </a:ext>
                </a:extLst>
              </p:cNvPr>
              <p:cNvCxnSpPr>
                <a:cxnSpLocks/>
                <a:endCxn id="499" idx="4"/>
              </p:cNvCxnSpPr>
              <p:nvPr/>
            </p:nvCxnSpPr>
            <p:spPr>
              <a:xfrm flipH="1" flipV="1">
                <a:off x="233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3" name="Straight Connector 502">
                <a:extLst>
                  <a:ext uri="{FF2B5EF4-FFF2-40B4-BE49-F238E27FC236}">
                    <a16:creationId xmlns:a16="http://schemas.microsoft.com/office/drawing/2014/main" id="{02A39595-6957-4530-A938-CEA6CDC679A4}"/>
                  </a:ext>
                </a:extLst>
              </p:cNvPr>
              <p:cNvCxnSpPr>
                <a:cxnSpLocks/>
                <a:endCxn id="500" idx="4"/>
              </p:cNvCxnSpPr>
              <p:nvPr/>
            </p:nvCxnSpPr>
            <p:spPr>
              <a:xfrm flipH="1" flipV="1">
                <a:off x="213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4" name="Straight Connector 503">
                <a:extLst>
                  <a:ext uri="{FF2B5EF4-FFF2-40B4-BE49-F238E27FC236}">
                    <a16:creationId xmlns:a16="http://schemas.microsoft.com/office/drawing/2014/main" id="{B2C1D309-8C48-42F6-9A6C-4F425E5467A9}"/>
                  </a:ext>
                </a:extLst>
              </p:cNvPr>
              <p:cNvCxnSpPr>
                <a:cxnSpLocks/>
                <a:endCxn id="508" idx="4"/>
              </p:cNvCxnSpPr>
              <p:nvPr/>
            </p:nvCxnSpPr>
            <p:spPr>
              <a:xfrm flipH="1" flipV="1">
                <a:off x="193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5" name="Straight Connector 504">
                <a:extLst>
                  <a:ext uri="{FF2B5EF4-FFF2-40B4-BE49-F238E27FC236}">
                    <a16:creationId xmlns:a16="http://schemas.microsoft.com/office/drawing/2014/main" id="{AFC667F6-3973-4ED4-8CA1-5608CD1C38B9}"/>
                  </a:ext>
                </a:extLst>
              </p:cNvPr>
              <p:cNvCxnSpPr>
                <a:cxnSpLocks/>
                <a:endCxn id="500" idx="4"/>
              </p:cNvCxnSpPr>
              <p:nvPr/>
            </p:nvCxnSpPr>
            <p:spPr>
              <a:xfrm flipH="1" flipV="1">
                <a:off x="213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6" name="Straight Connector 505">
                <a:extLst>
                  <a:ext uri="{FF2B5EF4-FFF2-40B4-BE49-F238E27FC236}">
                    <a16:creationId xmlns:a16="http://schemas.microsoft.com/office/drawing/2014/main" id="{D70C12B6-1513-4335-817B-A56F9805159A}"/>
                  </a:ext>
                </a:extLst>
              </p:cNvPr>
              <p:cNvCxnSpPr>
                <a:cxnSpLocks/>
                <a:endCxn id="500" idx="4"/>
              </p:cNvCxnSpPr>
              <p:nvPr/>
            </p:nvCxnSpPr>
            <p:spPr>
              <a:xfrm flipH="1" flipV="1">
                <a:off x="213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07" name="Straight Connector 506">
                <a:extLst>
                  <a:ext uri="{FF2B5EF4-FFF2-40B4-BE49-F238E27FC236}">
                    <a16:creationId xmlns:a16="http://schemas.microsoft.com/office/drawing/2014/main" id="{00388738-902A-4CDE-AB99-3B8CE02E3923}"/>
                  </a:ext>
                </a:extLst>
              </p:cNvPr>
              <p:cNvCxnSpPr>
                <a:cxnSpLocks/>
                <a:endCxn id="499" idx="4"/>
              </p:cNvCxnSpPr>
              <p:nvPr/>
            </p:nvCxnSpPr>
            <p:spPr>
              <a:xfrm flipV="1">
                <a:off x="226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08" name="Oval 507">
                <a:extLst>
                  <a:ext uri="{FF2B5EF4-FFF2-40B4-BE49-F238E27FC236}">
                    <a16:creationId xmlns:a16="http://schemas.microsoft.com/office/drawing/2014/main" id="{A0A33816-7900-434C-AACC-648C91F923F3}"/>
                  </a:ext>
                </a:extLst>
              </p:cNvPr>
              <p:cNvSpPr/>
              <p:nvPr/>
            </p:nvSpPr>
            <p:spPr>
              <a:xfrm>
                <a:off x="173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9" name="Straight Connector 508">
                <a:extLst>
                  <a:ext uri="{FF2B5EF4-FFF2-40B4-BE49-F238E27FC236}">
                    <a16:creationId xmlns:a16="http://schemas.microsoft.com/office/drawing/2014/main" id="{FCAD5073-0C5D-4B73-A1FF-80A43B7EE059}"/>
                  </a:ext>
                </a:extLst>
              </p:cNvPr>
              <p:cNvCxnSpPr>
                <a:cxnSpLocks/>
                <a:endCxn id="508" idx="4"/>
              </p:cNvCxnSpPr>
              <p:nvPr/>
            </p:nvCxnSpPr>
            <p:spPr>
              <a:xfrm flipV="1">
                <a:off x="164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0" name="Straight Connector 509">
                <a:extLst>
                  <a:ext uri="{FF2B5EF4-FFF2-40B4-BE49-F238E27FC236}">
                    <a16:creationId xmlns:a16="http://schemas.microsoft.com/office/drawing/2014/main" id="{587F3B7E-91B4-4CBD-AEEF-938F1FE1359B}"/>
                  </a:ext>
                </a:extLst>
              </p:cNvPr>
              <p:cNvCxnSpPr>
                <a:cxnSpLocks/>
                <a:endCxn id="508" idx="4"/>
              </p:cNvCxnSpPr>
              <p:nvPr/>
            </p:nvCxnSpPr>
            <p:spPr>
              <a:xfrm flipH="1" flipV="1">
                <a:off x="193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1" name="Straight Connector 510">
                <a:extLst>
                  <a:ext uri="{FF2B5EF4-FFF2-40B4-BE49-F238E27FC236}">
                    <a16:creationId xmlns:a16="http://schemas.microsoft.com/office/drawing/2014/main" id="{7539D115-FA97-43E4-865B-09B9525E7ABC}"/>
                  </a:ext>
                </a:extLst>
              </p:cNvPr>
              <p:cNvCxnSpPr>
                <a:cxnSpLocks/>
                <a:endCxn id="508" idx="4"/>
              </p:cNvCxnSpPr>
              <p:nvPr/>
            </p:nvCxnSpPr>
            <p:spPr>
              <a:xfrm flipH="1" flipV="1">
                <a:off x="193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2" name="Straight Connector 511">
                <a:extLst>
                  <a:ext uri="{FF2B5EF4-FFF2-40B4-BE49-F238E27FC236}">
                    <a16:creationId xmlns:a16="http://schemas.microsoft.com/office/drawing/2014/main" id="{DB01ACCE-F6ED-4FD3-8A0A-0953BD463B1B}"/>
                  </a:ext>
                </a:extLst>
              </p:cNvPr>
              <p:cNvCxnSpPr>
                <a:cxnSpLocks/>
                <a:endCxn id="508" idx="4"/>
              </p:cNvCxnSpPr>
              <p:nvPr/>
            </p:nvCxnSpPr>
            <p:spPr>
              <a:xfrm flipV="1">
                <a:off x="100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3" name="Straight Connector 512">
                <a:extLst>
                  <a:ext uri="{FF2B5EF4-FFF2-40B4-BE49-F238E27FC236}">
                    <a16:creationId xmlns:a16="http://schemas.microsoft.com/office/drawing/2014/main" id="{CF5D8C0E-42E0-4D4D-A6B5-A70650340828}"/>
                  </a:ext>
                </a:extLst>
              </p:cNvPr>
              <p:cNvCxnSpPr>
                <a:cxnSpLocks/>
                <a:endCxn id="517" idx="4"/>
              </p:cNvCxnSpPr>
              <p:nvPr/>
            </p:nvCxnSpPr>
            <p:spPr>
              <a:xfrm flipV="1">
                <a:off x="227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a:extLst>
                  <a:ext uri="{FF2B5EF4-FFF2-40B4-BE49-F238E27FC236}">
                    <a16:creationId xmlns:a16="http://schemas.microsoft.com/office/drawing/2014/main" id="{0BD12B8E-EBE1-4E07-A4DD-2AC7B0C4FA9E}"/>
                  </a:ext>
                </a:extLst>
              </p:cNvPr>
              <p:cNvCxnSpPr>
                <a:cxnSpLocks/>
                <a:endCxn id="518" idx="4"/>
              </p:cNvCxnSpPr>
              <p:nvPr/>
            </p:nvCxnSpPr>
            <p:spPr>
              <a:xfrm flipV="1">
                <a:off x="227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5" name="Straight Connector 514">
                <a:extLst>
                  <a:ext uri="{FF2B5EF4-FFF2-40B4-BE49-F238E27FC236}">
                    <a16:creationId xmlns:a16="http://schemas.microsoft.com/office/drawing/2014/main" id="{FF95D7F0-517C-42BB-8F37-94C08DE73AA0}"/>
                  </a:ext>
                </a:extLst>
              </p:cNvPr>
              <p:cNvCxnSpPr>
                <a:cxnSpLocks/>
                <a:endCxn id="517" idx="4"/>
              </p:cNvCxnSpPr>
              <p:nvPr/>
            </p:nvCxnSpPr>
            <p:spPr>
              <a:xfrm flipV="1">
                <a:off x="291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16" name="Straight Connector 515">
                <a:extLst>
                  <a:ext uri="{FF2B5EF4-FFF2-40B4-BE49-F238E27FC236}">
                    <a16:creationId xmlns:a16="http://schemas.microsoft.com/office/drawing/2014/main" id="{5B40BF50-C52E-46BE-B158-3BBFC73B8DF5}"/>
                  </a:ext>
                </a:extLst>
              </p:cNvPr>
              <p:cNvCxnSpPr>
                <a:cxnSpLocks/>
                <a:endCxn id="518" idx="4"/>
              </p:cNvCxnSpPr>
              <p:nvPr/>
            </p:nvCxnSpPr>
            <p:spPr>
              <a:xfrm flipV="1">
                <a:off x="291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17" name="Oval 516">
                <a:extLst>
                  <a:ext uri="{FF2B5EF4-FFF2-40B4-BE49-F238E27FC236}">
                    <a16:creationId xmlns:a16="http://schemas.microsoft.com/office/drawing/2014/main" id="{3A505D89-C5EA-4F6B-9E94-CC7FBA0BD74F}"/>
                  </a:ext>
                </a:extLst>
              </p:cNvPr>
              <p:cNvSpPr/>
              <p:nvPr/>
            </p:nvSpPr>
            <p:spPr>
              <a:xfrm>
                <a:off x="340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8" name="Oval 517">
                <a:extLst>
                  <a:ext uri="{FF2B5EF4-FFF2-40B4-BE49-F238E27FC236}">
                    <a16:creationId xmlns:a16="http://schemas.microsoft.com/office/drawing/2014/main" id="{E321A583-6A0A-4862-AB2D-8F40E5DAACC4}"/>
                  </a:ext>
                </a:extLst>
              </p:cNvPr>
              <p:cNvSpPr/>
              <p:nvPr/>
            </p:nvSpPr>
            <p:spPr>
              <a:xfrm>
                <a:off x="320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9" name="Oval 518">
                <a:extLst>
                  <a:ext uri="{FF2B5EF4-FFF2-40B4-BE49-F238E27FC236}">
                    <a16:creationId xmlns:a16="http://schemas.microsoft.com/office/drawing/2014/main" id="{9539FE2D-E40E-43AD-94E7-36C735B96CBD}"/>
                  </a:ext>
                </a:extLst>
              </p:cNvPr>
              <p:cNvSpPr/>
              <p:nvPr/>
            </p:nvSpPr>
            <p:spPr>
              <a:xfrm>
                <a:off x="300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0" name="Straight Connector 519">
                <a:extLst>
                  <a:ext uri="{FF2B5EF4-FFF2-40B4-BE49-F238E27FC236}">
                    <a16:creationId xmlns:a16="http://schemas.microsoft.com/office/drawing/2014/main" id="{65BEA120-3808-47EF-B011-A86681A49468}"/>
                  </a:ext>
                </a:extLst>
              </p:cNvPr>
              <p:cNvCxnSpPr>
                <a:cxnSpLocks/>
                <a:endCxn id="519" idx="4"/>
              </p:cNvCxnSpPr>
              <p:nvPr/>
            </p:nvCxnSpPr>
            <p:spPr>
              <a:xfrm flipV="1">
                <a:off x="291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a:extLst>
                  <a:ext uri="{FF2B5EF4-FFF2-40B4-BE49-F238E27FC236}">
                    <a16:creationId xmlns:a16="http://schemas.microsoft.com/office/drawing/2014/main" id="{F27595EF-D5C3-4B6E-9558-0896D491302B}"/>
                  </a:ext>
                </a:extLst>
              </p:cNvPr>
              <p:cNvCxnSpPr>
                <a:cxnSpLocks/>
                <a:endCxn id="519" idx="4"/>
              </p:cNvCxnSpPr>
              <p:nvPr/>
            </p:nvCxnSpPr>
            <p:spPr>
              <a:xfrm flipH="1" flipV="1">
                <a:off x="320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2" name="Straight Connector 521">
                <a:extLst>
                  <a:ext uri="{FF2B5EF4-FFF2-40B4-BE49-F238E27FC236}">
                    <a16:creationId xmlns:a16="http://schemas.microsoft.com/office/drawing/2014/main" id="{32467071-0ECE-48FB-9B83-95598CB52C48}"/>
                  </a:ext>
                </a:extLst>
              </p:cNvPr>
              <p:cNvCxnSpPr>
                <a:cxnSpLocks/>
                <a:endCxn id="517" idx="4"/>
              </p:cNvCxnSpPr>
              <p:nvPr/>
            </p:nvCxnSpPr>
            <p:spPr>
              <a:xfrm flipH="1" flipV="1">
                <a:off x="360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3" name="Straight Connector 522">
                <a:extLst>
                  <a:ext uri="{FF2B5EF4-FFF2-40B4-BE49-F238E27FC236}">
                    <a16:creationId xmlns:a16="http://schemas.microsoft.com/office/drawing/2014/main" id="{24550E06-A9B7-443B-A2BF-9639A6D03792}"/>
                  </a:ext>
                </a:extLst>
              </p:cNvPr>
              <p:cNvCxnSpPr>
                <a:cxnSpLocks/>
                <a:endCxn id="517" idx="4"/>
              </p:cNvCxnSpPr>
              <p:nvPr/>
            </p:nvCxnSpPr>
            <p:spPr>
              <a:xfrm flipH="1" flipV="1">
                <a:off x="360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4" name="Straight Connector 523">
                <a:extLst>
                  <a:ext uri="{FF2B5EF4-FFF2-40B4-BE49-F238E27FC236}">
                    <a16:creationId xmlns:a16="http://schemas.microsoft.com/office/drawing/2014/main" id="{9D27C416-CE83-4229-AA54-85DBC053FD94}"/>
                  </a:ext>
                </a:extLst>
              </p:cNvPr>
              <p:cNvCxnSpPr>
                <a:cxnSpLocks/>
                <a:endCxn id="518" idx="4"/>
              </p:cNvCxnSpPr>
              <p:nvPr/>
            </p:nvCxnSpPr>
            <p:spPr>
              <a:xfrm flipH="1" flipV="1">
                <a:off x="340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5" name="Straight Connector 524">
                <a:extLst>
                  <a:ext uri="{FF2B5EF4-FFF2-40B4-BE49-F238E27FC236}">
                    <a16:creationId xmlns:a16="http://schemas.microsoft.com/office/drawing/2014/main" id="{7088B3B9-3888-41F5-850C-B4130DCEA68F}"/>
                  </a:ext>
                </a:extLst>
              </p:cNvPr>
              <p:cNvCxnSpPr>
                <a:cxnSpLocks/>
                <a:endCxn id="519" idx="4"/>
              </p:cNvCxnSpPr>
              <p:nvPr/>
            </p:nvCxnSpPr>
            <p:spPr>
              <a:xfrm flipH="1" flipV="1">
                <a:off x="320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6" name="Straight Connector 525">
                <a:extLst>
                  <a:ext uri="{FF2B5EF4-FFF2-40B4-BE49-F238E27FC236}">
                    <a16:creationId xmlns:a16="http://schemas.microsoft.com/office/drawing/2014/main" id="{0EA689BC-83A8-4AD3-BAF1-DB0321DBD1EF}"/>
                  </a:ext>
                </a:extLst>
              </p:cNvPr>
              <p:cNvCxnSpPr>
                <a:cxnSpLocks/>
                <a:endCxn id="519" idx="4"/>
              </p:cNvCxnSpPr>
              <p:nvPr/>
            </p:nvCxnSpPr>
            <p:spPr>
              <a:xfrm flipH="1" flipV="1">
                <a:off x="320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a:extLst>
                  <a:ext uri="{FF2B5EF4-FFF2-40B4-BE49-F238E27FC236}">
                    <a16:creationId xmlns:a16="http://schemas.microsoft.com/office/drawing/2014/main" id="{31C9EF0C-0447-44E8-A4D5-2343E672FF55}"/>
                  </a:ext>
                </a:extLst>
              </p:cNvPr>
              <p:cNvCxnSpPr>
                <a:cxnSpLocks/>
                <a:endCxn id="518" idx="4"/>
              </p:cNvCxnSpPr>
              <p:nvPr/>
            </p:nvCxnSpPr>
            <p:spPr>
              <a:xfrm flipH="1" flipV="1">
                <a:off x="340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8" name="Straight Connector 527">
                <a:extLst>
                  <a:ext uri="{FF2B5EF4-FFF2-40B4-BE49-F238E27FC236}">
                    <a16:creationId xmlns:a16="http://schemas.microsoft.com/office/drawing/2014/main" id="{C47236D8-7781-49AD-AD9F-0FD9A6EEE3AF}"/>
                  </a:ext>
                </a:extLst>
              </p:cNvPr>
              <p:cNvCxnSpPr>
                <a:cxnSpLocks/>
                <a:endCxn id="518" idx="4"/>
              </p:cNvCxnSpPr>
              <p:nvPr/>
            </p:nvCxnSpPr>
            <p:spPr>
              <a:xfrm flipH="1" flipV="1">
                <a:off x="340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29" name="Straight Connector 528">
                <a:extLst>
                  <a:ext uri="{FF2B5EF4-FFF2-40B4-BE49-F238E27FC236}">
                    <a16:creationId xmlns:a16="http://schemas.microsoft.com/office/drawing/2014/main" id="{D3993C1B-90B9-4AA0-9849-7C7E6F1BAD2C}"/>
                  </a:ext>
                </a:extLst>
              </p:cNvPr>
              <p:cNvCxnSpPr>
                <a:cxnSpLocks/>
                <a:endCxn id="517" idx="4"/>
              </p:cNvCxnSpPr>
              <p:nvPr/>
            </p:nvCxnSpPr>
            <p:spPr>
              <a:xfrm flipV="1">
                <a:off x="353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0" name="Straight Connector 529">
                <a:extLst>
                  <a:ext uri="{FF2B5EF4-FFF2-40B4-BE49-F238E27FC236}">
                    <a16:creationId xmlns:a16="http://schemas.microsoft.com/office/drawing/2014/main" id="{ACA9125A-DDB4-4433-8D9A-2AF11EB8D6CE}"/>
                  </a:ext>
                </a:extLst>
              </p:cNvPr>
              <p:cNvCxnSpPr>
                <a:cxnSpLocks/>
                <a:endCxn id="519" idx="4"/>
              </p:cNvCxnSpPr>
              <p:nvPr/>
            </p:nvCxnSpPr>
            <p:spPr>
              <a:xfrm flipV="1">
                <a:off x="227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1" name="Straight Connector 530">
                <a:extLst>
                  <a:ext uri="{FF2B5EF4-FFF2-40B4-BE49-F238E27FC236}">
                    <a16:creationId xmlns:a16="http://schemas.microsoft.com/office/drawing/2014/main" id="{74D88276-B042-4DBE-9783-939B125F02BF}"/>
                  </a:ext>
                </a:extLst>
              </p:cNvPr>
              <p:cNvCxnSpPr>
                <a:cxnSpLocks/>
                <a:endCxn id="535" idx="4"/>
              </p:cNvCxnSpPr>
              <p:nvPr/>
            </p:nvCxnSpPr>
            <p:spPr>
              <a:xfrm flipV="1">
                <a:off x="353275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2" name="Straight Connector 531">
                <a:extLst>
                  <a:ext uri="{FF2B5EF4-FFF2-40B4-BE49-F238E27FC236}">
                    <a16:creationId xmlns:a16="http://schemas.microsoft.com/office/drawing/2014/main" id="{D166696F-D141-4204-9EA3-C178A8208AB2}"/>
                  </a:ext>
                </a:extLst>
              </p:cNvPr>
              <p:cNvCxnSpPr>
                <a:cxnSpLocks/>
                <a:endCxn id="536" idx="4"/>
              </p:cNvCxnSpPr>
              <p:nvPr/>
            </p:nvCxnSpPr>
            <p:spPr>
              <a:xfrm flipV="1">
                <a:off x="353275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3" name="Straight Connector 532">
                <a:extLst>
                  <a:ext uri="{FF2B5EF4-FFF2-40B4-BE49-F238E27FC236}">
                    <a16:creationId xmlns:a16="http://schemas.microsoft.com/office/drawing/2014/main" id="{6D0B7E2D-7A80-4A10-96E8-6E47020C634B}"/>
                  </a:ext>
                </a:extLst>
              </p:cNvPr>
              <p:cNvCxnSpPr>
                <a:cxnSpLocks/>
                <a:endCxn id="535" idx="4"/>
              </p:cNvCxnSpPr>
              <p:nvPr/>
            </p:nvCxnSpPr>
            <p:spPr>
              <a:xfrm flipV="1">
                <a:off x="417283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4" name="Straight Connector 533">
                <a:extLst>
                  <a:ext uri="{FF2B5EF4-FFF2-40B4-BE49-F238E27FC236}">
                    <a16:creationId xmlns:a16="http://schemas.microsoft.com/office/drawing/2014/main" id="{602C9D88-EDAB-46C4-A8E0-BD83C4DA7AAC}"/>
                  </a:ext>
                </a:extLst>
              </p:cNvPr>
              <p:cNvCxnSpPr>
                <a:cxnSpLocks/>
                <a:endCxn id="536" idx="4"/>
              </p:cNvCxnSpPr>
              <p:nvPr/>
            </p:nvCxnSpPr>
            <p:spPr>
              <a:xfrm flipV="1">
                <a:off x="417283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35" name="Oval 534">
                <a:extLst>
                  <a:ext uri="{FF2B5EF4-FFF2-40B4-BE49-F238E27FC236}">
                    <a16:creationId xmlns:a16="http://schemas.microsoft.com/office/drawing/2014/main" id="{E9641712-B78D-4EBE-8E05-AAC69A0A4B56}"/>
                  </a:ext>
                </a:extLst>
              </p:cNvPr>
              <p:cNvSpPr/>
              <p:nvPr/>
            </p:nvSpPr>
            <p:spPr>
              <a:xfrm>
                <a:off x="466559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6" name="Oval 535">
                <a:extLst>
                  <a:ext uri="{FF2B5EF4-FFF2-40B4-BE49-F238E27FC236}">
                    <a16:creationId xmlns:a16="http://schemas.microsoft.com/office/drawing/2014/main" id="{D7DB19DC-745A-4BE4-A8F3-8EB00D3E4B8C}"/>
                  </a:ext>
                </a:extLst>
              </p:cNvPr>
              <p:cNvSpPr/>
              <p:nvPr/>
            </p:nvSpPr>
            <p:spPr>
              <a:xfrm>
                <a:off x="446747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7" name="Oval 536">
                <a:extLst>
                  <a:ext uri="{FF2B5EF4-FFF2-40B4-BE49-F238E27FC236}">
                    <a16:creationId xmlns:a16="http://schemas.microsoft.com/office/drawing/2014/main" id="{6EC77087-2BE6-4DAF-81F9-1A8B6D68BC77}"/>
                  </a:ext>
                </a:extLst>
              </p:cNvPr>
              <p:cNvSpPr/>
              <p:nvPr/>
            </p:nvSpPr>
            <p:spPr>
              <a:xfrm>
                <a:off x="426935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8" name="Straight Connector 537">
                <a:extLst>
                  <a:ext uri="{FF2B5EF4-FFF2-40B4-BE49-F238E27FC236}">
                    <a16:creationId xmlns:a16="http://schemas.microsoft.com/office/drawing/2014/main" id="{31FF5C0F-42E7-42B7-99DC-5509C4A96A1B}"/>
                  </a:ext>
                </a:extLst>
              </p:cNvPr>
              <p:cNvCxnSpPr>
                <a:cxnSpLocks/>
                <a:endCxn id="537" idx="4"/>
              </p:cNvCxnSpPr>
              <p:nvPr/>
            </p:nvCxnSpPr>
            <p:spPr>
              <a:xfrm flipV="1">
                <a:off x="417283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39" name="Straight Connector 538">
                <a:extLst>
                  <a:ext uri="{FF2B5EF4-FFF2-40B4-BE49-F238E27FC236}">
                    <a16:creationId xmlns:a16="http://schemas.microsoft.com/office/drawing/2014/main" id="{36FC8E6C-B7AB-40E6-9635-39D7D86E5A36}"/>
                  </a:ext>
                </a:extLst>
              </p:cNvPr>
              <p:cNvCxnSpPr>
                <a:cxnSpLocks/>
                <a:endCxn id="537" idx="4"/>
              </p:cNvCxnSpPr>
              <p:nvPr/>
            </p:nvCxnSpPr>
            <p:spPr>
              <a:xfrm flipH="1" flipV="1">
                <a:off x="446747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0" name="Straight Connector 539">
                <a:extLst>
                  <a:ext uri="{FF2B5EF4-FFF2-40B4-BE49-F238E27FC236}">
                    <a16:creationId xmlns:a16="http://schemas.microsoft.com/office/drawing/2014/main" id="{BDB77B82-9BA7-4D51-9C85-4F6B593CFDB8}"/>
                  </a:ext>
                </a:extLst>
              </p:cNvPr>
              <p:cNvCxnSpPr>
                <a:cxnSpLocks/>
                <a:endCxn id="535" idx="4"/>
              </p:cNvCxnSpPr>
              <p:nvPr/>
            </p:nvCxnSpPr>
            <p:spPr>
              <a:xfrm flipH="1" flipV="1">
                <a:off x="486371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1" name="Straight Connector 540">
                <a:extLst>
                  <a:ext uri="{FF2B5EF4-FFF2-40B4-BE49-F238E27FC236}">
                    <a16:creationId xmlns:a16="http://schemas.microsoft.com/office/drawing/2014/main" id="{CF7DC802-807A-4FAC-BBE2-67040768C4D6}"/>
                  </a:ext>
                </a:extLst>
              </p:cNvPr>
              <p:cNvCxnSpPr>
                <a:cxnSpLocks/>
                <a:endCxn id="535" idx="4"/>
              </p:cNvCxnSpPr>
              <p:nvPr/>
            </p:nvCxnSpPr>
            <p:spPr>
              <a:xfrm flipH="1" flipV="1">
                <a:off x="486371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2" name="Straight Connector 541">
                <a:extLst>
                  <a:ext uri="{FF2B5EF4-FFF2-40B4-BE49-F238E27FC236}">
                    <a16:creationId xmlns:a16="http://schemas.microsoft.com/office/drawing/2014/main" id="{0F348E2D-2520-45EA-8CDC-EF6D8AD27C57}"/>
                  </a:ext>
                </a:extLst>
              </p:cNvPr>
              <p:cNvCxnSpPr>
                <a:cxnSpLocks/>
                <a:endCxn id="536" idx="4"/>
              </p:cNvCxnSpPr>
              <p:nvPr/>
            </p:nvCxnSpPr>
            <p:spPr>
              <a:xfrm flipH="1" flipV="1">
                <a:off x="466559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a:extLst>
                  <a:ext uri="{FF2B5EF4-FFF2-40B4-BE49-F238E27FC236}">
                    <a16:creationId xmlns:a16="http://schemas.microsoft.com/office/drawing/2014/main" id="{CD240C5C-302E-47BD-AD10-57B4806B2CA6}"/>
                  </a:ext>
                </a:extLst>
              </p:cNvPr>
              <p:cNvCxnSpPr>
                <a:cxnSpLocks/>
                <a:endCxn id="537" idx="4"/>
              </p:cNvCxnSpPr>
              <p:nvPr/>
            </p:nvCxnSpPr>
            <p:spPr>
              <a:xfrm flipH="1" flipV="1">
                <a:off x="446747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4" name="Straight Connector 543">
                <a:extLst>
                  <a:ext uri="{FF2B5EF4-FFF2-40B4-BE49-F238E27FC236}">
                    <a16:creationId xmlns:a16="http://schemas.microsoft.com/office/drawing/2014/main" id="{F8126854-C905-4249-BF4D-9B3408157CC9}"/>
                  </a:ext>
                </a:extLst>
              </p:cNvPr>
              <p:cNvCxnSpPr>
                <a:cxnSpLocks/>
                <a:endCxn id="537" idx="4"/>
              </p:cNvCxnSpPr>
              <p:nvPr/>
            </p:nvCxnSpPr>
            <p:spPr>
              <a:xfrm flipH="1" flipV="1">
                <a:off x="446747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a:extLst>
                  <a:ext uri="{FF2B5EF4-FFF2-40B4-BE49-F238E27FC236}">
                    <a16:creationId xmlns:a16="http://schemas.microsoft.com/office/drawing/2014/main" id="{D61547A2-0041-42A0-A7C9-CDCE50977505}"/>
                  </a:ext>
                </a:extLst>
              </p:cNvPr>
              <p:cNvCxnSpPr>
                <a:cxnSpLocks/>
                <a:endCxn id="536" idx="4"/>
              </p:cNvCxnSpPr>
              <p:nvPr/>
            </p:nvCxnSpPr>
            <p:spPr>
              <a:xfrm flipH="1" flipV="1">
                <a:off x="466559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6" name="Straight Connector 545">
                <a:extLst>
                  <a:ext uri="{FF2B5EF4-FFF2-40B4-BE49-F238E27FC236}">
                    <a16:creationId xmlns:a16="http://schemas.microsoft.com/office/drawing/2014/main" id="{ABA36AC3-5737-4431-94C8-8C6CBF139CF0}"/>
                  </a:ext>
                </a:extLst>
              </p:cNvPr>
              <p:cNvCxnSpPr>
                <a:cxnSpLocks/>
                <a:endCxn id="536" idx="4"/>
              </p:cNvCxnSpPr>
              <p:nvPr/>
            </p:nvCxnSpPr>
            <p:spPr>
              <a:xfrm flipH="1" flipV="1">
                <a:off x="466559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a:extLst>
                  <a:ext uri="{FF2B5EF4-FFF2-40B4-BE49-F238E27FC236}">
                    <a16:creationId xmlns:a16="http://schemas.microsoft.com/office/drawing/2014/main" id="{763DFB08-F375-4E46-8219-36A18AB44B95}"/>
                  </a:ext>
                </a:extLst>
              </p:cNvPr>
              <p:cNvCxnSpPr>
                <a:cxnSpLocks/>
                <a:endCxn id="535" idx="4"/>
              </p:cNvCxnSpPr>
              <p:nvPr/>
            </p:nvCxnSpPr>
            <p:spPr>
              <a:xfrm flipV="1">
                <a:off x="479259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8" name="Straight Connector 547">
                <a:extLst>
                  <a:ext uri="{FF2B5EF4-FFF2-40B4-BE49-F238E27FC236}">
                    <a16:creationId xmlns:a16="http://schemas.microsoft.com/office/drawing/2014/main" id="{D6C610F1-C971-49EB-AD07-332C98A0E083}"/>
                  </a:ext>
                </a:extLst>
              </p:cNvPr>
              <p:cNvCxnSpPr>
                <a:cxnSpLocks/>
                <a:endCxn id="537" idx="4"/>
              </p:cNvCxnSpPr>
              <p:nvPr/>
            </p:nvCxnSpPr>
            <p:spPr>
              <a:xfrm flipV="1">
                <a:off x="353275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a:extLst>
                  <a:ext uri="{FF2B5EF4-FFF2-40B4-BE49-F238E27FC236}">
                    <a16:creationId xmlns:a16="http://schemas.microsoft.com/office/drawing/2014/main" id="{C1AEF1DD-674C-43A0-BFDB-C292A062E11D}"/>
                  </a:ext>
                </a:extLst>
              </p:cNvPr>
              <p:cNvCxnSpPr>
                <a:cxnSpLocks/>
                <a:endCxn id="553" idx="4"/>
              </p:cNvCxnSpPr>
              <p:nvPr/>
            </p:nvCxnSpPr>
            <p:spPr>
              <a:xfrm flipV="1">
                <a:off x="481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0" name="Straight Connector 549">
                <a:extLst>
                  <a:ext uri="{FF2B5EF4-FFF2-40B4-BE49-F238E27FC236}">
                    <a16:creationId xmlns:a16="http://schemas.microsoft.com/office/drawing/2014/main" id="{58717035-F866-4162-B1E8-4C33FA96BA07}"/>
                  </a:ext>
                </a:extLst>
              </p:cNvPr>
              <p:cNvCxnSpPr>
                <a:cxnSpLocks/>
                <a:endCxn id="554" idx="4"/>
              </p:cNvCxnSpPr>
              <p:nvPr/>
            </p:nvCxnSpPr>
            <p:spPr>
              <a:xfrm flipV="1">
                <a:off x="481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1" name="Straight Connector 550">
                <a:extLst>
                  <a:ext uri="{FF2B5EF4-FFF2-40B4-BE49-F238E27FC236}">
                    <a16:creationId xmlns:a16="http://schemas.microsoft.com/office/drawing/2014/main" id="{2A132CEC-A7C7-46E1-B050-A1F975E1E3EE}"/>
                  </a:ext>
                </a:extLst>
              </p:cNvPr>
              <p:cNvCxnSpPr>
                <a:cxnSpLocks/>
                <a:endCxn id="553" idx="4"/>
              </p:cNvCxnSpPr>
              <p:nvPr/>
            </p:nvCxnSpPr>
            <p:spPr>
              <a:xfrm flipV="1">
                <a:off x="545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2" name="Straight Connector 551">
                <a:extLst>
                  <a:ext uri="{FF2B5EF4-FFF2-40B4-BE49-F238E27FC236}">
                    <a16:creationId xmlns:a16="http://schemas.microsoft.com/office/drawing/2014/main" id="{B1E1A74C-5E09-443C-B0FB-979CB3E001B2}"/>
                  </a:ext>
                </a:extLst>
              </p:cNvPr>
              <p:cNvCxnSpPr>
                <a:cxnSpLocks/>
                <a:endCxn id="554" idx="4"/>
              </p:cNvCxnSpPr>
              <p:nvPr/>
            </p:nvCxnSpPr>
            <p:spPr>
              <a:xfrm flipV="1">
                <a:off x="545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53" name="Oval 552">
                <a:extLst>
                  <a:ext uri="{FF2B5EF4-FFF2-40B4-BE49-F238E27FC236}">
                    <a16:creationId xmlns:a16="http://schemas.microsoft.com/office/drawing/2014/main" id="{35F06D76-3A72-462B-9EC5-E0D3F4EAA202}"/>
                  </a:ext>
                </a:extLst>
              </p:cNvPr>
              <p:cNvSpPr/>
              <p:nvPr/>
            </p:nvSpPr>
            <p:spPr>
              <a:xfrm>
                <a:off x="594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4" name="Oval 553">
                <a:extLst>
                  <a:ext uri="{FF2B5EF4-FFF2-40B4-BE49-F238E27FC236}">
                    <a16:creationId xmlns:a16="http://schemas.microsoft.com/office/drawing/2014/main" id="{66A6875A-90A7-4F22-A41C-BD0F7A0D547C}"/>
                  </a:ext>
                </a:extLst>
              </p:cNvPr>
              <p:cNvSpPr/>
              <p:nvPr/>
            </p:nvSpPr>
            <p:spPr>
              <a:xfrm>
                <a:off x="574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5" name="Oval 554">
                <a:extLst>
                  <a:ext uri="{FF2B5EF4-FFF2-40B4-BE49-F238E27FC236}">
                    <a16:creationId xmlns:a16="http://schemas.microsoft.com/office/drawing/2014/main" id="{8DB070A1-249C-42A3-A207-DAF054AD37B3}"/>
                  </a:ext>
                </a:extLst>
              </p:cNvPr>
              <p:cNvSpPr/>
              <p:nvPr/>
            </p:nvSpPr>
            <p:spPr>
              <a:xfrm>
                <a:off x="554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6" name="Straight Connector 555">
                <a:extLst>
                  <a:ext uri="{FF2B5EF4-FFF2-40B4-BE49-F238E27FC236}">
                    <a16:creationId xmlns:a16="http://schemas.microsoft.com/office/drawing/2014/main" id="{2FB60613-C627-4D41-B4D5-316CA66FF413}"/>
                  </a:ext>
                </a:extLst>
              </p:cNvPr>
              <p:cNvCxnSpPr>
                <a:cxnSpLocks/>
                <a:endCxn id="555" idx="4"/>
              </p:cNvCxnSpPr>
              <p:nvPr/>
            </p:nvCxnSpPr>
            <p:spPr>
              <a:xfrm flipV="1">
                <a:off x="545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7" name="Straight Connector 556">
                <a:extLst>
                  <a:ext uri="{FF2B5EF4-FFF2-40B4-BE49-F238E27FC236}">
                    <a16:creationId xmlns:a16="http://schemas.microsoft.com/office/drawing/2014/main" id="{A8C61D14-97B6-48AB-93BA-E5E703A15EB1}"/>
                  </a:ext>
                </a:extLst>
              </p:cNvPr>
              <p:cNvCxnSpPr>
                <a:cxnSpLocks/>
                <a:endCxn id="555" idx="4"/>
              </p:cNvCxnSpPr>
              <p:nvPr/>
            </p:nvCxnSpPr>
            <p:spPr>
              <a:xfrm flipH="1" flipV="1">
                <a:off x="574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8" name="Straight Connector 557">
                <a:extLst>
                  <a:ext uri="{FF2B5EF4-FFF2-40B4-BE49-F238E27FC236}">
                    <a16:creationId xmlns:a16="http://schemas.microsoft.com/office/drawing/2014/main" id="{148754A3-9B66-4550-8D86-4DF7C546D707}"/>
                  </a:ext>
                </a:extLst>
              </p:cNvPr>
              <p:cNvCxnSpPr>
                <a:cxnSpLocks/>
              </p:cNvCxnSpPr>
              <p:nvPr/>
            </p:nvCxnSpPr>
            <p:spPr>
              <a:xfrm flipH="1" flipV="1">
                <a:off x="614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59" name="Straight Connector 558">
                <a:extLst>
                  <a:ext uri="{FF2B5EF4-FFF2-40B4-BE49-F238E27FC236}">
                    <a16:creationId xmlns:a16="http://schemas.microsoft.com/office/drawing/2014/main" id="{82A5C156-FE69-4236-B40A-979BB45925DF}"/>
                  </a:ext>
                </a:extLst>
              </p:cNvPr>
              <p:cNvCxnSpPr>
                <a:cxnSpLocks/>
              </p:cNvCxnSpPr>
              <p:nvPr/>
            </p:nvCxnSpPr>
            <p:spPr>
              <a:xfrm flipH="1" flipV="1">
                <a:off x="614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0" name="Straight Connector 559">
                <a:extLst>
                  <a:ext uri="{FF2B5EF4-FFF2-40B4-BE49-F238E27FC236}">
                    <a16:creationId xmlns:a16="http://schemas.microsoft.com/office/drawing/2014/main" id="{92775562-DE3A-4576-B981-8B5E1406C462}"/>
                  </a:ext>
                </a:extLst>
              </p:cNvPr>
              <p:cNvCxnSpPr>
                <a:cxnSpLocks/>
              </p:cNvCxnSpPr>
              <p:nvPr/>
            </p:nvCxnSpPr>
            <p:spPr>
              <a:xfrm flipH="1" flipV="1">
                <a:off x="594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1" name="Straight Connector 560">
                <a:extLst>
                  <a:ext uri="{FF2B5EF4-FFF2-40B4-BE49-F238E27FC236}">
                    <a16:creationId xmlns:a16="http://schemas.microsoft.com/office/drawing/2014/main" id="{0FD4A98A-184F-4DA8-B8F2-CA5122A48E0F}"/>
                  </a:ext>
                </a:extLst>
              </p:cNvPr>
              <p:cNvCxnSpPr>
                <a:cxnSpLocks/>
                <a:endCxn id="555" idx="4"/>
              </p:cNvCxnSpPr>
              <p:nvPr/>
            </p:nvCxnSpPr>
            <p:spPr>
              <a:xfrm flipH="1" flipV="1">
                <a:off x="574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2" name="Straight Connector 561">
                <a:extLst>
                  <a:ext uri="{FF2B5EF4-FFF2-40B4-BE49-F238E27FC236}">
                    <a16:creationId xmlns:a16="http://schemas.microsoft.com/office/drawing/2014/main" id="{02F4B6B4-D9E6-4FB4-A330-622036D4C35F}"/>
                  </a:ext>
                </a:extLst>
              </p:cNvPr>
              <p:cNvCxnSpPr>
                <a:cxnSpLocks/>
                <a:endCxn id="555" idx="4"/>
              </p:cNvCxnSpPr>
              <p:nvPr/>
            </p:nvCxnSpPr>
            <p:spPr>
              <a:xfrm flipH="1" flipV="1">
                <a:off x="574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3" name="Straight Connector 562">
                <a:extLst>
                  <a:ext uri="{FF2B5EF4-FFF2-40B4-BE49-F238E27FC236}">
                    <a16:creationId xmlns:a16="http://schemas.microsoft.com/office/drawing/2014/main" id="{52A8985C-3F32-43E8-AB38-CACBEF5A6797}"/>
                  </a:ext>
                </a:extLst>
              </p:cNvPr>
              <p:cNvCxnSpPr>
                <a:cxnSpLocks/>
              </p:cNvCxnSpPr>
              <p:nvPr/>
            </p:nvCxnSpPr>
            <p:spPr>
              <a:xfrm flipH="1" flipV="1">
                <a:off x="594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4" name="Straight Connector 563">
                <a:extLst>
                  <a:ext uri="{FF2B5EF4-FFF2-40B4-BE49-F238E27FC236}">
                    <a16:creationId xmlns:a16="http://schemas.microsoft.com/office/drawing/2014/main" id="{223C7A31-0C18-4544-BE81-46CA8ACE76C0}"/>
                  </a:ext>
                </a:extLst>
              </p:cNvPr>
              <p:cNvCxnSpPr>
                <a:cxnSpLocks/>
              </p:cNvCxnSpPr>
              <p:nvPr/>
            </p:nvCxnSpPr>
            <p:spPr>
              <a:xfrm flipH="1" flipV="1">
                <a:off x="594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5" name="Straight Connector 564">
                <a:extLst>
                  <a:ext uri="{FF2B5EF4-FFF2-40B4-BE49-F238E27FC236}">
                    <a16:creationId xmlns:a16="http://schemas.microsoft.com/office/drawing/2014/main" id="{F28AF938-3DB4-4810-B85C-AE3143511577}"/>
                  </a:ext>
                </a:extLst>
              </p:cNvPr>
              <p:cNvCxnSpPr>
                <a:cxnSpLocks/>
              </p:cNvCxnSpPr>
              <p:nvPr/>
            </p:nvCxnSpPr>
            <p:spPr>
              <a:xfrm flipV="1">
                <a:off x="607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6" name="Straight Connector 565">
                <a:extLst>
                  <a:ext uri="{FF2B5EF4-FFF2-40B4-BE49-F238E27FC236}">
                    <a16:creationId xmlns:a16="http://schemas.microsoft.com/office/drawing/2014/main" id="{FD0A8E99-AD6B-495A-BAB1-90A57C216191}"/>
                  </a:ext>
                </a:extLst>
              </p:cNvPr>
              <p:cNvCxnSpPr>
                <a:cxnSpLocks/>
                <a:endCxn id="555" idx="4"/>
              </p:cNvCxnSpPr>
              <p:nvPr/>
            </p:nvCxnSpPr>
            <p:spPr>
              <a:xfrm flipV="1">
                <a:off x="481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7" name="Straight Connector 566">
                <a:extLst>
                  <a:ext uri="{FF2B5EF4-FFF2-40B4-BE49-F238E27FC236}">
                    <a16:creationId xmlns:a16="http://schemas.microsoft.com/office/drawing/2014/main" id="{4DB8F4D5-DA27-402A-8DF9-0019F9CA0C03}"/>
                  </a:ext>
                </a:extLst>
              </p:cNvPr>
              <p:cNvCxnSpPr>
                <a:cxnSpLocks/>
                <a:endCxn id="571" idx="4"/>
              </p:cNvCxnSpPr>
              <p:nvPr/>
            </p:nvCxnSpPr>
            <p:spPr>
              <a:xfrm flipV="1">
                <a:off x="605243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8" name="Straight Connector 567">
                <a:extLst>
                  <a:ext uri="{FF2B5EF4-FFF2-40B4-BE49-F238E27FC236}">
                    <a16:creationId xmlns:a16="http://schemas.microsoft.com/office/drawing/2014/main" id="{C40FEDE2-DCB6-477D-A094-0A890910F458}"/>
                  </a:ext>
                </a:extLst>
              </p:cNvPr>
              <p:cNvCxnSpPr>
                <a:cxnSpLocks/>
                <a:endCxn id="572" idx="4"/>
              </p:cNvCxnSpPr>
              <p:nvPr/>
            </p:nvCxnSpPr>
            <p:spPr>
              <a:xfrm flipV="1">
                <a:off x="605243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69" name="Straight Connector 568">
                <a:extLst>
                  <a:ext uri="{FF2B5EF4-FFF2-40B4-BE49-F238E27FC236}">
                    <a16:creationId xmlns:a16="http://schemas.microsoft.com/office/drawing/2014/main" id="{1FC7DBC5-9219-4264-895F-7B84244FD31F}"/>
                  </a:ext>
                </a:extLst>
              </p:cNvPr>
              <p:cNvCxnSpPr>
                <a:cxnSpLocks/>
                <a:endCxn id="571" idx="4"/>
              </p:cNvCxnSpPr>
              <p:nvPr/>
            </p:nvCxnSpPr>
            <p:spPr>
              <a:xfrm flipV="1">
                <a:off x="669251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0" name="Straight Connector 569">
                <a:extLst>
                  <a:ext uri="{FF2B5EF4-FFF2-40B4-BE49-F238E27FC236}">
                    <a16:creationId xmlns:a16="http://schemas.microsoft.com/office/drawing/2014/main" id="{059CEC12-2D6A-4715-BAC2-EC0EF6734F3A}"/>
                  </a:ext>
                </a:extLst>
              </p:cNvPr>
              <p:cNvCxnSpPr>
                <a:cxnSpLocks/>
                <a:endCxn id="572" idx="4"/>
              </p:cNvCxnSpPr>
              <p:nvPr/>
            </p:nvCxnSpPr>
            <p:spPr>
              <a:xfrm flipV="1">
                <a:off x="669251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71" name="Oval 570">
                <a:extLst>
                  <a:ext uri="{FF2B5EF4-FFF2-40B4-BE49-F238E27FC236}">
                    <a16:creationId xmlns:a16="http://schemas.microsoft.com/office/drawing/2014/main" id="{E06B476D-B228-4E4B-9C48-9572CEBA155A}"/>
                  </a:ext>
                </a:extLst>
              </p:cNvPr>
              <p:cNvSpPr/>
              <p:nvPr/>
            </p:nvSpPr>
            <p:spPr>
              <a:xfrm>
                <a:off x="718527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2" name="Oval 571">
                <a:extLst>
                  <a:ext uri="{FF2B5EF4-FFF2-40B4-BE49-F238E27FC236}">
                    <a16:creationId xmlns:a16="http://schemas.microsoft.com/office/drawing/2014/main" id="{D9AC2BB9-47E8-4105-987C-19BAA4B16C18}"/>
                  </a:ext>
                </a:extLst>
              </p:cNvPr>
              <p:cNvSpPr/>
              <p:nvPr/>
            </p:nvSpPr>
            <p:spPr>
              <a:xfrm>
                <a:off x="698715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3" name="Oval 572">
                <a:extLst>
                  <a:ext uri="{FF2B5EF4-FFF2-40B4-BE49-F238E27FC236}">
                    <a16:creationId xmlns:a16="http://schemas.microsoft.com/office/drawing/2014/main" id="{12C61C01-100F-4D80-BFFF-347407E25665}"/>
                  </a:ext>
                </a:extLst>
              </p:cNvPr>
              <p:cNvSpPr/>
              <p:nvPr/>
            </p:nvSpPr>
            <p:spPr>
              <a:xfrm>
                <a:off x="678903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4" name="Straight Connector 573">
                <a:extLst>
                  <a:ext uri="{FF2B5EF4-FFF2-40B4-BE49-F238E27FC236}">
                    <a16:creationId xmlns:a16="http://schemas.microsoft.com/office/drawing/2014/main" id="{D7F8C45D-512C-4F27-8A3F-508E6F6D260C}"/>
                  </a:ext>
                </a:extLst>
              </p:cNvPr>
              <p:cNvCxnSpPr>
                <a:cxnSpLocks/>
                <a:endCxn id="573" idx="4"/>
              </p:cNvCxnSpPr>
              <p:nvPr/>
            </p:nvCxnSpPr>
            <p:spPr>
              <a:xfrm flipV="1">
                <a:off x="669251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5" name="Straight Connector 574">
                <a:extLst>
                  <a:ext uri="{FF2B5EF4-FFF2-40B4-BE49-F238E27FC236}">
                    <a16:creationId xmlns:a16="http://schemas.microsoft.com/office/drawing/2014/main" id="{FECBF1D7-81B8-4422-A63D-BF514D1C7EFC}"/>
                  </a:ext>
                </a:extLst>
              </p:cNvPr>
              <p:cNvCxnSpPr>
                <a:cxnSpLocks/>
                <a:endCxn id="573" idx="4"/>
              </p:cNvCxnSpPr>
              <p:nvPr/>
            </p:nvCxnSpPr>
            <p:spPr>
              <a:xfrm flipH="1" flipV="1">
                <a:off x="698715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6" name="Straight Connector 575">
                <a:extLst>
                  <a:ext uri="{FF2B5EF4-FFF2-40B4-BE49-F238E27FC236}">
                    <a16:creationId xmlns:a16="http://schemas.microsoft.com/office/drawing/2014/main" id="{E335AF76-D835-462D-A90D-CF6638466226}"/>
                  </a:ext>
                </a:extLst>
              </p:cNvPr>
              <p:cNvCxnSpPr>
                <a:cxnSpLocks/>
              </p:cNvCxnSpPr>
              <p:nvPr/>
            </p:nvCxnSpPr>
            <p:spPr>
              <a:xfrm flipH="1" flipV="1">
                <a:off x="738339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7" name="Straight Connector 576">
                <a:extLst>
                  <a:ext uri="{FF2B5EF4-FFF2-40B4-BE49-F238E27FC236}">
                    <a16:creationId xmlns:a16="http://schemas.microsoft.com/office/drawing/2014/main" id="{9E880CBD-CB3A-4B7D-8324-B64616025401}"/>
                  </a:ext>
                </a:extLst>
              </p:cNvPr>
              <p:cNvCxnSpPr>
                <a:cxnSpLocks/>
              </p:cNvCxnSpPr>
              <p:nvPr/>
            </p:nvCxnSpPr>
            <p:spPr>
              <a:xfrm flipH="1" flipV="1">
                <a:off x="738339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8" name="Straight Connector 577">
                <a:extLst>
                  <a:ext uri="{FF2B5EF4-FFF2-40B4-BE49-F238E27FC236}">
                    <a16:creationId xmlns:a16="http://schemas.microsoft.com/office/drawing/2014/main" id="{B4B2D6B1-BD00-40FA-AA0C-BC1CD765E8A4}"/>
                  </a:ext>
                </a:extLst>
              </p:cNvPr>
              <p:cNvCxnSpPr>
                <a:cxnSpLocks/>
              </p:cNvCxnSpPr>
              <p:nvPr/>
            </p:nvCxnSpPr>
            <p:spPr>
              <a:xfrm flipH="1" flipV="1">
                <a:off x="718527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79" name="Straight Connector 578">
                <a:extLst>
                  <a:ext uri="{FF2B5EF4-FFF2-40B4-BE49-F238E27FC236}">
                    <a16:creationId xmlns:a16="http://schemas.microsoft.com/office/drawing/2014/main" id="{EC5C4767-FFD6-489B-BC58-78CFDBE121B6}"/>
                  </a:ext>
                </a:extLst>
              </p:cNvPr>
              <p:cNvCxnSpPr>
                <a:cxnSpLocks/>
                <a:endCxn id="573" idx="4"/>
              </p:cNvCxnSpPr>
              <p:nvPr/>
            </p:nvCxnSpPr>
            <p:spPr>
              <a:xfrm flipH="1" flipV="1">
                <a:off x="698715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0" name="Straight Connector 579">
                <a:extLst>
                  <a:ext uri="{FF2B5EF4-FFF2-40B4-BE49-F238E27FC236}">
                    <a16:creationId xmlns:a16="http://schemas.microsoft.com/office/drawing/2014/main" id="{32866969-C162-4786-A09A-B187DF9020A7}"/>
                  </a:ext>
                </a:extLst>
              </p:cNvPr>
              <p:cNvCxnSpPr>
                <a:cxnSpLocks/>
                <a:endCxn id="573" idx="4"/>
              </p:cNvCxnSpPr>
              <p:nvPr/>
            </p:nvCxnSpPr>
            <p:spPr>
              <a:xfrm flipH="1" flipV="1">
                <a:off x="698715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1" name="Straight Connector 580">
                <a:extLst>
                  <a:ext uri="{FF2B5EF4-FFF2-40B4-BE49-F238E27FC236}">
                    <a16:creationId xmlns:a16="http://schemas.microsoft.com/office/drawing/2014/main" id="{343F44E8-62C3-4126-8A2A-B6052F21434A}"/>
                  </a:ext>
                </a:extLst>
              </p:cNvPr>
              <p:cNvCxnSpPr>
                <a:cxnSpLocks/>
              </p:cNvCxnSpPr>
              <p:nvPr/>
            </p:nvCxnSpPr>
            <p:spPr>
              <a:xfrm flipH="1" flipV="1">
                <a:off x="718527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2" name="Straight Connector 581">
                <a:extLst>
                  <a:ext uri="{FF2B5EF4-FFF2-40B4-BE49-F238E27FC236}">
                    <a16:creationId xmlns:a16="http://schemas.microsoft.com/office/drawing/2014/main" id="{E95B955F-59AD-429D-8AA5-23EAF1478522}"/>
                  </a:ext>
                </a:extLst>
              </p:cNvPr>
              <p:cNvCxnSpPr>
                <a:cxnSpLocks/>
              </p:cNvCxnSpPr>
              <p:nvPr/>
            </p:nvCxnSpPr>
            <p:spPr>
              <a:xfrm flipH="1" flipV="1">
                <a:off x="718527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3" name="Straight Connector 582">
                <a:extLst>
                  <a:ext uri="{FF2B5EF4-FFF2-40B4-BE49-F238E27FC236}">
                    <a16:creationId xmlns:a16="http://schemas.microsoft.com/office/drawing/2014/main" id="{D564467E-E133-44AA-B2C7-C0F24E4CBDE7}"/>
                  </a:ext>
                </a:extLst>
              </p:cNvPr>
              <p:cNvCxnSpPr>
                <a:cxnSpLocks/>
              </p:cNvCxnSpPr>
              <p:nvPr/>
            </p:nvCxnSpPr>
            <p:spPr>
              <a:xfrm flipV="1">
                <a:off x="731227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584" name="Straight Connector 583">
                <a:extLst>
                  <a:ext uri="{FF2B5EF4-FFF2-40B4-BE49-F238E27FC236}">
                    <a16:creationId xmlns:a16="http://schemas.microsoft.com/office/drawing/2014/main" id="{DE0604EC-4DD7-4D04-893D-E472BF9713A8}"/>
                  </a:ext>
                </a:extLst>
              </p:cNvPr>
              <p:cNvCxnSpPr>
                <a:cxnSpLocks/>
                <a:endCxn id="573" idx="4"/>
              </p:cNvCxnSpPr>
              <p:nvPr/>
            </p:nvCxnSpPr>
            <p:spPr>
              <a:xfrm flipV="1">
                <a:off x="605243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87" name="Group 286">
              <a:extLst>
                <a:ext uri="{FF2B5EF4-FFF2-40B4-BE49-F238E27FC236}">
                  <a16:creationId xmlns:a16="http://schemas.microsoft.com/office/drawing/2014/main" id="{73099186-2B18-4D82-B18B-8CF26634EB93}"/>
                </a:ext>
              </a:extLst>
            </p:cNvPr>
            <p:cNvGrpSpPr/>
            <p:nvPr/>
          </p:nvGrpSpPr>
          <p:grpSpPr>
            <a:xfrm>
              <a:off x="1941963" y="3763429"/>
              <a:ext cx="5426036" cy="1108636"/>
              <a:chOff x="1322593" y="3462319"/>
              <a:chExt cx="5426036" cy="1108636"/>
            </a:xfrm>
          </p:grpSpPr>
          <p:sp>
            <p:nvSpPr>
              <p:cNvPr id="435" name="Oval 434">
                <a:extLst>
                  <a:ext uri="{FF2B5EF4-FFF2-40B4-BE49-F238E27FC236}">
                    <a16:creationId xmlns:a16="http://schemas.microsoft.com/office/drawing/2014/main" id="{2A5B8F34-8AA1-439A-B581-FA86264C5A26}"/>
                  </a:ext>
                </a:extLst>
              </p:cNvPr>
              <p:cNvSpPr/>
              <p:nvPr/>
            </p:nvSpPr>
            <p:spPr>
              <a:xfrm>
                <a:off x="4210128" y="3466054"/>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6" name="Oval 435">
                <a:extLst>
                  <a:ext uri="{FF2B5EF4-FFF2-40B4-BE49-F238E27FC236}">
                    <a16:creationId xmlns:a16="http://schemas.microsoft.com/office/drawing/2014/main" id="{4DDA9F30-182C-4F45-B968-74823B437A43}"/>
                  </a:ext>
                </a:extLst>
              </p:cNvPr>
              <p:cNvSpPr/>
              <p:nvPr/>
            </p:nvSpPr>
            <p:spPr>
              <a:xfrm>
                <a:off x="2909052" y="3462319"/>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7" name="Straight Connector 436">
                <a:extLst>
                  <a:ext uri="{FF2B5EF4-FFF2-40B4-BE49-F238E27FC236}">
                    <a16:creationId xmlns:a16="http://schemas.microsoft.com/office/drawing/2014/main" id="{A324BC62-E719-4F85-9FE2-4E8C8AA9CF41}"/>
                  </a:ext>
                </a:extLst>
              </p:cNvPr>
              <p:cNvCxnSpPr>
                <a:cxnSpLocks/>
                <a:endCxn id="436" idx="4"/>
              </p:cNvCxnSpPr>
              <p:nvPr/>
            </p:nvCxnSpPr>
            <p:spPr>
              <a:xfrm flipV="1">
                <a:off x="2602753" y="3858559"/>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8" name="Straight Connector 437">
                <a:extLst>
                  <a:ext uri="{FF2B5EF4-FFF2-40B4-BE49-F238E27FC236}">
                    <a16:creationId xmlns:a16="http://schemas.microsoft.com/office/drawing/2014/main" id="{5E3310A6-D5C6-4B5E-AF1C-09CDDB24665F}"/>
                  </a:ext>
                </a:extLst>
              </p:cNvPr>
              <p:cNvCxnSpPr>
                <a:cxnSpLocks/>
                <a:endCxn id="436" idx="4"/>
              </p:cNvCxnSpPr>
              <p:nvPr/>
            </p:nvCxnSpPr>
            <p:spPr>
              <a:xfrm flipV="1">
                <a:off x="2800873" y="3858559"/>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9" name="Straight Connector 438">
                <a:extLst>
                  <a:ext uri="{FF2B5EF4-FFF2-40B4-BE49-F238E27FC236}">
                    <a16:creationId xmlns:a16="http://schemas.microsoft.com/office/drawing/2014/main" id="{05298E88-AC22-4166-AA5E-07E9C10121B8}"/>
                  </a:ext>
                </a:extLst>
              </p:cNvPr>
              <p:cNvCxnSpPr>
                <a:cxnSpLocks/>
                <a:endCxn id="436" idx="4"/>
              </p:cNvCxnSpPr>
              <p:nvPr/>
            </p:nvCxnSpPr>
            <p:spPr>
              <a:xfrm flipV="1">
                <a:off x="2998993" y="3858559"/>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0" name="Straight Connector 439">
                <a:extLst>
                  <a:ext uri="{FF2B5EF4-FFF2-40B4-BE49-F238E27FC236}">
                    <a16:creationId xmlns:a16="http://schemas.microsoft.com/office/drawing/2014/main" id="{EB652AF7-E2B1-488B-B948-0E17E05B87A7}"/>
                  </a:ext>
                </a:extLst>
              </p:cNvPr>
              <p:cNvCxnSpPr>
                <a:cxnSpLocks/>
                <a:endCxn id="436" idx="4"/>
              </p:cNvCxnSpPr>
              <p:nvPr/>
            </p:nvCxnSpPr>
            <p:spPr>
              <a:xfrm flipH="1" flipV="1">
                <a:off x="3107172" y="3858559"/>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1" name="Straight Connector 440">
                <a:extLst>
                  <a:ext uri="{FF2B5EF4-FFF2-40B4-BE49-F238E27FC236}">
                    <a16:creationId xmlns:a16="http://schemas.microsoft.com/office/drawing/2014/main" id="{D5D0133C-D2A5-47F2-A299-13C301FCBA8E}"/>
                  </a:ext>
                </a:extLst>
              </p:cNvPr>
              <p:cNvCxnSpPr>
                <a:cxnSpLocks/>
                <a:endCxn id="436" idx="4"/>
              </p:cNvCxnSpPr>
              <p:nvPr/>
            </p:nvCxnSpPr>
            <p:spPr>
              <a:xfrm flipH="1" flipV="1">
                <a:off x="3107172" y="3858559"/>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2" name="Straight Connector 441">
                <a:extLst>
                  <a:ext uri="{FF2B5EF4-FFF2-40B4-BE49-F238E27FC236}">
                    <a16:creationId xmlns:a16="http://schemas.microsoft.com/office/drawing/2014/main" id="{132432B5-DDEA-45FB-B056-CDBD2AFB9B76}"/>
                  </a:ext>
                </a:extLst>
              </p:cNvPr>
              <p:cNvCxnSpPr>
                <a:cxnSpLocks/>
                <a:endCxn id="436" idx="4"/>
              </p:cNvCxnSpPr>
              <p:nvPr/>
            </p:nvCxnSpPr>
            <p:spPr>
              <a:xfrm flipH="1" flipV="1">
                <a:off x="3107172" y="3858559"/>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3" name="Straight Connector 442">
                <a:extLst>
                  <a:ext uri="{FF2B5EF4-FFF2-40B4-BE49-F238E27FC236}">
                    <a16:creationId xmlns:a16="http://schemas.microsoft.com/office/drawing/2014/main" id="{9F5C1FFC-6666-4854-989D-DD8A6FAAD27D}"/>
                  </a:ext>
                </a:extLst>
              </p:cNvPr>
              <p:cNvCxnSpPr>
                <a:cxnSpLocks/>
                <a:endCxn id="436" idx="4"/>
              </p:cNvCxnSpPr>
              <p:nvPr/>
            </p:nvCxnSpPr>
            <p:spPr>
              <a:xfrm flipV="1">
                <a:off x="1322593" y="3858559"/>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4" name="Straight Connector 443">
                <a:extLst>
                  <a:ext uri="{FF2B5EF4-FFF2-40B4-BE49-F238E27FC236}">
                    <a16:creationId xmlns:a16="http://schemas.microsoft.com/office/drawing/2014/main" id="{8B9CBDAB-445C-475D-A622-DEC0E1F7EEF5}"/>
                  </a:ext>
                </a:extLst>
              </p:cNvPr>
              <p:cNvCxnSpPr>
                <a:cxnSpLocks/>
                <a:endCxn id="436" idx="4"/>
              </p:cNvCxnSpPr>
              <p:nvPr/>
            </p:nvCxnSpPr>
            <p:spPr>
              <a:xfrm flipV="1">
                <a:off x="1520713" y="3858559"/>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5" name="Straight Connector 444">
                <a:extLst>
                  <a:ext uri="{FF2B5EF4-FFF2-40B4-BE49-F238E27FC236}">
                    <a16:creationId xmlns:a16="http://schemas.microsoft.com/office/drawing/2014/main" id="{602E8935-2066-4CAF-B604-85A8C26AA262}"/>
                  </a:ext>
                </a:extLst>
              </p:cNvPr>
              <p:cNvCxnSpPr>
                <a:cxnSpLocks/>
                <a:endCxn id="436" idx="4"/>
              </p:cNvCxnSpPr>
              <p:nvPr/>
            </p:nvCxnSpPr>
            <p:spPr>
              <a:xfrm flipV="1">
                <a:off x="1718833" y="3858559"/>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46" name="Oval 445">
                <a:extLst>
                  <a:ext uri="{FF2B5EF4-FFF2-40B4-BE49-F238E27FC236}">
                    <a16:creationId xmlns:a16="http://schemas.microsoft.com/office/drawing/2014/main" id="{57B00285-E153-49F3-8777-5DFFC3546E32}"/>
                  </a:ext>
                </a:extLst>
              </p:cNvPr>
              <p:cNvSpPr/>
              <p:nvPr/>
            </p:nvSpPr>
            <p:spPr>
              <a:xfrm>
                <a:off x="2630844" y="3492201"/>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p>
            </p:txBody>
          </p:sp>
          <p:cxnSp>
            <p:nvCxnSpPr>
              <p:cNvPr id="447" name="Straight Connector 446">
                <a:extLst>
                  <a:ext uri="{FF2B5EF4-FFF2-40B4-BE49-F238E27FC236}">
                    <a16:creationId xmlns:a16="http://schemas.microsoft.com/office/drawing/2014/main" id="{B8AEB501-31D9-411D-83D1-FA99B412612C}"/>
                  </a:ext>
                </a:extLst>
              </p:cNvPr>
              <p:cNvCxnSpPr>
                <a:cxnSpLocks/>
                <a:endCxn id="446" idx="4"/>
              </p:cNvCxnSpPr>
              <p:nvPr/>
            </p:nvCxnSpPr>
            <p:spPr>
              <a:xfrm flipV="1">
                <a:off x="1718833" y="3888441"/>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8" name="Straight Connector 447">
                <a:extLst>
                  <a:ext uri="{FF2B5EF4-FFF2-40B4-BE49-F238E27FC236}">
                    <a16:creationId xmlns:a16="http://schemas.microsoft.com/office/drawing/2014/main" id="{7E2F4ADC-AAED-4840-BE21-0855E73D5519}"/>
                  </a:ext>
                </a:extLst>
              </p:cNvPr>
              <p:cNvCxnSpPr>
                <a:cxnSpLocks/>
                <a:endCxn id="446" idx="4"/>
              </p:cNvCxnSpPr>
              <p:nvPr/>
            </p:nvCxnSpPr>
            <p:spPr>
              <a:xfrm flipV="1">
                <a:off x="1520713" y="3888441"/>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49" name="Straight Connector 448">
                <a:extLst>
                  <a:ext uri="{FF2B5EF4-FFF2-40B4-BE49-F238E27FC236}">
                    <a16:creationId xmlns:a16="http://schemas.microsoft.com/office/drawing/2014/main" id="{B964DCE8-7ADE-4ADD-A7AA-4EA6E78BFCDC}"/>
                  </a:ext>
                </a:extLst>
              </p:cNvPr>
              <p:cNvCxnSpPr>
                <a:cxnSpLocks/>
                <a:endCxn id="446" idx="4"/>
              </p:cNvCxnSpPr>
              <p:nvPr/>
            </p:nvCxnSpPr>
            <p:spPr>
              <a:xfrm flipV="1">
                <a:off x="1322593" y="3888441"/>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0" name="Straight Connector 449">
                <a:extLst>
                  <a:ext uri="{FF2B5EF4-FFF2-40B4-BE49-F238E27FC236}">
                    <a16:creationId xmlns:a16="http://schemas.microsoft.com/office/drawing/2014/main" id="{17496F22-285C-4D46-A092-D5B395B9D343}"/>
                  </a:ext>
                </a:extLst>
              </p:cNvPr>
              <p:cNvCxnSpPr>
                <a:cxnSpLocks/>
                <a:endCxn id="446" idx="4"/>
              </p:cNvCxnSpPr>
              <p:nvPr/>
            </p:nvCxnSpPr>
            <p:spPr>
              <a:xfrm flipV="1">
                <a:off x="2602753" y="3888441"/>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1" name="Straight Connector 450">
                <a:extLst>
                  <a:ext uri="{FF2B5EF4-FFF2-40B4-BE49-F238E27FC236}">
                    <a16:creationId xmlns:a16="http://schemas.microsoft.com/office/drawing/2014/main" id="{5016E871-FC0E-49D1-8847-81BCB9438C25}"/>
                  </a:ext>
                </a:extLst>
              </p:cNvPr>
              <p:cNvCxnSpPr>
                <a:cxnSpLocks/>
                <a:endCxn id="446" idx="4"/>
              </p:cNvCxnSpPr>
              <p:nvPr/>
            </p:nvCxnSpPr>
            <p:spPr>
              <a:xfrm flipV="1">
                <a:off x="2800873" y="3888441"/>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2" name="Straight Connector 451">
                <a:extLst>
                  <a:ext uri="{FF2B5EF4-FFF2-40B4-BE49-F238E27FC236}">
                    <a16:creationId xmlns:a16="http://schemas.microsoft.com/office/drawing/2014/main" id="{E0BD776D-D7E0-4BCA-9968-29A39B9A8982}"/>
                  </a:ext>
                </a:extLst>
              </p:cNvPr>
              <p:cNvCxnSpPr>
                <a:cxnSpLocks/>
                <a:endCxn id="446" idx="4"/>
              </p:cNvCxnSpPr>
              <p:nvPr/>
            </p:nvCxnSpPr>
            <p:spPr>
              <a:xfrm flipH="1" flipV="1">
                <a:off x="2828964" y="3888441"/>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3" name="Straight Connector 452">
                <a:extLst>
                  <a:ext uri="{FF2B5EF4-FFF2-40B4-BE49-F238E27FC236}">
                    <a16:creationId xmlns:a16="http://schemas.microsoft.com/office/drawing/2014/main" id="{A1568BC2-5F8D-4686-8DB9-C64FDE85E8F1}"/>
                  </a:ext>
                </a:extLst>
              </p:cNvPr>
              <p:cNvCxnSpPr>
                <a:cxnSpLocks/>
                <a:endCxn id="446" idx="4"/>
              </p:cNvCxnSpPr>
              <p:nvPr/>
            </p:nvCxnSpPr>
            <p:spPr>
              <a:xfrm flipH="1" flipV="1">
                <a:off x="2828964" y="3888441"/>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4" name="Straight Connector 453">
                <a:extLst>
                  <a:ext uri="{FF2B5EF4-FFF2-40B4-BE49-F238E27FC236}">
                    <a16:creationId xmlns:a16="http://schemas.microsoft.com/office/drawing/2014/main" id="{581150AB-E1EA-46BF-9561-09BD72DC7A73}"/>
                  </a:ext>
                </a:extLst>
              </p:cNvPr>
              <p:cNvCxnSpPr>
                <a:cxnSpLocks/>
                <a:endCxn id="446" idx="4"/>
              </p:cNvCxnSpPr>
              <p:nvPr/>
            </p:nvCxnSpPr>
            <p:spPr>
              <a:xfrm flipH="1" flipV="1">
                <a:off x="2828964" y="3888441"/>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5" name="Straight Connector 454">
                <a:extLst>
                  <a:ext uri="{FF2B5EF4-FFF2-40B4-BE49-F238E27FC236}">
                    <a16:creationId xmlns:a16="http://schemas.microsoft.com/office/drawing/2014/main" id="{F061D577-EB48-4ACF-A6E6-6E6FED8BCF0B}"/>
                  </a:ext>
                </a:extLst>
              </p:cNvPr>
              <p:cNvCxnSpPr>
                <a:cxnSpLocks/>
                <a:endCxn id="446" idx="4"/>
              </p:cNvCxnSpPr>
              <p:nvPr/>
            </p:nvCxnSpPr>
            <p:spPr>
              <a:xfrm flipH="1" flipV="1">
                <a:off x="2828964" y="3888441"/>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6" name="Straight Connector 455">
                <a:extLst>
                  <a:ext uri="{FF2B5EF4-FFF2-40B4-BE49-F238E27FC236}">
                    <a16:creationId xmlns:a16="http://schemas.microsoft.com/office/drawing/2014/main" id="{D411C4F7-BE26-4C66-9624-BBE386CE0AAA}"/>
                  </a:ext>
                </a:extLst>
              </p:cNvPr>
              <p:cNvCxnSpPr>
                <a:cxnSpLocks/>
                <a:endCxn id="435" idx="4"/>
              </p:cNvCxnSpPr>
              <p:nvPr/>
            </p:nvCxnSpPr>
            <p:spPr>
              <a:xfrm flipV="1">
                <a:off x="3903829" y="3862294"/>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7" name="Straight Connector 456">
                <a:extLst>
                  <a:ext uri="{FF2B5EF4-FFF2-40B4-BE49-F238E27FC236}">
                    <a16:creationId xmlns:a16="http://schemas.microsoft.com/office/drawing/2014/main" id="{BADAAF0B-B752-47E9-AFC8-6EBD17C3055F}"/>
                  </a:ext>
                </a:extLst>
              </p:cNvPr>
              <p:cNvCxnSpPr>
                <a:cxnSpLocks/>
                <a:endCxn id="435" idx="4"/>
              </p:cNvCxnSpPr>
              <p:nvPr/>
            </p:nvCxnSpPr>
            <p:spPr>
              <a:xfrm flipV="1">
                <a:off x="4101949" y="3862294"/>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8" name="Straight Connector 457">
                <a:extLst>
                  <a:ext uri="{FF2B5EF4-FFF2-40B4-BE49-F238E27FC236}">
                    <a16:creationId xmlns:a16="http://schemas.microsoft.com/office/drawing/2014/main" id="{A5DA8185-D9EE-42A0-83D5-FF14AE6941BA}"/>
                  </a:ext>
                </a:extLst>
              </p:cNvPr>
              <p:cNvCxnSpPr>
                <a:cxnSpLocks/>
                <a:endCxn id="435" idx="4"/>
              </p:cNvCxnSpPr>
              <p:nvPr/>
            </p:nvCxnSpPr>
            <p:spPr>
              <a:xfrm flipV="1">
                <a:off x="4300069" y="3862294"/>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59" name="Straight Connector 458">
                <a:extLst>
                  <a:ext uri="{FF2B5EF4-FFF2-40B4-BE49-F238E27FC236}">
                    <a16:creationId xmlns:a16="http://schemas.microsoft.com/office/drawing/2014/main" id="{0F32E4E3-A960-4210-9E4F-C8AE8B3C9893}"/>
                  </a:ext>
                </a:extLst>
              </p:cNvPr>
              <p:cNvCxnSpPr>
                <a:cxnSpLocks/>
                <a:endCxn id="435" idx="4"/>
              </p:cNvCxnSpPr>
              <p:nvPr/>
            </p:nvCxnSpPr>
            <p:spPr>
              <a:xfrm flipH="1" flipV="1">
                <a:off x="4408248" y="3862294"/>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9169AB28-7F6F-42DE-84CD-54B3E5BEFE1B}"/>
                  </a:ext>
                </a:extLst>
              </p:cNvPr>
              <p:cNvCxnSpPr>
                <a:cxnSpLocks/>
                <a:endCxn id="435" idx="4"/>
              </p:cNvCxnSpPr>
              <p:nvPr/>
            </p:nvCxnSpPr>
            <p:spPr>
              <a:xfrm flipH="1" flipV="1">
                <a:off x="4408248" y="3862294"/>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8CF72F7B-69E9-45D9-BFFB-BF6422F07068}"/>
                  </a:ext>
                </a:extLst>
              </p:cNvPr>
              <p:cNvCxnSpPr>
                <a:cxnSpLocks/>
                <a:endCxn id="435" idx="4"/>
              </p:cNvCxnSpPr>
              <p:nvPr/>
            </p:nvCxnSpPr>
            <p:spPr>
              <a:xfrm flipH="1" flipV="1">
                <a:off x="4408248" y="3862294"/>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617000B0-6336-4B34-B832-D2288CD3F752}"/>
                  </a:ext>
                </a:extLst>
              </p:cNvPr>
              <p:cNvCxnSpPr>
                <a:cxnSpLocks/>
                <a:endCxn id="435" idx="4"/>
              </p:cNvCxnSpPr>
              <p:nvPr/>
            </p:nvCxnSpPr>
            <p:spPr>
              <a:xfrm flipV="1">
                <a:off x="2623669" y="3862294"/>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EDA6E728-F3B5-4A71-87A5-5853AE123C98}"/>
                  </a:ext>
                </a:extLst>
              </p:cNvPr>
              <p:cNvCxnSpPr>
                <a:cxnSpLocks/>
                <a:endCxn id="435" idx="4"/>
              </p:cNvCxnSpPr>
              <p:nvPr/>
            </p:nvCxnSpPr>
            <p:spPr>
              <a:xfrm flipV="1">
                <a:off x="2821789" y="3862294"/>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1E23BEB4-7A90-48D6-A2A3-FA9AD4611FD8}"/>
                  </a:ext>
                </a:extLst>
              </p:cNvPr>
              <p:cNvCxnSpPr>
                <a:cxnSpLocks/>
                <a:endCxn id="435" idx="4"/>
              </p:cNvCxnSpPr>
              <p:nvPr/>
            </p:nvCxnSpPr>
            <p:spPr>
              <a:xfrm flipV="1">
                <a:off x="3019909" y="3862294"/>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65" name="Oval 464">
                <a:extLst>
                  <a:ext uri="{FF2B5EF4-FFF2-40B4-BE49-F238E27FC236}">
                    <a16:creationId xmlns:a16="http://schemas.microsoft.com/office/drawing/2014/main" id="{08E3AD92-5758-4A26-8C20-F13695DD515D}"/>
                  </a:ext>
                </a:extLst>
              </p:cNvPr>
              <p:cNvSpPr/>
              <p:nvPr/>
            </p:nvSpPr>
            <p:spPr>
              <a:xfrm>
                <a:off x="3931920" y="3495936"/>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6" name="Straight Connector 465">
                <a:extLst>
                  <a:ext uri="{FF2B5EF4-FFF2-40B4-BE49-F238E27FC236}">
                    <a16:creationId xmlns:a16="http://schemas.microsoft.com/office/drawing/2014/main" id="{EE54E399-D970-48C0-9FC3-8B74415FA761}"/>
                  </a:ext>
                </a:extLst>
              </p:cNvPr>
              <p:cNvCxnSpPr>
                <a:cxnSpLocks/>
                <a:endCxn id="465" idx="4"/>
              </p:cNvCxnSpPr>
              <p:nvPr/>
            </p:nvCxnSpPr>
            <p:spPr>
              <a:xfrm flipV="1">
                <a:off x="3019909" y="3892176"/>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1189453F-C140-4126-AA31-A2D3113521E5}"/>
                  </a:ext>
                </a:extLst>
              </p:cNvPr>
              <p:cNvCxnSpPr>
                <a:cxnSpLocks/>
                <a:endCxn id="465" idx="4"/>
              </p:cNvCxnSpPr>
              <p:nvPr/>
            </p:nvCxnSpPr>
            <p:spPr>
              <a:xfrm flipV="1">
                <a:off x="2821789" y="3892176"/>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a:extLst>
                  <a:ext uri="{FF2B5EF4-FFF2-40B4-BE49-F238E27FC236}">
                    <a16:creationId xmlns:a16="http://schemas.microsoft.com/office/drawing/2014/main" id="{96E65F8C-1C8F-406B-B7F6-BC443F7AD88A}"/>
                  </a:ext>
                </a:extLst>
              </p:cNvPr>
              <p:cNvCxnSpPr>
                <a:cxnSpLocks/>
                <a:endCxn id="465" idx="4"/>
              </p:cNvCxnSpPr>
              <p:nvPr/>
            </p:nvCxnSpPr>
            <p:spPr>
              <a:xfrm flipV="1">
                <a:off x="2623669" y="3892176"/>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69" name="Straight Connector 468">
                <a:extLst>
                  <a:ext uri="{FF2B5EF4-FFF2-40B4-BE49-F238E27FC236}">
                    <a16:creationId xmlns:a16="http://schemas.microsoft.com/office/drawing/2014/main" id="{CCA6C902-EDC0-4AEC-9DB4-1A718261532D}"/>
                  </a:ext>
                </a:extLst>
              </p:cNvPr>
              <p:cNvCxnSpPr>
                <a:cxnSpLocks/>
                <a:endCxn id="465" idx="4"/>
              </p:cNvCxnSpPr>
              <p:nvPr/>
            </p:nvCxnSpPr>
            <p:spPr>
              <a:xfrm flipV="1">
                <a:off x="3903829" y="3892176"/>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0" name="Straight Connector 469">
                <a:extLst>
                  <a:ext uri="{FF2B5EF4-FFF2-40B4-BE49-F238E27FC236}">
                    <a16:creationId xmlns:a16="http://schemas.microsoft.com/office/drawing/2014/main" id="{48D8CD29-F265-48B2-873D-7BAEA737D704}"/>
                  </a:ext>
                </a:extLst>
              </p:cNvPr>
              <p:cNvCxnSpPr>
                <a:cxnSpLocks/>
                <a:endCxn id="465" idx="4"/>
              </p:cNvCxnSpPr>
              <p:nvPr/>
            </p:nvCxnSpPr>
            <p:spPr>
              <a:xfrm flipV="1">
                <a:off x="4101949" y="3892176"/>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1" name="Straight Connector 470">
                <a:extLst>
                  <a:ext uri="{FF2B5EF4-FFF2-40B4-BE49-F238E27FC236}">
                    <a16:creationId xmlns:a16="http://schemas.microsoft.com/office/drawing/2014/main" id="{79AE4B4B-9DDA-42BC-B32B-DB06CC1DB49E}"/>
                  </a:ext>
                </a:extLst>
              </p:cNvPr>
              <p:cNvCxnSpPr>
                <a:cxnSpLocks/>
                <a:endCxn id="465" idx="4"/>
              </p:cNvCxnSpPr>
              <p:nvPr/>
            </p:nvCxnSpPr>
            <p:spPr>
              <a:xfrm flipH="1" flipV="1">
                <a:off x="4130040" y="3892176"/>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2" name="Straight Connector 471">
                <a:extLst>
                  <a:ext uri="{FF2B5EF4-FFF2-40B4-BE49-F238E27FC236}">
                    <a16:creationId xmlns:a16="http://schemas.microsoft.com/office/drawing/2014/main" id="{3A468BFB-9D72-47C5-9A63-525C8D4803A5}"/>
                  </a:ext>
                </a:extLst>
              </p:cNvPr>
              <p:cNvCxnSpPr>
                <a:cxnSpLocks/>
                <a:endCxn id="465" idx="4"/>
              </p:cNvCxnSpPr>
              <p:nvPr/>
            </p:nvCxnSpPr>
            <p:spPr>
              <a:xfrm flipH="1" flipV="1">
                <a:off x="4130040" y="3892176"/>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3" name="Straight Connector 472">
                <a:extLst>
                  <a:ext uri="{FF2B5EF4-FFF2-40B4-BE49-F238E27FC236}">
                    <a16:creationId xmlns:a16="http://schemas.microsoft.com/office/drawing/2014/main" id="{8190FA4F-BD3A-4EA5-9E66-6846395AFEFB}"/>
                  </a:ext>
                </a:extLst>
              </p:cNvPr>
              <p:cNvCxnSpPr>
                <a:cxnSpLocks/>
                <a:endCxn id="465" idx="4"/>
              </p:cNvCxnSpPr>
              <p:nvPr/>
            </p:nvCxnSpPr>
            <p:spPr>
              <a:xfrm flipH="1" flipV="1">
                <a:off x="4130040" y="3892176"/>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4" name="Straight Connector 473">
                <a:extLst>
                  <a:ext uri="{FF2B5EF4-FFF2-40B4-BE49-F238E27FC236}">
                    <a16:creationId xmlns:a16="http://schemas.microsoft.com/office/drawing/2014/main" id="{C0234B55-7600-4D07-BBF7-871660725EB8}"/>
                  </a:ext>
                </a:extLst>
              </p:cNvPr>
              <p:cNvCxnSpPr>
                <a:cxnSpLocks/>
                <a:endCxn id="465" idx="4"/>
              </p:cNvCxnSpPr>
              <p:nvPr/>
            </p:nvCxnSpPr>
            <p:spPr>
              <a:xfrm flipH="1" flipV="1">
                <a:off x="4130040" y="3892176"/>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75" name="Oval 474">
                <a:extLst>
                  <a:ext uri="{FF2B5EF4-FFF2-40B4-BE49-F238E27FC236}">
                    <a16:creationId xmlns:a16="http://schemas.microsoft.com/office/drawing/2014/main" id="{32CAF7CD-98C8-43BF-85E5-5CD602F65AE1}"/>
                  </a:ext>
                </a:extLst>
              </p:cNvPr>
              <p:cNvSpPr/>
              <p:nvPr/>
            </p:nvSpPr>
            <p:spPr>
              <a:xfrm>
                <a:off x="5419168" y="3466055"/>
                <a:ext cx="396240" cy="396240"/>
              </a:xfrm>
              <a:prstGeom prst="ellipse">
                <a:avLst/>
              </a:prstGeom>
              <a:solidFill>
                <a:srgbClr val="CC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6" name="Straight Connector 475">
                <a:extLst>
                  <a:ext uri="{FF2B5EF4-FFF2-40B4-BE49-F238E27FC236}">
                    <a16:creationId xmlns:a16="http://schemas.microsoft.com/office/drawing/2014/main" id="{473BF159-4C4D-4483-8245-E35E02A5F8DE}"/>
                  </a:ext>
                </a:extLst>
              </p:cNvPr>
              <p:cNvCxnSpPr>
                <a:cxnSpLocks/>
                <a:endCxn id="475" idx="4"/>
              </p:cNvCxnSpPr>
              <p:nvPr/>
            </p:nvCxnSpPr>
            <p:spPr>
              <a:xfrm flipV="1">
                <a:off x="5112869" y="3862295"/>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7" name="Straight Connector 476">
                <a:extLst>
                  <a:ext uri="{FF2B5EF4-FFF2-40B4-BE49-F238E27FC236}">
                    <a16:creationId xmlns:a16="http://schemas.microsoft.com/office/drawing/2014/main" id="{11E60CFE-6D43-4305-8F3F-44C14B743E04}"/>
                  </a:ext>
                </a:extLst>
              </p:cNvPr>
              <p:cNvCxnSpPr>
                <a:cxnSpLocks/>
                <a:endCxn id="475" idx="4"/>
              </p:cNvCxnSpPr>
              <p:nvPr/>
            </p:nvCxnSpPr>
            <p:spPr>
              <a:xfrm flipV="1">
                <a:off x="5310989" y="3862295"/>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8" name="Straight Connector 477">
                <a:extLst>
                  <a:ext uri="{FF2B5EF4-FFF2-40B4-BE49-F238E27FC236}">
                    <a16:creationId xmlns:a16="http://schemas.microsoft.com/office/drawing/2014/main" id="{AD0EB329-B468-44A0-86E4-05857D8FC9E6}"/>
                  </a:ext>
                </a:extLst>
              </p:cNvPr>
              <p:cNvCxnSpPr>
                <a:cxnSpLocks/>
                <a:endCxn id="475" idx="4"/>
              </p:cNvCxnSpPr>
              <p:nvPr/>
            </p:nvCxnSpPr>
            <p:spPr>
              <a:xfrm flipV="1">
                <a:off x="5509109" y="3862295"/>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79" name="Straight Connector 478">
                <a:extLst>
                  <a:ext uri="{FF2B5EF4-FFF2-40B4-BE49-F238E27FC236}">
                    <a16:creationId xmlns:a16="http://schemas.microsoft.com/office/drawing/2014/main" id="{739F55BF-54D8-4589-91F0-71ADB0D22BCB}"/>
                  </a:ext>
                </a:extLst>
              </p:cNvPr>
              <p:cNvCxnSpPr>
                <a:cxnSpLocks/>
                <a:endCxn id="475" idx="4"/>
              </p:cNvCxnSpPr>
              <p:nvPr/>
            </p:nvCxnSpPr>
            <p:spPr>
              <a:xfrm flipH="1" flipV="1">
                <a:off x="5617288" y="3862295"/>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0" name="Straight Connector 479">
                <a:extLst>
                  <a:ext uri="{FF2B5EF4-FFF2-40B4-BE49-F238E27FC236}">
                    <a16:creationId xmlns:a16="http://schemas.microsoft.com/office/drawing/2014/main" id="{0424FBD1-DF59-4FE4-97AE-46DEFB9D6A79}"/>
                  </a:ext>
                </a:extLst>
              </p:cNvPr>
              <p:cNvCxnSpPr>
                <a:cxnSpLocks/>
                <a:endCxn id="475" idx="4"/>
              </p:cNvCxnSpPr>
              <p:nvPr/>
            </p:nvCxnSpPr>
            <p:spPr>
              <a:xfrm flipH="1" flipV="1">
                <a:off x="5617288" y="3862295"/>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1" name="Straight Connector 480">
                <a:extLst>
                  <a:ext uri="{FF2B5EF4-FFF2-40B4-BE49-F238E27FC236}">
                    <a16:creationId xmlns:a16="http://schemas.microsoft.com/office/drawing/2014/main" id="{C8BD0429-6FD4-4699-B301-8289DEAABAC0}"/>
                  </a:ext>
                </a:extLst>
              </p:cNvPr>
              <p:cNvCxnSpPr>
                <a:cxnSpLocks/>
                <a:endCxn id="475" idx="4"/>
              </p:cNvCxnSpPr>
              <p:nvPr/>
            </p:nvCxnSpPr>
            <p:spPr>
              <a:xfrm flipH="1" flipV="1">
                <a:off x="5617288" y="3862295"/>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2" name="Straight Connector 481">
                <a:extLst>
                  <a:ext uri="{FF2B5EF4-FFF2-40B4-BE49-F238E27FC236}">
                    <a16:creationId xmlns:a16="http://schemas.microsoft.com/office/drawing/2014/main" id="{34599C97-039A-42B0-B00B-7F4EEC30EDFE}"/>
                  </a:ext>
                </a:extLst>
              </p:cNvPr>
              <p:cNvCxnSpPr>
                <a:cxnSpLocks/>
                <a:endCxn id="475" idx="4"/>
              </p:cNvCxnSpPr>
              <p:nvPr/>
            </p:nvCxnSpPr>
            <p:spPr>
              <a:xfrm flipV="1">
                <a:off x="3832709" y="3862295"/>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3" name="Straight Connector 482">
                <a:extLst>
                  <a:ext uri="{FF2B5EF4-FFF2-40B4-BE49-F238E27FC236}">
                    <a16:creationId xmlns:a16="http://schemas.microsoft.com/office/drawing/2014/main" id="{9E4EF949-2378-4C4E-B14F-AEDF92586685}"/>
                  </a:ext>
                </a:extLst>
              </p:cNvPr>
              <p:cNvCxnSpPr>
                <a:cxnSpLocks/>
                <a:endCxn id="475" idx="4"/>
              </p:cNvCxnSpPr>
              <p:nvPr/>
            </p:nvCxnSpPr>
            <p:spPr>
              <a:xfrm flipV="1">
                <a:off x="4030829" y="3862295"/>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58293F04-9C99-459B-8098-2A91093674D7}"/>
                  </a:ext>
                </a:extLst>
              </p:cNvPr>
              <p:cNvCxnSpPr>
                <a:cxnSpLocks/>
                <a:endCxn id="475" idx="4"/>
              </p:cNvCxnSpPr>
              <p:nvPr/>
            </p:nvCxnSpPr>
            <p:spPr>
              <a:xfrm flipV="1">
                <a:off x="4228949" y="3862295"/>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85" name="Oval 484">
                <a:extLst>
                  <a:ext uri="{FF2B5EF4-FFF2-40B4-BE49-F238E27FC236}">
                    <a16:creationId xmlns:a16="http://schemas.microsoft.com/office/drawing/2014/main" id="{786B43F2-209B-4174-9711-B6433390FF05}"/>
                  </a:ext>
                </a:extLst>
              </p:cNvPr>
              <p:cNvSpPr/>
              <p:nvPr/>
            </p:nvSpPr>
            <p:spPr>
              <a:xfrm>
                <a:off x="5140960" y="3495937"/>
                <a:ext cx="396240" cy="396240"/>
              </a:xfrm>
              <a:prstGeom prst="ellipse">
                <a:avLst/>
              </a:prstGeom>
              <a:solidFill>
                <a:srgbClr val="FFFFCC"/>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6" name="Straight Connector 485">
                <a:extLst>
                  <a:ext uri="{FF2B5EF4-FFF2-40B4-BE49-F238E27FC236}">
                    <a16:creationId xmlns:a16="http://schemas.microsoft.com/office/drawing/2014/main" id="{906F74B1-09A7-4C26-A8B1-593696E7924A}"/>
                  </a:ext>
                </a:extLst>
              </p:cNvPr>
              <p:cNvCxnSpPr>
                <a:cxnSpLocks/>
                <a:endCxn id="485" idx="4"/>
              </p:cNvCxnSpPr>
              <p:nvPr/>
            </p:nvCxnSpPr>
            <p:spPr>
              <a:xfrm flipV="1">
                <a:off x="4228949" y="3892177"/>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AC357470-4CD9-41D4-80C5-2C6CEB752A4C}"/>
                  </a:ext>
                </a:extLst>
              </p:cNvPr>
              <p:cNvCxnSpPr>
                <a:cxnSpLocks/>
                <a:endCxn id="485" idx="4"/>
              </p:cNvCxnSpPr>
              <p:nvPr/>
            </p:nvCxnSpPr>
            <p:spPr>
              <a:xfrm flipV="1">
                <a:off x="4030829" y="3892177"/>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875D1FCB-B615-4D26-BFFC-C54CB647E622}"/>
                  </a:ext>
                </a:extLst>
              </p:cNvPr>
              <p:cNvCxnSpPr>
                <a:cxnSpLocks/>
                <a:endCxn id="485" idx="4"/>
              </p:cNvCxnSpPr>
              <p:nvPr/>
            </p:nvCxnSpPr>
            <p:spPr>
              <a:xfrm flipV="1">
                <a:off x="3832709" y="3892177"/>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0808D176-2F00-4772-853A-8262206C4EC8}"/>
                  </a:ext>
                </a:extLst>
              </p:cNvPr>
              <p:cNvCxnSpPr>
                <a:cxnSpLocks/>
                <a:endCxn id="485" idx="4"/>
              </p:cNvCxnSpPr>
              <p:nvPr/>
            </p:nvCxnSpPr>
            <p:spPr>
              <a:xfrm flipV="1">
                <a:off x="5112869" y="3892177"/>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51A598D1-F758-4747-AE59-6BEB96559B8B}"/>
                  </a:ext>
                </a:extLst>
              </p:cNvPr>
              <p:cNvCxnSpPr>
                <a:cxnSpLocks/>
                <a:endCxn id="485" idx="4"/>
              </p:cNvCxnSpPr>
              <p:nvPr/>
            </p:nvCxnSpPr>
            <p:spPr>
              <a:xfrm flipV="1">
                <a:off x="5310989" y="3892177"/>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F7C5F40C-F18D-4009-8695-0429560BE3DD}"/>
                  </a:ext>
                </a:extLst>
              </p:cNvPr>
              <p:cNvCxnSpPr>
                <a:cxnSpLocks/>
                <a:endCxn id="485" idx="4"/>
              </p:cNvCxnSpPr>
              <p:nvPr/>
            </p:nvCxnSpPr>
            <p:spPr>
              <a:xfrm flipH="1" flipV="1">
                <a:off x="5339080" y="3892177"/>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0F9D798B-3024-473C-9435-D77AE5F7B1DA}"/>
                  </a:ext>
                </a:extLst>
              </p:cNvPr>
              <p:cNvCxnSpPr>
                <a:cxnSpLocks/>
                <a:endCxn id="485" idx="4"/>
              </p:cNvCxnSpPr>
              <p:nvPr/>
            </p:nvCxnSpPr>
            <p:spPr>
              <a:xfrm flipH="1" flipV="1">
                <a:off x="5339080" y="3892177"/>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3" name="Straight Connector 492">
                <a:extLst>
                  <a:ext uri="{FF2B5EF4-FFF2-40B4-BE49-F238E27FC236}">
                    <a16:creationId xmlns:a16="http://schemas.microsoft.com/office/drawing/2014/main" id="{3317CA23-5C19-4937-8032-1ACDE957F185}"/>
                  </a:ext>
                </a:extLst>
              </p:cNvPr>
              <p:cNvCxnSpPr>
                <a:cxnSpLocks/>
                <a:endCxn id="485" idx="4"/>
              </p:cNvCxnSpPr>
              <p:nvPr/>
            </p:nvCxnSpPr>
            <p:spPr>
              <a:xfrm flipH="1" flipV="1">
                <a:off x="5339080" y="3892177"/>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94" name="Straight Connector 493">
                <a:extLst>
                  <a:ext uri="{FF2B5EF4-FFF2-40B4-BE49-F238E27FC236}">
                    <a16:creationId xmlns:a16="http://schemas.microsoft.com/office/drawing/2014/main" id="{D0B52C51-5020-4E18-B7D8-7F1E93DFA303}"/>
                  </a:ext>
                </a:extLst>
              </p:cNvPr>
              <p:cNvCxnSpPr>
                <a:cxnSpLocks/>
                <a:endCxn id="485" idx="4"/>
              </p:cNvCxnSpPr>
              <p:nvPr/>
            </p:nvCxnSpPr>
            <p:spPr>
              <a:xfrm flipH="1" flipV="1">
                <a:off x="5339080" y="3892177"/>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88" name="Group 287">
              <a:extLst>
                <a:ext uri="{FF2B5EF4-FFF2-40B4-BE49-F238E27FC236}">
                  <a16:creationId xmlns:a16="http://schemas.microsoft.com/office/drawing/2014/main" id="{7DFF846F-7749-44D1-B75D-822A918771E3}"/>
                </a:ext>
              </a:extLst>
            </p:cNvPr>
            <p:cNvGrpSpPr/>
            <p:nvPr/>
          </p:nvGrpSpPr>
          <p:grpSpPr>
            <a:xfrm flipH="1" flipV="1">
              <a:off x="2341490" y="3084044"/>
              <a:ext cx="5426036" cy="712396"/>
              <a:chOff x="1322593" y="3858559"/>
              <a:chExt cx="5426036" cy="712396"/>
            </a:xfrm>
          </p:grpSpPr>
          <p:cxnSp>
            <p:nvCxnSpPr>
              <p:cNvPr id="381" name="Straight Connector 380">
                <a:extLst>
                  <a:ext uri="{FF2B5EF4-FFF2-40B4-BE49-F238E27FC236}">
                    <a16:creationId xmlns:a16="http://schemas.microsoft.com/office/drawing/2014/main" id="{1DEFA447-E0F0-45F4-B1EE-9E730BAEC73A}"/>
                  </a:ext>
                </a:extLst>
              </p:cNvPr>
              <p:cNvCxnSpPr>
                <a:cxnSpLocks/>
              </p:cNvCxnSpPr>
              <p:nvPr/>
            </p:nvCxnSpPr>
            <p:spPr>
              <a:xfrm flipV="1">
                <a:off x="2602753" y="3858559"/>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2" name="Straight Connector 381">
                <a:extLst>
                  <a:ext uri="{FF2B5EF4-FFF2-40B4-BE49-F238E27FC236}">
                    <a16:creationId xmlns:a16="http://schemas.microsoft.com/office/drawing/2014/main" id="{6DF01B71-16F7-45A6-9549-ABB2EFC04CC4}"/>
                  </a:ext>
                </a:extLst>
              </p:cNvPr>
              <p:cNvCxnSpPr>
                <a:cxnSpLocks/>
              </p:cNvCxnSpPr>
              <p:nvPr/>
            </p:nvCxnSpPr>
            <p:spPr>
              <a:xfrm flipV="1">
                <a:off x="2800873" y="3858559"/>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3" name="Straight Connector 382">
                <a:extLst>
                  <a:ext uri="{FF2B5EF4-FFF2-40B4-BE49-F238E27FC236}">
                    <a16:creationId xmlns:a16="http://schemas.microsoft.com/office/drawing/2014/main" id="{06AB45DB-78D0-4860-ABA5-90DC1B231246}"/>
                  </a:ext>
                </a:extLst>
              </p:cNvPr>
              <p:cNvCxnSpPr>
                <a:cxnSpLocks/>
              </p:cNvCxnSpPr>
              <p:nvPr/>
            </p:nvCxnSpPr>
            <p:spPr>
              <a:xfrm flipV="1">
                <a:off x="2998993" y="3858559"/>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4" name="Straight Connector 383">
                <a:extLst>
                  <a:ext uri="{FF2B5EF4-FFF2-40B4-BE49-F238E27FC236}">
                    <a16:creationId xmlns:a16="http://schemas.microsoft.com/office/drawing/2014/main" id="{9D5DAECE-7B54-4262-A2B7-3596D574A323}"/>
                  </a:ext>
                </a:extLst>
              </p:cNvPr>
              <p:cNvCxnSpPr>
                <a:cxnSpLocks/>
              </p:cNvCxnSpPr>
              <p:nvPr/>
            </p:nvCxnSpPr>
            <p:spPr>
              <a:xfrm flipH="1" flipV="1">
                <a:off x="3107172" y="3858559"/>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5" name="Straight Connector 384">
                <a:extLst>
                  <a:ext uri="{FF2B5EF4-FFF2-40B4-BE49-F238E27FC236}">
                    <a16:creationId xmlns:a16="http://schemas.microsoft.com/office/drawing/2014/main" id="{13654301-ACEF-47CF-A64E-5BA6C80620CD}"/>
                  </a:ext>
                </a:extLst>
              </p:cNvPr>
              <p:cNvCxnSpPr>
                <a:cxnSpLocks/>
              </p:cNvCxnSpPr>
              <p:nvPr/>
            </p:nvCxnSpPr>
            <p:spPr>
              <a:xfrm flipH="1" flipV="1">
                <a:off x="3107172" y="3858559"/>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6" name="Straight Connector 385">
                <a:extLst>
                  <a:ext uri="{FF2B5EF4-FFF2-40B4-BE49-F238E27FC236}">
                    <a16:creationId xmlns:a16="http://schemas.microsoft.com/office/drawing/2014/main" id="{74572367-913C-4318-B225-3BAF7D4B2B3C}"/>
                  </a:ext>
                </a:extLst>
              </p:cNvPr>
              <p:cNvCxnSpPr>
                <a:cxnSpLocks/>
              </p:cNvCxnSpPr>
              <p:nvPr/>
            </p:nvCxnSpPr>
            <p:spPr>
              <a:xfrm flipH="1" flipV="1">
                <a:off x="3107172" y="3858559"/>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7" name="Straight Connector 386">
                <a:extLst>
                  <a:ext uri="{FF2B5EF4-FFF2-40B4-BE49-F238E27FC236}">
                    <a16:creationId xmlns:a16="http://schemas.microsoft.com/office/drawing/2014/main" id="{83EA4ADD-6E33-4004-A0E1-19DF54ACEC35}"/>
                  </a:ext>
                </a:extLst>
              </p:cNvPr>
              <p:cNvCxnSpPr>
                <a:cxnSpLocks/>
              </p:cNvCxnSpPr>
              <p:nvPr/>
            </p:nvCxnSpPr>
            <p:spPr>
              <a:xfrm flipV="1">
                <a:off x="1322593" y="3858559"/>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8" name="Straight Connector 387">
                <a:extLst>
                  <a:ext uri="{FF2B5EF4-FFF2-40B4-BE49-F238E27FC236}">
                    <a16:creationId xmlns:a16="http://schemas.microsoft.com/office/drawing/2014/main" id="{4360EE3E-FA43-4C7F-8AFA-1B8BB777BEE3}"/>
                  </a:ext>
                </a:extLst>
              </p:cNvPr>
              <p:cNvCxnSpPr>
                <a:cxnSpLocks/>
              </p:cNvCxnSpPr>
              <p:nvPr/>
            </p:nvCxnSpPr>
            <p:spPr>
              <a:xfrm flipV="1">
                <a:off x="1520713" y="3858559"/>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9" name="Straight Connector 388">
                <a:extLst>
                  <a:ext uri="{FF2B5EF4-FFF2-40B4-BE49-F238E27FC236}">
                    <a16:creationId xmlns:a16="http://schemas.microsoft.com/office/drawing/2014/main" id="{7CED8B2A-6689-4B8B-86CF-850C4721EE87}"/>
                  </a:ext>
                </a:extLst>
              </p:cNvPr>
              <p:cNvCxnSpPr>
                <a:cxnSpLocks/>
              </p:cNvCxnSpPr>
              <p:nvPr/>
            </p:nvCxnSpPr>
            <p:spPr>
              <a:xfrm flipV="1">
                <a:off x="1718833" y="3858559"/>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0" name="Straight Connector 389">
                <a:extLst>
                  <a:ext uri="{FF2B5EF4-FFF2-40B4-BE49-F238E27FC236}">
                    <a16:creationId xmlns:a16="http://schemas.microsoft.com/office/drawing/2014/main" id="{C3A034C9-24D2-4B4B-826F-5DD55F4C2A92}"/>
                  </a:ext>
                </a:extLst>
              </p:cNvPr>
              <p:cNvCxnSpPr>
                <a:cxnSpLocks/>
              </p:cNvCxnSpPr>
              <p:nvPr/>
            </p:nvCxnSpPr>
            <p:spPr>
              <a:xfrm flipV="1">
                <a:off x="1718833" y="3888441"/>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1" name="Straight Connector 390">
                <a:extLst>
                  <a:ext uri="{FF2B5EF4-FFF2-40B4-BE49-F238E27FC236}">
                    <a16:creationId xmlns:a16="http://schemas.microsoft.com/office/drawing/2014/main" id="{98779AC9-952E-4A13-9D94-F56020F1B65A}"/>
                  </a:ext>
                </a:extLst>
              </p:cNvPr>
              <p:cNvCxnSpPr>
                <a:cxnSpLocks/>
              </p:cNvCxnSpPr>
              <p:nvPr/>
            </p:nvCxnSpPr>
            <p:spPr>
              <a:xfrm flipV="1">
                <a:off x="1520713" y="3888441"/>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2" name="Straight Connector 391">
                <a:extLst>
                  <a:ext uri="{FF2B5EF4-FFF2-40B4-BE49-F238E27FC236}">
                    <a16:creationId xmlns:a16="http://schemas.microsoft.com/office/drawing/2014/main" id="{41C69DDA-39FF-41F2-9EDB-4A66793E0194}"/>
                  </a:ext>
                </a:extLst>
              </p:cNvPr>
              <p:cNvCxnSpPr>
                <a:cxnSpLocks/>
              </p:cNvCxnSpPr>
              <p:nvPr/>
            </p:nvCxnSpPr>
            <p:spPr>
              <a:xfrm flipV="1">
                <a:off x="1322593" y="3888441"/>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3" name="Straight Connector 392">
                <a:extLst>
                  <a:ext uri="{FF2B5EF4-FFF2-40B4-BE49-F238E27FC236}">
                    <a16:creationId xmlns:a16="http://schemas.microsoft.com/office/drawing/2014/main" id="{7110F3DF-A0B8-47E6-82EB-BFC2B566558E}"/>
                  </a:ext>
                </a:extLst>
              </p:cNvPr>
              <p:cNvCxnSpPr>
                <a:cxnSpLocks/>
              </p:cNvCxnSpPr>
              <p:nvPr/>
            </p:nvCxnSpPr>
            <p:spPr>
              <a:xfrm flipV="1">
                <a:off x="2602753" y="3888441"/>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4" name="Straight Connector 393">
                <a:extLst>
                  <a:ext uri="{FF2B5EF4-FFF2-40B4-BE49-F238E27FC236}">
                    <a16:creationId xmlns:a16="http://schemas.microsoft.com/office/drawing/2014/main" id="{0B778E6B-CC3F-4787-B6EF-DD6B57889C17}"/>
                  </a:ext>
                </a:extLst>
              </p:cNvPr>
              <p:cNvCxnSpPr>
                <a:cxnSpLocks/>
              </p:cNvCxnSpPr>
              <p:nvPr/>
            </p:nvCxnSpPr>
            <p:spPr>
              <a:xfrm flipV="1">
                <a:off x="2800873" y="3888441"/>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5" name="Straight Connector 394">
                <a:extLst>
                  <a:ext uri="{FF2B5EF4-FFF2-40B4-BE49-F238E27FC236}">
                    <a16:creationId xmlns:a16="http://schemas.microsoft.com/office/drawing/2014/main" id="{3A9B2E44-C778-4326-8E39-0D06BD8CDD17}"/>
                  </a:ext>
                </a:extLst>
              </p:cNvPr>
              <p:cNvCxnSpPr>
                <a:cxnSpLocks/>
              </p:cNvCxnSpPr>
              <p:nvPr/>
            </p:nvCxnSpPr>
            <p:spPr>
              <a:xfrm flipH="1" flipV="1">
                <a:off x="2828964" y="3888441"/>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AFD99462-C118-4928-B6B2-1B4430F0E28F}"/>
                  </a:ext>
                </a:extLst>
              </p:cNvPr>
              <p:cNvCxnSpPr>
                <a:cxnSpLocks/>
              </p:cNvCxnSpPr>
              <p:nvPr/>
            </p:nvCxnSpPr>
            <p:spPr>
              <a:xfrm flipH="1" flipV="1">
                <a:off x="2828964" y="3888441"/>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09CDD278-12C0-4717-ADE0-12092F62411F}"/>
                  </a:ext>
                </a:extLst>
              </p:cNvPr>
              <p:cNvCxnSpPr>
                <a:cxnSpLocks/>
              </p:cNvCxnSpPr>
              <p:nvPr/>
            </p:nvCxnSpPr>
            <p:spPr>
              <a:xfrm flipH="1" flipV="1">
                <a:off x="2828964" y="3888441"/>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CBB542DF-50A4-41CE-B934-BC0214034101}"/>
                  </a:ext>
                </a:extLst>
              </p:cNvPr>
              <p:cNvCxnSpPr>
                <a:cxnSpLocks/>
              </p:cNvCxnSpPr>
              <p:nvPr/>
            </p:nvCxnSpPr>
            <p:spPr>
              <a:xfrm flipH="1" flipV="1">
                <a:off x="2828964" y="3888441"/>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51886DAC-303D-4F8D-B843-9BD20CF4CD86}"/>
                  </a:ext>
                </a:extLst>
              </p:cNvPr>
              <p:cNvCxnSpPr>
                <a:cxnSpLocks/>
              </p:cNvCxnSpPr>
              <p:nvPr/>
            </p:nvCxnSpPr>
            <p:spPr>
              <a:xfrm flipV="1">
                <a:off x="3903829" y="3862294"/>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C1A36596-5C78-4A3E-AC77-D3A3EBB8CC2E}"/>
                  </a:ext>
                </a:extLst>
              </p:cNvPr>
              <p:cNvCxnSpPr>
                <a:cxnSpLocks/>
              </p:cNvCxnSpPr>
              <p:nvPr/>
            </p:nvCxnSpPr>
            <p:spPr>
              <a:xfrm flipV="1">
                <a:off x="4101949" y="3862294"/>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1" name="Straight Connector 400">
                <a:extLst>
                  <a:ext uri="{FF2B5EF4-FFF2-40B4-BE49-F238E27FC236}">
                    <a16:creationId xmlns:a16="http://schemas.microsoft.com/office/drawing/2014/main" id="{7FFB8766-E0A8-4737-8195-7268B60957F9}"/>
                  </a:ext>
                </a:extLst>
              </p:cNvPr>
              <p:cNvCxnSpPr>
                <a:cxnSpLocks/>
              </p:cNvCxnSpPr>
              <p:nvPr/>
            </p:nvCxnSpPr>
            <p:spPr>
              <a:xfrm flipV="1">
                <a:off x="4300069" y="3862294"/>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2" name="Straight Connector 401">
                <a:extLst>
                  <a:ext uri="{FF2B5EF4-FFF2-40B4-BE49-F238E27FC236}">
                    <a16:creationId xmlns:a16="http://schemas.microsoft.com/office/drawing/2014/main" id="{3C5180FE-201E-48EB-89A5-B632DEBA4E7F}"/>
                  </a:ext>
                </a:extLst>
              </p:cNvPr>
              <p:cNvCxnSpPr>
                <a:cxnSpLocks/>
              </p:cNvCxnSpPr>
              <p:nvPr/>
            </p:nvCxnSpPr>
            <p:spPr>
              <a:xfrm flipH="1" flipV="1">
                <a:off x="4408248" y="3862294"/>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3" name="Straight Connector 402">
                <a:extLst>
                  <a:ext uri="{FF2B5EF4-FFF2-40B4-BE49-F238E27FC236}">
                    <a16:creationId xmlns:a16="http://schemas.microsoft.com/office/drawing/2014/main" id="{59E209C6-C9DE-452B-BAE1-3CF1A9BC89A1}"/>
                  </a:ext>
                </a:extLst>
              </p:cNvPr>
              <p:cNvCxnSpPr>
                <a:cxnSpLocks/>
              </p:cNvCxnSpPr>
              <p:nvPr/>
            </p:nvCxnSpPr>
            <p:spPr>
              <a:xfrm flipH="1" flipV="1">
                <a:off x="4408248" y="3862294"/>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4" name="Straight Connector 403">
                <a:extLst>
                  <a:ext uri="{FF2B5EF4-FFF2-40B4-BE49-F238E27FC236}">
                    <a16:creationId xmlns:a16="http://schemas.microsoft.com/office/drawing/2014/main" id="{ED2BB130-E17A-4750-B4E3-9FBCFAEDC608}"/>
                  </a:ext>
                </a:extLst>
              </p:cNvPr>
              <p:cNvCxnSpPr>
                <a:cxnSpLocks/>
              </p:cNvCxnSpPr>
              <p:nvPr/>
            </p:nvCxnSpPr>
            <p:spPr>
              <a:xfrm flipH="1" flipV="1">
                <a:off x="4408248" y="3862294"/>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a:extLst>
                  <a:ext uri="{FF2B5EF4-FFF2-40B4-BE49-F238E27FC236}">
                    <a16:creationId xmlns:a16="http://schemas.microsoft.com/office/drawing/2014/main" id="{1E6CD687-BBDC-4BCD-BDD7-8A1C9CA30589}"/>
                  </a:ext>
                </a:extLst>
              </p:cNvPr>
              <p:cNvCxnSpPr>
                <a:cxnSpLocks/>
              </p:cNvCxnSpPr>
              <p:nvPr/>
            </p:nvCxnSpPr>
            <p:spPr>
              <a:xfrm flipV="1">
                <a:off x="2623669" y="3862294"/>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6" name="Straight Connector 405">
                <a:extLst>
                  <a:ext uri="{FF2B5EF4-FFF2-40B4-BE49-F238E27FC236}">
                    <a16:creationId xmlns:a16="http://schemas.microsoft.com/office/drawing/2014/main" id="{54DDC675-24FF-4E0D-83DB-70D147464DE4}"/>
                  </a:ext>
                </a:extLst>
              </p:cNvPr>
              <p:cNvCxnSpPr>
                <a:cxnSpLocks/>
              </p:cNvCxnSpPr>
              <p:nvPr/>
            </p:nvCxnSpPr>
            <p:spPr>
              <a:xfrm flipV="1">
                <a:off x="2821789" y="3862294"/>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a:extLst>
                  <a:ext uri="{FF2B5EF4-FFF2-40B4-BE49-F238E27FC236}">
                    <a16:creationId xmlns:a16="http://schemas.microsoft.com/office/drawing/2014/main" id="{939EB4AC-5324-43D3-A046-659501750B3B}"/>
                  </a:ext>
                </a:extLst>
              </p:cNvPr>
              <p:cNvCxnSpPr>
                <a:cxnSpLocks/>
              </p:cNvCxnSpPr>
              <p:nvPr/>
            </p:nvCxnSpPr>
            <p:spPr>
              <a:xfrm flipV="1">
                <a:off x="3019909" y="3862294"/>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8" name="Straight Connector 407">
                <a:extLst>
                  <a:ext uri="{FF2B5EF4-FFF2-40B4-BE49-F238E27FC236}">
                    <a16:creationId xmlns:a16="http://schemas.microsoft.com/office/drawing/2014/main" id="{2CBBE7FF-F054-477A-8978-05BF416836B6}"/>
                  </a:ext>
                </a:extLst>
              </p:cNvPr>
              <p:cNvCxnSpPr>
                <a:cxnSpLocks/>
              </p:cNvCxnSpPr>
              <p:nvPr/>
            </p:nvCxnSpPr>
            <p:spPr>
              <a:xfrm flipV="1">
                <a:off x="3019909" y="3892176"/>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09" name="Straight Connector 408">
                <a:extLst>
                  <a:ext uri="{FF2B5EF4-FFF2-40B4-BE49-F238E27FC236}">
                    <a16:creationId xmlns:a16="http://schemas.microsoft.com/office/drawing/2014/main" id="{D50B7362-9335-4ED7-8488-C5D928E62DB5}"/>
                  </a:ext>
                </a:extLst>
              </p:cNvPr>
              <p:cNvCxnSpPr>
                <a:cxnSpLocks/>
              </p:cNvCxnSpPr>
              <p:nvPr/>
            </p:nvCxnSpPr>
            <p:spPr>
              <a:xfrm flipV="1">
                <a:off x="2821789" y="3892176"/>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0" name="Straight Connector 409">
                <a:extLst>
                  <a:ext uri="{FF2B5EF4-FFF2-40B4-BE49-F238E27FC236}">
                    <a16:creationId xmlns:a16="http://schemas.microsoft.com/office/drawing/2014/main" id="{A13B4BC7-FD86-40C5-B646-752346B104D8}"/>
                  </a:ext>
                </a:extLst>
              </p:cNvPr>
              <p:cNvCxnSpPr>
                <a:cxnSpLocks/>
              </p:cNvCxnSpPr>
              <p:nvPr/>
            </p:nvCxnSpPr>
            <p:spPr>
              <a:xfrm flipV="1">
                <a:off x="2623669" y="3892176"/>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1" name="Straight Connector 410">
                <a:extLst>
                  <a:ext uri="{FF2B5EF4-FFF2-40B4-BE49-F238E27FC236}">
                    <a16:creationId xmlns:a16="http://schemas.microsoft.com/office/drawing/2014/main" id="{C487D095-C452-44A8-AB8C-32F817BF6921}"/>
                  </a:ext>
                </a:extLst>
              </p:cNvPr>
              <p:cNvCxnSpPr>
                <a:cxnSpLocks/>
              </p:cNvCxnSpPr>
              <p:nvPr/>
            </p:nvCxnSpPr>
            <p:spPr>
              <a:xfrm flipV="1">
                <a:off x="3903829" y="3892176"/>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2" name="Straight Connector 411">
                <a:extLst>
                  <a:ext uri="{FF2B5EF4-FFF2-40B4-BE49-F238E27FC236}">
                    <a16:creationId xmlns:a16="http://schemas.microsoft.com/office/drawing/2014/main" id="{622E8025-6783-4EBA-887A-43913AE6FB4D}"/>
                  </a:ext>
                </a:extLst>
              </p:cNvPr>
              <p:cNvCxnSpPr>
                <a:cxnSpLocks/>
              </p:cNvCxnSpPr>
              <p:nvPr/>
            </p:nvCxnSpPr>
            <p:spPr>
              <a:xfrm flipV="1">
                <a:off x="4101949" y="3892176"/>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3" name="Straight Connector 412">
                <a:extLst>
                  <a:ext uri="{FF2B5EF4-FFF2-40B4-BE49-F238E27FC236}">
                    <a16:creationId xmlns:a16="http://schemas.microsoft.com/office/drawing/2014/main" id="{38A1079E-9E68-402B-8329-9516E7607201}"/>
                  </a:ext>
                </a:extLst>
              </p:cNvPr>
              <p:cNvCxnSpPr>
                <a:cxnSpLocks/>
              </p:cNvCxnSpPr>
              <p:nvPr/>
            </p:nvCxnSpPr>
            <p:spPr>
              <a:xfrm flipH="1" flipV="1">
                <a:off x="4130040" y="3892176"/>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4" name="Straight Connector 413">
                <a:extLst>
                  <a:ext uri="{FF2B5EF4-FFF2-40B4-BE49-F238E27FC236}">
                    <a16:creationId xmlns:a16="http://schemas.microsoft.com/office/drawing/2014/main" id="{FDB32E12-52F7-4B32-AFEE-508D06B86896}"/>
                  </a:ext>
                </a:extLst>
              </p:cNvPr>
              <p:cNvCxnSpPr>
                <a:cxnSpLocks/>
              </p:cNvCxnSpPr>
              <p:nvPr/>
            </p:nvCxnSpPr>
            <p:spPr>
              <a:xfrm flipH="1" flipV="1">
                <a:off x="4130040" y="3892176"/>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5" name="Straight Connector 414">
                <a:extLst>
                  <a:ext uri="{FF2B5EF4-FFF2-40B4-BE49-F238E27FC236}">
                    <a16:creationId xmlns:a16="http://schemas.microsoft.com/office/drawing/2014/main" id="{94F3046B-DE90-4CDB-ADC6-2883D7EC6D6D}"/>
                  </a:ext>
                </a:extLst>
              </p:cNvPr>
              <p:cNvCxnSpPr>
                <a:cxnSpLocks/>
              </p:cNvCxnSpPr>
              <p:nvPr/>
            </p:nvCxnSpPr>
            <p:spPr>
              <a:xfrm flipH="1" flipV="1">
                <a:off x="4130040" y="3892176"/>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6" name="Straight Connector 415">
                <a:extLst>
                  <a:ext uri="{FF2B5EF4-FFF2-40B4-BE49-F238E27FC236}">
                    <a16:creationId xmlns:a16="http://schemas.microsoft.com/office/drawing/2014/main" id="{47E9F6C3-E4C9-48B8-A2F4-DE932E6E14D8}"/>
                  </a:ext>
                </a:extLst>
              </p:cNvPr>
              <p:cNvCxnSpPr>
                <a:cxnSpLocks/>
              </p:cNvCxnSpPr>
              <p:nvPr/>
            </p:nvCxnSpPr>
            <p:spPr>
              <a:xfrm flipH="1" flipV="1">
                <a:off x="4130040" y="3892176"/>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7" name="Straight Connector 416">
                <a:extLst>
                  <a:ext uri="{FF2B5EF4-FFF2-40B4-BE49-F238E27FC236}">
                    <a16:creationId xmlns:a16="http://schemas.microsoft.com/office/drawing/2014/main" id="{C5472CB1-EA8F-4843-AA5A-E572DC3DC833}"/>
                  </a:ext>
                </a:extLst>
              </p:cNvPr>
              <p:cNvCxnSpPr>
                <a:cxnSpLocks/>
              </p:cNvCxnSpPr>
              <p:nvPr/>
            </p:nvCxnSpPr>
            <p:spPr>
              <a:xfrm flipV="1">
                <a:off x="5112869" y="3862295"/>
                <a:ext cx="50441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8" name="Straight Connector 417">
                <a:extLst>
                  <a:ext uri="{FF2B5EF4-FFF2-40B4-BE49-F238E27FC236}">
                    <a16:creationId xmlns:a16="http://schemas.microsoft.com/office/drawing/2014/main" id="{CA710868-2AF0-444E-94A1-54E7EA0D60CE}"/>
                  </a:ext>
                </a:extLst>
              </p:cNvPr>
              <p:cNvCxnSpPr>
                <a:cxnSpLocks/>
              </p:cNvCxnSpPr>
              <p:nvPr/>
            </p:nvCxnSpPr>
            <p:spPr>
              <a:xfrm flipV="1">
                <a:off x="5310989" y="3862295"/>
                <a:ext cx="30629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19" name="Straight Connector 418">
                <a:extLst>
                  <a:ext uri="{FF2B5EF4-FFF2-40B4-BE49-F238E27FC236}">
                    <a16:creationId xmlns:a16="http://schemas.microsoft.com/office/drawing/2014/main" id="{61128D4D-52D3-44E8-9347-3C320C1F0FAA}"/>
                  </a:ext>
                </a:extLst>
              </p:cNvPr>
              <p:cNvCxnSpPr>
                <a:cxnSpLocks/>
              </p:cNvCxnSpPr>
              <p:nvPr/>
            </p:nvCxnSpPr>
            <p:spPr>
              <a:xfrm flipV="1">
                <a:off x="5509109" y="3862295"/>
                <a:ext cx="10817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0" name="Straight Connector 419">
                <a:extLst>
                  <a:ext uri="{FF2B5EF4-FFF2-40B4-BE49-F238E27FC236}">
                    <a16:creationId xmlns:a16="http://schemas.microsoft.com/office/drawing/2014/main" id="{6E23A152-A95E-43A2-884B-4BCB01F0DB4A}"/>
                  </a:ext>
                </a:extLst>
              </p:cNvPr>
              <p:cNvCxnSpPr>
                <a:cxnSpLocks/>
              </p:cNvCxnSpPr>
              <p:nvPr/>
            </p:nvCxnSpPr>
            <p:spPr>
              <a:xfrm flipH="1" flipV="1">
                <a:off x="5617288" y="3862295"/>
                <a:ext cx="735101"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1" name="Straight Connector 420">
                <a:extLst>
                  <a:ext uri="{FF2B5EF4-FFF2-40B4-BE49-F238E27FC236}">
                    <a16:creationId xmlns:a16="http://schemas.microsoft.com/office/drawing/2014/main" id="{C068801C-2774-446F-9903-9ED9E66EFF47}"/>
                  </a:ext>
                </a:extLst>
              </p:cNvPr>
              <p:cNvCxnSpPr>
                <a:cxnSpLocks/>
              </p:cNvCxnSpPr>
              <p:nvPr/>
            </p:nvCxnSpPr>
            <p:spPr>
              <a:xfrm flipH="1" flipV="1">
                <a:off x="5617288" y="3862295"/>
                <a:ext cx="933221"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2" name="Straight Connector 421">
                <a:extLst>
                  <a:ext uri="{FF2B5EF4-FFF2-40B4-BE49-F238E27FC236}">
                    <a16:creationId xmlns:a16="http://schemas.microsoft.com/office/drawing/2014/main" id="{D85447B9-1B1A-4A27-B7D3-F7F635BF362B}"/>
                  </a:ext>
                </a:extLst>
              </p:cNvPr>
              <p:cNvCxnSpPr>
                <a:cxnSpLocks/>
              </p:cNvCxnSpPr>
              <p:nvPr/>
            </p:nvCxnSpPr>
            <p:spPr>
              <a:xfrm flipH="1" flipV="1">
                <a:off x="5617288" y="3862295"/>
                <a:ext cx="1131341"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3" name="Straight Connector 422">
                <a:extLst>
                  <a:ext uri="{FF2B5EF4-FFF2-40B4-BE49-F238E27FC236}">
                    <a16:creationId xmlns:a16="http://schemas.microsoft.com/office/drawing/2014/main" id="{164A9359-3A16-4E3A-BC71-90A40F213C75}"/>
                  </a:ext>
                </a:extLst>
              </p:cNvPr>
              <p:cNvCxnSpPr>
                <a:cxnSpLocks/>
              </p:cNvCxnSpPr>
              <p:nvPr/>
            </p:nvCxnSpPr>
            <p:spPr>
              <a:xfrm flipV="1">
                <a:off x="3832709" y="3862295"/>
                <a:ext cx="1784579" cy="70866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4" name="Straight Connector 423">
                <a:extLst>
                  <a:ext uri="{FF2B5EF4-FFF2-40B4-BE49-F238E27FC236}">
                    <a16:creationId xmlns:a16="http://schemas.microsoft.com/office/drawing/2014/main" id="{4DF00D4A-082D-4D9F-9C43-14BADB59C275}"/>
                  </a:ext>
                </a:extLst>
              </p:cNvPr>
              <p:cNvCxnSpPr>
                <a:cxnSpLocks/>
              </p:cNvCxnSpPr>
              <p:nvPr/>
            </p:nvCxnSpPr>
            <p:spPr>
              <a:xfrm flipV="1">
                <a:off x="4030829" y="3862295"/>
                <a:ext cx="1586459" cy="58674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5" name="Straight Connector 424">
                <a:extLst>
                  <a:ext uri="{FF2B5EF4-FFF2-40B4-BE49-F238E27FC236}">
                    <a16:creationId xmlns:a16="http://schemas.microsoft.com/office/drawing/2014/main" id="{B1B55314-8A66-42E8-B73C-105960D78544}"/>
                  </a:ext>
                </a:extLst>
              </p:cNvPr>
              <p:cNvCxnSpPr>
                <a:cxnSpLocks/>
              </p:cNvCxnSpPr>
              <p:nvPr/>
            </p:nvCxnSpPr>
            <p:spPr>
              <a:xfrm flipV="1">
                <a:off x="4228949" y="3862295"/>
                <a:ext cx="1388339" cy="4902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6" name="Straight Connector 425">
                <a:extLst>
                  <a:ext uri="{FF2B5EF4-FFF2-40B4-BE49-F238E27FC236}">
                    <a16:creationId xmlns:a16="http://schemas.microsoft.com/office/drawing/2014/main" id="{DB54E557-0F60-41FC-8A94-558DA04FADFB}"/>
                  </a:ext>
                </a:extLst>
              </p:cNvPr>
              <p:cNvCxnSpPr>
                <a:cxnSpLocks/>
              </p:cNvCxnSpPr>
              <p:nvPr/>
            </p:nvCxnSpPr>
            <p:spPr>
              <a:xfrm flipV="1">
                <a:off x="4228949" y="3892177"/>
                <a:ext cx="1110131"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7" name="Straight Connector 426">
                <a:extLst>
                  <a:ext uri="{FF2B5EF4-FFF2-40B4-BE49-F238E27FC236}">
                    <a16:creationId xmlns:a16="http://schemas.microsoft.com/office/drawing/2014/main" id="{9D628CCC-F980-44F9-829A-59474DB5AB7B}"/>
                  </a:ext>
                </a:extLst>
              </p:cNvPr>
              <p:cNvCxnSpPr>
                <a:cxnSpLocks/>
              </p:cNvCxnSpPr>
              <p:nvPr/>
            </p:nvCxnSpPr>
            <p:spPr>
              <a:xfrm flipV="1">
                <a:off x="4030829" y="3892177"/>
                <a:ext cx="130825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8" name="Straight Connector 427">
                <a:extLst>
                  <a:ext uri="{FF2B5EF4-FFF2-40B4-BE49-F238E27FC236}">
                    <a16:creationId xmlns:a16="http://schemas.microsoft.com/office/drawing/2014/main" id="{A6553A18-5636-4081-9D63-7463C95B7AE0}"/>
                  </a:ext>
                </a:extLst>
              </p:cNvPr>
              <p:cNvCxnSpPr>
                <a:cxnSpLocks/>
              </p:cNvCxnSpPr>
              <p:nvPr/>
            </p:nvCxnSpPr>
            <p:spPr>
              <a:xfrm flipV="1">
                <a:off x="3832709" y="3892177"/>
                <a:ext cx="150637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29" name="Straight Connector 428">
                <a:extLst>
                  <a:ext uri="{FF2B5EF4-FFF2-40B4-BE49-F238E27FC236}">
                    <a16:creationId xmlns:a16="http://schemas.microsoft.com/office/drawing/2014/main" id="{274ACF71-C6E1-4FF0-B54B-FD7F9B3B4FD6}"/>
                  </a:ext>
                </a:extLst>
              </p:cNvPr>
              <p:cNvCxnSpPr>
                <a:cxnSpLocks/>
              </p:cNvCxnSpPr>
              <p:nvPr/>
            </p:nvCxnSpPr>
            <p:spPr>
              <a:xfrm flipV="1">
                <a:off x="5112869" y="3892177"/>
                <a:ext cx="226211"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0" name="Straight Connector 429">
                <a:extLst>
                  <a:ext uri="{FF2B5EF4-FFF2-40B4-BE49-F238E27FC236}">
                    <a16:creationId xmlns:a16="http://schemas.microsoft.com/office/drawing/2014/main" id="{3A80D820-0F56-443E-B6F7-4FF11E2FC4B4}"/>
                  </a:ext>
                </a:extLst>
              </p:cNvPr>
              <p:cNvCxnSpPr>
                <a:cxnSpLocks/>
              </p:cNvCxnSpPr>
              <p:nvPr/>
            </p:nvCxnSpPr>
            <p:spPr>
              <a:xfrm flipV="1">
                <a:off x="5310989" y="3892177"/>
                <a:ext cx="28091"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1" name="Straight Connector 430">
                <a:extLst>
                  <a:ext uri="{FF2B5EF4-FFF2-40B4-BE49-F238E27FC236}">
                    <a16:creationId xmlns:a16="http://schemas.microsoft.com/office/drawing/2014/main" id="{7841A453-36F6-4F96-8FFD-C3642270A0A4}"/>
                  </a:ext>
                </a:extLst>
              </p:cNvPr>
              <p:cNvCxnSpPr>
                <a:cxnSpLocks/>
              </p:cNvCxnSpPr>
              <p:nvPr/>
            </p:nvCxnSpPr>
            <p:spPr>
              <a:xfrm flipH="1" flipV="1">
                <a:off x="5339080" y="3892177"/>
                <a:ext cx="17002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2" name="Straight Connector 431">
                <a:extLst>
                  <a:ext uri="{FF2B5EF4-FFF2-40B4-BE49-F238E27FC236}">
                    <a16:creationId xmlns:a16="http://schemas.microsoft.com/office/drawing/2014/main" id="{EE81A0B7-D3F0-47DE-BA75-854C8C10F49B}"/>
                  </a:ext>
                </a:extLst>
              </p:cNvPr>
              <p:cNvCxnSpPr>
                <a:cxnSpLocks/>
              </p:cNvCxnSpPr>
              <p:nvPr/>
            </p:nvCxnSpPr>
            <p:spPr>
              <a:xfrm flipH="1" flipV="1">
                <a:off x="5339080" y="3892177"/>
                <a:ext cx="1013309" cy="67877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3" name="Straight Connector 432">
                <a:extLst>
                  <a:ext uri="{FF2B5EF4-FFF2-40B4-BE49-F238E27FC236}">
                    <a16:creationId xmlns:a16="http://schemas.microsoft.com/office/drawing/2014/main" id="{E8AB1167-5B61-4CA3-9A6F-510E360946B3}"/>
                  </a:ext>
                </a:extLst>
              </p:cNvPr>
              <p:cNvCxnSpPr>
                <a:cxnSpLocks/>
              </p:cNvCxnSpPr>
              <p:nvPr/>
            </p:nvCxnSpPr>
            <p:spPr>
              <a:xfrm flipH="1" flipV="1">
                <a:off x="5339080" y="3892177"/>
                <a:ext cx="1211429" cy="55685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434" name="Straight Connector 433">
                <a:extLst>
                  <a:ext uri="{FF2B5EF4-FFF2-40B4-BE49-F238E27FC236}">
                    <a16:creationId xmlns:a16="http://schemas.microsoft.com/office/drawing/2014/main" id="{41F78F64-1A86-41CB-964B-B01AF80093D6}"/>
                  </a:ext>
                </a:extLst>
              </p:cNvPr>
              <p:cNvCxnSpPr>
                <a:cxnSpLocks/>
              </p:cNvCxnSpPr>
              <p:nvPr/>
            </p:nvCxnSpPr>
            <p:spPr>
              <a:xfrm flipH="1" flipV="1">
                <a:off x="5339080" y="3892177"/>
                <a:ext cx="1409549" cy="46033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89" name="Group 288">
              <a:extLst>
                <a:ext uri="{FF2B5EF4-FFF2-40B4-BE49-F238E27FC236}">
                  <a16:creationId xmlns:a16="http://schemas.microsoft.com/office/drawing/2014/main" id="{C2E933B6-32F9-408B-97AA-8406A47F2DF7}"/>
                </a:ext>
              </a:extLst>
            </p:cNvPr>
            <p:cNvGrpSpPr/>
            <p:nvPr/>
          </p:nvGrpSpPr>
          <p:grpSpPr>
            <a:xfrm flipH="1" flipV="1">
              <a:off x="1082432" y="2044988"/>
              <a:ext cx="7569200" cy="1254760"/>
              <a:chOff x="1002910" y="3550919"/>
              <a:chExt cx="7569200" cy="1254760"/>
            </a:xfrm>
          </p:grpSpPr>
          <p:cxnSp>
            <p:nvCxnSpPr>
              <p:cNvPr id="290" name="Straight Connector 289">
                <a:extLst>
                  <a:ext uri="{FF2B5EF4-FFF2-40B4-BE49-F238E27FC236}">
                    <a16:creationId xmlns:a16="http://schemas.microsoft.com/office/drawing/2014/main" id="{48F53BD1-5725-45BD-A041-5ADD2C35DEBC}"/>
                  </a:ext>
                </a:extLst>
              </p:cNvPr>
              <p:cNvCxnSpPr>
                <a:cxnSpLocks/>
                <a:endCxn id="294" idx="4"/>
              </p:cNvCxnSpPr>
              <p:nvPr/>
            </p:nvCxnSpPr>
            <p:spPr>
              <a:xfrm flipV="1">
                <a:off x="100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1" name="Straight Connector 290">
                <a:extLst>
                  <a:ext uri="{FF2B5EF4-FFF2-40B4-BE49-F238E27FC236}">
                    <a16:creationId xmlns:a16="http://schemas.microsoft.com/office/drawing/2014/main" id="{4B5F2436-0695-4ACA-BDD4-BACABB32D0A8}"/>
                  </a:ext>
                </a:extLst>
              </p:cNvPr>
              <p:cNvCxnSpPr>
                <a:cxnSpLocks/>
                <a:endCxn id="295" idx="4"/>
              </p:cNvCxnSpPr>
              <p:nvPr/>
            </p:nvCxnSpPr>
            <p:spPr>
              <a:xfrm flipV="1">
                <a:off x="100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2" name="Straight Connector 291">
                <a:extLst>
                  <a:ext uri="{FF2B5EF4-FFF2-40B4-BE49-F238E27FC236}">
                    <a16:creationId xmlns:a16="http://schemas.microsoft.com/office/drawing/2014/main" id="{A487C5E5-6F09-46D6-8E94-F63B12921E32}"/>
                  </a:ext>
                </a:extLst>
              </p:cNvPr>
              <p:cNvCxnSpPr>
                <a:cxnSpLocks/>
                <a:endCxn id="294" idx="4"/>
              </p:cNvCxnSpPr>
              <p:nvPr/>
            </p:nvCxnSpPr>
            <p:spPr>
              <a:xfrm flipV="1">
                <a:off x="164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3" name="Straight Connector 292">
                <a:extLst>
                  <a:ext uri="{FF2B5EF4-FFF2-40B4-BE49-F238E27FC236}">
                    <a16:creationId xmlns:a16="http://schemas.microsoft.com/office/drawing/2014/main" id="{30F5425D-0D0B-46DF-B6E3-93D971927B28}"/>
                  </a:ext>
                </a:extLst>
              </p:cNvPr>
              <p:cNvCxnSpPr>
                <a:cxnSpLocks/>
                <a:endCxn id="295" idx="4"/>
              </p:cNvCxnSpPr>
              <p:nvPr/>
            </p:nvCxnSpPr>
            <p:spPr>
              <a:xfrm flipV="1">
                <a:off x="164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94" name="Oval 293">
                <a:extLst>
                  <a:ext uri="{FF2B5EF4-FFF2-40B4-BE49-F238E27FC236}">
                    <a16:creationId xmlns:a16="http://schemas.microsoft.com/office/drawing/2014/main" id="{6094B89E-C94E-4420-94AF-00A72F909FFA}"/>
                  </a:ext>
                </a:extLst>
              </p:cNvPr>
              <p:cNvSpPr/>
              <p:nvPr/>
            </p:nvSpPr>
            <p:spPr>
              <a:xfrm>
                <a:off x="213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5" name="Oval 294">
                <a:extLst>
                  <a:ext uri="{FF2B5EF4-FFF2-40B4-BE49-F238E27FC236}">
                    <a16:creationId xmlns:a16="http://schemas.microsoft.com/office/drawing/2014/main" id="{99A79D24-ACAA-4A01-961F-823CE055F491}"/>
                  </a:ext>
                </a:extLst>
              </p:cNvPr>
              <p:cNvSpPr/>
              <p:nvPr/>
            </p:nvSpPr>
            <p:spPr>
              <a:xfrm>
                <a:off x="193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7" name="Straight Connector 296">
                <a:extLst>
                  <a:ext uri="{FF2B5EF4-FFF2-40B4-BE49-F238E27FC236}">
                    <a16:creationId xmlns:a16="http://schemas.microsoft.com/office/drawing/2014/main" id="{AB034503-055E-4EFF-8492-B13974F0A22A}"/>
                  </a:ext>
                </a:extLst>
              </p:cNvPr>
              <p:cNvCxnSpPr>
                <a:cxnSpLocks/>
                <a:endCxn id="294" idx="4"/>
              </p:cNvCxnSpPr>
              <p:nvPr/>
            </p:nvCxnSpPr>
            <p:spPr>
              <a:xfrm flipH="1" flipV="1">
                <a:off x="233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8" name="Straight Connector 297">
                <a:extLst>
                  <a:ext uri="{FF2B5EF4-FFF2-40B4-BE49-F238E27FC236}">
                    <a16:creationId xmlns:a16="http://schemas.microsoft.com/office/drawing/2014/main" id="{042A1313-1079-4CF0-B711-588E39D36333}"/>
                  </a:ext>
                </a:extLst>
              </p:cNvPr>
              <p:cNvCxnSpPr>
                <a:cxnSpLocks/>
                <a:endCxn id="294" idx="4"/>
              </p:cNvCxnSpPr>
              <p:nvPr/>
            </p:nvCxnSpPr>
            <p:spPr>
              <a:xfrm flipH="1" flipV="1">
                <a:off x="233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299" name="Straight Connector 298">
                <a:extLst>
                  <a:ext uri="{FF2B5EF4-FFF2-40B4-BE49-F238E27FC236}">
                    <a16:creationId xmlns:a16="http://schemas.microsoft.com/office/drawing/2014/main" id="{FF6DA4B2-B89A-44DF-B19F-5A4B4AE95F3A}"/>
                  </a:ext>
                </a:extLst>
              </p:cNvPr>
              <p:cNvCxnSpPr>
                <a:cxnSpLocks/>
                <a:endCxn id="295" idx="4"/>
              </p:cNvCxnSpPr>
              <p:nvPr/>
            </p:nvCxnSpPr>
            <p:spPr>
              <a:xfrm flipH="1" flipV="1">
                <a:off x="213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0" name="Straight Connector 299">
                <a:extLst>
                  <a:ext uri="{FF2B5EF4-FFF2-40B4-BE49-F238E27FC236}">
                    <a16:creationId xmlns:a16="http://schemas.microsoft.com/office/drawing/2014/main" id="{EBBE7313-44D9-4541-AD42-6F32EA4A46D7}"/>
                  </a:ext>
                </a:extLst>
              </p:cNvPr>
              <p:cNvCxnSpPr>
                <a:cxnSpLocks/>
                <a:endCxn id="304" idx="4"/>
              </p:cNvCxnSpPr>
              <p:nvPr/>
            </p:nvCxnSpPr>
            <p:spPr>
              <a:xfrm flipH="1" flipV="1">
                <a:off x="193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1" name="Straight Connector 300">
                <a:extLst>
                  <a:ext uri="{FF2B5EF4-FFF2-40B4-BE49-F238E27FC236}">
                    <a16:creationId xmlns:a16="http://schemas.microsoft.com/office/drawing/2014/main" id="{55BCDD8B-45A5-4EB1-B306-B9CA3C3B78EB}"/>
                  </a:ext>
                </a:extLst>
              </p:cNvPr>
              <p:cNvCxnSpPr>
                <a:cxnSpLocks/>
                <a:endCxn id="295" idx="4"/>
              </p:cNvCxnSpPr>
              <p:nvPr/>
            </p:nvCxnSpPr>
            <p:spPr>
              <a:xfrm flipH="1" flipV="1">
                <a:off x="213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2" name="Straight Connector 301">
                <a:extLst>
                  <a:ext uri="{FF2B5EF4-FFF2-40B4-BE49-F238E27FC236}">
                    <a16:creationId xmlns:a16="http://schemas.microsoft.com/office/drawing/2014/main" id="{F632B11A-248E-426D-AAE1-EAE2A6B0681A}"/>
                  </a:ext>
                </a:extLst>
              </p:cNvPr>
              <p:cNvCxnSpPr>
                <a:cxnSpLocks/>
                <a:endCxn id="295" idx="4"/>
              </p:cNvCxnSpPr>
              <p:nvPr/>
            </p:nvCxnSpPr>
            <p:spPr>
              <a:xfrm flipH="1" flipV="1">
                <a:off x="213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3" name="Straight Connector 302">
                <a:extLst>
                  <a:ext uri="{FF2B5EF4-FFF2-40B4-BE49-F238E27FC236}">
                    <a16:creationId xmlns:a16="http://schemas.microsoft.com/office/drawing/2014/main" id="{095BFC5D-3B91-4969-8DD9-796718E36098}"/>
                  </a:ext>
                </a:extLst>
              </p:cNvPr>
              <p:cNvCxnSpPr>
                <a:cxnSpLocks/>
                <a:endCxn id="294" idx="4"/>
              </p:cNvCxnSpPr>
              <p:nvPr/>
            </p:nvCxnSpPr>
            <p:spPr>
              <a:xfrm flipV="1">
                <a:off x="226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04" name="Oval 303">
                <a:extLst>
                  <a:ext uri="{FF2B5EF4-FFF2-40B4-BE49-F238E27FC236}">
                    <a16:creationId xmlns:a16="http://schemas.microsoft.com/office/drawing/2014/main" id="{86AEF5D8-2E24-4242-A5B3-07EF2B49529E}"/>
                  </a:ext>
                </a:extLst>
              </p:cNvPr>
              <p:cNvSpPr/>
              <p:nvPr/>
            </p:nvSpPr>
            <p:spPr>
              <a:xfrm>
                <a:off x="173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5" name="Straight Connector 304">
                <a:extLst>
                  <a:ext uri="{FF2B5EF4-FFF2-40B4-BE49-F238E27FC236}">
                    <a16:creationId xmlns:a16="http://schemas.microsoft.com/office/drawing/2014/main" id="{10F5053B-8D36-43B8-A38B-43BAED07A9E7}"/>
                  </a:ext>
                </a:extLst>
              </p:cNvPr>
              <p:cNvCxnSpPr>
                <a:cxnSpLocks/>
                <a:endCxn id="304" idx="4"/>
              </p:cNvCxnSpPr>
              <p:nvPr/>
            </p:nvCxnSpPr>
            <p:spPr>
              <a:xfrm flipV="1">
                <a:off x="164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6" name="Straight Connector 305">
                <a:extLst>
                  <a:ext uri="{FF2B5EF4-FFF2-40B4-BE49-F238E27FC236}">
                    <a16:creationId xmlns:a16="http://schemas.microsoft.com/office/drawing/2014/main" id="{AC844549-E925-45B1-AE13-673A744938F4}"/>
                  </a:ext>
                </a:extLst>
              </p:cNvPr>
              <p:cNvCxnSpPr>
                <a:cxnSpLocks/>
                <a:endCxn id="304" idx="4"/>
              </p:cNvCxnSpPr>
              <p:nvPr/>
            </p:nvCxnSpPr>
            <p:spPr>
              <a:xfrm flipH="1" flipV="1">
                <a:off x="193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23D90082-3DB2-4F56-A503-A3D6BE839FFC}"/>
                  </a:ext>
                </a:extLst>
              </p:cNvPr>
              <p:cNvCxnSpPr>
                <a:cxnSpLocks/>
                <a:endCxn id="304" idx="4"/>
              </p:cNvCxnSpPr>
              <p:nvPr/>
            </p:nvCxnSpPr>
            <p:spPr>
              <a:xfrm flipH="1" flipV="1">
                <a:off x="193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8" name="Straight Connector 307">
                <a:extLst>
                  <a:ext uri="{FF2B5EF4-FFF2-40B4-BE49-F238E27FC236}">
                    <a16:creationId xmlns:a16="http://schemas.microsoft.com/office/drawing/2014/main" id="{31803CCA-7201-458A-8A49-515CA8296BD3}"/>
                  </a:ext>
                </a:extLst>
              </p:cNvPr>
              <p:cNvCxnSpPr>
                <a:cxnSpLocks/>
                <a:endCxn id="304" idx="4"/>
              </p:cNvCxnSpPr>
              <p:nvPr/>
            </p:nvCxnSpPr>
            <p:spPr>
              <a:xfrm flipV="1">
                <a:off x="100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a:extLst>
                  <a:ext uri="{FF2B5EF4-FFF2-40B4-BE49-F238E27FC236}">
                    <a16:creationId xmlns:a16="http://schemas.microsoft.com/office/drawing/2014/main" id="{BF14DD3F-1EAE-4A7A-AFDE-600BC9CB91C8}"/>
                  </a:ext>
                </a:extLst>
              </p:cNvPr>
              <p:cNvCxnSpPr>
                <a:cxnSpLocks/>
                <a:endCxn id="313" idx="4"/>
              </p:cNvCxnSpPr>
              <p:nvPr/>
            </p:nvCxnSpPr>
            <p:spPr>
              <a:xfrm flipV="1">
                <a:off x="227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0" name="Straight Connector 309">
                <a:extLst>
                  <a:ext uri="{FF2B5EF4-FFF2-40B4-BE49-F238E27FC236}">
                    <a16:creationId xmlns:a16="http://schemas.microsoft.com/office/drawing/2014/main" id="{6378D192-F4F0-4CE4-B41E-6B972ABDCBB3}"/>
                  </a:ext>
                </a:extLst>
              </p:cNvPr>
              <p:cNvCxnSpPr>
                <a:cxnSpLocks/>
                <a:endCxn id="314" idx="4"/>
              </p:cNvCxnSpPr>
              <p:nvPr/>
            </p:nvCxnSpPr>
            <p:spPr>
              <a:xfrm flipV="1">
                <a:off x="227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1" name="Straight Connector 310">
                <a:extLst>
                  <a:ext uri="{FF2B5EF4-FFF2-40B4-BE49-F238E27FC236}">
                    <a16:creationId xmlns:a16="http://schemas.microsoft.com/office/drawing/2014/main" id="{60320EF9-8F1D-4194-8B91-A63E22749A1C}"/>
                  </a:ext>
                </a:extLst>
              </p:cNvPr>
              <p:cNvCxnSpPr>
                <a:cxnSpLocks/>
                <a:endCxn id="313" idx="4"/>
              </p:cNvCxnSpPr>
              <p:nvPr/>
            </p:nvCxnSpPr>
            <p:spPr>
              <a:xfrm flipV="1">
                <a:off x="291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2" name="Straight Connector 311">
                <a:extLst>
                  <a:ext uri="{FF2B5EF4-FFF2-40B4-BE49-F238E27FC236}">
                    <a16:creationId xmlns:a16="http://schemas.microsoft.com/office/drawing/2014/main" id="{06F6B43B-A716-480B-B35E-115CC45ABA74}"/>
                  </a:ext>
                </a:extLst>
              </p:cNvPr>
              <p:cNvCxnSpPr>
                <a:cxnSpLocks/>
                <a:endCxn id="314" idx="4"/>
              </p:cNvCxnSpPr>
              <p:nvPr/>
            </p:nvCxnSpPr>
            <p:spPr>
              <a:xfrm flipV="1">
                <a:off x="291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13" name="Oval 312">
                <a:extLst>
                  <a:ext uri="{FF2B5EF4-FFF2-40B4-BE49-F238E27FC236}">
                    <a16:creationId xmlns:a16="http://schemas.microsoft.com/office/drawing/2014/main" id="{0E168392-82E2-4EDA-BA3E-478081281D19}"/>
                  </a:ext>
                </a:extLst>
              </p:cNvPr>
              <p:cNvSpPr/>
              <p:nvPr/>
            </p:nvSpPr>
            <p:spPr>
              <a:xfrm>
                <a:off x="340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4" name="Oval 313">
                <a:extLst>
                  <a:ext uri="{FF2B5EF4-FFF2-40B4-BE49-F238E27FC236}">
                    <a16:creationId xmlns:a16="http://schemas.microsoft.com/office/drawing/2014/main" id="{9000927C-30B3-4B73-B60B-B470685BD83E}"/>
                  </a:ext>
                </a:extLst>
              </p:cNvPr>
              <p:cNvSpPr/>
              <p:nvPr/>
            </p:nvSpPr>
            <p:spPr>
              <a:xfrm>
                <a:off x="320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5" name="Oval 314">
                <a:extLst>
                  <a:ext uri="{FF2B5EF4-FFF2-40B4-BE49-F238E27FC236}">
                    <a16:creationId xmlns:a16="http://schemas.microsoft.com/office/drawing/2014/main" id="{3DF58E76-D4D5-4562-88E5-17A51DA8EC58}"/>
                  </a:ext>
                </a:extLst>
              </p:cNvPr>
              <p:cNvSpPr/>
              <p:nvPr/>
            </p:nvSpPr>
            <p:spPr>
              <a:xfrm>
                <a:off x="300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6" name="Straight Connector 315">
                <a:extLst>
                  <a:ext uri="{FF2B5EF4-FFF2-40B4-BE49-F238E27FC236}">
                    <a16:creationId xmlns:a16="http://schemas.microsoft.com/office/drawing/2014/main" id="{06659D9D-8AEF-4400-9463-C18FA32DB8F5}"/>
                  </a:ext>
                </a:extLst>
              </p:cNvPr>
              <p:cNvCxnSpPr>
                <a:cxnSpLocks/>
                <a:endCxn id="315" idx="4"/>
              </p:cNvCxnSpPr>
              <p:nvPr/>
            </p:nvCxnSpPr>
            <p:spPr>
              <a:xfrm flipV="1">
                <a:off x="291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7" name="Straight Connector 316">
                <a:extLst>
                  <a:ext uri="{FF2B5EF4-FFF2-40B4-BE49-F238E27FC236}">
                    <a16:creationId xmlns:a16="http://schemas.microsoft.com/office/drawing/2014/main" id="{A4299512-8A47-4854-86E8-347FD16FB7E3}"/>
                  </a:ext>
                </a:extLst>
              </p:cNvPr>
              <p:cNvCxnSpPr>
                <a:cxnSpLocks/>
                <a:endCxn id="315" idx="4"/>
              </p:cNvCxnSpPr>
              <p:nvPr/>
            </p:nvCxnSpPr>
            <p:spPr>
              <a:xfrm flipH="1" flipV="1">
                <a:off x="320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8" name="Straight Connector 317">
                <a:extLst>
                  <a:ext uri="{FF2B5EF4-FFF2-40B4-BE49-F238E27FC236}">
                    <a16:creationId xmlns:a16="http://schemas.microsoft.com/office/drawing/2014/main" id="{25C0B346-001E-444C-A96E-05D68264F6A7}"/>
                  </a:ext>
                </a:extLst>
              </p:cNvPr>
              <p:cNvCxnSpPr>
                <a:cxnSpLocks/>
                <a:endCxn id="313" idx="4"/>
              </p:cNvCxnSpPr>
              <p:nvPr/>
            </p:nvCxnSpPr>
            <p:spPr>
              <a:xfrm flipH="1" flipV="1">
                <a:off x="360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19" name="Straight Connector 318">
                <a:extLst>
                  <a:ext uri="{FF2B5EF4-FFF2-40B4-BE49-F238E27FC236}">
                    <a16:creationId xmlns:a16="http://schemas.microsoft.com/office/drawing/2014/main" id="{1127B31B-3C6E-475C-AFDD-736FD77541CF}"/>
                  </a:ext>
                </a:extLst>
              </p:cNvPr>
              <p:cNvCxnSpPr>
                <a:cxnSpLocks/>
                <a:endCxn id="313" idx="4"/>
              </p:cNvCxnSpPr>
              <p:nvPr/>
            </p:nvCxnSpPr>
            <p:spPr>
              <a:xfrm flipH="1" flipV="1">
                <a:off x="360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0" name="Straight Connector 319">
                <a:extLst>
                  <a:ext uri="{FF2B5EF4-FFF2-40B4-BE49-F238E27FC236}">
                    <a16:creationId xmlns:a16="http://schemas.microsoft.com/office/drawing/2014/main" id="{F94F7FE8-200C-437E-B19C-DEFCE624CCDE}"/>
                  </a:ext>
                </a:extLst>
              </p:cNvPr>
              <p:cNvCxnSpPr>
                <a:cxnSpLocks/>
                <a:endCxn id="314" idx="4"/>
              </p:cNvCxnSpPr>
              <p:nvPr/>
            </p:nvCxnSpPr>
            <p:spPr>
              <a:xfrm flipH="1" flipV="1">
                <a:off x="340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1" name="Straight Connector 320">
                <a:extLst>
                  <a:ext uri="{FF2B5EF4-FFF2-40B4-BE49-F238E27FC236}">
                    <a16:creationId xmlns:a16="http://schemas.microsoft.com/office/drawing/2014/main" id="{0D912EB7-12FD-4140-A5D0-3B5FC2E8C5B9}"/>
                  </a:ext>
                </a:extLst>
              </p:cNvPr>
              <p:cNvCxnSpPr>
                <a:cxnSpLocks/>
                <a:endCxn id="315" idx="4"/>
              </p:cNvCxnSpPr>
              <p:nvPr/>
            </p:nvCxnSpPr>
            <p:spPr>
              <a:xfrm flipH="1" flipV="1">
                <a:off x="320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2" name="Straight Connector 321">
                <a:extLst>
                  <a:ext uri="{FF2B5EF4-FFF2-40B4-BE49-F238E27FC236}">
                    <a16:creationId xmlns:a16="http://schemas.microsoft.com/office/drawing/2014/main" id="{A5589B02-6B32-4BBB-9CBE-5C6A8B659467}"/>
                  </a:ext>
                </a:extLst>
              </p:cNvPr>
              <p:cNvCxnSpPr>
                <a:cxnSpLocks/>
                <a:endCxn id="315" idx="4"/>
              </p:cNvCxnSpPr>
              <p:nvPr/>
            </p:nvCxnSpPr>
            <p:spPr>
              <a:xfrm flipH="1" flipV="1">
                <a:off x="320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3" name="Straight Connector 322">
                <a:extLst>
                  <a:ext uri="{FF2B5EF4-FFF2-40B4-BE49-F238E27FC236}">
                    <a16:creationId xmlns:a16="http://schemas.microsoft.com/office/drawing/2014/main" id="{32A3756D-1A93-448C-A2D3-C70E1BD973AB}"/>
                  </a:ext>
                </a:extLst>
              </p:cNvPr>
              <p:cNvCxnSpPr>
                <a:cxnSpLocks/>
                <a:endCxn id="314" idx="4"/>
              </p:cNvCxnSpPr>
              <p:nvPr/>
            </p:nvCxnSpPr>
            <p:spPr>
              <a:xfrm flipH="1" flipV="1">
                <a:off x="340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4" name="Straight Connector 323">
                <a:extLst>
                  <a:ext uri="{FF2B5EF4-FFF2-40B4-BE49-F238E27FC236}">
                    <a16:creationId xmlns:a16="http://schemas.microsoft.com/office/drawing/2014/main" id="{A4AD3174-B3A6-47A5-92B2-1D416FF1F7F9}"/>
                  </a:ext>
                </a:extLst>
              </p:cNvPr>
              <p:cNvCxnSpPr>
                <a:cxnSpLocks/>
                <a:endCxn id="314" idx="4"/>
              </p:cNvCxnSpPr>
              <p:nvPr/>
            </p:nvCxnSpPr>
            <p:spPr>
              <a:xfrm flipH="1" flipV="1">
                <a:off x="340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5" name="Straight Connector 324">
                <a:extLst>
                  <a:ext uri="{FF2B5EF4-FFF2-40B4-BE49-F238E27FC236}">
                    <a16:creationId xmlns:a16="http://schemas.microsoft.com/office/drawing/2014/main" id="{01B3449A-14B1-4725-B3F4-971AE8FB1066}"/>
                  </a:ext>
                </a:extLst>
              </p:cNvPr>
              <p:cNvCxnSpPr>
                <a:cxnSpLocks/>
                <a:endCxn id="313" idx="4"/>
              </p:cNvCxnSpPr>
              <p:nvPr/>
            </p:nvCxnSpPr>
            <p:spPr>
              <a:xfrm flipV="1">
                <a:off x="353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6" name="Straight Connector 325">
                <a:extLst>
                  <a:ext uri="{FF2B5EF4-FFF2-40B4-BE49-F238E27FC236}">
                    <a16:creationId xmlns:a16="http://schemas.microsoft.com/office/drawing/2014/main" id="{E9283280-80DA-4D6E-B7FC-4619102DEB2B}"/>
                  </a:ext>
                </a:extLst>
              </p:cNvPr>
              <p:cNvCxnSpPr>
                <a:cxnSpLocks/>
                <a:endCxn id="315" idx="4"/>
              </p:cNvCxnSpPr>
              <p:nvPr/>
            </p:nvCxnSpPr>
            <p:spPr>
              <a:xfrm flipV="1">
                <a:off x="227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7" name="Straight Connector 326">
                <a:extLst>
                  <a:ext uri="{FF2B5EF4-FFF2-40B4-BE49-F238E27FC236}">
                    <a16:creationId xmlns:a16="http://schemas.microsoft.com/office/drawing/2014/main" id="{6933CD2F-00B8-4373-B1B2-B47D579C23C8}"/>
                  </a:ext>
                </a:extLst>
              </p:cNvPr>
              <p:cNvCxnSpPr>
                <a:cxnSpLocks/>
                <a:endCxn id="331" idx="4"/>
              </p:cNvCxnSpPr>
              <p:nvPr/>
            </p:nvCxnSpPr>
            <p:spPr>
              <a:xfrm flipV="1">
                <a:off x="353275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8" name="Straight Connector 327">
                <a:extLst>
                  <a:ext uri="{FF2B5EF4-FFF2-40B4-BE49-F238E27FC236}">
                    <a16:creationId xmlns:a16="http://schemas.microsoft.com/office/drawing/2014/main" id="{1CCF0D84-0F23-4CC4-A3DF-DE2C44552854}"/>
                  </a:ext>
                </a:extLst>
              </p:cNvPr>
              <p:cNvCxnSpPr>
                <a:cxnSpLocks/>
                <a:endCxn id="332" idx="4"/>
              </p:cNvCxnSpPr>
              <p:nvPr/>
            </p:nvCxnSpPr>
            <p:spPr>
              <a:xfrm flipV="1">
                <a:off x="353275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29" name="Straight Connector 328">
                <a:extLst>
                  <a:ext uri="{FF2B5EF4-FFF2-40B4-BE49-F238E27FC236}">
                    <a16:creationId xmlns:a16="http://schemas.microsoft.com/office/drawing/2014/main" id="{158C675A-F95B-458D-BE41-856A50DE9CFF}"/>
                  </a:ext>
                </a:extLst>
              </p:cNvPr>
              <p:cNvCxnSpPr>
                <a:cxnSpLocks/>
                <a:endCxn id="331" idx="4"/>
              </p:cNvCxnSpPr>
              <p:nvPr/>
            </p:nvCxnSpPr>
            <p:spPr>
              <a:xfrm flipV="1">
                <a:off x="417283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0" name="Straight Connector 329">
                <a:extLst>
                  <a:ext uri="{FF2B5EF4-FFF2-40B4-BE49-F238E27FC236}">
                    <a16:creationId xmlns:a16="http://schemas.microsoft.com/office/drawing/2014/main" id="{383EDED9-9612-45BC-A9B4-4DB1319BC425}"/>
                  </a:ext>
                </a:extLst>
              </p:cNvPr>
              <p:cNvCxnSpPr>
                <a:cxnSpLocks/>
                <a:endCxn id="332" idx="4"/>
              </p:cNvCxnSpPr>
              <p:nvPr/>
            </p:nvCxnSpPr>
            <p:spPr>
              <a:xfrm flipV="1">
                <a:off x="417283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31" name="Oval 330">
                <a:extLst>
                  <a:ext uri="{FF2B5EF4-FFF2-40B4-BE49-F238E27FC236}">
                    <a16:creationId xmlns:a16="http://schemas.microsoft.com/office/drawing/2014/main" id="{9111C561-32A5-4066-A682-1D93C600EAD1}"/>
                  </a:ext>
                </a:extLst>
              </p:cNvPr>
              <p:cNvSpPr/>
              <p:nvPr/>
            </p:nvSpPr>
            <p:spPr>
              <a:xfrm>
                <a:off x="466559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2" name="Oval 331">
                <a:extLst>
                  <a:ext uri="{FF2B5EF4-FFF2-40B4-BE49-F238E27FC236}">
                    <a16:creationId xmlns:a16="http://schemas.microsoft.com/office/drawing/2014/main" id="{4AA6E9E0-9D0E-4643-A8FB-FA436F178CE3}"/>
                  </a:ext>
                </a:extLst>
              </p:cNvPr>
              <p:cNvSpPr/>
              <p:nvPr/>
            </p:nvSpPr>
            <p:spPr>
              <a:xfrm>
                <a:off x="446747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Oval 332">
                <a:extLst>
                  <a:ext uri="{FF2B5EF4-FFF2-40B4-BE49-F238E27FC236}">
                    <a16:creationId xmlns:a16="http://schemas.microsoft.com/office/drawing/2014/main" id="{A19E6DFB-33C9-425A-8B92-43DE17B60BE0}"/>
                  </a:ext>
                </a:extLst>
              </p:cNvPr>
              <p:cNvSpPr/>
              <p:nvPr/>
            </p:nvSpPr>
            <p:spPr>
              <a:xfrm>
                <a:off x="426935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4" name="Straight Connector 333">
                <a:extLst>
                  <a:ext uri="{FF2B5EF4-FFF2-40B4-BE49-F238E27FC236}">
                    <a16:creationId xmlns:a16="http://schemas.microsoft.com/office/drawing/2014/main" id="{5F06C561-2CCD-4175-BC83-F3BC5D72C0E9}"/>
                  </a:ext>
                </a:extLst>
              </p:cNvPr>
              <p:cNvCxnSpPr>
                <a:cxnSpLocks/>
                <a:endCxn id="333" idx="4"/>
              </p:cNvCxnSpPr>
              <p:nvPr/>
            </p:nvCxnSpPr>
            <p:spPr>
              <a:xfrm flipV="1">
                <a:off x="417283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a:extLst>
                  <a:ext uri="{FF2B5EF4-FFF2-40B4-BE49-F238E27FC236}">
                    <a16:creationId xmlns:a16="http://schemas.microsoft.com/office/drawing/2014/main" id="{5B9F8F94-9313-4984-BBC4-928A59CAE1F8}"/>
                  </a:ext>
                </a:extLst>
              </p:cNvPr>
              <p:cNvCxnSpPr>
                <a:cxnSpLocks/>
                <a:endCxn id="333" idx="4"/>
              </p:cNvCxnSpPr>
              <p:nvPr/>
            </p:nvCxnSpPr>
            <p:spPr>
              <a:xfrm flipH="1" flipV="1">
                <a:off x="446747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6" name="Straight Connector 335">
                <a:extLst>
                  <a:ext uri="{FF2B5EF4-FFF2-40B4-BE49-F238E27FC236}">
                    <a16:creationId xmlns:a16="http://schemas.microsoft.com/office/drawing/2014/main" id="{BADB7E9F-624F-4110-ACE0-99628EC0BB70}"/>
                  </a:ext>
                </a:extLst>
              </p:cNvPr>
              <p:cNvCxnSpPr>
                <a:cxnSpLocks/>
                <a:endCxn id="331" idx="4"/>
              </p:cNvCxnSpPr>
              <p:nvPr/>
            </p:nvCxnSpPr>
            <p:spPr>
              <a:xfrm flipH="1" flipV="1">
                <a:off x="486371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a:extLst>
                  <a:ext uri="{FF2B5EF4-FFF2-40B4-BE49-F238E27FC236}">
                    <a16:creationId xmlns:a16="http://schemas.microsoft.com/office/drawing/2014/main" id="{CD6E21B8-D95C-478D-A714-7879025C4CF2}"/>
                  </a:ext>
                </a:extLst>
              </p:cNvPr>
              <p:cNvCxnSpPr>
                <a:cxnSpLocks/>
                <a:endCxn id="331" idx="4"/>
              </p:cNvCxnSpPr>
              <p:nvPr/>
            </p:nvCxnSpPr>
            <p:spPr>
              <a:xfrm flipH="1" flipV="1">
                <a:off x="486371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8" name="Straight Connector 337">
                <a:extLst>
                  <a:ext uri="{FF2B5EF4-FFF2-40B4-BE49-F238E27FC236}">
                    <a16:creationId xmlns:a16="http://schemas.microsoft.com/office/drawing/2014/main" id="{55C25E5F-9915-48EE-9ED7-B6BDD1067F6D}"/>
                  </a:ext>
                </a:extLst>
              </p:cNvPr>
              <p:cNvCxnSpPr>
                <a:cxnSpLocks/>
                <a:endCxn id="332" idx="4"/>
              </p:cNvCxnSpPr>
              <p:nvPr/>
            </p:nvCxnSpPr>
            <p:spPr>
              <a:xfrm flipH="1" flipV="1">
                <a:off x="466559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39" name="Straight Connector 338">
                <a:extLst>
                  <a:ext uri="{FF2B5EF4-FFF2-40B4-BE49-F238E27FC236}">
                    <a16:creationId xmlns:a16="http://schemas.microsoft.com/office/drawing/2014/main" id="{41F1BFE6-87F0-488B-A9DB-E168395E6A3F}"/>
                  </a:ext>
                </a:extLst>
              </p:cNvPr>
              <p:cNvCxnSpPr>
                <a:cxnSpLocks/>
                <a:endCxn id="333" idx="4"/>
              </p:cNvCxnSpPr>
              <p:nvPr/>
            </p:nvCxnSpPr>
            <p:spPr>
              <a:xfrm flipH="1" flipV="1">
                <a:off x="446747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0" name="Straight Connector 339">
                <a:extLst>
                  <a:ext uri="{FF2B5EF4-FFF2-40B4-BE49-F238E27FC236}">
                    <a16:creationId xmlns:a16="http://schemas.microsoft.com/office/drawing/2014/main" id="{DAD9897A-BE58-4CC7-B629-1BA623672A9B}"/>
                  </a:ext>
                </a:extLst>
              </p:cNvPr>
              <p:cNvCxnSpPr>
                <a:cxnSpLocks/>
                <a:endCxn id="333" idx="4"/>
              </p:cNvCxnSpPr>
              <p:nvPr/>
            </p:nvCxnSpPr>
            <p:spPr>
              <a:xfrm flipH="1" flipV="1">
                <a:off x="446747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1" name="Straight Connector 340">
                <a:extLst>
                  <a:ext uri="{FF2B5EF4-FFF2-40B4-BE49-F238E27FC236}">
                    <a16:creationId xmlns:a16="http://schemas.microsoft.com/office/drawing/2014/main" id="{4F69F848-C5A8-44D2-9722-5EE45A088220}"/>
                  </a:ext>
                </a:extLst>
              </p:cNvPr>
              <p:cNvCxnSpPr>
                <a:cxnSpLocks/>
                <a:endCxn id="332" idx="4"/>
              </p:cNvCxnSpPr>
              <p:nvPr/>
            </p:nvCxnSpPr>
            <p:spPr>
              <a:xfrm flipH="1" flipV="1">
                <a:off x="466559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2" name="Straight Connector 341">
                <a:extLst>
                  <a:ext uri="{FF2B5EF4-FFF2-40B4-BE49-F238E27FC236}">
                    <a16:creationId xmlns:a16="http://schemas.microsoft.com/office/drawing/2014/main" id="{24181CD2-5EBD-4CF7-82A7-E1E8614C524D}"/>
                  </a:ext>
                </a:extLst>
              </p:cNvPr>
              <p:cNvCxnSpPr>
                <a:cxnSpLocks/>
                <a:endCxn id="332" idx="4"/>
              </p:cNvCxnSpPr>
              <p:nvPr/>
            </p:nvCxnSpPr>
            <p:spPr>
              <a:xfrm flipH="1" flipV="1">
                <a:off x="466559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3" name="Straight Connector 342">
                <a:extLst>
                  <a:ext uri="{FF2B5EF4-FFF2-40B4-BE49-F238E27FC236}">
                    <a16:creationId xmlns:a16="http://schemas.microsoft.com/office/drawing/2014/main" id="{0C666F73-5B93-46CA-818A-78BAFF793E41}"/>
                  </a:ext>
                </a:extLst>
              </p:cNvPr>
              <p:cNvCxnSpPr>
                <a:cxnSpLocks/>
                <a:endCxn id="331" idx="4"/>
              </p:cNvCxnSpPr>
              <p:nvPr/>
            </p:nvCxnSpPr>
            <p:spPr>
              <a:xfrm flipV="1">
                <a:off x="479259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4" name="Straight Connector 343">
                <a:extLst>
                  <a:ext uri="{FF2B5EF4-FFF2-40B4-BE49-F238E27FC236}">
                    <a16:creationId xmlns:a16="http://schemas.microsoft.com/office/drawing/2014/main" id="{123E1D54-902A-4C99-B5D8-BABC66B8EDF7}"/>
                  </a:ext>
                </a:extLst>
              </p:cNvPr>
              <p:cNvCxnSpPr>
                <a:cxnSpLocks/>
                <a:endCxn id="333" idx="4"/>
              </p:cNvCxnSpPr>
              <p:nvPr/>
            </p:nvCxnSpPr>
            <p:spPr>
              <a:xfrm flipV="1">
                <a:off x="353275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a:extLst>
                  <a:ext uri="{FF2B5EF4-FFF2-40B4-BE49-F238E27FC236}">
                    <a16:creationId xmlns:a16="http://schemas.microsoft.com/office/drawing/2014/main" id="{1C49A72B-B4DF-49FF-BC39-02921BE78742}"/>
                  </a:ext>
                </a:extLst>
              </p:cNvPr>
              <p:cNvCxnSpPr>
                <a:cxnSpLocks/>
                <a:endCxn id="349" idx="4"/>
              </p:cNvCxnSpPr>
              <p:nvPr/>
            </p:nvCxnSpPr>
            <p:spPr>
              <a:xfrm flipV="1">
                <a:off x="481291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6" name="Straight Connector 345">
                <a:extLst>
                  <a:ext uri="{FF2B5EF4-FFF2-40B4-BE49-F238E27FC236}">
                    <a16:creationId xmlns:a16="http://schemas.microsoft.com/office/drawing/2014/main" id="{59470FD9-3D6F-4A4B-8CD4-5F5883F904A3}"/>
                  </a:ext>
                </a:extLst>
              </p:cNvPr>
              <p:cNvCxnSpPr>
                <a:cxnSpLocks/>
                <a:endCxn id="350" idx="4"/>
              </p:cNvCxnSpPr>
              <p:nvPr/>
            </p:nvCxnSpPr>
            <p:spPr>
              <a:xfrm flipV="1">
                <a:off x="481291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7" name="Straight Connector 346">
                <a:extLst>
                  <a:ext uri="{FF2B5EF4-FFF2-40B4-BE49-F238E27FC236}">
                    <a16:creationId xmlns:a16="http://schemas.microsoft.com/office/drawing/2014/main" id="{C6C956CB-2DAD-4822-87D4-125F47E39022}"/>
                  </a:ext>
                </a:extLst>
              </p:cNvPr>
              <p:cNvCxnSpPr>
                <a:cxnSpLocks/>
                <a:endCxn id="349" idx="4"/>
              </p:cNvCxnSpPr>
              <p:nvPr/>
            </p:nvCxnSpPr>
            <p:spPr>
              <a:xfrm flipV="1">
                <a:off x="545299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48" name="Straight Connector 347">
                <a:extLst>
                  <a:ext uri="{FF2B5EF4-FFF2-40B4-BE49-F238E27FC236}">
                    <a16:creationId xmlns:a16="http://schemas.microsoft.com/office/drawing/2014/main" id="{D6776119-F5D6-4A26-B455-5DA4A7205757}"/>
                  </a:ext>
                </a:extLst>
              </p:cNvPr>
              <p:cNvCxnSpPr>
                <a:cxnSpLocks/>
                <a:endCxn id="350" idx="4"/>
              </p:cNvCxnSpPr>
              <p:nvPr/>
            </p:nvCxnSpPr>
            <p:spPr>
              <a:xfrm flipV="1">
                <a:off x="545299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49" name="Oval 348">
                <a:extLst>
                  <a:ext uri="{FF2B5EF4-FFF2-40B4-BE49-F238E27FC236}">
                    <a16:creationId xmlns:a16="http://schemas.microsoft.com/office/drawing/2014/main" id="{EA97E6BF-68CC-4B9D-9FE8-EA5A9DB682CE}"/>
                  </a:ext>
                </a:extLst>
              </p:cNvPr>
              <p:cNvSpPr/>
              <p:nvPr/>
            </p:nvSpPr>
            <p:spPr>
              <a:xfrm>
                <a:off x="594575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0" name="Oval 349">
                <a:extLst>
                  <a:ext uri="{FF2B5EF4-FFF2-40B4-BE49-F238E27FC236}">
                    <a16:creationId xmlns:a16="http://schemas.microsoft.com/office/drawing/2014/main" id="{980FEE76-24B0-4BE0-9ACF-7E84F9F88B32}"/>
                  </a:ext>
                </a:extLst>
              </p:cNvPr>
              <p:cNvSpPr/>
              <p:nvPr/>
            </p:nvSpPr>
            <p:spPr>
              <a:xfrm>
                <a:off x="574763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1" name="Oval 350">
                <a:extLst>
                  <a:ext uri="{FF2B5EF4-FFF2-40B4-BE49-F238E27FC236}">
                    <a16:creationId xmlns:a16="http://schemas.microsoft.com/office/drawing/2014/main" id="{71D19F38-AD06-4DDD-B7AD-6C43963325CD}"/>
                  </a:ext>
                </a:extLst>
              </p:cNvPr>
              <p:cNvSpPr/>
              <p:nvPr/>
            </p:nvSpPr>
            <p:spPr>
              <a:xfrm>
                <a:off x="554951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2" name="Straight Connector 351">
                <a:extLst>
                  <a:ext uri="{FF2B5EF4-FFF2-40B4-BE49-F238E27FC236}">
                    <a16:creationId xmlns:a16="http://schemas.microsoft.com/office/drawing/2014/main" id="{0ED6AAED-914E-415B-9D81-6FB70A42A312}"/>
                  </a:ext>
                </a:extLst>
              </p:cNvPr>
              <p:cNvCxnSpPr>
                <a:cxnSpLocks/>
                <a:endCxn id="351" idx="4"/>
              </p:cNvCxnSpPr>
              <p:nvPr/>
            </p:nvCxnSpPr>
            <p:spPr>
              <a:xfrm flipV="1">
                <a:off x="545299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3" name="Straight Connector 352">
                <a:extLst>
                  <a:ext uri="{FF2B5EF4-FFF2-40B4-BE49-F238E27FC236}">
                    <a16:creationId xmlns:a16="http://schemas.microsoft.com/office/drawing/2014/main" id="{EE14CE60-8A46-4EAF-AB25-36260F37B769}"/>
                  </a:ext>
                </a:extLst>
              </p:cNvPr>
              <p:cNvCxnSpPr>
                <a:cxnSpLocks/>
                <a:endCxn id="351" idx="4"/>
              </p:cNvCxnSpPr>
              <p:nvPr/>
            </p:nvCxnSpPr>
            <p:spPr>
              <a:xfrm flipH="1" flipV="1">
                <a:off x="574763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a:extLst>
                  <a:ext uri="{FF2B5EF4-FFF2-40B4-BE49-F238E27FC236}">
                    <a16:creationId xmlns:a16="http://schemas.microsoft.com/office/drawing/2014/main" id="{F50C9A17-79AA-4FA5-9F11-A3E4BF329221}"/>
                  </a:ext>
                </a:extLst>
              </p:cNvPr>
              <p:cNvCxnSpPr>
                <a:cxnSpLocks/>
              </p:cNvCxnSpPr>
              <p:nvPr/>
            </p:nvCxnSpPr>
            <p:spPr>
              <a:xfrm flipH="1" flipV="1">
                <a:off x="614387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a:extLst>
                  <a:ext uri="{FF2B5EF4-FFF2-40B4-BE49-F238E27FC236}">
                    <a16:creationId xmlns:a16="http://schemas.microsoft.com/office/drawing/2014/main" id="{A501C399-2AE2-4364-973C-F390DD9BCFFA}"/>
                  </a:ext>
                </a:extLst>
              </p:cNvPr>
              <p:cNvCxnSpPr>
                <a:cxnSpLocks/>
              </p:cNvCxnSpPr>
              <p:nvPr/>
            </p:nvCxnSpPr>
            <p:spPr>
              <a:xfrm flipH="1" flipV="1">
                <a:off x="614387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6" name="Straight Connector 355">
                <a:extLst>
                  <a:ext uri="{FF2B5EF4-FFF2-40B4-BE49-F238E27FC236}">
                    <a16:creationId xmlns:a16="http://schemas.microsoft.com/office/drawing/2014/main" id="{02F2DB95-E2A3-45A5-9AF6-4E3666A72EB6}"/>
                  </a:ext>
                </a:extLst>
              </p:cNvPr>
              <p:cNvCxnSpPr>
                <a:cxnSpLocks/>
              </p:cNvCxnSpPr>
              <p:nvPr/>
            </p:nvCxnSpPr>
            <p:spPr>
              <a:xfrm flipH="1" flipV="1">
                <a:off x="594575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a:extLst>
                  <a:ext uri="{FF2B5EF4-FFF2-40B4-BE49-F238E27FC236}">
                    <a16:creationId xmlns:a16="http://schemas.microsoft.com/office/drawing/2014/main" id="{92934221-C9E3-44EC-9957-846BAB3CDC1D}"/>
                  </a:ext>
                </a:extLst>
              </p:cNvPr>
              <p:cNvCxnSpPr>
                <a:cxnSpLocks/>
                <a:endCxn id="351" idx="4"/>
              </p:cNvCxnSpPr>
              <p:nvPr/>
            </p:nvCxnSpPr>
            <p:spPr>
              <a:xfrm flipH="1" flipV="1">
                <a:off x="574763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8" name="Straight Connector 357">
                <a:extLst>
                  <a:ext uri="{FF2B5EF4-FFF2-40B4-BE49-F238E27FC236}">
                    <a16:creationId xmlns:a16="http://schemas.microsoft.com/office/drawing/2014/main" id="{664B0C1D-3D77-443A-95C8-7EBF204897D6}"/>
                  </a:ext>
                </a:extLst>
              </p:cNvPr>
              <p:cNvCxnSpPr>
                <a:cxnSpLocks/>
                <a:endCxn id="351" idx="4"/>
              </p:cNvCxnSpPr>
              <p:nvPr/>
            </p:nvCxnSpPr>
            <p:spPr>
              <a:xfrm flipH="1" flipV="1">
                <a:off x="574763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a:extLst>
                  <a:ext uri="{FF2B5EF4-FFF2-40B4-BE49-F238E27FC236}">
                    <a16:creationId xmlns:a16="http://schemas.microsoft.com/office/drawing/2014/main" id="{98BA2CF4-1D6E-41F2-BB7A-E404B137B975}"/>
                  </a:ext>
                </a:extLst>
              </p:cNvPr>
              <p:cNvCxnSpPr>
                <a:cxnSpLocks/>
              </p:cNvCxnSpPr>
              <p:nvPr/>
            </p:nvCxnSpPr>
            <p:spPr>
              <a:xfrm flipH="1" flipV="1">
                <a:off x="594575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a:extLst>
                  <a:ext uri="{FF2B5EF4-FFF2-40B4-BE49-F238E27FC236}">
                    <a16:creationId xmlns:a16="http://schemas.microsoft.com/office/drawing/2014/main" id="{B282EFF4-B74E-40E7-8B63-D9271CD99128}"/>
                  </a:ext>
                </a:extLst>
              </p:cNvPr>
              <p:cNvCxnSpPr>
                <a:cxnSpLocks/>
              </p:cNvCxnSpPr>
              <p:nvPr/>
            </p:nvCxnSpPr>
            <p:spPr>
              <a:xfrm flipH="1" flipV="1">
                <a:off x="594575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1" name="Straight Connector 360">
                <a:extLst>
                  <a:ext uri="{FF2B5EF4-FFF2-40B4-BE49-F238E27FC236}">
                    <a16:creationId xmlns:a16="http://schemas.microsoft.com/office/drawing/2014/main" id="{8846C3D9-0264-491C-BD3E-3260CE96207D}"/>
                  </a:ext>
                </a:extLst>
              </p:cNvPr>
              <p:cNvCxnSpPr>
                <a:cxnSpLocks/>
              </p:cNvCxnSpPr>
              <p:nvPr/>
            </p:nvCxnSpPr>
            <p:spPr>
              <a:xfrm flipV="1">
                <a:off x="607275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2" name="Straight Connector 361">
                <a:extLst>
                  <a:ext uri="{FF2B5EF4-FFF2-40B4-BE49-F238E27FC236}">
                    <a16:creationId xmlns:a16="http://schemas.microsoft.com/office/drawing/2014/main" id="{5F6454CE-58D9-4B90-B150-40E3E5DDDE60}"/>
                  </a:ext>
                </a:extLst>
              </p:cNvPr>
              <p:cNvCxnSpPr>
                <a:cxnSpLocks/>
                <a:endCxn id="351" idx="4"/>
              </p:cNvCxnSpPr>
              <p:nvPr/>
            </p:nvCxnSpPr>
            <p:spPr>
              <a:xfrm flipV="1">
                <a:off x="481291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3" name="Straight Connector 362">
                <a:extLst>
                  <a:ext uri="{FF2B5EF4-FFF2-40B4-BE49-F238E27FC236}">
                    <a16:creationId xmlns:a16="http://schemas.microsoft.com/office/drawing/2014/main" id="{C7AC4642-52E2-433D-9A75-1DF9B18AE82A}"/>
                  </a:ext>
                </a:extLst>
              </p:cNvPr>
              <p:cNvCxnSpPr>
                <a:cxnSpLocks/>
                <a:endCxn id="367" idx="4"/>
              </p:cNvCxnSpPr>
              <p:nvPr/>
            </p:nvCxnSpPr>
            <p:spPr>
              <a:xfrm flipV="1">
                <a:off x="6052430" y="3947159"/>
                <a:ext cx="1330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4" name="Straight Connector 363">
                <a:extLst>
                  <a:ext uri="{FF2B5EF4-FFF2-40B4-BE49-F238E27FC236}">
                    <a16:creationId xmlns:a16="http://schemas.microsoft.com/office/drawing/2014/main" id="{64CF85E3-CABC-4D7E-8CDA-A8816B9841AF}"/>
                  </a:ext>
                </a:extLst>
              </p:cNvPr>
              <p:cNvCxnSpPr>
                <a:cxnSpLocks/>
                <a:endCxn id="368" idx="4"/>
              </p:cNvCxnSpPr>
              <p:nvPr/>
            </p:nvCxnSpPr>
            <p:spPr>
              <a:xfrm flipV="1">
                <a:off x="6052430" y="4043679"/>
                <a:ext cx="1132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364">
                <a:extLst>
                  <a:ext uri="{FF2B5EF4-FFF2-40B4-BE49-F238E27FC236}">
                    <a16:creationId xmlns:a16="http://schemas.microsoft.com/office/drawing/2014/main" id="{9246A075-51BC-4F1B-8E71-709ACC70CAC7}"/>
                  </a:ext>
                </a:extLst>
              </p:cNvPr>
              <p:cNvCxnSpPr>
                <a:cxnSpLocks/>
                <a:endCxn id="367" idx="4"/>
              </p:cNvCxnSpPr>
              <p:nvPr/>
            </p:nvCxnSpPr>
            <p:spPr>
              <a:xfrm flipV="1">
                <a:off x="6692510" y="3947159"/>
                <a:ext cx="69088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66" name="Straight Connector 365">
                <a:extLst>
                  <a:ext uri="{FF2B5EF4-FFF2-40B4-BE49-F238E27FC236}">
                    <a16:creationId xmlns:a16="http://schemas.microsoft.com/office/drawing/2014/main" id="{963E115B-D796-4FA8-92EE-C63D9B881601}"/>
                  </a:ext>
                </a:extLst>
              </p:cNvPr>
              <p:cNvCxnSpPr>
                <a:cxnSpLocks/>
                <a:endCxn id="368" idx="4"/>
              </p:cNvCxnSpPr>
              <p:nvPr/>
            </p:nvCxnSpPr>
            <p:spPr>
              <a:xfrm flipV="1">
                <a:off x="6692510" y="4043679"/>
                <a:ext cx="49276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67" name="Oval 366">
                <a:extLst>
                  <a:ext uri="{FF2B5EF4-FFF2-40B4-BE49-F238E27FC236}">
                    <a16:creationId xmlns:a16="http://schemas.microsoft.com/office/drawing/2014/main" id="{41335AD6-011F-4E36-B20D-4D6FDA805A84}"/>
                  </a:ext>
                </a:extLst>
              </p:cNvPr>
              <p:cNvSpPr/>
              <p:nvPr/>
            </p:nvSpPr>
            <p:spPr>
              <a:xfrm>
                <a:off x="7185270" y="3550919"/>
                <a:ext cx="396240" cy="396240"/>
              </a:xfrm>
              <a:prstGeom prst="ellipse">
                <a:avLst/>
              </a:prstGeom>
              <a:solidFill>
                <a:schemeClr val="accent3">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8" name="Oval 367">
                <a:extLst>
                  <a:ext uri="{FF2B5EF4-FFF2-40B4-BE49-F238E27FC236}">
                    <a16:creationId xmlns:a16="http://schemas.microsoft.com/office/drawing/2014/main" id="{F42B2CE0-6B0E-4474-A07B-1D86AC363336}"/>
                  </a:ext>
                </a:extLst>
              </p:cNvPr>
              <p:cNvSpPr/>
              <p:nvPr/>
            </p:nvSpPr>
            <p:spPr>
              <a:xfrm>
                <a:off x="6987150" y="3647439"/>
                <a:ext cx="396240" cy="396240"/>
              </a:xfrm>
              <a:prstGeom prst="ellipse">
                <a:avLst/>
              </a:prstGeom>
              <a:solidFill>
                <a:schemeClr val="accent2">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9" name="Oval 368">
                <a:extLst>
                  <a:ext uri="{FF2B5EF4-FFF2-40B4-BE49-F238E27FC236}">
                    <a16:creationId xmlns:a16="http://schemas.microsoft.com/office/drawing/2014/main" id="{328B31CF-2E2E-4AEC-9D8F-2ABFF4F42CDA}"/>
                  </a:ext>
                </a:extLst>
              </p:cNvPr>
              <p:cNvSpPr/>
              <p:nvPr/>
            </p:nvSpPr>
            <p:spPr>
              <a:xfrm>
                <a:off x="6789030" y="3769359"/>
                <a:ext cx="396240" cy="396240"/>
              </a:xfrm>
              <a:prstGeom prst="ellipse">
                <a:avLst/>
              </a:prstGeom>
              <a:solidFill>
                <a:schemeClr val="accent4">
                  <a:lumMod val="60000"/>
                  <a:lumOff val="4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0" name="Straight Connector 369">
                <a:extLst>
                  <a:ext uri="{FF2B5EF4-FFF2-40B4-BE49-F238E27FC236}">
                    <a16:creationId xmlns:a16="http://schemas.microsoft.com/office/drawing/2014/main" id="{2DD698A0-2BE8-468B-8D26-F1DC8C43164B}"/>
                  </a:ext>
                </a:extLst>
              </p:cNvPr>
              <p:cNvCxnSpPr>
                <a:cxnSpLocks/>
                <a:endCxn id="369" idx="4"/>
              </p:cNvCxnSpPr>
              <p:nvPr/>
            </p:nvCxnSpPr>
            <p:spPr>
              <a:xfrm flipV="1">
                <a:off x="6692510" y="4165599"/>
                <a:ext cx="29464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1" name="Straight Connector 370">
                <a:extLst>
                  <a:ext uri="{FF2B5EF4-FFF2-40B4-BE49-F238E27FC236}">
                    <a16:creationId xmlns:a16="http://schemas.microsoft.com/office/drawing/2014/main" id="{71E09DDE-B8B2-43B2-957A-5382F48D6CFE}"/>
                  </a:ext>
                </a:extLst>
              </p:cNvPr>
              <p:cNvCxnSpPr>
                <a:cxnSpLocks/>
                <a:endCxn id="369" idx="4"/>
              </p:cNvCxnSpPr>
              <p:nvPr/>
            </p:nvCxnSpPr>
            <p:spPr>
              <a:xfrm flipH="1" flipV="1">
                <a:off x="6987150" y="4165599"/>
                <a:ext cx="3251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2" name="Straight Connector 371">
                <a:extLst>
                  <a:ext uri="{FF2B5EF4-FFF2-40B4-BE49-F238E27FC236}">
                    <a16:creationId xmlns:a16="http://schemas.microsoft.com/office/drawing/2014/main" id="{E31A8961-5446-4128-94E0-B418C41F478F}"/>
                  </a:ext>
                </a:extLst>
              </p:cNvPr>
              <p:cNvCxnSpPr>
                <a:cxnSpLocks/>
              </p:cNvCxnSpPr>
              <p:nvPr/>
            </p:nvCxnSpPr>
            <p:spPr>
              <a:xfrm flipH="1" flipV="1">
                <a:off x="7383390" y="3947159"/>
                <a:ext cx="11887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3" name="Straight Connector 372">
                <a:extLst>
                  <a:ext uri="{FF2B5EF4-FFF2-40B4-BE49-F238E27FC236}">
                    <a16:creationId xmlns:a16="http://schemas.microsoft.com/office/drawing/2014/main" id="{12247B59-F59B-4D43-8AEA-0745E388978A}"/>
                  </a:ext>
                </a:extLst>
              </p:cNvPr>
              <p:cNvCxnSpPr>
                <a:cxnSpLocks/>
              </p:cNvCxnSpPr>
              <p:nvPr/>
            </p:nvCxnSpPr>
            <p:spPr>
              <a:xfrm flipH="1" flipV="1">
                <a:off x="7383390" y="3947159"/>
                <a:ext cx="56896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4" name="Straight Connector 373">
                <a:extLst>
                  <a:ext uri="{FF2B5EF4-FFF2-40B4-BE49-F238E27FC236}">
                    <a16:creationId xmlns:a16="http://schemas.microsoft.com/office/drawing/2014/main" id="{D36B811E-7B8B-47AF-8DD5-D44E8715C60F}"/>
                  </a:ext>
                </a:extLst>
              </p:cNvPr>
              <p:cNvCxnSpPr>
                <a:cxnSpLocks/>
              </p:cNvCxnSpPr>
              <p:nvPr/>
            </p:nvCxnSpPr>
            <p:spPr>
              <a:xfrm flipH="1" flipV="1">
                <a:off x="7185270" y="4043679"/>
                <a:ext cx="76708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5" name="Straight Connector 374">
                <a:extLst>
                  <a:ext uri="{FF2B5EF4-FFF2-40B4-BE49-F238E27FC236}">
                    <a16:creationId xmlns:a16="http://schemas.microsoft.com/office/drawing/2014/main" id="{D3DB479A-B948-4739-A2D7-FEE7C167D8F6}"/>
                  </a:ext>
                </a:extLst>
              </p:cNvPr>
              <p:cNvCxnSpPr>
                <a:cxnSpLocks/>
                <a:endCxn id="369" idx="4"/>
              </p:cNvCxnSpPr>
              <p:nvPr/>
            </p:nvCxnSpPr>
            <p:spPr>
              <a:xfrm flipH="1" flipV="1">
                <a:off x="6987150" y="4165599"/>
                <a:ext cx="96520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6" name="Straight Connector 375">
                <a:extLst>
                  <a:ext uri="{FF2B5EF4-FFF2-40B4-BE49-F238E27FC236}">
                    <a16:creationId xmlns:a16="http://schemas.microsoft.com/office/drawing/2014/main" id="{A5F7C50D-EC7A-4DB9-9692-6E9881BC1D92}"/>
                  </a:ext>
                </a:extLst>
              </p:cNvPr>
              <p:cNvCxnSpPr>
                <a:cxnSpLocks/>
                <a:endCxn id="369" idx="4"/>
              </p:cNvCxnSpPr>
              <p:nvPr/>
            </p:nvCxnSpPr>
            <p:spPr>
              <a:xfrm flipH="1" flipV="1">
                <a:off x="6987150" y="4165599"/>
                <a:ext cx="158496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7" name="Straight Connector 376">
                <a:extLst>
                  <a:ext uri="{FF2B5EF4-FFF2-40B4-BE49-F238E27FC236}">
                    <a16:creationId xmlns:a16="http://schemas.microsoft.com/office/drawing/2014/main" id="{B8087C54-A17A-4C0D-ACD7-BA5E27612E9E}"/>
                  </a:ext>
                </a:extLst>
              </p:cNvPr>
              <p:cNvCxnSpPr>
                <a:cxnSpLocks/>
              </p:cNvCxnSpPr>
              <p:nvPr/>
            </p:nvCxnSpPr>
            <p:spPr>
              <a:xfrm flipH="1" flipV="1">
                <a:off x="7185270" y="4043679"/>
                <a:ext cx="138684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a:extLst>
                  <a:ext uri="{FF2B5EF4-FFF2-40B4-BE49-F238E27FC236}">
                    <a16:creationId xmlns:a16="http://schemas.microsoft.com/office/drawing/2014/main" id="{04E2809A-6DCF-4381-96D3-397BCE1745CE}"/>
                  </a:ext>
                </a:extLst>
              </p:cNvPr>
              <p:cNvCxnSpPr>
                <a:cxnSpLocks/>
              </p:cNvCxnSpPr>
              <p:nvPr/>
            </p:nvCxnSpPr>
            <p:spPr>
              <a:xfrm flipH="1" flipV="1">
                <a:off x="7185270" y="4043679"/>
                <a:ext cx="127000" cy="76200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79" name="Straight Connector 378">
                <a:extLst>
                  <a:ext uri="{FF2B5EF4-FFF2-40B4-BE49-F238E27FC236}">
                    <a16:creationId xmlns:a16="http://schemas.microsoft.com/office/drawing/2014/main" id="{225BAB06-7802-4B37-BBE5-C01A337531BC}"/>
                  </a:ext>
                </a:extLst>
              </p:cNvPr>
              <p:cNvCxnSpPr>
                <a:cxnSpLocks/>
              </p:cNvCxnSpPr>
              <p:nvPr/>
            </p:nvCxnSpPr>
            <p:spPr>
              <a:xfrm flipV="1">
                <a:off x="7312270" y="3947159"/>
                <a:ext cx="71120" cy="85852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80" name="Straight Connector 379">
                <a:extLst>
                  <a:ext uri="{FF2B5EF4-FFF2-40B4-BE49-F238E27FC236}">
                    <a16:creationId xmlns:a16="http://schemas.microsoft.com/office/drawing/2014/main" id="{CD4B0772-0593-4F2F-B5CC-7387CDCE9E32}"/>
                  </a:ext>
                </a:extLst>
              </p:cNvPr>
              <p:cNvCxnSpPr>
                <a:cxnSpLocks/>
                <a:endCxn id="369" idx="4"/>
              </p:cNvCxnSpPr>
              <p:nvPr/>
            </p:nvCxnSpPr>
            <p:spPr>
              <a:xfrm flipV="1">
                <a:off x="6052430" y="4165599"/>
                <a:ext cx="934720" cy="64008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grpSp>
      </p:grpSp>
      <p:sp>
        <p:nvSpPr>
          <p:cNvPr id="585" name="Title 1">
            <a:extLst>
              <a:ext uri="{FF2B5EF4-FFF2-40B4-BE49-F238E27FC236}">
                <a16:creationId xmlns:a16="http://schemas.microsoft.com/office/drawing/2014/main" id="{BDEC93DA-8B8A-45DF-8887-C497B59A3FEC}"/>
              </a:ext>
            </a:extLst>
          </p:cNvPr>
          <p:cNvSpPr>
            <a:spLocks noGrp="1"/>
          </p:cNvSpPr>
          <p:nvPr>
            <p:ph type="title"/>
          </p:nvPr>
        </p:nvSpPr>
        <p:spPr>
          <a:xfrm>
            <a:off x="46571" y="7379"/>
            <a:ext cx="12029472" cy="733964"/>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200" dirty="0"/>
              <a:t>Prioritizing mutations with cell-type resolved </a:t>
            </a:r>
            <a:r>
              <a:rPr lang="en-US" sz="3200" dirty="0" err="1"/>
              <a:t>ChromBPNet</a:t>
            </a:r>
            <a:r>
              <a:rPr lang="en-US" sz="3200" dirty="0"/>
              <a:t> models</a:t>
            </a:r>
          </a:p>
        </p:txBody>
      </p:sp>
      <p:grpSp>
        <p:nvGrpSpPr>
          <p:cNvPr id="123" name="Group 122">
            <a:extLst>
              <a:ext uri="{FF2B5EF4-FFF2-40B4-BE49-F238E27FC236}">
                <a16:creationId xmlns:a16="http://schemas.microsoft.com/office/drawing/2014/main" id="{EE11743A-9BC0-4EDA-84FE-AACECCAA64CC}"/>
              </a:ext>
            </a:extLst>
          </p:cNvPr>
          <p:cNvGrpSpPr/>
          <p:nvPr/>
        </p:nvGrpSpPr>
        <p:grpSpPr>
          <a:xfrm>
            <a:off x="46570" y="2757987"/>
            <a:ext cx="4719752" cy="2229667"/>
            <a:chOff x="46570" y="2757987"/>
            <a:chExt cx="4719752" cy="2229667"/>
          </a:xfrm>
        </p:grpSpPr>
        <p:pic>
          <p:nvPicPr>
            <p:cNvPr id="586" name="Picture 585">
              <a:extLst>
                <a:ext uri="{FF2B5EF4-FFF2-40B4-BE49-F238E27FC236}">
                  <a16:creationId xmlns:a16="http://schemas.microsoft.com/office/drawing/2014/main" id="{987BE2BC-E494-4A9F-897C-B62CCDA78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0" y="2757987"/>
              <a:ext cx="2095429" cy="2172518"/>
            </a:xfrm>
            <a:prstGeom prst="rect">
              <a:avLst/>
            </a:prstGeom>
          </p:spPr>
        </p:pic>
        <p:pic>
          <p:nvPicPr>
            <p:cNvPr id="587" name="Picture 586">
              <a:extLst>
                <a:ext uri="{FF2B5EF4-FFF2-40B4-BE49-F238E27FC236}">
                  <a16:creationId xmlns:a16="http://schemas.microsoft.com/office/drawing/2014/main" id="{7956018B-F8A5-4E2A-889F-D948F20430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5596" y="2815136"/>
              <a:ext cx="2710726" cy="2172518"/>
            </a:xfrm>
            <a:prstGeom prst="rect">
              <a:avLst/>
            </a:prstGeom>
          </p:spPr>
        </p:pic>
      </p:grpSp>
      <p:pic>
        <p:nvPicPr>
          <p:cNvPr id="588" name="Picture 587">
            <a:extLst>
              <a:ext uri="{FF2B5EF4-FFF2-40B4-BE49-F238E27FC236}">
                <a16:creationId xmlns:a16="http://schemas.microsoft.com/office/drawing/2014/main" id="{30D9AE36-95E7-4625-B472-61DA06020B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1661" y="1319892"/>
            <a:ext cx="7520618" cy="733964"/>
          </a:xfrm>
          <a:prstGeom prst="rect">
            <a:avLst/>
          </a:prstGeom>
        </p:spPr>
      </p:pic>
      <p:grpSp>
        <p:nvGrpSpPr>
          <p:cNvPr id="5" name="Group 4">
            <a:extLst>
              <a:ext uri="{FF2B5EF4-FFF2-40B4-BE49-F238E27FC236}">
                <a16:creationId xmlns:a16="http://schemas.microsoft.com/office/drawing/2014/main" id="{19620479-B321-4DB8-85DC-8FC816A6BEC2}"/>
              </a:ext>
            </a:extLst>
          </p:cNvPr>
          <p:cNvGrpSpPr/>
          <p:nvPr/>
        </p:nvGrpSpPr>
        <p:grpSpPr>
          <a:xfrm>
            <a:off x="3964417" y="1310558"/>
            <a:ext cx="7520618" cy="733964"/>
            <a:chOff x="2795257" y="2368611"/>
            <a:chExt cx="7520618" cy="733964"/>
          </a:xfrm>
        </p:grpSpPr>
        <p:pic>
          <p:nvPicPr>
            <p:cNvPr id="589" name="Picture 588">
              <a:extLst>
                <a:ext uri="{FF2B5EF4-FFF2-40B4-BE49-F238E27FC236}">
                  <a16:creationId xmlns:a16="http://schemas.microsoft.com/office/drawing/2014/main" id="{F32B725A-7E40-4961-85D8-5C6A4EFC1E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5257" y="2368611"/>
              <a:ext cx="7520618" cy="733964"/>
            </a:xfrm>
            <a:prstGeom prst="rect">
              <a:avLst/>
            </a:prstGeom>
          </p:spPr>
        </p:pic>
        <p:sp>
          <p:nvSpPr>
            <p:cNvPr id="3" name="Rectangle 2">
              <a:extLst>
                <a:ext uri="{FF2B5EF4-FFF2-40B4-BE49-F238E27FC236}">
                  <a16:creationId xmlns:a16="http://schemas.microsoft.com/office/drawing/2014/main" id="{459BD26D-747B-4064-9030-B1032E7B45CD}"/>
                </a:ext>
              </a:extLst>
            </p:cNvPr>
            <p:cNvSpPr/>
            <p:nvPr/>
          </p:nvSpPr>
          <p:spPr>
            <a:xfrm>
              <a:off x="2967545" y="2431584"/>
              <a:ext cx="7253835" cy="402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11" name="Connector: Elbow 110">
            <a:extLst>
              <a:ext uri="{FF2B5EF4-FFF2-40B4-BE49-F238E27FC236}">
                <a16:creationId xmlns:a16="http://schemas.microsoft.com/office/drawing/2014/main" id="{1C2FEF1C-DE83-4190-930A-95C3E6BF3FAA}"/>
              </a:ext>
            </a:extLst>
          </p:cNvPr>
          <p:cNvCxnSpPr>
            <a:cxnSpLocks/>
            <a:stCxn id="587" idx="2"/>
            <a:endCxn id="233" idx="1"/>
          </p:cNvCxnSpPr>
          <p:nvPr/>
        </p:nvCxnSpPr>
        <p:spPr>
          <a:xfrm rot="16200000" flipH="1">
            <a:off x="4702667" y="3695945"/>
            <a:ext cx="1427388" cy="401080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1" name="Connector: Elbow 590">
            <a:extLst>
              <a:ext uri="{FF2B5EF4-FFF2-40B4-BE49-F238E27FC236}">
                <a16:creationId xmlns:a16="http://schemas.microsoft.com/office/drawing/2014/main" id="{B2742E49-A021-404D-8CD1-758B36F4F2F4}"/>
              </a:ext>
            </a:extLst>
          </p:cNvPr>
          <p:cNvCxnSpPr>
            <a:stCxn id="586" idx="2"/>
            <a:endCxn id="233" idx="1"/>
          </p:cNvCxnSpPr>
          <p:nvPr/>
        </p:nvCxnSpPr>
        <p:spPr>
          <a:xfrm rot="16200000" flipH="1">
            <a:off x="3515756" y="2509033"/>
            <a:ext cx="1484537" cy="6327479"/>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92" name="TextBox 591">
            <a:extLst>
              <a:ext uri="{FF2B5EF4-FFF2-40B4-BE49-F238E27FC236}">
                <a16:creationId xmlns:a16="http://schemas.microsoft.com/office/drawing/2014/main" id="{3A06EEDD-FFB0-48BE-BCA5-0699B455891A}"/>
              </a:ext>
            </a:extLst>
          </p:cNvPr>
          <p:cNvSpPr txBox="1"/>
          <p:nvPr/>
        </p:nvSpPr>
        <p:spPr>
          <a:xfrm>
            <a:off x="1242030" y="5678180"/>
            <a:ext cx="2065640" cy="646331"/>
          </a:xfrm>
          <a:prstGeom prst="rect">
            <a:avLst/>
          </a:prstGeom>
          <a:noFill/>
        </p:spPr>
        <p:txBody>
          <a:bodyPr wrap="square" rtlCol="0">
            <a:spAutoFit/>
          </a:bodyPr>
          <a:lstStyle/>
          <a:p>
            <a:r>
              <a:rPr lang="en-US" i="1" dirty="0"/>
              <a:t>De novo </a:t>
            </a:r>
            <a:r>
              <a:rPr lang="en-US" dirty="0"/>
              <a:t>non-coding mutations</a:t>
            </a:r>
          </a:p>
        </p:txBody>
      </p:sp>
      <p:pic>
        <p:nvPicPr>
          <p:cNvPr id="590" name="Picture 589">
            <a:extLst>
              <a:ext uri="{FF2B5EF4-FFF2-40B4-BE49-F238E27FC236}">
                <a16:creationId xmlns:a16="http://schemas.microsoft.com/office/drawing/2014/main" id="{2595F594-A5EA-427F-9FF1-067B6ED5F0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239" y="1010337"/>
            <a:ext cx="1060442" cy="1607644"/>
          </a:xfrm>
          <a:prstGeom prst="rect">
            <a:avLst/>
          </a:prstGeom>
        </p:spPr>
      </p:pic>
    </p:spTree>
    <p:extLst>
      <p:ext uri="{BB962C8B-B14F-4D97-AF65-F5344CB8AC3E}">
        <p14:creationId xmlns:p14="http://schemas.microsoft.com/office/powerpoint/2010/main" val="246558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with low confidence">
            <a:extLst>
              <a:ext uri="{FF2B5EF4-FFF2-40B4-BE49-F238E27FC236}">
                <a16:creationId xmlns:a16="http://schemas.microsoft.com/office/drawing/2014/main" id="{5E169CAE-3EF3-4163-856F-E9CFD4C761A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49087" y="1286218"/>
            <a:ext cx="10069005" cy="4629840"/>
          </a:xfrm>
          <a:prstGeom prst="rect">
            <a:avLst/>
          </a:prstGeom>
        </p:spPr>
      </p:pic>
      <p:sp>
        <p:nvSpPr>
          <p:cNvPr id="6" name="Title 1">
            <a:extLst>
              <a:ext uri="{FF2B5EF4-FFF2-40B4-BE49-F238E27FC236}">
                <a16:creationId xmlns:a16="http://schemas.microsoft.com/office/drawing/2014/main" id="{3550371A-4B96-47EC-BBEE-73962C7DE3D3}"/>
              </a:ext>
            </a:extLst>
          </p:cNvPr>
          <p:cNvSpPr txBox="1">
            <a:spLocks/>
          </p:cNvSpPr>
          <p:nvPr/>
        </p:nvSpPr>
        <p:spPr>
          <a:xfrm>
            <a:off x="149087" y="7379"/>
            <a:ext cx="11926955" cy="934563"/>
          </a:xfrm>
          <a:prstGeom prst="rect">
            <a:avLst/>
          </a:prstGeom>
        </p:spPr>
        <p:style>
          <a:lnRef idx="1">
            <a:schemeClr val="accent6"/>
          </a:lnRef>
          <a:fillRef idx="2">
            <a:schemeClr val="accent6"/>
          </a:fillRef>
          <a:effectRef idx="1">
            <a:schemeClr val="accent6"/>
          </a:effectRef>
          <a:fontRef idx="minor">
            <a:schemeClr val="dk1"/>
          </a:fontRef>
        </p:style>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ea typeface="+mj-ea"/>
                <a:cs typeface="+mj-cs"/>
              </a:rPr>
              <a:t>Eg</a:t>
            </a:r>
            <a:r>
              <a:rPr kumimoji="0" lang="en-US" sz="3200" b="1" i="0" u="none" strike="noStrike" kern="1200" cap="none" spc="0" normalizeH="0" baseline="0" noProof="0" dirty="0">
                <a:ln>
                  <a:noFill/>
                </a:ln>
                <a:solidFill>
                  <a:prstClr val="black"/>
                </a:solidFill>
                <a:effectLst/>
                <a:uLnTx/>
                <a:uFillTx/>
                <a:ea typeface="+mj-ea"/>
                <a:cs typeface="+mj-cs"/>
              </a:rPr>
              <a:t>: CHD case mutation affecting accessibility of enhancer in Art/Cap endothelial cells</a:t>
            </a:r>
          </a:p>
        </p:txBody>
      </p:sp>
      <p:pic>
        <p:nvPicPr>
          <p:cNvPr id="7" name="Picture 6">
            <a:extLst>
              <a:ext uri="{FF2B5EF4-FFF2-40B4-BE49-F238E27FC236}">
                <a16:creationId xmlns:a16="http://schemas.microsoft.com/office/drawing/2014/main" id="{4BFC4ACD-FA60-4CBF-9919-58E400964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2471" y="4137652"/>
            <a:ext cx="1060442" cy="1607644"/>
          </a:xfrm>
          <a:prstGeom prst="rect">
            <a:avLst/>
          </a:prstGeom>
        </p:spPr>
      </p:pic>
      <p:sp>
        <p:nvSpPr>
          <p:cNvPr id="8" name="TextBox 7">
            <a:extLst>
              <a:ext uri="{FF2B5EF4-FFF2-40B4-BE49-F238E27FC236}">
                <a16:creationId xmlns:a16="http://schemas.microsoft.com/office/drawing/2014/main" id="{43BE0FF7-B49B-466E-BC3B-F8BA29DF1994}"/>
              </a:ext>
            </a:extLst>
          </p:cNvPr>
          <p:cNvSpPr txBox="1"/>
          <p:nvPr/>
        </p:nvSpPr>
        <p:spPr>
          <a:xfrm>
            <a:off x="3227942" y="6290631"/>
            <a:ext cx="46358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Mutation disrupts an ETS/ELK/ETV family motif</a:t>
            </a:r>
          </a:p>
        </p:txBody>
      </p:sp>
    </p:spTree>
    <p:extLst>
      <p:ext uri="{BB962C8B-B14F-4D97-AF65-F5344CB8AC3E}">
        <p14:creationId xmlns:p14="http://schemas.microsoft.com/office/powerpoint/2010/main" val="409825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2D2FA-0B8E-7249-AF8C-9CAA36F64EB7}"/>
              </a:ext>
            </a:extLst>
          </p:cNvPr>
          <p:cNvSpPr>
            <a:spLocks noGrp="1"/>
          </p:cNvSpPr>
          <p:nvPr>
            <p:ph type="title"/>
          </p:nvPr>
        </p:nvSpPr>
        <p:spPr>
          <a:xfrm>
            <a:off x="281609" y="155947"/>
            <a:ext cx="11628782" cy="1079608"/>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3200" b="1" dirty="0">
                <a:latin typeface="+mj-lt"/>
              </a:rPr>
              <a:t>Cell states enriched for prioritized </a:t>
            </a:r>
            <a:r>
              <a:rPr lang="en-US" sz="3200" b="1" i="1" dirty="0">
                <a:latin typeface="+mj-lt"/>
              </a:rPr>
              <a:t>de novo</a:t>
            </a:r>
            <a:r>
              <a:rPr lang="en-US" sz="3200" b="1" dirty="0">
                <a:latin typeface="+mj-lt"/>
              </a:rPr>
              <a:t> non-coding mutations in CHD </a:t>
            </a:r>
          </a:p>
        </p:txBody>
      </p:sp>
      <p:sp>
        <p:nvSpPr>
          <p:cNvPr id="8" name="TextBox 7">
            <a:extLst>
              <a:ext uri="{FF2B5EF4-FFF2-40B4-BE49-F238E27FC236}">
                <a16:creationId xmlns:a16="http://schemas.microsoft.com/office/drawing/2014/main" id="{6B87805D-692E-EC49-A3C8-237D02F2A1A2}"/>
              </a:ext>
            </a:extLst>
          </p:cNvPr>
          <p:cNvSpPr txBox="1"/>
          <p:nvPr/>
        </p:nvSpPr>
        <p:spPr>
          <a:xfrm>
            <a:off x="4148434" y="1865208"/>
            <a:ext cx="663409" cy="54820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AC4DD90-EF3D-8F45-93B1-69BA734CCC19}"/>
              </a:ext>
            </a:extLst>
          </p:cNvPr>
          <p:cNvSpPr txBox="1"/>
          <p:nvPr/>
        </p:nvSpPr>
        <p:spPr>
          <a:xfrm>
            <a:off x="707348" y="6137306"/>
            <a:ext cx="5739270"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Arterial</a:t>
            </a:r>
            <a:r>
              <a:rPr kumimoji="0" lang="en-US" sz="1800" b="1" i="0" u="sng" strike="noStrike" kern="1200" cap="none" spc="0" normalizeH="0" noProof="0" dirty="0">
                <a:ln>
                  <a:noFill/>
                </a:ln>
                <a:solidFill>
                  <a:prstClr val="black"/>
                </a:solidFill>
                <a:effectLst/>
                <a:uLnTx/>
                <a:uFillTx/>
                <a:latin typeface="Calibri" panose="020F0502020204030204"/>
                <a:ea typeface="+mn-ea"/>
                <a:cs typeface="+mn-cs"/>
              </a:rPr>
              <a:t> &amp; Capillary endothelial cells </a:t>
            </a:r>
            <a:r>
              <a:rPr kumimoji="0" lang="en-US" sz="1800" b="0" i="0" u="none" strike="noStrike" kern="1200" cap="none" spc="0" normalizeH="0" noProof="0" dirty="0">
                <a:ln>
                  <a:noFill/>
                </a:ln>
                <a:solidFill>
                  <a:prstClr val="black"/>
                </a:solidFill>
                <a:effectLst/>
                <a:uLnTx/>
                <a:uFillTx/>
                <a:latin typeface="Calibri" panose="020F0502020204030204"/>
                <a:ea typeface="+mn-ea"/>
                <a:cs typeface="+mn-cs"/>
              </a:rPr>
              <a:t>are most significantly enriched for CHD mutations (structural defects)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ED54D71-904C-4D1A-B32A-B53269A633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846" y="5224822"/>
            <a:ext cx="1060442" cy="1607644"/>
          </a:xfrm>
          <a:prstGeom prst="rect">
            <a:avLst/>
          </a:prstGeom>
        </p:spPr>
      </p:pic>
      <p:pic>
        <p:nvPicPr>
          <p:cNvPr id="13" name="Picture 12">
            <a:extLst>
              <a:ext uri="{FF2B5EF4-FFF2-40B4-BE49-F238E27FC236}">
                <a16:creationId xmlns:a16="http://schemas.microsoft.com/office/drawing/2014/main" id="{64598F8C-C70F-4C95-A715-6C06B05B7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8200" y="1593591"/>
            <a:ext cx="4750051" cy="3694485"/>
          </a:xfrm>
          <a:prstGeom prst="rect">
            <a:avLst/>
          </a:prstGeom>
        </p:spPr>
      </p:pic>
      <p:grpSp>
        <p:nvGrpSpPr>
          <p:cNvPr id="15" name="Group 14">
            <a:extLst>
              <a:ext uri="{FF2B5EF4-FFF2-40B4-BE49-F238E27FC236}">
                <a16:creationId xmlns:a16="http://schemas.microsoft.com/office/drawing/2014/main" id="{142E1EAC-DCB0-4468-94AB-041E2B0A1EF7}"/>
              </a:ext>
            </a:extLst>
          </p:cNvPr>
          <p:cNvGrpSpPr/>
          <p:nvPr/>
        </p:nvGrpSpPr>
        <p:grpSpPr>
          <a:xfrm>
            <a:off x="707348" y="1459285"/>
            <a:ext cx="4616090" cy="4543715"/>
            <a:chOff x="91712" y="1676016"/>
            <a:chExt cx="5154251" cy="5181984"/>
          </a:xfrm>
        </p:grpSpPr>
        <p:pic>
          <p:nvPicPr>
            <p:cNvPr id="11" name="Picture 10">
              <a:extLst>
                <a:ext uri="{FF2B5EF4-FFF2-40B4-BE49-F238E27FC236}">
                  <a16:creationId xmlns:a16="http://schemas.microsoft.com/office/drawing/2014/main" id="{E97F8461-685C-4C4A-A42D-E0B710039AEC}"/>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91712" y="1676016"/>
              <a:ext cx="5154251" cy="5181984"/>
            </a:xfrm>
            <a:prstGeom prst="rect">
              <a:avLst/>
            </a:prstGeom>
          </p:spPr>
        </p:pic>
        <p:pic>
          <p:nvPicPr>
            <p:cNvPr id="14" name="Picture 13">
              <a:extLst>
                <a:ext uri="{FF2B5EF4-FFF2-40B4-BE49-F238E27FC236}">
                  <a16:creationId xmlns:a16="http://schemas.microsoft.com/office/drawing/2014/main" id="{5C12BC83-41D1-4713-B269-148283F815CD}"/>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3757189" y="1829188"/>
              <a:ext cx="1294646" cy="506281"/>
            </a:xfrm>
            <a:prstGeom prst="rect">
              <a:avLst/>
            </a:prstGeom>
          </p:spPr>
        </p:pic>
      </p:grpSp>
    </p:spTree>
    <p:extLst>
      <p:ext uri="{BB962C8B-B14F-4D97-AF65-F5344CB8AC3E}">
        <p14:creationId xmlns:p14="http://schemas.microsoft.com/office/powerpoint/2010/main" val="127432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33E2-4597-454F-BF49-F5D0F1EEDC2C}"/>
              </a:ext>
            </a:extLst>
          </p:cNvPr>
          <p:cNvSpPr>
            <a:spLocks noGrp="1"/>
          </p:cNvSpPr>
          <p:nvPr>
            <p:ph type="title"/>
          </p:nvPr>
        </p:nvSpPr>
        <p:spPr>
          <a:xfrm>
            <a:off x="838200" y="193110"/>
            <a:ext cx="10515600" cy="929519"/>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sz="3200" b="1" dirty="0">
                <a:latin typeface="+mj-lt"/>
              </a:rPr>
              <a:t>CRISPR experiments confirm downstream gene targets of enhancers containing prioritized CHD mutations</a:t>
            </a:r>
          </a:p>
        </p:txBody>
      </p:sp>
      <p:pic>
        <p:nvPicPr>
          <p:cNvPr id="4" name="Picture 3" descr="Chart, bar chart&#10;&#10;Description automatically generated">
            <a:extLst>
              <a:ext uri="{FF2B5EF4-FFF2-40B4-BE49-F238E27FC236}">
                <a16:creationId xmlns:a16="http://schemas.microsoft.com/office/drawing/2014/main" id="{D6698BD3-38EE-3745-9D52-912FC5725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728" y="1788956"/>
            <a:ext cx="3461302" cy="4189997"/>
          </a:xfrm>
          <a:prstGeom prst="rect">
            <a:avLst/>
          </a:prstGeom>
        </p:spPr>
      </p:pic>
      <p:pic>
        <p:nvPicPr>
          <p:cNvPr id="5" name="Picture 4" descr="Chart&#10;&#10;Description automatically generated">
            <a:extLst>
              <a:ext uri="{FF2B5EF4-FFF2-40B4-BE49-F238E27FC236}">
                <a16:creationId xmlns:a16="http://schemas.microsoft.com/office/drawing/2014/main" id="{CBBD010C-2655-AF4B-9422-C760E6A632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5139" y="1954128"/>
            <a:ext cx="3521722" cy="4024825"/>
          </a:xfrm>
          <a:prstGeom prst="rect">
            <a:avLst/>
          </a:prstGeom>
        </p:spPr>
      </p:pic>
      <p:pic>
        <p:nvPicPr>
          <p:cNvPr id="6" name="Picture 5" descr="Chart, histogram&#10;&#10;Description automatically generated">
            <a:extLst>
              <a:ext uri="{FF2B5EF4-FFF2-40B4-BE49-F238E27FC236}">
                <a16:creationId xmlns:a16="http://schemas.microsoft.com/office/drawing/2014/main" id="{B7E2A8CD-6CB0-2A49-8DA2-48FC0EF4D3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4270" y="1954128"/>
            <a:ext cx="3370544" cy="4024825"/>
          </a:xfrm>
          <a:prstGeom prst="rect">
            <a:avLst/>
          </a:prstGeom>
        </p:spPr>
      </p:pic>
    </p:spTree>
    <p:extLst>
      <p:ext uri="{BB962C8B-B14F-4D97-AF65-F5344CB8AC3E}">
        <p14:creationId xmlns:p14="http://schemas.microsoft.com/office/powerpoint/2010/main" val="2287820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0450149-5519-4155-BB7F-17523922A753}"/>
              </a:ext>
            </a:extLst>
          </p:cNvPr>
          <p:cNvSpPr>
            <a:spLocks noGrp="1"/>
          </p:cNvSpPr>
          <p:nvPr>
            <p:ph type="title"/>
          </p:nvPr>
        </p:nvSpPr>
        <p:spPr>
          <a:xfrm>
            <a:off x="4617534" y="220161"/>
            <a:ext cx="2956932" cy="683090"/>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3600" b="1" dirty="0">
                <a:latin typeface="+mj-lt"/>
              </a:rPr>
              <a:t>Summary</a:t>
            </a:r>
          </a:p>
        </p:txBody>
      </p:sp>
      <p:sp>
        <p:nvSpPr>
          <p:cNvPr id="6" name="Content Placeholder 5">
            <a:extLst>
              <a:ext uri="{FF2B5EF4-FFF2-40B4-BE49-F238E27FC236}">
                <a16:creationId xmlns:a16="http://schemas.microsoft.com/office/drawing/2014/main" id="{D5A0700B-36E4-4669-9007-F001BA097130}"/>
              </a:ext>
            </a:extLst>
          </p:cNvPr>
          <p:cNvSpPr>
            <a:spLocks noGrp="1"/>
          </p:cNvSpPr>
          <p:nvPr>
            <p:ph idx="1"/>
          </p:nvPr>
        </p:nvSpPr>
        <p:spPr>
          <a:xfrm>
            <a:off x="838200" y="1392072"/>
            <a:ext cx="10515600" cy="4809551"/>
          </a:xfrm>
        </p:spPr>
        <p:txBody>
          <a:bodyPr>
            <a:normAutofit/>
          </a:bodyPr>
          <a:lstStyle/>
          <a:p>
            <a:r>
              <a:rPr lang="en-US" dirty="0"/>
              <a:t>Base-resolution neural networks can learn very accurate models of regulatory DNA sequence from bulk and single cell regulatory profiling experiments</a:t>
            </a:r>
          </a:p>
          <a:p>
            <a:r>
              <a:rPr lang="en-US" dirty="0"/>
              <a:t>Can be queried to decipher novel subtle sequence syntax properties</a:t>
            </a:r>
          </a:p>
          <a:p>
            <a:r>
              <a:rPr lang="en-US" dirty="0"/>
              <a:t>Can be used to decipher regulatory genetic variation</a:t>
            </a:r>
          </a:p>
          <a:p>
            <a:r>
              <a:rPr lang="en-US" dirty="0"/>
              <a:t>Can be used to prioritize likely causal variants in GWAS loci and de-novo non-coding mutations</a:t>
            </a:r>
          </a:p>
          <a:p>
            <a:r>
              <a:rPr lang="en-US" dirty="0"/>
              <a:t>Can be used to design precise genome editing experiments</a:t>
            </a:r>
          </a:p>
          <a:p>
            <a:r>
              <a:rPr lang="en-US" u="sng" dirty="0"/>
              <a:t>Foundation of </a:t>
            </a:r>
            <a:r>
              <a:rPr lang="en-US" i="1" u="sng" dirty="0"/>
              <a:t>in-silico</a:t>
            </a:r>
            <a:r>
              <a:rPr lang="en-US" u="sng" dirty="0"/>
              <a:t> platforms for biological discovery, hypothesis generation &amp; model-driven iterative expt. design</a:t>
            </a:r>
          </a:p>
        </p:txBody>
      </p:sp>
    </p:spTree>
    <p:extLst>
      <p:ext uri="{BB962C8B-B14F-4D97-AF65-F5344CB8AC3E}">
        <p14:creationId xmlns:p14="http://schemas.microsoft.com/office/powerpoint/2010/main" val="2758872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5093" y="158755"/>
            <a:ext cx="3863795" cy="728093"/>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4200" dirty="0"/>
              <a:t>Kundaje lab</a:t>
            </a:r>
          </a:p>
        </p:txBody>
      </p:sp>
      <p:pic>
        <p:nvPicPr>
          <p:cNvPr id="56" name="Picture 6" descr="http://cs.stanford.edu/sites/default/files/stanford_cs_logo.png">
            <a:extLst>
              <a:ext uri="{FF2B5EF4-FFF2-40B4-BE49-F238E27FC236}">
                <a16:creationId xmlns:a16="http://schemas.microsoft.com/office/drawing/2014/main" id="{89B3BAEB-DF3D-4F34-B325-25893C3AC0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648827" cy="636483"/>
          </a:xfrm>
          <a:prstGeom prst="rect">
            <a:avLst/>
          </a:prstGeom>
          <a:noFill/>
          <a:extLst>
            <a:ext uri="{909E8E84-426E-40dd-AFC4-6F175D3DCCD1}">
              <a14:hiddenFill xmlns:a14="http://schemas.microsoft.com/office/drawing/2010/main" xmlns="">
                <a:solidFill>
                  <a:srgbClr val="FFFFFF"/>
                </a:solidFill>
              </a14:hiddenFill>
            </a:ext>
          </a:extLst>
        </p:spPr>
      </p:pic>
      <p:pic>
        <p:nvPicPr>
          <p:cNvPr id="57" name="Picture 2" descr="https://sites.google.com/site/anshulkundaje/_/rsrc/1378725556440/Home/StanfordGenetics.PNG?height=49&amp;width=200">
            <a:extLst>
              <a:ext uri="{FF2B5EF4-FFF2-40B4-BE49-F238E27FC236}">
                <a16:creationId xmlns:a16="http://schemas.microsoft.com/office/drawing/2014/main" id="{9EB06BC9-9786-4026-B0F4-7361C97AA73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20199" y="28926"/>
            <a:ext cx="2971801" cy="728093"/>
          </a:xfrm>
          <a:prstGeom prst="rect">
            <a:avLst/>
          </a:prstGeom>
          <a:noFill/>
        </p:spPr>
      </p:pic>
      <p:pic>
        <p:nvPicPr>
          <p:cNvPr id="28" name="Picture 27">
            <a:extLst>
              <a:ext uri="{FF2B5EF4-FFF2-40B4-BE49-F238E27FC236}">
                <a16:creationId xmlns:a16="http://schemas.microsoft.com/office/drawing/2014/main" id="{95D66893-11A6-4E1D-B754-59583773E2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804" y="1477184"/>
            <a:ext cx="11315445" cy="3422367"/>
          </a:xfrm>
          <a:prstGeom prst="rect">
            <a:avLst/>
          </a:prstGeom>
        </p:spPr>
      </p:pic>
      <p:pic>
        <p:nvPicPr>
          <p:cNvPr id="14338" name="Picture 2">
            <a:extLst>
              <a:ext uri="{FF2B5EF4-FFF2-40B4-BE49-F238E27FC236}">
                <a16:creationId xmlns:a16="http://schemas.microsoft.com/office/drawing/2014/main" id="{994B2327-B2A4-4025-98C9-EA1FD716E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966" y="4723484"/>
            <a:ext cx="1078024" cy="1314664"/>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23066104-BF6A-49B7-8CA4-D30F520F7C70}"/>
              </a:ext>
            </a:extLst>
          </p:cNvPr>
          <p:cNvSpPr txBox="1"/>
          <p:nvPr/>
        </p:nvSpPr>
        <p:spPr>
          <a:xfrm>
            <a:off x="224013" y="6063945"/>
            <a:ext cx="142481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Jin</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Wook</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Lee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(Software engineer)</a:t>
            </a:r>
          </a:p>
        </p:txBody>
      </p:sp>
    </p:spTree>
    <p:extLst>
      <p:ext uri="{BB962C8B-B14F-4D97-AF65-F5344CB8AC3E}">
        <p14:creationId xmlns:p14="http://schemas.microsoft.com/office/powerpoint/2010/main" val="3958180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5093" y="158755"/>
            <a:ext cx="3863795" cy="728093"/>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4200" dirty="0"/>
              <a:t>Collaborator labs</a:t>
            </a:r>
          </a:p>
        </p:txBody>
      </p:sp>
      <p:grpSp>
        <p:nvGrpSpPr>
          <p:cNvPr id="18" name="Group 17">
            <a:extLst>
              <a:ext uri="{FF2B5EF4-FFF2-40B4-BE49-F238E27FC236}">
                <a16:creationId xmlns:a16="http://schemas.microsoft.com/office/drawing/2014/main" id="{83065730-7540-47BF-953D-D7FD3576C25A}"/>
              </a:ext>
            </a:extLst>
          </p:cNvPr>
          <p:cNvGrpSpPr/>
          <p:nvPr/>
        </p:nvGrpSpPr>
        <p:grpSpPr>
          <a:xfrm>
            <a:off x="7869769" y="4699844"/>
            <a:ext cx="4014287" cy="1953037"/>
            <a:chOff x="1620608" y="4892749"/>
            <a:chExt cx="3825883" cy="1760376"/>
          </a:xfrm>
        </p:grpSpPr>
        <p:grpSp>
          <p:nvGrpSpPr>
            <p:cNvPr id="14" name="Group 13">
              <a:extLst>
                <a:ext uri="{FF2B5EF4-FFF2-40B4-BE49-F238E27FC236}">
                  <a16:creationId xmlns:a16="http://schemas.microsoft.com/office/drawing/2014/main" id="{821345B1-5DB1-4A11-8E4B-8C07A750E1EC}"/>
                </a:ext>
              </a:extLst>
            </p:cNvPr>
            <p:cNvGrpSpPr/>
            <p:nvPr/>
          </p:nvGrpSpPr>
          <p:grpSpPr>
            <a:xfrm>
              <a:off x="1620608" y="4892749"/>
              <a:ext cx="3825883" cy="1760376"/>
              <a:chOff x="1620608" y="4892749"/>
              <a:chExt cx="3825883" cy="1760376"/>
            </a:xfrm>
          </p:grpSpPr>
          <p:grpSp>
            <p:nvGrpSpPr>
              <p:cNvPr id="25" name="Group 24"/>
              <p:cNvGrpSpPr/>
              <p:nvPr/>
            </p:nvGrpSpPr>
            <p:grpSpPr>
              <a:xfrm>
                <a:off x="1620608" y="5063619"/>
                <a:ext cx="3825883" cy="1589506"/>
                <a:chOff x="3578206" y="4894528"/>
                <a:chExt cx="3825883" cy="1589506"/>
              </a:xfrm>
            </p:grpSpPr>
            <p:grpSp>
              <p:nvGrpSpPr>
                <p:cNvPr id="6" name="Group 5"/>
                <p:cNvGrpSpPr/>
                <p:nvPr/>
              </p:nvGrpSpPr>
              <p:grpSpPr>
                <a:xfrm>
                  <a:off x="3578206" y="5348930"/>
                  <a:ext cx="2540899" cy="1095014"/>
                  <a:chOff x="2115052" y="4734267"/>
                  <a:chExt cx="3401468" cy="1514586"/>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5052" y="4734267"/>
                    <a:ext cx="1544414" cy="1463732"/>
                  </a:xfrm>
                  <a:prstGeom prst="rect">
                    <a:avLst/>
                  </a:prstGeom>
                </p:spPr>
              </p:pic>
              <p:sp>
                <p:nvSpPr>
                  <p:cNvPr id="7" name="Rectangle 6"/>
                  <p:cNvSpPr/>
                  <p:nvPr/>
                </p:nvSpPr>
                <p:spPr>
                  <a:xfrm>
                    <a:off x="3709226" y="5865718"/>
                    <a:ext cx="1807294" cy="38313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R01ES02500902</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p:cNvSpPr/>
                  <p:nvPr/>
                </p:nvSpPr>
                <p:spPr>
                  <a:xfrm>
                    <a:off x="3720865" y="5501974"/>
                    <a:ext cx="1727891" cy="38313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1U24HG009446</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p:cNvSpPr/>
                  <p:nvPr/>
                </p:nvSpPr>
                <p:spPr>
                  <a:xfrm>
                    <a:off x="3728158" y="5182139"/>
                    <a:ext cx="1727892" cy="38313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1U01HG009431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3" name="TextBox 22"/>
                <p:cNvSpPr txBox="1"/>
                <p:nvPr/>
              </p:nvSpPr>
              <p:spPr>
                <a:xfrm>
                  <a:off x="3589337" y="4894528"/>
                  <a:ext cx="142924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Funding</a:t>
                  </a:r>
                </a:p>
              </p:txBody>
            </p:sp>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0215" y="4944000"/>
                  <a:ext cx="1243874" cy="1540034"/>
                </a:xfrm>
                <a:prstGeom prst="rect">
                  <a:avLst/>
                </a:prstGeom>
              </p:spPr>
            </p:pic>
          </p:grpSp>
          <p:sp>
            <p:nvSpPr>
              <p:cNvPr id="36" name="Rectangle 35">
                <a:extLst>
                  <a:ext uri="{FF2B5EF4-FFF2-40B4-BE49-F238E27FC236}">
                    <a16:creationId xmlns:a16="http://schemas.microsoft.com/office/drawing/2014/main" id="{1B3319C9-570A-4797-BC2B-1A7CC1344E8A}"/>
                  </a:ext>
                </a:extLst>
              </p:cNvPr>
              <p:cNvSpPr/>
              <p:nvPr/>
            </p:nvSpPr>
            <p:spPr>
              <a:xfrm>
                <a:off x="4138120" y="4892749"/>
                <a:ext cx="130837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1DP2OD022870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9" name="Rectangle 48">
              <a:extLst>
                <a:ext uri="{FF2B5EF4-FFF2-40B4-BE49-F238E27FC236}">
                  <a16:creationId xmlns:a16="http://schemas.microsoft.com/office/drawing/2014/main" id="{C5F4C069-6354-488E-8D59-3F1024790AD0}"/>
                </a:ext>
              </a:extLst>
            </p:cNvPr>
            <p:cNvSpPr/>
            <p:nvPr/>
          </p:nvSpPr>
          <p:spPr>
            <a:xfrm>
              <a:off x="2820151" y="5597993"/>
              <a:ext cx="1290738"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1R01HG009674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56" name="Picture 6" descr="http://cs.stanford.edu/sites/default/files/stanford_cs_logo.png">
            <a:extLst>
              <a:ext uri="{FF2B5EF4-FFF2-40B4-BE49-F238E27FC236}">
                <a16:creationId xmlns:a16="http://schemas.microsoft.com/office/drawing/2014/main" id="{89B3BAEB-DF3D-4F34-B325-25893C3AC0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648827" cy="636483"/>
          </a:xfrm>
          <a:prstGeom prst="rect">
            <a:avLst/>
          </a:prstGeom>
          <a:noFill/>
          <a:extLst>
            <a:ext uri="{909E8E84-426E-40dd-AFC4-6F175D3DCCD1}">
              <a14:hiddenFill xmlns:a14="http://schemas.microsoft.com/office/drawing/2010/main" xmlns="">
                <a:solidFill>
                  <a:srgbClr val="FFFFFF"/>
                </a:solidFill>
              </a14:hiddenFill>
            </a:ext>
          </a:extLst>
        </p:spPr>
      </p:pic>
      <p:pic>
        <p:nvPicPr>
          <p:cNvPr id="57" name="Picture 2" descr="https://sites.google.com/site/anshulkundaje/_/rsrc/1378725556440/Home/StanfordGenetics.PNG?height=49&amp;width=200">
            <a:extLst>
              <a:ext uri="{FF2B5EF4-FFF2-40B4-BE49-F238E27FC236}">
                <a16:creationId xmlns:a16="http://schemas.microsoft.com/office/drawing/2014/main" id="{9EB06BC9-9786-4026-B0F4-7361C97AA7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20199" y="28926"/>
            <a:ext cx="2971801" cy="728093"/>
          </a:xfrm>
          <a:prstGeom prst="rect">
            <a:avLst/>
          </a:prstGeom>
          <a:noFill/>
        </p:spPr>
      </p:pic>
      <p:pic>
        <p:nvPicPr>
          <p:cNvPr id="145" name="Picture 4">
            <a:extLst>
              <a:ext uri="{FF2B5EF4-FFF2-40B4-BE49-F238E27FC236}">
                <a16:creationId xmlns:a16="http://schemas.microsoft.com/office/drawing/2014/main" id="{AF61403E-EA64-4705-BA13-EA3E2ABB25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13598" y="2657820"/>
            <a:ext cx="1173949" cy="1212233"/>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Paul Khavari, MD, PhD">
            <a:extLst>
              <a:ext uri="{FF2B5EF4-FFF2-40B4-BE49-F238E27FC236}">
                <a16:creationId xmlns:a16="http://schemas.microsoft.com/office/drawing/2014/main" id="{53DFA512-D20B-40EE-92A5-54A2FCCE54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51018" y="1290588"/>
            <a:ext cx="961072" cy="1274793"/>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6" descr="http://baxterlab.stanford.edu/HB%20headshot.jpg">
            <a:extLst>
              <a:ext uri="{FF2B5EF4-FFF2-40B4-BE49-F238E27FC236}">
                <a16:creationId xmlns:a16="http://schemas.microsoft.com/office/drawing/2014/main" id="{B6CEC02E-F334-45A1-8207-8C54B842A6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21818" y="1370796"/>
            <a:ext cx="1115546" cy="1082890"/>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http://greenleaf.stanford.edu/img/GreenleafHeadShot.jpg">
            <a:extLst>
              <a:ext uri="{FF2B5EF4-FFF2-40B4-BE49-F238E27FC236}">
                <a16:creationId xmlns:a16="http://schemas.microsoft.com/office/drawing/2014/main" id="{94DA6F10-5AEA-4CB7-B8E3-FDDA429164E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a:stretch/>
        </p:blipFill>
        <p:spPr bwMode="auto">
          <a:xfrm>
            <a:off x="1770201" y="1370262"/>
            <a:ext cx="896095" cy="1201374"/>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18" descr="https://encrypted-tbn2.gstatic.com/images?q=tbn:ANd9GcSi3-m6EQ_G-DsLA1Ho96TQ3Xz8bot7tWT4sA2MHsPNt302_0v_8A">
            <a:extLst>
              <a:ext uri="{FF2B5EF4-FFF2-40B4-BE49-F238E27FC236}">
                <a16:creationId xmlns:a16="http://schemas.microsoft.com/office/drawing/2014/main" id="{5706FC85-94CF-47C4-8AAD-77789FEEF46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0128" y="2693012"/>
            <a:ext cx="928131" cy="1187613"/>
          </a:xfrm>
          <a:prstGeom prst="rect">
            <a:avLst/>
          </a:prstGeom>
          <a:noFill/>
          <a:ln w="9525">
            <a:noFill/>
            <a:miter lim="800000"/>
            <a:headEnd/>
            <a:tailEnd/>
          </a:ln>
        </p:spPr>
      </p:pic>
      <p:pic>
        <p:nvPicPr>
          <p:cNvPr id="142" name="Picture 2" descr="Related image">
            <a:extLst>
              <a:ext uri="{FF2B5EF4-FFF2-40B4-BE49-F238E27FC236}">
                <a16:creationId xmlns:a16="http://schemas.microsoft.com/office/drawing/2014/main" id="{4717292E-B88D-4840-A45F-7BE39A2432D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2429" y="1390328"/>
            <a:ext cx="1167285" cy="1161242"/>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Image result for christina curtis">
            <a:extLst>
              <a:ext uri="{FF2B5EF4-FFF2-40B4-BE49-F238E27FC236}">
                <a16:creationId xmlns:a16="http://schemas.microsoft.com/office/drawing/2014/main" id="{FEEB6B1B-8B37-485B-B636-B7C0F10ACB6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02195" y="2674664"/>
            <a:ext cx="1219894" cy="1213577"/>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Polly Fordyce">
            <a:extLst>
              <a:ext uri="{FF2B5EF4-FFF2-40B4-BE49-F238E27FC236}">
                <a16:creationId xmlns:a16="http://schemas.microsoft.com/office/drawing/2014/main" id="{E19D6241-57FF-46AF-BDB2-37F658A26536}"/>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a:stretch/>
        </p:blipFill>
        <p:spPr bwMode="auto">
          <a:xfrm>
            <a:off x="2776249" y="2683837"/>
            <a:ext cx="1144884" cy="1195229"/>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6">
            <a:extLst>
              <a:ext uri="{FF2B5EF4-FFF2-40B4-BE49-F238E27FC236}">
                <a16:creationId xmlns:a16="http://schemas.microsoft.com/office/drawing/2014/main" id="{04FC0705-E63D-44D9-847C-16FAA6B69C8A}"/>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a:stretch/>
        </p:blipFill>
        <p:spPr bwMode="auto">
          <a:xfrm>
            <a:off x="5347388" y="2590267"/>
            <a:ext cx="1087752" cy="1314182"/>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0" descr="Thomas Quertermous, Professor and Chief of Cardiovascular Research,  Stanford University">
            <a:extLst>
              <a:ext uri="{FF2B5EF4-FFF2-40B4-BE49-F238E27FC236}">
                <a16:creationId xmlns:a16="http://schemas.microsoft.com/office/drawing/2014/main" id="{9A40573E-03D1-45B2-B15D-95B34AD8DA7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86499" y="1363935"/>
            <a:ext cx="1144884" cy="113895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583DA9B7-D3D4-439E-98FA-9200DB58DFE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39467" y="1316373"/>
            <a:ext cx="1278683" cy="127206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Howard Y. Chang, MD, PhD | Parker Institute for Cancer Immunotherapy">
            <a:extLst>
              <a:ext uri="{FF2B5EF4-FFF2-40B4-BE49-F238E27FC236}">
                <a16:creationId xmlns:a16="http://schemas.microsoft.com/office/drawing/2014/main" id="{D2D18CEA-56D8-4E10-A19D-C213CB19F8A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46005" y="1338292"/>
            <a:ext cx="1185519" cy="11793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omas Montine, MD, PhD | Alzheimer's Disease Research Center">
            <a:extLst>
              <a:ext uri="{FF2B5EF4-FFF2-40B4-BE49-F238E27FC236}">
                <a16:creationId xmlns:a16="http://schemas.microsoft.com/office/drawing/2014/main" id="{6715206D-9D37-46EE-A3EE-FDBD858B1895}"/>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a:stretch/>
        </p:blipFill>
        <p:spPr bwMode="auto">
          <a:xfrm>
            <a:off x="2814924" y="3963667"/>
            <a:ext cx="1012151" cy="1324360"/>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Researchers discover universal molecular 'flag' that highlights critical  genes | News Center | Stanford Medicine">
            <a:extLst>
              <a:ext uri="{FF2B5EF4-FFF2-40B4-BE49-F238E27FC236}">
                <a16:creationId xmlns:a16="http://schemas.microsoft.com/office/drawing/2014/main" id="{864DAFE4-8655-4DB0-B57E-26DEF775B4F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465705" y="2693012"/>
            <a:ext cx="1149140" cy="1201374"/>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People | Wu Tsai Neurosciences Institute">
            <a:extLst>
              <a:ext uri="{FF2B5EF4-FFF2-40B4-BE49-F238E27FC236}">
                <a16:creationId xmlns:a16="http://schemas.microsoft.com/office/drawing/2014/main" id="{A343B83C-7E62-48CD-BB5F-DA4744ACD93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323877" y="1301518"/>
            <a:ext cx="1201374" cy="1201374"/>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Lacra Bintu | AIChE">
            <a:extLst>
              <a:ext uri="{FF2B5EF4-FFF2-40B4-BE49-F238E27FC236}">
                <a16:creationId xmlns:a16="http://schemas.microsoft.com/office/drawing/2014/main" id="{74FDB191-1BD5-498E-88E9-2D6AF923CA2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808469" y="1336946"/>
            <a:ext cx="1201374" cy="1201374"/>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Jonathan K. Pritchard | American Academy of Arts and Sciences">
            <a:extLst>
              <a:ext uri="{FF2B5EF4-FFF2-40B4-BE49-F238E27FC236}">
                <a16:creationId xmlns:a16="http://schemas.microsoft.com/office/drawing/2014/main" id="{30576A52-F3AE-4C1A-BB90-4D7B9485211D}"/>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a:stretch/>
        </p:blipFill>
        <p:spPr bwMode="auto">
          <a:xfrm>
            <a:off x="8050035" y="2632384"/>
            <a:ext cx="1045011" cy="1272065"/>
          </a:xfrm>
          <a:prstGeom prst="rect">
            <a:avLst/>
          </a:prstGeom>
          <a:noFill/>
          <a:extLst>
            <a:ext uri="{909E8E84-426E-40DD-AFC4-6F175D3DCCD1}">
              <a14:hiddenFill xmlns:a14="http://schemas.microsoft.com/office/drawing/2010/main">
                <a:solidFill>
                  <a:srgbClr val="FFFFFF"/>
                </a:solidFill>
              </a14:hiddenFill>
            </a:ext>
          </a:extLst>
        </p:spPr>
      </p:pic>
      <p:pic>
        <p:nvPicPr>
          <p:cNvPr id="15370" name="Picture 10" descr="People | Wu Tsai Neurosciences Institute">
            <a:extLst>
              <a:ext uri="{FF2B5EF4-FFF2-40B4-BE49-F238E27FC236}">
                <a16:creationId xmlns:a16="http://schemas.microsoft.com/office/drawing/2014/main" id="{F796CBCB-88B5-4B40-9503-32BC6BBD36AA}"/>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706099" y="2646671"/>
            <a:ext cx="1314182" cy="1314182"/>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TUM Professoren - Gagneur_Julien">
            <a:extLst>
              <a:ext uri="{FF2B5EF4-FFF2-40B4-BE49-F238E27FC236}">
                <a16:creationId xmlns:a16="http://schemas.microsoft.com/office/drawing/2014/main" id="{7A7D2E38-DAA6-48E5-A24C-B0A27ADAA18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705058" y="5446297"/>
            <a:ext cx="974488" cy="1245953"/>
          </a:xfrm>
          <a:prstGeom prst="rect">
            <a:avLst/>
          </a:prstGeom>
          <a:noFill/>
          <a:extLst>
            <a:ext uri="{909E8E84-426E-40DD-AFC4-6F175D3DCCD1}">
              <a14:hiddenFill xmlns:a14="http://schemas.microsoft.com/office/drawing/2010/main">
                <a:solidFill>
                  <a:srgbClr val="FFFFFF"/>
                </a:solidFill>
              </a14:hiddenFill>
            </a:ext>
          </a:extLst>
        </p:spPr>
      </p:pic>
      <p:pic>
        <p:nvPicPr>
          <p:cNvPr id="43" name="Google Shape;118;p24">
            <a:extLst>
              <a:ext uri="{FF2B5EF4-FFF2-40B4-BE49-F238E27FC236}">
                <a16:creationId xmlns:a16="http://schemas.microsoft.com/office/drawing/2014/main" id="{7E3A7C24-0B42-473E-9122-A682F00DFB16}"/>
              </a:ext>
            </a:extLst>
          </p:cNvPr>
          <p:cNvPicPr preferRelativeResize="0"/>
          <p:nvPr/>
        </p:nvPicPr>
        <p:blipFill rotWithShape="1">
          <a:blip r:embed="rId26">
            <a:alphaModFix/>
            <a:extLst>
              <a:ext uri="{28A0092B-C50C-407E-A947-70E740481C1C}">
                <a14:useLocalDpi xmlns:a14="http://schemas.microsoft.com/office/drawing/2010/main" val="0"/>
              </a:ext>
            </a:extLst>
          </a:blip>
          <a:srcRect/>
          <a:stretch/>
        </p:blipFill>
        <p:spPr>
          <a:xfrm>
            <a:off x="402429" y="5467672"/>
            <a:ext cx="1021849" cy="1245953"/>
          </a:xfrm>
          <a:prstGeom prst="rect">
            <a:avLst/>
          </a:prstGeom>
          <a:noFill/>
          <a:ln>
            <a:noFill/>
          </a:ln>
        </p:spPr>
      </p:pic>
      <p:pic>
        <p:nvPicPr>
          <p:cNvPr id="15374" name="Picture 14" descr="neuroscience.stanford.edu/sites/g/files/sbiybj1...">
            <a:extLst>
              <a:ext uri="{FF2B5EF4-FFF2-40B4-BE49-F238E27FC236}">
                <a16:creationId xmlns:a16="http://schemas.microsoft.com/office/drawing/2014/main" id="{F0283801-5054-4414-B862-1C875F8F761E}"/>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052380" y="2702025"/>
            <a:ext cx="1186216" cy="1186216"/>
          </a:xfrm>
          <a:prstGeom prst="rect">
            <a:avLst/>
          </a:prstGeom>
          <a:noFill/>
          <a:extLst>
            <a:ext uri="{909E8E84-426E-40DD-AFC4-6F175D3DCCD1}">
              <a14:hiddenFill xmlns:a14="http://schemas.microsoft.com/office/drawing/2010/main">
                <a:solidFill>
                  <a:srgbClr val="FFFFFF"/>
                </a:solidFill>
              </a14:hiddenFill>
            </a:ext>
          </a:extLst>
        </p:spPr>
      </p:pic>
      <p:pic>
        <p:nvPicPr>
          <p:cNvPr id="15376" name="Picture 16" descr="J. Michael Cherry, Ph.D. | Cherry Lab">
            <a:extLst>
              <a:ext uri="{FF2B5EF4-FFF2-40B4-BE49-F238E27FC236}">
                <a16:creationId xmlns:a16="http://schemas.microsoft.com/office/drawing/2014/main" id="{49565F5A-C85B-4C8B-8AE3-D2E63DBCD7BD}"/>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76362" y="3993503"/>
            <a:ext cx="1245953" cy="1245953"/>
          </a:xfrm>
          <a:prstGeom prst="rect">
            <a:avLst/>
          </a:prstGeom>
          <a:noFill/>
          <a:extLst>
            <a:ext uri="{909E8E84-426E-40DD-AFC4-6F175D3DCCD1}">
              <a14:hiddenFill xmlns:a14="http://schemas.microsoft.com/office/drawing/2010/main">
                <a:solidFill>
                  <a:srgbClr val="FFFFFF"/>
                </a:solidFill>
              </a14:hiddenFill>
            </a:ext>
          </a:extLst>
        </p:spPr>
      </p:pic>
      <p:pic>
        <p:nvPicPr>
          <p:cNvPr id="15378" name="Picture 18" descr="Andrew Fire - Wikipedia">
            <a:extLst>
              <a:ext uri="{FF2B5EF4-FFF2-40B4-BE49-F238E27FC236}">
                <a16:creationId xmlns:a16="http://schemas.microsoft.com/office/drawing/2014/main" id="{D57B5B90-1038-44B7-BB4C-6B7C3A894D1E}"/>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656215" y="3960853"/>
            <a:ext cx="1022883" cy="1278603"/>
          </a:xfrm>
          <a:prstGeom prst="rect">
            <a:avLst/>
          </a:prstGeom>
          <a:noFill/>
          <a:extLst>
            <a:ext uri="{909E8E84-426E-40DD-AFC4-6F175D3DCCD1}">
              <a14:hiddenFill xmlns:a14="http://schemas.microsoft.com/office/drawing/2010/main">
                <a:solidFill>
                  <a:srgbClr val="FFFFFF"/>
                </a:solidFill>
              </a14:hiddenFill>
            </a:ext>
          </a:extLst>
        </p:spPr>
      </p:pic>
      <p:pic>
        <p:nvPicPr>
          <p:cNvPr id="15380" name="Picture 20" descr="Oliver Stegle – The Conversation">
            <a:extLst>
              <a:ext uri="{FF2B5EF4-FFF2-40B4-BE49-F238E27FC236}">
                <a16:creationId xmlns:a16="http://schemas.microsoft.com/office/drawing/2014/main" id="{22E2187C-9AD6-459A-B5DD-8A92E7D03099}"/>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866020" y="5415838"/>
            <a:ext cx="1297787" cy="129778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descr="ENCODE logo">
            <a:extLst>
              <a:ext uri="{FF2B5EF4-FFF2-40B4-BE49-F238E27FC236}">
                <a16:creationId xmlns:a16="http://schemas.microsoft.com/office/drawing/2014/main" id="{D488B50C-364B-427B-8BFC-158459EFB364}"/>
              </a:ext>
            </a:extLst>
          </p:cNvPr>
          <p:cNvPicPr>
            <a:picLocks noChangeAspect="1" noChangeArrowheads="1"/>
          </p:cNvPicPr>
          <p:nvPr/>
        </p:nvPicPr>
        <p:blipFill>
          <a:blip r:embed="rId31" cstate="screen">
            <a:extLst>
              <a:ext uri="{28A0092B-C50C-407E-A947-70E740481C1C}">
                <a14:useLocalDpi xmlns:a14="http://schemas.microsoft.com/office/drawing/2010/main" val="0"/>
              </a:ext>
            </a:extLst>
          </a:blip>
          <a:srcRect/>
          <a:stretch>
            <a:fillRect/>
          </a:stretch>
        </p:blipFill>
        <p:spPr bwMode="auto">
          <a:xfrm>
            <a:off x="4755172" y="4984116"/>
            <a:ext cx="1732411" cy="104263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 descr="http://www.roadmapepigenomics.org/media/images/layout/logo.png">
            <a:extLst>
              <a:ext uri="{FF2B5EF4-FFF2-40B4-BE49-F238E27FC236}">
                <a16:creationId xmlns:a16="http://schemas.microsoft.com/office/drawing/2014/main" id="{E9153B4D-DFBF-4C3E-B06A-E28F920671DE}"/>
              </a:ext>
            </a:extLst>
          </p:cNvPr>
          <p:cNvPicPr>
            <a:picLocks noChangeAspect="1" noChangeArrowheads="1"/>
          </p:cNvPicPr>
          <p:nvPr/>
        </p:nvPicPr>
        <p:blipFill>
          <a:blip r:embed="rId32" cstate="screen">
            <a:extLst>
              <a:ext uri="{28A0092B-C50C-407E-A947-70E740481C1C}">
                <a14:useLocalDpi xmlns:a14="http://schemas.microsoft.com/office/drawing/2010/main" val="0"/>
              </a:ext>
            </a:extLst>
          </a:blip>
          <a:srcRect/>
          <a:stretch>
            <a:fillRect/>
          </a:stretch>
        </p:blipFill>
        <p:spPr bwMode="auto">
          <a:xfrm>
            <a:off x="4388375" y="6087190"/>
            <a:ext cx="2576501" cy="524702"/>
          </a:xfrm>
          <a:prstGeom prst="rect">
            <a:avLst/>
          </a:prstGeom>
          <a:noFill/>
        </p:spPr>
      </p:pic>
      <p:sp>
        <p:nvSpPr>
          <p:cNvPr id="3" name="TextBox 2">
            <a:extLst>
              <a:ext uri="{FF2B5EF4-FFF2-40B4-BE49-F238E27FC236}">
                <a16:creationId xmlns:a16="http://schemas.microsoft.com/office/drawing/2014/main" id="{839A99E3-C69E-44CC-8FC5-42B22E31D55B}"/>
              </a:ext>
            </a:extLst>
          </p:cNvPr>
          <p:cNvSpPr txBox="1"/>
          <p:nvPr/>
        </p:nvSpPr>
        <p:spPr>
          <a:xfrm>
            <a:off x="3896078" y="3879066"/>
            <a:ext cx="1842171"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3019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18678" y="186521"/>
            <a:ext cx="11620072" cy="114300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400" b="1" u="sng" dirty="0">
                <a:latin typeface="+mj-lt"/>
              </a:rPr>
              <a:t>TF-</a:t>
            </a:r>
            <a:r>
              <a:rPr lang="en-US" sz="3400" b="1" u="sng" dirty="0" err="1">
                <a:latin typeface="+mj-lt"/>
              </a:rPr>
              <a:t>MoDISCO</a:t>
            </a:r>
            <a:r>
              <a:rPr lang="en-US" sz="3400" b="1" u="sng" dirty="0">
                <a:latin typeface="+mj-lt"/>
              </a:rPr>
              <a:t>: </a:t>
            </a:r>
            <a:r>
              <a:rPr lang="en-US" sz="3400" b="1" dirty="0">
                <a:latin typeface="+mj-lt"/>
              </a:rPr>
              <a:t>Consolidate predictive subsequences into contribution weight matrix (CWM) motifs</a:t>
            </a:r>
          </a:p>
        </p:txBody>
      </p:sp>
      <p:pic>
        <p:nvPicPr>
          <p:cNvPr id="13" name="Picture 12" descr="Screen Shot 2016-02-01 at 8.52.17 PM.png"/>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149927" y="3465429"/>
            <a:ext cx="8115300" cy="827405"/>
          </a:xfrm>
          <a:prstGeom prst="rect">
            <a:avLst/>
          </a:prstGeom>
        </p:spPr>
      </p:pic>
      <p:pic>
        <p:nvPicPr>
          <p:cNvPr id="15" name="Picture 14" descr="Screen Shot 2016-02-01 at 8.58.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327" y="4467459"/>
            <a:ext cx="8201025" cy="908050"/>
          </a:xfrm>
          <a:prstGeom prst="rect">
            <a:avLst/>
          </a:prstGeom>
        </p:spPr>
      </p:pic>
      <p:pic>
        <p:nvPicPr>
          <p:cNvPr id="16" name="Picture 15" descr="Screen Shot 2016-02-01 at 9.02.53 PM.png"/>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994352" y="2082633"/>
            <a:ext cx="7715250" cy="834157"/>
          </a:xfrm>
          <a:prstGeom prst="rect">
            <a:avLst/>
          </a:prstGeom>
        </p:spPr>
      </p:pic>
      <p:pic>
        <p:nvPicPr>
          <p:cNvPr id="17" name="Picture 16" descr="Screen Shot 2016-02-01 at 9.02.53 PM.png"/>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5627584" y="2082633"/>
            <a:ext cx="1152072" cy="834157"/>
          </a:xfrm>
          <a:prstGeom prst="rect">
            <a:avLst/>
          </a:prstGeom>
        </p:spPr>
      </p:pic>
      <p:pic>
        <p:nvPicPr>
          <p:cNvPr id="18" name="Picture 17" descr="Screen Shot 2016-02-01 at 9.02.53 PM.png"/>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2008085" y="2082633"/>
            <a:ext cx="870857" cy="834157"/>
          </a:xfrm>
          <a:prstGeom prst="rect">
            <a:avLst/>
          </a:prstGeom>
        </p:spPr>
      </p:pic>
      <p:pic>
        <p:nvPicPr>
          <p:cNvPr id="19" name="Picture 18" descr="Screen Shot 2016-02-01 at 8.52.17 PM.png"/>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7278584" y="3465429"/>
            <a:ext cx="1233715" cy="827405"/>
          </a:xfrm>
          <a:prstGeom prst="rect">
            <a:avLst/>
          </a:prstGeom>
        </p:spPr>
      </p:pic>
      <p:pic>
        <p:nvPicPr>
          <p:cNvPr id="20" name="Picture 19" descr="Screen Shot 2016-02-01 at 8.52.17 PM.png"/>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a:xfrm>
            <a:off x="2434442" y="3465429"/>
            <a:ext cx="1061357" cy="827405"/>
          </a:xfrm>
          <a:prstGeom prst="rect">
            <a:avLst/>
          </a:prstGeom>
        </p:spPr>
      </p:pic>
      <p:pic>
        <p:nvPicPr>
          <p:cNvPr id="22" name="Picture 21" descr="Screen Shot 2016-02-01 at 8.58.23 PM.png"/>
          <p:cNvPicPr>
            <a:picLocks noChangeAspect="1"/>
          </p:cNvPicPr>
          <p:nvPr/>
        </p:nvPicPr>
        <p:blipFill rotWithShape="1">
          <a:blip r:embed="rId9" cstate="screen">
            <a:extLst>
              <a:ext uri="{28A0092B-C50C-407E-A947-70E740481C1C}">
                <a14:useLocalDpi xmlns:a14="http://schemas.microsoft.com/office/drawing/2010/main" val="0"/>
              </a:ext>
            </a:extLst>
          </a:blip>
          <a:srcRect/>
          <a:stretch/>
        </p:blipFill>
        <p:spPr>
          <a:xfrm>
            <a:off x="4448299" y="4467459"/>
            <a:ext cx="807358" cy="908050"/>
          </a:xfrm>
          <a:prstGeom prst="rect">
            <a:avLst/>
          </a:prstGeom>
        </p:spPr>
      </p:pic>
      <p:pic>
        <p:nvPicPr>
          <p:cNvPr id="26" name="Picture 25" descr="Screen Shot 2016-02-01 at 9.02.53 PM.png"/>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6126511" y="2499711"/>
            <a:ext cx="1152072" cy="834157"/>
          </a:xfrm>
          <a:prstGeom prst="rect">
            <a:avLst/>
          </a:prstGeom>
        </p:spPr>
      </p:pic>
      <p:pic>
        <p:nvPicPr>
          <p:cNvPr id="28" name="Picture 27" descr="Screen Shot 2016-02-01 at 8.52.17 PM.png"/>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6204530" y="3356526"/>
            <a:ext cx="1233715" cy="827405"/>
          </a:xfrm>
          <a:prstGeom prst="rect">
            <a:avLst/>
          </a:prstGeom>
        </p:spPr>
      </p:pic>
      <p:pic>
        <p:nvPicPr>
          <p:cNvPr id="31" name="Picture 30" descr="Screen Shot 2016-02-01 at 8.58.23 PM.png"/>
          <p:cNvPicPr>
            <a:picLocks noChangeAspect="1"/>
          </p:cNvPicPr>
          <p:nvPr/>
        </p:nvPicPr>
        <p:blipFill rotWithShape="1">
          <a:blip r:embed="rId9" cstate="screen">
            <a:extLst>
              <a:ext uri="{28A0092B-C50C-407E-A947-70E740481C1C}">
                <a14:useLocalDpi xmlns:a14="http://schemas.microsoft.com/office/drawing/2010/main" val="0"/>
              </a:ext>
            </a:extLst>
          </a:blip>
          <a:srcRect/>
          <a:stretch/>
        </p:blipFill>
        <p:spPr>
          <a:xfrm>
            <a:off x="3548414" y="3564354"/>
            <a:ext cx="807358" cy="908050"/>
          </a:xfrm>
          <a:prstGeom prst="rect">
            <a:avLst/>
          </a:prstGeom>
        </p:spPr>
      </p:pic>
      <p:pic>
        <p:nvPicPr>
          <p:cNvPr id="32" name="Picture 31" descr="Screen Shot 2016-02-01 at 9.02.53 PM.png"/>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3512129" y="2767337"/>
            <a:ext cx="870857" cy="834157"/>
          </a:xfrm>
          <a:prstGeom prst="rect">
            <a:avLst/>
          </a:prstGeom>
        </p:spPr>
      </p:pic>
      <p:pic>
        <p:nvPicPr>
          <p:cNvPr id="33" name="Picture 32" descr="Screen Shot 2016-02-01 at 8.52.17 PM.png"/>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a:xfrm>
            <a:off x="6349675" y="4030084"/>
            <a:ext cx="1061357" cy="827405"/>
          </a:xfrm>
          <a:prstGeom prst="rect">
            <a:avLst/>
          </a:prstGeom>
        </p:spPr>
      </p:pic>
      <p:pic>
        <p:nvPicPr>
          <p:cNvPr id="34" name="Picture 33" descr="Screen Shot 2016-01-30 at 9.05.17 AM.png"/>
          <p:cNvPicPr/>
          <p:nvPr/>
        </p:nvPicPr>
        <p:blipFill rotWithShape="1">
          <a:blip r:embed="rId10" cstate="screen">
            <a:extLst>
              <a:ext uri="{28A0092B-C50C-407E-A947-70E740481C1C}">
                <a14:useLocalDpi xmlns:a14="http://schemas.microsoft.com/office/drawing/2010/main" val="0"/>
              </a:ext>
            </a:extLst>
          </a:blip>
          <a:srcRect/>
          <a:stretch/>
        </p:blipFill>
        <p:spPr>
          <a:xfrm>
            <a:off x="3323442" y="3259554"/>
            <a:ext cx="1260930" cy="609600"/>
          </a:xfrm>
          <a:prstGeom prst="rect">
            <a:avLst/>
          </a:prstGeom>
        </p:spPr>
      </p:pic>
      <p:pic>
        <p:nvPicPr>
          <p:cNvPr id="35" name="Picture 34" descr="Screen Shot 2016-01-30 at 8.58.27 AM.png"/>
          <p:cNvPicPr>
            <a:picLocks noChangeAspect="1"/>
          </p:cNvPicPr>
          <p:nvPr/>
        </p:nvPicPr>
        <p:blipFill rotWithShape="1">
          <a:blip r:embed="rId11" cstate="screen">
            <a:extLst>
              <a:ext uri="{28A0092B-C50C-407E-A947-70E740481C1C}">
                <a14:useLocalDpi xmlns:a14="http://schemas.microsoft.com/office/drawing/2010/main" val="0"/>
              </a:ext>
            </a:extLst>
          </a:blip>
          <a:srcRect/>
          <a:stretch/>
        </p:blipFill>
        <p:spPr>
          <a:xfrm>
            <a:off x="5936013" y="3127971"/>
            <a:ext cx="1687287" cy="674914"/>
          </a:xfrm>
          <a:prstGeom prst="rect">
            <a:avLst/>
          </a:prstGeom>
        </p:spPr>
      </p:pic>
      <p:grpSp>
        <p:nvGrpSpPr>
          <p:cNvPr id="5" name="Group 4"/>
          <p:cNvGrpSpPr/>
          <p:nvPr/>
        </p:nvGrpSpPr>
        <p:grpSpPr>
          <a:xfrm>
            <a:off x="8239282" y="2297825"/>
            <a:ext cx="1802459" cy="2570214"/>
            <a:chOff x="7546554" y="2561116"/>
            <a:chExt cx="1802459" cy="2570214"/>
          </a:xfrm>
        </p:grpSpPr>
        <p:sp>
          <p:nvSpPr>
            <p:cNvPr id="3" name="TextBox 2"/>
            <p:cNvSpPr txBox="1"/>
            <p:nvPr/>
          </p:nvSpPr>
          <p:spPr>
            <a:xfrm>
              <a:off x="7546554" y="2561116"/>
              <a:ext cx="17720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Sequence 1</a:t>
              </a:r>
            </a:p>
          </p:txBody>
        </p:sp>
        <p:sp>
          <p:nvSpPr>
            <p:cNvPr id="21" name="TextBox 20"/>
            <p:cNvSpPr txBox="1"/>
            <p:nvPr/>
          </p:nvSpPr>
          <p:spPr>
            <a:xfrm>
              <a:off x="7576942" y="3596326"/>
              <a:ext cx="17720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Sequence 2</a:t>
              </a:r>
            </a:p>
          </p:txBody>
        </p:sp>
        <p:sp>
          <p:nvSpPr>
            <p:cNvPr id="23" name="TextBox 22"/>
            <p:cNvSpPr txBox="1"/>
            <p:nvPr/>
          </p:nvSpPr>
          <p:spPr>
            <a:xfrm>
              <a:off x="7557195" y="4761998"/>
              <a:ext cx="17720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Sequence 3</a:t>
              </a:r>
            </a:p>
          </p:txBody>
        </p:sp>
      </p:grpSp>
      <p:cxnSp>
        <p:nvCxnSpPr>
          <p:cNvPr id="7" name="Straight Arrow Connector 6"/>
          <p:cNvCxnSpPr>
            <a:cxnSpLocks/>
          </p:cNvCxnSpPr>
          <p:nvPr/>
        </p:nvCxnSpPr>
        <p:spPr>
          <a:xfrm flipV="1">
            <a:off x="999715" y="1960014"/>
            <a:ext cx="0" cy="8073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cxnSpLocks/>
          </p:cNvCxnSpPr>
          <p:nvPr/>
        </p:nvCxnSpPr>
        <p:spPr>
          <a:xfrm flipV="1">
            <a:off x="1131376" y="3147038"/>
            <a:ext cx="0" cy="8073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cxnSpLocks/>
          </p:cNvCxnSpPr>
          <p:nvPr/>
        </p:nvCxnSpPr>
        <p:spPr>
          <a:xfrm flipV="1">
            <a:off x="943740" y="4211774"/>
            <a:ext cx="0" cy="8073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rot="16200000">
            <a:off x="265814" y="2175081"/>
            <a:ext cx="10984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DeepLIFT</a:t>
            </a:r>
          </a:p>
        </p:txBody>
      </p:sp>
      <p:sp>
        <p:nvSpPr>
          <p:cNvPr id="36" name="TextBox 35"/>
          <p:cNvSpPr txBox="1"/>
          <p:nvPr/>
        </p:nvSpPr>
        <p:spPr>
          <a:xfrm rot="16200000">
            <a:off x="422780" y="3332492"/>
            <a:ext cx="10491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DeepLIFT</a:t>
            </a:r>
          </a:p>
        </p:txBody>
      </p:sp>
      <p:sp>
        <p:nvSpPr>
          <p:cNvPr id="37" name="TextBox 36"/>
          <p:cNvSpPr txBox="1"/>
          <p:nvPr/>
        </p:nvSpPr>
        <p:spPr>
          <a:xfrm rot="16200000">
            <a:off x="236437" y="4543919"/>
            <a:ext cx="10491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DeepLIFT</a:t>
            </a:r>
          </a:p>
        </p:txBody>
      </p:sp>
      <p:sp>
        <p:nvSpPr>
          <p:cNvPr id="10" name="TextBox 9"/>
          <p:cNvSpPr txBox="1"/>
          <p:nvPr/>
        </p:nvSpPr>
        <p:spPr>
          <a:xfrm>
            <a:off x="3642294" y="6208968"/>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1812470" y="5894913"/>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5AD1D3C-EE50-4242-B175-B6596935A98E}"/>
              </a:ext>
            </a:extLst>
          </p:cNvPr>
          <p:cNvSpPr/>
          <p:nvPr/>
        </p:nvSpPr>
        <p:spPr>
          <a:xfrm>
            <a:off x="9605266" y="6286310"/>
            <a:ext cx="258673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Shrikumar et al.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Avsec</a:t>
            </a:r>
            <a:r>
              <a:rPr kumimoji="0" lang="en-US" sz="1400" b="0" i="1"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et al. Nature Genetics 2021</a:t>
            </a:r>
          </a:p>
        </p:txBody>
      </p:sp>
      <p:grpSp>
        <p:nvGrpSpPr>
          <p:cNvPr id="38" name="Group 37">
            <a:extLst>
              <a:ext uri="{FF2B5EF4-FFF2-40B4-BE49-F238E27FC236}">
                <a16:creationId xmlns:a16="http://schemas.microsoft.com/office/drawing/2014/main" id="{376E2268-F6DC-4524-82E7-0110AD241F63}"/>
              </a:ext>
            </a:extLst>
          </p:cNvPr>
          <p:cNvGrpSpPr/>
          <p:nvPr/>
        </p:nvGrpSpPr>
        <p:grpSpPr>
          <a:xfrm>
            <a:off x="10530536" y="1716459"/>
            <a:ext cx="1349340" cy="1532064"/>
            <a:chOff x="10342942" y="951455"/>
            <a:chExt cx="1349340" cy="1532064"/>
          </a:xfrm>
        </p:grpSpPr>
        <p:pic>
          <p:nvPicPr>
            <p:cNvPr id="39" name="Picture 38">
              <a:extLst>
                <a:ext uri="{FF2B5EF4-FFF2-40B4-BE49-F238E27FC236}">
                  <a16:creationId xmlns:a16="http://schemas.microsoft.com/office/drawing/2014/main" id="{05699B09-1464-4B8E-A538-8957D013F467}"/>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10479474" y="951455"/>
              <a:ext cx="1076277" cy="1244876"/>
            </a:xfrm>
            <a:prstGeom prst="rect">
              <a:avLst/>
            </a:prstGeom>
          </p:spPr>
        </p:pic>
        <p:sp>
          <p:nvSpPr>
            <p:cNvPr id="40" name="TextBox 39">
              <a:extLst>
                <a:ext uri="{FF2B5EF4-FFF2-40B4-BE49-F238E27FC236}">
                  <a16:creationId xmlns:a16="http://schemas.microsoft.com/office/drawing/2014/main" id="{8DA107D3-415E-4751-AB12-4EADE4D65828}"/>
                </a:ext>
              </a:extLst>
            </p:cNvPr>
            <p:cNvSpPr txBox="1"/>
            <p:nvPr/>
          </p:nvSpPr>
          <p:spPr>
            <a:xfrm>
              <a:off x="10342942" y="2206520"/>
              <a:ext cx="134934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Avanti Shrikumar</a:t>
              </a:r>
            </a:p>
          </p:txBody>
        </p:sp>
      </p:grpSp>
      <p:grpSp>
        <p:nvGrpSpPr>
          <p:cNvPr id="41" name="Group 40">
            <a:extLst>
              <a:ext uri="{FF2B5EF4-FFF2-40B4-BE49-F238E27FC236}">
                <a16:creationId xmlns:a16="http://schemas.microsoft.com/office/drawing/2014/main" id="{9F70B4CB-04ED-4BA4-8F51-D33993CC51C4}"/>
              </a:ext>
            </a:extLst>
          </p:cNvPr>
          <p:cNvGrpSpPr/>
          <p:nvPr/>
        </p:nvGrpSpPr>
        <p:grpSpPr>
          <a:xfrm>
            <a:off x="10549742" y="3348273"/>
            <a:ext cx="1349340" cy="1426100"/>
            <a:chOff x="10665264" y="2619022"/>
            <a:chExt cx="1349340" cy="1426100"/>
          </a:xfrm>
        </p:grpSpPr>
        <p:pic>
          <p:nvPicPr>
            <p:cNvPr id="43" name="Picture 4">
              <a:extLst>
                <a:ext uri="{FF2B5EF4-FFF2-40B4-BE49-F238E27FC236}">
                  <a16:creationId xmlns:a16="http://schemas.microsoft.com/office/drawing/2014/main" id="{CA34AFBC-C64C-448F-A127-2FCC7740B8B4}"/>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10862409" y="2619022"/>
              <a:ext cx="955050" cy="1131092"/>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11E0370E-3844-4D89-B7F0-8040CFBB3240}"/>
                </a:ext>
              </a:extLst>
            </p:cNvPr>
            <p:cNvSpPr txBox="1"/>
            <p:nvPr/>
          </p:nvSpPr>
          <p:spPr>
            <a:xfrm>
              <a:off x="10665264" y="3768123"/>
              <a:ext cx="134934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Alex Tseng</a:t>
              </a:r>
            </a:p>
          </p:txBody>
        </p:sp>
      </p:grpSp>
    </p:spTree>
    <p:extLst>
      <p:ext uri="{BB962C8B-B14F-4D97-AF65-F5344CB8AC3E}">
        <p14:creationId xmlns:p14="http://schemas.microsoft.com/office/powerpoint/2010/main" val="185186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1"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7"/>
                                        </p:tgtEl>
                                      </p:cBhvr>
                                    </p:animEffect>
                                    <p:set>
                                      <p:cBhvr>
                                        <p:cTn id="42" dur="1" fill="hold">
                                          <p:stCondLst>
                                            <p:cond delay="499"/>
                                          </p:stCondLst>
                                        </p:cTn>
                                        <p:tgtEl>
                                          <p:spTgt spid="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27"/>
                                        </p:tgtEl>
                                      </p:cBhvr>
                                    </p:animEffect>
                                    <p:set>
                                      <p:cBhvr>
                                        <p:cTn id="45" dur="1" fill="hold">
                                          <p:stCondLst>
                                            <p:cond delay="499"/>
                                          </p:stCondLst>
                                        </p:cTn>
                                        <p:tgtEl>
                                          <p:spTgt spid="27"/>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30"/>
                                        </p:tgtEl>
                                      </p:cBhvr>
                                    </p:animEffect>
                                    <p:set>
                                      <p:cBhvr>
                                        <p:cTn id="51" dur="1" fill="hold">
                                          <p:stCondLst>
                                            <p:cond delay="499"/>
                                          </p:stCondLst>
                                        </p:cTn>
                                        <p:tgtEl>
                                          <p:spTgt spid="30"/>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36"/>
                                        </p:tgtEl>
                                      </p:cBhvr>
                                    </p:animEffect>
                                    <p:set>
                                      <p:cBhvr>
                                        <p:cTn id="54" dur="1" fill="hold">
                                          <p:stCondLst>
                                            <p:cond delay="499"/>
                                          </p:stCondLst>
                                        </p:cTn>
                                        <p:tgtEl>
                                          <p:spTgt spid="36"/>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37"/>
                                        </p:tgtEl>
                                      </p:cBhvr>
                                    </p:animEffect>
                                    <p:set>
                                      <p:cBhvr>
                                        <p:cTn id="57" dur="1" fill="hold">
                                          <p:stCondLst>
                                            <p:cond delay="499"/>
                                          </p:stCondLst>
                                        </p:cTn>
                                        <p:tgtEl>
                                          <p:spTgt spid="3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5"/>
                                        </p:tgtEl>
                                      </p:cBhvr>
                                    </p:animEffect>
                                    <p:set>
                                      <p:cBhvr>
                                        <p:cTn id="60" dur="1" fill="hold">
                                          <p:stCondLst>
                                            <p:cond delay="499"/>
                                          </p:stCondLst>
                                        </p:cTn>
                                        <p:tgtEl>
                                          <p:spTgt spid="5"/>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0"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par>
                                <p:cTn id="68" presetID="10" presetClass="entr" presetSubtype="0" fill="hold"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par>
                                <p:cTn id="71" presetID="10" presetClass="exit" presetSubtype="0" fill="hold" nodeType="withEffect">
                                  <p:stCondLst>
                                    <p:cond delay="0"/>
                                  </p:stCondLst>
                                  <p:childTnLst>
                                    <p:animEffect transition="out" filter="fade">
                                      <p:cBhvr>
                                        <p:cTn id="72" dur="500"/>
                                        <p:tgtEl>
                                          <p:spTgt spid="13"/>
                                        </p:tgtEl>
                                      </p:cBhvr>
                                    </p:animEffect>
                                    <p:set>
                                      <p:cBhvr>
                                        <p:cTn id="73" dur="1" fill="hold">
                                          <p:stCondLst>
                                            <p:cond delay="499"/>
                                          </p:stCondLst>
                                        </p:cTn>
                                        <p:tgtEl>
                                          <p:spTgt spid="13"/>
                                        </p:tgtEl>
                                        <p:attrNameLst>
                                          <p:attrName>style.visibility</p:attrName>
                                        </p:attrNameLst>
                                      </p:cBhvr>
                                      <p:to>
                                        <p:strVal val="hidden"/>
                                      </p:to>
                                    </p:set>
                                  </p:childTnLst>
                                </p:cTn>
                              </p:par>
                              <p:par>
                                <p:cTn id="74" presetID="1" presetClass="entr" presetSubtype="0" fill="hold" nodeType="withEffect">
                                  <p:stCondLst>
                                    <p:cond delay="0"/>
                                  </p:stCondLst>
                                  <p:childTnLst>
                                    <p:set>
                                      <p:cBhvr>
                                        <p:cTn id="75" dur="1" fill="hold">
                                          <p:stCondLst>
                                            <p:cond delay="0"/>
                                          </p:stCondLst>
                                        </p:cTn>
                                        <p:tgtEl>
                                          <p:spTgt spid="20"/>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childTnLst>
                                </p:cTn>
                              </p:par>
                              <p:par>
                                <p:cTn id="78" presetID="10" presetClass="entr" presetSubtype="0" fill="hold"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par>
                                <p:cTn id="81" presetID="10" presetClass="exit" presetSubtype="0" fill="hold" nodeType="withEffect">
                                  <p:stCondLst>
                                    <p:cond delay="0"/>
                                  </p:stCondLst>
                                  <p:childTnLst>
                                    <p:animEffect transition="out" filter="fade">
                                      <p:cBhvr>
                                        <p:cTn id="82" dur="500"/>
                                        <p:tgtEl>
                                          <p:spTgt spid="15"/>
                                        </p:tgtEl>
                                      </p:cBhvr>
                                    </p:animEffect>
                                    <p:set>
                                      <p:cBhvr>
                                        <p:cTn id="83" dur="1" fill="hold">
                                          <p:stCondLst>
                                            <p:cond delay="499"/>
                                          </p:stCondLst>
                                        </p:cTn>
                                        <p:tgtEl>
                                          <p:spTgt spid="15"/>
                                        </p:tgtEl>
                                        <p:attrNameLst>
                                          <p:attrName>style.visibility</p:attrName>
                                        </p:attrNameLst>
                                      </p:cBhvr>
                                      <p:to>
                                        <p:strVal val="hidden"/>
                                      </p:to>
                                    </p:set>
                                  </p:childTnLst>
                                </p:cTn>
                              </p:par>
                              <p:par>
                                <p:cTn id="84" presetID="1" presetClass="entr" presetSubtype="0" fill="hold" nodeType="withEffect">
                                  <p:stCondLst>
                                    <p:cond delay="0"/>
                                  </p:stCondLst>
                                  <p:childTnLst>
                                    <p:set>
                                      <p:cBhvr>
                                        <p:cTn id="85" dur="1" fill="hold">
                                          <p:stCondLst>
                                            <p:cond delay="0"/>
                                          </p:stCondLst>
                                        </p:cTn>
                                        <p:tgtEl>
                                          <p:spTgt spid="22"/>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nodeType="clickEffect">
                                  <p:stCondLst>
                                    <p:cond delay="0"/>
                                  </p:stCondLst>
                                  <p:childTnLst>
                                    <p:animEffect transition="out" filter="fade">
                                      <p:cBhvr>
                                        <p:cTn id="89" dur="2000"/>
                                        <p:tgtEl>
                                          <p:spTgt spid="20"/>
                                        </p:tgtEl>
                                      </p:cBhvr>
                                    </p:animEffect>
                                    <p:set>
                                      <p:cBhvr>
                                        <p:cTn id="90" dur="1" fill="hold">
                                          <p:stCondLst>
                                            <p:cond delay="1999"/>
                                          </p:stCondLst>
                                        </p:cTn>
                                        <p:tgtEl>
                                          <p:spTgt spid="20"/>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2000"/>
                                        <p:tgtEl>
                                          <p:spTgt spid="18"/>
                                        </p:tgtEl>
                                      </p:cBhvr>
                                    </p:animEffect>
                                    <p:set>
                                      <p:cBhvr>
                                        <p:cTn id="93" dur="1" fill="hold">
                                          <p:stCondLst>
                                            <p:cond delay="1999"/>
                                          </p:stCondLst>
                                        </p:cTn>
                                        <p:tgtEl>
                                          <p:spTgt spid="18"/>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2000"/>
                                        <p:tgtEl>
                                          <p:spTgt spid="17"/>
                                        </p:tgtEl>
                                      </p:cBhvr>
                                    </p:animEffect>
                                    <p:set>
                                      <p:cBhvr>
                                        <p:cTn id="96" dur="1" fill="hold">
                                          <p:stCondLst>
                                            <p:cond delay="1999"/>
                                          </p:stCondLst>
                                        </p:cTn>
                                        <p:tgtEl>
                                          <p:spTgt spid="17"/>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2000"/>
                                        <p:tgtEl>
                                          <p:spTgt spid="15"/>
                                        </p:tgtEl>
                                      </p:cBhvr>
                                    </p:animEffect>
                                    <p:set>
                                      <p:cBhvr>
                                        <p:cTn id="99" dur="1" fill="hold">
                                          <p:stCondLst>
                                            <p:cond delay="1999"/>
                                          </p:stCondLst>
                                        </p:cTn>
                                        <p:tgtEl>
                                          <p:spTgt spid="15"/>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2000"/>
                                        <p:tgtEl>
                                          <p:spTgt spid="22"/>
                                        </p:tgtEl>
                                      </p:cBhvr>
                                    </p:animEffect>
                                    <p:set>
                                      <p:cBhvr>
                                        <p:cTn id="102" dur="1" fill="hold">
                                          <p:stCondLst>
                                            <p:cond delay="1999"/>
                                          </p:stCondLst>
                                        </p:cTn>
                                        <p:tgtEl>
                                          <p:spTgt spid="22"/>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2000"/>
                                        <p:tgtEl>
                                          <p:spTgt spid="19"/>
                                        </p:tgtEl>
                                      </p:cBhvr>
                                    </p:animEffect>
                                    <p:set>
                                      <p:cBhvr>
                                        <p:cTn id="105" dur="1" fill="hold">
                                          <p:stCondLst>
                                            <p:cond delay="1999"/>
                                          </p:stCondLst>
                                        </p:cTn>
                                        <p:tgtEl>
                                          <p:spTgt spid="19"/>
                                        </p:tgtEl>
                                        <p:attrNameLst>
                                          <p:attrName>style.visibility</p:attrName>
                                        </p:attrNameLst>
                                      </p:cBhvr>
                                      <p:to>
                                        <p:strVal val="hidden"/>
                                      </p:to>
                                    </p:set>
                                  </p:childTnLst>
                                </p:cTn>
                              </p:par>
                              <p:par>
                                <p:cTn id="106" presetID="0" presetClass="path" presetSubtype="0" accel="50000" decel="50000" fill="hold" nodeType="withEffect">
                                  <p:stCondLst>
                                    <p:cond delay="0"/>
                                  </p:stCondLst>
                                  <p:childTnLst>
                                    <p:animMotion origin="layout" path="M -6.25E-7 -1.85185E-6 L 0.15274 0.09792 " pathEditMode="relative" rAng="0" ptsTypes="AA">
                                      <p:cBhvr>
                                        <p:cTn id="107" dur="2000" fill="hold"/>
                                        <p:tgtEl>
                                          <p:spTgt spid="18"/>
                                        </p:tgtEl>
                                        <p:attrNameLst>
                                          <p:attrName>ppt_x</p:attrName>
                                          <p:attrName>ppt_y</p:attrName>
                                        </p:attrNameLst>
                                      </p:cBhvr>
                                      <p:rCtr x="7630" y="4884"/>
                                    </p:animMotion>
                                  </p:childTnLst>
                                </p:cTn>
                              </p:par>
                              <p:par>
                                <p:cTn id="108" presetID="0" presetClass="path" presetSubtype="0" accel="50000" decel="50000" fill="hold" nodeType="withEffect">
                                  <p:stCondLst>
                                    <p:cond delay="0"/>
                                  </p:stCondLst>
                                  <p:childTnLst>
                                    <p:animMotion origin="layout" path="M 3.33333E-6 -2.59259E-6 L -0.10013 -0.12824 " pathEditMode="relative" rAng="0" ptsTypes="AA">
                                      <p:cBhvr>
                                        <p:cTn id="109" dur="2000" fill="hold"/>
                                        <p:tgtEl>
                                          <p:spTgt spid="22"/>
                                        </p:tgtEl>
                                        <p:attrNameLst>
                                          <p:attrName>ppt_x</p:attrName>
                                          <p:attrName>ppt_y</p:attrName>
                                        </p:attrNameLst>
                                      </p:cBhvr>
                                      <p:rCtr x="-5013" y="-6412"/>
                                    </p:animMotion>
                                  </p:childTnLst>
                                </p:cTn>
                              </p:par>
                              <p:par>
                                <p:cTn id="110" presetID="0" presetClass="path" presetSubtype="0" accel="50000" decel="50000" fill="hold" nodeType="withEffect">
                                  <p:stCondLst>
                                    <p:cond delay="0"/>
                                  </p:stCondLst>
                                  <p:childTnLst>
                                    <p:animMotion origin="layout" path="M 3.95833E-6 7.40741E-7 L -0.13008 -0.0169 " pathEditMode="relative" rAng="0" ptsTypes="AA">
                                      <p:cBhvr>
                                        <p:cTn id="111" dur="2000" fill="hold"/>
                                        <p:tgtEl>
                                          <p:spTgt spid="19"/>
                                        </p:tgtEl>
                                        <p:attrNameLst>
                                          <p:attrName>ppt_x</p:attrName>
                                          <p:attrName>ppt_y</p:attrName>
                                        </p:attrNameLst>
                                      </p:cBhvr>
                                      <p:rCtr x="-6510" y="-856"/>
                                    </p:animMotion>
                                  </p:childTnLst>
                                </p:cTn>
                              </p:par>
                              <p:par>
                                <p:cTn id="112" presetID="0" presetClass="path" presetSubtype="0" accel="50000" decel="50000" fill="hold" nodeType="withEffect">
                                  <p:stCondLst>
                                    <p:cond delay="0"/>
                                  </p:stCondLst>
                                  <p:childTnLst>
                                    <p:animMotion origin="layout" path="M -4.16667E-6 -1.85185E-6 L 0.04857 0.04908 " pathEditMode="relative" rAng="0" ptsTypes="AA">
                                      <p:cBhvr>
                                        <p:cTn id="113" dur="2000" fill="hold"/>
                                        <p:tgtEl>
                                          <p:spTgt spid="17"/>
                                        </p:tgtEl>
                                        <p:attrNameLst>
                                          <p:attrName>ppt_x</p:attrName>
                                          <p:attrName>ppt_y</p:attrName>
                                        </p:attrNameLst>
                                      </p:cBhvr>
                                      <p:rCtr x="2422" y="2454"/>
                                    </p:animMotion>
                                  </p:childTnLst>
                                </p:cTn>
                              </p:par>
                              <p:par>
                                <p:cTn id="114" presetID="0" presetClass="path" presetSubtype="0" accel="50000" decel="50000" fill="hold" nodeType="withEffect">
                                  <p:stCondLst>
                                    <p:cond delay="0"/>
                                  </p:stCondLst>
                                  <p:childTnLst>
                                    <p:animMotion origin="layout" path="M 8.33333E-7 7.40741E-7 L 0.40833 0.07778 " pathEditMode="relative" rAng="0" ptsTypes="AA">
                                      <p:cBhvr>
                                        <p:cTn id="115" dur="2000" fill="hold"/>
                                        <p:tgtEl>
                                          <p:spTgt spid="20"/>
                                        </p:tgtEl>
                                        <p:attrNameLst>
                                          <p:attrName>ppt_x</p:attrName>
                                          <p:attrName>ppt_y</p:attrName>
                                        </p:attrNameLst>
                                      </p:cBhvr>
                                      <p:rCtr x="20417" y="3889"/>
                                    </p:animMotion>
                                  </p:childTnLst>
                                </p:cTn>
                              </p:par>
                              <p:par>
                                <p:cTn id="116" presetID="10" presetClass="entr" presetSubtype="0" fill="hold" nodeType="with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fade">
                                      <p:cBhvr>
                                        <p:cTn id="118" dur="3000"/>
                                        <p:tgtEl>
                                          <p:spTgt spid="26"/>
                                        </p:tgtEl>
                                      </p:cBhvr>
                                    </p:animEffect>
                                  </p:childTnLst>
                                </p:cTn>
                              </p:par>
                              <p:par>
                                <p:cTn id="119" presetID="10" presetClass="entr" presetSubtype="0" fill="hold"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3000"/>
                                        <p:tgtEl>
                                          <p:spTgt spid="28"/>
                                        </p:tgtEl>
                                      </p:cBhvr>
                                    </p:animEffect>
                                  </p:childTnLst>
                                </p:cTn>
                              </p:par>
                              <p:par>
                                <p:cTn id="122" presetID="10" presetClass="entr" presetSubtype="0" fill="hold" nodeType="withEffect">
                                  <p:stCondLst>
                                    <p:cond delay="0"/>
                                  </p:stCondLst>
                                  <p:childTnLst>
                                    <p:set>
                                      <p:cBhvr>
                                        <p:cTn id="123" dur="1" fill="hold">
                                          <p:stCondLst>
                                            <p:cond delay="0"/>
                                          </p:stCondLst>
                                        </p:cTn>
                                        <p:tgtEl>
                                          <p:spTgt spid="32"/>
                                        </p:tgtEl>
                                        <p:attrNameLst>
                                          <p:attrName>style.visibility</p:attrName>
                                        </p:attrNameLst>
                                      </p:cBhvr>
                                      <p:to>
                                        <p:strVal val="visible"/>
                                      </p:to>
                                    </p:set>
                                    <p:animEffect transition="in" filter="fade">
                                      <p:cBhvr>
                                        <p:cTn id="124" dur="3000"/>
                                        <p:tgtEl>
                                          <p:spTgt spid="32"/>
                                        </p:tgtEl>
                                      </p:cBhvr>
                                    </p:animEffect>
                                  </p:childTnLst>
                                </p:cTn>
                              </p:par>
                              <p:par>
                                <p:cTn id="125" presetID="10" presetClass="entr" presetSubtype="0" fill="hold" nodeType="with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fade">
                                      <p:cBhvr>
                                        <p:cTn id="127" dur="3000"/>
                                        <p:tgtEl>
                                          <p:spTgt spid="31"/>
                                        </p:tgtEl>
                                      </p:cBhvr>
                                    </p:animEffect>
                                  </p:childTnLst>
                                </p:cTn>
                              </p:par>
                              <p:par>
                                <p:cTn id="128" presetID="10" presetClass="entr" presetSubtype="0" fill="hold" nodeType="withEffect">
                                  <p:stCondLst>
                                    <p:cond delay="0"/>
                                  </p:stCondLst>
                                  <p:childTnLst>
                                    <p:set>
                                      <p:cBhvr>
                                        <p:cTn id="129" dur="1" fill="hold">
                                          <p:stCondLst>
                                            <p:cond delay="0"/>
                                          </p:stCondLst>
                                        </p:cTn>
                                        <p:tgtEl>
                                          <p:spTgt spid="33"/>
                                        </p:tgtEl>
                                        <p:attrNameLst>
                                          <p:attrName>style.visibility</p:attrName>
                                        </p:attrNameLst>
                                      </p:cBhvr>
                                      <p:to>
                                        <p:strVal val="visible"/>
                                      </p:to>
                                    </p:set>
                                    <p:animEffect transition="in" filter="fade">
                                      <p:cBhvr>
                                        <p:cTn id="130" dur="3000"/>
                                        <p:tgtEl>
                                          <p:spTgt spid="33"/>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35"/>
                                        </p:tgtEl>
                                        <p:attrNameLst>
                                          <p:attrName>style.visibility</p:attrName>
                                        </p:attrNameLst>
                                      </p:cBhvr>
                                      <p:to>
                                        <p:strVal val="visible"/>
                                      </p:to>
                                    </p:set>
                                    <p:animEffect transition="in" filter="fade">
                                      <p:cBhvr>
                                        <p:cTn id="135" dur="1000"/>
                                        <p:tgtEl>
                                          <p:spTgt spid="35"/>
                                        </p:tgtEl>
                                      </p:cBhvr>
                                    </p:animEffect>
                                  </p:childTnLst>
                                </p:cTn>
                              </p:par>
                              <p:par>
                                <p:cTn id="136" presetID="10" presetClass="entr" presetSubtype="0" fill="hold" nodeType="withEffect">
                                  <p:stCondLst>
                                    <p:cond delay="0"/>
                                  </p:stCondLst>
                                  <p:childTnLst>
                                    <p:set>
                                      <p:cBhvr>
                                        <p:cTn id="137" dur="1" fill="hold">
                                          <p:stCondLst>
                                            <p:cond delay="0"/>
                                          </p:stCondLst>
                                        </p:cTn>
                                        <p:tgtEl>
                                          <p:spTgt spid="34"/>
                                        </p:tgtEl>
                                        <p:attrNameLst>
                                          <p:attrName>style.visibility</p:attrName>
                                        </p:attrNameLst>
                                      </p:cBhvr>
                                      <p:to>
                                        <p:strVal val="visible"/>
                                      </p:to>
                                    </p:set>
                                    <p:animEffect transition="in" filter="fade">
                                      <p:cBhvr>
                                        <p:cTn id="138" dur="1000"/>
                                        <p:tgtEl>
                                          <p:spTgt spid="34"/>
                                        </p:tgtEl>
                                      </p:cBhvr>
                                    </p:animEffect>
                                  </p:childTnLst>
                                </p:cTn>
                              </p:par>
                              <p:par>
                                <p:cTn id="139" presetID="10" presetClass="exit" presetSubtype="0" fill="hold" nodeType="withEffect">
                                  <p:stCondLst>
                                    <p:cond delay="0"/>
                                  </p:stCondLst>
                                  <p:childTnLst>
                                    <p:animEffect transition="out" filter="fade">
                                      <p:cBhvr>
                                        <p:cTn id="140" dur="500"/>
                                        <p:tgtEl>
                                          <p:spTgt spid="28"/>
                                        </p:tgtEl>
                                      </p:cBhvr>
                                    </p:animEffect>
                                    <p:set>
                                      <p:cBhvr>
                                        <p:cTn id="141" dur="1" fill="hold">
                                          <p:stCondLst>
                                            <p:cond delay="499"/>
                                          </p:stCondLst>
                                        </p:cTn>
                                        <p:tgtEl>
                                          <p:spTgt spid="28"/>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26"/>
                                        </p:tgtEl>
                                      </p:cBhvr>
                                    </p:animEffect>
                                    <p:set>
                                      <p:cBhvr>
                                        <p:cTn id="144" dur="1" fill="hold">
                                          <p:stCondLst>
                                            <p:cond delay="499"/>
                                          </p:stCondLst>
                                        </p:cTn>
                                        <p:tgtEl>
                                          <p:spTgt spid="26"/>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500"/>
                                        <p:tgtEl>
                                          <p:spTgt spid="33"/>
                                        </p:tgtEl>
                                      </p:cBhvr>
                                    </p:animEffect>
                                    <p:set>
                                      <p:cBhvr>
                                        <p:cTn id="147" dur="1" fill="hold">
                                          <p:stCondLst>
                                            <p:cond delay="499"/>
                                          </p:stCondLst>
                                        </p:cTn>
                                        <p:tgtEl>
                                          <p:spTgt spid="33"/>
                                        </p:tgtEl>
                                        <p:attrNameLst>
                                          <p:attrName>style.visibility</p:attrName>
                                        </p:attrNameLst>
                                      </p:cBhvr>
                                      <p:to>
                                        <p:strVal val="hidden"/>
                                      </p:to>
                                    </p:set>
                                  </p:childTnLst>
                                </p:cTn>
                              </p:par>
                              <p:par>
                                <p:cTn id="148" presetID="10" presetClass="exit" presetSubtype="0" fill="hold" nodeType="withEffect">
                                  <p:stCondLst>
                                    <p:cond delay="0"/>
                                  </p:stCondLst>
                                  <p:childTnLst>
                                    <p:animEffect transition="out" filter="fade">
                                      <p:cBhvr>
                                        <p:cTn id="149" dur="500"/>
                                        <p:tgtEl>
                                          <p:spTgt spid="31"/>
                                        </p:tgtEl>
                                      </p:cBhvr>
                                    </p:animEffect>
                                    <p:set>
                                      <p:cBhvr>
                                        <p:cTn id="150" dur="1" fill="hold">
                                          <p:stCondLst>
                                            <p:cond delay="499"/>
                                          </p:stCondLst>
                                        </p:cTn>
                                        <p:tgtEl>
                                          <p:spTgt spid="31"/>
                                        </p:tgtEl>
                                        <p:attrNameLst>
                                          <p:attrName>style.visibility</p:attrName>
                                        </p:attrNameLst>
                                      </p:cBhvr>
                                      <p:to>
                                        <p:strVal val="hidden"/>
                                      </p:to>
                                    </p:set>
                                  </p:childTnLst>
                                </p:cTn>
                              </p:par>
                              <p:par>
                                <p:cTn id="151" presetID="10" presetClass="exit" presetSubtype="0" fill="hold" nodeType="withEffect">
                                  <p:stCondLst>
                                    <p:cond delay="0"/>
                                  </p:stCondLst>
                                  <p:childTnLst>
                                    <p:animEffect transition="out" filter="fade">
                                      <p:cBhvr>
                                        <p:cTn id="152" dur="500"/>
                                        <p:tgtEl>
                                          <p:spTgt spid="32"/>
                                        </p:tgtEl>
                                      </p:cBhvr>
                                    </p:animEffect>
                                    <p:set>
                                      <p:cBhvr>
                                        <p:cTn id="153" dur="1" fill="hold">
                                          <p:stCondLst>
                                            <p:cond delay="499"/>
                                          </p:stCondLst>
                                        </p:cTn>
                                        <p:tgtEl>
                                          <p:spTgt spid="32"/>
                                        </p:tgtEl>
                                        <p:attrNameLst>
                                          <p:attrName>style.visibility</p:attrName>
                                        </p:attrNameLst>
                                      </p:cBhvr>
                                      <p:to>
                                        <p:strVal val="hidden"/>
                                      </p:to>
                                    </p:set>
                                  </p:childTnLst>
                                </p:cTn>
                              </p:par>
                              <p:par>
                                <p:cTn id="154" presetID="0" presetClass="path" presetSubtype="0" accel="50000" decel="50000" fill="hold" nodeType="withEffect">
                                  <p:stCondLst>
                                    <p:cond delay="0"/>
                                  </p:stCondLst>
                                  <p:childTnLst>
                                    <p:animMotion origin="layout" path="M 2.08333E-6 -1.85185E-6 L 2.08333E-6 0.03658 " pathEditMode="relative" rAng="0" ptsTypes="AA">
                                      <p:cBhvr>
                                        <p:cTn id="155" dur="2000" fill="hold"/>
                                        <p:tgtEl>
                                          <p:spTgt spid="32"/>
                                        </p:tgtEl>
                                        <p:attrNameLst>
                                          <p:attrName>ppt_x</p:attrName>
                                          <p:attrName>ppt_y</p:attrName>
                                        </p:attrNameLst>
                                      </p:cBhvr>
                                      <p:rCtr x="0" y="1829"/>
                                    </p:animMotion>
                                  </p:childTnLst>
                                </p:cTn>
                              </p:par>
                              <p:par>
                                <p:cTn id="156" presetID="0" presetClass="path" presetSubtype="0" accel="50000" decel="50000" fill="hold" nodeType="withEffect">
                                  <p:stCondLst>
                                    <p:cond delay="0"/>
                                  </p:stCondLst>
                                  <p:childTnLst>
                                    <p:animMotion origin="layout" path="M 1.45833E-6 3.7037E-7 L 1.45833E-6 -0.01713 " pathEditMode="relative" rAng="0" ptsTypes="AA">
                                      <p:cBhvr>
                                        <p:cTn id="157" dur="2000" fill="hold"/>
                                        <p:tgtEl>
                                          <p:spTgt spid="31"/>
                                        </p:tgtEl>
                                        <p:attrNameLst>
                                          <p:attrName>ppt_x</p:attrName>
                                          <p:attrName>ppt_y</p:attrName>
                                        </p:attrNameLst>
                                      </p:cBhvr>
                                      <p:rCtr x="0" y="-856"/>
                                    </p:animMotion>
                                  </p:childTnLst>
                                </p:cTn>
                              </p:par>
                              <p:par>
                                <p:cTn id="158" presetID="0" presetClass="path" presetSubtype="0" accel="50000" decel="50000" fill="hold" nodeType="withEffect">
                                  <p:stCondLst>
                                    <p:cond delay="0"/>
                                  </p:stCondLst>
                                  <p:childTnLst>
                                    <p:animMotion origin="layout" path="M 4.16667E-7 -1.48148E-6 L 4.16667E-7 0.06921 " pathEditMode="relative" rAng="0" ptsTypes="AA">
                                      <p:cBhvr>
                                        <p:cTn id="159" dur="2000" fill="hold"/>
                                        <p:tgtEl>
                                          <p:spTgt spid="26"/>
                                        </p:tgtEl>
                                        <p:attrNameLst>
                                          <p:attrName>ppt_x</p:attrName>
                                          <p:attrName>ppt_y</p:attrName>
                                        </p:attrNameLst>
                                      </p:cBhvr>
                                      <p:rCtr x="0" y="3449"/>
                                    </p:animMotion>
                                  </p:childTnLst>
                                </p:cTn>
                              </p:par>
                              <p:par>
                                <p:cTn id="160" presetID="0" presetClass="path" presetSubtype="0" accel="50000" decel="50000" fill="hold" nodeType="withEffect">
                                  <p:stCondLst>
                                    <p:cond delay="0"/>
                                  </p:stCondLst>
                                  <p:childTnLst>
                                    <p:animMotion origin="layout" path="M -2.91667E-6 3.33333E-6 L -2.91667E-6 -0.07477 " pathEditMode="relative" rAng="0" ptsTypes="AA">
                                      <p:cBhvr>
                                        <p:cTn id="161" dur="2000" fill="hold"/>
                                        <p:tgtEl>
                                          <p:spTgt spid="33"/>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6" grpId="0"/>
      <p:bldP spid="36" grpId="1"/>
      <p:bldP spid="37" grpId="0"/>
      <p:bldP spid="37" grpId="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Shape 228"/>
        <p:cNvGrpSpPr/>
        <p:nvPr/>
      </p:nvGrpSpPr>
      <p:grpSpPr>
        <a:xfrm>
          <a:off x="0" y="0"/>
          <a:ext cx="0" cy="0"/>
          <a:chOff x="0" y="0"/>
          <a:chExt cx="0" cy="0"/>
        </a:xfrm>
      </p:grpSpPr>
      <p:sp>
        <p:nvSpPr>
          <p:cNvPr id="8" name="Google Shape;225;p39">
            <a:extLst>
              <a:ext uri="{FF2B5EF4-FFF2-40B4-BE49-F238E27FC236}">
                <a16:creationId xmlns:a16="http://schemas.microsoft.com/office/drawing/2014/main" id="{9959F2E1-06CE-4057-91C1-1053CCC277F9}"/>
              </a:ext>
            </a:extLst>
          </p:cNvPr>
          <p:cNvSpPr txBox="1">
            <a:spLocks/>
          </p:cNvSpPr>
          <p:nvPr/>
        </p:nvSpPr>
        <p:spPr>
          <a:xfrm>
            <a:off x="653232" y="89305"/>
            <a:ext cx="11014745" cy="653349"/>
          </a:xfrm>
          <a:prstGeom prst="rect">
            <a:avLst/>
          </a:prstGeom>
        </p:spPr>
        <p:style>
          <a:lnRef idx="1">
            <a:schemeClr val="accent6"/>
          </a:lnRef>
          <a:fillRef idx="2">
            <a:schemeClr val="accent6"/>
          </a:fillRef>
          <a:effectRef idx="1">
            <a:schemeClr val="accent6"/>
          </a:effectRef>
          <a:fontRef idx="minor">
            <a:schemeClr val="dk1"/>
          </a:fontRef>
        </p:style>
        <p:txBody>
          <a:bodyPr spcFirstLastPara="1" vert="horz" wrap="square" lIns="91425" tIns="91425" rIns="91425" bIns="91425" rtlCol="0" anchor="ctr" anchorCtr="0">
            <a:noAutofit/>
          </a:bodyPr>
          <a:lstStyle>
            <a:lvl1pPr lvl="0" algn="ctr" defTabSz="914400" rtl="0" eaLnBrk="1" latinLnBrk="0" hangingPunct="1">
              <a:lnSpc>
                <a:spcPct val="90000"/>
              </a:lnSpc>
              <a:spcBef>
                <a:spcPts val="0"/>
              </a:spcBef>
              <a:spcAft>
                <a:spcPts val="0"/>
              </a:spcAft>
              <a:buSzPts val="3000"/>
              <a:buFont typeface="Helvetica Neue"/>
              <a:buNone/>
              <a:defRPr sz="4400" kern="1200">
                <a:solidFill>
                  <a:schemeClr val="dk1"/>
                </a:solidFill>
                <a:latin typeface="Helvetica Neue"/>
                <a:ea typeface="Helvetica Neue"/>
                <a:cs typeface="Helvetica Neue"/>
                <a:sym typeface="Helvetica Neue"/>
              </a:defRPr>
            </a:lvl1pPr>
            <a:lvl2pPr lvl="1" algn="ctr" rtl="0">
              <a:spcBef>
                <a:spcPts val="0"/>
              </a:spcBef>
              <a:spcAft>
                <a:spcPts val="0"/>
              </a:spcAft>
              <a:buSzPts val="4800"/>
              <a:buNone/>
              <a:defRPr sz="4800">
                <a:solidFill>
                  <a:schemeClr val="dk1"/>
                </a:solidFill>
                <a:latin typeface="+mn-lt"/>
                <a:ea typeface="+mn-ea"/>
                <a:cs typeface="+mn-cs"/>
              </a:defRPr>
            </a:lvl2pPr>
            <a:lvl3pPr lvl="2" algn="ctr" rtl="0">
              <a:spcBef>
                <a:spcPts val="0"/>
              </a:spcBef>
              <a:spcAft>
                <a:spcPts val="0"/>
              </a:spcAft>
              <a:buSzPts val="4800"/>
              <a:buNone/>
              <a:defRPr sz="4800">
                <a:solidFill>
                  <a:schemeClr val="dk1"/>
                </a:solidFill>
                <a:latin typeface="+mn-lt"/>
                <a:ea typeface="+mn-ea"/>
                <a:cs typeface="+mn-cs"/>
              </a:defRPr>
            </a:lvl3pPr>
            <a:lvl4pPr lvl="3" algn="ctr" rtl="0">
              <a:spcBef>
                <a:spcPts val="0"/>
              </a:spcBef>
              <a:spcAft>
                <a:spcPts val="0"/>
              </a:spcAft>
              <a:buSzPts val="4800"/>
              <a:buNone/>
              <a:defRPr sz="4800">
                <a:solidFill>
                  <a:schemeClr val="dk1"/>
                </a:solidFill>
                <a:latin typeface="+mn-lt"/>
                <a:ea typeface="+mn-ea"/>
                <a:cs typeface="+mn-cs"/>
              </a:defRPr>
            </a:lvl4pPr>
            <a:lvl5pPr lvl="4" algn="ctr" rtl="0">
              <a:spcBef>
                <a:spcPts val="0"/>
              </a:spcBef>
              <a:spcAft>
                <a:spcPts val="0"/>
              </a:spcAft>
              <a:buSzPts val="4800"/>
              <a:buNone/>
              <a:defRPr sz="4800">
                <a:solidFill>
                  <a:schemeClr val="dk1"/>
                </a:solidFill>
                <a:latin typeface="+mn-lt"/>
                <a:ea typeface="+mn-ea"/>
                <a:cs typeface="+mn-cs"/>
              </a:defRPr>
            </a:lvl5pPr>
            <a:lvl6pPr lvl="5" algn="ctr" rtl="0">
              <a:spcBef>
                <a:spcPts val="0"/>
              </a:spcBef>
              <a:spcAft>
                <a:spcPts val="0"/>
              </a:spcAft>
              <a:buSzPts val="4800"/>
              <a:buNone/>
              <a:defRPr sz="4800">
                <a:solidFill>
                  <a:schemeClr val="dk1"/>
                </a:solidFill>
                <a:latin typeface="+mn-lt"/>
                <a:ea typeface="+mn-ea"/>
                <a:cs typeface="+mn-cs"/>
              </a:defRPr>
            </a:lvl6pPr>
            <a:lvl7pPr lvl="6" algn="ctr" rtl="0">
              <a:spcBef>
                <a:spcPts val="0"/>
              </a:spcBef>
              <a:spcAft>
                <a:spcPts val="0"/>
              </a:spcAft>
              <a:buSzPts val="4800"/>
              <a:buNone/>
              <a:defRPr sz="4800">
                <a:solidFill>
                  <a:schemeClr val="dk1"/>
                </a:solidFill>
                <a:latin typeface="+mn-lt"/>
                <a:ea typeface="+mn-ea"/>
                <a:cs typeface="+mn-cs"/>
              </a:defRPr>
            </a:lvl7pPr>
            <a:lvl8pPr lvl="7" algn="ctr" rtl="0">
              <a:spcBef>
                <a:spcPts val="0"/>
              </a:spcBef>
              <a:spcAft>
                <a:spcPts val="0"/>
              </a:spcAft>
              <a:buSzPts val="4800"/>
              <a:buNone/>
              <a:defRPr sz="4800">
                <a:solidFill>
                  <a:schemeClr val="dk1"/>
                </a:solidFill>
                <a:latin typeface="+mn-lt"/>
                <a:ea typeface="+mn-ea"/>
                <a:cs typeface="+mn-cs"/>
              </a:defRPr>
            </a:lvl8pPr>
            <a:lvl9pPr lvl="8" algn="ctr" rtl="0">
              <a:spcBef>
                <a:spcPts val="0"/>
              </a:spcBef>
              <a:spcAft>
                <a:spcPts val="0"/>
              </a:spcAft>
              <a:buSzPts val="4800"/>
              <a:buNone/>
              <a:defRPr sz="4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Pts val="3000"/>
              <a:buFont typeface="Helvetica Neue"/>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sym typeface="Helvetica Neue"/>
              </a:rPr>
              <a:t>Complex repertoire of motifs due to cooperative binding</a:t>
            </a:r>
          </a:p>
        </p:txBody>
      </p:sp>
      <p:sp>
        <p:nvSpPr>
          <p:cNvPr id="10" name="TextBox 9">
            <a:extLst>
              <a:ext uri="{FF2B5EF4-FFF2-40B4-BE49-F238E27FC236}">
                <a16:creationId xmlns:a16="http://schemas.microsoft.com/office/drawing/2014/main" id="{C7495DA9-F7AD-40FF-9AE3-064B05ADB644}"/>
              </a:ext>
            </a:extLst>
          </p:cNvPr>
          <p:cNvSpPr txBox="1"/>
          <p:nvPr/>
        </p:nvSpPr>
        <p:spPr>
          <a:xfrm>
            <a:off x="9622017" y="3635139"/>
            <a:ext cx="2458045"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50 motifs for 4 </a:t>
            </a:r>
            <a:r>
              <a:rPr lang="en-US">
                <a:solidFill>
                  <a:prstClr val="black"/>
                </a:solidFill>
                <a:latin typeface="Calibri" panose="020F0502020204030204"/>
              </a:rPr>
              <a:t>proteins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EF8A11C-69C3-421E-B7F9-FF054EE72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089" y="781611"/>
            <a:ext cx="7207359" cy="6076389"/>
          </a:xfrm>
          <a:prstGeom prst="rect">
            <a:avLst/>
          </a:prstGeom>
        </p:spPr>
      </p:pic>
    </p:spTree>
    <p:extLst>
      <p:ext uri="{BB962C8B-B14F-4D97-AF65-F5344CB8AC3E}">
        <p14:creationId xmlns:p14="http://schemas.microsoft.com/office/powerpoint/2010/main" val="39807373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Shape 823"/>
        <p:cNvGrpSpPr/>
        <p:nvPr/>
      </p:nvGrpSpPr>
      <p:grpSpPr>
        <a:xfrm>
          <a:off x="0" y="0"/>
          <a:ext cx="0" cy="0"/>
          <a:chOff x="0" y="0"/>
          <a:chExt cx="0" cy="0"/>
        </a:xfrm>
      </p:grpSpPr>
      <p:grpSp>
        <p:nvGrpSpPr>
          <p:cNvPr id="2" name="Group 1">
            <a:extLst>
              <a:ext uri="{FF2B5EF4-FFF2-40B4-BE49-F238E27FC236}">
                <a16:creationId xmlns:a16="http://schemas.microsoft.com/office/drawing/2014/main" id="{47757D9C-E38C-4059-9E23-F45987EB77E8}"/>
              </a:ext>
            </a:extLst>
          </p:cNvPr>
          <p:cNvGrpSpPr/>
          <p:nvPr/>
        </p:nvGrpSpPr>
        <p:grpSpPr>
          <a:xfrm>
            <a:off x="3903419" y="1204788"/>
            <a:ext cx="8189264" cy="5617664"/>
            <a:chOff x="1535933" y="791567"/>
            <a:chExt cx="8631700" cy="5964832"/>
          </a:xfrm>
        </p:grpSpPr>
        <p:pic>
          <p:nvPicPr>
            <p:cNvPr id="825" name="Google Shape;825;p36"/>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2024368" y="791567"/>
              <a:ext cx="8143265" cy="5964832"/>
            </a:xfrm>
            <a:prstGeom prst="rect">
              <a:avLst/>
            </a:prstGeom>
            <a:noFill/>
            <a:ln>
              <a:noFill/>
            </a:ln>
          </p:spPr>
        </p:pic>
        <p:pic>
          <p:nvPicPr>
            <p:cNvPr id="826" name="Google Shape;826;p36"/>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1822867" y="4469200"/>
              <a:ext cx="1931901" cy="2106533"/>
            </a:xfrm>
            <a:prstGeom prst="rect">
              <a:avLst/>
            </a:prstGeom>
            <a:noFill/>
            <a:ln>
              <a:noFill/>
            </a:ln>
          </p:spPr>
        </p:pic>
        <p:sp>
          <p:nvSpPr>
            <p:cNvPr id="827" name="Google Shape;827;p36"/>
            <p:cNvSpPr txBox="1"/>
            <p:nvPr/>
          </p:nvSpPr>
          <p:spPr>
            <a:xfrm>
              <a:off x="1535933" y="4469201"/>
              <a:ext cx="1218400" cy="471948"/>
            </a:xfrm>
            <a:prstGeom prst="rect">
              <a:avLst/>
            </a:prstGeom>
            <a:noFill/>
            <a:ln>
              <a:noFill/>
            </a:ln>
          </p:spPr>
          <p:txBody>
            <a:bodyPr spcFirstLastPara="1" wrap="square" lIns="121900" tIns="121900" rIns="121900" bIns="121900" anchor="t" anchorCtr="0">
              <a:spAutoFit/>
            </a:bodyPr>
            <a:lstStyle/>
            <a:p>
              <a:pPr algn="ctr"/>
              <a:r>
                <a:rPr lang="en" sz="1467"/>
                <a:t>Fibr</a:t>
              </a:r>
              <a:endParaRPr sz="1467"/>
            </a:p>
          </p:txBody>
        </p:sp>
        <p:sp>
          <p:nvSpPr>
            <p:cNvPr id="828" name="Google Shape;828;p36"/>
            <p:cNvSpPr txBox="1"/>
            <p:nvPr/>
          </p:nvSpPr>
          <p:spPr>
            <a:xfrm>
              <a:off x="2754333" y="5951067"/>
              <a:ext cx="1218400" cy="471948"/>
            </a:xfrm>
            <a:prstGeom prst="rect">
              <a:avLst/>
            </a:prstGeom>
            <a:noFill/>
            <a:ln>
              <a:noFill/>
            </a:ln>
          </p:spPr>
          <p:txBody>
            <a:bodyPr spcFirstLastPara="1" wrap="square" lIns="121900" tIns="121900" rIns="121900" bIns="121900" anchor="t" anchorCtr="0">
              <a:spAutoFit/>
            </a:bodyPr>
            <a:lstStyle/>
            <a:p>
              <a:pPr algn="ctr"/>
              <a:r>
                <a:rPr lang="en" sz="1467"/>
                <a:t>iPSC</a:t>
              </a:r>
              <a:endParaRPr sz="1467"/>
            </a:p>
          </p:txBody>
        </p:sp>
      </p:grpSp>
      <p:pic>
        <p:nvPicPr>
          <p:cNvPr id="8" name="Google Shape;119;p18">
            <a:extLst>
              <a:ext uri="{FF2B5EF4-FFF2-40B4-BE49-F238E27FC236}">
                <a16:creationId xmlns:a16="http://schemas.microsoft.com/office/drawing/2014/main" id="{9875B6B8-EF2C-4FE5-8063-37F94C35DE9D}"/>
              </a:ext>
            </a:extLst>
          </p:cNvPr>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315192" y="2620649"/>
            <a:ext cx="3356528" cy="3665582"/>
          </a:xfrm>
          <a:prstGeom prst="rect">
            <a:avLst/>
          </a:prstGeom>
          <a:noFill/>
          <a:ln>
            <a:noFill/>
          </a:ln>
        </p:spPr>
      </p:pic>
      <p:sp>
        <p:nvSpPr>
          <p:cNvPr id="3" name="Title 2">
            <a:extLst>
              <a:ext uri="{FF2B5EF4-FFF2-40B4-BE49-F238E27FC236}">
                <a16:creationId xmlns:a16="http://schemas.microsoft.com/office/drawing/2014/main" id="{F80F2F9C-B75F-4A7D-A436-0FEDB4CF9D22}"/>
              </a:ext>
            </a:extLst>
          </p:cNvPr>
          <p:cNvSpPr>
            <a:spLocks noGrp="1"/>
          </p:cNvSpPr>
          <p:nvPr>
            <p:ph type="title"/>
          </p:nvPr>
        </p:nvSpPr>
        <p:spPr>
          <a:xfrm>
            <a:off x="133563" y="35548"/>
            <a:ext cx="11959119" cy="862151"/>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sz="3200" dirty="0">
                <a:latin typeface="Lato" panose="020F0502020204030203" pitchFamily="34" charset="0"/>
                <a:ea typeface="Lato" panose="020F0502020204030203" pitchFamily="34" charset="0"/>
                <a:cs typeface="Lato" panose="020F0502020204030203" pitchFamily="34" charset="0"/>
              </a:rPr>
              <a:t>Inferring sequence syntax of single cell chromatin dynamics during somatic cell reprogramming</a:t>
            </a:r>
          </a:p>
        </p:txBody>
      </p:sp>
      <p:pic>
        <p:nvPicPr>
          <p:cNvPr id="9" name="Picture 8">
            <a:extLst>
              <a:ext uri="{FF2B5EF4-FFF2-40B4-BE49-F238E27FC236}">
                <a16:creationId xmlns:a16="http://schemas.microsoft.com/office/drawing/2014/main" id="{48FA8777-AC4D-40B2-A072-707555B174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563" y="992710"/>
            <a:ext cx="1022701" cy="1302009"/>
          </a:xfrm>
          <a:prstGeom prst="rect">
            <a:avLst/>
          </a:prstGeom>
        </p:spPr>
      </p:pic>
    </p:spTree>
    <p:extLst>
      <p:ext uri="{BB962C8B-B14F-4D97-AF65-F5344CB8AC3E}">
        <p14:creationId xmlns:p14="http://schemas.microsoft.com/office/powerpoint/2010/main" val="354769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A91B0B12-A33C-4990-AB6F-C13238F0F93A}"/>
              </a:ext>
            </a:extLst>
          </p:cNvPr>
          <p:cNvSpPr txBox="1">
            <a:spLocks/>
          </p:cNvSpPr>
          <p:nvPr/>
        </p:nvSpPr>
        <p:spPr bwMode="auto">
          <a:xfrm>
            <a:off x="751241" y="1093789"/>
            <a:ext cx="10985500" cy="467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2860" rIns="22860"/>
          <a:lstStyle>
            <a:lvl1pPr defTabSz="825500">
              <a:defRPr sz="2400">
                <a:solidFill>
                  <a:srgbClr val="5E5E5E"/>
                </a:solidFill>
                <a:latin typeface="Helvetica Neue" charset="0"/>
                <a:ea typeface="Helvetica Neue" charset="0"/>
                <a:cs typeface="Helvetica Neue" charset="0"/>
                <a:sym typeface="Helvetica Neue" charset="0"/>
              </a:defRPr>
            </a:lvl1pPr>
            <a:lvl2pPr defTabSz="825500">
              <a:defRPr sz="2400">
                <a:solidFill>
                  <a:srgbClr val="5E5E5E"/>
                </a:solidFill>
                <a:latin typeface="Helvetica Neue" charset="0"/>
                <a:ea typeface="Helvetica Neue" charset="0"/>
                <a:cs typeface="Helvetica Neue" charset="0"/>
                <a:sym typeface="Helvetica Neue" charset="0"/>
              </a:defRPr>
            </a:lvl2pPr>
            <a:lvl3pPr defTabSz="825500">
              <a:defRPr sz="2400">
                <a:solidFill>
                  <a:srgbClr val="5E5E5E"/>
                </a:solidFill>
                <a:latin typeface="Helvetica Neue" charset="0"/>
                <a:ea typeface="Helvetica Neue" charset="0"/>
                <a:cs typeface="Helvetica Neue" charset="0"/>
                <a:sym typeface="Helvetica Neue" charset="0"/>
              </a:defRPr>
            </a:lvl3pPr>
            <a:lvl4pPr defTabSz="825500">
              <a:defRPr sz="2400">
                <a:solidFill>
                  <a:srgbClr val="5E5E5E"/>
                </a:solidFill>
                <a:latin typeface="Helvetica Neue" charset="0"/>
                <a:ea typeface="Helvetica Neue" charset="0"/>
                <a:cs typeface="Helvetica Neue" charset="0"/>
                <a:sym typeface="Helvetica Neue" charset="0"/>
              </a:defRPr>
            </a:lvl4pPr>
            <a:lvl5pPr defTabSz="825500">
              <a:defRPr sz="2400">
                <a:solidFill>
                  <a:srgbClr val="5E5E5E"/>
                </a:solidFill>
                <a:latin typeface="Helvetica Neue" charset="0"/>
                <a:ea typeface="Helvetica Neue" charset="0"/>
                <a:cs typeface="Helvetica Neue" charset="0"/>
                <a:sym typeface="Helvetica Neue" charset="0"/>
              </a:defRPr>
            </a:lvl5pPr>
            <a:lvl6pPr marL="457200" indent="1828800" algn="ctr" defTabSz="825500" fontAlgn="base" hangingPunct="0">
              <a:spcBef>
                <a:spcPct val="0"/>
              </a:spcBef>
              <a:spcAft>
                <a:spcPct val="0"/>
              </a:spcAft>
              <a:defRPr sz="2400">
                <a:solidFill>
                  <a:srgbClr val="5E5E5E"/>
                </a:solidFill>
                <a:latin typeface="Helvetica Neue" charset="0"/>
                <a:ea typeface="Helvetica Neue" charset="0"/>
                <a:cs typeface="Helvetica Neue" charset="0"/>
                <a:sym typeface="Helvetica Neue" charset="0"/>
              </a:defRPr>
            </a:lvl6pPr>
            <a:lvl7pPr marL="914400" indent="1828800" algn="ctr" defTabSz="825500" fontAlgn="base" hangingPunct="0">
              <a:spcBef>
                <a:spcPct val="0"/>
              </a:spcBef>
              <a:spcAft>
                <a:spcPct val="0"/>
              </a:spcAft>
              <a:defRPr sz="2400">
                <a:solidFill>
                  <a:srgbClr val="5E5E5E"/>
                </a:solidFill>
                <a:latin typeface="Helvetica Neue" charset="0"/>
                <a:ea typeface="Helvetica Neue" charset="0"/>
                <a:cs typeface="Helvetica Neue" charset="0"/>
                <a:sym typeface="Helvetica Neue" charset="0"/>
              </a:defRPr>
            </a:lvl7pPr>
            <a:lvl8pPr marL="1371600" indent="1828800" algn="ctr" defTabSz="825500" fontAlgn="base" hangingPunct="0">
              <a:spcBef>
                <a:spcPct val="0"/>
              </a:spcBef>
              <a:spcAft>
                <a:spcPct val="0"/>
              </a:spcAft>
              <a:defRPr sz="2400">
                <a:solidFill>
                  <a:srgbClr val="5E5E5E"/>
                </a:solidFill>
                <a:latin typeface="Helvetica Neue" charset="0"/>
                <a:ea typeface="Helvetica Neue" charset="0"/>
                <a:cs typeface="Helvetica Neue" charset="0"/>
                <a:sym typeface="Helvetica Neue" charset="0"/>
              </a:defRPr>
            </a:lvl8pPr>
            <a:lvl9pPr marL="1828800" indent="1828800" algn="ctr" defTabSz="825500" fontAlgn="base" hangingPunct="0">
              <a:spcBef>
                <a:spcPct val="0"/>
              </a:spcBef>
              <a:spcAft>
                <a:spcPct val="0"/>
              </a:spcAft>
              <a:defRPr sz="2400">
                <a:solidFill>
                  <a:srgbClr val="5E5E5E"/>
                </a:solidFill>
                <a:latin typeface="Helvetica Neue" charset="0"/>
                <a:ea typeface="Helvetica Neue" charset="0"/>
                <a:cs typeface="Helvetica Neue" charset="0"/>
                <a:sym typeface="Helvetica Neue" charset="0"/>
              </a:defRPr>
            </a:lvl9pPr>
          </a:lstStyle>
          <a:p>
            <a:pPr algn="ctr"/>
            <a:r>
              <a:rPr lang="en-US" altLang="en-US" sz="2750" b="1" dirty="0">
                <a:solidFill>
                  <a:srgbClr val="000000"/>
                </a:solidFill>
              </a:rPr>
              <a:t>Shallower footprints for weaker motifs and lower TF levels</a:t>
            </a:r>
          </a:p>
        </p:txBody>
      </p:sp>
      <p:pic>
        <p:nvPicPr>
          <p:cNvPr id="48131" name="Picture 3">
            <a:extLst>
              <a:ext uri="{FF2B5EF4-FFF2-40B4-BE49-F238E27FC236}">
                <a16:creationId xmlns:a16="http://schemas.microsoft.com/office/drawing/2014/main" id="{A0C2EA58-7643-42CF-876B-DB80BC1282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538" y="3586957"/>
            <a:ext cx="2456657" cy="2713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32" name="Line 4">
            <a:extLst>
              <a:ext uri="{FF2B5EF4-FFF2-40B4-BE49-F238E27FC236}">
                <a16:creationId xmlns:a16="http://schemas.microsoft.com/office/drawing/2014/main" id="{94C64072-088B-4727-A346-D23C7CE3C1DD}"/>
              </a:ext>
            </a:extLst>
          </p:cNvPr>
          <p:cNvSpPr>
            <a:spLocks noChangeShapeType="1"/>
          </p:cNvSpPr>
          <p:nvPr/>
        </p:nvSpPr>
        <p:spPr bwMode="auto">
          <a:xfrm>
            <a:off x="6513513" y="6703219"/>
            <a:ext cx="1342232" cy="0"/>
          </a:xfrm>
          <a:prstGeom prst="line">
            <a:avLst/>
          </a:prstGeom>
          <a:noFill/>
          <a:ln w="25400" cap="flat" cmpd="sng">
            <a:solidFill>
              <a:srgbClr val="00000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p>
            <a:endParaRPr lang="en-US" altLang="en-US" sz="900"/>
          </a:p>
        </p:txBody>
      </p:sp>
      <p:sp>
        <p:nvSpPr>
          <p:cNvPr id="48133" name="Text Box 5">
            <a:extLst>
              <a:ext uri="{FF2B5EF4-FFF2-40B4-BE49-F238E27FC236}">
                <a16:creationId xmlns:a16="http://schemas.microsoft.com/office/drawing/2014/main" id="{6D913453-CA84-42FA-BAF2-7B9C120ABBAF}"/>
              </a:ext>
            </a:extLst>
          </p:cNvPr>
          <p:cNvSpPr txBox="1">
            <a:spLocks/>
          </p:cNvSpPr>
          <p:nvPr/>
        </p:nvSpPr>
        <p:spPr bwMode="auto">
          <a:xfrm>
            <a:off x="6175375" y="6422187"/>
            <a:ext cx="1384995" cy="189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5400" tIns="25400" rIns="25400" bIns="25400" anchor="ctr">
            <a:spAutoFit/>
          </a:bodyPr>
          <a:lstStyle/>
          <a:p>
            <a:r>
              <a:rPr lang="en-US" altLang="en-US" sz="900"/>
              <a:t>Decreasing TF concentration</a:t>
            </a:r>
          </a:p>
        </p:txBody>
      </p:sp>
      <p:sp>
        <p:nvSpPr>
          <p:cNvPr id="48134" name="Line 6">
            <a:extLst>
              <a:ext uri="{FF2B5EF4-FFF2-40B4-BE49-F238E27FC236}">
                <a16:creationId xmlns:a16="http://schemas.microsoft.com/office/drawing/2014/main" id="{0B69F0B0-D903-4D91-AC37-D3F63E3497D5}"/>
              </a:ext>
            </a:extLst>
          </p:cNvPr>
          <p:cNvSpPr>
            <a:spLocks noChangeShapeType="1"/>
          </p:cNvSpPr>
          <p:nvPr/>
        </p:nvSpPr>
        <p:spPr bwMode="auto">
          <a:xfrm>
            <a:off x="11522075" y="3517107"/>
            <a:ext cx="0" cy="1341438"/>
          </a:xfrm>
          <a:prstGeom prst="line">
            <a:avLst/>
          </a:prstGeom>
          <a:noFill/>
          <a:ln w="25400" cap="flat" cmpd="sng">
            <a:solidFill>
              <a:srgbClr val="000000"/>
            </a:solidFill>
            <a:prstDash val="solid"/>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p>
            <a:endParaRPr lang="en-US" altLang="en-US" sz="900"/>
          </a:p>
        </p:txBody>
      </p:sp>
      <p:sp>
        <p:nvSpPr>
          <p:cNvPr id="48135" name="Text Box 7">
            <a:extLst>
              <a:ext uri="{FF2B5EF4-FFF2-40B4-BE49-F238E27FC236}">
                <a16:creationId xmlns:a16="http://schemas.microsoft.com/office/drawing/2014/main" id="{28DC124C-4654-4BDB-8107-E7043685F060}"/>
              </a:ext>
            </a:extLst>
          </p:cNvPr>
          <p:cNvSpPr txBox="1">
            <a:spLocks/>
          </p:cNvSpPr>
          <p:nvPr/>
        </p:nvSpPr>
        <p:spPr bwMode="auto">
          <a:xfrm rot="5400000">
            <a:off x="11219292" y="4092927"/>
            <a:ext cx="1224694" cy="189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5400" tIns="25400" rIns="25400" bIns="25400" anchor="ctr">
            <a:spAutoFit/>
          </a:bodyPr>
          <a:lstStyle/>
          <a:p>
            <a:r>
              <a:rPr lang="en-US" altLang="en-US" sz="900"/>
              <a:t>Decreasing Motif Affinity</a:t>
            </a:r>
          </a:p>
        </p:txBody>
      </p:sp>
      <p:pic>
        <p:nvPicPr>
          <p:cNvPr id="48136" name="Picture 8">
            <a:extLst>
              <a:ext uri="{FF2B5EF4-FFF2-40B4-BE49-F238E27FC236}">
                <a16:creationId xmlns:a16="http://schemas.microsoft.com/office/drawing/2014/main" id="{E2DA406A-34B2-432E-B4E2-EB9F1A4431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569" y="2427288"/>
            <a:ext cx="2717800"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37" name="Text Box 9">
            <a:extLst>
              <a:ext uri="{FF2B5EF4-FFF2-40B4-BE49-F238E27FC236}">
                <a16:creationId xmlns:a16="http://schemas.microsoft.com/office/drawing/2014/main" id="{7F2EA6D5-1A5F-4C44-BE37-D04CF547B626}"/>
              </a:ext>
            </a:extLst>
          </p:cNvPr>
          <p:cNvSpPr txBox="1">
            <a:spLocks/>
          </p:cNvSpPr>
          <p:nvPr/>
        </p:nvSpPr>
        <p:spPr bwMode="auto">
          <a:xfrm>
            <a:off x="2350294" y="2239918"/>
            <a:ext cx="211596" cy="189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25400" tIns="25400" rIns="25400" bIns="25400" anchor="ctr">
            <a:spAutoFit/>
          </a:bodyPr>
          <a:lstStyle/>
          <a:p>
            <a:r>
              <a:rPr lang="en-US" altLang="en-US" sz="900"/>
              <a:t>KLF</a:t>
            </a:r>
          </a:p>
        </p:txBody>
      </p:sp>
      <p:pic>
        <p:nvPicPr>
          <p:cNvPr id="48138" name="Picture 10">
            <a:extLst>
              <a:ext uri="{FF2B5EF4-FFF2-40B4-BE49-F238E27FC236}">
                <a16:creationId xmlns:a16="http://schemas.microsoft.com/office/drawing/2014/main" id="{5436EAA9-5B27-473A-886B-A2AD13D825F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56682" y="1718469"/>
            <a:ext cx="9601200" cy="5206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 name="Rectangle 1">
            <a:extLst>
              <a:ext uri="{FF2B5EF4-FFF2-40B4-BE49-F238E27FC236}">
                <a16:creationId xmlns:a16="http://schemas.microsoft.com/office/drawing/2014/main" id="{97AF7764-D6A4-4961-A400-BD78FFA71244}"/>
              </a:ext>
            </a:extLst>
          </p:cNvPr>
          <p:cNvSpPr>
            <a:spLocks noGrp="1" noChangeArrowheads="1"/>
          </p:cNvSpPr>
          <p:nvPr>
            <p:ph type="title"/>
          </p:nvPr>
        </p:nvSpPr>
        <p:spPr>
          <a:xfrm>
            <a:off x="79601" y="235356"/>
            <a:ext cx="12032798" cy="565165"/>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altLang="en-US" sz="3200" dirty="0" err="1">
                <a:latin typeface="Lato" panose="020F0502020204030203" pitchFamily="34" charset="0"/>
                <a:ea typeface="Lato" panose="020F0502020204030203" pitchFamily="34" charset="0"/>
                <a:cs typeface="Lato" panose="020F0502020204030203" pitchFamily="34" charset="0"/>
              </a:rPr>
              <a:t>ChromBPNet</a:t>
            </a:r>
            <a:r>
              <a:rPr lang="en-US" altLang="en-US" sz="3200" dirty="0">
                <a:latin typeface="Lato" panose="020F0502020204030203" pitchFamily="34" charset="0"/>
                <a:ea typeface="Lato" panose="020F0502020204030203" pitchFamily="34" charset="0"/>
                <a:cs typeface="Lato" panose="020F0502020204030203" pitchFamily="34" charset="0"/>
              </a:rPr>
              <a:t> predicted footprints respond to motif affinity &amp; TF conc. </a:t>
            </a:r>
          </a:p>
        </p:txBody>
      </p:sp>
      <p:pic>
        <p:nvPicPr>
          <p:cNvPr id="12" name="Picture 11">
            <a:extLst>
              <a:ext uri="{FF2B5EF4-FFF2-40B4-BE49-F238E27FC236}">
                <a16:creationId xmlns:a16="http://schemas.microsoft.com/office/drawing/2014/main" id="{34725AC3-5358-499E-B77E-89D04D2FEC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356" y="1033868"/>
            <a:ext cx="750670" cy="955684"/>
          </a:xfrm>
          <a:prstGeom prst="rect">
            <a:avLst/>
          </a:prstGeom>
        </p:spPr>
      </p:pic>
    </p:spTree>
    <p:extLst>
      <p:ext uri="{BB962C8B-B14F-4D97-AF65-F5344CB8AC3E}">
        <p14:creationId xmlns:p14="http://schemas.microsoft.com/office/powerpoint/2010/main" val="3421164201"/>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descr="ng.2802-F1.jpg"/>
          <p:cNvPicPr>
            <a:picLocks noGrp="1" noChangeAspect="1"/>
          </p:cNvPicPr>
          <p:nvPr>
            <p:ph idx="1"/>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b="6095"/>
          <a:stretch/>
        </p:blipFill>
        <p:spPr>
          <a:xfrm>
            <a:off x="577883" y="1212766"/>
            <a:ext cx="9311789" cy="4969086"/>
          </a:xfrm>
        </p:spPr>
      </p:pic>
      <p:sp>
        <p:nvSpPr>
          <p:cNvPr id="3" name="TextBox 2"/>
          <p:cNvSpPr txBox="1"/>
          <p:nvPr/>
        </p:nvSpPr>
        <p:spPr>
          <a:xfrm>
            <a:off x="1083141" y="6231059"/>
            <a:ext cx="232557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(Lambert et al., Nat. Genet., 2013)</a:t>
            </a:r>
          </a:p>
        </p:txBody>
      </p:sp>
      <p:sp>
        <p:nvSpPr>
          <p:cNvPr id="7" name="Title 1"/>
          <p:cNvSpPr txBox="1">
            <a:spLocks/>
          </p:cNvSpPr>
          <p:nvPr/>
        </p:nvSpPr>
        <p:spPr>
          <a:xfrm>
            <a:off x="1619054" y="109051"/>
            <a:ext cx="8915400" cy="698643"/>
          </a:xfrm>
          <a:prstGeom prst="rect">
            <a:avLst/>
          </a:prstGeom>
        </p:spPr>
        <p:style>
          <a:lnRef idx="1">
            <a:schemeClr val="accent6"/>
          </a:lnRef>
          <a:fillRef idx="2">
            <a:schemeClr val="accent6"/>
          </a:fillRef>
          <a:effectRef idx="1">
            <a:schemeClr val="accent6"/>
          </a:effectRef>
          <a:fontRef idx="minor">
            <a:schemeClr val="dk1"/>
          </a:fontRef>
        </p:style>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a:ea typeface="+mn-ea"/>
                <a:cs typeface="+mn-cs"/>
              </a:rPr>
              <a:t>Genetic loci associated with Alzheimer’s disease</a:t>
            </a:r>
          </a:p>
        </p:txBody>
      </p:sp>
      <p:sp>
        <p:nvSpPr>
          <p:cNvPr id="9" name="TextBox 8"/>
          <p:cNvSpPr txBox="1"/>
          <p:nvPr/>
        </p:nvSpPr>
        <p:spPr>
          <a:xfrm rot="16200000">
            <a:off x="-2184183" y="3331844"/>
            <a:ext cx="507523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Statistical significance of association</a:t>
            </a:r>
          </a:p>
        </p:txBody>
      </p:sp>
      <p:grpSp>
        <p:nvGrpSpPr>
          <p:cNvPr id="12" name="Group 11"/>
          <p:cNvGrpSpPr/>
          <p:nvPr/>
        </p:nvGrpSpPr>
        <p:grpSpPr>
          <a:xfrm>
            <a:off x="3260003" y="6181852"/>
            <a:ext cx="4111107" cy="461665"/>
            <a:chOff x="4592518" y="6312409"/>
            <a:chExt cx="4111107" cy="461665"/>
          </a:xfrm>
        </p:grpSpPr>
        <p:sp>
          <p:nvSpPr>
            <p:cNvPr id="8" name="TextBox 7"/>
            <p:cNvSpPr txBox="1"/>
            <p:nvPr/>
          </p:nvSpPr>
          <p:spPr>
            <a:xfrm>
              <a:off x="4592518" y="6312409"/>
              <a:ext cx="348178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Genomic position</a:t>
              </a:r>
            </a:p>
          </p:txBody>
        </p:sp>
        <p:cxnSp>
          <p:nvCxnSpPr>
            <p:cNvPr id="11" name="Straight Arrow Connector 10"/>
            <p:cNvCxnSpPr/>
            <p:nvPr/>
          </p:nvCxnSpPr>
          <p:spPr>
            <a:xfrm>
              <a:off x="7509526" y="6578108"/>
              <a:ext cx="119409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15" name="Group 14"/>
          <p:cNvGrpSpPr/>
          <p:nvPr/>
        </p:nvGrpSpPr>
        <p:grpSpPr>
          <a:xfrm>
            <a:off x="9982200" y="1665514"/>
            <a:ext cx="2084628" cy="4323266"/>
            <a:chOff x="9949543" y="1110343"/>
            <a:chExt cx="2084628" cy="4323266"/>
          </a:xfrm>
        </p:grpSpPr>
        <p:pic>
          <p:nvPicPr>
            <p:cNvPr id="13" name="Picture 12" descr="brain_alzheimer.jpg"/>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10501797" y="1110343"/>
              <a:ext cx="1407175" cy="3676935"/>
            </a:xfrm>
            <a:prstGeom prst="rect">
              <a:avLst/>
            </a:prstGeom>
          </p:spPr>
        </p:pic>
        <p:sp>
          <p:nvSpPr>
            <p:cNvPr id="14" name="TextBox 13"/>
            <p:cNvSpPr txBox="1"/>
            <p:nvPr/>
          </p:nvSpPr>
          <p:spPr>
            <a:xfrm>
              <a:off x="9949543" y="4787278"/>
              <a:ext cx="20846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Illustration by Bob </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Morreale</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American Health Assistance Foundation</a:t>
              </a:r>
            </a:p>
          </p:txBody>
        </p:sp>
      </p:grpSp>
    </p:spTree>
    <p:extLst>
      <p:ext uri="{BB962C8B-B14F-4D97-AF65-F5344CB8AC3E}">
        <p14:creationId xmlns:p14="http://schemas.microsoft.com/office/powerpoint/2010/main" val="19150525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Modeling Alzheimer's disease with iPSC-derived brain cells ...">
            <a:extLst>
              <a:ext uri="{FF2B5EF4-FFF2-40B4-BE49-F238E27FC236}">
                <a16:creationId xmlns:a16="http://schemas.microsoft.com/office/drawing/2014/main" id="{6D76221A-28AB-4894-B170-42AB3B496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677" y="871300"/>
            <a:ext cx="4754500" cy="574851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earchers Reveal How Neurodegenerative Diseases Spread Through ...">
            <a:extLst>
              <a:ext uri="{FF2B5EF4-FFF2-40B4-BE49-F238E27FC236}">
                <a16:creationId xmlns:a16="http://schemas.microsoft.com/office/drawing/2014/main" id="{4BFA86C0-0381-48F7-BFBD-3258D9A71E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00" y="871300"/>
            <a:ext cx="3623816" cy="285073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FB9E184-71A6-45CA-B023-AD76D23A9F03}"/>
              </a:ext>
            </a:extLst>
          </p:cNvPr>
          <p:cNvSpPr txBox="1">
            <a:spLocks/>
          </p:cNvSpPr>
          <p:nvPr/>
        </p:nvSpPr>
        <p:spPr>
          <a:xfrm>
            <a:off x="179699" y="163415"/>
            <a:ext cx="11694253" cy="707885"/>
          </a:xfrm>
          <a:prstGeom prst="rect">
            <a:avLst/>
          </a:prstGeom>
        </p:spPr>
        <p:style>
          <a:lnRef idx="1">
            <a:schemeClr val="accent6"/>
          </a:lnRef>
          <a:fillRef idx="2">
            <a:schemeClr val="accent6"/>
          </a:fillRef>
          <a:effectRef idx="1">
            <a:schemeClr val="accent6"/>
          </a:effectRef>
          <a:fontRef idx="minor">
            <a:schemeClr val="dk1"/>
          </a:fontRef>
        </p:style>
        <p:txBody>
          <a:bodyPr>
            <a:normAutofit fontScale="975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n-ea"/>
                <a:cs typeface="+mn-cs"/>
              </a:rPr>
              <a:t>The brain is a complex tissue with many different cell types</a:t>
            </a:r>
          </a:p>
        </p:txBody>
      </p:sp>
      <p:sp>
        <p:nvSpPr>
          <p:cNvPr id="10" name="TextBox 9">
            <a:extLst>
              <a:ext uri="{FF2B5EF4-FFF2-40B4-BE49-F238E27FC236}">
                <a16:creationId xmlns:a16="http://schemas.microsoft.com/office/drawing/2014/main" id="{2D560BFC-4286-45A6-8BF3-45F376D82212}"/>
              </a:ext>
            </a:extLst>
          </p:cNvPr>
          <p:cNvSpPr txBox="1"/>
          <p:nvPr/>
        </p:nvSpPr>
        <p:spPr>
          <a:xfrm>
            <a:off x="3443869" y="1071354"/>
            <a:ext cx="2582956"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https://i0.wp.com/neurosciencenews.com/files/2016/11/neurodegeneration-brain-neurosciencenews.jpg</a:t>
            </a:r>
            <a:endParaRPr kumimoji="0" lang="en-US" sz="9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F3581FDF-A5C0-4CC0-9A3E-156A46C49F84}"/>
              </a:ext>
            </a:extLst>
          </p:cNvPr>
          <p:cNvSpPr txBox="1"/>
          <p:nvPr/>
        </p:nvSpPr>
        <p:spPr>
          <a:xfrm>
            <a:off x="5436871" y="6586863"/>
            <a:ext cx="764747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https://media.springernature.com/full/springer-static/image/art%3A10.1038%2Fs41380-019-0468-3/MediaObjects/41380_2019_468_Fig1_HTML.png</a:t>
            </a:r>
            <a:endParaRPr kumimoji="0" lang="en-US" sz="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6572DEAD-A097-449C-A892-A92C43BAA6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605" y="3881336"/>
            <a:ext cx="3738899" cy="2813249"/>
          </a:xfrm>
          <a:prstGeom prst="rect">
            <a:avLst/>
          </a:prstGeom>
        </p:spPr>
      </p:pic>
    </p:spTree>
    <p:extLst>
      <p:ext uri="{BB962C8B-B14F-4D97-AF65-F5344CB8AC3E}">
        <p14:creationId xmlns:p14="http://schemas.microsoft.com/office/powerpoint/2010/main" val="486791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5778B-3A98-4C09-ADC0-05D3F26D16EA}"/>
              </a:ext>
            </a:extLst>
          </p:cNvPr>
          <p:cNvSpPr>
            <a:spLocks noGrp="1"/>
          </p:cNvSpPr>
          <p:nvPr>
            <p:ph type="title"/>
          </p:nvPr>
        </p:nvSpPr>
        <p:spPr>
          <a:xfrm>
            <a:off x="748145" y="106998"/>
            <a:ext cx="10949049" cy="726122"/>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a:t>Computationally deciphering cell types in the brain</a:t>
            </a:r>
          </a:p>
        </p:txBody>
      </p:sp>
      <p:pic>
        <p:nvPicPr>
          <p:cNvPr id="4" name="Picture 3">
            <a:extLst>
              <a:ext uri="{FF2B5EF4-FFF2-40B4-BE49-F238E27FC236}">
                <a16:creationId xmlns:a16="http://schemas.microsoft.com/office/drawing/2014/main" id="{EE7E8E96-97D2-4DE6-B844-1139A7397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066" y="937376"/>
            <a:ext cx="5039359" cy="2953604"/>
          </a:xfrm>
          <a:prstGeom prst="rect">
            <a:avLst/>
          </a:prstGeom>
        </p:spPr>
      </p:pic>
      <p:pic>
        <p:nvPicPr>
          <p:cNvPr id="1026" name="Picture 2">
            <a:extLst>
              <a:ext uri="{FF2B5EF4-FFF2-40B4-BE49-F238E27FC236}">
                <a16:creationId xmlns:a16="http://schemas.microsoft.com/office/drawing/2014/main" id="{F75E72D5-FB43-4CF2-A490-A3A07A9607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778775" y="2649220"/>
            <a:ext cx="6362425" cy="413808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E782540A-0A43-4CBE-A6E3-E911517712E0}"/>
              </a:ext>
            </a:extLst>
          </p:cNvPr>
          <p:cNvGrpSpPr/>
          <p:nvPr/>
        </p:nvGrpSpPr>
        <p:grpSpPr>
          <a:xfrm>
            <a:off x="1496807" y="3947160"/>
            <a:ext cx="2770393" cy="2803842"/>
            <a:chOff x="1496807" y="3947160"/>
            <a:chExt cx="2770393" cy="2803842"/>
          </a:xfrm>
        </p:grpSpPr>
        <p:pic>
          <p:nvPicPr>
            <p:cNvPr id="6" name="Picture 5">
              <a:extLst>
                <a:ext uri="{FF2B5EF4-FFF2-40B4-BE49-F238E27FC236}">
                  <a16:creationId xmlns:a16="http://schemas.microsoft.com/office/drawing/2014/main" id="{A181145B-8C6C-4D69-80DB-D53F1F3B31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6807" y="4311112"/>
              <a:ext cx="2770393" cy="2439890"/>
            </a:xfrm>
            <a:prstGeom prst="rect">
              <a:avLst/>
            </a:prstGeom>
          </p:spPr>
        </p:pic>
        <p:sp>
          <p:nvSpPr>
            <p:cNvPr id="9" name="Arrow: Down 8">
              <a:extLst>
                <a:ext uri="{FF2B5EF4-FFF2-40B4-BE49-F238E27FC236}">
                  <a16:creationId xmlns:a16="http://schemas.microsoft.com/office/drawing/2014/main" id="{6BB204A0-59AD-4FD0-A2AF-7A8B8107F98C}"/>
                </a:ext>
              </a:extLst>
            </p:cNvPr>
            <p:cNvSpPr/>
            <p:nvPr/>
          </p:nvSpPr>
          <p:spPr>
            <a:xfrm>
              <a:off x="3032760" y="3947160"/>
              <a:ext cx="228600" cy="3200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Arrow: Right 9">
            <a:extLst>
              <a:ext uri="{FF2B5EF4-FFF2-40B4-BE49-F238E27FC236}">
                <a16:creationId xmlns:a16="http://schemas.microsoft.com/office/drawing/2014/main" id="{E57A44A5-A70D-44FC-973E-DBD1B09FDDFC}"/>
              </a:ext>
            </a:extLst>
          </p:cNvPr>
          <p:cNvSpPr/>
          <p:nvPr/>
        </p:nvSpPr>
        <p:spPr>
          <a:xfrm>
            <a:off x="4353560" y="5334000"/>
            <a:ext cx="1320800" cy="3505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13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7FFFFBF-4E7D-406F-97B9-F79A43BA6D29}"/>
              </a:ext>
            </a:extLst>
          </p:cNvPr>
          <p:cNvSpPr>
            <a:spLocks noGrp="1"/>
          </p:cNvSpPr>
          <p:nvPr>
            <p:ph type="title"/>
          </p:nvPr>
        </p:nvSpPr>
        <p:spPr>
          <a:xfrm>
            <a:off x="1092529" y="289987"/>
            <a:ext cx="10248406" cy="679903"/>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a:t>Learn neural network models for each cell type</a:t>
            </a:r>
          </a:p>
        </p:txBody>
      </p:sp>
      <p:sp>
        <p:nvSpPr>
          <p:cNvPr id="9" name="TextBox 8">
            <a:extLst>
              <a:ext uri="{FF2B5EF4-FFF2-40B4-BE49-F238E27FC236}">
                <a16:creationId xmlns:a16="http://schemas.microsoft.com/office/drawing/2014/main" id="{B77C46E3-F838-4DD6-B2C6-A18BA7F6E34B}"/>
              </a:ext>
            </a:extLst>
          </p:cNvPr>
          <p:cNvSpPr txBox="1"/>
          <p:nvPr/>
        </p:nvSpPr>
        <p:spPr>
          <a:xfrm>
            <a:off x="8557724" y="3651702"/>
            <a:ext cx="1282399"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chromatin profiles of different cell types in the brain</a:t>
            </a:r>
          </a:p>
        </p:txBody>
      </p:sp>
      <p:pic>
        <p:nvPicPr>
          <p:cNvPr id="8" name="Picture 7">
            <a:extLst>
              <a:ext uri="{FF2B5EF4-FFF2-40B4-BE49-F238E27FC236}">
                <a16:creationId xmlns:a16="http://schemas.microsoft.com/office/drawing/2014/main" id="{3A2354EC-0148-4670-B55E-820722F1DA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124" y="1145010"/>
            <a:ext cx="2075695" cy="1561810"/>
          </a:xfrm>
          <a:prstGeom prst="rect">
            <a:avLst/>
          </a:prstGeom>
        </p:spPr>
      </p:pic>
      <p:pic>
        <p:nvPicPr>
          <p:cNvPr id="10" name="Picture 9">
            <a:extLst>
              <a:ext uri="{FF2B5EF4-FFF2-40B4-BE49-F238E27FC236}">
                <a16:creationId xmlns:a16="http://schemas.microsoft.com/office/drawing/2014/main" id="{7560AB55-68DC-4524-B276-9538DEA8BF8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3313683"/>
            <a:ext cx="8500029" cy="2542367"/>
          </a:xfrm>
          <a:prstGeom prst="rect">
            <a:avLst/>
          </a:prstGeom>
        </p:spPr>
      </p:pic>
      <p:grpSp>
        <p:nvGrpSpPr>
          <p:cNvPr id="11" name="Group 10">
            <a:extLst>
              <a:ext uri="{FF2B5EF4-FFF2-40B4-BE49-F238E27FC236}">
                <a16:creationId xmlns:a16="http://schemas.microsoft.com/office/drawing/2014/main" id="{19795CFA-A365-17A3-2962-742D82C22C7D}"/>
              </a:ext>
            </a:extLst>
          </p:cNvPr>
          <p:cNvGrpSpPr/>
          <p:nvPr/>
        </p:nvGrpSpPr>
        <p:grpSpPr>
          <a:xfrm>
            <a:off x="9959838" y="3449777"/>
            <a:ext cx="1456291" cy="2270177"/>
            <a:chOff x="97842" y="1055860"/>
            <a:chExt cx="1456291" cy="2270177"/>
          </a:xfrm>
        </p:grpSpPr>
        <p:sp>
          <p:nvSpPr>
            <p:cNvPr id="12" name="Rectangle 11">
              <a:extLst>
                <a:ext uri="{FF2B5EF4-FFF2-40B4-BE49-F238E27FC236}">
                  <a16:creationId xmlns:a16="http://schemas.microsoft.com/office/drawing/2014/main" id="{AA7677E8-AC94-A779-6681-F01082263CDD}"/>
                </a:ext>
              </a:extLst>
            </p:cNvPr>
            <p:cNvSpPr/>
            <p:nvPr/>
          </p:nvSpPr>
          <p:spPr>
            <a:xfrm>
              <a:off x="354498" y="1784733"/>
              <a:ext cx="989770" cy="407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ML model</a:t>
              </a:r>
            </a:p>
          </p:txBody>
        </p:sp>
        <p:pic>
          <p:nvPicPr>
            <p:cNvPr id="13" name="Picture 12">
              <a:extLst>
                <a:ext uri="{FF2B5EF4-FFF2-40B4-BE49-F238E27FC236}">
                  <a16:creationId xmlns:a16="http://schemas.microsoft.com/office/drawing/2014/main" id="{92C79460-D5C5-08F0-08F8-B91A6C1351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42" y="2475780"/>
              <a:ext cx="1456291" cy="850257"/>
            </a:xfrm>
            <a:prstGeom prst="rect">
              <a:avLst/>
            </a:prstGeom>
          </p:spPr>
        </p:pic>
        <p:cxnSp>
          <p:nvCxnSpPr>
            <p:cNvPr id="14" name="Straight Arrow Connector 13">
              <a:extLst>
                <a:ext uri="{FF2B5EF4-FFF2-40B4-BE49-F238E27FC236}">
                  <a16:creationId xmlns:a16="http://schemas.microsoft.com/office/drawing/2014/main" id="{B338FD60-A551-0840-A3F7-93FDC356BF3B}"/>
                </a:ext>
              </a:extLst>
            </p:cNvPr>
            <p:cNvCxnSpPr>
              <a:endCxn id="12" idx="2"/>
            </p:cNvCxnSpPr>
            <p:nvPr/>
          </p:nvCxnSpPr>
          <p:spPr>
            <a:xfrm flipV="1">
              <a:off x="845820" y="2192357"/>
              <a:ext cx="3563" cy="289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178ED72-30EE-1AF0-415A-566A5F1196EA}"/>
                </a:ext>
              </a:extLst>
            </p:cNvPr>
            <p:cNvCxnSpPr/>
            <p:nvPr/>
          </p:nvCxnSpPr>
          <p:spPr>
            <a:xfrm flipV="1">
              <a:off x="822424" y="1417011"/>
              <a:ext cx="3563" cy="289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4DB752F-FA4A-A65C-4914-53CF882DDC1B}"/>
                    </a:ext>
                  </a:extLst>
                </p:cNvPr>
                <p:cNvSpPr txBox="1"/>
                <p:nvPr/>
              </p:nvSpPr>
              <p:spPr>
                <a:xfrm>
                  <a:off x="232681" y="1055860"/>
                  <a:ext cx="843429"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𝐴𝑇𝐴</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𝑐𝑒𝑙𝑙𝑡𝑦𝑝𝑒</m:t>
                            </m:r>
                          </m:sub>
                        </m:sSub>
                      </m:oMath>
                    </m:oMathPara>
                  </a14:m>
                  <a:endParaRPr lang="en-US" dirty="0"/>
                </a:p>
              </p:txBody>
            </p:sp>
          </mc:Choice>
          <mc:Fallback xmlns="">
            <p:sp>
              <p:nvSpPr>
                <p:cNvPr id="7" name="TextBox 6">
                  <a:extLst>
                    <a:ext uri="{FF2B5EF4-FFF2-40B4-BE49-F238E27FC236}">
                      <a16:creationId xmlns:a16="http://schemas.microsoft.com/office/drawing/2014/main" id="{68669DDC-C977-4815-B445-FA76E770024E}"/>
                    </a:ext>
                  </a:extLst>
                </p:cNvPr>
                <p:cNvSpPr txBox="1">
                  <a:spLocks noRot="1" noChangeAspect="1" noMove="1" noResize="1" noEditPoints="1" noAdjustHandles="1" noChangeArrowheads="1" noChangeShapeType="1" noTextEdit="1"/>
                </p:cNvSpPr>
                <p:nvPr/>
              </p:nvSpPr>
              <p:spPr>
                <a:xfrm>
                  <a:off x="232681" y="1055860"/>
                  <a:ext cx="843429" cy="391261"/>
                </a:xfrm>
                <a:prstGeom prst="rect">
                  <a:avLst/>
                </a:prstGeom>
                <a:blipFill>
                  <a:blip r:embed="rId14"/>
                  <a:stretch>
                    <a:fillRect r="-80576" b="-7813"/>
                  </a:stretch>
                </a:blipFill>
              </p:spPr>
              <p:txBody>
                <a:bodyPr/>
                <a:lstStyle/>
                <a:p>
                  <a:r>
                    <a:rPr lang="en-US">
                      <a:noFill/>
                    </a:rPr>
                    <a:t> </a:t>
                  </a:r>
                </a:p>
              </p:txBody>
            </p:sp>
          </mc:Fallback>
        </mc:AlternateContent>
      </p:grpSp>
    </p:spTree>
    <p:extLst>
      <p:ext uri="{BB962C8B-B14F-4D97-AF65-F5344CB8AC3E}">
        <p14:creationId xmlns:p14="http://schemas.microsoft.com/office/powerpoint/2010/main" val="55493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DF06AEB-BFF8-D147-B800-C6EEB5C211B1}"/>
              </a:ext>
            </a:extLst>
          </p:cNvPr>
          <p:cNvSpPr>
            <a:spLocks noGrp="1"/>
          </p:cNvSpPr>
          <p:nvPr>
            <p:ph type="title"/>
          </p:nvPr>
        </p:nvSpPr>
        <p:spPr>
          <a:xfrm>
            <a:off x="251670" y="56055"/>
            <a:ext cx="11685864" cy="997889"/>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3600" b="1" dirty="0">
                <a:latin typeface="+mj-lt"/>
              </a:rPr>
              <a:t>Predict causal AD genetic variants &amp; mechanism of action</a:t>
            </a:r>
          </a:p>
        </p:txBody>
      </p:sp>
      <p:pic>
        <p:nvPicPr>
          <p:cNvPr id="14" name="Picture 13">
            <a:extLst>
              <a:ext uri="{FF2B5EF4-FFF2-40B4-BE49-F238E27FC236}">
                <a16:creationId xmlns:a16="http://schemas.microsoft.com/office/drawing/2014/main" id="{FA5CAE4B-ECD2-F347-A84E-ABA8FF6F00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1044" y="1203833"/>
            <a:ext cx="9144000" cy="4940912"/>
          </a:xfrm>
          <a:prstGeom prst="rect">
            <a:avLst/>
          </a:prstGeom>
        </p:spPr>
      </p:pic>
      <p:pic>
        <p:nvPicPr>
          <p:cNvPr id="15" name="Picture 14">
            <a:extLst>
              <a:ext uri="{FF2B5EF4-FFF2-40B4-BE49-F238E27FC236}">
                <a16:creationId xmlns:a16="http://schemas.microsoft.com/office/drawing/2014/main" id="{5450F06A-9EF9-2340-BA59-93AB9FFE1A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1044" y="1203833"/>
            <a:ext cx="9144000" cy="4942703"/>
          </a:xfrm>
          <a:prstGeom prst="rect">
            <a:avLst/>
          </a:prstGeom>
        </p:spPr>
      </p:pic>
      <p:pic>
        <p:nvPicPr>
          <p:cNvPr id="16" name="Picture 15">
            <a:extLst>
              <a:ext uri="{FF2B5EF4-FFF2-40B4-BE49-F238E27FC236}">
                <a16:creationId xmlns:a16="http://schemas.microsoft.com/office/drawing/2014/main" id="{C59C275A-6060-1F4F-921D-17A1982BF1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1044" y="1203833"/>
            <a:ext cx="9144000" cy="4940912"/>
          </a:xfrm>
          <a:prstGeom prst="rect">
            <a:avLst/>
          </a:prstGeom>
        </p:spPr>
      </p:pic>
      <p:pic>
        <p:nvPicPr>
          <p:cNvPr id="17" name="Picture 16">
            <a:extLst>
              <a:ext uri="{FF2B5EF4-FFF2-40B4-BE49-F238E27FC236}">
                <a16:creationId xmlns:a16="http://schemas.microsoft.com/office/drawing/2014/main" id="{BD645AFD-F2CF-3642-A9F9-B66018A1F2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1044" y="1203833"/>
            <a:ext cx="9144000" cy="4940912"/>
          </a:xfrm>
          <a:prstGeom prst="rect">
            <a:avLst/>
          </a:prstGeom>
        </p:spPr>
      </p:pic>
      <p:pic>
        <p:nvPicPr>
          <p:cNvPr id="18" name="Picture 17">
            <a:extLst>
              <a:ext uri="{FF2B5EF4-FFF2-40B4-BE49-F238E27FC236}">
                <a16:creationId xmlns:a16="http://schemas.microsoft.com/office/drawing/2014/main" id="{C694CC30-437B-6340-9FE4-9EB6350FA0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21044" y="1203833"/>
            <a:ext cx="9144000" cy="4940912"/>
          </a:xfrm>
          <a:prstGeom prst="rect">
            <a:avLst/>
          </a:prstGeom>
        </p:spPr>
      </p:pic>
      <p:pic>
        <p:nvPicPr>
          <p:cNvPr id="19" name="Picture 18">
            <a:extLst>
              <a:ext uri="{FF2B5EF4-FFF2-40B4-BE49-F238E27FC236}">
                <a16:creationId xmlns:a16="http://schemas.microsoft.com/office/drawing/2014/main" id="{97FC87CD-2531-8547-8AFB-12ADAE28CD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21044" y="1203833"/>
            <a:ext cx="9144000" cy="4942703"/>
          </a:xfrm>
          <a:prstGeom prst="rect">
            <a:avLst/>
          </a:prstGeom>
        </p:spPr>
      </p:pic>
      <p:sp>
        <p:nvSpPr>
          <p:cNvPr id="20" name="Rectangle 19">
            <a:extLst>
              <a:ext uri="{FF2B5EF4-FFF2-40B4-BE49-F238E27FC236}">
                <a16:creationId xmlns:a16="http://schemas.microsoft.com/office/drawing/2014/main" id="{1EEF0D97-0324-4E44-A0F4-BDE5F3CBCB53}"/>
              </a:ext>
            </a:extLst>
          </p:cNvPr>
          <p:cNvSpPr/>
          <p:nvPr/>
        </p:nvSpPr>
        <p:spPr>
          <a:xfrm>
            <a:off x="1221044" y="1192908"/>
            <a:ext cx="9144000" cy="49405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D7A26572-066D-1142-B894-47037C3CFD72}"/>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1434044" y="2040633"/>
            <a:ext cx="5044799" cy="2784201"/>
          </a:xfrm>
          <a:prstGeom prst="rect">
            <a:avLst/>
          </a:prstGeom>
        </p:spPr>
      </p:pic>
      <p:pic>
        <p:nvPicPr>
          <p:cNvPr id="22" name="Picture 21">
            <a:extLst>
              <a:ext uri="{FF2B5EF4-FFF2-40B4-BE49-F238E27FC236}">
                <a16:creationId xmlns:a16="http://schemas.microsoft.com/office/drawing/2014/main" id="{056035CA-6443-8146-9B5A-74411C0F81F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07978" y="1540938"/>
            <a:ext cx="3252316" cy="3783589"/>
          </a:xfrm>
          <a:prstGeom prst="rect">
            <a:avLst/>
          </a:prstGeom>
        </p:spPr>
      </p:pic>
      <p:sp>
        <p:nvSpPr>
          <p:cNvPr id="13" name="TextBox 12">
            <a:extLst>
              <a:ext uri="{FF2B5EF4-FFF2-40B4-BE49-F238E27FC236}">
                <a16:creationId xmlns:a16="http://schemas.microsoft.com/office/drawing/2014/main" id="{ACA7D31E-D3A5-4823-9AD3-6E4E3F7C4EAF}"/>
              </a:ext>
            </a:extLst>
          </p:cNvPr>
          <p:cNvSpPr txBox="1"/>
          <p:nvPr/>
        </p:nvSpPr>
        <p:spPr>
          <a:xfrm>
            <a:off x="520118" y="6432613"/>
            <a:ext cx="1151808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rs1237999 in the PICALM locus for Alzheimer’s disease GWAS disrupts an oligodendrocyte-specific FOS enhancer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62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5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25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250"/>
                                        <p:tgtEl>
                                          <p:spTgt spid="20"/>
                                        </p:tgtEl>
                                      </p:cBhvr>
                                    </p:animEffect>
                                  </p:childTnLst>
                                </p:cTn>
                              </p:par>
                              <p:par>
                                <p:cTn id="33" presetID="10"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25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A16256B-C18A-451E-A46A-D05186E0A7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774" y="0"/>
            <a:ext cx="5823858" cy="6858000"/>
          </a:xfrm>
          <a:prstGeom prst="rect">
            <a:avLst/>
          </a:prstGeom>
        </p:spPr>
      </p:pic>
      <p:pic>
        <p:nvPicPr>
          <p:cNvPr id="7" name="Picture 6">
            <a:extLst>
              <a:ext uri="{FF2B5EF4-FFF2-40B4-BE49-F238E27FC236}">
                <a16:creationId xmlns:a16="http://schemas.microsoft.com/office/drawing/2014/main" id="{266321C6-B1C5-4C3B-8391-0189556174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83" y="1427827"/>
            <a:ext cx="3591426" cy="4963218"/>
          </a:xfrm>
          <a:prstGeom prst="rect">
            <a:avLst/>
          </a:prstGeom>
        </p:spPr>
      </p:pic>
      <p:pic>
        <p:nvPicPr>
          <p:cNvPr id="10" name="Picture 9">
            <a:extLst>
              <a:ext uri="{FF2B5EF4-FFF2-40B4-BE49-F238E27FC236}">
                <a16:creationId xmlns:a16="http://schemas.microsoft.com/office/drawing/2014/main" id="{BBE36F59-DB17-45F9-8DC7-CEB3733D552C}"/>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923727" y="1738138"/>
            <a:ext cx="1853069" cy="3002819"/>
          </a:xfrm>
          <a:prstGeom prst="rect">
            <a:avLst/>
          </a:prstGeom>
        </p:spPr>
      </p:pic>
      <p:sp>
        <p:nvSpPr>
          <p:cNvPr id="11" name="TextBox 10">
            <a:extLst>
              <a:ext uri="{FF2B5EF4-FFF2-40B4-BE49-F238E27FC236}">
                <a16:creationId xmlns:a16="http://schemas.microsoft.com/office/drawing/2014/main" id="{AB79BCCE-0DB7-479F-B3FD-EEDF1A570DEB}"/>
              </a:ext>
            </a:extLst>
          </p:cNvPr>
          <p:cNvSpPr txBox="1"/>
          <p:nvPr/>
        </p:nvSpPr>
        <p:spPr>
          <a:xfrm>
            <a:off x="96883" y="6550318"/>
            <a:ext cx="1675843" cy="276999"/>
          </a:xfrm>
          <a:prstGeom prst="rect">
            <a:avLst/>
          </a:prstGeom>
          <a:noFill/>
        </p:spPr>
        <p:txBody>
          <a:bodyPr wrap="none" rtlCol="0">
            <a:spAutoFit/>
          </a:bodyPr>
          <a:lstStyle/>
          <a:p>
            <a:r>
              <a:rPr lang="en-US" sz="1200" b="1" i="1" dirty="0">
                <a:solidFill>
                  <a:schemeClr val="bg1">
                    <a:lumMod val="50000"/>
                  </a:schemeClr>
                </a:solidFill>
              </a:rPr>
              <a:t>Trevino et al. 2021, Cell</a:t>
            </a:r>
          </a:p>
        </p:txBody>
      </p:sp>
      <p:sp>
        <p:nvSpPr>
          <p:cNvPr id="4" name="Title 3">
            <a:extLst>
              <a:ext uri="{FF2B5EF4-FFF2-40B4-BE49-F238E27FC236}">
                <a16:creationId xmlns:a16="http://schemas.microsoft.com/office/drawing/2014/main" id="{187B6F07-52A1-4EA4-B36E-B9470B3CC33C}"/>
              </a:ext>
            </a:extLst>
          </p:cNvPr>
          <p:cNvSpPr>
            <a:spLocks noGrp="1"/>
          </p:cNvSpPr>
          <p:nvPr>
            <p:ph type="title"/>
          </p:nvPr>
        </p:nvSpPr>
        <p:spPr>
          <a:xfrm>
            <a:off x="96882" y="68595"/>
            <a:ext cx="6423187" cy="1321688"/>
          </a:xfrm>
        </p:spPr>
        <p:style>
          <a:lnRef idx="1">
            <a:schemeClr val="accent6"/>
          </a:lnRef>
          <a:fillRef idx="2">
            <a:schemeClr val="accent6"/>
          </a:fillRef>
          <a:effectRef idx="1">
            <a:schemeClr val="accent6"/>
          </a:effectRef>
          <a:fontRef idx="minor">
            <a:schemeClr val="dk1"/>
          </a:fontRef>
        </p:style>
        <p:txBody>
          <a:bodyPr>
            <a:noAutofit/>
          </a:bodyPr>
          <a:lstStyle/>
          <a:p>
            <a:r>
              <a:rPr lang="en-US" sz="3200" b="1" dirty="0">
                <a:latin typeface="+mj-lt"/>
              </a:rPr>
              <a:t>Predicting </a:t>
            </a:r>
            <a:r>
              <a:rPr lang="en-US" sz="3200" b="1" i="1" dirty="0">
                <a:latin typeface="+mj-lt"/>
              </a:rPr>
              <a:t>de-novo </a:t>
            </a:r>
            <a:r>
              <a:rPr lang="en-US" sz="3200" b="1" dirty="0">
                <a:latin typeface="+mj-lt"/>
              </a:rPr>
              <a:t>non-coding mutations in Autism from fetal brain single cell epigenomics</a:t>
            </a:r>
          </a:p>
        </p:txBody>
      </p:sp>
      <p:grpSp>
        <p:nvGrpSpPr>
          <p:cNvPr id="9" name="Group 8">
            <a:extLst>
              <a:ext uri="{FF2B5EF4-FFF2-40B4-BE49-F238E27FC236}">
                <a16:creationId xmlns:a16="http://schemas.microsoft.com/office/drawing/2014/main" id="{E2C7AAD1-7386-42AD-B22E-32AFA7D9362D}"/>
              </a:ext>
            </a:extLst>
          </p:cNvPr>
          <p:cNvGrpSpPr/>
          <p:nvPr/>
        </p:nvGrpSpPr>
        <p:grpSpPr>
          <a:xfrm>
            <a:off x="4457444" y="5220450"/>
            <a:ext cx="1045735" cy="1568955"/>
            <a:chOff x="3300196" y="2648849"/>
            <a:chExt cx="1045735" cy="1568955"/>
          </a:xfrm>
        </p:grpSpPr>
        <p:sp>
          <p:nvSpPr>
            <p:cNvPr id="12" name="TextBox 11">
              <a:extLst>
                <a:ext uri="{FF2B5EF4-FFF2-40B4-BE49-F238E27FC236}">
                  <a16:creationId xmlns:a16="http://schemas.microsoft.com/office/drawing/2014/main" id="{E7BD25CC-CDC1-4F4E-9080-4DDA136FCA30}"/>
                </a:ext>
              </a:extLst>
            </p:cNvPr>
            <p:cNvSpPr txBox="1"/>
            <p:nvPr/>
          </p:nvSpPr>
          <p:spPr>
            <a:xfrm>
              <a:off x="3300196" y="3694584"/>
              <a:ext cx="102617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effectLst/>
                  <a:uLnTx/>
                  <a:uFillTx/>
                  <a:latin typeface="Calibri" panose="020F0502020204030204"/>
                  <a:ea typeface="+mn-ea"/>
                  <a:cs typeface="+mn-cs"/>
                </a:rPr>
                <a:t>Laksshman</a:t>
              </a:r>
              <a:r>
                <a:rPr kumimoji="0" lang="en-US" sz="1400" b="0" i="0" u="none" strike="noStrike" kern="1200" cap="none" spc="0" normalizeH="0" baseline="0" noProof="0" dirty="0">
                  <a:ln>
                    <a:noFill/>
                  </a:ln>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Calibri" panose="020F0502020204030204"/>
                  <a:ea typeface="+mn-ea"/>
                  <a:cs typeface="+mn-cs"/>
                </a:rPr>
                <a:t>Sundaram</a:t>
              </a:r>
            </a:p>
          </p:txBody>
        </p:sp>
        <p:pic>
          <p:nvPicPr>
            <p:cNvPr id="13" name="Picture 2">
              <a:extLst>
                <a:ext uri="{FF2B5EF4-FFF2-40B4-BE49-F238E27FC236}">
                  <a16:creationId xmlns:a16="http://schemas.microsoft.com/office/drawing/2014/main" id="{822B5F34-8335-4717-A47E-1D60626612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0196" y="2648849"/>
              <a:ext cx="1045735" cy="104573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6254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AC95C3-D739-4584-9073-474EDC752D2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4988236"/>
            <a:ext cx="5751219" cy="1830719"/>
          </a:xfrm>
          <a:prstGeom prst="rect">
            <a:avLst/>
          </a:prstGeom>
        </p:spPr>
      </p:pic>
      <p:sp>
        <p:nvSpPr>
          <p:cNvPr id="10" name="Title 9">
            <a:extLst>
              <a:ext uri="{FF2B5EF4-FFF2-40B4-BE49-F238E27FC236}">
                <a16:creationId xmlns:a16="http://schemas.microsoft.com/office/drawing/2014/main" id="{634DB8C0-24F8-461F-8C3D-F0291EFE8C13}"/>
              </a:ext>
            </a:extLst>
          </p:cNvPr>
          <p:cNvSpPr>
            <a:spLocks noGrp="1"/>
          </p:cNvSpPr>
          <p:nvPr>
            <p:ph type="title"/>
          </p:nvPr>
        </p:nvSpPr>
        <p:spPr>
          <a:xfrm>
            <a:off x="134553" y="136625"/>
            <a:ext cx="5732620" cy="950404"/>
          </a:xfrm>
        </p:spPr>
        <p:style>
          <a:lnRef idx="1">
            <a:schemeClr val="accent6"/>
          </a:lnRef>
          <a:fillRef idx="2">
            <a:schemeClr val="accent6"/>
          </a:fillRef>
          <a:effectRef idx="1">
            <a:schemeClr val="accent6"/>
          </a:effectRef>
          <a:fontRef idx="minor">
            <a:schemeClr val="dk1"/>
          </a:fontRef>
        </p:style>
        <p:txBody>
          <a:bodyPr>
            <a:noAutofit/>
          </a:bodyPr>
          <a:lstStyle/>
          <a:p>
            <a:r>
              <a:rPr lang="en-US" sz="3600" b="1" dirty="0">
                <a:latin typeface="+mj-lt"/>
              </a:rPr>
              <a:t>Democratizing ML for genomics: </a:t>
            </a:r>
            <a:r>
              <a:rPr lang="en-US" sz="3600" b="1" dirty="0">
                <a:latin typeface="+mj-lt"/>
                <a:hlinkClick r:id="rId3"/>
              </a:rPr>
              <a:t>http://kipoi.org/</a:t>
            </a:r>
            <a:r>
              <a:rPr lang="en-US" sz="3600" b="1" dirty="0">
                <a:latin typeface="+mj-lt"/>
              </a:rPr>
              <a:t> </a:t>
            </a:r>
          </a:p>
        </p:txBody>
      </p:sp>
      <p:sp>
        <p:nvSpPr>
          <p:cNvPr id="12" name="TextBox 11">
            <a:extLst>
              <a:ext uri="{FF2B5EF4-FFF2-40B4-BE49-F238E27FC236}">
                <a16:creationId xmlns:a16="http://schemas.microsoft.com/office/drawing/2014/main" id="{823A1AB2-8923-40BF-83C1-47BAD81468CC}"/>
              </a:ext>
            </a:extLst>
          </p:cNvPr>
          <p:cNvSpPr txBox="1"/>
          <p:nvPr/>
        </p:nvSpPr>
        <p:spPr>
          <a:xfrm>
            <a:off x="9019317" y="550166"/>
            <a:ext cx="3032269" cy="378565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Easy installation of dependencies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Standardized data loaders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Standardized API to check out models, make predictions and interpret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Exactly reproduce analyses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Using few lines of code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Compare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Retrain/transfer-learn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Integrate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Ensemble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Interpret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Contribute models</a:t>
            </a:r>
          </a:p>
        </p:txBody>
      </p:sp>
      <p:pic>
        <p:nvPicPr>
          <p:cNvPr id="13" name="Google Shape;200;p31">
            <a:extLst>
              <a:ext uri="{FF2B5EF4-FFF2-40B4-BE49-F238E27FC236}">
                <a16:creationId xmlns:a16="http://schemas.microsoft.com/office/drawing/2014/main" id="{ED28E8A5-F0A2-4603-A40F-5E3F8DFF9C2F}"/>
              </a:ext>
            </a:extLst>
          </p:cNvPr>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85384" y="1309246"/>
            <a:ext cx="6235903" cy="3337298"/>
          </a:xfrm>
          <a:prstGeom prst="rect">
            <a:avLst/>
          </a:prstGeom>
          <a:noFill/>
          <a:ln>
            <a:noFill/>
          </a:ln>
        </p:spPr>
      </p:pic>
      <p:pic>
        <p:nvPicPr>
          <p:cNvPr id="14" name="Picture 13">
            <a:extLst>
              <a:ext uri="{FF2B5EF4-FFF2-40B4-BE49-F238E27FC236}">
                <a16:creationId xmlns:a16="http://schemas.microsoft.com/office/drawing/2014/main" id="{B89B7815-74C3-4BFD-BE0C-3D26552378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4614" y="4751426"/>
            <a:ext cx="4946167" cy="2067529"/>
          </a:xfrm>
          <a:prstGeom prst="rect">
            <a:avLst/>
          </a:prstGeom>
        </p:spPr>
      </p:pic>
      <p:pic>
        <p:nvPicPr>
          <p:cNvPr id="3" name="Picture 2">
            <a:extLst>
              <a:ext uri="{FF2B5EF4-FFF2-40B4-BE49-F238E27FC236}">
                <a16:creationId xmlns:a16="http://schemas.microsoft.com/office/drawing/2014/main" id="{03139516-C422-433E-8BD2-6293E6185E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7852" y="278783"/>
            <a:ext cx="2870567" cy="1669661"/>
          </a:xfrm>
          <a:prstGeom prst="rect">
            <a:avLst/>
          </a:prstGeom>
        </p:spPr>
      </p:pic>
      <p:pic>
        <p:nvPicPr>
          <p:cNvPr id="6" name="Picture 5">
            <a:extLst>
              <a:ext uri="{FF2B5EF4-FFF2-40B4-BE49-F238E27FC236}">
                <a16:creationId xmlns:a16="http://schemas.microsoft.com/office/drawing/2014/main" id="{A0E49592-A89B-4D7C-B1E7-A6839C0EB9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9797" y="2058973"/>
            <a:ext cx="2712303" cy="2472112"/>
          </a:xfrm>
          <a:prstGeom prst="rect">
            <a:avLst/>
          </a:prstGeom>
        </p:spPr>
      </p:pic>
      <p:sp>
        <p:nvSpPr>
          <p:cNvPr id="11" name="TextBox 10">
            <a:extLst>
              <a:ext uri="{FF2B5EF4-FFF2-40B4-BE49-F238E27FC236}">
                <a16:creationId xmlns:a16="http://schemas.microsoft.com/office/drawing/2014/main" id="{9D66291F-7830-4FCC-BB58-2287654D8428}"/>
              </a:ext>
            </a:extLst>
          </p:cNvPr>
          <p:cNvSpPr txBox="1"/>
          <p:nvPr/>
        </p:nvSpPr>
        <p:spPr>
          <a:xfrm>
            <a:off x="7697856" y="39045"/>
            <a:ext cx="46275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sng" strike="noStrike" kern="1200" cap="none" spc="0" normalizeH="0" baseline="0" noProof="0" dirty="0">
                <a:ln>
                  <a:noFill/>
                </a:ln>
                <a:solidFill>
                  <a:prstClr val="black"/>
                </a:solidFill>
                <a:effectLst/>
                <a:uLnTx/>
                <a:uFillTx/>
                <a:latin typeface="Calibri" panose="020F0502020204030204"/>
                <a:ea typeface="+mn-ea"/>
                <a:cs typeface="+mn-cs"/>
              </a:rPr>
              <a:t>With </a:t>
            </a:r>
            <a:r>
              <a:rPr kumimoji="0" lang="en-US" sz="2000" b="0" i="1" u="sng" strike="noStrike" kern="1200" cap="none" spc="0" normalizeH="0" baseline="0" noProof="0" dirty="0" err="1">
                <a:ln>
                  <a:noFill/>
                </a:ln>
                <a:solidFill>
                  <a:prstClr val="black"/>
                </a:solidFill>
                <a:effectLst/>
                <a:uLnTx/>
                <a:uFillTx/>
                <a:latin typeface="Calibri" panose="020F0502020204030204"/>
                <a:ea typeface="+mn-ea"/>
                <a:cs typeface="+mn-cs"/>
              </a:rPr>
              <a:t>Ziga</a:t>
            </a:r>
            <a:r>
              <a:rPr kumimoji="0" lang="en-US" sz="2000" b="0" i="1" u="sng"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sng" strike="noStrike" kern="1200" cap="none" spc="0" normalizeH="0" baseline="0" noProof="0" dirty="0" err="1">
                <a:ln>
                  <a:noFill/>
                </a:ln>
                <a:solidFill>
                  <a:prstClr val="black"/>
                </a:solidFill>
                <a:effectLst/>
                <a:uLnTx/>
                <a:uFillTx/>
                <a:latin typeface="Calibri" panose="020F0502020204030204"/>
                <a:ea typeface="+mn-ea"/>
                <a:cs typeface="+mn-cs"/>
              </a:rPr>
              <a:t>Avsec</a:t>
            </a:r>
            <a:r>
              <a:rPr kumimoji="0" lang="en-US" sz="2000" b="0" i="1" u="sng"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sng" strike="noStrike" kern="1200" cap="none" spc="0" normalizeH="0" baseline="0" noProof="0" dirty="0" err="1">
                <a:ln>
                  <a:noFill/>
                </a:ln>
                <a:solidFill>
                  <a:prstClr val="black"/>
                </a:solidFill>
                <a:effectLst/>
                <a:uLnTx/>
                <a:uFillTx/>
                <a:latin typeface="Calibri" panose="020F0502020204030204"/>
                <a:ea typeface="+mn-ea"/>
                <a:cs typeface="+mn-cs"/>
              </a:rPr>
              <a:t>Stegle</a:t>
            </a:r>
            <a:r>
              <a:rPr kumimoji="0" lang="en-US" sz="2000" b="0" i="1" u="sng" strike="noStrike" kern="1200" cap="none" spc="0" normalizeH="0" baseline="0" noProof="0" dirty="0">
                <a:ln>
                  <a:noFill/>
                </a:ln>
                <a:solidFill>
                  <a:prstClr val="black"/>
                </a:solidFill>
                <a:effectLst/>
                <a:uLnTx/>
                <a:uFillTx/>
                <a:latin typeface="Calibri" panose="020F0502020204030204"/>
                <a:ea typeface="+mn-ea"/>
                <a:cs typeface="+mn-cs"/>
              </a:rPr>
              <a:t> lab, </a:t>
            </a:r>
            <a:r>
              <a:rPr kumimoji="0" lang="en-US" sz="2000" b="0" i="1" u="sng" strike="noStrike" kern="1200" cap="none" spc="0" normalizeH="0" baseline="0" noProof="0" dirty="0" err="1">
                <a:ln>
                  <a:noFill/>
                </a:ln>
                <a:solidFill>
                  <a:prstClr val="black"/>
                </a:solidFill>
                <a:effectLst/>
                <a:uLnTx/>
                <a:uFillTx/>
                <a:latin typeface="Calibri" panose="020F0502020204030204"/>
                <a:ea typeface="+mn-ea"/>
                <a:cs typeface="+mn-cs"/>
              </a:rPr>
              <a:t>Gagneur</a:t>
            </a:r>
            <a:r>
              <a:rPr kumimoji="0" lang="en-US" sz="2000" b="0" i="1" u="sng" strike="noStrike" kern="1200" cap="none" spc="0" normalizeH="0" baseline="0" noProof="0" dirty="0">
                <a:ln>
                  <a:noFill/>
                </a:ln>
                <a:solidFill>
                  <a:prstClr val="black"/>
                </a:solidFill>
                <a:effectLst/>
                <a:uLnTx/>
                <a:uFillTx/>
                <a:latin typeface="Calibri" panose="020F0502020204030204"/>
                <a:ea typeface="+mn-ea"/>
                <a:cs typeface="+mn-cs"/>
              </a:rPr>
              <a:t> lab</a:t>
            </a:r>
          </a:p>
        </p:txBody>
      </p:sp>
    </p:spTree>
    <p:extLst>
      <p:ext uri="{BB962C8B-B14F-4D97-AF65-F5344CB8AC3E}">
        <p14:creationId xmlns:p14="http://schemas.microsoft.com/office/powerpoint/2010/main" val="6876632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2228</TotalTime>
  <Words>5671</Words>
  <Application>Microsoft Office PowerPoint</Application>
  <PresentationFormat>Widescreen</PresentationFormat>
  <Paragraphs>714</Paragraphs>
  <Slides>61</Slides>
  <Notes>45</Notes>
  <HiddenSlides>11</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61</vt:i4>
      </vt:variant>
    </vt:vector>
  </HeadingPairs>
  <TitlesOfParts>
    <vt:vector size="74" baseType="lpstr">
      <vt:lpstr>Arial</vt:lpstr>
      <vt:lpstr>Calibri</vt:lpstr>
      <vt:lpstr>Calibri Light</vt:lpstr>
      <vt:lpstr>Cambria Math</vt:lpstr>
      <vt:lpstr>Courier</vt:lpstr>
      <vt:lpstr>Helvetica</vt:lpstr>
      <vt:lpstr>Helvetica Neue</vt:lpstr>
      <vt:lpstr>Lato</vt:lpstr>
      <vt:lpstr>Proxima Nova</vt:lpstr>
      <vt:lpstr>Times New Roman</vt:lpstr>
      <vt:lpstr>Office Theme</vt:lpstr>
      <vt:lpstr>1_Office Theme</vt:lpstr>
      <vt:lpstr>Brenner Lab Sample Master Template v07 05 June 2017 JL</vt:lpstr>
      <vt:lpstr>CAGI slide pack guidelines I agree to my slides being used according to the following terms:  _______Anshul Kundaje_______</vt:lpstr>
      <vt:lpstr>Permission request regarding CAGI 6 recordings and hybrid presentations</vt:lpstr>
      <vt:lpstr>Deep learning oracles for genomic discovery</vt:lpstr>
      <vt:lpstr>PowerPoint Presentation</vt:lpstr>
      <vt:lpstr>Deciphering functional DNA words and their syntax in regulatory DNA</vt:lpstr>
      <vt:lpstr>Predictive model of regulatory DNA</vt:lpstr>
      <vt:lpstr>High-resolution ‘shapes’ and ‘spans‘ of TF and chromatin profiles capture exquisite information about protein-DNA contacts</vt:lpstr>
      <vt:lpstr>PowerPoint Presentation</vt:lpstr>
      <vt:lpstr>BPNet predicts base resolution protein-DNA binding profiles with unprecedented accuracy (on par with replicate concordance)</vt:lpstr>
      <vt:lpstr>PowerPoint Presentation</vt:lpstr>
      <vt:lpstr>PowerPoint Presentation</vt:lpstr>
      <vt:lpstr>PowerPoint Presentation</vt:lpstr>
      <vt:lpstr>PowerPoint Presentation</vt:lpstr>
      <vt:lpstr>PowerPoint Presentation</vt:lpstr>
      <vt:lpstr>PowerPoint Presentation</vt:lpstr>
      <vt:lpstr>CRISPR mutations validate motif syntax Nanog &lt;&gt; Sox2</vt:lpstr>
      <vt:lpstr>CRISPR mutations validate motif syntax Nanog &lt;&gt; Sox2</vt:lpstr>
      <vt:lpstr>Binding syntax is predictive of differential accessibility after TF depletion &amp; reporter expression</vt:lpstr>
      <vt:lpstr>Modeling ATAC-seq / DNase-seq profiles  (enzyme bias affects footprints)</vt:lpstr>
      <vt:lpstr>How to estimate Tn5 / DNase bias?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 driven prioritization and interpretation of non-coding genetic variation</vt:lpstr>
      <vt:lpstr>Large proportion of disease-associated genetic loci are non-coding</vt:lpstr>
      <vt:lpstr>BPNet/ChromBPNet can predict variants influencing regulatory activity</vt:lpstr>
      <vt:lpstr>BPNet/ChromBPNet can predict variants influencing regulatory activity</vt:lpstr>
      <vt:lpstr>BPNet/ChromBPNet can interpret variants influencing regulatory activity</vt:lpstr>
      <vt:lpstr>PowerPoint Presentation</vt:lpstr>
      <vt:lpstr>PowerPoint Presentation</vt:lpstr>
      <vt:lpstr>Genetic loci associated wth coronary artery disease</vt:lpstr>
      <vt:lpstr>scATAC-seq map of smooth muscle modulation in coronary artery of atherosclerotic mouse model</vt:lpstr>
      <vt:lpstr>Predicted CAD GWAS causal SNPs</vt:lpstr>
      <vt:lpstr>A tale of two cooperating variants in a CAD GWAS locus</vt:lpstr>
      <vt:lpstr>PowerPoint Presentation</vt:lpstr>
      <vt:lpstr>A tale of two cooperating variants in a CAD GWAS locus</vt:lpstr>
      <vt:lpstr>PowerPoint Presentation</vt:lpstr>
      <vt:lpstr>Prioritizing de-novo mutations in congenital heart disease with cell-type resolved regulatory map of fetal heart</vt:lpstr>
      <vt:lpstr>Prioritizing mutations with cell-type resolved ChromBPNet models</vt:lpstr>
      <vt:lpstr>PowerPoint Presentation</vt:lpstr>
      <vt:lpstr>Cell states enriched for prioritized de novo non-coding mutations in CHD </vt:lpstr>
      <vt:lpstr>CRISPR experiments confirm downstream gene targets of enhancers containing prioritized CHD mutations</vt:lpstr>
      <vt:lpstr>Summary</vt:lpstr>
      <vt:lpstr>Kundaje lab</vt:lpstr>
      <vt:lpstr>Collaborator labs</vt:lpstr>
      <vt:lpstr>TF-MoDISCO: Consolidate predictive subsequences into contribution weight matrix (CWM) motifs</vt:lpstr>
      <vt:lpstr>PowerPoint Presentation</vt:lpstr>
      <vt:lpstr>Inferring sequence syntax of single cell chromatin dynamics during somatic cell reprogramming</vt:lpstr>
      <vt:lpstr>ChromBPNet predicted footprints respond to motif affinity &amp; TF conc. </vt:lpstr>
      <vt:lpstr>PowerPoint Presentation</vt:lpstr>
      <vt:lpstr>PowerPoint Presentation</vt:lpstr>
      <vt:lpstr>Computationally deciphering cell types in the brain</vt:lpstr>
      <vt:lpstr>Learn neural network models for each cell type</vt:lpstr>
      <vt:lpstr>Predict causal AD genetic variants &amp; mechanism of action</vt:lpstr>
      <vt:lpstr>Predicting de-novo non-coding mutations in Autism from fetal brain single cell epigenomics</vt:lpstr>
      <vt:lpstr>Democratizing ML for genomics: http://kipoi.org/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ANSHUL KUNDAJE</dc:creator>
  <cp:lastModifiedBy>ANSHUL KUNDAJE</cp:lastModifiedBy>
  <cp:revision>286</cp:revision>
  <dcterms:created xsi:type="dcterms:W3CDTF">2016-06-22T19:41:42Z</dcterms:created>
  <dcterms:modified xsi:type="dcterms:W3CDTF">2022-05-12T08:04:27Z</dcterms:modified>
</cp:coreProperties>
</file>