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21" r:id="rId2"/>
    <p:sldMasterId id="2147483733" r:id="rId3"/>
    <p:sldMasterId id="2147483756" r:id="rId4"/>
  </p:sldMasterIdLst>
  <p:notesMasterIdLst>
    <p:notesMasterId r:id="rId31"/>
  </p:notesMasterIdLst>
  <p:sldIdLst>
    <p:sldId id="257" r:id="rId5"/>
    <p:sldId id="325" r:id="rId6"/>
    <p:sldId id="256" r:id="rId7"/>
    <p:sldId id="265" r:id="rId8"/>
    <p:sldId id="263" r:id="rId9"/>
    <p:sldId id="314" r:id="rId10"/>
    <p:sldId id="320" r:id="rId11"/>
    <p:sldId id="313" r:id="rId12"/>
    <p:sldId id="315" r:id="rId13"/>
    <p:sldId id="281" r:id="rId14"/>
    <p:sldId id="316" r:id="rId15"/>
    <p:sldId id="264" r:id="rId16"/>
    <p:sldId id="275" r:id="rId17"/>
    <p:sldId id="276" r:id="rId18"/>
    <p:sldId id="317" r:id="rId19"/>
    <p:sldId id="319" r:id="rId20"/>
    <p:sldId id="321" r:id="rId21"/>
    <p:sldId id="322" r:id="rId22"/>
    <p:sldId id="285" r:id="rId23"/>
    <p:sldId id="327" r:id="rId24"/>
    <p:sldId id="270" r:id="rId25"/>
    <p:sldId id="328" r:id="rId26"/>
    <p:sldId id="269" r:id="rId27"/>
    <p:sldId id="268" r:id="rId28"/>
    <p:sldId id="274" r:id="rId29"/>
    <p:sldId id="326"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9" d="100"/>
          <a:sy n="99" d="100"/>
        </p:scale>
        <p:origin x="84" y="138"/>
      </p:cViewPr>
      <p:guideLst/>
    </p:cSldViewPr>
  </p:slideViewPr>
  <p:notesTextViewPr>
    <p:cViewPr>
      <p:scale>
        <a:sx n="1" d="1"/>
        <a:sy n="1" d="1"/>
      </p:scale>
      <p:origin x="0" y="0"/>
    </p:cViewPr>
  </p:notesTextViewPr>
  <p:sorterViewPr>
    <p:cViewPr>
      <p:scale>
        <a:sx n="100" d="100"/>
        <a:sy n="100" d="100"/>
      </p:scale>
      <p:origin x="0" y="-86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DEB95D-AC60-4695-838A-9C5F1CE00F85}" type="datetimeFigureOut">
              <a:rPr lang="en-US" smtClean="0"/>
              <a:t>2022-05-12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9473EC-9159-415A-B09B-225AF97B8EAD}" type="slidenum">
              <a:rPr lang="en-US" smtClean="0"/>
              <a:t>‹#›</a:t>
            </a:fld>
            <a:endParaRPr lang="en-US"/>
          </a:p>
        </p:txBody>
      </p:sp>
    </p:spTree>
    <p:extLst>
      <p:ext uri="{BB962C8B-B14F-4D97-AF65-F5344CB8AC3E}">
        <p14:creationId xmlns:p14="http://schemas.microsoft.com/office/powerpoint/2010/main" val="1354495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FBB816-BC73-4031-8257-7D0F0954305A}" type="slidenum">
              <a:rPr lang="en-US" smtClean="0"/>
              <a:t>24</a:t>
            </a:fld>
            <a:endParaRPr lang="en-US"/>
          </a:p>
        </p:txBody>
      </p:sp>
    </p:spTree>
    <p:extLst>
      <p:ext uri="{BB962C8B-B14F-4D97-AF65-F5344CB8AC3E}">
        <p14:creationId xmlns:p14="http://schemas.microsoft.com/office/powerpoint/2010/main" val="2794142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FBB816-BC73-4031-8257-7D0F095430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609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2022-05-12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2022-05-12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2022-05-12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2022-05-12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2022-05-12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2022-05-12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2022-05-12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2022-05-12</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2022-05-12</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2022-05-12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2022-05-12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C709-51A0-4B8A-9E04-78F22816EE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F10A7D-7EE2-44FB-8207-F275A29CC9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D4FA9A-EFA8-4767-B2C5-31744C28CCCE}"/>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EBF189CE-01B8-4416-BD37-C878D191E6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52375F-377E-4F03-80B0-EFE6EDA29A8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2579580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75782-F35F-4D93-AA79-A68F62FB8D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5E87CB-5F85-4392-8EFF-AED7361CF54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BD710-364C-408F-8F12-01A8ABB61AF0}"/>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1ADD2EB5-4777-46AF-BCD1-E9043B27D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C6EB16-D1AC-43EA-845B-D92E669F85EB}"/>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681432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0C81-C87A-4C1B-A398-1ADCC11278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C90C01-0013-4DB7-8BBB-09D0C577E9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62CC4B-65A4-4F5C-A671-F802102DC5C4}"/>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B4DBDF6E-61D8-496B-99F3-96D4DD317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1300B9-2B00-423C-BDC6-AED9ECA2F43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40220630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7350-D530-4848-9F71-B1CAD2B920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EEC1E-BBF4-4504-89B7-A9987E30B17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083FE7-826F-4A8E-9842-8AD412C4065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8A07C-1D06-42C4-91B2-1D18D0A9EF4F}"/>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6" name="Footer Placeholder 5">
            <a:extLst>
              <a:ext uri="{FF2B5EF4-FFF2-40B4-BE49-F238E27FC236}">
                <a16:creationId xmlns:a16="http://schemas.microsoft.com/office/drawing/2014/main" id="{BC59E08D-8685-4817-B93F-2FEC9E001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F60EB-D444-452A-8837-1E9E4D0C65F5}"/>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273699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FE73-0A24-4B0A-9755-535E3FB2CE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F31585-0B86-4D6E-B7F1-227048F593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589BCA-2000-475C-8BF5-29E93D69D2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BF001C-54DD-4CDE-BD7C-F1CB4A628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B130E41-F528-4F07-A955-8CD02C6E1D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0D0A58-463A-41D8-B9C7-F2B7AB5C7DC9}"/>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8" name="Footer Placeholder 7">
            <a:extLst>
              <a:ext uri="{FF2B5EF4-FFF2-40B4-BE49-F238E27FC236}">
                <a16:creationId xmlns:a16="http://schemas.microsoft.com/office/drawing/2014/main" id="{851D0BA2-B5D1-40F5-A2B4-B8FB8B03F0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C529E-94C5-4DBB-AA53-71033A579EE8}"/>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687697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CD97-676D-4315-9B6D-4018E33F16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081993-7E8A-4686-B7AF-CC29BA71986B}"/>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4" name="Footer Placeholder 3">
            <a:extLst>
              <a:ext uri="{FF2B5EF4-FFF2-40B4-BE49-F238E27FC236}">
                <a16:creationId xmlns:a16="http://schemas.microsoft.com/office/drawing/2014/main" id="{62C4509C-A064-4B71-9E95-AC952B2BC1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3CAD9B-EB76-4531-8225-A0D34D6DC78E}"/>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1825161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45226-4F44-4D01-BFDD-67053F33CB53}"/>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3" name="Footer Placeholder 2">
            <a:extLst>
              <a:ext uri="{FF2B5EF4-FFF2-40B4-BE49-F238E27FC236}">
                <a16:creationId xmlns:a16="http://schemas.microsoft.com/office/drawing/2014/main" id="{517DFC0F-77F3-4FE9-81CF-75EE3FE3F0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4DB0E9-B3AE-4B55-AF0E-CE119D26BB0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84599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A465-8DC5-438A-8703-BD42C928D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7D4D49-A36B-44A3-A6CB-3EB16E1FD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432808-57C5-4218-A771-7E0ACD098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F8242F-4CB6-4347-890E-E6A3306F3434}"/>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6" name="Footer Placeholder 5">
            <a:extLst>
              <a:ext uri="{FF2B5EF4-FFF2-40B4-BE49-F238E27FC236}">
                <a16:creationId xmlns:a16="http://schemas.microsoft.com/office/drawing/2014/main" id="{E906C6EE-99A5-4661-9832-9F25B607E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D705B6-0BAC-4213-8341-A43BB197B242}"/>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680595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F431-D8B2-41C3-B7EF-00C95B9B06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D512C3-D8E8-4C55-8C74-AEA044379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414737-F31F-4A25-BA4C-6F2BB1F03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21E6A6-CE78-402C-9815-3484BEC2D61A}"/>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6" name="Footer Placeholder 5">
            <a:extLst>
              <a:ext uri="{FF2B5EF4-FFF2-40B4-BE49-F238E27FC236}">
                <a16:creationId xmlns:a16="http://schemas.microsoft.com/office/drawing/2014/main" id="{606B586B-4A66-4F44-9EEE-5DD1609C77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424F6-D75C-46D5-8C40-517842082A6D}"/>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1980609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9E5B-7354-4CD3-84CA-8328ED29AC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AD9327-3DA3-4D6F-A55E-0CD37A0943D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09689-3AF7-46CC-BD88-E2159F607A3A}"/>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CB6805C0-08DD-4EED-94B8-2F9CA18B6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CE0086-38CB-4853-9A03-E8B57F51EA8D}"/>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2901807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EF1378-7B8D-413F-8A78-CCE49D50E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104818-B70D-473E-A3B1-22B997A22F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28A353-703F-48E6-9652-9A3154CBBC91}"/>
              </a:ext>
            </a:extLst>
          </p:cNvPr>
          <p:cNvSpPr>
            <a:spLocks noGrp="1"/>
          </p:cNvSpPr>
          <p:nvPr>
            <p:ph type="dt" sz="half" idx="10"/>
          </p:nvPr>
        </p:nvSpPr>
        <p:spPr/>
        <p:txBody>
          <a:body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5370D9C3-FFF4-49CC-A3DC-C272398E0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9E6D9-6D78-45C9-8C7E-52B135B1A044}"/>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409150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11510504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043050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8062027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2022-05-12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903370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
            <a:ext cx="109728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01457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955432"/>
            <a:ext cx="109728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46755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609600" y="1066800"/>
            <a:ext cx="109728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75759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609600" y="762000"/>
            <a:ext cx="109728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28037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20453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15240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19915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66799"/>
            <a:ext cx="53848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066800"/>
            <a:ext cx="53848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609600" y="0"/>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8877950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2022-05-12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243629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0"/>
            <a:ext cx="109728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2022-05-12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9724984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2022-05-12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19316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045819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2022-05-12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8330715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1211407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0"/>
            <a:ext cx="6815667"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710009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2022-05-12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6237920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2022-05-12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521985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2022-05-12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3445594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733052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9FC5-2576-4445-A2A5-3C6F716B87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779281-1293-4065-B120-62965883C6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8F77BCF-5811-4958-A851-F682CF1682D7}"/>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B416EF9F-0171-4B97-ADCE-2656475321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813A01-6274-4CDB-B02E-CE2577236A8C}"/>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42878698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49A62-B094-4F2E-AB90-29BABD2C9C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020CD3-076E-424C-B2D7-AE94EC085D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48C0BB-9ABD-47F0-BAAB-25066B2086FB}"/>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3679B8C1-AC45-4168-A913-44C120EC30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AF999-4977-4893-AA2F-D09834CCA5BA}"/>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21702815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CDDB-D5A6-4C60-B3F4-C6EC910CF5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5A48B5-B4EF-43B6-9422-F19777DFF0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7CB0FF-90A5-4709-BE5C-EA01E1A23BC5}"/>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0C69A9C2-489A-4D68-BCCE-8D3CDCE49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F1D35-8B09-479F-B1E2-ED91A2DFD108}"/>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24942641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2D418-4B94-47FF-968C-EF58AED44B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0F260-51BC-4223-9931-81A17A17F3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2A4F12-C819-402D-9419-6AD5867221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037085-B912-4DDE-B913-44574751020D}"/>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6" name="Footer Placeholder 5">
            <a:extLst>
              <a:ext uri="{FF2B5EF4-FFF2-40B4-BE49-F238E27FC236}">
                <a16:creationId xmlns:a16="http://schemas.microsoft.com/office/drawing/2014/main" id="{C54BE388-B33C-4297-98D3-630FECBDF2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AA2F53-A039-4602-8206-DB949971B7E7}"/>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10719884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2B8A7-19F0-4A7D-AC6E-35B7ADFE0F2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2BF619C-B62C-473A-BC6D-B97DC9090C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4B7675-86FB-4992-BA97-D9D120F864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0E050A-AD3A-4702-A0FD-51D8F09DAC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B02009-5506-47D5-8143-41A4BBFC24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C2BAA-9092-417F-A0E1-05958FCA7FF4}"/>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8" name="Footer Placeholder 7">
            <a:extLst>
              <a:ext uri="{FF2B5EF4-FFF2-40B4-BE49-F238E27FC236}">
                <a16:creationId xmlns:a16="http://schemas.microsoft.com/office/drawing/2014/main" id="{8F2171E2-5440-4427-AFE8-98AEE79750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D44606-D7BD-48B6-8883-B95D2EE8F653}"/>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2644278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6A72-CC42-45E4-A9FF-E504776F43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263436-3EDA-46C8-AFB6-20D9225D37BB}"/>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4" name="Footer Placeholder 3">
            <a:extLst>
              <a:ext uri="{FF2B5EF4-FFF2-40B4-BE49-F238E27FC236}">
                <a16:creationId xmlns:a16="http://schemas.microsoft.com/office/drawing/2014/main" id="{D69A0D49-E024-4F1A-B533-996132DC70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22DEC0-6324-41A9-B6A1-6C0F92D02A20}"/>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3320955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606EB8-9FB1-4243-9675-F7D26ADFAE9B}"/>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3" name="Footer Placeholder 2">
            <a:extLst>
              <a:ext uri="{FF2B5EF4-FFF2-40B4-BE49-F238E27FC236}">
                <a16:creationId xmlns:a16="http://schemas.microsoft.com/office/drawing/2014/main" id="{ECC53307-8AB0-4902-9C15-E3CDEC3A89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CE24A5-BE63-4363-ADBC-81E8001486D8}"/>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8224965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68858-25A5-4573-BC8F-3A4A6C303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BC17FD-30E5-40A2-AFD9-46AE3AE458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D5B40F-9061-4867-87DD-FD5E4BDE34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9D28E2-67CC-40FF-9810-0E0C84215DE3}"/>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6" name="Footer Placeholder 5">
            <a:extLst>
              <a:ext uri="{FF2B5EF4-FFF2-40B4-BE49-F238E27FC236}">
                <a16:creationId xmlns:a16="http://schemas.microsoft.com/office/drawing/2014/main" id="{25A35751-E33D-4CC5-A08B-57B93B7BEE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F2BFB8-DD54-4906-A161-5D9C964BE289}"/>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1399846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727E0-6472-4277-A458-ADC2F0783B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CDC087-0630-4E46-90BD-1B80C02359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938223-0C46-49B2-8B72-D98FBD4A2E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36CDF6-E26E-4297-9894-AADC55558AA0}"/>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6" name="Footer Placeholder 5">
            <a:extLst>
              <a:ext uri="{FF2B5EF4-FFF2-40B4-BE49-F238E27FC236}">
                <a16:creationId xmlns:a16="http://schemas.microsoft.com/office/drawing/2014/main" id="{5724D298-39C5-4FE9-9E74-F2CB43021B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BBBBEE-0D22-4AA6-A840-4CE129B2C8D1}"/>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7291634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0B62-F95C-4894-A7E2-216F474DE1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67B97E-5A15-4C32-AC5F-F5B9F10D90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EA7539-4A7D-4194-AF92-75757D4218A5}"/>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63449E8D-55A6-4081-BD9A-08E0CE09F9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C5DBA-696D-4576-8DA5-98940F3ED2A4}"/>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28132366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E7AB94-3775-458A-9A06-D34DE565C0C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8F1F89-2355-400D-AC12-053AAE8BDD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359B-0C39-42AD-B0C1-A4FBEAB85A4D}"/>
              </a:ext>
            </a:extLst>
          </p:cNvPr>
          <p:cNvSpPr>
            <a:spLocks noGrp="1"/>
          </p:cNvSpPr>
          <p:nvPr>
            <p:ph type="dt" sz="half" idx="10"/>
          </p:nvPr>
        </p:nvSpPr>
        <p:spPr/>
        <p:txBody>
          <a:body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C749AFBB-5AE5-4AAD-B7DA-2B3F6F5274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21F1F-EC72-47C8-B3DC-9EF61CD6D4CE}"/>
              </a:ext>
            </a:extLst>
          </p:cNvPr>
          <p:cNvSpPr>
            <a:spLocks noGrp="1"/>
          </p:cNvSpPr>
          <p:nvPr>
            <p:ph type="sldNum" sz="quarter" idx="12"/>
          </p:nvPr>
        </p:nvSpPr>
        <p:spPr/>
        <p:txBody>
          <a:bodyPr/>
          <a:lstStyle/>
          <a:p>
            <a:fld id="{A8E4674E-CCF2-41FB-9122-D3D12279AF6F}" type="slidenum">
              <a:rPr lang="en-US" smtClean="0"/>
              <a:t>‹#›</a:t>
            </a:fld>
            <a:endParaRPr lang="en-US"/>
          </a:p>
        </p:txBody>
      </p:sp>
    </p:spTree>
    <p:extLst>
      <p:ext uri="{BB962C8B-B14F-4D97-AF65-F5344CB8AC3E}">
        <p14:creationId xmlns:p14="http://schemas.microsoft.com/office/powerpoint/2010/main" val="206656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3.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2022-05-12</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3930A0-69FA-4E5C-BCE5-399CDF5A3E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709D98-F497-4DDE-BCDE-8B59A45267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01325E-ABDF-4445-9060-F428BD65B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BA315-C2A6-464A-BC2F-EA2E467CDC53}" type="datetimeFigureOut">
              <a:rPr lang="en-US" smtClean="0"/>
              <a:t>2022-05-12</a:t>
            </a:fld>
            <a:endParaRPr lang="en-US"/>
          </a:p>
        </p:txBody>
      </p:sp>
      <p:sp>
        <p:nvSpPr>
          <p:cNvPr id="5" name="Footer Placeholder 4">
            <a:extLst>
              <a:ext uri="{FF2B5EF4-FFF2-40B4-BE49-F238E27FC236}">
                <a16:creationId xmlns:a16="http://schemas.microsoft.com/office/drawing/2014/main" id="{0382ED9F-2112-457D-BC24-70791396CD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1CA662-8E75-4183-AA04-7929EECF4D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FEC731-0CA6-419D-AE60-E0388445FAC4}" type="slidenum">
              <a:rPr lang="en-US" smtClean="0"/>
              <a:t>‹#›</a:t>
            </a:fld>
            <a:endParaRPr lang="en-US"/>
          </a:p>
        </p:txBody>
      </p:sp>
    </p:spTree>
    <p:extLst>
      <p:ext uri="{BB962C8B-B14F-4D97-AF65-F5344CB8AC3E}">
        <p14:creationId xmlns:p14="http://schemas.microsoft.com/office/powerpoint/2010/main" val="55294821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2022-05-12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9245600" y="6356351"/>
            <a:ext cx="28448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86179096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3DCF3E-541F-4F20-B5AE-EED22AB383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E23BE3-342F-4409-AE82-9986D6ECA9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BA5DC-730A-4E67-86AC-7A5FFAD392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2FBCCE-394A-4889-B2F3-0799EA3C1093}" type="datetimeFigureOut">
              <a:rPr lang="en-US" smtClean="0"/>
              <a:t>2022-05-12</a:t>
            </a:fld>
            <a:endParaRPr lang="en-US"/>
          </a:p>
        </p:txBody>
      </p:sp>
      <p:sp>
        <p:nvSpPr>
          <p:cNvPr id="5" name="Footer Placeholder 4">
            <a:extLst>
              <a:ext uri="{FF2B5EF4-FFF2-40B4-BE49-F238E27FC236}">
                <a16:creationId xmlns:a16="http://schemas.microsoft.com/office/drawing/2014/main" id="{E7E451F1-75EC-422C-8610-F81F1FEFD9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BBC37B-F26C-44FE-9F1F-5B2A5B007E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4674E-CCF2-41FB-9122-D3D12279AF6F}" type="slidenum">
              <a:rPr lang="en-US" smtClean="0"/>
              <a:t>‹#›</a:t>
            </a:fld>
            <a:endParaRPr lang="en-US"/>
          </a:p>
        </p:txBody>
      </p:sp>
    </p:spTree>
    <p:extLst>
      <p:ext uri="{BB962C8B-B14F-4D97-AF65-F5344CB8AC3E}">
        <p14:creationId xmlns:p14="http://schemas.microsoft.com/office/powerpoint/2010/main" val="388568719"/>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2.xml"/><Relationship Id="rId5" Type="http://schemas.openxmlformats.org/officeDocument/2006/relationships/image" Target="../media/image6.emf"/><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hyperlink" Target="http://www.citeulike.org/user/ongenetics/author/Park:E" TargetMode="External"/><Relationship Id="rId7" Type="http://schemas.openxmlformats.org/officeDocument/2006/relationships/hyperlink" Target="http://www.citeulike.org/user/ongenetics/author/Xing:Y" TargetMode="External"/><Relationship Id="rId2" Type="http://schemas.openxmlformats.org/officeDocument/2006/relationships/image" Target="../media/image7.emf"/><Relationship Id="rId1" Type="http://schemas.openxmlformats.org/officeDocument/2006/relationships/slideLayout" Target="../slideLayouts/slideLayout13.xml"/><Relationship Id="rId6" Type="http://schemas.openxmlformats.org/officeDocument/2006/relationships/hyperlink" Target="http://www.citeulike.org/user/ongenetics/author/Lin:L" TargetMode="External"/><Relationship Id="rId5" Type="http://schemas.openxmlformats.org/officeDocument/2006/relationships/hyperlink" Target="http://www.citeulike.org/user/ongenetics/author/Zhang:Z" TargetMode="External"/><Relationship Id="rId4" Type="http://schemas.openxmlformats.org/officeDocument/2006/relationships/hyperlink" Target="http://www.citeulike.org/user/ongenetics/author/Pan: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u="sng" dirty="0">
                <a:solidFill>
                  <a:schemeClr val="bg2">
                    <a:lumMod val="25000"/>
                  </a:schemeClr>
                </a:solidFill>
              </a:rPr>
              <a:t>Brynja Matthiasardottir, Chiao-Feng Lin, Stephen M. Mount_______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t>Slides without slash or X may be tweeted unless flagged with the “No tweet” icon.</a:t>
            </a:r>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1362531" y="4814302"/>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solidFill>
                  <a:prstClr val="black"/>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a:endParaRPr lang="en-US">
                <a:solidFill>
                  <a:prstClr val="black"/>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solidFill>
                  <a:schemeClr val="bg2">
                    <a:lumMod val="25000"/>
                  </a:schemeClr>
                </a:solidFill>
              </a:rPr>
              <a:t>As the copyright holder to this presentation entitled “</a:t>
            </a:r>
            <a:r>
              <a:rPr lang="en-US" b="1" i="1" dirty="0">
                <a:solidFill>
                  <a:schemeClr val="bg2">
                    <a:lumMod val="25000"/>
                  </a:schemeClr>
                </a:solidFill>
              </a:rPr>
              <a:t>Predicting splicing disruption from variants of unknown significance</a:t>
            </a:r>
            <a:r>
              <a:rPr lang="en-US" i="1" dirty="0">
                <a:solidFill>
                  <a:schemeClr val="bg2">
                    <a:lumMod val="25000"/>
                  </a:schemeClr>
                </a:solidFill>
              </a:rPr>
              <a:t>”</a:t>
            </a:r>
            <a:r>
              <a:rPr lang="en-US" dirty="0">
                <a:solidFill>
                  <a:schemeClr val="bg2">
                    <a:lumMod val="25000"/>
                  </a:schemeClr>
                </a:solidFill>
              </a:rPr>
              <a:t>, I hereby </a:t>
            </a:r>
            <a:r>
              <a:rPr lang="en-US" b="1" dirty="0">
                <a:solidFill>
                  <a:schemeClr val="bg2">
                    <a:lumMod val="25000"/>
                  </a:schemeClr>
                </a:solidFill>
              </a:rPr>
              <a:t>agree</a:t>
            </a:r>
            <a:r>
              <a:rPr lang="en-US" dirty="0">
                <a:solidFill>
                  <a:schemeClr val="bg2">
                    <a:lumMod val="25000"/>
                  </a:schemeClr>
                </a:solidFill>
              </a:rPr>
              <a:t> that the copyright for the online broadcast and recording of my presentation be released </a:t>
            </a:r>
            <a:r>
              <a:rPr lang="en-US" dirty="0"/>
              <a:t>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1EA-E48B-431A-839F-007DA82E667A}"/>
              </a:ext>
            </a:extLst>
          </p:cNvPr>
          <p:cNvSpPr>
            <a:spLocks noGrp="1"/>
          </p:cNvSpPr>
          <p:nvPr>
            <p:ph type="ctrTitle"/>
          </p:nvPr>
        </p:nvSpPr>
        <p:spPr>
          <a:xfrm>
            <a:off x="309996" y="200909"/>
            <a:ext cx="10529239" cy="1366528"/>
          </a:xfrm>
          <a:solidFill>
            <a:schemeClr val="accent2">
              <a:lumMod val="40000"/>
              <a:lumOff val="60000"/>
            </a:schemeClr>
          </a:solidFill>
        </p:spPr>
        <p:txBody>
          <a:bodyPr wrap="square">
            <a:spAutoFit/>
          </a:bodyPr>
          <a:lstStyle/>
          <a:p>
            <a:r>
              <a:rPr lang="en-US" altLang="en-US" sz="3600" dirty="0">
                <a:solidFill>
                  <a:srgbClr val="006600"/>
                </a:solidFill>
              </a:rPr>
              <a:t>CAGI6</a:t>
            </a:r>
            <a:br>
              <a:rPr lang="en-US" altLang="en-US" sz="3600" dirty="0">
                <a:solidFill>
                  <a:srgbClr val="006600"/>
                </a:solidFill>
              </a:rPr>
            </a:br>
            <a:r>
              <a:rPr lang="en-US" altLang="en-US" sz="3600" dirty="0">
                <a:solidFill>
                  <a:srgbClr val="006600"/>
                </a:solidFill>
              </a:rPr>
              <a:t>Berkeley 2022 –splicing VUS.</a:t>
            </a:r>
            <a:endParaRPr lang="en-US" dirty="0">
              <a:solidFill>
                <a:srgbClr val="006600"/>
              </a:solidFill>
            </a:endParaRPr>
          </a:p>
        </p:txBody>
      </p:sp>
      <p:sp>
        <p:nvSpPr>
          <p:cNvPr id="6" name="TextBox 5">
            <a:extLst>
              <a:ext uri="{FF2B5EF4-FFF2-40B4-BE49-F238E27FC236}">
                <a16:creationId xmlns:a16="http://schemas.microsoft.com/office/drawing/2014/main" id="{47AD2932-B469-4C21-B478-0B1EDB1D6066}"/>
              </a:ext>
            </a:extLst>
          </p:cNvPr>
          <p:cNvSpPr txBox="1"/>
          <p:nvPr/>
        </p:nvSpPr>
        <p:spPr>
          <a:xfrm>
            <a:off x="6555647" y="2096249"/>
            <a:ext cx="4422686" cy="1200329"/>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a:solidFill>
                  <a:schemeClr val="bg1"/>
                </a:solidFill>
              </a:rPr>
              <a:t>Steve Mount</a:t>
            </a:r>
          </a:p>
          <a:p>
            <a:r>
              <a:rPr lang="en-US" sz="3600" dirty="0">
                <a:solidFill>
                  <a:schemeClr val="bg1"/>
                </a:solidFill>
              </a:rPr>
              <a:t>University of Maryland</a:t>
            </a:r>
          </a:p>
        </p:txBody>
      </p:sp>
      <p:sp>
        <p:nvSpPr>
          <p:cNvPr id="5" name="TextBox 4">
            <a:extLst>
              <a:ext uri="{FF2B5EF4-FFF2-40B4-BE49-F238E27FC236}">
                <a16:creationId xmlns:a16="http://schemas.microsoft.com/office/drawing/2014/main" id="{A4E8B621-E58B-4DC9-8502-09FD6A09C186}"/>
              </a:ext>
            </a:extLst>
          </p:cNvPr>
          <p:cNvSpPr txBox="1"/>
          <p:nvPr/>
        </p:nvSpPr>
        <p:spPr>
          <a:xfrm>
            <a:off x="6555647" y="4386484"/>
            <a:ext cx="5522089" cy="1200329"/>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err="1">
                <a:solidFill>
                  <a:schemeClr val="bg1"/>
                </a:solidFill>
              </a:rPr>
              <a:t>Brynja</a:t>
            </a:r>
            <a:r>
              <a:rPr lang="en-US" sz="3600" dirty="0">
                <a:solidFill>
                  <a:schemeClr val="bg1"/>
                </a:solidFill>
              </a:rPr>
              <a:t> </a:t>
            </a:r>
            <a:r>
              <a:rPr lang="en-US" sz="3600" dirty="0" err="1">
                <a:solidFill>
                  <a:schemeClr val="bg1"/>
                </a:solidFill>
              </a:rPr>
              <a:t>Matthiasardottir</a:t>
            </a:r>
            <a:endParaRPr lang="en-US" sz="3600" dirty="0">
              <a:solidFill>
                <a:schemeClr val="bg1"/>
              </a:solidFill>
            </a:endParaRPr>
          </a:p>
          <a:p>
            <a:r>
              <a:rPr lang="en-US" sz="3600" dirty="0">
                <a:solidFill>
                  <a:schemeClr val="bg1"/>
                </a:solidFill>
              </a:rPr>
              <a:t>Chiao-Feng Lin (</a:t>
            </a:r>
            <a:r>
              <a:rPr lang="en-US" sz="3600" dirty="0" err="1">
                <a:solidFill>
                  <a:schemeClr val="bg1"/>
                </a:solidFill>
              </a:rPr>
              <a:t>DNAnexus</a:t>
            </a:r>
            <a:r>
              <a:rPr lang="en-US" sz="3600" dirty="0">
                <a:solidFill>
                  <a:schemeClr val="bg1"/>
                </a:solidFill>
              </a:rPr>
              <a:t>)</a:t>
            </a:r>
          </a:p>
        </p:txBody>
      </p:sp>
      <p:sp>
        <p:nvSpPr>
          <p:cNvPr id="7" name="TextBox 6">
            <a:extLst>
              <a:ext uri="{FF2B5EF4-FFF2-40B4-BE49-F238E27FC236}">
                <a16:creationId xmlns:a16="http://schemas.microsoft.com/office/drawing/2014/main" id="{6369C6D4-4BB0-4A1F-9D8C-E9640D6D37CF}"/>
              </a:ext>
            </a:extLst>
          </p:cNvPr>
          <p:cNvSpPr txBox="1"/>
          <p:nvPr/>
        </p:nvSpPr>
        <p:spPr>
          <a:xfrm>
            <a:off x="6555647" y="3518365"/>
            <a:ext cx="3358868" cy="646331"/>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a:solidFill>
                  <a:schemeClr val="bg1"/>
                </a:solidFill>
              </a:rPr>
              <a:t>team: </a:t>
            </a:r>
            <a:r>
              <a:rPr lang="en-US" sz="3600" dirty="0" err="1">
                <a:solidFill>
                  <a:schemeClr val="bg1"/>
                </a:solidFill>
              </a:rPr>
              <a:t>UMSplicing</a:t>
            </a:r>
            <a:endParaRPr lang="en-US" sz="3600" dirty="0">
              <a:solidFill>
                <a:schemeClr val="bg1"/>
              </a:solidFill>
            </a:endParaRPr>
          </a:p>
        </p:txBody>
      </p:sp>
    </p:spTree>
    <p:extLst>
      <p:ext uri="{BB962C8B-B14F-4D97-AF65-F5344CB8AC3E}">
        <p14:creationId xmlns:p14="http://schemas.microsoft.com/office/powerpoint/2010/main" val="357643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194940" y="1964259"/>
            <a:ext cx="7078895" cy="1200329"/>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endParaRPr lang="en-US" sz="2000" dirty="0">
              <a:solidFill>
                <a:schemeClr val="bg1"/>
              </a:solidFill>
            </a:endParaRPr>
          </a:p>
          <a:p>
            <a:r>
              <a:rPr lang="en-US" sz="2000" dirty="0">
                <a:solidFill>
                  <a:schemeClr val="bg1"/>
                </a:solidFill>
              </a:rPr>
              <a:t>	intron retention, exon skipping, cryptic splice site activation, alternative splice site switch, cryptic exon activation</a:t>
            </a:r>
          </a:p>
        </p:txBody>
      </p:sp>
      <p:sp>
        <p:nvSpPr>
          <p:cNvPr id="9" name="TextBox 8">
            <a:extLst>
              <a:ext uri="{FF2B5EF4-FFF2-40B4-BE49-F238E27FC236}">
                <a16:creationId xmlns:a16="http://schemas.microsoft.com/office/drawing/2014/main" id="{D1D1817C-E80C-4EFB-96D8-8AF12E4A89E0}"/>
              </a:ext>
            </a:extLst>
          </p:cNvPr>
          <p:cNvSpPr txBox="1"/>
          <p:nvPr/>
        </p:nvSpPr>
        <p:spPr>
          <a:xfrm>
            <a:off x="235055" y="1233017"/>
            <a:ext cx="10373951"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 and splice site predictors</a:t>
            </a:r>
            <a:endParaRPr lang="en-US" sz="2000" dirty="0">
              <a:solidFill>
                <a:schemeClr val="bg1"/>
              </a:solidFill>
            </a:endParaRPr>
          </a:p>
        </p:txBody>
      </p:sp>
      <p:sp>
        <p:nvSpPr>
          <p:cNvPr id="11" name="TextBox 10">
            <a:extLst>
              <a:ext uri="{FF2B5EF4-FFF2-40B4-BE49-F238E27FC236}">
                <a16:creationId xmlns:a16="http://schemas.microsoft.com/office/drawing/2014/main" id="{78296537-11CA-42F5-89AD-B5403CF2C025}"/>
              </a:ext>
            </a:extLst>
          </p:cNvPr>
          <p:cNvSpPr txBox="1"/>
          <p:nvPr/>
        </p:nvSpPr>
        <p:spPr>
          <a:xfrm>
            <a:off x="194940" y="3401025"/>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including </a:t>
            </a:r>
            <a:r>
              <a:rPr lang="en-US" sz="3200" dirty="0" err="1">
                <a:solidFill>
                  <a:schemeClr val="bg1"/>
                </a:solidFill>
              </a:rPr>
              <a:t>SpliceAI</a:t>
            </a:r>
            <a:endParaRPr lang="en-US" sz="3200" dirty="0">
              <a:solidFill>
                <a:schemeClr val="bg1"/>
              </a:solidFill>
            </a:endParaRPr>
          </a:p>
        </p:txBody>
      </p:sp>
      <p:sp>
        <p:nvSpPr>
          <p:cNvPr id="13" name="TextBox 12">
            <a:extLst>
              <a:ext uri="{FF2B5EF4-FFF2-40B4-BE49-F238E27FC236}">
                <a16:creationId xmlns:a16="http://schemas.microsoft.com/office/drawing/2014/main" id="{BB9EA93A-4194-42D5-8E0D-F026BCFC823B}"/>
              </a:ext>
            </a:extLst>
          </p:cNvPr>
          <p:cNvSpPr txBox="1"/>
          <p:nvPr/>
        </p:nvSpPr>
        <p:spPr>
          <a:xfrm>
            <a:off x="194940" y="4222237"/>
            <a:ext cx="11688418" cy="1569660"/>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Splicing-VUS</a:t>
            </a:r>
          </a:p>
          <a:p>
            <a:r>
              <a:rPr lang="en-US" sz="3200" dirty="0">
                <a:solidFill>
                  <a:schemeClr val="bg1"/>
                </a:solidFill>
              </a:rPr>
              <a:t>	Model 1: </a:t>
            </a:r>
            <a:r>
              <a:rPr lang="en-US" sz="3200" dirty="0" err="1">
                <a:solidFill>
                  <a:schemeClr val="bg1"/>
                </a:solidFill>
              </a:rPr>
              <a:t>SpliceAI</a:t>
            </a:r>
            <a:r>
              <a:rPr lang="en-US" sz="3200" dirty="0">
                <a:solidFill>
                  <a:schemeClr val="bg1"/>
                </a:solidFill>
              </a:rPr>
              <a:t> with a threshold</a:t>
            </a:r>
          </a:p>
          <a:p>
            <a:r>
              <a:rPr lang="en-US" sz="3200" dirty="0">
                <a:solidFill>
                  <a:schemeClr val="bg1"/>
                </a:solidFill>
              </a:rPr>
              <a:t>	Model 2: Multilayered analysis using domain knowledge</a:t>
            </a:r>
          </a:p>
        </p:txBody>
      </p:sp>
      <p:sp>
        <p:nvSpPr>
          <p:cNvPr id="14" name="Title 1">
            <a:extLst>
              <a:ext uri="{FF2B5EF4-FFF2-40B4-BE49-F238E27FC236}">
                <a16:creationId xmlns:a16="http://schemas.microsoft.com/office/drawing/2014/main" id="{24EBF7E5-1D1E-4D7C-B052-E99D7D07B97D}"/>
              </a:ext>
            </a:extLst>
          </p:cNvPr>
          <p:cNvSpPr>
            <a:spLocks noGrp="1"/>
          </p:cNvSpPr>
          <p:nvPr>
            <p:ph type="ctrTitle"/>
          </p:nvPr>
        </p:nvSpPr>
        <p:spPr>
          <a:xfrm>
            <a:off x="857858" y="160983"/>
            <a:ext cx="3880341" cy="895630"/>
          </a:xfrm>
          <a:solidFill>
            <a:schemeClr val="accent2">
              <a:lumMod val="40000"/>
              <a:lumOff val="60000"/>
            </a:schemeClr>
          </a:solidFill>
        </p:spPr>
        <p:txBody>
          <a:bodyPr wrap="square">
            <a:spAutoFit/>
          </a:bodyPr>
          <a:lstStyle/>
          <a:p>
            <a:r>
              <a:rPr lang="en-US" dirty="0">
                <a:solidFill>
                  <a:srgbClr val="006600"/>
                </a:solidFill>
              </a:rPr>
              <a:t>outline</a:t>
            </a:r>
          </a:p>
        </p:txBody>
      </p:sp>
    </p:spTree>
    <p:extLst>
      <p:ext uri="{BB962C8B-B14F-4D97-AF65-F5344CB8AC3E}">
        <p14:creationId xmlns:p14="http://schemas.microsoft.com/office/powerpoint/2010/main" val="1922377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Classes of splice site signal</a:t>
            </a:r>
            <a:endParaRPr lang="en-US" altLang="en-US" sz="4800" i="1" dirty="0">
              <a:solidFill>
                <a:srgbClr val="FF0000"/>
              </a:solidFill>
            </a:endParaRPr>
          </a:p>
        </p:txBody>
      </p:sp>
      <p:pic>
        <p:nvPicPr>
          <p:cNvPr id="1026" name="Picture 2">
            <a:extLst>
              <a:ext uri="{FF2B5EF4-FFF2-40B4-BE49-F238E27FC236}">
                <a16:creationId xmlns:a16="http://schemas.microsoft.com/office/drawing/2014/main" id="{E74FE97C-43E8-4007-BB64-0E8F1120A6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60" b="78250"/>
          <a:stretch/>
        </p:blipFill>
        <p:spPr bwMode="auto">
          <a:xfrm>
            <a:off x="7507286" y="1103401"/>
            <a:ext cx="3093773" cy="15617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652C60BF-FEE1-4BA5-9B99-104E7CA048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299" b="78250"/>
          <a:stretch/>
        </p:blipFill>
        <p:spPr bwMode="auto">
          <a:xfrm>
            <a:off x="2075951" y="1103401"/>
            <a:ext cx="4671706" cy="15617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E4F920C-37C4-41B0-B2A8-091E4F832055}"/>
              </a:ext>
            </a:extLst>
          </p:cNvPr>
          <p:cNvSpPr txBox="1"/>
          <p:nvPr/>
        </p:nvSpPr>
        <p:spPr>
          <a:xfrm>
            <a:off x="428391" y="2986548"/>
            <a:ext cx="7078895" cy="2062103"/>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‘invariant’ dinucleotides (GT-AG)</a:t>
            </a:r>
          </a:p>
          <a:p>
            <a:r>
              <a:rPr lang="en-US" dirty="0"/>
              <a:t>core splicing signals</a:t>
            </a:r>
          </a:p>
          <a:p>
            <a:r>
              <a:rPr lang="en-US" dirty="0">
                <a:solidFill>
                  <a:schemeClr val="accent6">
                    <a:lumMod val="75000"/>
                  </a:schemeClr>
                </a:solidFill>
              </a:rPr>
              <a:t>auxiliary splicing signals</a:t>
            </a:r>
          </a:p>
          <a:p>
            <a:r>
              <a:rPr lang="en-US" dirty="0">
                <a:solidFill>
                  <a:schemeClr val="accent6">
                    <a:lumMod val="75000"/>
                  </a:schemeClr>
                </a:solidFill>
              </a:rPr>
              <a:t>context</a:t>
            </a:r>
          </a:p>
        </p:txBody>
      </p:sp>
    </p:spTree>
    <p:extLst>
      <p:ext uri="{BB962C8B-B14F-4D97-AF65-F5344CB8AC3E}">
        <p14:creationId xmlns:p14="http://schemas.microsoft.com/office/powerpoint/2010/main" val="1370095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E4F920C-37C4-41B0-B2A8-091E4F832055}"/>
              </a:ext>
            </a:extLst>
          </p:cNvPr>
          <p:cNvSpPr txBox="1"/>
          <p:nvPr/>
        </p:nvSpPr>
        <p:spPr>
          <a:xfrm>
            <a:off x="251411" y="253180"/>
            <a:ext cx="7078895" cy="1077218"/>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‘invariant’ dinucleotides (GT-AG)</a:t>
            </a:r>
          </a:p>
          <a:p>
            <a:r>
              <a:rPr lang="en-US" dirty="0"/>
              <a:t>core splicing signals</a:t>
            </a:r>
          </a:p>
        </p:txBody>
      </p:sp>
      <p:sp>
        <p:nvSpPr>
          <p:cNvPr id="10" name="TextBox 9">
            <a:extLst>
              <a:ext uri="{FF2B5EF4-FFF2-40B4-BE49-F238E27FC236}">
                <a16:creationId xmlns:a16="http://schemas.microsoft.com/office/drawing/2014/main" id="{C6269329-8BB8-5112-E447-43A308014D54}"/>
              </a:ext>
            </a:extLst>
          </p:cNvPr>
          <p:cNvSpPr txBox="1"/>
          <p:nvPr/>
        </p:nvSpPr>
        <p:spPr>
          <a:xfrm>
            <a:off x="251412" y="1511975"/>
            <a:ext cx="10996691" cy="3539430"/>
          </a:xfrm>
          <a:prstGeom prst="rect">
            <a:avLst/>
          </a:prstGeom>
          <a:solidFill>
            <a:srgbClr val="9BAFB5">
              <a:lumMod val="40000"/>
              <a:lumOff val="60000"/>
            </a:srgbClr>
          </a:solidFill>
          <a:ln w="28575">
            <a:solidFill>
              <a:srgbClr val="0066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Many variant impact callers only recognize GT or AG mutations as splicing mutations</a:t>
            </a:r>
          </a:p>
          <a:p>
            <a:pPr marL="0" marR="0" lvl="0" indent="0" defTabSz="914400" eaLnBrk="1" fontAlgn="auto" latinLnBrk="0" hangingPunct="1">
              <a:lnSpc>
                <a:spcPct val="100000"/>
              </a:lnSpc>
              <a:spcBef>
                <a:spcPts val="0"/>
              </a:spcBef>
              <a:spcAft>
                <a:spcPts val="0"/>
              </a:spcAft>
              <a:buClrTx/>
              <a:buSzTx/>
              <a:buFontTx/>
              <a:buNone/>
              <a:tabLst/>
              <a:defRPr/>
            </a:pPr>
            <a:endParaRPr lang="en-US" sz="3200" kern="0" dirty="0">
              <a:solidFill>
                <a:srgbClr val="000000"/>
              </a:solidFill>
              <a:latin typeface="Gill Sans MT" panose="020B0502020104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Consensus sequences can be scored by PWMs using information content.</a:t>
            </a:r>
          </a:p>
          <a:p>
            <a:pPr marL="0" marR="0" lvl="0" indent="0" defTabSz="914400" eaLnBrk="1" fontAlgn="auto" latinLnBrk="0" hangingPunct="1">
              <a:lnSpc>
                <a:spcPct val="100000"/>
              </a:lnSpc>
              <a:spcBef>
                <a:spcPts val="0"/>
              </a:spcBef>
              <a:spcAft>
                <a:spcPts val="0"/>
              </a:spcAft>
              <a:buClrTx/>
              <a:buSzTx/>
              <a:buFontTx/>
              <a:buNone/>
              <a:tabLst/>
              <a:defRPr/>
            </a:pPr>
            <a:endParaRPr lang="en-US" sz="3200" kern="0" dirty="0">
              <a:solidFill>
                <a:srgbClr val="000000"/>
              </a:solidFill>
              <a:latin typeface="Gill Sans MT" panose="020B0502020104020203"/>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err="1">
                <a:ln>
                  <a:noFill/>
                </a:ln>
                <a:solidFill>
                  <a:srgbClr val="000000"/>
                </a:solidFill>
                <a:effectLst/>
                <a:uLnTx/>
                <a:uFillTx/>
                <a:latin typeface="Gill Sans MT" panose="020B0502020104020203"/>
              </a:rPr>
              <a:t>MaxEnt</a:t>
            </a:r>
            <a:r>
              <a:rPr kumimoji="0" lang="en-US" sz="3200" b="0" i="0" u="none" strike="noStrike" kern="0" cap="none" spc="0" normalizeH="0" baseline="0" noProof="0" dirty="0">
                <a:ln>
                  <a:noFill/>
                </a:ln>
                <a:solidFill>
                  <a:srgbClr val="000000"/>
                </a:solidFill>
                <a:effectLst/>
                <a:uLnTx/>
                <a:uFillTx/>
                <a:latin typeface="Gill Sans MT" panose="020B0502020104020203"/>
              </a:rPr>
              <a:t> (Yeo and Burge 2004)</a:t>
            </a:r>
            <a:endParaRPr kumimoji="0" lang="en-US" sz="2000" b="0" i="0" u="none" strike="noStrike" kern="0" cap="none" spc="0" normalizeH="0" baseline="0" noProof="0" dirty="0">
              <a:ln>
                <a:noFill/>
              </a:ln>
              <a:solidFill>
                <a:srgbClr val="000000"/>
              </a:solidFill>
              <a:effectLst/>
              <a:uLnTx/>
              <a:uFillTx/>
              <a:latin typeface="Gill Sans MT" panose="020B0502020104020203"/>
            </a:endParaRPr>
          </a:p>
        </p:txBody>
      </p:sp>
      <p:pic>
        <p:nvPicPr>
          <p:cNvPr id="11" name="Picture 2">
            <a:extLst>
              <a:ext uri="{FF2B5EF4-FFF2-40B4-BE49-F238E27FC236}">
                <a16:creationId xmlns:a16="http://schemas.microsoft.com/office/drawing/2014/main" id="{40F129D6-D03A-8435-FEAB-5BC3C207336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60" b="78250"/>
          <a:stretch/>
        </p:blipFill>
        <p:spPr bwMode="auto">
          <a:xfrm>
            <a:off x="8588835" y="5232982"/>
            <a:ext cx="3093773" cy="15617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FB126289-A50D-4F9A-F693-983AC6D03E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299" b="78250"/>
          <a:stretch/>
        </p:blipFill>
        <p:spPr bwMode="auto">
          <a:xfrm>
            <a:off x="3157500" y="5232982"/>
            <a:ext cx="4671706" cy="1561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731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E372E7-012C-4E81-B41D-15B38E284C87}"/>
              </a:ext>
            </a:extLst>
          </p:cNvPr>
          <p:cNvPicPr>
            <a:picLocks noChangeAspect="1"/>
          </p:cNvPicPr>
          <p:nvPr/>
        </p:nvPicPr>
        <p:blipFill>
          <a:blip r:embed="rId2"/>
          <a:stretch>
            <a:fillRect/>
          </a:stretch>
        </p:blipFill>
        <p:spPr>
          <a:xfrm>
            <a:off x="6096000" y="3942167"/>
            <a:ext cx="5713865" cy="2634787"/>
          </a:xfrm>
          <a:prstGeom prst="rect">
            <a:avLst/>
          </a:prstGeom>
        </p:spPr>
      </p:pic>
      <p:pic>
        <p:nvPicPr>
          <p:cNvPr id="3" name="Picture 2">
            <a:extLst>
              <a:ext uri="{FF2B5EF4-FFF2-40B4-BE49-F238E27FC236}">
                <a16:creationId xmlns:a16="http://schemas.microsoft.com/office/drawing/2014/main" id="{D59E1D4C-BF74-4D52-83F7-E964A4C58D25}"/>
              </a:ext>
            </a:extLst>
          </p:cNvPr>
          <p:cNvPicPr>
            <a:picLocks noChangeAspect="1"/>
          </p:cNvPicPr>
          <p:nvPr/>
        </p:nvPicPr>
        <p:blipFill rotWithShape="1">
          <a:blip r:embed="rId3"/>
          <a:srcRect r="50064"/>
          <a:stretch/>
        </p:blipFill>
        <p:spPr>
          <a:xfrm>
            <a:off x="352335" y="197488"/>
            <a:ext cx="3804886" cy="1584177"/>
          </a:xfrm>
          <a:prstGeom prst="rect">
            <a:avLst/>
          </a:prstGeom>
        </p:spPr>
      </p:pic>
      <p:pic>
        <p:nvPicPr>
          <p:cNvPr id="4" name="Picture 3">
            <a:extLst>
              <a:ext uri="{FF2B5EF4-FFF2-40B4-BE49-F238E27FC236}">
                <a16:creationId xmlns:a16="http://schemas.microsoft.com/office/drawing/2014/main" id="{4A320649-70E8-41DF-8CF2-56A3D5ED5317}"/>
              </a:ext>
            </a:extLst>
          </p:cNvPr>
          <p:cNvPicPr>
            <a:picLocks noChangeAspect="1"/>
          </p:cNvPicPr>
          <p:nvPr/>
        </p:nvPicPr>
        <p:blipFill>
          <a:blip r:embed="rId4"/>
          <a:stretch>
            <a:fillRect/>
          </a:stretch>
        </p:blipFill>
        <p:spPr>
          <a:xfrm>
            <a:off x="341286" y="3475394"/>
            <a:ext cx="5616454" cy="3068564"/>
          </a:xfrm>
          <a:prstGeom prst="rect">
            <a:avLst/>
          </a:prstGeom>
        </p:spPr>
      </p:pic>
      <p:pic>
        <p:nvPicPr>
          <p:cNvPr id="6" name="Picture 5">
            <a:extLst>
              <a:ext uri="{FF2B5EF4-FFF2-40B4-BE49-F238E27FC236}">
                <a16:creationId xmlns:a16="http://schemas.microsoft.com/office/drawing/2014/main" id="{F20B9CB3-F045-4C87-BCF0-45EBEDF9A3E9}"/>
              </a:ext>
            </a:extLst>
          </p:cNvPr>
          <p:cNvPicPr>
            <a:picLocks noChangeAspect="1"/>
          </p:cNvPicPr>
          <p:nvPr/>
        </p:nvPicPr>
        <p:blipFill rotWithShape="1">
          <a:blip r:embed="rId3"/>
          <a:srcRect l="49935"/>
          <a:stretch/>
        </p:blipFill>
        <p:spPr>
          <a:xfrm>
            <a:off x="301655" y="1781665"/>
            <a:ext cx="3814714" cy="1584177"/>
          </a:xfrm>
          <a:prstGeom prst="rect">
            <a:avLst/>
          </a:prstGeom>
        </p:spPr>
      </p:pic>
      <p:pic>
        <p:nvPicPr>
          <p:cNvPr id="5" name="Picture 4">
            <a:extLst>
              <a:ext uri="{FF2B5EF4-FFF2-40B4-BE49-F238E27FC236}">
                <a16:creationId xmlns:a16="http://schemas.microsoft.com/office/drawing/2014/main" id="{357397A0-6EA9-4947-BE25-4E40575CAA7E}"/>
              </a:ext>
            </a:extLst>
          </p:cNvPr>
          <p:cNvPicPr>
            <a:picLocks noChangeAspect="1"/>
          </p:cNvPicPr>
          <p:nvPr/>
        </p:nvPicPr>
        <p:blipFill>
          <a:blip r:embed="rId5"/>
          <a:stretch>
            <a:fillRect/>
          </a:stretch>
        </p:blipFill>
        <p:spPr>
          <a:xfrm>
            <a:off x="4525669" y="752332"/>
            <a:ext cx="7191849" cy="1876198"/>
          </a:xfrm>
          <a:prstGeom prst="rect">
            <a:avLst/>
          </a:prstGeom>
        </p:spPr>
      </p:pic>
    </p:spTree>
    <p:extLst>
      <p:ext uri="{BB962C8B-B14F-4D97-AF65-F5344CB8AC3E}">
        <p14:creationId xmlns:p14="http://schemas.microsoft.com/office/powerpoint/2010/main" val="27708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Classes of splice site signal</a:t>
            </a:r>
            <a:endParaRPr lang="en-US" altLang="en-US" sz="4800" i="1" dirty="0">
              <a:solidFill>
                <a:srgbClr val="FF0000"/>
              </a:solidFill>
            </a:endParaRPr>
          </a:p>
        </p:txBody>
      </p:sp>
      <p:pic>
        <p:nvPicPr>
          <p:cNvPr id="7" name="Picture 6">
            <a:extLst>
              <a:ext uri="{FF2B5EF4-FFF2-40B4-BE49-F238E27FC236}">
                <a16:creationId xmlns:a16="http://schemas.microsoft.com/office/drawing/2014/main" id="{D1538B58-3863-E89A-ADA2-36F27F5F3731}"/>
              </a:ext>
            </a:extLst>
          </p:cNvPr>
          <p:cNvPicPr>
            <a:picLocks noChangeAspect="1"/>
          </p:cNvPicPr>
          <p:nvPr/>
        </p:nvPicPr>
        <p:blipFill>
          <a:blip r:embed="rId2"/>
          <a:stretch>
            <a:fillRect/>
          </a:stretch>
        </p:blipFill>
        <p:spPr>
          <a:xfrm>
            <a:off x="2324797" y="1103401"/>
            <a:ext cx="9535860" cy="4154107"/>
          </a:xfrm>
          <a:prstGeom prst="rect">
            <a:avLst/>
          </a:prstGeom>
        </p:spPr>
      </p:pic>
      <p:sp>
        <p:nvSpPr>
          <p:cNvPr id="8" name="TextBox 7">
            <a:extLst>
              <a:ext uri="{FF2B5EF4-FFF2-40B4-BE49-F238E27FC236}">
                <a16:creationId xmlns:a16="http://schemas.microsoft.com/office/drawing/2014/main" id="{AE4F920C-37C4-41B0-B2A8-091E4F832055}"/>
              </a:ext>
            </a:extLst>
          </p:cNvPr>
          <p:cNvSpPr txBox="1"/>
          <p:nvPr/>
        </p:nvSpPr>
        <p:spPr>
          <a:xfrm>
            <a:off x="448056" y="4343400"/>
            <a:ext cx="7078895" cy="2062103"/>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solidFill>
                  <a:schemeClr val="accent6">
                    <a:lumMod val="75000"/>
                  </a:schemeClr>
                </a:solidFill>
              </a:rPr>
              <a:t>‘invariant’ dinucleotides (GT-AG)</a:t>
            </a:r>
          </a:p>
          <a:p>
            <a:r>
              <a:rPr lang="en-US" dirty="0">
                <a:solidFill>
                  <a:schemeClr val="accent6">
                    <a:lumMod val="75000"/>
                  </a:schemeClr>
                </a:solidFill>
              </a:rPr>
              <a:t>core splicing signals</a:t>
            </a:r>
          </a:p>
          <a:p>
            <a:r>
              <a:rPr lang="en-US" dirty="0"/>
              <a:t>auxiliary splicing signals</a:t>
            </a:r>
          </a:p>
          <a:p>
            <a:r>
              <a:rPr lang="en-US" dirty="0">
                <a:solidFill>
                  <a:schemeClr val="accent6">
                    <a:lumMod val="75000"/>
                  </a:schemeClr>
                </a:solidFill>
              </a:rPr>
              <a:t>context</a:t>
            </a:r>
          </a:p>
        </p:txBody>
      </p:sp>
      <p:sp>
        <p:nvSpPr>
          <p:cNvPr id="9" name="TextBox 8">
            <a:extLst>
              <a:ext uri="{FF2B5EF4-FFF2-40B4-BE49-F238E27FC236}">
                <a16:creationId xmlns:a16="http://schemas.microsoft.com/office/drawing/2014/main" id="{106CA263-87CB-2114-982B-75BB15C7C628}"/>
              </a:ext>
            </a:extLst>
          </p:cNvPr>
          <p:cNvSpPr txBox="1"/>
          <p:nvPr/>
        </p:nvSpPr>
        <p:spPr>
          <a:xfrm>
            <a:off x="7660242" y="4546865"/>
            <a:ext cx="4531758"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Image from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 Expanding Landscape of Alternative Splicing Variation in Human Populations.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Eddie Park</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Zhicheng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 Pan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5"/>
              </a:rPr>
              <a:t>Zijun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 Zhang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Lan Lin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Yi Xing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American journal of human genetics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Vol. 102, No. 1. (04 January 2018), pp. 11-26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8731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E4F920C-37C4-41B0-B2A8-091E4F832055}"/>
              </a:ext>
            </a:extLst>
          </p:cNvPr>
          <p:cNvSpPr txBox="1"/>
          <p:nvPr/>
        </p:nvSpPr>
        <p:spPr>
          <a:xfrm>
            <a:off x="251411" y="253180"/>
            <a:ext cx="7078895" cy="584775"/>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Auxiliary splicing signals</a:t>
            </a:r>
          </a:p>
        </p:txBody>
      </p:sp>
      <p:sp>
        <p:nvSpPr>
          <p:cNvPr id="10" name="TextBox 9">
            <a:extLst>
              <a:ext uri="{FF2B5EF4-FFF2-40B4-BE49-F238E27FC236}">
                <a16:creationId xmlns:a16="http://schemas.microsoft.com/office/drawing/2014/main" id="{C6269329-8BB8-5112-E447-43A308014D54}"/>
              </a:ext>
            </a:extLst>
          </p:cNvPr>
          <p:cNvSpPr txBox="1"/>
          <p:nvPr/>
        </p:nvSpPr>
        <p:spPr>
          <a:xfrm>
            <a:off x="597654" y="1010530"/>
            <a:ext cx="10996691" cy="1077218"/>
          </a:xfrm>
          <a:prstGeom prst="rect">
            <a:avLst/>
          </a:prstGeom>
          <a:solidFill>
            <a:srgbClr val="9BAFB5">
              <a:lumMod val="40000"/>
              <a:lumOff val="60000"/>
            </a:srgbClr>
          </a:solidFill>
          <a:ln w="28575">
            <a:solidFill>
              <a:srgbClr val="0066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HMMs</a:t>
            </a:r>
            <a:endParaRPr lang="en-US" sz="3200" kern="0" dirty="0">
              <a:solidFill>
                <a:srgbClr val="000000"/>
              </a:solidFill>
              <a:latin typeface="Gill Sans MT" panose="020B0502020104020203"/>
            </a:endParaRPr>
          </a:p>
          <a:p>
            <a:pPr marL="0" marR="0" lvl="0" indent="0" defTabSz="914400" eaLnBrk="1" fontAlgn="auto" latinLnBrk="0" hangingPunct="1">
              <a:lnSpc>
                <a:spcPct val="100000"/>
              </a:lnSpc>
              <a:spcBef>
                <a:spcPts val="0"/>
              </a:spcBef>
              <a:spcAft>
                <a:spcPts val="0"/>
              </a:spcAft>
              <a:buClrTx/>
              <a:buSzTx/>
              <a:buFontTx/>
              <a:buNone/>
              <a:tabLst/>
              <a:defRPr/>
            </a:pPr>
            <a:r>
              <a:rPr lang="en-US" sz="3200" kern="0" dirty="0" err="1">
                <a:solidFill>
                  <a:srgbClr val="000000"/>
                </a:solidFill>
                <a:latin typeface="Gill Sans MT" panose="020B0502020104020203"/>
              </a:rPr>
              <a:t>SplicePort</a:t>
            </a:r>
            <a:r>
              <a:rPr lang="en-US" sz="3200" kern="0" dirty="0">
                <a:solidFill>
                  <a:srgbClr val="000000"/>
                </a:solidFill>
                <a:latin typeface="Gill Sans MT" panose="020B0502020104020203"/>
              </a:rPr>
              <a:t> (2006) – a feature generation algorithm</a:t>
            </a:r>
            <a:endParaRPr kumimoji="0" lang="en-US" sz="2000" b="0" i="0" u="none" strike="noStrike" kern="0" cap="none" spc="0" normalizeH="0" baseline="0" noProof="0" dirty="0">
              <a:ln>
                <a:noFill/>
              </a:ln>
              <a:solidFill>
                <a:srgbClr val="000000"/>
              </a:solidFill>
              <a:effectLst/>
              <a:uLnTx/>
              <a:uFillTx/>
              <a:latin typeface="Gill Sans MT" panose="020B0502020104020203"/>
            </a:endParaRPr>
          </a:p>
        </p:txBody>
      </p:sp>
      <p:pic>
        <p:nvPicPr>
          <p:cNvPr id="6" name="Picture 5">
            <a:extLst>
              <a:ext uri="{FF2B5EF4-FFF2-40B4-BE49-F238E27FC236}">
                <a16:creationId xmlns:a16="http://schemas.microsoft.com/office/drawing/2014/main" id="{B2B6EBD2-DB77-6297-B00B-D4A6AD09AC4E}"/>
              </a:ext>
            </a:extLst>
          </p:cNvPr>
          <p:cNvPicPr>
            <a:picLocks noChangeAspect="1"/>
          </p:cNvPicPr>
          <p:nvPr/>
        </p:nvPicPr>
        <p:blipFill>
          <a:blip r:embed="rId2"/>
          <a:stretch>
            <a:fillRect/>
          </a:stretch>
        </p:blipFill>
        <p:spPr>
          <a:xfrm>
            <a:off x="3546491" y="2999662"/>
            <a:ext cx="8498025" cy="3701995"/>
          </a:xfrm>
          <a:prstGeom prst="rect">
            <a:avLst/>
          </a:prstGeom>
        </p:spPr>
      </p:pic>
      <p:sp>
        <p:nvSpPr>
          <p:cNvPr id="7" name="TextBox 6">
            <a:extLst>
              <a:ext uri="{FF2B5EF4-FFF2-40B4-BE49-F238E27FC236}">
                <a16:creationId xmlns:a16="http://schemas.microsoft.com/office/drawing/2014/main" id="{EFD7DAEA-2DAB-3983-8190-1B08BEE7B816}"/>
              </a:ext>
            </a:extLst>
          </p:cNvPr>
          <p:cNvSpPr txBox="1"/>
          <p:nvPr/>
        </p:nvSpPr>
        <p:spPr>
          <a:xfrm>
            <a:off x="597654" y="2370350"/>
            <a:ext cx="4465959" cy="1569660"/>
          </a:xfrm>
          <a:prstGeom prst="rect">
            <a:avLst/>
          </a:prstGeom>
          <a:solidFill>
            <a:srgbClr val="9BAFB5">
              <a:lumMod val="40000"/>
              <a:lumOff val="60000"/>
            </a:srgbClr>
          </a:solidFill>
          <a:ln w="28575">
            <a:solidFill>
              <a:srgbClr val="0066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err="1">
                <a:solidFill>
                  <a:srgbClr val="000000"/>
                </a:solidFill>
                <a:latin typeface="Gill Sans MT" panose="020B0502020104020203"/>
              </a:rPr>
              <a:t>Exonic</a:t>
            </a:r>
            <a:r>
              <a:rPr lang="en-US" sz="2400" kern="0" dirty="0">
                <a:solidFill>
                  <a:srgbClr val="000000"/>
                </a:solidFill>
                <a:latin typeface="Gill Sans MT" panose="020B0502020104020203"/>
              </a:rPr>
              <a:t> splicing enhancers</a:t>
            </a:r>
          </a:p>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srgbClr val="000000"/>
                </a:solidFill>
                <a:latin typeface="Gill Sans MT" panose="020B0502020104020203"/>
              </a:rPr>
              <a:t>Intronic splicing enhancers</a:t>
            </a:r>
          </a:p>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err="1">
                <a:solidFill>
                  <a:srgbClr val="000000"/>
                </a:solidFill>
                <a:latin typeface="Gill Sans MT" panose="020B0502020104020203"/>
              </a:rPr>
              <a:t>Exonic</a:t>
            </a:r>
            <a:r>
              <a:rPr lang="en-US" sz="2400" kern="0" dirty="0">
                <a:solidFill>
                  <a:srgbClr val="000000"/>
                </a:solidFill>
                <a:latin typeface="Gill Sans MT" panose="020B0502020104020203"/>
              </a:rPr>
              <a:t> splicing suppressors</a:t>
            </a:r>
          </a:p>
          <a:p>
            <a:pPr marL="0" marR="0" lvl="0" indent="0" defTabSz="914400" eaLnBrk="1" fontAlgn="auto" latinLnBrk="0" hangingPunct="1">
              <a:lnSpc>
                <a:spcPct val="100000"/>
              </a:lnSpc>
              <a:spcBef>
                <a:spcPts val="0"/>
              </a:spcBef>
              <a:spcAft>
                <a:spcPts val="0"/>
              </a:spcAft>
              <a:buClrTx/>
              <a:buSzTx/>
              <a:buFontTx/>
              <a:buNone/>
              <a:tabLst/>
              <a:defRPr/>
            </a:pPr>
            <a:r>
              <a:rPr lang="en-US" sz="2400" kern="0" dirty="0">
                <a:solidFill>
                  <a:srgbClr val="000000"/>
                </a:solidFill>
                <a:latin typeface="Gill Sans MT" panose="020B0502020104020203"/>
              </a:rPr>
              <a:t>Intronic splicing enhancers</a:t>
            </a:r>
          </a:p>
        </p:txBody>
      </p:sp>
      <p:sp>
        <p:nvSpPr>
          <p:cNvPr id="9" name="TextBox 8">
            <a:extLst>
              <a:ext uri="{FF2B5EF4-FFF2-40B4-BE49-F238E27FC236}">
                <a16:creationId xmlns:a16="http://schemas.microsoft.com/office/drawing/2014/main" id="{2654EEF1-6AEB-7ED1-590E-FBF646851FF4}"/>
              </a:ext>
            </a:extLst>
          </p:cNvPr>
          <p:cNvSpPr txBox="1"/>
          <p:nvPr/>
        </p:nvSpPr>
        <p:spPr>
          <a:xfrm>
            <a:off x="573595" y="5308861"/>
            <a:ext cx="3217263" cy="1077218"/>
          </a:xfrm>
          <a:prstGeom prst="rect">
            <a:avLst/>
          </a:prstGeom>
          <a:solidFill>
            <a:srgbClr val="9BAFB5">
              <a:lumMod val="40000"/>
              <a:lumOff val="60000"/>
            </a:srgbClr>
          </a:solidFill>
          <a:ln w="28575">
            <a:solidFill>
              <a:srgbClr val="0066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Linear scoring</a:t>
            </a:r>
          </a:p>
          <a:p>
            <a:pPr marL="0" marR="0" lvl="0" indent="0" defTabSz="914400" eaLnBrk="1" fontAlgn="auto" latinLnBrk="0" hangingPunct="1">
              <a:lnSpc>
                <a:spcPct val="100000"/>
              </a:lnSpc>
              <a:spcBef>
                <a:spcPts val="0"/>
              </a:spcBef>
              <a:spcAft>
                <a:spcPts val="0"/>
              </a:spcAft>
              <a:buClrTx/>
              <a:buSzTx/>
              <a:buFontTx/>
              <a:buNone/>
              <a:tabLst/>
              <a:defRPr/>
            </a:pPr>
            <a:r>
              <a:rPr lang="en-US" sz="3200" kern="0" dirty="0">
                <a:solidFill>
                  <a:srgbClr val="000000"/>
                </a:solidFill>
                <a:latin typeface="Gill Sans MT" panose="020B0502020104020203"/>
              </a:rPr>
              <a:t>Limited window</a:t>
            </a:r>
          </a:p>
        </p:txBody>
      </p:sp>
    </p:spTree>
    <p:extLst>
      <p:ext uri="{BB962C8B-B14F-4D97-AF65-F5344CB8AC3E}">
        <p14:creationId xmlns:p14="http://schemas.microsoft.com/office/powerpoint/2010/main" val="180721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1089529"/>
          </a:xfrm>
        </p:spPr>
        <p:txBody>
          <a:bodyPr anchor="t" anchorCtr="0">
            <a:spAutoFit/>
          </a:bodyPr>
          <a:lstStyle/>
          <a:p>
            <a:r>
              <a:rPr lang="en-US" altLang="en-US" sz="3600" dirty="0"/>
              <a:t>Missense and synonymous mutations are often ESE or ESS or cryptic splice site activation mutations.</a:t>
            </a:r>
            <a:endParaRPr lang="en-US" altLang="en-US" sz="3600" i="1" dirty="0">
              <a:solidFill>
                <a:srgbClr val="FF0000"/>
              </a:solidFill>
            </a:endParaRPr>
          </a:p>
        </p:txBody>
      </p:sp>
      <p:pic>
        <p:nvPicPr>
          <p:cNvPr id="3" name="Picture 2">
            <a:extLst>
              <a:ext uri="{FF2B5EF4-FFF2-40B4-BE49-F238E27FC236}">
                <a16:creationId xmlns:a16="http://schemas.microsoft.com/office/drawing/2014/main" id="{A0042454-913C-46F6-B7C4-27631D2C1908}"/>
              </a:ext>
            </a:extLst>
          </p:cNvPr>
          <p:cNvPicPr>
            <a:picLocks noChangeAspect="1"/>
          </p:cNvPicPr>
          <p:nvPr/>
        </p:nvPicPr>
        <p:blipFill>
          <a:blip r:embed="rId2"/>
          <a:stretch>
            <a:fillRect/>
          </a:stretch>
        </p:blipFill>
        <p:spPr>
          <a:xfrm>
            <a:off x="168892" y="1432874"/>
            <a:ext cx="10069060" cy="5163421"/>
          </a:xfrm>
          <a:prstGeom prst="rect">
            <a:avLst/>
          </a:prstGeom>
        </p:spPr>
      </p:pic>
      <p:sp>
        <p:nvSpPr>
          <p:cNvPr id="6" name="Right Brace 5">
            <a:extLst>
              <a:ext uri="{FF2B5EF4-FFF2-40B4-BE49-F238E27FC236}">
                <a16:creationId xmlns:a16="http://schemas.microsoft.com/office/drawing/2014/main" id="{2FEE1855-72C3-470C-A5D5-2873085705E0}"/>
              </a:ext>
            </a:extLst>
          </p:cNvPr>
          <p:cNvSpPr/>
          <p:nvPr/>
        </p:nvSpPr>
        <p:spPr>
          <a:xfrm>
            <a:off x="8908327" y="3429000"/>
            <a:ext cx="669303" cy="1482365"/>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4">
            <a:extLst>
              <a:ext uri="{FF2B5EF4-FFF2-40B4-BE49-F238E27FC236}">
                <a16:creationId xmlns:a16="http://schemas.microsoft.com/office/drawing/2014/main" id="{CCA41277-6D29-4312-BD0F-FA4848689422}"/>
              </a:ext>
            </a:extLst>
          </p:cNvPr>
          <p:cNvSpPr txBox="1">
            <a:spLocks noChangeArrowheads="1"/>
          </p:cNvSpPr>
          <p:nvPr/>
        </p:nvSpPr>
        <p:spPr>
          <a:xfrm>
            <a:off x="9747316" y="3602817"/>
            <a:ext cx="2308783" cy="1588127"/>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err="1">
                <a:ln>
                  <a:noFill/>
                </a:ln>
                <a:solidFill>
                  <a:srgbClr val="C00000"/>
                </a:solidFill>
                <a:effectLst/>
                <a:uLnTx/>
                <a:uFillTx/>
                <a:latin typeface="Calibri Light" panose="020F0302020204030204"/>
                <a:ea typeface="+mj-ea"/>
                <a:cs typeface="+mj-cs"/>
              </a:rPr>
              <a:t>Exonic</a:t>
            </a:r>
            <a:r>
              <a:rPr kumimoji="0" lang="en-US" altLang="en-US" sz="3600" b="0" i="0" u="none" strike="noStrike" kern="1200" cap="none" spc="0" normalizeH="0" baseline="0" noProof="0" dirty="0">
                <a:ln>
                  <a:noFill/>
                </a:ln>
                <a:solidFill>
                  <a:srgbClr val="C00000"/>
                </a:solidFill>
                <a:effectLst/>
                <a:uLnTx/>
                <a:uFillTx/>
                <a:latin typeface="Calibri Light" panose="020F0302020204030204"/>
                <a:ea typeface="+mj-ea"/>
                <a:cs typeface="+mj-cs"/>
              </a:rPr>
              <a:t> splicing mutations?</a:t>
            </a:r>
            <a:endParaRPr kumimoji="0" lang="en-US" altLang="en-US" sz="3600" b="0" i="1"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558891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Classes of splice site signal</a:t>
            </a:r>
            <a:endParaRPr lang="en-US" altLang="en-US" sz="4800" i="1" dirty="0">
              <a:solidFill>
                <a:srgbClr val="FF0000"/>
              </a:solidFill>
            </a:endParaRPr>
          </a:p>
        </p:txBody>
      </p:sp>
      <p:sp>
        <p:nvSpPr>
          <p:cNvPr id="8" name="TextBox 7">
            <a:extLst>
              <a:ext uri="{FF2B5EF4-FFF2-40B4-BE49-F238E27FC236}">
                <a16:creationId xmlns:a16="http://schemas.microsoft.com/office/drawing/2014/main" id="{AE4F920C-37C4-41B0-B2A8-091E4F832055}"/>
              </a:ext>
            </a:extLst>
          </p:cNvPr>
          <p:cNvSpPr txBox="1"/>
          <p:nvPr/>
        </p:nvSpPr>
        <p:spPr>
          <a:xfrm>
            <a:off x="448056" y="4343400"/>
            <a:ext cx="7078895" cy="2062103"/>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‘invariant’ dinucleotides (GT-AG)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core splicing signals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srgbClr val="70AD47">
                    <a:lumMod val="75000"/>
                  </a:srgbClr>
                </a:solidFill>
                <a:latin typeface="Calibri" panose="020F0502020204030204"/>
              </a:rPr>
              <a:t>auxiliary splicing signals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solidFill>
                  <a:prstClr val="white"/>
                </a:solidFill>
                <a:latin typeface="Calibri" panose="020F0502020204030204"/>
              </a:rPr>
              <a:t>context</a:t>
            </a:r>
          </a:p>
        </p:txBody>
      </p:sp>
      <p:cxnSp>
        <p:nvCxnSpPr>
          <p:cNvPr id="10" name="Straight Connector 9">
            <a:extLst>
              <a:ext uri="{FF2B5EF4-FFF2-40B4-BE49-F238E27FC236}">
                <a16:creationId xmlns:a16="http://schemas.microsoft.com/office/drawing/2014/main" id="{57295AA9-09DF-131C-60F4-7142957C7A6C}"/>
              </a:ext>
            </a:extLst>
          </p:cNvPr>
          <p:cNvCxnSpPr>
            <a:cxnSpLocks/>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1" name="Rectangle 10">
            <a:extLst>
              <a:ext uri="{FF2B5EF4-FFF2-40B4-BE49-F238E27FC236}">
                <a16:creationId xmlns:a16="http://schemas.microsoft.com/office/drawing/2014/main" id="{E4EBEB4E-E4A7-6DB9-E1AD-4D97A9B6F786}"/>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2E93E837-9D59-C76F-AE82-327F899A286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3" name="Rectangle 12">
            <a:extLst>
              <a:ext uri="{FF2B5EF4-FFF2-40B4-BE49-F238E27FC236}">
                <a16:creationId xmlns:a16="http://schemas.microsoft.com/office/drawing/2014/main" id="{4F487F49-CF77-085A-58B1-8A82C19D9630}"/>
              </a:ext>
            </a:extLst>
          </p:cNvPr>
          <p:cNvSpPr/>
          <p:nvPr/>
        </p:nvSpPr>
        <p:spPr>
          <a:xfrm>
            <a:off x="7253977" y="1475552"/>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B309E82-27A7-271B-681F-0D5BABD8ECCD}"/>
              </a:ext>
            </a:extLst>
          </p:cNvPr>
          <p:cNvSpPr/>
          <p:nvPr/>
        </p:nvSpPr>
        <p:spPr>
          <a:xfrm>
            <a:off x="1466477" y="3026284"/>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Straight Connector 14">
            <a:extLst>
              <a:ext uri="{FF2B5EF4-FFF2-40B4-BE49-F238E27FC236}">
                <a16:creationId xmlns:a16="http://schemas.microsoft.com/office/drawing/2014/main" id="{8C58DE36-730B-6E57-8B1D-8976384B2EB2}"/>
              </a:ext>
            </a:extLst>
          </p:cNvPr>
          <p:cNvCxnSpPr>
            <a:cxnSpLocks/>
          </p:cNvCxnSpPr>
          <p:nvPr/>
        </p:nvCxnSpPr>
        <p:spPr>
          <a:xfrm>
            <a:off x="3219865" y="3404849"/>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6" name="Rectangle 15">
            <a:extLst>
              <a:ext uri="{FF2B5EF4-FFF2-40B4-BE49-F238E27FC236}">
                <a16:creationId xmlns:a16="http://schemas.microsoft.com/office/drawing/2014/main" id="{46A8094D-7B39-7CC9-893D-F80B3036F617}"/>
              </a:ext>
            </a:extLst>
          </p:cNvPr>
          <p:cNvSpPr/>
          <p:nvPr/>
        </p:nvSpPr>
        <p:spPr>
          <a:xfrm>
            <a:off x="5149217" y="3026284"/>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6E4BF3AB-37DD-C5E9-8C76-E1DE309A0BF5}"/>
              </a:ext>
            </a:extLst>
          </p:cNvPr>
          <p:cNvCxnSpPr/>
          <p:nvPr/>
        </p:nvCxnSpPr>
        <p:spPr>
          <a:xfrm>
            <a:off x="6912030" y="3404849"/>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8" name="Rectangle 17">
            <a:extLst>
              <a:ext uri="{FF2B5EF4-FFF2-40B4-BE49-F238E27FC236}">
                <a16:creationId xmlns:a16="http://schemas.microsoft.com/office/drawing/2014/main" id="{EC31E6AE-E7D6-F043-21A9-A16B3BD68BE2}"/>
              </a:ext>
            </a:extLst>
          </p:cNvPr>
          <p:cNvSpPr/>
          <p:nvPr/>
        </p:nvSpPr>
        <p:spPr>
          <a:xfrm>
            <a:off x="8841382" y="3026284"/>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E323F81-194A-20F8-BEFA-21C9A3706255}"/>
              </a:ext>
            </a:extLst>
          </p:cNvPr>
          <p:cNvSpPr/>
          <p:nvPr/>
        </p:nvSpPr>
        <p:spPr>
          <a:xfrm>
            <a:off x="3034719" y="1481966"/>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6B6D57D-5A92-C550-4269-57E5CA1FA3A2}"/>
              </a:ext>
            </a:extLst>
          </p:cNvPr>
          <p:cNvSpPr txBox="1"/>
          <p:nvPr/>
        </p:nvSpPr>
        <p:spPr>
          <a:xfrm>
            <a:off x="5789142" y="2483504"/>
            <a:ext cx="453457" cy="369332"/>
          </a:xfrm>
          <a:prstGeom prst="rect">
            <a:avLst/>
          </a:prstGeom>
          <a:noFill/>
        </p:spPr>
        <p:txBody>
          <a:bodyPr wrap="none" rtlCol="0">
            <a:spAutoFit/>
          </a:bodyPr>
          <a:lstStyle/>
          <a:p>
            <a:r>
              <a:rPr lang="en-US" dirty="0"/>
              <a:t>Vs.</a:t>
            </a:r>
          </a:p>
        </p:txBody>
      </p:sp>
    </p:spTree>
    <p:extLst>
      <p:ext uri="{BB962C8B-B14F-4D97-AF65-F5344CB8AC3E}">
        <p14:creationId xmlns:p14="http://schemas.microsoft.com/office/powerpoint/2010/main" val="1430297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D8DCB214-3D39-F1ED-9CCC-38E5E03CDEF9}"/>
              </a:ext>
            </a:extLst>
          </p:cNvPr>
          <p:cNvCxnSpPr/>
          <p:nvPr/>
        </p:nvCxnSpPr>
        <p:spPr>
          <a:xfrm>
            <a:off x="3170700" y="3660491"/>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0B3FDF6-67C6-436E-B063-FC785A21FB53}"/>
              </a:ext>
            </a:extLst>
          </p:cNvPr>
          <p:cNvSpPr txBox="1"/>
          <p:nvPr/>
        </p:nvSpPr>
        <p:spPr>
          <a:xfrm>
            <a:off x="263951" y="2790334"/>
            <a:ext cx="22336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Intron retention</a:t>
            </a:r>
          </a:p>
        </p:txBody>
      </p:sp>
      <p:sp>
        <p:nvSpPr>
          <p:cNvPr id="14" name="Rectangle 13">
            <a:extLst>
              <a:ext uri="{FF2B5EF4-FFF2-40B4-BE49-F238E27FC236}">
                <a16:creationId xmlns:a16="http://schemas.microsoft.com/office/drawing/2014/main" id="{34078783-4FA4-49A9-B045-CA2CB29C3FFB}"/>
              </a:ext>
            </a:extLst>
          </p:cNvPr>
          <p:cNvSpPr/>
          <p:nvPr/>
        </p:nvSpPr>
        <p:spPr>
          <a:xfrm>
            <a:off x="1451725" y="337483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830AE4E-49EA-4EB5-9898-4F7535A6859E}"/>
              </a:ext>
            </a:extLst>
          </p:cNvPr>
          <p:cNvSpPr/>
          <p:nvPr/>
        </p:nvSpPr>
        <p:spPr>
          <a:xfrm>
            <a:off x="5134465" y="3374835"/>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2FFE11-3D73-461F-AA65-0BEB282D10A4}"/>
              </a:ext>
            </a:extLst>
          </p:cNvPr>
          <p:cNvSpPr/>
          <p:nvPr/>
        </p:nvSpPr>
        <p:spPr>
          <a:xfrm>
            <a:off x="8826630" y="337483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AB78983-BE99-42EE-82DB-C750DF6F24BB}"/>
              </a:ext>
            </a:extLst>
          </p:cNvPr>
          <p:cNvSpPr/>
          <p:nvPr/>
        </p:nvSpPr>
        <p:spPr>
          <a:xfrm>
            <a:off x="6897278" y="3376649"/>
            <a:ext cx="192935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61B9A05-B117-ABA9-2801-06F370464D5B}"/>
              </a:ext>
            </a:extLst>
          </p:cNvPr>
          <p:cNvSpPr txBox="1"/>
          <p:nvPr/>
        </p:nvSpPr>
        <p:spPr>
          <a:xfrm>
            <a:off x="6663495" y="3451548"/>
            <a:ext cx="304892" cy="369332"/>
          </a:xfrm>
          <a:prstGeom prst="rect">
            <a:avLst/>
          </a:prstGeom>
          <a:noFill/>
        </p:spPr>
        <p:txBody>
          <a:bodyPr wrap="none" rtlCol="0">
            <a:spAutoFit/>
          </a:bodyPr>
          <a:lstStyle/>
          <a:p>
            <a:r>
              <a:rPr lang="en-US" dirty="0">
                <a:solidFill>
                  <a:srgbClr val="C00000"/>
                </a:solidFill>
              </a:rPr>
              <a:t>X</a:t>
            </a:r>
          </a:p>
        </p:txBody>
      </p:sp>
    </p:spTree>
    <p:extLst>
      <p:ext uri="{BB962C8B-B14F-4D97-AF65-F5344CB8AC3E}">
        <p14:creationId xmlns:p14="http://schemas.microsoft.com/office/powerpoint/2010/main" val="2649554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B6E0219-482C-40EC-93C2-B1D92EB4FEA0}"/>
              </a:ext>
            </a:extLst>
          </p:cNvPr>
          <p:cNvSpPr txBox="1"/>
          <p:nvPr/>
        </p:nvSpPr>
        <p:spPr>
          <a:xfrm>
            <a:off x="263951" y="4372669"/>
            <a:ext cx="193129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Exon skipping</a:t>
            </a:r>
          </a:p>
        </p:txBody>
      </p:sp>
      <p:sp>
        <p:nvSpPr>
          <p:cNvPr id="22" name="Rectangle 21">
            <a:extLst>
              <a:ext uri="{FF2B5EF4-FFF2-40B4-BE49-F238E27FC236}">
                <a16:creationId xmlns:a16="http://schemas.microsoft.com/office/drawing/2014/main" id="{B2CC0EAA-45C8-4F14-BF25-8D9D39690D42}"/>
              </a:ext>
            </a:extLst>
          </p:cNvPr>
          <p:cNvSpPr/>
          <p:nvPr/>
        </p:nvSpPr>
        <p:spPr>
          <a:xfrm>
            <a:off x="4333187" y="475122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C2041D-F3E6-4C40-A75E-A42B1F8344FE}"/>
              </a:ext>
            </a:extLst>
          </p:cNvPr>
          <p:cNvSpPr/>
          <p:nvPr/>
        </p:nvSpPr>
        <p:spPr>
          <a:xfrm>
            <a:off x="6067910" y="475122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0B96C443-5771-4900-9271-D169B53A059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6477F2E-1BA0-4373-B267-094BBFE0C52C}"/>
              </a:ext>
            </a:extLst>
          </p:cNvPr>
          <p:cNvCxnSpPr>
            <a:cxnSpLocks/>
            <a:stCxn id="12" idx="1"/>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3756D78-D467-4B0B-8FCA-6168C03496D7}"/>
              </a:ext>
            </a:extLst>
          </p:cNvPr>
          <p:cNvSpPr txBox="1"/>
          <p:nvPr/>
        </p:nvSpPr>
        <p:spPr>
          <a:xfrm>
            <a:off x="7495880" y="2501065"/>
            <a:ext cx="1488906" cy="369332"/>
          </a:xfrm>
          <a:prstGeom prst="rect">
            <a:avLst/>
          </a:prstGeom>
          <a:solidFill>
            <a:schemeClr val="bg1">
              <a:lumMod val="95000"/>
            </a:schemeClr>
          </a:solidFill>
          <a:ln w="28575">
            <a:solidFill>
              <a:schemeClr val="accent1"/>
            </a:solidFill>
          </a:ln>
        </p:spPr>
        <p:txBody>
          <a:bodyPr wrap="square" rtlCol="0">
            <a:spAutoFit/>
          </a:bodyPr>
          <a:lstStyle>
            <a:defPPr>
              <a:defRPr lang="en-US"/>
            </a:defPPr>
            <a:lvl1pPr>
              <a:defRPr sz="3200">
                <a:solidFill>
                  <a:schemeClr val="bg1"/>
                </a:solidFill>
              </a:defRPr>
            </a:lvl1pPr>
          </a:lstStyle>
          <a:p>
            <a:r>
              <a:rPr lang="en-US" sz="1800" dirty="0">
                <a:solidFill>
                  <a:schemeClr val="accent1"/>
                </a:solidFill>
              </a:rPr>
              <a:t>exon skipping</a:t>
            </a:r>
            <a:endParaRPr lang="en-US" sz="1800" dirty="0"/>
          </a:p>
        </p:txBody>
      </p:sp>
      <p:sp>
        <p:nvSpPr>
          <p:cNvPr id="36" name="TextBox 35">
            <a:extLst>
              <a:ext uri="{FF2B5EF4-FFF2-40B4-BE49-F238E27FC236}">
                <a16:creationId xmlns:a16="http://schemas.microsoft.com/office/drawing/2014/main" id="{F40272BD-2A28-6215-E5C7-87E7C28AF6A0}"/>
              </a:ext>
            </a:extLst>
          </p:cNvPr>
          <p:cNvSpPr txBox="1"/>
          <p:nvPr/>
        </p:nvSpPr>
        <p:spPr>
          <a:xfrm>
            <a:off x="6614098" y="2279135"/>
            <a:ext cx="304892" cy="369332"/>
          </a:xfrm>
          <a:prstGeom prst="rect">
            <a:avLst/>
          </a:prstGeom>
          <a:noFill/>
        </p:spPr>
        <p:txBody>
          <a:bodyPr wrap="none" rtlCol="0">
            <a:spAutoFit/>
          </a:bodyPr>
          <a:lstStyle/>
          <a:p>
            <a:r>
              <a:rPr lang="en-US" dirty="0">
                <a:solidFill>
                  <a:srgbClr val="C00000"/>
                </a:solidFill>
              </a:rPr>
              <a:t>X</a:t>
            </a:r>
          </a:p>
        </p:txBody>
      </p:sp>
    </p:spTree>
    <p:extLst>
      <p:ext uri="{BB962C8B-B14F-4D97-AF65-F5344CB8AC3E}">
        <p14:creationId xmlns:p14="http://schemas.microsoft.com/office/powerpoint/2010/main" val="143625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232CCE8-DFE7-4EFE-8764-53957E2C9071}"/>
              </a:ext>
            </a:extLst>
          </p:cNvPr>
          <p:cNvSpPr txBox="1"/>
          <p:nvPr/>
        </p:nvSpPr>
        <p:spPr>
          <a:xfrm>
            <a:off x="198251" y="5448329"/>
            <a:ext cx="43638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Cryptic site activation (or choice)</a:t>
            </a:r>
          </a:p>
        </p:txBody>
      </p:sp>
      <p:sp>
        <p:nvSpPr>
          <p:cNvPr id="28" name="Rectangle 27">
            <a:extLst>
              <a:ext uri="{FF2B5EF4-FFF2-40B4-BE49-F238E27FC236}">
                <a16:creationId xmlns:a16="http://schemas.microsoft.com/office/drawing/2014/main" id="{E2E3AADF-B90B-4309-8D9E-690954F860A6}"/>
              </a:ext>
            </a:extLst>
          </p:cNvPr>
          <p:cNvSpPr/>
          <p:nvPr/>
        </p:nvSpPr>
        <p:spPr>
          <a:xfrm>
            <a:off x="892403" y="606976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AD5A17C-C54E-46CC-830E-2C701FDF56A3}"/>
              </a:ext>
            </a:extLst>
          </p:cNvPr>
          <p:cNvSpPr/>
          <p:nvPr/>
        </p:nvSpPr>
        <p:spPr>
          <a:xfrm>
            <a:off x="3079614" y="6069766"/>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D0B2835-2080-4B49-A794-1AF00CEF014E}"/>
              </a:ext>
            </a:extLst>
          </p:cNvPr>
          <p:cNvSpPr/>
          <p:nvPr/>
        </p:nvSpPr>
        <p:spPr>
          <a:xfrm>
            <a:off x="2655217" y="6072584"/>
            <a:ext cx="424398"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6065157-D793-462C-A654-84CBD9C5FC4D}"/>
              </a:ext>
            </a:extLst>
          </p:cNvPr>
          <p:cNvSpPr txBox="1"/>
          <p:nvPr/>
        </p:nvSpPr>
        <p:spPr>
          <a:xfrm>
            <a:off x="5206186" y="6094988"/>
            <a:ext cx="4539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or</a:t>
            </a:r>
          </a:p>
        </p:txBody>
      </p:sp>
      <p:sp>
        <p:nvSpPr>
          <p:cNvPr id="33" name="Rectangle 32">
            <a:extLst>
              <a:ext uri="{FF2B5EF4-FFF2-40B4-BE49-F238E27FC236}">
                <a16:creationId xmlns:a16="http://schemas.microsoft.com/office/drawing/2014/main" id="{5A1C4B4C-D819-4801-8D86-8E9D700551D4}"/>
              </a:ext>
            </a:extLst>
          </p:cNvPr>
          <p:cNvSpPr/>
          <p:nvPr/>
        </p:nvSpPr>
        <p:spPr>
          <a:xfrm>
            <a:off x="6077336" y="6028713"/>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7840149" y="6030528"/>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9788949" y="6029680"/>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9602962" y="6032342"/>
            <a:ext cx="18520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4581CBA9-9611-46CB-BDB5-D23D5FDE5C86}"/>
              </a:ext>
            </a:extLst>
          </p:cNvPr>
          <p:cNvGrpSpPr/>
          <p:nvPr/>
        </p:nvGrpSpPr>
        <p:grpSpPr>
          <a:xfrm>
            <a:off x="5660156" y="1875934"/>
            <a:ext cx="3166474" cy="999244"/>
            <a:chOff x="3229725" y="1875934"/>
            <a:chExt cx="5596905" cy="999244"/>
          </a:xfrm>
        </p:grpSpPr>
        <p:cxnSp>
          <p:nvCxnSpPr>
            <p:cNvPr id="3" name="Straight Connector 2">
              <a:extLst>
                <a:ext uri="{FF2B5EF4-FFF2-40B4-BE49-F238E27FC236}">
                  <a16:creationId xmlns:a16="http://schemas.microsoft.com/office/drawing/2014/main" id="{0B96C443-5771-4900-9271-D169B53A059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6477F2E-1BA0-4373-B267-094BBFE0C52C}"/>
                </a:ext>
              </a:extLst>
            </p:cNvPr>
            <p:cNvCxnSpPr>
              <a:cxnSpLocks/>
              <a:stCxn id="12" idx="1"/>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A7E97313-178C-4228-AEBC-90843A9B2987}"/>
              </a:ext>
            </a:extLst>
          </p:cNvPr>
          <p:cNvGrpSpPr/>
          <p:nvPr/>
        </p:nvGrpSpPr>
        <p:grpSpPr>
          <a:xfrm>
            <a:off x="7165912" y="1884065"/>
            <a:ext cx="1660719" cy="999244"/>
            <a:chOff x="3229725" y="1875934"/>
            <a:chExt cx="5596905" cy="999244"/>
          </a:xfrm>
        </p:grpSpPr>
        <p:cxnSp>
          <p:nvCxnSpPr>
            <p:cNvPr id="38" name="Straight Connector 37">
              <a:extLst>
                <a:ext uri="{FF2B5EF4-FFF2-40B4-BE49-F238E27FC236}">
                  <a16:creationId xmlns:a16="http://schemas.microsoft.com/office/drawing/2014/main" id="{E3AF9683-D197-45AC-9F1F-0B95B639E08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DA6C57A-1471-4958-BB2A-89E31B293054}"/>
                </a:ext>
              </a:extLst>
            </p:cNvPr>
            <p:cNvCxnSpPr>
              <a:cxnSpLocks/>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212EA67C-7A09-44BE-8EF5-F8C3BD1EC800}"/>
              </a:ext>
            </a:extLst>
          </p:cNvPr>
          <p:cNvSpPr txBox="1"/>
          <p:nvPr/>
        </p:nvSpPr>
        <p:spPr>
          <a:xfrm>
            <a:off x="8505772" y="2595554"/>
            <a:ext cx="2233625" cy="369332"/>
          </a:xfrm>
          <a:prstGeom prst="rect">
            <a:avLst/>
          </a:prstGeom>
          <a:solidFill>
            <a:schemeClr val="bg1">
              <a:lumMod val="95000"/>
            </a:schemeClr>
          </a:solidFill>
          <a:ln w="28575">
            <a:solidFill>
              <a:schemeClr val="accent1"/>
            </a:solidFill>
          </a:ln>
        </p:spPr>
        <p:txBody>
          <a:bodyPr wrap="square" rtlCol="0">
            <a:spAutoFit/>
          </a:bodyPr>
          <a:lstStyle>
            <a:defPPr>
              <a:defRPr lang="en-US"/>
            </a:defPPr>
            <a:lvl1pPr>
              <a:defRPr sz="3200">
                <a:solidFill>
                  <a:schemeClr val="bg1"/>
                </a:solidFill>
              </a:defRPr>
            </a:lvl1pPr>
          </a:lstStyle>
          <a:p>
            <a:r>
              <a:rPr lang="en-US" sz="1800" dirty="0">
                <a:solidFill>
                  <a:schemeClr val="accent1"/>
                </a:solidFill>
              </a:rPr>
              <a:t>cryptic site activation</a:t>
            </a:r>
            <a:endParaRPr lang="en-US" sz="1800" dirty="0"/>
          </a:p>
        </p:txBody>
      </p:sp>
      <p:sp>
        <p:nvSpPr>
          <p:cNvPr id="41" name="TextBox 40">
            <a:extLst>
              <a:ext uri="{FF2B5EF4-FFF2-40B4-BE49-F238E27FC236}">
                <a16:creationId xmlns:a16="http://schemas.microsoft.com/office/drawing/2014/main" id="{92115B2C-FB69-4A74-0750-C8BD37613C64}"/>
              </a:ext>
            </a:extLst>
          </p:cNvPr>
          <p:cNvSpPr txBox="1"/>
          <p:nvPr/>
        </p:nvSpPr>
        <p:spPr>
          <a:xfrm>
            <a:off x="6614894" y="1701409"/>
            <a:ext cx="304892" cy="369332"/>
          </a:xfrm>
          <a:prstGeom prst="rect">
            <a:avLst/>
          </a:prstGeom>
          <a:noFill/>
        </p:spPr>
        <p:txBody>
          <a:bodyPr wrap="none" rtlCol="0">
            <a:spAutoFit/>
          </a:bodyPr>
          <a:lstStyle/>
          <a:p>
            <a:r>
              <a:rPr lang="en-US" dirty="0">
                <a:solidFill>
                  <a:srgbClr val="C00000"/>
                </a:solidFill>
              </a:rPr>
              <a:t>X</a:t>
            </a:r>
          </a:p>
        </p:txBody>
      </p:sp>
    </p:spTree>
    <p:extLst>
      <p:ext uri="{BB962C8B-B14F-4D97-AF65-F5344CB8AC3E}">
        <p14:creationId xmlns:p14="http://schemas.microsoft.com/office/powerpoint/2010/main" val="534820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5A1C4B4C-D819-4801-8D86-8E9D700551D4}"/>
              </a:ext>
            </a:extLst>
          </p:cNvPr>
          <p:cNvSpPr/>
          <p:nvPr/>
        </p:nvSpPr>
        <p:spPr>
          <a:xfrm>
            <a:off x="4758246" y="587204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6521059" y="5873861"/>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8469859" y="5873013"/>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8283872" y="5865843"/>
            <a:ext cx="185202" cy="5121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panose="020F0502020204030204"/>
            </a:endParaRPr>
          </a:p>
        </p:txBody>
      </p:sp>
      <p:sp>
        <p:nvSpPr>
          <p:cNvPr id="40" name="TextBox 39">
            <a:extLst>
              <a:ext uri="{FF2B5EF4-FFF2-40B4-BE49-F238E27FC236}">
                <a16:creationId xmlns:a16="http://schemas.microsoft.com/office/drawing/2014/main" id="{212EA67C-7A09-44BE-8EF5-F8C3BD1EC800}"/>
              </a:ext>
            </a:extLst>
          </p:cNvPr>
          <p:cNvSpPr txBox="1"/>
          <p:nvPr/>
        </p:nvSpPr>
        <p:spPr>
          <a:xfrm>
            <a:off x="8505772" y="2595554"/>
            <a:ext cx="2929144" cy="369332"/>
          </a:xfrm>
          <a:prstGeom prst="rect">
            <a:avLst/>
          </a:prstGeom>
          <a:solidFill>
            <a:schemeClr val="bg1">
              <a:lumMod val="95000"/>
            </a:schemeClr>
          </a:solidFill>
          <a:ln w="28575">
            <a:solidFill>
              <a:schemeClr val="accent1"/>
            </a:solidFill>
          </a:ln>
        </p:spPr>
        <p:txBody>
          <a:bodyPr wrap="square" rtlCol="0">
            <a:spAutoFit/>
          </a:bodyPr>
          <a:lstStyle>
            <a:defPPr>
              <a:defRPr lang="en-US"/>
            </a:defPPr>
            <a:lvl1pPr>
              <a:defRPr sz="3200">
                <a:solidFill>
                  <a:schemeClr val="bg1"/>
                </a:solidFill>
              </a:defRPr>
            </a:lvl1pPr>
          </a:lstStyle>
          <a:p>
            <a:r>
              <a:rPr lang="en-US" sz="1800" dirty="0">
                <a:solidFill>
                  <a:schemeClr val="accent1"/>
                </a:solidFill>
              </a:rPr>
              <a:t>cryptic exon activation</a:t>
            </a:r>
            <a:endParaRPr lang="en-US" sz="1800" dirty="0"/>
          </a:p>
        </p:txBody>
      </p:sp>
      <p:sp>
        <p:nvSpPr>
          <p:cNvPr id="41" name="Rectangle 40">
            <a:extLst>
              <a:ext uri="{FF2B5EF4-FFF2-40B4-BE49-F238E27FC236}">
                <a16:creationId xmlns:a16="http://schemas.microsoft.com/office/drawing/2014/main" id="{51E14AAA-382F-7DEF-7EE3-2E89068F50BF}"/>
              </a:ext>
            </a:extLst>
          </p:cNvPr>
          <p:cNvSpPr/>
          <p:nvPr/>
        </p:nvSpPr>
        <p:spPr>
          <a:xfrm>
            <a:off x="1486137" y="3321254"/>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2" name="Straight Connector 41">
            <a:extLst>
              <a:ext uri="{FF2B5EF4-FFF2-40B4-BE49-F238E27FC236}">
                <a16:creationId xmlns:a16="http://schemas.microsoft.com/office/drawing/2014/main" id="{98EBC954-8332-83EA-2667-2F89992E6147}"/>
              </a:ext>
            </a:extLst>
          </p:cNvPr>
          <p:cNvCxnSpPr/>
          <p:nvPr/>
        </p:nvCxnSpPr>
        <p:spPr>
          <a:xfrm>
            <a:off x="3239525" y="3699819"/>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43" name="Rectangle 42">
            <a:extLst>
              <a:ext uri="{FF2B5EF4-FFF2-40B4-BE49-F238E27FC236}">
                <a16:creationId xmlns:a16="http://schemas.microsoft.com/office/drawing/2014/main" id="{7F70B856-9519-C46B-216B-E33E992231ED}"/>
              </a:ext>
            </a:extLst>
          </p:cNvPr>
          <p:cNvSpPr/>
          <p:nvPr/>
        </p:nvSpPr>
        <p:spPr>
          <a:xfrm>
            <a:off x="5168877" y="3321254"/>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 name="Straight Connector 43">
            <a:extLst>
              <a:ext uri="{FF2B5EF4-FFF2-40B4-BE49-F238E27FC236}">
                <a16:creationId xmlns:a16="http://schemas.microsoft.com/office/drawing/2014/main" id="{0238E246-06BF-414F-DE5E-DEF05BE87D11}"/>
              </a:ext>
            </a:extLst>
          </p:cNvPr>
          <p:cNvCxnSpPr/>
          <p:nvPr/>
        </p:nvCxnSpPr>
        <p:spPr>
          <a:xfrm>
            <a:off x="6931690" y="3699819"/>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45" name="Rectangle 44">
            <a:extLst>
              <a:ext uri="{FF2B5EF4-FFF2-40B4-BE49-F238E27FC236}">
                <a16:creationId xmlns:a16="http://schemas.microsoft.com/office/drawing/2014/main" id="{2AF6B63C-788A-D08E-25E6-D5F46CA59F1E}"/>
              </a:ext>
            </a:extLst>
          </p:cNvPr>
          <p:cNvSpPr/>
          <p:nvPr/>
        </p:nvSpPr>
        <p:spPr>
          <a:xfrm>
            <a:off x="8861042" y="3321254"/>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3701F9C7-83CB-C139-3068-E5D88D8D5F8E}"/>
              </a:ext>
            </a:extLst>
          </p:cNvPr>
          <p:cNvSpPr txBox="1"/>
          <p:nvPr/>
        </p:nvSpPr>
        <p:spPr>
          <a:xfrm>
            <a:off x="7506081" y="3340054"/>
            <a:ext cx="304892" cy="369332"/>
          </a:xfrm>
          <a:prstGeom prst="rect">
            <a:avLst/>
          </a:prstGeom>
          <a:noFill/>
        </p:spPr>
        <p:txBody>
          <a:bodyPr wrap="none" rtlCol="0">
            <a:spAutoFit/>
          </a:bodyPr>
          <a:lstStyle/>
          <a:p>
            <a:r>
              <a:rPr lang="en-US" dirty="0">
                <a:solidFill>
                  <a:srgbClr val="C00000"/>
                </a:solidFill>
              </a:rPr>
              <a:t>X</a:t>
            </a:r>
          </a:p>
        </p:txBody>
      </p:sp>
      <p:sp>
        <p:nvSpPr>
          <p:cNvPr id="54" name="Rectangle 53">
            <a:extLst>
              <a:ext uri="{FF2B5EF4-FFF2-40B4-BE49-F238E27FC236}">
                <a16:creationId xmlns:a16="http://schemas.microsoft.com/office/drawing/2014/main" id="{862ABF30-7B5E-5B96-61C0-46B5B1B20468}"/>
              </a:ext>
            </a:extLst>
          </p:cNvPr>
          <p:cNvSpPr/>
          <p:nvPr/>
        </p:nvSpPr>
        <p:spPr>
          <a:xfrm>
            <a:off x="7743920" y="3321254"/>
            <a:ext cx="304892" cy="757130"/>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ECED40F4-61AC-E764-7282-9923921D8AB5}"/>
              </a:ext>
            </a:extLst>
          </p:cNvPr>
          <p:cNvGrpSpPr/>
          <p:nvPr/>
        </p:nvGrpSpPr>
        <p:grpSpPr>
          <a:xfrm>
            <a:off x="8048812" y="3684505"/>
            <a:ext cx="802805" cy="999244"/>
            <a:chOff x="3229725" y="1875934"/>
            <a:chExt cx="5596905" cy="999244"/>
          </a:xfrm>
        </p:grpSpPr>
        <p:cxnSp>
          <p:nvCxnSpPr>
            <p:cNvPr id="56" name="Straight Connector 55">
              <a:extLst>
                <a:ext uri="{FF2B5EF4-FFF2-40B4-BE49-F238E27FC236}">
                  <a16:creationId xmlns:a16="http://schemas.microsoft.com/office/drawing/2014/main" id="{11168134-7136-88BB-2D84-37C513B3585B}"/>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8A50742-803E-765B-B8B2-5E2FC0BA9C53}"/>
                </a:ext>
              </a:extLst>
            </p:cNvPr>
            <p:cNvCxnSpPr>
              <a:cxnSpLocks/>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2889919A-BBB2-AFCA-2096-008D11683A12}"/>
              </a:ext>
            </a:extLst>
          </p:cNvPr>
          <p:cNvGrpSpPr/>
          <p:nvPr/>
        </p:nvGrpSpPr>
        <p:grpSpPr>
          <a:xfrm>
            <a:off x="6954197" y="3699819"/>
            <a:ext cx="789723" cy="999244"/>
            <a:chOff x="3229725" y="1875934"/>
            <a:chExt cx="5596905" cy="999244"/>
          </a:xfrm>
        </p:grpSpPr>
        <p:cxnSp>
          <p:nvCxnSpPr>
            <p:cNvPr id="59" name="Straight Connector 58">
              <a:extLst>
                <a:ext uri="{FF2B5EF4-FFF2-40B4-BE49-F238E27FC236}">
                  <a16:creationId xmlns:a16="http://schemas.microsoft.com/office/drawing/2014/main" id="{4DADBE13-9632-8AA5-F1F5-B70DD6470893}"/>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EB69503-E06B-09B9-4C85-A78666ED9608}"/>
                </a:ext>
              </a:extLst>
            </p:cNvPr>
            <p:cNvCxnSpPr>
              <a:cxnSpLocks/>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9221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E4F920C-37C4-41B0-B2A8-091E4F832055}"/>
              </a:ext>
            </a:extLst>
          </p:cNvPr>
          <p:cNvSpPr txBox="1"/>
          <p:nvPr/>
        </p:nvSpPr>
        <p:spPr>
          <a:xfrm>
            <a:off x="251411" y="253180"/>
            <a:ext cx="7078895" cy="584775"/>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Context and machine learning</a:t>
            </a:r>
          </a:p>
        </p:txBody>
      </p:sp>
      <p:sp>
        <p:nvSpPr>
          <p:cNvPr id="10" name="TextBox 9">
            <a:extLst>
              <a:ext uri="{FF2B5EF4-FFF2-40B4-BE49-F238E27FC236}">
                <a16:creationId xmlns:a16="http://schemas.microsoft.com/office/drawing/2014/main" id="{C6269329-8BB8-5112-E447-43A308014D54}"/>
              </a:ext>
            </a:extLst>
          </p:cNvPr>
          <p:cNvSpPr txBox="1"/>
          <p:nvPr/>
        </p:nvSpPr>
        <p:spPr>
          <a:xfrm>
            <a:off x="597654" y="1010530"/>
            <a:ext cx="9342759" cy="584775"/>
          </a:xfrm>
          <a:prstGeom prst="rect">
            <a:avLst/>
          </a:prstGeom>
          <a:solidFill>
            <a:srgbClr val="9BAFB5">
              <a:lumMod val="40000"/>
              <a:lumOff val="60000"/>
            </a:srgbClr>
          </a:solidFill>
          <a:ln w="28575">
            <a:solidFill>
              <a:srgbClr val="00660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Neural networks and other complex machine learning.</a:t>
            </a:r>
            <a:endParaRPr kumimoji="0" lang="en-US" sz="2000" b="0" i="0" u="none" strike="noStrike" kern="0" cap="none" spc="0" normalizeH="0" baseline="0" noProof="0" dirty="0">
              <a:ln>
                <a:noFill/>
              </a:ln>
              <a:solidFill>
                <a:srgbClr val="000000"/>
              </a:solidFill>
              <a:effectLst/>
              <a:uLnTx/>
              <a:uFillTx/>
              <a:latin typeface="Gill Sans MT" panose="020B0502020104020203"/>
            </a:endParaRPr>
          </a:p>
        </p:txBody>
      </p:sp>
      <p:pic>
        <p:nvPicPr>
          <p:cNvPr id="11" name="Picture 10">
            <a:extLst>
              <a:ext uri="{FF2B5EF4-FFF2-40B4-BE49-F238E27FC236}">
                <a16:creationId xmlns:a16="http://schemas.microsoft.com/office/drawing/2014/main" id="{81A47668-659D-E414-3168-E304EFB9904A}"/>
              </a:ext>
            </a:extLst>
          </p:cNvPr>
          <p:cNvPicPr>
            <a:picLocks noChangeAspect="1"/>
          </p:cNvPicPr>
          <p:nvPr/>
        </p:nvPicPr>
        <p:blipFill>
          <a:blip r:embed="rId2"/>
          <a:stretch>
            <a:fillRect/>
          </a:stretch>
        </p:blipFill>
        <p:spPr>
          <a:xfrm>
            <a:off x="1445342" y="2018983"/>
            <a:ext cx="6114319" cy="4320288"/>
          </a:xfrm>
          <a:prstGeom prst="rect">
            <a:avLst/>
          </a:prstGeom>
        </p:spPr>
      </p:pic>
      <p:sp>
        <p:nvSpPr>
          <p:cNvPr id="15" name="TextBox 14">
            <a:extLst>
              <a:ext uri="{FF2B5EF4-FFF2-40B4-BE49-F238E27FC236}">
                <a16:creationId xmlns:a16="http://schemas.microsoft.com/office/drawing/2014/main" id="{7721FF45-6E65-3440-B0A6-A357E5B0654D}"/>
              </a:ext>
            </a:extLst>
          </p:cNvPr>
          <p:cNvSpPr txBox="1"/>
          <p:nvPr/>
        </p:nvSpPr>
        <p:spPr>
          <a:xfrm>
            <a:off x="8055412" y="1767880"/>
            <a:ext cx="3770002" cy="3046988"/>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Features predictive of results from high throughput assays.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Data from Fairbrother group</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0000"/>
                </a:solidFill>
                <a:effectLst/>
                <a:uLnTx/>
                <a:uFillTx/>
                <a:latin typeface="Gill Sans MT" panose="020B0502020104020203"/>
              </a:rPr>
              <a:t>(</a:t>
            </a:r>
            <a:r>
              <a:rPr kumimoji="0" lang="en-US" sz="3200" b="0" i="0" u="none" strike="noStrike" kern="0" cap="none" spc="0" normalizeH="0" baseline="0" noProof="0" dirty="0" err="1">
                <a:ln>
                  <a:noFill/>
                </a:ln>
                <a:solidFill>
                  <a:srgbClr val="000000"/>
                </a:solidFill>
                <a:effectLst/>
                <a:uLnTx/>
                <a:uFillTx/>
                <a:latin typeface="Gill Sans MT" panose="020B0502020104020203"/>
              </a:rPr>
              <a:t>MaPSy</a:t>
            </a:r>
            <a:r>
              <a:rPr kumimoji="0" lang="en-US" sz="3200" b="0" i="0" u="none" strike="noStrike" kern="0" cap="none" spc="0" normalizeH="0" baseline="0" noProof="0" dirty="0">
                <a:ln>
                  <a:noFill/>
                </a:ln>
                <a:solidFill>
                  <a:srgbClr val="000000"/>
                </a:solidFill>
                <a:effectLst/>
                <a:uLnTx/>
                <a:uFillTx/>
                <a:latin typeface="Gill Sans MT" panose="020B0502020104020203"/>
              </a:rPr>
              <a:t> </a:t>
            </a:r>
            <a:r>
              <a:rPr kumimoji="0" lang="en-US" sz="3200" b="0" i="0" u="none" strike="noStrike" kern="0" cap="none" spc="0" normalizeH="0" baseline="0" noProof="0" dirty="0" err="1">
                <a:ln>
                  <a:noFill/>
                </a:ln>
                <a:solidFill>
                  <a:srgbClr val="000000"/>
                </a:solidFill>
                <a:effectLst/>
                <a:uLnTx/>
                <a:uFillTx/>
                <a:latin typeface="Gill Sans MT" panose="020B0502020104020203"/>
              </a:rPr>
              <a:t>challange</a:t>
            </a:r>
            <a:r>
              <a:rPr kumimoji="0" lang="en-US" sz="3200" b="0" i="0" u="none" strike="noStrike" kern="0" cap="none" spc="0" normalizeH="0" baseline="0" noProof="0" dirty="0">
                <a:ln>
                  <a:noFill/>
                </a:ln>
                <a:solidFill>
                  <a:srgbClr val="000000"/>
                </a:solidFill>
                <a:effectLst/>
                <a:uLnTx/>
                <a:uFillTx/>
                <a:latin typeface="Gill Sans MT" panose="020B0502020104020203"/>
              </a:rPr>
              <a:t>)</a:t>
            </a:r>
          </a:p>
        </p:txBody>
      </p:sp>
      <p:sp>
        <p:nvSpPr>
          <p:cNvPr id="17" name="TextBox 16">
            <a:extLst>
              <a:ext uri="{FF2B5EF4-FFF2-40B4-BE49-F238E27FC236}">
                <a16:creationId xmlns:a16="http://schemas.microsoft.com/office/drawing/2014/main" id="{C5EC8D75-5015-4FA5-2950-0FF804D394B8}"/>
              </a:ext>
            </a:extLst>
          </p:cNvPr>
          <p:cNvSpPr txBox="1"/>
          <p:nvPr/>
        </p:nvSpPr>
        <p:spPr>
          <a:xfrm>
            <a:off x="8222700" y="5907950"/>
            <a:ext cx="3770002" cy="646331"/>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Gill Sans MT" panose="020B0502020104020203"/>
              </a:rPr>
              <a:t>Figure from Fairbrother group</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Gill Sans MT" panose="020B0502020104020203"/>
              </a:rPr>
              <a:t>(</a:t>
            </a:r>
            <a:r>
              <a:rPr kumimoji="0" lang="en-US" sz="1800" b="0" i="0" u="none" strike="noStrike" kern="0" cap="none" spc="0" normalizeH="0" baseline="0" noProof="0" dirty="0" err="1">
                <a:ln>
                  <a:noFill/>
                </a:ln>
                <a:solidFill>
                  <a:srgbClr val="000000"/>
                </a:solidFill>
                <a:effectLst/>
                <a:uLnTx/>
                <a:uFillTx/>
                <a:latin typeface="Gill Sans MT" panose="020B0502020104020203"/>
              </a:rPr>
              <a:t>MaPSy</a:t>
            </a:r>
            <a:r>
              <a:rPr kumimoji="0" lang="en-US" sz="1800" b="0" i="0" u="none" strike="noStrike" kern="0" cap="none" spc="0" normalizeH="0" baseline="0" noProof="0" dirty="0">
                <a:ln>
                  <a:noFill/>
                </a:ln>
                <a:solidFill>
                  <a:srgbClr val="000000"/>
                </a:solidFill>
                <a:effectLst/>
                <a:uLnTx/>
                <a:uFillTx/>
                <a:latin typeface="Gill Sans MT" panose="020B0502020104020203"/>
              </a:rPr>
              <a:t> </a:t>
            </a:r>
            <a:r>
              <a:rPr kumimoji="0" lang="en-US" sz="1800" b="0" i="0" u="none" strike="noStrike" kern="0" cap="none" spc="0" normalizeH="0" baseline="0" noProof="0" dirty="0" err="1">
                <a:ln>
                  <a:noFill/>
                </a:ln>
                <a:solidFill>
                  <a:srgbClr val="000000"/>
                </a:solidFill>
                <a:effectLst/>
                <a:uLnTx/>
                <a:uFillTx/>
                <a:latin typeface="Gill Sans MT" panose="020B0502020104020203"/>
              </a:rPr>
              <a:t>challange</a:t>
            </a:r>
            <a:r>
              <a:rPr kumimoji="0" lang="en-US" sz="1800" b="0" i="0" u="none" strike="noStrike" kern="0" cap="none" spc="0" normalizeH="0" baseline="0" noProof="0" dirty="0">
                <a:ln>
                  <a:noFill/>
                </a:ln>
                <a:solidFill>
                  <a:srgbClr val="000000"/>
                </a:solidFill>
                <a:effectLst/>
                <a:uLnTx/>
                <a:uFillTx/>
                <a:latin typeface="Gill Sans MT" panose="020B0502020104020203"/>
              </a:rPr>
              <a:t>)</a:t>
            </a:r>
          </a:p>
        </p:txBody>
      </p:sp>
    </p:spTree>
    <p:extLst>
      <p:ext uri="{BB962C8B-B14F-4D97-AF65-F5344CB8AC3E}">
        <p14:creationId xmlns:p14="http://schemas.microsoft.com/office/powerpoint/2010/main" val="152544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9892B7E-08F5-474C-9249-2E652BAD40F9}"/>
              </a:ext>
            </a:extLst>
          </p:cNvPr>
          <p:cNvSpPr txBox="1"/>
          <p:nvPr/>
        </p:nvSpPr>
        <p:spPr>
          <a:xfrm>
            <a:off x="295164" y="20215"/>
            <a:ext cx="4851521"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b="1" dirty="0" err="1">
                <a:solidFill>
                  <a:prstClr val="black"/>
                </a:solidFill>
                <a:latin typeface="Calibri" panose="020F0502020204030204"/>
              </a:rPr>
              <a:t>MMsplice</a:t>
            </a:r>
            <a:r>
              <a:rPr lang="en-US" sz="4800" b="1" dirty="0">
                <a:solidFill>
                  <a:prstClr val="black"/>
                </a:solidFill>
                <a:latin typeface="Calibri" panose="020F0502020204030204"/>
              </a:rPr>
              <a:t> – CAGI5</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AF10E143-E872-4B93-83DA-1817B4C019B2}"/>
              </a:ext>
            </a:extLst>
          </p:cNvPr>
          <p:cNvPicPr>
            <a:picLocks noChangeAspect="1"/>
          </p:cNvPicPr>
          <p:nvPr/>
        </p:nvPicPr>
        <p:blipFill>
          <a:blip r:embed="rId2"/>
          <a:stretch>
            <a:fillRect/>
          </a:stretch>
        </p:blipFill>
        <p:spPr>
          <a:xfrm>
            <a:off x="1310640" y="1000382"/>
            <a:ext cx="10250494" cy="5928842"/>
          </a:xfrm>
          <a:prstGeom prst="rect">
            <a:avLst/>
          </a:prstGeom>
        </p:spPr>
      </p:pic>
      <p:pic>
        <p:nvPicPr>
          <p:cNvPr id="4" name="Picture 3">
            <a:extLst>
              <a:ext uri="{FF2B5EF4-FFF2-40B4-BE49-F238E27FC236}">
                <a16:creationId xmlns:a16="http://schemas.microsoft.com/office/drawing/2014/main" id="{C7588D69-0F74-42CE-95DE-70E08D58A0E1}"/>
              </a:ext>
            </a:extLst>
          </p:cNvPr>
          <p:cNvPicPr>
            <a:picLocks noChangeAspect="1"/>
          </p:cNvPicPr>
          <p:nvPr/>
        </p:nvPicPr>
        <p:blipFill rotWithShape="1">
          <a:blip r:embed="rId3"/>
          <a:srcRect b="42799"/>
          <a:stretch/>
        </p:blipFill>
        <p:spPr>
          <a:xfrm>
            <a:off x="6827519" y="131975"/>
            <a:ext cx="4195033" cy="722271"/>
          </a:xfrm>
          <a:prstGeom prst="rect">
            <a:avLst/>
          </a:prstGeom>
        </p:spPr>
      </p:pic>
    </p:spTree>
    <p:extLst>
      <p:ext uri="{BB962C8B-B14F-4D97-AF65-F5344CB8AC3E}">
        <p14:creationId xmlns:p14="http://schemas.microsoft.com/office/powerpoint/2010/main" val="2686745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7221218" y="277047"/>
            <a:ext cx="4548831" cy="535531"/>
          </a:xfrm>
          <a:solidFill>
            <a:srgbClr val="006600"/>
          </a:solidFill>
          <a:ln w="28575">
            <a:solidFill>
              <a:srgbClr val="006600"/>
            </a:solidFill>
          </a:ln>
        </p:spPr>
        <p:txBody>
          <a:bodyPr wrap="square" rtlCol="0">
            <a:spAutoFit/>
          </a:bodyPr>
          <a:lstStyle/>
          <a:p>
            <a:pPr defTabSz="457200"/>
            <a:r>
              <a:rPr lang="en-US" altLang="en-US" sz="3200" dirty="0" err="1">
                <a:solidFill>
                  <a:schemeClr val="bg1"/>
                </a:solidFill>
                <a:latin typeface="+mn-lt"/>
                <a:ea typeface="+mn-ea"/>
                <a:cs typeface="+mn-cs"/>
              </a:rPr>
              <a:t>SpliceAI</a:t>
            </a:r>
            <a:r>
              <a:rPr lang="en-US" altLang="en-US" sz="3200" dirty="0">
                <a:solidFill>
                  <a:schemeClr val="bg1"/>
                </a:solidFill>
                <a:latin typeface="+mn-lt"/>
                <a:ea typeface="+mn-ea"/>
                <a:cs typeface="+mn-cs"/>
              </a:rPr>
              <a:t> from Illumina</a:t>
            </a:r>
          </a:p>
        </p:txBody>
      </p:sp>
      <p:pic>
        <p:nvPicPr>
          <p:cNvPr id="4" name="Picture 3">
            <a:extLst>
              <a:ext uri="{FF2B5EF4-FFF2-40B4-BE49-F238E27FC236}">
                <a16:creationId xmlns:a16="http://schemas.microsoft.com/office/drawing/2014/main" id="{C6430F2B-BA28-43B8-967E-08CDD811A061}"/>
              </a:ext>
            </a:extLst>
          </p:cNvPr>
          <p:cNvPicPr>
            <a:picLocks noChangeAspect="1"/>
          </p:cNvPicPr>
          <p:nvPr/>
        </p:nvPicPr>
        <p:blipFill>
          <a:blip r:embed="rId2"/>
          <a:stretch>
            <a:fillRect/>
          </a:stretch>
        </p:blipFill>
        <p:spPr>
          <a:xfrm>
            <a:off x="134586" y="117231"/>
            <a:ext cx="6635763" cy="6623538"/>
          </a:xfrm>
          <a:prstGeom prst="rect">
            <a:avLst/>
          </a:prstGeom>
        </p:spPr>
      </p:pic>
      <p:pic>
        <p:nvPicPr>
          <p:cNvPr id="6" name="Picture 5">
            <a:extLst>
              <a:ext uri="{FF2B5EF4-FFF2-40B4-BE49-F238E27FC236}">
                <a16:creationId xmlns:a16="http://schemas.microsoft.com/office/drawing/2014/main" id="{51549A6E-4360-46B5-8BAF-1C15B59EB9F4}"/>
              </a:ext>
            </a:extLst>
          </p:cNvPr>
          <p:cNvPicPr>
            <a:picLocks noChangeAspect="1"/>
          </p:cNvPicPr>
          <p:nvPr/>
        </p:nvPicPr>
        <p:blipFill>
          <a:blip r:embed="rId3"/>
          <a:stretch>
            <a:fillRect/>
          </a:stretch>
        </p:blipFill>
        <p:spPr>
          <a:xfrm>
            <a:off x="7006391" y="1401801"/>
            <a:ext cx="4978481" cy="3420292"/>
          </a:xfrm>
          <a:prstGeom prst="rect">
            <a:avLst/>
          </a:prstGeom>
        </p:spPr>
      </p:pic>
    </p:spTree>
    <p:extLst>
      <p:ext uri="{BB962C8B-B14F-4D97-AF65-F5344CB8AC3E}">
        <p14:creationId xmlns:p14="http://schemas.microsoft.com/office/powerpoint/2010/main" val="2906827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46E30B7-614F-476C-857A-73CD529FD690}"/>
              </a:ext>
            </a:extLst>
          </p:cNvPr>
          <p:cNvPicPr>
            <a:picLocks noChangeAspect="1"/>
          </p:cNvPicPr>
          <p:nvPr/>
        </p:nvPicPr>
        <p:blipFill>
          <a:blip r:embed="rId2"/>
          <a:stretch>
            <a:fillRect/>
          </a:stretch>
        </p:blipFill>
        <p:spPr>
          <a:xfrm>
            <a:off x="5901396" y="1209039"/>
            <a:ext cx="5461017" cy="4136385"/>
          </a:xfrm>
          <a:prstGeom prst="rect">
            <a:avLst/>
          </a:prstGeom>
        </p:spPr>
      </p:pic>
      <p:sp>
        <p:nvSpPr>
          <p:cNvPr id="5" name="TextBox 4">
            <a:extLst>
              <a:ext uri="{FF2B5EF4-FFF2-40B4-BE49-F238E27FC236}">
                <a16:creationId xmlns:a16="http://schemas.microsoft.com/office/drawing/2014/main" id="{AD4C8779-7C33-4102-83A7-CD974AD81390}"/>
              </a:ext>
            </a:extLst>
          </p:cNvPr>
          <p:cNvSpPr txBox="1"/>
          <p:nvPr/>
        </p:nvSpPr>
        <p:spPr>
          <a:xfrm>
            <a:off x="492979" y="1209039"/>
            <a:ext cx="4952781" cy="2554545"/>
          </a:xfrm>
          <a:prstGeom prst="rect">
            <a:avLst/>
          </a:prstGeom>
          <a:solidFill>
            <a:srgbClr val="006600"/>
          </a:solidFill>
          <a:ln w="28575">
            <a:solidFill>
              <a:srgbClr val="006600"/>
            </a:solidFill>
          </a:ln>
        </p:spPr>
        <p:txBody>
          <a:bodyPr wrap="square" rtlCol="0">
            <a:spAutoFit/>
          </a:bodyPr>
          <a:lstStyle/>
          <a:p>
            <a:r>
              <a:rPr lang="en-US" sz="3200" dirty="0" err="1">
                <a:solidFill>
                  <a:schemeClr val="bg1"/>
                </a:solidFill>
              </a:rPr>
              <a:t>SpliceAI</a:t>
            </a:r>
            <a:r>
              <a:rPr lang="en-US" sz="3200" dirty="0">
                <a:solidFill>
                  <a:schemeClr val="bg1"/>
                </a:solidFill>
              </a:rPr>
              <a:t> was developed on four window sizes.  More sequence gives a significant improvement, even beyond the length of typical introns. </a:t>
            </a:r>
          </a:p>
        </p:txBody>
      </p:sp>
      <p:sp>
        <p:nvSpPr>
          <p:cNvPr id="6" name="TextBox 5">
            <a:extLst>
              <a:ext uri="{FF2B5EF4-FFF2-40B4-BE49-F238E27FC236}">
                <a16:creationId xmlns:a16="http://schemas.microsoft.com/office/drawing/2014/main" id="{E8F94003-F1D6-C7AC-FD2B-6B2D14DB34A4}"/>
              </a:ext>
            </a:extLst>
          </p:cNvPr>
          <p:cNvSpPr txBox="1"/>
          <p:nvPr/>
        </p:nvSpPr>
        <p:spPr>
          <a:xfrm>
            <a:off x="251411" y="253180"/>
            <a:ext cx="7078895" cy="584775"/>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Context</a:t>
            </a:r>
          </a:p>
        </p:txBody>
      </p:sp>
    </p:spTree>
    <p:extLst>
      <p:ext uri="{BB962C8B-B14F-4D97-AF65-F5344CB8AC3E}">
        <p14:creationId xmlns:p14="http://schemas.microsoft.com/office/powerpoint/2010/main" val="2292600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1D1817C-E80C-4EFB-96D8-8AF12E4A89E0}"/>
              </a:ext>
            </a:extLst>
          </p:cNvPr>
          <p:cNvSpPr txBox="1"/>
          <p:nvPr/>
        </p:nvSpPr>
        <p:spPr>
          <a:xfrm>
            <a:off x="194940" y="326902"/>
            <a:ext cx="10373951"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Application of </a:t>
            </a:r>
            <a:r>
              <a:rPr lang="en-US" sz="3200" dirty="0" err="1">
                <a:solidFill>
                  <a:schemeClr val="bg1"/>
                </a:solidFill>
              </a:rPr>
              <a:t>SpliceAI</a:t>
            </a:r>
            <a:r>
              <a:rPr lang="en-US" sz="3200" dirty="0">
                <a:solidFill>
                  <a:schemeClr val="bg1"/>
                </a:solidFill>
              </a:rPr>
              <a:t> to three carefully chosen genes</a:t>
            </a:r>
            <a:endParaRPr lang="en-US" sz="2000" dirty="0">
              <a:solidFill>
                <a:schemeClr val="bg1"/>
              </a:solidFill>
            </a:endParaRPr>
          </a:p>
        </p:txBody>
      </p:sp>
      <p:pic>
        <p:nvPicPr>
          <p:cNvPr id="12" name="Picture 11">
            <a:extLst>
              <a:ext uri="{FF2B5EF4-FFF2-40B4-BE49-F238E27FC236}">
                <a16:creationId xmlns:a16="http://schemas.microsoft.com/office/drawing/2014/main" id="{51380EDB-9140-341B-9280-4AFFD07FDFED}"/>
              </a:ext>
            </a:extLst>
          </p:cNvPr>
          <p:cNvPicPr>
            <a:picLocks noChangeAspect="1"/>
          </p:cNvPicPr>
          <p:nvPr/>
        </p:nvPicPr>
        <p:blipFill>
          <a:blip r:embed="rId2"/>
          <a:stretch>
            <a:fillRect/>
          </a:stretch>
        </p:blipFill>
        <p:spPr>
          <a:xfrm>
            <a:off x="352843" y="1194403"/>
            <a:ext cx="3153879" cy="3196498"/>
          </a:xfrm>
          <a:prstGeom prst="rect">
            <a:avLst/>
          </a:prstGeom>
        </p:spPr>
      </p:pic>
      <p:pic>
        <p:nvPicPr>
          <p:cNvPr id="15" name="Picture 14">
            <a:extLst>
              <a:ext uri="{FF2B5EF4-FFF2-40B4-BE49-F238E27FC236}">
                <a16:creationId xmlns:a16="http://schemas.microsoft.com/office/drawing/2014/main" id="{E05DC0A8-AC90-1E81-8A26-8A9225EF9647}"/>
              </a:ext>
            </a:extLst>
          </p:cNvPr>
          <p:cNvPicPr>
            <a:picLocks noChangeAspect="1"/>
          </p:cNvPicPr>
          <p:nvPr/>
        </p:nvPicPr>
        <p:blipFill>
          <a:blip r:embed="rId3"/>
          <a:stretch>
            <a:fillRect/>
          </a:stretch>
        </p:blipFill>
        <p:spPr>
          <a:xfrm>
            <a:off x="3634540" y="1194403"/>
            <a:ext cx="5031391" cy="3196498"/>
          </a:xfrm>
          <a:prstGeom prst="rect">
            <a:avLst/>
          </a:prstGeom>
        </p:spPr>
      </p:pic>
      <p:pic>
        <p:nvPicPr>
          <p:cNvPr id="16" name="Picture 15">
            <a:extLst>
              <a:ext uri="{FF2B5EF4-FFF2-40B4-BE49-F238E27FC236}">
                <a16:creationId xmlns:a16="http://schemas.microsoft.com/office/drawing/2014/main" id="{C242722E-DA5A-7DAA-2E9C-C756809C8309}"/>
              </a:ext>
            </a:extLst>
          </p:cNvPr>
          <p:cNvPicPr>
            <a:picLocks noChangeAspect="1"/>
          </p:cNvPicPr>
          <p:nvPr/>
        </p:nvPicPr>
        <p:blipFill>
          <a:blip r:embed="rId4"/>
          <a:stretch>
            <a:fillRect/>
          </a:stretch>
        </p:blipFill>
        <p:spPr>
          <a:xfrm>
            <a:off x="8793749" y="1194403"/>
            <a:ext cx="3187928" cy="3196498"/>
          </a:xfrm>
          <a:prstGeom prst="rect">
            <a:avLst/>
          </a:prstGeom>
        </p:spPr>
      </p:pic>
      <p:sp>
        <p:nvSpPr>
          <p:cNvPr id="17" name="TextBox 16">
            <a:extLst>
              <a:ext uri="{FF2B5EF4-FFF2-40B4-BE49-F238E27FC236}">
                <a16:creationId xmlns:a16="http://schemas.microsoft.com/office/drawing/2014/main" id="{FFCED87E-7CCE-DBD0-DD3C-1509616D9E62}"/>
              </a:ext>
            </a:extLst>
          </p:cNvPr>
          <p:cNvSpPr txBox="1"/>
          <p:nvPr/>
        </p:nvSpPr>
        <p:spPr>
          <a:xfrm>
            <a:off x="194940" y="4570990"/>
            <a:ext cx="3353918" cy="2185214"/>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HPRT</a:t>
            </a:r>
          </a:p>
          <a:p>
            <a:r>
              <a:rPr lang="en-US" sz="3200" dirty="0">
                <a:solidFill>
                  <a:schemeClr val="bg1"/>
                </a:solidFill>
              </a:rPr>
              <a:t>	AUC 0.966</a:t>
            </a:r>
          </a:p>
          <a:p>
            <a:r>
              <a:rPr lang="en-US" sz="2400" dirty="0">
                <a:solidFill>
                  <a:schemeClr val="bg1"/>
                </a:solidFill>
              </a:rPr>
              <a:t>Chosen for nearly saturating mutagenesis in classical cell culture work</a:t>
            </a:r>
          </a:p>
        </p:txBody>
      </p:sp>
      <p:sp>
        <p:nvSpPr>
          <p:cNvPr id="18" name="TextBox 17">
            <a:extLst>
              <a:ext uri="{FF2B5EF4-FFF2-40B4-BE49-F238E27FC236}">
                <a16:creationId xmlns:a16="http://schemas.microsoft.com/office/drawing/2014/main" id="{BCB37958-95EE-741C-3C73-66F775578D64}"/>
              </a:ext>
            </a:extLst>
          </p:cNvPr>
          <p:cNvSpPr txBox="1"/>
          <p:nvPr/>
        </p:nvSpPr>
        <p:spPr>
          <a:xfrm>
            <a:off x="3886953" y="4570990"/>
            <a:ext cx="3353918" cy="2185214"/>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BRCA1</a:t>
            </a:r>
          </a:p>
          <a:p>
            <a:r>
              <a:rPr lang="en-US" sz="3200" dirty="0">
                <a:solidFill>
                  <a:schemeClr val="bg1"/>
                </a:solidFill>
              </a:rPr>
              <a:t>	AUC 0.984</a:t>
            </a:r>
          </a:p>
          <a:p>
            <a:r>
              <a:rPr lang="en-US" sz="2400" dirty="0">
                <a:solidFill>
                  <a:schemeClr val="bg1"/>
                </a:solidFill>
              </a:rPr>
              <a:t>Chosen for nearly saturating mutagenesis by genome editing.</a:t>
            </a:r>
          </a:p>
        </p:txBody>
      </p:sp>
      <p:sp>
        <p:nvSpPr>
          <p:cNvPr id="19" name="TextBox 18">
            <a:extLst>
              <a:ext uri="{FF2B5EF4-FFF2-40B4-BE49-F238E27FC236}">
                <a16:creationId xmlns:a16="http://schemas.microsoft.com/office/drawing/2014/main" id="{95E06A00-D23C-0728-3565-8CE87FAF7123}"/>
              </a:ext>
            </a:extLst>
          </p:cNvPr>
          <p:cNvSpPr txBox="1"/>
          <p:nvPr/>
        </p:nvSpPr>
        <p:spPr>
          <a:xfrm>
            <a:off x="7441314" y="4570990"/>
            <a:ext cx="4540363" cy="2185214"/>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ABCA4</a:t>
            </a:r>
          </a:p>
          <a:p>
            <a:r>
              <a:rPr lang="en-US" sz="3200" dirty="0">
                <a:solidFill>
                  <a:schemeClr val="bg1"/>
                </a:solidFill>
              </a:rPr>
              <a:t>	AUC 0.887</a:t>
            </a:r>
          </a:p>
          <a:p>
            <a:r>
              <a:rPr lang="en-US" sz="2400" dirty="0">
                <a:solidFill>
                  <a:schemeClr val="bg1"/>
                </a:solidFill>
              </a:rPr>
              <a:t>Chosen because of an abundance of deep exon mutations activating cryptic exons</a:t>
            </a:r>
          </a:p>
        </p:txBody>
      </p:sp>
    </p:spTree>
    <p:extLst>
      <p:ext uri="{BB962C8B-B14F-4D97-AF65-F5344CB8AC3E}">
        <p14:creationId xmlns:p14="http://schemas.microsoft.com/office/powerpoint/2010/main" val="3921271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609600" y="340473"/>
            <a:ext cx="10972800" cy="762000"/>
          </a:xfrm>
        </p:spPr>
        <p:txBody>
          <a:bodyPr/>
          <a:lstStyle/>
          <a:p>
            <a:r>
              <a:rPr lang="en-US" altLang="en-US" dirty="0"/>
              <a:t>Methods – </a:t>
            </a:r>
            <a:r>
              <a:rPr lang="en-US" altLang="en-US" dirty="0" err="1"/>
              <a:t>UMSplice</a:t>
            </a:r>
            <a:r>
              <a:rPr lang="en-US" altLang="en-US" dirty="0"/>
              <a:t> team</a:t>
            </a:r>
          </a:p>
        </p:txBody>
      </p:sp>
      <p:sp>
        <p:nvSpPr>
          <p:cNvPr id="2054" name="Text Box 6"/>
          <p:cNvSpPr txBox="1">
            <a:spLocks noChangeArrowheads="1"/>
          </p:cNvSpPr>
          <p:nvPr/>
        </p:nvSpPr>
        <p:spPr bwMode="auto">
          <a:xfrm>
            <a:off x="1866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prstClr val="black"/>
                </a:solidFill>
                <a:latin typeface="Arial"/>
              </a:rPr>
              <a:t>Created for CAGI 6</a:t>
            </a:r>
          </a:p>
        </p:txBody>
      </p:sp>
      <p:sp>
        <p:nvSpPr>
          <p:cNvPr id="2056" name="Text Box 8"/>
          <p:cNvSpPr txBox="1">
            <a:spLocks noChangeArrowheads="1"/>
          </p:cNvSpPr>
          <p:nvPr/>
        </p:nvSpPr>
        <p:spPr bwMode="auto">
          <a:xfrm>
            <a:off x="7794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a:solidFill>
                  <a:prstClr val="black"/>
                </a:solidFill>
                <a:latin typeface="Arial"/>
              </a:rPr>
              <a:t>Brynja Matthiasardottir</a:t>
            </a:r>
          </a:p>
        </p:txBody>
      </p:sp>
      <p:sp>
        <p:nvSpPr>
          <p:cNvPr id="2057" name="Text Box 9"/>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prstClr val="black"/>
                </a:solidFill>
                <a:latin typeface="Arial"/>
              </a:rPr>
              <a:t>genomeinterpretation.org</a:t>
            </a:r>
          </a:p>
        </p:txBody>
      </p:sp>
      <p:pic>
        <p:nvPicPr>
          <p:cNvPr id="6" name="Content Placeholder 5" descr="A picture containing application&#10;&#10;Description automatically generated">
            <a:extLst>
              <a:ext uri="{FF2B5EF4-FFF2-40B4-BE49-F238E27FC236}">
                <a16:creationId xmlns:a16="http://schemas.microsoft.com/office/drawing/2014/main" id="{FBABAC28-151B-4027-A20E-204278A8CB5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3829"/>
          <a:stretch/>
        </p:blipFill>
        <p:spPr>
          <a:xfrm>
            <a:off x="1981200" y="1393121"/>
            <a:ext cx="8229600" cy="4273983"/>
          </a:xfrm>
        </p:spPr>
      </p:pic>
    </p:spTree>
    <p:extLst>
      <p:ext uri="{BB962C8B-B14F-4D97-AF65-F5344CB8AC3E}">
        <p14:creationId xmlns:p14="http://schemas.microsoft.com/office/powerpoint/2010/main" val="2994024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1D1817C-E80C-4EFB-96D8-8AF12E4A89E0}"/>
              </a:ext>
            </a:extLst>
          </p:cNvPr>
          <p:cNvSpPr txBox="1"/>
          <p:nvPr/>
        </p:nvSpPr>
        <p:spPr>
          <a:xfrm>
            <a:off x="164795" y="326902"/>
            <a:ext cx="11662115" cy="2308324"/>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err="1">
                <a:solidFill>
                  <a:schemeClr val="bg1"/>
                </a:solidFill>
              </a:rPr>
              <a:t>SpliceAI</a:t>
            </a:r>
            <a:r>
              <a:rPr lang="en-US" sz="3200" dirty="0">
                <a:solidFill>
                  <a:schemeClr val="bg1"/>
                </a:solidFill>
              </a:rPr>
              <a:t> gives four scores to each variant:</a:t>
            </a:r>
          </a:p>
          <a:p>
            <a:r>
              <a:rPr lang="en-US" sz="3200" dirty="0">
                <a:solidFill>
                  <a:schemeClr val="bg1"/>
                </a:solidFill>
              </a:rPr>
              <a:t>	</a:t>
            </a:r>
            <a:r>
              <a:rPr lang="en-US" sz="2400" dirty="0">
                <a:solidFill>
                  <a:schemeClr val="bg1"/>
                </a:solidFill>
              </a:rPr>
              <a:t>Scores (DS) for </a:t>
            </a:r>
          </a:p>
          <a:p>
            <a:r>
              <a:rPr lang="en-US" sz="2400" dirty="0">
                <a:solidFill>
                  <a:schemeClr val="bg1"/>
                </a:solidFill>
              </a:rPr>
              <a:t>		Acceptor Gain (AG), Acceptor Loss (AL), Donor Loss (DL), and Donor Gain (DG)</a:t>
            </a:r>
          </a:p>
          <a:p>
            <a:r>
              <a:rPr lang="en-US" sz="2400" dirty="0">
                <a:solidFill>
                  <a:schemeClr val="bg1"/>
                </a:solidFill>
              </a:rPr>
              <a:t>	Positions (DP) of the affected site are also provided. </a:t>
            </a:r>
          </a:p>
          <a:p>
            <a:r>
              <a:rPr lang="en-US" sz="3200" dirty="0">
                <a:solidFill>
                  <a:schemeClr val="bg1"/>
                </a:solidFill>
              </a:rPr>
              <a:t>Scores range from 0 to1. </a:t>
            </a:r>
            <a:r>
              <a:rPr lang="en-US" sz="2400" dirty="0">
                <a:solidFill>
                  <a:schemeClr val="bg1"/>
                </a:solidFill>
              </a:rPr>
              <a:t>We used the maximum of these four scores.</a:t>
            </a:r>
          </a:p>
        </p:txBody>
      </p:sp>
      <p:graphicFrame>
        <p:nvGraphicFramePr>
          <p:cNvPr id="2" name="Table 1">
            <a:extLst>
              <a:ext uri="{FF2B5EF4-FFF2-40B4-BE49-F238E27FC236}">
                <a16:creationId xmlns:a16="http://schemas.microsoft.com/office/drawing/2014/main" id="{3DB6E3D6-2FD0-3733-4AB0-B3AE3217B4F4}"/>
              </a:ext>
            </a:extLst>
          </p:cNvPr>
          <p:cNvGraphicFramePr>
            <a:graphicFrameLocks noGrp="1"/>
          </p:cNvGraphicFramePr>
          <p:nvPr>
            <p:extLst>
              <p:ext uri="{D42A27DB-BD31-4B8C-83A1-F6EECF244321}">
                <p14:modId xmlns:p14="http://schemas.microsoft.com/office/powerpoint/2010/main" val="668555683"/>
              </p:ext>
            </p:extLst>
          </p:nvPr>
        </p:nvGraphicFramePr>
        <p:xfrm>
          <a:off x="2180491" y="2783394"/>
          <a:ext cx="7827664" cy="3999248"/>
        </p:xfrm>
        <a:graphic>
          <a:graphicData uri="http://schemas.openxmlformats.org/drawingml/2006/table">
            <a:tbl>
              <a:tblPr/>
              <a:tblGrid>
                <a:gridCol w="978458">
                  <a:extLst>
                    <a:ext uri="{9D8B030D-6E8A-4147-A177-3AD203B41FA5}">
                      <a16:colId xmlns:a16="http://schemas.microsoft.com/office/drawing/2014/main" val="237410023"/>
                    </a:ext>
                  </a:extLst>
                </a:gridCol>
                <a:gridCol w="978458">
                  <a:extLst>
                    <a:ext uri="{9D8B030D-6E8A-4147-A177-3AD203B41FA5}">
                      <a16:colId xmlns:a16="http://schemas.microsoft.com/office/drawing/2014/main" val="2660146373"/>
                    </a:ext>
                  </a:extLst>
                </a:gridCol>
                <a:gridCol w="978458">
                  <a:extLst>
                    <a:ext uri="{9D8B030D-6E8A-4147-A177-3AD203B41FA5}">
                      <a16:colId xmlns:a16="http://schemas.microsoft.com/office/drawing/2014/main" val="983100984"/>
                    </a:ext>
                  </a:extLst>
                </a:gridCol>
                <a:gridCol w="978458">
                  <a:extLst>
                    <a:ext uri="{9D8B030D-6E8A-4147-A177-3AD203B41FA5}">
                      <a16:colId xmlns:a16="http://schemas.microsoft.com/office/drawing/2014/main" val="961730866"/>
                    </a:ext>
                  </a:extLst>
                </a:gridCol>
                <a:gridCol w="978458">
                  <a:extLst>
                    <a:ext uri="{9D8B030D-6E8A-4147-A177-3AD203B41FA5}">
                      <a16:colId xmlns:a16="http://schemas.microsoft.com/office/drawing/2014/main" val="720821536"/>
                    </a:ext>
                  </a:extLst>
                </a:gridCol>
                <a:gridCol w="978458">
                  <a:extLst>
                    <a:ext uri="{9D8B030D-6E8A-4147-A177-3AD203B41FA5}">
                      <a16:colId xmlns:a16="http://schemas.microsoft.com/office/drawing/2014/main" val="574110086"/>
                    </a:ext>
                  </a:extLst>
                </a:gridCol>
                <a:gridCol w="978458">
                  <a:extLst>
                    <a:ext uri="{9D8B030D-6E8A-4147-A177-3AD203B41FA5}">
                      <a16:colId xmlns:a16="http://schemas.microsoft.com/office/drawing/2014/main" val="702495157"/>
                    </a:ext>
                  </a:extLst>
                </a:gridCol>
                <a:gridCol w="978458">
                  <a:extLst>
                    <a:ext uri="{9D8B030D-6E8A-4147-A177-3AD203B41FA5}">
                      <a16:colId xmlns:a16="http://schemas.microsoft.com/office/drawing/2014/main" val="232970455"/>
                    </a:ext>
                  </a:extLst>
                </a:gridCol>
              </a:tblGrid>
              <a:tr h="363568">
                <a:tc>
                  <a:txBody>
                    <a:bodyPr/>
                    <a:lstStyle/>
                    <a:p>
                      <a:pPr algn="ctr" fontAlgn="b"/>
                      <a:r>
                        <a:rPr lang="en-US" sz="1400" b="1" i="0" u="none" strike="noStrike" dirty="0">
                          <a:solidFill>
                            <a:srgbClr val="000000"/>
                          </a:solidFill>
                          <a:effectLst/>
                          <a:latin typeface="Calibri" panose="020F0502020204030204" pitchFamily="34" charset="0"/>
                        </a:rPr>
                        <a:t>DS_AG</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DS_AL</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DS_DG</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DS_DL</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DP_AG</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DP_AL</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DP_DG</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DP_DL</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1757095505"/>
                  </a:ext>
                </a:extLst>
              </a:tr>
              <a:tr h="363568">
                <a:tc>
                  <a:txBody>
                    <a:bodyPr/>
                    <a:lstStyle/>
                    <a:p>
                      <a:pPr algn="ctr" fontAlgn="b"/>
                      <a:r>
                        <a:rPr lang="en-US" sz="1400" b="1" i="0" u="none" strike="noStrike">
                          <a:solidFill>
                            <a:srgbClr val="000000"/>
                          </a:solidFill>
                          <a:effectLst/>
                          <a:latin typeface="Calibri" panose="020F0502020204030204" pitchFamily="34" charset="0"/>
                        </a:rPr>
                        <a:t>0.17</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0.65</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3</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27</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25</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1322230706"/>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0.07</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0.75</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5</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2490632922"/>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0.01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-42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3674306973"/>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-8</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3319975980"/>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36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38</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3481270582"/>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27</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-37</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1831536473"/>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0.01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18</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4</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25281049"/>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-28</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-29</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-25</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2886225963"/>
                  </a:ext>
                </a:extLst>
              </a:tr>
              <a:tr h="363568">
                <a:tc>
                  <a:txBody>
                    <a:bodyPr/>
                    <a:lstStyle/>
                    <a:p>
                      <a:pPr algn="ctr" fontAlgn="b"/>
                      <a:r>
                        <a:rPr lang="en-US" sz="1400" b="1" i="0" u="none" strike="noStrike">
                          <a:solidFill>
                            <a:srgbClr val="000000"/>
                          </a:solidFill>
                          <a:effectLst/>
                          <a:latin typeface="Calibri" panose="020F0502020204030204" pitchFamily="34" charset="0"/>
                        </a:rPr>
                        <a:t>0.06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0.99</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-16</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4215677397"/>
                  </a:ext>
                </a:extLst>
              </a:tr>
              <a:tr h="363568">
                <a:tc>
                  <a:txBody>
                    <a:bodyPr/>
                    <a:lstStyle/>
                    <a:p>
                      <a:pPr algn="ctr" fontAlgn="b"/>
                      <a:r>
                        <a:rPr lang="en-US" sz="1400" b="1" i="0" u="none" strike="noStrike">
                          <a:solidFill>
                            <a:srgbClr val="000000"/>
                          </a:solidFill>
                          <a:effectLst/>
                          <a:latin typeface="Calibri" panose="020F0502020204030204" pitchFamily="34" charset="0"/>
                        </a:rPr>
                        <a:t>0</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0.01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0.24</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0.03</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1</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a:solidFill>
                            <a:srgbClr val="000000"/>
                          </a:solidFill>
                          <a:effectLst/>
                          <a:latin typeface="Calibri" panose="020F0502020204030204" pitchFamily="34" charset="0"/>
                        </a:rPr>
                        <a:t>2</a:t>
                      </a:r>
                    </a:p>
                  </a:txBody>
                  <a:tcPr marL="9525" marR="9525" marT="9525" marB="0" anchor="b">
                    <a:lnL>
                      <a:noFill/>
                    </a:lnL>
                    <a:lnR>
                      <a:noFill/>
                    </a:lnR>
                    <a:lnT>
                      <a:noFill/>
                    </a:lnT>
                    <a:lnB>
                      <a:noFill/>
                    </a:lnB>
                    <a:solidFill>
                      <a:schemeClr val="tx1">
                        <a:lumMod val="95000"/>
                      </a:schemeClr>
                    </a:solidFill>
                  </a:tcPr>
                </a:tc>
                <a:tc>
                  <a:txBody>
                    <a:bodyPr/>
                    <a:lstStyle/>
                    <a:p>
                      <a:pPr algn="ctr" fontAlgn="b"/>
                      <a:r>
                        <a:rPr lang="en-US" sz="1400" b="1" i="0" u="none" strike="noStrike" dirty="0">
                          <a:solidFill>
                            <a:srgbClr val="000000"/>
                          </a:solidFill>
                          <a:effectLst/>
                          <a:latin typeface="Calibri" panose="020F0502020204030204" pitchFamily="34" charset="0"/>
                        </a:rPr>
                        <a:t>-25</a:t>
                      </a:r>
                    </a:p>
                  </a:txBody>
                  <a:tcPr marL="9525" marR="9525" marT="9525" marB="0" anchor="b">
                    <a:lnL>
                      <a:noFill/>
                    </a:lnL>
                    <a:lnR>
                      <a:noFill/>
                    </a:lnR>
                    <a:lnT>
                      <a:noFill/>
                    </a:lnT>
                    <a:lnB>
                      <a:noFill/>
                    </a:lnB>
                    <a:solidFill>
                      <a:schemeClr val="tx1">
                        <a:lumMod val="95000"/>
                      </a:schemeClr>
                    </a:solidFill>
                  </a:tcPr>
                </a:tc>
                <a:extLst>
                  <a:ext uri="{0D108BD9-81ED-4DB2-BD59-A6C34878D82A}">
                    <a16:rowId xmlns:a16="http://schemas.microsoft.com/office/drawing/2014/main" val="416440208"/>
                  </a:ext>
                </a:extLst>
              </a:tr>
            </a:tbl>
          </a:graphicData>
        </a:graphic>
      </p:graphicFrame>
    </p:spTree>
    <p:extLst>
      <p:ext uri="{BB962C8B-B14F-4D97-AF65-F5344CB8AC3E}">
        <p14:creationId xmlns:p14="http://schemas.microsoft.com/office/powerpoint/2010/main" val="4224407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10;&#10;Description automatically generated">
            <a:extLst>
              <a:ext uri="{FF2B5EF4-FFF2-40B4-BE49-F238E27FC236}">
                <a16:creationId xmlns:a16="http://schemas.microsoft.com/office/drawing/2014/main" id="{FC5F48AF-73FC-4F70-B530-2AE3EA63F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1271" y="1295401"/>
            <a:ext cx="8269458" cy="5101289"/>
          </a:xfrm>
          <a:prstGeom prst="rect">
            <a:avLst/>
          </a:prstGeom>
        </p:spPr>
      </p:pic>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p:txBody>
          <a:bodyPr>
            <a:normAutofit/>
          </a:bodyPr>
          <a:lstStyle/>
          <a:p>
            <a:pPr marL="0" indent="0" algn="r">
              <a:buNone/>
            </a:pPr>
            <a:r>
              <a:rPr lang="en-US" altLang="en-US" sz="1800" b="1" dirty="0"/>
              <a:t>Optimal accuracy threshold, </a:t>
            </a:r>
            <a:r>
              <a:rPr lang="en-US" altLang="en-US" sz="1800" b="1" dirty="0" err="1"/>
              <a:t>SpliceAI</a:t>
            </a:r>
            <a:endParaRPr lang="en-US" altLang="en-US" sz="1800" b="1" dirty="0"/>
          </a:p>
          <a:p>
            <a:pPr marL="0" indent="0" algn="r">
              <a:buNone/>
            </a:pPr>
            <a:r>
              <a:rPr lang="en-US" altLang="en-US" sz="1600" dirty="0"/>
              <a:t>Training set: 257 previously validated variants (Wai et al., 2020)</a:t>
            </a:r>
          </a:p>
        </p:txBody>
      </p:sp>
      <p:sp>
        <p:nvSpPr>
          <p:cNvPr id="2054" name="Text Box 6"/>
          <p:cNvSpPr txBox="1">
            <a:spLocks noChangeArrowheads="1"/>
          </p:cNvSpPr>
          <p:nvPr/>
        </p:nvSpPr>
        <p:spPr bwMode="auto">
          <a:xfrm>
            <a:off x="1866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dirty="0">
                <a:solidFill>
                  <a:prstClr val="black"/>
                </a:solidFill>
                <a:latin typeface="Arial"/>
              </a:rPr>
              <a:t>Created for CAGI 6</a:t>
            </a:r>
          </a:p>
        </p:txBody>
      </p:sp>
      <p:sp>
        <p:nvSpPr>
          <p:cNvPr id="2056" name="Text Box 8"/>
          <p:cNvSpPr txBox="1">
            <a:spLocks noChangeArrowheads="1"/>
          </p:cNvSpPr>
          <p:nvPr/>
        </p:nvSpPr>
        <p:spPr bwMode="auto">
          <a:xfrm>
            <a:off x="7794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r>
              <a:rPr lang="en-US" altLang="en-US" dirty="0">
                <a:solidFill>
                  <a:prstClr val="black"/>
                </a:solidFill>
                <a:latin typeface="Arial"/>
              </a:rPr>
              <a:t>Brynja Matthiasardottir</a:t>
            </a:r>
          </a:p>
        </p:txBody>
      </p:sp>
      <p:sp>
        <p:nvSpPr>
          <p:cNvPr id="2057" name="Text Box 9"/>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en-US" altLang="en-US">
                <a:solidFill>
                  <a:prstClr val="black"/>
                </a:solidFill>
                <a:latin typeface="Arial"/>
              </a:rPr>
              <a:t>genomeinterpretation.org</a:t>
            </a:r>
          </a:p>
        </p:txBody>
      </p:sp>
      <p:sp>
        <p:nvSpPr>
          <p:cNvPr id="8" name="TextBox 7">
            <a:extLst>
              <a:ext uri="{FF2B5EF4-FFF2-40B4-BE49-F238E27FC236}">
                <a16:creationId xmlns:a16="http://schemas.microsoft.com/office/drawing/2014/main" id="{08EE407B-24C7-4890-8543-B4CC3C5AF787}"/>
              </a:ext>
            </a:extLst>
          </p:cNvPr>
          <p:cNvSpPr txBox="1"/>
          <p:nvPr/>
        </p:nvSpPr>
        <p:spPr>
          <a:xfrm>
            <a:off x="4298576" y="1905000"/>
            <a:ext cx="1029449" cy="523220"/>
          </a:xfrm>
          <a:prstGeom prst="rect">
            <a:avLst/>
          </a:prstGeom>
          <a:noFill/>
        </p:spPr>
        <p:txBody>
          <a:bodyPr wrap="none" rtlCol="0">
            <a:spAutoFit/>
          </a:bodyPr>
          <a:lstStyle/>
          <a:p>
            <a:pPr algn="ctr" defTabSz="914400"/>
            <a:r>
              <a:rPr lang="en-US" sz="1400" dirty="0">
                <a:solidFill>
                  <a:srgbClr val="0070C0"/>
                </a:solidFill>
                <a:latin typeface="Arial" panose="020B0604020202020204" pitchFamily="34" charset="0"/>
                <a:cs typeface="Arial" panose="020B0604020202020204" pitchFamily="34" charset="0"/>
              </a:rPr>
              <a:t>Threshold </a:t>
            </a:r>
          </a:p>
          <a:p>
            <a:pPr algn="ctr" defTabSz="914400"/>
            <a:r>
              <a:rPr lang="en-US" sz="1400" dirty="0">
                <a:solidFill>
                  <a:srgbClr val="0070C0"/>
                </a:solidFill>
                <a:latin typeface="Arial" panose="020B0604020202020204" pitchFamily="34" charset="0"/>
                <a:cs typeface="Arial" panose="020B0604020202020204" pitchFamily="34" charset="0"/>
              </a:rPr>
              <a:t>0.21</a:t>
            </a:r>
          </a:p>
        </p:txBody>
      </p:sp>
    </p:spTree>
    <p:extLst>
      <p:ext uri="{BB962C8B-B14F-4D97-AF65-F5344CB8AC3E}">
        <p14:creationId xmlns:p14="http://schemas.microsoft.com/office/powerpoint/2010/main" val="14968278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7A5B-76CB-447A-B62C-5ECCC7A1ED88}"/>
              </a:ext>
            </a:extLst>
          </p:cNvPr>
          <p:cNvSpPr>
            <a:spLocks noGrp="1"/>
          </p:cNvSpPr>
          <p:nvPr>
            <p:ph type="title"/>
          </p:nvPr>
        </p:nvSpPr>
        <p:spPr>
          <a:xfrm>
            <a:off x="946355" y="-70875"/>
            <a:ext cx="10515600" cy="1325563"/>
          </a:xfrm>
        </p:spPr>
        <p:txBody>
          <a:bodyPr/>
          <a:lstStyle/>
          <a:p>
            <a:r>
              <a:rPr lang="en-US" dirty="0"/>
              <a:t>Our second model: a multilayered approach</a:t>
            </a:r>
          </a:p>
        </p:txBody>
      </p:sp>
      <p:sp>
        <p:nvSpPr>
          <p:cNvPr id="3" name="Content Placeholder 2">
            <a:extLst>
              <a:ext uri="{FF2B5EF4-FFF2-40B4-BE49-F238E27FC236}">
                <a16:creationId xmlns:a16="http://schemas.microsoft.com/office/drawing/2014/main" id="{87ABB9BC-1F06-45F4-AC43-3B7C376AACAA}"/>
              </a:ext>
            </a:extLst>
          </p:cNvPr>
          <p:cNvSpPr>
            <a:spLocks noGrp="1"/>
          </p:cNvSpPr>
          <p:nvPr>
            <p:ph idx="1"/>
          </p:nvPr>
        </p:nvSpPr>
        <p:spPr>
          <a:xfrm>
            <a:off x="385915" y="1126869"/>
            <a:ext cx="10515600" cy="3159996"/>
          </a:xfrm>
        </p:spPr>
        <p:txBody>
          <a:bodyPr>
            <a:normAutofit/>
          </a:bodyPr>
          <a:lstStyle/>
          <a:p>
            <a:pPr>
              <a:lnSpc>
                <a:spcPct val="100000"/>
              </a:lnSpc>
            </a:pPr>
            <a:r>
              <a:rPr lang="en-US" dirty="0"/>
              <a:t>Subjective score based on</a:t>
            </a:r>
          </a:p>
          <a:p>
            <a:pPr lvl="1">
              <a:lnSpc>
                <a:spcPct val="100000"/>
              </a:lnSpc>
            </a:pPr>
            <a:r>
              <a:rPr lang="en-US" dirty="0" err="1"/>
              <a:t>SpliceAI</a:t>
            </a:r>
            <a:r>
              <a:rPr lang="en-US" dirty="0"/>
              <a:t> scores (optimal threshold 0.21) </a:t>
            </a:r>
          </a:p>
          <a:p>
            <a:pPr lvl="1">
              <a:lnSpc>
                <a:spcPct val="100000"/>
              </a:lnSpc>
            </a:pPr>
            <a:r>
              <a:rPr lang="en-US" dirty="0" err="1"/>
              <a:t>MaxEnt</a:t>
            </a:r>
            <a:r>
              <a:rPr lang="en-US" dirty="0"/>
              <a:t> scores</a:t>
            </a:r>
          </a:p>
          <a:p>
            <a:pPr lvl="1">
              <a:lnSpc>
                <a:spcPct val="100000"/>
              </a:lnSpc>
            </a:pPr>
            <a:r>
              <a:rPr lang="en-US" dirty="0"/>
              <a:t>100 Vertebrate Conservation scores (UCSC)</a:t>
            </a:r>
          </a:p>
          <a:p>
            <a:pPr lvl="1">
              <a:lnSpc>
                <a:spcPct val="100000"/>
              </a:lnSpc>
            </a:pPr>
            <a:r>
              <a:rPr lang="en-US" dirty="0"/>
              <a:t>CADD scores</a:t>
            </a:r>
          </a:p>
          <a:p>
            <a:pPr lvl="1">
              <a:lnSpc>
                <a:spcPct val="100000"/>
              </a:lnSpc>
            </a:pPr>
            <a:r>
              <a:rPr lang="en-US" dirty="0" err="1"/>
              <a:t>gnomAD</a:t>
            </a:r>
            <a:r>
              <a:rPr lang="en-US" dirty="0"/>
              <a:t> count</a:t>
            </a:r>
          </a:p>
          <a:p>
            <a:pPr lvl="1">
              <a:lnSpc>
                <a:spcPct val="100000"/>
              </a:lnSpc>
            </a:pPr>
            <a:r>
              <a:rPr lang="en-US" dirty="0"/>
              <a:t>Manual review</a:t>
            </a:r>
          </a:p>
        </p:txBody>
      </p:sp>
      <p:sp>
        <p:nvSpPr>
          <p:cNvPr id="4" name="Content Placeholder 2">
            <a:extLst>
              <a:ext uri="{FF2B5EF4-FFF2-40B4-BE49-F238E27FC236}">
                <a16:creationId xmlns:a16="http://schemas.microsoft.com/office/drawing/2014/main" id="{8264E995-FF33-B194-C066-6785D98D709B}"/>
              </a:ext>
            </a:extLst>
          </p:cNvPr>
          <p:cNvSpPr txBox="1">
            <a:spLocks/>
          </p:cNvSpPr>
          <p:nvPr/>
        </p:nvSpPr>
        <p:spPr>
          <a:xfrm>
            <a:off x="385915" y="4798142"/>
            <a:ext cx="10515600" cy="3159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dirty="0"/>
              <a:t>Manual review of the 8 false negatives and 12 false positives in the training set</a:t>
            </a:r>
          </a:p>
        </p:txBody>
      </p:sp>
    </p:spTree>
    <p:extLst>
      <p:ext uri="{BB962C8B-B14F-4D97-AF65-F5344CB8AC3E}">
        <p14:creationId xmlns:p14="http://schemas.microsoft.com/office/powerpoint/2010/main" val="3570184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dentification of pathogenic gene mutations in LMNA and MYBPC3 that alter  RNA splicing | PNAS">
            <a:extLst>
              <a:ext uri="{FF2B5EF4-FFF2-40B4-BE49-F238E27FC236}">
                <a16:creationId xmlns:a16="http://schemas.microsoft.com/office/drawing/2014/main" id="{C71F314F-BBAB-4E8C-8AF6-3372D7C181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342" b="69547"/>
          <a:stretch/>
        </p:blipFill>
        <p:spPr bwMode="auto">
          <a:xfrm>
            <a:off x="6096000" y="290410"/>
            <a:ext cx="5786913" cy="14002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44740DE-1310-4CDC-8A1B-ED7F1296CC46}"/>
              </a:ext>
            </a:extLst>
          </p:cNvPr>
          <p:cNvSpPr>
            <a:spLocks noGrp="1"/>
          </p:cNvSpPr>
          <p:nvPr>
            <p:ph type="title"/>
          </p:nvPr>
        </p:nvSpPr>
        <p:spPr/>
        <p:txBody>
          <a:bodyPr/>
          <a:lstStyle/>
          <a:p>
            <a:r>
              <a:rPr lang="en-US" dirty="0"/>
              <a:t>Multilayered approach</a:t>
            </a:r>
          </a:p>
        </p:txBody>
      </p:sp>
      <p:sp>
        <p:nvSpPr>
          <p:cNvPr id="4" name="Rectangle 3">
            <a:extLst>
              <a:ext uri="{FF2B5EF4-FFF2-40B4-BE49-F238E27FC236}">
                <a16:creationId xmlns:a16="http://schemas.microsoft.com/office/drawing/2014/main" id="{1CA4BE3E-976D-4DBB-85EA-1352B6CBCB51}"/>
              </a:ext>
            </a:extLst>
          </p:cNvPr>
          <p:cNvSpPr/>
          <p:nvPr/>
        </p:nvSpPr>
        <p:spPr>
          <a:xfrm>
            <a:off x="5681838" y="365125"/>
            <a:ext cx="790222" cy="4589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9" name="Table 9">
            <a:extLst>
              <a:ext uri="{FF2B5EF4-FFF2-40B4-BE49-F238E27FC236}">
                <a16:creationId xmlns:a16="http://schemas.microsoft.com/office/drawing/2014/main" id="{A7F1F13F-260F-4BC2-8004-E7D13CA1E9F3}"/>
              </a:ext>
            </a:extLst>
          </p:cNvPr>
          <p:cNvGraphicFramePr>
            <a:graphicFrameLocks noGrp="1"/>
          </p:cNvGraphicFramePr>
          <p:nvPr>
            <p:ph idx="1"/>
            <p:extLst>
              <p:ext uri="{D42A27DB-BD31-4B8C-83A1-F6EECF244321}">
                <p14:modId xmlns:p14="http://schemas.microsoft.com/office/powerpoint/2010/main" val="1906749671"/>
              </p:ext>
            </p:extLst>
          </p:nvPr>
        </p:nvGraphicFramePr>
        <p:xfrm>
          <a:off x="203200" y="1825625"/>
          <a:ext cx="11772901" cy="4709160"/>
        </p:xfrm>
        <a:graphic>
          <a:graphicData uri="http://schemas.openxmlformats.org/drawingml/2006/table">
            <a:tbl>
              <a:tblPr firstRow="1" bandRow="1">
                <a:tableStyleId>{5940675A-B579-460E-94D1-54222C63F5DA}</a:tableStyleId>
              </a:tblPr>
              <a:tblGrid>
                <a:gridCol w="1285522">
                  <a:extLst>
                    <a:ext uri="{9D8B030D-6E8A-4147-A177-3AD203B41FA5}">
                      <a16:colId xmlns:a16="http://schemas.microsoft.com/office/drawing/2014/main" val="821554143"/>
                    </a:ext>
                  </a:extLst>
                </a:gridCol>
                <a:gridCol w="1113720">
                  <a:extLst>
                    <a:ext uri="{9D8B030D-6E8A-4147-A177-3AD203B41FA5}">
                      <a16:colId xmlns:a16="http://schemas.microsoft.com/office/drawing/2014/main" val="414984004"/>
                    </a:ext>
                  </a:extLst>
                </a:gridCol>
                <a:gridCol w="1113720">
                  <a:extLst>
                    <a:ext uri="{9D8B030D-6E8A-4147-A177-3AD203B41FA5}">
                      <a16:colId xmlns:a16="http://schemas.microsoft.com/office/drawing/2014/main" val="3371460030"/>
                    </a:ext>
                  </a:extLst>
                </a:gridCol>
                <a:gridCol w="1113720">
                  <a:extLst>
                    <a:ext uri="{9D8B030D-6E8A-4147-A177-3AD203B41FA5}">
                      <a16:colId xmlns:a16="http://schemas.microsoft.com/office/drawing/2014/main" val="3564673328"/>
                    </a:ext>
                  </a:extLst>
                </a:gridCol>
                <a:gridCol w="1113720">
                  <a:extLst>
                    <a:ext uri="{9D8B030D-6E8A-4147-A177-3AD203B41FA5}">
                      <a16:colId xmlns:a16="http://schemas.microsoft.com/office/drawing/2014/main" val="1682010487"/>
                    </a:ext>
                  </a:extLst>
                </a:gridCol>
                <a:gridCol w="2235198">
                  <a:extLst>
                    <a:ext uri="{9D8B030D-6E8A-4147-A177-3AD203B41FA5}">
                      <a16:colId xmlns:a16="http://schemas.microsoft.com/office/drawing/2014/main" val="1425228610"/>
                    </a:ext>
                  </a:extLst>
                </a:gridCol>
                <a:gridCol w="1265767">
                  <a:extLst>
                    <a:ext uri="{9D8B030D-6E8A-4147-A177-3AD203B41FA5}">
                      <a16:colId xmlns:a16="http://schemas.microsoft.com/office/drawing/2014/main" val="2635936422"/>
                    </a:ext>
                  </a:extLst>
                </a:gridCol>
                <a:gridCol w="1265767">
                  <a:extLst>
                    <a:ext uri="{9D8B030D-6E8A-4147-A177-3AD203B41FA5}">
                      <a16:colId xmlns:a16="http://schemas.microsoft.com/office/drawing/2014/main" val="3411267614"/>
                    </a:ext>
                  </a:extLst>
                </a:gridCol>
                <a:gridCol w="1265767">
                  <a:extLst>
                    <a:ext uri="{9D8B030D-6E8A-4147-A177-3AD203B41FA5}">
                      <a16:colId xmlns:a16="http://schemas.microsoft.com/office/drawing/2014/main" val="2243569270"/>
                    </a:ext>
                  </a:extLst>
                </a:gridCol>
              </a:tblGrid>
              <a:tr h="370840">
                <a:tc>
                  <a:txBody>
                    <a:bodyPr/>
                    <a:lstStyle/>
                    <a:p>
                      <a:pPr algn="ctr" fontAlgn="b"/>
                      <a:r>
                        <a:rPr lang="en-US" sz="1800" b="1" u="none" strike="noStrike" dirty="0" err="1">
                          <a:solidFill>
                            <a:srgbClr val="000000"/>
                          </a:solidFill>
                          <a:effectLst/>
                        </a:rPr>
                        <a:t>VariantID</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err="1">
                          <a:solidFill>
                            <a:srgbClr val="000000"/>
                          </a:solidFill>
                          <a:effectLst/>
                        </a:rPr>
                        <a:t>SpliceAI</a:t>
                      </a:r>
                      <a:r>
                        <a:rPr lang="en-US" sz="1800" b="1" u="none" strike="noStrike" dirty="0">
                          <a:solidFill>
                            <a:srgbClr val="000000"/>
                          </a:solidFill>
                          <a:effectLst/>
                        </a:rPr>
                        <a:t>-Max</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err="1">
                          <a:solidFill>
                            <a:srgbClr val="000000"/>
                          </a:solidFill>
                          <a:effectLst/>
                        </a:rPr>
                        <a:t>gnomad</a:t>
                      </a:r>
                      <a:r>
                        <a:rPr lang="en-US" sz="1800" b="1" u="none" strike="noStrike" dirty="0">
                          <a:solidFill>
                            <a:srgbClr val="000000"/>
                          </a:solidFill>
                          <a:effectLst/>
                        </a:rPr>
                        <a:t>_ count</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CADD PHRED</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100 vert</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Comments</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Score</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Confidence</a:t>
                      </a:r>
                      <a:endParaRPr lang="en-US" sz="18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1" u="none" strike="noStrike" dirty="0">
                          <a:solidFill>
                            <a:srgbClr val="000000"/>
                          </a:solidFill>
                          <a:effectLst/>
                        </a:rPr>
                        <a:t>Classification</a:t>
                      </a:r>
                      <a:endParaRPr lang="en-US" sz="18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505075988"/>
                  </a:ext>
                </a:extLst>
              </a:tr>
              <a:tr h="830580">
                <a:tc>
                  <a:txBody>
                    <a:bodyPr/>
                    <a:lstStyle/>
                    <a:p>
                      <a:pPr algn="ctr" fontAlgn="b"/>
                      <a:r>
                        <a:rPr lang="pt-BR" sz="1400" b="0" i="0" u="none" strike="noStrike" dirty="0">
                          <a:solidFill>
                            <a:srgbClr val="000000"/>
                          </a:solidFill>
                          <a:effectLst/>
                          <a:latin typeface="Calibri" panose="020F0502020204030204" pitchFamily="34" charset="0"/>
                        </a:rPr>
                        <a:t>NM_006231.4:</a:t>
                      </a:r>
                      <a:r>
                        <a:rPr lang="pt-BR" sz="1800" b="0" i="0" u="none" strike="noStrike" dirty="0">
                          <a:solidFill>
                            <a:srgbClr val="000000"/>
                          </a:solidFill>
                          <a:effectLst/>
                          <a:latin typeface="Calibri" panose="020F0502020204030204" pitchFamily="34" charset="0"/>
                        </a:rPr>
                        <a:t> c.1337G&gt;A</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0.06</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65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7.76</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High missense, high </a:t>
                      </a:r>
                      <a:r>
                        <a:rPr lang="en-US" sz="1800" b="0" i="0" u="none" strike="noStrike" dirty="0" err="1">
                          <a:solidFill>
                            <a:srgbClr val="000000"/>
                          </a:solidFill>
                          <a:effectLst/>
                          <a:latin typeface="Calibri" panose="020F0502020204030204" pitchFamily="34" charset="0"/>
                        </a:rPr>
                        <a:t>Gnom</a:t>
                      </a:r>
                      <a:r>
                        <a:rPr lang="en-US" sz="1800" b="0" i="0" u="none" strike="noStrike" dirty="0">
                          <a:solidFill>
                            <a:srgbClr val="000000"/>
                          </a:solidFill>
                          <a:effectLst/>
                          <a:latin typeface="Calibri" panose="020F0502020204030204" pitchFamily="34" charset="0"/>
                        </a:rPr>
                        <a:t>, low </a:t>
                      </a:r>
                      <a:r>
                        <a:rPr lang="en-US" sz="1800" b="0" i="0" u="none" strike="noStrike" dirty="0" err="1">
                          <a:solidFill>
                            <a:srgbClr val="000000"/>
                          </a:solidFill>
                          <a:effectLst/>
                          <a:latin typeface="Calibri" panose="020F0502020204030204" pitchFamily="34" charset="0"/>
                        </a:rPr>
                        <a:t>SpliceAI</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0.02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0.9</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7620" marR="7620" marT="7620" marB="0" anchor="ctr"/>
                </a:tc>
                <a:extLst>
                  <a:ext uri="{0D108BD9-81ED-4DB2-BD59-A6C34878D82A}">
                    <a16:rowId xmlns:a16="http://schemas.microsoft.com/office/drawing/2014/main" val="4182219677"/>
                  </a:ext>
                </a:extLst>
              </a:tr>
              <a:tr h="830580">
                <a:tc>
                  <a:txBody>
                    <a:bodyPr/>
                    <a:lstStyle/>
                    <a:p>
                      <a:pPr algn="ctr" fontAlgn="b"/>
                      <a:r>
                        <a:rPr lang="pt-BR" sz="1400" b="0" i="0" u="none" strike="noStrike" dirty="0">
                          <a:solidFill>
                            <a:srgbClr val="000000"/>
                          </a:solidFill>
                          <a:effectLst/>
                          <a:latin typeface="Calibri" panose="020F0502020204030204" pitchFamily="34" charset="0"/>
                        </a:rPr>
                        <a:t>NM_007294.3: </a:t>
                      </a:r>
                      <a:r>
                        <a:rPr lang="pt-BR" sz="1800" b="0" i="0" u="none" strike="noStrike" dirty="0">
                          <a:solidFill>
                            <a:srgbClr val="000000"/>
                          </a:solidFill>
                          <a:effectLst/>
                          <a:latin typeface="Calibri" panose="020F0502020204030204" pitchFamily="34" charset="0"/>
                        </a:rPr>
                        <a:t>c.301+1G&gt;A</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0.67</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32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4.61</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GT </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0.95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0.95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7620" marR="7620" marT="7620" marB="0" anchor="ctr"/>
                </a:tc>
                <a:extLst>
                  <a:ext uri="{0D108BD9-81ED-4DB2-BD59-A6C34878D82A}">
                    <a16:rowId xmlns:a16="http://schemas.microsoft.com/office/drawing/2014/main" val="1749983501"/>
                  </a:ext>
                </a:extLst>
              </a:tr>
              <a:tr h="830580">
                <a:tc>
                  <a:txBody>
                    <a:bodyPr/>
                    <a:lstStyle/>
                    <a:p>
                      <a:pPr algn="ctr" fontAlgn="b"/>
                      <a:r>
                        <a:rPr lang="pt-BR" sz="1400" b="1" i="0" u="none" strike="noStrike" dirty="0">
                          <a:solidFill>
                            <a:srgbClr val="000000"/>
                          </a:solidFill>
                          <a:effectLst/>
                          <a:latin typeface="Calibri" panose="020F0502020204030204" pitchFamily="34" charset="0"/>
                        </a:rPr>
                        <a:t>NM_001370259.2:</a:t>
                      </a:r>
                      <a:r>
                        <a:rPr lang="pt-BR" sz="1800" b="1" i="0" u="none" strike="noStrike" dirty="0">
                          <a:solidFill>
                            <a:srgbClr val="000000"/>
                          </a:solidFill>
                          <a:effectLst/>
                          <a:latin typeface="Calibri" panose="020F0502020204030204" pitchFamily="34" charset="0"/>
                        </a:rPr>
                        <a:t>c.655-6C&gt;A</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0.51</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775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5</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0.31</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Tolerated</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0.4</a:t>
                      </a:r>
                    </a:p>
                  </a:txBody>
                  <a:tcPr marL="7620" marR="7620" marT="7620" marB="0" anchor="ctr"/>
                </a:tc>
                <a:tc>
                  <a:txBody>
                    <a:bodyPr/>
                    <a:lstStyle/>
                    <a:p>
                      <a:pPr algn="ctr" fontAlgn="b"/>
                      <a:r>
                        <a:rPr lang="en-US" sz="1800" b="0" i="0" u="none" strike="noStrike">
                          <a:solidFill>
                            <a:srgbClr val="000000"/>
                          </a:solidFill>
                          <a:effectLst/>
                          <a:latin typeface="Calibri" panose="020F0502020204030204" pitchFamily="34" charset="0"/>
                        </a:rPr>
                        <a:t>0.4</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 &gt; 0</a:t>
                      </a:r>
                    </a:p>
                  </a:txBody>
                  <a:tcPr marL="7620" marR="7620" marT="7620" marB="0" anchor="ctr"/>
                </a:tc>
                <a:extLst>
                  <a:ext uri="{0D108BD9-81ED-4DB2-BD59-A6C34878D82A}">
                    <a16:rowId xmlns:a16="http://schemas.microsoft.com/office/drawing/2014/main" val="3488598803"/>
                  </a:ext>
                </a:extLst>
              </a:tr>
              <a:tr h="830580">
                <a:tc>
                  <a:txBody>
                    <a:bodyPr/>
                    <a:lstStyle/>
                    <a:p>
                      <a:pPr algn="ctr" fontAlgn="b"/>
                      <a:r>
                        <a:rPr lang="en-US" sz="1400" b="1" i="0" u="none" strike="noStrike" dirty="0">
                          <a:solidFill>
                            <a:srgbClr val="000000"/>
                          </a:solidFill>
                          <a:effectLst/>
                          <a:latin typeface="Calibri" panose="020F0502020204030204" pitchFamily="34" charset="0"/>
                        </a:rPr>
                        <a:t>NM_000059.3: </a:t>
                      </a:r>
                      <a:r>
                        <a:rPr lang="en-US" sz="1800" b="1" i="0" u="none" strike="noStrike" dirty="0">
                          <a:solidFill>
                            <a:srgbClr val="000000"/>
                          </a:solidFill>
                          <a:effectLst/>
                          <a:latin typeface="Calibri" panose="020F0502020204030204" pitchFamily="34" charset="0"/>
                        </a:rPr>
                        <a:t>c.620C&gt;T</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0.28</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27</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6.22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Missense T-&gt; I, </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0.3</a:t>
                      </a:r>
                    </a:p>
                  </a:txBody>
                  <a:tcPr marL="7620" marR="7620" marT="7620" marB="0" anchor="ctr"/>
                </a:tc>
                <a:tc>
                  <a:txBody>
                    <a:bodyPr/>
                    <a:lstStyle/>
                    <a:p>
                      <a:pPr algn="ctr" fontAlgn="b"/>
                      <a:r>
                        <a:rPr lang="en-US" sz="1800" b="0" i="0" u="none" strike="noStrike">
                          <a:solidFill>
                            <a:srgbClr val="000000"/>
                          </a:solidFill>
                          <a:effectLst/>
                          <a:latin typeface="Calibri" panose="020F0502020204030204" pitchFamily="34" charset="0"/>
                        </a:rPr>
                        <a:t>0.3</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 &gt; 0</a:t>
                      </a:r>
                    </a:p>
                  </a:txBody>
                  <a:tcPr marL="7620" marR="7620" marT="7620" marB="0" anchor="ctr"/>
                </a:tc>
                <a:extLst>
                  <a:ext uri="{0D108BD9-81ED-4DB2-BD59-A6C34878D82A}">
                    <a16:rowId xmlns:a16="http://schemas.microsoft.com/office/drawing/2014/main" val="3711916752"/>
                  </a:ext>
                </a:extLst>
              </a:tr>
              <a:tr h="830580">
                <a:tc>
                  <a:txBody>
                    <a:bodyPr/>
                    <a:lstStyle/>
                    <a:p>
                      <a:pPr algn="ctr" fontAlgn="b"/>
                      <a:r>
                        <a:rPr lang="pt-BR" sz="1400" b="0" i="0" u="none" strike="noStrike" dirty="0">
                          <a:solidFill>
                            <a:srgbClr val="000000"/>
                          </a:solidFill>
                          <a:effectLst/>
                          <a:latin typeface="Calibri" panose="020F0502020204030204" pitchFamily="34" charset="0"/>
                        </a:rPr>
                        <a:t>NM_007294.3: </a:t>
                      </a:r>
                      <a:r>
                        <a:rPr lang="pt-BR" sz="1800" b="0" i="0" u="none" strike="noStrike" dirty="0">
                          <a:solidFill>
                            <a:srgbClr val="000000"/>
                          </a:solidFill>
                          <a:effectLst/>
                          <a:latin typeface="Calibri" panose="020F0502020204030204" pitchFamily="34" charset="0"/>
                        </a:rPr>
                        <a:t>c.4675+4A&gt;C</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0.26</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a:t>
                      </a:r>
                    </a:p>
                  </a:txBody>
                  <a:tcPr marL="7620" marR="7620" marT="7620" marB="0" anchor="ctr"/>
                </a:tc>
                <a:tc>
                  <a:txBody>
                    <a:bodyPr/>
                    <a:lstStyle/>
                    <a:p>
                      <a:pPr algn="ctr" fontAlgn="b"/>
                      <a:r>
                        <a:rPr lang="en-US" sz="1800" b="0" i="0" u="none" strike="noStrike">
                          <a:solidFill>
                            <a:srgbClr val="000000"/>
                          </a:solidFill>
                          <a:effectLst/>
                          <a:latin typeface="Calibri" panose="020F0502020204030204" pitchFamily="34" charset="0"/>
                        </a:rPr>
                        <a:t>20</a:t>
                      </a:r>
                    </a:p>
                  </a:txBody>
                  <a:tcPr marL="7620" marR="7620" marT="7620" marB="0" anchor="ctr"/>
                </a:tc>
                <a:tc>
                  <a:txBody>
                    <a:bodyPr/>
                    <a:lstStyle/>
                    <a:p>
                      <a:pPr algn="ctr" fontAlgn="b"/>
                      <a:r>
                        <a:rPr lang="en-US" sz="1800" b="0" i="0" u="none" strike="noStrike">
                          <a:solidFill>
                            <a:srgbClr val="000000"/>
                          </a:solidFill>
                          <a:effectLst/>
                          <a:latin typeface="Calibri" panose="020F0502020204030204" pitchFamily="34" charset="0"/>
                        </a:rPr>
                        <a:t>1.27</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Weakened donor site, </a:t>
                      </a:r>
                      <a:r>
                        <a:rPr lang="en-US" sz="1800" b="0" i="0" u="none" strike="noStrike" dirty="0" err="1">
                          <a:solidFill>
                            <a:srgbClr val="000000"/>
                          </a:solidFill>
                          <a:effectLst/>
                          <a:latin typeface="Calibri" panose="020F0502020204030204" pitchFamily="34" charset="0"/>
                        </a:rPr>
                        <a:t>MaxEnt</a:t>
                      </a:r>
                      <a:r>
                        <a:rPr lang="en-US" sz="1800" b="0" i="0" u="none" strike="noStrike" dirty="0">
                          <a:solidFill>
                            <a:srgbClr val="000000"/>
                          </a:solidFill>
                          <a:effectLst/>
                          <a:latin typeface="Calibri" panose="020F0502020204030204" pitchFamily="34" charset="0"/>
                        </a:rPr>
                        <a:t> 6.84 to 4.64. Defer to </a:t>
                      </a:r>
                      <a:r>
                        <a:rPr lang="en-US" sz="1800" b="0" i="0" u="none" strike="noStrike" dirty="0" err="1">
                          <a:solidFill>
                            <a:srgbClr val="000000"/>
                          </a:solidFill>
                          <a:effectLst/>
                          <a:latin typeface="Calibri" panose="020F0502020204030204" pitchFamily="34" charset="0"/>
                        </a:rPr>
                        <a:t>SpliceAI</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0.7</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0.6</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1</a:t>
                      </a:r>
                    </a:p>
                  </a:txBody>
                  <a:tcPr marL="7620" marR="7620" marT="7620" marB="0" anchor="ctr"/>
                </a:tc>
                <a:extLst>
                  <a:ext uri="{0D108BD9-81ED-4DB2-BD59-A6C34878D82A}">
                    <a16:rowId xmlns:a16="http://schemas.microsoft.com/office/drawing/2014/main" val="2151903678"/>
                  </a:ext>
                </a:extLst>
              </a:tr>
            </a:tbl>
          </a:graphicData>
        </a:graphic>
      </p:graphicFrame>
    </p:spTree>
    <p:extLst>
      <p:ext uri="{BB962C8B-B14F-4D97-AF65-F5344CB8AC3E}">
        <p14:creationId xmlns:p14="http://schemas.microsoft.com/office/powerpoint/2010/main" val="700902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1D1817C-E80C-4EFB-96D8-8AF12E4A89E0}"/>
              </a:ext>
            </a:extLst>
          </p:cNvPr>
          <p:cNvSpPr txBox="1"/>
          <p:nvPr/>
        </p:nvSpPr>
        <p:spPr>
          <a:xfrm>
            <a:off x="235055" y="1292009"/>
            <a:ext cx="10373951" cy="584775"/>
          </a:xfrm>
          <a:prstGeom prst="rect">
            <a:avLst/>
          </a:prstGeom>
          <a:solidFill>
            <a:schemeClr val="accent2">
              <a:lumMod val="40000"/>
              <a:lumOff val="60000"/>
            </a:schemeClr>
          </a:solidFill>
          <a:ln w="28575">
            <a:solidFill>
              <a:srgbClr val="0066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0000"/>
                </a:solidFill>
                <a:effectLst/>
                <a:uLnTx/>
                <a:uFillTx/>
                <a:latin typeface="Gill Sans MT" panose="020B0502020104020203"/>
                <a:ea typeface="+mn-ea"/>
                <a:cs typeface="+mn-cs"/>
              </a:rPr>
              <a:t>SpliceAI</a:t>
            </a: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 is good but not perfect</a:t>
            </a:r>
            <a:endParaRPr kumimoji="0" lang="en-US" sz="20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14" name="Title 1">
            <a:extLst>
              <a:ext uri="{FF2B5EF4-FFF2-40B4-BE49-F238E27FC236}">
                <a16:creationId xmlns:a16="http://schemas.microsoft.com/office/drawing/2014/main" id="{24EBF7E5-1D1E-4D7C-B052-E99D7D07B97D}"/>
              </a:ext>
            </a:extLst>
          </p:cNvPr>
          <p:cNvSpPr>
            <a:spLocks noGrp="1"/>
          </p:cNvSpPr>
          <p:nvPr>
            <p:ph type="ctrTitle"/>
          </p:nvPr>
        </p:nvSpPr>
        <p:spPr>
          <a:xfrm>
            <a:off x="523561" y="151151"/>
            <a:ext cx="11334142" cy="895630"/>
          </a:xfrm>
          <a:solidFill>
            <a:schemeClr val="accent2">
              <a:lumMod val="40000"/>
              <a:lumOff val="60000"/>
            </a:schemeClr>
          </a:solidFill>
        </p:spPr>
        <p:txBody>
          <a:bodyPr wrap="square">
            <a:spAutoFit/>
          </a:bodyPr>
          <a:lstStyle/>
          <a:p>
            <a:r>
              <a:rPr lang="en-US" dirty="0">
                <a:solidFill>
                  <a:srgbClr val="006600"/>
                </a:solidFill>
              </a:rPr>
              <a:t>Conclusions and FUTURE DIRECTIONS</a:t>
            </a:r>
          </a:p>
        </p:txBody>
      </p:sp>
      <p:sp>
        <p:nvSpPr>
          <p:cNvPr id="8" name="TextBox 7">
            <a:extLst>
              <a:ext uri="{FF2B5EF4-FFF2-40B4-BE49-F238E27FC236}">
                <a16:creationId xmlns:a16="http://schemas.microsoft.com/office/drawing/2014/main" id="{7A26E0FF-FDB2-99EB-43A4-2824F888C1C5}"/>
              </a:ext>
            </a:extLst>
          </p:cNvPr>
          <p:cNvSpPr txBox="1"/>
          <p:nvPr/>
        </p:nvSpPr>
        <p:spPr>
          <a:xfrm>
            <a:off x="235054" y="2132669"/>
            <a:ext cx="10373951" cy="584775"/>
          </a:xfrm>
          <a:prstGeom prst="rect">
            <a:avLst/>
          </a:prstGeom>
          <a:solidFill>
            <a:schemeClr val="accent2">
              <a:lumMod val="40000"/>
              <a:lumOff val="60000"/>
            </a:schemeClr>
          </a:solidFill>
          <a:ln w="28575">
            <a:solidFill>
              <a:srgbClr val="0066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Formalize the analysis of exceptions to improve assessment</a:t>
            </a:r>
            <a:endParaRPr kumimoji="0" lang="en-US" sz="200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Tree>
    <p:extLst>
      <p:ext uri="{BB962C8B-B14F-4D97-AF65-F5344CB8AC3E}">
        <p14:creationId xmlns:p14="http://schemas.microsoft.com/office/powerpoint/2010/main" val="285277657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1562</TotalTime>
  <Words>1294</Words>
  <Application>Microsoft Office PowerPoint</Application>
  <PresentationFormat>Widescreen</PresentationFormat>
  <Paragraphs>281</Paragraphs>
  <Slides>26</Slides>
  <Notes>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Arial</vt:lpstr>
      <vt:lpstr>Calibri</vt:lpstr>
      <vt:lpstr>Calibri Light</vt:lpstr>
      <vt:lpstr>Gill Sans MT</vt:lpstr>
      <vt:lpstr>Parcel</vt:lpstr>
      <vt:lpstr>Office Theme</vt:lpstr>
      <vt:lpstr>Brenner Lab Sample Master Template v07 05 June 2017 JL</vt:lpstr>
      <vt:lpstr>1_Office Theme</vt:lpstr>
      <vt:lpstr>CAGI slide pack guidelines I agree to my slides being used according to the following terms:  _______Brynja Matthiasardottir, Chiao-Feng Lin, Stephen M. Mount_______</vt:lpstr>
      <vt:lpstr>Permission request regarding CAGI 6 recordings and hybrid presentations</vt:lpstr>
      <vt:lpstr>CAGI6 Berkeley 2022 –splicing VUS.</vt:lpstr>
      <vt:lpstr>outline</vt:lpstr>
      <vt:lpstr>Classes of splice site signal</vt:lpstr>
      <vt:lpstr>PowerPoint Presentation</vt:lpstr>
      <vt:lpstr>PowerPoint Presentation</vt:lpstr>
      <vt:lpstr>Classes of splice site signal</vt:lpstr>
      <vt:lpstr>PowerPoint Presentation</vt:lpstr>
      <vt:lpstr>Missense and synonymous mutations are often ESE or ESS or cryptic splice site activation mutations.</vt:lpstr>
      <vt:lpstr>Classes of splice site signal</vt:lpstr>
      <vt:lpstr>Splicing mutation outcomes</vt:lpstr>
      <vt:lpstr>Splicing mutation outcomes</vt:lpstr>
      <vt:lpstr>Splicing mutation outcomes</vt:lpstr>
      <vt:lpstr>Splicing mutation outcomes</vt:lpstr>
      <vt:lpstr>PowerPoint Presentation</vt:lpstr>
      <vt:lpstr>PowerPoint Presentation</vt:lpstr>
      <vt:lpstr>SpliceAI from Illumina</vt:lpstr>
      <vt:lpstr>PowerPoint Presentation</vt:lpstr>
      <vt:lpstr>PowerPoint Presentation</vt:lpstr>
      <vt:lpstr>Methods – UMSplice team</vt:lpstr>
      <vt:lpstr>PowerPoint Presentation</vt:lpstr>
      <vt:lpstr>Methods</vt:lpstr>
      <vt:lpstr>Our second model: a multilayered approach</vt:lpstr>
      <vt:lpstr>Multilayered approach</vt:lpstr>
      <vt:lpstr>Conclusions and FUTURE DIRECTIONS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2019 – San Francisco The status of splicing prediction.</dc:title>
  <dc:creator>Steve Mount</dc:creator>
  <cp:lastModifiedBy>Stephen M. Mount</cp:lastModifiedBy>
  <cp:revision>60</cp:revision>
  <dcterms:created xsi:type="dcterms:W3CDTF">2019-12-05T21:39:55Z</dcterms:created>
  <dcterms:modified xsi:type="dcterms:W3CDTF">2022-05-12T23:51:16Z</dcterms:modified>
</cp:coreProperties>
</file>