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7" r:id="rId2"/>
    <p:sldId id="264" r:id="rId3"/>
    <p:sldId id="587" r:id="rId4"/>
    <p:sldId id="596" r:id="rId5"/>
    <p:sldId id="589" r:id="rId6"/>
    <p:sldId id="610" r:id="rId7"/>
    <p:sldId id="597" r:id="rId8"/>
    <p:sldId id="608" r:id="rId9"/>
    <p:sldId id="599" r:id="rId10"/>
    <p:sldId id="612" r:id="rId11"/>
    <p:sldId id="600" r:id="rId12"/>
    <p:sldId id="611"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0E011C0-DF67-02FA-DB16-5AF042246839}" name="yixuan ye" initials="yy" userId="24438b9cd3fe87e9"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812" autoAdjust="0"/>
    <p:restoredTop sz="78085"/>
  </p:normalViewPr>
  <p:slideViewPr>
    <p:cSldViewPr>
      <p:cViewPr varScale="1">
        <p:scale>
          <a:sx n="83" d="100"/>
          <a:sy n="83" d="100"/>
        </p:scale>
        <p:origin x="2696" y="20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8/10/relationships/authors" Targe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67565B7-0D1E-994E-B11E-1BBFC6E465E2}" type="datetimeFigureOut">
              <a:rPr lang="en-US" smtClean="0"/>
              <a:t>5/14/22</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90C575B-8B21-CA4E-A7C0-C9D788E3F9D7}" type="slidenum">
              <a:rPr lang="en-US" smtClean="0"/>
              <a:t>‹#›</a:t>
            </a:fld>
            <a:endParaRPr lang="en-US"/>
          </a:p>
        </p:txBody>
      </p:sp>
    </p:spTree>
    <p:extLst>
      <p:ext uri="{BB962C8B-B14F-4D97-AF65-F5344CB8AC3E}">
        <p14:creationId xmlns:p14="http://schemas.microsoft.com/office/powerpoint/2010/main" val="11214668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D659A88-C39B-40F1-ADD0-2D7270F2DAE7}" type="slidenum">
              <a:rPr lang="zh-CN" altLang="en-US" smtClean="0"/>
              <a:pPr/>
              <a:t>3</a:t>
            </a:fld>
            <a:endParaRPr lang="zh-CN" altLang="en-US" dirty="0"/>
          </a:p>
        </p:txBody>
      </p:sp>
    </p:spTree>
    <p:extLst>
      <p:ext uri="{BB962C8B-B14F-4D97-AF65-F5344CB8AC3E}">
        <p14:creationId xmlns:p14="http://schemas.microsoft.com/office/powerpoint/2010/main" val="23330811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D659A88-C39B-40F1-ADD0-2D7270F2DAE7}" type="slidenum">
              <a:rPr lang="zh-CN" altLang="en-US" smtClean="0"/>
              <a:pPr/>
              <a:t>4</a:t>
            </a:fld>
            <a:endParaRPr lang="zh-CN" altLang="en-US" dirty="0"/>
          </a:p>
        </p:txBody>
      </p:sp>
    </p:spTree>
    <p:extLst>
      <p:ext uri="{BB962C8B-B14F-4D97-AF65-F5344CB8AC3E}">
        <p14:creationId xmlns:p14="http://schemas.microsoft.com/office/powerpoint/2010/main" val="7602512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ffectLst/>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altLang="zh-CN" sz="1200" b="0" i="0" u="none" strike="noStrike" cap="none" smtClean="0">
                <a:solidFill>
                  <a:schemeClr val="dk1"/>
                </a:solidFill>
                <a:latin typeface="Arial"/>
                <a:ea typeface="Arial"/>
                <a:cs typeface="Arial"/>
                <a:sym typeface="Arial"/>
              </a:rPr>
              <a:t>5</a:t>
            </a:fld>
            <a:endParaRPr lang="zh-CN" alt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30240085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ffectLst/>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altLang="zh-CN" sz="1200" b="0" i="0" u="none" strike="noStrike" cap="none" smtClean="0">
                <a:solidFill>
                  <a:schemeClr val="dk1"/>
                </a:solidFill>
                <a:latin typeface="Arial"/>
                <a:ea typeface="Arial"/>
                <a:cs typeface="Arial"/>
                <a:sym typeface="Arial"/>
              </a:rPr>
              <a:t>6</a:t>
            </a:fld>
            <a:endParaRPr lang="zh-CN" alt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23248320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ffectLst/>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altLang="zh-CN" sz="1200" b="0" i="0" u="none" strike="noStrike" cap="none" smtClean="0">
                <a:solidFill>
                  <a:schemeClr val="dk1"/>
                </a:solidFill>
                <a:latin typeface="Arial"/>
                <a:ea typeface="Arial"/>
                <a:cs typeface="Arial"/>
                <a:sym typeface="Arial"/>
              </a:rPr>
              <a:t>7</a:t>
            </a:fld>
            <a:endParaRPr lang="zh-CN" alt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4623849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ffectLst/>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altLang="zh-CN" sz="1200" b="0" i="0" u="none" strike="noStrike" cap="none" smtClean="0">
                <a:solidFill>
                  <a:schemeClr val="dk1"/>
                </a:solidFill>
                <a:latin typeface="Arial"/>
                <a:ea typeface="Arial"/>
                <a:cs typeface="Arial"/>
                <a:sym typeface="Arial"/>
              </a:rPr>
              <a:t>8</a:t>
            </a:fld>
            <a:endParaRPr lang="zh-CN" alt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10210786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ffectLst/>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altLang="zh-CN" sz="1200" b="0" i="0" u="none" strike="noStrike" cap="none" smtClean="0">
                <a:solidFill>
                  <a:schemeClr val="dk1"/>
                </a:solidFill>
                <a:latin typeface="Arial"/>
                <a:ea typeface="Arial"/>
                <a:cs typeface="Arial"/>
                <a:sym typeface="Arial"/>
              </a:rPr>
              <a:t>9</a:t>
            </a:fld>
            <a:endParaRPr lang="zh-CN" alt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17599531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ffectLst/>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altLang="zh-CN" sz="1200" b="0" i="0" u="none" strike="noStrike" cap="none" smtClean="0">
                <a:solidFill>
                  <a:schemeClr val="dk1"/>
                </a:solidFill>
                <a:latin typeface="Arial"/>
                <a:ea typeface="Arial"/>
                <a:cs typeface="Arial"/>
                <a:sym typeface="Arial"/>
              </a:rPr>
              <a:t>10</a:t>
            </a:fld>
            <a:endParaRPr lang="zh-CN" alt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39152421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ffectLst/>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altLang="zh-CN" sz="1200" b="0" i="0" u="none" strike="noStrike" cap="none" smtClean="0">
                <a:solidFill>
                  <a:schemeClr val="dk1"/>
                </a:solidFill>
                <a:latin typeface="Arial"/>
                <a:ea typeface="Arial"/>
                <a:cs typeface="Arial"/>
                <a:sym typeface="Arial"/>
              </a:rPr>
              <a:t>11</a:t>
            </a:fld>
            <a:endParaRPr lang="zh-CN" alt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3723258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ffectLst/>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altLang="zh-CN" sz="1200" b="0" i="0" u="none" strike="noStrike" cap="none" smtClean="0">
                <a:solidFill>
                  <a:schemeClr val="dk1"/>
                </a:solidFill>
                <a:latin typeface="Arial"/>
                <a:ea typeface="Arial"/>
                <a:cs typeface="Arial"/>
                <a:sym typeface="Arial"/>
              </a:rPr>
              <a:t>12</a:t>
            </a:fld>
            <a:endParaRPr lang="zh-CN" alt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26704931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ingle line, Blank">
    <p:spTree>
      <p:nvGrpSpPr>
        <p:cNvPr id="1" name=""/>
        <p:cNvGrpSpPr/>
        <p:nvPr/>
      </p:nvGrpSpPr>
      <p:grpSpPr>
        <a:xfrm>
          <a:off x="0" y="0"/>
          <a:ext cx="0" cy="0"/>
          <a:chOff x="0" y="0"/>
          <a:chExt cx="0" cy="0"/>
        </a:xfrm>
      </p:grpSpPr>
      <p:sp>
        <p:nvSpPr>
          <p:cNvPr id="2" name="Title 1"/>
          <p:cNvSpPr>
            <a:spLocks noGrp="1"/>
          </p:cNvSpPr>
          <p:nvPr>
            <p:ph type="title"/>
          </p:nvPr>
        </p:nvSpPr>
        <p:spPr>
          <a:xfrm>
            <a:off x="457200" y="49824"/>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5/14/22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Tree>
    <p:extLst>
      <p:ext uri="{BB962C8B-B14F-4D97-AF65-F5344CB8AC3E}">
        <p14:creationId xmlns:p14="http://schemas.microsoft.com/office/powerpoint/2010/main" val="27249420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Double line, Blank">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5/14/22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Tree>
    <p:extLst>
      <p:ext uri="{BB962C8B-B14F-4D97-AF65-F5344CB8AC3E}">
        <p14:creationId xmlns:p14="http://schemas.microsoft.com/office/powerpoint/2010/main" val="3710807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ingle line-top, Blank">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6858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5/14/22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Tree>
    <p:extLst>
      <p:ext uri="{BB962C8B-B14F-4D97-AF65-F5344CB8AC3E}">
        <p14:creationId xmlns:p14="http://schemas.microsoft.com/office/powerpoint/2010/main" val="40161266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B85D886-7717-486F-B096-B34AB58FD174}" type="datetimeFigureOut">
              <a:rPr lang="en-US" smtClean="0"/>
              <a:t>5/14/22</a:t>
            </a:fld>
            <a:endParaRPr lang="en-US" dirty="0"/>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1089994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5/14/22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
        <p:nvSpPr>
          <p:cNvPr id="6" name="Content Placeholder 2"/>
          <p:cNvSpPr>
            <a:spLocks noGrp="1"/>
          </p:cNvSpPr>
          <p:nvPr>
            <p:ph idx="1"/>
          </p:nvPr>
        </p:nvSpPr>
        <p:spPr>
          <a:xfrm>
            <a:off x="457200" y="76200"/>
            <a:ext cx="8229600" cy="6781800"/>
          </a:xfrm>
        </p:spPr>
        <p:txBody>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647033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amp; Title, Single line">
    <p:spTree>
      <p:nvGrpSpPr>
        <p:cNvPr id="1" name=""/>
        <p:cNvGrpSpPr/>
        <p:nvPr/>
      </p:nvGrpSpPr>
      <p:grpSpPr>
        <a:xfrm>
          <a:off x="0" y="0"/>
          <a:ext cx="0" cy="0"/>
          <a:chOff x="0" y="0"/>
          <a:chExt cx="0" cy="0"/>
        </a:xfrm>
      </p:grpSpPr>
      <p:sp>
        <p:nvSpPr>
          <p:cNvPr id="2" name="Title 1"/>
          <p:cNvSpPr>
            <a:spLocks noGrp="1"/>
          </p:cNvSpPr>
          <p:nvPr>
            <p:ph type="title"/>
          </p:nvPr>
        </p:nvSpPr>
        <p:spPr>
          <a:xfrm>
            <a:off x="457200" y="49824"/>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5/14/22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
        <p:nvSpPr>
          <p:cNvPr id="7" name="Content Placeholder 2"/>
          <p:cNvSpPr>
            <a:spLocks noGrp="1"/>
          </p:cNvSpPr>
          <p:nvPr>
            <p:ph idx="1"/>
          </p:nvPr>
        </p:nvSpPr>
        <p:spPr>
          <a:xfrm>
            <a:off x="457200" y="955432"/>
            <a:ext cx="8229600" cy="5902568"/>
          </a:xfrm>
        </p:spPr>
        <p:txBody>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531549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amp; Title, Double line">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5/14/22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
        <p:nvSpPr>
          <p:cNvPr id="7" name="Content Placeholder 2"/>
          <p:cNvSpPr>
            <a:spLocks noGrp="1"/>
          </p:cNvSpPr>
          <p:nvPr>
            <p:ph idx="1"/>
          </p:nvPr>
        </p:nvSpPr>
        <p:spPr>
          <a:xfrm>
            <a:off x="457200" y="1066800"/>
            <a:ext cx="8229600" cy="5791200"/>
          </a:xfrm>
        </p:spPr>
        <p:txBody>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463480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 &amp; Title, Single line-top">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858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5/14/22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
        <p:nvSpPr>
          <p:cNvPr id="6" name="Content Placeholder 2"/>
          <p:cNvSpPr>
            <a:spLocks noGrp="1"/>
          </p:cNvSpPr>
          <p:nvPr>
            <p:ph idx="1"/>
          </p:nvPr>
        </p:nvSpPr>
        <p:spPr>
          <a:xfrm>
            <a:off x="457200" y="762000"/>
            <a:ext cx="8229600" cy="6096000"/>
          </a:xfrm>
        </p:spPr>
        <p:txBody>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6218832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 Column &amp; Title, Single line">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066800"/>
            <a:ext cx="4038600" cy="579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066800"/>
            <a:ext cx="4038600" cy="579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B85D886-7717-486F-B096-B34AB58FD174}" type="datetimeFigureOut">
              <a:rPr lang="en-US" smtClean="0"/>
              <a:t>5/14/22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
        <p:nvSpPr>
          <p:cNvPr id="8" name="Title 1"/>
          <p:cNvSpPr>
            <a:spLocks noGrp="1"/>
          </p:cNvSpPr>
          <p:nvPr>
            <p:ph type="title"/>
          </p:nvPr>
        </p:nvSpPr>
        <p:spPr>
          <a:xfrm>
            <a:off x="457200" y="49824"/>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7995120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 Column &amp; Title, Double line">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066800"/>
            <a:ext cx="4038600" cy="579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066800"/>
            <a:ext cx="4038600" cy="579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B85D886-7717-486F-B096-B34AB58FD174}" type="datetimeFigureOut">
              <a:rPr lang="en-US" smtClean="0"/>
              <a:t>5/14/22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
        <p:nvSpPr>
          <p:cNvPr id="8" name="Title 1"/>
          <p:cNvSpPr>
            <a:spLocks noGrp="1"/>
          </p:cNvSpPr>
          <p:nvPr>
            <p:ph type="title"/>
          </p:nvPr>
        </p:nvSpPr>
        <p:spPr>
          <a:xfrm>
            <a:off x="457200" y="152400"/>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7796934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 Column &amp; Title, Single line-top">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066799"/>
            <a:ext cx="4038600" cy="579120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066800"/>
            <a:ext cx="4038600" cy="579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B85D886-7717-486F-B096-B34AB58FD174}" type="datetimeFigureOut">
              <a:rPr lang="en-US" smtClean="0"/>
              <a:t>5/14/22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
        <p:nvSpPr>
          <p:cNvPr id="8" name="Title 1"/>
          <p:cNvSpPr>
            <a:spLocks noGrp="1"/>
          </p:cNvSpPr>
          <p:nvPr>
            <p:ph type="title"/>
          </p:nvPr>
        </p:nvSpPr>
        <p:spPr>
          <a:xfrm>
            <a:off x="457200" y="0"/>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617382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B85D886-7717-486F-B096-B34AB58FD174}" type="datetimeFigureOut">
              <a:rPr lang="en-US" smtClean="0"/>
              <a:t>5/14/22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29965021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P defau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600200"/>
            <a:ext cx="822960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B85D886-7717-486F-B096-B34AB58FD174}" type="datetimeFigureOut">
              <a:rPr lang="en-US" smtClean="0"/>
              <a:t>5/14/22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16034496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P default)">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B85D886-7717-486F-B096-B34AB58FD174}" type="datetimeFigureOut">
              <a:rPr lang="en-US" smtClean="0"/>
              <a:t>5/14/22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35270157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2 Column (PP defau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B85D886-7717-486F-B096-B34AB58FD174}" type="datetimeFigureOut">
              <a:rPr lang="en-US" smtClean="0"/>
              <a:t>5/14/22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2124388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2 Column titles (PP defau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4"/>
            <a:ext cx="4040188" cy="46831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4"/>
            <a:ext cx="4041775" cy="46831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B85D886-7717-486F-B096-B34AB58FD174}" type="datetimeFigureOut">
              <a:rPr lang="en-US" smtClean="0"/>
              <a:t>5/14/22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20993506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P defau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5/14/22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Tree>
    <p:extLst>
      <p:ext uri="{BB962C8B-B14F-4D97-AF65-F5344CB8AC3E}">
        <p14:creationId xmlns:p14="http://schemas.microsoft.com/office/powerpoint/2010/main" val="268401616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Text with Caption (PP default)">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65849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B85D886-7717-486F-B096-B34AB58FD174}" type="datetimeFigureOut">
              <a:rPr lang="en-US" smtClean="0"/>
              <a:t>5/14/22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88816900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 with Caption (PP default)">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US" dirty="0"/>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B85D886-7717-486F-B096-B34AB58FD174}" type="datetimeFigureOut">
              <a:rPr lang="en-US" smtClean="0"/>
              <a:t>5/14/22</a:t>
            </a:fld>
            <a:endParaRPr lang="en-US" dirty="0"/>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389628207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Title and Vertical Text (PP defau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B85D886-7717-486F-B096-B34AB58FD174}" type="datetimeFigureOut">
              <a:rPr lang="en-US" smtClean="0"/>
              <a:t>5/14/22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247057850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P defaul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B85D886-7717-486F-B096-B34AB58FD174}" type="datetimeFigureOut">
              <a:rPr lang="en-US" smtClean="0"/>
              <a:t>5/14/22</a:t>
            </a:fld>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67018846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3938588"/>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5"/>
          <p:cNvSpPr>
            <a:spLocks noGrp="1"/>
          </p:cNvSpPr>
          <p:nvPr>
            <p:ph type="dt" sz="half" idx="10"/>
          </p:nvPr>
        </p:nvSpPr>
        <p:spPr>
          <a:xfrm>
            <a:off x="457200" y="6245225"/>
            <a:ext cx="2133600" cy="476250"/>
          </a:xfrm>
        </p:spPr>
        <p:txBody>
          <a:bodyPr/>
          <a:lstStyle>
            <a:lvl1pPr>
              <a:defRPr/>
            </a:lvl1pPr>
          </a:lstStyle>
          <a:p>
            <a:endParaRPr lang="en-US" altLang="en-US"/>
          </a:p>
        </p:txBody>
      </p:sp>
      <p:sp>
        <p:nvSpPr>
          <p:cNvPr id="7" name="Footer Placeholder 6"/>
          <p:cNvSpPr>
            <a:spLocks noGrp="1"/>
          </p:cNvSpPr>
          <p:nvPr>
            <p:ph type="ftr" sz="quarter" idx="11"/>
          </p:nvPr>
        </p:nvSpPr>
        <p:spPr>
          <a:xfrm>
            <a:off x="3124200" y="6245225"/>
            <a:ext cx="2895600" cy="476250"/>
          </a:xfrm>
        </p:spPr>
        <p:txBody>
          <a:bodyPr/>
          <a:lstStyle>
            <a:lvl1pPr>
              <a:defRPr/>
            </a:lvl1pPr>
          </a:lstStyle>
          <a:p>
            <a:endParaRPr lang="en-US" altLang="en-US"/>
          </a:p>
        </p:txBody>
      </p:sp>
      <p:sp>
        <p:nvSpPr>
          <p:cNvPr id="8" name="Slide Number Placeholder 7"/>
          <p:cNvSpPr>
            <a:spLocks noGrp="1"/>
          </p:cNvSpPr>
          <p:nvPr>
            <p:ph type="sldNum" sz="quarter" idx="12"/>
          </p:nvPr>
        </p:nvSpPr>
        <p:spPr>
          <a:xfrm>
            <a:off x="6553200" y="6245225"/>
            <a:ext cx="2133600" cy="476250"/>
          </a:xfrm>
        </p:spPr>
        <p:txBody>
          <a:bodyPr/>
          <a:lstStyle>
            <a:lvl1pPr>
              <a:defRPr/>
            </a:lvl1pPr>
          </a:lstStyle>
          <a:p>
            <a:fld id="{9E27A85B-FD03-4EAD-9B34-994907C9F9DD}" type="slidenum">
              <a:rPr lang="en-US" altLang="en-US"/>
              <a:pPr/>
              <a:t>‹#›</a:t>
            </a:fld>
            <a:endParaRPr lang="en-US" altLang="en-US"/>
          </a:p>
        </p:txBody>
      </p:sp>
    </p:spTree>
    <p:extLst>
      <p:ext uri="{BB962C8B-B14F-4D97-AF65-F5344CB8AC3E}">
        <p14:creationId xmlns:p14="http://schemas.microsoft.com/office/powerpoint/2010/main" val="10912481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52578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latin typeface="Arial" panose="020B0604020202020204" pitchFamily="34" charset="0"/>
                <a:cs typeface="Arial" panose="020B0604020202020204" pitchFamily="34" charset="0"/>
              </a:defRPr>
            </a:lvl1pPr>
          </a:lstStyle>
          <a:p>
            <a:fld id="{AB85D886-7717-486F-B096-B34AB58FD174}" type="datetimeFigureOut">
              <a:rPr lang="en-US" smtClean="0"/>
              <a:pPr/>
              <a:t>5/14/22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cs typeface="Arial" panose="020B0604020202020204" pitchFamily="34" charset="0"/>
              </a:defRPr>
            </a:lvl1pPr>
          </a:lstStyle>
          <a:p>
            <a:endParaRPr lang="en-US"/>
          </a:p>
        </p:txBody>
      </p:sp>
      <p:sp>
        <p:nvSpPr>
          <p:cNvPr id="6" name="Slide Number Placeholder 5"/>
          <p:cNvSpPr>
            <a:spLocks noGrp="1"/>
          </p:cNvSpPr>
          <p:nvPr>
            <p:ph type="sldNum" sz="quarter" idx="4"/>
          </p:nvPr>
        </p:nvSpPr>
        <p:spPr>
          <a:xfrm>
            <a:off x="6934200" y="6356350"/>
            <a:ext cx="2133600" cy="365125"/>
          </a:xfrm>
          <a:prstGeom prst="rect">
            <a:avLst/>
          </a:prstGeom>
        </p:spPr>
        <p:txBody>
          <a:bodyPr vert="horz" lIns="91440" tIns="45720" rIns="91440" bIns="45720" rtlCol="0" anchor="ctr"/>
          <a:lstStyle>
            <a:lvl1pPr algn="r">
              <a:defRPr sz="1200">
                <a:solidFill>
                  <a:schemeClr val="tx1"/>
                </a:solidFill>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Tree>
    <p:extLst>
      <p:ext uri="{BB962C8B-B14F-4D97-AF65-F5344CB8AC3E}">
        <p14:creationId xmlns:p14="http://schemas.microsoft.com/office/powerpoint/2010/main" val="2659929054"/>
      </p:ext>
    </p:extLst>
  </p:cSld>
  <p:clrMap bg1="lt1" tx1="dk1" bg2="lt2" tx2="dk2" accent1="accent1" accent2="accent2" accent3="accent3" accent4="accent4" accent5="accent5" accent6="accent6" hlink="hlink" folHlink="folHlink"/>
  <p:sldLayoutIdLst>
    <p:sldLayoutId id="2147483664" r:id="rId1"/>
    <p:sldLayoutId id="2147483666" r:id="rId2"/>
    <p:sldLayoutId id="2147483665" r:id="rId3"/>
    <p:sldLayoutId id="2147483655" r:id="rId4"/>
    <p:sldLayoutId id="2147483671" r:id="rId5"/>
    <p:sldLayoutId id="2147483662" r:id="rId6"/>
    <p:sldLayoutId id="2147483667" r:id="rId7"/>
    <p:sldLayoutId id="2147483663" r:id="rId8"/>
    <p:sldLayoutId id="2147483668" r:id="rId9"/>
    <p:sldLayoutId id="2147483669" r:id="rId10"/>
    <p:sldLayoutId id="2147483670" r:id="rId11"/>
    <p:sldLayoutId id="2147483649" r:id="rId12"/>
    <p:sldLayoutId id="2147483650" r:id="rId13"/>
    <p:sldLayoutId id="2147483651" r:id="rId14"/>
    <p:sldLayoutId id="2147483652" r:id="rId15"/>
    <p:sldLayoutId id="2147483653" r:id="rId16"/>
    <p:sldLayoutId id="2147483654" r:id="rId17"/>
    <p:sldLayoutId id="2147483656" r:id="rId18"/>
    <p:sldLayoutId id="2147483657" r:id="rId19"/>
    <p:sldLayoutId id="2147483658" r:id="rId20"/>
    <p:sldLayoutId id="2147483659" r:id="rId21"/>
    <p:sldLayoutId id="2147483672" r:id="rId22"/>
  </p:sldLayoutIdLst>
  <p:txStyles>
    <p:titleStyle>
      <a:lvl1pPr algn="ctr" defTabSz="914400" rtl="0" eaLnBrk="1" latinLnBrk="0" hangingPunct="1">
        <a:spcBef>
          <a:spcPct val="0"/>
        </a:spcBef>
        <a:buNone/>
        <a:defRPr sz="4400"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3.xml"/><Relationship Id="rId1" Type="http://schemas.openxmlformats.org/officeDocument/2006/relationships/tags" Target="../tags/tag1.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3.xml"/><Relationship Id="rId1" Type="http://schemas.openxmlformats.org/officeDocument/2006/relationships/tags" Target="../tags/tag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3.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4"/>
          <p:cNvSpPr>
            <a:spLocks noGrp="1" noChangeArrowheads="1"/>
          </p:cNvSpPr>
          <p:nvPr>
            <p:ph type="title"/>
          </p:nvPr>
        </p:nvSpPr>
        <p:spPr/>
        <p:txBody>
          <a:bodyPr>
            <a:normAutofit fontScale="90000"/>
          </a:bodyPr>
          <a:lstStyle/>
          <a:p>
            <a:r>
              <a:rPr lang="en-US" altLang="en-US" sz="4000" dirty="0"/>
              <a:t>CAGI slide pack guidelines</a:t>
            </a:r>
            <a:br>
              <a:rPr lang="en-US" altLang="en-US" sz="4000" dirty="0"/>
            </a:br>
            <a:r>
              <a:rPr lang="en-US" altLang="en-US" sz="1800" dirty="0"/>
              <a:t>I agree to my slides being used according to the following terms:</a:t>
            </a:r>
            <a:br>
              <a:rPr lang="en-US" altLang="en-US" sz="1800" dirty="0"/>
            </a:br>
            <a:r>
              <a:rPr lang="en-US" altLang="en-US" sz="1800" dirty="0"/>
              <a:t> </a:t>
            </a:r>
            <a:r>
              <a:rPr lang="en-US" altLang="en-US" sz="1800" i="1" dirty="0"/>
              <a:t>_______</a:t>
            </a:r>
            <a:r>
              <a:rPr lang="en-US" altLang="en-US" sz="1800" i="1" dirty="0">
                <a:solidFill>
                  <a:srgbClr val="FF3300"/>
                </a:solidFill>
              </a:rPr>
              <a:t>Zhao Group</a:t>
            </a:r>
            <a:r>
              <a:rPr lang="en-US" altLang="en-US" sz="1800" i="1" dirty="0"/>
              <a:t>_______</a:t>
            </a:r>
          </a:p>
        </p:txBody>
      </p:sp>
      <p:sp>
        <p:nvSpPr>
          <p:cNvPr id="8197" name="Rectangle 5"/>
          <p:cNvSpPr>
            <a:spLocks noGrp="1" noChangeArrowheads="1"/>
          </p:cNvSpPr>
          <p:nvPr>
            <p:ph idx="1"/>
          </p:nvPr>
        </p:nvSpPr>
        <p:spPr/>
        <p:txBody>
          <a:bodyPr/>
          <a:lstStyle/>
          <a:p>
            <a:pPr>
              <a:lnSpc>
                <a:spcPct val="80000"/>
              </a:lnSpc>
            </a:pPr>
            <a:endParaRPr lang="en-US" altLang="en-US" sz="1400" dirty="0"/>
          </a:p>
          <a:p>
            <a:pPr>
              <a:lnSpc>
                <a:spcPct val="80000"/>
              </a:lnSpc>
            </a:pPr>
            <a:r>
              <a:rPr lang="en-US" altLang="en-US" sz="1400" dirty="0"/>
              <a:t>Authors: please include THIS slide at the beginning of your presentation to indicate that you agree with reuse of your slides in CAGI presentations, according to the terms below, and digitally sign by writing your name above.</a:t>
            </a:r>
          </a:p>
          <a:p>
            <a:pPr>
              <a:lnSpc>
                <a:spcPct val="80000"/>
              </a:lnSpc>
            </a:pPr>
            <a:endParaRPr lang="en-US" altLang="en-US" sz="1400" dirty="0"/>
          </a:p>
          <a:p>
            <a:pPr>
              <a:lnSpc>
                <a:spcPct val="80000"/>
              </a:lnSpc>
            </a:pPr>
            <a:r>
              <a:rPr lang="en-US" altLang="en-US" sz="1400" dirty="0"/>
              <a:t>To disseminate the CAGI results, I encourage all CAGI participants to remix these CAGI slides for inclusion in their oral and poster presentations</a:t>
            </a:r>
          </a:p>
          <a:p>
            <a:pPr>
              <a:lnSpc>
                <a:spcPct val="80000"/>
              </a:lnSpc>
            </a:pPr>
            <a:r>
              <a:rPr lang="en-US" altLang="en-US" sz="1400" dirty="0"/>
              <a:t>CAGI participants may use or publish any content of these slides only in compliance with the CAGI Data Use Agreement</a:t>
            </a:r>
          </a:p>
          <a:p>
            <a:pPr>
              <a:lnSpc>
                <a:spcPct val="80000"/>
              </a:lnSpc>
            </a:pPr>
            <a:r>
              <a:rPr lang="en-US" altLang="en-US" sz="1400" dirty="0"/>
              <a:t>CAGI participants may not cite or publish any content of these slides except with the written permission of the originating author or in the primary CAGI publications</a:t>
            </a:r>
          </a:p>
          <a:p>
            <a:pPr>
              <a:lnSpc>
                <a:spcPct val="80000"/>
              </a:lnSpc>
            </a:pPr>
            <a:r>
              <a:rPr lang="en-US" altLang="en-US" sz="1400" dirty="0"/>
              <a:t>CAGI participants must acknowledge the original authors of these slides and CAGI 6.  Include the acknowledgement banner across the bottom</a:t>
            </a:r>
          </a:p>
          <a:p>
            <a:pPr>
              <a:lnSpc>
                <a:spcPct val="80000"/>
              </a:lnSpc>
            </a:pPr>
            <a:r>
              <a:rPr lang="en-US" altLang="en-US" sz="1400" dirty="0"/>
              <a:t>CAGI participants must include the CAGI credits slide in their presentations</a:t>
            </a:r>
          </a:p>
          <a:p>
            <a:pPr>
              <a:lnSpc>
                <a:spcPct val="80000"/>
              </a:lnSpc>
            </a:pPr>
            <a:r>
              <a:rPr lang="en-US" altLang="en-US" sz="1400" dirty="0"/>
              <a:t>Slides with a red slash (no remix) may not be included in a presentation unless all attendees are registered CAGI participants who signed the data use agreement</a:t>
            </a:r>
          </a:p>
          <a:p>
            <a:pPr>
              <a:lnSpc>
                <a:spcPct val="80000"/>
              </a:lnSpc>
            </a:pPr>
            <a:r>
              <a:rPr lang="en-US" altLang="en-US" sz="1400" dirty="0"/>
              <a:t>Slides with a red X over the entire slide may not be  used in any circumstances</a:t>
            </a:r>
          </a:p>
          <a:p>
            <a:pPr>
              <a:lnSpc>
                <a:spcPct val="80000"/>
              </a:lnSpc>
            </a:pPr>
            <a:r>
              <a:rPr lang="en-US" altLang="en-US" sz="1400" dirty="0"/>
              <a:t>Slides with a blue slash (embargoed) may not be used unless the embargo is explicitly lifted</a:t>
            </a:r>
          </a:p>
          <a:p>
            <a:pPr>
              <a:lnSpc>
                <a:spcPct val="80000"/>
              </a:lnSpc>
            </a:pPr>
            <a:r>
              <a:rPr lang="en-US" altLang="en-US" sz="1400" dirty="0">
                <a:latin typeface="Arial" panose="020B0604020202020204" pitchFamily="34" charset="0"/>
                <a:cs typeface="Arial" panose="020B0604020202020204" pitchFamily="34" charset="0"/>
              </a:rPr>
              <a:t>Slides without slash or X may be tweeted unless flagged with the “No tweet” icon.</a:t>
            </a:r>
            <a:endParaRPr lang="en-US" altLang="en-US" sz="1400" dirty="0"/>
          </a:p>
          <a:p>
            <a:pPr>
              <a:lnSpc>
                <a:spcPct val="80000"/>
              </a:lnSpc>
            </a:pPr>
            <a:r>
              <a:rPr lang="en-US" altLang="en-US" sz="1400" dirty="0"/>
              <a:t>CAGI participants using these slides must explain the “No tweet” icon, which means that the slide content should not be disseminated outside the presenting conference hall.  If the presentation venue permits pervasive tweeting, you may not include these slides in your talk</a:t>
            </a:r>
          </a:p>
          <a:p>
            <a:pPr>
              <a:lnSpc>
                <a:spcPct val="80000"/>
              </a:lnSpc>
            </a:pPr>
            <a:endParaRPr lang="en-US" altLang="en-US" sz="1400" dirty="0"/>
          </a:p>
          <a:p>
            <a:pPr>
              <a:lnSpc>
                <a:spcPct val="80000"/>
              </a:lnSpc>
            </a:pPr>
            <a:r>
              <a:rPr lang="en-US" altLang="en-US" sz="1400" dirty="0"/>
              <a:t>Note for slide authors: we expect all CAGI participants to abide by these restrictions, and will make best effort to ensure they are followed.  However, but bear in mind that we have limited means of enforcing them, and therefore the restrictions cannot be guaranteed.</a:t>
            </a:r>
          </a:p>
        </p:txBody>
      </p:sp>
      <p:grpSp>
        <p:nvGrpSpPr>
          <p:cNvPr id="6" name="Group 5"/>
          <p:cNvGrpSpPr>
            <a:grpSpLocks/>
          </p:cNvGrpSpPr>
          <p:nvPr/>
        </p:nvGrpSpPr>
        <p:grpSpPr bwMode="auto">
          <a:xfrm>
            <a:off x="8619598" y="4932289"/>
            <a:ext cx="439738" cy="439738"/>
            <a:chOff x="5373" y="3933"/>
            <a:chExt cx="387" cy="387"/>
          </a:xfrm>
        </p:grpSpPr>
        <p:sp>
          <p:nvSpPr>
            <p:cNvPr id="7" name="Oval 6"/>
            <p:cNvSpPr>
              <a:spLocks/>
            </p:cNvSpPr>
            <p:nvPr/>
          </p:nvSpPr>
          <p:spPr bwMode="auto">
            <a:xfrm>
              <a:off x="5373" y="3933"/>
              <a:ext cx="387" cy="387"/>
            </a:xfrm>
            <a:prstGeom prst="ellipse">
              <a:avLst/>
            </a:prstGeom>
            <a:solidFill>
              <a:schemeClr val="bg1"/>
            </a:solidFill>
            <a:ln w="28575">
              <a:solidFill>
                <a:srgbClr val="FF0200"/>
              </a:solidFill>
              <a:round/>
              <a:headEnd/>
              <a:tailEnd/>
            </a:ln>
          </p:spPr>
          <p:txBody>
            <a:bodyPr lIns="0" tIns="0" rIns="0" bIns="0"/>
            <a:lstStyle>
              <a:lvl1pPr defTabSz="457200">
                <a:defRPr>
                  <a:solidFill>
                    <a:schemeClr val="tx1"/>
                  </a:solidFill>
                  <a:latin typeface="Arial" pitchFamily="34" charset="0"/>
                </a:defRPr>
              </a:lvl1pPr>
              <a:lvl2pPr marL="37931725" indent="-37474525" defTabSz="457200">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marL="457200" fontAlgn="base">
                <a:spcBef>
                  <a:spcPct val="0"/>
                </a:spcBef>
                <a:spcAft>
                  <a:spcPct val="0"/>
                </a:spcAft>
                <a:defRPr>
                  <a:solidFill>
                    <a:schemeClr val="tx1"/>
                  </a:solidFill>
                  <a:latin typeface="Arial" pitchFamily="34" charset="0"/>
                </a:defRPr>
              </a:lvl6pPr>
              <a:lvl7pPr marL="914400" fontAlgn="base">
                <a:spcBef>
                  <a:spcPct val="0"/>
                </a:spcBef>
                <a:spcAft>
                  <a:spcPct val="0"/>
                </a:spcAft>
                <a:defRPr>
                  <a:solidFill>
                    <a:schemeClr val="tx1"/>
                  </a:solidFill>
                  <a:latin typeface="Arial" pitchFamily="34" charset="0"/>
                </a:defRPr>
              </a:lvl7pPr>
              <a:lvl8pPr marL="1371600" fontAlgn="base">
                <a:spcBef>
                  <a:spcPct val="0"/>
                </a:spcBef>
                <a:spcAft>
                  <a:spcPct val="0"/>
                </a:spcAft>
                <a:defRPr>
                  <a:solidFill>
                    <a:schemeClr val="tx1"/>
                  </a:solidFill>
                  <a:latin typeface="Arial" pitchFamily="34" charset="0"/>
                </a:defRPr>
              </a:lvl8pPr>
              <a:lvl9pPr marL="1828800" fontAlgn="base">
                <a:spcBef>
                  <a:spcPct val="0"/>
                </a:spcBef>
                <a:spcAft>
                  <a:spcPct val="0"/>
                </a:spcAft>
                <a:defRPr>
                  <a:solidFill>
                    <a:schemeClr val="tx1"/>
                  </a:solidFill>
                  <a:latin typeface="Arial" pitchFamily="34" charset="0"/>
                </a:defRPr>
              </a:lvl9pPr>
            </a:lstStyle>
            <a:p>
              <a:endParaRPr lang="en-US" altLang="en-US">
                <a:ea typeface="MS PGothic" pitchFamily="34" charset="-128"/>
                <a:cs typeface="Arial" panose="020B0604020202020204" pitchFamily="34" charset="0"/>
              </a:endParaRPr>
            </a:p>
          </p:txBody>
        </p:sp>
        <p:pic>
          <p:nvPicPr>
            <p:cNvPr id="8" name="Picture 7"/>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1" y="4005"/>
              <a:ext cx="311"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9" name="Line 6"/>
            <p:cNvSpPr>
              <a:spLocks noChangeShapeType="1"/>
            </p:cNvSpPr>
            <p:nvPr/>
          </p:nvSpPr>
          <p:spPr bwMode="auto">
            <a:xfrm rot="10800000" flipH="1">
              <a:off x="5436" y="3971"/>
              <a:ext cx="267" cy="311"/>
            </a:xfrm>
            <a:prstGeom prst="line">
              <a:avLst/>
            </a:prstGeom>
            <a:noFill/>
            <a:ln w="28575">
              <a:solidFill>
                <a:srgbClr val="FF0200"/>
              </a:solidFill>
              <a:round/>
              <a:headEnd/>
              <a:tailEnd/>
            </a:ln>
            <a:extLst>
              <a:ext uri="{909E8E84-426E-40DD-AFC4-6F175D3DCCD1}">
                <a14:hiddenFill xmlns:a14="http://schemas.microsoft.com/office/drawing/2010/main">
                  <a:noFill/>
                </a14:hiddenFill>
              </a:ext>
            </a:extLst>
          </p:spPr>
          <p:txBody>
            <a:bodyPr/>
            <a:lstStyle/>
            <a:p>
              <a:endParaRPr lang="en-US">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3303970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F7B461-5ACB-6F8F-E178-61B3CF42A511}"/>
              </a:ext>
            </a:extLst>
          </p:cNvPr>
          <p:cNvSpPr>
            <a:spLocks noGrp="1"/>
          </p:cNvSpPr>
          <p:nvPr>
            <p:ph type="title"/>
          </p:nvPr>
        </p:nvSpPr>
        <p:spPr/>
        <p:txBody>
          <a:bodyPr>
            <a:normAutofit fontScale="90000"/>
          </a:bodyPr>
          <a:lstStyle/>
          <a:p>
            <a:r>
              <a:rPr lang="en-US" dirty="0"/>
              <a:t>Permission request regarding CAGI 6 recordings and hybrid presentations</a:t>
            </a:r>
          </a:p>
        </p:txBody>
      </p:sp>
      <p:sp>
        <p:nvSpPr>
          <p:cNvPr id="3" name="Content Placeholder 2">
            <a:extLst>
              <a:ext uri="{FF2B5EF4-FFF2-40B4-BE49-F238E27FC236}">
                <a16:creationId xmlns:a16="http://schemas.microsoft.com/office/drawing/2014/main" id="{06878C06-7A25-0490-40BD-E256D4DE47DA}"/>
              </a:ext>
            </a:extLst>
          </p:cNvPr>
          <p:cNvSpPr>
            <a:spLocks noGrp="1"/>
          </p:cNvSpPr>
          <p:nvPr>
            <p:ph idx="1"/>
          </p:nvPr>
        </p:nvSpPr>
        <p:spPr/>
        <p:txBody>
          <a:bodyPr>
            <a:normAutofit/>
          </a:bodyPr>
          <a:lstStyle/>
          <a:p>
            <a:pPr marL="0" indent="0">
              <a:buNone/>
            </a:pPr>
            <a:r>
              <a:rPr lang="en-US" dirty="0"/>
              <a:t>I understand that my presentation as associated with CAGI 6 will be recorded and broadcasted via the internet through CAGI’s designated technology provider. </a:t>
            </a:r>
          </a:p>
          <a:p>
            <a:pPr marL="0" indent="0">
              <a:buNone/>
            </a:pPr>
            <a:endParaRPr lang="en-US" dirty="0"/>
          </a:p>
          <a:p>
            <a:pPr marL="0" indent="0">
              <a:buNone/>
            </a:pPr>
            <a:r>
              <a:rPr lang="en-US" dirty="0"/>
              <a:t>As the copyright holder to this presentation entitled “Zhao Group CAGI 6 PRS Challenge Result”, I hereby agree that the copyright for the online broadcast and recording of my presentation be released to CAGI and my recording be uploaded on to the CAGI website.</a:t>
            </a:r>
          </a:p>
        </p:txBody>
      </p:sp>
    </p:spTree>
    <p:extLst>
      <p:ext uri="{BB962C8B-B14F-4D97-AF65-F5344CB8AC3E}">
        <p14:creationId xmlns:p14="http://schemas.microsoft.com/office/powerpoint/2010/main" val="17220233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DD8BC0FF-8883-42C7-9085-C8B0644668E2}" type="slidenum">
              <a:rPr lang="zh-CN" altLang="en-US" smtClean="0"/>
              <a:pPr/>
              <a:t>3</a:t>
            </a:fld>
            <a:endParaRPr lang="zh-CN" altLang="en-US"/>
          </a:p>
        </p:txBody>
      </p:sp>
      <p:sp>
        <p:nvSpPr>
          <p:cNvPr id="3" name="日期占位符 2"/>
          <p:cNvSpPr>
            <a:spLocks noGrp="1"/>
          </p:cNvSpPr>
          <p:nvPr>
            <p:ph type="dt" sz="half" idx="10"/>
          </p:nvPr>
        </p:nvSpPr>
        <p:spPr/>
        <p:txBody>
          <a:bodyPr/>
          <a:lstStyle/>
          <a:p>
            <a:fld id="{C7E5C9DC-9353-4660-8799-0B5DAE2929F2}" type="datetime1">
              <a:rPr lang="zh-CN" altLang="en-US" smtClean="0"/>
              <a:t>2022/5/14</a:t>
            </a:fld>
            <a:endParaRPr lang="zh-CN" altLang="en-US" dirty="0"/>
          </a:p>
        </p:txBody>
      </p:sp>
      <p:sp>
        <p:nvSpPr>
          <p:cNvPr id="11" name="TextBox 4">
            <a:extLst>
              <a:ext uri="{FF2B5EF4-FFF2-40B4-BE49-F238E27FC236}">
                <a16:creationId xmlns:a16="http://schemas.microsoft.com/office/drawing/2014/main" id="{2F0028C2-243B-1349-9371-EF1003AB81DD}"/>
              </a:ext>
            </a:extLst>
          </p:cNvPr>
          <p:cNvSpPr txBox="1"/>
          <p:nvPr/>
        </p:nvSpPr>
        <p:spPr>
          <a:xfrm>
            <a:off x="609600" y="1916430"/>
            <a:ext cx="8169284" cy="707886"/>
          </a:xfrm>
          <a:prstGeom prst="rect">
            <a:avLst/>
          </a:prstGeom>
          <a:noFill/>
        </p:spPr>
        <p:txBody>
          <a:bodyPr wrap="square" rtlCol="0">
            <a:spAutoFit/>
          </a:bodyPr>
          <a:lstStyle/>
          <a:p>
            <a:pPr algn="ctr"/>
            <a:r>
              <a:rPr lang="en-US" sz="2000" b="1" dirty="0"/>
              <a:t>Comparison of PRS methods for predicting Alzheimer’s’ Disease</a:t>
            </a:r>
            <a:r>
              <a:rPr lang="en-US" sz="2000" b="1" dirty="0">
                <a:solidFill>
                  <a:schemeClr val="accent3"/>
                </a:solidFill>
                <a:latin typeface="+mj-lt"/>
                <a:cs typeface="Arial" pitchFamily="34" charset="0"/>
              </a:rPr>
              <a:t> </a:t>
            </a:r>
          </a:p>
          <a:p>
            <a:pPr algn="ctr"/>
            <a:endParaRPr lang="en-US" sz="2000" b="1" dirty="0">
              <a:solidFill>
                <a:schemeClr val="accent3"/>
              </a:solidFill>
              <a:latin typeface="+mj-lt"/>
              <a:cs typeface="Arial" pitchFamily="34" charset="0"/>
            </a:endParaRPr>
          </a:p>
        </p:txBody>
      </p:sp>
      <p:sp>
        <p:nvSpPr>
          <p:cNvPr id="12" name="Shape 101">
            <a:extLst>
              <a:ext uri="{FF2B5EF4-FFF2-40B4-BE49-F238E27FC236}">
                <a16:creationId xmlns:a16="http://schemas.microsoft.com/office/drawing/2014/main" id="{6D5DF62C-388B-2E45-8FBF-CB9331F0E718}"/>
              </a:ext>
            </a:extLst>
          </p:cNvPr>
          <p:cNvSpPr txBox="1"/>
          <p:nvPr/>
        </p:nvSpPr>
        <p:spPr>
          <a:xfrm>
            <a:off x="1097280" y="2831980"/>
            <a:ext cx="7741920" cy="1457408"/>
          </a:xfrm>
          <a:prstGeom prst="rect">
            <a:avLst/>
          </a:prstGeom>
          <a:noFill/>
          <a:ln>
            <a:noFill/>
          </a:ln>
        </p:spPr>
        <p:txBody>
          <a:bodyPr spcFirstLastPara="1" wrap="square" lIns="68569" tIns="34275" rIns="68569" bIns="34275" anchor="t" anchorCtr="0">
            <a:noAutofit/>
          </a:bodyPr>
          <a:lstStyle/>
          <a:p>
            <a:pPr lvl="0" algn="ctr">
              <a:lnSpc>
                <a:spcPct val="150000"/>
              </a:lnSpc>
              <a:buClr>
                <a:schemeClr val="dk1"/>
              </a:buClr>
              <a:buSzPts val="523"/>
            </a:pPr>
            <a:r>
              <a:rPr lang="en-US" sz="1600" b="1" dirty="0">
                <a:solidFill>
                  <a:schemeClr val="dk1"/>
                </a:solidFill>
              </a:rPr>
              <a:t>Chi Zhang</a:t>
            </a:r>
            <a:r>
              <a:rPr lang="en-US" sz="1400" b="1" baseline="30000" dirty="0">
                <a:solidFill>
                  <a:schemeClr val="dk1"/>
                </a:solidFill>
              </a:rPr>
              <a:t>1</a:t>
            </a:r>
            <a:r>
              <a:rPr lang="en-US" sz="1600" b="1" dirty="0">
                <a:solidFill>
                  <a:schemeClr val="dk1"/>
                </a:solidFill>
              </a:rPr>
              <a:t>, </a:t>
            </a:r>
            <a:r>
              <a:rPr lang="en-US" sz="1600" b="1" dirty="0" err="1">
                <a:solidFill>
                  <a:schemeClr val="dk1"/>
                </a:solidFill>
              </a:rPr>
              <a:t>Yixuan</a:t>
            </a:r>
            <a:r>
              <a:rPr lang="en-US" sz="1600" b="1" dirty="0">
                <a:solidFill>
                  <a:schemeClr val="dk1"/>
                </a:solidFill>
              </a:rPr>
              <a:t> Ye</a:t>
            </a:r>
            <a:r>
              <a:rPr lang="en-US" sz="1600" b="1" baseline="30000" dirty="0">
                <a:solidFill>
                  <a:schemeClr val="dk1"/>
                </a:solidFill>
              </a:rPr>
              <a:t>2</a:t>
            </a:r>
            <a:r>
              <a:rPr lang="en-US" sz="1600" b="1" dirty="0">
                <a:solidFill>
                  <a:schemeClr val="dk1"/>
                </a:solidFill>
              </a:rPr>
              <a:t>, </a:t>
            </a:r>
            <a:r>
              <a:rPr lang="en-US" sz="1600" b="1" dirty="0" err="1">
                <a:solidFill>
                  <a:schemeClr val="dk1"/>
                </a:solidFill>
              </a:rPr>
              <a:t>Hongyu</a:t>
            </a:r>
            <a:r>
              <a:rPr lang="en-US" sz="1600" b="1" dirty="0">
                <a:solidFill>
                  <a:schemeClr val="dk1"/>
                </a:solidFill>
              </a:rPr>
              <a:t> Zhao</a:t>
            </a:r>
            <a:r>
              <a:rPr lang="en-US" sz="1400" b="1" baseline="30000" dirty="0">
                <a:solidFill>
                  <a:schemeClr val="dk1"/>
                </a:solidFill>
              </a:rPr>
              <a:t>1,2,</a:t>
            </a:r>
            <a:r>
              <a:rPr lang="en-US" sz="1400" b="1" dirty="0">
                <a:solidFill>
                  <a:schemeClr val="dk1"/>
                </a:solidFill>
              </a:rPr>
              <a:t>* </a:t>
            </a:r>
          </a:p>
          <a:p>
            <a:pPr lvl="0" algn="ctr">
              <a:lnSpc>
                <a:spcPct val="150000"/>
              </a:lnSpc>
              <a:buClr>
                <a:schemeClr val="dk1"/>
              </a:buClr>
              <a:buSzPts val="523"/>
            </a:pPr>
            <a:endParaRPr lang="en-US" sz="1400" b="1" dirty="0">
              <a:solidFill>
                <a:schemeClr val="dk1"/>
              </a:solidFill>
            </a:endParaRPr>
          </a:p>
          <a:p>
            <a:pPr lvl="0">
              <a:lnSpc>
                <a:spcPct val="150000"/>
              </a:lnSpc>
              <a:buClr>
                <a:schemeClr val="dk1"/>
              </a:buClr>
              <a:buSzPts val="523"/>
            </a:pPr>
            <a:r>
              <a:rPr lang="en-US" sz="1600" dirty="0">
                <a:solidFill>
                  <a:schemeClr val="dk1"/>
                </a:solidFill>
              </a:rPr>
              <a:t>1. Department of Biostatistics, Yale School of Public Health, CT, USA </a:t>
            </a:r>
          </a:p>
          <a:p>
            <a:pPr lvl="0">
              <a:lnSpc>
                <a:spcPct val="150000"/>
              </a:lnSpc>
              <a:buClr>
                <a:schemeClr val="dk1"/>
              </a:buClr>
              <a:buSzPts val="523"/>
            </a:pPr>
            <a:r>
              <a:rPr lang="en-US" sz="1600" dirty="0">
                <a:solidFill>
                  <a:schemeClr val="dk1"/>
                </a:solidFill>
              </a:rPr>
              <a:t>2. Program of Computational Biology and Bioinformatics, Yale University, CT, USA</a:t>
            </a:r>
          </a:p>
          <a:p>
            <a:pPr>
              <a:lnSpc>
                <a:spcPct val="150000"/>
              </a:lnSpc>
              <a:buClr>
                <a:schemeClr val="dk1"/>
              </a:buClr>
              <a:buSzPts val="523"/>
            </a:pPr>
            <a:r>
              <a:rPr lang="en-US" sz="1600" dirty="0">
                <a:solidFill>
                  <a:schemeClr val="dk1"/>
                </a:solidFill>
              </a:rPr>
              <a:t>*Correspondence: </a:t>
            </a:r>
            <a:r>
              <a:rPr lang="en-US" sz="1600" dirty="0" err="1">
                <a:solidFill>
                  <a:schemeClr val="dk1"/>
                </a:solidFill>
              </a:rPr>
              <a:t>hongyu.zhao@yale.edu</a:t>
            </a:r>
            <a:r>
              <a:rPr lang="en-US" sz="1600" dirty="0">
                <a:solidFill>
                  <a:schemeClr val="dk1"/>
                </a:solidFill>
              </a:rPr>
              <a:t> </a:t>
            </a:r>
          </a:p>
          <a:p>
            <a:pPr lvl="0">
              <a:lnSpc>
                <a:spcPct val="150000"/>
              </a:lnSpc>
              <a:buClr>
                <a:schemeClr val="dk1"/>
              </a:buClr>
              <a:buSzPts val="523"/>
            </a:pPr>
            <a:r>
              <a:rPr lang="en-US" sz="1600" dirty="0">
                <a:solidFill>
                  <a:schemeClr val="dk1"/>
                </a:solidFill>
              </a:rPr>
              <a:t> </a:t>
            </a:r>
          </a:p>
          <a:p>
            <a:pPr algn="ctr">
              <a:lnSpc>
                <a:spcPct val="150000"/>
              </a:lnSpc>
            </a:pPr>
            <a:endParaRPr lang="en-US" altLang="zh-CN" sz="1600" b="1" dirty="0"/>
          </a:p>
        </p:txBody>
      </p:sp>
      <p:sp>
        <p:nvSpPr>
          <p:cNvPr id="14" name="Text Box 8">
            <a:extLst>
              <a:ext uri="{FF2B5EF4-FFF2-40B4-BE49-F238E27FC236}">
                <a16:creationId xmlns:a16="http://schemas.microsoft.com/office/drawing/2014/main" id="{F3A45848-470A-F607-717A-9622B4D72C52}"/>
              </a:ext>
            </a:extLst>
          </p:cNvPr>
          <p:cNvSpPr txBox="1">
            <a:spLocks noChangeArrowheads="1"/>
          </p:cNvSpPr>
          <p:nvPr/>
        </p:nvSpPr>
        <p:spPr bwMode="auto">
          <a:xfrm>
            <a:off x="7608371" y="5986968"/>
            <a:ext cx="1170513"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sz="1500" dirty="0"/>
              <a:t>Zhao group</a:t>
            </a:r>
          </a:p>
        </p:txBody>
      </p:sp>
      <p:sp>
        <p:nvSpPr>
          <p:cNvPr id="15" name="Text Box 9">
            <a:extLst>
              <a:ext uri="{FF2B5EF4-FFF2-40B4-BE49-F238E27FC236}">
                <a16:creationId xmlns:a16="http://schemas.microsoft.com/office/drawing/2014/main" id="{56A463FE-FE5E-30FE-F9ED-46FA38A92074}"/>
              </a:ext>
            </a:extLst>
          </p:cNvPr>
          <p:cNvSpPr txBox="1">
            <a:spLocks noChangeArrowheads="1"/>
          </p:cNvSpPr>
          <p:nvPr/>
        </p:nvSpPr>
        <p:spPr bwMode="auto">
          <a:xfrm>
            <a:off x="3345166" y="5990689"/>
            <a:ext cx="2339102"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500" dirty="0" err="1"/>
              <a:t>genomeinterpretation.org</a:t>
            </a:r>
            <a:endParaRPr lang="en-US" altLang="en-US" sz="1500" dirty="0"/>
          </a:p>
        </p:txBody>
      </p:sp>
      <p:sp>
        <p:nvSpPr>
          <p:cNvPr id="22" name="Text Box 6">
            <a:extLst>
              <a:ext uri="{FF2B5EF4-FFF2-40B4-BE49-F238E27FC236}">
                <a16:creationId xmlns:a16="http://schemas.microsoft.com/office/drawing/2014/main" id="{E7058E4F-B19F-DC5E-187D-0DCC7F481C42}"/>
              </a:ext>
            </a:extLst>
          </p:cNvPr>
          <p:cNvSpPr txBox="1">
            <a:spLocks noChangeArrowheads="1"/>
          </p:cNvSpPr>
          <p:nvPr/>
        </p:nvSpPr>
        <p:spPr bwMode="auto">
          <a:xfrm>
            <a:off x="365116" y="5995863"/>
            <a:ext cx="1830950"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en-US" sz="1500" dirty="0"/>
              <a:t>Created for CAGI 6</a:t>
            </a:r>
          </a:p>
        </p:txBody>
      </p:sp>
      <p:sp>
        <p:nvSpPr>
          <p:cNvPr id="13" name="Shape 97">
            <a:extLst>
              <a:ext uri="{FF2B5EF4-FFF2-40B4-BE49-F238E27FC236}">
                <a16:creationId xmlns:a16="http://schemas.microsoft.com/office/drawing/2014/main" id="{D347C854-F341-7C4D-9900-BB911EED66A3}"/>
              </a:ext>
            </a:extLst>
          </p:cNvPr>
          <p:cNvSpPr/>
          <p:nvPr/>
        </p:nvSpPr>
        <p:spPr>
          <a:xfrm>
            <a:off x="0" y="0"/>
            <a:ext cx="9144000" cy="357300"/>
          </a:xfrm>
          <a:prstGeom prst="rect">
            <a:avLst/>
          </a:prstGeom>
          <a:solidFill>
            <a:srgbClr val="2F5595"/>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spcBef>
                <a:spcPts val="0"/>
              </a:spcBef>
              <a:spcAft>
                <a:spcPts val="0"/>
              </a:spcAft>
              <a:buNone/>
            </a:pPr>
            <a:endParaRPr sz="1800" b="0" i="0" u="none" strike="noStrike" cap="none" dirty="0">
              <a:solidFill>
                <a:srgbClr val="2F5595"/>
              </a:solidFill>
              <a:latin typeface="Arial"/>
              <a:ea typeface="Arial"/>
              <a:cs typeface="Arial"/>
              <a:sym typeface="Arial"/>
            </a:endParaRPr>
          </a:p>
        </p:txBody>
      </p:sp>
    </p:spTree>
    <p:custDataLst>
      <p:tags r:id="rId1"/>
    </p:custDataLst>
    <p:extLst>
      <p:ext uri="{BB962C8B-B14F-4D97-AF65-F5344CB8AC3E}">
        <p14:creationId xmlns:p14="http://schemas.microsoft.com/office/powerpoint/2010/main" val="2035235897"/>
      </p:ext>
    </p:extLst>
  </p:cSld>
  <p:clrMapOvr>
    <a:masterClrMapping/>
  </p:clrMapOvr>
  <mc:AlternateContent xmlns:mc="http://schemas.openxmlformats.org/markup-compatibility/2006" xmlns:p14="http://schemas.microsoft.com/office/powerpoint/2010/main">
    <mc:Choice Requires="p14">
      <p:transition p14:dur="0" advTm="1428"/>
    </mc:Choice>
    <mc:Fallback xmlns="">
      <p:transition advTm="1428"/>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DD8BC0FF-8883-42C7-9085-C8B0644668E2}" type="slidenum">
              <a:rPr lang="zh-CN" altLang="en-US" smtClean="0"/>
              <a:pPr/>
              <a:t>4</a:t>
            </a:fld>
            <a:endParaRPr lang="zh-CN" altLang="en-US"/>
          </a:p>
        </p:txBody>
      </p:sp>
      <p:sp>
        <p:nvSpPr>
          <p:cNvPr id="3" name="日期占位符 2"/>
          <p:cNvSpPr>
            <a:spLocks noGrp="1"/>
          </p:cNvSpPr>
          <p:nvPr>
            <p:ph type="dt" sz="half" idx="10"/>
          </p:nvPr>
        </p:nvSpPr>
        <p:spPr/>
        <p:txBody>
          <a:bodyPr/>
          <a:lstStyle/>
          <a:p>
            <a:fld id="{C7E5C9DC-9353-4660-8799-0B5DAE2929F2}" type="datetime1">
              <a:rPr lang="zh-CN" altLang="en-US" smtClean="0"/>
              <a:t>2022/5/14</a:t>
            </a:fld>
            <a:endParaRPr lang="zh-CN" altLang="en-US" dirty="0"/>
          </a:p>
        </p:txBody>
      </p:sp>
      <p:sp>
        <p:nvSpPr>
          <p:cNvPr id="14" name="Text Box 8">
            <a:extLst>
              <a:ext uri="{FF2B5EF4-FFF2-40B4-BE49-F238E27FC236}">
                <a16:creationId xmlns:a16="http://schemas.microsoft.com/office/drawing/2014/main" id="{F3A45848-470A-F607-717A-9622B4D72C52}"/>
              </a:ext>
            </a:extLst>
          </p:cNvPr>
          <p:cNvSpPr txBox="1">
            <a:spLocks noChangeArrowheads="1"/>
          </p:cNvSpPr>
          <p:nvPr/>
        </p:nvSpPr>
        <p:spPr bwMode="auto">
          <a:xfrm>
            <a:off x="7608371" y="5986968"/>
            <a:ext cx="1170513"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sz="1500" dirty="0"/>
              <a:t>Zhao group</a:t>
            </a:r>
          </a:p>
        </p:txBody>
      </p:sp>
      <p:sp>
        <p:nvSpPr>
          <p:cNvPr id="15" name="Text Box 9">
            <a:extLst>
              <a:ext uri="{FF2B5EF4-FFF2-40B4-BE49-F238E27FC236}">
                <a16:creationId xmlns:a16="http://schemas.microsoft.com/office/drawing/2014/main" id="{56A463FE-FE5E-30FE-F9ED-46FA38A92074}"/>
              </a:ext>
            </a:extLst>
          </p:cNvPr>
          <p:cNvSpPr txBox="1">
            <a:spLocks noChangeArrowheads="1"/>
          </p:cNvSpPr>
          <p:nvPr/>
        </p:nvSpPr>
        <p:spPr bwMode="auto">
          <a:xfrm>
            <a:off x="3345166" y="5990689"/>
            <a:ext cx="2339102"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500" dirty="0" err="1"/>
              <a:t>genomeinterpretation.org</a:t>
            </a:r>
            <a:endParaRPr lang="en-US" altLang="en-US" sz="1500" dirty="0"/>
          </a:p>
        </p:txBody>
      </p:sp>
      <p:sp>
        <p:nvSpPr>
          <p:cNvPr id="22" name="Text Box 6">
            <a:extLst>
              <a:ext uri="{FF2B5EF4-FFF2-40B4-BE49-F238E27FC236}">
                <a16:creationId xmlns:a16="http://schemas.microsoft.com/office/drawing/2014/main" id="{E7058E4F-B19F-DC5E-187D-0DCC7F481C42}"/>
              </a:ext>
            </a:extLst>
          </p:cNvPr>
          <p:cNvSpPr txBox="1">
            <a:spLocks noChangeArrowheads="1"/>
          </p:cNvSpPr>
          <p:nvPr/>
        </p:nvSpPr>
        <p:spPr bwMode="auto">
          <a:xfrm>
            <a:off x="365116" y="5995863"/>
            <a:ext cx="1830950"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en-US" sz="1500" dirty="0"/>
              <a:t>Created for CAGI 6</a:t>
            </a:r>
          </a:p>
        </p:txBody>
      </p:sp>
      <p:sp>
        <p:nvSpPr>
          <p:cNvPr id="13" name="Shape 97">
            <a:extLst>
              <a:ext uri="{FF2B5EF4-FFF2-40B4-BE49-F238E27FC236}">
                <a16:creationId xmlns:a16="http://schemas.microsoft.com/office/drawing/2014/main" id="{D347C854-F341-7C4D-9900-BB911EED66A3}"/>
              </a:ext>
            </a:extLst>
          </p:cNvPr>
          <p:cNvSpPr/>
          <p:nvPr/>
        </p:nvSpPr>
        <p:spPr>
          <a:xfrm>
            <a:off x="0" y="0"/>
            <a:ext cx="9144000" cy="357300"/>
          </a:xfrm>
          <a:prstGeom prst="rect">
            <a:avLst/>
          </a:prstGeom>
          <a:solidFill>
            <a:srgbClr val="2F5595"/>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spcBef>
                <a:spcPts val="0"/>
              </a:spcBef>
              <a:spcAft>
                <a:spcPts val="0"/>
              </a:spcAft>
              <a:buNone/>
            </a:pPr>
            <a:endParaRPr sz="1800" b="0" i="0" u="none" strike="noStrike" cap="none" dirty="0">
              <a:solidFill>
                <a:srgbClr val="2F5595"/>
              </a:solidFill>
              <a:latin typeface="Arial"/>
              <a:ea typeface="Arial"/>
              <a:cs typeface="Arial"/>
              <a:sym typeface="Arial"/>
            </a:endParaRPr>
          </a:p>
        </p:txBody>
      </p:sp>
      <p:grpSp>
        <p:nvGrpSpPr>
          <p:cNvPr id="20" name="Group 19">
            <a:extLst>
              <a:ext uri="{FF2B5EF4-FFF2-40B4-BE49-F238E27FC236}">
                <a16:creationId xmlns:a16="http://schemas.microsoft.com/office/drawing/2014/main" id="{673F2FFD-6BC8-3845-54F5-8ABF6DC2B3DF}"/>
              </a:ext>
            </a:extLst>
          </p:cNvPr>
          <p:cNvGrpSpPr/>
          <p:nvPr/>
        </p:nvGrpSpPr>
        <p:grpSpPr>
          <a:xfrm>
            <a:off x="685800" y="1017608"/>
            <a:ext cx="7445192" cy="4104987"/>
            <a:chOff x="838200" y="685898"/>
            <a:chExt cx="10405363" cy="5599563"/>
          </a:xfrm>
        </p:grpSpPr>
        <p:sp>
          <p:nvSpPr>
            <p:cNvPr id="21" name="太阳形 18">
              <a:extLst>
                <a:ext uri="{FF2B5EF4-FFF2-40B4-BE49-F238E27FC236}">
                  <a16:creationId xmlns:a16="http://schemas.microsoft.com/office/drawing/2014/main" id="{2CC04818-3B37-92A0-6625-13EBD9B29905}"/>
                </a:ext>
              </a:extLst>
            </p:cNvPr>
            <p:cNvSpPr/>
            <p:nvPr/>
          </p:nvSpPr>
          <p:spPr>
            <a:xfrm>
              <a:off x="4092234" y="1611956"/>
              <a:ext cx="4031338" cy="3747447"/>
            </a:xfrm>
            <a:prstGeom prst="sun">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b="1" dirty="0">
                  <a:latin typeface="微软雅黑" panose="020B0503020204020204" pitchFamily="34" charset="-122"/>
                  <a:ea typeface="微软雅黑" panose="020B0503020204020204" pitchFamily="34" charset="-122"/>
                </a:rPr>
                <a:t>Outline</a:t>
              </a:r>
              <a:endParaRPr lang="zh-CN" altLang="en-US" sz="1600" b="1" dirty="0">
                <a:latin typeface="微软雅黑" panose="020B0503020204020204" pitchFamily="34" charset="-122"/>
                <a:ea typeface="微软雅黑" panose="020B0503020204020204" pitchFamily="34" charset="-122"/>
              </a:endParaRPr>
            </a:p>
          </p:txBody>
        </p:sp>
        <p:sp>
          <p:nvSpPr>
            <p:cNvPr id="23" name="矩形 24">
              <a:extLst>
                <a:ext uri="{FF2B5EF4-FFF2-40B4-BE49-F238E27FC236}">
                  <a16:creationId xmlns:a16="http://schemas.microsoft.com/office/drawing/2014/main" id="{E531DBE0-CFE4-D624-DCC3-34A5FF759AE8}"/>
                </a:ext>
              </a:extLst>
            </p:cNvPr>
            <p:cNvSpPr/>
            <p:nvPr/>
          </p:nvSpPr>
          <p:spPr>
            <a:xfrm>
              <a:off x="8500363" y="3079374"/>
              <a:ext cx="2743200" cy="812610"/>
            </a:xfrm>
            <a:prstGeom prst="rect">
              <a:avLst/>
            </a:prstGeom>
            <a:solidFill>
              <a:schemeClr val="bg1"/>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b="1" dirty="0">
                  <a:solidFill>
                    <a:schemeClr val="tx1">
                      <a:lumMod val="65000"/>
                      <a:lumOff val="35000"/>
                    </a:schemeClr>
                  </a:solidFill>
                  <a:latin typeface="Arial" pitchFamily="34" charset="0"/>
                  <a:ea typeface="微软雅黑" panose="020B0503020204020204" pitchFamily="34" charset="-122"/>
                  <a:cs typeface="Arial" pitchFamily="34" charset="0"/>
                </a:rPr>
                <a:t>PRS Models</a:t>
              </a:r>
            </a:p>
          </p:txBody>
        </p:sp>
        <p:sp>
          <p:nvSpPr>
            <p:cNvPr id="24" name="矩形 24">
              <a:extLst>
                <a:ext uri="{FF2B5EF4-FFF2-40B4-BE49-F238E27FC236}">
                  <a16:creationId xmlns:a16="http://schemas.microsoft.com/office/drawing/2014/main" id="{B2677128-D13F-F57A-E549-ABF3695A61A8}"/>
                </a:ext>
              </a:extLst>
            </p:cNvPr>
            <p:cNvSpPr/>
            <p:nvPr/>
          </p:nvSpPr>
          <p:spPr>
            <a:xfrm>
              <a:off x="4634753" y="5472851"/>
              <a:ext cx="2922494" cy="812610"/>
            </a:xfrm>
            <a:prstGeom prst="rect">
              <a:avLst/>
            </a:prstGeom>
            <a:solidFill>
              <a:schemeClr val="bg1"/>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b="1" dirty="0">
                  <a:solidFill>
                    <a:schemeClr val="tx1">
                      <a:lumMod val="65000"/>
                      <a:lumOff val="35000"/>
                    </a:schemeClr>
                  </a:solidFill>
                  <a:latin typeface="Arial" pitchFamily="34" charset="0"/>
                  <a:ea typeface="微软雅黑" panose="020B0503020204020204" pitchFamily="34" charset="-122"/>
                  <a:cs typeface="Arial" pitchFamily="34" charset="0"/>
                </a:rPr>
                <a:t>Data Set</a:t>
              </a:r>
              <a:endParaRPr lang="zh-CN" altLang="en-US" sz="1600" b="1" dirty="0">
                <a:solidFill>
                  <a:schemeClr val="tx1">
                    <a:lumMod val="65000"/>
                    <a:lumOff val="35000"/>
                  </a:schemeClr>
                </a:solidFill>
                <a:latin typeface="Arial" pitchFamily="34" charset="0"/>
                <a:ea typeface="微软雅黑" panose="020B0503020204020204" pitchFamily="34" charset="-122"/>
                <a:cs typeface="Arial" pitchFamily="34" charset="0"/>
              </a:endParaRPr>
            </a:p>
          </p:txBody>
        </p:sp>
        <p:sp>
          <p:nvSpPr>
            <p:cNvPr id="25" name="矩形 24">
              <a:extLst>
                <a:ext uri="{FF2B5EF4-FFF2-40B4-BE49-F238E27FC236}">
                  <a16:creationId xmlns:a16="http://schemas.microsoft.com/office/drawing/2014/main" id="{0A78F0A0-3C48-4B4E-591E-6F098E6C41EE}"/>
                </a:ext>
              </a:extLst>
            </p:cNvPr>
            <p:cNvSpPr/>
            <p:nvPr/>
          </p:nvSpPr>
          <p:spPr>
            <a:xfrm>
              <a:off x="4634753" y="685898"/>
              <a:ext cx="2922494" cy="812610"/>
            </a:xfrm>
            <a:prstGeom prst="rect">
              <a:avLst/>
            </a:prstGeom>
            <a:solidFill>
              <a:schemeClr val="bg1"/>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b="1" dirty="0">
                  <a:solidFill>
                    <a:schemeClr val="tx1">
                      <a:lumMod val="65000"/>
                      <a:lumOff val="35000"/>
                    </a:schemeClr>
                  </a:solidFill>
                  <a:latin typeface="Arial" pitchFamily="34" charset="0"/>
                  <a:ea typeface="微软雅黑" panose="020B0503020204020204" pitchFamily="34" charset="-122"/>
                  <a:cs typeface="Arial" pitchFamily="34" charset="0"/>
                </a:rPr>
                <a:t>Background</a:t>
              </a:r>
              <a:endParaRPr lang="zh-CN" altLang="en-US" sz="1600" b="1" dirty="0">
                <a:solidFill>
                  <a:schemeClr val="tx1">
                    <a:lumMod val="65000"/>
                    <a:lumOff val="35000"/>
                  </a:schemeClr>
                </a:solidFill>
                <a:latin typeface="Arial" pitchFamily="34" charset="0"/>
                <a:ea typeface="微软雅黑" panose="020B0503020204020204" pitchFamily="34" charset="-122"/>
                <a:cs typeface="Arial" pitchFamily="34" charset="0"/>
              </a:endParaRPr>
            </a:p>
          </p:txBody>
        </p:sp>
        <p:sp>
          <p:nvSpPr>
            <p:cNvPr id="26" name="矩形 24">
              <a:extLst>
                <a:ext uri="{FF2B5EF4-FFF2-40B4-BE49-F238E27FC236}">
                  <a16:creationId xmlns:a16="http://schemas.microsoft.com/office/drawing/2014/main" id="{2FD406CE-4558-7110-9C0A-753C5B7F7C70}"/>
                </a:ext>
              </a:extLst>
            </p:cNvPr>
            <p:cNvSpPr/>
            <p:nvPr/>
          </p:nvSpPr>
          <p:spPr>
            <a:xfrm>
              <a:off x="838200" y="3079374"/>
              <a:ext cx="2743200" cy="812610"/>
            </a:xfrm>
            <a:prstGeom prst="rect">
              <a:avLst/>
            </a:prstGeom>
            <a:solidFill>
              <a:schemeClr val="bg1"/>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b="1" dirty="0">
                  <a:solidFill>
                    <a:schemeClr val="tx1">
                      <a:lumMod val="65000"/>
                      <a:lumOff val="35000"/>
                    </a:schemeClr>
                  </a:solidFill>
                  <a:latin typeface="Arial" pitchFamily="34" charset="0"/>
                  <a:ea typeface="微软雅黑" panose="020B0503020204020204" pitchFamily="34" charset="-122"/>
                  <a:cs typeface="Arial" pitchFamily="34" charset="0"/>
                </a:rPr>
                <a:t>Results</a:t>
              </a:r>
              <a:endParaRPr lang="zh-CN" altLang="en-US" sz="1600" b="1" dirty="0">
                <a:solidFill>
                  <a:schemeClr val="tx1">
                    <a:lumMod val="65000"/>
                    <a:lumOff val="35000"/>
                  </a:schemeClr>
                </a:solidFill>
                <a:latin typeface="Arial" pitchFamily="34" charset="0"/>
                <a:ea typeface="微软雅黑" panose="020B0503020204020204" pitchFamily="34" charset="-122"/>
                <a:cs typeface="Arial" pitchFamily="34" charset="0"/>
              </a:endParaRPr>
            </a:p>
          </p:txBody>
        </p:sp>
      </p:grpSp>
    </p:spTree>
    <p:custDataLst>
      <p:tags r:id="rId1"/>
    </p:custDataLst>
    <p:extLst>
      <p:ext uri="{BB962C8B-B14F-4D97-AF65-F5344CB8AC3E}">
        <p14:creationId xmlns:p14="http://schemas.microsoft.com/office/powerpoint/2010/main" val="2210677701"/>
      </p:ext>
    </p:extLst>
  </p:cSld>
  <p:clrMapOvr>
    <a:masterClrMapping/>
  </p:clrMapOvr>
  <mc:AlternateContent xmlns:mc="http://schemas.openxmlformats.org/markup-compatibility/2006" xmlns:p14="http://schemas.microsoft.com/office/powerpoint/2010/main">
    <mc:Choice Requires="p14">
      <p:transition p14:dur="0" advTm="1428"/>
    </mc:Choice>
    <mc:Fallback xmlns="">
      <p:transition advTm="1428"/>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5"/>
          <p:cNvSpPr>
            <a:spLocks noGrp="1"/>
          </p:cNvSpPr>
          <p:nvPr>
            <p:ph type="sldNum" sz="quarter" idx="12"/>
          </p:nvPr>
        </p:nvSpPr>
        <p:spPr/>
        <p:txBody>
          <a:bodyPr/>
          <a:lstStyle/>
          <a:p>
            <a:fld id="{DD8BC0FF-8883-42C7-9085-C8B0644668E2}" type="slidenum">
              <a:rPr lang="zh-CN" altLang="en-US" smtClean="0"/>
              <a:pPr/>
              <a:t>5</a:t>
            </a:fld>
            <a:endParaRPr lang="zh-CN" altLang="en-US"/>
          </a:p>
        </p:txBody>
      </p:sp>
      <p:sp>
        <p:nvSpPr>
          <p:cNvPr id="16" name="日期占位符 15"/>
          <p:cNvSpPr>
            <a:spLocks noGrp="1"/>
          </p:cNvSpPr>
          <p:nvPr>
            <p:ph type="dt" sz="half" idx="10"/>
          </p:nvPr>
        </p:nvSpPr>
        <p:spPr/>
        <p:txBody>
          <a:bodyPr/>
          <a:lstStyle/>
          <a:p>
            <a:fld id="{63B6444D-AC88-4BCA-9C8B-E21FC737A6BA}" type="datetime1">
              <a:rPr lang="zh-CN" altLang="en-US" smtClean="0"/>
              <a:t>2022/5/14</a:t>
            </a:fld>
            <a:endParaRPr lang="zh-CN" altLang="en-US"/>
          </a:p>
        </p:txBody>
      </p:sp>
      <p:sp>
        <p:nvSpPr>
          <p:cNvPr id="15" name="矩形 13">
            <a:extLst>
              <a:ext uri="{FF2B5EF4-FFF2-40B4-BE49-F238E27FC236}">
                <a16:creationId xmlns:a16="http://schemas.microsoft.com/office/drawing/2014/main" id="{B93781B5-CEE4-D244-8171-886E763B4CCF}"/>
              </a:ext>
            </a:extLst>
          </p:cNvPr>
          <p:cNvSpPr/>
          <p:nvPr/>
        </p:nvSpPr>
        <p:spPr>
          <a:xfrm>
            <a:off x="365116" y="919131"/>
            <a:ext cx="8399778" cy="456535"/>
          </a:xfrm>
          <a:prstGeom prst="rect">
            <a:avLst/>
          </a:prstGeom>
        </p:spPr>
        <p:txBody>
          <a:bodyPr wrap="square">
            <a:spAutoFit/>
          </a:bodyPr>
          <a:lstStyle/>
          <a:p>
            <a:pPr marL="342900" indent="-342900">
              <a:lnSpc>
                <a:spcPct val="150000"/>
              </a:lnSpc>
              <a:buFont typeface="Calibri" pitchFamily="34" charset="0"/>
              <a:buChar char="—"/>
            </a:pPr>
            <a:r>
              <a:rPr lang="en-US" altLang="zh-CN" b="1" dirty="0">
                <a:latin typeface="Arial" panose="020B0604020202020204" pitchFamily="34" charset="0"/>
                <a:cs typeface="Arial" panose="020B0604020202020204" pitchFamily="34" charset="0"/>
              </a:rPr>
              <a:t>Background: </a:t>
            </a:r>
            <a:r>
              <a:rPr lang="en-US" altLang="zh-CN" dirty="0"/>
              <a:t>Alzheimer’s</a:t>
            </a:r>
            <a:r>
              <a:rPr lang="zh-CN" altLang="en-US" dirty="0"/>
              <a:t> </a:t>
            </a:r>
            <a:r>
              <a:rPr lang="en-US" altLang="zh-CN" dirty="0"/>
              <a:t>disease</a:t>
            </a:r>
            <a:r>
              <a:rPr lang="en-US" altLang="zh-CN" b="1" dirty="0">
                <a:latin typeface="Arial" panose="020B0604020202020204" pitchFamily="34" charset="0"/>
                <a:cs typeface="Arial" panose="020B0604020202020204" pitchFamily="34" charset="0"/>
              </a:rPr>
              <a:t> </a:t>
            </a:r>
          </a:p>
        </p:txBody>
      </p:sp>
      <p:sp>
        <p:nvSpPr>
          <p:cNvPr id="11" name="Rectangle 10">
            <a:extLst>
              <a:ext uri="{FF2B5EF4-FFF2-40B4-BE49-F238E27FC236}">
                <a16:creationId xmlns:a16="http://schemas.microsoft.com/office/drawing/2014/main" id="{929DFD4D-6F3D-454E-9CBD-DE17E645D625}"/>
              </a:ext>
            </a:extLst>
          </p:cNvPr>
          <p:cNvSpPr/>
          <p:nvPr/>
        </p:nvSpPr>
        <p:spPr>
          <a:xfrm>
            <a:off x="834808" y="1546146"/>
            <a:ext cx="7775792" cy="584775"/>
          </a:xfrm>
          <a:prstGeom prst="rect">
            <a:avLst/>
          </a:prstGeom>
        </p:spPr>
        <p:txBody>
          <a:bodyPr wrap="square">
            <a:spAutoFit/>
          </a:bodyPr>
          <a:lstStyle/>
          <a:p>
            <a:pPr marL="342900" indent="-342900">
              <a:buFont typeface="Arial" panose="020B0604020202020204" pitchFamily="34" charset="0"/>
              <a:buChar char="•"/>
            </a:pPr>
            <a:r>
              <a:rPr lang="en-US" sz="1600" dirty="0"/>
              <a:t>Alzheimer's disease (AD), is a neurodegenerative disorder progressing from memory loss to profound dementia and death within an average of eight years</a:t>
            </a:r>
          </a:p>
        </p:txBody>
      </p:sp>
      <p:sp>
        <p:nvSpPr>
          <p:cNvPr id="32" name="Text Box 6">
            <a:extLst>
              <a:ext uri="{FF2B5EF4-FFF2-40B4-BE49-F238E27FC236}">
                <a16:creationId xmlns:a16="http://schemas.microsoft.com/office/drawing/2014/main" id="{015A1F74-CB07-D028-70EC-E1DF7835162B}"/>
              </a:ext>
            </a:extLst>
          </p:cNvPr>
          <p:cNvSpPr txBox="1">
            <a:spLocks noChangeArrowheads="1"/>
          </p:cNvSpPr>
          <p:nvPr/>
        </p:nvSpPr>
        <p:spPr bwMode="auto">
          <a:xfrm>
            <a:off x="365116" y="5995863"/>
            <a:ext cx="1830950"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en-US" sz="1500" dirty="0"/>
              <a:t>Created for CAGI 6</a:t>
            </a:r>
          </a:p>
        </p:txBody>
      </p:sp>
      <p:sp>
        <p:nvSpPr>
          <p:cNvPr id="33" name="Text Box 8">
            <a:extLst>
              <a:ext uri="{FF2B5EF4-FFF2-40B4-BE49-F238E27FC236}">
                <a16:creationId xmlns:a16="http://schemas.microsoft.com/office/drawing/2014/main" id="{E8F8F869-5B13-53FE-4CB1-C28C10E95EA5}"/>
              </a:ext>
            </a:extLst>
          </p:cNvPr>
          <p:cNvSpPr txBox="1">
            <a:spLocks noChangeArrowheads="1"/>
          </p:cNvSpPr>
          <p:nvPr/>
        </p:nvSpPr>
        <p:spPr bwMode="auto">
          <a:xfrm>
            <a:off x="7614703" y="5995863"/>
            <a:ext cx="1170513"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altLang="en-US" sz="1500" dirty="0"/>
              <a:t>Zhao group</a:t>
            </a:r>
          </a:p>
        </p:txBody>
      </p:sp>
      <p:sp>
        <p:nvSpPr>
          <p:cNvPr id="34" name="Text Box 9">
            <a:extLst>
              <a:ext uri="{FF2B5EF4-FFF2-40B4-BE49-F238E27FC236}">
                <a16:creationId xmlns:a16="http://schemas.microsoft.com/office/drawing/2014/main" id="{13B212A3-D5DE-907B-C076-99DB0FEF700E}"/>
              </a:ext>
            </a:extLst>
          </p:cNvPr>
          <p:cNvSpPr txBox="1">
            <a:spLocks noChangeArrowheads="1"/>
          </p:cNvSpPr>
          <p:nvPr/>
        </p:nvSpPr>
        <p:spPr bwMode="auto">
          <a:xfrm>
            <a:off x="3311516" y="5995863"/>
            <a:ext cx="2339102"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en-US" sz="1500" dirty="0" err="1"/>
              <a:t>genomeinterpretation.org</a:t>
            </a:r>
            <a:endParaRPr lang="en-US" altLang="en-US" sz="1500" dirty="0"/>
          </a:p>
        </p:txBody>
      </p:sp>
      <p:sp>
        <p:nvSpPr>
          <p:cNvPr id="19" name="Shape 97">
            <a:extLst>
              <a:ext uri="{FF2B5EF4-FFF2-40B4-BE49-F238E27FC236}">
                <a16:creationId xmlns:a16="http://schemas.microsoft.com/office/drawing/2014/main" id="{DB00B5FA-44C0-F2E8-A7FD-5B4394CDCFA8}"/>
              </a:ext>
            </a:extLst>
          </p:cNvPr>
          <p:cNvSpPr/>
          <p:nvPr/>
        </p:nvSpPr>
        <p:spPr>
          <a:xfrm>
            <a:off x="0" y="0"/>
            <a:ext cx="9144000" cy="357300"/>
          </a:xfrm>
          <a:prstGeom prst="rect">
            <a:avLst/>
          </a:prstGeom>
          <a:solidFill>
            <a:srgbClr val="2F5595"/>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spcBef>
                <a:spcPts val="0"/>
              </a:spcBef>
              <a:spcAft>
                <a:spcPts val="0"/>
              </a:spcAft>
              <a:buNone/>
            </a:pPr>
            <a:endParaRPr sz="1800" b="0" i="0" u="none" strike="noStrike" cap="none" dirty="0">
              <a:solidFill>
                <a:srgbClr val="2F5595"/>
              </a:solidFill>
              <a:latin typeface="Arial"/>
              <a:ea typeface="Arial"/>
              <a:cs typeface="Arial"/>
              <a:sym typeface="Arial"/>
            </a:endParaRPr>
          </a:p>
        </p:txBody>
      </p:sp>
      <p:sp>
        <p:nvSpPr>
          <p:cNvPr id="14" name="TextBox 13">
            <a:extLst>
              <a:ext uri="{FF2B5EF4-FFF2-40B4-BE49-F238E27FC236}">
                <a16:creationId xmlns:a16="http://schemas.microsoft.com/office/drawing/2014/main" id="{6D28808C-371B-9893-9EE5-3DD76FD5B2E6}"/>
              </a:ext>
            </a:extLst>
          </p:cNvPr>
          <p:cNvSpPr txBox="1"/>
          <p:nvPr/>
        </p:nvSpPr>
        <p:spPr>
          <a:xfrm>
            <a:off x="4572000" y="5668168"/>
            <a:ext cx="4757406" cy="600164"/>
          </a:xfrm>
          <a:prstGeom prst="rect">
            <a:avLst/>
          </a:prstGeom>
          <a:noFill/>
        </p:spPr>
        <p:txBody>
          <a:bodyPr wrap="square" rtlCol="0">
            <a:spAutoFit/>
          </a:bodyPr>
          <a:lstStyle/>
          <a:p>
            <a:r>
              <a:rPr lang="en-US" sz="1100" dirty="0"/>
              <a:t>Prince M et al., 2013 &amp; Avramopoulos D.,2009; Kunkle BW et al., 2019</a:t>
            </a:r>
          </a:p>
          <a:p>
            <a:endParaRPr lang="en-US" sz="1100" dirty="0"/>
          </a:p>
          <a:p>
            <a:endParaRPr lang="en-US" sz="1100" dirty="0"/>
          </a:p>
        </p:txBody>
      </p:sp>
      <p:pic>
        <p:nvPicPr>
          <p:cNvPr id="12" name="Picture 11">
            <a:extLst>
              <a:ext uri="{FF2B5EF4-FFF2-40B4-BE49-F238E27FC236}">
                <a16:creationId xmlns:a16="http://schemas.microsoft.com/office/drawing/2014/main" id="{8DA30C97-F381-A13F-F6CE-F068137490C8}"/>
              </a:ext>
            </a:extLst>
          </p:cNvPr>
          <p:cNvPicPr>
            <a:picLocks noChangeAspect="1"/>
          </p:cNvPicPr>
          <p:nvPr/>
        </p:nvPicPr>
        <p:blipFill>
          <a:blip r:embed="rId3"/>
          <a:stretch>
            <a:fillRect/>
          </a:stretch>
        </p:blipFill>
        <p:spPr>
          <a:xfrm>
            <a:off x="1749311" y="2529496"/>
            <a:ext cx="5631388" cy="3067792"/>
          </a:xfrm>
          <a:prstGeom prst="rect">
            <a:avLst/>
          </a:prstGeom>
        </p:spPr>
      </p:pic>
    </p:spTree>
    <p:extLst>
      <p:ext uri="{BB962C8B-B14F-4D97-AF65-F5344CB8AC3E}">
        <p14:creationId xmlns:p14="http://schemas.microsoft.com/office/powerpoint/2010/main" val="4145934194"/>
      </p:ext>
    </p:extLst>
  </p:cSld>
  <p:clrMapOvr>
    <a:masterClrMapping/>
  </p:clrMapOvr>
  <mc:AlternateContent xmlns:mc="http://schemas.openxmlformats.org/markup-compatibility/2006" xmlns:p14="http://schemas.microsoft.com/office/powerpoint/2010/main">
    <mc:Choice Requires="p14">
      <p:transition p14:dur="0" advTm="45775"/>
    </mc:Choice>
    <mc:Fallback xmlns="">
      <p:transition advTm="45775"/>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5"/>
          <p:cNvSpPr>
            <a:spLocks noGrp="1"/>
          </p:cNvSpPr>
          <p:nvPr>
            <p:ph type="sldNum" sz="quarter" idx="12"/>
          </p:nvPr>
        </p:nvSpPr>
        <p:spPr/>
        <p:txBody>
          <a:bodyPr/>
          <a:lstStyle/>
          <a:p>
            <a:fld id="{DD8BC0FF-8883-42C7-9085-C8B0644668E2}" type="slidenum">
              <a:rPr lang="zh-CN" altLang="en-US" smtClean="0"/>
              <a:pPr/>
              <a:t>6</a:t>
            </a:fld>
            <a:endParaRPr lang="zh-CN" altLang="en-US"/>
          </a:p>
        </p:txBody>
      </p:sp>
      <p:sp>
        <p:nvSpPr>
          <p:cNvPr id="16" name="日期占位符 15"/>
          <p:cNvSpPr>
            <a:spLocks noGrp="1"/>
          </p:cNvSpPr>
          <p:nvPr>
            <p:ph type="dt" sz="half" idx="10"/>
          </p:nvPr>
        </p:nvSpPr>
        <p:spPr/>
        <p:txBody>
          <a:bodyPr/>
          <a:lstStyle/>
          <a:p>
            <a:fld id="{63B6444D-AC88-4BCA-9C8B-E21FC737A6BA}" type="datetime1">
              <a:rPr lang="zh-CN" altLang="en-US" smtClean="0"/>
              <a:t>2022/5/14</a:t>
            </a:fld>
            <a:endParaRPr lang="zh-CN" altLang="en-US"/>
          </a:p>
        </p:txBody>
      </p:sp>
      <p:sp>
        <p:nvSpPr>
          <p:cNvPr id="15" name="矩形 13">
            <a:extLst>
              <a:ext uri="{FF2B5EF4-FFF2-40B4-BE49-F238E27FC236}">
                <a16:creationId xmlns:a16="http://schemas.microsoft.com/office/drawing/2014/main" id="{B93781B5-CEE4-D244-8171-886E763B4CCF}"/>
              </a:ext>
            </a:extLst>
          </p:cNvPr>
          <p:cNvSpPr/>
          <p:nvPr/>
        </p:nvSpPr>
        <p:spPr>
          <a:xfrm>
            <a:off x="365116" y="919131"/>
            <a:ext cx="8399778" cy="456535"/>
          </a:xfrm>
          <a:prstGeom prst="rect">
            <a:avLst/>
          </a:prstGeom>
        </p:spPr>
        <p:txBody>
          <a:bodyPr wrap="square">
            <a:spAutoFit/>
          </a:bodyPr>
          <a:lstStyle/>
          <a:p>
            <a:pPr marL="342900" indent="-342900">
              <a:lnSpc>
                <a:spcPct val="150000"/>
              </a:lnSpc>
              <a:buFont typeface="Calibri" pitchFamily="34" charset="0"/>
              <a:buChar char="—"/>
            </a:pPr>
            <a:r>
              <a:rPr lang="en-US" altLang="zh-CN" b="1" dirty="0">
                <a:latin typeface="Arial" panose="020B0604020202020204" pitchFamily="34" charset="0"/>
                <a:cs typeface="Arial" panose="020B0604020202020204" pitchFamily="34" charset="0"/>
              </a:rPr>
              <a:t>Background: </a:t>
            </a:r>
            <a:r>
              <a:rPr lang="en-US" altLang="zh-CN" dirty="0"/>
              <a:t>Alzheimer’s</a:t>
            </a:r>
            <a:r>
              <a:rPr lang="zh-CN" altLang="en-US" dirty="0"/>
              <a:t> </a:t>
            </a:r>
            <a:r>
              <a:rPr lang="en-US" altLang="zh-CN" dirty="0"/>
              <a:t>disease</a:t>
            </a:r>
            <a:r>
              <a:rPr lang="en-US" altLang="zh-CN" b="1" dirty="0">
                <a:latin typeface="Arial" panose="020B0604020202020204" pitchFamily="34" charset="0"/>
                <a:cs typeface="Arial" panose="020B0604020202020204" pitchFamily="34" charset="0"/>
              </a:rPr>
              <a:t> </a:t>
            </a:r>
          </a:p>
        </p:txBody>
      </p:sp>
      <p:sp>
        <p:nvSpPr>
          <p:cNvPr id="32" name="Text Box 6">
            <a:extLst>
              <a:ext uri="{FF2B5EF4-FFF2-40B4-BE49-F238E27FC236}">
                <a16:creationId xmlns:a16="http://schemas.microsoft.com/office/drawing/2014/main" id="{015A1F74-CB07-D028-70EC-E1DF7835162B}"/>
              </a:ext>
            </a:extLst>
          </p:cNvPr>
          <p:cNvSpPr txBox="1">
            <a:spLocks noChangeArrowheads="1"/>
          </p:cNvSpPr>
          <p:nvPr/>
        </p:nvSpPr>
        <p:spPr bwMode="auto">
          <a:xfrm>
            <a:off x="365116" y="5995863"/>
            <a:ext cx="1830950"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en-US" sz="1500" dirty="0"/>
              <a:t>Created for CAGI 6</a:t>
            </a:r>
          </a:p>
        </p:txBody>
      </p:sp>
      <p:sp>
        <p:nvSpPr>
          <p:cNvPr id="33" name="Text Box 8">
            <a:extLst>
              <a:ext uri="{FF2B5EF4-FFF2-40B4-BE49-F238E27FC236}">
                <a16:creationId xmlns:a16="http://schemas.microsoft.com/office/drawing/2014/main" id="{E8F8F869-5B13-53FE-4CB1-C28C10E95EA5}"/>
              </a:ext>
            </a:extLst>
          </p:cNvPr>
          <p:cNvSpPr txBox="1">
            <a:spLocks noChangeArrowheads="1"/>
          </p:cNvSpPr>
          <p:nvPr/>
        </p:nvSpPr>
        <p:spPr bwMode="auto">
          <a:xfrm>
            <a:off x="7614703" y="5995863"/>
            <a:ext cx="1170513"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altLang="en-US" sz="1500" dirty="0"/>
              <a:t>Zhao group</a:t>
            </a:r>
          </a:p>
        </p:txBody>
      </p:sp>
      <p:sp>
        <p:nvSpPr>
          <p:cNvPr id="34" name="Text Box 9">
            <a:extLst>
              <a:ext uri="{FF2B5EF4-FFF2-40B4-BE49-F238E27FC236}">
                <a16:creationId xmlns:a16="http://schemas.microsoft.com/office/drawing/2014/main" id="{13B212A3-D5DE-907B-C076-99DB0FEF700E}"/>
              </a:ext>
            </a:extLst>
          </p:cNvPr>
          <p:cNvSpPr txBox="1">
            <a:spLocks noChangeArrowheads="1"/>
          </p:cNvSpPr>
          <p:nvPr/>
        </p:nvSpPr>
        <p:spPr bwMode="auto">
          <a:xfrm>
            <a:off x="3311516" y="5995863"/>
            <a:ext cx="2339102"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en-US" sz="1500" dirty="0" err="1"/>
              <a:t>genomeinterpretation.org</a:t>
            </a:r>
            <a:endParaRPr lang="en-US" altLang="en-US" sz="1500" dirty="0"/>
          </a:p>
        </p:txBody>
      </p:sp>
      <p:sp>
        <p:nvSpPr>
          <p:cNvPr id="19" name="Shape 97">
            <a:extLst>
              <a:ext uri="{FF2B5EF4-FFF2-40B4-BE49-F238E27FC236}">
                <a16:creationId xmlns:a16="http://schemas.microsoft.com/office/drawing/2014/main" id="{DB00B5FA-44C0-F2E8-A7FD-5B4394CDCFA8}"/>
              </a:ext>
            </a:extLst>
          </p:cNvPr>
          <p:cNvSpPr/>
          <p:nvPr/>
        </p:nvSpPr>
        <p:spPr>
          <a:xfrm>
            <a:off x="0" y="0"/>
            <a:ext cx="9144000" cy="357300"/>
          </a:xfrm>
          <a:prstGeom prst="rect">
            <a:avLst/>
          </a:prstGeom>
          <a:solidFill>
            <a:srgbClr val="2F5595"/>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spcBef>
                <a:spcPts val="0"/>
              </a:spcBef>
              <a:spcAft>
                <a:spcPts val="0"/>
              </a:spcAft>
              <a:buNone/>
            </a:pPr>
            <a:endParaRPr sz="1800" b="0" i="0" u="none" strike="noStrike" cap="none" dirty="0">
              <a:solidFill>
                <a:srgbClr val="2F5595"/>
              </a:solidFill>
              <a:latin typeface="Arial"/>
              <a:ea typeface="Arial"/>
              <a:cs typeface="Arial"/>
              <a:sym typeface="Arial"/>
            </a:endParaRPr>
          </a:p>
        </p:txBody>
      </p:sp>
      <p:sp>
        <p:nvSpPr>
          <p:cNvPr id="2" name="TextBox 1">
            <a:extLst>
              <a:ext uri="{FF2B5EF4-FFF2-40B4-BE49-F238E27FC236}">
                <a16:creationId xmlns:a16="http://schemas.microsoft.com/office/drawing/2014/main" id="{65CB2D5D-B912-5556-AA3C-CC93AC53B8F3}"/>
              </a:ext>
            </a:extLst>
          </p:cNvPr>
          <p:cNvSpPr txBox="1"/>
          <p:nvPr/>
        </p:nvSpPr>
        <p:spPr>
          <a:xfrm>
            <a:off x="652329" y="1561744"/>
            <a:ext cx="7805871" cy="3785652"/>
          </a:xfrm>
          <a:prstGeom prst="rect">
            <a:avLst/>
          </a:prstGeom>
          <a:noFill/>
        </p:spPr>
        <p:txBody>
          <a:bodyPr wrap="square" rtlCol="0">
            <a:spAutoFit/>
          </a:bodyPr>
          <a:lstStyle/>
          <a:p>
            <a:r>
              <a:rPr lang="en-US" sz="1600" dirty="0"/>
              <a:t>The </a:t>
            </a:r>
            <a:r>
              <a:rPr lang="en-US" sz="1600" b="1" i="1" dirty="0"/>
              <a:t>APOE </a:t>
            </a:r>
            <a:r>
              <a:rPr lang="en-US" sz="1600" b="1" dirty="0"/>
              <a:t>gene </a:t>
            </a:r>
            <a:r>
              <a:rPr lang="en-US" sz="1600" dirty="0"/>
              <a:t>is involved in making a protein that helps carry cholesterol and other types of fat in the bloodstream.</a:t>
            </a:r>
          </a:p>
          <a:p>
            <a:endParaRPr lang="en-US" sz="1600" dirty="0"/>
          </a:p>
          <a:p>
            <a:r>
              <a:rPr lang="en-US" sz="1600" b="1" dirty="0"/>
              <a:t>APOE </a:t>
            </a:r>
            <a:r>
              <a:rPr lang="el-GR" sz="1600" b="1" dirty="0"/>
              <a:t>ε2 </a:t>
            </a:r>
            <a:r>
              <a:rPr lang="zh-CN" altLang="en-US" sz="1600" b="1" dirty="0"/>
              <a:t> </a:t>
            </a:r>
            <a:r>
              <a:rPr lang="en-US" altLang="zh-CN" sz="1600" b="1" dirty="0"/>
              <a:t>(</a:t>
            </a:r>
            <a:r>
              <a:rPr lang="en-US" sz="1600" b="1" dirty="0"/>
              <a:t>8.4%</a:t>
            </a:r>
            <a:r>
              <a:rPr lang="en-US" altLang="zh-CN" sz="1600" b="1" dirty="0"/>
              <a:t>)</a:t>
            </a:r>
            <a:r>
              <a:rPr lang="en-US" sz="1600" b="1" dirty="0"/>
              <a:t>:</a:t>
            </a:r>
          </a:p>
          <a:p>
            <a:pPr>
              <a:buFont typeface="Courier New" panose="02070309020205020404" pitchFamily="49" charset="0"/>
              <a:buChar char="o"/>
            </a:pPr>
            <a:r>
              <a:rPr lang="en-US" sz="1600" dirty="0"/>
              <a:t>relatively rare</a:t>
            </a:r>
          </a:p>
          <a:p>
            <a:pPr>
              <a:buFont typeface="Courier New" panose="02070309020205020404" pitchFamily="49" charset="0"/>
              <a:buChar char="o"/>
            </a:pPr>
            <a:r>
              <a:rPr lang="en-US" sz="1600" dirty="0"/>
              <a:t>may provide some protection against the disease</a:t>
            </a:r>
          </a:p>
          <a:p>
            <a:pPr>
              <a:buFont typeface="Courier New" panose="02070309020205020404" pitchFamily="49" charset="0"/>
              <a:buChar char="o"/>
            </a:pPr>
            <a:endParaRPr lang="en-US" sz="1600" dirty="0"/>
          </a:p>
          <a:p>
            <a:r>
              <a:rPr lang="en-US" sz="1600" b="1" dirty="0"/>
              <a:t>APOE </a:t>
            </a:r>
            <a:r>
              <a:rPr lang="el-GR" sz="1600" b="1" dirty="0"/>
              <a:t>ε3</a:t>
            </a:r>
            <a:r>
              <a:rPr lang="en-US" sz="1600" b="1" dirty="0"/>
              <a:t> </a:t>
            </a:r>
            <a:r>
              <a:rPr lang="en-US" altLang="zh-CN" sz="1600" b="1" dirty="0"/>
              <a:t>(</a:t>
            </a:r>
            <a:r>
              <a:rPr lang="en-US" sz="1600" b="1" dirty="0"/>
              <a:t>77.9%</a:t>
            </a:r>
            <a:r>
              <a:rPr lang="en-US" altLang="zh-CN" sz="1600" b="1" dirty="0"/>
              <a:t>)</a:t>
            </a:r>
            <a:r>
              <a:rPr lang="en-US" sz="1600" b="1" dirty="0"/>
              <a:t>:</a:t>
            </a:r>
          </a:p>
          <a:p>
            <a:pPr>
              <a:buFont typeface="Courier New" panose="02070309020205020404" pitchFamily="49" charset="0"/>
              <a:buChar char="o"/>
            </a:pPr>
            <a:r>
              <a:rPr lang="en-US" sz="1600" dirty="0"/>
              <a:t>most common allele</a:t>
            </a:r>
          </a:p>
          <a:p>
            <a:pPr>
              <a:buFont typeface="Courier New" panose="02070309020205020404" pitchFamily="49" charset="0"/>
              <a:buChar char="o"/>
            </a:pPr>
            <a:r>
              <a:rPr lang="en-US" sz="1600" dirty="0"/>
              <a:t>neither decreasing nor increasing risk.</a:t>
            </a:r>
          </a:p>
          <a:p>
            <a:pPr>
              <a:buFont typeface="Courier New" panose="02070309020205020404" pitchFamily="49" charset="0"/>
              <a:buChar char="o"/>
            </a:pPr>
            <a:endParaRPr lang="en-US" sz="1600" dirty="0"/>
          </a:p>
          <a:p>
            <a:r>
              <a:rPr lang="en-US" sz="1600" b="1" dirty="0"/>
              <a:t>APOE </a:t>
            </a:r>
            <a:r>
              <a:rPr lang="el-GR" sz="1600" b="1" dirty="0"/>
              <a:t>ε4 </a:t>
            </a:r>
            <a:r>
              <a:rPr lang="en-US" altLang="zh-CN" sz="1600" b="1" dirty="0"/>
              <a:t>(</a:t>
            </a:r>
            <a:r>
              <a:rPr lang="en-US" sz="1600" b="1" dirty="0"/>
              <a:t>13.7%</a:t>
            </a:r>
            <a:r>
              <a:rPr lang="en-US" altLang="zh-CN" sz="1600" b="1" dirty="0"/>
              <a:t>)</a:t>
            </a:r>
            <a:r>
              <a:rPr lang="en-US" sz="1600" b="1" dirty="0"/>
              <a:t>:</a:t>
            </a:r>
          </a:p>
          <a:p>
            <a:pPr>
              <a:buFont typeface="Courier New" panose="02070309020205020404" pitchFamily="49" charset="0"/>
              <a:buChar char="o"/>
            </a:pPr>
            <a:r>
              <a:rPr lang="en-US" sz="1600" dirty="0"/>
              <a:t>increase risk for Alzheimer's disease and lowers the age of onset. </a:t>
            </a:r>
          </a:p>
          <a:p>
            <a:pPr>
              <a:buFont typeface="Courier New" panose="02070309020205020404" pitchFamily="49" charset="0"/>
              <a:buChar char="o"/>
            </a:pPr>
            <a:r>
              <a:rPr lang="en-US" sz="1600" dirty="0"/>
              <a:t>Having one copy of </a:t>
            </a:r>
            <a:r>
              <a:rPr lang="en-US" sz="1600" b="1" dirty="0"/>
              <a:t> </a:t>
            </a:r>
            <a:r>
              <a:rPr lang="el-GR" sz="1600" b="1" dirty="0"/>
              <a:t>ε4 </a:t>
            </a:r>
            <a:r>
              <a:rPr lang="en-US" sz="1600" dirty="0"/>
              <a:t> (</a:t>
            </a:r>
            <a:r>
              <a:rPr lang="el-GR" sz="1600" b="1" dirty="0"/>
              <a:t>ε</a:t>
            </a:r>
            <a:r>
              <a:rPr lang="en-US" sz="1600" b="1" dirty="0"/>
              <a:t>3</a:t>
            </a:r>
            <a:r>
              <a:rPr lang="el-GR" sz="1600" b="1" dirty="0"/>
              <a:t> </a:t>
            </a:r>
            <a:r>
              <a:rPr lang="en-US" sz="1600" dirty="0"/>
              <a:t>/</a:t>
            </a:r>
            <a:r>
              <a:rPr lang="en-US" sz="1600" b="1" dirty="0"/>
              <a:t> </a:t>
            </a:r>
            <a:r>
              <a:rPr lang="el-GR" sz="1600" b="1" dirty="0"/>
              <a:t>ε4 </a:t>
            </a:r>
            <a:r>
              <a:rPr lang="en-US" sz="1600" dirty="0"/>
              <a:t>) can increase the risk by 2 to 3 times while two copies (</a:t>
            </a:r>
            <a:r>
              <a:rPr lang="el-GR" sz="1600" b="1" dirty="0"/>
              <a:t>ε4 </a:t>
            </a:r>
            <a:r>
              <a:rPr lang="en-US" sz="1600" dirty="0"/>
              <a:t>/</a:t>
            </a:r>
            <a:r>
              <a:rPr lang="en-US" sz="1600" b="1" dirty="0"/>
              <a:t> </a:t>
            </a:r>
            <a:r>
              <a:rPr lang="el-GR" sz="1600" b="1" dirty="0"/>
              <a:t>ε4 </a:t>
            </a:r>
            <a:r>
              <a:rPr lang="en-US" sz="1600" dirty="0"/>
              <a:t>) can increase the risk by 12 times.</a:t>
            </a:r>
          </a:p>
        </p:txBody>
      </p:sp>
      <p:sp>
        <p:nvSpPr>
          <p:cNvPr id="14" name="TextBox 13">
            <a:extLst>
              <a:ext uri="{FF2B5EF4-FFF2-40B4-BE49-F238E27FC236}">
                <a16:creationId xmlns:a16="http://schemas.microsoft.com/office/drawing/2014/main" id="{EC22D203-D8B9-A91F-60C8-747803F15C93}"/>
              </a:ext>
            </a:extLst>
          </p:cNvPr>
          <p:cNvSpPr txBox="1"/>
          <p:nvPr/>
        </p:nvSpPr>
        <p:spPr>
          <a:xfrm>
            <a:off x="7335492" y="5590263"/>
            <a:ext cx="1808508" cy="430887"/>
          </a:xfrm>
          <a:prstGeom prst="rect">
            <a:avLst/>
          </a:prstGeom>
          <a:noFill/>
        </p:spPr>
        <p:txBody>
          <a:bodyPr wrap="none" rtlCol="0">
            <a:spAutoFit/>
          </a:bodyPr>
          <a:lstStyle/>
          <a:p>
            <a:r>
              <a:rPr lang="en-US" sz="1100" dirty="0" err="1"/>
              <a:t>Strittmatter</a:t>
            </a:r>
            <a:r>
              <a:rPr lang="en-US" sz="1100" dirty="0"/>
              <a:t> </a:t>
            </a:r>
            <a:r>
              <a:rPr lang="en-US" sz="1100" dirty="0" err="1"/>
              <a:t>Wj</a:t>
            </a:r>
            <a:r>
              <a:rPr lang="en-US" sz="1100" dirty="0"/>
              <a:t> et al., 1993</a:t>
            </a:r>
          </a:p>
          <a:p>
            <a:endParaRPr lang="en-US" sz="1100" dirty="0"/>
          </a:p>
        </p:txBody>
      </p:sp>
      <p:sp>
        <p:nvSpPr>
          <p:cNvPr id="17" name="TextBox 16">
            <a:extLst>
              <a:ext uri="{FF2B5EF4-FFF2-40B4-BE49-F238E27FC236}">
                <a16:creationId xmlns:a16="http://schemas.microsoft.com/office/drawing/2014/main" id="{A24FE58C-688D-8A75-17BC-05DB900BE07F}"/>
              </a:ext>
            </a:extLst>
          </p:cNvPr>
          <p:cNvSpPr txBox="1"/>
          <p:nvPr/>
        </p:nvSpPr>
        <p:spPr>
          <a:xfrm>
            <a:off x="5450184" y="5584161"/>
            <a:ext cx="2024913" cy="430887"/>
          </a:xfrm>
          <a:prstGeom prst="rect">
            <a:avLst/>
          </a:prstGeom>
          <a:noFill/>
        </p:spPr>
        <p:txBody>
          <a:bodyPr wrap="none" rtlCol="0">
            <a:spAutoFit/>
          </a:bodyPr>
          <a:lstStyle/>
          <a:p>
            <a:r>
              <a:rPr lang="en-US" sz="1100" dirty="0"/>
              <a:t>Michaelson, D.M </a:t>
            </a:r>
            <a:r>
              <a:rPr lang="en-US" altLang="zh-CN" sz="1100" dirty="0"/>
              <a:t>et</a:t>
            </a:r>
            <a:r>
              <a:rPr lang="zh-CN" altLang="en-US" sz="1100" dirty="0"/>
              <a:t> </a:t>
            </a:r>
            <a:r>
              <a:rPr lang="en-US" altLang="zh-CN" sz="1100" dirty="0"/>
              <a:t>al</a:t>
            </a:r>
            <a:r>
              <a:rPr lang="zh-CN" altLang="en-US" sz="1100" dirty="0"/>
              <a:t> </a:t>
            </a:r>
            <a:r>
              <a:rPr lang="en-US" altLang="zh-CN" sz="1100" dirty="0"/>
              <a:t>2014</a:t>
            </a:r>
            <a:r>
              <a:rPr lang="zh-CN" altLang="en-US" sz="1100" dirty="0"/>
              <a:t> </a:t>
            </a:r>
            <a:r>
              <a:rPr lang="en-US" altLang="zh-CN" sz="1100" dirty="0"/>
              <a:t>&amp;</a:t>
            </a:r>
            <a:endParaRPr lang="en-US" sz="1100" dirty="0"/>
          </a:p>
          <a:p>
            <a:endParaRPr lang="en-US" sz="1100" dirty="0"/>
          </a:p>
        </p:txBody>
      </p:sp>
    </p:spTree>
    <p:extLst>
      <p:ext uri="{BB962C8B-B14F-4D97-AF65-F5344CB8AC3E}">
        <p14:creationId xmlns:p14="http://schemas.microsoft.com/office/powerpoint/2010/main" val="2190046470"/>
      </p:ext>
    </p:extLst>
  </p:cSld>
  <p:clrMapOvr>
    <a:masterClrMapping/>
  </p:clrMapOvr>
  <mc:AlternateContent xmlns:mc="http://schemas.openxmlformats.org/markup-compatibility/2006" xmlns:p14="http://schemas.microsoft.com/office/powerpoint/2010/main">
    <mc:Choice Requires="p14">
      <p:transition p14:dur="0" advTm="45775"/>
    </mc:Choice>
    <mc:Fallback xmlns="">
      <p:transition advTm="45775"/>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5"/>
          <p:cNvSpPr>
            <a:spLocks noGrp="1"/>
          </p:cNvSpPr>
          <p:nvPr>
            <p:ph type="sldNum" sz="quarter" idx="12"/>
          </p:nvPr>
        </p:nvSpPr>
        <p:spPr/>
        <p:txBody>
          <a:bodyPr/>
          <a:lstStyle/>
          <a:p>
            <a:fld id="{DD8BC0FF-8883-42C7-9085-C8B0644668E2}" type="slidenum">
              <a:rPr lang="zh-CN" altLang="en-US" smtClean="0"/>
              <a:pPr/>
              <a:t>7</a:t>
            </a:fld>
            <a:endParaRPr lang="zh-CN" altLang="en-US"/>
          </a:p>
        </p:txBody>
      </p:sp>
      <p:sp>
        <p:nvSpPr>
          <p:cNvPr id="16" name="日期占位符 15"/>
          <p:cNvSpPr>
            <a:spLocks noGrp="1"/>
          </p:cNvSpPr>
          <p:nvPr>
            <p:ph type="dt" sz="half" idx="10"/>
          </p:nvPr>
        </p:nvSpPr>
        <p:spPr/>
        <p:txBody>
          <a:bodyPr/>
          <a:lstStyle/>
          <a:p>
            <a:fld id="{63B6444D-AC88-4BCA-9C8B-E21FC737A6BA}" type="datetime1">
              <a:rPr lang="zh-CN" altLang="en-US" smtClean="0"/>
              <a:t>2022/5/14</a:t>
            </a:fld>
            <a:endParaRPr lang="zh-CN" altLang="en-US"/>
          </a:p>
        </p:txBody>
      </p:sp>
      <p:sp>
        <p:nvSpPr>
          <p:cNvPr id="15" name="矩形 13">
            <a:extLst>
              <a:ext uri="{FF2B5EF4-FFF2-40B4-BE49-F238E27FC236}">
                <a16:creationId xmlns:a16="http://schemas.microsoft.com/office/drawing/2014/main" id="{B93781B5-CEE4-D244-8171-886E763B4CCF}"/>
              </a:ext>
            </a:extLst>
          </p:cNvPr>
          <p:cNvSpPr/>
          <p:nvPr/>
        </p:nvSpPr>
        <p:spPr>
          <a:xfrm>
            <a:off x="365116" y="919131"/>
            <a:ext cx="8399778" cy="456535"/>
          </a:xfrm>
          <a:prstGeom prst="rect">
            <a:avLst/>
          </a:prstGeom>
        </p:spPr>
        <p:txBody>
          <a:bodyPr wrap="square">
            <a:spAutoFit/>
          </a:bodyPr>
          <a:lstStyle/>
          <a:p>
            <a:pPr marL="342900" indent="-342900">
              <a:lnSpc>
                <a:spcPct val="150000"/>
              </a:lnSpc>
              <a:buFont typeface="Calibri" pitchFamily="34" charset="0"/>
              <a:buChar char="—"/>
            </a:pPr>
            <a:r>
              <a:rPr lang="en-US" altLang="zh-CN" b="1" dirty="0">
                <a:latin typeface="Arial" panose="020B0604020202020204" pitchFamily="34" charset="0"/>
                <a:cs typeface="Arial" panose="020B0604020202020204" pitchFamily="34" charset="0"/>
              </a:rPr>
              <a:t>PRS Models Review</a:t>
            </a:r>
          </a:p>
        </p:txBody>
      </p:sp>
      <p:sp>
        <p:nvSpPr>
          <p:cNvPr id="11" name="Rectangle 10">
            <a:extLst>
              <a:ext uri="{FF2B5EF4-FFF2-40B4-BE49-F238E27FC236}">
                <a16:creationId xmlns:a16="http://schemas.microsoft.com/office/drawing/2014/main" id="{929DFD4D-6F3D-454E-9CBD-DE17E645D625}"/>
              </a:ext>
            </a:extLst>
          </p:cNvPr>
          <p:cNvSpPr/>
          <p:nvPr/>
        </p:nvSpPr>
        <p:spPr>
          <a:xfrm>
            <a:off x="834808" y="1546146"/>
            <a:ext cx="7775792" cy="323165"/>
          </a:xfrm>
          <a:prstGeom prst="rect">
            <a:avLst/>
          </a:prstGeom>
        </p:spPr>
        <p:txBody>
          <a:bodyPr wrap="square">
            <a:spAutoFit/>
          </a:bodyPr>
          <a:lstStyle/>
          <a:p>
            <a:pPr marL="214313" indent="-214313">
              <a:buFont typeface="Courier New" panose="02070309020205020404" pitchFamily="49" charset="0"/>
              <a:buChar char="o"/>
            </a:pPr>
            <a:r>
              <a:rPr lang="en-US" sz="1500" b="1" dirty="0"/>
              <a:t>P+T</a:t>
            </a:r>
          </a:p>
        </p:txBody>
      </p:sp>
      <p:sp>
        <p:nvSpPr>
          <p:cNvPr id="32" name="Text Box 6">
            <a:extLst>
              <a:ext uri="{FF2B5EF4-FFF2-40B4-BE49-F238E27FC236}">
                <a16:creationId xmlns:a16="http://schemas.microsoft.com/office/drawing/2014/main" id="{015A1F74-CB07-D028-70EC-E1DF7835162B}"/>
              </a:ext>
            </a:extLst>
          </p:cNvPr>
          <p:cNvSpPr txBox="1">
            <a:spLocks noChangeArrowheads="1"/>
          </p:cNvSpPr>
          <p:nvPr/>
        </p:nvSpPr>
        <p:spPr bwMode="auto">
          <a:xfrm>
            <a:off x="365116" y="5995863"/>
            <a:ext cx="1830950"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en-US" sz="1500" dirty="0"/>
              <a:t>Created for CAGI 6</a:t>
            </a:r>
          </a:p>
        </p:txBody>
      </p:sp>
      <p:sp>
        <p:nvSpPr>
          <p:cNvPr id="33" name="Text Box 8">
            <a:extLst>
              <a:ext uri="{FF2B5EF4-FFF2-40B4-BE49-F238E27FC236}">
                <a16:creationId xmlns:a16="http://schemas.microsoft.com/office/drawing/2014/main" id="{E8F8F869-5B13-53FE-4CB1-C28C10E95EA5}"/>
              </a:ext>
            </a:extLst>
          </p:cNvPr>
          <p:cNvSpPr txBox="1">
            <a:spLocks noChangeArrowheads="1"/>
          </p:cNvSpPr>
          <p:nvPr/>
        </p:nvSpPr>
        <p:spPr bwMode="auto">
          <a:xfrm>
            <a:off x="7614703" y="5995863"/>
            <a:ext cx="1170513"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altLang="en-US" sz="1500" dirty="0"/>
              <a:t>Zhao group</a:t>
            </a:r>
          </a:p>
        </p:txBody>
      </p:sp>
      <p:sp>
        <p:nvSpPr>
          <p:cNvPr id="34" name="Text Box 9">
            <a:extLst>
              <a:ext uri="{FF2B5EF4-FFF2-40B4-BE49-F238E27FC236}">
                <a16:creationId xmlns:a16="http://schemas.microsoft.com/office/drawing/2014/main" id="{13B212A3-D5DE-907B-C076-99DB0FEF700E}"/>
              </a:ext>
            </a:extLst>
          </p:cNvPr>
          <p:cNvSpPr txBox="1">
            <a:spLocks noChangeArrowheads="1"/>
          </p:cNvSpPr>
          <p:nvPr/>
        </p:nvSpPr>
        <p:spPr bwMode="auto">
          <a:xfrm>
            <a:off x="3311516" y="5995863"/>
            <a:ext cx="2339102"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en-US" sz="1500" dirty="0" err="1"/>
              <a:t>genomeinterpretation.org</a:t>
            </a:r>
            <a:endParaRPr lang="en-US" altLang="en-US" sz="1500" dirty="0"/>
          </a:p>
        </p:txBody>
      </p:sp>
      <p:sp>
        <p:nvSpPr>
          <p:cNvPr id="19" name="Shape 97">
            <a:extLst>
              <a:ext uri="{FF2B5EF4-FFF2-40B4-BE49-F238E27FC236}">
                <a16:creationId xmlns:a16="http://schemas.microsoft.com/office/drawing/2014/main" id="{DB00B5FA-44C0-F2E8-A7FD-5B4394CDCFA8}"/>
              </a:ext>
            </a:extLst>
          </p:cNvPr>
          <p:cNvSpPr/>
          <p:nvPr/>
        </p:nvSpPr>
        <p:spPr>
          <a:xfrm>
            <a:off x="0" y="0"/>
            <a:ext cx="9144000" cy="357300"/>
          </a:xfrm>
          <a:prstGeom prst="rect">
            <a:avLst/>
          </a:prstGeom>
          <a:solidFill>
            <a:srgbClr val="2F5595"/>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spcBef>
                <a:spcPts val="0"/>
              </a:spcBef>
              <a:spcAft>
                <a:spcPts val="0"/>
              </a:spcAft>
              <a:buNone/>
            </a:pPr>
            <a:endParaRPr sz="1800" b="0" i="0" u="none" strike="noStrike" cap="none" dirty="0">
              <a:solidFill>
                <a:srgbClr val="2F5595"/>
              </a:solidFill>
              <a:latin typeface="Arial"/>
              <a:ea typeface="Arial"/>
              <a:cs typeface="Arial"/>
              <a:sym typeface="Arial"/>
            </a:endParaRPr>
          </a:p>
        </p:txBody>
      </p:sp>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134429C9-8233-F863-15D6-FC518B1555BE}"/>
                  </a:ext>
                </a:extLst>
              </p:cNvPr>
              <p:cNvSpPr txBox="1"/>
              <p:nvPr/>
            </p:nvSpPr>
            <p:spPr>
              <a:xfrm>
                <a:off x="1117224" y="2620062"/>
                <a:ext cx="3222741" cy="55322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1600" i="1" smtClean="0">
                              <a:latin typeface="Cambria Math" panose="02040503050406030204" pitchFamily="18" charset="0"/>
                            </a:rPr>
                          </m:ctrlPr>
                        </m:sSubPr>
                        <m:e>
                          <m:r>
                            <a:rPr lang="en-US" sz="1600" i="1" smtClean="0">
                              <a:latin typeface="Cambria Math" panose="02040503050406030204" pitchFamily="18" charset="0"/>
                              <a:ea typeface="Cambria Math" panose="02040503050406030204" pitchFamily="18" charset="0"/>
                            </a:rPr>
                            <m:t>𝛽</m:t>
                          </m:r>
                        </m:e>
                        <m:sub>
                          <m:r>
                            <a:rPr lang="en-US" sz="1600" b="0" i="1" smtClean="0">
                              <a:latin typeface="Cambria Math" panose="02040503050406030204" pitchFamily="18" charset="0"/>
                            </a:rPr>
                            <m:t>𝑗</m:t>
                          </m:r>
                        </m:sub>
                      </m:sSub>
                      <m:r>
                        <a:rPr lang="en-US" sz="1600" b="0" i="1" smtClean="0">
                          <a:latin typeface="Cambria Math" panose="02040503050406030204" pitchFamily="18" charset="0"/>
                        </a:rPr>
                        <m:t> </m:t>
                      </m:r>
                      <m:r>
                        <a:rPr lang="en-US" sz="1600" b="0" i="1" smtClean="0">
                          <a:latin typeface="Cambria Math" panose="02040503050406030204" pitchFamily="18" charset="0"/>
                          <a:ea typeface="Cambria Math" panose="02040503050406030204" pitchFamily="18" charset="0"/>
                        </a:rPr>
                        <m:t>~ </m:t>
                      </m:r>
                      <m:sSub>
                        <m:sSubPr>
                          <m:ctrlPr>
                            <a:rPr lang="en-US" sz="1600" b="0" i="1" smtClean="0">
                              <a:latin typeface="Cambria Math" panose="02040503050406030204" pitchFamily="18" charset="0"/>
                              <a:ea typeface="Cambria Math" panose="02040503050406030204" pitchFamily="18" charset="0"/>
                            </a:rPr>
                          </m:ctrlPr>
                        </m:sSubPr>
                        <m:e>
                          <m:r>
                            <a:rPr lang="en-US" sz="1600" b="0" i="1" smtClean="0">
                              <a:latin typeface="Cambria Math" panose="02040503050406030204" pitchFamily="18" charset="0"/>
                              <a:ea typeface="Cambria Math" panose="02040503050406030204" pitchFamily="18" charset="0"/>
                            </a:rPr>
                            <m:t>𝑝</m:t>
                          </m:r>
                        </m:e>
                        <m:sub>
                          <m:r>
                            <a:rPr lang="en-US" sz="1600" b="0" i="1" smtClean="0">
                              <a:latin typeface="Cambria Math" panose="02040503050406030204" pitchFamily="18" charset="0"/>
                              <a:ea typeface="Cambria Math" panose="02040503050406030204" pitchFamily="18" charset="0"/>
                            </a:rPr>
                            <m:t>0</m:t>
                          </m:r>
                        </m:sub>
                      </m:sSub>
                      <m:r>
                        <a:rPr lang="en-US" sz="1600" b="0" i="1" smtClean="0">
                          <a:latin typeface="Cambria Math" panose="02040503050406030204" pitchFamily="18" charset="0"/>
                          <a:ea typeface="Cambria Math" panose="02040503050406030204" pitchFamily="18" charset="0"/>
                        </a:rPr>
                        <m:t>𝑁</m:t>
                      </m:r>
                      <m:d>
                        <m:dPr>
                          <m:ctrlPr>
                            <a:rPr lang="en-US" sz="1600" b="0" i="1" smtClean="0">
                              <a:latin typeface="Cambria Math" panose="02040503050406030204" pitchFamily="18" charset="0"/>
                              <a:ea typeface="Cambria Math" panose="02040503050406030204" pitchFamily="18" charset="0"/>
                            </a:rPr>
                          </m:ctrlPr>
                        </m:dPr>
                        <m:e>
                          <m:r>
                            <a:rPr lang="en-US" sz="1600" b="0" i="1" smtClean="0">
                              <a:latin typeface="Cambria Math" panose="02040503050406030204" pitchFamily="18" charset="0"/>
                              <a:ea typeface="Cambria Math" panose="02040503050406030204" pitchFamily="18" charset="0"/>
                            </a:rPr>
                            <m:t>0, </m:t>
                          </m:r>
                          <m:f>
                            <m:fPr>
                              <m:type m:val="skw"/>
                              <m:ctrlPr>
                                <a:rPr lang="en-US" sz="1600" b="0" i="1" smtClean="0">
                                  <a:latin typeface="Cambria Math" panose="02040503050406030204" pitchFamily="18" charset="0"/>
                                  <a:ea typeface="Cambria Math" panose="02040503050406030204" pitchFamily="18" charset="0"/>
                                </a:rPr>
                              </m:ctrlPr>
                            </m:fPr>
                            <m:num>
                              <m:sSubSup>
                                <m:sSubSupPr>
                                  <m:ctrlPr>
                                    <a:rPr lang="en-US" sz="1600" b="0" i="1" smtClean="0">
                                      <a:latin typeface="Cambria Math" panose="02040503050406030204" pitchFamily="18" charset="0"/>
                                      <a:ea typeface="Cambria Math" panose="02040503050406030204" pitchFamily="18" charset="0"/>
                                    </a:rPr>
                                  </m:ctrlPr>
                                </m:sSubSupPr>
                                <m:e>
                                  <m:r>
                                    <a:rPr lang="en-US" sz="1600" b="0" i="1" smtClean="0">
                                      <a:latin typeface="Cambria Math" panose="02040503050406030204" pitchFamily="18" charset="0"/>
                                      <a:ea typeface="Cambria Math" panose="02040503050406030204" pitchFamily="18" charset="0"/>
                                    </a:rPr>
                                    <m:t>h</m:t>
                                  </m:r>
                                </m:e>
                                <m:sub>
                                  <m:r>
                                    <a:rPr lang="en-US" sz="1600" b="0" i="1" smtClean="0">
                                      <a:latin typeface="Cambria Math" panose="02040503050406030204" pitchFamily="18" charset="0"/>
                                      <a:ea typeface="Cambria Math" panose="02040503050406030204" pitchFamily="18" charset="0"/>
                                    </a:rPr>
                                    <m:t>𝑔</m:t>
                                  </m:r>
                                </m:sub>
                                <m:sup>
                                  <m:r>
                                    <a:rPr lang="en-US" sz="1600" b="0" i="1" smtClean="0">
                                      <a:latin typeface="Cambria Math" panose="02040503050406030204" pitchFamily="18" charset="0"/>
                                      <a:ea typeface="Cambria Math" panose="02040503050406030204" pitchFamily="18" charset="0"/>
                                    </a:rPr>
                                    <m:t>2</m:t>
                                  </m:r>
                                </m:sup>
                              </m:sSubSup>
                            </m:num>
                            <m:den>
                              <m:sSub>
                                <m:sSubPr>
                                  <m:ctrlPr>
                                    <a:rPr lang="en-US" sz="1600" i="1">
                                      <a:latin typeface="Cambria Math" panose="02040503050406030204" pitchFamily="18" charset="0"/>
                                      <a:ea typeface="Cambria Math" panose="02040503050406030204" pitchFamily="18" charset="0"/>
                                    </a:rPr>
                                  </m:ctrlPr>
                                </m:sSubPr>
                                <m:e>
                                  <m:r>
                                    <a:rPr lang="en-US" sz="1600" i="1">
                                      <a:latin typeface="Cambria Math" panose="02040503050406030204" pitchFamily="18" charset="0"/>
                                      <a:ea typeface="Cambria Math" panose="02040503050406030204" pitchFamily="18" charset="0"/>
                                    </a:rPr>
                                    <m:t>𝑝</m:t>
                                  </m:r>
                                </m:e>
                                <m:sub>
                                  <m:r>
                                    <a:rPr lang="en-US" sz="1600" i="1">
                                      <a:latin typeface="Cambria Math" panose="02040503050406030204" pitchFamily="18" charset="0"/>
                                      <a:ea typeface="Cambria Math" panose="02040503050406030204" pitchFamily="18" charset="0"/>
                                    </a:rPr>
                                    <m:t>0</m:t>
                                  </m:r>
                                </m:sub>
                              </m:sSub>
                              <m:r>
                                <a:rPr lang="en-US" sz="1600" b="0" i="1" smtClean="0">
                                  <a:latin typeface="Cambria Math" panose="02040503050406030204" pitchFamily="18" charset="0"/>
                                  <a:ea typeface="Cambria Math" panose="02040503050406030204" pitchFamily="18" charset="0"/>
                                </a:rPr>
                                <m:t>𝑀</m:t>
                              </m:r>
                            </m:den>
                          </m:f>
                        </m:e>
                      </m:d>
                      <m:r>
                        <a:rPr lang="en-US" sz="1600" b="0" i="1" smtClean="0">
                          <a:latin typeface="Cambria Math" panose="02040503050406030204" pitchFamily="18" charset="0"/>
                          <a:ea typeface="Cambria Math" panose="02040503050406030204" pitchFamily="18" charset="0"/>
                        </a:rPr>
                        <m:t>+(1−</m:t>
                      </m:r>
                      <m:sSub>
                        <m:sSubPr>
                          <m:ctrlPr>
                            <a:rPr lang="en-US" sz="1600" i="1">
                              <a:latin typeface="Cambria Math" panose="02040503050406030204" pitchFamily="18" charset="0"/>
                              <a:ea typeface="Cambria Math" panose="02040503050406030204" pitchFamily="18" charset="0"/>
                            </a:rPr>
                          </m:ctrlPr>
                        </m:sSubPr>
                        <m:e>
                          <m:r>
                            <a:rPr lang="en-US" sz="1600" i="1">
                              <a:latin typeface="Cambria Math" panose="02040503050406030204" pitchFamily="18" charset="0"/>
                              <a:ea typeface="Cambria Math" panose="02040503050406030204" pitchFamily="18" charset="0"/>
                            </a:rPr>
                            <m:t>𝑝</m:t>
                          </m:r>
                        </m:e>
                        <m:sub>
                          <m:r>
                            <a:rPr lang="en-US" sz="1600" i="1">
                              <a:latin typeface="Cambria Math" panose="02040503050406030204" pitchFamily="18" charset="0"/>
                              <a:ea typeface="Cambria Math" panose="02040503050406030204" pitchFamily="18" charset="0"/>
                            </a:rPr>
                            <m:t>0</m:t>
                          </m:r>
                        </m:sub>
                      </m:sSub>
                      <m:r>
                        <a:rPr lang="en-US" sz="1600" b="0" i="1" smtClean="0">
                          <a:latin typeface="Cambria Math" panose="02040503050406030204" pitchFamily="18" charset="0"/>
                          <a:ea typeface="Cambria Math" panose="02040503050406030204" pitchFamily="18" charset="0"/>
                        </a:rPr>
                        <m:t>)</m:t>
                      </m:r>
                      <m:sSub>
                        <m:sSubPr>
                          <m:ctrlPr>
                            <a:rPr lang="en-US" sz="1600" b="0" i="1" smtClean="0">
                              <a:latin typeface="Cambria Math" panose="02040503050406030204" pitchFamily="18" charset="0"/>
                              <a:ea typeface="Cambria Math" panose="02040503050406030204" pitchFamily="18" charset="0"/>
                            </a:rPr>
                          </m:ctrlPr>
                        </m:sSubPr>
                        <m:e>
                          <m:r>
                            <a:rPr lang="en-US" sz="1600" b="0" i="1" smtClean="0">
                              <a:latin typeface="Cambria Math" panose="02040503050406030204" pitchFamily="18" charset="0"/>
                              <a:ea typeface="Cambria Math" panose="02040503050406030204" pitchFamily="18" charset="0"/>
                            </a:rPr>
                            <m:t>𝛿</m:t>
                          </m:r>
                        </m:e>
                        <m:sub>
                          <m:r>
                            <a:rPr lang="en-US" sz="1600" b="0" i="1" smtClean="0">
                              <a:latin typeface="Cambria Math" panose="02040503050406030204" pitchFamily="18" charset="0"/>
                              <a:ea typeface="Cambria Math" panose="02040503050406030204" pitchFamily="18" charset="0"/>
                            </a:rPr>
                            <m:t>0</m:t>
                          </m:r>
                        </m:sub>
                      </m:sSub>
                    </m:oMath>
                  </m:oMathPara>
                </a14:m>
                <a:endParaRPr lang="en-US" sz="1600" dirty="0"/>
              </a:p>
            </p:txBody>
          </p:sp>
        </mc:Choice>
        <mc:Fallback xmlns="">
          <p:sp>
            <p:nvSpPr>
              <p:cNvPr id="21" name="TextBox 20">
                <a:extLst>
                  <a:ext uri="{FF2B5EF4-FFF2-40B4-BE49-F238E27FC236}">
                    <a16:creationId xmlns:a16="http://schemas.microsoft.com/office/drawing/2014/main" id="{134429C9-8233-F863-15D6-FC518B1555BE}"/>
                  </a:ext>
                </a:extLst>
              </p:cNvPr>
              <p:cNvSpPr txBox="1">
                <a:spLocks noRot="1" noChangeAspect="1" noMove="1" noResize="1" noEditPoints="1" noAdjustHandles="1" noChangeArrowheads="1" noChangeShapeType="1" noTextEdit="1"/>
              </p:cNvSpPr>
              <p:nvPr/>
            </p:nvSpPr>
            <p:spPr>
              <a:xfrm>
                <a:off x="1117224" y="2620062"/>
                <a:ext cx="3222741" cy="553228"/>
              </a:xfrm>
              <a:prstGeom prst="rect">
                <a:avLst/>
              </a:prstGeom>
              <a:blipFill>
                <a:blip r:embed="rId3"/>
                <a:stretch>
                  <a:fillRect l="-392" t="-162222" b="-22444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7C7E9305-0D90-7219-1838-DBE46D82F6A4}"/>
                  </a:ext>
                </a:extLst>
              </p:cNvPr>
              <p:cNvSpPr txBox="1"/>
              <p:nvPr/>
            </p:nvSpPr>
            <p:spPr>
              <a:xfrm>
                <a:off x="1118730" y="3717920"/>
                <a:ext cx="1723357" cy="55823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1600" i="1" smtClean="0">
                              <a:latin typeface="Cambria Math" panose="02040503050406030204" pitchFamily="18" charset="0"/>
                            </a:rPr>
                          </m:ctrlPr>
                        </m:sSubPr>
                        <m:e>
                          <m:r>
                            <a:rPr lang="en-US" sz="1600" i="1" smtClean="0">
                              <a:latin typeface="Cambria Math" panose="02040503050406030204" pitchFamily="18" charset="0"/>
                              <a:ea typeface="Cambria Math" panose="02040503050406030204" pitchFamily="18" charset="0"/>
                            </a:rPr>
                            <m:t>𝛽</m:t>
                          </m:r>
                        </m:e>
                        <m:sub>
                          <m:r>
                            <a:rPr lang="en-US" sz="1600" b="0" i="1" smtClean="0">
                              <a:latin typeface="Cambria Math" panose="02040503050406030204" pitchFamily="18" charset="0"/>
                            </a:rPr>
                            <m:t>𝑗</m:t>
                          </m:r>
                        </m:sub>
                      </m:sSub>
                      <m:r>
                        <a:rPr lang="en-US" sz="1600" b="0" i="1" smtClean="0">
                          <a:latin typeface="Cambria Math" panose="02040503050406030204" pitchFamily="18" charset="0"/>
                        </a:rPr>
                        <m:t> </m:t>
                      </m:r>
                      <m:r>
                        <a:rPr lang="en-US" sz="1600" b="0" i="1" smtClean="0">
                          <a:latin typeface="Cambria Math" panose="02040503050406030204" pitchFamily="18" charset="0"/>
                          <a:ea typeface="Cambria Math" panose="02040503050406030204" pitchFamily="18" charset="0"/>
                        </a:rPr>
                        <m:t>~ </m:t>
                      </m:r>
                      <m:r>
                        <a:rPr lang="en-US" sz="1600" b="0" i="1" smtClean="0">
                          <a:latin typeface="Cambria Math" panose="02040503050406030204" pitchFamily="18" charset="0"/>
                          <a:ea typeface="Cambria Math" panose="02040503050406030204" pitchFamily="18" charset="0"/>
                        </a:rPr>
                        <m:t>𝑁</m:t>
                      </m:r>
                      <m:d>
                        <m:dPr>
                          <m:ctrlPr>
                            <a:rPr lang="en-US" sz="1600" b="0" i="1" smtClean="0">
                              <a:latin typeface="Cambria Math" panose="02040503050406030204" pitchFamily="18" charset="0"/>
                              <a:ea typeface="Cambria Math" panose="02040503050406030204" pitchFamily="18" charset="0"/>
                            </a:rPr>
                          </m:ctrlPr>
                        </m:dPr>
                        <m:e>
                          <m:r>
                            <a:rPr lang="en-US" sz="1600" b="0" i="1" smtClean="0">
                              <a:latin typeface="Cambria Math" panose="02040503050406030204" pitchFamily="18" charset="0"/>
                              <a:ea typeface="Cambria Math" panose="02040503050406030204" pitchFamily="18" charset="0"/>
                            </a:rPr>
                            <m:t>0, </m:t>
                          </m:r>
                          <m:f>
                            <m:fPr>
                              <m:ctrlPr>
                                <a:rPr lang="en-US" sz="1600" b="0" i="1" smtClean="0">
                                  <a:latin typeface="Cambria Math" panose="02040503050406030204" pitchFamily="18" charset="0"/>
                                  <a:ea typeface="Cambria Math" panose="02040503050406030204" pitchFamily="18" charset="0"/>
                                </a:rPr>
                              </m:ctrlPr>
                            </m:fPr>
                            <m:num>
                              <m:sSup>
                                <m:sSupPr>
                                  <m:ctrlPr>
                                    <a:rPr lang="en-US" sz="1600" b="0" i="1" smtClean="0">
                                      <a:latin typeface="Cambria Math" panose="02040503050406030204" pitchFamily="18" charset="0"/>
                                      <a:ea typeface="Cambria Math" panose="02040503050406030204" pitchFamily="18" charset="0"/>
                                    </a:rPr>
                                  </m:ctrlPr>
                                </m:sSupPr>
                                <m:e>
                                  <m:r>
                                    <a:rPr lang="en-US" sz="1600" b="0" i="1" smtClean="0">
                                      <a:latin typeface="Cambria Math" panose="02040503050406030204" pitchFamily="18" charset="0"/>
                                      <a:ea typeface="Cambria Math" panose="02040503050406030204" pitchFamily="18" charset="0"/>
                                    </a:rPr>
                                    <m:t>𝜎</m:t>
                                  </m:r>
                                </m:e>
                                <m:sup>
                                  <m:r>
                                    <a:rPr lang="en-US" sz="1600" b="0" i="1" smtClean="0">
                                      <a:latin typeface="Cambria Math" panose="02040503050406030204" pitchFamily="18" charset="0"/>
                                      <a:ea typeface="Cambria Math" panose="02040503050406030204" pitchFamily="18" charset="0"/>
                                    </a:rPr>
                                    <m:t>2</m:t>
                                  </m:r>
                                </m:sup>
                              </m:sSup>
                            </m:num>
                            <m:den>
                              <m:r>
                                <a:rPr lang="en-US" sz="1600" b="0" i="1" smtClean="0">
                                  <a:latin typeface="Cambria Math" panose="02040503050406030204" pitchFamily="18" charset="0"/>
                                  <a:ea typeface="Cambria Math" panose="02040503050406030204" pitchFamily="18" charset="0"/>
                                </a:rPr>
                                <m:t>𝑁</m:t>
                              </m:r>
                            </m:den>
                          </m:f>
                          <m:r>
                            <a:rPr lang="en-US" sz="1600" b="0" i="1" smtClean="0">
                              <a:latin typeface="Cambria Math" panose="02040503050406030204" pitchFamily="18" charset="0"/>
                              <a:ea typeface="Cambria Math" panose="02040503050406030204" pitchFamily="18" charset="0"/>
                            </a:rPr>
                            <m:t>𝜙</m:t>
                          </m:r>
                          <m:sSub>
                            <m:sSubPr>
                              <m:ctrlPr>
                                <a:rPr lang="en-US" sz="1600" b="0" i="1" smtClean="0">
                                  <a:latin typeface="Cambria Math" panose="02040503050406030204" pitchFamily="18" charset="0"/>
                                  <a:ea typeface="Cambria Math" panose="02040503050406030204" pitchFamily="18" charset="0"/>
                                </a:rPr>
                              </m:ctrlPr>
                            </m:sSubPr>
                            <m:e>
                              <m:r>
                                <a:rPr lang="en-US" sz="1600" b="0" i="1" smtClean="0">
                                  <a:latin typeface="Cambria Math" panose="02040503050406030204" pitchFamily="18" charset="0"/>
                                  <a:ea typeface="Cambria Math" panose="02040503050406030204" pitchFamily="18" charset="0"/>
                                </a:rPr>
                                <m:t>𝜓</m:t>
                              </m:r>
                            </m:e>
                            <m:sub>
                              <m:r>
                                <a:rPr lang="en-US" sz="1600" b="0" i="1" smtClean="0">
                                  <a:latin typeface="Cambria Math" panose="02040503050406030204" pitchFamily="18" charset="0"/>
                                  <a:ea typeface="Cambria Math" panose="02040503050406030204" pitchFamily="18" charset="0"/>
                                </a:rPr>
                                <m:t>𝑗</m:t>
                              </m:r>
                            </m:sub>
                          </m:sSub>
                        </m:e>
                      </m:d>
                    </m:oMath>
                  </m:oMathPara>
                </a14:m>
                <a:endParaRPr lang="en-US" sz="1600" dirty="0"/>
              </a:p>
            </p:txBody>
          </p:sp>
        </mc:Choice>
        <mc:Fallback xmlns="">
          <p:sp>
            <p:nvSpPr>
              <p:cNvPr id="29" name="TextBox 28">
                <a:extLst>
                  <a:ext uri="{FF2B5EF4-FFF2-40B4-BE49-F238E27FC236}">
                    <a16:creationId xmlns:a16="http://schemas.microsoft.com/office/drawing/2014/main" id="{7C7E9305-0D90-7219-1838-DBE46D82F6A4}"/>
                  </a:ext>
                </a:extLst>
              </p:cNvPr>
              <p:cNvSpPr txBox="1">
                <a:spLocks noRot="1" noChangeAspect="1" noMove="1" noResize="1" noEditPoints="1" noAdjustHandles="1" noChangeArrowheads="1" noChangeShapeType="1" noTextEdit="1"/>
              </p:cNvSpPr>
              <p:nvPr/>
            </p:nvSpPr>
            <p:spPr>
              <a:xfrm>
                <a:off x="1118730" y="3717920"/>
                <a:ext cx="1723357" cy="558230"/>
              </a:xfrm>
              <a:prstGeom prst="rect">
                <a:avLst/>
              </a:prstGeom>
              <a:blipFill>
                <a:blip r:embed="rId4"/>
                <a:stretch>
                  <a:fillRect l="-3676"/>
                </a:stretch>
              </a:blipFill>
            </p:spPr>
            <p:txBody>
              <a:bodyPr/>
              <a:lstStyle/>
              <a:p>
                <a:r>
                  <a:rPr lang="en-US">
                    <a:noFill/>
                  </a:rPr>
                  <a:t> </a:t>
                </a:r>
              </a:p>
            </p:txBody>
          </p:sp>
        </mc:Fallback>
      </mc:AlternateContent>
      <p:sp>
        <p:nvSpPr>
          <p:cNvPr id="37" name="Rectangle 36">
            <a:extLst>
              <a:ext uri="{FF2B5EF4-FFF2-40B4-BE49-F238E27FC236}">
                <a16:creationId xmlns:a16="http://schemas.microsoft.com/office/drawing/2014/main" id="{A4AE1BC3-EC78-AB83-CF79-B03D576D2130}"/>
              </a:ext>
            </a:extLst>
          </p:cNvPr>
          <p:cNvSpPr/>
          <p:nvPr/>
        </p:nvSpPr>
        <p:spPr>
          <a:xfrm>
            <a:off x="834808" y="2253588"/>
            <a:ext cx="7775792" cy="323165"/>
          </a:xfrm>
          <a:prstGeom prst="rect">
            <a:avLst/>
          </a:prstGeom>
        </p:spPr>
        <p:txBody>
          <a:bodyPr wrap="square">
            <a:spAutoFit/>
          </a:bodyPr>
          <a:lstStyle/>
          <a:p>
            <a:pPr marL="214313" indent="-214313">
              <a:buFont typeface="Courier New" panose="02070309020205020404" pitchFamily="49" charset="0"/>
              <a:buChar char="o"/>
            </a:pPr>
            <a:r>
              <a:rPr lang="en-US" sz="1500" b="1" dirty="0" err="1"/>
              <a:t>LDPred</a:t>
            </a:r>
            <a:endParaRPr lang="en-US" sz="1500" b="1" dirty="0"/>
          </a:p>
        </p:txBody>
      </p:sp>
      <p:sp>
        <p:nvSpPr>
          <p:cNvPr id="38" name="Rectangle 37">
            <a:extLst>
              <a:ext uri="{FF2B5EF4-FFF2-40B4-BE49-F238E27FC236}">
                <a16:creationId xmlns:a16="http://schemas.microsoft.com/office/drawing/2014/main" id="{CA42A713-EC09-DB35-4922-6D4837076FB8}"/>
              </a:ext>
            </a:extLst>
          </p:cNvPr>
          <p:cNvSpPr/>
          <p:nvPr/>
        </p:nvSpPr>
        <p:spPr>
          <a:xfrm>
            <a:off x="834808" y="3295147"/>
            <a:ext cx="7775792" cy="323165"/>
          </a:xfrm>
          <a:prstGeom prst="rect">
            <a:avLst/>
          </a:prstGeom>
        </p:spPr>
        <p:txBody>
          <a:bodyPr wrap="square">
            <a:spAutoFit/>
          </a:bodyPr>
          <a:lstStyle/>
          <a:p>
            <a:pPr marL="214313" indent="-214313">
              <a:buFont typeface="Courier New" panose="02070309020205020404" pitchFamily="49" charset="0"/>
              <a:buChar char="o"/>
            </a:pPr>
            <a:r>
              <a:rPr lang="en-US" sz="1500" b="1" dirty="0"/>
              <a:t>PRS-CS</a:t>
            </a:r>
          </a:p>
        </p:txBody>
      </p:sp>
      <p:sp>
        <p:nvSpPr>
          <p:cNvPr id="39" name="Rectangle 38">
            <a:extLst>
              <a:ext uri="{FF2B5EF4-FFF2-40B4-BE49-F238E27FC236}">
                <a16:creationId xmlns:a16="http://schemas.microsoft.com/office/drawing/2014/main" id="{185264E1-52DF-8F62-A13B-8D7EA252C91D}"/>
              </a:ext>
            </a:extLst>
          </p:cNvPr>
          <p:cNvSpPr/>
          <p:nvPr/>
        </p:nvSpPr>
        <p:spPr>
          <a:xfrm>
            <a:off x="1086744" y="1836306"/>
            <a:ext cx="5352058" cy="338554"/>
          </a:xfrm>
          <a:prstGeom prst="rect">
            <a:avLst/>
          </a:prstGeom>
        </p:spPr>
        <p:txBody>
          <a:bodyPr wrap="square">
            <a:spAutoFit/>
          </a:bodyPr>
          <a:lstStyle/>
          <a:p>
            <a:r>
              <a:rPr lang="en-US" sz="1600" dirty="0">
                <a:latin typeface="Times New Roman" panose="02020603050405020304" pitchFamily="18" charset="0"/>
                <a:cs typeface="Times New Roman" panose="02020603050405020304" pitchFamily="18" charset="0"/>
              </a:rPr>
              <a:t>LD pruning and thresholding.</a:t>
            </a:r>
          </a:p>
        </p:txBody>
      </p:sp>
      <p:sp>
        <p:nvSpPr>
          <p:cNvPr id="20" name="TextBox 19">
            <a:extLst>
              <a:ext uri="{FF2B5EF4-FFF2-40B4-BE49-F238E27FC236}">
                <a16:creationId xmlns:a16="http://schemas.microsoft.com/office/drawing/2014/main" id="{284C0B43-C56C-E37C-A228-6C19A9A45471}"/>
              </a:ext>
            </a:extLst>
          </p:cNvPr>
          <p:cNvSpPr txBox="1"/>
          <p:nvPr/>
        </p:nvSpPr>
        <p:spPr>
          <a:xfrm>
            <a:off x="4405361" y="5755909"/>
            <a:ext cx="5653286" cy="276999"/>
          </a:xfrm>
          <a:prstGeom prst="rect">
            <a:avLst/>
          </a:prstGeom>
          <a:noFill/>
        </p:spPr>
        <p:txBody>
          <a:bodyPr wrap="square">
            <a:spAutoFit/>
          </a:bodyPr>
          <a:lstStyle/>
          <a:p>
            <a:r>
              <a:rPr lang="en-US" sz="1200" b="0" i="0" u="none" strike="noStrike" dirty="0">
                <a:solidFill>
                  <a:srgbClr val="000000"/>
                </a:solidFill>
                <a:effectLst/>
                <a:latin typeface="Arial" panose="020B0604020202020204" pitchFamily="34" charset="0"/>
              </a:rPr>
              <a:t>Tian Ge et. , 2019 ;</a:t>
            </a:r>
            <a:r>
              <a:rPr lang="en-US" sz="1200" dirty="0"/>
              <a:t> </a:t>
            </a:r>
            <a:r>
              <a:rPr lang="en-US" sz="1200" dirty="0" err="1"/>
              <a:t>Yiming</a:t>
            </a:r>
            <a:r>
              <a:rPr lang="en-US" sz="1200" dirty="0"/>
              <a:t> Hu et. , 2017</a:t>
            </a:r>
            <a:r>
              <a:rPr lang="en-US" sz="1200" b="0" i="0" u="none" strike="noStrike" dirty="0">
                <a:solidFill>
                  <a:srgbClr val="000000"/>
                </a:solidFill>
                <a:effectLst/>
                <a:latin typeface="Arial" panose="020B0604020202020204" pitchFamily="34" charset="0"/>
              </a:rPr>
              <a:t>; BJ </a:t>
            </a:r>
            <a:r>
              <a:rPr lang="en-US" sz="1200" b="0" i="0" u="none" strike="noStrike" dirty="0" err="1">
                <a:solidFill>
                  <a:srgbClr val="000000"/>
                </a:solidFill>
                <a:effectLst/>
                <a:latin typeface="Arial" panose="020B0604020202020204" pitchFamily="34" charset="0"/>
              </a:rPr>
              <a:t>Vilhjálmsso</a:t>
            </a:r>
            <a:r>
              <a:rPr lang="en-US" sz="1200" b="0" i="0" u="none" strike="noStrike" dirty="0">
                <a:solidFill>
                  <a:srgbClr val="000000"/>
                </a:solidFill>
                <a:effectLst/>
                <a:latin typeface="Arial" panose="020B0604020202020204" pitchFamily="34" charset="0"/>
              </a:rPr>
              <a:t> et. , 2015</a:t>
            </a:r>
            <a:endParaRPr lang="en-US" sz="1200" b="0" dirty="0">
              <a:effectLst/>
            </a:endParaRPr>
          </a:p>
        </p:txBody>
      </p:sp>
      <p:sp>
        <p:nvSpPr>
          <p:cNvPr id="23" name="Rectangle 22">
            <a:extLst>
              <a:ext uri="{FF2B5EF4-FFF2-40B4-BE49-F238E27FC236}">
                <a16:creationId xmlns:a16="http://schemas.microsoft.com/office/drawing/2014/main" id="{929DFD4D-6F3D-454E-9CBD-DE17E645D625}"/>
              </a:ext>
            </a:extLst>
          </p:cNvPr>
          <p:cNvSpPr/>
          <p:nvPr/>
        </p:nvSpPr>
        <p:spPr>
          <a:xfrm>
            <a:off x="834808" y="4374071"/>
            <a:ext cx="7775792" cy="323165"/>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14313" indent="-214313">
              <a:buFont typeface="Courier New" panose="02070309020205020404" pitchFamily="49" charset="0"/>
              <a:buChar char="o"/>
            </a:pPr>
            <a:r>
              <a:rPr lang="en-US" sz="1500" b="1" dirty="0" err="1"/>
              <a:t>AnnoPred</a:t>
            </a:r>
            <a:endParaRPr lang="en-US" sz="1500" b="1" dirty="0"/>
          </a:p>
        </p:txBody>
      </p:sp>
      <p:pic>
        <p:nvPicPr>
          <p:cNvPr id="24" name="Google Shape;117;p20">
            <a:extLst>
              <a:ext uri="{FF2B5EF4-FFF2-40B4-BE49-F238E27FC236}">
                <a16:creationId xmlns:a16="http://schemas.microsoft.com/office/drawing/2014/main" id="{93980361-5E92-F157-44E8-2EC90C76B882}"/>
              </a:ext>
            </a:extLst>
          </p:cNvPr>
          <p:cNvPicPr preferRelativeResize="0">
            <a:picLocks noChangeAspect="1"/>
          </p:cNvPicPr>
          <p:nvPr/>
        </p:nvPicPr>
        <p:blipFill>
          <a:blip r:embed="rId5">
            <a:alphaModFix/>
          </a:blip>
          <a:stretch>
            <a:fillRect/>
          </a:stretch>
        </p:blipFill>
        <p:spPr>
          <a:xfrm>
            <a:off x="938819" y="4841324"/>
            <a:ext cx="3036182" cy="600319"/>
          </a:xfrm>
          <a:prstGeom prst="rect">
            <a:avLst/>
          </a:prstGeom>
          <a:noFill/>
          <a:ln>
            <a:noFill/>
          </a:ln>
        </p:spPr>
      </p:pic>
      <p:pic>
        <p:nvPicPr>
          <p:cNvPr id="25" name="Google Shape;114;p20">
            <a:extLst>
              <a:ext uri="{FF2B5EF4-FFF2-40B4-BE49-F238E27FC236}">
                <a16:creationId xmlns:a16="http://schemas.microsoft.com/office/drawing/2014/main" id="{0774E70C-6938-3ACF-E201-7096D302A30C}"/>
              </a:ext>
            </a:extLst>
          </p:cNvPr>
          <p:cNvPicPr preferRelativeResize="0">
            <a:picLocks noChangeAspect="1"/>
          </p:cNvPicPr>
          <p:nvPr/>
        </p:nvPicPr>
        <p:blipFill>
          <a:blip r:embed="rId6">
            <a:alphaModFix/>
          </a:blip>
          <a:stretch>
            <a:fillRect/>
          </a:stretch>
        </p:blipFill>
        <p:spPr>
          <a:xfrm>
            <a:off x="4107309" y="4780725"/>
            <a:ext cx="3200400" cy="559464"/>
          </a:xfrm>
          <a:prstGeom prst="rect">
            <a:avLst/>
          </a:prstGeom>
          <a:noFill/>
          <a:ln>
            <a:noFill/>
          </a:ln>
        </p:spPr>
      </p:pic>
    </p:spTree>
    <p:extLst>
      <p:ext uri="{BB962C8B-B14F-4D97-AF65-F5344CB8AC3E}">
        <p14:creationId xmlns:p14="http://schemas.microsoft.com/office/powerpoint/2010/main" val="4106992243"/>
      </p:ext>
    </p:extLst>
  </p:cSld>
  <p:clrMapOvr>
    <a:masterClrMapping/>
  </p:clrMapOvr>
  <mc:AlternateContent xmlns:mc="http://schemas.openxmlformats.org/markup-compatibility/2006" xmlns:p14="http://schemas.microsoft.com/office/powerpoint/2010/main">
    <mc:Choice Requires="p14">
      <p:transition p14:dur="0" advTm="45775"/>
    </mc:Choice>
    <mc:Fallback xmlns="">
      <p:transition advTm="45775"/>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5"/>
          <p:cNvSpPr>
            <a:spLocks noGrp="1"/>
          </p:cNvSpPr>
          <p:nvPr>
            <p:ph type="sldNum" sz="quarter" idx="12"/>
          </p:nvPr>
        </p:nvSpPr>
        <p:spPr/>
        <p:txBody>
          <a:bodyPr/>
          <a:lstStyle/>
          <a:p>
            <a:fld id="{DD8BC0FF-8883-42C7-9085-C8B0644668E2}" type="slidenum">
              <a:rPr lang="zh-CN" altLang="en-US" smtClean="0"/>
              <a:pPr/>
              <a:t>8</a:t>
            </a:fld>
            <a:endParaRPr lang="zh-CN" altLang="en-US"/>
          </a:p>
        </p:txBody>
      </p:sp>
      <p:sp>
        <p:nvSpPr>
          <p:cNvPr id="16" name="日期占位符 15"/>
          <p:cNvSpPr>
            <a:spLocks noGrp="1"/>
          </p:cNvSpPr>
          <p:nvPr>
            <p:ph type="dt" sz="half" idx="10"/>
          </p:nvPr>
        </p:nvSpPr>
        <p:spPr/>
        <p:txBody>
          <a:bodyPr/>
          <a:lstStyle/>
          <a:p>
            <a:fld id="{63B6444D-AC88-4BCA-9C8B-E21FC737A6BA}" type="datetime1">
              <a:rPr lang="zh-CN" altLang="en-US" smtClean="0"/>
              <a:t>2022/5/14</a:t>
            </a:fld>
            <a:endParaRPr lang="zh-CN" altLang="en-US"/>
          </a:p>
        </p:txBody>
      </p:sp>
      <p:sp>
        <p:nvSpPr>
          <p:cNvPr id="15" name="矩形 13">
            <a:extLst>
              <a:ext uri="{FF2B5EF4-FFF2-40B4-BE49-F238E27FC236}">
                <a16:creationId xmlns:a16="http://schemas.microsoft.com/office/drawing/2014/main" id="{B93781B5-CEE4-D244-8171-886E763B4CCF}"/>
              </a:ext>
            </a:extLst>
          </p:cNvPr>
          <p:cNvSpPr/>
          <p:nvPr/>
        </p:nvSpPr>
        <p:spPr>
          <a:xfrm>
            <a:off x="365116" y="919131"/>
            <a:ext cx="8399778" cy="456535"/>
          </a:xfrm>
          <a:prstGeom prst="rect">
            <a:avLst/>
          </a:prstGeom>
        </p:spPr>
        <p:txBody>
          <a:bodyPr wrap="square">
            <a:spAutoFit/>
          </a:bodyPr>
          <a:lstStyle/>
          <a:p>
            <a:pPr marL="342900" indent="-342900">
              <a:lnSpc>
                <a:spcPct val="150000"/>
              </a:lnSpc>
              <a:buFont typeface="Calibri" pitchFamily="34" charset="0"/>
              <a:buChar char="—"/>
            </a:pPr>
            <a:r>
              <a:rPr lang="en-US" altLang="zh-CN" b="1" dirty="0">
                <a:latin typeface="Arial" panose="020B0604020202020204" pitchFamily="34" charset="0"/>
                <a:cs typeface="Arial" panose="020B0604020202020204" pitchFamily="34" charset="0"/>
              </a:rPr>
              <a:t>Training data</a:t>
            </a:r>
          </a:p>
        </p:txBody>
      </p:sp>
      <p:sp>
        <p:nvSpPr>
          <p:cNvPr id="32" name="Text Box 6">
            <a:extLst>
              <a:ext uri="{FF2B5EF4-FFF2-40B4-BE49-F238E27FC236}">
                <a16:creationId xmlns:a16="http://schemas.microsoft.com/office/drawing/2014/main" id="{015A1F74-CB07-D028-70EC-E1DF7835162B}"/>
              </a:ext>
            </a:extLst>
          </p:cNvPr>
          <p:cNvSpPr txBox="1">
            <a:spLocks noChangeArrowheads="1"/>
          </p:cNvSpPr>
          <p:nvPr/>
        </p:nvSpPr>
        <p:spPr bwMode="auto">
          <a:xfrm>
            <a:off x="365116" y="5995863"/>
            <a:ext cx="1830950"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en-US" sz="1500" dirty="0"/>
              <a:t>Created for CAGI 6</a:t>
            </a:r>
          </a:p>
        </p:txBody>
      </p:sp>
      <p:sp>
        <p:nvSpPr>
          <p:cNvPr id="33" name="Text Box 8">
            <a:extLst>
              <a:ext uri="{FF2B5EF4-FFF2-40B4-BE49-F238E27FC236}">
                <a16:creationId xmlns:a16="http://schemas.microsoft.com/office/drawing/2014/main" id="{E8F8F869-5B13-53FE-4CB1-C28C10E95EA5}"/>
              </a:ext>
            </a:extLst>
          </p:cNvPr>
          <p:cNvSpPr txBox="1">
            <a:spLocks noChangeArrowheads="1"/>
          </p:cNvSpPr>
          <p:nvPr/>
        </p:nvSpPr>
        <p:spPr bwMode="auto">
          <a:xfrm>
            <a:off x="7614703" y="5995863"/>
            <a:ext cx="1170513"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altLang="en-US" sz="1500" dirty="0"/>
              <a:t>Zhao group</a:t>
            </a:r>
          </a:p>
        </p:txBody>
      </p:sp>
      <p:sp>
        <p:nvSpPr>
          <p:cNvPr id="34" name="Text Box 9">
            <a:extLst>
              <a:ext uri="{FF2B5EF4-FFF2-40B4-BE49-F238E27FC236}">
                <a16:creationId xmlns:a16="http://schemas.microsoft.com/office/drawing/2014/main" id="{13B212A3-D5DE-907B-C076-99DB0FEF700E}"/>
              </a:ext>
            </a:extLst>
          </p:cNvPr>
          <p:cNvSpPr txBox="1">
            <a:spLocks noChangeArrowheads="1"/>
          </p:cNvSpPr>
          <p:nvPr/>
        </p:nvSpPr>
        <p:spPr bwMode="auto">
          <a:xfrm>
            <a:off x="3311516" y="5995863"/>
            <a:ext cx="2339102"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en-US" sz="1500" dirty="0" err="1"/>
              <a:t>genomeinterpretation.org</a:t>
            </a:r>
            <a:endParaRPr lang="en-US" altLang="en-US" sz="1500" dirty="0"/>
          </a:p>
        </p:txBody>
      </p:sp>
      <p:sp>
        <p:nvSpPr>
          <p:cNvPr id="19" name="Shape 97">
            <a:extLst>
              <a:ext uri="{FF2B5EF4-FFF2-40B4-BE49-F238E27FC236}">
                <a16:creationId xmlns:a16="http://schemas.microsoft.com/office/drawing/2014/main" id="{DB00B5FA-44C0-F2E8-A7FD-5B4394CDCFA8}"/>
              </a:ext>
            </a:extLst>
          </p:cNvPr>
          <p:cNvSpPr/>
          <p:nvPr/>
        </p:nvSpPr>
        <p:spPr>
          <a:xfrm>
            <a:off x="0" y="0"/>
            <a:ext cx="9144000" cy="357300"/>
          </a:xfrm>
          <a:prstGeom prst="rect">
            <a:avLst/>
          </a:prstGeom>
          <a:solidFill>
            <a:srgbClr val="2F5595"/>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spcBef>
                <a:spcPts val="0"/>
              </a:spcBef>
              <a:spcAft>
                <a:spcPts val="0"/>
              </a:spcAft>
              <a:buNone/>
            </a:pPr>
            <a:endParaRPr sz="1800" b="0" i="0" u="none" strike="noStrike" cap="none" dirty="0">
              <a:solidFill>
                <a:srgbClr val="2F5595"/>
              </a:solidFill>
              <a:latin typeface="Arial"/>
              <a:ea typeface="Arial"/>
              <a:cs typeface="Arial"/>
              <a:sym typeface="Arial"/>
            </a:endParaRPr>
          </a:p>
        </p:txBody>
      </p:sp>
      <p:sp>
        <p:nvSpPr>
          <p:cNvPr id="2" name="TextBox 1">
            <a:extLst>
              <a:ext uri="{FF2B5EF4-FFF2-40B4-BE49-F238E27FC236}">
                <a16:creationId xmlns:a16="http://schemas.microsoft.com/office/drawing/2014/main" id="{DF548725-7431-3134-CFE9-6728C0227C45}"/>
              </a:ext>
            </a:extLst>
          </p:cNvPr>
          <p:cNvSpPr txBox="1"/>
          <p:nvPr/>
        </p:nvSpPr>
        <p:spPr>
          <a:xfrm>
            <a:off x="683502" y="1504655"/>
            <a:ext cx="2112951" cy="338554"/>
          </a:xfrm>
          <a:prstGeom prst="rect">
            <a:avLst/>
          </a:prstGeom>
          <a:noFill/>
        </p:spPr>
        <p:txBody>
          <a:bodyPr wrap="none" rtlCol="0">
            <a:spAutoFit/>
          </a:bodyPr>
          <a:lstStyle/>
          <a:p>
            <a:r>
              <a:rPr lang="en-US" sz="1600" dirty="0"/>
              <a:t>IGAP Stage 1 GWAS</a:t>
            </a:r>
          </a:p>
        </p:txBody>
      </p:sp>
      <p:sp>
        <p:nvSpPr>
          <p:cNvPr id="12" name="Rectangle 11">
            <a:extLst>
              <a:ext uri="{FF2B5EF4-FFF2-40B4-BE49-F238E27FC236}">
                <a16:creationId xmlns:a16="http://schemas.microsoft.com/office/drawing/2014/main" id="{6CC22BDD-50B6-D687-B4C2-B004B20644AE}"/>
              </a:ext>
            </a:extLst>
          </p:cNvPr>
          <p:cNvSpPr/>
          <p:nvPr/>
        </p:nvSpPr>
        <p:spPr>
          <a:xfrm>
            <a:off x="5650618" y="5718864"/>
            <a:ext cx="3645782" cy="276999"/>
          </a:xfrm>
          <a:prstGeom prst="rect">
            <a:avLst/>
          </a:prstGeom>
        </p:spPr>
        <p:txBody>
          <a:bodyPr wrap="square">
            <a:spAutoFit/>
          </a:bodyPr>
          <a:lstStyle/>
          <a:p>
            <a:r>
              <a:rPr lang="en-US" sz="1200" dirty="0"/>
              <a:t>Lambert et al 2013 ; Iris E. Jansen </a:t>
            </a:r>
            <a:r>
              <a:rPr lang="en-US" sz="1200" dirty="0" err="1"/>
              <a:t>et.al</a:t>
            </a:r>
            <a:r>
              <a:rPr lang="en-US" sz="1200" dirty="0"/>
              <a:t> , 2017</a:t>
            </a:r>
          </a:p>
        </p:txBody>
      </p:sp>
      <p:pic>
        <p:nvPicPr>
          <p:cNvPr id="13" name="Picture 12">
            <a:extLst>
              <a:ext uri="{FF2B5EF4-FFF2-40B4-BE49-F238E27FC236}">
                <a16:creationId xmlns:a16="http://schemas.microsoft.com/office/drawing/2014/main" id="{75E89C47-A96F-D5FB-40A6-C6C8D3343B4B}"/>
              </a:ext>
            </a:extLst>
          </p:cNvPr>
          <p:cNvPicPr>
            <a:picLocks noChangeAspect="1"/>
          </p:cNvPicPr>
          <p:nvPr/>
        </p:nvPicPr>
        <p:blipFill>
          <a:blip r:embed="rId3"/>
          <a:stretch>
            <a:fillRect/>
          </a:stretch>
        </p:blipFill>
        <p:spPr>
          <a:xfrm>
            <a:off x="3178111" y="1209372"/>
            <a:ext cx="5231629" cy="2432372"/>
          </a:xfrm>
          <a:prstGeom prst="rect">
            <a:avLst/>
          </a:prstGeom>
        </p:spPr>
      </p:pic>
      <p:sp>
        <p:nvSpPr>
          <p:cNvPr id="14" name="TextBox 13">
            <a:extLst>
              <a:ext uri="{FF2B5EF4-FFF2-40B4-BE49-F238E27FC236}">
                <a16:creationId xmlns:a16="http://schemas.microsoft.com/office/drawing/2014/main" id="{80E6EAA5-2079-573C-D130-7EB256811598}"/>
              </a:ext>
            </a:extLst>
          </p:cNvPr>
          <p:cNvSpPr txBox="1"/>
          <p:nvPr/>
        </p:nvSpPr>
        <p:spPr>
          <a:xfrm>
            <a:off x="426901" y="3965862"/>
            <a:ext cx="2720911" cy="584775"/>
          </a:xfrm>
          <a:prstGeom prst="rect">
            <a:avLst/>
          </a:prstGeom>
          <a:noFill/>
        </p:spPr>
        <p:txBody>
          <a:bodyPr wrap="square" rtlCol="0">
            <a:spAutoFit/>
          </a:bodyPr>
          <a:lstStyle/>
          <a:p>
            <a:r>
              <a:rPr lang="en-US" sz="1600" dirty="0"/>
              <a:t>Clinically diagnosed AD and AD-by-proxy meta GWAS</a:t>
            </a:r>
          </a:p>
        </p:txBody>
      </p:sp>
      <p:graphicFrame>
        <p:nvGraphicFramePr>
          <p:cNvPr id="8" name="Table 8">
            <a:extLst>
              <a:ext uri="{FF2B5EF4-FFF2-40B4-BE49-F238E27FC236}">
                <a16:creationId xmlns:a16="http://schemas.microsoft.com/office/drawing/2014/main" id="{4AF9A5CE-55B3-B8C0-BC22-17D5337DA8FF}"/>
              </a:ext>
            </a:extLst>
          </p:cNvPr>
          <p:cNvGraphicFramePr>
            <a:graphicFrameLocks noGrp="1"/>
          </p:cNvGraphicFramePr>
          <p:nvPr>
            <p:extLst>
              <p:ext uri="{D42A27DB-BD31-4B8C-83A1-F6EECF244321}">
                <p14:modId xmlns:p14="http://schemas.microsoft.com/office/powerpoint/2010/main" val="78054420"/>
              </p:ext>
            </p:extLst>
          </p:nvPr>
        </p:nvGraphicFramePr>
        <p:xfrm>
          <a:off x="3204615" y="3962549"/>
          <a:ext cx="5231628" cy="1663602"/>
        </p:xfrm>
        <a:graphic>
          <a:graphicData uri="http://schemas.openxmlformats.org/drawingml/2006/table">
            <a:tbl>
              <a:tblPr firstRow="1" bandRow="1">
                <a:tableStyleId>{F5AB1C69-6EDB-4FF4-983F-18BD219EF322}</a:tableStyleId>
              </a:tblPr>
              <a:tblGrid>
                <a:gridCol w="1743876">
                  <a:extLst>
                    <a:ext uri="{9D8B030D-6E8A-4147-A177-3AD203B41FA5}">
                      <a16:colId xmlns:a16="http://schemas.microsoft.com/office/drawing/2014/main" val="3625128099"/>
                    </a:ext>
                  </a:extLst>
                </a:gridCol>
                <a:gridCol w="1743876">
                  <a:extLst>
                    <a:ext uri="{9D8B030D-6E8A-4147-A177-3AD203B41FA5}">
                      <a16:colId xmlns:a16="http://schemas.microsoft.com/office/drawing/2014/main" val="3756862088"/>
                    </a:ext>
                  </a:extLst>
                </a:gridCol>
                <a:gridCol w="1743876">
                  <a:extLst>
                    <a:ext uri="{9D8B030D-6E8A-4147-A177-3AD203B41FA5}">
                      <a16:colId xmlns:a16="http://schemas.microsoft.com/office/drawing/2014/main" val="2991106727"/>
                    </a:ext>
                  </a:extLst>
                </a:gridCol>
              </a:tblGrid>
              <a:tr h="277267">
                <a:tc>
                  <a:txBody>
                    <a:bodyPr/>
                    <a:lstStyle/>
                    <a:p>
                      <a:endParaRPr lang="en-US" sz="1200">
                        <a:latin typeface="+mj-lt"/>
                      </a:endParaRPr>
                    </a:p>
                  </a:txBody>
                  <a:tcPr/>
                </a:tc>
                <a:tc>
                  <a:txBody>
                    <a:bodyPr/>
                    <a:lstStyle/>
                    <a:p>
                      <a:r>
                        <a:rPr lang="en-US" altLang="zh-CN" sz="1200" dirty="0"/>
                        <a:t>Cases/AD-by-proxy</a:t>
                      </a:r>
                      <a:endParaRPr lang="en-US" sz="1200" dirty="0">
                        <a:latin typeface="+mj-lt"/>
                      </a:endParaRPr>
                    </a:p>
                  </a:txBody>
                  <a:tcPr/>
                </a:tc>
                <a:tc>
                  <a:txBody>
                    <a:bodyPr/>
                    <a:lstStyle/>
                    <a:p>
                      <a:r>
                        <a:rPr lang="en-US" altLang="zh-CN" sz="1200" dirty="0"/>
                        <a:t>Controls</a:t>
                      </a:r>
                      <a:endParaRPr lang="en-US" sz="1200" dirty="0">
                        <a:latin typeface="+mj-lt"/>
                      </a:endParaRPr>
                    </a:p>
                  </a:txBody>
                  <a:tcPr/>
                </a:tc>
                <a:extLst>
                  <a:ext uri="{0D108BD9-81ED-4DB2-BD59-A6C34878D82A}">
                    <a16:rowId xmlns:a16="http://schemas.microsoft.com/office/drawing/2014/main" val="1879364098"/>
                  </a:ext>
                </a:extLst>
              </a:tr>
              <a:tr h="277267">
                <a:tc>
                  <a:txBody>
                    <a:bodyPr/>
                    <a:lstStyle/>
                    <a:p>
                      <a:r>
                        <a:rPr lang="en-US" altLang="zh-CN" sz="1200" b="1" dirty="0"/>
                        <a:t>PGC-ALZ</a:t>
                      </a:r>
                      <a:endParaRPr lang="en-US" sz="1200" b="1" dirty="0">
                        <a:latin typeface="+mj-lt"/>
                      </a:endParaRPr>
                    </a:p>
                  </a:txBody>
                  <a:tcPr/>
                </a:tc>
                <a:tc>
                  <a:txBody>
                    <a:bodyPr/>
                    <a:lstStyle/>
                    <a:p>
                      <a:r>
                        <a:rPr lang="en-US" sz="1200" dirty="0"/>
                        <a:t>2,224 </a:t>
                      </a:r>
                      <a:endParaRPr lang="en-US" sz="1200" dirty="0">
                        <a:latin typeface="+mj-lt"/>
                      </a:endParaRPr>
                    </a:p>
                  </a:txBody>
                  <a:tcPr/>
                </a:tc>
                <a:tc>
                  <a:txBody>
                    <a:bodyPr/>
                    <a:lstStyle/>
                    <a:p>
                      <a:r>
                        <a:rPr lang="en-US" sz="1200" dirty="0"/>
                        <a:t>1,855 </a:t>
                      </a:r>
                      <a:endParaRPr lang="en-US" sz="1200" dirty="0">
                        <a:latin typeface="+mj-lt"/>
                      </a:endParaRPr>
                    </a:p>
                  </a:txBody>
                  <a:tcPr/>
                </a:tc>
                <a:extLst>
                  <a:ext uri="{0D108BD9-81ED-4DB2-BD59-A6C34878D82A}">
                    <a16:rowId xmlns:a16="http://schemas.microsoft.com/office/drawing/2014/main" val="1931374637"/>
                  </a:ext>
                </a:extLst>
              </a:tr>
              <a:tr h="277267">
                <a:tc>
                  <a:txBody>
                    <a:bodyPr/>
                    <a:lstStyle/>
                    <a:p>
                      <a:r>
                        <a:rPr lang="en-US" altLang="zh-CN" sz="1200" b="1" dirty="0"/>
                        <a:t>ADSP</a:t>
                      </a:r>
                      <a:endParaRPr lang="en-US" sz="1200" b="1" dirty="0">
                        <a:latin typeface="+mj-lt"/>
                      </a:endParaRPr>
                    </a:p>
                  </a:txBody>
                  <a:tcPr/>
                </a:tc>
                <a:tc>
                  <a:txBody>
                    <a:bodyPr/>
                    <a:lstStyle/>
                    <a:p>
                      <a:r>
                        <a:rPr lang="en-US" sz="1200" dirty="0"/>
                        <a:t>5,771</a:t>
                      </a:r>
                      <a:endParaRPr lang="en-US" sz="1200" dirty="0">
                        <a:latin typeface="+mj-lt"/>
                      </a:endParaRPr>
                    </a:p>
                  </a:txBody>
                  <a:tcPr/>
                </a:tc>
                <a:tc>
                  <a:txBody>
                    <a:bodyPr/>
                    <a:lstStyle/>
                    <a:p>
                      <a:r>
                        <a:rPr lang="en-US" sz="1200" dirty="0"/>
                        <a:t>5,136 </a:t>
                      </a:r>
                      <a:endParaRPr lang="en-US" sz="1200" dirty="0">
                        <a:latin typeface="+mj-lt"/>
                      </a:endParaRPr>
                    </a:p>
                  </a:txBody>
                  <a:tcPr/>
                </a:tc>
                <a:extLst>
                  <a:ext uri="{0D108BD9-81ED-4DB2-BD59-A6C34878D82A}">
                    <a16:rowId xmlns:a16="http://schemas.microsoft.com/office/drawing/2014/main" val="2529081394"/>
                  </a:ext>
                </a:extLst>
              </a:tr>
              <a:tr h="277267">
                <a:tc>
                  <a:txBody>
                    <a:bodyPr/>
                    <a:lstStyle/>
                    <a:p>
                      <a:r>
                        <a:rPr lang="en-US" altLang="zh-CN" sz="1200" b="1" dirty="0"/>
                        <a:t>IGAP</a:t>
                      </a:r>
                      <a:r>
                        <a:rPr lang="zh-CN" altLang="en-US" sz="1200" b="1" dirty="0"/>
                        <a:t> </a:t>
                      </a:r>
                      <a:r>
                        <a:rPr lang="en-US" altLang="zh-CN" sz="1200" b="1" dirty="0"/>
                        <a:t>Stage</a:t>
                      </a:r>
                      <a:r>
                        <a:rPr lang="zh-CN" altLang="en-US" sz="1200" b="1" dirty="0"/>
                        <a:t> </a:t>
                      </a:r>
                      <a:r>
                        <a:rPr lang="en-US" altLang="zh-CN" sz="1200" b="1" dirty="0"/>
                        <a:t>1</a:t>
                      </a:r>
                      <a:endParaRPr lang="en-US" sz="1200" b="1" dirty="0">
                        <a:latin typeface="+mj-lt"/>
                      </a:endParaRPr>
                    </a:p>
                  </a:txBody>
                  <a:tcPr/>
                </a:tc>
                <a:tc>
                  <a:txBody>
                    <a:bodyPr/>
                    <a:lstStyle/>
                    <a:p>
                      <a:r>
                        <a:rPr lang="en-US" sz="1200" dirty="0"/>
                        <a:t>17,008</a:t>
                      </a:r>
                      <a:endParaRPr lang="en-US" sz="1200" dirty="0">
                        <a:latin typeface="+mj-lt"/>
                      </a:endParaRPr>
                    </a:p>
                  </a:txBody>
                  <a:tcPr/>
                </a:tc>
                <a:tc>
                  <a:txBody>
                    <a:bodyPr/>
                    <a:lstStyle/>
                    <a:p>
                      <a:r>
                        <a:rPr lang="en-US" sz="1200" dirty="0"/>
                        <a:t>37,154</a:t>
                      </a:r>
                      <a:endParaRPr lang="en-US" sz="1200" dirty="0">
                        <a:latin typeface="+mj-lt"/>
                      </a:endParaRPr>
                    </a:p>
                  </a:txBody>
                  <a:tcPr/>
                </a:tc>
                <a:extLst>
                  <a:ext uri="{0D108BD9-81ED-4DB2-BD59-A6C34878D82A}">
                    <a16:rowId xmlns:a16="http://schemas.microsoft.com/office/drawing/2014/main" val="2951538817"/>
                  </a:ext>
                </a:extLst>
              </a:tr>
              <a:tr h="277267">
                <a:tc>
                  <a:txBody>
                    <a:bodyPr/>
                    <a:lstStyle/>
                    <a:p>
                      <a:r>
                        <a:rPr lang="en-US" altLang="zh-CN" sz="1200" b="1" dirty="0"/>
                        <a:t>UKB</a:t>
                      </a:r>
                      <a:r>
                        <a:rPr lang="zh-CN" altLang="en-US" sz="1200" b="1" dirty="0"/>
                        <a:t> </a:t>
                      </a:r>
                      <a:endParaRPr lang="en-US" sz="1200" b="1" dirty="0">
                        <a:latin typeface="+mj-lt"/>
                      </a:endParaRPr>
                    </a:p>
                  </a:txBody>
                  <a:tcPr/>
                </a:tc>
                <a:tc>
                  <a:txBody>
                    <a:bodyPr/>
                    <a:lstStyle/>
                    <a:p>
                      <a:r>
                        <a:rPr lang="en-US" sz="1200" b="0" kern="1200" dirty="0">
                          <a:solidFill>
                            <a:schemeClr val="dk1"/>
                          </a:solidFill>
                          <a:effectLst/>
                        </a:rPr>
                        <a:t>47,793</a:t>
                      </a:r>
                      <a:endParaRPr lang="en-US" sz="1200" dirty="0">
                        <a:latin typeface="+mj-lt"/>
                      </a:endParaRPr>
                    </a:p>
                  </a:txBody>
                  <a:tcPr/>
                </a:tc>
                <a:tc>
                  <a:txBody>
                    <a:bodyPr/>
                    <a:lstStyle/>
                    <a:p>
                      <a:r>
                        <a:rPr lang="en-US" sz="1200" b="0" kern="1200" dirty="0">
                          <a:solidFill>
                            <a:schemeClr val="dk1"/>
                          </a:solidFill>
                          <a:effectLst/>
                        </a:rPr>
                        <a:t>328,320</a:t>
                      </a:r>
                      <a:endParaRPr lang="en-US" sz="1200" dirty="0">
                        <a:latin typeface="+mj-lt"/>
                      </a:endParaRPr>
                    </a:p>
                  </a:txBody>
                  <a:tcPr/>
                </a:tc>
                <a:extLst>
                  <a:ext uri="{0D108BD9-81ED-4DB2-BD59-A6C34878D82A}">
                    <a16:rowId xmlns:a16="http://schemas.microsoft.com/office/drawing/2014/main" val="3296723741"/>
                  </a:ext>
                </a:extLst>
              </a:tr>
              <a:tr h="277267">
                <a:tc>
                  <a:txBody>
                    <a:bodyPr/>
                    <a:lstStyle/>
                    <a:p>
                      <a:r>
                        <a:rPr lang="en-US" altLang="zh-CN" sz="1200" dirty="0"/>
                        <a:t>Total</a:t>
                      </a:r>
                      <a:endParaRPr lang="en-US" sz="1200" dirty="0">
                        <a:latin typeface="+mj-lt"/>
                      </a:endParaRPr>
                    </a:p>
                  </a:txBody>
                  <a:tcPr/>
                </a:tc>
                <a:tc>
                  <a:txBody>
                    <a:bodyPr/>
                    <a:lstStyle/>
                    <a:p>
                      <a:r>
                        <a:rPr lang="en-US" sz="1200" b="0" kern="1200" dirty="0">
                          <a:solidFill>
                            <a:schemeClr val="dk1"/>
                          </a:solidFill>
                          <a:effectLst/>
                        </a:rPr>
                        <a:t>71,880 </a:t>
                      </a:r>
                      <a:endParaRPr lang="en-US" sz="1200" dirty="0">
                        <a:latin typeface="+mj-lt"/>
                      </a:endParaRPr>
                    </a:p>
                  </a:txBody>
                  <a:tcPr/>
                </a:tc>
                <a:tc>
                  <a:txBody>
                    <a:bodyPr/>
                    <a:lstStyle/>
                    <a:p>
                      <a:r>
                        <a:rPr lang="en-US" sz="1200" b="0" kern="1200" dirty="0">
                          <a:solidFill>
                            <a:schemeClr val="dk1"/>
                          </a:solidFill>
                          <a:effectLst/>
                        </a:rPr>
                        <a:t>383,378</a:t>
                      </a:r>
                      <a:endParaRPr lang="en-US" sz="1200" dirty="0">
                        <a:latin typeface="+mj-lt"/>
                      </a:endParaRPr>
                    </a:p>
                  </a:txBody>
                  <a:tcPr/>
                </a:tc>
                <a:extLst>
                  <a:ext uri="{0D108BD9-81ED-4DB2-BD59-A6C34878D82A}">
                    <a16:rowId xmlns:a16="http://schemas.microsoft.com/office/drawing/2014/main" val="3651025236"/>
                  </a:ext>
                </a:extLst>
              </a:tr>
            </a:tbl>
          </a:graphicData>
        </a:graphic>
      </p:graphicFrame>
    </p:spTree>
    <p:extLst>
      <p:ext uri="{BB962C8B-B14F-4D97-AF65-F5344CB8AC3E}">
        <p14:creationId xmlns:p14="http://schemas.microsoft.com/office/powerpoint/2010/main" val="1421558950"/>
      </p:ext>
    </p:extLst>
  </p:cSld>
  <p:clrMapOvr>
    <a:masterClrMapping/>
  </p:clrMapOvr>
  <mc:AlternateContent xmlns:mc="http://schemas.openxmlformats.org/markup-compatibility/2006" xmlns:p14="http://schemas.microsoft.com/office/powerpoint/2010/main">
    <mc:Choice Requires="p14">
      <p:transition p14:dur="0" advTm="45775"/>
    </mc:Choice>
    <mc:Fallback xmlns="">
      <p:transition advTm="45775"/>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5"/>
          <p:cNvSpPr>
            <a:spLocks noGrp="1"/>
          </p:cNvSpPr>
          <p:nvPr>
            <p:ph type="sldNum" sz="quarter" idx="12"/>
          </p:nvPr>
        </p:nvSpPr>
        <p:spPr/>
        <p:txBody>
          <a:bodyPr/>
          <a:lstStyle/>
          <a:p>
            <a:fld id="{DD8BC0FF-8883-42C7-9085-C8B0644668E2}" type="slidenum">
              <a:rPr lang="zh-CN" altLang="en-US" smtClean="0"/>
              <a:pPr/>
              <a:t>9</a:t>
            </a:fld>
            <a:endParaRPr lang="zh-CN" altLang="en-US"/>
          </a:p>
        </p:txBody>
      </p:sp>
      <p:sp>
        <p:nvSpPr>
          <p:cNvPr id="16" name="日期占位符 15"/>
          <p:cNvSpPr>
            <a:spLocks noGrp="1"/>
          </p:cNvSpPr>
          <p:nvPr>
            <p:ph type="dt" sz="half" idx="10"/>
          </p:nvPr>
        </p:nvSpPr>
        <p:spPr/>
        <p:txBody>
          <a:bodyPr/>
          <a:lstStyle/>
          <a:p>
            <a:fld id="{63B6444D-AC88-4BCA-9C8B-E21FC737A6BA}" type="datetime1">
              <a:rPr lang="zh-CN" altLang="en-US" smtClean="0"/>
              <a:t>2022/5/14</a:t>
            </a:fld>
            <a:endParaRPr lang="zh-CN" altLang="en-US"/>
          </a:p>
        </p:txBody>
      </p:sp>
      <p:sp>
        <p:nvSpPr>
          <p:cNvPr id="15" name="矩形 13">
            <a:extLst>
              <a:ext uri="{FF2B5EF4-FFF2-40B4-BE49-F238E27FC236}">
                <a16:creationId xmlns:a16="http://schemas.microsoft.com/office/drawing/2014/main" id="{B93781B5-CEE4-D244-8171-886E763B4CCF}"/>
              </a:ext>
            </a:extLst>
          </p:cNvPr>
          <p:cNvSpPr/>
          <p:nvPr/>
        </p:nvSpPr>
        <p:spPr>
          <a:xfrm>
            <a:off x="365116" y="919131"/>
            <a:ext cx="8399778" cy="456535"/>
          </a:xfrm>
          <a:prstGeom prst="rect">
            <a:avLst/>
          </a:prstGeom>
        </p:spPr>
        <p:txBody>
          <a:bodyPr wrap="square">
            <a:spAutoFit/>
          </a:bodyPr>
          <a:lstStyle/>
          <a:p>
            <a:pPr marL="342900" indent="-342900">
              <a:lnSpc>
                <a:spcPct val="150000"/>
              </a:lnSpc>
              <a:buFont typeface="Calibri" pitchFamily="34" charset="0"/>
              <a:buChar char="—"/>
            </a:pPr>
            <a:r>
              <a:rPr lang="en-US" altLang="zh-CN" b="1" dirty="0">
                <a:latin typeface="Arial" panose="020B0604020202020204" pitchFamily="34" charset="0"/>
                <a:cs typeface="Arial" panose="020B0604020202020204" pitchFamily="34" charset="0"/>
              </a:rPr>
              <a:t>Validation and Testing Dataset</a:t>
            </a:r>
          </a:p>
        </p:txBody>
      </p:sp>
      <p:sp>
        <p:nvSpPr>
          <p:cNvPr id="32" name="Text Box 6">
            <a:extLst>
              <a:ext uri="{FF2B5EF4-FFF2-40B4-BE49-F238E27FC236}">
                <a16:creationId xmlns:a16="http://schemas.microsoft.com/office/drawing/2014/main" id="{015A1F74-CB07-D028-70EC-E1DF7835162B}"/>
              </a:ext>
            </a:extLst>
          </p:cNvPr>
          <p:cNvSpPr txBox="1">
            <a:spLocks noChangeArrowheads="1"/>
          </p:cNvSpPr>
          <p:nvPr/>
        </p:nvSpPr>
        <p:spPr bwMode="auto">
          <a:xfrm>
            <a:off x="365116" y="5995863"/>
            <a:ext cx="1830950"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en-US" sz="1500" dirty="0"/>
              <a:t>Created for CAGI 6</a:t>
            </a:r>
          </a:p>
        </p:txBody>
      </p:sp>
      <p:sp>
        <p:nvSpPr>
          <p:cNvPr id="33" name="Text Box 8">
            <a:extLst>
              <a:ext uri="{FF2B5EF4-FFF2-40B4-BE49-F238E27FC236}">
                <a16:creationId xmlns:a16="http://schemas.microsoft.com/office/drawing/2014/main" id="{E8F8F869-5B13-53FE-4CB1-C28C10E95EA5}"/>
              </a:ext>
            </a:extLst>
          </p:cNvPr>
          <p:cNvSpPr txBox="1">
            <a:spLocks noChangeArrowheads="1"/>
          </p:cNvSpPr>
          <p:nvPr/>
        </p:nvSpPr>
        <p:spPr bwMode="auto">
          <a:xfrm>
            <a:off x="7614703" y="5995863"/>
            <a:ext cx="1170513"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altLang="en-US" sz="1500" dirty="0"/>
              <a:t>Zhao group</a:t>
            </a:r>
          </a:p>
        </p:txBody>
      </p:sp>
      <p:sp>
        <p:nvSpPr>
          <p:cNvPr id="34" name="Text Box 9">
            <a:extLst>
              <a:ext uri="{FF2B5EF4-FFF2-40B4-BE49-F238E27FC236}">
                <a16:creationId xmlns:a16="http://schemas.microsoft.com/office/drawing/2014/main" id="{13B212A3-D5DE-907B-C076-99DB0FEF700E}"/>
              </a:ext>
            </a:extLst>
          </p:cNvPr>
          <p:cNvSpPr txBox="1">
            <a:spLocks noChangeArrowheads="1"/>
          </p:cNvSpPr>
          <p:nvPr/>
        </p:nvSpPr>
        <p:spPr bwMode="auto">
          <a:xfrm>
            <a:off x="3311516" y="5995863"/>
            <a:ext cx="2339102"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en-US" sz="1500" dirty="0" err="1"/>
              <a:t>genomeinterpretation.org</a:t>
            </a:r>
            <a:endParaRPr lang="en-US" altLang="en-US" sz="1500" dirty="0"/>
          </a:p>
        </p:txBody>
      </p:sp>
      <p:sp>
        <p:nvSpPr>
          <p:cNvPr id="19" name="Shape 97">
            <a:extLst>
              <a:ext uri="{FF2B5EF4-FFF2-40B4-BE49-F238E27FC236}">
                <a16:creationId xmlns:a16="http://schemas.microsoft.com/office/drawing/2014/main" id="{DB00B5FA-44C0-F2E8-A7FD-5B4394CDCFA8}"/>
              </a:ext>
            </a:extLst>
          </p:cNvPr>
          <p:cNvSpPr/>
          <p:nvPr/>
        </p:nvSpPr>
        <p:spPr>
          <a:xfrm>
            <a:off x="0" y="0"/>
            <a:ext cx="9144000" cy="357300"/>
          </a:xfrm>
          <a:prstGeom prst="rect">
            <a:avLst/>
          </a:prstGeom>
          <a:solidFill>
            <a:srgbClr val="2F5595"/>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spcBef>
                <a:spcPts val="0"/>
              </a:spcBef>
              <a:spcAft>
                <a:spcPts val="0"/>
              </a:spcAft>
              <a:buNone/>
            </a:pPr>
            <a:endParaRPr sz="1800" b="0" i="0" u="none" strike="noStrike" cap="none" dirty="0">
              <a:solidFill>
                <a:srgbClr val="2F5595"/>
              </a:solidFill>
              <a:latin typeface="Arial"/>
              <a:ea typeface="Arial"/>
              <a:cs typeface="Arial"/>
              <a:sym typeface="Arial"/>
            </a:endParaRPr>
          </a:p>
        </p:txBody>
      </p:sp>
      <p:pic>
        <p:nvPicPr>
          <p:cNvPr id="1026" name="Picture 2">
            <a:extLst>
              <a:ext uri="{FF2B5EF4-FFF2-40B4-BE49-F238E27FC236}">
                <a16:creationId xmlns:a16="http://schemas.microsoft.com/office/drawing/2014/main" id="{E22E6CB1-E575-526B-E555-211DBB7CAF1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1002"/>
          <a:stretch/>
        </p:blipFill>
        <p:spPr bwMode="auto">
          <a:xfrm>
            <a:off x="0" y="1937496"/>
            <a:ext cx="9144000" cy="40632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73401175"/>
      </p:ext>
    </p:extLst>
  </p:cSld>
  <p:clrMapOvr>
    <a:masterClrMapping/>
  </p:clrMapOvr>
  <mc:AlternateContent xmlns:mc="http://schemas.openxmlformats.org/markup-compatibility/2006" xmlns:p14="http://schemas.microsoft.com/office/powerpoint/2010/main">
    <mc:Choice Requires="p14">
      <p:transition p14:dur="0" advTm="45775"/>
    </mc:Choice>
    <mc:Fallback xmlns="">
      <p:transition advTm="45775"/>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5"/>
          <p:cNvSpPr>
            <a:spLocks noGrp="1"/>
          </p:cNvSpPr>
          <p:nvPr>
            <p:ph type="sldNum" sz="quarter" idx="12"/>
          </p:nvPr>
        </p:nvSpPr>
        <p:spPr/>
        <p:txBody>
          <a:bodyPr/>
          <a:lstStyle/>
          <a:p>
            <a:fld id="{DD8BC0FF-8883-42C7-9085-C8B0644668E2}" type="slidenum">
              <a:rPr lang="zh-CN" altLang="en-US" smtClean="0"/>
              <a:pPr/>
              <a:t>10</a:t>
            </a:fld>
            <a:endParaRPr lang="zh-CN" altLang="en-US"/>
          </a:p>
        </p:txBody>
      </p:sp>
      <p:sp>
        <p:nvSpPr>
          <p:cNvPr id="16" name="日期占位符 15"/>
          <p:cNvSpPr>
            <a:spLocks noGrp="1"/>
          </p:cNvSpPr>
          <p:nvPr>
            <p:ph type="dt" sz="half" idx="10"/>
          </p:nvPr>
        </p:nvSpPr>
        <p:spPr/>
        <p:txBody>
          <a:bodyPr/>
          <a:lstStyle/>
          <a:p>
            <a:fld id="{63B6444D-AC88-4BCA-9C8B-E21FC737A6BA}" type="datetime1">
              <a:rPr lang="zh-CN" altLang="en-US" smtClean="0"/>
              <a:t>2022/5/14</a:t>
            </a:fld>
            <a:endParaRPr lang="zh-CN" altLang="en-US"/>
          </a:p>
        </p:txBody>
      </p:sp>
      <p:sp>
        <p:nvSpPr>
          <p:cNvPr id="15" name="矩形 13">
            <a:extLst>
              <a:ext uri="{FF2B5EF4-FFF2-40B4-BE49-F238E27FC236}">
                <a16:creationId xmlns:a16="http://schemas.microsoft.com/office/drawing/2014/main" id="{B93781B5-CEE4-D244-8171-886E763B4CCF}"/>
              </a:ext>
            </a:extLst>
          </p:cNvPr>
          <p:cNvSpPr/>
          <p:nvPr/>
        </p:nvSpPr>
        <p:spPr>
          <a:xfrm>
            <a:off x="365116" y="919131"/>
            <a:ext cx="8399778" cy="456535"/>
          </a:xfrm>
          <a:prstGeom prst="rect">
            <a:avLst/>
          </a:prstGeom>
        </p:spPr>
        <p:txBody>
          <a:bodyPr wrap="square">
            <a:spAutoFit/>
          </a:bodyPr>
          <a:lstStyle/>
          <a:p>
            <a:pPr marL="342900" indent="-342900">
              <a:lnSpc>
                <a:spcPct val="150000"/>
              </a:lnSpc>
              <a:buFont typeface="Calibri" pitchFamily="34" charset="0"/>
              <a:buChar char="—"/>
            </a:pPr>
            <a:r>
              <a:rPr lang="en-US" altLang="zh-CN" b="1" dirty="0">
                <a:latin typeface="Arial" panose="020B0604020202020204" pitchFamily="34" charset="0"/>
                <a:cs typeface="Arial" panose="020B0604020202020204" pitchFamily="34" charset="0"/>
              </a:rPr>
              <a:t>Prediction</a:t>
            </a:r>
          </a:p>
        </p:txBody>
      </p:sp>
      <p:sp>
        <p:nvSpPr>
          <p:cNvPr id="32" name="Text Box 6">
            <a:extLst>
              <a:ext uri="{FF2B5EF4-FFF2-40B4-BE49-F238E27FC236}">
                <a16:creationId xmlns:a16="http://schemas.microsoft.com/office/drawing/2014/main" id="{015A1F74-CB07-D028-70EC-E1DF7835162B}"/>
              </a:ext>
            </a:extLst>
          </p:cNvPr>
          <p:cNvSpPr txBox="1">
            <a:spLocks noChangeArrowheads="1"/>
          </p:cNvSpPr>
          <p:nvPr/>
        </p:nvSpPr>
        <p:spPr bwMode="auto">
          <a:xfrm>
            <a:off x="365116" y="5995863"/>
            <a:ext cx="1830950"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en-US" sz="1500" dirty="0"/>
              <a:t>Created for CAGI 6</a:t>
            </a:r>
          </a:p>
        </p:txBody>
      </p:sp>
      <p:sp>
        <p:nvSpPr>
          <p:cNvPr id="33" name="Text Box 8">
            <a:extLst>
              <a:ext uri="{FF2B5EF4-FFF2-40B4-BE49-F238E27FC236}">
                <a16:creationId xmlns:a16="http://schemas.microsoft.com/office/drawing/2014/main" id="{E8F8F869-5B13-53FE-4CB1-C28C10E95EA5}"/>
              </a:ext>
            </a:extLst>
          </p:cNvPr>
          <p:cNvSpPr txBox="1">
            <a:spLocks noChangeArrowheads="1"/>
          </p:cNvSpPr>
          <p:nvPr/>
        </p:nvSpPr>
        <p:spPr bwMode="auto">
          <a:xfrm>
            <a:off x="7614703" y="5995863"/>
            <a:ext cx="1170513"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altLang="en-US" sz="1500" dirty="0"/>
              <a:t>Zhao group</a:t>
            </a:r>
          </a:p>
        </p:txBody>
      </p:sp>
      <p:sp>
        <p:nvSpPr>
          <p:cNvPr id="34" name="Text Box 9">
            <a:extLst>
              <a:ext uri="{FF2B5EF4-FFF2-40B4-BE49-F238E27FC236}">
                <a16:creationId xmlns:a16="http://schemas.microsoft.com/office/drawing/2014/main" id="{13B212A3-D5DE-907B-C076-99DB0FEF700E}"/>
              </a:ext>
            </a:extLst>
          </p:cNvPr>
          <p:cNvSpPr txBox="1">
            <a:spLocks noChangeArrowheads="1"/>
          </p:cNvSpPr>
          <p:nvPr/>
        </p:nvSpPr>
        <p:spPr bwMode="auto">
          <a:xfrm>
            <a:off x="3311516" y="5995863"/>
            <a:ext cx="2339102"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en-US" sz="1500" dirty="0" err="1"/>
              <a:t>genomeinterpretation.org</a:t>
            </a:r>
            <a:endParaRPr lang="en-US" altLang="en-US" sz="1500" dirty="0"/>
          </a:p>
        </p:txBody>
      </p:sp>
      <p:sp>
        <p:nvSpPr>
          <p:cNvPr id="19" name="Shape 97">
            <a:extLst>
              <a:ext uri="{FF2B5EF4-FFF2-40B4-BE49-F238E27FC236}">
                <a16:creationId xmlns:a16="http://schemas.microsoft.com/office/drawing/2014/main" id="{DB00B5FA-44C0-F2E8-A7FD-5B4394CDCFA8}"/>
              </a:ext>
            </a:extLst>
          </p:cNvPr>
          <p:cNvSpPr/>
          <p:nvPr/>
        </p:nvSpPr>
        <p:spPr>
          <a:xfrm>
            <a:off x="0" y="0"/>
            <a:ext cx="9144000" cy="357300"/>
          </a:xfrm>
          <a:prstGeom prst="rect">
            <a:avLst/>
          </a:prstGeom>
          <a:solidFill>
            <a:srgbClr val="2F5595"/>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spcBef>
                <a:spcPts val="0"/>
              </a:spcBef>
              <a:spcAft>
                <a:spcPts val="0"/>
              </a:spcAft>
              <a:buNone/>
            </a:pPr>
            <a:endParaRPr sz="1800" b="0" i="0" u="none" strike="noStrike" cap="none" dirty="0">
              <a:solidFill>
                <a:srgbClr val="2F5595"/>
              </a:solidFill>
              <a:latin typeface="Arial"/>
              <a:ea typeface="Arial"/>
              <a:cs typeface="Arial"/>
              <a:sym typeface="Arial"/>
            </a:endParaRPr>
          </a:p>
        </p:txBody>
      </p:sp>
      <p:sp>
        <p:nvSpPr>
          <p:cNvPr id="17" name="Rectangle 16">
            <a:extLst>
              <a:ext uri="{FF2B5EF4-FFF2-40B4-BE49-F238E27FC236}">
                <a16:creationId xmlns:a16="http://schemas.microsoft.com/office/drawing/2014/main" id="{21ABB018-2B87-4562-7E53-7BF980D47069}"/>
              </a:ext>
            </a:extLst>
          </p:cNvPr>
          <p:cNvSpPr/>
          <p:nvPr/>
        </p:nvSpPr>
        <p:spPr>
          <a:xfrm>
            <a:off x="4570956" y="2634036"/>
            <a:ext cx="2285995" cy="82653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600" b="1" dirty="0"/>
              <a:t>GWAS excluding SNPS from APOE region</a:t>
            </a:r>
          </a:p>
        </p:txBody>
      </p:sp>
      <p:sp>
        <p:nvSpPr>
          <p:cNvPr id="18" name="Rectangle 17">
            <a:extLst>
              <a:ext uri="{FF2B5EF4-FFF2-40B4-BE49-F238E27FC236}">
                <a16:creationId xmlns:a16="http://schemas.microsoft.com/office/drawing/2014/main" id="{0B726451-5812-39D8-C8B1-DE592F1AD20C}"/>
              </a:ext>
            </a:extLst>
          </p:cNvPr>
          <p:cNvSpPr/>
          <p:nvPr/>
        </p:nvSpPr>
        <p:spPr>
          <a:xfrm>
            <a:off x="4829457" y="4452427"/>
            <a:ext cx="1793081" cy="69291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600" dirty="0"/>
              <a:t>Polygenic risk scores </a:t>
            </a:r>
          </a:p>
        </p:txBody>
      </p:sp>
      <p:sp>
        <p:nvSpPr>
          <p:cNvPr id="20" name="Rectangle 19">
            <a:extLst>
              <a:ext uri="{FF2B5EF4-FFF2-40B4-BE49-F238E27FC236}">
                <a16:creationId xmlns:a16="http://schemas.microsoft.com/office/drawing/2014/main" id="{6CF0CDD7-B211-0446-66D2-957E600CB047}"/>
              </a:ext>
            </a:extLst>
          </p:cNvPr>
          <p:cNvSpPr/>
          <p:nvPr/>
        </p:nvSpPr>
        <p:spPr>
          <a:xfrm>
            <a:off x="4806123" y="961735"/>
            <a:ext cx="1793081" cy="82653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600" b="1" dirty="0">
                <a:solidFill>
                  <a:schemeClr val="bg1"/>
                </a:solidFill>
              </a:rPr>
              <a:t>IGAP GWAS/ </a:t>
            </a:r>
          </a:p>
          <a:p>
            <a:pPr algn="ctr"/>
            <a:r>
              <a:rPr lang="en-US" sz="1600" b="1" dirty="0">
                <a:solidFill>
                  <a:schemeClr val="bg1"/>
                </a:solidFill>
              </a:rPr>
              <a:t>meta-GWAS</a:t>
            </a:r>
          </a:p>
        </p:txBody>
      </p:sp>
      <p:cxnSp>
        <p:nvCxnSpPr>
          <p:cNvPr id="21" name="Straight Arrow Connector 20">
            <a:extLst>
              <a:ext uri="{FF2B5EF4-FFF2-40B4-BE49-F238E27FC236}">
                <a16:creationId xmlns:a16="http://schemas.microsoft.com/office/drawing/2014/main" id="{4A42F137-682B-3060-B0DA-B22AB54EA17E}"/>
              </a:ext>
            </a:extLst>
          </p:cNvPr>
          <p:cNvCxnSpPr/>
          <p:nvPr/>
        </p:nvCxnSpPr>
        <p:spPr>
          <a:xfrm>
            <a:off x="5687711" y="1788268"/>
            <a:ext cx="0" cy="99185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150295D2-7F6F-872C-440D-3DC2742072F1}"/>
              </a:ext>
            </a:extLst>
          </p:cNvPr>
          <p:cNvCxnSpPr/>
          <p:nvPr/>
        </p:nvCxnSpPr>
        <p:spPr>
          <a:xfrm>
            <a:off x="5702663" y="3460569"/>
            <a:ext cx="0" cy="99185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5" name="Rectangle 24">
            <a:extLst>
              <a:ext uri="{FF2B5EF4-FFF2-40B4-BE49-F238E27FC236}">
                <a16:creationId xmlns:a16="http://schemas.microsoft.com/office/drawing/2014/main" id="{5208C0C9-00CD-1B58-958F-F1B803CBA029}"/>
              </a:ext>
            </a:extLst>
          </p:cNvPr>
          <p:cNvSpPr/>
          <p:nvPr/>
        </p:nvSpPr>
        <p:spPr>
          <a:xfrm>
            <a:off x="1249720" y="4452427"/>
            <a:ext cx="1793081" cy="77034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600" b="1" dirty="0"/>
              <a:t>APOE </a:t>
            </a:r>
            <a:r>
              <a:rPr lang="el-GR" sz="1600" b="1" dirty="0"/>
              <a:t>ε4</a:t>
            </a:r>
            <a:r>
              <a:rPr lang="en-US" sz="1600" b="1" dirty="0"/>
              <a:t>+ APOE </a:t>
            </a:r>
            <a:r>
              <a:rPr lang="el-GR" sz="1600" b="1" dirty="0"/>
              <a:t>ε</a:t>
            </a:r>
            <a:r>
              <a:rPr lang="en-US" sz="1600" b="1" dirty="0"/>
              <a:t>2+age+sex</a:t>
            </a:r>
          </a:p>
        </p:txBody>
      </p:sp>
      <p:cxnSp>
        <p:nvCxnSpPr>
          <p:cNvPr id="27" name="Straight Connector 26">
            <a:extLst>
              <a:ext uri="{FF2B5EF4-FFF2-40B4-BE49-F238E27FC236}">
                <a16:creationId xmlns:a16="http://schemas.microsoft.com/office/drawing/2014/main" id="{C5B45906-2CF8-68A9-3EC9-422002754B37}"/>
              </a:ext>
            </a:extLst>
          </p:cNvPr>
          <p:cNvCxnSpPr>
            <a:cxnSpLocks/>
            <a:stCxn id="25" idx="3"/>
            <a:endCxn id="18" idx="1"/>
          </p:cNvCxnSpPr>
          <p:nvPr/>
        </p:nvCxnSpPr>
        <p:spPr>
          <a:xfrm flipV="1">
            <a:off x="3042801" y="4798882"/>
            <a:ext cx="1786656" cy="38719"/>
          </a:xfrm>
          <a:prstGeom prst="line">
            <a:avLst/>
          </a:prstGeom>
        </p:spPr>
        <p:style>
          <a:lnRef idx="1">
            <a:schemeClr val="accent1"/>
          </a:lnRef>
          <a:fillRef idx="0">
            <a:schemeClr val="accent1"/>
          </a:fillRef>
          <a:effectRef idx="0">
            <a:schemeClr val="accent1"/>
          </a:effectRef>
          <a:fontRef idx="minor">
            <a:schemeClr val="tx1"/>
          </a:fontRef>
        </p:style>
      </p:cxnSp>
      <p:sp>
        <p:nvSpPr>
          <p:cNvPr id="29" name="TextBox 31">
            <a:extLst>
              <a:ext uri="{FF2B5EF4-FFF2-40B4-BE49-F238E27FC236}">
                <a16:creationId xmlns:a16="http://schemas.microsoft.com/office/drawing/2014/main" id="{1842E5D7-C6D0-7419-D8DA-47519425AE59}"/>
              </a:ext>
            </a:extLst>
          </p:cNvPr>
          <p:cNvSpPr txBox="1"/>
          <p:nvPr/>
        </p:nvSpPr>
        <p:spPr>
          <a:xfrm>
            <a:off x="2902012" y="4105364"/>
            <a:ext cx="1904111" cy="369332"/>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Logistic regression</a:t>
            </a:r>
          </a:p>
        </p:txBody>
      </p:sp>
      <p:sp>
        <p:nvSpPr>
          <p:cNvPr id="30" name="TextBox 31">
            <a:extLst>
              <a:ext uri="{FF2B5EF4-FFF2-40B4-BE49-F238E27FC236}">
                <a16:creationId xmlns:a16="http://schemas.microsoft.com/office/drawing/2014/main" id="{4ED779B9-E0CE-8790-56E3-42E8260F5923}"/>
              </a:ext>
            </a:extLst>
          </p:cNvPr>
          <p:cNvSpPr txBox="1"/>
          <p:nvPr/>
        </p:nvSpPr>
        <p:spPr>
          <a:xfrm>
            <a:off x="5919213" y="3850310"/>
            <a:ext cx="1270091" cy="369332"/>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PRS models</a:t>
            </a:r>
          </a:p>
        </p:txBody>
      </p:sp>
    </p:spTree>
    <p:extLst>
      <p:ext uri="{BB962C8B-B14F-4D97-AF65-F5344CB8AC3E}">
        <p14:creationId xmlns:p14="http://schemas.microsoft.com/office/powerpoint/2010/main" val="118099882"/>
      </p:ext>
    </p:extLst>
  </p:cSld>
  <p:clrMapOvr>
    <a:masterClrMapping/>
  </p:clrMapOvr>
  <mc:AlternateContent xmlns:mc="http://schemas.openxmlformats.org/markup-compatibility/2006" xmlns:p14="http://schemas.microsoft.com/office/powerpoint/2010/main">
    <mc:Choice Requires="p14">
      <p:transition p14:dur="0" advTm="45775"/>
    </mc:Choice>
    <mc:Fallback xmlns="">
      <p:transition advTm="45775"/>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5"/>
          <p:cNvSpPr>
            <a:spLocks noGrp="1"/>
          </p:cNvSpPr>
          <p:nvPr>
            <p:ph type="sldNum" sz="quarter" idx="12"/>
          </p:nvPr>
        </p:nvSpPr>
        <p:spPr/>
        <p:txBody>
          <a:bodyPr/>
          <a:lstStyle/>
          <a:p>
            <a:fld id="{DD8BC0FF-8883-42C7-9085-C8B0644668E2}" type="slidenum">
              <a:rPr lang="zh-CN" altLang="en-US" smtClean="0"/>
              <a:pPr/>
              <a:t>11</a:t>
            </a:fld>
            <a:endParaRPr lang="zh-CN" altLang="en-US"/>
          </a:p>
        </p:txBody>
      </p:sp>
      <p:sp>
        <p:nvSpPr>
          <p:cNvPr id="16" name="日期占位符 15"/>
          <p:cNvSpPr>
            <a:spLocks noGrp="1"/>
          </p:cNvSpPr>
          <p:nvPr>
            <p:ph type="dt" sz="half" idx="10"/>
          </p:nvPr>
        </p:nvSpPr>
        <p:spPr/>
        <p:txBody>
          <a:bodyPr/>
          <a:lstStyle/>
          <a:p>
            <a:fld id="{63B6444D-AC88-4BCA-9C8B-E21FC737A6BA}" type="datetime1">
              <a:rPr lang="zh-CN" altLang="en-US" smtClean="0"/>
              <a:t>2022/5/14</a:t>
            </a:fld>
            <a:endParaRPr lang="zh-CN" altLang="en-US"/>
          </a:p>
        </p:txBody>
      </p:sp>
      <p:sp>
        <p:nvSpPr>
          <p:cNvPr id="15" name="矩形 13">
            <a:extLst>
              <a:ext uri="{FF2B5EF4-FFF2-40B4-BE49-F238E27FC236}">
                <a16:creationId xmlns:a16="http://schemas.microsoft.com/office/drawing/2014/main" id="{B93781B5-CEE4-D244-8171-886E763B4CCF}"/>
              </a:ext>
            </a:extLst>
          </p:cNvPr>
          <p:cNvSpPr/>
          <p:nvPr/>
        </p:nvSpPr>
        <p:spPr>
          <a:xfrm>
            <a:off x="365116" y="919131"/>
            <a:ext cx="8399778" cy="456535"/>
          </a:xfrm>
          <a:prstGeom prst="rect">
            <a:avLst/>
          </a:prstGeom>
        </p:spPr>
        <p:txBody>
          <a:bodyPr wrap="square">
            <a:spAutoFit/>
          </a:bodyPr>
          <a:lstStyle/>
          <a:p>
            <a:pPr marL="342900" indent="-342900">
              <a:lnSpc>
                <a:spcPct val="150000"/>
              </a:lnSpc>
              <a:buFont typeface="Calibri" pitchFamily="34" charset="0"/>
              <a:buChar char="—"/>
            </a:pPr>
            <a:r>
              <a:rPr lang="en-US" altLang="zh-CN" b="1" dirty="0">
                <a:latin typeface="Arial" panose="020B0604020202020204" pitchFamily="34" charset="0"/>
                <a:cs typeface="Arial" panose="020B0604020202020204" pitchFamily="34" charset="0"/>
              </a:rPr>
              <a:t>Results: </a:t>
            </a:r>
          </a:p>
        </p:txBody>
      </p:sp>
      <p:sp>
        <p:nvSpPr>
          <p:cNvPr id="32" name="Text Box 6">
            <a:extLst>
              <a:ext uri="{FF2B5EF4-FFF2-40B4-BE49-F238E27FC236}">
                <a16:creationId xmlns:a16="http://schemas.microsoft.com/office/drawing/2014/main" id="{015A1F74-CB07-D028-70EC-E1DF7835162B}"/>
              </a:ext>
            </a:extLst>
          </p:cNvPr>
          <p:cNvSpPr txBox="1">
            <a:spLocks noChangeArrowheads="1"/>
          </p:cNvSpPr>
          <p:nvPr/>
        </p:nvSpPr>
        <p:spPr bwMode="auto">
          <a:xfrm>
            <a:off x="365116" y="5995863"/>
            <a:ext cx="1830950"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en-US" sz="1500" dirty="0"/>
              <a:t>Created for CAGI 6</a:t>
            </a:r>
          </a:p>
        </p:txBody>
      </p:sp>
      <p:sp>
        <p:nvSpPr>
          <p:cNvPr id="33" name="Text Box 8">
            <a:extLst>
              <a:ext uri="{FF2B5EF4-FFF2-40B4-BE49-F238E27FC236}">
                <a16:creationId xmlns:a16="http://schemas.microsoft.com/office/drawing/2014/main" id="{E8F8F869-5B13-53FE-4CB1-C28C10E95EA5}"/>
              </a:ext>
            </a:extLst>
          </p:cNvPr>
          <p:cNvSpPr txBox="1">
            <a:spLocks noChangeArrowheads="1"/>
          </p:cNvSpPr>
          <p:nvPr/>
        </p:nvSpPr>
        <p:spPr bwMode="auto">
          <a:xfrm>
            <a:off x="7614703" y="5995863"/>
            <a:ext cx="1170513"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altLang="en-US" sz="1500" dirty="0"/>
              <a:t>Zhao group</a:t>
            </a:r>
          </a:p>
        </p:txBody>
      </p:sp>
      <p:sp>
        <p:nvSpPr>
          <p:cNvPr id="34" name="Text Box 9">
            <a:extLst>
              <a:ext uri="{FF2B5EF4-FFF2-40B4-BE49-F238E27FC236}">
                <a16:creationId xmlns:a16="http://schemas.microsoft.com/office/drawing/2014/main" id="{13B212A3-D5DE-907B-C076-99DB0FEF700E}"/>
              </a:ext>
            </a:extLst>
          </p:cNvPr>
          <p:cNvSpPr txBox="1">
            <a:spLocks noChangeArrowheads="1"/>
          </p:cNvSpPr>
          <p:nvPr/>
        </p:nvSpPr>
        <p:spPr bwMode="auto">
          <a:xfrm>
            <a:off x="3311516" y="5995863"/>
            <a:ext cx="2339102"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en-US" sz="1500" dirty="0" err="1"/>
              <a:t>genomeinterpretation.org</a:t>
            </a:r>
            <a:endParaRPr lang="en-US" altLang="en-US" sz="1500" dirty="0"/>
          </a:p>
        </p:txBody>
      </p:sp>
      <p:sp>
        <p:nvSpPr>
          <p:cNvPr id="19" name="Shape 97">
            <a:extLst>
              <a:ext uri="{FF2B5EF4-FFF2-40B4-BE49-F238E27FC236}">
                <a16:creationId xmlns:a16="http://schemas.microsoft.com/office/drawing/2014/main" id="{DB00B5FA-44C0-F2E8-A7FD-5B4394CDCFA8}"/>
              </a:ext>
            </a:extLst>
          </p:cNvPr>
          <p:cNvSpPr/>
          <p:nvPr/>
        </p:nvSpPr>
        <p:spPr>
          <a:xfrm>
            <a:off x="0" y="0"/>
            <a:ext cx="9144000" cy="357300"/>
          </a:xfrm>
          <a:prstGeom prst="rect">
            <a:avLst/>
          </a:prstGeom>
          <a:solidFill>
            <a:srgbClr val="2F5595"/>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spcBef>
                <a:spcPts val="0"/>
              </a:spcBef>
              <a:spcAft>
                <a:spcPts val="0"/>
              </a:spcAft>
              <a:buNone/>
            </a:pPr>
            <a:endParaRPr sz="1800" b="0" i="0" u="none" strike="noStrike" cap="none" dirty="0">
              <a:solidFill>
                <a:srgbClr val="2F5595"/>
              </a:solidFill>
              <a:latin typeface="Arial"/>
              <a:ea typeface="Arial"/>
              <a:cs typeface="Arial"/>
              <a:sym typeface="Arial"/>
            </a:endParaRPr>
          </a:p>
        </p:txBody>
      </p:sp>
      <p:pic>
        <p:nvPicPr>
          <p:cNvPr id="4" name="Picture 3" descr="Chart&#10;&#10;Description automatically generated">
            <a:extLst>
              <a:ext uri="{FF2B5EF4-FFF2-40B4-BE49-F238E27FC236}">
                <a16:creationId xmlns:a16="http://schemas.microsoft.com/office/drawing/2014/main" id="{D2A3D51C-423B-5517-CC62-03B9000479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41550" y="357300"/>
            <a:ext cx="5759450" cy="5445584"/>
          </a:xfrm>
          <a:prstGeom prst="rect">
            <a:avLst/>
          </a:prstGeom>
        </p:spPr>
      </p:pic>
      <p:grpSp>
        <p:nvGrpSpPr>
          <p:cNvPr id="10" name="Group 9">
            <a:extLst>
              <a:ext uri="{FF2B5EF4-FFF2-40B4-BE49-F238E27FC236}">
                <a16:creationId xmlns:a16="http://schemas.microsoft.com/office/drawing/2014/main" id="{28C3935D-5F0D-6099-E678-2CC030918911}"/>
              </a:ext>
            </a:extLst>
          </p:cNvPr>
          <p:cNvGrpSpPr>
            <a:grpSpLocks/>
          </p:cNvGrpSpPr>
          <p:nvPr/>
        </p:nvGrpSpPr>
        <p:grpSpPr bwMode="auto">
          <a:xfrm>
            <a:off x="0" y="0"/>
            <a:ext cx="9144000" cy="6858000"/>
            <a:chOff x="0" y="0"/>
            <a:chExt cx="5760" cy="4320"/>
          </a:xfrm>
        </p:grpSpPr>
        <p:sp>
          <p:nvSpPr>
            <p:cNvPr id="11" name="Line 7">
              <a:extLst>
                <a:ext uri="{FF2B5EF4-FFF2-40B4-BE49-F238E27FC236}">
                  <a16:creationId xmlns:a16="http://schemas.microsoft.com/office/drawing/2014/main" id="{8D67B0B4-0F27-860E-FAC6-92854F314017}"/>
                </a:ext>
              </a:extLst>
            </p:cNvPr>
            <p:cNvSpPr>
              <a:spLocks noChangeShapeType="1"/>
            </p:cNvSpPr>
            <p:nvPr/>
          </p:nvSpPr>
          <p:spPr bwMode="auto">
            <a:xfrm>
              <a:off x="0" y="0"/>
              <a:ext cx="5760" cy="4320"/>
            </a:xfrm>
            <a:prstGeom prst="line">
              <a:avLst/>
            </a:prstGeom>
            <a:noFill/>
            <a:ln w="12700">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2" name="Text Box 8">
              <a:extLst>
                <a:ext uri="{FF2B5EF4-FFF2-40B4-BE49-F238E27FC236}">
                  <a16:creationId xmlns:a16="http://schemas.microsoft.com/office/drawing/2014/main" id="{75C934BB-65A8-F8E8-8A6D-BE4FD9CFE976}"/>
                </a:ext>
              </a:extLst>
            </p:cNvPr>
            <p:cNvSpPr txBox="1">
              <a:spLocks noChangeArrowheads="1"/>
            </p:cNvSpPr>
            <p:nvPr/>
          </p:nvSpPr>
          <p:spPr bwMode="auto">
            <a:xfrm rot="2195383">
              <a:off x="77" y="67"/>
              <a:ext cx="499"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200" dirty="0">
                  <a:solidFill>
                    <a:srgbClr val="FF3300"/>
                  </a:solidFill>
                </a:rPr>
                <a:t>No remix</a:t>
              </a:r>
            </a:p>
          </p:txBody>
        </p:sp>
      </p:grpSp>
    </p:spTree>
    <p:extLst>
      <p:ext uri="{BB962C8B-B14F-4D97-AF65-F5344CB8AC3E}">
        <p14:creationId xmlns:p14="http://schemas.microsoft.com/office/powerpoint/2010/main" val="10080658"/>
      </p:ext>
    </p:extLst>
  </p:cSld>
  <p:clrMapOvr>
    <a:masterClrMapping/>
  </p:clrMapOvr>
  <mc:AlternateContent xmlns:mc="http://schemas.openxmlformats.org/markup-compatibility/2006" xmlns:p14="http://schemas.microsoft.com/office/powerpoint/2010/main">
    <mc:Choice Requires="p14">
      <p:transition p14:dur="0" advTm="45775"/>
    </mc:Choice>
    <mc:Fallback xmlns="">
      <p:transition advTm="45775"/>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5"/>
          <p:cNvSpPr>
            <a:spLocks noGrp="1"/>
          </p:cNvSpPr>
          <p:nvPr>
            <p:ph type="sldNum" sz="quarter" idx="12"/>
          </p:nvPr>
        </p:nvSpPr>
        <p:spPr/>
        <p:txBody>
          <a:bodyPr/>
          <a:lstStyle/>
          <a:p>
            <a:fld id="{DD8BC0FF-8883-42C7-9085-C8B0644668E2}" type="slidenum">
              <a:rPr lang="zh-CN" altLang="en-US" smtClean="0"/>
              <a:pPr/>
              <a:t>12</a:t>
            </a:fld>
            <a:endParaRPr lang="zh-CN" altLang="en-US"/>
          </a:p>
        </p:txBody>
      </p:sp>
      <p:sp>
        <p:nvSpPr>
          <p:cNvPr id="16" name="日期占位符 15"/>
          <p:cNvSpPr>
            <a:spLocks noGrp="1"/>
          </p:cNvSpPr>
          <p:nvPr>
            <p:ph type="dt" sz="half" idx="10"/>
          </p:nvPr>
        </p:nvSpPr>
        <p:spPr/>
        <p:txBody>
          <a:bodyPr/>
          <a:lstStyle/>
          <a:p>
            <a:fld id="{63B6444D-AC88-4BCA-9C8B-E21FC737A6BA}" type="datetime1">
              <a:rPr lang="zh-CN" altLang="en-US" smtClean="0"/>
              <a:t>2022/5/14</a:t>
            </a:fld>
            <a:endParaRPr lang="zh-CN" altLang="en-US"/>
          </a:p>
        </p:txBody>
      </p:sp>
      <p:sp>
        <p:nvSpPr>
          <p:cNvPr id="15" name="矩形 13">
            <a:extLst>
              <a:ext uri="{FF2B5EF4-FFF2-40B4-BE49-F238E27FC236}">
                <a16:creationId xmlns:a16="http://schemas.microsoft.com/office/drawing/2014/main" id="{B93781B5-CEE4-D244-8171-886E763B4CCF}"/>
              </a:ext>
            </a:extLst>
          </p:cNvPr>
          <p:cNvSpPr/>
          <p:nvPr/>
        </p:nvSpPr>
        <p:spPr>
          <a:xfrm>
            <a:off x="365116" y="919131"/>
            <a:ext cx="8399778" cy="739754"/>
          </a:xfrm>
          <a:prstGeom prst="rect">
            <a:avLst/>
          </a:prstGeom>
        </p:spPr>
        <p:txBody>
          <a:bodyPr wrap="square">
            <a:spAutoFit/>
          </a:bodyPr>
          <a:lstStyle/>
          <a:p>
            <a:pPr>
              <a:lnSpc>
                <a:spcPct val="150000"/>
              </a:lnSpc>
            </a:pPr>
            <a:r>
              <a:rPr lang="en-US" altLang="zh-CN" sz="3200" b="1" dirty="0">
                <a:latin typeface="Arial" panose="020B0604020202020204" pitchFamily="34" charset="0"/>
                <a:cs typeface="Arial" panose="020B0604020202020204" pitchFamily="34" charset="0"/>
              </a:rPr>
              <a:t>Acknowledge</a:t>
            </a:r>
          </a:p>
        </p:txBody>
      </p:sp>
      <p:sp>
        <p:nvSpPr>
          <p:cNvPr id="32" name="Text Box 6">
            <a:extLst>
              <a:ext uri="{FF2B5EF4-FFF2-40B4-BE49-F238E27FC236}">
                <a16:creationId xmlns:a16="http://schemas.microsoft.com/office/drawing/2014/main" id="{015A1F74-CB07-D028-70EC-E1DF7835162B}"/>
              </a:ext>
            </a:extLst>
          </p:cNvPr>
          <p:cNvSpPr txBox="1">
            <a:spLocks noChangeArrowheads="1"/>
          </p:cNvSpPr>
          <p:nvPr/>
        </p:nvSpPr>
        <p:spPr bwMode="auto">
          <a:xfrm>
            <a:off x="365116" y="5995863"/>
            <a:ext cx="1830950"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en-US" sz="1500" dirty="0"/>
              <a:t>Created for CAGI 6</a:t>
            </a:r>
          </a:p>
        </p:txBody>
      </p:sp>
      <p:sp>
        <p:nvSpPr>
          <p:cNvPr id="33" name="Text Box 8">
            <a:extLst>
              <a:ext uri="{FF2B5EF4-FFF2-40B4-BE49-F238E27FC236}">
                <a16:creationId xmlns:a16="http://schemas.microsoft.com/office/drawing/2014/main" id="{E8F8F869-5B13-53FE-4CB1-C28C10E95EA5}"/>
              </a:ext>
            </a:extLst>
          </p:cNvPr>
          <p:cNvSpPr txBox="1">
            <a:spLocks noChangeArrowheads="1"/>
          </p:cNvSpPr>
          <p:nvPr/>
        </p:nvSpPr>
        <p:spPr bwMode="auto">
          <a:xfrm>
            <a:off x="7614703" y="5995863"/>
            <a:ext cx="1170513"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altLang="en-US" sz="1500" dirty="0"/>
              <a:t>Zhao group</a:t>
            </a:r>
          </a:p>
        </p:txBody>
      </p:sp>
      <p:sp>
        <p:nvSpPr>
          <p:cNvPr id="34" name="Text Box 9">
            <a:extLst>
              <a:ext uri="{FF2B5EF4-FFF2-40B4-BE49-F238E27FC236}">
                <a16:creationId xmlns:a16="http://schemas.microsoft.com/office/drawing/2014/main" id="{13B212A3-D5DE-907B-C076-99DB0FEF700E}"/>
              </a:ext>
            </a:extLst>
          </p:cNvPr>
          <p:cNvSpPr txBox="1">
            <a:spLocks noChangeArrowheads="1"/>
          </p:cNvSpPr>
          <p:nvPr/>
        </p:nvSpPr>
        <p:spPr bwMode="auto">
          <a:xfrm>
            <a:off x="3311516" y="5995863"/>
            <a:ext cx="2339102"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en-US" sz="1500" dirty="0" err="1"/>
              <a:t>genomeinterpretation.org</a:t>
            </a:r>
            <a:endParaRPr lang="en-US" altLang="en-US" sz="1500" dirty="0"/>
          </a:p>
        </p:txBody>
      </p:sp>
      <p:sp>
        <p:nvSpPr>
          <p:cNvPr id="19" name="Shape 97">
            <a:extLst>
              <a:ext uri="{FF2B5EF4-FFF2-40B4-BE49-F238E27FC236}">
                <a16:creationId xmlns:a16="http://schemas.microsoft.com/office/drawing/2014/main" id="{DB00B5FA-44C0-F2E8-A7FD-5B4394CDCFA8}"/>
              </a:ext>
            </a:extLst>
          </p:cNvPr>
          <p:cNvSpPr/>
          <p:nvPr/>
        </p:nvSpPr>
        <p:spPr>
          <a:xfrm>
            <a:off x="0" y="0"/>
            <a:ext cx="9144000" cy="357300"/>
          </a:xfrm>
          <a:prstGeom prst="rect">
            <a:avLst/>
          </a:prstGeom>
          <a:solidFill>
            <a:srgbClr val="2F5595"/>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spcBef>
                <a:spcPts val="0"/>
              </a:spcBef>
              <a:spcAft>
                <a:spcPts val="0"/>
              </a:spcAft>
              <a:buNone/>
            </a:pPr>
            <a:endParaRPr sz="1800" b="0" i="0" u="none" strike="noStrike" cap="none" dirty="0">
              <a:solidFill>
                <a:srgbClr val="2F5595"/>
              </a:solidFill>
              <a:latin typeface="Arial"/>
              <a:ea typeface="Arial"/>
              <a:cs typeface="Arial"/>
              <a:sym typeface="Arial"/>
            </a:endParaRPr>
          </a:p>
        </p:txBody>
      </p:sp>
      <p:sp>
        <p:nvSpPr>
          <p:cNvPr id="3" name="Rectangle 1">
            <a:extLst>
              <a:ext uri="{FF2B5EF4-FFF2-40B4-BE49-F238E27FC236}">
                <a16:creationId xmlns:a16="http://schemas.microsoft.com/office/drawing/2014/main" id="{553E8836-ED77-78EF-5448-1E173AAC4956}"/>
              </a:ext>
            </a:extLst>
          </p:cNvPr>
          <p:cNvSpPr>
            <a:spLocks noChangeArrowheads="1"/>
          </p:cNvSpPr>
          <p:nvPr/>
        </p:nvSpPr>
        <p:spPr bwMode="auto">
          <a:xfrm>
            <a:off x="914400" y="1681704"/>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4" name="TextBox 3">
            <a:extLst>
              <a:ext uri="{FF2B5EF4-FFF2-40B4-BE49-F238E27FC236}">
                <a16:creationId xmlns:a16="http://schemas.microsoft.com/office/drawing/2014/main" id="{247BA0B8-2BF7-D5A3-B7A2-163D030FAD8D}"/>
              </a:ext>
            </a:extLst>
          </p:cNvPr>
          <p:cNvSpPr txBox="1"/>
          <p:nvPr/>
        </p:nvSpPr>
        <p:spPr>
          <a:xfrm>
            <a:off x="365116" y="1985980"/>
            <a:ext cx="7249587" cy="1477328"/>
          </a:xfrm>
          <a:prstGeom prst="rect">
            <a:avLst/>
          </a:prstGeom>
          <a:noFill/>
        </p:spPr>
        <p:txBody>
          <a:bodyPr wrap="square" rtlCol="0">
            <a:spAutoFit/>
          </a:bodyPr>
          <a:lstStyle/>
          <a:p>
            <a:r>
              <a:rPr lang="en-US" dirty="0"/>
              <a:t>- PI: Dr. </a:t>
            </a:r>
            <a:r>
              <a:rPr lang="en-US" dirty="0" err="1"/>
              <a:t>Hongyu</a:t>
            </a:r>
            <a:r>
              <a:rPr lang="en-US" dirty="0"/>
              <a:t> Zhao</a:t>
            </a:r>
          </a:p>
          <a:p>
            <a:endParaRPr lang="en-US" dirty="0"/>
          </a:p>
          <a:p>
            <a:r>
              <a:rPr lang="en-US" dirty="0"/>
              <a:t>- Co-authors: Dr. </a:t>
            </a:r>
            <a:r>
              <a:rPr lang="en-US" dirty="0" err="1"/>
              <a:t>Yixuan</a:t>
            </a:r>
            <a:r>
              <a:rPr lang="en-US" dirty="0"/>
              <a:t> Ye</a:t>
            </a:r>
          </a:p>
          <a:p>
            <a:endParaRPr lang="en-US" dirty="0"/>
          </a:p>
          <a:p>
            <a:r>
              <a:rPr lang="en-US" dirty="0"/>
              <a:t>- CAGI6 organizers: </a:t>
            </a:r>
          </a:p>
        </p:txBody>
      </p:sp>
      <p:pic>
        <p:nvPicPr>
          <p:cNvPr id="5" name="Picture 4" descr="Graphical user interface, website&#10;&#10;Description automatically generated">
            <a:extLst>
              <a:ext uri="{FF2B5EF4-FFF2-40B4-BE49-F238E27FC236}">
                <a16:creationId xmlns:a16="http://schemas.microsoft.com/office/drawing/2014/main" id="{0F2A2812-E309-C29E-36CB-576D171F961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4265" y="3976599"/>
            <a:ext cx="5654502" cy="933229"/>
          </a:xfrm>
          <a:prstGeom prst="rect">
            <a:avLst/>
          </a:prstGeom>
        </p:spPr>
      </p:pic>
    </p:spTree>
    <p:extLst>
      <p:ext uri="{BB962C8B-B14F-4D97-AF65-F5344CB8AC3E}">
        <p14:creationId xmlns:p14="http://schemas.microsoft.com/office/powerpoint/2010/main" val="3640314463"/>
      </p:ext>
    </p:extLst>
  </p:cSld>
  <p:clrMapOvr>
    <a:masterClrMapping/>
  </p:clrMapOvr>
  <mc:AlternateContent xmlns:mc="http://schemas.openxmlformats.org/markup-compatibility/2006" xmlns:p14="http://schemas.microsoft.com/office/powerpoint/2010/main">
    <mc:Choice Requires="p14">
      <p:transition p14:dur="0" advTm="45775"/>
    </mc:Choice>
    <mc:Fallback xmlns="">
      <p:transition advTm="45775"/>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IMING" val="|0.6|1.1"/>
</p:tagLst>
</file>

<file path=ppt/tags/tag2.xml><?xml version="1.0" encoding="utf-8"?>
<p:tagLst xmlns:a="http://schemas.openxmlformats.org/drawingml/2006/main" xmlns:r="http://schemas.openxmlformats.org/officeDocument/2006/relationships" xmlns:p="http://schemas.openxmlformats.org/presentationml/2006/main">
  <p:tag name="TIMING" val="|0.6|1.1"/>
</p:tagLst>
</file>

<file path=ppt/theme/theme1.xml><?xml version="1.0" encoding="utf-8"?>
<a:theme xmlns:a="http://schemas.openxmlformats.org/drawingml/2006/main" name="Brenner Lab Sample Master Template v07 05 June 2017 JL">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Brenner Lab Sample Master Template v07 05 June 2017 JL" id="{957FED5E-4E77-4168-AEFD-1A2BA09966E8}" vid="{CAADEAE5-8254-4180-A3B5-23504D6AB8A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621</TotalTime>
  <Words>932</Words>
  <Application>Microsoft Macintosh PowerPoint</Application>
  <PresentationFormat>On-screen Show (4:3)</PresentationFormat>
  <Paragraphs>158</Paragraphs>
  <Slides>12</Slides>
  <Notes>10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微软雅黑</vt:lpstr>
      <vt:lpstr>Arial</vt:lpstr>
      <vt:lpstr>Calibri</vt:lpstr>
      <vt:lpstr>Cambria Math</vt:lpstr>
      <vt:lpstr>Courier New</vt:lpstr>
      <vt:lpstr>Times New Roman</vt:lpstr>
      <vt:lpstr>Brenner Lab Sample Master Template v07 05 June 2017 JL</vt:lpstr>
      <vt:lpstr>CAGI slide pack guidelines I agree to my slides being used according to the following terms:  _______Zhao Group_______</vt:lpstr>
      <vt:lpstr>Permission request regarding CAGI 6 recordings and hybrid presentations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UC Berkeley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Aashish Adhikari</dc:creator>
  <cp:lastModifiedBy>Zhang, Chi</cp:lastModifiedBy>
  <cp:revision>37</cp:revision>
  <dcterms:created xsi:type="dcterms:W3CDTF">2017-09-29T21:50:38Z</dcterms:created>
  <dcterms:modified xsi:type="dcterms:W3CDTF">2022-05-15T00:11:49Z</dcterms:modified>
</cp:coreProperties>
</file>