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64" r:id="rId3"/>
    <p:sldId id="265" r:id="rId4"/>
    <p:sldId id="266" r:id="rId5"/>
    <p:sldId id="268" r:id="rId6"/>
    <p:sldId id="267" r:id="rId7"/>
    <p:sldId id="269" r:id="rId8"/>
    <p:sldId id="270" r:id="rId9"/>
    <p:sldId id="272" r:id="rId10"/>
    <p:sldId id="273" r:id="rId11"/>
    <p:sldId id="274" r:id="rId12"/>
    <p:sldId id="276" r:id="rId13"/>
    <p:sldId id="259" r:id="rId14"/>
    <p:sldId id="281" r:id="rId15"/>
    <p:sldId id="282" r:id="rId16"/>
    <p:sldId id="283" r:id="rId17"/>
    <p:sldId id="285" r:id="rId18"/>
    <p:sldId id="28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0" autoAdjust="0"/>
    <p:restoredTop sz="95673"/>
  </p:normalViewPr>
  <p:slideViewPr>
    <p:cSldViewPr>
      <p:cViewPr varScale="1">
        <p:scale>
          <a:sx n="103" d="100"/>
          <a:sy n="103" d="100"/>
        </p:scale>
        <p:origin x="1272"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883D80-7279-914D-B01F-0F5DFB630960}" type="datetimeFigureOut">
              <a:rPr lang="en-US" smtClean="0"/>
              <a:t>5/12/22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F63AD-CD3B-3242-A6DC-DEF771266E7F}" type="slidenum">
              <a:rPr lang="en-US" smtClean="0"/>
              <a:t>‹#›</a:t>
            </a:fld>
            <a:endParaRPr lang="en-US"/>
          </a:p>
        </p:txBody>
      </p:sp>
    </p:spTree>
    <p:extLst>
      <p:ext uri="{BB962C8B-B14F-4D97-AF65-F5344CB8AC3E}">
        <p14:creationId xmlns:p14="http://schemas.microsoft.com/office/powerpoint/2010/main" val="11271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smtClean="0"/>
              <a:t>_______</a:t>
            </a:r>
            <a:r>
              <a:rPr lang="en-US" altLang="en-US" sz="1800" dirty="0" err="1" smtClean="0"/>
              <a:t>Yuanfei</a:t>
            </a:r>
            <a:r>
              <a:rPr lang="en-US" altLang="en-US" sz="1800" dirty="0" smtClean="0"/>
              <a:t> Sun and Yang Shen</a:t>
            </a:r>
            <a:r>
              <a:rPr lang="en-US" altLang="en-US" sz="1800" i="1" dirty="0" smtClean="0"/>
              <a:t>_______</a:t>
            </a:r>
            <a:endParaRPr lang="en-US" altLang="en-US" sz="1800" i="1" dirty="0"/>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dirty="0" smtClean="0"/>
              <a:t>“Zero-Shot Variant Effect Prediction with Protein Language Models”, </a:t>
            </a:r>
            <a:r>
              <a:rPr lang="en-US" dirty="0"/>
              <a:t>I hereby </a:t>
            </a:r>
            <a:r>
              <a:rPr lang="en-US" dirty="0" smtClean="0"/>
              <a:t>agree that </a:t>
            </a:r>
            <a:r>
              <a:rPr lang="en-US" dirty="0"/>
              <a:t>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2130425"/>
            <a:ext cx="8534400" cy="1470025"/>
          </a:xfrm>
        </p:spPr>
        <p:txBody>
          <a:bodyPr>
            <a:normAutofit fontScale="90000"/>
          </a:bodyPr>
          <a:lstStyle/>
          <a:p>
            <a:r>
              <a:rPr lang="en-US"/>
              <a:t>Zero-Shot Variant Effect Prediction with Protein Language Models</a:t>
            </a:r>
          </a:p>
        </p:txBody>
      </p:sp>
      <p:sp>
        <p:nvSpPr>
          <p:cNvPr id="5" name="Subtitle 4"/>
          <p:cNvSpPr>
            <a:spLocks noGrp="1"/>
          </p:cNvSpPr>
          <p:nvPr>
            <p:ph type="subTitle" idx="1"/>
          </p:nvPr>
        </p:nvSpPr>
        <p:spPr/>
        <p:txBody>
          <a:bodyPr>
            <a:normAutofit/>
          </a:bodyPr>
          <a:lstStyle/>
          <a:p>
            <a:r>
              <a:rPr lang="en-US" dirty="0" err="1" smtClean="0"/>
              <a:t>Yuanfei</a:t>
            </a:r>
            <a:r>
              <a:rPr lang="en-US" dirty="0" smtClean="0"/>
              <a:t> Sun and Yang Shen</a:t>
            </a:r>
          </a:p>
          <a:p>
            <a:r>
              <a:rPr lang="en-US" dirty="0" smtClean="0"/>
              <a:t>Texas A&amp;M University</a:t>
            </a:r>
          </a:p>
        </p:txBody>
      </p:sp>
      <p:sp>
        <p:nvSpPr>
          <p:cNvPr id="7"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9"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426819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smtClean="0"/>
              <a:t>The </a:t>
            </a:r>
            <a:r>
              <a:rPr lang="en-US" dirty="0" err="1" smtClean="0"/>
              <a:t>Calmodulin</a:t>
            </a:r>
            <a:r>
              <a:rPr lang="en-US" dirty="0" smtClean="0"/>
              <a:t> Challenge</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7" name="Rectangle 14"/>
          <p:cNvSpPr txBox="1">
            <a:spLocks noChangeArrowheads="1"/>
          </p:cNvSpPr>
          <p:nvPr/>
        </p:nvSpPr>
        <p:spPr>
          <a:xfrm>
            <a:off x="457200" y="955432"/>
            <a:ext cx="8229600" cy="590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en-US" dirty="0"/>
          </a:p>
        </p:txBody>
      </p:sp>
      <p:pic>
        <p:nvPicPr>
          <p:cNvPr id="3" name="Content Placeholder 2"/>
          <p:cNvPicPr>
            <a:picLocks noGrp="1" noChangeAspect="1"/>
          </p:cNvPicPr>
          <p:nvPr>
            <p:ph idx="1"/>
          </p:nvPr>
        </p:nvPicPr>
        <p:blipFill rotWithShape="1">
          <a:blip r:embed="rId2">
            <a:extLst>
              <a:ext uri="{28A0092B-C50C-407E-A947-70E740481C1C}">
                <a14:useLocalDpi xmlns:a14="http://schemas.microsoft.com/office/drawing/2010/main" val="0"/>
              </a:ext>
            </a:extLst>
          </a:blip>
          <a:srcRect l="10651" t="1783" r="7692" b="656"/>
          <a:stretch/>
        </p:blipFill>
        <p:spPr>
          <a:xfrm>
            <a:off x="2571919" y="787110"/>
            <a:ext cx="4469834" cy="2591208"/>
          </a:xfrm>
        </p:spPr>
      </p:pic>
      <p:sp>
        <p:nvSpPr>
          <p:cNvPr id="4" name="TextBox 3"/>
          <p:cNvSpPr txBox="1"/>
          <p:nvPr/>
        </p:nvSpPr>
        <p:spPr>
          <a:xfrm>
            <a:off x="7095299" y="1989023"/>
            <a:ext cx="1556836" cy="369332"/>
          </a:xfrm>
          <a:prstGeom prst="rect">
            <a:avLst/>
          </a:prstGeom>
          <a:noFill/>
        </p:spPr>
        <p:txBody>
          <a:bodyPr wrap="none" rtlCol="0">
            <a:spAutoFit/>
          </a:bodyPr>
          <a:lstStyle/>
          <a:p>
            <a:r>
              <a:rPr lang="en-US" dirty="0" smtClean="0"/>
              <a:t>(</a:t>
            </a:r>
            <a:r>
              <a:rPr lang="en-US" dirty="0" err="1" smtClean="0"/>
              <a:t>O’Day</a:t>
            </a:r>
            <a:r>
              <a:rPr lang="en-US" dirty="0" smtClean="0"/>
              <a:t> 2019)</a:t>
            </a:r>
            <a:endParaRPr lang="en-US" dirty="0"/>
          </a:p>
        </p:txBody>
      </p:sp>
      <p:sp>
        <p:nvSpPr>
          <p:cNvPr id="5" name="TextBox 4"/>
          <p:cNvSpPr txBox="1"/>
          <p:nvPr/>
        </p:nvSpPr>
        <p:spPr>
          <a:xfrm>
            <a:off x="1270242" y="4114800"/>
            <a:ext cx="6784871" cy="2031325"/>
          </a:xfrm>
          <a:prstGeom prst="rect">
            <a:avLst/>
          </a:prstGeom>
          <a:noFill/>
        </p:spPr>
        <p:txBody>
          <a:bodyPr wrap="none" rtlCol="0">
            <a:spAutoFit/>
          </a:bodyPr>
          <a:lstStyle/>
          <a:p>
            <a:r>
              <a:rPr lang="en-US" b="1" dirty="0" smtClean="0"/>
              <a:t>Given:     </a:t>
            </a:r>
            <a:r>
              <a:rPr lang="en-US" dirty="0" err="1" smtClean="0"/>
              <a:t>Denaturization</a:t>
            </a:r>
            <a:r>
              <a:rPr lang="en-US" dirty="0" smtClean="0"/>
              <a:t> profiles, T</a:t>
            </a:r>
            <a:r>
              <a:rPr lang="en-US" baseline="-25000" dirty="0" smtClean="0"/>
              <a:t>m</a:t>
            </a:r>
            <a:r>
              <a:rPr lang="en-US" dirty="0" smtClean="0"/>
              <a:t>, and %unfold in either state</a:t>
            </a:r>
          </a:p>
          <a:p>
            <a:r>
              <a:rPr lang="en-US" dirty="0" smtClean="0"/>
              <a:t>	  for 3 </a:t>
            </a:r>
            <a:r>
              <a:rPr lang="en-US" dirty="0" err="1" smtClean="0"/>
              <a:t>CaM</a:t>
            </a:r>
            <a:r>
              <a:rPr lang="en-US" dirty="0" smtClean="0"/>
              <a:t> homolog and WT </a:t>
            </a:r>
            <a:r>
              <a:rPr lang="en-US" dirty="0" err="1" smtClean="0"/>
              <a:t>CaM</a:t>
            </a:r>
            <a:endParaRPr lang="en-US" dirty="0" smtClean="0"/>
          </a:p>
          <a:p>
            <a:endParaRPr lang="en-US" dirty="0" smtClean="0"/>
          </a:p>
          <a:p>
            <a:r>
              <a:rPr lang="en-US" b="1" dirty="0" smtClean="0"/>
              <a:t>Desired:  </a:t>
            </a:r>
            <a:r>
              <a:rPr lang="en-US" dirty="0"/>
              <a:t>T</a:t>
            </a:r>
            <a:r>
              <a:rPr lang="en-US" baseline="-25000" dirty="0"/>
              <a:t>m</a:t>
            </a:r>
            <a:r>
              <a:rPr lang="en-US" dirty="0"/>
              <a:t>, and %unfold </a:t>
            </a:r>
            <a:r>
              <a:rPr lang="en-US" dirty="0" smtClean="0"/>
              <a:t>in </a:t>
            </a:r>
            <a:r>
              <a:rPr lang="en-US" dirty="0"/>
              <a:t>either </a:t>
            </a:r>
            <a:r>
              <a:rPr lang="en-US" dirty="0" smtClean="0"/>
              <a:t>state plus stabilization </a:t>
            </a:r>
          </a:p>
          <a:p>
            <a:r>
              <a:rPr lang="en-US" dirty="0"/>
              <a:t>	</a:t>
            </a:r>
            <a:r>
              <a:rPr lang="en-US" dirty="0" smtClean="0"/>
              <a:t>  for each </a:t>
            </a:r>
            <a:r>
              <a:rPr lang="en-US" dirty="0" err="1" smtClean="0"/>
              <a:t>CaM</a:t>
            </a:r>
            <a:r>
              <a:rPr lang="en-US" dirty="0" smtClean="0"/>
              <a:t> variant </a:t>
            </a:r>
            <a:endParaRPr lang="en-US" dirty="0"/>
          </a:p>
          <a:p>
            <a:endParaRPr lang="en-US" b="1" dirty="0"/>
          </a:p>
          <a:p>
            <a:endParaRPr lang="en-US" b="1" dirty="0" smtClean="0"/>
          </a:p>
        </p:txBody>
      </p:sp>
    </p:spTree>
    <p:extLst>
      <p:ext uri="{BB962C8B-B14F-4D97-AF65-F5344CB8AC3E}">
        <p14:creationId xmlns:p14="http://schemas.microsoft.com/office/powerpoint/2010/main" val="18585042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fontScale="90000"/>
          </a:bodyPr>
          <a:lstStyle/>
          <a:p>
            <a:r>
              <a:rPr lang="en-US" altLang="en-US" dirty="0" smtClean="0"/>
              <a:t>Structure-Based Principle-Driven Approach?   </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7" name="Rectangle 14"/>
          <p:cNvSpPr txBox="1">
            <a:spLocks noChangeArrowheads="1"/>
          </p:cNvSpPr>
          <p:nvPr/>
        </p:nvSpPr>
        <p:spPr>
          <a:xfrm>
            <a:off x="457200" y="955432"/>
            <a:ext cx="8229600" cy="590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en-US" dirty="0"/>
          </a:p>
        </p:txBody>
      </p:sp>
      <p:pic>
        <p:nvPicPr>
          <p:cNvPr id="3" name="Content Placeholder 2"/>
          <p:cNvPicPr>
            <a:picLocks noGrp="1" noChangeAspect="1"/>
          </p:cNvPicPr>
          <p:nvPr>
            <p:ph idx="1"/>
          </p:nvPr>
        </p:nvPicPr>
        <p:blipFill rotWithShape="1">
          <a:blip r:embed="rId2">
            <a:extLst>
              <a:ext uri="{28A0092B-C50C-407E-A947-70E740481C1C}">
                <a14:useLocalDpi xmlns:a14="http://schemas.microsoft.com/office/drawing/2010/main" val="0"/>
              </a:ext>
            </a:extLst>
          </a:blip>
          <a:srcRect l="10651" t="1783" r="7692" b="656"/>
          <a:stretch/>
        </p:blipFill>
        <p:spPr>
          <a:xfrm>
            <a:off x="2571919" y="787110"/>
            <a:ext cx="4469834" cy="2591208"/>
          </a:xfrm>
        </p:spPr>
      </p:pic>
      <p:sp>
        <p:nvSpPr>
          <p:cNvPr id="4" name="TextBox 3"/>
          <p:cNvSpPr txBox="1"/>
          <p:nvPr/>
        </p:nvSpPr>
        <p:spPr>
          <a:xfrm>
            <a:off x="7095299" y="1989023"/>
            <a:ext cx="1556836" cy="369332"/>
          </a:xfrm>
          <a:prstGeom prst="rect">
            <a:avLst/>
          </a:prstGeom>
          <a:noFill/>
        </p:spPr>
        <p:txBody>
          <a:bodyPr wrap="none" rtlCol="0">
            <a:spAutoFit/>
          </a:bodyPr>
          <a:lstStyle/>
          <a:p>
            <a:r>
              <a:rPr lang="en-US" dirty="0" smtClean="0"/>
              <a:t>(</a:t>
            </a:r>
            <a:r>
              <a:rPr lang="en-US" dirty="0" err="1" smtClean="0"/>
              <a:t>O’Day</a:t>
            </a:r>
            <a:r>
              <a:rPr lang="en-US" dirty="0" smtClean="0"/>
              <a:t> 2019)</a:t>
            </a:r>
            <a:endParaRPr lang="en-US" dirty="0"/>
          </a:p>
        </p:txBody>
      </p:sp>
      <p:sp>
        <p:nvSpPr>
          <p:cNvPr id="5" name="TextBox 4"/>
          <p:cNvSpPr txBox="1"/>
          <p:nvPr/>
        </p:nvSpPr>
        <p:spPr>
          <a:xfrm>
            <a:off x="1295400" y="3581400"/>
            <a:ext cx="6199133" cy="2585323"/>
          </a:xfrm>
          <a:prstGeom prst="rect">
            <a:avLst/>
          </a:prstGeom>
          <a:noFill/>
        </p:spPr>
        <p:txBody>
          <a:bodyPr wrap="none" rtlCol="0">
            <a:spAutoFit/>
          </a:bodyPr>
          <a:lstStyle/>
          <a:p>
            <a:pPr algn="ctr"/>
            <a:r>
              <a:rPr lang="en-US" b="1" dirty="0" smtClean="0"/>
              <a:t>             </a:t>
            </a:r>
            <a:r>
              <a:rPr lang="en-US" b="1" u="sng" dirty="0" err="1" smtClean="0"/>
              <a:t>iCFN</a:t>
            </a:r>
            <a:r>
              <a:rPr lang="en-US" b="1" u="sng" dirty="0" smtClean="0"/>
              <a:t> for Multi-State Protein Design (2018)</a:t>
            </a:r>
            <a:endParaRPr lang="en-US" u="sng" dirty="0" smtClean="0"/>
          </a:p>
          <a:p>
            <a:endParaRPr lang="en-US" dirty="0" smtClean="0"/>
          </a:p>
          <a:p>
            <a:r>
              <a:rPr lang="en-US" b="1" dirty="0" smtClean="0"/>
              <a:t>Predict:     </a:t>
            </a:r>
            <a:r>
              <a:rPr lang="en-US" dirty="0" smtClean="0"/>
              <a:t>△G in either state and △△G </a:t>
            </a:r>
            <a:r>
              <a:rPr lang="en-US" dirty="0"/>
              <a:t>for each </a:t>
            </a:r>
            <a:r>
              <a:rPr lang="en-US" dirty="0" smtClean="0"/>
              <a:t>protein</a:t>
            </a:r>
          </a:p>
          <a:p>
            <a:endParaRPr lang="en-US" dirty="0"/>
          </a:p>
          <a:p>
            <a:endParaRPr lang="en-US" dirty="0"/>
          </a:p>
          <a:p>
            <a:r>
              <a:rPr lang="en-US" b="1" dirty="0" smtClean="0"/>
              <a:t>Desired:  </a:t>
            </a:r>
            <a:r>
              <a:rPr lang="en-US" dirty="0"/>
              <a:t>T</a:t>
            </a:r>
            <a:r>
              <a:rPr lang="en-US" baseline="-25000" dirty="0"/>
              <a:t>m</a:t>
            </a:r>
            <a:r>
              <a:rPr lang="en-US" dirty="0"/>
              <a:t>, and %unfold at either </a:t>
            </a:r>
            <a:r>
              <a:rPr lang="en-US" dirty="0" smtClean="0"/>
              <a:t>state plus stabilization </a:t>
            </a:r>
          </a:p>
          <a:p>
            <a:r>
              <a:rPr lang="en-US" dirty="0"/>
              <a:t>	</a:t>
            </a:r>
            <a:r>
              <a:rPr lang="en-US" dirty="0" smtClean="0"/>
              <a:t>  for each </a:t>
            </a:r>
            <a:r>
              <a:rPr lang="en-US" dirty="0" err="1" smtClean="0"/>
              <a:t>CaM</a:t>
            </a:r>
            <a:r>
              <a:rPr lang="en-US" dirty="0" smtClean="0"/>
              <a:t> variant </a:t>
            </a:r>
            <a:endParaRPr lang="en-US" dirty="0"/>
          </a:p>
          <a:p>
            <a:endParaRPr lang="en-US" b="1" dirty="0"/>
          </a:p>
          <a:p>
            <a:endParaRPr lang="en-US" b="1" dirty="0" smtClean="0"/>
          </a:p>
        </p:txBody>
      </p:sp>
      <p:sp>
        <p:nvSpPr>
          <p:cNvPr id="2" name="TextBox 1"/>
          <p:cNvSpPr txBox="1"/>
          <p:nvPr/>
        </p:nvSpPr>
        <p:spPr>
          <a:xfrm>
            <a:off x="6694726" y="868039"/>
            <a:ext cx="2339102" cy="369332"/>
          </a:xfrm>
          <a:prstGeom prst="rect">
            <a:avLst/>
          </a:prstGeom>
          <a:noFill/>
        </p:spPr>
        <p:txBody>
          <a:bodyPr wrap="none" rtlCol="0">
            <a:spAutoFit/>
          </a:bodyPr>
          <a:lstStyle/>
          <a:p>
            <a:r>
              <a:rPr lang="en-US" dirty="0" smtClean="0"/>
              <a:t>CAGI5 FXN </a:t>
            </a:r>
            <a:r>
              <a:rPr lang="en-US" i="1" dirty="0" err="1" smtClean="0"/>
              <a:t>deja</a:t>
            </a:r>
            <a:r>
              <a:rPr lang="en-US" i="1" dirty="0" smtClean="0"/>
              <a:t> vu</a:t>
            </a:r>
            <a:r>
              <a:rPr lang="en-US" dirty="0" smtClean="0"/>
              <a:t>?</a:t>
            </a:r>
            <a:endParaRPr lang="en-US" dirty="0"/>
          </a:p>
        </p:txBody>
      </p:sp>
      <p:sp>
        <p:nvSpPr>
          <p:cNvPr id="6" name="Curved Left Arrow 5"/>
          <p:cNvSpPr/>
          <p:nvPr/>
        </p:nvSpPr>
        <p:spPr>
          <a:xfrm>
            <a:off x="7391400" y="4343400"/>
            <a:ext cx="304800" cy="914400"/>
          </a:xfrm>
          <a:prstGeom prst="curvedLeftArrow">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8" name="Rectangle 7"/>
          <p:cNvSpPr/>
          <p:nvPr/>
        </p:nvSpPr>
        <p:spPr>
          <a:xfrm>
            <a:off x="7705859" y="4462392"/>
            <a:ext cx="1364476" cy="369332"/>
          </a:xfrm>
          <a:prstGeom prst="rect">
            <a:avLst/>
          </a:prstGeom>
        </p:spPr>
        <p:txBody>
          <a:bodyPr wrap="none">
            <a:spAutoFit/>
          </a:bodyPr>
          <a:lstStyle/>
          <a:p>
            <a:r>
              <a:rPr lang="en-US" b="1" dirty="0" smtClean="0"/>
              <a:t>Given data</a:t>
            </a:r>
            <a:endParaRPr lang="en-US" dirty="0"/>
          </a:p>
        </p:txBody>
      </p:sp>
    </p:spTree>
    <p:extLst>
      <p:ext uri="{BB962C8B-B14F-4D97-AF65-F5344CB8AC3E}">
        <p14:creationId xmlns:p14="http://schemas.microsoft.com/office/powerpoint/2010/main" val="9894923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fontScale="90000"/>
          </a:bodyPr>
          <a:lstStyle/>
          <a:p>
            <a:r>
              <a:rPr lang="en-US" altLang="en-US" dirty="0" smtClean="0"/>
              <a:t>Structure-Based Principle-Driven Approach?   </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7" name="Rectangle 14"/>
          <p:cNvSpPr txBox="1">
            <a:spLocks noChangeArrowheads="1"/>
          </p:cNvSpPr>
          <p:nvPr/>
        </p:nvSpPr>
        <p:spPr>
          <a:xfrm>
            <a:off x="457200" y="955432"/>
            <a:ext cx="8229600" cy="590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en-US" dirty="0"/>
          </a:p>
        </p:txBody>
      </p:sp>
      <p:pic>
        <p:nvPicPr>
          <p:cNvPr id="3" name="Content Placeholder 2"/>
          <p:cNvPicPr>
            <a:picLocks noGrp="1" noChangeAspect="1"/>
          </p:cNvPicPr>
          <p:nvPr>
            <p:ph idx="1"/>
          </p:nvPr>
        </p:nvPicPr>
        <p:blipFill rotWithShape="1">
          <a:blip r:embed="rId2">
            <a:extLst>
              <a:ext uri="{28A0092B-C50C-407E-A947-70E740481C1C}">
                <a14:useLocalDpi xmlns:a14="http://schemas.microsoft.com/office/drawing/2010/main" val="0"/>
              </a:ext>
            </a:extLst>
          </a:blip>
          <a:srcRect l="10651" t="1783" r="7692" b="656"/>
          <a:stretch/>
        </p:blipFill>
        <p:spPr>
          <a:xfrm>
            <a:off x="2571919" y="787110"/>
            <a:ext cx="4469834" cy="2591208"/>
          </a:xfrm>
        </p:spPr>
      </p:pic>
      <p:sp>
        <p:nvSpPr>
          <p:cNvPr id="4" name="TextBox 3"/>
          <p:cNvSpPr txBox="1"/>
          <p:nvPr/>
        </p:nvSpPr>
        <p:spPr>
          <a:xfrm>
            <a:off x="7095299" y="1989023"/>
            <a:ext cx="1556836" cy="369332"/>
          </a:xfrm>
          <a:prstGeom prst="rect">
            <a:avLst/>
          </a:prstGeom>
          <a:noFill/>
        </p:spPr>
        <p:txBody>
          <a:bodyPr wrap="none" rtlCol="0">
            <a:spAutoFit/>
          </a:bodyPr>
          <a:lstStyle/>
          <a:p>
            <a:r>
              <a:rPr lang="en-US" dirty="0" smtClean="0"/>
              <a:t>(</a:t>
            </a:r>
            <a:r>
              <a:rPr lang="en-US" dirty="0" err="1" smtClean="0"/>
              <a:t>O’Day</a:t>
            </a:r>
            <a:r>
              <a:rPr lang="en-US" dirty="0" smtClean="0"/>
              <a:t> 2019)</a:t>
            </a:r>
            <a:endParaRPr lang="en-US" dirty="0"/>
          </a:p>
        </p:txBody>
      </p:sp>
      <p:sp>
        <p:nvSpPr>
          <p:cNvPr id="5" name="TextBox 4"/>
          <p:cNvSpPr txBox="1"/>
          <p:nvPr/>
        </p:nvSpPr>
        <p:spPr>
          <a:xfrm>
            <a:off x="1295400" y="3581400"/>
            <a:ext cx="6199133" cy="2585323"/>
          </a:xfrm>
          <a:prstGeom prst="rect">
            <a:avLst/>
          </a:prstGeom>
          <a:noFill/>
        </p:spPr>
        <p:txBody>
          <a:bodyPr wrap="none" rtlCol="0">
            <a:spAutoFit/>
          </a:bodyPr>
          <a:lstStyle/>
          <a:p>
            <a:pPr algn="ctr"/>
            <a:r>
              <a:rPr lang="en-US" b="1" dirty="0" smtClean="0"/>
              <a:t>             </a:t>
            </a:r>
            <a:r>
              <a:rPr lang="en-US" b="1" u="sng" dirty="0" err="1" smtClean="0"/>
              <a:t>iCFN</a:t>
            </a:r>
            <a:r>
              <a:rPr lang="en-US" b="1" u="sng" dirty="0" smtClean="0"/>
              <a:t> for Multi-State Protein Design (2018)</a:t>
            </a:r>
            <a:endParaRPr lang="en-US" u="sng" dirty="0" smtClean="0"/>
          </a:p>
          <a:p>
            <a:endParaRPr lang="en-US" dirty="0" smtClean="0"/>
          </a:p>
          <a:p>
            <a:r>
              <a:rPr lang="en-US" b="1" dirty="0" smtClean="0"/>
              <a:t>Predict:     </a:t>
            </a:r>
            <a:r>
              <a:rPr lang="en-US" dirty="0" smtClean="0"/>
              <a:t>△G in either state and △△G </a:t>
            </a:r>
            <a:r>
              <a:rPr lang="en-US" dirty="0"/>
              <a:t>for each </a:t>
            </a:r>
            <a:r>
              <a:rPr lang="en-US" dirty="0" smtClean="0"/>
              <a:t>protein</a:t>
            </a:r>
          </a:p>
          <a:p>
            <a:endParaRPr lang="en-US" dirty="0"/>
          </a:p>
          <a:p>
            <a:endParaRPr lang="en-US" dirty="0"/>
          </a:p>
          <a:p>
            <a:r>
              <a:rPr lang="en-US" b="1" dirty="0" smtClean="0"/>
              <a:t>Desired:  </a:t>
            </a:r>
            <a:r>
              <a:rPr lang="en-US" dirty="0"/>
              <a:t>T</a:t>
            </a:r>
            <a:r>
              <a:rPr lang="en-US" baseline="-25000" dirty="0"/>
              <a:t>m</a:t>
            </a:r>
            <a:r>
              <a:rPr lang="en-US" dirty="0"/>
              <a:t>, and %unfold at either </a:t>
            </a:r>
            <a:r>
              <a:rPr lang="en-US" dirty="0" smtClean="0"/>
              <a:t>state plus stabilization </a:t>
            </a:r>
          </a:p>
          <a:p>
            <a:r>
              <a:rPr lang="en-US" dirty="0"/>
              <a:t>	</a:t>
            </a:r>
            <a:r>
              <a:rPr lang="en-US" dirty="0" smtClean="0"/>
              <a:t>  for each </a:t>
            </a:r>
            <a:r>
              <a:rPr lang="en-US" dirty="0" err="1" smtClean="0"/>
              <a:t>CaM</a:t>
            </a:r>
            <a:r>
              <a:rPr lang="en-US" dirty="0" smtClean="0"/>
              <a:t> variant </a:t>
            </a:r>
            <a:endParaRPr lang="en-US" dirty="0"/>
          </a:p>
          <a:p>
            <a:endParaRPr lang="en-US" b="1" dirty="0"/>
          </a:p>
          <a:p>
            <a:endParaRPr lang="en-US" b="1" dirty="0" smtClean="0"/>
          </a:p>
        </p:txBody>
      </p:sp>
      <p:sp>
        <p:nvSpPr>
          <p:cNvPr id="2" name="TextBox 1"/>
          <p:cNvSpPr txBox="1"/>
          <p:nvPr/>
        </p:nvSpPr>
        <p:spPr>
          <a:xfrm>
            <a:off x="6694726" y="868039"/>
            <a:ext cx="2339102" cy="369332"/>
          </a:xfrm>
          <a:prstGeom prst="rect">
            <a:avLst/>
          </a:prstGeom>
          <a:noFill/>
        </p:spPr>
        <p:txBody>
          <a:bodyPr wrap="none" rtlCol="0">
            <a:spAutoFit/>
          </a:bodyPr>
          <a:lstStyle/>
          <a:p>
            <a:r>
              <a:rPr lang="en-US" dirty="0" smtClean="0"/>
              <a:t>CAGI5 FXN </a:t>
            </a:r>
            <a:r>
              <a:rPr lang="en-US" i="1" dirty="0" err="1" smtClean="0"/>
              <a:t>deja</a:t>
            </a:r>
            <a:r>
              <a:rPr lang="en-US" i="1" dirty="0" smtClean="0"/>
              <a:t> vu</a:t>
            </a:r>
            <a:r>
              <a:rPr lang="en-US" dirty="0" smtClean="0"/>
              <a:t>?</a:t>
            </a:r>
            <a:endParaRPr lang="en-US" dirty="0"/>
          </a:p>
        </p:txBody>
      </p:sp>
      <p:sp>
        <p:nvSpPr>
          <p:cNvPr id="6" name="Curved Left Arrow 5"/>
          <p:cNvSpPr/>
          <p:nvPr/>
        </p:nvSpPr>
        <p:spPr>
          <a:xfrm>
            <a:off x="7391400" y="4343400"/>
            <a:ext cx="304800" cy="914400"/>
          </a:xfrm>
          <a:prstGeom prst="curvedLeftArrow">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8" name="Rectangle 7"/>
          <p:cNvSpPr/>
          <p:nvPr/>
        </p:nvSpPr>
        <p:spPr>
          <a:xfrm>
            <a:off x="7705859" y="4462392"/>
            <a:ext cx="1364476" cy="369332"/>
          </a:xfrm>
          <a:prstGeom prst="rect">
            <a:avLst/>
          </a:prstGeom>
        </p:spPr>
        <p:txBody>
          <a:bodyPr wrap="none">
            <a:spAutoFit/>
          </a:bodyPr>
          <a:lstStyle/>
          <a:p>
            <a:r>
              <a:rPr lang="en-US" b="1" dirty="0" smtClean="0"/>
              <a:t>Given data</a:t>
            </a:r>
            <a:endParaRPr lang="en-US" dirty="0"/>
          </a:p>
        </p:txBody>
      </p:sp>
      <p:sp>
        <p:nvSpPr>
          <p:cNvPr id="9" name="Explosion 1 8"/>
          <p:cNvSpPr/>
          <p:nvPr/>
        </p:nvSpPr>
        <p:spPr>
          <a:xfrm>
            <a:off x="7967279" y="4800600"/>
            <a:ext cx="841636" cy="57299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t>Small</a:t>
            </a:r>
            <a:endParaRPr lang="en-US" sz="800" dirty="0"/>
          </a:p>
        </p:txBody>
      </p:sp>
    </p:spTree>
    <p:extLst>
      <p:ext uri="{BB962C8B-B14F-4D97-AF65-F5344CB8AC3E}">
        <p14:creationId xmlns:p14="http://schemas.microsoft.com/office/powerpoint/2010/main" val="2107654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fontScale="90000"/>
          </a:bodyPr>
          <a:lstStyle/>
          <a:p>
            <a:r>
              <a:rPr lang="en-US" dirty="0" smtClean="0"/>
              <a:t>A Common Data Challenge to </a:t>
            </a:r>
            <a:br>
              <a:rPr lang="en-US" dirty="0" smtClean="0"/>
            </a:br>
            <a:r>
              <a:rPr lang="en-US" dirty="0" smtClean="0"/>
              <a:t>Genome Interpretation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Experimental “labels” are much more </a:t>
            </a:r>
            <a:r>
              <a:rPr lang="en-US" b="1" i="1" dirty="0" smtClean="0"/>
              <a:t>expensive</a:t>
            </a:r>
            <a:r>
              <a:rPr lang="en-US" dirty="0" smtClean="0"/>
              <a:t> and </a:t>
            </a:r>
            <a:r>
              <a:rPr lang="en-US" b="1" i="1" dirty="0" smtClean="0"/>
              <a:t>rare</a:t>
            </a:r>
            <a:r>
              <a:rPr lang="en-US" dirty="0" smtClean="0"/>
              <a:t> compared to variant sequences</a:t>
            </a:r>
          </a:p>
          <a:p>
            <a:pPr lvl="1"/>
            <a:r>
              <a:rPr lang="en-US" dirty="0" smtClean="0"/>
              <a:t>Data-hungry models facing small data</a:t>
            </a:r>
            <a:endParaRPr lang="en-US" dirty="0"/>
          </a:p>
          <a:p>
            <a:endParaRPr lang="en-US" dirty="0" smtClean="0"/>
          </a:p>
          <a:p>
            <a:endParaRPr lang="en-US" dirty="0"/>
          </a:p>
          <a:p>
            <a:r>
              <a:rPr lang="en-US" dirty="0" smtClean="0"/>
              <a:t>Experimental labels are </a:t>
            </a:r>
            <a:r>
              <a:rPr lang="en-US" b="1" i="1" dirty="0" smtClean="0"/>
              <a:t>context-</a:t>
            </a:r>
            <a:r>
              <a:rPr lang="en-US" dirty="0" smtClean="0"/>
              <a:t> and </a:t>
            </a:r>
            <a:r>
              <a:rPr lang="en-US" b="1" i="1" dirty="0" smtClean="0"/>
              <a:t>protocol-specific</a:t>
            </a:r>
            <a:r>
              <a:rPr lang="en-US" dirty="0" smtClean="0"/>
              <a:t> </a:t>
            </a:r>
          </a:p>
          <a:p>
            <a:pPr lvl="1"/>
            <a:r>
              <a:rPr lang="en-US" dirty="0" smtClean="0"/>
              <a:t>Data-specific models lacking transferrable knowledge </a:t>
            </a:r>
          </a:p>
          <a:p>
            <a:endParaRPr lang="en-US" dirty="0"/>
          </a:p>
          <a:p>
            <a:endParaRPr lang="en-US" dirty="0" smtClean="0"/>
          </a:p>
          <a:p>
            <a:endParaRPr lang="en-US" dirty="0"/>
          </a:p>
        </p:txBody>
      </p:sp>
      <p:sp>
        <p:nvSpPr>
          <p:cNvPr id="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6"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922329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Strategy: Training Models without Labels? </a:t>
            </a:r>
            <a:endParaRPr lang="en-US" dirty="0"/>
          </a:p>
        </p:txBody>
      </p:sp>
      <p:sp>
        <p:nvSpPr>
          <p:cNvPr id="3" name="Content Placeholder 2"/>
          <p:cNvSpPr>
            <a:spLocks noGrp="1"/>
          </p:cNvSpPr>
          <p:nvPr>
            <p:ph idx="1"/>
          </p:nvPr>
        </p:nvSpPr>
        <p:spPr>
          <a:xfrm>
            <a:off x="457200" y="955432"/>
            <a:ext cx="8458200" cy="5902568"/>
          </a:xfrm>
        </p:spPr>
        <p:txBody>
          <a:bodyPr/>
          <a:lstStyle/>
          <a:p>
            <a:endParaRPr lang="en-US" dirty="0" smtClean="0"/>
          </a:p>
          <a:p>
            <a:r>
              <a:rPr lang="en-US" dirty="0" smtClean="0"/>
              <a:t>There are abundant sequence data without labels!  </a:t>
            </a:r>
          </a:p>
          <a:p>
            <a:pPr lvl="1"/>
            <a:r>
              <a:rPr lang="en-US" dirty="0" smtClean="0"/>
              <a:t>Inferring fitness landscape/predictor from the products of natural evolution (“zero-shot”)</a:t>
            </a:r>
          </a:p>
          <a:p>
            <a:pPr lvl="1"/>
            <a:endParaRPr lang="en-US" dirty="0"/>
          </a:p>
          <a:p>
            <a:pPr lvl="1"/>
            <a:endParaRPr lang="en-US" dirty="0" smtClean="0"/>
          </a:p>
          <a:p>
            <a:r>
              <a:rPr lang="en-US" dirty="0" smtClean="0"/>
              <a:t>The “pre-trained” predictor can be “fine-tuned” for </a:t>
            </a:r>
          </a:p>
          <a:p>
            <a:pPr lvl="1"/>
            <a:r>
              <a:rPr lang="en-US" dirty="0" smtClean="0"/>
              <a:t>specific protein families </a:t>
            </a:r>
          </a:p>
          <a:p>
            <a:pPr lvl="1"/>
            <a:r>
              <a:rPr lang="en-US" dirty="0" smtClean="0"/>
              <a:t>specific experimental labels (enough w/ few: “few-shot”) </a:t>
            </a:r>
            <a:endParaRPr lang="en-US" dirty="0"/>
          </a:p>
        </p:txBody>
      </p:sp>
      <p:sp>
        <p:nvSpPr>
          <p:cNvPr id="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6"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7038357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824"/>
            <a:ext cx="9144000" cy="762000"/>
          </a:xfrm>
        </p:spPr>
        <p:txBody>
          <a:bodyPr>
            <a:normAutofit fontScale="90000"/>
          </a:bodyPr>
          <a:lstStyle/>
          <a:p>
            <a:r>
              <a:rPr lang="en-US" dirty="0" smtClean="0"/>
              <a:t>New Tools for Zero-Shot Variant Effect Prediction </a:t>
            </a:r>
            <a:endParaRPr lang="en-US" dirty="0"/>
          </a:p>
        </p:txBody>
      </p:sp>
      <p:sp>
        <p:nvSpPr>
          <p:cNvPr id="3" name="Content Placeholder 2"/>
          <p:cNvSpPr>
            <a:spLocks noGrp="1"/>
          </p:cNvSpPr>
          <p:nvPr>
            <p:ph idx="1"/>
          </p:nvPr>
        </p:nvSpPr>
        <p:spPr>
          <a:xfrm>
            <a:off x="457200" y="955432"/>
            <a:ext cx="8686800" cy="5902568"/>
          </a:xfrm>
        </p:spPr>
        <p:txBody>
          <a:bodyPr/>
          <a:lstStyle/>
          <a:p>
            <a:r>
              <a:rPr lang="en-US" dirty="0" smtClean="0"/>
              <a:t>Recent developments in </a:t>
            </a:r>
            <a:r>
              <a:rPr lang="en-US" b="1" dirty="0" smtClean="0"/>
              <a:t>natural language processing</a:t>
            </a:r>
            <a:r>
              <a:rPr lang="en-US" dirty="0" smtClean="0"/>
              <a:t>, especially </a:t>
            </a:r>
            <a:r>
              <a:rPr lang="en-US" b="1" dirty="0" smtClean="0"/>
              <a:t>Transformers</a:t>
            </a:r>
            <a:r>
              <a:rPr lang="en-US" dirty="0" smtClean="0"/>
              <a:t> since 2018, have rippled into modeling </a:t>
            </a:r>
            <a:r>
              <a:rPr lang="en-US" i="1" dirty="0" smtClean="0">
                <a:solidFill>
                  <a:srgbClr val="FF0000"/>
                </a:solidFill>
              </a:rPr>
              <a:t>“</a:t>
            </a:r>
            <a:r>
              <a:rPr lang="en-US" b="1" i="1" dirty="0" smtClean="0">
                <a:solidFill>
                  <a:srgbClr val="FF0000"/>
                </a:solidFill>
              </a:rPr>
              <a:t>the protein language</a:t>
            </a:r>
            <a:r>
              <a:rPr lang="en-US" i="1" dirty="0" smtClean="0">
                <a:solidFill>
                  <a:srgbClr val="FF0000"/>
                </a:solidFill>
              </a:rPr>
              <a:t>”</a:t>
            </a:r>
            <a:endParaRPr lang="en-US" i="1" dirty="0">
              <a:solidFill>
                <a:srgbClr val="FF0000"/>
              </a:solidFill>
            </a:endParaRPr>
          </a:p>
        </p:txBody>
      </p:sp>
      <p:pic>
        <p:nvPicPr>
          <p:cNvPr id="5" name="Main graphic"/>
          <p:cNvPicPr/>
          <p:nvPr/>
        </p:nvPicPr>
        <p:blipFill rotWithShape="1">
          <a:blip r:embed="rId2"/>
          <a:srcRect l="71600"/>
          <a:stretch/>
        </p:blipFill>
        <p:spPr>
          <a:xfrm>
            <a:off x="4331319" y="2531298"/>
            <a:ext cx="1499101" cy="3403301"/>
          </a:xfrm>
          <a:prstGeom prst="rect">
            <a:avLst/>
          </a:prstGeom>
          <a:ln>
            <a:noFill/>
          </a:ln>
        </p:spPr>
      </p:pic>
      <p:sp>
        <p:nvSpPr>
          <p:cNvPr id="6" name="TextBox 5"/>
          <p:cNvSpPr txBox="1"/>
          <p:nvPr/>
        </p:nvSpPr>
        <p:spPr>
          <a:xfrm>
            <a:off x="4075080" y="5981163"/>
            <a:ext cx="1914307" cy="276999"/>
          </a:xfrm>
          <a:prstGeom prst="rect">
            <a:avLst/>
          </a:prstGeom>
          <a:noFill/>
        </p:spPr>
        <p:txBody>
          <a:bodyPr wrap="none" rtlCol="0">
            <a:spAutoFit/>
          </a:bodyPr>
          <a:lstStyle/>
          <a:p>
            <a:r>
              <a:rPr lang="en-US" sz="1200" dirty="0" smtClean="0"/>
              <a:t>(</a:t>
            </a:r>
            <a:r>
              <a:rPr lang="en-US" sz="1200" dirty="0" err="1" smtClean="0"/>
              <a:t>Bepler</a:t>
            </a:r>
            <a:r>
              <a:rPr lang="en-US" sz="1200" dirty="0" smtClean="0"/>
              <a:t> and Berger 2021)</a:t>
            </a:r>
            <a:endParaRPr lang="en-US" sz="1200"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5833" t="962" r="25001" b="962"/>
          <a:stretch/>
        </p:blipFill>
        <p:spPr>
          <a:xfrm>
            <a:off x="1700479" y="4693243"/>
            <a:ext cx="875740" cy="1009328"/>
          </a:xfrm>
          <a:prstGeom prst="rect">
            <a:avLst/>
          </a:prstGeom>
        </p:spPr>
      </p:pic>
      <p:sp>
        <p:nvSpPr>
          <p:cNvPr id="8" name="TextBox 7"/>
          <p:cNvSpPr txBox="1"/>
          <p:nvPr/>
        </p:nvSpPr>
        <p:spPr>
          <a:xfrm>
            <a:off x="1337890" y="5761098"/>
            <a:ext cx="1479892" cy="276999"/>
          </a:xfrm>
          <a:prstGeom prst="rect">
            <a:avLst/>
          </a:prstGeom>
          <a:noFill/>
        </p:spPr>
        <p:txBody>
          <a:bodyPr wrap="none" rtlCol="0">
            <a:spAutoFit/>
          </a:bodyPr>
          <a:lstStyle/>
          <a:p>
            <a:r>
              <a:rPr lang="en-US" sz="1200" dirty="0" smtClean="0"/>
              <a:t>Protein Sequences</a:t>
            </a:r>
            <a:endParaRPr lang="en-US" sz="1200" dirty="0"/>
          </a:p>
        </p:txBody>
      </p:sp>
      <p:pic>
        <p:nvPicPr>
          <p:cNvPr id="9" name="Content Placeholder 4"/>
          <p:cNvPicPr>
            <a:picLocks noChangeAspect="1"/>
          </p:cNvPicPr>
          <p:nvPr/>
        </p:nvPicPr>
        <p:blipFill rotWithShape="1">
          <a:blip r:embed="rId4"/>
          <a:srcRect l="11619" t="754" r="11542" b="69873"/>
          <a:stretch/>
        </p:blipFill>
        <p:spPr>
          <a:xfrm>
            <a:off x="801220" y="2595196"/>
            <a:ext cx="2514600" cy="1676400"/>
          </a:xfrm>
          <a:prstGeom prst="rect">
            <a:avLst/>
          </a:prstGeom>
        </p:spPr>
      </p:pic>
      <p:sp>
        <p:nvSpPr>
          <p:cNvPr id="10" name="Striped Right Arrow 9"/>
          <p:cNvSpPr/>
          <p:nvPr/>
        </p:nvSpPr>
        <p:spPr>
          <a:xfrm>
            <a:off x="3315820" y="3433396"/>
            <a:ext cx="915119" cy="14800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4"/>
          <p:cNvPicPr>
            <a:picLocks noChangeAspect="1"/>
          </p:cNvPicPr>
          <p:nvPr/>
        </p:nvPicPr>
        <p:blipFill rotWithShape="1">
          <a:blip r:embed="rId4"/>
          <a:srcRect l="53554" t="46729" r="2204" b="11881"/>
          <a:stretch/>
        </p:blipFill>
        <p:spPr>
          <a:xfrm>
            <a:off x="7381158" y="2420816"/>
            <a:ext cx="1377010" cy="2246701"/>
          </a:xfrm>
          <a:prstGeom prst="rect">
            <a:avLst/>
          </a:prstGeom>
        </p:spPr>
      </p:pic>
      <p:cxnSp>
        <p:nvCxnSpPr>
          <p:cNvPr id="13" name="Curved Connector 12"/>
          <p:cNvCxnSpPr/>
          <p:nvPr/>
        </p:nvCxnSpPr>
        <p:spPr>
          <a:xfrm flipV="1">
            <a:off x="5727268" y="4234902"/>
            <a:ext cx="1634951" cy="163390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flipV="1">
            <a:off x="5751449" y="4800600"/>
            <a:ext cx="1629709" cy="1069907"/>
          </a:xfrm>
          <a:prstGeom prst="curvedConnector3">
            <a:avLst>
              <a:gd name="adj1" fmla="val 5869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flipV="1">
            <a:off x="5751449" y="5181600"/>
            <a:ext cx="1610770" cy="687208"/>
          </a:xfrm>
          <a:prstGeom prst="curvedConnector3">
            <a:avLst>
              <a:gd name="adj1" fmla="val 70788"/>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7"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9" name="TextBox 28"/>
          <p:cNvSpPr txBox="1"/>
          <p:nvPr/>
        </p:nvSpPr>
        <p:spPr>
          <a:xfrm>
            <a:off x="6349757" y="5105400"/>
            <a:ext cx="813043" cy="369332"/>
          </a:xfrm>
          <a:prstGeom prst="rect">
            <a:avLst/>
          </a:prstGeom>
          <a:noFill/>
        </p:spPr>
        <p:txBody>
          <a:bodyPr wrap="none" rtlCol="0">
            <a:spAutoFit/>
          </a:bodyPr>
          <a:lstStyle/>
          <a:p>
            <a:r>
              <a:rPr lang="en-US" i="1" dirty="0" smtClean="0">
                <a:solidFill>
                  <a:srgbClr val="FF0000"/>
                </a:solidFill>
              </a:rPr>
              <a:t>reflect</a:t>
            </a:r>
            <a:endParaRPr lang="en-US" i="1" dirty="0">
              <a:solidFill>
                <a:srgbClr val="FF0000"/>
              </a:solidFill>
            </a:endParaRPr>
          </a:p>
        </p:txBody>
      </p:sp>
      <p:sp>
        <p:nvSpPr>
          <p:cNvPr id="34" name="TextBox 33"/>
          <p:cNvSpPr txBox="1"/>
          <p:nvPr/>
        </p:nvSpPr>
        <p:spPr>
          <a:xfrm>
            <a:off x="7585520" y="4672625"/>
            <a:ext cx="772969" cy="276999"/>
          </a:xfrm>
          <a:prstGeom prst="rect">
            <a:avLst/>
          </a:prstGeom>
          <a:noFill/>
        </p:spPr>
        <p:txBody>
          <a:bodyPr wrap="none" rtlCol="0">
            <a:spAutoFit/>
          </a:bodyPr>
          <a:lstStyle/>
          <a:p>
            <a:r>
              <a:rPr lang="en-US" sz="1200" dirty="0" smtClean="0">
                <a:solidFill>
                  <a:schemeClr val="accent1">
                    <a:lumMod val="50000"/>
                  </a:schemeClr>
                </a:solidFill>
              </a:rPr>
              <a:t>Function</a:t>
            </a:r>
            <a:endParaRPr lang="en-US" sz="1200" dirty="0">
              <a:solidFill>
                <a:schemeClr val="accent1">
                  <a:lumMod val="50000"/>
                </a:schemeClr>
              </a:solidFill>
            </a:endParaRPr>
          </a:p>
        </p:txBody>
      </p:sp>
      <p:sp>
        <p:nvSpPr>
          <p:cNvPr id="35" name="TextBox 34"/>
          <p:cNvSpPr txBox="1"/>
          <p:nvPr/>
        </p:nvSpPr>
        <p:spPr>
          <a:xfrm>
            <a:off x="7585519" y="4987150"/>
            <a:ext cx="814647" cy="646331"/>
          </a:xfrm>
          <a:prstGeom prst="rect">
            <a:avLst/>
          </a:prstGeom>
          <a:noFill/>
        </p:spPr>
        <p:txBody>
          <a:bodyPr wrap="none" rtlCol="0">
            <a:spAutoFit/>
          </a:bodyPr>
          <a:lstStyle/>
          <a:p>
            <a:r>
              <a:rPr lang="en-US" sz="1200" dirty="0" smtClean="0">
                <a:solidFill>
                  <a:schemeClr val="accent1">
                    <a:lumMod val="50000"/>
                  </a:schemeClr>
                </a:solidFill>
              </a:rPr>
              <a:t>Evolution</a:t>
            </a:r>
          </a:p>
          <a:p>
            <a:endParaRPr lang="en-US" sz="1200" dirty="0">
              <a:solidFill>
                <a:schemeClr val="accent1">
                  <a:lumMod val="50000"/>
                </a:schemeClr>
              </a:solidFill>
            </a:endParaRPr>
          </a:p>
          <a:p>
            <a:pPr algn="ctr"/>
            <a:r>
              <a:rPr lang="en-US" sz="1200" dirty="0" smtClean="0">
                <a:solidFill>
                  <a:schemeClr val="accent1">
                    <a:lumMod val="50000"/>
                  </a:schemeClr>
                </a:solidFill>
              </a:rPr>
              <a:t>…</a:t>
            </a:r>
            <a:endParaRPr lang="en-US" sz="1200" dirty="0">
              <a:solidFill>
                <a:schemeClr val="accent1">
                  <a:lumMod val="50000"/>
                </a:schemeClr>
              </a:solidFill>
            </a:endParaRPr>
          </a:p>
        </p:txBody>
      </p:sp>
    </p:spTree>
    <p:extLst>
      <p:ext uri="{BB962C8B-B14F-4D97-AF65-F5344CB8AC3E}">
        <p14:creationId xmlns:p14="http://schemas.microsoft.com/office/powerpoint/2010/main" val="678006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824"/>
            <a:ext cx="9144000" cy="762000"/>
          </a:xfrm>
        </p:spPr>
        <p:txBody>
          <a:bodyPr>
            <a:normAutofit fontScale="90000"/>
          </a:bodyPr>
          <a:lstStyle/>
          <a:p>
            <a:r>
              <a:rPr lang="en-US" dirty="0" smtClean="0"/>
              <a:t>New Tools for Zero-Shot Variant Effect Prediction </a:t>
            </a:r>
            <a:endParaRPr lang="en-US" dirty="0"/>
          </a:p>
        </p:txBody>
      </p:sp>
      <p:sp>
        <p:nvSpPr>
          <p:cNvPr id="3" name="Content Placeholder 2"/>
          <p:cNvSpPr>
            <a:spLocks noGrp="1"/>
          </p:cNvSpPr>
          <p:nvPr>
            <p:ph idx="1"/>
          </p:nvPr>
        </p:nvSpPr>
        <p:spPr>
          <a:xfrm>
            <a:off x="457200" y="955432"/>
            <a:ext cx="8686800" cy="5902568"/>
          </a:xfrm>
        </p:spPr>
        <p:txBody>
          <a:bodyPr/>
          <a:lstStyle/>
          <a:p>
            <a:r>
              <a:rPr lang="en-US" dirty="0" smtClean="0"/>
              <a:t>Recent developments in </a:t>
            </a:r>
            <a:r>
              <a:rPr lang="en-US" b="1" dirty="0" smtClean="0"/>
              <a:t>natural language processing</a:t>
            </a:r>
            <a:r>
              <a:rPr lang="en-US" dirty="0" smtClean="0"/>
              <a:t>, especially </a:t>
            </a:r>
            <a:r>
              <a:rPr lang="en-US" b="1" dirty="0" smtClean="0"/>
              <a:t>Transformers</a:t>
            </a:r>
            <a:r>
              <a:rPr lang="en-US" dirty="0" smtClean="0"/>
              <a:t> since 2018, have rippled into modeling </a:t>
            </a:r>
            <a:r>
              <a:rPr lang="en-US" i="1" dirty="0" smtClean="0">
                <a:solidFill>
                  <a:srgbClr val="FF0000"/>
                </a:solidFill>
              </a:rPr>
              <a:t>“</a:t>
            </a:r>
            <a:r>
              <a:rPr lang="en-US" b="1" i="1" dirty="0" smtClean="0">
                <a:solidFill>
                  <a:srgbClr val="FF0000"/>
                </a:solidFill>
              </a:rPr>
              <a:t>the protein language</a:t>
            </a:r>
            <a:r>
              <a:rPr lang="en-US" i="1" dirty="0" smtClean="0">
                <a:solidFill>
                  <a:srgbClr val="FF0000"/>
                </a:solidFill>
              </a:rPr>
              <a:t>”</a:t>
            </a:r>
            <a:endParaRPr lang="en-US" i="1" dirty="0">
              <a:solidFill>
                <a:srgbClr val="FF0000"/>
              </a:solidFill>
            </a:endParaRPr>
          </a:p>
        </p:txBody>
      </p:sp>
      <p:sp>
        <p:nvSpPr>
          <p:cNvPr id="2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7"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20" name="Table 19"/>
          <p:cNvGraphicFramePr>
            <a:graphicFrameLocks noGrp="1"/>
          </p:cNvGraphicFramePr>
          <p:nvPr>
            <p:extLst>
              <p:ext uri="{D42A27DB-BD31-4B8C-83A1-F6EECF244321}">
                <p14:modId xmlns:p14="http://schemas.microsoft.com/office/powerpoint/2010/main" val="2108050440"/>
              </p:ext>
            </p:extLst>
          </p:nvPr>
        </p:nvGraphicFramePr>
        <p:xfrm>
          <a:off x="381000" y="2589141"/>
          <a:ext cx="8520625" cy="2112845"/>
        </p:xfrm>
        <a:graphic>
          <a:graphicData uri="http://schemas.openxmlformats.org/drawingml/2006/table">
            <a:tbl>
              <a:tblPr>
                <a:noFill/>
              </a:tblPr>
              <a:tblGrid>
                <a:gridCol w="1704125"/>
                <a:gridCol w="1704125"/>
                <a:gridCol w="1704125"/>
                <a:gridCol w="1316102"/>
                <a:gridCol w="2092148"/>
              </a:tblGrid>
              <a:tr h="0">
                <a:tc>
                  <a:txBody>
                    <a:bodyPr/>
                    <a:lstStyle/>
                    <a:p>
                      <a:pPr marL="0" lvl="0" indent="0" algn="l" rtl="0">
                        <a:spcBef>
                          <a:spcPts val="0"/>
                        </a:spcBef>
                        <a:spcAft>
                          <a:spcPts val="0"/>
                        </a:spcAft>
                        <a:buNone/>
                      </a:pPr>
                      <a:r>
                        <a:rPr lang="en" sz="1400" dirty="0"/>
                        <a:t>Model name</a:t>
                      </a:r>
                      <a:endParaRPr sz="1400" dirty="0"/>
                    </a:p>
                  </a:txBody>
                  <a:tcPr marL="91425" marR="91425" marT="91425" marB="91425"/>
                </a:tc>
                <a:tc>
                  <a:txBody>
                    <a:bodyPr/>
                    <a:lstStyle/>
                    <a:p>
                      <a:pPr marL="0" lvl="0" indent="0" algn="l" rtl="0">
                        <a:spcBef>
                          <a:spcPts val="0"/>
                        </a:spcBef>
                        <a:spcAft>
                          <a:spcPts val="0"/>
                        </a:spcAft>
                        <a:buNone/>
                      </a:pPr>
                      <a:r>
                        <a:rPr lang="en" sz="1400"/>
                        <a:t>Dataset</a:t>
                      </a:r>
                      <a:endParaRPr sz="1400"/>
                    </a:p>
                  </a:txBody>
                  <a:tcPr marL="91425" marR="91425" marT="91425" marB="91425"/>
                </a:tc>
                <a:tc>
                  <a:txBody>
                    <a:bodyPr/>
                    <a:lstStyle/>
                    <a:p>
                      <a:pPr marL="0" lvl="0" indent="0" algn="l" rtl="0">
                        <a:spcBef>
                          <a:spcPts val="0"/>
                        </a:spcBef>
                        <a:spcAft>
                          <a:spcPts val="0"/>
                        </a:spcAft>
                        <a:buNone/>
                      </a:pPr>
                      <a:r>
                        <a:rPr lang="en" sz="1400"/>
                        <a:t>Dataset Size</a:t>
                      </a:r>
                      <a:endParaRPr sz="1400"/>
                    </a:p>
                  </a:txBody>
                  <a:tcPr marL="91425" marR="91425" marT="91425" marB="91425"/>
                </a:tc>
                <a:tc>
                  <a:txBody>
                    <a:bodyPr/>
                    <a:lstStyle/>
                    <a:p>
                      <a:pPr marL="0" lvl="0" indent="0" algn="l" rtl="0">
                        <a:spcBef>
                          <a:spcPts val="0"/>
                        </a:spcBef>
                        <a:spcAft>
                          <a:spcPts val="0"/>
                        </a:spcAft>
                        <a:buNone/>
                      </a:pPr>
                      <a:r>
                        <a:rPr lang="en" sz="1400" dirty="0">
                          <a:solidFill>
                            <a:srgbClr val="000000"/>
                          </a:solidFill>
                        </a:rPr>
                        <a:t>Model </a:t>
                      </a:r>
                      <a:r>
                        <a:rPr lang="en-US" sz="1400" dirty="0" smtClean="0">
                          <a:solidFill>
                            <a:srgbClr val="000000"/>
                          </a:solidFill>
                        </a:rPr>
                        <a:t>Size </a:t>
                      </a:r>
                    </a:p>
                    <a:p>
                      <a:pPr marL="0" lvl="0" indent="0" algn="l" rtl="0">
                        <a:spcBef>
                          <a:spcPts val="0"/>
                        </a:spcBef>
                        <a:spcAft>
                          <a:spcPts val="0"/>
                        </a:spcAft>
                        <a:buNone/>
                      </a:pPr>
                      <a:r>
                        <a:rPr lang="en-US" sz="1400" dirty="0" smtClean="0">
                          <a:solidFill>
                            <a:srgbClr val="000000"/>
                          </a:solidFill>
                        </a:rPr>
                        <a:t>(</a:t>
                      </a:r>
                      <a:r>
                        <a:rPr lang="en" sz="1400" dirty="0" smtClean="0">
                          <a:solidFill>
                            <a:srgbClr val="000000"/>
                          </a:solidFill>
                        </a:rPr>
                        <a:t># </a:t>
                      </a:r>
                      <a:r>
                        <a:rPr lang="en" sz="1400" dirty="0" err="1" smtClean="0">
                          <a:solidFill>
                            <a:srgbClr val="000000"/>
                          </a:solidFill>
                        </a:rPr>
                        <a:t>param</a:t>
                      </a:r>
                      <a:r>
                        <a:rPr lang="en-US" sz="1400" dirty="0" smtClean="0">
                          <a:solidFill>
                            <a:srgbClr val="000000"/>
                          </a:solidFill>
                        </a:rPr>
                        <a:t>)</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Model type</a:t>
                      </a:r>
                      <a:endParaRPr sz="1400" dirty="0">
                        <a:solidFill>
                          <a:srgbClr val="000000"/>
                        </a:solidFill>
                      </a:endParaRPr>
                    </a:p>
                  </a:txBody>
                  <a:tcPr marL="91425" marR="91425" marT="91425" marB="91425"/>
                </a:tc>
              </a:tr>
              <a:tr h="428325">
                <a:tc>
                  <a:txBody>
                    <a:bodyPr/>
                    <a:lstStyle/>
                    <a:p>
                      <a:pPr marL="0" lvl="0" indent="0" algn="l" rtl="0">
                        <a:spcBef>
                          <a:spcPts val="0"/>
                        </a:spcBef>
                        <a:spcAft>
                          <a:spcPts val="0"/>
                        </a:spcAft>
                        <a:buNone/>
                      </a:pPr>
                      <a:r>
                        <a:rPr lang="en" sz="1400" dirty="0" err="1" smtClean="0"/>
                        <a:t>UniRep</a:t>
                      </a:r>
                      <a:r>
                        <a:rPr lang="en-US" sz="1400" dirty="0" smtClean="0"/>
                        <a:t> </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UniRef50</a:t>
                      </a:r>
                      <a:r>
                        <a:rPr lang="en" sz="1400" dirty="0"/>
                        <a:t> </a:t>
                      </a:r>
                      <a:endParaRPr sz="1400" dirty="0"/>
                    </a:p>
                  </a:txBody>
                  <a:tcPr marL="91425" marR="91425" marT="91425" marB="91425"/>
                </a:tc>
                <a:tc>
                  <a:txBody>
                    <a:bodyPr/>
                    <a:lstStyle/>
                    <a:p>
                      <a:pPr marL="0" lvl="0" indent="0" algn="l" rtl="0">
                        <a:spcBef>
                          <a:spcPts val="0"/>
                        </a:spcBef>
                        <a:spcAft>
                          <a:spcPts val="0"/>
                        </a:spcAft>
                        <a:buNone/>
                      </a:pPr>
                      <a:r>
                        <a:rPr lang="en" sz="1400" dirty="0"/>
                        <a:t>24M </a:t>
                      </a:r>
                      <a:r>
                        <a:rPr lang="en" sz="1400" dirty="0" err="1"/>
                        <a:t>seqs</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18M</a:t>
                      </a:r>
                      <a:endParaRPr sz="1400" dirty="0"/>
                    </a:p>
                  </a:txBody>
                  <a:tcPr marL="91425" marR="91425" marT="91425" marB="91425"/>
                </a:tc>
                <a:tc>
                  <a:txBody>
                    <a:bodyPr/>
                    <a:lstStyle/>
                    <a:p>
                      <a:pPr marL="0" lvl="0" indent="0" algn="l" rtl="0">
                        <a:spcBef>
                          <a:spcPts val="0"/>
                        </a:spcBef>
                        <a:spcAft>
                          <a:spcPts val="0"/>
                        </a:spcAft>
                        <a:buNone/>
                      </a:pPr>
                      <a:r>
                        <a:rPr lang="en" sz="1400">
                          <a:solidFill>
                            <a:srgbClr val="000000"/>
                          </a:solidFill>
                        </a:rPr>
                        <a:t>multiplicative LSTM</a:t>
                      </a:r>
                      <a:endParaRPr sz="1400"/>
                    </a:p>
                  </a:txBody>
                  <a:tcPr marL="91425" marR="91425" marT="91425" marB="91425"/>
                </a:tc>
              </a:tr>
              <a:tr h="428325">
                <a:tc>
                  <a:txBody>
                    <a:bodyPr/>
                    <a:lstStyle/>
                    <a:p>
                      <a:pPr marL="0" lvl="0" indent="0" algn="l" rtl="0">
                        <a:spcBef>
                          <a:spcPts val="0"/>
                        </a:spcBef>
                        <a:spcAft>
                          <a:spcPts val="0"/>
                        </a:spcAft>
                        <a:buNone/>
                      </a:pPr>
                      <a:r>
                        <a:rPr lang="en" sz="1400"/>
                        <a:t>TAPE</a:t>
                      </a:r>
                      <a:endParaRPr sz="1400"/>
                    </a:p>
                  </a:txBody>
                  <a:tcPr marL="91425" marR="91425" marT="91425" marB="91425"/>
                </a:tc>
                <a:tc>
                  <a:txBody>
                    <a:bodyPr/>
                    <a:lstStyle/>
                    <a:p>
                      <a:pPr marL="0" lvl="0" indent="0" algn="l" rtl="0">
                        <a:spcBef>
                          <a:spcPts val="0"/>
                        </a:spcBef>
                        <a:spcAft>
                          <a:spcPts val="0"/>
                        </a:spcAft>
                        <a:buNone/>
                      </a:pPr>
                      <a:r>
                        <a:rPr lang="en" sz="1400" dirty="0" err="1"/>
                        <a:t>Pfam</a:t>
                      </a:r>
                      <a:endParaRPr sz="1400" dirty="0"/>
                    </a:p>
                  </a:txBody>
                  <a:tcPr marL="91425" marR="91425" marT="91425" marB="91425"/>
                </a:tc>
                <a:tc>
                  <a:txBody>
                    <a:bodyPr/>
                    <a:lstStyle/>
                    <a:p>
                      <a:pPr marL="0" lvl="0" indent="0" algn="l" rtl="0">
                        <a:spcBef>
                          <a:spcPts val="0"/>
                        </a:spcBef>
                        <a:spcAft>
                          <a:spcPts val="0"/>
                        </a:spcAft>
                        <a:buNone/>
                      </a:pPr>
                      <a:r>
                        <a:rPr lang="en" sz="1400"/>
                        <a:t>32M seqs</a:t>
                      </a:r>
                      <a:endParaRPr sz="1400"/>
                    </a:p>
                  </a:txBody>
                  <a:tcPr marL="91425" marR="91425" marT="91425" marB="91425"/>
                </a:tc>
                <a:tc>
                  <a:txBody>
                    <a:bodyPr/>
                    <a:lstStyle/>
                    <a:p>
                      <a:pPr marL="0" lvl="0" indent="0" algn="l" rtl="0">
                        <a:spcBef>
                          <a:spcPts val="0"/>
                        </a:spcBef>
                        <a:spcAft>
                          <a:spcPts val="0"/>
                        </a:spcAft>
                        <a:buNone/>
                      </a:pPr>
                      <a:r>
                        <a:rPr lang="en" sz="1400" dirty="0"/>
                        <a:t>38M</a:t>
                      </a:r>
                      <a:endParaRPr sz="1400" dirty="0"/>
                    </a:p>
                  </a:txBody>
                  <a:tcPr marL="91425" marR="91425" marT="91425" marB="91425"/>
                </a:tc>
                <a:tc>
                  <a:txBody>
                    <a:bodyPr/>
                    <a:lstStyle/>
                    <a:p>
                      <a:pPr marL="0" lvl="0" indent="0" algn="l" rtl="0">
                        <a:spcBef>
                          <a:spcPts val="0"/>
                        </a:spcBef>
                        <a:spcAft>
                          <a:spcPts val="0"/>
                        </a:spcAft>
                        <a:buNone/>
                      </a:pPr>
                      <a:r>
                        <a:rPr lang="en" sz="1400"/>
                        <a:t>Transformer encoder</a:t>
                      </a:r>
                      <a:endParaRPr sz="1400"/>
                    </a:p>
                  </a:txBody>
                  <a:tcPr marL="91425" marR="91425" marT="91425" marB="91425"/>
                </a:tc>
              </a:tr>
              <a:tr h="646625">
                <a:tc>
                  <a:txBody>
                    <a:bodyPr/>
                    <a:lstStyle/>
                    <a:p>
                      <a:pPr marL="0" lvl="0" indent="0" algn="l" rtl="0">
                        <a:spcBef>
                          <a:spcPts val="0"/>
                        </a:spcBef>
                        <a:spcAft>
                          <a:spcPts val="0"/>
                        </a:spcAft>
                        <a:buNone/>
                      </a:pPr>
                      <a:r>
                        <a:rPr lang="en" sz="1400" dirty="0"/>
                        <a:t>ESM-1b</a:t>
                      </a:r>
                      <a:endParaRPr sz="1400" dirty="0"/>
                    </a:p>
                  </a:txBody>
                  <a:tcPr marL="91425" marR="91425" marT="91425" marB="91425"/>
                </a:tc>
                <a:tc>
                  <a:txBody>
                    <a:bodyPr/>
                    <a:lstStyle/>
                    <a:p>
                      <a:pPr marL="0" lvl="0" indent="0" algn="l" rtl="0">
                        <a:spcBef>
                          <a:spcPts val="0"/>
                        </a:spcBef>
                        <a:spcAft>
                          <a:spcPts val="0"/>
                        </a:spcAft>
                        <a:buNone/>
                      </a:pPr>
                      <a:r>
                        <a:rPr lang="en" sz="1400"/>
                        <a:t>UniRef50/S 2018_03</a:t>
                      </a:r>
                      <a:endParaRPr sz="1400"/>
                    </a:p>
                  </a:txBody>
                  <a:tcPr marL="91425" marR="91425" marT="91425" marB="91425"/>
                </a:tc>
                <a:tc>
                  <a:txBody>
                    <a:bodyPr/>
                    <a:lstStyle/>
                    <a:p>
                      <a:pPr marL="0" lvl="0" indent="0" algn="l" rtl="0">
                        <a:spcBef>
                          <a:spcPts val="0"/>
                        </a:spcBef>
                        <a:spcAft>
                          <a:spcPts val="0"/>
                        </a:spcAft>
                        <a:buNone/>
                      </a:pPr>
                      <a:r>
                        <a:rPr lang="en" sz="1400" dirty="0"/>
                        <a:t>27M </a:t>
                      </a:r>
                      <a:r>
                        <a:rPr lang="en" sz="1400" dirty="0" err="1"/>
                        <a:t>seqs</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262626"/>
                          </a:solidFill>
                          <a:highlight>
                            <a:srgbClr val="FFFFFF"/>
                          </a:highlight>
                        </a:rPr>
                        <a:t>650M</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Transformer encoder</a:t>
                      </a:r>
                      <a:endParaRPr sz="1400" dirty="0">
                        <a:solidFill>
                          <a:srgbClr val="262626"/>
                        </a:solidFill>
                        <a:highlight>
                          <a:srgbClr val="FFFFFF"/>
                        </a:highlight>
                      </a:endParaRPr>
                    </a:p>
                  </a:txBody>
                  <a:tcPr marL="91425" marR="91425" marT="91425" marB="91425"/>
                </a:tc>
              </a:tr>
            </a:tbl>
          </a:graphicData>
        </a:graphic>
      </p:graphicFrame>
    </p:spTree>
    <p:extLst>
      <p:ext uri="{BB962C8B-B14F-4D97-AF65-F5344CB8AC3E}">
        <p14:creationId xmlns:p14="http://schemas.microsoft.com/office/powerpoint/2010/main" val="11892563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824"/>
            <a:ext cx="9144000" cy="762000"/>
          </a:xfrm>
        </p:spPr>
        <p:txBody>
          <a:bodyPr>
            <a:normAutofit fontScale="90000"/>
          </a:bodyPr>
          <a:lstStyle/>
          <a:p>
            <a:r>
              <a:rPr lang="en-US" dirty="0" smtClean="0"/>
              <a:t>New Tools for Zero-Shot Variant Effect Prediction </a:t>
            </a:r>
            <a:endParaRPr lang="en-US" dirty="0"/>
          </a:p>
        </p:txBody>
      </p:sp>
      <p:sp>
        <p:nvSpPr>
          <p:cNvPr id="3" name="Content Placeholder 2"/>
          <p:cNvSpPr>
            <a:spLocks noGrp="1"/>
          </p:cNvSpPr>
          <p:nvPr>
            <p:ph idx="1"/>
          </p:nvPr>
        </p:nvSpPr>
        <p:spPr>
          <a:xfrm>
            <a:off x="457200" y="955432"/>
            <a:ext cx="8686800" cy="5902568"/>
          </a:xfrm>
        </p:spPr>
        <p:txBody>
          <a:bodyPr/>
          <a:lstStyle/>
          <a:p>
            <a:r>
              <a:rPr lang="en-US" dirty="0" smtClean="0"/>
              <a:t>Recent developments in </a:t>
            </a:r>
            <a:r>
              <a:rPr lang="en-US" b="1" dirty="0" smtClean="0"/>
              <a:t>natural language processing</a:t>
            </a:r>
            <a:r>
              <a:rPr lang="en-US" dirty="0" smtClean="0"/>
              <a:t>, especially </a:t>
            </a:r>
            <a:r>
              <a:rPr lang="en-US" b="1" dirty="0" smtClean="0"/>
              <a:t>Transformers</a:t>
            </a:r>
            <a:r>
              <a:rPr lang="en-US" dirty="0" smtClean="0"/>
              <a:t> since 2018, have rippled into modeling </a:t>
            </a:r>
            <a:r>
              <a:rPr lang="en-US" i="1" dirty="0" smtClean="0">
                <a:solidFill>
                  <a:srgbClr val="FF0000"/>
                </a:solidFill>
              </a:rPr>
              <a:t>“</a:t>
            </a:r>
            <a:r>
              <a:rPr lang="en-US" b="1" i="1" dirty="0" smtClean="0">
                <a:solidFill>
                  <a:srgbClr val="FF0000"/>
                </a:solidFill>
              </a:rPr>
              <a:t>the protein language</a:t>
            </a:r>
            <a:r>
              <a:rPr lang="en-US" i="1" dirty="0" smtClean="0">
                <a:solidFill>
                  <a:srgbClr val="FF0000"/>
                </a:solidFill>
              </a:rPr>
              <a:t>”</a:t>
            </a:r>
            <a:endParaRPr lang="en-US" i="1" dirty="0">
              <a:solidFill>
                <a:srgbClr val="FF0000"/>
              </a:solidFill>
            </a:endParaRPr>
          </a:p>
        </p:txBody>
      </p:sp>
      <p:sp>
        <p:nvSpPr>
          <p:cNvPr id="2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7"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20" name="Table 19"/>
          <p:cNvGraphicFramePr>
            <a:graphicFrameLocks noGrp="1"/>
          </p:cNvGraphicFramePr>
          <p:nvPr>
            <p:extLst>
              <p:ext uri="{D42A27DB-BD31-4B8C-83A1-F6EECF244321}">
                <p14:modId xmlns:p14="http://schemas.microsoft.com/office/powerpoint/2010/main" val="543326572"/>
              </p:ext>
            </p:extLst>
          </p:nvPr>
        </p:nvGraphicFramePr>
        <p:xfrm>
          <a:off x="381000" y="2589141"/>
          <a:ext cx="8520625" cy="3149135"/>
        </p:xfrm>
        <a:graphic>
          <a:graphicData uri="http://schemas.openxmlformats.org/drawingml/2006/table">
            <a:tbl>
              <a:tblPr>
                <a:noFill/>
              </a:tblPr>
              <a:tblGrid>
                <a:gridCol w="1704125"/>
                <a:gridCol w="1704125"/>
                <a:gridCol w="1704125"/>
                <a:gridCol w="1316102"/>
                <a:gridCol w="2092148"/>
              </a:tblGrid>
              <a:tr h="0">
                <a:tc>
                  <a:txBody>
                    <a:bodyPr/>
                    <a:lstStyle/>
                    <a:p>
                      <a:pPr marL="0" lvl="0" indent="0" algn="l" rtl="0">
                        <a:spcBef>
                          <a:spcPts val="0"/>
                        </a:spcBef>
                        <a:spcAft>
                          <a:spcPts val="0"/>
                        </a:spcAft>
                        <a:buNone/>
                      </a:pPr>
                      <a:r>
                        <a:rPr lang="en" sz="1400" dirty="0"/>
                        <a:t>Model name</a:t>
                      </a:r>
                      <a:endParaRPr sz="1400" dirty="0"/>
                    </a:p>
                  </a:txBody>
                  <a:tcPr marL="91425" marR="91425" marT="91425" marB="91425"/>
                </a:tc>
                <a:tc>
                  <a:txBody>
                    <a:bodyPr/>
                    <a:lstStyle/>
                    <a:p>
                      <a:pPr marL="0" lvl="0" indent="0" algn="l" rtl="0">
                        <a:spcBef>
                          <a:spcPts val="0"/>
                        </a:spcBef>
                        <a:spcAft>
                          <a:spcPts val="0"/>
                        </a:spcAft>
                        <a:buNone/>
                      </a:pPr>
                      <a:r>
                        <a:rPr lang="en" sz="1400"/>
                        <a:t>Dataset</a:t>
                      </a:r>
                      <a:endParaRPr sz="1400"/>
                    </a:p>
                  </a:txBody>
                  <a:tcPr marL="91425" marR="91425" marT="91425" marB="91425"/>
                </a:tc>
                <a:tc>
                  <a:txBody>
                    <a:bodyPr/>
                    <a:lstStyle/>
                    <a:p>
                      <a:pPr marL="0" lvl="0" indent="0" algn="l" rtl="0">
                        <a:spcBef>
                          <a:spcPts val="0"/>
                        </a:spcBef>
                        <a:spcAft>
                          <a:spcPts val="0"/>
                        </a:spcAft>
                        <a:buNone/>
                      </a:pPr>
                      <a:r>
                        <a:rPr lang="en" sz="1400"/>
                        <a:t>Dataset Size</a:t>
                      </a:r>
                      <a:endParaRPr sz="1400"/>
                    </a:p>
                  </a:txBody>
                  <a:tcPr marL="91425" marR="91425" marT="91425" marB="91425"/>
                </a:tc>
                <a:tc>
                  <a:txBody>
                    <a:bodyPr/>
                    <a:lstStyle/>
                    <a:p>
                      <a:pPr marL="0" lvl="0" indent="0" algn="l" rtl="0">
                        <a:spcBef>
                          <a:spcPts val="0"/>
                        </a:spcBef>
                        <a:spcAft>
                          <a:spcPts val="0"/>
                        </a:spcAft>
                        <a:buNone/>
                      </a:pPr>
                      <a:r>
                        <a:rPr lang="en" sz="1400" dirty="0">
                          <a:solidFill>
                            <a:srgbClr val="000000"/>
                          </a:solidFill>
                        </a:rPr>
                        <a:t>Model </a:t>
                      </a:r>
                      <a:r>
                        <a:rPr lang="en-US" sz="1400" dirty="0" smtClean="0">
                          <a:solidFill>
                            <a:srgbClr val="000000"/>
                          </a:solidFill>
                        </a:rPr>
                        <a:t>Size </a:t>
                      </a:r>
                    </a:p>
                    <a:p>
                      <a:pPr marL="0" lvl="0" indent="0" algn="l" rtl="0">
                        <a:spcBef>
                          <a:spcPts val="0"/>
                        </a:spcBef>
                        <a:spcAft>
                          <a:spcPts val="0"/>
                        </a:spcAft>
                        <a:buNone/>
                      </a:pPr>
                      <a:r>
                        <a:rPr lang="en-US" sz="1400" dirty="0" smtClean="0">
                          <a:solidFill>
                            <a:srgbClr val="000000"/>
                          </a:solidFill>
                        </a:rPr>
                        <a:t>(</a:t>
                      </a:r>
                      <a:r>
                        <a:rPr lang="en" sz="1400" dirty="0" smtClean="0">
                          <a:solidFill>
                            <a:srgbClr val="000000"/>
                          </a:solidFill>
                        </a:rPr>
                        <a:t># </a:t>
                      </a:r>
                      <a:r>
                        <a:rPr lang="en" sz="1400" dirty="0" err="1" smtClean="0">
                          <a:solidFill>
                            <a:srgbClr val="000000"/>
                          </a:solidFill>
                        </a:rPr>
                        <a:t>param</a:t>
                      </a:r>
                      <a:r>
                        <a:rPr lang="en-US" sz="1400" dirty="0" smtClean="0">
                          <a:solidFill>
                            <a:srgbClr val="000000"/>
                          </a:solidFill>
                        </a:rPr>
                        <a:t>)</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Model type</a:t>
                      </a:r>
                      <a:endParaRPr sz="1400" dirty="0">
                        <a:solidFill>
                          <a:srgbClr val="000000"/>
                        </a:solidFill>
                      </a:endParaRPr>
                    </a:p>
                  </a:txBody>
                  <a:tcPr marL="91425" marR="91425" marT="91425" marB="91425"/>
                </a:tc>
              </a:tr>
              <a:tr h="428325">
                <a:tc>
                  <a:txBody>
                    <a:bodyPr/>
                    <a:lstStyle/>
                    <a:p>
                      <a:pPr marL="0" lvl="0" indent="0" algn="l" rtl="0">
                        <a:spcBef>
                          <a:spcPts val="0"/>
                        </a:spcBef>
                        <a:spcAft>
                          <a:spcPts val="0"/>
                        </a:spcAft>
                        <a:buNone/>
                      </a:pPr>
                      <a:r>
                        <a:rPr lang="en" sz="1400" dirty="0" err="1" smtClean="0"/>
                        <a:t>UniRep</a:t>
                      </a:r>
                      <a:r>
                        <a:rPr lang="en-US" sz="1400" dirty="0" smtClean="0"/>
                        <a:t> </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UniRef50</a:t>
                      </a:r>
                      <a:r>
                        <a:rPr lang="en" sz="1400" dirty="0"/>
                        <a:t> </a:t>
                      </a:r>
                      <a:endParaRPr sz="1400" dirty="0"/>
                    </a:p>
                  </a:txBody>
                  <a:tcPr marL="91425" marR="91425" marT="91425" marB="91425"/>
                </a:tc>
                <a:tc>
                  <a:txBody>
                    <a:bodyPr/>
                    <a:lstStyle/>
                    <a:p>
                      <a:pPr marL="0" lvl="0" indent="0" algn="l" rtl="0">
                        <a:spcBef>
                          <a:spcPts val="0"/>
                        </a:spcBef>
                        <a:spcAft>
                          <a:spcPts val="0"/>
                        </a:spcAft>
                        <a:buNone/>
                      </a:pPr>
                      <a:r>
                        <a:rPr lang="en" sz="1400" dirty="0"/>
                        <a:t>24M </a:t>
                      </a:r>
                      <a:r>
                        <a:rPr lang="en" sz="1400" dirty="0" err="1"/>
                        <a:t>seqs</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18M</a:t>
                      </a:r>
                      <a:endParaRPr sz="1400" dirty="0"/>
                    </a:p>
                  </a:txBody>
                  <a:tcPr marL="91425" marR="91425" marT="91425" marB="91425"/>
                </a:tc>
                <a:tc>
                  <a:txBody>
                    <a:bodyPr/>
                    <a:lstStyle/>
                    <a:p>
                      <a:pPr marL="0" lvl="0" indent="0" algn="l" rtl="0">
                        <a:spcBef>
                          <a:spcPts val="0"/>
                        </a:spcBef>
                        <a:spcAft>
                          <a:spcPts val="0"/>
                        </a:spcAft>
                        <a:buNone/>
                      </a:pPr>
                      <a:r>
                        <a:rPr lang="en" sz="1400">
                          <a:solidFill>
                            <a:srgbClr val="000000"/>
                          </a:solidFill>
                        </a:rPr>
                        <a:t>multiplicative LSTM</a:t>
                      </a:r>
                      <a:endParaRPr sz="1400"/>
                    </a:p>
                  </a:txBody>
                  <a:tcPr marL="91425" marR="91425" marT="91425" marB="91425"/>
                </a:tc>
              </a:tr>
              <a:tr h="428325">
                <a:tc>
                  <a:txBody>
                    <a:bodyPr/>
                    <a:lstStyle/>
                    <a:p>
                      <a:pPr marL="0" lvl="0" indent="0" algn="l" rtl="0">
                        <a:spcBef>
                          <a:spcPts val="0"/>
                        </a:spcBef>
                        <a:spcAft>
                          <a:spcPts val="0"/>
                        </a:spcAft>
                        <a:buNone/>
                      </a:pPr>
                      <a:r>
                        <a:rPr lang="en" sz="1400"/>
                        <a:t>TAPE</a:t>
                      </a:r>
                      <a:endParaRPr sz="1400"/>
                    </a:p>
                  </a:txBody>
                  <a:tcPr marL="91425" marR="91425" marT="91425" marB="91425"/>
                </a:tc>
                <a:tc>
                  <a:txBody>
                    <a:bodyPr/>
                    <a:lstStyle/>
                    <a:p>
                      <a:pPr marL="0" lvl="0" indent="0" algn="l" rtl="0">
                        <a:spcBef>
                          <a:spcPts val="0"/>
                        </a:spcBef>
                        <a:spcAft>
                          <a:spcPts val="0"/>
                        </a:spcAft>
                        <a:buNone/>
                      </a:pPr>
                      <a:r>
                        <a:rPr lang="en" sz="1400" dirty="0" err="1"/>
                        <a:t>Pfam</a:t>
                      </a:r>
                      <a:endParaRPr sz="1400" dirty="0"/>
                    </a:p>
                  </a:txBody>
                  <a:tcPr marL="91425" marR="91425" marT="91425" marB="91425"/>
                </a:tc>
                <a:tc>
                  <a:txBody>
                    <a:bodyPr/>
                    <a:lstStyle/>
                    <a:p>
                      <a:pPr marL="0" lvl="0" indent="0" algn="l" rtl="0">
                        <a:spcBef>
                          <a:spcPts val="0"/>
                        </a:spcBef>
                        <a:spcAft>
                          <a:spcPts val="0"/>
                        </a:spcAft>
                        <a:buNone/>
                      </a:pPr>
                      <a:r>
                        <a:rPr lang="en" sz="1400"/>
                        <a:t>32M seqs</a:t>
                      </a:r>
                      <a:endParaRPr sz="1400"/>
                    </a:p>
                  </a:txBody>
                  <a:tcPr marL="91425" marR="91425" marT="91425" marB="91425"/>
                </a:tc>
                <a:tc>
                  <a:txBody>
                    <a:bodyPr/>
                    <a:lstStyle/>
                    <a:p>
                      <a:pPr marL="0" lvl="0" indent="0" algn="l" rtl="0">
                        <a:spcBef>
                          <a:spcPts val="0"/>
                        </a:spcBef>
                        <a:spcAft>
                          <a:spcPts val="0"/>
                        </a:spcAft>
                        <a:buNone/>
                      </a:pPr>
                      <a:r>
                        <a:rPr lang="en" sz="1400" dirty="0"/>
                        <a:t>38M</a:t>
                      </a:r>
                      <a:endParaRPr sz="1400" dirty="0"/>
                    </a:p>
                  </a:txBody>
                  <a:tcPr marL="91425" marR="91425" marT="91425" marB="91425"/>
                </a:tc>
                <a:tc>
                  <a:txBody>
                    <a:bodyPr/>
                    <a:lstStyle/>
                    <a:p>
                      <a:pPr marL="0" lvl="0" indent="0" algn="l" rtl="0">
                        <a:spcBef>
                          <a:spcPts val="0"/>
                        </a:spcBef>
                        <a:spcAft>
                          <a:spcPts val="0"/>
                        </a:spcAft>
                        <a:buNone/>
                      </a:pPr>
                      <a:r>
                        <a:rPr lang="en" sz="1400"/>
                        <a:t>Transformer encoder</a:t>
                      </a:r>
                      <a:endParaRPr sz="1400"/>
                    </a:p>
                  </a:txBody>
                  <a:tcPr marL="91425" marR="91425" marT="91425" marB="91425"/>
                </a:tc>
              </a:tr>
              <a:tr h="646625">
                <a:tc>
                  <a:txBody>
                    <a:bodyPr/>
                    <a:lstStyle/>
                    <a:p>
                      <a:pPr marL="0" lvl="0" indent="0" algn="l" rtl="0">
                        <a:spcBef>
                          <a:spcPts val="0"/>
                        </a:spcBef>
                        <a:spcAft>
                          <a:spcPts val="0"/>
                        </a:spcAft>
                        <a:buNone/>
                      </a:pPr>
                      <a:r>
                        <a:rPr lang="en" sz="1400" dirty="0"/>
                        <a:t>ESM-1b</a:t>
                      </a:r>
                      <a:endParaRPr sz="1400" dirty="0"/>
                    </a:p>
                  </a:txBody>
                  <a:tcPr marL="91425" marR="91425" marT="91425" marB="91425"/>
                </a:tc>
                <a:tc>
                  <a:txBody>
                    <a:bodyPr/>
                    <a:lstStyle/>
                    <a:p>
                      <a:pPr marL="0" lvl="0" indent="0" algn="l" rtl="0">
                        <a:spcBef>
                          <a:spcPts val="0"/>
                        </a:spcBef>
                        <a:spcAft>
                          <a:spcPts val="0"/>
                        </a:spcAft>
                        <a:buNone/>
                      </a:pPr>
                      <a:r>
                        <a:rPr lang="en" sz="1400"/>
                        <a:t>UniRef50/S 2018_03</a:t>
                      </a:r>
                      <a:endParaRPr sz="1400"/>
                    </a:p>
                  </a:txBody>
                  <a:tcPr marL="91425" marR="91425" marT="91425" marB="91425"/>
                </a:tc>
                <a:tc>
                  <a:txBody>
                    <a:bodyPr/>
                    <a:lstStyle/>
                    <a:p>
                      <a:pPr marL="0" lvl="0" indent="0" algn="l" rtl="0">
                        <a:spcBef>
                          <a:spcPts val="0"/>
                        </a:spcBef>
                        <a:spcAft>
                          <a:spcPts val="0"/>
                        </a:spcAft>
                        <a:buNone/>
                      </a:pPr>
                      <a:r>
                        <a:rPr lang="en" sz="1400" dirty="0"/>
                        <a:t>27M </a:t>
                      </a:r>
                      <a:r>
                        <a:rPr lang="en" sz="1400" dirty="0" err="1"/>
                        <a:t>seqs</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262626"/>
                          </a:solidFill>
                          <a:highlight>
                            <a:srgbClr val="FFFFFF"/>
                          </a:highlight>
                        </a:rPr>
                        <a:t>650M</a:t>
                      </a:r>
                      <a:endParaRPr sz="1400" dirty="0"/>
                    </a:p>
                  </a:txBody>
                  <a:tcPr marL="91425" marR="91425" marT="91425" marB="91425"/>
                </a:tc>
                <a:tc>
                  <a:txBody>
                    <a:bodyPr/>
                    <a:lstStyle/>
                    <a:p>
                      <a:pPr marL="0" lvl="0" indent="0" algn="l" rtl="0">
                        <a:spcBef>
                          <a:spcPts val="0"/>
                        </a:spcBef>
                        <a:spcAft>
                          <a:spcPts val="0"/>
                        </a:spcAft>
                        <a:buNone/>
                      </a:pPr>
                      <a:r>
                        <a:rPr lang="en" sz="1400" dirty="0">
                          <a:solidFill>
                            <a:srgbClr val="000000"/>
                          </a:solidFill>
                        </a:rPr>
                        <a:t>Transformer encoder</a:t>
                      </a:r>
                      <a:endParaRPr sz="1400" dirty="0">
                        <a:solidFill>
                          <a:srgbClr val="262626"/>
                        </a:solidFill>
                        <a:highlight>
                          <a:srgbClr val="FFFFFF"/>
                        </a:highlight>
                      </a:endParaRPr>
                    </a:p>
                  </a:txBody>
                  <a:tcPr marL="91425" marR="91425" marT="91425" marB="91425"/>
                </a:tc>
              </a:tr>
              <a:tr h="0">
                <a:tc>
                  <a:txBody>
                    <a:bodyPr/>
                    <a:lstStyle/>
                    <a:p>
                      <a:pPr marL="0" lvl="0" indent="0" algn="l" rtl="0">
                        <a:spcBef>
                          <a:spcPts val="0"/>
                        </a:spcBef>
                        <a:spcAft>
                          <a:spcPts val="0"/>
                        </a:spcAft>
                        <a:buNone/>
                      </a:pPr>
                      <a:r>
                        <a:rPr lang="en" sz="1400" dirty="0"/>
                        <a:t>Our </a:t>
                      </a:r>
                      <a:r>
                        <a:rPr lang="en" sz="1400" dirty="0" smtClean="0"/>
                        <a:t>model</a:t>
                      </a:r>
                      <a:r>
                        <a:rPr lang="en-US" sz="1400" dirty="0" smtClean="0"/>
                        <a:t>s</a:t>
                      </a:r>
                      <a:endParaRPr sz="1400" dirty="0"/>
                    </a:p>
                  </a:txBody>
                  <a:tcPr marL="91425" marR="91425" marT="91425" marB="91425"/>
                </a:tc>
                <a:tc>
                  <a:txBody>
                    <a:bodyPr/>
                    <a:lstStyle/>
                    <a:p>
                      <a:pPr marL="0" lvl="0" indent="0" algn="l" rtl="0">
                        <a:spcBef>
                          <a:spcPts val="0"/>
                        </a:spcBef>
                        <a:spcAft>
                          <a:spcPts val="0"/>
                        </a:spcAft>
                        <a:buNone/>
                      </a:pPr>
                      <a:r>
                        <a:rPr lang="en" sz="1400" dirty="0"/>
                        <a:t>Pfam_rp15</a:t>
                      </a:r>
                      <a:endParaRPr sz="1400" dirty="0"/>
                    </a:p>
                    <a:p>
                      <a:pPr marL="0" lvl="0" indent="0" algn="l" rtl="0">
                        <a:spcBef>
                          <a:spcPts val="0"/>
                        </a:spcBef>
                        <a:spcAft>
                          <a:spcPts val="0"/>
                        </a:spcAft>
                        <a:buNone/>
                      </a:pPr>
                      <a:r>
                        <a:rPr lang="en" sz="1400" dirty="0" smtClean="0"/>
                        <a:t>Pfam_rp75</a:t>
                      </a:r>
                      <a:r>
                        <a:rPr lang="en-US" sz="1400" dirty="0" smtClean="0"/>
                        <a:t> </a:t>
                      </a:r>
                      <a:r>
                        <a:rPr lang="en" sz="1400" dirty="0" smtClean="0"/>
                        <a:t>(</a:t>
                      </a:r>
                      <a:r>
                        <a:rPr lang="en" sz="1400" dirty="0"/>
                        <a:t>v32)</a:t>
                      </a:r>
                      <a:endParaRPr sz="1400" dirty="0"/>
                    </a:p>
                  </a:txBody>
                  <a:tcPr marL="91425" marR="91425" marT="91425" marB="91425"/>
                </a:tc>
                <a:tc>
                  <a:txBody>
                    <a:bodyPr/>
                    <a:lstStyle/>
                    <a:p>
                      <a:pPr marL="0" lvl="0" indent="0" algn="l" rtl="0">
                        <a:spcBef>
                          <a:spcPts val="0"/>
                        </a:spcBef>
                        <a:spcAft>
                          <a:spcPts val="0"/>
                        </a:spcAft>
                        <a:buNone/>
                      </a:pPr>
                      <a:r>
                        <a:rPr lang="en" sz="1400"/>
                        <a:t>12M seqs</a:t>
                      </a:r>
                      <a:endParaRPr sz="1400"/>
                    </a:p>
                    <a:p>
                      <a:pPr marL="0" lvl="0" indent="0" algn="l" rtl="0">
                        <a:spcBef>
                          <a:spcPts val="0"/>
                        </a:spcBef>
                        <a:spcAft>
                          <a:spcPts val="0"/>
                        </a:spcAft>
                        <a:buNone/>
                      </a:pPr>
                      <a:r>
                        <a:rPr lang="en" sz="1400"/>
                        <a:t>68M seqs</a:t>
                      </a:r>
                      <a:endParaRPr sz="1400"/>
                    </a:p>
                  </a:txBody>
                  <a:tcPr marL="91425" marR="91425" marT="91425" marB="91425"/>
                </a:tc>
                <a:tc>
                  <a:txBody>
                    <a:bodyPr/>
                    <a:lstStyle/>
                    <a:p>
                      <a:pPr marL="0" lvl="0" indent="0" algn="l" rtl="0">
                        <a:spcBef>
                          <a:spcPts val="0"/>
                        </a:spcBef>
                        <a:spcAft>
                          <a:spcPts val="0"/>
                        </a:spcAft>
                        <a:buNone/>
                      </a:pPr>
                      <a:r>
                        <a:rPr lang="en" sz="1400"/>
                        <a:t>B1:92M, B2:50M, B3:36M, B4:23M</a:t>
                      </a:r>
                      <a:endParaRPr sz="1400"/>
                    </a:p>
                  </a:txBody>
                  <a:tcPr marL="91425" marR="91425" marT="91425" marB="91425"/>
                </a:tc>
                <a:tc>
                  <a:txBody>
                    <a:bodyPr/>
                    <a:lstStyle/>
                    <a:p>
                      <a:pPr marL="0" lvl="0" indent="0" algn="l" rtl="0">
                        <a:spcBef>
                          <a:spcPts val="0"/>
                        </a:spcBef>
                        <a:spcAft>
                          <a:spcPts val="0"/>
                        </a:spcAft>
                        <a:buNone/>
                      </a:pPr>
                      <a:r>
                        <a:rPr lang="en" sz="1400" dirty="0">
                          <a:solidFill>
                            <a:schemeClr val="dk1"/>
                          </a:solidFill>
                        </a:rPr>
                        <a:t>Transformer </a:t>
                      </a:r>
                      <a:r>
                        <a:rPr lang="en" sz="1400" dirty="0" smtClean="0">
                          <a:solidFill>
                            <a:schemeClr val="dk1"/>
                          </a:solidFill>
                        </a:rPr>
                        <a:t>encoder</a:t>
                      </a:r>
                      <a:endParaRPr sz="1400" dirty="0"/>
                    </a:p>
                  </a:txBody>
                  <a:tcPr marL="91425" marR="91425" marT="91425" marB="91425"/>
                </a:tc>
              </a:tr>
            </a:tbl>
          </a:graphicData>
        </a:graphic>
      </p:graphicFrame>
    </p:spTree>
    <p:extLst>
      <p:ext uri="{BB962C8B-B14F-4D97-AF65-F5344CB8AC3E}">
        <p14:creationId xmlns:p14="http://schemas.microsoft.com/office/powerpoint/2010/main" val="20968194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824"/>
            <a:ext cx="9144000" cy="762000"/>
          </a:xfrm>
        </p:spPr>
        <p:txBody>
          <a:bodyPr>
            <a:normAutofit/>
          </a:bodyPr>
          <a:lstStyle/>
          <a:p>
            <a:r>
              <a:rPr lang="en-US" dirty="0"/>
              <a:t>Sequence-Based Data-Driven Protocol</a:t>
            </a:r>
          </a:p>
        </p:txBody>
      </p:sp>
      <p:sp>
        <p:nvSpPr>
          <p:cNvPr id="3" name="Content Placeholder 2"/>
          <p:cNvSpPr>
            <a:spLocks noGrp="1"/>
          </p:cNvSpPr>
          <p:nvPr>
            <p:ph idx="1"/>
          </p:nvPr>
        </p:nvSpPr>
        <p:spPr>
          <a:xfrm>
            <a:off x="457200" y="955432"/>
            <a:ext cx="8686800" cy="5902568"/>
          </a:xfrm>
        </p:spPr>
        <p:txBody>
          <a:bodyPr/>
          <a:lstStyle/>
          <a:p>
            <a:r>
              <a:rPr lang="en" b="1" dirty="0" err="1" smtClean="0">
                <a:solidFill>
                  <a:srgbClr val="0432FF"/>
                </a:solidFill>
              </a:rPr>
              <a:t>Pretrain</a:t>
            </a:r>
            <a:r>
              <a:rPr lang="en" dirty="0" smtClean="0"/>
              <a:t> </a:t>
            </a:r>
            <a:r>
              <a:rPr lang="en" dirty="0"/>
              <a:t>bidirectional transformer </a:t>
            </a:r>
            <a:r>
              <a:rPr lang="en" dirty="0" smtClean="0"/>
              <a:t>encoder</a:t>
            </a:r>
            <a:r>
              <a:rPr lang="en-US" dirty="0" smtClean="0"/>
              <a:t> </a:t>
            </a:r>
            <a:r>
              <a:rPr lang="en" dirty="0" smtClean="0"/>
              <a:t>(</a:t>
            </a:r>
            <a:r>
              <a:rPr lang="en" dirty="0"/>
              <a:t>BERT) </a:t>
            </a:r>
            <a:r>
              <a:rPr lang="en" dirty="0" smtClean="0"/>
              <a:t> </a:t>
            </a:r>
            <a:r>
              <a:rPr lang="en" dirty="0"/>
              <a:t>with </a:t>
            </a:r>
            <a:r>
              <a:rPr lang="en" dirty="0" err="1"/>
              <a:t>pfam</a:t>
            </a:r>
            <a:r>
              <a:rPr lang="en" dirty="0"/>
              <a:t> representative proteome domain sequence data (at 15% and 75% level) </a:t>
            </a:r>
            <a:endParaRPr lang="en-US" dirty="0" smtClean="0"/>
          </a:p>
          <a:p>
            <a:pPr lvl="1"/>
            <a:r>
              <a:rPr lang="en-US" dirty="0" smtClean="0"/>
              <a:t>M</a:t>
            </a:r>
            <a:r>
              <a:rPr lang="en" dirty="0" smtClean="0"/>
              <a:t>asked </a:t>
            </a:r>
            <a:r>
              <a:rPr lang="en" dirty="0"/>
              <a:t>residue prediction as </a:t>
            </a:r>
            <a:r>
              <a:rPr lang="en-US" dirty="0" smtClean="0"/>
              <a:t>the </a:t>
            </a:r>
            <a:r>
              <a:rPr lang="en" dirty="0" smtClean="0"/>
              <a:t>self</a:t>
            </a:r>
            <a:r>
              <a:rPr lang="en-US" dirty="0" smtClean="0"/>
              <a:t>-</a:t>
            </a:r>
            <a:r>
              <a:rPr lang="en" dirty="0" smtClean="0"/>
              <a:t>supervision </a:t>
            </a:r>
            <a:r>
              <a:rPr lang="en" dirty="0"/>
              <a:t>task</a:t>
            </a:r>
            <a:r>
              <a:rPr lang="en" dirty="0" smtClean="0"/>
              <a:t>.</a:t>
            </a:r>
            <a:endParaRPr lang="en-US" dirty="0" smtClean="0"/>
          </a:p>
          <a:p>
            <a:pPr lvl="1"/>
            <a:endParaRPr lang="en-US" dirty="0"/>
          </a:p>
          <a:p>
            <a:r>
              <a:rPr lang="en" b="1" dirty="0" err="1">
                <a:solidFill>
                  <a:srgbClr val="FF0000"/>
                </a:solidFill>
              </a:rPr>
              <a:t>Finetune</a:t>
            </a:r>
            <a:r>
              <a:rPr lang="en" dirty="0"/>
              <a:t> the model for each protein with its family sequences of </a:t>
            </a:r>
            <a:r>
              <a:rPr lang="en" dirty="0" err="1"/>
              <a:t>pfam_uniprotKB</a:t>
            </a:r>
            <a:r>
              <a:rPr lang="en" dirty="0"/>
              <a:t> with the same task. </a:t>
            </a:r>
            <a:endParaRPr lang="en-US" dirty="0" smtClean="0"/>
          </a:p>
          <a:p>
            <a:pPr lvl="1"/>
            <a:r>
              <a:rPr lang="en" dirty="0" smtClean="0"/>
              <a:t>To </a:t>
            </a:r>
            <a:r>
              <a:rPr lang="en" dirty="0"/>
              <a:t>reduce the impact of </a:t>
            </a:r>
            <a:r>
              <a:rPr lang="en-US" dirty="0" smtClean="0"/>
              <a:t>sample bias</a:t>
            </a:r>
            <a:r>
              <a:rPr lang="en" dirty="0" smtClean="0"/>
              <a:t>, </a:t>
            </a:r>
            <a:r>
              <a:rPr lang="en" dirty="0"/>
              <a:t>we </a:t>
            </a:r>
            <a:r>
              <a:rPr lang="en" dirty="0" smtClean="0"/>
              <a:t>weigh </a:t>
            </a:r>
            <a:r>
              <a:rPr lang="en" dirty="0"/>
              <a:t>each sequence </a:t>
            </a:r>
            <a:r>
              <a:rPr lang="en-US" dirty="0" smtClean="0"/>
              <a:t>according to</a:t>
            </a:r>
            <a:r>
              <a:rPr lang="en" dirty="0" smtClean="0"/>
              <a:t> </a:t>
            </a:r>
            <a:r>
              <a:rPr lang="en" dirty="0"/>
              <a:t>its identity to </a:t>
            </a:r>
            <a:r>
              <a:rPr lang="en" dirty="0" smtClean="0"/>
              <a:t>others</a:t>
            </a:r>
            <a:r>
              <a:rPr lang="en-US" dirty="0" smtClean="0"/>
              <a:t>.</a:t>
            </a:r>
            <a:endParaRPr lang="en-US" dirty="0"/>
          </a:p>
          <a:p>
            <a:endParaRPr lang="en-US" dirty="0" smtClean="0"/>
          </a:p>
        </p:txBody>
      </p:sp>
      <p:sp>
        <p:nvSpPr>
          <p:cNvPr id="26"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7"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9" name="Main graphic"/>
          <p:cNvPicPr/>
          <p:nvPr/>
        </p:nvPicPr>
        <p:blipFill rotWithShape="1">
          <a:blip r:embed="rId2"/>
          <a:srcRect l="73273" t="97513"/>
          <a:stretch/>
        </p:blipFill>
        <p:spPr>
          <a:xfrm>
            <a:off x="2175627" y="5290066"/>
            <a:ext cx="2927627" cy="219599"/>
          </a:xfrm>
          <a:prstGeom prst="rect">
            <a:avLst/>
          </a:prstGeom>
          <a:ln>
            <a:noFill/>
          </a:ln>
        </p:spPr>
      </p:pic>
      <p:pic>
        <p:nvPicPr>
          <p:cNvPr id="10" name="Main graphic"/>
          <p:cNvPicPr/>
          <p:nvPr/>
        </p:nvPicPr>
        <p:blipFill rotWithShape="1">
          <a:blip r:embed="rId2"/>
          <a:srcRect l="73273" t="97513"/>
          <a:stretch/>
        </p:blipFill>
        <p:spPr>
          <a:xfrm>
            <a:off x="2177773" y="5680067"/>
            <a:ext cx="2927627" cy="219599"/>
          </a:xfrm>
          <a:prstGeom prst="rect">
            <a:avLst/>
          </a:prstGeom>
          <a:ln>
            <a:noFill/>
          </a:ln>
        </p:spPr>
      </p:pic>
      <p:cxnSp>
        <p:nvCxnSpPr>
          <p:cNvPr id="5" name="Straight Connector 4"/>
          <p:cNvCxnSpPr/>
          <p:nvPr/>
        </p:nvCxnSpPr>
        <p:spPr>
          <a:xfrm>
            <a:off x="2175627" y="5594866"/>
            <a:ext cx="27432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1642227" y="5375267"/>
            <a:ext cx="549593" cy="461665"/>
          </a:xfrm>
          <a:prstGeom prst="rect">
            <a:avLst/>
          </a:prstGeom>
          <a:noFill/>
        </p:spPr>
        <p:txBody>
          <a:bodyPr wrap="square" rtlCol="0">
            <a:spAutoFit/>
          </a:bodyPr>
          <a:lstStyle/>
          <a:p>
            <a:r>
              <a:rPr lang="en-US" sz="2400" i="1" dirty="0" smtClean="0">
                <a:latin typeface="Adobe Arabic" charset="0"/>
                <a:ea typeface="Adobe Arabic" charset="0"/>
                <a:cs typeface="Adobe Arabic" charset="0"/>
              </a:rPr>
              <a:t>log</a:t>
            </a:r>
            <a:endParaRPr lang="en-US" sz="2400" i="1" dirty="0">
              <a:latin typeface="Adobe Arabic" charset="0"/>
              <a:ea typeface="Adobe Arabic" charset="0"/>
              <a:cs typeface="Adobe Arabic" charset="0"/>
            </a:endParaRPr>
          </a:p>
        </p:txBody>
      </p:sp>
      <p:cxnSp>
        <p:nvCxnSpPr>
          <p:cNvPr id="11" name="Straight Arrow Connector 10"/>
          <p:cNvCxnSpPr/>
          <p:nvPr/>
        </p:nvCxnSpPr>
        <p:spPr>
          <a:xfrm flipV="1">
            <a:off x="3013827" y="5061466"/>
            <a:ext cx="23495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013827" y="5899666"/>
            <a:ext cx="30480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203790" y="4876800"/>
            <a:ext cx="526683" cy="369332"/>
          </a:xfrm>
          <a:prstGeom prst="rect">
            <a:avLst/>
          </a:prstGeom>
          <a:noFill/>
        </p:spPr>
        <p:txBody>
          <a:bodyPr wrap="none" rtlCol="0">
            <a:spAutoFit/>
          </a:bodyPr>
          <a:lstStyle/>
          <a:p>
            <a:r>
              <a:rPr lang="en-US" i="1">
                <a:solidFill>
                  <a:schemeClr val="accent1">
                    <a:lumMod val="75000"/>
                  </a:schemeClr>
                </a:solidFill>
                <a:latin typeface="Adobe Caslon Pro" charset="0"/>
                <a:ea typeface="Adobe Caslon Pro" charset="0"/>
                <a:cs typeface="Adobe Caslon Pro" charset="0"/>
              </a:rPr>
              <a:t>Var</a:t>
            </a:r>
            <a:endParaRPr lang="en-US" i="1" dirty="0">
              <a:solidFill>
                <a:schemeClr val="accent1">
                  <a:lumMod val="75000"/>
                </a:schemeClr>
              </a:solidFill>
              <a:latin typeface="Adobe Caslon Pro" charset="0"/>
              <a:ea typeface="Adobe Caslon Pro" charset="0"/>
              <a:cs typeface="Adobe Caslon Pro" charset="0"/>
            </a:endParaRPr>
          </a:p>
        </p:txBody>
      </p:sp>
      <p:sp>
        <p:nvSpPr>
          <p:cNvPr id="19" name="TextBox 18"/>
          <p:cNvSpPr txBox="1"/>
          <p:nvPr/>
        </p:nvSpPr>
        <p:spPr>
          <a:xfrm>
            <a:off x="3242427" y="5975866"/>
            <a:ext cx="540533" cy="369332"/>
          </a:xfrm>
          <a:prstGeom prst="rect">
            <a:avLst/>
          </a:prstGeom>
          <a:noFill/>
        </p:spPr>
        <p:txBody>
          <a:bodyPr wrap="none" rtlCol="0">
            <a:spAutoFit/>
          </a:bodyPr>
          <a:lstStyle/>
          <a:p>
            <a:r>
              <a:rPr lang="en-US" i="1" dirty="0" smtClean="0">
                <a:solidFill>
                  <a:schemeClr val="accent1">
                    <a:lumMod val="75000"/>
                  </a:schemeClr>
                </a:solidFill>
                <a:latin typeface="Adobe Caslon Pro" charset="0"/>
                <a:ea typeface="Adobe Caslon Pro" charset="0"/>
                <a:cs typeface="Adobe Caslon Pro" charset="0"/>
              </a:rPr>
              <a:t>WT</a:t>
            </a:r>
            <a:endParaRPr lang="en-US" i="1" dirty="0">
              <a:solidFill>
                <a:schemeClr val="accent1">
                  <a:lumMod val="75000"/>
                </a:schemeClr>
              </a:solidFill>
              <a:latin typeface="Adobe Caslon Pro" charset="0"/>
              <a:ea typeface="Adobe Caslon Pro" charset="0"/>
              <a:cs typeface="Adobe Caslon Pro" charset="0"/>
            </a:endParaRPr>
          </a:p>
        </p:txBody>
      </p:sp>
      <p:sp>
        <p:nvSpPr>
          <p:cNvPr id="4" name="TextBox 3"/>
          <p:cNvSpPr txBox="1"/>
          <p:nvPr/>
        </p:nvSpPr>
        <p:spPr>
          <a:xfrm>
            <a:off x="5749315" y="5668568"/>
            <a:ext cx="3474862" cy="338554"/>
          </a:xfrm>
          <a:prstGeom prst="rect">
            <a:avLst/>
          </a:prstGeom>
          <a:noFill/>
        </p:spPr>
        <p:txBody>
          <a:bodyPr wrap="none" rtlCol="0">
            <a:spAutoFit/>
          </a:bodyPr>
          <a:lstStyle/>
          <a:p>
            <a:r>
              <a:rPr lang="en-US" sz="1600" i="1" dirty="0" smtClean="0">
                <a:latin typeface="Times New Roman" charset="0"/>
                <a:ea typeface="Times New Roman" charset="0"/>
                <a:cs typeface="Times New Roman" charset="0"/>
              </a:rPr>
              <a:t>(</a:t>
            </a:r>
            <a:r>
              <a:rPr lang="en-US" sz="1600" i="1" dirty="0" err="1" smtClean="0">
                <a:latin typeface="Times New Roman" charset="0"/>
                <a:ea typeface="Times New Roman" charset="0"/>
                <a:cs typeface="Times New Roman" charset="0"/>
              </a:rPr>
              <a:t>Calmodulin</a:t>
            </a:r>
            <a:r>
              <a:rPr lang="en-US" sz="1600" i="1" dirty="0" smtClean="0">
                <a:latin typeface="Times New Roman" charset="0"/>
                <a:ea typeface="Times New Roman" charset="0"/>
                <a:cs typeface="Times New Roman" charset="0"/>
              </a:rPr>
              <a:t>, HMBS, STK11, MTFHR)  </a:t>
            </a:r>
            <a:endParaRPr lang="en-US" sz="1600" i="1"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564633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fontScale="90000"/>
          </a:bodyPr>
          <a:lstStyle/>
          <a:p>
            <a:r>
              <a:rPr lang="en" dirty="0"/>
              <a:t>Ensemble </a:t>
            </a:r>
            <a:r>
              <a:rPr lang="en-US" dirty="0" smtClean="0"/>
              <a:t>Models</a:t>
            </a:r>
            <a:r>
              <a:rPr lang="en" dirty="0" smtClean="0"/>
              <a:t> </a:t>
            </a:r>
            <a:r>
              <a:rPr lang="en" dirty="0"/>
              <a:t>for </a:t>
            </a:r>
            <a:r>
              <a:rPr lang="en-US" dirty="0" smtClean="0"/>
              <a:t>Various</a:t>
            </a:r>
            <a:r>
              <a:rPr lang="en" dirty="0" smtClean="0"/>
              <a:t> </a:t>
            </a:r>
            <a:r>
              <a:rPr lang="en-US" dirty="0" smtClean="0"/>
              <a:t>P</a:t>
            </a:r>
            <a:r>
              <a:rPr lang="en" dirty="0" err="1" smtClean="0"/>
              <a:t>rediction</a:t>
            </a:r>
            <a:r>
              <a:rPr lang="en" dirty="0" smtClean="0"/>
              <a:t> </a:t>
            </a:r>
            <a:r>
              <a:rPr lang="en-US" dirty="0" smtClean="0"/>
              <a:t>S</a:t>
            </a:r>
            <a:r>
              <a:rPr lang="en" dirty="0" err="1" smtClean="0"/>
              <a:t>ets</a:t>
            </a:r>
            <a:endParaRPr lang="en-US" altLang="en-US" dirty="0"/>
          </a:p>
        </p:txBody>
      </p:sp>
      <p:sp>
        <p:nvSpPr>
          <p:cNvPr id="2062" name="Rectangle 14"/>
          <p:cNvSpPr>
            <a:spLocks noGrp="1" noChangeArrowheads="1"/>
          </p:cNvSpPr>
          <p:nvPr>
            <p:ph idx="1"/>
          </p:nvPr>
        </p:nvSpPr>
        <p:spPr/>
        <p:txBody>
          <a:bodyPr/>
          <a:lstStyle/>
          <a:p>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Google Shape;80;p17"/>
          <p:cNvPicPr preferRelativeResize="0"/>
          <p:nvPr/>
        </p:nvPicPr>
        <p:blipFill>
          <a:blip r:embed="rId2">
            <a:alphaModFix/>
          </a:blip>
          <a:stretch>
            <a:fillRect/>
          </a:stretch>
        </p:blipFill>
        <p:spPr>
          <a:xfrm>
            <a:off x="1600200" y="961610"/>
            <a:ext cx="6349717" cy="4878741"/>
          </a:xfrm>
          <a:prstGeom prst="rect">
            <a:avLst/>
          </a:prstGeom>
          <a:noFill/>
          <a:ln>
            <a:noFill/>
          </a:ln>
        </p:spPr>
      </p:pic>
      <p:sp>
        <p:nvSpPr>
          <p:cNvPr id="8"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Tree>
    <p:extLst>
      <p:ext uri="{BB962C8B-B14F-4D97-AF65-F5344CB8AC3E}">
        <p14:creationId xmlns:p14="http://schemas.microsoft.com/office/powerpoint/2010/main" val="27119468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0" y="49824"/>
            <a:ext cx="9220200" cy="788376"/>
          </a:xfrm>
        </p:spPr>
        <p:txBody>
          <a:bodyPr>
            <a:normAutofit fontScale="90000"/>
          </a:bodyPr>
          <a:lstStyle/>
          <a:p>
            <a:r>
              <a:rPr lang="en" dirty="0" smtClean="0"/>
              <a:t>Family</a:t>
            </a:r>
            <a:r>
              <a:rPr lang="en-US" dirty="0" smtClean="0"/>
              <a:t>-S</a:t>
            </a:r>
            <a:r>
              <a:rPr lang="en" dirty="0" err="1" smtClean="0"/>
              <a:t>pecific</a:t>
            </a:r>
            <a:r>
              <a:rPr lang="en" dirty="0" smtClean="0"/>
              <a:t> </a:t>
            </a:r>
            <a:r>
              <a:rPr lang="en-US" dirty="0" smtClean="0"/>
              <a:t>F</a:t>
            </a:r>
            <a:r>
              <a:rPr lang="en" dirty="0" err="1" smtClean="0"/>
              <a:t>inetun</a:t>
            </a:r>
            <a:r>
              <a:rPr lang="en-US" dirty="0"/>
              <a:t>e</a:t>
            </a:r>
            <a:r>
              <a:rPr lang="en" dirty="0" smtClean="0"/>
              <a:t> </a:t>
            </a:r>
            <a:r>
              <a:rPr lang="en-US" dirty="0" smtClean="0"/>
              <a:t>B</a:t>
            </a:r>
            <a:r>
              <a:rPr lang="en" dirty="0" err="1" smtClean="0"/>
              <a:t>oost</a:t>
            </a:r>
            <a:r>
              <a:rPr lang="en-US" dirty="0" smtClean="0"/>
              <a:t>s</a:t>
            </a:r>
            <a:r>
              <a:rPr lang="en" dirty="0" smtClean="0"/>
              <a:t> </a:t>
            </a:r>
            <a:r>
              <a:rPr lang="en-US" dirty="0" smtClean="0"/>
              <a:t>F</a:t>
            </a:r>
            <a:r>
              <a:rPr lang="en" dirty="0" err="1" smtClean="0"/>
              <a:t>itness</a:t>
            </a:r>
            <a:r>
              <a:rPr lang="en" dirty="0" smtClean="0"/>
              <a:t> </a:t>
            </a:r>
            <a:r>
              <a:rPr lang="en-US" dirty="0" smtClean="0"/>
              <a:t>P</a:t>
            </a:r>
            <a:r>
              <a:rPr lang="en" dirty="0" err="1" smtClean="0"/>
              <a:t>rediction</a:t>
            </a:r>
            <a:endParaRPr lang="en-US" altLang="en-US" dirty="0"/>
          </a:p>
        </p:txBody>
      </p:sp>
      <p:sp>
        <p:nvSpPr>
          <p:cNvPr id="2062" name="Rectangle 14"/>
          <p:cNvSpPr>
            <a:spLocks noGrp="1" noChangeArrowheads="1"/>
          </p:cNvSpPr>
          <p:nvPr>
            <p:ph idx="1"/>
          </p:nvPr>
        </p:nvSpPr>
        <p:spPr/>
        <p:txBody>
          <a:bodyPr/>
          <a:lstStyle/>
          <a:p>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 name="TextBox 1"/>
          <p:cNvSpPr txBox="1"/>
          <p:nvPr/>
        </p:nvSpPr>
        <p:spPr>
          <a:xfrm>
            <a:off x="6376340" y="1049312"/>
            <a:ext cx="2736647" cy="369332"/>
          </a:xfrm>
          <a:prstGeom prst="rect">
            <a:avLst/>
          </a:prstGeom>
          <a:noFill/>
        </p:spPr>
        <p:txBody>
          <a:bodyPr wrap="none" rtlCol="0">
            <a:spAutoFit/>
          </a:bodyPr>
          <a:lstStyle/>
          <a:p>
            <a:r>
              <a:rPr lang="en-US" dirty="0" smtClean="0"/>
              <a:t>(35 </a:t>
            </a:r>
            <a:r>
              <a:rPr lang="en-US" dirty="0"/>
              <a:t>benchmark </a:t>
            </a:r>
            <a:r>
              <a:rPr lang="en-US" dirty="0" smtClean="0"/>
              <a:t>datasets</a:t>
            </a:r>
            <a:r>
              <a:rPr lang="en-US" dirty="0"/>
              <a:t>)</a:t>
            </a:r>
          </a:p>
        </p:txBody>
      </p:sp>
      <p:pic>
        <p:nvPicPr>
          <p:cNvPr id="9" name="Google Shape;87;p18"/>
          <p:cNvPicPr preferRelativeResize="0"/>
          <p:nvPr/>
        </p:nvPicPr>
        <p:blipFill rotWithShape="1">
          <a:blip r:embed="rId2">
            <a:alphaModFix/>
          </a:blip>
          <a:srcRect l="5349" t="7757" r="9876"/>
          <a:stretch/>
        </p:blipFill>
        <p:spPr>
          <a:xfrm>
            <a:off x="1159126" y="1577175"/>
            <a:ext cx="7081375" cy="4281500"/>
          </a:xfrm>
          <a:prstGeom prst="rect">
            <a:avLst/>
          </a:prstGeom>
          <a:noFill/>
          <a:ln>
            <a:noFill/>
          </a:ln>
        </p:spPr>
      </p:pic>
      <p:sp>
        <p:nvSpPr>
          <p:cNvPr id="10" name="Google Shape;88;p18"/>
          <p:cNvSpPr/>
          <p:nvPr/>
        </p:nvSpPr>
        <p:spPr>
          <a:xfrm>
            <a:off x="3323350" y="1608850"/>
            <a:ext cx="3649200" cy="4138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242660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0" y="49824"/>
            <a:ext cx="9220200" cy="788376"/>
          </a:xfrm>
        </p:spPr>
        <p:txBody>
          <a:bodyPr>
            <a:normAutofit/>
          </a:bodyPr>
          <a:lstStyle/>
          <a:p>
            <a:r>
              <a:rPr lang="en" dirty="0"/>
              <a:t>Impact </a:t>
            </a:r>
            <a:r>
              <a:rPr lang="en-US" dirty="0" smtClean="0"/>
              <a:t>of</a:t>
            </a:r>
            <a:r>
              <a:rPr lang="en" dirty="0" smtClean="0"/>
              <a:t> </a:t>
            </a:r>
            <a:r>
              <a:rPr lang="en-US" dirty="0" smtClean="0"/>
              <a:t>M</a:t>
            </a:r>
            <a:r>
              <a:rPr lang="en" dirty="0" err="1" smtClean="0"/>
              <a:t>odel</a:t>
            </a:r>
            <a:r>
              <a:rPr lang="en" dirty="0" smtClean="0"/>
              <a:t> </a:t>
            </a:r>
            <a:r>
              <a:rPr lang="en-US" dirty="0" smtClean="0"/>
              <a:t>S</a:t>
            </a:r>
            <a:r>
              <a:rPr lang="en" dirty="0" err="1" smtClean="0"/>
              <a:t>ize</a:t>
            </a:r>
            <a:r>
              <a:rPr lang="en-US" dirty="0" smtClean="0"/>
              <a:t> &amp; P</a:t>
            </a:r>
            <a:r>
              <a:rPr lang="en" dirty="0" smtClean="0"/>
              <a:t>retrain</a:t>
            </a:r>
            <a:r>
              <a:rPr lang="en-US" dirty="0" err="1" smtClean="0"/>
              <a:t>i</a:t>
            </a:r>
            <a:r>
              <a:rPr lang="en" dirty="0"/>
              <a:t>n</a:t>
            </a:r>
            <a:r>
              <a:rPr lang="en-US" dirty="0" smtClean="0"/>
              <a:t>g</a:t>
            </a:r>
            <a:r>
              <a:rPr lang="en" dirty="0" smtClean="0"/>
              <a:t> </a:t>
            </a:r>
            <a:r>
              <a:rPr lang="en-US" dirty="0" smtClean="0"/>
              <a:t>D</a:t>
            </a:r>
            <a:r>
              <a:rPr lang="en" dirty="0" err="1" smtClean="0"/>
              <a:t>ata</a:t>
            </a:r>
            <a:r>
              <a:rPr lang="en" dirty="0" smtClean="0"/>
              <a:t> </a:t>
            </a:r>
            <a:r>
              <a:rPr lang="en-US" dirty="0" smtClean="0"/>
              <a:t>S</a:t>
            </a:r>
            <a:r>
              <a:rPr lang="en" dirty="0" err="1" smtClean="0"/>
              <a:t>ize</a:t>
            </a:r>
            <a:endParaRPr lang="en-US" altLang="en-US" dirty="0"/>
          </a:p>
        </p:txBody>
      </p:sp>
      <p:sp>
        <p:nvSpPr>
          <p:cNvPr id="2062" name="Rectangle 14"/>
          <p:cNvSpPr>
            <a:spLocks noGrp="1" noChangeArrowheads="1"/>
          </p:cNvSpPr>
          <p:nvPr>
            <p:ph idx="1"/>
          </p:nvPr>
        </p:nvSpPr>
        <p:spPr/>
        <p:txBody>
          <a:bodyPr/>
          <a:lstStyle/>
          <a:p>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 name="TextBox 1"/>
          <p:cNvSpPr txBox="1"/>
          <p:nvPr/>
        </p:nvSpPr>
        <p:spPr>
          <a:xfrm>
            <a:off x="6376340" y="1049312"/>
            <a:ext cx="2736647" cy="369332"/>
          </a:xfrm>
          <a:prstGeom prst="rect">
            <a:avLst/>
          </a:prstGeom>
          <a:noFill/>
        </p:spPr>
        <p:txBody>
          <a:bodyPr wrap="none" rtlCol="0">
            <a:spAutoFit/>
          </a:bodyPr>
          <a:lstStyle/>
          <a:p>
            <a:r>
              <a:rPr lang="en-US" dirty="0" smtClean="0"/>
              <a:t>(35 </a:t>
            </a:r>
            <a:r>
              <a:rPr lang="en-US" dirty="0"/>
              <a:t>benchmark </a:t>
            </a:r>
            <a:r>
              <a:rPr lang="en-US" dirty="0" smtClean="0"/>
              <a:t>datasets</a:t>
            </a:r>
            <a:r>
              <a:rPr lang="en-US" dirty="0"/>
              <a:t>)</a:t>
            </a:r>
          </a:p>
        </p:txBody>
      </p:sp>
      <p:pic>
        <p:nvPicPr>
          <p:cNvPr id="9" name="Google Shape;87;p18"/>
          <p:cNvPicPr preferRelativeResize="0"/>
          <p:nvPr/>
        </p:nvPicPr>
        <p:blipFill rotWithShape="1">
          <a:blip r:embed="rId2">
            <a:alphaModFix/>
          </a:blip>
          <a:srcRect l="5349" t="7757" r="9876"/>
          <a:stretch/>
        </p:blipFill>
        <p:spPr>
          <a:xfrm>
            <a:off x="1159126" y="1577175"/>
            <a:ext cx="7081375" cy="4281500"/>
          </a:xfrm>
          <a:prstGeom prst="rect">
            <a:avLst/>
          </a:prstGeom>
          <a:noFill/>
          <a:ln>
            <a:noFill/>
          </a:ln>
        </p:spPr>
      </p:pic>
      <p:sp>
        <p:nvSpPr>
          <p:cNvPr id="11" name="Google Shape;96;p19"/>
          <p:cNvSpPr/>
          <p:nvPr/>
        </p:nvSpPr>
        <p:spPr>
          <a:xfrm>
            <a:off x="3259975" y="1608850"/>
            <a:ext cx="3622200" cy="4165500"/>
          </a:xfrm>
          <a:prstGeom prst="roundRect">
            <a:avLst>
              <a:gd name="adj" fmla="val 16667"/>
            </a:avLst>
          </a:prstGeom>
          <a:no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59202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0" y="49824"/>
            <a:ext cx="9220200" cy="788376"/>
          </a:xfrm>
        </p:spPr>
        <p:txBody>
          <a:bodyPr>
            <a:normAutofit/>
          </a:bodyPr>
          <a:lstStyle/>
          <a:p>
            <a:r>
              <a:rPr lang="en-US" dirty="0" smtClean="0"/>
              <a:t>Comparison to Other </a:t>
            </a:r>
            <a:r>
              <a:rPr lang="en-US" dirty="0" smtClean="0"/>
              <a:t>“Zero-Shot” Models</a:t>
            </a:r>
            <a:endParaRPr lang="en-US" altLang="en-US" dirty="0"/>
          </a:p>
        </p:txBody>
      </p:sp>
      <p:sp>
        <p:nvSpPr>
          <p:cNvPr id="2062" name="Rectangle 14"/>
          <p:cNvSpPr>
            <a:spLocks noGrp="1" noChangeArrowheads="1"/>
          </p:cNvSpPr>
          <p:nvPr>
            <p:ph idx="1"/>
          </p:nvPr>
        </p:nvSpPr>
        <p:spPr/>
        <p:txBody>
          <a:bodyPr/>
          <a:lstStyle/>
          <a:p>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
        <p:nvSpPr>
          <p:cNvPr id="2" name="TextBox 1"/>
          <p:cNvSpPr txBox="1"/>
          <p:nvPr/>
        </p:nvSpPr>
        <p:spPr>
          <a:xfrm>
            <a:off x="6376340" y="1049312"/>
            <a:ext cx="2736647" cy="369332"/>
          </a:xfrm>
          <a:prstGeom prst="rect">
            <a:avLst/>
          </a:prstGeom>
          <a:noFill/>
        </p:spPr>
        <p:txBody>
          <a:bodyPr wrap="none" rtlCol="0">
            <a:spAutoFit/>
          </a:bodyPr>
          <a:lstStyle/>
          <a:p>
            <a:r>
              <a:rPr lang="en-US" dirty="0" smtClean="0"/>
              <a:t>(35 </a:t>
            </a:r>
            <a:r>
              <a:rPr lang="en-US" dirty="0"/>
              <a:t>benchmark </a:t>
            </a:r>
            <a:r>
              <a:rPr lang="en-US" dirty="0" smtClean="0"/>
              <a:t>datasets</a:t>
            </a:r>
            <a:r>
              <a:rPr lang="en-US" dirty="0"/>
              <a:t>)</a:t>
            </a:r>
          </a:p>
        </p:txBody>
      </p:sp>
      <p:pic>
        <p:nvPicPr>
          <p:cNvPr id="10" name="Google Shape;103;p20"/>
          <p:cNvPicPr preferRelativeResize="0"/>
          <p:nvPr/>
        </p:nvPicPr>
        <p:blipFill rotWithShape="1">
          <a:blip r:embed="rId2">
            <a:alphaModFix/>
          </a:blip>
          <a:srcRect l="7830" t="8147" r="10516"/>
          <a:stretch/>
        </p:blipFill>
        <p:spPr>
          <a:xfrm>
            <a:off x="1275700" y="1657386"/>
            <a:ext cx="6592625" cy="4121076"/>
          </a:xfrm>
          <a:prstGeom prst="rect">
            <a:avLst/>
          </a:prstGeom>
          <a:noFill/>
          <a:ln>
            <a:noFill/>
          </a:ln>
        </p:spPr>
      </p:pic>
    </p:spTree>
    <p:extLst>
      <p:ext uri="{BB962C8B-B14F-4D97-AF65-F5344CB8AC3E}">
        <p14:creationId xmlns:p14="http://schemas.microsoft.com/office/powerpoint/2010/main" val="11270407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0" y="49824"/>
            <a:ext cx="9220200" cy="788376"/>
          </a:xfrm>
        </p:spPr>
        <p:txBody>
          <a:bodyPr>
            <a:normAutofit/>
          </a:bodyPr>
          <a:lstStyle/>
          <a:p>
            <a:r>
              <a:rPr lang="en-US" altLang="en-US" dirty="0" smtClean="0"/>
              <a:t>What Could Be Improved? </a:t>
            </a:r>
            <a:endParaRPr lang="en-US" altLang="en-US" dirty="0"/>
          </a:p>
        </p:txBody>
      </p:sp>
      <p:sp>
        <p:nvSpPr>
          <p:cNvPr id="2062" name="Rectangle 14"/>
          <p:cNvSpPr>
            <a:spLocks noGrp="1" noChangeArrowheads="1"/>
          </p:cNvSpPr>
          <p:nvPr>
            <p:ph idx="1"/>
          </p:nvPr>
        </p:nvSpPr>
        <p:spPr/>
        <p:txBody>
          <a:bodyPr/>
          <a:lstStyle/>
          <a:p>
            <a:endParaRPr lang="en-US" altLang="en-US" sz="2800" dirty="0" smtClean="0"/>
          </a:p>
          <a:p>
            <a:r>
              <a:rPr lang="en-US" altLang="en-US" sz="2800" dirty="0" smtClean="0"/>
              <a:t>Few-shot learning</a:t>
            </a:r>
          </a:p>
          <a:p>
            <a:pPr lvl="1"/>
            <a:r>
              <a:rPr lang="en-US" altLang="en-US" sz="2400" dirty="0" smtClean="0"/>
              <a:t>Use labels of </a:t>
            </a:r>
            <a:r>
              <a:rPr lang="en-US" altLang="en-US" sz="2400" dirty="0" err="1" smtClean="0"/>
              <a:t>CaM</a:t>
            </a:r>
            <a:r>
              <a:rPr lang="en-US" altLang="en-US" sz="2400" dirty="0" smtClean="0"/>
              <a:t> </a:t>
            </a:r>
            <a:r>
              <a:rPr lang="en-US" altLang="en-US" sz="2400" smtClean="0"/>
              <a:t>homologs / </a:t>
            </a:r>
            <a:r>
              <a:rPr lang="en-US" altLang="en-US" sz="2400" dirty="0" smtClean="0"/>
              <a:t>WT </a:t>
            </a:r>
          </a:p>
          <a:p>
            <a:pPr marL="457200" lvl="1" indent="0">
              <a:buNone/>
            </a:pPr>
            <a:endParaRPr lang="en-US" altLang="en-US" dirty="0"/>
          </a:p>
          <a:p>
            <a:r>
              <a:rPr lang="en-US" altLang="en-US" sz="2800" dirty="0" smtClean="0"/>
              <a:t>Beyond amino-acid sequences</a:t>
            </a:r>
          </a:p>
          <a:p>
            <a:pPr lvl="1"/>
            <a:r>
              <a:rPr lang="en-US" altLang="en-US" sz="2400" dirty="0" smtClean="0"/>
              <a:t>Use structures</a:t>
            </a:r>
          </a:p>
          <a:p>
            <a:pPr lvl="1"/>
            <a:endParaRPr lang="en-US" altLang="en-US" dirty="0"/>
          </a:p>
          <a:p>
            <a:r>
              <a:rPr lang="en-US" altLang="en-US" sz="2800" dirty="0" smtClean="0"/>
              <a:t>… </a:t>
            </a: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spTree>
    <p:extLst>
      <p:ext uri="{BB962C8B-B14F-4D97-AF65-F5344CB8AC3E}">
        <p14:creationId xmlns:p14="http://schemas.microsoft.com/office/powerpoint/2010/main" val="12662351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0" y="49824"/>
            <a:ext cx="9220200" cy="788376"/>
          </a:xfrm>
        </p:spPr>
        <p:txBody>
          <a:bodyPr>
            <a:normAutofit/>
          </a:bodyPr>
          <a:lstStyle/>
          <a:p>
            <a:r>
              <a:rPr lang="en-US" dirty="0" smtClean="0"/>
              <a:t>Acknowledgement</a:t>
            </a:r>
            <a:endParaRPr lang="en-US" altLang="en-US" dirty="0"/>
          </a:p>
        </p:txBody>
      </p:sp>
      <p:sp>
        <p:nvSpPr>
          <p:cNvPr id="2062" name="Rectangle 14"/>
          <p:cNvSpPr>
            <a:spLocks noGrp="1" noChangeArrowheads="1"/>
          </p:cNvSpPr>
          <p:nvPr>
            <p:ph idx="1"/>
          </p:nvPr>
        </p:nvSpPr>
        <p:spPr/>
        <p:txBody>
          <a:bodyPr/>
          <a:lstStyle/>
          <a:p>
            <a:endParaRPr lang="en-US" altLang="en-US" sz="2800" dirty="0" smtClean="0"/>
          </a:p>
          <a:p>
            <a:r>
              <a:rPr lang="en-US" altLang="en-US" sz="2800" dirty="0" smtClean="0"/>
              <a:t>Group Members: </a:t>
            </a:r>
            <a:r>
              <a:rPr lang="en-US" altLang="en-US" sz="2800" i="1" dirty="0" err="1" smtClean="0">
                <a:latin typeface="Times New Roman" charset="0"/>
                <a:ea typeface="Times New Roman" charset="0"/>
                <a:cs typeface="Times New Roman" charset="0"/>
              </a:rPr>
              <a:t>Yuanfei</a:t>
            </a:r>
            <a:r>
              <a:rPr lang="en-US" altLang="en-US" sz="2800" i="1" dirty="0" smtClean="0">
                <a:latin typeface="Times New Roman" charset="0"/>
                <a:ea typeface="Times New Roman" charset="0"/>
                <a:cs typeface="Times New Roman" charset="0"/>
              </a:rPr>
              <a:t> Sun, </a:t>
            </a:r>
            <a:r>
              <a:rPr lang="en-US" altLang="en-US" sz="2800" i="1" dirty="0" err="1" smtClean="0">
                <a:latin typeface="Times New Roman" charset="0"/>
                <a:ea typeface="Times New Roman" charset="0"/>
                <a:cs typeface="Times New Roman" charset="0"/>
              </a:rPr>
              <a:t>Shaowen</a:t>
            </a:r>
            <a:r>
              <a:rPr lang="en-US" altLang="en-US" sz="2800" i="1" dirty="0" smtClean="0">
                <a:latin typeface="Times New Roman" charset="0"/>
                <a:ea typeface="Times New Roman" charset="0"/>
                <a:cs typeface="Times New Roman" charset="0"/>
              </a:rPr>
              <a:t> Zhu, </a:t>
            </a:r>
            <a:r>
              <a:rPr lang="en-US" altLang="en-US" sz="2800" i="1" dirty="0" err="1" smtClean="0">
                <a:latin typeface="Times New Roman" charset="0"/>
                <a:ea typeface="Times New Roman" charset="0"/>
                <a:cs typeface="Times New Roman" charset="0"/>
              </a:rPr>
              <a:t>Yuning</a:t>
            </a:r>
            <a:r>
              <a:rPr lang="en-US" altLang="en-US" sz="2800" i="1" dirty="0" smtClean="0">
                <a:latin typeface="Times New Roman" charset="0"/>
                <a:ea typeface="Times New Roman" charset="0"/>
                <a:cs typeface="Times New Roman" charset="0"/>
              </a:rPr>
              <a:t> You, </a:t>
            </a:r>
            <a:r>
              <a:rPr lang="en-US" altLang="en-US" sz="2800" i="1" dirty="0" err="1" smtClean="0">
                <a:latin typeface="Times New Roman" charset="0"/>
                <a:ea typeface="Times New Roman" charset="0"/>
                <a:cs typeface="Times New Roman" charset="0"/>
              </a:rPr>
              <a:t>Rujie</a:t>
            </a:r>
            <a:r>
              <a:rPr lang="en-US" altLang="en-US" sz="2800" i="1" dirty="0" smtClean="0">
                <a:latin typeface="Times New Roman" charset="0"/>
                <a:ea typeface="Times New Roman" charset="0"/>
                <a:cs typeface="Times New Roman" charset="0"/>
              </a:rPr>
              <a:t> Yin, </a:t>
            </a:r>
            <a:r>
              <a:rPr lang="en-US" altLang="en-US" sz="2800" i="1" dirty="0" err="1" smtClean="0">
                <a:latin typeface="Times New Roman" charset="0"/>
                <a:ea typeface="Times New Roman" charset="0"/>
                <a:cs typeface="Times New Roman" charset="0"/>
              </a:rPr>
              <a:t>Wuwei</a:t>
            </a:r>
            <a:r>
              <a:rPr lang="en-US" altLang="en-US" sz="2800" i="1" dirty="0" smtClean="0">
                <a:latin typeface="Times New Roman" charset="0"/>
                <a:ea typeface="Times New Roman" charset="0"/>
                <a:cs typeface="Times New Roman" charset="0"/>
              </a:rPr>
              <a:t> Tan </a:t>
            </a:r>
            <a:r>
              <a:rPr lang="en-US" altLang="en-US" sz="2800" dirty="0" smtClean="0"/>
              <a:t>… </a:t>
            </a: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 Box 8"/>
          <p:cNvSpPr txBox="1">
            <a:spLocks noChangeArrowheads="1"/>
          </p:cNvSpPr>
          <p:nvPr/>
        </p:nvSpPr>
        <p:spPr bwMode="auto">
          <a:xfrm>
            <a:off x="7347227" y="6248400"/>
            <a:ext cx="1415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Sun &amp; Shen</a:t>
            </a:r>
            <a:endParaRPr lang="en-US" altLang="en-US" dirty="0"/>
          </a:p>
        </p:txBody>
      </p:sp>
      <p:pic>
        <p:nvPicPr>
          <p:cNvPr id="9" name="Picture 8"/>
          <p:cNvPicPr>
            <a:picLocks noChangeAspect="1"/>
          </p:cNvPicPr>
          <p:nvPr/>
        </p:nvPicPr>
        <p:blipFill>
          <a:blip r:embed="rId2"/>
          <a:stretch>
            <a:fillRect/>
          </a:stretch>
        </p:blipFill>
        <p:spPr>
          <a:xfrm>
            <a:off x="417163" y="3179227"/>
            <a:ext cx="2387037" cy="2387037"/>
          </a:xfrm>
          <a:prstGeom prst="rect">
            <a:avLst/>
          </a:prstGeom>
        </p:spPr>
      </p:pic>
      <p:pic>
        <p:nvPicPr>
          <p:cNvPr id="11" name="Picture 10"/>
          <p:cNvPicPr>
            <a:picLocks noChangeAspect="1"/>
          </p:cNvPicPr>
          <p:nvPr/>
        </p:nvPicPr>
        <p:blipFill>
          <a:blip r:embed="rId3"/>
          <a:stretch>
            <a:fillRect/>
          </a:stretch>
        </p:blipFill>
        <p:spPr>
          <a:xfrm>
            <a:off x="5106299" y="3395106"/>
            <a:ext cx="3438965" cy="1851750"/>
          </a:xfrm>
          <a:prstGeom prst="rect">
            <a:avLst/>
          </a:prstGeom>
        </p:spPr>
      </p:pic>
      <p:sp>
        <p:nvSpPr>
          <p:cNvPr id="12" name="TextBox 11"/>
          <p:cNvSpPr txBox="1"/>
          <p:nvPr/>
        </p:nvSpPr>
        <p:spPr>
          <a:xfrm>
            <a:off x="381000" y="5405735"/>
            <a:ext cx="4677114" cy="461665"/>
          </a:xfrm>
          <a:prstGeom prst="rect">
            <a:avLst/>
          </a:prstGeom>
          <a:noFill/>
        </p:spPr>
        <p:txBody>
          <a:bodyPr wrap="none" rtlCol="0">
            <a:spAutoFit/>
          </a:bodyPr>
          <a:lstStyle/>
          <a:p>
            <a:r>
              <a:rPr lang="en-US" sz="2400" dirty="0" smtClean="0">
                <a:solidFill>
                  <a:srgbClr val="FF0000"/>
                </a:solidFill>
              </a:rPr>
              <a:t>Ph.D. student and postdoc openings</a:t>
            </a:r>
            <a:endParaRPr lang="en-US" sz="2400" dirty="0">
              <a:solidFill>
                <a:srgbClr val="FF0000"/>
              </a:solidFill>
            </a:endParaRPr>
          </a:p>
        </p:txBody>
      </p:sp>
      <p:pic>
        <p:nvPicPr>
          <p:cNvPr id="13" name="Picture 2" descr="mage result for National Institutes of Heal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4095" y="3381458"/>
            <a:ext cx="2131464" cy="213146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484260" y="5405735"/>
            <a:ext cx="3404906" cy="461665"/>
          </a:xfrm>
          <a:prstGeom prst="rect">
            <a:avLst/>
          </a:prstGeom>
          <a:noFill/>
        </p:spPr>
        <p:txBody>
          <a:bodyPr wrap="none" rtlCol="0">
            <a:spAutoFit/>
          </a:bodyPr>
          <a:lstStyle/>
          <a:p>
            <a:r>
              <a:rPr lang="en-US" sz="2400" dirty="0" smtClean="0">
                <a:solidFill>
                  <a:srgbClr val="374AC0"/>
                </a:solidFill>
              </a:rPr>
              <a:t>https://</a:t>
            </a:r>
            <a:r>
              <a:rPr lang="en-US" sz="2400" dirty="0" err="1" smtClean="0">
                <a:solidFill>
                  <a:srgbClr val="374AC0"/>
                </a:solidFill>
              </a:rPr>
              <a:t>shen-lab.github.io</a:t>
            </a:r>
            <a:endParaRPr lang="en-US" sz="2400" dirty="0">
              <a:solidFill>
                <a:srgbClr val="374AC0"/>
              </a:solidFill>
            </a:endParaRPr>
          </a:p>
        </p:txBody>
      </p:sp>
    </p:spTree>
    <p:extLst>
      <p:ext uri="{BB962C8B-B14F-4D97-AF65-F5344CB8AC3E}">
        <p14:creationId xmlns:p14="http://schemas.microsoft.com/office/powerpoint/2010/main" val="572660336"/>
      </p:ext>
    </p:extLst>
  </p:cSld>
  <p:clrMapOvr>
    <a:masterClrMapping/>
  </p:clrMapOvr>
  <p:timing>
    <p:tnLst>
      <p:par>
        <p:cTn id="1" dur="indefinite" restart="never" nodeType="tmRoot"/>
      </p:par>
    </p:tnLst>
  </p:timing>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1336</TotalTime>
  <Words>1137</Words>
  <Application>Microsoft Macintosh PowerPoint</Application>
  <PresentationFormat>On-screen Show (4:3)</PresentationFormat>
  <Paragraphs>212</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Adobe Arabic</vt:lpstr>
      <vt:lpstr>Adobe Caslon Pro</vt:lpstr>
      <vt:lpstr>Calibri</vt:lpstr>
      <vt:lpstr>MS PGothic</vt:lpstr>
      <vt:lpstr>Times New Roman</vt:lpstr>
      <vt:lpstr>Arial</vt:lpstr>
      <vt:lpstr>Brenner Lab Sample Master Template v07 05 June 2017 JL</vt:lpstr>
      <vt:lpstr>CAGI slide pack guidelines I agree to my slides being used according to the following terms:  _______Yuanfei Sun and Yang Shen_______</vt:lpstr>
      <vt:lpstr>Permission request regarding CAGI 6 recordings and hybrid presentations</vt:lpstr>
      <vt:lpstr>Zero-Shot Variant Effect Prediction with Protein Language Models</vt:lpstr>
      <vt:lpstr>The Calmodulin Challenge</vt:lpstr>
      <vt:lpstr>Structure-Based Principle-Driven Approach?   </vt:lpstr>
      <vt:lpstr>Structure-Based Principle-Driven Approach?   </vt:lpstr>
      <vt:lpstr>A Common Data Challenge to  Genome Interpretation</vt:lpstr>
      <vt:lpstr>Strategy: Training Models without Labels? </vt:lpstr>
      <vt:lpstr>New Tools for Zero-Shot Variant Effect Prediction </vt:lpstr>
      <vt:lpstr>New Tools for Zero-Shot Variant Effect Prediction </vt:lpstr>
      <vt:lpstr>New Tools for Zero-Shot Variant Effect Prediction </vt:lpstr>
      <vt:lpstr>Sequence-Based Data-Driven Protocol</vt:lpstr>
      <vt:lpstr>Ensemble Models for Various Prediction Sets</vt:lpstr>
      <vt:lpstr>Family-Specific Finetune Boosts Fitness Prediction</vt:lpstr>
      <vt:lpstr>Impact of Model Size &amp; Pretraining Data Size</vt:lpstr>
      <vt:lpstr>Comparison to Other “Zero-Shot” Models</vt:lpstr>
      <vt:lpstr>What Could Be Improved? </vt:lpstr>
      <vt:lpstr>Acknowledgement</vt:lpstr>
    </vt:vector>
  </TitlesOfParts>
  <Company>UC Berkeley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Yang Shen</cp:lastModifiedBy>
  <cp:revision>50</cp:revision>
  <cp:lastPrinted>2022-05-13T00:21:58Z</cp:lastPrinted>
  <dcterms:created xsi:type="dcterms:W3CDTF">2017-09-29T21:50:38Z</dcterms:created>
  <dcterms:modified xsi:type="dcterms:W3CDTF">2022-05-13T00:31:42Z</dcterms:modified>
</cp:coreProperties>
</file>