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86" r:id="rId3"/>
  </p:sldMasterIdLst>
  <p:sldIdLst>
    <p:sldId id="257" r:id="rId4"/>
    <p:sldId id="264" r:id="rId5"/>
    <p:sldId id="266" r:id="rId6"/>
    <p:sldId id="291" r:id="rId7"/>
    <p:sldId id="292" r:id="rId8"/>
    <p:sldId id="268" r:id="rId9"/>
    <p:sldId id="269" r:id="rId10"/>
    <p:sldId id="41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7" autoAdjust="0"/>
    <p:restoredTop sz="94660"/>
  </p:normalViewPr>
  <p:slideViewPr>
    <p:cSldViewPr>
      <p:cViewPr varScale="1">
        <p:scale>
          <a:sx n="40" d="100"/>
          <a:sy n="40" d="100"/>
        </p:scale>
        <p:origin x="138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02DAFD-551F-4EFD-9A0D-26D27BF8939B}"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3552249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02DAFD-551F-4EFD-9A0D-26D27BF8939B}"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427381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02DAFD-551F-4EFD-9A0D-26D27BF8939B}"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20377271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02DAFD-551F-4EFD-9A0D-26D27BF8939B}"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3191850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02DAFD-551F-4EFD-9A0D-26D27BF8939B}" type="datetimeFigureOut">
              <a:rPr lang="en-US" smtClean="0"/>
              <a:t>5/14/2022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1296130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02DAFD-551F-4EFD-9A0D-26D27BF8939B}" type="datetimeFigureOut">
              <a:rPr lang="en-US" smtClean="0"/>
              <a:t>5/14/2022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39560747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02DAFD-551F-4EFD-9A0D-26D27BF8939B}" type="datetimeFigureOut">
              <a:rPr lang="en-US" smtClean="0"/>
              <a:t>5/14/2022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42613755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02DAFD-551F-4EFD-9A0D-26D27BF8939B}"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16019760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02DAFD-551F-4EFD-9A0D-26D27BF8939B}"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34642631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02DAFD-551F-4EFD-9A0D-26D27BF8939B}"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4100942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02DAFD-551F-4EFD-9A0D-26D27BF8939B}"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28C736-6F46-465F-AAFD-DA835D5F8EB8}" type="slidenum">
              <a:rPr lang="en-US" smtClean="0"/>
              <a:t>‹#›</a:t>
            </a:fld>
            <a:endParaRPr lang="en-US"/>
          </a:p>
        </p:txBody>
      </p:sp>
    </p:spTree>
    <p:extLst>
      <p:ext uri="{BB962C8B-B14F-4D97-AF65-F5344CB8AC3E}">
        <p14:creationId xmlns:p14="http://schemas.microsoft.com/office/powerpoint/2010/main" val="10972923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865C45B8-F997-4807-8C67-7E2F9177F646}"/>
              </a:ext>
            </a:extLst>
          </p:cNvPr>
          <p:cNvSpPr>
            <a:spLocks noGrp="1"/>
          </p:cNvSpPr>
          <p:nvPr>
            <p:ph type="body" sz="quarter" idx="10" hasCustomPrompt="1"/>
          </p:nvPr>
        </p:nvSpPr>
        <p:spPr>
          <a:xfrm>
            <a:off x="506016" y="544514"/>
            <a:ext cx="7968853" cy="703716"/>
          </a:xfrm>
          <a:prstGeom prst="rect">
            <a:avLst/>
          </a:prstGeom>
        </p:spPr>
        <p:txBody>
          <a:bodyPr/>
          <a:lstStyle>
            <a:lvl1pPr marL="0" indent="0">
              <a:buNone/>
              <a:defRPr b="1">
                <a:latin typeface="Arial" panose="020B0604020202020204" pitchFamily="34" charset="0"/>
                <a:cs typeface="Arial" panose="020B0604020202020204" pitchFamily="34" charset="0"/>
              </a:defRPr>
            </a:lvl1pPr>
          </a:lstStyle>
          <a:p>
            <a:pPr lvl="0"/>
            <a:r>
              <a:rPr lang="en-US" dirty="0"/>
              <a:t>TITLE</a:t>
            </a:r>
          </a:p>
        </p:txBody>
      </p:sp>
      <p:sp>
        <p:nvSpPr>
          <p:cNvPr id="4" name="Text Placeholder 11">
            <a:extLst>
              <a:ext uri="{FF2B5EF4-FFF2-40B4-BE49-F238E27FC236}">
                <a16:creationId xmlns:a16="http://schemas.microsoft.com/office/drawing/2014/main" id="{1629C293-EF02-4E92-964E-968B7FE1FED8}"/>
              </a:ext>
            </a:extLst>
          </p:cNvPr>
          <p:cNvSpPr>
            <a:spLocks noGrp="1"/>
          </p:cNvSpPr>
          <p:nvPr>
            <p:ph type="body" sz="quarter" idx="12" hasCustomPrompt="1"/>
          </p:nvPr>
        </p:nvSpPr>
        <p:spPr>
          <a:xfrm>
            <a:off x="4778828" y="1367631"/>
            <a:ext cx="3696041" cy="4122056"/>
          </a:xfrm>
          <a:prstGeom prst="rect">
            <a:avLst/>
          </a:prstGeom>
        </p:spPr>
        <p:txBody>
          <a:bodyPr/>
          <a:lstStyle>
            <a:lvl1pPr marL="0" indent="0">
              <a:buNone/>
              <a:defRPr sz="1500" b="0">
                <a:latin typeface="Arial" panose="020B0604020202020204" pitchFamily="34" charset="0"/>
                <a:cs typeface="Arial" panose="020B0604020202020204" pitchFamily="34" charset="0"/>
              </a:defRPr>
            </a:lvl1pPr>
          </a:lstStyle>
          <a:p>
            <a:pPr lvl="0"/>
            <a:r>
              <a:rPr lang="en-US" dirty="0"/>
              <a:t>Insert text</a:t>
            </a:r>
          </a:p>
        </p:txBody>
      </p:sp>
      <p:sp>
        <p:nvSpPr>
          <p:cNvPr id="6" name="Picture Placeholder 5">
            <a:extLst>
              <a:ext uri="{FF2B5EF4-FFF2-40B4-BE49-F238E27FC236}">
                <a16:creationId xmlns:a16="http://schemas.microsoft.com/office/drawing/2014/main" id="{AC569325-81B5-40AC-87F5-546323E63A0E}"/>
              </a:ext>
            </a:extLst>
          </p:cNvPr>
          <p:cNvSpPr>
            <a:spLocks noGrp="1"/>
          </p:cNvSpPr>
          <p:nvPr>
            <p:ph type="pic" sz="quarter" idx="13" hasCustomPrompt="1"/>
          </p:nvPr>
        </p:nvSpPr>
        <p:spPr>
          <a:xfrm>
            <a:off x="506016" y="1367632"/>
            <a:ext cx="4109526" cy="4122737"/>
          </a:xfrm>
          <a:prstGeom prst="rect">
            <a:avLst/>
          </a:prstGeom>
        </p:spPr>
        <p:txBody>
          <a:bodyPr/>
          <a:lstStyle>
            <a:lvl1pPr marL="0" indent="0">
              <a:buNone/>
              <a:defRPr sz="1500">
                <a:latin typeface="Arial" panose="020B0604020202020204" pitchFamily="34" charset="0"/>
                <a:cs typeface="Arial" panose="020B0604020202020204" pitchFamily="34" charset="0"/>
              </a:defRPr>
            </a:lvl1pPr>
          </a:lstStyle>
          <a:p>
            <a:r>
              <a:rPr lang="en-US" dirty="0"/>
              <a:t>Insert image</a:t>
            </a:r>
          </a:p>
        </p:txBody>
      </p:sp>
    </p:spTree>
    <p:extLst>
      <p:ext uri="{BB962C8B-B14F-4D97-AF65-F5344CB8AC3E}">
        <p14:creationId xmlns:p14="http://schemas.microsoft.com/office/powerpoint/2010/main" val="19521289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6951D1F-0906-4A79-85C3-933DF6B44020}"/>
              </a:ext>
            </a:extLst>
          </p:cNvPr>
          <p:cNvSpPr>
            <a:spLocks noGrp="1"/>
          </p:cNvSpPr>
          <p:nvPr>
            <p:ph type="dt" sz="half" idx="10"/>
          </p:nvPr>
        </p:nvSpPr>
        <p:spPr/>
        <p:txBody>
          <a:bodyPr/>
          <a:lstStyle>
            <a:lvl1pPr>
              <a:defRPr/>
            </a:lvl1pPr>
          </a:lstStyle>
          <a:p>
            <a:pPr>
              <a:defRPr/>
            </a:pPr>
            <a:fld id="{543A25A2-7C0C-45EA-A6FD-A9D60D3ABB14}" type="datetimeFigureOut">
              <a:rPr lang="en-US"/>
              <a:pPr>
                <a:defRPr/>
              </a:pPr>
              <a:t>5/14/2022</a:t>
            </a:fld>
            <a:endParaRPr lang="en-US"/>
          </a:p>
        </p:txBody>
      </p:sp>
      <p:sp>
        <p:nvSpPr>
          <p:cNvPr id="5" name="Footer Placeholder 4">
            <a:extLst>
              <a:ext uri="{FF2B5EF4-FFF2-40B4-BE49-F238E27FC236}">
                <a16:creationId xmlns:a16="http://schemas.microsoft.com/office/drawing/2014/main" id="{83DBC82B-D721-4E7E-A881-8A4FE0BE65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5700F9B-3561-4325-94DD-2B6924C2FEBA}"/>
              </a:ext>
            </a:extLst>
          </p:cNvPr>
          <p:cNvSpPr>
            <a:spLocks noGrp="1"/>
          </p:cNvSpPr>
          <p:nvPr>
            <p:ph type="sldNum" sz="quarter" idx="12"/>
          </p:nvPr>
        </p:nvSpPr>
        <p:spPr/>
        <p:txBody>
          <a:bodyPr/>
          <a:lstStyle>
            <a:lvl1pPr>
              <a:defRPr/>
            </a:lvl1pPr>
          </a:lstStyle>
          <a:p>
            <a:pPr>
              <a:defRPr/>
            </a:pPr>
            <a:fld id="{BB28934E-CA6E-4382-9EEB-78648A7C7A6D}" type="slidenum">
              <a:rPr lang="en-US" altLang="en-US"/>
              <a:pPr>
                <a:defRPr/>
              </a:pPr>
              <a:t>‹#›</a:t>
            </a:fld>
            <a:endParaRPr lang="en-US" altLang="en-US"/>
          </a:p>
        </p:txBody>
      </p:sp>
    </p:spTree>
    <p:extLst>
      <p:ext uri="{BB962C8B-B14F-4D97-AF65-F5344CB8AC3E}">
        <p14:creationId xmlns:p14="http://schemas.microsoft.com/office/powerpoint/2010/main" val="34495147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AF6781-99C0-4CBA-856B-00AF76DA86F9}"/>
              </a:ext>
            </a:extLst>
          </p:cNvPr>
          <p:cNvSpPr>
            <a:spLocks noGrp="1"/>
          </p:cNvSpPr>
          <p:nvPr>
            <p:ph type="dt" sz="half" idx="10"/>
          </p:nvPr>
        </p:nvSpPr>
        <p:spPr/>
        <p:txBody>
          <a:bodyPr/>
          <a:lstStyle>
            <a:lvl1pPr>
              <a:defRPr/>
            </a:lvl1pPr>
          </a:lstStyle>
          <a:p>
            <a:pPr>
              <a:defRPr/>
            </a:pPr>
            <a:fld id="{05141610-64A2-4B42-8F35-62ADA0B87953}" type="datetimeFigureOut">
              <a:rPr lang="en-US"/>
              <a:pPr>
                <a:defRPr/>
              </a:pPr>
              <a:t>5/14/2022</a:t>
            </a:fld>
            <a:endParaRPr lang="en-US"/>
          </a:p>
        </p:txBody>
      </p:sp>
      <p:sp>
        <p:nvSpPr>
          <p:cNvPr id="5" name="Footer Placeholder 4">
            <a:extLst>
              <a:ext uri="{FF2B5EF4-FFF2-40B4-BE49-F238E27FC236}">
                <a16:creationId xmlns:a16="http://schemas.microsoft.com/office/drawing/2014/main" id="{12AB0D39-AA4C-44ED-9C15-A73B716CA6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75CA95-975F-4A3B-8F33-FE8BE054DBC7}"/>
              </a:ext>
            </a:extLst>
          </p:cNvPr>
          <p:cNvSpPr>
            <a:spLocks noGrp="1"/>
          </p:cNvSpPr>
          <p:nvPr>
            <p:ph type="sldNum" sz="quarter" idx="12"/>
          </p:nvPr>
        </p:nvSpPr>
        <p:spPr/>
        <p:txBody>
          <a:bodyPr/>
          <a:lstStyle>
            <a:lvl1pPr>
              <a:defRPr/>
            </a:lvl1pPr>
          </a:lstStyle>
          <a:p>
            <a:pPr>
              <a:defRPr/>
            </a:pPr>
            <a:fld id="{93ACE599-C6F9-4E23-B5C5-798BBFD98ADB}" type="slidenum">
              <a:rPr lang="en-US" altLang="en-US"/>
              <a:pPr>
                <a:defRPr/>
              </a:pPr>
              <a:t>‹#›</a:t>
            </a:fld>
            <a:endParaRPr lang="en-US" altLang="en-US"/>
          </a:p>
        </p:txBody>
      </p:sp>
    </p:spTree>
    <p:extLst>
      <p:ext uri="{BB962C8B-B14F-4D97-AF65-F5344CB8AC3E}">
        <p14:creationId xmlns:p14="http://schemas.microsoft.com/office/powerpoint/2010/main" val="3339868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9B6E3B-B46E-4904-AC73-8EDC20869FDC}"/>
              </a:ext>
            </a:extLst>
          </p:cNvPr>
          <p:cNvSpPr>
            <a:spLocks noGrp="1"/>
          </p:cNvSpPr>
          <p:nvPr>
            <p:ph type="dt" sz="half" idx="10"/>
          </p:nvPr>
        </p:nvSpPr>
        <p:spPr/>
        <p:txBody>
          <a:bodyPr/>
          <a:lstStyle>
            <a:lvl1pPr>
              <a:defRPr/>
            </a:lvl1pPr>
          </a:lstStyle>
          <a:p>
            <a:pPr>
              <a:defRPr/>
            </a:pPr>
            <a:fld id="{C747245F-47C3-4D58-B6BB-A39C2CD7C2B3}" type="datetimeFigureOut">
              <a:rPr lang="en-US"/>
              <a:pPr>
                <a:defRPr/>
              </a:pPr>
              <a:t>5/14/2022</a:t>
            </a:fld>
            <a:endParaRPr lang="en-US"/>
          </a:p>
        </p:txBody>
      </p:sp>
      <p:sp>
        <p:nvSpPr>
          <p:cNvPr id="5" name="Footer Placeholder 4">
            <a:extLst>
              <a:ext uri="{FF2B5EF4-FFF2-40B4-BE49-F238E27FC236}">
                <a16:creationId xmlns:a16="http://schemas.microsoft.com/office/drawing/2014/main" id="{26731718-5E82-473A-954F-CACA3780FFF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789F2DF-2668-4ADC-B8C2-2E95CA6F0D55}"/>
              </a:ext>
            </a:extLst>
          </p:cNvPr>
          <p:cNvSpPr>
            <a:spLocks noGrp="1"/>
          </p:cNvSpPr>
          <p:nvPr>
            <p:ph type="sldNum" sz="quarter" idx="12"/>
          </p:nvPr>
        </p:nvSpPr>
        <p:spPr/>
        <p:txBody>
          <a:bodyPr/>
          <a:lstStyle>
            <a:lvl1pPr>
              <a:defRPr/>
            </a:lvl1pPr>
          </a:lstStyle>
          <a:p>
            <a:pPr>
              <a:defRPr/>
            </a:pPr>
            <a:fld id="{F6BE2F28-C9F2-4F21-8ABA-70252DB4A6C0}" type="slidenum">
              <a:rPr lang="en-US" altLang="en-US"/>
              <a:pPr>
                <a:defRPr/>
              </a:pPr>
              <a:t>‹#›</a:t>
            </a:fld>
            <a:endParaRPr lang="en-US" altLang="en-US"/>
          </a:p>
        </p:txBody>
      </p:sp>
    </p:spTree>
    <p:extLst>
      <p:ext uri="{BB962C8B-B14F-4D97-AF65-F5344CB8AC3E}">
        <p14:creationId xmlns:p14="http://schemas.microsoft.com/office/powerpoint/2010/main" val="24023772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E7521BF-AFD7-46B8-95F1-3C3EE565F4D4}"/>
              </a:ext>
            </a:extLst>
          </p:cNvPr>
          <p:cNvSpPr>
            <a:spLocks noGrp="1"/>
          </p:cNvSpPr>
          <p:nvPr>
            <p:ph type="dt" sz="half" idx="10"/>
          </p:nvPr>
        </p:nvSpPr>
        <p:spPr/>
        <p:txBody>
          <a:bodyPr/>
          <a:lstStyle>
            <a:lvl1pPr>
              <a:defRPr/>
            </a:lvl1pPr>
          </a:lstStyle>
          <a:p>
            <a:pPr>
              <a:defRPr/>
            </a:pPr>
            <a:fld id="{D31889F1-F47F-4DC1-AE3F-95C234DCC3FF}" type="datetimeFigureOut">
              <a:rPr lang="en-US"/>
              <a:pPr>
                <a:defRPr/>
              </a:pPr>
              <a:t>5/14/2022</a:t>
            </a:fld>
            <a:endParaRPr lang="en-US"/>
          </a:p>
        </p:txBody>
      </p:sp>
      <p:sp>
        <p:nvSpPr>
          <p:cNvPr id="6" name="Footer Placeholder 4">
            <a:extLst>
              <a:ext uri="{FF2B5EF4-FFF2-40B4-BE49-F238E27FC236}">
                <a16:creationId xmlns:a16="http://schemas.microsoft.com/office/drawing/2014/main" id="{0463C9F9-F9D8-45FC-A266-27535CC8E86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08E914-857A-481E-896A-24C07A8E01EC}"/>
              </a:ext>
            </a:extLst>
          </p:cNvPr>
          <p:cNvSpPr>
            <a:spLocks noGrp="1"/>
          </p:cNvSpPr>
          <p:nvPr>
            <p:ph type="sldNum" sz="quarter" idx="12"/>
          </p:nvPr>
        </p:nvSpPr>
        <p:spPr/>
        <p:txBody>
          <a:bodyPr/>
          <a:lstStyle>
            <a:lvl1pPr>
              <a:defRPr/>
            </a:lvl1pPr>
          </a:lstStyle>
          <a:p>
            <a:pPr>
              <a:defRPr/>
            </a:pPr>
            <a:fld id="{C4FDC584-9295-4570-BBD4-B44A115521B9}" type="slidenum">
              <a:rPr lang="en-US" altLang="en-US"/>
              <a:pPr>
                <a:defRPr/>
              </a:pPr>
              <a:t>‹#›</a:t>
            </a:fld>
            <a:endParaRPr lang="en-US" altLang="en-US"/>
          </a:p>
        </p:txBody>
      </p:sp>
    </p:spTree>
    <p:extLst>
      <p:ext uri="{BB962C8B-B14F-4D97-AF65-F5344CB8AC3E}">
        <p14:creationId xmlns:p14="http://schemas.microsoft.com/office/powerpoint/2010/main" val="16030475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648C900-37E5-401F-9CF4-D92F6B9E40DF}"/>
              </a:ext>
            </a:extLst>
          </p:cNvPr>
          <p:cNvSpPr>
            <a:spLocks noGrp="1"/>
          </p:cNvSpPr>
          <p:nvPr>
            <p:ph type="dt" sz="half" idx="10"/>
          </p:nvPr>
        </p:nvSpPr>
        <p:spPr/>
        <p:txBody>
          <a:bodyPr/>
          <a:lstStyle>
            <a:lvl1pPr>
              <a:defRPr/>
            </a:lvl1pPr>
          </a:lstStyle>
          <a:p>
            <a:pPr>
              <a:defRPr/>
            </a:pPr>
            <a:fld id="{21E8D480-533B-40E4-98DB-0461CE9FD382}" type="datetimeFigureOut">
              <a:rPr lang="en-US"/>
              <a:pPr>
                <a:defRPr/>
              </a:pPr>
              <a:t>5/14/2022</a:t>
            </a:fld>
            <a:endParaRPr lang="en-US"/>
          </a:p>
        </p:txBody>
      </p:sp>
      <p:sp>
        <p:nvSpPr>
          <p:cNvPr id="8" name="Footer Placeholder 4">
            <a:extLst>
              <a:ext uri="{FF2B5EF4-FFF2-40B4-BE49-F238E27FC236}">
                <a16:creationId xmlns:a16="http://schemas.microsoft.com/office/drawing/2014/main" id="{9D1F9C8A-9E0F-4A27-8970-F13F23DDB5C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0AD8787-7130-4506-BF8F-0E3B8A1F2AFA}"/>
              </a:ext>
            </a:extLst>
          </p:cNvPr>
          <p:cNvSpPr>
            <a:spLocks noGrp="1"/>
          </p:cNvSpPr>
          <p:nvPr>
            <p:ph type="sldNum" sz="quarter" idx="12"/>
          </p:nvPr>
        </p:nvSpPr>
        <p:spPr/>
        <p:txBody>
          <a:bodyPr/>
          <a:lstStyle>
            <a:lvl1pPr>
              <a:defRPr/>
            </a:lvl1pPr>
          </a:lstStyle>
          <a:p>
            <a:pPr>
              <a:defRPr/>
            </a:pPr>
            <a:fld id="{5DDBA466-13B7-4238-83A8-870F4C0B5671}" type="slidenum">
              <a:rPr lang="en-US" altLang="en-US"/>
              <a:pPr>
                <a:defRPr/>
              </a:pPr>
              <a:t>‹#›</a:t>
            </a:fld>
            <a:endParaRPr lang="en-US" altLang="en-US"/>
          </a:p>
        </p:txBody>
      </p:sp>
    </p:spTree>
    <p:extLst>
      <p:ext uri="{BB962C8B-B14F-4D97-AF65-F5344CB8AC3E}">
        <p14:creationId xmlns:p14="http://schemas.microsoft.com/office/powerpoint/2010/main" val="40134943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990DB3F-6B7B-461B-A515-4D56EEE6CD79}"/>
              </a:ext>
            </a:extLst>
          </p:cNvPr>
          <p:cNvSpPr>
            <a:spLocks noGrp="1"/>
          </p:cNvSpPr>
          <p:nvPr>
            <p:ph type="dt" sz="half" idx="10"/>
          </p:nvPr>
        </p:nvSpPr>
        <p:spPr/>
        <p:txBody>
          <a:bodyPr/>
          <a:lstStyle>
            <a:lvl1pPr>
              <a:defRPr/>
            </a:lvl1pPr>
          </a:lstStyle>
          <a:p>
            <a:pPr>
              <a:defRPr/>
            </a:pPr>
            <a:fld id="{6A0CF661-7694-4851-86EA-D630C9600AE2}" type="datetimeFigureOut">
              <a:rPr lang="en-US"/>
              <a:pPr>
                <a:defRPr/>
              </a:pPr>
              <a:t>5/14/2022</a:t>
            </a:fld>
            <a:endParaRPr lang="en-US"/>
          </a:p>
        </p:txBody>
      </p:sp>
      <p:sp>
        <p:nvSpPr>
          <p:cNvPr id="4" name="Footer Placeholder 4">
            <a:extLst>
              <a:ext uri="{FF2B5EF4-FFF2-40B4-BE49-F238E27FC236}">
                <a16:creationId xmlns:a16="http://schemas.microsoft.com/office/drawing/2014/main" id="{03CF74FC-EF84-46F1-9ADF-A91EF87319B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46FFD82-F709-4AAB-AB2F-B5DED8C98A8A}"/>
              </a:ext>
            </a:extLst>
          </p:cNvPr>
          <p:cNvSpPr>
            <a:spLocks noGrp="1"/>
          </p:cNvSpPr>
          <p:nvPr>
            <p:ph type="sldNum" sz="quarter" idx="12"/>
          </p:nvPr>
        </p:nvSpPr>
        <p:spPr/>
        <p:txBody>
          <a:bodyPr/>
          <a:lstStyle>
            <a:lvl1pPr>
              <a:defRPr/>
            </a:lvl1pPr>
          </a:lstStyle>
          <a:p>
            <a:pPr>
              <a:defRPr/>
            </a:pPr>
            <a:fld id="{4267D4F4-87CB-4F83-8755-D6531BB0D20F}" type="slidenum">
              <a:rPr lang="en-US" altLang="en-US"/>
              <a:pPr>
                <a:defRPr/>
              </a:pPr>
              <a:t>‹#›</a:t>
            </a:fld>
            <a:endParaRPr lang="en-US" altLang="en-US"/>
          </a:p>
        </p:txBody>
      </p:sp>
    </p:spTree>
    <p:extLst>
      <p:ext uri="{BB962C8B-B14F-4D97-AF65-F5344CB8AC3E}">
        <p14:creationId xmlns:p14="http://schemas.microsoft.com/office/powerpoint/2010/main" val="4250012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97F3358-249F-4422-B65D-DBC165A9B1D8}"/>
              </a:ext>
            </a:extLst>
          </p:cNvPr>
          <p:cNvSpPr>
            <a:spLocks noGrp="1"/>
          </p:cNvSpPr>
          <p:nvPr>
            <p:ph type="dt" sz="half" idx="10"/>
          </p:nvPr>
        </p:nvSpPr>
        <p:spPr/>
        <p:txBody>
          <a:bodyPr/>
          <a:lstStyle>
            <a:lvl1pPr>
              <a:defRPr/>
            </a:lvl1pPr>
          </a:lstStyle>
          <a:p>
            <a:pPr>
              <a:defRPr/>
            </a:pPr>
            <a:fld id="{DF9C197D-9484-4968-A8BF-682DAD99BC00}" type="datetimeFigureOut">
              <a:rPr lang="en-US"/>
              <a:pPr>
                <a:defRPr/>
              </a:pPr>
              <a:t>5/14/2022</a:t>
            </a:fld>
            <a:endParaRPr lang="en-US"/>
          </a:p>
        </p:txBody>
      </p:sp>
      <p:sp>
        <p:nvSpPr>
          <p:cNvPr id="3" name="Footer Placeholder 4">
            <a:extLst>
              <a:ext uri="{FF2B5EF4-FFF2-40B4-BE49-F238E27FC236}">
                <a16:creationId xmlns:a16="http://schemas.microsoft.com/office/drawing/2014/main" id="{B9D9A5EC-0CB4-44CD-B0CC-B46E8EEEDE6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6774609-2991-43F9-BC00-94CBF2EA2068}"/>
              </a:ext>
            </a:extLst>
          </p:cNvPr>
          <p:cNvSpPr>
            <a:spLocks noGrp="1"/>
          </p:cNvSpPr>
          <p:nvPr>
            <p:ph type="sldNum" sz="quarter" idx="12"/>
          </p:nvPr>
        </p:nvSpPr>
        <p:spPr/>
        <p:txBody>
          <a:bodyPr/>
          <a:lstStyle>
            <a:lvl1pPr>
              <a:defRPr/>
            </a:lvl1pPr>
          </a:lstStyle>
          <a:p>
            <a:pPr>
              <a:defRPr/>
            </a:pPr>
            <a:fld id="{3306B112-FA43-4607-B225-5A85FE750BE7}" type="slidenum">
              <a:rPr lang="en-US" altLang="en-US"/>
              <a:pPr>
                <a:defRPr/>
              </a:pPr>
              <a:t>‹#›</a:t>
            </a:fld>
            <a:endParaRPr lang="en-US" altLang="en-US"/>
          </a:p>
        </p:txBody>
      </p:sp>
    </p:spTree>
    <p:extLst>
      <p:ext uri="{BB962C8B-B14F-4D97-AF65-F5344CB8AC3E}">
        <p14:creationId xmlns:p14="http://schemas.microsoft.com/office/powerpoint/2010/main" val="6265574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3963A0E-A274-4084-82D5-69DCD6601DF1}"/>
              </a:ext>
            </a:extLst>
          </p:cNvPr>
          <p:cNvSpPr>
            <a:spLocks noGrp="1"/>
          </p:cNvSpPr>
          <p:nvPr>
            <p:ph type="dt" sz="half" idx="10"/>
          </p:nvPr>
        </p:nvSpPr>
        <p:spPr/>
        <p:txBody>
          <a:bodyPr/>
          <a:lstStyle>
            <a:lvl1pPr>
              <a:defRPr/>
            </a:lvl1pPr>
          </a:lstStyle>
          <a:p>
            <a:pPr>
              <a:defRPr/>
            </a:pPr>
            <a:fld id="{E7C7570A-8DA8-46E1-AB1A-D7C5108D4050}" type="datetimeFigureOut">
              <a:rPr lang="en-US"/>
              <a:pPr>
                <a:defRPr/>
              </a:pPr>
              <a:t>5/14/2022</a:t>
            </a:fld>
            <a:endParaRPr lang="en-US"/>
          </a:p>
        </p:txBody>
      </p:sp>
      <p:sp>
        <p:nvSpPr>
          <p:cNvPr id="6" name="Footer Placeholder 4">
            <a:extLst>
              <a:ext uri="{FF2B5EF4-FFF2-40B4-BE49-F238E27FC236}">
                <a16:creationId xmlns:a16="http://schemas.microsoft.com/office/drawing/2014/main" id="{750C87B5-5CE8-4C67-8210-2519871C10E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68F43A7-79A4-41A5-9D0D-7EB76F039229}"/>
              </a:ext>
            </a:extLst>
          </p:cNvPr>
          <p:cNvSpPr>
            <a:spLocks noGrp="1"/>
          </p:cNvSpPr>
          <p:nvPr>
            <p:ph type="sldNum" sz="quarter" idx="12"/>
          </p:nvPr>
        </p:nvSpPr>
        <p:spPr/>
        <p:txBody>
          <a:bodyPr/>
          <a:lstStyle>
            <a:lvl1pPr>
              <a:defRPr/>
            </a:lvl1pPr>
          </a:lstStyle>
          <a:p>
            <a:pPr>
              <a:defRPr/>
            </a:pPr>
            <a:fld id="{C92AD187-4BE0-4112-AC71-8DE0FC35F323}" type="slidenum">
              <a:rPr lang="en-US" altLang="en-US"/>
              <a:pPr>
                <a:defRPr/>
              </a:pPr>
              <a:t>‹#›</a:t>
            </a:fld>
            <a:endParaRPr lang="en-US" altLang="en-US"/>
          </a:p>
        </p:txBody>
      </p:sp>
    </p:spTree>
    <p:extLst>
      <p:ext uri="{BB962C8B-B14F-4D97-AF65-F5344CB8AC3E}">
        <p14:creationId xmlns:p14="http://schemas.microsoft.com/office/powerpoint/2010/main" val="16244605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FC4D6DA-9EE6-4F89-8CC7-82B63D0AD76E}"/>
              </a:ext>
            </a:extLst>
          </p:cNvPr>
          <p:cNvSpPr>
            <a:spLocks noGrp="1"/>
          </p:cNvSpPr>
          <p:nvPr>
            <p:ph type="dt" sz="half" idx="10"/>
          </p:nvPr>
        </p:nvSpPr>
        <p:spPr/>
        <p:txBody>
          <a:bodyPr/>
          <a:lstStyle>
            <a:lvl1pPr>
              <a:defRPr/>
            </a:lvl1pPr>
          </a:lstStyle>
          <a:p>
            <a:pPr>
              <a:defRPr/>
            </a:pPr>
            <a:fld id="{10EB700F-F4D5-4686-9294-5C9D77A0B600}" type="datetimeFigureOut">
              <a:rPr lang="en-US"/>
              <a:pPr>
                <a:defRPr/>
              </a:pPr>
              <a:t>5/14/2022</a:t>
            </a:fld>
            <a:endParaRPr lang="en-US"/>
          </a:p>
        </p:txBody>
      </p:sp>
      <p:sp>
        <p:nvSpPr>
          <p:cNvPr id="6" name="Footer Placeholder 4">
            <a:extLst>
              <a:ext uri="{FF2B5EF4-FFF2-40B4-BE49-F238E27FC236}">
                <a16:creationId xmlns:a16="http://schemas.microsoft.com/office/drawing/2014/main" id="{EA8B9153-8355-4C85-A3E8-964B337485A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C3FF40F-7033-4C44-898F-E0DBDD5F1EB8}"/>
              </a:ext>
            </a:extLst>
          </p:cNvPr>
          <p:cNvSpPr>
            <a:spLocks noGrp="1"/>
          </p:cNvSpPr>
          <p:nvPr>
            <p:ph type="sldNum" sz="quarter" idx="12"/>
          </p:nvPr>
        </p:nvSpPr>
        <p:spPr/>
        <p:txBody>
          <a:bodyPr/>
          <a:lstStyle>
            <a:lvl1pPr>
              <a:defRPr/>
            </a:lvl1pPr>
          </a:lstStyle>
          <a:p>
            <a:pPr>
              <a:defRPr/>
            </a:pPr>
            <a:fld id="{CD47AA1F-3955-4DD3-B263-CB19C5ED0CE3}" type="slidenum">
              <a:rPr lang="en-US" altLang="en-US"/>
              <a:pPr>
                <a:defRPr/>
              </a:pPr>
              <a:t>‹#›</a:t>
            </a:fld>
            <a:endParaRPr lang="en-US" altLang="en-US"/>
          </a:p>
        </p:txBody>
      </p:sp>
    </p:spTree>
    <p:extLst>
      <p:ext uri="{BB962C8B-B14F-4D97-AF65-F5344CB8AC3E}">
        <p14:creationId xmlns:p14="http://schemas.microsoft.com/office/powerpoint/2010/main" val="22435407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E7FC1E-A167-4B8A-8827-16323FAFDC48}"/>
              </a:ext>
            </a:extLst>
          </p:cNvPr>
          <p:cNvSpPr>
            <a:spLocks noGrp="1"/>
          </p:cNvSpPr>
          <p:nvPr>
            <p:ph type="dt" sz="half" idx="10"/>
          </p:nvPr>
        </p:nvSpPr>
        <p:spPr/>
        <p:txBody>
          <a:bodyPr/>
          <a:lstStyle>
            <a:lvl1pPr>
              <a:defRPr/>
            </a:lvl1pPr>
          </a:lstStyle>
          <a:p>
            <a:pPr>
              <a:defRPr/>
            </a:pPr>
            <a:fld id="{6BD7725B-DE0D-4D3D-809E-13587E22D46F}" type="datetimeFigureOut">
              <a:rPr lang="en-US"/>
              <a:pPr>
                <a:defRPr/>
              </a:pPr>
              <a:t>5/14/2022</a:t>
            </a:fld>
            <a:endParaRPr lang="en-US"/>
          </a:p>
        </p:txBody>
      </p:sp>
      <p:sp>
        <p:nvSpPr>
          <p:cNvPr id="5" name="Footer Placeholder 4">
            <a:extLst>
              <a:ext uri="{FF2B5EF4-FFF2-40B4-BE49-F238E27FC236}">
                <a16:creationId xmlns:a16="http://schemas.microsoft.com/office/drawing/2014/main" id="{D541A553-8275-4C7A-891B-2D281CA4E46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7C4490D-A9B6-4F04-8D1B-164F54127EEA}"/>
              </a:ext>
            </a:extLst>
          </p:cNvPr>
          <p:cNvSpPr>
            <a:spLocks noGrp="1"/>
          </p:cNvSpPr>
          <p:nvPr>
            <p:ph type="sldNum" sz="quarter" idx="12"/>
          </p:nvPr>
        </p:nvSpPr>
        <p:spPr/>
        <p:txBody>
          <a:bodyPr/>
          <a:lstStyle>
            <a:lvl1pPr>
              <a:defRPr/>
            </a:lvl1pPr>
          </a:lstStyle>
          <a:p>
            <a:pPr>
              <a:defRPr/>
            </a:pPr>
            <a:fld id="{0ADE5B3E-7575-45D6-B6F2-CD5395EB7125}" type="slidenum">
              <a:rPr lang="en-US" altLang="en-US"/>
              <a:pPr>
                <a:defRPr/>
              </a:pPr>
              <a:t>‹#›</a:t>
            </a:fld>
            <a:endParaRPr lang="en-US" altLang="en-US"/>
          </a:p>
        </p:txBody>
      </p:sp>
    </p:spTree>
    <p:extLst>
      <p:ext uri="{BB962C8B-B14F-4D97-AF65-F5344CB8AC3E}">
        <p14:creationId xmlns:p14="http://schemas.microsoft.com/office/powerpoint/2010/main" val="9192343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F5D663-2EF0-48DF-A408-040E2A9DC1F4}"/>
              </a:ext>
            </a:extLst>
          </p:cNvPr>
          <p:cNvSpPr>
            <a:spLocks noGrp="1"/>
          </p:cNvSpPr>
          <p:nvPr>
            <p:ph type="dt" sz="half" idx="10"/>
          </p:nvPr>
        </p:nvSpPr>
        <p:spPr/>
        <p:txBody>
          <a:bodyPr/>
          <a:lstStyle>
            <a:lvl1pPr>
              <a:defRPr/>
            </a:lvl1pPr>
          </a:lstStyle>
          <a:p>
            <a:pPr>
              <a:defRPr/>
            </a:pPr>
            <a:fld id="{95BCDEF3-3FB3-4EC0-B6E8-9FDD6ECEBD0D}" type="datetimeFigureOut">
              <a:rPr lang="en-US"/>
              <a:pPr>
                <a:defRPr/>
              </a:pPr>
              <a:t>5/14/2022</a:t>
            </a:fld>
            <a:endParaRPr lang="en-US"/>
          </a:p>
        </p:txBody>
      </p:sp>
      <p:sp>
        <p:nvSpPr>
          <p:cNvPr id="5" name="Footer Placeholder 4">
            <a:extLst>
              <a:ext uri="{FF2B5EF4-FFF2-40B4-BE49-F238E27FC236}">
                <a16:creationId xmlns:a16="http://schemas.microsoft.com/office/drawing/2014/main" id="{D792866F-3CBD-407D-B9C9-C30C62BBDF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BD1CFDD-C37B-475A-ADB6-0AE2CCB5BF10}"/>
              </a:ext>
            </a:extLst>
          </p:cNvPr>
          <p:cNvSpPr>
            <a:spLocks noGrp="1"/>
          </p:cNvSpPr>
          <p:nvPr>
            <p:ph type="sldNum" sz="quarter" idx="12"/>
          </p:nvPr>
        </p:nvSpPr>
        <p:spPr/>
        <p:txBody>
          <a:bodyPr/>
          <a:lstStyle>
            <a:lvl1pPr>
              <a:defRPr/>
            </a:lvl1pPr>
          </a:lstStyle>
          <a:p>
            <a:pPr>
              <a:defRPr/>
            </a:pPr>
            <a:fld id="{D36BBC15-25E3-4A3A-ACCE-6B8D76B8A369}" type="slidenum">
              <a:rPr lang="en-US" altLang="en-US"/>
              <a:pPr>
                <a:defRPr/>
              </a:pPr>
              <a:t>‹#›</a:t>
            </a:fld>
            <a:endParaRPr lang="en-US" altLang="en-US"/>
          </a:p>
        </p:txBody>
      </p:sp>
    </p:spTree>
    <p:extLst>
      <p:ext uri="{BB962C8B-B14F-4D97-AF65-F5344CB8AC3E}">
        <p14:creationId xmlns:p14="http://schemas.microsoft.com/office/powerpoint/2010/main" val="158850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2DAFD-551F-4EFD-9A0D-26D27BF8939B}" type="datetimeFigureOut">
              <a:rPr lang="en-US" smtClean="0"/>
              <a:t>5/14/2022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8C736-6F46-465F-AAFD-DA835D5F8EB8}" type="slidenum">
              <a:rPr lang="en-US" smtClean="0"/>
              <a:t>‹#›</a:t>
            </a:fld>
            <a:endParaRPr lang="en-US"/>
          </a:p>
        </p:txBody>
      </p:sp>
    </p:spTree>
    <p:extLst>
      <p:ext uri="{BB962C8B-B14F-4D97-AF65-F5344CB8AC3E}">
        <p14:creationId xmlns:p14="http://schemas.microsoft.com/office/powerpoint/2010/main" val="148455448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5E9EFF"/>
            </a:gs>
            <a:gs pos="39999">
              <a:srgbClr val="85C2FF"/>
            </a:gs>
            <a:gs pos="70000">
              <a:srgbClr val="C4D6EB"/>
            </a:gs>
            <a:gs pos="100000">
              <a:srgbClr val="FFEBFA"/>
            </a:gs>
          </a:gsLst>
          <a:lin ang="5400000"/>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6C0E895-CC60-4ACA-84E7-31284CCAF89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0D77C69-7E2F-4F61-8D68-B60D30502ED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69419C9-A882-4C4B-BE35-4E383A6E082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DD5E933-2E5A-4C03-8333-E5EDD2B9CF8C}" type="datetimeFigureOut">
              <a:rPr lang="en-US"/>
              <a:pPr>
                <a:defRPr/>
              </a:pPr>
              <a:t>5/14/2022</a:t>
            </a:fld>
            <a:endParaRPr lang="en-US"/>
          </a:p>
        </p:txBody>
      </p:sp>
      <p:sp>
        <p:nvSpPr>
          <p:cNvPr id="5" name="Footer Placeholder 4">
            <a:extLst>
              <a:ext uri="{FF2B5EF4-FFF2-40B4-BE49-F238E27FC236}">
                <a16:creationId xmlns:a16="http://schemas.microsoft.com/office/drawing/2014/main" id="{E1EDF48A-1481-4E7F-BCB4-60B38C1FB57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D6488EF8-39C8-4CE5-9982-BD775BD40B9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A3ED3351-E1EC-49D0-8C38-D4FC4610B0E1}" type="slidenum">
              <a:rPr lang="en-US" altLang="en-US"/>
              <a:pPr>
                <a:defRPr/>
              </a:pPr>
              <a:t>‹#›</a:t>
            </a:fld>
            <a:endParaRPr lang="en-US" altLang="en-US"/>
          </a:p>
        </p:txBody>
      </p:sp>
    </p:spTree>
    <p:extLst>
      <p:ext uri="{BB962C8B-B14F-4D97-AF65-F5344CB8AC3E}">
        <p14:creationId xmlns:p14="http://schemas.microsoft.com/office/powerpoint/2010/main" val="56668247"/>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8.jpeg"/><Relationship Id="rId3" Type="http://schemas.openxmlformats.org/officeDocument/2006/relationships/image" Target="../media/image9.png"/><Relationship Id="rId7" Type="http://schemas.openxmlformats.org/officeDocument/2006/relationships/image" Target="../media/image13.jpeg"/><Relationship Id="rId12" Type="http://schemas.openxmlformats.org/officeDocument/2006/relationships/image" Target="../media/image17.jpeg"/><Relationship Id="rId17" Type="http://schemas.openxmlformats.org/officeDocument/2006/relationships/image" Target="../media/image22.png"/><Relationship Id="rId2" Type="http://schemas.openxmlformats.org/officeDocument/2006/relationships/image" Target="../media/image8.png"/><Relationship Id="rId16" Type="http://schemas.openxmlformats.org/officeDocument/2006/relationships/image" Target="../media/image21.jpeg"/><Relationship Id="rId1" Type="http://schemas.openxmlformats.org/officeDocument/2006/relationships/slideLayout" Target="../slideLayouts/slideLayout41.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5" Type="http://schemas.openxmlformats.org/officeDocument/2006/relationships/image" Target="../media/image20.jpeg"/><Relationship Id="rId10" Type="http://schemas.openxmlformats.org/officeDocument/2006/relationships/hyperlink" Target="http://compbio.clemson.edu/" TargetMode="External"/><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___Emil Alexov_______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SAAFEC-SEQ: a sequence-based method for predicting folding free energy caused by mutation”</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李根\Desktop\SAAFEC-SEQ\figure\webp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0192" y="1929911"/>
            <a:ext cx="3642157" cy="27970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1651" y="1165219"/>
            <a:ext cx="8811409" cy="646331"/>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SAAFEC-SEQ: A Sequence-based Method for Predicting the Effect of Single Point Mutations on Protein Thermodynamic Stability</a:t>
            </a:r>
            <a:endParaRPr kumimoji="0" lang="zh-CN" altLang="en-US" sz="1800" b="1"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endParaRPr>
          </a:p>
        </p:txBody>
      </p:sp>
      <p:sp>
        <p:nvSpPr>
          <p:cNvPr id="4" name="Rectangle 3"/>
          <p:cNvSpPr/>
          <p:nvPr/>
        </p:nvSpPr>
        <p:spPr>
          <a:xfrm>
            <a:off x="181721" y="6273901"/>
            <a:ext cx="3094880" cy="27699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Gen et al.,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Int</a:t>
            </a:r>
            <a:r>
              <a:rPr kumimoji="0" lang="en-US" sz="1200" b="0" i="1" u="none" strike="noStrike" kern="1200" cap="none" spc="0" normalizeH="0" baseline="0" noProof="0" dirty="0">
                <a:ln>
                  <a:noFill/>
                </a:ln>
                <a:solidFill>
                  <a:prstClr val="black"/>
                </a:solidFill>
                <a:effectLst/>
                <a:uLnTx/>
                <a:uFillTx/>
                <a:latin typeface="Calibri"/>
                <a:ea typeface="+mn-ea"/>
                <a:cs typeface="+mn-cs"/>
              </a:rPr>
              <a:t> J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Mol</a:t>
            </a:r>
            <a:r>
              <a:rPr kumimoji="0" lang="en-US" sz="1200" b="0" i="1" u="none" strike="noStrike" kern="1200" cap="none" spc="0" normalizeH="0" baseline="0" noProof="0" dirty="0">
                <a:ln>
                  <a:noFill/>
                </a:ln>
                <a:solidFill>
                  <a:prstClr val="black"/>
                </a:solidFill>
                <a:effectLst/>
                <a:uLnTx/>
                <a:uFillTx/>
                <a:latin typeface="Calibri"/>
                <a:ea typeface="+mn-ea"/>
                <a:cs typeface="+mn-cs"/>
              </a:rPr>
              <a:t> Sci</a:t>
            </a:r>
            <a:r>
              <a:rPr kumimoji="0" lang="en-US" sz="1200" b="0" i="0" u="none" strike="noStrike" kern="1200" cap="none" spc="0" normalizeH="0" baseline="0" noProof="0" dirty="0">
                <a:ln>
                  <a:noFill/>
                </a:ln>
                <a:solidFill>
                  <a:prstClr val="black"/>
                </a:solidFill>
                <a:effectLst/>
                <a:uLnTx/>
                <a:uFillTx/>
                <a:latin typeface="Calibri"/>
                <a:ea typeface="+mn-ea"/>
                <a:cs typeface="+mn-cs"/>
              </a:rPr>
              <a:t>. 2021;22(2):606. </a:t>
            </a:r>
          </a:p>
        </p:txBody>
      </p:sp>
      <p:graphicFrame>
        <p:nvGraphicFramePr>
          <p:cNvPr id="6" name="Table 5"/>
          <p:cNvGraphicFramePr>
            <a:graphicFrameLocks noGrp="1"/>
          </p:cNvGraphicFramePr>
          <p:nvPr>
            <p:extLst>
              <p:ext uri="{D42A27DB-BD31-4B8C-83A1-F6EECF244321}">
                <p14:modId xmlns:p14="http://schemas.microsoft.com/office/powerpoint/2010/main" val="3836182393"/>
              </p:ext>
            </p:extLst>
          </p:nvPr>
        </p:nvGraphicFramePr>
        <p:xfrm>
          <a:off x="266622" y="3951408"/>
          <a:ext cx="4752243" cy="2227318"/>
        </p:xfrm>
        <a:graphic>
          <a:graphicData uri="http://schemas.openxmlformats.org/drawingml/2006/table">
            <a:tbl>
              <a:tblPr firstRow="1" bandRow="1">
                <a:tableStyleId>{638B1855-1B75-4FBE-930C-398BA8C253C6}</a:tableStyleId>
              </a:tblPr>
              <a:tblGrid>
                <a:gridCol w="1367204">
                  <a:extLst>
                    <a:ext uri="{9D8B030D-6E8A-4147-A177-3AD203B41FA5}">
                      <a16:colId xmlns:a16="http://schemas.microsoft.com/office/drawing/2014/main" val="20000"/>
                    </a:ext>
                  </a:extLst>
                </a:gridCol>
                <a:gridCol w="3385039">
                  <a:extLst>
                    <a:ext uri="{9D8B030D-6E8A-4147-A177-3AD203B41FA5}">
                      <a16:colId xmlns:a16="http://schemas.microsoft.com/office/drawing/2014/main" val="20001"/>
                    </a:ext>
                  </a:extLst>
                </a:gridCol>
              </a:tblGrid>
              <a:tr h="805383">
                <a:tc>
                  <a:txBody>
                    <a:bodyPr/>
                    <a:lstStyle/>
                    <a:p>
                      <a:r>
                        <a:rPr lang="en-US" sz="1000" b="1" dirty="0">
                          <a:latin typeface="Times New Roman" pitchFamily="18" charset="0"/>
                          <a:cs typeface="Times New Roman" pitchFamily="18" charset="0"/>
                        </a:rPr>
                        <a:t>Training Set </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err="1">
                          <a:latin typeface="Times New Roman" pitchFamily="18" charset="0"/>
                          <a:cs typeface="Times New Roman" pitchFamily="18" charset="0"/>
                        </a:rPr>
                        <a:t>Protherm</a:t>
                      </a:r>
                      <a:r>
                        <a:rPr lang="en-US" sz="1000" b="1" dirty="0">
                          <a:latin typeface="Times New Roman" pitchFamily="18" charset="0"/>
                          <a:cs typeface="Times New Roman" pitchFamily="18" charset="0"/>
                        </a:rPr>
                        <a:t> database</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latin typeface="Times New Roman" pitchFamily="18" charset="0"/>
                          <a:cs typeface="Times New Roman" pitchFamily="18" charset="0"/>
                        </a:rPr>
                        <a:t>2648 single point mutations from 131 proteins</a:t>
                      </a:r>
                    </a:p>
                  </a:txBody>
                  <a:tcPr marL="68580" marR="68580" marT="34290" marB="34290" anchor="ctr"/>
                </a:tc>
                <a:extLst>
                  <a:ext uri="{0D108BD9-81ED-4DB2-BD59-A6C34878D82A}">
                    <a16:rowId xmlns:a16="http://schemas.microsoft.com/office/drawing/2014/main" val="10000"/>
                  </a:ext>
                </a:extLst>
              </a:tr>
              <a:tr h="531495">
                <a:tc>
                  <a:txBody>
                    <a:bodyPr/>
                    <a:lstStyle/>
                    <a:p>
                      <a:r>
                        <a:rPr lang="en-US" sz="1000" b="1" dirty="0">
                          <a:latin typeface="Times New Roman" pitchFamily="18" charset="0"/>
                          <a:cs typeface="Times New Roman" pitchFamily="18" charset="0"/>
                        </a:rPr>
                        <a:t>Input Features</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latin typeface="Times New Roman" pitchFamily="18" charset="0"/>
                          <a:cs typeface="Times New Roman" pitchFamily="18" charset="0"/>
                        </a:rPr>
                        <a:t>physicochemical properties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latin typeface="Times New Roman" pitchFamily="18" charset="0"/>
                          <a:cs typeface="Times New Roman" pitchFamily="18" charset="0"/>
                        </a:rPr>
                        <a:t>sequence </a:t>
                      </a:r>
                    </a:p>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a:latin typeface="Times New Roman" pitchFamily="18" charset="0"/>
                          <a:cs typeface="Times New Roman" pitchFamily="18" charset="0"/>
                        </a:rPr>
                        <a:t>evolutionary information</a:t>
                      </a:r>
                    </a:p>
                  </a:txBody>
                  <a:tcPr marL="68580" marR="68580" marT="34290" marB="34290" anchor="ctr"/>
                </a:tc>
                <a:extLst>
                  <a:ext uri="{0D108BD9-81ED-4DB2-BD59-A6C34878D82A}">
                    <a16:rowId xmlns:a16="http://schemas.microsoft.com/office/drawing/2014/main" val="10001"/>
                  </a:ext>
                </a:extLst>
              </a:tr>
              <a:tr h="445220">
                <a:tc>
                  <a:txBody>
                    <a:bodyPr/>
                    <a:lstStyle/>
                    <a:p>
                      <a:r>
                        <a:rPr lang="en-US" sz="1000" b="1" dirty="0">
                          <a:latin typeface="Times New Roman" pitchFamily="18" charset="0"/>
                          <a:cs typeface="Times New Roman" pitchFamily="18" charset="0"/>
                        </a:rPr>
                        <a:t>Method</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dirty="0" err="1">
                          <a:latin typeface="Times New Roman" pitchFamily="18" charset="0"/>
                          <a:cs typeface="Times New Roman" pitchFamily="18" charset="0"/>
                        </a:rPr>
                        <a:t>Xgboost</a:t>
                      </a:r>
                      <a:r>
                        <a:rPr lang="en-US" sz="1000" b="1" dirty="0">
                          <a:latin typeface="Times New Roman" pitchFamily="18" charset="0"/>
                          <a:cs typeface="Times New Roman" pitchFamily="18" charset="0"/>
                        </a:rPr>
                        <a:t>(GBDT)</a:t>
                      </a:r>
                    </a:p>
                  </a:txBody>
                  <a:tcPr marL="68580" marR="68580" marT="34290" marB="34290" anchor="ctr"/>
                </a:tc>
                <a:extLst>
                  <a:ext uri="{0D108BD9-81ED-4DB2-BD59-A6C34878D82A}">
                    <a16:rowId xmlns:a16="http://schemas.microsoft.com/office/drawing/2014/main" val="10002"/>
                  </a:ext>
                </a:extLst>
              </a:tr>
              <a:tr h="445220">
                <a:tc>
                  <a:txBody>
                    <a:bodyPr/>
                    <a:lstStyle/>
                    <a:p>
                      <a:r>
                        <a:rPr lang="en-US" sz="1000" b="1" dirty="0">
                          <a:latin typeface="Times New Roman" pitchFamily="18" charset="0"/>
                          <a:cs typeface="Times New Roman" pitchFamily="18" charset="0"/>
                        </a:rPr>
                        <a:t>Blind sets</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000" b="1" dirty="0">
                          <a:latin typeface="Times New Roman" pitchFamily="18" charset="0"/>
                          <a:cs typeface="Times New Roman" pitchFamily="18" charset="0"/>
                        </a:rPr>
                        <a:t>S276</a:t>
                      </a:r>
                      <a:r>
                        <a:rPr lang="en-US" sz="1000" b="1" dirty="0">
                          <a:latin typeface="Times New Roman" pitchFamily="18" charset="0"/>
                          <a:cs typeface="Times New Roman" pitchFamily="18" charset="0"/>
                        </a:rPr>
                        <a:t>, </a:t>
                      </a:r>
                      <a:r>
                        <a:rPr lang="en-US" altLang="zh-CN" sz="1000" b="1" dirty="0">
                          <a:latin typeface="Times New Roman" pitchFamily="18" charset="0"/>
                          <a:cs typeface="Times New Roman" pitchFamily="18" charset="0"/>
                        </a:rPr>
                        <a:t>p53, PTEN and TPMT</a:t>
                      </a:r>
                      <a:endParaRPr lang="en-US" sz="1000" b="1" dirty="0">
                        <a:latin typeface="Times New Roman" pitchFamily="18" charset="0"/>
                        <a:cs typeface="Times New Roman" pitchFamily="18" charset="0"/>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7" name="TextBox 6"/>
          <p:cNvSpPr txBox="1"/>
          <p:nvPr/>
        </p:nvSpPr>
        <p:spPr>
          <a:xfrm>
            <a:off x="1303406" y="3556152"/>
            <a:ext cx="2410403"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SAAFEC-SEQ Technical points</a:t>
            </a:r>
          </a:p>
        </p:txBody>
      </p:sp>
      <p:grpSp>
        <p:nvGrpSpPr>
          <p:cNvPr id="14" name="Group 13">
            <a:extLst>
              <a:ext uri="{FF2B5EF4-FFF2-40B4-BE49-F238E27FC236}">
                <a16:creationId xmlns:a16="http://schemas.microsoft.com/office/drawing/2014/main" id="{75BF62C4-4600-0DB5-A02D-4ADEFE14CB1D}"/>
              </a:ext>
            </a:extLst>
          </p:cNvPr>
          <p:cNvGrpSpPr/>
          <p:nvPr/>
        </p:nvGrpSpPr>
        <p:grpSpPr>
          <a:xfrm>
            <a:off x="5430192" y="5065067"/>
            <a:ext cx="3452868" cy="1753108"/>
            <a:chOff x="5430192" y="5065067"/>
            <a:chExt cx="3452868" cy="1753108"/>
          </a:xfrm>
        </p:grpSpPr>
        <p:pic>
          <p:nvPicPr>
            <p:cNvPr id="5" name="Picture 4">
              <a:extLst>
                <a:ext uri="{FF2B5EF4-FFF2-40B4-BE49-F238E27FC236}">
                  <a16:creationId xmlns:a16="http://schemas.microsoft.com/office/drawing/2014/main" id="{97D89268-2BD9-D6F6-A071-1AAC11A67A30}"/>
                </a:ext>
              </a:extLst>
            </p:cNvPr>
            <p:cNvPicPr>
              <a:picLocks noChangeAspect="1"/>
            </p:cNvPicPr>
            <p:nvPr/>
          </p:nvPicPr>
          <p:blipFill>
            <a:blip r:embed="rId3"/>
            <a:stretch>
              <a:fillRect/>
            </a:stretch>
          </p:blipFill>
          <p:spPr>
            <a:xfrm>
              <a:off x="5485431" y="5065067"/>
              <a:ext cx="2499577" cy="1347333"/>
            </a:xfrm>
            <a:prstGeom prst="rect">
              <a:avLst/>
            </a:prstGeom>
          </p:spPr>
        </p:pic>
        <p:sp>
          <p:nvSpPr>
            <p:cNvPr id="8" name="TextBox 7">
              <a:extLst>
                <a:ext uri="{FF2B5EF4-FFF2-40B4-BE49-F238E27FC236}">
                  <a16:creationId xmlns:a16="http://schemas.microsoft.com/office/drawing/2014/main" id="{118E5E84-DF54-BC09-EAB0-4CF036E8D81B}"/>
                </a:ext>
              </a:extLst>
            </p:cNvPr>
            <p:cNvSpPr txBox="1"/>
            <p:nvPr/>
          </p:nvSpPr>
          <p:spPr>
            <a:xfrm>
              <a:off x="5430192" y="6448843"/>
              <a:ext cx="1081578" cy="369332"/>
            </a:xfrm>
            <a:prstGeom prst="rect">
              <a:avLst/>
            </a:prstGeom>
            <a:noFill/>
          </p:spPr>
          <p:txBody>
            <a:bodyPr wrap="none" rtlCol="0">
              <a:spAutoFit/>
            </a:bodyPr>
            <a:lstStyle/>
            <a:p>
              <a:r>
                <a:rPr lang="en-US" dirty="0"/>
                <a:t>Dr. Gen Li</a:t>
              </a:r>
            </a:p>
          </p:txBody>
        </p:sp>
        <p:sp>
          <p:nvSpPr>
            <p:cNvPr id="9" name="TextBox 8">
              <a:extLst>
                <a:ext uri="{FF2B5EF4-FFF2-40B4-BE49-F238E27FC236}">
                  <a16:creationId xmlns:a16="http://schemas.microsoft.com/office/drawing/2014/main" id="{C5B5D350-DFD1-B98F-FBA8-1CA03D88DCAA}"/>
                </a:ext>
              </a:extLst>
            </p:cNvPr>
            <p:cNvSpPr txBox="1"/>
            <p:nvPr/>
          </p:nvSpPr>
          <p:spPr>
            <a:xfrm>
              <a:off x="6885782" y="6412400"/>
              <a:ext cx="1997278" cy="369332"/>
            </a:xfrm>
            <a:prstGeom prst="rect">
              <a:avLst/>
            </a:prstGeom>
            <a:noFill/>
          </p:spPr>
          <p:txBody>
            <a:bodyPr wrap="none" rtlCol="0">
              <a:spAutoFit/>
            </a:bodyPr>
            <a:lstStyle/>
            <a:p>
              <a:r>
                <a:rPr lang="en-US" dirty="0"/>
                <a:t>Dr. Shailesh Panday</a:t>
              </a:r>
            </a:p>
          </p:txBody>
        </p:sp>
      </p:grpSp>
      <p:sp>
        <p:nvSpPr>
          <p:cNvPr id="11" name="TextBox 10">
            <a:extLst>
              <a:ext uri="{FF2B5EF4-FFF2-40B4-BE49-F238E27FC236}">
                <a16:creationId xmlns:a16="http://schemas.microsoft.com/office/drawing/2014/main" id="{0F6BD0C5-3047-EA73-5B86-0A8F5BAAA555}"/>
              </a:ext>
            </a:extLst>
          </p:cNvPr>
          <p:cNvSpPr txBox="1"/>
          <p:nvPr/>
        </p:nvSpPr>
        <p:spPr>
          <a:xfrm>
            <a:off x="24063" y="2232709"/>
            <a:ext cx="5622681" cy="1077218"/>
          </a:xfrm>
          <a:prstGeom prst="rect">
            <a:avLst/>
          </a:prstGeom>
          <a:noFill/>
        </p:spPr>
        <p:txBody>
          <a:bodyPr wrap="square">
            <a:spAutoFit/>
          </a:bodyPr>
          <a:lstStyle/>
          <a:p>
            <a:r>
              <a:rPr lang="en-US" sz="1600" dirty="0"/>
              <a:t>SAAFEC-SEQ uses gradient boosting decision tree repressor to encode physicochemical properties, sequence features and evolutionary information to compute the change in stability free energy resulting from single mutations. </a:t>
            </a:r>
          </a:p>
        </p:txBody>
      </p:sp>
      <p:sp>
        <p:nvSpPr>
          <p:cNvPr id="13" name="TextBox 12">
            <a:extLst>
              <a:ext uri="{FF2B5EF4-FFF2-40B4-BE49-F238E27FC236}">
                <a16:creationId xmlns:a16="http://schemas.microsoft.com/office/drawing/2014/main" id="{9C0B4799-FD16-F2D7-871D-2B8599553699}"/>
              </a:ext>
            </a:extLst>
          </p:cNvPr>
          <p:cNvSpPr txBox="1"/>
          <p:nvPr/>
        </p:nvSpPr>
        <p:spPr>
          <a:xfrm>
            <a:off x="71560" y="360510"/>
            <a:ext cx="8774966" cy="646331"/>
          </a:xfrm>
          <a:prstGeom prst="rect">
            <a:avLst/>
          </a:prstGeom>
          <a:noFill/>
        </p:spPr>
        <p:txBody>
          <a:bodyPr wrap="square">
            <a:spAutoFit/>
          </a:bodyPr>
          <a:lstStyle/>
          <a:p>
            <a:r>
              <a:rPr lang="en-US" b="1" dirty="0"/>
              <a:t>S</a:t>
            </a:r>
            <a:r>
              <a:rPr lang="en-US" dirty="0"/>
              <a:t>ingle </a:t>
            </a:r>
            <a:r>
              <a:rPr lang="en-US" b="1" dirty="0"/>
              <a:t>A</a:t>
            </a:r>
            <a:r>
              <a:rPr lang="en-US" dirty="0"/>
              <a:t>mino </a:t>
            </a:r>
            <a:r>
              <a:rPr lang="en-US" b="1" dirty="0"/>
              <a:t>A</a:t>
            </a:r>
            <a:r>
              <a:rPr lang="en-US" dirty="0"/>
              <a:t>cid </a:t>
            </a:r>
            <a:r>
              <a:rPr lang="en-US" b="1" dirty="0"/>
              <a:t>F</a:t>
            </a:r>
            <a:r>
              <a:rPr lang="en-US" dirty="0"/>
              <a:t>olding free </a:t>
            </a:r>
            <a:r>
              <a:rPr lang="en-US" b="1" dirty="0"/>
              <a:t>E</a:t>
            </a:r>
            <a:r>
              <a:rPr lang="en-US" dirty="0"/>
              <a:t>nergy </a:t>
            </a:r>
            <a:r>
              <a:rPr lang="en-US" b="1" dirty="0"/>
              <a:t>C</a:t>
            </a:r>
            <a:r>
              <a:rPr lang="en-US" dirty="0"/>
              <a:t>hanges (</a:t>
            </a:r>
            <a:r>
              <a:rPr lang="en-US" b="1" dirty="0"/>
              <a:t>SAAFEC</a:t>
            </a:r>
            <a:r>
              <a:rPr lang="en-US" dirty="0"/>
              <a:t>) Predicting the Effect of </a:t>
            </a:r>
            <a:r>
              <a:rPr lang="en-US" b="1" dirty="0"/>
              <a:t>S</a:t>
            </a:r>
            <a:r>
              <a:rPr lang="en-US" dirty="0"/>
              <a:t>ingle Point Mutations on Protein Folding Free Energy Using a Knowledge-Modified MM/PBSA Approach</a:t>
            </a:r>
          </a:p>
        </p:txBody>
      </p:sp>
    </p:spTree>
    <p:extLst>
      <p:ext uri="{BB962C8B-B14F-4D97-AF65-F5344CB8AC3E}">
        <p14:creationId xmlns:p14="http://schemas.microsoft.com/office/powerpoint/2010/main" val="908666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2" descr="C:\Users\李根\Desktop\SAAFEC-SEQ\figure\Figure-1.jpg"/>
          <p:cNvPicPr/>
          <p:nvPr/>
        </p:nvPicPr>
        <p:blipFill rotWithShape="1">
          <a:blip r:embed="rId2" cstate="print">
            <a:extLst>
              <a:ext uri="{28A0092B-C50C-407E-A947-70E740481C1C}">
                <a14:useLocalDpi xmlns:a14="http://schemas.microsoft.com/office/drawing/2010/main" val="0"/>
              </a:ext>
            </a:extLst>
          </a:blip>
          <a:srcRect l="8115" t="7520" r="11518"/>
          <a:stretch/>
        </p:blipFill>
        <p:spPr bwMode="auto">
          <a:xfrm>
            <a:off x="0" y="1411170"/>
            <a:ext cx="3810000" cy="4267200"/>
          </a:xfrm>
          <a:prstGeom prst="rect">
            <a:avLst/>
          </a:prstGeom>
          <a:noFill/>
          <a:ln>
            <a:noFill/>
          </a:ln>
          <a:extLst>
            <a:ext uri="{53640926-AAD7-44D8-BBD7-CCE9431645EC}">
              <a14:shadowObscured xmlns:a14="http://schemas.microsoft.com/office/drawing/2010/main"/>
            </a:ext>
          </a:extLst>
        </p:spPr>
      </p:pic>
      <p:sp>
        <p:nvSpPr>
          <p:cNvPr id="6" name="Rectangle 5"/>
          <p:cNvSpPr/>
          <p:nvPr/>
        </p:nvSpPr>
        <p:spPr>
          <a:xfrm>
            <a:off x="381000" y="5724861"/>
            <a:ext cx="7351738" cy="507831"/>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(left) SAAFEC-SEQ predicted ΔΔG against experimental ΔΔG in case of 20% of mutations as test set; (right) features importance.</a:t>
            </a:r>
            <a:endParaRPr kumimoji="0" lang="en-US" sz="135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7" name="TextBox 6"/>
          <p:cNvSpPr txBox="1"/>
          <p:nvPr/>
        </p:nvSpPr>
        <p:spPr>
          <a:xfrm>
            <a:off x="838200" y="381000"/>
            <a:ext cx="7848600"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Performance of SAAFEC-SEQ on the training set </a:t>
            </a:r>
          </a:p>
        </p:txBody>
      </p:sp>
      <p:pic>
        <p:nvPicPr>
          <p:cNvPr id="8" name="Picture 7">
            <a:extLst>
              <a:ext uri="{FF2B5EF4-FFF2-40B4-BE49-F238E27FC236}">
                <a16:creationId xmlns:a16="http://schemas.microsoft.com/office/drawing/2014/main" id="{F6DDF217-9C43-356B-1E59-B67A1AE2648C}"/>
              </a:ext>
            </a:extLst>
          </p:cNvPr>
          <p:cNvPicPr>
            <a:picLocks noChangeAspect="1"/>
          </p:cNvPicPr>
          <p:nvPr/>
        </p:nvPicPr>
        <p:blipFill>
          <a:blip r:embed="rId3"/>
          <a:stretch>
            <a:fillRect/>
          </a:stretch>
        </p:blipFill>
        <p:spPr>
          <a:xfrm>
            <a:off x="4460904" y="1832505"/>
            <a:ext cx="4236334" cy="3485072"/>
          </a:xfrm>
          <a:prstGeom prst="rect">
            <a:avLst/>
          </a:prstGeom>
        </p:spPr>
      </p:pic>
      <p:sp>
        <p:nvSpPr>
          <p:cNvPr id="9" name="Rectangle 8">
            <a:extLst>
              <a:ext uri="{FF2B5EF4-FFF2-40B4-BE49-F238E27FC236}">
                <a16:creationId xmlns:a16="http://schemas.microsoft.com/office/drawing/2014/main" id="{86B5F0EA-1F9F-786F-1A51-900CC4AD09D5}"/>
              </a:ext>
            </a:extLst>
          </p:cNvPr>
          <p:cNvSpPr/>
          <p:nvPr/>
        </p:nvSpPr>
        <p:spPr>
          <a:xfrm>
            <a:off x="152400" y="6501476"/>
            <a:ext cx="3094880" cy="27699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Gen et al.,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Int</a:t>
            </a:r>
            <a:r>
              <a:rPr kumimoji="0" lang="en-US" sz="1200" b="0" i="1" u="none" strike="noStrike" kern="1200" cap="none" spc="0" normalizeH="0" baseline="0" noProof="0" dirty="0">
                <a:ln>
                  <a:noFill/>
                </a:ln>
                <a:solidFill>
                  <a:prstClr val="black"/>
                </a:solidFill>
                <a:effectLst/>
                <a:uLnTx/>
                <a:uFillTx/>
                <a:latin typeface="Calibri"/>
                <a:ea typeface="+mn-ea"/>
                <a:cs typeface="+mn-cs"/>
              </a:rPr>
              <a:t> J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Mol</a:t>
            </a:r>
            <a:r>
              <a:rPr kumimoji="0" lang="en-US" sz="1200" b="0" i="1" u="none" strike="noStrike" kern="1200" cap="none" spc="0" normalizeH="0" baseline="0" noProof="0" dirty="0">
                <a:ln>
                  <a:noFill/>
                </a:ln>
                <a:solidFill>
                  <a:prstClr val="black"/>
                </a:solidFill>
                <a:effectLst/>
                <a:uLnTx/>
                <a:uFillTx/>
                <a:latin typeface="Calibri"/>
                <a:ea typeface="+mn-ea"/>
                <a:cs typeface="+mn-cs"/>
              </a:rPr>
              <a:t> Sci</a:t>
            </a:r>
            <a:r>
              <a:rPr kumimoji="0" lang="en-US" sz="1200" b="0" i="0" u="none" strike="noStrike" kern="1200" cap="none" spc="0" normalizeH="0" baseline="0" noProof="0" dirty="0">
                <a:ln>
                  <a:noFill/>
                </a:ln>
                <a:solidFill>
                  <a:prstClr val="black"/>
                </a:solidFill>
                <a:effectLst/>
                <a:uLnTx/>
                <a:uFillTx/>
                <a:latin typeface="Calibri"/>
                <a:ea typeface="+mn-ea"/>
                <a:cs typeface="+mn-cs"/>
              </a:rPr>
              <a:t>. 2021;22(2):606. </a:t>
            </a:r>
          </a:p>
        </p:txBody>
      </p:sp>
    </p:spTree>
    <p:extLst>
      <p:ext uri="{BB962C8B-B14F-4D97-AF65-F5344CB8AC3E}">
        <p14:creationId xmlns:p14="http://schemas.microsoft.com/office/powerpoint/2010/main" val="310786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D945E-647B-41EA-3E69-43D3845D3024}"/>
              </a:ext>
            </a:extLst>
          </p:cNvPr>
          <p:cNvPicPr>
            <a:picLocks noChangeAspect="1"/>
          </p:cNvPicPr>
          <p:nvPr/>
        </p:nvPicPr>
        <p:blipFill>
          <a:blip r:embed="rId2"/>
          <a:stretch>
            <a:fillRect/>
          </a:stretch>
        </p:blipFill>
        <p:spPr>
          <a:xfrm>
            <a:off x="304798" y="980420"/>
            <a:ext cx="8107129" cy="3646098"/>
          </a:xfrm>
          <a:prstGeom prst="rect">
            <a:avLst/>
          </a:prstGeom>
        </p:spPr>
      </p:pic>
      <p:sp>
        <p:nvSpPr>
          <p:cNvPr id="4" name="TextBox 3">
            <a:extLst>
              <a:ext uri="{FF2B5EF4-FFF2-40B4-BE49-F238E27FC236}">
                <a16:creationId xmlns:a16="http://schemas.microsoft.com/office/drawing/2014/main" id="{8FE68ECA-18B4-E680-D1C9-A25E868FDE72}"/>
              </a:ext>
            </a:extLst>
          </p:cNvPr>
          <p:cNvSpPr txBox="1"/>
          <p:nvPr/>
        </p:nvSpPr>
        <p:spPr>
          <a:xfrm>
            <a:off x="2286000" y="457200"/>
            <a:ext cx="3930756" cy="523220"/>
          </a:xfrm>
          <a:prstGeom prst="rect">
            <a:avLst/>
          </a:prstGeom>
          <a:noFill/>
        </p:spPr>
        <p:txBody>
          <a:bodyPr wrap="none" rtlCol="0">
            <a:spAutoFit/>
          </a:bodyPr>
          <a:lstStyle/>
          <a:p>
            <a:r>
              <a:rPr lang="en-US" sz="2800" b="1" dirty="0"/>
              <a:t>Performance comparison</a:t>
            </a:r>
          </a:p>
        </p:txBody>
      </p:sp>
      <p:sp>
        <p:nvSpPr>
          <p:cNvPr id="11" name="TextBox 10">
            <a:extLst>
              <a:ext uri="{FF2B5EF4-FFF2-40B4-BE49-F238E27FC236}">
                <a16:creationId xmlns:a16="http://schemas.microsoft.com/office/drawing/2014/main" id="{D92B0405-37D1-4B04-993C-FC2E7D26E6AA}"/>
              </a:ext>
            </a:extLst>
          </p:cNvPr>
          <p:cNvSpPr txBox="1"/>
          <p:nvPr/>
        </p:nvSpPr>
        <p:spPr>
          <a:xfrm>
            <a:off x="525966" y="6077634"/>
            <a:ext cx="7664791" cy="646331"/>
          </a:xfrm>
          <a:prstGeom prst="rect">
            <a:avLst/>
          </a:prstGeom>
          <a:noFill/>
        </p:spPr>
        <p:txBody>
          <a:bodyPr wrap="none" rtlCol="0">
            <a:spAutoFit/>
          </a:bodyPr>
          <a:lstStyle/>
          <a:p>
            <a:r>
              <a:rPr lang="en-US" dirty="0"/>
              <a:t>Furthermore, we randomly selected 20% of S2648 as testing set with sequence </a:t>
            </a:r>
          </a:p>
          <a:p>
            <a:r>
              <a:rPr lang="en-US" dirty="0"/>
              <a:t>identity &lt;30% to any seq. in the training set – PCC=.66 and MSE = 1.34kcal/mol. </a:t>
            </a:r>
          </a:p>
        </p:txBody>
      </p:sp>
      <p:sp>
        <p:nvSpPr>
          <p:cNvPr id="13" name="TextBox 12">
            <a:extLst>
              <a:ext uri="{FF2B5EF4-FFF2-40B4-BE49-F238E27FC236}">
                <a16:creationId xmlns:a16="http://schemas.microsoft.com/office/drawing/2014/main" id="{7F49479A-0343-5DDA-5AC7-8E5E4333F1B1}"/>
              </a:ext>
            </a:extLst>
          </p:cNvPr>
          <p:cNvSpPr txBox="1"/>
          <p:nvPr/>
        </p:nvSpPr>
        <p:spPr>
          <a:xfrm>
            <a:off x="457200" y="4858327"/>
            <a:ext cx="8229600" cy="923330"/>
          </a:xfrm>
          <a:prstGeom prst="rect">
            <a:avLst/>
          </a:prstGeom>
          <a:noFill/>
        </p:spPr>
        <p:txBody>
          <a:bodyPr wrap="square">
            <a:spAutoFit/>
          </a:bodyPr>
          <a:lstStyle/>
          <a:p>
            <a:r>
              <a:rPr lang="en-US" dirty="0"/>
              <a:t>The S350 dataset is a randomly selected subset from the S2648 dataset, which most of</a:t>
            </a:r>
          </a:p>
          <a:p>
            <a:r>
              <a:rPr lang="en-US" dirty="0"/>
              <a:t>the methods have used for benchmarking. We trained SAAFEC-SEQ on the 2298 DDGs (after removing S350 from S2648) and tested it on S350.</a:t>
            </a:r>
          </a:p>
        </p:txBody>
      </p:sp>
    </p:spTree>
    <p:extLst>
      <p:ext uri="{BB962C8B-B14F-4D97-AF65-F5344CB8AC3E}">
        <p14:creationId xmlns:p14="http://schemas.microsoft.com/office/powerpoint/2010/main" val="49729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10230641"/>
              </p:ext>
            </p:extLst>
          </p:nvPr>
        </p:nvGraphicFramePr>
        <p:xfrm>
          <a:off x="8021" y="984372"/>
          <a:ext cx="9144000" cy="4390648"/>
        </p:xfrm>
        <a:graphic>
          <a:graphicData uri="http://schemas.openxmlformats.org/drawingml/2006/table">
            <a:tbl>
              <a:tblPr firstRow="1" firstCol="1" bandRow="1">
                <a:tableStyleId>{00A15C55-8517-42AA-B614-E9B94910E393}</a:tableStyleId>
              </a:tblPr>
              <a:tblGrid>
                <a:gridCol w="2308224">
                  <a:extLst>
                    <a:ext uri="{9D8B030D-6E8A-4147-A177-3AD203B41FA5}">
                      <a16:colId xmlns:a16="http://schemas.microsoft.com/office/drawing/2014/main" val="20000"/>
                    </a:ext>
                  </a:extLst>
                </a:gridCol>
                <a:gridCol w="1708409">
                  <a:extLst>
                    <a:ext uri="{9D8B030D-6E8A-4147-A177-3AD203B41FA5}">
                      <a16:colId xmlns:a16="http://schemas.microsoft.com/office/drawing/2014/main" val="20001"/>
                    </a:ext>
                  </a:extLst>
                </a:gridCol>
                <a:gridCol w="1708409">
                  <a:extLst>
                    <a:ext uri="{9D8B030D-6E8A-4147-A177-3AD203B41FA5}">
                      <a16:colId xmlns:a16="http://schemas.microsoft.com/office/drawing/2014/main" val="20002"/>
                    </a:ext>
                  </a:extLst>
                </a:gridCol>
                <a:gridCol w="1709479">
                  <a:extLst>
                    <a:ext uri="{9D8B030D-6E8A-4147-A177-3AD203B41FA5}">
                      <a16:colId xmlns:a16="http://schemas.microsoft.com/office/drawing/2014/main" val="20003"/>
                    </a:ext>
                  </a:extLst>
                </a:gridCol>
                <a:gridCol w="1709479">
                  <a:extLst>
                    <a:ext uri="{9D8B030D-6E8A-4147-A177-3AD203B41FA5}">
                      <a16:colId xmlns:a16="http://schemas.microsoft.com/office/drawing/2014/main" val="20004"/>
                    </a:ext>
                  </a:extLst>
                </a:gridCol>
              </a:tblGrid>
              <a:tr h="548831">
                <a:tc rowSpan="2">
                  <a:txBody>
                    <a:bodyPr/>
                    <a:lstStyle/>
                    <a:p>
                      <a:pPr algn="ctr">
                        <a:spcAft>
                          <a:spcPts val="0"/>
                        </a:spcAft>
                      </a:pPr>
                      <a:r>
                        <a:rPr lang="en-US" sz="1800" kern="100" dirty="0">
                          <a:effectLst/>
                          <a:latin typeface="Times New Roman" pitchFamily="18" charset="0"/>
                          <a:cs typeface="Times New Roman" pitchFamily="18" charset="0"/>
                        </a:rPr>
                        <a:t>Method</a:t>
                      </a:r>
                      <a:endParaRPr lang="zh-CN" sz="1500" kern="100" dirty="0">
                        <a:effectLst/>
                        <a:latin typeface="Times New Roman" pitchFamily="18" charset="0"/>
                        <a:ea typeface="宋体"/>
                        <a:cs typeface="Times New Roman" pitchFamily="18" charset="0"/>
                      </a:endParaRPr>
                    </a:p>
                  </a:txBody>
                  <a:tcPr marL="71663" marR="71663" marT="0" marB="0" anchor="ctr"/>
                </a:tc>
                <a:tc gridSpan="2">
                  <a:txBody>
                    <a:bodyPr/>
                    <a:lstStyle/>
                    <a:p>
                      <a:pPr algn="ctr">
                        <a:spcAft>
                          <a:spcPts val="0"/>
                        </a:spcAft>
                      </a:pPr>
                      <a:r>
                        <a:rPr lang="en-US" sz="1800" kern="100">
                          <a:effectLst/>
                          <a:latin typeface="Times New Roman" pitchFamily="18" charset="0"/>
                          <a:cs typeface="Times New Roman" pitchFamily="18" charset="0"/>
                        </a:rPr>
                        <a:t>p53</a:t>
                      </a:r>
                      <a:endParaRPr lang="zh-CN" sz="1500" kern="100">
                        <a:effectLst/>
                        <a:latin typeface="Times New Roman" pitchFamily="18" charset="0"/>
                        <a:ea typeface="宋体"/>
                        <a:cs typeface="Times New Roman" pitchFamily="18" charset="0"/>
                      </a:endParaRPr>
                    </a:p>
                  </a:txBody>
                  <a:tcPr marL="71663" marR="71663" marT="0" marB="0"/>
                </a:tc>
                <a:tc hMerge="1">
                  <a:txBody>
                    <a:bodyPr/>
                    <a:lstStyle/>
                    <a:p>
                      <a:endParaRPr lang="en-US" altLang="zh-CN"/>
                    </a:p>
                  </a:txBody>
                  <a:tcPr/>
                </a:tc>
                <a:tc gridSpan="2">
                  <a:txBody>
                    <a:bodyPr/>
                    <a:lstStyle/>
                    <a:p>
                      <a:pPr algn="ctr">
                        <a:spcAft>
                          <a:spcPts val="0"/>
                        </a:spcAft>
                      </a:pPr>
                      <a:r>
                        <a:rPr lang="en-US" sz="1800" kern="100">
                          <a:effectLst/>
                          <a:latin typeface="Times New Roman" pitchFamily="18" charset="0"/>
                          <a:cs typeface="Times New Roman" pitchFamily="18" charset="0"/>
                        </a:rPr>
                        <a:t>S276</a:t>
                      </a:r>
                      <a:endParaRPr lang="zh-CN" sz="1500" kern="100">
                        <a:effectLst/>
                        <a:latin typeface="Times New Roman" pitchFamily="18" charset="0"/>
                        <a:ea typeface="宋体"/>
                        <a:cs typeface="Times New Roman" pitchFamily="18" charset="0"/>
                      </a:endParaRPr>
                    </a:p>
                  </a:txBody>
                  <a:tcPr marL="71663" marR="71663" marT="0" marB="0"/>
                </a:tc>
                <a:tc hMerge="1">
                  <a:txBody>
                    <a:bodyPr/>
                    <a:lstStyle/>
                    <a:p>
                      <a:endParaRPr lang="en-US" altLang="zh-CN"/>
                    </a:p>
                  </a:txBody>
                  <a:tcPr/>
                </a:tc>
                <a:extLst>
                  <a:ext uri="{0D108BD9-81ED-4DB2-BD59-A6C34878D82A}">
                    <a16:rowId xmlns:a16="http://schemas.microsoft.com/office/drawing/2014/main" val="10000"/>
                  </a:ext>
                </a:extLst>
              </a:tr>
              <a:tr h="548831">
                <a:tc vMerge="1">
                  <a:txBody>
                    <a:bodyPr/>
                    <a:lstStyle/>
                    <a:p>
                      <a:endParaRPr lang="en-US" altLang="zh-CN"/>
                    </a:p>
                  </a:txBody>
                  <a:tcPr/>
                </a:tc>
                <a:tc>
                  <a:txBody>
                    <a:bodyPr/>
                    <a:lstStyle/>
                    <a:p>
                      <a:pPr algn="ctr">
                        <a:spcAft>
                          <a:spcPts val="0"/>
                        </a:spcAft>
                      </a:pPr>
                      <a:r>
                        <a:rPr lang="en-US" sz="1800" kern="100">
                          <a:effectLst/>
                          <a:latin typeface="Times New Roman" pitchFamily="18" charset="0"/>
                          <a:cs typeface="Times New Roman" pitchFamily="18" charset="0"/>
                        </a:rPr>
                        <a:t>PCC</a:t>
                      </a:r>
                      <a:endParaRPr lang="zh-CN" sz="1500" kern="10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a:effectLst/>
                          <a:latin typeface="Times New Roman" pitchFamily="18" charset="0"/>
                          <a:cs typeface="Times New Roman" pitchFamily="18" charset="0"/>
                        </a:rPr>
                        <a:t>MSE</a:t>
                      </a:r>
                      <a:r>
                        <a:rPr lang="en-US" sz="1800" kern="100" baseline="30000">
                          <a:effectLst/>
                          <a:latin typeface="Times New Roman" pitchFamily="18" charset="0"/>
                          <a:cs typeface="Times New Roman" pitchFamily="18" charset="0"/>
                        </a:rPr>
                        <a:t>a</a:t>
                      </a:r>
                      <a:endParaRPr lang="zh-CN" sz="1500" kern="10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a:effectLst/>
                          <a:latin typeface="Times New Roman" pitchFamily="18" charset="0"/>
                          <a:cs typeface="Times New Roman" pitchFamily="18" charset="0"/>
                        </a:rPr>
                        <a:t>PCC</a:t>
                      </a:r>
                      <a:endParaRPr lang="zh-CN" sz="1500" kern="10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a:effectLst/>
                          <a:latin typeface="Times New Roman" pitchFamily="18" charset="0"/>
                          <a:cs typeface="Times New Roman" pitchFamily="18" charset="0"/>
                        </a:rPr>
                        <a:t>MAE</a:t>
                      </a:r>
                      <a:r>
                        <a:rPr lang="en-US" sz="1800" kern="100" baseline="30000">
                          <a:effectLst/>
                          <a:latin typeface="Times New Roman" pitchFamily="18" charset="0"/>
                          <a:cs typeface="Times New Roman" pitchFamily="18" charset="0"/>
                        </a:rPr>
                        <a:t>a</a:t>
                      </a:r>
                      <a:endParaRPr lang="zh-CN" sz="1500" kern="100">
                        <a:effectLst/>
                        <a:latin typeface="Times New Roman" pitchFamily="18" charset="0"/>
                        <a:ea typeface="宋体"/>
                        <a:cs typeface="Times New Roman" pitchFamily="18" charset="0"/>
                      </a:endParaRPr>
                    </a:p>
                  </a:txBody>
                  <a:tcPr marL="71663" marR="71663" marT="0" marB="0"/>
                </a:tc>
                <a:extLst>
                  <a:ext uri="{0D108BD9-81ED-4DB2-BD59-A6C34878D82A}">
                    <a16:rowId xmlns:a16="http://schemas.microsoft.com/office/drawing/2014/main" val="10001"/>
                  </a:ext>
                </a:extLst>
              </a:tr>
              <a:tr h="548831">
                <a:tc>
                  <a:txBody>
                    <a:bodyPr/>
                    <a:lstStyle/>
                    <a:p>
                      <a:pPr algn="ctr">
                        <a:spcAft>
                          <a:spcPts val="0"/>
                        </a:spcAft>
                      </a:pPr>
                      <a:r>
                        <a:rPr lang="en-US" sz="1800" kern="100" dirty="0" err="1">
                          <a:effectLst/>
                          <a:latin typeface="Times New Roman" pitchFamily="18" charset="0"/>
                          <a:cs typeface="Times New Roman" pitchFamily="18" charset="0"/>
                        </a:rPr>
                        <a:t>BoostDDG</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0.49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3.57</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0.51</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a:effectLst/>
                          <a:latin typeface="Times New Roman" pitchFamily="18" charset="0"/>
                          <a:cs typeface="Times New Roman" pitchFamily="18" charset="0"/>
                        </a:rPr>
                        <a:t>0.78</a:t>
                      </a:r>
                      <a:endParaRPr lang="zh-CN" sz="1500" kern="100">
                        <a:effectLst/>
                        <a:latin typeface="Times New Roman" pitchFamily="18" charset="0"/>
                        <a:ea typeface="宋体"/>
                        <a:cs typeface="Times New Roman" pitchFamily="18" charset="0"/>
                      </a:endParaRPr>
                    </a:p>
                  </a:txBody>
                  <a:tcPr marL="71663" marR="71663" marT="0" marB="0" anchor="ctr"/>
                </a:tc>
                <a:extLst>
                  <a:ext uri="{0D108BD9-81ED-4DB2-BD59-A6C34878D82A}">
                    <a16:rowId xmlns:a16="http://schemas.microsoft.com/office/drawing/2014/main" val="10002"/>
                  </a:ext>
                </a:extLst>
              </a:tr>
              <a:tr h="548831">
                <a:tc>
                  <a:txBody>
                    <a:bodyPr/>
                    <a:lstStyle/>
                    <a:p>
                      <a:pPr algn="ctr">
                        <a:spcAft>
                          <a:spcPts val="0"/>
                        </a:spcAft>
                      </a:pPr>
                      <a:r>
                        <a:rPr lang="en-US" sz="1800" kern="100" dirty="0">
                          <a:effectLst/>
                          <a:latin typeface="Times New Roman" pitchFamily="18" charset="0"/>
                          <a:cs typeface="Times New Roman" pitchFamily="18" charset="0"/>
                        </a:rPr>
                        <a:t>EASE-MM</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0.59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2.68</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0.40</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a:effectLst/>
                          <a:latin typeface="Times New Roman" pitchFamily="18" charset="0"/>
                          <a:cs typeface="Times New Roman" pitchFamily="18" charset="0"/>
                        </a:rPr>
                        <a:t>0.91</a:t>
                      </a:r>
                      <a:endParaRPr lang="zh-CN" sz="1500" kern="100">
                        <a:effectLst/>
                        <a:latin typeface="Times New Roman" pitchFamily="18" charset="0"/>
                        <a:ea typeface="宋体"/>
                        <a:cs typeface="Times New Roman" pitchFamily="18" charset="0"/>
                      </a:endParaRPr>
                    </a:p>
                  </a:txBody>
                  <a:tcPr marL="71663" marR="71663" marT="0" marB="0" anchor="ctr"/>
                </a:tc>
                <a:extLst>
                  <a:ext uri="{0D108BD9-81ED-4DB2-BD59-A6C34878D82A}">
                    <a16:rowId xmlns:a16="http://schemas.microsoft.com/office/drawing/2014/main" val="10003"/>
                  </a:ext>
                </a:extLst>
              </a:tr>
              <a:tr h="548831">
                <a:tc>
                  <a:txBody>
                    <a:bodyPr/>
                    <a:lstStyle/>
                    <a:p>
                      <a:pPr algn="ctr">
                        <a:spcAft>
                          <a:spcPts val="0"/>
                        </a:spcAft>
                      </a:pPr>
                      <a:r>
                        <a:rPr lang="en-US" sz="1800" kern="100" dirty="0">
                          <a:effectLst/>
                          <a:latin typeface="Times New Roman" pitchFamily="18" charset="0"/>
                          <a:cs typeface="Times New Roman" pitchFamily="18" charset="0"/>
                        </a:rPr>
                        <a:t>I-Mutant2.0</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0.35</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3.05</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0.39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a:effectLst/>
                          <a:latin typeface="Times New Roman" pitchFamily="18" charset="0"/>
                          <a:cs typeface="Times New Roman" pitchFamily="18" charset="0"/>
                        </a:rPr>
                        <a:t>1.08</a:t>
                      </a:r>
                      <a:endParaRPr lang="zh-CN" sz="1500" kern="100">
                        <a:effectLst/>
                        <a:latin typeface="Times New Roman" pitchFamily="18" charset="0"/>
                        <a:ea typeface="宋体"/>
                        <a:cs typeface="Times New Roman" pitchFamily="18" charset="0"/>
                      </a:endParaRPr>
                    </a:p>
                  </a:txBody>
                  <a:tcPr marL="71663" marR="71663" marT="0" marB="0" anchor="ctr"/>
                </a:tc>
                <a:extLst>
                  <a:ext uri="{0D108BD9-81ED-4DB2-BD59-A6C34878D82A}">
                    <a16:rowId xmlns:a16="http://schemas.microsoft.com/office/drawing/2014/main" val="10004"/>
                  </a:ext>
                </a:extLst>
              </a:tr>
              <a:tr h="548831">
                <a:tc>
                  <a:txBody>
                    <a:bodyPr/>
                    <a:lstStyle/>
                    <a:p>
                      <a:pPr algn="ctr">
                        <a:spcAft>
                          <a:spcPts val="0"/>
                        </a:spcAft>
                      </a:pPr>
                      <a:r>
                        <a:rPr lang="en-US" sz="1800" kern="100" dirty="0">
                          <a:effectLst/>
                          <a:latin typeface="Times New Roman" pitchFamily="18" charset="0"/>
                          <a:cs typeface="Times New Roman" pitchFamily="18" charset="0"/>
                        </a:rPr>
                        <a:t>INPS</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0.69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2.29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0.47</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a:effectLst/>
                          <a:latin typeface="Times New Roman" pitchFamily="18" charset="0"/>
                          <a:cs typeface="Times New Roman" pitchFamily="18" charset="0"/>
                        </a:rPr>
                        <a:t>0.89</a:t>
                      </a:r>
                      <a:endParaRPr lang="zh-CN" sz="1500" kern="100">
                        <a:effectLst/>
                        <a:latin typeface="Times New Roman" pitchFamily="18" charset="0"/>
                        <a:ea typeface="宋体"/>
                        <a:cs typeface="Times New Roman" pitchFamily="18" charset="0"/>
                      </a:endParaRPr>
                    </a:p>
                  </a:txBody>
                  <a:tcPr marL="71663" marR="71663" marT="0" marB="0" anchor="ctr"/>
                </a:tc>
                <a:extLst>
                  <a:ext uri="{0D108BD9-81ED-4DB2-BD59-A6C34878D82A}">
                    <a16:rowId xmlns:a16="http://schemas.microsoft.com/office/drawing/2014/main" val="10005"/>
                  </a:ext>
                </a:extLst>
              </a:tr>
              <a:tr h="548831">
                <a:tc>
                  <a:txBody>
                    <a:bodyPr/>
                    <a:lstStyle/>
                    <a:p>
                      <a:pPr algn="ctr">
                        <a:spcAft>
                          <a:spcPts val="0"/>
                        </a:spcAft>
                      </a:pPr>
                      <a:r>
                        <a:rPr lang="en-US" sz="1800" kern="100" dirty="0">
                          <a:effectLst/>
                          <a:latin typeface="Times New Roman" pitchFamily="18" charset="0"/>
                          <a:cs typeface="Times New Roman" pitchFamily="18" charset="0"/>
                        </a:rPr>
                        <a:t>STRUM</a:t>
                      </a:r>
                      <a:endParaRPr lang="zh-CN" altLang="en-US"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0.47</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3.29</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0.45</a:t>
                      </a:r>
                      <a:endParaRPr lang="zh-CN" sz="1500" kern="100" dirty="0">
                        <a:effectLst/>
                        <a:latin typeface="Times New Roman" pitchFamily="18" charset="0"/>
                        <a:ea typeface="宋体"/>
                        <a:cs typeface="Times New Roman" pitchFamily="18" charset="0"/>
                      </a:endParaRPr>
                    </a:p>
                  </a:txBody>
                  <a:tcPr marL="71663" marR="71663" marT="0" marB="0" anchor="ctr"/>
                </a:tc>
                <a:tc>
                  <a:txBody>
                    <a:bodyPr/>
                    <a:lstStyle/>
                    <a:p>
                      <a:pPr algn="ctr">
                        <a:spcAft>
                          <a:spcPts val="0"/>
                        </a:spcAft>
                      </a:pPr>
                      <a:r>
                        <a:rPr lang="en-US" sz="1800" kern="100" dirty="0">
                          <a:effectLst/>
                          <a:latin typeface="Times New Roman" pitchFamily="18" charset="0"/>
                          <a:cs typeface="Times New Roman" pitchFamily="18" charset="0"/>
                        </a:rPr>
                        <a:t>0.88</a:t>
                      </a:r>
                      <a:endParaRPr lang="zh-CN" sz="1500" kern="100" dirty="0">
                        <a:effectLst/>
                        <a:latin typeface="Times New Roman" pitchFamily="18" charset="0"/>
                        <a:ea typeface="宋体"/>
                        <a:cs typeface="Times New Roman" pitchFamily="18" charset="0"/>
                      </a:endParaRPr>
                    </a:p>
                  </a:txBody>
                  <a:tcPr marL="71663" marR="71663" marT="0" marB="0" anchor="ctr"/>
                </a:tc>
                <a:extLst>
                  <a:ext uri="{0D108BD9-81ED-4DB2-BD59-A6C34878D82A}">
                    <a16:rowId xmlns:a16="http://schemas.microsoft.com/office/drawing/2014/main" val="10006"/>
                  </a:ext>
                </a:extLst>
              </a:tr>
              <a:tr h="548831">
                <a:tc>
                  <a:txBody>
                    <a:bodyPr/>
                    <a:lstStyle/>
                    <a:p>
                      <a:pPr algn="ctr">
                        <a:spcAft>
                          <a:spcPts val="0"/>
                        </a:spcAft>
                      </a:pPr>
                      <a:r>
                        <a:rPr lang="en-US" sz="1800" kern="100" dirty="0">
                          <a:effectLst/>
                          <a:latin typeface="Times New Roman" pitchFamily="18" charset="0"/>
                          <a:cs typeface="Times New Roman" pitchFamily="18" charset="0"/>
                        </a:rPr>
                        <a:t>SAAFEC-SEQ</a:t>
                      </a:r>
                      <a:endParaRPr lang="zh-CN" sz="1500" kern="100" dirty="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dirty="0">
                          <a:effectLst/>
                          <a:latin typeface="Times New Roman" pitchFamily="18" charset="0"/>
                          <a:cs typeface="Times New Roman" pitchFamily="18" charset="0"/>
                        </a:rPr>
                        <a:t>0.70</a:t>
                      </a:r>
                      <a:endParaRPr lang="zh-CN" sz="1500" kern="100" dirty="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dirty="0">
                          <a:effectLst/>
                          <a:latin typeface="Times New Roman" pitchFamily="18" charset="0"/>
                          <a:cs typeface="Times New Roman" pitchFamily="18" charset="0"/>
                        </a:rPr>
                        <a:t>1.91</a:t>
                      </a:r>
                      <a:endParaRPr lang="zh-CN" sz="1500" kern="100" dirty="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dirty="0">
                          <a:effectLst/>
                          <a:latin typeface="Times New Roman" pitchFamily="18" charset="0"/>
                          <a:cs typeface="Times New Roman" pitchFamily="18" charset="0"/>
                        </a:rPr>
                        <a:t>0.46</a:t>
                      </a:r>
                      <a:endParaRPr lang="zh-CN" sz="1500" kern="100" dirty="0">
                        <a:effectLst/>
                        <a:latin typeface="Times New Roman" pitchFamily="18" charset="0"/>
                        <a:ea typeface="宋体"/>
                        <a:cs typeface="Times New Roman" pitchFamily="18" charset="0"/>
                      </a:endParaRPr>
                    </a:p>
                  </a:txBody>
                  <a:tcPr marL="71663" marR="71663" marT="0" marB="0"/>
                </a:tc>
                <a:tc>
                  <a:txBody>
                    <a:bodyPr/>
                    <a:lstStyle/>
                    <a:p>
                      <a:pPr algn="ctr">
                        <a:spcAft>
                          <a:spcPts val="0"/>
                        </a:spcAft>
                      </a:pPr>
                      <a:r>
                        <a:rPr lang="en-US" sz="1800" kern="100" dirty="0">
                          <a:effectLst/>
                          <a:latin typeface="Times New Roman" pitchFamily="18" charset="0"/>
                          <a:cs typeface="Times New Roman" pitchFamily="18" charset="0"/>
                        </a:rPr>
                        <a:t>0.87</a:t>
                      </a:r>
                      <a:endParaRPr lang="zh-CN" sz="1500" kern="100" dirty="0">
                        <a:effectLst/>
                        <a:latin typeface="Times New Roman" pitchFamily="18" charset="0"/>
                        <a:ea typeface="宋体"/>
                        <a:cs typeface="Times New Roman" pitchFamily="18" charset="0"/>
                      </a:endParaRPr>
                    </a:p>
                  </a:txBody>
                  <a:tcPr marL="71663" marR="71663" marT="0" marB="0"/>
                </a:tc>
                <a:extLst>
                  <a:ext uri="{0D108BD9-81ED-4DB2-BD59-A6C34878D82A}">
                    <a16:rowId xmlns:a16="http://schemas.microsoft.com/office/drawing/2014/main" val="10007"/>
                  </a:ext>
                </a:extLst>
              </a:tr>
            </a:tbl>
          </a:graphicData>
        </a:graphic>
      </p:graphicFrame>
      <p:sp>
        <p:nvSpPr>
          <p:cNvPr id="3" name="Rectangle 2"/>
          <p:cNvSpPr>
            <a:spLocks noChangeArrowheads="1"/>
          </p:cNvSpPr>
          <p:nvPr/>
        </p:nvSpPr>
        <p:spPr bwMode="auto">
          <a:xfrm>
            <a:off x="8021" y="5650680"/>
            <a:ext cx="322915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marL="0" marR="0" lvl="0" indent="0" algn="l" defTabSz="685800" rtl="0" eaLnBrk="0" fontAlgn="base" latinLnBrk="0" hangingPunct="0">
              <a:lnSpc>
                <a:spcPct val="100000"/>
              </a:lnSpc>
              <a:spcBef>
                <a:spcPct val="0"/>
              </a:spcBef>
              <a:spcAft>
                <a:spcPct val="0"/>
              </a:spcAft>
              <a:buClrTx/>
              <a:buSzTx/>
              <a:buFontTx/>
              <a:buNone/>
              <a:tabLst>
                <a:tab pos="2149079" algn="ctr"/>
              </a:tabLst>
              <a:defRPr/>
            </a:pPr>
            <a:r>
              <a:rPr kumimoji="0" lang="en-US" altLang="zh-CN" sz="1350" b="0" i="0" u="none" strike="noStrike" kern="1200" cap="none" spc="0" normalizeH="0" baseline="30000" noProof="0" dirty="0" err="1">
                <a:ln>
                  <a:noFill/>
                </a:ln>
                <a:solidFill>
                  <a:prstClr val="black"/>
                </a:solidFill>
                <a:effectLst/>
                <a:uLnTx/>
                <a:uFillTx/>
                <a:latin typeface="Times New Roman" pitchFamily="18" charset="0"/>
                <a:ea typeface="宋体" pitchFamily="2" charset="-122"/>
                <a:cs typeface="Times New Roman" pitchFamily="18" charset="0"/>
              </a:rPr>
              <a:t>a</a:t>
            </a:r>
            <a:r>
              <a:rPr kumimoji="0" lang="en-US" altLang="zh-CN" sz="1350" b="0" i="0" u="none" strike="noStrike" kern="1200" cap="none" spc="0" normalizeH="0" baseline="0" noProof="0" dirty="0" err="1">
                <a:ln>
                  <a:noFill/>
                </a:ln>
                <a:solidFill>
                  <a:prstClr val="black"/>
                </a:solidFill>
                <a:effectLst/>
                <a:uLnTx/>
                <a:uFillTx/>
                <a:latin typeface="Times New Roman" pitchFamily="18" charset="0"/>
                <a:ea typeface="宋体" pitchFamily="2" charset="-122"/>
                <a:cs typeface="Times New Roman" pitchFamily="18" charset="0"/>
              </a:rPr>
              <a:t>MSE</a:t>
            </a:r>
            <a:r>
              <a:rPr kumimoji="0" lang="en-US" altLang="zh-CN" sz="1350" b="0" i="0" u="none" strike="noStrike" kern="1200" cap="none" spc="0" normalizeH="0" baseline="0" noProof="0" dirty="0">
                <a:ln>
                  <a:noFill/>
                </a:ln>
                <a:solidFill>
                  <a:prstClr val="black"/>
                </a:solidFill>
                <a:effectLst/>
                <a:uLnTx/>
                <a:uFillTx/>
                <a:latin typeface="Times New Roman" pitchFamily="18" charset="0"/>
                <a:ea typeface="宋体" pitchFamily="2" charset="-122"/>
                <a:cs typeface="Times New Roman" pitchFamily="18" charset="0"/>
              </a:rPr>
              <a:t>/MAE of ΔΔG predictions in kcal/mol.</a:t>
            </a:r>
            <a:endParaRPr kumimoji="0" lang="en-US" altLang="zh-CN" sz="788" b="0" i="0" u="none" strike="noStrike" kern="1200" cap="none" spc="0" normalizeH="0" baseline="0" noProof="0" dirty="0">
              <a:ln>
                <a:noFill/>
              </a:ln>
              <a:solidFill>
                <a:prstClr val="black"/>
              </a:solidFill>
              <a:effectLst/>
              <a:uLnTx/>
              <a:uFillTx/>
              <a:latin typeface="Times New Roman" pitchFamily="18" charset="0"/>
              <a:ea typeface="宋体" pitchFamily="2" charset="-122"/>
              <a:cs typeface="Times New Roman" pitchFamily="18" charset="0"/>
            </a:endParaRPr>
          </a:p>
        </p:txBody>
      </p:sp>
      <p:sp>
        <p:nvSpPr>
          <p:cNvPr id="4" name="Rectangle 3"/>
          <p:cNvSpPr/>
          <p:nvPr/>
        </p:nvSpPr>
        <p:spPr>
          <a:xfrm>
            <a:off x="114300" y="348734"/>
            <a:ext cx="8915400" cy="461665"/>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Comparison of different methods on the </a:t>
            </a:r>
            <a:r>
              <a:rPr kumimoji="0" lang="en-US" sz="24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a:t>
            </a:r>
            <a:r>
              <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53 and S276 datasets.</a:t>
            </a:r>
          </a:p>
        </p:txBody>
      </p:sp>
      <p:sp>
        <p:nvSpPr>
          <p:cNvPr id="6" name="TextBox 5">
            <a:extLst>
              <a:ext uri="{FF2B5EF4-FFF2-40B4-BE49-F238E27FC236}">
                <a16:creationId xmlns:a16="http://schemas.microsoft.com/office/drawing/2014/main" id="{D3D74EAA-CE94-023D-84CC-0455FBEBDE70}"/>
              </a:ext>
            </a:extLst>
          </p:cNvPr>
          <p:cNvSpPr txBox="1"/>
          <p:nvPr/>
        </p:nvSpPr>
        <p:spPr>
          <a:xfrm>
            <a:off x="3159616" y="5599836"/>
            <a:ext cx="5984383" cy="1200329"/>
          </a:xfrm>
          <a:prstGeom prst="rect">
            <a:avLst/>
          </a:prstGeom>
          <a:noFill/>
        </p:spPr>
        <p:txBody>
          <a:bodyPr wrap="square">
            <a:spAutoFit/>
          </a:bodyPr>
          <a:lstStyle/>
          <a:p>
            <a:r>
              <a:rPr lang="en-US" sz="1200" dirty="0"/>
              <a:t>S276. This blind data set was collected from Cao’s et al. work [29], which includes 276 unique single point missense entries in 37 different proteins. None of them is in the training or validation set.</a:t>
            </a:r>
          </a:p>
          <a:p>
            <a:r>
              <a:rPr lang="en-US" sz="1200" dirty="0"/>
              <a:t>P53: mutations within the DNA binding domain of the tumor suppressor protein p53, which</a:t>
            </a:r>
          </a:p>
          <a:p>
            <a:r>
              <a:rPr lang="en-US" sz="1200" dirty="0"/>
              <a:t>thermodynamic effects have been experimentally determined [46–48]. As in the previous</a:t>
            </a:r>
          </a:p>
          <a:p>
            <a:r>
              <a:rPr lang="en-US" sz="1200" dirty="0"/>
              <a:t>case, none of them appeared in our training set.</a:t>
            </a:r>
          </a:p>
        </p:txBody>
      </p:sp>
    </p:spTree>
    <p:extLst>
      <p:ext uri="{BB962C8B-B14F-4D97-AF65-F5344CB8AC3E}">
        <p14:creationId xmlns:p14="http://schemas.microsoft.com/office/powerpoint/2010/main" val="3978945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descr="C:\Users\李根\Desktop\SAAFEC-SEQ\figure\Figure-2.jpg"/>
          <p:cNvPicPr/>
          <p:nvPr/>
        </p:nvPicPr>
        <p:blipFill rotWithShape="1">
          <a:blip r:embed="rId2" cstate="print">
            <a:extLst>
              <a:ext uri="{28A0092B-C50C-407E-A947-70E740481C1C}">
                <a14:useLocalDpi xmlns:a14="http://schemas.microsoft.com/office/drawing/2010/main" val="0"/>
              </a:ext>
            </a:extLst>
          </a:blip>
          <a:srcRect l="9073" t="9580" r="12500"/>
          <a:stretch/>
        </p:blipFill>
        <p:spPr bwMode="auto">
          <a:xfrm>
            <a:off x="533400" y="1121078"/>
            <a:ext cx="5257799" cy="4470231"/>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275374" y="5411523"/>
            <a:ext cx="6565160" cy="507831"/>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350" b="1"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Figure 2</a:t>
            </a:r>
            <a:r>
              <a:rPr kumimoji="0" lang="en-US" altLang="zh-CN" sz="135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rPr>
              <a:t>. Performance comparison of SAAFEC-SEQ with other existing sequence-based methods on PTEN and TPMT datasets.</a:t>
            </a:r>
            <a:endParaRPr kumimoji="0" lang="zh-CN" altLang="en-US" sz="1350" b="0" i="0" u="none" strike="noStrike" kern="1200" cap="none" spc="0" normalizeH="0" baseline="0" noProof="0" dirty="0">
              <a:ln>
                <a:noFill/>
              </a:ln>
              <a:solidFill>
                <a:prstClr val="black"/>
              </a:solidFill>
              <a:effectLst/>
              <a:uLnTx/>
              <a:uFillTx/>
              <a:latin typeface="Times New Roman" pitchFamily="18" charset="0"/>
              <a:ea typeface="等线" panose="02010600030101010101" pitchFamily="2" charset="-122"/>
              <a:cs typeface="Times New Roman" pitchFamily="18" charset="0"/>
            </a:endParaRPr>
          </a:p>
        </p:txBody>
      </p:sp>
      <p:sp>
        <p:nvSpPr>
          <p:cNvPr id="4" name="TextBox 3"/>
          <p:cNvSpPr txBox="1"/>
          <p:nvPr/>
        </p:nvSpPr>
        <p:spPr>
          <a:xfrm>
            <a:off x="0" y="115669"/>
            <a:ext cx="8523476" cy="83099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The performance of SAAFEC-SEQ and other methods on two proteins (CAGI sets: PTEM and TPMT) without 3D structure</a:t>
            </a:r>
          </a:p>
        </p:txBody>
      </p:sp>
      <p:sp>
        <p:nvSpPr>
          <p:cNvPr id="6" name="TextBox 5">
            <a:extLst>
              <a:ext uri="{FF2B5EF4-FFF2-40B4-BE49-F238E27FC236}">
                <a16:creationId xmlns:a16="http://schemas.microsoft.com/office/drawing/2014/main" id="{F3E846EF-0538-E9EB-C5DB-94856C46B036}"/>
              </a:ext>
            </a:extLst>
          </p:cNvPr>
          <p:cNvSpPr txBox="1"/>
          <p:nvPr/>
        </p:nvSpPr>
        <p:spPr>
          <a:xfrm>
            <a:off x="190500" y="5919354"/>
            <a:ext cx="8763000" cy="646331"/>
          </a:xfrm>
          <a:prstGeom prst="rect">
            <a:avLst/>
          </a:prstGeom>
          <a:noFill/>
        </p:spPr>
        <p:txBody>
          <a:bodyPr wrap="square">
            <a:spAutoFit/>
          </a:bodyPr>
          <a:lstStyle/>
          <a:p>
            <a:r>
              <a:rPr lang="en-US" dirty="0"/>
              <a:t>The SAAFEC-SEQ has been implemented into a user-friendly webserver and a standalone code both are freely available at http://compbio.clemson.edu/SAAFEC-SEQ/index.php.</a:t>
            </a:r>
          </a:p>
        </p:txBody>
      </p:sp>
      <p:sp>
        <p:nvSpPr>
          <p:cNvPr id="7" name="TextBox 6">
            <a:extLst>
              <a:ext uri="{FF2B5EF4-FFF2-40B4-BE49-F238E27FC236}">
                <a16:creationId xmlns:a16="http://schemas.microsoft.com/office/drawing/2014/main" id="{5A71F6FE-A86D-0D75-2CD4-4A398B1AA283}"/>
              </a:ext>
            </a:extLst>
          </p:cNvPr>
          <p:cNvSpPr txBox="1"/>
          <p:nvPr/>
        </p:nvSpPr>
        <p:spPr>
          <a:xfrm>
            <a:off x="6148776" y="2112275"/>
            <a:ext cx="2157024" cy="1200329"/>
          </a:xfrm>
          <a:prstGeom prst="rect">
            <a:avLst/>
          </a:prstGeom>
          <a:noFill/>
        </p:spPr>
        <p:txBody>
          <a:bodyPr wrap="square">
            <a:spAutoFit/>
          </a:bodyPr>
          <a:lstStyle/>
          <a:p>
            <a:r>
              <a:rPr lang="en-US" dirty="0"/>
              <a:t>Total of 7363</a:t>
            </a:r>
          </a:p>
          <a:p>
            <a:r>
              <a:rPr lang="en-US" dirty="0"/>
              <a:t>missense mutations: PTEN (3736) </a:t>
            </a:r>
          </a:p>
          <a:p>
            <a:r>
              <a:rPr lang="en-US" dirty="0"/>
              <a:t>and TPMT (3627).</a:t>
            </a:r>
          </a:p>
        </p:txBody>
      </p:sp>
      <p:sp>
        <p:nvSpPr>
          <p:cNvPr id="8" name="Rectangle 7">
            <a:extLst>
              <a:ext uri="{FF2B5EF4-FFF2-40B4-BE49-F238E27FC236}">
                <a16:creationId xmlns:a16="http://schemas.microsoft.com/office/drawing/2014/main" id="{B6782B23-71EF-EB3D-759F-9511ABBD5799}"/>
              </a:ext>
            </a:extLst>
          </p:cNvPr>
          <p:cNvSpPr/>
          <p:nvPr/>
        </p:nvSpPr>
        <p:spPr>
          <a:xfrm>
            <a:off x="152400" y="6501476"/>
            <a:ext cx="3094880" cy="27699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Gen et al.,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Int</a:t>
            </a:r>
            <a:r>
              <a:rPr kumimoji="0" lang="en-US" sz="1200" b="0" i="1" u="none" strike="noStrike" kern="1200" cap="none" spc="0" normalizeH="0" baseline="0" noProof="0" dirty="0">
                <a:ln>
                  <a:noFill/>
                </a:ln>
                <a:solidFill>
                  <a:prstClr val="black"/>
                </a:solidFill>
                <a:effectLst/>
                <a:uLnTx/>
                <a:uFillTx/>
                <a:latin typeface="Calibri"/>
                <a:ea typeface="+mn-ea"/>
                <a:cs typeface="+mn-cs"/>
              </a:rPr>
              <a:t> J </a:t>
            </a:r>
            <a:r>
              <a:rPr kumimoji="0" lang="en-US" sz="1200" b="0" i="1" u="none" strike="noStrike" kern="1200" cap="none" spc="0" normalizeH="0" baseline="0" noProof="0" dirty="0" err="1">
                <a:ln>
                  <a:noFill/>
                </a:ln>
                <a:solidFill>
                  <a:prstClr val="black"/>
                </a:solidFill>
                <a:effectLst/>
                <a:uLnTx/>
                <a:uFillTx/>
                <a:latin typeface="Calibri"/>
                <a:ea typeface="+mn-ea"/>
                <a:cs typeface="+mn-cs"/>
              </a:rPr>
              <a:t>Mol</a:t>
            </a:r>
            <a:r>
              <a:rPr kumimoji="0" lang="en-US" sz="1200" b="0" i="1" u="none" strike="noStrike" kern="1200" cap="none" spc="0" normalizeH="0" baseline="0" noProof="0" dirty="0">
                <a:ln>
                  <a:noFill/>
                </a:ln>
                <a:solidFill>
                  <a:prstClr val="black"/>
                </a:solidFill>
                <a:effectLst/>
                <a:uLnTx/>
                <a:uFillTx/>
                <a:latin typeface="Calibri"/>
                <a:ea typeface="+mn-ea"/>
                <a:cs typeface="+mn-cs"/>
              </a:rPr>
              <a:t> Sci</a:t>
            </a:r>
            <a:r>
              <a:rPr kumimoji="0" lang="en-US" sz="1200" b="0" i="0" u="none" strike="noStrike" kern="1200" cap="none" spc="0" normalizeH="0" baseline="0" noProof="0" dirty="0">
                <a:ln>
                  <a:noFill/>
                </a:ln>
                <a:solidFill>
                  <a:prstClr val="black"/>
                </a:solidFill>
                <a:effectLst/>
                <a:uLnTx/>
                <a:uFillTx/>
                <a:latin typeface="Calibri"/>
                <a:ea typeface="+mn-ea"/>
                <a:cs typeface="+mn-cs"/>
              </a:rPr>
              <a:t>. 2021;22(2):606. </a:t>
            </a:r>
          </a:p>
        </p:txBody>
      </p:sp>
    </p:spTree>
    <p:extLst>
      <p:ext uri="{BB962C8B-B14F-4D97-AF65-F5344CB8AC3E}">
        <p14:creationId xmlns:p14="http://schemas.microsoft.com/office/powerpoint/2010/main" val="304589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6D391C17-162E-4AF9-BF61-B9952C891415}"/>
              </a:ext>
            </a:extLst>
          </p:cNvPr>
          <p:cNvSpPr>
            <a:spLocks noChangeArrowheads="1"/>
          </p:cNvSpPr>
          <p:nvPr/>
        </p:nvSpPr>
        <p:spPr bwMode="auto">
          <a:xfrm>
            <a:off x="381000" y="152400"/>
            <a:ext cx="8305800" cy="76200"/>
          </a:xfrm>
          <a:prstGeom prst="rect">
            <a:avLst/>
          </a:prstGeom>
          <a:solidFill>
            <a:srgbClr val="FF6600"/>
          </a:solidFill>
          <a:ln w="9525">
            <a:solidFill>
              <a:schemeClr val="tx1"/>
            </a:solidFill>
            <a:round/>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cxnSp>
        <p:nvCxnSpPr>
          <p:cNvPr id="4" name="Straight Connector 3">
            <a:extLst>
              <a:ext uri="{FF2B5EF4-FFF2-40B4-BE49-F238E27FC236}">
                <a16:creationId xmlns:a16="http://schemas.microsoft.com/office/drawing/2014/main" id="{12FF264E-AB04-4C8C-9A60-6E8D5904F0C2}"/>
              </a:ext>
            </a:extLst>
          </p:cNvPr>
          <p:cNvCxnSpPr/>
          <p:nvPr/>
        </p:nvCxnSpPr>
        <p:spPr>
          <a:xfrm rot="10800000">
            <a:off x="381000" y="1219200"/>
            <a:ext cx="8305800" cy="158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C424748D-95F0-410D-9C69-58AFDBBFFC83}"/>
              </a:ext>
            </a:extLst>
          </p:cNvPr>
          <p:cNvCxnSpPr/>
          <p:nvPr/>
        </p:nvCxnSpPr>
        <p:spPr>
          <a:xfrm rot="10800000">
            <a:off x="381000" y="1273175"/>
            <a:ext cx="8305800" cy="158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79877" name="Picture 8" descr="TigerPaw_co.png">
            <a:extLst>
              <a:ext uri="{FF2B5EF4-FFF2-40B4-BE49-F238E27FC236}">
                <a16:creationId xmlns:a16="http://schemas.microsoft.com/office/drawing/2014/main" id="{AD4FD87F-2BDA-4E89-B1A0-815F1AADE3F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04800"/>
            <a:ext cx="881063"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TextBox 7">
            <a:extLst>
              <a:ext uri="{FF2B5EF4-FFF2-40B4-BE49-F238E27FC236}">
                <a16:creationId xmlns:a16="http://schemas.microsoft.com/office/drawing/2014/main" id="{9597FCE8-161A-4047-AAF2-597528F0FC9D}"/>
              </a:ext>
            </a:extLst>
          </p:cNvPr>
          <p:cNvSpPr txBox="1">
            <a:spLocks noChangeArrowheads="1"/>
          </p:cNvSpPr>
          <p:nvPr/>
        </p:nvSpPr>
        <p:spPr bwMode="auto">
          <a:xfrm>
            <a:off x="2438400" y="403225"/>
            <a:ext cx="45196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002060"/>
                </a:solidFill>
                <a:effectLst/>
                <a:uLnTx/>
                <a:uFillTx/>
                <a:latin typeface="Arial" panose="020B0604020202020204" pitchFamily="34" charset="0"/>
                <a:ea typeface="+mn-ea"/>
                <a:cs typeface="+mn-cs"/>
              </a:rPr>
              <a:t>Acknowledgements</a:t>
            </a:r>
          </a:p>
        </p:txBody>
      </p:sp>
      <p:pic>
        <p:nvPicPr>
          <p:cNvPr id="79879" name="Picture 12">
            <a:extLst>
              <a:ext uri="{FF2B5EF4-FFF2-40B4-BE49-F238E27FC236}">
                <a16:creationId xmlns:a16="http://schemas.microsoft.com/office/drawing/2014/main" id="{2319A71A-5D84-4B75-9725-42B6F8DB4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3" y="5770563"/>
            <a:ext cx="847725" cy="84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80" name="Picture 18">
            <a:extLst>
              <a:ext uri="{FF2B5EF4-FFF2-40B4-BE49-F238E27FC236}">
                <a16:creationId xmlns:a16="http://schemas.microsoft.com/office/drawing/2014/main" id="{605D293C-3564-43B1-96B4-1E1CF31C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238" y="3171825"/>
            <a:ext cx="9906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9881" name="Picture 1">
            <a:extLst>
              <a:ext uri="{FF2B5EF4-FFF2-40B4-BE49-F238E27FC236}">
                <a16:creationId xmlns:a16="http://schemas.microsoft.com/office/drawing/2014/main" id="{F26F6A20-2378-4D4E-B43A-6B368D76522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3963" y="1739900"/>
            <a:ext cx="4005262"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2" name="Picture 20" descr="http://compbio.clemson.edu/img/brandon.jpg">
            <a:extLst>
              <a:ext uri="{FF2B5EF4-FFF2-40B4-BE49-F238E27FC236}">
                <a16:creationId xmlns:a16="http://schemas.microsoft.com/office/drawing/2014/main" id="{D8FA0E00-6F0C-4D84-829F-92AC15015F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575" y="1809750"/>
            <a:ext cx="9112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3" name="Picture 22" descr="http://compbio.clemson.edu/img/marlinc.jpg">
            <a:extLst>
              <a:ext uri="{FF2B5EF4-FFF2-40B4-BE49-F238E27FC236}">
                <a16:creationId xmlns:a16="http://schemas.microsoft.com/office/drawing/2014/main" id="{BC4382C5-0EEA-4160-9946-D47C47AF57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94463" y="3792538"/>
            <a:ext cx="1143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4" name="Picture 24" descr="http://compbio.clemson.edu/img/taylor.jpg">
            <a:extLst>
              <a:ext uri="{FF2B5EF4-FFF2-40B4-BE49-F238E27FC236}">
                <a16:creationId xmlns:a16="http://schemas.microsoft.com/office/drawing/2014/main" id="{CADF9102-013D-4779-86D7-697A1C6BCA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1463" y="3825875"/>
            <a:ext cx="1143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5" name="Picture 2">
            <a:extLst>
              <a:ext uri="{FF2B5EF4-FFF2-40B4-BE49-F238E27FC236}">
                <a16:creationId xmlns:a16="http://schemas.microsoft.com/office/drawing/2014/main" id="{D5575725-9209-4B14-8C05-21AB01F153A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24775" y="3767138"/>
            <a:ext cx="1143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6" name="TextBox 1">
            <a:extLst>
              <a:ext uri="{FF2B5EF4-FFF2-40B4-BE49-F238E27FC236}">
                <a16:creationId xmlns:a16="http://schemas.microsoft.com/office/drawing/2014/main" id="{3737FA98-8DD7-41BF-948B-103CFF13825C}"/>
              </a:ext>
            </a:extLst>
          </p:cNvPr>
          <p:cNvSpPr txBox="1">
            <a:spLocks noChangeArrowheads="1"/>
          </p:cNvSpPr>
          <p:nvPr/>
        </p:nvSpPr>
        <p:spPr bwMode="auto">
          <a:xfrm>
            <a:off x="190500" y="1319213"/>
            <a:ext cx="6248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mn-cs"/>
              </a:rPr>
              <a:t> </a:t>
            </a:r>
            <a:r>
              <a:rPr kumimoji="0" lang="en-US" alt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mn-cs"/>
                <a:hlinkClick r:id="rId10"/>
              </a:rPr>
              <a:t>http://compbio.clemson.edu/</a:t>
            </a:r>
            <a:endParaRPr kumimoji="0" lang="en-US" alt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mn-cs"/>
              </a:rPr>
              <a:t> </a:t>
            </a:r>
          </a:p>
        </p:txBody>
      </p:sp>
      <p:pic>
        <p:nvPicPr>
          <p:cNvPr id="79887" name="Picture 1">
            <a:extLst>
              <a:ext uri="{FF2B5EF4-FFF2-40B4-BE49-F238E27FC236}">
                <a16:creationId xmlns:a16="http://schemas.microsoft.com/office/drawing/2014/main" id="{2E8010F5-34D7-4EE7-8802-5DFED4C64E3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64150" y="1716088"/>
            <a:ext cx="3703638"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8" name="Picture 7">
            <a:extLst>
              <a:ext uri="{FF2B5EF4-FFF2-40B4-BE49-F238E27FC236}">
                <a16:creationId xmlns:a16="http://schemas.microsoft.com/office/drawing/2014/main" id="{BBACF519-4A88-49FF-9974-CDAD94624A0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281363" y="4654550"/>
            <a:ext cx="7620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89" name="Picture 9">
            <a:extLst>
              <a:ext uri="{FF2B5EF4-FFF2-40B4-BE49-F238E27FC236}">
                <a16:creationId xmlns:a16="http://schemas.microsoft.com/office/drawing/2014/main" id="{47C496EA-AFE1-4819-9C2C-0ED436931E8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500" y="4673600"/>
            <a:ext cx="1347788"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0" name="Picture 11">
            <a:extLst>
              <a:ext uri="{FF2B5EF4-FFF2-40B4-BE49-F238E27FC236}">
                <a16:creationId xmlns:a16="http://schemas.microsoft.com/office/drawing/2014/main" id="{ABD9F7B9-1001-4A77-BBC8-9EE5B8BF34A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33513" y="4711700"/>
            <a:ext cx="7620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1" name="Picture 13">
            <a:extLst>
              <a:ext uri="{FF2B5EF4-FFF2-40B4-BE49-F238E27FC236}">
                <a16:creationId xmlns:a16="http://schemas.microsoft.com/office/drawing/2014/main" id="{D4478C14-98CE-4378-933C-14F3F0CE2C99}"/>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78063" y="4711700"/>
            <a:ext cx="89217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92" name="Picture 15">
            <a:extLst>
              <a:ext uri="{FF2B5EF4-FFF2-40B4-BE49-F238E27FC236}">
                <a16:creationId xmlns:a16="http://schemas.microsoft.com/office/drawing/2014/main" id="{6112338D-1A6F-434D-931D-4D3BF14D393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159250" y="4630738"/>
            <a:ext cx="76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93" name="TextBox 5">
            <a:extLst>
              <a:ext uri="{FF2B5EF4-FFF2-40B4-BE49-F238E27FC236}">
                <a16:creationId xmlns:a16="http://schemas.microsoft.com/office/drawing/2014/main" id="{EC9DE8C7-7246-4296-85C4-40C0C5F16449}"/>
              </a:ext>
            </a:extLst>
          </p:cNvPr>
          <p:cNvSpPr txBox="1">
            <a:spLocks noChangeArrowheads="1"/>
          </p:cNvSpPr>
          <p:nvPr/>
        </p:nvSpPr>
        <p:spPr bwMode="auto">
          <a:xfrm>
            <a:off x="1411288" y="6194425"/>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1F497D"/>
                </a:solidFill>
                <a:effectLst/>
                <a:uLnTx/>
                <a:uFillTx/>
                <a:latin typeface="Arial" panose="020B0604020202020204" pitchFamily="34" charset="0"/>
                <a:ea typeface="+mn-ea"/>
                <a:cs typeface="+mn-cs"/>
              </a:rPr>
              <a:t>NSF</a:t>
            </a:r>
          </a:p>
        </p:txBody>
      </p:sp>
      <p:pic>
        <p:nvPicPr>
          <p:cNvPr id="2" name="Picture 1">
            <a:extLst>
              <a:ext uri="{FF2B5EF4-FFF2-40B4-BE49-F238E27FC236}">
                <a16:creationId xmlns:a16="http://schemas.microsoft.com/office/drawing/2014/main" id="{39DEBE4F-EA9F-A3CE-FE07-22A4E574A142}"/>
              </a:ext>
            </a:extLst>
          </p:cNvPr>
          <p:cNvPicPr>
            <a:picLocks noChangeAspect="1"/>
          </p:cNvPicPr>
          <p:nvPr/>
        </p:nvPicPr>
        <p:blipFill>
          <a:blip r:embed="rId17"/>
          <a:stretch>
            <a:fillRect/>
          </a:stretch>
        </p:blipFill>
        <p:spPr>
          <a:xfrm>
            <a:off x="4999038" y="5080293"/>
            <a:ext cx="3542083" cy="1847248"/>
          </a:xfrm>
          <a:prstGeom prst="rect">
            <a:avLst/>
          </a:prstGeom>
        </p:spPr>
      </p:pic>
    </p:spTree>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2_Office Theme">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326</TotalTime>
  <Words>944</Words>
  <Application>Microsoft Office PowerPoint</Application>
  <PresentationFormat>On-screen Show (4:3)</PresentationFormat>
  <Paragraphs>100</Paragraphs>
  <Slides>8</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8</vt:i4>
      </vt:variant>
    </vt:vector>
  </HeadingPairs>
  <TitlesOfParts>
    <vt:vector size="14" baseType="lpstr">
      <vt:lpstr>Arial</vt:lpstr>
      <vt:lpstr>Calibri</vt:lpstr>
      <vt:lpstr>Times New Roman</vt:lpstr>
      <vt:lpstr>Brenner Lab Sample Master Template v07 05 June 2017 JL</vt:lpstr>
      <vt:lpstr>2_Office Theme</vt:lpstr>
      <vt:lpstr>3_Office Theme</vt:lpstr>
      <vt:lpstr>CAGI slide pack guidelines I agree to my slides being used according to the following terms:  ___Emil Alexov_______</vt:lpstr>
      <vt:lpstr>Permission request regarding CAGI 6 recordings and hybrid presentations</vt:lpstr>
      <vt:lpstr>PowerPoint Presentation</vt:lpstr>
      <vt:lpstr>PowerPoint Presentation</vt:lpstr>
      <vt:lpstr>PowerPoint Presentation</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Emil Alexov</cp:lastModifiedBy>
  <cp:revision>32</cp:revision>
  <dcterms:created xsi:type="dcterms:W3CDTF">2017-09-29T21:50:38Z</dcterms:created>
  <dcterms:modified xsi:type="dcterms:W3CDTF">2022-05-14T15:44:24Z</dcterms:modified>
</cp:coreProperties>
</file>