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4" r:id="rId3"/>
    <p:sldId id="587" r:id="rId4"/>
    <p:sldId id="596" r:id="rId5"/>
    <p:sldId id="589" r:id="rId6"/>
    <p:sldId id="597" r:id="rId7"/>
    <p:sldId id="598" r:id="rId8"/>
    <p:sldId id="609" r:id="rId9"/>
    <p:sldId id="599" r:id="rId10"/>
    <p:sldId id="600" r:id="rId11"/>
    <p:sldId id="601" r:id="rId12"/>
    <p:sldId id="608" r:id="rId13"/>
    <p:sldId id="604" r:id="rId14"/>
    <p:sldId id="605" r:id="rId15"/>
    <p:sldId id="606" r:id="rId16"/>
    <p:sldId id="60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011C0-DF67-02FA-DB16-5AF042246839}" name="yixuan ye" initials="yy" userId="24438b9cd3fe87e9"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12" autoAdjust="0"/>
    <p:restoredTop sz="73339"/>
  </p:normalViewPr>
  <p:slideViewPr>
    <p:cSldViewPr>
      <p:cViewPr varScale="1">
        <p:scale>
          <a:sx n="78" d="100"/>
          <a:sy n="78" d="100"/>
        </p:scale>
        <p:origin x="2816" y="16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7565B7-0D1E-994E-B11E-1BBFC6E465E2}" type="datetimeFigureOut">
              <a:rPr lang="en-US" smtClean="0"/>
              <a:t>5/15/22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C575B-8B21-CA4E-A7C0-C9D788E3F9D7}" type="slidenum">
              <a:rPr lang="en-US" smtClean="0"/>
              <a:t>‹#›</a:t>
            </a:fld>
            <a:endParaRPr lang="en-US"/>
          </a:p>
        </p:txBody>
      </p:sp>
    </p:spTree>
    <p:extLst>
      <p:ext uri="{BB962C8B-B14F-4D97-AF65-F5344CB8AC3E}">
        <p14:creationId xmlns:p14="http://schemas.microsoft.com/office/powerpoint/2010/main" val="1121466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59A88-C39B-40F1-ADD0-2D7270F2DAE7}" type="slidenum">
              <a:rPr lang="zh-CN" altLang="en-US" smtClean="0"/>
              <a:pPr/>
              <a:t>3</a:t>
            </a:fld>
            <a:endParaRPr lang="zh-CN" altLang="en-US" dirty="0"/>
          </a:p>
        </p:txBody>
      </p:sp>
    </p:spTree>
    <p:extLst>
      <p:ext uri="{BB962C8B-B14F-4D97-AF65-F5344CB8AC3E}">
        <p14:creationId xmlns:p14="http://schemas.microsoft.com/office/powerpoint/2010/main" val="2333081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D659A88-C39B-40F1-ADD0-2D7270F2DAE7}" type="slidenum">
              <a:rPr lang="zh-CN" altLang="en-US" smtClean="0"/>
              <a:pPr/>
              <a:t>4</a:t>
            </a:fld>
            <a:endParaRPr lang="zh-CN" altLang="en-US" dirty="0"/>
          </a:p>
        </p:txBody>
      </p:sp>
    </p:spTree>
    <p:extLst>
      <p:ext uri="{BB962C8B-B14F-4D97-AF65-F5344CB8AC3E}">
        <p14:creationId xmlns:p14="http://schemas.microsoft.com/office/powerpoint/2010/main" val="760251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predicting an individual’s phenotype from genetic information</a:t>
            </a:r>
          </a:p>
          <a:p>
            <a:r>
              <a:rPr lang="en-US" sz="1200" b="0" i="0" kern="1200" dirty="0">
                <a:solidFill>
                  <a:schemeClr val="tx1"/>
                </a:solidFill>
                <a:effectLst/>
                <a:latin typeface="+mn-lt"/>
                <a:ea typeface="+mn-ea"/>
                <a:cs typeface="+mn-cs"/>
              </a:rPr>
              <a:t>great promise for disease prevention, monitoring, and treatment. </a:t>
            </a:r>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5</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24008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PRScs: It infers posterior SNP effect sizes from summary statistics using a continuous shrinkage prior. It has one hyper-parameter, the global shrinkage parameter, which models the overall sparseness of the genetic architecture. And the local, marker-specific parameter follows an absolutely continuous mixing density function. </a:t>
            </a:r>
          </a:p>
          <a:p>
            <a:endParaRPr lang="en-US" dirty="0"/>
          </a:p>
          <a:p>
            <a:r>
              <a:rPr lang="en-US" sz="1200" kern="1200" dirty="0" err="1">
                <a:solidFill>
                  <a:schemeClr val="tx1"/>
                </a:solidFill>
                <a:effectLst/>
                <a:latin typeface="+mn-lt"/>
                <a:ea typeface="+mn-ea"/>
                <a:cs typeface="+mn-cs"/>
              </a:rPr>
              <a:t>Ldpred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LDpred</a:t>
            </a:r>
            <a:r>
              <a:rPr lang="en-US" sz="1200" kern="1200" dirty="0">
                <a:solidFill>
                  <a:schemeClr val="tx1"/>
                </a:solidFill>
                <a:effectLst/>
                <a:latin typeface="+mn-lt"/>
                <a:ea typeface="+mn-ea"/>
                <a:cs typeface="+mn-cs"/>
              </a:rPr>
              <a:t> assigns a point-normal prior to SNP effect sizes, where the proportion of causal variants is a tunable parameter.</a:t>
            </a:r>
          </a:p>
          <a:p>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AnnoPred:</a:t>
            </a:r>
            <a:r>
              <a:rPr lang="en-US" sz="1200" b="0" i="0" u="none" strike="noStrike" kern="1200" dirty="0" err="1">
                <a:solidFill>
                  <a:schemeClr val="tx1"/>
                </a:solidFill>
                <a:effectLst/>
                <a:latin typeface="+mn-lt"/>
                <a:ea typeface="+mn-ea"/>
                <a:cs typeface="+mn-cs"/>
              </a:rPr>
              <a:t>In</a:t>
            </a:r>
            <a:r>
              <a:rPr lang="en-US" sz="1200" b="0" i="0" u="none" strike="noStrike" kern="1200" dirty="0">
                <a:solidFill>
                  <a:schemeClr val="tx1"/>
                </a:solidFill>
                <a:effectLst/>
                <a:latin typeface="+mn-lt"/>
                <a:ea typeface="+mn-ea"/>
                <a:cs typeface="+mn-cs"/>
              </a:rPr>
              <a:t> the </a:t>
            </a:r>
            <a:r>
              <a:rPr lang="en-US" sz="1200" b="0" i="0" u="none" strike="noStrike" kern="1200" dirty="0" err="1">
                <a:solidFill>
                  <a:schemeClr val="tx1"/>
                </a:solidFill>
                <a:effectLst/>
                <a:latin typeface="+mn-lt"/>
                <a:ea typeface="+mn-ea"/>
                <a:cs typeface="+mn-cs"/>
              </a:rPr>
              <a:t>AnnoPred</a:t>
            </a:r>
            <a:r>
              <a:rPr lang="en-US" sz="1200" b="0" i="0" u="none" strike="noStrike" kern="1200" dirty="0">
                <a:solidFill>
                  <a:schemeClr val="tx1"/>
                </a:solidFill>
                <a:effectLst/>
                <a:latin typeface="+mn-lt"/>
                <a:ea typeface="+mn-ea"/>
                <a:cs typeface="+mn-cs"/>
              </a:rPr>
              <a:t> model, It incorporated annotations that covered a variety of genomic features.</a:t>
            </a:r>
          </a:p>
          <a:p>
            <a:r>
              <a:rPr lang="en-US" sz="1200" b="0" i="0" u="none" strike="noStrike" kern="1200" dirty="0">
                <a:solidFill>
                  <a:schemeClr val="tx1"/>
                </a:solidFill>
                <a:effectLst/>
                <a:latin typeface="+mn-lt"/>
                <a:ea typeface="+mn-ea"/>
                <a:cs typeface="+mn-cs"/>
              </a:rPr>
              <a:t> Same as </a:t>
            </a:r>
            <a:r>
              <a:rPr lang="en-US" sz="1200" b="0" i="0" u="none" strike="noStrike" kern="1200" dirty="0" err="1">
                <a:solidFill>
                  <a:schemeClr val="tx1"/>
                </a:solidFill>
                <a:effectLst/>
                <a:latin typeface="+mn-lt"/>
                <a:ea typeface="+mn-ea"/>
                <a:cs typeface="+mn-cs"/>
              </a:rPr>
              <a:t>LDpred</a:t>
            </a:r>
            <a:r>
              <a:rPr lang="en-US" sz="1200" b="0" i="0" u="none" strike="noStrike" kern="1200" dirty="0">
                <a:solidFill>
                  <a:schemeClr val="tx1"/>
                </a:solidFill>
                <a:effectLst/>
                <a:latin typeface="+mn-lt"/>
                <a:ea typeface="+mn-ea"/>
                <a:cs typeface="+mn-cs"/>
              </a:rPr>
              <a:t>, it also assigns a point-normal prior to SNP effect size. It proposed two different priors for SNP effect sizes to add flexibility against different genetic architecture. n the first prior, they assumed the same proportion of causal SNPs but different effect sizes across annotation categories. In the second prior, they assumed different proportions of causal SNPs but the same effect size across annotation categories.</a:t>
            </a:r>
          </a:p>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6</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62384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Dirichlet process has several equivalent probabilistic representations,</a:t>
            </a:r>
          </a:p>
          <a:p>
            <a:r>
              <a:rPr lang="en-US" dirty="0"/>
              <a:t>The stick-breaking representation</a:t>
            </a:r>
          </a:p>
          <a:p>
            <a:r>
              <a:rPr lang="en-US" dirty="0"/>
              <a:t>the infinite Gaussian mixture model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learns the shape of the genetic contribution without making any explicit assumptions.</a:t>
            </a:r>
          </a:p>
          <a:p>
            <a:endParaRPr lang="en-US" dirty="0"/>
          </a:p>
          <a:p>
            <a:endParaRPr lang="en-US" dirty="0"/>
          </a:p>
          <a:p>
            <a:r>
              <a:rPr lang="en-US" dirty="0"/>
              <a:t>In practice, truncation needs to be applied so that the maximum number of components of the mixture model is finite. We found that setting the maximum components to 1000 was sufficient for our simulation and real data application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make explicit assumptions on the underlying genetic architecture and need a separate validation data set for parameter tuning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learns the shape of the genetic contribution without making any explicit assumptions.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refine the commonly used likelihood assumption to deal with the discrepancy between summary statistics and external reference panel</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tilize</a:t>
            </a:r>
            <a:r>
              <a:rPr lang="en-US" sz="1200" b="0" i="0" kern="1200" dirty="0">
                <a:solidFill>
                  <a:schemeClr val="tx1"/>
                </a:solidFill>
                <a:effectLst/>
                <a:latin typeface="+mn-lt"/>
                <a:ea typeface="+mn-ea"/>
                <a:cs typeface="+mn-cs"/>
              </a:rPr>
              <a:t> functional annotation information to accurately estimate SNPs’ effect sizes.</a:t>
            </a:r>
          </a:p>
          <a:p>
            <a:r>
              <a:rPr lang="en-US" sz="1200" b="0" i="0" kern="1200" dirty="0">
                <a:solidFill>
                  <a:schemeClr val="tx1"/>
                </a:solidFill>
                <a:effectLst/>
                <a:latin typeface="+mn-lt"/>
                <a:ea typeface="+mn-ea"/>
                <a:cs typeface="+mn-cs"/>
              </a:rPr>
              <a:t>an additive assumption for heritability in overlapped annotations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Based on per-SNP heritability estimates, we propose two different priors for SNP effect sizes to add flexibility against different genetic architecture.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dirty="0"/>
              <a:t>For the first prior, we assume that SNP effect size follows a spike-and-slab distribution</a:t>
            </a:r>
          </a:p>
          <a:p>
            <a:endParaRPr lang="en-US" sz="1200" b="0" i="0" kern="1200" dirty="0">
              <a:solidFill>
                <a:schemeClr val="tx1"/>
              </a:solidFill>
              <a:effectLst/>
              <a:latin typeface="+mn-lt"/>
              <a:ea typeface="+mn-ea"/>
              <a:cs typeface="+mn-cs"/>
            </a:endParaRPr>
          </a:p>
          <a:p>
            <a:r>
              <a:rPr lang="en-US" dirty="0"/>
              <a:t>per-SNP heritability from each annotation category</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7</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374395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great variation in the genetic architecture underlying different complex traits, including the number of genetic variants involved and the distribution of the effect sizes of genetic variants</a:t>
            </a:r>
          </a:p>
          <a:p>
            <a:endParaRPr lang="en-US" dirty="0">
              <a:effectLst/>
            </a:endParaRPr>
          </a:p>
          <a:p>
            <a:r>
              <a:rPr lang="en-US" dirty="0">
                <a:effectLst/>
              </a:rPr>
              <a:t>t</a:t>
            </a:r>
            <a:r>
              <a:rPr lang="en-US" sz="1200" b="0" i="0" kern="1200" dirty="0">
                <a:solidFill>
                  <a:schemeClr val="tx1"/>
                </a:solidFill>
                <a:effectLst/>
                <a:latin typeface="+mn-lt"/>
                <a:ea typeface="+mn-ea"/>
                <a:cs typeface="+mn-cs"/>
              </a:rPr>
              <a:t>he wide diversity of genetic architecture across different traits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make explicit assumptions on the underlying genetic architecture and need a separate validation data set for parameter tuning</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learns the shape of the genetic contribution without making any explicit assumptions.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 refine the commonly used likelihood assumption to deal with the discrepancy between summary statistics and external reference panel</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leverage the block structure of the reference linkage disequilibrium matrix for implementation of a parallel algorithm</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adaptive to different genetic architectures, statistically robust, and computationally efficient.</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tilize</a:t>
            </a:r>
            <a:r>
              <a:rPr lang="en-US" sz="1200" b="0" i="0" kern="1200" dirty="0">
                <a:solidFill>
                  <a:schemeClr val="tx1"/>
                </a:solidFill>
                <a:effectLst/>
                <a:latin typeface="+mn-lt"/>
                <a:ea typeface="+mn-ea"/>
                <a:cs typeface="+mn-cs"/>
              </a:rPr>
              <a:t> functional annotation information to accurately estimate SNPs’ effect sizes.</a:t>
            </a:r>
          </a:p>
          <a:p>
            <a:r>
              <a:rPr lang="en-US" sz="1200" b="0" i="0" kern="1200" dirty="0">
                <a:solidFill>
                  <a:schemeClr val="tx1"/>
                </a:solidFill>
                <a:effectLst/>
                <a:latin typeface="+mn-lt"/>
                <a:ea typeface="+mn-ea"/>
                <a:cs typeface="+mn-cs"/>
              </a:rPr>
              <a:t>an additive assumption for heritability in overlapped annotations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Based on per-SNP heritability estimates, we propose two different priors for SNP effect sizes to add flexibility against different genetic architecture.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dirty="0"/>
              <a:t>For the first prior, we assume that SNP effect size follows a spike-and-slab distribution</a:t>
            </a:r>
          </a:p>
          <a:p>
            <a:endParaRPr lang="en-US" sz="1200" b="0" i="0" kern="1200" dirty="0">
              <a:solidFill>
                <a:schemeClr val="tx1"/>
              </a:solidFill>
              <a:effectLst/>
              <a:latin typeface="+mn-lt"/>
              <a:ea typeface="+mn-ea"/>
              <a:cs typeface="+mn-cs"/>
            </a:endParaRPr>
          </a:p>
          <a:p>
            <a:r>
              <a:rPr lang="en-US" dirty="0"/>
              <a:t>per-SNP heritability from each annotation category</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8</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338881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9</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759953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10</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2325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11</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98727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12</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670493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13</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553509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14</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67792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15</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860485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zh-CN" sz="1200" b="0" i="0" u="none" strike="noStrike" cap="none" smtClean="0">
                <a:solidFill>
                  <a:schemeClr val="dk1"/>
                </a:solidFill>
                <a:latin typeface="Arial"/>
                <a:ea typeface="Arial"/>
                <a:cs typeface="Arial"/>
                <a:sym typeface="Arial"/>
              </a:rPr>
              <a:t>16</a:t>
            </a:fld>
            <a:endParaRPr lang="zh-CN"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078039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5/15/22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5/15/22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5/15/22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5/15/22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5/15/22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3.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hyperlink" Target="https://github.com/eldronzhou/SDPR"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s://github.com/yiminghu/AnnoPred"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Zhao Group</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“Zhao Group CAGI 6 PRS Challenge Result”,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D8BC0FF-8883-42C7-9085-C8B0644668E2}" type="slidenum">
              <a:rPr lang="zh-CN" altLang="en-US" smtClean="0"/>
              <a:pPr/>
              <a:t>3</a:t>
            </a:fld>
            <a:endParaRPr lang="zh-CN" altLang="en-US"/>
          </a:p>
        </p:txBody>
      </p:sp>
      <p:sp>
        <p:nvSpPr>
          <p:cNvPr id="3" name="日期占位符 2"/>
          <p:cNvSpPr>
            <a:spLocks noGrp="1"/>
          </p:cNvSpPr>
          <p:nvPr>
            <p:ph type="dt" sz="half" idx="10"/>
          </p:nvPr>
        </p:nvSpPr>
        <p:spPr/>
        <p:txBody>
          <a:bodyPr/>
          <a:lstStyle/>
          <a:p>
            <a:fld id="{C7E5C9DC-9353-4660-8799-0B5DAE2929F2}" type="datetime1">
              <a:rPr lang="zh-CN" altLang="en-US" smtClean="0"/>
              <a:t>2022/5/15</a:t>
            </a:fld>
            <a:endParaRPr lang="zh-CN" altLang="en-US" dirty="0"/>
          </a:p>
        </p:txBody>
      </p:sp>
      <p:sp>
        <p:nvSpPr>
          <p:cNvPr id="11" name="TextBox 4">
            <a:extLst>
              <a:ext uri="{FF2B5EF4-FFF2-40B4-BE49-F238E27FC236}">
                <a16:creationId xmlns:a16="http://schemas.microsoft.com/office/drawing/2014/main" id="{2F0028C2-243B-1349-9371-EF1003AB81DD}"/>
              </a:ext>
            </a:extLst>
          </p:cNvPr>
          <p:cNvSpPr txBox="1"/>
          <p:nvPr/>
        </p:nvSpPr>
        <p:spPr>
          <a:xfrm>
            <a:off x="702166" y="1916430"/>
            <a:ext cx="8076718" cy="1015663"/>
          </a:xfrm>
          <a:prstGeom prst="rect">
            <a:avLst/>
          </a:prstGeom>
          <a:noFill/>
        </p:spPr>
        <p:txBody>
          <a:bodyPr wrap="square" rtlCol="0">
            <a:spAutoFit/>
          </a:bodyPr>
          <a:lstStyle/>
          <a:p>
            <a:pPr algn="ctr"/>
            <a:r>
              <a:rPr lang="en-US" sz="2000" b="1" dirty="0">
                <a:solidFill>
                  <a:schemeClr val="accent3"/>
                </a:solidFill>
                <a:latin typeface="+mj-lt"/>
                <a:cs typeface="Arial" pitchFamily="34" charset="0"/>
              </a:rPr>
              <a:t>Zhao Group CAGI 6-PRS Challenge Result </a:t>
            </a:r>
          </a:p>
          <a:p>
            <a:pPr algn="ctr"/>
            <a:r>
              <a:rPr lang="en-US" sz="2000" b="1" dirty="0">
                <a:solidFill>
                  <a:schemeClr val="accent3"/>
                </a:solidFill>
                <a:latin typeface="+mj-lt"/>
                <a:cs typeface="Arial" pitchFamily="34" charset="0"/>
              </a:rPr>
              <a:t> </a:t>
            </a:r>
          </a:p>
          <a:p>
            <a:pPr algn="ctr"/>
            <a:endParaRPr lang="en-US" sz="2000" b="1" dirty="0">
              <a:solidFill>
                <a:schemeClr val="accent3"/>
              </a:solidFill>
              <a:latin typeface="+mj-lt"/>
              <a:cs typeface="Arial" pitchFamily="34" charset="0"/>
            </a:endParaRPr>
          </a:p>
        </p:txBody>
      </p:sp>
      <p:sp>
        <p:nvSpPr>
          <p:cNvPr id="12" name="Shape 101">
            <a:extLst>
              <a:ext uri="{FF2B5EF4-FFF2-40B4-BE49-F238E27FC236}">
                <a16:creationId xmlns:a16="http://schemas.microsoft.com/office/drawing/2014/main" id="{6D5DF62C-388B-2E45-8FBF-CB9331F0E718}"/>
              </a:ext>
            </a:extLst>
          </p:cNvPr>
          <p:cNvSpPr txBox="1"/>
          <p:nvPr/>
        </p:nvSpPr>
        <p:spPr>
          <a:xfrm>
            <a:off x="1097280" y="2831980"/>
            <a:ext cx="7741920" cy="1457408"/>
          </a:xfrm>
          <a:prstGeom prst="rect">
            <a:avLst/>
          </a:prstGeom>
          <a:noFill/>
          <a:ln>
            <a:noFill/>
          </a:ln>
        </p:spPr>
        <p:txBody>
          <a:bodyPr spcFirstLastPara="1" wrap="square" lIns="68569" tIns="34275" rIns="68569" bIns="34275" anchor="t" anchorCtr="0">
            <a:noAutofit/>
          </a:bodyPr>
          <a:lstStyle/>
          <a:p>
            <a:pPr lvl="0" algn="ctr">
              <a:lnSpc>
                <a:spcPct val="150000"/>
              </a:lnSpc>
              <a:buClr>
                <a:schemeClr val="dk1"/>
              </a:buClr>
              <a:buSzPts val="523"/>
            </a:pPr>
            <a:r>
              <a:rPr lang="en-US" sz="1600" b="1" dirty="0">
                <a:solidFill>
                  <a:schemeClr val="dk1"/>
                </a:solidFill>
              </a:rPr>
              <a:t>Chi Zhang</a:t>
            </a:r>
            <a:r>
              <a:rPr lang="en-US" sz="1400" b="1" baseline="30000" dirty="0">
                <a:solidFill>
                  <a:schemeClr val="dk1"/>
                </a:solidFill>
              </a:rPr>
              <a:t>1</a:t>
            </a:r>
            <a:r>
              <a:rPr lang="en-US" sz="1600" b="1" dirty="0">
                <a:solidFill>
                  <a:schemeClr val="dk1"/>
                </a:solidFill>
              </a:rPr>
              <a:t>, </a:t>
            </a:r>
            <a:r>
              <a:rPr lang="en-US" sz="1600" b="1" dirty="0" err="1">
                <a:solidFill>
                  <a:schemeClr val="dk1"/>
                </a:solidFill>
              </a:rPr>
              <a:t>Yixuan</a:t>
            </a:r>
            <a:r>
              <a:rPr lang="en-US" sz="1600" b="1" dirty="0">
                <a:solidFill>
                  <a:schemeClr val="dk1"/>
                </a:solidFill>
              </a:rPr>
              <a:t> Ye</a:t>
            </a:r>
            <a:r>
              <a:rPr lang="en-US" sz="1600" b="1" baseline="30000" dirty="0">
                <a:solidFill>
                  <a:schemeClr val="dk1"/>
                </a:solidFill>
              </a:rPr>
              <a:t>2</a:t>
            </a:r>
            <a:r>
              <a:rPr lang="en-US" sz="1600" b="1" dirty="0">
                <a:solidFill>
                  <a:schemeClr val="dk1"/>
                </a:solidFill>
              </a:rPr>
              <a:t>, </a:t>
            </a:r>
            <a:r>
              <a:rPr lang="en-US" sz="1600" b="1" dirty="0" err="1">
                <a:solidFill>
                  <a:schemeClr val="dk1"/>
                </a:solidFill>
              </a:rPr>
              <a:t>Geyu</a:t>
            </a:r>
            <a:r>
              <a:rPr lang="en-US" sz="1600" b="1" dirty="0">
                <a:solidFill>
                  <a:schemeClr val="dk1"/>
                </a:solidFill>
              </a:rPr>
              <a:t> Zhou</a:t>
            </a:r>
            <a:r>
              <a:rPr lang="en-US" sz="1600" b="1" baseline="30000" dirty="0">
                <a:solidFill>
                  <a:schemeClr val="dk1"/>
                </a:solidFill>
              </a:rPr>
              <a:t>2</a:t>
            </a:r>
            <a:r>
              <a:rPr lang="en-US" sz="1600" b="1" dirty="0">
                <a:solidFill>
                  <a:schemeClr val="dk1"/>
                </a:solidFill>
              </a:rPr>
              <a:t>, </a:t>
            </a:r>
            <a:r>
              <a:rPr lang="en-US" sz="1600" b="1" dirty="0" err="1">
                <a:solidFill>
                  <a:schemeClr val="dk1"/>
                </a:solidFill>
              </a:rPr>
              <a:t>Hongyu</a:t>
            </a:r>
            <a:r>
              <a:rPr lang="en-US" sz="1600" b="1" dirty="0">
                <a:solidFill>
                  <a:schemeClr val="dk1"/>
                </a:solidFill>
              </a:rPr>
              <a:t> Zhao</a:t>
            </a:r>
            <a:r>
              <a:rPr lang="en-US" sz="1400" b="1" baseline="30000" dirty="0">
                <a:solidFill>
                  <a:schemeClr val="dk1"/>
                </a:solidFill>
              </a:rPr>
              <a:t>1,2,</a:t>
            </a:r>
            <a:r>
              <a:rPr lang="en-US" sz="1400" b="1" dirty="0">
                <a:solidFill>
                  <a:schemeClr val="dk1"/>
                </a:solidFill>
              </a:rPr>
              <a:t>* </a:t>
            </a:r>
          </a:p>
          <a:p>
            <a:pPr lvl="0" algn="ctr">
              <a:lnSpc>
                <a:spcPct val="150000"/>
              </a:lnSpc>
              <a:buClr>
                <a:schemeClr val="dk1"/>
              </a:buClr>
              <a:buSzPts val="523"/>
            </a:pPr>
            <a:endParaRPr lang="en-US" sz="1400" b="1" dirty="0">
              <a:solidFill>
                <a:schemeClr val="dk1"/>
              </a:solidFill>
            </a:endParaRPr>
          </a:p>
          <a:p>
            <a:pPr lvl="0">
              <a:lnSpc>
                <a:spcPct val="150000"/>
              </a:lnSpc>
              <a:buClr>
                <a:schemeClr val="dk1"/>
              </a:buClr>
              <a:buSzPts val="523"/>
            </a:pPr>
            <a:r>
              <a:rPr lang="en-US" sz="1600" dirty="0">
                <a:solidFill>
                  <a:schemeClr val="dk1"/>
                </a:solidFill>
              </a:rPr>
              <a:t>1. Department of Biostatistics, Yale School of Public Health, CT, USA </a:t>
            </a:r>
          </a:p>
          <a:p>
            <a:pPr lvl="0">
              <a:lnSpc>
                <a:spcPct val="150000"/>
              </a:lnSpc>
              <a:buClr>
                <a:schemeClr val="dk1"/>
              </a:buClr>
              <a:buSzPts val="523"/>
            </a:pPr>
            <a:r>
              <a:rPr lang="en-US" sz="1600" dirty="0">
                <a:solidFill>
                  <a:schemeClr val="dk1"/>
                </a:solidFill>
              </a:rPr>
              <a:t>2. Program of Computational Biology and Bioinformatics, Yale University, CT, USA</a:t>
            </a:r>
          </a:p>
          <a:p>
            <a:pPr>
              <a:lnSpc>
                <a:spcPct val="150000"/>
              </a:lnSpc>
              <a:buClr>
                <a:schemeClr val="dk1"/>
              </a:buClr>
              <a:buSzPts val="523"/>
            </a:pPr>
            <a:r>
              <a:rPr lang="en-US" sz="1600" dirty="0">
                <a:solidFill>
                  <a:schemeClr val="dk1"/>
                </a:solidFill>
              </a:rPr>
              <a:t>*Correspondence: </a:t>
            </a:r>
            <a:r>
              <a:rPr lang="en-US" sz="1600" dirty="0" err="1">
                <a:solidFill>
                  <a:schemeClr val="dk1"/>
                </a:solidFill>
              </a:rPr>
              <a:t>hongyu.zhao@yale.edu</a:t>
            </a:r>
            <a:r>
              <a:rPr lang="en-US" sz="1600" dirty="0">
                <a:solidFill>
                  <a:schemeClr val="dk1"/>
                </a:solidFill>
              </a:rPr>
              <a:t> </a:t>
            </a:r>
          </a:p>
          <a:p>
            <a:pPr lvl="0">
              <a:lnSpc>
                <a:spcPct val="150000"/>
              </a:lnSpc>
              <a:buClr>
                <a:schemeClr val="dk1"/>
              </a:buClr>
              <a:buSzPts val="523"/>
            </a:pPr>
            <a:r>
              <a:rPr lang="en-US" sz="1600" dirty="0">
                <a:solidFill>
                  <a:schemeClr val="dk1"/>
                </a:solidFill>
              </a:rPr>
              <a:t> </a:t>
            </a:r>
          </a:p>
          <a:p>
            <a:pPr algn="ctr">
              <a:lnSpc>
                <a:spcPct val="150000"/>
              </a:lnSpc>
            </a:pPr>
            <a:endParaRPr lang="en-US" altLang="zh-CN" sz="1600" b="1" dirty="0"/>
          </a:p>
        </p:txBody>
      </p:sp>
      <p:sp>
        <p:nvSpPr>
          <p:cNvPr id="14"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608371" y="5986968"/>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500" dirty="0"/>
              <a:t>Zhao group</a:t>
            </a:r>
          </a:p>
        </p:txBody>
      </p:sp>
      <p:sp>
        <p:nvSpPr>
          <p:cNvPr id="15"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45166" y="5990689"/>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500" dirty="0" err="1"/>
              <a:t>genomeinterpretation.org</a:t>
            </a:r>
            <a:endParaRPr lang="en-US" altLang="en-US" sz="1500" dirty="0"/>
          </a:p>
        </p:txBody>
      </p:sp>
      <p:sp>
        <p:nvSpPr>
          <p:cNvPr id="22" name="Text Box 6">
            <a:extLst>
              <a:ext uri="{FF2B5EF4-FFF2-40B4-BE49-F238E27FC236}">
                <a16:creationId xmlns:a16="http://schemas.microsoft.com/office/drawing/2014/main" id="{E7058E4F-B19F-DC5E-187D-0DCC7F481C4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3" name="Shape 97">
            <a:extLst>
              <a:ext uri="{FF2B5EF4-FFF2-40B4-BE49-F238E27FC236}">
                <a16:creationId xmlns:a16="http://schemas.microsoft.com/office/drawing/2014/main" id="{D347C854-F341-7C4D-9900-BB911EED66A3}"/>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Tree>
    <p:custDataLst>
      <p:tags r:id="rId1"/>
    </p:custDataLst>
    <p:extLst>
      <p:ext uri="{BB962C8B-B14F-4D97-AF65-F5344CB8AC3E}">
        <p14:creationId xmlns:p14="http://schemas.microsoft.com/office/powerpoint/2010/main" val="203523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DD8BC0FF-8883-42C7-9085-C8B0644668E2}" type="slidenum">
              <a:rPr lang="zh-CN" altLang="en-US" smtClean="0"/>
              <a:pPr/>
              <a:t>4</a:t>
            </a:fld>
            <a:endParaRPr lang="zh-CN" altLang="en-US"/>
          </a:p>
        </p:txBody>
      </p:sp>
      <p:sp>
        <p:nvSpPr>
          <p:cNvPr id="3" name="日期占位符 2"/>
          <p:cNvSpPr>
            <a:spLocks noGrp="1"/>
          </p:cNvSpPr>
          <p:nvPr>
            <p:ph type="dt" sz="half" idx="10"/>
          </p:nvPr>
        </p:nvSpPr>
        <p:spPr/>
        <p:txBody>
          <a:bodyPr/>
          <a:lstStyle/>
          <a:p>
            <a:fld id="{C7E5C9DC-9353-4660-8799-0B5DAE2929F2}" type="datetime1">
              <a:rPr lang="zh-CN" altLang="en-US" smtClean="0"/>
              <a:t>2022/5/15</a:t>
            </a:fld>
            <a:endParaRPr lang="zh-CN" altLang="en-US" dirty="0"/>
          </a:p>
        </p:txBody>
      </p:sp>
      <p:sp>
        <p:nvSpPr>
          <p:cNvPr id="14" name="Text Box 8">
            <a:extLst>
              <a:ext uri="{FF2B5EF4-FFF2-40B4-BE49-F238E27FC236}">
                <a16:creationId xmlns:a16="http://schemas.microsoft.com/office/drawing/2014/main" id="{F3A45848-470A-F607-717A-9622B4D72C52}"/>
              </a:ext>
            </a:extLst>
          </p:cNvPr>
          <p:cNvSpPr txBox="1">
            <a:spLocks noChangeArrowheads="1"/>
          </p:cNvSpPr>
          <p:nvPr/>
        </p:nvSpPr>
        <p:spPr bwMode="auto">
          <a:xfrm>
            <a:off x="7608371" y="5986968"/>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sz="1500" dirty="0"/>
              <a:t>Zhao group</a:t>
            </a:r>
          </a:p>
        </p:txBody>
      </p:sp>
      <p:sp>
        <p:nvSpPr>
          <p:cNvPr id="15" name="Text Box 9">
            <a:extLst>
              <a:ext uri="{FF2B5EF4-FFF2-40B4-BE49-F238E27FC236}">
                <a16:creationId xmlns:a16="http://schemas.microsoft.com/office/drawing/2014/main" id="{56A463FE-FE5E-30FE-F9ED-46FA38A92074}"/>
              </a:ext>
            </a:extLst>
          </p:cNvPr>
          <p:cNvSpPr txBox="1">
            <a:spLocks noChangeArrowheads="1"/>
          </p:cNvSpPr>
          <p:nvPr/>
        </p:nvSpPr>
        <p:spPr bwMode="auto">
          <a:xfrm>
            <a:off x="3345166" y="5990689"/>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500" dirty="0" err="1"/>
              <a:t>genomeinterpretation.org</a:t>
            </a:r>
            <a:endParaRPr lang="en-US" altLang="en-US" sz="1500" dirty="0"/>
          </a:p>
        </p:txBody>
      </p:sp>
      <p:sp>
        <p:nvSpPr>
          <p:cNvPr id="22" name="Text Box 6">
            <a:extLst>
              <a:ext uri="{FF2B5EF4-FFF2-40B4-BE49-F238E27FC236}">
                <a16:creationId xmlns:a16="http://schemas.microsoft.com/office/drawing/2014/main" id="{E7058E4F-B19F-DC5E-187D-0DCC7F481C42}"/>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13" name="Shape 97">
            <a:extLst>
              <a:ext uri="{FF2B5EF4-FFF2-40B4-BE49-F238E27FC236}">
                <a16:creationId xmlns:a16="http://schemas.microsoft.com/office/drawing/2014/main" id="{D347C854-F341-7C4D-9900-BB911EED66A3}"/>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pSp>
        <p:nvGrpSpPr>
          <p:cNvPr id="20" name="Group 19">
            <a:extLst>
              <a:ext uri="{FF2B5EF4-FFF2-40B4-BE49-F238E27FC236}">
                <a16:creationId xmlns:a16="http://schemas.microsoft.com/office/drawing/2014/main" id="{673F2FFD-6BC8-3845-54F5-8ABF6DC2B3DF}"/>
              </a:ext>
            </a:extLst>
          </p:cNvPr>
          <p:cNvGrpSpPr/>
          <p:nvPr/>
        </p:nvGrpSpPr>
        <p:grpSpPr>
          <a:xfrm>
            <a:off x="685800" y="1017608"/>
            <a:ext cx="7445192" cy="4104987"/>
            <a:chOff x="838200" y="685898"/>
            <a:chExt cx="10405363" cy="5599563"/>
          </a:xfrm>
        </p:grpSpPr>
        <p:sp>
          <p:nvSpPr>
            <p:cNvPr id="21" name="太阳形 18">
              <a:extLst>
                <a:ext uri="{FF2B5EF4-FFF2-40B4-BE49-F238E27FC236}">
                  <a16:creationId xmlns:a16="http://schemas.microsoft.com/office/drawing/2014/main" id="{2CC04818-3B37-92A0-6625-13EBD9B29905}"/>
                </a:ext>
              </a:extLst>
            </p:cNvPr>
            <p:cNvSpPr/>
            <p:nvPr/>
          </p:nvSpPr>
          <p:spPr>
            <a:xfrm>
              <a:off x="4092234" y="1611956"/>
              <a:ext cx="4031338" cy="3747447"/>
            </a:xfrm>
            <a:prstGeom prst="su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微软雅黑" panose="020B0503020204020204" pitchFamily="34" charset="-122"/>
                  <a:ea typeface="微软雅黑" panose="020B0503020204020204" pitchFamily="34" charset="-122"/>
                </a:rPr>
                <a:t>Outline</a:t>
              </a:r>
              <a:endParaRPr lang="zh-CN" altLang="en-US" sz="1600" b="1" dirty="0">
                <a:latin typeface="微软雅黑" panose="020B0503020204020204" pitchFamily="34" charset="-122"/>
                <a:ea typeface="微软雅黑" panose="020B0503020204020204" pitchFamily="34" charset="-122"/>
              </a:endParaRPr>
            </a:p>
          </p:txBody>
        </p:sp>
        <p:sp>
          <p:nvSpPr>
            <p:cNvPr id="23" name="矩形 24">
              <a:extLst>
                <a:ext uri="{FF2B5EF4-FFF2-40B4-BE49-F238E27FC236}">
                  <a16:creationId xmlns:a16="http://schemas.microsoft.com/office/drawing/2014/main" id="{E531DBE0-CFE4-D624-DCC3-34A5FF759AE8}"/>
                </a:ext>
              </a:extLst>
            </p:cNvPr>
            <p:cNvSpPr/>
            <p:nvPr/>
          </p:nvSpPr>
          <p:spPr>
            <a:xfrm>
              <a:off x="8500363" y="3079374"/>
              <a:ext cx="2743200"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PRS Models</a:t>
              </a:r>
            </a:p>
          </p:txBody>
        </p:sp>
        <p:sp>
          <p:nvSpPr>
            <p:cNvPr id="24" name="矩形 24">
              <a:extLst>
                <a:ext uri="{FF2B5EF4-FFF2-40B4-BE49-F238E27FC236}">
                  <a16:creationId xmlns:a16="http://schemas.microsoft.com/office/drawing/2014/main" id="{B2677128-D13F-F57A-E549-ABF3695A61A8}"/>
                </a:ext>
              </a:extLst>
            </p:cNvPr>
            <p:cNvSpPr/>
            <p:nvPr/>
          </p:nvSpPr>
          <p:spPr>
            <a:xfrm>
              <a:off x="4634753" y="5472851"/>
              <a:ext cx="2922494"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Data Set</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sp>
          <p:nvSpPr>
            <p:cNvPr id="25" name="矩形 24">
              <a:extLst>
                <a:ext uri="{FF2B5EF4-FFF2-40B4-BE49-F238E27FC236}">
                  <a16:creationId xmlns:a16="http://schemas.microsoft.com/office/drawing/2014/main" id="{0A78F0A0-3C48-4B4E-591E-6F098E6C41EE}"/>
                </a:ext>
              </a:extLst>
            </p:cNvPr>
            <p:cNvSpPr/>
            <p:nvPr/>
          </p:nvSpPr>
          <p:spPr>
            <a:xfrm>
              <a:off x="4634753" y="685898"/>
              <a:ext cx="2922494"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Background</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sp>
          <p:nvSpPr>
            <p:cNvPr id="26" name="矩形 24">
              <a:extLst>
                <a:ext uri="{FF2B5EF4-FFF2-40B4-BE49-F238E27FC236}">
                  <a16:creationId xmlns:a16="http://schemas.microsoft.com/office/drawing/2014/main" id="{2FD406CE-4558-7110-9C0A-753C5B7F7C70}"/>
                </a:ext>
              </a:extLst>
            </p:cNvPr>
            <p:cNvSpPr/>
            <p:nvPr/>
          </p:nvSpPr>
          <p:spPr>
            <a:xfrm>
              <a:off x="838200" y="3079374"/>
              <a:ext cx="2743200" cy="812610"/>
            </a:xfrm>
            <a:prstGeom prst="rect">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tx1">
                      <a:lumMod val="65000"/>
                      <a:lumOff val="35000"/>
                    </a:schemeClr>
                  </a:solidFill>
                  <a:latin typeface="Arial" pitchFamily="34" charset="0"/>
                  <a:ea typeface="微软雅黑" panose="020B0503020204020204" pitchFamily="34" charset="-122"/>
                  <a:cs typeface="Arial" pitchFamily="34" charset="0"/>
                </a:rPr>
                <a:t>Results</a:t>
              </a:r>
              <a:endParaRPr lang="zh-CN" altLang="en-US" sz="1600" b="1" dirty="0">
                <a:solidFill>
                  <a:schemeClr val="tx1">
                    <a:lumMod val="65000"/>
                    <a:lumOff val="35000"/>
                  </a:schemeClr>
                </a:solidFill>
                <a:latin typeface="Arial" pitchFamily="34" charset="0"/>
                <a:ea typeface="微软雅黑" panose="020B0503020204020204" pitchFamily="34" charset="-122"/>
                <a:cs typeface="Arial" pitchFamily="34" charset="0"/>
              </a:endParaRPr>
            </a:p>
          </p:txBody>
        </p:sp>
      </p:grpSp>
    </p:spTree>
    <p:custDataLst>
      <p:tags r:id="rId1"/>
    </p:custDataLst>
    <p:extLst>
      <p:ext uri="{BB962C8B-B14F-4D97-AF65-F5344CB8AC3E}">
        <p14:creationId xmlns:p14="http://schemas.microsoft.com/office/powerpoint/2010/main" val="2210677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5</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Background: PRS</a:t>
            </a:r>
          </a:p>
        </p:txBody>
      </p:sp>
      <p:sp>
        <p:nvSpPr>
          <p:cNvPr id="11" name="Rectangle 10">
            <a:extLst>
              <a:ext uri="{FF2B5EF4-FFF2-40B4-BE49-F238E27FC236}">
                <a16:creationId xmlns:a16="http://schemas.microsoft.com/office/drawing/2014/main" id="{929DFD4D-6F3D-454E-9CBD-DE17E645D625}"/>
              </a:ext>
            </a:extLst>
          </p:cNvPr>
          <p:cNvSpPr/>
          <p:nvPr/>
        </p:nvSpPr>
        <p:spPr>
          <a:xfrm>
            <a:off x="834808" y="1546146"/>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dirty="0"/>
              <a:t>Sum of the effects of genetic markers: measuring the genetic risk of a trait or a disorder</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pic>
        <p:nvPicPr>
          <p:cNvPr id="27" name="Google Shape;81;p17">
            <a:extLst>
              <a:ext uri="{FF2B5EF4-FFF2-40B4-BE49-F238E27FC236}">
                <a16:creationId xmlns:a16="http://schemas.microsoft.com/office/drawing/2014/main" id="{8127155D-10BC-A26C-CFB7-FE812FE2E0AA}"/>
              </a:ext>
            </a:extLst>
          </p:cNvPr>
          <p:cNvPicPr preferRelativeResize="0"/>
          <p:nvPr/>
        </p:nvPicPr>
        <p:blipFill>
          <a:blip r:embed="rId3">
            <a:alphaModFix/>
          </a:blip>
          <a:stretch>
            <a:fillRect/>
          </a:stretch>
        </p:blipFill>
        <p:spPr>
          <a:xfrm>
            <a:off x="787424" y="3429000"/>
            <a:ext cx="7670776" cy="2393181"/>
          </a:xfrm>
          <a:prstGeom prst="rect">
            <a:avLst/>
          </a:prstGeom>
          <a:noFill/>
          <a:ln>
            <a:noFill/>
          </a:ln>
        </p:spPr>
      </p:pic>
      <p:sp>
        <p:nvSpPr>
          <p:cNvPr id="28" name="Google Shape;83;p17">
            <a:extLst>
              <a:ext uri="{FF2B5EF4-FFF2-40B4-BE49-F238E27FC236}">
                <a16:creationId xmlns:a16="http://schemas.microsoft.com/office/drawing/2014/main" id="{90F7C88E-0101-9496-445A-F1A1759969F6}"/>
              </a:ext>
            </a:extLst>
          </p:cNvPr>
          <p:cNvSpPr txBox="1"/>
          <p:nvPr/>
        </p:nvSpPr>
        <p:spPr>
          <a:xfrm>
            <a:off x="5741100" y="6548163"/>
            <a:ext cx="3402900" cy="3693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200" dirty="0" err="1">
                <a:solidFill>
                  <a:schemeClr val="dk1"/>
                </a:solidFill>
              </a:rPr>
              <a:t>Calthryn</a:t>
            </a:r>
            <a:r>
              <a:rPr lang="en" sz="1200" dirty="0">
                <a:solidFill>
                  <a:schemeClr val="dk1"/>
                </a:solidFill>
              </a:rPr>
              <a:t> et al., 2020</a:t>
            </a:r>
            <a:endParaRPr sz="1200" dirty="0">
              <a:solidFill>
                <a:srgbClr val="222222"/>
              </a:solidFill>
              <a:highlight>
                <a:srgbClr val="FFFFFF"/>
              </a:highlight>
            </a:endParaRPr>
          </a:p>
        </p:txBody>
      </p:sp>
      <p:pic>
        <p:nvPicPr>
          <p:cNvPr id="3" name="Picture 2" descr="A picture containing text&#10;&#10;Description automatically generated">
            <a:extLst>
              <a:ext uri="{FF2B5EF4-FFF2-40B4-BE49-F238E27FC236}">
                <a16:creationId xmlns:a16="http://schemas.microsoft.com/office/drawing/2014/main" id="{EBB6609B-E9CD-C0FE-2881-4980C00F53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5200" y="2101648"/>
            <a:ext cx="2755900" cy="457200"/>
          </a:xfrm>
          <a:prstGeom prst="rect">
            <a:avLst/>
          </a:prstGeom>
        </p:spPr>
      </p:pic>
      <p:pic>
        <p:nvPicPr>
          <p:cNvPr id="5" name="Picture 4" descr="Text&#10;&#10;Description automatically generated">
            <a:extLst>
              <a:ext uri="{FF2B5EF4-FFF2-40B4-BE49-F238E27FC236}">
                <a16:creationId xmlns:a16="http://schemas.microsoft.com/office/drawing/2014/main" id="{586D4F89-F498-780D-2607-784F493F68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90800" y="2705235"/>
            <a:ext cx="4012981" cy="804489"/>
          </a:xfrm>
          <a:prstGeom prst="rect">
            <a:avLst/>
          </a:prstGeom>
        </p:spPr>
      </p:pic>
    </p:spTree>
    <p:extLst>
      <p:ext uri="{BB962C8B-B14F-4D97-AF65-F5344CB8AC3E}">
        <p14:creationId xmlns:p14="http://schemas.microsoft.com/office/powerpoint/2010/main" val="414593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6</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PRS Models Review</a:t>
            </a:r>
          </a:p>
        </p:txBody>
      </p:sp>
      <p:sp>
        <p:nvSpPr>
          <p:cNvPr id="11" name="Rectangle 10">
            <a:extLst>
              <a:ext uri="{FF2B5EF4-FFF2-40B4-BE49-F238E27FC236}">
                <a16:creationId xmlns:a16="http://schemas.microsoft.com/office/drawing/2014/main" id="{929DFD4D-6F3D-454E-9CBD-DE17E645D625}"/>
              </a:ext>
            </a:extLst>
          </p:cNvPr>
          <p:cNvSpPr/>
          <p:nvPr/>
        </p:nvSpPr>
        <p:spPr>
          <a:xfrm>
            <a:off x="834808" y="1546146"/>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a:t>P+T</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134429C9-8233-F863-15D6-FC518B1555BE}"/>
                  </a:ext>
                </a:extLst>
              </p:cNvPr>
              <p:cNvSpPr txBox="1"/>
              <p:nvPr/>
            </p:nvSpPr>
            <p:spPr>
              <a:xfrm>
                <a:off x="1117224" y="2938905"/>
                <a:ext cx="3222741" cy="5532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ea typeface="Cambria Math" panose="02040503050406030204" pitchFamily="18" charset="0"/>
                            </a:rPr>
                            <m:t>𝛽</m:t>
                          </m:r>
                        </m:e>
                        <m:sub>
                          <m:r>
                            <a:rPr lang="en-US" sz="1600" b="0" i="1" smtClean="0">
                              <a:latin typeface="Cambria Math" panose="02040503050406030204" pitchFamily="18" charset="0"/>
                            </a:rPr>
                            <m:t>𝑗</m:t>
                          </m:r>
                        </m:sub>
                      </m:sSub>
                      <m:r>
                        <a:rPr lang="en-US" sz="1600" b="0" i="1" smtClean="0">
                          <a:latin typeface="Cambria Math" panose="02040503050406030204" pitchFamily="18" charset="0"/>
                        </a:rPr>
                        <m:t> </m:t>
                      </m:r>
                      <m:r>
                        <a:rPr lang="en-US" sz="1600" b="0" i="1" smtClean="0">
                          <a:latin typeface="Cambria Math" panose="02040503050406030204" pitchFamily="18" charset="0"/>
                          <a:ea typeface="Cambria Math" panose="02040503050406030204" pitchFamily="18" charset="0"/>
                        </a:rPr>
                        <m:t>~ </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𝑝</m:t>
                          </m:r>
                        </m:e>
                        <m:sub>
                          <m:r>
                            <a:rPr lang="en-US" sz="1600" b="0" i="1" smtClean="0">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𝑁</m:t>
                      </m:r>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0, </m:t>
                          </m:r>
                          <m:f>
                            <m:fPr>
                              <m:type m:val="skw"/>
                              <m:ctrlPr>
                                <a:rPr lang="en-US" sz="1600" b="0" i="1" smtClean="0">
                                  <a:latin typeface="Cambria Math" panose="02040503050406030204" pitchFamily="18" charset="0"/>
                                  <a:ea typeface="Cambria Math" panose="02040503050406030204" pitchFamily="18" charset="0"/>
                                </a:rPr>
                              </m:ctrlPr>
                            </m:fPr>
                            <m:num>
                              <m:sSubSup>
                                <m:sSubSupPr>
                                  <m:ctrlPr>
                                    <a:rPr lang="en-US" sz="1600" b="0" i="1" smtClean="0">
                                      <a:latin typeface="Cambria Math" panose="02040503050406030204" pitchFamily="18" charset="0"/>
                                      <a:ea typeface="Cambria Math" panose="02040503050406030204" pitchFamily="18" charset="0"/>
                                    </a:rPr>
                                  </m:ctrlPr>
                                </m:sSubSupPr>
                                <m:e>
                                  <m:r>
                                    <a:rPr lang="en-US" sz="1600" b="0" i="1" smtClean="0">
                                      <a:latin typeface="Cambria Math" panose="02040503050406030204" pitchFamily="18" charset="0"/>
                                      <a:ea typeface="Cambria Math" panose="02040503050406030204" pitchFamily="18" charset="0"/>
                                    </a:rPr>
                                    <m:t>h</m:t>
                                  </m:r>
                                </m:e>
                                <m:sub>
                                  <m:r>
                                    <a:rPr lang="en-US" sz="1600" b="0" i="1" smtClean="0">
                                      <a:latin typeface="Cambria Math" panose="02040503050406030204" pitchFamily="18" charset="0"/>
                                      <a:ea typeface="Cambria Math" panose="02040503050406030204" pitchFamily="18" charset="0"/>
                                    </a:rPr>
                                    <m:t>𝑔</m:t>
                                  </m:r>
                                </m:sub>
                                <m:sup>
                                  <m:r>
                                    <a:rPr lang="en-US" sz="1600" b="0" i="1" smtClean="0">
                                      <a:latin typeface="Cambria Math" panose="02040503050406030204" pitchFamily="18" charset="0"/>
                                      <a:ea typeface="Cambria Math" panose="02040503050406030204" pitchFamily="18" charset="0"/>
                                    </a:rPr>
                                    <m:t>2</m:t>
                                  </m:r>
                                </m:sup>
                              </m:sSubSup>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𝑝</m:t>
                                  </m:r>
                                </m:e>
                                <m:sub>
                                  <m:r>
                                    <a:rPr lang="en-US" sz="1600" i="1">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𝑀</m:t>
                              </m:r>
                            </m:den>
                          </m:f>
                        </m:e>
                      </m:d>
                      <m:r>
                        <a:rPr lang="en-US" sz="1600" b="0" i="1" smtClean="0">
                          <a:latin typeface="Cambria Math" panose="02040503050406030204" pitchFamily="18" charset="0"/>
                          <a:ea typeface="Cambria Math" panose="02040503050406030204" pitchFamily="18" charset="0"/>
                        </a:rPr>
                        <m:t>+(1−</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𝑝</m:t>
                          </m:r>
                        </m:e>
                        <m:sub>
                          <m:r>
                            <a:rPr lang="en-US" sz="1600" i="1">
                              <a:latin typeface="Cambria Math" panose="02040503050406030204" pitchFamily="18" charset="0"/>
                              <a:ea typeface="Cambria Math" panose="02040503050406030204" pitchFamily="18" charset="0"/>
                            </a:rPr>
                            <m:t>0</m:t>
                          </m:r>
                        </m:sub>
                      </m:sSub>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𝛿</m:t>
                          </m:r>
                        </m:e>
                        <m:sub>
                          <m:r>
                            <a:rPr lang="en-US" sz="1600" b="0" i="1" smtClean="0">
                              <a:latin typeface="Cambria Math" panose="02040503050406030204" pitchFamily="18" charset="0"/>
                              <a:ea typeface="Cambria Math" panose="02040503050406030204" pitchFamily="18" charset="0"/>
                            </a:rPr>
                            <m:t>0</m:t>
                          </m:r>
                        </m:sub>
                      </m:sSub>
                    </m:oMath>
                  </m:oMathPara>
                </a14:m>
                <a:endParaRPr lang="en-US" sz="1600" dirty="0"/>
              </a:p>
            </p:txBody>
          </p:sp>
        </mc:Choice>
        <mc:Fallback xmlns="">
          <p:sp>
            <p:nvSpPr>
              <p:cNvPr id="21" name="TextBox 20">
                <a:extLst>
                  <a:ext uri="{FF2B5EF4-FFF2-40B4-BE49-F238E27FC236}">
                    <a16:creationId xmlns:a16="http://schemas.microsoft.com/office/drawing/2014/main" id="{134429C9-8233-F863-15D6-FC518B1555BE}"/>
                  </a:ext>
                </a:extLst>
              </p:cNvPr>
              <p:cNvSpPr txBox="1">
                <a:spLocks noRot="1" noChangeAspect="1" noMove="1" noResize="1" noEditPoints="1" noAdjustHandles="1" noChangeArrowheads="1" noChangeShapeType="1" noTextEdit="1"/>
              </p:cNvSpPr>
              <p:nvPr/>
            </p:nvSpPr>
            <p:spPr>
              <a:xfrm>
                <a:off x="1117224" y="2938905"/>
                <a:ext cx="3222741" cy="553228"/>
              </a:xfrm>
              <a:prstGeom prst="rect">
                <a:avLst/>
              </a:prstGeom>
              <a:blipFill>
                <a:blip r:embed="rId3"/>
                <a:stretch>
                  <a:fillRect l="-392" t="-162222" b="-224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6E186F4A-57D7-10C3-A31E-2B133A811792}"/>
                  </a:ext>
                </a:extLst>
              </p:cNvPr>
              <p:cNvSpPr/>
              <p:nvPr/>
            </p:nvSpPr>
            <p:spPr>
              <a:xfrm>
                <a:off x="1086744" y="3626353"/>
                <a:ext cx="5352058" cy="363497"/>
              </a:xfrm>
              <a:prstGeom prst="rect">
                <a:avLst/>
              </a:prstGeom>
            </p:spPr>
            <p:txBody>
              <a:bodyPr wrap="square">
                <a:spAutoFit/>
              </a:bodyPr>
              <a:lstStyle/>
              <a:p>
                <a14:m>
                  <m:oMath xmlns:m="http://schemas.openxmlformats.org/officeDocument/2006/math">
                    <m:sSubSup>
                      <m:sSubSupPr>
                        <m:ctrlPr>
                          <a:rPr lang="en-US" sz="1600" i="1">
                            <a:latin typeface="Cambria Math" panose="02040503050406030204" pitchFamily="18" charset="0"/>
                            <a:ea typeface="Cambria Math" panose="02040503050406030204" pitchFamily="18" charset="0"/>
                          </a:rPr>
                        </m:ctrlPr>
                      </m:sSubSupPr>
                      <m:e>
                        <m:r>
                          <a:rPr lang="en-US" sz="1600" i="1">
                            <a:latin typeface="Cambria Math" panose="02040503050406030204" pitchFamily="18" charset="0"/>
                            <a:ea typeface="Cambria Math" panose="02040503050406030204" pitchFamily="18" charset="0"/>
                          </a:rPr>
                          <m:t>h</m:t>
                        </m:r>
                      </m:e>
                      <m:sub>
                        <m:r>
                          <a:rPr lang="en-US" sz="1600" i="1">
                            <a:latin typeface="Cambria Math" panose="02040503050406030204" pitchFamily="18" charset="0"/>
                            <a:ea typeface="Cambria Math" panose="02040503050406030204" pitchFamily="18" charset="0"/>
                          </a:rPr>
                          <m:t>𝑔</m:t>
                        </m:r>
                      </m:sub>
                      <m:sup>
                        <m:r>
                          <a:rPr lang="en-US" sz="1600" i="1">
                            <a:latin typeface="Cambria Math" panose="02040503050406030204" pitchFamily="18" charset="0"/>
                            <a:ea typeface="Cambria Math" panose="02040503050406030204" pitchFamily="18" charset="0"/>
                          </a:rPr>
                          <m:t>2</m:t>
                        </m:r>
                      </m:sup>
                    </m:sSubSup>
                    <m:r>
                      <a:rPr lang="en-US" sz="1600" i="1">
                        <a:latin typeface="Cambria Math" panose="02040503050406030204" pitchFamily="18" charset="0"/>
                        <a:ea typeface="Cambria Math" panose="02040503050406030204" pitchFamily="18" charset="0"/>
                      </a:rPr>
                      <m:t> </m:t>
                    </m:r>
                  </m:oMath>
                </a14:m>
                <a:r>
                  <a:rPr lang="en-US" altLang="zh-CN"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heritability; </a:t>
                </a:r>
                <a14:m>
                  <m:oMath xmlns:m="http://schemas.openxmlformats.org/officeDocument/2006/math">
                    <m:r>
                      <a:rPr lang="en-US" sz="1600" i="1">
                        <a:latin typeface="Cambria Math" panose="02040503050406030204" pitchFamily="18" charset="0"/>
                        <a:ea typeface="Cambria Math" panose="02040503050406030204" pitchFamily="18" charset="0"/>
                      </a:rPr>
                      <m:t>𝑀</m:t>
                    </m:r>
                  </m:oMath>
                </a14:m>
                <a:r>
                  <a:rPr lang="en-US" sz="1600" dirty="0">
                    <a:latin typeface="Times New Roman" panose="02020603050405020304" pitchFamily="18" charset="0"/>
                    <a:cs typeface="Times New Roman" panose="02020603050405020304" pitchFamily="18" charset="0"/>
                  </a:rPr>
                  <a:t>: total number of variants. </a:t>
                </a:r>
              </a:p>
            </p:txBody>
          </p:sp>
        </mc:Choice>
        <mc:Fallback xmlns="">
          <p:sp>
            <p:nvSpPr>
              <p:cNvPr id="22" name="Rectangle 21">
                <a:extLst>
                  <a:ext uri="{FF2B5EF4-FFF2-40B4-BE49-F238E27FC236}">
                    <a16:creationId xmlns:a16="http://schemas.microsoft.com/office/drawing/2014/main" id="{6E186F4A-57D7-10C3-A31E-2B133A811792}"/>
                  </a:ext>
                </a:extLst>
              </p:cNvPr>
              <p:cNvSpPr>
                <a:spLocks noRot="1" noChangeAspect="1" noMove="1" noResize="1" noEditPoints="1" noAdjustHandles="1" noChangeArrowheads="1" noChangeShapeType="1" noTextEdit="1"/>
              </p:cNvSpPr>
              <p:nvPr/>
            </p:nvSpPr>
            <p:spPr>
              <a:xfrm>
                <a:off x="1086744" y="3626353"/>
                <a:ext cx="5352058" cy="363497"/>
              </a:xfrm>
              <a:prstGeom prst="rect">
                <a:avLst/>
              </a:prstGeom>
              <a:blipFill>
                <a:blip r:embed="rId4"/>
                <a:stretch>
                  <a:fillRect b="-13333"/>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E2C0452C-E9AD-52AC-D94E-E3D70F5B8E1E}"/>
              </a:ext>
            </a:extLst>
          </p:cNvPr>
          <p:cNvPicPr>
            <a:picLocks noChangeAspect="1"/>
          </p:cNvPicPr>
          <p:nvPr/>
        </p:nvPicPr>
        <p:blipFill>
          <a:blip r:embed="rId5"/>
          <a:stretch>
            <a:fillRect/>
          </a:stretch>
        </p:blipFill>
        <p:spPr>
          <a:xfrm>
            <a:off x="4804037" y="1546146"/>
            <a:ext cx="4177595" cy="2480830"/>
          </a:xfrm>
          <a:prstGeom prst="rect">
            <a:avLst/>
          </a:prstGeom>
        </p:spPr>
      </p:pic>
      <p:sp>
        <p:nvSpPr>
          <p:cNvPr id="35" name="矩形 13">
            <a:extLst>
              <a:ext uri="{FF2B5EF4-FFF2-40B4-BE49-F238E27FC236}">
                <a16:creationId xmlns:a16="http://schemas.microsoft.com/office/drawing/2014/main" id="{7433D497-3C05-D2F4-85DF-F8F95B935653}"/>
              </a:ext>
            </a:extLst>
          </p:cNvPr>
          <p:cNvSpPr/>
          <p:nvPr/>
        </p:nvSpPr>
        <p:spPr>
          <a:xfrm>
            <a:off x="5650618" y="4053659"/>
            <a:ext cx="2823852" cy="368627"/>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spcBef>
                <a:spcPts val="900"/>
              </a:spcBef>
            </a:pPr>
            <a:r>
              <a:rPr lang="en-US" altLang="zh-CN" sz="1360" dirty="0">
                <a:latin typeface="Times New Roman" panose="02020603050405020304" pitchFamily="18" charset="0"/>
                <a:cs typeface="Times New Roman" panose="02020603050405020304" pitchFamily="18" charset="0"/>
              </a:rPr>
              <a:t>Linkage Disequilibrium (LD)</a:t>
            </a:r>
          </a:p>
        </p:txBody>
      </p:sp>
      <p:sp>
        <p:nvSpPr>
          <p:cNvPr id="37" name="Rectangle 36">
            <a:extLst>
              <a:ext uri="{FF2B5EF4-FFF2-40B4-BE49-F238E27FC236}">
                <a16:creationId xmlns:a16="http://schemas.microsoft.com/office/drawing/2014/main" id="{A4AE1BC3-EC78-AB83-CF79-B03D576D2130}"/>
              </a:ext>
            </a:extLst>
          </p:cNvPr>
          <p:cNvSpPr/>
          <p:nvPr/>
        </p:nvSpPr>
        <p:spPr>
          <a:xfrm>
            <a:off x="839888" y="2481520"/>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err="1"/>
              <a:t>LDPred</a:t>
            </a:r>
            <a:endParaRPr lang="en-US" sz="1500" b="1" dirty="0"/>
          </a:p>
        </p:txBody>
      </p:sp>
      <p:sp>
        <p:nvSpPr>
          <p:cNvPr id="38" name="Rectangle 37">
            <a:extLst>
              <a:ext uri="{FF2B5EF4-FFF2-40B4-BE49-F238E27FC236}">
                <a16:creationId xmlns:a16="http://schemas.microsoft.com/office/drawing/2014/main" id="{CA42A713-EC09-DB35-4922-6D4837076FB8}"/>
              </a:ext>
            </a:extLst>
          </p:cNvPr>
          <p:cNvSpPr/>
          <p:nvPr/>
        </p:nvSpPr>
        <p:spPr>
          <a:xfrm>
            <a:off x="839888" y="4239410"/>
            <a:ext cx="7775792" cy="323165"/>
          </a:xfrm>
          <a:prstGeom prst="rect">
            <a:avLst/>
          </a:prstGeom>
        </p:spPr>
        <p:txBody>
          <a:bodyPr wrap="square">
            <a:spAutoFit/>
          </a:bodyPr>
          <a:lstStyle/>
          <a:p>
            <a:pPr marL="214313" indent="-214313">
              <a:buFont typeface="Courier New" panose="02070309020205020404" pitchFamily="49" charset="0"/>
              <a:buChar char="o"/>
            </a:pPr>
            <a:r>
              <a:rPr lang="en-US" sz="1500" b="1" dirty="0"/>
              <a:t>PRS-CS</a:t>
            </a:r>
          </a:p>
        </p:txBody>
      </p:sp>
      <p:sp>
        <p:nvSpPr>
          <p:cNvPr id="39" name="Rectangle 38">
            <a:extLst>
              <a:ext uri="{FF2B5EF4-FFF2-40B4-BE49-F238E27FC236}">
                <a16:creationId xmlns:a16="http://schemas.microsoft.com/office/drawing/2014/main" id="{185264E1-52DF-8F62-A13B-8D7EA252C91D}"/>
              </a:ext>
            </a:extLst>
          </p:cNvPr>
          <p:cNvSpPr/>
          <p:nvPr/>
        </p:nvSpPr>
        <p:spPr>
          <a:xfrm>
            <a:off x="1086100" y="1990497"/>
            <a:ext cx="5352058" cy="338554"/>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LD pruning and thresholding.</a:t>
            </a:r>
          </a:p>
        </p:txBody>
      </p:sp>
      <p:sp>
        <p:nvSpPr>
          <p:cNvPr id="20" name="TextBox 19">
            <a:extLst>
              <a:ext uri="{FF2B5EF4-FFF2-40B4-BE49-F238E27FC236}">
                <a16:creationId xmlns:a16="http://schemas.microsoft.com/office/drawing/2014/main" id="{284C0B43-C56C-E37C-A228-6C19A9A45471}"/>
              </a:ext>
            </a:extLst>
          </p:cNvPr>
          <p:cNvSpPr txBox="1"/>
          <p:nvPr/>
        </p:nvSpPr>
        <p:spPr>
          <a:xfrm>
            <a:off x="5957611" y="6577691"/>
            <a:ext cx="3314183" cy="276999"/>
          </a:xfrm>
          <a:prstGeom prst="rect">
            <a:avLst/>
          </a:prstGeom>
          <a:noFill/>
        </p:spPr>
        <p:txBody>
          <a:bodyPr wrap="square">
            <a:spAutoFit/>
          </a:bodyPr>
          <a:lstStyle/>
          <a:p>
            <a:pPr rtl="0">
              <a:spcBef>
                <a:spcPts val="0"/>
              </a:spcBef>
              <a:spcAft>
                <a:spcPts val="0"/>
              </a:spcAft>
            </a:pPr>
            <a:r>
              <a:rPr lang="en-US" sz="1200" b="0" i="0" u="none" strike="noStrike" dirty="0">
                <a:solidFill>
                  <a:srgbClr val="000000"/>
                </a:solidFill>
                <a:effectLst/>
                <a:latin typeface="Arial" panose="020B0604020202020204" pitchFamily="34" charset="0"/>
              </a:rPr>
              <a:t>Tian Ge et. , 2019 ; BJ </a:t>
            </a:r>
            <a:r>
              <a:rPr lang="en-US" sz="1200" b="0" i="0" u="none" strike="noStrike" dirty="0" err="1">
                <a:solidFill>
                  <a:srgbClr val="000000"/>
                </a:solidFill>
                <a:effectLst/>
                <a:latin typeface="Arial" panose="020B0604020202020204" pitchFamily="34" charset="0"/>
              </a:rPr>
              <a:t>Vilhjálmsso</a:t>
            </a:r>
            <a:r>
              <a:rPr lang="en-US" sz="1200" b="0" i="0" u="none" strike="noStrike" dirty="0">
                <a:solidFill>
                  <a:srgbClr val="000000"/>
                </a:solidFill>
                <a:effectLst/>
                <a:latin typeface="Arial" panose="020B0604020202020204" pitchFamily="34" charset="0"/>
              </a:rPr>
              <a:t> et. , 2015</a:t>
            </a:r>
            <a:endParaRPr lang="en-US" sz="1200" b="0" dirty="0">
              <a:effectLst/>
            </a:endParaRPr>
          </a:p>
        </p:txBody>
      </p:sp>
      <p:sp>
        <p:nvSpPr>
          <p:cNvPr id="23" name="TextBox 22">
            <a:extLst>
              <a:ext uri="{FF2B5EF4-FFF2-40B4-BE49-F238E27FC236}">
                <a16:creationId xmlns:a16="http://schemas.microsoft.com/office/drawing/2014/main" id="{85FD0C06-801F-DD24-3D9C-0398640BD12B}"/>
              </a:ext>
            </a:extLst>
          </p:cNvPr>
          <p:cNvSpPr txBox="1"/>
          <p:nvPr/>
        </p:nvSpPr>
        <p:spPr>
          <a:xfrm>
            <a:off x="4738444" y="4721862"/>
            <a:ext cx="4648200" cy="1077218"/>
          </a:xfrm>
          <a:prstGeom prst="rect">
            <a:avLst/>
          </a:prstGeom>
          <a:noFill/>
        </p:spPr>
        <p:txBody>
          <a:bodyPr wrap="square" rtlCol="0">
            <a:spAutoFit/>
          </a:bodyPr>
          <a:lstStyle/>
          <a:p>
            <a:r>
              <a:rPr lang="el-GR" sz="1600" i="1" dirty="0" err="1">
                <a:latin typeface="Times New Roman" panose="02020603050405020304" pitchFamily="18" charset="0"/>
                <a:cs typeface="Times New Roman" panose="02020603050405020304" pitchFamily="18" charset="0"/>
              </a:rPr>
              <a:t>ϕ</a:t>
            </a:r>
            <a:r>
              <a:rPr lang="el-GR"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global scaling parameter that is shared across all effect sizes </a:t>
            </a:r>
          </a:p>
          <a:p>
            <a:r>
              <a:rPr lang="el-GR" sz="1600" i="1" dirty="0">
                <a:latin typeface="Times New Roman" panose="02020603050405020304" pitchFamily="18" charset="0"/>
                <a:cs typeface="Times New Roman" panose="02020603050405020304" pitchFamily="18" charset="0"/>
              </a:rPr>
              <a:t>ψ</a:t>
            </a:r>
            <a:r>
              <a:rPr lang="en-US" sz="1600" i="1" baseline="-25000" dirty="0">
                <a:latin typeface="Times New Roman" panose="02020603050405020304" pitchFamily="18" charset="0"/>
                <a:cs typeface="Times New Roman" panose="02020603050405020304" pitchFamily="18" charset="0"/>
              </a:rPr>
              <a:t>j</a:t>
            </a:r>
            <a:r>
              <a:rPr lang="en-US" sz="1600" dirty="0">
                <a:latin typeface="Times New Roman" panose="02020603050405020304" pitchFamily="18" charset="0"/>
                <a:cs typeface="Times New Roman" panose="02020603050405020304" pitchFamily="18" charset="0"/>
              </a:rPr>
              <a:t> : local, marker-specific parameter</a:t>
            </a:r>
          </a:p>
          <a:p>
            <a:r>
              <a:rPr lang="en-US" sz="1600" i="1" dirty="0">
                <a:latin typeface="Times New Roman" panose="02020603050405020304" pitchFamily="18" charset="0"/>
                <a:cs typeface="Times New Roman" panose="02020603050405020304" pitchFamily="18" charset="0"/>
              </a:rPr>
              <a:t>g</a:t>
            </a:r>
            <a:r>
              <a:rPr lang="en-US" sz="1600" dirty="0">
                <a:latin typeface="Times New Roman" panose="02020603050405020304" pitchFamily="18" charset="0"/>
                <a:cs typeface="Times New Roman" panose="02020603050405020304" pitchFamily="18" charset="0"/>
              </a:rPr>
              <a:t>   : absolutely continuous mixing density function.</a:t>
            </a:r>
          </a:p>
        </p:txBody>
      </p:sp>
      <p:pic>
        <p:nvPicPr>
          <p:cNvPr id="24" name="Picture 23" descr="Diagram&#10;&#10;Description automatically generated">
            <a:extLst>
              <a:ext uri="{FF2B5EF4-FFF2-40B4-BE49-F238E27FC236}">
                <a16:creationId xmlns:a16="http://schemas.microsoft.com/office/drawing/2014/main" id="{9C2C849B-CDC9-06EE-4BBF-C309ADDFC1AA}"/>
              </a:ext>
            </a:extLst>
          </p:cNvPr>
          <p:cNvPicPr>
            <a:picLocks noChangeAspect="1"/>
          </p:cNvPicPr>
          <p:nvPr/>
        </p:nvPicPr>
        <p:blipFill rotWithShape="1">
          <a:blip r:embed="rId6"/>
          <a:srcRect l="2338" t="26687" r="12779" b="17881"/>
          <a:stretch/>
        </p:blipFill>
        <p:spPr>
          <a:xfrm>
            <a:off x="1118010" y="4775009"/>
            <a:ext cx="3109613" cy="509015"/>
          </a:xfrm>
          <a:prstGeom prst="rect">
            <a:avLst/>
          </a:prstGeom>
        </p:spPr>
      </p:pic>
    </p:spTree>
    <p:extLst>
      <p:ext uri="{BB962C8B-B14F-4D97-AF65-F5344CB8AC3E}">
        <p14:creationId xmlns:p14="http://schemas.microsoft.com/office/powerpoint/2010/main" val="410699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7</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In-house PRS Models</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25" name="Rectangle 24">
            <a:extLst>
              <a:ext uri="{FF2B5EF4-FFF2-40B4-BE49-F238E27FC236}">
                <a16:creationId xmlns:a16="http://schemas.microsoft.com/office/drawing/2014/main" id="{B87ACA4F-8469-4420-6E52-F874B49DB428}"/>
              </a:ext>
            </a:extLst>
          </p:cNvPr>
          <p:cNvSpPr/>
          <p:nvPr/>
        </p:nvSpPr>
        <p:spPr>
          <a:xfrm>
            <a:off x="628761" y="1418674"/>
            <a:ext cx="7775792" cy="369332"/>
          </a:xfrm>
          <a:prstGeom prst="rect">
            <a:avLst/>
          </a:prstGeom>
        </p:spPr>
        <p:txBody>
          <a:bodyPr wrap="square">
            <a:spAutoFit/>
          </a:bodyPr>
          <a:lstStyle/>
          <a:p>
            <a:pPr marL="214313" indent="-214313">
              <a:buFont typeface="Courier New" panose="02070309020205020404" pitchFamily="49" charset="0"/>
              <a:buChar char="o"/>
            </a:pPr>
            <a:r>
              <a:rPr lang="en-US" b="1" dirty="0"/>
              <a:t>SDPR</a:t>
            </a:r>
          </a:p>
        </p:txBody>
      </p:sp>
      <p:sp>
        <p:nvSpPr>
          <p:cNvPr id="29" name="TextBox 28">
            <a:extLst>
              <a:ext uri="{FF2B5EF4-FFF2-40B4-BE49-F238E27FC236}">
                <a16:creationId xmlns:a16="http://schemas.microsoft.com/office/drawing/2014/main" id="{3AE5BD33-BCDF-194C-B764-A0E9E0643F1C}"/>
              </a:ext>
            </a:extLst>
          </p:cNvPr>
          <p:cNvSpPr txBox="1"/>
          <p:nvPr/>
        </p:nvSpPr>
        <p:spPr>
          <a:xfrm>
            <a:off x="658656" y="1794150"/>
            <a:ext cx="2327881" cy="338554"/>
          </a:xfrm>
          <a:prstGeom prst="rect">
            <a:avLst/>
          </a:prstGeom>
          <a:noFill/>
        </p:spPr>
        <p:txBody>
          <a:bodyPr wrap="none" rtlCol="0">
            <a:spAutoFit/>
          </a:bodyPr>
          <a:lstStyle/>
          <a:p>
            <a:r>
              <a:rPr lang="en-US" sz="1600" dirty="0"/>
              <a:t>Dirichlet Process Prior </a:t>
            </a:r>
            <a:r>
              <a:rPr lang="en-US" altLang="zh-CN" sz="1600" dirty="0"/>
              <a:t>:</a:t>
            </a:r>
            <a:endParaRPr lang="en-US" sz="1600" dirty="0"/>
          </a:p>
        </p:txBody>
      </p:sp>
      <p:sp>
        <p:nvSpPr>
          <p:cNvPr id="40" name="Rectangle 39">
            <a:extLst>
              <a:ext uri="{FF2B5EF4-FFF2-40B4-BE49-F238E27FC236}">
                <a16:creationId xmlns:a16="http://schemas.microsoft.com/office/drawing/2014/main" id="{78211019-B1A0-1906-28D0-E982693EFAD2}"/>
              </a:ext>
            </a:extLst>
          </p:cNvPr>
          <p:cNvSpPr/>
          <p:nvPr/>
        </p:nvSpPr>
        <p:spPr>
          <a:xfrm>
            <a:off x="7391400" y="6587974"/>
            <a:ext cx="1751215" cy="461665"/>
          </a:xfrm>
          <a:prstGeom prst="rect">
            <a:avLst/>
          </a:prstGeom>
        </p:spPr>
        <p:txBody>
          <a:bodyPr wrap="square">
            <a:spAutoFit/>
          </a:bodyPr>
          <a:lstStyle/>
          <a:p>
            <a:r>
              <a:rPr lang="en-US" sz="1200" dirty="0" err="1"/>
              <a:t>Geyu</a:t>
            </a:r>
            <a:r>
              <a:rPr lang="en-US" sz="1200" dirty="0"/>
              <a:t> Zhou et. , 2021</a:t>
            </a:r>
          </a:p>
          <a:p>
            <a:endParaRPr lang="en-US" sz="1200" dirty="0"/>
          </a:p>
        </p:txBody>
      </p:sp>
      <p:pic>
        <p:nvPicPr>
          <p:cNvPr id="37" name="Picture 36">
            <a:extLst>
              <a:ext uri="{FF2B5EF4-FFF2-40B4-BE49-F238E27FC236}">
                <a16:creationId xmlns:a16="http://schemas.microsoft.com/office/drawing/2014/main" id="{7238CDC0-32CA-EB63-8377-926AA9BD5782}"/>
              </a:ext>
            </a:extLst>
          </p:cNvPr>
          <p:cNvPicPr>
            <a:picLocks noChangeAspect="1"/>
          </p:cNvPicPr>
          <p:nvPr/>
        </p:nvPicPr>
        <p:blipFill>
          <a:blip r:embed="rId3"/>
          <a:stretch>
            <a:fillRect/>
          </a:stretch>
        </p:blipFill>
        <p:spPr>
          <a:xfrm>
            <a:off x="2986537" y="1729874"/>
            <a:ext cx="2743396" cy="488702"/>
          </a:xfrm>
          <a:prstGeom prst="rect">
            <a:avLst/>
          </a:prstGeom>
        </p:spPr>
      </p:pic>
      <p:pic>
        <p:nvPicPr>
          <p:cNvPr id="24" name="Picture 23">
            <a:extLst>
              <a:ext uri="{FF2B5EF4-FFF2-40B4-BE49-F238E27FC236}">
                <a16:creationId xmlns:a16="http://schemas.microsoft.com/office/drawing/2014/main" id="{1A2697DC-8FCC-1F3D-7E08-DC7754616AA5}"/>
              </a:ext>
            </a:extLst>
          </p:cNvPr>
          <p:cNvPicPr>
            <a:picLocks noChangeAspect="1"/>
          </p:cNvPicPr>
          <p:nvPr/>
        </p:nvPicPr>
        <p:blipFill rotWithShape="1">
          <a:blip r:embed="rId4">
            <a:extLst>
              <a:ext uri="{28A0092B-C50C-407E-A947-70E740481C1C}">
                <a14:useLocalDpi xmlns:a14="http://schemas.microsoft.com/office/drawing/2010/main" val="0"/>
              </a:ext>
            </a:extLst>
          </a:blip>
          <a:srcRect r="70046"/>
          <a:stretch/>
        </p:blipFill>
        <p:spPr>
          <a:xfrm>
            <a:off x="658656" y="3396832"/>
            <a:ext cx="1830950" cy="833030"/>
          </a:xfrm>
          <a:prstGeom prst="rect">
            <a:avLst/>
          </a:prstGeom>
        </p:spPr>
      </p:pic>
      <p:pic>
        <p:nvPicPr>
          <p:cNvPr id="30" name="Picture 29" descr="Shape&#10;&#10;Description automatically generated">
            <a:extLst>
              <a:ext uri="{FF2B5EF4-FFF2-40B4-BE49-F238E27FC236}">
                <a16:creationId xmlns:a16="http://schemas.microsoft.com/office/drawing/2014/main" id="{14AF2D98-B0B7-8C85-C05E-6BD8FBFCF3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255" y="4656526"/>
            <a:ext cx="1941715" cy="419137"/>
          </a:xfrm>
          <a:prstGeom prst="rect">
            <a:avLst/>
          </a:prstGeom>
        </p:spPr>
      </p:pic>
      <p:sp>
        <p:nvSpPr>
          <p:cNvPr id="45" name="TextBox 44">
            <a:extLst>
              <a:ext uri="{FF2B5EF4-FFF2-40B4-BE49-F238E27FC236}">
                <a16:creationId xmlns:a16="http://schemas.microsoft.com/office/drawing/2014/main" id="{D33FC3A0-200C-A09B-7228-50F9DE8430C4}"/>
              </a:ext>
            </a:extLst>
          </p:cNvPr>
          <p:cNvSpPr txBox="1"/>
          <p:nvPr/>
        </p:nvSpPr>
        <p:spPr>
          <a:xfrm>
            <a:off x="628761" y="2800350"/>
            <a:ext cx="6205545" cy="338554"/>
          </a:xfrm>
          <a:prstGeom prst="rect">
            <a:avLst/>
          </a:prstGeom>
          <a:noFill/>
        </p:spPr>
        <p:txBody>
          <a:bodyPr wrap="none" rtlCol="0">
            <a:spAutoFit/>
          </a:bodyPr>
          <a:lstStyle/>
          <a:p>
            <a:r>
              <a:rPr lang="en-US" sz="1600" dirty="0"/>
              <a:t>The stick-breaking representation: infinite Gaussian mixture model</a:t>
            </a:r>
          </a:p>
        </p:txBody>
      </p:sp>
      <p:pic>
        <p:nvPicPr>
          <p:cNvPr id="46" name="Picture 45">
            <a:extLst>
              <a:ext uri="{FF2B5EF4-FFF2-40B4-BE49-F238E27FC236}">
                <a16:creationId xmlns:a16="http://schemas.microsoft.com/office/drawing/2014/main" id="{636A42AB-F342-7BCE-70BC-8C2794DF9A6A}"/>
              </a:ext>
            </a:extLst>
          </p:cNvPr>
          <p:cNvPicPr>
            <a:picLocks noChangeAspect="1"/>
          </p:cNvPicPr>
          <p:nvPr/>
        </p:nvPicPr>
        <p:blipFill rotWithShape="1">
          <a:blip r:embed="rId4">
            <a:extLst>
              <a:ext uri="{28A0092B-C50C-407E-A947-70E740481C1C}">
                <a14:useLocalDpi xmlns:a14="http://schemas.microsoft.com/office/drawing/2010/main" val="0"/>
              </a:ext>
            </a:extLst>
          </a:blip>
          <a:srcRect l="31736" r="17433"/>
          <a:stretch/>
        </p:blipFill>
        <p:spPr>
          <a:xfrm>
            <a:off x="2641346" y="4350606"/>
            <a:ext cx="3107052" cy="833030"/>
          </a:xfrm>
          <a:prstGeom prst="rect">
            <a:avLst/>
          </a:prstGeom>
        </p:spPr>
      </p:pic>
      <p:pic>
        <p:nvPicPr>
          <p:cNvPr id="50" name="Picture 49" descr="A screenshot of a computer&#10;&#10;Description automatically generated with low confidence">
            <a:extLst>
              <a:ext uri="{FF2B5EF4-FFF2-40B4-BE49-F238E27FC236}">
                <a16:creationId xmlns:a16="http://schemas.microsoft.com/office/drawing/2014/main" id="{DBCCD33E-CD42-07B7-AB2C-9DC938358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5676" y="1491694"/>
            <a:ext cx="2958054" cy="1055872"/>
          </a:xfrm>
          <a:prstGeom prst="rect">
            <a:avLst/>
          </a:prstGeom>
        </p:spPr>
      </p:pic>
      <p:pic>
        <p:nvPicPr>
          <p:cNvPr id="52" name="Picture 51" descr="Shape, rectangle&#10;&#10;Description automatically generated">
            <a:extLst>
              <a:ext uri="{FF2B5EF4-FFF2-40B4-BE49-F238E27FC236}">
                <a16:creationId xmlns:a16="http://schemas.microsoft.com/office/drawing/2014/main" id="{30D10A70-69C3-02B5-DF0B-A49C4FEAB0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2086" y="3551952"/>
            <a:ext cx="2600062" cy="424913"/>
          </a:xfrm>
          <a:prstGeom prst="rect">
            <a:avLst/>
          </a:prstGeom>
        </p:spPr>
      </p:pic>
      <p:cxnSp>
        <p:nvCxnSpPr>
          <p:cNvPr id="54" name="Straight Arrow Connector 53">
            <a:extLst>
              <a:ext uri="{FF2B5EF4-FFF2-40B4-BE49-F238E27FC236}">
                <a16:creationId xmlns:a16="http://schemas.microsoft.com/office/drawing/2014/main" id="{ED974D96-64B5-4B53-A683-1924B953C5EB}"/>
              </a:ext>
            </a:extLst>
          </p:cNvPr>
          <p:cNvCxnSpPr/>
          <p:nvPr/>
        </p:nvCxnSpPr>
        <p:spPr>
          <a:xfrm>
            <a:off x="5712255" y="3764408"/>
            <a:ext cx="57307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5FE347D2-5DF1-B00A-3ADD-C30690CC1334}"/>
              </a:ext>
            </a:extLst>
          </p:cNvPr>
          <p:cNvPicPr>
            <a:picLocks noChangeAspect="1"/>
          </p:cNvPicPr>
          <p:nvPr/>
        </p:nvPicPr>
        <p:blipFill rotWithShape="1">
          <a:blip r:embed="rId8">
            <a:extLst>
              <a:ext uri="{28A0092B-C50C-407E-A947-70E740481C1C}">
                <a14:useLocalDpi xmlns:a14="http://schemas.microsoft.com/office/drawing/2010/main" val="0"/>
              </a:ext>
            </a:extLst>
          </a:blip>
          <a:srcRect t="1" r="19046" b="2692"/>
          <a:stretch/>
        </p:blipFill>
        <p:spPr>
          <a:xfrm>
            <a:off x="6608866" y="3559464"/>
            <a:ext cx="198760" cy="311624"/>
          </a:xfrm>
          <a:prstGeom prst="rect">
            <a:avLst/>
          </a:prstGeom>
        </p:spPr>
      </p:pic>
    </p:spTree>
    <p:extLst>
      <p:ext uri="{BB962C8B-B14F-4D97-AF65-F5344CB8AC3E}">
        <p14:creationId xmlns:p14="http://schemas.microsoft.com/office/powerpoint/2010/main" val="2585210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8</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In-house PRS Models</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40" name="Rectangle 39">
            <a:extLst>
              <a:ext uri="{FF2B5EF4-FFF2-40B4-BE49-F238E27FC236}">
                <a16:creationId xmlns:a16="http://schemas.microsoft.com/office/drawing/2014/main" id="{78211019-B1A0-1906-28D0-E982693EFAD2}"/>
              </a:ext>
            </a:extLst>
          </p:cNvPr>
          <p:cNvSpPr/>
          <p:nvPr/>
        </p:nvSpPr>
        <p:spPr>
          <a:xfrm>
            <a:off x="7510303" y="6587974"/>
            <a:ext cx="1632312" cy="461665"/>
          </a:xfrm>
          <a:prstGeom prst="rect">
            <a:avLst/>
          </a:prstGeom>
        </p:spPr>
        <p:txBody>
          <a:bodyPr wrap="square">
            <a:spAutoFit/>
          </a:bodyPr>
          <a:lstStyle/>
          <a:p>
            <a:r>
              <a:rPr lang="en-US" sz="1200" dirty="0" err="1"/>
              <a:t>Yiming</a:t>
            </a:r>
            <a:r>
              <a:rPr lang="en-US" sz="1200" dirty="0"/>
              <a:t> Hu et. , 2017</a:t>
            </a:r>
          </a:p>
          <a:p>
            <a:endParaRPr lang="en-US" sz="1200" dirty="0"/>
          </a:p>
        </p:txBody>
      </p:sp>
      <p:sp>
        <p:nvSpPr>
          <p:cNvPr id="17" name="Rectangle 16">
            <a:extLst>
              <a:ext uri="{FF2B5EF4-FFF2-40B4-BE49-F238E27FC236}">
                <a16:creationId xmlns:a16="http://schemas.microsoft.com/office/drawing/2014/main" id="{448070E3-32EE-0F14-AE4D-3BA92864D2BA}"/>
              </a:ext>
            </a:extLst>
          </p:cNvPr>
          <p:cNvSpPr/>
          <p:nvPr/>
        </p:nvSpPr>
        <p:spPr>
          <a:xfrm>
            <a:off x="476956" y="1499122"/>
            <a:ext cx="7775792" cy="369332"/>
          </a:xfrm>
          <a:prstGeom prst="rect">
            <a:avLst/>
          </a:prstGeom>
        </p:spPr>
        <p:txBody>
          <a:bodyPr wrap="square">
            <a:spAutoFit/>
          </a:bodyPr>
          <a:lstStyle/>
          <a:p>
            <a:pPr marL="214313" indent="-214313">
              <a:buFont typeface="Courier New" panose="02070309020205020404" pitchFamily="49" charset="0"/>
              <a:buChar char="o"/>
            </a:pPr>
            <a:r>
              <a:rPr lang="en-US" b="1" dirty="0" err="1"/>
              <a:t>AnnoPred</a:t>
            </a:r>
            <a:endParaRPr lang="en-US" b="1" dirty="0"/>
          </a:p>
        </p:txBody>
      </p:sp>
      <p:pic>
        <p:nvPicPr>
          <p:cNvPr id="18" name="Google Shape;114;p20">
            <a:extLst>
              <a:ext uri="{FF2B5EF4-FFF2-40B4-BE49-F238E27FC236}">
                <a16:creationId xmlns:a16="http://schemas.microsoft.com/office/drawing/2014/main" id="{E8A491A3-6423-528D-2A58-99DB9DCD09B3}"/>
              </a:ext>
            </a:extLst>
          </p:cNvPr>
          <p:cNvPicPr preferRelativeResize="0">
            <a:picLocks noChangeAspect="1"/>
          </p:cNvPicPr>
          <p:nvPr/>
        </p:nvPicPr>
        <p:blipFill>
          <a:blip r:embed="rId3">
            <a:alphaModFix/>
          </a:blip>
          <a:stretch>
            <a:fillRect/>
          </a:stretch>
        </p:blipFill>
        <p:spPr>
          <a:xfrm>
            <a:off x="1524000" y="2387666"/>
            <a:ext cx="3200400" cy="559464"/>
          </a:xfrm>
          <a:prstGeom prst="rect">
            <a:avLst/>
          </a:prstGeom>
          <a:noFill/>
          <a:ln>
            <a:noFill/>
          </a:ln>
        </p:spPr>
      </p:pic>
      <p:sp>
        <p:nvSpPr>
          <p:cNvPr id="20" name="Google Shape;115;p20">
            <a:extLst>
              <a:ext uri="{FF2B5EF4-FFF2-40B4-BE49-F238E27FC236}">
                <a16:creationId xmlns:a16="http://schemas.microsoft.com/office/drawing/2014/main" id="{69106A28-C800-0D07-7E69-AB9B62E241BE}"/>
              </a:ext>
            </a:extLst>
          </p:cNvPr>
          <p:cNvSpPr txBox="1"/>
          <p:nvPr/>
        </p:nvSpPr>
        <p:spPr>
          <a:xfrm>
            <a:off x="602437" y="1978548"/>
            <a:ext cx="6907866" cy="432396"/>
          </a:xfrm>
          <a:prstGeom prst="rect">
            <a:avLst/>
          </a:prstGeom>
          <a:noFill/>
          <a:ln>
            <a:noFill/>
          </a:ln>
        </p:spPr>
        <p:txBody>
          <a:bodyPr spcFirstLastPara="1" wrap="square" lIns="91425" tIns="91425" rIns="91425" bIns="91425" anchor="t" anchorCtr="0">
            <a:spAutoFit/>
          </a:bodyPr>
          <a:lstStyle/>
          <a:p>
            <a:pPr lvl="0">
              <a:lnSpc>
                <a:spcPct val="115000"/>
              </a:lnSpc>
            </a:pPr>
            <a:r>
              <a:rPr lang="en-US" sz="1400" dirty="0"/>
              <a:t> </a:t>
            </a:r>
            <a:r>
              <a:rPr lang="en-US" sz="1400" b="1" dirty="0"/>
              <a:t>First prior: </a:t>
            </a:r>
            <a:r>
              <a:rPr lang="en-US" sz="1400" dirty="0"/>
              <a:t>same proportion of causal SNPs; different effect sizes across annotation</a:t>
            </a:r>
            <a:endParaRPr sz="14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21" name="Google Shape;117;p20">
            <a:extLst>
              <a:ext uri="{FF2B5EF4-FFF2-40B4-BE49-F238E27FC236}">
                <a16:creationId xmlns:a16="http://schemas.microsoft.com/office/drawing/2014/main" id="{CE468DD9-36E7-4432-90C8-5B54973C6FB2}"/>
              </a:ext>
            </a:extLst>
          </p:cNvPr>
          <p:cNvPicPr preferRelativeResize="0">
            <a:picLocks noChangeAspect="1"/>
          </p:cNvPicPr>
          <p:nvPr/>
        </p:nvPicPr>
        <p:blipFill>
          <a:blip r:embed="rId4">
            <a:alphaModFix/>
          </a:blip>
          <a:stretch>
            <a:fillRect/>
          </a:stretch>
        </p:blipFill>
        <p:spPr>
          <a:xfrm>
            <a:off x="1449067" y="3797494"/>
            <a:ext cx="3036182" cy="600319"/>
          </a:xfrm>
          <a:prstGeom prst="rect">
            <a:avLst/>
          </a:prstGeom>
          <a:noFill/>
          <a:ln>
            <a:noFill/>
          </a:ln>
        </p:spPr>
      </p:pic>
      <p:sp>
        <p:nvSpPr>
          <p:cNvPr id="23" name="Google Shape;115;p20">
            <a:extLst>
              <a:ext uri="{FF2B5EF4-FFF2-40B4-BE49-F238E27FC236}">
                <a16:creationId xmlns:a16="http://schemas.microsoft.com/office/drawing/2014/main" id="{0E2DDC5A-6208-2117-C111-8380C4868137}"/>
              </a:ext>
            </a:extLst>
          </p:cNvPr>
          <p:cNvSpPr txBox="1"/>
          <p:nvPr/>
        </p:nvSpPr>
        <p:spPr>
          <a:xfrm>
            <a:off x="593510" y="3488593"/>
            <a:ext cx="7483690" cy="414699"/>
          </a:xfrm>
          <a:prstGeom prst="rect">
            <a:avLst/>
          </a:prstGeom>
          <a:noFill/>
          <a:ln>
            <a:noFill/>
          </a:ln>
        </p:spPr>
        <p:txBody>
          <a:bodyPr spcFirstLastPara="1" wrap="square" lIns="91425" tIns="91425" rIns="91425" bIns="91425" anchor="t" anchorCtr="0">
            <a:spAutoFit/>
          </a:bodyPr>
          <a:lstStyle/>
          <a:p>
            <a:pPr lvl="0">
              <a:lnSpc>
                <a:spcPct val="115000"/>
              </a:lnSpc>
            </a:pPr>
            <a:r>
              <a:rPr lang="en-US" sz="1300" b="1" dirty="0"/>
              <a:t> Second prior: </a:t>
            </a:r>
            <a:r>
              <a:rPr lang="en-US" sz="1300" dirty="0"/>
              <a:t>different proportion of causal SNPs; the same effect sizes across annotation</a:t>
            </a:r>
            <a:endParaRPr sz="1300" dirty="0">
              <a:solidFill>
                <a:schemeClr val="dk1"/>
              </a:solidFill>
              <a:latin typeface="Arial" panose="020B0604020202020204" pitchFamily="34" charset="0"/>
              <a:ea typeface="Calibri"/>
              <a:cs typeface="Arial" panose="020B0604020202020204" pitchFamily="34" charset="0"/>
              <a:sym typeface="Calibri"/>
            </a:endParaRPr>
          </a:p>
        </p:txBody>
      </p:sp>
      <p:pic>
        <p:nvPicPr>
          <p:cNvPr id="3" name="Picture 2" descr="A picture containing text&#10;&#10;Description automatically generated">
            <a:extLst>
              <a:ext uri="{FF2B5EF4-FFF2-40B4-BE49-F238E27FC236}">
                <a16:creationId xmlns:a16="http://schemas.microsoft.com/office/drawing/2014/main" id="{34DE9596-6A18-7CDA-EBCC-E3998979F3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67116" y="2968995"/>
            <a:ext cx="1502244" cy="391430"/>
          </a:xfrm>
          <a:prstGeom prst="rect">
            <a:avLst/>
          </a:prstGeom>
        </p:spPr>
      </p:pic>
      <p:pic>
        <p:nvPicPr>
          <p:cNvPr id="8" name="Picture 7" descr="Text&#10;&#10;Description automatically generated with medium confidence">
            <a:extLst>
              <a:ext uri="{FF2B5EF4-FFF2-40B4-BE49-F238E27FC236}">
                <a16:creationId xmlns:a16="http://schemas.microsoft.com/office/drawing/2014/main" id="{1D0274F3-916C-F687-6ED2-710D7C2D3D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5380" y="5346758"/>
            <a:ext cx="1776333" cy="592111"/>
          </a:xfrm>
          <a:prstGeom prst="rect">
            <a:avLst/>
          </a:prstGeom>
        </p:spPr>
      </p:pic>
      <p:pic>
        <p:nvPicPr>
          <p:cNvPr id="10" name="Picture 9" descr="A picture containing text, furniture, seat&#10;&#10;Description automatically generated">
            <a:extLst>
              <a:ext uri="{FF2B5EF4-FFF2-40B4-BE49-F238E27FC236}">
                <a16:creationId xmlns:a16="http://schemas.microsoft.com/office/drawing/2014/main" id="{1F5BC5F4-CEE9-FD50-51EE-B08F1926A76E}"/>
              </a:ext>
            </a:extLst>
          </p:cNvPr>
          <p:cNvPicPr>
            <a:picLocks noChangeAspect="1"/>
          </p:cNvPicPr>
          <p:nvPr/>
        </p:nvPicPr>
        <p:blipFill rotWithShape="1">
          <a:blip r:embed="rId7">
            <a:extLst>
              <a:ext uri="{28A0092B-C50C-407E-A947-70E740481C1C}">
                <a14:useLocalDpi xmlns:a14="http://schemas.microsoft.com/office/drawing/2010/main" val="0"/>
              </a:ext>
            </a:extLst>
          </a:blip>
          <a:srcRect l="-1" r="4165" b="12188"/>
          <a:stretch/>
        </p:blipFill>
        <p:spPr>
          <a:xfrm>
            <a:off x="4450310" y="4846399"/>
            <a:ext cx="833723" cy="283252"/>
          </a:xfrm>
          <a:prstGeom prst="rect">
            <a:avLst/>
          </a:prstGeom>
        </p:spPr>
      </p:pic>
      <p:pic>
        <p:nvPicPr>
          <p:cNvPr id="12" name="Picture 11" descr="Text&#10;&#10;Description automatically generated">
            <a:extLst>
              <a:ext uri="{FF2B5EF4-FFF2-40B4-BE49-F238E27FC236}">
                <a16:creationId xmlns:a16="http://schemas.microsoft.com/office/drawing/2014/main" id="{E8555883-9748-0140-8C94-F45DB29168ED}"/>
              </a:ext>
            </a:extLst>
          </p:cNvPr>
          <p:cNvPicPr>
            <a:picLocks noChangeAspect="1"/>
          </p:cNvPicPr>
          <p:nvPr/>
        </p:nvPicPr>
        <p:blipFill rotWithShape="1">
          <a:blip r:embed="rId8">
            <a:extLst>
              <a:ext uri="{28A0092B-C50C-407E-A947-70E740481C1C}">
                <a14:useLocalDpi xmlns:a14="http://schemas.microsoft.com/office/drawing/2010/main" val="0"/>
              </a:ext>
            </a:extLst>
          </a:blip>
          <a:srcRect l="-1" r="3004" b="12997"/>
          <a:stretch/>
        </p:blipFill>
        <p:spPr>
          <a:xfrm>
            <a:off x="1524000" y="5193517"/>
            <a:ext cx="1124514" cy="288190"/>
          </a:xfrm>
          <a:prstGeom prst="rect">
            <a:avLst/>
          </a:prstGeom>
        </p:spPr>
      </p:pic>
      <p:sp>
        <p:nvSpPr>
          <p:cNvPr id="13" name="Left Brace 12">
            <a:extLst>
              <a:ext uri="{FF2B5EF4-FFF2-40B4-BE49-F238E27FC236}">
                <a16:creationId xmlns:a16="http://schemas.microsoft.com/office/drawing/2014/main" id="{5170B4AE-B2B6-BF36-C7E6-D8359A3E6129}"/>
              </a:ext>
            </a:extLst>
          </p:cNvPr>
          <p:cNvSpPr/>
          <p:nvPr/>
        </p:nvSpPr>
        <p:spPr>
          <a:xfrm>
            <a:off x="4056370" y="4861108"/>
            <a:ext cx="247768" cy="97005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descr="Text&#10;&#10;Description automatically generated">
            <a:extLst>
              <a:ext uri="{FF2B5EF4-FFF2-40B4-BE49-F238E27FC236}">
                <a16:creationId xmlns:a16="http://schemas.microsoft.com/office/drawing/2014/main" id="{DE66EBF9-BFF0-045E-005B-D83F7A6DFB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023725" y="2875558"/>
            <a:ext cx="1203316" cy="461988"/>
          </a:xfrm>
          <a:prstGeom prst="rect">
            <a:avLst/>
          </a:prstGeom>
        </p:spPr>
      </p:pic>
      <p:pic>
        <p:nvPicPr>
          <p:cNvPr id="28" name="Picture 27" descr="Text&#10;&#10;Description automatically generated with medium confidence">
            <a:extLst>
              <a:ext uri="{FF2B5EF4-FFF2-40B4-BE49-F238E27FC236}">
                <a16:creationId xmlns:a16="http://schemas.microsoft.com/office/drawing/2014/main" id="{71ADEBE7-0DDF-F846-8024-F051F64400F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24539" y="4198176"/>
            <a:ext cx="1228950" cy="813980"/>
          </a:xfrm>
          <a:prstGeom prst="rect">
            <a:avLst/>
          </a:prstGeom>
        </p:spPr>
      </p:pic>
      <p:pic>
        <p:nvPicPr>
          <p:cNvPr id="39" name="Picture 38" descr="A black and white sign&#10;&#10;Description automatically generated with low confidence">
            <a:extLst>
              <a:ext uri="{FF2B5EF4-FFF2-40B4-BE49-F238E27FC236}">
                <a16:creationId xmlns:a16="http://schemas.microsoft.com/office/drawing/2014/main" id="{C24EE6C7-D133-AC4B-8B51-45FDAAC5F98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942216" y="2467740"/>
            <a:ext cx="2376659" cy="797050"/>
          </a:xfrm>
          <a:prstGeom prst="rect">
            <a:avLst/>
          </a:prstGeom>
        </p:spPr>
      </p:pic>
      <p:pic>
        <p:nvPicPr>
          <p:cNvPr id="44" name="Picture 43" descr="Text&#10;&#10;Description automatically generated">
            <a:extLst>
              <a:ext uri="{FF2B5EF4-FFF2-40B4-BE49-F238E27FC236}">
                <a16:creationId xmlns:a16="http://schemas.microsoft.com/office/drawing/2014/main" id="{48708312-8F1D-6071-464D-B9A7BAF47D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082818" y="4134916"/>
            <a:ext cx="3048000" cy="1143000"/>
          </a:xfrm>
          <a:prstGeom prst="rect">
            <a:avLst/>
          </a:prstGeom>
        </p:spPr>
      </p:pic>
      <p:pic>
        <p:nvPicPr>
          <p:cNvPr id="46" name="Picture 45">
            <a:extLst>
              <a:ext uri="{FF2B5EF4-FFF2-40B4-BE49-F238E27FC236}">
                <a16:creationId xmlns:a16="http://schemas.microsoft.com/office/drawing/2014/main" id="{0B9DBFA2-DE48-9AFC-7D3F-57B4A8E75C6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28761" y="4930622"/>
            <a:ext cx="1154523" cy="813980"/>
          </a:xfrm>
          <a:prstGeom prst="rect">
            <a:avLst/>
          </a:prstGeom>
        </p:spPr>
      </p:pic>
    </p:spTree>
    <p:extLst>
      <p:ext uri="{BB962C8B-B14F-4D97-AF65-F5344CB8AC3E}">
        <p14:creationId xmlns:p14="http://schemas.microsoft.com/office/powerpoint/2010/main" val="2611626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9</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Validation and Testing Dataset</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17" name="文本框 15">
            <a:extLst>
              <a:ext uri="{FF2B5EF4-FFF2-40B4-BE49-F238E27FC236}">
                <a16:creationId xmlns:a16="http://schemas.microsoft.com/office/drawing/2014/main" id="{FFB16F09-13ED-684B-9A58-3D0CC25305E6}"/>
              </a:ext>
            </a:extLst>
          </p:cNvPr>
          <p:cNvSpPr txBox="1"/>
          <p:nvPr/>
        </p:nvSpPr>
        <p:spPr>
          <a:xfrm>
            <a:off x="1898093" y="1843384"/>
            <a:ext cx="3528508" cy="307777"/>
          </a:xfrm>
          <a:prstGeom prst="rect">
            <a:avLst/>
          </a:prstGeom>
          <a:noFill/>
          <a:ln w="19050">
            <a:solidFill>
              <a:schemeClr val="tx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altLang="zh-CN" dirty="0">
                <a:latin typeface="Times New Roman" panose="02020603050405020304" pitchFamily="18" charset="0"/>
                <a:cs typeface="Times New Roman" panose="02020603050405020304" pitchFamily="18" charset="0"/>
              </a:rPr>
              <a:t>502,618 Participants aged 40–69 years </a:t>
            </a:r>
          </a:p>
        </p:txBody>
      </p:sp>
      <p:cxnSp>
        <p:nvCxnSpPr>
          <p:cNvPr id="18" name="直线箭头连接符 16">
            <a:extLst>
              <a:ext uri="{FF2B5EF4-FFF2-40B4-BE49-F238E27FC236}">
                <a16:creationId xmlns:a16="http://schemas.microsoft.com/office/drawing/2014/main" id="{057E9804-5227-B944-8A0F-D53E30B97DCB}"/>
              </a:ext>
            </a:extLst>
          </p:cNvPr>
          <p:cNvCxnSpPr>
            <a:cxnSpLocks/>
            <a:stCxn id="17" idx="2"/>
            <a:endCxn id="20" idx="0"/>
          </p:cNvCxnSpPr>
          <p:nvPr/>
        </p:nvCxnSpPr>
        <p:spPr>
          <a:xfrm>
            <a:off x="3662347" y="2151161"/>
            <a:ext cx="0" cy="203854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文本框 17">
            <a:extLst>
              <a:ext uri="{FF2B5EF4-FFF2-40B4-BE49-F238E27FC236}">
                <a16:creationId xmlns:a16="http://schemas.microsoft.com/office/drawing/2014/main" id="{955B7C6E-9778-BC47-80F4-8CA2B70EA49F}"/>
              </a:ext>
            </a:extLst>
          </p:cNvPr>
          <p:cNvSpPr txBox="1"/>
          <p:nvPr/>
        </p:nvSpPr>
        <p:spPr>
          <a:xfrm>
            <a:off x="1898093" y="4189701"/>
            <a:ext cx="3528508" cy="307777"/>
          </a:xfrm>
          <a:prstGeom prst="rect">
            <a:avLst/>
          </a:prstGeom>
          <a:noFill/>
          <a:ln w="19050">
            <a:solidFill>
              <a:schemeClr val="tx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r>
              <a:rPr lang="en-US" dirty="0">
                <a:latin typeface="Times New Roman" panose="02020603050405020304" pitchFamily="18" charset="0"/>
                <a:cs typeface="Times New Roman" panose="02020603050405020304" pitchFamily="18" charset="0"/>
              </a:rPr>
              <a:t>276,096 independent British participants</a:t>
            </a:r>
          </a:p>
        </p:txBody>
      </p:sp>
      <p:cxnSp>
        <p:nvCxnSpPr>
          <p:cNvPr id="21" name="直线箭头连接符 19">
            <a:extLst>
              <a:ext uri="{FF2B5EF4-FFF2-40B4-BE49-F238E27FC236}">
                <a16:creationId xmlns:a16="http://schemas.microsoft.com/office/drawing/2014/main" id="{0C0B56C4-8C9D-B14D-B5AE-7D1FFF6411C0}"/>
              </a:ext>
            </a:extLst>
          </p:cNvPr>
          <p:cNvCxnSpPr/>
          <p:nvPr/>
        </p:nvCxnSpPr>
        <p:spPr>
          <a:xfrm>
            <a:off x="4611409" y="4493695"/>
            <a:ext cx="10510" cy="3657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本框 20">
            <a:extLst>
              <a:ext uri="{FF2B5EF4-FFF2-40B4-BE49-F238E27FC236}">
                <a16:creationId xmlns:a16="http://schemas.microsoft.com/office/drawing/2014/main" id="{1A0A9F80-0D7C-5D44-9908-1ED4D35B781A}"/>
              </a:ext>
            </a:extLst>
          </p:cNvPr>
          <p:cNvSpPr txBox="1"/>
          <p:nvPr/>
        </p:nvSpPr>
        <p:spPr>
          <a:xfrm>
            <a:off x="457200" y="4873823"/>
            <a:ext cx="2743200" cy="307777"/>
          </a:xfrm>
          <a:prstGeom prst="rect">
            <a:avLst/>
          </a:prstGeom>
          <a:noFill/>
          <a:ln w="19050">
            <a:solidFill>
              <a:schemeClr val="tx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latin typeface="Times New Roman" panose="02020603050405020304" pitchFamily="18" charset="0"/>
                <a:cs typeface="Times New Roman" panose="02020603050405020304" pitchFamily="18" charset="0"/>
              </a:rPr>
              <a:t>92,928 </a:t>
            </a:r>
            <a:r>
              <a:rPr lang="en-US" altLang="zh-CN" dirty="0">
                <a:latin typeface="Times New Roman" panose="02020603050405020304" pitchFamily="18" charset="0"/>
                <a:cs typeface="Times New Roman" panose="02020603050405020304" pitchFamily="18" charset="0"/>
              </a:rPr>
              <a:t> Validation set</a:t>
            </a:r>
          </a:p>
        </p:txBody>
      </p:sp>
      <p:sp>
        <p:nvSpPr>
          <p:cNvPr id="25" name="文本框 21">
            <a:extLst>
              <a:ext uri="{FF2B5EF4-FFF2-40B4-BE49-F238E27FC236}">
                <a16:creationId xmlns:a16="http://schemas.microsoft.com/office/drawing/2014/main" id="{8A08700D-C9E0-0C44-9F63-50EAFFC4B6D8}"/>
              </a:ext>
            </a:extLst>
          </p:cNvPr>
          <p:cNvSpPr txBox="1"/>
          <p:nvPr/>
        </p:nvSpPr>
        <p:spPr>
          <a:xfrm>
            <a:off x="4089025" y="4873809"/>
            <a:ext cx="2743200" cy="307777"/>
          </a:xfrm>
          <a:prstGeom prst="rect">
            <a:avLst/>
          </a:prstGeom>
          <a:noFill/>
          <a:ln w="19050">
            <a:solidFill>
              <a:schemeClr val="tx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dirty="0">
                <a:latin typeface="Times New Roman" panose="02020603050405020304" pitchFamily="18" charset="0"/>
                <a:cs typeface="Times New Roman" panose="02020603050405020304" pitchFamily="18" charset="0"/>
              </a:rPr>
              <a:t>183,168 Testing set </a:t>
            </a:r>
            <a:endParaRPr lang="en-US" altLang="zh-CN" dirty="0">
              <a:latin typeface="Times New Roman" panose="02020603050405020304" pitchFamily="18" charset="0"/>
              <a:cs typeface="Times New Roman" panose="02020603050405020304" pitchFamily="18" charset="0"/>
            </a:endParaRPr>
          </a:p>
        </p:txBody>
      </p:sp>
      <p:cxnSp>
        <p:nvCxnSpPr>
          <p:cNvPr id="29" name="直线箭头连接符 16">
            <a:extLst>
              <a:ext uri="{FF2B5EF4-FFF2-40B4-BE49-F238E27FC236}">
                <a16:creationId xmlns:a16="http://schemas.microsoft.com/office/drawing/2014/main" id="{8392E279-9D79-D14F-BFCF-0FAAAF7220FE}"/>
              </a:ext>
            </a:extLst>
          </p:cNvPr>
          <p:cNvCxnSpPr>
            <a:cxnSpLocks/>
          </p:cNvCxnSpPr>
          <p:nvPr/>
        </p:nvCxnSpPr>
        <p:spPr>
          <a:xfrm>
            <a:off x="3662347" y="2960159"/>
            <a:ext cx="36576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文本框 21">
            <a:extLst>
              <a:ext uri="{FF2B5EF4-FFF2-40B4-BE49-F238E27FC236}">
                <a16:creationId xmlns:a16="http://schemas.microsoft.com/office/drawing/2014/main" id="{76972027-79AC-FD4D-8863-F5F43DD41003}"/>
              </a:ext>
            </a:extLst>
          </p:cNvPr>
          <p:cNvSpPr txBox="1"/>
          <p:nvPr/>
        </p:nvSpPr>
        <p:spPr>
          <a:xfrm>
            <a:off x="4060867" y="2362659"/>
            <a:ext cx="4669255" cy="1600438"/>
          </a:xfrm>
          <a:prstGeom prst="rect">
            <a:avLst/>
          </a:prstGeom>
          <a:noFill/>
          <a:ln w="19050">
            <a:solidFill>
              <a:schemeClr val="tx1"/>
            </a:solidFill>
          </a:ln>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just"/>
            <a:r>
              <a:rPr lang="en-US" altLang="zh-CN" kern="100" dirty="0">
                <a:latin typeface="Times New Roman" panose="02020603050405020304" pitchFamily="18" charset="0"/>
                <a:cs typeface="Times New Roman" panose="02020603050405020304" pitchFamily="18" charset="0"/>
              </a:rPr>
              <a:t>226,522 excluded: </a:t>
            </a:r>
          </a:p>
          <a:p>
            <a:pPr lvl="0" algn="just"/>
            <a:r>
              <a:rPr lang="en-US" altLang="zh-CN" kern="100" dirty="0">
                <a:latin typeface="Times New Roman" panose="02020603050405020304" pitchFamily="18" charset="0"/>
                <a:cs typeface="Times New Roman" panose="02020603050405020304" pitchFamily="18" charset="0"/>
              </a:rPr>
              <a:t>15,223 lack of genetic data </a:t>
            </a:r>
          </a:p>
          <a:p>
            <a:pPr lvl="0" algn="just"/>
            <a:r>
              <a:rPr lang="en-US" altLang="zh-CN" kern="100" dirty="0">
                <a:latin typeface="Times New Roman" panose="02020603050405020304" pitchFamily="18" charset="0"/>
                <a:cs typeface="Times New Roman" panose="02020603050405020304" pitchFamily="18" charset="0"/>
              </a:rPr>
              <a:t>373 discordance between reported and genotype inferred sex</a:t>
            </a:r>
          </a:p>
          <a:p>
            <a:pPr lvl="0" algn="just"/>
            <a:r>
              <a:rPr lang="en-US" altLang="zh-CN" kern="100" dirty="0">
                <a:latin typeface="Times New Roman" panose="02020603050405020304" pitchFamily="18" charset="0"/>
                <a:cs typeface="Times New Roman" panose="02020603050405020304" pitchFamily="18" charset="0"/>
              </a:rPr>
              <a:t>378 poor heterozygosity or missingness </a:t>
            </a:r>
          </a:p>
          <a:p>
            <a:pPr lvl="0" algn="just"/>
            <a:r>
              <a:rPr lang="en-US" altLang="zh-CN" kern="100" dirty="0">
                <a:latin typeface="Times New Roman" panose="02020603050405020304" pitchFamily="18" charset="0"/>
                <a:cs typeface="Times New Roman" panose="02020603050405020304" pitchFamily="18" charset="0"/>
              </a:rPr>
              <a:t>471 sex chromosome aneuploidies</a:t>
            </a:r>
          </a:p>
          <a:p>
            <a:pPr lvl="0" algn="just"/>
            <a:r>
              <a:rPr lang="en-US" altLang="zh-CN" kern="100" dirty="0">
                <a:latin typeface="Times New Roman" panose="02020603050405020304" pitchFamily="18" charset="0"/>
                <a:cs typeface="Times New Roman" panose="02020603050405020304" pitchFamily="18" charset="0"/>
              </a:rPr>
              <a:t>78,208 not of white British descent </a:t>
            </a:r>
          </a:p>
          <a:p>
            <a:pPr lvl="0" algn="just"/>
            <a:r>
              <a:rPr lang="en-US" altLang="zh-CN" kern="100" dirty="0">
                <a:latin typeface="Times New Roman" panose="02020603050405020304" pitchFamily="18" charset="0"/>
                <a:cs typeface="Times New Roman" panose="02020603050405020304" pitchFamily="18" charset="0"/>
              </a:rPr>
              <a:t>131,869 with at least one relative identified</a:t>
            </a:r>
          </a:p>
        </p:txBody>
      </p:sp>
      <p:cxnSp>
        <p:nvCxnSpPr>
          <p:cNvPr id="31" name="直线箭头连接符 19">
            <a:extLst>
              <a:ext uri="{FF2B5EF4-FFF2-40B4-BE49-F238E27FC236}">
                <a16:creationId xmlns:a16="http://schemas.microsoft.com/office/drawing/2014/main" id="{F7C2F89A-A8A8-9145-A624-46086F570F65}"/>
              </a:ext>
            </a:extLst>
          </p:cNvPr>
          <p:cNvCxnSpPr>
            <a:cxnSpLocks/>
          </p:cNvCxnSpPr>
          <p:nvPr/>
        </p:nvCxnSpPr>
        <p:spPr>
          <a:xfrm>
            <a:off x="2646659" y="4496241"/>
            <a:ext cx="10510" cy="36576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73401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10</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Results: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pic>
        <p:nvPicPr>
          <p:cNvPr id="3" name="Picture 2" descr="Chart, bar chart, box and whisker chart&#10;&#10;Description automatically generated">
            <a:extLst>
              <a:ext uri="{FF2B5EF4-FFF2-40B4-BE49-F238E27FC236}">
                <a16:creationId xmlns:a16="http://schemas.microsoft.com/office/drawing/2014/main" id="{CA1846D3-1DDA-C21A-C5F4-706EBA7F9E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836" y="1360168"/>
            <a:ext cx="6616867" cy="4446528"/>
          </a:xfrm>
          <a:prstGeom prst="rect">
            <a:avLst/>
          </a:prstGeom>
        </p:spPr>
      </p:pic>
    </p:spTree>
    <p:extLst>
      <p:ext uri="{BB962C8B-B14F-4D97-AF65-F5344CB8AC3E}">
        <p14:creationId xmlns:p14="http://schemas.microsoft.com/office/powerpoint/2010/main" val="10080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11</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Summary</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10" name="Google Shape;83;p17">
            <a:extLst>
              <a:ext uri="{FF2B5EF4-FFF2-40B4-BE49-F238E27FC236}">
                <a16:creationId xmlns:a16="http://schemas.microsoft.com/office/drawing/2014/main" id="{6E9D321D-94BE-AD9C-FF17-10C2DCF09879}"/>
              </a:ext>
            </a:extLst>
          </p:cNvPr>
          <p:cNvSpPr txBox="1"/>
          <p:nvPr/>
        </p:nvSpPr>
        <p:spPr>
          <a:xfrm>
            <a:off x="1599361" y="5432291"/>
            <a:ext cx="7185855" cy="400079"/>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sz="1400" dirty="0">
                <a:solidFill>
                  <a:schemeClr val="dk1"/>
                </a:solidFill>
              </a:rPr>
              <a:t>Relevant papers from Zhao group: Hu et al., 2017; Zhou et al., 2021; Ye et al., 2021</a:t>
            </a:r>
            <a:endParaRPr sz="1400" dirty="0">
              <a:solidFill>
                <a:srgbClr val="222222"/>
              </a:solidFill>
              <a:highlight>
                <a:srgbClr val="FFFFFF"/>
              </a:highlight>
            </a:endParaRPr>
          </a:p>
        </p:txBody>
      </p:sp>
      <p:sp>
        <p:nvSpPr>
          <p:cNvPr id="12" name="矩形 13">
            <a:extLst>
              <a:ext uri="{FF2B5EF4-FFF2-40B4-BE49-F238E27FC236}">
                <a16:creationId xmlns:a16="http://schemas.microsoft.com/office/drawing/2014/main" id="{39CE03AD-4D6A-E8BF-B54E-C772E0FC566E}"/>
              </a:ext>
            </a:extLst>
          </p:cNvPr>
          <p:cNvSpPr/>
          <p:nvPr/>
        </p:nvSpPr>
        <p:spPr>
          <a:xfrm>
            <a:off x="696602" y="1538532"/>
            <a:ext cx="8099416" cy="3080843"/>
          </a:xfrm>
          <a:prstGeom prst="rect">
            <a:avLst/>
          </a:prstGeom>
        </p:spPr>
        <p:txBody>
          <a:bodyPr wrap="square">
            <a:spAutoFit/>
          </a:bodyPr>
          <a:lstStyle/>
          <a:p>
            <a:pPr marL="325755" lvl="3" indent="-257175">
              <a:lnSpc>
                <a:spcPct val="150000"/>
              </a:lnSpc>
              <a:spcBef>
                <a:spcPts val="675"/>
              </a:spcBef>
              <a:buFont typeface="Courier New" panose="02070309020205020404" pitchFamily="49" charset="0"/>
              <a:buChar char="o"/>
            </a:pPr>
            <a:r>
              <a:rPr lang="en-US" sz="1600" dirty="0">
                <a:solidFill>
                  <a:schemeClr val="dk1"/>
                </a:solidFill>
              </a:rPr>
              <a:t>We proposed two in-house PRS frameworks: SDPR/</a:t>
            </a:r>
            <a:r>
              <a:rPr lang="en-US" sz="1600" dirty="0" err="1">
                <a:solidFill>
                  <a:schemeClr val="dk1"/>
                </a:solidFill>
              </a:rPr>
              <a:t>AnnoPred</a:t>
            </a:r>
            <a:r>
              <a:rPr lang="en-US" altLang="zh-CN" sz="1600" dirty="0">
                <a:latin typeface="Arial" pitchFamily="34" charset="0"/>
                <a:cs typeface="Times New Roman"/>
              </a:rPr>
              <a:t> </a:t>
            </a:r>
          </a:p>
          <a:p>
            <a:pPr marL="325755" lvl="3" indent="-257175">
              <a:lnSpc>
                <a:spcPct val="150000"/>
              </a:lnSpc>
              <a:spcBef>
                <a:spcPts val="675"/>
              </a:spcBef>
              <a:buFont typeface="Courier New" panose="02070309020205020404" pitchFamily="49" charset="0"/>
              <a:buChar char="o"/>
            </a:pPr>
            <a:r>
              <a:rPr lang="en-US" sz="1600" dirty="0"/>
              <a:t>The SDPR and </a:t>
            </a:r>
            <a:r>
              <a:rPr lang="en-US" sz="1600" dirty="0" err="1"/>
              <a:t>AnnoPred</a:t>
            </a:r>
            <a:r>
              <a:rPr lang="en-US" sz="1600" dirty="0"/>
              <a:t> codes are both available online:</a:t>
            </a:r>
          </a:p>
          <a:p>
            <a:pPr marL="782955" lvl="4" indent="-257175">
              <a:lnSpc>
                <a:spcPct val="150000"/>
              </a:lnSpc>
              <a:spcBef>
                <a:spcPts val="675"/>
              </a:spcBef>
              <a:buFont typeface="Courier New" panose="02070309020205020404" pitchFamily="49" charset="0"/>
              <a:buChar char="o"/>
            </a:pPr>
            <a:r>
              <a:rPr lang="en-US" sz="1600" dirty="0">
                <a:hlinkClick r:id="rId3"/>
              </a:rPr>
              <a:t>https://github.com/eldronzhou/SDPR</a:t>
            </a:r>
            <a:endParaRPr lang="en-US" sz="1600" dirty="0"/>
          </a:p>
          <a:p>
            <a:pPr marL="782955" lvl="4" indent="-257175">
              <a:lnSpc>
                <a:spcPct val="150000"/>
              </a:lnSpc>
              <a:spcBef>
                <a:spcPts val="675"/>
              </a:spcBef>
              <a:buFont typeface="Courier New" panose="02070309020205020404" pitchFamily="49" charset="0"/>
              <a:buChar char="o"/>
            </a:pPr>
            <a:r>
              <a:rPr lang="en-US" sz="1600" dirty="0">
                <a:hlinkClick r:id="rId4"/>
              </a:rPr>
              <a:t>https://github.com/yiminghu/AnnoPred</a:t>
            </a:r>
            <a:r>
              <a:rPr lang="en-US" sz="1600" dirty="0"/>
              <a:t> </a:t>
            </a:r>
          </a:p>
          <a:p>
            <a:pPr marL="325755" lvl="3" indent="-257175">
              <a:lnSpc>
                <a:spcPct val="150000"/>
              </a:lnSpc>
              <a:spcBef>
                <a:spcPts val="675"/>
              </a:spcBef>
              <a:buFont typeface="Courier New" panose="02070309020205020404" pitchFamily="49" charset="0"/>
              <a:buChar char="o"/>
            </a:pPr>
            <a:r>
              <a:rPr lang="en-US" sz="1600" dirty="0"/>
              <a:t>Our </a:t>
            </a:r>
            <a:r>
              <a:rPr lang="en-US" sz="1600" dirty="0" err="1"/>
              <a:t>AnnoPred</a:t>
            </a:r>
            <a:r>
              <a:rPr lang="en-US" sz="1600" dirty="0"/>
              <a:t> PRS weights for CAD and T2D are available in PGS Catalog: PGP000252.</a:t>
            </a:r>
          </a:p>
          <a:p>
            <a:pPr marL="325755" lvl="3" indent="-257175">
              <a:lnSpc>
                <a:spcPct val="150000"/>
              </a:lnSpc>
              <a:spcBef>
                <a:spcPts val="675"/>
              </a:spcBef>
              <a:buFont typeface="Courier New" panose="02070309020205020404" pitchFamily="49" charset="0"/>
              <a:buChar char="o"/>
            </a:pPr>
            <a:endParaRPr lang="en-US" sz="1600" dirty="0">
              <a:solidFill>
                <a:schemeClr val="dk1"/>
              </a:solidFill>
            </a:endParaRPr>
          </a:p>
        </p:txBody>
      </p:sp>
    </p:spTree>
    <p:extLst>
      <p:ext uri="{BB962C8B-B14F-4D97-AF65-F5344CB8AC3E}">
        <p14:creationId xmlns:p14="http://schemas.microsoft.com/office/powerpoint/2010/main" val="941544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12</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739754"/>
          </a:xfrm>
          <a:prstGeom prst="rect">
            <a:avLst/>
          </a:prstGeom>
        </p:spPr>
        <p:txBody>
          <a:bodyPr wrap="square">
            <a:spAutoFit/>
          </a:bodyPr>
          <a:lstStyle/>
          <a:p>
            <a:pPr>
              <a:lnSpc>
                <a:spcPct val="150000"/>
              </a:lnSpc>
            </a:pPr>
            <a:r>
              <a:rPr lang="en-US" altLang="zh-CN" sz="3200" b="1" dirty="0">
                <a:latin typeface="Arial" panose="020B0604020202020204" pitchFamily="34" charset="0"/>
                <a:cs typeface="Arial" panose="020B0604020202020204" pitchFamily="34" charset="0"/>
              </a:rPr>
              <a:t>Acknowledge</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sp>
        <p:nvSpPr>
          <p:cNvPr id="3" name="Rectangle 1">
            <a:extLst>
              <a:ext uri="{FF2B5EF4-FFF2-40B4-BE49-F238E27FC236}">
                <a16:creationId xmlns:a16="http://schemas.microsoft.com/office/drawing/2014/main" id="{553E8836-ED77-78EF-5448-1E173AAC4956}"/>
              </a:ext>
            </a:extLst>
          </p:cNvPr>
          <p:cNvSpPr>
            <a:spLocks noChangeArrowheads="1"/>
          </p:cNvSpPr>
          <p:nvPr/>
        </p:nvSpPr>
        <p:spPr bwMode="auto">
          <a:xfrm>
            <a:off x="914400" y="1681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TextBox 3">
            <a:extLst>
              <a:ext uri="{FF2B5EF4-FFF2-40B4-BE49-F238E27FC236}">
                <a16:creationId xmlns:a16="http://schemas.microsoft.com/office/drawing/2014/main" id="{247BA0B8-2BF7-D5A3-B7A2-163D030FAD8D}"/>
              </a:ext>
            </a:extLst>
          </p:cNvPr>
          <p:cNvSpPr txBox="1"/>
          <p:nvPr/>
        </p:nvSpPr>
        <p:spPr>
          <a:xfrm>
            <a:off x="365116" y="1985980"/>
            <a:ext cx="7249587" cy="1477328"/>
          </a:xfrm>
          <a:prstGeom prst="rect">
            <a:avLst/>
          </a:prstGeom>
          <a:noFill/>
        </p:spPr>
        <p:txBody>
          <a:bodyPr wrap="square" rtlCol="0">
            <a:spAutoFit/>
          </a:bodyPr>
          <a:lstStyle/>
          <a:p>
            <a:r>
              <a:rPr lang="en-US" dirty="0"/>
              <a:t>- PI: Dr. </a:t>
            </a:r>
            <a:r>
              <a:rPr lang="en-US" dirty="0" err="1"/>
              <a:t>Hongyu</a:t>
            </a:r>
            <a:r>
              <a:rPr lang="en-US" dirty="0"/>
              <a:t> Zhao</a:t>
            </a:r>
          </a:p>
          <a:p>
            <a:endParaRPr lang="en-US" dirty="0"/>
          </a:p>
          <a:p>
            <a:r>
              <a:rPr lang="en-US" dirty="0"/>
              <a:t>- Co-authors: Dr. </a:t>
            </a:r>
            <a:r>
              <a:rPr lang="en-US" dirty="0" err="1"/>
              <a:t>Yixuan</a:t>
            </a:r>
            <a:r>
              <a:rPr lang="en-US" dirty="0"/>
              <a:t> Ye, Dr. </a:t>
            </a:r>
            <a:r>
              <a:rPr lang="en-US" dirty="0" err="1"/>
              <a:t>Geyu</a:t>
            </a:r>
            <a:r>
              <a:rPr lang="en-US" dirty="0"/>
              <a:t> Zhou, Dr. </a:t>
            </a:r>
            <a:r>
              <a:rPr lang="en-US" dirty="0" err="1"/>
              <a:t>Yiming</a:t>
            </a:r>
            <a:r>
              <a:rPr lang="en-US" dirty="0"/>
              <a:t> Hu</a:t>
            </a:r>
          </a:p>
          <a:p>
            <a:endParaRPr lang="en-US" dirty="0"/>
          </a:p>
          <a:p>
            <a:r>
              <a:rPr lang="en-US" dirty="0"/>
              <a:t>- CAGI6 organizers: </a:t>
            </a:r>
          </a:p>
        </p:txBody>
      </p:sp>
    </p:spTree>
    <p:extLst>
      <p:ext uri="{BB962C8B-B14F-4D97-AF65-F5344CB8AC3E}">
        <p14:creationId xmlns:p14="http://schemas.microsoft.com/office/powerpoint/2010/main" val="3640314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13</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Supplementary Tables: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0BB5F3BB-48EE-EF70-0F04-78DC4B27F65A}"/>
              </a:ext>
            </a:extLst>
          </p:cNvPr>
          <p:cNvGraphicFramePr>
            <a:graphicFrameLocks noGrp="1"/>
          </p:cNvGraphicFramePr>
          <p:nvPr>
            <p:extLst>
              <p:ext uri="{D42A27DB-BD31-4B8C-83A1-F6EECF244321}">
                <p14:modId xmlns:p14="http://schemas.microsoft.com/office/powerpoint/2010/main" val="4008885933"/>
              </p:ext>
            </p:extLst>
          </p:nvPr>
        </p:nvGraphicFramePr>
        <p:xfrm>
          <a:off x="914400" y="1412988"/>
          <a:ext cx="7620001" cy="4297680"/>
        </p:xfrm>
        <a:graphic>
          <a:graphicData uri="http://schemas.openxmlformats.org/drawingml/2006/table">
            <a:tbl>
              <a:tblPr/>
              <a:tblGrid>
                <a:gridCol w="1041877">
                  <a:extLst>
                    <a:ext uri="{9D8B030D-6E8A-4147-A177-3AD203B41FA5}">
                      <a16:colId xmlns:a16="http://schemas.microsoft.com/office/drawing/2014/main" val="4219573857"/>
                    </a:ext>
                  </a:extLst>
                </a:gridCol>
                <a:gridCol w="1041877">
                  <a:extLst>
                    <a:ext uri="{9D8B030D-6E8A-4147-A177-3AD203B41FA5}">
                      <a16:colId xmlns:a16="http://schemas.microsoft.com/office/drawing/2014/main" val="801078194"/>
                    </a:ext>
                  </a:extLst>
                </a:gridCol>
                <a:gridCol w="1041877">
                  <a:extLst>
                    <a:ext uri="{9D8B030D-6E8A-4147-A177-3AD203B41FA5}">
                      <a16:colId xmlns:a16="http://schemas.microsoft.com/office/drawing/2014/main" val="1516777659"/>
                    </a:ext>
                  </a:extLst>
                </a:gridCol>
                <a:gridCol w="1041877">
                  <a:extLst>
                    <a:ext uri="{9D8B030D-6E8A-4147-A177-3AD203B41FA5}">
                      <a16:colId xmlns:a16="http://schemas.microsoft.com/office/drawing/2014/main" val="547311162"/>
                    </a:ext>
                  </a:extLst>
                </a:gridCol>
                <a:gridCol w="2420831">
                  <a:extLst>
                    <a:ext uri="{9D8B030D-6E8A-4147-A177-3AD203B41FA5}">
                      <a16:colId xmlns:a16="http://schemas.microsoft.com/office/drawing/2014/main" val="672110104"/>
                    </a:ext>
                  </a:extLst>
                </a:gridCol>
                <a:gridCol w="1031662">
                  <a:extLst>
                    <a:ext uri="{9D8B030D-6E8A-4147-A177-3AD203B41FA5}">
                      <a16:colId xmlns:a16="http://schemas.microsoft.com/office/drawing/2014/main" val="1770901874"/>
                    </a:ext>
                  </a:extLst>
                </a:gridCol>
              </a:tblGrid>
              <a:tr h="0">
                <a:tc gridSpan="5">
                  <a:txBody>
                    <a:bodyPr/>
                    <a:lstStyle/>
                    <a:p>
                      <a:pPr rtl="0" fontAlgn="t">
                        <a:spcBef>
                          <a:spcPts val="0"/>
                        </a:spcBef>
                        <a:spcAft>
                          <a:spcPts val="0"/>
                        </a:spcAft>
                      </a:pPr>
                      <a:r>
                        <a:rPr lang="en-US" sz="1100" b="1" i="0" u="none" strike="noStrike">
                          <a:solidFill>
                            <a:schemeClr val="tx1"/>
                          </a:solidFill>
                          <a:effectLst/>
                          <a:latin typeface="+mj-lt"/>
                        </a:rPr>
                        <a:t>Performance of PRS by different methods for BC</a:t>
                      </a:r>
                      <a:endParaRPr lang="en-US" sz="1100">
                        <a:solidFill>
                          <a:schemeClr val="tx1"/>
                        </a:solidFill>
                        <a:effectLst/>
                        <a:latin typeface="+mj-lt"/>
                      </a:endParaRP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fontAlgn="t"/>
                      <a:r>
                        <a:rPr lang="en-US" sz="1100">
                          <a:solidFill>
                            <a:schemeClr val="tx1"/>
                          </a:solidFill>
                          <a:effectLst/>
                          <a:latin typeface="+mj-lt"/>
                        </a:rPr>
                        <a:t> </a:t>
                      </a: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4535071"/>
                  </a:ext>
                </a:extLst>
              </a:tr>
              <a:tr h="219075">
                <a:tc>
                  <a:txBody>
                    <a:bodyPr/>
                    <a:lstStyle/>
                    <a:p>
                      <a:pPr rtl="0" fontAlgn="t">
                        <a:spcBef>
                          <a:spcPts val="0"/>
                        </a:spcBef>
                        <a:spcAft>
                          <a:spcPts val="0"/>
                        </a:spcAft>
                      </a:pPr>
                      <a:r>
                        <a:rPr lang="en-US" sz="1100" b="1" i="0" u="none" strike="noStrike">
                          <a:solidFill>
                            <a:schemeClr val="tx1"/>
                          </a:solidFill>
                          <a:effectLst/>
                          <a:latin typeface="+mj-lt"/>
                        </a:rPr>
                        <a:t>Method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AUC_LL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AUC_UL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Parameters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Dataset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8257635"/>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0.6453</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0.6365</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0.6541</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Validation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1643185"/>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0.6409</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0.6310</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0.6508</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Tier1, </a:t>
                      </a:r>
                      <a:r>
                        <a:rPr lang="en-US" sz="1100" b="0" i="0" u="none" strike="noStrike" dirty="0" err="1">
                          <a:solidFill>
                            <a:schemeClr val="tx1"/>
                          </a:solidFill>
                          <a:effectLst/>
                          <a:latin typeface="+mj-lt"/>
                        </a:rPr>
                        <a:t>pT</a:t>
                      </a:r>
                      <a:r>
                        <a:rPr lang="en-US" sz="1100" b="0" i="0" u="none" strike="noStrike" dirty="0">
                          <a:solidFill>
                            <a:schemeClr val="tx1"/>
                          </a:solidFill>
                          <a:effectLst/>
                          <a:latin typeface="+mj-lt"/>
                        </a:rPr>
                        <a:t>, p=0.03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Validation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6689420"/>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0.6169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0.6068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0.6270</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6694596"/>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0.6246</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0.6145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0.6348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r2=0.3, p=5e-04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9523784"/>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0.6463</a:t>
                      </a:r>
                      <a:endParaRPr lang="en-US" sz="1100" dirty="0">
                        <a:solidFill>
                          <a:srgbClr val="FF0000"/>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0.6364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0.6561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5157849"/>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rgbClr val="FF0000"/>
                          </a:solidFill>
                          <a:effectLst/>
                          <a:latin typeface="+mj-lt"/>
                        </a:rPr>
                        <a:t>0.6473</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0.6410</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0.6536</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Testing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4870226"/>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0.6388</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0.6328</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0.6448</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Tier1, </a:t>
                      </a:r>
                      <a:r>
                        <a:rPr lang="en-US" sz="1100" b="0" i="0" u="none" strike="noStrike" dirty="0" err="1">
                          <a:solidFill>
                            <a:schemeClr val="tx1"/>
                          </a:solidFill>
                          <a:effectLst/>
                          <a:latin typeface="+mj-lt"/>
                        </a:rPr>
                        <a:t>pT</a:t>
                      </a:r>
                      <a:r>
                        <a:rPr lang="en-US" sz="1100" b="0" i="0" u="none" strike="noStrike" dirty="0">
                          <a:solidFill>
                            <a:schemeClr val="tx1"/>
                          </a:solidFill>
                          <a:effectLst/>
                          <a:latin typeface="+mj-lt"/>
                        </a:rPr>
                        <a:t>, p=0.03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0577729"/>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0.6148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0.6087</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0.6209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8813381"/>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0.6195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0.6134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0.6257</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r2=0.3, p=5e-04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9310786"/>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0.6443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0.6382</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0.6503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1872362"/>
                  </a:ext>
                </a:extLst>
              </a:tr>
            </a:tbl>
          </a:graphicData>
        </a:graphic>
      </p:graphicFrame>
      <p:sp>
        <p:nvSpPr>
          <p:cNvPr id="3" name="Rectangle 1">
            <a:extLst>
              <a:ext uri="{FF2B5EF4-FFF2-40B4-BE49-F238E27FC236}">
                <a16:creationId xmlns:a16="http://schemas.microsoft.com/office/drawing/2014/main" id="{553E8836-ED77-78EF-5448-1E173AAC4956}"/>
              </a:ext>
            </a:extLst>
          </p:cNvPr>
          <p:cNvSpPr>
            <a:spLocks noChangeArrowheads="1"/>
          </p:cNvSpPr>
          <p:nvPr/>
        </p:nvSpPr>
        <p:spPr bwMode="auto">
          <a:xfrm>
            <a:off x="914400" y="1681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353684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14</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Supplementary Tables: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F5C4B5DE-D262-6804-1497-876D0AF7512C}"/>
              </a:ext>
            </a:extLst>
          </p:cNvPr>
          <p:cNvGraphicFramePr>
            <a:graphicFrameLocks noGrp="1"/>
          </p:cNvGraphicFramePr>
          <p:nvPr>
            <p:extLst>
              <p:ext uri="{D42A27DB-BD31-4B8C-83A1-F6EECF244321}">
                <p14:modId xmlns:p14="http://schemas.microsoft.com/office/powerpoint/2010/main" val="1190681386"/>
              </p:ext>
            </p:extLst>
          </p:nvPr>
        </p:nvGraphicFramePr>
        <p:xfrm>
          <a:off x="762000" y="1289828"/>
          <a:ext cx="8002892" cy="4311015"/>
        </p:xfrm>
        <a:graphic>
          <a:graphicData uri="http://schemas.openxmlformats.org/drawingml/2006/table">
            <a:tbl>
              <a:tblPr/>
              <a:tblGrid>
                <a:gridCol w="1094229">
                  <a:extLst>
                    <a:ext uri="{9D8B030D-6E8A-4147-A177-3AD203B41FA5}">
                      <a16:colId xmlns:a16="http://schemas.microsoft.com/office/drawing/2014/main" val="680935523"/>
                    </a:ext>
                  </a:extLst>
                </a:gridCol>
                <a:gridCol w="1094229">
                  <a:extLst>
                    <a:ext uri="{9D8B030D-6E8A-4147-A177-3AD203B41FA5}">
                      <a16:colId xmlns:a16="http://schemas.microsoft.com/office/drawing/2014/main" val="4063664527"/>
                    </a:ext>
                  </a:extLst>
                </a:gridCol>
                <a:gridCol w="1094229">
                  <a:extLst>
                    <a:ext uri="{9D8B030D-6E8A-4147-A177-3AD203B41FA5}">
                      <a16:colId xmlns:a16="http://schemas.microsoft.com/office/drawing/2014/main" val="3109494579"/>
                    </a:ext>
                  </a:extLst>
                </a:gridCol>
                <a:gridCol w="1094229">
                  <a:extLst>
                    <a:ext uri="{9D8B030D-6E8A-4147-A177-3AD203B41FA5}">
                      <a16:colId xmlns:a16="http://schemas.microsoft.com/office/drawing/2014/main" val="3150109518"/>
                    </a:ext>
                  </a:extLst>
                </a:gridCol>
                <a:gridCol w="2542474">
                  <a:extLst>
                    <a:ext uri="{9D8B030D-6E8A-4147-A177-3AD203B41FA5}">
                      <a16:colId xmlns:a16="http://schemas.microsoft.com/office/drawing/2014/main" val="117897937"/>
                    </a:ext>
                  </a:extLst>
                </a:gridCol>
                <a:gridCol w="1083502">
                  <a:extLst>
                    <a:ext uri="{9D8B030D-6E8A-4147-A177-3AD203B41FA5}">
                      <a16:colId xmlns:a16="http://schemas.microsoft.com/office/drawing/2014/main" val="3242515562"/>
                    </a:ext>
                  </a:extLst>
                </a:gridCol>
              </a:tblGrid>
              <a:tr h="371475">
                <a:tc gridSpan="5">
                  <a:txBody>
                    <a:bodyPr/>
                    <a:lstStyle/>
                    <a:p>
                      <a:pPr rtl="0" fontAlgn="t">
                        <a:spcBef>
                          <a:spcPts val="0"/>
                        </a:spcBef>
                        <a:spcAft>
                          <a:spcPts val="0"/>
                        </a:spcAft>
                      </a:pPr>
                      <a:r>
                        <a:rPr lang="en-US" sz="1100" b="1" i="0" u="none" strike="noStrike">
                          <a:solidFill>
                            <a:srgbClr val="000000"/>
                          </a:solidFill>
                          <a:effectLst/>
                          <a:latin typeface="+mj-lt"/>
                        </a:rPr>
                        <a:t>Performance of PRS by different methods for CAD</a:t>
                      </a:r>
                      <a:endParaRPr lang="en-US" sz="1100">
                        <a:effectLst/>
                        <a:latin typeface="+mj-lt"/>
                      </a:endParaRP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fontAlgn="t"/>
                      <a:r>
                        <a:rPr lang="en-US" sz="1100">
                          <a:effectLst/>
                          <a:latin typeface="+mj-lt"/>
                        </a:rPr>
                        <a:t> </a:t>
                      </a: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7131"/>
                  </a:ext>
                </a:extLst>
              </a:tr>
              <a:tr h="323850">
                <a:tc>
                  <a:txBody>
                    <a:bodyPr/>
                    <a:lstStyle/>
                    <a:p>
                      <a:pPr rtl="0" fontAlgn="t">
                        <a:spcBef>
                          <a:spcPts val="0"/>
                        </a:spcBef>
                        <a:spcAft>
                          <a:spcPts val="0"/>
                        </a:spcAft>
                      </a:pPr>
                      <a:r>
                        <a:rPr lang="en-US" sz="1100" b="1" i="0" u="none" strike="noStrike">
                          <a:solidFill>
                            <a:srgbClr val="000000"/>
                          </a:solidFill>
                          <a:effectLst/>
                          <a:latin typeface="+mj-lt"/>
                        </a:rPr>
                        <a:t>Method</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rgbClr val="000000"/>
                          </a:solidFill>
                          <a:effectLst/>
                          <a:latin typeface="+mj-lt"/>
                        </a:rPr>
                        <a:t>AUC</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dirty="0">
                          <a:solidFill>
                            <a:srgbClr val="000000"/>
                          </a:solidFill>
                          <a:effectLst/>
                          <a:latin typeface="+mj-lt"/>
                        </a:rPr>
                        <a:t>AUC_LL</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rgbClr val="000000"/>
                          </a:solidFill>
                          <a:effectLst/>
                          <a:latin typeface="+mj-lt"/>
                        </a:rPr>
                        <a:t>AUC_UL</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rgbClr val="000000"/>
                          </a:solidFill>
                          <a:effectLst/>
                          <a:latin typeface="+mj-lt"/>
                        </a:rPr>
                        <a:t>Parameters</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rgbClr val="000000"/>
                          </a:solidFill>
                          <a:effectLst/>
                          <a:latin typeface="+mj-lt"/>
                        </a:rPr>
                        <a:t>Dataset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9170946"/>
                  </a:ext>
                </a:extLst>
              </a:tr>
              <a:tr h="323850">
                <a:tc>
                  <a:txBody>
                    <a:bodyPr/>
                    <a:lstStyle/>
                    <a:p>
                      <a:pPr rtl="0" fontAlgn="t">
                        <a:spcBef>
                          <a:spcPts val="0"/>
                        </a:spcBef>
                        <a:spcAft>
                          <a:spcPts val="0"/>
                        </a:spcAft>
                      </a:pPr>
                      <a:r>
                        <a:rPr lang="en-US" sz="1100" dirty="0">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0.6042</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0.5960</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0.6125</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effectLst/>
                          <a:latin typeface="+mj-lt"/>
                        </a:rPr>
                        <a:t>Validation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4132242"/>
                  </a:ext>
                </a:extLst>
              </a:tr>
              <a:tr h="323850">
                <a:tc>
                  <a:txBody>
                    <a:bodyPr/>
                    <a:lstStyle/>
                    <a:p>
                      <a:pPr rtl="0" fontAlgn="t">
                        <a:spcBef>
                          <a:spcPts val="0"/>
                        </a:spcBef>
                        <a:spcAft>
                          <a:spcPts val="0"/>
                        </a:spcAft>
                      </a:pPr>
                      <a:r>
                        <a:rPr lang="en-US" sz="1100" b="0" i="0" u="none" strike="noStrike" dirty="0" err="1">
                          <a:solidFill>
                            <a:srgbClr val="000000"/>
                          </a:solidFill>
                          <a:effectLst/>
                          <a:latin typeface="+mj-lt"/>
                        </a:rPr>
                        <a:t>AnnoPred</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0.6427</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0.6346</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0.6507</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Tier2, </a:t>
                      </a:r>
                      <a:r>
                        <a:rPr lang="en-US" sz="1100" b="0" i="0" u="none" strike="noStrike" dirty="0" err="1">
                          <a:solidFill>
                            <a:srgbClr val="000000"/>
                          </a:solidFill>
                          <a:effectLst/>
                          <a:latin typeface="+mj-lt"/>
                        </a:rPr>
                        <a:t>pT</a:t>
                      </a:r>
                      <a:r>
                        <a:rPr lang="en-US" sz="1100" b="0" i="0" u="none" strike="noStrike" dirty="0">
                          <a:solidFill>
                            <a:srgbClr val="000000"/>
                          </a:solidFill>
                          <a:effectLst/>
                          <a:latin typeface="+mj-lt"/>
                        </a:rPr>
                        <a:t>, p=0.003</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Validation set</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2267793"/>
                  </a:ext>
                </a:extLst>
              </a:tr>
              <a:tr h="323850">
                <a:tc>
                  <a:txBody>
                    <a:bodyPr/>
                    <a:lstStyle/>
                    <a:p>
                      <a:pPr rtl="0" fontAlgn="t">
                        <a:spcBef>
                          <a:spcPts val="0"/>
                        </a:spcBef>
                        <a:spcAft>
                          <a:spcPts val="0"/>
                        </a:spcAft>
                      </a:pPr>
                      <a:r>
                        <a:rPr lang="en-US" sz="1100" b="0" i="0" u="none" strike="noStrike">
                          <a:solidFill>
                            <a:srgbClr val="000000"/>
                          </a:solidFill>
                          <a:effectLst/>
                          <a:latin typeface="+mj-lt"/>
                        </a:rPr>
                        <a:t>Ldpred</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0.6277</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0.6195</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0.6358</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p=0.001</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Validation 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7507065"/>
                  </a:ext>
                </a:extLst>
              </a:tr>
              <a:tr h="323850">
                <a:tc>
                  <a:txBody>
                    <a:bodyPr/>
                    <a:lstStyle/>
                    <a:p>
                      <a:pPr rtl="0" fontAlgn="t">
                        <a:spcBef>
                          <a:spcPts val="0"/>
                        </a:spcBef>
                        <a:spcAft>
                          <a:spcPts val="0"/>
                        </a:spcAft>
                      </a:pPr>
                      <a:r>
                        <a:rPr lang="en-US" sz="1100" b="0" i="0" u="none" strike="noStrike">
                          <a:solidFill>
                            <a:srgbClr val="000000"/>
                          </a:solidFill>
                          <a:effectLst/>
                          <a:latin typeface="+mj-lt"/>
                        </a:rPr>
                        <a:t>P+T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0.6173</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0.6091</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0.6254</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r2=0.8, p=0.05</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Validation 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2008428"/>
                  </a:ext>
                </a:extLst>
              </a:tr>
              <a:tr h="323850">
                <a:tc>
                  <a:txBody>
                    <a:bodyPr/>
                    <a:lstStyle/>
                    <a:p>
                      <a:pPr rtl="0" fontAlgn="t">
                        <a:spcBef>
                          <a:spcPts val="0"/>
                        </a:spcBef>
                        <a:spcAft>
                          <a:spcPts val="0"/>
                        </a:spcAft>
                      </a:pPr>
                      <a:r>
                        <a:rPr lang="en-US" sz="1100" b="0" i="0" u="none" strike="noStrike">
                          <a:solidFill>
                            <a:srgbClr val="000000"/>
                          </a:solidFill>
                          <a:effectLst/>
                          <a:latin typeface="+mj-lt"/>
                        </a:rPr>
                        <a:t>PRScs</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0.6324</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0.6244</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0.6405</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Validation 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1129292"/>
                  </a:ext>
                </a:extLst>
              </a:tr>
              <a:tr h="323850">
                <a:tc>
                  <a:txBody>
                    <a:bodyPr/>
                    <a:lstStyle/>
                    <a:p>
                      <a:pPr rtl="0" fontAlgn="t">
                        <a:spcBef>
                          <a:spcPts val="0"/>
                        </a:spcBef>
                        <a:spcAft>
                          <a:spcPts val="0"/>
                        </a:spcAft>
                      </a:pPr>
                      <a:r>
                        <a:rPr lang="en-US" sz="1100" dirty="0">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0.6075</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0.6014</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altLang="zh-CN" sz="1100" dirty="0">
                          <a:effectLst/>
                          <a:latin typeface="+mj-lt"/>
                        </a:rPr>
                        <a:t>0.6136</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effectLst/>
                          <a:latin typeface="+mj-lt"/>
                        </a:rPr>
                        <a:t>Testing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9241925"/>
                  </a:ext>
                </a:extLst>
              </a:tr>
              <a:tr h="323850">
                <a:tc>
                  <a:txBody>
                    <a:bodyPr/>
                    <a:lstStyle/>
                    <a:p>
                      <a:pPr rtl="0" fontAlgn="t">
                        <a:spcBef>
                          <a:spcPts val="0"/>
                        </a:spcBef>
                        <a:spcAft>
                          <a:spcPts val="0"/>
                        </a:spcAft>
                      </a:pPr>
                      <a:r>
                        <a:rPr lang="en-US" sz="1100" b="0" i="0" u="none" strike="noStrike" dirty="0" err="1">
                          <a:solidFill>
                            <a:srgbClr val="000000"/>
                          </a:solidFill>
                          <a:effectLst/>
                          <a:latin typeface="+mj-lt"/>
                        </a:rPr>
                        <a:t>AnnoPred</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0.6425</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0.6366</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0.6484</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Tier2, </a:t>
                      </a:r>
                      <a:r>
                        <a:rPr lang="en-US" sz="1100" b="0" i="0" u="none" strike="noStrike" dirty="0" err="1">
                          <a:solidFill>
                            <a:srgbClr val="000000"/>
                          </a:solidFill>
                          <a:effectLst/>
                          <a:latin typeface="+mj-lt"/>
                        </a:rPr>
                        <a:t>pT</a:t>
                      </a:r>
                      <a:r>
                        <a:rPr lang="en-US" sz="1100" b="0" i="0" u="none" strike="noStrike" dirty="0">
                          <a:solidFill>
                            <a:srgbClr val="000000"/>
                          </a:solidFill>
                          <a:effectLst/>
                          <a:latin typeface="+mj-lt"/>
                        </a:rPr>
                        <a:t>, p=0.003</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Testing set</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2543883"/>
                  </a:ext>
                </a:extLst>
              </a:tr>
              <a:tr h="323850">
                <a:tc>
                  <a:txBody>
                    <a:bodyPr/>
                    <a:lstStyle/>
                    <a:p>
                      <a:pPr rtl="0" fontAlgn="t">
                        <a:spcBef>
                          <a:spcPts val="0"/>
                        </a:spcBef>
                        <a:spcAft>
                          <a:spcPts val="0"/>
                        </a:spcAft>
                      </a:pPr>
                      <a:r>
                        <a:rPr lang="en-US" sz="1100" b="0" i="0" u="none" strike="noStrike">
                          <a:solidFill>
                            <a:srgbClr val="000000"/>
                          </a:solidFill>
                          <a:effectLst/>
                          <a:latin typeface="+mj-lt"/>
                        </a:rPr>
                        <a:t>Ldpred</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0.6302</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0.6242</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0.6362</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p=0.001</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Testing 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7208565"/>
                  </a:ext>
                </a:extLst>
              </a:tr>
              <a:tr h="323850">
                <a:tc>
                  <a:txBody>
                    <a:bodyPr/>
                    <a:lstStyle/>
                    <a:p>
                      <a:pPr rtl="0" fontAlgn="t">
                        <a:spcBef>
                          <a:spcPts val="0"/>
                        </a:spcBef>
                        <a:spcAft>
                          <a:spcPts val="0"/>
                        </a:spcAft>
                      </a:pPr>
                      <a:r>
                        <a:rPr lang="en-US" sz="1100" b="0" i="0" u="none" strike="noStrike">
                          <a:solidFill>
                            <a:srgbClr val="000000"/>
                          </a:solidFill>
                          <a:effectLst/>
                          <a:latin typeface="+mj-lt"/>
                        </a:rPr>
                        <a:t>P+T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0.6163</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0.6103</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0.6224</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r2=0.8, p=0.05</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Testing set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8252165"/>
                  </a:ext>
                </a:extLst>
              </a:tr>
              <a:tr h="323850">
                <a:tc>
                  <a:txBody>
                    <a:bodyPr/>
                    <a:lstStyle/>
                    <a:p>
                      <a:pPr rtl="0" fontAlgn="t">
                        <a:spcBef>
                          <a:spcPts val="0"/>
                        </a:spcBef>
                        <a:spcAft>
                          <a:spcPts val="0"/>
                        </a:spcAft>
                      </a:pPr>
                      <a:r>
                        <a:rPr lang="en-US" sz="1100" b="0" i="0" u="none" strike="noStrike">
                          <a:solidFill>
                            <a:srgbClr val="000000"/>
                          </a:solidFill>
                          <a:effectLst/>
                          <a:latin typeface="+mj-lt"/>
                        </a:rPr>
                        <a:t>PRScs</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0.6336</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0.6277</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0.6396</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rgbClr val="000000"/>
                          </a:solidFill>
                          <a:effectLst/>
                          <a:latin typeface="+mj-lt"/>
                        </a:rPr>
                        <a:t>-</a:t>
                      </a:r>
                      <a:endParaRPr lang="en-US" sz="110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000000"/>
                          </a:solidFill>
                          <a:effectLst/>
                          <a:latin typeface="+mj-lt"/>
                        </a:rPr>
                        <a:t>Testing set</a:t>
                      </a:r>
                      <a:endParaRPr lang="en-US" sz="1100" dirty="0">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9497326"/>
                  </a:ext>
                </a:extLst>
              </a:tr>
            </a:tbl>
          </a:graphicData>
        </a:graphic>
      </p:graphicFrame>
      <p:sp>
        <p:nvSpPr>
          <p:cNvPr id="3" name="Rectangle 1">
            <a:extLst>
              <a:ext uri="{FF2B5EF4-FFF2-40B4-BE49-F238E27FC236}">
                <a16:creationId xmlns:a16="http://schemas.microsoft.com/office/drawing/2014/main" id="{F9E95E6D-E1AF-1A42-38AE-3F806191A9F8}"/>
              </a:ext>
            </a:extLst>
          </p:cNvPr>
          <p:cNvSpPr>
            <a:spLocks noChangeArrowheads="1"/>
          </p:cNvSpPr>
          <p:nvPr/>
        </p:nvSpPr>
        <p:spPr bwMode="auto">
          <a:xfrm>
            <a:off x="1078618" y="188553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08982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15</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Supplementary Tables: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aphicFrame>
        <p:nvGraphicFramePr>
          <p:cNvPr id="3" name="Table 2">
            <a:extLst>
              <a:ext uri="{FF2B5EF4-FFF2-40B4-BE49-F238E27FC236}">
                <a16:creationId xmlns:a16="http://schemas.microsoft.com/office/drawing/2014/main" id="{603F4B1B-A749-FCAC-FF41-8F220A2FCB8E}"/>
              </a:ext>
            </a:extLst>
          </p:cNvPr>
          <p:cNvGraphicFramePr>
            <a:graphicFrameLocks noGrp="1"/>
          </p:cNvGraphicFramePr>
          <p:nvPr>
            <p:extLst>
              <p:ext uri="{D42A27DB-BD31-4B8C-83A1-F6EECF244321}">
                <p14:modId xmlns:p14="http://schemas.microsoft.com/office/powerpoint/2010/main" val="4025921894"/>
              </p:ext>
            </p:extLst>
          </p:nvPr>
        </p:nvGraphicFramePr>
        <p:xfrm>
          <a:off x="1006474" y="1412988"/>
          <a:ext cx="7772408" cy="4297680"/>
        </p:xfrm>
        <a:graphic>
          <a:graphicData uri="http://schemas.openxmlformats.org/drawingml/2006/table">
            <a:tbl>
              <a:tblPr/>
              <a:tblGrid>
                <a:gridCol w="1062715">
                  <a:extLst>
                    <a:ext uri="{9D8B030D-6E8A-4147-A177-3AD203B41FA5}">
                      <a16:colId xmlns:a16="http://schemas.microsoft.com/office/drawing/2014/main" val="2987716348"/>
                    </a:ext>
                  </a:extLst>
                </a:gridCol>
                <a:gridCol w="1062715">
                  <a:extLst>
                    <a:ext uri="{9D8B030D-6E8A-4147-A177-3AD203B41FA5}">
                      <a16:colId xmlns:a16="http://schemas.microsoft.com/office/drawing/2014/main" val="540055126"/>
                    </a:ext>
                  </a:extLst>
                </a:gridCol>
                <a:gridCol w="1062715">
                  <a:extLst>
                    <a:ext uri="{9D8B030D-6E8A-4147-A177-3AD203B41FA5}">
                      <a16:colId xmlns:a16="http://schemas.microsoft.com/office/drawing/2014/main" val="2681307495"/>
                    </a:ext>
                  </a:extLst>
                </a:gridCol>
                <a:gridCol w="1062715">
                  <a:extLst>
                    <a:ext uri="{9D8B030D-6E8A-4147-A177-3AD203B41FA5}">
                      <a16:colId xmlns:a16="http://schemas.microsoft.com/office/drawing/2014/main" val="4029253893"/>
                    </a:ext>
                  </a:extLst>
                </a:gridCol>
                <a:gridCol w="2469251">
                  <a:extLst>
                    <a:ext uri="{9D8B030D-6E8A-4147-A177-3AD203B41FA5}">
                      <a16:colId xmlns:a16="http://schemas.microsoft.com/office/drawing/2014/main" val="2228641273"/>
                    </a:ext>
                  </a:extLst>
                </a:gridCol>
                <a:gridCol w="1052297">
                  <a:extLst>
                    <a:ext uri="{9D8B030D-6E8A-4147-A177-3AD203B41FA5}">
                      <a16:colId xmlns:a16="http://schemas.microsoft.com/office/drawing/2014/main" val="4221993884"/>
                    </a:ext>
                  </a:extLst>
                </a:gridCol>
              </a:tblGrid>
              <a:tr h="219075">
                <a:tc gridSpan="5">
                  <a:txBody>
                    <a:bodyPr/>
                    <a:lstStyle/>
                    <a:p>
                      <a:pPr rtl="0" fontAlgn="t">
                        <a:spcBef>
                          <a:spcPts val="0"/>
                        </a:spcBef>
                        <a:spcAft>
                          <a:spcPts val="0"/>
                        </a:spcAft>
                      </a:pPr>
                      <a:r>
                        <a:rPr lang="en-US" sz="1100" b="1" i="0" u="none" strike="noStrike" dirty="0">
                          <a:solidFill>
                            <a:schemeClr val="tx1"/>
                          </a:solidFill>
                          <a:effectLst/>
                          <a:latin typeface="+mj-lt"/>
                        </a:rPr>
                        <a:t>Performance of PRS by different methods for IBD</a:t>
                      </a:r>
                      <a:endParaRPr lang="en-US" sz="1100" dirty="0">
                        <a:solidFill>
                          <a:schemeClr val="tx1"/>
                        </a:solidFill>
                        <a:effectLst/>
                        <a:latin typeface="+mj-lt"/>
                      </a:endParaRP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fontAlgn="t"/>
                      <a:r>
                        <a:rPr lang="en-US" sz="1100">
                          <a:solidFill>
                            <a:schemeClr val="tx1"/>
                          </a:solidFill>
                          <a:effectLst/>
                          <a:latin typeface="+mj-lt"/>
                        </a:rPr>
                        <a:t> </a:t>
                      </a: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8642261"/>
                  </a:ext>
                </a:extLst>
              </a:tr>
              <a:tr h="219075">
                <a:tc>
                  <a:txBody>
                    <a:bodyPr/>
                    <a:lstStyle/>
                    <a:p>
                      <a:pPr rtl="0" fontAlgn="t">
                        <a:spcBef>
                          <a:spcPts val="0"/>
                        </a:spcBef>
                        <a:spcAft>
                          <a:spcPts val="0"/>
                        </a:spcAft>
                      </a:pPr>
                      <a:r>
                        <a:rPr lang="en-US" sz="1100" b="1" i="0" u="none" strike="noStrike" dirty="0">
                          <a:solidFill>
                            <a:schemeClr val="tx1"/>
                          </a:solidFill>
                          <a:effectLst/>
                          <a:latin typeface="+mj-lt"/>
                        </a:rPr>
                        <a:t>Method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AUC_LL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AUC_UL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Parameters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Dataset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262286"/>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0.6452</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0.6267</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0.6637</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Validation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4120783"/>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0.6570</a:t>
                      </a:r>
                      <a:endParaRPr lang="en-US" sz="1100" dirty="0">
                        <a:solidFill>
                          <a:srgbClr val="FF0000"/>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0.6378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0.6761</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Tier3, </a:t>
                      </a:r>
                      <a:r>
                        <a:rPr lang="en-US" sz="1100" b="0" i="0" u="none" strike="noStrike" dirty="0" err="1">
                          <a:solidFill>
                            <a:schemeClr val="tx1"/>
                          </a:solidFill>
                          <a:effectLst/>
                          <a:latin typeface="+mj-lt"/>
                        </a:rPr>
                        <a:t>pT</a:t>
                      </a:r>
                      <a:r>
                        <a:rPr lang="en-US" sz="1100" b="0" i="0" u="none" strike="noStrike" dirty="0">
                          <a:solidFill>
                            <a:schemeClr val="tx1"/>
                          </a:solidFill>
                          <a:effectLst/>
                          <a:latin typeface="+mj-lt"/>
                        </a:rPr>
                        <a:t>, p=0.003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Validation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716517"/>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0.6335</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0.6140</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0.6530</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p=0.01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6863186"/>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0.6362</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0.6163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0.6560</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r2=0.2, p=5e-04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8654993"/>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0.6508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0.6314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0.6702</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8679527"/>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0.6658</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0.6521</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0.6794</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a:t>
                      </a:r>
                      <a:endParaRPr lang="en-US" sz="1100" kern="1200" dirty="0">
                        <a:solidFill>
                          <a:schemeClr val="tx1"/>
                        </a:solidFill>
                        <a:effectLst/>
                        <a:latin typeface="+mn-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Testing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3465646"/>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0.6744</a:t>
                      </a:r>
                      <a:endParaRPr lang="en-US" sz="1100" dirty="0">
                        <a:solidFill>
                          <a:srgbClr val="FF0000"/>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0.6624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0.6863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Tier3, </a:t>
                      </a:r>
                      <a:r>
                        <a:rPr lang="en-US" sz="1100" b="0" i="0" u="none" strike="noStrike" dirty="0" err="1">
                          <a:solidFill>
                            <a:schemeClr val="tx1"/>
                          </a:solidFill>
                          <a:effectLst/>
                          <a:latin typeface="+mj-lt"/>
                        </a:rPr>
                        <a:t>pT</a:t>
                      </a:r>
                      <a:r>
                        <a:rPr lang="en-US" sz="1100" b="0" i="0" u="none" strike="noStrike" dirty="0">
                          <a:solidFill>
                            <a:schemeClr val="tx1"/>
                          </a:solidFill>
                          <a:effectLst/>
                          <a:latin typeface="+mj-lt"/>
                        </a:rPr>
                        <a:t>, p=0.003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3621621"/>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0.6388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0.6263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0.6512</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p=0.01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7475365"/>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0.6484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0.6362</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0.6606</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r2=0.2, p=5e-04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7071386"/>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0.6626</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0.6505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0.6746</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0652754"/>
                  </a:ext>
                </a:extLst>
              </a:tr>
            </a:tbl>
          </a:graphicData>
        </a:graphic>
      </p:graphicFrame>
      <p:sp>
        <p:nvSpPr>
          <p:cNvPr id="4" name="Rectangle 1">
            <a:extLst>
              <a:ext uri="{FF2B5EF4-FFF2-40B4-BE49-F238E27FC236}">
                <a16:creationId xmlns:a16="http://schemas.microsoft.com/office/drawing/2014/main" id="{9014F7D0-5D92-BD7C-BE4A-5DFD12B7624C}"/>
              </a:ext>
            </a:extLst>
          </p:cNvPr>
          <p:cNvSpPr>
            <a:spLocks noChangeArrowheads="1"/>
          </p:cNvSpPr>
          <p:nvPr/>
        </p:nvSpPr>
        <p:spPr bwMode="auto">
          <a:xfrm>
            <a:off x="1019175" y="173069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03861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DD8BC0FF-8883-42C7-9085-C8B0644668E2}" type="slidenum">
              <a:rPr lang="zh-CN" altLang="en-US" smtClean="0"/>
              <a:pPr/>
              <a:t>16</a:t>
            </a:fld>
            <a:endParaRPr lang="zh-CN" altLang="en-US"/>
          </a:p>
        </p:txBody>
      </p:sp>
      <p:sp>
        <p:nvSpPr>
          <p:cNvPr id="16" name="日期占位符 15"/>
          <p:cNvSpPr>
            <a:spLocks noGrp="1"/>
          </p:cNvSpPr>
          <p:nvPr>
            <p:ph type="dt" sz="half" idx="10"/>
          </p:nvPr>
        </p:nvSpPr>
        <p:spPr/>
        <p:txBody>
          <a:bodyPr/>
          <a:lstStyle/>
          <a:p>
            <a:fld id="{63B6444D-AC88-4BCA-9C8B-E21FC737A6BA}" type="datetime1">
              <a:rPr lang="zh-CN" altLang="en-US" smtClean="0"/>
              <a:t>2022/5/15</a:t>
            </a:fld>
            <a:endParaRPr lang="zh-CN" altLang="en-US"/>
          </a:p>
        </p:txBody>
      </p:sp>
      <p:sp>
        <p:nvSpPr>
          <p:cNvPr id="15" name="矩形 13">
            <a:extLst>
              <a:ext uri="{FF2B5EF4-FFF2-40B4-BE49-F238E27FC236}">
                <a16:creationId xmlns:a16="http://schemas.microsoft.com/office/drawing/2014/main" id="{B93781B5-CEE4-D244-8171-886E763B4CCF}"/>
              </a:ext>
            </a:extLst>
          </p:cNvPr>
          <p:cNvSpPr/>
          <p:nvPr/>
        </p:nvSpPr>
        <p:spPr>
          <a:xfrm>
            <a:off x="365116" y="919131"/>
            <a:ext cx="8399778" cy="456535"/>
          </a:xfrm>
          <a:prstGeom prst="rect">
            <a:avLst/>
          </a:prstGeom>
        </p:spPr>
        <p:txBody>
          <a:bodyPr wrap="square">
            <a:spAutoFit/>
          </a:bodyPr>
          <a:lstStyle/>
          <a:p>
            <a:pPr marL="342900" indent="-342900">
              <a:lnSpc>
                <a:spcPct val="150000"/>
              </a:lnSpc>
              <a:buFont typeface="Calibri" pitchFamily="34" charset="0"/>
              <a:buChar char="—"/>
            </a:pPr>
            <a:r>
              <a:rPr lang="en-US" altLang="zh-CN" b="1" dirty="0">
                <a:latin typeface="Arial" panose="020B0604020202020204" pitchFamily="34" charset="0"/>
                <a:cs typeface="Arial" panose="020B0604020202020204" pitchFamily="34" charset="0"/>
              </a:rPr>
              <a:t>Supplementary Tables: </a:t>
            </a:r>
          </a:p>
        </p:txBody>
      </p:sp>
      <p:sp>
        <p:nvSpPr>
          <p:cNvPr id="32" name="Text Box 6">
            <a:extLst>
              <a:ext uri="{FF2B5EF4-FFF2-40B4-BE49-F238E27FC236}">
                <a16:creationId xmlns:a16="http://schemas.microsoft.com/office/drawing/2014/main" id="{015A1F74-CB07-D028-70EC-E1DF7835162B}"/>
              </a:ext>
            </a:extLst>
          </p:cNvPr>
          <p:cNvSpPr txBox="1">
            <a:spLocks noChangeArrowheads="1"/>
          </p:cNvSpPr>
          <p:nvPr/>
        </p:nvSpPr>
        <p:spPr bwMode="auto">
          <a:xfrm>
            <a:off x="365116" y="5995863"/>
            <a:ext cx="1830950"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a:t>Created for CAGI 6</a:t>
            </a:r>
          </a:p>
        </p:txBody>
      </p:sp>
      <p:sp>
        <p:nvSpPr>
          <p:cNvPr id="33" name="Text Box 8">
            <a:extLst>
              <a:ext uri="{FF2B5EF4-FFF2-40B4-BE49-F238E27FC236}">
                <a16:creationId xmlns:a16="http://schemas.microsoft.com/office/drawing/2014/main" id="{E8F8F869-5B13-53FE-4CB1-C28C10E95EA5}"/>
              </a:ext>
            </a:extLst>
          </p:cNvPr>
          <p:cNvSpPr txBox="1">
            <a:spLocks noChangeArrowheads="1"/>
          </p:cNvSpPr>
          <p:nvPr/>
        </p:nvSpPr>
        <p:spPr bwMode="auto">
          <a:xfrm>
            <a:off x="7614703" y="5995863"/>
            <a:ext cx="1170513"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en-US" sz="1500" dirty="0"/>
              <a:t>Zhao group</a:t>
            </a:r>
          </a:p>
        </p:txBody>
      </p:sp>
      <p:sp>
        <p:nvSpPr>
          <p:cNvPr id="34" name="Text Box 9">
            <a:extLst>
              <a:ext uri="{FF2B5EF4-FFF2-40B4-BE49-F238E27FC236}">
                <a16:creationId xmlns:a16="http://schemas.microsoft.com/office/drawing/2014/main" id="{13B212A3-D5DE-907B-C076-99DB0FEF700E}"/>
              </a:ext>
            </a:extLst>
          </p:cNvPr>
          <p:cNvSpPr txBox="1">
            <a:spLocks noChangeArrowheads="1"/>
          </p:cNvSpPr>
          <p:nvPr/>
        </p:nvSpPr>
        <p:spPr bwMode="auto">
          <a:xfrm>
            <a:off x="3311516" y="5995863"/>
            <a:ext cx="233910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en-US" sz="1500" dirty="0" err="1"/>
              <a:t>genomeinterpretation.org</a:t>
            </a:r>
            <a:endParaRPr lang="en-US" altLang="en-US" sz="1500" dirty="0"/>
          </a:p>
        </p:txBody>
      </p:sp>
      <p:sp>
        <p:nvSpPr>
          <p:cNvPr id="19" name="Shape 97">
            <a:extLst>
              <a:ext uri="{FF2B5EF4-FFF2-40B4-BE49-F238E27FC236}">
                <a16:creationId xmlns:a16="http://schemas.microsoft.com/office/drawing/2014/main" id="{DB00B5FA-44C0-F2E8-A7FD-5B4394CDCFA8}"/>
              </a:ext>
            </a:extLst>
          </p:cNvPr>
          <p:cNvSpPr/>
          <p:nvPr/>
        </p:nvSpPr>
        <p:spPr>
          <a:xfrm>
            <a:off x="0" y="0"/>
            <a:ext cx="9144000" cy="357300"/>
          </a:xfrm>
          <a:prstGeom prst="rect">
            <a:avLst/>
          </a:prstGeom>
          <a:solidFill>
            <a:srgbClr val="2F5595"/>
          </a:solid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ts val="0"/>
              </a:spcBef>
              <a:spcAft>
                <a:spcPts val="0"/>
              </a:spcAft>
              <a:buNone/>
            </a:pPr>
            <a:endParaRPr sz="1800" b="0" i="0" u="none" strike="noStrike" cap="none" dirty="0">
              <a:solidFill>
                <a:srgbClr val="2F5595"/>
              </a:solidFill>
              <a:latin typeface="Arial"/>
              <a:ea typeface="Arial"/>
              <a:cs typeface="Arial"/>
              <a:sym typeface="Arial"/>
            </a:endParaRPr>
          </a:p>
        </p:txBody>
      </p:sp>
      <p:graphicFrame>
        <p:nvGraphicFramePr>
          <p:cNvPr id="2" name="Table 1">
            <a:extLst>
              <a:ext uri="{FF2B5EF4-FFF2-40B4-BE49-F238E27FC236}">
                <a16:creationId xmlns:a16="http://schemas.microsoft.com/office/drawing/2014/main" id="{48625129-4841-8F46-9157-5A1BE17E4B13}"/>
              </a:ext>
            </a:extLst>
          </p:cNvPr>
          <p:cNvGraphicFramePr>
            <a:graphicFrameLocks noGrp="1"/>
          </p:cNvGraphicFramePr>
          <p:nvPr>
            <p:extLst>
              <p:ext uri="{D42A27DB-BD31-4B8C-83A1-F6EECF244321}">
                <p14:modId xmlns:p14="http://schemas.microsoft.com/office/powerpoint/2010/main" val="747158254"/>
              </p:ext>
            </p:extLst>
          </p:nvPr>
        </p:nvGraphicFramePr>
        <p:xfrm>
          <a:off x="1078618" y="1467883"/>
          <a:ext cx="7608183" cy="4297680"/>
        </p:xfrm>
        <a:graphic>
          <a:graphicData uri="http://schemas.openxmlformats.org/drawingml/2006/table">
            <a:tbl>
              <a:tblPr/>
              <a:tblGrid>
                <a:gridCol w="1040261">
                  <a:extLst>
                    <a:ext uri="{9D8B030D-6E8A-4147-A177-3AD203B41FA5}">
                      <a16:colId xmlns:a16="http://schemas.microsoft.com/office/drawing/2014/main" val="2004355721"/>
                    </a:ext>
                  </a:extLst>
                </a:gridCol>
                <a:gridCol w="1040261">
                  <a:extLst>
                    <a:ext uri="{9D8B030D-6E8A-4147-A177-3AD203B41FA5}">
                      <a16:colId xmlns:a16="http://schemas.microsoft.com/office/drawing/2014/main" val="2142246438"/>
                    </a:ext>
                  </a:extLst>
                </a:gridCol>
                <a:gridCol w="1040261">
                  <a:extLst>
                    <a:ext uri="{9D8B030D-6E8A-4147-A177-3AD203B41FA5}">
                      <a16:colId xmlns:a16="http://schemas.microsoft.com/office/drawing/2014/main" val="1737581054"/>
                    </a:ext>
                  </a:extLst>
                </a:gridCol>
                <a:gridCol w="1040261">
                  <a:extLst>
                    <a:ext uri="{9D8B030D-6E8A-4147-A177-3AD203B41FA5}">
                      <a16:colId xmlns:a16="http://schemas.microsoft.com/office/drawing/2014/main" val="2913030931"/>
                    </a:ext>
                  </a:extLst>
                </a:gridCol>
                <a:gridCol w="2417077">
                  <a:extLst>
                    <a:ext uri="{9D8B030D-6E8A-4147-A177-3AD203B41FA5}">
                      <a16:colId xmlns:a16="http://schemas.microsoft.com/office/drawing/2014/main" val="3820802334"/>
                    </a:ext>
                  </a:extLst>
                </a:gridCol>
                <a:gridCol w="1030062">
                  <a:extLst>
                    <a:ext uri="{9D8B030D-6E8A-4147-A177-3AD203B41FA5}">
                      <a16:colId xmlns:a16="http://schemas.microsoft.com/office/drawing/2014/main" val="3777432097"/>
                    </a:ext>
                  </a:extLst>
                </a:gridCol>
              </a:tblGrid>
              <a:tr h="219075">
                <a:tc gridSpan="5">
                  <a:txBody>
                    <a:bodyPr/>
                    <a:lstStyle/>
                    <a:p>
                      <a:pPr rtl="0" fontAlgn="t">
                        <a:spcBef>
                          <a:spcPts val="0"/>
                        </a:spcBef>
                        <a:spcAft>
                          <a:spcPts val="0"/>
                        </a:spcAft>
                      </a:pPr>
                      <a:r>
                        <a:rPr lang="en-US" sz="1100" b="1" i="0" u="none" strike="noStrike">
                          <a:solidFill>
                            <a:schemeClr val="tx1"/>
                          </a:solidFill>
                          <a:effectLst/>
                          <a:latin typeface="+mj-lt"/>
                        </a:rPr>
                        <a:t>Performance of PRS by different methods for T2D</a:t>
                      </a:r>
                      <a:endParaRPr lang="en-US" sz="1100">
                        <a:solidFill>
                          <a:schemeClr val="tx1"/>
                        </a:solidFill>
                        <a:effectLst/>
                        <a:latin typeface="+mj-lt"/>
                      </a:endParaRP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fontAlgn="t"/>
                      <a:r>
                        <a:rPr lang="en-US" sz="1100">
                          <a:solidFill>
                            <a:schemeClr val="tx1"/>
                          </a:solidFill>
                          <a:effectLst/>
                          <a:latin typeface="+mj-lt"/>
                        </a:rPr>
                        <a:t> </a:t>
                      </a:r>
                    </a:p>
                  </a:txBody>
                  <a:tcPr marL="66675" marR="66675" marT="95250" marB="95250">
                    <a:lnL>
                      <a:noFill/>
                    </a:lnL>
                    <a:lnR>
                      <a:noFill/>
                    </a:lnR>
                    <a:lnT>
                      <a:noFill/>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3716664"/>
                  </a:ext>
                </a:extLst>
              </a:tr>
              <a:tr h="219075">
                <a:tc>
                  <a:txBody>
                    <a:bodyPr/>
                    <a:lstStyle/>
                    <a:p>
                      <a:pPr rtl="0" fontAlgn="t">
                        <a:spcBef>
                          <a:spcPts val="0"/>
                        </a:spcBef>
                        <a:spcAft>
                          <a:spcPts val="0"/>
                        </a:spcAft>
                      </a:pPr>
                      <a:r>
                        <a:rPr lang="en-US" sz="1100" b="1" i="0" u="none" strike="noStrike">
                          <a:solidFill>
                            <a:schemeClr val="tx1"/>
                          </a:solidFill>
                          <a:effectLst/>
                          <a:latin typeface="+mj-lt"/>
                        </a:rPr>
                        <a:t>Method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AUC_LL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AUC_UL</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Parameters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1" i="0" u="none" strike="noStrike">
                          <a:solidFill>
                            <a:schemeClr val="tx1"/>
                          </a:solidFill>
                          <a:effectLst/>
                          <a:latin typeface="+mj-lt"/>
                        </a:rPr>
                        <a:t>Dataset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0139791"/>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0.6264</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0.6199</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0.6329</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Validation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4452827"/>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0.6469</a:t>
                      </a:r>
                      <a:endParaRPr lang="en-US" sz="1100" dirty="0">
                        <a:solidFill>
                          <a:srgbClr val="FF0000"/>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0.6389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0.6549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Tier3, pT, p=0.003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Validation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4232291"/>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0.6439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0.6359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0.6520</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p=0.003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7236352"/>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0.6071</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0.5989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0.6154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r2=0.8, p=0.05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7622537"/>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0.6435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0.6354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0.6515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Validation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8699115"/>
                  </a:ext>
                </a:extLst>
              </a:tr>
              <a:tr h="219075">
                <a:tc>
                  <a:txBody>
                    <a:bodyPr/>
                    <a:lstStyle/>
                    <a:p>
                      <a:pPr rtl="0" fontAlgn="t">
                        <a:spcBef>
                          <a:spcPts val="0"/>
                        </a:spcBef>
                        <a:spcAft>
                          <a:spcPts val="0"/>
                        </a:spcAft>
                      </a:pPr>
                      <a:r>
                        <a:rPr lang="en-US" sz="1100" dirty="0">
                          <a:solidFill>
                            <a:schemeClr val="tx1"/>
                          </a:solidFill>
                          <a:effectLst/>
                          <a:latin typeface="+mj-lt"/>
                        </a:rPr>
                        <a:t>SDPR</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0.6224</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0.6176</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0.6274</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j-lt"/>
                          <a:ea typeface="+mn-ea"/>
                          <a:cs typeface="+mn-cs"/>
                        </a:rPr>
                        <a:t>-</a:t>
                      </a:r>
                      <a:endParaRPr lang="en-US" sz="1100" kern="1200" dirty="0">
                        <a:solidFill>
                          <a:schemeClr val="tx1"/>
                        </a:solidFill>
                        <a:effectLst/>
                        <a:latin typeface="+mj-lt"/>
                        <a:ea typeface="+mn-ea"/>
                        <a:cs typeface="+mn-cs"/>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dirty="0">
                          <a:solidFill>
                            <a:schemeClr val="tx1"/>
                          </a:solidFill>
                          <a:effectLst/>
                          <a:latin typeface="+mj-lt"/>
                        </a:rPr>
                        <a:t>Testing set</a:t>
                      </a: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359528"/>
                  </a:ext>
                </a:extLst>
              </a:tr>
              <a:tr h="219075">
                <a:tc>
                  <a:txBody>
                    <a:bodyPr/>
                    <a:lstStyle/>
                    <a:p>
                      <a:pPr rtl="0" fontAlgn="t">
                        <a:spcBef>
                          <a:spcPts val="0"/>
                        </a:spcBef>
                        <a:spcAft>
                          <a:spcPts val="0"/>
                        </a:spcAft>
                      </a:pPr>
                      <a:r>
                        <a:rPr lang="en-US" sz="1100" b="0" i="0" u="none" strike="noStrike" dirty="0" err="1">
                          <a:solidFill>
                            <a:schemeClr val="tx1"/>
                          </a:solidFill>
                          <a:effectLst/>
                          <a:latin typeface="+mj-lt"/>
                        </a:rPr>
                        <a:t>AnnoPred</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rgbClr val="FF0000"/>
                          </a:solidFill>
                          <a:effectLst/>
                          <a:latin typeface="+mj-lt"/>
                        </a:rPr>
                        <a:t>0.6446</a:t>
                      </a:r>
                      <a:endParaRPr lang="en-US" sz="1100" dirty="0">
                        <a:solidFill>
                          <a:srgbClr val="FF0000"/>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0.6385</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0.6507</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Tier3, </a:t>
                      </a:r>
                      <a:r>
                        <a:rPr lang="en-US" sz="1100" b="0" i="0" u="none" strike="noStrike" dirty="0" err="1">
                          <a:solidFill>
                            <a:schemeClr val="tx1"/>
                          </a:solidFill>
                          <a:effectLst/>
                          <a:latin typeface="+mj-lt"/>
                        </a:rPr>
                        <a:t>pT</a:t>
                      </a:r>
                      <a:r>
                        <a:rPr lang="en-US" sz="1100" b="0" i="0" u="none" strike="noStrike" dirty="0">
                          <a:solidFill>
                            <a:schemeClr val="tx1"/>
                          </a:solidFill>
                          <a:effectLst/>
                          <a:latin typeface="+mj-lt"/>
                        </a:rPr>
                        <a:t>, p=0.003</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7267639"/>
                  </a:ext>
                </a:extLst>
              </a:tr>
              <a:tr h="219075">
                <a:tc>
                  <a:txBody>
                    <a:bodyPr/>
                    <a:lstStyle/>
                    <a:p>
                      <a:pPr rtl="0" fontAlgn="t">
                        <a:spcBef>
                          <a:spcPts val="0"/>
                        </a:spcBef>
                        <a:spcAft>
                          <a:spcPts val="0"/>
                        </a:spcAft>
                      </a:pPr>
                      <a:r>
                        <a:rPr lang="en-US" sz="1100" b="0" i="0" u="none" strike="noStrike">
                          <a:solidFill>
                            <a:schemeClr val="tx1"/>
                          </a:solidFill>
                          <a:effectLst/>
                          <a:latin typeface="+mj-lt"/>
                        </a:rPr>
                        <a:t>Ldpred</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0.6388</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0.6327</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0.6449</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p=0.003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194215"/>
                  </a:ext>
                </a:extLst>
              </a:tr>
              <a:tr h="219075">
                <a:tc>
                  <a:txBody>
                    <a:bodyPr/>
                    <a:lstStyle/>
                    <a:p>
                      <a:pPr rtl="0" fontAlgn="t">
                        <a:spcBef>
                          <a:spcPts val="0"/>
                        </a:spcBef>
                        <a:spcAft>
                          <a:spcPts val="0"/>
                        </a:spcAft>
                      </a:pPr>
                      <a:r>
                        <a:rPr lang="en-US" sz="1100" b="0" i="0" u="none" strike="noStrike">
                          <a:solidFill>
                            <a:schemeClr val="tx1"/>
                          </a:solidFill>
                          <a:effectLst/>
                          <a:latin typeface="+mj-lt"/>
                        </a:rPr>
                        <a:t>P+T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0.6020</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0.5957</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0.6084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r2=0.8, p=0.05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Testing set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4141734"/>
                  </a:ext>
                </a:extLst>
              </a:tr>
              <a:tr h="219075">
                <a:tc>
                  <a:txBody>
                    <a:bodyPr/>
                    <a:lstStyle/>
                    <a:p>
                      <a:pPr rtl="0" fontAlgn="t">
                        <a:spcBef>
                          <a:spcPts val="0"/>
                        </a:spcBef>
                        <a:spcAft>
                          <a:spcPts val="0"/>
                        </a:spcAft>
                      </a:pPr>
                      <a:r>
                        <a:rPr lang="en-US" sz="1100" b="0" i="0" u="none" strike="noStrike">
                          <a:solidFill>
                            <a:schemeClr val="tx1"/>
                          </a:solidFill>
                          <a:effectLst/>
                          <a:latin typeface="+mj-lt"/>
                        </a:rPr>
                        <a:t>PRScs</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0.6394</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0.6333</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0.6455</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a:solidFill>
                            <a:schemeClr val="tx1"/>
                          </a:solidFill>
                          <a:effectLst/>
                          <a:latin typeface="+mj-lt"/>
                        </a:rPr>
                        <a:t>-</a:t>
                      </a:r>
                      <a:endParaRPr lang="en-US" sz="110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tc>
                  <a:txBody>
                    <a:bodyPr/>
                    <a:lstStyle/>
                    <a:p>
                      <a:pPr rtl="0" fontAlgn="t">
                        <a:spcBef>
                          <a:spcPts val="0"/>
                        </a:spcBef>
                        <a:spcAft>
                          <a:spcPts val="0"/>
                        </a:spcAft>
                      </a:pPr>
                      <a:r>
                        <a:rPr lang="en-US" sz="1100" b="0" i="0" u="none" strike="noStrike" dirty="0">
                          <a:solidFill>
                            <a:schemeClr val="tx1"/>
                          </a:solidFill>
                          <a:effectLst/>
                          <a:latin typeface="+mj-lt"/>
                        </a:rPr>
                        <a:t>Testing set</a:t>
                      </a:r>
                      <a:endParaRPr lang="en-US" sz="1100" dirty="0">
                        <a:solidFill>
                          <a:schemeClr val="tx1"/>
                        </a:solidFill>
                        <a:effectLst/>
                        <a:latin typeface="+mj-lt"/>
                      </a:endParaRPr>
                    </a:p>
                  </a:txBody>
                  <a:tcPr marL="66675" marR="66675" marT="95250" marB="95250">
                    <a:lnL w="12649" cap="flat" cmpd="sng" algn="ctr">
                      <a:solidFill>
                        <a:srgbClr val="000000"/>
                      </a:solidFill>
                      <a:prstDash val="solid"/>
                      <a:round/>
                      <a:headEnd type="none" w="med" len="med"/>
                      <a:tailEnd type="none" w="med" len="med"/>
                    </a:lnL>
                    <a:lnR w="12649" cap="flat" cmpd="sng" algn="ctr">
                      <a:solidFill>
                        <a:srgbClr val="000000"/>
                      </a:solidFill>
                      <a:prstDash val="solid"/>
                      <a:round/>
                      <a:headEnd type="none" w="med" len="med"/>
                      <a:tailEnd type="none" w="med" len="med"/>
                    </a:lnR>
                    <a:lnT w="12649" cap="flat" cmpd="sng" algn="ctr">
                      <a:solidFill>
                        <a:srgbClr val="000000"/>
                      </a:solidFill>
                      <a:prstDash val="solid"/>
                      <a:round/>
                      <a:headEnd type="none" w="med" len="med"/>
                      <a:tailEnd type="none" w="med" len="med"/>
                    </a:lnT>
                    <a:lnB w="1264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402418"/>
                  </a:ext>
                </a:extLst>
              </a:tr>
            </a:tbl>
          </a:graphicData>
        </a:graphic>
      </p:graphicFrame>
      <p:sp>
        <p:nvSpPr>
          <p:cNvPr id="3" name="Rectangle 1">
            <a:extLst>
              <a:ext uri="{FF2B5EF4-FFF2-40B4-BE49-F238E27FC236}">
                <a16:creationId xmlns:a16="http://schemas.microsoft.com/office/drawing/2014/main" id="{1904D59E-1FC1-4D1C-CB34-FEAEA7F2F7F7}"/>
              </a:ext>
            </a:extLst>
          </p:cNvPr>
          <p:cNvSpPr>
            <a:spLocks noChangeArrowheads="1"/>
          </p:cNvSpPr>
          <p:nvPr/>
        </p:nvSpPr>
        <p:spPr bwMode="auto">
          <a:xfrm>
            <a:off x="1078618" y="1762299"/>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4360954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6|1.1"/>
</p:tagLst>
</file>

<file path=ppt/tags/tag2.xml><?xml version="1.0" encoding="utf-8"?>
<p:tagLst xmlns:a="http://schemas.openxmlformats.org/drawingml/2006/main" xmlns:r="http://schemas.openxmlformats.org/officeDocument/2006/relationships" xmlns:p="http://schemas.openxmlformats.org/presentationml/2006/main">
  <p:tag name="TIMING" val="|0.6|1.1"/>
</p:tagLst>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941</TotalTime>
  <Words>2027</Words>
  <Application>Microsoft Macintosh PowerPoint</Application>
  <PresentationFormat>On-screen Show (4:3)</PresentationFormat>
  <Paragraphs>501</Paragraphs>
  <Slides>16</Slides>
  <Notes>14</Notes>
  <HiddenSlides>4</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微软雅黑</vt:lpstr>
      <vt:lpstr>Arial</vt:lpstr>
      <vt:lpstr>Calibri</vt:lpstr>
      <vt:lpstr>Cambria Math</vt:lpstr>
      <vt:lpstr>Courier New</vt:lpstr>
      <vt:lpstr>Times New Roman</vt:lpstr>
      <vt:lpstr>Brenner Lab Sample Master Template v07 05 June 2017 JL</vt:lpstr>
      <vt:lpstr>CAGI slide pack guidelines I agree to my slides being used according to the following terms:  _______Zhao Group_______</vt:lpstr>
      <vt:lpstr>Permission request regarding CAGI 6 recordings and hybrid presentations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Zhang, Chi</cp:lastModifiedBy>
  <cp:revision>37</cp:revision>
  <dcterms:created xsi:type="dcterms:W3CDTF">2017-09-29T21:50:38Z</dcterms:created>
  <dcterms:modified xsi:type="dcterms:W3CDTF">2022-05-15T09:44:48Z</dcterms:modified>
</cp:coreProperties>
</file>