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4" r:id="rId3"/>
    <p:sldId id="299" r:id="rId4"/>
    <p:sldId id="310" r:id="rId5"/>
    <p:sldId id="309" r:id="rId6"/>
    <p:sldId id="303" r:id="rId7"/>
    <p:sldId id="301" r:id="rId8"/>
    <p:sldId id="305" r:id="rId9"/>
    <p:sldId id="296" r:id="rId10"/>
    <p:sldId id="295" r:id="rId11"/>
    <p:sldId id="297" r:id="rId12"/>
    <p:sldId id="31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p:cViewPr varScale="1">
        <p:scale>
          <a:sx n="113" d="100"/>
          <a:sy n="113" d="100"/>
        </p:scale>
        <p:origin x="152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FB5BF-B564-6C44-88B0-FF5473E1C8BF}" type="datetimeFigureOut">
              <a:rPr lang="en-US" smtClean="0"/>
              <a:t>5/13/22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A46EA-38F9-2D47-89B6-07B94165E3CA}" type="slidenum">
              <a:rPr lang="en-US" smtClean="0"/>
              <a:t>‹#›</a:t>
            </a:fld>
            <a:endParaRPr lang="en-US"/>
          </a:p>
        </p:txBody>
      </p:sp>
    </p:spTree>
    <p:extLst>
      <p:ext uri="{BB962C8B-B14F-4D97-AF65-F5344CB8AC3E}">
        <p14:creationId xmlns:p14="http://schemas.microsoft.com/office/powerpoint/2010/main" val="249953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0346DB-03E0-0548-AFAB-A348C443EC81}" type="slidenum">
              <a:rPr lang="en-US" smtClean="0"/>
              <a:t>3</a:t>
            </a:fld>
            <a:endParaRPr lang="en-US"/>
          </a:p>
        </p:txBody>
      </p:sp>
    </p:spTree>
    <p:extLst>
      <p:ext uri="{BB962C8B-B14F-4D97-AF65-F5344CB8AC3E}">
        <p14:creationId xmlns:p14="http://schemas.microsoft.com/office/powerpoint/2010/main" val="1644647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Splicing of mRNA precursors is required for the maturation of almost all human mRNAs, and furthermore is a key step in the regulation of expression of many genes. Alternative splicing, whereby a pre-mRNA can be processed into different mature mRNAs via splice site selection, enables multiple potential protein products to be generated from a single gene and thereby expands the cellular proteome. RNA splicing is essential for processing pre-mRNA transcribed from the more than 90% of human protein-coding genes that contain more than one exon into mature mRNAs before translation into proteins13,14. Intron excision is facilitated by short sequence motifs in the pre-mRNA, in particular at boundaries between the upstream exon and intron (the 5′ splice site) and the intron and downstream exon (the 3′ splice site) (FIG. 1a). Although splicing itself is </a:t>
            </a:r>
            <a:r>
              <a:rPr lang="en-US" sz="1200" kern="1200" dirty="0" err="1">
                <a:solidFill>
                  <a:schemeClr val="tx1"/>
                </a:solidFill>
                <a:effectLst/>
                <a:latin typeface="+mn-lt"/>
                <a:ea typeface="+mn-ea"/>
                <a:cs typeface="+mn-cs"/>
              </a:rPr>
              <a:t>catalysed</a:t>
            </a:r>
            <a:r>
              <a:rPr lang="en-US" sz="1200" kern="1200" dirty="0">
                <a:solidFill>
                  <a:schemeClr val="tx1"/>
                </a:solidFill>
                <a:effectLst/>
                <a:latin typeface="+mn-lt"/>
                <a:ea typeface="+mn-ea"/>
                <a:cs typeface="+mn-cs"/>
              </a:rPr>
              <a:t> by RNA18, the proper recognition of splice sites relies on RNA–RNA, RNA– protein and protein–protein interactions.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8CA8259-5C81-7847-B18A-524B39A19222}" type="slidenum">
              <a:rPr lang="en-US" smtClean="0"/>
              <a:t>4</a:t>
            </a:fld>
            <a:endParaRPr lang="en-US"/>
          </a:p>
        </p:txBody>
      </p:sp>
    </p:spTree>
    <p:extLst>
      <p:ext uri="{BB962C8B-B14F-4D97-AF65-F5344CB8AC3E}">
        <p14:creationId xmlns:p14="http://schemas.microsoft.com/office/powerpoint/2010/main" val="993607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CA8259-5C81-7847-B18A-524B39A19222}" type="slidenum">
              <a:rPr lang="en-US" smtClean="0"/>
              <a:t>5</a:t>
            </a:fld>
            <a:endParaRPr lang="en-US"/>
          </a:p>
        </p:txBody>
      </p:sp>
    </p:spTree>
    <p:extLst>
      <p:ext uri="{BB962C8B-B14F-4D97-AF65-F5344CB8AC3E}">
        <p14:creationId xmlns:p14="http://schemas.microsoft.com/office/powerpoint/2010/main" val="267898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CA8259-5C81-7847-B18A-524B39A19222}" type="slidenum">
              <a:rPr lang="en-US" smtClean="0"/>
              <a:t>6</a:t>
            </a:fld>
            <a:endParaRPr lang="en-US"/>
          </a:p>
        </p:txBody>
      </p:sp>
    </p:spTree>
    <p:extLst>
      <p:ext uri="{BB962C8B-B14F-4D97-AF65-F5344CB8AC3E}">
        <p14:creationId xmlns:p14="http://schemas.microsoft.com/office/powerpoint/2010/main" val="1987976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train a machine model to identify the variants that impact splicing, we used a large dataset with more than 8000 known splicing variants reported in the literatures and we also built a control dataset by using the high confidence benign or likely benign variants from </a:t>
            </a:r>
            <a:r>
              <a:rPr lang="en-US" dirty="0" err="1"/>
              <a:t>ClinVar</a:t>
            </a:r>
            <a:r>
              <a:rPr lang="en-US" dirty="0"/>
              <a:t>.  The machine models were then validated on the  dataset with 257 variants from </a:t>
            </a:r>
            <a:r>
              <a:rPr lang="en-US" sz="1200" kern="1200" dirty="0">
                <a:solidFill>
                  <a:schemeClr val="tx1"/>
                </a:solidFill>
                <a:effectLst/>
                <a:latin typeface="+mn-lt"/>
                <a:ea typeface="+mn-ea"/>
                <a:cs typeface="+mn-cs"/>
              </a:rPr>
              <a:t>the paper published on the genetics in medicine journal  in 2020 by the splicing and disease working group. Because we think the larger dataset could provide more information for , especially for capturing important features of variants from those non-canonical splicing sites. Instead of training models directly on After tuning and validate the models on this validation dataset. The final model was run for the 64 variants provided the CAGI 6 splicing challenge. </a:t>
            </a:r>
            <a:endParaRPr lang="en-US" dirty="0"/>
          </a:p>
          <a:p>
            <a:endParaRPr lang="en-US" dirty="0"/>
          </a:p>
        </p:txBody>
      </p:sp>
      <p:sp>
        <p:nvSpPr>
          <p:cNvPr id="4" name="Slide Number Placeholder 3"/>
          <p:cNvSpPr>
            <a:spLocks noGrp="1"/>
          </p:cNvSpPr>
          <p:nvPr>
            <p:ph type="sldNum" sz="quarter" idx="5"/>
          </p:nvPr>
        </p:nvSpPr>
        <p:spPr/>
        <p:txBody>
          <a:bodyPr/>
          <a:lstStyle/>
          <a:p>
            <a:fld id="{98CA8259-5C81-7847-B18A-524B39A19222}" type="slidenum">
              <a:rPr lang="en-US" smtClean="0"/>
              <a:t>7</a:t>
            </a:fld>
            <a:endParaRPr lang="en-US"/>
          </a:p>
        </p:txBody>
      </p:sp>
    </p:spTree>
    <p:extLst>
      <p:ext uri="{BB962C8B-B14F-4D97-AF65-F5344CB8AC3E}">
        <p14:creationId xmlns:p14="http://schemas.microsoft.com/office/powerpoint/2010/main" val="374076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CA8259-5C81-7847-B18A-524B39A19222}" type="slidenum">
              <a:rPr lang="en-US" smtClean="0"/>
              <a:t>8</a:t>
            </a:fld>
            <a:endParaRPr lang="en-US"/>
          </a:p>
        </p:txBody>
      </p:sp>
    </p:spTree>
    <p:extLst>
      <p:ext uri="{BB962C8B-B14F-4D97-AF65-F5344CB8AC3E}">
        <p14:creationId xmlns:p14="http://schemas.microsoft.com/office/powerpoint/2010/main" val="1066530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0346DB-03E0-0548-AFAB-A348C443EC81}" type="slidenum">
              <a:rPr lang="en-US" smtClean="0"/>
              <a:t>9</a:t>
            </a:fld>
            <a:endParaRPr lang="en-US"/>
          </a:p>
        </p:txBody>
      </p:sp>
    </p:spTree>
    <p:extLst>
      <p:ext uri="{BB962C8B-B14F-4D97-AF65-F5344CB8AC3E}">
        <p14:creationId xmlns:p14="http://schemas.microsoft.com/office/powerpoint/2010/main" val="2024322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6513Add AUC values to the plots</a:t>
            </a:r>
          </a:p>
        </p:txBody>
      </p:sp>
      <p:sp>
        <p:nvSpPr>
          <p:cNvPr id="4" name="Slide Number Placeholder 3"/>
          <p:cNvSpPr>
            <a:spLocks noGrp="1"/>
          </p:cNvSpPr>
          <p:nvPr>
            <p:ph type="sldNum" sz="quarter" idx="5"/>
          </p:nvPr>
        </p:nvSpPr>
        <p:spPr/>
        <p:txBody>
          <a:bodyPr/>
          <a:lstStyle/>
          <a:p>
            <a:fld id="{900346DB-03E0-0548-AFAB-A348C443EC81}" type="slidenum">
              <a:rPr lang="en-US" smtClean="0"/>
              <a:t>10</a:t>
            </a:fld>
            <a:endParaRPr lang="en-US"/>
          </a:p>
        </p:txBody>
      </p:sp>
    </p:spTree>
    <p:extLst>
      <p:ext uri="{BB962C8B-B14F-4D97-AF65-F5344CB8AC3E}">
        <p14:creationId xmlns:p14="http://schemas.microsoft.com/office/powerpoint/2010/main" val="131947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0346DB-03E0-0548-AFAB-A348C443EC81}" type="slidenum">
              <a:rPr lang="en-US" smtClean="0"/>
              <a:t>11</a:t>
            </a:fld>
            <a:endParaRPr lang="en-US"/>
          </a:p>
        </p:txBody>
      </p:sp>
    </p:spTree>
    <p:extLst>
      <p:ext uri="{BB962C8B-B14F-4D97-AF65-F5344CB8AC3E}">
        <p14:creationId xmlns:p14="http://schemas.microsoft.com/office/powerpoint/2010/main" val="3529076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5/11/22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5/11/22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5/11/22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emf"/><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png"/><Relationship Id="rId4" Type="http://schemas.openxmlformats.org/officeDocument/2006/relationships/image" Target="../media/image9.tiff"/><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Yaqiong WANG</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Yaqiong Wang</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8D47-38CA-5E4C-B952-D52D104A9D86}"/>
              </a:ext>
            </a:extLst>
          </p:cNvPr>
          <p:cNvSpPr>
            <a:spLocks noGrp="1"/>
          </p:cNvSpPr>
          <p:nvPr>
            <p:ph type="ctrTitle"/>
          </p:nvPr>
        </p:nvSpPr>
        <p:spPr>
          <a:xfrm>
            <a:off x="685800" y="1447800"/>
            <a:ext cx="7772400" cy="1470025"/>
          </a:xfrm>
        </p:spPr>
        <p:txBody>
          <a:bodyPr>
            <a:normAutofit fontScale="90000"/>
          </a:bodyPr>
          <a:lstStyle/>
          <a:p>
            <a:r>
              <a:rPr lang="en-US" b="1" dirty="0"/>
              <a:t>Interpreting</a:t>
            </a:r>
            <a:r>
              <a:rPr lang="zh-CN" altLang="en-US" b="1" dirty="0"/>
              <a:t> </a:t>
            </a:r>
            <a:r>
              <a:rPr lang="en-US" altLang="zh-CN" b="1" dirty="0"/>
              <a:t>the</a:t>
            </a:r>
            <a:r>
              <a:rPr lang="zh-CN" altLang="en-US" b="1" dirty="0"/>
              <a:t> </a:t>
            </a:r>
            <a:r>
              <a:rPr lang="en-US" altLang="zh-CN" b="1" dirty="0"/>
              <a:t>functional</a:t>
            </a:r>
            <a:r>
              <a:rPr lang="zh-CN" altLang="en-US" b="1" dirty="0"/>
              <a:t> </a:t>
            </a:r>
            <a:r>
              <a:rPr lang="en-US" altLang="zh-CN" b="1" dirty="0"/>
              <a:t>impacts</a:t>
            </a:r>
            <a:r>
              <a:rPr lang="zh-CN" altLang="en-US" b="1" dirty="0"/>
              <a:t> </a:t>
            </a:r>
            <a:r>
              <a:rPr lang="en-US" altLang="zh-CN" b="1" dirty="0"/>
              <a:t>of</a:t>
            </a:r>
            <a:r>
              <a:rPr lang="zh-CN" altLang="en-US" b="1" dirty="0"/>
              <a:t> </a:t>
            </a:r>
            <a:r>
              <a:rPr lang="en-US" altLang="zh-CN" b="1" dirty="0"/>
              <a:t>splicing</a:t>
            </a:r>
            <a:r>
              <a:rPr lang="zh-CN" altLang="en-US" b="1" dirty="0"/>
              <a:t> </a:t>
            </a:r>
            <a:r>
              <a:rPr lang="en-US" altLang="zh-CN" b="1" dirty="0"/>
              <a:t>variants</a:t>
            </a:r>
            <a:r>
              <a:rPr lang="zh-CN" altLang="en-US" b="1" dirty="0"/>
              <a:t> </a:t>
            </a:r>
            <a:r>
              <a:rPr lang="en-US" altLang="zh-CN" b="1" dirty="0"/>
              <a:t>of</a:t>
            </a:r>
            <a:r>
              <a:rPr lang="zh-CN" altLang="en-US" b="1" dirty="0"/>
              <a:t> </a:t>
            </a:r>
            <a:r>
              <a:rPr lang="en-US" altLang="zh-CN" b="1" dirty="0"/>
              <a:t>genetics</a:t>
            </a:r>
            <a:r>
              <a:rPr lang="zh-CN" altLang="en-US" b="1" dirty="0"/>
              <a:t> </a:t>
            </a:r>
            <a:r>
              <a:rPr lang="en-US" altLang="zh-CN" b="1" dirty="0"/>
              <a:t>diseases</a:t>
            </a:r>
            <a:endParaRPr lang="en-US" b="1" dirty="0"/>
          </a:p>
        </p:txBody>
      </p:sp>
      <p:sp>
        <p:nvSpPr>
          <p:cNvPr id="3" name="Subtitle 2">
            <a:extLst>
              <a:ext uri="{FF2B5EF4-FFF2-40B4-BE49-F238E27FC236}">
                <a16:creationId xmlns:a16="http://schemas.microsoft.com/office/drawing/2014/main" id="{55E016F5-DF1B-364A-B655-632C6E67A789}"/>
              </a:ext>
            </a:extLst>
          </p:cNvPr>
          <p:cNvSpPr>
            <a:spLocks noGrp="1"/>
          </p:cNvSpPr>
          <p:nvPr>
            <p:ph type="subTitle" idx="1"/>
          </p:nvPr>
        </p:nvSpPr>
        <p:spPr>
          <a:xfrm>
            <a:off x="304800" y="3581400"/>
            <a:ext cx="8534400" cy="2514600"/>
          </a:xfrm>
        </p:spPr>
        <p:txBody>
          <a:bodyPr>
            <a:normAutofit/>
          </a:bodyPr>
          <a:lstStyle/>
          <a:p>
            <a:pPr>
              <a:lnSpc>
                <a:spcPct val="150000"/>
              </a:lnSpc>
            </a:pPr>
            <a:endParaRPr lang="en-US" sz="2400" dirty="0"/>
          </a:p>
          <a:p>
            <a:pPr>
              <a:lnSpc>
                <a:spcPct val="150000"/>
              </a:lnSpc>
            </a:pPr>
            <a:r>
              <a:rPr lang="en-US" sz="2400" dirty="0"/>
              <a:t>Yaqiong</a:t>
            </a:r>
            <a:r>
              <a:rPr lang="zh-CN" altLang="en-US" sz="2400" dirty="0"/>
              <a:t> </a:t>
            </a:r>
            <a:r>
              <a:rPr lang="en-US" altLang="zh-CN" sz="2400" dirty="0"/>
              <a:t>Wang</a:t>
            </a:r>
          </a:p>
          <a:p>
            <a:pPr>
              <a:lnSpc>
                <a:spcPct val="150000"/>
              </a:lnSpc>
            </a:pPr>
            <a:r>
              <a:rPr lang="en-US" altLang="zh-CN" sz="2400" dirty="0"/>
              <a:t>Children’s Hospital of Fudan University</a:t>
            </a:r>
          </a:p>
          <a:p>
            <a:pPr>
              <a:lnSpc>
                <a:spcPct val="150000"/>
              </a:lnSpc>
            </a:pPr>
            <a:r>
              <a:rPr lang="en-US" altLang="zh-CN" sz="2400" dirty="0"/>
              <a:t>2022/5/16</a:t>
            </a:r>
            <a:endParaRPr lang="en-US" sz="2400" dirty="0"/>
          </a:p>
        </p:txBody>
      </p:sp>
    </p:spTree>
    <p:extLst>
      <p:ext uri="{BB962C8B-B14F-4D97-AF65-F5344CB8AC3E}">
        <p14:creationId xmlns:p14="http://schemas.microsoft.com/office/powerpoint/2010/main" val="204559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ircular Arrow 12">
            <a:extLst>
              <a:ext uri="{FF2B5EF4-FFF2-40B4-BE49-F238E27FC236}">
                <a16:creationId xmlns:a16="http://schemas.microsoft.com/office/drawing/2014/main" id="{71FB0B35-5F09-634E-AECB-4E4840E6411E}"/>
              </a:ext>
            </a:extLst>
          </p:cNvPr>
          <p:cNvSpPr/>
          <p:nvPr/>
        </p:nvSpPr>
        <p:spPr>
          <a:xfrm rot="15930754" flipH="1">
            <a:off x="6173487" y="1252853"/>
            <a:ext cx="2162432" cy="2500096"/>
          </a:xfrm>
          <a:prstGeom prst="circular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4F863B97-F593-1440-AD39-6920AA85AF61}"/>
              </a:ext>
            </a:extLst>
          </p:cNvPr>
          <p:cNvPicPr>
            <a:picLocks noChangeAspect="1"/>
          </p:cNvPicPr>
          <p:nvPr/>
        </p:nvPicPr>
        <p:blipFill>
          <a:blip r:embed="rId3"/>
          <a:stretch>
            <a:fillRect/>
          </a:stretch>
        </p:blipFill>
        <p:spPr>
          <a:xfrm>
            <a:off x="751562" y="1087829"/>
            <a:ext cx="5423769" cy="2084645"/>
          </a:xfrm>
          <a:prstGeom prst="rect">
            <a:avLst/>
          </a:prstGeom>
        </p:spPr>
      </p:pic>
      <p:sp>
        <p:nvSpPr>
          <p:cNvPr id="4" name="Rectangle 3">
            <a:extLst>
              <a:ext uri="{FF2B5EF4-FFF2-40B4-BE49-F238E27FC236}">
                <a16:creationId xmlns:a16="http://schemas.microsoft.com/office/drawing/2014/main" id="{A8FB1022-241C-0148-AC48-D331106E96C5}"/>
              </a:ext>
            </a:extLst>
          </p:cNvPr>
          <p:cNvSpPr/>
          <p:nvPr/>
        </p:nvSpPr>
        <p:spPr>
          <a:xfrm>
            <a:off x="3693906" y="3024428"/>
            <a:ext cx="3008790" cy="276999"/>
          </a:xfrm>
          <a:prstGeom prst="rect">
            <a:avLst/>
          </a:prstGeom>
        </p:spPr>
        <p:txBody>
          <a:bodyPr wrap="square">
            <a:spAutoFit/>
          </a:bodyPr>
          <a:lstStyle/>
          <a:p>
            <a:r>
              <a:rPr lang="en-US" sz="1200" i="1" dirty="0" err="1"/>
              <a:t>Dvinge</a:t>
            </a:r>
            <a:r>
              <a:rPr lang="en-US" sz="1200" i="1" dirty="0"/>
              <a:t> </a:t>
            </a:r>
            <a:r>
              <a:rPr lang="en-US" sz="1200" i="1" dirty="0" err="1"/>
              <a:t>et.al</a:t>
            </a:r>
            <a:r>
              <a:rPr lang="en-US" sz="1200" dirty="0"/>
              <a:t>, Nat Rev Cancer. 2016; 16(7)</a:t>
            </a:r>
          </a:p>
        </p:txBody>
      </p:sp>
      <p:pic>
        <p:nvPicPr>
          <p:cNvPr id="10" name="Picture 9">
            <a:extLst>
              <a:ext uri="{FF2B5EF4-FFF2-40B4-BE49-F238E27FC236}">
                <a16:creationId xmlns:a16="http://schemas.microsoft.com/office/drawing/2014/main" id="{777DEAAC-E340-0A49-A0EA-5DCF1B498957}"/>
              </a:ext>
            </a:extLst>
          </p:cNvPr>
          <p:cNvPicPr>
            <a:picLocks noChangeAspect="1"/>
          </p:cNvPicPr>
          <p:nvPr/>
        </p:nvPicPr>
        <p:blipFill>
          <a:blip r:embed="rId4"/>
          <a:stretch>
            <a:fillRect/>
          </a:stretch>
        </p:blipFill>
        <p:spPr>
          <a:xfrm>
            <a:off x="991725" y="3460286"/>
            <a:ext cx="5183606" cy="2529724"/>
          </a:xfrm>
          <a:prstGeom prst="rect">
            <a:avLst/>
          </a:prstGeom>
        </p:spPr>
      </p:pic>
      <p:sp>
        <p:nvSpPr>
          <p:cNvPr id="11" name="Rectangle 10">
            <a:extLst>
              <a:ext uri="{FF2B5EF4-FFF2-40B4-BE49-F238E27FC236}">
                <a16:creationId xmlns:a16="http://schemas.microsoft.com/office/drawing/2014/main" id="{62AA4C7D-B7A0-4A4A-A5DB-31B9CA029E5D}"/>
              </a:ext>
            </a:extLst>
          </p:cNvPr>
          <p:cNvSpPr/>
          <p:nvPr/>
        </p:nvSpPr>
        <p:spPr>
          <a:xfrm>
            <a:off x="3066292" y="5952828"/>
            <a:ext cx="3288080" cy="261610"/>
          </a:xfrm>
          <a:prstGeom prst="rect">
            <a:avLst/>
          </a:prstGeom>
        </p:spPr>
        <p:txBody>
          <a:bodyPr wrap="none">
            <a:spAutoFit/>
          </a:bodyPr>
          <a:lstStyle/>
          <a:p>
            <a:r>
              <a:rPr lang="en-US" sz="1100" dirty="0">
                <a:latin typeface="Arial" panose="020B0604020202020204" pitchFamily="34" charset="0"/>
                <a:cs typeface="Arial" panose="020B0604020202020204" pitchFamily="34" charset="0"/>
              </a:rPr>
              <a:t>Trends in Pharmacological Sciences. 2022; 43(5)</a:t>
            </a:r>
          </a:p>
        </p:txBody>
      </p:sp>
      <p:sp>
        <p:nvSpPr>
          <p:cNvPr id="6" name="Title 5">
            <a:extLst>
              <a:ext uri="{FF2B5EF4-FFF2-40B4-BE49-F238E27FC236}">
                <a16:creationId xmlns:a16="http://schemas.microsoft.com/office/drawing/2014/main" id="{082B99A6-EED2-464E-BE46-079E9682D343}"/>
              </a:ext>
            </a:extLst>
          </p:cNvPr>
          <p:cNvSpPr>
            <a:spLocks noGrp="1"/>
          </p:cNvSpPr>
          <p:nvPr>
            <p:ph type="title"/>
          </p:nvPr>
        </p:nvSpPr>
        <p:spPr>
          <a:xfrm>
            <a:off x="0" y="-11216"/>
            <a:ext cx="8893479" cy="903273"/>
          </a:xfrm>
        </p:spPr>
        <p:txBody>
          <a:bodyPr>
            <a:noAutofit/>
          </a:bodyPr>
          <a:lstStyle/>
          <a:p>
            <a:r>
              <a:rPr lang="en-US" sz="2400" b="1" dirty="0">
                <a:latin typeface="Arial" panose="020B0604020202020204" pitchFamily="34" charset="0"/>
                <a:cs typeface="Arial" panose="020B0604020202020204" pitchFamily="34" charset="0"/>
              </a:rPr>
              <a:t>RNA splicing is a complex and precisely regulated process</a:t>
            </a:r>
          </a:p>
        </p:txBody>
      </p:sp>
      <p:sp>
        <p:nvSpPr>
          <p:cNvPr id="12" name="TextBox 11">
            <a:extLst>
              <a:ext uri="{FF2B5EF4-FFF2-40B4-BE49-F238E27FC236}">
                <a16:creationId xmlns:a16="http://schemas.microsoft.com/office/drawing/2014/main" id="{655FE923-F74E-4743-B726-1388A3E5D119}"/>
              </a:ext>
            </a:extLst>
          </p:cNvPr>
          <p:cNvSpPr txBox="1"/>
          <p:nvPr/>
        </p:nvSpPr>
        <p:spPr>
          <a:xfrm>
            <a:off x="7181539" y="1492256"/>
            <a:ext cx="127470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Mutations</a:t>
            </a:r>
          </a:p>
        </p:txBody>
      </p:sp>
      <p:sp>
        <p:nvSpPr>
          <p:cNvPr id="14" name="TextBox 13">
            <a:extLst>
              <a:ext uri="{FF2B5EF4-FFF2-40B4-BE49-F238E27FC236}">
                <a16:creationId xmlns:a16="http://schemas.microsoft.com/office/drawing/2014/main" id="{7C3C9CBD-BD9A-F642-84AF-1A6A17CFC22B}"/>
              </a:ext>
            </a:extLst>
          </p:cNvPr>
          <p:cNvSpPr txBox="1"/>
          <p:nvPr/>
        </p:nvSpPr>
        <p:spPr>
          <a:xfrm>
            <a:off x="7181539" y="3428865"/>
            <a:ext cx="1184940"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Diseases</a:t>
            </a:r>
          </a:p>
        </p:txBody>
      </p:sp>
      <p:sp>
        <p:nvSpPr>
          <p:cNvPr id="15" name="TextBox 14">
            <a:extLst>
              <a:ext uri="{FF2B5EF4-FFF2-40B4-BE49-F238E27FC236}">
                <a16:creationId xmlns:a16="http://schemas.microsoft.com/office/drawing/2014/main" id="{6770E7EF-B087-D445-8077-7A7996609ED6}"/>
              </a:ext>
            </a:extLst>
          </p:cNvPr>
          <p:cNvSpPr txBox="1"/>
          <p:nvPr/>
        </p:nvSpPr>
        <p:spPr>
          <a:xfrm>
            <a:off x="7310207" y="5603573"/>
            <a:ext cx="851515"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Drugs</a:t>
            </a:r>
          </a:p>
        </p:txBody>
      </p:sp>
      <p:sp>
        <p:nvSpPr>
          <p:cNvPr id="16" name="Circular Arrow 15">
            <a:extLst>
              <a:ext uri="{FF2B5EF4-FFF2-40B4-BE49-F238E27FC236}">
                <a16:creationId xmlns:a16="http://schemas.microsoft.com/office/drawing/2014/main" id="{C49E74D3-59E4-0C46-83D2-3BAFBDC08618}"/>
              </a:ext>
            </a:extLst>
          </p:cNvPr>
          <p:cNvSpPr/>
          <p:nvPr/>
        </p:nvSpPr>
        <p:spPr>
          <a:xfrm rot="5669246" flipH="1" flipV="1">
            <a:off x="6115084" y="3667454"/>
            <a:ext cx="2244429" cy="2396750"/>
          </a:xfrm>
          <a:prstGeom prst="circular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Arial" panose="020B0604020202020204" pitchFamily="34" charset="0"/>
              <a:cs typeface="Arial" panose="020B0604020202020204" pitchFamily="34" charset="0"/>
            </a:endParaRPr>
          </a:p>
        </p:txBody>
      </p:sp>
      <p:sp>
        <p:nvSpPr>
          <p:cNvPr id="20" name="Text Box 4">
            <a:extLst>
              <a:ext uri="{FF2B5EF4-FFF2-40B4-BE49-F238E27FC236}">
                <a16:creationId xmlns:a16="http://schemas.microsoft.com/office/drawing/2014/main" id="{E4C64391-65EB-E843-9628-60A85246278D}"/>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1" name="Text Box 5">
            <a:extLst>
              <a:ext uri="{FF2B5EF4-FFF2-40B4-BE49-F238E27FC236}">
                <a16:creationId xmlns:a16="http://schemas.microsoft.com/office/drawing/2014/main" id="{9E7202BD-F2A8-0047-A966-F054AF324B6B}"/>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22" name="Text Box 6">
            <a:extLst>
              <a:ext uri="{FF2B5EF4-FFF2-40B4-BE49-F238E27FC236}">
                <a16:creationId xmlns:a16="http://schemas.microsoft.com/office/drawing/2014/main" id="{751B27A5-281F-6644-B6EF-5D66E7C5646C}"/>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17321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A8681F8A-FA6C-2445-A375-651C714364B5}"/>
              </a:ext>
            </a:extLst>
          </p:cNvPr>
          <p:cNvGrpSpPr/>
          <p:nvPr/>
        </p:nvGrpSpPr>
        <p:grpSpPr>
          <a:xfrm>
            <a:off x="687715" y="1215707"/>
            <a:ext cx="3439785" cy="1398668"/>
            <a:chOff x="687715" y="1127320"/>
            <a:chExt cx="3657159" cy="1487055"/>
          </a:xfrm>
        </p:grpSpPr>
        <p:pic>
          <p:nvPicPr>
            <p:cNvPr id="32" name="Picture 31">
              <a:extLst>
                <a:ext uri="{FF2B5EF4-FFF2-40B4-BE49-F238E27FC236}">
                  <a16:creationId xmlns:a16="http://schemas.microsoft.com/office/drawing/2014/main" id="{40E39759-9204-1642-B9BB-ABE8CAD316CF}"/>
                </a:ext>
              </a:extLst>
            </p:cNvPr>
            <p:cNvPicPr>
              <a:picLocks noChangeAspect="1"/>
            </p:cNvPicPr>
            <p:nvPr/>
          </p:nvPicPr>
          <p:blipFill>
            <a:blip r:embed="rId3"/>
            <a:stretch>
              <a:fillRect/>
            </a:stretch>
          </p:blipFill>
          <p:spPr>
            <a:xfrm rot="4000707">
              <a:off x="692779" y="1123971"/>
              <a:ext cx="1473372" cy="1483499"/>
            </a:xfrm>
            <a:prstGeom prst="rect">
              <a:avLst/>
            </a:prstGeom>
          </p:spPr>
        </p:pic>
        <p:pic>
          <p:nvPicPr>
            <p:cNvPr id="29" name="Picture 28">
              <a:extLst>
                <a:ext uri="{FF2B5EF4-FFF2-40B4-BE49-F238E27FC236}">
                  <a16:creationId xmlns:a16="http://schemas.microsoft.com/office/drawing/2014/main" id="{C5A7DA66-5483-5E49-808D-809BA27D3CAE}"/>
                </a:ext>
              </a:extLst>
            </p:cNvPr>
            <p:cNvPicPr>
              <a:picLocks noChangeAspect="1"/>
            </p:cNvPicPr>
            <p:nvPr/>
          </p:nvPicPr>
          <p:blipFill>
            <a:blip r:embed="rId4"/>
            <a:stretch>
              <a:fillRect/>
            </a:stretch>
          </p:blipFill>
          <p:spPr>
            <a:xfrm>
              <a:off x="2878190" y="1127320"/>
              <a:ext cx="1466684" cy="1487055"/>
            </a:xfrm>
            <a:prstGeom prst="rect">
              <a:avLst/>
            </a:prstGeom>
          </p:spPr>
        </p:pic>
        <p:cxnSp>
          <p:nvCxnSpPr>
            <p:cNvPr id="5" name="Straight Connector 4">
              <a:extLst>
                <a:ext uri="{FF2B5EF4-FFF2-40B4-BE49-F238E27FC236}">
                  <a16:creationId xmlns:a16="http://schemas.microsoft.com/office/drawing/2014/main" id="{51F8FEB3-F5AA-9040-A7FA-4E93A11956E7}"/>
                </a:ext>
              </a:extLst>
            </p:cNvPr>
            <p:cNvCxnSpPr>
              <a:cxnSpLocks/>
              <a:stCxn id="32" idx="0"/>
            </p:cNvCxnSpPr>
            <p:nvPr/>
          </p:nvCxnSpPr>
          <p:spPr>
            <a:xfrm flipV="1">
              <a:off x="2110612" y="1174104"/>
              <a:ext cx="1349404" cy="397965"/>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E4FA6B6-919B-5C40-A3FB-5E8136C25A94}"/>
                </a:ext>
              </a:extLst>
            </p:cNvPr>
            <p:cNvCxnSpPr>
              <a:cxnSpLocks/>
            </p:cNvCxnSpPr>
            <p:nvPr/>
          </p:nvCxnSpPr>
          <p:spPr>
            <a:xfrm>
              <a:off x="2110612" y="2104498"/>
              <a:ext cx="1076663" cy="31543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C1D44D30-89E4-FB44-A74E-C432AF367D54}"/>
              </a:ext>
            </a:extLst>
          </p:cNvPr>
          <p:cNvSpPr txBox="1"/>
          <p:nvPr/>
        </p:nvSpPr>
        <p:spPr>
          <a:xfrm>
            <a:off x="5158454" y="3364763"/>
            <a:ext cx="3193983" cy="2893100"/>
          </a:xfrm>
          <a:prstGeom prst="rect">
            <a:avLst/>
          </a:prstGeom>
          <a:noFill/>
        </p:spPr>
        <p:txBody>
          <a:bodyPr wrap="square" rtlCol="0">
            <a:spAutoFit/>
          </a:bodyPr>
          <a:lstStyle/>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MaxEnt</a:t>
            </a:r>
            <a:r>
              <a:rPr lang="en-US" sz="1400" dirty="0">
                <a:latin typeface="Arial" panose="020B0604020202020204" pitchFamily="34" charset="0"/>
                <a:cs typeface="Arial" panose="020B0604020202020204" pitchFamily="34" charset="0"/>
              </a:rPr>
              <a:t> (2004)</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Human Splicing Finder (2009)</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SPANR/SPIDEX (2014) </a:t>
            </a: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dbscSNV</a:t>
            </a:r>
            <a:r>
              <a:rPr lang="en-US" sz="1400" dirty="0">
                <a:latin typeface="Arial" panose="020B0604020202020204" pitchFamily="34" charset="0"/>
                <a:cs typeface="Arial" panose="020B0604020202020204" pitchFamily="34" charset="0"/>
              </a:rPr>
              <a:t> (2014)</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HAL (2015)</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Splice-AI (2019)</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SCAP (2019)</a:t>
            </a: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MMSplice</a:t>
            </a:r>
            <a:r>
              <a:rPr lang="en-US" sz="1400" dirty="0">
                <a:latin typeface="Arial" panose="020B0604020202020204" pitchFamily="34" charset="0"/>
                <a:cs typeface="Arial" panose="020B0604020202020204" pitchFamily="34" charset="0"/>
              </a:rPr>
              <a:t> (2019)</a:t>
            </a: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MTSplice</a:t>
            </a:r>
            <a:r>
              <a:rPr lang="en-US" sz="1400"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CADD-splice (2021)</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SQUARIL (2021)</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CC9BB727-842C-C346-BD96-85D0B5ED0103}"/>
              </a:ext>
            </a:extLst>
          </p:cNvPr>
          <p:cNvSpPr txBox="1"/>
          <p:nvPr/>
        </p:nvSpPr>
        <p:spPr>
          <a:xfrm>
            <a:off x="5158454" y="1550168"/>
            <a:ext cx="3954122" cy="1815882"/>
          </a:xfrm>
          <a:prstGeom prst="rect">
            <a:avLst/>
          </a:prstGeom>
          <a:noFill/>
        </p:spPr>
        <p:txBody>
          <a:bodyPr wrap="square" rtlCol="0">
            <a:spAutoFit/>
          </a:bodyPr>
          <a:lstStyle/>
          <a:p>
            <a:pPr marL="214313" indent="-214313">
              <a:buFont typeface="Arial" panose="020B0604020202020204" pitchFamily="34" charset="0"/>
              <a:buChar char="•"/>
            </a:pPr>
            <a:r>
              <a:rPr lang="en-US" sz="1400" dirty="0">
                <a:latin typeface="Arial" panose="020B0604020202020204" pitchFamily="34" charset="0"/>
                <a:cs typeface="Arial" panose="020B0604020202020204" pitchFamily="34" charset="0"/>
              </a:rPr>
              <a:t>RT-PCR</a:t>
            </a:r>
          </a:p>
          <a:p>
            <a:pPr marL="214313" indent="-214313">
              <a:buFont typeface="Arial" panose="020B0604020202020204" pitchFamily="34" charset="0"/>
              <a:buChar char="•"/>
            </a:pPr>
            <a:r>
              <a:rPr lang="en-US" sz="1400" dirty="0">
                <a:latin typeface="Arial" panose="020B0604020202020204" pitchFamily="34" charset="0"/>
                <a:cs typeface="Arial" panose="020B0604020202020204" pitchFamily="34" charset="0"/>
              </a:rPr>
              <a:t>mini-gene report assay (2005)</a:t>
            </a:r>
          </a:p>
          <a:p>
            <a:pPr marL="214313" indent="-214313">
              <a:buFont typeface="Arial" panose="020B0604020202020204" pitchFamily="34" charset="0"/>
              <a:buChar char="•"/>
            </a:pPr>
            <a:r>
              <a:rPr lang="en-US" sz="1400" dirty="0">
                <a:latin typeface="Arial" panose="020B0604020202020204" pitchFamily="34" charset="0"/>
                <a:cs typeface="Arial" panose="020B0604020202020204" pitchFamily="34" charset="0"/>
              </a:rPr>
              <a:t>RNA-</a:t>
            </a:r>
            <a:r>
              <a:rPr lang="en-US" sz="1400" dirty="0" err="1">
                <a:latin typeface="Arial" panose="020B0604020202020204" pitchFamily="34" charset="0"/>
                <a:cs typeface="Arial" panose="020B0604020202020204" pitchFamily="34" charset="0"/>
              </a:rPr>
              <a:t>seq</a:t>
            </a:r>
            <a:endParaRPr lang="en-US" sz="14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400" dirty="0">
                <a:latin typeface="Arial" panose="020B0604020202020204" pitchFamily="34" charset="0"/>
                <a:cs typeface="Arial" panose="020B0604020202020204" pitchFamily="34" charset="0"/>
              </a:rPr>
              <a:t>massively parallel reporter assays (MPRAs)</a:t>
            </a:r>
          </a:p>
          <a:p>
            <a:pPr marL="557213" lvl="1" indent="-214313">
              <a:buFont typeface="Arial" panose="020B0604020202020204" pitchFamily="34" charset="0"/>
              <a:buChar char="•"/>
            </a:pPr>
            <a:r>
              <a:rPr lang="en-US" sz="1400" dirty="0" err="1">
                <a:latin typeface="Arial" panose="020B0604020202020204" pitchFamily="34" charset="0"/>
                <a:cs typeface="Arial" panose="020B0604020202020204" pitchFamily="34" charset="0"/>
              </a:rPr>
              <a:t>MaPSy</a:t>
            </a:r>
            <a:r>
              <a:rPr lang="en-US" sz="1400" dirty="0">
                <a:latin typeface="Arial" panose="020B0604020202020204" pitchFamily="34" charset="0"/>
                <a:cs typeface="Arial" panose="020B0604020202020204" pitchFamily="34" charset="0"/>
              </a:rPr>
              <a:t> (2017)</a:t>
            </a:r>
          </a:p>
          <a:p>
            <a:pPr marL="557213" lvl="1" indent="-214313">
              <a:buFont typeface="Arial" panose="020B0604020202020204" pitchFamily="34" charset="0"/>
              <a:buChar char="•"/>
            </a:pPr>
            <a:r>
              <a:rPr lang="en-US" sz="1400" dirty="0">
                <a:latin typeface="Arial" panose="020B0604020202020204" pitchFamily="34" charset="0"/>
                <a:cs typeface="Arial" panose="020B0604020202020204" pitchFamily="34" charset="0"/>
              </a:rPr>
              <a:t>Vex-</a:t>
            </a:r>
            <a:r>
              <a:rPr lang="en-US" sz="1400" dirty="0" err="1">
                <a:latin typeface="Arial" panose="020B0604020202020204" pitchFamily="34" charset="0"/>
                <a:cs typeface="Arial" panose="020B0604020202020204" pitchFamily="34" charset="0"/>
              </a:rPr>
              <a:t>seq</a:t>
            </a:r>
            <a:r>
              <a:rPr lang="en-US" sz="1400" dirty="0">
                <a:latin typeface="Arial" panose="020B0604020202020204" pitchFamily="34" charset="0"/>
                <a:cs typeface="Arial" panose="020B0604020202020204" pitchFamily="34" charset="0"/>
              </a:rPr>
              <a:t> (2018)</a:t>
            </a:r>
          </a:p>
          <a:p>
            <a:pPr marL="342900" lvl="1"/>
            <a:endParaRPr lang="en-US" sz="1400" dirty="0">
              <a:latin typeface="Arial" panose="020B0604020202020204" pitchFamily="34" charset="0"/>
              <a:cs typeface="Arial" panose="020B0604020202020204" pitchFamily="34" charset="0"/>
            </a:endParaRPr>
          </a:p>
          <a:p>
            <a:pPr marL="557213" lvl="1" indent="-214313">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17B7B97-E121-7D43-901C-EBD0DAA9A6EE}"/>
              </a:ext>
            </a:extLst>
          </p:cNvPr>
          <p:cNvSpPr txBox="1"/>
          <p:nvPr/>
        </p:nvSpPr>
        <p:spPr>
          <a:xfrm>
            <a:off x="5601562" y="1079630"/>
            <a:ext cx="2135136" cy="369332"/>
          </a:xfrm>
          <a:prstGeom prst="rect">
            <a:avLst/>
          </a:prstGeom>
          <a:noFill/>
        </p:spPr>
        <p:txBody>
          <a:bodyPr wrap="none" rtlCol="0">
            <a:spAutoFit/>
          </a:bodyPr>
          <a:lstStyle/>
          <a:p>
            <a:r>
              <a:rPr lang="en-US" b="1" dirty="0"/>
              <a:t>Experimental Assays</a:t>
            </a:r>
          </a:p>
        </p:txBody>
      </p:sp>
      <p:sp>
        <p:nvSpPr>
          <p:cNvPr id="18" name="TextBox 17">
            <a:extLst>
              <a:ext uri="{FF2B5EF4-FFF2-40B4-BE49-F238E27FC236}">
                <a16:creationId xmlns:a16="http://schemas.microsoft.com/office/drawing/2014/main" id="{55A87623-C66E-434B-ADCE-448210D469BB}"/>
              </a:ext>
            </a:extLst>
          </p:cNvPr>
          <p:cNvSpPr txBox="1"/>
          <p:nvPr/>
        </p:nvSpPr>
        <p:spPr>
          <a:xfrm>
            <a:off x="5595086" y="3251812"/>
            <a:ext cx="2148089" cy="369332"/>
          </a:xfrm>
          <a:prstGeom prst="rect">
            <a:avLst/>
          </a:prstGeom>
          <a:noFill/>
        </p:spPr>
        <p:txBody>
          <a:bodyPr wrap="none" rtlCol="0">
            <a:spAutoFit/>
          </a:bodyPr>
          <a:lstStyle/>
          <a:p>
            <a:r>
              <a:rPr lang="en-US" b="1" dirty="0"/>
              <a:t>Computational Tools</a:t>
            </a:r>
          </a:p>
        </p:txBody>
      </p:sp>
      <p:pic>
        <p:nvPicPr>
          <p:cNvPr id="20" name="Picture 19">
            <a:extLst>
              <a:ext uri="{FF2B5EF4-FFF2-40B4-BE49-F238E27FC236}">
                <a16:creationId xmlns:a16="http://schemas.microsoft.com/office/drawing/2014/main" id="{894E3F74-0917-6149-8B72-D7C83896E167}"/>
              </a:ext>
            </a:extLst>
          </p:cNvPr>
          <p:cNvPicPr>
            <a:picLocks noChangeAspect="1"/>
          </p:cNvPicPr>
          <p:nvPr/>
        </p:nvPicPr>
        <p:blipFill rotWithShape="1">
          <a:blip r:embed="rId5"/>
          <a:srcRect b="8559"/>
          <a:stretch/>
        </p:blipFill>
        <p:spPr>
          <a:xfrm>
            <a:off x="1361237" y="3433837"/>
            <a:ext cx="2326167" cy="2263703"/>
          </a:xfrm>
          <a:prstGeom prst="rect">
            <a:avLst/>
          </a:prstGeom>
        </p:spPr>
      </p:pic>
      <p:sp>
        <p:nvSpPr>
          <p:cNvPr id="30" name="TextBox 29">
            <a:extLst>
              <a:ext uri="{FF2B5EF4-FFF2-40B4-BE49-F238E27FC236}">
                <a16:creationId xmlns:a16="http://schemas.microsoft.com/office/drawing/2014/main" id="{6C630C09-B9D6-3D40-A23B-BAFDBB2ADA9F}"/>
              </a:ext>
            </a:extLst>
          </p:cNvPr>
          <p:cNvSpPr txBox="1"/>
          <p:nvPr/>
        </p:nvSpPr>
        <p:spPr>
          <a:xfrm>
            <a:off x="1090259" y="5736498"/>
            <a:ext cx="337784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52,047 patients, 22,344 splicing variants</a:t>
            </a:r>
          </a:p>
        </p:txBody>
      </p:sp>
      <p:sp>
        <p:nvSpPr>
          <p:cNvPr id="31" name="Rectangle 30">
            <a:extLst>
              <a:ext uri="{FF2B5EF4-FFF2-40B4-BE49-F238E27FC236}">
                <a16:creationId xmlns:a16="http://schemas.microsoft.com/office/drawing/2014/main" id="{EBD574F5-77E9-AB46-80BA-CF6F2A285FF0}"/>
              </a:ext>
            </a:extLst>
          </p:cNvPr>
          <p:cNvSpPr/>
          <p:nvPr/>
        </p:nvSpPr>
        <p:spPr>
          <a:xfrm>
            <a:off x="1090259" y="5994337"/>
            <a:ext cx="5621482" cy="276999"/>
          </a:xfrm>
          <a:prstGeom prst="rect">
            <a:avLst/>
          </a:prstGeom>
        </p:spPr>
        <p:txBody>
          <a:bodyPr wrap="square">
            <a:spAutoFit/>
          </a:bodyPr>
          <a:lstStyle/>
          <a:p>
            <a:r>
              <a:rPr lang="en-US" sz="1200" i="1" dirty="0" err="1">
                <a:latin typeface="Arial" panose="020B0604020202020204" pitchFamily="34" charset="0"/>
                <a:cs typeface="Arial" panose="020B0604020202020204" pitchFamily="34" charset="0"/>
              </a:rPr>
              <a:t>Truty</a:t>
            </a:r>
            <a:r>
              <a:rPr lang="en-US" sz="1200" i="1" dirty="0">
                <a:latin typeface="Arial" panose="020B0604020202020204" pitchFamily="34" charset="0"/>
                <a:cs typeface="Arial" panose="020B0604020202020204" pitchFamily="34" charset="0"/>
              </a:rPr>
              <a:t> et al,</a:t>
            </a:r>
            <a:r>
              <a:rPr lang="en-US" sz="1200" dirty="0">
                <a:latin typeface="Arial" panose="020B0604020202020204" pitchFamily="34" charset="0"/>
                <a:cs typeface="Arial" panose="020B0604020202020204" pitchFamily="34" charset="0"/>
              </a:rPr>
              <a:t> Am J Hum Genet, 2021, 108, 696–708</a:t>
            </a:r>
          </a:p>
        </p:txBody>
      </p:sp>
      <p:sp>
        <p:nvSpPr>
          <p:cNvPr id="41" name="TextBox 40">
            <a:extLst>
              <a:ext uri="{FF2B5EF4-FFF2-40B4-BE49-F238E27FC236}">
                <a16:creationId xmlns:a16="http://schemas.microsoft.com/office/drawing/2014/main" id="{A8C9DF03-49D8-264F-84E6-0BE059406BCE}"/>
              </a:ext>
            </a:extLst>
          </p:cNvPr>
          <p:cNvSpPr txBox="1"/>
          <p:nvPr/>
        </p:nvSpPr>
        <p:spPr>
          <a:xfrm>
            <a:off x="1534932" y="1733253"/>
            <a:ext cx="1244251" cy="338554"/>
          </a:xfrm>
          <a:prstGeom prst="rect">
            <a:avLst/>
          </a:prstGeom>
          <a:noFill/>
        </p:spPr>
        <p:txBody>
          <a:bodyPr wrap="none" rtlCol="0">
            <a:spAutoFit/>
          </a:bodyPr>
          <a:lstStyle/>
          <a:p>
            <a:pPr algn="ctr"/>
            <a:r>
              <a:rPr lang="en-US" sz="1600" dirty="0"/>
              <a:t>12% splicing</a:t>
            </a:r>
            <a:r>
              <a:rPr lang="en-US" sz="1400" dirty="0"/>
              <a:t> </a:t>
            </a:r>
          </a:p>
        </p:txBody>
      </p:sp>
      <p:sp>
        <p:nvSpPr>
          <p:cNvPr id="42" name="TextBox 41">
            <a:extLst>
              <a:ext uri="{FF2B5EF4-FFF2-40B4-BE49-F238E27FC236}">
                <a16:creationId xmlns:a16="http://schemas.microsoft.com/office/drawing/2014/main" id="{55F4FA52-9281-B044-9400-860A9AFD6E80}"/>
              </a:ext>
            </a:extLst>
          </p:cNvPr>
          <p:cNvSpPr txBox="1"/>
          <p:nvPr/>
        </p:nvSpPr>
        <p:spPr>
          <a:xfrm>
            <a:off x="3482227" y="1610142"/>
            <a:ext cx="587020" cy="584775"/>
          </a:xfrm>
          <a:prstGeom prst="rect">
            <a:avLst/>
          </a:prstGeom>
          <a:noFill/>
        </p:spPr>
        <p:txBody>
          <a:bodyPr wrap="none" rtlCol="0">
            <a:spAutoFit/>
          </a:bodyPr>
          <a:lstStyle/>
          <a:p>
            <a:r>
              <a:rPr lang="en-US" sz="1600" dirty="0"/>
              <a:t>62% </a:t>
            </a:r>
          </a:p>
          <a:p>
            <a:r>
              <a:rPr lang="en-US" sz="1600" dirty="0"/>
              <a:t>VUS</a:t>
            </a:r>
          </a:p>
        </p:txBody>
      </p:sp>
      <p:sp>
        <p:nvSpPr>
          <p:cNvPr id="43" name="TextBox 42">
            <a:extLst>
              <a:ext uri="{FF2B5EF4-FFF2-40B4-BE49-F238E27FC236}">
                <a16:creationId xmlns:a16="http://schemas.microsoft.com/office/drawing/2014/main" id="{CD89623A-CA11-8344-B6BF-FBC1F1EC611D}"/>
              </a:ext>
            </a:extLst>
          </p:cNvPr>
          <p:cNvSpPr txBox="1"/>
          <p:nvPr/>
        </p:nvSpPr>
        <p:spPr>
          <a:xfrm>
            <a:off x="724166" y="2547697"/>
            <a:ext cx="1457450" cy="677108"/>
          </a:xfrm>
          <a:prstGeom prst="rect">
            <a:avLst/>
          </a:prstGeom>
          <a:noFill/>
        </p:spPr>
        <p:txBody>
          <a:bodyPr wrap="none" rtlCol="0">
            <a:spAutoFit/>
          </a:bodyPr>
          <a:lstStyle/>
          <a:p>
            <a:pPr algn="ctr"/>
            <a:r>
              <a:rPr lang="en-US" sz="1400" b="1" dirty="0" err="1">
                <a:latin typeface="Arial" panose="020B0604020202020204" pitchFamily="34" charset="0"/>
                <a:cs typeface="Arial" panose="020B0604020202020204" pitchFamily="34" charset="0"/>
              </a:rPr>
              <a:t>ClinVar</a:t>
            </a:r>
            <a:endParaRPr lang="en-US" sz="14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P/LP/VUS variants</a:t>
            </a:r>
          </a:p>
          <a:p>
            <a:pPr algn="ctr"/>
            <a:r>
              <a:rPr lang="en-US" sz="1200" dirty="0">
                <a:latin typeface="Arial" panose="020B0604020202020204" pitchFamily="34" charset="0"/>
                <a:cs typeface="Arial" panose="020B0604020202020204" pitchFamily="34" charset="0"/>
              </a:rPr>
              <a:t>(N=378,468)</a:t>
            </a:r>
          </a:p>
        </p:txBody>
      </p:sp>
      <p:sp>
        <p:nvSpPr>
          <p:cNvPr id="44" name="Title 1">
            <a:extLst>
              <a:ext uri="{FF2B5EF4-FFF2-40B4-BE49-F238E27FC236}">
                <a16:creationId xmlns:a16="http://schemas.microsoft.com/office/drawing/2014/main" id="{88FC7F95-9AAD-1742-9F2E-7F4F7641F5F0}"/>
              </a:ext>
            </a:extLst>
          </p:cNvPr>
          <p:cNvSpPr txBox="1">
            <a:spLocks/>
          </p:cNvSpPr>
          <p:nvPr/>
        </p:nvSpPr>
        <p:spPr>
          <a:xfrm>
            <a:off x="0" y="127712"/>
            <a:ext cx="9144000" cy="46976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Arial" panose="020B0604020202020204" pitchFamily="34" charset="0"/>
                <a:cs typeface="Arial" panose="020B0604020202020204" pitchFamily="34" charset="0"/>
              </a:rPr>
              <a:t>Impacts of most splicing variants are unknown</a:t>
            </a:r>
          </a:p>
        </p:txBody>
      </p:sp>
      <p:sp>
        <p:nvSpPr>
          <p:cNvPr id="19" name="Text Box 4">
            <a:extLst>
              <a:ext uri="{FF2B5EF4-FFF2-40B4-BE49-F238E27FC236}">
                <a16:creationId xmlns:a16="http://schemas.microsoft.com/office/drawing/2014/main" id="{D2C50DF2-6563-9E46-B1A9-6882441EA16A}"/>
              </a:ext>
            </a:extLst>
          </p:cNvPr>
          <p:cNvSpPr txBox="1">
            <a:spLocks noChangeArrowheads="1"/>
          </p:cNvSpPr>
          <p:nvPr/>
        </p:nvSpPr>
        <p:spPr bwMode="auto">
          <a:xfrm>
            <a:off x="79374" y="6465914"/>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1" name="Text Box 5">
            <a:extLst>
              <a:ext uri="{FF2B5EF4-FFF2-40B4-BE49-F238E27FC236}">
                <a16:creationId xmlns:a16="http://schemas.microsoft.com/office/drawing/2014/main" id="{D0691896-3BA2-1F4F-ACFF-BEA7BF945396}"/>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22" name="Text Box 6">
            <a:extLst>
              <a:ext uri="{FF2B5EF4-FFF2-40B4-BE49-F238E27FC236}">
                <a16:creationId xmlns:a16="http://schemas.microsoft.com/office/drawing/2014/main" id="{C52FBFF7-DB8E-8F48-A037-43FBAB9AE2ED}"/>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23" name="Group 13">
            <a:extLst>
              <a:ext uri="{FF2B5EF4-FFF2-40B4-BE49-F238E27FC236}">
                <a16:creationId xmlns:a16="http://schemas.microsoft.com/office/drawing/2014/main" id="{D71328E5-E2FE-6049-8581-4AA2B9C1CD35}"/>
              </a:ext>
            </a:extLst>
          </p:cNvPr>
          <p:cNvGrpSpPr>
            <a:grpSpLocks/>
          </p:cNvGrpSpPr>
          <p:nvPr/>
        </p:nvGrpSpPr>
        <p:grpSpPr bwMode="auto">
          <a:xfrm>
            <a:off x="8491714" y="161396"/>
            <a:ext cx="692150" cy="639762"/>
            <a:chOff x="5342" y="59"/>
            <a:chExt cx="436" cy="403"/>
          </a:xfrm>
        </p:grpSpPr>
        <p:grpSp>
          <p:nvGrpSpPr>
            <p:cNvPr id="24" name="Group 3">
              <a:extLst>
                <a:ext uri="{FF2B5EF4-FFF2-40B4-BE49-F238E27FC236}">
                  <a16:creationId xmlns:a16="http://schemas.microsoft.com/office/drawing/2014/main" id="{E2C4809D-1034-9A4E-983D-8FC2097881DE}"/>
                </a:ext>
              </a:extLst>
            </p:cNvPr>
            <p:cNvGrpSpPr>
              <a:grpSpLocks/>
            </p:cNvGrpSpPr>
            <p:nvPr/>
          </p:nvGrpSpPr>
          <p:grpSpPr bwMode="auto">
            <a:xfrm>
              <a:off x="5424" y="59"/>
              <a:ext cx="277" cy="277"/>
              <a:chOff x="5373" y="3933"/>
              <a:chExt cx="387" cy="387"/>
            </a:xfrm>
          </p:grpSpPr>
          <p:sp>
            <p:nvSpPr>
              <p:cNvPr id="26" name="Oval 4">
                <a:extLst>
                  <a:ext uri="{FF2B5EF4-FFF2-40B4-BE49-F238E27FC236}">
                    <a16:creationId xmlns:a16="http://schemas.microsoft.com/office/drawing/2014/main" id="{DA1E934E-5980-5149-A02E-97AC4743B4CF}"/>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7" name="Picture 5">
                <a:extLst>
                  <a:ext uri="{FF2B5EF4-FFF2-40B4-BE49-F238E27FC236}">
                    <a16:creationId xmlns:a16="http://schemas.microsoft.com/office/drawing/2014/main" id="{C112E380-7BA9-1F4A-814D-6F8A1B1948FB}"/>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8" name="Line 6">
                <a:extLst>
                  <a:ext uri="{FF2B5EF4-FFF2-40B4-BE49-F238E27FC236}">
                    <a16:creationId xmlns:a16="http://schemas.microsoft.com/office/drawing/2014/main" id="{0639719F-FE81-994B-8D72-992C66EA9B71}"/>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5" name="Text Box 12">
              <a:extLst>
                <a:ext uri="{FF2B5EF4-FFF2-40B4-BE49-F238E27FC236}">
                  <a16:creationId xmlns:a16="http://schemas.microsoft.com/office/drawing/2014/main" id="{9A4FE82A-2242-5E46-9A01-457348C3D6E0}"/>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45524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BB829E1B-4A0A-D244-87A6-16348EE51720}"/>
              </a:ext>
            </a:extLst>
          </p:cNvPr>
          <p:cNvSpPr/>
          <p:nvPr/>
        </p:nvSpPr>
        <p:spPr>
          <a:xfrm>
            <a:off x="591024" y="5597870"/>
            <a:ext cx="3077940" cy="845117"/>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328C8C3-0931-3049-AABF-B70DD3647238}"/>
              </a:ext>
            </a:extLst>
          </p:cNvPr>
          <p:cNvSpPr txBox="1"/>
          <p:nvPr/>
        </p:nvSpPr>
        <p:spPr>
          <a:xfrm>
            <a:off x="978113" y="1682205"/>
            <a:ext cx="2082621"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Annotation (VEP)</a:t>
            </a:r>
          </a:p>
        </p:txBody>
      </p:sp>
      <p:sp>
        <p:nvSpPr>
          <p:cNvPr id="6" name="TextBox 5">
            <a:extLst>
              <a:ext uri="{FF2B5EF4-FFF2-40B4-BE49-F238E27FC236}">
                <a16:creationId xmlns:a16="http://schemas.microsoft.com/office/drawing/2014/main" id="{88AA162F-66F9-2E49-A958-478EBD42CC45}"/>
              </a:ext>
            </a:extLst>
          </p:cNvPr>
          <p:cNvSpPr txBox="1"/>
          <p:nvPr/>
        </p:nvSpPr>
        <p:spPr>
          <a:xfrm>
            <a:off x="4848181" y="1267182"/>
            <a:ext cx="3608937" cy="3931846"/>
          </a:xfrm>
          <a:prstGeom prst="rect">
            <a:avLst/>
          </a:prstGeom>
          <a:solidFill>
            <a:schemeClr val="accent4">
              <a:lumMod val="40000"/>
              <a:lumOff val="60000"/>
            </a:schemeClr>
          </a:solidFill>
        </p:spPr>
        <p:txBody>
          <a:bodyPr wrap="none" rtlCol="0">
            <a:spAutoFit/>
          </a:bodyPr>
          <a:lstStyle/>
          <a:p>
            <a:endParaRPr lang="en-US" sz="1350" b="1" dirty="0">
              <a:latin typeface="Arial" panose="020B0604020202020204" pitchFamily="34" charset="0"/>
              <a:cs typeface="Arial" panose="020B0604020202020204" pitchFamily="34" charset="0"/>
            </a:endParaRPr>
          </a:p>
          <a:p>
            <a:pPr algn="ctr"/>
            <a:r>
              <a:rPr lang="en-US" sz="2000" b="1" dirty="0">
                <a:latin typeface="Arial" panose="020B0604020202020204" pitchFamily="34" charset="0"/>
                <a:cs typeface="Arial" panose="020B0604020202020204" pitchFamily="34" charset="0"/>
              </a:rPr>
              <a:t>80 different features</a:t>
            </a:r>
          </a:p>
          <a:p>
            <a:endParaRPr lang="en-US" sz="1350" b="1" dirty="0">
              <a:latin typeface="Arial" panose="020B0604020202020204" pitchFamily="34" charset="0"/>
              <a:cs typeface="Arial" panose="020B0604020202020204" pitchFamily="34" charset="0"/>
            </a:endParaRPr>
          </a:p>
          <a:p>
            <a:r>
              <a:rPr lang="en-US" sz="1350" b="1" dirty="0">
                <a:latin typeface="Arial" panose="020B0604020202020204" pitchFamily="34" charset="0"/>
                <a:cs typeface="Arial" panose="020B0604020202020204" pitchFamily="34" charset="0"/>
              </a:rPr>
              <a:t>Splicing predictions</a:t>
            </a:r>
          </a:p>
          <a:p>
            <a:r>
              <a:rPr lang="en-US" sz="1350" dirty="0" err="1">
                <a:latin typeface="Arial" panose="020B0604020202020204" pitchFamily="34" charset="0"/>
                <a:cs typeface="Arial" panose="020B0604020202020204" pitchFamily="34" charset="0"/>
              </a:rPr>
              <a:t>SpliceAI</a:t>
            </a:r>
            <a:r>
              <a:rPr lang="en-US" sz="1350" dirty="0">
                <a:latin typeface="Arial" panose="020B0604020202020204" pitchFamily="34" charset="0"/>
                <a:cs typeface="Arial" panose="020B0604020202020204" pitchFamily="34" charset="0"/>
              </a:rPr>
              <a:t>, </a:t>
            </a:r>
            <a:r>
              <a:rPr lang="en-US" sz="1350" dirty="0" err="1">
                <a:latin typeface="Arial" panose="020B0604020202020204" pitchFamily="34" charset="0"/>
                <a:cs typeface="Arial" panose="020B0604020202020204" pitchFamily="34" charset="0"/>
              </a:rPr>
              <a:t>MMSplice</a:t>
            </a:r>
            <a:r>
              <a:rPr lang="en-US" sz="1350" dirty="0">
                <a:latin typeface="Arial" panose="020B0604020202020204" pitchFamily="34" charset="0"/>
                <a:cs typeface="Arial" panose="020B0604020202020204" pitchFamily="34" charset="0"/>
              </a:rPr>
              <a:t>, </a:t>
            </a:r>
            <a:r>
              <a:rPr lang="en-US" sz="1350" dirty="0" err="1">
                <a:latin typeface="Arial" panose="020B0604020202020204" pitchFamily="34" charset="0"/>
                <a:cs typeface="Arial" panose="020B0604020202020204" pitchFamily="34" charset="0"/>
              </a:rPr>
              <a:t>dbscSNV</a:t>
            </a:r>
            <a:r>
              <a:rPr lang="en-US" sz="1350" dirty="0">
                <a:latin typeface="Arial" panose="020B0604020202020204" pitchFamily="34" charset="0"/>
                <a:cs typeface="Arial" panose="020B0604020202020204" pitchFamily="34" charset="0"/>
              </a:rPr>
              <a:t>, SCAP, CADD</a:t>
            </a:r>
          </a:p>
          <a:p>
            <a:endParaRPr lang="en-US" sz="1350" dirty="0">
              <a:latin typeface="Arial" panose="020B0604020202020204" pitchFamily="34" charset="0"/>
              <a:cs typeface="Arial" panose="020B0604020202020204" pitchFamily="34" charset="0"/>
            </a:endParaRPr>
          </a:p>
          <a:p>
            <a:r>
              <a:rPr lang="en-US" sz="1350" b="1" dirty="0">
                <a:latin typeface="Arial" panose="020B0604020202020204" pitchFamily="34" charset="0"/>
                <a:cs typeface="Arial" panose="020B0604020202020204" pitchFamily="34" charset="0"/>
              </a:rPr>
              <a:t>Regulatory sequences</a:t>
            </a:r>
          </a:p>
          <a:p>
            <a:r>
              <a:rPr lang="en-US" sz="1350" dirty="0">
                <a:latin typeface="Arial" panose="020B0604020202020204" pitchFamily="34" charset="0"/>
                <a:cs typeface="Arial" panose="020B0604020202020204" pitchFamily="34" charset="0"/>
              </a:rPr>
              <a:t>RBP binding motifs, Branch-point site</a:t>
            </a:r>
          </a:p>
          <a:p>
            <a:pPr marL="214313" indent="-214313">
              <a:buFont typeface="Arial" panose="020B0604020202020204" pitchFamily="34" charset="0"/>
              <a:buChar char="•"/>
            </a:pPr>
            <a:endParaRPr lang="en-US" sz="1350" dirty="0">
              <a:latin typeface="Arial" panose="020B0604020202020204" pitchFamily="34" charset="0"/>
              <a:cs typeface="Arial" panose="020B0604020202020204" pitchFamily="34" charset="0"/>
            </a:endParaRPr>
          </a:p>
          <a:p>
            <a:r>
              <a:rPr lang="en-US" sz="1350" b="1" dirty="0">
                <a:latin typeface="Arial" panose="020B0604020202020204" pitchFamily="34" charset="0"/>
                <a:cs typeface="Arial" panose="020B0604020202020204" pitchFamily="34" charset="0"/>
              </a:rPr>
              <a:t>Genetic context</a:t>
            </a:r>
          </a:p>
          <a:p>
            <a:r>
              <a:rPr lang="en-US" sz="1350" dirty="0">
                <a:latin typeface="Arial" panose="020B0604020202020204" pitchFamily="34" charset="0"/>
                <a:cs typeface="Arial" panose="020B0604020202020204" pitchFamily="34" charset="0"/>
              </a:rPr>
              <a:t>Distance to acceptor/donor, GC content,</a:t>
            </a:r>
          </a:p>
          <a:p>
            <a:r>
              <a:rPr lang="en-US" sz="1350" dirty="0" err="1">
                <a:latin typeface="Arial" panose="020B0604020202020204" pitchFamily="34" charset="0"/>
                <a:cs typeface="Arial" panose="020B0604020202020204" pitchFamily="34" charset="0"/>
              </a:rPr>
              <a:t>GpG</a:t>
            </a:r>
            <a:r>
              <a:rPr lang="en-US" sz="1350" dirty="0">
                <a:latin typeface="Arial" panose="020B0604020202020204" pitchFamily="34" charset="0"/>
                <a:cs typeface="Arial" panose="020B0604020202020204" pitchFamily="34" charset="0"/>
              </a:rPr>
              <a:t> content</a:t>
            </a:r>
          </a:p>
          <a:p>
            <a:endParaRPr lang="en-US" sz="1350" dirty="0">
              <a:latin typeface="Arial" panose="020B0604020202020204" pitchFamily="34" charset="0"/>
              <a:cs typeface="Arial" panose="020B0604020202020204" pitchFamily="34" charset="0"/>
            </a:endParaRPr>
          </a:p>
          <a:p>
            <a:r>
              <a:rPr lang="en-US" sz="1350" b="1" dirty="0">
                <a:latin typeface="Arial" panose="020B0604020202020204" pitchFamily="34" charset="0"/>
                <a:cs typeface="Arial" panose="020B0604020202020204" pitchFamily="34" charset="0"/>
              </a:rPr>
              <a:t>Conservation</a:t>
            </a:r>
          </a:p>
          <a:p>
            <a:r>
              <a:rPr lang="en-US" sz="1350" dirty="0" err="1">
                <a:latin typeface="Arial" panose="020B0604020202020204" pitchFamily="34" charset="0"/>
                <a:cs typeface="Arial" panose="020B0604020202020204" pitchFamily="34" charset="0"/>
              </a:rPr>
              <a:t>Phylop</a:t>
            </a:r>
            <a:r>
              <a:rPr lang="en-US" sz="1350" dirty="0">
                <a:latin typeface="Arial" panose="020B0604020202020204" pitchFamily="34" charset="0"/>
                <a:cs typeface="Arial" panose="020B0604020202020204" pitchFamily="34" charset="0"/>
              </a:rPr>
              <a:t>, </a:t>
            </a:r>
            <a:r>
              <a:rPr lang="en-US" sz="1350" dirty="0" err="1">
                <a:latin typeface="Arial" panose="020B0604020202020204" pitchFamily="34" charset="0"/>
                <a:cs typeface="Arial" panose="020B0604020202020204" pitchFamily="34" charset="0"/>
              </a:rPr>
              <a:t>PhCons</a:t>
            </a:r>
            <a:r>
              <a:rPr lang="en-US" sz="1350" dirty="0">
                <a:latin typeface="Arial" panose="020B0604020202020204" pitchFamily="34" charset="0"/>
                <a:cs typeface="Arial" panose="020B0604020202020204" pitchFamily="34" charset="0"/>
              </a:rPr>
              <a:t>, GERP, MAF</a:t>
            </a:r>
          </a:p>
          <a:p>
            <a:endParaRPr lang="en-US" sz="1350" b="1" dirty="0">
              <a:latin typeface="Arial" panose="020B0604020202020204" pitchFamily="34" charset="0"/>
              <a:cs typeface="Arial" panose="020B0604020202020204" pitchFamily="34" charset="0"/>
            </a:endParaRPr>
          </a:p>
          <a:p>
            <a:r>
              <a:rPr lang="en-US" sz="1350" b="1" dirty="0">
                <a:latin typeface="Arial" panose="020B0604020202020204" pitchFamily="34" charset="0"/>
                <a:cs typeface="Arial" panose="020B0604020202020204" pitchFamily="34" charset="0"/>
              </a:rPr>
              <a:t>Chromosome modification</a:t>
            </a:r>
          </a:p>
          <a:p>
            <a:r>
              <a:rPr lang="en-US" sz="1350" dirty="0">
                <a:latin typeface="Arial" panose="020B0604020202020204" pitchFamily="34" charset="0"/>
                <a:cs typeface="Arial" panose="020B0604020202020204" pitchFamily="34" charset="0"/>
              </a:rPr>
              <a:t>H3K4Me, H3K9Ac</a:t>
            </a:r>
          </a:p>
        </p:txBody>
      </p:sp>
      <p:sp>
        <p:nvSpPr>
          <p:cNvPr id="9" name="Can 8">
            <a:extLst>
              <a:ext uri="{FF2B5EF4-FFF2-40B4-BE49-F238E27FC236}">
                <a16:creationId xmlns:a16="http://schemas.microsoft.com/office/drawing/2014/main" id="{D5096744-523F-DF43-82BB-C910EEDAAA11}"/>
              </a:ext>
            </a:extLst>
          </p:cNvPr>
          <p:cNvSpPr/>
          <p:nvPr/>
        </p:nvSpPr>
        <p:spPr>
          <a:xfrm>
            <a:off x="391518" y="2740255"/>
            <a:ext cx="970921" cy="699822"/>
          </a:xfrm>
          <a:prstGeom prst="ca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Model1</a:t>
            </a:r>
          </a:p>
        </p:txBody>
      </p:sp>
      <p:sp>
        <p:nvSpPr>
          <p:cNvPr id="11" name="TextBox 10">
            <a:extLst>
              <a:ext uri="{FF2B5EF4-FFF2-40B4-BE49-F238E27FC236}">
                <a16:creationId xmlns:a16="http://schemas.microsoft.com/office/drawing/2014/main" id="{987F726B-F420-3149-B407-C8DE8A223B57}"/>
              </a:ext>
            </a:extLst>
          </p:cNvPr>
          <p:cNvSpPr txBox="1"/>
          <p:nvPr/>
        </p:nvSpPr>
        <p:spPr>
          <a:xfrm>
            <a:off x="937581" y="5825202"/>
            <a:ext cx="2187397"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Testing dataset</a:t>
            </a:r>
          </a:p>
        </p:txBody>
      </p:sp>
      <p:sp>
        <p:nvSpPr>
          <p:cNvPr id="12" name="TextBox 11">
            <a:extLst>
              <a:ext uri="{FF2B5EF4-FFF2-40B4-BE49-F238E27FC236}">
                <a16:creationId xmlns:a16="http://schemas.microsoft.com/office/drawing/2014/main" id="{D80003BC-C1A1-4E42-B269-AB8B8930E92D}"/>
              </a:ext>
            </a:extLst>
          </p:cNvPr>
          <p:cNvSpPr txBox="1"/>
          <p:nvPr/>
        </p:nvSpPr>
        <p:spPr>
          <a:xfrm>
            <a:off x="4848181" y="5528541"/>
            <a:ext cx="3524294" cy="507831"/>
          </a:xfrm>
          <a:prstGeom prst="rect">
            <a:avLst/>
          </a:prstGeom>
          <a:solidFill>
            <a:schemeClr val="accent4">
              <a:lumMod val="40000"/>
              <a:lumOff val="60000"/>
            </a:schemeClr>
          </a:solidFill>
        </p:spPr>
        <p:txBody>
          <a:bodyPr wrap="square" rtlCol="0">
            <a:spAutoFit/>
          </a:bodyPr>
          <a:lstStyle/>
          <a:p>
            <a:pPr algn="ctr"/>
            <a:r>
              <a:rPr lang="en-US" sz="1350" b="1" dirty="0">
                <a:latin typeface="Arial" panose="020B0604020202020204" pitchFamily="34" charset="0"/>
                <a:cs typeface="Arial" panose="020B0604020202020204" pitchFamily="34" charset="0"/>
              </a:rPr>
              <a:t>Assessment Metrics</a:t>
            </a:r>
          </a:p>
          <a:p>
            <a:pPr algn="ctr"/>
            <a:r>
              <a:rPr lang="en-US" sz="1350" dirty="0">
                <a:latin typeface="Arial" panose="020B0604020202020204" pitchFamily="34" charset="0"/>
                <a:cs typeface="Arial" panose="020B0604020202020204" pitchFamily="34" charset="0"/>
              </a:rPr>
              <a:t>ROC, Precision-recall curve</a:t>
            </a:r>
          </a:p>
        </p:txBody>
      </p:sp>
      <p:sp>
        <p:nvSpPr>
          <p:cNvPr id="14" name="TextBox 13">
            <a:extLst>
              <a:ext uri="{FF2B5EF4-FFF2-40B4-BE49-F238E27FC236}">
                <a16:creationId xmlns:a16="http://schemas.microsoft.com/office/drawing/2014/main" id="{FBF221FC-86AA-D446-B001-C9796E0C35E2}"/>
              </a:ext>
            </a:extLst>
          </p:cNvPr>
          <p:cNvSpPr txBox="1"/>
          <p:nvPr/>
        </p:nvSpPr>
        <p:spPr>
          <a:xfrm>
            <a:off x="3422168" y="96606"/>
            <a:ext cx="2183611"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Model Design</a:t>
            </a:r>
          </a:p>
        </p:txBody>
      </p:sp>
      <p:sp>
        <p:nvSpPr>
          <p:cNvPr id="15" name="Rectangle 14">
            <a:extLst>
              <a:ext uri="{FF2B5EF4-FFF2-40B4-BE49-F238E27FC236}">
                <a16:creationId xmlns:a16="http://schemas.microsoft.com/office/drawing/2014/main" id="{388A82D9-ECE6-9B4D-BB1D-82D39772DEA5}"/>
              </a:ext>
            </a:extLst>
          </p:cNvPr>
          <p:cNvSpPr/>
          <p:nvPr/>
        </p:nvSpPr>
        <p:spPr>
          <a:xfrm>
            <a:off x="4900613" y="2000250"/>
            <a:ext cx="3471862" cy="557213"/>
          </a:xfrm>
          <a:prstGeom prst="rect">
            <a:avLst/>
          </a:prstGeom>
          <a:noFill/>
          <a:ln w="28575">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0E3EBBEE-1156-014C-A47D-23E72E0C697F}"/>
              </a:ext>
            </a:extLst>
          </p:cNvPr>
          <p:cNvSpPr/>
          <p:nvPr/>
        </p:nvSpPr>
        <p:spPr>
          <a:xfrm>
            <a:off x="4900613" y="2640066"/>
            <a:ext cx="3471862" cy="557213"/>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F52616C0-A4FF-0D4D-88D2-6B5AA65C3E1F}"/>
              </a:ext>
            </a:extLst>
          </p:cNvPr>
          <p:cNvSpPr/>
          <p:nvPr/>
        </p:nvSpPr>
        <p:spPr>
          <a:xfrm>
            <a:off x="4900613" y="3264343"/>
            <a:ext cx="3471862" cy="73337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E9246FBE-69B5-D744-A421-593B31AC8478}"/>
              </a:ext>
            </a:extLst>
          </p:cNvPr>
          <p:cNvSpPr/>
          <p:nvPr/>
        </p:nvSpPr>
        <p:spPr>
          <a:xfrm>
            <a:off x="4900613" y="4088012"/>
            <a:ext cx="3471862" cy="556471"/>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5850086-9510-CA42-8671-D95BC011FC9C}"/>
              </a:ext>
            </a:extLst>
          </p:cNvPr>
          <p:cNvSpPr/>
          <p:nvPr/>
        </p:nvSpPr>
        <p:spPr>
          <a:xfrm>
            <a:off x="4900613" y="4712363"/>
            <a:ext cx="3471862" cy="406047"/>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43762647-0C6A-9545-88EE-AE797AD33CF1}"/>
              </a:ext>
            </a:extLst>
          </p:cNvPr>
          <p:cNvGrpSpPr/>
          <p:nvPr/>
        </p:nvGrpSpPr>
        <p:grpSpPr>
          <a:xfrm>
            <a:off x="512252" y="666187"/>
            <a:ext cx="3077940" cy="845117"/>
            <a:chOff x="277968" y="480101"/>
            <a:chExt cx="3077940" cy="845117"/>
          </a:xfrm>
          <a:solidFill>
            <a:schemeClr val="accent3">
              <a:lumMod val="40000"/>
              <a:lumOff val="60000"/>
            </a:schemeClr>
          </a:solidFill>
        </p:grpSpPr>
        <p:sp>
          <p:nvSpPr>
            <p:cNvPr id="23" name="Rounded Rectangle 22">
              <a:extLst>
                <a:ext uri="{FF2B5EF4-FFF2-40B4-BE49-F238E27FC236}">
                  <a16:creationId xmlns:a16="http://schemas.microsoft.com/office/drawing/2014/main" id="{F238444D-9973-7143-9A96-FFABDA024E8D}"/>
                </a:ext>
              </a:extLst>
            </p:cNvPr>
            <p:cNvSpPr/>
            <p:nvPr/>
          </p:nvSpPr>
          <p:spPr>
            <a:xfrm>
              <a:off x="277968" y="480101"/>
              <a:ext cx="3077940" cy="8451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01A496C-9269-5C4C-A2A2-44D6AD6050CA}"/>
                </a:ext>
              </a:extLst>
            </p:cNvPr>
            <p:cNvSpPr txBox="1"/>
            <p:nvPr/>
          </p:nvSpPr>
          <p:spPr>
            <a:xfrm>
              <a:off x="344228" y="890089"/>
              <a:ext cx="1506631" cy="307777"/>
            </a:xfrm>
            <a:prstGeom prst="rect">
              <a:avLst/>
            </a:prstGeom>
            <a:grpFill/>
          </p:spPr>
          <p:txBody>
            <a:bodyPr wrap="none" rtlCol="0">
              <a:spAutoFit/>
            </a:bodyPr>
            <a:lstStyle/>
            <a:p>
              <a:pPr algn="ctr"/>
              <a:r>
                <a:rPr lang="en-US" sz="1400" dirty="0">
                  <a:latin typeface="Arial" panose="020B0604020202020204" pitchFamily="34" charset="0"/>
                  <a:cs typeface="Arial" panose="020B0604020202020204" pitchFamily="34" charset="0"/>
                </a:rPr>
                <a:t>Splicing Variants</a:t>
              </a:r>
            </a:p>
          </p:txBody>
        </p:sp>
        <p:sp>
          <p:nvSpPr>
            <p:cNvPr id="3" name="TextBox 2">
              <a:extLst>
                <a:ext uri="{FF2B5EF4-FFF2-40B4-BE49-F238E27FC236}">
                  <a16:creationId xmlns:a16="http://schemas.microsoft.com/office/drawing/2014/main" id="{247F66B6-EF0E-F146-95AB-BD03DFAC7589}"/>
                </a:ext>
              </a:extLst>
            </p:cNvPr>
            <p:cNvSpPr txBox="1"/>
            <p:nvPr/>
          </p:nvSpPr>
          <p:spPr>
            <a:xfrm>
              <a:off x="1827871" y="890089"/>
              <a:ext cx="1465101" cy="307777"/>
            </a:xfrm>
            <a:prstGeom prst="rect">
              <a:avLst/>
            </a:prstGeom>
            <a:grpFill/>
          </p:spPr>
          <p:txBody>
            <a:bodyPr wrap="square" rtlCol="0">
              <a:spAutoFit/>
            </a:bodyPr>
            <a:lstStyle/>
            <a:p>
              <a:pPr algn="ctr"/>
              <a:r>
                <a:rPr lang="en-US" sz="1400" dirty="0">
                  <a:latin typeface="Arial" panose="020B0604020202020204" pitchFamily="34" charset="0"/>
                  <a:cs typeface="Arial" panose="020B0604020202020204" pitchFamily="34" charset="0"/>
                </a:rPr>
                <a:t>Benign Variants</a:t>
              </a:r>
            </a:p>
          </p:txBody>
        </p:sp>
        <p:sp>
          <p:nvSpPr>
            <p:cNvPr id="20" name="TextBox 19">
              <a:extLst>
                <a:ext uri="{FF2B5EF4-FFF2-40B4-BE49-F238E27FC236}">
                  <a16:creationId xmlns:a16="http://schemas.microsoft.com/office/drawing/2014/main" id="{44FB7B38-E596-C94F-8F1D-41D86BEC473A}"/>
                </a:ext>
              </a:extLst>
            </p:cNvPr>
            <p:cNvSpPr txBox="1"/>
            <p:nvPr/>
          </p:nvSpPr>
          <p:spPr>
            <a:xfrm>
              <a:off x="977079" y="519857"/>
              <a:ext cx="1954446" cy="369332"/>
            </a:xfrm>
            <a:prstGeom prst="rect">
              <a:avLst/>
            </a:prstGeom>
            <a:grpFill/>
          </p:spPr>
          <p:txBody>
            <a:bodyPr wrap="none" rtlCol="0">
              <a:spAutoFit/>
            </a:bodyPr>
            <a:lstStyle/>
            <a:p>
              <a:r>
                <a:rPr lang="en-US" b="1" dirty="0">
                  <a:latin typeface="Arial" panose="020B0604020202020204" pitchFamily="34" charset="0"/>
                  <a:cs typeface="Arial" panose="020B0604020202020204" pitchFamily="34" charset="0"/>
                </a:rPr>
                <a:t>Training dataset</a:t>
              </a:r>
            </a:p>
          </p:txBody>
        </p:sp>
      </p:grpSp>
      <p:grpSp>
        <p:nvGrpSpPr>
          <p:cNvPr id="25" name="Group 24">
            <a:extLst>
              <a:ext uri="{FF2B5EF4-FFF2-40B4-BE49-F238E27FC236}">
                <a16:creationId xmlns:a16="http://schemas.microsoft.com/office/drawing/2014/main" id="{30D06D26-4324-3546-82FA-AE9E6C66DBD1}"/>
              </a:ext>
            </a:extLst>
          </p:cNvPr>
          <p:cNvGrpSpPr/>
          <p:nvPr/>
        </p:nvGrpSpPr>
        <p:grpSpPr>
          <a:xfrm>
            <a:off x="578512" y="4385135"/>
            <a:ext cx="3077940" cy="845117"/>
            <a:chOff x="444413" y="3452924"/>
            <a:chExt cx="3077940" cy="845117"/>
          </a:xfrm>
          <a:solidFill>
            <a:schemeClr val="accent3">
              <a:lumMod val="40000"/>
              <a:lumOff val="60000"/>
            </a:schemeClr>
          </a:solidFill>
        </p:grpSpPr>
        <p:sp>
          <p:nvSpPr>
            <p:cNvPr id="24" name="Rounded Rectangle 23">
              <a:extLst>
                <a:ext uri="{FF2B5EF4-FFF2-40B4-BE49-F238E27FC236}">
                  <a16:creationId xmlns:a16="http://schemas.microsoft.com/office/drawing/2014/main" id="{701187F2-B335-9F45-98BB-125795237B64}"/>
                </a:ext>
              </a:extLst>
            </p:cNvPr>
            <p:cNvSpPr/>
            <p:nvPr/>
          </p:nvSpPr>
          <p:spPr>
            <a:xfrm>
              <a:off x="444413" y="3452924"/>
              <a:ext cx="3077940" cy="8451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EC3D99A-B99C-AF49-AF55-82F20735273D}"/>
                </a:ext>
              </a:extLst>
            </p:cNvPr>
            <p:cNvSpPr txBox="1"/>
            <p:nvPr/>
          </p:nvSpPr>
          <p:spPr>
            <a:xfrm>
              <a:off x="937581" y="3506151"/>
              <a:ext cx="2163443" cy="369332"/>
            </a:xfrm>
            <a:prstGeom prst="rect">
              <a:avLst/>
            </a:prstGeom>
            <a:grpFill/>
          </p:spPr>
          <p:txBody>
            <a:bodyPr wrap="square" rtlCol="0">
              <a:spAutoFit/>
            </a:bodyPr>
            <a:lstStyle/>
            <a:p>
              <a:pPr algn="ctr"/>
              <a:r>
                <a:rPr lang="en-US" b="1" dirty="0">
                  <a:latin typeface="Arial" panose="020B0604020202020204" pitchFamily="34" charset="0"/>
                  <a:cs typeface="Arial" panose="020B0604020202020204" pitchFamily="34" charset="0"/>
                </a:rPr>
                <a:t>Validation dataset</a:t>
              </a:r>
            </a:p>
          </p:txBody>
        </p:sp>
        <p:sp>
          <p:nvSpPr>
            <p:cNvPr id="21" name="TextBox 20">
              <a:extLst>
                <a:ext uri="{FF2B5EF4-FFF2-40B4-BE49-F238E27FC236}">
                  <a16:creationId xmlns:a16="http://schemas.microsoft.com/office/drawing/2014/main" id="{DAE0E845-0AEE-A343-ADF5-FBB6E9262C66}"/>
                </a:ext>
              </a:extLst>
            </p:cNvPr>
            <p:cNvSpPr txBox="1"/>
            <p:nvPr/>
          </p:nvSpPr>
          <p:spPr>
            <a:xfrm>
              <a:off x="512252" y="3878418"/>
              <a:ext cx="1506631" cy="307777"/>
            </a:xfrm>
            <a:prstGeom prst="rect">
              <a:avLst/>
            </a:prstGeom>
            <a:grpFill/>
          </p:spPr>
          <p:txBody>
            <a:bodyPr wrap="none" rtlCol="0">
              <a:spAutoFit/>
            </a:bodyPr>
            <a:lstStyle/>
            <a:p>
              <a:pPr algn="ctr"/>
              <a:r>
                <a:rPr lang="en-US" sz="1400" dirty="0">
                  <a:latin typeface="Arial" panose="020B0604020202020204" pitchFamily="34" charset="0"/>
                  <a:cs typeface="Arial" panose="020B0604020202020204" pitchFamily="34" charset="0"/>
                </a:rPr>
                <a:t>Splicing Variants</a:t>
              </a:r>
            </a:p>
          </p:txBody>
        </p:sp>
        <p:sp>
          <p:nvSpPr>
            <p:cNvPr id="22" name="TextBox 21">
              <a:extLst>
                <a:ext uri="{FF2B5EF4-FFF2-40B4-BE49-F238E27FC236}">
                  <a16:creationId xmlns:a16="http://schemas.microsoft.com/office/drawing/2014/main" id="{41B14CC7-BF20-A64B-9997-D59308E80835}"/>
                </a:ext>
              </a:extLst>
            </p:cNvPr>
            <p:cNvSpPr txBox="1"/>
            <p:nvPr/>
          </p:nvSpPr>
          <p:spPr>
            <a:xfrm>
              <a:off x="1995895" y="3878418"/>
              <a:ext cx="1465101" cy="307777"/>
            </a:xfrm>
            <a:prstGeom prst="rect">
              <a:avLst/>
            </a:prstGeom>
            <a:grpFill/>
          </p:spPr>
          <p:txBody>
            <a:bodyPr wrap="square" rtlCol="0">
              <a:spAutoFit/>
            </a:bodyPr>
            <a:lstStyle/>
            <a:p>
              <a:pPr algn="ctr"/>
              <a:r>
                <a:rPr lang="en-US" sz="1400" dirty="0">
                  <a:latin typeface="Arial" panose="020B0604020202020204" pitchFamily="34" charset="0"/>
                  <a:cs typeface="Arial" panose="020B0604020202020204" pitchFamily="34" charset="0"/>
                </a:rPr>
                <a:t>Benign Variants</a:t>
              </a:r>
            </a:p>
          </p:txBody>
        </p:sp>
      </p:grpSp>
      <p:sp>
        <p:nvSpPr>
          <p:cNvPr id="28" name="Can 27">
            <a:extLst>
              <a:ext uri="{FF2B5EF4-FFF2-40B4-BE49-F238E27FC236}">
                <a16:creationId xmlns:a16="http://schemas.microsoft.com/office/drawing/2014/main" id="{6E32E4C1-6814-2043-B893-9B6E3B5043B5}"/>
              </a:ext>
            </a:extLst>
          </p:cNvPr>
          <p:cNvSpPr/>
          <p:nvPr/>
        </p:nvSpPr>
        <p:spPr>
          <a:xfrm>
            <a:off x="1565731" y="2751427"/>
            <a:ext cx="970921" cy="699822"/>
          </a:xfrm>
          <a:prstGeom prst="can">
            <a:avLst/>
          </a:prstGeom>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Model2</a:t>
            </a:r>
          </a:p>
        </p:txBody>
      </p:sp>
      <p:sp>
        <p:nvSpPr>
          <p:cNvPr id="29" name="Can 28">
            <a:extLst>
              <a:ext uri="{FF2B5EF4-FFF2-40B4-BE49-F238E27FC236}">
                <a16:creationId xmlns:a16="http://schemas.microsoft.com/office/drawing/2014/main" id="{C324B171-C431-C641-ACD3-52CCF5F981EC}"/>
              </a:ext>
            </a:extLst>
          </p:cNvPr>
          <p:cNvSpPr/>
          <p:nvPr/>
        </p:nvSpPr>
        <p:spPr>
          <a:xfrm>
            <a:off x="2732823" y="2732280"/>
            <a:ext cx="970921" cy="699822"/>
          </a:xfrm>
          <a:prstGeom prst="can">
            <a:avLst/>
          </a:prstGeom>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Model3</a:t>
            </a:r>
          </a:p>
        </p:txBody>
      </p:sp>
      <p:sp>
        <p:nvSpPr>
          <p:cNvPr id="33" name="Rectangle 32">
            <a:extLst>
              <a:ext uri="{FF2B5EF4-FFF2-40B4-BE49-F238E27FC236}">
                <a16:creationId xmlns:a16="http://schemas.microsoft.com/office/drawing/2014/main" id="{1D24A87D-0E8A-9C41-AEE6-5C36013DB3CD}"/>
              </a:ext>
            </a:extLst>
          </p:cNvPr>
          <p:cNvSpPr/>
          <p:nvPr/>
        </p:nvSpPr>
        <p:spPr>
          <a:xfrm>
            <a:off x="598086" y="3510878"/>
            <a:ext cx="2967480" cy="369332"/>
          </a:xfrm>
          <a:prstGeom prst="rect">
            <a:avLst/>
          </a:prstGeom>
        </p:spPr>
        <p:txBody>
          <a:bodyPr wrap="none">
            <a:spAutoFit/>
          </a:bodyPr>
          <a:lstStyle/>
          <a:p>
            <a:pPr algn="ctr"/>
            <a:r>
              <a:rPr lang="en-US" b="1" dirty="0">
                <a:latin typeface="Arial" panose="020B0604020202020204" pitchFamily="34" charset="0"/>
                <a:cs typeface="Arial" panose="020B0604020202020204" pitchFamily="34" charset="0"/>
              </a:rPr>
              <a:t>Gradient Boosting (caret)</a:t>
            </a:r>
          </a:p>
        </p:txBody>
      </p:sp>
      <p:cxnSp>
        <p:nvCxnSpPr>
          <p:cNvPr id="35" name="Straight Arrow Connector 34">
            <a:extLst>
              <a:ext uri="{FF2B5EF4-FFF2-40B4-BE49-F238E27FC236}">
                <a16:creationId xmlns:a16="http://schemas.microsoft.com/office/drawing/2014/main" id="{4D8373B6-55D9-5049-9F32-E598F0A283B7}"/>
              </a:ext>
            </a:extLst>
          </p:cNvPr>
          <p:cNvCxnSpPr/>
          <p:nvPr/>
        </p:nvCxnSpPr>
        <p:spPr>
          <a:xfrm>
            <a:off x="937581" y="3880210"/>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545D60E-6176-7D42-A143-E73C995B47B8}"/>
              </a:ext>
            </a:extLst>
          </p:cNvPr>
          <p:cNvCxnSpPr/>
          <p:nvPr/>
        </p:nvCxnSpPr>
        <p:spPr>
          <a:xfrm>
            <a:off x="2062155" y="3880210"/>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4299F86-666D-694B-BB54-D9918A25A099}"/>
              </a:ext>
            </a:extLst>
          </p:cNvPr>
          <p:cNvCxnSpPr/>
          <p:nvPr/>
        </p:nvCxnSpPr>
        <p:spPr>
          <a:xfrm>
            <a:off x="3235123" y="3880210"/>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1C31177-6225-3B42-BF51-2EB3A3BC3665}"/>
              </a:ext>
            </a:extLst>
          </p:cNvPr>
          <p:cNvCxnSpPr>
            <a:stCxn id="4" idx="2"/>
          </p:cNvCxnSpPr>
          <p:nvPr/>
        </p:nvCxnSpPr>
        <p:spPr>
          <a:xfrm flipH="1">
            <a:off x="978113" y="2051537"/>
            <a:ext cx="1041311" cy="588529"/>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A82555D-38D8-CD40-8FAD-7E22A622FAEF}"/>
              </a:ext>
            </a:extLst>
          </p:cNvPr>
          <p:cNvCxnSpPr>
            <a:cxnSpLocks/>
          </p:cNvCxnSpPr>
          <p:nvPr/>
        </p:nvCxnSpPr>
        <p:spPr>
          <a:xfrm>
            <a:off x="2053343" y="2122338"/>
            <a:ext cx="8812" cy="569460"/>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FC6F280-642C-5741-B0B6-1827CE12DBDE}"/>
              </a:ext>
            </a:extLst>
          </p:cNvPr>
          <p:cNvCxnSpPr>
            <a:endCxn id="29" idx="1"/>
          </p:cNvCxnSpPr>
          <p:nvPr/>
        </p:nvCxnSpPr>
        <p:spPr>
          <a:xfrm>
            <a:off x="2129994" y="2104764"/>
            <a:ext cx="1088290" cy="627516"/>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D921C54-99E3-B645-9FA9-5F59D6FCAC5B}"/>
              </a:ext>
            </a:extLst>
          </p:cNvPr>
          <p:cNvCxnSpPr/>
          <p:nvPr/>
        </p:nvCxnSpPr>
        <p:spPr>
          <a:xfrm>
            <a:off x="959052" y="5230252"/>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1A3943F-91DC-4B4B-B5B6-83F87E43B0E8}"/>
              </a:ext>
            </a:extLst>
          </p:cNvPr>
          <p:cNvCxnSpPr/>
          <p:nvPr/>
        </p:nvCxnSpPr>
        <p:spPr>
          <a:xfrm>
            <a:off x="2083626" y="5230252"/>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E57732A-D4EC-474A-8D4E-AD090693D5D4}"/>
              </a:ext>
            </a:extLst>
          </p:cNvPr>
          <p:cNvCxnSpPr/>
          <p:nvPr/>
        </p:nvCxnSpPr>
        <p:spPr>
          <a:xfrm>
            <a:off x="3256594" y="5230252"/>
            <a:ext cx="0" cy="504925"/>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36DB3BE-BA9B-694C-A019-84F7652B6156}"/>
              </a:ext>
            </a:extLst>
          </p:cNvPr>
          <p:cNvCxnSpPr/>
          <p:nvPr/>
        </p:nvCxnSpPr>
        <p:spPr>
          <a:xfrm>
            <a:off x="2099372" y="1551060"/>
            <a:ext cx="0" cy="242361"/>
          </a:xfrm>
          <a:prstGeom prst="straightConnector1">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8">
            <a:extLst>
              <a:ext uri="{FF2B5EF4-FFF2-40B4-BE49-F238E27FC236}">
                <a16:creationId xmlns:a16="http://schemas.microsoft.com/office/drawing/2014/main" id="{F69C665F-DBDC-D440-8B1B-3E478D29FA93}"/>
              </a:ext>
            </a:extLst>
          </p:cNvPr>
          <p:cNvCxnSpPr>
            <a:cxnSpLocks/>
            <a:endCxn id="12" idx="1"/>
          </p:cNvCxnSpPr>
          <p:nvPr/>
        </p:nvCxnSpPr>
        <p:spPr>
          <a:xfrm>
            <a:off x="3716213" y="4807694"/>
            <a:ext cx="1131968" cy="974763"/>
          </a:xfrm>
          <a:prstGeom prst="bentConnector3">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 Box 4">
            <a:extLst>
              <a:ext uri="{FF2B5EF4-FFF2-40B4-BE49-F238E27FC236}">
                <a16:creationId xmlns:a16="http://schemas.microsoft.com/office/drawing/2014/main" id="{8EC3EFF0-1493-914A-97DA-F7D85FCEC99B}"/>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0" name="Text Box 5">
            <a:extLst>
              <a:ext uri="{FF2B5EF4-FFF2-40B4-BE49-F238E27FC236}">
                <a16:creationId xmlns:a16="http://schemas.microsoft.com/office/drawing/2014/main" id="{C00BB1B3-896B-4947-98E9-2A8562E29D05}"/>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42" name="Text Box 6">
            <a:extLst>
              <a:ext uri="{FF2B5EF4-FFF2-40B4-BE49-F238E27FC236}">
                <a16:creationId xmlns:a16="http://schemas.microsoft.com/office/drawing/2014/main" id="{D730AA00-9231-AE4B-A66E-CE36F2470809}"/>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44" name="Group 13">
            <a:extLst>
              <a:ext uri="{FF2B5EF4-FFF2-40B4-BE49-F238E27FC236}">
                <a16:creationId xmlns:a16="http://schemas.microsoft.com/office/drawing/2014/main" id="{D4E67D80-3E56-6C4C-AC7B-317C4AE97B7A}"/>
              </a:ext>
            </a:extLst>
          </p:cNvPr>
          <p:cNvGrpSpPr>
            <a:grpSpLocks/>
          </p:cNvGrpSpPr>
          <p:nvPr/>
        </p:nvGrpSpPr>
        <p:grpSpPr bwMode="auto">
          <a:xfrm>
            <a:off x="8491714" y="161396"/>
            <a:ext cx="692150" cy="639762"/>
            <a:chOff x="5342" y="59"/>
            <a:chExt cx="436" cy="403"/>
          </a:xfrm>
        </p:grpSpPr>
        <p:grpSp>
          <p:nvGrpSpPr>
            <p:cNvPr id="46" name="Group 3">
              <a:extLst>
                <a:ext uri="{FF2B5EF4-FFF2-40B4-BE49-F238E27FC236}">
                  <a16:creationId xmlns:a16="http://schemas.microsoft.com/office/drawing/2014/main" id="{8CFF543A-0893-3542-A84B-293E9186CC4F}"/>
                </a:ext>
              </a:extLst>
            </p:cNvPr>
            <p:cNvGrpSpPr>
              <a:grpSpLocks/>
            </p:cNvGrpSpPr>
            <p:nvPr/>
          </p:nvGrpSpPr>
          <p:grpSpPr bwMode="auto">
            <a:xfrm>
              <a:off x="5424" y="59"/>
              <a:ext cx="277" cy="277"/>
              <a:chOff x="5373" y="3933"/>
              <a:chExt cx="387" cy="387"/>
            </a:xfrm>
          </p:grpSpPr>
          <p:sp>
            <p:nvSpPr>
              <p:cNvPr id="52" name="Oval 4">
                <a:extLst>
                  <a:ext uri="{FF2B5EF4-FFF2-40B4-BE49-F238E27FC236}">
                    <a16:creationId xmlns:a16="http://schemas.microsoft.com/office/drawing/2014/main" id="{5FF45CB2-9CC8-DF41-A7D3-E79CE95248C3}"/>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3" name="Picture 5">
                <a:extLst>
                  <a:ext uri="{FF2B5EF4-FFF2-40B4-BE49-F238E27FC236}">
                    <a16:creationId xmlns:a16="http://schemas.microsoft.com/office/drawing/2014/main" id="{6ACA26EF-6193-E64C-AEA5-4DEE72F877A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4" name="Line 6">
                <a:extLst>
                  <a:ext uri="{FF2B5EF4-FFF2-40B4-BE49-F238E27FC236}">
                    <a16:creationId xmlns:a16="http://schemas.microsoft.com/office/drawing/2014/main" id="{BB018981-0F13-0247-90E1-037B28446A29}"/>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0" name="Text Box 12">
              <a:extLst>
                <a:ext uri="{FF2B5EF4-FFF2-40B4-BE49-F238E27FC236}">
                  <a16:creationId xmlns:a16="http://schemas.microsoft.com/office/drawing/2014/main" id="{F17ACE22-68F6-EF46-801A-49A8ED1EF0EA}"/>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63893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DB456F-4EC9-7D49-BB2C-FC16C7707C17}"/>
              </a:ext>
            </a:extLst>
          </p:cNvPr>
          <p:cNvPicPr>
            <a:picLocks noChangeAspect="1"/>
          </p:cNvPicPr>
          <p:nvPr/>
        </p:nvPicPr>
        <p:blipFill>
          <a:blip r:embed="rId3"/>
          <a:stretch>
            <a:fillRect/>
          </a:stretch>
        </p:blipFill>
        <p:spPr>
          <a:xfrm>
            <a:off x="3313949" y="910665"/>
            <a:ext cx="5299718" cy="5299718"/>
          </a:xfrm>
          <a:prstGeom prst="rect">
            <a:avLst/>
          </a:prstGeom>
        </p:spPr>
      </p:pic>
      <p:sp>
        <p:nvSpPr>
          <p:cNvPr id="9" name="TextBox 8">
            <a:extLst>
              <a:ext uri="{FF2B5EF4-FFF2-40B4-BE49-F238E27FC236}">
                <a16:creationId xmlns:a16="http://schemas.microsoft.com/office/drawing/2014/main" id="{CE26558E-B2B8-8546-8B0A-0CD492756098}"/>
              </a:ext>
            </a:extLst>
          </p:cNvPr>
          <p:cNvSpPr txBox="1"/>
          <p:nvPr/>
        </p:nvSpPr>
        <p:spPr>
          <a:xfrm>
            <a:off x="800533" y="1073229"/>
            <a:ext cx="195444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Training dataset</a:t>
            </a:r>
          </a:p>
        </p:txBody>
      </p:sp>
      <p:sp>
        <p:nvSpPr>
          <p:cNvPr id="10" name="TextBox 9">
            <a:extLst>
              <a:ext uri="{FF2B5EF4-FFF2-40B4-BE49-F238E27FC236}">
                <a16:creationId xmlns:a16="http://schemas.microsoft.com/office/drawing/2014/main" id="{6E6243AD-D5F3-E543-B195-7D5897082A15}"/>
              </a:ext>
            </a:extLst>
          </p:cNvPr>
          <p:cNvSpPr txBox="1"/>
          <p:nvPr/>
        </p:nvSpPr>
        <p:spPr>
          <a:xfrm>
            <a:off x="800533" y="3191192"/>
            <a:ext cx="214680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Validation dataset</a:t>
            </a:r>
          </a:p>
        </p:txBody>
      </p:sp>
      <p:sp>
        <p:nvSpPr>
          <p:cNvPr id="11" name="TextBox 10">
            <a:extLst>
              <a:ext uri="{FF2B5EF4-FFF2-40B4-BE49-F238E27FC236}">
                <a16:creationId xmlns:a16="http://schemas.microsoft.com/office/drawing/2014/main" id="{AD837104-1A57-704B-8A13-79243D8D689C}"/>
              </a:ext>
            </a:extLst>
          </p:cNvPr>
          <p:cNvSpPr txBox="1"/>
          <p:nvPr/>
        </p:nvSpPr>
        <p:spPr>
          <a:xfrm>
            <a:off x="887081" y="4728783"/>
            <a:ext cx="1860317"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Testing dataset</a:t>
            </a:r>
          </a:p>
        </p:txBody>
      </p:sp>
      <p:sp>
        <p:nvSpPr>
          <p:cNvPr id="12" name="TextBox 11">
            <a:extLst>
              <a:ext uri="{FF2B5EF4-FFF2-40B4-BE49-F238E27FC236}">
                <a16:creationId xmlns:a16="http://schemas.microsoft.com/office/drawing/2014/main" id="{6B1BEAD4-1DBD-C14B-8421-C32B3B154825}"/>
              </a:ext>
            </a:extLst>
          </p:cNvPr>
          <p:cNvSpPr txBox="1"/>
          <p:nvPr/>
        </p:nvSpPr>
        <p:spPr>
          <a:xfrm>
            <a:off x="418441" y="1442561"/>
            <a:ext cx="2718629" cy="1077218"/>
          </a:xfrm>
          <a:prstGeom prst="rect">
            <a:avLst/>
          </a:prstGeom>
          <a:noFill/>
        </p:spPr>
        <p:txBody>
          <a:bodyPr wrap="none" rtlCol="0">
            <a:spAutoFit/>
          </a:bodyPr>
          <a:lstStyle/>
          <a:p>
            <a:pPr marL="214313" indent="-214313">
              <a:buFont typeface="Arial" panose="020B0604020202020204" pitchFamily="34" charset="0"/>
              <a:buChar char="•"/>
            </a:pPr>
            <a:r>
              <a:rPr lang="en-US" sz="1600" b="1" dirty="0">
                <a:solidFill>
                  <a:srgbClr val="E64B35"/>
                </a:solidFill>
              </a:rPr>
              <a:t>8314  splicing variants</a:t>
            </a:r>
          </a:p>
          <a:p>
            <a:r>
              <a:rPr lang="en-US" sz="1600" i="1" dirty="0"/>
              <a:t>      </a:t>
            </a:r>
            <a:r>
              <a:rPr lang="en-US" sz="1600" i="1" dirty="0" err="1"/>
              <a:t>Danis</a:t>
            </a:r>
            <a:r>
              <a:rPr lang="en-US" sz="1600" i="1" dirty="0"/>
              <a:t> et al, (</a:t>
            </a:r>
            <a:r>
              <a:rPr lang="en-US" sz="1600" dirty="0"/>
              <a:t>2021)</a:t>
            </a:r>
          </a:p>
          <a:p>
            <a:pPr marL="214313" indent="-214313">
              <a:buFont typeface="Arial" panose="020B0604020202020204" pitchFamily="34" charset="0"/>
              <a:buChar char="•"/>
            </a:pPr>
            <a:r>
              <a:rPr lang="en-US" sz="1600" b="1" dirty="0">
                <a:solidFill>
                  <a:srgbClr val="80ADA4"/>
                </a:solidFill>
              </a:rPr>
              <a:t>control variants</a:t>
            </a:r>
          </a:p>
          <a:p>
            <a:r>
              <a:rPr lang="en-US" sz="1600" dirty="0"/>
              <a:t>      </a:t>
            </a:r>
            <a:r>
              <a:rPr lang="en-US" sz="1600" dirty="0" err="1"/>
              <a:t>ClinVar</a:t>
            </a:r>
            <a:r>
              <a:rPr lang="en-US" sz="1600" dirty="0"/>
              <a:t> Benign/Likely Begin</a:t>
            </a:r>
          </a:p>
        </p:txBody>
      </p:sp>
      <p:sp>
        <p:nvSpPr>
          <p:cNvPr id="15" name="TextBox 14">
            <a:extLst>
              <a:ext uri="{FF2B5EF4-FFF2-40B4-BE49-F238E27FC236}">
                <a16:creationId xmlns:a16="http://schemas.microsoft.com/office/drawing/2014/main" id="{38983005-24E7-834C-8561-3AA6FC5D15D4}"/>
              </a:ext>
            </a:extLst>
          </p:cNvPr>
          <p:cNvSpPr txBox="1"/>
          <p:nvPr/>
        </p:nvSpPr>
        <p:spPr>
          <a:xfrm>
            <a:off x="459896" y="3560524"/>
            <a:ext cx="2094997" cy="1046440"/>
          </a:xfrm>
          <a:prstGeom prst="rect">
            <a:avLst/>
          </a:prstGeom>
          <a:noFill/>
        </p:spPr>
        <p:txBody>
          <a:bodyPr wrap="none" rtlCol="0">
            <a:spAutoFit/>
          </a:bodyPr>
          <a:lstStyle/>
          <a:p>
            <a:pPr marL="214313" indent="-214313">
              <a:buFont typeface="Arial" panose="020B0604020202020204" pitchFamily="34" charset="0"/>
              <a:buChar char="•"/>
            </a:pPr>
            <a:r>
              <a:rPr lang="en-US" sz="1600" b="1" dirty="0">
                <a:solidFill>
                  <a:srgbClr val="E64B35"/>
                </a:solidFill>
              </a:rPr>
              <a:t>85 splicing variants</a:t>
            </a:r>
          </a:p>
          <a:p>
            <a:pPr marL="214313" indent="-214313">
              <a:buFont typeface="Arial" panose="020B0604020202020204" pitchFamily="34" charset="0"/>
              <a:buChar char="•"/>
            </a:pPr>
            <a:r>
              <a:rPr lang="en-US" sz="1600" b="1" dirty="0">
                <a:solidFill>
                  <a:srgbClr val="80ADA4"/>
                </a:solidFill>
              </a:rPr>
              <a:t>172 control variants</a:t>
            </a:r>
          </a:p>
          <a:p>
            <a:r>
              <a:rPr lang="en-US" sz="1400" dirty="0"/>
              <a:t>       </a:t>
            </a:r>
            <a:r>
              <a:rPr lang="en-US" sz="1400" i="1" dirty="0"/>
              <a:t>Wai et al, </a:t>
            </a:r>
            <a:r>
              <a:rPr lang="en-US" sz="1400" dirty="0"/>
              <a:t>(2020)</a:t>
            </a:r>
          </a:p>
          <a:p>
            <a:endParaRPr lang="en-US" sz="1600" b="1" dirty="0">
              <a:solidFill>
                <a:srgbClr val="80ADA4"/>
              </a:solidFill>
            </a:endParaRPr>
          </a:p>
        </p:txBody>
      </p:sp>
      <p:sp>
        <p:nvSpPr>
          <p:cNvPr id="16" name="TextBox 15">
            <a:extLst>
              <a:ext uri="{FF2B5EF4-FFF2-40B4-BE49-F238E27FC236}">
                <a16:creationId xmlns:a16="http://schemas.microsoft.com/office/drawing/2014/main" id="{8C01E87D-F0A1-E348-8318-926957ED9C40}"/>
              </a:ext>
            </a:extLst>
          </p:cNvPr>
          <p:cNvSpPr txBox="1"/>
          <p:nvPr/>
        </p:nvSpPr>
        <p:spPr>
          <a:xfrm>
            <a:off x="474807" y="5115870"/>
            <a:ext cx="1337417" cy="338554"/>
          </a:xfrm>
          <a:prstGeom prst="rect">
            <a:avLst/>
          </a:prstGeom>
          <a:noFill/>
        </p:spPr>
        <p:txBody>
          <a:bodyPr wrap="none" rtlCol="0">
            <a:spAutoFit/>
          </a:bodyPr>
          <a:lstStyle/>
          <a:p>
            <a:pPr marL="214313" indent="-214313">
              <a:buFont typeface="Arial" panose="020B0604020202020204" pitchFamily="34" charset="0"/>
              <a:buChar char="•"/>
            </a:pPr>
            <a:r>
              <a:rPr lang="en-US" sz="1600" b="1" dirty="0"/>
              <a:t>64 variants</a:t>
            </a:r>
          </a:p>
        </p:txBody>
      </p:sp>
      <p:sp>
        <p:nvSpPr>
          <p:cNvPr id="17" name="TextBox 16">
            <a:extLst>
              <a:ext uri="{FF2B5EF4-FFF2-40B4-BE49-F238E27FC236}">
                <a16:creationId xmlns:a16="http://schemas.microsoft.com/office/drawing/2014/main" id="{723AD624-6268-3149-BEEF-2F8EB1C2BB79}"/>
              </a:ext>
            </a:extLst>
          </p:cNvPr>
          <p:cNvSpPr txBox="1"/>
          <p:nvPr/>
        </p:nvSpPr>
        <p:spPr>
          <a:xfrm>
            <a:off x="680085" y="184647"/>
            <a:ext cx="7933582"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Distributions of splicing and control variants </a:t>
            </a:r>
          </a:p>
        </p:txBody>
      </p:sp>
      <p:sp>
        <p:nvSpPr>
          <p:cNvPr id="13" name="Text Box 4">
            <a:extLst>
              <a:ext uri="{FF2B5EF4-FFF2-40B4-BE49-F238E27FC236}">
                <a16:creationId xmlns:a16="http://schemas.microsoft.com/office/drawing/2014/main" id="{205863D8-0699-C543-8A42-03A34EAEBE39}"/>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4" name="Text Box 5">
            <a:extLst>
              <a:ext uri="{FF2B5EF4-FFF2-40B4-BE49-F238E27FC236}">
                <a16:creationId xmlns:a16="http://schemas.microsoft.com/office/drawing/2014/main" id="{9A2A6065-1F0E-3541-9C34-8A34FA1F1871}"/>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18" name="Text Box 6">
            <a:extLst>
              <a:ext uri="{FF2B5EF4-FFF2-40B4-BE49-F238E27FC236}">
                <a16:creationId xmlns:a16="http://schemas.microsoft.com/office/drawing/2014/main" id="{7959629C-4CAA-8642-9F1F-7174DBEA5D6D}"/>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19" name="Group 13">
            <a:extLst>
              <a:ext uri="{FF2B5EF4-FFF2-40B4-BE49-F238E27FC236}">
                <a16:creationId xmlns:a16="http://schemas.microsoft.com/office/drawing/2014/main" id="{FDC772E2-3E8C-6447-AD6B-5CFA986B0E68}"/>
              </a:ext>
            </a:extLst>
          </p:cNvPr>
          <p:cNvGrpSpPr>
            <a:grpSpLocks/>
          </p:cNvGrpSpPr>
          <p:nvPr/>
        </p:nvGrpSpPr>
        <p:grpSpPr bwMode="auto">
          <a:xfrm>
            <a:off x="8491714" y="161396"/>
            <a:ext cx="692150" cy="639762"/>
            <a:chOff x="5342" y="59"/>
            <a:chExt cx="436" cy="403"/>
          </a:xfrm>
        </p:grpSpPr>
        <p:grpSp>
          <p:nvGrpSpPr>
            <p:cNvPr id="20" name="Group 3">
              <a:extLst>
                <a:ext uri="{FF2B5EF4-FFF2-40B4-BE49-F238E27FC236}">
                  <a16:creationId xmlns:a16="http://schemas.microsoft.com/office/drawing/2014/main" id="{6E4D3E2E-DA67-9541-BC5A-FBC09EE7CFDA}"/>
                </a:ext>
              </a:extLst>
            </p:cNvPr>
            <p:cNvGrpSpPr>
              <a:grpSpLocks/>
            </p:cNvGrpSpPr>
            <p:nvPr/>
          </p:nvGrpSpPr>
          <p:grpSpPr bwMode="auto">
            <a:xfrm>
              <a:off x="5424" y="59"/>
              <a:ext cx="277" cy="277"/>
              <a:chOff x="5373" y="3933"/>
              <a:chExt cx="387" cy="387"/>
            </a:xfrm>
          </p:grpSpPr>
          <p:sp>
            <p:nvSpPr>
              <p:cNvPr id="22" name="Oval 4">
                <a:extLst>
                  <a:ext uri="{FF2B5EF4-FFF2-40B4-BE49-F238E27FC236}">
                    <a16:creationId xmlns:a16="http://schemas.microsoft.com/office/drawing/2014/main" id="{0F93972F-BDB8-7548-A47F-021F9CBC337D}"/>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3" name="Picture 5">
                <a:extLst>
                  <a:ext uri="{FF2B5EF4-FFF2-40B4-BE49-F238E27FC236}">
                    <a16:creationId xmlns:a16="http://schemas.microsoft.com/office/drawing/2014/main" id="{3D81DF59-046F-AE44-BDB4-026E1C4C024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 name="Line 6">
                <a:extLst>
                  <a:ext uri="{FF2B5EF4-FFF2-40B4-BE49-F238E27FC236}">
                    <a16:creationId xmlns:a16="http://schemas.microsoft.com/office/drawing/2014/main" id="{E0A2CCF3-EBD0-DD43-8FB0-A2A0A4D9B416}"/>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Text Box 12">
              <a:extLst>
                <a:ext uri="{FF2B5EF4-FFF2-40B4-BE49-F238E27FC236}">
                  <a16:creationId xmlns:a16="http://schemas.microsoft.com/office/drawing/2014/main" id="{889174C2-A7DC-8248-B5D8-A13D2B9A24D9}"/>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425720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3D286A-F24E-2D4C-8AC5-4B2D79C0C69D}"/>
              </a:ext>
            </a:extLst>
          </p:cNvPr>
          <p:cNvPicPr>
            <a:picLocks noChangeAspect="1"/>
          </p:cNvPicPr>
          <p:nvPr/>
        </p:nvPicPr>
        <p:blipFill rotWithShape="1">
          <a:blip r:embed="rId3"/>
          <a:srcRect l="49815"/>
          <a:stretch/>
        </p:blipFill>
        <p:spPr>
          <a:xfrm>
            <a:off x="696302" y="845352"/>
            <a:ext cx="3600124" cy="1999953"/>
          </a:xfrm>
          <a:prstGeom prst="rect">
            <a:avLst/>
          </a:prstGeom>
        </p:spPr>
      </p:pic>
      <p:pic>
        <p:nvPicPr>
          <p:cNvPr id="4" name="Picture 3">
            <a:extLst>
              <a:ext uri="{FF2B5EF4-FFF2-40B4-BE49-F238E27FC236}">
                <a16:creationId xmlns:a16="http://schemas.microsoft.com/office/drawing/2014/main" id="{5AB2A07C-AD56-E244-85B5-4434E4818133}"/>
              </a:ext>
            </a:extLst>
          </p:cNvPr>
          <p:cNvPicPr>
            <a:picLocks noChangeAspect="1"/>
          </p:cNvPicPr>
          <p:nvPr/>
        </p:nvPicPr>
        <p:blipFill>
          <a:blip r:embed="rId4"/>
          <a:stretch>
            <a:fillRect/>
          </a:stretch>
        </p:blipFill>
        <p:spPr>
          <a:xfrm>
            <a:off x="985124" y="3415529"/>
            <a:ext cx="3189311" cy="3189311"/>
          </a:xfrm>
          <a:prstGeom prst="rect">
            <a:avLst/>
          </a:prstGeom>
        </p:spPr>
      </p:pic>
      <p:sp>
        <p:nvSpPr>
          <p:cNvPr id="5" name="TextBox 4">
            <a:extLst>
              <a:ext uri="{FF2B5EF4-FFF2-40B4-BE49-F238E27FC236}">
                <a16:creationId xmlns:a16="http://schemas.microsoft.com/office/drawing/2014/main" id="{526D27CF-BB86-A54C-818B-85340031A52D}"/>
              </a:ext>
            </a:extLst>
          </p:cNvPr>
          <p:cNvSpPr txBox="1"/>
          <p:nvPr/>
        </p:nvSpPr>
        <p:spPr>
          <a:xfrm>
            <a:off x="0" y="238539"/>
            <a:ext cx="9143999"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Integrating information of RNA protein binding motifs</a:t>
            </a:r>
          </a:p>
        </p:txBody>
      </p:sp>
      <p:sp>
        <p:nvSpPr>
          <p:cNvPr id="6" name="Rectangle 5">
            <a:extLst>
              <a:ext uri="{FF2B5EF4-FFF2-40B4-BE49-F238E27FC236}">
                <a16:creationId xmlns:a16="http://schemas.microsoft.com/office/drawing/2014/main" id="{FB34C610-28FD-E44B-AF8E-941039CD9996}"/>
              </a:ext>
            </a:extLst>
          </p:cNvPr>
          <p:cNvSpPr/>
          <p:nvPr/>
        </p:nvSpPr>
        <p:spPr>
          <a:xfrm>
            <a:off x="419675" y="2932907"/>
            <a:ext cx="4572000" cy="461665"/>
          </a:xfrm>
          <a:prstGeom prst="rect">
            <a:avLst/>
          </a:prstGeom>
        </p:spPr>
        <p:txBody>
          <a:bodyPr>
            <a:spAutoFit/>
          </a:bodyPr>
          <a:lstStyle/>
          <a:p>
            <a:r>
              <a:rPr lang="en-US" sz="1200" dirty="0">
                <a:solidFill>
                  <a:srgbClr val="222222"/>
                </a:solidFill>
                <a:latin typeface="Arial" panose="020B0604020202020204" pitchFamily="34" charset="0"/>
                <a:cs typeface="Arial" panose="020B0604020202020204" pitchFamily="34" charset="0"/>
              </a:rPr>
              <a:t>Van Nostrand, </a:t>
            </a:r>
            <a:r>
              <a:rPr lang="en-US" sz="1200" i="1" dirty="0">
                <a:solidFill>
                  <a:srgbClr val="222222"/>
                </a:solidFill>
                <a:latin typeface="Arial" panose="020B0604020202020204" pitchFamily="34" charset="0"/>
                <a:cs typeface="Arial" panose="020B0604020202020204" pitchFamily="34" charset="0"/>
              </a:rPr>
              <a:t>et al.</a:t>
            </a:r>
            <a:r>
              <a:rPr lang="en-US" sz="1200" dirty="0">
                <a:solidFill>
                  <a:srgbClr val="222222"/>
                </a:solidFill>
                <a:latin typeface="Arial" panose="020B0604020202020204" pitchFamily="34" charset="0"/>
                <a:cs typeface="Arial" panose="020B0604020202020204" pitchFamily="34" charset="0"/>
              </a:rPr>
              <a:t> A large-scale binding and functional map of human RNA-binding proteins. </a:t>
            </a:r>
            <a:r>
              <a:rPr lang="en-US" sz="1200" i="1" dirty="0">
                <a:solidFill>
                  <a:srgbClr val="222222"/>
                </a:solidFill>
                <a:latin typeface="Arial" panose="020B0604020202020204" pitchFamily="34" charset="0"/>
                <a:cs typeface="Arial" panose="020B0604020202020204" pitchFamily="34" charset="0"/>
              </a:rPr>
              <a:t>Nature</a:t>
            </a:r>
            <a:r>
              <a:rPr lang="en-US" sz="1200" dirty="0">
                <a:solidFill>
                  <a:srgbClr val="222222"/>
                </a:solidFill>
                <a:latin typeface="Arial" panose="020B0604020202020204" pitchFamily="34" charset="0"/>
                <a:cs typeface="Arial" panose="020B0604020202020204" pitchFamily="34" charset="0"/>
              </a:rPr>
              <a:t> </a:t>
            </a:r>
            <a:r>
              <a:rPr lang="en-US" sz="1200" b="1" dirty="0">
                <a:solidFill>
                  <a:srgbClr val="222222"/>
                </a:solidFill>
                <a:latin typeface="Arial" panose="020B0604020202020204" pitchFamily="34" charset="0"/>
                <a:cs typeface="Arial" panose="020B0604020202020204" pitchFamily="34" charset="0"/>
              </a:rPr>
              <a:t>583, </a:t>
            </a:r>
            <a:r>
              <a:rPr lang="en-US" sz="1200" dirty="0">
                <a:solidFill>
                  <a:srgbClr val="222222"/>
                </a:solidFill>
                <a:latin typeface="Arial" panose="020B0604020202020204" pitchFamily="34" charset="0"/>
                <a:cs typeface="Arial" panose="020B0604020202020204" pitchFamily="34" charset="0"/>
              </a:rPr>
              <a:t>711–719 (2020).</a:t>
            </a:r>
            <a:endParaRPr lang="en-US" sz="1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C565C4B-4231-A443-8E26-C602ED9EE2AB}"/>
              </a:ext>
            </a:extLst>
          </p:cNvPr>
          <p:cNvSpPr txBox="1"/>
          <p:nvPr/>
        </p:nvSpPr>
        <p:spPr>
          <a:xfrm>
            <a:off x="7366415" y="4828834"/>
            <a:ext cx="100059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Motif Gain</a:t>
            </a:r>
          </a:p>
        </p:txBody>
      </p:sp>
      <p:sp>
        <p:nvSpPr>
          <p:cNvPr id="8" name="TextBox 7">
            <a:extLst>
              <a:ext uri="{FF2B5EF4-FFF2-40B4-BE49-F238E27FC236}">
                <a16:creationId xmlns:a16="http://schemas.microsoft.com/office/drawing/2014/main" id="{80741A38-BC07-B94C-B937-916F48473D54}"/>
              </a:ext>
            </a:extLst>
          </p:cNvPr>
          <p:cNvSpPr txBox="1"/>
          <p:nvPr/>
        </p:nvSpPr>
        <p:spPr>
          <a:xfrm>
            <a:off x="7364573" y="5408303"/>
            <a:ext cx="100059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Motif Loss</a:t>
            </a:r>
          </a:p>
        </p:txBody>
      </p:sp>
      <p:sp>
        <p:nvSpPr>
          <p:cNvPr id="9" name="TextBox 8">
            <a:extLst>
              <a:ext uri="{FF2B5EF4-FFF2-40B4-BE49-F238E27FC236}">
                <a16:creationId xmlns:a16="http://schemas.microsoft.com/office/drawing/2014/main" id="{F795D120-D093-3441-9E87-14FEBE1E763B}"/>
              </a:ext>
            </a:extLst>
          </p:cNvPr>
          <p:cNvSpPr txBox="1"/>
          <p:nvPr/>
        </p:nvSpPr>
        <p:spPr>
          <a:xfrm>
            <a:off x="4786394" y="268215"/>
            <a:ext cx="3115405" cy="2305118"/>
          </a:xfrm>
          <a:prstGeom prst="rect">
            <a:avLst/>
          </a:prstGeom>
          <a:noFill/>
        </p:spPr>
        <p:txBody>
          <a:bodyPr wrap="none" rtlCol="0">
            <a:spAutoFit/>
          </a:bodyPr>
          <a:lstStyle/>
          <a:p>
            <a:pPr>
              <a:lnSpc>
                <a:spcPct val="400000"/>
              </a:lnSpc>
            </a:pPr>
            <a:r>
              <a:rPr lang="en-US" sz="2000" dirty="0">
                <a:latin typeface="Arial" panose="020B0604020202020204" pitchFamily="34" charset="0"/>
                <a:cs typeface="Arial" panose="020B0604020202020204" pitchFamily="34" charset="0"/>
              </a:rPr>
              <a:t>Ref:     ATCGA</a:t>
            </a:r>
            <a:r>
              <a:rPr lang="en-US" sz="2000" dirty="0">
                <a:solidFill>
                  <a:srgbClr val="E64B35"/>
                </a:solidFill>
                <a:latin typeface="Arial" panose="020B0604020202020204" pitchFamily="34" charset="0"/>
                <a:cs typeface="Arial" panose="020B0604020202020204" pitchFamily="34" charset="0"/>
              </a:rPr>
              <a:t>T</a:t>
            </a:r>
            <a:r>
              <a:rPr lang="en-US" sz="2000" dirty="0">
                <a:latin typeface="Arial" panose="020B0604020202020204" pitchFamily="34" charset="0"/>
                <a:cs typeface="Arial" panose="020B0604020202020204" pitchFamily="34" charset="0"/>
              </a:rPr>
              <a:t>CCGACC</a:t>
            </a:r>
          </a:p>
          <a:p>
            <a:pPr>
              <a:lnSpc>
                <a:spcPct val="400000"/>
              </a:lnSpc>
            </a:pPr>
            <a:r>
              <a:rPr lang="en-US" sz="2000" dirty="0">
                <a:latin typeface="Arial" panose="020B0604020202020204" pitchFamily="34" charset="0"/>
                <a:cs typeface="Arial" panose="020B0604020202020204" pitchFamily="34" charset="0"/>
              </a:rPr>
              <a:t>Alt:      ATCGA</a:t>
            </a:r>
            <a:r>
              <a:rPr lang="en-US" sz="2000" dirty="0">
                <a:solidFill>
                  <a:srgbClr val="E64B35"/>
                </a:solidFill>
                <a:latin typeface="Arial" panose="020B0604020202020204" pitchFamily="34" charset="0"/>
                <a:cs typeface="Arial" panose="020B0604020202020204" pitchFamily="34" charset="0"/>
              </a:rPr>
              <a:t>A</a:t>
            </a:r>
            <a:r>
              <a:rPr lang="en-US" sz="2000" dirty="0">
                <a:latin typeface="Arial" panose="020B0604020202020204" pitchFamily="34" charset="0"/>
                <a:cs typeface="Arial" panose="020B0604020202020204" pitchFamily="34" charset="0"/>
              </a:rPr>
              <a:t>CCGACC</a:t>
            </a:r>
          </a:p>
        </p:txBody>
      </p:sp>
      <p:cxnSp>
        <p:nvCxnSpPr>
          <p:cNvPr id="11" name="Straight Connector 10">
            <a:extLst>
              <a:ext uri="{FF2B5EF4-FFF2-40B4-BE49-F238E27FC236}">
                <a16:creationId xmlns:a16="http://schemas.microsoft.com/office/drawing/2014/main" id="{8401DA52-DD84-BC49-B550-CC9EE9D51267}"/>
              </a:ext>
            </a:extLst>
          </p:cNvPr>
          <p:cNvCxnSpPr/>
          <p:nvPr/>
        </p:nvCxnSpPr>
        <p:spPr>
          <a:xfrm>
            <a:off x="5873644" y="13107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54793D5-257E-9B46-AEEC-2C7939FD5F2A}"/>
              </a:ext>
            </a:extLst>
          </p:cNvPr>
          <p:cNvCxnSpPr/>
          <p:nvPr/>
        </p:nvCxnSpPr>
        <p:spPr>
          <a:xfrm>
            <a:off x="6026044" y="14631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6EB9195-D097-6E43-BAD9-217B53BA3EC1}"/>
              </a:ext>
            </a:extLst>
          </p:cNvPr>
          <p:cNvCxnSpPr/>
          <p:nvPr/>
        </p:nvCxnSpPr>
        <p:spPr>
          <a:xfrm>
            <a:off x="6178444" y="16155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B78C4C6-365B-3D43-8268-E0C135D09029}"/>
              </a:ext>
            </a:extLst>
          </p:cNvPr>
          <p:cNvCxnSpPr/>
          <p:nvPr/>
        </p:nvCxnSpPr>
        <p:spPr>
          <a:xfrm>
            <a:off x="6330844" y="17679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73276F6-7032-F942-B31E-3724E0412E66}"/>
              </a:ext>
            </a:extLst>
          </p:cNvPr>
          <p:cNvCxnSpPr/>
          <p:nvPr/>
        </p:nvCxnSpPr>
        <p:spPr>
          <a:xfrm>
            <a:off x="6483244" y="19203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BA836B7-1D43-BF45-B30E-00DB3BF06A47}"/>
              </a:ext>
            </a:extLst>
          </p:cNvPr>
          <p:cNvCxnSpPr/>
          <p:nvPr/>
        </p:nvCxnSpPr>
        <p:spPr>
          <a:xfrm>
            <a:off x="6635644" y="2072750"/>
            <a:ext cx="78187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E32D340-60F1-0344-AA4D-3BAC355BB275}"/>
              </a:ext>
            </a:extLst>
          </p:cNvPr>
          <p:cNvCxnSpPr/>
          <p:nvPr/>
        </p:nvCxnSpPr>
        <p:spPr>
          <a:xfrm>
            <a:off x="5959783" y="25365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CC64BBB-7639-524D-980C-CDFDF1D73F16}"/>
              </a:ext>
            </a:extLst>
          </p:cNvPr>
          <p:cNvCxnSpPr/>
          <p:nvPr/>
        </p:nvCxnSpPr>
        <p:spPr>
          <a:xfrm>
            <a:off x="6112183" y="26889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450D28-6283-5941-A307-959400381817}"/>
              </a:ext>
            </a:extLst>
          </p:cNvPr>
          <p:cNvCxnSpPr/>
          <p:nvPr/>
        </p:nvCxnSpPr>
        <p:spPr>
          <a:xfrm>
            <a:off x="6264583" y="28413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34FF9D3-C8E2-B84D-A62C-6B1487B262F4}"/>
              </a:ext>
            </a:extLst>
          </p:cNvPr>
          <p:cNvCxnSpPr/>
          <p:nvPr/>
        </p:nvCxnSpPr>
        <p:spPr>
          <a:xfrm>
            <a:off x="6416983" y="29937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EA1EBD5-8B2C-7E41-99DF-29A6E878AA94}"/>
              </a:ext>
            </a:extLst>
          </p:cNvPr>
          <p:cNvCxnSpPr/>
          <p:nvPr/>
        </p:nvCxnSpPr>
        <p:spPr>
          <a:xfrm>
            <a:off x="6569383" y="31461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D6D6203-6DAA-1B42-9296-4986AFC5893A}"/>
              </a:ext>
            </a:extLst>
          </p:cNvPr>
          <p:cNvCxnSpPr/>
          <p:nvPr/>
        </p:nvCxnSpPr>
        <p:spPr>
          <a:xfrm>
            <a:off x="6721783" y="3298576"/>
            <a:ext cx="781879"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34B370CA-7CF5-6245-96CA-9688C3C2034E}"/>
                  </a:ext>
                </a:extLst>
              </p:cNvPr>
              <p:cNvSpPr txBox="1"/>
              <p:nvPr/>
            </p:nvSpPr>
            <p:spPr>
              <a:xfrm>
                <a:off x="4934662" y="4762957"/>
                <a:ext cx="2457148" cy="976614"/>
              </a:xfrm>
              <a:prstGeom prst="rect">
                <a:avLst/>
              </a:prstGeom>
              <a:noFill/>
            </p:spPr>
            <p:txBody>
              <a:bodyPr wrap="none" rtlCol="0">
                <a:spAutoFit/>
              </a:bodyPr>
              <a:lstStyle/>
              <a:p>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𝑆</m:t>
                        </m:r>
                      </m:e>
                      <m:sub>
                        <m:sSub>
                          <m:sSubPr>
                            <m:ctrlPr>
                              <a:rPr lang="en-US" i="1" smtClean="0">
                                <a:latin typeface="Cambria Math" panose="02040503050406030204" pitchFamily="18" charset="0"/>
                              </a:rPr>
                            </m:ctrlPr>
                          </m:sSubPr>
                          <m:e>
                            <m:r>
                              <a:rPr lang="en-US" b="0" i="1" smtClean="0">
                                <a:latin typeface="Cambria Math" panose="02040503050406030204" pitchFamily="18" charset="0"/>
                              </a:rPr>
                              <m:t>𝑚𝑜𝑡𝑖𝑓</m:t>
                            </m:r>
                          </m:e>
                          <m:sub>
                            <m:r>
                              <a:rPr lang="en-US" b="0" i="1" smtClean="0">
                                <a:latin typeface="Cambria Math" panose="02040503050406030204" pitchFamily="18" charset="0"/>
                              </a:rPr>
                              <m:t>𝑖</m:t>
                            </m:r>
                          </m:sub>
                        </m:sSub>
                      </m:sub>
                      <m:sup>
                        <m:r>
                          <a:rPr lang="en-US" b="0" i="1" smtClean="0">
                            <a:latin typeface="Cambria Math" panose="02040503050406030204" pitchFamily="18" charset="0"/>
                          </a:rPr>
                          <m:t>𝑎𝑙𝑡</m:t>
                        </m:r>
                      </m:sup>
                    </m:sSubSup>
                  </m:oMath>
                </a14:m>
                <a:r>
                  <a:rPr lang="en-US" dirty="0"/>
                  <a:t> -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𝑆</m:t>
                        </m:r>
                      </m:e>
                      <m:sub>
                        <m:sSub>
                          <m:sSubPr>
                            <m:ctrlPr>
                              <a:rPr lang="en-US" i="1" smtClean="0">
                                <a:latin typeface="Cambria Math" panose="02040503050406030204" pitchFamily="18" charset="0"/>
                              </a:rPr>
                            </m:ctrlPr>
                          </m:sSubPr>
                          <m:e>
                            <m:r>
                              <a:rPr lang="en-US" i="1">
                                <a:latin typeface="Cambria Math" panose="02040503050406030204" pitchFamily="18" charset="0"/>
                              </a:rPr>
                              <m:t>𝑚𝑜𝑡𝑖𝑓</m:t>
                            </m:r>
                          </m:e>
                          <m:sub>
                            <m:r>
                              <a:rPr lang="en-US" b="0" i="1" smtClean="0">
                                <a:latin typeface="Cambria Math" panose="02040503050406030204" pitchFamily="18" charset="0"/>
                              </a:rPr>
                              <m:t>𝑗</m:t>
                            </m:r>
                          </m:sub>
                        </m:sSub>
                      </m:sub>
                      <m:sup>
                        <m:r>
                          <a:rPr lang="en-US" b="0" i="1" smtClean="0">
                            <a:latin typeface="Cambria Math" panose="02040503050406030204" pitchFamily="18" charset="0"/>
                          </a:rPr>
                          <m:t>𝑟𝑒𝑓</m:t>
                        </m:r>
                      </m:sup>
                    </m:sSub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−1</m:t>
                            </m:r>
                          </m:e>
                        </m:eqArr>
                      </m:e>
                    </m:d>
                  </m:oMath>
                </a14:m>
                <a:endParaRPr lang="en-US" dirty="0"/>
              </a:p>
            </p:txBody>
          </p:sp>
        </mc:Choice>
        <mc:Fallback>
          <p:sp>
            <p:nvSpPr>
              <p:cNvPr id="30" name="TextBox 29">
                <a:extLst>
                  <a:ext uri="{FF2B5EF4-FFF2-40B4-BE49-F238E27FC236}">
                    <a16:creationId xmlns:a16="http://schemas.microsoft.com/office/drawing/2014/main" id="{34B370CA-7CF5-6245-96CA-9688C3C2034E}"/>
                  </a:ext>
                </a:extLst>
              </p:cNvPr>
              <p:cNvSpPr txBox="1">
                <a:spLocks noRot="1" noChangeAspect="1" noMove="1" noResize="1" noEditPoints="1" noAdjustHandles="1" noChangeArrowheads="1" noChangeShapeType="1" noTextEdit="1"/>
              </p:cNvSpPr>
              <p:nvPr/>
            </p:nvSpPr>
            <p:spPr>
              <a:xfrm>
                <a:off x="4934662" y="4762957"/>
                <a:ext cx="2457148" cy="976614"/>
              </a:xfrm>
              <a:prstGeom prst="rect">
                <a:avLst/>
              </a:prstGeom>
              <a:blipFill>
                <a:blip r:embed="rId5"/>
                <a:stretch>
                  <a:fillRect t="-202564" r="-46907" b="-2897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A46F5845-6848-6342-8064-02F3A0343A15}"/>
                  </a:ext>
                </a:extLst>
              </p:cNvPr>
              <p:cNvSpPr txBox="1"/>
              <p:nvPr/>
            </p:nvSpPr>
            <p:spPr>
              <a:xfrm>
                <a:off x="5148599" y="1185646"/>
                <a:ext cx="748217"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i="1" smtClean="0">
                              <a:solidFill>
                                <a:schemeClr val="accent1"/>
                              </a:solidFill>
                              <a:latin typeface="Cambria Math" panose="02040503050406030204" pitchFamily="18" charset="0"/>
                            </a:rPr>
                          </m:ctrlPr>
                        </m:sSubPr>
                        <m:e>
                          <m:r>
                            <a:rPr lang="en-US" sz="1400" b="0" i="1" smtClean="0">
                              <a:solidFill>
                                <a:schemeClr val="accent1"/>
                              </a:solidFill>
                              <a:latin typeface="Cambria Math" panose="02040503050406030204" pitchFamily="18" charset="0"/>
                            </a:rPr>
                            <m:t>𝑚𝑜𝑡𝑖𝑓</m:t>
                          </m:r>
                        </m:e>
                        <m:sub>
                          <m:r>
                            <a:rPr lang="en-US" sz="1400" b="0" i="1" smtClean="0">
                              <a:solidFill>
                                <a:schemeClr val="accent1"/>
                              </a:solidFill>
                              <a:latin typeface="Cambria Math" panose="02040503050406030204" pitchFamily="18" charset="0"/>
                            </a:rPr>
                            <m:t>1</m:t>
                          </m:r>
                        </m:sub>
                      </m:sSub>
                    </m:oMath>
                  </m:oMathPara>
                </a14:m>
                <a:endParaRPr lang="en-US" sz="1400" dirty="0"/>
              </a:p>
            </p:txBody>
          </p:sp>
        </mc:Choice>
        <mc:Fallback>
          <p:sp>
            <p:nvSpPr>
              <p:cNvPr id="33" name="TextBox 32">
                <a:extLst>
                  <a:ext uri="{FF2B5EF4-FFF2-40B4-BE49-F238E27FC236}">
                    <a16:creationId xmlns:a16="http://schemas.microsoft.com/office/drawing/2014/main" id="{A46F5845-6848-6342-8064-02F3A0343A15}"/>
                  </a:ext>
                </a:extLst>
              </p:cNvPr>
              <p:cNvSpPr txBox="1">
                <a:spLocks noRot="1" noChangeAspect="1" noMove="1" noResize="1" noEditPoints="1" noAdjustHandles="1" noChangeArrowheads="1" noChangeShapeType="1" noTextEdit="1"/>
              </p:cNvSpPr>
              <p:nvPr/>
            </p:nvSpPr>
            <p:spPr>
              <a:xfrm>
                <a:off x="5148599" y="1185646"/>
                <a:ext cx="748217" cy="307777"/>
              </a:xfrm>
              <a:prstGeom prst="rect">
                <a:avLst/>
              </a:prstGeom>
              <a:blipFill>
                <a:blip r:embed="rId6"/>
                <a:stretch>
                  <a:fillRect b="-76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E016F207-0D94-C54E-8FE5-49DE42B7C022}"/>
                  </a:ext>
                </a:extLst>
              </p:cNvPr>
              <p:cNvSpPr txBox="1"/>
              <p:nvPr/>
            </p:nvSpPr>
            <p:spPr>
              <a:xfrm>
                <a:off x="5235691" y="2398089"/>
                <a:ext cx="748218"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i="1" smtClean="0">
                              <a:solidFill>
                                <a:schemeClr val="accent2">
                                  <a:lumMod val="75000"/>
                                </a:schemeClr>
                              </a:solidFill>
                              <a:latin typeface="Cambria Math" panose="02040503050406030204" pitchFamily="18" charset="0"/>
                            </a:rPr>
                          </m:ctrlPr>
                        </m:sSubPr>
                        <m:e>
                          <m:r>
                            <a:rPr lang="en-US" sz="1400" b="0" i="1" smtClean="0">
                              <a:solidFill>
                                <a:schemeClr val="accent2">
                                  <a:lumMod val="75000"/>
                                </a:schemeClr>
                              </a:solidFill>
                              <a:latin typeface="Cambria Math" panose="02040503050406030204" pitchFamily="18" charset="0"/>
                            </a:rPr>
                            <m:t>𝑚𝑜𝑡𝑖𝑓</m:t>
                          </m:r>
                        </m:e>
                        <m:sub>
                          <m:r>
                            <a:rPr lang="en-US" sz="1400" b="0" i="1" smtClean="0">
                              <a:solidFill>
                                <a:schemeClr val="accent2">
                                  <a:lumMod val="75000"/>
                                </a:schemeClr>
                              </a:solidFill>
                              <a:latin typeface="Cambria Math" panose="02040503050406030204" pitchFamily="18" charset="0"/>
                            </a:rPr>
                            <m:t>1</m:t>
                          </m:r>
                        </m:sub>
                      </m:sSub>
                    </m:oMath>
                  </m:oMathPara>
                </a14:m>
                <a:endParaRPr lang="en-US" sz="1400" dirty="0">
                  <a:solidFill>
                    <a:schemeClr val="accent2">
                      <a:lumMod val="75000"/>
                    </a:schemeClr>
                  </a:solidFill>
                </a:endParaRPr>
              </a:p>
            </p:txBody>
          </p:sp>
        </mc:Choice>
        <mc:Fallback>
          <p:sp>
            <p:nvSpPr>
              <p:cNvPr id="34" name="TextBox 33">
                <a:extLst>
                  <a:ext uri="{FF2B5EF4-FFF2-40B4-BE49-F238E27FC236}">
                    <a16:creationId xmlns:a16="http://schemas.microsoft.com/office/drawing/2014/main" id="{E016F207-0D94-C54E-8FE5-49DE42B7C022}"/>
                  </a:ext>
                </a:extLst>
              </p:cNvPr>
              <p:cNvSpPr txBox="1">
                <a:spLocks noRot="1" noChangeAspect="1" noMove="1" noResize="1" noEditPoints="1" noAdjustHandles="1" noChangeArrowheads="1" noChangeShapeType="1" noTextEdit="1"/>
              </p:cNvSpPr>
              <p:nvPr/>
            </p:nvSpPr>
            <p:spPr>
              <a:xfrm>
                <a:off x="5235691" y="2398089"/>
                <a:ext cx="748218" cy="307777"/>
              </a:xfrm>
              <a:prstGeom prst="rect">
                <a:avLst/>
              </a:prstGeom>
              <a:blipFill>
                <a:blip r:embed="rId7"/>
                <a:stretch>
                  <a:fillRect b="-1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EDF8982E-8D6A-0B4B-B069-F7A0058CBEDA}"/>
                  </a:ext>
                </a:extLst>
              </p:cNvPr>
              <p:cNvSpPr txBox="1"/>
              <p:nvPr/>
            </p:nvSpPr>
            <p:spPr>
              <a:xfrm>
                <a:off x="5769483" y="1944418"/>
                <a:ext cx="752385"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i="1" smtClean="0">
                              <a:solidFill>
                                <a:schemeClr val="accent1"/>
                              </a:solidFill>
                              <a:latin typeface="Cambria Math" panose="02040503050406030204" pitchFamily="18" charset="0"/>
                            </a:rPr>
                          </m:ctrlPr>
                        </m:sSubPr>
                        <m:e>
                          <m:r>
                            <a:rPr lang="en-US" sz="1400" b="0" i="1" smtClean="0">
                              <a:solidFill>
                                <a:schemeClr val="accent1"/>
                              </a:solidFill>
                              <a:latin typeface="Cambria Math" panose="02040503050406030204" pitchFamily="18" charset="0"/>
                            </a:rPr>
                            <m:t>𝑚𝑜𝑡𝑖𝑓</m:t>
                          </m:r>
                        </m:e>
                        <m:sub>
                          <m:r>
                            <a:rPr lang="en-US" sz="1400" b="0" i="1" smtClean="0">
                              <a:solidFill>
                                <a:schemeClr val="accent1"/>
                              </a:solidFill>
                              <a:latin typeface="Cambria Math" panose="02040503050406030204" pitchFamily="18" charset="0"/>
                            </a:rPr>
                            <m:t>6</m:t>
                          </m:r>
                        </m:sub>
                      </m:sSub>
                    </m:oMath>
                  </m:oMathPara>
                </a14:m>
                <a:endParaRPr lang="en-US" sz="1400" dirty="0">
                  <a:solidFill>
                    <a:schemeClr val="accent1"/>
                  </a:solidFill>
                </a:endParaRPr>
              </a:p>
            </p:txBody>
          </p:sp>
        </mc:Choice>
        <mc:Fallback>
          <p:sp>
            <p:nvSpPr>
              <p:cNvPr id="35" name="TextBox 34">
                <a:extLst>
                  <a:ext uri="{FF2B5EF4-FFF2-40B4-BE49-F238E27FC236}">
                    <a16:creationId xmlns:a16="http://schemas.microsoft.com/office/drawing/2014/main" id="{EDF8982E-8D6A-0B4B-B069-F7A0058CBEDA}"/>
                  </a:ext>
                </a:extLst>
              </p:cNvPr>
              <p:cNvSpPr txBox="1">
                <a:spLocks noRot="1" noChangeAspect="1" noMove="1" noResize="1" noEditPoints="1" noAdjustHandles="1" noChangeArrowheads="1" noChangeShapeType="1" noTextEdit="1"/>
              </p:cNvSpPr>
              <p:nvPr/>
            </p:nvSpPr>
            <p:spPr>
              <a:xfrm>
                <a:off x="5769483" y="1944418"/>
                <a:ext cx="752385" cy="307777"/>
              </a:xfrm>
              <a:prstGeom prst="rect">
                <a:avLst/>
              </a:prstGeom>
              <a:blipFill>
                <a:blip r:embed="rId8"/>
                <a:stretch>
                  <a:fillRect b="-1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 name="TextBox 35">
                <a:extLst>
                  <a:ext uri="{FF2B5EF4-FFF2-40B4-BE49-F238E27FC236}">
                    <a16:creationId xmlns:a16="http://schemas.microsoft.com/office/drawing/2014/main" id="{749C3717-4BB5-204C-9E03-956494F1854E}"/>
                  </a:ext>
                </a:extLst>
              </p:cNvPr>
              <p:cNvSpPr txBox="1"/>
              <p:nvPr/>
            </p:nvSpPr>
            <p:spPr>
              <a:xfrm>
                <a:off x="6007237" y="3152802"/>
                <a:ext cx="752385"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i="1" smtClean="0">
                              <a:solidFill>
                                <a:schemeClr val="accent2">
                                  <a:lumMod val="75000"/>
                                </a:schemeClr>
                              </a:solidFill>
                              <a:latin typeface="Cambria Math" panose="02040503050406030204" pitchFamily="18" charset="0"/>
                            </a:rPr>
                          </m:ctrlPr>
                        </m:sSubPr>
                        <m:e>
                          <m:r>
                            <a:rPr lang="en-US" sz="1400" b="0" i="1" smtClean="0">
                              <a:solidFill>
                                <a:schemeClr val="accent2">
                                  <a:lumMod val="75000"/>
                                </a:schemeClr>
                              </a:solidFill>
                              <a:latin typeface="Cambria Math" panose="02040503050406030204" pitchFamily="18" charset="0"/>
                            </a:rPr>
                            <m:t>𝑚𝑜𝑡𝑖𝑓</m:t>
                          </m:r>
                        </m:e>
                        <m:sub>
                          <m:r>
                            <a:rPr lang="en-US" sz="1400" b="0" i="1" smtClean="0">
                              <a:solidFill>
                                <a:schemeClr val="accent2">
                                  <a:lumMod val="75000"/>
                                </a:schemeClr>
                              </a:solidFill>
                              <a:latin typeface="Cambria Math" panose="02040503050406030204" pitchFamily="18" charset="0"/>
                            </a:rPr>
                            <m:t>6</m:t>
                          </m:r>
                        </m:sub>
                      </m:sSub>
                    </m:oMath>
                  </m:oMathPara>
                </a14:m>
                <a:endParaRPr lang="en-US" sz="1400" dirty="0">
                  <a:solidFill>
                    <a:schemeClr val="accent2">
                      <a:lumMod val="75000"/>
                    </a:schemeClr>
                  </a:solidFill>
                </a:endParaRPr>
              </a:p>
            </p:txBody>
          </p:sp>
        </mc:Choice>
        <mc:Fallback>
          <p:sp>
            <p:nvSpPr>
              <p:cNvPr id="36" name="TextBox 35">
                <a:extLst>
                  <a:ext uri="{FF2B5EF4-FFF2-40B4-BE49-F238E27FC236}">
                    <a16:creationId xmlns:a16="http://schemas.microsoft.com/office/drawing/2014/main" id="{749C3717-4BB5-204C-9E03-956494F1854E}"/>
                  </a:ext>
                </a:extLst>
              </p:cNvPr>
              <p:cNvSpPr txBox="1">
                <a:spLocks noRot="1" noChangeAspect="1" noMove="1" noResize="1" noEditPoints="1" noAdjustHandles="1" noChangeArrowheads="1" noChangeShapeType="1" noTextEdit="1"/>
              </p:cNvSpPr>
              <p:nvPr/>
            </p:nvSpPr>
            <p:spPr>
              <a:xfrm>
                <a:off x="6007237" y="3152802"/>
                <a:ext cx="752385" cy="307777"/>
              </a:xfrm>
              <a:prstGeom prst="rect">
                <a:avLst/>
              </a:prstGeom>
              <a:blipFill>
                <a:blip r:embed="rId9"/>
                <a:stretch>
                  <a:fillRect b="-12000"/>
                </a:stretch>
              </a:blipFill>
            </p:spPr>
            <p:txBody>
              <a:bodyPr/>
              <a:lstStyle/>
              <a:p>
                <a:r>
                  <a:rPr lang="en-US">
                    <a:noFill/>
                  </a:rPr>
                  <a:t> </a:t>
                </a:r>
              </a:p>
            </p:txBody>
          </p:sp>
        </mc:Fallback>
      </mc:AlternateContent>
      <p:sp>
        <p:nvSpPr>
          <p:cNvPr id="37" name="TextBox 36">
            <a:extLst>
              <a:ext uri="{FF2B5EF4-FFF2-40B4-BE49-F238E27FC236}">
                <a16:creationId xmlns:a16="http://schemas.microsoft.com/office/drawing/2014/main" id="{E3DCDF20-E9C8-1148-966C-9F5E7BA1E894}"/>
              </a:ext>
            </a:extLst>
          </p:cNvPr>
          <p:cNvSpPr txBox="1"/>
          <p:nvPr/>
        </p:nvSpPr>
        <p:spPr>
          <a:xfrm>
            <a:off x="5694128" y="1394631"/>
            <a:ext cx="656594" cy="646331"/>
          </a:xfrm>
          <a:prstGeom prst="rect">
            <a:avLst/>
          </a:prstGeom>
          <a:noFill/>
        </p:spPr>
        <p:txBody>
          <a:bodyPr wrap="square" rtlCol="0">
            <a:spAutoFit/>
          </a:bodyPr>
          <a:lstStyle/>
          <a:p>
            <a:r>
              <a:rPr lang="en-US" sz="1200" b="1" dirty="0"/>
              <a:t>.</a:t>
            </a:r>
          </a:p>
          <a:p>
            <a:r>
              <a:rPr lang="en-US" sz="1200" b="1" dirty="0"/>
              <a:t>   .</a:t>
            </a:r>
          </a:p>
          <a:p>
            <a:r>
              <a:rPr lang="en-US" sz="1200" b="1" dirty="0"/>
              <a:t>      . </a:t>
            </a:r>
          </a:p>
        </p:txBody>
      </p:sp>
      <p:sp>
        <p:nvSpPr>
          <p:cNvPr id="38" name="TextBox 37">
            <a:extLst>
              <a:ext uri="{FF2B5EF4-FFF2-40B4-BE49-F238E27FC236}">
                <a16:creationId xmlns:a16="http://schemas.microsoft.com/office/drawing/2014/main" id="{6FBD1F68-97A3-6643-8196-2418253FB942}"/>
              </a:ext>
            </a:extLst>
          </p:cNvPr>
          <p:cNvSpPr txBox="1"/>
          <p:nvPr/>
        </p:nvSpPr>
        <p:spPr>
          <a:xfrm>
            <a:off x="5820776" y="2594482"/>
            <a:ext cx="656594" cy="646331"/>
          </a:xfrm>
          <a:prstGeom prst="rect">
            <a:avLst/>
          </a:prstGeom>
          <a:noFill/>
        </p:spPr>
        <p:txBody>
          <a:bodyPr wrap="square" rtlCol="0">
            <a:spAutoFit/>
          </a:bodyPr>
          <a:lstStyle/>
          <a:p>
            <a:r>
              <a:rPr lang="en-US" sz="1200" b="1" dirty="0"/>
              <a:t>.</a:t>
            </a:r>
          </a:p>
          <a:p>
            <a:r>
              <a:rPr lang="en-US" sz="1200" b="1" dirty="0"/>
              <a:t>   .</a:t>
            </a:r>
          </a:p>
          <a:p>
            <a:r>
              <a:rPr lang="en-US" sz="1200" b="1" dirty="0"/>
              <a:t>      . </a:t>
            </a:r>
          </a:p>
        </p:txBody>
      </p:sp>
      <p:sp>
        <p:nvSpPr>
          <p:cNvPr id="39" name="TextBox 38">
            <a:extLst>
              <a:ext uri="{FF2B5EF4-FFF2-40B4-BE49-F238E27FC236}">
                <a16:creationId xmlns:a16="http://schemas.microsoft.com/office/drawing/2014/main" id="{FAA0B9C6-FAEA-2140-BAB2-41E78D2BCDFC}"/>
              </a:ext>
            </a:extLst>
          </p:cNvPr>
          <p:cNvSpPr txBox="1"/>
          <p:nvPr/>
        </p:nvSpPr>
        <p:spPr>
          <a:xfrm>
            <a:off x="5004690" y="4272332"/>
            <a:ext cx="1529586"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For each RBP:</a:t>
            </a:r>
          </a:p>
        </p:txBody>
      </p:sp>
      <p:sp>
        <p:nvSpPr>
          <p:cNvPr id="40" name="TextBox 39">
            <a:extLst>
              <a:ext uri="{FF2B5EF4-FFF2-40B4-BE49-F238E27FC236}">
                <a16:creationId xmlns:a16="http://schemas.microsoft.com/office/drawing/2014/main" id="{E9EDDA2B-F82C-AB4E-9E1F-F2A68FB76864}"/>
              </a:ext>
            </a:extLst>
          </p:cNvPr>
          <p:cNvSpPr txBox="1"/>
          <p:nvPr/>
        </p:nvSpPr>
        <p:spPr>
          <a:xfrm>
            <a:off x="7364573" y="5109681"/>
            <a:ext cx="109036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No Change</a:t>
            </a:r>
          </a:p>
        </p:txBody>
      </p:sp>
      <p:sp>
        <p:nvSpPr>
          <p:cNvPr id="31" name="Text Box 4">
            <a:extLst>
              <a:ext uri="{FF2B5EF4-FFF2-40B4-BE49-F238E27FC236}">
                <a16:creationId xmlns:a16="http://schemas.microsoft.com/office/drawing/2014/main" id="{695F7D9D-193C-E840-8681-BE3D795B64BE}"/>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2" name="Text Box 5">
            <a:extLst>
              <a:ext uri="{FF2B5EF4-FFF2-40B4-BE49-F238E27FC236}">
                <a16:creationId xmlns:a16="http://schemas.microsoft.com/office/drawing/2014/main" id="{3444B7C4-8D9F-E742-BAFA-6DFF8CAB8916}"/>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41" name="Text Box 6">
            <a:extLst>
              <a:ext uri="{FF2B5EF4-FFF2-40B4-BE49-F238E27FC236}">
                <a16:creationId xmlns:a16="http://schemas.microsoft.com/office/drawing/2014/main" id="{E2BCF927-FEAF-7F41-8BDD-B5BDB6C05602}"/>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42" name="Group 13">
            <a:extLst>
              <a:ext uri="{FF2B5EF4-FFF2-40B4-BE49-F238E27FC236}">
                <a16:creationId xmlns:a16="http://schemas.microsoft.com/office/drawing/2014/main" id="{B9610ABC-ABFB-A146-9144-C9E8727F4AAF}"/>
              </a:ext>
            </a:extLst>
          </p:cNvPr>
          <p:cNvGrpSpPr>
            <a:grpSpLocks/>
          </p:cNvGrpSpPr>
          <p:nvPr/>
        </p:nvGrpSpPr>
        <p:grpSpPr bwMode="auto">
          <a:xfrm>
            <a:off x="8491714" y="161396"/>
            <a:ext cx="692150" cy="639762"/>
            <a:chOff x="5342" y="59"/>
            <a:chExt cx="436" cy="403"/>
          </a:xfrm>
        </p:grpSpPr>
        <p:grpSp>
          <p:nvGrpSpPr>
            <p:cNvPr id="43" name="Group 3">
              <a:extLst>
                <a:ext uri="{FF2B5EF4-FFF2-40B4-BE49-F238E27FC236}">
                  <a16:creationId xmlns:a16="http://schemas.microsoft.com/office/drawing/2014/main" id="{6F3776E5-1806-614A-BCF2-7190785B7DC6}"/>
                </a:ext>
              </a:extLst>
            </p:cNvPr>
            <p:cNvGrpSpPr>
              <a:grpSpLocks/>
            </p:cNvGrpSpPr>
            <p:nvPr/>
          </p:nvGrpSpPr>
          <p:grpSpPr bwMode="auto">
            <a:xfrm>
              <a:off x="5424" y="59"/>
              <a:ext cx="277" cy="277"/>
              <a:chOff x="5373" y="3933"/>
              <a:chExt cx="387" cy="387"/>
            </a:xfrm>
          </p:grpSpPr>
          <p:sp>
            <p:nvSpPr>
              <p:cNvPr id="45" name="Oval 4">
                <a:extLst>
                  <a:ext uri="{FF2B5EF4-FFF2-40B4-BE49-F238E27FC236}">
                    <a16:creationId xmlns:a16="http://schemas.microsoft.com/office/drawing/2014/main" id="{D3491378-EEE8-194D-9653-C83C60DDEEF8}"/>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46" name="Picture 5">
                <a:extLst>
                  <a:ext uri="{FF2B5EF4-FFF2-40B4-BE49-F238E27FC236}">
                    <a16:creationId xmlns:a16="http://schemas.microsoft.com/office/drawing/2014/main" id="{6D97FF4A-4072-A349-A509-C50E714EF1A3}"/>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7" name="Line 6">
                <a:extLst>
                  <a:ext uri="{FF2B5EF4-FFF2-40B4-BE49-F238E27FC236}">
                    <a16:creationId xmlns:a16="http://schemas.microsoft.com/office/drawing/2014/main" id="{FAAE5286-E960-954C-8C45-6B62CA7FD21A}"/>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4" name="Text Box 12">
              <a:extLst>
                <a:ext uri="{FF2B5EF4-FFF2-40B4-BE49-F238E27FC236}">
                  <a16:creationId xmlns:a16="http://schemas.microsoft.com/office/drawing/2014/main" id="{D266F9C2-B07E-5646-BE89-EA0280FD7B69}"/>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315935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CB10AD1-B10D-6543-B5F6-9C81990B8E6E}"/>
              </a:ext>
            </a:extLst>
          </p:cNvPr>
          <p:cNvPicPr>
            <a:picLocks noChangeAspect="1"/>
          </p:cNvPicPr>
          <p:nvPr/>
        </p:nvPicPr>
        <p:blipFill>
          <a:blip r:embed="rId3"/>
          <a:stretch>
            <a:fillRect/>
          </a:stretch>
        </p:blipFill>
        <p:spPr>
          <a:xfrm>
            <a:off x="2682967" y="893223"/>
            <a:ext cx="6681101" cy="4497311"/>
          </a:xfrm>
          <a:prstGeom prst="rect">
            <a:avLst/>
          </a:prstGeom>
        </p:spPr>
      </p:pic>
      <p:sp>
        <p:nvSpPr>
          <p:cNvPr id="2" name="Title 1">
            <a:extLst>
              <a:ext uri="{FF2B5EF4-FFF2-40B4-BE49-F238E27FC236}">
                <a16:creationId xmlns:a16="http://schemas.microsoft.com/office/drawing/2014/main" id="{80730B1C-09B2-EA4C-BC82-FC46B04F6273}"/>
              </a:ext>
            </a:extLst>
          </p:cNvPr>
          <p:cNvSpPr>
            <a:spLocks noGrp="1"/>
          </p:cNvSpPr>
          <p:nvPr>
            <p:ph type="title" idx="4294967295"/>
          </p:nvPr>
        </p:nvSpPr>
        <p:spPr>
          <a:xfrm>
            <a:off x="1" y="186323"/>
            <a:ext cx="9144000" cy="699588"/>
          </a:xfrm>
        </p:spPr>
        <p:txBody>
          <a:bodyPr>
            <a:normAutofit/>
          </a:bodyPr>
          <a:lstStyle/>
          <a:p>
            <a:pPr algn="ctr"/>
            <a:r>
              <a:rPr lang="en-US" sz="2800" b="1" dirty="0">
                <a:latin typeface="Arial" panose="020B0604020202020204" pitchFamily="34" charset="0"/>
                <a:cs typeface="Arial" panose="020B0604020202020204" pitchFamily="34" charset="0"/>
              </a:rPr>
              <a:t>Splicing scores are highly correlated</a:t>
            </a:r>
          </a:p>
        </p:txBody>
      </p:sp>
      <p:pic>
        <p:nvPicPr>
          <p:cNvPr id="8" name="Picture 7">
            <a:extLst>
              <a:ext uri="{FF2B5EF4-FFF2-40B4-BE49-F238E27FC236}">
                <a16:creationId xmlns:a16="http://schemas.microsoft.com/office/drawing/2014/main" id="{4723F520-2AAD-884F-B815-9C3E7C485F63}"/>
              </a:ext>
            </a:extLst>
          </p:cNvPr>
          <p:cNvPicPr>
            <a:picLocks noChangeAspect="1"/>
          </p:cNvPicPr>
          <p:nvPr/>
        </p:nvPicPr>
        <p:blipFill rotWithShape="1">
          <a:blip r:embed="rId4"/>
          <a:srcRect l="21518" t="-59363" r="-748" b="857"/>
          <a:stretch/>
        </p:blipFill>
        <p:spPr>
          <a:xfrm>
            <a:off x="753374" y="-1138048"/>
            <a:ext cx="6553847" cy="7593559"/>
          </a:xfrm>
          <a:prstGeom prst="rtTriangle">
            <a:avLst/>
          </a:prstGeom>
        </p:spPr>
      </p:pic>
      <p:sp>
        <p:nvSpPr>
          <p:cNvPr id="11" name="TextBox 10">
            <a:extLst>
              <a:ext uri="{FF2B5EF4-FFF2-40B4-BE49-F238E27FC236}">
                <a16:creationId xmlns:a16="http://schemas.microsoft.com/office/drawing/2014/main" id="{5601704F-0166-A44F-884F-7CBFBBD384C7}"/>
              </a:ext>
            </a:extLst>
          </p:cNvPr>
          <p:cNvSpPr txBox="1"/>
          <p:nvPr/>
        </p:nvSpPr>
        <p:spPr>
          <a:xfrm>
            <a:off x="5006051" y="4731315"/>
            <a:ext cx="707245" cy="338554"/>
          </a:xfrm>
          <a:prstGeom prst="rect">
            <a:avLst/>
          </a:prstGeom>
          <a:noFill/>
        </p:spPr>
        <p:txBody>
          <a:bodyPr wrap="none" rtlCol="0">
            <a:spAutoFit/>
          </a:bodyPr>
          <a:lstStyle/>
          <a:p>
            <a:r>
              <a:rPr lang="en-US" sz="1600" dirty="0"/>
              <a:t>RBPs</a:t>
            </a:r>
          </a:p>
        </p:txBody>
      </p:sp>
      <p:sp>
        <p:nvSpPr>
          <p:cNvPr id="12" name="TextBox 11">
            <a:extLst>
              <a:ext uri="{FF2B5EF4-FFF2-40B4-BE49-F238E27FC236}">
                <a16:creationId xmlns:a16="http://schemas.microsoft.com/office/drawing/2014/main" id="{E5886CDE-EAB8-0B43-8C9A-4903778E3778}"/>
              </a:ext>
            </a:extLst>
          </p:cNvPr>
          <p:cNvSpPr txBox="1"/>
          <p:nvPr/>
        </p:nvSpPr>
        <p:spPr>
          <a:xfrm>
            <a:off x="2257909" y="1625507"/>
            <a:ext cx="1591257"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Epigenetic modifications</a:t>
            </a:r>
          </a:p>
        </p:txBody>
      </p:sp>
      <p:sp>
        <p:nvSpPr>
          <p:cNvPr id="13" name="Right Brace 12">
            <a:extLst>
              <a:ext uri="{FF2B5EF4-FFF2-40B4-BE49-F238E27FC236}">
                <a16:creationId xmlns:a16="http://schemas.microsoft.com/office/drawing/2014/main" id="{C29FBF62-4C9B-2B4E-B206-4FC9A03BC7DD}"/>
              </a:ext>
            </a:extLst>
          </p:cNvPr>
          <p:cNvSpPr/>
          <p:nvPr/>
        </p:nvSpPr>
        <p:spPr>
          <a:xfrm rot="18881680">
            <a:off x="2144311" y="1610799"/>
            <a:ext cx="227196" cy="9711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a:extLst>
              <a:ext uri="{FF2B5EF4-FFF2-40B4-BE49-F238E27FC236}">
                <a16:creationId xmlns:a16="http://schemas.microsoft.com/office/drawing/2014/main" id="{3AFC29B2-FF78-8744-981D-D3B00D1823EA}"/>
              </a:ext>
            </a:extLst>
          </p:cNvPr>
          <p:cNvSpPr/>
          <p:nvPr/>
        </p:nvSpPr>
        <p:spPr>
          <a:xfrm rot="18881680">
            <a:off x="4877000" y="4766271"/>
            <a:ext cx="227196" cy="6381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B22FA7EC-435E-4841-B9FA-E3ED52532CC6}"/>
              </a:ext>
            </a:extLst>
          </p:cNvPr>
          <p:cNvCxnSpPr/>
          <p:nvPr/>
        </p:nvCxnSpPr>
        <p:spPr>
          <a:xfrm flipV="1">
            <a:off x="4434840" y="3831336"/>
            <a:ext cx="890978" cy="899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 Box 4">
            <a:extLst>
              <a:ext uri="{FF2B5EF4-FFF2-40B4-BE49-F238E27FC236}">
                <a16:creationId xmlns:a16="http://schemas.microsoft.com/office/drawing/2014/main" id="{E8CCF2D1-5994-004E-B436-42A4FC3F66B6}"/>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5">
            <a:extLst>
              <a:ext uri="{FF2B5EF4-FFF2-40B4-BE49-F238E27FC236}">
                <a16:creationId xmlns:a16="http://schemas.microsoft.com/office/drawing/2014/main" id="{8BE778CA-79CA-B246-8080-F27B795F371E}"/>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17" name="Text Box 6">
            <a:extLst>
              <a:ext uri="{FF2B5EF4-FFF2-40B4-BE49-F238E27FC236}">
                <a16:creationId xmlns:a16="http://schemas.microsoft.com/office/drawing/2014/main" id="{A80AC120-FAB0-9C43-8C7F-585C62283424}"/>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19" name="Group 13">
            <a:extLst>
              <a:ext uri="{FF2B5EF4-FFF2-40B4-BE49-F238E27FC236}">
                <a16:creationId xmlns:a16="http://schemas.microsoft.com/office/drawing/2014/main" id="{E4B5C51E-4FB2-D24C-8294-C0FC279F5C82}"/>
              </a:ext>
            </a:extLst>
          </p:cNvPr>
          <p:cNvGrpSpPr>
            <a:grpSpLocks/>
          </p:cNvGrpSpPr>
          <p:nvPr/>
        </p:nvGrpSpPr>
        <p:grpSpPr bwMode="auto">
          <a:xfrm>
            <a:off x="8491714" y="161396"/>
            <a:ext cx="692150" cy="639762"/>
            <a:chOff x="5342" y="59"/>
            <a:chExt cx="436" cy="403"/>
          </a:xfrm>
        </p:grpSpPr>
        <p:grpSp>
          <p:nvGrpSpPr>
            <p:cNvPr id="20" name="Group 3">
              <a:extLst>
                <a:ext uri="{FF2B5EF4-FFF2-40B4-BE49-F238E27FC236}">
                  <a16:creationId xmlns:a16="http://schemas.microsoft.com/office/drawing/2014/main" id="{EB8DFB49-05F7-EA41-A06F-DF43A9A87902}"/>
                </a:ext>
              </a:extLst>
            </p:cNvPr>
            <p:cNvGrpSpPr>
              <a:grpSpLocks/>
            </p:cNvGrpSpPr>
            <p:nvPr/>
          </p:nvGrpSpPr>
          <p:grpSpPr bwMode="auto">
            <a:xfrm>
              <a:off x="5424" y="59"/>
              <a:ext cx="277" cy="277"/>
              <a:chOff x="5373" y="3933"/>
              <a:chExt cx="387" cy="387"/>
            </a:xfrm>
          </p:grpSpPr>
          <p:sp>
            <p:nvSpPr>
              <p:cNvPr id="22" name="Oval 4">
                <a:extLst>
                  <a:ext uri="{FF2B5EF4-FFF2-40B4-BE49-F238E27FC236}">
                    <a16:creationId xmlns:a16="http://schemas.microsoft.com/office/drawing/2014/main" id="{D0A27AE9-C75A-F544-A442-DBF558BFBD68}"/>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3" name="Picture 5">
                <a:extLst>
                  <a:ext uri="{FF2B5EF4-FFF2-40B4-BE49-F238E27FC236}">
                    <a16:creationId xmlns:a16="http://schemas.microsoft.com/office/drawing/2014/main" id="{142F1F96-C128-1745-B9B5-0C298501828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 name="Line 6">
                <a:extLst>
                  <a:ext uri="{FF2B5EF4-FFF2-40B4-BE49-F238E27FC236}">
                    <a16:creationId xmlns:a16="http://schemas.microsoft.com/office/drawing/2014/main" id="{01326A3C-8EB6-7D46-BB1A-638EF9AC8E2A}"/>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Text Box 12">
              <a:extLst>
                <a:ext uri="{FF2B5EF4-FFF2-40B4-BE49-F238E27FC236}">
                  <a16:creationId xmlns:a16="http://schemas.microsoft.com/office/drawing/2014/main" id="{525F5C45-ED00-D844-B224-D73A298A03AF}"/>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76520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1030-FC6F-7F42-A3D5-59208660030D}"/>
              </a:ext>
            </a:extLst>
          </p:cNvPr>
          <p:cNvSpPr>
            <a:spLocks noGrp="1"/>
          </p:cNvSpPr>
          <p:nvPr>
            <p:ph type="title" idx="4294967295"/>
          </p:nvPr>
        </p:nvSpPr>
        <p:spPr>
          <a:xfrm>
            <a:off x="0" y="-180061"/>
            <a:ext cx="9144000" cy="1325563"/>
          </a:xfrm>
        </p:spPr>
        <p:txBody>
          <a:bodyPr>
            <a:normAutofit/>
          </a:bodyPr>
          <a:lstStyle/>
          <a:p>
            <a:pPr algn="ctr"/>
            <a:r>
              <a:rPr lang="en-US" sz="2800" b="1" dirty="0">
                <a:latin typeface="Arial" panose="020B0604020202020204" pitchFamily="34" charset="0"/>
                <a:cs typeface="Arial" panose="020B0604020202020204" pitchFamily="34" charset="0"/>
              </a:rPr>
              <a:t>Model Performance</a:t>
            </a:r>
          </a:p>
        </p:txBody>
      </p:sp>
      <p:pic>
        <p:nvPicPr>
          <p:cNvPr id="9" name="Picture 8">
            <a:extLst>
              <a:ext uri="{FF2B5EF4-FFF2-40B4-BE49-F238E27FC236}">
                <a16:creationId xmlns:a16="http://schemas.microsoft.com/office/drawing/2014/main" id="{7EB93FD1-2C37-A641-A541-E8E7A75A9442}"/>
              </a:ext>
            </a:extLst>
          </p:cNvPr>
          <p:cNvPicPr>
            <a:picLocks noChangeAspect="1"/>
          </p:cNvPicPr>
          <p:nvPr/>
        </p:nvPicPr>
        <p:blipFill rotWithShape="1">
          <a:blip r:embed="rId3"/>
          <a:srcRect t="10046"/>
          <a:stretch/>
        </p:blipFill>
        <p:spPr>
          <a:xfrm>
            <a:off x="0" y="1340285"/>
            <a:ext cx="8634173" cy="5037918"/>
          </a:xfrm>
          <a:prstGeom prst="rect">
            <a:avLst/>
          </a:prstGeom>
        </p:spPr>
      </p:pic>
      <p:sp>
        <p:nvSpPr>
          <p:cNvPr id="10" name="TextBox 9">
            <a:extLst>
              <a:ext uri="{FF2B5EF4-FFF2-40B4-BE49-F238E27FC236}">
                <a16:creationId xmlns:a16="http://schemas.microsoft.com/office/drawing/2014/main" id="{035D5ED9-2D61-024D-9861-BA5D36B0A562}"/>
              </a:ext>
            </a:extLst>
          </p:cNvPr>
          <p:cNvSpPr txBox="1"/>
          <p:nvPr/>
        </p:nvSpPr>
        <p:spPr>
          <a:xfrm>
            <a:off x="1144096" y="4047550"/>
            <a:ext cx="1252266" cy="646331"/>
          </a:xfrm>
          <a:prstGeom prst="rect">
            <a:avLst/>
          </a:prstGeom>
          <a:solidFill>
            <a:schemeClr val="bg1"/>
          </a:solidFill>
        </p:spPr>
        <p:txBody>
          <a:bodyPr wrap="none" rtlCol="0">
            <a:spAutoFit/>
          </a:bodyPr>
          <a:lstStyle/>
          <a:p>
            <a:r>
              <a:rPr lang="en-US" sz="1200" b="1" dirty="0">
                <a:latin typeface="Arial" panose="020B0604020202020204" pitchFamily="34" charset="0"/>
                <a:cs typeface="Arial" panose="020B0604020202020204" pitchFamily="34" charset="0"/>
              </a:rPr>
              <a:t>model1 (0.951)</a:t>
            </a:r>
          </a:p>
          <a:p>
            <a:r>
              <a:rPr lang="en-US" sz="1200" dirty="0">
                <a:latin typeface="Arial" panose="020B0604020202020204" pitchFamily="34" charset="0"/>
                <a:cs typeface="Arial" panose="020B0604020202020204" pitchFamily="34" charset="0"/>
              </a:rPr>
              <a:t>model2 (0.949)</a:t>
            </a:r>
          </a:p>
          <a:p>
            <a:r>
              <a:rPr lang="en-US" sz="1200" dirty="0">
                <a:latin typeface="Arial" panose="020B0604020202020204" pitchFamily="34" charset="0"/>
                <a:cs typeface="Arial" panose="020B0604020202020204" pitchFamily="34" charset="0"/>
              </a:rPr>
              <a:t>model3 (0.948)</a:t>
            </a:r>
          </a:p>
        </p:txBody>
      </p:sp>
      <p:sp>
        <p:nvSpPr>
          <p:cNvPr id="11" name="TextBox 10">
            <a:extLst>
              <a:ext uri="{FF2B5EF4-FFF2-40B4-BE49-F238E27FC236}">
                <a16:creationId xmlns:a16="http://schemas.microsoft.com/office/drawing/2014/main" id="{2E527FEF-5014-7349-874C-FE71DCB59EAF}"/>
              </a:ext>
            </a:extLst>
          </p:cNvPr>
          <p:cNvSpPr txBox="1"/>
          <p:nvPr/>
        </p:nvSpPr>
        <p:spPr>
          <a:xfrm>
            <a:off x="5068440" y="4060047"/>
            <a:ext cx="1215397" cy="646331"/>
          </a:xfrm>
          <a:prstGeom prst="rect">
            <a:avLst/>
          </a:prstGeom>
          <a:solidFill>
            <a:schemeClr val="bg1"/>
          </a:solidFill>
        </p:spPr>
        <p:txBody>
          <a:bodyPr wrap="none" rtlCol="0">
            <a:spAutoFit/>
          </a:bodyPr>
          <a:lstStyle/>
          <a:p>
            <a:r>
              <a:rPr lang="en-US" sz="1200" dirty="0">
                <a:latin typeface="Arial" panose="020B0604020202020204" pitchFamily="34" charset="0"/>
                <a:cs typeface="Arial" panose="020B0604020202020204" pitchFamily="34" charset="0"/>
              </a:rPr>
              <a:t>model1 (0.881)</a:t>
            </a:r>
          </a:p>
          <a:p>
            <a:r>
              <a:rPr lang="en-US" sz="1200" dirty="0">
                <a:latin typeface="Arial" panose="020B0604020202020204" pitchFamily="34" charset="0"/>
                <a:cs typeface="Arial" panose="020B0604020202020204" pitchFamily="34" charset="0"/>
              </a:rPr>
              <a:t>model2 (0.876)</a:t>
            </a:r>
          </a:p>
          <a:p>
            <a:r>
              <a:rPr lang="en-US" sz="1200" dirty="0">
                <a:latin typeface="Arial" panose="020B0604020202020204" pitchFamily="34" charset="0"/>
                <a:cs typeface="Arial" panose="020B0604020202020204" pitchFamily="34" charset="0"/>
              </a:rPr>
              <a:t>model3 (0.854)</a:t>
            </a:r>
          </a:p>
        </p:txBody>
      </p:sp>
      <p:sp>
        <p:nvSpPr>
          <p:cNvPr id="12" name="Rectangle 11">
            <a:extLst>
              <a:ext uri="{FF2B5EF4-FFF2-40B4-BE49-F238E27FC236}">
                <a16:creationId xmlns:a16="http://schemas.microsoft.com/office/drawing/2014/main" id="{BA45605D-7528-1F41-9770-BCA5B9AF299C}"/>
              </a:ext>
            </a:extLst>
          </p:cNvPr>
          <p:cNvSpPr/>
          <p:nvPr/>
        </p:nvSpPr>
        <p:spPr>
          <a:xfrm>
            <a:off x="6458564" y="4047550"/>
            <a:ext cx="1572016" cy="830997"/>
          </a:xfrm>
          <a:prstGeom prst="rect">
            <a:avLst/>
          </a:prstGeom>
        </p:spPr>
        <p:txBody>
          <a:bodyPr wrap="square">
            <a:spAutoFit/>
          </a:bodyPr>
          <a:lstStyle/>
          <a:p>
            <a:r>
              <a:rPr lang="en-US" sz="1200" b="1" dirty="0" err="1">
                <a:latin typeface="Arial" panose="020B0604020202020204" pitchFamily="34" charset="0"/>
                <a:cs typeface="Arial" panose="020B0604020202020204" pitchFamily="34" charset="0"/>
              </a:rPr>
              <a:t>SpliceAI</a:t>
            </a:r>
            <a:r>
              <a:rPr lang="en-US" sz="1200" b="1" dirty="0">
                <a:latin typeface="Arial" panose="020B0604020202020204" pitchFamily="34" charset="0"/>
                <a:cs typeface="Arial" panose="020B0604020202020204" pitchFamily="34" charset="0"/>
              </a:rPr>
              <a:t> (0.883)</a:t>
            </a:r>
          </a:p>
          <a:p>
            <a:r>
              <a:rPr lang="en-US" sz="1200" dirty="0" err="1">
                <a:latin typeface="Arial" panose="020B0604020202020204" pitchFamily="34" charset="0"/>
                <a:cs typeface="Arial" panose="020B0604020202020204" pitchFamily="34" charset="0"/>
              </a:rPr>
              <a:t>MMSplice</a:t>
            </a:r>
            <a:r>
              <a:rPr lang="en-US" sz="1200" dirty="0">
                <a:latin typeface="Arial" panose="020B0604020202020204" pitchFamily="34" charset="0"/>
                <a:cs typeface="Arial" panose="020B0604020202020204" pitchFamily="34" charset="0"/>
              </a:rPr>
              <a:t>(0.804)</a:t>
            </a:r>
          </a:p>
          <a:p>
            <a:r>
              <a:rPr lang="en-US" sz="1200" dirty="0">
                <a:latin typeface="Arial" panose="020B0604020202020204" pitchFamily="34" charset="0"/>
                <a:cs typeface="Arial" panose="020B0604020202020204" pitchFamily="34" charset="0"/>
              </a:rPr>
              <a:t>SCAP (0.651)</a:t>
            </a:r>
          </a:p>
          <a:p>
            <a:r>
              <a:rPr lang="en-US" sz="1200" dirty="0">
                <a:latin typeface="Arial" panose="020B0604020202020204" pitchFamily="34" charset="0"/>
                <a:cs typeface="Arial" panose="020B0604020202020204" pitchFamily="34" charset="0"/>
              </a:rPr>
              <a:t>CADD (0.454)</a:t>
            </a:r>
          </a:p>
        </p:txBody>
      </p:sp>
      <p:sp>
        <p:nvSpPr>
          <p:cNvPr id="13" name="Rectangle 12">
            <a:extLst>
              <a:ext uri="{FF2B5EF4-FFF2-40B4-BE49-F238E27FC236}">
                <a16:creationId xmlns:a16="http://schemas.microsoft.com/office/drawing/2014/main" id="{BCAF7B53-C0E9-DE48-B79E-30B10ADCA460}"/>
              </a:ext>
            </a:extLst>
          </p:cNvPr>
          <p:cNvSpPr/>
          <p:nvPr/>
        </p:nvSpPr>
        <p:spPr>
          <a:xfrm>
            <a:off x="2527957" y="4047549"/>
            <a:ext cx="1584542" cy="830997"/>
          </a:xfrm>
          <a:prstGeom prst="rect">
            <a:avLst/>
          </a:prstGeom>
        </p:spPr>
        <p:txBody>
          <a:bodyPr wrap="square">
            <a:spAutoFit/>
          </a:bodyPr>
          <a:lstStyle/>
          <a:p>
            <a:r>
              <a:rPr lang="en-US" sz="1200" dirty="0" err="1">
                <a:latin typeface="Arial" panose="020B0604020202020204" pitchFamily="34" charset="0"/>
                <a:cs typeface="Arial" panose="020B0604020202020204" pitchFamily="34" charset="0"/>
              </a:rPr>
              <a:t>SpliceAI</a:t>
            </a:r>
            <a:r>
              <a:rPr lang="en-US" sz="1200" dirty="0">
                <a:latin typeface="Arial" panose="020B0604020202020204" pitchFamily="34" charset="0"/>
                <a:cs typeface="Arial" panose="020B0604020202020204" pitchFamily="34" charset="0"/>
              </a:rPr>
              <a:t> (0.936)</a:t>
            </a:r>
          </a:p>
          <a:p>
            <a:r>
              <a:rPr lang="en-US" sz="1200" dirty="0" err="1">
                <a:latin typeface="Arial" panose="020B0604020202020204" pitchFamily="34" charset="0"/>
                <a:cs typeface="Arial" panose="020B0604020202020204" pitchFamily="34" charset="0"/>
              </a:rPr>
              <a:t>MMSplice</a:t>
            </a:r>
            <a:r>
              <a:rPr lang="en-US" sz="1200" dirty="0">
                <a:latin typeface="Arial" panose="020B0604020202020204" pitchFamily="34" charset="0"/>
                <a:cs typeface="Arial" panose="020B0604020202020204" pitchFamily="34" charset="0"/>
              </a:rPr>
              <a:t>(0.860)</a:t>
            </a:r>
          </a:p>
          <a:p>
            <a:r>
              <a:rPr lang="en-US" sz="1200" dirty="0">
                <a:latin typeface="Arial" panose="020B0604020202020204" pitchFamily="34" charset="0"/>
                <a:cs typeface="Arial" panose="020B0604020202020204" pitchFamily="34" charset="0"/>
              </a:rPr>
              <a:t>SCAP (0.747)</a:t>
            </a:r>
          </a:p>
          <a:p>
            <a:r>
              <a:rPr lang="en-US" sz="1200" dirty="0">
                <a:latin typeface="Arial" panose="020B0604020202020204" pitchFamily="34" charset="0"/>
                <a:cs typeface="Arial" panose="020B0604020202020204" pitchFamily="34" charset="0"/>
              </a:rPr>
              <a:t>CADD (0.544)</a:t>
            </a:r>
          </a:p>
        </p:txBody>
      </p:sp>
      <p:sp>
        <p:nvSpPr>
          <p:cNvPr id="14" name="TextBox 13">
            <a:extLst>
              <a:ext uri="{FF2B5EF4-FFF2-40B4-BE49-F238E27FC236}">
                <a16:creationId xmlns:a16="http://schemas.microsoft.com/office/drawing/2014/main" id="{5393A8E5-5F84-DF45-BD40-0637DA7C9CDD}"/>
              </a:ext>
            </a:extLst>
          </p:cNvPr>
          <p:cNvSpPr txBox="1"/>
          <p:nvPr/>
        </p:nvSpPr>
        <p:spPr>
          <a:xfrm>
            <a:off x="2104775" y="970953"/>
            <a:ext cx="589585" cy="369332"/>
          </a:xfrm>
          <a:prstGeom prst="rect">
            <a:avLst/>
          </a:prstGeom>
          <a:noFill/>
        </p:spPr>
        <p:txBody>
          <a:bodyPr wrap="none" rtlCol="0">
            <a:spAutoFit/>
          </a:bodyPr>
          <a:lstStyle/>
          <a:p>
            <a:r>
              <a:rPr lang="en-US" b="1" dirty="0"/>
              <a:t>ROC</a:t>
            </a:r>
          </a:p>
        </p:txBody>
      </p:sp>
      <p:sp>
        <p:nvSpPr>
          <p:cNvPr id="15" name="TextBox 14">
            <a:extLst>
              <a:ext uri="{FF2B5EF4-FFF2-40B4-BE49-F238E27FC236}">
                <a16:creationId xmlns:a16="http://schemas.microsoft.com/office/drawing/2014/main" id="{F4596AF5-1A34-1E40-B255-D3CE13BC55A2}"/>
              </a:ext>
            </a:extLst>
          </p:cNvPr>
          <p:cNvSpPr txBox="1"/>
          <p:nvPr/>
        </p:nvSpPr>
        <p:spPr>
          <a:xfrm>
            <a:off x="6283837" y="970953"/>
            <a:ext cx="437940" cy="369332"/>
          </a:xfrm>
          <a:prstGeom prst="rect">
            <a:avLst/>
          </a:prstGeom>
          <a:noFill/>
        </p:spPr>
        <p:txBody>
          <a:bodyPr wrap="none" rtlCol="0">
            <a:spAutoFit/>
          </a:bodyPr>
          <a:lstStyle/>
          <a:p>
            <a:r>
              <a:rPr lang="en-US" b="1" dirty="0"/>
              <a:t>PR</a:t>
            </a:r>
          </a:p>
        </p:txBody>
      </p:sp>
      <p:sp>
        <p:nvSpPr>
          <p:cNvPr id="16" name="Text Box 4">
            <a:extLst>
              <a:ext uri="{FF2B5EF4-FFF2-40B4-BE49-F238E27FC236}">
                <a16:creationId xmlns:a16="http://schemas.microsoft.com/office/drawing/2014/main" id="{5A3D7DA9-FC12-3E4B-9416-04C6A3123B2D}"/>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7" name="Text Box 5">
            <a:extLst>
              <a:ext uri="{FF2B5EF4-FFF2-40B4-BE49-F238E27FC236}">
                <a16:creationId xmlns:a16="http://schemas.microsoft.com/office/drawing/2014/main" id="{1E931654-444A-5749-949E-6EFC16B29319}"/>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18" name="Text Box 6">
            <a:extLst>
              <a:ext uri="{FF2B5EF4-FFF2-40B4-BE49-F238E27FC236}">
                <a16:creationId xmlns:a16="http://schemas.microsoft.com/office/drawing/2014/main" id="{F7F867DD-3AEA-8341-BE67-8A0BA309A630}"/>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19" name="Group 13">
            <a:extLst>
              <a:ext uri="{FF2B5EF4-FFF2-40B4-BE49-F238E27FC236}">
                <a16:creationId xmlns:a16="http://schemas.microsoft.com/office/drawing/2014/main" id="{3A1711A6-1AD6-7143-950E-9FF0278FC11B}"/>
              </a:ext>
            </a:extLst>
          </p:cNvPr>
          <p:cNvGrpSpPr>
            <a:grpSpLocks/>
          </p:cNvGrpSpPr>
          <p:nvPr/>
        </p:nvGrpSpPr>
        <p:grpSpPr bwMode="auto">
          <a:xfrm>
            <a:off x="8491714" y="161396"/>
            <a:ext cx="692150" cy="639762"/>
            <a:chOff x="5342" y="59"/>
            <a:chExt cx="436" cy="403"/>
          </a:xfrm>
        </p:grpSpPr>
        <p:grpSp>
          <p:nvGrpSpPr>
            <p:cNvPr id="20" name="Group 3">
              <a:extLst>
                <a:ext uri="{FF2B5EF4-FFF2-40B4-BE49-F238E27FC236}">
                  <a16:creationId xmlns:a16="http://schemas.microsoft.com/office/drawing/2014/main" id="{C1A1BBA5-13B1-9541-BB7D-2A068B2D1649}"/>
                </a:ext>
              </a:extLst>
            </p:cNvPr>
            <p:cNvGrpSpPr>
              <a:grpSpLocks/>
            </p:cNvGrpSpPr>
            <p:nvPr/>
          </p:nvGrpSpPr>
          <p:grpSpPr bwMode="auto">
            <a:xfrm>
              <a:off x="5424" y="59"/>
              <a:ext cx="277" cy="277"/>
              <a:chOff x="5373" y="3933"/>
              <a:chExt cx="387" cy="387"/>
            </a:xfrm>
          </p:grpSpPr>
          <p:sp>
            <p:nvSpPr>
              <p:cNvPr id="22" name="Oval 4">
                <a:extLst>
                  <a:ext uri="{FF2B5EF4-FFF2-40B4-BE49-F238E27FC236}">
                    <a16:creationId xmlns:a16="http://schemas.microsoft.com/office/drawing/2014/main" id="{362FD7C8-1E79-1140-8AA6-2766C008C1A2}"/>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3" name="Picture 5">
                <a:extLst>
                  <a:ext uri="{FF2B5EF4-FFF2-40B4-BE49-F238E27FC236}">
                    <a16:creationId xmlns:a16="http://schemas.microsoft.com/office/drawing/2014/main" id="{E4CF7BD4-987A-E046-B6BF-45A16CEBBE9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 name="Line 6">
                <a:extLst>
                  <a:ext uri="{FF2B5EF4-FFF2-40B4-BE49-F238E27FC236}">
                    <a16:creationId xmlns:a16="http://schemas.microsoft.com/office/drawing/2014/main" id="{D69613FB-AFFD-924A-991D-EC8FF04D3763}"/>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Text Box 12">
              <a:extLst>
                <a:ext uri="{FF2B5EF4-FFF2-40B4-BE49-F238E27FC236}">
                  <a16:creationId xmlns:a16="http://schemas.microsoft.com/office/drawing/2014/main" id="{E357AC7E-61B5-724D-A6C6-C93C02E3A1B7}"/>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451456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C310B-C74B-5C48-BFA7-0D5183C292CD}"/>
              </a:ext>
            </a:extLst>
          </p:cNvPr>
          <p:cNvSpPr>
            <a:spLocks noGrp="1"/>
          </p:cNvSpPr>
          <p:nvPr>
            <p:ph type="title" idx="4294967295"/>
          </p:nvPr>
        </p:nvSpPr>
        <p:spPr>
          <a:xfrm>
            <a:off x="768096" y="0"/>
            <a:ext cx="7118604" cy="1325563"/>
          </a:xfrm>
        </p:spPr>
        <p:txBody>
          <a:bodyPr>
            <a:normAutofit/>
          </a:bodyPr>
          <a:lstStyle/>
          <a:p>
            <a:r>
              <a:rPr lang="en-US" sz="2800" dirty="0">
                <a:latin typeface="Arial" panose="020B0604020202020204" pitchFamily="34" charset="0"/>
                <a:cs typeface="Arial" panose="020B0604020202020204" pitchFamily="34" charset="0"/>
              </a:rPr>
              <a:t>Conclusions</a:t>
            </a:r>
          </a:p>
        </p:txBody>
      </p:sp>
      <p:sp>
        <p:nvSpPr>
          <p:cNvPr id="3" name="TextBox 2">
            <a:extLst>
              <a:ext uri="{FF2B5EF4-FFF2-40B4-BE49-F238E27FC236}">
                <a16:creationId xmlns:a16="http://schemas.microsoft.com/office/drawing/2014/main" id="{20DC80A5-7513-4144-8811-5BB1AA621EA2}"/>
              </a:ext>
            </a:extLst>
          </p:cNvPr>
          <p:cNvSpPr txBox="1"/>
          <p:nvPr/>
        </p:nvSpPr>
        <p:spPr>
          <a:xfrm>
            <a:off x="430163" y="1256066"/>
            <a:ext cx="8566696" cy="3970318"/>
          </a:xfrm>
          <a:prstGeom prst="rect">
            <a:avLst/>
          </a:prstGeom>
          <a:noFill/>
        </p:spPr>
        <p:txBody>
          <a:bodyPr wrap="square" rtlCol="0">
            <a:spAutoFit/>
          </a:bodyPr>
          <a:lstStyle/>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Our ensembled models showed a comparable performance to </a:t>
            </a:r>
            <a:r>
              <a:rPr lang="en-US" dirty="0" err="1">
                <a:latin typeface="Arial" panose="020B0604020202020204" pitchFamily="34" charset="0"/>
                <a:cs typeface="Arial" panose="020B0604020202020204" pitchFamily="34" charset="0"/>
              </a:rPr>
              <a:t>SpliceAI</a:t>
            </a:r>
            <a:r>
              <a:rPr lang="en-US" dirty="0">
                <a:latin typeface="Arial" panose="020B0604020202020204" pitchFamily="34" charset="0"/>
                <a:cs typeface="Arial" panose="020B0604020202020204" pitchFamily="34" charset="0"/>
              </a:rPr>
              <a:t> on the validation datasets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Integrating RBP-binding motif information slightly improved model performance</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Limitations</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Limited and unbalance datasets</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Did not predict splicing products for the variants</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Did not consider the tissue specific expression patterns </a:t>
            </a:r>
          </a:p>
          <a:p>
            <a:pPr marL="214313" indent="-214313">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Future plans</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Collecting larger dataset for model development</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Building gene/disease-specific models</a:t>
            </a:r>
          </a:p>
          <a:p>
            <a:pPr marL="214313" indent="-214313">
              <a:buFont typeface="Arial" panose="020B0604020202020204" pitchFamily="34" charset="0"/>
              <a:buChar char="•"/>
            </a:pPr>
            <a:r>
              <a:rPr lang="en-US" dirty="0">
                <a:latin typeface="Arial" panose="020B0604020202020204" pitchFamily="34" charset="0"/>
                <a:cs typeface="Arial" panose="020B0604020202020204" pitchFamily="34" charset="0"/>
              </a:rPr>
              <a:t>Combination with other types of variants</a:t>
            </a:r>
          </a:p>
        </p:txBody>
      </p:sp>
      <p:sp>
        <p:nvSpPr>
          <p:cNvPr id="4" name="Title 1">
            <a:extLst>
              <a:ext uri="{FF2B5EF4-FFF2-40B4-BE49-F238E27FC236}">
                <a16:creationId xmlns:a16="http://schemas.microsoft.com/office/drawing/2014/main" id="{F7124686-55B5-5847-8D21-FC6FD72C55D4}"/>
              </a:ext>
            </a:extLst>
          </p:cNvPr>
          <p:cNvSpPr txBox="1">
            <a:spLocks/>
          </p:cNvSpPr>
          <p:nvPr/>
        </p:nvSpPr>
        <p:spPr>
          <a:xfrm>
            <a:off x="0" y="4284633"/>
            <a:ext cx="7886700" cy="7902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dirty="0">
              <a:latin typeface="Arial" panose="020B0604020202020204" pitchFamily="34" charset="0"/>
              <a:cs typeface="Arial" panose="020B0604020202020204" pitchFamily="34" charset="0"/>
            </a:endParaRPr>
          </a:p>
        </p:txBody>
      </p:sp>
      <p:sp>
        <p:nvSpPr>
          <p:cNvPr id="5" name="Text Box 4">
            <a:extLst>
              <a:ext uri="{FF2B5EF4-FFF2-40B4-BE49-F238E27FC236}">
                <a16:creationId xmlns:a16="http://schemas.microsoft.com/office/drawing/2014/main" id="{72F9485F-250D-F449-853D-7945A0DC78C7}"/>
              </a:ext>
            </a:extLst>
          </p:cNvPr>
          <p:cNvSpPr txBox="1">
            <a:spLocks noChangeArrowheads="1"/>
          </p:cNvSpPr>
          <p:nvPr/>
        </p:nvSpPr>
        <p:spPr bwMode="auto">
          <a:xfrm>
            <a:off x="239889" y="6468533"/>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5">
            <a:extLst>
              <a:ext uri="{FF2B5EF4-FFF2-40B4-BE49-F238E27FC236}">
                <a16:creationId xmlns:a16="http://schemas.microsoft.com/office/drawing/2014/main" id="{E4D89C4C-B514-CC49-8C9F-E9A5CA958FBD}"/>
              </a:ext>
            </a:extLst>
          </p:cNvPr>
          <p:cNvSpPr txBox="1">
            <a:spLocks noChangeArrowheads="1"/>
          </p:cNvSpPr>
          <p:nvPr/>
        </p:nvSpPr>
        <p:spPr bwMode="auto">
          <a:xfrm>
            <a:off x="7172977" y="6465914"/>
            <a:ext cx="16721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Yaqiong Wang</a:t>
            </a:r>
          </a:p>
        </p:txBody>
      </p:sp>
      <p:sp>
        <p:nvSpPr>
          <p:cNvPr id="7" name="Text Box 6">
            <a:extLst>
              <a:ext uri="{FF2B5EF4-FFF2-40B4-BE49-F238E27FC236}">
                <a16:creationId xmlns:a16="http://schemas.microsoft.com/office/drawing/2014/main" id="{2FDD5CDC-CA03-A94A-A448-1256C76CFF1A}"/>
              </a:ext>
            </a:extLst>
          </p:cNvPr>
          <p:cNvSpPr txBox="1">
            <a:spLocks noChangeArrowheads="1"/>
          </p:cNvSpPr>
          <p:nvPr/>
        </p:nvSpPr>
        <p:spPr bwMode="auto">
          <a:xfrm>
            <a:off x="3353196" y="646853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nvGrpSpPr>
          <p:cNvPr id="8" name="Group 13">
            <a:extLst>
              <a:ext uri="{FF2B5EF4-FFF2-40B4-BE49-F238E27FC236}">
                <a16:creationId xmlns:a16="http://schemas.microsoft.com/office/drawing/2014/main" id="{BDCEB12F-A88D-9B41-9193-E04C1AC6178D}"/>
              </a:ext>
            </a:extLst>
          </p:cNvPr>
          <p:cNvGrpSpPr>
            <a:grpSpLocks/>
          </p:cNvGrpSpPr>
          <p:nvPr/>
        </p:nvGrpSpPr>
        <p:grpSpPr bwMode="auto">
          <a:xfrm>
            <a:off x="8491714" y="161396"/>
            <a:ext cx="692150" cy="639762"/>
            <a:chOff x="5342" y="59"/>
            <a:chExt cx="436" cy="403"/>
          </a:xfrm>
        </p:grpSpPr>
        <p:grpSp>
          <p:nvGrpSpPr>
            <p:cNvPr id="9" name="Group 3">
              <a:extLst>
                <a:ext uri="{FF2B5EF4-FFF2-40B4-BE49-F238E27FC236}">
                  <a16:creationId xmlns:a16="http://schemas.microsoft.com/office/drawing/2014/main" id="{6BA8B065-08E4-744C-85EF-2A1BCB8FEBF1}"/>
                </a:ext>
              </a:extLst>
            </p:cNvPr>
            <p:cNvGrpSpPr>
              <a:grpSpLocks/>
            </p:cNvGrpSpPr>
            <p:nvPr/>
          </p:nvGrpSpPr>
          <p:grpSpPr bwMode="auto">
            <a:xfrm>
              <a:off x="5424" y="59"/>
              <a:ext cx="277" cy="277"/>
              <a:chOff x="5373" y="3933"/>
              <a:chExt cx="387" cy="387"/>
            </a:xfrm>
          </p:grpSpPr>
          <p:sp>
            <p:nvSpPr>
              <p:cNvPr id="11" name="Oval 4">
                <a:extLst>
                  <a:ext uri="{FF2B5EF4-FFF2-40B4-BE49-F238E27FC236}">
                    <a16:creationId xmlns:a16="http://schemas.microsoft.com/office/drawing/2014/main" id="{B871734C-86A2-FE4B-AA03-B7B39264971D}"/>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2" name="Picture 5">
                <a:extLst>
                  <a:ext uri="{FF2B5EF4-FFF2-40B4-BE49-F238E27FC236}">
                    <a16:creationId xmlns:a16="http://schemas.microsoft.com/office/drawing/2014/main" id="{01A65F77-1D5D-E749-8BB0-F72CEED0ABA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Line 6">
                <a:extLst>
                  <a:ext uri="{FF2B5EF4-FFF2-40B4-BE49-F238E27FC236}">
                    <a16:creationId xmlns:a16="http://schemas.microsoft.com/office/drawing/2014/main" id="{874CD61B-75CA-2C4A-A2EB-EF9A89B3A24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 Box 12">
              <a:extLst>
                <a:ext uri="{FF2B5EF4-FFF2-40B4-BE49-F238E27FC236}">
                  <a16:creationId xmlns:a16="http://schemas.microsoft.com/office/drawing/2014/main" id="{4F1B584A-7ABE-954D-A1BF-5BA02D5A8C22}"/>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274867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9A3A-98B8-554E-9CB9-460C25E4DBA4}"/>
              </a:ext>
            </a:extLst>
          </p:cNvPr>
          <p:cNvSpPr>
            <a:spLocks noGrp="1"/>
          </p:cNvSpPr>
          <p:nvPr>
            <p:ph type="title"/>
          </p:nvPr>
        </p:nvSpPr>
        <p:spPr>
          <a:xfrm>
            <a:off x="0" y="365126"/>
            <a:ext cx="9144000" cy="1325563"/>
          </a:xfrm>
        </p:spPr>
        <p:txBody>
          <a:bodyPr>
            <a:normAutofit/>
          </a:bodyPr>
          <a:lstStyle/>
          <a:p>
            <a:pPr algn="ctr"/>
            <a:r>
              <a:rPr lang="en-US" sz="4000" b="1" dirty="0">
                <a:latin typeface="Arial" panose="020B0604020202020204" pitchFamily="34" charset="0"/>
                <a:cs typeface="Arial" panose="020B0604020202020204" pitchFamily="34" charset="0"/>
              </a:rPr>
              <a:t>Acknowledgments </a:t>
            </a:r>
          </a:p>
        </p:txBody>
      </p:sp>
      <p:sp>
        <p:nvSpPr>
          <p:cNvPr id="6" name="TextBox 5">
            <a:extLst>
              <a:ext uri="{FF2B5EF4-FFF2-40B4-BE49-F238E27FC236}">
                <a16:creationId xmlns:a16="http://schemas.microsoft.com/office/drawing/2014/main" id="{7C3EB235-6436-194A-9A75-C3AB3115CFB1}"/>
              </a:ext>
            </a:extLst>
          </p:cNvPr>
          <p:cNvSpPr txBox="1"/>
          <p:nvPr/>
        </p:nvSpPr>
        <p:spPr>
          <a:xfrm>
            <a:off x="392907" y="1987599"/>
            <a:ext cx="8358186" cy="3785652"/>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UC</a:t>
            </a:r>
            <a:r>
              <a:rPr lang="zh-CN" altLang="en-US" sz="2000" b="1" dirty="0">
                <a:latin typeface="Arial" panose="020B0604020202020204" pitchFamily="34" charset="0"/>
                <a:cs typeface="Arial" panose="020B0604020202020204" pitchFamily="34" charset="0"/>
              </a:rPr>
              <a:t> </a:t>
            </a:r>
            <a:r>
              <a:rPr lang="en-US" altLang="zh-CN" sz="2000" b="1" dirty="0">
                <a:latin typeface="Arial" panose="020B0604020202020204" pitchFamily="34" charset="0"/>
                <a:cs typeface="Arial" panose="020B0604020202020204" pitchFamily="34" charset="0"/>
              </a:rPr>
              <a:t>Berkeley</a:t>
            </a:r>
            <a:endParaRPr lang="en-US" sz="2000" b="1" dirty="0">
              <a:latin typeface="Arial" panose="020B0604020202020204" pitchFamily="34" charset="0"/>
              <a:cs typeface="Arial" panose="020B0604020202020204" pitchFamily="34" charset="0"/>
            </a:endParaRPr>
          </a:p>
          <a:p>
            <a:r>
              <a:rPr lang="en-US" sz="2000" dirty="0" err="1">
                <a:latin typeface="Arial" panose="020B0604020202020204" pitchFamily="34" charset="0"/>
                <a:cs typeface="Arial" panose="020B0604020202020204" pitchFamily="34" charset="0"/>
              </a:rPr>
              <a:t>Zhiqiang</a:t>
            </a:r>
            <a:r>
              <a:rPr lang="zh-CN" altLang="en-US" sz="2000" dirty="0">
                <a:latin typeface="Arial" panose="020B0604020202020204" pitchFamily="34" charset="0"/>
                <a:cs typeface="Arial" panose="020B0604020202020204" pitchFamily="34" charset="0"/>
              </a:rPr>
              <a:t> </a:t>
            </a:r>
            <a:r>
              <a:rPr lang="en-US" altLang="zh-CN" sz="2000" dirty="0">
                <a:latin typeface="Arial" panose="020B0604020202020204" pitchFamily="34" charset="0"/>
                <a:cs typeface="Arial" panose="020B0604020202020204" pitchFamily="34" charset="0"/>
              </a:rPr>
              <a:t>Hu</a:t>
            </a:r>
            <a:endParaRPr lang="en-US" sz="2000"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Children’s Hospital of Fudan University</a:t>
            </a:r>
          </a:p>
          <a:p>
            <a:r>
              <a:rPr lang="en-US" sz="2000" dirty="0" err="1">
                <a:latin typeface="Arial" panose="020B0604020202020204" pitchFamily="34" charset="0"/>
                <a:cs typeface="Arial" panose="020B0604020202020204" pitchFamily="34" charset="0"/>
              </a:rPr>
              <a:t>Yulan</a:t>
            </a:r>
            <a:r>
              <a:rPr lang="en-US" sz="2000" dirty="0">
                <a:latin typeface="Arial" panose="020B0604020202020204" pitchFamily="34" charset="0"/>
                <a:cs typeface="Arial" panose="020B0604020202020204" pitchFamily="34" charset="0"/>
              </a:rPr>
              <a:t> Lu, Xinran Dong, Xiao Wang</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Splicing VUS Challenge Data Providers </a:t>
            </a:r>
          </a:p>
          <a:p>
            <a:r>
              <a:rPr lang="en-US" sz="2000" dirty="0">
                <a:latin typeface="Arial" panose="020B0604020202020204" pitchFamily="34" charset="0"/>
                <a:cs typeface="Arial" panose="020B0604020202020204" pitchFamily="34" charset="0"/>
              </a:rPr>
              <a:t>Diana </a:t>
            </a:r>
            <a:r>
              <a:rPr lang="en-US" sz="2000" dirty="0" err="1">
                <a:latin typeface="Arial" panose="020B0604020202020204" pitchFamily="34" charset="0"/>
                <a:cs typeface="Arial" panose="020B0604020202020204" pitchFamily="34" charset="0"/>
              </a:rPr>
              <a:t>Baralle</a:t>
            </a:r>
            <a:r>
              <a:rPr lang="en-US" sz="2000" dirty="0">
                <a:latin typeface="Arial" panose="020B0604020202020204" pitchFamily="34" charset="0"/>
                <a:cs typeface="Arial" panose="020B0604020202020204" pitchFamily="34" charset="0"/>
              </a:rPr>
              <a:t>, Jenny Lord, Andrew Douglas, </a:t>
            </a:r>
            <a:r>
              <a:rPr lang="en-US" sz="2000" dirty="0" err="1">
                <a:latin typeface="Arial" panose="020B0604020202020204" pitchFamily="34" charset="0"/>
                <a:cs typeface="Arial" panose="020B0604020202020204" pitchFamily="34" charset="0"/>
              </a:rPr>
              <a:t>Htoo</a:t>
            </a:r>
            <a:r>
              <a:rPr lang="en-US" sz="2000" dirty="0">
                <a:latin typeface="Arial" panose="020B0604020202020204" pitchFamily="34" charset="0"/>
                <a:cs typeface="Arial" panose="020B0604020202020204" pitchFamily="34" charset="0"/>
              </a:rPr>
              <a:t> Wai, David J Bunyan</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CAGI 6 Organizers</a:t>
            </a:r>
          </a:p>
          <a:p>
            <a:r>
              <a:rPr lang="en-US" sz="2000" dirty="0">
                <a:latin typeface="Arial" panose="020B0604020202020204" pitchFamily="34" charset="0"/>
                <a:cs typeface="Arial" panose="020B0604020202020204" pitchFamily="34" charset="0"/>
              </a:rPr>
              <a:t>Steven E. Brenner, </a:t>
            </a:r>
            <a:r>
              <a:rPr lang="en-US" sz="2000" dirty="0" err="1">
                <a:latin typeface="Arial" panose="020B0604020202020204" pitchFamily="34" charset="0"/>
                <a:cs typeface="Arial" panose="020B0604020202020204" pitchFamily="34" charset="0"/>
              </a:rPr>
              <a:t>Predrag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Radivojac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Constantina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Bakolitsa</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8104872"/>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2808</TotalTime>
  <Words>1391</Words>
  <Application>Microsoft Macintosh PowerPoint</Application>
  <PresentationFormat>On-screen Show (4:3)</PresentationFormat>
  <Paragraphs>215</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方正舒体</vt:lpstr>
      <vt:lpstr>MS PGothic</vt:lpstr>
      <vt:lpstr>Arial</vt:lpstr>
      <vt:lpstr>Calibri</vt:lpstr>
      <vt:lpstr>Cambria Math</vt:lpstr>
      <vt:lpstr>Brenner Lab Sample Master Template v07 05 June 2017 JL</vt:lpstr>
      <vt:lpstr>CAGI slide pack guidelines I agree to my slides being used according to the following terms:  _______Yaqiong WANG_______</vt:lpstr>
      <vt:lpstr>Permission request regarding CAGI 6 recordings and hybrid presentations</vt:lpstr>
      <vt:lpstr>Interpreting the functional impacts of splicing variants of genetics diseases</vt:lpstr>
      <vt:lpstr>RNA splicing is a complex and precisely regulated process</vt:lpstr>
      <vt:lpstr>PowerPoint Presentation</vt:lpstr>
      <vt:lpstr>PowerPoint Presentation</vt:lpstr>
      <vt:lpstr>PowerPoint Presentation</vt:lpstr>
      <vt:lpstr>PowerPoint Presentation</vt:lpstr>
      <vt:lpstr>Splicing scores are highly correlated</vt:lpstr>
      <vt:lpstr>Model Performance</vt:lpstr>
      <vt:lpstr>Conclusions</vt:lpstr>
      <vt:lpstr>Acknowledgments </vt:lpstr>
    </vt:vector>
  </TitlesOfParts>
  <Company>UC Berkeley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Yaqiong Wang</cp:lastModifiedBy>
  <cp:revision>19</cp:revision>
  <dcterms:created xsi:type="dcterms:W3CDTF">2017-09-29T21:50:38Z</dcterms:created>
  <dcterms:modified xsi:type="dcterms:W3CDTF">2022-05-12T23:56:16Z</dcterms:modified>
</cp:coreProperties>
</file>