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y="6858000" cx="9144000"/>
  <p:notesSz cx="6858000" cy="9144000"/>
  <p:embeddedFontLst>
    <p:embeddedFont>
      <p:font typeface="Helvetica Neue"/>
      <p:regular r:id="rId20"/>
      <p:bold r:id="rId21"/>
      <p:italic r:id="rId22"/>
      <p:boldItalic r:id="rId23"/>
    </p:embeddedFont>
    <p:embeddedFont>
      <p:font typeface="Cambria Math"/>
      <p:regular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http://customooxmlschemas.google.com/">
      <go:slidesCustomData xmlns:go="http://customooxmlschemas.google.com/" r:id="rId25" roundtripDataSignature="AMtx7mhdOIkAyLLCUEb7BPI5cG78Q8nwC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1FB8C19-1B95-4321-B328-6702BED34024}">
  <a:tblStyle styleId="{41FB8C19-1B95-4321-B328-6702BED34024}"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5453FDC5-9027-4DF0-992F-1ECFEC9748EF}"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HelveticaNeue-regular.fntdata"/><Relationship Id="rId22" Type="http://schemas.openxmlformats.org/officeDocument/2006/relationships/font" Target="fonts/HelveticaNeue-italic.fntdata"/><Relationship Id="rId21" Type="http://schemas.openxmlformats.org/officeDocument/2006/relationships/font" Target="fonts/HelveticaNeue-bold.fntdata"/><Relationship Id="rId24" Type="http://schemas.openxmlformats.org/officeDocument/2006/relationships/font" Target="fonts/CambriaMath-regular.fntdata"/><Relationship Id="rId23" Type="http://schemas.openxmlformats.org/officeDocument/2006/relationships/font" Target="fonts/HelveticaNeue-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5" Type="http://customschemas.google.com/relationships/presentationmetadata" Target="meta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1285f19d62b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g1285f19d62b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1285f19d62b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g1285f19d62b_0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1285f19d62b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g1285f19d62b_0_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1285f19d62b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g1285f19d62b_0_4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1285f19d62b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g1285f19d62b_0_5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1285f19d62b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g1285f19d62b_0_7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1285f19d62b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g1285f19d62b_0_10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1285f19d62b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g1285f19d62b_0_12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1285f19d62b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g1285f19d62b_0_13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1285f19d62b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g1285f19d62b_0_1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Title, Double line">
  <p:cSld name="Text &amp; Title, Double line">
    <p:spTree>
      <p:nvGrpSpPr>
        <p:cNvPr id="11" name="Shape 11"/>
        <p:cNvGrpSpPr/>
        <p:nvPr/>
      </p:nvGrpSpPr>
      <p:grpSpPr>
        <a:xfrm>
          <a:off x="0" y="0"/>
          <a:ext cx="0" cy="0"/>
          <a:chOff x="0" y="0"/>
          <a:chExt cx="0" cy="0"/>
        </a:xfrm>
      </p:grpSpPr>
      <p:sp>
        <p:nvSpPr>
          <p:cNvPr id="12" name="Google Shape;12;p10"/>
          <p:cNvSpPr txBox="1"/>
          <p:nvPr>
            <p:ph type="title"/>
          </p:nvPr>
        </p:nvSpPr>
        <p:spPr>
          <a:xfrm>
            <a:off x="457200" y="152400"/>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10"/>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dk1"/>
                </a:solidFill>
                <a:latin typeface="Arial"/>
                <a:ea typeface="Arial"/>
                <a:cs typeface="Arial"/>
                <a:sym typeface="Arial"/>
              </a:defRPr>
            </a:lvl1pPr>
            <a:lvl2pPr indent="0" lvl="1" marL="0" algn="r">
              <a:spcBef>
                <a:spcPts val="0"/>
              </a:spcBef>
              <a:buNone/>
              <a:defRPr b="0" i="0" sz="1200" u="none" cap="none" strike="noStrike">
                <a:solidFill>
                  <a:schemeClr val="dk1"/>
                </a:solidFill>
                <a:latin typeface="Arial"/>
                <a:ea typeface="Arial"/>
                <a:cs typeface="Arial"/>
                <a:sym typeface="Arial"/>
              </a:defRPr>
            </a:lvl2pPr>
            <a:lvl3pPr indent="0" lvl="2" marL="0" algn="r">
              <a:spcBef>
                <a:spcPts val="0"/>
              </a:spcBef>
              <a:buNone/>
              <a:defRPr b="0" i="0" sz="1200" u="none" cap="none" strike="noStrike">
                <a:solidFill>
                  <a:schemeClr val="dk1"/>
                </a:solidFill>
                <a:latin typeface="Arial"/>
                <a:ea typeface="Arial"/>
                <a:cs typeface="Arial"/>
                <a:sym typeface="Arial"/>
              </a:defRPr>
            </a:lvl3pPr>
            <a:lvl4pPr indent="0" lvl="3" marL="0" algn="r">
              <a:spcBef>
                <a:spcPts val="0"/>
              </a:spcBef>
              <a:buNone/>
              <a:defRPr b="0" i="0" sz="1200" u="none" cap="none" strike="noStrike">
                <a:solidFill>
                  <a:schemeClr val="dk1"/>
                </a:solidFill>
                <a:latin typeface="Arial"/>
                <a:ea typeface="Arial"/>
                <a:cs typeface="Arial"/>
                <a:sym typeface="Arial"/>
              </a:defRPr>
            </a:lvl4pPr>
            <a:lvl5pPr indent="0" lvl="4" marL="0" algn="r">
              <a:spcBef>
                <a:spcPts val="0"/>
              </a:spcBef>
              <a:buNone/>
              <a:defRPr b="0" i="0" sz="1200" u="none" cap="none" strike="noStrike">
                <a:solidFill>
                  <a:schemeClr val="dk1"/>
                </a:solidFill>
                <a:latin typeface="Arial"/>
                <a:ea typeface="Arial"/>
                <a:cs typeface="Arial"/>
                <a:sym typeface="Arial"/>
              </a:defRPr>
            </a:lvl5pPr>
            <a:lvl6pPr indent="0" lvl="5" marL="0" algn="r">
              <a:spcBef>
                <a:spcPts val="0"/>
              </a:spcBef>
              <a:buNone/>
              <a:defRPr b="0" i="0" sz="1200" u="none" cap="none" strike="noStrike">
                <a:solidFill>
                  <a:schemeClr val="dk1"/>
                </a:solidFill>
                <a:latin typeface="Arial"/>
                <a:ea typeface="Arial"/>
                <a:cs typeface="Arial"/>
                <a:sym typeface="Arial"/>
              </a:defRPr>
            </a:lvl6pPr>
            <a:lvl7pPr indent="0" lvl="6" marL="0" algn="r">
              <a:spcBef>
                <a:spcPts val="0"/>
              </a:spcBef>
              <a:buNone/>
              <a:defRPr b="0" i="0" sz="1200" u="none" cap="none" strike="noStrike">
                <a:solidFill>
                  <a:schemeClr val="dk1"/>
                </a:solidFill>
                <a:latin typeface="Arial"/>
                <a:ea typeface="Arial"/>
                <a:cs typeface="Arial"/>
                <a:sym typeface="Arial"/>
              </a:defRPr>
            </a:lvl7pPr>
            <a:lvl8pPr indent="0" lvl="7" marL="0" algn="r">
              <a:spcBef>
                <a:spcPts val="0"/>
              </a:spcBef>
              <a:buNone/>
              <a:defRPr b="0" i="0" sz="1200" u="none" cap="none" strike="noStrike">
                <a:solidFill>
                  <a:schemeClr val="dk1"/>
                </a:solidFill>
                <a:latin typeface="Arial"/>
                <a:ea typeface="Arial"/>
                <a:cs typeface="Arial"/>
                <a:sym typeface="Arial"/>
              </a:defRPr>
            </a:lvl8pPr>
            <a:lvl9pPr indent="0" lvl="8" marL="0" algn="r">
              <a:spcBef>
                <a:spcPts val="0"/>
              </a:spcBef>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6" name="Google Shape;16;p10"/>
          <p:cNvSpPr txBox="1"/>
          <p:nvPr>
            <p:ph idx="1" type="body"/>
          </p:nvPr>
        </p:nvSpPr>
        <p:spPr>
          <a:xfrm>
            <a:off x="457200" y="1066800"/>
            <a:ext cx="8229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Title, Single line">
  <p:cSld name="Text &amp; Title, Single line">
    <p:spTree>
      <p:nvGrpSpPr>
        <p:cNvPr id="17" name="Shape 17"/>
        <p:cNvGrpSpPr/>
        <p:nvPr/>
      </p:nvGrpSpPr>
      <p:grpSpPr>
        <a:xfrm>
          <a:off x="0" y="0"/>
          <a:ext cx="0" cy="0"/>
          <a:chOff x="0" y="0"/>
          <a:chExt cx="0" cy="0"/>
        </a:xfrm>
      </p:grpSpPr>
      <p:sp>
        <p:nvSpPr>
          <p:cNvPr id="18" name="Google Shape;18;p11"/>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11"/>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dk1"/>
                </a:solidFill>
                <a:latin typeface="Arial"/>
                <a:ea typeface="Arial"/>
                <a:cs typeface="Arial"/>
                <a:sym typeface="Arial"/>
              </a:defRPr>
            </a:lvl1pPr>
            <a:lvl2pPr indent="0" lvl="1" marL="0" algn="r">
              <a:spcBef>
                <a:spcPts val="0"/>
              </a:spcBef>
              <a:buNone/>
              <a:defRPr b="0" i="0" sz="1200" u="none" cap="none" strike="noStrike">
                <a:solidFill>
                  <a:schemeClr val="dk1"/>
                </a:solidFill>
                <a:latin typeface="Arial"/>
                <a:ea typeface="Arial"/>
                <a:cs typeface="Arial"/>
                <a:sym typeface="Arial"/>
              </a:defRPr>
            </a:lvl2pPr>
            <a:lvl3pPr indent="0" lvl="2" marL="0" algn="r">
              <a:spcBef>
                <a:spcPts val="0"/>
              </a:spcBef>
              <a:buNone/>
              <a:defRPr b="0" i="0" sz="1200" u="none" cap="none" strike="noStrike">
                <a:solidFill>
                  <a:schemeClr val="dk1"/>
                </a:solidFill>
                <a:latin typeface="Arial"/>
                <a:ea typeface="Arial"/>
                <a:cs typeface="Arial"/>
                <a:sym typeface="Arial"/>
              </a:defRPr>
            </a:lvl3pPr>
            <a:lvl4pPr indent="0" lvl="3" marL="0" algn="r">
              <a:spcBef>
                <a:spcPts val="0"/>
              </a:spcBef>
              <a:buNone/>
              <a:defRPr b="0" i="0" sz="1200" u="none" cap="none" strike="noStrike">
                <a:solidFill>
                  <a:schemeClr val="dk1"/>
                </a:solidFill>
                <a:latin typeface="Arial"/>
                <a:ea typeface="Arial"/>
                <a:cs typeface="Arial"/>
                <a:sym typeface="Arial"/>
              </a:defRPr>
            </a:lvl4pPr>
            <a:lvl5pPr indent="0" lvl="4" marL="0" algn="r">
              <a:spcBef>
                <a:spcPts val="0"/>
              </a:spcBef>
              <a:buNone/>
              <a:defRPr b="0" i="0" sz="1200" u="none" cap="none" strike="noStrike">
                <a:solidFill>
                  <a:schemeClr val="dk1"/>
                </a:solidFill>
                <a:latin typeface="Arial"/>
                <a:ea typeface="Arial"/>
                <a:cs typeface="Arial"/>
                <a:sym typeface="Arial"/>
              </a:defRPr>
            </a:lvl5pPr>
            <a:lvl6pPr indent="0" lvl="5" marL="0" algn="r">
              <a:spcBef>
                <a:spcPts val="0"/>
              </a:spcBef>
              <a:buNone/>
              <a:defRPr b="0" i="0" sz="1200" u="none" cap="none" strike="noStrike">
                <a:solidFill>
                  <a:schemeClr val="dk1"/>
                </a:solidFill>
                <a:latin typeface="Arial"/>
                <a:ea typeface="Arial"/>
                <a:cs typeface="Arial"/>
                <a:sym typeface="Arial"/>
              </a:defRPr>
            </a:lvl6pPr>
            <a:lvl7pPr indent="0" lvl="6" marL="0" algn="r">
              <a:spcBef>
                <a:spcPts val="0"/>
              </a:spcBef>
              <a:buNone/>
              <a:defRPr b="0" i="0" sz="1200" u="none" cap="none" strike="noStrike">
                <a:solidFill>
                  <a:schemeClr val="dk1"/>
                </a:solidFill>
                <a:latin typeface="Arial"/>
                <a:ea typeface="Arial"/>
                <a:cs typeface="Arial"/>
                <a:sym typeface="Arial"/>
              </a:defRPr>
            </a:lvl7pPr>
            <a:lvl8pPr indent="0" lvl="7" marL="0" algn="r">
              <a:spcBef>
                <a:spcPts val="0"/>
              </a:spcBef>
              <a:buNone/>
              <a:defRPr b="0" i="0" sz="1200" u="none" cap="none" strike="noStrike">
                <a:solidFill>
                  <a:schemeClr val="dk1"/>
                </a:solidFill>
                <a:latin typeface="Arial"/>
                <a:ea typeface="Arial"/>
                <a:cs typeface="Arial"/>
                <a:sym typeface="Arial"/>
              </a:defRPr>
            </a:lvl8pPr>
            <a:lvl9pPr indent="0" lvl="8" marL="0" algn="r">
              <a:spcBef>
                <a:spcPts val="0"/>
              </a:spcBef>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2" name="Google Shape;22;p11"/>
          <p:cNvSpPr txBox="1"/>
          <p:nvPr>
            <p:ph idx="1" type="body"/>
          </p:nvPr>
        </p:nvSpPr>
        <p:spPr>
          <a:xfrm>
            <a:off x="457200" y="955432"/>
            <a:ext cx="8229600" cy="5902568"/>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ingle line, Blank">
  <p:cSld name="Title, Single line, Blank">
    <p:spTree>
      <p:nvGrpSpPr>
        <p:cNvPr id="23" name="Shape 23"/>
        <p:cNvGrpSpPr/>
        <p:nvPr/>
      </p:nvGrpSpPr>
      <p:grpSpPr>
        <a:xfrm>
          <a:off x="0" y="0"/>
          <a:ext cx="0" cy="0"/>
          <a:chOff x="0" y="0"/>
          <a:chExt cx="0" cy="0"/>
        </a:xfrm>
      </p:grpSpPr>
      <p:sp>
        <p:nvSpPr>
          <p:cNvPr id="24" name="Google Shape;24;p12"/>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12"/>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Double line, Blank">
  <p:cSld name="Title, Double line, Blank">
    <p:spTree>
      <p:nvGrpSpPr>
        <p:cNvPr id="28" name="Shape 28"/>
        <p:cNvGrpSpPr/>
        <p:nvPr/>
      </p:nvGrpSpPr>
      <p:grpSpPr>
        <a:xfrm>
          <a:off x="0" y="0"/>
          <a:ext cx="0" cy="0"/>
          <a:chOff x="0" y="0"/>
          <a:chExt cx="0" cy="0"/>
        </a:xfrm>
      </p:grpSpPr>
      <p:sp>
        <p:nvSpPr>
          <p:cNvPr id="29" name="Google Shape;29;p13"/>
          <p:cNvSpPr txBox="1"/>
          <p:nvPr>
            <p:ph type="title"/>
          </p:nvPr>
        </p:nvSpPr>
        <p:spPr>
          <a:xfrm>
            <a:off x="457200" y="228600"/>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3"/>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ingle line-top, Blank">
  <p:cSld name="Title, Single line-top, Blank">
    <p:spTree>
      <p:nvGrpSpPr>
        <p:cNvPr id="33" name="Shape 33"/>
        <p:cNvGrpSpPr/>
        <p:nvPr/>
      </p:nvGrpSpPr>
      <p:grpSpPr>
        <a:xfrm>
          <a:off x="0" y="0"/>
          <a:ext cx="0" cy="0"/>
          <a:chOff x="0" y="0"/>
          <a:chExt cx="0" cy="0"/>
        </a:xfrm>
      </p:grpSpPr>
      <p:sp>
        <p:nvSpPr>
          <p:cNvPr id="34" name="Google Shape;34;p14"/>
          <p:cNvSpPr txBox="1"/>
          <p:nvPr>
            <p:ph type="title"/>
          </p:nvPr>
        </p:nvSpPr>
        <p:spPr>
          <a:xfrm>
            <a:off x="457200" y="-76200"/>
            <a:ext cx="8229600" cy="6858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14"/>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38" name="Shape 38"/>
        <p:cNvGrpSpPr/>
        <p:nvPr/>
      </p:nvGrpSpPr>
      <p:grpSpPr>
        <a:xfrm>
          <a:off x="0" y="0"/>
          <a:ext cx="0" cy="0"/>
          <a:chOff x="0" y="0"/>
          <a:chExt cx="0" cy="0"/>
        </a:xfrm>
      </p:grpSpPr>
      <p:sp>
        <p:nvSpPr>
          <p:cNvPr id="39" name="Google Shape;39;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15"/>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Only">
  <p:cSld name="Text Only">
    <p:spTree>
      <p:nvGrpSpPr>
        <p:cNvPr id="42" name="Shape 42"/>
        <p:cNvGrpSpPr/>
        <p:nvPr/>
      </p:nvGrpSpPr>
      <p:grpSpPr>
        <a:xfrm>
          <a:off x="0" y="0"/>
          <a:ext cx="0" cy="0"/>
          <a:chOff x="0" y="0"/>
          <a:chExt cx="0" cy="0"/>
        </a:xfrm>
      </p:grpSpPr>
      <p:sp>
        <p:nvSpPr>
          <p:cNvPr id="43" name="Google Shape;43;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16"/>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46" name="Google Shape;46;p16"/>
          <p:cNvSpPr txBox="1"/>
          <p:nvPr>
            <p:ph idx="1" type="body"/>
          </p:nvPr>
        </p:nvSpPr>
        <p:spPr>
          <a:xfrm>
            <a:off x="457200" y="76200"/>
            <a:ext cx="8229600" cy="67818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Title, Single line-top">
  <p:cSld name="Text &amp; Title, Single line-top">
    <p:spTree>
      <p:nvGrpSpPr>
        <p:cNvPr id="47" name="Shape 47"/>
        <p:cNvGrpSpPr/>
        <p:nvPr/>
      </p:nvGrpSpPr>
      <p:grpSpPr>
        <a:xfrm>
          <a:off x="0" y="0"/>
          <a:ext cx="0" cy="0"/>
          <a:chOff x="0" y="0"/>
          <a:chExt cx="0" cy="0"/>
        </a:xfrm>
      </p:grpSpPr>
      <p:sp>
        <p:nvSpPr>
          <p:cNvPr id="48" name="Google Shape;48;p17"/>
          <p:cNvSpPr txBox="1"/>
          <p:nvPr>
            <p:ph type="title"/>
          </p:nvPr>
        </p:nvSpPr>
        <p:spPr>
          <a:xfrm>
            <a:off x="457200" y="0"/>
            <a:ext cx="8229600" cy="6858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17"/>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52" name="Google Shape;52;p17"/>
          <p:cNvSpPr txBox="1"/>
          <p:nvPr>
            <p:ph idx="1" type="body"/>
          </p:nvPr>
        </p:nvSpPr>
        <p:spPr>
          <a:xfrm>
            <a:off x="457200" y="762000"/>
            <a:ext cx="8229600" cy="60960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amp; Title, Single line">
  <p:cSld name="2 Column &amp; Title, Single line">
    <p:spTree>
      <p:nvGrpSpPr>
        <p:cNvPr id="53" name="Shape 53"/>
        <p:cNvGrpSpPr/>
        <p:nvPr/>
      </p:nvGrpSpPr>
      <p:grpSpPr>
        <a:xfrm>
          <a:off x="0" y="0"/>
          <a:ext cx="0" cy="0"/>
          <a:chOff x="0" y="0"/>
          <a:chExt cx="0" cy="0"/>
        </a:xfrm>
      </p:grpSpPr>
      <p:sp>
        <p:nvSpPr>
          <p:cNvPr id="54" name="Google Shape;54;p18"/>
          <p:cNvSpPr txBox="1"/>
          <p:nvPr>
            <p:ph idx="1" type="body"/>
          </p:nvPr>
        </p:nvSpPr>
        <p:spPr>
          <a:xfrm>
            <a:off x="457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55" name="Google Shape;55;p18"/>
          <p:cNvSpPr txBox="1"/>
          <p:nvPr>
            <p:ph idx="2" type="body"/>
          </p:nvPr>
        </p:nvSpPr>
        <p:spPr>
          <a:xfrm>
            <a:off x="4648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56" name="Google Shape;56;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18"/>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59" name="Google Shape;59;p18"/>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amp; Title, Double line">
  <p:cSld name="2 Column &amp; Title, Double line">
    <p:spTree>
      <p:nvGrpSpPr>
        <p:cNvPr id="60" name="Shape 60"/>
        <p:cNvGrpSpPr/>
        <p:nvPr/>
      </p:nvGrpSpPr>
      <p:grpSpPr>
        <a:xfrm>
          <a:off x="0" y="0"/>
          <a:ext cx="0" cy="0"/>
          <a:chOff x="0" y="0"/>
          <a:chExt cx="0" cy="0"/>
        </a:xfrm>
      </p:grpSpPr>
      <p:sp>
        <p:nvSpPr>
          <p:cNvPr id="61" name="Google Shape;61;p19"/>
          <p:cNvSpPr txBox="1"/>
          <p:nvPr>
            <p:ph idx="1" type="body"/>
          </p:nvPr>
        </p:nvSpPr>
        <p:spPr>
          <a:xfrm>
            <a:off x="457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62" name="Google Shape;62;p19"/>
          <p:cNvSpPr txBox="1"/>
          <p:nvPr>
            <p:ph idx="2" type="body"/>
          </p:nvPr>
        </p:nvSpPr>
        <p:spPr>
          <a:xfrm>
            <a:off x="4648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63" name="Google Shape;63;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19"/>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66" name="Google Shape;66;p19"/>
          <p:cNvSpPr txBox="1"/>
          <p:nvPr>
            <p:ph type="title"/>
          </p:nvPr>
        </p:nvSpPr>
        <p:spPr>
          <a:xfrm>
            <a:off x="457200" y="152400"/>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amp; Title, Single line-top">
  <p:cSld name="2 Column &amp; Title, Single line-top">
    <p:spTree>
      <p:nvGrpSpPr>
        <p:cNvPr id="67" name="Shape 67"/>
        <p:cNvGrpSpPr/>
        <p:nvPr/>
      </p:nvGrpSpPr>
      <p:grpSpPr>
        <a:xfrm>
          <a:off x="0" y="0"/>
          <a:ext cx="0" cy="0"/>
          <a:chOff x="0" y="0"/>
          <a:chExt cx="0" cy="0"/>
        </a:xfrm>
      </p:grpSpPr>
      <p:sp>
        <p:nvSpPr>
          <p:cNvPr id="68" name="Google Shape;68;p20"/>
          <p:cNvSpPr txBox="1"/>
          <p:nvPr>
            <p:ph idx="1" type="body"/>
          </p:nvPr>
        </p:nvSpPr>
        <p:spPr>
          <a:xfrm>
            <a:off x="457200" y="1066799"/>
            <a:ext cx="4038600" cy="5791201"/>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69" name="Google Shape;69;p20"/>
          <p:cNvSpPr txBox="1"/>
          <p:nvPr>
            <p:ph idx="2" type="body"/>
          </p:nvPr>
        </p:nvSpPr>
        <p:spPr>
          <a:xfrm>
            <a:off x="4648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70" name="Google Shape;70;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20"/>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73" name="Google Shape;73;p20"/>
          <p:cNvSpPr txBox="1"/>
          <p:nvPr>
            <p:ph type="title"/>
          </p:nvPr>
        </p:nvSpPr>
        <p:spPr>
          <a:xfrm>
            <a:off x="457200" y="0"/>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4" name="Shape 74"/>
        <p:cNvGrpSpPr/>
        <p:nvPr/>
      </p:nvGrpSpPr>
      <p:grpSpPr>
        <a:xfrm>
          <a:off x="0" y="0"/>
          <a:ext cx="0" cy="0"/>
          <a:chOff x="0" y="0"/>
          <a:chExt cx="0" cy="0"/>
        </a:xfrm>
      </p:grpSpPr>
      <p:sp>
        <p:nvSpPr>
          <p:cNvPr id="75" name="Google Shape;75;p21"/>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21"/>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77" name="Google Shape;77;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21"/>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P default)" type="obj">
  <p:cSld name="OBJECT">
    <p:spTree>
      <p:nvGrpSpPr>
        <p:cNvPr id="80" name="Shape 80"/>
        <p:cNvGrpSpPr/>
        <p:nvPr/>
      </p:nvGrpSpPr>
      <p:grpSpPr>
        <a:xfrm>
          <a:off x="0" y="0"/>
          <a:ext cx="0" cy="0"/>
          <a:chOff x="0" y="0"/>
          <a:chExt cx="0" cy="0"/>
        </a:xfrm>
      </p:grpSpPr>
      <p:sp>
        <p:nvSpPr>
          <p:cNvPr id="81" name="Google Shape;81;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 name="Google Shape;82;p22"/>
          <p:cNvSpPr txBox="1"/>
          <p:nvPr>
            <p:ph idx="1" type="body"/>
          </p:nvPr>
        </p:nvSpPr>
        <p:spPr>
          <a:xfrm>
            <a:off x="457200" y="1600200"/>
            <a:ext cx="8229600" cy="5257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3" name="Google Shape;83;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22"/>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P default)" type="secHead">
  <p:cSld name="SECTION_HEADER">
    <p:spTree>
      <p:nvGrpSpPr>
        <p:cNvPr id="86" name="Shape 86"/>
        <p:cNvGrpSpPr/>
        <p:nvPr/>
      </p:nvGrpSpPr>
      <p:grpSpPr>
        <a:xfrm>
          <a:off x="0" y="0"/>
          <a:ext cx="0" cy="0"/>
          <a:chOff x="0" y="0"/>
          <a:chExt cx="0" cy="0"/>
        </a:xfrm>
      </p:grpSpPr>
      <p:sp>
        <p:nvSpPr>
          <p:cNvPr id="87" name="Google Shape;87;p23"/>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Arial"/>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 name="Google Shape;88;p23"/>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89" name="Google Shape;89;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23"/>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PP default)" type="twoObj">
  <p:cSld name="TWO_OBJECTS">
    <p:spTree>
      <p:nvGrpSpPr>
        <p:cNvPr id="92" name="Shape 92"/>
        <p:cNvGrpSpPr/>
        <p:nvPr/>
      </p:nvGrpSpPr>
      <p:grpSpPr>
        <a:xfrm>
          <a:off x="0" y="0"/>
          <a:ext cx="0" cy="0"/>
          <a:chOff x="0" y="0"/>
          <a:chExt cx="0" cy="0"/>
        </a:xfrm>
      </p:grpSpPr>
      <p:sp>
        <p:nvSpPr>
          <p:cNvPr id="93" name="Google Shape;93;p2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24"/>
          <p:cNvSpPr txBox="1"/>
          <p:nvPr>
            <p:ph idx="1" type="body"/>
          </p:nvPr>
        </p:nvSpPr>
        <p:spPr>
          <a:xfrm>
            <a:off x="457200" y="1600200"/>
            <a:ext cx="4038600" cy="52578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95" name="Google Shape;95;p24"/>
          <p:cNvSpPr txBox="1"/>
          <p:nvPr>
            <p:ph idx="2" type="body"/>
          </p:nvPr>
        </p:nvSpPr>
        <p:spPr>
          <a:xfrm>
            <a:off x="4648200" y="1600200"/>
            <a:ext cx="4038600" cy="52578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96" name="Google Shape;96;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 name="Google Shape;97;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24"/>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titles (PP default)" type="twoTxTwoObj">
  <p:cSld name="TWO_OBJECTS_WITH_TEXT">
    <p:spTree>
      <p:nvGrpSpPr>
        <p:cNvPr id="99" name="Shape 99"/>
        <p:cNvGrpSpPr/>
        <p:nvPr/>
      </p:nvGrpSpPr>
      <p:grpSpPr>
        <a:xfrm>
          <a:off x="0" y="0"/>
          <a:ext cx="0" cy="0"/>
          <a:chOff x="0" y="0"/>
          <a:chExt cx="0" cy="0"/>
        </a:xfrm>
      </p:grpSpPr>
      <p:sp>
        <p:nvSpPr>
          <p:cNvPr id="100" name="Google Shape;100;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1" name="Google Shape;101;p25"/>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102" name="Google Shape;102;p25"/>
          <p:cNvSpPr txBox="1"/>
          <p:nvPr>
            <p:ph idx="2" type="body"/>
          </p:nvPr>
        </p:nvSpPr>
        <p:spPr>
          <a:xfrm>
            <a:off x="457200" y="2174874"/>
            <a:ext cx="4040188" cy="4683125"/>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103" name="Google Shape;103;p25"/>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104" name="Google Shape;104;p25"/>
          <p:cNvSpPr txBox="1"/>
          <p:nvPr>
            <p:ph idx="4" type="body"/>
          </p:nvPr>
        </p:nvSpPr>
        <p:spPr>
          <a:xfrm>
            <a:off x="4645025" y="2174874"/>
            <a:ext cx="4041775" cy="4683125"/>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105" name="Google Shape;105;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5"/>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P default)" type="titleOnly">
  <p:cSld name="TITLE_ONLY">
    <p:spTree>
      <p:nvGrpSpPr>
        <p:cNvPr id="108" name="Shape 108"/>
        <p:cNvGrpSpPr/>
        <p:nvPr/>
      </p:nvGrpSpPr>
      <p:grpSpPr>
        <a:xfrm>
          <a:off x="0" y="0"/>
          <a:ext cx="0" cy="0"/>
          <a:chOff x="0" y="0"/>
          <a:chExt cx="0" cy="0"/>
        </a:xfrm>
      </p:grpSpPr>
      <p:sp>
        <p:nvSpPr>
          <p:cNvPr id="109" name="Google Shape;109;p2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Arial"/>
              <a:buNone/>
              <a:defRPr>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1" name="Google Shape;111;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2" name="Google Shape;112;p26"/>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with Caption (PP default)" type="objTx">
  <p:cSld name="OBJECT_WITH_CAPTION_TEXT">
    <p:spTree>
      <p:nvGrpSpPr>
        <p:cNvPr id="113" name="Shape 113"/>
        <p:cNvGrpSpPr/>
        <p:nvPr/>
      </p:nvGrpSpPr>
      <p:grpSpPr>
        <a:xfrm>
          <a:off x="0" y="0"/>
          <a:ext cx="0" cy="0"/>
          <a:chOff x="0" y="0"/>
          <a:chExt cx="0" cy="0"/>
        </a:xfrm>
      </p:grpSpPr>
      <p:sp>
        <p:nvSpPr>
          <p:cNvPr id="114" name="Google Shape;114;p27"/>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Arial"/>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5" name="Google Shape;115;p27"/>
          <p:cNvSpPr txBox="1"/>
          <p:nvPr>
            <p:ph idx="1" type="body"/>
          </p:nvPr>
        </p:nvSpPr>
        <p:spPr>
          <a:xfrm>
            <a:off x="3575050" y="273050"/>
            <a:ext cx="5111750" cy="6584950"/>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116" name="Google Shape;116;p27"/>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117" name="Google Shape;117;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8" name="Google Shape;118;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7"/>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 with Caption (PP default)" type="picTx">
  <p:cSld name="PICTURE_WITH_CAPTION_TEXT">
    <p:spTree>
      <p:nvGrpSpPr>
        <p:cNvPr id="120" name="Shape 120"/>
        <p:cNvGrpSpPr/>
        <p:nvPr/>
      </p:nvGrpSpPr>
      <p:grpSpPr>
        <a:xfrm>
          <a:off x="0" y="0"/>
          <a:ext cx="0" cy="0"/>
          <a:chOff x="0" y="0"/>
          <a:chExt cx="0" cy="0"/>
        </a:xfrm>
      </p:grpSpPr>
      <p:sp>
        <p:nvSpPr>
          <p:cNvPr id="121" name="Google Shape;121;p28"/>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Arial"/>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2" name="Google Shape;122;p28"/>
          <p:cNvSpPr/>
          <p:nvPr>
            <p:ph idx="2" type="pic"/>
          </p:nvPr>
        </p:nvSpPr>
        <p:spPr>
          <a:xfrm>
            <a:off x="1792288" y="612775"/>
            <a:ext cx="5486400" cy="4114800"/>
          </a:xfrm>
          <a:prstGeom prst="rect">
            <a:avLst/>
          </a:prstGeom>
          <a:noFill/>
          <a:ln>
            <a:noFill/>
          </a:ln>
        </p:spPr>
      </p:sp>
      <p:sp>
        <p:nvSpPr>
          <p:cNvPr id="123" name="Google Shape;123;p28"/>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124" name="Google Shape;124;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8"/>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PP default)" type="vertTx">
  <p:cSld name="VERTICAL_TEXT">
    <p:spTree>
      <p:nvGrpSpPr>
        <p:cNvPr id="127" name="Shape 127"/>
        <p:cNvGrpSpPr/>
        <p:nvPr/>
      </p:nvGrpSpPr>
      <p:grpSpPr>
        <a:xfrm>
          <a:off x="0" y="0"/>
          <a:ext cx="0" cy="0"/>
          <a:chOff x="0" y="0"/>
          <a:chExt cx="0" cy="0"/>
        </a:xfrm>
      </p:grpSpPr>
      <p:sp>
        <p:nvSpPr>
          <p:cNvPr id="128" name="Google Shape;128;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9" name="Google Shape;129;p29"/>
          <p:cNvSpPr txBox="1"/>
          <p:nvPr>
            <p:ph idx="1" type="body"/>
          </p:nvPr>
        </p:nvSpPr>
        <p:spPr>
          <a:xfrm rot="5400000">
            <a:off x="1943100" y="114300"/>
            <a:ext cx="5257800"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30" name="Google Shape;130;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2" name="Google Shape;132;p29"/>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PP default)" type="vertTitleAndTx">
  <p:cSld name="VERTICAL_TITLE_AND_VERTICAL_TEXT">
    <p:spTree>
      <p:nvGrpSpPr>
        <p:cNvPr id="133" name="Shape 133"/>
        <p:cNvGrpSpPr/>
        <p:nvPr/>
      </p:nvGrpSpPr>
      <p:grpSpPr>
        <a:xfrm>
          <a:off x="0" y="0"/>
          <a:ext cx="0" cy="0"/>
          <a:chOff x="0" y="0"/>
          <a:chExt cx="0" cy="0"/>
        </a:xfrm>
      </p:grpSpPr>
      <p:sp>
        <p:nvSpPr>
          <p:cNvPr id="134" name="Google Shape;134;p30"/>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5" name="Google Shape;135;p30"/>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36" name="Google Shape;136;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 name="Google Shape;137;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p30"/>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2 Content" type="txAndTwoObj">
  <p:cSld name="TEXT_AND_TWO_OBJECTS">
    <p:spTree>
      <p:nvGrpSpPr>
        <p:cNvPr id="139" name="Shape 139"/>
        <p:cNvGrpSpPr/>
        <p:nvPr/>
      </p:nvGrpSpPr>
      <p:grpSpPr>
        <a:xfrm>
          <a:off x="0" y="0"/>
          <a:ext cx="0" cy="0"/>
          <a:chOff x="0" y="0"/>
          <a:chExt cx="0" cy="0"/>
        </a:xfrm>
      </p:grpSpPr>
      <p:sp>
        <p:nvSpPr>
          <p:cNvPr id="140" name="Google Shape;140;p3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1" name="Google Shape;141;p31"/>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42" name="Google Shape;142;p31"/>
          <p:cNvSpPr txBox="1"/>
          <p:nvPr>
            <p:ph idx="2" type="body"/>
          </p:nvPr>
        </p:nvSpPr>
        <p:spPr>
          <a:xfrm>
            <a:off x="4648200" y="1600200"/>
            <a:ext cx="4038600" cy="2185988"/>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43" name="Google Shape;143;p31"/>
          <p:cNvSpPr txBox="1"/>
          <p:nvPr>
            <p:ph idx="3" type="body"/>
          </p:nvPr>
        </p:nvSpPr>
        <p:spPr>
          <a:xfrm>
            <a:off x="4648200" y="3938588"/>
            <a:ext cx="4038600" cy="2187575"/>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44" name="Google Shape;144;p31"/>
          <p:cNvSpPr txBox="1"/>
          <p:nvPr>
            <p:ph idx="10" type="dt"/>
          </p:nvPr>
        </p:nvSpPr>
        <p:spPr>
          <a:xfrm>
            <a:off x="457200" y="6245225"/>
            <a:ext cx="2133600" cy="47625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5" name="Google Shape;145;p31"/>
          <p:cNvSpPr txBox="1"/>
          <p:nvPr>
            <p:ph idx="11" type="ftr"/>
          </p:nvPr>
        </p:nvSpPr>
        <p:spPr>
          <a:xfrm>
            <a:off x="3124200" y="6245225"/>
            <a:ext cx="2895600" cy="47625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6" name="Google Shape;146;p31"/>
          <p:cNvSpPr txBox="1"/>
          <p:nvPr>
            <p:ph idx="12" type="sldNum"/>
          </p:nvPr>
        </p:nvSpPr>
        <p:spPr>
          <a:xfrm>
            <a:off x="6553200" y="6245225"/>
            <a:ext cx="2133600" cy="47625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slideLayout" Target="../slideLayouts/slideLayout2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2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9"/>
          <p:cNvSpPr txBox="1"/>
          <p:nvPr>
            <p:ph idx="1" type="body"/>
          </p:nvPr>
        </p:nvSpPr>
        <p:spPr>
          <a:xfrm>
            <a:off x="457200" y="1600200"/>
            <a:ext cx="8229600" cy="5257800"/>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8" name="Google Shape;8;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 name="Google Shape;9;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 name="Google Shape;10;p9"/>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chemeClr val="dk1"/>
                </a:solidFill>
                <a:latin typeface="Arial"/>
                <a:ea typeface="Arial"/>
                <a:cs typeface="Arial"/>
                <a:sym typeface="Arial"/>
              </a:defRPr>
            </a:lvl1pPr>
            <a:lvl2pPr indent="0" lvl="1" marL="0" marR="0" rtl="0" algn="r">
              <a:spcBef>
                <a:spcPts val="0"/>
              </a:spcBef>
              <a:buNone/>
              <a:defRPr b="0" i="0" sz="1200" u="none" cap="none" strike="noStrike">
                <a:solidFill>
                  <a:schemeClr val="dk1"/>
                </a:solidFill>
                <a:latin typeface="Arial"/>
                <a:ea typeface="Arial"/>
                <a:cs typeface="Arial"/>
                <a:sym typeface="Arial"/>
              </a:defRPr>
            </a:lvl2pPr>
            <a:lvl3pPr indent="0" lvl="2" marL="0" marR="0" rtl="0" algn="r">
              <a:spcBef>
                <a:spcPts val="0"/>
              </a:spcBef>
              <a:buNone/>
              <a:defRPr b="0" i="0" sz="1200" u="none" cap="none" strike="noStrike">
                <a:solidFill>
                  <a:schemeClr val="dk1"/>
                </a:solidFill>
                <a:latin typeface="Arial"/>
                <a:ea typeface="Arial"/>
                <a:cs typeface="Arial"/>
                <a:sym typeface="Arial"/>
              </a:defRPr>
            </a:lvl3pPr>
            <a:lvl4pPr indent="0" lvl="3" marL="0" marR="0" rtl="0" algn="r">
              <a:spcBef>
                <a:spcPts val="0"/>
              </a:spcBef>
              <a:buNone/>
              <a:defRPr b="0" i="0" sz="1200" u="none" cap="none" strike="noStrike">
                <a:solidFill>
                  <a:schemeClr val="dk1"/>
                </a:solidFill>
                <a:latin typeface="Arial"/>
                <a:ea typeface="Arial"/>
                <a:cs typeface="Arial"/>
                <a:sym typeface="Arial"/>
              </a:defRPr>
            </a:lvl4pPr>
            <a:lvl5pPr indent="0" lvl="4" marL="0" marR="0" rtl="0" algn="r">
              <a:spcBef>
                <a:spcPts val="0"/>
              </a:spcBef>
              <a:buNone/>
              <a:defRPr b="0" i="0" sz="1200" u="none" cap="none" strike="noStrike">
                <a:solidFill>
                  <a:schemeClr val="dk1"/>
                </a:solidFill>
                <a:latin typeface="Arial"/>
                <a:ea typeface="Arial"/>
                <a:cs typeface="Arial"/>
                <a:sym typeface="Arial"/>
              </a:defRPr>
            </a:lvl5pPr>
            <a:lvl6pPr indent="0" lvl="5" marL="0" marR="0" rtl="0" algn="r">
              <a:spcBef>
                <a:spcPts val="0"/>
              </a:spcBef>
              <a:buNone/>
              <a:defRPr b="0" i="0" sz="1200" u="none" cap="none" strike="noStrike">
                <a:solidFill>
                  <a:schemeClr val="dk1"/>
                </a:solidFill>
                <a:latin typeface="Arial"/>
                <a:ea typeface="Arial"/>
                <a:cs typeface="Arial"/>
                <a:sym typeface="Arial"/>
              </a:defRPr>
            </a:lvl6pPr>
            <a:lvl7pPr indent="0" lvl="6" marL="0" marR="0" rtl="0" algn="r">
              <a:spcBef>
                <a:spcPts val="0"/>
              </a:spcBef>
              <a:buNone/>
              <a:defRPr b="0" i="0" sz="1200" u="none" cap="none" strike="noStrike">
                <a:solidFill>
                  <a:schemeClr val="dk1"/>
                </a:solidFill>
                <a:latin typeface="Arial"/>
                <a:ea typeface="Arial"/>
                <a:cs typeface="Arial"/>
                <a:sym typeface="Arial"/>
              </a:defRPr>
            </a:lvl7pPr>
            <a:lvl8pPr indent="0" lvl="7" marL="0" marR="0" rtl="0" algn="r">
              <a:spcBef>
                <a:spcPts val="0"/>
              </a:spcBef>
              <a:buNone/>
              <a:defRPr b="0" i="0" sz="1200" u="none" cap="none" strike="noStrike">
                <a:solidFill>
                  <a:schemeClr val="dk1"/>
                </a:solidFill>
                <a:latin typeface="Arial"/>
                <a:ea typeface="Arial"/>
                <a:cs typeface="Arial"/>
                <a:sym typeface="Arial"/>
              </a:defRPr>
            </a:lvl8pPr>
            <a:lvl9pPr indent="0" lvl="8" marL="0" marR="0" rtl="0" algn="r">
              <a:spcBef>
                <a:spcPts val="0"/>
              </a:spcBef>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0.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6.png"/><Relationship Id="rId5" Type="http://schemas.openxmlformats.org/officeDocument/2006/relationships/image" Target="../media/image11.png"/><Relationship Id="rId6" Type="http://schemas.openxmlformats.org/officeDocument/2006/relationships/image" Target="../media/image2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8.png"/><Relationship Id="rId4" Type="http://schemas.openxmlformats.org/officeDocument/2006/relationships/image" Target="../media/image23.png"/><Relationship Id="rId5" Type="http://schemas.openxmlformats.org/officeDocument/2006/relationships/image" Target="../media/image7.png"/><Relationship Id="rId6"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png"/><Relationship Id="rId4" Type="http://schemas.openxmlformats.org/officeDocument/2006/relationships/hyperlink" Target="https://hpo.jax.org" TargetMode="External"/><Relationship Id="rId5"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21.png"/><Relationship Id="rId6" Type="http://schemas.openxmlformats.org/officeDocument/2006/relationships/image" Target="../media/image16.png"/><Relationship Id="rId7" Type="http://schemas.openxmlformats.org/officeDocument/2006/relationships/hyperlink" Target="https://github.com/gagneurlab/cagi6_sickkids"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png"/><Relationship Id="rId4" Type="http://schemas.openxmlformats.org/officeDocument/2006/relationships/image" Target="../media/image19.png"/><Relationship Id="rId5" Type="http://schemas.openxmlformats.org/officeDocument/2006/relationships/image" Target="../media/image22.png"/><Relationship Id="rId6"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1"/>
          <p:cNvSpPr txBox="1"/>
          <p:nvPr>
            <p:ph type="title"/>
          </p:nvPr>
        </p:nvSpPr>
        <p:spPr>
          <a:xfrm>
            <a:off x="457200" y="152400"/>
            <a:ext cx="8229600" cy="7620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Arial"/>
              <a:buNone/>
            </a:pPr>
            <a:r>
              <a:rPr lang="en-US" sz="4000"/>
              <a:t>CAGI slide pack guidelines</a:t>
            </a:r>
            <a:br>
              <a:rPr lang="en-US" sz="4000"/>
            </a:br>
            <a:r>
              <a:rPr lang="en-US" sz="1800"/>
              <a:t>I agree to my slides being used according to the following terms:</a:t>
            </a:r>
            <a:br>
              <a:rPr lang="en-US" sz="1800"/>
            </a:br>
            <a:r>
              <a:rPr lang="en-US" sz="1800"/>
              <a:t> </a:t>
            </a:r>
            <a:r>
              <a:rPr i="1" lang="en-US" sz="1800"/>
              <a:t>Vicente A. Yépez</a:t>
            </a:r>
            <a:endParaRPr/>
          </a:p>
        </p:txBody>
      </p:sp>
      <p:sp>
        <p:nvSpPr>
          <p:cNvPr id="152" name="Google Shape;152;p1"/>
          <p:cNvSpPr txBox="1"/>
          <p:nvPr>
            <p:ph idx="1" type="body"/>
          </p:nvPr>
        </p:nvSpPr>
        <p:spPr>
          <a:xfrm>
            <a:off x="457200" y="1066800"/>
            <a:ext cx="8229600" cy="5791200"/>
          </a:xfrm>
          <a:prstGeom prst="rect">
            <a:avLst/>
          </a:prstGeom>
          <a:noFill/>
          <a:ln>
            <a:noFill/>
          </a:ln>
        </p:spPr>
        <p:txBody>
          <a:bodyPr anchorCtr="0" anchor="t" bIns="45700" lIns="91425" spcFirstLastPara="1" rIns="91425" wrap="square" tIns="45700">
            <a:normAutofit/>
          </a:bodyPr>
          <a:lstStyle/>
          <a:p>
            <a:pPr indent="-254000" lvl="0" marL="342900" rtl="0" algn="l">
              <a:lnSpc>
                <a:spcPct val="80000"/>
              </a:lnSpc>
              <a:spcBef>
                <a:spcPts val="0"/>
              </a:spcBef>
              <a:spcAft>
                <a:spcPts val="0"/>
              </a:spcAft>
              <a:buClr>
                <a:schemeClr val="dk1"/>
              </a:buClr>
              <a:buSzPts val="1400"/>
              <a:buNone/>
            </a:pPr>
            <a:r>
              <a:t/>
            </a:r>
            <a:endParaRPr sz="1400"/>
          </a:p>
          <a:p>
            <a:pPr indent="-342900" lvl="0" marL="342900" rtl="0" algn="l">
              <a:lnSpc>
                <a:spcPct val="80000"/>
              </a:lnSpc>
              <a:spcBef>
                <a:spcPts val="280"/>
              </a:spcBef>
              <a:spcAft>
                <a:spcPts val="0"/>
              </a:spcAft>
              <a:buClr>
                <a:schemeClr val="dk1"/>
              </a:buClr>
              <a:buSzPts val="1400"/>
              <a:buChar char="•"/>
            </a:pPr>
            <a:r>
              <a:rPr lang="en-US" sz="1400"/>
              <a:t>Authors: please include THIS slide at the beginning of your presentation to indicate that you agree with reuse of your slides in CAGI presentations, according to the terms below, and digitally sign by writing your name above.</a:t>
            </a:r>
            <a:endParaRPr/>
          </a:p>
          <a:p>
            <a:pPr indent="-254000" lvl="0" marL="342900" rtl="0" algn="l">
              <a:lnSpc>
                <a:spcPct val="80000"/>
              </a:lnSpc>
              <a:spcBef>
                <a:spcPts val="280"/>
              </a:spcBef>
              <a:spcAft>
                <a:spcPts val="0"/>
              </a:spcAft>
              <a:buClr>
                <a:schemeClr val="dk1"/>
              </a:buClr>
              <a:buSzPts val="1400"/>
              <a:buNone/>
            </a:pPr>
            <a:r>
              <a:t/>
            </a:r>
            <a:endParaRPr sz="1400"/>
          </a:p>
          <a:p>
            <a:pPr indent="-342900" lvl="0" marL="342900" rtl="0" algn="l">
              <a:lnSpc>
                <a:spcPct val="80000"/>
              </a:lnSpc>
              <a:spcBef>
                <a:spcPts val="280"/>
              </a:spcBef>
              <a:spcAft>
                <a:spcPts val="0"/>
              </a:spcAft>
              <a:buClr>
                <a:schemeClr val="dk1"/>
              </a:buClr>
              <a:buSzPts val="1400"/>
              <a:buChar char="•"/>
            </a:pPr>
            <a:r>
              <a:rPr lang="en-US" sz="1400"/>
              <a:t>To disseminate the CAGI results, I encourage all CAGI participants to remix these CAGI slides for inclusion in their oral and poster presentations</a:t>
            </a:r>
            <a:endParaRPr/>
          </a:p>
          <a:p>
            <a:pPr indent="-342900" lvl="0" marL="342900" rtl="0" algn="l">
              <a:lnSpc>
                <a:spcPct val="80000"/>
              </a:lnSpc>
              <a:spcBef>
                <a:spcPts val="280"/>
              </a:spcBef>
              <a:spcAft>
                <a:spcPts val="0"/>
              </a:spcAft>
              <a:buClr>
                <a:schemeClr val="dk1"/>
              </a:buClr>
              <a:buSzPts val="1400"/>
              <a:buChar char="•"/>
            </a:pPr>
            <a:r>
              <a:rPr lang="en-US" sz="1400"/>
              <a:t>CAGI participants may use or publish any content of these slides only in compliance with the CAGI Data Use Agreement</a:t>
            </a:r>
            <a:endParaRPr/>
          </a:p>
          <a:p>
            <a:pPr indent="-342900" lvl="0" marL="342900" rtl="0" algn="l">
              <a:lnSpc>
                <a:spcPct val="80000"/>
              </a:lnSpc>
              <a:spcBef>
                <a:spcPts val="280"/>
              </a:spcBef>
              <a:spcAft>
                <a:spcPts val="0"/>
              </a:spcAft>
              <a:buClr>
                <a:schemeClr val="dk1"/>
              </a:buClr>
              <a:buSzPts val="1400"/>
              <a:buChar char="•"/>
            </a:pPr>
            <a:r>
              <a:rPr lang="en-US" sz="1400"/>
              <a:t>CAGI participants may not cite or publish any content of these slides except with the written permission of the originating author or in the primary CAGI publications</a:t>
            </a:r>
            <a:endParaRPr/>
          </a:p>
          <a:p>
            <a:pPr indent="-342900" lvl="0" marL="342900" rtl="0" algn="l">
              <a:lnSpc>
                <a:spcPct val="80000"/>
              </a:lnSpc>
              <a:spcBef>
                <a:spcPts val="280"/>
              </a:spcBef>
              <a:spcAft>
                <a:spcPts val="0"/>
              </a:spcAft>
              <a:buClr>
                <a:schemeClr val="dk1"/>
              </a:buClr>
              <a:buSzPts val="1400"/>
              <a:buChar char="•"/>
            </a:pPr>
            <a:r>
              <a:rPr lang="en-US" sz="1400"/>
              <a:t>CAGI participants must acknowledge the original authors of these slides and CAGI 6.  Include the acknowledgement banner across the bottom</a:t>
            </a:r>
            <a:endParaRPr/>
          </a:p>
          <a:p>
            <a:pPr indent="-342900" lvl="0" marL="342900" rtl="0" algn="l">
              <a:lnSpc>
                <a:spcPct val="80000"/>
              </a:lnSpc>
              <a:spcBef>
                <a:spcPts val="280"/>
              </a:spcBef>
              <a:spcAft>
                <a:spcPts val="0"/>
              </a:spcAft>
              <a:buClr>
                <a:schemeClr val="dk1"/>
              </a:buClr>
              <a:buSzPts val="1400"/>
              <a:buChar char="•"/>
            </a:pPr>
            <a:r>
              <a:rPr lang="en-US" sz="1400"/>
              <a:t>CAGI participants must include the CAGI credits slide in their presentations</a:t>
            </a:r>
            <a:endParaRPr/>
          </a:p>
          <a:p>
            <a:pPr indent="-342900" lvl="0" marL="342900" rtl="0" algn="l">
              <a:lnSpc>
                <a:spcPct val="80000"/>
              </a:lnSpc>
              <a:spcBef>
                <a:spcPts val="280"/>
              </a:spcBef>
              <a:spcAft>
                <a:spcPts val="0"/>
              </a:spcAft>
              <a:buClr>
                <a:schemeClr val="dk1"/>
              </a:buClr>
              <a:buSzPts val="1400"/>
              <a:buChar char="•"/>
            </a:pPr>
            <a:r>
              <a:rPr lang="en-US" sz="1400"/>
              <a:t>Slides with a red slash (no remix) may not be included in a presentation unless all attendees are registered CAGI participants who signed the data use agreement</a:t>
            </a:r>
            <a:endParaRPr/>
          </a:p>
          <a:p>
            <a:pPr indent="-342900" lvl="0" marL="342900" rtl="0" algn="l">
              <a:lnSpc>
                <a:spcPct val="80000"/>
              </a:lnSpc>
              <a:spcBef>
                <a:spcPts val="280"/>
              </a:spcBef>
              <a:spcAft>
                <a:spcPts val="0"/>
              </a:spcAft>
              <a:buClr>
                <a:schemeClr val="dk1"/>
              </a:buClr>
              <a:buSzPts val="1400"/>
              <a:buChar char="•"/>
            </a:pPr>
            <a:r>
              <a:rPr lang="en-US" sz="1400"/>
              <a:t>Slides with a red X over the entire slide may not be  used in any circumstances</a:t>
            </a:r>
            <a:endParaRPr/>
          </a:p>
          <a:p>
            <a:pPr indent="-342900" lvl="0" marL="342900" rtl="0" algn="l">
              <a:lnSpc>
                <a:spcPct val="80000"/>
              </a:lnSpc>
              <a:spcBef>
                <a:spcPts val="280"/>
              </a:spcBef>
              <a:spcAft>
                <a:spcPts val="0"/>
              </a:spcAft>
              <a:buClr>
                <a:schemeClr val="dk1"/>
              </a:buClr>
              <a:buSzPts val="1400"/>
              <a:buChar char="•"/>
            </a:pPr>
            <a:r>
              <a:rPr lang="en-US" sz="1400"/>
              <a:t>Slides with a blue slash (embargoed) may not be used unless the embargo is explicitly lifted</a:t>
            </a:r>
            <a:endParaRPr/>
          </a:p>
          <a:p>
            <a:pPr indent="-342900" lvl="0" marL="342900" rtl="0" algn="l">
              <a:lnSpc>
                <a:spcPct val="80000"/>
              </a:lnSpc>
              <a:spcBef>
                <a:spcPts val="280"/>
              </a:spcBef>
              <a:spcAft>
                <a:spcPts val="0"/>
              </a:spcAft>
              <a:buClr>
                <a:schemeClr val="dk1"/>
              </a:buClr>
              <a:buSzPts val="1400"/>
              <a:buChar char="•"/>
            </a:pPr>
            <a:r>
              <a:rPr lang="en-US" sz="1400">
                <a:latin typeface="Arial"/>
                <a:ea typeface="Arial"/>
                <a:cs typeface="Arial"/>
                <a:sym typeface="Arial"/>
              </a:rPr>
              <a:t>Slides without slash or X may be tweeted unless flagged with the “No tweet” icon.</a:t>
            </a:r>
            <a:endParaRPr sz="1400"/>
          </a:p>
          <a:p>
            <a:pPr indent="-342900" lvl="0" marL="342900" rtl="0" algn="l">
              <a:lnSpc>
                <a:spcPct val="80000"/>
              </a:lnSpc>
              <a:spcBef>
                <a:spcPts val="280"/>
              </a:spcBef>
              <a:spcAft>
                <a:spcPts val="0"/>
              </a:spcAft>
              <a:buClr>
                <a:schemeClr val="dk1"/>
              </a:buClr>
              <a:buSzPts val="1400"/>
              <a:buChar char="•"/>
            </a:pPr>
            <a:r>
              <a:rPr lang="en-US" sz="1400"/>
              <a:t>CAGI participants using these slides must explain the “No tweet” icon, which means that the slide content should not be disseminated outside the presenting conference hall.  If the presentation venue permits pervasive tweeting, you may not include these slides in your talk</a:t>
            </a:r>
            <a:endParaRPr/>
          </a:p>
          <a:p>
            <a:pPr indent="-254000" lvl="0" marL="342900" rtl="0" algn="l">
              <a:lnSpc>
                <a:spcPct val="80000"/>
              </a:lnSpc>
              <a:spcBef>
                <a:spcPts val="280"/>
              </a:spcBef>
              <a:spcAft>
                <a:spcPts val="0"/>
              </a:spcAft>
              <a:buClr>
                <a:schemeClr val="dk1"/>
              </a:buClr>
              <a:buSzPts val="1400"/>
              <a:buNone/>
            </a:pPr>
            <a:r>
              <a:t/>
            </a:r>
            <a:endParaRPr sz="1400"/>
          </a:p>
          <a:p>
            <a:pPr indent="-342900" lvl="0" marL="342900" rtl="0" algn="l">
              <a:lnSpc>
                <a:spcPct val="80000"/>
              </a:lnSpc>
              <a:spcBef>
                <a:spcPts val="280"/>
              </a:spcBef>
              <a:spcAft>
                <a:spcPts val="0"/>
              </a:spcAft>
              <a:buClr>
                <a:schemeClr val="dk1"/>
              </a:buClr>
              <a:buSzPts val="1400"/>
              <a:buChar char="•"/>
            </a:pPr>
            <a:r>
              <a:rPr lang="en-US" sz="1400"/>
              <a:t>Note for slide authors: we expect all CAGI participants to abide by these restrictions, and will make best effort to ensure they are followed.  However, but bear in mind that we have limited means of enforcing them, and therefore the restrictions cannot be guaranteed.</a:t>
            </a:r>
            <a:endParaRPr/>
          </a:p>
        </p:txBody>
      </p:sp>
      <p:grpSp>
        <p:nvGrpSpPr>
          <p:cNvPr id="153" name="Google Shape;153;p1"/>
          <p:cNvGrpSpPr/>
          <p:nvPr/>
        </p:nvGrpSpPr>
        <p:grpSpPr>
          <a:xfrm>
            <a:off x="8619598" y="4932289"/>
            <a:ext cx="439738" cy="439738"/>
            <a:chOff x="5373" y="3933"/>
            <a:chExt cx="387" cy="387"/>
          </a:xfrm>
        </p:grpSpPr>
        <p:sp>
          <p:nvSpPr>
            <p:cNvPr id="154" name="Google Shape;154;p1"/>
            <p:cNvSpPr/>
            <p:nvPr/>
          </p:nvSpPr>
          <p:spPr>
            <a:xfrm>
              <a:off x="5373" y="3933"/>
              <a:ext cx="387" cy="387"/>
            </a:xfrm>
            <a:prstGeom prst="ellipse">
              <a:avLst/>
            </a:prstGeom>
            <a:solidFill>
              <a:schemeClr val="lt1"/>
            </a:solidFill>
            <a:ln cap="flat" cmpd="sng" w="28575">
              <a:solidFill>
                <a:srgbClr val="FF02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pic>
          <p:nvPicPr>
            <p:cNvPr id="155" name="Google Shape;155;p1"/>
            <p:cNvPicPr preferRelativeResize="0"/>
            <p:nvPr/>
          </p:nvPicPr>
          <p:blipFill rotWithShape="1">
            <a:blip r:embed="rId3">
              <a:alphaModFix/>
            </a:blip>
            <a:srcRect b="0" l="0" r="0" t="0"/>
            <a:stretch/>
          </p:blipFill>
          <p:spPr>
            <a:xfrm>
              <a:off x="5411" y="4005"/>
              <a:ext cx="311" cy="248"/>
            </a:xfrm>
            <a:prstGeom prst="rect">
              <a:avLst/>
            </a:prstGeom>
            <a:noFill/>
            <a:ln>
              <a:noFill/>
            </a:ln>
          </p:spPr>
        </p:pic>
        <p:cxnSp>
          <p:nvCxnSpPr>
            <p:cNvPr id="156" name="Google Shape;156;p1"/>
            <p:cNvCxnSpPr/>
            <p:nvPr/>
          </p:nvCxnSpPr>
          <p:spPr>
            <a:xfrm flipH="1" rot="10800000">
              <a:off x="5436" y="3971"/>
              <a:ext cx="267" cy="311"/>
            </a:xfrm>
            <a:prstGeom prst="straightConnector1">
              <a:avLst/>
            </a:prstGeom>
            <a:noFill/>
            <a:ln cap="flat" cmpd="sng" w="28575">
              <a:solidFill>
                <a:srgbClr val="FF0200"/>
              </a:solidFill>
              <a:prstDash val="solid"/>
              <a:round/>
              <a:headEnd len="med" w="med" type="none"/>
              <a:tailEnd len="med" w="med" type="none"/>
            </a:ln>
          </p:spPr>
        </p:cxn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2"/>
          <p:cNvSpPr txBox="1"/>
          <p:nvPr>
            <p:ph type="title"/>
          </p:nvPr>
        </p:nvSpPr>
        <p:spPr>
          <a:xfrm>
            <a:off x="457200" y="152400"/>
            <a:ext cx="8229600" cy="7620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Arial"/>
              <a:buNone/>
            </a:pPr>
            <a:r>
              <a:rPr lang="en-US"/>
              <a:t>Permission request regarding CAGI 6 recordings and hybrid presentations</a:t>
            </a:r>
            <a:endParaRPr/>
          </a:p>
        </p:txBody>
      </p:sp>
      <p:sp>
        <p:nvSpPr>
          <p:cNvPr id="162" name="Google Shape;162;p2"/>
          <p:cNvSpPr txBox="1"/>
          <p:nvPr>
            <p:ph idx="1" type="body"/>
          </p:nvPr>
        </p:nvSpPr>
        <p:spPr>
          <a:xfrm>
            <a:off x="457200" y="1066800"/>
            <a:ext cx="8229600" cy="57912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800"/>
              <a:buNone/>
            </a:pPr>
            <a:r>
              <a:rPr lang="en-US"/>
              <a:t>I understand that my presentation as associated with CAGI 6 will be recorded and broadcasted via the internet through CAGI’s designated technology provider. </a:t>
            </a:r>
            <a:endParaRPr/>
          </a:p>
          <a:p>
            <a:pPr indent="0" lvl="0" marL="0" rtl="0" algn="l">
              <a:spcBef>
                <a:spcPts val="560"/>
              </a:spcBef>
              <a:spcAft>
                <a:spcPts val="0"/>
              </a:spcAft>
              <a:buClr>
                <a:schemeClr val="dk1"/>
              </a:buClr>
              <a:buSzPts val="2800"/>
              <a:buNone/>
            </a:pPr>
            <a:r>
              <a:t/>
            </a:r>
            <a:endParaRPr/>
          </a:p>
          <a:p>
            <a:pPr indent="0" lvl="0" marL="0" rtl="0" algn="l">
              <a:spcBef>
                <a:spcPts val="560"/>
              </a:spcBef>
              <a:spcAft>
                <a:spcPts val="0"/>
              </a:spcAft>
              <a:buClr>
                <a:schemeClr val="dk1"/>
              </a:buClr>
              <a:buSzPts val="2800"/>
              <a:buNone/>
            </a:pPr>
            <a:r>
              <a:rPr lang="en-US"/>
              <a:t>As the copyright holder to this presentation entitled </a:t>
            </a:r>
            <a:r>
              <a:rPr lang="en-US"/>
              <a:t>Gene prioritization for rare diseases integrating genotype, RNA-seq and phenotype</a:t>
            </a:r>
            <a:r>
              <a:rPr lang="en-US"/>
              <a:t>, I hereby agree that the copyright for the online broadcast and recording of my presentation be released to CAGI and my recording be uploaded on to the CAGI website.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g1285f19d62b_0_1"/>
          <p:cNvSpPr txBox="1"/>
          <p:nvPr/>
        </p:nvSpPr>
        <p:spPr>
          <a:xfrm>
            <a:off x="342900" y="6248400"/>
            <a:ext cx="21597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chemeClr val="dk1"/>
                </a:solidFill>
                <a:latin typeface="Arial"/>
                <a:ea typeface="Arial"/>
                <a:cs typeface="Arial"/>
                <a:sym typeface="Arial"/>
              </a:rPr>
              <a:t>Created for CAGI 6</a:t>
            </a:r>
            <a:endParaRPr/>
          </a:p>
        </p:txBody>
      </p:sp>
      <p:sp>
        <p:nvSpPr>
          <p:cNvPr id="168" name="Google Shape;168;g1285f19d62b_0_1"/>
          <p:cNvSpPr txBox="1"/>
          <p:nvPr/>
        </p:nvSpPr>
        <p:spPr>
          <a:xfrm>
            <a:off x="7562850" y="6248400"/>
            <a:ext cx="1200300" cy="3693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rPr>
              <a:t>V. Yépez</a:t>
            </a:r>
            <a:endParaRPr/>
          </a:p>
        </p:txBody>
      </p:sp>
      <p:sp>
        <p:nvSpPr>
          <p:cNvPr id="169" name="Google Shape;169;g1285f19d62b_0_1"/>
          <p:cNvSpPr txBox="1"/>
          <p:nvPr/>
        </p:nvSpPr>
        <p:spPr>
          <a:xfrm>
            <a:off x="3289300" y="6248400"/>
            <a:ext cx="29427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sp>
        <p:nvSpPr>
          <p:cNvPr id="170" name="Google Shape;170;g1285f19d62b_0_1"/>
          <p:cNvSpPr txBox="1"/>
          <p:nvPr/>
        </p:nvSpPr>
        <p:spPr>
          <a:xfrm>
            <a:off x="593850" y="1690188"/>
            <a:ext cx="7956300" cy="17388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r>
              <a:rPr b="1" lang="en-US" sz="2955">
                <a:solidFill>
                  <a:srgbClr val="000000"/>
                </a:solidFill>
              </a:rPr>
              <a:t>Gene prioritization for rare diseases </a:t>
            </a:r>
            <a:r>
              <a:rPr b="1" lang="en-US" sz="2955">
                <a:solidFill>
                  <a:srgbClr val="000000"/>
                </a:solidFill>
                <a:extLst>
                  <a:ext uri="http://customooxmlschemas.google.com/">
                    <go:slidesCustomData xmlns:go="http://customooxmlschemas.google.com/" textRoundtripDataId="0"/>
                  </a:ext>
                </a:extLst>
              </a:rPr>
              <a:t>integrating</a:t>
            </a:r>
            <a:r>
              <a:rPr b="1" lang="en-US" sz="2955">
                <a:solidFill>
                  <a:srgbClr val="000000"/>
                </a:solidFill>
              </a:rPr>
              <a:t> </a:t>
            </a:r>
            <a:br>
              <a:rPr b="1" lang="en-US" sz="2955">
                <a:solidFill>
                  <a:srgbClr val="000000"/>
                </a:solidFill>
              </a:rPr>
            </a:br>
            <a:r>
              <a:rPr b="1" lang="en-US" sz="2955">
                <a:solidFill>
                  <a:srgbClr val="000000"/>
                </a:solidFill>
              </a:rPr>
              <a:t>genotype, RNA-seq and phenotype</a:t>
            </a:r>
            <a:endParaRPr sz="4400">
              <a:solidFill>
                <a:srgbClr val="666666"/>
              </a:solidFill>
              <a:latin typeface="Calibri"/>
              <a:ea typeface="Calibri"/>
              <a:cs typeface="Calibri"/>
              <a:sym typeface="Calibri"/>
            </a:endParaRPr>
          </a:p>
        </p:txBody>
      </p:sp>
      <p:sp>
        <p:nvSpPr>
          <p:cNvPr id="171" name="Google Shape;171;g1285f19d62b_0_1"/>
          <p:cNvSpPr txBox="1"/>
          <p:nvPr/>
        </p:nvSpPr>
        <p:spPr>
          <a:xfrm>
            <a:off x="829950" y="4545500"/>
            <a:ext cx="6229200" cy="1271400"/>
          </a:xfrm>
          <a:prstGeom prst="rect">
            <a:avLst/>
          </a:prstGeom>
          <a:noFill/>
          <a:ln>
            <a:noFill/>
          </a:ln>
        </p:spPr>
        <p:txBody>
          <a:bodyPr anchorCtr="0" anchor="t" bIns="45700" lIns="91425" spcFirstLastPara="1" rIns="91425" wrap="square" tIns="45700">
            <a:normAutofit lnSpcReduction="20000"/>
          </a:bodyPr>
          <a:lstStyle/>
          <a:p>
            <a:pPr indent="0" lvl="0" marL="0" rtl="0" algn="l">
              <a:spcBef>
                <a:spcPts val="0"/>
              </a:spcBef>
              <a:spcAft>
                <a:spcPts val="0"/>
              </a:spcAft>
              <a:buNone/>
            </a:pPr>
            <a:r>
              <a:rPr lang="en-US" sz="1800">
                <a:solidFill>
                  <a:srgbClr val="666666"/>
                </a:solidFill>
              </a:rPr>
              <a:t>Vicente A. Yépez, PhD</a:t>
            </a:r>
            <a:endParaRPr sz="1800">
              <a:solidFill>
                <a:srgbClr val="666666"/>
              </a:solidFill>
            </a:endParaRPr>
          </a:p>
          <a:p>
            <a:pPr indent="0" lvl="0" marL="0" rtl="0" algn="l">
              <a:spcBef>
                <a:spcPts val="0"/>
              </a:spcBef>
              <a:spcAft>
                <a:spcPts val="0"/>
              </a:spcAft>
              <a:buNone/>
            </a:pPr>
            <a:r>
              <a:rPr lang="en-US" sz="1800">
                <a:solidFill>
                  <a:srgbClr val="666666"/>
                </a:solidFill>
              </a:rPr>
              <a:t>Gagneur lab</a:t>
            </a:r>
            <a:endParaRPr sz="1800">
              <a:solidFill>
                <a:srgbClr val="666666"/>
              </a:solidFill>
            </a:endParaRPr>
          </a:p>
          <a:p>
            <a:pPr indent="0" lvl="0" marL="0" rtl="0" algn="l">
              <a:spcBef>
                <a:spcPts val="0"/>
              </a:spcBef>
              <a:spcAft>
                <a:spcPts val="0"/>
              </a:spcAft>
              <a:buNone/>
            </a:pPr>
            <a:r>
              <a:rPr lang="en-US" sz="1800">
                <a:solidFill>
                  <a:srgbClr val="666666"/>
                </a:solidFill>
              </a:rPr>
              <a:t>Department of Informatics</a:t>
            </a:r>
            <a:endParaRPr sz="1800">
              <a:solidFill>
                <a:srgbClr val="666666"/>
              </a:solidFill>
            </a:endParaRPr>
          </a:p>
          <a:p>
            <a:pPr indent="0" lvl="0" marL="0" rtl="0" algn="l">
              <a:spcBef>
                <a:spcPts val="0"/>
              </a:spcBef>
              <a:spcAft>
                <a:spcPts val="0"/>
              </a:spcAft>
              <a:buNone/>
            </a:pPr>
            <a:r>
              <a:rPr lang="en-US" sz="1800">
                <a:solidFill>
                  <a:srgbClr val="666666"/>
                </a:solidFill>
              </a:rPr>
              <a:t>Technical University of Munich</a:t>
            </a:r>
            <a:endParaRPr sz="1800">
              <a:solidFill>
                <a:srgbClr val="666666"/>
              </a:solidFill>
            </a:endParaRPr>
          </a:p>
          <a:p>
            <a:pPr indent="0" lvl="0" marL="0" rtl="0" algn="l">
              <a:spcBef>
                <a:spcPts val="0"/>
              </a:spcBef>
              <a:spcAft>
                <a:spcPts val="0"/>
              </a:spcAft>
              <a:buNone/>
            </a:pPr>
            <a:r>
              <a:rPr lang="en-US" sz="1800">
                <a:solidFill>
                  <a:srgbClr val="666666"/>
                </a:solidFill>
              </a:rPr>
              <a:t>May 15th, 2022</a:t>
            </a:r>
            <a:endParaRPr sz="1800">
              <a:solidFill>
                <a:srgbClr val="666666"/>
              </a:solidFill>
            </a:endParaRPr>
          </a:p>
        </p:txBody>
      </p:sp>
      <p:pic>
        <p:nvPicPr>
          <p:cNvPr id="172" name="Google Shape;172;g1285f19d62b_0_1"/>
          <p:cNvPicPr preferRelativeResize="0"/>
          <p:nvPr/>
        </p:nvPicPr>
        <p:blipFill>
          <a:blip r:embed="rId3">
            <a:alphaModFix/>
          </a:blip>
          <a:stretch>
            <a:fillRect/>
          </a:stretch>
        </p:blipFill>
        <p:spPr>
          <a:xfrm>
            <a:off x="7839325" y="234066"/>
            <a:ext cx="907144" cy="478087"/>
          </a:xfrm>
          <a:prstGeom prst="rect">
            <a:avLst/>
          </a:prstGeom>
          <a:noFill/>
          <a:ln>
            <a:noFill/>
          </a:ln>
        </p:spPr>
      </p:pic>
      <p:pic>
        <p:nvPicPr>
          <p:cNvPr id="173" name="Google Shape;173;g1285f19d62b_0_1"/>
          <p:cNvPicPr preferRelativeResize="0"/>
          <p:nvPr/>
        </p:nvPicPr>
        <p:blipFill>
          <a:blip r:embed="rId4">
            <a:alphaModFix/>
          </a:blip>
          <a:stretch>
            <a:fillRect/>
          </a:stretch>
        </p:blipFill>
        <p:spPr>
          <a:xfrm>
            <a:off x="7059147" y="234075"/>
            <a:ext cx="434639" cy="47808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4"/>
          <p:cNvSpPr txBox="1"/>
          <p:nvPr>
            <p:ph type="title"/>
          </p:nvPr>
        </p:nvSpPr>
        <p:spPr>
          <a:xfrm>
            <a:off x="457200" y="49826"/>
            <a:ext cx="8229600" cy="11598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200"/>
              <a:buFont typeface="Arial"/>
              <a:buNone/>
            </a:pPr>
            <a:r>
              <a:rPr lang="en-US"/>
              <a:t>Select 2 rare variants with the highest impact per gene</a:t>
            </a:r>
            <a:endParaRPr/>
          </a:p>
        </p:txBody>
      </p:sp>
      <p:sp>
        <p:nvSpPr>
          <p:cNvPr id="179" name="Google Shape;179;p4"/>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chemeClr val="dk1"/>
                </a:solidFill>
                <a:latin typeface="Arial"/>
                <a:ea typeface="Arial"/>
                <a:cs typeface="Arial"/>
                <a:sym typeface="Arial"/>
              </a:rPr>
              <a:t>Created for CAGI 6</a:t>
            </a:r>
            <a:endParaRPr/>
          </a:p>
        </p:txBody>
      </p:sp>
      <p:sp>
        <p:nvSpPr>
          <p:cNvPr id="180" name="Google Shape;180;p4"/>
          <p:cNvSpPr txBox="1"/>
          <p:nvPr/>
        </p:nvSpPr>
        <p:spPr>
          <a:xfrm>
            <a:off x="7562850" y="6248400"/>
            <a:ext cx="1200300" cy="3693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rPr>
              <a:t>V. Yépez</a:t>
            </a:r>
            <a:endParaRPr/>
          </a:p>
        </p:txBody>
      </p:sp>
      <p:sp>
        <p:nvSpPr>
          <p:cNvPr id="181" name="Google Shape;181;p4"/>
          <p:cNvSpPr txBox="1"/>
          <p:nvPr/>
        </p:nvSpPr>
        <p:spPr>
          <a:xfrm>
            <a:off x="3289300" y="6248400"/>
            <a:ext cx="29427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sp>
        <p:nvSpPr>
          <p:cNvPr id="182" name="Google Shape;182;p4"/>
          <p:cNvSpPr txBox="1"/>
          <p:nvPr/>
        </p:nvSpPr>
        <p:spPr>
          <a:xfrm>
            <a:off x="457200" y="1388150"/>
            <a:ext cx="8229600" cy="3135900"/>
          </a:xfrm>
          <a:prstGeom prst="rect">
            <a:avLst/>
          </a:prstGeom>
          <a:noFill/>
          <a:ln>
            <a:noFill/>
          </a:ln>
        </p:spPr>
        <p:txBody>
          <a:bodyPr anchorCtr="0" anchor="t" bIns="45700" lIns="91425" spcFirstLastPara="1" rIns="91425" wrap="square" tIns="45700">
            <a:normAutofit/>
          </a:bodyPr>
          <a:lstStyle/>
          <a:p>
            <a:pPr indent="0" lvl="0" marL="0" rtl="0" algn="l">
              <a:lnSpc>
                <a:spcPct val="115000"/>
              </a:lnSpc>
              <a:spcBef>
                <a:spcPts val="0"/>
              </a:spcBef>
              <a:spcAft>
                <a:spcPts val="0"/>
              </a:spcAft>
              <a:buNone/>
            </a:pPr>
            <a:r>
              <a:rPr lang="en-US" sz="2200">
                <a:solidFill>
                  <a:schemeClr val="dk1"/>
                </a:solidFill>
              </a:rPr>
              <a:t>Prioritize variants given:</a:t>
            </a:r>
            <a:endParaRPr sz="2200">
              <a:solidFill>
                <a:schemeClr val="dk1"/>
              </a:solidFill>
            </a:endParaRPr>
          </a:p>
          <a:p>
            <a:pPr indent="-368300" lvl="0" marL="457200" rtl="0" algn="l">
              <a:lnSpc>
                <a:spcPct val="115000"/>
              </a:lnSpc>
              <a:spcBef>
                <a:spcPts val="1200"/>
              </a:spcBef>
              <a:spcAft>
                <a:spcPts val="0"/>
              </a:spcAft>
              <a:buClr>
                <a:schemeClr val="dk1"/>
              </a:buClr>
              <a:buSzPts val="2200"/>
              <a:buChar char="●"/>
            </a:pPr>
            <a:r>
              <a:rPr lang="en-US" sz="2200">
                <a:solidFill>
                  <a:schemeClr val="dk1"/>
                </a:solidFill>
                <a:extLst>
                  <a:ext uri="http://customooxmlschemas.google.com/">
                    <go:slidesCustomData xmlns:go="http://customooxmlschemas.google.com/" textRoundtripDataId="1"/>
                  </a:ext>
                </a:extLst>
              </a:rPr>
              <a:t>VEP high impact - stop, f</a:t>
            </a:r>
            <a:r>
              <a:rPr lang="en-US" sz="2200">
                <a:solidFill>
                  <a:schemeClr val="dk1"/>
                </a:solidFill>
              </a:rPr>
              <a:t>rameshift, splice site</a:t>
            </a:r>
            <a:endParaRPr sz="2200">
              <a:solidFill>
                <a:schemeClr val="dk1"/>
              </a:solidFill>
            </a:endParaRPr>
          </a:p>
          <a:p>
            <a:pPr indent="-368300" lvl="0" marL="457200" rtl="0" algn="l">
              <a:lnSpc>
                <a:spcPct val="115000"/>
              </a:lnSpc>
              <a:spcBef>
                <a:spcPts val="0"/>
              </a:spcBef>
              <a:spcAft>
                <a:spcPts val="0"/>
              </a:spcAft>
              <a:buClr>
                <a:schemeClr val="dk1"/>
              </a:buClr>
              <a:buSzPts val="2200"/>
              <a:buChar char="●"/>
            </a:pPr>
            <a:r>
              <a:rPr lang="en-US" sz="2200">
                <a:solidFill>
                  <a:schemeClr val="dk1"/>
                </a:solidFill>
              </a:rPr>
              <a:t>Clinical significance</a:t>
            </a:r>
            <a:endParaRPr sz="2200">
              <a:solidFill>
                <a:schemeClr val="dk1"/>
              </a:solidFill>
            </a:endParaRPr>
          </a:p>
          <a:p>
            <a:pPr indent="-368300" lvl="0" marL="457200" rtl="0" algn="l">
              <a:lnSpc>
                <a:spcPct val="115000"/>
              </a:lnSpc>
              <a:spcBef>
                <a:spcPts val="0"/>
              </a:spcBef>
              <a:spcAft>
                <a:spcPts val="0"/>
              </a:spcAft>
              <a:buClr>
                <a:schemeClr val="dk1"/>
              </a:buClr>
              <a:buSzPts val="2200"/>
              <a:buChar char="●"/>
            </a:pPr>
            <a:r>
              <a:rPr lang="en-US" sz="2200">
                <a:solidFill>
                  <a:schemeClr val="dk1"/>
                </a:solidFill>
              </a:rPr>
              <a:t>Deleteriousness</a:t>
            </a:r>
            <a:endParaRPr sz="2200">
              <a:solidFill>
                <a:schemeClr val="dk1"/>
              </a:solidFill>
            </a:endParaRPr>
          </a:p>
          <a:p>
            <a:pPr indent="-368300" lvl="0" marL="457200" rtl="0" algn="l">
              <a:lnSpc>
                <a:spcPct val="115000"/>
              </a:lnSpc>
              <a:spcBef>
                <a:spcPts val="0"/>
              </a:spcBef>
              <a:spcAft>
                <a:spcPts val="0"/>
              </a:spcAft>
              <a:buClr>
                <a:schemeClr val="dk1"/>
              </a:buClr>
              <a:buSzPts val="2200"/>
              <a:buChar char="●"/>
            </a:pPr>
            <a:r>
              <a:rPr lang="en-US" sz="2200">
                <a:solidFill>
                  <a:schemeClr val="dk1"/>
                </a:solidFill>
              </a:rPr>
              <a:t>Splice impact</a:t>
            </a:r>
            <a:endParaRPr sz="2200">
              <a:solidFill>
                <a:schemeClr val="dk1"/>
              </a:solidFill>
            </a:endParaRPr>
          </a:p>
          <a:p>
            <a:pPr indent="-368300" lvl="0" marL="457200" rtl="0" algn="l">
              <a:lnSpc>
                <a:spcPct val="115000"/>
              </a:lnSpc>
              <a:spcBef>
                <a:spcPts val="0"/>
              </a:spcBef>
              <a:spcAft>
                <a:spcPts val="0"/>
              </a:spcAft>
              <a:buClr>
                <a:schemeClr val="dk1"/>
              </a:buClr>
              <a:buSzPts val="2200"/>
              <a:buChar char="●"/>
            </a:pPr>
            <a:r>
              <a:rPr lang="en-US" sz="2200">
                <a:solidFill>
                  <a:schemeClr val="dk1"/>
                </a:solidFill>
              </a:rPr>
              <a:t>Evolutionary constraint</a:t>
            </a:r>
            <a:endParaRPr sz="2200">
              <a:solidFill>
                <a:schemeClr val="dk1"/>
              </a:solidFill>
            </a:endParaRPr>
          </a:p>
          <a:p>
            <a:pPr indent="-368300" lvl="0" marL="457200" rtl="0" algn="l">
              <a:lnSpc>
                <a:spcPct val="115000"/>
              </a:lnSpc>
              <a:spcBef>
                <a:spcPts val="0"/>
              </a:spcBef>
              <a:spcAft>
                <a:spcPts val="0"/>
              </a:spcAft>
              <a:buClr>
                <a:schemeClr val="dk1"/>
              </a:buClr>
              <a:buSzPts val="2200"/>
              <a:buChar char="●"/>
            </a:pPr>
            <a:r>
              <a:rPr lang="en-US" sz="2200">
                <a:solidFill>
                  <a:schemeClr val="dk1"/>
                </a:solidFill>
              </a:rPr>
              <a:t>Mono-allelic expression (with RNA-seq data)</a:t>
            </a:r>
            <a:endParaRPr sz="2200">
              <a:solidFill>
                <a:schemeClr val="dk1"/>
              </a:solidFill>
            </a:endParaRPr>
          </a:p>
        </p:txBody>
      </p:sp>
      <p:pic>
        <p:nvPicPr>
          <p:cNvPr id="183" name="Google Shape;183;p4"/>
          <p:cNvPicPr preferRelativeResize="0"/>
          <p:nvPr/>
        </p:nvPicPr>
        <p:blipFill>
          <a:blip r:embed="rId3">
            <a:alphaModFix/>
          </a:blip>
          <a:stretch>
            <a:fillRect/>
          </a:stretch>
        </p:blipFill>
        <p:spPr>
          <a:xfrm>
            <a:off x="1360400" y="4599000"/>
            <a:ext cx="3100517" cy="1159750"/>
          </a:xfrm>
          <a:prstGeom prst="rect">
            <a:avLst/>
          </a:prstGeom>
          <a:noFill/>
          <a:ln>
            <a:noFill/>
          </a:ln>
        </p:spPr>
      </p:pic>
      <p:sp>
        <p:nvSpPr>
          <p:cNvPr id="184" name="Google Shape;184;p4"/>
          <p:cNvSpPr txBox="1"/>
          <p:nvPr/>
        </p:nvSpPr>
        <p:spPr>
          <a:xfrm>
            <a:off x="5830200" y="5067250"/>
            <a:ext cx="3313800" cy="88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100">
                <a:solidFill>
                  <a:srgbClr val="666666"/>
                </a:solidFill>
                <a:latin typeface="Helvetica Neue"/>
                <a:ea typeface="Helvetica Neue"/>
                <a:cs typeface="Helvetica Neue"/>
                <a:sym typeface="Helvetica Neue"/>
              </a:rPr>
              <a:t>gnomAD, OMIM, ClinVar</a:t>
            </a:r>
            <a:endParaRPr sz="1100">
              <a:solidFill>
                <a:srgbClr val="666666"/>
              </a:solidFill>
              <a:latin typeface="Helvetica Neue"/>
              <a:ea typeface="Helvetica Neue"/>
              <a:cs typeface="Helvetica Neue"/>
              <a:sym typeface="Helvetica Neue"/>
            </a:endParaRPr>
          </a:p>
          <a:p>
            <a:pPr indent="0" lvl="0" marL="0" rtl="0" algn="l">
              <a:spcBef>
                <a:spcPts val="0"/>
              </a:spcBef>
              <a:spcAft>
                <a:spcPts val="0"/>
              </a:spcAft>
              <a:buNone/>
            </a:pPr>
            <a:r>
              <a:rPr lang="en-US" sz="1100">
                <a:solidFill>
                  <a:srgbClr val="666666"/>
                </a:solidFill>
                <a:latin typeface="Helvetica Neue"/>
                <a:ea typeface="Helvetica Neue"/>
                <a:cs typeface="Helvetica Neue"/>
                <a:sym typeface="Helvetica Neue"/>
              </a:rPr>
              <a:t>CADD: Rentzsch et al, Genome Med, 2021</a:t>
            </a:r>
            <a:endParaRPr sz="1100">
              <a:solidFill>
                <a:srgbClr val="666666"/>
              </a:solidFill>
              <a:latin typeface="Helvetica Neue"/>
              <a:ea typeface="Helvetica Neue"/>
              <a:cs typeface="Helvetica Neue"/>
              <a:sym typeface="Helvetica Neue"/>
            </a:endParaRPr>
          </a:p>
          <a:p>
            <a:pPr indent="0" lvl="0" marL="0" rtl="0" algn="l">
              <a:spcBef>
                <a:spcPts val="0"/>
              </a:spcBef>
              <a:spcAft>
                <a:spcPts val="0"/>
              </a:spcAft>
              <a:buNone/>
            </a:pPr>
            <a:r>
              <a:rPr lang="en-US" sz="1100">
                <a:solidFill>
                  <a:srgbClr val="666666"/>
                </a:solidFill>
                <a:latin typeface="Helvetica Neue"/>
                <a:ea typeface="Helvetica Neue"/>
                <a:cs typeface="Helvetica Neue"/>
                <a:sym typeface="Helvetica Neue"/>
              </a:rPr>
              <a:t>SpliceAI: Jaganathan et al, Cell, 2019</a:t>
            </a:r>
            <a:endParaRPr sz="1100">
              <a:solidFill>
                <a:srgbClr val="666666"/>
              </a:solidFill>
              <a:latin typeface="Helvetica Neue"/>
              <a:ea typeface="Helvetica Neue"/>
              <a:cs typeface="Helvetica Neue"/>
              <a:sym typeface="Helvetica Neue"/>
            </a:endParaRPr>
          </a:p>
          <a:p>
            <a:pPr indent="0" lvl="0" marL="0" rtl="0" algn="l">
              <a:spcBef>
                <a:spcPts val="0"/>
              </a:spcBef>
              <a:spcAft>
                <a:spcPts val="0"/>
              </a:spcAft>
              <a:buClr>
                <a:srgbClr val="000000"/>
              </a:buClr>
              <a:buSzPts val="1100"/>
              <a:buFont typeface="Arial"/>
              <a:buNone/>
            </a:pPr>
            <a:r>
              <a:rPr lang="en-US" sz="1100">
                <a:solidFill>
                  <a:srgbClr val="666666"/>
                </a:solidFill>
                <a:latin typeface="Helvetica Neue"/>
                <a:ea typeface="Helvetica Neue"/>
                <a:cs typeface="Helvetica Neue"/>
                <a:sym typeface="Helvetica Neue"/>
              </a:rPr>
              <a:t>EVE: Frazer et al, Nature, 2021</a:t>
            </a:r>
            <a:endParaRPr sz="1100">
              <a:solidFill>
                <a:srgbClr val="666666"/>
              </a:solidFill>
              <a:latin typeface="Helvetica Neue"/>
              <a:ea typeface="Helvetica Neue"/>
              <a:cs typeface="Helvetica Neue"/>
              <a:sym typeface="Helvetica Neue"/>
            </a:endParaRPr>
          </a:p>
          <a:p>
            <a:pPr indent="0" lvl="0" marL="0" rtl="0" algn="l">
              <a:spcBef>
                <a:spcPts val="0"/>
              </a:spcBef>
              <a:spcAft>
                <a:spcPts val="0"/>
              </a:spcAft>
              <a:buNone/>
            </a:pPr>
            <a:r>
              <a:t/>
            </a:r>
            <a:endParaRPr sz="1100">
              <a:solidFill>
                <a:srgbClr val="666666"/>
              </a:solidFill>
              <a:latin typeface="Helvetica Neue"/>
              <a:ea typeface="Helvetica Neue"/>
              <a:cs typeface="Helvetica Neue"/>
              <a:sym typeface="Helvetica Neue"/>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g1285f19d62b_0_13"/>
          <p:cNvSpPr txBox="1"/>
          <p:nvPr>
            <p:ph type="title"/>
          </p:nvPr>
        </p:nvSpPr>
        <p:spPr>
          <a:xfrm>
            <a:off x="457200" y="49825"/>
            <a:ext cx="8229600" cy="10422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dk1"/>
              </a:buClr>
              <a:buSzPct val="34375"/>
              <a:buFont typeface="Arial"/>
              <a:buNone/>
            </a:pPr>
            <a:r>
              <a:rPr lang="en-US"/>
              <a:t>Aberrant expression detection using OUTRIDER</a:t>
            </a:r>
            <a:endParaRPr/>
          </a:p>
        </p:txBody>
      </p:sp>
      <p:sp>
        <p:nvSpPr>
          <p:cNvPr id="190" name="Google Shape;190;g1285f19d62b_0_13"/>
          <p:cNvSpPr txBox="1"/>
          <p:nvPr>
            <p:ph idx="1" type="body"/>
          </p:nvPr>
        </p:nvSpPr>
        <p:spPr>
          <a:xfrm>
            <a:off x="457200" y="1342401"/>
            <a:ext cx="8229600" cy="2086500"/>
          </a:xfrm>
          <a:prstGeom prst="rect">
            <a:avLst/>
          </a:prstGeom>
          <a:noFill/>
          <a:ln>
            <a:noFill/>
          </a:ln>
        </p:spPr>
        <p:txBody>
          <a:bodyPr anchorCtr="0" anchor="t" bIns="45700" lIns="91425" spcFirstLastPara="1" rIns="91425" wrap="square" tIns="45700">
            <a:normAutofit/>
          </a:bodyPr>
          <a:lstStyle/>
          <a:p>
            <a:pPr indent="-330200" lvl="0" marL="342900" rtl="0" algn="l">
              <a:spcBef>
                <a:spcPts val="0"/>
              </a:spcBef>
              <a:spcAft>
                <a:spcPts val="0"/>
              </a:spcAft>
              <a:buSzPts val="2600"/>
              <a:buChar char="•"/>
            </a:pPr>
            <a:r>
              <a:rPr lang="en-US" sz="2600"/>
              <a:t>11,239 genes detected</a:t>
            </a:r>
            <a:endParaRPr sz="2600"/>
          </a:p>
          <a:p>
            <a:pPr indent="-330200" lvl="0" marL="342900" rtl="0" algn="l">
              <a:spcBef>
                <a:spcPts val="0"/>
              </a:spcBef>
              <a:spcAft>
                <a:spcPts val="0"/>
              </a:spcAft>
              <a:buSzPts val="2600"/>
              <a:buChar char="•"/>
            </a:pPr>
            <a:r>
              <a:rPr lang="en-US" sz="2600"/>
              <a:t>OUTRIDER: </a:t>
            </a:r>
            <a:endParaRPr sz="2600"/>
          </a:p>
          <a:p>
            <a:pPr indent="-273050" lvl="1" marL="742950" rtl="0" algn="l">
              <a:spcBef>
                <a:spcPts val="0"/>
              </a:spcBef>
              <a:spcAft>
                <a:spcPts val="0"/>
              </a:spcAft>
              <a:buSzPts val="2200"/>
              <a:buChar char="–"/>
            </a:pPr>
            <a:r>
              <a:rPr lang="en-US" sz="2200"/>
              <a:t>Denoising autoencoder to remove sample covariation</a:t>
            </a:r>
            <a:endParaRPr sz="2200"/>
          </a:p>
          <a:p>
            <a:pPr indent="-273050" lvl="1" marL="742950" rtl="0" algn="l">
              <a:spcBef>
                <a:spcPts val="0"/>
              </a:spcBef>
              <a:spcAft>
                <a:spcPts val="0"/>
              </a:spcAft>
              <a:buSzPts val="2200"/>
              <a:buChar char="–"/>
            </a:pPr>
            <a:r>
              <a:rPr lang="en-US" sz="2200"/>
              <a:t>Negative binomial loss</a:t>
            </a:r>
            <a:endParaRPr sz="2200"/>
          </a:p>
          <a:p>
            <a:pPr indent="-330200" lvl="0" marL="342900" rtl="0" algn="l">
              <a:spcBef>
                <a:spcPts val="0"/>
              </a:spcBef>
              <a:spcAft>
                <a:spcPts val="0"/>
              </a:spcAft>
              <a:buSzPts val="2600"/>
              <a:buChar char="•"/>
            </a:pPr>
            <a:r>
              <a:rPr lang="en-US" sz="2600"/>
              <a:t>Median of 1 outlier per sample (FDR &lt;0.05)</a:t>
            </a:r>
            <a:endParaRPr sz="2600"/>
          </a:p>
        </p:txBody>
      </p:sp>
      <p:sp>
        <p:nvSpPr>
          <p:cNvPr id="191" name="Google Shape;191;g1285f19d62b_0_13"/>
          <p:cNvSpPr txBox="1"/>
          <p:nvPr/>
        </p:nvSpPr>
        <p:spPr>
          <a:xfrm>
            <a:off x="342900" y="6248400"/>
            <a:ext cx="21597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chemeClr val="dk1"/>
                </a:solidFill>
                <a:latin typeface="Arial"/>
                <a:ea typeface="Arial"/>
                <a:cs typeface="Arial"/>
                <a:sym typeface="Arial"/>
              </a:rPr>
              <a:t>Created for CAGI 6</a:t>
            </a:r>
            <a:endParaRPr/>
          </a:p>
        </p:txBody>
      </p:sp>
      <p:sp>
        <p:nvSpPr>
          <p:cNvPr id="192" name="Google Shape;192;g1285f19d62b_0_13"/>
          <p:cNvSpPr txBox="1"/>
          <p:nvPr/>
        </p:nvSpPr>
        <p:spPr>
          <a:xfrm>
            <a:off x="7562850" y="6248400"/>
            <a:ext cx="1200300" cy="3693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rPr>
              <a:t>V. Yépez</a:t>
            </a:r>
            <a:endParaRPr/>
          </a:p>
        </p:txBody>
      </p:sp>
      <p:sp>
        <p:nvSpPr>
          <p:cNvPr id="193" name="Google Shape;193;g1285f19d62b_0_13"/>
          <p:cNvSpPr txBox="1"/>
          <p:nvPr/>
        </p:nvSpPr>
        <p:spPr>
          <a:xfrm>
            <a:off x="3289300" y="6248400"/>
            <a:ext cx="29427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pic>
        <p:nvPicPr>
          <p:cNvPr id="194" name="Google Shape;194;g1285f19d62b_0_13"/>
          <p:cNvPicPr preferRelativeResize="0"/>
          <p:nvPr/>
        </p:nvPicPr>
        <p:blipFill rotWithShape="1">
          <a:blip r:embed="rId3">
            <a:alphaModFix/>
          </a:blip>
          <a:srcRect b="7244" l="0" r="8842" t="14520"/>
          <a:stretch/>
        </p:blipFill>
        <p:spPr>
          <a:xfrm>
            <a:off x="197425" y="4019550"/>
            <a:ext cx="2431150" cy="2086525"/>
          </a:xfrm>
          <a:prstGeom prst="rect">
            <a:avLst/>
          </a:prstGeom>
          <a:noFill/>
          <a:ln>
            <a:noFill/>
          </a:ln>
        </p:spPr>
      </p:pic>
      <p:pic>
        <p:nvPicPr>
          <p:cNvPr id="195" name="Google Shape;195;g1285f19d62b_0_13"/>
          <p:cNvPicPr preferRelativeResize="0"/>
          <p:nvPr/>
        </p:nvPicPr>
        <p:blipFill rotWithShape="1">
          <a:blip r:embed="rId4">
            <a:alphaModFix/>
          </a:blip>
          <a:srcRect b="7228" l="0" r="8850" t="14542"/>
          <a:stretch/>
        </p:blipFill>
        <p:spPr>
          <a:xfrm>
            <a:off x="2986225" y="4019550"/>
            <a:ext cx="2431150" cy="2086525"/>
          </a:xfrm>
          <a:prstGeom prst="rect">
            <a:avLst/>
          </a:prstGeom>
          <a:noFill/>
          <a:ln>
            <a:noFill/>
          </a:ln>
        </p:spPr>
      </p:pic>
      <p:pic>
        <p:nvPicPr>
          <p:cNvPr id="196" name="Google Shape;196;g1285f19d62b_0_13"/>
          <p:cNvPicPr preferRelativeResize="0"/>
          <p:nvPr/>
        </p:nvPicPr>
        <p:blipFill rotWithShape="1">
          <a:blip r:embed="rId5">
            <a:alphaModFix/>
          </a:blip>
          <a:srcRect b="5429" l="3297" r="2761" t="6859"/>
          <a:stretch/>
        </p:blipFill>
        <p:spPr>
          <a:xfrm>
            <a:off x="5882450" y="3934050"/>
            <a:ext cx="3063601" cy="2043050"/>
          </a:xfrm>
          <a:prstGeom prst="rect">
            <a:avLst/>
          </a:prstGeom>
          <a:noFill/>
          <a:ln>
            <a:noFill/>
          </a:ln>
        </p:spPr>
      </p:pic>
      <p:sp>
        <p:nvSpPr>
          <p:cNvPr id="197" name="Google Shape;197;g1285f19d62b_0_13"/>
          <p:cNvSpPr txBox="1"/>
          <p:nvPr/>
        </p:nvSpPr>
        <p:spPr>
          <a:xfrm>
            <a:off x="305825" y="3541125"/>
            <a:ext cx="2475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a:latin typeface="Calibri"/>
                <a:ea typeface="Calibri"/>
                <a:cs typeface="Calibri"/>
                <a:sym typeface="Calibri"/>
              </a:rPr>
              <a:t>Correlation of Raw Counts</a:t>
            </a:r>
            <a:endParaRPr b="1">
              <a:latin typeface="Calibri"/>
              <a:ea typeface="Calibri"/>
              <a:cs typeface="Calibri"/>
              <a:sym typeface="Calibri"/>
            </a:endParaRPr>
          </a:p>
        </p:txBody>
      </p:sp>
      <p:sp>
        <p:nvSpPr>
          <p:cNvPr id="198" name="Google Shape;198;g1285f19d62b_0_13"/>
          <p:cNvSpPr txBox="1"/>
          <p:nvPr/>
        </p:nvSpPr>
        <p:spPr>
          <a:xfrm>
            <a:off x="2834775" y="3541125"/>
            <a:ext cx="2718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a:latin typeface="Calibri"/>
                <a:ea typeface="Calibri"/>
                <a:cs typeface="Calibri"/>
                <a:sym typeface="Calibri"/>
              </a:rPr>
              <a:t>Correlation of Normalized Counts</a:t>
            </a:r>
            <a:endParaRPr b="1">
              <a:latin typeface="Calibri"/>
              <a:ea typeface="Calibri"/>
              <a:cs typeface="Calibri"/>
              <a:sym typeface="Calibri"/>
            </a:endParaRPr>
          </a:p>
        </p:txBody>
      </p:sp>
      <p:pic>
        <p:nvPicPr>
          <p:cNvPr id="199" name="Google Shape;199;g1285f19d62b_0_13"/>
          <p:cNvPicPr preferRelativeResize="0"/>
          <p:nvPr/>
        </p:nvPicPr>
        <p:blipFill>
          <a:blip r:embed="rId6">
            <a:alphaModFix/>
          </a:blip>
          <a:stretch>
            <a:fillRect/>
          </a:stretch>
        </p:blipFill>
        <p:spPr>
          <a:xfrm>
            <a:off x="7583575" y="101200"/>
            <a:ext cx="1103224" cy="1103224"/>
          </a:xfrm>
          <a:prstGeom prst="rect">
            <a:avLst/>
          </a:prstGeom>
          <a:noFill/>
          <a:ln>
            <a:noFill/>
          </a:ln>
        </p:spPr>
      </p:pic>
      <p:sp>
        <p:nvSpPr>
          <p:cNvPr id="200" name="Google Shape;200;g1285f19d62b_0_13"/>
          <p:cNvSpPr txBox="1"/>
          <p:nvPr/>
        </p:nvSpPr>
        <p:spPr>
          <a:xfrm>
            <a:off x="6944825" y="1291250"/>
            <a:ext cx="2133600" cy="393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1100">
                <a:solidFill>
                  <a:srgbClr val="666666"/>
                </a:solidFill>
                <a:latin typeface="Helvetica Neue"/>
                <a:ea typeface="Helvetica Neue"/>
                <a:cs typeface="Helvetica Neue"/>
                <a:sym typeface="Helvetica Neue"/>
              </a:rPr>
              <a:t>Brechtmann et al, AJHG, 2018</a:t>
            </a:r>
            <a:endParaRPr sz="1100">
              <a:solidFill>
                <a:srgbClr val="666666"/>
              </a:solidFill>
              <a:latin typeface="Helvetica Neue"/>
              <a:ea typeface="Helvetica Neue"/>
              <a:cs typeface="Helvetica Neue"/>
              <a:sym typeface="Helvetica Neue"/>
            </a:endParaRPr>
          </a:p>
        </p:txBody>
      </p:sp>
      <p:sp>
        <p:nvSpPr>
          <p:cNvPr id="201" name="Google Shape;201;g1285f19d62b_0_13"/>
          <p:cNvSpPr txBox="1"/>
          <p:nvPr/>
        </p:nvSpPr>
        <p:spPr>
          <a:xfrm>
            <a:off x="6112925" y="5877775"/>
            <a:ext cx="2718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a:latin typeface="Calibri"/>
                <a:ea typeface="Calibri"/>
                <a:cs typeface="Calibri"/>
                <a:sym typeface="Calibri"/>
              </a:rPr>
              <a:t>Sample Rank</a:t>
            </a:r>
            <a:endParaRPr>
              <a:latin typeface="Calibri"/>
              <a:ea typeface="Calibri"/>
              <a:cs typeface="Calibri"/>
              <a:sym typeface="Calibri"/>
            </a:endParaRPr>
          </a:p>
        </p:txBody>
      </p:sp>
      <p:sp>
        <p:nvSpPr>
          <p:cNvPr id="202" name="Google Shape;202;g1285f19d62b_0_13"/>
          <p:cNvSpPr txBox="1"/>
          <p:nvPr/>
        </p:nvSpPr>
        <p:spPr>
          <a:xfrm rot="-5400000">
            <a:off x="4396725" y="4661975"/>
            <a:ext cx="2718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a:latin typeface="Calibri"/>
                <a:ea typeface="Calibri"/>
                <a:cs typeface="Calibri"/>
                <a:sym typeface="Calibri"/>
              </a:rPr>
              <a:t>Aberrantly expressed genes</a:t>
            </a:r>
            <a:endParaRPr>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g1285f19d62b_0_25"/>
          <p:cNvSpPr txBox="1"/>
          <p:nvPr>
            <p:ph idx="1" type="body"/>
          </p:nvPr>
        </p:nvSpPr>
        <p:spPr>
          <a:xfrm>
            <a:off x="457200" y="1214300"/>
            <a:ext cx="5191200" cy="42501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2800"/>
              <a:buChar char="•"/>
            </a:pPr>
            <a:r>
              <a:rPr lang="en-US"/>
              <a:t>&gt;200K expressed junctions </a:t>
            </a:r>
            <a:endParaRPr/>
          </a:p>
          <a:p>
            <a:pPr indent="-342900" lvl="0" marL="342900" rtl="0" algn="l">
              <a:spcBef>
                <a:spcPts val="0"/>
              </a:spcBef>
              <a:spcAft>
                <a:spcPts val="0"/>
              </a:spcAft>
              <a:buSzPts val="2800"/>
              <a:buChar char="•"/>
            </a:pPr>
            <a:r>
              <a:rPr lang="en-US"/>
              <a:t>FRASER:</a:t>
            </a:r>
            <a:endParaRPr/>
          </a:p>
          <a:p>
            <a:pPr indent="-285750" lvl="1" marL="742950" rtl="0" algn="l">
              <a:spcBef>
                <a:spcPts val="0"/>
              </a:spcBef>
              <a:spcAft>
                <a:spcPts val="0"/>
              </a:spcAft>
              <a:buSzPts val="2400"/>
              <a:buChar char="–"/>
            </a:pPr>
            <a:r>
              <a:rPr lang="en-US"/>
              <a:t>Denoising autoencoder</a:t>
            </a:r>
            <a:endParaRPr/>
          </a:p>
          <a:p>
            <a:pPr indent="-285750" lvl="1" marL="742950" rtl="0" algn="l">
              <a:spcBef>
                <a:spcPts val="0"/>
              </a:spcBef>
              <a:spcAft>
                <a:spcPts val="0"/>
              </a:spcAft>
              <a:buSzPts val="2400"/>
              <a:buChar char="–"/>
            </a:pPr>
            <a:r>
              <a:rPr lang="en-US"/>
              <a:t>Beta binomial loss</a:t>
            </a:r>
            <a:endParaRPr/>
          </a:p>
          <a:p>
            <a:pPr indent="-342900" lvl="0" marL="342900" rtl="0" algn="l">
              <a:spcBef>
                <a:spcPts val="0"/>
              </a:spcBef>
              <a:spcAft>
                <a:spcPts val="0"/>
              </a:spcAft>
              <a:buSzPts val="2800"/>
              <a:buChar char="•"/>
            </a:pPr>
            <a:r>
              <a:rPr lang="en-US"/>
              <a:t>Most samples exhibit 20-50 aberrantly spliced genes:</a:t>
            </a:r>
            <a:endParaRPr/>
          </a:p>
          <a:p>
            <a:pPr indent="-285750" lvl="1" marL="742950" rtl="0" algn="l">
              <a:spcBef>
                <a:spcPts val="0"/>
              </a:spcBef>
              <a:spcAft>
                <a:spcPts val="0"/>
              </a:spcAft>
              <a:buSzPts val="2400"/>
              <a:buChar char="–"/>
            </a:pPr>
            <a:r>
              <a:rPr lang="en-US"/>
              <a:t>FDR &lt;0.05</a:t>
            </a:r>
            <a:endParaRPr/>
          </a:p>
          <a:p>
            <a:pPr indent="-285750" lvl="1" marL="742950" rtl="0" algn="l">
              <a:spcBef>
                <a:spcPts val="0"/>
              </a:spcBef>
              <a:spcAft>
                <a:spcPts val="0"/>
              </a:spcAft>
              <a:buSzPts val="2400"/>
              <a:buChar char="–"/>
            </a:pPr>
            <a:r>
              <a:rPr lang="en-US"/>
              <a:t>Effect size &gt; 0.3</a:t>
            </a:r>
            <a:endParaRPr/>
          </a:p>
          <a:p>
            <a:pPr indent="0" lvl="0" marL="342900" rtl="0" algn="l">
              <a:spcBef>
                <a:spcPts val="0"/>
              </a:spcBef>
              <a:spcAft>
                <a:spcPts val="0"/>
              </a:spcAft>
              <a:buNone/>
            </a:pPr>
            <a:r>
              <a:t/>
            </a:r>
            <a:endParaRPr/>
          </a:p>
        </p:txBody>
      </p:sp>
      <p:sp>
        <p:nvSpPr>
          <p:cNvPr id="208" name="Google Shape;208;g1285f19d62b_0_25"/>
          <p:cNvSpPr txBox="1"/>
          <p:nvPr/>
        </p:nvSpPr>
        <p:spPr>
          <a:xfrm>
            <a:off x="342900" y="6248400"/>
            <a:ext cx="21597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chemeClr val="dk1"/>
                </a:solidFill>
                <a:latin typeface="Arial"/>
                <a:ea typeface="Arial"/>
                <a:cs typeface="Arial"/>
                <a:sym typeface="Arial"/>
              </a:rPr>
              <a:t>Created for CAGI 6</a:t>
            </a:r>
            <a:endParaRPr/>
          </a:p>
        </p:txBody>
      </p:sp>
      <p:sp>
        <p:nvSpPr>
          <p:cNvPr id="209" name="Google Shape;209;g1285f19d62b_0_25"/>
          <p:cNvSpPr txBox="1"/>
          <p:nvPr/>
        </p:nvSpPr>
        <p:spPr>
          <a:xfrm>
            <a:off x="7562850" y="6248400"/>
            <a:ext cx="1200300" cy="3693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rPr>
              <a:t>V. Yépez</a:t>
            </a:r>
            <a:endParaRPr/>
          </a:p>
        </p:txBody>
      </p:sp>
      <p:sp>
        <p:nvSpPr>
          <p:cNvPr id="210" name="Google Shape;210;g1285f19d62b_0_25"/>
          <p:cNvSpPr txBox="1"/>
          <p:nvPr/>
        </p:nvSpPr>
        <p:spPr>
          <a:xfrm>
            <a:off x="3289300" y="6248400"/>
            <a:ext cx="29427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sp>
        <p:nvSpPr>
          <p:cNvPr id="211" name="Google Shape;211;g1285f19d62b_0_25"/>
          <p:cNvSpPr txBox="1"/>
          <p:nvPr>
            <p:ph type="title"/>
          </p:nvPr>
        </p:nvSpPr>
        <p:spPr>
          <a:xfrm>
            <a:off x="457200" y="49825"/>
            <a:ext cx="8229600" cy="10422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dk1"/>
              </a:buClr>
              <a:buSzPct val="34375"/>
              <a:buFont typeface="Arial"/>
              <a:buNone/>
            </a:pPr>
            <a:r>
              <a:rPr lang="en-US"/>
              <a:t>Aberrant splicing detection using FRASER</a:t>
            </a:r>
            <a:endParaRPr/>
          </a:p>
        </p:txBody>
      </p:sp>
      <p:pic>
        <p:nvPicPr>
          <p:cNvPr id="212" name="Google Shape;212;g1285f19d62b_0_25"/>
          <p:cNvPicPr preferRelativeResize="0"/>
          <p:nvPr/>
        </p:nvPicPr>
        <p:blipFill>
          <a:blip r:embed="rId3">
            <a:alphaModFix/>
          </a:blip>
          <a:stretch>
            <a:fillRect/>
          </a:stretch>
        </p:blipFill>
        <p:spPr>
          <a:xfrm>
            <a:off x="5270039" y="3114450"/>
            <a:ext cx="3645286" cy="3133950"/>
          </a:xfrm>
          <a:prstGeom prst="rect">
            <a:avLst/>
          </a:prstGeom>
          <a:noFill/>
          <a:ln>
            <a:noFill/>
          </a:ln>
        </p:spPr>
      </p:pic>
      <p:pic>
        <p:nvPicPr>
          <p:cNvPr id="213" name="Google Shape;213;g1285f19d62b_0_25"/>
          <p:cNvPicPr preferRelativeResize="0"/>
          <p:nvPr/>
        </p:nvPicPr>
        <p:blipFill>
          <a:blip r:embed="rId4">
            <a:alphaModFix/>
          </a:blip>
          <a:stretch>
            <a:fillRect/>
          </a:stretch>
        </p:blipFill>
        <p:spPr>
          <a:xfrm>
            <a:off x="7432950" y="950974"/>
            <a:ext cx="1381275" cy="1590999"/>
          </a:xfrm>
          <a:prstGeom prst="rect">
            <a:avLst/>
          </a:prstGeom>
          <a:noFill/>
          <a:ln>
            <a:noFill/>
          </a:ln>
        </p:spPr>
      </p:pic>
      <p:sp>
        <p:nvSpPr>
          <p:cNvPr id="214" name="Google Shape;214;g1285f19d62b_0_25"/>
          <p:cNvSpPr txBox="1"/>
          <p:nvPr/>
        </p:nvSpPr>
        <p:spPr>
          <a:xfrm>
            <a:off x="7254975" y="2571625"/>
            <a:ext cx="18888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100">
                <a:solidFill>
                  <a:srgbClr val="666666"/>
                </a:solidFill>
                <a:latin typeface="Helvetica Neue"/>
                <a:ea typeface="Helvetica Neue"/>
                <a:cs typeface="Helvetica Neue"/>
                <a:sym typeface="Helvetica Neue"/>
              </a:rPr>
              <a:t>Mertes, Scheller et al, Nat Commun, 2021</a:t>
            </a:r>
            <a:endParaRPr sz="1100">
              <a:solidFill>
                <a:srgbClr val="666666"/>
              </a:solidFill>
              <a:latin typeface="Helvetica Neue"/>
              <a:ea typeface="Helvetica Neue"/>
              <a:cs typeface="Helvetica Neue"/>
              <a:sym typeface="Helvetica Neue"/>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g1285f19d62b_0_44"/>
          <p:cNvSpPr txBox="1"/>
          <p:nvPr>
            <p:ph type="title"/>
          </p:nvPr>
        </p:nvSpPr>
        <p:spPr>
          <a:xfrm>
            <a:off x="457200" y="49825"/>
            <a:ext cx="8229600" cy="14406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1100"/>
              <a:buFont typeface="Arial"/>
              <a:buNone/>
            </a:pPr>
            <a:r>
              <a:rPr lang="en-US" sz="2850"/>
              <a:t>Integrative workflow to automate outlier detection - DROP</a:t>
            </a:r>
            <a:endParaRPr sz="2850"/>
          </a:p>
        </p:txBody>
      </p:sp>
      <p:sp>
        <p:nvSpPr>
          <p:cNvPr id="220" name="Google Shape;220;g1285f19d62b_0_44"/>
          <p:cNvSpPr txBox="1"/>
          <p:nvPr/>
        </p:nvSpPr>
        <p:spPr>
          <a:xfrm>
            <a:off x="342900" y="6248400"/>
            <a:ext cx="21597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chemeClr val="dk1"/>
                </a:solidFill>
                <a:latin typeface="Arial"/>
                <a:ea typeface="Arial"/>
                <a:cs typeface="Arial"/>
                <a:sym typeface="Arial"/>
              </a:rPr>
              <a:t>Created for CAGI 6</a:t>
            </a:r>
            <a:endParaRPr/>
          </a:p>
        </p:txBody>
      </p:sp>
      <p:sp>
        <p:nvSpPr>
          <p:cNvPr id="221" name="Google Shape;221;g1285f19d62b_0_44"/>
          <p:cNvSpPr txBox="1"/>
          <p:nvPr/>
        </p:nvSpPr>
        <p:spPr>
          <a:xfrm>
            <a:off x="7562850" y="6248400"/>
            <a:ext cx="1200300" cy="3693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rPr>
              <a:t>V. Yépez</a:t>
            </a:r>
            <a:endParaRPr/>
          </a:p>
        </p:txBody>
      </p:sp>
      <p:sp>
        <p:nvSpPr>
          <p:cNvPr id="222" name="Google Shape;222;g1285f19d62b_0_44"/>
          <p:cNvSpPr txBox="1"/>
          <p:nvPr/>
        </p:nvSpPr>
        <p:spPr>
          <a:xfrm>
            <a:off x="3289300" y="6248400"/>
            <a:ext cx="29427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pic>
        <p:nvPicPr>
          <p:cNvPr id="223" name="Google Shape;223;g1285f19d62b_0_44"/>
          <p:cNvPicPr preferRelativeResize="0"/>
          <p:nvPr/>
        </p:nvPicPr>
        <p:blipFill rotWithShape="1">
          <a:blip r:embed="rId3">
            <a:alphaModFix/>
          </a:blip>
          <a:srcRect b="54092" l="5940" r="3224" t="33202"/>
          <a:stretch/>
        </p:blipFill>
        <p:spPr>
          <a:xfrm>
            <a:off x="232075" y="2794350"/>
            <a:ext cx="6226003" cy="653074"/>
          </a:xfrm>
          <a:prstGeom prst="rect">
            <a:avLst/>
          </a:prstGeom>
          <a:noFill/>
          <a:ln>
            <a:noFill/>
          </a:ln>
        </p:spPr>
      </p:pic>
      <p:pic>
        <p:nvPicPr>
          <p:cNvPr id="224" name="Google Shape;224;g1285f19d62b_0_44"/>
          <p:cNvPicPr preferRelativeResize="0"/>
          <p:nvPr/>
        </p:nvPicPr>
        <p:blipFill>
          <a:blip r:embed="rId4">
            <a:alphaModFix/>
          </a:blip>
          <a:stretch>
            <a:fillRect/>
          </a:stretch>
        </p:blipFill>
        <p:spPr>
          <a:xfrm>
            <a:off x="1080450" y="3486150"/>
            <a:ext cx="845800" cy="845800"/>
          </a:xfrm>
          <a:prstGeom prst="rect">
            <a:avLst/>
          </a:prstGeom>
          <a:noFill/>
          <a:ln>
            <a:noFill/>
          </a:ln>
        </p:spPr>
      </p:pic>
      <p:pic>
        <p:nvPicPr>
          <p:cNvPr id="225" name="Google Shape;225;g1285f19d62b_0_44"/>
          <p:cNvPicPr preferRelativeResize="0"/>
          <p:nvPr/>
        </p:nvPicPr>
        <p:blipFill>
          <a:blip r:embed="rId5">
            <a:alphaModFix/>
          </a:blip>
          <a:stretch>
            <a:fillRect/>
          </a:stretch>
        </p:blipFill>
        <p:spPr>
          <a:xfrm>
            <a:off x="3059001" y="3433700"/>
            <a:ext cx="779800" cy="898258"/>
          </a:xfrm>
          <a:prstGeom prst="rect">
            <a:avLst/>
          </a:prstGeom>
          <a:noFill/>
          <a:ln>
            <a:noFill/>
          </a:ln>
        </p:spPr>
      </p:pic>
      <p:pic>
        <p:nvPicPr>
          <p:cNvPr id="226" name="Google Shape;226;g1285f19d62b_0_44"/>
          <p:cNvPicPr preferRelativeResize="0"/>
          <p:nvPr/>
        </p:nvPicPr>
        <p:blipFill rotWithShape="1">
          <a:blip r:embed="rId3">
            <a:alphaModFix/>
          </a:blip>
          <a:srcRect b="90242" l="791" r="82298" t="5012"/>
          <a:stretch/>
        </p:blipFill>
        <p:spPr>
          <a:xfrm>
            <a:off x="261525" y="1500075"/>
            <a:ext cx="1754958" cy="369300"/>
          </a:xfrm>
          <a:prstGeom prst="rect">
            <a:avLst/>
          </a:prstGeom>
          <a:noFill/>
          <a:ln>
            <a:noFill/>
          </a:ln>
        </p:spPr>
      </p:pic>
      <p:sp>
        <p:nvSpPr>
          <p:cNvPr id="227" name="Google Shape;227;g1285f19d62b_0_44"/>
          <p:cNvSpPr txBox="1"/>
          <p:nvPr/>
        </p:nvSpPr>
        <p:spPr>
          <a:xfrm>
            <a:off x="741175" y="1870425"/>
            <a:ext cx="50526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500"/>
              <a:t>DNA and RNA-seq raw sequencing files</a:t>
            </a:r>
            <a:endParaRPr sz="1500"/>
          </a:p>
        </p:txBody>
      </p:sp>
      <p:pic>
        <p:nvPicPr>
          <p:cNvPr id="228" name="Google Shape;228;g1285f19d62b_0_44"/>
          <p:cNvPicPr preferRelativeResize="0"/>
          <p:nvPr/>
        </p:nvPicPr>
        <p:blipFill rotWithShape="1">
          <a:blip r:embed="rId3">
            <a:alphaModFix/>
          </a:blip>
          <a:srcRect b="66606" l="795" r="53754" t="28238"/>
          <a:stretch/>
        </p:blipFill>
        <p:spPr>
          <a:xfrm>
            <a:off x="261525" y="2412626"/>
            <a:ext cx="4704830" cy="400199"/>
          </a:xfrm>
          <a:prstGeom prst="rect">
            <a:avLst/>
          </a:prstGeom>
          <a:noFill/>
          <a:ln>
            <a:noFill/>
          </a:ln>
        </p:spPr>
      </p:pic>
      <p:pic>
        <p:nvPicPr>
          <p:cNvPr id="229" name="Google Shape;229;g1285f19d62b_0_44"/>
          <p:cNvPicPr preferRelativeResize="0"/>
          <p:nvPr/>
        </p:nvPicPr>
        <p:blipFill rotWithShape="1">
          <a:blip r:embed="rId3">
            <a:alphaModFix/>
          </a:blip>
          <a:srcRect b="29384" l="5941" r="4308" t="45473"/>
          <a:stretch/>
        </p:blipFill>
        <p:spPr>
          <a:xfrm>
            <a:off x="187800" y="4442150"/>
            <a:ext cx="6226003" cy="1307971"/>
          </a:xfrm>
          <a:prstGeom prst="rect">
            <a:avLst/>
          </a:prstGeom>
          <a:noFill/>
          <a:ln>
            <a:noFill/>
          </a:ln>
        </p:spPr>
      </p:pic>
      <p:sp>
        <p:nvSpPr>
          <p:cNvPr id="230" name="Google Shape;230;g1285f19d62b_0_44"/>
          <p:cNvSpPr txBox="1"/>
          <p:nvPr/>
        </p:nvSpPr>
        <p:spPr>
          <a:xfrm>
            <a:off x="6258875" y="2970500"/>
            <a:ext cx="2942700" cy="1754700"/>
          </a:xfrm>
          <a:prstGeom prst="rect">
            <a:avLst/>
          </a:prstGeom>
          <a:noFill/>
          <a:ln>
            <a:noFill/>
          </a:ln>
        </p:spPr>
        <p:txBody>
          <a:bodyPr anchorCtr="0" anchor="t" bIns="91425" lIns="91425" spcFirstLastPara="1" rIns="91425" wrap="square" tIns="91425">
            <a:spAutoFit/>
          </a:bodyPr>
          <a:lstStyle/>
          <a:p>
            <a:pPr indent="-336550" lvl="0" marL="457200" rtl="0" algn="l">
              <a:spcBef>
                <a:spcPts val="0"/>
              </a:spcBef>
              <a:spcAft>
                <a:spcPts val="0"/>
              </a:spcAft>
              <a:buSzPts val="1700"/>
              <a:buChar char="●"/>
            </a:pPr>
            <a:r>
              <a:rPr lang="en-US" sz="1700"/>
              <a:t>1-2 days to run a cohort of &gt;100 samples</a:t>
            </a:r>
            <a:endParaRPr sz="1700"/>
          </a:p>
          <a:p>
            <a:pPr indent="-336550" lvl="0" marL="457200" rtl="0" algn="l">
              <a:spcBef>
                <a:spcPts val="0"/>
              </a:spcBef>
              <a:spcAft>
                <a:spcPts val="0"/>
              </a:spcAft>
              <a:buSzPts val="1700"/>
              <a:buChar char="●"/>
            </a:pPr>
            <a:r>
              <a:rPr lang="en-US" sz="1700"/>
              <a:t>Quality control and web reports</a:t>
            </a:r>
            <a:endParaRPr sz="1700"/>
          </a:p>
          <a:p>
            <a:pPr indent="-336550" lvl="0" marL="457200" rtl="0" algn="l">
              <a:spcBef>
                <a:spcPts val="0"/>
              </a:spcBef>
              <a:spcAft>
                <a:spcPts val="0"/>
              </a:spcAft>
              <a:buSzPts val="1700"/>
              <a:buChar char="●"/>
            </a:pPr>
            <a:r>
              <a:rPr lang="en-US" sz="1700">
                <a:solidFill>
                  <a:srgbClr val="000000"/>
                </a:solidFill>
              </a:rPr>
              <a:t>After set up, executable with 1 command</a:t>
            </a:r>
            <a:endParaRPr sz="1700"/>
          </a:p>
        </p:txBody>
      </p:sp>
      <p:sp>
        <p:nvSpPr>
          <p:cNvPr id="231" name="Google Shape;231;g1285f19d62b_0_44"/>
          <p:cNvSpPr txBox="1"/>
          <p:nvPr/>
        </p:nvSpPr>
        <p:spPr>
          <a:xfrm>
            <a:off x="6405125" y="1770375"/>
            <a:ext cx="2650200" cy="615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US">
                <a:solidFill>
                  <a:srgbClr val="1155CC"/>
                </a:solidFill>
                <a:latin typeface="Helvetica Neue"/>
                <a:ea typeface="Helvetica Neue"/>
                <a:cs typeface="Helvetica Neue"/>
                <a:sym typeface="Helvetica Neue"/>
              </a:rPr>
              <a:t>github.com/gagneurlab/drop</a:t>
            </a:r>
            <a:endParaRPr sz="1200">
              <a:solidFill>
                <a:srgbClr val="666666"/>
              </a:solidFill>
              <a:latin typeface="Helvetica Neue"/>
              <a:ea typeface="Helvetica Neue"/>
              <a:cs typeface="Helvetica Neue"/>
              <a:sym typeface="Helvetica Neue"/>
            </a:endParaRPr>
          </a:p>
          <a:p>
            <a:pPr indent="0" lvl="0" marL="0" rtl="0" algn="l">
              <a:spcBef>
                <a:spcPts val="0"/>
              </a:spcBef>
              <a:spcAft>
                <a:spcPts val="0"/>
              </a:spcAft>
              <a:buNone/>
            </a:pPr>
            <a:r>
              <a:rPr lang="en-US" sz="1100">
                <a:solidFill>
                  <a:srgbClr val="666666"/>
                </a:solidFill>
                <a:latin typeface="Helvetica Neue"/>
                <a:ea typeface="Helvetica Neue"/>
                <a:cs typeface="Helvetica Neue"/>
                <a:sym typeface="Helvetica Neue"/>
              </a:rPr>
              <a:t>Yépez et al, Nat Protoc, 2021</a:t>
            </a:r>
            <a:endParaRPr sz="1100">
              <a:solidFill>
                <a:srgbClr val="666666"/>
              </a:solidFill>
              <a:latin typeface="Helvetica Neue"/>
              <a:ea typeface="Helvetica Neue"/>
              <a:cs typeface="Helvetica Neue"/>
              <a:sym typeface="Helvetica Neue"/>
            </a:endParaRPr>
          </a:p>
        </p:txBody>
      </p:sp>
      <p:sp>
        <p:nvSpPr>
          <p:cNvPr id="232" name="Google Shape;232;g1285f19d62b_0_44"/>
          <p:cNvSpPr txBox="1"/>
          <p:nvPr/>
        </p:nvSpPr>
        <p:spPr>
          <a:xfrm>
            <a:off x="4701888" y="3589400"/>
            <a:ext cx="12273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latin typeface="Calibri"/>
                <a:ea typeface="Calibri"/>
                <a:cs typeface="Calibri"/>
                <a:sym typeface="Calibri"/>
              </a:rPr>
              <a:t>Negative binomial test</a:t>
            </a:r>
            <a:endParaRPr>
              <a:latin typeface="Calibri"/>
              <a:ea typeface="Calibri"/>
              <a:cs typeface="Calibri"/>
              <a:sym typeface="Calibri"/>
            </a:endParaRPr>
          </a:p>
        </p:txBody>
      </p:sp>
      <p:pic>
        <p:nvPicPr>
          <p:cNvPr id="233" name="Google Shape;233;g1285f19d62b_0_44"/>
          <p:cNvPicPr preferRelativeResize="0"/>
          <p:nvPr/>
        </p:nvPicPr>
        <p:blipFill>
          <a:blip r:embed="rId6">
            <a:alphaModFix/>
          </a:blip>
          <a:stretch>
            <a:fillRect/>
          </a:stretch>
        </p:blipFill>
        <p:spPr>
          <a:xfrm>
            <a:off x="7854625" y="560077"/>
            <a:ext cx="1035723" cy="115477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g1285f19d62b_0_57"/>
          <p:cNvSpPr txBox="1"/>
          <p:nvPr>
            <p:ph type="title"/>
          </p:nvPr>
        </p:nvSpPr>
        <p:spPr>
          <a:xfrm>
            <a:off x="457200" y="49826"/>
            <a:ext cx="8229600" cy="11586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200"/>
              <a:buFont typeface="Arial"/>
              <a:buNone/>
            </a:pPr>
            <a:r>
              <a:rPr lang="en-US" sz="2850"/>
              <a:t>Integrate phenotype using HPO-based semantic similarity</a:t>
            </a:r>
            <a:endParaRPr sz="2850"/>
          </a:p>
        </p:txBody>
      </p:sp>
      <p:sp>
        <p:nvSpPr>
          <p:cNvPr id="239" name="Google Shape;239;g1285f19d62b_0_57"/>
          <p:cNvSpPr txBox="1"/>
          <p:nvPr/>
        </p:nvSpPr>
        <p:spPr>
          <a:xfrm>
            <a:off x="342900" y="6248400"/>
            <a:ext cx="21597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chemeClr val="dk1"/>
                </a:solidFill>
                <a:latin typeface="Arial"/>
                <a:ea typeface="Arial"/>
                <a:cs typeface="Arial"/>
                <a:sym typeface="Arial"/>
              </a:rPr>
              <a:t>Created for CAGI 6</a:t>
            </a:r>
            <a:endParaRPr/>
          </a:p>
        </p:txBody>
      </p:sp>
      <p:sp>
        <p:nvSpPr>
          <p:cNvPr id="240" name="Google Shape;240;g1285f19d62b_0_57"/>
          <p:cNvSpPr txBox="1"/>
          <p:nvPr/>
        </p:nvSpPr>
        <p:spPr>
          <a:xfrm>
            <a:off x="7562850" y="6248400"/>
            <a:ext cx="1200300" cy="3693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rPr>
              <a:t>V. Yépez</a:t>
            </a:r>
            <a:endParaRPr/>
          </a:p>
        </p:txBody>
      </p:sp>
      <p:sp>
        <p:nvSpPr>
          <p:cNvPr id="241" name="Google Shape;241;g1285f19d62b_0_57"/>
          <p:cNvSpPr txBox="1"/>
          <p:nvPr/>
        </p:nvSpPr>
        <p:spPr>
          <a:xfrm>
            <a:off x="3289300" y="6248400"/>
            <a:ext cx="29427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pic>
        <p:nvPicPr>
          <p:cNvPr id="242" name="Google Shape;242;g1285f19d62b_0_57"/>
          <p:cNvPicPr preferRelativeResize="0"/>
          <p:nvPr/>
        </p:nvPicPr>
        <p:blipFill>
          <a:blip r:embed="rId3">
            <a:alphaModFix/>
          </a:blip>
          <a:stretch>
            <a:fillRect/>
          </a:stretch>
        </p:blipFill>
        <p:spPr>
          <a:xfrm>
            <a:off x="174725" y="1447550"/>
            <a:ext cx="5309200" cy="3968975"/>
          </a:xfrm>
          <a:prstGeom prst="rect">
            <a:avLst/>
          </a:prstGeom>
          <a:noFill/>
          <a:ln>
            <a:noFill/>
          </a:ln>
        </p:spPr>
      </p:pic>
      <p:sp>
        <p:nvSpPr>
          <p:cNvPr id="243" name="Google Shape;243;g1285f19d62b_0_57"/>
          <p:cNvSpPr txBox="1"/>
          <p:nvPr/>
        </p:nvSpPr>
        <p:spPr>
          <a:xfrm>
            <a:off x="360625" y="5436875"/>
            <a:ext cx="4063800" cy="64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100">
                <a:solidFill>
                  <a:srgbClr val="666666"/>
                </a:solidFill>
                <a:latin typeface="Helvetica Neue"/>
                <a:ea typeface="Helvetica Neue"/>
                <a:cs typeface="Helvetica Neue"/>
                <a:sym typeface="Helvetica Neue"/>
              </a:rPr>
              <a:t>HPO terms: </a:t>
            </a:r>
            <a:r>
              <a:rPr lang="en-US" sz="1100" u="sng">
                <a:solidFill>
                  <a:srgbClr val="0000FF"/>
                </a:solidFill>
                <a:latin typeface="Helvetica Neue"/>
                <a:ea typeface="Helvetica Neue"/>
                <a:cs typeface="Helvetica Neue"/>
                <a:sym typeface="Helvetica Neue"/>
                <a:hlinkClick r:id="rId4">
                  <a:extLst>
                    <a:ext uri="{A12FA001-AC4F-418D-AE19-62706E023703}">
                      <ahyp:hlinkClr val="tx"/>
                    </a:ext>
                  </a:extLst>
                </a:hlinkClick>
              </a:rPr>
              <a:t>https://hpo.jax.org</a:t>
            </a:r>
            <a:endParaRPr sz="1100">
              <a:solidFill>
                <a:srgbClr val="666666"/>
              </a:solidFill>
              <a:latin typeface="Helvetica Neue"/>
              <a:ea typeface="Helvetica Neue"/>
              <a:cs typeface="Helvetica Neue"/>
              <a:sym typeface="Helvetica Neue"/>
            </a:endParaRPr>
          </a:p>
          <a:p>
            <a:pPr indent="0" lvl="0" marL="0" rtl="0" algn="l">
              <a:spcBef>
                <a:spcPts val="0"/>
              </a:spcBef>
              <a:spcAft>
                <a:spcPts val="0"/>
              </a:spcAft>
              <a:buNone/>
            </a:pPr>
            <a:r>
              <a:rPr lang="en-US" sz="1100">
                <a:solidFill>
                  <a:srgbClr val="666666"/>
                </a:solidFill>
                <a:latin typeface="Helvetica Neue"/>
                <a:ea typeface="Helvetica Neue"/>
                <a:cs typeface="Helvetica Neue"/>
                <a:sym typeface="Helvetica Neue"/>
              </a:rPr>
              <a:t>PCAN: Phenotype Consensus Analysis. Godard and Page, BMC Bioinformatics, 2016</a:t>
            </a:r>
            <a:endParaRPr sz="1100">
              <a:solidFill>
                <a:srgbClr val="666666"/>
              </a:solidFill>
              <a:latin typeface="Helvetica Neue"/>
              <a:ea typeface="Helvetica Neue"/>
              <a:cs typeface="Helvetica Neue"/>
              <a:sym typeface="Helvetica Neue"/>
            </a:endParaRPr>
          </a:p>
          <a:p>
            <a:pPr indent="0" lvl="0" marL="0" rtl="0" algn="l">
              <a:spcBef>
                <a:spcPts val="0"/>
              </a:spcBef>
              <a:spcAft>
                <a:spcPts val="0"/>
              </a:spcAft>
              <a:buNone/>
            </a:pPr>
            <a:r>
              <a:t/>
            </a:r>
            <a:endParaRPr sz="1100">
              <a:solidFill>
                <a:srgbClr val="666666"/>
              </a:solidFill>
              <a:latin typeface="Helvetica Neue"/>
              <a:ea typeface="Helvetica Neue"/>
              <a:cs typeface="Helvetica Neue"/>
              <a:sym typeface="Helvetica Neue"/>
            </a:endParaRPr>
          </a:p>
        </p:txBody>
      </p:sp>
      <p:sp>
        <p:nvSpPr>
          <p:cNvPr id="244" name="Google Shape;244;g1285f19d62b_0_57"/>
          <p:cNvSpPr txBox="1"/>
          <p:nvPr/>
        </p:nvSpPr>
        <p:spPr>
          <a:xfrm>
            <a:off x="5763025" y="2533525"/>
            <a:ext cx="31188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800"/>
              <a:t>Compute a similarity score between the phenotype of a patient and the phenotype associated to a gene</a:t>
            </a:r>
            <a:endParaRPr sz="1800"/>
          </a:p>
        </p:txBody>
      </p:sp>
      <p:pic>
        <p:nvPicPr>
          <p:cNvPr id="245" name="Google Shape;245;g1285f19d62b_0_57"/>
          <p:cNvPicPr preferRelativeResize="0"/>
          <p:nvPr/>
        </p:nvPicPr>
        <p:blipFill>
          <a:blip r:embed="rId5">
            <a:alphaModFix/>
          </a:blip>
          <a:stretch>
            <a:fillRect/>
          </a:stretch>
        </p:blipFill>
        <p:spPr>
          <a:xfrm>
            <a:off x="6821975" y="5378688"/>
            <a:ext cx="1883776" cy="6909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g1285f19d62b_0_76"/>
          <p:cNvSpPr txBox="1"/>
          <p:nvPr>
            <p:ph type="title"/>
          </p:nvPr>
        </p:nvSpPr>
        <p:spPr>
          <a:xfrm>
            <a:off x="457200" y="278424"/>
            <a:ext cx="8229600" cy="762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sz="2850"/>
              <a:t>Predictive model using known pathogenic variants</a:t>
            </a:r>
            <a:endParaRPr sz="2850"/>
          </a:p>
        </p:txBody>
      </p:sp>
      <p:sp>
        <p:nvSpPr>
          <p:cNvPr id="251" name="Google Shape;251;g1285f19d62b_0_76"/>
          <p:cNvSpPr txBox="1"/>
          <p:nvPr/>
        </p:nvSpPr>
        <p:spPr>
          <a:xfrm>
            <a:off x="342900" y="6248400"/>
            <a:ext cx="21597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chemeClr val="dk1"/>
                </a:solidFill>
                <a:latin typeface="Arial"/>
                <a:ea typeface="Arial"/>
                <a:cs typeface="Arial"/>
                <a:sym typeface="Arial"/>
              </a:rPr>
              <a:t>Created for CAGI 6</a:t>
            </a:r>
            <a:endParaRPr/>
          </a:p>
        </p:txBody>
      </p:sp>
      <p:sp>
        <p:nvSpPr>
          <p:cNvPr id="252" name="Google Shape;252;g1285f19d62b_0_76"/>
          <p:cNvSpPr txBox="1"/>
          <p:nvPr/>
        </p:nvSpPr>
        <p:spPr>
          <a:xfrm>
            <a:off x="7562850" y="6248400"/>
            <a:ext cx="1200300" cy="3693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rPr>
              <a:t>V. Yépez</a:t>
            </a:r>
            <a:endParaRPr/>
          </a:p>
        </p:txBody>
      </p:sp>
      <p:sp>
        <p:nvSpPr>
          <p:cNvPr id="253" name="Google Shape;253;g1285f19d62b_0_76"/>
          <p:cNvSpPr txBox="1"/>
          <p:nvPr/>
        </p:nvSpPr>
        <p:spPr>
          <a:xfrm>
            <a:off x="3289300" y="6248400"/>
            <a:ext cx="29427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graphicFrame>
        <p:nvGraphicFramePr>
          <p:cNvPr id="254" name="Google Shape;254;g1285f19d62b_0_76"/>
          <p:cNvGraphicFramePr/>
          <p:nvPr/>
        </p:nvGraphicFramePr>
        <p:xfrm>
          <a:off x="1468925" y="1476975"/>
          <a:ext cx="3000000" cy="3000000"/>
        </p:xfrm>
        <a:graphic>
          <a:graphicData uri="http://schemas.openxmlformats.org/drawingml/2006/table">
            <a:tbl>
              <a:tblPr>
                <a:noFill/>
                <a:tableStyleId>{41FB8C19-1B95-4321-B328-6702BED34024}</a:tableStyleId>
              </a:tblPr>
              <a:tblGrid>
                <a:gridCol w="561125"/>
                <a:gridCol w="555100"/>
                <a:gridCol w="531175"/>
                <a:gridCol w="733525"/>
                <a:gridCol w="787425"/>
                <a:gridCol w="767675"/>
                <a:gridCol w="673150"/>
                <a:gridCol w="725650"/>
                <a:gridCol w="485950"/>
                <a:gridCol w="909775"/>
                <a:gridCol w="904025"/>
              </a:tblGrid>
              <a:tr h="498600">
                <a:tc>
                  <a:txBody>
                    <a:bodyPr/>
                    <a:lstStyle/>
                    <a:p>
                      <a:pPr indent="0" lvl="0" marL="0" rtl="0" algn="l">
                        <a:spcBef>
                          <a:spcPts val="0"/>
                        </a:spcBef>
                        <a:spcAft>
                          <a:spcPts val="0"/>
                        </a:spcAft>
                        <a:buNone/>
                      </a:pPr>
                      <a:r>
                        <a:rPr b="1" lang="en-US" sz="1000"/>
                        <a:t>Causal Gene</a:t>
                      </a:r>
                      <a:endParaRPr b="1" sz="1000"/>
                    </a:p>
                  </a:txBody>
                  <a:tcPr marT="91425" marB="91425" marR="45700" marL="45700"/>
                </a:tc>
                <a:tc>
                  <a:txBody>
                    <a:bodyPr/>
                    <a:lstStyle/>
                    <a:p>
                      <a:pPr indent="0" lvl="0" marL="0" rtl="0" algn="l">
                        <a:spcBef>
                          <a:spcPts val="0"/>
                        </a:spcBef>
                        <a:spcAft>
                          <a:spcPts val="0"/>
                        </a:spcAft>
                        <a:buNone/>
                      </a:pPr>
                      <a:r>
                        <a:rPr b="1" lang="en-US" sz="1000"/>
                        <a:t>Sample</a:t>
                      </a:r>
                      <a:endParaRPr b="1" sz="1000"/>
                    </a:p>
                  </a:txBody>
                  <a:tcPr marT="91425" marB="91425" marR="45700" marL="45700"/>
                </a:tc>
                <a:tc>
                  <a:txBody>
                    <a:bodyPr/>
                    <a:lstStyle/>
                    <a:p>
                      <a:pPr indent="0" lvl="0" marL="0" rtl="0" algn="l">
                        <a:spcBef>
                          <a:spcPts val="0"/>
                        </a:spcBef>
                        <a:spcAft>
                          <a:spcPts val="0"/>
                        </a:spcAft>
                        <a:buNone/>
                      </a:pPr>
                      <a:r>
                        <a:rPr b="1" lang="en-US" sz="1000"/>
                        <a:t>Gene</a:t>
                      </a:r>
                      <a:endParaRPr b="1" sz="1000"/>
                    </a:p>
                  </a:txBody>
                  <a:tcPr marT="91425" marB="91425" marR="45700" marL="45700"/>
                </a:tc>
                <a:tc>
                  <a:txBody>
                    <a:bodyPr/>
                    <a:lstStyle/>
                    <a:p>
                      <a:pPr indent="0" lvl="0" marL="0" rtl="0" algn="l">
                        <a:spcBef>
                          <a:spcPts val="0"/>
                        </a:spcBef>
                        <a:spcAft>
                          <a:spcPts val="0"/>
                        </a:spcAft>
                        <a:buNone/>
                      </a:pPr>
                      <a:r>
                        <a:rPr b="1" lang="en-US" sz="1000"/>
                        <a:t>Gene expressed</a:t>
                      </a:r>
                      <a:endParaRPr b="1" sz="1000"/>
                    </a:p>
                  </a:txBody>
                  <a:tcPr marT="91425" marB="91425" marR="45700" marL="45700"/>
                </a:tc>
                <a:tc>
                  <a:txBody>
                    <a:bodyPr/>
                    <a:lstStyle/>
                    <a:p>
                      <a:pPr indent="0" lvl="0" marL="0" rtl="0" algn="l">
                        <a:spcBef>
                          <a:spcPts val="0"/>
                        </a:spcBef>
                        <a:spcAft>
                          <a:spcPts val="0"/>
                        </a:spcAft>
                        <a:buNone/>
                      </a:pPr>
                      <a:r>
                        <a:rPr b="1" lang="en-US" sz="1000"/>
                        <a:t>Under expression</a:t>
                      </a:r>
                      <a:endParaRPr b="1" sz="1000"/>
                    </a:p>
                  </a:txBody>
                  <a:tcPr marT="91425" marB="91425" marR="45700" marL="45700"/>
                </a:tc>
                <a:tc>
                  <a:txBody>
                    <a:bodyPr/>
                    <a:lstStyle/>
                    <a:p>
                      <a:pPr indent="0" lvl="0" marL="0" rtl="0" algn="l">
                        <a:spcBef>
                          <a:spcPts val="0"/>
                        </a:spcBef>
                        <a:spcAft>
                          <a:spcPts val="0"/>
                        </a:spcAft>
                        <a:buNone/>
                      </a:pPr>
                      <a:r>
                        <a:rPr b="1" lang="en-US" sz="1000"/>
                        <a:t>Over expression</a:t>
                      </a:r>
                      <a:endParaRPr b="1" sz="1000"/>
                    </a:p>
                  </a:txBody>
                  <a:tcPr marT="91425" marB="91425" marR="45700" marL="45700">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rPr b="1" lang="en-US" sz="1000"/>
                        <a:t>Aberrant </a:t>
                      </a:r>
                      <a:r>
                        <a:rPr b="1" lang="en-US" sz="1000">
                          <a:extLst>
                            <a:ext uri="http://customooxmlschemas.google.com/">
                              <go:slidesCustomData xmlns:go="http://customooxmlschemas.google.com/" textRoundtripDataId="2"/>
                            </a:ext>
                          </a:extLst>
                        </a:rPr>
                        <a:t>Splicing</a:t>
                      </a:r>
                      <a:endParaRPr b="1" sz="1000"/>
                    </a:p>
                  </a:txBody>
                  <a:tcPr marT="91425" marB="91425" marR="45700" marL="45700">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en-US" sz="1000"/>
                        <a:t>Semantic</a:t>
                      </a:r>
                      <a:endParaRPr b="1" sz="1000"/>
                    </a:p>
                    <a:p>
                      <a:pPr indent="0" lvl="0" marL="0" rtl="0" algn="l">
                        <a:spcBef>
                          <a:spcPts val="0"/>
                        </a:spcBef>
                        <a:spcAft>
                          <a:spcPts val="0"/>
                        </a:spcAft>
                        <a:buNone/>
                      </a:pPr>
                      <a:r>
                        <a:rPr b="1" lang="en-US" sz="1000"/>
                        <a:t>Similarity</a:t>
                      </a:r>
                      <a:endParaRPr b="1" sz="1000"/>
                    </a:p>
                  </a:txBody>
                  <a:tcPr marT="91425" marB="91425" marR="45700" marL="45700">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en-US" sz="1000"/>
                        <a:t>OMIM gene</a:t>
                      </a:r>
                      <a:endParaRPr b="1" sz="1000"/>
                    </a:p>
                  </a:txBody>
                  <a:tcPr marT="91425" marB="91425" marR="45700" marL="45700">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en-US" sz="1000"/>
                        <a:t>Variant 1 annotations</a:t>
                      </a:r>
                      <a:endParaRPr b="1" sz="1000"/>
                    </a:p>
                  </a:txBody>
                  <a:tcPr marT="91425" marB="91425" marR="45700" marL="45700">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en-US" sz="1000">
                          <a:solidFill>
                            <a:srgbClr val="000000"/>
                          </a:solidFill>
                        </a:rPr>
                        <a:t>Variant 2 annotations</a:t>
                      </a:r>
                      <a:endParaRPr b="1" sz="1000"/>
                    </a:p>
                  </a:txBody>
                  <a:tcPr marT="91425" marB="91425" marR="45700" marL="45700">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10150">
                <a:tc>
                  <a:txBody>
                    <a:bodyPr/>
                    <a:lstStyle/>
                    <a:p>
                      <a:pPr indent="0" lvl="0" marL="0" rtl="0" algn="l">
                        <a:spcBef>
                          <a:spcPts val="0"/>
                        </a:spcBef>
                        <a:spcAft>
                          <a:spcPts val="0"/>
                        </a:spcAft>
                        <a:buNone/>
                      </a:pPr>
                      <a:r>
                        <a:rPr lang="en-US" sz="1000"/>
                        <a:t>True</a:t>
                      </a:r>
                      <a:endParaRPr sz="1000"/>
                    </a:p>
                  </a:txBody>
                  <a:tcPr marT="91425" marB="91425" marR="91425" marL="91425"/>
                </a:tc>
                <a:tc>
                  <a:txBody>
                    <a:bodyPr/>
                    <a:lstStyle/>
                    <a:p>
                      <a:pPr indent="0" lvl="0" marL="0" rtl="0" algn="l">
                        <a:spcBef>
                          <a:spcPts val="0"/>
                        </a:spcBef>
                        <a:spcAft>
                          <a:spcPts val="0"/>
                        </a:spcAft>
                        <a:buNone/>
                      </a:pPr>
                      <a:r>
                        <a:rPr lang="en-US" sz="1000"/>
                        <a:t>P1</a:t>
                      </a:r>
                      <a:endParaRPr sz="1000"/>
                    </a:p>
                  </a:txBody>
                  <a:tcPr marT="91425" marB="91425" marR="91425" marL="91425"/>
                </a:tc>
                <a:tc>
                  <a:txBody>
                    <a:bodyPr/>
                    <a:lstStyle/>
                    <a:p>
                      <a:pPr indent="0" lvl="0" marL="0" rtl="0" algn="l">
                        <a:spcBef>
                          <a:spcPts val="0"/>
                        </a:spcBef>
                        <a:spcAft>
                          <a:spcPts val="0"/>
                        </a:spcAft>
                        <a:buNone/>
                      </a:pPr>
                      <a:r>
                        <a:rPr lang="en-US" sz="1000"/>
                        <a:t>G1</a:t>
                      </a:r>
                      <a:endParaRPr sz="1000"/>
                    </a:p>
                  </a:txBody>
                  <a:tcPr marT="91425" marB="91425" marR="91425" marL="91425"/>
                </a:tc>
                <a:tc>
                  <a:txBody>
                    <a:bodyPr/>
                    <a:lstStyle/>
                    <a:p>
                      <a:pPr indent="0" lvl="0" marL="0" rtl="0" algn="l">
                        <a:spcBef>
                          <a:spcPts val="0"/>
                        </a:spcBef>
                        <a:spcAft>
                          <a:spcPts val="0"/>
                        </a:spcAft>
                        <a:buNone/>
                      </a:pPr>
                      <a:r>
                        <a:rPr lang="en-US" sz="1000"/>
                        <a:t>T</a:t>
                      </a:r>
                      <a:endParaRPr sz="1000"/>
                    </a:p>
                  </a:txBody>
                  <a:tcPr marT="91425" marB="91425" marR="91425" marL="91425"/>
                </a:tc>
                <a:tc>
                  <a:txBody>
                    <a:bodyPr/>
                    <a:lstStyle/>
                    <a:p>
                      <a:pPr indent="0" lvl="0" marL="0" rtl="0" algn="l">
                        <a:spcBef>
                          <a:spcPts val="0"/>
                        </a:spcBef>
                        <a:spcAft>
                          <a:spcPts val="0"/>
                        </a:spcAft>
                        <a:buNone/>
                      </a:pPr>
                      <a:r>
                        <a:rPr lang="en-US" sz="1000"/>
                        <a:t>T</a:t>
                      </a:r>
                      <a:endParaRPr sz="1000"/>
                    </a:p>
                  </a:txBody>
                  <a:tcPr marT="91425" marB="91425" marR="91425" marL="91425"/>
                </a:tc>
                <a:tc>
                  <a:txBody>
                    <a:bodyPr/>
                    <a:lstStyle/>
                    <a:p>
                      <a:pPr indent="0" lvl="0" marL="0" rtl="0" algn="l">
                        <a:spcBef>
                          <a:spcPts val="0"/>
                        </a:spcBef>
                        <a:spcAft>
                          <a:spcPts val="0"/>
                        </a:spcAft>
                        <a:buNone/>
                      </a:pPr>
                      <a:r>
                        <a:rPr lang="en-US" sz="1000"/>
                        <a:t>F</a:t>
                      </a:r>
                      <a:endParaRPr sz="1000"/>
                    </a:p>
                  </a:txBody>
                  <a:tcPr marT="91425" marB="91425" marR="91425" marL="91425"/>
                </a:tc>
                <a:tc>
                  <a:txBody>
                    <a:bodyPr/>
                    <a:lstStyle/>
                    <a:p>
                      <a:pPr indent="0" lvl="0" marL="0" rtl="0" algn="l">
                        <a:spcBef>
                          <a:spcPts val="0"/>
                        </a:spcBef>
                        <a:spcAft>
                          <a:spcPts val="0"/>
                        </a:spcAft>
                        <a:buNone/>
                      </a:pPr>
                      <a:r>
                        <a:rPr lang="en-US" sz="1000"/>
                        <a:t>T</a:t>
                      </a:r>
                      <a:endParaRPr sz="1000"/>
                    </a:p>
                  </a:txBody>
                  <a:tcPr marT="91425" marB="91425" marR="91425" marL="91425">
                    <a:lnT cap="flat" cmpd="sng" w="9525">
                      <a:solidFill>
                        <a:srgbClr val="9E9E9E"/>
                      </a:solidFill>
                      <a:prstDash val="solid"/>
                      <a:round/>
                      <a:headEnd len="sm" w="sm" type="none"/>
                      <a:tailEnd len="sm" w="sm" type="none"/>
                    </a:lnT>
                  </a:tcPr>
                </a:tc>
                <a:tc>
                  <a:txBody>
                    <a:bodyPr/>
                    <a:lstStyle/>
                    <a:p>
                      <a:pPr indent="0" lvl="0" marL="0" rtl="0" algn="l">
                        <a:spcBef>
                          <a:spcPts val="0"/>
                        </a:spcBef>
                        <a:spcAft>
                          <a:spcPts val="0"/>
                        </a:spcAft>
                        <a:buNone/>
                      </a:pPr>
                      <a:r>
                        <a:rPr lang="en-US" sz="1000"/>
                        <a:t>4.12</a:t>
                      </a:r>
                      <a:endParaRPr sz="1000"/>
                    </a:p>
                  </a:txBody>
                  <a:tcPr marT="91425" marB="91425" marR="91425" marL="91425">
                    <a:lnT cap="flat" cmpd="sng" w="9525">
                      <a:solidFill>
                        <a:srgbClr val="9E9E9E"/>
                      </a:solidFill>
                      <a:prstDash val="solid"/>
                      <a:round/>
                      <a:headEnd len="sm" w="sm" type="none"/>
                      <a:tailEnd len="sm" w="sm" type="none"/>
                    </a:lnT>
                  </a:tcPr>
                </a:tc>
                <a:tc>
                  <a:txBody>
                    <a:bodyPr/>
                    <a:lstStyle/>
                    <a:p>
                      <a:pPr indent="0" lvl="0" marL="0" rtl="0" algn="l">
                        <a:spcBef>
                          <a:spcPts val="0"/>
                        </a:spcBef>
                        <a:spcAft>
                          <a:spcPts val="0"/>
                        </a:spcAft>
                        <a:buNone/>
                      </a:pPr>
                      <a:r>
                        <a:rPr lang="en-US" sz="1000"/>
                        <a:t>T</a:t>
                      </a:r>
                      <a:endParaRPr sz="1000"/>
                    </a:p>
                  </a:txBody>
                  <a:tcPr marT="91425" marB="91425" marR="91425" marL="91425">
                    <a:lnT cap="flat" cmpd="sng" w="9525">
                      <a:solidFill>
                        <a:srgbClr val="9E9E9E"/>
                      </a:solidFill>
                      <a:prstDash val="solid"/>
                      <a:round/>
                      <a:headEnd len="sm" w="sm" type="none"/>
                      <a:tailEnd len="sm" w="sm" type="none"/>
                    </a:lnT>
                  </a:tcPr>
                </a:tc>
                <a:tc>
                  <a:txBody>
                    <a:bodyPr/>
                    <a:lstStyle/>
                    <a:p>
                      <a:pPr indent="0" lvl="0" marL="0" rtl="0" algn="l">
                        <a:spcBef>
                          <a:spcPts val="0"/>
                        </a:spcBef>
                        <a:spcAft>
                          <a:spcPts val="0"/>
                        </a:spcAft>
                        <a:buNone/>
                      </a:pPr>
                      <a:r>
                        <a:rPr lang="en-US" sz="1000"/>
                        <a:t>….</a:t>
                      </a:r>
                      <a:endParaRPr sz="1000"/>
                    </a:p>
                  </a:txBody>
                  <a:tcPr marT="91425" marB="91425" marR="91425" marL="91425">
                    <a:lnT cap="flat" cmpd="sng" w="9525">
                      <a:solidFill>
                        <a:srgbClr val="9E9E9E"/>
                      </a:solidFill>
                      <a:prstDash val="solid"/>
                      <a:round/>
                      <a:headEnd len="sm" w="sm" type="none"/>
                      <a:tailEnd len="sm" w="sm" type="none"/>
                    </a:lnT>
                  </a:tcPr>
                </a:tc>
                <a:tc>
                  <a:txBody>
                    <a:bodyPr/>
                    <a:lstStyle/>
                    <a:p>
                      <a:pPr indent="0" lvl="0" marL="0" rtl="0" algn="l">
                        <a:spcBef>
                          <a:spcPts val="0"/>
                        </a:spcBef>
                        <a:spcAft>
                          <a:spcPts val="0"/>
                        </a:spcAft>
                        <a:buNone/>
                      </a:pPr>
                      <a:r>
                        <a:rPr lang="en-US" sz="1000"/>
                        <a:t>….</a:t>
                      </a:r>
                      <a:endParaRPr sz="1000"/>
                    </a:p>
                  </a:txBody>
                  <a:tcPr marT="91425" marB="91425" marR="91425" marL="91425">
                    <a:lnT cap="flat" cmpd="sng" w="9525">
                      <a:solidFill>
                        <a:srgbClr val="9E9E9E"/>
                      </a:solidFill>
                      <a:prstDash val="solid"/>
                      <a:round/>
                      <a:headEnd len="sm" w="sm" type="none"/>
                      <a:tailEnd len="sm" w="sm" type="none"/>
                    </a:lnT>
                  </a:tcPr>
                </a:tc>
              </a:tr>
              <a:tr h="279750">
                <a:tc>
                  <a:txBody>
                    <a:bodyPr/>
                    <a:lstStyle/>
                    <a:p>
                      <a:pPr indent="0" lvl="0" marL="0" rtl="0" algn="l">
                        <a:spcBef>
                          <a:spcPts val="0"/>
                        </a:spcBef>
                        <a:spcAft>
                          <a:spcPts val="0"/>
                        </a:spcAft>
                        <a:buNone/>
                      </a:pPr>
                      <a:r>
                        <a:rPr lang="en-US" sz="1000"/>
                        <a:t>⋮</a:t>
                      </a:r>
                      <a:endParaRPr sz="1000"/>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sz="1000"/>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sz="1000"/>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sz="1000"/>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sz="1000"/>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sz="1000"/>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sz="1000"/>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sz="1000"/>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sz="1000"/>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sz="1000"/>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sz="1000"/>
                    </a:p>
                  </a:txBody>
                  <a:tcPr marT="91425" marB="91425" marR="91425" marL="91425">
                    <a:lnB cap="flat" cmpd="sng" w="9525">
                      <a:solidFill>
                        <a:srgbClr val="9E9E9E"/>
                      </a:solidFill>
                      <a:prstDash val="solid"/>
                      <a:round/>
                      <a:headEnd len="sm" w="sm" type="none"/>
                      <a:tailEnd len="sm" w="sm" type="none"/>
                    </a:lnB>
                  </a:tcPr>
                </a:tc>
              </a:tr>
              <a:tr h="320250">
                <a:tc>
                  <a:txBody>
                    <a:bodyPr/>
                    <a:lstStyle/>
                    <a:p>
                      <a:pPr indent="0" lvl="0" marL="0" rtl="0" algn="l">
                        <a:spcBef>
                          <a:spcPts val="0"/>
                        </a:spcBef>
                        <a:spcAft>
                          <a:spcPts val="0"/>
                        </a:spcAft>
                        <a:buNone/>
                      </a:pPr>
                      <a:r>
                        <a:rPr lang="en-US" sz="1000"/>
                        <a:t>True</a:t>
                      </a:r>
                      <a:endParaRPr sz="1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US" sz="1000"/>
                        <a:t>P111</a:t>
                      </a:r>
                      <a:endParaRPr sz="1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US" sz="1000"/>
                        <a:t>G7</a:t>
                      </a:r>
                      <a:endParaRPr sz="1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US" sz="1000"/>
                        <a:t>T</a:t>
                      </a:r>
                      <a:endParaRPr sz="1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US" sz="1000"/>
                        <a:t>T</a:t>
                      </a:r>
                      <a:endParaRPr sz="1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US" sz="1000"/>
                        <a:t>F</a:t>
                      </a:r>
                      <a:endParaRPr sz="1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US" sz="1000"/>
                        <a:t>F</a:t>
                      </a:r>
                      <a:endParaRPr sz="1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US" sz="1000"/>
                        <a:t>4.82</a:t>
                      </a:r>
                      <a:endParaRPr sz="1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US" sz="1000"/>
                        <a:t>T</a:t>
                      </a:r>
                      <a:endParaRPr sz="1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US" sz="1000"/>
                        <a:t>….</a:t>
                      </a:r>
                      <a:endParaRPr sz="1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US" sz="1000"/>
                        <a:t>….</a:t>
                      </a:r>
                      <a:endParaRPr sz="1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20250">
                <a:tc>
                  <a:txBody>
                    <a:bodyPr/>
                    <a:lstStyle/>
                    <a:p>
                      <a:pPr indent="0" lvl="0" marL="0" rtl="0" algn="l">
                        <a:spcBef>
                          <a:spcPts val="0"/>
                        </a:spcBef>
                        <a:spcAft>
                          <a:spcPts val="0"/>
                        </a:spcAft>
                        <a:buNone/>
                      </a:pPr>
                      <a:r>
                        <a:rPr lang="en-US" sz="1000"/>
                        <a:t>False</a:t>
                      </a:r>
                      <a:endParaRPr sz="1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US" sz="1000"/>
                        <a:t>S1</a:t>
                      </a:r>
                      <a:endParaRPr sz="1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US" sz="1000"/>
                        <a:t>G1</a:t>
                      </a:r>
                      <a:endParaRPr sz="1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US" sz="1000"/>
                        <a:t>T</a:t>
                      </a:r>
                      <a:endParaRPr sz="1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US" sz="1000">
                          <a:extLst>
                            <a:ext uri="http://customooxmlschemas.google.com/">
                              <go:slidesCustomData xmlns:go="http://customooxmlschemas.google.com/" textRoundtripDataId="3"/>
                            </a:ext>
                          </a:extLst>
                        </a:rPr>
                        <a:t>F</a:t>
                      </a:r>
                      <a:endParaRPr sz="1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US" sz="1000"/>
                        <a:t>F</a:t>
                      </a:r>
                      <a:endParaRPr sz="1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US" sz="1000"/>
                        <a:t>F</a:t>
                      </a:r>
                      <a:endParaRPr sz="1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US" sz="1000"/>
                        <a:t>1.03</a:t>
                      </a:r>
                      <a:endParaRPr sz="1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US" sz="1000"/>
                        <a:t>T</a:t>
                      </a:r>
                      <a:endParaRPr sz="1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US" sz="1000"/>
                        <a:t>….</a:t>
                      </a:r>
                      <a:endParaRPr sz="1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US" sz="1000"/>
                        <a:t>….</a:t>
                      </a:r>
                      <a:endParaRPr sz="1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20250">
                <a:tc>
                  <a:txBody>
                    <a:bodyPr/>
                    <a:lstStyle/>
                    <a:p>
                      <a:pPr indent="0" lvl="0" marL="0" rtl="0" algn="l">
                        <a:spcBef>
                          <a:spcPts val="0"/>
                        </a:spcBef>
                        <a:spcAft>
                          <a:spcPts val="0"/>
                        </a:spcAft>
                        <a:buClr>
                          <a:srgbClr val="000000"/>
                        </a:buClr>
                        <a:buSzPts val="1100"/>
                        <a:buFont typeface="Arial"/>
                        <a:buNone/>
                      </a:pPr>
                      <a:r>
                        <a:rPr lang="en-US" sz="1000">
                          <a:solidFill>
                            <a:srgbClr val="000000"/>
                          </a:solidFill>
                        </a:rPr>
                        <a:t>⋮</a:t>
                      </a:r>
                      <a:endParaRPr sz="1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sz="1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sz="1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sz="1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sz="1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sz="1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sz="1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sz="1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sz="1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sz="1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sz="1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20250">
                <a:tc>
                  <a:txBody>
                    <a:bodyPr/>
                    <a:lstStyle/>
                    <a:p>
                      <a:pPr indent="0" lvl="0" marL="0" rtl="0" algn="l">
                        <a:spcBef>
                          <a:spcPts val="0"/>
                        </a:spcBef>
                        <a:spcAft>
                          <a:spcPts val="0"/>
                        </a:spcAft>
                        <a:buNone/>
                      </a:pPr>
                      <a:r>
                        <a:rPr lang="en-US" sz="1000"/>
                        <a:t>False</a:t>
                      </a:r>
                      <a:endParaRPr sz="1000">
                        <a:solidFill>
                          <a:srgbClr val="000000"/>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US" sz="1000"/>
                        <a:t>S79</a:t>
                      </a:r>
                      <a:endParaRPr sz="1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US" sz="1000"/>
                        <a:t>G12K</a:t>
                      </a:r>
                      <a:endParaRPr sz="1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US" sz="1000"/>
                        <a:t>F</a:t>
                      </a:r>
                      <a:endParaRPr sz="1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US" sz="1000"/>
                        <a:t>F</a:t>
                      </a:r>
                      <a:endParaRPr sz="1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US" sz="1000"/>
                        <a:t>F</a:t>
                      </a:r>
                      <a:endParaRPr sz="1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US" sz="1000"/>
                        <a:t>F</a:t>
                      </a:r>
                      <a:endParaRPr sz="1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US" sz="1000"/>
                        <a:t>1.19</a:t>
                      </a:r>
                      <a:endParaRPr sz="1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US" sz="1000"/>
                        <a:t>F</a:t>
                      </a:r>
                      <a:endParaRPr sz="1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US" sz="1000"/>
                        <a:t>….</a:t>
                      </a:r>
                      <a:endParaRPr sz="1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US" sz="1000"/>
                        <a:t>….</a:t>
                      </a:r>
                      <a:endParaRPr sz="1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
        <p:nvSpPr>
          <p:cNvPr id="255" name="Google Shape;255;g1285f19d62b_0_76"/>
          <p:cNvSpPr/>
          <p:nvPr/>
        </p:nvSpPr>
        <p:spPr>
          <a:xfrm>
            <a:off x="1268525" y="1975575"/>
            <a:ext cx="200400" cy="990900"/>
          </a:xfrm>
          <a:prstGeom prst="leftBrace">
            <a:avLst>
              <a:gd fmla="val 50000" name="adj1"/>
              <a:gd fmla="val 50000" name="adj2"/>
            </a:avLst>
          </a:prstGeom>
          <a:noFill/>
          <a:ln cap="flat" cmpd="sng" w="9525">
            <a:solidFill>
              <a:srgbClr val="0B53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g1285f19d62b_0_76"/>
          <p:cNvSpPr txBox="1"/>
          <p:nvPr/>
        </p:nvSpPr>
        <p:spPr>
          <a:xfrm>
            <a:off x="17825" y="1975575"/>
            <a:ext cx="13458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extLst>
                  <a:ext uri="http://customooxmlschemas.google.com/">
                    <go:slidesCustomData xmlns:go="http://customooxmlschemas.google.com/" textRoundtripDataId="4"/>
                  </a:ext>
                </a:extLst>
              </a:rPr>
              <a:t>111 solved mito disease samples</a:t>
            </a:r>
            <a:endParaRPr/>
          </a:p>
        </p:txBody>
      </p:sp>
      <p:sp>
        <p:nvSpPr>
          <p:cNvPr id="257" name="Google Shape;257;g1285f19d62b_0_76"/>
          <p:cNvSpPr/>
          <p:nvPr/>
        </p:nvSpPr>
        <p:spPr>
          <a:xfrm>
            <a:off x="1268525" y="2981325"/>
            <a:ext cx="200400" cy="1005900"/>
          </a:xfrm>
          <a:prstGeom prst="leftBrace">
            <a:avLst>
              <a:gd fmla="val 50000" name="adj1"/>
              <a:gd fmla="val 50000" name="adj2"/>
            </a:avLst>
          </a:prstGeom>
          <a:noFill/>
          <a:ln cap="flat" cmpd="sng" w="9525">
            <a:solidFill>
              <a:srgbClr val="0B53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g1285f19d62b_0_76"/>
          <p:cNvSpPr txBox="1"/>
          <p:nvPr/>
        </p:nvSpPr>
        <p:spPr>
          <a:xfrm>
            <a:off x="-22075" y="2865975"/>
            <a:ext cx="14256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t>Test cohort (SickKids): all sample - gene </a:t>
            </a:r>
            <a:r>
              <a:rPr lang="en-US">
                <a:solidFill>
                  <a:srgbClr val="000000"/>
                </a:solidFill>
              </a:rPr>
              <a:t>combinations </a:t>
            </a:r>
            <a:br>
              <a:rPr lang="en-US">
                <a:solidFill>
                  <a:srgbClr val="000000"/>
                </a:solidFill>
              </a:rPr>
            </a:br>
            <a:r>
              <a:rPr lang="en-US"/>
              <a:t>with at least 1 rare variant</a:t>
            </a:r>
            <a:endParaRPr/>
          </a:p>
        </p:txBody>
      </p:sp>
      <p:sp>
        <p:nvSpPr>
          <p:cNvPr id="259" name="Google Shape;259;g1285f19d62b_0_76"/>
          <p:cNvSpPr txBox="1"/>
          <p:nvPr/>
        </p:nvSpPr>
        <p:spPr>
          <a:xfrm>
            <a:off x="1524500" y="3987225"/>
            <a:ext cx="67458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700">
                <a:latin typeface="Cambria Math"/>
                <a:ea typeface="Cambria Math"/>
                <a:cs typeface="Cambria Math"/>
                <a:sym typeface="Cambria Math"/>
              </a:rPr>
              <a:t>y ~ X     </a:t>
            </a:r>
            <a:r>
              <a:rPr lang="en-US" sz="3000">
                <a:latin typeface="Cambria Math"/>
                <a:ea typeface="Cambria Math"/>
                <a:cs typeface="Cambria Math"/>
                <a:sym typeface="Cambria Math"/>
              </a:rPr>
              <a:t> </a:t>
            </a:r>
            <a:r>
              <a:rPr lang="en-US" sz="1800">
                <a:latin typeface="Cambria Math"/>
                <a:ea typeface="Cambria Math"/>
                <a:cs typeface="Cambria Math"/>
                <a:sym typeface="Cambria Math"/>
              </a:rPr>
              <a:t>causal gene ~ variant-level + gene-level annotations</a:t>
            </a:r>
            <a:endParaRPr sz="1800">
              <a:latin typeface="Cambria Math"/>
              <a:ea typeface="Cambria Math"/>
              <a:cs typeface="Cambria Math"/>
              <a:sym typeface="Cambria Math"/>
            </a:endParaRPr>
          </a:p>
        </p:txBody>
      </p:sp>
      <p:sp>
        <p:nvSpPr>
          <p:cNvPr id="260" name="Google Shape;260;g1285f19d62b_0_76"/>
          <p:cNvSpPr txBox="1"/>
          <p:nvPr/>
        </p:nvSpPr>
        <p:spPr>
          <a:xfrm>
            <a:off x="4190100" y="5321775"/>
            <a:ext cx="5052300" cy="62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300">
                <a:solidFill>
                  <a:srgbClr val="666666"/>
                </a:solidFill>
                <a:latin typeface="Helvetica Neue"/>
                <a:ea typeface="Helvetica Neue"/>
                <a:cs typeface="Helvetica Neue"/>
                <a:sym typeface="Helvetica Neue"/>
              </a:rPr>
              <a:t>111 samples from: Stenton et al, medRxiv, 2021</a:t>
            </a:r>
            <a:endParaRPr sz="1300">
              <a:solidFill>
                <a:srgbClr val="666666"/>
              </a:solidFill>
              <a:latin typeface="Helvetica Neue"/>
              <a:ea typeface="Helvetica Neue"/>
              <a:cs typeface="Helvetica Neue"/>
              <a:sym typeface="Helvetica Neue"/>
            </a:endParaRPr>
          </a:p>
          <a:p>
            <a:pPr indent="0" lvl="0" marL="914400" rtl="0" algn="l">
              <a:spcBef>
                <a:spcPts val="0"/>
              </a:spcBef>
              <a:spcAft>
                <a:spcPts val="0"/>
              </a:spcAft>
              <a:buNone/>
            </a:pPr>
            <a:r>
              <a:rPr lang="en-US" sz="1300">
                <a:solidFill>
                  <a:srgbClr val="666666"/>
                </a:solidFill>
                <a:latin typeface="Helvetica Neue"/>
                <a:ea typeface="Helvetica Neue"/>
                <a:cs typeface="Helvetica Neue"/>
                <a:sym typeface="Helvetica Neue"/>
              </a:rPr>
              <a:t>       Kopajitch, Smirnov, Stenton et al, medRxiv, 2021</a:t>
            </a:r>
            <a:endParaRPr sz="1300">
              <a:solidFill>
                <a:srgbClr val="666666"/>
              </a:solidFill>
              <a:latin typeface="Helvetica Neue"/>
              <a:ea typeface="Helvetica Neue"/>
              <a:cs typeface="Helvetica Neue"/>
              <a:sym typeface="Helvetica Neue"/>
            </a:endParaRPr>
          </a:p>
          <a:p>
            <a:pPr indent="0" lvl="0" marL="914400" rtl="0" algn="l">
              <a:spcBef>
                <a:spcPts val="0"/>
              </a:spcBef>
              <a:spcAft>
                <a:spcPts val="0"/>
              </a:spcAft>
              <a:buNone/>
            </a:pPr>
            <a:r>
              <a:rPr lang="en-US" sz="1300">
                <a:solidFill>
                  <a:srgbClr val="666666"/>
                </a:solidFill>
                <a:latin typeface="Helvetica Neue"/>
                <a:ea typeface="Helvetica Neue"/>
                <a:cs typeface="Helvetica Neue"/>
                <a:sym typeface="Helvetica Neue"/>
              </a:rPr>
              <a:t>       Yépez, Gusic, et al, Genome Med, 2022</a:t>
            </a:r>
            <a:endParaRPr sz="1300">
              <a:solidFill>
                <a:srgbClr val="666666"/>
              </a:solidFill>
              <a:latin typeface="Helvetica Neue"/>
              <a:ea typeface="Helvetica Neue"/>
              <a:cs typeface="Helvetica Neue"/>
              <a:sym typeface="Helvetica Neue"/>
            </a:endParaRPr>
          </a:p>
          <a:p>
            <a:pPr indent="0" lvl="0" marL="0" rtl="0" algn="l">
              <a:spcBef>
                <a:spcPts val="0"/>
              </a:spcBef>
              <a:spcAft>
                <a:spcPts val="0"/>
              </a:spcAft>
              <a:buNone/>
            </a:pPr>
            <a:r>
              <a:t/>
            </a:r>
            <a:endParaRPr sz="1100">
              <a:solidFill>
                <a:srgbClr val="666666"/>
              </a:solidFill>
              <a:latin typeface="Helvetica Neue"/>
              <a:ea typeface="Helvetica Neue"/>
              <a:cs typeface="Helvetica Neue"/>
              <a:sym typeface="Helvetica Neue"/>
            </a:endParaRPr>
          </a:p>
        </p:txBody>
      </p:sp>
      <p:sp>
        <p:nvSpPr>
          <p:cNvPr id="261" name="Google Shape;261;g1285f19d62b_0_76"/>
          <p:cNvSpPr txBox="1"/>
          <p:nvPr/>
        </p:nvSpPr>
        <p:spPr>
          <a:xfrm>
            <a:off x="226400" y="4833113"/>
            <a:ext cx="3725100" cy="1169700"/>
          </a:xfrm>
          <a:prstGeom prst="rect">
            <a:avLst/>
          </a:prstGeom>
          <a:noFill/>
          <a:ln>
            <a:noFill/>
          </a:ln>
        </p:spPr>
        <p:txBody>
          <a:bodyPr anchorCtr="0" anchor="t" bIns="91425" lIns="91425" spcFirstLastPara="1" rIns="91425" wrap="square" tIns="91425">
            <a:spAutoFit/>
          </a:bodyPr>
          <a:lstStyle/>
          <a:p>
            <a:pPr indent="-330200" lvl="0" marL="457200" rtl="0" algn="l">
              <a:spcBef>
                <a:spcPts val="0"/>
              </a:spcBef>
              <a:spcAft>
                <a:spcPts val="0"/>
              </a:spcAft>
              <a:buSzPts val="1600"/>
              <a:buChar char="●"/>
            </a:pPr>
            <a:r>
              <a:rPr lang="en-US" sz="1600"/>
              <a:t>Fit the model using XGBoost (eXtreme Gradient Boosting)</a:t>
            </a:r>
            <a:endParaRPr sz="1600"/>
          </a:p>
          <a:p>
            <a:pPr indent="-330200" lvl="0" marL="457200" rtl="0" algn="l">
              <a:spcBef>
                <a:spcPts val="0"/>
              </a:spcBef>
              <a:spcAft>
                <a:spcPts val="0"/>
              </a:spcAft>
              <a:buSzPts val="1600"/>
              <a:buChar char="●"/>
            </a:pPr>
            <a:r>
              <a:rPr lang="en-US" sz="1600"/>
              <a:t>Output: 1 score per gene-sample combination</a:t>
            </a:r>
            <a:endParaRPr sz="16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g1285f19d62b_0_104"/>
          <p:cNvSpPr txBox="1"/>
          <p:nvPr>
            <p:ph type="title"/>
          </p:nvPr>
        </p:nvSpPr>
        <p:spPr>
          <a:xfrm>
            <a:off x="457200" y="278424"/>
            <a:ext cx="8229600" cy="7620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Arial"/>
              <a:buNone/>
            </a:pPr>
            <a:r>
              <a:rPr lang="en-US"/>
              <a:t>Great performance in external rare mitochondrial disease dataset</a:t>
            </a:r>
            <a:endParaRPr/>
          </a:p>
        </p:txBody>
      </p:sp>
      <p:sp>
        <p:nvSpPr>
          <p:cNvPr id="267" name="Google Shape;267;g1285f19d62b_0_104"/>
          <p:cNvSpPr txBox="1"/>
          <p:nvPr>
            <p:ph idx="1" type="body"/>
          </p:nvPr>
        </p:nvSpPr>
        <p:spPr>
          <a:xfrm>
            <a:off x="195125" y="1501213"/>
            <a:ext cx="4114800" cy="4057800"/>
          </a:xfrm>
          <a:prstGeom prst="rect">
            <a:avLst/>
          </a:prstGeom>
          <a:noFill/>
          <a:ln>
            <a:noFill/>
          </a:ln>
        </p:spPr>
        <p:txBody>
          <a:bodyPr anchorCtr="0" anchor="t" bIns="45700" lIns="91425" spcFirstLastPara="1" rIns="91425" wrap="square" tIns="45700">
            <a:normAutofit fontScale="85000" lnSpcReduction="20000"/>
          </a:bodyPr>
          <a:lstStyle/>
          <a:p>
            <a:pPr indent="-303530" lvl="0" marL="342900" rtl="0" algn="l">
              <a:lnSpc>
                <a:spcPct val="115000"/>
              </a:lnSpc>
              <a:spcBef>
                <a:spcPts val="0"/>
              </a:spcBef>
              <a:spcAft>
                <a:spcPts val="0"/>
              </a:spcAft>
              <a:buSzPct val="100000"/>
              <a:buChar char="•"/>
            </a:pPr>
            <a:r>
              <a:rPr lang="en-US" sz="2564"/>
              <a:t>Among the top 5 hits from the model integrating all features (Full) are 80% of the known disease causal genes from a cohort of diagnosed mitochondrial disease patients (N=111)</a:t>
            </a:r>
            <a:endParaRPr sz="2564"/>
          </a:p>
          <a:p>
            <a:pPr indent="-303530" lvl="0" marL="342900" rtl="0" algn="l">
              <a:lnSpc>
                <a:spcPct val="115000"/>
              </a:lnSpc>
              <a:spcBef>
                <a:spcPts val="0"/>
              </a:spcBef>
              <a:spcAft>
                <a:spcPts val="0"/>
              </a:spcAft>
              <a:buSzPct val="100000"/>
              <a:buChar char="•"/>
            </a:pPr>
            <a:r>
              <a:rPr lang="en-US" sz="2564"/>
              <a:t>All features contribute to the model</a:t>
            </a:r>
            <a:endParaRPr sz="2564"/>
          </a:p>
          <a:p>
            <a:pPr indent="-303530" lvl="0" marL="342900" rtl="0" algn="l">
              <a:lnSpc>
                <a:spcPct val="115000"/>
              </a:lnSpc>
              <a:spcBef>
                <a:spcPts val="0"/>
              </a:spcBef>
              <a:spcAft>
                <a:spcPts val="0"/>
              </a:spcAft>
              <a:buSzPct val="100000"/>
              <a:buChar char="•"/>
            </a:pPr>
            <a:r>
              <a:rPr lang="en-US" sz="2564"/>
              <a:t>Our model ranks causal genes higher than Exomiser</a:t>
            </a:r>
            <a:endParaRPr sz="2564"/>
          </a:p>
          <a:p>
            <a:pPr indent="0" lvl="0" marL="342900" rtl="0" algn="l">
              <a:spcBef>
                <a:spcPts val="0"/>
              </a:spcBef>
              <a:spcAft>
                <a:spcPts val="0"/>
              </a:spcAft>
              <a:buNone/>
            </a:pPr>
            <a:r>
              <a:t/>
            </a:r>
            <a:endParaRPr/>
          </a:p>
        </p:txBody>
      </p:sp>
      <p:sp>
        <p:nvSpPr>
          <p:cNvPr id="268" name="Google Shape;268;g1285f19d62b_0_104"/>
          <p:cNvSpPr txBox="1"/>
          <p:nvPr/>
        </p:nvSpPr>
        <p:spPr>
          <a:xfrm>
            <a:off x="342900" y="6248400"/>
            <a:ext cx="21597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chemeClr val="dk1"/>
                </a:solidFill>
                <a:latin typeface="Arial"/>
                <a:ea typeface="Arial"/>
                <a:cs typeface="Arial"/>
                <a:sym typeface="Arial"/>
              </a:rPr>
              <a:t>Created for CAGI 6</a:t>
            </a:r>
            <a:endParaRPr/>
          </a:p>
        </p:txBody>
      </p:sp>
      <p:sp>
        <p:nvSpPr>
          <p:cNvPr id="269" name="Google Shape;269;g1285f19d62b_0_104"/>
          <p:cNvSpPr txBox="1"/>
          <p:nvPr/>
        </p:nvSpPr>
        <p:spPr>
          <a:xfrm>
            <a:off x="7562850" y="6248400"/>
            <a:ext cx="1200300" cy="3693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rPr>
              <a:t>V. Yépez</a:t>
            </a:r>
            <a:endParaRPr/>
          </a:p>
        </p:txBody>
      </p:sp>
      <p:sp>
        <p:nvSpPr>
          <p:cNvPr id="270" name="Google Shape;270;g1285f19d62b_0_104"/>
          <p:cNvSpPr txBox="1"/>
          <p:nvPr/>
        </p:nvSpPr>
        <p:spPr>
          <a:xfrm>
            <a:off x="3289300" y="6248400"/>
            <a:ext cx="29427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pic>
        <p:nvPicPr>
          <p:cNvPr id="271" name="Google Shape;271;g1285f19d62b_0_104"/>
          <p:cNvPicPr preferRelativeResize="0"/>
          <p:nvPr/>
        </p:nvPicPr>
        <p:blipFill>
          <a:blip r:embed="rId3">
            <a:alphaModFix/>
          </a:blip>
          <a:stretch>
            <a:fillRect/>
          </a:stretch>
        </p:blipFill>
        <p:spPr>
          <a:xfrm>
            <a:off x="4671025" y="1499012"/>
            <a:ext cx="4411399" cy="3859974"/>
          </a:xfrm>
          <a:prstGeom prst="rect">
            <a:avLst/>
          </a:prstGeom>
          <a:noFill/>
          <a:ln>
            <a:noFill/>
          </a:ln>
        </p:spPr>
      </p:pic>
      <p:sp>
        <p:nvSpPr>
          <p:cNvPr id="272" name="Google Shape;272;g1285f19d62b_0_104"/>
          <p:cNvSpPr txBox="1"/>
          <p:nvPr/>
        </p:nvSpPr>
        <p:spPr>
          <a:xfrm>
            <a:off x="432600" y="5338100"/>
            <a:ext cx="3301200" cy="38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100">
                <a:solidFill>
                  <a:srgbClr val="666666"/>
                </a:solidFill>
                <a:latin typeface="Helvetica Neue"/>
                <a:ea typeface="Helvetica Neue"/>
                <a:cs typeface="Helvetica Neue"/>
                <a:sym typeface="Helvetica Neue"/>
              </a:rPr>
              <a:t>Exomiser: Robinson et al, Genome Res, 2014</a:t>
            </a:r>
            <a:endParaRPr sz="1100">
              <a:solidFill>
                <a:srgbClr val="666666"/>
              </a:solidFill>
              <a:latin typeface="Helvetica Neue"/>
              <a:ea typeface="Helvetica Neue"/>
              <a:cs typeface="Helvetica Neue"/>
              <a:sym typeface="Helvetica Neue"/>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g1285f19d62b_0_128"/>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Arial"/>
              <a:buNone/>
            </a:pPr>
            <a:r>
              <a:rPr lang="en-US"/>
              <a:t>C</a:t>
            </a:r>
            <a:r>
              <a:rPr lang="en-US"/>
              <a:t>ases with high scores in the SickKids cohort</a:t>
            </a:r>
            <a:endParaRPr/>
          </a:p>
        </p:txBody>
      </p:sp>
      <p:sp>
        <p:nvSpPr>
          <p:cNvPr id="278" name="Google Shape;278;g1285f19d62b_0_128"/>
          <p:cNvSpPr txBox="1"/>
          <p:nvPr/>
        </p:nvSpPr>
        <p:spPr>
          <a:xfrm>
            <a:off x="342900" y="6248400"/>
            <a:ext cx="21597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chemeClr val="dk1"/>
                </a:solidFill>
                <a:latin typeface="Arial"/>
                <a:ea typeface="Arial"/>
                <a:cs typeface="Arial"/>
                <a:sym typeface="Arial"/>
              </a:rPr>
              <a:t>Created for CAGI 6</a:t>
            </a:r>
            <a:endParaRPr/>
          </a:p>
        </p:txBody>
      </p:sp>
      <p:sp>
        <p:nvSpPr>
          <p:cNvPr id="279" name="Google Shape;279;g1285f19d62b_0_128"/>
          <p:cNvSpPr txBox="1"/>
          <p:nvPr/>
        </p:nvSpPr>
        <p:spPr>
          <a:xfrm>
            <a:off x="7562850" y="6248400"/>
            <a:ext cx="1200300" cy="3693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rPr>
              <a:t>V. Yépez</a:t>
            </a:r>
            <a:endParaRPr/>
          </a:p>
        </p:txBody>
      </p:sp>
      <p:sp>
        <p:nvSpPr>
          <p:cNvPr id="280" name="Google Shape;280;g1285f19d62b_0_128"/>
          <p:cNvSpPr txBox="1"/>
          <p:nvPr/>
        </p:nvSpPr>
        <p:spPr>
          <a:xfrm>
            <a:off x="3289300" y="6248400"/>
            <a:ext cx="29427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graphicFrame>
        <p:nvGraphicFramePr>
          <p:cNvPr id="281" name="Google Shape;281;g1285f19d62b_0_128"/>
          <p:cNvGraphicFramePr/>
          <p:nvPr/>
        </p:nvGraphicFramePr>
        <p:xfrm>
          <a:off x="806663" y="1541325"/>
          <a:ext cx="3000000" cy="3000000"/>
        </p:xfrm>
        <a:graphic>
          <a:graphicData uri="http://schemas.openxmlformats.org/drawingml/2006/table">
            <a:tbl>
              <a:tblPr>
                <a:noFill/>
                <a:tableStyleId>{5453FDC5-9027-4DF0-992F-1ECFEC9748EF}</a:tableStyleId>
              </a:tblPr>
              <a:tblGrid>
                <a:gridCol w="1175050"/>
                <a:gridCol w="1214650"/>
                <a:gridCol w="907575"/>
                <a:gridCol w="1926225"/>
                <a:gridCol w="2086675"/>
              </a:tblGrid>
              <a:tr h="249725">
                <a:tc>
                  <a:txBody>
                    <a:bodyPr/>
                    <a:lstStyle/>
                    <a:p>
                      <a:pPr indent="0" lvl="0" marL="0" rtl="0" algn="l">
                        <a:lnSpc>
                          <a:spcPct val="115000"/>
                        </a:lnSpc>
                        <a:spcBef>
                          <a:spcPts val="0"/>
                        </a:spcBef>
                        <a:spcAft>
                          <a:spcPts val="0"/>
                        </a:spcAft>
                        <a:buNone/>
                      </a:pPr>
                      <a:r>
                        <a:rPr b="1" lang="en-US"/>
                        <a:t>Sample</a:t>
                      </a:r>
                      <a:endParaRPr b="1"/>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en-US"/>
                        <a:t>Gene</a:t>
                      </a:r>
                      <a:endParaRPr b="1"/>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en-US"/>
                        <a:t>Score</a:t>
                      </a:r>
                      <a:endParaRPr b="1"/>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en-US"/>
                        <a:t>Aberrant Expression</a:t>
                      </a:r>
                      <a:endParaRPr b="1"/>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en-US"/>
                        <a:t>Aberrant splicing</a:t>
                      </a:r>
                      <a:endParaRPr b="1"/>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324950">
                <a:tc>
                  <a:txBody>
                    <a:bodyPr/>
                    <a:lstStyle/>
                    <a:p>
                      <a:pPr indent="0" lvl="0" marL="0" rtl="0" algn="l">
                        <a:lnSpc>
                          <a:spcPct val="115000"/>
                        </a:lnSpc>
                        <a:spcBef>
                          <a:spcPts val="0"/>
                        </a:spcBef>
                        <a:spcAft>
                          <a:spcPts val="0"/>
                        </a:spcAft>
                        <a:buNone/>
                      </a:pPr>
                      <a:r>
                        <a:rPr lang="en-US"/>
                        <a:t>P1</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i="1" lang="en-US"/>
                        <a:t>SMS</a:t>
                      </a:r>
                      <a:endParaRPr i="1"/>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US"/>
                        <a:t>0.14</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a:t>no</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a:t>Exon skipping</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454050">
                <a:tc>
                  <a:txBody>
                    <a:bodyPr/>
                    <a:lstStyle/>
                    <a:p>
                      <a:pPr indent="0" lvl="0" marL="0" rtl="0" algn="l">
                        <a:lnSpc>
                          <a:spcPct val="115000"/>
                        </a:lnSpc>
                        <a:spcBef>
                          <a:spcPts val="0"/>
                        </a:spcBef>
                        <a:spcAft>
                          <a:spcPts val="0"/>
                        </a:spcAft>
                        <a:buNone/>
                      </a:pPr>
                      <a:r>
                        <a:rPr lang="en-US"/>
                        <a:t>P2</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i="1" lang="en-US"/>
                        <a:t>STUB1</a:t>
                      </a:r>
                      <a:endParaRPr i="1"/>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US"/>
                        <a:t>0.61</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Clr>
                          <a:srgbClr val="000000"/>
                        </a:buClr>
                        <a:buSzPts val="1100"/>
                        <a:buFont typeface="Arial"/>
                        <a:buNone/>
                      </a:pPr>
                      <a:r>
                        <a:rPr lang="en-US">
                          <a:solidFill>
                            <a:srgbClr val="000000"/>
                          </a:solidFill>
                        </a:rPr>
                        <a:t> 33% reduction</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a:t>none</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
        <p:nvSpPr>
          <p:cNvPr id="282" name="Google Shape;282;g1285f19d62b_0_128"/>
          <p:cNvSpPr txBox="1"/>
          <p:nvPr/>
        </p:nvSpPr>
        <p:spPr>
          <a:xfrm>
            <a:off x="544525" y="2994000"/>
            <a:ext cx="7927800" cy="289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800"/>
              <a:t>P1 suffers from Snyder-Robinson Syndrome:</a:t>
            </a:r>
            <a:endParaRPr sz="1800"/>
          </a:p>
          <a:p>
            <a:pPr indent="-342900" lvl="0" marL="457200" rtl="0" algn="l">
              <a:spcBef>
                <a:spcPts val="0"/>
              </a:spcBef>
              <a:spcAft>
                <a:spcPts val="0"/>
              </a:spcAft>
              <a:buSzPts val="1800"/>
              <a:buChar char="●"/>
            </a:pPr>
            <a:r>
              <a:rPr lang="en-US" sz="1800"/>
              <a:t>1st ranked gene in P1:</a:t>
            </a:r>
            <a:r>
              <a:rPr i="1" lang="en-US" sz="1800"/>
              <a:t> SMS</a:t>
            </a:r>
            <a:endParaRPr i="1" sz="1800"/>
          </a:p>
          <a:p>
            <a:pPr indent="-342900" lvl="0" marL="457200" rtl="0" algn="l">
              <a:spcBef>
                <a:spcPts val="0"/>
              </a:spcBef>
              <a:spcAft>
                <a:spcPts val="0"/>
              </a:spcAft>
              <a:buSzPts val="1800"/>
              <a:buChar char="●"/>
            </a:pPr>
            <a:r>
              <a:rPr i="1" lang="en-US" sz="1800"/>
              <a:t>SMS</a:t>
            </a:r>
            <a:r>
              <a:rPr lang="en-US" sz="1800"/>
              <a:t> causes Snyder-Robinson Syndrome</a:t>
            </a:r>
            <a:endParaRPr sz="1800"/>
          </a:p>
          <a:p>
            <a:pPr indent="-342900" lvl="0" marL="457200" rtl="0" algn="l">
              <a:spcBef>
                <a:spcPts val="0"/>
              </a:spcBef>
              <a:spcAft>
                <a:spcPts val="0"/>
              </a:spcAft>
              <a:buSzPts val="1800"/>
              <a:buChar char="●"/>
            </a:pPr>
            <a:r>
              <a:rPr lang="en-US" sz="1800"/>
              <a:t>WGS not provided. Variant(s) obtained through RNA-seq variant calling implemented in DROP</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i="1" lang="en-US" sz="1800"/>
              <a:t>STUB1</a:t>
            </a:r>
            <a:r>
              <a:rPr lang="en-US" sz="1800"/>
              <a:t> causes causes Spinocerebellar ataxia:</a:t>
            </a:r>
            <a:endParaRPr sz="1800"/>
          </a:p>
          <a:p>
            <a:pPr indent="-342900" lvl="0" marL="457200" rtl="0" algn="l">
              <a:spcBef>
                <a:spcPts val="0"/>
              </a:spcBef>
              <a:spcAft>
                <a:spcPts val="0"/>
              </a:spcAft>
              <a:buSzPts val="1800"/>
              <a:buChar char="●"/>
            </a:pPr>
            <a:r>
              <a:rPr lang="en-US" sz="1800"/>
              <a:t>matches P2’s phenotype, dominant</a:t>
            </a:r>
            <a:endParaRPr sz="1800"/>
          </a:p>
          <a:p>
            <a:pPr indent="-342900" lvl="0" marL="457200" rtl="0" algn="l">
              <a:spcBef>
                <a:spcPts val="0"/>
              </a:spcBef>
              <a:spcAft>
                <a:spcPts val="0"/>
              </a:spcAft>
              <a:buSzPts val="1800"/>
              <a:buChar char="●"/>
            </a:pPr>
            <a:r>
              <a:rPr lang="en-US" sz="1800"/>
              <a:t>variant already reported as pathogenic</a:t>
            </a:r>
            <a:endParaRPr sz="1800"/>
          </a:p>
          <a:p>
            <a:pPr indent="0" lvl="0" marL="0" rtl="0" algn="l">
              <a:spcBef>
                <a:spcPts val="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g1285f19d62b_0_139"/>
          <p:cNvSpPr txBox="1"/>
          <p:nvPr>
            <p:ph type="title"/>
          </p:nvPr>
        </p:nvSpPr>
        <p:spPr>
          <a:xfrm>
            <a:off x="457200" y="49826"/>
            <a:ext cx="8229600" cy="1421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018"/>
              <a:buFont typeface="Arial"/>
              <a:buNone/>
            </a:pPr>
            <a:r>
              <a:rPr lang="en-US" sz="2633"/>
              <a:t>Take home: model integrating genotype, RNA-seq and phenotype to predict pathogenicity</a:t>
            </a:r>
            <a:endParaRPr sz="3400"/>
          </a:p>
        </p:txBody>
      </p:sp>
      <p:sp>
        <p:nvSpPr>
          <p:cNvPr id="288" name="Google Shape;288;g1285f19d62b_0_139"/>
          <p:cNvSpPr txBox="1"/>
          <p:nvPr/>
        </p:nvSpPr>
        <p:spPr>
          <a:xfrm>
            <a:off x="342900" y="6248400"/>
            <a:ext cx="21597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chemeClr val="dk1"/>
                </a:solidFill>
                <a:latin typeface="Arial"/>
                <a:ea typeface="Arial"/>
                <a:cs typeface="Arial"/>
                <a:sym typeface="Arial"/>
              </a:rPr>
              <a:t>Created for CAGI 6</a:t>
            </a:r>
            <a:endParaRPr/>
          </a:p>
        </p:txBody>
      </p:sp>
      <p:sp>
        <p:nvSpPr>
          <p:cNvPr id="289" name="Google Shape;289;g1285f19d62b_0_139"/>
          <p:cNvSpPr txBox="1"/>
          <p:nvPr/>
        </p:nvSpPr>
        <p:spPr>
          <a:xfrm>
            <a:off x="7562850" y="6248400"/>
            <a:ext cx="1200300" cy="3693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rPr>
              <a:t>V. Yépez</a:t>
            </a:r>
            <a:endParaRPr/>
          </a:p>
        </p:txBody>
      </p:sp>
      <p:sp>
        <p:nvSpPr>
          <p:cNvPr id="290" name="Google Shape;290;g1285f19d62b_0_139"/>
          <p:cNvSpPr txBox="1"/>
          <p:nvPr/>
        </p:nvSpPr>
        <p:spPr>
          <a:xfrm>
            <a:off x="3289300" y="6248400"/>
            <a:ext cx="29427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pic>
        <p:nvPicPr>
          <p:cNvPr id="291" name="Google Shape;291;g1285f19d62b_0_139"/>
          <p:cNvPicPr preferRelativeResize="0"/>
          <p:nvPr/>
        </p:nvPicPr>
        <p:blipFill>
          <a:blip r:embed="rId3">
            <a:alphaModFix/>
          </a:blip>
          <a:stretch>
            <a:fillRect/>
          </a:stretch>
        </p:blipFill>
        <p:spPr>
          <a:xfrm>
            <a:off x="7075600" y="1593325"/>
            <a:ext cx="1474550" cy="1720300"/>
          </a:xfrm>
          <a:prstGeom prst="rect">
            <a:avLst/>
          </a:prstGeom>
          <a:noFill/>
          <a:ln>
            <a:noFill/>
          </a:ln>
        </p:spPr>
      </p:pic>
      <p:pic>
        <p:nvPicPr>
          <p:cNvPr id="292" name="Google Shape;292;g1285f19d62b_0_139"/>
          <p:cNvPicPr preferRelativeResize="0"/>
          <p:nvPr/>
        </p:nvPicPr>
        <p:blipFill>
          <a:blip r:embed="rId4">
            <a:alphaModFix/>
          </a:blip>
          <a:stretch>
            <a:fillRect/>
          </a:stretch>
        </p:blipFill>
        <p:spPr>
          <a:xfrm>
            <a:off x="629025" y="1508925"/>
            <a:ext cx="2527804" cy="945525"/>
          </a:xfrm>
          <a:prstGeom prst="rect">
            <a:avLst/>
          </a:prstGeom>
          <a:noFill/>
          <a:ln>
            <a:noFill/>
          </a:ln>
        </p:spPr>
      </p:pic>
      <p:sp>
        <p:nvSpPr>
          <p:cNvPr id="293" name="Google Shape;293;g1285f19d62b_0_139"/>
          <p:cNvSpPr txBox="1"/>
          <p:nvPr/>
        </p:nvSpPr>
        <p:spPr>
          <a:xfrm>
            <a:off x="400375" y="2554163"/>
            <a:ext cx="3226800" cy="1948200"/>
          </a:xfrm>
          <a:prstGeom prst="rect">
            <a:avLst/>
          </a:prstGeom>
          <a:noFill/>
          <a:ln>
            <a:noFill/>
          </a:ln>
        </p:spPr>
        <p:txBody>
          <a:bodyPr anchorCtr="0" anchor="t" bIns="45700" lIns="91425" spcFirstLastPara="1" rIns="91425" wrap="square" tIns="45700">
            <a:noAutofit/>
          </a:bodyPr>
          <a:lstStyle/>
          <a:p>
            <a:pPr indent="-323850" lvl="0" marL="457200" rtl="0" algn="l">
              <a:lnSpc>
                <a:spcPct val="115000"/>
              </a:lnSpc>
              <a:spcBef>
                <a:spcPts val="0"/>
              </a:spcBef>
              <a:spcAft>
                <a:spcPts val="0"/>
              </a:spcAft>
              <a:buClr>
                <a:schemeClr val="dk1"/>
              </a:buClr>
              <a:buSzPts val="1500"/>
              <a:buChar char="●"/>
            </a:pPr>
            <a:r>
              <a:rPr lang="en-US" sz="1500">
                <a:solidFill>
                  <a:schemeClr val="dk1"/>
                </a:solidFill>
              </a:rPr>
              <a:t>Minor allele frequency</a:t>
            </a:r>
            <a:endParaRPr sz="1500">
              <a:solidFill>
                <a:schemeClr val="dk1"/>
              </a:solidFill>
            </a:endParaRPr>
          </a:p>
          <a:p>
            <a:pPr indent="-323850" lvl="0" marL="457200" rtl="0" algn="l">
              <a:lnSpc>
                <a:spcPct val="115000"/>
              </a:lnSpc>
              <a:spcBef>
                <a:spcPts val="0"/>
              </a:spcBef>
              <a:spcAft>
                <a:spcPts val="0"/>
              </a:spcAft>
              <a:buClr>
                <a:schemeClr val="dk1"/>
              </a:buClr>
              <a:buSzPts val="1500"/>
              <a:buChar char="●"/>
            </a:pPr>
            <a:r>
              <a:rPr lang="en-US" sz="1500">
                <a:solidFill>
                  <a:schemeClr val="dk1"/>
                </a:solidFill>
                <a:extLst>
                  <a:ext uri="http://customooxmlschemas.google.com/">
                    <go:slidesCustomData xmlns:go="http://customooxmlschemas.google.com/" textRoundtripDataId="5"/>
                  </a:ext>
                </a:extLst>
              </a:rPr>
              <a:t>Impact (e.g. stop, f</a:t>
            </a:r>
            <a:r>
              <a:rPr lang="en-US" sz="1500">
                <a:solidFill>
                  <a:schemeClr val="dk1"/>
                </a:solidFill>
              </a:rPr>
              <a:t>rameshift)</a:t>
            </a:r>
            <a:endParaRPr sz="1500">
              <a:solidFill>
                <a:schemeClr val="dk1"/>
              </a:solidFill>
            </a:endParaRPr>
          </a:p>
          <a:p>
            <a:pPr indent="-323850" lvl="0" marL="457200" rtl="0" algn="l">
              <a:lnSpc>
                <a:spcPct val="115000"/>
              </a:lnSpc>
              <a:spcBef>
                <a:spcPts val="0"/>
              </a:spcBef>
              <a:spcAft>
                <a:spcPts val="0"/>
              </a:spcAft>
              <a:buClr>
                <a:schemeClr val="dk1"/>
              </a:buClr>
              <a:buSzPts val="1500"/>
              <a:buChar char="●"/>
            </a:pPr>
            <a:r>
              <a:rPr lang="en-US" sz="1500">
                <a:solidFill>
                  <a:schemeClr val="dk1"/>
                </a:solidFill>
              </a:rPr>
              <a:t>Clinical significance</a:t>
            </a:r>
            <a:endParaRPr sz="1500">
              <a:solidFill>
                <a:schemeClr val="dk1"/>
              </a:solidFill>
            </a:endParaRPr>
          </a:p>
          <a:p>
            <a:pPr indent="-323850" lvl="0" marL="457200" rtl="0" algn="l">
              <a:lnSpc>
                <a:spcPct val="115000"/>
              </a:lnSpc>
              <a:spcBef>
                <a:spcPts val="0"/>
              </a:spcBef>
              <a:spcAft>
                <a:spcPts val="0"/>
              </a:spcAft>
              <a:buClr>
                <a:schemeClr val="dk1"/>
              </a:buClr>
              <a:buSzPts val="1500"/>
              <a:buChar char="●"/>
            </a:pPr>
            <a:r>
              <a:rPr lang="en-US" sz="1500">
                <a:solidFill>
                  <a:schemeClr val="dk1"/>
                </a:solidFill>
              </a:rPr>
              <a:t>Deleteriousness</a:t>
            </a:r>
            <a:endParaRPr sz="1500">
              <a:solidFill>
                <a:schemeClr val="dk1"/>
              </a:solidFill>
            </a:endParaRPr>
          </a:p>
          <a:p>
            <a:pPr indent="-323850" lvl="0" marL="457200" rtl="0" algn="l">
              <a:lnSpc>
                <a:spcPct val="115000"/>
              </a:lnSpc>
              <a:spcBef>
                <a:spcPts val="0"/>
              </a:spcBef>
              <a:spcAft>
                <a:spcPts val="0"/>
              </a:spcAft>
              <a:buClr>
                <a:schemeClr val="dk1"/>
              </a:buClr>
              <a:buSzPts val="1500"/>
              <a:buChar char="●"/>
            </a:pPr>
            <a:r>
              <a:rPr lang="en-US" sz="1500">
                <a:solidFill>
                  <a:schemeClr val="dk1"/>
                </a:solidFill>
              </a:rPr>
              <a:t>Evolutionary constraint</a:t>
            </a:r>
            <a:endParaRPr sz="1500">
              <a:solidFill>
                <a:schemeClr val="dk1"/>
              </a:solidFill>
            </a:endParaRPr>
          </a:p>
          <a:p>
            <a:pPr indent="-323850" lvl="0" marL="457200" rtl="0" algn="l">
              <a:lnSpc>
                <a:spcPct val="115000"/>
              </a:lnSpc>
              <a:spcBef>
                <a:spcPts val="0"/>
              </a:spcBef>
              <a:spcAft>
                <a:spcPts val="0"/>
              </a:spcAft>
              <a:buClr>
                <a:schemeClr val="dk1"/>
              </a:buClr>
              <a:buSzPts val="1500"/>
              <a:buChar char="●"/>
            </a:pPr>
            <a:r>
              <a:rPr lang="en-US" sz="1500">
                <a:solidFill>
                  <a:schemeClr val="dk1"/>
                </a:solidFill>
              </a:rPr>
              <a:t>Mono-allelic expression</a:t>
            </a:r>
            <a:endParaRPr sz="1500">
              <a:solidFill>
                <a:schemeClr val="dk1"/>
              </a:solidFill>
            </a:endParaRPr>
          </a:p>
        </p:txBody>
      </p:sp>
      <p:sp>
        <p:nvSpPr>
          <p:cNvPr id="294" name="Google Shape;294;g1285f19d62b_0_139"/>
          <p:cNvSpPr txBox="1"/>
          <p:nvPr/>
        </p:nvSpPr>
        <p:spPr>
          <a:xfrm>
            <a:off x="3397950" y="5341725"/>
            <a:ext cx="3916500" cy="415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lang="en-US" sz="1500">
                <a:solidFill>
                  <a:schemeClr val="dk1"/>
                </a:solidFill>
              </a:rPr>
              <a:t>Pathogenicity score for each sample-gene</a:t>
            </a:r>
            <a:endParaRPr sz="1500">
              <a:solidFill>
                <a:schemeClr val="dk1"/>
              </a:solidFill>
            </a:endParaRPr>
          </a:p>
        </p:txBody>
      </p:sp>
      <p:pic>
        <p:nvPicPr>
          <p:cNvPr id="295" name="Google Shape;295;g1285f19d62b_0_139"/>
          <p:cNvPicPr preferRelativeResize="0"/>
          <p:nvPr/>
        </p:nvPicPr>
        <p:blipFill rotWithShape="1">
          <a:blip r:embed="rId5">
            <a:alphaModFix/>
          </a:blip>
          <a:srcRect b="10155" l="3772" r="68505" t="32563"/>
          <a:stretch/>
        </p:blipFill>
        <p:spPr>
          <a:xfrm>
            <a:off x="4098962" y="1614304"/>
            <a:ext cx="1325224" cy="687795"/>
          </a:xfrm>
          <a:prstGeom prst="rect">
            <a:avLst/>
          </a:prstGeom>
          <a:noFill/>
          <a:ln>
            <a:noFill/>
          </a:ln>
        </p:spPr>
      </p:pic>
      <p:pic>
        <p:nvPicPr>
          <p:cNvPr id="296" name="Google Shape;296;g1285f19d62b_0_139"/>
          <p:cNvPicPr preferRelativeResize="0"/>
          <p:nvPr/>
        </p:nvPicPr>
        <p:blipFill rotWithShape="1">
          <a:blip r:embed="rId6">
            <a:alphaModFix/>
          </a:blip>
          <a:srcRect b="37533" l="33426" r="30144" t="45392"/>
          <a:stretch/>
        </p:blipFill>
        <p:spPr>
          <a:xfrm>
            <a:off x="4059325" y="2338725"/>
            <a:ext cx="1407774" cy="599849"/>
          </a:xfrm>
          <a:prstGeom prst="rect">
            <a:avLst/>
          </a:prstGeom>
          <a:noFill/>
          <a:ln>
            <a:noFill/>
          </a:ln>
        </p:spPr>
      </p:pic>
      <p:sp>
        <p:nvSpPr>
          <p:cNvPr id="297" name="Google Shape;297;g1285f19d62b_0_139"/>
          <p:cNvSpPr txBox="1"/>
          <p:nvPr/>
        </p:nvSpPr>
        <p:spPr>
          <a:xfrm>
            <a:off x="3627175" y="3481925"/>
            <a:ext cx="2962500" cy="945600"/>
          </a:xfrm>
          <a:prstGeom prst="rect">
            <a:avLst/>
          </a:prstGeom>
          <a:noFill/>
          <a:ln>
            <a:noFill/>
          </a:ln>
        </p:spPr>
        <p:txBody>
          <a:bodyPr anchorCtr="0" anchor="t" bIns="45700" lIns="91425" spcFirstLastPara="1" rIns="91425" wrap="square" tIns="45700">
            <a:normAutofit/>
          </a:bodyPr>
          <a:lstStyle/>
          <a:p>
            <a:pPr indent="-323850" lvl="0" marL="457200" rtl="0" algn="l">
              <a:lnSpc>
                <a:spcPct val="115000"/>
              </a:lnSpc>
              <a:spcBef>
                <a:spcPts val="0"/>
              </a:spcBef>
              <a:spcAft>
                <a:spcPts val="0"/>
              </a:spcAft>
              <a:buClr>
                <a:schemeClr val="dk1"/>
              </a:buClr>
              <a:buSzPts val="1500"/>
              <a:buChar char="●"/>
            </a:pPr>
            <a:r>
              <a:rPr lang="en-US" sz="1500">
                <a:solidFill>
                  <a:schemeClr val="dk1"/>
                </a:solidFill>
              </a:rPr>
              <a:t>Aberrant expression</a:t>
            </a:r>
            <a:endParaRPr sz="1500">
              <a:solidFill>
                <a:schemeClr val="dk1"/>
              </a:solidFill>
            </a:endParaRPr>
          </a:p>
          <a:p>
            <a:pPr indent="-323850" lvl="0" marL="457200" rtl="0" algn="l">
              <a:lnSpc>
                <a:spcPct val="115000"/>
              </a:lnSpc>
              <a:spcBef>
                <a:spcPts val="0"/>
              </a:spcBef>
              <a:spcAft>
                <a:spcPts val="0"/>
              </a:spcAft>
              <a:buClr>
                <a:schemeClr val="dk1"/>
              </a:buClr>
              <a:buSzPts val="1500"/>
              <a:buChar char="●"/>
            </a:pPr>
            <a:r>
              <a:rPr lang="en-US" sz="1500">
                <a:solidFill>
                  <a:schemeClr val="dk1"/>
                </a:solidFill>
              </a:rPr>
              <a:t>Aberrant splicing</a:t>
            </a:r>
            <a:endParaRPr sz="1500">
              <a:solidFill>
                <a:schemeClr val="dk1"/>
              </a:solidFill>
              <a:latin typeface="Calibri"/>
              <a:ea typeface="Calibri"/>
              <a:cs typeface="Calibri"/>
              <a:sym typeface="Calibri"/>
            </a:endParaRPr>
          </a:p>
        </p:txBody>
      </p:sp>
      <p:sp>
        <p:nvSpPr>
          <p:cNvPr id="298" name="Google Shape;298;g1285f19d62b_0_139"/>
          <p:cNvSpPr txBox="1"/>
          <p:nvPr/>
        </p:nvSpPr>
        <p:spPr>
          <a:xfrm>
            <a:off x="6228100" y="3849650"/>
            <a:ext cx="2962500" cy="400200"/>
          </a:xfrm>
          <a:prstGeom prst="rect">
            <a:avLst/>
          </a:prstGeom>
          <a:noFill/>
          <a:ln>
            <a:noFill/>
          </a:ln>
        </p:spPr>
        <p:txBody>
          <a:bodyPr anchorCtr="0" anchor="t" bIns="45700" lIns="91425" spcFirstLastPara="1" rIns="91425" wrap="square" tIns="45700">
            <a:normAutofit/>
          </a:bodyPr>
          <a:lstStyle/>
          <a:p>
            <a:pPr indent="-323850" lvl="0" marL="457200" rtl="0" algn="l">
              <a:lnSpc>
                <a:spcPct val="115000"/>
              </a:lnSpc>
              <a:spcBef>
                <a:spcPts val="0"/>
              </a:spcBef>
              <a:spcAft>
                <a:spcPts val="0"/>
              </a:spcAft>
              <a:buClr>
                <a:schemeClr val="dk1"/>
              </a:buClr>
              <a:buSzPts val="1500"/>
              <a:buChar char="●"/>
            </a:pPr>
            <a:r>
              <a:rPr lang="en-US" sz="1500">
                <a:solidFill>
                  <a:schemeClr val="dk1"/>
                </a:solidFill>
              </a:rPr>
              <a:t>Standardized phenotype</a:t>
            </a:r>
            <a:endParaRPr sz="1500">
              <a:solidFill>
                <a:schemeClr val="dk1"/>
              </a:solidFill>
              <a:latin typeface="Calibri"/>
              <a:ea typeface="Calibri"/>
              <a:cs typeface="Calibri"/>
              <a:sym typeface="Calibri"/>
            </a:endParaRPr>
          </a:p>
        </p:txBody>
      </p:sp>
      <p:sp>
        <p:nvSpPr>
          <p:cNvPr id="299" name="Google Shape;299;g1285f19d62b_0_139"/>
          <p:cNvSpPr/>
          <p:nvPr/>
        </p:nvSpPr>
        <p:spPr>
          <a:xfrm rot="-5400000">
            <a:off x="4691100" y="266900"/>
            <a:ext cx="200400" cy="8394900"/>
          </a:xfrm>
          <a:prstGeom prst="leftBrace">
            <a:avLst>
              <a:gd fmla="val 50000" name="adj1"/>
              <a:gd fmla="val 50000" name="adj2"/>
            </a:avLst>
          </a:prstGeom>
          <a:noFill/>
          <a:ln cap="flat" cmpd="sng" w="9525">
            <a:solidFill>
              <a:srgbClr val="4F81B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g1285f19d62b_0_139"/>
          <p:cNvSpPr txBox="1"/>
          <p:nvPr/>
        </p:nvSpPr>
        <p:spPr>
          <a:xfrm>
            <a:off x="150900" y="4716950"/>
            <a:ext cx="3123600" cy="1391400"/>
          </a:xfrm>
          <a:prstGeom prst="rect">
            <a:avLst/>
          </a:prstGeom>
          <a:noFill/>
          <a:ln>
            <a:noFill/>
          </a:ln>
        </p:spPr>
        <p:txBody>
          <a:bodyPr anchorCtr="0" anchor="t" bIns="91425" lIns="91425" spcFirstLastPara="1" rIns="91425" wrap="square" tIns="91425">
            <a:spAutoFit/>
          </a:bodyPr>
          <a:lstStyle/>
          <a:p>
            <a:pPr indent="-203200" lvl="0" marL="114300" rtl="0" algn="l">
              <a:lnSpc>
                <a:spcPct val="115000"/>
              </a:lnSpc>
              <a:spcBef>
                <a:spcPts val="0"/>
              </a:spcBef>
              <a:spcAft>
                <a:spcPts val="0"/>
              </a:spcAft>
              <a:buClr>
                <a:schemeClr val="dk1"/>
              </a:buClr>
              <a:buSzPts val="1400"/>
              <a:buChar char="●"/>
            </a:pPr>
            <a:r>
              <a:rPr lang="en-US">
                <a:solidFill>
                  <a:schemeClr val="dk1"/>
                </a:solidFill>
              </a:rPr>
              <a:t>Fast to set up</a:t>
            </a:r>
            <a:endParaRPr>
              <a:solidFill>
                <a:schemeClr val="dk1"/>
              </a:solidFill>
            </a:endParaRPr>
          </a:p>
          <a:p>
            <a:pPr indent="-203200" lvl="0" marL="114300" rtl="0" algn="l">
              <a:lnSpc>
                <a:spcPct val="115000"/>
              </a:lnSpc>
              <a:spcBef>
                <a:spcPts val="0"/>
              </a:spcBef>
              <a:spcAft>
                <a:spcPts val="0"/>
              </a:spcAft>
              <a:buClr>
                <a:schemeClr val="dk1"/>
              </a:buClr>
              <a:buSzPts val="1400"/>
              <a:buChar char="●"/>
            </a:pPr>
            <a:r>
              <a:rPr lang="en-US">
                <a:solidFill>
                  <a:schemeClr val="dk1"/>
                </a:solidFill>
              </a:rPr>
              <a:t>Ready to apply to other cohorts!</a:t>
            </a:r>
            <a:endParaRPr>
              <a:solidFill>
                <a:schemeClr val="dk1"/>
              </a:solidFill>
            </a:endParaRPr>
          </a:p>
          <a:p>
            <a:pPr indent="-203200" lvl="0" marL="114300" rtl="0" algn="l">
              <a:lnSpc>
                <a:spcPct val="115000"/>
              </a:lnSpc>
              <a:spcBef>
                <a:spcPts val="0"/>
              </a:spcBef>
              <a:spcAft>
                <a:spcPts val="0"/>
              </a:spcAft>
              <a:buClr>
                <a:srgbClr val="595959"/>
              </a:buClr>
              <a:buSzPts val="1400"/>
              <a:buChar char="●"/>
            </a:pPr>
            <a:r>
              <a:rPr lang="en-US">
                <a:solidFill>
                  <a:schemeClr val="dk1"/>
                </a:solidFill>
              </a:rPr>
              <a:t>Code publicly available: </a:t>
            </a:r>
            <a:r>
              <a:rPr lang="en-US" u="sng">
                <a:solidFill>
                  <a:srgbClr val="0000FF"/>
                </a:solidFill>
                <a:hlinkClick r:id="rId7">
                  <a:extLst>
                    <a:ext uri="{A12FA001-AC4F-418D-AE19-62706E023703}">
                      <ahyp:hlinkClr val="tx"/>
                    </a:ext>
                  </a:extLst>
                </a:hlinkClick>
              </a:rPr>
              <a:t>https://github.com/gagneurlab/cagi6_sickkids</a:t>
            </a:r>
            <a:endParaRPr>
              <a:solidFill>
                <a:srgbClr val="0000FF"/>
              </a:solidFill>
            </a:endParaRPr>
          </a:p>
        </p:txBody>
      </p:sp>
      <p:cxnSp>
        <p:nvCxnSpPr>
          <p:cNvPr id="301" name="Google Shape;301;g1285f19d62b_0_139"/>
          <p:cNvCxnSpPr/>
          <p:nvPr/>
        </p:nvCxnSpPr>
        <p:spPr>
          <a:xfrm>
            <a:off x="4791294" y="5174750"/>
            <a:ext cx="0" cy="234300"/>
          </a:xfrm>
          <a:prstGeom prst="straightConnector1">
            <a:avLst/>
          </a:prstGeom>
          <a:noFill/>
          <a:ln cap="flat" cmpd="sng" w="9525">
            <a:solidFill>
              <a:srgbClr val="4F81BD"/>
            </a:solidFill>
            <a:prstDash val="solid"/>
            <a:round/>
            <a:headEnd len="med" w="med" type="none"/>
            <a:tailEnd len="med" w="med" type="triangle"/>
          </a:ln>
        </p:spPr>
      </p:cxnSp>
      <p:sp>
        <p:nvSpPr>
          <p:cNvPr id="302" name="Google Shape;302;g1285f19d62b_0_139"/>
          <p:cNvSpPr txBox="1"/>
          <p:nvPr/>
        </p:nvSpPr>
        <p:spPr>
          <a:xfrm>
            <a:off x="3774300" y="4661900"/>
            <a:ext cx="20340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1600">
                <a:solidFill>
                  <a:schemeClr val="dk1"/>
                </a:solidFill>
              </a:rPr>
              <a:t>XGBoost</a:t>
            </a:r>
            <a:endParaRPr b="1" sz="1600">
              <a:solidFill>
                <a:schemeClr val="dk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g1285f19d62b_0_116"/>
          <p:cNvSpPr txBox="1"/>
          <p:nvPr>
            <p:ph type="title"/>
          </p:nvPr>
        </p:nvSpPr>
        <p:spPr>
          <a:xfrm>
            <a:off x="457200" y="49825"/>
            <a:ext cx="8229600" cy="10278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200"/>
              <a:buFont typeface="Arial"/>
              <a:buNone/>
            </a:pPr>
            <a:r>
              <a:rPr lang="en-US"/>
              <a:t>Acknowledgements</a:t>
            </a:r>
            <a:endParaRPr/>
          </a:p>
        </p:txBody>
      </p:sp>
      <p:sp>
        <p:nvSpPr>
          <p:cNvPr id="308" name="Google Shape;308;g1285f19d62b_0_116"/>
          <p:cNvSpPr txBox="1"/>
          <p:nvPr/>
        </p:nvSpPr>
        <p:spPr>
          <a:xfrm>
            <a:off x="342900" y="6248400"/>
            <a:ext cx="21597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chemeClr val="dk1"/>
                </a:solidFill>
                <a:latin typeface="Arial"/>
                <a:ea typeface="Arial"/>
                <a:cs typeface="Arial"/>
                <a:sym typeface="Arial"/>
              </a:rPr>
              <a:t>Created for CAGI 6</a:t>
            </a:r>
            <a:endParaRPr/>
          </a:p>
        </p:txBody>
      </p:sp>
      <p:sp>
        <p:nvSpPr>
          <p:cNvPr id="309" name="Google Shape;309;g1285f19d62b_0_116"/>
          <p:cNvSpPr txBox="1"/>
          <p:nvPr/>
        </p:nvSpPr>
        <p:spPr>
          <a:xfrm>
            <a:off x="7562850" y="6248400"/>
            <a:ext cx="1200300" cy="3693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rPr>
              <a:t>V. Yépez</a:t>
            </a:r>
            <a:endParaRPr/>
          </a:p>
        </p:txBody>
      </p:sp>
      <p:sp>
        <p:nvSpPr>
          <p:cNvPr id="310" name="Google Shape;310;g1285f19d62b_0_116"/>
          <p:cNvSpPr txBox="1"/>
          <p:nvPr/>
        </p:nvSpPr>
        <p:spPr>
          <a:xfrm>
            <a:off x="3289300" y="6248400"/>
            <a:ext cx="29427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sp>
        <p:nvSpPr>
          <p:cNvPr id="311" name="Google Shape;311;g1285f19d62b_0_116"/>
          <p:cNvSpPr txBox="1"/>
          <p:nvPr/>
        </p:nvSpPr>
        <p:spPr>
          <a:xfrm>
            <a:off x="235125" y="1462050"/>
            <a:ext cx="6521100" cy="46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000">
                <a:latin typeface="Helvetica Neue"/>
                <a:ea typeface="Helvetica Neue"/>
                <a:cs typeface="Helvetica Neue"/>
                <a:sym typeface="Helvetica Neue"/>
              </a:rPr>
              <a:t>Technical University of Munich</a:t>
            </a:r>
            <a:endParaRPr sz="2000">
              <a:latin typeface="Helvetica Neue"/>
              <a:ea typeface="Helvetica Neue"/>
              <a:cs typeface="Helvetica Neue"/>
              <a:sym typeface="Helvetica Neue"/>
            </a:endParaRPr>
          </a:p>
          <a:p>
            <a:pPr indent="-342900" lvl="0" marL="457200" rtl="0" algn="l">
              <a:spcBef>
                <a:spcPts val="0"/>
              </a:spcBef>
              <a:spcAft>
                <a:spcPts val="0"/>
              </a:spcAft>
              <a:buSzPts val="1800"/>
              <a:buFont typeface="Helvetica Neue"/>
              <a:buChar char="●"/>
            </a:pPr>
            <a:r>
              <a:rPr lang="en-US" sz="1800">
                <a:latin typeface="Helvetica Neue"/>
                <a:ea typeface="Helvetica Neue"/>
                <a:cs typeface="Helvetica Neue"/>
                <a:sym typeface="Helvetica Neue"/>
              </a:rPr>
              <a:t>Julien Gagneur </a:t>
            </a:r>
            <a:endParaRPr sz="1800">
              <a:latin typeface="Helvetica Neue"/>
              <a:ea typeface="Helvetica Neue"/>
              <a:cs typeface="Helvetica Neue"/>
              <a:sym typeface="Helvetica Neue"/>
            </a:endParaRPr>
          </a:p>
          <a:p>
            <a:pPr indent="-342900" lvl="0" marL="457200" rtl="0" algn="l">
              <a:spcBef>
                <a:spcPts val="0"/>
              </a:spcBef>
              <a:spcAft>
                <a:spcPts val="0"/>
              </a:spcAft>
              <a:buClr>
                <a:srgbClr val="000000"/>
              </a:buClr>
              <a:buSzPts val="1800"/>
              <a:buFont typeface="Helvetica Neue"/>
              <a:buChar char="●"/>
            </a:pPr>
            <a:r>
              <a:rPr lang="en-US" sz="1800">
                <a:solidFill>
                  <a:srgbClr val="000000"/>
                </a:solidFill>
                <a:latin typeface="Helvetica Neue"/>
                <a:ea typeface="Helvetica Neue"/>
                <a:cs typeface="Helvetica Neue"/>
                <a:sym typeface="Helvetica Neue"/>
              </a:rPr>
              <a:t>Ines Scheller</a:t>
            </a:r>
            <a:endParaRPr sz="1800">
              <a:solidFill>
                <a:srgbClr val="000000"/>
              </a:solidFill>
              <a:latin typeface="Helvetica Neue"/>
              <a:ea typeface="Helvetica Neue"/>
              <a:cs typeface="Helvetica Neue"/>
              <a:sym typeface="Helvetica Neue"/>
            </a:endParaRPr>
          </a:p>
          <a:p>
            <a:pPr indent="-342900" lvl="0" marL="457200" rtl="0" algn="l">
              <a:spcBef>
                <a:spcPts val="0"/>
              </a:spcBef>
              <a:spcAft>
                <a:spcPts val="0"/>
              </a:spcAft>
              <a:buClr>
                <a:srgbClr val="000000"/>
              </a:buClr>
              <a:buSzPts val="1800"/>
              <a:buFont typeface="Helvetica Neue"/>
              <a:buChar char="●"/>
            </a:pPr>
            <a:r>
              <a:rPr lang="en-US" sz="1800">
                <a:solidFill>
                  <a:srgbClr val="000000"/>
                </a:solidFill>
                <a:latin typeface="Helvetica Neue"/>
                <a:ea typeface="Helvetica Neue"/>
                <a:cs typeface="Helvetica Neue"/>
                <a:sym typeface="Helvetica Neue"/>
              </a:rPr>
              <a:t>Karoline Lutz</a:t>
            </a:r>
            <a:endParaRPr sz="1800">
              <a:solidFill>
                <a:srgbClr val="000000"/>
              </a:solidFill>
              <a:latin typeface="Helvetica Neue"/>
              <a:ea typeface="Helvetica Neue"/>
              <a:cs typeface="Helvetica Neue"/>
              <a:sym typeface="Helvetica Neue"/>
            </a:endParaRPr>
          </a:p>
          <a:p>
            <a:pPr indent="0" lvl="0" marL="0" rtl="0" algn="l">
              <a:spcBef>
                <a:spcPts val="0"/>
              </a:spcBef>
              <a:spcAft>
                <a:spcPts val="0"/>
              </a:spcAft>
              <a:buNone/>
            </a:pPr>
            <a:r>
              <a:rPr b="1" lang="en-US" sz="1800">
                <a:solidFill>
                  <a:srgbClr val="000000"/>
                </a:solidFill>
                <a:latin typeface="Helvetica Neue"/>
                <a:ea typeface="Helvetica Neue"/>
                <a:cs typeface="Helvetica Neue"/>
                <a:sym typeface="Helvetica Neue"/>
              </a:rPr>
              <a:t>TUM/GHGA</a:t>
            </a:r>
            <a:endParaRPr b="1" sz="1800">
              <a:solidFill>
                <a:srgbClr val="000000"/>
              </a:solidFill>
              <a:latin typeface="Helvetica Neue"/>
              <a:ea typeface="Helvetica Neue"/>
              <a:cs typeface="Helvetica Neue"/>
              <a:sym typeface="Helvetica Neue"/>
            </a:endParaRPr>
          </a:p>
          <a:p>
            <a:pPr indent="-342900" lvl="0" marL="457200" rtl="0" algn="l">
              <a:spcBef>
                <a:spcPts val="0"/>
              </a:spcBef>
              <a:spcAft>
                <a:spcPts val="0"/>
              </a:spcAft>
              <a:buClr>
                <a:srgbClr val="000000"/>
              </a:buClr>
              <a:buSzPts val="1800"/>
              <a:buFont typeface="Helvetica Neue"/>
              <a:buChar char="●"/>
            </a:pPr>
            <a:r>
              <a:rPr lang="en-US" sz="1800">
                <a:solidFill>
                  <a:srgbClr val="000000"/>
                </a:solidFill>
                <a:latin typeface="Helvetica Neue"/>
                <a:ea typeface="Helvetica Neue"/>
                <a:cs typeface="Helvetica Neue"/>
                <a:sym typeface="Helvetica Neue"/>
              </a:rPr>
              <a:t>Christian Mertes</a:t>
            </a:r>
            <a:endParaRPr sz="1800">
              <a:solidFill>
                <a:srgbClr val="000000"/>
              </a:solidFill>
              <a:latin typeface="Helvetica Neue"/>
              <a:ea typeface="Helvetica Neue"/>
              <a:cs typeface="Helvetica Neue"/>
              <a:sym typeface="Helvetica Neue"/>
            </a:endParaRPr>
          </a:p>
          <a:p>
            <a:pPr indent="-342900" lvl="0" marL="457200" rtl="0" algn="l">
              <a:spcBef>
                <a:spcPts val="0"/>
              </a:spcBef>
              <a:spcAft>
                <a:spcPts val="0"/>
              </a:spcAft>
              <a:buClr>
                <a:srgbClr val="000000"/>
              </a:buClr>
              <a:buSzPts val="1800"/>
              <a:buFont typeface="Helvetica Neue"/>
              <a:buChar char="●"/>
            </a:pPr>
            <a:r>
              <a:rPr lang="en-US" sz="1800">
                <a:solidFill>
                  <a:srgbClr val="000000"/>
                </a:solidFill>
                <a:latin typeface="Helvetica Neue"/>
                <a:ea typeface="Helvetica Neue"/>
                <a:cs typeface="Helvetica Neue"/>
                <a:sym typeface="Helvetica Neue"/>
              </a:rPr>
              <a:t>Nicholas Smith</a:t>
            </a:r>
            <a:endParaRPr sz="1800">
              <a:solidFill>
                <a:srgbClr val="000000"/>
              </a:solidFill>
              <a:latin typeface="Helvetica Neue"/>
              <a:ea typeface="Helvetica Neue"/>
              <a:cs typeface="Helvetica Neue"/>
              <a:sym typeface="Helvetica Neue"/>
            </a:endParaRPr>
          </a:p>
          <a:p>
            <a:pPr indent="0" lvl="0" marL="0" rtl="0" algn="l">
              <a:spcBef>
                <a:spcPts val="0"/>
              </a:spcBef>
              <a:spcAft>
                <a:spcPts val="0"/>
              </a:spcAft>
              <a:buNone/>
            </a:pPr>
            <a:r>
              <a:rPr b="1" lang="en-US" sz="2000">
                <a:solidFill>
                  <a:srgbClr val="000000"/>
                </a:solidFill>
                <a:latin typeface="Helvetica Neue"/>
                <a:ea typeface="Helvetica Neue"/>
                <a:cs typeface="Helvetica Neue"/>
                <a:sym typeface="Helvetica Neue"/>
              </a:rPr>
              <a:t>Helmholtz Zentrum Munich / TUM</a:t>
            </a:r>
            <a:endParaRPr sz="2000">
              <a:solidFill>
                <a:srgbClr val="000000"/>
              </a:solidFill>
              <a:latin typeface="Helvetica Neue"/>
              <a:ea typeface="Helvetica Neue"/>
              <a:cs typeface="Helvetica Neue"/>
              <a:sym typeface="Helvetica Neue"/>
            </a:endParaRPr>
          </a:p>
          <a:p>
            <a:pPr indent="-342900" lvl="0" marL="457200" rtl="0" algn="l">
              <a:spcBef>
                <a:spcPts val="0"/>
              </a:spcBef>
              <a:spcAft>
                <a:spcPts val="0"/>
              </a:spcAft>
              <a:buClr>
                <a:srgbClr val="000000"/>
              </a:buClr>
              <a:buSzPts val="1800"/>
              <a:buFont typeface="Helvetica Neue"/>
              <a:buChar char="●"/>
            </a:pPr>
            <a:r>
              <a:rPr lang="en-US" sz="1800">
                <a:solidFill>
                  <a:srgbClr val="000000"/>
                </a:solidFill>
                <a:latin typeface="Helvetica Neue"/>
                <a:ea typeface="Helvetica Neue"/>
                <a:cs typeface="Helvetica Neue"/>
                <a:sym typeface="Helvetica Neue"/>
              </a:rPr>
              <a:t>Holger Prokisch, Mirjana Gusic, Robert Kopajtich, Dmitrii Smirnov, Sarah Stenton</a:t>
            </a:r>
            <a:endParaRPr sz="1800">
              <a:solidFill>
                <a:srgbClr val="000000"/>
              </a:solidFill>
              <a:latin typeface="Helvetica Neue"/>
              <a:ea typeface="Helvetica Neue"/>
              <a:cs typeface="Helvetica Neue"/>
              <a:sym typeface="Helvetica Neue"/>
            </a:endParaRPr>
          </a:p>
          <a:p>
            <a:pPr indent="-342900" lvl="0" marL="400050" rtl="0" algn="l">
              <a:spcBef>
                <a:spcPts val="0"/>
              </a:spcBef>
              <a:spcAft>
                <a:spcPts val="0"/>
              </a:spcAft>
              <a:buNone/>
            </a:pPr>
            <a:r>
              <a:rPr b="1" lang="en-US" sz="2000">
                <a:solidFill>
                  <a:srgbClr val="000000"/>
                </a:solidFill>
                <a:latin typeface="Helvetica Neue"/>
                <a:ea typeface="Helvetica Neue"/>
                <a:cs typeface="Helvetica Neue"/>
                <a:sym typeface="Helvetica Neue"/>
              </a:rPr>
              <a:t>SickKids Genome Clinic</a:t>
            </a:r>
            <a:r>
              <a:rPr lang="en-US" sz="2000">
                <a:solidFill>
                  <a:srgbClr val="000000"/>
                </a:solidFill>
                <a:latin typeface="Helvetica Neue"/>
                <a:ea typeface="Helvetica Neue"/>
                <a:cs typeface="Helvetica Neue"/>
                <a:sym typeface="Helvetica Neue"/>
              </a:rPr>
              <a:t>, Centre for Genetic Medicine of the Hospital for Sick Children, Toronto</a:t>
            </a:r>
            <a:endParaRPr sz="2000">
              <a:solidFill>
                <a:srgbClr val="000000"/>
              </a:solidFill>
              <a:latin typeface="Helvetica Neue"/>
              <a:ea typeface="Helvetica Neue"/>
              <a:cs typeface="Helvetica Neue"/>
              <a:sym typeface="Helvetica Neue"/>
            </a:endParaRPr>
          </a:p>
          <a:p>
            <a:pPr indent="0" lvl="0" marL="0" rtl="0" algn="l">
              <a:spcBef>
                <a:spcPts val="0"/>
              </a:spcBef>
              <a:spcAft>
                <a:spcPts val="0"/>
              </a:spcAft>
              <a:buClr>
                <a:srgbClr val="000000"/>
              </a:buClr>
              <a:buSzPts val="1100"/>
              <a:buFont typeface="Arial"/>
              <a:buNone/>
            </a:pPr>
            <a:r>
              <a:rPr lang="en-US" sz="2000">
                <a:solidFill>
                  <a:srgbClr val="000000"/>
                </a:solidFill>
                <a:latin typeface="Helvetica Neue"/>
                <a:ea typeface="Helvetica Neue"/>
                <a:cs typeface="Helvetica Neue"/>
                <a:sym typeface="Helvetica Neue"/>
              </a:rPr>
              <a:t>CAGI6 organizers</a:t>
            </a:r>
            <a:endParaRPr sz="2000">
              <a:solidFill>
                <a:srgbClr val="000000"/>
              </a:solidFill>
              <a:latin typeface="Helvetica Neue"/>
              <a:ea typeface="Helvetica Neue"/>
              <a:cs typeface="Helvetica Neue"/>
              <a:sym typeface="Helvetica Neue"/>
            </a:endParaRPr>
          </a:p>
          <a:p>
            <a:pPr indent="0" lvl="0" marL="0" rtl="0" algn="l">
              <a:spcBef>
                <a:spcPts val="0"/>
              </a:spcBef>
              <a:spcAft>
                <a:spcPts val="0"/>
              </a:spcAft>
              <a:buNone/>
            </a:pPr>
            <a:r>
              <a:rPr lang="en-US" sz="2000">
                <a:solidFill>
                  <a:srgbClr val="000000"/>
                </a:solidFill>
                <a:latin typeface="Helvetica Neue"/>
                <a:ea typeface="Helvetica Neue"/>
                <a:cs typeface="Helvetica Neue"/>
                <a:sym typeface="Helvetica Neue"/>
              </a:rPr>
              <a:t>All the patients included in the study and their families </a:t>
            </a:r>
            <a:endParaRPr sz="2300">
              <a:solidFill>
                <a:srgbClr val="000000"/>
              </a:solidFill>
              <a:latin typeface="Helvetica Neue"/>
              <a:ea typeface="Helvetica Neue"/>
              <a:cs typeface="Helvetica Neue"/>
              <a:sym typeface="Helvetica Neue"/>
            </a:endParaRPr>
          </a:p>
        </p:txBody>
      </p:sp>
      <p:pic>
        <p:nvPicPr>
          <p:cNvPr id="312" name="Google Shape;312;g1285f19d62b_0_116"/>
          <p:cNvPicPr preferRelativeResize="0"/>
          <p:nvPr/>
        </p:nvPicPr>
        <p:blipFill>
          <a:blip r:embed="rId3">
            <a:alphaModFix/>
          </a:blip>
          <a:stretch>
            <a:fillRect/>
          </a:stretch>
        </p:blipFill>
        <p:spPr>
          <a:xfrm>
            <a:off x="7426851" y="1638338"/>
            <a:ext cx="1262723" cy="665450"/>
          </a:xfrm>
          <a:prstGeom prst="rect">
            <a:avLst/>
          </a:prstGeom>
          <a:noFill/>
          <a:ln>
            <a:noFill/>
          </a:ln>
        </p:spPr>
      </p:pic>
      <p:pic>
        <p:nvPicPr>
          <p:cNvPr id="313" name="Google Shape;313;g1285f19d62b_0_116"/>
          <p:cNvPicPr preferRelativeResize="0"/>
          <p:nvPr/>
        </p:nvPicPr>
        <p:blipFill rotWithShape="1">
          <a:blip r:embed="rId4">
            <a:alphaModFix/>
          </a:blip>
          <a:srcRect b="0" l="0" r="65396" t="0"/>
          <a:stretch/>
        </p:blipFill>
        <p:spPr>
          <a:xfrm>
            <a:off x="7426850" y="4041292"/>
            <a:ext cx="1262726" cy="462220"/>
          </a:xfrm>
          <a:prstGeom prst="rect">
            <a:avLst/>
          </a:prstGeom>
          <a:noFill/>
          <a:ln>
            <a:noFill/>
          </a:ln>
        </p:spPr>
      </p:pic>
      <p:pic>
        <p:nvPicPr>
          <p:cNvPr id="314" name="Google Shape;314;g1285f19d62b_0_116"/>
          <p:cNvPicPr preferRelativeResize="0"/>
          <p:nvPr/>
        </p:nvPicPr>
        <p:blipFill rotWithShape="1">
          <a:blip r:embed="rId5">
            <a:alphaModFix/>
          </a:blip>
          <a:srcRect b="14129" l="0" r="0" t="13185"/>
          <a:stretch/>
        </p:blipFill>
        <p:spPr>
          <a:xfrm>
            <a:off x="7305750" y="2864512"/>
            <a:ext cx="1504950" cy="692300"/>
          </a:xfrm>
          <a:prstGeom prst="rect">
            <a:avLst/>
          </a:prstGeom>
          <a:noFill/>
          <a:ln>
            <a:noFill/>
          </a:ln>
        </p:spPr>
      </p:pic>
      <p:pic>
        <p:nvPicPr>
          <p:cNvPr id="315" name="Google Shape;315;g1285f19d62b_0_116"/>
          <p:cNvPicPr preferRelativeResize="0"/>
          <p:nvPr/>
        </p:nvPicPr>
        <p:blipFill rotWithShape="1">
          <a:blip r:embed="rId6">
            <a:alphaModFix/>
          </a:blip>
          <a:srcRect b="33949" l="0" r="0" t="29467"/>
          <a:stretch/>
        </p:blipFill>
        <p:spPr>
          <a:xfrm>
            <a:off x="7258663" y="5014950"/>
            <a:ext cx="1599100" cy="5850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Brenner Lab Sample Master Template v07 05 June 2017 JL">
  <a:themeElements>
    <a:clrScheme name="Aspect">
      <a:dk1>
        <a:srgbClr val="000000"/>
      </a:dk1>
      <a:lt1>
        <a:srgbClr val="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2017-09-29T21:50:38Z</dcterms:created>
  <dc:creator>Aashish Adhikari</dc:creator>
</cp:coreProperties>
</file>