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tags/tag7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05" r:id="rId2"/>
  </p:sldMasterIdLst>
  <p:notesMasterIdLst>
    <p:notesMasterId r:id="rId21"/>
  </p:notesMasterIdLst>
  <p:handoutMasterIdLst>
    <p:handoutMasterId r:id="rId22"/>
  </p:handoutMasterIdLst>
  <p:sldIdLst>
    <p:sldId id="4974" r:id="rId3"/>
    <p:sldId id="4977" r:id="rId4"/>
    <p:sldId id="4978" r:id="rId5"/>
    <p:sldId id="4954" r:id="rId6"/>
    <p:sldId id="4979" r:id="rId7"/>
    <p:sldId id="4981" r:id="rId8"/>
    <p:sldId id="4985" r:id="rId9"/>
    <p:sldId id="4982" r:id="rId10"/>
    <p:sldId id="4955" r:id="rId11"/>
    <p:sldId id="4996" r:id="rId12"/>
    <p:sldId id="4998" r:id="rId13"/>
    <p:sldId id="5007" r:id="rId14"/>
    <p:sldId id="4885" r:id="rId15"/>
    <p:sldId id="5019" r:id="rId16"/>
    <p:sldId id="5028" r:id="rId17"/>
    <p:sldId id="5027" r:id="rId18"/>
    <p:sldId id="4995" r:id="rId19"/>
    <p:sldId id="4828" r:id="rId20"/>
  </p:sldIdLst>
  <p:sldSz cx="9144000" cy="6858000" type="screen4x3"/>
  <p:notesSz cx="6669088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 Wu" initials="" lastIdx="2" clrIdx="0"/>
  <p:cmAuthor id="1" name="Yingzhou Wu" initials="YW" lastIdx="1" clrIdx="1"/>
  <p:cmAuthor id="2" name="Yingzhou Wu" initials="YW [2]" lastIdx="1" clrIdx="2"/>
  <p:cmAuthor id="3" name="Yingzhou Wu" initials="YZ" lastIdx="19" clrIdx="3">
    <p:extLst>
      <p:ext uri="{19B8F6BF-5375-455C-9EA6-DF929625EA0E}">
        <p15:presenceInfo xmlns:p15="http://schemas.microsoft.com/office/powerpoint/2012/main" userId="Yingzhou W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80"/>
    <a:srgbClr val="269F53"/>
    <a:srgbClr val="006073"/>
    <a:srgbClr val="147F65"/>
    <a:srgbClr val="FF492C"/>
    <a:srgbClr val="000000"/>
    <a:srgbClr val="006AA0"/>
    <a:srgbClr val="4CBE31"/>
    <a:srgbClr val="009C05"/>
    <a:srgbClr val="446D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40" autoAdjust="0"/>
    <p:restoredTop sz="64166" autoAdjust="0"/>
  </p:normalViewPr>
  <p:slideViewPr>
    <p:cSldViewPr>
      <p:cViewPr varScale="1">
        <p:scale>
          <a:sx n="84" d="100"/>
          <a:sy n="84" d="100"/>
        </p:scale>
        <p:origin x="2640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40" d="100"/>
        <a:sy n="14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>
      <p:cViewPr varScale="1">
        <p:scale>
          <a:sx n="97" d="100"/>
          <a:sy n="97" d="100"/>
        </p:scale>
        <p:origin x="-5536" y="-128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8" y="0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fld id="{44870EF7-1FCA-D34D-882E-AB44D84B2BF3}" type="datetime1">
              <a:rPr lang="en-CA" smtClean="0"/>
              <a:t>2022-05-12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3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8" y="9430093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fld id="{278F8A7F-EB4F-4706-B8EF-FB60F165F30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3458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8" y="0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fld id="{AD2C0F0E-D3EB-F04B-8350-A733B039AEBD}" type="datetime1">
              <a:rPr lang="en-CA" smtClean="0"/>
              <a:t>2022-05-12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2" rIns="91425" bIns="45712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2"/>
          </a:xfrm>
          <a:prstGeom prst="rect">
            <a:avLst/>
          </a:prstGeom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3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8" y="9430093"/>
            <a:ext cx="2889938" cy="496412"/>
          </a:xfrm>
          <a:prstGeom prst="rect">
            <a:avLst/>
          </a:prstGeom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  <a:ea typeface="ＭＳ Ｐゴシック" pitchFamily="127" charset="-128"/>
              </a:defRPr>
            </a:lvl1pPr>
          </a:lstStyle>
          <a:p>
            <a:pPr>
              <a:defRPr/>
            </a:pPr>
            <a:fld id="{6997DA46-68A7-400A-96E6-627F730437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5295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 Narrow"/>
        <a:ea typeface="ＭＳ Ｐゴシック" pitchFamily="127" charset="-128"/>
        <a:cs typeface="Arial Narrow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127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042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64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A8B4464-54FA-E945-8396-8109AF5FD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DBE56-C33C-C943-AA4E-697402CEFE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955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>
              <a:effectLst/>
            </a:endParaRPr>
          </a:p>
          <a:p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682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218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27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163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A8B4464-54FA-E945-8396-8109AF5FD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1A1109C-65A6-7449-B906-A520EE889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60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377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7999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411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A8B4464-54FA-E945-8396-8109AF5FD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3E6FF1-66A9-3143-8D43-E1934ECD0A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982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A8B4464-54FA-E945-8396-8109AF5FD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0EAB0F6-DA17-214C-8199-1272CF8B5F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58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FA8B4464-54FA-E945-8396-8109AF5FD3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ADBE56-C33C-C943-AA4E-697402CEFE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84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150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864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7342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997DA46-68A7-400A-96E6-627F730437A1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809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5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4525964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22436"/>
            <a:ext cx="4038600" cy="4525964"/>
          </a:xfr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-60000"/>
            <a:ext cx="8229600" cy="6397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572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7020272" y="6525344"/>
            <a:ext cx="2133600" cy="365125"/>
          </a:xfrm>
        </p:spPr>
        <p:txBody>
          <a:bodyPr/>
          <a:lstStyle>
            <a:lvl1pPr algn="r">
              <a:defRPr sz="1600" b="0" i="0">
                <a:latin typeface="Helvetica Light" panose="020B0403020202020204" pitchFamily="34" charset="0"/>
              </a:defRPr>
            </a:lvl1pPr>
          </a:lstStyle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954502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22435"/>
            <a:ext cx="8305800" cy="4525965"/>
          </a:xfrm>
          <a:prstGeom prst="rect">
            <a:avLst/>
          </a:prstGeom>
        </p:spPr>
        <p:txBody>
          <a:bodyPr/>
          <a:lstStyle>
            <a:lvl1pPr marL="1730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2400" b="0">
                <a:solidFill>
                  <a:schemeClr val="accent6">
                    <a:lumMod val="75000"/>
                  </a:schemeClr>
                </a:solidFill>
              </a:defRPr>
            </a:lvl1pPr>
            <a:lvl2pPr marL="684213" indent="-227013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 marL="10874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 marL="1541463" indent="-169863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 marL="2001838" indent="-173038">
              <a:lnSpc>
                <a:spcPts val="2600"/>
              </a:lnSpc>
              <a:buClr>
                <a:schemeClr val="accent6">
                  <a:lumMod val="50000"/>
                </a:schemeClr>
              </a:buClr>
              <a:defRPr sz="1400">
                <a:solidFill>
                  <a:schemeClr val="accent6">
                    <a:lumMod val="7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5334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6">
                  <a:lumMod val="50000"/>
                </a:schemeClr>
              </a:buClr>
              <a:buFont typeface="Arial" pitchFamily="34" charset="0"/>
              <a:buChar char="•"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639763"/>
          </a:xfrm>
          <a:prstGeom prst="rect">
            <a:avLst/>
          </a:prstGeo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902896" y="63563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600" b="0" i="0">
                <a:latin typeface="Helvetica Light" panose="020B0403020202020204" pitchFamily="34" charset="0"/>
              </a:defRPr>
            </a:lvl1pPr>
          </a:lstStyle>
          <a:p>
            <a:pPr>
              <a:defRPr/>
            </a:pPr>
            <a:fld id="{8AAD66A1-556F-4890-BF58-7F1A0CEEC471}" type="slidenum">
              <a:rPr lang="en-US" altLang="zh-CN" smtClean="0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133600" y="2749200"/>
            <a:ext cx="6629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04800" y="16200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5334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133600" y="1330800"/>
            <a:ext cx="6629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133600" y="2040000"/>
            <a:ext cx="6629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133600" y="3388200"/>
            <a:ext cx="6629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2133600" y="4097400"/>
            <a:ext cx="6629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2133600" y="4876800"/>
            <a:ext cx="6629400" cy="838200"/>
          </a:xfrm>
          <a:prstGeom prst="rect">
            <a:avLst/>
          </a:prstGeo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2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2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649E4-22C7-408D-9589-238FEF853889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2362200" cy="1524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905000"/>
            <a:ext cx="5715000" cy="1524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505199"/>
            <a:ext cx="2362200" cy="15240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505199"/>
            <a:ext cx="5715000" cy="1524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-76200" y="-60000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0800" y="4572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7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9245B-0409-4FEA-AF5E-B528760F730F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6200" y="3429000"/>
            <a:ext cx="2743200" cy="2544763"/>
          </a:xfrm>
          <a:prstGeom prst="rect">
            <a:avLst/>
          </a:prstGeo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2857500" y="3429000"/>
            <a:ext cx="2743200" cy="2544763"/>
          </a:xfrm>
          <a:prstGeom prst="rect">
            <a:avLst/>
          </a:prstGeo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5638800" y="3429000"/>
            <a:ext cx="2743200" cy="2544763"/>
          </a:xfrm>
          <a:prstGeom prst="rect">
            <a:avLst/>
          </a:prstGeo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76200" y="1447801"/>
            <a:ext cx="2743200" cy="17065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2857500" y="1447801"/>
            <a:ext cx="2743200" cy="17065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5638800" y="1447801"/>
            <a:ext cx="2743200" cy="17065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>
          <a:xfrm>
            <a:off x="-76200" y="-76200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130800" y="4410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C3DDF-3093-43B6-B0C2-978FDDFB2932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143000"/>
            <a:ext cx="4040188" cy="304801"/>
          </a:xfrm>
          <a:prstGeom prst="rect">
            <a:avLst/>
          </a:prstGeo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1447800"/>
            <a:ext cx="4040188" cy="4068763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lnSpc>
                <a:spcPct val="100000"/>
              </a:lnSpc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95839" y="1447800"/>
            <a:ext cx="4041775" cy="4068763"/>
          </a:xfrm>
          <a:prstGeom prst="rect">
            <a:avLst/>
          </a:prstGeo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  <a:lvl2pPr>
              <a:buClr>
                <a:schemeClr val="accent6">
                  <a:lumMod val="50000"/>
                </a:schemeClr>
              </a:buClr>
              <a:defRPr sz="2000">
                <a:solidFill>
                  <a:schemeClr val="accent6">
                    <a:lumMod val="75000"/>
                  </a:schemeClr>
                </a:solidFill>
              </a:defRPr>
            </a:lvl2pPr>
            <a:lvl3pPr>
              <a:buClr>
                <a:schemeClr val="accent6">
                  <a:lumMod val="50000"/>
                </a:schemeClr>
              </a:buClr>
              <a:defRPr sz="1800">
                <a:solidFill>
                  <a:schemeClr val="accent6">
                    <a:lumMod val="75000"/>
                  </a:schemeClr>
                </a:solidFill>
              </a:defRPr>
            </a:lvl3pPr>
            <a:lvl4pPr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4pPr>
            <a:lvl5pPr>
              <a:buClr>
                <a:schemeClr val="accent6">
                  <a:lumMod val="50000"/>
                </a:schemeClr>
              </a:buClr>
              <a:defRPr sz="1600">
                <a:solidFill>
                  <a:schemeClr val="accent6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799012" y="1143001"/>
            <a:ext cx="4040188" cy="304801"/>
          </a:xfrm>
          <a:prstGeom prst="rect">
            <a:avLst/>
          </a:prstGeom>
          <a:solidFill>
            <a:schemeClr val="accent5">
              <a:lumMod val="20000"/>
              <a:lumOff val="80000"/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410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8E60D-0ED4-4345-B42D-FEFB53C08E8C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219200" y="457200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914400" y="9744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2D3A1-6D8C-4575-9D30-10C050594403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493836"/>
            <a:ext cx="5111750" cy="467836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1798637"/>
            <a:ext cx="2855913" cy="437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6397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410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27AFDD-6AA6-40F5-8DB9-30D600FDE6C5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5111750" cy="4678363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32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>
              <a:buClr>
                <a:schemeClr val="tx1">
                  <a:lumMod val="95000"/>
                  <a:lumOff val="5000"/>
                </a:schemeClr>
              </a:buClr>
              <a:defRPr sz="2800">
                <a:solidFill>
                  <a:schemeClr val="tx1">
                    <a:lumMod val="95000"/>
                    <a:lumOff val="5000"/>
                  </a:schemeClr>
                </a:solidFill>
              </a:defRPr>
            </a:lvl2pPr>
            <a:lvl3pPr>
              <a:buClr>
                <a:schemeClr val="tx1">
                  <a:lumMod val="95000"/>
                  <a:lumOff val="5000"/>
                </a:schemeClr>
              </a:buClr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3pPr>
            <a:lvl4pPr>
              <a:buClr>
                <a:schemeClr val="tx1">
                  <a:lumMod val="95000"/>
                  <a:lumOff val="5000"/>
                </a:schemeClr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4pPr>
            <a:lvl5pPr>
              <a:buClr>
                <a:schemeClr val="tx1">
                  <a:lumMod val="95000"/>
                  <a:lumOff val="5000"/>
                </a:schemeClr>
              </a:buClr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62600" y="1524000"/>
            <a:ext cx="2855913" cy="43735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81000" y="457200"/>
            <a:ext cx="6858000" cy="639763"/>
          </a:xfrm>
          <a:prstGeom prst="rect">
            <a:avLst/>
          </a:prstGeom>
        </p:spPr>
        <p:txBody>
          <a:bodyPr/>
          <a:lstStyle>
            <a:lvl1pPr>
              <a:buClr>
                <a:schemeClr val="tx1">
                  <a:lumMod val="95000"/>
                  <a:lumOff val="5000"/>
                </a:schemeClr>
              </a:buClr>
              <a:defRPr sz="2800">
                <a:solidFill>
                  <a:schemeClr val="accent6">
                    <a:lumMod val="50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91600" y="974400"/>
            <a:ext cx="68760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0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9A2B7-66B1-43B4-8D27-FF84891036E0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dna_strand_b_w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762000"/>
            <a:ext cx="60007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4724400"/>
            <a:ext cx="3962400" cy="338139"/>
          </a:xfrm>
          <a:prstGeom prst="rect">
            <a:avLst/>
          </a:prstGeo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304800"/>
            <a:ext cx="6934200" cy="42672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5029201"/>
            <a:ext cx="3962400" cy="8048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AA96D3-6D8A-4979-A441-8539A2A1EC84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7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43000"/>
            <a:ext cx="4038600" cy="4525964"/>
          </a:xfrm>
          <a:prstGeom prst="rect">
            <a:avLst/>
          </a:prstGeo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722436"/>
            <a:ext cx="4038600" cy="4525964"/>
          </a:xfrm>
          <a:prstGeom prst="rect">
            <a:avLst/>
          </a:prstGeom>
        </p:spPr>
        <p:txBody>
          <a:bodyPr/>
          <a:lstStyle>
            <a:lvl1pPr>
              <a:buClr>
                <a:schemeClr val="accent6">
                  <a:lumMod val="50000"/>
                </a:schemeClr>
              </a:buClr>
              <a:defRPr sz="2400"/>
            </a:lvl1pPr>
            <a:lvl2pPr>
              <a:buClr>
                <a:schemeClr val="accent6">
                  <a:lumMod val="50000"/>
                </a:schemeClr>
              </a:buClr>
              <a:defRPr sz="2000"/>
            </a:lvl2pPr>
            <a:lvl3pPr>
              <a:buClr>
                <a:schemeClr val="accent6">
                  <a:lumMod val="50000"/>
                </a:schemeClr>
              </a:buClr>
              <a:defRPr sz="2000"/>
            </a:lvl3pPr>
            <a:lvl4pPr>
              <a:buClr>
                <a:schemeClr val="accent6">
                  <a:lumMod val="50000"/>
                </a:schemeClr>
              </a:buClr>
              <a:defRPr sz="1800"/>
            </a:lvl4pPr>
            <a:lvl5pPr>
              <a:buClr>
                <a:schemeClr val="accent6">
                  <a:lumMod val="50000"/>
                </a:schemeClr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04800" y="-60000"/>
            <a:ext cx="8229600" cy="6397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11800" y="457200"/>
            <a:ext cx="8251200" cy="4572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4"/>
          </p:nvPr>
        </p:nvSpPr>
        <p:spPr>
          <a:xfrm>
            <a:off x="457200" y="6637338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351CC7-8639-4A12-B84F-5F3F0BDC0011}" type="slidenum">
              <a:rPr lang="en-US" altLang="zh-CN"/>
              <a:pPr>
                <a:defRPr/>
              </a:pPr>
              <a:t>‹#›</a:t>
            </a:fld>
            <a:endParaRPr lang="en-US" altLang="zh-CN" dirty="0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5117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781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6" r:id="rId1"/>
    <p:sldLayoutId id="2147484407" r:id="rId2"/>
    <p:sldLayoutId id="2147483774" r:id="rId3"/>
    <p:sldLayoutId id="2147483775" r:id="rId4"/>
    <p:sldLayoutId id="2147483777" r:id="rId5"/>
    <p:sldLayoutId id="2147483778" r:id="rId6"/>
    <p:sldLayoutId id="2147483779" r:id="rId7"/>
    <p:sldLayoutId id="2147483780" r:id="rId8"/>
    <p:sldLayoutId id="2147483782" r:id="rId9"/>
    <p:sldLayoutId id="2147483783" r:id="rId10"/>
    <p:sldLayoutId id="2147483786" r:id="rId11"/>
    <p:sldLayoutId id="2147484404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2.png"/><Relationship Id="rId5" Type="http://schemas.openxmlformats.org/officeDocument/2006/relationships/image" Target="../media/image3.jpeg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tiff"/><Relationship Id="rId7" Type="http://schemas.openxmlformats.org/officeDocument/2006/relationships/image" Target="../media/image16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tiff"/><Relationship Id="rId5" Type="http://schemas.openxmlformats.org/officeDocument/2006/relationships/image" Target="../media/image14.tiff"/><Relationship Id="rId4" Type="http://schemas.openxmlformats.org/officeDocument/2006/relationships/image" Target="../media/image1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10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79510" y="2132856"/>
            <a:ext cx="8303427" cy="10862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Autofit/>
          </a:bodyPr>
          <a:lstStyle/>
          <a:p>
            <a:pPr>
              <a:spcBef>
                <a:spcPct val="0"/>
              </a:spcBef>
            </a:pPr>
            <a:r>
              <a:rPr lang="en-CA" sz="2800" dirty="0">
                <a:solidFill>
                  <a:schemeClr val="tx1"/>
                </a:solidFill>
                <a:latin typeface="Helvetica Light" panose="020B0403020202020204" pitchFamily="34" charset="0"/>
                <a:ea typeface="+mj-ea"/>
                <a:cs typeface="+mj-cs"/>
              </a:rPr>
              <a:t>Improving VARITY missense variant effect predictions using newly-classified clinical variants </a:t>
            </a:r>
            <a:endParaRPr lang="en-US" sz="2800" dirty="0">
              <a:solidFill>
                <a:schemeClr val="tx1"/>
              </a:solidFill>
              <a:latin typeface="Helvetica Light" panose="020B0403020202020204" pitchFamily="34" charset="0"/>
              <a:ea typeface="+mj-ea"/>
              <a:cs typeface="+mj-cs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585" y="4129888"/>
            <a:ext cx="7884829" cy="1242688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 defTabSz="914400">
              <a:spcBef>
                <a:spcPts val="1000"/>
              </a:spcBef>
              <a:defRPr/>
            </a:pPr>
            <a:r>
              <a:rPr lang="en-US" sz="1800" kern="1200" dirty="0">
                <a:solidFill>
                  <a:schemeClr val="tx1"/>
                </a:solidFill>
                <a:latin typeface="Helvetica Light" panose="020B0403020202020204" pitchFamily="34" charset="0"/>
              </a:rPr>
              <a:t>Yingzhou (Joe) Wu</a:t>
            </a:r>
          </a:p>
          <a:p>
            <a:pPr algn="l" defTabSz="914400">
              <a:spcBef>
                <a:spcPts val="1000"/>
              </a:spcBef>
              <a:defRPr/>
            </a:pPr>
            <a:r>
              <a:rPr lang="en-US" sz="1800" kern="1200" dirty="0">
                <a:solidFill>
                  <a:schemeClr val="tx1"/>
                </a:solidFill>
                <a:latin typeface="Helvetica Light" panose="020B0403020202020204" pitchFamily="34" charset="0"/>
              </a:rPr>
              <a:t>Computer Science Graduate Program</a:t>
            </a:r>
          </a:p>
          <a:p>
            <a:pPr algn="l" defTabSz="914400">
              <a:spcBef>
                <a:spcPts val="1000"/>
              </a:spcBef>
              <a:defRPr/>
            </a:pPr>
            <a:r>
              <a:rPr lang="en-US" sz="1800" kern="1200" dirty="0">
                <a:solidFill>
                  <a:schemeClr val="tx1"/>
                </a:solidFill>
                <a:latin typeface="Helvetica Light" panose="020B0403020202020204" pitchFamily="34" charset="0"/>
              </a:rPr>
              <a:t>University of Toronto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14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6" y="73152"/>
            <a:ext cx="884223" cy="232963"/>
            <a:chOff x="5422392" y="64008"/>
            <a:chExt cx="1178966" cy="232963"/>
          </a:xfrm>
        </p:grpSpPr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8729A-C16F-6A42-9C30-D2A1D4D8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6BB73A-582F-4420-9A14-CB10A2B2E5E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38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3">
            <a:extLst>
              <a:ext uri="{FF2B5EF4-FFF2-40B4-BE49-F238E27FC236}">
                <a16:creationId xmlns:a16="http://schemas.microsoft.com/office/drawing/2014/main" id="{1B8922F3-1CDC-964B-A306-83380E1E5C95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Challenge for computational pathogenicity predictors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4D939A-B5C7-FC4B-8F9D-E529584E86F1}"/>
              </a:ext>
            </a:extLst>
          </p:cNvPr>
          <p:cNvSpPr/>
          <p:nvPr/>
        </p:nvSpPr>
        <p:spPr>
          <a:xfrm>
            <a:off x="645832" y="5665604"/>
            <a:ext cx="80648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zh-CN" sz="2000" b="1" dirty="0">
                <a:latin typeface="Helvetica" pitchFamily="2" charset="0"/>
                <a:ea typeface="ＭＳ Ｐゴシック" pitchFamily="34" charset="-128"/>
                <a:cs typeface="Helvetica Neue"/>
              </a:rPr>
              <a:t>VARITY : </a:t>
            </a:r>
            <a:r>
              <a:rPr lang="en-CA" altLang="zh-CN" sz="2000" dirty="0">
                <a:latin typeface="Helvetica" pitchFamily="2" charset="0"/>
                <a:ea typeface="ＭＳ Ｐゴシック" pitchFamily="34" charset="-128"/>
                <a:cs typeface="Helvetica Neue"/>
              </a:rPr>
              <a:t>A </a:t>
            </a:r>
            <a:r>
              <a:rPr lang="en-CA" altLang="zh-CN" sz="2000" u="sng" dirty="0">
                <a:latin typeface="Helvetica" pitchFamily="2" charset="0"/>
                <a:ea typeface="ＭＳ Ｐゴシック" pitchFamily="34" charset="-128"/>
                <a:cs typeface="Helvetica Neue"/>
              </a:rPr>
              <a:t>supervised</a:t>
            </a:r>
            <a:r>
              <a:rPr lang="en-CA" altLang="zh-CN" sz="2000" dirty="0">
                <a:latin typeface="Helvetica" pitchFamily="2" charset="0"/>
                <a:ea typeface="ＭＳ Ｐゴシック" pitchFamily="34" charset="-128"/>
                <a:cs typeface="Helvetica Neue"/>
              </a:rPr>
              <a:t> variant pathogenicity classifier optimized for  predicting </a:t>
            </a:r>
            <a:r>
              <a:rPr lang="en-CA" altLang="zh-CN" sz="2000" u="sng" dirty="0">
                <a:latin typeface="Helvetica" pitchFamily="2" charset="0"/>
                <a:ea typeface="ＭＳ Ｐゴシック" pitchFamily="34" charset="-128"/>
                <a:cs typeface="Helvetica Neue"/>
              </a:rPr>
              <a:t>rare</a:t>
            </a:r>
            <a:r>
              <a:rPr lang="en-CA" altLang="zh-CN" sz="2000" dirty="0">
                <a:latin typeface="Helvetica" pitchFamily="2" charset="0"/>
                <a:ea typeface="ＭＳ Ｐゴシック" pitchFamily="34" charset="-128"/>
                <a:cs typeface="Helvetica Neue"/>
              </a:rPr>
              <a:t> human missense variants. </a:t>
            </a:r>
            <a:endParaRPr lang="en-US" sz="2000" dirty="0">
              <a:latin typeface="Helvetica" pitchFamily="2" charset="0"/>
            </a:endParaRPr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57390352-528E-1E4B-AE4F-CFDEACF54A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102" y="1484784"/>
            <a:ext cx="5855210" cy="420497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1EB7AFA-C17B-DF4D-92C4-C581FEF34ECA}"/>
              </a:ext>
            </a:extLst>
          </p:cNvPr>
          <p:cNvSpPr/>
          <p:nvPr/>
        </p:nvSpPr>
        <p:spPr>
          <a:xfrm>
            <a:off x="205518" y="838453"/>
            <a:ext cx="84709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>
                <a:latin typeface="Helvetica Light" panose="020B0403020202020204" pitchFamily="34" charset="0"/>
              </a:rPr>
              <a:t>It is harder to distinguish disease variants (mostly rare) from rare benign variants than from common benign variants.</a:t>
            </a:r>
            <a:endParaRPr lang="en-CA" dirty="0">
              <a:effectLst/>
              <a:latin typeface="Helvetica Light" panose="020B0403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BB6F81-EE6F-5B46-94A7-4F46B704D1B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2</a:t>
            </a:fld>
            <a:endParaRPr lang="en-US" altLang="zh-C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1A21DC-458C-9444-BD0C-CCBD48ADAA99}"/>
              </a:ext>
            </a:extLst>
          </p:cNvPr>
          <p:cNvSpPr/>
          <p:nvPr/>
        </p:nvSpPr>
        <p:spPr>
          <a:xfrm>
            <a:off x="3347864" y="1648882"/>
            <a:ext cx="309139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1050" dirty="0">
                <a:solidFill>
                  <a:srgbClr val="002060"/>
                </a:solidFill>
                <a:latin typeface="Helvetica" pitchFamily="2" charset="0"/>
              </a:rPr>
              <a:t>Ioannidis, N. M. </a:t>
            </a:r>
            <a:r>
              <a:rPr lang="en-CA" sz="1050" i="1" dirty="0">
                <a:solidFill>
                  <a:srgbClr val="002060"/>
                </a:solidFill>
                <a:latin typeface="Helvetica" pitchFamily="2" charset="0"/>
              </a:rPr>
              <a:t>et al., AJHG, </a:t>
            </a:r>
            <a:r>
              <a:rPr lang="en-CA" sz="1050" dirty="0">
                <a:solidFill>
                  <a:srgbClr val="002060"/>
                </a:solidFill>
                <a:latin typeface="Helvetica" pitchFamily="2" charset="0"/>
              </a:rPr>
              <a:t>2016.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4084D3-FCF6-B44D-96C6-4368CA5A2E2A}"/>
              </a:ext>
            </a:extLst>
          </p:cNvPr>
          <p:cNvSpPr/>
          <p:nvPr/>
        </p:nvSpPr>
        <p:spPr>
          <a:xfrm>
            <a:off x="645832" y="6369003"/>
            <a:ext cx="390523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CA" sz="1200" b="1" dirty="0">
                <a:solidFill>
                  <a:srgbClr val="006AA0"/>
                </a:solidFill>
                <a:latin typeface="Helvetica Light" panose="020B0403020202020204" pitchFamily="34" charset="0"/>
              </a:rPr>
              <a:t>Wu </a:t>
            </a:r>
            <a:r>
              <a:rPr lang="en-CA" sz="1200" b="1" i="1" dirty="0">
                <a:solidFill>
                  <a:srgbClr val="006AA0"/>
                </a:solidFill>
                <a:latin typeface="Helvetica Light" panose="020B0403020202020204" pitchFamily="34" charset="0"/>
              </a:rPr>
              <a:t>et al., American Journal of Human Genetics ,</a:t>
            </a:r>
            <a:r>
              <a:rPr lang="en-CA" sz="1200" b="1" dirty="0">
                <a:solidFill>
                  <a:srgbClr val="006AA0"/>
                </a:solidFill>
                <a:latin typeface="Helvetica Light" panose="020B0403020202020204" pitchFamily="34" charset="0"/>
              </a:rPr>
              <a:t> 2021</a:t>
            </a:r>
            <a:endParaRPr lang="en-CA" sz="1200" b="1" dirty="0">
              <a:solidFill>
                <a:schemeClr val="dk1"/>
              </a:solidFill>
              <a:latin typeface="HELVETICA LIGHT" panose="020B0403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02998908"/>
      </p:ext>
    </p:extLst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3">
            <a:extLst>
              <a:ext uri="{FF2B5EF4-FFF2-40B4-BE49-F238E27FC236}">
                <a16:creationId xmlns:a16="http://schemas.microsoft.com/office/drawing/2014/main" id="{87A8702C-7B20-CF4E-BC03-24827281C023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rgbClr val="0070C0"/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Outline</a:t>
            </a:r>
            <a:endParaRPr lang="en-US" altLang="zh-CN" sz="2800" dirty="0">
              <a:solidFill>
                <a:srgbClr val="0070C0"/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96C14A-3F7E-0649-B98A-23BCA66D5025}"/>
              </a:ext>
            </a:extLst>
          </p:cNvPr>
          <p:cNvGrpSpPr/>
          <p:nvPr/>
        </p:nvGrpSpPr>
        <p:grpSpPr>
          <a:xfrm>
            <a:off x="-334036" y="1201477"/>
            <a:ext cx="7786355" cy="622948"/>
            <a:chOff x="-226400" y="933900"/>
            <a:chExt cx="4744448" cy="622948"/>
          </a:xfrm>
        </p:grpSpPr>
        <p:sp>
          <p:nvSpPr>
            <p:cNvPr id="53" name="Google Shape;111;p26">
              <a:extLst>
                <a:ext uri="{FF2B5EF4-FFF2-40B4-BE49-F238E27FC236}">
                  <a16:creationId xmlns:a16="http://schemas.microsoft.com/office/drawing/2014/main" id="{C6C4A2CA-5F79-B243-884C-E30B6EB2F4CD}"/>
                </a:ext>
              </a:extLst>
            </p:cNvPr>
            <p:cNvSpPr/>
            <p:nvPr/>
          </p:nvSpPr>
          <p:spPr>
            <a:xfrm>
              <a:off x="-226400" y="933900"/>
              <a:ext cx="4744448" cy="622948"/>
            </a:xfrm>
            <a:prstGeom prst="roundRect">
              <a:avLst>
                <a:gd name="adj" fmla="val 4054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>
              <a:solidFill>
                <a:srgbClr val="E7F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 fontAlgn="base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highlight>
                  <a:srgbClr val="006AA0"/>
                </a:highlight>
                <a:latin typeface="Helvetica Light" panose="020B0403020202020204" pitchFamily="34" charset="0"/>
              </a:endParaRPr>
            </a:p>
          </p:txBody>
        </p:sp>
        <p:sp>
          <p:nvSpPr>
            <p:cNvPr id="54" name="Google Shape;112;p26">
              <a:extLst>
                <a:ext uri="{FF2B5EF4-FFF2-40B4-BE49-F238E27FC236}">
                  <a16:creationId xmlns:a16="http://schemas.microsoft.com/office/drawing/2014/main" id="{DB5FEAD9-8515-B44F-B20A-B6138E229712}"/>
                </a:ext>
              </a:extLst>
            </p:cNvPr>
            <p:cNvSpPr txBox="1"/>
            <p:nvPr/>
          </p:nvSpPr>
          <p:spPr>
            <a:xfrm>
              <a:off x="623910" y="957650"/>
              <a:ext cx="3894138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>
                <a:buClr>
                  <a:schemeClr val="dk1"/>
                </a:buClr>
                <a:buSzPts val="1100"/>
              </a:pPr>
              <a:r>
                <a:rPr lang="en" sz="2400" dirty="0">
                  <a:latin typeface="Helvetica Light" panose="020B0403020202020204" pitchFamily="34" charset="0"/>
                </a:rPr>
                <a:t>VARITY framework and VARITY model</a:t>
              </a: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55" name="Google Shape;113;p26">
              <a:extLst>
                <a:ext uri="{FF2B5EF4-FFF2-40B4-BE49-F238E27FC236}">
                  <a16:creationId xmlns:a16="http://schemas.microsoft.com/office/drawing/2014/main" id="{8A13C12B-0FC4-6648-B77F-45EA8D4B3826}"/>
                </a:ext>
              </a:extLst>
            </p:cNvPr>
            <p:cNvSpPr/>
            <p:nvPr/>
          </p:nvSpPr>
          <p:spPr>
            <a:xfrm>
              <a:off x="276750" y="998400"/>
              <a:ext cx="295500" cy="48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56" name="Google Shape;114;p26">
              <a:extLst>
                <a:ext uri="{FF2B5EF4-FFF2-40B4-BE49-F238E27FC236}">
                  <a16:creationId xmlns:a16="http://schemas.microsoft.com/office/drawing/2014/main" id="{35DFA7F2-6EB2-F848-9D70-761CA5522C3C}"/>
                </a:ext>
              </a:extLst>
            </p:cNvPr>
            <p:cNvSpPr txBox="1"/>
            <p:nvPr/>
          </p:nvSpPr>
          <p:spPr>
            <a:xfrm>
              <a:off x="282294" y="953475"/>
              <a:ext cx="2955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latin typeface="Helvetica Light" panose="020B0403020202020204" pitchFamily="34" charset="0"/>
                </a:rPr>
                <a:t>1</a:t>
              </a:r>
              <a:endParaRPr sz="2400" dirty="0">
                <a:latin typeface="Helvetica Light" panose="020B0403020202020204" pitchFamily="34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71CEE0-3874-0246-9206-C4CAEF9D0F2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3</a:t>
            </a:fld>
            <a:endParaRPr lang="en-US" altLang="zh-C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B6E2BD-88FD-DD46-B72A-A4D044F5B15C}"/>
              </a:ext>
            </a:extLst>
          </p:cNvPr>
          <p:cNvGrpSpPr/>
          <p:nvPr/>
        </p:nvGrpSpPr>
        <p:grpSpPr>
          <a:xfrm>
            <a:off x="-334036" y="2916374"/>
            <a:ext cx="9291525" cy="622948"/>
            <a:chOff x="-226401" y="933900"/>
            <a:chExt cx="5661591" cy="622948"/>
          </a:xfrm>
        </p:grpSpPr>
        <p:sp>
          <p:nvSpPr>
            <p:cNvPr id="32" name="Google Shape;111;p26">
              <a:extLst>
                <a:ext uri="{FF2B5EF4-FFF2-40B4-BE49-F238E27FC236}">
                  <a16:creationId xmlns:a16="http://schemas.microsoft.com/office/drawing/2014/main" id="{175E7836-115E-EA45-AA2F-94CD48A7F648}"/>
                </a:ext>
              </a:extLst>
            </p:cNvPr>
            <p:cNvSpPr/>
            <p:nvPr/>
          </p:nvSpPr>
          <p:spPr>
            <a:xfrm>
              <a:off x="-226401" y="933900"/>
              <a:ext cx="5661590" cy="622948"/>
            </a:xfrm>
            <a:prstGeom prst="roundRect">
              <a:avLst>
                <a:gd name="adj" fmla="val 40544"/>
              </a:avLst>
            </a:prstGeom>
            <a:noFill/>
            <a:ln w="9525" cap="flat" cmpd="sng">
              <a:solidFill>
                <a:srgbClr val="E7F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 fontAlgn="base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highlight>
                  <a:srgbClr val="006AA0"/>
                </a:highlight>
                <a:latin typeface="Helvetica Light" panose="020B0403020202020204" pitchFamily="34" charset="0"/>
              </a:endParaRPr>
            </a:p>
          </p:txBody>
        </p:sp>
        <p:sp>
          <p:nvSpPr>
            <p:cNvPr id="33" name="Google Shape;112;p26">
              <a:extLst>
                <a:ext uri="{FF2B5EF4-FFF2-40B4-BE49-F238E27FC236}">
                  <a16:creationId xmlns:a16="http://schemas.microsoft.com/office/drawing/2014/main" id="{30CE64E3-233A-7A44-9BC5-9AFA6719DF12}"/>
                </a:ext>
              </a:extLst>
            </p:cNvPr>
            <p:cNvSpPr txBox="1"/>
            <p:nvPr/>
          </p:nvSpPr>
          <p:spPr>
            <a:xfrm>
              <a:off x="623909" y="957650"/>
              <a:ext cx="4811281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</a:pPr>
              <a:r>
                <a:rPr lang="en-CA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Light" panose="020B0403020202020204" pitchFamily="34" charset="0"/>
                </a:rPr>
                <a:t>VARITY_Sherloc model  </a:t>
              </a:r>
              <a:endParaRPr lang="en-CA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 pitchFamily="34" charset="0"/>
              </a:endParaRPr>
            </a:p>
          </p:txBody>
        </p:sp>
        <p:sp>
          <p:nvSpPr>
            <p:cNvPr id="34" name="Google Shape;113;p26">
              <a:extLst>
                <a:ext uri="{FF2B5EF4-FFF2-40B4-BE49-F238E27FC236}">
                  <a16:creationId xmlns:a16="http://schemas.microsoft.com/office/drawing/2014/main" id="{3FD66C79-3F01-A840-B3BE-EE8144228823}"/>
                </a:ext>
              </a:extLst>
            </p:cNvPr>
            <p:cNvSpPr/>
            <p:nvPr/>
          </p:nvSpPr>
          <p:spPr>
            <a:xfrm>
              <a:off x="276750" y="998400"/>
              <a:ext cx="295500" cy="48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35" name="Google Shape;114;p26">
              <a:extLst>
                <a:ext uri="{FF2B5EF4-FFF2-40B4-BE49-F238E27FC236}">
                  <a16:creationId xmlns:a16="http://schemas.microsoft.com/office/drawing/2014/main" id="{15750C37-5165-174B-83A1-363F80612F8C}"/>
                </a:ext>
              </a:extLst>
            </p:cNvPr>
            <p:cNvSpPr txBox="1"/>
            <p:nvPr/>
          </p:nvSpPr>
          <p:spPr>
            <a:xfrm>
              <a:off x="282294" y="953475"/>
              <a:ext cx="2955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bg1">
                      <a:lumMod val="50000"/>
                    </a:schemeClr>
                  </a:solidFill>
                  <a:latin typeface="Helvetica Light" panose="020B0403020202020204" pitchFamily="34" charset="0"/>
                </a:rPr>
                <a:t>2</a:t>
              </a:r>
              <a:endParaRPr sz="2400" dirty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B189B7D-CE71-A94A-BA4C-401F0A077D92}"/>
              </a:ext>
            </a:extLst>
          </p:cNvPr>
          <p:cNvGrpSpPr/>
          <p:nvPr/>
        </p:nvGrpSpPr>
        <p:grpSpPr>
          <a:xfrm>
            <a:off x="-334036" y="4631272"/>
            <a:ext cx="9291525" cy="622948"/>
            <a:chOff x="-226401" y="933900"/>
            <a:chExt cx="5661591" cy="622948"/>
          </a:xfrm>
        </p:grpSpPr>
        <p:sp>
          <p:nvSpPr>
            <p:cNvPr id="37" name="Google Shape;111;p26">
              <a:extLst>
                <a:ext uri="{FF2B5EF4-FFF2-40B4-BE49-F238E27FC236}">
                  <a16:creationId xmlns:a16="http://schemas.microsoft.com/office/drawing/2014/main" id="{BB2D392E-603C-CB45-AEDD-41C43E73A853}"/>
                </a:ext>
              </a:extLst>
            </p:cNvPr>
            <p:cNvSpPr/>
            <p:nvPr/>
          </p:nvSpPr>
          <p:spPr>
            <a:xfrm>
              <a:off x="-226401" y="933900"/>
              <a:ext cx="5661590" cy="622948"/>
            </a:xfrm>
            <a:prstGeom prst="roundRect">
              <a:avLst>
                <a:gd name="adj" fmla="val 40544"/>
              </a:avLst>
            </a:prstGeom>
            <a:noFill/>
            <a:ln w="9525" cap="flat" cmpd="sng">
              <a:solidFill>
                <a:srgbClr val="E7F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 fontAlgn="base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highlight>
                  <a:srgbClr val="006AA0"/>
                </a:highlight>
                <a:latin typeface="Helvetica Light" panose="020B0403020202020204" pitchFamily="34" charset="0"/>
              </a:endParaRPr>
            </a:p>
          </p:txBody>
        </p:sp>
        <p:sp>
          <p:nvSpPr>
            <p:cNvPr id="38" name="Google Shape;112;p26">
              <a:extLst>
                <a:ext uri="{FF2B5EF4-FFF2-40B4-BE49-F238E27FC236}">
                  <a16:creationId xmlns:a16="http://schemas.microsoft.com/office/drawing/2014/main" id="{1D8EA6FE-4B89-9C42-AA1E-3DF49F7DC232}"/>
                </a:ext>
              </a:extLst>
            </p:cNvPr>
            <p:cNvSpPr txBox="1"/>
            <p:nvPr/>
          </p:nvSpPr>
          <p:spPr>
            <a:xfrm>
              <a:off x="623909" y="957650"/>
              <a:ext cx="4811281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</a:pPr>
              <a:r>
                <a:rPr lang="en-CA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Light" panose="020B0403020202020204" pitchFamily="34" charset="0"/>
                </a:rPr>
                <a:t>Summary and outlook</a:t>
              </a:r>
              <a:endParaRPr lang="en-CA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 pitchFamily="34" charset="0"/>
              </a:endParaRPr>
            </a:p>
          </p:txBody>
        </p:sp>
        <p:sp>
          <p:nvSpPr>
            <p:cNvPr id="39" name="Google Shape;113;p26">
              <a:extLst>
                <a:ext uri="{FF2B5EF4-FFF2-40B4-BE49-F238E27FC236}">
                  <a16:creationId xmlns:a16="http://schemas.microsoft.com/office/drawing/2014/main" id="{29A756BA-F81C-0944-99A6-32DF07051E6B}"/>
                </a:ext>
              </a:extLst>
            </p:cNvPr>
            <p:cNvSpPr/>
            <p:nvPr/>
          </p:nvSpPr>
          <p:spPr>
            <a:xfrm>
              <a:off x="276750" y="998400"/>
              <a:ext cx="295500" cy="48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40" name="Google Shape;114;p26">
              <a:extLst>
                <a:ext uri="{FF2B5EF4-FFF2-40B4-BE49-F238E27FC236}">
                  <a16:creationId xmlns:a16="http://schemas.microsoft.com/office/drawing/2014/main" id="{A9BAB574-2E75-1B40-8037-EC3DDC3C6C03}"/>
                </a:ext>
              </a:extLst>
            </p:cNvPr>
            <p:cNvSpPr txBox="1"/>
            <p:nvPr/>
          </p:nvSpPr>
          <p:spPr>
            <a:xfrm>
              <a:off x="282294" y="953475"/>
              <a:ext cx="2955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bg1">
                      <a:lumMod val="50000"/>
                    </a:schemeClr>
                  </a:solidFill>
                  <a:latin typeface="Helvetica Light" panose="020B0403020202020204" pitchFamily="34" charset="0"/>
                </a:rPr>
                <a:t>3</a:t>
              </a:r>
              <a:endParaRPr sz="2400" dirty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08969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id="{76D8590D-C731-AC4D-BD01-E62D3E187E28}"/>
              </a:ext>
            </a:extLst>
          </p:cNvPr>
          <p:cNvSpPr/>
          <p:nvPr/>
        </p:nvSpPr>
        <p:spPr>
          <a:xfrm>
            <a:off x="899592" y="6063679"/>
            <a:ext cx="81435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FF492C"/>
                </a:solidFill>
                <a:latin typeface="Helvetica Light" panose="020B0403020202020204" pitchFamily="34" charset="0"/>
              </a:rPr>
              <a:t>Should I  include data with uncertain quality in training?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0A8B6E-9403-2449-B710-B4D7EB9CB96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4</a:t>
            </a:fld>
            <a:endParaRPr lang="en-US" altLang="zh-CN" dirty="0"/>
          </a:p>
        </p:txBody>
      </p:sp>
      <p:sp>
        <p:nvSpPr>
          <p:cNvPr id="2" name="Can 1">
            <a:extLst>
              <a:ext uri="{FF2B5EF4-FFF2-40B4-BE49-F238E27FC236}">
                <a16:creationId xmlns:a16="http://schemas.microsoft.com/office/drawing/2014/main" id="{873020A7-9234-ACF1-B731-FE40F6141F66}"/>
              </a:ext>
            </a:extLst>
          </p:cNvPr>
          <p:cNvSpPr/>
          <p:nvPr/>
        </p:nvSpPr>
        <p:spPr>
          <a:xfrm>
            <a:off x="2483768" y="1212567"/>
            <a:ext cx="3744416" cy="2361633"/>
          </a:xfrm>
          <a:prstGeom prst="ca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33D1C4-4011-320B-4077-DC59702DB86B}"/>
              </a:ext>
            </a:extLst>
          </p:cNvPr>
          <p:cNvSpPr txBox="1"/>
          <p:nvPr/>
        </p:nvSpPr>
        <p:spPr>
          <a:xfrm>
            <a:off x="3293826" y="1298019"/>
            <a:ext cx="20521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 Light" panose="020B0403020202020204" pitchFamily="34" charset="0"/>
              </a:rPr>
              <a:t>All training data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775C392-260B-1916-2ECE-8AA84C5EF222}"/>
              </a:ext>
            </a:extLst>
          </p:cNvPr>
          <p:cNvSpPr/>
          <p:nvPr/>
        </p:nvSpPr>
        <p:spPr>
          <a:xfrm>
            <a:off x="2933785" y="2350999"/>
            <a:ext cx="1208653" cy="78996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Helvetica Light" panose="020B0403020202020204" pitchFamily="34" charset="0"/>
              </a:rPr>
              <a:t>High quality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228681-8D80-EED9-AEE0-A5F9AC2849E8}"/>
              </a:ext>
            </a:extLst>
          </p:cNvPr>
          <p:cNvSpPr/>
          <p:nvPr/>
        </p:nvSpPr>
        <p:spPr>
          <a:xfrm>
            <a:off x="2933785" y="3659652"/>
            <a:ext cx="30700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 Light" panose="020B0403020202020204" pitchFamily="34" charset="0"/>
              </a:rPr>
              <a:t>Rest are of uncertain quality</a:t>
            </a:r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DF3C67-0A40-1271-E7CE-3CB95B4D2CBD}"/>
              </a:ext>
            </a:extLst>
          </p:cNvPr>
          <p:cNvSpPr/>
          <p:nvPr/>
        </p:nvSpPr>
        <p:spPr>
          <a:xfrm>
            <a:off x="1689066" y="4682931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Label Accuracy 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3639D9-E045-3958-3379-2666F34304EB}"/>
              </a:ext>
            </a:extLst>
          </p:cNvPr>
          <p:cNvSpPr/>
          <p:nvPr/>
        </p:nvSpPr>
        <p:spPr>
          <a:xfrm>
            <a:off x="5561394" y="4682931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  <a:latin typeface="Helvetica Light" panose="020B0403020202020204" pitchFamily="34" charset="0"/>
              </a:rPr>
              <a:t>Data Representativity</a:t>
            </a:r>
          </a:p>
        </p:txBody>
      </p:sp>
      <p:sp>
        <p:nvSpPr>
          <p:cNvPr id="29" name="Right Brace 28">
            <a:extLst>
              <a:ext uri="{FF2B5EF4-FFF2-40B4-BE49-F238E27FC236}">
                <a16:creationId xmlns:a16="http://schemas.microsoft.com/office/drawing/2014/main" id="{7AED5EC0-EECF-806E-B6CD-30AA94DCA349}"/>
              </a:ext>
            </a:extLst>
          </p:cNvPr>
          <p:cNvSpPr/>
          <p:nvPr/>
        </p:nvSpPr>
        <p:spPr>
          <a:xfrm rot="5400000">
            <a:off x="4520412" y="3155141"/>
            <a:ext cx="260987" cy="4046244"/>
          </a:xfrm>
          <a:prstGeom prst="rightBrace">
            <a:avLst>
              <a:gd name="adj1" fmla="val 117509"/>
              <a:gd name="adj2" fmla="val 47568"/>
            </a:avLst>
          </a:prstGeom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F674C8-40A9-3A7B-D29C-A3865B6AFF88}"/>
              </a:ext>
            </a:extLst>
          </p:cNvPr>
          <p:cNvSpPr/>
          <p:nvPr/>
        </p:nvSpPr>
        <p:spPr>
          <a:xfrm>
            <a:off x="3913172" y="5331003"/>
            <a:ext cx="1601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0070C0"/>
                </a:solidFill>
                <a:latin typeface="Helvetica Light" panose="020B0403020202020204" pitchFamily="34" charset="0"/>
              </a:rPr>
              <a:t>Data Quality</a:t>
            </a:r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517A239B-1C2E-017F-E738-9A1F02F48C39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framework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 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overview</a:t>
            </a: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96591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">
            <a:extLst>
              <a:ext uri="{FF2B5EF4-FFF2-40B4-BE49-F238E27FC236}">
                <a16:creationId xmlns:a16="http://schemas.microsoft.com/office/drawing/2014/main" id="{80B3878A-377C-3642-A29A-ED33AEF5FCE6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framework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 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overview</a:t>
            </a: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2074C5-8EAC-B249-BED3-6CC9E7017DDA}"/>
              </a:ext>
            </a:extLst>
          </p:cNvPr>
          <p:cNvGrpSpPr/>
          <p:nvPr/>
        </p:nvGrpSpPr>
        <p:grpSpPr>
          <a:xfrm>
            <a:off x="389421" y="942345"/>
            <a:ext cx="8365158" cy="5637716"/>
            <a:chOff x="389421" y="942345"/>
            <a:chExt cx="8365158" cy="563771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ACBD490-B0B3-E944-862A-2DF651063745}"/>
                </a:ext>
              </a:extLst>
            </p:cNvPr>
            <p:cNvGrpSpPr/>
            <p:nvPr/>
          </p:nvGrpSpPr>
          <p:grpSpPr>
            <a:xfrm>
              <a:off x="389421" y="1887216"/>
              <a:ext cx="2400443" cy="821704"/>
              <a:chOff x="389421" y="1887216"/>
              <a:chExt cx="2400443" cy="821704"/>
            </a:xfrm>
          </p:grpSpPr>
          <p:sp>
            <p:nvSpPr>
              <p:cNvPr id="212" name="Rounded Rectangle 211">
                <a:extLst>
                  <a:ext uri="{FF2B5EF4-FFF2-40B4-BE49-F238E27FC236}">
                    <a16:creationId xmlns:a16="http://schemas.microsoft.com/office/drawing/2014/main" id="{9B76388B-D432-1C4F-95C6-DE495C7ED12C}"/>
                  </a:ext>
                </a:extLst>
              </p:cNvPr>
              <p:cNvSpPr/>
              <p:nvPr/>
            </p:nvSpPr>
            <p:spPr>
              <a:xfrm>
                <a:off x="585362" y="1887216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1" name="Rounded Rectangle 210">
                <a:extLst>
                  <a:ext uri="{FF2B5EF4-FFF2-40B4-BE49-F238E27FC236}">
                    <a16:creationId xmlns:a16="http://schemas.microsoft.com/office/drawing/2014/main" id="{1689CB0C-6F41-4B4D-8C68-902FBB4150F1}"/>
                  </a:ext>
                </a:extLst>
              </p:cNvPr>
              <p:cNvSpPr/>
              <p:nvPr/>
            </p:nvSpPr>
            <p:spPr>
              <a:xfrm>
                <a:off x="500449" y="1954763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6D4F48A7-C964-104B-9FAC-5C3D63FD6B8F}"/>
                  </a:ext>
                </a:extLst>
              </p:cNvPr>
              <p:cNvSpPr/>
              <p:nvPr/>
            </p:nvSpPr>
            <p:spPr>
              <a:xfrm>
                <a:off x="389421" y="2028708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‘Core’ sets</a:t>
                </a: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(High quality)</a:t>
                </a:r>
              </a:p>
            </p:txBody>
          </p:sp>
        </p:grp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7499E44E-F62E-8D4B-AD93-89D833CBD675}"/>
                </a:ext>
              </a:extLst>
            </p:cNvPr>
            <p:cNvSpPr/>
            <p:nvPr/>
          </p:nvSpPr>
          <p:spPr>
            <a:xfrm>
              <a:off x="2555181" y="942345"/>
              <a:ext cx="4105051" cy="579395"/>
            </a:xfrm>
            <a:prstGeom prst="roundRect">
              <a:avLst/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All available training examples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(regardless their quality) </a:t>
              </a:r>
            </a:p>
          </p:txBody>
        </p:sp>
        <p:sp>
          <p:nvSpPr>
            <p:cNvPr id="76" name="AutoShape 6" descr="{\displaystyle f(x)={\frac {L}{1+e^{-k(x-x_{0})}}},}">
              <a:extLst>
                <a:ext uri="{FF2B5EF4-FFF2-40B4-BE49-F238E27FC236}">
                  <a16:creationId xmlns:a16="http://schemas.microsoft.com/office/drawing/2014/main" id="{52A3DDC5-16A3-1943-A52F-02FD47E8BDE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24954" y="3647589"/>
              <a:ext cx="315736" cy="315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" name="Right Arrow 163">
              <a:extLst>
                <a:ext uri="{FF2B5EF4-FFF2-40B4-BE49-F238E27FC236}">
                  <a16:creationId xmlns:a16="http://schemas.microsoft.com/office/drawing/2014/main" id="{14971711-2AA9-3946-B623-BD58A0B5EE81}"/>
                </a:ext>
              </a:extLst>
            </p:cNvPr>
            <p:cNvSpPr/>
            <p:nvPr/>
          </p:nvSpPr>
          <p:spPr>
            <a:xfrm rot="5400000" flipV="1">
              <a:off x="1225664" y="3008293"/>
              <a:ext cx="423457" cy="200570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Right Arrow 164">
              <a:extLst>
                <a:ext uri="{FF2B5EF4-FFF2-40B4-BE49-F238E27FC236}">
                  <a16:creationId xmlns:a16="http://schemas.microsoft.com/office/drawing/2014/main" id="{7F1D1FD0-7789-F34D-961E-ECA40B95C514}"/>
                </a:ext>
              </a:extLst>
            </p:cNvPr>
            <p:cNvSpPr/>
            <p:nvPr/>
          </p:nvSpPr>
          <p:spPr>
            <a:xfrm rot="5400000" flipV="1">
              <a:off x="7500968" y="3011284"/>
              <a:ext cx="422916" cy="199868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F5E940E2-4463-1942-A2A1-D8912009498E}"/>
                </a:ext>
              </a:extLst>
            </p:cNvPr>
            <p:cNvGrpSpPr/>
            <p:nvPr/>
          </p:nvGrpSpPr>
          <p:grpSpPr>
            <a:xfrm>
              <a:off x="3094937" y="3671288"/>
              <a:ext cx="2954126" cy="339651"/>
              <a:chOff x="3824961" y="6296062"/>
              <a:chExt cx="3020563" cy="327886"/>
            </a:xfrm>
          </p:grpSpPr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B5ED6494-19BD-294F-8EA4-C92391EF96C3}"/>
                  </a:ext>
                </a:extLst>
              </p:cNvPr>
              <p:cNvSpPr/>
              <p:nvPr/>
            </p:nvSpPr>
            <p:spPr>
              <a:xfrm rot="16200000" flipH="1">
                <a:off x="5269058" y="5570240"/>
                <a:ext cx="69421" cy="2037996"/>
              </a:xfrm>
              <a:prstGeom prst="rect">
                <a:avLst/>
              </a:prstGeom>
              <a:gradFill flip="none" rotWithShape="1">
                <a:gsLst>
                  <a:gs pos="71000">
                    <a:srgbClr val="E1E100"/>
                  </a:gs>
                  <a:gs pos="55000">
                    <a:srgbClr val="FFFF80">
                      <a:lumMod val="51000"/>
                    </a:srgbClr>
                  </a:gs>
                  <a:gs pos="0">
                    <a:srgbClr val="148066"/>
                  </a:gs>
                  <a:gs pos="100000">
                    <a:srgbClr val="FFFF00"/>
                  </a:gs>
                </a:gsLst>
                <a:lin ang="54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00" dirty="0"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0AE8CF0E-D4F3-CD40-973F-8F8776A61144}"/>
                  </a:ext>
                </a:extLst>
              </p:cNvPr>
              <p:cNvSpPr/>
              <p:nvPr/>
            </p:nvSpPr>
            <p:spPr>
              <a:xfrm>
                <a:off x="3824961" y="6301654"/>
                <a:ext cx="91723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latin typeface="Helvetica Light" panose="020B0403020202020204" pitchFamily="34" charset="0"/>
                  </a:rPr>
                  <a:t>Full weight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D5E91219-6124-464F-8D26-845ACB7C17AA}"/>
                  </a:ext>
                </a:extLst>
              </p:cNvPr>
              <p:cNvSpPr/>
              <p:nvPr/>
            </p:nvSpPr>
            <p:spPr>
              <a:xfrm>
                <a:off x="5849739" y="6296062"/>
                <a:ext cx="9957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latin typeface="Helvetica Light" panose="020B0403020202020204" pitchFamily="34" charset="0"/>
                  </a:rPr>
                  <a:t>Zero weight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FEC35C8-CFF2-C342-85A5-4D744027E702}"/>
                </a:ext>
              </a:extLst>
            </p:cNvPr>
            <p:cNvGrpSpPr/>
            <p:nvPr/>
          </p:nvGrpSpPr>
          <p:grpSpPr>
            <a:xfrm>
              <a:off x="6354136" y="1918934"/>
              <a:ext cx="2400443" cy="821704"/>
              <a:chOff x="6354136" y="1918934"/>
              <a:chExt cx="2400443" cy="821704"/>
            </a:xfrm>
          </p:grpSpPr>
          <p:sp>
            <p:nvSpPr>
              <p:cNvPr id="213" name="Rounded Rectangle 212">
                <a:extLst>
                  <a:ext uri="{FF2B5EF4-FFF2-40B4-BE49-F238E27FC236}">
                    <a16:creationId xmlns:a16="http://schemas.microsoft.com/office/drawing/2014/main" id="{7579AC92-82EF-7445-977E-F24691E0EE68}"/>
                  </a:ext>
                </a:extLst>
              </p:cNvPr>
              <p:cNvSpPr/>
              <p:nvPr/>
            </p:nvSpPr>
            <p:spPr>
              <a:xfrm>
                <a:off x="6550077" y="1918934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4" name="Rounded Rectangle 213">
                <a:extLst>
                  <a:ext uri="{FF2B5EF4-FFF2-40B4-BE49-F238E27FC236}">
                    <a16:creationId xmlns:a16="http://schemas.microsoft.com/office/drawing/2014/main" id="{92614D7F-5C0D-7947-A703-5AC81138EF3A}"/>
                  </a:ext>
                </a:extLst>
              </p:cNvPr>
              <p:cNvSpPr/>
              <p:nvPr/>
            </p:nvSpPr>
            <p:spPr>
              <a:xfrm>
                <a:off x="6465164" y="1986481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5" name="Rounded Rectangle 214">
                <a:extLst>
                  <a:ext uri="{FF2B5EF4-FFF2-40B4-BE49-F238E27FC236}">
                    <a16:creationId xmlns:a16="http://schemas.microsoft.com/office/drawing/2014/main" id="{0FC245B1-710A-4746-A2EA-D56EF46E7261}"/>
                  </a:ext>
                </a:extLst>
              </p:cNvPr>
              <p:cNvSpPr/>
              <p:nvPr/>
            </p:nvSpPr>
            <p:spPr>
              <a:xfrm>
                <a:off x="6354136" y="2060426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‘Add-on’ sets</a:t>
                </a: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(Uncertain quality)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20B276D-5E8B-E04B-B565-4626E1AA1F86}"/>
                </a:ext>
              </a:extLst>
            </p:cNvPr>
            <p:cNvGrpSpPr/>
            <p:nvPr/>
          </p:nvGrpSpPr>
          <p:grpSpPr>
            <a:xfrm>
              <a:off x="6354136" y="3501008"/>
              <a:ext cx="2400443" cy="821704"/>
              <a:chOff x="6354136" y="3420482"/>
              <a:chExt cx="2400443" cy="821704"/>
            </a:xfrm>
          </p:grpSpPr>
          <p:sp>
            <p:nvSpPr>
              <p:cNvPr id="216" name="Rounded Rectangle 215">
                <a:extLst>
                  <a:ext uri="{FF2B5EF4-FFF2-40B4-BE49-F238E27FC236}">
                    <a16:creationId xmlns:a16="http://schemas.microsoft.com/office/drawing/2014/main" id="{94ED91D0-40A6-B549-87C5-19FC8B929A6C}"/>
                  </a:ext>
                </a:extLst>
              </p:cNvPr>
              <p:cNvSpPr/>
              <p:nvPr/>
            </p:nvSpPr>
            <p:spPr>
              <a:xfrm>
                <a:off x="6550077" y="3420482"/>
                <a:ext cx="2204502" cy="680212"/>
              </a:xfrm>
              <a:prstGeom prst="roundRect">
                <a:avLst/>
              </a:prstGeom>
              <a:gradFill flip="none" rotWithShape="1">
                <a:gsLst>
                  <a:gs pos="32000">
                    <a:srgbClr val="FFFF00"/>
                  </a:gs>
                  <a:gs pos="85000">
                    <a:srgbClr val="008066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7" name="Rounded Rectangle 216">
                <a:extLst>
                  <a:ext uri="{FF2B5EF4-FFF2-40B4-BE49-F238E27FC236}">
                    <a16:creationId xmlns:a16="http://schemas.microsoft.com/office/drawing/2014/main" id="{034BBA2F-5697-C940-8FF7-282360DF7E1B}"/>
                  </a:ext>
                </a:extLst>
              </p:cNvPr>
              <p:cNvSpPr/>
              <p:nvPr/>
            </p:nvSpPr>
            <p:spPr>
              <a:xfrm>
                <a:off x="6465164" y="3488029"/>
                <a:ext cx="2204502" cy="680212"/>
              </a:xfrm>
              <a:prstGeom prst="roundRect">
                <a:avLst/>
              </a:prstGeom>
              <a:gradFill flip="none" rotWithShape="1">
                <a:gsLst>
                  <a:gs pos="99000">
                    <a:srgbClr val="FFFF00"/>
                  </a:gs>
                  <a:gs pos="18000">
                    <a:srgbClr val="92D05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8" name="Rounded Rectangle 217">
                <a:extLst>
                  <a:ext uri="{FF2B5EF4-FFF2-40B4-BE49-F238E27FC236}">
                    <a16:creationId xmlns:a16="http://schemas.microsoft.com/office/drawing/2014/main" id="{95BCE804-C3BD-2140-A3A0-FC3D903B30B7}"/>
                  </a:ext>
                </a:extLst>
              </p:cNvPr>
              <p:cNvSpPr/>
              <p:nvPr/>
            </p:nvSpPr>
            <p:spPr>
              <a:xfrm>
                <a:off x="6354136" y="3561974"/>
                <a:ext cx="2204502" cy="680212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8066"/>
                  </a:gs>
                  <a:gs pos="57000">
                    <a:srgbClr val="FFFF0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‘Add-on’ sets</a:t>
                </a:r>
              </a:p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(Uncertain quality)</a:t>
                </a:r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A921DDFD-2D2B-ED4C-8099-4981458C1D21}"/>
                </a:ext>
              </a:extLst>
            </p:cNvPr>
            <p:cNvGrpSpPr/>
            <p:nvPr/>
          </p:nvGrpSpPr>
          <p:grpSpPr>
            <a:xfrm>
              <a:off x="389421" y="3501008"/>
              <a:ext cx="2400443" cy="821704"/>
              <a:chOff x="389421" y="1887216"/>
              <a:chExt cx="2400443" cy="821704"/>
            </a:xfrm>
          </p:grpSpPr>
          <p:sp>
            <p:nvSpPr>
              <p:cNvPr id="220" name="Rounded Rectangle 219">
                <a:extLst>
                  <a:ext uri="{FF2B5EF4-FFF2-40B4-BE49-F238E27FC236}">
                    <a16:creationId xmlns:a16="http://schemas.microsoft.com/office/drawing/2014/main" id="{B2B7EA74-A34E-BF4D-B4CD-AE39EFFDA4D7}"/>
                  </a:ext>
                </a:extLst>
              </p:cNvPr>
              <p:cNvSpPr/>
              <p:nvPr/>
            </p:nvSpPr>
            <p:spPr>
              <a:xfrm>
                <a:off x="585362" y="1887216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21" name="Rounded Rectangle 220">
                <a:extLst>
                  <a:ext uri="{FF2B5EF4-FFF2-40B4-BE49-F238E27FC236}">
                    <a16:creationId xmlns:a16="http://schemas.microsoft.com/office/drawing/2014/main" id="{CBAEAA65-D05D-CC40-8D49-C2E21F671DE1}"/>
                  </a:ext>
                </a:extLst>
              </p:cNvPr>
              <p:cNvSpPr/>
              <p:nvPr/>
            </p:nvSpPr>
            <p:spPr>
              <a:xfrm>
                <a:off x="500449" y="1954763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22" name="Rounded Rectangle 221">
                <a:extLst>
                  <a:ext uri="{FF2B5EF4-FFF2-40B4-BE49-F238E27FC236}">
                    <a16:creationId xmlns:a16="http://schemas.microsoft.com/office/drawing/2014/main" id="{D707FFF2-D3D5-CD46-B7FF-2E523D001F21}"/>
                  </a:ext>
                </a:extLst>
              </p:cNvPr>
              <p:cNvSpPr/>
              <p:nvPr/>
            </p:nvSpPr>
            <p:spPr>
              <a:xfrm>
                <a:off x="389421" y="2028708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Helvetica Light" panose="020B0403020202020204" pitchFamily="34" charset="0"/>
                  </a:rPr>
                  <a:t>‘Core’ sets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Helvetica Light" panose="020B0403020202020204" pitchFamily="34" charset="0"/>
                  </a:rPr>
                  <a:t>(High quality)</a:t>
                </a:r>
              </a:p>
            </p:txBody>
          </p:sp>
        </p:grp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03D23CD-75D6-254C-9E3C-B836FC05A229}"/>
                </a:ext>
              </a:extLst>
            </p:cNvPr>
            <p:cNvCxnSpPr>
              <a:cxnSpLocks/>
            </p:cNvCxnSpPr>
            <p:nvPr/>
          </p:nvCxnSpPr>
          <p:spPr>
            <a:xfrm>
              <a:off x="1711178" y="3134125"/>
              <a:ext cx="1206904" cy="344"/>
            </a:xfrm>
            <a:prstGeom prst="line">
              <a:avLst/>
            </a:prstGeom>
            <a:ln w="127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914E2F3D-6797-1A43-9E2A-3663196B4CE1}"/>
                </a:ext>
              </a:extLst>
            </p:cNvPr>
            <p:cNvCxnSpPr>
              <a:cxnSpLocks/>
            </p:cNvCxnSpPr>
            <p:nvPr/>
          </p:nvCxnSpPr>
          <p:spPr>
            <a:xfrm>
              <a:off x="6228184" y="3134469"/>
              <a:ext cx="1287133" cy="0"/>
            </a:xfrm>
            <a:prstGeom prst="line">
              <a:avLst/>
            </a:prstGeom>
            <a:ln w="127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" name="Rounded Rectangle 224">
              <a:extLst>
                <a:ext uri="{FF2B5EF4-FFF2-40B4-BE49-F238E27FC236}">
                  <a16:creationId xmlns:a16="http://schemas.microsoft.com/office/drawing/2014/main" id="{0FB4FBF2-1B6F-4745-8363-13F1EBBF718D}"/>
                </a:ext>
              </a:extLst>
            </p:cNvPr>
            <p:cNvSpPr/>
            <p:nvPr/>
          </p:nvSpPr>
          <p:spPr>
            <a:xfrm>
              <a:off x="3094937" y="2757463"/>
              <a:ext cx="3005029" cy="716123"/>
            </a:xfrm>
            <a:prstGeom prst="roundRect">
              <a:avLst/>
            </a:prstGeom>
            <a:noFill/>
            <a:ln w="1270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6AA0"/>
                </a:highlight>
              </a:endParaRPr>
            </a:p>
          </p:txBody>
        </p:sp>
        <p:sp>
          <p:nvSpPr>
            <p:cNvPr id="227" name="Right Brace 226">
              <a:extLst>
                <a:ext uri="{FF2B5EF4-FFF2-40B4-BE49-F238E27FC236}">
                  <a16:creationId xmlns:a16="http://schemas.microsoft.com/office/drawing/2014/main" id="{8A92A68F-20F7-9F47-BF71-6B9BB859488C}"/>
                </a:ext>
              </a:extLst>
            </p:cNvPr>
            <p:cNvSpPr/>
            <p:nvPr/>
          </p:nvSpPr>
          <p:spPr>
            <a:xfrm rot="5400000" flipV="1">
              <a:off x="4367529" y="1462684"/>
              <a:ext cx="290800" cy="6205293"/>
            </a:xfrm>
            <a:prstGeom prst="rightBrace">
              <a:avLst>
                <a:gd name="adj1" fmla="val 73985"/>
                <a:gd name="adj2" fmla="val 50000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Rounded Rectangle 227">
              <a:extLst>
                <a:ext uri="{FF2B5EF4-FFF2-40B4-BE49-F238E27FC236}">
                  <a16:creationId xmlns:a16="http://schemas.microsoft.com/office/drawing/2014/main" id="{99CB8286-2FED-4640-911A-39A5E53E215A}"/>
                </a:ext>
              </a:extLst>
            </p:cNvPr>
            <p:cNvSpPr/>
            <p:nvPr/>
          </p:nvSpPr>
          <p:spPr>
            <a:xfrm>
              <a:off x="2555181" y="4759046"/>
              <a:ext cx="4107600" cy="579395"/>
            </a:xfrm>
            <a:prstGeom prst="roundRect">
              <a:avLst/>
            </a:prstGeom>
            <a:gradFill flip="none" rotWithShape="1">
              <a:gsLst>
                <a:gs pos="0">
                  <a:srgbClr val="008066"/>
                </a:gs>
                <a:gs pos="57000">
                  <a:srgbClr val="FFFF00"/>
                </a:gs>
              </a:gsLst>
              <a:lin ang="10800000" scaled="0"/>
              <a:tileRect/>
            </a:gra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Weighted training examples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ADE822-AC81-C048-8B91-618A16A3DD70}"/>
                </a:ext>
              </a:extLst>
            </p:cNvPr>
            <p:cNvSpPr txBox="1"/>
            <p:nvPr/>
          </p:nvSpPr>
          <p:spPr>
            <a:xfrm>
              <a:off x="3389428" y="2930611"/>
              <a:ext cx="2416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Helvetica Light" panose="020B0403020202020204" pitchFamily="34" charset="0"/>
                </a:rPr>
                <a:t>Differential weighting </a:t>
              </a:r>
            </a:p>
          </p:txBody>
        </p:sp>
        <p:sp>
          <p:nvSpPr>
            <p:cNvPr id="229" name="Right Brace 228">
              <a:extLst>
                <a:ext uri="{FF2B5EF4-FFF2-40B4-BE49-F238E27FC236}">
                  <a16:creationId xmlns:a16="http://schemas.microsoft.com/office/drawing/2014/main" id="{7053376F-CA3A-A848-B385-FE652C49DDED}"/>
                </a:ext>
              </a:extLst>
            </p:cNvPr>
            <p:cNvSpPr/>
            <p:nvPr/>
          </p:nvSpPr>
          <p:spPr>
            <a:xfrm rot="16200000">
              <a:off x="4367529" y="-1397239"/>
              <a:ext cx="290800" cy="6205293"/>
            </a:xfrm>
            <a:prstGeom prst="rightBrace">
              <a:avLst>
                <a:gd name="adj1" fmla="val 73985"/>
                <a:gd name="adj2" fmla="val 50000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0" name="Rounded Rectangle 229">
              <a:extLst>
                <a:ext uri="{FF2B5EF4-FFF2-40B4-BE49-F238E27FC236}">
                  <a16:creationId xmlns:a16="http://schemas.microsoft.com/office/drawing/2014/main" id="{DEFE2852-36F8-1B4F-B491-D5A9CCC0FDD4}"/>
                </a:ext>
              </a:extLst>
            </p:cNvPr>
            <p:cNvSpPr/>
            <p:nvPr/>
          </p:nvSpPr>
          <p:spPr>
            <a:xfrm>
              <a:off x="2006730" y="5762816"/>
              <a:ext cx="5157558" cy="817245"/>
            </a:xfrm>
            <a:prstGeom prst="round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Helvetica Light" panose="020B0403020202020204" pitchFamily="34" charset="0"/>
                </a:rPr>
                <a:t>Final Model</a:t>
              </a:r>
            </a:p>
            <a:p>
              <a:pPr algn="ctr"/>
              <a:r>
                <a:rPr lang="en-US" b="1" dirty="0">
                  <a:latin typeface="Helvetica Light" panose="020B0403020202020204" pitchFamily="34" charset="0"/>
                </a:rPr>
                <a:t>(best at predicting the examples in ‘Core’ sets)</a:t>
              </a:r>
            </a:p>
          </p:txBody>
        </p:sp>
        <p:sp>
          <p:nvSpPr>
            <p:cNvPr id="232" name="Right Arrow 231">
              <a:extLst>
                <a:ext uri="{FF2B5EF4-FFF2-40B4-BE49-F238E27FC236}">
                  <a16:creationId xmlns:a16="http://schemas.microsoft.com/office/drawing/2014/main" id="{C644FCB9-A1DF-EC4F-B24F-BA8AC56343B2}"/>
                </a:ext>
              </a:extLst>
            </p:cNvPr>
            <p:cNvSpPr/>
            <p:nvPr/>
          </p:nvSpPr>
          <p:spPr>
            <a:xfrm rot="5400000" flipV="1">
              <a:off x="4357747" y="5519008"/>
              <a:ext cx="254084" cy="174412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3F8A7E-5081-D344-89AA-9029D8E49F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5</a:t>
            </a:fld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19362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">
            <a:extLst>
              <a:ext uri="{FF2B5EF4-FFF2-40B4-BE49-F238E27FC236}">
                <a16:creationId xmlns:a16="http://schemas.microsoft.com/office/drawing/2014/main" id="{80B3878A-377C-3642-A29A-ED33AEF5FCE6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framework weighting function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8DC1997C-2CC2-C243-9789-AB40E770A4B7}"/>
              </a:ext>
            </a:extLst>
          </p:cNvPr>
          <p:cNvSpPr/>
          <p:nvPr/>
        </p:nvSpPr>
        <p:spPr>
          <a:xfrm rot="10800000">
            <a:off x="3343018" y="3072546"/>
            <a:ext cx="504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400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…</a:t>
            </a:r>
            <a:endParaRPr lang="en-US" sz="2400" dirty="0">
              <a:latin typeface="Helvetica Light" panose="020B0403020202020204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68F6DD8-C610-D24B-B335-504A817BE4EF}"/>
              </a:ext>
            </a:extLst>
          </p:cNvPr>
          <p:cNvGrpSpPr/>
          <p:nvPr/>
        </p:nvGrpSpPr>
        <p:grpSpPr>
          <a:xfrm>
            <a:off x="5415528" y="1132359"/>
            <a:ext cx="2400443" cy="821704"/>
            <a:chOff x="6354136" y="1918934"/>
            <a:chExt cx="2400443" cy="821704"/>
          </a:xfrm>
        </p:grpSpPr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90811872-5E71-DF4D-9693-5AED44D22DB0}"/>
                </a:ext>
              </a:extLst>
            </p:cNvPr>
            <p:cNvSpPr/>
            <p:nvPr/>
          </p:nvSpPr>
          <p:spPr>
            <a:xfrm>
              <a:off x="6550077" y="1918934"/>
              <a:ext cx="2204502" cy="680212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Light" panose="020B0403020202020204" pitchFamily="34" charset="0"/>
              </a:endParaRPr>
            </a:p>
          </p:txBody>
        </p:sp>
        <p:sp>
          <p:nvSpPr>
            <p:cNvPr id="78" name="Rounded Rectangle 77">
              <a:extLst>
                <a:ext uri="{FF2B5EF4-FFF2-40B4-BE49-F238E27FC236}">
                  <a16:creationId xmlns:a16="http://schemas.microsoft.com/office/drawing/2014/main" id="{E04587B9-82CB-7846-994D-87C2814B02B1}"/>
                </a:ext>
              </a:extLst>
            </p:cNvPr>
            <p:cNvSpPr/>
            <p:nvPr/>
          </p:nvSpPr>
          <p:spPr>
            <a:xfrm>
              <a:off x="6465164" y="1986481"/>
              <a:ext cx="2204502" cy="680212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Light" panose="020B0403020202020204" pitchFamily="34" charset="0"/>
              </a:endParaRPr>
            </a:p>
          </p:txBody>
        </p:sp>
        <p:sp>
          <p:nvSpPr>
            <p:cNvPr id="79" name="Rounded Rectangle 78">
              <a:extLst>
                <a:ext uri="{FF2B5EF4-FFF2-40B4-BE49-F238E27FC236}">
                  <a16:creationId xmlns:a16="http://schemas.microsoft.com/office/drawing/2014/main" id="{350ADDCE-CC73-F747-ACAF-594DC3863682}"/>
                </a:ext>
              </a:extLst>
            </p:cNvPr>
            <p:cNvSpPr/>
            <p:nvPr/>
          </p:nvSpPr>
          <p:spPr>
            <a:xfrm>
              <a:off x="6354136" y="2060426"/>
              <a:ext cx="2204502" cy="680212"/>
            </a:xfrm>
            <a:prstGeom prst="roundRect">
              <a:avLst/>
            </a:prstGeom>
            <a:solidFill>
              <a:schemeClr val="bg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‘Add-on’ sets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(Uncertain quality)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3207E8C-B3D7-7742-B455-7FA826835953}"/>
              </a:ext>
            </a:extLst>
          </p:cNvPr>
          <p:cNvGrpSpPr/>
          <p:nvPr/>
        </p:nvGrpSpPr>
        <p:grpSpPr>
          <a:xfrm>
            <a:off x="624107" y="1124744"/>
            <a:ext cx="4482037" cy="4580933"/>
            <a:chOff x="624107" y="1124744"/>
            <a:chExt cx="4482037" cy="458093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CE98E53-6085-CE4F-9CC9-6B159C644311}"/>
                </a:ext>
              </a:extLst>
            </p:cNvPr>
            <p:cNvSpPr/>
            <p:nvPr/>
          </p:nvSpPr>
          <p:spPr>
            <a:xfrm>
              <a:off x="850994" y="2290332"/>
              <a:ext cx="1074981" cy="307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latin typeface="Helvetica Light" panose="020B0403020202020204" pitchFamily="34" charset="0"/>
                </a:rPr>
                <a:t>Validation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CF3E9DB-DF12-A641-A8BB-A8A3E25E0306}"/>
                </a:ext>
              </a:extLst>
            </p:cNvPr>
            <p:cNvSpPr/>
            <p:nvPr/>
          </p:nvSpPr>
          <p:spPr>
            <a:xfrm>
              <a:off x="2190213" y="2277633"/>
              <a:ext cx="276365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latin typeface="Helvetica Light" panose="020B0403020202020204" pitchFamily="34" charset="0"/>
                </a:rPr>
                <a:t>Training</a:t>
              </a: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DAE820C-8971-5140-ACA0-5EAC04F9CE85}"/>
                </a:ext>
              </a:extLst>
            </p:cNvPr>
            <p:cNvSpPr/>
            <p:nvPr/>
          </p:nvSpPr>
          <p:spPr>
            <a:xfrm>
              <a:off x="850995" y="2639462"/>
              <a:ext cx="1025528" cy="218175"/>
            </a:xfrm>
            <a:prstGeom prst="rect">
              <a:avLst/>
            </a:prstGeom>
            <a:solidFill>
              <a:srgbClr val="269F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10%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6C861B2-998A-C647-BB29-82440D3FD444}"/>
                </a:ext>
              </a:extLst>
            </p:cNvPr>
            <p:cNvSpPr/>
            <p:nvPr/>
          </p:nvSpPr>
          <p:spPr>
            <a:xfrm>
              <a:off x="850995" y="2901604"/>
              <a:ext cx="1025528" cy="218175"/>
            </a:xfrm>
            <a:prstGeom prst="rect">
              <a:avLst/>
            </a:prstGeom>
            <a:solidFill>
              <a:srgbClr val="269F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10%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3CB841F-F3AD-AF41-9217-6A2476A261AC}"/>
                </a:ext>
              </a:extLst>
            </p:cNvPr>
            <p:cNvSpPr/>
            <p:nvPr/>
          </p:nvSpPr>
          <p:spPr>
            <a:xfrm>
              <a:off x="850995" y="3256927"/>
              <a:ext cx="1025528" cy="218175"/>
            </a:xfrm>
            <a:prstGeom prst="rect">
              <a:avLst/>
            </a:prstGeom>
            <a:solidFill>
              <a:srgbClr val="269F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10%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B9ADE97-0265-8145-8834-7D4C3AD08F00}"/>
                </a:ext>
              </a:extLst>
            </p:cNvPr>
            <p:cNvSpPr/>
            <p:nvPr/>
          </p:nvSpPr>
          <p:spPr>
            <a:xfrm>
              <a:off x="2146713" y="2633473"/>
              <a:ext cx="2929343" cy="218176"/>
            </a:xfrm>
            <a:prstGeom prst="rect">
              <a:avLst/>
            </a:prstGeom>
            <a:solidFill>
              <a:srgbClr val="269F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Fold 1 - 90% core examples</a:t>
              </a: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2365BDA0-6113-A844-BE5A-3A44931F58CC}"/>
                </a:ext>
              </a:extLst>
            </p:cNvPr>
            <p:cNvSpPr/>
            <p:nvPr/>
          </p:nvSpPr>
          <p:spPr>
            <a:xfrm>
              <a:off x="2146713" y="2917153"/>
              <a:ext cx="2929343" cy="218176"/>
            </a:xfrm>
            <a:prstGeom prst="rect">
              <a:avLst/>
            </a:prstGeom>
            <a:solidFill>
              <a:srgbClr val="269F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Fold 2 - 90% core examples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531BA8E3-B9FB-EF4F-AD64-F8E87A546A75}"/>
                </a:ext>
              </a:extLst>
            </p:cNvPr>
            <p:cNvSpPr/>
            <p:nvPr/>
          </p:nvSpPr>
          <p:spPr>
            <a:xfrm>
              <a:off x="2146713" y="3256926"/>
              <a:ext cx="2929343" cy="218176"/>
            </a:xfrm>
            <a:prstGeom prst="rect">
              <a:avLst/>
            </a:prstGeom>
            <a:solidFill>
              <a:srgbClr val="269F53"/>
            </a:solidFill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Fold 10 - 90% core examples</a:t>
              </a: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381A9239-162D-1F47-BED2-2C593A2D949B}"/>
                </a:ext>
              </a:extLst>
            </p:cNvPr>
            <p:cNvGrpSpPr/>
            <p:nvPr/>
          </p:nvGrpSpPr>
          <p:grpSpPr>
            <a:xfrm>
              <a:off x="1764444" y="1124744"/>
              <a:ext cx="2400443" cy="821704"/>
              <a:chOff x="389421" y="1887216"/>
              <a:chExt cx="2400443" cy="821704"/>
            </a:xfrm>
          </p:grpSpPr>
          <p:sp>
            <p:nvSpPr>
              <p:cNvPr id="69" name="Rounded Rectangle 68">
                <a:extLst>
                  <a:ext uri="{FF2B5EF4-FFF2-40B4-BE49-F238E27FC236}">
                    <a16:creationId xmlns:a16="http://schemas.microsoft.com/office/drawing/2014/main" id="{8A9EDE9D-77E7-B948-831E-43BCB111176D}"/>
                  </a:ext>
                </a:extLst>
              </p:cNvPr>
              <p:cNvSpPr/>
              <p:nvPr/>
            </p:nvSpPr>
            <p:spPr>
              <a:xfrm>
                <a:off x="585362" y="1887216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A774D22D-F710-C44F-AD96-34B9D17856D4}"/>
                  </a:ext>
                </a:extLst>
              </p:cNvPr>
              <p:cNvSpPr/>
              <p:nvPr/>
            </p:nvSpPr>
            <p:spPr>
              <a:xfrm>
                <a:off x="500449" y="1954763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71" name="Rounded Rectangle 70">
                <a:extLst>
                  <a:ext uri="{FF2B5EF4-FFF2-40B4-BE49-F238E27FC236}">
                    <a16:creationId xmlns:a16="http://schemas.microsoft.com/office/drawing/2014/main" id="{9BC2A158-CF37-2543-87CF-FAC4690302E4}"/>
                  </a:ext>
                </a:extLst>
              </p:cNvPr>
              <p:cNvSpPr/>
              <p:nvPr/>
            </p:nvSpPr>
            <p:spPr>
              <a:xfrm>
                <a:off x="389421" y="2028708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Helvetica Light" panose="020B0403020202020204" pitchFamily="34" charset="0"/>
                  </a:rPr>
                  <a:t>‘Core’ sets</a:t>
                </a:r>
              </a:p>
              <a:p>
                <a:pPr algn="ctr"/>
                <a:r>
                  <a:rPr lang="en-US" sz="1400" dirty="0">
                    <a:solidFill>
                      <a:schemeClr val="bg1"/>
                    </a:solidFill>
                    <a:latin typeface="Helvetica Light" panose="020B0403020202020204" pitchFamily="34" charset="0"/>
                  </a:rPr>
                  <a:t>(High quality)</a:t>
                </a:r>
              </a:p>
            </p:txBody>
          </p:sp>
        </p:grp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02548256-3B54-9846-B730-8DDC38F594E6}"/>
                </a:ext>
              </a:extLst>
            </p:cNvPr>
            <p:cNvSpPr/>
            <p:nvPr/>
          </p:nvSpPr>
          <p:spPr>
            <a:xfrm>
              <a:off x="624107" y="3646996"/>
              <a:ext cx="4482037" cy="374571"/>
            </a:xfrm>
            <a:prstGeom prst="round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600" b="1" dirty="0">
                  <a:latin typeface="Helvetica Light" panose="020B0403020202020204" pitchFamily="34" charset="0"/>
                </a:rPr>
                <a:t>Algorithm level hyperparameters</a:t>
              </a:r>
            </a:p>
          </p:txBody>
        </p:sp>
        <p:sp>
          <p:nvSpPr>
            <p:cNvPr id="145" name="Right Brace 144">
              <a:extLst>
                <a:ext uri="{FF2B5EF4-FFF2-40B4-BE49-F238E27FC236}">
                  <a16:creationId xmlns:a16="http://schemas.microsoft.com/office/drawing/2014/main" id="{D6783A8E-4D37-5043-960C-871A90252406}"/>
                </a:ext>
              </a:extLst>
            </p:cNvPr>
            <p:cNvSpPr/>
            <p:nvPr/>
          </p:nvSpPr>
          <p:spPr>
            <a:xfrm rot="16200000">
              <a:off x="2520358" y="1245081"/>
              <a:ext cx="130445" cy="1816438"/>
            </a:xfrm>
            <a:prstGeom prst="rightBrace">
              <a:avLst>
                <a:gd name="adj1" fmla="val 73985"/>
                <a:gd name="adj2" fmla="val 52908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0" name="Rounded Rectangle 149">
              <a:extLst>
                <a:ext uri="{FF2B5EF4-FFF2-40B4-BE49-F238E27FC236}">
                  <a16:creationId xmlns:a16="http://schemas.microsoft.com/office/drawing/2014/main" id="{E1D53947-F3E1-2043-B4A1-2E649A28E940}"/>
                </a:ext>
              </a:extLst>
            </p:cNvPr>
            <p:cNvSpPr/>
            <p:nvPr/>
          </p:nvSpPr>
          <p:spPr>
            <a:xfrm>
              <a:off x="1099167" y="4042274"/>
              <a:ext cx="3438000" cy="1663403"/>
            </a:xfrm>
            <a:prstGeom prst="roundRect">
              <a:avLst/>
            </a:prstGeom>
            <a:noFill/>
            <a:ln w="1270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94BD46A-5269-6549-8FB5-CC2209C78A1E}"/>
              </a:ext>
            </a:extLst>
          </p:cNvPr>
          <p:cNvSpPr txBox="1"/>
          <p:nvPr/>
        </p:nvSpPr>
        <p:spPr>
          <a:xfrm>
            <a:off x="1353471" y="4222988"/>
            <a:ext cx="2140330" cy="12986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elvetica Light" panose="020B0403020202020204" pitchFamily="34" charset="0"/>
              </a:rPr>
              <a:t>Number of trees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latin typeface="Helvetica Light" panose="020B0403020202020204" pitchFamily="34" charset="0"/>
              </a:rPr>
              <a:t>Tree depth</a:t>
            </a:r>
          </a:p>
          <a:p>
            <a:pPr>
              <a:lnSpc>
                <a:spcPct val="150000"/>
              </a:lnSpc>
            </a:pPr>
            <a:r>
              <a:rPr lang="en-US" dirty="0">
                <a:latin typeface="Helvetica Light" panose="020B0403020202020204" pitchFamily="34" charset="0"/>
              </a:rPr>
              <a:t>……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6A7D476-3038-7740-BC0F-F3259706F37D}"/>
              </a:ext>
            </a:extLst>
          </p:cNvPr>
          <p:cNvGrpSpPr/>
          <p:nvPr/>
        </p:nvGrpSpPr>
        <p:grpSpPr>
          <a:xfrm>
            <a:off x="594019" y="3646996"/>
            <a:ext cx="8526017" cy="2740048"/>
            <a:chOff x="594019" y="3646996"/>
            <a:chExt cx="8526017" cy="274004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C51F5D4-485F-134B-A2C1-FE4E7813D6E5}"/>
                </a:ext>
              </a:extLst>
            </p:cNvPr>
            <p:cNvGrpSpPr/>
            <p:nvPr/>
          </p:nvGrpSpPr>
          <p:grpSpPr>
            <a:xfrm>
              <a:off x="4499992" y="3646996"/>
              <a:ext cx="4620044" cy="2063058"/>
              <a:chOff x="4499992" y="3646996"/>
              <a:chExt cx="4620044" cy="206305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A2591FA-CDE7-D54D-8910-4561B0387CD2}"/>
                  </a:ext>
                </a:extLst>
              </p:cNvPr>
              <p:cNvGrpSpPr/>
              <p:nvPr/>
            </p:nvGrpSpPr>
            <p:grpSpPr>
              <a:xfrm>
                <a:off x="4499992" y="3646996"/>
                <a:ext cx="4620044" cy="2063058"/>
                <a:chOff x="4499992" y="3646996"/>
                <a:chExt cx="4620044" cy="2063058"/>
              </a:xfrm>
            </p:grpSpPr>
            <p:sp>
              <p:nvSpPr>
                <p:cNvPr id="149" name="Rounded Rectangle 148">
                  <a:extLst>
                    <a:ext uri="{FF2B5EF4-FFF2-40B4-BE49-F238E27FC236}">
                      <a16:creationId xmlns:a16="http://schemas.microsoft.com/office/drawing/2014/main" id="{13A160D6-5A2F-594B-B0F1-3592915F5595}"/>
                    </a:ext>
                  </a:extLst>
                </p:cNvPr>
                <p:cNvSpPr/>
                <p:nvPr/>
              </p:nvSpPr>
              <p:spPr>
                <a:xfrm>
                  <a:off x="4602088" y="3646996"/>
                  <a:ext cx="4482037" cy="374571"/>
                </a:xfrm>
                <a:prstGeom prst="roundRect">
                  <a:avLst/>
                </a:prstGeom>
                <a:ln w="1905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600" b="1" dirty="0">
                      <a:latin typeface="Helvetica Light" panose="020B0403020202020204" pitchFamily="34" charset="0"/>
                    </a:rPr>
                    <a:t>Weighting function hyperparameters</a:t>
                  </a:r>
                </a:p>
              </p:txBody>
            </p:sp>
            <p:grpSp>
              <p:nvGrpSpPr>
                <p:cNvPr id="111" name="Group 110">
                  <a:extLst>
                    <a:ext uri="{FF2B5EF4-FFF2-40B4-BE49-F238E27FC236}">
                      <a16:creationId xmlns:a16="http://schemas.microsoft.com/office/drawing/2014/main" id="{EAA35BD1-E0AA-2140-9F30-7CFFDB28BE6E}"/>
                    </a:ext>
                  </a:extLst>
                </p:cNvPr>
                <p:cNvGrpSpPr/>
                <p:nvPr/>
              </p:nvGrpSpPr>
              <p:grpSpPr>
                <a:xfrm>
                  <a:off x="4499992" y="4046652"/>
                  <a:ext cx="4620044" cy="1663402"/>
                  <a:chOff x="2242968" y="3085700"/>
                  <a:chExt cx="4620044" cy="1663402"/>
                </a:xfrm>
              </p:grpSpPr>
              <p:sp>
                <p:nvSpPr>
                  <p:cNvPr id="112" name="TextBox 111">
                    <a:extLst>
                      <a:ext uri="{FF2B5EF4-FFF2-40B4-BE49-F238E27FC236}">
                        <a16:creationId xmlns:a16="http://schemas.microsoft.com/office/drawing/2014/main" id="{7CB5AB30-85FE-FF4A-A09C-24D2986A2B6C}"/>
                      </a:ext>
                    </a:extLst>
                  </p:cNvPr>
                  <p:cNvSpPr txBox="1"/>
                  <p:nvPr/>
                </p:nvSpPr>
                <p:spPr>
                  <a:xfrm>
                    <a:off x="2242968" y="3110277"/>
                    <a:ext cx="4620044" cy="289441"/>
                  </a:xfrm>
                  <a:prstGeom prst="roundRect">
                    <a:avLst/>
                  </a:prstGeom>
                  <a:noFill/>
                  <a:ln w="12700">
                    <a:noFill/>
                    <a:prstDash val="dash"/>
                  </a:ln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altLang="zh-CN" sz="1100" b="1" dirty="0">
                        <a:latin typeface="Helvetica Light" panose="020B0403020202020204" pitchFamily="34" charset="0"/>
                      </a:rPr>
                      <a:t>Assign weights using logistic function for each set</a:t>
                    </a:r>
                    <a:endParaRPr lang="en-US" altLang="zh-CN" sz="1100" dirty="0">
                      <a:latin typeface="Helvetica Light" panose="020B0403020202020204" pitchFamily="34" charset="0"/>
                    </a:endParaRPr>
                  </a:p>
                </p:txBody>
              </p:sp>
              <p:grpSp>
                <p:nvGrpSpPr>
                  <p:cNvPr id="115" name="Group 114">
                    <a:extLst>
                      <a:ext uri="{FF2B5EF4-FFF2-40B4-BE49-F238E27FC236}">
                        <a16:creationId xmlns:a16="http://schemas.microsoft.com/office/drawing/2014/main" id="{6C3FA12C-A3BF-484E-91C6-7BA94669F697}"/>
                      </a:ext>
                    </a:extLst>
                  </p:cNvPr>
                  <p:cNvGrpSpPr/>
                  <p:nvPr/>
                </p:nvGrpSpPr>
                <p:grpSpPr>
                  <a:xfrm>
                    <a:off x="2836058" y="3085700"/>
                    <a:ext cx="3440248" cy="1663402"/>
                    <a:chOff x="2836058" y="3085700"/>
                    <a:chExt cx="3440248" cy="1663402"/>
                  </a:xfrm>
                </p:grpSpPr>
                <p:sp>
                  <p:nvSpPr>
                    <p:cNvPr id="116" name="Rectangle 115">
                      <a:extLst>
                        <a:ext uri="{FF2B5EF4-FFF2-40B4-BE49-F238E27FC236}">
                          <a16:creationId xmlns:a16="http://schemas.microsoft.com/office/drawing/2014/main" id="{6292A53A-E7F3-1B40-B195-627852B769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6058" y="3601532"/>
                      <a:ext cx="875946" cy="57708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C00000"/>
                          </a:solidFill>
                          <a:latin typeface="Helvetica Light" panose="020B0403020202020204" pitchFamily="34" charset="0"/>
                        </a:rPr>
                        <a:t>Quality informative </a:t>
                      </a:r>
                    </a:p>
                    <a:p>
                      <a:pPr algn="ctr"/>
                      <a:r>
                        <a:rPr lang="en-US" sz="1050" dirty="0">
                          <a:solidFill>
                            <a:srgbClr val="C00000"/>
                          </a:solidFill>
                          <a:latin typeface="Helvetica Light" panose="020B0403020202020204" pitchFamily="34" charset="0"/>
                        </a:rPr>
                        <a:t>property</a:t>
                      </a:r>
                    </a:p>
                  </p:txBody>
                </p:sp>
                <p:grpSp>
                  <p:nvGrpSpPr>
                    <p:cNvPr id="117" name="Group 116">
                      <a:extLst>
                        <a:ext uri="{FF2B5EF4-FFF2-40B4-BE49-F238E27FC236}">
                          <a16:creationId xmlns:a16="http://schemas.microsoft.com/office/drawing/2014/main" id="{BE7C3508-EE7F-DA49-A023-30E32E1D294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7720" y="3442029"/>
                      <a:ext cx="1731163" cy="822501"/>
                      <a:chOff x="4143569" y="5490947"/>
                      <a:chExt cx="2113992" cy="1338022"/>
                    </a:xfrm>
                  </p:grpSpPr>
                  <p:sp>
                    <p:nvSpPr>
                      <p:cNvPr id="123" name="Rounded Rectangle 122">
                        <a:extLst>
                          <a:ext uri="{FF2B5EF4-FFF2-40B4-BE49-F238E27FC236}">
                            <a16:creationId xmlns:a16="http://schemas.microsoft.com/office/drawing/2014/main" id="{4817C4FF-17E0-074F-9B33-CF1BBE86157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79150" y="5490947"/>
                        <a:ext cx="1812725" cy="1338022"/>
                      </a:xfrm>
                      <a:prstGeom prst="roundRect">
                        <a:avLst/>
                      </a:prstGeom>
                      <a:ln w="12700">
                        <a:prstDash val="sysDot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24" name="TextBox 123">
                            <a:extLst>
                              <a:ext uri="{FF2B5EF4-FFF2-40B4-BE49-F238E27FC236}">
                                <a16:creationId xmlns:a16="http://schemas.microsoft.com/office/drawing/2014/main" id="{F3B12F8F-E530-E942-9E27-C5256C9DB2BE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143569" y="6266853"/>
                            <a:ext cx="2113992" cy="52478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CA" sz="11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CA" sz="11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f>
                                    <m:fPr>
                                      <m:ctrlP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num>
                                    <m:den>
                                      <m: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  <m:t>1+ </m:t>
                                      </m:r>
                                      <m:sSup>
                                        <m:sSupPr>
                                          <m:ctrlP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sz="11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sz="11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sz="11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den>
                                  </m:f>
                                </m:oMath>
                              </m:oMathPara>
                            </a14:m>
                            <a:endParaRPr lang="en-US" sz="11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57" name="TextBox 156">
                            <a:extLst>
                              <a:ext uri="{FF2B5EF4-FFF2-40B4-BE49-F238E27FC236}">
                                <a16:creationId xmlns:a16="http://schemas.microsoft.com/office/drawing/2014/main" id="{FBA0A233-E7F0-F043-B25E-896AA5F08590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4143569" y="6266853"/>
                            <a:ext cx="2113992" cy="524780"/>
                          </a:xfrm>
                          <a:prstGeom prst="rect">
                            <a:avLst/>
                          </a:prstGeom>
                          <a:blipFill>
                            <a:blip r:embed="rId4"/>
                            <a:stretch>
                              <a:fillRect t="-3846" b="-26923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grpSp>
                    <p:nvGrpSpPr>
                      <p:cNvPr id="125" name="Group 124">
                        <a:extLst>
                          <a:ext uri="{FF2B5EF4-FFF2-40B4-BE49-F238E27FC236}">
                            <a16:creationId xmlns:a16="http://schemas.microsoft.com/office/drawing/2014/main" id="{097127E6-5437-C749-B56C-870308D6F0B6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34581" y="5564990"/>
                        <a:ext cx="893222" cy="609407"/>
                        <a:chOff x="4715091" y="5583550"/>
                        <a:chExt cx="932957" cy="670323"/>
                      </a:xfrm>
                    </p:grpSpPr>
                    <p:pic>
                      <p:nvPicPr>
                        <p:cNvPr id="126" name="Picture 8" descr="The Life Lesson of the Sigmoid Curve | Life Falcon">
                          <a:extLst>
                            <a:ext uri="{FF2B5EF4-FFF2-40B4-BE49-F238E27FC236}">
                              <a16:creationId xmlns:a16="http://schemas.microsoft.com/office/drawing/2014/main" id="{E6C313A7-23F3-AD4E-91AA-CCB50285CD9F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942" t="7899" r="7413" b="26398"/>
                        <a:stretch/>
                      </p:blipFill>
                      <p:spPr bwMode="auto">
                        <a:xfrm>
                          <a:off x="4754018" y="5623456"/>
                          <a:ext cx="790632" cy="5993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cxnSp>
                      <p:nvCxnSpPr>
                        <p:cNvPr id="127" name="Straight Connector 126">
                          <a:extLst>
                            <a:ext uri="{FF2B5EF4-FFF2-40B4-BE49-F238E27FC236}">
                              <a16:creationId xmlns:a16="http://schemas.microsoft.com/office/drawing/2014/main" id="{71BB4751-9E3A-594E-A24F-385A680C0C7E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4725323" y="5583550"/>
                          <a:ext cx="3925" cy="639687"/>
                        </a:xfrm>
                        <a:prstGeom prst="line">
                          <a:avLst/>
                        </a:prstGeom>
                        <a:ln w="19050">
                          <a:prstDash val="sysDot"/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28" name="Straight Connector 127">
                          <a:extLst>
                            <a:ext uri="{FF2B5EF4-FFF2-40B4-BE49-F238E27FC236}">
                              <a16:creationId xmlns:a16="http://schemas.microsoft.com/office/drawing/2014/main" id="{465AC078-FB29-7546-AA66-BABC1861E104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4715091" y="6253871"/>
                          <a:ext cx="932957" cy="2"/>
                        </a:xfrm>
                        <a:prstGeom prst="line">
                          <a:avLst/>
                        </a:prstGeom>
                        <a:ln w="19050">
                          <a:prstDash val="sysDot"/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sp>
                  <p:nvSpPr>
                    <p:cNvPr id="118" name="Right Arrow 117">
                      <a:extLst>
                        <a:ext uri="{FF2B5EF4-FFF2-40B4-BE49-F238E27FC236}">
                          <a16:creationId xmlns:a16="http://schemas.microsoft.com/office/drawing/2014/main" id="{EED1F52C-7346-524F-9F0A-2678548CB3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65850" y="3784370"/>
                      <a:ext cx="106109" cy="107027"/>
                    </a:xfrm>
                    <a:prstGeom prst="rightArrow">
                      <a:avLst/>
                    </a:prstGeom>
                    <a:solidFill>
                      <a:schemeClr val="tx1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19" name="Rectangle 118">
                      <a:extLst>
                        <a:ext uri="{FF2B5EF4-FFF2-40B4-BE49-F238E27FC236}">
                          <a16:creationId xmlns:a16="http://schemas.microsoft.com/office/drawing/2014/main" id="{35F6B4FA-53FF-C743-A273-2AF528F62C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1496" y="3675200"/>
                      <a:ext cx="884810" cy="4154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C00000"/>
                          </a:solidFill>
                          <a:latin typeface="Helvetica Light" panose="020B0403020202020204" pitchFamily="34" charset="0"/>
                        </a:rPr>
                        <a:t>Differential weight</a:t>
                      </a:r>
                    </a:p>
                  </p:txBody>
                </p:sp>
                <p:sp>
                  <p:nvSpPr>
                    <p:cNvPr id="120" name="Right Arrow 119">
                      <a:extLst>
                        <a:ext uri="{FF2B5EF4-FFF2-40B4-BE49-F238E27FC236}">
                          <a16:creationId xmlns:a16="http://schemas.microsoft.com/office/drawing/2014/main" id="{9CDE4CA9-37B9-334A-AA4C-D9BC1F08A39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4878" y="3794290"/>
                      <a:ext cx="106109" cy="107027"/>
                    </a:xfrm>
                    <a:prstGeom prst="rightArrow">
                      <a:avLst/>
                    </a:prstGeom>
                    <a:solidFill>
                      <a:schemeClr val="tx1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21" name="Rounded Rectangle 120">
                      <a:extLst>
                        <a:ext uri="{FF2B5EF4-FFF2-40B4-BE49-F238E27FC236}">
                          <a16:creationId xmlns:a16="http://schemas.microsoft.com/office/drawing/2014/main" id="{1DE13E06-556B-6C49-8B0C-E6FC05CEAF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6058" y="3085700"/>
                      <a:ext cx="3440248" cy="1663402"/>
                    </a:xfrm>
                    <a:prstGeom prst="roundRect">
                      <a:avLst/>
                    </a:prstGeom>
                    <a:noFill/>
                    <a:ln w="12700">
                      <a:prstDash val="sysDash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29DB5B23-9DA3-9146-BDDD-6927E2B69A2F}"/>
                      </a:ext>
                    </a:extLst>
                  </p:cNvPr>
                  <p:cNvSpPr/>
                  <p:nvPr/>
                </p:nvSpPr>
                <p:spPr>
                  <a:xfrm>
                    <a:off x="5402901" y="5378056"/>
                    <a:ext cx="2874847" cy="2616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a14:m>
                    <a:r>
                      <a:rPr lang="en-US" sz="1100" b="1" dirty="0">
                        <a:solidFill>
                          <a:srgbClr val="C00000"/>
                        </a:solidFill>
                      </a:rPr>
                      <a:t>,</a:t>
                    </a:r>
                    <a:r>
                      <a:rPr lang="en-CA" sz="1100" b="1" dirty="0">
                        <a:solidFill>
                          <a:srgbClr val="C0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CA" sz="11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oMath>
                    </a14:m>
                    <a:r>
                      <a:rPr lang="en-US" sz="1100" b="1" dirty="0">
                        <a:solidFill>
                          <a:srgbClr val="C00000"/>
                        </a:solidFill>
                      </a:rPr>
                      <a:t>,</a:t>
                    </a:r>
                    <a:r>
                      <a:rPr lang="en-CA" sz="1100" b="1" dirty="0">
                        <a:solidFill>
                          <a:srgbClr val="C0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CA" sz="11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11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11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𝒂𝒔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𝒘𝒆𝒊𝒈𝒉𝒕𝒊𝒏𝒈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𝒉𝒚𝒑𝒆𝒓𝒑𝒂𝒓𝒂𝒎𝒆𝒕𝒆𝒓𝒔</m:t>
                        </m:r>
                      </m:oMath>
                    </a14:m>
                    <a:endParaRPr lang="en-US" sz="11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33" name="Rectangle 132">
                    <a:extLst>
                      <a:ext uri="{FF2B5EF4-FFF2-40B4-BE49-F238E27FC236}">
                        <a16:creationId xmlns:a16="http://schemas.microsoft.com/office/drawing/2014/main" id="{29DB5B23-9DA3-9146-BDDD-6927E2B69A2F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02901" y="5378056"/>
                    <a:ext cx="2874847" cy="26161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363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55" name="Rounded Rectangle 154">
              <a:extLst>
                <a:ext uri="{FF2B5EF4-FFF2-40B4-BE49-F238E27FC236}">
                  <a16:creationId xmlns:a16="http://schemas.microsoft.com/office/drawing/2014/main" id="{C612F518-C057-4047-949F-B3BCCDA52241}"/>
                </a:ext>
              </a:extLst>
            </p:cNvPr>
            <p:cNvSpPr/>
            <p:nvPr/>
          </p:nvSpPr>
          <p:spPr>
            <a:xfrm>
              <a:off x="594019" y="5944370"/>
              <a:ext cx="8136903" cy="442674"/>
            </a:xfrm>
            <a:prstGeom prst="round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Helvetica Light" panose="020B0403020202020204" pitchFamily="34" charset="0"/>
                </a:rPr>
                <a:t>Wights are optimized by tunning weighting hyperparameters</a:t>
              </a:r>
              <a:endParaRPr lang="en-US" sz="1200" dirty="0">
                <a:latin typeface="Helvetica Light" panose="020B0403020202020204" pitchFamily="34" charset="0"/>
              </a:endParaRPr>
            </a:p>
          </p:txBody>
        </p:sp>
      </p:grpSp>
      <p:sp>
        <p:nvSpPr>
          <p:cNvPr id="58" name="Right Brace 57">
            <a:extLst>
              <a:ext uri="{FF2B5EF4-FFF2-40B4-BE49-F238E27FC236}">
                <a16:creationId xmlns:a16="http://schemas.microsoft.com/office/drawing/2014/main" id="{9CA955FF-5F9B-E644-9026-7BE2410016B9}"/>
              </a:ext>
            </a:extLst>
          </p:cNvPr>
          <p:cNvSpPr/>
          <p:nvPr/>
        </p:nvSpPr>
        <p:spPr>
          <a:xfrm rot="10800000">
            <a:off x="692987" y="2751399"/>
            <a:ext cx="113491" cy="639763"/>
          </a:xfrm>
          <a:prstGeom prst="rightBrace">
            <a:avLst>
              <a:gd name="adj1" fmla="val 73985"/>
              <a:gd name="adj2" fmla="val 51371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5736E9B4-3C83-9244-922C-0BEE5962656C}"/>
              </a:ext>
            </a:extLst>
          </p:cNvPr>
          <p:cNvSpPr/>
          <p:nvPr/>
        </p:nvSpPr>
        <p:spPr>
          <a:xfrm rot="16200000">
            <a:off x="-98832" y="2855837"/>
            <a:ext cx="10637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latin typeface="Helvetica Light" panose="020B0403020202020204" pitchFamily="34" charset="0"/>
              </a:rPr>
              <a:t>Measure</a:t>
            </a:r>
          </a:p>
          <a:p>
            <a:pPr algn="ctr"/>
            <a:r>
              <a:rPr lang="en-US" sz="1100" b="1" dirty="0">
                <a:latin typeface="Helvetica Light" panose="020B0403020202020204" pitchFamily="34" charset="0"/>
              </a:rPr>
              <a:t>Performance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EB5E7-EF44-1745-8BB1-CFDCDF4D620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6</a:t>
            </a:fld>
            <a:endParaRPr lang="en-US" altLang="zh-CN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B66A0F-3F4C-A64D-9EE5-45B54F16D224}"/>
              </a:ext>
            </a:extLst>
          </p:cNvPr>
          <p:cNvGrpSpPr/>
          <p:nvPr/>
        </p:nvGrpSpPr>
        <p:grpSpPr>
          <a:xfrm>
            <a:off x="129756" y="2022998"/>
            <a:ext cx="8258668" cy="1623998"/>
            <a:chOff x="129756" y="2022998"/>
            <a:chExt cx="8258668" cy="162399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F4D37763-95B5-C945-A8E5-041E742C66E7}"/>
                </a:ext>
              </a:extLst>
            </p:cNvPr>
            <p:cNvGrpSpPr/>
            <p:nvPr/>
          </p:nvGrpSpPr>
          <p:grpSpPr>
            <a:xfrm>
              <a:off x="5165090" y="2022998"/>
              <a:ext cx="3223334" cy="1451733"/>
              <a:chOff x="5165090" y="2022998"/>
              <a:chExt cx="3223334" cy="1451733"/>
            </a:xfrm>
          </p:grpSpPr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1CC99A79-8CEB-DD42-83D3-D3421150B01B}"/>
                  </a:ext>
                </a:extLst>
              </p:cNvPr>
              <p:cNvSpPr/>
              <p:nvPr/>
            </p:nvSpPr>
            <p:spPr>
              <a:xfrm>
                <a:off x="5165090" y="2633473"/>
                <a:ext cx="3223334" cy="219600"/>
              </a:xfrm>
              <a:prstGeom prst="rect">
                <a:avLst/>
              </a:prstGeom>
              <a:gradFill flip="none" rotWithShape="1">
                <a:gsLst>
                  <a:gs pos="0">
                    <a:srgbClr val="F3F360"/>
                  </a:gs>
                  <a:gs pos="0">
                    <a:srgbClr val="F3F360"/>
                  </a:gs>
                  <a:gs pos="100000">
                    <a:srgbClr val="148066"/>
                  </a:gs>
                </a:gsLst>
                <a:lin ang="10800000" scaled="0"/>
                <a:tileRect/>
              </a:gradFill>
              <a:ln w="127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add-on examples</a:t>
                </a:r>
              </a:p>
            </p:txBody>
          </p:sp>
          <p:sp>
            <p:nvSpPr>
              <p:cNvPr id="147" name="Rectangle 146">
                <a:extLst>
                  <a:ext uri="{FF2B5EF4-FFF2-40B4-BE49-F238E27FC236}">
                    <a16:creationId xmlns:a16="http://schemas.microsoft.com/office/drawing/2014/main" id="{A0A208AA-3BE2-DE42-AF6D-79D522AD8492}"/>
                  </a:ext>
                </a:extLst>
              </p:cNvPr>
              <p:cNvSpPr/>
              <p:nvPr/>
            </p:nvSpPr>
            <p:spPr>
              <a:xfrm>
                <a:off x="5647183" y="2290606"/>
                <a:ext cx="1895245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latin typeface="Helvetica Light" panose="020B0403020202020204" pitchFamily="34" charset="0"/>
                  </a:rPr>
                  <a:t>Add-on Training</a:t>
                </a:r>
              </a:p>
            </p:txBody>
          </p: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463FF018-EBF2-0942-8EA1-489289497C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50207" y="2022998"/>
                <a:ext cx="0" cy="193017"/>
              </a:xfrm>
              <a:prstGeom prst="straightConnector1">
                <a:avLst/>
              </a:prstGeom>
              <a:ln w="28575"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53" name="Rectangle 152">
                <a:extLst>
                  <a:ext uri="{FF2B5EF4-FFF2-40B4-BE49-F238E27FC236}">
                    <a16:creationId xmlns:a16="http://schemas.microsoft.com/office/drawing/2014/main" id="{FBD6897E-E0B7-BF4C-9932-E06AE39B1900}"/>
                  </a:ext>
                </a:extLst>
              </p:cNvPr>
              <p:cNvSpPr/>
              <p:nvPr/>
            </p:nvSpPr>
            <p:spPr>
              <a:xfrm>
                <a:off x="5165090" y="2916441"/>
                <a:ext cx="3223334" cy="219600"/>
              </a:xfrm>
              <a:prstGeom prst="rect">
                <a:avLst/>
              </a:prstGeom>
              <a:gradFill flip="none" rotWithShape="1">
                <a:gsLst>
                  <a:gs pos="0">
                    <a:srgbClr val="F3F360"/>
                  </a:gs>
                  <a:gs pos="0">
                    <a:srgbClr val="F3F360"/>
                  </a:gs>
                  <a:gs pos="100000">
                    <a:srgbClr val="148066"/>
                  </a:gs>
                </a:gsLst>
                <a:lin ang="10800000" scaled="0"/>
                <a:tileRect/>
              </a:gradFill>
              <a:ln w="127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add-on examples</a:t>
                </a:r>
              </a:p>
            </p:txBody>
          </p:sp>
          <p:sp>
            <p:nvSpPr>
              <p:cNvPr id="154" name="Rectangle 153">
                <a:extLst>
                  <a:ext uri="{FF2B5EF4-FFF2-40B4-BE49-F238E27FC236}">
                    <a16:creationId xmlns:a16="http://schemas.microsoft.com/office/drawing/2014/main" id="{21D2116C-EF7F-D242-9224-E6B39A7F73D5}"/>
                  </a:ext>
                </a:extLst>
              </p:cNvPr>
              <p:cNvSpPr/>
              <p:nvPr/>
            </p:nvSpPr>
            <p:spPr>
              <a:xfrm>
                <a:off x="5165090" y="3255131"/>
                <a:ext cx="3223334" cy="219600"/>
              </a:xfrm>
              <a:prstGeom prst="rect">
                <a:avLst/>
              </a:prstGeom>
              <a:gradFill flip="none" rotWithShape="1">
                <a:gsLst>
                  <a:gs pos="0">
                    <a:srgbClr val="F3F360"/>
                  </a:gs>
                  <a:gs pos="0">
                    <a:srgbClr val="F3F360"/>
                  </a:gs>
                  <a:gs pos="100000">
                    <a:srgbClr val="148066"/>
                  </a:gs>
                </a:gsLst>
                <a:lin ang="10800000" scaled="0"/>
                <a:tileRect/>
              </a:gradFill>
              <a:ln w="12700"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add-on examples</a:t>
                </a:r>
              </a:p>
            </p:txBody>
          </p:sp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955F219-A49F-0443-AEF5-CFFB7B8B68BF}"/>
                </a:ext>
              </a:extLst>
            </p:cNvPr>
            <p:cNvSpPr/>
            <p:nvPr/>
          </p:nvSpPr>
          <p:spPr>
            <a:xfrm>
              <a:off x="129756" y="2293597"/>
              <a:ext cx="1830629" cy="1353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98928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01BBAB53-E497-AF44-BC72-1B89453F2E74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Quality informative properties in VARITY model 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DD25D0BC-4944-DB45-97FB-F6422E0EB2C8}"/>
              </a:ext>
            </a:extLst>
          </p:cNvPr>
          <p:cNvSpPr/>
          <p:nvPr/>
        </p:nvSpPr>
        <p:spPr>
          <a:xfrm>
            <a:off x="7267235" y="5198371"/>
            <a:ext cx="1307565" cy="640800"/>
          </a:xfrm>
          <a:prstGeom prst="ca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Helvetica Light" panose="020B0403020202020204" pitchFamily="34" charset="0"/>
              </a:rPr>
              <a:t>HumsaVAR</a:t>
            </a:r>
          </a:p>
        </p:txBody>
      </p:sp>
      <p:sp>
        <p:nvSpPr>
          <p:cNvPr id="13" name="Can 12">
            <a:extLst>
              <a:ext uri="{FF2B5EF4-FFF2-40B4-BE49-F238E27FC236}">
                <a16:creationId xmlns:a16="http://schemas.microsoft.com/office/drawing/2014/main" id="{A48773C5-D4A7-2A4C-906F-C390914328DA}"/>
              </a:ext>
            </a:extLst>
          </p:cNvPr>
          <p:cNvSpPr/>
          <p:nvPr/>
        </p:nvSpPr>
        <p:spPr>
          <a:xfrm>
            <a:off x="2946755" y="5198371"/>
            <a:ext cx="1307565" cy="640800"/>
          </a:xfrm>
          <a:prstGeom prst="ca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Helvetica Light" panose="020B0403020202020204" pitchFamily="34" charset="0"/>
              </a:rPr>
              <a:t>gnomAD</a:t>
            </a:r>
          </a:p>
        </p:txBody>
      </p:sp>
      <p:sp>
        <p:nvSpPr>
          <p:cNvPr id="15" name="Can 14">
            <a:extLst>
              <a:ext uri="{FF2B5EF4-FFF2-40B4-BE49-F238E27FC236}">
                <a16:creationId xmlns:a16="http://schemas.microsoft.com/office/drawing/2014/main" id="{F4A42539-EDAE-5E4A-B1C3-2D9DB8E53B17}"/>
              </a:ext>
            </a:extLst>
          </p:cNvPr>
          <p:cNvSpPr/>
          <p:nvPr/>
        </p:nvSpPr>
        <p:spPr>
          <a:xfrm>
            <a:off x="708213" y="5198371"/>
            <a:ext cx="1307565" cy="637088"/>
          </a:xfrm>
          <a:prstGeom prst="ca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Helvetica Light" panose="020B0403020202020204" pitchFamily="34" charset="0"/>
              </a:rPr>
              <a:t>ClinVAR</a:t>
            </a:r>
          </a:p>
        </p:txBody>
      </p:sp>
      <p:sp>
        <p:nvSpPr>
          <p:cNvPr id="16" name="Can 15">
            <a:extLst>
              <a:ext uri="{FF2B5EF4-FFF2-40B4-BE49-F238E27FC236}">
                <a16:creationId xmlns:a16="http://schemas.microsoft.com/office/drawing/2014/main" id="{EB60468A-E603-3545-93DD-F8151D616656}"/>
              </a:ext>
            </a:extLst>
          </p:cNvPr>
          <p:cNvSpPr/>
          <p:nvPr/>
        </p:nvSpPr>
        <p:spPr>
          <a:xfrm>
            <a:off x="5190424" y="5198371"/>
            <a:ext cx="1307565" cy="640800"/>
          </a:xfrm>
          <a:prstGeom prst="can">
            <a:avLst/>
          </a:prstGeom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Helvetica Light" panose="020B0403020202020204" pitchFamily="34" charset="0"/>
              </a:rPr>
              <a:t>HGMD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559BFD26-830B-D049-8641-DBDFAD1AF308}"/>
              </a:ext>
            </a:extLst>
          </p:cNvPr>
          <p:cNvSpPr/>
          <p:nvPr/>
        </p:nvSpPr>
        <p:spPr>
          <a:xfrm>
            <a:off x="6467373" y="2636912"/>
            <a:ext cx="1555415" cy="646986"/>
          </a:xfrm>
          <a:prstGeom prst="roundRect">
            <a:avLst/>
          </a:prstGeom>
          <a:ln>
            <a:solidFill>
              <a:schemeClr val="tx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Helvetica Light" panose="020B0403020202020204" pitchFamily="34" charset="0"/>
                <a:ea typeface="+mn-ea"/>
              </a:rPr>
              <a:t>Allele </a:t>
            </a:r>
          </a:p>
          <a:p>
            <a:pPr algn="ctr"/>
            <a:r>
              <a:rPr lang="en-US" sz="1600" dirty="0">
                <a:solidFill>
                  <a:srgbClr val="002060"/>
                </a:solidFill>
                <a:latin typeface="Helvetica Light" panose="020B0403020202020204" pitchFamily="34" charset="0"/>
                <a:ea typeface="+mn-ea"/>
              </a:rPr>
              <a:t>Frequency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C754D6A-CE50-DF42-80AB-2A7D61E5DE4C}"/>
              </a:ext>
            </a:extLst>
          </p:cNvPr>
          <p:cNvSpPr/>
          <p:nvPr/>
        </p:nvSpPr>
        <p:spPr>
          <a:xfrm>
            <a:off x="2742152" y="2636912"/>
            <a:ext cx="1733417" cy="6469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Helvetica Light" panose="020B0403020202020204" pitchFamily="34" charset="0"/>
              </a:rPr>
              <a:t>Number of Homozygous</a:t>
            </a:r>
            <a:endParaRPr lang="en-US" sz="1600" dirty="0">
              <a:solidFill>
                <a:schemeClr val="dk1"/>
              </a:solidFill>
              <a:latin typeface="Helvetica Light" panose="020B0403020202020204" pitchFamily="34" charset="0"/>
              <a:ea typeface="+mn-ea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66618A0B-3E66-9948-AD40-0CBC1048437D}"/>
              </a:ext>
            </a:extLst>
          </p:cNvPr>
          <p:cNvSpPr/>
          <p:nvPr/>
        </p:nvSpPr>
        <p:spPr>
          <a:xfrm>
            <a:off x="611560" y="2636912"/>
            <a:ext cx="1482520" cy="64698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dk1"/>
                </a:solidFill>
                <a:latin typeface="Helvetica Light" panose="020B0403020202020204" pitchFamily="34" charset="0"/>
                <a:ea typeface="+mn-ea"/>
              </a:rPr>
              <a:t>ClinVAR review stars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6E3C589-25D7-BF49-BA2F-50DAE8787A18}"/>
              </a:ext>
            </a:extLst>
          </p:cNvPr>
          <p:cNvCxnSpPr>
            <a:cxnSpLocks/>
            <a:stCxn id="20" idx="2"/>
            <a:endCxn id="15" idx="1"/>
          </p:cNvCxnSpPr>
          <p:nvPr/>
        </p:nvCxnSpPr>
        <p:spPr>
          <a:xfrm>
            <a:off x="1352820" y="3283898"/>
            <a:ext cx="9176" cy="1914473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BE41643F-5630-8B40-8E5D-B3699F6D30D9}"/>
              </a:ext>
            </a:extLst>
          </p:cNvPr>
          <p:cNvCxnSpPr>
            <a:cxnSpLocks/>
            <a:stCxn id="17" idx="2"/>
            <a:endCxn id="16" idx="1"/>
          </p:cNvCxnSpPr>
          <p:nvPr/>
        </p:nvCxnSpPr>
        <p:spPr>
          <a:xfrm flipH="1">
            <a:off x="5844207" y="3283898"/>
            <a:ext cx="1400874" cy="1914473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DAEDB88-A9C2-E04E-AEC9-375AB08F274D}"/>
              </a:ext>
            </a:extLst>
          </p:cNvPr>
          <p:cNvCxnSpPr>
            <a:cxnSpLocks/>
            <a:stCxn id="17" idx="2"/>
            <a:endCxn id="15" idx="1"/>
          </p:cNvCxnSpPr>
          <p:nvPr/>
        </p:nvCxnSpPr>
        <p:spPr>
          <a:xfrm flipH="1">
            <a:off x="1361996" y="3283898"/>
            <a:ext cx="5883085" cy="1914473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B2B24A8-9BB4-6344-8EEC-62B6F73F4C1D}"/>
              </a:ext>
            </a:extLst>
          </p:cNvPr>
          <p:cNvCxnSpPr>
            <a:cxnSpLocks/>
            <a:stCxn id="17" idx="2"/>
            <a:endCxn id="12" idx="1"/>
          </p:cNvCxnSpPr>
          <p:nvPr/>
        </p:nvCxnSpPr>
        <p:spPr>
          <a:xfrm>
            <a:off x="7245081" y="3283898"/>
            <a:ext cx="675937" cy="1914473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AE4D6EC-F53A-B744-A2DE-9538E54916E4}"/>
              </a:ext>
            </a:extLst>
          </p:cNvPr>
          <p:cNvCxnSpPr>
            <a:cxnSpLocks/>
            <a:stCxn id="17" idx="2"/>
            <a:endCxn id="13" idx="1"/>
          </p:cNvCxnSpPr>
          <p:nvPr/>
        </p:nvCxnSpPr>
        <p:spPr>
          <a:xfrm flipH="1">
            <a:off x="3600538" y="3283898"/>
            <a:ext cx="3644543" cy="1914473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BC8ECD45-AEBA-FC41-99B5-2E14999F4148}"/>
              </a:ext>
            </a:extLst>
          </p:cNvPr>
          <p:cNvCxnSpPr>
            <a:cxnSpLocks/>
            <a:stCxn id="19" idx="2"/>
            <a:endCxn id="13" idx="1"/>
          </p:cNvCxnSpPr>
          <p:nvPr/>
        </p:nvCxnSpPr>
        <p:spPr>
          <a:xfrm flipH="1">
            <a:off x="3600538" y="3283898"/>
            <a:ext cx="8323" cy="1914473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69AD5D8-633C-2D44-A36A-3806ECB703B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7</a:t>
            </a:fld>
            <a:endParaRPr lang="en-US" altLang="zh-CN" dirty="0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AB029585-F147-AE45-9CC0-DE557176C553}"/>
              </a:ext>
            </a:extLst>
          </p:cNvPr>
          <p:cNvSpPr/>
          <p:nvPr/>
        </p:nvSpPr>
        <p:spPr>
          <a:xfrm>
            <a:off x="1519539" y="1781265"/>
            <a:ext cx="18774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Helvetica Light" panose="020B0403020202020204" pitchFamily="34" charset="0"/>
              </a:rPr>
              <a:t>Label Accuracy 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17CD6AA-4FF9-B44A-808B-76CA44A8655F}"/>
              </a:ext>
            </a:extLst>
          </p:cNvPr>
          <p:cNvSpPr/>
          <p:nvPr/>
        </p:nvSpPr>
        <p:spPr>
          <a:xfrm>
            <a:off x="6054520" y="1781265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Helvetica Light" panose="020B0403020202020204" pitchFamily="34" charset="0"/>
              </a:rPr>
              <a:t>Data Representativity</a:t>
            </a:r>
          </a:p>
        </p:txBody>
      </p:sp>
      <p:sp>
        <p:nvSpPr>
          <p:cNvPr id="106" name="Right Brace 105">
            <a:extLst>
              <a:ext uri="{FF2B5EF4-FFF2-40B4-BE49-F238E27FC236}">
                <a16:creationId xmlns:a16="http://schemas.microsoft.com/office/drawing/2014/main" id="{6A087867-471A-8240-B7EC-B67E2D88EC29}"/>
              </a:ext>
            </a:extLst>
          </p:cNvPr>
          <p:cNvSpPr/>
          <p:nvPr/>
        </p:nvSpPr>
        <p:spPr>
          <a:xfrm rot="16200000" flipV="1">
            <a:off x="4648002" y="-803367"/>
            <a:ext cx="318319" cy="4850946"/>
          </a:xfrm>
          <a:prstGeom prst="rightBrace">
            <a:avLst>
              <a:gd name="adj1" fmla="val 117509"/>
              <a:gd name="adj2" fmla="val 59259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CA41B0AB-8FFF-EC4E-9D9B-507A63A5A570}"/>
              </a:ext>
            </a:extLst>
          </p:cNvPr>
          <p:cNvSpPr/>
          <p:nvPr/>
        </p:nvSpPr>
        <p:spPr>
          <a:xfrm>
            <a:off x="3581375" y="911281"/>
            <a:ext cx="1601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latin typeface="Helvetica Light" panose="020B0403020202020204" pitchFamily="34" charset="0"/>
              </a:rPr>
              <a:t>Data Quality</a:t>
            </a:r>
          </a:p>
        </p:txBody>
      </p:sp>
      <p:sp>
        <p:nvSpPr>
          <p:cNvPr id="108" name="Right Brace 107">
            <a:extLst>
              <a:ext uri="{FF2B5EF4-FFF2-40B4-BE49-F238E27FC236}">
                <a16:creationId xmlns:a16="http://schemas.microsoft.com/office/drawing/2014/main" id="{237078D3-B987-F847-A289-169ADD5A4201}"/>
              </a:ext>
            </a:extLst>
          </p:cNvPr>
          <p:cNvSpPr/>
          <p:nvPr/>
        </p:nvSpPr>
        <p:spPr>
          <a:xfrm rot="16200000" flipV="1">
            <a:off x="2322679" y="1223012"/>
            <a:ext cx="318320" cy="2314502"/>
          </a:xfrm>
          <a:prstGeom prst="rightBrace">
            <a:avLst>
              <a:gd name="adj1" fmla="val 117509"/>
              <a:gd name="adj2" fmla="val 47568"/>
            </a:avLst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70C0"/>
              </a:solidFill>
            </a:endParaRPr>
          </a:p>
        </p:txBody>
      </p: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9B31FD22-9DB8-104F-B207-F925EB7D31E9}"/>
              </a:ext>
            </a:extLst>
          </p:cNvPr>
          <p:cNvCxnSpPr>
            <a:cxnSpLocks/>
          </p:cNvCxnSpPr>
          <p:nvPr/>
        </p:nvCxnSpPr>
        <p:spPr>
          <a:xfrm>
            <a:off x="7249719" y="2169423"/>
            <a:ext cx="0" cy="395481"/>
          </a:xfrm>
          <a:prstGeom prst="straightConnector1">
            <a:avLst/>
          </a:prstGeom>
          <a:ln w="127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89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61D1691-9927-6947-A95C-EFC5F0127EE4}"/>
              </a:ext>
            </a:extLst>
          </p:cNvPr>
          <p:cNvGrpSpPr/>
          <p:nvPr/>
        </p:nvGrpSpPr>
        <p:grpSpPr>
          <a:xfrm>
            <a:off x="148653" y="855234"/>
            <a:ext cx="8898252" cy="2702679"/>
            <a:chOff x="148653" y="855234"/>
            <a:chExt cx="8898252" cy="2702679"/>
          </a:xfrm>
        </p:grpSpPr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C0A22E34-E5E3-7143-99CE-6B232B1BC3AF}"/>
                </a:ext>
              </a:extLst>
            </p:cNvPr>
            <p:cNvSpPr/>
            <p:nvPr/>
          </p:nvSpPr>
          <p:spPr>
            <a:xfrm>
              <a:off x="2123133" y="855234"/>
              <a:ext cx="4956774" cy="579395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All missense variants from ~4,000 human disease proteins with available pathogenicity annotation</a:t>
              </a:r>
            </a:p>
          </p:txBody>
        </p:sp>
        <p:grpSp>
          <p:nvGrpSpPr>
            <p:cNvPr id="11304" name="Group 11303">
              <a:extLst>
                <a:ext uri="{FF2B5EF4-FFF2-40B4-BE49-F238E27FC236}">
                  <a16:creationId xmlns:a16="http://schemas.microsoft.com/office/drawing/2014/main" id="{7AA467C0-F069-EA45-9098-8B8D9D3D6738}"/>
                </a:ext>
              </a:extLst>
            </p:cNvPr>
            <p:cNvGrpSpPr/>
            <p:nvPr/>
          </p:nvGrpSpPr>
          <p:grpSpPr>
            <a:xfrm>
              <a:off x="148653" y="1467352"/>
              <a:ext cx="8898252" cy="2090561"/>
              <a:chOff x="148653" y="1367960"/>
              <a:chExt cx="8898252" cy="2090561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4D95475-D99F-9141-B1FE-35C52582EF22}"/>
                  </a:ext>
                </a:extLst>
              </p:cNvPr>
              <p:cNvSpPr/>
              <p:nvPr/>
            </p:nvSpPr>
            <p:spPr>
              <a:xfrm>
                <a:off x="6694703" y="1672466"/>
                <a:ext cx="1938988" cy="40011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tIns="0" rIns="0" bIns="0">
                <a:spAutoFit/>
              </a:bodyPr>
              <a:lstStyle/>
              <a:p>
                <a:pPr algn="ctr"/>
                <a:r>
                  <a:rPr lang="en-US" sz="1400" dirty="0">
                    <a:latin typeface="Helvetica Light" panose="020B0403020202020204" pitchFamily="34" charset="0"/>
                  </a:rPr>
                  <a:t>Add-on Variants</a:t>
                </a:r>
              </a:p>
              <a:p>
                <a:pPr algn="ctr"/>
                <a:r>
                  <a:rPr lang="en-CA" altLang="zh-CN" sz="1200" dirty="0">
                    <a:latin typeface="Helvetica Light" panose="020B0403020202020204" pitchFamily="34" charset="0"/>
                  </a:rPr>
                  <a:t>(</a:t>
                </a:r>
                <a:r>
                  <a:rPr lang="en-US" altLang="zh-CN" sz="1200" dirty="0">
                    <a:latin typeface="Helvetica Light" panose="020B0403020202020204" pitchFamily="34" charset="0"/>
                  </a:rPr>
                  <a:t>Uncertain Quality)</a:t>
                </a:r>
                <a:endParaRPr lang="en-US" sz="1200" dirty="0"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6" name="Double Bracket 25">
                <a:extLst>
                  <a:ext uri="{FF2B5EF4-FFF2-40B4-BE49-F238E27FC236}">
                    <a16:creationId xmlns:a16="http://schemas.microsoft.com/office/drawing/2014/main" id="{67AA6A90-1F60-5641-9F76-5706D69D6448}"/>
                  </a:ext>
                </a:extLst>
              </p:cNvPr>
              <p:cNvSpPr/>
              <p:nvPr/>
            </p:nvSpPr>
            <p:spPr>
              <a:xfrm>
                <a:off x="6357705" y="2194921"/>
                <a:ext cx="2689200" cy="1263600"/>
              </a:xfrm>
              <a:prstGeom prst="bracketPair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83409D4-F435-704B-A338-830798A62739}"/>
                  </a:ext>
                </a:extLst>
              </p:cNvPr>
              <p:cNvSpPr/>
              <p:nvPr/>
            </p:nvSpPr>
            <p:spPr>
              <a:xfrm>
                <a:off x="148653" y="1672466"/>
                <a:ext cx="2556199" cy="40011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 tIns="0" rIns="0" bIns="0">
                <a:spAutoFit/>
              </a:bodyPr>
              <a:lstStyle/>
              <a:p>
                <a:pPr algn="ctr"/>
                <a:r>
                  <a:rPr lang="en-US" sz="1400" dirty="0">
                    <a:latin typeface="Helvetica Light" panose="020B0403020202020204" pitchFamily="34" charset="0"/>
                  </a:rPr>
                  <a:t>Core Variants</a:t>
                </a:r>
              </a:p>
              <a:p>
                <a:pPr algn="ctr"/>
                <a:r>
                  <a:rPr lang="en-CA" altLang="zh-CN" sz="1200" dirty="0">
                    <a:latin typeface="Helvetica Light" panose="020B0403020202020204" pitchFamily="34" charset="0"/>
                  </a:rPr>
                  <a:t>(</a:t>
                </a:r>
                <a:r>
                  <a:rPr lang="en-US" altLang="zh-CN" sz="1200" dirty="0">
                    <a:latin typeface="Helvetica Light" panose="020B0403020202020204" pitchFamily="34" charset="0"/>
                  </a:rPr>
                  <a:t>High Quality)</a:t>
                </a:r>
              </a:p>
            </p:txBody>
          </p:sp>
          <p:sp>
            <p:nvSpPr>
              <p:cNvPr id="49" name="Double Bracket 48">
                <a:extLst>
                  <a:ext uri="{FF2B5EF4-FFF2-40B4-BE49-F238E27FC236}">
                    <a16:creationId xmlns:a16="http://schemas.microsoft.com/office/drawing/2014/main" id="{EC176642-CEC8-4D4B-98E2-A17A7F11DB67}"/>
                  </a:ext>
                </a:extLst>
              </p:cNvPr>
              <p:cNvSpPr/>
              <p:nvPr/>
            </p:nvSpPr>
            <p:spPr>
              <a:xfrm>
                <a:off x="198957" y="2186235"/>
                <a:ext cx="2689200" cy="1263600"/>
              </a:xfrm>
              <a:prstGeom prst="bracketPair">
                <a:avLst/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" name="Right Brace 2">
                <a:extLst>
                  <a:ext uri="{FF2B5EF4-FFF2-40B4-BE49-F238E27FC236}">
                    <a16:creationId xmlns:a16="http://schemas.microsoft.com/office/drawing/2014/main" id="{62D483C1-7912-DA40-8229-71231DDAEB50}"/>
                  </a:ext>
                </a:extLst>
              </p:cNvPr>
              <p:cNvSpPr/>
              <p:nvPr/>
            </p:nvSpPr>
            <p:spPr>
              <a:xfrm rot="16200000">
                <a:off x="4434689" y="-1584059"/>
                <a:ext cx="298214" cy="6202252"/>
              </a:xfrm>
              <a:prstGeom prst="rightBrace">
                <a:avLst>
                  <a:gd name="adj1" fmla="val 73985"/>
                  <a:gd name="adj2" fmla="val 50000"/>
                </a:avLst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303" name="Group 11302">
              <a:extLst>
                <a:ext uri="{FF2B5EF4-FFF2-40B4-BE49-F238E27FC236}">
                  <a16:creationId xmlns:a16="http://schemas.microsoft.com/office/drawing/2014/main" id="{ECEE1AC9-A4F1-084D-9A08-EACE7A6C4E67}"/>
                </a:ext>
              </a:extLst>
            </p:cNvPr>
            <p:cNvGrpSpPr/>
            <p:nvPr/>
          </p:nvGrpSpPr>
          <p:grpSpPr>
            <a:xfrm>
              <a:off x="321343" y="2385949"/>
              <a:ext cx="8294397" cy="983736"/>
              <a:chOff x="321343" y="2286557"/>
              <a:chExt cx="8294397" cy="983736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97D007C2-58C1-C84B-85EC-3F7306A0C20F}"/>
                  </a:ext>
                </a:extLst>
              </p:cNvPr>
              <p:cNvSpPr/>
              <p:nvPr/>
            </p:nvSpPr>
            <p:spPr>
              <a:xfrm>
                <a:off x="386228" y="2286557"/>
                <a:ext cx="237757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u="sng" dirty="0">
                    <a:solidFill>
                      <a:schemeClr val="tx2"/>
                    </a:solidFill>
                    <a:latin typeface="Helvetica Light" panose="020B0403020202020204" pitchFamily="34" charset="0"/>
                  </a:rPr>
                  <a:t>ClinVAR</a:t>
                </a:r>
                <a:r>
                  <a:rPr lang="en-US" dirty="0">
                    <a:solidFill>
                      <a:schemeClr val="tx2"/>
                    </a:solidFill>
                    <a:latin typeface="Helvetica Light" panose="020B0403020202020204" pitchFamily="34" charset="0"/>
                  </a:rPr>
                  <a:t> </a:t>
                </a:r>
                <a:r>
                  <a:rPr lang="en-US" u="sng" dirty="0">
                    <a:solidFill>
                      <a:schemeClr val="tx2"/>
                    </a:solidFill>
                    <a:latin typeface="Helvetica Light" panose="020B0403020202020204" pitchFamily="34" charset="0"/>
                  </a:rPr>
                  <a:t>rare</a:t>
                </a:r>
                <a:r>
                  <a:rPr lang="en-US" dirty="0">
                    <a:solidFill>
                      <a:schemeClr val="tx2"/>
                    </a:solidFill>
                    <a:latin typeface="Helvetica Light" panose="020B0403020202020204" pitchFamily="34" charset="0"/>
                  </a:rPr>
                  <a:t> variants</a:t>
                </a:r>
              </a:p>
            </p:txBody>
          </p:sp>
          <p:cxnSp>
            <p:nvCxnSpPr>
              <p:cNvPr id="11264" name="Straight Arrow Connector 11263">
                <a:extLst>
                  <a:ext uri="{FF2B5EF4-FFF2-40B4-BE49-F238E27FC236}">
                    <a16:creationId xmlns:a16="http://schemas.microsoft.com/office/drawing/2014/main" id="{D3A8AB58-4F0B-594E-BD3A-8E10D100E60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82169" y="2659731"/>
                <a:ext cx="144426" cy="166809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265" name="Rectangle 11264">
                <a:extLst>
                  <a:ext uri="{FF2B5EF4-FFF2-40B4-BE49-F238E27FC236}">
                    <a16:creationId xmlns:a16="http://schemas.microsoft.com/office/drawing/2014/main" id="{17E9C7EC-4A95-1842-B162-35934A45066C}"/>
                  </a:ext>
                </a:extLst>
              </p:cNvPr>
              <p:cNvSpPr/>
              <p:nvPr/>
            </p:nvSpPr>
            <p:spPr>
              <a:xfrm>
                <a:off x="321343" y="2797296"/>
                <a:ext cx="1066077" cy="472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50" dirty="0">
                    <a:latin typeface="Helvetica Light" panose="020B0403020202020204" pitchFamily="34" charset="0"/>
                  </a:rPr>
                  <a:t>Annotation accuracy</a:t>
                </a:r>
                <a:endParaRPr lang="en-US" sz="1050" dirty="0"/>
              </a:p>
            </p:txBody>
          </p: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23C32975-6FA5-7B4E-B00C-327889E194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73032" y="2646152"/>
                <a:ext cx="185719" cy="179564"/>
              </a:xfrm>
              <a:prstGeom prst="straightConnector1">
                <a:avLst/>
              </a:prstGeom>
              <a:ln w="12700">
                <a:tailEnd type="triangle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84" name="Rectangle 83">
                <a:extLst>
                  <a:ext uri="{FF2B5EF4-FFF2-40B4-BE49-F238E27FC236}">
                    <a16:creationId xmlns:a16="http://schemas.microsoft.com/office/drawing/2014/main" id="{2507ACA1-EE3B-B24E-BA72-86AF41C9F766}"/>
                  </a:ext>
                </a:extLst>
              </p:cNvPr>
              <p:cNvSpPr/>
              <p:nvPr/>
            </p:nvSpPr>
            <p:spPr>
              <a:xfrm>
                <a:off x="1264380" y="2797296"/>
                <a:ext cx="1171104" cy="2890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zh-CN" sz="1050" dirty="0">
                    <a:latin typeface="Helvetica Light" panose="020B0403020202020204" pitchFamily="34" charset="0"/>
                  </a:rPr>
                  <a:t>Representativity</a:t>
                </a:r>
                <a:endParaRPr lang="en-US" sz="1050" dirty="0"/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4B529051-5CBD-6343-AE11-F2FF14F67FFC}"/>
                  </a:ext>
                </a:extLst>
              </p:cNvPr>
              <p:cNvSpPr/>
              <p:nvPr/>
            </p:nvSpPr>
            <p:spPr>
              <a:xfrm>
                <a:off x="6712654" y="2290417"/>
                <a:ext cx="190308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tx2"/>
                    </a:solidFill>
                    <a:latin typeface="Helvetica Light" panose="020B0403020202020204" pitchFamily="34" charset="0"/>
                  </a:rPr>
                  <a:t>All other variants</a:t>
                </a:r>
              </a:p>
            </p:txBody>
          </p:sp>
        </p:grpSp>
      </p:grpSp>
      <p:sp>
        <p:nvSpPr>
          <p:cNvPr id="141" name="AutoShape 6" descr="{\displaystyle f(x)={\frac {L}{1+e^{-k(x-x_{0})}}},}">
            <a:extLst>
              <a:ext uri="{FF2B5EF4-FFF2-40B4-BE49-F238E27FC236}">
                <a16:creationId xmlns:a16="http://schemas.microsoft.com/office/drawing/2014/main" id="{26221DCC-8CDA-D041-85D4-08BD7058C1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4954" y="3933389"/>
            <a:ext cx="315736" cy="31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1311" name="Group 11310">
            <a:extLst>
              <a:ext uri="{FF2B5EF4-FFF2-40B4-BE49-F238E27FC236}">
                <a16:creationId xmlns:a16="http://schemas.microsoft.com/office/drawing/2014/main" id="{8D571C1D-AF5C-DA4B-B5D4-C57F75DD2760}"/>
              </a:ext>
            </a:extLst>
          </p:cNvPr>
          <p:cNvGrpSpPr/>
          <p:nvPr/>
        </p:nvGrpSpPr>
        <p:grpSpPr>
          <a:xfrm>
            <a:off x="1529973" y="5033802"/>
            <a:ext cx="6205293" cy="1563549"/>
            <a:chOff x="1529973" y="4934410"/>
            <a:chExt cx="6205293" cy="1563549"/>
          </a:xfrm>
        </p:grpSpPr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A4F78626-2385-2D40-902A-438A243E1ABC}"/>
                </a:ext>
              </a:extLst>
            </p:cNvPr>
            <p:cNvSpPr/>
            <p:nvPr/>
          </p:nvSpPr>
          <p:spPr>
            <a:xfrm rot="10800000" flipV="1">
              <a:off x="2951502" y="5882406"/>
              <a:ext cx="3310101" cy="615553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latin typeface="Helvetica Light" panose="020B0403020202020204" pitchFamily="34" charset="0"/>
                </a:rPr>
                <a:t>VARITY Models</a:t>
              </a:r>
            </a:p>
            <a:p>
              <a:pPr algn="ctr"/>
              <a:r>
                <a:rPr lang="en-US" sz="1600" dirty="0">
                  <a:latin typeface="Helvetica Light" panose="020B0403020202020204" pitchFamily="34" charset="0"/>
                </a:rPr>
                <a:t>(gradient boosted trees)</a:t>
              </a: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7077EAAF-2FD4-A948-997E-80CA98E1C523}"/>
                </a:ext>
              </a:extLst>
            </p:cNvPr>
            <p:cNvSpPr/>
            <p:nvPr/>
          </p:nvSpPr>
          <p:spPr>
            <a:xfrm>
              <a:off x="3266902" y="5178535"/>
              <a:ext cx="2601955" cy="383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solidFill>
                    <a:srgbClr val="FF0000"/>
                  </a:solidFill>
                  <a:latin typeface="Helvetica Light" panose="020B0403020202020204" pitchFamily="34" charset="0"/>
                </a:rPr>
                <a:t>VARITY_ER model</a:t>
              </a:r>
              <a:r>
                <a:rPr lang="en-US" sz="1400" dirty="0">
                  <a:latin typeface="Helvetica Light" panose="020B0403020202020204" pitchFamily="34" charset="0"/>
                </a:rPr>
                <a:t>: 𝚹 = 10</a:t>
              </a:r>
              <a:r>
                <a:rPr lang="en-US" sz="1400" baseline="30000" dirty="0">
                  <a:latin typeface="Helvetica Light" panose="020B0403020202020204" pitchFamily="34" charset="0"/>
                </a:rPr>
                <a:t>-6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11F494CC-9C02-7C4A-8DCB-756F1C7836FD}"/>
                </a:ext>
              </a:extLst>
            </p:cNvPr>
            <p:cNvSpPr/>
            <p:nvPr/>
          </p:nvSpPr>
          <p:spPr>
            <a:xfrm>
              <a:off x="3264751" y="4934410"/>
              <a:ext cx="2689200" cy="383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400" dirty="0">
                  <a:solidFill>
                    <a:srgbClr val="FF0000"/>
                  </a:solidFill>
                  <a:latin typeface="Helvetica Light" panose="020B0403020202020204" pitchFamily="34" charset="0"/>
                </a:rPr>
                <a:t>VARITY_R model</a:t>
              </a:r>
              <a:r>
                <a:rPr lang="en-US" sz="1400" dirty="0">
                  <a:latin typeface="Helvetica Light" panose="020B0403020202020204" pitchFamily="34" charset="0"/>
                </a:rPr>
                <a:t>:   𝚹 = 0.5%</a:t>
              </a:r>
            </a:p>
          </p:txBody>
        </p:sp>
        <p:sp>
          <p:nvSpPr>
            <p:cNvPr id="180" name="Right Brace 179">
              <a:extLst>
                <a:ext uri="{FF2B5EF4-FFF2-40B4-BE49-F238E27FC236}">
                  <a16:creationId xmlns:a16="http://schemas.microsoft.com/office/drawing/2014/main" id="{AC8F7134-A174-244F-AC1E-FF4475F0C9BC}"/>
                </a:ext>
              </a:extLst>
            </p:cNvPr>
            <p:cNvSpPr/>
            <p:nvPr/>
          </p:nvSpPr>
          <p:spPr>
            <a:xfrm rot="5400000" flipV="1">
              <a:off x="4487220" y="2509329"/>
              <a:ext cx="290800" cy="6205293"/>
            </a:xfrm>
            <a:prstGeom prst="rightBrace">
              <a:avLst>
                <a:gd name="adj1" fmla="val 73985"/>
                <a:gd name="adj2" fmla="val 50000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310" name="Group 11309">
            <a:extLst>
              <a:ext uri="{FF2B5EF4-FFF2-40B4-BE49-F238E27FC236}">
                <a16:creationId xmlns:a16="http://schemas.microsoft.com/office/drawing/2014/main" id="{51BB61CE-8577-D44A-9152-103F1FDAE4E6}"/>
              </a:ext>
            </a:extLst>
          </p:cNvPr>
          <p:cNvGrpSpPr/>
          <p:nvPr/>
        </p:nvGrpSpPr>
        <p:grpSpPr>
          <a:xfrm>
            <a:off x="205518" y="3274872"/>
            <a:ext cx="8847948" cy="2255498"/>
            <a:chOff x="6277025" y="7297874"/>
            <a:chExt cx="8847948" cy="2255498"/>
          </a:xfrm>
        </p:grpSpPr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CB9552FC-A5F0-EF4F-83C3-095A8EB83858}"/>
                </a:ext>
              </a:extLst>
            </p:cNvPr>
            <p:cNvGrpSpPr/>
            <p:nvPr/>
          </p:nvGrpSpPr>
          <p:grpSpPr>
            <a:xfrm>
              <a:off x="9208640" y="8746431"/>
              <a:ext cx="2954126" cy="339651"/>
              <a:chOff x="3824961" y="6296062"/>
              <a:chExt cx="3020563" cy="327886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4338BEFB-BE19-8C4B-8B08-C3C21463C27B}"/>
                  </a:ext>
                </a:extLst>
              </p:cNvPr>
              <p:cNvSpPr/>
              <p:nvPr/>
            </p:nvSpPr>
            <p:spPr>
              <a:xfrm rot="16200000" flipH="1">
                <a:off x="5269058" y="5570240"/>
                <a:ext cx="69421" cy="2037996"/>
              </a:xfrm>
              <a:prstGeom prst="rect">
                <a:avLst/>
              </a:prstGeom>
              <a:gradFill flip="none" rotWithShape="1">
                <a:gsLst>
                  <a:gs pos="71000">
                    <a:srgbClr val="E1E100"/>
                  </a:gs>
                  <a:gs pos="55000">
                    <a:srgbClr val="FFFF80">
                      <a:lumMod val="51000"/>
                    </a:srgbClr>
                  </a:gs>
                  <a:gs pos="0">
                    <a:srgbClr val="148066"/>
                  </a:gs>
                  <a:gs pos="100000">
                    <a:srgbClr val="FFFF00"/>
                  </a:gs>
                </a:gsLst>
                <a:lin ang="54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00" dirty="0">
                  <a:latin typeface="Helvetica Light" panose="020B0403020202020204" pitchFamily="34" charset="0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331565E-A3FE-244E-A66A-D91738C93E5B}"/>
                  </a:ext>
                </a:extLst>
              </p:cNvPr>
              <p:cNvSpPr/>
              <p:nvPr/>
            </p:nvSpPr>
            <p:spPr>
              <a:xfrm>
                <a:off x="3824961" y="6301654"/>
                <a:ext cx="91723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latin typeface="Helvetica Light" panose="020B0403020202020204" pitchFamily="34" charset="0"/>
                  </a:rPr>
                  <a:t>Full weight</a:t>
                </a: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6BAD00C1-4A4E-D94A-B12B-0FCD9C665518}"/>
                  </a:ext>
                </a:extLst>
              </p:cNvPr>
              <p:cNvSpPr/>
              <p:nvPr/>
            </p:nvSpPr>
            <p:spPr>
              <a:xfrm>
                <a:off x="5849739" y="6296062"/>
                <a:ext cx="9957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latin typeface="Helvetica Light" panose="020B0403020202020204" pitchFamily="34" charset="0"/>
                  </a:rPr>
                  <a:t>Zero weight</a:t>
                </a:r>
              </a:p>
            </p:txBody>
          </p:sp>
        </p:grpSp>
        <p:sp>
          <p:nvSpPr>
            <p:cNvPr id="162" name="Right Arrow 161">
              <a:extLst>
                <a:ext uri="{FF2B5EF4-FFF2-40B4-BE49-F238E27FC236}">
                  <a16:creationId xmlns:a16="http://schemas.microsoft.com/office/drawing/2014/main" id="{FB3E670C-21C3-A140-B4F1-C8D5BC137D4D}"/>
                </a:ext>
              </a:extLst>
            </p:cNvPr>
            <p:cNvSpPr/>
            <p:nvPr/>
          </p:nvSpPr>
          <p:spPr>
            <a:xfrm rot="5400000" flipV="1">
              <a:off x="7396495" y="7883480"/>
              <a:ext cx="335625" cy="176041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3" name="Right Arrow 162">
              <a:extLst>
                <a:ext uri="{FF2B5EF4-FFF2-40B4-BE49-F238E27FC236}">
                  <a16:creationId xmlns:a16="http://schemas.microsoft.com/office/drawing/2014/main" id="{3AEE2BF8-0B0E-4A48-8771-F2E1A60200CE}"/>
                </a:ext>
              </a:extLst>
            </p:cNvPr>
            <p:cNvSpPr/>
            <p:nvPr/>
          </p:nvSpPr>
          <p:spPr>
            <a:xfrm rot="5400000" flipV="1">
              <a:off x="13622357" y="7883480"/>
              <a:ext cx="335625" cy="176041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297" name="Group 11296">
              <a:extLst>
                <a:ext uri="{FF2B5EF4-FFF2-40B4-BE49-F238E27FC236}">
                  <a16:creationId xmlns:a16="http://schemas.microsoft.com/office/drawing/2014/main" id="{6473977D-7530-5A4F-8D40-20D62451D367}"/>
                </a:ext>
              </a:extLst>
            </p:cNvPr>
            <p:cNvGrpSpPr/>
            <p:nvPr/>
          </p:nvGrpSpPr>
          <p:grpSpPr>
            <a:xfrm>
              <a:off x="7816106" y="7297874"/>
              <a:ext cx="5804139" cy="1354047"/>
              <a:chOff x="1722365" y="3192773"/>
              <a:chExt cx="5804139" cy="135404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91809D0B-69C8-CF4E-87D4-E28283FC3779}"/>
                      </a:ext>
                    </a:extLst>
                  </p:cNvPr>
                  <p:cNvSpPr/>
                  <p:nvPr/>
                </p:nvSpPr>
                <p:spPr>
                  <a:xfrm>
                    <a:off x="3384092" y="4259313"/>
                    <a:ext cx="2684933" cy="261610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𝑳</m:t>
                        </m:r>
                      </m:oMath>
                    </a14:m>
                    <a:r>
                      <a:rPr lang="en-US" sz="1100" b="1" dirty="0">
                        <a:solidFill>
                          <a:srgbClr val="C00000"/>
                        </a:solidFill>
                      </a:rPr>
                      <a:t>,</a:t>
                    </a:r>
                    <a:r>
                      <a:rPr lang="en-CA" sz="1100" b="1" dirty="0">
                        <a:solidFill>
                          <a:srgbClr val="C0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CA" sz="1100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oMath>
                    </a14:m>
                    <a:r>
                      <a:rPr lang="en-US" sz="1100" b="1" dirty="0">
                        <a:solidFill>
                          <a:srgbClr val="C00000"/>
                        </a:solidFill>
                      </a:rPr>
                      <a:t>,</a:t>
                    </a:r>
                    <a:r>
                      <a:rPr lang="en-CA" sz="1100" b="1" dirty="0">
                        <a:solidFill>
                          <a:srgbClr val="C00000"/>
                        </a:solidFill>
                      </a:rPr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n-CA" sz="11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CA" sz="11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CA" sz="1100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𝒕𝒖𝒏𝒆𝒅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𝒂𝒔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CA" sz="11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𝒉𝒚𝒑𝒆𝒓𝒑𝒂𝒓𝒂𝒎𝒆𝒕𝒆𝒓𝒔</m:t>
                        </m:r>
                      </m:oMath>
                    </a14:m>
                    <a:endParaRPr lang="en-US" sz="1100" b="1" dirty="0">
                      <a:solidFill>
                        <a:srgbClr val="C0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55" name="Rectangle 154">
                    <a:extLst>
                      <a:ext uri="{FF2B5EF4-FFF2-40B4-BE49-F238E27FC236}">
                        <a16:creationId xmlns:a16="http://schemas.microsoft.com/office/drawing/2014/main" id="{91809D0B-69C8-CF4E-87D4-E28283FC3779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4092" y="4259313"/>
                    <a:ext cx="2684933" cy="261610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b="-13636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292" name="Group 11291">
                <a:extLst>
                  <a:ext uri="{FF2B5EF4-FFF2-40B4-BE49-F238E27FC236}">
                    <a16:creationId xmlns:a16="http://schemas.microsoft.com/office/drawing/2014/main" id="{9530EEC4-165D-3E45-808E-4B43328D936D}"/>
                  </a:ext>
                </a:extLst>
              </p:cNvPr>
              <p:cNvGrpSpPr/>
              <p:nvPr/>
            </p:nvGrpSpPr>
            <p:grpSpPr>
              <a:xfrm>
                <a:off x="1722365" y="3192773"/>
                <a:ext cx="5804139" cy="1354047"/>
                <a:chOff x="1683393" y="3197194"/>
                <a:chExt cx="5804139" cy="1354047"/>
              </a:xfrm>
            </p:grpSpPr>
            <p:sp>
              <p:nvSpPr>
                <p:cNvPr id="147" name="TextBox 146">
                  <a:extLst>
                    <a:ext uri="{FF2B5EF4-FFF2-40B4-BE49-F238E27FC236}">
                      <a16:creationId xmlns:a16="http://schemas.microsoft.com/office/drawing/2014/main" id="{A4C37B4A-6EEF-434B-92F4-9AB4247A0A31}"/>
                    </a:ext>
                  </a:extLst>
                </p:cNvPr>
                <p:cNvSpPr txBox="1"/>
                <p:nvPr/>
              </p:nvSpPr>
              <p:spPr>
                <a:xfrm>
                  <a:off x="2242968" y="3197194"/>
                  <a:ext cx="4620044" cy="289441"/>
                </a:xfrm>
                <a:prstGeom prst="roundRect">
                  <a:avLst/>
                </a:prstGeom>
                <a:noFill/>
                <a:ln w="12700">
                  <a:noFill/>
                  <a:prstDash val="dash"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100" b="1" dirty="0">
                      <a:latin typeface="Helvetica Light" panose="020B0403020202020204" pitchFamily="34" charset="0"/>
                    </a:rPr>
                    <a:t>Assign weights using logistic function for each set</a:t>
                  </a:r>
                  <a:endParaRPr lang="en-US" altLang="zh-CN" sz="1100" dirty="0">
                    <a:latin typeface="Helvetica Light" panose="020B0403020202020204" pitchFamily="34" charset="0"/>
                  </a:endParaRPr>
                </a:p>
              </p:txBody>
            </p:sp>
            <p:grpSp>
              <p:nvGrpSpPr>
                <p:cNvPr id="11291" name="Group 11290">
                  <a:extLst>
                    <a:ext uri="{FF2B5EF4-FFF2-40B4-BE49-F238E27FC236}">
                      <a16:creationId xmlns:a16="http://schemas.microsoft.com/office/drawing/2014/main" id="{87519654-7FE8-7343-84B2-8F94911340EC}"/>
                    </a:ext>
                  </a:extLst>
                </p:cNvPr>
                <p:cNvGrpSpPr/>
                <p:nvPr/>
              </p:nvGrpSpPr>
              <p:grpSpPr>
                <a:xfrm>
                  <a:off x="1683393" y="3204340"/>
                  <a:ext cx="5804139" cy="1346901"/>
                  <a:chOff x="1683393" y="3204340"/>
                  <a:chExt cx="5804139" cy="1346901"/>
                </a:xfrm>
              </p:grpSpPr>
              <p:cxnSp>
                <p:nvCxnSpPr>
                  <p:cNvPr id="145" name="Straight Connector 144">
                    <a:extLst>
                      <a:ext uri="{FF2B5EF4-FFF2-40B4-BE49-F238E27FC236}">
                        <a16:creationId xmlns:a16="http://schemas.microsoft.com/office/drawing/2014/main" id="{3BC5DC2C-5387-464B-A7A1-2562FF6DD5FF}"/>
                      </a:ext>
                    </a:extLst>
                  </p:cNvPr>
                  <p:cNvCxnSpPr>
                    <a:cxnSpLocks/>
                    <a:endCxn id="154" idx="1"/>
                  </p:cNvCxnSpPr>
                  <p:nvPr/>
                </p:nvCxnSpPr>
                <p:spPr>
                  <a:xfrm>
                    <a:off x="1683393" y="3877447"/>
                    <a:ext cx="1206904" cy="344"/>
                  </a:xfrm>
                  <a:prstGeom prst="line">
                    <a:avLst/>
                  </a:prstGeom>
                  <a:ln w="12700">
                    <a:prstDash val="solid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1290" name="Group 11289">
                    <a:extLst>
                      <a:ext uri="{FF2B5EF4-FFF2-40B4-BE49-F238E27FC236}">
                        <a16:creationId xmlns:a16="http://schemas.microsoft.com/office/drawing/2014/main" id="{84F75552-4FD6-5842-BBAA-D530A6E42164}"/>
                      </a:ext>
                    </a:extLst>
                  </p:cNvPr>
                  <p:cNvGrpSpPr/>
                  <p:nvPr/>
                </p:nvGrpSpPr>
                <p:grpSpPr>
                  <a:xfrm>
                    <a:off x="2836058" y="3204340"/>
                    <a:ext cx="4651474" cy="1346901"/>
                    <a:chOff x="2836058" y="3204340"/>
                    <a:chExt cx="4651474" cy="1346901"/>
                  </a:xfrm>
                </p:grpSpPr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id="{39D46E12-12ED-D247-8280-9F00E5573B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36058" y="3601532"/>
                      <a:ext cx="875946" cy="577081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C00000"/>
                          </a:solidFill>
                          <a:latin typeface="Helvetica" pitchFamily="2" charset="0"/>
                        </a:rPr>
                        <a:t>Quality informative </a:t>
                      </a:r>
                    </a:p>
                    <a:p>
                      <a:pPr algn="ctr"/>
                      <a:r>
                        <a:rPr lang="en-US" sz="1050" dirty="0">
                          <a:solidFill>
                            <a:srgbClr val="C00000"/>
                          </a:solidFill>
                          <a:latin typeface="Helvetica" pitchFamily="2" charset="0"/>
                        </a:rPr>
                        <a:t>property</a:t>
                      </a:r>
                    </a:p>
                  </p:txBody>
                </p:sp>
                <p:grpSp>
                  <p:nvGrpSpPr>
                    <p:cNvPr id="150" name="Group 149">
                      <a:extLst>
                        <a:ext uri="{FF2B5EF4-FFF2-40B4-BE49-F238E27FC236}">
                          <a16:creationId xmlns:a16="http://schemas.microsoft.com/office/drawing/2014/main" id="{2678EFC0-0BC8-3747-9635-C5BF6212E91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3717720" y="3442029"/>
                      <a:ext cx="1731163" cy="822501"/>
                      <a:chOff x="4143569" y="5490947"/>
                      <a:chExt cx="2113992" cy="1338022"/>
                    </a:xfrm>
                  </p:grpSpPr>
                  <p:sp>
                    <p:nvSpPr>
                      <p:cNvPr id="156" name="Rounded Rectangle 155">
                        <a:extLst>
                          <a:ext uri="{FF2B5EF4-FFF2-40B4-BE49-F238E27FC236}">
                            <a16:creationId xmlns:a16="http://schemas.microsoft.com/office/drawing/2014/main" id="{3E7861FE-C846-0B43-A974-719DBE83EAA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279150" y="5490947"/>
                        <a:ext cx="1812725" cy="1338022"/>
                      </a:xfrm>
                      <a:prstGeom prst="roundRect">
                        <a:avLst/>
                      </a:prstGeom>
                      <a:ln w="12700">
                        <a:prstDash val="sysDot"/>
                      </a:ln>
                    </p:spPr>
                    <p:style>
                      <a:lnRef idx="2">
                        <a:schemeClr val="dk1"/>
                      </a:lnRef>
                      <a:fillRef idx="1">
                        <a:schemeClr val="lt1"/>
                      </a:fillRef>
                      <a:effectRef idx="0">
                        <a:schemeClr val="dk1"/>
                      </a:effectRef>
                      <a:fontRef idx="minor">
                        <a:schemeClr val="dk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  <mc:AlternateContent xmlns:mc="http://schemas.openxmlformats.org/markup-compatibility/2006" xmlns:a14="http://schemas.microsoft.com/office/drawing/2010/main">
                    <mc:Choice Requires="a14">
                      <p:sp>
                        <p:nvSpPr>
                          <p:cNvPr id="157" name="TextBox 156">
                            <a:extLst>
                              <a:ext uri="{FF2B5EF4-FFF2-40B4-BE49-F238E27FC236}">
                                <a16:creationId xmlns:a16="http://schemas.microsoft.com/office/drawing/2014/main" id="{FBA0A233-E7F0-F043-B25E-896AA5F08590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143569" y="6266853"/>
                            <a:ext cx="2113992" cy="52478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lIns="0" tIns="0" rIns="0" bIns="0" rtlCol="0">
                            <a:spAutoFit/>
                          </a:bodyPr>
                          <a:lstStyle/>
                          <a:p>
                            <a:pPr/>
                            <a14:m>
                              <m:oMathPara xmlns:m="http://schemas.openxmlformats.org/officeDocument/2006/math">
                                <m:oMathParaPr>
                                  <m:jc m:val="centerGroup"/>
                                </m:oMathParaPr>
                                <m:oMath xmlns:m="http://schemas.openxmlformats.org/officeDocument/2006/math">
                                  <m:r>
                                    <a:rPr lang="en-CA" sz="11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CA" sz="1100" b="0" i="1" smtClean="0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f>
                                    <m:fPr>
                                      <m:ctrlP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num>
                                    <m:den>
                                      <m:r>
                                        <a:rPr lang="en-CA" sz="1100" b="0" i="1" smtClean="0">
                                          <a:latin typeface="Cambria Math" panose="02040503050406030204" pitchFamily="18" charset="0"/>
                                        </a:rPr>
                                        <m:t>1+ </m:t>
                                      </m:r>
                                      <m:sSup>
                                        <m:sSupPr>
                                          <m:ctrlP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e>
                                        <m:sup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(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CA" sz="1100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CA" sz="11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CA" sz="11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  <m:r>
                                            <a:rPr lang="en-CA" sz="1100" b="0" i="1" smtClean="0">
                                              <a:latin typeface="Cambria Math" panose="02040503050406030204" pitchFamily="18" charset="0"/>
                                            </a:rPr>
                                            <m:t>)</m:t>
                                          </m:r>
                                        </m:sup>
                                      </m:sSup>
                                    </m:den>
                                  </m:f>
                                </m:oMath>
                              </m:oMathPara>
                            </a14:m>
                            <a:endParaRPr lang="en-US" sz="1100" dirty="0"/>
                          </a:p>
                        </p:txBody>
                      </p:sp>
                    </mc:Choice>
                    <mc:Fallback xmlns="">
                      <p:sp>
                        <p:nvSpPr>
                          <p:cNvPr id="157" name="TextBox 156">
                            <a:extLst>
                              <a:ext uri="{FF2B5EF4-FFF2-40B4-BE49-F238E27FC236}">
                                <a16:creationId xmlns:a16="http://schemas.microsoft.com/office/drawing/2014/main" id="{FBA0A233-E7F0-F043-B25E-896AA5F08590}"/>
                              </a:ext>
                            </a:extLst>
                          </p:cNvPr>
                          <p:cNvSpPr txBox="1">
                            <a:spLocks noRot="1" noChangeAspect="1" noMove="1" noResize="1" noEditPoints="1" noAdjustHandles="1" noChangeArrowheads="1" noChangeShapeType="1" noTextEdit="1"/>
                          </p:cNvSpPr>
                          <p:nvPr/>
                        </p:nvSpPr>
                        <p:spPr>
                          <a:xfrm>
                            <a:off x="4143569" y="6266853"/>
                            <a:ext cx="2113992" cy="524780"/>
                          </a:xfrm>
                          <a:prstGeom prst="rect">
                            <a:avLst/>
                          </a:prstGeom>
                          <a:blipFill>
                            <a:blip r:embed="rId4"/>
                            <a:stretch>
                              <a:fillRect t="-3846" b="-26923"/>
                            </a:stretch>
                          </a:blipFill>
                        </p:spPr>
                        <p:txBody>
                          <a:bodyPr/>
                          <a:lstStyle/>
                          <a:p>
                            <a:r>
                              <a:rPr lang="en-US">
                                <a:noFill/>
                              </a:rPr>
                              <a:t> </a:t>
                            </a:r>
                          </a:p>
                        </p:txBody>
                      </p:sp>
                    </mc:Fallback>
                  </mc:AlternateContent>
                  <p:grpSp>
                    <p:nvGrpSpPr>
                      <p:cNvPr id="158" name="Group 157">
                        <a:extLst>
                          <a:ext uri="{FF2B5EF4-FFF2-40B4-BE49-F238E27FC236}">
                            <a16:creationId xmlns:a16="http://schemas.microsoft.com/office/drawing/2014/main" id="{C8154D45-8BAD-EB49-A38D-AEB3C4129714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734581" y="5564990"/>
                        <a:ext cx="893222" cy="609407"/>
                        <a:chOff x="4715091" y="5583550"/>
                        <a:chExt cx="932957" cy="670323"/>
                      </a:xfrm>
                    </p:grpSpPr>
                    <p:pic>
                      <p:nvPicPr>
                        <p:cNvPr id="159" name="Picture 8" descr="The Life Lesson of the Sigmoid Curve | Life Falcon">
                          <a:extLst>
                            <a:ext uri="{FF2B5EF4-FFF2-40B4-BE49-F238E27FC236}">
                              <a16:creationId xmlns:a16="http://schemas.microsoft.com/office/drawing/2014/main" id="{361136D0-DAA0-B545-BDE5-7AD0DB3C9E48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 rotWithShape="1"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3942" t="7899" r="7413" b="26398"/>
                        <a:stretch/>
                      </p:blipFill>
                      <p:spPr bwMode="auto">
                        <a:xfrm>
                          <a:off x="4754018" y="5623456"/>
                          <a:ext cx="790632" cy="59932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  <p:cxnSp>
                      <p:nvCxnSpPr>
                        <p:cNvPr id="160" name="Straight Connector 159">
                          <a:extLst>
                            <a:ext uri="{FF2B5EF4-FFF2-40B4-BE49-F238E27FC236}">
                              <a16:creationId xmlns:a16="http://schemas.microsoft.com/office/drawing/2014/main" id="{537DFE68-4369-A143-9E4D-C1D810A89608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4725323" y="5583550"/>
                          <a:ext cx="3925" cy="639687"/>
                        </a:xfrm>
                        <a:prstGeom prst="line">
                          <a:avLst/>
                        </a:prstGeom>
                        <a:ln w="19050">
                          <a:prstDash val="sysDot"/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161" name="Straight Connector 160">
                          <a:extLst>
                            <a:ext uri="{FF2B5EF4-FFF2-40B4-BE49-F238E27FC236}">
                              <a16:creationId xmlns:a16="http://schemas.microsoft.com/office/drawing/2014/main" id="{23813CFE-65CF-8646-80CB-DE4639406B9D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 flipH="1">
                          <a:off x="4715091" y="6253871"/>
                          <a:ext cx="932957" cy="2"/>
                        </a:xfrm>
                        <a:prstGeom prst="line">
                          <a:avLst/>
                        </a:prstGeom>
                        <a:ln w="19050">
                          <a:prstDash val="sysDot"/>
                          <a:headEnd type="triangle" w="med" len="med"/>
                          <a:tailEnd type="none" w="med" len="med"/>
                        </a:ln>
                      </p:spPr>
                      <p:style>
                        <a:lnRef idx="1">
                          <a:schemeClr val="dk1"/>
                        </a:lnRef>
                        <a:fillRef idx="0">
                          <a:schemeClr val="dk1"/>
                        </a:fillRef>
                        <a:effectRef idx="0">
                          <a:schemeClr val="dk1"/>
                        </a:effectRef>
                        <a:fontRef idx="minor">
                          <a:schemeClr val="tx1"/>
                        </a:fontRef>
                      </p:style>
                    </p:cxnSp>
                  </p:grpSp>
                </p:grpSp>
                <p:sp>
                  <p:nvSpPr>
                    <p:cNvPr id="151" name="Right Arrow 150">
                      <a:extLst>
                        <a:ext uri="{FF2B5EF4-FFF2-40B4-BE49-F238E27FC236}">
                          <a16:creationId xmlns:a16="http://schemas.microsoft.com/office/drawing/2014/main" id="{2BEC1031-5ABC-0E42-956B-B15C3502F0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665850" y="3784370"/>
                      <a:ext cx="106109" cy="107027"/>
                    </a:xfrm>
                    <a:prstGeom prst="rightArrow">
                      <a:avLst/>
                    </a:prstGeom>
                    <a:solidFill>
                      <a:schemeClr val="tx1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2" name="Rectangle 151">
                      <a:extLst>
                        <a:ext uri="{FF2B5EF4-FFF2-40B4-BE49-F238E27FC236}">
                          <a16:creationId xmlns:a16="http://schemas.microsoft.com/office/drawing/2014/main" id="{B1769A2E-6C5D-D644-BC94-15E831B53B7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91496" y="3675200"/>
                      <a:ext cx="884810" cy="415498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r>
                        <a:rPr lang="en-US" sz="1050" dirty="0">
                          <a:solidFill>
                            <a:srgbClr val="C00000"/>
                          </a:solidFill>
                          <a:latin typeface="Helvetica" pitchFamily="2" charset="0"/>
                        </a:rPr>
                        <a:t>Differential weight</a:t>
                      </a:r>
                    </a:p>
                  </p:txBody>
                </p:sp>
                <p:sp>
                  <p:nvSpPr>
                    <p:cNvPr id="153" name="Right Arrow 152">
                      <a:extLst>
                        <a:ext uri="{FF2B5EF4-FFF2-40B4-BE49-F238E27FC236}">
                          <a16:creationId xmlns:a16="http://schemas.microsoft.com/office/drawing/2014/main" id="{14A8EF6B-9215-A748-A4EB-2CCB1DD5406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4878" y="3794290"/>
                      <a:ext cx="106109" cy="107027"/>
                    </a:xfrm>
                    <a:prstGeom prst="rightArrow">
                      <a:avLst/>
                    </a:prstGeom>
                    <a:solidFill>
                      <a:schemeClr val="tx1"/>
                    </a:solidFill>
                    <a:ln w="12700"/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4" name="Rounded Rectangle 153">
                      <a:extLst>
                        <a:ext uri="{FF2B5EF4-FFF2-40B4-BE49-F238E27FC236}">
                          <a16:creationId xmlns:a16="http://schemas.microsoft.com/office/drawing/2014/main" id="{0E4CE658-2E23-E34F-A064-78D381988B9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890297" y="3204340"/>
                      <a:ext cx="3310102" cy="1346901"/>
                    </a:xfrm>
                    <a:prstGeom prst="roundRect">
                      <a:avLst/>
                    </a:prstGeom>
                    <a:noFill/>
                    <a:ln w="12700">
                      <a:prstDash val="sysDash"/>
                    </a:ln>
                  </p:spPr>
                  <p:style>
                    <a:lnRef idx="2">
                      <a:schemeClr val="dk1"/>
                    </a:lnRef>
                    <a:fillRef idx="1">
                      <a:schemeClr val="lt1"/>
                    </a:fillRef>
                    <a:effectRef idx="0">
                      <a:schemeClr val="dk1"/>
                    </a:effectRef>
                    <a:fontRef idx="minor">
                      <a:schemeClr val="dk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cxnSp>
                  <p:nvCxnSpPr>
                    <p:cNvPr id="146" name="Straight Connector 145">
                      <a:extLst>
                        <a:ext uri="{FF2B5EF4-FFF2-40B4-BE49-F238E27FC236}">
                          <a16:creationId xmlns:a16="http://schemas.microsoft.com/office/drawing/2014/main" id="{9A4FD207-B43C-B04B-A989-380133ED7A77}"/>
                        </a:ext>
                      </a:extLst>
                    </p:cNvPr>
                    <p:cNvCxnSpPr>
                      <a:cxnSpLocks/>
                      <a:stCxn id="154" idx="3"/>
                    </p:cNvCxnSpPr>
                    <p:nvPr/>
                  </p:nvCxnSpPr>
                  <p:spPr>
                    <a:xfrm>
                      <a:off x="6200399" y="3877791"/>
                      <a:ext cx="1287133" cy="0"/>
                    </a:xfrm>
                    <a:prstGeom prst="line">
                      <a:avLst/>
                    </a:prstGeom>
                    <a:ln w="12700">
                      <a:prstDash val="solid"/>
                    </a:ln>
                  </p:spPr>
                  <p:style>
                    <a:lnRef idx="1">
                      <a:schemeClr val="dk1"/>
                    </a:lnRef>
                    <a:fillRef idx="0">
                      <a:schemeClr val="dk1"/>
                    </a:fillRef>
                    <a:effectRef idx="0">
                      <a:schemeClr val="dk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</p:grpSp>
        <p:grpSp>
          <p:nvGrpSpPr>
            <p:cNvPr id="254" name="Group 253">
              <a:extLst>
                <a:ext uri="{FF2B5EF4-FFF2-40B4-BE49-F238E27FC236}">
                  <a16:creationId xmlns:a16="http://schemas.microsoft.com/office/drawing/2014/main" id="{AC201733-7E3B-774D-9989-E9A12EA835D1}"/>
                </a:ext>
              </a:extLst>
            </p:cNvPr>
            <p:cNvGrpSpPr/>
            <p:nvPr/>
          </p:nvGrpSpPr>
          <p:grpSpPr>
            <a:xfrm>
              <a:off x="6277025" y="8270405"/>
              <a:ext cx="8847948" cy="1272286"/>
              <a:chOff x="8224482" y="7821488"/>
              <a:chExt cx="8847948" cy="1272286"/>
            </a:xfrm>
          </p:grpSpPr>
          <p:sp>
            <p:nvSpPr>
              <p:cNvPr id="255" name="Double Bracket 254">
                <a:extLst>
                  <a:ext uri="{FF2B5EF4-FFF2-40B4-BE49-F238E27FC236}">
                    <a16:creationId xmlns:a16="http://schemas.microsoft.com/office/drawing/2014/main" id="{BA254886-F071-E04A-8A0D-52A730BCF982}"/>
                  </a:ext>
                </a:extLst>
              </p:cNvPr>
              <p:cNvSpPr/>
              <p:nvPr/>
            </p:nvSpPr>
            <p:spPr>
              <a:xfrm>
                <a:off x="14383230" y="7830174"/>
                <a:ext cx="2689200" cy="1263600"/>
              </a:xfrm>
              <a:prstGeom prst="bracketPair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6" name="Double Bracket 255">
                <a:extLst>
                  <a:ext uri="{FF2B5EF4-FFF2-40B4-BE49-F238E27FC236}">
                    <a16:creationId xmlns:a16="http://schemas.microsoft.com/office/drawing/2014/main" id="{859AEC08-BC21-7B4E-952C-4B265617FE3D}"/>
                  </a:ext>
                </a:extLst>
              </p:cNvPr>
              <p:cNvSpPr/>
              <p:nvPr/>
            </p:nvSpPr>
            <p:spPr>
              <a:xfrm>
                <a:off x="8224482" y="7821488"/>
                <a:ext cx="2689200" cy="1263600"/>
              </a:xfrm>
              <a:prstGeom prst="bracketPair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C93C7227-FA37-7642-B688-1F371E8CE20F}"/>
                  </a:ext>
                </a:extLst>
              </p:cNvPr>
              <p:cNvSpPr txBox="1"/>
              <p:nvPr/>
            </p:nvSpPr>
            <p:spPr>
              <a:xfrm>
                <a:off x="12345226" y="8400665"/>
                <a:ext cx="914400" cy="381000"/>
              </a:xfrm>
              <a:prstGeom prst="rect">
                <a:avLst/>
              </a:prstGeom>
            </p:spPr>
            <p:txBody>
              <a:bodyPr wrap="none" anchor="ctr">
                <a:normAutofit fontScale="92500" lnSpcReduction="20000"/>
              </a:bodyPr>
              <a:lstStyle/>
              <a:p>
                <a:pPr fontAlgn="auto">
                  <a:spcAft>
                    <a:spcPts val="0"/>
                  </a:spcAft>
                  <a:defRPr/>
                </a:pPr>
                <a:endParaRPr lang="en-US" sz="2400" dirty="0">
                  <a:latin typeface="Arial Narrow" pitchFamily="34" charset="0"/>
                  <a:ea typeface="+mj-ea"/>
                  <a:cs typeface="+mj-cs"/>
                </a:endParaRPr>
              </a:p>
            </p:txBody>
          </p: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16277491-D60F-F84D-8639-9BE5F47AB5EF}"/>
                </a:ext>
              </a:extLst>
            </p:cNvPr>
            <p:cNvGrpSpPr/>
            <p:nvPr/>
          </p:nvGrpSpPr>
          <p:grpSpPr>
            <a:xfrm>
              <a:off x="12696318" y="8206471"/>
              <a:ext cx="2187701" cy="1346901"/>
              <a:chOff x="9793596" y="4918334"/>
              <a:chExt cx="2616429" cy="1380445"/>
            </a:xfrm>
          </p:grpSpPr>
          <p:sp>
            <p:nvSpPr>
              <p:cNvPr id="226" name="Rounded Rectangle 225">
                <a:extLst>
                  <a:ext uri="{FF2B5EF4-FFF2-40B4-BE49-F238E27FC236}">
                    <a16:creationId xmlns:a16="http://schemas.microsoft.com/office/drawing/2014/main" id="{908A04D0-4737-2B42-A0A0-9D8DF47BBFF6}"/>
                  </a:ext>
                </a:extLst>
              </p:cNvPr>
              <p:cNvSpPr/>
              <p:nvPr/>
            </p:nvSpPr>
            <p:spPr>
              <a:xfrm>
                <a:off x="11121225" y="5790837"/>
                <a:ext cx="1288800" cy="215166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FF00"/>
                  </a:gs>
                  <a:gs pos="100000">
                    <a:srgbClr val="92D05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HumsaVar (-NR)</a:t>
                </a:r>
              </a:p>
            </p:txBody>
          </p:sp>
          <p:sp>
            <p:nvSpPr>
              <p:cNvPr id="227" name="Rounded Rectangle 226">
                <a:extLst>
                  <a:ext uri="{FF2B5EF4-FFF2-40B4-BE49-F238E27FC236}">
                    <a16:creationId xmlns:a16="http://schemas.microsoft.com/office/drawing/2014/main" id="{0A79F68E-429A-664B-B906-D64ECA2986A5}"/>
                  </a:ext>
                </a:extLst>
              </p:cNvPr>
              <p:cNvSpPr/>
              <p:nvPr/>
            </p:nvSpPr>
            <p:spPr>
              <a:xfrm>
                <a:off x="9793596" y="5774426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100000">
                    <a:srgbClr val="FFFF00"/>
                  </a:gs>
                  <a:gs pos="0">
                    <a:srgbClr val="198C66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HumsaVar (-R)</a:t>
                </a:r>
              </a:p>
            </p:txBody>
          </p:sp>
          <p:sp>
            <p:nvSpPr>
              <p:cNvPr id="228" name="Rounded Rectangle 227">
                <a:extLst>
                  <a:ext uri="{FF2B5EF4-FFF2-40B4-BE49-F238E27FC236}">
                    <a16:creationId xmlns:a16="http://schemas.microsoft.com/office/drawing/2014/main" id="{7127EAFA-64F1-F449-99DA-C41473CE4D1B}"/>
                  </a:ext>
                </a:extLst>
              </p:cNvPr>
              <p:cNvSpPr/>
              <p:nvPr/>
            </p:nvSpPr>
            <p:spPr>
              <a:xfrm>
                <a:off x="9793596" y="4918334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8066"/>
                  </a:gs>
                  <a:gs pos="57000">
                    <a:srgbClr val="FFFF0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ClinVar (-NR)</a:t>
                </a:r>
              </a:p>
            </p:txBody>
          </p:sp>
          <p:sp>
            <p:nvSpPr>
              <p:cNvPr id="229" name="Rounded Rectangle 228">
                <a:extLst>
                  <a:ext uri="{FF2B5EF4-FFF2-40B4-BE49-F238E27FC236}">
                    <a16:creationId xmlns:a16="http://schemas.microsoft.com/office/drawing/2014/main" id="{AE386E3D-31CA-AF4E-BB8B-8D0CBE539C84}"/>
                  </a:ext>
                </a:extLst>
              </p:cNvPr>
              <p:cNvSpPr/>
              <p:nvPr/>
            </p:nvSpPr>
            <p:spPr>
              <a:xfrm>
                <a:off x="11121225" y="4918335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FF00"/>
                  </a:gs>
                  <a:gs pos="100000">
                    <a:srgbClr val="FFFF0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ClinVar (+NR)</a:t>
                </a:r>
              </a:p>
            </p:txBody>
          </p:sp>
          <p:sp>
            <p:nvSpPr>
              <p:cNvPr id="230" name="Rounded Rectangle 229">
                <a:extLst>
                  <a:ext uri="{FF2B5EF4-FFF2-40B4-BE49-F238E27FC236}">
                    <a16:creationId xmlns:a16="http://schemas.microsoft.com/office/drawing/2014/main" id="{8ADD31B3-74F5-0F49-A3EE-8721902A86C6}"/>
                  </a:ext>
                </a:extLst>
              </p:cNvPr>
              <p:cNvSpPr/>
              <p:nvPr/>
            </p:nvSpPr>
            <p:spPr>
              <a:xfrm>
                <a:off x="9793596" y="5203698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8066"/>
                  </a:gs>
                  <a:gs pos="97000">
                    <a:srgbClr val="FFFF0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gnomAD (-R)</a:t>
                </a:r>
              </a:p>
            </p:txBody>
          </p:sp>
          <p:sp>
            <p:nvSpPr>
              <p:cNvPr id="231" name="Rounded Rectangle 230">
                <a:extLst>
                  <a:ext uri="{FF2B5EF4-FFF2-40B4-BE49-F238E27FC236}">
                    <a16:creationId xmlns:a16="http://schemas.microsoft.com/office/drawing/2014/main" id="{664FD2EF-8D07-5046-AB96-884D08F8B9AB}"/>
                  </a:ext>
                </a:extLst>
              </p:cNvPr>
              <p:cNvSpPr/>
              <p:nvPr/>
            </p:nvSpPr>
            <p:spPr>
              <a:xfrm>
                <a:off x="11121225" y="5209169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54000">
                    <a:srgbClr val="FFFF00"/>
                  </a:gs>
                  <a:gs pos="100000">
                    <a:srgbClr val="00B05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gnomAD (-NR)</a:t>
                </a:r>
              </a:p>
            </p:txBody>
          </p:sp>
          <p:sp>
            <p:nvSpPr>
              <p:cNvPr id="232" name="Rounded Rectangle 231">
                <a:extLst>
                  <a:ext uri="{FF2B5EF4-FFF2-40B4-BE49-F238E27FC236}">
                    <a16:creationId xmlns:a16="http://schemas.microsoft.com/office/drawing/2014/main" id="{DC229C48-47AF-C24A-B110-00993D4EC3CC}"/>
                  </a:ext>
                </a:extLst>
              </p:cNvPr>
              <p:cNvSpPr/>
              <p:nvPr/>
            </p:nvSpPr>
            <p:spPr>
              <a:xfrm>
                <a:off x="9793596" y="5489062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2000">
                    <a:srgbClr val="E3E448"/>
                  </a:gs>
                  <a:gs pos="0">
                    <a:srgbClr val="FFFF0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HGMD (+)</a:t>
                </a:r>
              </a:p>
            </p:txBody>
          </p:sp>
          <p:sp>
            <p:nvSpPr>
              <p:cNvPr id="233" name="Rounded Rectangle 232">
                <a:extLst>
                  <a:ext uri="{FF2B5EF4-FFF2-40B4-BE49-F238E27FC236}">
                    <a16:creationId xmlns:a16="http://schemas.microsoft.com/office/drawing/2014/main" id="{AF379A2F-A331-A943-9EA1-7567D29FD8C8}"/>
                  </a:ext>
                </a:extLst>
              </p:cNvPr>
              <p:cNvSpPr/>
              <p:nvPr/>
            </p:nvSpPr>
            <p:spPr>
              <a:xfrm>
                <a:off x="11121225" y="5500004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0">
                    <a:srgbClr val="FFFF00"/>
                  </a:gs>
                  <a:gs pos="29000">
                    <a:schemeClr val="accent3">
                      <a:lumMod val="60000"/>
                      <a:lumOff val="40000"/>
                    </a:schemeClr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HumsaVar (+)</a:t>
                </a:r>
              </a:p>
            </p:txBody>
          </p:sp>
          <p:sp>
            <p:nvSpPr>
              <p:cNvPr id="234" name="Rounded Rectangle 233">
                <a:extLst>
                  <a:ext uri="{FF2B5EF4-FFF2-40B4-BE49-F238E27FC236}">
                    <a16:creationId xmlns:a16="http://schemas.microsoft.com/office/drawing/2014/main" id="{FAEC0776-140C-EF4D-A4BB-3BFFAB77ADA9}"/>
                  </a:ext>
                </a:extLst>
              </p:cNvPr>
              <p:cNvSpPr/>
              <p:nvPr/>
            </p:nvSpPr>
            <p:spPr>
              <a:xfrm>
                <a:off x="9793596" y="6059791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32000">
                    <a:srgbClr val="FFFF00"/>
                  </a:gs>
                  <a:gs pos="85000">
                    <a:srgbClr val="008066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MAVE (+)</a:t>
                </a:r>
              </a:p>
            </p:txBody>
          </p:sp>
          <p:sp>
            <p:nvSpPr>
              <p:cNvPr id="235" name="Rounded Rectangle 234">
                <a:extLst>
                  <a:ext uri="{FF2B5EF4-FFF2-40B4-BE49-F238E27FC236}">
                    <a16:creationId xmlns:a16="http://schemas.microsoft.com/office/drawing/2014/main" id="{D7C35005-96A4-1244-9DC6-B9E3471223C4}"/>
                  </a:ext>
                </a:extLst>
              </p:cNvPr>
              <p:cNvSpPr/>
              <p:nvPr/>
            </p:nvSpPr>
            <p:spPr>
              <a:xfrm>
                <a:off x="11121225" y="6057850"/>
                <a:ext cx="1288800" cy="238988"/>
              </a:xfrm>
              <a:prstGeom prst="roundRect">
                <a:avLst/>
              </a:prstGeom>
              <a:gradFill flip="none" rotWithShape="1">
                <a:gsLst>
                  <a:gs pos="99000">
                    <a:srgbClr val="FFFF00"/>
                  </a:gs>
                  <a:gs pos="18000">
                    <a:srgbClr val="92D05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MAVE (-)</a:t>
                </a:r>
              </a:p>
            </p:txBody>
          </p:sp>
        </p:grpSp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CCBFA1E5-6480-E845-B094-C48C9BA8EFE6}"/>
                </a:ext>
              </a:extLst>
            </p:cNvPr>
            <p:cNvSpPr/>
            <p:nvPr/>
          </p:nvSpPr>
          <p:spPr>
            <a:xfrm>
              <a:off x="7643411" y="8651921"/>
              <a:ext cx="1235696" cy="487924"/>
            </a:xfrm>
            <a:prstGeom prst="roundRect">
              <a:avLst/>
            </a:prstGeom>
            <a:solidFill>
              <a:srgbClr val="269F53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ClinVar (+R)</a:t>
              </a:r>
            </a:p>
          </p:txBody>
        </p:sp>
        <p:sp>
          <p:nvSpPr>
            <p:cNvPr id="166" name="Rounded Rectangle 165">
              <a:extLst>
                <a:ext uri="{FF2B5EF4-FFF2-40B4-BE49-F238E27FC236}">
                  <a16:creationId xmlns:a16="http://schemas.microsoft.com/office/drawing/2014/main" id="{39E652BE-E44C-E04E-8BBE-702E12F80875}"/>
                </a:ext>
              </a:extLst>
            </p:cNvPr>
            <p:cNvSpPr/>
            <p:nvPr/>
          </p:nvSpPr>
          <p:spPr>
            <a:xfrm>
              <a:off x="6385995" y="8644901"/>
              <a:ext cx="1170031" cy="487924"/>
            </a:xfrm>
            <a:prstGeom prst="roundRect">
              <a:avLst/>
            </a:prstGeom>
            <a:solidFill>
              <a:srgbClr val="269F53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rPr>
                <a:t>ClinVar (-R)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FBDBCFA4-E326-6B43-A103-A6F0B7FF5B58}"/>
              </a:ext>
            </a:extLst>
          </p:cNvPr>
          <p:cNvGrpSpPr/>
          <p:nvPr/>
        </p:nvGrpSpPr>
        <p:grpSpPr>
          <a:xfrm>
            <a:off x="160113" y="1694549"/>
            <a:ext cx="8882814" cy="1890275"/>
            <a:chOff x="164091" y="1593704"/>
            <a:chExt cx="8882814" cy="1890275"/>
          </a:xfrm>
        </p:grpSpPr>
        <p:grpSp>
          <p:nvGrpSpPr>
            <p:cNvPr id="11309" name="Group 11308">
              <a:extLst>
                <a:ext uri="{FF2B5EF4-FFF2-40B4-BE49-F238E27FC236}">
                  <a16:creationId xmlns:a16="http://schemas.microsoft.com/office/drawing/2014/main" id="{F1268D96-5BC3-704F-B553-C1CA24A75A4F}"/>
                </a:ext>
              </a:extLst>
            </p:cNvPr>
            <p:cNvGrpSpPr/>
            <p:nvPr/>
          </p:nvGrpSpPr>
          <p:grpSpPr>
            <a:xfrm>
              <a:off x="198957" y="1593704"/>
              <a:ext cx="8847948" cy="1890275"/>
              <a:chOff x="8224482" y="7228555"/>
              <a:chExt cx="8847948" cy="1890275"/>
            </a:xfrm>
          </p:grpSpPr>
          <p:sp>
            <p:nvSpPr>
              <p:cNvPr id="247" name="Double Bracket 246">
                <a:extLst>
                  <a:ext uri="{FF2B5EF4-FFF2-40B4-BE49-F238E27FC236}">
                    <a16:creationId xmlns:a16="http://schemas.microsoft.com/office/drawing/2014/main" id="{36599C92-4D98-7647-984F-DCF1AAED7A73}"/>
                  </a:ext>
                </a:extLst>
              </p:cNvPr>
              <p:cNvSpPr/>
              <p:nvPr/>
            </p:nvSpPr>
            <p:spPr>
              <a:xfrm>
                <a:off x="14383230" y="7830174"/>
                <a:ext cx="2689200" cy="1263600"/>
              </a:xfrm>
              <a:prstGeom prst="bracketPair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9" name="Double Bracket 248">
                <a:extLst>
                  <a:ext uri="{FF2B5EF4-FFF2-40B4-BE49-F238E27FC236}">
                    <a16:creationId xmlns:a16="http://schemas.microsoft.com/office/drawing/2014/main" id="{E0387943-CA13-B242-A119-69E89919EDAB}"/>
                  </a:ext>
                </a:extLst>
              </p:cNvPr>
              <p:cNvSpPr/>
              <p:nvPr/>
            </p:nvSpPr>
            <p:spPr>
              <a:xfrm>
                <a:off x="8224482" y="7821488"/>
                <a:ext cx="2689200" cy="1263600"/>
              </a:xfrm>
              <a:prstGeom prst="bracketPair">
                <a:avLst/>
              </a:prstGeom>
              <a:solidFill>
                <a:schemeClr val="bg1"/>
              </a:solidFill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12345226" y="8400665"/>
                <a:ext cx="914400" cy="381000"/>
              </a:xfrm>
              <a:prstGeom prst="rect">
                <a:avLst/>
              </a:prstGeom>
            </p:spPr>
            <p:txBody>
              <a:bodyPr wrap="none" anchor="ctr">
                <a:normAutofit fontScale="92500" lnSpcReduction="20000"/>
              </a:bodyPr>
              <a:lstStyle/>
              <a:p>
                <a:pPr fontAlgn="auto">
                  <a:spcAft>
                    <a:spcPts val="0"/>
                  </a:spcAft>
                  <a:defRPr/>
                </a:pPr>
                <a:endParaRPr lang="en-US" sz="2400" dirty="0">
                  <a:latin typeface="Arial Narrow" pitchFamily="34" charset="0"/>
                  <a:ea typeface="+mj-ea"/>
                  <a:cs typeface="+mj-cs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0469310F-5E50-A64A-B20B-A3E7DFFCF98A}"/>
                  </a:ext>
                </a:extLst>
              </p:cNvPr>
              <p:cNvSpPr/>
              <p:nvPr/>
            </p:nvSpPr>
            <p:spPr>
              <a:xfrm>
                <a:off x="12065209" y="8228966"/>
                <a:ext cx="15536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latin typeface="Helvetica Light" panose="020B0403020202020204" pitchFamily="34" charset="0"/>
                  </a:rPr>
                  <a:t>(R) :  Rare (MAF &lt; 𝚹) </a:t>
                </a:r>
                <a:endParaRPr lang="en-US" sz="1100" dirty="0"/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4B4AE8F0-A698-B840-BA24-EB38E550708B}"/>
                  </a:ext>
                </a:extLst>
              </p:cNvPr>
              <p:cNvSpPr/>
              <p:nvPr/>
            </p:nvSpPr>
            <p:spPr>
              <a:xfrm>
                <a:off x="11961028" y="8405398"/>
                <a:ext cx="200728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latin typeface="Helvetica Light" panose="020B0403020202020204" pitchFamily="34" charset="0"/>
                  </a:rPr>
                  <a:t>(NR) :  Not Rare (MAF &gt;= 𝚹) </a:t>
                </a:r>
                <a:endParaRPr lang="en-US" sz="1100" dirty="0"/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F3779732-3414-074F-8926-0B2F7BEE2994}"/>
                  </a:ext>
                </a:extLst>
              </p:cNvPr>
              <p:cNvSpPr/>
              <p:nvPr/>
            </p:nvSpPr>
            <p:spPr>
              <a:xfrm>
                <a:off x="11601155" y="7228555"/>
                <a:ext cx="202651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400" b="1" dirty="0">
                    <a:latin typeface="Helvetica Light" panose="020B0403020202020204" pitchFamily="34" charset="0"/>
                  </a:rPr>
                  <a:t>Attributes of variant set</a:t>
                </a:r>
                <a:endParaRPr lang="en-US" sz="1400" b="1" dirty="0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8054A517-C6FD-284A-822C-2A427252DAD5}"/>
                  </a:ext>
                </a:extLst>
              </p:cNvPr>
              <p:cNvSpPr/>
              <p:nvPr/>
            </p:nvSpPr>
            <p:spPr>
              <a:xfrm>
                <a:off x="12044328" y="7787327"/>
                <a:ext cx="1882247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latin typeface="Helvetica Light" panose="020B0403020202020204" pitchFamily="34" charset="0"/>
                  </a:rPr>
                  <a:t>(+) :  Putatively pathogenic</a:t>
                </a:r>
                <a:endParaRPr lang="en-US" sz="1100" dirty="0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CF3B23E8-BCC9-DF48-AD61-1D0FB331D021}"/>
                  </a:ext>
                </a:extLst>
              </p:cNvPr>
              <p:cNvSpPr/>
              <p:nvPr/>
            </p:nvSpPr>
            <p:spPr>
              <a:xfrm>
                <a:off x="12053420" y="7970960"/>
                <a:ext cx="160492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100" dirty="0">
                    <a:latin typeface="Helvetica Light" panose="020B0403020202020204" pitchFamily="34" charset="0"/>
                  </a:rPr>
                  <a:t>(</a:t>
                </a:r>
                <a:r>
                  <a:rPr lang="en-US" sz="1200" dirty="0">
                    <a:latin typeface="Helvetica Light" panose="020B0403020202020204" pitchFamily="34" charset="0"/>
                  </a:rPr>
                  <a:t>-</a:t>
                </a:r>
                <a:r>
                  <a:rPr lang="en-US" sz="1100" dirty="0">
                    <a:latin typeface="Helvetica Light" panose="020B0403020202020204" pitchFamily="34" charset="0"/>
                  </a:rPr>
                  <a:t>)  :  Putatively benign</a:t>
                </a:r>
                <a:endParaRPr lang="en-US" sz="1100" dirty="0"/>
              </a:p>
            </p:txBody>
          </p:sp>
          <p:sp>
            <p:nvSpPr>
              <p:cNvPr id="11274" name="Rectangle 11273">
                <a:extLst>
                  <a:ext uri="{FF2B5EF4-FFF2-40B4-BE49-F238E27FC236}">
                    <a16:creationId xmlns:a16="http://schemas.microsoft.com/office/drawing/2014/main" id="{9704EB35-2328-DA45-B76F-D51AF6284D21}"/>
                  </a:ext>
                </a:extLst>
              </p:cNvPr>
              <p:cNvSpPr/>
              <p:nvPr/>
            </p:nvSpPr>
            <p:spPr>
              <a:xfrm>
                <a:off x="11374380" y="7846622"/>
                <a:ext cx="654346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Helvetica Light" panose="020B0403020202020204" pitchFamily="34" charset="0"/>
                  </a:rPr>
                  <a:t>Label: </a:t>
                </a:r>
                <a:endParaRPr lang="en-US" sz="1200" b="1" dirty="0"/>
              </a:p>
            </p:txBody>
          </p:sp>
          <p:sp>
            <p:nvSpPr>
              <p:cNvPr id="11275" name="Left Brace 11274">
                <a:extLst>
                  <a:ext uri="{FF2B5EF4-FFF2-40B4-BE49-F238E27FC236}">
                    <a16:creationId xmlns:a16="http://schemas.microsoft.com/office/drawing/2014/main" id="{DD495B55-19BC-EF49-83F5-B4A3ABC18BAF}"/>
                  </a:ext>
                </a:extLst>
              </p:cNvPr>
              <p:cNvSpPr/>
              <p:nvPr/>
            </p:nvSpPr>
            <p:spPr>
              <a:xfrm>
                <a:off x="11966783" y="7895958"/>
                <a:ext cx="72008" cy="249838"/>
              </a:xfrm>
              <a:prstGeom prst="leftBrace">
                <a:avLst>
                  <a:gd name="adj1" fmla="val 28021"/>
                  <a:gd name="adj2" fmla="val 50000"/>
                </a:avLst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408DE8FB-92F0-4243-9960-B4EE7751B94A}"/>
                  </a:ext>
                </a:extLst>
              </p:cNvPr>
              <p:cNvSpPr/>
              <p:nvPr/>
            </p:nvSpPr>
            <p:spPr>
              <a:xfrm>
                <a:off x="11374380" y="7521419"/>
                <a:ext cx="218200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Helvetica Light" panose="020B0403020202020204" pitchFamily="34" charset="0"/>
                  </a:rPr>
                  <a:t>Source: </a:t>
                </a:r>
                <a:r>
                  <a:rPr lang="en-US" sz="1200" dirty="0">
                    <a:latin typeface="Helvetica Light" panose="020B0403020202020204" pitchFamily="34" charset="0"/>
                  </a:rPr>
                  <a:t>Annotation database</a:t>
                </a:r>
                <a:endParaRPr lang="en-US" sz="1200" dirty="0"/>
              </a:p>
            </p:txBody>
          </p: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B8E3A3E1-D601-6446-AE93-D884E03BF9F7}"/>
                  </a:ext>
                </a:extLst>
              </p:cNvPr>
              <p:cNvSpPr/>
              <p:nvPr/>
            </p:nvSpPr>
            <p:spPr>
              <a:xfrm>
                <a:off x="11373542" y="8276411"/>
                <a:ext cx="66396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1" dirty="0">
                    <a:latin typeface="Helvetica Light" panose="020B0403020202020204" pitchFamily="34" charset="0"/>
                  </a:rPr>
                  <a:t>Rarity: </a:t>
                </a:r>
                <a:endParaRPr lang="en-US" sz="1200" b="1" dirty="0"/>
              </a:p>
            </p:txBody>
          </p:sp>
          <p:sp>
            <p:nvSpPr>
              <p:cNvPr id="99" name="Left Brace 98">
                <a:extLst>
                  <a:ext uri="{FF2B5EF4-FFF2-40B4-BE49-F238E27FC236}">
                    <a16:creationId xmlns:a16="http://schemas.microsoft.com/office/drawing/2014/main" id="{3908D063-7B43-4945-96D6-BC9F87F88FF8}"/>
                  </a:ext>
                </a:extLst>
              </p:cNvPr>
              <p:cNvSpPr/>
              <p:nvPr/>
            </p:nvSpPr>
            <p:spPr>
              <a:xfrm>
                <a:off x="11966322" y="8306197"/>
                <a:ext cx="72008" cy="249838"/>
              </a:xfrm>
              <a:prstGeom prst="leftBrace">
                <a:avLst>
                  <a:gd name="adj1" fmla="val 28021"/>
                  <a:gd name="adj2" fmla="val 50000"/>
                </a:avLst>
              </a:prstGeom>
              <a:ln w="12700"/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277" name="Rounded Rectangle 11276">
                <a:extLst>
                  <a:ext uri="{FF2B5EF4-FFF2-40B4-BE49-F238E27FC236}">
                    <a16:creationId xmlns:a16="http://schemas.microsoft.com/office/drawing/2014/main" id="{8FFA9C4A-FB21-6944-905F-7904A78747A4}"/>
                  </a:ext>
                </a:extLst>
              </p:cNvPr>
              <p:cNvSpPr/>
              <p:nvPr/>
            </p:nvSpPr>
            <p:spPr>
              <a:xfrm>
                <a:off x="11315731" y="7521419"/>
                <a:ext cx="2632010" cy="1145590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73ECA9CB-E688-A144-8CFC-BDB119EE11F8}"/>
                  </a:ext>
                </a:extLst>
              </p:cNvPr>
              <p:cNvSpPr/>
              <p:nvPr/>
            </p:nvSpPr>
            <p:spPr>
              <a:xfrm>
                <a:off x="15737627" y="8623231"/>
                <a:ext cx="1077617" cy="209938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HumsaVar (-NR)</a:t>
                </a:r>
              </a:p>
            </p:txBody>
          </p:sp>
          <p:sp>
            <p:nvSpPr>
              <p:cNvPr id="129" name="Rounded Rectangle 128">
                <a:extLst>
                  <a:ext uri="{FF2B5EF4-FFF2-40B4-BE49-F238E27FC236}">
                    <a16:creationId xmlns:a16="http://schemas.microsoft.com/office/drawing/2014/main" id="{D2FDBB4B-2F49-6D44-BE61-5F5DFC730F05}"/>
                  </a:ext>
                </a:extLst>
              </p:cNvPr>
              <p:cNvSpPr/>
              <p:nvPr/>
            </p:nvSpPr>
            <p:spPr>
              <a:xfrm>
                <a:off x="14627543" y="8607218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HumsaVar (-R)</a:t>
                </a:r>
              </a:p>
            </p:txBody>
          </p:sp>
          <p:sp>
            <p:nvSpPr>
              <p:cNvPr id="130" name="Rounded Rectangle 129">
                <a:extLst>
                  <a:ext uri="{FF2B5EF4-FFF2-40B4-BE49-F238E27FC236}">
                    <a16:creationId xmlns:a16="http://schemas.microsoft.com/office/drawing/2014/main" id="{397279ED-59E7-4E46-BEA7-2A0A15FDBEBF}"/>
                  </a:ext>
                </a:extLst>
              </p:cNvPr>
              <p:cNvSpPr/>
              <p:nvPr/>
            </p:nvSpPr>
            <p:spPr>
              <a:xfrm>
                <a:off x="14627543" y="7771929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ClinVar (-NR)</a:t>
                </a:r>
              </a:p>
            </p:txBody>
          </p:sp>
          <p:sp>
            <p:nvSpPr>
              <p:cNvPr id="131" name="Rounded Rectangle 130">
                <a:extLst>
                  <a:ext uri="{FF2B5EF4-FFF2-40B4-BE49-F238E27FC236}">
                    <a16:creationId xmlns:a16="http://schemas.microsoft.com/office/drawing/2014/main" id="{8E4D14FA-1EFF-3547-8AC9-CD1F9D9578A0}"/>
                  </a:ext>
                </a:extLst>
              </p:cNvPr>
              <p:cNvSpPr/>
              <p:nvPr/>
            </p:nvSpPr>
            <p:spPr>
              <a:xfrm>
                <a:off x="15737627" y="7771930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ClinVar (+NR)</a:t>
                </a:r>
              </a:p>
            </p:txBody>
          </p:sp>
          <p:sp>
            <p:nvSpPr>
              <p:cNvPr id="132" name="Rounded Rectangle 131">
                <a:extLst>
                  <a:ext uri="{FF2B5EF4-FFF2-40B4-BE49-F238E27FC236}">
                    <a16:creationId xmlns:a16="http://schemas.microsoft.com/office/drawing/2014/main" id="{506300B6-8CEA-9C4B-8E20-BBB8F5E96AA0}"/>
                  </a:ext>
                </a:extLst>
              </p:cNvPr>
              <p:cNvSpPr/>
              <p:nvPr/>
            </p:nvSpPr>
            <p:spPr>
              <a:xfrm>
                <a:off x="14627543" y="8050359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gnomAD (-R)</a:t>
                </a:r>
              </a:p>
            </p:txBody>
          </p:sp>
          <p:sp>
            <p:nvSpPr>
              <p:cNvPr id="133" name="Rounded Rectangle 132">
                <a:extLst>
                  <a:ext uri="{FF2B5EF4-FFF2-40B4-BE49-F238E27FC236}">
                    <a16:creationId xmlns:a16="http://schemas.microsoft.com/office/drawing/2014/main" id="{8B11ABC7-20DD-3240-AED6-412FCD4A8C86}"/>
                  </a:ext>
                </a:extLst>
              </p:cNvPr>
              <p:cNvSpPr/>
              <p:nvPr/>
            </p:nvSpPr>
            <p:spPr>
              <a:xfrm>
                <a:off x="15737627" y="8055697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gnomAD (-NR)</a:t>
                </a:r>
              </a:p>
            </p:txBody>
          </p:sp>
          <p:sp>
            <p:nvSpPr>
              <p:cNvPr id="134" name="Rounded Rectangle 133">
                <a:extLst>
                  <a:ext uri="{FF2B5EF4-FFF2-40B4-BE49-F238E27FC236}">
                    <a16:creationId xmlns:a16="http://schemas.microsoft.com/office/drawing/2014/main" id="{DD237685-BCF5-F141-87CE-68E36F868039}"/>
                  </a:ext>
                </a:extLst>
              </p:cNvPr>
              <p:cNvSpPr/>
              <p:nvPr/>
            </p:nvSpPr>
            <p:spPr>
              <a:xfrm>
                <a:off x="14627543" y="8328789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HGMD (+)</a:t>
                </a:r>
              </a:p>
            </p:txBody>
          </p:sp>
          <p:sp>
            <p:nvSpPr>
              <p:cNvPr id="135" name="Rounded Rectangle 134">
                <a:extLst>
                  <a:ext uri="{FF2B5EF4-FFF2-40B4-BE49-F238E27FC236}">
                    <a16:creationId xmlns:a16="http://schemas.microsoft.com/office/drawing/2014/main" id="{05158C72-E46F-154B-A9B3-4DAE65F039FD}"/>
                  </a:ext>
                </a:extLst>
              </p:cNvPr>
              <p:cNvSpPr/>
              <p:nvPr/>
            </p:nvSpPr>
            <p:spPr>
              <a:xfrm>
                <a:off x="15737627" y="8339465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HumsaVar (+)</a:t>
                </a:r>
              </a:p>
            </p:txBody>
          </p:sp>
          <p:sp>
            <p:nvSpPr>
              <p:cNvPr id="136" name="Rounded Rectangle 135">
                <a:extLst>
                  <a:ext uri="{FF2B5EF4-FFF2-40B4-BE49-F238E27FC236}">
                    <a16:creationId xmlns:a16="http://schemas.microsoft.com/office/drawing/2014/main" id="{AACAD785-D2DB-FB49-882D-A36CDA1A0CC1}"/>
                  </a:ext>
                </a:extLst>
              </p:cNvPr>
              <p:cNvSpPr/>
              <p:nvPr/>
            </p:nvSpPr>
            <p:spPr>
              <a:xfrm>
                <a:off x="14627543" y="8885649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MAVE (+)</a:t>
                </a:r>
              </a:p>
            </p:txBody>
          </p:sp>
          <p:sp>
            <p:nvSpPr>
              <p:cNvPr id="137" name="Rounded Rectangle 136">
                <a:extLst>
                  <a:ext uri="{FF2B5EF4-FFF2-40B4-BE49-F238E27FC236}">
                    <a16:creationId xmlns:a16="http://schemas.microsoft.com/office/drawing/2014/main" id="{A82831BC-90E5-2946-9C27-30ADFA8208B6}"/>
                  </a:ext>
                </a:extLst>
              </p:cNvPr>
              <p:cNvSpPr/>
              <p:nvPr/>
            </p:nvSpPr>
            <p:spPr>
              <a:xfrm>
                <a:off x="15737627" y="8883755"/>
                <a:ext cx="1077617" cy="233181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0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MAVE (-)</a:t>
                </a:r>
              </a:p>
            </p:txBody>
          </p:sp>
          <p:sp>
            <p:nvSpPr>
              <p:cNvPr id="236" name="Rounded Rectangle 235">
                <a:extLst>
                  <a:ext uri="{FF2B5EF4-FFF2-40B4-BE49-F238E27FC236}">
                    <a16:creationId xmlns:a16="http://schemas.microsoft.com/office/drawing/2014/main" id="{1B515AE1-8FBE-8A41-B681-CBF2C1BCE5A4}"/>
                  </a:ext>
                </a:extLst>
              </p:cNvPr>
              <p:cNvSpPr/>
              <p:nvPr/>
            </p:nvSpPr>
            <p:spPr>
              <a:xfrm>
                <a:off x="9559641" y="8187043"/>
                <a:ext cx="1235696" cy="487924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ClinVar (+R)</a:t>
                </a:r>
              </a:p>
            </p:txBody>
          </p:sp>
          <p:sp>
            <p:nvSpPr>
              <p:cNvPr id="237" name="Rounded Rectangle 236">
                <a:extLst>
                  <a:ext uri="{FF2B5EF4-FFF2-40B4-BE49-F238E27FC236}">
                    <a16:creationId xmlns:a16="http://schemas.microsoft.com/office/drawing/2014/main" id="{392E45F0-416C-554A-9FB8-C7329D23BB94}"/>
                  </a:ext>
                </a:extLst>
              </p:cNvPr>
              <p:cNvSpPr/>
              <p:nvPr/>
            </p:nvSpPr>
            <p:spPr>
              <a:xfrm>
                <a:off x="8302225" y="8180023"/>
                <a:ext cx="1170031" cy="487924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400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ClinVar (-R)</a:t>
                </a:r>
              </a:p>
            </p:txBody>
          </p:sp>
        </p:grp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E4A6D8A1-DFF9-9D40-AF19-932B50C44173}"/>
                </a:ext>
              </a:extLst>
            </p:cNvPr>
            <p:cNvSpPr/>
            <p:nvPr/>
          </p:nvSpPr>
          <p:spPr>
            <a:xfrm>
              <a:off x="6710141" y="1686597"/>
              <a:ext cx="1938988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tIns="0" rIns="0" bIns="0">
              <a:spAutoFit/>
            </a:bodyPr>
            <a:lstStyle/>
            <a:p>
              <a:pPr algn="ctr"/>
              <a:r>
                <a:rPr lang="en-US" sz="1400" dirty="0">
                  <a:latin typeface="Helvetica Light" panose="020B0403020202020204" pitchFamily="34" charset="0"/>
                </a:rPr>
                <a:t>Add-on sets</a:t>
              </a:r>
            </a:p>
            <a:p>
              <a:pPr algn="ctr"/>
              <a:r>
                <a:rPr lang="en-CA" altLang="zh-CN" sz="1200" dirty="0">
                  <a:latin typeface="Helvetica Light" panose="020B0403020202020204" pitchFamily="34" charset="0"/>
                </a:rPr>
                <a:t>(</a:t>
              </a:r>
              <a:r>
                <a:rPr lang="en-US" altLang="zh-CN" sz="1200" dirty="0">
                  <a:latin typeface="Helvetica Light" panose="020B0403020202020204" pitchFamily="34" charset="0"/>
                </a:rPr>
                <a:t>Uncertain Quality)</a:t>
              </a:r>
              <a:endParaRPr lang="en-US" sz="1200" dirty="0">
                <a:latin typeface="Helvetica Light" panose="020B0403020202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7E30FBE0-2E9F-A843-A978-1925217BE540}"/>
                </a:ext>
              </a:extLst>
            </p:cNvPr>
            <p:cNvSpPr/>
            <p:nvPr/>
          </p:nvSpPr>
          <p:spPr>
            <a:xfrm>
              <a:off x="164091" y="1686597"/>
              <a:ext cx="2556199" cy="40011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tIns="0" rIns="0" bIns="0">
              <a:spAutoFit/>
            </a:bodyPr>
            <a:lstStyle/>
            <a:p>
              <a:pPr algn="ctr"/>
              <a:r>
                <a:rPr lang="en-US" sz="1400" dirty="0">
                  <a:latin typeface="Helvetica Light" panose="020B0403020202020204" pitchFamily="34" charset="0"/>
                </a:rPr>
                <a:t>Core sets (Training / Test)</a:t>
              </a:r>
            </a:p>
            <a:p>
              <a:pPr algn="ctr"/>
              <a:r>
                <a:rPr lang="en-CA" altLang="zh-CN" sz="1200" dirty="0">
                  <a:latin typeface="Helvetica Light" panose="020B0403020202020204" pitchFamily="34" charset="0"/>
                </a:rPr>
                <a:t>(</a:t>
              </a:r>
              <a:r>
                <a:rPr lang="en-US" altLang="zh-CN" sz="1200" dirty="0">
                  <a:latin typeface="Helvetica Light" panose="020B0403020202020204" pitchFamily="34" charset="0"/>
                </a:rPr>
                <a:t>High Quality)</a:t>
              </a:r>
            </a:p>
          </p:txBody>
        </p:sp>
      </p:grpSp>
      <p:sp>
        <p:nvSpPr>
          <p:cNvPr id="104" name="Title 3">
            <a:extLst>
              <a:ext uri="{FF2B5EF4-FFF2-40B4-BE49-F238E27FC236}">
                <a16:creationId xmlns:a16="http://schemas.microsoft.com/office/drawing/2014/main" id="{E355B9B8-5916-EB42-A0B4-DA52F670254C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VARITY_R and VRITY_ER Model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D55FF-8CDB-E441-B3CB-8DFC8E88E82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263691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D0E6263C-1125-8A4D-89FD-DC177FE5851D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model data features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C194926E-80C3-E04A-BF42-E9B5DF7CF8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" t="17231" r="54745" b="43135"/>
          <a:stretch/>
        </p:blipFill>
        <p:spPr>
          <a:xfrm>
            <a:off x="687790" y="4312541"/>
            <a:ext cx="1602016" cy="1487587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2E8B86B-1B63-7B4B-80FE-375393279BDF}"/>
              </a:ext>
            </a:extLst>
          </p:cNvPr>
          <p:cNvSpPr/>
          <p:nvPr/>
        </p:nvSpPr>
        <p:spPr>
          <a:xfrm>
            <a:off x="217883" y="3610535"/>
            <a:ext cx="2511923" cy="442674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Conservation</a:t>
            </a:r>
            <a:endParaRPr lang="en-US" sz="2000" b="1" dirty="0">
              <a:solidFill>
                <a:schemeClr val="dk1"/>
              </a:solidFill>
              <a:latin typeface="Helvetica Light" panose="020B0403020202020204" pitchFamily="34" charset="0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B08A743-2F6A-8C46-A391-FB2D43B50287}"/>
              </a:ext>
            </a:extLst>
          </p:cNvPr>
          <p:cNvSpPr/>
          <p:nvPr/>
        </p:nvSpPr>
        <p:spPr>
          <a:xfrm>
            <a:off x="3575999" y="3610535"/>
            <a:ext cx="1342871" cy="442674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Structure</a:t>
            </a:r>
            <a:endParaRPr lang="en-US" sz="2000" b="1" dirty="0">
              <a:solidFill>
                <a:schemeClr val="dk1"/>
              </a:solidFill>
              <a:latin typeface="Helvetica Light" panose="020B0403020202020204" pitchFamily="34" charset="0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65ECDA9B-34D1-DF4E-BB9B-176A674D9168}"/>
              </a:ext>
            </a:extLst>
          </p:cNvPr>
          <p:cNvSpPr/>
          <p:nvPr/>
        </p:nvSpPr>
        <p:spPr>
          <a:xfrm>
            <a:off x="5868143" y="1037489"/>
            <a:ext cx="2729052" cy="78319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Physical-chemical </a:t>
            </a:r>
          </a:p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properties</a:t>
            </a:r>
            <a:endParaRPr lang="en-US" sz="2000" b="1" dirty="0">
              <a:solidFill>
                <a:schemeClr val="dk1"/>
              </a:solidFill>
              <a:latin typeface="Helvetica Light" panose="020B0403020202020204" pitchFamily="34" charset="0"/>
              <a:ea typeface="+mn-ea"/>
            </a:endParaRPr>
          </a:p>
        </p:txBody>
      </p:sp>
      <p:pic>
        <p:nvPicPr>
          <p:cNvPr id="15366" name="Picture 6" descr="3D Protein Structure Helps in the Search for a Vaccine | BNL Newsroom">
            <a:extLst>
              <a:ext uri="{FF2B5EF4-FFF2-40B4-BE49-F238E27FC236}">
                <a16:creationId xmlns:a16="http://schemas.microsoft.com/office/drawing/2014/main" id="{7E012574-168A-494F-8530-7C37CA9AB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6426" y="4002131"/>
            <a:ext cx="1701638" cy="1870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355686D-D17E-D44C-88C3-B9C8F654E299}"/>
              </a:ext>
            </a:extLst>
          </p:cNvPr>
          <p:cNvSpPr/>
          <p:nvPr/>
        </p:nvSpPr>
        <p:spPr>
          <a:xfrm>
            <a:off x="5962407" y="3610535"/>
            <a:ext cx="2605795" cy="783193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Protein-protein</a:t>
            </a:r>
          </a:p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Interaction</a:t>
            </a:r>
            <a:endParaRPr lang="en-US" sz="2000" b="1" dirty="0">
              <a:solidFill>
                <a:schemeClr val="dk1"/>
              </a:solidFill>
              <a:latin typeface="Helvetica Light" panose="020B040302020202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AA3F79CE-554E-D54B-882C-964A6FBE0F67}"/>
              </a:ext>
            </a:extLst>
          </p:cNvPr>
          <p:cNvSpPr/>
          <p:nvPr/>
        </p:nvSpPr>
        <p:spPr>
          <a:xfrm>
            <a:off x="18059" y="1037489"/>
            <a:ext cx="2729052" cy="442674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BLOSUM</a:t>
            </a:r>
            <a:endParaRPr lang="en-US" sz="2000" b="1" dirty="0">
              <a:solidFill>
                <a:schemeClr val="dk1"/>
              </a:solidFill>
              <a:latin typeface="Helvetica Light" panose="020B0403020202020204" pitchFamily="34" charset="0"/>
              <a:ea typeface="+mn-ea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3A91D91-1017-E844-A8EF-A1BB8F00D9D7}"/>
              </a:ext>
            </a:extLst>
          </p:cNvPr>
          <p:cNvSpPr/>
          <p:nvPr/>
        </p:nvSpPr>
        <p:spPr>
          <a:xfrm>
            <a:off x="2962651" y="1037489"/>
            <a:ext cx="2729052" cy="442674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Helvetica Light" panose="020B0403020202020204" pitchFamily="34" charset="0"/>
              </a:rPr>
              <a:t>Pfam Domain</a:t>
            </a:r>
            <a:endParaRPr lang="en-US" sz="2000" b="1" dirty="0">
              <a:solidFill>
                <a:schemeClr val="dk1"/>
              </a:solidFill>
              <a:latin typeface="Helvetica Light" panose="020B0403020202020204" pitchFamily="34" charset="0"/>
              <a:ea typeface="+mn-ea"/>
            </a:endParaRPr>
          </a:p>
        </p:txBody>
      </p:sp>
      <p:pic>
        <p:nvPicPr>
          <p:cNvPr id="15368" name="Picture 8">
            <a:extLst>
              <a:ext uri="{FF2B5EF4-FFF2-40B4-BE49-F238E27FC236}">
                <a16:creationId xmlns:a16="http://schemas.microsoft.com/office/drawing/2014/main" id="{2A32ABEB-78AD-A643-B7B5-D469CF8941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834" y="1809750"/>
            <a:ext cx="2314093" cy="1475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0" name="Picture 10">
            <a:extLst>
              <a:ext uri="{FF2B5EF4-FFF2-40B4-BE49-F238E27FC236}">
                <a16:creationId xmlns:a16="http://schemas.microsoft.com/office/drawing/2014/main" id="{3CA8FD1C-FF35-1A4E-9014-041BF216CC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54" t="2908" r="68323" b="73437"/>
          <a:stretch/>
        </p:blipFill>
        <p:spPr bwMode="auto">
          <a:xfrm>
            <a:off x="6378665" y="4355164"/>
            <a:ext cx="1701638" cy="1330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2" name="Picture 12" descr="Score setting and scoring example (a) Substitution matrix for BLOSUM62....  | Download Scientific Diagram">
            <a:extLst>
              <a:ext uri="{FF2B5EF4-FFF2-40B4-BE49-F238E27FC236}">
                <a16:creationId xmlns:a16="http://schemas.microsoft.com/office/drawing/2014/main" id="{F1047D61-DB5B-D54B-9F4C-D2E998BAA9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00"/>
          <a:stretch/>
        </p:blipFill>
        <p:spPr bwMode="auto">
          <a:xfrm>
            <a:off x="227637" y="1576484"/>
            <a:ext cx="2428629" cy="1678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74" name="Picture 14" descr="AllFam - The database of allergen families - HEPL/FAQ">
            <a:extLst>
              <a:ext uri="{FF2B5EF4-FFF2-40B4-BE49-F238E27FC236}">
                <a16:creationId xmlns:a16="http://schemas.microsoft.com/office/drawing/2014/main" id="{8D5CE0A2-FE99-4B4A-99BE-DE9B45626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35" b="46381"/>
          <a:stretch/>
        </p:blipFill>
        <p:spPr bwMode="auto">
          <a:xfrm>
            <a:off x="3362907" y="1686319"/>
            <a:ext cx="2126550" cy="145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34B041-26B8-6740-8B23-1FABD25C9A3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9</a:t>
            </a:fld>
            <a:endParaRPr lang="en-US" altLang="zh-CN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C64652-BA76-C645-B2B2-7AA6B6A09C82}"/>
              </a:ext>
            </a:extLst>
          </p:cNvPr>
          <p:cNvSpPr/>
          <p:nvPr/>
        </p:nvSpPr>
        <p:spPr>
          <a:xfrm>
            <a:off x="298181" y="5998915"/>
            <a:ext cx="2493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(SIFT, EVMutation…..)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7365CE-9B35-7649-AB34-B98EDE959BDA}"/>
              </a:ext>
            </a:extLst>
          </p:cNvPr>
          <p:cNvSpPr/>
          <p:nvPr/>
        </p:nvSpPr>
        <p:spPr>
          <a:xfrm>
            <a:off x="3198648" y="5998915"/>
            <a:ext cx="24416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(Second structure…..)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0C7E54E-0D06-6C4E-956B-0D6FA0819072}"/>
              </a:ext>
            </a:extLst>
          </p:cNvPr>
          <p:cNvSpPr/>
          <p:nvPr/>
        </p:nvSpPr>
        <p:spPr>
          <a:xfrm>
            <a:off x="6155501" y="5980584"/>
            <a:ext cx="27290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(Buried surface area by interaction partners)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69899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3">
            <a:extLst>
              <a:ext uri="{FF2B5EF4-FFF2-40B4-BE49-F238E27FC236}">
                <a16:creationId xmlns:a16="http://schemas.microsoft.com/office/drawing/2014/main" id="{D0E6263C-1125-8A4D-89FD-DC177FE5851D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model data features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FBD2318-F5E7-F14A-A277-7A7E3C559517}"/>
              </a:ext>
            </a:extLst>
          </p:cNvPr>
          <p:cNvSpPr/>
          <p:nvPr/>
        </p:nvSpPr>
        <p:spPr>
          <a:xfrm>
            <a:off x="467544" y="974581"/>
            <a:ext cx="7920880" cy="510778"/>
          </a:xfrm>
          <a:prstGeom prst="round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Helvetica Light" panose="020B0403020202020204" pitchFamily="34" charset="0"/>
              </a:rPr>
              <a:t>Avoid features that </a:t>
            </a:r>
            <a:r>
              <a:rPr lang="en-US" sz="2400" b="1" dirty="0">
                <a:latin typeface="HELVETICA LIGHT" panose="020B0403020202020204" pitchFamily="34" charset="0"/>
              </a:rPr>
              <a:t>may</a:t>
            </a:r>
            <a:r>
              <a:rPr lang="en-US" sz="2400" b="1" dirty="0">
                <a:latin typeface="Helvetica Light" panose="020B0403020202020204" pitchFamily="34" charset="0"/>
              </a:rPr>
              <a:t> cause inflated performance</a:t>
            </a:r>
            <a:endParaRPr lang="en-US" sz="2400" b="1" dirty="0">
              <a:solidFill>
                <a:schemeClr val="dk1"/>
              </a:solidFill>
              <a:latin typeface="Helvetica Light" panose="020B0403020202020204" pitchFamily="34" charset="0"/>
              <a:ea typeface="+mn-ea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2028BE3-EABF-DC47-8FA3-4D899DDE4C3D}"/>
              </a:ext>
            </a:extLst>
          </p:cNvPr>
          <p:cNvSpPr/>
          <p:nvPr/>
        </p:nvSpPr>
        <p:spPr>
          <a:xfrm>
            <a:off x="1466283" y="2492817"/>
            <a:ext cx="1763623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Helvetica Light" panose="020B0403020202020204" pitchFamily="34" charset="0"/>
              </a:rPr>
              <a:t>meta-features</a:t>
            </a:r>
          </a:p>
          <a:p>
            <a:pPr algn="ctr"/>
            <a:r>
              <a:rPr lang="en-US" dirty="0">
                <a:solidFill>
                  <a:srgbClr val="0070C0"/>
                </a:solidFill>
                <a:latin typeface="Helvetica Light" panose="020B0403020202020204" pitchFamily="34" charset="0"/>
              </a:rPr>
              <a:t>(supervised)</a:t>
            </a:r>
            <a:endParaRPr lang="en-US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F6F6CA8D-71BE-B143-A505-702A75DD1151}"/>
              </a:ext>
            </a:extLst>
          </p:cNvPr>
          <p:cNvSpPr/>
          <p:nvPr/>
        </p:nvSpPr>
        <p:spPr>
          <a:xfrm>
            <a:off x="5436096" y="2580894"/>
            <a:ext cx="1642715" cy="4426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dk1"/>
                </a:solidFill>
                <a:latin typeface="Helvetica Light" panose="020B0403020202020204" pitchFamily="34" charset="0"/>
                <a:ea typeface="+mn-ea"/>
              </a:rPr>
              <a:t>Test Data</a:t>
            </a:r>
          </a:p>
        </p:txBody>
      </p:sp>
      <p:cxnSp>
        <p:nvCxnSpPr>
          <p:cNvPr id="3" name="Elbow Connector 2">
            <a:extLst>
              <a:ext uri="{FF2B5EF4-FFF2-40B4-BE49-F238E27FC236}">
                <a16:creationId xmlns:a16="http://schemas.microsoft.com/office/drawing/2014/main" id="{E242363D-49B2-3546-A31B-CBFDF38B7B5A}"/>
              </a:ext>
            </a:extLst>
          </p:cNvPr>
          <p:cNvCxnSpPr>
            <a:cxnSpLocks/>
            <a:stCxn id="20" idx="3"/>
            <a:endCxn id="27" idx="1"/>
          </p:cNvCxnSpPr>
          <p:nvPr/>
        </p:nvCxnSpPr>
        <p:spPr>
          <a:xfrm flipV="1">
            <a:off x="3229906" y="2802231"/>
            <a:ext cx="2206190" cy="0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4AA5865B-4A32-4640-8281-EB5D49FC083F}"/>
              </a:ext>
            </a:extLst>
          </p:cNvPr>
          <p:cNvSpPr/>
          <p:nvPr/>
        </p:nvSpPr>
        <p:spPr>
          <a:xfrm>
            <a:off x="3409888" y="2886052"/>
            <a:ext cx="1749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dk1"/>
                </a:solidFill>
                <a:latin typeface="Helvetica Light" panose="020B0403020202020204" pitchFamily="34" charset="0"/>
              </a:rPr>
              <a:t>May have seen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259CF9-1930-B542-AE2B-FCC2DFCDE7AD}"/>
              </a:ext>
            </a:extLst>
          </p:cNvPr>
          <p:cNvSpPr/>
          <p:nvPr/>
        </p:nvSpPr>
        <p:spPr>
          <a:xfrm>
            <a:off x="1407772" y="4293096"/>
            <a:ext cx="188064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solidFill>
                  <a:srgbClr val="0070C0"/>
                </a:solidFill>
                <a:latin typeface="Helvetica Light" panose="020B0403020202020204" pitchFamily="34" charset="0"/>
              </a:rPr>
              <a:t>Gene/regional </a:t>
            </a:r>
          </a:p>
          <a:p>
            <a:pPr algn="ctr"/>
            <a:r>
              <a:rPr lang="en-US" sz="2000" dirty="0">
                <a:solidFill>
                  <a:srgbClr val="0070C0"/>
                </a:solidFill>
                <a:latin typeface="Helvetica Light" panose="020B0403020202020204" pitchFamily="34" charset="0"/>
              </a:rPr>
              <a:t>level features </a:t>
            </a:r>
            <a:endParaRPr lang="en-US" sz="1600" dirty="0"/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3136753-17F5-314B-B807-5742B3BB4EC3}"/>
              </a:ext>
            </a:extLst>
          </p:cNvPr>
          <p:cNvSpPr/>
          <p:nvPr/>
        </p:nvSpPr>
        <p:spPr>
          <a:xfrm>
            <a:off x="5466767" y="4411950"/>
            <a:ext cx="1642715" cy="44267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dk1"/>
                </a:solidFill>
                <a:latin typeface="Helvetica Light" panose="020B0403020202020204" pitchFamily="34" charset="0"/>
                <a:ea typeface="+mn-ea"/>
              </a:rPr>
              <a:t>Test Data</a:t>
            </a:r>
          </a:p>
        </p:txBody>
      </p:sp>
      <p:cxnSp>
        <p:nvCxnSpPr>
          <p:cNvPr id="36" name="Elbow Connector 35">
            <a:extLst>
              <a:ext uri="{FF2B5EF4-FFF2-40B4-BE49-F238E27FC236}">
                <a16:creationId xmlns:a16="http://schemas.microsoft.com/office/drawing/2014/main" id="{48BBF011-C150-3F44-BD52-320771ADA8FA}"/>
              </a:ext>
            </a:extLst>
          </p:cNvPr>
          <p:cNvCxnSpPr>
            <a:cxnSpLocks/>
            <a:stCxn id="33" idx="3"/>
            <a:endCxn id="35" idx="1"/>
          </p:cNvCxnSpPr>
          <p:nvPr/>
        </p:nvCxnSpPr>
        <p:spPr>
          <a:xfrm flipV="1">
            <a:off x="3288415" y="4633287"/>
            <a:ext cx="2178352" cy="0"/>
          </a:xfrm>
          <a:prstGeom prst="bentConnector3">
            <a:avLst>
              <a:gd name="adj1" fmla="val 50000"/>
            </a:avLst>
          </a:prstGeom>
          <a:ln w="1905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36DDE419-780A-B141-92EC-8679E140C1B9}"/>
              </a:ext>
            </a:extLst>
          </p:cNvPr>
          <p:cNvSpPr/>
          <p:nvPr/>
        </p:nvSpPr>
        <p:spPr>
          <a:xfrm>
            <a:off x="827584" y="1982869"/>
            <a:ext cx="16866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000" dirty="0">
                <a:latin typeface="Helvetica Light" panose="020B0403020202020204" pitchFamily="34" charset="0"/>
              </a:rPr>
              <a:t>Circularity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A9805EB-E85E-B743-AEF5-BC114867F312}"/>
              </a:ext>
            </a:extLst>
          </p:cNvPr>
          <p:cNvSpPr/>
          <p:nvPr/>
        </p:nvSpPr>
        <p:spPr>
          <a:xfrm>
            <a:off x="827584" y="3592151"/>
            <a:ext cx="10310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000" dirty="0">
                <a:latin typeface="Helvetica Light" panose="020B0403020202020204" pitchFamily="34" charset="0"/>
              </a:rPr>
              <a:t>Bias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C3066FC0-AA7F-CD41-9DF0-29261D4E2392}"/>
              </a:ext>
            </a:extLst>
          </p:cNvPr>
          <p:cNvSpPr/>
          <p:nvPr/>
        </p:nvSpPr>
        <p:spPr>
          <a:xfrm>
            <a:off x="2696098" y="5080890"/>
            <a:ext cx="39573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1"/>
                </a:solidFill>
                <a:latin typeface="Helvetica Light" panose="020B0403020202020204" pitchFamily="34" charset="0"/>
              </a:rPr>
              <a:t>May have seen other variants in the same gene/region in training data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5F7025-05B8-9243-826A-CC384E5B7F7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10</a:t>
            </a:fld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47681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3">
            <a:extLst>
              <a:ext uri="{FF2B5EF4-FFF2-40B4-BE49-F238E27FC236}">
                <a16:creationId xmlns:a16="http://schemas.microsoft.com/office/drawing/2014/main" id="{2B48FF74-8308-004B-AAC4-092B704A5139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Performance measure </a:t>
            </a:r>
            <a:r>
              <a:rPr lang="en-US" sz="24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(AUROC, AUBPRC, R90BP) 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grpSp>
        <p:nvGrpSpPr>
          <p:cNvPr id="18435" name="Group 18434">
            <a:extLst>
              <a:ext uri="{FF2B5EF4-FFF2-40B4-BE49-F238E27FC236}">
                <a16:creationId xmlns:a16="http://schemas.microsoft.com/office/drawing/2014/main" id="{9A622618-C58E-574B-B05E-2BD42835F227}"/>
              </a:ext>
            </a:extLst>
          </p:cNvPr>
          <p:cNvGrpSpPr/>
          <p:nvPr/>
        </p:nvGrpSpPr>
        <p:grpSpPr>
          <a:xfrm>
            <a:off x="585718" y="1070534"/>
            <a:ext cx="8186560" cy="4742698"/>
            <a:chOff x="585718" y="1052736"/>
            <a:chExt cx="8186560" cy="474269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C929B5E-3A29-FB4A-940D-E337CC57076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25373" y="1052736"/>
              <a:ext cx="19337" cy="4260534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5F9E182-C710-2B46-BA0B-C62A5A05DD38}"/>
                </a:ext>
              </a:extLst>
            </p:cNvPr>
            <p:cNvCxnSpPr>
              <a:cxnSpLocks/>
            </p:cNvCxnSpPr>
            <p:nvPr/>
          </p:nvCxnSpPr>
          <p:spPr>
            <a:xfrm>
              <a:off x="1499210" y="5299622"/>
              <a:ext cx="5494219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8157C2-043E-7B46-8D56-F9BB628D4DA0}"/>
                </a:ext>
              </a:extLst>
            </p:cNvPr>
            <p:cNvSpPr/>
            <p:nvPr/>
          </p:nvSpPr>
          <p:spPr>
            <a:xfrm>
              <a:off x="3821805" y="5426102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Helvetica Light" panose="020B0403020202020204" pitchFamily="34" charset="0"/>
                </a:rPr>
                <a:t>Recall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1219D39-4605-A942-8050-79DFF58464D1}"/>
                </a:ext>
              </a:extLst>
            </p:cNvPr>
            <p:cNvSpPr/>
            <p:nvPr/>
          </p:nvSpPr>
          <p:spPr>
            <a:xfrm rot="16200000">
              <a:off x="203562" y="2918459"/>
              <a:ext cx="113364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>
                  <a:latin typeface="Helvetica Light" panose="020B0403020202020204" pitchFamily="34" charset="0"/>
                </a:rPr>
                <a:t>Precision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74DD63D-434D-2C4D-B400-BF8E314F0D81}"/>
                </a:ext>
              </a:extLst>
            </p:cNvPr>
            <p:cNvSpPr/>
            <p:nvPr/>
          </p:nvSpPr>
          <p:spPr>
            <a:xfrm>
              <a:off x="6993429" y="5334208"/>
              <a:ext cx="2984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Helvetica Light" panose="020B0403020202020204" pitchFamily="34" charset="0"/>
                </a:rPr>
                <a:t>1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BAAA6AC-C7CC-0A4D-A6B5-CB320B3258C1}"/>
                </a:ext>
              </a:extLst>
            </p:cNvPr>
            <p:cNvSpPr/>
            <p:nvPr/>
          </p:nvSpPr>
          <p:spPr>
            <a:xfrm>
              <a:off x="1038486" y="3304798"/>
              <a:ext cx="4331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Helvetica Light" panose="020B0403020202020204" pitchFamily="34" charset="0"/>
                </a:rPr>
                <a:t>0.5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2D2F9BD-146E-D04C-BAF6-8A90E4E5F97C}"/>
                </a:ext>
              </a:extLst>
            </p:cNvPr>
            <p:cNvSpPr/>
            <p:nvPr/>
          </p:nvSpPr>
          <p:spPr>
            <a:xfrm>
              <a:off x="1164522" y="1190389"/>
              <a:ext cx="28405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Helvetica Light" panose="020B0403020202020204" pitchFamily="34" charset="0"/>
                </a:rPr>
                <a:t>1</a:t>
              </a: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772F690-02DA-DF4F-9FA6-104C1339A61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459159" y="4881200"/>
              <a:ext cx="0" cy="9376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1369595-6CFC-6944-B386-3B037076E33C}"/>
                </a:ext>
              </a:extLst>
            </p:cNvPr>
            <p:cNvCxnSpPr>
              <a:cxnSpLocks/>
              <a:endCxn id="35" idx="46"/>
            </p:cNvCxnSpPr>
            <p:nvPr/>
          </p:nvCxnSpPr>
          <p:spPr>
            <a:xfrm>
              <a:off x="1540920" y="4917120"/>
              <a:ext cx="5452508" cy="22562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8EA21A-16E1-7C4F-BA11-8560F2595F22}"/>
                </a:ext>
              </a:extLst>
            </p:cNvPr>
            <p:cNvSpPr/>
            <p:nvPr/>
          </p:nvSpPr>
          <p:spPr>
            <a:xfrm>
              <a:off x="935220" y="4782289"/>
              <a:ext cx="55175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Helvetica Light" panose="020B0403020202020204" pitchFamily="34" charset="0"/>
                </a:rPr>
                <a:t>Prior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0AD1FF15-C6CA-FE44-8606-A04AFC5C44A4}"/>
                </a:ext>
              </a:extLst>
            </p:cNvPr>
            <p:cNvSpPr/>
            <p:nvPr/>
          </p:nvSpPr>
          <p:spPr>
            <a:xfrm>
              <a:off x="1062248" y="1695074"/>
              <a:ext cx="43313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Helvetica Light" panose="020B0403020202020204" pitchFamily="34" charset="0"/>
                </a:rPr>
                <a:t>0.9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CEF0D6D-3621-8F43-9624-ABCEE468FBA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07319" y="1824555"/>
              <a:ext cx="0" cy="9376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9DE7BDD3-D329-BA45-9D84-F97A2FF8EC4B}"/>
                </a:ext>
              </a:extLst>
            </p:cNvPr>
            <p:cNvSpPr/>
            <p:nvPr/>
          </p:nvSpPr>
          <p:spPr>
            <a:xfrm>
              <a:off x="1568669" y="1350098"/>
              <a:ext cx="5424759" cy="3589584"/>
            </a:xfrm>
            <a:custGeom>
              <a:avLst/>
              <a:gdLst>
                <a:gd name="connsiteX0" fmla="*/ 0 w 5424759"/>
                <a:gd name="connsiteY0" fmla="*/ 0 h 3589584"/>
                <a:gd name="connsiteX1" fmla="*/ 210670 w 5424759"/>
                <a:gd name="connsiteY1" fmla="*/ 66472 h 3589584"/>
                <a:gd name="connsiteX2" fmla="*/ 403784 w 5424759"/>
                <a:gd name="connsiteY2" fmla="*/ 132947 h 3589584"/>
                <a:gd name="connsiteX3" fmla="*/ 544231 w 5424759"/>
                <a:gd name="connsiteY3" fmla="*/ 199419 h 3589584"/>
                <a:gd name="connsiteX4" fmla="*/ 614454 w 5424759"/>
                <a:gd name="connsiteY4" fmla="*/ 232658 h 3589584"/>
                <a:gd name="connsiteX5" fmla="*/ 737346 w 5424759"/>
                <a:gd name="connsiteY5" fmla="*/ 265894 h 3589584"/>
                <a:gd name="connsiteX6" fmla="*/ 912903 w 5424759"/>
                <a:gd name="connsiteY6" fmla="*/ 332366 h 3589584"/>
                <a:gd name="connsiteX7" fmla="*/ 965571 w 5424759"/>
                <a:gd name="connsiteY7" fmla="*/ 365606 h 3589584"/>
                <a:gd name="connsiteX8" fmla="*/ 1035795 w 5424759"/>
                <a:gd name="connsiteY8" fmla="*/ 432078 h 3589584"/>
                <a:gd name="connsiteX9" fmla="*/ 1211354 w 5424759"/>
                <a:gd name="connsiteY9" fmla="*/ 498553 h 3589584"/>
                <a:gd name="connsiteX10" fmla="*/ 1544914 w 5424759"/>
                <a:gd name="connsiteY10" fmla="*/ 565025 h 3589584"/>
                <a:gd name="connsiteX11" fmla="*/ 1720473 w 5424759"/>
                <a:gd name="connsiteY11" fmla="*/ 631501 h 3589584"/>
                <a:gd name="connsiteX12" fmla="*/ 1773141 w 5424759"/>
                <a:gd name="connsiteY12" fmla="*/ 664737 h 3589584"/>
                <a:gd name="connsiteX13" fmla="*/ 2054035 w 5424759"/>
                <a:gd name="connsiteY13" fmla="*/ 697973 h 3589584"/>
                <a:gd name="connsiteX14" fmla="*/ 2176926 w 5424759"/>
                <a:gd name="connsiteY14" fmla="*/ 731209 h 3589584"/>
                <a:gd name="connsiteX15" fmla="*/ 2387596 w 5424759"/>
                <a:gd name="connsiteY15" fmla="*/ 797684 h 3589584"/>
                <a:gd name="connsiteX16" fmla="*/ 2563154 w 5424759"/>
                <a:gd name="connsiteY16" fmla="*/ 830920 h 3589584"/>
                <a:gd name="connsiteX17" fmla="*/ 2633377 w 5424759"/>
                <a:gd name="connsiteY17" fmla="*/ 864156 h 3589584"/>
                <a:gd name="connsiteX18" fmla="*/ 2738713 w 5424759"/>
                <a:gd name="connsiteY18" fmla="*/ 930632 h 3589584"/>
                <a:gd name="connsiteX19" fmla="*/ 2896715 w 5424759"/>
                <a:gd name="connsiteY19" fmla="*/ 1096815 h 3589584"/>
                <a:gd name="connsiteX20" fmla="*/ 2949383 w 5424759"/>
                <a:gd name="connsiteY20" fmla="*/ 1163290 h 3589584"/>
                <a:gd name="connsiteX21" fmla="*/ 3054719 w 5424759"/>
                <a:gd name="connsiteY21" fmla="*/ 1362710 h 3589584"/>
                <a:gd name="connsiteX22" fmla="*/ 3107385 w 5424759"/>
                <a:gd name="connsiteY22" fmla="*/ 1429185 h 3589584"/>
                <a:gd name="connsiteX23" fmla="*/ 3177609 w 5424759"/>
                <a:gd name="connsiteY23" fmla="*/ 1528897 h 3589584"/>
                <a:gd name="connsiteX24" fmla="*/ 3230277 w 5424759"/>
                <a:gd name="connsiteY24" fmla="*/ 1562133 h 3589584"/>
                <a:gd name="connsiteX25" fmla="*/ 3335613 w 5424759"/>
                <a:gd name="connsiteY25" fmla="*/ 1728316 h 3589584"/>
                <a:gd name="connsiteX26" fmla="*/ 3388281 w 5424759"/>
                <a:gd name="connsiteY26" fmla="*/ 1761552 h 3589584"/>
                <a:gd name="connsiteX27" fmla="*/ 3704285 w 5424759"/>
                <a:gd name="connsiteY27" fmla="*/ 2160398 h 3589584"/>
                <a:gd name="connsiteX28" fmla="*/ 3756953 w 5424759"/>
                <a:gd name="connsiteY28" fmla="*/ 2226870 h 3589584"/>
                <a:gd name="connsiteX29" fmla="*/ 3809621 w 5424759"/>
                <a:gd name="connsiteY29" fmla="*/ 2293345 h 3589584"/>
                <a:gd name="connsiteX30" fmla="*/ 3967623 w 5424759"/>
                <a:gd name="connsiteY30" fmla="*/ 2393053 h 3589584"/>
                <a:gd name="connsiteX31" fmla="*/ 4072959 w 5424759"/>
                <a:gd name="connsiteY31" fmla="*/ 2459529 h 3589584"/>
                <a:gd name="connsiteX32" fmla="*/ 4195849 w 5424759"/>
                <a:gd name="connsiteY32" fmla="*/ 2526001 h 3589584"/>
                <a:gd name="connsiteX33" fmla="*/ 4266072 w 5424759"/>
                <a:gd name="connsiteY33" fmla="*/ 2559240 h 3589584"/>
                <a:gd name="connsiteX34" fmla="*/ 4371408 w 5424759"/>
                <a:gd name="connsiteY34" fmla="*/ 2625712 h 3589584"/>
                <a:gd name="connsiteX35" fmla="*/ 4424076 w 5424759"/>
                <a:gd name="connsiteY35" fmla="*/ 2658948 h 3589584"/>
                <a:gd name="connsiteX36" fmla="*/ 4599633 w 5424759"/>
                <a:gd name="connsiteY36" fmla="*/ 2791896 h 3589584"/>
                <a:gd name="connsiteX37" fmla="*/ 4704969 w 5424759"/>
                <a:gd name="connsiteY37" fmla="*/ 2858371 h 3589584"/>
                <a:gd name="connsiteX38" fmla="*/ 4757637 w 5424759"/>
                <a:gd name="connsiteY38" fmla="*/ 2891607 h 3589584"/>
                <a:gd name="connsiteX39" fmla="*/ 4810304 w 5424759"/>
                <a:gd name="connsiteY39" fmla="*/ 2958082 h 3589584"/>
                <a:gd name="connsiteX40" fmla="*/ 4915639 w 5424759"/>
                <a:gd name="connsiteY40" fmla="*/ 3024554 h 3589584"/>
                <a:gd name="connsiteX41" fmla="*/ 5020975 w 5424759"/>
                <a:gd name="connsiteY41" fmla="*/ 3190741 h 3589584"/>
                <a:gd name="connsiteX42" fmla="*/ 5073642 w 5424759"/>
                <a:gd name="connsiteY42" fmla="*/ 3290449 h 3589584"/>
                <a:gd name="connsiteX43" fmla="*/ 5178978 w 5424759"/>
                <a:gd name="connsiteY43" fmla="*/ 3356925 h 3589584"/>
                <a:gd name="connsiteX44" fmla="*/ 5284312 w 5424759"/>
                <a:gd name="connsiteY44" fmla="*/ 3423397 h 3589584"/>
                <a:gd name="connsiteX45" fmla="*/ 5336980 w 5424759"/>
                <a:gd name="connsiteY45" fmla="*/ 3456636 h 3589584"/>
                <a:gd name="connsiteX46" fmla="*/ 5424759 w 5424759"/>
                <a:gd name="connsiteY46" fmla="*/ 3589584 h 3589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424759" h="3589584" fill="none" extrusionOk="0">
                  <a:moveTo>
                    <a:pt x="0" y="0"/>
                  </a:moveTo>
                  <a:cubicBezTo>
                    <a:pt x="102581" y="30186"/>
                    <a:pt x="140185" y="48790"/>
                    <a:pt x="210670" y="66472"/>
                  </a:cubicBezTo>
                  <a:cubicBezTo>
                    <a:pt x="278001" y="87257"/>
                    <a:pt x="343260" y="110061"/>
                    <a:pt x="403784" y="132947"/>
                  </a:cubicBezTo>
                  <a:cubicBezTo>
                    <a:pt x="452677" y="153579"/>
                    <a:pt x="504418" y="178673"/>
                    <a:pt x="544231" y="199419"/>
                  </a:cubicBezTo>
                  <a:cubicBezTo>
                    <a:pt x="565005" y="210179"/>
                    <a:pt x="589660" y="226504"/>
                    <a:pt x="614454" y="232658"/>
                  </a:cubicBezTo>
                  <a:cubicBezTo>
                    <a:pt x="644892" y="231240"/>
                    <a:pt x="673328" y="259060"/>
                    <a:pt x="737346" y="265894"/>
                  </a:cubicBezTo>
                  <a:cubicBezTo>
                    <a:pt x="813500" y="286434"/>
                    <a:pt x="845734" y="299593"/>
                    <a:pt x="912903" y="332366"/>
                  </a:cubicBezTo>
                  <a:cubicBezTo>
                    <a:pt x="935015" y="337947"/>
                    <a:pt x="951357" y="351976"/>
                    <a:pt x="965571" y="365606"/>
                  </a:cubicBezTo>
                  <a:cubicBezTo>
                    <a:pt x="989568" y="384405"/>
                    <a:pt x="1004351" y="419155"/>
                    <a:pt x="1035795" y="432078"/>
                  </a:cubicBezTo>
                  <a:cubicBezTo>
                    <a:pt x="1103172" y="475298"/>
                    <a:pt x="1149794" y="492108"/>
                    <a:pt x="1211354" y="498553"/>
                  </a:cubicBezTo>
                  <a:cubicBezTo>
                    <a:pt x="1355044" y="502816"/>
                    <a:pt x="1388406" y="553361"/>
                    <a:pt x="1544914" y="565025"/>
                  </a:cubicBezTo>
                  <a:cubicBezTo>
                    <a:pt x="1675091" y="611468"/>
                    <a:pt x="1505979" y="548769"/>
                    <a:pt x="1720473" y="631501"/>
                  </a:cubicBezTo>
                  <a:cubicBezTo>
                    <a:pt x="1735606" y="636324"/>
                    <a:pt x="1760129" y="661507"/>
                    <a:pt x="1773141" y="664737"/>
                  </a:cubicBezTo>
                  <a:cubicBezTo>
                    <a:pt x="1840740" y="691586"/>
                    <a:pt x="1962516" y="683739"/>
                    <a:pt x="2054035" y="697973"/>
                  </a:cubicBezTo>
                  <a:cubicBezTo>
                    <a:pt x="2091960" y="704618"/>
                    <a:pt x="2124569" y="717280"/>
                    <a:pt x="2176926" y="731209"/>
                  </a:cubicBezTo>
                  <a:cubicBezTo>
                    <a:pt x="2248977" y="755704"/>
                    <a:pt x="2320225" y="784198"/>
                    <a:pt x="2387596" y="797684"/>
                  </a:cubicBezTo>
                  <a:cubicBezTo>
                    <a:pt x="2456969" y="808068"/>
                    <a:pt x="2505950" y="828897"/>
                    <a:pt x="2563154" y="830920"/>
                  </a:cubicBezTo>
                  <a:cubicBezTo>
                    <a:pt x="2585475" y="841581"/>
                    <a:pt x="2616098" y="853035"/>
                    <a:pt x="2633377" y="864156"/>
                  </a:cubicBezTo>
                  <a:cubicBezTo>
                    <a:pt x="2668827" y="884290"/>
                    <a:pt x="2738714" y="930632"/>
                    <a:pt x="2738713" y="930632"/>
                  </a:cubicBezTo>
                  <a:cubicBezTo>
                    <a:pt x="2857640" y="1092110"/>
                    <a:pt x="2799341" y="1029526"/>
                    <a:pt x="2896715" y="1096815"/>
                  </a:cubicBezTo>
                  <a:cubicBezTo>
                    <a:pt x="2915352" y="1119371"/>
                    <a:pt x="2937796" y="1138272"/>
                    <a:pt x="2949383" y="1163290"/>
                  </a:cubicBezTo>
                  <a:cubicBezTo>
                    <a:pt x="2976778" y="1219899"/>
                    <a:pt x="3016188" y="1292141"/>
                    <a:pt x="3054719" y="1362710"/>
                  </a:cubicBezTo>
                  <a:cubicBezTo>
                    <a:pt x="3070932" y="1385187"/>
                    <a:pt x="3090737" y="1407086"/>
                    <a:pt x="3107385" y="1429185"/>
                  </a:cubicBezTo>
                  <a:cubicBezTo>
                    <a:pt x="3127987" y="1472107"/>
                    <a:pt x="3143669" y="1502024"/>
                    <a:pt x="3177609" y="1528897"/>
                  </a:cubicBezTo>
                  <a:cubicBezTo>
                    <a:pt x="3195514" y="1549461"/>
                    <a:pt x="3208627" y="1554427"/>
                    <a:pt x="3230277" y="1562133"/>
                  </a:cubicBezTo>
                  <a:cubicBezTo>
                    <a:pt x="3270200" y="1639352"/>
                    <a:pt x="3297449" y="1681649"/>
                    <a:pt x="3335613" y="1728316"/>
                  </a:cubicBezTo>
                  <a:cubicBezTo>
                    <a:pt x="3350259" y="1746170"/>
                    <a:pt x="3373284" y="1747441"/>
                    <a:pt x="3388281" y="1761552"/>
                  </a:cubicBezTo>
                  <a:cubicBezTo>
                    <a:pt x="3558044" y="1888242"/>
                    <a:pt x="3602325" y="2038715"/>
                    <a:pt x="3704285" y="2160398"/>
                  </a:cubicBezTo>
                  <a:cubicBezTo>
                    <a:pt x="3724326" y="2183481"/>
                    <a:pt x="3733493" y="2209841"/>
                    <a:pt x="3756953" y="2226870"/>
                  </a:cubicBezTo>
                  <a:cubicBezTo>
                    <a:pt x="3770010" y="2249838"/>
                    <a:pt x="3795354" y="2276964"/>
                    <a:pt x="3809621" y="2293345"/>
                  </a:cubicBezTo>
                  <a:cubicBezTo>
                    <a:pt x="3879486" y="2324006"/>
                    <a:pt x="3887089" y="2349803"/>
                    <a:pt x="3967623" y="2393053"/>
                  </a:cubicBezTo>
                  <a:cubicBezTo>
                    <a:pt x="4007198" y="2403156"/>
                    <a:pt x="4030961" y="2436011"/>
                    <a:pt x="4072959" y="2459529"/>
                  </a:cubicBezTo>
                  <a:cubicBezTo>
                    <a:pt x="4312183" y="2544399"/>
                    <a:pt x="4029160" y="2420894"/>
                    <a:pt x="4195849" y="2526001"/>
                  </a:cubicBezTo>
                  <a:cubicBezTo>
                    <a:pt x="4224549" y="2538552"/>
                    <a:pt x="4245450" y="2544471"/>
                    <a:pt x="4266072" y="2559240"/>
                  </a:cubicBezTo>
                  <a:cubicBezTo>
                    <a:pt x="4304649" y="2579873"/>
                    <a:pt x="4331147" y="2604117"/>
                    <a:pt x="4371408" y="2625712"/>
                  </a:cubicBezTo>
                  <a:cubicBezTo>
                    <a:pt x="4389847" y="2637017"/>
                    <a:pt x="4407826" y="2644010"/>
                    <a:pt x="4424076" y="2658948"/>
                  </a:cubicBezTo>
                  <a:cubicBezTo>
                    <a:pt x="4517143" y="2773441"/>
                    <a:pt x="4450484" y="2720563"/>
                    <a:pt x="4599633" y="2791896"/>
                  </a:cubicBezTo>
                  <a:cubicBezTo>
                    <a:pt x="4635049" y="2797100"/>
                    <a:pt x="4665717" y="2844824"/>
                    <a:pt x="4704969" y="2858371"/>
                  </a:cubicBezTo>
                  <a:cubicBezTo>
                    <a:pt x="4725828" y="2869160"/>
                    <a:pt x="4738032" y="2885054"/>
                    <a:pt x="4757637" y="2891607"/>
                  </a:cubicBezTo>
                  <a:cubicBezTo>
                    <a:pt x="4775427" y="2916202"/>
                    <a:pt x="4793617" y="2943416"/>
                    <a:pt x="4810304" y="2958082"/>
                  </a:cubicBezTo>
                  <a:cubicBezTo>
                    <a:pt x="4844125" y="2986541"/>
                    <a:pt x="4915639" y="3024554"/>
                    <a:pt x="4915639" y="3024554"/>
                  </a:cubicBezTo>
                  <a:cubicBezTo>
                    <a:pt x="5081429" y="3329409"/>
                    <a:pt x="4866542" y="2946928"/>
                    <a:pt x="5020975" y="3190741"/>
                  </a:cubicBezTo>
                  <a:cubicBezTo>
                    <a:pt x="5039032" y="3222048"/>
                    <a:pt x="5059463" y="3264916"/>
                    <a:pt x="5073642" y="3290449"/>
                  </a:cubicBezTo>
                  <a:cubicBezTo>
                    <a:pt x="5104324" y="3326059"/>
                    <a:pt x="5149065" y="3342056"/>
                    <a:pt x="5178978" y="3356925"/>
                  </a:cubicBezTo>
                  <a:cubicBezTo>
                    <a:pt x="5219538" y="3367739"/>
                    <a:pt x="5236815" y="3402860"/>
                    <a:pt x="5284312" y="3423397"/>
                  </a:cubicBezTo>
                  <a:cubicBezTo>
                    <a:pt x="5302323" y="3434483"/>
                    <a:pt x="5323930" y="3434648"/>
                    <a:pt x="5336980" y="3456636"/>
                  </a:cubicBezTo>
                  <a:cubicBezTo>
                    <a:pt x="5391831" y="3543368"/>
                    <a:pt x="5360392" y="3489593"/>
                    <a:pt x="5424759" y="3589584"/>
                  </a:cubicBezTo>
                </a:path>
                <a:path w="5424759" h="3589584" stroke="0" extrusionOk="0">
                  <a:moveTo>
                    <a:pt x="0" y="0"/>
                  </a:moveTo>
                  <a:cubicBezTo>
                    <a:pt x="64156" y="6457"/>
                    <a:pt x="114469" y="55266"/>
                    <a:pt x="210670" y="66472"/>
                  </a:cubicBezTo>
                  <a:cubicBezTo>
                    <a:pt x="280943" y="87964"/>
                    <a:pt x="336591" y="90389"/>
                    <a:pt x="403784" y="132947"/>
                  </a:cubicBezTo>
                  <a:cubicBezTo>
                    <a:pt x="446953" y="150560"/>
                    <a:pt x="491639" y="189116"/>
                    <a:pt x="544231" y="199419"/>
                  </a:cubicBezTo>
                  <a:cubicBezTo>
                    <a:pt x="567672" y="213008"/>
                    <a:pt x="590331" y="225431"/>
                    <a:pt x="614454" y="232658"/>
                  </a:cubicBezTo>
                  <a:cubicBezTo>
                    <a:pt x="672442" y="241041"/>
                    <a:pt x="679376" y="258317"/>
                    <a:pt x="737346" y="265894"/>
                  </a:cubicBezTo>
                  <a:cubicBezTo>
                    <a:pt x="811156" y="288503"/>
                    <a:pt x="844404" y="289620"/>
                    <a:pt x="912903" y="332366"/>
                  </a:cubicBezTo>
                  <a:cubicBezTo>
                    <a:pt x="929852" y="343163"/>
                    <a:pt x="952166" y="353822"/>
                    <a:pt x="965571" y="365606"/>
                  </a:cubicBezTo>
                  <a:cubicBezTo>
                    <a:pt x="993522" y="386061"/>
                    <a:pt x="1005638" y="417657"/>
                    <a:pt x="1035795" y="432078"/>
                  </a:cubicBezTo>
                  <a:cubicBezTo>
                    <a:pt x="1101401" y="469843"/>
                    <a:pt x="1161941" y="501518"/>
                    <a:pt x="1211354" y="498553"/>
                  </a:cubicBezTo>
                  <a:cubicBezTo>
                    <a:pt x="1289580" y="511558"/>
                    <a:pt x="1469087" y="565124"/>
                    <a:pt x="1544914" y="565025"/>
                  </a:cubicBezTo>
                  <a:cubicBezTo>
                    <a:pt x="1623110" y="629676"/>
                    <a:pt x="1525114" y="547208"/>
                    <a:pt x="1720473" y="631501"/>
                  </a:cubicBezTo>
                  <a:cubicBezTo>
                    <a:pt x="1734705" y="636860"/>
                    <a:pt x="1752990" y="656709"/>
                    <a:pt x="1773141" y="664737"/>
                  </a:cubicBezTo>
                  <a:cubicBezTo>
                    <a:pt x="1857573" y="674976"/>
                    <a:pt x="1950712" y="672407"/>
                    <a:pt x="2054035" y="697973"/>
                  </a:cubicBezTo>
                  <a:cubicBezTo>
                    <a:pt x="2103333" y="699514"/>
                    <a:pt x="2135930" y="730691"/>
                    <a:pt x="2176926" y="731209"/>
                  </a:cubicBezTo>
                  <a:cubicBezTo>
                    <a:pt x="2245902" y="754638"/>
                    <a:pt x="2332854" y="796235"/>
                    <a:pt x="2387596" y="797684"/>
                  </a:cubicBezTo>
                  <a:cubicBezTo>
                    <a:pt x="2473665" y="813032"/>
                    <a:pt x="2509436" y="835740"/>
                    <a:pt x="2563154" y="830920"/>
                  </a:cubicBezTo>
                  <a:cubicBezTo>
                    <a:pt x="2589755" y="841322"/>
                    <a:pt x="2610504" y="853282"/>
                    <a:pt x="2633377" y="864156"/>
                  </a:cubicBezTo>
                  <a:cubicBezTo>
                    <a:pt x="2668827" y="884290"/>
                    <a:pt x="2738713" y="930632"/>
                    <a:pt x="2738713" y="930632"/>
                  </a:cubicBezTo>
                  <a:cubicBezTo>
                    <a:pt x="2863984" y="1083959"/>
                    <a:pt x="2802061" y="1040749"/>
                    <a:pt x="2896715" y="1096815"/>
                  </a:cubicBezTo>
                  <a:cubicBezTo>
                    <a:pt x="2916279" y="1112797"/>
                    <a:pt x="2934117" y="1137296"/>
                    <a:pt x="2949383" y="1163290"/>
                  </a:cubicBezTo>
                  <a:cubicBezTo>
                    <a:pt x="2992510" y="1244769"/>
                    <a:pt x="3028663" y="1315901"/>
                    <a:pt x="3054719" y="1362710"/>
                  </a:cubicBezTo>
                  <a:cubicBezTo>
                    <a:pt x="3074103" y="1391027"/>
                    <a:pt x="3091881" y="1405479"/>
                    <a:pt x="3107385" y="1429185"/>
                  </a:cubicBezTo>
                  <a:cubicBezTo>
                    <a:pt x="3135545" y="1460429"/>
                    <a:pt x="3154778" y="1503535"/>
                    <a:pt x="3177609" y="1528897"/>
                  </a:cubicBezTo>
                  <a:cubicBezTo>
                    <a:pt x="3191700" y="1545602"/>
                    <a:pt x="3210231" y="1553575"/>
                    <a:pt x="3230277" y="1562133"/>
                  </a:cubicBezTo>
                  <a:cubicBezTo>
                    <a:pt x="3265670" y="1642994"/>
                    <a:pt x="3291912" y="1675849"/>
                    <a:pt x="3335613" y="1728316"/>
                  </a:cubicBezTo>
                  <a:cubicBezTo>
                    <a:pt x="3354426" y="1746080"/>
                    <a:pt x="3372741" y="1749269"/>
                    <a:pt x="3388281" y="1761552"/>
                  </a:cubicBezTo>
                  <a:cubicBezTo>
                    <a:pt x="3484470" y="1816208"/>
                    <a:pt x="3610530" y="2103303"/>
                    <a:pt x="3704285" y="2160398"/>
                  </a:cubicBezTo>
                  <a:cubicBezTo>
                    <a:pt x="3735421" y="2189260"/>
                    <a:pt x="3737765" y="2205760"/>
                    <a:pt x="3756953" y="2226870"/>
                  </a:cubicBezTo>
                  <a:cubicBezTo>
                    <a:pt x="3773844" y="2253627"/>
                    <a:pt x="3790518" y="2283130"/>
                    <a:pt x="3809621" y="2293345"/>
                  </a:cubicBezTo>
                  <a:cubicBezTo>
                    <a:pt x="3868620" y="2305599"/>
                    <a:pt x="3899474" y="2363291"/>
                    <a:pt x="3967623" y="2393053"/>
                  </a:cubicBezTo>
                  <a:cubicBezTo>
                    <a:pt x="3995828" y="2399745"/>
                    <a:pt x="4026834" y="2431156"/>
                    <a:pt x="4072959" y="2459529"/>
                  </a:cubicBezTo>
                  <a:cubicBezTo>
                    <a:pt x="4281911" y="2620084"/>
                    <a:pt x="4029547" y="2456190"/>
                    <a:pt x="4195849" y="2526001"/>
                  </a:cubicBezTo>
                  <a:cubicBezTo>
                    <a:pt x="4222042" y="2539942"/>
                    <a:pt x="4247857" y="2550899"/>
                    <a:pt x="4266072" y="2559240"/>
                  </a:cubicBezTo>
                  <a:cubicBezTo>
                    <a:pt x="4301903" y="2580711"/>
                    <a:pt x="4347110" y="2608107"/>
                    <a:pt x="4371408" y="2625712"/>
                  </a:cubicBezTo>
                  <a:cubicBezTo>
                    <a:pt x="4386043" y="2637329"/>
                    <a:pt x="4406769" y="2646045"/>
                    <a:pt x="4424076" y="2658948"/>
                  </a:cubicBezTo>
                  <a:cubicBezTo>
                    <a:pt x="4538316" y="2738392"/>
                    <a:pt x="4460179" y="2722720"/>
                    <a:pt x="4599633" y="2791896"/>
                  </a:cubicBezTo>
                  <a:cubicBezTo>
                    <a:pt x="4650633" y="2821261"/>
                    <a:pt x="4654781" y="2834823"/>
                    <a:pt x="4704969" y="2858371"/>
                  </a:cubicBezTo>
                  <a:cubicBezTo>
                    <a:pt x="4721801" y="2863091"/>
                    <a:pt x="4728640" y="2880428"/>
                    <a:pt x="4757637" y="2891607"/>
                  </a:cubicBezTo>
                  <a:cubicBezTo>
                    <a:pt x="4778198" y="2913193"/>
                    <a:pt x="4792351" y="2937197"/>
                    <a:pt x="4810304" y="2958082"/>
                  </a:cubicBezTo>
                  <a:cubicBezTo>
                    <a:pt x="4844125" y="2986541"/>
                    <a:pt x="4915639" y="3024554"/>
                    <a:pt x="4915639" y="3024554"/>
                  </a:cubicBezTo>
                  <a:cubicBezTo>
                    <a:pt x="5086044" y="3351145"/>
                    <a:pt x="4856046" y="3034139"/>
                    <a:pt x="5020975" y="3190741"/>
                  </a:cubicBezTo>
                  <a:cubicBezTo>
                    <a:pt x="5032092" y="3222923"/>
                    <a:pt x="5048978" y="3276563"/>
                    <a:pt x="5073642" y="3290449"/>
                  </a:cubicBezTo>
                  <a:cubicBezTo>
                    <a:pt x="5110108" y="3331724"/>
                    <a:pt x="5152009" y="3342524"/>
                    <a:pt x="5178978" y="3356925"/>
                  </a:cubicBezTo>
                  <a:cubicBezTo>
                    <a:pt x="5219983" y="3372404"/>
                    <a:pt x="5242427" y="3405899"/>
                    <a:pt x="5284312" y="3423397"/>
                  </a:cubicBezTo>
                  <a:cubicBezTo>
                    <a:pt x="5299676" y="3432558"/>
                    <a:pt x="5324942" y="3437507"/>
                    <a:pt x="5336980" y="3456636"/>
                  </a:cubicBezTo>
                  <a:cubicBezTo>
                    <a:pt x="5391358" y="3539338"/>
                    <a:pt x="5369321" y="3497230"/>
                    <a:pt x="5424759" y="3589584"/>
                  </a:cubicBezTo>
                </a:path>
              </a:pathLst>
            </a:custGeom>
            <a:ln w="28575">
              <a:solidFill>
                <a:schemeClr val="accent6">
                  <a:lumMod val="5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3038167"/>
                        <a:gd name="connsiteY0" fmla="*/ 0 h 1061884"/>
                        <a:gd name="connsiteX1" fmla="*/ 117987 w 3038167"/>
                        <a:gd name="connsiteY1" fmla="*/ 19664 h 1061884"/>
                        <a:gd name="connsiteX2" fmla="*/ 226142 w 3038167"/>
                        <a:gd name="connsiteY2" fmla="*/ 39329 h 1061884"/>
                        <a:gd name="connsiteX3" fmla="*/ 304800 w 3038167"/>
                        <a:gd name="connsiteY3" fmla="*/ 58993 h 1061884"/>
                        <a:gd name="connsiteX4" fmla="*/ 344129 w 3038167"/>
                        <a:gd name="connsiteY4" fmla="*/ 68826 h 1061884"/>
                        <a:gd name="connsiteX5" fmla="*/ 412955 w 3038167"/>
                        <a:gd name="connsiteY5" fmla="*/ 78658 h 1061884"/>
                        <a:gd name="connsiteX6" fmla="*/ 511277 w 3038167"/>
                        <a:gd name="connsiteY6" fmla="*/ 98322 h 1061884"/>
                        <a:gd name="connsiteX7" fmla="*/ 540774 w 3038167"/>
                        <a:gd name="connsiteY7" fmla="*/ 108155 h 1061884"/>
                        <a:gd name="connsiteX8" fmla="*/ 580103 w 3038167"/>
                        <a:gd name="connsiteY8" fmla="*/ 127819 h 1061884"/>
                        <a:gd name="connsiteX9" fmla="*/ 678426 w 3038167"/>
                        <a:gd name="connsiteY9" fmla="*/ 147484 h 1061884"/>
                        <a:gd name="connsiteX10" fmla="*/ 865238 w 3038167"/>
                        <a:gd name="connsiteY10" fmla="*/ 167148 h 1061884"/>
                        <a:gd name="connsiteX11" fmla="*/ 963561 w 3038167"/>
                        <a:gd name="connsiteY11" fmla="*/ 186813 h 1061884"/>
                        <a:gd name="connsiteX12" fmla="*/ 993058 w 3038167"/>
                        <a:gd name="connsiteY12" fmla="*/ 196645 h 1061884"/>
                        <a:gd name="connsiteX13" fmla="*/ 1150374 w 3038167"/>
                        <a:gd name="connsiteY13" fmla="*/ 206477 h 1061884"/>
                        <a:gd name="connsiteX14" fmla="*/ 1219200 w 3038167"/>
                        <a:gd name="connsiteY14" fmla="*/ 216309 h 1061884"/>
                        <a:gd name="connsiteX15" fmla="*/ 1337187 w 3038167"/>
                        <a:gd name="connsiteY15" fmla="*/ 235974 h 1061884"/>
                        <a:gd name="connsiteX16" fmla="*/ 1435509 w 3038167"/>
                        <a:gd name="connsiteY16" fmla="*/ 245806 h 1061884"/>
                        <a:gd name="connsiteX17" fmla="*/ 1474838 w 3038167"/>
                        <a:gd name="connsiteY17" fmla="*/ 255638 h 1061884"/>
                        <a:gd name="connsiteX18" fmla="*/ 1533832 w 3038167"/>
                        <a:gd name="connsiteY18" fmla="*/ 275303 h 1061884"/>
                        <a:gd name="connsiteX19" fmla="*/ 1622322 w 3038167"/>
                        <a:gd name="connsiteY19" fmla="*/ 324464 h 1061884"/>
                        <a:gd name="connsiteX20" fmla="*/ 1651819 w 3038167"/>
                        <a:gd name="connsiteY20" fmla="*/ 344129 h 1061884"/>
                        <a:gd name="connsiteX21" fmla="*/ 1710813 w 3038167"/>
                        <a:gd name="connsiteY21" fmla="*/ 403122 h 1061884"/>
                        <a:gd name="connsiteX22" fmla="*/ 1740309 w 3038167"/>
                        <a:gd name="connsiteY22" fmla="*/ 422787 h 1061884"/>
                        <a:gd name="connsiteX23" fmla="*/ 1779638 w 3038167"/>
                        <a:gd name="connsiteY23" fmla="*/ 452284 h 1061884"/>
                        <a:gd name="connsiteX24" fmla="*/ 1809135 w 3038167"/>
                        <a:gd name="connsiteY24" fmla="*/ 462116 h 1061884"/>
                        <a:gd name="connsiteX25" fmla="*/ 1868129 w 3038167"/>
                        <a:gd name="connsiteY25" fmla="*/ 511277 h 1061884"/>
                        <a:gd name="connsiteX26" fmla="*/ 1897626 w 3038167"/>
                        <a:gd name="connsiteY26" fmla="*/ 521109 h 1061884"/>
                        <a:gd name="connsiteX27" fmla="*/ 2074606 w 3038167"/>
                        <a:gd name="connsiteY27" fmla="*/ 639097 h 1061884"/>
                        <a:gd name="connsiteX28" fmla="*/ 2104103 w 3038167"/>
                        <a:gd name="connsiteY28" fmla="*/ 658761 h 1061884"/>
                        <a:gd name="connsiteX29" fmla="*/ 2133600 w 3038167"/>
                        <a:gd name="connsiteY29" fmla="*/ 678426 h 1061884"/>
                        <a:gd name="connsiteX30" fmla="*/ 2222090 w 3038167"/>
                        <a:gd name="connsiteY30" fmla="*/ 707922 h 1061884"/>
                        <a:gd name="connsiteX31" fmla="*/ 2281084 w 3038167"/>
                        <a:gd name="connsiteY31" fmla="*/ 727587 h 1061884"/>
                        <a:gd name="connsiteX32" fmla="*/ 2349909 w 3038167"/>
                        <a:gd name="connsiteY32" fmla="*/ 747251 h 1061884"/>
                        <a:gd name="connsiteX33" fmla="*/ 2389238 w 3038167"/>
                        <a:gd name="connsiteY33" fmla="*/ 757084 h 1061884"/>
                        <a:gd name="connsiteX34" fmla="*/ 2448232 w 3038167"/>
                        <a:gd name="connsiteY34" fmla="*/ 776748 h 1061884"/>
                        <a:gd name="connsiteX35" fmla="*/ 2477729 w 3038167"/>
                        <a:gd name="connsiteY35" fmla="*/ 786580 h 1061884"/>
                        <a:gd name="connsiteX36" fmla="*/ 2576051 w 3038167"/>
                        <a:gd name="connsiteY36" fmla="*/ 825909 h 1061884"/>
                        <a:gd name="connsiteX37" fmla="*/ 2635045 w 3038167"/>
                        <a:gd name="connsiteY37" fmla="*/ 845574 h 1061884"/>
                        <a:gd name="connsiteX38" fmla="*/ 2664542 w 3038167"/>
                        <a:gd name="connsiteY38" fmla="*/ 855406 h 1061884"/>
                        <a:gd name="connsiteX39" fmla="*/ 2694038 w 3038167"/>
                        <a:gd name="connsiteY39" fmla="*/ 875071 h 1061884"/>
                        <a:gd name="connsiteX40" fmla="*/ 2753032 w 3038167"/>
                        <a:gd name="connsiteY40" fmla="*/ 894735 h 1061884"/>
                        <a:gd name="connsiteX41" fmla="*/ 2812026 w 3038167"/>
                        <a:gd name="connsiteY41" fmla="*/ 943897 h 1061884"/>
                        <a:gd name="connsiteX42" fmla="*/ 2841522 w 3038167"/>
                        <a:gd name="connsiteY42" fmla="*/ 973393 h 1061884"/>
                        <a:gd name="connsiteX43" fmla="*/ 2900516 w 3038167"/>
                        <a:gd name="connsiteY43" fmla="*/ 993058 h 1061884"/>
                        <a:gd name="connsiteX44" fmla="*/ 2959509 w 3038167"/>
                        <a:gd name="connsiteY44" fmla="*/ 1012722 h 1061884"/>
                        <a:gd name="connsiteX45" fmla="*/ 2989006 w 3038167"/>
                        <a:gd name="connsiteY45" fmla="*/ 1022555 h 1061884"/>
                        <a:gd name="connsiteX46" fmla="*/ 3038167 w 3038167"/>
                        <a:gd name="connsiteY46" fmla="*/ 1061884 h 106188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  <a:cxn ang="0">
                          <a:pos x="connsiteX40" y="connsiteY40"/>
                        </a:cxn>
                        <a:cxn ang="0">
                          <a:pos x="connsiteX41" y="connsiteY41"/>
                        </a:cxn>
                        <a:cxn ang="0">
                          <a:pos x="connsiteX42" y="connsiteY42"/>
                        </a:cxn>
                        <a:cxn ang="0">
                          <a:pos x="connsiteX43" y="connsiteY43"/>
                        </a:cxn>
                        <a:cxn ang="0">
                          <a:pos x="connsiteX44" y="connsiteY44"/>
                        </a:cxn>
                        <a:cxn ang="0">
                          <a:pos x="connsiteX45" y="connsiteY45"/>
                        </a:cxn>
                        <a:cxn ang="0">
                          <a:pos x="connsiteX46" y="connsiteY46"/>
                        </a:cxn>
                      </a:cxnLst>
                      <a:rect l="l" t="t" r="r" b="b"/>
                      <a:pathLst>
                        <a:path w="3038167" h="1061884">
                          <a:moveTo>
                            <a:pt x="0" y="0"/>
                          </a:moveTo>
                          <a:lnTo>
                            <a:pt x="117987" y="19664"/>
                          </a:lnTo>
                          <a:cubicBezTo>
                            <a:pt x="154100" y="25683"/>
                            <a:pt x="190430" y="31088"/>
                            <a:pt x="226142" y="39329"/>
                          </a:cubicBezTo>
                          <a:cubicBezTo>
                            <a:pt x="252476" y="45406"/>
                            <a:pt x="278581" y="52438"/>
                            <a:pt x="304800" y="58993"/>
                          </a:cubicBezTo>
                          <a:cubicBezTo>
                            <a:pt x="317910" y="62270"/>
                            <a:pt x="330752" y="66915"/>
                            <a:pt x="344129" y="68826"/>
                          </a:cubicBezTo>
                          <a:lnTo>
                            <a:pt x="412955" y="78658"/>
                          </a:lnTo>
                          <a:cubicBezTo>
                            <a:pt x="454798" y="85095"/>
                            <a:pt x="473268" y="87462"/>
                            <a:pt x="511277" y="98322"/>
                          </a:cubicBezTo>
                          <a:cubicBezTo>
                            <a:pt x="521242" y="101169"/>
                            <a:pt x="531248" y="104072"/>
                            <a:pt x="540774" y="108155"/>
                          </a:cubicBezTo>
                          <a:cubicBezTo>
                            <a:pt x="554246" y="113929"/>
                            <a:pt x="566010" y="123792"/>
                            <a:pt x="580103" y="127819"/>
                          </a:cubicBezTo>
                          <a:cubicBezTo>
                            <a:pt x="612240" y="137001"/>
                            <a:pt x="645186" y="143985"/>
                            <a:pt x="678426" y="147484"/>
                          </a:cubicBezTo>
                          <a:lnTo>
                            <a:pt x="865238" y="167148"/>
                          </a:lnTo>
                          <a:cubicBezTo>
                            <a:pt x="931879" y="189361"/>
                            <a:pt x="850581" y="164217"/>
                            <a:pt x="963561" y="186813"/>
                          </a:cubicBezTo>
                          <a:cubicBezTo>
                            <a:pt x="973724" y="188846"/>
                            <a:pt x="982751" y="195560"/>
                            <a:pt x="993058" y="196645"/>
                          </a:cubicBezTo>
                          <a:cubicBezTo>
                            <a:pt x="1045310" y="202145"/>
                            <a:pt x="1097935" y="203200"/>
                            <a:pt x="1150374" y="206477"/>
                          </a:cubicBezTo>
                          <a:lnTo>
                            <a:pt x="1219200" y="216309"/>
                          </a:lnTo>
                          <a:cubicBezTo>
                            <a:pt x="1258584" y="222528"/>
                            <a:pt x="1297513" y="232007"/>
                            <a:pt x="1337187" y="235974"/>
                          </a:cubicBezTo>
                          <a:lnTo>
                            <a:pt x="1435509" y="245806"/>
                          </a:lnTo>
                          <a:cubicBezTo>
                            <a:pt x="1448619" y="249083"/>
                            <a:pt x="1461895" y="251755"/>
                            <a:pt x="1474838" y="255638"/>
                          </a:cubicBezTo>
                          <a:cubicBezTo>
                            <a:pt x="1494692" y="261594"/>
                            <a:pt x="1533832" y="275303"/>
                            <a:pt x="1533832" y="275303"/>
                          </a:cubicBezTo>
                          <a:cubicBezTo>
                            <a:pt x="1601449" y="320381"/>
                            <a:pt x="1570405" y="307158"/>
                            <a:pt x="1622322" y="324464"/>
                          </a:cubicBezTo>
                          <a:cubicBezTo>
                            <a:pt x="1632154" y="331019"/>
                            <a:pt x="1642987" y="336278"/>
                            <a:pt x="1651819" y="344129"/>
                          </a:cubicBezTo>
                          <a:cubicBezTo>
                            <a:pt x="1672604" y="362605"/>
                            <a:pt x="1687674" y="387695"/>
                            <a:pt x="1710813" y="403122"/>
                          </a:cubicBezTo>
                          <a:cubicBezTo>
                            <a:pt x="1720645" y="409677"/>
                            <a:pt x="1730693" y="415919"/>
                            <a:pt x="1740309" y="422787"/>
                          </a:cubicBezTo>
                          <a:cubicBezTo>
                            <a:pt x="1753644" y="432312"/>
                            <a:pt x="1765410" y="444154"/>
                            <a:pt x="1779638" y="452284"/>
                          </a:cubicBezTo>
                          <a:cubicBezTo>
                            <a:pt x="1788637" y="457426"/>
                            <a:pt x="1799303" y="458839"/>
                            <a:pt x="1809135" y="462116"/>
                          </a:cubicBezTo>
                          <a:cubicBezTo>
                            <a:pt x="1830881" y="483862"/>
                            <a:pt x="1840750" y="497588"/>
                            <a:pt x="1868129" y="511277"/>
                          </a:cubicBezTo>
                          <a:cubicBezTo>
                            <a:pt x="1877399" y="515912"/>
                            <a:pt x="1887794" y="517832"/>
                            <a:pt x="1897626" y="521109"/>
                          </a:cubicBezTo>
                          <a:lnTo>
                            <a:pt x="2074606" y="639097"/>
                          </a:lnTo>
                          <a:lnTo>
                            <a:pt x="2104103" y="658761"/>
                          </a:lnTo>
                          <a:cubicBezTo>
                            <a:pt x="2113935" y="665316"/>
                            <a:pt x="2122389" y="674689"/>
                            <a:pt x="2133600" y="678426"/>
                          </a:cubicBezTo>
                          <a:lnTo>
                            <a:pt x="2222090" y="707922"/>
                          </a:lnTo>
                          <a:lnTo>
                            <a:pt x="2281084" y="727587"/>
                          </a:lnTo>
                          <a:cubicBezTo>
                            <a:pt x="2403983" y="758311"/>
                            <a:pt x="2251211" y="719051"/>
                            <a:pt x="2349909" y="747251"/>
                          </a:cubicBezTo>
                          <a:cubicBezTo>
                            <a:pt x="2362902" y="750963"/>
                            <a:pt x="2376295" y="753201"/>
                            <a:pt x="2389238" y="757084"/>
                          </a:cubicBezTo>
                          <a:cubicBezTo>
                            <a:pt x="2409092" y="763040"/>
                            <a:pt x="2428567" y="770193"/>
                            <a:pt x="2448232" y="776748"/>
                          </a:cubicBezTo>
                          <a:cubicBezTo>
                            <a:pt x="2458064" y="780025"/>
                            <a:pt x="2468459" y="781945"/>
                            <a:pt x="2477729" y="786580"/>
                          </a:cubicBezTo>
                          <a:cubicBezTo>
                            <a:pt x="2535600" y="815516"/>
                            <a:pt x="2503149" y="801608"/>
                            <a:pt x="2576051" y="825909"/>
                          </a:cubicBezTo>
                          <a:lnTo>
                            <a:pt x="2635045" y="845574"/>
                          </a:lnTo>
                          <a:lnTo>
                            <a:pt x="2664542" y="855406"/>
                          </a:lnTo>
                          <a:cubicBezTo>
                            <a:pt x="2674374" y="861961"/>
                            <a:pt x="2683240" y="870272"/>
                            <a:pt x="2694038" y="875071"/>
                          </a:cubicBezTo>
                          <a:cubicBezTo>
                            <a:pt x="2712980" y="883490"/>
                            <a:pt x="2753032" y="894735"/>
                            <a:pt x="2753032" y="894735"/>
                          </a:cubicBezTo>
                          <a:cubicBezTo>
                            <a:pt x="2839206" y="980909"/>
                            <a:pt x="2729894" y="875454"/>
                            <a:pt x="2812026" y="943897"/>
                          </a:cubicBezTo>
                          <a:cubicBezTo>
                            <a:pt x="2822708" y="952798"/>
                            <a:pt x="2829367" y="966640"/>
                            <a:pt x="2841522" y="973393"/>
                          </a:cubicBezTo>
                          <a:cubicBezTo>
                            <a:pt x="2859642" y="983460"/>
                            <a:pt x="2880851" y="986503"/>
                            <a:pt x="2900516" y="993058"/>
                          </a:cubicBezTo>
                          <a:lnTo>
                            <a:pt x="2959509" y="1012722"/>
                          </a:lnTo>
                          <a:cubicBezTo>
                            <a:pt x="2969341" y="1016000"/>
                            <a:pt x="2980382" y="1016806"/>
                            <a:pt x="2989006" y="1022555"/>
                          </a:cubicBezTo>
                          <a:cubicBezTo>
                            <a:pt x="3026216" y="1047361"/>
                            <a:pt x="3010147" y="1033863"/>
                            <a:pt x="3038167" y="1061884"/>
                          </a:cubicBezTo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Light" panose="020B0403020202020204" pitchFamily="34" charset="0"/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35CB362-AE59-0546-BABD-4A7CBDAB0FCA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497826" y="3408982"/>
              <a:ext cx="0" cy="9376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E93662C-FB62-E743-9770-69EB0F3CC4A8}"/>
                </a:ext>
              </a:extLst>
            </p:cNvPr>
            <p:cNvCxnSpPr>
              <a:cxnSpLocks/>
            </p:cNvCxnSpPr>
            <p:nvPr/>
          </p:nvCxnSpPr>
          <p:spPr>
            <a:xfrm rot="5400000">
              <a:off x="1516098" y="1311151"/>
              <a:ext cx="0" cy="93769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32F290D-C74F-8640-B247-30A649D891E0}"/>
                </a:ext>
              </a:extLst>
            </p:cNvPr>
            <p:cNvSpPr/>
            <p:nvPr/>
          </p:nvSpPr>
          <p:spPr>
            <a:xfrm>
              <a:off x="1373312" y="5334208"/>
              <a:ext cx="29848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dirty="0">
                  <a:latin typeface="Helvetica Light" panose="020B0403020202020204" pitchFamily="34" charset="0"/>
                </a:rPr>
                <a:t>0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9BC3CF5-5D75-6F44-956D-4620B6ED363A}"/>
                </a:ext>
              </a:extLst>
            </p:cNvPr>
            <p:cNvSpPr/>
            <p:nvPr/>
          </p:nvSpPr>
          <p:spPr>
            <a:xfrm>
              <a:off x="1825567" y="2241979"/>
              <a:ext cx="2348720" cy="42595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accent6">
                      <a:lumMod val="50000"/>
                    </a:schemeClr>
                  </a:solidFill>
                  <a:latin typeface="Helvetica Light" panose="020B0403020202020204" pitchFamily="34" charset="0"/>
                  <a:ea typeface="ＭＳ Ｐゴシック" pitchFamily="34" charset="-128"/>
                  <a:cs typeface="Helvetica Neue"/>
                </a:rPr>
                <a:t>Recall at 90% precision</a:t>
              </a:r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5B1E7F81-215A-BE49-8C07-02D8F8B9EA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98369" y="1867017"/>
              <a:ext cx="5133871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9EC7713E-7B1A-6940-9692-6D1C5D8D9195}"/>
                </a:ext>
              </a:extLst>
            </p:cNvPr>
            <p:cNvCxnSpPr>
              <a:cxnSpLocks/>
            </p:cNvCxnSpPr>
            <p:nvPr/>
          </p:nvCxnSpPr>
          <p:spPr>
            <a:xfrm>
              <a:off x="1559891" y="3461739"/>
              <a:ext cx="5364139" cy="0"/>
            </a:xfrm>
            <a:prstGeom prst="line">
              <a:avLst/>
            </a:prstGeom>
            <a:ln w="12700">
              <a:solidFill>
                <a:schemeClr val="tx1"/>
              </a:solidFill>
              <a:prstDash val="lg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1BDD040-72EA-1B4A-B51A-6991B43794D2}"/>
                </a:ext>
              </a:extLst>
            </p:cNvPr>
            <p:cNvSpPr/>
            <p:nvPr/>
          </p:nvSpPr>
          <p:spPr>
            <a:xfrm>
              <a:off x="7202850" y="4490614"/>
              <a:ext cx="156942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accent6">
                      <a:lumMod val="50000"/>
                    </a:schemeClr>
                  </a:solidFill>
                  <a:latin typeface="Helvetica Light" panose="020B0403020202020204" pitchFamily="34" charset="0"/>
                  <a:ea typeface="ＭＳ Ｐゴシック" pitchFamily="34" charset="-128"/>
                  <a:cs typeface="Helvetica Neue"/>
                </a:rPr>
                <a:t>Precision</a:t>
              </a:r>
            </a:p>
            <a:p>
              <a:r>
                <a:rPr lang="en-US" sz="1600" dirty="0">
                  <a:solidFill>
                    <a:schemeClr val="accent6">
                      <a:lumMod val="50000"/>
                    </a:schemeClr>
                  </a:solidFill>
                  <a:latin typeface="Helvetica Light" panose="020B0403020202020204" pitchFamily="34" charset="0"/>
                  <a:ea typeface="ＭＳ Ｐゴシック" pitchFamily="34" charset="-128"/>
                  <a:cs typeface="Helvetica Neue"/>
                </a:rPr>
                <a:t>Recall curve</a:t>
              </a:r>
              <a:endParaRPr lang="en-US" sz="1600" dirty="0">
                <a:solidFill>
                  <a:schemeClr val="accent6">
                    <a:lumMod val="50000"/>
                  </a:schemeClr>
                </a:solidFill>
                <a:latin typeface="Helvetica Light" panose="020B0403020202020204" pitchFamily="34" charset="0"/>
              </a:endParaRPr>
            </a:p>
          </p:txBody>
        </p: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91D31F84-B08E-224F-89DA-C5B946B760C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3570" y="2002851"/>
              <a:ext cx="0" cy="295006"/>
            </a:xfrm>
            <a:prstGeom prst="straightConnector1">
              <a:avLst/>
            </a:prstGeom>
            <a:ln>
              <a:solidFill>
                <a:schemeClr val="accent6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7B88E61-F5DD-2245-9001-88EB6C3C6211}"/>
                </a:ext>
              </a:extLst>
            </p:cNvPr>
            <p:cNvSpPr/>
            <p:nvPr/>
          </p:nvSpPr>
          <p:spPr>
            <a:xfrm>
              <a:off x="2812073" y="1799099"/>
              <a:ext cx="156129" cy="135835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Light" panose="020B040302020202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5D626DE-230A-3749-B600-DD9193F6B3EA}"/>
              </a:ext>
            </a:extLst>
          </p:cNvPr>
          <p:cNvGrpSpPr/>
          <p:nvPr/>
        </p:nvGrpSpPr>
        <p:grpSpPr>
          <a:xfrm>
            <a:off x="563596" y="1052736"/>
            <a:ext cx="8208682" cy="5563137"/>
            <a:chOff x="563596" y="1052736"/>
            <a:chExt cx="8208682" cy="5563137"/>
          </a:xfrm>
        </p:grpSpPr>
        <p:grpSp>
          <p:nvGrpSpPr>
            <p:cNvPr id="18432" name="Group 18431">
              <a:extLst>
                <a:ext uri="{FF2B5EF4-FFF2-40B4-BE49-F238E27FC236}">
                  <a16:creationId xmlns:a16="http://schemas.microsoft.com/office/drawing/2014/main" id="{5F104B2E-202C-2242-B5FB-BE763A31BE3C}"/>
                </a:ext>
              </a:extLst>
            </p:cNvPr>
            <p:cNvGrpSpPr/>
            <p:nvPr/>
          </p:nvGrpSpPr>
          <p:grpSpPr>
            <a:xfrm>
              <a:off x="1559891" y="1052736"/>
              <a:ext cx="7212387" cy="2648078"/>
              <a:chOff x="1626207" y="1042396"/>
              <a:chExt cx="7085890" cy="2729378"/>
            </a:xfrm>
          </p:grpSpPr>
          <p:sp>
            <p:nvSpPr>
              <p:cNvPr id="46" name="Freeform 45">
                <a:extLst>
                  <a:ext uri="{FF2B5EF4-FFF2-40B4-BE49-F238E27FC236}">
                    <a16:creationId xmlns:a16="http://schemas.microsoft.com/office/drawing/2014/main" id="{0E220DCC-14C1-B84E-A022-2DCE07FCD499}"/>
                  </a:ext>
                </a:extLst>
              </p:cNvPr>
              <p:cNvSpPr/>
              <p:nvPr/>
            </p:nvSpPr>
            <p:spPr>
              <a:xfrm>
                <a:off x="1626207" y="1367269"/>
                <a:ext cx="5278885" cy="2132098"/>
              </a:xfrm>
              <a:custGeom>
                <a:avLst/>
                <a:gdLst>
                  <a:gd name="connsiteX0" fmla="*/ 0 w 5278885"/>
                  <a:gd name="connsiteY0" fmla="*/ 0 h 2132098"/>
                  <a:gd name="connsiteX1" fmla="*/ 205005 w 5278885"/>
                  <a:gd name="connsiteY1" fmla="*/ 39482 h 2132098"/>
                  <a:gd name="connsiteX2" fmla="*/ 392926 w 5278885"/>
                  <a:gd name="connsiteY2" fmla="*/ 78966 h 2132098"/>
                  <a:gd name="connsiteX3" fmla="*/ 529597 w 5278885"/>
                  <a:gd name="connsiteY3" fmla="*/ 118448 h 2132098"/>
                  <a:gd name="connsiteX4" fmla="*/ 597932 w 5278885"/>
                  <a:gd name="connsiteY4" fmla="*/ 138191 h 2132098"/>
                  <a:gd name="connsiteX5" fmla="*/ 717518 w 5278885"/>
                  <a:gd name="connsiteY5" fmla="*/ 157933 h 2132098"/>
                  <a:gd name="connsiteX6" fmla="*/ 888355 w 5278885"/>
                  <a:gd name="connsiteY6" fmla="*/ 197415 h 2132098"/>
                  <a:gd name="connsiteX7" fmla="*/ 939607 w 5278885"/>
                  <a:gd name="connsiteY7" fmla="*/ 217158 h 2132098"/>
                  <a:gd name="connsiteX8" fmla="*/ 1007942 w 5278885"/>
                  <a:gd name="connsiteY8" fmla="*/ 256640 h 2132098"/>
                  <a:gd name="connsiteX9" fmla="*/ 1178780 w 5278885"/>
                  <a:gd name="connsiteY9" fmla="*/ 296124 h 2132098"/>
                  <a:gd name="connsiteX10" fmla="*/ 1503370 w 5278885"/>
                  <a:gd name="connsiteY10" fmla="*/ 335607 h 2132098"/>
                  <a:gd name="connsiteX11" fmla="*/ 1674209 w 5278885"/>
                  <a:gd name="connsiteY11" fmla="*/ 375091 h 2132098"/>
                  <a:gd name="connsiteX12" fmla="*/ 1725461 w 5278885"/>
                  <a:gd name="connsiteY12" fmla="*/ 394832 h 2132098"/>
                  <a:gd name="connsiteX13" fmla="*/ 1998801 w 5278885"/>
                  <a:gd name="connsiteY13" fmla="*/ 414573 h 2132098"/>
                  <a:gd name="connsiteX14" fmla="*/ 2118388 w 5278885"/>
                  <a:gd name="connsiteY14" fmla="*/ 434314 h 2132098"/>
                  <a:gd name="connsiteX15" fmla="*/ 2323393 w 5278885"/>
                  <a:gd name="connsiteY15" fmla="*/ 473799 h 2132098"/>
                  <a:gd name="connsiteX16" fmla="*/ 2494229 w 5278885"/>
                  <a:gd name="connsiteY16" fmla="*/ 493540 h 2132098"/>
                  <a:gd name="connsiteX17" fmla="*/ 2562564 w 5278885"/>
                  <a:gd name="connsiteY17" fmla="*/ 513281 h 2132098"/>
                  <a:gd name="connsiteX18" fmla="*/ 2665068 w 5278885"/>
                  <a:gd name="connsiteY18" fmla="*/ 552765 h 2132098"/>
                  <a:gd name="connsiteX19" fmla="*/ 2818821 w 5278885"/>
                  <a:gd name="connsiteY19" fmla="*/ 651473 h 2132098"/>
                  <a:gd name="connsiteX20" fmla="*/ 2870073 w 5278885"/>
                  <a:gd name="connsiteY20" fmla="*/ 690957 h 2132098"/>
                  <a:gd name="connsiteX21" fmla="*/ 2972576 w 5278885"/>
                  <a:gd name="connsiteY21" fmla="*/ 809406 h 2132098"/>
                  <a:gd name="connsiteX22" fmla="*/ 3023826 w 5278885"/>
                  <a:gd name="connsiteY22" fmla="*/ 848890 h 2132098"/>
                  <a:gd name="connsiteX23" fmla="*/ 3092161 w 5278885"/>
                  <a:gd name="connsiteY23" fmla="*/ 908115 h 2132098"/>
                  <a:gd name="connsiteX24" fmla="*/ 3143413 w 5278885"/>
                  <a:gd name="connsiteY24" fmla="*/ 927857 h 2132098"/>
                  <a:gd name="connsiteX25" fmla="*/ 3245917 w 5278885"/>
                  <a:gd name="connsiteY25" fmla="*/ 1026564 h 2132098"/>
                  <a:gd name="connsiteX26" fmla="*/ 3297168 w 5278885"/>
                  <a:gd name="connsiteY26" fmla="*/ 1046305 h 2132098"/>
                  <a:gd name="connsiteX27" fmla="*/ 3604675 w 5278885"/>
                  <a:gd name="connsiteY27" fmla="*/ 1283207 h 2132098"/>
                  <a:gd name="connsiteX28" fmla="*/ 3655927 w 5278885"/>
                  <a:gd name="connsiteY28" fmla="*/ 1322689 h 2132098"/>
                  <a:gd name="connsiteX29" fmla="*/ 3707179 w 5278885"/>
                  <a:gd name="connsiteY29" fmla="*/ 1362173 h 2132098"/>
                  <a:gd name="connsiteX30" fmla="*/ 3860932 w 5278885"/>
                  <a:gd name="connsiteY30" fmla="*/ 1421397 h 2132098"/>
                  <a:gd name="connsiteX31" fmla="*/ 3963435 w 5278885"/>
                  <a:gd name="connsiteY31" fmla="*/ 1460881 h 2132098"/>
                  <a:gd name="connsiteX32" fmla="*/ 4083020 w 5278885"/>
                  <a:gd name="connsiteY32" fmla="*/ 1500363 h 2132098"/>
                  <a:gd name="connsiteX33" fmla="*/ 4151355 w 5278885"/>
                  <a:gd name="connsiteY33" fmla="*/ 1520106 h 2132098"/>
                  <a:gd name="connsiteX34" fmla="*/ 4253859 w 5278885"/>
                  <a:gd name="connsiteY34" fmla="*/ 1559589 h 2132098"/>
                  <a:gd name="connsiteX35" fmla="*/ 4305111 w 5278885"/>
                  <a:gd name="connsiteY35" fmla="*/ 1579330 h 2132098"/>
                  <a:gd name="connsiteX36" fmla="*/ 4475947 w 5278885"/>
                  <a:gd name="connsiteY36" fmla="*/ 1658296 h 2132098"/>
                  <a:gd name="connsiteX37" fmla="*/ 4578451 w 5278885"/>
                  <a:gd name="connsiteY37" fmla="*/ 1697781 h 2132098"/>
                  <a:gd name="connsiteX38" fmla="*/ 4629702 w 5278885"/>
                  <a:gd name="connsiteY38" fmla="*/ 1717522 h 2132098"/>
                  <a:gd name="connsiteX39" fmla="*/ 4680952 w 5278885"/>
                  <a:gd name="connsiteY39" fmla="*/ 1757006 h 2132098"/>
                  <a:gd name="connsiteX40" fmla="*/ 4783456 w 5278885"/>
                  <a:gd name="connsiteY40" fmla="*/ 1796488 h 2132098"/>
                  <a:gd name="connsiteX41" fmla="*/ 4885959 w 5278885"/>
                  <a:gd name="connsiteY41" fmla="*/ 1895198 h 2132098"/>
                  <a:gd name="connsiteX42" fmla="*/ 4937209 w 5278885"/>
                  <a:gd name="connsiteY42" fmla="*/ 1954421 h 2132098"/>
                  <a:gd name="connsiteX43" fmla="*/ 5039713 w 5278885"/>
                  <a:gd name="connsiteY43" fmla="*/ 1993906 h 2132098"/>
                  <a:gd name="connsiteX44" fmla="*/ 5142214 w 5278885"/>
                  <a:gd name="connsiteY44" fmla="*/ 2033388 h 2132098"/>
                  <a:gd name="connsiteX45" fmla="*/ 5193466 w 5278885"/>
                  <a:gd name="connsiteY45" fmla="*/ 2053131 h 2132098"/>
                  <a:gd name="connsiteX46" fmla="*/ 5278885 w 5278885"/>
                  <a:gd name="connsiteY46" fmla="*/ 2132098 h 21320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5278885" h="2132098" fill="none" extrusionOk="0">
                    <a:moveTo>
                      <a:pt x="0" y="0"/>
                    </a:moveTo>
                    <a:cubicBezTo>
                      <a:pt x="76811" y="13295"/>
                      <a:pt x="125918" y="29070"/>
                      <a:pt x="205005" y="39482"/>
                    </a:cubicBezTo>
                    <a:cubicBezTo>
                      <a:pt x="276918" y="52979"/>
                      <a:pt x="335714" y="69842"/>
                      <a:pt x="392926" y="78966"/>
                    </a:cubicBezTo>
                    <a:cubicBezTo>
                      <a:pt x="450026" y="91704"/>
                      <a:pt x="491320" y="106756"/>
                      <a:pt x="529597" y="118448"/>
                    </a:cubicBezTo>
                    <a:cubicBezTo>
                      <a:pt x="550978" y="124860"/>
                      <a:pt x="570629" y="135721"/>
                      <a:pt x="597932" y="138191"/>
                    </a:cubicBezTo>
                    <a:cubicBezTo>
                      <a:pt x="651008" y="140432"/>
                      <a:pt x="689425" y="163299"/>
                      <a:pt x="717518" y="157933"/>
                    </a:cubicBezTo>
                    <a:cubicBezTo>
                      <a:pt x="792839" y="168642"/>
                      <a:pt x="823763" y="183791"/>
                      <a:pt x="888355" y="197415"/>
                    </a:cubicBezTo>
                    <a:cubicBezTo>
                      <a:pt x="907539" y="201381"/>
                      <a:pt x="926664" y="209182"/>
                      <a:pt x="939607" y="217158"/>
                    </a:cubicBezTo>
                    <a:cubicBezTo>
                      <a:pt x="962594" y="223532"/>
                      <a:pt x="978963" y="249048"/>
                      <a:pt x="1007942" y="256640"/>
                    </a:cubicBezTo>
                    <a:cubicBezTo>
                      <a:pt x="1066886" y="278861"/>
                      <a:pt x="1117857" y="296819"/>
                      <a:pt x="1178780" y="296124"/>
                    </a:cubicBezTo>
                    <a:cubicBezTo>
                      <a:pt x="1281074" y="284658"/>
                      <a:pt x="1387313" y="354643"/>
                      <a:pt x="1503370" y="335607"/>
                    </a:cubicBezTo>
                    <a:cubicBezTo>
                      <a:pt x="1620796" y="376021"/>
                      <a:pt x="1440505" y="311122"/>
                      <a:pt x="1674209" y="375091"/>
                    </a:cubicBezTo>
                    <a:cubicBezTo>
                      <a:pt x="1687786" y="376399"/>
                      <a:pt x="1709565" y="392817"/>
                      <a:pt x="1725461" y="394832"/>
                    </a:cubicBezTo>
                    <a:cubicBezTo>
                      <a:pt x="1795462" y="412554"/>
                      <a:pt x="1909743" y="404922"/>
                      <a:pt x="1998801" y="414573"/>
                    </a:cubicBezTo>
                    <a:cubicBezTo>
                      <a:pt x="2046264" y="411283"/>
                      <a:pt x="2062845" y="431140"/>
                      <a:pt x="2118388" y="434314"/>
                    </a:cubicBezTo>
                    <a:cubicBezTo>
                      <a:pt x="2193400" y="460022"/>
                      <a:pt x="2261065" y="465689"/>
                      <a:pt x="2323393" y="473799"/>
                    </a:cubicBezTo>
                    <a:cubicBezTo>
                      <a:pt x="2379496" y="468673"/>
                      <a:pt x="2450156" y="503854"/>
                      <a:pt x="2494229" y="493540"/>
                    </a:cubicBezTo>
                    <a:cubicBezTo>
                      <a:pt x="2510400" y="497584"/>
                      <a:pt x="2545875" y="507478"/>
                      <a:pt x="2562564" y="513281"/>
                    </a:cubicBezTo>
                    <a:cubicBezTo>
                      <a:pt x="2597061" y="525240"/>
                      <a:pt x="2665069" y="552765"/>
                      <a:pt x="2665068" y="552765"/>
                    </a:cubicBezTo>
                    <a:cubicBezTo>
                      <a:pt x="2780388" y="654182"/>
                      <a:pt x="2726450" y="612657"/>
                      <a:pt x="2818821" y="651473"/>
                    </a:cubicBezTo>
                    <a:cubicBezTo>
                      <a:pt x="2836911" y="665005"/>
                      <a:pt x="2859221" y="676827"/>
                      <a:pt x="2870073" y="690957"/>
                    </a:cubicBezTo>
                    <a:cubicBezTo>
                      <a:pt x="2894797" y="721201"/>
                      <a:pt x="2932987" y="774360"/>
                      <a:pt x="2972576" y="809406"/>
                    </a:cubicBezTo>
                    <a:cubicBezTo>
                      <a:pt x="2986068" y="823422"/>
                      <a:pt x="3009392" y="839976"/>
                      <a:pt x="3023826" y="848890"/>
                    </a:cubicBezTo>
                    <a:cubicBezTo>
                      <a:pt x="3044867" y="875133"/>
                      <a:pt x="3065714" y="891915"/>
                      <a:pt x="3092161" y="908115"/>
                    </a:cubicBezTo>
                    <a:cubicBezTo>
                      <a:pt x="3109983" y="922226"/>
                      <a:pt x="3122593" y="924355"/>
                      <a:pt x="3143413" y="927857"/>
                    </a:cubicBezTo>
                    <a:cubicBezTo>
                      <a:pt x="3183188" y="978261"/>
                      <a:pt x="3200115" y="999014"/>
                      <a:pt x="3245917" y="1026564"/>
                    </a:cubicBezTo>
                    <a:cubicBezTo>
                      <a:pt x="3261144" y="1036879"/>
                      <a:pt x="3281187" y="1038419"/>
                      <a:pt x="3297168" y="1046305"/>
                    </a:cubicBezTo>
                    <a:cubicBezTo>
                      <a:pt x="3428324" y="1118471"/>
                      <a:pt x="3449410" y="1180216"/>
                      <a:pt x="3604675" y="1283207"/>
                    </a:cubicBezTo>
                    <a:cubicBezTo>
                      <a:pt x="3619863" y="1286751"/>
                      <a:pt x="3631368" y="1310977"/>
                      <a:pt x="3655927" y="1322689"/>
                    </a:cubicBezTo>
                    <a:cubicBezTo>
                      <a:pt x="3669472" y="1336488"/>
                      <a:pt x="3689091" y="1353763"/>
                      <a:pt x="3707179" y="1362173"/>
                    </a:cubicBezTo>
                    <a:cubicBezTo>
                      <a:pt x="3770052" y="1380853"/>
                      <a:pt x="3820074" y="1406005"/>
                      <a:pt x="3860932" y="1421397"/>
                    </a:cubicBezTo>
                    <a:cubicBezTo>
                      <a:pt x="3903492" y="1432658"/>
                      <a:pt x="3920554" y="1452573"/>
                      <a:pt x="3963435" y="1460881"/>
                    </a:cubicBezTo>
                    <a:cubicBezTo>
                      <a:pt x="4182206" y="1517549"/>
                      <a:pt x="3940921" y="1413613"/>
                      <a:pt x="4083020" y="1500363"/>
                    </a:cubicBezTo>
                    <a:cubicBezTo>
                      <a:pt x="4110031" y="1507819"/>
                      <a:pt x="4131483" y="1510583"/>
                      <a:pt x="4151355" y="1520106"/>
                    </a:cubicBezTo>
                    <a:cubicBezTo>
                      <a:pt x="4188609" y="1532505"/>
                      <a:pt x="4209144" y="1547579"/>
                      <a:pt x="4253859" y="1559589"/>
                    </a:cubicBezTo>
                    <a:cubicBezTo>
                      <a:pt x="4273929" y="1566936"/>
                      <a:pt x="4289904" y="1572202"/>
                      <a:pt x="4305111" y="1579330"/>
                    </a:cubicBezTo>
                    <a:cubicBezTo>
                      <a:pt x="4397428" y="1650810"/>
                      <a:pt x="4342486" y="1613374"/>
                      <a:pt x="4475947" y="1658296"/>
                    </a:cubicBezTo>
                    <a:cubicBezTo>
                      <a:pt x="4512570" y="1667217"/>
                      <a:pt x="4540407" y="1686617"/>
                      <a:pt x="4578451" y="1697781"/>
                    </a:cubicBezTo>
                    <a:cubicBezTo>
                      <a:pt x="4603511" y="1705473"/>
                      <a:pt x="4605040" y="1711955"/>
                      <a:pt x="4629702" y="1717522"/>
                    </a:cubicBezTo>
                    <a:cubicBezTo>
                      <a:pt x="4647057" y="1733508"/>
                      <a:pt x="4665470" y="1749337"/>
                      <a:pt x="4680952" y="1757006"/>
                    </a:cubicBezTo>
                    <a:cubicBezTo>
                      <a:pt x="4713865" y="1773909"/>
                      <a:pt x="4783456" y="1796488"/>
                      <a:pt x="4783456" y="1796488"/>
                    </a:cubicBezTo>
                    <a:cubicBezTo>
                      <a:pt x="4971993" y="2013623"/>
                      <a:pt x="4723837" y="1726725"/>
                      <a:pt x="4885959" y="1895198"/>
                    </a:cubicBezTo>
                    <a:cubicBezTo>
                      <a:pt x="4901922" y="1916182"/>
                      <a:pt x="4921009" y="1939094"/>
                      <a:pt x="4937209" y="1954421"/>
                    </a:cubicBezTo>
                    <a:cubicBezTo>
                      <a:pt x="4965978" y="1977199"/>
                      <a:pt x="5007763" y="1983854"/>
                      <a:pt x="5039713" y="1993906"/>
                    </a:cubicBezTo>
                    <a:cubicBezTo>
                      <a:pt x="5074696" y="2006027"/>
                      <a:pt x="5097539" y="2021204"/>
                      <a:pt x="5142214" y="2033388"/>
                    </a:cubicBezTo>
                    <a:cubicBezTo>
                      <a:pt x="5162789" y="2040005"/>
                      <a:pt x="5180154" y="2039770"/>
                      <a:pt x="5193466" y="2053131"/>
                    </a:cubicBezTo>
                    <a:cubicBezTo>
                      <a:pt x="5252435" y="2104349"/>
                      <a:pt x="5228971" y="2075384"/>
                      <a:pt x="5278885" y="2132098"/>
                    </a:cubicBezTo>
                  </a:path>
                  <a:path w="5278885" h="2132098" stroke="0" extrusionOk="0">
                    <a:moveTo>
                      <a:pt x="0" y="0"/>
                    </a:moveTo>
                    <a:cubicBezTo>
                      <a:pt x="85899" y="844"/>
                      <a:pt x="141185" y="43475"/>
                      <a:pt x="205005" y="39482"/>
                    </a:cubicBezTo>
                    <a:cubicBezTo>
                      <a:pt x="278098" y="53614"/>
                      <a:pt x="328576" y="52554"/>
                      <a:pt x="392926" y="78966"/>
                    </a:cubicBezTo>
                    <a:cubicBezTo>
                      <a:pt x="430150" y="84678"/>
                      <a:pt x="478421" y="116820"/>
                      <a:pt x="529597" y="118448"/>
                    </a:cubicBezTo>
                    <a:cubicBezTo>
                      <a:pt x="552398" y="126833"/>
                      <a:pt x="574245" y="132924"/>
                      <a:pt x="597932" y="138191"/>
                    </a:cubicBezTo>
                    <a:cubicBezTo>
                      <a:pt x="630696" y="141965"/>
                      <a:pt x="685804" y="155374"/>
                      <a:pt x="717518" y="157933"/>
                    </a:cubicBezTo>
                    <a:cubicBezTo>
                      <a:pt x="789180" y="171837"/>
                      <a:pt x="821547" y="168298"/>
                      <a:pt x="888355" y="197415"/>
                    </a:cubicBezTo>
                    <a:cubicBezTo>
                      <a:pt x="904025" y="205415"/>
                      <a:pt x="927750" y="211588"/>
                      <a:pt x="939607" y="217158"/>
                    </a:cubicBezTo>
                    <a:cubicBezTo>
                      <a:pt x="964039" y="228997"/>
                      <a:pt x="979820" y="247967"/>
                      <a:pt x="1007942" y="256640"/>
                    </a:cubicBezTo>
                    <a:cubicBezTo>
                      <a:pt x="1076532" y="285504"/>
                      <a:pt x="1127703" y="299040"/>
                      <a:pt x="1178780" y="296124"/>
                    </a:cubicBezTo>
                    <a:cubicBezTo>
                      <a:pt x="1320844" y="279660"/>
                      <a:pt x="1404679" y="362881"/>
                      <a:pt x="1503370" y="335607"/>
                    </a:cubicBezTo>
                    <a:cubicBezTo>
                      <a:pt x="1615965" y="379389"/>
                      <a:pt x="1493342" y="310557"/>
                      <a:pt x="1674209" y="375091"/>
                    </a:cubicBezTo>
                    <a:cubicBezTo>
                      <a:pt x="1689141" y="378119"/>
                      <a:pt x="1706723" y="390586"/>
                      <a:pt x="1725461" y="394832"/>
                    </a:cubicBezTo>
                    <a:cubicBezTo>
                      <a:pt x="1803624" y="393979"/>
                      <a:pt x="1897408" y="392628"/>
                      <a:pt x="1998801" y="414573"/>
                    </a:cubicBezTo>
                    <a:cubicBezTo>
                      <a:pt x="2057192" y="422917"/>
                      <a:pt x="2089625" y="438195"/>
                      <a:pt x="2118388" y="434314"/>
                    </a:cubicBezTo>
                    <a:cubicBezTo>
                      <a:pt x="2180829" y="457509"/>
                      <a:pt x="2262713" y="471967"/>
                      <a:pt x="2323393" y="473799"/>
                    </a:cubicBezTo>
                    <a:cubicBezTo>
                      <a:pt x="2367035" y="460905"/>
                      <a:pt x="2450305" y="501996"/>
                      <a:pt x="2494229" y="493540"/>
                    </a:cubicBezTo>
                    <a:cubicBezTo>
                      <a:pt x="2521074" y="499259"/>
                      <a:pt x="2540450" y="509035"/>
                      <a:pt x="2562564" y="513281"/>
                    </a:cubicBezTo>
                    <a:cubicBezTo>
                      <a:pt x="2597061" y="525240"/>
                      <a:pt x="2665068" y="552765"/>
                      <a:pt x="2665068" y="552765"/>
                    </a:cubicBezTo>
                    <a:cubicBezTo>
                      <a:pt x="2793421" y="645541"/>
                      <a:pt x="2718023" y="629925"/>
                      <a:pt x="2818821" y="651473"/>
                    </a:cubicBezTo>
                    <a:cubicBezTo>
                      <a:pt x="2836305" y="663403"/>
                      <a:pt x="2857147" y="677809"/>
                      <a:pt x="2870073" y="690957"/>
                    </a:cubicBezTo>
                    <a:cubicBezTo>
                      <a:pt x="2907191" y="731229"/>
                      <a:pt x="2934469" y="779165"/>
                      <a:pt x="2972576" y="809406"/>
                    </a:cubicBezTo>
                    <a:cubicBezTo>
                      <a:pt x="2990057" y="823904"/>
                      <a:pt x="3010685" y="834051"/>
                      <a:pt x="3023826" y="848890"/>
                    </a:cubicBezTo>
                    <a:cubicBezTo>
                      <a:pt x="3049346" y="867500"/>
                      <a:pt x="3071680" y="895285"/>
                      <a:pt x="3092161" y="908115"/>
                    </a:cubicBezTo>
                    <a:cubicBezTo>
                      <a:pt x="3102825" y="916737"/>
                      <a:pt x="3122626" y="925027"/>
                      <a:pt x="3143413" y="927857"/>
                    </a:cubicBezTo>
                    <a:cubicBezTo>
                      <a:pt x="3178693" y="976877"/>
                      <a:pt x="3202618" y="993977"/>
                      <a:pt x="3245917" y="1026564"/>
                    </a:cubicBezTo>
                    <a:cubicBezTo>
                      <a:pt x="3263383" y="1037132"/>
                      <a:pt x="3283051" y="1037953"/>
                      <a:pt x="3297168" y="1046305"/>
                    </a:cubicBezTo>
                    <a:cubicBezTo>
                      <a:pt x="3443945" y="1123474"/>
                      <a:pt x="3493077" y="1220605"/>
                      <a:pt x="3604675" y="1283207"/>
                    </a:cubicBezTo>
                    <a:cubicBezTo>
                      <a:pt x="3630413" y="1301415"/>
                      <a:pt x="3633206" y="1308054"/>
                      <a:pt x="3655927" y="1322689"/>
                    </a:cubicBezTo>
                    <a:cubicBezTo>
                      <a:pt x="3672545" y="1339072"/>
                      <a:pt x="3689212" y="1358664"/>
                      <a:pt x="3707179" y="1362173"/>
                    </a:cubicBezTo>
                    <a:cubicBezTo>
                      <a:pt x="3744957" y="1372557"/>
                      <a:pt x="3791759" y="1398954"/>
                      <a:pt x="3860932" y="1421397"/>
                    </a:cubicBezTo>
                    <a:cubicBezTo>
                      <a:pt x="3887361" y="1427667"/>
                      <a:pt x="3924019" y="1457717"/>
                      <a:pt x="3963435" y="1460881"/>
                    </a:cubicBezTo>
                    <a:cubicBezTo>
                      <a:pt x="4171735" y="1550893"/>
                      <a:pt x="3926846" y="1483110"/>
                      <a:pt x="4083020" y="1500363"/>
                    </a:cubicBezTo>
                    <a:cubicBezTo>
                      <a:pt x="4106682" y="1508321"/>
                      <a:pt x="4132669" y="1516026"/>
                      <a:pt x="4151355" y="1520106"/>
                    </a:cubicBezTo>
                    <a:cubicBezTo>
                      <a:pt x="4186326" y="1533728"/>
                      <a:pt x="4225707" y="1548960"/>
                      <a:pt x="4253859" y="1559589"/>
                    </a:cubicBezTo>
                    <a:cubicBezTo>
                      <a:pt x="4269214" y="1566487"/>
                      <a:pt x="4287873" y="1574165"/>
                      <a:pt x="4305111" y="1579330"/>
                    </a:cubicBezTo>
                    <a:cubicBezTo>
                      <a:pt x="4411263" y="1627998"/>
                      <a:pt x="4341822" y="1619920"/>
                      <a:pt x="4475947" y="1658296"/>
                    </a:cubicBezTo>
                    <a:cubicBezTo>
                      <a:pt x="4518751" y="1670933"/>
                      <a:pt x="4525097" y="1688222"/>
                      <a:pt x="4578451" y="1697781"/>
                    </a:cubicBezTo>
                    <a:cubicBezTo>
                      <a:pt x="4593231" y="1697016"/>
                      <a:pt x="4619391" y="1713624"/>
                      <a:pt x="4629702" y="1717522"/>
                    </a:cubicBezTo>
                    <a:cubicBezTo>
                      <a:pt x="4650700" y="1729938"/>
                      <a:pt x="4663538" y="1742640"/>
                      <a:pt x="4680952" y="1757006"/>
                    </a:cubicBezTo>
                    <a:cubicBezTo>
                      <a:pt x="4713865" y="1773909"/>
                      <a:pt x="4783456" y="1796488"/>
                      <a:pt x="4783456" y="1796488"/>
                    </a:cubicBezTo>
                    <a:cubicBezTo>
                      <a:pt x="4951738" y="2009100"/>
                      <a:pt x="4733746" y="1796658"/>
                      <a:pt x="4885959" y="1895198"/>
                    </a:cubicBezTo>
                    <a:cubicBezTo>
                      <a:pt x="4900317" y="1914175"/>
                      <a:pt x="4914453" y="1945806"/>
                      <a:pt x="4937209" y="1954421"/>
                    </a:cubicBezTo>
                    <a:cubicBezTo>
                      <a:pt x="4973189" y="1982554"/>
                      <a:pt x="5007466" y="1982575"/>
                      <a:pt x="5039713" y="1993906"/>
                    </a:cubicBezTo>
                    <a:cubicBezTo>
                      <a:pt x="5076730" y="1996695"/>
                      <a:pt x="5107205" y="2026751"/>
                      <a:pt x="5142214" y="2033388"/>
                    </a:cubicBezTo>
                    <a:cubicBezTo>
                      <a:pt x="5158417" y="2039198"/>
                      <a:pt x="5180121" y="2041737"/>
                      <a:pt x="5193466" y="2053131"/>
                    </a:cubicBezTo>
                    <a:cubicBezTo>
                      <a:pt x="5252259" y="2102378"/>
                      <a:pt x="5223957" y="2078570"/>
                      <a:pt x="5278885" y="2132098"/>
                    </a:cubicBezTo>
                  </a:path>
                </a:pathLst>
              </a:custGeom>
              <a:ln w="28575">
                <a:solidFill>
                  <a:srgbClr val="002060"/>
                </a:solidFill>
                <a:extLst>
                  <a:ext uri="{C807C97D-BFC1-408E-A445-0C87EB9F89A2}">
                    <ask:lineSketchStyleProps xmlns:ask="http://schemas.microsoft.com/office/drawing/2018/sketchyshapes" sd="1219033472">
                      <a:custGeom>
                        <a:avLst/>
                        <a:gdLst>
                          <a:gd name="connsiteX0" fmla="*/ 0 w 3038167"/>
                          <a:gd name="connsiteY0" fmla="*/ 0 h 1061884"/>
                          <a:gd name="connsiteX1" fmla="*/ 117987 w 3038167"/>
                          <a:gd name="connsiteY1" fmla="*/ 19664 h 1061884"/>
                          <a:gd name="connsiteX2" fmla="*/ 226142 w 3038167"/>
                          <a:gd name="connsiteY2" fmla="*/ 39329 h 1061884"/>
                          <a:gd name="connsiteX3" fmla="*/ 304800 w 3038167"/>
                          <a:gd name="connsiteY3" fmla="*/ 58993 h 1061884"/>
                          <a:gd name="connsiteX4" fmla="*/ 344129 w 3038167"/>
                          <a:gd name="connsiteY4" fmla="*/ 68826 h 1061884"/>
                          <a:gd name="connsiteX5" fmla="*/ 412955 w 3038167"/>
                          <a:gd name="connsiteY5" fmla="*/ 78658 h 1061884"/>
                          <a:gd name="connsiteX6" fmla="*/ 511277 w 3038167"/>
                          <a:gd name="connsiteY6" fmla="*/ 98322 h 1061884"/>
                          <a:gd name="connsiteX7" fmla="*/ 540774 w 3038167"/>
                          <a:gd name="connsiteY7" fmla="*/ 108155 h 1061884"/>
                          <a:gd name="connsiteX8" fmla="*/ 580103 w 3038167"/>
                          <a:gd name="connsiteY8" fmla="*/ 127819 h 1061884"/>
                          <a:gd name="connsiteX9" fmla="*/ 678426 w 3038167"/>
                          <a:gd name="connsiteY9" fmla="*/ 147484 h 1061884"/>
                          <a:gd name="connsiteX10" fmla="*/ 865238 w 3038167"/>
                          <a:gd name="connsiteY10" fmla="*/ 167148 h 1061884"/>
                          <a:gd name="connsiteX11" fmla="*/ 963561 w 3038167"/>
                          <a:gd name="connsiteY11" fmla="*/ 186813 h 1061884"/>
                          <a:gd name="connsiteX12" fmla="*/ 993058 w 3038167"/>
                          <a:gd name="connsiteY12" fmla="*/ 196645 h 1061884"/>
                          <a:gd name="connsiteX13" fmla="*/ 1150374 w 3038167"/>
                          <a:gd name="connsiteY13" fmla="*/ 206477 h 1061884"/>
                          <a:gd name="connsiteX14" fmla="*/ 1219200 w 3038167"/>
                          <a:gd name="connsiteY14" fmla="*/ 216309 h 1061884"/>
                          <a:gd name="connsiteX15" fmla="*/ 1337187 w 3038167"/>
                          <a:gd name="connsiteY15" fmla="*/ 235974 h 1061884"/>
                          <a:gd name="connsiteX16" fmla="*/ 1435509 w 3038167"/>
                          <a:gd name="connsiteY16" fmla="*/ 245806 h 1061884"/>
                          <a:gd name="connsiteX17" fmla="*/ 1474838 w 3038167"/>
                          <a:gd name="connsiteY17" fmla="*/ 255638 h 1061884"/>
                          <a:gd name="connsiteX18" fmla="*/ 1533832 w 3038167"/>
                          <a:gd name="connsiteY18" fmla="*/ 275303 h 1061884"/>
                          <a:gd name="connsiteX19" fmla="*/ 1622322 w 3038167"/>
                          <a:gd name="connsiteY19" fmla="*/ 324464 h 1061884"/>
                          <a:gd name="connsiteX20" fmla="*/ 1651819 w 3038167"/>
                          <a:gd name="connsiteY20" fmla="*/ 344129 h 1061884"/>
                          <a:gd name="connsiteX21" fmla="*/ 1710813 w 3038167"/>
                          <a:gd name="connsiteY21" fmla="*/ 403122 h 1061884"/>
                          <a:gd name="connsiteX22" fmla="*/ 1740309 w 3038167"/>
                          <a:gd name="connsiteY22" fmla="*/ 422787 h 1061884"/>
                          <a:gd name="connsiteX23" fmla="*/ 1779638 w 3038167"/>
                          <a:gd name="connsiteY23" fmla="*/ 452284 h 1061884"/>
                          <a:gd name="connsiteX24" fmla="*/ 1809135 w 3038167"/>
                          <a:gd name="connsiteY24" fmla="*/ 462116 h 1061884"/>
                          <a:gd name="connsiteX25" fmla="*/ 1868129 w 3038167"/>
                          <a:gd name="connsiteY25" fmla="*/ 511277 h 1061884"/>
                          <a:gd name="connsiteX26" fmla="*/ 1897626 w 3038167"/>
                          <a:gd name="connsiteY26" fmla="*/ 521109 h 1061884"/>
                          <a:gd name="connsiteX27" fmla="*/ 2074606 w 3038167"/>
                          <a:gd name="connsiteY27" fmla="*/ 639097 h 1061884"/>
                          <a:gd name="connsiteX28" fmla="*/ 2104103 w 3038167"/>
                          <a:gd name="connsiteY28" fmla="*/ 658761 h 1061884"/>
                          <a:gd name="connsiteX29" fmla="*/ 2133600 w 3038167"/>
                          <a:gd name="connsiteY29" fmla="*/ 678426 h 1061884"/>
                          <a:gd name="connsiteX30" fmla="*/ 2222090 w 3038167"/>
                          <a:gd name="connsiteY30" fmla="*/ 707922 h 1061884"/>
                          <a:gd name="connsiteX31" fmla="*/ 2281084 w 3038167"/>
                          <a:gd name="connsiteY31" fmla="*/ 727587 h 1061884"/>
                          <a:gd name="connsiteX32" fmla="*/ 2349909 w 3038167"/>
                          <a:gd name="connsiteY32" fmla="*/ 747251 h 1061884"/>
                          <a:gd name="connsiteX33" fmla="*/ 2389238 w 3038167"/>
                          <a:gd name="connsiteY33" fmla="*/ 757084 h 1061884"/>
                          <a:gd name="connsiteX34" fmla="*/ 2448232 w 3038167"/>
                          <a:gd name="connsiteY34" fmla="*/ 776748 h 1061884"/>
                          <a:gd name="connsiteX35" fmla="*/ 2477729 w 3038167"/>
                          <a:gd name="connsiteY35" fmla="*/ 786580 h 1061884"/>
                          <a:gd name="connsiteX36" fmla="*/ 2576051 w 3038167"/>
                          <a:gd name="connsiteY36" fmla="*/ 825909 h 1061884"/>
                          <a:gd name="connsiteX37" fmla="*/ 2635045 w 3038167"/>
                          <a:gd name="connsiteY37" fmla="*/ 845574 h 1061884"/>
                          <a:gd name="connsiteX38" fmla="*/ 2664542 w 3038167"/>
                          <a:gd name="connsiteY38" fmla="*/ 855406 h 1061884"/>
                          <a:gd name="connsiteX39" fmla="*/ 2694038 w 3038167"/>
                          <a:gd name="connsiteY39" fmla="*/ 875071 h 1061884"/>
                          <a:gd name="connsiteX40" fmla="*/ 2753032 w 3038167"/>
                          <a:gd name="connsiteY40" fmla="*/ 894735 h 1061884"/>
                          <a:gd name="connsiteX41" fmla="*/ 2812026 w 3038167"/>
                          <a:gd name="connsiteY41" fmla="*/ 943897 h 1061884"/>
                          <a:gd name="connsiteX42" fmla="*/ 2841522 w 3038167"/>
                          <a:gd name="connsiteY42" fmla="*/ 973393 h 1061884"/>
                          <a:gd name="connsiteX43" fmla="*/ 2900516 w 3038167"/>
                          <a:gd name="connsiteY43" fmla="*/ 993058 h 1061884"/>
                          <a:gd name="connsiteX44" fmla="*/ 2959509 w 3038167"/>
                          <a:gd name="connsiteY44" fmla="*/ 1012722 h 1061884"/>
                          <a:gd name="connsiteX45" fmla="*/ 2989006 w 3038167"/>
                          <a:gd name="connsiteY45" fmla="*/ 1022555 h 1061884"/>
                          <a:gd name="connsiteX46" fmla="*/ 3038167 w 3038167"/>
                          <a:gd name="connsiteY46" fmla="*/ 1061884 h 1061884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  <a:cxn ang="0">
                            <a:pos x="connsiteX25" y="connsiteY25"/>
                          </a:cxn>
                          <a:cxn ang="0">
                            <a:pos x="connsiteX26" y="connsiteY26"/>
                          </a:cxn>
                          <a:cxn ang="0">
                            <a:pos x="connsiteX27" y="connsiteY27"/>
                          </a:cxn>
                          <a:cxn ang="0">
                            <a:pos x="connsiteX28" y="connsiteY28"/>
                          </a:cxn>
                          <a:cxn ang="0">
                            <a:pos x="connsiteX29" y="connsiteY29"/>
                          </a:cxn>
                          <a:cxn ang="0">
                            <a:pos x="connsiteX30" y="connsiteY30"/>
                          </a:cxn>
                          <a:cxn ang="0">
                            <a:pos x="connsiteX31" y="connsiteY31"/>
                          </a:cxn>
                          <a:cxn ang="0">
                            <a:pos x="connsiteX32" y="connsiteY32"/>
                          </a:cxn>
                          <a:cxn ang="0">
                            <a:pos x="connsiteX33" y="connsiteY33"/>
                          </a:cxn>
                          <a:cxn ang="0">
                            <a:pos x="connsiteX34" y="connsiteY34"/>
                          </a:cxn>
                          <a:cxn ang="0">
                            <a:pos x="connsiteX35" y="connsiteY35"/>
                          </a:cxn>
                          <a:cxn ang="0">
                            <a:pos x="connsiteX36" y="connsiteY36"/>
                          </a:cxn>
                          <a:cxn ang="0">
                            <a:pos x="connsiteX37" y="connsiteY37"/>
                          </a:cxn>
                          <a:cxn ang="0">
                            <a:pos x="connsiteX38" y="connsiteY38"/>
                          </a:cxn>
                          <a:cxn ang="0">
                            <a:pos x="connsiteX39" y="connsiteY39"/>
                          </a:cxn>
                          <a:cxn ang="0">
                            <a:pos x="connsiteX40" y="connsiteY40"/>
                          </a:cxn>
                          <a:cxn ang="0">
                            <a:pos x="connsiteX41" y="connsiteY41"/>
                          </a:cxn>
                          <a:cxn ang="0">
                            <a:pos x="connsiteX42" y="connsiteY42"/>
                          </a:cxn>
                          <a:cxn ang="0">
                            <a:pos x="connsiteX43" y="connsiteY43"/>
                          </a:cxn>
                          <a:cxn ang="0">
                            <a:pos x="connsiteX44" y="connsiteY44"/>
                          </a:cxn>
                          <a:cxn ang="0">
                            <a:pos x="connsiteX45" y="connsiteY45"/>
                          </a:cxn>
                          <a:cxn ang="0">
                            <a:pos x="connsiteX46" y="connsiteY46"/>
                          </a:cxn>
                        </a:cxnLst>
                        <a:rect l="l" t="t" r="r" b="b"/>
                        <a:pathLst>
                          <a:path w="3038167" h="1061884">
                            <a:moveTo>
                              <a:pt x="0" y="0"/>
                            </a:moveTo>
                            <a:lnTo>
                              <a:pt x="117987" y="19664"/>
                            </a:lnTo>
                            <a:cubicBezTo>
                              <a:pt x="154100" y="25683"/>
                              <a:pt x="190430" y="31088"/>
                              <a:pt x="226142" y="39329"/>
                            </a:cubicBezTo>
                            <a:cubicBezTo>
                              <a:pt x="252476" y="45406"/>
                              <a:pt x="278581" y="52438"/>
                              <a:pt x="304800" y="58993"/>
                            </a:cubicBezTo>
                            <a:cubicBezTo>
                              <a:pt x="317910" y="62270"/>
                              <a:pt x="330752" y="66915"/>
                              <a:pt x="344129" y="68826"/>
                            </a:cubicBezTo>
                            <a:lnTo>
                              <a:pt x="412955" y="78658"/>
                            </a:lnTo>
                            <a:cubicBezTo>
                              <a:pt x="454798" y="85095"/>
                              <a:pt x="473268" y="87462"/>
                              <a:pt x="511277" y="98322"/>
                            </a:cubicBezTo>
                            <a:cubicBezTo>
                              <a:pt x="521242" y="101169"/>
                              <a:pt x="531248" y="104072"/>
                              <a:pt x="540774" y="108155"/>
                            </a:cubicBezTo>
                            <a:cubicBezTo>
                              <a:pt x="554246" y="113929"/>
                              <a:pt x="566010" y="123792"/>
                              <a:pt x="580103" y="127819"/>
                            </a:cubicBezTo>
                            <a:cubicBezTo>
                              <a:pt x="612240" y="137001"/>
                              <a:pt x="645186" y="143985"/>
                              <a:pt x="678426" y="147484"/>
                            </a:cubicBezTo>
                            <a:lnTo>
                              <a:pt x="865238" y="167148"/>
                            </a:lnTo>
                            <a:cubicBezTo>
                              <a:pt x="931879" y="189361"/>
                              <a:pt x="850581" y="164217"/>
                              <a:pt x="963561" y="186813"/>
                            </a:cubicBezTo>
                            <a:cubicBezTo>
                              <a:pt x="973724" y="188846"/>
                              <a:pt x="982751" y="195560"/>
                              <a:pt x="993058" y="196645"/>
                            </a:cubicBezTo>
                            <a:cubicBezTo>
                              <a:pt x="1045310" y="202145"/>
                              <a:pt x="1097935" y="203200"/>
                              <a:pt x="1150374" y="206477"/>
                            </a:cubicBezTo>
                            <a:lnTo>
                              <a:pt x="1219200" y="216309"/>
                            </a:lnTo>
                            <a:cubicBezTo>
                              <a:pt x="1258584" y="222528"/>
                              <a:pt x="1297513" y="232007"/>
                              <a:pt x="1337187" y="235974"/>
                            </a:cubicBezTo>
                            <a:lnTo>
                              <a:pt x="1435509" y="245806"/>
                            </a:lnTo>
                            <a:cubicBezTo>
                              <a:pt x="1448619" y="249083"/>
                              <a:pt x="1461895" y="251755"/>
                              <a:pt x="1474838" y="255638"/>
                            </a:cubicBezTo>
                            <a:cubicBezTo>
                              <a:pt x="1494692" y="261594"/>
                              <a:pt x="1533832" y="275303"/>
                              <a:pt x="1533832" y="275303"/>
                            </a:cubicBezTo>
                            <a:cubicBezTo>
                              <a:pt x="1601449" y="320381"/>
                              <a:pt x="1570405" y="307158"/>
                              <a:pt x="1622322" y="324464"/>
                            </a:cubicBezTo>
                            <a:cubicBezTo>
                              <a:pt x="1632154" y="331019"/>
                              <a:pt x="1642987" y="336278"/>
                              <a:pt x="1651819" y="344129"/>
                            </a:cubicBezTo>
                            <a:cubicBezTo>
                              <a:pt x="1672604" y="362605"/>
                              <a:pt x="1687674" y="387695"/>
                              <a:pt x="1710813" y="403122"/>
                            </a:cubicBezTo>
                            <a:cubicBezTo>
                              <a:pt x="1720645" y="409677"/>
                              <a:pt x="1730693" y="415919"/>
                              <a:pt x="1740309" y="422787"/>
                            </a:cubicBezTo>
                            <a:cubicBezTo>
                              <a:pt x="1753644" y="432312"/>
                              <a:pt x="1765410" y="444154"/>
                              <a:pt x="1779638" y="452284"/>
                            </a:cubicBezTo>
                            <a:cubicBezTo>
                              <a:pt x="1788637" y="457426"/>
                              <a:pt x="1799303" y="458839"/>
                              <a:pt x="1809135" y="462116"/>
                            </a:cubicBezTo>
                            <a:cubicBezTo>
                              <a:pt x="1830881" y="483862"/>
                              <a:pt x="1840750" y="497588"/>
                              <a:pt x="1868129" y="511277"/>
                            </a:cubicBezTo>
                            <a:cubicBezTo>
                              <a:pt x="1877399" y="515912"/>
                              <a:pt x="1887794" y="517832"/>
                              <a:pt x="1897626" y="521109"/>
                            </a:cubicBezTo>
                            <a:lnTo>
                              <a:pt x="2074606" y="639097"/>
                            </a:lnTo>
                            <a:lnTo>
                              <a:pt x="2104103" y="658761"/>
                            </a:lnTo>
                            <a:cubicBezTo>
                              <a:pt x="2113935" y="665316"/>
                              <a:pt x="2122389" y="674689"/>
                              <a:pt x="2133600" y="678426"/>
                            </a:cubicBezTo>
                            <a:lnTo>
                              <a:pt x="2222090" y="707922"/>
                            </a:lnTo>
                            <a:lnTo>
                              <a:pt x="2281084" y="727587"/>
                            </a:lnTo>
                            <a:cubicBezTo>
                              <a:pt x="2403983" y="758311"/>
                              <a:pt x="2251211" y="719051"/>
                              <a:pt x="2349909" y="747251"/>
                            </a:cubicBezTo>
                            <a:cubicBezTo>
                              <a:pt x="2362902" y="750963"/>
                              <a:pt x="2376295" y="753201"/>
                              <a:pt x="2389238" y="757084"/>
                            </a:cubicBezTo>
                            <a:cubicBezTo>
                              <a:pt x="2409092" y="763040"/>
                              <a:pt x="2428567" y="770193"/>
                              <a:pt x="2448232" y="776748"/>
                            </a:cubicBezTo>
                            <a:cubicBezTo>
                              <a:pt x="2458064" y="780025"/>
                              <a:pt x="2468459" y="781945"/>
                              <a:pt x="2477729" y="786580"/>
                            </a:cubicBezTo>
                            <a:cubicBezTo>
                              <a:pt x="2535600" y="815516"/>
                              <a:pt x="2503149" y="801608"/>
                              <a:pt x="2576051" y="825909"/>
                            </a:cubicBezTo>
                            <a:lnTo>
                              <a:pt x="2635045" y="845574"/>
                            </a:lnTo>
                            <a:lnTo>
                              <a:pt x="2664542" y="855406"/>
                            </a:lnTo>
                            <a:cubicBezTo>
                              <a:pt x="2674374" y="861961"/>
                              <a:pt x="2683240" y="870272"/>
                              <a:pt x="2694038" y="875071"/>
                            </a:cubicBezTo>
                            <a:cubicBezTo>
                              <a:pt x="2712980" y="883490"/>
                              <a:pt x="2753032" y="894735"/>
                              <a:pt x="2753032" y="894735"/>
                            </a:cubicBezTo>
                            <a:cubicBezTo>
                              <a:pt x="2839206" y="980909"/>
                              <a:pt x="2729894" y="875454"/>
                              <a:pt x="2812026" y="943897"/>
                            </a:cubicBezTo>
                            <a:cubicBezTo>
                              <a:pt x="2822708" y="952798"/>
                              <a:pt x="2829367" y="966640"/>
                              <a:pt x="2841522" y="973393"/>
                            </a:cubicBezTo>
                            <a:cubicBezTo>
                              <a:pt x="2859642" y="983460"/>
                              <a:pt x="2880851" y="986503"/>
                              <a:pt x="2900516" y="993058"/>
                            </a:cubicBezTo>
                            <a:lnTo>
                              <a:pt x="2959509" y="1012722"/>
                            </a:lnTo>
                            <a:cubicBezTo>
                              <a:pt x="2969341" y="1016000"/>
                              <a:pt x="2980382" y="1016806"/>
                              <a:pt x="2989006" y="1022555"/>
                            </a:cubicBezTo>
                            <a:cubicBezTo>
                              <a:pt x="3026216" y="1047361"/>
                              <a:pt x="3010147" y="1033863"/>
                              <a:pt x="3038167" y="1061884"/>
                            </a:cubicBezTo>
                          </a:path>
                        </a:pathLst>
                      </a:custGeom>
                      <ask:type>
                        <ask:lineSketchScribble/>
                      </ask:type>
                    </ask:lineSketchStyleProps>
                  </a:ext>
                </a:extLst>
              </a:ln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2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CE261C45-B983-294B-B2C8-99412ACDC35B}"/>
                  </a:ext>
                </a:extLst>
              </p:cNvPr>
              <p:cNvSpPr/>
              <p:nvPr/>
            </p:nvSpPr>
            <p:spPr>
              <a:xfrm>
                <a:off x="7142669" y="2883542"/>
                <a:ext cx="1569428" cy="8882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600" dirty="0">
                    <a:solidFill>
                      <a:srgbClr val="002060"/>
                    </a:solidFill>
                    <a:latin typeface="Helvetica Light" panose="020B0403020202020204" pitchFamily="34" charset="0"/>
                    <a:ea typeface="ＭＳ Ｐゴシック" pitchFamily="34" charset="-128"/>
                    <a:cs typeface="Helvetica Neue"/>
                  </a:rPr>
                  <a:t>Balanced Precision</a:t>
                </a:r>
              </a:p>
              <a:p>
                <a:r>
                  <a:rPr lang="en-US" sz="1600" dirty="0">
                    <a:solidFill>
                      <a:srgbClr val="002060"/>
                    </a:solidFill>
                    <a:latin typeface="Helvetica Light" panose="020B0403020202020204" pitchFamily="34" charset="0"/>
                    <a:ea typeface="ＭＳ Ｐゴシック" pitchFamily="34" charset="-128"/>
                    <a:cs typeface="Helvetica Neue"/>
                  </a:rPr>
                  <a:t>Recall curve</a:t>
                </a:r>
                <a:endParaRPr lang="en-US" sz="1600" dirty="0">
                  <a:solidFill>
                    <a:srgbClr val="002060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FD7DAE3-C522-6742-B0C3-E99E533F926E}"/>
                  </a:ext>
                </a:extLst>
              </p:cNvPr>
              <p:cNvSpPr/>
              <p:nvPr/>
            </p:nvSpPr>
            <p:spPr>
              <a:xfrm>
                <a:off x="2933123" y="1042396"/>
                <a:ext cx="4019430" cy="4390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1600" dirty="0">
                    <a:solidFill>
                      <a:srgbClr val="002060"/>
                    </a:solidFill>
                    <a:latin typeface="Helvetica Light" panose="020B0403020202020204" pitchFamily="34" charset="0"/>
                    <a:ea typeface="ＭＳ Ｐゴシック" pitchFamily="34" charset="-128"/>
                    <a:cs typeface="Helvetica Neue"/>
                  </a:rPr>
                  <a:t>Recall at 90% balanced precision (R90BP)</a:t>
                </a:r>
              </a:p>
            </p:txBody>
          </p: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FCA9CB95-4688-5448-9841-470D558639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3809" y="1482412"/>
                <a:ext cx="2026" cy="263326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9FBC8CF-CC63-5C40-B638-E1829256C205}"/>
                  </a:ext>
                </a:extLst>
              </p:cNvPr>
              <p:cNvSpPr/>
              <p:nvPr/>
            </p:nvSpPr>
            <p:spPr>
              <a:xfrm>
                <a:off x="4098012" y="1790003"/>
                <a:ext cx="156129" cy="159615"/>
              </a:xfrm>
              <a:prstGeom prst="ellipse">
                <a:avLst/>
              </a:prstGeom>
              <a:solidFill>
                <a:srgbClr val="002060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Helvetica Light" panose="020B0403020202020204" pitchFamily="34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2B5EA24B-D679-4143-AB2D-1E7BDA0AEEC0}"/>
                    </a:ext>
                  </a:extLst>
                </p:cNvPr>
                <p:cNvSpPr/>
                <p:nvPr/>
              </p:nvSpPr>
              <p:spPr>
                <a:xfrm>
                  <a:off x="563596" y="5949280"/>
                  <a:ext cx="7939809" cy="66659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CA" altLang="zh-CN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Helvetica Neue"/>
                          </a:rPr>
                          <m:t>𝐵𝑎𝑙𝑎𝑛𝑐𝑒𝑑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Helvetica Neue"/>
                          </a:rPr>
                          <m:t> 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Helvetica Neue"/>
                          </a:rPr>
                          <m:t>𝑃𝑟𝑒𝑐𝑖𝑠𝑖𝑜𝑛</m:t>
                        </m:r>
                        <m:r>
                          <a:rPr lang="en-CA" altLang="zh-CN" b="0" i="1" smtClean="0">
                            <a:latin typeface="Cambria Math" panose="02040503050406030204" pitchFamily="18" charset="0"/>
                            <a:ea typeface="ＭＳ Ｐゴシック" pitchFamily="34" charset="-128"/>
                            <a:cs typeface="Helvetica Neue"/>
                          </a:rPr>
                          <m:t>=</m:t>
                        </m:r>
                        <m:f>
                          <m:fPr>
                            <m:ctrlP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</m:ctrlPr>
                          </m:fPr>
                          <m:num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𝑝𝑟𝑒𝑐𝑖𝑠𝑖𝑜𝑛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∗(1−</m:t>
                            </m:r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𝑝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𝑟𝑖𝑜𝑟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)</m:t>
                            </m:r>
                          </m:num>
                          <m:den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𝑝𝑟𝑒𝑐𝑖𝑠𝑖𝑜𝑛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∗</m:t>
                            </m:r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  <m:t>1−</m:t>
                                </m:r>
                                <m:r>
                                  <a:rPr lang="en-CA" altLang="zh-CN" b="0" i="1" smtClean="0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  <m:t>𝑝</m:t>
                                </m:r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  <m:t>𝑟𝑖𝑜𝑟</m:t>
                                </m:r>
                              </m:e>
                            </m:d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CA" altLang="zh-CN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</m:ctrlPr>
                              </m:dPr>
                              <m:e>
                                <m:r>
                                  <a:rPr lang="en-CA" altLang="zh-CN" i="1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  <m:t>1−</m:t>
                                </m:r>
                                <m:r>
                                  <a:rPr lang="en-CA" altLang="zh-CN" b="0" i="1" smtClean="0">
                                    <a:latin typeface="Cambria Math" panose="02040503050406030204" pitchFamily="18" charset="0"/>
                                    <a:ea typeface="ＭＳ Ｐゴシック" pitchFamily="34" charset="-128"/>
                                    <a:cs typeface="Helvetica Neue"/>
                                  </a:rPr>
                                  <m:t>𝑝𝑟𝑒𝑐𝑖𝑠𝑖𝑜𝑛</m:t>
                                </m:r>
                              </m:e>
                            </m:d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∗</m:t>
                            </m:r>
                            <m:r>
                              <a:rPr lang="en-CA" altLang="zh-CN" b="0" i="1" smtClean="0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𝑝</m:t>
                            </m:r>
                            <m:r>
                              <a:rPr lang="en-CA" altLang="zh-CN" i="1">
                                <a:latin typeface="Cambria Math" panose="02040503050406030204" pitchFamily="18" charset="0"/>
                                <a:ea typeface="ＭＳ Ｐゴシック" pitchFamily="34" charset="-128"/>
                                <a:cs typeface="Helvetica Neue"/>
                              </a:rPr>
                              <m:t>𝑟𝑖𝑜𝑟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2B5EA24B-D679-4143-AB2D-1E7BDA0AEE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596" y="5949280"/>
                  <a:ext cx="7939809" cy="666593"/>
                </a:xfrm>
                <a:prstGeom prst="rect">
                  <a:avLst/>
                </a:prstGeom>
                <a:blipFill>
                  <a:blip r:embed="rId4"/>
                  <a:stretch>
                    <a:fillRect b="-943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1E31CE-A803-8E49-B63A-53F5B59B58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11</a:t>
            </a:fld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5312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5562600" y="6675633"/>
            <a:ext cx="914400" cy="381000"/>
          </a:xfrm>
          <a:prstGeom prst="rect">
            <a:avLst/>
          </a:prstGeom>
        </p:spPr>
        <p:txBody>
          <a:bodyPr wrap="none" anchor="ctr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651468-05D6-3042-819A-4BF414B2A10A}"/>
              </a:ext>
            </a:extLst>
          </p:cNvPr>
          <p:cNvSpPr/>
          <p:nvPr/>
        </p:nvSpPr>
        <p:spPr>
          <a:xfrm>
            <a:off x="4012" y="781397"/>
            <a:ext cx="91522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b="1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215 rare de novo variants </a:t>
            </a:r>
            <a:r>
              <a:rPr lang="en-US" b="1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in neurodevelopmental disorder case-control studies</a:t>
            </a:r>
            <a:r>
              <a:rPr lang="en-CA" b="1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endParaRPr lang="en-CA" b="1" dirty="0">
              <a:solidFill>
                <a:srgbClr val="000000"/>
              </a:solidFill>
              <a:latin typeface="Helvetica Light" panose="020B0403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algn="ctr"/>
            <a:r>
              <a:rPr lang="en-CA" sz="1400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(188 cases and 27 controls)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(Statistical significance: P-Value &lt; 0.05 based on 2,000 bootstrapping)</a:t>
            </a:r>
            <a:endParaRPr lang="en-CA" sz="1200" dirty="0">
              <a:solidFill>
                <a:srgbClr val="000000"/>
              </a:solidFill>
              <a:latin typeface="Helvetica Light" panose="020B040302020202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3648D1C-7FF5-E141-9826-F9A46BC909F1}"/>
              </a:ext>
            </a:extLst>
          </p:cNvPr>
          <p:cNvGrpSpPr/>
          <p:nvPr/>
        </p:nvGrpSpPr>
        <p:grpSpPr>
          <a:xfrm>
            <a:off x="61664" y="1322800"/>
            <a:ext cx="8686800" cy="5283200"/>
            <a:chOff x="192600" y="1290378"/>
            <a:chExt cx="8686800" cy="5283200"/>
          </a:xfrm>
        </p:grpSpPr>
        <p:pic>
          <p:nvPicPr>
            <p:cNvPr id="15" name="Picture 14" descr="Chart, line chart&#10;&#10;Description automatically generated">
              <a:extLst>
                <a:ext uri="{FF2B5EF4-FFF2-40B4-BE49-F238E27FC236}">
                  <a16:creationId xmlns:a16="http://schemas.microsoft.com/office/drawing/2014/main" id="{0FEA1BEB-2C27-6840-A0D2-147408D6F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600" y="1290378"/>
              <a:ext cx="8686800" cy="5283200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23A011A6-FF35-904F-BE49-E1150C6439FB}"/>
                </a:ext>
              </a:extLst>
            </p:cNvPr>
            <p:cNvSpPr/>
            <p:nvPr/>
          </p:nvSpPr>
          <p:spPr>
            <a:xfrm>
              <a:off x="1008964" y="4250245"/>
              <a:ext cx="504056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latin typeface="Helvetica Light" panose="020B0403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Note: </a:t>
              </a:r>
              <a:r>
                <a:rPr lang="en-US" sz="1400" dirty="0">
                  <a:latin typeface="Helvetica Light" panose="020B0403020202020204" pitchFamily="34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23 previous methods were compared, only the best non-VARITY method is shown.</a:t>
              </a:r>
              <a:endParaRPr lang="en-US" sz="1400" dirty="0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E0D4ABA0-8554-ED48-921D-05791CFB5BDB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performance on de novo variants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35EDF1-D272-A14E-9BDA-5BCD565B2D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12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948996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able&#10;&#10;Description automatically generated with medium confidence">
            <a:extLst>
              <a:ext uri="{FF2B5EF4-FFF2-40B4-BE49-F238E27FC236}">
                <a16:creationId xmlns:a16="http://schemas.microsoft.com/office/drawing/2014/main" id="{BA0E09ED-7DD8-0A49-AFF1-40AC9EA7429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79"/>
          <a:stretch/>
        </p:blipFill>
        <p:spPr>
          <a:xfrm>
            <a:off x="179515" y="1502162"/>
            <a:ext cx="8602410" cy="52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562600" y="6675633"/>
            <a:ext cx="914400" cy="381000"/>
          </a:xfrm>
          <a:prstGeom prst="rect">
            <a:avLst/>
          </a:prstGeom>
        </p:spPr>
        <p:txBody>
          <a:bodyPr wrap="none" anchor="ctr">
            <a:normAutofit fontScale="92500" lnSpcReduction="20000"/>
          </a:bodyPr>
          <a:lstStyle/>
          <a:p>
            <a:pPr fontAlgn="auto">
              <a:spcAft>
                <a:spcPts val="0"/>
              </a:spcAft>
              <a:defRPr/>
            </a:pPr>
            <a:endParaRPr lang="en-US" sz="2400" dirty="0"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AE814F-3ABA-CA46-8874-80C635B20AC0}"/>
              </a:ext>
            </a:extLst>
          </p:cNvPr>
          <p:cNvSpPr/>
          <p:nvPr/>
        </p:nvSpPr>
        <p:spPr>
          <a:xfrm>
            <a:off x="56474" y="738911"/>
            <a:ext cx="896449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b="1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9,719 ‘core’ set of rare variants from ClinVAR (MAF &lt; 0.5%) 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(excluded HGMD variants; 5,912 pathogenic and 3,807 benign variants)</a:t>
            </a:r>
          </a:p>
          <a:p>
            <a:pPr algn="ctr"/>
            <a:r>
              <a:rPr lang="en-CA" sz="1400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(Statistical significance: P-Value &lt; 0.05, paired </a:t>
            </a:r>
            <a:r>
              <a:rPr lang="en-CA" sz="1400" i="1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t</a:t>
            </a:r>
            <a:r>
              <a:rPr lang="en-CA" sz="1400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test)</a:t>
            </a:r>
          </a:p>
          <a:p>
            <a:pPr algn="ctr"/>
            <a:r>
              <a:rPr lang="en-CA" sz="1200" dirty="0">
                <a:latin typeface="Helvetica Light" panose="020B0403020202020204" pitchFamily="34" charset="0"/>
              </a:rPr>
              <a:t> </a:t>
            </a:r>
            <a:endParaRPr lang="en-US" sz="1200" dirty="0">
              <a:latin typeface="Helvetica Light" panose="020B0403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B7B453-7168-DC46-B6CA-3BC0BB22C456}"/>
              </a:ext>
            </a:extLst>
          </p:cNvPr>
          <p:cNvSpPr/>
          <p:nvPr/>
        </p:nvSpPr>
        <p:spPr>
          <a:xfrm>
            <a:off x="6019800" y="1580145"/>
            <a:ext cx="274947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1400" b="1" dirty="0">
                <a:solidFill>
                  <a:srgbClr val="000000"/>
                </a:solidFill>
                <a:latin typeface="Helvetica Light" panose="020B040302020202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10-fold nested Cross Validation</a:t>
            </a:r>
            <a:endParaRPr lang="en-US" sz="1400" b="1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0A629F-4977-D44A-9C82-EFC426930E52}"/>
              </a:ext>
            </a:extLst>
          </p:cNvPr>
          <p:cNvSpPr/>
          <p:nvPr/>
        </p:nvSpPr>
        <p:spPr>
          <a:xfrm>
            <a:off x="971600" y="4365104"/>
            <a:ext cx="46805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Note: </a:t>
            </a:r>
            <a:r>
              <a:rPr lang="en-US" sz="1400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23 previous methods were compared, only the best and second-best non-VARITY methods are shown.</a:t>
            </a:r>
            <a:endParaRPr lang="en-US" sz="14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AE751A-50B6-8C4D-8BF7-44C7D5FBA0F3}"/>
              </a:ext>
            </a:extLst>
          </p:cNvPr>
          <p:cNvCxnSpPr>
            <a:cxnSpLocks/>
          </p:cNvCxnSpPr>
          <p:nvPr/>
        </p:nvCxnSpPr>
        <p:spPr>
          <a:xfrm>
            <a:off x="5796136" y="2204864"/>
            <a:ext cx="0" cy="936104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0B9E27-6015-2044-B44E-082B9ED0902C}"/>
              </a:ext>
            </a:extLst>
          </p:cNvPr>
          <p:cNvCxnSpPr>
            <a:cxnSpLocks/>
          </p:cNvCxnSpPr>
          <p:nvPr/>
        </p:nvCxnSpPr>
        <p:spPr>
          <a:xfrm>
            <a:off x="6804248" y="2204864"/>
            <a:ext cx="0" cy="936104"/>
          </a:xfrm>
          <a:prstGeom prst="line">
            <a:avLst/>
          </a:prstGeom>
          <a:ln w="12700">
            <a:solidFill>
              <a:schemeClr val="tx1"/>
            </a:solidFill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8A8AF26-32C7-E845-B8DE-3F7276A9D2AB}"/>
              </a:ext>
            </a:extLst>
          </p:cNvPr>
          <p:cNvCxnSpPr>
            <a:cxnSpLocks/>
          </p:cNvCxnSpPr>
          <p:nvPr/>
        </p:nvCxnSpPr>
        <p:spPr>
          <a:xfrm>
            <a:off x="5832702" y="3091045"/>
            <a:ext cx="936104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89A19258-390C-3740-9161-E8C2F7905841}"/>
              </a:ext>
            </a:extLst>
          </p:cNvPr>
          <p:cNvSpPr/>
          <p:nvPr/>
        </p:nvSpPr>
        <p:spPr>
          <a:xfrm>
            <a:off x="4788024" y="3420624"/>
            <a:ext cx="360039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VARITY_R recovered 21% more pathogenic variants than the best no-VARITY method REVEL.</a:t>
            </a:r>
            <a:endParaRPr lang="en-US" sz="12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8CA446E-E0FC-1B46-B7E7-D4083B81C739}"/>
              </a:ext>
            </a:extLst>
          </p:cNvPr>
          <p:cNvSpPr/>
          <p:nvPr/>
        </p:nvSpPr>
        <p:spPr>
          <a:xfrm>
            <a:off x="5436096" y="3138001"/>
            <a:ext cx="18598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1" dirty="0">
                <a:latin typeface="Helvetica Light" panose="020B0403020202020204" pitchFamily="34" charset="0"/>
                <a:ea typeface="Helvetica Neue" panose="02000503000000020004" pitchFamily="2" charset="0"/>
                <a:cs typeface="Helvetica Neue" panose="02000503000000020004" pitchFamily="2" charset="0"/>
              </a:rPr>
              <a:t>R90BP difference : 0.13 </a:t>
            </a:r>
          </a:p>
        </p:txBody>
      </p:sp>
      <p:sp>
        <p:nvSpPr>
          <p:cNvPr id="18" name="Title 3">
            <a:extLst>
              <a:ext uri="{FF2B5EF4-FFF2-40B4-BE49-F238E27FC236}">
                <a16:creationId xmlns:a16="http://schemas.microsoft.com/office/drawing/2014/main" id="{C32D9C4B-4153-4B4B-8EB5-62BFDA717ABB}"/>
              </a:ext>
            </a:extLst>
          </p:cNvPr>
          <p:cNvSpPr txBox="1">
            <a:spLocks/>
          </p:cNvSpPr>
          <p:nvPr/>
        </p:nvSpPr>
        <p:spPr>
          <a:xfrm>
            <a:off x="205518" y="142278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 performance on the ‘Core” set of rare variants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45B419C-31DC-ED48-9A54-BCE920E1D70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13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538828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3">
            <a:extLst>
              <a:ext uri="{FF2B5EF4-FFF2-40B4-BE49-F238E27FC236}">
                <a16:creationId xmlns:a16="http://schemas.microsoft.com/office/drawing/2014/main" id="{87A8702C-7B20-CF4E-BC03-24827281C023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rgbClr val="0070C0"/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Outline</a:t>
            </a:r>
            <a:endParaRPr lang="en-US" altLang="zh-CN" sz="2800" dirty="0">
              <a:solidFill>
                <a:srgbClr val="0070C0"/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96C14A-3F7E-0649-B98A-23BCA66D5025}"/>
              </a:ext>
            </a:extLst>
          </p:cNvPr>
          <p:cNvGrpSpPr/>
          <p:nvPr/>
        </p:nvGrpSpPr>
        <p:grpSpPr>
          <a:xfrm>
            <a:off x="-334036" y="1201477"/>
            <a:ext cx="7786355" cy="622948"/>
            <a:chOff x="-226400" y="933900"/>
            <a:chExt cx="4744448" cy="622948"/>
          </a:xfrm>
        </p:grpSpPr>
        <p:sp>
          <p:nvSpPr>
            <p:cNvPr id="53" name="Google Shape;111;p26">
              <a:extLst>
                <a:ext uri="{FF2B5EF4-FFF2-40B4-BE49-F238E27FC236}">
                  <a16:creationId xmlns:a16="http://schemas.microsoft.com/office/drawing/2014/main" id="{C6C4A2CA-5F79-B243-884C-E30B6EB2F4CD}"/>
                </a:ext>
              </a:extLst>
            </p:cNvPr>
            <p:cNvSpPr/>
            <p:nvPr/>
          </p:nvSpPr>
          <p:spPr>
            <a:xfrm>
              <a:off x="-226400" y="933900"/>
              <a:ext cx="4744448" cy="622948"/>
            </a:xfrm>
            <a:prstGeom prst="roundRect">
              <a:avLst>
                <a:gd name="adj" fmla="val 40544"/>
              </a:avLst>
            </a:prstGeom>
            <a:noFill/>
            <a:ln w="9525" cap="flat" cmpd="sng">
              <a:solidFill>
                <a:srgbClr val="E7F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 fontAlgn="base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highlight>
                  <a:srgbClr val="006AA0"/>
                </a:highlight>
                <a:latin typeface="Helvetica Light" panose="020B0403020202020204" pitchFamily="34" charset="0"/>
              </a:endParaRPr>
            </a:p>
          </p:txBody>
        </p:sp>
        <p:sp>
          <p:nvSpPr>
            <p:cNvPr id="54" name="Google Shape;112;p26">
              <a:extLst>
                <a:ext uri="{FF2B5EF4-FFF2-40B4-BE49-F238E27FC236}">
                  <a16:creationId xmlns:a16="http://schemas.microsoft.com/office/drawing/2014/main" id="{DB5FEAD9-8515-B44F-B20A-B6138E229712}"/>
                </a:ext>
              </a:extLst>
            </p:cNvPr>
            <p:cNvSpPr txBox="1"/>
            <p:nvPr/>
          </p:nvSpPr>
          <p:spPr>
            <a:xfrm>
              <a:off x="623910" y="957650"/>
              <a:ext cx="3894138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2400" dirty="0">
                  <a:solidFill>
                    <a:schemeClr val="bg1">
                      <a:lumMod val="50000"/>
                    </a:schemeClr>
                  </a:solidFill>
                  <a:latin typeface="Helvetica Light" panose="020B0403020202020204" pitchFamily="34" charset="0"/>
                </a:rPr>
                <a:t>VARITY model and VARITY framework</a:t>
              </a:r>
              <a:endParaRPr sz="2400" dirty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endParaRPr>
            </a:p>
          </p:txBody>
        </p:sp>
        <p:sp>
          <p:nvSpPr>
            <p:cNvPr id="55" name="Google Shape;113;p26">
              <a:extLst>
                <a:ext uri="{FF2B5EF4-FFF2-40B4-BE49-F238E27FC236}">
                  <a16:creationId xmlns:a16="http://schemas.microsoft.com/office/drawing/2014/main" id="{8A13C12B-0FC4-6648-B77F-45EA8D4B3826}"/>
                </a:ext>
              </a:extLst>
            </p:cNvPr>
            <p:cNvSpPr/>
            <p:nvPr/>
          </p:nvSpPr>
          <p:spPr>
            <a:xfrm>
              <a:off x="276750" y="998400"/>
              <a:ext cx="295500" cy="48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56" name="Google Shape;114;p26">
              <a:extLst>
                <a:ext uri="{FF2B5EF4-FFF2-40B4-BE49-F238E27FC236}">
                  <a16:creationId xmlns:a16="http://schemas.microsoft.com/office/drawing/2014/main" id="{35DFA7F2-6EB2-F848-9D70-761CA5522C3C}"/>
                </a:ext>
              </a:extLst>
            </p:cNvPr>
            <p:cNvSpPr txBox="1"/>
            <p:nvPr/>
          </p:nvSpPr>
          <p:spPr>
            <a:xfrm>
              <a:off x="282294" y="953475"/>
              <a:ext cx="2955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bg1">
                      <a:lumMod val="50000"/>
                    </a:schemeClr>
                  </a:solidFill>
                  <a:latin typeface="Helvetica Light" panose="020B0403020202020204" pitchFamily="34" charset="0"/>
                </a:rPr>
                <a:t>1</a:t>
              </a:r>
              <a:endParaRPr sz="2400" dirty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endParaRP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971CEE0-3874-0246-9206-C4CAEF9D0F2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14</a:t>
            </a:fld>
            <a:endParaRPr lang="en-US" altLang="zh-CN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8B6E2BD-88FD-DD46-B72A-A4D044F5B15C}"/>
              </a:ext>
            </a:extLst>
          </p:cNvPr>
          <p:cNvGrpSpPr/>
          <p:nvPr/>
        </p:nvGrpSpPr>
        <p:grpSpPr>
          <a:xfrm>
            <a:off x="-334036" y="2916374"/>
            <a:ext cx="9291525" cy="622948"/>
            <a:chOff x="-226401" y="933900"/>
            <a:chExt cx="5661591" cy="622948"/>
          </a:xfrm>
        </p:grpSpPr>
        <p:sp>
          <p:nvSpPr>
            <p:cNvPr id="32" name="Google Shape;111;p26">
              <a:extLst>
                <a:ext uri="{FF2B5EF4-FFF2-40B4-BE49-F238E27FC236}">
                  <a16:creationId xmlns:a16="http://schemas.microsoft.com/office/drawing/2014/main" id="{175E7836-115E-EA45-AA2F-94CD48A7F648}"/>
                </a:ext>
              </a:extLst>
            </p:cNvPr>
            <p:cNvSpPr/>
            <p:nvPr/>
          </p:nvSpPr>
          <p:spPr>
            <a:xfrm>
              <a:off x="-226401" y="933900"/>
              <a:ext cx="5661590" cy="622948"/>
            </a:xfrm>
            <a:prstGeom prst="roundRect">
              <a:avLst>
                <a:gd name="adj" fmla="val 40544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>
              <a:solidFill>
                <a:srgbClr val="E7F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 fontAlgn="base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highlight>
                  <a:srgbClr val="006AA0"/>
                </a:highlight>
                <a:latin typeface="Helvetica Light" panose="020B0403020202020204" pitchFamily="34" charset="0"/>
              </a:endParaRPr>
            </a:p>
          </p:txBody>
        </p:sp>
        <p:sp>
          <p:nvSpPr>
            <p:cNvPr id="33" name="Google Shape;112;p26">
              <a:extLst>
                <a:ext uri="{FF2B5EF4-FFF2-40B4-BE49-F238E27FC236}">
                  <a16:creationId xmlns:a16="http://schemas.microsoft.com/office/drawing/2014/main" id="{30CE64E3-233A-7A44-9BC5-9AFA6719DF12}"/>
                </a:ext>
              </a:extLst>
            </p:cNvPr>
            <p:cNvSpPr txBox="1"/>
            <p:nvPr/>
          </p:nvSpPr>
          <p:spPr>
            <a:xfrm>
              <a:off x="623909" y="957650"/>
              <a:ext cx="4811281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</a:pPr>
              <a:r>
                <a:rPr lang="en-CA" sz="2400" dirty="0">
                  <a:latin typeface="Helvetica Light" panose="020B0403020202020204" pitchFamily="34" charset="0"/>
                </a:rPr>
                <a:t>VARITY_Sherloc</a:t>
              </a:r>
              <a:endParaRPr lang="en-CA" sz="2400" u="sng" dirty="0">
                <a:latin typeface="Helvetica Light" panose="020B0403020202020204" pitchFamily="34" charset="0"/>
              </a:endParaRPr>
            </a:p>
          </p:txBody>
        </p:sp>
        <p:sp>
          <p:nvSpPr>
            <p:cNvPr id="34" name="Google Shape;113;p26">
              <a:extLst>
                <a:ext uri="{FF2B5EF4-FFF2-40B4-BE49-F238E27FC236}">
                  <a16:creationId xmlns:a16="http://schemas.microsoft.com/office/drawing/2014/main" id="{3FD66C79-3F01-A840-B3BE-EE8144228823}"/>
                </a:ext>
              </a:extLst>
            </p:cNvPr>
            <p:cNvSpPr/>
            <p:nvPr/>
          </p:nvSpPr>
          <p:spPr>
            <a:xfrm>
              <a:off x="276750" y="998400"/>
              <a:ext cx="295500" cy="48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35" name="Google Shape;114;p26">
              <a:extLst>
                <a:ext uri="{FF2B5EF4-FFF2-40B4-BE49-F238E27FC236}">
                  <a16:creationId xmlns:a16="http://schemas.microsoft.com/office/drawing/2014/main" id="{15750C37-5165-174B-83A1-363F80612F8C}"/>
                </a:ext>
              </a:extLst>
            </p:cNvPr>
            <p:cNvSpPr txBox="1"/>
            <p:nvPr/>
          </p:nvSpPr>
          <p:spPr>
            <a:xfrm>
              <a:off x="282294" y="953475"/>
              <a:ext cx="2955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latin typeface="Helvetica Light" panose="020B0403020202020204" pitchFamily="34" charset="0"/>
                </a:rPr>
                <a:t>2</a:t>
              </a:r>
              <a:endParaRPr sz="2400" dirty="0">
                <a:latin typeface="Helvetica Light" panose="020B0403020202020204" pitchFamily="34" charset="0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B189B7D-CE71-A94A-BA4C-401F0A077D92}"/>
              </a:ext>
            </a:extLst>
          </p:cNvPr>
          <p:cNvGrpSpPr/>
          <p:nvPr/>
        </p:nvGrpSpPr>
        <p:grpSpPr>
          <a:xfrm>
            <a:off x="-334036" y="4631272"/>
            <a:ext cx="9291525" cy="622948"/>
            <a:chOff x="-226401" y="933900"/>
            <a:chExt cx="5661591" cy="622948"/>
          </a:xfrm>
        </p:grpSpPr>
        <p:sp>
          <p:nvSpPr>
            <p:cNvPr id="37" name="Google Shape;111;p26">
              <a:extLst>
                <a:ext uri="{FF2B5EF4-FFF2-40B4-BE49-F238E27FC236}">
                  <a16:creationId xmlns:a16="http://schemas.microsoft.com/office/drawing/2014/main" id="{BB2D392E-603C-CB45-AEDD-41C43E73A853}"/>
                </a:ext>
              </a:extLst>
            </p:cNvPr>
            <p:cNvSpPr/>
            <p:nvPr/>
          </p:nvSpPr>
          <p:spPr>
            <a:xfrm>
              <a:off x="-226401" y="933900"/>
              <a:ext cx="5661590" cy="622948"/>
            </a:xfrm>
            <a:prstGeom prst="roundRect">
              <a:avLst>
                <a:gd name="adj" fmla="val 40544"/>
              </a:avLst>
            </a:prstGeom>
            <a:noFill/>
            <a:ln w="9525" cap="flat" cmpd="sng">
              <a:solidFill>
                <a:srgbClr val="E7F0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 fontAlgn="base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highlight>
                  <a:srgbClr val="006AA0"/>
                </a:highlight>
                <a:latin typeface="Helvetica Light" panose="020B0403020202020204" pitchFamily="34" charset="0"/>
              </a:endParaRPr>
            </a:p>
          </p:txBody>
        </p:sp>
        <p:sp>
          <p:nvSpPr>
            <p:cNvPr id="38" name="Google Shape;112;p26">
              <a:extLst>
                <a:ext uri="{FF2B5EF4-FFF2-40B4-BE49-F238E27FC236}">
                  <a16:creationId xmlns:a16="http://schemas.microsoft.com/office/drawing/2014/main" id="{1D8EA6FE-4B89-9C42-AA1E-3DF49F7DC232}"/>
                </a:ext>
              </a:extLst>
            </p:cNvPr>
            <p:cNvSpPr txBox="1"/>
            <p:nvPr/>
          </p:nvSpPr>
          <p:spPr>
            <a:xfrm>
              <a:off x="623909" y="957650"/>
              <a:ext cx="4811281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</a:pPr>
              <a:r>
                <a:rPr lang="en-CA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Light" panose="020B0403020202020204" pitchFamily="34" charset="0"/>
                </a:rPr>
                <a:t>Summary and outlook</a:t>
              </a:r>
              <a:endParaRPr lang="en-CA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Helvetica Light" panose="020B0403020202020204" pitchFamily="34" charset="0"/>
              </a:endParaRPr>
            </a:p>
          </p:txBody>
        </p:sp>
        <p:sp>
          <p:nvSpPr>
            <p:cNvPr id="39" name="Google Shape;113;p26">
              <a:extLst>
                <a:ext uri="{FF2B5EF4-FFF2-40B4-BE49-F238E27FC236}">
                  <a16:creationId xmlns:a16="http://schemas.microsoft.com/office/drawing/2014/main" id="{29A756BA-F81C-0944-99A6-32DF07051E6B}"/>
                </a:ext>
              </a:extLst>
            </p:cNvPr>
            <p:cNvSpPr/>
            <p:nvPr/>
          </p:nvSpPr>
          <p:spPr>
            <a:xfrm>
              <a:off x="276750" y="998400"/>
              <a:ext cx="295500" cy="486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 dirty="0">
                <a:latin typeface="Helvetica Light" panose="020B0403020202020204" pitchFamily="34" charset="0"/>
              </a:endParaRPr>
            </a:p>
          </p:txBody>
        </p:sp>
        <p:sp>
          <p:nvSpPr>
            <p:cNvPr id="40" name="Google Shape;114;p26">
              <a:extLst>
                <a:ext uri="{FF2B5EF4-FFF2-40B4-BE49-F238E27FC236}">
                  <a16:creationId xmlns:a16="http://schemas.microsoft.com/office/drawing/2014/main" id="{A9BAB574-2E75-1B40-8037-EC3DDC3C6C03}"/>
                </a:ext>
              </a:extLst>
            </p:cNvPr>
            <p:cNvSpPr txBox="1"/>
            <p:nvPr/>
          </p:nvSpPr>
          <p:spPr>
            <a:xfrm>
              <a:off x="282294" y="953475"/>
              <a:ext cx="295500" cy="55396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dirty="0">
                  <a:solidFill>
                    <a:schemeClr val="bg1">
                      <a:lumMod val="50000"/>
                    </a:schemeClr>
                  </a:solidFill>
                  <a:latin typeface="Helvetica Light" panose="020B0403020202020204" pitchFamily="34" charset="0"/>
                </a:rPr>
                <a:t>3</a:t>
              </a:r>
              <a:endParaRPr sz="2400" dirty="0">
                <a:solidFill>
                  <a:schemeClr val="bg1">
                    <a:lumMod val="50000"/>
                  </a:schemeClr>
                </a:solidFill>
                <a:latin typeface="Helvetica Light" panose="020B0403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2548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3">
            <a:extLst>
              <a:ext uri="{FF2B5EF4-FFF2-40B4-BE49-F238E27FC236}">
                <a16:creationId xmlns:a16="http://schemas.microsoft.com/office/drawing/2014/main" id="{80B3878A-377C-3642-A29A-ED33AEF5FCE6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VARITY_Sherloc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2074C5-8EAC-B249-BED3-6CC9E7017DDA}"/>
              </a:ext>
            </a:extLst>
          </p:cNvPr>
          <p:cNvGrpSpPr/>
          <p:nvPr/>
        </p:nvGrpSpPr>
        <p:grpSpPr>
          <a:xfrm>
            <a:off x="389421" y="942345"/>
            <a:ext cx="8365158" cy="5331249"/>
            <a:chOff x="389421" y="942345"/>
            <a:chExt cx="8365158" cy="5331249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ACBD490-B0B3-E944-862A-2DF651063745}"/>
                </a:ext>
              </a:extLst>
            </p:cNvPr>
            <p:cNvGrpSpPr/>
            <p:nvPr/>
          </p:nvGrpSpPr>
          <p:grpSpPr>
            <a:xfrm>
              <a:off x="389421" y="1887216"/>
              <a:ext cx="2400443" cy="821704"/>
              <a:chOff x="389421" y="1887216"/>
              <a:chExt cx="2400443" cy="821704"/>
            </a:xfrm>
          </p:grpSpPr>
          <p:sp>
            <p:nvSpPr>
              <p:cNvPr id="212" name="Rounded Rectangle 211">
                <a:extLst>
                  <a:ext uri="{FF2B5EF4-FFF2-40B4-BE49-F238E27FC236}">
                    <a16:creationId xmlns:a16="http://schemas.microsoft.com/office/drawing/2014/main" id="{9B76388B-D432-1C4F-95C6-DE495C7ED12C}"/>
                  </a:ext>
                </a:extLst>
              </p:cNvPr>
              <p:cNvSpPr/>
              <p:nvPr/>
            </p:nvSpPr>
            <p:spPr>
              <a:xfrm>
                <a:off x="585362" y="1887216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1" name="Rounded Rectangle 210">
                <a:extLst>
                  <a:ext uri="{FF2B5EF4-FFF2-40B4-BE49-F238E27FC236}">
                    <a16:creationId xmlns:a16="http://schemas.microsoft.com/office/drawing/2014/main" id="{1689CB0C-6F41-4B4D-8C68-902FBB4150F1}"/>
                  </a:ext>
                </a:extLst>
              </p:cNvPr>
              <p:cNvSpPr/>
              <p:nvPr/>
            </p:nvSpPr>
            <p:spPr>
              <a:xfrm>
                <a:off x="500449" y="1954763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6D4F48A7-C964-104B-9FAC-5C3D63FD6B8F}"/>
                  </a:ext>
                </a:extLst>
              </p:cNvPr>
              <p:cNvSpPr/>
              <p:nvPr/>
            </p:nvSpPr>
            <p:spPr>
              <a:xfrm>
                <a:off x="389421" y="2028708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‘Core’ sets</a:t>
                </a:r>
              </a:p>
              <a:p>
                <a:pPr algn="ctr"/>
                <a:r>
                  <a:rPr lang="en-US" sz="1400" b="1" dirty="0">
                    <a:solidFill>
                      <a:srgbClr val="C00000"/>
                    </a:solidFill>
                    <a:latin typeface="Helvetica Light" panose="020B0403020202020204" pitchFamily="34" charset="0"/>
                  </a:rPr>
                  <a:t>Invitae training set  </a:t>
                </a:r>
              </a:p>
            </p:txBody>
          </p:sp>
        </p:grp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id="{7499E44E-F62E-8D4B-AD93-89D833CBD675}"/>
                </a:ext>
              </a:extLst>
            </p:cNvPr>
            <p:cNvSpPr/>
            <p:nvPr/>
          </p:nvSpPr>
          <p:spPr>
            <a:xfrm>
              <a:off x="2555181" y="942345"/>
              <a:ext cx="4105051" cy="579395"/>
            </a:xfrm>
            <a:prstGeom prst="roundRect">
              <a:avLst/>
            </a:prstGeom>
            <a:noFill/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600" b="1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All training examples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(regardless their quality) </a:t>
              </a:r>
            </a:p>
          </p:txBody>
        </p:sp>
        <p:sp>
          <p:nvSpPr>
            <p:cNvPr id="76" name="AutoShape 6" descr="{\displaystyle f(x)={\frac {L}{1+e^{-k(x-x_{0})}}},}">
              <a:extLst>
                <a:ext uri="{FF2B5EF4-FFF2-40B4-BE49-F238E27FC236}">
                  <a16:creationId xmlns:a16="http://schemas.microsoft.com/office/drawing/2014/main" id="{52A3DDC5-16A3-1943-A52F-02FD47E8BDE4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24954" y="3647589"/>
              <a:ext cx="315736" cy="3157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164" name="Right Arrow 163">
              <a:extLst>
                <a:ext uri="{FF2B5EF4-FFF2-40B4-BE49-F238E27FC236}">
                  <a16:creationId xmlns:a16="http://schemas.microsoft.com/office/drawing/2014/main" id="{14971711-2AA9-3946-B623-BD58A0B5EE81}"/>
                </a:ext>
              </a:extLst>
            </p:cNvPr>
            <p:cNvSpPr/>
            <p:nvPr/>
          </p:nvSpPr>
          <p:spPr>
            <a:xfrm rot="5400000" flipV="1">
              <a:off x="1225664" y="3008293"/>
              <a:ext cx="423457" cy="200570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5" name="Right Arrow 164">
              <a:extLst>
                <a:ext uri="{FF2B5EF4-FFF2-40B4-BE49-F238E27FC236}">
                  <a16:creationId xmlns:a16="http://schemas.microsoft.com/office/drawing/2014/main" id="{7F1D1FD0-7789-F34D-961E-ECA40B95C514}"/>
                </a:ext>
              </a:extLst>
            </p:cNvPr>
            <p:cNvSpPr/>
            <p:nvPr/>
          </p:nvSpPr>
          <p:spPr>
            <a:xfrm rot="5400000" flipV="1">
              <a:off x="7500968" y="3011284"/>
              <a:ext cx="422916" cy="199868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68" name="Group 167">
              <a:extLst>
                <a:ext uri="{FF2B5EF4-FFF2-40B4-BE49-F238E27FC236}">
                  <a16:creationId xmlns:a16="http://schemas.microsoft.com/office/drawing/2014/main" id="{F5E940E2-4463-1942-A2A1-D8912009498E}"/>
                </a:ext>
              </a:extLst>
            </p:cNvPr>
            <p:cNvGrpSpPr/>
            <p:nvPr/>
          </p:nvGrpSpPr>
          <p:grpSpPr>
            <a:xfrm>
              <a:off x="3094937" y="3671288"/>
              <a:ext cx="2954126" cy="339651"/>
              <a:chOff x="3824961" y="6296062"/>
              <a:chExt cx="3020563" cy="327886"/>
            </a:xfrm>
          </p:grpSpPr>
          <p:sp>
            <p:nvSpPr>
              <p:cNvPr id="208" name="Rectangle 207">
                <a:extLst>
                  <a:ext uri="{FF2B5EF4-FFF2-40B4-BE49-F238E27FC236}">
                    <a16:creationId xmlns:a16="http://schemas.microsoft.com/office/drawing/2014/main" id="{B5ED6494-19BD-294F-8EA4-C92391EF96C3}"/>
                  </a:ext>
                </a:extLst>
              </p:cNvPr>
              <p:cNvSpPr/>
              <p:nvPr/>
            </p:nvSpPr>
            <p:spPr>
              <a:xfrm rot="16200000" flipH="1">
                <a:off x="5269058" y="5570240"/>
                <a:ext cx="69421" cy="2037996"/>
              </a:xfrm>
              <a:prstGeom prst="rect">
                <a:avLst/>
              </a:prstGeom>
              <a:gradFill flip="none" rotWithShape="1">
                <a:gsLst>
                  <a:gs pos="71000">
                    <a:srgbClr val="E1E100"/>
                  </a:gs>
                  <a:gs pos="55000">
                    <a:srgbClr val="FFFF80">
                      <a:lumMod val="51000"/>
                    </a:srgbClr>
                  </a:gs>
                  <a:gs pos="0">
                    <a:srgbClr val="148066"/>
                  </a:gs>
                  <a:gs pos="100000">
                    <a:srgbClr val="FFFF00"/>
                  </a:gs>
                </a:gsLst>
                <a:lin ang="54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600" dirty="0"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09" name="Rectangle 208">
                <a:extLst>
                  <a:ext uri="{FF2B5EF4-FFF2-40B4-BE49-F238E27FC236}">
                    <a16:creationId xmlns:a16="http://schemas.microsoft.com/office/drawing/2014/main" id="{0AE8CF0E-D4F3-CD40-973F-8F8776A61144}"/>
                  </a:ext>
                </a:extLst>
              </p:cNvPr>
              <p:cNvSpPr/>
              <p:nvPr/>
            </p:nvSpPr>
            <p:spPr>
              <a:xfrm>
                <a:off x="3824961" y="6301654"/>
                <a:ext cx="91723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latin typeface="Helvetica Light" panose="020B0403020202020204" pitchFamily="34" charset="0"/>
                  </a:rPr>
                  <a:t>Full weight</a:t>
                </a:r>
              </a:p>
            </p:txBody>
          </p:sp>
          <p:sp>
            <p:nvSpPr>
              <p:cNvPr id="210" name="Rectangle 209">
                <a:extLst>
                  <a:ext uri="{FF2B5EF4-FFF2-40B4-BE49-F238E27FC236}">
                    <a16:creationId xmlns:a16="http://schemas.microsoft.com/office/drawing/2014/main" id="{D5E91219-6124-464F-8D26-845ACB7C17AA}"/>
                  </a:ext>
                </a:extLst>
              </p:cNvPr>
              <p:cNvSpPr/>
              <p:nvPr/>
            </p:nvSpPr>
            <p:spPr>
              <a:xfrm>
                <a:off x="5849739" y="6296062"/>
                <a:ext cx="99578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200" dirty="0">
                    <a:latin typeface="Helvetica Light" panose="020B0403020202020204" pitchFamily="34" charset="0"/>
                  </a:rPr>
                  <a:t>Zero weight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FEC35C8-CFF2-C342-85A5-4D744027E702}"/>
                </a:ext>
              </a:extLst>
            </p:cNvPr>
            <p:cNvGrpSpPr/>
            <p:nvPr/>
          </p:nvGrpSpPr>
          <p:grpSpPr>
            <a:xfrm>
              <a:off x="6354136" y="1918934"/>
              <a:ext cx="2400443" cy="821704"/>
              <a:chOff x="6354136" y="1918934"/>
              <a:chExt cx="2400443" cy="821704"/>
            </a:xfrm>
          </p:grpSpPr>
          <p:sp>
            <p:nvSpPr>
              <p:cNvPr id="213" name="Rounded Rectangle 212">
                <a:extLst>
                  <a:ext uri="{FF2B5EF4-FFF2-40B4-BE49-F238E27FC236}">
                    <a16:creationId xmlns:a16="http://schemas.microsoft.com/office/drawing/2014/main" id="{7579AC92-82EF-7445-977E-F24691E0EE68}"/>
                  </a:ext>
                </a:extLst>
              </p:cNvPr>
              <p:cNvSpPr/>
              <p:nvPr/>
            </p:nvSpPr>
            <p:spPr>
              <a:xfrm>
                <a:off x="6550077" y="1918934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4" name="Rounded Rectangle 213">
                <a:extLst>
                  <a:ext uri="{FF2B5EF4-FFF2-40B4-BE49-F238E27FC236}">
                    <a16:creationId xmlns:a16="http://schemas.microsoft.com/office/drawing/2014/main" id="{92614D7F-5C0D-7947-A703-5AC81138EF3A}"/>
                  </a:ext>
                </a:extLst>
              </p:cNvPr>
              <p:cNvSpPr/>
              <p:nvPr/>
            </p:nvSpPr>
            <p:spPr>
              <a:xfrm>
                <a:off x="6465164" y="1986481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5" name="Rounded Rectangle 214">
                <a:extLst>
                  <a:ext uri="{FF2B5EF4-FFF2-40B4-BE49-F238E27FC236}">
                    <a16:creationId xmlns:a16="http://schemas.microsoft.com/office/drawing/2014/main" id="{0FC245B1-710A-4746-A2EA-D56EF46E7261}"/>
                  </a:ext>
                </a:extLst>
              </p:cNvPr>
              <p:cNvSpPr/>
              <p:nvPr/>
            </p:nvSpPr>
            <p:spPr>
              <a:xfrm>
                <a:off x="6354136" y="2060426"/>
                <a:ext cx="2204502" cy="680212"/>
              </a:xfrm>
              <a:prstGeom prst="roundRect">
                <a:avLst/>
              </a:prstGeom>
              <a:solidFill>
                <a:schemeClr val="bg1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‘Add-on’ sets</a:t>
                </a:r>
              </a:p>
              <a:p>
                <a:pPr algn="ctr"/>
                <a:r>
                  <a:rPr lang="en-US" sz="1400" dirty="0">
                    <a:solidFill>
                      <a:srgbClr val="C00000"/>
                    </a:solidFill>
                    <a:latin typeface="Helvetica Light" panose="020B0403020202020204" pitchFamily="34" charset="0"/>
                  </a:rPr>
                  <a:t>All other variants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20B276D-5E8B-E04B-B565-4626E1AA1F86}"/>
                </a:ext>
              </a:extLst>
            </p:cNvPr>
            <p:cNvGrpSpPr/>
            <p:nvPr/>
          </p:nvGrpSpPr>
          <p:grpSpPr>
            <a:xfrm>
              <a:off x="6354136" y="3501008"/>
              <a:ext cx="2400443" cy="821704"/>
              <a:chOff x="6354136" y="3420482"/>
              <a:chExt cx="2400443" cy="821704"/>
            </a:xfrm>
          </p:grpSpPr>
          <p:sp>
            <p:nvSpPr>
              <p:cNvPr id="216" name="Rounded Rectangle 215">
                <a:extLst>
                  <a:ext uri="{FF2B5EF4-FFF2-40B4-BE49-F238E27FC236}">
                    <a16:creationId xmlns:a16="http://schemas.microsoft.com/office/drawing/2014/main" id="{94ED91D0-40A6-B549-87C5-19FC8B929A6C}"/>
                  </a:ext>
                </a:extLst>
              </p:cNvPr>
              <p:cNvSpPr/>
              <p:nvPr/>
            </p:nvSpPr>
            <p:spPr>
              <a:xfrm>
                <a:off x="6550077" y="3420482"/>
                <a:ext cx="2204502" cy="680212"/>
              </a:xfrm>
              <a:prstGeom prst="roundRect">
                <a:avLst/>
              </a:prstGeom>
              <a:gradFill flip="none" rotWithShape="1">
                <a:gsLst>
                  <a:gs pos="32000">
                    <a:srgbClr val="FFFF00"/>
                  </a:gs>
                  <a:gs pos="85000">
                    <a:srgbClr val="008066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7" name="Rounded Rectangle 216">
                <a:extLst>
                  <a:ext uri="{FF2B5EF4-FFF2-40B4-BE49-F238E27FC236}">
                    <a16:creationId xmlns:a16="http://schemas.microsoft.com/office/drawing/2014/main" id="{034BBA2F-5697-C940-8FF7-282360DF7E1B}"/>
                  </a:ext>
                </a:extLst>
              </p:cNvPr>
              <p:cNvSpPr/>
              <p:nvPr/>
            </p:nvSpPr>
            <p:spPr>
              <a:xfrm>
                <a:off x="6465164" y="3488029"/>
                <a:ext cx="2204502" cy="680212"/>
              </a:xfrm>
              <a:prstGeom prst="roundRect">
                <a:avLst/>
              </a:prstGeom>
              <a:gradFill flip="none" rotWithShape="1">
                <a:gsLst>
                  <a:gs pos="99000">
                    <a:srgbClr val="FFFF00"/>
                  </a:gs>
                  <a:gs pos="18000">
                    <a:srgbClr val="92D05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000" dirty="0">
                  <a:solidFill>
                    <a:schemeClr val="tx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18" name="Rounded Rectangle 217">
                <a:extLst>
                  <a:ext uri="{FF2B5EF4-FFF2-40B4-BE49-F238E27FC236}">
                    <a16:creationId xmlns:a16="http://schemas.microsoft.com/office/drawing/2014/main" id="{95BCE804-C3BD-2140-A3A0-FC3D903B30B7}"/>
                  </a:ext>
                </a:extLst>
              </p:cNvPr>
              <p:cNvSpPr/>
              <p:nvPr/>
            </p:nvSpPr>
            <p:spPr>
              <a:xfrm>
                <a:off x="6354136" y="3561974"/>
                <a:ext cx="2204502" cy="680212"/>
              </a:xfrm>
              <a:prstGeom prst="roundRect">
                <a:avLst/>
              </a:prstGeom>
              <a:gradFill flip="none" rotWithShape="1">
                <a:gsLst>
                  <a:gs pos="0">
                    <a:srgbClr val="008066"/>
                  </a:gs>
                  <a:gs pos="57000">
                    <a:srgbClr val="FFFF00"/>
                  </a:gs>
                </a:gsLst>
                <a:lin ang="10800000" scaled="0"/>
                <a:tileRect/>
              </a:gra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/>
                    </a:solidFill>
                    <a:latin typeface="Helvetica Light" panose="020B0403020202020204" pitchFamily="34" charset="0"/>
                  </a:rPr>
                  <a:t>‘Add-on’ sets</a:t>
                </a:r>
              </a:p>
              <a:p>
                <a:pPr algn="ctr"/>
                <a:r>
                  <a:rPr lang="en-US" sz="1400" dirty="0">
                    <a:solidFill>
                      <a:srgbClr val="C00000"/>
                    </a:solidFill>
                    <a:latin typeface="Helvetica Light" panose="020B0403020202020204" pitchFamily="34" charset="0"/>
                  </a:rPr>
                  <a:t>All other variants</a:t>
                </a:r>
              </a:p>
            </p:txBody>
          </p:sp>
        </p:grp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A921DDFD-2D2B-ED4C-8099-4981458C1D21}"/>
                </a:ext>
              </a:extLst>
            </p:cNvPr>
            <p:cNvGrpSpPr/>
            <p:nvPr/>
          </p:nvGrpSpPr>
          <p:grpSpPr>
            <a:xfrm>
              <a:off x="389421" y="3501008"/>
              <a:ext cx="2400443" cy="821704"/>
              <a:chOff x="389421" y="1887216"/>
              <a:chExt cx="2400443" cy="821704"/>
            </a:xfrm>
          </p:grpSpPr>
          <p:sp>
            <p:nvSpPr>
              <p:cNvPr id="220" name="Rounded Rectangle 219">
                <a:extLst>
                  <a:ext uri="{FF2B5EF4-FFF2-40B4-BE49-F238E27FC236}">
                    <a16:creationId xmlns:a16="http://schemas.microsoft.com/office/drawing/2014/main" id="{B2B7EA74-A34E-BF4D-B4CD-AE39EFFDA4D7}"/>
                  </a:ext>
                </a:extLst>
              </p:cNvPr>
              <p:cNvSpPr/>
              <p:nvPr/>
            </p:nvSpPr>
            <p:spPr>
              <a:xfrm>
                <a:off x="585362" y="1887216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21" name="Rounded Rectangle 220">
                <a:extLst>
                  <a:ext uri="{FF2B5EF4-FFF2-40B4-BE49-F238E27FC236}">
                    <a16:creationId xmlns:a16="http://schemas.microsoft.com/office/drawing/2014/main" id="{CBAEAA65-D05D-CC40-8D49-C2E21F671DE1}"/>
                  </a:ext>
                </a:extLst>
              </p:cNvPr>
              <p:cNvSpPr/>
              <p:nvPr/>
            </p:nvSpPr>
            <p:spPr>
              <a:xfrm>
                <a:off x="500449" y="1954763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 dirty="0">
                  <a:solidFill>
                    <a:schemeClr val="bg1"/>
                  </a:solidFill>
                  <a:latin typeface="Helvetica Light" panose="020B0403020202020204" pitchFamily="34" charset="0"/>
                </a:endParaRPr>
              </a:p>
            </p:txBody>
          </p:sp>
          <p:sp>
            <p:nvSpPr>
              <p:cNvPr id="222" name="Rounded Rectangle 221">
                <a:extLst>
                  <a:ext uri="{FF2B5EF4-FFF2-40B4-BE49-F238E27FC236}">
                    <a16:creationId xmlns:a16="http://schemas.microsoft.com/office/drawing/2014/main" id="{D707FFF2-D3D5-CD46-B7FF-2E523D001F21}"/>
                  </a:ext>
                </a:extLst>
              </p:cNvPr>
              <p:cNvSpPr/>
              <p:nvPr/>
            </p:nvSpPr>
            <p:spPr>
              <a:xfrm>
                <a:off x="389421" y="2028708"/>
                <a:ext cx="2204502" cy="680212"/>
              </a:xfrm>
              <a:prstGeom prst="roundRect">
                <a:avLst/>
              </a:prstGeom>
              <a:solidFill>
                <a:srgbClr val="269F53"/>
              </a:solidFill>
              <a:ln w="12700"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Helvetica Light" panose="020B0403020202020204" pitchFamily="34" charset="0"/>
                  </a:rPr>
                  <a:t>‘Core’ sets</a:t>
                </a:r>
              </a:p>
              <a:p>
                <a:pPr algn="ctr"/>
                <a:r>
                  <a:rPr lang="en-US" sz="1400" b="1" dirty="0">
                    <a:solidFill>
                      <a:srgbClr val="C00000"/>
                    </a:solidFill>
                    <a:latin typeface="Helvetica Light" panose="020B0403020202020204" pitchFamily="34" charset="0"/>
                  </a:rPr>
                  <a:t>Invitae training set  </a:t>
                </a:r>
              </a:p>
            </p:txBody>
          </p:sp>
        </p:grpSp>
        <p:cxnSp>
          <p:nvCxnSpPr>
            <p:cNvPr id="223" name="Straight Connector 222">
              <a:extLst>
                <a:ext uri="{FF2B5EF4-FFF2-40B4-BE49-F238E27FC236}">
                  <a16:creationId xmlns:a16="http://schemas.microsoft.com/office/drawing/2014/main" id="{803D23CD-75D6-254C-9E3C-B836FC05A229}"/>
                </a:ext>
              </a:extLst>
            </p:cNvPr>
            <p:cNvCxnSpPr>
              <a:cxnSpLocks/>
            </p:cNvCxnSpPr>
            <p:nvPr/>
          </p:nvCxnSpPr>
          <p:spPr>
            <a:xfrm>
              <a:off x="1711178" y="3134125"/>
              <a:ext cx="1206904" cy="344"/>
            </a:xfrm>
            <a:prstGeom prst="line">
              <a:avLst/>
            </a:prstGeom>
            <a:ln w="127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24" name="Straight Connector 223">
              <a:extLst>
                <a:ext uri="{FF2B5EF4-FFF2-40B4-BE49-F238E27FC236}">
                  <a16:creationId xmlns:a16="http://schemas.microsoft.com/office/drawing/2014/main" id="{914E2F3D-6797-1A43-9E2A-3663196B4CE1}"/>
                </a:ext>
              </a:extLst>
            </p:cNvPr>
            <p:cNvCxnSpPr>
              <a:cxnSpLocks/>
            </p:cNvCxnSpPr>
            <p:nvPr/>
          </p:nvCxnSpPr>
          <p:spPr>
            <a:xfrm>
              <a:off x="6228184" y="3134469"/>
              <a:ext cx="1287133" cy="0"/>
            </a:xfrm>
            <a:prstGeom prst="line">
              <a:avLst/>
            </a:prstGeom>
            <a:ln w="12700">
              <a:prstDash val="soli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25" name="Rounded Rectangle 224">
              <a:extLst>
                <a:ext uri="{FF2B5EF4-FFF2-40B4-BE49-F238E27FC236}">
                  <a16:creationId xmlns:a16="http://schemas.microsoft.com/office/drawing/2014/main" id="{0FB4FBF2-1B6F-4745-8363-13F1EBBF718D}"/>
                </a:ext>
              </a:extLst>
            </p:cNvPr>
            <p:cNvSpPr/>
            <p:nvPr/>
          </p:nvSpPr>
          <p:spPr>
            <a:xfrm>
              <a:off x="3094937" y="2757463"/>
              <a:ext cx="3005029" cy="716123"/>
            </a:xfrm>
            <a:prstGeom prst="roundRect">
              <a:avLst/>
            </a:prstGeom>
            <a:noFill/>
            <a:ln w="12700">
              <a:prstDash val="sys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highlight>
                  <a:srgbClr val="006AA0"/>
                </a:highlight>
              </a:endParaRPr>
            </a:p>
          </p:txBody>
        </p:sp>
        <p:sp>
          <p:nvSpPr>
            <p:cNvPr id="227" name="Right Brace 226">
              <a:extLst>
                <a:ext uri="{FF2B5EF4-FFF2-40B4-BE49-F238E27FC236}">
                  <a16:creationId xmlns:a16="http://schemas.microsoft.com/office/drawing/2014/main" id="{8A92A68F-20F7-9F47-BF71-6B9BB859488C}"/>
                </a:ext>
              </a:extLst>
            </p:cNvPr>
            <p:cNvSpPr/>
            <p:nvPr/>
          </p:nvSpPr>
          <p:spPr>
            <a:xfrm rot="5400000" flipV="1">
              <a:off x="4367529" y="1462684"/>
              <a:ext cx="290800" cy="6205293"/>
            </a:xfrm>
            <a:prstGeom prst="rightBrace">
              <a:avLst>
                <a:gd name="adj1" fmla="val 73985"/>
                <a:gd name="adj2" fmla="val 50000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8" name="Rounded Rectangle 227">
              <a:extLst>
                <a:ext uri="{FF2B5EF4-FFF2-40B4-BE49-F238E27FC236}">
                  <a16:creationId xmlns:a16="http://schemas.microsoft.com/office/drawing/2014/main" id="{99CB8286-2FED-4640-911A-39A5E53E215A}"/>
                </a:ext>
              </a:extLst>
            </p:cNvPr>
            <p:cNvSpPr/>
            <p:nvPr/>
          </p:nvSpPr>
          <p:spPr>
            <a:xfrm>
              <a:off x="2555181" y="4759046"/>
              <a:ext cx="4107600" cy="579395"/>
            </a:xfrm>
            <a:prstGeom prst="roundRect">
              <a:avLst/>
            </a:prstGeom>
            <a:gradFill flip="none" rotWithShape="1">
              <a:gsLst>
                <a:gs pos="0">
                  <a:srgbClr val="008066"/>
                </a:gs>
                <a:gs pos="57000">
                  <a:srgbClr val="FFFF00"/>
                </a:gs>
              </a:gsLst>
              <a:lin ang="10800000" scaled="0"/>
              <a:tileRect/>
            </a:gra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b="1" dirty="0">
                  <a:solidFill>
                    <a:schemeClr val="tx1"/>
                  </a:solidFill>
                  <a:latin typeface="Helvetica Light" panose="020B0403020202020204" pitchFamily="34" charset="0"/>
                </a:rPr>
                <a:t>Weighted training examples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ADE822-AC81-C048-8B91-618A16A3DD70}"/>
                </a:ext>
              </a:extLst>
            </p:cNvPr>
            <p:cNvSpPr txBox="1"/>
            <p:nvPr/>
          </p:nvSpPr>
          <p:spPr>
            <a:xfrm>
              <a:off x="3389428" y="2930611"/>
              <a:ext cx="24160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70C0"/>
                  </a:solidFill>
                  <a:latin typeface="Helvetica Light" panose="020B0403020202020204" pitchFamily="34" charset="0"/>
                </a:rPr>
                <a:t>Differential weighting </a:t>
              </a:r>
            </a:p>
          </p:txBody>
        </p:sp>
        <p:sp>
          <p:nvSpPr>
            <p:cNvPr id="229" name="Right Brace 228">
              <a:extLst>
                <a:ext uri="{FF2B5EF4-FFF2-40B4-BE49-F238E27FC236}">
                  <a16:creationId xmlns:a16="http://schemas.microsoft.com/office/drawing/2014/main" id="{7053376F-CA3A-A848-B385-FE652C49DDED}"/>
                </a:ext>
              </a:extLst>
            </p:cNvPr>
            <p:cNvSpPr/>
            <p:nvPr/>
          </p:nvSpPr>
          <p:spPr>
            <a:xfrm rot="16200000">
              <a:off x="4367529" y="-1397239"/>
              <a:ext cx="290800" cy="6205293"/>
            </a:xfrm>
            <a:prstGeom prst="rightBrace">
              <a:avLst>
                <a:gd name="adj1" fmla="val 73985"/>
                <a:gd name="adj2" fmla="val 50000"/>
              </a:avLst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0" name="Rounded Rectangle 229">
              <a:extLst>
                <a:ext uri="{FF2B5EF4-FFF2-40B4-BE49-F238E27FC236}">
                  <a16:creationId xmlns:a16="http://schemas.microsoft.com/office/drawing/2014/main" id="{DEFE2852-36F8-1B4F-B491-D5A9CCC0FDD4}"/>
                </a:ext>
              </a:extLst>
            </p:cNvPr>
            <p:cNvSpPr/>
            <p:nvPr/>
          </p:nvSpPr>
          <p:spPr>
            <a:xfrm>
              <a:off x="2006730" y="5762816"/>
              <a:ext cx="5157558" cy="510778"/>
            </a:xfrm>
            <a:prstGeom prst="round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2400" b="1" dirty="0">
                  <a:latin typeface="Helvetica Light" panose="020B0403020202020204" pitchFamily="34" charset="0"/>
                </a:rPr>
                <a:t>VARITY_Sherloc</a:t>
              </a:r>
              <a:endParaRPr lang="en-US" b="1" dirty="0">
                <a:latin typeface="Helvetica Light" panose="020B0403020202020204" pitchFamily="34" charset="0"/>
              </a:endParaRPr>
            </a:p>
          </p:txBody>
        </p:sp>
        <p:sp>
          <p:nvSpPr>
            <p:cNvPr id="232" name="Right Arrow 231">
              <a:extLst>
                <a:ext uri="{FF2B5EF4-FFF2-40B4-BE49-F238E27FC236}">
                  <a16:creationId xmlns:a16="http://schemas.microsoft.com/office/drawing/2014/main" id="{C644FCB9-A1DF-EC4F-B24F-BA8AC56343B2}"/>
                </a:ext>
              </a:extLst>
            </p:cNvPr>
            <p:cNvSpPr/>
            <p:nvPr/>
          </p:nvSpPr>
          <p:spPr>
            <a:xfrm rot="5400000" flipV="1">
              <a:off x="4357747" y="5519008"/>
              <a:ext cx="254084" cy="174412"/>
            </a:xfrm>
            <a:prstGeom prst="rightArrow">
              <a:avLst/>
            </a:prstGeom>
            <a:solidFill>
              <a:schemeClr val="tx1"/>
            </a:solidFill>
            <a:ln w="127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3F8A7E-5081-D344-89AA-9029D8E49F3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15</a:t>
            </a:fld>
            <a:endParaRPr lang="en-US" altLang="zh-CN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71265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E6770E-1797-B94A-BFD8-59436BCF422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16</a:t>
            </a:fld>
            <a:endParaRPr lang="en-US" altLang="zh-CN" dirty="0"/>
          </a:p>
        </p:txBody>
      </p:sp>
      <p:sp>
        <p:nvSpPr>
          <p:cNvPr id="90" name="Title 3">
            <a:extLst>
              <a:ext uri="{FF2B5EF4-FFF2-40B4-BE49-F238E27FC236}">
                <a16:creationId xmlns:a16="http://schemas.microsoft.com/office/drawing/2014/main" id="{0AE2ECAB-8231-494C-BD0A-E6750BDDBA44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VARITY_Sherloc performance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54FDA21-A392-3125-0CBB-F8E97C292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994611"/>
              </p:ext>
            </p:extLst>
          </p:nvPr>
        </p:nvGraphicFramePr>
        <p:xfrm>
          <a:off x="737574" y="1196753"/>
          <a:ext cx="7668852" cy="31683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42382">
                  <a:extLst>
                    <a:ext uri="{9D8B030D-6E8A-4147-A177-3AD203B41FA5}">
                      <a16:colId xmlns:a16="http://schemas.microsoft.com/office/drawing/2014/main" val="3514673516"/>
                    </a:ext>
                  </a:extLst>
                </a:gridCol>
                <a:gridCol w="3341525">
                  <a:extLst>
                    <a:ext uri="{9D8B030D-6E8A-4147-A177-3AD203B41FA5}">
                      <a16:colId xmlns:a16="http://schemas.microsoft.com/office/drawing/2014/main" val="187792078"/>
                    </a:ext>
                  </a:extLst>
                </a:gridCol>
                <a:gridCol w="2184945">
                  <a:extLst>
                    <a:ext uri="{9D8B030D-6E8A-4147-A177-3AD203B41FA5}">
                      <a16:colId xmlns:a16="http://schemas.microsoft.com/office/drawing/2014/main" val="1874274018"/>
                    </a:ext>
                  </a:extLst>
                </a:gridCol>
              </a:tblGrid>
              <a:tr h="51786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2000" b="0" i="0" dirty="0">
                          <a:effectLst/>
                          <a:latin typeface="Helvetica Light" panose="020B0403020202020204" pitchFamily="34" charset="0"/>
                        </a:rPr>
                        <a:t>Models</a:t>
                      </a:r>
                      <a:endParaRPr lang="en-CA" sz="20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2000" b="0" i="0" dirty="0">
                          <a:effectLst/>
                          <a:latin typeface="Helvetica Light" panose="020B0403020202020204" pitchFamily="34" charset="0"/>
                        </a:rPr>
                        <a:t>Training data</a:t>
                      </a:r>
                      <a:endParaRPr lang="en-CA" sz="28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2000" b="0" i="0" dirty="0">
                          <a:effectLst/>
                          <a:latin typeface="Helvetica Light" panose="020B0403020202020204" pitchFamily="34" charset="0"/>
                        </a:rPr>
                        <a:t>Features</a:t>
                      </a:r>
                      <a:endParaRPr lang="en-CA" sz="28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extLst>
                  <a:ext uri="{0D108BD9-81ED-4DB2-BD59-A6C34878D82A}">
                    <a16:rowId xmlns:a16="http://schemas.microsoft.com/office/drawing/2014/main" val="2863948303"/>
                  </a:ext>
                </a:extLst>
              </a:tr>
              <a:tr h="85028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VARITY_Sherloc_1</a:t>
                      </a:r>
                      <a:endParaRPr lang="en-CA" sz="16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Invitae training set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VARITY training set</a:t>
                      </a:r>
                      <a:endParaRPr lang="en-CA" sz="20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1400" b="0" i="0" dirty="0">
                          <a:effectLst/>
                          <a:latin typeface="Helvetica Light" panose="020B0403020202020204" pitchFamily="34" charset="0"/>
                        </a:rPr>
                        <a:t>VARITY Features plus extra meta features </a:t>
                      </a:r>
                      <a:endParaRPr lang="en-CA" sz="18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extLst>
                  <a:ext uri="{0D108BD9-81ED-4DB2-BD59-A6C34878D82A}">
                    <a16:rowId xmlns:a16="http://schemas.microsoft.com/office/drawing/2014/main" val="2974531064"/>
                  </a:ext>
                </a:extLst>
              </a:tr>
              <a:tr h="862682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VARITY_Sherloc_2</a:t>
                      </a:r>
                      <a:endParaRPr lang="en-CA" sz="16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Invitae training set</a:t>
                      </a:r>
                    </a:p>
                    <a:p>
                      <a:pPr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VARITY training set</a:t>
                      </a:r>
                      <a:endParaRPr lang="en-CA" sz="20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1400" b="0" i="0" dirty="0">
                          <a:effectLst/>
                          <a:latin typeface="Helvetica Light" panose="020B0403020202020204" pitchFamily="34" charset="0"/>
                        </a:rPr>
                        <a:t>VARITY Features</a:t>
                      </a:r>
                      <a:endParaRPr lang="en-CA" sz="18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extLst>
                  <a:ext uri="{0D108BD9-81ED-4DB2-BD59-A6C34878D82A}">
                    <a16:rowId xmlns:a16="http://schemas.microsoft.com/office/drawing/2014/main" val="659581214"/>
                  </a:ext>
                </a:extLst>
              </a:tr>
              <a:tr h="93751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VARITY_R</a:t>
                      </a:r>
                      <a:endParaRPr lang="en-CA" sz="16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900"/>
                        </a:spcAft>
                      </a:pPr>
                      <a:r>
                        <a:rPr lang="en-CA" sz="1600" b="0" i="0" dirty="0">
                          <a:effectLst/>
                          <a:latin typeface="Helvetica Light" panose="020B0403020202020204" pitchFamily="34" charset="0"/>
                        </a:rPr>
                        <a:t>VARITY training Set</a:t>
                      </a:r>
                      <a:endParaRPr lang="en-CA" sz="1600" b="0" i="0" dirty="0">
                        <a:solidFill>
                          <a:srgbClr val="1F3763"/>
                        </a:solidFill>
                        <a:effectLst/>
                        <a:latin typeface="Helvetica Light" panose="020B0403020202020204" pitchFamily="34" charset="0"/>
                        <a:ea typeface="DengXian Light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  <a:spcAft>
                          <a:spcPts val="1200"/>
                        </a:spcAft>
                      </a:pPr>
                      <a:r>
                        <a:rPr lang="en-CA" sz="1400" b="0" i="0" dirty="0">
                          <a:effectLst/>
                          <a:latin typeface="Helvetica Light" panose="020B0403020202020204" pitchFamily="34" charset="0"/>
                        </a:rPr>
                        <a:t>VARITY Features</a:t>
                      </a:r>
                      <a:endParaRPr lang="en-CA" sz="1800" b="0" i="0" dirty="0">
                        <a:effectLst/>
                        <a:latin typeface="Helvetica Light" panose="020B0403020202020204" pitchFamily="34" charset="0"/>
                        <a:ea typeface="DengXia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3886" marR="63886" marT="0" marB="0" anchor="ctr"/>
                </a:tc>
                <a:extLst>
                  <a:ext uri="{0D108BD9-81ED-4DB2-BD59-A6C34878D82A}">
                    <a16:rowId xmlns:a16="http://schemas.microsoft.com/office/drawing/2014/main" val="1588555686"/>
                  </a:ext>
                </a:extLst>
              </a:tr>
            </a:tbl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A73E04B6-EE56-8C6C-103D-D7DF2D8649B9}"/>
              </a:ext>
            </a:extLst>
          </p:cNvPr>
          <p:cNvSpPr/>
          <p:nvPr/>
        </p:nvSpPr>
        <p:spPr>
          <a:xfrm>
            <a:off x="1336180" y="5622464"/>
            <a:ext cx="647164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en-CA" sz="2000" dirty="0">
                <a:latin typeface="Helvetica Light" panose="020B0403020202020204" pitchFamily="34" charset="0"/>
              </a:rPr>
              <a:t>VARITY_Sherloc_1 </a:t>
            </a:r>
            <a:r>
              <a:rPr lang="en-CA" sz="2000" b="1" dirty="0">
                <a:latin typeface="Helvetica Light" panose="020B0403020202020204" pitchFamily="34" charset="0"/>
              </a:rPr>
              <a:t> &gt; </a:t>
            </a:r>
            <a:r>
              <a:rPr lang="en-CA" sz="2000" dirty="0">
                <a:latin typeface="Helvetica Light" panose="020B0403020202020204" pitchFamily="34" charset="0"/>
              </a:rPr>
              <a:t>VARITY_Sherloc_2  </a:t>
            </a:r>
            <a:r>
              <a:rPr lang="en-CA" sz="2000" b="1" dirty="0">
                <a:latin typeface="Helvetica Light" panose="020B0403020202020204" pitchFamily="34" charset="0"/>
              </a:rPr>
              <a:t>&gt;</a:t>
            </a:r>
            <a:r>
              <a:rPr lang="en-CA" sz="2000" dirty="0">
                <a:latin typeface="Helvetica Light" panose="020B0403020202020204" pitchFamily="34" charset="0"/>
              </a:rPr>
              <a:t> VARITY_R </a:t>
            </a:r>
            <a:endParaRPr lang="en-CA" sz="2000" dirty="0">
              <a:latin typeface="Helvetica Light" panose="020B040302020202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A25853-E26F-3A34-D107-7FA81AAF4F5B}"/>
              </a:ext>
            </a:extLst>
          </p:cNvPr>
          <p:cNvSpPr/>
          <p:nvPr/>
        </p:nvSpPr>
        <p:spPr>
          <a:xfrm>
            <a:off x="1861161" y="4983558"/>
            <a:ext cx="54216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400" b="1" dirty="0">
                <a:latin typeface="Helvetica Light" panose="020B0403020202020204" pitchFamily="34" charset="0"/>
              </a:rPr>
              <a:t>Performance on Sherloc validation set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316650089"/>
      </p:ext>
    </p:extLst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3">
            <a:extLst>
              <a:ext uri="{FF2B5EF4-FFF2-40B4-BE49-F238E27FC236}">
                <a16:creationId xmlns:a16="http://schemas.microsoft.com/office/drawing/2014/main" id="{01BBAB53-E497-AF44-BC72-1B89453F2E74}"/>
              </a:ext>
            </a:extLst>
          </p:cNvPr>
          <p:cNvSpPr txBox="1">
            <a:spLocks/>
          </p:cNvSpPr>
          <p:nvPr/>
        </p:nvSpPr>
        <p:spPr>
          <a:xfrm>
            <a:off x="205518" y="137832"/>
            <a:ext cx="8938482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en-CA" altLang="zh-CN" sz="2800" dirty="0">
                <a:solidFill>
                  <a:schemeClr val="accent5">
                    <a:lumMod val="50000"/>
                  </a:schemeClr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Summary and outlook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92112C-91BD-F745-B561-EA1D37A98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17</a:t>
            </a:fld>
            <a:endParaRPr lang="en-US" altLang="zh-C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D6E75-A88C-AD46-8013-58698AC9CEB8}"/>
              </a:ext>
            </a:extLst>
          </p:cNvPr>
          <p:cNvSpPr/>
          <p:nvPr/>
        </p:nvSpPr>
        <p:spPr>
          <a:xfrm>
            <a:off x="217019" y="777595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zh-CN" b="1" dirty="0">
                <a:latin typeface="Helvetica" pitchFamily="2" charset="0"/>
                <a:ea typeface="ＭＳ Ｐゴシック" pitchFamily="34" charset="-128"/>
                <a:cs typeface="Helvetica Neue"/>
              </a:rPr>
              <a:t>VARITY model: </a:t>
            </a:r>
            <a:r>
              <a:rPr lang="en-CA" altLang="zh-CN" dirty="0">
                <a:latin typeface="Helvetica" pitchFamily="2" charset="0"/>
                <a:ea typeface="ＭＳ Ｐゴシック" pitchFamily="34" charset="-128"/>
                <a:cs typeface="Helvetica Neue"/>
              </a:rPr>
              <a:t>A </a:t>
            </a:r>
            <a:r>
              <a:rPr lang="en-CA" altLang="zh-CN" u="sng" dirty="0">
                <a:latin typeface="Helvetica" pitchFamily="2" charset="0"/>
                <a:ea typeface="ＭＳ Ｐゴシック" pitchFamily="34" charset="-128"/>
                <a:cs typeface="Helvetica Neue"/>
              </a:rPr>
              <a:t>supervised</a:t>
            </a:r>
            <a:r>
              <a:rPr lang="en-CA" altLang="zh-CN" dirty="0">
                <a:latin typeface="Helvetica" pitchFamily="2" charset="0"/>
                <a:ea typeface="ＭＳ Ｐゴシック" pitchFamily="34" charset="-128"/>
                <a:cs typeface="Helvetica Neue"/>
              </a:rPr>
              <a:t> variant pathogenicity classifier optimized for predicting </a:t>
            </a:r>
            <a:r>
              <a:rPr lang="en-CA" altLang="zh-CN" u="sng" dirty="0">
                <a:latin typeface="Helvetica" pitchFamily="2" charset="0"/>
                <a:ea typeface="ＭＳ Ｐゴシック" pitchFamily="34" charset="-128"/>
                <a:cs typeface="Helvetica Neue"/>
              </a:rPr>
              <a:t>rare</a:t>
            </a:r>
            <a:r>
              <a:rPr lang="en-CA" altLang="zh-CN" dirty="0">
                <a:latin typeface="Helvetica" pitchFamily="2" charset="0"/>
                <a:ea typeface="ＭＳ Ｐゴシック" pitchFamily="34" charset="-128"/>
                <a:cs typeface="Helvetica Neue"/>
              </a:rPr>
              <a:t> human missense variants.</a:t>
            </a:r>
            <a:endParaRPr lang="en-US" dirty="0">
              <a:latin typeface="Helvetica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C1B3DD-9BB7-60BC-57EC-369DF4F490C5}"/>
              </a:ext>
            </a:extLst>
          </p:cNvPr>
          <p:cNvSpPr/>
          <p:nvPr/>
        </p:nvSpPr>
        <p:spPr>
          <a:xfrm>
            <a:off x="205518" y="1501836"/>
            <a:ext cx="84969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zh-CN" b="1" dirty="0">
                <a:latin typeface="Helvetica" pitchFamily="2" charset="0"/>
                <a:ea typeface="ＭＳ Ｐゴシック" pitchFamily="34" charset="-128"/>
                <a:cs typeface="Helvetica Neue"/>
              </a:rPr>
              <a:t>VARITY_sherloc model: </a:t>
            </a:r>
            <a:r>
              <a:rPr lang="en-CA" altLang="zh-CN" dirty="0">
                <a:latin typeface="Helvetica" pitchFamily="2" charset="0"/>
                <a:ea typeface="ＭＳ Ｐゴシック" pitchFamily="34" charset="-128"/>
                <a:cs typeface="Helvetica Neue"/>
              </a:rPr>
              <a:t>A improved </a:t>
            </a:r>
            <a:r>
              <a:rPr lang="en-CA" dirty="0">
                <a:latin typeface="Helvetica" pitchFamily="2" charset="0"/>
                <a:ea typeface="ＭＳ Ｐゴシック" pitchFamily="34" charset="-128"/>
                <a:cs typeface="Helvetica Neue"/>
              </a:rPr>
              <a:t>VARITY missense variant effect predictor using newly-classified clinical variants </a:t>
            </a:r>
            <a:endParaRPr lang="en-US" dirty="0">
              <a:latin typeface="Helvetica" pitchFamily="2" charset="0"/>
              <a:ea typeface="ＭＳ Ｐゴシック" pitchFamily="34" charset="-128"/>
              <a:cs typeface="Helvetica Neue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BEAE33-D61B-B955-AEBE-93F132078211}"/>
              </a:ext>
            </a:extLst>
          </p:cNvPr>
          <p:cNvSpPr txBox="1"/>
          <p:nvPr/>
        </p:nvSpPr>
        <p:spPr>
          <a:xfrm>
            <a:off x="3503101" y="5440252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Helvetica Light" panose="020B0403020202020204" pitchFamily="34" charset="0"/>
              </a:rPr>
              <a:t>Differential weighting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EAD5B8-FF46-D128-07FC-6CDFB1F1A48C}"/>
              </a:ext>
            </a:extLst>
          </p:cNvPr>
          <p:cNvSpPr/>
          <p:nvPr/>
        </p:nvSpPr>
        <p:spPr>
          <a:xfrm>
            <a:off x="2699792" y="6028632"/>
            <a:ext cx="3902415" cy="40011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CA" altLang="zh-CN" sz="2000" dirty="0">
                <a:latin typeface="Helvetica" pitchFamily="2" charset="0"/>
                <a:ea typeface="ＭＳ Ｐゴシック" pitchFamily="34" charset="-128"/>
                <a:cs typeface="Helvetica Neue"/>
              </a:rPr>
              <a:t>A Model optimized for predicting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4C782-CA27-B6D5-F211-CEA21FA65231}"/>
              </a:ext>
            </a:extLst>
          </p:cNvPr>
          <p:cNvSpPr/>
          <p:nvPr/>
        </p:nvSpPr>
        <p:spPr>
          <a:xfrm>
            <a:off x="6187966" y="4299202"/>
            <a:ext cx="2590774" cy="425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1600" b="1" dirty="0">
                <a:solidFill>
                  <a:srgbClr val="147F65"/>
                </a:solidFill>
                <a:latin typeface="Helvetica Light" panose="020B0403020202020204" pitchFamily="34" charset="0"/>
                <a:cs typeface="Helvetica"/>
              </a:rPr>
              <a:t>Rest of other variants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AC079FED-3997-E198-B7DF-CFAEEC712606}"/>
              </a:ext>
            </a:extLst>
          </p:cNvPr>
          <p:cNvSpPr/>
          <p:nvPr/>
        </p:nvSpPr>
        <p:spPr>
          <a:xfrm>
            <a:off x="3163483" y="2986155"/>
            <a:ext cx="3139925" cy="57939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  <a:latin typeface="Helvetica Light" panose="020B0403020202020204" pitchFamily="34" charset="0"/>
              </a:rPr>
              <a:t>All missense variants with available pathogenicity annotation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319CBF-82AD-B221-7C43-26DCDD75C89A}"/>
              </a:ext>
            </a:extLst>
          </p:cNvPr>
          <p:cNvSpPr/>
          <p:nvPr/>
        </p:nvSpPr>
        <p:spPr>
          <a:xfrm>
            <a:off x="6701587" y="3992215"/>
            <a:ext cx="1938988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Ins="0" bIns="0">
            <a:spAutoFit/>
          </a:bodyPr>
          <a:lstStyle/>
          <a:p>
            <a:pPr algn="ctr"/>
            <a:r>
              <a:rPr lang="en-US" sz="1400" b="1" dirty="0">
                <a:latin typeface="Helvetica Light" panose="020B0403020202020204" pitchFamily="34" charset="0"/>
              </a:rPr>
              <a:t>Add-on Variants</a:t>
            </a:r>
          </a:p>
          <a:p>
            <a:pPr algn="ctr"/>
            <a:r>
              <a:rPr lang="en-CA" altLang="zh-CN" sz="1200" b="1" dirty="0">
                <a:latin typeface="Helvetica Light" panose="020B0403020202020204" pitchFamily="34" charset="0"/>
              </a:rPr>
              <a:t>(</a:t>
            </a:r>
            <a:r>
              <a:rPr lang="en-US" altLang="zh-CN" sz="1200" b="1" dirty="0">
                <a:latin typeface="Helvetica Light" panose="020B0403020202020204" pitchFamily="34" charset="0"/>
              </a:rPr>
              <a:t>Uncertain Quality)</a:t>
            </a:r>
            <a:endParaRPr lang="en-US" sz="1200" b="1" dirty="0">
              <a:latin typeface="Helvetica Light" panose="020B04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B8E545-953B-B195-00EB-130B195EF6D2}"/>
              </a:ext>
            </a:extLst>
          </p:cNvPr>
          <p:cNvSpPr/>
          <p:nvPr/>
        </p:nvSpPr>
        <p:spPr>
          <a:xfrm>
            <a:off x="399837" y="4049020"/>
            <a:ext cx="2556199" cy="400110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tIns="0" rIns="0" bIns="0">
            <a:spAutoFit/>
          </a:bodyPr>
          <a:lstStyle/>
          <a:p>
            <a:pPr algn="ctr"/>
            <a:r>
              <a:rPr lang="en-US" sz="1400" b="1" dirty="0">
                <a:latin typeface="Helvetica Light" panose="020B0403020202020204" pitchFamily="34" charset="0"/>
              </a:rPr>
              <a:t>Core Variants</a:t>
            </a:r>
          </a:p>
          <a:p>
            <a:pPr algn="ctr"/>
            <a:r>
              <a:rPr lang="en-CA" altLang="zh-CN" sz="1200" b="1" dirty="0">
                <a:latin typeface="Helvetica Light" panose="020B0403020202020204" pitchFamily="34" charset="0"/>
              </a:rPr>
              <a:t>(</a:t>
            </a:r>
            <a:r>
              <a:rPr lang="en-US" altLang="zh-CN" sz="1200" b="1" dirty="0">
                <a:latin typeface="Helvetica Light" panose="020B0403020202020204" pitchFamily="34" charset="0"/>
              </a:rPr>
              <a:t>High Quality)</a:t>
            </a:r>
          </a:p>
        </p:txBody>
      </p:sp>
      <p:sp>
        <p:nvSpPr>
          <p:cNvPr id="25" name="Right Brace 24">
            <a:extLst>
              <a:ext uri="{FF2B5EF4-FFF2-40B4-BE49-F238E27FC236}">
                <a16:creationId xmlns:a16="http://schemas.microsoft.com/office/drawing/2014/main" id="{86BF1B8A-4349-2DA1-F7AB-77829974FE34}"/>
              </a:ext>
            </a:extLst>
          </p:cNvPr>
          <p:cNvSpPr/>
          <p:nvPr/>
        </p:nvSpPr>
        <p:spPr>
          <a:xfrm rot="16200000">
            <a:off x="4565919" y="741167"/>
            <a:ext cx="323421" cy="6071895"/>
          </a:xfrm>
          <a:prstGeom prst="rightBrace">
            <a:avLst>
              <a:gd name="adj1" fmla="val 73985"/>
              <a:gd name="adj2" fmla="val 50000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Arrow 17">
            <a:extLst>
              <a:ext uri="{FF2B5EF4-FFF2-40B4-BE49-F238E27FC236}">
                <a16:creationId xmlns:a16="http://schemas.microsoft.com/office/drawing/2014/main" id="{AC1FDDFD-E733-3BD6-FDFE-3EFEB1A8FBAE}"/>
              </a:ext>
            </a:extLst>
          </p:cNvPr>
          <p:cNvSpPr/>
          <p:nvPr/>
        </p:nvSpPr>
        <p:spPr>
          <a:xfrm rot="5400000" flipV="1">
            <a:off x="2298795" y="5487490"/>
            <a:ext cx="423457" cy="200570"/>
          </a:xfrm>
          <a:prstGeom prst="rightArrow">
            <a:avLst/>
          </a:prstGeom>
          <a:solidFill>
            <a:schemeClr val="tx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ight Arrow 18">
            <a:extLst>
              <a:ext uri="{FF2B5EF4-FFF2-40B4-BE49-F238E27FC236}">
                <a16:creationId xmlns:a16="http://schemas.microsoft.com/office/drawing/2014/main" id="{DCCDB891-23A4-D20B-8974-41DACF793DD0}"/>
              </a:ext>
            </a:extLst>
          </p:cNvPr>
          <p:cNvSpPr/>
          <p:nvPr/>
        </p:nvSpPr>
        <p:spPr>
          <a:xfrm rot="5400000" flipV="1">
            <a:off x="6555510" y="5487841"/>
            <a:ext cx="422916" cy="199868"/>
          </a:xfrm>
          <a:prstGeom prst="rightArrow">
            <a:avLst/>
          </a:prstGeom>
          <a:solidFill>
            <a:schemeClr val="tx1"/>
          </a:solidFill>
          <a:ln w="127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D1B2B28-6345-ED6C-9615-A7C1F0261005}"/>
              </a:ext>
            </a:extLst>
          </p:cNvPr>
          <p:cNvCxnSpPr>
            <a:cxnSpLocks/>
          </p:cNvCxnSpPr>
          <p:nvPr/>
        </p:nvCxnSpPr>
        <p:spPr>
          <a:xfrm>
            <a:off x="5978214" y="5597198"/>
            <a:ext cx="640800" cy="0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FAC8F8B9-75E2-0667-B0F6-A66B27E4AB2A}"/>
              </a:ext>
            </a:extLst>
          </p:cNvPr>
          <p:cNvSpPr/>
          <p:nvPr/>
        </p:nvSpPr>
        <p:spPr>
          <a:xfrm>
            <a:off x="3400467" y="5363147"/>
            <a:ext cx="2501061" cy="509370"/>
          </a:xfrm>
          <a:prstGeom prst="roundRect">
            <a:avLst/>
          </a:prstGeom>
          <a:noFill/>
          <a:ln w="127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6AA0"/>
              </a:highlight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753544-B182-2E96-56E2-BAD09F2FB0A1}"/>
              </a:ext>
            </a:extLst>
          </p:cNvPr>
          <p:cNvCxnSpPr>
            <a:cxnSpLocks/>
          </p:cNvCxnSpPr>
          <p:nvPr/>
        </p:nvCxnSpPr>
        <p:spPr>
          <a:xfrm>
            <a:off x="2688678" y="5598661"/>
            <a:ext cx="639742" cy="0"/>
          </a:xfrm>
          <a:prstGeom prst="line">
            <a:avLst/>
          </a:prstGeom>
          <a:ln w="12700">
            <a:prstDash val="soli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CC1B39D2-BE7F-78B1-09E1-100ACEE578A6}"/>
              </a:ext>
            </a:extLst>
          </p:cNvPr>
          <p:cNvSpPr/>
          <p:nvPr/>
        </p:nvSpPr>
        <p:spPr>
          <a:xfrm>
            <a:off x="3455533" y="2507988"/>
            <a:ext cx="2541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altLang="zh-CN" sz="2000" b="1" dirty="0">
                <a:latin typeface="Helvetica" pitchFamily="2" charset="0"/>
                <a:ea typeface="ＭＳ Ｐゴシック" pitchFamily="34" charset="-128"/>
                <a:cs typeface="Helvetica Neue"/>
              </a:rPr>
              <a:t>VARITY Framework</a:t>
            </a:r>
            <a:endParaRPr lang="en-US" sz="2000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3C0C4BA-A3F8-5396-73CF-8A9AD15AEB82}"/>
              </a:ext>
            </a:extLst>
          </p:cNvPr>
          <p:cNvSpPr/>
          <p:nvPr/>
        </p:nvSpPr>
        <p:spPr>
          <a:xfrm>
            <a:off x="35135" y="4392270"/>
            <a:ext cx="2852063" cy="425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1600" b="1" dirty="0">
                <a:solidFill>
                  <a:srgbClr val="147F65"/>
                </a:solidFill>
                <a:latin typeface="Helvetica Light" panose="020B0403020202020204" pitchFamily="34" charset="0"/>
                <a:cs typeface="Helvetica"/>
              </a:rPr>
              <a:t>Specific type of variants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EAF549-D495-740D-63F4-FA83CF8BA5F5}"/>
              </a:ext>
            </a:extLst>
          </p:cNvPr>
          <p:cNvSpPr/>
          <p:nvPr/>
        </p:nvSpPr>
        <p:spPr>
          <a:xfrm>
            <a:off x="3011872" y="4284722"/>
            <a:ext cx="291928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altLang="zh-CN" sz="1400" dirty="0">
                <a:solidFill>
                  <a:srgbClr val="800080"/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Rare variants</a:t>
            </a:r>
          </a:p>
          <a:p>
            <a:r>
              <a:rPr lang="en-CA" sz="1400" dirty="0">
                <a:solidFill>
                  <a:srgbClr val="800080"/>
                </a:solidFill>
                <a:latin typeface="Helvetica" pitchFamily="2" charset="0"/>
                <a:ea typeface="ＭＳ Ｐゴシック" pitchFamily="34" charset="-128"/>
                <a:cs typeface="Helvetica Neue"/>
              </a:rPr>
              <a:t>Gain of function variants</a:t>
            </a:r>
          </a:p>
          <a:p>
            <a:r>
              <a:rPr lang="en-US" sz="1400" dirty="0">
                <a:solidFill>
                  <a:srgbClr val="800080"/>
                </a:solidFill>
                <a:latin typeface="Helvetica" pitchFamily="2" charset="0"/>
              </a:rPr>
              <a:t>Membrane protein variants</a:t>
            </a:r>
          </a:p>
        </p:txBody>
      </p:sp>
      <p:sp>
        <p:nvSpPr>
          <p:cNvPr id="32" name="Right Brace 31">
            <a:extLst>
              <a:ext uri="{FF2B5EF4-FFF2-40B4-BE49-F238E27FC236}">
                <a16:creationId xmlns:a16="http://schemas.microsoft.com/office/drawing/2014/main" id="{E679FCDA-9410-F9D1-4974-149704AD198B}"/>
              </a:ext>
            </a:extLst>
          </p:cNvPr>
          <p:cNvSpPr/>
          <p:nvPr/>
        </p:nvSpPr>
        <p:spPr>
          <a:xfrm rot="10800000">
            <a:off x="2860052" y="4431301"/>
            <a:ext cx="141713" cy="440118"/>
          </a:xfrm>
          <a:prstGeom prst="rightBrace">
            <a:avLst>
              <a:gd name="adj1" fmla="val 73985"/>
              <a:gd name="adj2" fmla="val 50000"/>
            </a:avLst>
          </a:prstGeom>
          <a:ln w="127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5A90D2D-91A9-11C7-6BF7-2FB086AD5E62}"/>
              </a:ext>
            </a:extLst>
          </p:cNvPr>
          <p:cNvSpPr/>
          <p:nvPr/>
        </p:nvSpPr>
        <p:spPr>
          <a:xfrm>
            <a:off x="3027958" y="6302487"/>
            <a:ext cx="2852063" cy="4259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</a:pPr>
            <a:r>
              <a:rPr lang="en-CA" altLang="zh-CN" sz="1600" b="1" dirty="0">
                <a:solidFill>
                  <a:srgbClr val="147F65"/>
                </a:solidFill>
                <a:latin typeface="Helvetica Light" panose="020B0403020202020204" pitchFamily="34" charset="0"/>
                <a:cs typeface="Helvetica"/>
              </a:rPr>
              <a:t>Specific type of variants</a:t>
            </a:r>
          </a:p>
        </p:txBody>
      </p:sp>
    </p:spTree>
    <p:extLst>
      <p:ext uri="{BB962C8B-B14F-4D97-AF65-F5344CB8AC3E}">
        <p14:creationId xmlns:p14="http://schemas.microsoft.com/office/powerpoint/2010/main" val="3693947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3"/>
          <p:cNvSpPr>
            <a:spLocks noGrp="1"/>
          </p:cNvSpPr>
          <p:nvPr>
            <p:ph type="title"/>
          </p:nvPr>
        </p:nvSpPr>
        <p:spPr>
          <a:xfrm>
            <a:off x="-11124" y="56293"/>
            <a:ext cx="9144000" cy="62068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spcAft>
                <a:spcPts val="600"/>
              </a:spcAft>
            </a:pPr>
            <a:r>
              <a:rPr lang="en-US" altLang="zh-CN" sz="3200" dirty="0">
                <a:latin typeface="Helvetica Neue"/>
                <a:ea typeface="ＭＳ Ｐゴシック" pitchFamily="34" charset="-128"/>
                <a:cs typeface="Helvetica Neue"/>
              </a:rPr>
              <a:t>Thank You</a:t>
            </a: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6FECBA33-FF66-3341-81CC-865D94515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2696"/>
            <a:ext cx="9144000" cy="0"/>
          </a:xfrm>
          <a:prstGeom prst="rect">
            <a:avLst/>
          </a:prstGeom>
          <a:solidFill>
            <a:schemeClr val="tx1"/>
          </a:solidFill>
          <a:ln w="28575" cmpd="sng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zh-CN" sz="1000" i="1" dirty="0">
                <a:latin typeface="Calibri" pitchFamily="34" charset="0"/>
              </a:rPr>
              <a:t> </a:t>
            </a:r>
            <a:endParaRPr lang="en-US" altLang="zh-CN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91C08C-F2D7-434E-91D4-96F51992C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0" y="5614514"/>
            <a:ext cx="1148061" cy="114806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BCFAA5-74A8-E44F-8AE9-80C4E3FD89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969" y="4568444"/>
            <a:ext cx="442342" cy="84645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DEA868F-44F7-2646-8305-1799C6F8AB26}"/>
              </a:ext>
            </a:extLst>
          </p:cNvPr>
          <p:cNvSpPr/>
          <p:nvPr/>
        </p:nvSpPr>
        <p:spPr>
          <a:xfrm>
            <a:off x="1261224" y="4671959"/>
            <a:ext cx="778795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Supervisor: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Fritz Roth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Roth lab members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D0FE773-00B9-404B-AA5F-4BD3EE34A1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165" y="5800404"/>
            <a:ext cx="3744416" cy="77628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C7D5BCD-D3C6-E343-B536-476B263C4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9581" y="5586062"/>
            <a:ext cx="1656277" cy="10801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3F3225-15E9-A645-B014-07A8DA690B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20723" y="5739891"/>
            <a:ext cx="1907704" cy="726143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7175B55B-9903-684B-877E-A9116307D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306" y="747299"/>
            <a:ext cx="6199388" cy="3563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9314E-B40F-F945-80E9-71E1872F7E0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1C351CC7-8639-4A12-B84F-5F3F0BDC0011}" type="slidenum">
              <a:rPr lang="en-US" altLang="zh-CN" smtClean="0"/>
              <a:pPr>
                <a:defRPr/>
              </a:pPr>
              <a:t>18</a:t>
            </a:fld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8238979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5.3|16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7.3|80.7|81.6|26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ACEF97D-AFBF-40CF-B6A4-760A1BDBFF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386397</TotalTime>
  <Words>1081</Words>
  <Application>Microsoft Macintosh PowerPoint</Application>
  <PresentationFormat>On-screen Show (4:3)</PresentationFormat>
  <Paragraphs>294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Arial Narrow</vt:lpstr>
      <vt:lpstr>Calibri</vt:lpstr>
      <vt:lpstr>Calibri Light</vt:lpstr>
      <vt:lpstr>Cambria Math</vt:lpstr>
      <vt:lpstr>Helvetica</vt:lpstr>
      <vt:lpstr>HELVETICA LIGHT</vt:lpstr>
      <vt:lpstr>HELVETICA LIGHT</vt:lpstr>
      <vt:lpstr>Helvetica Neue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Company>vastview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Hmmer</dc:title>
  <dc:creator>vastview</dc:creator>
  <cp:lastModifiedBy>Yingzhou Wu</cp:lastModifiedBy>
  <cp:revision>6221</cp:revision>
  <cp:lastPrinted>2022-01-13T21:04:48Z</cp:lastPrinted>
  <dcterms:created xsi:type="dcterms:W3CDTF">2012-03-30T20:53:29Z</dcterms:created>
  <dcterms:modified xsi:type="dcterms:W3CDTF">2022-05-12T11:40:23Z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TC018572829991</vt:lpwstr>
  </property>
</Properties>
</file>