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4" r:id="rId3"/>
    <p:sldId id="274" r:id="rId4"/>
    <p:sldId id="265" r:id="rId5"/>
    <p:sldId id="266" r:id="rId6"/>
    <p:sldId id="271" r:id="rId7"/>
    <p:sldId id="272" r:id="rId8"/>
    <p:sldId id="269" r:id="rId9"/>
    <p:sldId id="267" r:id="rId10"/>
    <p:sldId id="273" r:id="rId11"/>
    <p:sldId id="270" r:id="rId12"/>
    <p:sldId id="268" r:id="rId13"/>
    <p:sldId id="259" r:id="rId14"/>
    <p:sldId id="260" r:id="rId15"/>
    <p:sldId id="261" r:id="rId16"/>
    <p:sldId id="262"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10" autoAdjust="0"/>
    <p:restoredTop sz="94660"/>
  </p:normalViewPr>
  <p:slideViewPr>
    <p:cSldViewPr>
      <p:cViewPr varScale="1">
        <p:scale>
          <a:sx n="198" d="100"/>
          <a:sy n="198" d="100"/>
        </p:scale>
        <p:origin x="232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11208-1D60-DB4A-8C8C-B00E617E4117}" type="datetimeFigureOut">
              <a:rPr lang="en-US" smtClean="0"/>
              <a:t>5/13/22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E04B71-F54E-5441-BAF0-4FEE33037990}" type="slidenum">
              <a:rPr lang="en-US" smtClean="0"/>
              <a:t>‹#›</a:t>
            </a:fld>
            <a:endParaRPr lang="en-US"/>
          </a:p>
        </p:txBody>
      </p:sp>
    </p:spTree>
    <p:extLst>
      <p:ext uri="{BB962C8B-B14F-4D97-AF65-F5344CB8AC3E}">
        <p14:creationId xmlns:p14="http://schemas.microsoft.com/office/powerpoint/2010/main" val="2587391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E04B71-F54E-5441-BAF0-4FEE33037990}" type="slidenum">
              <a:rPr lang="en-US" smtClean="0"/>
              <a:t>12</a:t>
            </a:fld>
            <a:endParaRPr lang="en-US"/>
          </a:p>
        </p:txBody>
      </p:sp>
    </p:spTree>
    <p:extLst>
      <p:ext uri="{BB962C8B-B14F-4D97-AF65-F5344CB8AC3E}">
        <p14:creationId xmlns:p14="http://schemas.microsoft.com/office/powerpoint/2010/main" val="2460653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5/13/22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5/13/22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_______Yun S. Song_______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[Transfer learning for variant effect prediction], I hereby disagree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EBE5-9B0D-8146-9AB5-0DFD86D8D17F}"/>
              </a:ext>
            </a:extLst>
          </p:cNvPr>
          <p:cNvSpPr>
            <a:spLocks noGrp="1"/>
          </p:cNvSpPr>
          <p:nvPr>
            <p:ph type="ctrTitle"/>
          </p:nvPr>
        </p:nvSpPr>
        <p:spPr>
          <a:xfrm>
            <a:off x="685800" y="1447800"/>
            <a:ext cx="7772400" cy="1470025"/>
          </a:xfrm>
        </p:spPr>
        <p:txBody>
          <a:bodyPr/>
          <a:lstStyle/>
          <a:p>
            <a:r>
              <a:rPr lang="en-US" dirty="0"/>
              <a:t>Transfer learning for </a:t>
            </a:r>
            <a:br>
              <a:rPr lang="en-US" dirty="0"/>
            </a:br>
            <a:r>
              <a:rPr lang="en-US" dirty="0"/>
              <a:t>variant effect prediction</a:t>
            </a:r>
          </a:p>
        </p:txBody>
      </p:sp>
      <p:sp>
        <p:nvSpPr>
          <p:cNvPr id="3" name="Subtitle 2">
            <a:extLst>
              <a:ext uri="{FF2B5EF4-FFF2-40B4-BE49-F238E27FC236}">
                <a16:creationId xmlns:a16="http://schemas.microsoft.com/office/drawing/2014/main" id="{8936B224-E25E-714C-A5C7-8E5B18CCAC68}"/>
              </a:ext>
            </a:extLst>
          </p:cNvPr>
          <p:cNvSpPr>
            <a:spLocks noGrp="1"/>
          </p:cNvSpPr>
          <p:nvPr>
            <p:ph type="subTitle" idx="1"/>
          </p:nvPr>
        </p:nvSpPr>
        <p:spPr>
          <a:xfrm>
            <a:off x="1371600" y="3203575"/>
            <a:ext cx="6400800" cy="1752600"/>
          </a:xfrm>
        </p:spPr>
        <p:txBody>
          <a:bodyPr>
            <a:normAutofit/>
          </a:bodyPr>
          <a:lstStyle/>
          <a:p>
            <a:r>
              <a:rPr lang="en-US" sz="2000" dirty="0"/>
              <a:t>CAGI6 HMBS Challenge</a:t>
            </a:r>
            <a:br>
              <a:rPr lang="en-US" sz="2000" dirty="0"/>
            </a:br>
            <a:r>
              <a:rPr lang="en-US" sz="2000" dirty="0"/>
              <a:t>Milind </a:t>
            </a:r>
            <a:r>
              <a:rPr lang="en-US" sz="2000" dirty="0" err="1"/>
              <a:t>Jagota</a:t>
            </a:r>
            <a:r>
              <a:rPr lang="en-US" sz="2000" dirty="0"/>
              <a:t>, Antoine Koehl, Ryan Chung, Roshan </a:t>
            </a:r>
            <a:br>
              <a:rPr lang="en-US" sz="2000" dirty="0"/>
            </a:br>
            <a:r>
              <a:rPr lang="en-US" sz="2000" dirty="0"/>
              <a:t>Rao, Eyes Robson, </a:t>
            </a:r>
            <a:r>
              <a:rPr lang="en-US" sz="2000" dirty="0" err="1"/>
              <a:t>Nilah</a:t>
            </a:r>
            <a:r>
              <a:rPr lang="en-US" sz="2000" dirty="0"/>
              <a:t> Ioannidis, Yun S. Song</a:t>
            </a:r>
            <a:br>
              <a:rPr lang="en-US" sz="2000" dirty="0"/>
            </a:br>
            <a:r>
              <a:rPr lang="en-US" sz="2000" dirty="0"/>
              <a:t>University of California, Berkeley</a:t>
            </a:r>
          </a:p>
        </p:txBody>
      </p:sp>
    </p:spTree>
    <p:extLst>
      <p:ext uri="{BB962C8B-B14F-4D97-AF65-F5344CB8AC3E}">
        <p14:creationId xmlns:p14="http://schemas.microsoft.com/office/powerpoint/2010/main" val="3049315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E0059B-9D02-774E-A77A-8E3379A87632}"/>
              </a:ext>
            </a:extLst>
          </p:cNvPr>
          <p:cNvPicPr>
            <a:picLocks noChangeAspect="1"/>
          </p:cNvPicPr>
          <p:nvPr/>
        </p:nvPicPr>
        <p:blipFill>
          <a:blip r:embed="rId2"/>
          <a:stretch>
            <a:fillRect/>
          </a:stretch>
        </p:blipFill>
        <p:spPr>
          <a:xfrm>
            <a:off x="3141839" y="4048198"/>
            <a:ext cx="2993433" cy="2305193"/>
          </a:xfrm>
          <a:prstGeom prst="rect">
            <a:avLst/>
          </a:prstGeom>
        </p:spPr>
      </p:pic>
      <p:pic>
        <p:nvPicPr>
          <p:cNvPr id="9" name="Picture 8">
            <a:extLst>
              <a:ext uri="{FF2B5EF4-FFF2-40B4-BE49-F238E27FC236}">
                <a16:creationId xmlns:a16="http://schemas.microsoft.com/office/drawing/2014/main" id="{D2D0A069-048D-D243-A45A-72CA889D3845}"/>
              </a:ext>
            </a:extLst>
          </p:cNvPr>
          <p:cNvPicPr>
            <a:picLocks noChangeAspect="1"/>
          </p:cNvPicPr>
          <p:nvPr/>
        </p:nvPicPr>
        <p:blipFill>
          <a:blip r:embed="rId3"/>
          <a:stretch>
            <a:fillRect/>
          </a:stretch>
        </p:blipFill>
        <p:spPr>
          <a:xfrm>
            <a:off x="1111515" y="4070184"/>
            <a:ext cx="1350540" cy="2213999"/>
          </a:xfrm>
          <a:prstGeom prst="rect">
            <a:avLst/>
          </a:prstGeom>
        </p:spPr>
      </p:pic>
      <p:sp>
        <p:nvSpPr>
          <p:cNvPr id="2052" name="Rectangle 4"/>
          <p:cNvSpPr>
            <a:spLocks noGrp="1" noChangeArrowheads="1"/>
          </p:cNvSpPr>
          <p:nvPr>
            <p:ph type="title"/>
          </p:nvPr>
        </p:nvSpPr>
        <p:spPr/>
        <p:txBody>
          <a:bodyPr/>
          <a:lstStyle/>
          <a:p>
            <a:r>
              <a:rPr lang="en-US" altLang="en-US" dirty="0"/>
              <a:t>Key Ideas</a:t>
            </a:r>
          </a:p>
        </p:txBody>
      </p:sp>
      <p:sp>
        <p:nvSpPr>
          <p:cNvPr id="2062" name="Rectangle 14"/>
          <p:cNvSpPr>
            <a:spLocks noGrp="1" noChangeArrowheads="1"/>
          </p:cNvSpPr>
          <p:nvPr>
            <p:ph idx="1"/>
          </p:nvPr>
        </p:nvSpPr>
        <p:spPr>
          <a:xfrm>
            <a:off x="457200" y="844132"/>
            <a:ext cx="8229600" cy="3350303"/>
          </a:xfrm>
        </p:spPr>
        <p:txBody>
          <a:bodyPr/>
          <a:lstStyle/>
          <a:p>
            <a:pPr marL="514350" indent="-514350">
              <a:buFont typeface="+mj-lt"/>
              <a:buAutoNum type="arabicPeriod"/>
            </a:pPr>
            <a:r>
              <a:rPr lang="en-US" altLang="en-US" dirty="0"/>
              <a:t>Leverage recent unsupervised ML Models</a:t>
            </a:r>
          </a:p>
          <a:p>
            <a:pPr lvl="1"/>
            <a:r>
              <a:rPr lang="en-US" altLang="en-US" dirty="0">
                <a:solidFill>
                  <a:schemeClr val="tx1">
                    <a:lumMod val="50000"/>
                    <a:lumOff val="50000"/>
                  </a:schemeClr>
                </a:solidFill>
              </a:rPr>
              <a:t>Protein Language Models</a:t>
            </a:r>
          </a:p>
          <a:p>
            <a:pPr lvl="1"/>
            <a:r>
              <a:rPr lang="en-US" altLang="en-US" dirty="0">
                <a:solidFill>
                  <a:schemeClr val="tx1">
                    <a:lumMod val="50000"/>
                    <a:lumOff val="50000"/>
                  </a:schemeClr>
                </a:solidFill>
              </a:rPr>
              <a:t>Variational Autoencoder</a:t>
            </a:r>
          </a:p>
          <a:p>
            <a:pPr marL="514350" indent="-514350">
              <a:buFont typeface="+mj-lt"/>
              <a:buAutoNum type="arabicPeriod"/>
            </a:pPr>
            <a:r>
              <a:rPr lang="en-US" altLang="en-US" dirty="0"/>
              <a:t>Incorporate biophysical information</a:t>
            </a:r>
          </a:p>
          <a:p>
            <a:pPr lvl="1"/>
            <a:r>
              <a:rPr lang="en-US" altLang="en-US" dirty="0">
                <a:solidFill>
                  <a:schemeClr val="tx1">
                    <a:lumMod val="50000"/>
                    <a:lumOff val="50000"/>
                  </a:schemeClr>
                </a:solidFill>
              </a:rPr>
              <a:t>Physicochemical properties of amino acids</a:t>
            </a:r>
          </a:p>
          <a:p>
            <a:pPr lvl="1"/>
            <a:r>
              <a:rPr lang="en-US" altLang="en-US" dirty="0">
                <a:solidFill>
                  <a:schemeClr val="tx1">
                    <a:lumMod val="50000"/>
                    <a:lumOff val="50000"/>
                  </a:schemeClr>
                </a:solidFill>
              </a:rPr>
              <a:t>3D contact map</a:t>
            </a:r>
          </a:p>
          <a:p>
            <a:pPr marL="514350" indent="-514350">
              <a:buFont typeface="+mj-lt"/>
              <a:buAutoNum type="arabicPeriod"/>
            </a:pPr>
            <a:r>
              <a:rPr lang="en-US" altLang="en-US" sz="2800" dirty="0"/>
              <a:t>Cross-protein </a:t>
            </a:r>
            <a:r>
              <a:rPr lang="en-US" altLang="en-US" dirty="0"/>
              <a:t>t</a:t>
            </a:r>
            <a:r>
              <a:rPr lang="en-US" altLang="en-US" sz="2800" dirty="0"/>
              <a:t>ransfer learning</a:t>
            </a:r>
          </a:p>
          <a:p>
            <a:pPr lvl="1"/>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3" name="Rectangle 2">
            <a:extLst>
              <a:ext uri="{FF2B5EF4-FFF2-40B4-BE49-F238E27FC236}">
                <a16:creationId xmlns:a16="http://schemas.microsoft.com/office/drawing/2014/main" id="{BAA24BE2-0976-ED4E-9DA4-5401679EE66F}"/>
              </a:ext>
            </a:extLst>
          </p:cNvPr>
          <p:cNvSpPr/>
          <p:nvPr/>
        </p:nvSpPr>
        <p:spPr>
          <a:xfrm>
            <a:off x="-133065" y="4818234"/>
            <a:ext cx="1864613" cy="646331"/>
          </a:xfrm>
          <a:prstGeom prst="rect">
            <a:avLst/>
          </a:prstGeom>
        </p:spPr>
        <p:txBody>
          <a:bodyPr wrap="none">
            <a:spAutoFit/>
          </a:bodyPr>
          <a:lstStyle/>
          <a:p>
            <a:pPr lvl="1"/>
            <a:r>
              <a:rPr lang="en-US" altLang="en-US" dirty="0">
                <a:solidFill>
                  <a:schemeClr val="tx1">
                    <a:lumMod val="50000"/>
                    <a:lumOff val="50000"/>
                  </a:schemeClr>
                </a:solidFill>
              </a:rPr>
              <a:t>CALM1 </a:t>
            </a:r>
          </a:p>
          <a:p>
            <a:pPr lvl="1"/>
            <a:r>
              <a:rPr lang="en-US" altLang="en-US" dirty="0">
                <a:solidFill>
                  <a:schemeClr val="tx1">
                    <a:lumMod val="50000"/>
                    <a:lumOff val="50000"/>
                  </a:schemeClr>
                </a:solidFill>
              </a:rPr>
              <a:t>from CAGI5</a:t>
            </a:r>
          </a:p>
        </p:txBody>
      </p:sp>
      <p:sp>
        <p:nvSpPr>
          <p:cNvPr id="4" name="Rectangle 3">
            <a:extLst>
              <a:ext uri="{FF2B5EF4-FFF2-40B4-BE49-F238E27FC236}">
                <a16:creationId xmlns:a16="http://schemas.microsoft.com/office/drawing/2014/main" id="{BFA77105-7BB2-A143-A5EB-BB2AE6BCAED5}"/>
              </a:ext>
            </a:extLst>
          </p:cNvPr>
          <p:cNvSpPr/>
          <p:nvPr/>
        </p:nvSpPr>
        <p:spPr>
          <a:xfrm>
            <a:off x="2026319" y="4495068"/>
            <a:ext cx="1899617" cy="646331"/>
          </a:xfrm>
          <a:prstGeom prst="rect">
            <a:avLst/>
          </a:prstGeom>
        </p:spPr>
        <p:txBody>
          <a:bodyPr wrap="square">
            <a:spAutoFit/>
          </a:bodyPr>
          <a:lstStyle/>
          <a:p>
            <a:pPr lvl="1"/>
            <a:r>
              <a:rPr lang="en-US" altLang="en-US" dirty="0">
                <a:solidFill>
                  <a:schemeClr val="tx1">
                    <a:lumMod val="50000"/>
                    <a:lumOff val="50000"/>
                  </a:schemeClr>
                </a:solidFill>
              </a:rPr>
              <a:t>MTHFR </a:t>
            </a:r>
          </a:p>
          <a:p>
            <a:pPr lvl="1"/>
            <a:r>
              <a:rPr lang="en-US" altLang="en-US" dirty="0">
                <a:solidFill>
                  <a:schemeClr val="tx1">
                    <a:lumMod val="50000"/>
                    <a:lumOff val="50000"/>
                  </a:schemeClr>
                </a:solidFill>
              </a:rPr>
              <a:t>from CAGI6</a:t>
            </a:r>
          </a:p>
        </p:txBody>
      </p:sp>
      <p:pic>
        <p:nvPicPr>
          <p:cNvPr id="12" name="Picture 11">
            <a:extLst>
              <a:ext uri="{FF2B5EF4-FFF2-40B4-BE49-F238E27FC236}">
                <a16:creationId xmlns:a16="http://schemas.microsoft.com/office/drawing/2014/main" id="{9117CBA4-1D05-0B4A-AC68-80DDE278C54E}"/>
              </a:ext>
            </a:extLst>
          </p:cNvPr>
          <p:cNvPicPr>
            <a:picLocks noChangeAspect="1"/>
          </p:cNvPicPr>
          <p:nvPr/>
        </p:nvPicPr>
        <p:blipFill>
          <a:blip r:embed="rId4"/>
          <a:stretch>
            <a:fillRect/>
          </a:stretch>
        </p:blipFill>
        <p:spPr>
          <a:xfrm>
            <a:off x="6815056" y="3901960"/>
            <a:ext cx="2077207" cy="2305193"/>
          </a:xfrm>
          <a:prstGeom prst="rect">
            <a:avLst/>
          </a:prstGeom>
        </p:spPr>
      </p:pic>
      <p:sp>
        <p:nvSpPr>
          <p:cNvPr id="13" name="Rectangle 12">
            <a:extLst>
              <a:ext uri="{FF2B5EF4-FFF2-40B4-BE49-F238E27FC236}">
                <a16:creationId xmlns:a16="http://schemas.microsoft.com/office/drawing/2014/main" id="{BE8CB753-BB11-F845-AEFD-BCD456691EE8}"/>
              </a:ext>
            </a:extLst>
          </p:cNvPr>
          <p:cNvSpPr/>
          <p:nvPr/>
        </p:nvSpPr>
        <p:spPr>
          <a:xfrm>
            <a:off x="7583069" y="3949387"/>
            <a:ext cx="1313180" cy="369332"/>
          </a:xfrm>
          <a:prstGeom prst="rect">
            <a:avLst/>
          </a:prstGeom>
        </p:spPr>
        <p:txBody>
          <a:bodyPr wrap="none">
            <a:spAutoFit/>
          </a:bodyPr>
          <a:lstStyle/>
          <a:p>
            <a:pPr lvl="1"/>
            <a:r>
              <a:rPr lang="en-US" altLang="en-US" dirty="0">
                <a:solidFill>
                  <a:schemeClr val="tx1">
                    <a:lumMod val="50000"/>
                    <a:lumOff val="50000"/>
                  </a:schemeClr>
                </a:solidFill>
              </a:rPr>
              <a:t>HMBS</a:t>
            </a:r>
          </a:p>
        </p:txBody>
      </p:sp>
    </p:spTree>
    <p:extLst>
      <p:ext uri="{BB962C8B-B14F-4D97-AF65-F5344CB8AC3E}">
        <p14:creationId xmlns:p14="http://schemas.microsoft.com/office/powerpoint/2010/main" val="1682245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Massive-Scale Protein Sequence Data</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New picture">
            <a:extLst>
              <a:ext uri="{FF2B5EF4-FFF2-40B4-BE49-F238E27FC236}">
                <a16:creationId xmlns:a16="http://schemas.microsoft.com/office/drawing/2014/main" id="{191B1BC7-6B21-C448-89D2-B1393747FE24}"/>
              </a:ext>
            </a:extLst>
          </p:cNvPr>
          <p:cNvPicPr>
            <a:picLocks noChangeAspect="1"/>
          </p:cNvPicPr>
          <p:nvPr/>
        </p:nvPicPr>
        <p:blipFill>
          <a:blip r:embed="rId2"/>
          <a:stretch>
            <a:fillRect/>
          </a:stretch>
        </p:blipFill>
        <p:spPr>
          <a:xfrm>
            <a:off x="2469336" y="1011157"/>
            <a:ext cx="6561094" cy="4835685"/>
          </a:xfrm>
          <a:prstGeom prst="rect">
            <a:avLst/>
          </a:prstGeom>
        </p:spPr>
      </p:pic>
      <p:sp>
        <p:nvSpPr>
          <p:cNvPr id="10" name="Rectangle 9">
            <a:extLst>
              <a:ext uri="{FF2B5EF4-FFF2-40B4-BE49-F238E27FC236}">
                <a16:creationId xmlns:a16="http://schemas.microsoft.com/office/drawing/2014/main" id="{C2AE743D-2D71-C44B-AEAE-4BB7F05224B2}"/>
              </a:ext>
            </a:extLst>
          </p:cNvPr>
          <p:cNvSpPr/>
          <p:nvPr/>
        </p:nvSpPr>
        <p:spPr>
          <a:xfrm>
            <a:off x="152400" y="1828800"/>
            <a:ext cx="2625970" cy="400110"/>
          </a:xfrm>
          <a:prstGeom prst="rect">
            <a:avLst/>
          </a:prstGeom>
        </p:spPr>
        <p:txBody>
          <a:bodyPr wrap="square">
            <a:spAutoFit/>
          </a:bodyPr>
          <a:lstStyle/>
          <a:p>
            <a:r>
              <a:rPr lang="en-US" sz="2000" b="1" dirty="0">
                <a:solidFill>
                  <a:schemeClr val="tx1">
                    <a:lumMod val="50000"/>
                    <a:lumOff val="50000"/>
                  </a:schemeClr>
                </a:solidFill>
                <a:latin typeface="Avenir Book" panose="02000503020000020003" pitchFamily="2" charset="0"/>
              </a:rPr>
              <a:t>Sequencing is cheap</a:t>
            </a:r>
            <a:endParaRPr lang="en-US" sz="2000" dirty="0">
              <a:solidFill>
                <a:schemeClr val="tx1">
                  <a:lumMod val="50000"/>
                  <a:lumOff val="50000"/>
                </a:schemeClr>
              </a:solidFill>
              <a:latin typeface="Avenir Book" panose="02000503020000020003" pitchFamily="2" charset="0"/>
            </a:endParaRPr>
          </a:p>
        </p:txBody>
      </p:sp>
      <p:sp>
        <p:nvSpPr>
          <p:cNvPr id="11" name="Rectangle 10">
            <a:extLst>
              <a:ext uri="{FF2B5EF4-FFF2-40B4-BE49-F238E27FC236}">
                <a16:creationId xmlns:a16="http://schemas.microsoft.com/office/drawing/2014/main" id="{F81D965F-8BBE-3C4F-A3C6-32950CF42058}"/>
              </a:ext>
            </a:extLst>
          </p:cNvPr>
          <p:cNvSpPr/>
          <p:nvPr/>
        </p:nvSpPr>
        <p:spPr>
          <a:xfrm>
            <a:off x="76200" y="4191000"/>
            <a:ext cx="2854570" cy="1015663"/>
          </a:xfrm>
          <a:prstGeom prst="rect">
            <a:avLst/>
          </a:prstGeom>
        </p:spPr>
        <p:txBody>
          <a:bodyPr wrap="square">
            <a:spAutoFit/>
          </a:bodyPr>
          <a:lstStyle/>
          <a:p>
            <a:r>
              <a:rPr lang="en-US" sz="2000" b="1" dirty="0">
                <a:solidFill>
                  <a:srgbClr val="C00000"/>
                </a:solidFill>
                <a:latin typeface="Avenir Book" panose="02000503020000020003" pitchFamily="2" charset="0"/>
              </a:rPr>
              <a:t>Functional annotation is still expensive and time-consuming</a:t>
            </a:r>
            <a:endParaRPr lang="en-US" dirty="0">
              <a:solidFill>
                <a:srgbClr val="C00000"/>
              </a:solidFill>
              <a:latin typeface="Avenir Book" panose="02000503020000020003" pitchFamily="2" charset="0"/>
            </a:endParaRPr>
          </a:p>
        </p:txBody>
      </p:sp>
      <p:sp>
        <p:nvSpPr>
          <p:cNvPr id="12" name="TextBox 11">
            <a:extLst>
              <a:ext uri="{FF2B5EF4-FFF2-40B4-BE49-F238E27FC236}">
                <a16:creationId xmlns:a16="http://schemas.microsoft.com/office/drawing/2014/main" id="{2A83F692-4659-9942-9CD9-F5482101796F}"/>
              </a:ext>
            </a:extLst>
          </p:cNvPr>
          <p:cNvSpPr txBox="1"/>
          <p:nvPr/>
        </p:nvSpPr>
        <p:spPr>
          <a:xfrm>
            <a:off x="2734239" y="5915370"/>
            <a:ext cx="6207148" cy="261610"/>
          </a:xfrm>
          <a:prstGeom prst="rect">
            <a:avLst/>
          </a:prstGeom>
          <a:noFill/>
        </p:spPr>
        <p:txBody>
          <a:bodyPr wrap="none" rtlCol="0">
            <a:spAutoFit/>
          </a:bodyPr>
          <a:lstStyle/>
          <a:p>
            <a:r>
              <a:rPr lang="en-US" sz="1100" dirty="0"/>
              <a:t>Source: The </a:t>
            </a:r>
            <a:r>
              <a:rPr lang="en-US" sz="1100" dirty="0" err="1"/>
              <a:t>UniProt</a:t>
            </a:r>
            <a:r>
              <a:rPr lang="en-US" sz="1100" dirty="0"/>
              <a:t> Consortium, </a:t>
            </a:r>
            <a:r>
              <a:rPr lang="en-US" sz="1100" i="1" dirty="0"/>
              <a:t>Nucleic Acids Res. </a:t>
            </a:r>
            <a:r>
              <a:rPr lang="en-US" sz="1100" dirty="0"/>
              <a:t>2021. https://</a:t>
            </a:r>
            <a:r>
              <a:rPr lang="en-US" sz="1100" dirty="0" err="1"/>
              <a:t>doi.org</a:t>
            </a:r>
            <a:r>
              <a:rPr lang="en-US" sz="1100" dirty="0"/>
              <a:t>/10.1093/</a:t>
            </a:r>
            <a:r>
              <a:rPr lang="en-US" sz="1100" dirty="0" err="1"/>
              <a:t>nar</a:t>
            </a:r>
            <a:r>
              <a:rPr lang="en-US" sz="1100" dirty="0"/>
              <a:t>/gkaa1100</a:t>
            </a:r>
          </a:p>
        </p:txBody>
      </p:sp>
    </p:spTree>
    <p:extLst>
      <p:ext uri="{BB962C8B-B14F-4D97-AF65-F5344CB8AC3E}">
        <p14:creationId xmlns:p14="http://schemas.microsoft.com/office/powerpoint/2010/main" val="224231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dirty="0"/>
              <a:t>Self-Supervised Learning</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38" name="TextBox 37">
            <a:extLst>
              <a:ext uri="{FF2B5EF4-FFF2-40B4-BE49-F238E27FC236}">
                <a16:creationId xmlns:a16="http://schemas.microsoft.com/office/drawing/2014/main" id="{6A9ACFF7-2898-F74A-B372-D9CDF29DF8E1}"/>
              </a:ext>
            </a:extLst>
          </p:cNvPr>
          <p:cNvSpPr txBox="1"/>
          <p:nvPr/>
        </p:nvSpPr>
        <p:spPr>
          <a:xfrm>
            <a:off x="228600" y="1112064"/>
            <a:ext cx="2247731" cy="369332"/>
          </a:xfrm>
          <a:prstGeom prst="rect">
            <a:avLst/>
          </a:prstGeom>
          <a:noFill/>
        </p:spPr>
        <p:txBody>
          <a:bodyPr wrap="none" rtlCol="0">
            <a:spAutoFit/>
          </a:bodyPr>
          <a:lstStyle/>
          <a:p>
            <a:r>
              <a:rPr lang="en-US" sz="1800" b="1" dirty="0">
                <a:solidFill>
                  <a:srgbClr val="C00000"/>
                </a:solidFill>
                <a:latin typeface="Avenir Book" panose="02000503020000020003" pitchFamily="2" charset="0"/>
              </a:rPr>
              <a:t>Sequence Database</a:t>
            </a:r>
          </a:p>
        </p:txBody>
      </p:sp>
      <p:sp>
        <p:nvSpPr>
          <p:cNvPr id="39" name="Rectangle 38">
            <a:extLst>
              <a:ext uri="{FF2B5EF4-FFF2-40B4-BE49-F238E27FC236}">
                <a16:creationId xmlns:a16="http://schemas.microsoft.com/office/drawing/2014/main" id="{F0EF6C2E-6A25-BA44-9E65-17D3967178BF}"/>
              </a:ext>
            </a:extLst>
          </p:cNvPr>
          <p:cNvSpPr/>
          <p:nvPr/>
        </p:nvSpPr>
        <p:spPr>
          <a:xfrm>
            <a:off x="240541" y="3948850"/>
            <a:ext cx="2406745" cy="923330"/>
          </a:xfrm>
          <a:prstGeom prst="rect">
            <a:avLst/>
          </a:prstGeom>
        </p:spPr>
        <p:txBody>
          <a:bodyPr wrap="square">
            <a:spAutoFit/>
          </a:bodyPr>
          <a:lstStyle/>
          <a:p>
            <a:r>
              <a:rPr lang="en-US" dirty="0">
                <a:solidFill>
                  <a:schemeClr val="tx1">
                    <a:lumMod val="50000"/>
                    <a:lumOff val="50000"/>
                  </a:schemeClr>
                </a:solidFill>
                <a:latin typeface="Avenir Book" panose="02000503020000020003" pitchFamily="2" charset="0"/>
              </a:rPr>
              <a:t>Expected to contain significant biological information</a:t>
            </a:r>
          </a:p>
        </p:txBody>
      </p:sp>
      <p:grpSp>
        <p:nvGrpSpPr>
          <p:cNvPr id="40" name="Group 39">
            <a:extLst>
              <a:ext uri="{FF2B5EF4-FFF2-40B4-BE49-F238E27FC236}">
                <a16:creationId xmlns:a16="http://schemas.microsoft.com/office/drawing/2014/main" id="{EA345253-36D2-414D-9E79-63E3A0318EBD}"/>
              </a:ext>
            </a:extLst>
          </p:cNvPr>
          <p:cNvGrpSpPr/>
          <p:nvPr/>
        </p:nvGrpSpPr>
        <p:grpSpPr>
          <a:xfrm>
            <a:off x="2476331" y="1129108"/>
            <a:ext cx="3809092" cy="4343238"/>
            <a:chOff x="2643557" y="1129108"/>
            <a:chExt cx="3809092" cy="4343238"/>
          </a:xfrm>
        </p:grpSpPr>
        <p:grpSp>
          <p:nvGrpSpPr>
            <p:cNvPr id="41" name="Group 40">
              <a:extLst>
                <a:ext uri="{FF2B5EF4-FFF2-40B4-BE49-F238E27FC236}">
                  <a16:creationId xmlns:a16="http://schemas.microsoft.com/office/drawing/2014/main" id="{A41165CF-A995-584F-9AB1-29DEB556BD6A}"/>
                </a:ext>
              </a:extLst>
            </p:cNvPr>
            <p:cNvGrpSpPr/>
            <p:nvPr/>
          </p:nvGrpSpPr>
          <p:grpSpPr>
            <a:xfrm>
              <a:off x="3410860" y="1129108"/>
              <a:ext cx="2546838" cy="2674116"/>
              <a:chOff x="3496407" y="1598475"/>
              <a:chExt cx="2546838" cy="2674116"/>
            </a:xfrm>
          </p:grpSpPr>
          <p:sp>
            <p:nvSpPr>
              <p:cNvPr id="44" name="TextBox 43">
                <a:extLst>
                  <a:ext uri="{FF2B5EF4-FFF2-40B4-BE49-F238E27FC236}">
                    <a16:creationId xmlns:a16="http://schemas.microsoft.com/office/drawing/2014/main" id="{443E7FC9-7883-754F-BCE6-070C9D528EEA}"/>
                  </a:ext>
                </a:extLst>
              </p:cNvPr>
              <p:cNvSpPr txBox="1"/>
              <p:nvPr/>
            </p:nvSpPr>
            <p:spPr>
              <a:xfrm>
                <a:off x="3757496" y="1598475"/>
                <a:ext cx="1939955" cy="369332"/>
              </a:xfrm>
              <a:prstGeom prst="rect">
                <a:avLst/>
              </a:prstGeom>
              <a:noFill/>
            </p:spPr>
            <p:txBody>
              <a:bodyPr wrap="none" rtlCol="0">
                <a:spAutoFit/>
              </a:bodyPr>
              <a:lstStyle/>
              <a:p>
                <a:r>
                  <a:rPr lang="en-US" sz="1800" b="1" dirty="0">
                    <a:solidFill>
                      <a:srgbClr val="C00000"/>
                    </a:solidFill>
                    <a:latin typeface="Avenir Book" panose="02000503020000020003" pitchFamily="2" charset="0"/>
                  </a:rPr>
                  <a:t>Language Model</a:t>
                </a:r>
              </a:p>
            </p:txBody>
          </p:sp>
          <p:pic>
            <p:nvPicPr>
              <p:cNvPr id="45" name="Picture 44">
                <a:extLst>
                  <a:ext uri="{FF2B5EF4-FFF2-40B4-BE49-F238E27FC236}">
                    <a16:creationId xmlns:a16="http://schemas.microsoft.com/office/drawing/2014/main" id="{ED030C27-F750-DD4A-87D9-002CA6EA3BB5}"/>
                  </a:ext>
                </a:extLst>
              </p:cNvPr>
              <p:cNvPicPr>
                <a:picLocks noChangeAspect="1"/>
              </p:cNvPicPr>
              <p:nvPr/>
            </p:nvPicPr>
            <p:blipFill>
              <a:blip r:embed="rId2"/>
              <a:stretch>
                <a:fillRect/>
              </a:stretch>
            </p:blipFill>
            <p:spPr>
              <a:xfrm>
                <a:off x="3496407" y="1969477"/>
                <a:ext cx="2546838" cy="2076059"/>
              </a:xfrm>
              <a:prstGeom prst="rect">
                <a:avLst/>
              </a:prstGeom>
            </p:spPr>
          </p:pic>
          <p:sp>
            <p:nvSpPr>
              <p:cNvPr id="46" name="TextBox 45">
                <a:extLst>
                  <a:ext uri="{FF2B5EF4-FFF2-40B4-BE49-F238E27FC236}">
                    <a16:creationId xmlns:a16="http://schemas.microsoft.com/office/drawing/2014/main" id="{A5513B59-6922-AC43-AC3A-B4CF9779BD7B}"/>
                  </a:ext>
                </a:extLst>
              </p:cNvPr>
              <p:cNvSpPr txBox="1"/>
              <p:nvPr/>
            </p:nvSpPr>
            <p:spPr>
              <a:xfrm>
                <a:off x="3697026" y="4026370"/>
                <a:ext cx="1656223" cy="246221"/>
              </a:xfrm>
              <a:prstGeom prst="rect">
                <a:avLst/>
              </a:prstGeom>
              <a:noFill/>
            </p:spPr>
            <p:txBody>
              <a:bodyPr wrap="none" rtlCol="0">
                <a:spAutoFit/>
              </a:bodyPr>
              <a:lstStyle/>
              <a:p>
                <a:r>
                  <a:rPr lang="en-US" sz="1000" dirty="0">
                    <a:latin typeface="Avenir Book" panose="02000503020000020003" pitchFamily="2" charset="0"/>
                  </a:rPr>
                  <a:t>BERT.  Devlin et al. (2018)</a:t>
                </a:r>
              </a:p>
            </p:txBody>
          </p:sp>
        </p:grpSp>
        <p:sp>
          <p:nvSpPr>
            <p:cNvPr id="42" name="Right Arrow 41">
              <a:extLst>
                <a:ext uri="{FF2B5EF4-FFF2-40B4-BE49-F238E27FC236}">
                  <a16:creationId xmlns:a16="http://schemas.microsoft.com/office/drawing/2014/main" id="{680206C3-A53E-974E-8BE6-9BB05506CF59}"/>
                </a:ext>
              </a:extLst>
            </p:cNvPr>
            <p:cNvSpPr/>
            <p:nvPr/>
          </p:nvSpPr>
          <p:spPr>
            <a:xfrm>
              <a:off x="2643557" y="2223615"/>
              <a:ext cx="457200" cy="31631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53F6FC5-C0B1-4C42-888A-AE8F54ACB3FE}"/>
                </a:ext>
              </a:extLst>
            </p:cNvPr>
            <p:cNvSpPr/>
            <p:nvPr/>
          </p:nvSpPr>
          <p:spPr>
            <a:xfrm>
              <a:off x="3100757" y="3933463"/>
              <a:ext cx="3351892" cy="1538883"/>
            </a:xfrm>
            <a:prstGeom prst="rect">
              <a:avLst/>
            </a:prstGeom>
          </p:spPr>
          <p:txBody>
            <a:bodyPr wrap="square">
              <a:spAutoFit/>
            </a:bodyPr>
            <a:lstStyle/>
            <a:p>
              <a:r>
                <a:rPr lang="en-US" dirty="0">
                  <a:solidFill>
                    <a:schemeClr val="tx1">
                      <a:lumMod val="50000"/>
                      <a:lumOff val="50000"/>
                    </a:schemeClr>
                  </a:solidFill>
                  <a:latin typeface="Avenir Book" panose="02000503020000020003" pitchFamily="2" charset="0"/>
                </a:rPr>
                <a:t>Pre-train on massive protein databases to automatically learn </a:t>
              </a:r>
              <a:r>
                <a:rPr lang="en-US" sz="2000" dirty="0">
                  <a:latin typeface="Avenir Book" panose="02000503020000020003" pitchFamily="2" charset="0"/>
                </a:rPr>
                <a:t>complex features </a:t>
              </a:r>
              <a:r>
                <a:rPr lang="en-US" dirty="0">
                  <a:solidFill>
                    <a:schemeClr val="tx1">
                      <a:lumMod val="50000"/>
                      <a:lumOff val="50000"/>
                    </a:schemeClr>
                  </a:solidFill>
                  <a:latin typeface="Avenir Book" panose="02000503020000020003" pitchFamily="2" charset="0"/>
                </a:rPr>
                <a:t>and </a:t>
              </a:r>
              <a:r>
                <a:rPr lang="en-US" sz="2000" dirty="0">
                  <a:latin typeface="Avenir Book" panose="02000503020000020003" pitchFamily="2" charset="0"/>
                </a:rPr>
                <a:t>their interactions </a:t>
              </a:r>
              <a:r>
                <a:rPr lang="en-US" dirty="0">
                  <a:solidFill>
                    <a:schemeClr val="tx1">
                      <a:lumMod val="50000"/>
                      <a:lumOff val="50000"/>
                    </a:schemeClr>
                  </a:solidFill>
                  <a:latin typeface="Avenir Book" panose="02000503020000020003" pitchFamily="2" charset="0"/>
                </a:rPr>
                <a:t>directly from sequence data</a:t>
              </a:r>
            </a:p>
          </p:txBody>
        </p:sp>
      </p:grpSp>
      <p:grpSp>
        <p:nvGrpSpPr>
          <p:cNvPr id="47" name="Group 46">
            <a:extLst>
              <a:ext uri="{FF2B5EF4-FFF2-40B4-BE49-F238E27FC236}">
                <a16:creationId xmlns:a16="http://schemas.microsoft.com/office/drawing/2014/main" id="{56FC4F32-0868-D347-9289-C851C3654AD8}"/>
              </a:ext>
            </a:extLst>
          </p:cNvPr>
          <p:cNvGrpSpPr/>
          <p:nvPr/>
        </p:nvGrpSpPr>
        <p:grpSpPr>
          <a:xfrm>
            <a:off x="718779" y="1757313"/>
            <a:ext cx="1109853" cy="1797794"/>
            <a:chOff x="886005" y="1862824"/>
            <a:chExt cx="1109853" cy="1797794"/>
          </a:xfrm>
        </p:grpSpPr>
        <p:sp>
          <p:nvSpPr>
            <p:cNvPr id="48" name="Can 47">
              <a:extLst>
                <a:ext uri="{FF2B5EF4-FFF2-40B4-BE49-F238E27FC236}">
                  <a16:creationId xmlns:a16="http://schemas.microsoft.com/office/drawing/2014/main" id="{31833F60-2E50-894B-9CB1-A73F39F5725C}"/>
                </a:ext>
              </a:extLst>
            </p:cNvPr>
            <p:cNvSpPr/>
            <p:nvPr/>
          </p:nvSpPr>
          <p:spPr>
            <a:xfrm>
              <a:off x="886005" y="3169112"/>
              <a:ext cx="1104546" cy="491506"/>
            </a:xfrm>
            <a:prstGeom prst="can">
              <a:avLst/>
            </a:prstGeom>
            <a:solidFill>
              <a:schemeClr val="accent3">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endParaRPr>
            </a:p>
          </p:txBody>
        </p:sp>
        <p:sp>
          <p:nvSpPr>
            <p:cNvPr id="49" name="Can 48">
              <a:extLst>
                <a:ext uri="{FF2B5EF4-FFF2-40B4-BE49-F238E27FC236}">
                  <a16:creationId xmlns:a16="http://schemas.microsoft.com/office/drawing/2014/main" id="{A7C65A51-7E27-BC43-8D84-58EAA0464DB7}"/>
                </a:ext>
              </a:extLst>
            </p:cNvPr>
            <p:cNvSpPr/>
            <p:nvPr/>
          </p:nvSpPr>
          <p:spPr>
            <a:xfrm>
              <a:off x="891312" y="2735676"/>
              <a:ext cx="1104546" cy="491506"/>
            </a:xfrm>
            <a:prstGeom prst="can">
              <a:avLst/>
            </a:prstGeom>
            <a:solidFill>
              <a:schemeClr val="accent3">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endParaRPr>
            </a:p>
          </p:txBody>
        </p:sp>
        <p:sp>
          <p:nvSpPr>
            <p:cNvPr id="50" name="Can 49">
              <a:extLst>
                <a:ext uri="{FF2B5EF4-FFF2-40B4-BE49-F238E27FC236}">
                  <a16:creationId xmlns:a16="http://schemas.microsoft.com/office/drawing/2014/main" id="{3885F628-1EA5-3646-BB9D-6B79A8A6FBAC}"/>
                </a:ext>
              </a:extLst>
            </p:cNvPr>
            <p:cNvSpPr/>
            <p:nvPr/>
          </p:nvSpPr>
          <p:spPr>
            <a:xfrm>
              <a:off x="891312" y="2299250"/>
              <a:ext cx="1104546" cy="491506"/>
            </a:xfrm>
            <a:prstGeom prst="can">
              <a:avLst/>
            </a:prstGeom>
            <a:solidFill>
              <a:schemeClr val="accent3">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endParaRPr>
            </a:p>
          </p:txBody>
        </p:sp>
        <p:sp>
          <p:nvSpPr>
            <p:cNvPr id="51" name="Can 50">
              <a:extLst>
                <a:ext uri="{FF2B5EF4-FFF2-40B4-BE49-F238E27FC236}">
                  <a16:creationId xmlns:a16="http://schemas.microsoft.com/office/drawing/2014/main" id="{9BD9F65A-66D5-A34F-95E9-788FBADBEFF5}"/>
                </a:ext>
              </a:extLst>
            </p:cNvPr>
            <p:cNvSpPr/>
            <p:nvPr/>
          </p:nvSpPr>
          <p:spPr>
            <a:xfrm>
              <a:off x="891312" y="1862824"/>
              <a:ext cx="1104546" cy="491506"/>
            </a:xfrm>
            <a:prstGeom prst="can">
              <a:avLst/>
            </a:prstGeom>
            <a:solidFill>
              <a:schemeClr val="accent3">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endParaRPr>
            </a:p>
          </p:txBody>
        </p:sp>
      </p:grpSp>
      <p:grpSp>
        <p:nvGrpSpPr>
          <p:cNvPr id="52" name="Group 51">
            <a:extLst>
              <a:ext uri="{FF2B5EF4-FFF2-40B4-BE49-F238E27FC236}">
                <a16:creationId xmlns:a16="http://schemas.microsoft.com/office/drawing/2014/main" id="{4AE74E37-DF6D-0243-BEFB-0B7F8C395CBF}"/>
              </a:ext>
            </a:extLst>
          </p:cNvPr>
          <p:cNvGrpSpPr/>
          <p:nvPr/>
        </p:nvGrpSpPr>
        <p:grpSpPr>
          <a:xfrm>
            <a:off x="6285423" y="1121851"/>
            <a:ext cx="2598283" cy="4073495"/>
            <a:chOff x="6452649" y="1121851"/>
            <a:chExt cx="2598283" cy="4073495"/>
          </a:xfrm>
        </p:grpSpPr>
        <p:sp>
          <p:nvSpPr>
            <p:cNvPr id="53" name="Right Arrow 52">
              <a:extLst>
                <a:ext uri="{FF2B5EF4-FFF2-40B4-BE49-F238E27FC236}">
                  <a16:creationId xmlns:a16="http://schemas.microsoft.com/office/drawing/2014/main" id="{D8D5CDB2-BE23-F94B-9838-A85EE492501A}"/>
                </a:ext>
              </a:extLst>
            </p:cNvPr>
            <p:cNvSpPr/>
            <p:nvPr/>
          </p:nvSpPr>
          <p:spPr>
            <a:xfrm>
              <a:off x="6452649" y="2274970"/>
              <a:ext cx="457200" cy="31631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588244C2-BCB2-5949-B879-1663DF4D38B3}"/>
                </a:ext>
              </a:extLst>
            </p:cNvPr>
            <p:cNvSpPr txBox="1"/>
            <p:nvPr/>
          </p:nvSpPr>
          <p:spPr>
            <a:xfrm>
              <a:off x="6626870" y="1121851"/>
              <a:ext cx="2424062" cy="369332"/>
            </a:xfrm>
            <a:prstGeom prst="rect">
              <a:avLst/>
            </a:prstGeom>
            <a:noFill/>
          </p:spPr>
          <p:txBody>
            <a:bodyPr wrap="none" rtlCol="0">
              <a:spAutoFit/>
            </a:bodyPr>
            <a:lstStyle/>
            <a:p>
              <a:r>
                <a:rPr lang="en-US" sz="1800" b="1" dirty="0">
                  <a:solidFill>
                    <a:srgbClr val="C00000"/>
                  </a:solidFill>
                  <a:latin typeface="Avenir Book" panose="02000503020000020003" pitchFamily="2" charset="0"/>
                </a:rPr>
                <a:t>High-dim Embedding</a:t>
              </a:r>
            </a:p>
          </p:txBody>
        </p:sp>
        <p:sp>
          <p:nvSpPr>
            <p:cNvPr id="55" name="Rectangle 54">
              <a:extLst>
                <a:ext uri="{FF2B5EF4-FFF2-40B4-BE49-F238E27FC236}">
                  <a16:creationId xmlns:a16="http://schemas.microsoft.com/office/drawing/2014/main" id="{8252B706-900D-9A4B-B008-2FCD1ED7EE0D}"/>
                </a:ext>
              </a:extLst>
            </p:cNvPr>
            <p:cNvSpPr/>
            <p:nvPr/>
          </p:nvSpPr>
          <p:spPr>
            <a:xfrm>
              <a:off x="6568026" y="3933462"/>
              <a:ext cx="2482897" cy="1261884"/>
            </a:xfrm>
            <a:prstGeom prst="rect">
              <a:avLst/>
            </a:prstGeom>
          </p:spPr>
          <p:txBody>
            <a:bodyPr wrap="square">
              <a:spAutoFit/>
            </a:bodyPr>
            <a:lstStyle/>
            <a:p>
              <a:r>
                <a:rPr lang="en-US" sz="2000" dirty="0">
                  <a:latin typeface="Avenir Book" panose="02000503020000020003" pitchFamily="2" charset="0"/>
                </a:rPr>
                <a:t>Meaningful protein representations </a:t>
              </a:r>
              <a:r>
                <a:rPr lang="en-US" dirty="0">
                  <a:solidFill>
                    <a:schemeClr val="tx1">
                      <a:lumMod val="50000"/>
                      <a:lumOff val="50000"/>
                    </a:schemeClr>
                  </a:solidFill>
                  <a:latin typeface="Avenir Book" panose="02000503020000020003" pitchFamily="2" charset="0"/>
                </a:rPr>
                <a:t>that facilitate downstream prediction tasks.</a:t>
              </a:r>
            </a:p>
          </p:txBody>
        </p:sp>
        <p:grpSp>
          <p:nvGrpSpPr>
            <p:cNvPr id="56" name="Group 55">
              <a:extLst>
                <a:ext uri="{FF2B5EF4-FFF2-40B4-BE49-F238E27FC236}">
                  <a16:creationId xmlns:a16="http://schemas.microsoft.com/office/drawing/2014/main" id="{C69DD0B5-A137-B147-984F-976DA2534EBE}"/>
                </a:ext>
              </a:extLst>
            </p:cNvPr>
            <p:cNvGrpSpPr/>
            <p:nvPr/>
          </p:nvGrpSpPr>
          <p:grpSpPr>
            <a:xfrm>
              <a:off x="6909849" y="1533429"/>
              <a:ext cx="2010506" cy="2129489"/>
              <a:chOff x="6909849" y="1533429"/>
              <a:chExt cx="2010506" cy="2129489"/>
            </a:xfrm>
          </p:grpSpPr>
          <p:grpSp>
            <p:nvGrpSpPr>
              <p:cNvPr id="57" name="Group 56">
                <a:extLst>
                  <a:ext uri="{FF2B5EF4-FFF2-40B4-BE49-F238E27FC236}">
                    <a16:creationId xmlns:a16="http://schemas.microsoft.com/office/drawing/2014/main" id="{4EC0743C-BE77-7247-8769-5EC00660490E}"/>
                  </a:ext>
                </a:extLst>
              </p:cNvPr>
              <p:cNvGrpSpPr/>
              <p:nvPr/>
            </p:nvGrpSpPr>
            <p:grpSpPr>
              <a:xfrm>
                <a:off x="6909849" y="1533429"/>
                <a:ext cx="2010506" cy="2129489"/>
                <a:chOff x="6582509" y="2086504"/>
                <a:chExt cx="2010506" cy="2129489"/>
              </a:xfrm>
            </p:grpSpPr>
            <p:cxnSp>
              <p:nvCxnSpPr>
                <p:cNvPr id="64" name="Straight Arrow Connector 63">
                  <a:extLst>
                    <a:ext uri="{FF2B5EF4-FFF2-40B4-BE49-F238E27FC236}">
                      <a16:creationId xmlns:a16="http://schemas.microsoft.com/office/drawing/2014/main" id="{C232100B-65AF-AA48-9EE3-0AD2F3046069}"/>
                    </a:ext>
                  </a:extLst>
                </p:cNvPr>
                <p:cNvCxnSpPr>
                  <a:cxnSpLocks/>
                </p:cNvCxnSpPr>
                <p:nvPr/>
              </p:nvCxnSpPr>
              <p:spPr>
                <a:xfrm flipV="1">
                  <a:off x="7297615" y="2086504"/>
                  <a:ext cx="0" cy="127306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0C5C378-FA0D-B74E-B6A8-D5B6431BB8B1}"/>
                    </a:ext>
                  </a:extLst>
                </p:cNvPr>
                <p:cNvCxnSpPr>
                  <a:cxnSpLocks/>
                </p:cNvCxnSpPr>
                <p:nvPr/>
              </p:nvCxnSpPr>
              <p:spPr>
                <a:xfrm flipV="1">
                  <a:off x="7297615" y="3359568"/>
                  <a:ext cx="1295400" cy="1"/>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E1A68021-47B1-3643-BD6E-729F5C657098}"/>
                    </a:ext>
                  </a:extLst>
                </p:cNvPr>
                <p:cNvCxnSpPr>
                  <a:cxnSpLocks/>
                </p:cNvCxnSpPr>
                <p:nvPr/>
              </p:nvCxnSpPr>
              <p:spPr>
                <a:xfrm flipH="1">
                  <a:off x="6582509" y="3355255"/>
                  <a:ext cx="715107" cy="86073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a:extLst>
                  <a:ext uri="{FF2B5EF4-FFF2-40B4-BE49-F238E27FC236}">
                    <a16:creationId xmlns:a16="http://schemas.microsoft.com/office/drawing/2014/main" id="{05A0C3AF-C340-E84C-BD35-BFEA345FDF4E}"/>
                  </a:ext>
                </a:extLst>
              </p:cNvPr>
              <p:cNvCxnSpPr>
                <a:cxnSpLocks/>
              </p:cNvCxnSpPr>
              <p:nvPr/>
            </p:nvCxnSpPr>
            <p:spPr>
              <a:xfrm flipV="1">
                <a:off x="7624955" y="2248819"/>
                <a:ext cx="647700" cy="553362"/>
              </a:xfrm>
              <a:prstGeom prst="straightConnector1">
                <a:avLst/>
              </a:prstGeom>
              <a:ln w="412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86DD79C-0C48-F046-94B6-0691CE22870C}"/>
                  </a:ext>
                </a:extLst>
              </p:cNvPr>
              <p:cNvCxnSpPr>
                <a:cxnSpLocks/>
              </p:cNvCxnSpPr>
              <p:nvPr/>
            </p:nvCxnSpPr>
            <p:spPr>
              <a:xfrm>
                <a:off x="8272655" y="2248819"/>
                <a:ext cx="0" cy="105931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BC67F3-AD65-944E-9A90-7A2A0B355BFD}"/>
                  </a:ext>
                </a:extLst>
              </p:cNvPr>
              <p:cNvCxnSpPr>
                <a:cxnSpLocks/>
              </p:cNvCxnSpPr>
              <p:nvPr/>
            </p:nvCxnSpPr>
            <p:spPr>
              <a:xfrm>
                <a:off x="7624955" y="2802180"/>
                <a:ext cx="647700" cy="50595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A29A5DF-EB69-894A-9F33-331FD0FEFAB1}"/>
                  </a:ext>
                </a:extLst>
              </p:cNvPr>
              <p:cNvCxnSpPr>
                <a:cxnSpLocks/>
              </p:cNvCxnSpPr>
              <p:nvPr/>
            </p:nvCxnSpPr>
            <p:spPr>
              <a:xfrm flipH="1" flipV="1">
                <a:off x="7218096" y="2468071"/>
                <a:ext cx="406860" cy="333034"/>
              </a:xfrm>
              <a:prstGeom prst="straightConnector1">
                <a:avLst/>
              </a:prstGeom>
              <a:ln w="412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78FB3A1-EA0B-CC44-B893-50C0D9198B23}"/>
                  </a:ext>
                </a:extLst>
              </p:cNvPr>
              <p:cNvCxnSpPr>
                <a:cxnSpLocks/>
              </p:cNvCxnSpPr>
              <p:nvPr/>
            </p:nvCxnSpPr>
            <p:spPr>
              <a:xfrm>
                <a:off x="7219342" y="2468071"/>
                <a:ext cx="0" cy="50170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7FD83B6-C236-B944-B6B0-B4F2FB1DF5DA}"/>
                  </a:ext>
                </a:extLst>
              </p:cNvPr>
              <p:cNvCxnSpPr>
                <a:cxnSpLocks/>
              </p:cNvCxnSpPr>
              <p:nvPr/>
            </p:nvCxnSpPr>
            <p:spPr>
              <a:xfrm flipH="1">
                <a:off x="7218096" y="2801105"/>
                <a:ext cx="406859" cy="168672"/>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1611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ESM-1v</a:t>
            </a:r>
          </a:p>
        </p:txBody>
      </p:sp>
      <p:sp>
        <p:nvSpPr>
          <p:cNvPr id="2062" name="Rectangle 14"/>
          <p:cNvSpPr>
            <a:spLocks noGrp="1" noChangeArrowheads="1"/>
          </p:cNvSpPr>
          <p:nvPr>
            <p:ph idx="1"/>
          </p:nvPr>
        </p:nvSpPr>
        <p:spPr>
          <a:xfrm>
            <a:off x="332628" y="794454"/>
            <a:ext cx="8582771" cy="1885582"/>
          </a:xfrm>
        </p:spPr>
        <p:txBody>
          <a:bodyPr/>
          <a:lstStyle/>
          <a:p>
            <a:r>
              <a:rPr lang="en-US" dirty="0"/>
              <a:t>Facebook AI Research </a:t>
            </a:r>
            <a:r>
              <a:rPr lang="en-US" sz="2400" dirty="0">
                <a:solidFill>
                  <a:schemeClr val="tx1">
                    <a:lumMod val="50000"/>
                    <a:lumOff val="50000"/>
                  </a:schemeClr>
                </a:solidFill>
              </a:rPr>
              <a:t>(Meier et al. </a:t>
            </a:r>
            <a:r>
              <a:rPr lang="en-US" sz="2400" dirty="0" err="1">
                <a:solidFill>
                  <a:schemeClr val="tx1">
                    <a:lumMod val="50000"/>
                    <a:lumOff val="50000"/>
                  </a:schemeClr>
                </a:solidFill>
              </a:rPr>
              <a:t>NeurIPS</a:t>
            </a:r>
            <a:r>
              <a:rPr lang="en-US" sz="2400" dirty="0">
                <a:solidFill>
                  <a:schemeClr val="tx1">
                    <a:lumMod val="50000"/>
                    <a:lumOff val="50000"/>
                  </a:schemeClr>
                </a:solidFill>
              </a:rPr>
              <a:t>, 2021) pre-trained a protein language model on UniRef90.</a:t>
            </a:r>
          </a:p>
          <a:p>
            <a:r>
              <a:rPr lang="en-US" sz="2400" dirty="0">
                <a:solidFill>
                  <a:schemeClr val="tx1">
                    <a:lumMod val="50000"/>
                    <a:lumOff val="50000"/>
                  </a:schemeClr>
                </a:solidFill>
              </a:rPr>
              <a:t>Its variant effect prediction performance is </a:t>
            </a:r>
            <a:r>
              <a:rPr lang="en-US" sz="2400" dirty="0"/>
              <a:t>comparable to the state-of-the-art</a:t>
            </a:r>
            <a:r>
              <a:rPr lang="en-US" sz="2400" dirty="0">
                <a:solidFill>
                  <a:schemeClr val="tx1">
                    <a:lumMod val="50000"/>
                    <a:lumOff val="50000"/>
                  </a:schemeClr>
                </a:solidFill>
              </a:rPr>
              <a:t> on DMS data.</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 name="Picture 1">
            <a:extLst>
              <a:ext uri="{FF2B5EF4-FFF2-40B4-BE49-F238E27FC236}">
                <a16:creationId xmlns:a16="http://schemas.microsoft.com/office/drawing/2014/main" id="{C57BD02F-A9A1-884F-9815-BB9B7B8E214F}"/>
              </a:ext>
            </a:extLst>
          </p:cNvPr>
          <p:cNvPicPr>
            <a:picLocks noChangeAspect="1"/>
          </p:cNvPicPr>
          <p:nvPr/>
        </p:nvPicPr>
        <p:blipFill>
          <a:blip r:embed="rId2"/>
          <a:stretch>
            <a:fillRect/>
          </a:stretch>
        </p:blipFill>
        <p:spPr>
          <a:xfrm>
            <a:off x="1551345" y="2743200"/>
            <a:ext cx="7411183" cy="3320346"/>
          </a:xfrm>
          <a:prstGeom prst="rect">
            <a:avLst/>
          </a:prstGeom>
        </p:spPr>
      </p:pic>
      <p:sp>
        <p:nvSpPr>
          <p:cNvPr id="3" name="TextBox 2">
            <a:extLst>
              <a:ext uri="{FF2B5EF4-FFF2-40B4-BE49-F238E27FC236}">
                <a16:creationId xmlns:a16="http://schemas.microsoft.com/office/drawing/2014/main" id="{282D2FA7-7371-194C-9BE4-434436D6AF83}"/>
              </a:ext>
            </a:extLst>
          </p:cNvPr>
          <p:cNvSpPr txBox="1"/>
          <p:nvPr/>
        </p:nvSpPr>
        <p:spPr>
          <a:xfrm>
            <a:off x="6781800" y="5878974"/>
            <a:ext cx="2258952" cy="276999"/>
          </a:xfrm>
          <a:prstGeom prst="rect">
            <a:avLst/>
          </a:prstGeom>
          <a:noFill/>
        </p:spPr>
        <p:txBody>
          <a:bodyPr wrap="none" rtlCol="0">
            <a:spAutoFit/>
          </a:bodyPr>
          <a:lstStyle/>
          <a:p>
            <a:r>
              <a:rPr lang="en-US" sz="1200" dirty="0"/>
              <a:t>Figure from Meier et al. (2021)</a:t>
            </a:r>
          </a:p>
        </p:txBody>
      </p:sp>
      <p:sp>
        <p:nvSpPr>
          <p:cNvPr id="4" name="TextBox 3">
            <a:extLst>
              <a:ext uri="{FF2B5EF4-FFF2-40B4-BE49-F238E27FC236}">
                <a16:creationId xmlns:a16="http://schemas.microsoft.com/office/drawing/2014/main" id="{2A846FC5-7089-5349-BF8C-30BA159382B8}"/>
              </a:ext>
            </a:extLst>
          </p:cNvPr>
          <p:cNvSpPr txBox="1"/>
          <p:nvPr/>
        </p:nvSpPr>
        <p:spPr>
          <a:xfrm>
            <a:off x="376693" y="3918466"/>
            <a:ext cx="1828800" cy="923330"/>
          </a:xfrm>
          <a:prstGeom prst="rect">
            <a:avLst/>
          </a:prstGeom>
          <a:noFill/>
        </p:spPr>
        <p:txBody>
          <a:bodyPr wrap="square" rtlCol="0">
            <a:spAutoFit/>
          </a:bodyPr>
          <a:lstStyle/>
          <a:p>
            <a:r>
              <a:rPr lang="en-US" dirty="0" err="1"/>
              <a:t>DeepSequence</a:t>
            </a:r>
            <a:r>
              <a:rPr lang="en-US" dirty="0"/>
              <a:t> </a:t>
            </a:r>
            <a:r>
              <a:rPr lang="en-US" dirty="0">
                <a:solidFill>
                  <a:schemeClr val="tx1">
                    <a:lumMod val="50000"/>
                    <a:lumOff val="50000"/>
                  </a:schemeClr>
                </a:solidFill>
              </a:rPr>
              <a:t>is a method based on VAE</a:t>
            </a:r>
          </a:p>
        </p:txBody>
      </p:sp>
      <p:cxnSp>
        <p:nvCxnSpPr>
          <p:cNvPr id="6" name="Straight Arrow Connector 5">
            <a:extLst>
              <a:ext uri="{FF2B5EF4-FFF2-40B4-BE49-F238E27FC236}">
                <a16:creationId xmlns:a16="http://schemas.microsoft.com/office/drawing/2014/main" id="{715E2FA2-F376-8C4E-B7A4-AE8B930D8571}"/>
              </a:ext>
            </a:extLst>
          </p:cNvPr>
          <p:cNvCxnSpPr>
            <a:cxnSpLocks/>
          </p:cNvCxnSpPr>
          <p:nvPr/>
        </p:nvCxnSpPr>
        <p:spPr>
          <a:xfrm>
            <a:off x="2057400" y="4191000"/>
            <a:ext cx="1905000" cy="468410"/>
          </a:xfrm>
          <a:prstGeom prst="straightConnector1">
            <a:avLst/>
          </a:prstGeom>
          <a:ln w="412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35478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Our Model</a:t>
            </a:r>
          </a:p>
        </p:txBody>
      </p:sp>
      <p:sp>
        <p:nvSpPr>
          <p:cNvPr id="2062" name="Rectangle 14"/>
          <p:cNvSpPr>
            <a:spLocks noGrp="1" noChangeArrowheads="1"/>
          </p:cNvSpPr>
          <p:nvPr>
            <p:ph idx="1"/>
          </p:nvPr>
        </p:nvSpPr>
        <p:spPr>
          <a:xfrm>
            <a:off x="457200" y="955432"/>
            <a:ext cx="8229600" cy="2397368"/>
          </a:xfrm>
          <a:ln w="19050">
            <a:solidFill>
              <a:schemeClr val="tx1"/>
            </a:solidFill>
          </a:ln>
        </p:spPr>
        <p:txBody>
          <a:bodyPr/>
          <a:lstStyle/>
          <a:p>
            <a:r>
              <a:rPr lang="en-US" altLang="en-US" dirty="0">
                <a:solidFill>
                  <a:schemeClr val="tx1">
                    <a:lumMod val="50000"/>
                    <a:lumOff val="50000"/>
                  </a:schemeClr>
                </a:solidFill>
              </a:rPr>
              <a:t>An ensemble of </a:t>
            </a:r>
            <a:r>
              <a:rPr lang="en-US" altLang="en-US" sz="2800" dirty="0"/>
              <a:t>100 linear models</a:t>
            </a:r>
            <a:r>
              <a:rPr lang="en-US" altLang="en-US" sz="2800" dirty="0">
                <a:solidFill>
                  <a:schemeClr val="tx1">
                    <a:lumMod val="65000"/>
                    <a:lumOff val="35000"/>
                  </a:schemeClr>
                </a:solidFill>
              </a:rPr>
              <a:t>. </a:t>
            </a:r>
          </a:p>
          <a:p>
            <a:r>
              <a:rPr lang="en-US" altLang="en-US" dirty="0">
                <a:solidFill>
                  <a:schemeClr val="tx1">
                    <a:lumMod val="50000"/>
                    <a:lumOff val="50000"/>
                  </a:schemeClr>
                </a:solidFill>
              </a:rPr>
              <a:t>E</a:t>
            </a:r>
            <a:r>
              <a:rPr lang="en-US" altLang="en-US" sz="2800" dirty="0">
                <a:solidFill>
                  <a:schemeClr val="tx1">
                    <a:lumMod val="50000"/>
                    <a:lumOff val="50000"/>
                  </a:schemeClr>
                </a:solidFill>
              </a:rPr>
              <a:t>ach trained on </a:t>
            </a:r>
            <a:r>
              <a:rPr lang="en-US" altLang="en-US" dirty="0"/>
              <a:t>70%</a:t>
            </a:r>
            <a:r>
              <a:rPr lang="en-US" altLang="en-US" dirty="0">
                <a:solidFill>
                  <a:schemeClr val="tx1">
                    <a:lumMod val="65000"/>
                    <a:lumOff val="35000"/>
                  </a:schemeClr>
                </a:solidFill>
              </a:rPr>
              <a:t> </a:t>
            </a:r>
            <a:r>
              <a:rPr lang="en-US" altLang="en-US" dirty="0"/>
              <a:t>of positions </a:t>
            </a:r>
            <a:r>
              <a:rPr lang="en-US" altLang="en-US" dirty="0">
                <a:solidFill>
                  <a:schemeClr val="tx1">
                    <a:lumMod val="50000"/>
                    <a:lumOff val="50000"/>
                  </a:schemeClr>
                </a:solidFill>
              </a:rPr>
              <a:t>sampled</a:t>
            </a:r>
            <a:r>
              <a:rPr lang="en-US" altLang="en-US" dirty="0">
                <a:solidFill>
                  <a:schemeClr val="tx1">
                    <a:lumMod val="65000"/>
                    <a:lumOff val="35000"/>
                  </a:schemeClr>
                </a:solidFill>
              </a:rPr>
              <a:t> </a:t>
            </a:r>
            <a:r>
              <a:rPr lang="en-US" altLang="en-US" dirty="0">
                <a:solidFill>
                  <a:schemeClr val="tx1">
                    <a:lumMod val="50000"/>
                    <a:lumOff val="50000"/>
                  </a:schemeClr>
                </a:solidFill>
              </a:rPr>
              <a:t>randomly from each of </a:t>
            </a:r>
            <a:r>
              <a:rPr lang="en-US" altLang="en-US" dirty="0"/>
              <a:t>MTHFR</a:t>
            </a:r>
            <a:r>
              <a:rPr lang="en-US" altLang="en-US" dirty="0">
                <a:solidFill>
                  <a:schemeClr val="tx1">
                    <a:lumMod val="65000"/>
                    <a:lumOff val="35000"/>
                  </a:schemeClr>
                </a:solidFill>
              </a:rPr>
              <a:t> </a:t>
            </a:r>
            <a:r>
              <a:rPr lang="en-US" altLang="en-US" dirty="0">
                <a:solidFill>
                  <a:schemeClr val="tx1">
                    <a:lumMod val="50000"/>
                    <a:lumOff val="50000"/>
                  </a:schemeClr>
                </a:solidFill>
              </a:rPr>
              <a:t>and</a:t>
            </a:r>
            <a:r>
              <a:rPr lang="en-US" altLang="en-US" dirty="0">
                <a:solidFill>
                  <a:schemeClr val="tx1">
                    <a:lumMod val="65000"/>
                    <a:lumOff val="35000"/>
                  </a:schemeClr>
                </a:solidFill>
              </a:rPr>
              <a:t> </a:t>
            </a:r>
            <a:r>
              <a:rPr lang="en-US" altLang="en-US" dirty="0"/>
              <a:t>CALM1</a:t>
            </a:r>
            <a:r>
              <a:rPr lang="en-US" altLang="en-US" dirty="0">
                <a:solidFill>
                  <a:schemeClr val="tx1">
                    <a:lumMod val="65000"/>
                    <a:lumOff val="35000"/>
                  </a:schemeClr>
                </a:solidFill>
              </a:rPr>
              <a:t>.</a:t>
            </a:r>
          </a:p>
          <a:p>
            <a:r>
              <a:rPr lang="en-US" altLang="en-US" dirty="0">
                <a:solidFill>
                  <a:schemeClr val="tx1">
                    <a:lumMod val="50000"/>
                    <a:lumOff val="50000"/>
                  </a:schemeClr>
                </a:solidFill>
              </a:rPr>
              <a:t>Shared regression coefficients between proteins, except for intercepts.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Rectangle 1">
            <a:extLst>
              <a:ext uri="{FF2B5EF4-FFF2-40B4-BE49-F238E27FC236}">
                <a16:creationId xmlns:a16="http://schemas.microsoft.com/office/drawing/2014/main" id="{7C708948-A556-E744-B8C5-B3749034D913}"/>
              </a:ext>
            </a:extLst>
          </p:cNvPr>
          <p:cNvSpPr/>
          <p:nvPr/>
        </p:nvSpPr>
        <p:spPr>
          <a:xfrm>
            <a:off x="457200" y="3662535"/>
            <a:ext cx="8229600" cy="2246769"/>
          </a:xfrm>
          <a:prstGeom prst="rect">
            <a:avLst/>
          </a:prstGeom>
          <a:ln w="19050">
            <a:solidFill>
              <a:schemeClr val="tx1"/>
            </a:solidFill>
          </a:ln>
        </p:spPr>
        <p:txBody>
          <a:bodyPr wrap="square">
            <a:spAutoFit/>
          </a:bodyPr>
          <a:lstStyle/>
          <a:p>
            <a:pPr marL="285750" indent="-285750">
              <a:buFont typeface="Arial" panose="020B0604020202020204" pitchFamily="34" charset="0"/>
              <a:buChar char="•"/>
            </a:pPr>
            <a:r>
              <a:rPr lang="en-US" altLang="en-US" sz="2800" dirty="0">
                <a:solidFill>
                  <a:srgbClr val="C00000"/>
                </a:solidFill>
              </a:rPr>
              <a:t>Prediction:  </a:t>
            </a:r>
            <a:r>
              <a:rPr lang="en-US" altLang="en-US" sz="2400" dirty="0">
                <a:solidFill>
                  <a:schemeClr val="tx1">
                    <a:lumMod val="50000"/>
                    <a:lumOff val="50000"/>
                  </a:schemeClr>
                </a:solidFill>
              </a:rPr>
              <a:t>an average over the ensemble.</a:t>
            </a:r>
          </a:p>
          <a:p>
            <a:pPr marL="285750" indent="-285750">
              <a:buFont typeface="Arial" panose="020B0604020202020204" pitchFamily="34" charset="0"/>
              <a:buChar char="•"/>
            </a:pPr>
            <a:r>
              <a:rPr lang="en-US" altLang="en-US" sz="2800" dirty="0">
                <a:solidFill>
                  <a:srgbClr val="C00000"/>
                </a:solidFill>
              </a:rPr>
              <a:t>Synonymous variant: </a:t>
            </a:r>
            <a:r>
              <a:rPr lang="en-US" altLang="en-US" sz="2400" dirty="0">
                <a:solidFill>
                  <a:schemeClr val="tx1">
                    <a:lumMod val="50000"/>
                    <a:lumOff val="50000"/>
                  </a:schemeClr>
                </a:solidFill>
              </a:rPr>
              <a:t>the best predicted score of any missense variant at the position.</a:t>
            </a:r>
          </a:p>
          <a:p>
            <a:pPr marL="285750" indent="-285750">
              <a:buFont typeface="Arial" panose="020B0604020202020204" pitchFamily="34" charset="0"/>
              <a:buChar char="•"/>
            </a:pPr>
            <a:r>
              <a:rPr lang="en-US" altLang="en-US" sz="2800" dirty="0">
                <a:solidFill>
                  <a:srgbClr val="C00000"/>
                </a:solidFill>
              </a:rPr>
              <a:t>Nonsense variant: </a:t>
            </a:r>
            <a:r>
              <a:rPr lang="en-US" altLang="en-US" sz="2400" dirty="0">
                <a:solidFill>
                  <a:schemeClr val="tx1">
                    <a:lumMod val="50000"/>
                    <a:lumOff val="50000"/>
                  </a:schemeClr>
                </a:solidFill>
              </a:rPr>
              <a:t>the worst predicted score.</a:t>
            </a:r>
          </a:p>
          <a:p>
            <a:pPr marL="285750" indent="-285750">
              <a:buFont typeface="Arial" panose="020B0604020202020204" pitchFamily="34" charset="0"/>
              <a:buChar char="•"/>
            </a:pPr>
            <a:r>
              <a:rPr lang="en-US" altLang="en-US" sz="2800" dirty="0">
                <a:solidFill>
                  <a:srgbClr val="C00000"/>
                </a:solidFill>
              </a:rPr>
              <a:t>Uncertainty:</a:t>
            </a:r>
            <a:r>
              <a:rPr lang="en-US" altLang="en-US" sz="2800" b="1" dirty="0">
                <a:solidFill>
                  <a:srgbClr val="C00000"/>
                </a:solidFill>
              </a:rPr>
              <a:t> </a:t>
            </a:r>
            <a:r>
              <a:rPr lang="en-US" altLang="en-US" sz="2800" dirty="0">
                <a:solidFill>
                  <a:srgbClr val="C00000"/>
                </a:solidFill>
              </a:rPr>
              <a:t> </a:t>
            </a:r>
            <a:r>
              <a:rPr lang="en-US" altLang="en-US" sz="2400" dirty="0">
                <a:solidFill>
                  <a:schemeClr val="tx1">
                    <a:lumMod val="50000"/>
                    <a:lumOff val="50000"/>
                  </a:schemeClr>
                </a:solidFill>
              </a:rPr>
              <a:t>standard deviation over the ensemble.</a:t>
            </a:r>
            <a:endParaRPr lang="en-US" altLang="en-US" sz="2400" b="1" dirty="0">
              <a:solidFill>
                <a:schemeClr val="tx1">
                  <a:lumMod val="50000"/>
                  <a:lumOff val="50000"/>
                </a:schemeClr>
              </a:solidFill>
            </a:endParaRPr>
          </a:p>
        </p:txBody>
      </p:sp>
    </p:spTree>
    <p:extLst>
      <p:ext uri="{BB962C8B-B14F-4D97-AF65-F5344CB8AC3E}">
        <p14:creationId xmlns:p14="http://schemas.microsoft.com/office/powerpoint/2010/main" val="210104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a:t>Features from Exiting Methods</a:t>
            </a:r>
          </a:p>
        </p:txBody>
      </p:sp>
      <p:sp>
        <p:nvSpPr>
          <p:cNvPr id="2062" name="Rectangle 14"/>
          <p:cNvSpPr>
            <a:spLocks noGrp="1" noChangeArrowheads="1"/>
          </p:cNvSpPr>
          <p:nvPr>
            <p:ph idx="1"/>
          </p:nvPr>
        </p:nvSpPr>
        <p:spPr/>
        <p:txBody>
          <a:bodyPr/>
          <a:lstStyle/>
          <a:p>
            <a:r>
              <a:rPr lang="en-US" altLang="en-US" dirty="0"/>
              <a:t>Existing </a:t>
            </a:r>
            <a:r>
              <a:rPr lang="en-US" dirty="0"/>
              <a:t>variant effect predictors:</a:t>
            </a:r>
            <a:endParaRPr lang="en-US" altLang="en-US" dirty="0"/>
          </a:p>
          <a:p>
            <a:pPr lvl="1"/>
            <a:r>
              <a:rPr lang="en-US" altLang="en-US" dirty="0" err="1">
                <a:solidFill>
                  <a:srgbClr val="C00000"/>
                </a:solidFill>
              </a:rPr>
              <a:t>DeepSequence</a:t>
            </a:r>
            <a:r>
              <a:rPr lang="en-US" altLang="en-US" dirty="0"/>
              <a:t> </a:t>
            </a:r>
            <a:r>
              <a:rPr lang="en-US" altLang="en-US" dirty="0">
                <a:solidFill>
                  <a:schemeClr val="tx1">
                    <a:lumMod val="50000"/>
                    <a:lumOff val="50000"/>
                  </a:schemeClr>
                </a:solidFill>
              </a:rPr>
              <a:t>requires an MSA to make predictions.</a:t>
            </a:r>
          </a:p>
          <a:p>
            <a:pPr lvl="1"/>
            <a:r>
              <a:rPr lang="en-US" altLang="en-US" dirty="0">
                <a:solidFill>
                  <a:srgbClr val="C00000"/>
                </a:solidFill>
              </a:rPr>
              <a:t>ESM-1v</a:t>
            </a:r>
            <a:r>
              <a:rPr lang="en-US" altLang="en-US" dirty="0"/>
              <a:t> </a:t>
            </a:r>
            <a:r>
              <a:rPr lang="en-US" altLang="en-US" dirty="0">
                <a:solidFill>
                  <a:schemeClr val="tx1">
                    <a:lumMod val="50000"/>
                    <a:lumOff val="50000"/>
                  </a:schemeClr>
                </a:solidFill>
              </a:rPr>
              <a:t>requires only a single sequence.</a:t>
            </a:r>
          </a:p>
          <a:p>
            <a:pPr lvl="1"/>
            <a:r>
              <a:rPr lang="en-US" altLang="en-US" dirty="0">
                <a:solidFill>
                  <a:srgbClr val="C00000"/>
                </a:solidFill>
              </a:rPr>
              <a:t>REVEL</a:t>
            </a:r>
            <a:r>
              <a:rPr lang="en-US" altLang="en-US" dirty="0">
                <a:solidFill>
                  <a:srgbClr val="FF0000"/>
                </a:solidFill>
              </a:rPr>
              <a:t> </a:t>
            </a:r>
            <a:r>
              <a:rPr lang="en-US" altLang="en-US" dirty="0">
                <a:solidFill>
                  <a:schemeClr val="tx1">
                    <a:lumMod val="50000"/>
                    <a:lumOff val="50000"/>
                  </a:schemeClr>
                </a:solidFill>
              </a:rPr>
              <a:t>(Ioannidis et al. 2016) ensembles several quantities.</a:t>
            </a:r>
          </a:p>
          <a:p>
            <a:r>
              <a:rPr lang="en-US" dirty="0"/>
              <a:t>Amino acid descriptors</a:t>
            </a:r>
          </a:p>
          <a:p>
            <a:pPr lvl="1"/>
            <a:r>
              <a:rPr lang="en-US" dirty="0">
                <a:solidFill>
                  <a:schemeClr val="tx1">
                    <a:lumMod val="50000"/>
                    <a:lumOff val="50000"/>
                  </a:schemeClr>
                </a:solidFill>
              </a:rPr>
              <a:t>PCs from </a:t>
            </a:r>
            <a:r>
              <a:rPr lang="en-US" dirty="0">
                <a:solidFill>
                  <a:srgbClr val="C00000"/>
                </a:solidFill>
              </a:rPr>
              <a:t>VHSE-scales</a:t>
            </a:r>
            <a:r>
              <a:rPr lang="en-US" dirty="0"/>
              <a:t> </a:t>
            </a:r>
            <a:r>
              <a:rPr lang="en-US" dirty="0">
                <a:solidFill>
                  <a:schemeClr val="tx1">
                    <a:lumMod val="50000"/>
                    <a:lumOff val="50000"/>
                  </a:schemeClr>
                </a:solidFill>
              </a:rPr>
              <a:t>(Mei et al. 2005) which capture hydrophobic, steric, and electronic properties.</a:t>
            </a:r>
          </a:p>
          <a:p>
            <a:pPr lvl="1"/>
            <a:r>
              <a:rPr lang="en-US" dirty="0">
                <a:solidFill>
                  <a:srgbClr val="C00000"/>
                </a:solidFill>
              </a:rPr>
              <a:t>BLOSUM</a:t>
            </a:r>
            <a:r>
              <a:rPr lang="en-US" dirty="0"/>
              <a:t> </a:t>
            </a:r>
            <a:r>
              <a:rPr lang="en-US" dirty="0">
                <a:solidFill>
                  <a:schemeClr val="tx1">
                    <a:lumMod val="50000"/>
                    <a:lumOff val="50000"/>
                  </a:schemeClr>
                </a:solidFill>
              </a:rPr>
              <a:t>scores obtained by </a:t>
            </a:r>
            <a:r>
              <a:rPr lang="en-US" dirty="0" err="1">
                <a:solidFill>
                  <a:schemeClr val="tx1">
                    <a:lumMod val="50000"/>
                    <a:lumOff val="50000"/>
                  </a:schemeClr>
                </a:solidFill>
              </a:rPr>
              <a:t>Georgiev</a:t>
            </a:r>
            <a:r>
              <a:rPr lang="en-US" dirty="0">
                <a:solidFill>
                  <a:schemeClr val="tx1">
                    <a:lumMod val="50000"/>
                    <a:lumOff val="50000"/>
                  </a:schemeClr>
                </a:solidFill>
              </a:rPr>
              <a:t> (2009) from physicochemical properties and the BLOSUM62 matrix.</a:t>
            </a:r>
          </a:p>
          <a:p>
            <a:pPr lvl="1"/>
            <a:endParaRPr lang="en-US" dirty="0"/>
          </a:p>
          <a:p>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57940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US" altLang="en-US" dirty="0"/>
              <a:t>New Feature based on </a:t>
            </a:r>
            <a:r>
              <a:rPr lang="en-US" dirty="0"/>
              <a:t>3D contact map + MSA </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6" name="Picture 15">
            <a:extLst>
              <a:ext uri="{FF2B5EF4-FFF2-40B4-BE49-F238E27FC236}">
                <a16:creationId xmlns:a16="http://schemas.microsoft.com/office/drawing/2014/main" id="{FF338202-67B2-1D4E-AD74-121388862203}"/>
              </a:ext>
            </a:extLst>
          </p:cNvPr>
          <p:cNvPicPr>
            <a:picLocks noChangeAspect="1"/>
          </p:cNvPicPr>
          <p:nvPr/>
        </p:nvPicPr>
        <p:blipFill>
          <a:blip r:embed="rId2"/>
          <a:stretch>
            <a:fillRect/>
          </a:stretch>
        </p:blipFill>
        <p:spPr>
          <a:xfrm>
            <a:off x="6026150" y="3429000"/>
            <a:ext cx="2258394" cy="1259489"/>
          </a:xfrm>
          <a:prstGeom prst="rect">
            <a:avLst/>
          </a:prstGeom>
        </p:spPr>
      </p:pic>
      <p:sp>
        <p:nvSpPr>
          <p:cNvPr id="17" name="TextBox 16">
            <a:extLst>
              <a:ext uri="{FF2B5EF4-FFF2-40B4-BE49-F238E27FC236}">
                <a16:creationId xmlns:a16="http://schemas.microsoft.com/office/drawing/2014/main" id="{95503C24-D86E-F142-B2E3-BEF71041557B}"/>
              </a:ext>
            </a:extLst>
          </p:cNvPr>
          <p:cNvSpPr txBox="1"/>
          <p:nvPr/>
        </p:nvSpPr>
        <p:spPr>
          <a:xfrm>
            <a:off x="5515422" y="1700779"/>
            <a:ext cx="3560889" cy="923330"/>
          </a:xfrm>
          <a:prstGeom prst="rect">
            <a:avLst/>
          </a:prstGeom>
          <a:noFill/>
        </p:spPr>
        <p:txBody>
          <a:bodyPr wrap="square" rtlCol="0">
            <a:spAutoFit/>
          </a:bodyPr>
          <a:lstStyle/>
          <a:p>
            <a:r>
              <a:rPr lang="en-US" dirty="0">
                <a:solidFill>
                  <a:schemeClr val="tx1">
                    <a:lumMod val="50000"/>
                    <a:lumOff val="50000"/>
                  </a:schemeClr>
                </a:solidFill>
              </a:rPr>
              <a:t>We used the </a:t>
            </a:r>
            <a:r>
              <a:rPr lang="en-US" dirty="0"/>
              <a:t>top 2 contact sites, </a:t>
            </a:r>
            <a:r>
              <a:rPr lang="en-US" dirty="0">
                <a:solidFill>
                  <a:schemeClr val="tx1">
                    <a:lumMod val="50000"/>
                    <a:lumOff val="50000"/>
                  </a:schemeClr>
                </a:solidFill>
              </a:rPr>
              <a:t>ranked by the number of wildtype alleles at those sites.</a:t>
            </a:r>
          </a:p>
        </p:txBody>
      </p:sp>
      <p:sp>
        <p:nvSpPr>
          <p:cNvPr id="8" name="TextBox 7">
            <a:extLst>
              <a:ext uri="{FF2B5EF4-FFF2-40B4-BE49-F238E27FC236}">
                <a16:creationId xmlns:a16="http://schemas.microsoft.com/office/drawing/2014/main" id="{4D415508-6745-BE40-91D9-C8E95D0FD614}"/>
              </a:ext>
            </a:extLst>
          </p:cNvPr>
          <p:cNvSpPr txBox="1"/>
          <p:nvPr/>
        </p:nvSpPr>
        <p:spPr>
          <a:xfrm>
            <a:off x="2970626" y="813837"/>
            <a:ext cx="2215864" cy="369332"/>
          </a:xfrm>
          <a:prstGeom prst="rect">
            <a:avLst/>
          </a:prstGeom>
          <a:noFill/>
        </p:spPr>
        <p:txBody>
          <a:bodyPr wrap="square" rtlCol="0">
            <a:spAutoFit/>
          </a:bodyPr>
          <a:lstStyle/>
          <a:p>
            <a:r>
              <a:rPr lang="en-US" dirty="0"/>
              <a:t>In contact with site </a:t>
            </a:r>
            <a:r>
              <a:rPr lang="en-US" i="1" dirty="0" err="1"/>
              <a:t>i</a:t>
            </a:r>
            <a:endParaRPr lang="en-US" dirty="0"/>
          </a:p>
        </p:txBody>
      </p:sp>
      <p:grpSp>
        <p:nvGrpSpPr>
          <p:cNvPr id="14" name="Group 13">
            <a:extLst>
              <a:ext uri="{FF2B5EF4-FFF2-40B4-BE49-F238E27FC236}">
                <a16:creationId xmlns:a16="http://schemas.microsoft.com/office/drawing/2014/main" id="{2228236A-FC55-8540-A832-7F9B914749B2}"/>
              </a:ext>
            </a:extLst>
          </p:cNvPr>
          <p:cNvGrpSpPr/>
          <p:nvPr/>
        </p:nvGrpSpPr>
        <p:grpSpPr>
          <a:xfrm>
            <a:off x="380285" y="1440380"/>
            <a:ext cx="4768900" cy="3418940"/>
            <a:chOff x="666701" y="2905660"/>
            <a:chExt cx="4768900" cy="3418940"/>
          </a:xfrm>
        </p:grpSpPr>
        <p:sp>
          <p:nvSpPr>
            <p:cNvPr id="11" name="Rectangle 10">
              <a:extLst>
                <a:ext uri="{FF2B5EF4-FFF2-40B4-BE49-F238E27FC236}">
                  <a16:creationId xmlns:a16="http://schemas.microsoft.com/office/drawing/2014/main" id="{17A0A661-6FF5-774B-BA33-122D4215A111}"/>
                </a:ext>
              </a:extLst>
            </p:cNvPr>
            <p:cNvSpPr/>
            <p:nvPr/>
          </p:nvSpPr>
          <p:spPr>
            <a:xfrm>
              <a:off x="693194" y="3200400"/>
              <a:ext cx="4742407" cy="3078908"/>
            </a:xfrm>
            <a:prstGeom prst="rect">
              <a:avLst/>
            </a:prstGeom>
            <a:solidFill>
              <a:schemeClr val="tx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8412EAD-FD28-A04E-A078-2A039E46AE56}"/>
                </a:ext>
              </a:extLst>
            </p:cNvPr>
            <p:cNvSpPr txBox="1"/>
            <p:nvPr/>
          </p:nvSpPr>
          <p:spPr>
            <a:xfrm flipH="1">
              <a:off x="2563170" y="2905660"/>
              <a:ext cx="381000" cy="3416320"/>
            </a:xfrm>
            <a:prstGeom prst="rect">
              <a:avLst/>
            </a:prstGeom>
            <a:noFill/>
          </p:spPr>
          <p:txBody>
            <a:bodyPr wrap="square" rtlCol="0">
              <a:spAutoFit/>
            </a:bodyPr>
            <a:lstStyle/>
            <a:p>
              <a:pPr algn="just"/>
              <a:r>
                <a:rPr lang="en-US" b="1" i="1" dirty="0" err="1">
                  <a:solidFill>
                    <a:srgbClr val="00B050"/>
                  </a:solidFill>
                </a:rPr>
                <a:t>i</a:t>
              </a:r>
              <a:endParaRPr lang="en-US" dirty="0"/>
            </a:p>
            <a:p>
              <a:r>
                <a:rPr lang="en-US" dirty="0">
                  <a:solidFill>
                    <a:srgbClr val="0432FF"/>
                  </a:solidFill>
                </a:rPr>
                <a:t>A</a:t>
              </a:r>
            </a:p>
            <a:p>
              <a:r>
                <a:rPr lang="en-US" dirty="0">
                  <a:solidFill>
                    <a:srgbClr val="0432FF"/>
                  </a:solidFill>
                </a:rPr>
                <a:t>A</a:t>
              </a:r>
            </a:p>
            <a:p>
              <a:r>
                <a:rPr lang="en-US" dirty="0">
                  <a:solidFill>
                    <a:srgbClr val="0432FF"/>
                  </a:solidFill>
                </a:rPr>
                <a:t>A</a:t>
              </a:r>
            </a:p>
            <a:p>
              <a:r>
                <a:rPr lang="en-US" dirty="0">
                  <a:solidFill>
                    <a:srgbClr val="0432FF"/>
                  </a:solidFill>
                </a:rPr>
                <a:t>A</a:t>
              </a:r>
            </a:p>
            <a:p>
              <a:r>
                <a:rPr lang="en-US" dirty="0">
                  <a:solidFill>
                    <a:srgbClr val="FF0000"/>
                  </a:solidFill>
                </a:rPr>
                <a:t>R</a:t>
              </a:r>
            </a:p>
            <a:p>
              <a:r>
                <a:rPr lang="en-US" dirty="0">
                  <a:solidFill>
                    <a:srgbClr val="FF0000"/>
                  </a:solidFill>
                </a:rPr>
                <a:t>R</a:t>
              </a:r>
            </a:p>
            <a:p>
              <a:r>
                <a:rPr lang="en-US" dirty="0">
                  <a:solidFill>
                    <a:srgbClr val="FF0000"/>
                  </a:solidFill>
                </a:rPr>
                <a:t>R</a:t>
              </a:r>
            </a:p>
            <a:p>
              <a:r>
                <a:rPr lang="en-US" dirty="0">
                  <a:solidFill>
                    <a:srgbClr val="FF0000"/>
                  </a:solidFill>
                </a:rPr>
                <a:t>R</a:t>
              </a:r>
            </a:p>
            <a:p>
              <a:r>
                <a:rPr lang="en-US" dirty="0">
                  <a:solidFill>
                    <a:srgbClr val="FF0000"/>
                  </a:solidFill>
                </a:rPr>
                <a:t>R</a:t>
              </a:r>
            </a:p>
            <a:p>
              <a:r>
                <a:rPr lang="en-US" dirty="0"/>
                <a:t>G</a:t>
              </a:r>
            </a:p>
            <a:p>
              <a:r>
                <a:rPr lang="en-US" dirty="0"/>
                <a:t>G</a:t>
              </a:r>
            </a:p>
          </p:txBody>
        </p:sp>
        <p:sp>
          <p:nvSpPr>
            <p:cNvPr id="10" name="TextBox 9">
              <a:extLst>
                <a:ext uri="{FF2B5EF4-FFF2-40B4-BE49-F238E27FC236}">
                  <a16:creationId xmlns:a16="http://schemas.microsoft.com/office/drawing/2014/main" id="{1578D330-29DC-DE46-91C1-5AECB0615147}"/>
                </a:ext>
              </a:extLst>
            </p:cNvPr>
            <p:cNvSpPr txBox="1"/>
            <p:nvPr/>
          </p:nvSpPr>
          <p:spPr>
            <a:xfrm flipH="1">
              <a:off x="3581683" y="2908280"/>
              <a:ext cx="381000" cy="3416320"/>
            </a:xfrm>
            <a:prstGeom prst="rect">
              <a:avLst/>
            </a:prstGeom>
            <a:noFill/>
          </p:spPr>
          <p:txBody>
            <a:bodyPr wrap="square" rtlCol="0">
              <a:spAutoFit/>
            </a:bodyPr>
            <a:lstStyle/>
            <a:p>
              <a:pPr algn="just"/>
              <a:r>
                <a:rPr lang="en-US" b="1" i="1" dirty="0">
                  <a:solidFill>
                    <a:srgbClr val="00B050"/>
                  </a:solidFill>
                </a:rPr>
                <a:t>k</a:t>
              </a:r>
              <a:endParaRPr lang="en-US" dirty="0"/>
            </a:p>
            <a:p>
              <a:r>
                <a:rPr lang="en-US" dirty="0">
                  <a:solidFill>
                    <a:srgbClr val="0432FF"/>
                  </a:solidFill>
                </a:rPr>
                <a:t>L</a:t>
              </a:r>
            </a:p>
            <a:p>
              <a:r>
                <a:rPr lang="en-US" dirty="0">
                  <a:solidFill>
                    <a:srgbClr val="0432FF"/>
                  </a:solidFill>
                </a:rPr>
                <a:t>L</a:t>
              </a:r>
            </a:p>
            <a:p>
              <a:r>
                <a:rPr lang="en-US" dirty="0"/>
                <a:t>V</a:t>
              </a:r>
            </a:p>
            <a:p>
              <a:r>
                <a:rPr lang="en-US" dirty="0"/>
                <a:t>A</a:t>
              </a:r>
            </a:p>
            <a:p>
              <a:r>
                <a:rPr lang="en-US" dirty="0">
                  <a:solidFill>
                    <a:srgbClr val="0432FF"/>
                  </a:solidFill>
                </a:rPr>
                <a:t>L</a:t>
              </a:r>
            </a:p>
            <a:p>
              <a:r>
                <a:rPr lang="en-US" dirty="0">
                  <a:solidFill>
                    <a:srgbClr val="0432FF"/>
                  </a:solidFill>
                </a:rPr>
                <a:t>L</a:t>
              </a:r>
            </a:p>
            <a:p>
              <a:r>
                <a:rPr lang="en-US" dirty="0">
                  <a:solidFill>
                    <a:srgbClr val="0432FF"/>
                  </a:solidFill>
                </a:rPr>
                <a:t>L</a:t>
              </a:r>
            </a:p>
            <a:p>
              <a:r>
                <a:rPr lang="en-US" dirty="0"/>
                <a:t>V</a:t>
              </a:r>
            </a:p>
            <a:p>
              <a:r>
                <a:rPr lang="en-US" dirty="0"/>
                <a:t>V</a:t>
              </a:r>
            </a:p>
            <a:p>
              <a:r>
                <a:rPr lang="en-US" dirty="0">
                  <a:solidFill>
                    <a:srgbClr val="0432FF"/>
                  </a:solidFill>
                </a:rPr>
                <a:t>L</a:t>
              </a:r>
            </a:p>
            <a:p>
              <a:r>
                <a:rPr lang="en-US" dirty="0">
                  <a:solidFill>
                    <a:srgbClr val="0432FF"/>
                  </a:solidFill>
                </a:rPr>
                <a:t>L</a:t>
              </a:r>
            </a:p>
          </p:txBody>
        </p:sp>
        <p:sp>
          <p:nvSpPr>
            <p:cNvPr id="4" name="TextBox 3">
              <a:extLst>
                <a:ext uri="{FF2B5EF4-FFF2-40B4-BE49-F238E27FC236}">
                  <a16:creationId xmlns:a16="http://schemas.microsoft.com/office/drawing/2014/main" id="{F7EDC095-C09A-7E40-BE17-58713BF0344C}"/>
                </a:ext>
              </a:extLst>
            </p:cNvPr>
            <p:cNvSpPr txBox="1"/>
            <p:nvPr/>
          </p:nvSpPr>
          <p:spPr>
            <a:xfrm>
              <a:off x="914400" y="3200400"/>
              <a:ext cx="1069524" cy="369332"/>
            </a:xfrm>
            <a:prstGeom prst="rect">
              <a:avLst/>
            </a:prstGeom>
            <a:noFill/>
          </p:spPr>
          <p:txBody>
            <a:bodyPr wrap="none" rtlCol="0">
              <a:spAutoFit/>
            </a:bodyPr>
            <a:lstStyle/>
            <a:p>
              <a:r>
                <a:rPr lang="en-US" dirty="0"/>
                <a:t>Wildtype</a:t>
              </a:r>
            </a:p>
          </p:txBody>
        </p:sp>
        <p:cxnSp>
          <p:nvCxnSpPr>
            <p:cNvPr id="6" name="Straight Arrow Connector 5">
              <a:extLst>
                <a:ext uri="{FF2B5EF4-FFF2-40B4-BE49-F238E27FC236}">
                  <a16:creationId xmlns:a16="http://schemas.microsoft.com/office/drawing/2014/main" id="{4B09C6D1-18D0-AF43-9FB0-15079458E214}"/>
                </a:ext>
              </a:extLst>
            </p:cNvPr>
            <p:cNvCxnSpPr>
              <a:cxnSpLocks/>
            </p:cNvCxnSpPr>
            <p:nvPr/>
          </p:nvCxnSpPr>
          <p:spPr>
            <a:xfrm>
              <a:off x="1983924" y="3352800"/>
              <a:ext cx="502695" cy="0"/>
            </a:xfrm>
            <a:prstGeom prst="straightConnector1">
              <a:avLst/>
            </a:prstGeom>
            <a:ln w="5080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C5D082C-5617-264F-ACA1-D5FA315926E5}"/>
                </a:ext>
              </a:extLst>
            </p:cNvPr>
            <p:cNvSpPr txBox="1"/>
            <p:nvPr/>
          </p:nvSpPr>
          <p:spPr>
            <a:xfrm>
              <a:off x="666701" y="4543376"/>
              <a:ext cx="851515" cy="461665"/>
            </a:xfrm>
            <a:prstGeom prst="rect">
              <a:avLst/>
            </a:prstGeom>
            <a:noFill/>
          </p:spPr>
          <p:txBody>
            <a:bodyPr wrap="none" rtlCol="0">
              <a:spAutoFit/>
            </a:bodyPr>
            <a:lstStyle/>
            <a:p>
              <a:r>
                <a:rPr lang="en-US" sz="2400" dirty="0"/>
                <a:t>MSA</a:t>
              </a:r>
            </a:p>
          </p:txBody>
        </p:sp>
      </p:grpSp>
      <p:grpSp>
        <p:nvGrpSpPr>
          <p:cNvPr id="2" name="Group 1">
            <a:extLst>
              <a:ext uri="{FF2B5EF4-FFF2-40B4-BE49-F238E27FC236}">
                <a16:creationId xmlns:a16="http://schemas.microsoft.com/office/drawing/2014/main" id="{A6CD6BFD-D9EC-1840-96A0-3D9ABE796804}"/>
              </a:ext>
            </a:extLst>
          </p:cNvPr>
          <p:cNvGrpSpPr/>
          <p:nvPr/>
        </p:nvGrpSpPr>
        <p:grpSpPr>
          <a:xfrm>
            <a:off x="2217094" y="1729374"/>
            <a:ext cx="1507065" cy="1926997"/>
            <a:chOff x="2286000" y="2865644"/>
            <a:chExt cx="1507065" cy="1926997"/>
          </a:xfrm>
        </p:grpSpPr>
        <p:sp>
          <p:nvSpPr>
            <p:cNvPr id="18" name="Rectangle 17">
              <a:extLst>
                <a:ext uri="{FF2B5EF4-FFF2-40B4-BE49-F238E27FC236}">
                  <a16:creationId xmlns:a16="http://schemas.microsoft.com/office/drawing/2014/main" id="{379ADCD3-6F81-0B41-9FE6-B514B98552AD}"/>
                </a:ext>
              </a:extLst>
            </p:cNvPr>
            <p:cNvSpPr/>
            <p:nvPr/>
          </p:nvSpPr>
          <p:spPr>
            <a:xfrm>
              <a:off x="2286000" y="2865644"/>
              <a:ext cx="1507065" cy="574459"/>
            </a:xfrm>
            <a:prstGeom prst="rect">
              <a:avLst/>
            </a:prstGeom>
            <a:solidFill>
              <a:schemeClr val="accent1">
                <a:alpha val="2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DC954C1-B838-CD46-A3BC-1063FD65D9F2}"/>
                </a:ext>
              </a:extLst>
            </p:cNvPr>
            <p:cNvSpPr/>
            <p:nvPr/>
          </p:nvSpPr>
          <p:spPr>
            <a:xfrm>
              <a:off x="2286000" y="3997580"/>
              <a:ext cx="1507065" cy="795061"/>
            </a:xfrm>
            <a:prstGeom prst="rect">
              <a:avLst/>
            </a:prstGeom>
            <a:solidFill>
              <a:schemeClr val="accent1">
                <a:alpha val="2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a:extLst>
              <a:ext uri="{FF2B5EF4-FFF2-40B4-BE49-F238E27FC236}">
                <a16:creationId xmlns:a16="http://schemas.microsoft.com/office/drawing/2014/main" id="{7E1556DF-5018-6A4D-A73A-2E6AB27AE373}"/>
              </a:ext>
            </a:extLst>
          </p:cNvPr>
          <p:cNvCxnSpPr>
            <a:cxnSpLocks/>
          </p:cNvCxnSpPr>
          <p:nvPr/>
        </p:nvCxnSpPr>
        <p:spPr>
          <a:xfrm>
            <a:off x="2430399" y="1210480"/>
            <a:ext cx="3161" cy="24015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513BED5-6B38-0A42-A25A-E0B0349F6EFB}"/>
              </a:ext>
            </a:extLst>
          </p:cNvPr>
          <p:cNvSpPr txBox="1"/>
          <p:nvPr/>
        </p:nvSpPr>
        <p:spPr>
          <a:xfrm>
            <a:off x="1048848" y="821672"/>
            <a:ext cx="1729133" cy="369332"/>
          </a:xfrm>
          <a:prstGeom prst="rect">
            <a:avLst/>
          </a:prstGeom>
          <a:noFill/>
        </p:spPr>
        <p:txBody>
          <a:bodyPr wrap="square" rtlCol="0">
            <a:spAutoFit/>
          </a:bodyPr>
          <a:lstStyle/>
          <a:p>
            <a:r>
              <a:rPr lang="en-US" dirty="0">
                <a:solidFill>
                  <a:schemeClr val="accent1"/>
                </a:solidFill>
              </a:rPr>
              <a:t>Prediction site</a:t>
            </a:r>
          </a:p>
        </p:txBody>
      </p:sp>
      <p:cxnSp>
        <p:nvCxnSpPr>
          <p:cNvPr id="23" name="Straight Arrow Connector 22">
            <a:extLst>
              <a:ext uri="{FF2B5EF4-FFF2-40B4-BE49-F238E27FC236}">
                <a16:creationId xmlns:a16="http://schemas.microsoft.com/office/drawing/2014/main" id="{83358923-8A81-6742-A048-08B0058F2329}"/>
              </a:ext>
            </a:extLst>
          </p:cNvPr>
          <p:cNvCxnSpPr>
            <a:cxnSpLocks/>
          </p:cNvCxnSpPr>
          <p:nvPr/>
        </p:nvCxnSpPr>
        <p:spPr>
          <a:xfrm>
            <a:off x="3441598" y="1189727"/>
            <a:ext cx="3161" cy="24015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590D197-25C0-E248-BD96-111642EE3E5E}"/>
              </a:ext>
            </a:extLst>
          </p:cNvPr>
          <p:cNvPicPr>
            <a:picLocks noChangeAspect="1"/>
          </p:cNvPicPr>
          <p:nvPr/>
        </p:nvPicPr>
        <p:blipFill>
          <a:blip r:embed="rId3"/>
          <a:stretch>
            <a:fillRect/>
          </a:stretch>
        </p:blipFill>
        <p:spPr>
          <a:xfrm>
            <a:off x="342900" y="5059834"/>
            <a:ext cx="8524875" cy="401809"/>
          </a:xfrm>
          <a:prstGeom prst="rect">
            <a:avLst/>
          </a:prstGeom>
        </p:spPr>
      </p:pic>
      <p:pic>
        <p:nvPicPr>
          <p:cNvPr id="19" name="Picture 18">
            <a:extLst>
              <a:ext uri="{FF2B5EF4-FFF2-40B4-BE49-F238E27FC236}">
                <a16:creationId xmlns:a16="http://schemas.microsoft.com/office/drawing/2014/main" id="{BF422346-D07F-D94F-BF91-5F0995A70830}"/>
              </a:ext>
            </a:extLst>
          </p:cNvPr>
          <p:cNvPicPr>
            <a:picLocks noChangeAspect="1"/>
          </p:cNvPicPr>
          <p:nvPr/>
        </p:nvPicPr>
        <p:blipFill>
          <a:blip r:embed="rId4"/>
          <a:stretch>
            <a:fillRect/>
          </a:stretch>
        </p:blipFill>
        <p:spPr>
          <a:xfrm>
            <a:off x="533400" y="5635702"/>
            <a:ext cx="5226050" cy="356084"/>
          </a:xfrm>
          <a:prstGeom prst="rect">
            <a:avLst/>
          </a:prstGeom>
        </p:spPr>
      </p:pic>
    </p:spTree>
    <p:extLst>
      <p:ext uri="{BB962C8B-B14F-4D97-AF65-F5344CB8AC3E}">
        <p14:creationId xmlns:p14="http://schemas.microsoft.com/office/powerpoint/2010/main" val="142291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353166-6D93-DB4E-A345-B0CA14A35D75}"/>
              </a:ext>
            </a:extLst>
          </p:cNvPr>
          <p:cNvPicPr>
            <a:picLocks noChangeAspect="1"/>
          </p:cNvPicPr>
          <p:nvPr/>
        </p:nvPicPr>
        <p:blipFill>
          <a:blip r:embed="rId2"/>
          <a:stretch>
            <a:fillRect/>
          </a:stretch>
        </p:blipFill>
        <p:spPr>
          <a:xfrm>
            <a:off x="399908" y="2675436"/>
            <a:ext cx="2738866" cy="2020718"/>
          </a:xfrm>
          <a:prstGeom prst="rect">
            <a:avLst/>
          </a:prstGeom>
        </p:spPr>
      </p:pic>
      <p:sp>
        <p:nvSpPr>
          <p:cNvPr id="12" name="Rectangle 11">
            <a:extLst>
              <a:ext uri="{FF2B5EF4-FFF2-40B4-BE49-F238E27FC236}">
                <a16:creationId xmlns:a16="http://schemas.microsoft.com/office/drawing/2014/main" id="{7C397F81-9DCA-E045-880C-64378C2175AE}"/>
              </a:ext>
            </a:extLst>
          </p:cNvPr>
          <p:cNvSpPr/>
          <p:nvPr/>
        </p:nvSpPr>
        <p:spPr>
          <a:xfrm>
            <a:off x="1548251" y="2581973"/>
            <a:ext cx="2029031" cy="369332"/>
          </a:xfrm>
          <a:prstGeom prst="rect">
            <a:avLst/>
          </a:prstGeom>
        </p:spPr>
        <p:txBody>
          <a:bodyPr wrap="square">
            <a:spAutoFit/>
          </a:bodyPr>
          <a:lstStyle/>
          <a:p>
            <a:pPr lvl="1"/>
            <a:r>
              <a:rPr lang="en-US" altLang="en-US" dirty="0">
                <a:solidFill>
                  <a:schemeClr val="tx1">
                    <a:lumMod val="50000"/>
                    <a:lumOff val="50000"/>
                  </a:schemeClr>
                </a:solidFill>
              </a:rPr>
              <a:t>MTHFR </a:t>
            </a:r>
          </a:p>
        </p:txBody>
      </p:sp>
      <p:sp>
        <p:nvSpPr>
          <p:cNvPr id="2052" name="Rectangle 4"/>
          <p:cNvSpPr>
            <a:spLocks noGrp="1" noChangeArrowheads="1"/>
          </p:cNvSpPr>
          <p:nvPr>
            <p:ph type="title"/>
          </p:nvPr>
        </p:nvSpPr>
        <p:spPr/>
        <p:txBody>
          <a:bodyPr/>
          <a:lstStyle/>
          <a:p>
            <a:r>
              <a:rPr lang="en-US" altLang="en-US" dirty="0"/>
              <a:t>Testing Transfer Learning</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3" name="Rectangle 2">
            <a:extLst>
              <a:ext uri="{FF2B5EF4-FFF2-40B4-BE49-F238E27FC236}">
                <a16:creationId xmlns:a16="http://schemas.microsoft.com/office/drawing/2014/main" id="{22DA82D5-90A1-6B41-A8A5-312F319B686E}"/>
              </a:ext>
            </a:extLst>
          </p:cNvPr>
          <p:cNvSpPr/>
          <p:nvPr/>
        </p:nvSpPr>
        <p:spPr>
          <a:xfrm>
            <a:off x="609600" y="4945048"/>
            <a:ext cx="8305800" cy="954107"/>
          </a:xfrm>
          <a:prstGeom prst="rect">
            <a:avLst/>
          </a:prstGeom>
        </p:spPr>
        <p:txBody>
          <a:bodyPr wrap="square">
            <a:spAutoFit/>
          </a:bodyPr>
          <a:lstStyle/>
          <a:p>
            <a:r>
              <a:rPr lang="en-US" sz="2800" dirty="0">
                <a:solidFill>
                  <a:schemeClr val="tx1">
                    <a:lumMod val="50000"/>
                    <a:lumOff val="50000"/>
                  </a:schemeClr>
                </a:solidFill>
                <a:latin typeface="Avenir" panose="02000503020000020003" pitchFamily="2" charset="0"/>
              </a:rPr>
              <a:t>When</a:t>
            </a:r>
            <a:r>
              <a:rPr lang="en-US" sz="2800" dirty="0">
                <a:solidFill>
                  <a:srgbClr val="000000"/>
                </a:solidFill>
                <a:latin typeface="Avenir" panose="02000503020000020003" pitchFamily="2" charset="0"/>
              </a:rPr>
              <a:t> train on CALM1 </a:t>
            </a:r>
            <a:r>
              <a:rPr lang="en-US" sz="2800" dirty="0">
                <a:solidFill>
                  <a:schemeClr val="tx1">
                    <a:lumMod val="50000"/>
                    <a:lumOff val="50000"/>
                  </a:schemeClr>
                </a:solidFill>
                <a:latin typeface="Avenir" panose="02000503020000020003" pitchFamily="2" charset="0"/>
              </a:rPr>
              <a:t>and </a:t>
            </a:r>
            <a:r>
              <a:rPr lang="en-US" sz="2800" dirty="0">
                <a:solidFill>
                  <a:srgbClr val="000000"/>
                </a:solidFill>
                <a:latin typeface="Avenir" panose="02000503020000020003" pitchFamily="2" charset="0"/>
              </a:rPr>
              <a:t>applied to MTHFR, </a:t>
            </a:r>
          </a:p>
          <a:p>
            <a:r>
              <a:rPr lang="en-US" sz="2800" dirty="0">
                <a:solidFill>
                  <a:schemeClr val="tx1">
                    <a:lumMod val="50000"/>
                    <a:lumOff val="50000"/>
                  </a:schemeClr>
                </a:solidFill>
                <a:latin typeface="Avenir" panose="02000503020000020003" pitchFamily="2" charset="0"/>
              </a:rPr>
              <a:t>our</a:t>
            </a:r>
            <a:r>
              <a:rPr lang="en-US" sz="2800" dirty="0">
                <a:solidFill>
                  <a:srgbClr val="000000"/>
                </a:solidFill>
                <a:latin typeface="Avenir" panose="02000503020000020003" pitchFamily="2" charset="0"/>
              </a:rPr>
              <a:t> transfer model obtained </a:t>
            </a:r>
            <a:r>
              <a:rPr lang="en-US" sz="2800" i="1" dirty="0">
                <a:solidFill>
                  <a:srgbClr val="C00000"/>
                </a:solidFill>
                <a:latin typeface="Avenir" panose="02000503020000020003" pitchFamily="2" charset="0"/>
              </a:rPr>
              <a:t>R</a:t>
            </a:r>
            <a:r>
              <a:rPr lang="en-US" sz="2800" dirty="0">
                <a:solidFill>
                  <a:srgbClr val="C00000"/>
                </a:solidFill>
                <a:latin typeface="Avenir" panose="02000503020000020003" pitchFamily="2" charset="0"/>
              </a:rPr>
              <a:t> = 0.49 </a:t>
            </a:r>
            <a:r>
              <a:rPr lang="en-US" sz="2800" dirty="0">
                <a:solidFill>
                  <a:srgbClr val="000000"/>
                </a:solidFill>
                <a:latin typeface="Avenir" panose="02000503020000020003" pitchFamily="2" charset="0"/>
              </a:rPr>
              <a:t>for MTHFR</a:t>
            </a:r>
            <a:endParaRPr lang="en-US" sz="2800" dirty="0">
              <a:solidFill>
                <a:srgbClr val="000000"/>
              </a:solidFill>
              <a:effectLst/>
              <a:latin typeface="Avenir" panose="02000503020000020003" pitchFamily="2" charset="0"/>
            </a:endParaRPr>
          </a:p>
        </p:txBody>
      </p:sp>
      <p:pic>
        <p:nvPicPr>
          <p:cNvPr id="10" name="Picture 9">
            <a:extLst>
              <a:ext uri="{FF2B5EF4-FFF2-40B4-BE49-F238E27FC236}">
                <a16:creationId xmlns:a16="http://schemas.microsoft.com/office/drawing/2014/main" id="{AE2A7231-D8C1-B549-9DAD-2F3022F91B40}"/>
              </a:ext>
            </a:extLst>
          </p:cNvPr>
          <p:cNvPicPr>
            <a:picLocks noChangeAspect="1"/>
          </p:cNvPicPr>
          <p:nvPr/>
        </p:nvPicPr>
        <p:blipFill>
          <a:blip r:embed="rId3"/>
          <a:stretch>
            <a:fillRect/>
          </a:stretch>
        </p:blipFill>
        <p:spPr>
          <a:xfrm>
            <a:off x="600395" y="598484"/>
            <a:ext cx="1248861" cy="1830491"/>
          </a:xfrm>
          <a:prstGeom prst="rect">
            <a:avLst/>
          </a:prstGeom>
        </p:spPr>
      </p:pic>
      <p:sp>
        <p:nvSpPr>
          <p:cNvPr id="11" name="Rectangle 10">
            <a:extLst>
              <a:ext uri="{FF2B5EF4-FFF2-40B4-BE49-F238E27FC236}">
                <a16:creationId xmlns:a16="http://schemas.microsoft.com/office/drawing/2014/main" id="{4E33F212-8481-594D-8DEF-37BD1E22DE79}"/>
              </a:ext>
            </a:extLst>
          </p:cNvPr>
          <p:cNvSpPr/>
          <p:nvPr/>
        </p:nvSpPr>
        <p:spPr>
          <a:xfrm>
            <a:off x="1022574" y="1149568"/>
            <a:ext cx="1479892" cy="369332"/>
          </a:xfrm>
          <a:prstGeom prst="rect">
            <a:avLst/>
          </a:prstGeom>
        </p:spPr>
        <p:txBody>
          <a:bodyPr wrap="none">
            <a:spAutoFit/>
          </a:bodyPr>
          <a:lstStyle/>
          <a:p>
            <a:pPr lvl="1"/>
            <a:r>
              <a:rPr lang="en-US" altLang="en-US" dirty="0">
                <a:solidFill>
                  <a:schemeClr val="tx1">
                    <a:lumMod val="50000"/>
                    <a:lumOff val="50000"/>
                  </a:schemeClr>
                </a:solidFill>
              </a:rPr>
              <a:t>CALM1 </a:t>
            </a:r>
          </a:p>
        </p:txBody>
      </p:sp>
      <p:pic>
        <p:nvPicPr>
          <p:cNvPr id="2" name="Picture 1">
            <a:extLst>
              <a:ext uri="{FF2B5EF4-FFF2-40B4-BE49-F238E27FC236}">
                <a16:creationId xmlns:a16="http://schemas.microsoft.com/office/drawing/2014/main" id="{80D378F9-95F6-3247-A89C-655232C71A8A}"/>
              </a:ext>
            </a:extLst>
          </p:cNvPr>
          <p:cNvPicPr>
            <a:picLocks noChangeAspect="1"/>
          </p:cNvPicPr>
          <p:nvPr/>
        </p:nvPicPr>
        <p:blipFill>
          <a:blip r:embed="rId4"/>
          <a:stretch>
            <a:fillRect/>
          </a:stretch>
        </p:blipFill>
        <p:spPr>
          <a:xfrm>
            <a:off x="3371564" y="1328643"/>
            <a:ext cx="5267328" cy="2693585"/>
          </a:xfrm>
          <a:prstGeom prst="rect">
            <a:avLst/>
          </a:prstGeom>
        </p:spPr>
      </p:pic>
    </p:spTree>
    <p:extLst>
      <p:ext uri="{BB962C8B-B14F-4D97-AF65-F5344CB8AC3E}">
        <p14:creationId xmlns:p14="http://schemas.microsoft.com/office/powerpoint/2010/main" val="251886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Validation for HMBS</a:t>
            </a:r>
          </a:p>
        </p:txBody>
      </p:sp>
      <p:sp>
        <p:nvSpPr>
          <p:cNvPr id="2062" name="Rectangle 14"/>
          <p:cNvSpPr>
            <a:spLocks noGrp="1" noChangeArrowheads="1"/>
          </p:cNvSpPr>
          <p:nvPr>
            <p:ph idx="1"/>
          </p:nvPr>
        </p:nvSpPr>
        <p:spPr/>
        <p:txBody>
          <a:bodyPr/>
          <a:lstStyle/>
          <a:p>
            <a:r>
              <a:rPr lang="en-US" altLang="en-US" sz="2800" dirty="0" err="1"/>
              <a:t>ClinVar</a:t>
            </a:r>
            <a:r>
              <a:rPr lang="en-US" altLang="en-US" sz="2800" dirty="0"/>
              <a:t>.</a:t>
            </a:r>
          </a:p>
          <a:p>
            <a:r>
              <a:rPr lang="en-US" dirty="0">
                <a:solidFill>
                  <a:schemeClr val="tx1">
                    <a:lumMod val="50000"/>
                    <a:lumOff val="50000"/>
                  </a:schemeClr>
                </a:solidFill>
              </a:rPr>
              <a:t>Variants (collected from </a:t>
            </a:r>
            <a:r>
              <a:rPr lang="en-US" dirty="0" err="1">
                <a:solidFill>
                  <a:schemeClr val="tx1">
                    <a:lumMod val="50000"/>
                    <a:lumOff val="50000"/>
                  </a:schemeClr>
                </a:solidFill>
              </a:rPr>
              <a:t>UniProtKB</a:t>
            </a:r>
            <a:r>
              <a:rPr lang="en-US" dirty="0">
                <a:solidFill>
                  <a:schemeClr val="tx1">
                    <a:lumMod val="50000"/>
                    <a:lumOff val="50000"/>
                  </a:schemeClr>
                </a:solidFill>
              </a:rPr>
              <a:t>) that are known to be associated with </a:t>
            </a:r>
            <a:r>
              <a:rPr lang="en-US" dirty="0"/>
              <a:t>acute intermittent porphyria (AIP).</a:t>
            </a:r>
          </a:p>
          <a:p>
            <a:r>
              <a:rPr lang="en-US" dirty="0">
                <a:solidFill>
                  <a:schemeClr val="tx1">
                    <a:lumMod val="50000"/>
                    <a:lumOff val="50000"/>
                  </a:schemeClr>
                </a:solidFill>
              </a:rPr>
              <a:t>Please see </a:t>
            </a:r>
            <a:r>
              <a:rPr lang="en-US" dirty="0"/>
              <a:t>Milind </a:t>
            </a:r>
            <a:r>
              <a:rPr lang="en-US" dirty="0" err="1"/>
              <a:t>Jagota’s</a:t>
            </a:r>
            <a:r>
              <a:rPr lang="en-US" dirty="0"/>
              <a:t> presentation </a:t>
            </a:r>
            <a:r>
              <a:rPr lang="en-US" dirty="0">
                <a:solidFill>
                  <a:schemeClr val="tx1">
                    <a:lumMod val="50000"/>
                    <a:lumOff val="50000"/>
                  </a:schemeClr>
                </a:solidFill>
              </a:rPr>
              <a:t>later today.</a:t>
            </a:r>
          </a:p>
          <a:p>
            <a:pPr marL="0" indent="0">
              <a:buNone/>
            </a:pPr>
            <a:endParaRPr lang="en-US" dirty="0"/>
          </a:p>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37521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2907" y="53041"/>
            <a:ext cx="8229600" cy="762000"/>
          </a:xfrm>
        </p:spPr>
        <p:txBody>
          <a:bodyPr/>
          <a:lstStyle/>
          <a:p>
            <a:r>
              <a:rPr lang="en-US" altLang="en-US" dirty="0" err="1"/>
              <a:t>CalVEIR</a:t>
            </a:r>
            <a:r>
              <a:rPr lang="en-US" altLang="en-US" dirty="0"/>
              <a:t> Team</a:t>
            </a:r>
          </a:p>
        </p:txBody>
      </p:sp>
      <p:sp>
        <p:nvSpPr>
          <p:cNvPr id="2062" name="Rectangle 14"/>
          <p:cNvSpPr>
            <a:spLocks noGrp="1" noChangeArrowheads="1"/>
          </p:cNvSpPr>
          <p:nvPr>
            <p:ph idx="1"/>
          </p:nvPr>
        </p:nvSpPr>
        <p:spPr/>
        <p:txBody>
          <a:bodyPr/>
          <a:lstStyle/>
          <a:p>
            <a:pPr marL="0" indent="0" algn="ctr">
              <a:buNone/>
            </a:pPr>
            <a:r>
              <a:rPr lang="en-US" altLang="en-US" sz="2800" b="1" dirty="0"/>
              <a:t>Cal</a:t>
            </a:r>
            <a:r>
              <a:rPr lang="en-US" altLang="en-US" sz="2800" dirty="0"/>
              <a:t> </a:t>
            </a:r>
            <a:r>
              <a:rPr lang="en-US" altLang="en-US" sz="2800" b="1" dirty="0"/>
              <a:t>V</a:t>
            </a:r>
            <a:r>
              <a:rPr lang="en-US" altLang="en-US" sz="2800" dirty="0"/>
              <a:t>ariant </a:t>
            </a:r>
            <a:r>
              <a:rPr lang="en-US" altLang="en-US" sz="2800" b="1" dirty="0"/>
              <a:t>E</a:t>
            </a:r>
            <a:r>
              <a:rPr lang="en-US" altLang="en-US" sz="2800" dirty="0"/>
              <a:t>ffect </a:t>
            </a:r>
            <a:r>
              <a:rPr lang="en-US" altLang="en-US" sz="2800" b="1" dirty="0"/>
              <a:t>I</a:t>
            </a:r>
            <a:r>
              <a:rPr lang="en-US" altLang="en-US" sz="2800" dirty="0"/>
              <a:t>nterpretation </a:t>
            </a:r>
            <a:r>
              <a:rPr lang="en-US" altLang="en-US" sz="2800" b="1" dirty="0"/>
              <a:t>R</a:t>
            </a:r>
            <a:r>
              <a:rPr lang="en-US" altLang="en-US" sz="2800" dirty="0"/>
              <a:t>esearch</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295867" y="6248400"/>
            <a:ext cx="146713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Yun S. Song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6" name="Group 5">
            <a:extLst>
              <a:ext uri="{FF2B5EF4-FFF2-40B4-BE49-F238E27FC236}">
                <a16:creationId xmlns:a16="http://schemas.microsoft.com/office/drawing/2014/main" id="{D7C92F62-A7D4-5D43-8544-3EE8A0D7FCFE}"/>
              </a:ext>
            </a:extLst>
          </p:cNvPr>
          <p:cNvGrpSpPr/>
          <p:nvPr/>
        </p:nvGrpSpPr>
        <p:grpSpPr>
          <a:xfrm>
            <a:off x="-123303" y="1658489"/>
            <a:ext cx="2005677" cy="1978812"/>
            <a:chOff x="-2512" y="3267320"/>
            <a:chExt cx="2005677" cy="1978812"/>
          </a:xfrm>
        </p:grpSpPr>
        <p:pic>
          <p:nvPicPr>
            <p:cNvPr id="1026" name="Picture 2">
              <a:extLst>
                <a:ext uri="{FF2B5EF4-FFF2-40B4-BE49-F238E27FC236}">
                  <a16:creationId xmlns:a16="http://schemas.microsoft.com/office/drawing/2014/main" id="{C2B50F65-CC5D-E042-BFB2-B054D962B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267320"/>
              <a:ext cx="1173632" cy="15376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2239AF3D-98AC-FD48-BC46-5B0E3A822AC4}"/>
                </a:ext>
              </a:extLst>
            </p:cNvPr>
            <p:cNvSpPr/>
            <p:nvPr/>
          </p:nvSpPr>
          <p:spPr>
            <a:xfrm>
              <a:off x="-2512" y="4876800"/>
              <a:ext cx="2005677" cy="369332"/>
            </a:xfrm>
            <a:prstGeom prst="rect">
              <a:avLst/>
            </a:prstGeom>
          </p:spPr>
          <p:txBody>
            <a:bodyPr wrap="none">
              <a:spAutoFit/>
            </a:bodyPr>
            <a:lstStyle/>
            <a:p>
              <a:pPr lvl="1"/>
              <a:r>
                <a:rPr lang="en-US" altLang="en-US" dirty="0"/>
                <a:t>Milind </a:t>
              </a:r>
              <a:r>
                <a:rPr lang="en-US" altLang="en-US" dirty="0" err="1"/>
                <a:t>Jagota</a:t>
              </a:r>
              <a:endParaRPr lang="en-US" altLang="en-US" dirty="0"/>
            </a:p>
          </p:txBody>
        </p:sp>
      </p:grpSp>
      <p:grpSp>
        <p:nvGrpSpPr>
          <p:cNvPr id="7" name="Group 6">
            <a:extLst>
              <a:ext uri="{FF2B5EF4-FFF2-40B4-BE49-F238E27FC236}">
                <a16:creationId xmlns:a16="http://schemas.microsoft.com/office/drawing/2014/main" id="{363221A9-FA28-054C-8FEC-79F856592078}"/>
              </a:ext>
            </a:extLst>
          </p:cNvPr>
          <p:cNvGrpSpPr/>
          <p:nvPr/>
        </p:nvGrpSpPr>
        <p:grpSpPr>
          <a:xfrm>
            <a:off x="1585853" y="1636690"/>
            <a:ext cx="2082621" cy="2014560"/>
            <a:chOff x="2095694" y="3231572"/>
            <a:chExt cx="2082621" cy="2014560"/>
          </a:xfrm>
        </p:grpSpPr>
        <p:pic>
          <p:nvPicPr>
            <p:cNvPr id="1028" name="Picture 4">
              <a:extLst>
                <a:ext uri="{FF2B5EF4-FFF2-40B4-BE49-F238E27FC236}">
                  <a16:creationId xmlns:a16="http://schemas.microsoft.com/office/drawing/2014/main" id="{30BA63E1-219A-934D-99ED-6173D2E8A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2483" y="3231572"/>
              <a:ext cx="1173633" cy="154919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a:extLst>
                <a:ext uri="{FF2B5EF4-FFF2-40B4-BE49-F238E27FC236}">
                  <a16:creationId xmlns:a16="http://schemas.microsoft.com/office/drawing/2014/main" id="{4F00E684-6DEA-4543-9098-CD9D442617DF}"/>
                </a:ext>
              </a:extLst>
            </p:cNvPr>
            <p:cNvSpPr/>
            <p:nvPr/>
          </p:nvSpPr>
          <p:spPr>
            <a:xfrm>
              <a:off x="2095694" y="4876800"/>
              <a:ext cx="2082621" cy="369332"/>
            </a:xfrm>
            <a:prstGeom prst="rect">
              <a:avLst/>
            </a:prstGeom>
          </p:spPr>
          <p:txBody>
            <a:bodyPr wrap="none">
              <a:spAutoFit/>
            </a:bodyPr>
            <a:lstStyle/>
            <a:p>
              <a:pPr lvl="1"/>
              <a:r>
                <a:rPr lang="en-US" altLang="en-US" dirty="0"/>
                <a:t>Antoine Koehl</a:t>
              </a:r>
            </a:p>
          </p:txBody>
        </p:sp>
      </p:grpSp>
      <p:grpSp>
        <p:nvGrpSpPr>
          <p:cNvPr id="8" name="Group 7">
            <a:extLst>
              <a:ext uri="{FF2B5EF4-FFF2-40B4-BE49-F238E27FC236}">
                <a16:creationId xmlns:a16="http://schemas.microsoft.com/office/drawing/2014/main" id="{DFC3782C-9C6C-9B4E-9AA5-04FE2F5FD1D2}"/>
              </a:ext>
            </a:extLst>
          </p:cNvPr>
          <p:cNvGrpSpPr/>
          <p:nvPr/>
        </p:nvGrpSpPr>
        <p:grpSpPr>
          <a:xfrm>
            <a:off x="5111870" y="1619878"/>
            <a:ext cx="1928733" cy="2057253"/>
            <a:chOff x="4201756" y="3188961"/>
            <a:chExt cx="1928733" cy="2057253"/>
          </a:xfrm>
        </p:grpSpPr>
        <p:pic>
          <p:nvPicPr>
            <p:cNvPr id="1030" name="Picture 6" descr="UC Berkeley Robot Learning Lab: People">
              <a:extLst>
                <a:ext uri="{FF2B5EF4-FFF2-40B4-BE49-F238E27FC236}">
                  <a16:creationId xmlns:a16="http://schemas.microsoft.com/office/drawing/2014/main" id="{D6B4716C-48BD-754F-A25F-E385266A9E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834" t="3727" r="19282" b="22264"/>
            <a:stretch/>
          </p:blipFill>
          <p:spPr bwMode="auto">
            <a:xfrm>
              <a:off x="4746069" y="3188961"/>
              <a:ext cx="1280081" cy="155835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a:extLst>
                <a:ext uri="{FF2B5EF4-FFF2-40B4-BE49-F238E27FC236}">
                  <a16:creationId xmlns:a16="http://schemas.microsoft.com/office/drawing/2014/main" id="{7AE07D1C-2195-614C-8C91-7841C98E55B3}"/>
                </a:ext>
              </a:extLst>
            </p:cNvPr>
            <p:cNvSpPr/>
            <p:nvPr/>
          </p:nvSpPr>
          <p:spPr>
            <a:xfrm>
              <a:off x="4201756" y="4876882"/>
              <a:ext cx="1928733" cy="369332"/>
            </a:xfrm>
            <a:prstGeom prst="rect">
              <a:avLst/>
            </a:prstGeom>
          </p:spPr>
          <p:txBody>
            <a:bodyPr wrap="none">
              <a:spAutoFit/>
            </a:bodyPr>
            <a:lstStyle/>
            <a:p>
              <a:pPr lvl="1"/>
              <a:r>
                <a:rPr lang="en-US" altLang="en-US" dirty="0"/>
                <a:t>Roshan Rao</a:t>
              </a:r>
            </a:p>
          </p:txBody>
        </p:sp>
      </p:grpSp>
      <p:grpSp>
        <p:nvGrpSpPr>
          <p:cNvPr id="9" name="Group 8">
            <a:extLst>
              <a:ext uri="{FF2B5EF4-FFF2-40B4-BE49-F238E27FC236}">
                <a16:creationId xmlns:a16="http://schemas.microsoft.com/office/drawing/2014/main" id="{5D8DE063-6E7F-9F40-9994-D8AD526EF23E}"/>
              </a:ext>
            </a:extLst>
          </p:cNvPr>
          <p:cNvGrpSpPr/>
          <p:nvPr/>
        </p:nvGrpSpPr>
        <p:grpSpPr>
          <a:xfrm>
            <a:off x="3355853" y="1579464"/>
            <a:ext cx="1928733" cy="2126756"/>
            <a:chOff x="6372719" y="3133504"/>
            <a:chExt cx="1928733" cy="2126756"/>
          </a:xfrm>
        </p:grpSpPr>
        <p:pic>
          <p:nvPicPr>
            <p:cNvPr id="1032" name="Picture 8">
              <a:extLst>
                <a:ext uri="{FF2B5EF4-FFF2-40B4-BE49-F238E27FC236}">
                  <a16:creationId xmlns:a16="http://schemas.microsoft.com/office/drawing/2014/main" id="{9238600F-AEB7-8E4B-BA45-52567196680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69" t="-3780" r="10212" b="3780"/>
            <a:stretch/>
          </p:blipFill>
          <p:spPr bwMode="auto">
            <a:xfrm>
              <a:off x="6884903" y="3133504"/>
              <a:ext cx="1280081" cy="161381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a:extLst>
                <a:ext uri="{FF2B5EF4-FFF2-40B4-BE49-F238E27FC236}">
                  <a16:creationId xmlns:a16="http://schemas.microsoft.com/office/drawing/2014/main" id="{0348A54B-241F-CA47-A2CB-4E79FBC06F7D}"/>
                </a:ext>
              </a:extLst>
            </p:cNvPr>
            <p:cNvSpPr/>
            <p:nvPr/>
          </p:nvSpPr>
          <p:spPr>
            <a:xfrm>
              <a:off x="6372719" y="4890928"/>
              <a:ext cx="1928733" cy="369332"/>
            </a:xfrm>
            <a:prstGeom prst="rect">
              <a:avLst/>
            </a:prstGeom>
          </p:spPr>
          <p:txBody>
            <a:bodyPr wrap="none">
              <a:spAutoFit/>
            </a:bodyPr>
            <a:lstStyle/>
            <a:p>
              <a:pPr lvl="1"/>
              <a:r>
                <a:rPr lang="en-US" altLang="en-US" dirty="0"/>
                <a:t>Ryan Chung</a:t>
              </a:r>
            </a:p>
          </p:txBody>
        </p:sp>
      </p:grpSp>
      <p:grpSp>
        <p:nvGrpSpPr>
          <p:cNvPr id="11" name="Group 10">
            <a:extLst>
              <a:ext uri="{FF2B5EF4-FFF2-40B4-BE49-F238E27FC236}">
                <a16:creationId xmlns:a16="http://schemas.microsoft.com/office/drawing/2014/main" id="{F37F9D70-7AAC-F74B-B405-F38368F96B63}"/>
              </a:ext>
            </a:extLst>
          </p:cNvPr>
          <p:cNvGrpSpPr/>
          <p:nvPr/>
        </p:nvGrpSpPr>
        <p:grpSpPr>
          <a:xfrm>
            <a:off x="6904135" y="1625600"/>
            <a:ext cx="2018501" cy="2054021"/>
            <a:chOff x="4495800" y="3206239"/>
            <a:chExt cx="2018501" cy="2054021"/>
          </a:xfrm>
        </p:grpSpPr>
        <p:pic>
          <p:nvPicPr>
            <p:cNvPr id="1034" name="Picture 10">
              <a:extLst>
                <a:ext uri="{FF2B5EF4-FFF2-40B4-BE49-F238E27FC236}">
                  <a16:creationId xmlns:a16="http://schemas.microsoft.com/office/drawing/2014/main" id="{23BF527D-4F4F-DF40-A5FF-D5C93E3F0D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50" t="4600" r="23192" b="23476"/>
            <a:stretch/>
          </p:blipFill>
          <p:spPr bwMode="auto">
            <a:xfrm>
              <a:off x="5083932" y="3206239"/>
              <a:ext cx="1280081" cy="1594091"/>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a:extLst>
                <a:ext uri="{FF2B5EF4-FFF2-40B4-BE49-F238E27FC236}">
                  <a16:creationId xmlns:a16="http://schemas.microsoft.com/office/drawing/2014/main" id="{B9CE17BE-4C78-A840-85AD-7E9C0873103E}"/>
                </a:ext>
              </a:extLst>
            </p:cNvPr>
            <p:cNvSpPr/>
            <p:nvPr/>
          </p:nvSpPr>
          <p:spPr>
            <a:xfrm>
              <a:off x="4495800" y="4890928"/>
              <a:ext cx="2018501" cy="369332"/>
            </a:xfrm>
            <a:prstGeom prst="rect">
              <a:avLst/>
            </a:prstGeom>
          </p:spPr>
          <p:txBody>
            <a:bodyPr wrap="none">
              <a:spAutoFit/>
            </a:bodyPr>
            <a:lstStyle/>
            <a:p>
              <a:pPr lvl="1"/>
              <a:r>
                <a:rPr lang="en-US" altLang="en-US" dirty="0"/>
                <a:t>Eyes Robson</a:t>
              </a:r>
            </a:p>
          </p:txBody>
        </p:sp>
      </p:grpSp>
      <p:grpSp>
        <p:nvGrpSpPr>
          <p:cNvPr id="15" name="Group 14">
            <a:extLst>
              <a:ext uri="{FF2B5EF4-FFF2-40B4-BE49-F238E27FC236}">
                <a16:creationId xmlns:a16="http://schemas.microsoft.com/office/drawing/2014/main" id="{0ACC8E5C-A582-3F42-9B94-3D30E2A44C58}"/>
              </a:ext>
            </a:extLst>
          </p:cNvPr>
          <p:cNvGrpSpPr/>
          <p:nvPr/>
        </p:nvGrpSpPr>
        <p:grpSpPr>
          <a:xfrm>
            <a:off x="619892" y="3972244"/>
            <a:ext cx="2159566" cy="2075197"/>
            <a:chOff x="2446293" y="4067320"/>
            <a:chExt cx="2159566" cy="2075197"/>
          </a:xfrm>
        </p:grpSpPr>
        <p:pic>
          <p:nvPicPr>
            <p:cNvPr id="1036" name="Picture 12" descr="Photo for Nilah Ioannidis">
              <a:extLst>
                <a:ext uri="{FF2B5EF4-FFF2-40B4-BE49-F238E27FC236}">
                  <a16:creationId xmlns:a16="http://schemas.microsoft.com/office/drawing/2014/main" id="{6710DCF6-03B9-4C4D-98D6-22720F6AC4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1329" y="4067320"/>
              <a:ext cx="1178973" cy="165056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a:extLst>
                <a:ext uri="{FF2B5EF4-FFF2-40B4-BE49-F238E27FC236}">
                  <a16:creationId xmlns:a16="http://schemas.microsoft.com/office/drawing/2014/main" id="{400253B8-703A-4840-905A-D0E8C94AFA23}"/>
                </a:ext>
              </a:extLst>
            </p:cNvPr>
            <p:cNvSpPr/>
            <p:nvPr/>
          </p:nvSpPr>
          <p:spPr>
            <a:xfrm>
              <a:off x="2446293" y="5773185"/>
              <a:ext cx="2159566" cy="369332"/>
            </a:xfrm>
            <a:prstGeom prst="rect">
              <a:avLst/>
            </a:prstGeom>
          </p:spPr>
          <p:txBody>
            <a:bodyPr wrap="none">
              <a:spAutoFit/>
            </a:bodyPr>
            <a:lstStyle/>
            <a:p>
              <a:pPr lvl="1"/>
              <a:r>
                <a:rPr lang="en-US" altLang="en-US" dirty="0" err="1"/>
                <a:t>Nilah</a:t>
              </a:r>
              <a:r>
                <a:rPr lang="en-US" altLang="en-US" dirty="0"/>
                <a:t> Ioannidis</a:t>
              </a:r>
            </a:p>
          </p:txBody>
        </p:sp>
      </p:grpSp>
      <p:grpSp>
        <p:nvGrpSpPr>
          <p:cNvPr id="14" name="Group 13">
            <a:extLst>
              <a:ext uri="{FF2B5EF4-FFF2-40B4-BE49-F238E27FC236}">
                <a16:creationId xmlns:a16="http://schemas.microsoft.com/office/drawing/2014/main" id="{BC9DC12B-8B53-0E4F-95D5-5125D81CBDF8}"/>
              </a:ext>
            </a:extLst>
          </p:cNvPr>
          <p:cNvGrpSpPr/>
          <p:nvPr/>
        </p:nvGrpSpPr>
        <p:grpSpPr>
          <a:xfrm>
            <a:off x="2779458" y="3972244"/>
            <a:ext cx="1928798" cy="2115432"/>
            <a:chOff x="4800913" y="4122575"/>
            <a:chExt cx="1928798" cy="2115432"/>
          </a:xfrm>
        </p:grpSpPr>
        <p:pic>
          <p:nvPicPr>
            <p:cNvPr id="1038" name="Picture 14" descr="Photo for Yun S. Song">
              <a:extLst>
                <a:ext uri="{FF2B5EF4-FFF2-40B4-BE49-F238E27FC236}">
                  <a16:creationId xmlns:a16="http://schemas.microsoft.com/office/drawing/2014/main" id="{B57F4F78-346D-3045-BBA0-9E6190B4B3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83169" y="4122575"/>
              <a:ext cx="1179007" cy="165061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Rectangle 12">
              <a:extLst>
                <a:ext uri="{FF2B5EF4-FFF2-40B4-BE49-F238E27FC236}">
                  <a16:creationId xmlns:a16="http://schemas.microsoft.com/office/drawing/2014/main" id="{E7226D2B-817A-9E42-80CC-5FB402DDDE8A}"/>
                </a:ext>
              </a:extLst>
            </p:cNvPr>
            <p:cNvSpPr/>
            <p:nvPr/>
          </p:nvSpPr>
          <p:spPr>
            <a:xfrm>
              <a:off x="4800913" y="5868675"/>
              <a:ext cx="1928798" cy="369332"/>
            </a:xfrm>
            <a:prstGeom prst="rect">
              <a:avLst/>
            </a:prstGeom>
          </p:spPr>
          <p:txBody>
            <a:bodyPr wrap="none">
              <a:spAutoFit/>
            </a:bodyPr>
            <a:lstStyle/>
            <a:p>
              <a:pPr lvl="1"/>
              <a:r>
                <a:rPr lang="en-US" altLang="en-US" dirty="0"/>
                <a:t>Yun S. Song</a:t>
              </a:r>
            </a:p>
          </p:txBody>
        </p:sp>
      </p:grpSp>
      <p:pic>
        <p:nvPicPr>
          <p:cNvPr id="16" name="Picture 15">
            <a:extLst>
              <a:ext uri="{FF2B5EF4-FFF2-40B4-BE49-F238E27FC236}">
                <a16:creationId xmlns:a16="http://schemas.microsoft.com/office/drawing/2014/main" id="{8E702D3D-6305-2748-8220-1FE893083696}"/>
              </a:ext>
            </a:extLst>
          </p:cNvPr>
          <p:cNvPicPr>
            <a:picLocks noChangeAspect="1"/>
          </p:cNvPicPr>
          <p:nvPr/>
        </p:nvPicPr>
        <p:blipFill>
          <a:blip r:embed="rId9"/>
          <a:stretch>
            <a:fillRect/>
          </a:stretch>
        </p:blipFill>
        <p:spPr>
          <a:xfrm>
            <a:off x="5388807" y="5099517"/>
            <a:ext cx="2784977" cy="916191"/>
          </a:xfrm>
          <a:prstGeom prst="rect">
            <a:avLst/>
          </a:prstGeom>
        </p:spPr>
      </p:pic>
      <p:pic>
        <p:nvPicPr>
          <p:cNvPr id="17" name="Picture 16">
            <a:extLst>
              <a:ext uri="{FF2B5EF4-FFF2-40B4-BE49-F238E27FC236}">
                <a16:creationId xmlns:a16="http://schemas.microsoft.com/office/drawing/2014/main" id="{B5E4B976-E383-2D4C-847F-51E3EB9BDDAD}"/>
              </a:ext>
            </a:extLst>
          </p:cNvPr>
          <p:cNvPicPr>
            <a:picLocks noChangeAspect="1"/>
          </p:cNvPicPr>
          <p:nvPr/>
        </p:nvPicPr>
        <p:blipFill>
          <a:blip r:embed="rId10"/>
          <a:stretch>
            <a:fillRect/>
          </a:stretch>
        </p:blipFill>
        <p:spPr>
          <a:xfrm>
            <a:off x="5398658" y="3677132"/>
            <a:ext cx="1561911" cy="1567430"/>
          </a:xfrm>
          <a:prstGeom prst="rect">
            <a:avLst/>
          </a:prstGeom>
        </p:spPr>
      </p:pic>
    </p:spTree>
    <p:extLst>
      <p:ext uri="{BB962C8B-B14F-4D97-AF65-F5344CB8AC3E}">
        <p14:creationId xmlns:p14="http://schemas.microsoft.com/office/powerpoint/2010/main" val="2711946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5" name="Group 9"/>
          <p:cNvGrpSpPr>
            <a:grpSpLocks/>
          </p:cNvGrpSpPr>
          <p:nvPr/>
        </p:nvGrpSpPr>
        <p:grpSpPr bwMode="auto">
          <a:xfrm>
            <a:off x="0" y="0"/>
            <a:ext cx="9144000" cy="6858000"/>
            <a:chOff x="0" y="0"/>
            <a:chExt cx="5760" cy="4320"/>
          </a:xfrm>
        </p:grpSpPr>
        <p:sp>
          <p:nvSpPr>
            <p:cNvPr id="4103"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4"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No remix</a:t>
              </a:r>
            </a:p>
          </p:txBody>
        </p:sp>
      </p:grpSp>
      <p:sp>
        <p:nvSpPr>
          <p:cNvPr id="4098" name="Rectangle 2"/>
          <p:cNvSpPr>
            <a:spLocks noGrp="1" noChangeArrowheads="1"/>
          </p:cNvSpPr>
          <p:nvPr>
            <p:ph type="title"/>
          </p:nvPr>
        </p:nvSpPr>
        <p:spPr/>
        <p:txBody>
          <a:bodyPr/>
          <a:lstStyle/>
          <a:p>
            <a:r>
              <a:rPr lang="en-US" altLang="en-US"/>
              <a:t>Title</a:t>
            </a:r>
          </a:p>
        </p:txBody>
      </p:sp>
      <p:sp>
        <p:nvSpPr>
          <p:cNvPr id="4099" name="Rectangle 3"/>
          <p:cNvSpPr>
            <a:spLocks noGrp="1" noChangeArrowheads="1"/>
          </p:cNvSpPr>
          <p:nvPr>
            <p:ph idx="1"/>
          </p:nvPr>
        </p:nvSpPr>
        <p:spPr/>
        <p:txBody>
          <a:bodyPr/>
          <a:lstStyle/>
          <a:p>
            <a:r>
              <a:rPr lang="en-US" altLang="en-US"/>
              <a:t>This slide cannot be used except for viewing by registered CAGI participants</a:t>
            </a:r>
          </a:p>
        </p:txBody>
      </p:sp>
      <p:sp>
        <p:nvSpPr>
          <p:cNvPr id="4100"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101"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4102"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63046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ltLang="en-US"/>
              <a:t>Title</a:t>
            </a:r>
          </a:p>
        </p:txBody>
      </p:sp>
      <p:sp>
        <p:nvSpPr>
          <p:cNvPr id="16390" name="Rectangle 6"/>
          <p:cNvSpPr>
            <a:spLocks noGrp="1" noChangeArrowheads="1"/>
          </p:cNvSpPr>
          <p:nvPr>
            <p:ph idx="1"/>
          </p:nvPr>
        </p:nvSpPr>
        <p:spPr/>
        <p:txBody>
          <a:bodyPr/>
          <a:lstStyle/>
          <a:p>
            <a:r>
              <a:rPr lang="en-US" altLang="en-US"/>
              <a:t>This slide cannot be used outside of the CAGI meeting.</a:t>
            </a:r>
          </a:p>
          <a:p>
            <a:r>
              <a:rPr lang="en-US" altLang="en-US"/>
              <a:t>We do not anticipate many slides of this nature</a:t>
            </a:r>
          </a:p>
        </p:txBody>
      </p:sp>
      <p:sp>
        <p:nvSpPr>
          <p:cNvPr id="16391" name="Text Box 7"/>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392" name="Text Box 8"/>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639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5964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a:t>Title</a:t>
            </a:r>
          </a:p>
        </p:txBody>
      </p:sp>
      <p:sp>
        <p:nvSpPr>
          <p:cNvPr id="10243" name="Rectangle 3"/>
          <p:cNvSpPr>
            <a:spLocks noGrp="1" noChangeArrowheads="1"/>
          </p:cNvSpPr>
          <p:nvPr>
            <p:ph idx="1"/>
          </p:nvPr>
        </p:nvSpPr>
        <p:spPr/>
        <p:txBody>
          <a:bodyPr/>
          <a:lstStyle/>
          <a:p>
            <a:r>
              <a:rPr lang="en-US" altLang="en-US"/>
              <a:t>Until embargoed data are released, this slide cannot be used except for viewing by registered CAGI participants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7092583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Title</a:t>
            </a:r>
          </a:p>
        </p:txBody>
      </p:sp>
      <p:sp>
        <p:nvSpPr>
          <p:cNvPr id="5123" name="Rectangle 3"/>
          <p:cNvSpPr>
            <a:spLocks noGrp="1" noChangeArrowheads="1"/>
          </p:cNvSpPr>
          <p:nvPr>
            <p:ph idx="1"/>
          </p:nvPr>
        </p:nvSpPr>
        <p:spPr/>
        <p:txBody>
          <a:bodyPr/>
          <a:lstStyle/>
          <a:p>
            <a:r>
              <a:rPr lang="en-US" altLang="en-US" sz="2800" dirty="0"/>
              <a:t>This slide can be remixed and used in oral and poster presentations by any CAGI participant, consistent with limitations on </a:t>
            </a:r>
            <a:r>
              <a:rPr lang="en-US" altLang="en-US" sz="2800"/>
              <a:t>slide 1</a:t>
            </a:r>
            <a:endParaRPr lang="en-US" altLang="en-US" sz="2800" dirty="0"/>
          </a:p>
          <a:p>
            <a:r>
              <a:rPr lang="en-US" altLang="en-US" sz="2800" dirty="0"/>
              <a:t>However, it is intended for participants of the conference hall and the CAGI live hybrid meeting only.  Its content should not be tweeted, discussed, or otherwise shared outside of the conference hall</a:t>
            </a:r>
          </a:p>
          <a:p>
            <a:r>
              <a:rPr lang="en-US" altLang="en-US" sz="2800" dirty="0"/>
              <a:t>Do not use this slide in venues that give blanket permission for tweeting</a:t>
            </a:r>
          </a:p>
        </p:txBody>
      </p:sp>
      <p:sp>
        <p:nvSpPr>
          <p:cNvPr id="512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12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512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5133" name="Group 13"/>
          <p:cNvGrpSpPr>
            <a:grpSpLocks/>
          </p:cNvGrpSpPr>
          <p:nvPr/>
        </p:nvGrpSpPr>
        <p:grpSpPr bwMode="auto">
          <a:xfrm>
            <a:off x="8480425" y="93663"/>
            <a:ext cx="692150" cy="639762"/>
            <a:chOff x="5342" y="59"/>
            <a:chExt cx="436" cy="403"/>
          </a:xfrm>
        </p:grpSpPr>
        <p:grpSp>
          <p:nvGrpSpPr>
            <p:cNvPr id="5128" name="Group 3"/>
            <p:cNvGrpSpPr>
              <a:grpSpLocks/>
            </p:cNvGrpSpPr>
            <p:nvPr/>
          </p:nvGrpSpPr>
          <p:grpSpPr bwMode="auto">
            <a:xfrm>
              <a:off x="5424" y="59"/>
              <a:ext cx="277" cy="277"/>
              <a:chOff x="5373" y="3933"/>
              <a:chExt cx="387" cy="387"/>
            </a:xfrm>
          </p:grpSpPr>
          <p:sp>
            <p:nvSpPr>
              <p:cNvPr id="512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130"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513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5132"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651170950"/>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752</TotalTime>
  <Words>1206</Words>
  <Application>Microsoft Macintosh PowerPoint</Application>
  <PresentationFormat>On-screen Show (4:3)</PresentationFormat>
  <Paragraphs>174</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Avenir</vt:lpstr>
      <vt:lpstr>Avenir Book</vt:lpstr>
      <vt:lpstr>Calibri</vt:lpstr>
      <vt:lpstr>Brenner Lab Sample Master Template v07 05 June 2017 JL</vt:lpstr>
      <vt:lpstr>CAGI slide pack guidelines I agree to my slides being used according to the following terms:  _______Yun S. Song_______</vt:lpstr>
      <vt:lpstr>Permission request regarding CAGI 6 recordings and hybrid presentations</vt:lpstr>
      <vt:lpstr>Transfer learning for  variant effect prediction</vt:lpstr>
      <vt:lpstr>Key Ideas</vt:lpstr>
      <vt:lpstr>Massive-Scale Protein Sequence Data</vt:lpstr>
      <vt:lpstr>Self-Supervised Learning</vt:lpstr>
      <vt:lpstr>ESM-1v</vt:lpstr>
      <vt:lpstr>Our Model</vt:lpstr>
      <vt:lpstr>Features from Exiting Methods</vt:lpstr>
      <vt:lpstr>New Feature based on 3D contact map + MSA </vt:lpstr>
      <vt:lpstr>Testing Transfer Learning</vt:lpstr>
      <vt:lpstr>Validation for HMBS</vt:lpstr>
      <vt:lpstr>CalVEIR Team</vt:lpstr>
      <vt:lpstr>Title</vt:lpstr>
      <vt:lpstr>Title</vt:lpstr>
      <vt:lpstr>Title</vt:lpstr>
      <vt:lpstr>Title</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Yun Song</cp:lastModifiedBy>
  <cp:revision>110</cp:revision>
  <dcterms:created xsi:type="dcterms:W3CDTF">2017-09-29T21:50:38Z</dcterms:created>
  <dcterms:modified xsi:type="dcterms:W3CDTF">2022-05-13T18:35:36Z</dcterms:modified>
</cp:coreProperties>
</file>