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4" r:id="rId3"/>
    <p:sldId id="276" r:id="rId4"/>
    <p:sldId id="259" r:id="rId5"/>
    <p:sldId id="267" r:id="rId6"/>
    <p:sldId id="275" r:id="rId7"/>
    <p:sldId id="268" r:id="rId8"/>
    <p:sldId id="269" r:id="rId9"/>
    <p:sldId id="270" r:id="rId10"/>
    <p:sldId id="27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A0A4"/>
    <a:srgbClr val="167980"/>
    <a:srgbClr val="8BBB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3" autoAdjust="0"/>
    <p:restoredTop sz="94660"/>
  </p:normalViewPr>
  <p:slideViewPr>
    <p:cSldViewPr>
      <p:cViewPr varScale="1">
        <p:scale>
          <a:sx n="106" d="100"/>
          <a:sy n="106" d="100"/>
        </p:scale>
        <p:origin x="1624"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5/12/22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emf"/><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emf"/></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3.emf"/><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g"/><Relationship Id="rId1" Type="http://schemas.openxmlformats.org/officeDocument/2006/relationships/slideLayout" Target="../slideLayouts/slideLayout6.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png"/><Relationship Id="rId9"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err="1">
                <a:solidFill>
                  <a:srgbClr val="FF3300"/>
                </a:solidFill>
              </a:rPr>
              <a:t>Nurdan</a:t>
            </a:r>
            <a:r>
              <a:rPr lang="en-US" altLang="en-US" sz="1800" i="1" dirty="0">
                <a:solidFill>
                  <a:srgbClr val="FF3300"/>
                </a:solidFill>
              </a:rPr>
              <a:t> KURU</a:t>
            </a:r>
            <a:r>
              <a:rPr lang="en-US" altLang="en-US" sz="1800" i="1" dirty="0"/>
              <a:t>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a:xfrm>
            <a:off x="457200" y="1143000"/>
            <a:ext cx="8229600" cy="5334000"/>
          </a:xfrm>
        </p:spPr>
        <p:txBody>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tr-TR" spc="-8" dirty="0"/>
              <a:t>PHACT: </a:t>
            </a:r>
            <a:r>
              <a:rPr lang="en-US" dirty="0"/>
              <a:t>Phylogeny-aware computing of tolerance for missense mutations],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03570" y="6248400"/>
            <a:ext cx="1659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Nurdan</a:t>
            </a:r>
            <a:r>
              <a:rPr lang="en-US" altLang="en-US" dirty="0"/>
              <a:t> KURU</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pic>
        <p:nvPicPr>
          <p:cNvPr id="10" name="Picture 9" descr="Logo&#10;&#10;Description automatically generated with medium confidence">
            <a:extLst>
              <a:ext uri="{FF2B5EF4-FFF2-40B4-BE49-F238E27FC236}">
                <a16:creationId xmlns:a16="http://schemas.microsoft.com/office/drawing/2014/main" id="{120EA90F-EF35-EAB5-BFB1-8C1982FB8C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3500" y="4280288"/>
            <a:ext cx="1371600" cy="1283547"/>
          </a:xfrm>
          <a:prstGeom prst="rect">
            <a:avLst/>
          </a:prstGeom>
        </p:spPr>
      </p:pic>
      <p:pic>
        <p:nvPicPr>
          <p:cNvPr id="12" name="Picture 11">
            <a:extLst>
              <a:ext uri="{FF2B5EF4-FFF2-40B4-BE49-F238E27FC236}">
                <a16:creationId xmlns:a16="http://schemas.microsoft.com/office/drawing/2014/main" id="{CBE0E0C4-A18F-D448-7C4D-E537CA237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5822" y="4382601"/>
            <a:ext cx="2348755" cy="1015678"/>
          </a:xfrm>
          <a:prstGeom prst="rect">
            <a:avLst/>
          </a:prstGeom>
        </p:spPr>
      </p:pic>
      <p:sp>
        <p:nvSpPr>
          <p:cNvPr id="2" name="Rectangle 1">
            <a:extLst>
              <a:ext uri="{FF2B5EF4-FFF2-40B4-BE49-F238E27FC236}">
                <a16:creationId xmlns:a16="http://schemas.microsoft.com/office/drawing/2014/main" id="{A238769F-F55B-B968-AEBC-570D72B1C2E2}"/>
              </a:ext>
            </a:extLst>
          </p:cNvPr>
          <p:cNvSpPr/>
          <p:nvPr/>
        </p:nvSpPr>
        <p:spPr>
          <a:xfrm>
            <a:off x="5410200" y="2440990"/>
            <a:ext cx="404770" cy="2260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7" name="TextBox 6">
            <a:extLst>
              <a:ext uri="{FF2B5EF4-FFF2-40B4-BE49-F238E27FC236}">
                <a16:creationId xmlns:a16="http://schemas.microsoft.com/office/drawing/2014/main" id="{0493A1FA-CCE2-53C9-33A4-7F4CE4029E68}"/>
              </a:ext>
            </a:extLst>
          </p:cNvPr>
          <p:cNvSpPr txBox="1"/>
          <p:nvPr/>
        </p:nvSpPr>
        <p:spPr>
          <a:xfrm>
            <a:off x="1223122" y="912674"/>
            <a:ext cx="6869206" cy="1754326"/>
          </a:xfrm>
          <a:prstGeom prst="rect">
            <a:avLst/>
          </a:prstGeom>
          <a:noFill/>
        </p:spPr>
        <p:txBody>
          <a:bodyPr wrap="square" rtlCol="0">
            <a:spAutoFit/>
          </a:bodyPr>
          <a:lstStyle/>
          <a:p>
            <a:pPr algn="ctr"/>
            <a:r>
              <a:rPr lang="en-TR" sz="3600" b="1" dirty="0"/>
              <a:t>PHACT</a:t>
            </a:r>
            <a:r>
              <a:rPr lang="en-TR" sz="3600" dirty="0"/>
              <a:t> - </a:t>
            </a:r>
            <a:r>
              <a:rPr lang="en-US" sz="3600" dirty="0"/>
              <a:t>PHYLOGENY-AWARE COMPUTING OF TOLERANCE FOR MISSENSE MUTATIONS</a:t>
            </a:r>
            <a:r>
              <a:rPr lang="en-US" sz="2800" dirty="0">
                <a:solidFill>
                  <a:srgbClr val="002060"/>
                </a:solidFill>
              </a:rPr>
              <a:t>*</a:t>
            </a:r>
            <a:endParaRPr lang="en-TR" sz="3600" dirty="0">
              <a:solidFill>
                <a:srgbClr val="002060"/>
              </a:solidFill>
            </a:endParaRPr>
          </a:p>
        </p:txBody>
      </p:sp>
      <p:sp>
        <p:nvSpPr>
          <p:cNvPr id="8" name="TextBox 7">
            <a:extLst>
              <a:ext uri="{FF2B5EF4-FFF2-40B4-BE49-F238E27FC236}">
                <a16:creationId xmlns:a16="http://schemas.microsoft.com/office/drawing/2014/main" id="{BCC647F2-25AF-9E26-3022-9A0A5B738174}"/>
              </a:ext>
            </a:extLst>
          </p:cNvPr>
          <p:cNvSpPr txBox="1"/>
          <p:nvPr/>
        </p:nvSpPr>
        <p:spPr>
          <a:xfrm>
            <a:off x="952500" y="3087203"/>
            <a:ext cx="7239000" cy="646331"/>
          </a:xfrm>
          <a:prstGeom prst="rect">
            <a:avLst/>
          </a:prstGeom>
          <a:noFill/>
        </p:spPr>
        <p:txBody>
          <a:bodyPr wrap="square" rtlCol="0">
            <a:spAutoFit/>
          </a:bodyPr>
          <a:lstStyle/>
          <a:p>
            <a:pPr algn="ctr"/>
            <a:r>
              <a:rPr lang="en-TR" dirty="0"/>
              <a:t>Nurdan KURU, Onur DERELİ, Emrah AKKOYUN, Aylin BİRCAN, Öznur TAŞTAN, Ogün ADEBALİ</a:t>
            </a:r>
          </a:p>
        </p:txBody>
      </p:sp>
      <p:sp>
        <p:nvSpPr>
          <p:cNvPr id="4" name="TextBox 3">
            <a:extLst>
              <a:ext uri="{FF2B5EF4-FFF2-40B4-BE49-F238E27FC236}">
                <a16:creationId xmlns:a16="http://schemas.microsoft.com/office/drawing/2014/main" id="{52BB38A3-048E-A7F1-DA23-4E0DA4E1E405}"/>
              </a:ext>
            </a:extLst>
          </p:cNvPr>
          <p:cNvSpPr txBox="1"/>
          <p:nvPr/>
        </p:nvSpPr>
        <p:spPr>
          <a:xfrm>
            <a:off x="3581400" y="5735987"/>
            <a:ext cx="5340723" cy="369332"/>
          </a:xfrm>
          <a:prstGeom prst="rect">
            <a:avLst/>
          </a:prstGeom>
          <a:noFill/>
        </p:spPr>
        <p:txBody>
          <a:bodyPr wrap="square" rtlCol="0">
            <a:spAutoFit/>
          </a:bodyPr>
          <a:lstStyle/>
          <a:p>
            <a:r>
              <a:rPr lang="en-TR" dirty="0">
                <a:solidFill>
                  <a:srgbClr val="002060"/>
                </a:solidFill>
              </a:rPr>
              <a:t>* Under revision (Molecular Biology and Evolution)</a:t>
            </a:r>
          </a:p>
        </p:txBody>
      </p:sp>
    </p:spTree>
    <p:extLst>
      <p:ext uri="{BB962C8B-B14F-4D97-AF65-F5344CB8AC3E}">
        <p14:creationId xmlns:p14="http://schemas.microsoft.com/office/powerpoint/2010/main" val="318367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Rectangle 4">
            <a:extLst>
              <a:ext uri="{FF2B5EF4-FFF2-40B4-BE49-F238E27FC236}">
                <a16:creationId xmlns:a16="http://schemas.microsoft.com/office/drawing/2014/main" id="{9C48397C-2AE6-FFB7-89BE-14ABCB50B57A}"/>
              </a:ext>
            </a:extLst>
          </p:cNvPr>
          <p:cNvSpPr>
            <a:spLocks noGrp="1" noChangeArrowheads="1"/>
          </p:cNvSpPr>
          <p:nvPr>
            <p:ph type="title"/>
          </p:nvPr>
        </p:nvSpPr>
        <p:spPr>
          <a:xfrm>
            <a:off x="1210204" y="24088"/>
            <a:ext cx="6257396" cy="703456"/>
          </a:xfrm>
        </p:spPr>
        <p:txBody>
          <a:bodyPr>
            <a:normAutofit/>
          </a:bodyPr>
          <a:lstStyle/>
          <a:p>
            <a:r>
              <a:rPr lang="tr-TR" altLang="en-US" sz="2800" spc="-8" dirty="0">
                <a:solidFill>
                  <a:srgbClr val="002060"/>
                </a:solidFill>
              </a:rPr>
              <a:t>INTRODUCTION</a:t>
            </a:r>
            <a:endParaRPr lang="en-US" altLang="en-US" sz="2800" dirty="0">
              <a:solidFill>
                <a:srgbClr val="002060"/>
              </a:solidFill>
            </a:endParaRP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03570" y="6248400"/>
            <a:ext cx="1659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Nurdan</a:t>
            </a:r>
            <a:r>
              <a:rPr lang="en-US" altLang="en-US" dirty="0"/>
              <a:t> KURU</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10" name="Picture 9" descr="Logo&#10;&#10;Description automatically generated with medium confidence">
            <a:extLst>
              <a:ext uri="{FF2B5EF4-FFF2-40B4-BE49-F238E27FC236}">
                <a16:creationId xmlns:a16="http://schemas.microsoft.com/office/drawing/2014/main" id="{120EA90F-EF35-EAB5-BFB1-8C1982FB8C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108"/>
            <a:ext cx="1030540" cy="964382"/>
          </a:xfrm>
          <a:prstGeom prst="rect">
            <a:avLst/>
          </a:prstGeom>
        </p:spPr>
      </p:pic>
      <p:pic>
        <p:nvPicPr>
          <p:cNvPr id="12" name="Picture 11">
            <a:extLst>
              <a:ext uri="{FF2B5EF4-FFF2-40B4-BE49-F238E27FC236}">
                <a16:creationId xmlns:a16="http://schemas.microsoft.com/office/drawing/2014/main" id="{CBE0E0C4-A18F-D448-7C4D-E537CA237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7028" y="10108"/>
            <a:ext cx="1591039" cy="688017"/>
          </a:xfrm>
          <a:prstGeom prst="rect">
            <a:avLst/>
          </a:prstGeom>
        </p:spPr>
      </p:pic>
      <p:sp>
        <p:nvSpPr>
          <p:cNvPr id="4" name="Rounded Rectangle 3">
            <a:extLst>
              <a:ext uri="{FF2B5EF4-FFF2-40B4-BE49-F238E27FC236}">
                <a16:creationId xmlns:a16="http://schemas.microsoft.com/office/drawing/2014/main" id="{D205DC68-8B1D-B42F-CE27-92781147E3C1}"/>
              </a:ext>
            </a:extLst>
          </p:cNvPr>
          <p:cNvSpPr/>
          <p:nvPr/>
        </p:nvSpPr>
        <p:spPr>
          <a:xfrm>
            <a:off x="152400" y="1905000"/>
            <a:ext cx="5234030" cy="3276600"/>
          </a:xfrm>
          <a:prstGeom prst="round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5" name="TextBox 4">
            <a:extLst>
              <a:ext uri="{FF2B5EF4-FFF2-40B4-BE49-F238E27FC236}">
                <a16:creationId xmlns:a16="http://schemas.microsoft.com/office/drawing/2014/main" id="{F1F56C36-16D9-284B-663E-E72DF5DA053A}"/>
              </a:ext>
            </a:extLst>
          </p:cNvPr>
          <p:cNvSpPr txBox="1"/>
          <p:nvPr/>
        </p:nvSpPr>
        <p:spPr>
          <a:xfrm>
            <a:off x="1828800" y="1491734"/>
            <a:ext cx="2525684" cy="369332"/>
          </a:xfrm>
          <a:prstGeom prst="rect">
            <a:avLst/>
          </a:prstGeom>
          <a:noFill/>
        </p:spPr>
        <p:txBody>
          <a:bodyPr wrap="square" rtlCol="0">
            <a:spAutoFit/>
          </a:bodyPr>
          <a:lstStyle/>
          <a:p>
            <a:r>
              <a:rPr lang="en-TR" b="1" dirty="0">
                <a:solidFill>
                  <a:srgbClr val="002060"/>
                </a:solidFill>
              </a:rPr>
              <a:t>WE CONSIDER</a:t>
            </a:r>
          </a:p>
        </p:txBody>
      </p:sp>
      <p:pic>
        <p:nvPicPr>
          <p:cNvPr id="19" name="Picture 18">
            <a:extLst>
              <a:ext uri="{FF2B5EF4-FFF2-40B4-BE49-F238E27FC236}">
                <a16:creationId xmlns:a16="http://schemas.microsoft.com/office/drawing/2014/main" id="{BC720B03-3043-9B5C-00A9-C7F05C4B16A8}"/>
              </a:ext>
            </a:extLst>
          </p:cNvPr>
          <p:cNvPicPr>
            <a:picLocks noChangeAspect="1"/>
          </p:cNvPicPr>
          <p:nvPr/>
        </p:nvPicPr>
        <p:blipFill>
          <a:blip r:embed="rId4"/>
          <a:stretch>
            <a:fillRect/>
          </a:stretch>
        </p:blipFill>
        <p:spPr>
          <a:xfrm>
            <a:off x="241342" y="2087445"/>
            <a:ext cx="5056145" cy="2911710"/>
          </a:xfrm>
          <a:prstGeom prst="rect">
            <a:avLst/>
          </a:prstGeom>
        </p:spPr>
      </p:pic>
      <p:pic>
        <p:nvPicPr>
          <p:cNvPr id="6" name="Picture 5">
            <a:extLst>
              <a:ext uri="{FF2B5EF4-FFF2-40B4-BE49-F238E27FC236}">
                <a16:creationId xmlns:a16="http://schemas.microsoft.com/office/drawing/2014/main" id="{BBB61C03-5AA0-15A9-8E9F-881C2630ACDE}"/>
              </a:ext>
            </a:extLst>
          </p:cNvPr>
          <p:cNvPicPr>
            <a:picLocks noChangeAspect="1"/>
          </p:cNvPicPr>
          <p:nvPr/>
        </p:nvPicPr>
        <p:blipFill rotWithShape="1">
          <a:blip r:embed="rId5">
            <a:extLst>
              <a:ext uri="{28A0092B-C50C-407E-A947-70E740481C1C}">
                <a14:useLocalDpi xmlns:a14="http://schemas.microsoft.com/office/drawing/2010/main" val="0"/>
              </a:ext>
            </a:extLst>
          </a:blip>
          <a:srcRect l="22097" r="28425"/>
          <a:stretch/>
        </p:blipFill>
        <p:spPr>
          <a:xfrm>
            <a:off x="5474266" y="974490"/>
            <a:ext cx="3669734" cy="4914900"/>
          </a:xfrm>
          <a:prstGeom prst="rect">
            <a:avLst/>
          </a:prstGeom>
        </p:spPr>
      </p:pic>
    </p:spTree>
    <p:extLst>
      <p:ext uri="{BB962C8B-B14F-4D97-AF65-F5344CB8AC3E}">
        <p14:creationId xmlns:p14="http://schemas.microsoft.com/office/powerpoint/2010/main" val="2711946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a:xfrm>
            <a:off x="1662449" y="33564"/>
            <a:ext cx="5748138" cy="703455"/>
          </a:xfrm>
        </p:spPr>
        <p:txBody>
          <a:bodyPr>
            <a:normAutofit/>
          </a:bodyPr>
          <a:lstStyle/>
          <a:p>
            <a:r>
              <a:rPr lang="tr-TR" altLang="en-US" sz="2800" spc="-8" dirty="0">
                <a:solidFill>
                  <a:srgbClr val="002060"/>
                </a:solidFill>
              </a:rPr>
              <a:t>ALGORITHM</a:t>
            </a:r>
            <a:endParaRPr lang="en-US" altLang="en-US" sz="2800" dirty="0">
              <a:solidFill>
                <a:srgbClr val="002060"/>
              </a:solidFill>
            </a:endParaRP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03570" y="6248400"/>
            <a:ext cx="1659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Nurdan</a:t>
            </a:r>
            <a:r>
              <a:rPr lang="en-US" altLang="en-US" dirty="0"/>
              <a:t> KURU</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10" name="Picture 9" descr="Logo&#10;&#10;Description automatically generated with medium confidence">
            <a:extLst>
              <a:ext uri="{FF2B5EF4-FFF2-40B4-BE49-F238E27FC236}">
                <a16:creationId xmlns:a16="http://schemas.microsoft.com/office/drawing/2014/main" id="{120EA90F-EF35-EAB5-BFB1-8C1982FB8C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84" y="0"/>
            <a:ext cx="1030540" cy="964382"/>
          </a:xfrm>
          <a:prstGeom prst="rect">
            <a:avLst/>
          </a:prstGeom>
        </p:spPr>
      </p:pic>
      <p:pic>
        <p:nvPicPr>
          <p:cNvPr id="3" name="Picture 2">
            <a:extLst>
              <a:ext uri="{FF2B5EF4-FFF2-40B4-BE49-F238E27FC236}">
                <a16:creationId xmlns:a16="http://schemas.microsoft.com/office/drawing/2014/main" id="{964A6D22-5AF0-8505-0CA2-21723B1925BF}"/>
              </a:ext>
            </a:extLst>
          </p:cNvPr>
          <p:cNvPicPr>
            <a:picLocks noChangeAspect="1"/>
          </p:cNvPicPr>
          <p:nvPr/>
        </p:nvPicPr>
        <p:blipFill>
          <a:blip r:embed="rId3"/>
          <a:stretch>
            <a:fillRect/>
          </a:stretch>
        </p:blipFill>
        <p:spPr>
          <a:xfrm>
            <a:off x="627962" y="673594"/>
            <a:ext cx="7888076" cy="5309802"/>
          </a:xfrm>
          <a:prstGeom prst="rect">
            <a:avLst/>
          </a:prstGeom>
        </p:spPr>
      </p:pic>
      <p:pic>
        <p:nvPicPr>
          <p:cNvPr id="11" name="Picture 10">
            <a:extLst>
              <a:ext uri="{FF2B5EF4-FFF2-40B4-BE49-F238E27FC236}">
                <a16:creationId xmlns:a16="http://schemas.microsoft.com/office/drawing/2014/main" id="{770C7E6E-B4BA-524F-FD17-C7BB13EC14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7028" y="10108"/>
            <a:ext cx="1591039" cy="688017"/>
          </a:xfrm>
          <a:prstGeom prst="rect">
            <a:avLst/>
          </a:prstGeom>
        </p:spPr>
      </p:pic>
    </p:spTree>
    <p:extLst>
      <p:ext uri="{BB962C8B-B14F-4D97-AF65-F5344CB8AC3E}">
        <p14:creationId xmlns:p14="http://schemas.microsoft.com/office/powerpoint/2010/main" val="628563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03570" y="6248400"/>
            <a:ext cx="1659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Nurdan</a:t>
            </a:r>
            <a:r>
              <a:rPr lang="en-US" altLang="en-US" dirty="0"/>
              <a:t> KURU</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10" name="Picture 9" descr="Logo&#10;&#10;Description automatically generated with medium confidence">
            <a:extLst>
              <a:ext uri="{FF2B5EF4-FFF2-40B4-BE49-F238E27FC236}">
                <a16:creationId xmlns:a16="http://schemas.microsoft.com/office/drawing/2014/main" id="{120EA90F-EF35-EAB5-BFB1-8C1982FB8C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84" y="0"/>
            <a:ext cx="1030540" cy="964382"/>
          </a:xfrm>
          <a:prstGeom prst="rect">
            <a:avLst/>
          </a:prstGeom>
        </p:spPr>
      </p:pic>
      <p:pic>
        <p:nvPicPr>
          <p:cNvPr id="5" name="Picture 4">
            <a:extLst>
              <a:ext uri="{FF2B5EF4-FFF2-40B4-BE49-F238E27FC236}">
                <a16:creationId xmlns:a16="http://schemas.microsoft.com/office/drawing/2014/main" id="{39BF4693-04B1-25CA-B20B-4731D1F98470}"/>
              </a:ext>
            </a:extLst>
          </p:cNvPr>
          <p:cNvPicPr>
            <a:picLocks noChangeAspect="1"/>
          </p:cNvPicPr>
          <p:nvPr/>
        </p:nvPicPr>
        <p:blipFill>
          <a:blip r:embed="rId3"/>
          <a:stretch>
            <a:fillRect/>
          </a:stretch>
        </p:blipFill>
        <p:spPr>
          <a:xfrm>
            <a:off x="863482" y="1179983"/>
            <a:ext cx="7417036" cy="4611875"/>
          </a:xfrm>
          <a:prstGeom prst="rect">
            <a:avLst/>
          </a:prstGeom>
        </p:spPr>
      </p:pic>
      <p:sp>
        <p:nvSpPr>
          <p:cNvPr id="8" name="Rectangle 4">
            <a:extLst>
              <a:ext uri="{FF2B5EF4-FFF2-40B4-BE49-F238E27FC236}">
                <a16:creationId xmlns:a16="http://schemas.microsoft.com/office/drawing/2014/main" id="{B8F7658B-A22A-7D89-FD90-32D1B77E8A91}"/>
              </a:ext>
            </a:extLst>
          </p:cNvPr>
          <p:cNvSpPr>
            <a:spLocks noGrp="1" noChangeArrowheads="1"/>
          </p:cNvSpPr>
          <p:nvPr>
            <p:ph type="title"/>
          </p:nvPr>
        </p:nvSpPr>
        <p:spPr>
          <a:xfrm>
            <a:off x="1662449" y="33564"/>
            <a:ext cx="5748138" cy="703455"/>
          </a:xfrm>
        </p:spPr>
        <p:txBody>
          <a:bodyPr>
            <a:normAutofit/>
          </a:bodyPr>
          <a:lstStyle/>
          <a:p>
            <a:r>
              <a:rPr lang="tr-TR" altLang="en-US" sz="2800" spc="-8" dirty="0">
                <a:solidFill>
                  <a:srgbClr val="002060"/>
                </a:solidFill>
              </a:rPr>
              <a:t>DATASETS</a:t>
            </a:r>
            <a:endParaRPr lang="en-US" altLang="en-US" sz="2800" dirty="0">
              <a:solidFill>
                <a:srgbClr val="002060"/>
              </a:solidFill>
            </a:endParaRPr>
          </a:p>
        </p:txBody>
      </p:sp>
      <p:pic>
        <p:nvPicPr>
          <p:cNvPr id="9" name="Picture 8">
            <a:extLst>
              <a:ext uri="{FF2B5EF4-FFF2-40B4-BE49-F238E27FC236}">
                <a16:creationId xmlns:a16="http://schemas.microsoft.com/office/drawing/2014/main" id="{659B7A61-ECC4-0D80-714F-BF1AC0338D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7028" y="10108"/>
            <a:ext cx="1591039" cy="688017"/>
          </a:xfrm>
          <a:prstGeom prst="rect">
            <a:avLst/>
          </a:prstGeom>
        </p:spPr>
      </p:pic>
    </p:spTree>
    <p:extLst>
      <p:ext uri="{BB962C8B-B14F-4D97-AF65-F5344CB8AC3E}">
        <p14:creationId xmlns:p14="http://schemas.microsoft.com/office/powerpoint/2010/main" val="2919432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03570" y="6248400"/>
            <a:ext cx="1659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Nurdan</a:t>
            </a:r>
            <a:r>
              <a:rPr lang="en-US" altLang="en-US" dirty="0"/>
              <a:t> KURU</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10" name="Picture 9" descr="Logo&#10;&#10;Description automatically generated with medium confidence">
            <a:extLst>
              <a:ext uri="{FF2B5EF4-FFF2-40B4-BE49-F238E27FC236}">
                <a16:creationId xmlns:a16="http://schemas.microsoft.com/office/drawing/2014/main" id="{120EA90F-EF35-EAB5-BFB1-8C1982FB8C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84" y="0"/>
            <a:ext cx="1030540" cy="964382"/>
          </a:xfrm>
          <a:prstGeom prst="rect">
            <a:avLst/>
          </a:prstGeom>
        </p:spPr>
      </p:pic>
      <p:pic>
        <p:nvPicPr>
          <p:cNvPr id="3" name="Picture 2">
            <a:extLst>
              <a:ext uri="{FF2B5EF4-FFF2-40B4-BE49-F238E27FC236}">
                <a16:creationId xmlns:a16="http://schemas.microsoft.com/office/drawing/2014/main" id="{96F4BE81-CF90-1036-E39F-BE3F54038524}"/>
              </a:ext>
            </a:extLst>
          </p:cNvPr>
          <p:cNvPicPr>
            <a:picLocks noChangeAspect="1"/>
          </p:cNvPicPr>
          <p:nvPr/>
        </p:nvPicPr>
        <p:blipFill rotWithShape="1">
          <a:blip r:embed="rId3">
            <a:extLst>
              <a:ext uri="{28A0092B-C50C-407E-A947-70E740481C1C}">
                <a14:useLocalDpi xmlns:a14="http://schemas.microsoft.com/office/drawing/2010/main" val="0"/>
              </a:ext>
            </a:extLst>
          </a:blip>
          <a:srcRect t="5491" b="50000"/>
          <a:stretch/>
        </p:blipFill>
        <p:spPr>
          <a:xfrm>
            <a:off x="457200" y="1828800"/>
            <a:ext cx="7972715" cy="3581400"/>
          </a:xfrm>
          <a:prstGeom prst="rect">
            <a:avLst/>
          </a:prstGeom>
        </p:spPr>
      </p:pic>
      <p:sp>
        <p:nvSpPr>
          <p:cNvPr id="14" name="TextBox 13">
            <a:extLst>
              <a:ext uri="{FF2B5EF4-FFF2-40B4-BE49-F238E27FC236}">
                <a16:creationId xmlns:a16="http://schemas.microsoft.com/office/drawing/2014/main" id="{310E9B80-A5D8-4A02-8C60-A3763C422CE0}"/>
              </a:ext>
            </a:extLst>
          </p:cNvPr>
          <p:cNvSpPr txBox="1"/>
          <p:nvPr/>
        </p:nvSpPr>
        <p:spPr>
          <a:xfrm>
            <a:off x="1887886" y="1153180"/>
            <a:ext cx="5539677" cy="523220"/>
          </a:xfrm>
          <a:prstGeom prst="rect">
            <a:avLst/>
          </a:prstGeom>
          <a:noFill/>
        </p:spPr>
        <p:txBody>
          <a:bodyPr wrap="square" rtlCol="0">
            <a:spAutoFit/>
          </a:bodyPr>
          <a:lstStyle/>
          <a:p>
            <a:pPr algn="ctr"/>
            <a:r>
              <a:rPr lang="en-TR" sz="1400" b="1" dirty="0">
                <a:solidFill>
                  <a:srgbClr val="002060"/>
                </a:solidFill>
              </a:rPr>
              <a:t>DS3 - 645 Proteins</a:t>
            </a:r>
          </a:p>
          <a:p>
            <a:pPr algn="ctr"/>
            <a:r>
              <a:rPr lang="en-TR" sz="1400" b="1" dirty="0">
                <a:solidFill>
                  <a:srgbClr val="002060"/>
                </a:solidFill>
              </a:rPr>
              <a:t>2234 Neutral &amp; 1401 Pathogenic Variants</a:t>
            </a:r>
          </a:p>
        </p:txBody>
      </p:sp>
      <p:sp>
        <p:nvSpPr>
          <p:cNvPr id="9" name="Rectangle 4">
            <a:extLst>
              <a:ext uri="{FF2B5EF4-FFF2-40B4-BE49-F238E27FC236}">
                <a16:creationId xmlns:a16="http://schemas.microsoft.com/office/drawing/2014/main" id="{2819AED7-6AF9-AB8E-9317-C47F1B13AECF}"/>
              </a:ext>
            </a:extLst>
          </p:cNvPr>
          <p:cNvSpPr>
            <a:spLocks noGrp="1" noChangeArrowheads="1"/>
          </p:cNvSpPr>
          <p:nvPr>
            <p:ph type="title"/>
          </p:nvPr>
        </p:nvSpPr>
        <p:spPr>
          <a:xfrm>
            <a:off x="1662449" y="33564"/>
            <a:ext cx="5748138" cy="703455"/>
          </a:xfrm>
        </p:spPr>
        <p:txBody>
          <a:bodyPr>
            <a:normAutofit/>
          </a:bodyPr>
          <a:lstStyle/>
          <a:p>
            <a:r>
              <a:rPr lang="tr-TR" altLang="en-US" sz="2800" spc="-8" dirty="0">
                <a:solidFill>
                  <a:srgbClr val="002060"/>
                </a:solidFill>
              </a:rPr>
              <a:t>RESULTS</a:t>
            </a:r>
            <a:endParaRPr lang="en-US" altLang="en-US" sz="2800" dirty="0">
              <a:solidFill>
                <a:srgbClr val="002060"/>
              </a:solidFill>
            </a:endParaRPr>
          </a:p>
        </p:txBody>
      </p:sp>
      <p:pic>
        <p:nvPicPr>
          <p:cNvPr id="11" name="Picture 10">
            <a:extLst>
              <a:ext uri="{FF2B5EF4-FFF2-40B4-BE49-F238E27FC236}">
                <a16:creationId xmlns:a16="http://schemas.microsoft.com/office/drawing/2014/main" id="{509CE619-A5BD-E243-BFC8-E270199298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7028" y="10108"/>
            <a:ext cx="1591039" cy="688017"/>
          </a:xfrm>
          <a:prstGeom prst="rect">
            <a:avLst/>
          </a:prstGeom>
        </p:spPr>
      </p:pic>
    </p:spTree>
    <p:extLst>
      <p:ext uri="{BB962C8B-B14F-4D97-AF65-F5344CB8AC3E}">
        <p14:creationId xmlns:p14="http://schemas.microsoft.com/office/powerpoint/2010/main" val="2069600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03570" y="6248400"/>
            <a:ext cx="1659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Nurdan</a:t>
            </a:r>
            <a:r>
              <a:rPr lang="en-US" altLang="en-US" dirty="0"/>
              <a:t> KURU</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10" name="Picture 9" descr="Logo&#10;&#10;Description automatically generated with medium confidence">
            <a:extLst>
              <a:ext uri="{FF2B5EF4-FFF2-40B4-BE49-F238E27FC236}">
                <a16:creationId xmlns:a16="http://schemas.microsoft.com/office/drawing/2014/main" id="{120EA90F-EF35-EAB5-BFB1-8C1982FB8C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84" y="0"/>
            <a:ext cx="1030540" cy="964382"/>
          </a:xfrm>
          <a:prstGeom prst="rect">
            <a:avLst/>
          </a:prstGeom>
        </p:spPr>
      </p:pic>
      <p:pic>
        <p:nvPicPr>
          <p:cNvPr id="11" name="Picture 10">
            <a:extLst>
              <a:ext uri="{FF2B5EF4-FFF2-40B4-BE49-F238E27FC236}">
                <a16:creationId xmlns:a16="http://schemas.microsoft.com/office/drawing/2014/main" id="{BAE310A7-9EFB-DC50-A95E-2185FDD1EA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565" y="519485"/>
            <a:ext cx="6647409" cy="2954403"/>
          </a:xfrm>
          <a:prstGeom prst="rect">
            <a:avLst/>
          </a:prstGeom>
        </p:spPr>
      </p:pic>
      <p:pic>
        <p:nvPicPr>
          <p:cNvPr id="14" name="Picture 13">
            <a:extLst>
              <a:ext uri="{FF2B5EF4-FFF2-40B4-BE49-F238E27FC236}">
                <a16:creationId xmlns:a16="http://schemas.microsoft.com/office/drawing/2014/main" id="{9E8E4AC8-93B7-4C46-6618-D79CEB22FB9C}"/>
              </a:ext>
            </a:extLst>
          </p:cNvPr>
          <p:cNvPicPr>
            <a:picLocks noChangeAspect="1"/>
          </p:cNvPicPr>
          <p:nvPr/>
        </p:nvPicPr>
        <p:blipFill rotWithShape="1">
          <a:blip r:embed="rId4">
            <a:extLst>
              <a:ext uri="{28A0092B-C50C-407E-A947-70E740481C1C}">
                <a14:useLocalDpi xmlns:a14="http://schemas.microsoft.com/office/drawing/2010/main" val="0"/>
              </a:ext>
            </a:extLst>
          </a:blip>
          <a:srcRect b="9169"/>
          <a:stretch/>
        </p:blipFill>
        <p:spPr>
          <a:xfrm>
            <a:off x="1304131" y="3210162"/>
            <a:ext cx="6893812" cy="2782996"/>
          </a:xfrm>
          <a:prstGeom prst="rect">
            <a:avLst/>
          </a:prstGeom>
        </p:spPr>
      </p:pic>
      <p:sp>
        <p:nvSpPr>
          <p:cNvPr id="4" name="TextBox 3">
            <a:extLst>
              <a:ext uri="{FF2B5EF4-FFF2-40B4-BE49-F238E27FC236}">
                <a16:creationId xmlns:a16="http://schemas.microsoft.com/office/drawing/2014/main" id="{CD82B004-997F-9A47-0393-D576B282C14D}"/>
              </a:ext>
            </a:extLst>
          </p:cNvPr>
          <p:cNvSpPr txBox="1"/>
          <p:nvPr/>
        </p:nvSpPr>
        <p:spPr>
          <a:xfrm>
            <a:off x="1981200" y="425888"/>
            <a:ext cx="5539677" cy="523220"/>
          </a:xfrm>
          <a:prstGeom prst="rect">
            <a:avLst/>
          </a:prstGeom>
          <a:noFill/>
        </p:spPr>
        <p:txBody>
          <a:bodyPr wrap="square" rtlCol="0">
            <a:spAutoFit/>
          </a:bodyPr>
          <a:lstStyle/>
          <a:p>
            <a:pPr algn="ctr"/>
            <a:r>
              <a:rPr lang="en-TR" sz="1400" b="1" dirty="0">
                <a:solidFill>
                  <a:srgbClr val="002060"/>
                </a:solidFill>
              </a:rPr>
              <a:t>DS5 - 1155 Proteins</a:t>
            </a:r>
          </a:p>
          <a:p>
            <a:pPr algn="ctr"/>
            <a:r>
              <a:rPr lang="en-TR" sz="1400" b="1" dirty="0">
                <a:solidFill>
                  <a:srgbClr val="002060"/>
                </a:solidFill>
              </a:rPr>
              <a:t>5014 Neutral &amp; 7165 Pathogenic Variants</a:t>
            </a:r>
          </a:p>
        </p:txBody>
      </p:sp>
      <p:sp>
        <p:nvSpPr>
          <p:cNvPr id="15" name="TextBox 14">
            <a:extLst>
              <a:ext uri="{FF2B5EF4-FFF2-40B4-BE49-F238E27FC236}">
                <a16:creationId xmlns:a16="http://schemas.microsoft.com/office/drawing/2014/main" id="{F24D5D5B-0475-B517-8861-B8ACF63EBF3C}"/>
              </a:ext>
            </a:extLst>
          </p:cNvPr>
          <p:cNvSpPr txBox="1"/>
          <p:nvPr/>
        </p:nvSpPr>
        <p:spPr>
          <a:xfrm>
            <a:off x="2105526" y="3293527"/>
            <a:ext cx="5539677" cy="523220"/>
          </a:xfrm>
          <a:prstGeom prst="rect">
            <a:avLst/>
          </a:prstGeom>
          <a:noFill/>
        </p:spPr>
        <p:txBody>
          <a:bodyPr wrap="square" rtlCol="0">
            <a:spAutoFit/>
          </a:bodyPr>
          <a:lstStyle/>
          <a:p>
            <a:pPr algn="ctr"/>
            <a:r>
              <a:rPr lang="en-TR" sz="1400" b="1" dirty="0">
                <a:solidFill>
                  <a:srgbClr val="8BBBBA"/>
                </a:solidFill>
              </a:rPr>
              <a:t>DS6 - 1023 Proteins</a:t>
            </a:r>
          </a:p>
          <a:p>
            <a:pPr algn="ctr"/>
            <a:r>
              <a:rPr lang="en-TR" sz="1400" b="1" dirty="0">
                <a:solidFill>
                  <a:srgbClr val="8BBBBA"/>
                </a:solidFill>
              </a:rPr>
              <a:t>5859 Neutral &amp; 11871 Pathogenic Variants</a:t>
            </a:r>
          </a:p>
        </p:txBody>
      </p:sp>
      <p:sp>
        <p:nvSpPr>
          <p:cNvPr id="5" name="Rectangle 4">
            <a:extLst>
              <a:ext uri="{FF2B5EF4-FFF2-40B4-BE49-F238E27FC236}">
                <a16:creationId xmlns:a16="http://schemas.microsoft.com/office/drawing/2014/main" id="{EF4742D4-5E26-C662-1357-303962B1F6FC}"/>
              </a:ext>
            </a:extLst>
          </p:cNvPr>
          <p:cNvSpPr/>
          <p:nvPr/>
        </p:nvSpPr>
        <p:spPr>
          <a:xfrm>
            <a:off x="2133600" y="946352"/>
            <a:ext cx="368866" cy="22610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7" name="Rectangle 16">
            <a:extLst>
              <a:ext uri="{FF2B5EF4-FFF2-40B4-BE49-F238E27FC236}">
                <a16:creationId xmlns:a16="http://schemas.microsoft.com/office/drawing/2014/main" id="{66897D5D-0FA5-D9A1-BB10-DBD15A920D98}"/>
              </a:ext>
            </a:extLst>
          </p:cNvPr>
          <p:cNvSpPr/>
          <p:nvPr/>
        </p:nvSpPr>
        <p:spPr>
          <a:xfrm>
            <a:off x="2209800" y="3792748"/>
            <a:ext cx="292666" cy="22610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13" name="Picture 12">
            <a:extLst>
              <a:ext uri="{FF2B5EF4-FFF2-40B4-BE49-F238E27FC236}">
                <a16:creationId xmlns:a16="http://schemas.microsoft.com/office/drawing/2014/main" id="{3DAFEF12-FB0C-7A06-534B-6E6784D746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47028" y="10108"/>
            <a:ext cx="1591039" cy="688017"/>
          </a:xfrm>
          <a:prstGeom prst="rect">
            <a:avLst/>
          </a:prstGeom>
        </p:spPr>
      </p:pic>
    </p:spTree>
    <p:extLst>
      <p:ext uri="{BB962C8B-B14F-4D97-AF65-F5344CB8AC3E}">
        <p14:creationId xmlns:p14="http://schemas.microsoft.com/office/powerpoint/2010/main" val="1938878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03570" y="6248400"/>
            <a:ext cx="1659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Nurdan</a:t>
            </a:r>
            <a:r>
              <a:rPr lang="en-US" altLang="en-US" dirty="0"/>
              <a:t> KURU</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10" name="Picture 9" descr="Logo&#10;&#10;Description automatically generated with medium confidence">
            <a:extLst>
              <a:ext uri="{FF2B5EF4-FFF2-40B4-BE49-F238E27FC236}">
                <a16:creationId xmlns:a16="http://schemas.microsoft.com/office/drawing/2014/main" id="{120EA90F-EF35-EAB5-BFB1-8C1982FB8C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84" y="0"/>
            <a:ext cx="1030540" cy="964382"/>
          </a:xfrm>
          <a:prstGeom prst="rect">
            <a:avLst/>
          </a:prstGeom>
        </p:spPr>
      </p:pic>
      <p:sp>
        <p:nvSpPr>
          <p:cNvPr id="13" name="TextBox 12">
            <a:extLst>
              <a:ext uri="{FF2B5EF4-FFF2-40B4-BE49-F238E27FC236}">
                <a16:creationId xmlns:a16="http://schemas.microsoft.com/office/drawing/2014/main" id="{2D478C70-29A3-518A-31BC-6C694920B484}"/>
              </a:ext>
            </a:extLst>
          </p:cNvPr>
          <p:cNvSpPr txBox="1"/>
          <p:nvPr/>
        </p:nvSpPr>
        <p:spPr>
          <a:xfrm>
            <a:off x="214444" y="1108334"/>
            <a:ext cx="8923623" cy="1754326"/>
          </a:xfrm>
          <a:prstGeom prst="rect">
            <a:avLst/>
          </a:prstGeom>
          <a:noFill/>
        </p:spPr>
        <p:txBody>
          <a:bodyPr wrap="square" rtlCol="0">
            <a:spAutoFit/>
          </a:bodyPr>
          <a:lstStyle/>
          <a:p>
            <a:pPr marL="285750" indent="-285750">
              <a:buFont typeface="Wingdings" pitchFamily="2" charset="2"/>
              <a:buChar char="ü"/>
            </a:pPr>
            <a:r>
              <a:rPr lang="en-US" dirty="0">
                <a:latin typeface="Arial" panose="020B0604020202020204" pitchFamily="34" charset="0"/>
                <a:cs typeface="Arial" panose="020B0604020202020204" pitchFamily="34" charset="0"/>
              </a:rPr>
              <a:t>PHACT can achieve better predictive performances than do the benchmark algorithms over different datasets</a:t>
            </a:r>
            <a:r>
              <a:rPr lang="en-TR" dirty="0">
                <a:latin typeface="Arial" panose="020B0604020202020204" pitchFamily="34" charset="0"/>
                <a:cs typeface="Arial" panose="020B0604020202020204" pitchFamily="34" charset="0"/>
              </a:rPr>
              <a:t>.</a:t>
            </a:r>
          </a:p>
          <a:p>
            <a:pPr marL="285750" indent="-285750">
              <a:buFont typeface="Wingdings" pitchFamily="2" charset="2"/>
              <a:buChar char="ü"/>
            </a:pPr>
            <a:endParaRPr lang="en-TR" dirty="0">
              <a:latin typeface="Arial" panose="020B0604020202020204" pitchFamily="34" charset="0"/>
              <a:cs typeface="Arial" panose="020B0604020202020204" pitchFamily="34" charset="0"/>
            </a:endParaRPr>
          </a:p>
          <a:p>
            <a:pPr marL="285750" indent="-285750">
              <a:buFont typeface="Wingdings" pitchFamily="2" charset="2"/>
              <a:buChar char="ü"/>
            </a:pPr>
            <a:r>
              <a:rPr lang="en-US" dirty="0">
                <a:latin typeface="Arial" panose="020B0604020202020204" pitchFamily="34" charset="0"/>
                <a:cs typeface="Arial" panose="020B0604020202020204" pitchFamily="34" charset="0"/>
              </a:rPr>
              <a:t>PHACT, which exploits the information stemming from the phylogenetic tree showed higher predictive performances in AUC, AUPR, MCC, F1 score and balanced accuracy measures.</a:t>
            </a:r>
          </a:p>
        </p:txBody>
      </p:sp>
      <p:sp>
        <p:nvSpPr>
          <p:cNvPr id="15" name="TextBox 14">
            <a:extLst>
              <a:ext uri="{FF2B5EF4-FFF2-40B4-BE49-F238E27FC236}">
                <a16:creationId xmlns:a16="http://schemas.microsoft.com/office/drawing/2014/main" id="{9EE02607-66D1-7BB1-8CF0-2DA7AA371856}"/>
              </a:ext>
            </a:extLst>
          </p:cNvPr>
          <p:cNvSpPr txBox="1"/>
          <p:nvPr/>
        </p:nvSpPr>
        <p:spPr>
          <a:xfrm>
            <a:off x="176256" y="3743801"/>
            <a:ext cx="3221372" cy="1754326"/>
          </a:xfrm>
          <a:prstGeom prst="rect">
            <a:avLst/>
          </a:prstGeom>
          <a:noFill/>
        </p:spPr>
        <p:txBody>
          <a:bodyPr wrap="square" rtlCol="0">
            <a:spAutoFit/>
          </a:bodyPr>
          <a:lstStyle/>
          <a:p>
            <a:pPr marL="457200" indent="-457200">
              <a:buFont typeface="Wingdings" pitchFamily="2" charset="2"/>
              <a:buChar char="v"/>
            </a:pPr>
            <a:r>
              <a:rPr lang="en-US" dirty="0">
                <a:latin typeface="Arial" panose="020B0604020202020204" pitchFamily="34" charset="0"/>
                <a:cs typeface="Arial" panose="020B0604020202020204" pitchFamily="34" charset="0"/>
              </a:rPr>
              <a:t>A supervised machine learning algorithm based on PHACT</a:t>
            </a:r>
          </a:p>
          <a:p>
            <a:pPr marL="457200" indent="-457200">
              <a:buFont typeface="Wingdings" pitchFamily="2" charset="2"/>
              <a:buChar char="v"/>
            </a:pPr>
            <a:r>
              <a:rPr lang="en-TR" dirty="0">
                <a:latin typeface="Arial" panose="020B0604020202020204" pitchFamily="34" charset="0"/>
                <a:cs typeface="Arial" panose="020B0604020202020204" pitchFamily="34" charset="0"/>
              </a:rPr>
              <a:t>Coevolution addition to PHACT</a:t>
            </a:r>
          </a:p>
          <a:p>
            <a:pPr marL="457200" indent="-457200">
              <a:buFont typeface="Wingdings" pitchFamily="2" charset="2"/>
              <a:buChar char="v"/>
            </a:pPr>
            <a:r>
              <a:rPr lang="en-TR" dirty="0">
                <a:latin typeface="Arial" panose="020B0604020202020204" pitchFamily="34" charset="0"/>
                <a:cs typeface="Arial" panose="020B0604020202020204" pitchFamily="34" charset="0"/>
              </a:rPr>
              <a:t>Web server</a:t>
            </a:r>
          </a:p>
        </p:txBody>
      </p:sp>
      <p:sp>
        <p:nvSpPr>
          <p:cNvPr id="17" name="Rectangle 16">
            <a:extLst>
              <a:ext uri="{FF2B5EF4-FFF2-40B4-BE49-F238E27FC236}">
                <a16:creationId xmlns:a16="http://schemas.microsoft.com/office/drawing/2014/main" id="{023D3931-B8E5-7F85-0531-8BF483DB32A7}"/>
              </a:ext>
            </a:extLst>
          </p:cNvPr>
          <p:cNvSpPr/>
          <p:nvPr/>
        </p:nvSpPr>
        <p:spPr>
          <a:xfrm>
            <a:off x="3322446" y="1094678"/>
            <a:ext cx="2731626" cy="3356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dirty="0"/>
          </a:p>
        </p:txBody>
      </p:sp>
      <p:sp>
        <p:nvSpPr>
          <p:cNvPr id="18" name="TextBox 17">
            <a:extLst>
              <a:ext uri="{FF2B5EF4-FFF2-40B4-BE49-F238E27FC236}">
                <a16:creationId xmlns:a16="http://schemas.microsoft.com/office/drawing/2014/main" id="{FFCC14D7-ABF8-E4AA-635B-B9D8D6E78750}"/>
              </a:ext>
            </a:extLst>
          </p:cNvPr>
          <p:cNvSpPr txBox="1"/>
          <p:nvPr/>
        </p:nvSpPr>
        <p:spPr>
          <a:xfrm>
            <a:off x="3214103" y="435886"/>
            <a:ext cx="2347656" cy="461665"/>
          </a:xfrm>
          <a:prstGeom prst="rect">
            <a:avLst/>
          </a:prstGeom>
          <a:noFill/>
        </p:spPr>
        <p:txBody>
          <a:bodyPr wrap="square" rtlCol="0">
            <a:spAutoFit/>
          </a:bodyPr>
          <a:lstStyle/>
          <a:p>
            <a:pPr algn="ctr"/>
            <a:r>
              <a:rPr lang="en-TR" sz="2400" b="1" dirty="0">
                <a:solidFill>
                  <a:srgbClr val="002060"/>
                </a:solidFill>
                <a:latin typeface="Arial" panose="020B0604020202020204" pitchFamily="34" charset="0"/>
                <a:cs typeface="Arial" panose="020B0604020202020204" pitchFamily="34" charset="0"/>
              </a:rPr>
              <a:t>CONCLUSION</a:t>
            </a:r>
          </a:p>
        </p:txBody>
      </p:sp>
      <p:sp>
        <p:nvSpPr>
          <p:cNvPr id="21" name="TextBox 20">
            <a:extLst>
              <a:ext uri="{FF2B5EF4-FFF2-40B4-BE49-F238E27FC236}">
                <a16:creationId xmlns:a16="http://schemas.microsoft.com/office/drawing/2014/main" id="{7CF74A6F-9A67-8EF9-EFD8-4578F20BC3FF}"/>
              </a:ext>
            </a:extLst>
          </p:cNvPr>
          <p:cNvSpPr txBox="1"/>
          <p:nvPr/>
        </p:nvSpPr>
        <p:spPr>
          <a:xfrm>
            <a:off x="-4555" y="3152254"/>
            <a:ext cx="3152687" cy="430887"/>
          </a:xfrm>
          <a:prstGeom prst="rect">
            <a:avLst/>
          </a:prstGeom>
          <a:noFill/>
        </p:spPr>
        <p:txBody>
          <a:bodyPr wrap="square" rtlCol="0">
            <a:spAutoFit/>
          </a:bodyPr>
          <a:lstStyle/>
          <a:p>
            <a:pPr algn="ctr"/>
            <a:r>
              <a:rPr lang="en-TR" sz="2200" b="1" dirty="0">
                <a:solidFill>
                  <a:srgbClr val="002060"/>
                </a:solidFill>
                <a:latin typeface="Arial" panose="020B0604020202020204" pitchFamily="34" charset="0"/>
                <a:cs typeface="Arial" panose="020B0604020202020204" pitchFamily="34" charset="0"/>
              </a:rPr>
              <a:t>ONGOING WORK</a:t>
            </a:r>
          </a:p>
        </p:txBody>
      </p:sp>
      <p:pic>
        <p:nvPicPr>
          <p:cNvPr id="3" name="Picture 2">
            <a:extLst>
              <a:ext uri="{FF2B5EF4-FFF2-40B4-BE49-F238E27FC236}">
                <a16:creationId xmlns:a16="http://schemas.microsoft.com/office/drawing/2014/main" id="{1492ACCA-BC91-E736-8891-31294069CD7C}"/>
              </a:ext>
            </a:extLst>
          </p:cNvPr>
          <p:cNvPicPr>
            <a:picLocks noChangeAspect="1"/>
          </p:cNvPicPr>
          <p:nvPr/>
        </p:nvPicPr>
        <p:blipFill rotWithShape="1">
          <a:blip r:embed="rId3">
            <a:extLst>
              <a:ext uri="{28A0092B-C50C-407E-A947-70E740481C1C}">
                <a14:useLocalDpi xmlns:a14="http://schemas.microsoft.com/office/drawing/2010/main" val="0"/>
              </a:ext>
            </a:extLst>
          </a:blip>
          <a:srcRect l="2735" t="12941" r="2773" b="6476"/>
          <a:stretch/>
        </p:blipFill>
        <p:spPr>
          <a:xfrm>
            <a:off x="3505200" y="3372865"/>
            <a:ext cx="5676683" cy="2723135"/>
          </a:xfrm>
          <a:prstGeom prst="rect">
            <a:avLst/>
          </a:prstGeom>
        </p:spPr>
      </p:pic>
      <p:sp>
        <p:nvSpPr>
          <p:cNvPr id="4" name="Arc 3">
            <a:extLst>
              <a:ext uri="{FF2B5EF4-FFF2-40B4-BE49-F238E27FC236}">
                <a16:creationId xmlns:a16="http://schemas.microsoft.com/office/drawing/2014/main" id="{62BF118C-AC65-2DAD-0095-458C8D2C4760}"/>
              </a:ext>
            </a:extLst>
          </p:cNvPr>
          <p:cNvSpPr/>
          <p:nvPr/>
        </p:nvSpPr>
        <p:spPr>
          <a:xfrm rot="21243726" flipH="1" flipV="1">
            <a:off x="2942560" y="3964383"/>
            <a:ext cx="1054100" cy="865481"/>
          </a:xfrm>
          <a:prstGeom prst="arc">
            <a:avLst>
              <a:gd name="adj1" fmla="val 16200000"/>
              <a:gd name="adj2" fmla="val 1063685"/>
            </a:avLst>
          </a:prstGeom>
          <a:ln w="57150">
            <a:solidFill>
              <a:srgbClr val="8BBBB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R"/>
          </a:p>
        </p:txBody>
      </p:sp>
      <p:sp>
        <p:nvSpPr>
          <p:cNvPr id="7" name="Triangle 6">
            <a:extLst>
              <a:ext uri="{FF2B5EF4-FFF2-40B4-BE49-F238E27FC236}">
                <a16:creationId xmlns:a16="http://schemas.microsoft.com/office/drawing/2014/main" id="{52621632-36D0-0F29-3C15-AB08C3DD5C0A}"/>
              </a:ext>
            </a:extLst>
          </p:cNvPr>
          <p:cNvSpPr/>
          <p:nvPr/>
        </p:nvSpPr>
        <p:spPr>
          <a:xfrm rot="20189664">
            <a:off x="3312703" y="4688297"/>
            <a:ext cx="228599" cy="228600"/>
          </a:xfrm>
          <a:prstGeom prst="triangle">
            <a:avLst/>
          </a:prstGeom>
          <a:solidFill>
            <a:srgbClr val="8BBBBA"/>
          </a:solidFill>
          <a:ln>
            <a:solidFill>
              <a:srgbClr val="8BBB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8" name="TextBox 7">
            <a:extLst>
              <a:ext uri="{FF2B5EF4-FFF2-40B4-BE49-F238E27FC236}">
                <a16:creationId xmlns:a16="http://schemas.microsoft.com/office/drawing/2014/main" id="{EC41A958-F3E8-BF92-A80B-C9D27985A63F}"/>
              </a:ext>
            </a:extLst>
          </p:cNvPr>
          <p:cNvSpPr txBox="1"/>
          <p:nvPr/>
        </p:nvSpPr>
        <p:spPr>
          <a:xfrm>
            <a:off x="2653166" y="5033450"/>
            <a:ext cx="1054100" cy="584775"/>
          </a:xfrm>
          <a:prstGeom prst="rect">
            <a:avLst/>
          </a:prstGeom>
          <a:noFill/>
        </p:spPr>
        <p:txBody>
          <a:bodyPr wrap="square" rtlCol="0">
            <a:spAutoFit/>
          </a:bodyPr>
          <a:lstStyle/>
          <a:p>
            <a:pPr algn="ctr"/>
            <a:r>
              <a:rPr lang="en-TR" sz="1600" b="1" dirty="0">
                <a:solidFill>
                  <a:srgbClr val="8BBBBA"/>
                </a:solidFill>
              </a:rPr>
              <a:t>Initial results</a:t>
            </a:r>
          </a:p>
        </p:txBody>
      </p:sp>
      <p:sp>
        <p:nvSpPr>
          <p:cNvPr id="9" name="Rounded Rectangle 8">
            <a:extLst>
              <a:ext uri="{FF2B5EF4-FFF2-40B4-BE49-F238E27FC236}">
                <a16:creationId xmlns:a16="http://schemas.microsoft.com/office/drawing/2014/main" id="{842DCF12-A9B6-C96B-7E22-4CA4E97DF85D}"/>
              </a:ext>
            </a:extLst>
          </p:cNvPr>
          <p:cNvSpPr/>
          <p:nvPr/>
        </p:nvSpPr>
        <p:spPr>
          <a:xfrm>
            <a:off x="4288102" y="5119533"/>
            <a:ext cx="304800" cy="757188"/>
          </a:xfrm>
          <a:prstGeom prst="roundRect">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23" name="Picture 22">
            <a:extLst>
              <a:ext uri="{FF2B5EF4-FFF2-40B4-BE49-F238E27FC236}">
                <a16:creationId xmlns:a16="http://schemas.microsoft.com/office/drawing/2014/main" id="{E9E46505-9306-421A-0DB3-E18F42C88D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7028" y="10108"/>
            <a:ext cx="1591039" cy="688017"/>
          </a:xfrm>
          <a:prstGeom prst="rect">
            <a:avLst/>
          </a:prstGeom>
        </p:spPr>
      </p:pic>
    </p:spTree>
    <p:extLst>
      <p:ext uri="{BB962C8B-B14F-4D97-AF65-F5344CB8AC3E}">
        <p14:creationId xmlns:p14="http://schemas.microsoft.com/office/powerpoint/2010/main" val="873446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F3C637EE-E377-E77D-4FD4-4F0123C3B2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Resim 9" descr="çayır, gök, açık hava, bina içeren bir resim&#10;&#10;Açıklama otomatik olarak oluşturuldu">
            <a:extLst>
              <a:ext uri="{FF2B5EF4-FFF2-40B4-BE49-F238E27FC236}">
                <a16:creationId xmlns:a16="http://schemas.microsoft.com/office/drawing/2014/main" id="{617A31DA-E434-659D-6B1D-DD18DEE10DBD}"/>
              </a:ext>
            </a:extLst>
          </p:cNvPr>
          <p:cNvPicPr>
            <a:picLocks noChangeAspect="1"/>
          </p:cNvPicPr>
          <p:nvPr/>
        </p:nvPicPr>
        <p:blipFill rotWithShape="1">
          <a:blip r:embed="rId2">
            <a:extLst>
              <a:ext uri="{28A0092B-C50C-407E-A947-70E740481C1C}">
                <a14:useLocalDpi xmlns:a14="http://schemas.microsoft.com/office/drawing/2010/main" val="0"/>
              </a:ext>
            </a:extLst>
          </a:blip>
          <a:srcRect l="15027" r="26936" b="-1"/>
          <a:stretch/>
        </p:blipFill>
        <p:spPr>
          <a:xfrm>
            <a:off x="5784560" y="0"/>
            <a:ext cx="6296067" cy="606493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19" name="Metin kutusu 8">
            <a:extLst>
              <a:ext uri="{FF2B5EF4-FFF2-40B4-BE49-F238E27FC236}">
                <a16:creationId xmlns:a16="http://schemas.microsoft.com/office/drawing/2014/main" id="{44C4B0B2-FD2C-C412-2FDC-A256002C2F56}"/>
              </a:ext>
            </a:extLst>
          </p:cNvPr>
          <p:cNvSpPr txBox="1"/>
          <p:nvPr/>
        </p:nvSpPr>
        <p:spPr>
          <a:xfrm>
            <a:off x="151336" y="3610879"/>
            <a:ext cx="4528499" cy="461665"/>
          </a:xfrm>
          <a:prstGeom prst="rect">
            <a:avLst/>
          </a:prstGeom>
          <a:noFill/>
        </p:spPr>
        <p:txBody>
          <a:bodyPr wrap="square" rtlCol="0">
            <a:spAutoFit/>
          </a:bodyPr>
          <a:lstStyle/>
          <a:p>
            <a:r>
              <a:rPr lang="tr-TR" sz="2400" b="1" dirty="0">
                <a:latin typeface="Arial" panose="020B0604020202020204" pitchFamily="34" charset="0"/>
                <a:cs typeface="Arial" panose="020B0604020202020204" pitchFamily="34" charset="0"/>
              </a:rPr>
              <a:t>ACKNOWLEDGEMENTS</a:t>
            </a:r>
          </a:p>
        </p:txBody>
      </p:sp>
      <p:pic>
        <p:nvPicPr>
          <p:cNvPr id="20" name="Resim 9">
            <a:extLst>
              <a:ext uri="{FF2B5EF4-FFF2-40B4-BE49-F238E27FC236}">
                <a16:creationId xmlns:a16="http://schemas.microsoft.com/office/drawing/2014/main" id="{84B02588-BF40-348B-ED58-40253B4AD64F}"/>
              </a:ext>
            </a:extLst>
          </p:cNvPr>
          <p:cNvPicPr>
            <a:picLocks noChangeAspect="1"/>
          </p:cNvPicPr>
          <p:nvPr/>
        </p:nvPicPr>
        <p:blipFill>
          <a:blip r:embed="rId3"/>
          <a:stretch>
            <a:fillRect/>
          </a:stretch>
        </p:blipFill>
        <p:spPr>
          <a:xfrm>
            <a:off x="1167133" y="5024836"/>
            <a:ext cx="1510333" cy="850821"/>
          </a:xfrm>
          <a:prstGeom prst="rect">
            <a:avLst/>
          </a:prstGeom>
        </p:spPr>
      </p:pic>
      <p:pic>
        <p:nvPicPr>
          <p:cNvPr id="21" name="Resim 10">
            <a:extLst>
              <a:ext uri="{FF2B5EF4-FFF2-40B4-BE49-F238E27FC236}">
                <a16:creationId xmlns:a16="http://schemas.microsoft.com/office/drawing/2014/main" id="{B49CB19D-E56F-1DAD-C9D1-A98180ADA6A8}"/>
              </a:ext>
            </a:extLst>
          </p:cNvPr>
          <p:cNvPicPr>
            <a:picLocks noChangeAspect="1"/>
          </p:cNvPicPr>
          <p:nvPr/>
        </p:nvPicPr>
        <p:blipFill>
          <a:blip r:embed="rId4"/>
          <a:stretch>
            <a:fillRect/>
          </a:stretch>
        </p:blipFill>
        <p:spPr>
          <a:xfrm>
            <a:off x="518418" y="4152851"/>
            <a:ext cx="2758748" cy="787054"/>
          </a:xfrm>
          <a:prstGeom prst="rect">
            <a:avLst/>
          </a:prstGeom>
        </p:spPr>
      </p:pic>
      <p:sp>
        <p:nvSpPr>
          <p:cNvPr id="35" name="Metin kutusu 8">
            <a:extLst>
              <a:ext uri="{FF2B5EF4-FFF2-40B4-BE49-F238E27FC236}">
                <a16:creationId xmlns:a16="http://schemas.microsoft.com/office/drawing/2014/main" id="{74C542E7-9398-FCF5-D366-8D26BD2F1132}"/>
              </a:ext>
            </a:extLst>
          </p:cNvPr>
          <p:cNvSpPr txBox="1"/>
          <p:nvPr/>
        </p:nvSpPr>
        <p:spPr>
          <a:xfrm>
            <a:off x="117868" y="271686"/>
            <a:ext cx="2519558" cy="461665"/>
          </a:xfrm>
          <a:prstGeom prst="rect">
            <a:avLst/>
          </a:prstGeom>
          <a:noFill/>
        </p:spPr>
        <p:txBody>
          <a:bodyPr wrap="square" rtlCol="0">
            <a:spAutoFit/>
          </a:bodyPr>
          <a:lstStyle/>
          <a:p>
            <a:r>
              <a:rPr lang="tr-TR" sz="2400" b="1" dirty="0">
                <a:latin typeface="Arial" panose="020B0604020202020204" pitchFamily="34" charset="0"/>
                <a:cs typeface="Arial" panose="020B0604020202020204" pitchFamily="34" charset="0"/>
              </a:rPr>
              <a:t>TEAM</a:t>
            </a:r>
          </a:p>
        </p:txBody>
      </p:sp>
      <p:sp>
        <p:nvSpPr>
          <p:cNvPr id="2" name="TextBox 1">
            <a:extLst>
              <a:ext uri="{FF2B5EF4-FFF2-40B4-BE49-F238E27FC236}">
                <a16:creationId xmlns:a16="http://schemas.microsoft.com/office/drawing/2014/main" id="{6A6F2049-B2F4-0FA9-6D97-0CE4E31321D7}"/>
              </a:ext>
            </a:extLst>
          </p:cNvPr>
          <p:cNvSpPr txBox="1"/>
          <p:nvPr/>
        </p:nvSpPr>
        <p:spPr>
          <a:xfrm>
            <a:off x="117868" y="762000"/>
            <a:ext cx="4826036" cy="2534027"/>
          </a:xfrm>
          <a:prstGeom prst="rect">
            <a:avLst/>
          </a:prstGeom>
          <a:noFill/>
        </p:spPr>
        <p:txBody>
          <a:bodyPr wrap="square" rtlCol="0">
            <a:spAutoFit/>
          </a:bodyPr>
          <a:lstStyle/>
          <a:p>
            <a:pPr>
              <a:lnSpc>
                <a:spcPct val="150000"/>
              </a:lnSpc>
            </a:pPr>
            <a:r>
              <a:rPr lang="en-TR" dirty="0"/>
              <a:t>Ogün Adebali (PI)</a:t>
            </a:r>
          </a:p>
          <a:p>
            <a:pPr>
              <a:lnSpc>
                <a:spcPct val="150000"/>
              </a:lnSpc>
            </a:pPr>
            <a:r>
              <a:rPr lang="en-TR" dirty="0"/>
              <a:t>Emrah Akkoyun (Postdoc)</a:t>
            </a:r>
          </a:p>
          <a:p>
            <a:pPr>
              <a:lnSpc>
                <a:spcPct val="150000"/>
              </a:lnSpc>
            </a:pPr>
            <a:r>
              <a:rPr lang="en-TR" dirty="0"/>
              <a:t>Aylin Bircan (PhD Candidate)</a:t>
            </a:r>
          </a:p>
          <a:p>
            <a:pPr>
              <a:lnSpc>
                <a:spcPct val="150000"/>
              </a:lnSpc>
            </a:pPr>
            <a:r>
              <a:rPr lang="en-TR" dirty="0"/>
              <a:t>Onur Dereli (Postdoc)</a:t>
            </a:r>
          </a:p>
          <a:p>
            <a:pPr>
              <a:lnSpc>
                <a:spcPct val="150000"/>
              </a:lnSpc>
            </a:pPr>
            <a:r>
              <a:rPr lang="en-TR" dirty="0"/>
              <a:t>Nurdan Kuru (Postdoc)</a:t>
            </a:r>
          </a:p>
          <a:p>
            <a:pPr>
              <a:lnSpc>
                <a:spcPct val="150000"/>
              </a:lnSpc>
            </a:pPr>
            <a:r>
              <a:rPr lang="en-TR" dirty="0"/>
              <a:t>Öznur Taştan (Researcher)</a:t>
            </a:r>
          </a:p>
        </p:txBody>
      </p:sp>
      <p:pic>
        <p:nvPicPr>
          <p:cNvPr id="36" name="Picture 2" descr="image from Ogün Adebali, PhD">
            <a:extLst>
              <a:ext uri="{FF2B5EF4-FFF2-40B4-BE49-F238E27FC236}">
                <a16:creationId xmlns:a16="http://schemas.microsoft.com/office/drawing/2014/main" id="{5028DA1C-EBF4-284C-B9E7-D609BFC2D26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831" t="6888" r="2828" b="19138"/>
          <a:stretch/>
        </p:blipFill>
        <p:spPr bwMode="auto">
          <a:xfrm>
            <a:off x="3432534" y="501441"/>
            <a:ext cx="987313" cy="790926"/>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a:noFill/>
          <a:extLst>
            <a:ext uri="{909E8E84-426E-40DD-AFC4-6F175D3DCCD1}">
              <a14:hiddenFill xmlns:a14="http://schemas.microsoft.com/office/drawing/2010/main">
                <a:solidFill>
                  <a:srgbClr val="FFFFFF"/>
                </a:solidFill>
              </a14:hiddenFill>
            </a:ext>
          </a:extLst>
        </p:spPr>
      </p:pic>
      <p:pic>
        <p:nvPicPr>
          <p:cNvPr id="37" name="Resim 15">
            <a:extLst>
              <a:ext uri="{FF2B5EF4-FFF2-40B4-BE49-F238E27FC236}">
                <a16:creationId xmlns:a16="http://schemas.microsoft.com/office/drawing/2014/main" id="{D9A39476-4068-7F51-C58E-5D9CEA306BCE}"/>
              </a:ext>
            </a:extLst>
          </p:cNvPr>
          <p:cNvPicPr>
            <a:picLocks noChangeAspect="1"/>
          </p:cNvPicPr>
          <p:nvPr/>
        </p:nvPicPr>
        <p:blipFill rotWithShape="1">
          <a:blip r:embed="rId6"/>
          <a:srcRect l="30696" r="32929"/>
          <a:stretch/>
        </p:blipFill>
        <p:spPr>
          <a:xfrm>
            <a:off x="4735938" y="2462350"/>
            <a:ext cx="907677" cy="933530"/>
          </a:xfrm>
          <a:prstGeom prst="rect">
            <a:avLst/>
          </a:prstGeom>
        </p:spPr>
      </p:pic>
      <p:pic>
        <p:nvPicPr>
          <p:cNvPr id="38" name="Resim 10">
            <a:extLst>
              <a:ext uri="{FF2B5EF4-FFF2-40B4-BE49-F238E27FC236}">
                <a16:creationId xmlns:a16="http://schemas.microsoft.com/office/drawing/2014/main" id="{12DA00A8-9421-4A7D-9E18-C0C35ADF8056}"/>
              </a:ext>
            </a:extLst>
          </p:cNvPr>
          <p:cNvPicPr>
            <a:picLocks noChangeAspect="1"/>
          </p:cNvPicPr>
          <p:nvPr/>
        </p:nvPicPr>
        <p:blipFill rotWithShape="1">
          <a:blip r:embed="rId7"/>
          <a:srcRect t="20138" b="5888"/>
          <a:stretch/>
        </p:blipFill>
        <p:spPr>
          <a:xfrm>
            <a:off x="4602347" y="1520163"/>
            <a:ext cx="1069192" cy="790925"/>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pic>
        <p:nvPicPr>
          <p:cNvPr id="39" name="Resim 12">
            <a:extLst>
              <a:ext uri="{FF2B5EF4-FFF2-40B4-BE49-F238E27FC236}">
                <a16:creationId xmlns:a16="http://schemas.microsoft.com/office/drawing/2014/main" id="{C73266ED-1D60-3198-9F94-415342C4E447}"/>
              </a:ext>
            </a:extLst>
          </p:cNvPr>
          <p:cNvPicPr>
            <a:picLocks noChangeAspect="1"/>
          </p:cNvPicPr>
          <p:nvPr/>
        </p:nvPicPr>
        <p:blipFill>
          <a:blip r:embed="rId8"/>
          <a:stretch>
            <a:fillRect/>
          </a:stretch>
        </p:blipFill>
        <p:spPr>
          <a:xfrm>
            <a:off x="4609835" y="420005"/>
            <a:ext cx="887240" cy="887240"/>
          </a:xfrm>
          <a:prstGeom prst="rect">
            <a:avLst/>
          </a:prstGeom>
        </p:spPr>
      </p:pic>
      <p:pic>
        <p:nvPicPr>
          <p:cNvPr id="40" name="Resim 11">
            <a:extLst>
              <a:ext uri="{FF2B5EF4-FFF2-40B4-BE49-F238E27FC236}">
                <a16:creationId xmlns:a16="http://schemas.microsoft.com/office/drawing/2014/main" id="{7218134C-B18E-EB9C-3871-A066F8222A7C}"/>
              </a:ext>
            </a:extLst>
          </p:cNvPr>
          <p:cNvPicPr>
            <a:picLocks noChangeAspect="1"/>
          </p:cNvPicPr>
          <p:nvPr/>
        </p:nvPicPr>
        <p:blipFill rotWithShape="1">
          <a:blip r:embed="rId9"/>
          <a:srcRect t="5763" b="20263"/>
          <a:stretch/>
        </p:blipFill>
        <p:spPr>
          <a:xfrm>
            <a:off x="3462189" y="1506618"/>
            <a:ext cx="1091688" cy="807565"/>
          </a:xfrm>
          <a:custGeom>
            <a:avLst/>
            <a:gdLst/>
            <a:ahLst/>
            <a:cxnLst/>
            <a:rect l="l" t="t" r="r" b="b"/>
            <a:pathLst>
              <a:path w="9270806" h="6858000">
                <a:moveTo>
                  <a:pt x="1503712" y="0"/>
                </a:moveTo>
                <a:lnTo>
                  <a:pt x="7767094" y="0"/>
                </a:lnTo>
                <a:lnTo>
                  <a:pt x="7913128" y="139721"/>
                </a:lnTo>
                <a:cubicBezTo>
                  <a:pt x="8751971" y="981521"/>
                  <a:pt x="9270806" y="2144457"/>
                  <a:pt x="9270806" y="3429000"/>
                </a:cubicBezTo>
                <a:cubicBezTo>
                  <a:pt x="9270806" y="4713544"/>
                  <a:pt x="8751971" y="5876479"/>
                  <a:pt x="7913128" y="6718279"/>
                </a:cubicBezTo>
                <a:lnTo>
                  <a:pt x="7767094" y="6858000"/>
                </a:lnTo>
                <a:lnTo>
                  <a:pt x="1503712" y="6858000"/>
                </a:lnTo>
                <a:lnTo>
                  <a:pt x="1357679" y="6718279"/>
                </a:lnTo>
                <a:cubicBezTo>
                  <a:pt x="518835" y="5876479"/>
                  <a:pt x="0" y="4713544"/>
                  <a:pt x="0" y="3429000"/>
                </a:cubicBezTo>
                <a:cubicBezTo>
                  <a:pt x="0" y="2144457"/>
                  <a:pt x="518835" y="981521"/>
                  <a:pt x="1357679" y="139721"/>
                </a:cubicBezTo>
                <a:close/>
              </a:path>
            </a:pathLst>
          </a:custGeom>
        </p:spPr>
      </p:pic>
      <p:pic>
        <p:nvPicPr>
          <p:cNvPr id="4" name="Picture 3" descr="A person smiling in front of a tree&#10;&#10;Description automatically generated with low confidence">
            <a:extLst>
              <a:ext uri="{FF2B5EF4-FFF2-40B4-BE49-F238E27FC236}">
                <a16:creationId xmlns:a16="http://schemas.microsoft.com/office/drawing/2014/main" id="{61606EE3-35D8-0E9F-FF4E-B6F78585E22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646200" y="2488203"/>
            <a:ext cx="907677" cy="907677"/>
          </a:xfrm>
          <a:prstGeom prst="rect">
            <a:avLst/>
          </a:prstGeom>
        </p:spPr>
      </p:pic>
      <p:sp>
        <p:nvSpPr>
          <p:cNvPr id="18" name="Text Box 6">
            <a:extLst>
              <a:ext uri="{FF2B5EF4-FFF2-40B4-BE49-F238E27FC236}">
                <a16:creationId xmlns:a16="http://schemas.microsoft.com/office/drawing/2014/main" id="{0A6EB30F-ED03-850C-A211-572B5A96B541}"/>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2" name="Text Box 8">
            <a:extLst>
              <a:ext uri="{FF2B5EF4-FFF2-40B4-BE49-F238E27FC236}">
                <a16:creationId xmlns:a16="http://schemas.microsoft.com/office/drawing/2014/main" id="{2358400C-04D6-0C76-D98B-23F0FBE34871}"/>
              </a:ext>
            </a:extLst>
          </p:cNvPr>
          <p:cNvSpPr txBox="1">
            <a:spLocks noChangeArrowheads="1"/>
          </p:cNvSpPr>
          <p:nvPr/>
        </p:nvSpPr>
        <p:spPr bwMode="auto">
          <a:xfrm>
            <a:off x="7103570" y="6248400"/>
            <a:ext cx="1659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Nurdan</a:t>
            </a:r>
            <a:r>
              <a:rPr lang="en-US" altLang="en-US" dirty="0"/>
              <a:t> KURU</a:t>
            </a:r>
          </a:p>
        </p:txBody>
      </p:sp>
      <p:sp>
        <p:nvSpPr>
          <p:cNvPr id="23" name="Text Box 9">
            <a:extLst>
              <a:ext uri="{FF2B5EF4-FFF2-40B4-BE49-F238E27FC236}">
                <a16:creationId xmlns:a16="http://schemas.microsoft.com/office/drawing/2014/main" id="{BEFFEF9F-75BB-E3D0-2320-DA9995CF0EB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24" name="Picture 23" descr="Qr code&#10;&#10;Description automatically generated">
            <a:extLst>
              <a:ext uri="{FF2B5EF4-FFF2-40B4-BE49-F238E27FC236}">
                <a16:creationId xmlns:a16="http://schemas.microsoft.com/office/drawing/2014/main" id="{B8D87D34-2F73-8C0D-4B66-3BAC6431542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85926" y="4840985"/>
            <a:ext cx="1040224" cy="1164528"/>
          </a:xfrm>
          <a:prstGeom prst="rect">
            <a:avLst/>
          </a:prstGeom>
        </p:spPr>
      </p:pic>
      <p:sp>
        <p:nvSpPr>
          <p:cNvPr id="3" name="TextBox 2">
            <a:extLst>
              <a:ext uri="{FF2B5EF4-FFF2-40B4-BE49-F238E27FC236}">
                <a16:creationId xmlns:a16="http://schemas.microsoft.com/office/drawing/2014/main" id="{E5C1BE7F-385C-C5C0-1464-87D7578F50E5}"/>
              </a:ext>
            </a:extLst>
          </p:cNvPr>
          <p:cNvSpPr txBox="1"/>
          <p:nvPr/>
        </p:nvSpPr>
        <p:spPr>
          <a:xfrm>
            <a:off x="4572000" y="4320580"/>
            <a:ext cx="1702976" cy="584775"/>
          </a:xfrm>
          <a:prstGeom prst="rect">
            <a:avLst/>
          </a:prstGeom>
          <a:noFill/>
        </p:spPr>
        <p:txBody>
          <a:bodyPr wrap="square" rtlCol="0">
            <a:spAutoFit/>
          </a:bodyPr>
          <a:lstStyle/>
          <a:p>
            <a:pPr algn="ctr"/>
            <a:r>
              <a:rPr lang="en-TR" sz="1600" b="1" dirty="0">
                <a:solidFill>
                  <a:srgbClr val="002060"/>
                </a:solidFill>
              </a:rPr>
              <a:t>SCAN FOR </a:t>
            </a:r>
          </a:p>
          <a:p>
            <a:pPr algn="ctr"/>
            <a:r>
              <a:rPr lang="en-TR" sz="1600" b="1" dirty="0">
                <a:solidFill>
                  <a:srgbClr val="002060"/>
                </a:solidFill>
              </a:rPr>
              <a:t>GITHUB PAGE</a:t>
            </a:r>
          </a:p>
        </p:txBody>
      </p:sp>
      <p:sp>
        <p:nvSpPr>
          <p:cNvPr id="5" name="Arc 4">
            <a:extLst>
              <a:ext uri="{FF2B5EF4-FFF2-40B4-BE49-F238E27FC236}">
                <a16:creationId xmlns:a16="http://schemas.microsoft.com/office/drawing/2014/main" id="{AA2AAE71-907D-9F9F-0EE1-A9E03AB80C88}"/>
              </a:ext>
            </a:extLst>
          </p:cNvPr>
          <p:cNvSpPr/>
          <p:nvPr/>
        </p:nvSpPr>
        <p:spPr>
          <a:xfrm rot="11626755">
            <a:off x="4369091" y="4625796"/>
            <a:ext cx="652992" cy="558649"/>
          </a:xfrm>
          <a:prstGeom prst="arc">
            <a:avLst>
              <a:gd name="adj1" fmla="val 13922507"/>
              <a:gd name="adj2" fmla="val 4153123"/>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R"/>
          </a:p>
        </p:txBody>
      </p:sp>
      <p:sp>
        <p:nvSpPr>
          <p:cNvPr id="6" name="Triangle 5">
            <a:extLst>
              <a:ext uri="{FF2B5EF4-FFF2-40B4-BE49-F238E27FC236}">
                <a16:creationId xmlns:a16="http://schemas.microsoft.com/office/drawing/2014/main" id="{048C75DF-BE18-FE05-7C37-FCD568C1EAD9}"/>
              </a:ext>
            </a:extLst>
          </p:cNvPr>
          <p:cNvSpPr/>
          <p:nvPr/>
        </p:nvSpPr>
        <p:spPr>
          <a:xfrm rot="5044258">
            <a:off x="4776985" y="5093496"/>
            <a:ext cx="125872" cy="196012"/>
          </a:xfrm>
          <a:prstGeom prst="triangl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5" name="TextBox 24">
            <a:extLst>
              <a:ext uri="{FF2B5EF4-FFF2-40B4-BE49-F238E27FC236}">
                <a16:creationId xmlns:a16="http://schemas.microsoft.com/office/drawing/2014/main" id="{6339E5A6-7962-D838-226F-B91AE10FB488}"/>
              </a:ext>
            </a:extLst>
          </p:cNvPr>
          <p:cNvSpPr txBox="1"/>
          <p:nvPr/>
        </p:nvSpPr>
        <p:spPr>
          <a:xfrm>
            <a:off x="914400" y="5834390"/>
            <a:ext cx="2636949" cy="261610"/>
          </a:xfrm>
          <a:prstGeom prst="rect">
            <a:avLst/>
          </a:prstGeom>
          <a:noFill/>
        </p:spPr>
        <p:txBody>
          <a:bodyPr wrap="square">
            <a:spAutoFit/>
          </a:bodyPr>
          <a:lstStyle/>
          <a:p>
            <a:r>
              <a:rPr lang="en-TR" sz="1100" b="1" dirty="0">
                <a:solidFill>
                  <a:srgbClr val="33A0A4"/>
                </a:solidFill>
              </a:rPr>
              <a:t>(Health Institutes of Turkey)</a:t>
            </a:r>
          </a:p>
        </p:txBody>
      </p:sp>
    </p:spTree>
    <p:extLst>
      <p:ext uri="{BB962C8B-B14F-4D97-AF65-F5344CB8AC3E}">
        <p14:creationId xmlns:p14="http://schemas.microsoft.com/office/powerpoint/2010/main" val="2759665570"/>
      </p:ext>
    </p:extLst>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docProps/app.xml><?xml version="1.0" encoding="utf-8"?>
<Properties xmlns="http://schemas.openxmlformats.org/officeDocument/2006/extended-properties" xmlns:vt="http://schemas.openxmlformats.org/officeDocument/2006/docPropsVTypes">
  <Template/>
  <TotalTime>201</TotalTime>
  <Words>678</Words>
  <Application>Microsoft Macintosh PowerPoint</Application>
  <PresentationFormat>On-screen Show (4:3)</PresentationFormat>
  <Paragraphs>78</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Wingdings</vt:lpstr>
      <vt:lpstr>Brenner Lab Sample Master Template v07 05 June 2017 JL</vt:lpstr>
      <vt:lpstr>CAGI slide pack guidelines I agree to my slides being used according to the following terms:  _______Nurdan KURU_______</vt:lpstr>
      <vt:lpstr>Permission request regarding CAGI 6 recordings and hybrid presentations</vt:lpstr>
      <vt:lpstr>PowerPoint Presentation</vt:lpstr>
      <vt:lpstr>INTRODUCTION</vt:lpstr>
      <vt:lpstr>ALGORITHM</vt:lpstr>
      <vt:lpstr>DATASETS</vt:lpstr>
      <vt:lpstr>RESULTS</vt:lpstr>
      <vt:lpstr>PowerPoint Presentation</vt:lpstr>
      <vt:lpstr>PowerPoint Presentation</vt:lpstr>
      <vt:lpstr>PowerPoint Presentation</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Nurdan Kuru</cp:lastModifiedBy>
  <cp:revision>23</cp:revision>
  <dcterms:created xsi:type="dcterms:W3CDTF">2017-09-29T21:50:38Z</dcterms:created>
  <dcterms:modified xsi:type="dcterms:W3CDTF">2022-05-12T16:29:08Z</dcterms:modified>
</cp:coreProperties>
</file>