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9" r:id="rId4"/>
    <p:sldId id="265" r:id="rId5"/>
    <p:sldId id="268" r:id="rId6"/>
    <p:sldId id="266" r:id="rId7"/>
    <p:sldId id="270" r:id="rId8"/>
    <p:sldId id="269" r:id="rId9"/>
    <p:sldId id="267" r:id="rId10"/>
    <p:sldId id="27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7" autoAdjust="0"/>
    <p:restoredTop sz="94660"/>
  </p:normalViewPr>
  <p:slideViewPr>
    <p:cSldViewPr>
      <p:cViewPr varScale="1">
        <p:scale>
          <a:sx n="97" d="100"/>
          <a:sy n="97" d="100"/>
        </p:scale>
        <p:origin x="192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5/13/2022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jp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smtClean="0"/>
              <a:t>_______</a:t>
            </a:r>
            <a:r>
              <a:rPr lang="en-US" altLang="en-US" sz="1800" i="1" dirty="0" smtClean="0">
                <a:solidFill>
                  <a:srgbClr val="FF0000"/>
                </a:solidFill>
              </a:rPr>
              <a:t>Carlos Rodrigues</a:t>
            </a:r>
            <a:r>
              <a:rPr lang="en-US" altLang="en-US" sz="1800" i="1" dirty="0" smtClean="0"/>
              <a:t>_______</a:t>
            </a:r>
            <a:endParaRPr lang="en-US" altLang="en-US" sz="1800" i="1"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dirty="0"/>
              <a:t>[</a:t>
            </a:r>
            <a:r>
              <a:rPr lang="en-US" dirty="0">
                <a:solidFill>
                  <a:srgbClr val="FF0000"/>
                </a:solidFill>
              </a:rPr>
              <a:t>Computational Tools to Predict Protein </a:t>
            </a:r>
            <a:r>
              <a:rPr lang="en-US" dirty="0" smtClean="0">
                <a:solidFill>
                  <a:srgbClr val="FF0000"/>
                </a:solidFill>
              </a:rPr>
              <a:t>Stability Changes </a:t>
            </a:r>
            <a:r>
              <a:rPr lang="en-US" dirty="0">
                <a:solidFill>
                  <a:srgbClr val="FF0000"/>
                </a:solidFill>
              </a:rPr>
              <a:t>Upon </a:t>
            </a:r>
            <a:r>
              <a:rPr lang="en-US" dirty="0" smtClean="0">
                <a:solidFill>
                  <a:srgbClr val="FF0000"/>
                </a:solidFill>
              </a:rPr>
              <a:t>Missense Mutations</a:t>
            </a:r>
            <a:r>
              <a:rPr lang="en-US" dirty="0"/>
              <a:t>], </a:t>
            </a:r>
            <a:r>
              <a:rPr lang="en-US" dirty="0"/>
              <a:t>I hereby agree/disagree </a:t>
            </a:r>
            <a:r>
              <a:rPr lang="en-US" dirty="0" smtClean="0"/>
              <a:t>[</a:t>
            </a:r>
            <a:r>
              <a:rPr lang="en-US" dirty="0" smtClean="0">
                <a:solidFill>
                  <a:srgbClr val="FF0000"/>
                </a:solidFill>
              </a:rPr>
              <a:t>agree</a:t>
            </a:r>
            <a:r>
              <a:rPr lang="en-US" dirty="0" smtClean="0"/>
              <a:t>] </a:t>
            </a:r>
            <a:r>
              <a:rPr lang="en-US" dirty="0"/>
              <a:t>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US" altLang="en-US" dirty="0" smtClean="0"/>
              <a:t>Computational Biology and Clinical </a:t>
            </a:r>
            <a:r>
              <a:rPr lang="en-US" altLang="en-US" dirty="0" smtClean="0"/>
              <a:t>Informatics Laboratory</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4" name="Rectangle 3"/>
          <p:cNvSpPr/>
          <p:nvPr/>
        </p:nvSpPr>
        <p:spPr>
          <a:xfrm>
            <a:off x="4388307" y="2805584"/>
            <a:ext cx="248786" cy="369332"/>
          </a:xfrm>
          <a:prstGeom prst="rect">
            <a:avLst/>
          </a:prstGeom>
        </p:spPr>
        <p:txBody>
          <a:bodyPr wrap="none">
            <a:spAutoFit/>
          </a:bodyPr>
          <a:lstStyle/>
          <a:p>
            <a:r>
              <a:rPr lang="en-AU" dirty="0"/>
              <a:t> </a:t>
            </a:r>
          </a:p>
        </p:txBody>
      </p:sp>
      <p:sp>
        <p:nvSpPr>
          <p:cNvPr id="23" name="Google Shape;100;p14"/>
          <p:cNvSpPr/>
          <p:nvPr/>
        </p:nvSpPr>
        <p:spPr>
          <a:xfrm>
            <a:off x="187676" y="1086775"/>
            <a:ext cx="2696082" cy="3485100"/>
          </a:xfrm>
          <a:prstGeom prst="rect">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1;p14"/>
          <p:cNvSpPr/>
          <p:nvPr/>
        </p:nvSpPr>
        <p:spPr>
          <a:xfrm>
            <a:off x="2971800" y="1086900"/>
            <a:ext cx="2952000" cy="34851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2;p14"/>
          <p:cNvSpPr/>
          <p:nvPr/>
        </p:nvSpPr>
        <p:spPr>
          <a:xfrm>
            <a:off x="6002050" y="1083495"/>
            <a:ext cx="2956975" cy="3481580"/>
          </a:xfrm>
          <a:prstGeom prst="rect">
            <a:avLst/>
          </a:prstGeom>
          <a:solidFill>
            <a:srgbClr val="FBFBFF"/>
          </a:solidFill>
          <a:ln w="285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03;p14"/>
          <p:cNvSpPr txBox="1"/>
          <p:nvPr/>
        </p:nvSpPr>
        <p:spPr>
          <a:xfrm>
            <a:off x="5835750" y="5087700"/>
            <a:ext cx="31113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dirty="0">
                <a:solidFill>
                  <a:srgbClr val="0070C0"/>
                </a:solidFill>
              </a:rPr>
              <a:t>http://biosig.unimelb.edu.au/</a:t>
            </a:r>
            <a:endParaRPr sz="1600" b="1" dirty="0">
              <a:solidFill>
                <a:srgbClr val="0070C0"/>
              </a:solidFill>
            </a:endParaRPr>
          </a:p>
        </p:txBody>
      </p:sp>
      <p:sp>
        <p:nvSpPr>
          <p:cNvPr id="27" name="Google Shape;104;p14"/>
          <p:cNvSpPr txBox="1"/>
          <p:nvPr/>
        </p:nvSpPr>
        <p:spPr>
          <a:xfrm>
            <a:off x="-267900" y="1182975"/>
            <a:ext cx="3696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b="1" u="sng" dirty="0">
                <a:solidFill>
                  <a:srgbClr val="595959"/>
                </a:solidFill>
              </a:rPr>
              <a:t>Molecular Interactions</a:t>
            </a:r>
            <a:endParaRPr sz="1600" b="1" u="sng" dirty="0">
              <a:solidFill>
                <a:srgbClr val="595959"/>
              </a:solidFill>
            </a:endParaRPr>
          </a:p>
        </p:txBody>
      </p:sp>
      <p:pic>
        <p:nvPicPr>
          <p:cNvPr id="28" name="Google Shape;105;p14"/>
          <p:cNvPicPr preferRelativeResize="0"/>
          <p:nvPr/>
        </p:nvPicPr>
        <p:blipFill>
          <a:blip r:embed="rId2">
            <a:alphaModFix/>
          </a:blip>
          <a:stretch>
            <a:fillRect/>
          </a:stretch>
        </p:blipFill>
        <p:spPr>
          <a:xfrm>
            <a:off x="338876" y="1601300"/>
            <a:ext cx="1319950" cy="937350"/>
          </a:xfrm>
          <a:prstGeom prst="rect">
            <a:avLst/>
          </a:prstGeom>
          <a:noFill/>
          <a:ln>
            <a:noFill/>
          </a:ln>
        </p:spPr>
      </p:pic>
      <p:pic>
        <p:nvPicPr>
          <p:cNvPr id="29" name="Google Shape;106;p14"/>
          <p:cNvPicPr preferRelativeResize="0"/>
          <p:nvPr/>
        </p:nvPicPr>
        <p:blipFill>
          <a:blip r:embed="rId3">
            <a:alphaModFix/>
          </a:blip>
          <a:stretch>
            <a:fillRect/>
          </a:stretch>
        </p:blipFill>
        <p:spPr>
          <a:xfrm>
            <a:off x="1471025" y="3017575"/>
            <a:ext cx="1348375" cy="907150"/>
          </a:xfrm>
          <a:prstGeom prst="rect">
            <a:avLst/>
          </a:prstGeom>
          <a:noFill/>
          <a:ln>
            <a:noFill/>
          </a:ln>
        </p:spPr>
      </p:pic>
      <p:sp>
        <p:nvSpPr>
          <p:cNvPr id="30" name="Google Shape;107;p14"/>
          <p:cNvSpPr txBox="1"/>
          <p:nvPr/>
        </p:nvSpPr>
        <p:spPr>
          <a:xfrm>
            <a:off x="2667000" y="1182975"/>
            <a:ext cx="3696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b="1" u="sng" dirty="0">
                <a:solidFill>
                  <a:srgbClr val="595959"/>
                </a:solidFill>
              </a:rPr>
              <a:t>Small molecules</a:t>
            </a:r>
            <a:endParaRPr sz="1600" b="1" u="sng" dirty="0">
              <a:solidFill>
                <a:srgbClr val="595959"/>
              </a:solidFill>
            </a:endParaRPr>
          </a:p>
        </p:txBody>
      </p:sp>
      <p:pic>
        <p:nvPicPr>
          <p:cNvPr id="31" name="Google Shape;108;p14"/>
          <p:cNvPicPr preferRelativeResize="0"/>
          <p:nvPr/>
        </p:nvPicPr>
        <p:blipFill>
          <a:blip r:embed="rId4">
            <a:alphaModFix/>
          </a:blip>
          <a:stretch>
            <a:fillRect/>
          </a:stretch>
        </p:blipFill>
        <p:spPr>
          <a:xfrm>
            <a:off x="3054994" y="1601291"/>
            <a:ext cx="1074056" cy="814134"/>
          </a:xfrm>
          <a:prstGeom prst="rect">
            <a:avLst/>
          </a:prstGeom>
          <a:noFill/>
          <a:ln>
            <a:noFill/>
          </a:ln>
        </p:spPr>
      </p:pic>
      <p:pic>
        <p:nvPicPr>
          <p:cNvPr id="32" name="Google Shape;109;p14"/>
          <p:cNvPicPr preferRelativeResize="0"/>
          <p:nvPr/>
        </p:nvPicPr>
        <p:blipFill>
          <a:blip r:embed="rId5">
            <a:alphaModFix/>
          </a:blip>
          <a:stretch>
            <a:fillRect/>
          </a:stretch>
        </p:blipFill>
        <p:spPr>
          <a:xfrm>
            <a:off x="4563711" y="2310393"/>
            <a:ext cx="984322" cy="952812"/>
          </a:xfrm>
          <a:prstGeom prst="rect">
            <a:avLst/>
          </a:prstGeom>
          <a:noFill/>
          <a:ln>
            <a:noFill/>
          </a:ln>
        </p:spPr>
      </p:pic>
      <p:pic>
        <p:nvPicPr>
          <p:cNvPr id="33" name="Google Shape;110;p14"/>
          <p:cNvPicPr preferRelativeResize="0"/>
          <p:nvPr/>
        </p:nvPicPr>
        <p:blipFill>
          <a:blip r:embed="rId6">
            <a:alphaModFix/>
          </a:blip>
          <a:stretch>
            <a:fillRect/>
          </a:stretch>
        </p:blipFill>
        <p:spPr>
          <a:xfrm>
            <a:off x="7527200" y="1505752"/>
            <a:ext cx="1404800" cy="726767"/>
          </a:xfrm>
          <a:prstGeom prst="rect">
            <a:avLst/>
          </a:prstGeom>
          <a:noFill/>
          <a:ln>
            <a:noFill/>
          </a:ln>
        </p:spPr>
      </p:pic>
      <p:pic>
        <p:nvPicPr>
          <p:cNvPr id="34" name="Google Shape;111;p14"/>
          <p:cNvPicPr preferRelativeResize="0"/>
          <p:nvPr/>
        </p:nvPicPr>
        <p:blipFill>
          <a:blip r:embed="rId7">
            <a:alphaModFix/>
          </a:blip>
          <a:stretch>
            <a:fillRect/>
          </a:stretch>
        </p:blipFill>
        <p:spPr>
          <a:xfrm>
            <a:off x="6358679" y="2797775"/>
            <a:ext cx="871317" cy="902460"/>
          </a:xfrm>
          <a:prstGeom prst="rect">
            <a:avLst/>
          </a:prstGeom>
          <a:noFill/>
          <a:ln>
            <a:noFill/>
          </a:ln>
        </p:spPr>
      </p:pic>
      <p:sp>
        <p:nvSpPr>
          <p:cNvPr id="36" name="Google Shape;113;p14"/>
          <p:cNvSpPr txBox="1"/>
          <p:nvPr/>
        </p:nvSpPr>
        <p:spPr>
          <a:xfrm>
            <a:off x="5638800" y="1148300"/>
            <a:ext cx="3696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b="1" u="sng">
                <a:solidFill>
                  <a:srgbClr val="595959"/>
                </a:solidFill>
              </a:rPr>
              <a:t>Mutational Effects</a:t>
            </a:r>
            <a:endParaRPr sz="1600" b="1" u="sng">
              <a:solidFill>
                <a:srgbClr val="595959"/>
              </a:solidFill>
            </a:endParaRPr>
          </a:p>
        </p:txBody>
      </p:sp>
      <p:sp>
        <p:nvSpPr>
          <p:cNvPr id="37" name="Google Shape;114;p14"/>
          <p:cNvSpPr txBox="1"/>
          <p:nvPr/>
        </p:nvSpPr>
        <p:spPr>
          <a:xfrm>
            <a:off x="1600200" y="1599550"/>
            <a:ext cx="1470364"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Calculate and display intra and intermolecular interactions</a:t>
            </a:r>
            <a:endParaRPr sz="1200" dirty="0"/>
          </a:p>
          <a:p>
            <a:pPr marL="457200" lvl="0" indent="-311150" algn="l" rtl="0">
              <a:spcBef>
                <a:spcPts val="0"/>
              </a:spcBef>
              <a:spcAft>
                <a:spcPts val="0"/>
              </a:spcAft>
              <a:buSzPts val="1300"/>
              <a:buChar char="●"/>
            </a:pPr>
            <a:r>
              <a:rPr lang="en-US" sz="1200" b="1" dirty="0"/>
              <a:t>Arpeggio</a:t>
            </a:r>
            <a:endParaRPr sz="1200" b="1" dirty="0"/>
          </a:p>
        </p:txBody>
      </p:sp>
      <p:sp>
        <p:nvSpPr>
          <p:cNvPr id="38" name="Google Shape;115;p14"/>
          <p:cNvSpPr txBox="1"/>
          <p:nvPr/>
        </p:nvSpPr>
        <p:spPr>
          <a:xfrm>
            <a:off x="245625" y="2748000"/>
            <a:ext cx="16173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Rapid Virtual Screening</a:t>
            </a:r>
            <a:endParaRPr sz="1300"/>
          </a:p>
          <a:p>
            <a:pPr marL="457200" lvl="0" indent="-311150" algn="l" rtl="0">
              <a:spcBef>
                <a:spcPts val="0"/>
              </a:spcBef>
              <a:spcAft>
                <a:spcPts val="0"/>
              </a:spcAft>
              <a:buSzPts val="1300"/>
              <a:buChar char="●"/>
            </a:pPr>
            <a:r>
              <a:rPr lang="en-US" sz="1300" b="1"/>
              <a:t>EasyVS</a:t>
            </a:r>
            <a:endParaRPr sz="1300" b="1"/>
          </a:p>
        </p:txBody>
      </p:sp>
      <p:sp>
        <p:nvSpPr>
          <p:cNvPr id="39" name="Google Shape;116;p14"/>
          <p:cNvSpPr txBox="1"/>
          <p:nvPr/>
        </p:nvSpPr>
        <p:spPr>
          <a:xfrm>
            <a:off x="245625" y="3732500"/>
            <a:ext cx="16173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Protein-Ligand Binding Affinities</a:t>
            </a:r>
            <a:endParaRPr sz="1300"/>
          </a:p>
          <a:p>
            <a:pPr marL="457200" lvl="0" indent="-311150" algn="l" rtl="0">
              <a:spcBef>
                <a:spcPts val="0"/>
              </a:spcBef>
              <a:spcAft>
                <a:spcPts val="0"/>
              </a:spcAft>
              <a:buSzPts val="1300"/>
              <a:buChar char="●"/>
            </a:pPr>
            <a:r>
              <a:rPr lang="en-US" sz="1300" b="1"/>
              <a:t>CSM-lig</a:t>
            </a:r>
            <a:endParaRPr sz="1300" b="1"/>
          </a:p>
        </p:txBody>
      </p:sp>
      <p:sp>
        <p:nvSpPr>
          <p:cNvPr id="40" name="Google Shape;117;p14"/>
          <p:cNvSpPr txBox="1"/>
          <p:nvPr/>
        </p:nvSpPr>
        <p:spPr>
          <a:xfrm>
            <a:off x="4032843" y="1599538"/>
            <a:ext cx="19221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t>Small molecule ADMET</a:t>
            </a:r>
            <a:endParaRPr sz="1300" dirty="0"/>
          </a:p>
          <a:p>
            <a:pPr marL="457200" lvl="0" indent="-311150" algn="l" rtl="0">
              <a:spcBef>
                <a:spcPts val="0"/>
              </a:spcBef>
              <a:spcAft>
                <a:spcPts val="0"/>
              </a:spcAft>
              <a:buSzPts val="1300"/>
              <a:buChar char="●"/>
            </a:pPr>
            <a:r>
              <a:rPr lang="en-US" sz="1300" b="1" dirty="0" err="1"/>
              <a:t>pkCSM</a:t>
            </a:r>
            <a:endParaRPr sz="1300" b="1" dirty="0"/>
          </a:p>
        </p:txBody>
      </p:sp>
      <p:sp>
        <p:nvSpPr>
          <p:cNvPr id="41" name="Google Shape;118;p14"/>
          <p:cNvSpPr txBox="1"/>
          <p:nvPr/>
        </p:nvSpPr>
        <p:spPr>
          <a:xfrm>
            <a:off x="3157518" y="3289275"/>
            <a:ext cx="19221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t>Small molecule activity</a:t>
            </a:r>
            <a:endParaRPr sz="1300" dirty="0"/>
          </a:p>
          <a:p>
            <a:pPr marL="457200" lvl="0" indent="-311150" algn="l" rtl="0">
              <a:spcBef>
                <a:spcPts val="0"/>
              </a:spcBef>
              <a:spcAft>
                <a:spcPts val="0"/>
              </a:spcAft>
              <a:buSzPts val="1300"/>
              <a:buChar char="●"/>
            </a:pPr>
            <a:r>
              <a:rPr lang="en-US" sz="1300" b="1" dirty="0" err="1"/>
              <a:t>pdCSM</a:t>
            </a:r>
            <a:r>
              <a:rPr lang="en-US" sz="1300" b="1" dirty="0"/>
              <a:t>-cancer</a:t>
            </a:r>
            <a:endParaRPr sz="1300" b="1" dirty="0"/>
          </a:p>
          <a:p>
            <a:pPr marL="457200" lvl="0" indent="-311150" algn="l" rtl="0">
              <a:spcBef>
                <a:spcPts val="0"/>
              </a:spcBef>
              <a:spcAft>
                <a:spcPts val="0"/>
              </a:spcAft>
              <a:buSzPts val="1300"/>
              <a:buChar char="●"/>
            </a:pPr>
            <a:r>
              <a:rPr lang="en-US" sz="1300" b="1" dirty="0" err="1"/>
              <a:t>pdCSM-ppi</a:t>
            </a:r>
            <a:endParaRPr sz="1300" b="1" dirty="0"/>
          </a:p>
          <a:p>
            <a:pPr marL="457200" lvl="0" indent="-311150" algn="l" rtl="0">
              <a:spcBef>
                <a:spcPts val="0"/>
              </a:spcBef>
              <a:spcAft>
                <a:spcPts val="0"/>
              </a:spcAft>
              <a:buSzPts val="1300"/>
              <a:buChar char="●"/>
            </a:pPr>
            <a:r>
              <a:rPr lang="en-US" sz="1300" b="1" dirty="0" err="1"/>
              <a:t>kinCSM</a:t>
            </a:r>
            <a:endParaRPr sz="1300" b="1" dirty="0"/>
          </a:p>
        </p:txBody>
      </p:sp>
      <p:sp>
        <p:nvSpPr>
          <p:cNvPr id="42" name="Google Shape;119;p14"/>
          <p:cNvSpPr txBox="1"/>
          <p:nvPr/>
        </p:nvSpPr>
        <p:spPr>
          <a:xfrm>
            <a:off x="2971800" y="2394249"/>
            <a:ext cx="16173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Nanoparticle pharmacokinetics</a:t>
            </a:r>
            <a:endParaRPr sz="1300"/>
          </a:p>
          <a:p>
            <a:pPr marL="457200" lvl="0" indent="-311150" algn="l" rtl="0">
              <a:spcBef>
                <a:spcPts val="0"/>
              </a:spcBef>
              <a:spcAft>
                <a:spcPts val="0"/>
              </a:spcAft>
              <a:buSzPts val="1300"/>
              <a:buChar char="●"/>
            </a:pPr>
            <a:r>
              <a:rPr lang="en-US" sz="1300" b="1"/>
              <a:t>DendPoint</a:t>
            </a:r>
            <a:endParaRPr sz="1300" b="1"/>
          </a:p>
        </p:txBody>
      </p:sp>
      <p:sp>
        <p:nvSpPr>
          <p:cNvPr id="43" name="Google Shape;120;p14"/>
          <p:cNvSpPr txBox="1"/>
          <p:nvPr/>
        </p:nvSpPr>
        <p:spPr>
          <a:xfrm>
            <a:off x="5952900" y="1412475"/>
            <a:ext cx="174330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Mutational Tolerance</a:t>
            </a:r>
            <a:endParaRPr sz="1200" dirty="0"/>
          </a:p>
          <a:p>
            <a:pPr marL="457200" lvl="0" indent="-311150" algn="l" rtl="0">
              <a:spcBef>
                <a:spcPts val="0"/>
              </a:spcBef>
              <a:spcAft>
                <a:spcPts val="0"/>
              </a:spcAft>
              <a:buSzPts val="1300"/>
              <a:buChar char="●"/>
            </a:pPr>
            <a:r>
              <a:rPr lang="en-US" sz="1200" b="1" dirty="0"/>
              <a:t>MTR-viewer</a:t>
            </a:r>
            <a:endParaRPr sz="1200" b="1" dirty="0"/>
          </a:p>
          <a:p>
            <a:pPr marL="457200" lvl="0" indent="-311150" algn="l" rtl="0">
              <a:spcBef>
                <a:spcPts val="0"/>
              </a:spcBef>
              <a:spcAft>
                <a:spcPts val="0"/>
              </a:spcAft>
              <a:buSzPts val="1300"/>
              <a:buChar char="●"/>
            </a:pPr>
            <a:r>
              <a:rPr lang="en-US" sz="1200" b="1" dirty="0"/>
              <a:t>MTR-3D</a:t>
            </a:r>
            <a:endParaRPr sz="1200" b="1" dirty="0"/>
          </a:p>
        </p:txBody>
      </p:sp>
      <p:sp>
        <p:nvSpPr>
          <p:cNvPr id="44" name="Google Shape;121;p14"/>
          <p:cNvSpPr txBox="1"/>
          <p:nvPr/>
        </p:nvSpPr>
        <p:spPr>
          <a:xfrm>
            <a:off x="5952900" y="2066425"/>
            <a:ext cx="17433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dirty="0"/>
              <a:t>Kinase Activating Mutations</a:t>
            </a:r>
            <a:endParaRPr sz="1300" dirty="0"/>
          </a:p>
          <a:p>
            <a:pPr marL="457200" lvl="0" indent="-311150" algn="l" rtl="0">
              <a:spcBef>
                <a:spcPts val="0"/>
              </a:spcBef>
              <a:spcAft>
                <a:spcPts val="0"/>
              </a:spcAft>
              <a:buSzPts val="1300"/>
              <a:buChar char="●"/>
            </a:pPr>
            <a:r>
              <a:rPr lang="en-US" sz="1300" b="1" dirty="0" err="1"/>
              <a:t>Kinact</a:t>
            </a:r>
            <a:endParaRPr sz="1300" b="1" dirty="0"/>
          </a:p>
        </p:txBody>
      </p:sp>
      <p:sp>
        <p:nvSpPr>
          <p:cNvPr id="45" name="Google Shape;122;p14"/>
          <p:cNvSpPr txBox="1"/>
          <p:nvPr/>
        </p:nvSpPr>
        <p:spPr>
          <a:xfrm>
            <a:off x="7391400" y="2188175"/>
            <a:ext cx="1922100"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Protein Stability</a:t>
            </a:r>
            <a:endParaRPr sz="1200" dirty="0"/>
          </a:p>
          <a:p>
            <a:pPr marL="457200" lvl="0" indent="-311150" algn="l" rtl="0">
              <a:spcBef>
                <a:spcPts val="0"/>
              </a:spcBef>
              <a:spcAft>
                <a:spcPts val="0"/>
              </a:spcAft>
              <a:buSzPts val="1300"/>
              <a:buChar char="●"/>
            </a:pPr>
            <a:r>
              <a:rPr lang="en-US" sz="1200" b="1" dirty="0" err="1"/>
              <a:t>mCSM</a:t>
            </a:r>
            <a:endParaRPr sz="1200" b="1" dirty="0"/>
          </a:p>
          <a:p>
            <a:pPr marL="457200" lvl="0" indent="-311150" algn="l" rtl="0">
              <a:spcBef>
                <a:spcPts val="0"/>
              </a:spcBef>
              <a:spcAft>
                <a:spcPts val="0"/>
              </a:spcAft>
              <a:buSzPts val="1300"/>
              <a:buChar char="●"/>
            </a:pPr>
            <a:r>
              <a:rPr lang="en-US" sz="1200" b="1" dirty="0"/>
              <a:t>DUET</a:t>
            </a:r>
            <a:endParaRPr sz="1200" b="1" dirty="0"/>
          </a:p>
          <a:p>
            <a:pPr marL="457200" lvl="0" indent="-311150" algn="l" rtl="0">
              <a:spcBef>
                <a:spcPts val="0"/>
              </a:spcBef>
              <a:spcAft>
                <a:spcPts val="0"/>
              </a:spcAft>
              <a:buSzPts val="1300"/>
              <a:buChar char="●"/>
            </a:pPr>
            <a:r>
              <a:rPr lang="en-US" sz="1200" b="1" dirty="0"/>
              <a:t>SDM2</a:t>
            </a:r>
            <a:endParaRPr sz="1200" b="1" dirty="0"/>
          </a:p>
          <a:p>
            <a:pPr marL="457200" lvl="0" indent="-311150" algn="l" rtl="0">
              <a:spcBef>
                <a:spcPts val="0"/>
              </a:spcBef>
              <a:spcAft>
                <a:spcPts val="0"/>
              </a:spcAft>
              <a:buSzPts val="1300"/>
              <a:buChar char="●"/>
            </a:pPr>
            <a:r>
              <a:rPr lang="en-US" sz="1200" b="1" dirty="0" err="1"/>
              <a:t>DynaMut</a:t>
            </a:r>
            <a:endParaRPr sz="1200" b="1" dirty="0"/>
          </a:p>
          <a:p>
            <a:pPr marL="457200" lvl="0" indent="-311150" algn="l" rtl="0">
              <a:spcBef>
                <a:spcPts val="0"/>
              </a:spcBef>
              <a:spcAft>
                <a:spcPts val="0"/>
              </a:spcAft>
              <a:buSzPts val="1300"/>
              <a:buChar char="●"/>
            </a:pPr>
            <a:r>
              <a:rPr lang="en-US" sz="1200" b="1" dirty="0"/>
              <a:t>DynaMut2</a:t>
            </a:r>
            <a:endParaRPr sz="1200" b="1" dirty="0"/>
          </a:p>
          <a:p>
            <a:pPr marL="457200" lvl="0" indent="-311150" algn="l" rtl="0">
              <a:spcBef>
                <a:spcPts val="0"/>
              </a:spcBef>
              <a:spcAft>
                <a:spcPts val="0"/>
              </a:spcAft>
              <a:buSzPts val="1300"/>
              <a:buChar char="●"/>
            </a:pPr>
            <a:r>
              <a:rPr lang="en-US" sz="1200" b="1" dirty="0" err="1"/>
              <a:t>ThermomutDB</a:t>
            </a:r>
            <a:endParaRPr sz="1200" b="1" dirty="0"/>
          </a:p>
        </p:txBody>
      </p:sp>
      <p:sp>
        <p:nvSpPr>
          <p:cNvPr id="46" name="Google Shape;123;p14"/>
          <p:cNvSpPr txBox="1"/>
          <p:nvPr/>
        </p:nvSpPr>
        <p:spPr>
          <a:xfrm>
            <a:off x="5967000" y="3559350"/>
            <a:ext cx="21102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smtClean="0"/>
              <a:t>PPIs</a:t>
            </a:r>
            <a:endParaRPr sz="1200" dirty="0"/>
          </a:p>
          <a:p>
            <a:pPr marL="457200" lvl="0" indent="-311150" algn="l" rtl="0">
              <a:spcBef>
                <a:spcPts val="0"/>
              </a:spcBef>
              <a:spcAft>
                <a:spcPts val="0"/>
              </a:spcAft>
              <a:buSzPts val="1300"/>
              <a:buChar char="●"/>
            </a:pPr>
            <a:r>
              <a:rPr lang="en-US" sz="1200" b="1" dirty="0" err="1"/>
              <a:t>mCSM</a:t>
            </a:r>
            <a:r>
              <a:rPr lang="en-US" sz="1200" b="1" dirty="0"/>
              <a:t>-PPI</a:t>
            </a:r>
            <a:endParaRPr sz="1200" b="1" dirty="0"/>
          </a:p>
          <a:p>
            <a:pPr marL="457200" lvl="0" indent="-311150" algn="l" rtl="0">
              <a:spcBef>
                <a:spcPts val="0"/>
              </a:spcBef>
              <a:spcAft>
                <a:spcPts val="0"/>
              </a:spcAft>
              <a:buSzPts val="1300"/>
              <a:buChar char="●"/>
            </a:pPr>
            <a:r>
              <a:rPr lang="en-US" sz="1200" b="1" dirty="0"/>
              <a:t>mCSM-PPI2</a:t>
            </a:r>
            <a:endParaRPr sz="1200" b="1" dirty="0"/>
          </a:p>
          <a:p>
            <a:pPr marL="457200" lvl="0" indent="-311150" algn="l" rtl="0">
              <a:spcBef>
                <a:spcPts val="0"/>
              </a:spcBef>
              <a:spcAft>
                <a:spcPts val="0"/>
              </a:spcAft>
              <a:buSzPts val="1300"/>
              <a:buChar char="●"/>
            </a:pPr>
            <a:r>
              <a:rPr lang="en-US" sz="1200" b="1" dirty="0" err="1"/>
              <a:t>mmCSM</a:t>
            </a:r>
            <a:r>
              <a:rPr lang="en-US" sz="1200" b="1" dirty="0"/>
              <a:t>-PPI</a:t>
            </a:r>
            <a:endParaRPr sz="1200" b="1" dirty="0"/>
          </a:p>
        </p:txBody>
      </p:sp>
      <p:sp>
        <p:nvSpPr>
          <p:cNvPr id="47" name="Google Shape;124;p14"/>
          <p:cNvSpPr txBox="1"/>
          <p:nvPr/>
        </p:nvSpPr>
        <p:spPr>
          <a:xfrm>
            <a:off x="7447600" y="3630825"/>
            <a:ext cx="1511425"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smtClean="0"/>
              <a:t>Protein-NA Interaction</a:t>
            </a:r>
            <a:endParaRPr sz="1200" dirty="0"/>
          </a:p>
          <a:p>
            <a:pPr marL="457200" lvl="0" indent="-311150" algn="l" rtl="0">
              <a:spcBef>
                <a:spcPts val="0"/>
              </a:spcBef>
              <a:spcAft>
                <a:spcPts val="0"/>
              </a:spcAft>
              <a:buSzPts val="1300"/>
              <a:buChar char="●"/>
            </a:pPr>
            <a:r>
              <a:rPr lang="en-US" sz="1200" b="1" dirty="0" err="1"/>
              <a:t>mCSM</a:t>
            </a:r>
            <a:r>
              <a:rPr lang="en-US" sz="1200" b="1" dirty="0"/>
              <a:t>-NA</a:t>
            </a:r>
            <a:endParaRPr sz="1200" b="1" dirty="0"/>
          </a:p>
          <a:p>
            <a:pPr marL="457200" lvl="0" indent="-311150" algn="l" rtl="0">
              <a:spcBef>
                <a:spcPts val="0"/>
              </a:spcBef>
              <a:spcAft>
                <a:spcPts val="0"/>
              </a:spcAft>
              <a:buSzPts val="1300"/>
              <a:buChar char="●"/>
            </a:pPr>
            <a:r>
              <a:rPr lang="en-US" sz="1200" b="1" dirty="0"/>
              <a:t>mCSM-NA2</a:t>
            </a:r>
            <a:endParaRPr sz="1200" b="1" dirty="0"/>
          </a:p>
        </p:txBody>
      </p:sp>
      <p:sp>
        <p:nvSpPr>
          <p:cNvPr id="49" name="Google Shape;126;p14"/>
          <p:cNvSpPr/>
          <p:nvPr/>
        </p:nvSpPr>
        <p:spPr>
          <a:xfrm>
            <a:off x="187675" y="4662900"/>
            <a:ext cx="5222525" cy="1585500"/>
          </a:xfrm>
          <a:prstGeom prst="rect">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7;p14"/>
          <p:cNvSpPr txBox="1"/>
          <p:nvPr/>
        </p:nvSpPr>
        <p:spPr>
          <a:xfrm>
            <a:off x="-228600" y="4712500"/>
            <a:ext cx="36969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b="1" u="sng">
                <a:solidFill>
                  <a:srgbClr val="595959"/>
                </a:solidFill>
              </a:rPr>
              <a:t>Clinical Genomics</a:t>
            </a:r>
            <a:endParaRPr sz="1600" b="1" u="sng">
              <a:solidFill>
                <a:srgbClr val="595959"/>
              </a:solidFill>
            </a:endParaRPr>
          </a:p>
        </p:txBody>
      </p:sp>
      <p:sp>
        <p:nvSpPr>
          <p:cNvPr id="51" name="Google Shape;128;p14"/>
          <p:cNvSpPr txBox="1"/>
          <p:nvPr/>
        </p:nvSpPr>
        <p:spPr>
          <a:xfrm>
            <a:off x="338875" y="5077175"/>
            <a:ext cx="2209800" cy="7386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Antimicrobial resistance</a:t>
            </a:r>
            <a:endParaRPr sz="1200" dirty="0"/>
          </a:p>
          <a:p>
            <a:pPr marL="457200" lvl="0" indent="-311150" algn="l" rtl="0">
              <a:spcBef>
                <a:spcPts val="0"/>
              </a:spcBef>
              <a:spcAft>
                <a:spcPts val="0"/>
              </a:spcAft>
              <a:buSzPts val="1300"/>
              <a:buChar char="●"/>
            </a:pPr>
            <a:r>
              <a:rPr lang="en-US" sz="1200" b="1" dirty="0"/>
              <a:t>Suspect-BDQ</a:t>
            </a:r>
            <a:endParaRPr sz="1200" b="1" dirty="0"/>
          </a:p>
          <a:p>
            <a:pPr marL="457200" lvl="0" indent="-311150" algn="l" rtl="0">
              <a:spcBef>
                <a:spcPts val="0"/>
              </a:spcBef>
              <a:spcAft>
                <a:spcPts val="0"/>
              </a:spcAft>
              <a:buSzPts val="1300"/>
              <a:buChar char="●"/>
            </a:pPr>
            <a:r>
              <a:rPr lang="en-US" sz="1200" b="1" dirty="0"/>
              <a:t>Suspect-PZA</a:t>
            </a:r>
            <a:endParaRPr sz="1200" b="1" dirty="0"/>
          </a:p>
        </p:txBody>
      </p:sp>
      <p:pic>
        <p:nvPicPr>
          <p:cNvPr id="52" name="Google Shape;129;p14"/>
          <p:cNvPicPr preferRelativeResize="0"/>
          <p:nvPr/>
        </p:nvPicPr>
        <p:blipFill>
          <a:blip r:embed="rId8">
            <a:alphaModFix/>
          </a:blip>
          <a:stretch>
            <a:fillRect/>
          </a:stretch>
        </p:blipFill>
        <p:spPr>
          <a:xfrm>
            <a:off x="2105375" y="5077175"/>
            <a:ext cx="866425" cy="866425"/>
          </a:xfrm>
          <a:prstGeom prst="rect">
            <a:avLst/>
          </a:prstGeom>
          <a:noFill/>
          <a:ln>
            <a:noFill/>
          </a:ln>
        </p:spPr>
      </p:pic>
      <p:sp>
        <p:nvSpPr>
          <p:cNvPr id="53" name="Google Shape;130;p14"/>
          <p:cNvSpPr txBox="1"/>
          <p:nvPr/>
        </p:nvSpPr>
        <p:spPr>
          <a:xfrm>
            <a:off x="2895600" y="5181850"/>
            <a:ext cx="22098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Cancer risk</a:t>
            </a:r>
            <a:endParaRPr sz="1200" dirty="0"/>
          </a:p>
          <a:p>
            <a:pPr marL="457200" lvl="0" indent="-311150" algn="l" rtl="0">
              <a:spcBef>
                <a:spcPts val="0"/>
              </a:spcBef>
              <a:spcAft>
                <a:spcPts val="0"/>
              </a:spcAft>
              <a:buSzPts val="1300"/>
              <a:buChar char="●"/>
            </a:pPr>
            <a:r>
              <a:rPr lang="en-US" sz="1200" b="1" dirty="0"/>
              <a:t>Symphony</a:t>
            </a:r>
            <a:endParaRPr sz="1200" b="1" dirty="0"/>
          </a:p>
          <a:p>
            <a:pPr marL="457200" lvl="0" indent="-311150" algn="l" rtl="0">
              <a:spcBef>
                <a:spcPts val="0"/>
              </a:spcBef>
              <a:spcAft>
                <a:spcPts val="0"/>
              </a:spcAft>
              <a:buSzPts val="1300"/>
              <a:buChar char="●"/>
            </a:pPr>
            <a:r>
              <a:rPr lang="en-US" sz="1200" b="1" dirty="0"/>
              <a:t>STRUMMR</a:t>
            </a:r>
            <a:endParaRPr sz="1200" b="1" dirty="0"/>
          </a:p>
          <a:p>
            <a:pPr marL="457200" lvl="0" indent="-311150" algn="l" rtl="0">
              <a:spcBef>
                <a:spcPts val="0"/>
              </a:spcBef>
              <a:spcAft>
                <a:spcPts val="0"/>
              </a:spcAft>
              <a:buSzPts val="1300"/>
              <a:buChar char="●"/>
            </a:pPr>
            <a:r>
              <a:rPr lang="en-US" sz="1200" b="1" dirty="0" err="1"/>
              <a:t>StrumNHEJ</a:t>
            </a:r>
            <a:endParaRPr sz="1200" b="1" dirty="0"/>
          </a:p>
        </p:txBody>
      </p:sp>
      <p:pic>
        <p:nvPicPr>
          <p:cNvPr id="54" name="Google Shape;131;p14"/>
          <p:cNvPicPr preferRelativeResize="0"/>
          <p:nvPr/>
        </p:nvPicPr>
        <p:blipFill>
          <a:blip r:embed="rId9">
            <a:alphaModFix/>
          </a:blip>
          <a:stretch>
            <a:fillRect/>
          </a:stretch>
        </p:blipFill>
        <p:spPr>
          <a:xfrm>
            <a:off x="4032147" y="4800600"/>
            <a:ext cx="655100" cy="607314"/>
          </a:xfrm>
          <a:prstGeom prst="rect">
            <a:avLst/>
          </a:prstGeom>
          <a:noFill/>
          <a:ln>
            <a:noFill/>
          </a:ln>
        </p:spPr>
      </p:pic>
      <p:pic>
        <p:nvPicPr>
          <p:cNvPr id="55" name="Google Shape;132;p14"/>
          <p:cNvPicPr preferRelativeResize="0"/>
          <p:nvPr/>
        </p:nvPicPr>
        <p:blipFill>
          <a:blip r:embed="rId10">
            <a:alphaModFix/>
          </a:blip>
          <a:stretch>
            <a:fillRect/>
          </a:stretch>
        </p:blipFill>
        <p:spPr>
          <a:xfrm>
            <a:off x="4495800" y="5564875"/>
            <a:ext cx="621872" cy="607325"/>
          </a:xfrm>
          <a:prstGeom prst="rect">
            <a:avLst/>
          </a:prstGeom>
          <a:noFill/>
          <a:ln>
            <a:noFill/>
          </a:ln>
        </p:spPr>
      </p:pic>
    </p:spTree>
    <p:extLst>
      <p:ext uri="{BB962C8B-B14F-4D97-AF65-F5344CB8AC3E}">
        <p14:creationId xmlns:p14="http://schemas.microsoft.com/office/powerpoint/2010/main" val="2711946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Understanding Mutations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Rectangle 1"/>
          <p:cNvSpPr/>
          <p:nvPr/>
        </p:nvSpPr>
        <p:spPr>
          <a:xfrm>
            <a:off x="5429787" y="1600200"/>
            <a:ext cx="3719806" cy="3539430"/>
          </a:xfrm>
          <a:prstGeom prst="rect">
            <a:avLst/>
          </a:prstGeom>
        </p:spPr>
        <p:txBody>
          <a:bodyPr wrap="square">
            <a:spAutoFit/>
          </a:bodyPr>
          <a:lstStyle/>
          <a:p>
            <a:r>
              <a:rPr lang="en-US" sz="1400" dirty="0"/>
              <a:t/>
            </a:r>
            <a:br>
              <a:rPr lang="en-US" sz="1400" dirty="0"/>
            </a:br>
            <a:r>
              <a:rPr lang="en-US" sz="1400" b="1" dirty="0" err="1">
                <a:solidFill>
                  <a:srgbClr val="595959"/>
                </a:solidFill>
                <a:latin typeface="Arial" panose="020B0604020202020204" pitchFamily="34" charset="0"/>
              </a:rPr>
              <a:t>ΔG</a:t>
            </a:r>
            <a:r>
              <a:rPr lang="en-US" sz="1400" b="1" baseline="30000" dirty="0" err="1">
                <a:solidFill>
                  <a:srgbClr val="595959"/>
                </a:solidFill>
                <a:latin typeface="Arial" panose="020B0604020202020204" pitchFamily="34" charset="0"/>
              </a:rPr>
              <a:t>Folding</a:t>
            </a:r>
            <a:r>
              <a:rPr lang="en-US" sz="1400" b="1" dirty="0">
                <a:solidFill>
                  <a:srgbClr val="595959"/>
                </a:solidFill>
                <a:latin typeface="Arial" panose="020B0604020202020204" pitchFamily="34" charset="0"/>
              </a:rPr>
              <a:t> = ΔH - TΔS</a:t>
            </a:r>
            <a:endParaRPr lang="en-US" sz="1400" dirty="0"/>
          </a:p>
          <a:p>
            <a:r>
              <a:rPr lang="en-US" sz="1400" dirty="0">
                <a:solidFill>
                  <a:srgbClr val="595959"/>
                </a:solidFill>
                <a:latin typeface="Arial" panose="020B0604020202020204" pitchFamily="34" charset="0"/>
              </a:rPr>
              <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H : Enthalpy</a:t>
            </a:r>
            <a:endParaRPr lang="en-US" sz="1400" dirty="0"/>
          </a:p>
          <a:p>
            <a:r>
              <a:rPr lang="en-US" sz="1400" dirty="0">
                <a:solidFill>
                  <a:srgbClr val="595959"/>
                </a:solidFill>
                <a:latin typeface="Arial" panose="020B0604020202020204" pitchFamily="34" charset="0"/>
              </a:rPr>
              <a:t>T : Temperature</a:t>
            </a:r>
            <a:endParaRPr lang="en-US" sz="1400" dirty="0"/>
          </a:p>
          <a:p>
            <a:r>
              <a:rPr lang="en-US" sz="1400" dirty="0">
                <a:solidFill>
                  <a:srgbClr val="595959"/>
                </a:solidFill>
                <a:latin typeface="Arial" panose="020B0604020202020204" pitchFamily="34" charset="0"/>
              </a:rPr>
              <a:t>S : Entropy</a:t>
            </a:r>
            <a:endParaRPr lang="en-US" sz="1400" dirty="0"/>
          </a:p>
          <a:p>
            <a:r>
              <a:rPr lang="en-US" sz="1400" dirty="0"/>
              <a:t/>
            </a:r>
            <a:br>
              <a:rPr lang="en-US" sz="1400" dirty="0"/>
            </a:br>
            <a:r>
              <a:rPr lang="en-US" sz="1400" b="1" dirty="0">
                <a:solidFill>
                  <a:srgbClr val="595959"/>
                </a:solidFill>
                <a:latin typeface="Arial" panose="020B0604020202020204" pitchFamily="34" charset="0"/>
              </a:rPr>
              <a:t/>
            </a:r>
            <a:br>
              <a:rPr lang="en-US" sz="1400" b="1" dirty="0">
                <a:solidFill>
                  <a:srgbClr val="595959"/>
                </a:solidFill>
                <a:latin typeface="Arial" panose="020B0604020202020204" pitchFamily="34" charset="0"/>
              </a:rPr>
            </a:br>
            <a:r>
              <a:rPr lang="en-US" sz="1400" b="1" dirty="0" err="1">
                <a:solidFill>
                  <a:srgbClr val="595959"/>
                </a:solidFill>
                <a:latin typeface="Arial" panose="020B0604020202020204" pitchFamily="34" charset="0"/>
              </a:rPr>
              <a:t>ΔG</a:t>
            </a:r>
            <a:r>
              <a:rPr lang="en-US" sz="1400" b="1" baseline="30000" dirty="0" err="1">
                <a:solidFill>
                  <a:srgbClr val="595959"/>
                </a:solidFill>
                <a:latin typeface="Arial" panose="020B0604020202020204" pitchFamily="34" charset="0"/>
              </a:rPr>
              <a:t>Binding</a:t>
            </a:r>
            <a:r>
              <a:rPr lang="en-US" sz="1400" b="1" dirty="0">
                <a:solidFill>
                  <a:srgbClr val="595959"/>
                </a:solidFill>
                <a:latin typeface="Arial" panose="020B0604020202020204" pitchFamily="34" charset="0"/>
              </a:rPr>
              <a:t> = - RT ln(K</a:t>
            </a:r>
            <a:r>
              <a:rPr lang="en-US" sz="1400" b="1" baseline="-25000" dirty="0">
                <a:solidFill>
                  <a:srgbClr val="595959"/>
                </a:solidFill>
                <a:latin typeface="Arial" panose="020B0604020202020204" pitchFamily="34" charset="0"/>
              </a:rPr>
              <a:t>D</a:t>
            </a:r>
            <a:r>
              <a:rPr lang="en-US" sz="1400" b="1" dirty="0">
                <a:solidFill>
                  <a:srgbClr val="595959"/>
                </a:solidFill>
                <a:latin typeface="Arial" panose="020B0604020202020204" pitchFamily="34" charset="0"/>
              </a:rPr>
              <a:t>)</a:t>
            </a:r>
            <a:endParaRPr lang="en-US" sz="1400" dirty="0"/>
          </a:p>
          <a:p>
            <a:r>
              <a:rPr lang="en-US" sz="1400" dirty="0"/>
              <a:t/>
            </a:r>
            <a:br>
              <a:rPr lang="en-US" sz="1400" dirty="0"/>
            </a:br>
            <a:r>
              <a:rPr lang="en-US" sz="1400" dirty="0">
                <a:solidFill>
                  <a:srgbClr val="595959"/>
                </a:solidFill>
                <a:latin typeface="Arial" panose="020B0604020202020204" pitchFamily="34" charset="0"/>
              </a:rPr>
              <a:t>R : Ideal Gas constant (~1.9872 </a:t>
            </a:r>
            <a:r>
              <a:rPr lang="en-US" sz="1400" dirty="0" err="1">
                <a:solidFill>
                  <a:srgbClr val="595959"/>
                </a:solidFill>
                <a:latin typeface="Arial" panose="020B0604020202020204" pitchFamily="34" charset="0"/>
              </a:rPr>
              <a:t>cal</a:t>
            </a:r>
            <a:r>
              <a:rPr lang="en-US" sz="1400" dirty="0">
                <a:solidFill>
                  <a:srgbClr val="595959"/>
                </a:solidFill>
                <a:latin typeface="Arial" panose="020B0604020202020204" pitchFamily="34" charset="0"/>
              </a:rPr>
              <a:t>/</a:t>
            </a:r>
            <a:r>
              <a:rPr lang="en-US" sz="1400" dirty="0" err="1">
                <a:solidFill>
                  <a:srgbClr val="595959"/>
                </a:solidFill>
                <a:latin typeface="Arial" panose="020B0604020202020204" pitchFamily="34" charset="0"/>
              </a:rPr>
              <a:t>K·mol</a:t>
            </a:r>
            <a:r>
              <a:rPr lang="en-US" sz="1400" dirty="0">
                <a:solidFill>
                  <a:srgbClr val="595959"/>
                </a:solidFill>
                <a:latin typeface="Arial" panose="020B0604020202020204" pitchFamily="34" charset="0"/>
              </a:rPr>
              <a:t>)</a:t>
            </a:r>
            <a:endParaRPr lang="en-US" sz="1400" dirty="0"/>
          </a:p>
          <a:p>
            <a:r>
              <a:rPr lang="en-US" sz="1400" dirty="0">
                <a:solidFill>
                  <a:srgbClr val="595959"/>
                </a:solidFill>
                <a:latin typeface="Arial" panose="020B0604020202020204" pitchFamily="34" charset="0"/>
              </a:rPr>
              <a:t>T  : Temperature</a:t>
            </a:r>
            <a:endParaRPr lang="en-US" sz="1400" dirty="0"/>
          </a:p>
          <a:p>
            <a:r>
              <a:rPr lang="en-US" sz="1400" dirty="0">
                <a:solidFill>
                  <a:srgbClr val="595959"/>
                </a:solidFill>
                <a:latin typeface="Arial" panose="020B0604020202020204" pitchFamily="34" charset="0"/>
              </a:rPr>
              <a:t>K</a:t>
            </a:r>
            <a:r>
              <a:rPr lang="en-US" sz="1400" baseline="-25000" dirty="0">
                <a:solidFill>
                  <a:srgbClr val="595959"/>
                </a:solidFill>
                <a:latin typeface="Arial" panose="020B0604020202020204" pitchFamily="34" charset="0"/>
              </a:rPr>
              <a:t>D</a:t>
            </a:r>
            <a:r>
              <a:rPr lang="en-US" sz="1400" dirty="0">
                <a:solidFill>
                  <a:srgbClr val="595959"/>
                </a:solidFill>
                <a:latin typeface="Arial" panose="020B0604020202020204" pitchFamily="34" charset="0"/>
              </a:rPr>
              <a:t>: [M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 . 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 Molecule 1</a:t>
            </a:r>
            <a:endParaRPr lang="en-US" sz="1400" dirty="0"/>
          </a:p>
          <a:p>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 Molecule 2</a:t>
            </a:r>
            <a:endParaRPr lang="en-US" sz="1400" dirty="0">
              <a:effectLst/>
            </a:endParaRPr>
          </a:p>
        </p:txBody>
      </p:sp>
      <p:pic>
        <p:nvPicPr>
          <p:cNvPr id="9" name="Google Shape;138;p15"/>
          <p:cNvPicPr preferRelativeResize="0"/>
          <p:nvPr/>
        </p:nvPicPr>
        <p:blipFill rotWithShape="1">
          <a:blip r:embed="rId2">
            <a:alphaModFix/>
          </a:blip>
          <a:srcRect/>
          <a:stretch/>
        </p:blipFill>
        <p:spPr>
          <a:xfrm>
            <a:off x="342900" y="706665"/>
            <a:ext cx="4857900" cy="5326500"/>
          </a:xfrm>
          <a:prstGeom prst="rect">
            <a:avLst/>
          </a:prstGeom>
          <a:noFill/>
          <a:ln>
            <a:noFill/>
          </a:ln>
        </p:spPr>
      </p:pic>
    </p:spTree>
    <p:extLst>
      <p:ext uri="{BB962C8B-B14F-4D97-AF65-F5344CB8AC3E}">
        <p14:creationId xmlns:p14="http://schemas.microsoft.com/office/powerpoint/2010/main" val="3737853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fontScale="90000"/>
          </a:bodyPr>
          <a:lstStyle/>
          <a:p>
            <a:r>
              <a:rPr lang="en-US" altLang="en-US" dirty="0" smtClean="0"/>
              <a:t>Understanding Mutations – CAGI6 </a:t>
            </a:r>
            <a:r>
              <a:rPr lang="en-US" altLang="en-US" dirty="0" err="1" smtClean="0"/>
              <a:t>Calmodulin</a:t>
            </a:r>
            <a:r>
              <a:rPr lang="en-US" altLang="en-US" dirty="0" smtClean="0"/>
              <a:t> Challenge</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Rectangle 1"/>
          <p:cNvSpPr/>
          <p:nvPr/>
        </p:nvSpPr>
        <p:spPr>
          <a:xfrm>
            <a:off x="5429787" y="1600200"/>
            <a:ext cx="3719806" cy="3539430"/>
          </a:xfrm>
          <a:prstGeom prst="rect">
            <a:avLst/>
          </a:prstGeom>
        </p:spPr>
        <p:txBody>
          <a:bodyPr wrap="square">
            <a:spAutoFit/>
          </a:bodyPr>
          <a:lstStyle/>
          <a:p>
            <a:r>
              <a:rPr lang="en-US" sz="1400" dirty="0"/>
              <a:t/>
            </a:r>
            <a:br>
              <a:rPr lang="en-US" sz="1400" dirty="0"/>
            </a:br>
            <a:r>
              <a:rPr lang="en-US" sz="1400" b="1" dirty="0" err="1">
                <a:solidFill>
                  <a:srgbClr val="595959"/>
                </a:solidFill>
                <a:latin typeface="Arial" panose="020B0604020202020204" pitchFamily="34" charset="0"/>
              </a:rPr>
              <a:t>ΔG</a:t>
            </a:r>
            <a:r>
              <a:rPr lang="en-US" sz="1400" b="1" baseline="30000" dirty="0" err="1">
                <a:solidFill>
                  <a:srgbClr val="595959"/>
                </a:solidFill>
                <a:latin typeface="Arial" panose="020B0604020202020204" pitchFamily="34" charset="0"/>
              </a:rPr>
              <a:t>Folding</a:t>
            </a:r>
            <a:r>
              <a:rPr lang="en-US" sz="1400" b="1" dirty="0">
                <a:solidFill>
                  <a:srgbClr val="595959"/>
                </a:solidFill>
                <a:latin typeface="Arial" panose="020B0604020202020204" pitchFamily="34" charset="0"/>
              </a:rPr>
              <a:t> = ΔH - TΔS</a:t>
            </a:r>
            <a:endParaRPr lang="en-US" sz="1400" dirty="0"/>
          </a:p>
          <a:p>
            <a:r>
              <a:rPr lang="en-US" sz="1400" dirty="0">
                <a:solidFill>
                  <a:srgbClr val="595959"/>
                </a:solidFill>
                <a:latin typeface="Arial" panose="020B0604020202020204" pitchFamily="34" charset="0"/>
              </a:rPr>
              <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H : Enthalpy</a:t>
            </a:r>
            <a:endParaRPr lang="en-US" sz="1400" dirty="0"/>
          </a:p>
          <a:p>
            <a:r>
              <a:rPr lang="en-US" sz="1400" dirty="0">
                <a:solidFill>
                  <a:srgbClr val="595959"/>
                </a:solidFill>
                <a:latin typeface="Arial" panose="020B0604020202020204" pitchFamily="34" charset="0"/>
              </a:rPr>
              <a:t>T : Temperature</a:t>
            </a:r>
            <a:endParaRPr lang="en-US" sz="1400" dirty="0"/>
          </a:p>
          <a:p>
            <a:r>
              <a:rPr lang="en-US" sz="1400" dirty="0">
                <a:solidFill>
                  <a:srgbClr val="595959"/>
                </a:solidFill>
                <a:latin typeface="Arial" panose="020B0604020202020204" pitchFamily="34" charset="0"/>
              </a:rPr>
              <a:t>S : Entropy</a:t>
            </a:r>
            <a:endParaRPr lang="en-US" sz="1400" dirty="0"/>
          </a:p>
          <a:p>
            <a:r>
              <a:rPr lang="en-US" sz="1400" dirty="0"/>
              <a:t/>
            </a:r>
            <a:br>
              <a:rPr lang="en-US" sz="1400" dirty="0"/>
            </a:br>
            <a:r>
              <a:rPr lang="en-US" sz="1400" b="1" dirty="0">
                <a:solidFill>
                  <a:srgbClr val="595959"/>
                </a:solidFill>
                <a:latin typeface="Arial" panose="020B0604020202020204" pitchFamily="34" charset="0"/>
              </a:rPr>
              <a:t/>
            </a:r>
            <a:br>
              <a:rPr lang="en-US" sz="1400" b="1" dirty="0">
                <a:solidFill>
                  <a:srgbClr val="595959"/>
                </a:solidFill>
                <a:latin typeface="Arial" panose="020B0604020202020204" pitchFamily="34" charset="0"/>
              </a:rPr>
            </a:br>
            <a:r>
              <a:rPr lang="en-US" sz="1400" b="1" dirty="0" err="1">
                <a:solidFill>
                  <a:srgbClr val="595959"/>
                </a:solidFill>
                <a:latin typeface="Arial" panose="020B0604020202020204" pitchFamily="34" charset="0"/>
              </a:rPr>
              <a:t>ΔG</a:t>
            </a:r>
            <a:r>
              <a:rPr lang="en-US" sz="1400" b="1" baseline="30000" dirty="0" err="1">
                <a:solidFill>
                  <a:srgbClr val="595959"/>
                </a:solidFill>
                <a:latin typeface="Arial" panose="020B0604020202020204" pitchFamily="34" charset="0"/>
              </a:rPr>
              <a:t>Binding</a:t>
            </a:r>
            <a:r>
              <a:rPr lang="en-US" sz="1400" b="1" dirty="0">
                <a:solidFill>
                  <a:srgbClr val="595959"/>
                </a:solidFill>
                <a:latin typeface="Arial" panose="020B0604020202020204" pitchFamily="34" charset="0"/>
              </a:rPr>
              <a:t> = - RT ln(K</a:t>
            </a:r>
            <a:r>
              <a:rPr lang="en-US" sz="1400" b="1" baseline="-25000" dirty="0">
                <a:solidFill>
                  <a:srgbClr val="595959"/>
                </a:solidFill>
                <a:latin typeface="Arial" panose="020B0604020202020204" pitchFamily="34" charset="0"/>
              </a:rPr>
              <a:t>D</a:t>
            </a:r>
            <a:r>
              <a:rPr lang="en-US" sz="1400" b="1" dirty="0">
                <a:solidFill>
                  <a:srgbClr val="595959"/>
                </a:solidFill>
                <a:latin typeface="Arial" panose="020B0604020202020204" pitchFamily="34" charset="0"/>
              </a:rPr>
              <a:t>)</a:t>
            </a:r>
            <a:endParaRPr lang="en-US" sz="1400" dirty="0"/>
          </a:p>
          <a:p>
            <a:r>
              <a:rPr lang="en-US" sz="1400" dirty="0"/>
              <a:t/>
            </a:r>
            <a:br>
              <a:rPr lang="en-US" sz="1400" dirty="0"/>
            </a:br>
            <a:r>
              <a:rPr lang="en-US" sz="1400" dirty="0">
                <a:solidFill>
                  <a:srgbClr val="595959"/>
                </a:solidFill>
                <a:latin typeface="Arial" panose="020B0604020202020204" pitchFamily="34" charset="0"/>
              </a:rPr>
              <a:t>R : Ideal Gas constant (~1.9872 </a:t>
            </a:r>
            <a:r>
              <a:rPr lang="en-US" sz="1400" dirty="0" err="1">
                <a:solidFill>
                  <a:srgbClr val="595959"/>
                </a:solidFill>
                <a:latin typeface="Arial" panose="020B0604020202020204" pitchFamily="34" charset="0"/>
              </a:rPr>
              <a:t>cal</a:t>
            </a:r>
            <a:r>
              <a:rPr lang="en-US" sz="1400" dirty="0">
                <a:solidFill>
                  <a:srgbClr val="595959"/>
                </a:solidFill>
                <a:latin typeface="Arial" panose="020B0604020202020204" pitchFamily="34" charset="0"/>
              </a:rPr>
              <a:t>/</a:t>
            </a:r>
            <a:r>
              <a:rPr lang="en-US" sz="1400" dirty="0" err="1">
                <a:solidFill>
                  <a:srgbClr val="595959"/>
                </a:solidFill>
                <a:latin typeface="Arial" panose="020B0604020202020204" pitchFamily="34" charset="0"/>
              </a:rPr>
              <a:t>K·mol</a:t>
            </a:r>
            <a:r>
              <a:rPr lang="en-US" sz="1400" dirty="0">
                <a:solidFill>
                  <a:srgbClr val="595959"/>
                </a:solidFill>
                <a:latin typeface="Arial" panose="020B0604020202020204" pitchFamily="34" charset="0"/>
              </a:rPr>
              <a:t>)</a:t>
            </a:r>
            <a:endParaRPr lang="en-US" sz="1400" dirty="0"/>
          </a:p>
          <a:p>
            <a:r>
              <a:rPr lang="en-US" sz="1400" dirty="0">
                <a:solidFill>
                  <a:srgbClr val="595959"/>
                </a:solidFill>
                <a:latin typeface="Arial" panose="020B0604020202020204" pitchFamily="34" charset="0"/>
              </a:rPr>
              <a:t>T  : Temperature</a:t>
            </a:r>
            <a:endParaRPr lang="en-US" sz="1400" dirty="0"/>
          </a:p>
          <a:p>
            <a:r>
              <a:rPr lang="en-US" sz="1400" dirty="0">
                <a:solidFill>
                  <a:srgbClr val="595959"/>
                </a:solidFill>
                <a:latin typeface="Arial" panose="020B0604020202020204" pitchFamily="34" charset="0"/>
              </a:rPr>
              <a:t>K</a:t>
            </a:r>
            <a:r>
              <a:rPr lang="en-US" sz="1400" baseline="-25000" dirty="0">
                <a:solidFill>
                  <a:srgbClr val="595959"/>
                </a:solidFill>
                <a:latin typeface="Arial" panose="020B0604020202020204" pitchFamily="34" charset="0"/>
              </a:rPr>
              <a:t>D</a:t>
            </a:r>
            <a:r>
              <a:rPr lang="en-US" sz="1400" dirty="0">
                <a:solidFill>
                  <a:srgbClr val="595959"/>
                </a:solidFill>
                <a:latin typeface="Arial" panose="020B0604020202020204" pitchFamily="34" charset="0"/>
              </a:rPr>
              <a:t>: [M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 . 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
            </a:r>
            <a:br>
              <a:rPr lang="en-US" sz="1400" dirty="0">
                <a:solidFill>
                  <a:srgbClr val="595959"/>
                </a:solidFill>
                <a:latin typeface="Arial" panose="020B0604020202020204" pitchFamily="34" charset="0"/>
              </a:rPr>
            </a:br>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1</a:t>
            </a:r>
            <a:r>
              <a:rPr lang="en-US" sz="1400" dirty="0">
                <a:solidFill>
                  <a:srgbClr val="595959"/>
                </a:solidFill>
                <a:latin typeface="Arial" panose="020B0604020202020204" pitchFamily="34" charset="0"/>
              </a:rPr>
              <a:t>: Molecule 1</a:t>
            </a:r>
            <a:endParaRPr lang="en-US" sz="1400" dirty="0"/>
          </a:p>
          <a:p>
            <a:r>
              <a:rPr lang="en-US" sz="1400" dirty="0">
                <a:solidFill>
                  <a:srgbClr val="595959"/>
                </a:solidFill>
                <a:latin typeface="Arial" panose="020B0604020202020204" pitchFamily="34" charset="0"/>
              </a:rPr>
              <a:t>M</a:t>
            </a:r>
            <a:r>
              <a:rPr lang="en-US" sz="1400" baseline="-25000" dirty="0">
                <a:solidFill>
                  <a:srgbClr val="595959"/>
                </a:solidFill>
                <a:latin typeface="Arial" panose="020B0604020202020204" pitchFamily="34" charset="0"/>
              </a:rPr>
              <a:t>2</a:t>
            </a:r>
            <a:r>
              <a:rPr lang="en-US" sz="1400" dirty="0">
                <a:solidFill>
                  <a:srgbClr val="595959"/>
                </a:solidFill>
                <a:latin typeface="Arial" panose="020B0604020202020204" pitchFamily="34" charset="0"/>
              </a:rPr>
              <a:t>: Molecule 2</a:t>
            </a:r>
            <a:endParaRPr lang="en-US" sz="1400" dirty="0">
              <a:effectLst/>
            </a:endParaRPr>
          </a:p>
        </p:txBody>
      </p:sp>
      <p:pic>
        <p:nvPicPr>
          <p:cNvPr id="9" name="Google Shape;138;p15"/>
          <p:cNvPicPr preferRelativeResize="0"/>
          <p:nvPr/>
        </p:nvPicPr>
        <p:blipFill rotWithShape="1">
          <a:blip r:embed="rId2">
            <a:alphaModFix/>
          </a:blip>
          <a:srcRect/>
          <a:stretch/>
        </p:blipFill>
        <p:spPr>
          <a:xfrm>
            <a:off x="342900" y="935265"/>
            <a:ext cx="4857900" cy="5326500"/>
          </a:xfrm>
          <a:prstGeom prst="rect">
            <a:avLst/>
          </a:prstGeom>
          <a:noFill/>
          <a:ln>
            <a:noFill/>
          </a:ln>
        </p:spPr>
      </p:pic>
      <p:sp>
        <p:nvSpPr>
          <p:cNvPr id="3" name="Rectangle 2"/>
          <p:cNvSpPr/>
          <p:nvPr/>
        </p:nvSpPr>
        <p:spPr>
          <a:xfrm>
            <a:off x="228600" y="3810000"/>
            <a:ext cx="4972200" cy="2514600"/>
          </a:xfrm>
          <a:prstGeom prst="rect">
            <a:avLst/>
          </a:prstGeom>
          <a:solidFill>
            <a:srgbClr val="FFFFFF">
              <a:alpha val="92157"/>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5315100" y="3048000"/>
            <a:ext cx="3600300" cy="2514600"/>
          </a:xfrm>
          <a:prstGeom prst="rect">
            <a:avLst/>
          </a:prstGeom>
          <a:solidFill>
            <a:srgbClr val="FFFFFF">
              <a:alpha val="92157"/>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557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Protein Structure</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7" name="Google Shape;132;p21"/>
          <p:cNvSpPr txBox="1"/>
          <p:nvPr/>
        </p:nvSpPr>
        <p:spPr>
          <a:xfrm>
            <a:off x="6805314" y="5723026"/>
            <a:ext cx="14781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00"/>
                </a:solidFill>
              </a:rPr>
              <a:t>Pires et al., 2013</a:t>
            </a:r>
            <a:endParaRPr sz="1200"/>
          </a:p>
        </p:txBody>
      </p:sp>
      <p:sp>
        <p:nvSpPr>
          <p:cNvPr id="28" name="Google Shape;133;p21"/>
          <p:cNvSpPr txBox="1"/>
          <p:nvPr/>
        </p:nvSpPr>
        <p:spPr>
          <a:xfrm>
            <a:off x="3410846" y="2643393"/>
            <a:ext cx="19905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rgbClr val="000000"/>
                </a:solidFill>
              </a:rPr>
              <a:t>Jubb et al., 2017</a:t>
            </a:r>
            <a:endParaRPr sz="1200"/>
          </a:p>
        </p:txBody>
      </p:sp>
      <p:pic>
        <p:nvPicPr>
          <p:cNvPr id="29" name="Google Shape;134;p21"/>
          <p:cNvPicPr preferRelativeResize="0"/>
          <p:nvPr/>
        </p:nvPicPr>
        <p:blipFill>
          <a:blip r:embed="rId2">
            <a:alphaModFix/>
          </a:blip>
          <a:stretch>
            <a:fillRect/>
          </a:stretch>
        </p:blipFill>
        <p:spPr>
          <a:xfrm>
            <a:off x="3658324" y="961094"/>
            <a:ext cx="1495545" cy="1495537"/>
          </a:xfrm>
          <a:prstGeom prst="rect">
            <a:avLst/>
          </a:prstGeom>
          <a:noFill/>
          <a:ln>
            <a:noFill/>
          </a:ln>
        </p:spPr>
      </p:pic>
      <p:pic>
        <p:nvPicPr>
          <p:cNvPr id="30" name="Google Shape;135;p21"/>
          <p:cNvPicPr preferRelativeResize="0"/>
          <p:nvPr/>
        </p:nvPicPr>
        <p:blipFill>
          <a:blip r:embed="rId3">
            <a:alphaModFix/>
          </a:blip>
          <a:stretch>
            <a:fillRect/>
          </a:stretch>
        </p:blipFill>
        <p:spPr>
          <a:xfrm>
            <a:off x="5576061" y="944787"/>
            <a:ext cx="1535998" cy="1535972"/>
          </a:xfrm>
          <a:prstGeom prst="rect">
            <a:avLst/>
          </a:prstGeom>
          <a:noFill/>
          <a:ln>
            <a:noFill/>
          </a:ln>
        </p:spPr>
      </p:pic>
      <p:pic>
        <p:nvPicPr>
          <p:cNvPr id="31" name="Google Shape;136;p21"/>
          <p:cNvPicPr preferRelativeResize="0"/>
          <p:nvPr/>
        </p:nvPicPr>
        <p:blipFill>
          <a:blip r:embed="rId4">
            <a:alphaModFix/>
          </a:blip>
          <a:stretch>
            <a:fillRect/>
          </a:stretch>
        </p:blipFill>
        <p:spPr>
          <a:xfrm>
            <a:off x="7378610" y="944791"/>
            <a:ext cx="1535998" cy="1535957"/>
          </a:xfrm>
          <a:prstGeom prst="rect">
            <a:avLst/>
          </a:prstGeom>
          <a:noFill/>
          <a:ln>
            <a:noFill/>
          </a:ln>
        </p:spPr>
      </p:pic>
      <p:pic>
        <p:nvPicPr>
          <p:cNvPr id="32" name="Google Shape;137;p21"/>
          <p:cNvPicPr preferRelativeResize="0"/>
          <p:nvPr/>
        </p:nvPicPr>
        <p:blipFill>
          <a:blip r:embed="rId5">
            <a:alphaModFix/>
          </a:blip>
          <a:stretch>
            <a:fillRect/>
          </a:stretch>
        </p:blipFill>
        <p:spPr>
          <a:xfrm>
            <a:off x="5576061" y="2591609"/>
            <a:ext cx="1535998" cy="1535958"/>
          </a:xfrm>
          <a:prstGeom prst="rect">
            <a:avLst/>
          </a:prstGeom>
          <a:noFill/>
          <a:ln>
            <a:noFill/>
          </a:ln>
        </p:spPr>
      </p:pic>
      <p:pic>
        <p:nvPicPr>
          <p:cNvPr id="33" name="Google Shape;138;p21"/>
          <p:cNvPicPr preferRelativeResize="0"/>
          <p:nvPr/>
        </p:nvPicPr>
        <p:blipFill>
          <a:blip r:embed="rId6">
            <a:alphaModFix/>
          </a:blip>
          <a:stretch>
            <a:fillRect/>
          </a:stretch>
        </p:blipFill>
        <p:spPr>
          <a:xfrm>
            <a:off x="7378614" y="2591587"/>
            <a:ext cx="1535998" cy="1535972"/>
          </a:xfrm>
          <a:prstGeom prst="rect">
            <a:avLst/>
          </a:prstGeom>
          <a:noFill/>
          <a:ln>
            <a:noFill/>
          </a:ln>
        </p:spPr>
      </p:pic>
      <p:pic>
        <p:nvPicPr>
          <p:cNvPr id="34" name="Google Shape;139;p21"/>
          <p:cNvPicPr preferRelativeResize="0"/>
          <p:nvPr/>
        </p:nvPicPr>
        <p:blipFill>
          <a:blip r:embed="rId7">
            <a:alphaModFix/>
          </a:blip>
          <a:stretch>
            <a:fillRect/>
          </a:stretch>
        </p:blipFill>
        <p:spPr>
          <a:xfrm>
            <a:off x="6575632" y="4076226"/>
            <a:ext cx="1535998" cy="1535972"/>
          </a:xfrm>
          <a:prstGeom prst="rect">
            <a:avLst/>
          </a:prstGeom>
          <a:noFill/>
          <a:ln>
            <a:noFill/>
          </a:ln>
        </p:spPr>
      </p:pic>
      <p:sp>
        <p:nvSpPr>
          <p:cNvPr id="35" name="Google Shape;142;p21"/>
          <p:cNvSpPr txBox="1"/>
          <p:nvPr/>
        </p:nvSpPr>
        <p:spPr>
          <a:xfrm>
            <a:off x="5592649" y="2670158"/>
            <a:ext cx="27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C</a:t>
            </a:r>
            <a:endParaRPr/>
          </a:p>
        </p:txBody>
      </p:sp>
      <p:sp>
        <p:nvSpPr>
          <p:cNvPr id="36" name="Google Shape;143;p21"/>
          <p:cNvSpPr txBox="1"/>
          <p:nvPr/>
        </p:nvSpPr>
        <p:spPr>
          <a:xfrm>
            <a:off x="7284125" y="2746374"/>
            <a:ext cx="32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t>D</a:t>
            </a:r>
            <a:endParaRPr dirty="0"/>
          </a:p>
        </p:txBody>
      </p:sp>
      <p:sp>
        <p:nvSpPr>
          <p:cNvPr id="37" name="Google Shape;144;p21"/>
          <p:cNvSpPr txBox="1"/>
          <p:nvPr/>
        </p:nvSpPr>
        <p:spPr>
          <a:xfrm>
            <a:off x="6349173" y="4238402"/>
            <a:ext cx="320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E</a:t>
            </a:r>
            <a:endParaRPr/>
          </a:p>
        </p:txBody>
      </p:sp>
      <p:pic>
        <p:nvPicPr>
          <p:cNvPr id="38" name="Google Shape;145;p21"/>
          <p:cNvPicPr preferRelativeResize="0"/>
          <p:nvPr/>
        </p:nvPicPr>
        <p:blipFill rotWithShape="1">
          <a:blip r:embed="rId8">
            <a:alphaModFix/>
          </a:blip>
          <a:srcRect t="21791" r="64971" b="49372"/>
          <a:stretch/>
        </p:blipFill>
        <p:spPr>
          <a:xfrm>
            <a:off x="192649" y="1946317"/>
            <a:ext cx="2965970" cy="2677389"/>
          </a:xfrm>
          <a:prstGeom prst="rect">
            <a:avLst/>
          </a:prstGeom>
          <a:noFill/>
          <a:ln>
            <a:noFill/>
          </a:ln>
        </p:spPr>
      </p:pic>
      <p:sp>
        <p:nvSpPr>
          <p:cNvPr id="39" name="Google Shape;146;p21"/>
          <p:cNvSpPr/>
          <p:nvPr/>
        </p:nvSpPr>
        <p:spPr>
          <a:xfrm>
            <a:off x="3238589" y="777411"/>
            <a:ext cx="275400" cy="52893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53;p16"/>
          <p:cNvSpPr txBox="1"/>
          <p:nvPr/>
        </p:nvSpPr>
        <p:spPr>
          <a:xfrm>
            <a:off x="5562600" y="914400"/>
            <a:ext cx="27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t>A</a:t>
            </a:r>
            <a:endParaRPr dirty="0"/>
          </a:p>
        </p:txBody>
      </p:sp>
      <p:sp>
        <p:nvSpPr>
          <p:cNvPr id="41" name="Google Shape;154;p16"/>
          <p:cNvSpPr txBox="1"/>
          <p:nvPr/>
        </p:nvSpPr>
        <p:spPr>
          <a:xfrm>
            <a:off x="7197541" y="914400"/>
            <a:ext cx="275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t>B</a:t>
            </a:r>
            <a:endParaRPr dirty="0"/>
          </a:p>
        </p:txBody>
      </p:sp>
      <p:sp>
        <p:nvSpPr>
          <p:cNvPr id="42" name="Google Shape;158;p16"/>
          <p:cNvSpPr txBox="1"/>
          <p:nvPr/>
        </p:nvSpPr>
        <p:spPr>
          <a:xfrm>
            <a:off x="3620938" y="5353726"/>
            <a:ext cx="1938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Frappier, V., et al., 2015</a:t>
            </a:r>
            <a:endParaRPr sz="1200"/>
          </a:p>
        </p:txBody>
      </p:sp>
      <p:grpSp>
        <p:nvGrpSpPr>
          <p:cNvPr id="43" name="Google Shape;159;p16"/>
          <p:cNvGrpSpPr/>
          <p:nvPr/>
        </p:nvGrpSpPr>
        <p:grpSpPr>
          <a:xfrm>
            <a:off x="3693614" y="3967975"/>
            <a:ext cx="1792951" cy="1478145"/>
            <a:chOff x="4166638" y="3858838"/>
            <a:chExt cx="2220923" cy="1830974"/>
          </a:xfrm>
        </p:grpSpPr>
        <p:pic>
          <p:nvPicPr>
            <p:cNvPr id="44" name="Google Shape;160;p16"/>
            <p:cNvPicPr preferRelativeResize="0"/>
            <p:nvPr/>
          </p:nvPicPr>
          <p:blipFill rotWithShape="1">
            <a:blip r:embed="rId9">
              <a:alphaModFix/>
            </a:blip>
            <a:srcRect l="48237" b="48368"/>
            <a:stretch/>
          </p:blipFill>
          <p:spPr>
            <a:xfrm>
              <a:off x="4166638" y="3858838"/>
              <a:ext cx="2220923" cy="1830974"/>
            </a:xfrm>
            <a:prstGeom prst="rect">
              <a:avLst/>
            </a:prstGeom>
            <a:noFill/>
            <a:ln>
              <a:noFill/>
            </a:ln>
          </p:spPr>
        </p:pic>
        <p:sp>
          <p:nvSpPr>
            <p:cNvPr id="45" name="Google Shape;161;p16"/>
            <p:cNvSpPr/>
            <p:nvPr/>
          </p:nvSpPr>
          <p:spPr>
            <a:xfrm>
              <a:off x="4166650" y="3858850"/>
              <a:ext cx="264600" cy="247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17009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Protein Sequence</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5" name="Google Shape;152;p22"/>
          <p:cNvPicPr preferRelativeResize="0"/>
          <p:nvPr/>
        </p:nvPicPr>
        <p:blipFill>
          <a:blip r:embed="rId2">
            <a:alphaModFix/>
          </a:blip>
          <a:stretch>
            <a:fillRect/>
          </a:stretch>
        </p:blipFill>
        <p:spPr>
          <a:xfrm>
            <a:off x="4859690" y="1676400"/>
            <a:ext cx="4141585" cy="1425418"/>
          </a:xfrm>
          <a:prstGeom prst="rect">
            <a:avLst/>
          </a:prstGeom>
          <a:noFill/>
          <a:ln>
            <a:noFill/>
          </a:ln>
        </p:spPr>
      </p:pic>
      <p:sp>
        <p:nvSpPr>
          <p:cNvPr id="26" name="Google Shape;153;p22"/>
          <p:cNvSpPr txBox="1"/>
          <p:nvPr/>
        </p:nvSpPr>
        <p:spPr>
          <a:xfrm>
            <a:off x="189738" y="3048000"/>
            <a:ext cx="4625456" cy="14311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SzPts val="1100"/>
              <a:buFont typeface="Arial"/>
              <a:buNone/>
            </a:pPr>
            <a:r>
              <a:rPr lang="en-US" sz="900" dirty="0"/>
              <a:t>&gt;BRAF_HUMAN</a:t>
            </a:r>
            <a:endParaRPr sz="900" dirty="0"/>
          </a:p>
          <a:p>
            <a:pPr marL="0" lvl="0" indent="0" algn="l" rtl="0">
              <a:spcBef>
                <a:spcPts val="0"/>
              </a:spcBef>
              <a:spcAft>
                <a:spcPts val="0"/>
              </a:spcAft>
              <a:buClr>
                <a:srgbClr val="000000"/>
              </a:buClr>
              <a:buSzPts val="1100"/>
              <a:buFont typeface="Arial"/>
              <a:buNone/>
            </a:pPr>
            <a:r>
              <a:rPr lang="en-US" sz="900" dirty="0"/>
              <a:t>SASAAQPAKNVEKDYIVGFKSGVKTASVKKDIIKESGGKVDKQFRIINAAKAKLDKEA</a:t>
            </a:r>
            <a:br>
              <a:rPr lang="en-US" sz="900" dirty="0"/>
            </a:br>
            <a:r>
              <a:rPr lang="en-US" sz="900" dirty="0"/>
              <a:t>LKEVKNDPDVAYVEEDHVAHALAQTVPYGIPLIKADKVQAQGFKGANVKVAVLDTGI</a:t>
            </a:r>
            <a:br>
              <a:rPr lang="en-US" sz="900" dirty="0"/>
            </a:br>
            <a:r>
              <a:rPr lang="en-US" sz="900" dirty="0"/>
              <a:t>QASHPDLNVVGGASFVAGEAYNTDGNGHGTHVAGTVAALDNTTGVLGVAPSVSLY</a:t>
            </a:r>
            <a:br>
              <a:rPr lang="en-US" sz="900" dirty="0"/>
            </a:br>
            <a:r>
              <a:rPr lang="en-US" sz="900" dirty="0"/>
              <a:t>AVKVLNSSGSGSYSGIVSGIEWATTNGMDVINMSLGGASGSTAMKQAVDNAYARG</a:t>
            </a:r>
            <a:br>
              <a:rPr lang="en-US" sz="900" dirty="0"/>
            </a:br>
            <a:r>
              <a:rPr lang="en-US" sz="900" dirty="0"/>
              <a:t>VVVVAAAGNSGSSGNTNTIGYPAKYDSVIAVGAVDSNSNRASFSSVGAELEVMAPG</a:t>
            </a:r>
            <a:br>
              <a:rPr lang="en-US" sz="900" dirty="0"/>
            </a:br>
            <a:r>
              <a:rPr lang="en-US" sz="900" dirty="0"/>
              <a:t>AGVYSTYPTNTYATLNGTSMASPHVAGAAALILSKHPNLSASQVRNRLSSTATYLGS</a:t>
            </a:r>
            <a:br>
              <a:rPr lang="en-US" sz="900" dirty="0"/>
            </a:br>
            <a:r>
              <a:rPr lang="en-US" sz="900" dirty="0"/>
              <a:t>SFYYGKGLINVEAAAQ</a:t>
            </a:r>
            <a:endParaRPr sz="900" dirty="0"/>
          </a:p>
          <a:p>
            <a:pPr marL="0" lvl="0" indent="0" algn="l" rtl="0">
              <a:spcBef>
                <a:spcPts val="0"/>
              </a:spcBef>
              <a:spcAft>
                <a:spcPts val="0"/>
              </a:spcAft>
              <a:buNone/>
            </a:pPr>
            <a:endParaRPr sz="900" dirty="0"/>
          </a:p>
        </p:txBody>
      </p:sp>
      <p:pic>
        <p:nvPicPr>
          <p:cNvPr id="46" name="Google Shape;154;p22"/>
          <p:cNvPicPr preferRelativeResize="0"/>
          <p:nvPr/>
        </p:nvPicPr>
        <p:blipFill>
          <a:blip r:embed="rId3">
            <a:alphaModFix/>
          </a:blip>
          <a:stretch>
            <a:fillRect/>
          </a:stretch>
        </p:blipFill>
        <p:spPr>
          <a:xfrm>
            <a:off x="5120611" y="3657600"/>
            <a:ext cx="3642389" cy="2272239"/>
          </a:xfrm>
          <a:prstGeom prst="rect">
            <a:avLst/>
          </a:prstGeom>
          <a:noFill/>
          <a:ln>
            <a:noFill/>
          </a:ln>
        </p:spPr>
      </p:pic>
      <p:sp>
        <p:nvSpPr>
          <p:cNvPr id="47" name="Google Shape;155;p22"/>
          <p:cNvSpPr/>
          <p:nvPr/>
        </p:nvSpPr>
        <p:spPr>
          <a:xfrm>
            <a:off x="4572000" y="961558"/>
            <a:ext cx="275400" cy="52893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1900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Machine Learning Workflow</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7" name="Google Shape;161;p23"/>
          <p:cNvPicPr preferRelativeResize="0"/>
          <p:nvPr/>
        </p:nvPicPr>
        <p:blipFill>
          <a:blip r:embed="rId2">
            <a:alphaModFix/>
          </a:blip>
          <a:stretch>
            <a:fillRect/>
          </a:stretch>
        </p:blipFill>
        <p:spPr>
          <a:xfrm>
            <a:off x="224266" y="2223336"/>
            <a:ext cx="1011970" cy="1011970"/>
          </a:xfrm>
          <a:prstGeom prst="rect">
            <a:avLst/>
          </a:prstGeom>
          <a:noFill/>
          <a:ln>
            <a:noFill/>
          </a:ln>
        </p:spPr>
      </p:pic>
      <p:pic>
        <p:nvPicPr>
          <p:cNvPr id="28" name="Google Shape;162;p23"/>
          <p:cNvPicPr preferRelativeResize="0"/>
          <p:nvPr/>
        </p:nvPicPr>
        <p:blipFill>
          <a:blip r:embed="rId3">
            <a:alphaModFix/>
          </a:blip>
          <a:stretch>
            <a:fillRect/>
          </a:stretch>
        </p:blipFill>
        <p:spPr>
          <a:xfrm>
            <a:off x="1758741" y="2213300"/>
            <a:ext cx="904492" cy="904480"/>
          </a:xfrm>
          <a:prstGeom prst="rect">
            <a:avLst/>
          </a:prstGeom>
          <a:noFill/>
          <a:ln>
            <a:noFill/>
          </a:ln>
        </p:spPr>
      </p:pic>
      <p:pic>
        <p:nvPicPr>
          <p:cNvPr id="29" name="Google Shape;163;p23"/>
          <p:cNvPicPr preferRelativeResize="0"/>
          <p:nvPr/>
        </p:nvPicPr>
        <p:blipFill>
          <a:blip r:embed="rId4">
            <a:alphaModFix/>
          </a:blip>
          <a:stretch>
            <a:fillRect/>
          </a:stretch>
        </p:blipFill>
        <p:spPr>
          <a:xfrm>
            <a:off x="2820194" y="2213302"/>
            <a:ext cx="904492" cy="904472"/>
          </a:xfrm>
          <a:prstGeom prst="rect">
            <a:avLst/>
          </a:prstGeom>
          <a:noFill/>
          <a:ln>
            <a:noFill/>
          </a:ln>
        </p:spPr>
      </p:pic>
      <p:pic>
        <p:nvPicPr>
          <p:cNvPr id="30" name="Google Shape;164;p23"/>
          <p:cNvPicPr preferRelativeResize="0"/>
          <p:nvPr/>
        </p:nvPicPr>
        <p:blipFill>
          <a:blip r:embed="rId5">
            <a:alphaModFix/>
          </a:blip>
          <a:stretch>
            <a:fillRect/>
          </a:stretch>
        </p:blipFill>
        <p:spPr>
          <a:xfrm>
            <a:off x="1758741" y="3183056"/>
            <a:ext cx="904492" cy="904473"/>
          </a:xfrm>
          <a:prstGeom prst="rect">
            <a:avLst/>
          </a:prstGeom>
          <a:noFill/>
          <a:ln>
            <a:noFill/>
          </a:ln>
        </p:spPr>
      </p:pic>
      <p:pic>
        <p:nvPicPr>
          <p:cNvPr id="31" name="Google Shape;165;p23"/>
          <p:cNvPicPr preferRelativeResize="0"/>
          <p:nvPr/>
        </p:nvPicPr>
        <p:blipFill>
          <a:blip r:embed="rId6">
            <a:alphaModFix/>
          </a:blip>
          <a:stretch>
            <a:fillRect/>
          </a:stretch>
        </p:blipFill>
        <p:spPr>
          <a:xfrm>
            <a:off x="2820196" y="3183043"/>
            <a:ext cx="904492" cy="904480"/>
          </a:xfrm>
          <a:prstGeom prst="rect">
            <a:avLst/>
          </a:prstGeom>
          <a:noFill/>
          <a:ln>
            <a:noFill/>
          </a:ln>
        </p:spPr>
      </p:pic>
      <p:pic>
        <p:nvPicPr>
          <p:cNvPr id="32" name="Google Shape;166;p23"/>
          <p:cNvPicPr preferRelativeResize="0"/>
          <p:nvPr/>
        </p:nvPicPr>
        <p:blipFill>
          <a:blip r:embed="rId7">
            <a:alphaModFix/>
          </a:blip>
          <a:stretch>
            <a:fillRect/>
          </a:stretch>
        </p:blipFill>
        <p:spPr>
          <a:xfrm>
            <a:off x="2347350" y="4057296"/>
            <a:ext cx="904493" cy="904480"/>
          </a:xfrm>
          <a:prstGeom prst="rect">
            <a:avLst/>
          </a:prstGeom>
          <a:noFill/>
          <a:ln>
            <a:noFill/>
          </a:ln>
        </p:spPr>
      </p:pic>
      <p:sp>
        <p:nvSpPr>
          <p:cNvPr id="33" name="Google Shape;167;p23"/>
          <p:cNvSpPr txBox="1"/>
          <p:nvPr/>
        </p:nvSpPr>
        <p:spPr>
          <a:xfrm>
            <a:off x="1630033" y="2223336"/>
            <a:ext cx="188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A</a:t>
            </a:r>
            <a:endParaRPr sz="1200" dirty="0"/>
          </a:p>
        </p:txBody>
      </p:sp>
      <p:sp>
        <p:nvSpPr>
          <p:cNvPr id="34" name="Google Shape;168;p23"/>
          <p:cNvSpPr txBox="1"/>
          <p:nvPr/>
        </p:nvSpPr>
        <p:spPr>
          <a:xfrm>
            <a:off x="2825582" y="2223336"/>
            <a:ext cx="188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B</a:t>
            </a:r>
            <a:endParaRPr sz="1200" dirty="0"/>
          </a:p>
        </p:txBody>
      </p:sp>
      <p:sp>
        <p:nvSpPr>
          <p:cNvPr id="35" name="Google Shape;169;p23"/>
          <p:cNvSpPr txBox="1"/>
          <p:nvPr/>
        </p:nvSpPr>
        <p:spPr>
          <a:xfrm>
            <a:off x="1569006" y="3274192"/>
            <a:ext cx="188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C</a:t>
            </a:r>
            <a:endParaRPr sz="1200" dirty="0"/>
          </a:p>
        </p:txBody>
      </p:sp>
      <p:sp>
        <p:nvSpPr>
          <p:cNvPr id="36" name="Google Shape;170;p23"/>
          <p:cNvSpPr txBox="1"/>
          <p:nvPr/>
        </p:nvSpPr>
        <p:spPr>
          <a:xfrm>
            <a:off x="2764555" y="3274192"/>
            <a:ext cx="188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D</a:t>
            </a:r>
            <a:endParaRPr sz="1200" dirty="0"/>
          </a:p>
        </p:txBody>
      </p:sp>
      <p:sp>
        <p:nvSpPr>
          <p:cNvPr id="37" name="Google Shape;171;p23"/>
          <p:cNvSpPr txBox="1"/>
          <p:nvPr/>
        </p:nvSpPr>
        <p:spPr>
          <a:xfrm>
            <a:off x="2213997" y="4152795"/>
            <a:ext cx="188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t>E</a:t>
            </a:r>
            <a:endParaRPr sz="1200" dirty="0"/>
          </a:p>
        </p:txBody>
      </p:sp>
      <p:pic>
        <p:nvPicPr>
          <p:cNvPr id="38" name="Google Shape;172;p23"/>
          <p:cNvPicPr preferRelativeResize="0"/>
          <p:nvPr/>
        </p:nvPicPr>
        <p:blipFill rotWithShape="1">
          <a:blip r:embed="rId8">
            <a:alphaModFix/>
          </a:blip>
          <a:srcRect l="40891" t="16072" r="35822" b="71102"/>
          <a:stretch/>
        </p:blipFill>
        <p:spPr>
          <a:xfrm>
            <a:off x="7676719" y="3711894"/>
            <a:ext cx="1442180" cy="896712"/>
          </a:xfrm>
          <a:prstGeom prst="rect">
            <a:avLst/>
          </a:prstGeom>
          <a:noFill/>
          <a:ln>
            <a:noFill/>
          </a:ln>
        </p:spPr>
      </p:pic>
      <p:sp>
        <p:nvSpPr>
          <p:cNvPr id="39" name="Google Shape;173;p23"/>
          <p:cNvSpPr/>
          <p:nvPr/>
        </p:nvSpPr>
        <p:spPr>
          <a:xfrm>
            <a:off x="7381370" y="2360485"/>
            <a:ext cx="275400" cy="359953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 name="Google Shape;174;p23"/>
          <p:cNvPicPr preferRelativeResize="0"/>
          <p:nvPr/>
        </p:nvPicPr>
        <p:blipFill>
          <a:blip r:embed="rId9">
            <a:alphaModFix/>
          </a:blip>
          <a:stretch>
            <a:fillRect/>
          </a:stretch>
        </p:blipFill>
        <p:spPr>
          <a:xfrm>
            <a:off x="4140763" y="2360485"/>
            <a:ext cx="2984276" cy="1180898"/>
          </a:xfrm>
          <a:prstGeom prst="rect">
            <a:avLst/>
          </a:prstGeom>
          <a:noFill/>
          <a:ln>
            <a:noFill/>
          </a:ln>
        </p:spPr>
      </p:pic>
      <p:pic>
        <p:nvPicPr>
          <p:cNvPr id="41" name="Google Shape;175;p23"/>
          <p:cNvPicPr preferRelativeResize="0"/>
          <p:nvPr/>
        </p:nvPicPr>
        <p:blipFill>
          <a:blip r:embed="rId10">
            <a:alphaModFix/>
          </a:blip>
          <a:stretch>
            <a:fillRect/>
          </a:stretch>
        </p:blipFill>
        <p:spPr>
          <a:xfrm>
            <a:off x="4662385" y="3645637"/>
            <a:ext cx="1941029" cy="1392189"/>
          </a:xfrm>
          <a:prstGeom prst="rect">
            <a:avLst/>
          </a:prstGeom>
          <a:noFill/>
          <a:ln>
            <a:noFill/>
          </a:ln>
        </p:spPr>
      </p:pic>
      <p:sp>
        <p:nvSpPr>
          <p:cNvPr id="42" name="Google Shape;176;p23"/>
          <p:cNvSpPr/>
          <p:nvPr/>
        </p:nvSpPr>
        <p:spPr>
          <a:xfrm rot="-5400000">
            <a:off x="5555438" y="465625"/>
            <a:ext cx="188700" cy="31761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7;p23"/>
          <p:cNvSpPr/>
          <p:nvPr/>
        </p:nvSpPr>
        <p:spPr>
          <a:xfrm rot="-5400000">
            <a:off x="1782638" y="465625"/>
            <a:ext cx="188700" cy="31761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78;p23"/>
          <p:cNvSpPr txBox="1"/>
          <p:nvPr/>
        </p:nvSpPr>
        <p:spPr>
          <a:xfrm>
            <a:off x="1221375" y="1559125"/>
            <a:ext cx="1161563"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dirty="0"/>
              <a:t>Structure</a:t>
            </a:r>
            <a:endParaRPr dirty="0"/>
          </a:p>
        </p:txBody>
      </p:sp>
      <p:sp>
        <p:nvSpPr>
          <p:cNvPr id="45" name="Google Shape;179;p23"/>
          <p:cNvSpPr txBox="1"/>
          <p:nvPr/>
        </p:nvSpPr>
        <p:spPr>
          <a:xfrm>
            <a:off x="4825763" y="1567400"/>
            <a:ext cx="1313075" cy="46163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dirty="0"/>
              <a:t>Sequence</a:t>
            </a:r>
            <a:endParaRPr dirty="0"/>
          </a:p>
        </p:txBody>
      </p:sp>
      <p:grpSp>
        <p:nvGrpSpPr>
          <p:cNvPr id="46" name="Google Shape;159;p16"/>
          <p:cNvGrpSpPr/>
          <p:nvPr/>
        </p:nvGrpSpPr>
        <p:grpSpPr>
          <a:xfrm>
            <a:off x="76200" y="3651851"/>
            <a:ext cx="1528769" cy="1260348"/>
            <a:chOff x="4166638" y="3858838"/>
            <a:chExt cx="2220923" cy="1830974"/>
          </a:xfrm>
        </p:grpSpPr>
        <p:pic>
          <p:nvPicPr>
            <p:cNvPr id="47" name="Google Shape;160;p16"/>
            <p:cNvPicPr preferRelativeResize="0"/>
            <p:nvPr/>
          </p:nvPicPr>
          <p:blipFill rotWithShape="1">
            <a:blip r:embed="rId11">
              <a:alphaModFix/>
            </a:blip>
            <a:srcRect l="48237" b="48368"/>
            <a:stretch/>
          </p:blipFill>
          <p:spPr>
            <a:xfrm>
              <a:off x="4166638" y="3858838"/>
              <a:ext cx="2220923" cy="1830974"/>
            </a:xfrm>
            <a:prstGeom prst="rect">
              <a:avLst/>
            </a:prstGeom>
            <a:noFill/>
            <a:ln>
              <a:noFill/>
            </a:ln>
          </p:spPr>
        </p:pic>
        <p:sp>
          <p:nvSpPr>
            <p:cNvPr id="48" name="Google Shape;161;p16"/>
            <p:cNvSpPr/>
            <p:nvPr/>
          </p:nvSpPr>
          <p:spPr>
            <a:xfrm>
              <a:off x="4166650" y="3858850"/>
              <a:ext cx="264600" cy="2478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5221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CAGI6 </a:t>
            </a:r>
            <a:r>
              <a:rPr lang="en-US" altLang="en-US" dirty="0" err="1" smtClean="0"/>
              <a:t>Calmodulin</a:t>
            </a:r>
            <a:r>
              <a:rPr lang="en-US" altLang="en-US" dirty="0" smtClean="0"/>
              <a:t> Challenge</a:t>
            </a:r>
            <a:endParaRPr lang="en-US" alt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1902206254"/>
              </p:ext>
            </p:extLst>
          </p:nvPr>
        </p:nvGraphicFramePr>
        <p:xfrm>
          <a:off x="4191000" y="3865880"/>
          <a:ext cx="4724402" cy="2382520"/>
        </p:xfrm>
        <a:graphic>
          <a:graphicData uri="http://schemas.openxmlformats.org/drawingml/2006/table">
            <a:tbl>
              <a:tblPr/>
              <a:tblGrid>
                <a:gridCol w="336376">
                  <a:extLst>
                    <a:ext uri="{9D8B030D-6E8A-4147-A177-3AD203B41FA5}">
                      <a16:colId xmlns:a16="http://schemas.microsoft.com/office/drawing/2014/main" val="3978109367"/>
                    </a:ext>
                  </a:extLst>
                </a:gridCol>
                <a:gridCol w="975117">
                  <a:extLst>
                    <a:ext uri="{9D8B030D-6E8A-4147-A177-3AD203B41FA5}">
                      <a16:colId xmlns:a16="http://schemas.microsoft.com/office/drawing/2014/main" val="3735479425"/>
                    </a:ext>
                  </a:extLst>
                </a:gridCol>
                <a:gridCol w="3412909">
                  <a:extLst>
                    <a:ext uri="{9D8B030D-6E8A-4147-A177-3AD203B41FA5}">
                      <a16:colId xmlns:a16="http://schemas.microsoft.com/office/drawing/2014/main" val="3000803529"/>
                    </a:ext>
                  </a:extLst>
                </a:gridCol>
              </a:tblGrid>
              <a:tr h="0">
                <a:tc>
                  <a:txBody>
                    <a:bodyPr/>
                    <a:lstStyle/>
                    <a:p>
                      <a:pPr algn="r" rtl="0" fontAlgn="t">
                        <a:spcBef>
                          <a:spcPts val="0"/>
                        </a:spcBef>
                        <a:spcAft>
                          <a:spcPts val="0"/>
                        </a:spcAft>
                      </a:pPr>
                      <a:r>
                        <a:rPr lang="en-AU" sz="1400" b="1" i="0" u="none" strike="noStrike">
                          <a:solidFill>
                            <a:srgbClr val="000000"/>
                          </a:solidFill>
                          <a:effectLst/>
                          <a:latin typeface="Arial" panose="020B0604020202020204" pitchFamily="34" charset="0"/>
                        </a:rPr>
                        <a:t>ID</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1" i="0" u="none" strike="noStrike">
                          <a:solidFill>
                            <a:srgbClr val="000000"/>
                          </a:solidFill>
                          <a:effectLst/>
                          <a:latin typeface="Arial" panose="020B0604020202020204" pitchFamily="34" charset="0"/>
                        </a:rPr>
                        <a:t>Name</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1" i="0" u="none" strike="noStrike">
                          <a:solidFill>
                            <a:srgbClr val="000000"/>
                          </a:solidFill>
                          <a:effectLst/>
                          <a:latin typeface="Arial" panose="020B0604020202020204" pitchFamily="34" charset="0"/>
                        </a:rPr>
                        <a:t>Description</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578517"/>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1</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DUET</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biosig.unimelb.edu.au/duet</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3720764"/>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2</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ENCoM</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a:t>
                      </a:r>
                      <a:r>
                        <a:rPr lang="en-US" sz="1400" b="0" i="0" u="none" strike="noStrike" dirty="0" err="1" smtClean="0">
                          <a:solidFill>
                            <a:srgbClr val="000000"/>
                          </a:solidFill>
                          <a:effectLst/>
                          <a:latin typeface="Arial" panose="020B0604020202020204" pitchFamily="34" charset="0"/>
                        </a:rPr>
                        <a:t>dynamut</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2939871"/>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3</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mCSM</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a:t>
                      </a:r>
                      <a:r>
                        <a:rPr lang="en-US" sz="1400" b="0" i="0" u="none" strike="noStrike" dirty="0" err="1" smtClean="0">
                          <a:solidFill>
                            <a:srgbClr val="000000"/>
                          </a:solidFill>
                          <a:effectLst/>
                          <a:latin typeface="Arial" panose="020B0604020202020204" pitchFamily="34" charset="0"/>
                        </a:rPr>
                        <a:t>mcsm</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489646"/>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4</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SDM</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a:t>
                      </a:r>
                      <a:r>
                        <a:rPr lang="en-US" sz="1400" b="0" i="0" u="none" strike="noStrike" dirty="0" err="1" smtClean="0">
                          <a:solidFill>
                            <a:srgbClr val="000000"/>
                          </a:solidFill>
                          <a:effectLst/>
                          <a:latin typeface="Arial" panose="020B0604020202020204" pitchFamily="34" charset="0"/>
                        </a:rPr>
                        <a:t>sdm</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377707"/>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5</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DynaMut</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a:t>
                      </a:r>
                      <a:r>
                        <a:rPr lang="en-US" sz="1400" b="0" i="0" u="none" strike="noStrike" dirty="0" err="1" smtClean="0">
                          <a:solidFill>
                            <a:srgbClr val="000000"/>
                          </a:solidFill>
                          <a:effectLst/>
                          <a:latin typeface="Arial" panose="020B0604020202020204" pitchFamily="34" charset="0"/>
                        </a:rPr>
                        <a:t>dynamut</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9710303"/>
                  </a:ext>
                </a:extLst>
              </a:tr>
              <a:tr h="0">
                <a:tc>
                  <a:txBody>
                    <a:bodyPr/>
                    <a:lstStyle/>
                    <a:p>
                      <a:pPr algn="r" rtl="0" fontAlgn="t">
                        <a:spcBef>
                          <a:spcPts val="0"/>
                        </a:spcBef>
                        <a:spcAft>
                          <a:spcPts val="0"/>
                        </a:spcAft>
                      </a:pPr>
                      <a:r>
                        <a:rPr lang="en-AU" sz="1400" b="0" i="0" u="none" strike="noStrike">
                          <a:solidFill>
                            <a:srgbClr val="000000"/>
                          </a:solidFill>
                          <a:effectLst/>
                          <a:latin typeface="Arial" panose="020B0604020202020204" pitchFamily="34" charset="0"/>
                        </a:rPr>
                        <a:t>6</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AU" sz="1400" b="0" i="0" u="none" strike="noStrike">
                          <a:solidFill>
                            <a:srgbClr val="000000"/>
                          </a:solidFill>
                          <a:effectLst/>
                          <a:latin typeface="Arial" panose="020B0604020202020204" pitchFamily="34" charset="0"/>
                        </a:rPr>
                        <a:t>DynaMut2</a:t>
                      </a:r>
                      <a:endParaRPr lang="en-AU" sz="14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0" fontAlgn="t">
                        <a:spcBef>
                          <a:spcPts val="0"/>
                        </a:spcBef>
                        <a:spcAft>
                          <a:spcPts val="0"/>
                        </a:spcAft>
                      </a:pPr>
                      <a:r>
                        <a:rPr lang="en-US" sz="1400" b="0" i="0" u="none" strike="noStrike" dirty="0" smtClean="0">
                          <a:solidFill>
                            <a:srgbClr val="000000"/>
                          </a:solidFill>
                          <a:effectLst/>
                          <a:latin typeface="Arial" panose="020B0604020202020204" pitchFamily="34" charset="0"/>
                        </a:rPr>
                        <a:t>biosig.unimelb.edu.au/dynamut2</a:t>
                      </a:r>
                      <a:endParaRPr lang="en-US" sz="14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3437535"/>
                  </a:ext>
                </a:extLst>
              </a:tr>
            </a:tbl>
          </a:graphicData>
        </a:graphic>
      </p:graphicFrame>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Rectangle 14"/>
          <p:cNvSpPr txBox="1">
            <a:spLocks noChangeArrowheads="1"/>
          </p:cNvSpPr>
          <p:nvPr/>
        </p:nvSpPr>
        <p:spPr>
          <a:xfrm>
            <a:off x="457200" y="955432"/>
            <a:ext cx="8229600" cy="590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en-US" dirty="0"/>
              <a:t>APO structure of </a:t>
            </a:r>
            <a:r>
              <a:rPr lang="en-US" altLang="en-US" dirty="0" err="1" smtClean="0"/>
              <a:t>CaM</a:t>
            </a:r>
            <a:endParaRPr lang="en-US" altLang="en-US" dirty="0" smtClean="0"/>
          </a:p>
          <a:p>
            <a:pPr lvl="1"/>
            <a:r>
              <a:rPr lang="en-US" altLang="en-US" dirty="0" smtClean="0"/>
              <a:t>PDB: 1DMO</a:t>
            </a:r>
          </a:p>
          <a:p>
            <a:r>
              <a:rPr lang="en-US" altLang="en-US" dirty="0" err="1" smtClean="0"/>
              <a:t>CaM</a:t>
            </a:r>
            <a:r>
              <a:rPr lang="en-US" altLang="en-US" dirty="0" smtClean="0"/>
              <a:t> under </a:t>
            </a:r>
            <a:r>
              <a:rPr lang="en-US" altLang="en-US" dirty="0"/>
              <a:t>Ca</a:t>
            </a:r>
            <a:r>
              <a:rPr lang="en-US" altLang="en-US" baseline="30000" dirty="0"/>
              <a:t>2+</a:t>
            </a:r>
            <a:r>
              <a:rPr lang="en-US" altLang="en-US" dirty="0"/>
              <a:t>-saturating </a:t>
            </a:r>
            <a:r>
              <a:rPr lang="en-US" altLang="en-US" dirty="0" smtClean="0"/>
              <a:t>conditions</a:t>
            </a:r>
          </a:p>
          <a:p>
            <a:pPr lvl="1"/>
            <a:r>
              <a:rPr lang="en-US" altLang="en-US" dirty="0" smtClean="0"/>
              <a:t>PDB: 1CLL</a:t>
            </a:r>
          </a:p>
          <a:p>
            <a:r>
              <a:rPr lang="en-US" altLang="en-US" dirty="0" smtClean="0"/>
              <a:t>Changes in the Gibbs Free Energy of Folding (</a:t>
            </a:r>
            <a:r>
              <a:rPr lang="el-GR" dirty="0" smtClean="0"/>
              <a:t>Δ</a:t>
            </a:r>
            <a:r>
              <a:rPr lang="el-GR" dirty="0"/>
              <a:t>Δ</a:t>
            </a:r>
            <a:r>
              <a:rPr lang="en-US" altLang="en-US" dirty="0" smtClean="0"/>
              <a:t>G) were used as direct measures of melting temperature values</a:t>
            </a:r>
            <a:endParaRPr lang="en-US" altLang="en-US" dirty="0"/>
          </a:p>
        </p:txBody>
      </p:sp>
    </p:spTree>
    <p:extLst>
      <p:ext uri="{BB962C8B-B14F-4D97-AF65-F5344CB8AC3E}">
        <p14:creationId xmlns:p14="http://schemas.microsoft.com/office/powerpoint/2010/main" val="2740451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smtClean="0"/>
              <a:t>Acknowledgements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795794" y="6248400"/>
            <a:ext cx="19672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Carlos Rodrigues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8" name="Google Shape;325;p31"/>
          <p:cNvGrpSpPr/>
          <p:nvPr/>
        </p:nvGrpSpPr>
        <p:grpSpPr>
          <a:xfrm>
            <a:off x="5563382" y="942882"/>
            <a:ext cx="3094026" cy="393901"/>
            <a:chOff x="806249" y="6282275"/>
            <a:chExt cx="3094026" cy="393901"/>
          </a:xfrm>
        </p:grpSpPr>
        <p:sp>
          <p:nvSpPr>
            <p:cNvPr id="9" name="Google Shape;326;p31"/>
            <p:cNvSpPr/>
            <p:nvPr/>
          </p:nvSpPr>
          <p:spPr>
            <a:xfrm>
              <a:off x="806249" y="6436176"/>
              <a:ext cx="240000" cy="240000"/>
            </a:xfrm>
            <a:prstGeom prst="ellipse">
              <a:avLst/>
            </a:prstGeom>
            <a:solidFill>
              <a:srgbClr val="31538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327;p31"/>
            <p:cNvPicPr preferRelativeResize="0"/>
            <p:nvPr/>
          </p:nvPicPr>
          <p:blipFill rotWithShape="1">
            <a:blip r:embed="rId2">
              <a:alphaModFix/>
            </a:blip>
            <a:srcRect/>
            <a:stretch/>
          </p:blipFill>
          <p:spPr>
            <a:xfrm>
              <a:off x="822736" y="6452648"/>
              <a:ext cx="206881" cy="206903"/>
            </a:xfrm>
            <a:prstGeom prst="rect">
              <a:avLst/>
            </a:prstGeom>
            <a:noFill/>
            <a:ln>
              <a:noFill/>
            </a:ln>
            <a:effectLst>
              <a:outerShdw blurRad="57150" dist="19050" dir="5400000" algn="bl" rotWithShape="0">
                <a:srgbClr val="000000">
                  <a:alpha val="50000"/>
                </a:srgbClr>
              </a:outerShdw>
            </a:effectLst>
          </p:spPr>
        </p:pic>
        <p:sp>
          <p:nvSpPr>
            <p:cNvPr id="11" name="Google Shape;328;p31"/>
            <p:cNvSpPr txBox="1"/>
            <p:nvPr/>
          </p:nvSpPr>
          <p:spPr>
            <a:xfrm>
              <a:off x="1077291" y="6282275"/>
              <a:ext cx="2822984" cy="39390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1000"/>
                </a:spcBef>
                <a:spcAft>
                  <a:spcPts val="0"/>
                </a:spcAft>
                <a:buNone/>
              </a:pPr>
              <a:r>
                <a:rPr lang="en-US" b="1" dirty="0">
                  <a:solidFill>
                    <a:srgbClr val="31538F"/>
                  </a:solidFill>
                  <a:latin typeface="Helvetica Neue"/>
                  <a:ea typeface="Helvetica Neue"/>
                  <a:cs typeface="Helvetica Neue"/>
                  <a:sym typeface="Helvetica Neue"/>
                </a:rPr>
                <a:t>biosig.unimelb.edu.au</a:t>
              </a:r>
              <a:endParaRPr b="1" dirty="0">
                <a:solidFill>
                  <a:srgbClr val="31538F"/>
                </a:solidFill>
                <a:latin typeface="Helvetica Neue"/>
                <a:ea typeface="Helvetica Neue"/>
                <a:cs typeface="Helvetica Neue"/>
                <a:sym typeface="Helvetica Neue"/>
              </a:endParaRPr>
            </a:p>
          </p:txBody>
        </p:sp>
      </p:grpSp>
      <p:grpSp>
        <p:nvGrpSpPr>
          <p:cNvPr id="12" name="Google Shape;329;p31"/>
          <p:cNvGrpSpPr/>
          <p:nvPr/>
        </p:nvGrpSpPr>
        <p:grpSpPr>
          <a:xfrm>
            <a:off x="5483867" y="4663549"/>
            <a:ext cx="1697292" cy="405475"/>
            <a:chOff x="6929842" y="6293850"/>
            <a:chExt cx="1697292" cy="405475"/>
          </a:xfrm>
        </p:grpSpPr>
        <p:pic>
          <p:nvPicPr>
            <p:cNvPr id="13" name="Google Shape;330;p31"/>
            <p:cNvPicPr preferRelativeResize="0"/>
            <p:nvPr/>
          </p:nvPicPr>
          <p:blipFill>
            <a:blip r:embed="rId3">
              <a:alphaModFix/>
            </a:blip>
            <a:stretch>
              <a:fillRect/>
            </a:stretch>
          </p:blipFill>
          <p:spPr>
            <a:xfrm>
              <a:off x="6929842" y="6420125"/>
              <a:ext cx="279200" cy="279200"/>
            </a:xfrm>
            <a:prstGeom prst="rect">
              <a:avLst/>
            </a:prstGeom>
            <a:noFill/>
            <a:ln>
              <a:noFill/>
            </a:ln>
          </p:spPr>
        </p:pic>
        <p:sp>
          <p:nvSpPr>
            <p:cNvPr id="14" name="Google Shape;331;p31"/>
            <p:cNvSpPr txBox="1"/>
            <p:nvPr/>
          </p:nvSpPr>
          <p:spPr>
            <a:xfrm>
              <a:off x="7209034" y="6293850"/>
              <a:ext cx="1418100" cy="39390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1000"/>
                </a:spcBef>
                <a:spcAft>
                  <a:spcPts val="0"/>
                </a:spcAft>
                <a:buNone/>
              </a:pPr>
              <a:r>
                <a:rPr lang="en-US" sz="1400" b="1" dirty="0">
                  <a:solidFill>
                    <a:srgbClr val="31538F"/>
                  </a:solidFill>
                  <a:latin typeface="Helvetica Neue"/>
                  <a:ea typeface="Helvetica Neue"/>
                  <a:cs typeface="Helvetica Neue"/>
                  <a:sym typeface="Helvetica Neue"/>
                </a:rPr>
                <a:t>@</a:t>
              </a:r>
              <a:r>
                <a:rPr lang="en-US" sz="1400" b="1" dirty="0" smtClean="0">
                  <a:solidFill>
                    <a:srgbClr val="31538F"/>
                  </a:solidFill>
                  <a:latin typeface="Helvetica Neue"/>
                  <a:ea typeface="Helvetica Neue"/>
                  <a:cs typeface="Helvetica Neue"/>
                  <a:sym typeface="Helvetica Neue"/>
                </a:rPr>
                <a:t>carlosmr12</a:t>
              </a:r>
              <a:endParaRPr sz="1400" b="1" dirty="0">
                <a:solidFill>
                  <a:srgbClr val="31538F"/>
                </a:solidFill>
                <a:latin typeface="Helvetica Neue"/>
                <a:ea typeface="Helvetica Neue"/>
                <a:cs typeface="Helvetica Neue"/>
                <a:sym typeface="Helvetica Neue"/>
              </a:endParaRPr>
            </a:p>
          </p:txBody>
        </p:sp>
      </p:grpSp>
      <p:grpSp>
        <p:nvGrpSpPr>
          <p:cNvPr id="15" name="Google Shape;332;p31"/>
          <p:cNvGrpSpPr/>
          <p:nvPr/>
        </p:nvGrpSpPr>
        <p:grpSpPr>
          <a:xfrm>
            <a:off x="2286000" y="4637824"/>
            <a:ext cx="3203736" cy="431204"/>
            <a:chOff x="3731975" y="6268125"/>
            <a:chExt cx="3203736" cy="431204"/>
          </a:xfrm>
        </p:grpSpPr>
        <p:pic>
          <p:nvPicPr>
            <p:cNvPr id="16" name="Google Shape;333;p31"/>
            <p:cNvPicPr preferRelativeResize="0"/>
            <p:nvPr/>
          </p:nvPicPr>
          <p:blipFill>
            <a:blip r:embed="rId4">
              <a:alphaModFix/>
            </a:blip>
            <a:stretch>
              <a:fillRect/>
            </a:stretch>
          </p:blipFill>
          <p:spPr>
            <a:xfrm>
              <a:off x="3731975" y="6420129"/>
              <a:ext cx="279200" cy="279200"/>
            </a:xfrm>
            <a:prstGeom prst="rect">
              <a:avLst/>
            </a:prstGeom>
            <a:noFill/>
            <a:ln>
              <a:noFill/>
            </a:ln>
          </p:spPr>
        </p:pic>
        <p:sp>
          <p:nvSpPr>
            <p:cNvPr id="17" name="Google Shape;334;p31"/>
            <p:cNvSpPr txBox="1"/>
            <p:nvPr/>
          </p:nvSpPr>
          <p:spPr>
            <a:xfrm>
              <a:off x="4009211" y="6268125"/>
              <a:ext cx="2926500" cy="393900"/>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1000"/>
                </a:spcBef>
                <a:spcAft>
                  <a:spcPts val="0"/>
                </a:spcAft>
                <a:buNone/>
              </a:pPr>
              <a:r>
                <a:rPr lang="en-US" sz="1400" b="1" dirty="0">
                  <a:solidFill>
                    <a:srgbClr val="31538F"/>
                  </a:solidFill>
                  <a:latin typeface="Helvetica Neue"/>
                  <a:ea typeface="Helvetica Neue"/>
                  <a:cs typeface="Helvetica Neue"/>
                  <a:sym typeface="Helvetica Neue"/>
                </a:rPr>
                <a:t>carlos.rodrigues@baker.edu.au</a:t>
              </a:r>
              <a:endParaRPr sz="1400" b="1" dirty="0">
                <a:solidFill>
                  <a:srgbClr val="31538F"/>
                </a:solidFill>
                <a:latin typeface="Helvetica Neue"/>
                <a:ea typeface="Helvetica Neue"/>
                <a:cs typeface="Helvetica Neue"/>
                <a:sym typeface="Helvetica Neue"/>
              </a:endParaRPr>
            </a:p>
          </p:txBody>
        </p:sp>
      </p:grpSp>
      <p:pic>
        <p:nvPicPr>
          <p:cNvPr id="18" name="Google Shape;335;p31"/>
          <p:cNvPicPr preferRelativeResize="0"/>
          <p:nvPr/>
        </p:nvPicPr>
        <p:blipFill>
          <a:blip r:embed="rId5">
            <a:alphaModFix/>
          </a:blip>
          <a:stretch>
            <a:fillRect/>
          </a:stretch>
        </p:blipFill>
        <p:spPr>
          <a:xfrm>
            <a:off x="4343400" y="5354394"/>
            <a:ext cx="1470433" cy="767182"/>
          </a:xfrm>
          <a:prstGeom prst="rect">
            <a:avLst/>
          </a:prstGeom>
          <a:noFill/>
          <a:ln>
            <a:noFill/>
          </a:ln>
        </p:spPr>
      </p:pic>
      <p:pic>
        <p:nvPicPr>
          <p:cNvPr id="19" name="Google Shape;336;p31"/>
          <p:cNvPicPr preferRelativeResize="0"/>
          <p:nvPr/>
        </p:nvPicPr>
        <p:blipFill>
          <a:blip r:embed="rId6">
            <a:alphaModFix/>
          </a:blip>
          <a:stretch>
            <a:fillRect/>
          </a:stretch>
        </p:blipFill>
        <p:spPr>
          <a:xfrm>
            <a:off x="3048000" y="5515766"/>
            <a:ext cx="1263073" cy="559970"/>
          </a:xfrm>
          <a:prstGeom prst="rect">
            <a:avLst/>
          </a:prstGeom>
          <a:noFill/>
          <a:ln>
            <a:noFill/>
          </a:ln>
        </p:spPr>
      </p:pic>
      <p:pic>
        <p:nvPicPr>
          <p:cNvPr id="20" name="Google Shape;337;p31"/>
          <p:cNvPicPr preferRelativeResize="0"/>
          <p:nvPr/>
        </p:nvPicPr>
        <p:blipFill>
          <a:blip r:embed="rId7">
            <a:alphaModFix/>
          </a:blip>
          <a:stretch>
            <a:fillRect/>
          </a:stretch>
        </p:blipFill>
        <p:spPr>
          <a:xfrm>
            <a:off x="5715000" y="5521771"/>
            <a:ext cx="1086842" cy="582413"/>
          </a:xfrm>
          <a:prstGeom prst="rect">
            <a:avLst/>
          </a:prstGeom>
          <a:noFill/>
          <a:ln>
            <a:noFill/>
          </a:ln>
        </p:spPr>
      </p:pic>
      <p:pic>
        <p:nvPicPr>
          <p:cNvPr id="21" name="Google Shape;338;p31"/>
          <p:cNvPicPr preferRelativeResize="0"/>
          <p:nvPr/>
        </p:nvPicPr>
        <p:blipFill rotWithShape="1">
          <a:blip r:embed="rId8">
            <a:alphaModFix/>
          </a:blip>
          <a:srcRect l="8990" t="21711" r="6990" b="16149"/>
          <a:stretch/>
        </p:blipFill>
        <p:spPr>
          <a:xfrm>
            <a:off x="1281656" y="5542805"/>
            <a:ext cx="1842544" cy="532931"/>
          </a:xfrm>
          <a:prstGeom prst="rect">
            <a:avLst/>
          </a:prstGeom>
          <a:noFill/>
          <a:ln>
            <a:noFill/>
          </a:ln>
        </p:spPr>
      </p:pic>
      <p:pic>
        <p:nvPicPr>
          <p:cNvPr id="22" name="Google Shape;339;p31"/>
          <p:cNvPicPr preferRelativeResize="0"/>
          <p:nvPr/>
        </p:nvPicPr>
        <p:blipFill rotWithShape="1">
          <a:blip r:embed="rId9">
            <a:alphaModFix/>
          </a:blip>
          <a:srcRect t="24749"/>
          <a:stretch/>
        </p:blipFill>
        <p:spPr>
          <a:xfrm>
            <a:off x="6705600" y="5643455"/>
            <a:ext cx="1136084" cy="372532"/>
          </a:xfrm>
          <a:prstGeom prst="rect">
            <a:avLst/>
          </a:prstGeom>
          <a:noFill/>
          <a:ln>
            <a:noFill/>
          </a:ln>
        </p:spPr>
      </p:pic>
      <p:pic>
        <p:nvPicPr>
          <p:cNvPr id="23" name="Google Shape;340;p31"/>
          <p:cNvPicPr preferRelativeResize="0"/>
          <p:nvPr/>
        </p:nvPicPr>
        <p:blipFill>
          <a:blip r:embed="rId10">
            <a:alphaModFix/>
          </a:blip>
          <a:stretch>
            <a:fillRect/>
          </a:stretch>
        </p:blipFill>
        <p:spPr>
          <a:xfrm>
            <a:off x="342900" y="537811"/>
            <a:ext cx="4111123" cy="4411350"/>
          </a:xfrm>
          <a:prstGeom prst="rect">
            <a:avLst/>
          </a:prstGeom>
          <a:noFill/>
          <a:ln>
            <a:noFill/>
          </a:ln>
        </p:spPr>
      </p:pic>
      <p:pic>
        <p:nvPicPr>
          <p:cNvPr id="24" name="Google Shape;341;p31"/>
          <p:cNvPicPr preferRelativeResize="0"/>
          <p:nvPr/>
        </p:nvPicPr>
        <p:blipFill rotWithShape="1">
          <a:blip r:embed="rId11">
            <a:alphaModFix/>
          </a:blip>
          <a:srcRect/>
          <a:stretch/>
        </p:blipFill>
        <p:spPr>
          <a:xfrm>
            <a:off x="147163" y="5459983"/>
            <a:ext cx="1072037" cy="556004"/>
          </a:xfrm>
          <a:prstGeom prst="rect">
            <a:avLst/>
          </a:prstGeom>
          <a:noFill/>
          <a:ln>
            <a:noFill/>
          </a:ln>
        </p:spPr>
      </p:pic>
      <p:pic>
        <p:nvPicPr>
          <p:cNvPr id="25" name="Google Shape;342;p31"/>
          <p:cNvPicPr preferRelativeResize="0"/>
          <p:nvPr/>
        </p:nvPicPr>
        <p:blipFill>
          <a:blip r:embed="rId12">
            <a:alphaModFix/>
          </a:blip>
          <a:stretch>
            <a:fillRect/>
          </a:stretch>
        </p:blipFill>
        <p:spPr>
          <a:xfrm>
            <a:off x="5184337" y="1486638"/>
            <a:ext cx="3502463" cy="2335274"/>
          </a:xfrm>
          <a:prstGeom prst="rect">
            <a:avLst/>
          </a:prstGeom>
          <a:noFill/>
          <a:ln>
            <a:noFill/>
          </a:ln>
        </p:spPr>
      </p:pic>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908464" y="5677463"/>
            <a:ext cx="1213106" cy="426721"/>
          </a:xfrm>
          <a:prstGeom prst="rect">
            <a:avLst/>
          </a:prstGeom>
        </p:spPr>
      </p:pic>
    </p:spTree>
    <p:extLst>
      <p:ext uri="{BB962C8B-B14F-4D97-AF65-F5344CB8AC3E}">
        <p14:creationId xmlns:p14="http://schemas.microsoft.com/office/powerpoint/2010/main" val="3878350324"/>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97</TotalTime>
  <Words>815</Words>
  <Application>Microsoft Office PowerPoint</Application>
  <PresentationFormat>On-screen Show (4:3)</PresentationFormat>
  <Paragraphs>162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MS PGothic</vt:lpstr>
      <vt:lpstr>Arial</vt:lpstr>
      <vt:lpstr>Helvetica Neue</vt:lpstr>
      <vt:lpstr>Brenner Lab Sample Master Template v07 05 June 2017 JL</vt:lpstr>
      <vt:lpstr>CAGI slide pack guidelines I agree to my slides being used according to the following terms:  _______Carlos Rodrigues_______</vt:lpstr>
      <vt:lpstr>Permission request regarding CAGI 6 recordings and hybrid presentations</vt:lpstr>
      <vt:lpstr>Computational Biology and Clinical Informatics Laboratory</vt:lpstr>
      <vt:lpstr>Understanding Mutations</vt:lpstr>
      <vt:lpstr>Understanding Mutations – CAGI6 Calmodulin Challenge</vt:lpstr>
      <vt:lpstr>Protein Structure</vt:lpstr>
      <vt:lpstr>Protein Sequence</vt:lpstr>
      <vt:lpstr>Machine Learning Workflow</vt:lpstr>
      <vt:lpstr>CAGI6 Calmodulin Challenge</vt:lpstr>
      <vt:lpstr>Acknowledgements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Carlos Rodrigues</cp:lastModifiedBy>
  <cp:revision>14</cp:revision>
  <dcterms:created xsi:type="dcterms:W3CDTF">2017-09-29T21:50:38Z</dcterms:created>
  <dcterms:modified xsi:type="dcterms:W3CDTF">2022-05-12T16:46:00Z</dcterms:modified>
</cp:coreProperties>
</file>