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74" r:id="rId2"/>
    <p:sldId id="269" r:id="rId3"/>
    <p:sldId id="272" r:id="rId4"/>
    <p:sldId id="271" r:id="rId5"/>
    <p:sldId id="259" r:id="rId6"/>
    <p:sldId id="270" r:id="rId7"/>
    <p:sldId id="268" r:id="rId8"/>
    <p:sldId id="267" r:id="rId9"/>
    <p:sldId id="257" r:id="rId10"/>
    <p:sldId id="258" r:id="rId11"/>
    <p:sldId id="273" r:id="rId12"/>
    <p:sldId id="275" r:id="rId13"/>
    <p:sldId id="27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480"/>
    <p:restoredTop sz="94150"/>
  </p:normalViewPr>
  <p:slideViewPr>
    <p:cSldViewPr snapToGrid="0" snapToObjects="1">
      <p:cViewPr varScale="1">
        <p:scale>
          <a:sx n="120" d="100"/>
          <a:sy n="120" d="100"/>
        </p:scale>
        <p:origin x="2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Users/Tina/Library/Application%20Support/Microsoft/CAGI6_Sta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Tina/Library/Application%20Support/Microsoft/CAGI6_Stat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Sheet1!$A$23</c:f>
              <c:strCache>
                <c:ptCount val="1"/>
                <c:pt idx="0">
                  <c:v>Registered</c:v>
                </c:pt>
              </c:strCache>
            </c:strRef>
          </c:tx>
          <c:spPr>
            <a:solidFill>
              <a:schemeClr val="accent1"/>
            </a:solidFill>
            <a:ln>
              <a:noFill/>
            </a:ln>
            <a:effectLst/>
          </c:spPr>
          <c:invertIfNegative val="0"/>
          <c:cat>
            <c:strRef>
              <c:f>Sheet1!$B$22:$N$22</c:f>
              <c:strCache>
                <c:ptCount val="13"/>
                <c:pt idx="0">
                  <c:v>RGP</c:v>
                </c:pt>
                <c:pt idx="1">
                  <c:v>Splicing</c:v>
                </c:pt>
                <c:pt idx="2">
                  <c:v>MAPK1</c:v>
                </c:pt>
                <c:pt idx="3">
                  <c:v>Sherloc</c:v>
                </c:pt>
                <c:pt idx="4">
                  <c:v>PRS</c:v>
                </c:pt>
                <c:pt idx="5">
                  <c:v>MAPK3</c:v>
                </c:pt>
                <c:pt idx="6">
                  <c:v>HMBS</c:v>
                </c:pt>
                <c:pt idx="7">
                  <c:v>Annotate all</c:v>
                </c:pt>
                <c:pt idx="8">
                  <c:v>ID</c:v>
                </c:pt>
                <c:pt idx="9">
                  <c:v>CaM</c:v>
                </c:pt>
                <c:pt idx="10">
                  <c:v>MTHFR</c:v>
                </c:pt>
                <c:pt idx="11">
                  <c:v>STK11</c:v>
                </c:pt>
                <c:pt idx="12">
                  <c:v>SickKids</c:v>
                </c:pt>
              </c:strCache>
            </c:strRef>
          </c:cat>
          <c:val>
            <c:numRef>
              <c:f>Sheet1!$B$23:$N$23</c:f>
              <c:numCache>
                <c:formatCode>General</c:formatCode>
                <c:ptCount val="13"/>
                <c:pt idx="0">
                  <c:v>29</c:v>
                </c:pt>
                <c:pt idx="1">
                  <c:v>21</c:v>
                </c:pt>
                <c:pt idx="2">
                  <c:v>20</c:v>
                </c:pt>
                <c:pt idx="3">
                  <c:v>19</c:v>
                </c:pt>
                <c:pt idx="4">
                  <c:v>19</c:v>
                </c:pt>
                <c:pt idx="5">
                  <c:v>18</c:v>
                </c:pt>
                <c:pt idx="6">
                  <c:v>18</c:v>
                </c:pt>
                <c:pt idx="7">
                  <c:v>18</c:v>
                </c:pt>
                <c:pt idx="8">
                  <c:v>17</c:v>
                </c:pt>
                <c:pt idx="9">
                  <c:v>16</c:v>
                </c:pt>
                <c:pt idx="10">
                  <c:v>14</c:v>
                </c:pt>
                <c:pt idx="11">
                  <c:v>11</c:v>
                </c:pt>
                <c:pt idx="12">
                  <c:v>9</c:v>
                </c:pt>
              </c:numCache>
            </c:numRef>
          </c:val>
          <c:extLst>
            <c:ext xmlns:c16="http://schemas.microsoft.com/office/drawing/2014/chart" uri="{C3380CC4-5D6E-409C-BE32-E72D297353CC}">
              <c16:uniqueId val="{00000000-1B21-BC4D-BA9A-7E73C7BEE52B}"/>
            </c:ext>
          </c:extLst>
        </c:ser>
        <c:ser>
          <c:idx val="1"/>
          <c:order val="1"/>
          <c:tx>
            <c:strRef>
              <c:f>Sheet1!$A$24</c:f>
              <c:strCache>
                <c:ptCount val="1"/>
                <c:pt idx="0">
                  <c:v>Submitted</c:v>
                </c:pt>
              </c:strCache>
            </c:strRef>
          </c:tx>
          <c:spPr>
            <a:solidFill>
              <a:schemeClr val="accent2"/>
            </a:solidFill>
            <a:ln>
              <a:noFill/>
            </a:ln>
            <a:effectLst/>
          </c:spPr>
          <c:invertIfNegative val="0"/>
          <c:cat>
            <c:strRef>
              <c:f>Sheet1!$B$22:$N$22</c:f>
              <c:strCache>
                <c:ptCount val="13"/>
                <c:pt idx="0">
                  <c:v>RGP</c:v>
                </c:pt>
                <c:pt idx="1">
                  <c:v>Splicing</c:v>
                </c:pt>
                <c:pt idx="2">
                  <c:v>MAPK1</c:v>
                </c:pt>
                <c:pt idx="3">
                  <c:v>Sherloc</c:v>
                </c:pt>
                <c:pt idx="4">
                  <c:v>PRS</c:v>
                </c:pt>
                <c:pt idx="5">
                  <c:v>MAPK3</c:v>
                </c:pt>
                <c:pt idx="6">
                  <c:v>HMBS</c:v>
                </c:pt>
                <c:pt idx="7">
                  <c:v>Annotate all</c:v>
                </c:pt>
                <c:pt idx="8">
                  <c:v>ID</c:v>
                </c:pt>
                <c:pt idx="9">
                  <c:v>CaM</c:v>
                </c:pt>
                <c:pt idx="10">
                  <c:v>MTHFR</c:v>
                </c:pt>
                <c:pt idx="11">
                  <c:v>STK11</c:v>
                </c:pt>
                <c:pt idx="12">
                  <c:v>SickKids</c:v>
                </c:pt>
              </c:strCache>
            </c:strRef>
          </c:cat>
          <c:val>
            <c:numRef>
              <c:f>Sheet1!$B$24:$N$24</c:f>
              <c:numCache>
                <c:formatCode>General</c:formatCode>
                <c:ptCount val="13"/>
                <c:pt idx="0">
                  <c:v>16</c:v>
                </c:pt>
                <c:pt idx="1">
                  <c:v>9</c:v>
                </c:pt>
                <c:pt idx="2">
                  <c:v>13</c:v>
                </c:pt>
                <c:pt idx="3">
                  <c:v>9</c:v>
                </c:pt>
                <c:pt idx="4">
                  <c:v>5</c:v>
                </c:pt>
                <c:pt idx="5">
                  <c:v>13</c:v>
                </c:pt>
                <c:pt idx="6">
                  <c:v>11</c:v>
                </c:pt>
                <c:pt idx="7">
                  <c:v>6</c:v>
                </c:pt>
                <c:pt idx="8">
                  <c:v>8</c:v>
                </c:pt>
                <c:pt idx="9">
                  <c:v>9</c:v>
                </c:pt>
                <c:pt idx="10">
                  <c:v>10</c:v>
                </c:pt>
                <c:pt idx="11">
                  <c:v>4</c:v>
                </c:pt>
                <c:pt idx="12">
                  <c:v>5</c:v>
                </c:pt>
              </c:numCache>
            </c:numRef>
          </c:val>
          <c:extLst>
            <c:ext xmlns:c16="http://schemas.microsoft.com/office/drawing/2014/chart" uri="{C3380CC4-5D6E-409C-BE32-E72D297353CC}">
              <c16:uniqueId val="{00000001-1B21-BC4D-BA9A-7E73C7BEE52B}"/>
            </c:ext>
          </c:extLst>
        </c:ser>
        <c:dLbls>
          <c:showLegendKey val="0"/>
          <c:showVal val="0"/>
          <c:showCatName val="0"/>
          <c:showSerName val="0"/>
          <c:showPercent val="0"/>
          <c:showBubbleSize val="0"/>
        </c:dLbls>
        <c:gapWidth val="219"/>
        <c:overlap val="-27"/>
        <c:axId val="1412113311"/>
        <c:axId val="1412114959"/>
      </c:barChart>
      <c:catAx>
        <c:axId val="14121133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412114959"/>
        <c:crosses val="autoZero"/>
        <c:auto val="1"/>
        <c:lblAlgn val="ctr"/>
        <c:lblOffset val="100"/>
        <c:noMultiLvlLbl val="0"/>
      </c:catAx>
      <c:valAx>
        <c:axId val="1412114959"/>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4121133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Sheet1!$B$18:$N$18</c:f>
              <c:strCache>
                <c:ptCount val="13"/>
                <c:pt idx="0">
                  <c:v>MAPK3</c:v>
                </c:pt>
                <c:pt idx="1">
                  <c:v>MTHFR</c:v>
                </c:pt>
                <c:pt idx="2">
                  <c:v>MAPK1</c:v>
                </c:pt>
                <c:pt idx="3">
                  <c:v>HMBS</c:v>
                </c:pt>
                <c:pt idx="4">
                  <c:v>CaM</c:v>
                </c:pt>
                <c:pt idx="5">
                  <c:v>SickKids</c:v>
                </c:pt>
                <c:pt idx="6">
                  <c:v>RGP</c:v>
                </c:pt>
                <c:pt idx="7">
                  <c:v>Sherloc</c:v>
                </c:pt>
                <c:pt idx="8">
                  <c:v>ID</c:v>
                </c:pt>
                <c:pt idx="9">
                  <c:v>Splicing</c:v>
                </c:pt>
                <c:pt idx="10">
                  <c:v>STK11</c:v>
                </c:pt>
                <c:pt idx="11">
                  <c:v>Annotate all</c:v>
                </c:pt>
                <c:pt idx="12">
                  <c:v>PRS</c:v>
                </c:pt>
              </c:strCache>
            </c:strRef>
          </c:cat>
          <c:val>
            <c:numRef>
              <c:f>Sheet1!$B$19:$N$19</c:f>
              <c:numCache>
                <c:formatCode>General</c:formatCode>
                <c:ptCount val="13"/>
                <c:pt idx="0">
                  <c:v>0.72</c:v>
                </c:pt>
                <c:pt idx="1">
                  <c:v>0.71</c:v>
                </c:pt>
                <c:pt idx="2">
                  <c:v>0.65</c:v>
                </c:pt>
                <c:pt idx="3">
                  <c:v>0.61</c:v>
                </c:pt>
                <c:pt idx="4">
                  <c:v>0.56000000000000005</c:v>
                </c:pt>
                <c:pt idx="5">
                  <c:v>0.56000000000000005</c:v>
                </c:pt>
                <c:pt idx="6">
                  <c:v>0.55000000000000004</c:v>
                </c:pt>
                <c:pt idx="7">
                  <c:v>0.47</c:v>
                </c:pt>
                <c:pt idx="8">
                  <c:v>0.47</c:v>
                </c:pt>
                <c:pt idx="9">
                  <c:v>0.43</c:v>
                </c:pt>
                <c:pt idx="10">
                  <c:v>0.36</c:v>
                </c:pt>
                <c:pt idx="11">
                  <c:v>0.33</c:v>
                </c:pt>
                <c:pt idx="12">
                  <c:v>0.26</c:v>
                </c:pt>
              </c:numCache>
            </c:numRef>
          </c:val>
          <c:extLst>
            <c:ext xmlns:c16="http://schemas.microsoft.com/office/drawing/2014/chart" uri="{C3380CC4-5D6E-409C-BE32-E72D297353CC}">
              <c16:uniqueId val="{00000000-DF1E-6240-9D4C-7623B2CF3DB3}"/>
            </c:ext>
          </c:extLst>
        </c:ser>
        <c:dLbls>
          <c:showLegendKey val="0"/>
          <c:showVal val="0"/>
          <c:showCatName val="0"/>
          <c:showSerName val="0"/>
          <c:showPercent val="0"/>
          <c:showBubbleSize val="0"/>
        </c:dLbls>
        <c:gapWidth val="219"/>
        <c:overlap val="-27"/>
        <c:axId val="1380278831"/>
        <c:axId val="1380302671"/>
      </c:barChart>
      <c:catAx>
        <c:axId val="1380278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0302671"/>
        <c:crosses val="autoZero"/>
        <c:auto val="1"/>
        <c:lblAlgn val="ctr"/>
        <c:lblOffset val="100"/>
        <c:noMultiLvlLbl val="0"/>
      </c:catAx>
      <c:valAx>
        <c:axId val="138030267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027883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4CBB3A-3D29-C94D-95C8-E424BBBBDEC9}" type="datetimeFigureOut">
              <a:rPr lang="en-US" smtClean="0"/>
              <a:t>5/23/22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DBAAC6-DA42-D248-9CFE-6F496A875E8E}" type="slidenum">
              <a:rPr lang="en-US" smtClean="0"/>
              <a:t>‹#›</a:t>
            </a:fld>
            <a:endParaRPr lang="en-US"/>
          </a:p>
        </p:txBody>
      </p:sp>
    </p:spTree>
    <p:extLst>
      <p:ext uri="{BB962C8B-B14F-4D97-AF65-F5344CB8AC3E}">
        <p14:creationId xmlns:p14="http://schemas.microsoft.com/office/powerpoint/2010/main" val="2143600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DBAAC6-DA42-D248-9CFE-6F496A875E8E}" type="slidenum">
              <a:rPr lang="en-US" smtClean="0"/>
              <a:t>5</a:t>
            </a:fld>
            <a:endParaRPr lang="en-US"/>
          </a:p>
        </p:txBody>
      </p:sp>
    </p:spTree>
    <p:extLst>
      <p:ext uri="{BB962C8B-B14F-4D97-AF65-F5344CB8AC3E}">
        <p14:creationId xmlns:p14="http://schemas.microsoft.com/office/powerpoint/2010/main" val="244914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Participation in CAGI6 reached an all-time high, with 51 unique groups submitting a total of over 500 models,</a:t>
            </a:r>
          </a:p>
          <a:p>
            <a:r>
              <a:rPr lang="en-US" sz="1200" kern="1200" dirty="0">
                <a:solidFill>
                  <a:schemeClr val="tx1"/>
                </a:solidFill>
                <a:effectLst/>
                <a:latin typeface="+mn-lt"/>
                <a:ea typeface="+mn-ea"/>
                <a:cs typeface="+mn-cs"/>
              </a:rPr>
              <a:t>an increase of 23% compared to the previous record (40 groups in CAGI4). The expansion of new methods</a:t>
            </a:r>
          </a:p>
          <a:p>
            <a:r>
              <a:rPr lang="en-US" sz="1200" kern="1200" dirty="0">
                <a:solidFill>
                  <a:schemeClr val="tx1"/>
                </a:solidFill>
                <a:effectLst/>
                <a:latin typeface="+mn-lt"/>
                <a:ea typeface="+mn-ea"/>
                <a:cs typeface="+mn-cs"/>
              </a:rPr>
              <a:t>goes some way towards explaining this increase. The past few years have seen the development of several</a:t>
            </a:r>
          </a:p>
          <a:p>
            <a:r>
              <a:rPr lang="en-US" sz="1200" kern="1200" dirty="0">
                <a:solidFill>
                  <a:schemeClr val="tx1"/>
                </a:solidFill>
                <a:effectLst/>
                <a:latin typeface="+mn-lt"/>
                <a:ea typeface="+mn-ea"/>
                <a:cs typeface="+mn-cs"/>
              </a:rPr>
              <a:t>new splicing predictors; some of these, such as </a:t>
            </a:r>
            <a:r>
              <a:rPr lang="en-US" sz="1200" kern="1200" dirty="0" err="1">
                <a:solidFill>
                  <a:schemeClr val="tx1"/>
                </a:solidFill>
                <a:effectLst/>
                <a:latin typeface="+mn-lt"/>
                <a:ea typeface="+mn-ea"/>
                <a:cs typeface="+mn-cs"/>
              </a:rPr>
              <a:t>SPiCE</a:t>
            </a:r>
            <a:r>
              <a:rPr lang="en-US" sz="1200" kern="1200" dirty="0">
                <a:solidFill>
                  <a:schemeClr val="tx1"/>
                </a:solidFill>
                <a:effectLst/>
                <a:latin typeface="+mn-lt"/>
                <a:ea typeface="+mn-ea"/>
                <a:cs typeface="+mn-cs"/>
              </a:rPr>
              <a:t> and SQRLS, entered the CAGI6 splicing challenge, as</a:t>
            </a:r>
          </a:p>
          <a:p>
            <a:r>
              <a:rPr lang="en-US" sz="1200" kern="1200" dirty="0">
                <a:solidFill>
                  <a:schemeClr val="tx1"/>
                </a:solidFill>
                <a:effectLst/>
                <a:latin typeface="+mn-lt"/>
                <a:ea typeface="+mn-ea"/>
                <a:cs typeface="+mn-cs"/>
              </a:rPr>
              <a:t>did a developer of splicing </a:t>
            </a:r>
            <a:r>
              <a:rPr lang="en-US" sz="1200" kern="1200" dirty="0" err="1">
                <a:solidFill>
                  <a:schemeClr val="tx1"/>
                </a:solidFill>
                <a:effectLst/>
                <a:latin typeface="+mn-lt"/>
                <a:ea typeface="+mn-ea"/>
                <a:cs typeface="+mn-cs"/>
              </a:rPr>
              <a:t>metapredictors</a:t>
            </a:r>
            <a:r>
              <a:rPr lang="en-US" sz="1200" kern="1200" dirty="0">
                <a:solidFill>
                  <a:schemeClr val="tx1"/>
                </a:solidFill>
                <a:effectLst/>
                <a:latin typeface="+mn-lt"/>
                <a:ea typeface="+mn-ea"/>
                <a:cs typeface="+mn-cs"/>
              </a:rPr>
              <a:t>. Polygenic risk scores comprise another new area of development,</a:t>
            </a:r>
          </a:p>
          <a:p>
            <a:r>
              <a:rPr lang="en-US" sz="1200" kern="1200" dirty="0">
                <a:solidFill>
                  <a:schemeClr val="tx1"/>
                </a:solidFill>
                <a:effectLst/>
                <a:latin typeface="+mn-lt"/>
                <a:ea typeface="+mn-ea"/>
                <a:cs typeface="+mn-cs"/>
              </a:rPr>
              <a:t>and almost all predictors who submitted in the CAGI6 PRS challenge were new participants. New missense</a:t>
            </a:r>
          </a:p>
          <a:p>
            <a:r>
              <a:rPr lang="en-US" sz="1200" kern="1200" dirty="0">
                <a:solidFill>
                  <a:schemeClr val="tx1"/>
                </a:solidFill>
                <a:effectLst/>
                <a:latin typeface="+mn-lt"/>
                <a:ea typeface="+mn-ea"/>
                <a:cs typeface="+mn-cs"/>
              </a:rPr>
              <a:t>developers, such as MISTIC, also entered this round of CAGI, as did several new biotech companies, including</a:t>
            </a:r>
          </a:p>
          <a:p>
            <a:r>
              <a:rPr lang="en-US" sz="1200" kern="1200" dirty="0">
                <a:solidFill>
                  <a:schemeClr val="tx1"/>
                </a:solidFill>
                <a:effectLst/>
                <a:latin typeface="+mn-lt"/>
                <a:ea typeface="+mn-ea"/>
                <a:cs typeface="+mn-cs"/>
              </a:rPr>
              <a:t>3billion from South Korea and Nostos Genomics from Germany. In other cases, data providers (</a:t>
            </a:r>
            <a:r>
              <a:rPr lang="en-US" sz="1200" kern="1200" dirty="0" err="1">
                <a:solidFill>
                  <a:schemeClr val="tx1"/>
                </a:solidFill>
                <a:effectLst/>
                <a:latin typeface="+mn-lt"/>
                <a:ea typeface="+mn-ea"/>
                <a:cs typeface="+mn-cs"/>
              </a:rPr>
              <a:t>Invitae</a:t>
            </a:r>
            <a:r>
              <a:rPr lang="en-US" sz="1200" kern="1200" dirty="0">
                <a:solidFill>
                  <a:schemeClr val="tx1"/>
                </a:solidFill>
                <a:effectLst/>
                <a:latin typeface="+mn-lt"/>
                <a:ea typeface="+mn-ea"/>
                <a:cs typeface="+mn-cs"/>
              </a:rPr>
              <a:t>, Roth lab), also participated as predictors for the first time in CAGI. </a:t>
            </a:r>
            <a:endParaRPr lang="en-US" dirty="0"/>
          </a:p>
        </p:txBody>
      </p:sp>
      <p:sp>
        <p:nvSpPr>
          <p:cNvPr id="4" name="Slide Number Placeholder 3"/>
          <p:cNvSpPr>
            <a:spLocks noGrp="1"/>
          </p:cNvSpPr>
          <p:nvPr>
            <p:ph type="sldNum" sz="quarter" idx="5"/>
          </p:nvPr>
        </p:nvSpPr>
        <p:spPr/>
        <p:txBody>
          <a:bodyPr/>
          <a:lstStyle/>
          <a:p>
            <a:fld id="{45DBAAC6-DA42-D248-9CFE-6F496A875E8E}" type="slidenum">
              <a:rPr lang="en-US" smtClean="0"/>
              <a:t>7</a:t>
            </a:fld>
            <a:endParaRPr lang="en-US"/>
          </a:p>
        </p:txBody>
      </p:sp>
    </p:spTree>
    <p:extLst>
      <p:ext uri="{BB962C8B-B14F-4D97-AF65-F5344CB8AC3E}">
        <p14:creationId xmlns:p14="http://schemas.microsoft.com/office/powerpoint/2010/main" val="2148875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DBAAC6-DA42-D248-9CFE-6F496A875E8E}" type="slidenum">
              <a:rPr lang="en-US" smtClean="0"/>
              <a:t>8</a:t>
            </a:fld>
            <a:endParaRPr lang="en-US"/>
          </a:p>
        </p:txBody>
      </p:sp>
    </p:spTree>
    <p:extLst>
      <p:ext uri="{BB962C8B-B14F-4D97-AF65-F5344CB8AC3E}">
        <p14:creationId xmlns:p14="http://schemas.microsoft.com/office/powerpoint/2010/main" val="1420757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DBAAC6-DA42-D248-9CFE-6F496A875E8E}" type="slidenum">
              <a:rPr lang="en-US" smtClean="0"/>
              <a:t>9</a:t>
            </a:fld>
            <a:endParaRPr lang="en-US"/>
          </a:p>
        </p:txBody>
      </p:sp>
    </p:spTree>
    <p:extLst>
      <p:ext uri="{BB962C8B-B14F-4D97-AF65-F5344CB8AC3E}">
        <p14:creationId xmlns:p14="http://schemas.microsoft.com/office/powerpoint/2010/main" val="3611545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DBAAC6-DA42-D248-9CFE-6F496A875E8E}" type="slidenum">
              <a:rPr lang="en-US" smtClean="0"/>
              <a:t>10</a:t>
            </a:fld>
            <a:endParaRPr lang="en-US"/>
          </a:p>
        </p:txBody>
      </p:sp>
    </p:spTree>
    <p:extLst>
      <p:ext uri="{BB962C8B-B14F-4D97-AF65-F5344CB8AC3E}">
        <p14:creationId xmlns:p14="http://schemas.microsoft.com/office/powerpoint/2010/main" val="1037489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9FEAE-3B38-2F45-A2AD-0274C17B0D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BD9B24-53DA-864C-9940-9D787E3038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46DA1F1-2E30-D74B-8278-5E5A17480B0D}"/>
              </a:ext>
            </a:extLst>
          </p:cNvPr>
          <p:cNvSpPr>
            <a:spLocks noGrp="1"/>
          </p:cNvSpPr>
          <p:nvPr>
            <p:ph type="dt" sz="half" idx="10"/>
          </p:nvPr>
        </p:nvSpPr>
        <p:spPr/>
        <p:txBody>
          <a:bodyPr/>
          <a:lstStyle/>
          <a:p>
            <a:fld id="{B0E198A3-2E41-7E45-8CA2-BC9B192010BE}" type="datetimeFigureOut">
              <a:rPr lang="en-US" smtClean="0"/>
              <a:t>5/23/22</a:t>
            </a:fld>
            <a:endParaRPr lang="en-US"/>
          </a:p>
        </p:txBody>
      </p:sp>
      <p:sp>
        <p:nvSpPr>
          <p:cNvPr id="5" name="Footer Placeholder 4">
            <a:extLst>
              <a:ext uri="{FF2B5EF4-FFF2-40B4-BE49-F238E27FC236}">
                <a16:creationId xmlns:a16="http://schemas.microsoft.com/office/drawing/2014/main" id="{45544476-0056-8F4E-A23F-6A34E33407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531F7E-F263-7845-90DC-8155CAB0E57F}"/>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2152674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5C2A9-FC1A-AE42-AC61-16FA4D596B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A7C3AE-ED1F-2D42-96CB-EB35AF3ECC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6E8387-5BC8-E044-AF09-049ED920E538}"/>
              </a:ext>
            </a:extLst>
          </p:cNvPr>
          <p:cNvSpPr>
            <a:spLocks noGrp="1"/>
          </p:cNvSpPr>
          <p:nvPr>
            <p:ph type="dt" sz="half" idx="10"/>
          </p:nvPr>
        </p:nvSpPr>
        <p:spPr/>
        <p:txBody>
          <a:bodyPr/>
          <a:lstStyle/>
          <a:p>
            <a:fld id="{B0E198A3-2E41-7E45-8CA2-BC9B192010BE}" type="datetimeFigureOut">
              <a:rPr lang="en-US" smtClean="0"/>
              <a:t>5/23/22</a:t>
            </a:fld>
            <a:endParaRPr lang="en-US"/>
          </a:p>
        </p:txBody>
      </p:sp>
      <p:sp>
        <p:nvSpPr>
          <p:cNvPr id="5" name="Footer Placeholder 4">
            <a:extLst>
              <a:ext uri="{FF2B5EF4-FFF2-40B4-BE49-F238E27FC236}">
                <a16:creationId xmlns:a16="http://schemas.microsoft.com/office/drawing/2014/main" id="{D8DBCD60-C53D-4C48-AB75-EBCF6485E6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316338-CC3F-0B45-A29F-406914EEE4A1}"/>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2051553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4F93B-BF7A-974F-8A4A-0F7AB0A4C1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5AF32E-FD17-1545-826B-38047EDE08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129D56-57BF-5B42-A5BA-4091B20B4BF7}"/>
              </a:ext>
            </a:extLst>
          </p:cNvPr>
          <p:cNvSpPr>
            <a:spLocks noGrp="1"/>
          </p:cNvSpPr>
          <p:nvPr>
            <p:ph type="dt" sz="half" idx="10"/>
          </p:nvPr>
        </p:nvSpPr>
        <p:spPr/>
        <p:txBody>
          <a:bodyPr/>
          <a:lstStyle/>
          <a:p>
            <a:fld id="{B0E198A3-2E41-7E45-8CA2-BC9B192010BE}" type="datetimeFigureOut">
              <a:rPr lang="en-US" smtClean="0"/>
              <a:t>5/23/22</a:t>
            </a:fld>
            <a:endParaRPr lang="en-US"/>
          </a:p>
        </p:txBody>
      </p:sp>
      <p:sp>
        <p:nvSpPr>
          <p:cNvPr id="5" name="Footer Placeholder 4">
            <a:extLst>
              <a:ext uri="{FF2B5EF4-FFF2-40B4-BE49-F238E27FC236}">
                <a16:creationId xmlns:a16="http://schemas.microsoft.com/office/drawing/2014/main" id="{4915DD92-0D2B-CA4F-88C2-F20D2173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27E675-637B-E340-9130-DA596566D1B5}"/>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536715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BCE00-D0E6-614E-B516-376CFBE125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107D3-BBAB-584E-8D10-6DB7EB7BE2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460923-92CD-2840-B837-FAA6B4BF1C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4E5FFF-0FB5-B94E-971B-35AF4A176C7E}"/>
              </a:ext>
            </a:extLst>
          </p:cNvPr>
          <p:cNvSpPr>
            <a:spLocks noGrp="1"/>
          </p:cNvSpPr>
          <p:nvPr>
            <p:ph type="dt" sz="half" idx="10"/>
          </p:nvPr>
        </p:nvSpPr>
        <p:spPr/>
        <p:txBody>
          <a:bodyPr/>
          <a:lstStyle/>
          <a:p>
            <a:fld id="{B0E198A3-2E41-7E45-8CA2-BC9B192010BE}" type="datetimeFigureOut">
              <a:rPr lang="en-US" smtClean="0"/>
              <a:t>5/23/22</a:t>
            </a:fld>
            <a:endParaRPr lang="en-US"/>
          </a:p>
        </p:txBody>
      </p:sp>
      <p:sp>
        <p:nvSpPr>
          <p:cNvPr id="6" name="Footer Placeholder 5">
            <a:extLst>
              <a:ext uri="{FF2B5EF4-FFF2-40B4-BE49-F238E27FC236}">
                <a16:creationId xmlns:a16="http://schemas.microsoft.com/office/drawing/2014/main" id="{21296317-A4D3-F542-B06A-12DC7CBC8E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238005-0EA3-7B4F-BC63-3E80C73017F3}"/>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3544021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BB75A-3264-3F47-B0A0-B7DA0177AE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0C4C60-58EA-8049-90BE-64C68D1B45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874060-06ED-2E44-A7F4-AF5E919F8A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5A12D8-E4F7-E84C-B32A-E65ED93492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EEF6A5-CBCE-D445-9BDF-E44008264A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3D1D27-6A55-FE4C-A1F9-CD871B2F25CB}"/>
              </a:ext>
            </a:extLst>
          </p:cNvPr>
          <p:cNvSpPr>
            <a:spLocks noGrp="1"/>
          </p:cNvSpPr>
          <p:nvPr>
            <p:ph type="dt" sz="half" idx="10"/>
          </p:nvPr>
        </p:nvSpPr>
        <p:spPr/>
        <p:txBody>
          <a:bodyPr/>
          <a:lstStyle/>
          <a:p>
            <a:fld id="{B0E198A3-2E41-7E45-8CA2-BC9B192010BE}" type="datetimeFigureOut">
              <a:rPr lang="en-US" smtClean="0"/>
              <a:t>5/23/22</a:t>
            </a:fld>
            <a:endParaRPr lang="en-US"/>
          </a:p>
        </p:txBody>
      </p:sp>
      <p:sp>
        <p:nvSpPr>
          <p:cNvPr id="8" name="Footer Placeholder 7">
            <a:extLst>
              <a:ext uri="{FF2B5EF4-FFF2-40B4-BE49-F238E27FC236}">
                <a16:creationId xmlns:a16="http://schemas.microsoft.com/office/drawing/2014/main" id="{5C9BB223-A01C-8649-8460-BAFE8AD741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831DB3-2D29-FE44-B7AD-7F295D799BD0}"/>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983936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3E2AE-A8DB-DC42-8A4A-A5E62DB8DA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F930C6-D6F0-B24A-BE6B-2D3F36634C60}"/>
              </a:ext>
            </a:extLst>
          </p:cNvPr>
          <p:cNvSpPr>
            <a:spLocks noGrp="1"/>
          </p:cNvSpPr>
          <p:nvPr>
            <p:ph type="dt" sz="half" idx="10"/>
          </p:nvPr>
        </p:nvSpPr>
        <p:spPr/>
        <p:txBody>
          <a:bodyPr/>
          <a:lstStyle/>
          <a:p>
            <a:fld id="{B0E198A3-2E41-7E45-8CA2-BC9B192010BE}" type="datetimeFigureOut">
              <a:rPr lang="en-US" smtClean="0"/>
              <a:t>5/23/22</a:t>
            </a:fld>
            <a:endParaRPr lang="en-US"/>
          </a:p>
        </p:txBody>
      </p:sp>
      <p:sp>
        <p:nvSpPr>
          <p:cNvPr id="4" name="Footer Placeholder 3">
            <a:extLst>
              <a:ext uri="{FF2B5EF4-FFF2-40B4-BE49-F238E27FC236}">
                <a16:creationId xmlns:a16="http://schemas.microsoft.com/office/drawing/2014/main" id="{6C6C1920-C441-D64A-BEE6-154B11A919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412448-04C6-5A4F-ABA2-7779AB8F844A}"/>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753407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A27EF5-FE2D-D342-98AD-5CF611044F24}"/>
              </a:ext>
            </a:extLst>
          </p:cNvPr>
          <p:cNvSpPr>
            <a:spLocks noGrp="1"/>
          </p:cNvSpPr>
          <p:nvPr>
            <p:ph type="dt" sz="half" idx="10"/>
          </p:nvPr>
        </p:nvSpPr>
        <p:spPr/>
        <p:txBody>
          <a:bodyPr/>
          <a:lstStyle/>
          <a:p>
            <a:fld id="{B0E198A3-2E41-7E45-8CA2-BC9B192010BE}" type="datetimeFigureOut">
              <a:rPr lang="en-US" smtClean="0"/>
              <a:t>5/23/22</a:t>
            </a:fld>
            <a:endParaRPr lang="en-US"/>
          </a:p>
        </p:txBody>
      </p:sp>
      <p:sp>
        <p:nvSpPr>
          <p:cNvPr id="3" name="Footer Placeholder 2">
            <a:extLst>
              <a:ext uri="{FF2B5EF4-FFF2-40B4-BE49-F238E27FC236}">
                <a16:creationId xmlns:a16="http://schemas.microsoft.com/office/drawing/2014/main" id="{004A876A-8961-1343-A022-F420957CCD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EE9AE2-DBCE-6C43-B428-5B830AC231DF}"/>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625952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B96C6-1286-9943-9B9B-BB34017266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C04C10-C94D-3E4F-9C15-E55A06B6F2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4F9A77-49A7-6A41-8774-1AF3939EF2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43174C-1094-DF4E-B6E1-8AFA0DD0B244}"/>
              </a:ext>
            </a:extLst>
          </p:cNvPr>
          <p:cNvSpPr>
            <a:spLocks noGrp="1"/>
          </p:cNvSpPr>
          <p:nvPr>
            <p:ph type="dt" sz="half" idx="10"/>
          </p:nvPr>
        </p:nvSpPr>
        <p:spPr/>
        <p:txBody>
          <a:bodyPr/>
          <a:lstStyle/>
          <a:p>
            <a:fld id="{B0E198A3-2E41-7E45-8CA2-BC9B192010BE}" type="datetimeFigureOut">
              <a:rPr lang="en-US" smtClean="0"/>
              <a:t>5/23/22</a:t>
            </a:fld>
            <a:endParaRPr lang="en-US"/>
          </a:p>
        </p:txBody>
      </p:sp>
      <p:sp>
        <p:nvSpPr>
          <p:cNvPr id="6" name="Footer Placeholder 5">
            <a:extLst>
              <a:ext uri="{FF2B5EF4-FFF2-40B4-BE49-F238E27FC236}">
                <a16:creationId xmlns:a16="http://schemas.microsoft.com/office/drawing/2014/main" id="{FE44060D-3175-A54C-9508-3E64F12CD4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CF3D3E-C619-C84F-B570-8FACBB25344A}"/>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167068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FC109-2FAC-4343-BDC0-9208FA7A96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73A83-3B6D-E44D-9C6C-38F5725F3E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3BB5F7-F5F1-0741-8735-89B984F8FE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1B5361-E3C1-9D45-B168-24C336999709}"/>
              </a:ext>
            </a:extLst>
          </p:cNvPr>
          <p:cNvSpPr>
            <a:spLocks noGrp="1"/>
          </p:cNvSpPr>
          <p:nvPr>
            <p:ph type="dt" sz="half" idx="10"/>
          </p:nvPr>
        </p:nvSpPr>
        <p:spPr/>
        <p:txBody>
          <a:bodyPr/>
          <a:lstStyle/>
          <a:p>
            <a:fld id="{B0E198A3-2E41-7E45-8CA2-BC9B192010BE}" type="datetimeFigureOut">
              <a:rPr lang="en-US" smtClean="0"/>
              <a:t>5/23/22</a:t>
            </a:fld>
            <a:endParaRPr lang="en-US"/>
          </a:p>
        </p:txBody>
      </p:sp>
      <p:sp>
        <p:nvSpPr>
          <p:cNvPr id="6" name="Footer Placeholder 5">
            <a:extLst>
              <a:ext uri="{FF2B5EF4-FFF2-40B4-BE49-F238E27FC236}">
                <a16:creationId xmlns:a16="http://schemas.microsoft.com/office/drawing/2014/main" id="{4B327E72-4BB1-824D-89DC-9832DF5B4E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AB42E2-CE35-7544-8108-D507D327E9A4}"/>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2421114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9AA06-649B-8345-A203-9F0DDF9C15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2F3337-0F9A-1E42-9202-0C10B473ED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35247-CE21-2F48-B1C2-7DE07B5C841D}"/>
              </a:ext>
            </a:extLst>
          </p:cNvPr>
          <p:cNvSpPr>
            <a:spLocks noGrp="1"/>
          </p:cNvSpPr>
          <p:nvPr>
            <p:ph type="dt" sz="half" idx="10"/>
          </p:nvPr>
        </p:nvSpPr>
        <p:spPr/>
        <p:txBody>
          <a:bodyPr/>
          <a:lstStyle/>
          <a:p>
            <a:fld id="{B0E198A3-2E41-7E45-8CA2-BC9B192010BE}" type="datetimeFigureOut">
              <a:rPr lang="en-US" smtClean="0"/>
              <a:t>5/23/22</a:t>
            </a:fld>
            <a:endParaRPr lang="en-US"/>
          </a:p>
        </p:txBody>
      </p:sp>
      <p:sp>
        <p:nvSpPr>
          <p:cNvPr id="5" name="Footer Placeholder 4">
            <a:extLst>
              <a:ext uri="{FF2B5EF4-FFF2-40B4-BE49-F238E27FC236}">
                <a16:creationId xmlns:a16="http://schemas.microsoft.com/office/drawing/2014/main" id="{693456D8-49B4-C445-A1EC-028929B6EF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2C221-ECEB-2445-87C1-CE07F6354081}"/>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3686715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D48EF-2515-5246-A728-E287B59EF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628914-1E62-984C-851F-03F443ADE3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6C82D-43AE-0E45-936E-8B468CB277D9}"/>
              </a:ext>
            </a:extLst>
          </p:cNvPr>
          <p:cNvSpPr>
            <a:spLocks noGrp="1"/>
          </p:cNvSpPr>
          <p:nvPr>
            <p:ph type="dt" sz="half" idx="10"/>
          </p:nvPr>
        </p:nvSpPr>
        <p:spPr/>
        <p:txBody>
          <a:bodyPr/>
          <a:lstStyle/>
          <a:p>
            <a:fld id="{B0E198A3-2E41-7E45-8CA2-BC9B192010BE}" type="datetimeFigureOut">
              <a:rPr lang="en-US" smtClean="0"/>
              <a:t>5/23/22</a:t>
            </a:fld>
            <a:endParaRPr lang="en-US"/>
          </a:p>
        </p:txBody>
      </p:sp>
      <p:sp>
        <p:nvSpPr>
          <p:cNvPr id="5" name="Footer Placeholder 4">
            <a:extLst>
              <a:ext uri="{FF2B5EF4-FFF2-40B4-BE49-F238E27FC236}">
                <a16:creationId xmlns:a16="http://schemas.microsoft.com/office/drawing/2014/main" id="{634F2E89-7306-C448-8D50-76BAC9CE94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822C72-876E-5346-AA62-06C71D19751E}"/>
              </a:ext>
            </a:extLst>
          </p:cNvPr>
          <p:cNvSpPr>
            <a:spLocks noGrp="1"/>
          </p:cNvSpPr>
          <p:nvPr>
            <p:ph type="sldNum" sz="quarter" idx="12"/>
          </p:nvPr>
        </p:nvSpPr>
        <p:spPr/>
        <p:txBody>
          <a:bodyPr/>
          <a:lstStyle/>
          <a:p>
            <a:fld id="{BD1F6DE4-7FAC-DD44-9A96-D656C750F07F}" type="slidenum">
              <a:rPr lang="en-US" smtClean="0"/>
              <a:t>‹#›</a:t>
            </a:fld>
            <a:endParaRPr lang="en-US"/>
          </a:p>
        </p:txBody>
      </p:sp>
    </p:spTree>
    <p:extLst>
      <p:ext uri="{BB962C8B-B14F-4D97-AF65-F5344CB8AC3E}">
        <p14:creationId xmlns:p14="http://schemas.microsoft.com/office/powerpoint/2010/main" val="3719737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454D90-AA59-F842-AA2E-CE204F258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708B93-8F88-2D44-A211-5DFB08D1F5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11E1EC-4E01-1A42-8CE9-B8E1FBF62A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198A3-2E41-7E45-8CA2-BC9B192010BE}" type="datetimeFigureOut">
              <a:rPr lang="en-US" smtClean="0"/>
              <a:t>5/23/22</a:t>
            </a:fld>
            <a:endParaRPr lang="en-US"/>
          </a:p>
        </p:txBody>
      </p:sp>
      <p:sp>
        <p:nvSpPr>
          <p:cNvPr id="5" name="Footer Placeholder 4">
            <a:extLst>
              <a:ext uri="{FF2B5EF4-FFF2-40B4-BE49-F238E27FC236}">
                <a16:creationId xmlns:a16="http://schemas.microsoft.com/office/drawing/2014/main" id="{A615E7DA-6347-FB4C-ADC2-1D925D2600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4B1FD5-D190-3C49-BDD8-6B0AA984D7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1F6DE4-7FAC-DD44-9A96-D656C750F07F}" type="slidenum">
              <a:rPr lang="en-US" smtClean="0"/>
              <a:t>‹#›</a:t>
            </a:fld>
            <a:endParaRPr lang="en-US"/>
          </a:p>
        </p:txBody>
      </p:sp>
    </p:spTree>
    <p:extLst>
      <p:ext uri="{BB962C8B-B14F-4D97-AF65-F5344CB8AC3E}">
        <p14:creationId xmlns:p14="http://schemas.microsoft.com/office/powerpoint/2010/main" val="117256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21FA9299-B05C-FFA7-57F9-39FE845B93B1}"/>
              </a:ext>
            </a:extLst>
          </p:cNvPr>
          <p:cNvSpPr>
            <a:spLocks noGrp="1" noChangeArrowheads="1"/>
          </p:cNvSpPr>
          <p:nvPr>
            <p:ph type="title"/>
          </p:nvPr>
        </p:nvSpPr>
        <p:spPr>
          <a:xfrm>
            <a:off x="1714500" y="152400"/>
            <a:ext cx="8229600" cy="762000"/>
          </a:xfrm>
        </p:spPr>
        <p:txBody>
          <a:bodyPr>
            <a:normAutofit fontScale="90000"/>
          </a:bodyPr>
          <a:lstStyle/>
          <a:p>
            <a:pPr algn="ctr"/>
            <a:r>
              <a:rPr lang="en-US" altLang="en-US" sz="4000" b="1"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Predrag </a:t>
            </a:r>
            <a:r>
              <a:rPr lang="en-US" altLang="en-US" sz="1800" i="1" dirty="0" err="1">
                <a:solidFill>
                  <a:srgbClr val="FF3300"/>
                </a:solidFill>
              </a:rPr>
              <a:t>Radivojac</a:t>
            </a:r>
            <a:r>
              <a:rPr lang="en-US" altLang="en-US" sz="1800" i="1" dirty="0"/>
              <a:t>_______</a:t>
            </a:r>
          </a:p>
        </p:txBody>
      </p:sp>
      <p:sp>
        <p:nvSpPr>
          <p:cNvPr id="5" name="Rectangle 5">
            <a:extLst>
              <a:ext uri="{FF2B5EF4-FFF2-40B4-BE49-F238E27FC236}">
                <a16:creationId xmlns:a16="http://schemas.microsoft.com/office/drawing/2014/main" id="{38E4B40C-476E-05A4-86F9-107880057264}"/>
              </a:ext>
            </a:extLst>
          </p:cNvPr>
          <p:cNvSpPr>
            <a:spLocks noGrp="1" noChangeArrowheads="1"/>
          </p:cNvSpPr>
          <p:nvPr>
            <p:ph idx="1"/>
          </p:nvPr>
        </p:nvSpPr>
        <p:spPr>
          <a:xfrm>
            <a:off x="1714500" y="1066800"/>
            <a:ext cx="8229600" cy="5791200"/>
          </a:xfrm>
        </p:spPr>
        <p:txBody>
          <a:bodyPr>
            <a:normAutofit lnSpcReduction="10000"/>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spTree>
    <p:extLst>
      <p:ext uri="{BB962C8B-B14F-4D97-AF65-F5344CB8AC3E}">
        <p14:creationId xmlns:p14="http://schemas.microsoft.com/office/powerpoint/2010/main" val="2892680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0D107-1AFD-EA47-A070-0FACE50C5F6F}"/>
              </a:ext>
            </a:extLst>
          </p:cNvPr>
          <p:cNvSpPr>
            <a:spLocks noGrp="1"/>
          </p:cNvSpPr>
          <p:nvPr>
            <p:ph type="title"/>
          </p:nvPr>
        </p:nvSpPr>
        <p:spPr>
          <a:xfrm>
            <a:off x="838200" y="5365"/>
            <a:ext cx="10515600" cy="1238643"/>
          </a:xfrm>
        </p:spPr>
        <p:txBody>
          <a:bodyPr>
            <a:normAutofit/>
          </a:bodyPr>
          <a:lstStyle/>
          <a:p>
            <a:pPr algn="ctr"/>
            <a:r>
              <a:rPr lang="en-US" sz="3600" dirty="0">
                <a:latin typeface="Arial" panose="020B0604020202020204" pitchFamily="34" charset="0"/>
                <a:cs typeface="Arial" panose="020B0604020202020204" pitchFamily="34" charset="0"/>
              </a:rPr>
              <a:t>CAGI Web Site</a:t>
            </a:r>
          </a:p>
        </p:txBody>
      </p:sp>
      <p:pic>
        <p:nvPicPr>
          <p:cNvPr id="10" name="Picture 9" descr="Graphical user interface, text, application, Word&#10;&#10;Description automatically generated">
            <a:extLst>
              <a:ext uri="{FF2B5EF4-FFF2-40B4-BE49-F238E27FC236}">
                <a16:creationId xmlns:a16="http://schemas.microsoft.com/office/drawing/2014/main" id="{BB31C2CC-4642-7FD8-0658-E869ED5655A8}"/>
              </a:ext>
            </a:extLst>
          </p:cNvPr>
          <p:cNvPicPr>
            <a:picLocks noChangeAspect="1"/>
          </p:cNvPicPr>
          <p:nvPr/>
        </p:nvPicPr>
        <p:blipFill>
          <a:blip r:embed="rId2"/>
          <a:stretch>
            <a:fillRect/>
          </a:stretch>
        </p:blipFill>
        <p:spPr>
          <a:xfrm>
            <a:off x="914400" y="1005840"/>
            <a:ext cx="10296525" cy="5760535"/>
          </a:xfrm>
          <a:prstGeom prst="rect">
            <a:avLst/>
          </a:prstGeom>
        </p:spPr>
      </p:pic>
    </p:spTree>
    <p:extLst>
      <p:ext uri="{BB962C8B-B14F-4D97-AF65-F5344CB8AC3E}">
        <p14:creationId xmlns:p14="http://schemas.microsoft.com/office/powerpoint/2010/main" val="900338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0D107-1AFD-EA47-A070-0FACE50C5F6F}"/>
              </a:ext>
            </a:extLst>
          </p:cNvPr>
          <p:cNvSpPr>
            <a:spLocks noGrp="1"/>
          </p:cNvSpPr>
          <p:nvPr>
            <p:ph type="title"/>
          </p:nvPr>
        </p:nvSpPr>
        <p:spPr>
          <a:xfrm>
            <a:off x="838200" y="5365"/>
            <a:ext cx="10515600" cy="1238643"/>
          </a:xfrm>
        </p:spPr>
        <p:txBody>
          <a:bodyPr>
            <a:normAutofit/>
          </a:bodyPr>
          <a:lstStyle/>
          <a:p>
            <a:pPr algn="ctr"/>
            <a:r>
              <a:rPr lang="en-US" sz="3600" dirty="0">
                <a:latin typeface="Arial" panose="020B0604020202020204" pitchFamily="34" charset="0"/>
                <a:cs typeface="Arial" panose="020B0604020202020204" pitchFamily="34" charset="0"/>
              </a:rPr>
              <a:t>CAGI Web Site</a:t>
            </a:r>
          </a:p>
        </p:txBody>
      </p:sp>
      <p:pic>
        <p:nvPicPr>
          <p:cNvPr id="4" name="Picture 3" descr="Graphical user interface, application&#10;&#10;Description automatically generated">
            <a:extLst>
              <a:ext uri="{FF2B5EF4-FFF2-40B4-BE49-F238E27FC236}">
                <a16:creationId xmlns:a16="http://schemas.microsoft.com/office/drawing/2014/main" id="{7371AB40-A646-DF29-9600-5177903DCFEB}"/>
              </a:ext>
            </a:extLst>
          </p:cNvPr>
          <p:cNvPicPr>
            <a:picLocks noChangeAspect="1"/>
          </p:cNvPicPr>
          <p:nvPr/>
        </p:nvPicPr>
        <p:blipFill>
          <a:blip r:embed="rId2"/>
          <a:stretch>
            <a:fillRect/>
          </a:stretch>
        </p:blipFill>
        <p:spPr>
          <a:xfrm>
            <a:off x="914400" y="1143000"/>
            <a:ext cx="10296144" cy="5329160"/>
          </a:xfrm>
          <a:prstGeom prst="rect">
            <a:avLst/>
          </a:prstGeom>
        </p:spPr>
      </p:pic>
      <p:sp>
        <p:nvSpPr>
          <p:cNvPr id="6" name="TextBox 5">
            <a:extLst>
              <a:ext uri="{FF2B5EF4-FFF2-40B4-BE49-F238E27FC236}">
                <a16:creationId xmlns:a16="http://schemas.microsoft.com/office/drawing/2014/main" id="{C3AF2315-BCEC-6BA3-BA85-66AA2D153C61}"/>
              </a:ext>
            </a:extLst>
          </p:cNvPr>
          <p:cNvSpPr txBox="1"/>
          <p:nvPr/>
        </p:nvSpPr>
        <p:spPr>
          <a:xfrm>
            <a:off x="0" y="6544858"/>
            <a:ext cx="12192000" cy="307777"/>
          </a:xfrm>
          <a:prstGeom prst="rect">
            <a:avLst/>
          </a:prstGeom>
          <a:noFill/>
        </p:spPr>
        <p:txBody>
          <a:bodyPr wrap="square" rtlCol="0">
            <a:spAutoFit/>
          </a:bodyPr>
          <a:lstStyle/>
          <a:p>
            <a:pPr algn="r"/>
            <a:r>
              <a:rPr lang="en-US" sz="1400" dirty="0"/>
              <a:t>Credit: Shawn Peng, Akash </a:t>
            </a:r>
            <a:r>
              <a:rPr lang="en-US" sz="1400"/>
              <a:t>Kamandula</a:t>
            </a:r>
            <a:endParaRPr lang="en-US" sz="1400" dirty="0"/>
          </a:p>
        </p:txBody>
      </p:sp>
    </p:spTree>
    <p:extLst>
      <p:ext uri="{BB962C8B-B14F-4D97-AF65-F5344CB8AC3E}">
        <p14:creationId xmlns:p14="http://schemas.microsoft.com/office/powerpoint/2010/main" val="3440480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0D107-1AFD-EA47-A070-0FACE50C5F6F}"/>
              </a:ext>
            </a:extLst>
          </p:cNvPr>
          <p:cNvSpPr>
            <a:spLocks noGrp="1"/>
          </p:cNvSpPr>
          <p:nvPr>
            <p:ph type="title"/>
          </p:nvPr>
        </p:nvSpPr>
        <p:spPr>
          <a:xfrm>
            <a:off x="838200" y="5365"/>
            <a:ext cx="10515600" cy="1238643"/>
          </a:xfrm>
        </p:spPr>
        <p:txBody>
          <a:bodyPr>
            <a:normAutofit/>
          </a:bodyPr>
          <a:lstStyle/>
          <a:p>
            <a:pPr algn="ctr"/>
            <a:r>
              <a:rPr lang="en-US" sz="3600" dirty="0">
                <a:latin typeface="Arial" panose="020B0604020202020204" pitchFamily="34" charset="0"/>
                <a:cs typeface="Arial" panose="020B0604020202020204" pitchFamily="34" charset="0"/>
              </a:rPr>
              <a:t>CAGI Summary Paper</a:t>
            </a:r>
          </a:p>
        </p:txBody>
      </p:sp>
      <p:pic>
        <p:nvPicPr>
          <p:cNvPr id="7" name="Picture 6" descr="Graphical user interface, text, application&#10;&#10;Description automatically generated">
            <a:extLst>
              <a:ext uri="{FF2B5EF4-FFF2-40B4-BE49-F238E27FC236}">
                <a16:creationId xmlns:a16="http://schemas.microsoft.com/office/drawing/2014/main" id="{AD08A1BD-9FE3-4EAF-E055-16399834B472}"/>
              </a:ext>
            </a:extLst>
          </p:cNvPr>
          <p:cNvPicPr>
            <a:picLocks noChangeAspect="1"/>
          </p:cNvPicPr>
          <p:nvPr/>
        </p:nvPicPr>
        <p:blipFill>
          <a:blip r:embed="rId2"/>
          <a:stretch>
            <a:fillRect/>
          </a:stretch>
        </p:blipFill>
        <p:spPr>
          <a:xfrm>
            <a:off x="539499" y="1835590"/>
            <a:ext cx="11302731" cy="4187134"/>
          </a:xfrm>
          <a:prstGeom prst="rect">
            <a:avLst/>
          </a:prstGeom>
        </p:spPr>
      </p:pic>
      <p:sp>
        <p:nvSpPr>
          <p:cNvPr id="8" name="TextBox 7">
            <a:extLst>
              <a:ext uri="{FF2B5EF4-FFF2-40B4-BE49-F238E27FC236}">
                <a16:creationId xmlns:a16="http://schemas.microsoft.com/office/drawing/2014/main" id="{3B081751-2E94-C83B-548A-438883CE654F}"/>
              </a:ext>
            </a:extLst>
          </p:cNvPr>
          <p:cNvSpPr txBox="1"/>
          <p:nvPr/>
        </p:nvSpPr>
        <p:spPr>
          <a:xfrm>
            <a:off x="0" y="6544858"/>
            <a:ext cx="12192000" cy="307777"/>
          </a:xfrm>
          <a:prstGeom prst="rect">
            <a:avLst/>
          </a:prstGeom>
          <a:noFill/>
        </p:spPr>
        <p:txBody>
          <a:bodyPr wrap="square" rtlCol="0">
            <a:spAutoFit/>
          </a:bodyPr>
          <a:lstStyle/>
          <a:p>
            <a:pPr algn="r"/>
            <a:r>
              <a:rPr lang="en-US" sz="1400" dirty="0"/>
              <a:t>Details on Sunday, paper available from CAGI web site</a:t>
            </a:r>
          </a:p>
        </p:txBody>
      </p:sp>
      <p:sp>
        <p:nvSpPr>
          <p:cNvPr id="5" name="TextBox 4">
            <a:extLst>
              <a:ext uri="{FF2B5EF4-FFF2-40B4-BE49-F238E27FC236}">
                <a16:creationId xmlns:a16="http://schemas.microsoft.com/office/drawing/2014/main" id="{8F38058B-72A1-97F1-36BB-9616085AD6C0}"/>
              </a:ext>
            </a:extLst>
          </p:cNvPr>
          <p:cNvSpPr txBox="1"/>
          <p:nvPr/>
        </p:nvSpPr>
        <p:spPr>
          <a:xfrm>
            <a:off x="3965948" y="1513504"/>
            <a:ext cx="8091377" cy="307777"/>
          </a:xfrm>
          <a:prstGeom prst="rect">
            <a:avLst/>
          </a:prstGeom>
          <a:noFill/>
        </p:spPr>
        <p:txBody>
          <a:bodyPr wrap="square" rtlCol="0">
            <a:spAutoFit/>
          </a:bodyPr>
          <a:lstStyle/>
          <a:p>
            <a:r>
              <a:rPr lang="en-US" sz="1400" b="1" dirty="0"/>
              <a:t>Analysis &amp; writing:</a:t>
            </a:r>
            <a:r>
              <a:rPr lang="en-US" sz="1400" dirty="0"/>
              <a:t> Shantanu Jain</a:t>
            </a:r>
            <a:r>
              <a:rPr lang="en-US" sz="1400" baseline="30000" dirty="0"/>
              <a:t>+</a:t>
            </a:r>
            <a:r>
              <a:rPr lang="en-US" sz="1400" dirty="0"/>
              <a:t>, </a:t>
            </a:r>
            <a:r>
              <a:rPr lang="en-US" sz="1400" dirty="0" err="1"/>
              <a:t>Constantina</a:t>
            </a:r>
            <a:r>
              <a:rPr lang="en-US" sz="1400" dirty="0"/>
              <a:t> </a:t>
            </a:r>
            <a:r>
              <a:rPr lang="en-US" sz="1400" dirty="0" err="1"/>
              <a:t>Bakolitsa</a:t>
            </a:r>
            <a:r>
              <a:rPr lang="en-US" sz="1400" baseline="30000" dirty="0"/>
              <a:t>+</a:t>
            </a:r>
            <a:r>
              <a:rPr lang="en-US" sz="1400" dirty="0"/>
              <a:t>, Steven Brenner</a:t>
            </a:r>
            <a:r>
              <a:rPr lang="en-US" sz="1400" baseline="30000" dirty="0"/>
              <a:t>*</a:t>
            </a:r>
            <a:r>
              <a:rPr lang="en-US" sz="1400" dirty="0"/>
              <a:t>, Predrag Radivojac</a:t>
            </a:r>
            <a:r>
              <a:rPr lang="en-US" sz="1400" baseline="30000" dirty="0"/>
              <a:t>*</a:t>
            </a:r>
            <a:r>
              <a:rPr lang="en-US" sz="1400" dirty="0"/>
              <a:t>, John </a:t>
            </a:r>
            <a:r>
              <a:rPr lang="en-US" sz="1400" dirty="0" err="1"/>
              <a:t>Moult</a:t>
            </a:r>
            <a:r>
              <a:rPr lang="en-US" sz="1400" baseline="30000" dirty="0"/>
              <a:t>*</a:t>
            </a:r>
            <a:endParaRPr lang="en-US" sz="1400" dirty="0"/>
          </a:p>
        </p:txBody>
      </p:sp>
      <p:sp>
        <p:nvSpPr>
          <p:cNvPr id="6" name="TextBox 5">
            <a:extLst>
              <a:ext uri="{FF2B5EF4-FFF2-40B4-BE49-F238E27FC236}">
                <a16:creationId xmlns:a16="http://schemas.microsoft.com/office/drawing/2014/main" id="{E043F348-71F2-40B3-D42F-C4850857DB21}"/>
              </a:ext>
            </a:extLst>
          </p:cNvPr>
          <p:cNvSpPr txBox="1"/>
          <p:nvPr/>
        </p:nvSpPr>
        <p:spPr>
          <a:xfrm>
            <a:off x="-1" y="6147574"/>
            <a:ext cx="12057325" cy="523220"/>
          </a:xfrm>
          <a:prstGeom prst="rect">
            <a:avLst/>
          </a:prstGeom>
          <a:noFill/>
        </p:spPr>
        <p:txBody>
          <a:bodyPr wrap="square" rtlCol="0">
            <a:spAutoFit/>
          </a:bodyPr>
          <a:lstStyle/>
          <a:p>
            <a:r>
              <a:rPr lang="en-US" sz="1400" b="1" dirty="0"/>
              <a:t>Categories: </a:t>
            </a:r>
            <a:r>
              <a:rPr lang="en-US" sz="1400" dirty="0"/>
              <a:t>Analysis and writing, CAGI organizers, Informatics infrastructure &amp; support, Predictors, Challenge data providers, Ethics forum, Assessors, Advisory board &amp; council, CAGI chairs</a:t>
            </a:r>
          </a:p>
        </p:txBody>
      </p:sp>
    </p:spTree>
    <p:extLst>
      <p:ext uri="{BB962C8B-B14F-4D97-AF65-F5344CB8AC3E}">
        <p14:creationId xmlns:p14="http://schemas.microsoft.com/office/powerpoint/2010/main" val="2973377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0D107-1AFD-EA47-A070-0FACE50C5F6F}"/>
              </a:ext>
            </a:extLst>
          </p:cNvPr>
          <p:cNvSpPr>
            <a:spLocks noGrp="1"/>
          </p:cNvSpPr>
          <p:nvPr>
            <p:ph type="title"/>
          </p:nvPr>
        </p:nvSpPr>
        <p:spPr>
          <a:xfrm>
            <a:off x="838200" y="5365"/>
            <a:ext cx="10515600" cy="1325563"/>
          </a:xfrm>
        </p:spPr>
        <p:txBody>
          <a:bodyPr>
            <a:normAutofit/>
          </a:bodyPr>
          <a:lstStyle/>
          <a:p>
            <a:pPr algn="ctr"/>
            <a:r>
              <a:rPr lang="en-US" sz="3600" dirty="0">
                <a:latin typeface="Arial" panose="020B0604020202020204" pitchFamily="34" charset="0"/>
                <a:cs typeface="Arial" panose="020B0604020202020204" pitchFamily="34" charset="0"/>
              </a:rPr>
              <a:t>CAGI6 Challenges</a:t>
            </a:r>
          </a:p>
        </p:txBody>
      </p:sp>
      <p:sp>
        <p:nvSpPr>
          <p:cNvPr id="3" name="Content Placeholder 2">
            <a:extLst>
              <a:ext uri="{FF2B5EF4-FFF2-40B4-BE49-F238E27FC236}">
                <a16:creationId xmlns:a16="http://schemas.microsoft.com/office/drawing/2014/main" id="{D6A3F244-F13A-CC4F-AA36-D4FAFFCC863E}"/>
              </a:ext>
            </a:extLst>
          </p:cNvPr>
          <p:cNvSpPr>
            <a:spLocks noGrp="1"/>
          </p:cNvSpPr>
          <p:nvPr>
            <p:ph idx="1"/>
          </p:nvPr>
        </p:nvSpPr>
        <p:spPr>
          <a:xfrm>
            <a:off x="464695" y="1558977"/>
            <a:ext cx="11422505" cy="5194247"/>
          </a:xfrm>
        </p:spPr>
        <p:txBody>
          <a:bodyPr>
            <a:normAutofit lnSpcReduction="10000"/>
          </a:bodyPr>
          <a:lstStyle/>
          <a:p>
            <a:r>
              <a:rPr lang="en-US" dirty="0"/>
              <a:t>13 CAGI6 challenges</a:t>
            </a:r>
          </a:p>
          <a:p>
            <a:endParaRPr lang="en-US" sz="800" dirty="0"/>
          </a:p>
          <a:p>
            <a:pPr lvl="1"/>
            <a:r>
              <a:rPr lang="en-US" dirty="0"/>
              <a:t>Challenge development: Late 2020, Spring 2021</a:t>
            </a:r>
          </a:p>
          <a:p>
            <a:pPr lvl="1"/>
            <a:r>
              <a:rPr lang="en-US" dirty="0"/>
              <a:t>Challenge season: May 2021 through December 2021</a:t>
            </a:r>
          </a:p>
          <a:p>
            <a:pPr lvl="1"/>
            <a:r>
              <a:rPr lang="en-US" dirty="0"/>
              <a:t>Recruitment of predictors: </a:t>
            </a:r>
            <a:r>
              <a:rPr lang="en-US" dirty="0" err="1"/>
              <a:t>VIPdb</a:t>
            </a:r>
            <a:r>
              <a:rPr lang="en-US" dirty="0"/>
              <a:t>, PubMed, recommendations, word of mouth</a:t>
            </a:r>
          </a:p>
          <a:p>
            <a:pPr lvl="1"/>
            <a:r>
              <a:rPr lang="en-US" dirty="0"/>
              <a:t>Preassessment meeting: January 2021</a:t>
            </a:r>
          </a:p>
          <a:p>
            <a:pPr lvl="1"/>
            <a:r>
              <a:rPr lang="en-US" dirty="0"/>
              <a:t>Submission portal (Synapse)</a:t>
            </a:r>
          </a:p>
          <a:p>
            <a:pPr lvl="1"/>
            <a:r>
              <a:rPr lang="en-US" dirty="0"/>
              <a:t>Conference</a:t>
            </a:r>
          </a:p>
          <a:p>
            <a:endParaRPr lang="en-US" dirty="0"/>
          </a:p>
          <a:p>
            <a:r>
              <a:rPr lang="en-US" dirty="0"/>
              <a:t>7 missense, 5 clinical, 3 cancer, 1 splicing</a:t>
            </a:r>
          </a:p>
          <a:p>
            <a:r>
              <a:rPr lang="en-US" dirty="0"/>
              <a:t>One missense had data issues, two to be evaluated at CAGI*</a:t>
            </a:r>
          </a:p>
          <a:p>
            <a:r>
              <a:rPr lang="en-US" dirty="0"/>
              <a:t>Ethics forum involved in setting up challenges</a:t>
            </a:r>
          </a:p>
          <a:p>
            <a:r>
              <a:rPr lang="en-US" dirty="0"/>
              <a:t>Data distribution/sharing, data types, closed environment</a:t>
            </a:r>
          </a:p>
        </p:txBody>
      </p:sp>
    </p:spTree>
    <p:extLst>
      <p:ext uri="{BB962C8B-B14F-4D97-AF65-F5344CB8AC3E}">
        <p14:creationId xmlns:p14="http://schemas.microsoft.com/office/powerpoint/2010/main" val="1467903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0D107-1AFD-EA47-A070-0FACE50C5F6F}"/>
              </a:ext>
            </a:extLst>
          </p:cNvPr>
          <p:cNvSpPr>
            <a:spLocks noGrp="1"/>
          </p:cNvSpPr>
          <p:nvPr>
            <p:ph type="title"/>
          </p:nvPr>
        </p:nvSpPr>
        <p:spPr>
          <a:xfrm>
            <a:off x="838200" y="5365"/>
            <a:ext cx="10515600" cy="1325563"/>
          </a:xfrm>
        </p:spPr>
        <p:txBody>
          <a:bodyPr>
            <a:normAutofit/>
          </a:bodyPr>
          <a:lstStyle/>
          <a:p>
            <a:pPr algn="ctr"/>
            <a:r>
              <a:rPr lang="en-US" sz="3600" dirty="0">
                <a:latin typeface="Arial" panose="020B0604020202020204" pitchFamily="34" charset="0"/>
                <a:cs typeface="Arial" panose="020B0604020202020204" pitchFamily="34" charset="0"/>
              </a:rPr>
              <a:t>CAGI6 in Numbers</a:t>
            </a:r>
          </a:p>
        </p:txBody>
      </p:sp>
      <p:sp>
        <p:nvSpPr>
          <p:cNvPr id="3" name="Content Placeholder 2">
            <a:extLst>
              <a:ext uri="{FF2B5EF4-FFF2-40B4-BE49-F238E27FC236}">
                <a16:creationId xmlns:a16="http://schemas.microsoft.com/office/drawing/2014/main" id="{D6A3F244-F13A-CC4F-AA36-D4FAFFCC863E}"/>
              </a:ext>
            </a:extLst>
          </p:cNvPr>
          <p:cNvSpPr>
            <a:spLocks noGrp="1"/>
          </p:cNvSpPr>
          <p:nvPr>
            <p:ph idx="1"/>
          </p:nvPr>
        </p:nvSpPr>
        <p:spPr>
          <a:xfrm>
            <a:off x="464695" y="1573618"/>
            <a:ext cx="11422505" cy="5189075"/>
          </a:xfrm>
        </p:spPr>
        <p:txBody>
          <a:bodyPr>
            <a:normAutofit/>
          </a:bodyPr>
          <a:lstStyle/>
          <a:p>
            <a:r>
              <a:rPr lang="en-US" dirty="0"/>
              <a:t>CAGI6 challenges: 13</a:t>
            </a:r>
          </a:p>
          <a:p>
            <a:r>
              <a:rPr lang="en-US" dirty="0"/>
              <a:t>Total CAGI6 participants (registered &amp; validated): 192</a:t>
            </a:r>
          </a:p>
          <a:p>
            <a:r>
              <a:rPr lang="en-US" dirty="0"/>
              <a:t>Total groups registered for challenges: 219</a:t>
            </a:r>
          </a:p>
          <a:p>
            <a:r>
              <a:rPr lang="en-US" dirty="0"/>
              <a:t>Total group submissions: &gt;500</a:t>
            </a:r>
          </a:p>
          <a:p>
            <a:r>
              <a:rPr lang="en-US" dirty="0"/>
              <a:t>Unique groups registered for challenges: 71</a:t>
            </a:r>
          </a:p>
          <a:p>
            <a:r>
              <a:rPr lang="en-US" dirty="0"/>
              <a:t>Unique group submissions: 51</a:t>
            </a:r>
          </a:p>
          <a:p>
            <a:r>
              <a:rPr lang="en-US" dirty="0"/>
              <a:t>Unique countries: 17</a:t>
            </a:r>
          </a:p>
        </p:txBody>
      </p:sp>
    </p:spTree>
    <p:extLst>
      <p:ext uri="{BB962C8B-B14F-4D97-AF65-F5344CB8AC3E}">
        <p14:creationId xmlns:p14="http://schemas.microsoft.com/office/powerpoint/2010/main" val="4076430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D1AB400E-0D83-0B4B-AFC9-3538E70FE1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4704" y="1220083"/>
            <a:ext cx="9062592" cy="5503007"/>
          </a:xfrm>
          <a:prstGeom prst="rect">
            <a:avLst/>
          </a:prstGeom>
        </p:spPr>
      </p:pic>
      <p:sp>
        <p:nvSpPr>
          <p:cNvPr id="6" name="Title 1">
            <a:extLst>
              <a:ext uri="{FF2B5EF4-FFF2-40B4-BE49-F238E27FC236}">
                <a16:creationId xmlns:a16="http://schemas.microsoft.com/office/drawing/2014/main" id="{4678F7C9-A0FB-B344-923D-24970622E5BD}"/>
              </a:ext>
            </a:extLst>
          </p:cNvPr>
          <p:cNvSpPr>
            <a:spLocks noGrp="1"/>
          </p:cNvSpPr>
          <p:nvPr>
            <p:ph type="title"/>
          </p:nvPr>
        </p:nvSpPr>
        <p:spPr>
          <a:xfrm>
            <a:off x="838200" y="5364"/>
            <a:ext cx="10515600" cy="1325563"/>
          </a:xfrm>
        </p:spPr>
        <p:txBody>
          <a:bodyPr/>
          <a:lstStyle/>
          <a:p>
            <a:r>
              <a:rPr lang="en-US" b="1" dirty="0"/>
              <a:t>CAGI6: 51 groups, &gt;500 models, 17 countries</a:t>
            </a:r>
          </a:p>
        </p:txBody>
      </p:sp>
    </p:spTree>
    <p:extLst>
      <p:ext uri="{BB962C8B-B14F-4D97-AF65-F5344CB8AC3E}">
        <p14:creationId xmlns:p14="http://schemas.microsoft.com/office/powerpoint/2010/main" val="3139400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0CD40-29FF-4343-BCA7-0186AE3B2C6E}"/>
              </a:ext>
            </a:extLst>
          </p:cNvPr>
          <p:cNvSpPr>
            <a:spLocks noGrp="1"/>
          </p:cNvSpPr>
          <p:nvPr>
            <p:ph type="title"/>
          </p:nvPr>
        </p:nvSpPr>
        <p:spPr>
          <a:xfrm>
            <a:off x="839788" y="2642160"/>
            <a:ext cx="10515600" cy="1325563"/>
          </a:xfrm>
        </p:spPr>
        <p:txBody>
          <a:bodyPr/>
          <a:lstStyle/>
          <a:p>
            <a:pPr algn="ctr"/>
            <a:r>
              <a:rPr lang="en-US" b="1" dirty="0"/>
              <a:t>CAGI6 </a:t>
            </a:r>
            <a:br>
              <a:rPr lang="en-US" b="1" dirty="0"/>
            </a:br>
            <a:r>
              <a:rPr lang="en-US" b="1" dirty="0"/>
              <a:t>challenges</a:t>
            </a:r>
            <a:endParaRPr lang="en-US" dirty="0"/>
          </a:p>
        </p:txBody>
      </p:sp>
      <p:pic>
        <p:nvPicPr>
          <p:cNvPr id="10" name="Content Placeholder 9">
            <a:extLst>
              <a:ext uri="{FF2B5EF4-FFF2-40B4-BE49-F238E27FC236}">
                <a16:creationId xmlns:a16="http://schemas.microsoft.com/office/drawing/2014/main" id="{C3F7B2D1-CB1B-5C46-B2C5-B0A163DE3F13}"/>
              </a:ext>
            </a:extLst>
          </p:cNvPr>
          <p:cNvPicPr>
            <a:picLocks noGrp="1" noChangeAspect="1"/>
          </p:cNvPicPr>
          <p:nvPr>
            <p:ph sz="half" idx="2"/>
          </p:nvPr>
        </p:nvPicPr>
        <p:blipFill>
          <a:blip r:embed="rId3"/>
          <a:stretch>
            <a:fillRect/>
          </a:stretch>
        </p:blipFill>
        <p:spPr>
          <a:xfrm>
            <a:off x="7681873" y="158200"/>
            <a:ext cx="4136066" cy="6667785"/>
          </a:xfrm>
        </p:spPr>
      </p:pic>
      <p:pic>
        <p:nvPicPr>
          <p:cNvPr id="8" name="Content Placeholder 7">
            <a:extLst>
              <a:ext uri="{FF2B5EF4-FFF2-40B4-BE49-F238E27FC236}">
                <a16:creationId xmlns:a16="http://schemas.microsoft.com/office/drawing/2014/main" id="{F1E82ECB-9E7A-664E-90EF-422053E998FA}"/>
              </a:ext>
            </a:extLst>
          </p:cNvPr>
          <p:cNvPicPr>
            <a:picLocks noGrp="1" noChangeAspect="1"/>
          </p:cNvPicPr>
          <p:nvPr>
            <p:ph sz="quarter" idx="4"/>
          </p:nvPr>
        </p:nvPicPr>
        <p:blipFill>
          <a:blip r:embed="rId4"/>
          <a:stretch>
            <a:fillRect/>
          </a:stretch>
        </p:blipFill>
        <p:spPr>
          <a:xfrm>
            <a:off x="499563" y="681318"/>
            <a:ext cx="4233459" cy="5811557"/>
          </a:xfrm>
        </p:spPr>
      </p:pic>
    </p:spTree>
    <p:extLst>
      <p:ext uri="{BB962C8B-B14F-4D97-AF65-F5344CB8AC3E}">
        <p14:creationId xmlns:p14="http://schemas.microsoft.com/office/powerpoint/2010/main" val="3011313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7876B14-9AFE-495E-61CC-CF43198316B0}"/>
              </a:ext>
            </a:extLst>
          </p:cNvPr>
          <p:cNvSpPr>
            <a:spLocks noGrp="1"/>
          </p:cNvSpPr>
          <p:nvPr>
            <p:ph type="title"/>
          </p:nvPr>
        </p:nvSpPr>
        <p:spPr>
          <a:xfrm>
            <a:off x="838200" y="5365"/>
            <a:ext cx="10515600" cy="1325563"/>
          </a:xfrm>
        </p:spPr>
        <p:txBody>
          <a:bodyPr>
            <a:normAutofit/>
          </a:bodyPr>
          <a:lstStyle/>
          <a:p>
            <a:pPr algn="ctr"/>
            <a:r>
              <a:rPr lang="en-US" sz="3600" dirty="0">
                <a:latin typeface="Arial" panose="020B0604020202020204" pitchFamily="34" charset="0"/>
                <a:cs typeface="Arial" panose="020B0604020202020204" pitchFamily="34" charset="0"/>
              </a:rPr>
              <a:t>CAGI6 Group Registrations and Submissions</a:t>
            </a:r>
          </a:p>
        </p:txBody>
      </p:sp>
      <p:grpSp>
        <p:nvGrpSpPr>
          <p:cNvPr id="6" name="Group 5">
            <a:extLst>
              <a:ext uri="{FF2B5EF4-FFF2-40B4-BE49-F238E27FC236}">
                <a16:creationId xmlns:a16="http://schemas.microsoft.com/office/drawing/2014/main" id="{EAAF2D0A-9908-AF03-3A83-1A9F584469C1}"/>
              </a:ext>
            </a:extLst>
          </p:cNvPr>
          <p:cNvGrpSpPr/>
          <p:nvPr/>
        </p:nvGrpSpPr>
        <p:grpSpPr>
          <a:xfrm>
            <a:off x="1911151" y="1415952"/>
            <a:ext cx="8659906" cy="5213290"/>
            <a:chOff x="1911151" y="1494330"/>
            <a:chExt cx="8659906" cy="5213290"/>
          </a:xfrm>
        </p:grpSpPr>
        <p:graphicFrame>
          <p:nvGraphicFramePr>
            <p:cNvPr id="5" name="Chart 4">
              <a:extLst>
                <a:ext uri="{FF2B5EF4-FFF2-40B4-BE49-F238E27FC236}">
                  <a16:creationId xmlns:a16="http://schemas.microsoft.com/office/drawing/2014/main" id="{B577F7DE-5F2A-0EED-CD1D-5668A60C8CB9}"/>
                </a:ext>
              </a:extLst>
            </p:cNvPr>
            <p:cNvGraphicFramePr>
              <a:graphicFrameLocks/>
            </p:cNvGraphicFramePr>
            <p:nvPr>
              <p:extLst>
                <p:ext uri="{D42A27DB-BD31-4B8C-83A1-F6EECF244321}">
                  <p14:modId xmlns:p14="http://schemas.microsoft.com/office/powerpoint/2010/main" val="3946302344"/>
                </p:ext>
              </p:extLst>
            </p:nvPr>
          </p:nvGraphicFramePr>
          <p:xfrm>
            <a:off x="1911151" y="1494330"/>
            <a:ext cx="8659906" cy="521329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94CDC2C0-46BE-3539-BAE6-7AA30590D6EA}"/>
                </a:ext>
              </a:extLst>
            </p:cNvPr>
            <p:cNvSpPr/>
            <p:nvPr/>
          </p:nvSpPr>
          <p:spPr>
            <a:xfrm>
              <a:off x="1911151" y="1494330"/>
              <a:ext cx="505478" cy="3475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22277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410724E-E152-696C-59C0-1D660477420D}"/>
              </a:ext>
            </a:extLst>
          </p:cNvPr>
          <p:cNvSpPr>
            <a:spLocks noGrp="1"/>
          </p:cNvSpPr>
          <p:nvPr>
            <p:ph type="title"/>
          </p:nvPr>
        </p:nvSpPr>
        <p:spPr>
          <a:xfrm>
            <a:off x="838200" y="5365"/>
            <a:ext cx="10515600" cy="1325563"/>
          </a:xfrm>
        </p:spPr>
        <p:txBody>
          <a:bodyPr>
            <a:normAutofit/>
          </a:bodyPr>
          <a:lstStyle/>
          <a:p>
            <a:pPr algn="ctr"/>
            <a:r>
              <a:rPr lang="en-US" sz="3600" dirty="0">
                <a:latin typeface="Arial" panose="020B0604020202020204" pitchFamily="34" charset="0"/>
                <a:cs typeface="Arial" panose="020B0604020202020204" pitchFamily="34" charset="0"/>
              </a:rPr>
              <a:t>CAGI6 Participation Rate</a:t>
            </a:r>
          </a:p>
        </p:txBody>
      </p:sp>
      <p:grpSp>
        <p:nvGrpSpPr>
          <p:cNvPr id="2" name="Group 1">
            <a:extLst>
              <a:ext uri="{FF2B5EF4-FFF2-40B4-BE49-F238E27FC236}">
                <a16:creationId xmlns:a16="http://schemas.microsoft.com/office/drawing/2014/main" id="{893B88E4-4712-CDE4-9A5F-0151460A5C7F}"/>
              </a:ext>
            </a:extLst>
          </p:cNvPr>
          <p:cNvGrpSpPr/>
          <p:nvPr/>
        </p:nvGrpSpPr>
        <p:grpSpPr>
          <a:xfrm>
            <a:off x="484094" y="1750423"/>
            <a:ext cx="11331387" cy="4875519"/>
            <a:chOff x="484094" y="1776549"/>
            <a:chExt cx="11331387" cy="4875519"/>
          </a:xfrm>
        </p:grpSpPr>
        <p:graphicFrame>
          <p:nvGraphicFramePr>
            <p:cNvPr id="5" name="Chart 4">
              <a:extLst>
                <a:ext uri="{FF2B5EF4-FFF2-40B4-BE49-F238E27FC236}">
                  <a16:creationId xmlns:a16="http://schemas.microsoft.com/office/drawing/2014/main" id="{FFF18FB0-4B82-90A7-DD9F-6CF434AC09AA}"/>
                </a:ext>
              </a:extLst>
            </p:cNvPr>
            <p:cNvGraphicFramePr>
              <a:graphicFrameLocks/>
            </p:cNvGraphicFramePr>
            <p:nvPr>
              <p:extLst>
                <p:ext uri="{D42A27DB-BD31-4B8C-83A1-F6EECF244321}">
                  <p14:modId xmlns:p14="http://schemas.microsoft.com/office/powerpoint/2010/main" val="2691190546"/>
                </p:ext>
              </p:extLst>
            </p:nvPr>
          </p:nvGraphicFramePr>
          <p:xfrm>
            <a:off x="484094" y="1776549"/>
            <a:ext cx="11331387" cy="4875519"/>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EEB6C892-5455-B463-3C84-BB1D36378CF6}"/>
                </a:ext>
              </a:extLst>
            </p:cNvPr>
            <p:cNvSpPr/>
            <p:nvPr/>
          </p:nvSpPr>
          <p:spPr>
            <a:xfrm>
              <a:off x="484094" y="1776549"/>
              <a:ext cx="505478" cy="3475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63346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C814-61FB-63C8-D75E-32ECB6C03D7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8B48E8-D196-8F6E-DFD0-0E97B3B4A4E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87354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21FA9299-B05C-FFA7-57F9-39FE845B93B1}"/>
              </a:ext>
            </a:extLst>
          </p:cNvPr>
          <p:cNvSpPr>
            <a:spLocks noGrp="1" noChangeArrowheads="1"/>
          </p:cNvSpPr>
          <p:nvPr>
            <p:ph type="title"/>
          </p:nvPr>
        </p:nvSpPr>
        <p:spPr>
          <a:xfrm>
            <a:off x="1714500" y="152400"/>
            <a:ext cx="8229600" cy="762000"/>
          </a:xfrm>
        </p:spPr>
        <p:txBody>
          <a:bodyPr>
            <a:normAutofit fontScale="90000"/>
          </a:bodyPr>
          <a:lstStyle/>
          <a:p>
            <a:pPr algn="ctr"/>
            <a:r>
              <a:rPr lang="en-US" altLang="en-US" sz="4000" b="1"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err="1">
                <a:solidFill>
                  <a:srgbClr val="FF3300"/>
                </a:solidFill>
              </a:rPr>
              <a:t>Constantina</a:t>
            </a:r>
            <a:r>
              <a:rPr lang="en-US" altLang="en-US" sz="1800" i="1" dirty="0">
                <a:solidFill>
                  <a:srgbClr val="FF3300"/>
                </a:solidFill>
              </a:rPr>
              <a:t> Bakolitsa</a:t>
            </a:r>
            <a:r>
              <a:rPr lang="en-US" altLang="en-US" sz="1800" i="1" dirty="0"/>
              <a:t>_______</a:t>
            </a:r>
          </a:p>
        </p:txBody>
      </p:sp>
      <p:sp>
        <p:nvSpPr>
          <p:cNvPr id="5" name="Rectangle 5">
            <a:extLst>
              <a:ext uri="{FF2B5EF4-FFF2-40B4-BE49-F238E27FC236}">
                <a16:creationId xmlns:a16="http://schemas.microsoft.com/office/drawing/2014/main" id="{38E4B40C-476E-05A4-86F9-107880057264}"/>
              </a:ext>
            </a:extLst>
          </p:cNvPr>
          <p:cNvSpPr>
            <a:spLocks noGrp="1" noChangeArrowheads="1"/>
          </p:cNvSpPr>
          <p:nvPr>
            <p:ph idx="1"/>
          </p:nvPr>
        </p:nvSpPr>
        <p:spPr>
          <a:xfrm>
            <a:off x="1714500" y="1066800"/>
            <a:ext cx="8229600" cy="5791200"/>
          </a:xfrm>
        </p:spPr>
        <p:txBody>
          <a:bodyPr>
            <a:normAutofit lnSpcReduction="10000"/>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spTree>
    <p:extLst>
      <p:ext uri="{BB962C8B-B14F-4D97-AF65-F5344CB8AC3E}">
        <p14:creationId xmlns:p14="http://schemas.microsoft.com/office/powerpoint/2010/main" val="131510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F5C2D-A489-BDE4-06CE-949DAF3898B9}"/>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CAGI 6 conference numbers &amp; logistics</a:t>
            </a:r>
          </a:p>
        </p:txBody>
      </p:sp>
      <p:sp>
        <p:nvSpPr>
          <p:cNvPr id="3" name="Content Placeholder 2">
            <a:extLst>
              <a:ext uri="{FF2B5EF4-FFF2-40B4-BE49-F238E27FC236}">
                <a16:creationId xmlns:a16="http://schemas.microsoft.com/office/drawing/2014/main" id="{E0DEC941-FC8D-5B2C-9764-618C176E6A69}"/>
              </a:ext>
            </a:extLst>
          </p:cNvPr>
          <p:cNvSpPr>
            <a:spLocks noGrp="1"/>
          </p:cNvSpPr>
          <p:nvPr>
            <p:ph idx="1"/>
          </p:nvPr>
        </p:nvSpPr>
        <p:spPr/>
        <p:txBody>
          <a:bodyPr/>
          <a:lstStyle/>
          <a:p>
            <a:r>
              <a:rPr lang="en-US" dirty="0"/>
              <a:t>Fellowships: 14 applications, 7 travel fellowships awarded, 5 accepted</a:t>
            </a:r>
          </a:p>
          <a:p>
            <a:r>
              <a:rPr lang="en-US" dirty="0"/>
              <a:t>Attendance: 50:50 </a:t>
            </a:r>
            <a:r>
              <a:rPr lang="en-US" dirty="0" err="1"/>
              <a:t>in-person:remote</a:t>
            </a:r>
            <a:endParaRPr lang="en-US" dirty="0"/>
          </a:p>
          <a:p>
            <a:r>
              <a:rPr lang="en-US" dirty="0"/>
              <a:t>Program: some surprises possible</a:t>
            </a:r>
          </a:p>
          <a:p>
            <a:r>
              <a:rPr lang="en-US" dirty="0"/>
              <a:t>Remote speakers: please present normally (screenshare)</a:t>
            </a:r>
          </a:p>
          <a:p>
            <a:r>
              <a:rPr lang="en-US" dirty="0"/>
              <a:t>Posters: see registration desk for boards/tripods</a:t>
            </a:r>
          </a:p>
          <a:p>
            <a:r>
              <a:rPr lang="en-US" dirty="0"/>
              <a:t>All breaks at terrace</a:t>
            </a:r>
          </a:p>
          <a:p>
            <a:r>
              <a:rPr lang="en-US" dirty="0"/>
              <a:t>Special thanks to: Akash </a:t>
            </a:r>
            <a:r>
              <a:rPr lang="en-US" dirty="0" err="1"/>
              <a:t>Kamandula</a:t>
            </a:r>
            <a:r>
              <a:rPr lang="en-US" dirty="0"/>
              <a:t>, Shawn Peng (CAGI website</a:t>
            </a:r>
            <a:r>
              <a:rPr lang="en-US"/>
              <a:t>), Chris &amp; Jason Maze</a:t>
            </a: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6834213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TotalTime>
  <Words>1163</Words>
  <Application>Microsoft Macintosh PowerPoint</Application>
  <PresentationFormat>Widescreen</PresentationFormat>
  <Paragraphs>87</Paragraphs>
  <Slides>13</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CAGI slide pack guidelines I agree to my slides being used according to the following terms:  _______Predrag Radivojac_______</vt:lpstr>
      <vt:lpstr>CAGI Web Site</vt:lpstr>
      <vt:lpstr>CAGI Web Site</vt:lpstr>
      <vt:lpstr>CAGI Summary Paper</vt:lpstr>
      <vt:lpstr>CAGI6 Challenges</vt:lpstr>
      <vt:lpstr>CAGI6 in Numbers</vt:lpstr>
      <vt:lpstr>CAGI6: 51 groups, &gt;500 models, 17 countries</vt:lpstr>
      <vt:lpstr>CAGI6  challenges</vt:lpstr>
      <vt:lpstr>CAGI6 Group Registrations and Submissions</vt:lpstr>
      <vt:lpstr>CAGI6 Participation Rate</vt:lpstr>
      <vt:lpstr>PowerPoint Presentation</vt:lpstr>
      <vt:lpstr>CAGI slide pack guidelines I agree to my slides being used according to the following terms:  _______Constantina Bakolitsa_______</vt:lpstr>
      <vt:lpstr>CAGI 6 conference numbers &amp; logistics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CAGI6 in numbers</dc:title>
  <dc:creator>Tina Bakolitsa</dc:creator>
  <cp:lastModifiedBy>Kamandula, Akash</cp:lastModifiedBy>
  <cp:revision>37</cp:revision>
  <dcterms:created xsi:type="dcterms:W3CDTF">2021-10-13T16:53:02Z</dcterms:created>
  <dcterms:modified xsi:type="dcterms:W3CDTF">2022-05-23T14:54:45Z</dcterms:modified>
</cp:coreProperties>
</file>