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8" r:id="rId2"/>
    <p:sldId id="279" r:id="rId3"/>
    <p:sldId id="290" r:id="rId4"/>
    <p:sldId id="259" r:id="rId5"/>
    <p:sldId id="272" r:id="rId6"/>
    <p:sldId id="282" r:id="rId7"/>
    <p:sldId id="273" r:id="rId8"/>
    <p:sldId id="289" r:id="rId9"/>
    <p:sldId id="264" r:id="rId10"/>
    <p:sldId id="287" r:id="rId11"/>
    <p:sldId id="283" r:id="rId12"/>
    <p:sldId id="275" r:id="rId13"/>
    <p:sldId id="276" r:id="rId14"/>
    <p:sldId id="28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5" autoAdjust="0"/>
    <p:restoredTop sz="78750"/>
  </p:normalViewPr>
  <p:slideViewPr>
    <p:cSldViewPr>
      <p:cViewPr varScale="1">
        <p:scale>
          <a:sx n="85" d="100"/>
          <a:sy n="85" d="100"/>
        </p:scale>
        <p:origin x="240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4F7C31-83E6-BC48-B3B2-08F8004AFCDF}" type="datetimeFigureOut">
              <a:t>2022/05/15</a:t>
            </a:fld>
            <a:endParaRPr lang="en-K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K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67EF54-81E1-7341-850C-31244F7AE288}" type="slidenum">
              <a:t>‹#›</a:t>
            </a:fld>
            <a:endParaRPr lang="en-KR"/>
          </a:p>
        </p:txBody>
      </p:sp>
    </p:spTree>
    <p:extLst>
      <p:ext uri="{BB962C8B-B14F-4D97-AF65-F5344CB8AC3E}">
        <p14:creationId xmlns:p14="http://schemas.microsoft.com/office/powerpoint/2010/main" val="2190430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a:t>Hi, my name is Kyoungyeul Lee, and I’m from 3billion, a start-up company in South Korea.</a:t>
            </a:r>
          </a:p>
          <a:p>
            <a:r>
              <a:rPr lang="en-US" sz="1200" b="0" i="0" kern="1200">
                <a:solidFill>
                  <a:schemeClr val="tx1"/>
                </a:solidFill>
                <a:effectLst/>
                <a:latin typeface="+mn-lt"/>
                <a:ea typeface="+mn-ea"/>
                <a:cs typeface="+mn-cs"/>
              </a:rPr>
              <a:t>Our mission at 3billion is to help end the diagnostic odyssey for genetic disease patients around the globe.</a:t>
            </a:r>
          </a:p>
        </p:txBody>
      </p:sp>
      <p:sp>
        <p:nvSpPr>
          <p:cNvPr id="4" name="Slide Number Placeholder 3"/>
          <p:cNvSpPr>
            <a:spLocks noGrp="1"/>
          </p:cNvSpPr>
          <p:nvPr>
            <p:ph type="sldNum" sz="quarter" idx="5"/>
          </p:nvPr>
        </p:nvSpPr>
        <p:spPr/>
        <p:txBody>
          <a:bodyPr/>
          <a:lstStyle/>
          <a:p>
            <a:fld id="{D667EF54-81E1-7341-850C-31244F7AE288}" type="slidenum">
              <a:rPr lang="en-KR"/>
              <a:t>3</a:t>
            </a:fld>
            <a:endParaRPr lang="en-KR"/>
          </a:p>
        </p:txBody>
      </p:sp>
    </p:spTree>
    <p:extLst>
      <p:ext uri="{BB962C8B-B14F-4D97-AF65-F5344CB8AC3E}">
        <p14:creationId xmlns:p14="http://schemas.microsoft.com/office/powerpoint/2010/main" val="463301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a:t>For the SickKids task, we combined three different scores into a single one  that represents </a:t>
            </a:r>
            <a:r>
              <a:rPr lang="en-US"/>
              <a:t>the likelihood of a patient’s variant to be the causal one behind their disease.</a:t>
            </a:r>
          </a:p>
          <a:p>
            <a:r>
              <a:rPr lang="en-KR"/>
              <a:t>I’m going to cover the details regarding the data, features used, and model training in this presentation.</a:t>
            </a:r>
          </a:p>
          <a:p>
            <a:endParaRPr lang="en-KR"/>
          </a:p>
        </p:txBody>
      </p:sp>
      <p:sp>
        <p:nvSpPr>
          <p:cNvPr id="4" name="Slide Number Placeholder 3"/>
          <p:cNvSpPr>
            <a:spLocks noGrp="1"/>
          </p:cNvSpPr>
          <p:nvPr>
            <p:ph type="sldNum" sz="quarter" idx="5"/>
          </p:nvPr>
        </p:nvSpPr>
        <p:spPr/>
        <p:txBody>
          <a:bodyPr/>
          <a:lstStyle/>
          <a:p>
            <a:fld id="{D667EF54-81E1-7341-850C-31244F7AE288}" type="slidenum">
              <a:t>4</a:t>
            </a:fld>
            <a:endParaRPr lang="en-KR"/>
          </a:p>
        </p:txBody>
      </p:sp>
    </p:spTree>
    <p:extLst>
      <p:ext uri="{BB962C8B-B14F-4D97-AF65-F5344CB8AC3E}">
        <p14:creationId xmlns:p14="http://schemas.microsoft.com/office/powerpoint/2010/main" val="300854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EVIDENCE score is a bayesian score calculated using EVIDENCE, 3billion’s in-house bioinformatics pipeline, streamlined for variant annotation and prioritization.</a:t>
            </a:r>
          </a:p>
          <a:p>
            <a:r>
              <a:rPr lang="en-US" sz="1200" b="0" i="0" kern="1200">
                <a:solidFill>
                  <a:schemeClr val="tx1"/>
                </a:solidFill>
                <a:effectLst/>
                <a:latin typeface="+mn-lt"/>
                <a:ea typeface="+mn-ea"/>
                <a:cs typeface="+mn-cs"/>
              </a:rPr>
              <a:t>The annotation is based on the 28 criteria developed by the ACMG conference and is a fully automated process.</a:t>
            </a:r>
          </a:p>
          <a:p>
            <a:r>
              <a:rPr lang="en-US" sz="1200" b="0" i="0" kern="1200">
                <a:solidFill>
                  <a:schemeClr val="tx1"/>
                </a:solidFill>
                <a:effectLst/>
                <a:latin typeface="+mn-lt"/>
                <a:ea typeface="+mn-ea"/>
                <a:cs typeface="+mn-cs"/>
              </a:rPr>
              <a:t>EVIDENCE annotates variants according to specific ACMG criteria by integrating information from various databases.</a:t>
            </a:r>
          </a:p>
          <a:p>
            <a:r>
              <a:rPr lang="en-US" sz="1200" b="0" i="0" kern="1200">
                <a:solidFill>
                  <a:schemeClr val="tx1"/>
                </a:solidFill>
                <a:effectLst/>
                <a:latin typeface="+mn-lt"/>
                <a:ea typeface="+mn-ea"/>
                <a:cs typeface="+mn-cs"/>
              </a:rPr>
              <a:t>Also, it combines these criteria to calculate the probability for the variant to be pathogenic.</a:t>
            </a:r>
          </a:p>
          <a:p>
            <a:r>
              <a:rPr lang="en-US" sz="1200" b="0" i="0" kern="1200">
                <a:solidFill>
                  <a:schemeClr val="tx1"/>
                </a:solidFill>
                <a:effectLst/>
                <a:latin typeface="+mn-lt"/>
                <a:ea typeface="+mn-ea"/>
                <a:cs typeface="+mn-cs"/>
              </a:rPr>
              <a:t>You can read more about EVIDENCE at the third reference listed below.</a:t>
            </a:r>
            <a:endParaRPr lang="en-KR"/>
          </a:p>
        </p:txBody>
      </p:sp>
      <p:sp>
        <p:nvSpPr>
          <p:cNvPr id="4" name="Slide Number Placeholder 3"/>
          <p:cNvSpPr>
            <a:spLocks noGrp="1"/>
          </p:cNvSpPr>
          <p:nvPr>
            <p:ph type="sldNum" sz="quarter" idx="5"/>
          </p:nvPr>
        </p:nvSpPr>
        <p:spPr/>
        <p:txBody>
          <a:bodyPr/>
          <a:lstStyle/>
          <a:p>
            <a:fld id="{D667EF54-81E1-7341-850C-31244F7AE288}" type="slidenum">
              <a:t>5</a:t>
            </a:fld>
            <a:endParaRPr lang="en-KR"/>
          </a:p>
        </p:txBody>
      </p:sp>
    </p:spTree>
    <p:extLst>
      <p:ext uri="{BB962C8B-B14F-4D97-AF65-F5344CB8AC3E}">
        <p14:creationId xmlns:p14="http://schemas.microsoft.com/office/powerpoint/2010/main" val="2032644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a:t>The scheme of the EVIDENCE scoring system consists of crieteria annotation and bayesian score calcuation.</a:t>
            </a:r>
          </a:p>
          <a:p>
            <a:r>
              <a:rPr lang="en-US"/>
              <a:t>T</a:t>
            </a:r>
            <a:r>
              <a:rPr lang="en-KR"/>
              <a:t>here are different modules and databases responsible for each different ACMG criteria.</a:t>
            </a:r>
          </a:p>
          <a:p>
            <a:r>
              <a:rPr lang="en-KR"/>
              <a:t>The EVIDENCE score is calculated according to the variant’s set of annotated criteria.</a:t>
            </a:r>
          </a:p>
        </p:txBody>
      </p:sp>
      <p:sp>
        <p:nvSpPr>
          <p:cNvPr id="4" name="Slide Number Placeholder 3"/>
          <p:cNvSpPr>
            <a:spLocks noGrp="1"/>
          </p:cNvSpPr>
          <p:nvPr>
            <p:ph type="sldNum" sz="quarter" idx="5"/>
          </p:nvPr>
        </p:nvSpPr>
        <p:spPr/>
        <p:txBody>
          <a:bodyPr/>
          <a:lstStyle/>
          <a:p>
            <a:fld id="{D667EF54-81E1-7341-850C-31244F7AE288}" type="slidenum">
              <a:t>6</a:t>
            </a:fld>
            <a:endParaRPr lang="en-KR"/>
          </a:p>
        </p:txBody>
      </p:sp>
    </p:spTree>
    <p:extLst>
      <p:ext uri="{BB962C8B-B14F-4D97-AF65-F5344CB8AC3E}">
        <p14:creationId xmlns:p14="http://schemas.microsoft.com/office/powerpoint/2010/main" val="782726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a:t>Symptom similarity is another score considered in variant prioritization that takes into account the patient’s reported symptoms.</a:t>
            </a:r>
          </a:p>
          <a:p>
            <a:r>
              <a:rPr lang="en-KR"/>
              <a:t>It quantifies the semantic similarity between the known symptoms of candidate disorders, and those of patients.</a:t>
            </a:r>
          </a:p>
          <a:p>
            <a:r>
              <a:rPr lang="en-KR"/>
              <a:t>Instead using information content </a:t>
            </a:r>
            <a:r>
              <a:rPr lang="en-US" sz="1200" b="0" i="0" kern="1200">
                <a:solidFill>
                  <a:schemeClr val="tx1"/>
                </a:solidFill>
                <a:effectLst/>
                <a:latin typeface="+mn-lt"/>
                <a:ea typeface="+mn-ea"/>
                <a:cs typeface="+mn-cs"/>
              </a:rPr>
              <a:t>as done in the original paper referenced below,</a:t>
            </a:r>
          </a:p>
          <a:p>
            <a:r>
              <a:rPr lang="en-US" sz="1200" b="0" i="0" kern="1200">
                <a:solidFill>
                  <a:schemeClr val="tx1"/>
                </a:solidFill>
                <a:effectLst/>
                <a:latin typeface="+mn-lt"/>
                <a:ea typeface="+mn-ea"/>
                <a:cs typeface="+mn-cs"/>
              </a:rPr>
              <a:t>we simply counted the number of common ancestor between two symptoms expressed in terms of the Human Phenotype Ontology, HPO.</a:t>
            </a:r>
          </a:p>
          <a:p>
            <a:r>
              <a:rPr lang="en-US" sz="1200" b="0" i="0" kern="1200">
                <a:solidFill>
                  <a:schemeClr val="tx1"/>
                </a:solidFill>
                <a:effectLst/>
                <a:latin typeface="+mn-lt"/>
                <a:ea typeface="+mn-ea"/>
                <a:cs typeface="+mn-cs"/>
              </a:rPr>
              <a:t>Here, P represents the set of reported patient phenotypes while D represents the set of phenotypes associated with a candidate diease.</a:t>
            </a:r>
          </a:p>
          <a:p>
            <a:r>
              <a:rPr lang="en-US" sz="1200" b="0" i="0" kern="1200">
                <a:solidFill>
                  <a:schemeClr val="tx1"/>
                </a:solidFill>
                <a:effectLst/>
                <a:latin typeface="+mn-lt"/>
                <a:ea typeface="+mn-ea"/>
                <a:cs typeface="+mn-cs"/>
              </a:rPr>
              <a:t>We calculated the average similarity between those two groups.</a:t>
            </a:r>
          </a:p>
          <a:p>
            <a:endParaRPr lang="en-KR"/>
          </a:p>
        </p:txBody>
      </p:sp>
      <p:sp>
        <p:nvSpPr>
          <p:cNvPr id="4" name="Slide Number Placeholder 3"/>
          <p:cNvSpPr>
            <a:spLocks noGrp="1"/>
          </p:cNvSpPr>
          <p:nvPr>
            <p:ph type="sldNum" sz="quarter" idx="5"/>
          </p:nvPr>
        </p:nvSpPr>
        <p:spPr/>
        <p:txBody>
          <a:bodyPr/>
          <a:lstStyle/>
          <a:p>
            <a:fld id="{D667EF54-81E1-7341-850C-31244F7AE288}" type="slidenum">
              <a:t>7</a:t>
            </a:fld>
            <a:endParaRPr lang="en-KR"/>
          </a:p>
        </p:txBody>
      </p:sp>
    </p:spTree>
    <p:extLst>
      <p:ext uri="{BB962C8B-B14F-4D97-AF65-F5344CB8AC3E}">
        <p14:creationId xmlns:p14="http://schemas.microsoft.com/office/powerpoint/2010/main" val="3844814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a:t>This figure is an example of how to calculate the symptom similarity.</a:t>
            </a:r>
          </a:p>
          <a:p>
            <a:r>
              <a:rPr lang="en-KR"/>
              <a:t>It takes a bit to explain, so I’ll come back to it at the end if I have time.</a:t>
            </a:r>
          </a:p>
        </p:txBody>
      </p:sp>
      <p:sp>
        <p:nvSpPr>
          <p:cNvPr id="4" name="Slide Number Placeholder 3"/>
          <p:cNvSpPr>
            <a:spLocks noGrp="1"/>
          </p:cNvSpPr>
          <p:nvPr>
            <p:ph type="sldNum" sz="quarter" idx="5"/>
          </p:nvPr>
        </p:nvSpPr>
        <p:spPr/>
        <p:txBody>
          <a:bodyPr/>
          <a:lstStyle/>
          <a:p>
            <a:fld id="{D667EF54-81E1-7341-850C-31244F7AE288}" type="slidenum">
              <a:t>8</a:t>
            </a:fld>
            <a:endParaRPr lang="en-KR"/>
          </a:p>
        </p:txBody>
      </p:sp>
    </p:spTree>
    <p:extLst>
      <p:ext uri="{BB962C8B-B14F-4D97-AF65-F5344CB8AC3E}">
        <p14:creationId xmlns:p14="http://schemas.microsoft.com/office/powerpoint/2010/main" val="404357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a:t>Finally, our method uses scores generated using 3Cnet, a sequence-based deep learning model that predicts variant pathogenicity, to further refine priorities.</a:t>
            </a:r>
          </a:p>
          <a:p>
            <a:r>
              <a:rPr lang="en-KR"/>
              <a:t>It assesses each variant by the amino-acid sequence around the mutation site using recursive deep neural networks.</a:t>
            </a:r>
          </a:p>
          <a:p>
            <a:r>
              <a:rPr lang="en-KR"/>
              <a:t>It can evaluate almost all types of variants in exons including missense, start-lost, stop-gain, and frameshift variants, and many others.</a:t>
            </a:r>
          </a:p>
          <a:p>
            <a:r>
              <a:rPr lang="en-US"/>
              <a:t>A characteristic trait of 3Cnet is that it makes use of 3 different genomic databases to avoid overfitting of the network using multi-task learning.</a:t>
            </a:r>
          </a:p>
          <a:p>
            <a:r>
              <a:rPr lang="en-US"/>
              <a:t>You can learn more about the methodology and code at the published paper below.</a:t>
            </a:r>
            <a:endParaRPr lang="en-KR"/>
          </a:p>
        </p:txBody>
      </p:sp>
      <p:sp>
        <p:nvSpPr>
          <p:cNvPr id="4" name="Slide Number Placeholder 3"/>
          <p:cNvSpPr>
            <a:spLocks noGrp="1"/>
          </p:cNvSpPr>
          <p:nvPr>
            <p:ph type="sldNum" sz="quarter" idx="5"/>
          </p:nvPr>
        </p:nvSpPr>
        <p:spPr/>
        <p:txBody>
          <a:bodyPr/>
          <a:lstStyle/>
          <a:p>
            <a:fld id="{D667EF54-81E1-7341-850C-31244F7AE288}" type="slidenum">
              <a:t>9</a:t>
            </a:fld>
            <a:endParaRPr lang="en-KR"/>
          </a:p>
        </p:txBody>
      </p:sp>
    </p:spTree>
    <p:extLst>
      <p:ext uri="{BB962C8B-B14F-4D97-AF65-F5344CB8AC3E}">
        <p14:creationId xmlns:p14="http://schemas.microsoft.com/office/powerpoint/2010/main" val="1091517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a:t>This figure represents the network architecure of 3Cnet and the multi-task learning process to train the different data.</a:t>
            </a:r>
          </a:p>
          <a:p>
            <a:r>
              <a:rPr lang="en-KR"/>
              <a:t>(more details)</a:t>
            </a:r>
          </a:p>
        </p:txBody>
      </p:sp>
      <p:sp>
        <p:nvSpPr>
          <p:cNvPr id="4" name="Slide Number Placeholder 3"/>
          <p:cNvSpPr>
            <a:spLocks noGrp="1"/>
          </p:cNvSpPr>
          <p:nvPr>
            <p:ph type="sldNum" sz="quarter" idx="5"/>
          </p:nvPr>
        </p:nvSpPr>
        <p:spPr/>
        <p:txBody>
          <a:bodyPr/>
          <a:lstStyle/>
          <a:p>
            <a:fld id="{D667EF54-81E1-7341-850C-31244F7AE288}" type="slidenum">
              <a:t>10</a:t>
            </a:fld>
            <a:endParaRPr lang="en-KR"/>
          </a:p>
        </p:txBody>
      </p:sp>
    </p:spTree>
    <p:extLst>
      <p:ext uri="{BB962C8B-B14F-4D97-AF65-F5344CB8AC3E}">
        <p14:creationId xmlns:p14="http://schemas.microsoft.com/office/powerpoint/2010/main" val="1064739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ko-KR"/>
              <a:t>We</a:t>
            </a:r>
            <a:r>
              <a:rPr lang="ko-KR" altLang="en-US"/>
              <a:t> </a:t>
            </a:r>
            <a:r>
              <a:rPr lang="en-US" altLang="ko-KR"/>
              <a:t>trained</a:t>
            </a:r>
            <a:r>
              <a:rPr lang="ko-KR" altLang="en-US"/>
              <a:t> </a:t>
            </a:r>
            <a:r>
              <a:rPr lang="en-US" altLang="ko-KR"/>
              <a:t>a</a:t>
            </a:r>
            <a:r>
              <a:rPr lang="ko-KR" altLang="en-US"/>
              <a:t> </a:t>
            </a:r>
            <a:r>
              <a:rPr lang="en-US" altLang="ko-KR"/>
              <a:t>supervised model</a:t>
            </a:r>
            <a:r>
              <a:rPr lang="ko-KR" altLang="en-US"/>
              <a:t> </a:t>
            </a:r>
            <a:r>
              <a:rPr lang="en-US" altLang="ko-KR"/>
              <a:t>using the three scores mentioned as features, and</a:t>
            </a:r>
            <a:r>
              <a:rPr lang="ko-KR" altLang="en-US"/>
              <a:t> </a:t>
            </a:r>
            <a:r>
              <a:rPr lang="en-US" altLang="ko-KR"/>
              <a:t>patients’ confirmed variants as labels.</a:t>
            </a:r>
          </a:p>
          <a:p>
            <a:r>
              <a:rPr lang="en-KR"/>
              <a:t>Confirmed variants are those reported by EVIDENCE which are then accepted by the patient’s care provider.</a:t>
            </a:r>
          </a:p>
          <a:p>
            <a:r>
              <a:rPr lang="en-KR"/>
              <a:t>The training set we used contains 2,171 patients confirmed of 2,458 variants.</a:t>
            </a:r>
          </a:p>
        </p:txBody>
      </p:sp>
      <p:sp>
        <p:nvSpPr>
          <p:cNvPr id="4" name="Slide Number Placeholder 3"/>
          <p:cNvSpPr>
            <a:spLocks noGrp="1"/>
          </p:cNvSpPr>
          <p:nvPr>
            <p:ph type="sldNum" sz="quarter" idx="5"/>
          </p:nvPr>
        </p:nvSpPr>
        <p:spPr/>
        <p:txBody>
          <a:bodyPr/>
          <a:lstStyle/>
          <a:p>
            <a:fld id="{D667EF54-81E1-7341-850C-31244F7AE288}" type="slidenum">
              <a:t>11</a:t>
            </a:fld>
            <a:endParaRPr lang="en-KR"/>
          </a:p>
        </p:txBody>
      </p:sp>
    </p:spTree>
    <p:extLst>
      <p:ext uri="{BB962C8B-B14F-4D97-AF65-F5344CB8AC3E}">
        <p14:creationId xmlns:p14="http://schemas.microsoft.com/office/powerpoint/2010/main" val="22112540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t>
            </a:r>
            <a:r>
              <a:rPr lang="en-KR"/>
              <a:t>ased on the in-house confired cases, we trained a predictive model using the EVIDENCE, Symptom, and 3Cnet scores as features.</a:t>
            </a:r>
          </a:p>
          <a:p>
            <a:r>
              <a:rPr lang="en-US"/>
              <a:t>C</a:t>
            </a:r>
            <a:r>
              <a:rPr lang="en-KR"/>
              <a:t>onfirmed variants were labeled as positive while the patient’s other remaining variants were labled as negative.</a:t>
            </a:r>
          </a:p>
          <a:p>
            <a:r>
              <a:rPr lang="en-KR"/>
              <a:t>There were two models we developed: a sigmoid model, which is a simple multiplication of scores using sigmoid activation,</a:t>
            </a:r>
            <a:r>
              <a:rPr lang="en-US"/>
              <a:t> a</a:t>
            </a:r>
            <a:r>
              <a:rPr lang="en-KR"/>
              <a:t>nd the other, a logistic regression model.</a:t>
            </a:r>
          </a:p>
          <a:p>
            <a:r>
              <a:rPr lang="en-KR"/>
              <a:t>We evaluated the performance of the models based on top-k recall, which indicates the proportion of patients with their causal variants found</a:t>
            </a:r>
          </a:p>
          <a:p>
            <a:r>
              <a:rPr lang="en-US"/>
              <a:t>W</a:t>
            </a:r>
            <a:r>
              <a:rPr lang="en-KR"/>
              <a:t>ithin the first K variants when sorted by the combined score.</a:t>
            </a:r>
          </a:p>
        </p:txBody>
      </p:sp>
      <p:sp>
        <p:nvSpPr>
          <p:cNvPr id="4" name="Slide Number Placeholder 3"/>
          <p:cNvSpPr>
            <a:spLocks noGrp="1"/>
          </p:cNvSpPr>
          <p:nvPr>
            <p:ph type="sldNum" sz="quarter" idx="5"/>
          </p:nvPr>
        </p:nvSpPr>
        <p:spPr/>
        <p:txBody>
          <a:bodyPr/>
          <a:lstStyle/>
          <a:p>
            <a:fld id="{D667EF54-81E1-7341-850C-31244F7AE288}" type="slidenum">
              <a:t>12</a:t>
            </a:fld>
            <a:endParaRPr lang="en-KR"/>
          </a:p>
        </p:txBody>
      </p:sp>
    </p:spTree>
    <p:extLst>
      <p:ext uri="{BB962C8B-B14F-4D97-AF65-F5344CB8AC3E}">
        <p14:creationId xmlns:p14="http://schemas.microsoft.com/office/powerpoint/2010/main" val="1800629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a:t>We can see the test results in this figure.</a:t>
            </a:r>
          </a:p>
          <a:p>
            <a:r>
              <a:rPr lang="en-KR"/>
              <a:t>Please note that top-5 recall to find the causal variant is around 92%</a:t>
            </a:r>
          </a:p>
          <a:p>
            <a:r>
              <a:rPr lang="en-US"/>
              <a:t>a</a:t>
            </a:r>
            <a:r>
              <a:rPr lang="en-KR"/>
              <a:t>nd the recall to find all the causal variants for each patient was 87%.</a:t>
            </a:r>
          </a:p>
          <a:p>
            <a:r>
              <a:rPr lang="en-KR"/>
              <a:t>Below is the result of 5-fold cross validation of logistic regression model. </a:t>
            </a:r>
            <a:r>
              <a:rPr lang="en-US"/>
              <a:t>L</a:t>
            </a:r>
            <a:r>
              <a:rPr lang="en-KR"/>
              <a:t>eft is recall for variants, the right is for patients.</a:t>
            </a:r>
          </a:p>
        </p:txBody>
      </p:sp>
      <p:sp>
        <p:nvSpPr>
          <p:cNvPr id="4" name="Slide Number Placeholder 3"/>
          <p:cNvSpPr>
            <a:spLocks noGrp="1"/>
          </p:cNvSpPr>
          <p:nvPr>
            <p:ph type="sldNum" sz="quarter" idx="5"/>
          </p:nvPr>
        </p:nvSpPr>
        <p:spPr/>
        <p:txBody>
          <a:bodyPr/>
          <a:lstStyle/>
          <a:p>
            <a:fld id="{D667EF54-81E1-7341-850C-31244F7AE288}" type="slidenum">
              <a:t>13</a:t>
            </a:fld>
            <a:endParaRPr lang="en-KR"/>
          </a:p>
        </p:txBody>
      </p:sp>
    </p:spTree>
    <p:extLst>
      <p:ext uri="{BB962C8B-B14F-4D97-AF65-F5344CB8AC3E}">
        <p14:creationId xmlns:p14="http://schemas.microsoft.com/office/powerpoint/2010/main" val="68164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KR"/>
              <a:t>Thank you for listening</a:t>
            </a:r>
          </a:p>
        </p:txBody>
      </p:sp>
      <p:sp>
        <p:nvSpPr>
          <p:cNvPr id="4" name="Slide Number Placeholder 3"/>
          <p:cNvSpPr>
            <a:spLocks noGrp="1"/>
          </p:cNvSpPr>
          <p:nvPr>
            <p:ph type="sldNum" sz="quarter" idx="5"/>
          </p:nvPr>
        </p:nvSpPr>
        <p:spPr/>
        <p:txBody>
          <a:bodyPr/>
          <a:lstStyle/>
          <a:p>
            <a:fld id="{D667EF54-81E1-7341-850C-31244F7AE288}" type="slidenum">
              <a:t>14</a:t>
            </a:fld>
            <a:endParaRPr lang="en-KR"/>
          </a:p>
        </p:txBody>
      </p:sp>
    </p:spTree>
    <p:extLst>
      <p:ext uri="{BB962C8B-B14F-4D97-AF65-F5344CB8AC3E}">
        <p14:creationId xmlns:p14="http://schemas.microsoft.com/office/powerpoint/2010/main" val="2726171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5/15/22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_______Kyoungyeul Lee, Junwoo Woo, </a:t>
            </a:r>
            <a:r>
              <a:rPr lang="en-KR" sz="1800"/>
              <a:t>Dong-wook Kim</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636643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“Finding causal variants using combined scores”, I hereby agree that the copyright for the online broadcast and recording of my presentation be released to </a:t>
            </a:r>
            <a:r>
              <a:rPr lang="en-US"/>
              <a:t>CAGI and my recording be uploaded </a:t>
            </a:r>
            <a:r>
              <a:rPr lang="en-US" dirty="0"/>
              <a:t>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CFE299-1418-0D4F-891D-C176AA013BE7}"/>
              </a:ext>
            </a:extLst>
          </p:cNvPr>
          <p:cNvSpPr txBox="1"/>
          <p:nvPr/>
        </p:nvSpPr>
        <p:spPr>
          <a:xfrm>
            <a:off x="609600" y="685800"/>
            <a:ext cx="8305800" cy="769441"/>
          </a:xfrm>
          <a:prstGeom prst="rect">
            <a:avLst/>
          </a:prstGeom>
          <a:noFill/>
        </p:spPr>
        <p:txBody>
          <a:bodyPr wrap="square" rtlCol="0">
            <a:spAutoFit/>
          </a:bodyPr>
          <a:lstStyle/>
          <a:p>
            <a:r>
              <a:rPr lang="en-KR" sz="4400"/>
              <a:t>From 3billion bases to 1 answer</a:t>
            </a:r>
          </a:p>
        </p:txBody>
      </p:sp>
      <p:pic>
        <p:nvPicPr>
          <p:cNvPr id="6" name="Picture 5" descr="Graphical user interface, application&#10;&#10;Description automatically generated">
            <a:extLst>
              <a:ext uri="{FF2B5EF4-FFF2-40B4-BE49-F238E27FC236}">
                <a16:creationId xmlns:a16="http://schemas.microsoft.com/office/drawing/2014/main" id="{B8B50755-DD7D-A04E-9210-3D8A780D9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810370"/>
            <a:ext cx="5181600" cy="4270608"/>
          </a:xfrm>
          <a:prstGeom prst="rect">
            <a:avLst/>
          </a:prstGeom>
        </p:spPr>
      </p:pic>
      <p:sp>
        <p:nvSpPr>
          <p:cNvPr id="7" name="TextBox 6">
            <a:extLst>
              <a:ext uri="{FF2B5EF4-FFF2-40B4-BE49-F238E27FC236}">
                <a16:creationId xmlns:a16="http://schemas.microsoft.com/office/drawing/2014/main" id="{AB6AB634-C959-6A48-A51A-388F332CF138}"/>
              </a:ext>
            </a:extLst>
          </p:cNvPr>
          <p:cNvSpPr txBox="1"/>
          <p:nvPr/>
        </p:nvSpPr>
        <p:spPr>
          <a:xfrm>
            <a:off x="6400800" y="1727177"/>
            <a:ext cx="2514600" cy="369332"/>
          </a:xfrm>
          <a:prstGeom prst="rect">
            <a:avLst/>
          </a:prstGeom>
          <a:noFill/>
        </p:spPr>
        <p:txBody>
          <a:bodyPr wrap="square" rtlCol="0">
            <a:spAutoFit/>
          </a:bodyPr>
          <a:lstStyle/>
          <a:p>
            <a:r>
              <a:rPr lang="en-KR"/>
              <a:t>Kyoungyeul Lee</a:t>
            </a:r>
          </a:p>
        </p:txBody>
      </p:sp>
    </p:spTree>
    <p:extLst>
      <p:ext uri="{BB962C8B-B14F-4D97-AF65-F5344CB8AC3E}">
        <p14:creationId xmlns:p14="http://schemas.microsoft.com/office/powerpoint/2010/main" val="4214091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normAutofit/>
          </a:bodyPr>
          <a:lstStyle/>
          <a:p>
            <a:r>
              <a:rPr lang="en-US" altLang="en-US" dirty="0"/>
              <a:t>Overall concept</a:t>
            </a:r>
          </a:p>
        </p:txBody>
      </p:sp>
      <p:sp>
        <p:nvSpPr>
          <p:cNvPr id="2062" name="Rectangle 14"/>
          <p:cNvSpPr>
            <a:spLocks noGrp="1" noChangeArrowheads="1"/>
          </p:cNvSpPr>
          <p:nvPr>
            <p:ph idx="1"/>
          </p:nvPr>
        </p:nvSpPr>
        <p:spPr/>
        <p:txBody>
          <a:bodyPr/>
          <a:lstStyle/>
          <a:p>
            <a:r>
              <a:rPr lang="en-US" sz="2400" dirty="0"/>
              <a:t>Finding causal variants using combined scores</a:t>
            </a:r>
          </a:p>
          <a:p>
            <a:pPr lvl="1"/>
            <a:r>
              <a:rPr lang="en-US" sz="2000" dirty="0"/>
              <a:t>EVIDENCE score</a:t>
            </a:r>
          </a:p>
          <a:p>
            <a:pPr lvl="1"/>
            <a:r>
              <a:rPr lang="en-US" sz="2000" dirty="0"/>
              <a:t>Symptom similarity</a:t>
            </a:r>
          </a:p>
          <a:p>
            <a:pPr lvl="1"/>
            <a:r>
              <a:rPr lang="en-US" sz="2000" dirty="0"/>
              <a:t>3Cnet score</a:t>
            </a:r>
            <a:endParaRPr lang="en-US" altLang="en-US" dirty="0"/>
          </a:p>
          <a:p>
            <a:endParaRPr lang="en-US" altLang="en-US" sz="2400" dirty="0"/>
          </a:p>
          <a:p>
            <a:r>
              <a:rPr lang="en-US" altLang="en-US" sz="2400" dirty="0"/>
              <a:t>Train a predictive model using in-house patient data to find the causal variants </a:t>
            </a:r>
          </a:p>
          <a:p>
            <a:pPr lvl="1"/>
            <a:r>
              <a:rPr lang="en-US" altLang="en-US" sz="2000" dirty="0"/>
              <a:t>Model) sigmoid model, logistic regression</a:t>
            </a:r>
          </a:p>
          <a:p>
            <a:pPr lvl="1"/>
            <a:r>
              <a:rPr lang="en-US" altLang="en-US" sz="2000" dirty="0"/>
              <a:t>Features) </a:t>
            </a:r>
            <a:r>
              <a:rPr lang="en-US" sz="2000" dirty="0"/>
              <a:t>EVIDENCE, Symptom, 3Cnet scores</a:t>
            </a:r>
          </a:p>
          <a:p>
            <a:pPr lvl="1"/>
            <a:r>
              <a:rPr lang="en-US" altLang="en-US" sz="2000" dirty="0"/>
              <a:t>Label) binary classification of variants</a:t>
            </a:r>
          </a:p>
          <a:p>
            <a:pPr lvl="2"/>
            <a:r>
              <a:rPr lang="en-US" altLang="en-US" sz="1800" dirty="0"/>
              <a:t>Positive: confirmed causal variants of patients</a:t>
            </a:r>
          </a:p>
          <a:p>
            <a:pPr lvl="2"/>
            <a:r>
              <a:rPr lang="en-US" altLang="en-US" sz="1800" dirty="0"/>
              <a:t>Negative: other variants of patients</a:t>
            </a:r>
          </a:p>
          <a:p>
            <a:pPr lvl="1"/>
            <a:endParaRPr lang="en-US" altLang="en-US" dirty="0"/>
          </a:p>
          <a:p>
            <a:pPr lvl="1"/>
            <a:endParaRPr lang="en-US" altLang="en-US"/>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711946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KR"/>
              <a:t>EVIDENCE score</a:t>
            </a:r>
            <a:endParaRPr lang="en-US" altLang="en-US" dirty="0"/>
          </a:p>
        </p:txBody>
      </p:sp>
      <p:sp>
        <p:nvSpPr>
          <p:cNvPr id="2062" name="Rectangle 14"/>
          <p:cNvSpPr>
            <a:spLocks noGrp="1" noChangeArrowheads="1"/>
          </p:cNvSpPr>
          <p:nvPr>
            <p:ph idx="1"/>
          </p:nvPr>
        </p:nvSpPr>
        <p:spPr/>
        <p:txBody>
          <a:bodyPr>
            <a:normAutofit/>
          </a:bodyPr>
          <a:lstStyle/>
          <a:p>
            <a:r>
              <a:rPr lang="en-KR" sz="2000"/>
              <a:t>We developed streamlined variant prioritization software program, EVIDENCE</a:t>
            </a:r>
            <a:r>
              <a:rPr lang="en-US" sz="2000" baseline="30000" dirty="0"/>
              <a:t>1</a:t>
            </a:r>
            <a:r>
              <a:rPr lang="en-KR" sz="2000"/>
              <a:t>, to prioritize variants based on ACMG/AMP guideline</a:t>
            </a:r>
          </a:p>
          <a:p>
            <a:pPr marL="0" indent="0">
              <a:buNone/>
            </a:pPr>
            <a:endParaRPr lang="en-KR" sz="2000"/>
          </a:p>
          <a:p>
            <a:r>
              <a:rPr lang="en-KR" sz="2000"/>
              <a:t>The ACMG/AMP developed a guideline</a:t>
            </a:r>
            <a:r>
              <a:rPr lang="en-US" sz="2000" baseline="30000" dirty="0"/>
              <a:t>2</a:t>
            </a:r>
            <a:r>
              <a:rPr lang="en-KR" sz="2000"/>
              <a:t> for the interpretation of </a:t>
            </a:r>
            <a:r>
              <a:rPr lang="en-US" sz="2000"/>
              <a:t>genetic</a:t>
            </a:r>
            <a:r>
              <a:rPr lang="en-KR" sz="2000"/>
              <a:t> variants, providing 28 criteria regarding pathogenicity.</a:t>
            </a:r>
            <a:br>
              <a:rPr lang="en-KR" sz="2000"/>
            </a:br>
            <a:endParaRPr lang="en-KR" sz="2000"/>
          </a:p>
          <a:p>
            <a:r>
              <a:rPr lang="en-KR" sz="2000"/>
              <a:t>EVIDENCE can interpret variants accurately and consistently by annotating specific ACMG criteria to each variant.</a:t>
            </a:r>
          </a:p>
          <a:p>
            <a:endParaRPr lang="en-KR" sz="2000"/>
          </a:p>
          <a:p>
            <a:r>
              <a:rPr lang="en-KR" sz="2000"/>
              <a:t>EVIDENCE combines these criteria into the probability score of pathogenicity</a:t>
            </a:r>
            <a:r>
              <a:rPr lang="en-US" altLang="ko-Kore-KR" sz="2000" baseline="30000" dirty="0"/>
              <a:t>3</a:t>
            </a:r>
            <a:r>
              <a:rPr lang="en-KR" sz="2000"/>
              <a:t> according to a naive Bayesian framework.</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 name="Rectangle 1">
            <a:extLst>
              <a:ext uri="{FF2B5EF4-FFF2-40B4-BE49-F238E27FC236}">
                <a16:creationId xmlns:a16="http://schemas.microsoft.com/office/drawing/2014/main" id="{76DFB84A-D34F-8445-A0EB-D8B235EB03D9}"/>
              </a:ext>
            </a:extLst>
          </p:cNvPr>
          <p:cNvSpPr/>
          <p:nvPr/>
        </p:nvSpPr>
        <p:spPr>
          <a:xfrm>
            <a:off x="413479" y="4861445"/>
            <a:ext cx="8163565" cy="1546577"/>
          </a:xfrm>
          <a:prstGeom prst="rect">
            <a:avLst/>
          </a:prstGeom>
        </p:spPr>
        <p:txBody>
          <a:bodyPr wrap="square">
            <a:spAutoFit/>
          </a:bodyPr>
          <a:lstStyle/>
          <a:p>
            <a:r>
              <a:rPr lang="en-US" altLang="ko-KR" sz="1050" dirty="0"/>
              <a:t>1)</a:t>
            </a:r>
            <a:r>
              <a:rPr lang="ko-KR" altLang="en-US" sz="1050" dirty="0"/>
              <a:t> </a:t>
            </a:r>
            <a:r>
              <a:rPr lang="en" altLang="ko-Kore-KR" sz="1050" dirty="0" err="1"/>
              <a:t>Tavtigian</a:t>
            </a:r>
            <a:r>
              <a:rPr lang="en" altLang="ko-Kore-KR" sz="1050" dirty="0"/>
              <a:t>, S. V </a:t>
            </a:r>
            <a:r>
              <a:rPr lang="en" altLang="ko-Kore-KR" sz="1050" i="1" dirty="0"/>
              <a:t>et al.</a:t>
            </a:r>
            <a:r>
              <a:rPr lang="en" altLang="ko-Kore-KR" sz="1050" dirty="0"/>
              <a:t> Modeling the ACMG/AMP variant classification guidelines as a Bayesian classification framework. </a:t>
            </a:r>
            <a:r>
              <a:rPr lang="en" altLang="ko-Kore-KR" sz="1050" i="1" dirty="0"/>
              <a:t>Genet. Med.</a:t>
            </a:r>
            <a:r>
              <a:rPr lang="en" altLang="ko-Kore-KR" sz="1050" dirty="0"/>
              <a:t> </a:t>
            </a:r>
            <a:r>
              <a:rPr lang="en" altLang="ko-Kore-KR" sz="1050" b="1" dirty="0"/>
              <a:t>20</a:t>
            </a:r>
            <a:r>
              <a:rPr lang="en" altLang="ko-Kore-KR" sz="1050" dirty="0"/>
              <a:t>, 1054–1060 (2018).</a:t>
            </a:r>
            <a:endParaRPr lang="en-US" altLang="ko-KR" sz="1050" dirty="0"/>
          </a:p>
          <a:p>
            <a:endParaRPr lang="en-US" altLang="ko-KR" sz="1050" dirty="0"/>
          </a:p>
          <a:p>
            <a:r>
              <a:rPr lang="en-US" altLang="ko-KR" sz="1050" dirty="0"/>
              <a:t>2)</a:t>
            </a:r>
            <a:r>
              <a:rPr lang="ko-KR" altLang="en-US" sz="1050" dirty="0"/>
              <a:t> </a:t>
            </a:r>
            <a:r>
              <a:rPr lang="en" altLang="ko-Kore-KR" sz="1050" dirty="0"/>
              <a:t>Richards, S. </a:t>
            </a:r>
            <a:r>
              <a:rPr lang="en" altLang="ko-Kore-KR" sz="1050" i="1" dirty="0"/>
              <a:t>et al.</a:t>
            </a:r>
            <a:r>
              <a:rPr lang="en" altLang="ko-Kore-KR" sz="1050" dirty="0"/>
              <a:t> Standards and guidelines for the interpretation of sequence variants: A joint consensus recommendation of the American College of Medical Genetics and Genomics and the Association for Molecular Pathology. </a:t>
            </a:r>
            <a:r>
              <a:rPr lang="en" altLang="ko-Kore-KR" sz="1050" i="1" dirty="0"/>
              <a:t>Genet. Med.</a:t>
            </a:r>
            <a:r>
              <a:rPr lang="en" altLang="ko-Kore-KR" sz="1050" dirty="0"/>
              <a:t> </a:t>
            </a:r>
            <a:r>
              <a:rPr lang="en" altLang="ko-Kore-KR" sz="1050" b="1" dirty="0"/>
              <a:t>17</a:t>
            </a:r>
            <a:r>
              <a:rPr lang="en" altLang="ko-Kore-KR" sz="1050" dirty="0"/>
              <a:t>, 405–424 (2015).</a:t>
            </a:r>
            <a:br>
              <a:rPr lang="en" altLang="ko-Kore-KR" sz="1050" dirty="0"/>
            </a:br>
            <a:endParaRPr lang="en" altLang="ko-Kore-KR" sz="1050" dirty="0"/>
          </a:p>
          <a:p>
            <a:r>
              <a:rPr lang="en-US" altLang="ko-KR" sz="1050" dirty="0"/>
              <a:t>3)</a:t>
            </a:r>
            <a:r>
              <a:rPr lang="ko-KR" altLang="en-US" sz="1050" dirty="0"/>
              <a:t> </a:t>
            </a:r>
            <a:r>
              <a:rPr lang="en" altLang="ko-Kore-KR" sz="1050" dirty="0" err="1"/>
              <a:t>Seo</a:t>
            </a:r>
            <a:r>
              <a:rPr lang="en" altLang="ko-Kore-KR" sz="1050" dirty="0"/>
              <a:t>, G. H. </a:t>
            </a:r>
            <a:r>
              <a:rPr lang="en" altLang="ko-Kore-KR" sz="1050" i="1" dirty="0"/>
              <a:t>et al.</a:t>
            </a:r>
            <a:r>
              <a:rPr lang="en" altLang="ko-Kore-KR" sz="1050" dirty="0"/>
              <a:t> Diagnostic yield and clinical utility of whole exome sequencing using an automated variant prioritization system, EVIDENCE. </a:t>
            </a:r>
            <a:r>
              <a:rPr lang="en" altLang="ko-Kore-KR" sz="1050" i="1" dirty="0"/>
              <a:t>Clin. Genet.</a:t>
            </a:r>
            <a:r>
              <a:rPr lang="en" altLang="ko-Kore-KR" sz="1050" dirty="0"/>
              <a:t> </a:t>
            </a:r>
            <a:r>
              <a:rPr lang="en" altLang="ko-Kore-KR" sz="1050" b="1" dirty="0"/>
              <a:t>98</a:t>
            </a:r>
            <a:r>
              <a:rPr lang="en" altLang="ko-Kore-KR" sz="1050" dirty="0"/>
              <a:t>, 562–570 (2020).</a:t>
            </a:r>
          </a:p>
          <a:p>
            <a:endParaRPr lang="en" altLang="ko-Kore-KR" sz="1050" dirty="0"/>
          </a:p>
        </p:txBody>
      </p:sp>
    </p:spTree>
    <p:extLst>
      <p:ext uri="{BB962C8B-B14F-4D97-AF65-F5344CB8AC3E}">
        <p14:creationId xmlns:p14="http://schemas.microsoft.com/office/powerpoint/2010/main" val="1048864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KR"/>
              <a:t>EVIDENCE score</a:t>
            </a:r>
            <a:endParaRPr lang="en-US" altLang="en-US" dirty="0"/>
          </a:p>
        </p:txBody>
      </p:sp>
      <p:sp>
        <p:nvSpPr>
          <p:cNvPr id="2062" name="Rectangle 14"/>
          <p:cNvSpPr>
            <a:spLocks noGrp="1" noChangeArrowheads="1"/>
          </p:cNvSpPr>
          <p:nvPr>
            <p:ph idx="1"/>
          </p:nvPr>
        </p:nvSpPr>
        <p:spPr/>
        <p:txBody>
          <a:bodyPr>
            <a:normAutofit/>
          </a:bodyPr>
          <a:lstStyle/>
          <a:p>
            <a:r>
              <a:rPr lang="en-US" altLang="en-US" sz="2400"/>
              <a:t>Scheme of the EVIDENCE scoring system</a:t>
            </a:r>
          </a:p>
        </p:txBody>
      </p:sp>
      <p:sp>
        <p:nvSpPr>
          <p:cNvPr id="2054" name="Text Box 6"/>
          <p:cNvSpPr txBox="1">
            <a:spLocks noChangeArrowheads="1"/>
          </p:cNvSpPr>
          <p:nvPr/>
        </p:nvSpPr>
        <p:spPr bwMode="auto">
          <a:xfrm>
            <a:off x="342900" y="6248400"/>
            <a:ext cx="2223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TextBox 7">
            <a:extLst>
              <a:ext uri="{FF2B5EF4-FFF2-40B4-BE49-F238E27FC236}">
                <a16:creationId xmlns:a16="http://schemas.microsoft.com/office/drawing/2014/main" id="{E2558545-0FAC-D546-A4A5-84FD08311209}"/>
              </a:ext>
            </a:extLst>
          </p:cNvPr>
          <p:cNvSpPr txBox="1"/>
          <p:nvPr/>
        </p:nvSpPr>
        <p:spPr>
          <a:xfrm>
            <a:off x="990600" y="5676660"/>
            <a:ext cx="7620000" cy="369332"/>
          </a:xfrm>
          <a:prstGeom prst="rect">
            <a:avLst/>
          </a:prstGeom>
          <a:noFill/>
        </p:spPr>
        <p:txBody>
          <a:bodyPr wrap="square" rtlCol="0">
            <a:spAutoFit/>
          </a:bodyPr>
          <a:lstStyle/>
          <a:p>
            <a:r>
              <a:rPr lang="en-US"/>
              <a:t>F</a:t>
            </a:r>
            <a:r>
              <a:rPr lang="en-KR"/>
              <a:t>igure. EVIDENCE score: a bayesian score based on ACMG criteria</a:t>
            </a:r>
          </a:p>
        </p:txBody>
      </p:sp>
      <p:grpSp>
        <p:nvGrpSpPr>
          <p:cNvPr id="7" name="Group 6">
            <a:extLst>
              <a:ext uri="{FF2B5EF4-FFF2-40B4-BE49-F238E27FC236}">
                <a16:creationId xmlns:a16="http://schemas.microsoft.com/office/drawing/2014/main" id="{EB1114E4-B22E-2041-B981-208A44AD3675}"/>
              </a:ext>
            </a:extLst>
          </p:cNvPr>
          <p:cNvGrpSpPr/>
          <p:nvPr/>
        </p:nvGrpSpPr>
        <p:grpSpPr>
          <a:xfrm>
            <a:off x="457200" y="1593723"/>
            <a:ext cx="7295366" cy="3887947"/>
            <a:chOff x="540537" y="1781295"/>
            <a:chExt cx="7295366" cy="3887947"/>
          </a:xfrm>
        </p:grpSpPr>
        <p:pic>
          <p:nvPicPr>
            <p:cNvPr id="1026" name="Picture 2">
              <a:extLst>
                <a:ext uri="{FF2B5EF4-FFF2-40B4-BE49-F238E27FC236}">
                  <a16:creationId xmlns:a16="http://schemas.microsoft.com/office/drawing/2014/main" id="{CB550F70-7E7B-1448-980D-878D57A1C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7826" y="1781295"/>
              <a:ext cx="5668077" cy="3887947"/>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D304623B-8DF1-E240-B6C9-8A0268D76B7D}"/>
                </a:ext>
              </a:extLst>
            </p:cNvPr>
            <p:cNvGrpSpPr/>
            <p:nvPr/>
          </p:nvGrpSpPr>
          <p:grpSpPr>
            <a:xfrm>
              <a:off x="540537" y="2133600"/>
              <a:ext cx="1593063" cy="523220"/>
              <a:chOff x="193984" y="2054862"/>
              <a:chExt cx="1593063" cy="523220"/>
            </a:xfrm>
          </p:grpSpPr>
          <p:sp>
            <p:nvSpPr>
              <p:cNvPr id="4" name="Down Arrow 3">
                <a:extLst>
                  <a:ext uri="{FF2B5EF4-FFF2-40B4-BE49-F238E27FC236}">
                    <a16:creationId xmlns:a16="http://schemas.microsoft.com/office/drawing/2014/main" id="{72094987-7D57-004D-B898-B35924D77097}"/>
                  </a:ext>
                </a:extLst>
              </p:cNvPr>
              <p:cNvSpPr/>
              <p:nvPr/>
            </p:nvSpPr>
            <p:spPr>
              <a:xfrm rot="16200000">
                <a:off x="1532454" y="2202172"/>
                <a:ext cx="280586" cy="22860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R"/>
              </a:p>
            </p:txBody>
          </p:sp>
          <p:sp>
            <p:nvSpPr>
              <p:cNvPr id="5" name="TextBox 4">
                <a:extLst>
                  <a:ext uri="{FF2B5EF4-FFF2-40B4-BE49-F238E27FC236}">
                    <a16:creationId xmlns:a16="http://schemas.microsoft.com/office/drawing/2014/main" id="{4CC8B254-BAEE-DB4E-A0EF-C0A21C41552D}"/>
                  </a:ext>
                </a:extLst>
              </p:cNvPr>
              <p:cNvSpPr txBox="1"/>
              <p:nvPr/>
            </p:nvSpPr>
            <p:spPr>
              <a:xfrm>
                <a:off x="193984" y="2054862"/>
                <a:ext cx="1366486" cy="523220"/>
              </a:xfrm>
              <a:prstGeom prst="rect">
                <a:avLst/>
              </a:prstGeom>
              <a:noFill/>
            </p:spPr>
            <p:txBody>
              <a:bodyPr wrap="square" rtlCol="0">
                <a:spAutoFit/>
              </a:bodyPr>
              <a:lstStyle/>
              <a:p>
                <a:r>
                  <a:rPr lang="en-US" sz="1400" b="1"/>
                  <a:t>Not used</a:t>
                </a:r>
              </a:p>
              <a:p>
                <a:r>
                  <a:rPr lang="en-US" sz="1400" b="1"/>
                  <a:t>in this project</a:t>
                </a:r>
                <a:endParaRPr lang="en-KR" sz="1400" b="1"/>
              </a:p>
            </p:txBody>
          </p:sp>
        </p:grpSp>
      </p:grpSp>
    </p:spTree>
    <p:extLst>
      <p:ext uri="{BB962C8B-B14F-4D97-AF65-F5344CB8AC3E}">
        <p14:creationId xmlns:p14="http://schemas.microsoft.com/office/powerpoint/2010/main" val="3086757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KR"/>
              <a:t>Symptom similarity</a:t>
            </a:r>
            <a:r>
              <a:rPr lang="en-US" altLang="ko-Kore-KR" baseline="30000" dirty="0"/>
              <a:t> </a:t>
            </a:r>
            <a:r>
              <a:rPr lang="en-US" altLang="ko-KR" baseline="30000" dirty="0"/>
              <a:t>4</a:t>
            </a:r>
            <a:endParaRPr lang="en-US" altLang="en-US" dirty="0"/>
          </a:p>
        </p:txBody>
      </p:sp>
      <mc:AlternateContent xmlns:mc="http://schemas.openxmlformats.org/markup-compatibility/2006" xmlns:a14="http://schemas.microsoft.com/office/drawing/2010/main">
        <mc:Choice Requires="a14">
          <p:sp>
            <p:nvSpPr>
              <p:cNvPr id="2062" name="Rectangle 14"/>
              <p:cNvSpPr>
                <a:spLocks noGrp="1" noChangeArrowheads="1"/>
              </p:cNvSpPr>
              <p:nvPr>
                <p:ph idx="1"/>
              </p:nvPr>
            </p:nvSpPr>
            <p:spPr/>
            <p:txBody>
              <a:bodyPr/>
              <a:lstStyle/>
              <a:p>
                <a:r>
                  <a:rPr lang="en-US" sz="2000" dirty="0"/>
                  <a:t>Phenotypes are expressed in terms of HPO</a:t>
                </a:r>
              </a:p>
              <a:p>
                <a:r>
                  <a:rPr lang="en-US" sz="2000" dirty="0"/>
                  <a:t>P = the set of reported phenotypes regarding patient (patient has </a:t>
                </a:r>
                <a:r>
                  <a:rPr lang="en-US" sz="2000" i="1" dirty="0"/>
                  <a:t>n</a:t>
                </a:r>
                <a:r>
                  <a:rPr lang="en-US" sz="2000" dirty="0"/>
                  <a:t> phenotypes)</a:t>
                </a:r>
              </a:p>
              <a:p>
                <a:r>
                  <a:rPr lang="en-US" sz="2000" dirty="0"/>
                  <a:t>D = set of phenotypes associated with candidate disease (disease has </a:t>
                </a:r>
                <a:r>
                  <a:rPr lang="en-US" sz="2000" i="1" dirty="0"/>
                  <a:t>m</a:t>
                </a:r>
                <a:r>
                  <a:rPr lang="en-US" sz="2000" dirty="0"/>
                  <a:t> phenotypes)</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𝑆𝑒𝑚𝑆𝑖</m:t>
                      </m:r>
                      <m:sSub>
                        <m:sSubPr>
                          <m:ctrlPr>
                            <a:rPr lang="en-US" sz="2000" i="1">
                              <a:latin typeface="Cambria Math" panose="02040503050406030204" pitchFamily="18" charset="0"/>
                            </a:rPr>
                          </m:ctrlPr>
                        </m:sSubPr>
                        <m:e>
                          <m:r>
                            <a:rPr lang="en-US" sz="2000" i="1">
                              <a:latin typeface="Cambria Math" panose="02040503050406030204" pitchFamily="18" charset="0"/>
                            </a:rPr>
                            <m:t>𝑚</m:t>
                          </m:r>
                        </m:e>
                        <m:sub>
                          <m:r>
                            <a:rPr lang="en-US" sz="2000" i="1">
                              <a:latin typeface="Cambria Math" panose="02040503050406030204" pitchFamily="18" charset="0"/>
                            </a:rPr>
                            <m:t>𝑠𝑦𝑚𝑚𝑒𝑡𝑟𝑖𝑐</m:t>
                          </m:r>
                        </m:sub>
                      </m:sSub>
                      <m:d>
                        <m:dPr>
                          <m:ctrlPr>
                            <a:rPr lang="en-US" sz="2000" i="1">
                              <a:latin typeface="Cambria Math" panose="02040503050406030204" pitchFamily="18" charset="0"/>
                            </a:rPr>
                          </m:ctrlPr>
                        </m:dPr>
                        <m:e>
                          <m:r>
                            <m:rPr>
                              <m:sty m:val="p"/>
                            </m:rPr>
                            <a:rPr lang="en-US" sz="2000">
                              <a:latin typeface="Cambria Math" panose="02040503050406030204" pitchFamily="18" charset="0"/>
                            </a:rPr>
                            <m:t>P</m:t>
                          </m:r>
                          <m:r>
                            <a:rPr lang="en-US" sz="2000">
                              <a:latin typeface="Cambria Math" panose="02040503050406030204" pitchFamily="18" charset="0"/>
                            </a:rPr>
                            <m:t>,</m:t>
                          </m:r>
                          <m:r>
                            <m:rPr>
                              <m:sty m:val="p"/>
                            </m:rPr>
                            <a:rPr lang="en-US" sz="2000">
                              <a:latin typeface="Cambria Math" panose="02040503050406030204" pitchFamily="18" charset="0"/>
                            </a:rPr>
                            <m:t>D</m:t>
                          </m:r>
                        </m:e>
                      </m:d>
                      <m:r>
                        <a:rPr lang="en-US" sz="2000" i="1">
                          <a:latin typeface="Cambria Math" panose="02040503050406030204" pitchFamily="18" charset="0"/>
                        </a:rPr>
                        <m:t>= </m:t>
                      </m:r>
                      <m:f>
                        <m:fPr>
                          <m:ctrlPr>
                            <a:rPr lang="en-US" sz="2000" i="1">
                              <a:latin typeface="Cambria Math" panose="02040503050406030204" pitchFamily="18" charset="0"/>
                            </a:rPr>
                          </m:ctrlPr>
                        </m:fPr>
                        <m:num>
                          <m:r>
                            <a:rPr lang="en-US" sz="2000" i="1">
                              <a:latin typeface="Cambria Math" panose="02040503050406030204" pitchFamily="18" charset="0"/>
                            </a:rPr>
                            <m:t>𝑆𝑒𝑚𝑆𝑖</m:t>
                          </m:r>
                          <m:sSub>
                            <m:sSubPr>
                              <m:ctrlPr>
                                <a:rPr lang="en-US" sz="2000" i="1">
                                  <a:latin typeface="Cambria Math" panose="02040503050406030204" pitchFamily="18" charset="0"/>
                                </a:rPr>
                              </m:ctrlPr>
                            </m:sSubPr>
                            <m:e>
                              <m:r>
                                <a:rPr lang="en-US" sz="2000" i="1">
                                  <a:latin typeface="Cambria Math" panose="02040503050406030204" pitchFamily="18" charset="0"/>
                                </a:rPr>
                                <m:t>𝑚</m:t>
                              </m:r>
                            </m:e>
                            <m:sub>
                              <m:r>
                                <a:rPr lang="en-US" sz="2000" i="1">
                                  <a:latin typeface="Cambria Math" panose="02040503050406030204" pitchFamily="18" charset="0"/>
                                </a:rPr>
                                <m:t>𝑜𝑛𝑒</m:t>
                              </m:r>
                              <m:r>
                                <a:rPr lang="en-US" sz="2000" i="1">
                                  <a:latin typeface="Cambria Math" panose="02040503050406030204" pitchFamily="18" charset="0"/>
                                </a:rPr>
                                <m:t>−</m:t>
                              </m:r>
                              <m:r>
                                <a:rPr lang="en-US" sz="2000" i="1">
                                  <a:latin typeface="Cambria Math" panose="02040503050406030204" pitchFamily="18" charset="0"/>
                                </a:rPr>
                                <m:t>𝑤𝑎𝑦</m:t>
                              </m:r>
                            </m:sub>
                          </m:sSub>
                          <m:d>
                            <m:dPr>
                              <m:ctrlPr>
                                <a:rPr lang="en-US" sz="2000" i="1">
                                  <a:latin typeface="Cambria Math" panose="02040503050406030204" pitchFamily="18" charset="0"/>
                                </a:rPr>
                              </m:ctrlPr>
                            </m:dPr>
                            <m:e>
                              <m:r>
                                <m:rPr>
                                  <m:sty m:val="p"/>
                                </m:rPr>
                                <a:rPr lang="en-US" sz="2000">
                                  <a:latin typeface="Cambria Math" panose="02040503050406030204" pitchFamily="18" charset="0"/>
                                </a:rPr>
                                <m:t>P</m:t>
                              </m:r>
                              <m:r>
                                <a:rPr lang="en-US" sz="2000">
                                  <a:latin typeface="Cambria Math" panose="02040503050406030204" pitchFamily="18" charset="0"/>
                                </a:rPr>
                                <m:t>,</m:t>
                              </m:r>
                              <m:r>
                                <m:rPr>
                                  <m:sty m:val="p"/>
                                </m:rPr>
                                <a:rPr lang="en-US" sz="2000">
                                  <a:latin typeface="Cambria Math" panose="02040503050406030204" pitchFamily="18" charset="0"/>
                                </a:rPr>
                                <m:t>D</m:t>
                              </m:r>
                            </m:e>
                          </m:d>
                          <m:r>
                            <a:rPr lang="en-US" sz="2000" i="1">
                              <a:latin typeface="Cambria Math" panose="02040503050406030204" pitchFamily="18" charset="0"/>
                            </a:rPr>
                            <m:t>+</m:t>
                          </m:r>
                          <m:r>
                            <a:rPr lang="en-US" sz="2000" i="1">
                              <a:latin typeface="Cambria Math" panose="02040503050406030204" pitchFamily="18" charset="0"/>
                            </a:rPr>
                            <m:t>𝑆𝑒𝑚𝑆𝑖</m:t>
                          </m:r>
                          <m:sSub>
                            <m:sSubPr>
                              <m:ctrlPr>
                                <a:rPr lang="en-US" sz="2000" i="1">
                                  <a:latin typeface="Cambria Math" panose="02040503050406030204" pitchFamily="18" charset="0"/>
                                </a:rPr>
                              </m:ctrlPr>
                            </m:sSubPr>
                            <m:e>
                              <m:r>
                                <a:rPr lang="en-US" sz="2000" i="1">
                                  <a:latin typeface="Cambria Math" panose="02040503050406030204" pitchFamily="18" charset="0"/>
                                </a:rPr>
                                <m:t>𝑚</m:t>
                              </m:r>
                            </m:e>
                            <m:sub>
                              <m:r>
                                <a:rPr lang="en-US" sz="2000" i="1">
                                  <a:latin typeface="Cambria Math" panose="02040503050406030204" pitchFamily="18" charset="0"/>
                                </a:rPr>
                                <m:t>𝑜𝑛𝑒</m:t>
                              </m:r>
                              <m:r>
                                <a:rPr lang="en-US" sz="2000" i="1">
                                  <a:latin typeface="Cambria Math" panose="02040503050406030204" pitchFamily="18" charset="0"/>
                                </a:rPr>
                                <m:t>−</m:t>
                              </m:r>
                              <m:r>
                                <a:rPr lang="en-US" sz="2000" i="1">
                                  <a:latin typeface="Cambria Math" panose="02040503050406030204" pitchFamily="18" charset="0"/>
                                </a:rPr>
                                <m:t>𝑤𝑎𝑦</m:t>
                              </m:r>
                            </m:sub>
                          </m:sSub>
                          <m:d>
                            <m:dPr>
                              <m:ctrlPr>
                                <a:rPr lang="en-US" sz="2000" i="1">
                                  <a:latin typeface="Cambria Math" panose="02040503050406030204" pitchFamily="18" charset="0"/>
                                </a:rPr>
                              </m:ctrlPr>
                            </m:dPr>
                            <m:e>
                              <m:r>
                                <m:rPr>
                                  <m:sty m:val="p"/>
                                </m:rPr>
                                <a:rPr lang="en-US" sz="2000">
                                  <a:latin typeface="Cambria Math" panose="02040503050406030204" pitchFamily="18" charset="0"/>
                                </a:rPr>
                                <m:t>D</m:t>
                              </m:r>
                              <m:r>
                                <a:rPr lang="en-US" sz="2000">
                                  <a:latin typeface="Cambria Math" panose="02040503050406030204" pitchFamily="18" charset="0"/>
                                </a:rPr>
                                <m:t>,</m:t>
                              </m:r>
                              <m:r>
                                <a:rPr lang="en-US" sz="2000" i="1">
                                  <a:latin typeface="Cambria Math" panose="02040503050406030204" pitchFamily="18" charset="0"/>
                                </a:rPr>
                                <m:t>𝑃</m:t>
                              </m:r>
                            </m:e>
                          </m:d>
                        </m:num>
                        <m:den>
                          <m:r>
                            <a:rPr lang="en-US" sz="2000" i="1">
                              <a:latin typeface="Cambria Math" panose="02040503050406030204" pitchFamily="18" charset="0"/>
                            </a:rPr>
                            <m:t>2</m:t>
                          </m:r>
                        </m:den>
                      </m:f>
                    </m:oMath>
                  </m:oMathPara>
                </a14:m>
                <a:endParaRPr lang="en-US" sz="2000" dirty="0"/>
              </a:p>
              <a:p>
                <a:pPr marL="0" indent="0">
                  <a:buNone/>
                </a:pPr>
                <a14:m>
                  <m:oMathPara xmlns:m="http://schemas.openxmlformats.org/officeDocument/2006/math">
                    <m:oMathParaPr>
                      <m:jc m:val="left"/>
                    </m:oMathParaPr>
                    <m:oMath xmlns:m="http://schemas.openxmlformats.org/officeDocument/2006/math">
                      <m:r>
                        <a:rPr lang="en-US" sz="2000" i="1">
                          <a:latin typeface="Cambria Math" panose="02040503050406030204" pitchFamily="18" charset="0"/>
                        </a:rPr>
                        <m:t>𝑆𝑒𝑚𝑆𝑖</m:t>
                      </m:r>
                      <m:sSub>
                        <m:sSubPr>
                          <m:ctrlPr>
                            <a:rPr lang="en-US" sz="2000" i="1">
                              <a:latin typeface="Cambria Math" panose="02040503050406030204" pitchFamily="18" charset="0"/>
                            </a:rPr>
                          </m:ctrlPr>
                        </m:sSubPr>
                        <m:e>
                          <m:r>
                            <a:rPr lang="en-US" sz="2000" i="1">
                              <a:latin typeface="Cambria Math" panose="02040503050406030204" pitchFamily="18" charset="0"/>
                            </a:rPr>
                            <m:t>𝑚</m:t>
                          </m:r>
                        </m:e>
                        <m:sub>
                          <m:r>
                            <a:rPr lang="en-US" sz="2000" i="1">
                              <a:latin typeface="Cambria Math" panose="02040503050406030204" pitchFamily="18" charset="0"/>
                            </a:rPr>
                            <m:t>𝑜𝑛𝑒</m:t>
                          </m:r>
                          <m:r>
                            <a:rPr lang="en-US" sz="2000" i="1">
                              <a:latin typeface="Cambria Math" panose="02040503050406030204" pitchFamily="18" charset="0"/>
                            </a:rPr>
                            <m:t>−</m:t>
                          </m:r>
                          <m:r>
                            <a:rPr lang="en-US" sz="2000" i="1">
                              <a:latin typeface="Cambria Math" panose="02040503050406030204" pitchFamily="18" charset="0"/>
                            </a:rPr>
                            <m:t>𝑤𝑎𝑦</m:t>
                          </m:r>
                        </m:sub>
                      </m:sSub>
                      <m:d>
                        <m:dPr>
                          <m:ctrlPr>
                            <a:rPr lang="en-US" sz="2000" i="1">
                              <a:latin typeface="Cambria Math" panose="02040503050406030204" pitchFamily="18" charset="0"/>
                            </a:rPr>
                          </m:ctrlPr>
                        </m:dPr>
                        <m:e>
                          <m:r>
                            <m:rPr>
                              <m:sty m:val="p"/>
                            </m:rPr>
                            <a:rPr lang="en-US" sz="2000">
                              <a:latin typeface="Cambria Math" panose="02040503050406030204" pitchFamily="18" charset="0"/>
                            </a:rPr>
                            <m:t>P</m:t>
                          </m:r>
                          <m:r>
                            <a:rPr lang="en-US" sz="2000">
                              <a:latin typeface="Cambria Math" panose="02040503050406030204" pitchFamily="18" charset="0"/>
                            </a:rPr>
                            <m:t>,</m:t>
                          </m:r>
                          <m:r>
                            <m:rPr>
                              <m:sty m:val="p"/>
                            </m:rPr>
                            <a:rPr lang="en-US" sz="2000">
                              <a:latin typeface="Cambria Math" panose="02040503050406030204" pitchFamily="18" charset="0"/>
                            </a:rPr>
                            <m:t>D</m:t>
                          </m:r>
                        </m:e>
                      </m:d>
                      <m:r>
                        <a:rPr lang="en-US" sz="2000" i="1">
                          <a:latin typeface="Cambria Math" panose="02040503050406030204" pitchFamily="18" charset="0"/>
                        </a:rPr>
                        <m:t>=</m:t>
                      </m:r>
                      <m:f>
                        <m:fPr>
                          <m:ctrlPr>
                            <a:rPr lang="en-US" sz="2000" i="1">
                              <a:latin typeface="Cambria Math" panose="02040503050406030204" pitchFamily="18" charset="0"/>
                            </a:rPr>
                          </m:ctrlPr>
                        </m:fPr>
                        <m:num>
                          <m:nary>
                            <m:naryPr>
                              <m:chr m:val="∑"/>
                              <m:limLoc m:val="subSup"/>
                              <m:ctrlPr>
                                <a:rPr lang="en-US" sz="2000" i="1">
                                  <a:latin typeface="Cambria Math" panose="02040503050406030204" pitchFamily="18" charset="0"/>
                                </a:rPr>
                              </m:ctrlPr>
                            </m:naryPr>
                            <m:sub>
                              <m:r>
                                <m:rPr>
                                  <m:brk m:alnAt="25"/>
                                </m:rPr>
                                <a:rPr lang="en-US" sz="2000" i="1">
                                  <a:latin typeface="Cambria Math" panose="02040503050406030204" pitchFamily="18" charset="0"/>
                                </a:rPr>
                                <m:t>𝑖</m:t>
                              </m:r>
                              <m:r>
                                <a:rPr lang="en-US" sz="2000" i="1">
                                  <a:latin typeface="Cambria Math" panose="02040503050406030204" pitchFamily="18" charset="0"/>
                                </a:rPr>
                                <m:t>=1</m:t>
                              </m:r>
                            </m:sub>
                            <m:sup>
                              <m:r>
                                <a:rPr lang="en-US" sz="2000" i="1">
                                  <a:latin typeface="Cambria Math" panose="02040503050406030204" pitchFamily="18" charset="0"/>
                                </a:rPr>
                                <m:t>𝑛</m:t>
                              </m:r>
                            </m:sup>
                            <m:e>
                              <m:r>
                                <a:rPr lang="en-US" sz="2000" i="1">
                                  <a:latin typeface="Cambria Math" panose="02040503050406030204" pitchFamily="18" charset="0"/>
                                </a:rPr>
                                <m:t>(</m:t>
                              </m:r>
                              <m:r>
                                <a:rPr lang="en-US" sz="2000" i="1">
                                  <a:latin typeface="Cambria Math" panose="02040503050406030204" pitchFamily="18" charset="0"/>
                                </a:rPr>
                                <m:t>𝐵𝑒𝑠𝑡𝑀𝑎𝑡𝑐h</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m:rPr>
                                          <m:sty m:val="p"/>
                                        </m:rPr>
                                        <a:rPr lang="en-US" sz="2000">
                                          <a:latin typeface="Cambria Math" panose="02040503050406030204" pitchFamily="18" charset="0"/>
                                        </a:rPr>
                                        <m:t>P</m:t>
                                      </m:r>
                                    </m:e>
                                    <m:sub>
                                      <m:r>
                                        <a:rPr lang="en-US" sz="2000" i="1">
                                          <a:latin typeface="Cambria Math" panose="02040503050406030204" pitchFamily="18" charset="0"/>
                                        </a:rPr>
                                        <m:t>𝑖</m:t>
                                      </m:r>
                                    </m:sub>
                                  </m:sSub>
                                  <m:r>
                                    <a:rPr lang="en-US" sz="2000" i="1">
                                      <a:latin typeface="Cambria Math" panose="02040503050406030204" pitchFamily="18" charset="0"/>
                                    </a:rPr>
                                    <m:t>, </m:t>
                                  </m:r>
                                  <m:r>
                                    <m:rPr>
                                      <m:sty m:val="p"/>
                                    </m:rPr>
                                    <a:rPr lang="en-US" sz="2000">
                                      <a:latin typeface="Cambria Math" panose="02040503050406030204" pitchFamily="18" charset="0"/>
                                    </a:rPr>
                                    <m:t>D</m:t>
                                  </m:r>
                                </m:e>
                              </m:d>
                              <m:r>
                                <a:rPr lang="en-US" sz="2000" i="1">
                                  <a:latin typeface="Cambria Math" panose="02040503050406030204" pitchFamily="18" charset="0"/>
                                </a:rPr>
                                <m:t>)</m:t>
                              </m:r>
                            </m:e>
                          </m:nary>
                        </m:num>
                        <m:den>
                          <m:r>
                            <a:rPr lang="en-US" sz="2000" i="1">
                              <a:latin typeface="Cambria Math" panose="02040503050406030204" pitchFamily="18" charset="0"/>
                            </a:rPr>
                            <m:t>𝑛</m:t>
                          </m:r>
                        </m:den>
                      </m:f>
                    </m:oMath>
                  </m:oMathPara>
                </a14:m>
                <a:endParaRPr lang="en-US" dirty="0"/>
              </a:p>
              <a:p>
                <a:pPr marL="0" indent="0">
                  <a:buNone/>
                </a:pPr>
                <a14:m>
                  <m:oMathPara xmlns:m="http://schemas.openxmlformats.org/officeDocument/2006/math">
                    <m:oMathParaPr>
                      <m:jc m:val="left"/>
                    </m:oMathParaPr>
                    <m:oMath xmlns:m="http://schemas.openxmlformats.org/officeDocument/2006/math">
                      <m:r>
                        <a:rPr lang="en-US" sz="2000" i="1">
                          <a:latin typeface="Cambria Math" panose="02040503050406030204" pitchFamily="18" charset="0"/>
                        </a:rPr>
                        <m:t>𝐵𝑒𝑠𝑡𝑀𝑎𝑡𝑐h</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m:rPr>
                                  <m:sty m:val="p"/>
                                </m:rPr>
                                <a:rPr lang="en-US" sz="2000">
                                  <a:latin typeface="Cambria Math" panose="02040503050406030204" pitchFamily="18" charset="0"/>
                                </a:rPr>
                                <m:t>P</m:t>
                              </m:r>
                            </m:e>
                            <m:sub>
                              <m:r>
                                <a:rPr lang="en-US" sz="2000" i="1">
                                  <a:latin typeface="Cambria Math" panose="02040503050406030204" pitchFamily="18" charset="0"/>
                                </a:rPr>
                                <m:t>𝑖</m:t>
                              </m:r>
                            </m:sub>
                          </m:sSub>
                          <m:r>
                            <a:rPr lang="en-US" sz="2000">
                              <a:latin typeface="Cambria Math" panose="02040503050406030204" pitchFamily="18" charset="0"/>
                            </a:rPr>
                            <m:t>, </m:t>
                          </m:r>
                          <m:r>
                            <m:rPr>
                              <m:sty m:val="p"/>
                            </m:rPr>
                            <a:rPr lang="en-US" sz="2000">
                              <a:latin typeface="Cambria Math" panose="02040503050406030204" pitchFamily="18" charset="0"/>
                            </a:rPr>
                            <m:t>D</m:t>
                          </m:r>
                        </m:e>
                      </m:d>
                      <m:r>
                        <a:rPr lang="en-US" sz="2000" i="1">
                          <a:latin typeface="Cambria Math" panose="02040503050406030204" pitchFamily="18" charset="0"/>
                        </a:rPr>
                        <m:t>=</m:t>
                      </m:r>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max</m:t>
                          </m:r>
                        </m:fName>
                        <m:e>
                          <m:d>
                            <m:dPr>
                              <m:ctrlPr>
                                <a:rPr lang="en-US" sz="2000" i="1">
                                  <a:latin typeface="Cambria Math" panose="02040503050406030204" pitchFamily="18" charset="0"/>
                                </a:rPr>
                              </m:ctrlPr>
                            </m:dPr>
                            <m:e>
                              <m:r>
                                <a:rPr lang="en-US" sz="2000" i="1">
                                  <a:latin typeface="Cambria Math" panose="02040503050406030204" pitchFamily="18" charset="0"/>
                                </a:rPr>
                                <m:t>𝐶𝐴𝐶</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m:rPr>
                                          <m:sty m:val="p"/>
                                        </m:rPr>
                                        <a:rPr lang="en-US" sz="2000">
                                          <a:latin typeface="Cambria Math" panose="02040503050406030204" pitchFamily="18" charset="0"/>
                                        </a:rPr>
                                        <m:t>P</m:t>
                                      </m:r>
                                    </m:e>
                                    <m:sub>
                                      <m:r>
                                        <a:rPr lang="en-US" sz="2000" i="1">
                                          <a:latin typeface="Cambria Math" panose="02040503050406030204" pitchFamily="18" charset="0"/>
                                        </a:rPr>
                                        <m:t>𝑖</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m:rPr>
                                          <m:sty m:val="p"/>
                                        </m:rPr>
                                        <a:rPr lang="en-US" sz="2000">
                                          <a:latin typeface="Cambria Math" panose="02040503050406030204" pitchFamily="18" charset="0"/>
                                        </a:rPr>
                                        <m:t>D</m:t>
                                      </m:r>
                                    </m:e>
                                    <m:sub>
                                      <m:r>
                                        <a:rPr lang="en-US" sz="2000">
                                          <a:latin typeface="Cambria Math" panose="02040503050406030204" pitchFamily="18" charset="0"/>
                                        </a:rPr>
                                        <m:t>1</m:t>
                                      </m:r>
                                    </m:sub>
                                  </m:sSub>
                                </m:e>
                              </m:d>
                              <m:r>
                                <a:rPr lang="en-US" sz="2000" i="1">
                                  <a:latin typeface="Cambria Math" panose="02040503050406030204" pitchFamily="18" charset="0"/>
                                </a:rPr>
                                <m:t>, …,</m:t>
                              </m:r>
                              <m:r>
                                <a:rPr lang="en-US" sz="2000" i="1">
                                  <a:latin typeface="Cambria Math" panose="02040503050406030204" pitchFamily="18" charset="0"/>
                                </a:rPr>
                                <m:t>𝐶𝐴𝐶</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𝑃</m:t>
                                      </m:r>
                                    </m:e>
                                    <m:sub>
                                      <m:r>
                                        <a:rPr lang="en-US" sz="2000" i="1">
                                          <a:latin typeface="Cambria Math" panose="02040503050406030204" pitchFamily="18" charset="0"/>
                                        </a:rPr>
                                        <m:t>𝑖</m:t>
                                      </m:r>
                                    </m:sub>
                                  </m:sSub>
                                  <m:r>
                                    <a:rPr lang="en-US" sz="2000" i="1">
                                      <a:latin typeface="Cambria Math" panose="02040503050406030204" pitchFamily="18" charset="0"/>
                                    </a:rPr>
                                    <m:t>, </m:t>
                                  </m:r>
                                  <m:sSub>
                                    <m:sSubPr>
                                      <m:ctrlPr>
                                        <a:rPr lang="en-US" sz="2000" i="1">
                                          <a:latin typeface="Cambria Math" panose="02040503050406030204" pitchFamily="18" charset="0"/>
                                        </a:rPr>
                                      </m:ctrlPr>
                                    </m:sSubPr>
                                    <m:e>
                                      <m:r>
                                        <m:rPr>
                                          <m:sty m:val="p"/>
                                        </m:rPr>
                                        <a:rPr lang="en-US" sz="2000">
                                          <a:latin typeface="Cambria Math" panose="02040503050406030204" pitchFamily="18" charset="0"/>
                                        </a:rPr>
                                        <m:t>D</m:t>
                                      </m:r>
                                    </m:e>
                                    <m:sub>
                                      <m:r>
                                        <a:rPr lang="en-US" sz="2000" i="1">
                                          <a:latin typeface="Cambria Math" panose="02040503050406030204" pitchFamily="18" charset="0"/>
                                        </a:rPr>
                                        <m:t>𝑚</m:t>
                                      </m:r>
                                    </m:sub>
                                  </m:sSub>
                                </m:e>
                              </m:d>
                            </m:e>
                          </m:d>
                        </m:e>
                      </m:func>
                    </m:oMath>
                  </m:oMathPara>
                </a14:m>
                <a:endParaRPr lang="en-US" sz="2000" dirty="0"/>
              </a:p>
              <a:p>
                <a:pPr marL="0" indent="0">
                  <a:buNone/>
                </a:pPr>
                <a14:m>
                  <m:oMathPara xmlns:m="http://schemas.openxmlformats.org/officeDocument/2006/math">
                    <m:oMathParaPr>
                      <m:jc m:val="left"/>
                    </m:oMathParaPr>
                    <m:oMath xmlns:m="http://schemas.openxmlformats.org/officeDocument/2006/math">
                      <m:r>
                        <a:rPr lang="en-US" sz="2000" i="1">
                          <a:latin typeface="Cambria Math" panose="02040503050406030204" pitchFamily="18" charset="0"/>
                        </a:rPr>
                        <m:t>𝐶𝐴𝐶</m:t>
                      </m:r>
                      <m:d>
                        <m:dPr>
                          <m:ctrlPr>
                            <a:rPr lang="en-US" sz="2000" i="1">
                              <a:latin typeface="Cambria Math" panose="02040503050406030204" pitchFamily="18" charset="0"/>
                            </a:rPr>
                          </m:ctrlPr>
                        </m:dPr>
                        <m:e>
                          <m:r>
                            <a:rPr lang="en-US" sz="2000" i="1">
                              <a:latin typeface="Cambria Math" panose="02040503050406030204" pitchFamily="18" charset="0"/>
                            </a:rPr>
                            <m:t>𝑎</m:t>
                          </m:r>
                          <m:r>
                            <a:rPr lang="en-US" sz="2000" i="1">
                              <a:latin typeface="Cambria Math" panose="02040503050406030204" pitchFamily="18" charset="0"/>
                            </a:rPr>
                            <m:t>,</m:t>
                          </m:r>
                          <m:r>
                            <a:rPr lang="en-US" sz="2000" i="1">
                              <a:latin typeface="Cambria Math" panose="02040503050406030204" pitchFamily="18" charset="0"/>
                            </a:rPr>
                            <m:t>𝑏</m:t>
                          </m:r>
                        </m:e>
                      </m:d>
                      <m:r>
                        <a:rPr lang="en-US" sz="2000" i="1">
                          <a:latin typeface="Cambria Math" panose="02040503050406030204" pitchFamily="18" charset="0"/>
                        </a:rPr>
                        <m:t>=</m:t>
                      </m:r>
                      <m:r>
                        <m:rPr>
                          <m:sty m:val="p"/>
                        </m:rPr>
                        <a:rPr lang="en-US" sz="2000">
                          <a:latin typeface="Cambria Math" panose="02040503050406030204" pitchFamily="18" charset="0"/>
                        </a:rPr>
                        <m:t>max</m:t>
                      </m:r>
                      <m:r>
                        <a:rPr lang="en-US" sz="2000" i="1">
                          <a:latin typeface="Cambria Math" panose="02040503050406030204" pitchFamily="18" charset="0"/>
                        </a:rPr>
                        <m:t>⁡(</m:t>
                      </m:r>
                      <m:d>
                        <m:dPr>
                          <m:ctrlPr>
                            <a:rPr lang="en-US" sz="2000" i="1">
                              <a:latin typeface="Cambria Math" panose="02040503050406030204" pitchFamily="18" charset="0"/>
                            </a:rPr>
                          </m:ctrlPr>
                        </m:dPr>
                        <m:e>
                          <m:r>
                            <a:rPr lang="en-US" sz="2000" i="1">
                              <a:latin typeface="Cambria Math" panose="02040503050406030204" pitchFamily="18" charset="0"/>
                            </a:rPr>
                            <m:t>𝑎𝑛𝑐𝑒𝑠𝑡𝑜𝑟𝑠</m:t>
                          </m:r>
                          <m:d>
                            <m:dPr>
                              <m:ctrlPr>
                                <a:rPr lang="en-US" sz="2000" i="1">
                                  <a:latin typeface="Cambria Math" panose="02040503050406030204" pitchFamily="18" charset="0"/>
                                </a:rPr>
                              </m:ctrlPr>
                            </m:dPr>
                            <m:e>
                              <m:r>
                                <a:rPr lang="en-US" sz="2000" i="1">
                                  <a:latin typeface="Cambria Math" panose="02040503050406030204" pitchFamily="18" charset="0"/>
                                </a:rPr>
                                <m:t>𝑎</m:t>
                              </m:r>
                            </m:e>
                          </m:d>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rPr>
                            <m:t>𝑎𝑛𝑐𝑒𝑠𝑡𝑜𝑟𝑠</m:t>
                          </m:r>
                          <m:d>
                            <m:dPr>
                              <m:ctrlPr>
                                <a:rPr lang="en-US" sz="2000" i="1">
                                  <a:latin typeface="Cambria Math" panose="02040503050406030204" pitchFamily="18" charset="0"/>
                                </a:rPr>
                              </m:ctrlPr>
                            </m:dPr>
                            <m:e>
                              <m:r>
                                <a:rPr lang="en-US" sz="2000" i="1">
                                  <a:latin typeface="Cambria Math" panose="02040503050406030204" pitchFamily="18" charset="0"/>
                                </a:rPr>
                                <m:t>𝑏</m:t>
                              </m:r>
                            </m:e>
                          </m:d>
                        </m:e>
                      </m:d>
                      <m:r>
                        <a:rPr lang="en-US" sz="2000" i="1">
                          <a:latin typeface="Cambria Math" panose="02040503050406030204" pitchFamily="18" charset="0"/>
                        </a:rPr>
                        <m:t>−1, 0)</m:t>
                      </m:r>
                    </m:oMath>
                  </m:oMathPara>
                </a14:m>
                <a:endParaRPr lang="en-US" sz="2000" dirty="0"/>
              </a:p>
              <a:p>
                <a:pPr marL="0" indent="0">
                  <a:buNone/>
                </a:pPr>
                <a:endParaRPr lang="en-US" altLang="en-US" sz="2800"/>
              </a:p>
            </p:txBody>
          </p:sp>
        </mc:Choice>
        <mc:Fallback xmlns="">
          <p:sp>
            <p:nvSpPr>
              <p:cNvPr id="2062" name="Rectangle 14"/>
              <p:cNvSpPr>
                <a:spLocks noGrp="1" noRot="1" noChangeAspect="1" noMove="1" noResize="1" noEditPoints="1" noAdjustHandles="1" noChangeArrowheads="1" noChangeShapeType="1" noTextEdit="1"/>
              </p:cNvSpPr>
              <p:nvPr>
                <p:ph idx="1"/>
              </p:nvPr>
            </p:nvSpPr>
            <p:spPr>
              <a:blipFill>
                <a:blip r:embed="rId3"/>
                <a:stretch>
                  <a:fillRect l="-617" t="-645"/>
                </a:stretch>
              </a:blipFill>
            </p:spPr>
            <p:txBody>
              <a:bodyPr/>
              <a:lstStyle/>
              <a:p>
                <a:r>
                  <a:rPr lang="en-KR">
                    <a:noFill/>
                  </a:rPr>
                  <a:t> </a:t>
                </a:r>
              </a:p>
            </p:txBody>
          </p:sp>
        </mc:Fallback>
      </mc:AlternateContent>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7" name="Rectangle 6">
            <a:extLst>
              <a:ext uri="{FF2B5EF4-FFF2-40B4-BE49-F238E27FC236}">
                <a16:creationId xmlns:a16="http://schemas.microsoft.com/office/drawing/2014/main" id="{92200E72-51B1-8546-B640-E365D9DAD518}"/>
              </a:ext>
            </a:extLst>
          </p:cNvPr>
          <p:cNvSpPr/>
          <p:nvPr/>
        </p:nvSpPr>
        <p:spPr>
          <a:xfrm>
            <a:off x="523235" y="5527711"/>
            <a:ext cx="8163565" cy="577081"/>
          </a:xfrm>
          <a:prstGeom prst="rect">
            <a:avLst/>
          </a:prstGeom>
        </p:spPr>
        <p:txBody>
          <a:bodyPr wrap="square">
            <a:spAutoFit/>
          </a:bodyPr>
          <a:lstStyle/>
          <a:p>
            <a:r>
              <a:rPr lang="en-US" altLang="ko-KR" sz="1050" dirty="0"/>
              <a:t>4)</a:t>
            </a:r>
            <a:r>
              <a:rPr lang="ko-KR" altLang="en-US" sz="1050" dirty="0"/>
              <a:t> </a:t>
            </a:r>
            <a:r>
              <a:rPr lang="en-US" altLang="ko-Kore-KR" sz="1050" dirty="0"/>
              <a:t>Köhler, Sebastian et al. “Clinical diagnostics in human genetics with semantic similarity searches in ontologies.” American journal of human genetics vol. 85,4 (2009)</a:t>
            </a:r>
            <a:r>
              <a:rPr lang="en-US" altLang="ko-KR" sz="1050" dirty="0"/>
              <a:t>.</a:t>
            </a:r>
            <a:endParaRPr lang="en" altLang="ko-Kore-KR" sz="1050" dirty="0"/>
          </a:p>
          <a:p>
            <a:endParaRPr lang="en" altLang="ko-Kore-KR" sz="1050" dirty="0"/>
          </a:p>
        </p:txBody>
      </p:sp>
    </p:spTree>
    <p:extLst>
      <p:ext uri="{BB962C8B-B14F-4D97-AF65-F5344CB8AC3E}">
        <p14:creationId xmlns:p14="http://schemas.microsoft.com/office/powerpoint/2010/main" val="128101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Content Placeholder 44">
            <a:extLst>
              <a:ext uri="{FF2B5EF4-FFF2-40B4-BE49-F238E27FC236}">
                <a16:creationId xmlns:a16="http://schemas.microsoft.com/office/drawing/2014/main" id="{3E59E147-990B-CC43-B273-17FB8491D535}"/>
              </a:ext>
            </a:extLst>
          </p:cNvPr>
          <p:cNvSpPr>
            <a:spLocks noGrp="1"/>
          </p:cNvSpPr>
          <p:nvPr>
            <p:ph idx="1"/>
          </p:nvPr>
        </p:nvSpPr>
        <p:spPr/>
        <p:txBody>
          <a:bodyPr/>
          <a:lstStyle/>
          <a:p>
            <a:r>
              <a:rPr lang="en-KR"/>
              <a:t>Example</a:t>
            </a:r>
          </a:p>
        </p:txBody>
      </p:sp>
      <p:sp>
        <p:nvSpPr>
          <p:cNvPr id="2052" name="Rectangle 4"/>
          <p:cNvSpPr>
            <a:spLocks noGrp="1" noChangeArrowheads="1"/>
          </p:cNvSpPr>
          <p:nvPr>
            <p:ph type="title"/>
          </p:nvPr>
        </p:nvSpPr>
        <p:spPr/>
        <p:txBody>
          <a:bodyPr/>
          <a:lstStyle/>
          <a:p>
            <a:r>
              <a:rPr lang="en-KR"/>
              <a:t>Symptom similarity</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7" name="TextBox 16">
            <a:extLst>
              <a:ext uri="{FF2B5EF4-FFF2-40B4-BE49-F238E27FC236}">
                <a16:creationId xmlns:a16="http://schemas.microsoft.com/office/drawing/2014/main" id="{E56A8986-4AB2-1741-9713-98E731C94872}"/>
              </a:ext>
            </a:extLst>
          </p:cNvPr>
          <p:cNvSpPr txBox="1"/>
          <p:nvPr/>
        </p:nvSpPr>
        <p:spPr>
          <a:xfrm>
            <a:off x="1966798" y="5668381"/>
            <a:ext cx="6553200" cy="307777"/>
          </a:xfrm>
          <a:prstGeom prst="rect">
            <a:avLst/>
          </a:prstGeom>
          <a:noFill/>
        </p:spPr>
        <p:txBody>
          <a:bodyPr wrap="square" rtlCol="0">
            <a:spAutoFit/>
          </a:bodyPr>
          <a:lstStyle/>
          <a:p>
            <a:r>
              <a:rPr lang="en-US" sz="1400"/>
              <a:t>F</a:t>
            </a:r>
            <a:r>
              <a:rPr lang="en-KR" sz="1400"/>
              <a:t>igure. Calculation of symptom similarity based on HPO tree</a:t>
            </a:r>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CA63567-73C9-3445-86D0-31112AC77FA7}"/>
                  </a:ext>
                </a:extLst>
              </p:cNvPr>
              <p:cNvSpPr/>
              <p:nvPr/>
            </p:nvSpPr>
            <p:spPr>
              <a:xfrm>
                <a:off x="727457" y="4188068"/>
                <a:ext cx="2135328" cy="954107"/>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m:rPr>
                          <m:sty m:val="p"/>
                        </m:rPr>
                        <a:rPr lang="en-US" sz="1400" b="0" i="0">
                          <a:latin typeface="Cambria Math" panose="02040503050406030204" pitchFamily="18" charset="0"/>
                        </a:rPr>
                        <m:t>CAC</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P</m:t>
                              </m:r>
                            </m:e>
                            <m:sub>
                              <m:r>
                                <a:rPr lang="en-US" sz="1400" b="0" i="0">
                                  <a:latin typeface="Cambria Math" panose="02040503050406030204" pitchFamily="18" charset="0"/>
                                </a:rPr>
                                <m:t>1</m:t>
                              </m:r>
                            </m:sub>
                          </m:sSub>
                          <m:r>
                            <a:rPr lang="en-US" sz="1400" b="0" i="0">
                              <a:latin typeface="Cambria Math" panose="02040503050406030204" pitchFamily="18" charset="0"/>
                            </a:rPr>
                            <m:t>,</m:t>
                          </m:r>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D</m:t>
                              </m:r>
                            </m:e>
                            <m:sub>
                              <m:r>
                                <a:rPr lang="en-US" sz="1400" b="0" i="0">
                                  <a:latin typeface="Cambria Math" panose="02040503050406030204" pitchFamily="18" charset="0"/>
                                </a:rPr>
                                <m:t>1</m:t>
                              </m:r>
                            </m:sub>
                          </m:sSub>
                        </m:e>
                      </m:d>
                      <m:r>
                        <a:rPr lang="en-US" sz="1400" b="0" i="0">
                          <a:latin typeface="Cambria Math" panose="02040503050406030204" pitchFamily="18" charset="0"/>
                        </a:rPr>
                        <m:t>=</m:t>
                      </m:r>
                      <m:r>
                        <a:rPr lang="en-US" altLang="ko-KR" sz="1400" b="0" i="0">
                          <a:latin typeface="Cambria Math" panose="02040503050406030204" pitchFamily="18" charset="0"/>
                        </a:rPr>
                        <m:t>3</m:t>
                      </m:r>
                      <m:r>
                        <a:rPr lang="en-US" sz="1400" b="0" i="0">
                          <a:latin typeface="Cambria Math" panose="02040503050406030204" pitchFamily="18" charset="0"/>
                        </a:rPr>
                        <m:t>−1=</m:t>
                      </m:r>
                      <m:r>
                        <a:rPr lang="en-US" altLang="ko-KR" sz="1400" b="0" i="0">
                          <a:latin typeface="Cambria Math" panose="02040503050406030204" pitchFamily="18" charset="0"/>
                        </a:rPr>
                        <m:t>2</m:t>
                      </m:r>
                    </m:oMath>
                  </m:oMathPara>
                </a14:m>
                <a:endParaRPr lang="en-US" sz="1400" dirty="0">
                  <a:latin typeface="DM Sans" pitchFamily="2" charset="0"/>
                </a:endParaRPr>
              </a:p>
              <a:p>
                <a:pPr algn="ctr"/>
                <a14:m>
                  <m:oMathPara xmlns:m="http://schemas.openxmlformats.org/officeDocument/2006/math">
                    <m:oMathParaPr>
                      <m:jc m:val="centerGroup"/>
                    </m:oMathParaPr>
                    <m:oMath xmlns:m="http://schemas.openxmlformats.org/officeDocument/2006/math">
                      <m:r>
                        <m:rPr>
                          <m:sty m:val="p"/>
                        </m:rPr>
                        <a:rPr lang="en-US" sz="1400" b="0" i="0">
                          <a:latin typeface="Cambria Math" panose="02040503050406030204" pitchFamily="18" charset="0"/>
                        </a:rPr>
                        <m:t>CAC</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P</m:t>
                              </m:r>
                            </m:e>
                            <m:sub>
                              <m:r>
                                <a:rPr lang="en-US" sz="1400" b="0" i="0">
                                  <a:latin typeface="Cambria Math" panose="02040503050406030204" pitchFamily="18" charset="0"/>
                                </a:rPr>
                                <m:t>1</m:t>
                              </m:r>
                            </m:sub>
                          </m:sSub>
                          <m:r>
                            <a:rPr lang="en-US" sz="1400" b="0" i="0">
                              <a:latin typeface="Cambria Math" panose="02040503050406030204" pitchFamily="18" charset="0"/>
                            </a:rPr>
                            <m:t>,</m:t>
                          </m:r>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D</m:t>
                              </m:r>
                            </m:e>
                            <m:sub>
                              <m:r>
                                <a:rPr lang="en-US" sz="1400" b="0" i="0">
                                  <a:latin typeface="Cambria Math" panose="02040503050406030204" pitchFamily="18" charset="0"/>
                                </a:rPr>
                                <m:t>2</m:t>
                              </m:r>
                            </m:sub>
                          </m:sSub>
                        </m:e>
                      </m:d>
                      <m:r>
                        <a:rPr lang="en-US" sz="1400" b="0" i="0">
                          <a:latin typeface="Cambria Math" panose="02040503050406030204" pitchFamily="18" charset="0"/>
                        </a:rPr>
                        <m:t>=</m:t>
                      </m:r>
                      <m:r>
                        <a:rPr lang="en-US" altLang="ko-KR" sz="1400" b="0" i="0">
                          <a:latin typeface="Cambria Math" panose="02040503050406030204" pitchFamily="18" charset="0"/>
                        </a:rPr>
                        <m:t>1</m:t>
                      </m:r>
                      <m:r>
                        <a:rPr lang="en-US" sz="1400" b="0" i="0">
                          <a:latin typeface="Cambria Math" panose="02040503050406030204" pitchFamily="18" charset="0"/>
                        </a:rPr>
                        <m:t>−1=</m:t>
                      </m:r>
                      <m:r>
                        <a:rPr lang="en-US" altLang="ko-KR" sz="1400" b="0" i="0">
                          <a:latin typeface="Cambria Math" panose="02040503050406030204" pitchFamily="18" charset="0"/>
                        </a:rPr>
                        <m:t>0</m:t>
                      </m:r>
                    </m:oMath>
                  </m:oMathPara>
                </a14:m>
                <a:endParaRPr lang="en-US" sz="1400" dirty="0">
                  <a:latin typeface="DM Sans" pitchFamily="2" charset="0"/>
                </a:endParaRPr>
              </a:p>
              <a:p>
                <a:pPr algn="ctr"/>
                <a14:m>
                  <m:oMathPara xmlns:m="http://schemas.openxmlformats.org/officeDocument/2006/math">
                    <m:oMathParaPr>
                      <m:jc m:val="centerGroup"/>
                    </m:oMathParaPr>
                    <m:oMath xmlns:m="http://schemas.openxmlformats.org/officeDocument/2006/math">
                      <m:r>
                        <m:rPr>
                          <m:sty m:val="p"/>
                        </m:rPr>
                        <a:rPr lang="en-US" sz="1400" b="0" i="0">
                          <a:latin typeface="Cambria Math" panose="02040503050406030204" pitchFamily="18" charset="0"/>
                        </a:rPr>
                        <m:t>CAC</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P</m:t>
                              </m:r>
                            </m:e>
                            <m:sub>
                              <m:r>
                                <a:rPr lang="en-US" sz="1400" b="0" i="0">
                                  <a:latin typeface="Cambria Math" panose="02040503050406030204" pitchFamily="18" charset="0"/>
                                </a:rPr>
                                <m:t>1</m:t>
                              </m:r>
                            </m:sub>
                          </m:sSub>
                          <m:r>
                            <a:rPr lang="en-US" sz="1400" b="0" i="0">
                              <a:latin typeface="Cambria Math" panose="02040503050406030204" pitchFamily="18" charset="0"/>
                            </a:rPr>
                            <m:t>,</m:t>
                          </m:r>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D</m:t>
                              </m:r>
                            </m:e>
                            <m:sub>
                              <m:r>
                                <a:rPr lang="en-US" sz="1400" b="0" i="0">
                                  <a:latin typeface="Cambria Math" panose="02040503050406030204" pitchFamily="18" charset="0"/>
                                </a:rPr>
                                <m:t>3</m:t>
                              </m:r>
                            </m:sub>
                          </m:sSub>
                        </m:e>
                      </m:d>
                      <m:r>
                        <a:rPr lang="en-US" sz="1400" b="0" i="0">
                          <a:latin typeface="Cambria Math" panose="02040503050406030204" pitchFamily="18" charset="0"/>
                        </a:rPr>
                        <m:t>=</m:t>
                      </m:r>
                      <m:r>
                        <a:rPr lang="en-US" altLang="ko-KR" sz="1400" b="0" i="0">
                          <a:latin typeface="Cambria Math" panose="02040503050406030204" pitchFamily="18" charset="0"/>
                        </a:rPr>
                        <m:t>1</m:t>
                      </m:r>
                      <m:r>
                        <a:rPr lang="en-US" sz="1400" b="0" i="0">
                          <a:latin typeface="Cambria Math" panose="02040503050406030204" pitchFamily="18" charset="0"/>
                        </a:rPr>
                        <m:t>−1=</m:t>
                      </m:r>
                      <m:r>
                        <a:rPr lang="en-US" altLang="ko-KR" sz="1400" b="0" i="0">
                          <a:latin typeface="Cambria Math" panose="02040503050406030204" pitchFamily="18" charset="0"/>
                        </a:rPr>
                        <m:t>0</m:t>
                      </m:r>
                    </m:oMath>
                  </m:oMathPara>
                </a14:m>
                <a:endParaRPr lang="en-US" sz="1400" dirty="0">
                  <a:latin typeface="DM Sans" pitchFamily="2" charset="0"/>
                </a:endParaRPr>
              </a:p>
              <a:p>
                <a:pPr algn="ctr"/>
                <a14:m>
                  <m:oMath xmlns:m="http://schemas.openxmlformats.org/officeDocument/2006/math">
                    <m:r>
                      <m:rPr>
                        <m:sty m:val="p"/>
                      </m:rPr>
                      <a:rPr lang="en-US" sz="1400" b="0" i="0">
                        <a:latin typeface="Cambria Math" panose="02040503050406030204" pitchFamily="18" charset="0"/>
                      </a:rPr>
                      <m:t>BestMatch</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P</m:t>
                            </m:r>
                          </m:e>
                          <m:sub>
                            <m:r>
                              <a:rPr lang="en-US" sz="1400" b="0" i="0">
                                <a:latin typeface="Cambria Math" panose="02040503050406030204" pitchFamily="18" charset="0"/>
                              </a:rPr>
                              <m:t>1</m:t>
                            </m:r>
                          </m:sub>
                        </m:sSub>
                        <m:r>
                          <a:rPr lang="en-US" sz="1400" b="0" i="0">
                            <a:latin typeface="Cambria Math" panose="02040503050406030204" pitchFamily="18" charset="0"/>
                          </a:rPr>
                          <m:t>, </m:t>
                        </m:r>
                        <m:r>
                          <m:rPr>
                            <m:sty m:val="p"/>
                          </m:rPr>
                          <a:rPr lang="en-US" sz="1400" b="0" i="0">
                            <a:latin typeface="Cambria Math" panose="02040503050406030204" pitchFamily="18" charset="0"/>
                          </a:rPr>
                          <m:t>D</m:t>
                        </m:r>
                      </m:e>
                    </m:d>
                  </m:oMath>
                </a14:m>
                <a:r>
                  <a:rPr lang="en-KR" sz="1400">
                    <a:latin typeface="DM Sans" pitchFamily="2" charset="0"/>
                  </a:rPr>
                  <a:t> = 2</a:t>
                </a:r>
              </a:p>
            </p:txBody>
          </p:sp>
        </mc:Choice>
        <mc:Fallback xmlns="">
          <p:sp>
            <p:nvSpPr>
              <p:cNvPr id="18" name="Rectangle 17">
                <a:extLst>
                  <a:ext uri="{FF2B5EF4-FFF2-40B4-BE49-F238E27FC236}">
                    <a16:creationId xmlns:a16="http://schemas.microsoft.com/office/drawing/2014/main" id="{FCA63567-73C9-3445-86D0-31112AC77FA7}"/>
                  </a:ext>
                </a:extLst>
              </p:cNvPr>
              <p:cNvSpPr>
                <a:spLocks noRot="1" noChangeAspect="1" noMove="1" noResize="1" noEditPoints="1" noAdjustHandles="1" noChangeArrowheads="1" noChangeShapeType="1" noTextEdit="1"/>
              </p:cNvSpPr>
              <p:nvPr/>
            </p:nvSpPr>
            <p:spPr>
              <a:xfrm>
                <a:off x="727457" y="4188068"/>
                <a:ext cx="2135328" cy="954107"/>
              </a:xfrm>
              <a:prstGeom prst="rect">
                <a:avLst/>
              </a:prstGeom>
              <a:blipFill>
                <a:blip r:embed="rId3"/>
                <a:stretch>
                  <a:fillRect b="-3896"/>
                </a:stretch>
              </a:blipFill>
            </p:spPr>
            <p:txBody>
              <a:bodyPr/>
              <a:lstStyle/>
              <a:p>
                <a:r>
                  <a:rPr lang="en-KR">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9B700D9F-46D5-B74E-850F-092C191DBAEF}"/>
                  </a:ext>
                </a:extLst>
              </p:cNvPr>
              <p:cNvSpPr/>
              <p:nvPr/>
            </p:nvSpPr>
            <p:spPr>
              <a:xfrm>
                <a:off x="3023877" y="4188068"/>
                <a:ext cx="2139496" cy="954107"/>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m:rPr>
                          <m:sty m:val="p"/>
                        </m:rPr>
                        <a:rPr lang="en-US" sz="1400" b="0" i="0">
                          <a:latin typeface="Cambria Math" panose="02040503050406030204" pitchFamily="18" charset="0"/>
                        </a:rPr>
                        <m:t>CAC</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P</m:t>
                              </m:r>
                            </m:e>
                            <m:sub>
                              <m:r>
                                <a:rPr lang="en-US" sz="1400" b="0" i="0">
                                  <a:latin typeface="Cambria Math" panose="02040503050406030204" pitchFamily="18" charset="0"/>
                                </a:rPr>
                                <m:t>2</m:t>
                              </m:r>
                            </m:sub>
                          </m:sSub>
                          <m:r>
                            <a:rPr lang="en-US" sz="1400" b="0" i="0">
                              <a:latin typeface="Cambria Math" panose="02040503050406030204" pitchFamily="18" charset="0"/>
                            </a:rPr>
                            <m:t>,</m:t>
                          </m:r>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D</m:t>
                              </m:r>
                            </m:e>
                            <m:sub>
                              <m:r>
                                <a:rPr lang="en-US" sz="1400" b="0" i="0">
                                  <a:latin typeface="Cambria Math" panose="02040503050406030204" pitchFamily="18" charset="0"/>
                                </a:rPr>
                                <m:t>1</m:t>
                              </m:r>
                            </m:sub>
                          </m:sSub>
                        </m:e>
                      </m:d>
                      <m:r>
                        <a:rPr lang="en-US" sz="1400" b="0" i="0">
                          <a:latin typeface="Cambria Math" panose="02040503050406030204" pitchFamily="18" charset="0"/>
                        </a:rPr>
                        <m:t>=1−1=0</m:t>
                      </m:r>
                    </m:oMath>
                  </m:oMathPara>
                </a14:m>
                <a:endParaRPr lang="en-US" sz="1400" dirty="0">
                  <a:latin typeface="DM Sans" pitchFamily="2" charset="0"/>
                </a:endParaRPr>
              </a:p>
              <a:p>
                <a:pPr algn="ctr"/>
                <a14:m>
                  <m:oMathPara xmlns:m="http://schemas.openxmlformats.org/officeDocument/2006/math">
                    <m:oMathParaPr>
                      <m:jc m:val="centerGroup"/>
                    </m:oMathParaPr>
                    <m:oMath xmlns:m="http://schemas.openxmlformats.org/officeDocument/2006/math">
                      <m:r>
                        <m:rPr>
                          <m:sty m:val="p"/>
                        </m:rPr>
                        <a:rPr lang="en-US" sz="1400" b="0" i="0">
                          <a:latin typeface="Cambria Math" panose="02040503050406030204" pitchFamily="18" charset="0"/>
                        </a:rPr>
                        <m:t>CAC</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P</m:t>
                              </m:r>
                            </m:e>
                            <m:sub>
                              <m:r>
                                <a:rPr lang="en-US" sz="1400" b="0" i="0">
                                  <a:latin typeface="Cambria Math" panose="02040503050406030204" pitchFamily="18" charset="0"/>
                                </a:rPr>
                                <m:t>2</m:t>
                              </m:r>
                            </m:sub>
                          </m:sSub>
                          <m:r>
                            <a:rPr lang="en-US" sz="1400" b="0" i="0">
                              <a:latin typeface="Cambria Math" panose="02040503050406030204" pitchFamily="18" charset="0"/>
                            </a:rPr>
                            <m:t>,</m:t>
                          </m:r>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D</m:t>
                              </m:r>
                            </m:e>
                            <m:sub>
                              <m:r>
                                <a:rPr lang="en-US" sz="1400" b="0" i="0">
                                  <a:latin typeface="Cambria Math" panose="02040503050406030204" pitchFamily="18" charset="0"/>
                                </a:rPr>
                                <m:t>2</m:t>
                              </m:r>
                            </m:sub>
                          </m:sSub>
                        </m:e>
                      </m:d>
                      <m:r>
                        <a:rPr lang="en-US" sz="1400" b="0" i="0">
                          <a:latin typeface="Cambria Math" panose="02040503050406030204" pitchFamily="18" charset="0"/>
                        </a:rPr>
                        <m:t>=</m:t>
                      </m:r>
                      <m:r>
                        <a:rPr lang="en-US" altLang="ko-KR" sz="1400" b="0" i="0">
                          <a:latin typeface="Cambria Math" panose="02040503050406030204" pitchFamily="18" charset="0"/>
                        </a:rPr>
                        <m:t>2</m:t>
                      </m:r>
                      <m:r>
                        <a:rPr lang="en-US" sz="1400" b="0" i="0">
                          <a:latin typeface="Cambria Math" panose="02040503050406030204" pitchFamily="18" charset="0"/>
                        </a:rPr>
                        <m:t>−1=</m:t>
                      </m:r>
                      <m:r>
                        <a:rPr lang="en-US" altLang="ko-KR" sz="1400" b="0" i="0">
                          <a:latin typeface="Cambria Math" panose="02040503050406030204" pitchFamily="18" charset="0"/>
                        </a:rPr>
                        <m:t>1</m:t>
                      </m:r>
                    </m:oMath>
                  </m:oMathPara>
                </a14:m>
                <a:endParaRPr lang="en-US" sz="1400" dirty="0">
                  <a:latin typeface="DM Sans" pitchFamily="2" charset="0"/>
                </a:endParaRPr>
              </a:p>
              <a:p>
                <a:pPr algn="ctr"/>
                <a14:m>
                  <m:oMathPara xmlns:m="http://schemas.openxmlformats.org/officeDocument/2006/math">
                    <m:oMathParaPr>
                      <m:jc m:val="centerGroup"/>
                    </m:oMathParaPr>
                    <m:oMath xmlns:m="http://schemas.openxmlformats.org/officeDocument/2006/math">
                      <m:r>
                        <m:rPr>
                          <m:sty m:val="p"/>
                        </m:rPr>
                        <a:rPr lang="en-US" sz="1400" b="0" i="0">
                          <a:latin typeface="Cambria Math" panose="02040503050406030204" pitchFamily="18" charset="0"/>
                        </a:rPr>
                        <m:t>CAC</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P</m:t>
                              </m:r>
                            </m:e>
                            <m:sub>
                              <m:r>
                                <a:rPr lang="en-US" sz="1400" b="0" i="0">
                                  <a:latin typeface="Cambria Math" panose="02040503050406030204" pitchFamily="18" charset="0"/>
                                </a:rPr>
                                <m:t>2</m:t>
                              </m:r>
                            </m:sub>
                          </m:sSub>
                          <m:r>
                            <a:rPr lang="en-US" sz="1400" b="0" i="0">
                              <a:latin typeface="Cambria Math" panose="02040503050406030204" pitchFamily="18" charset="0"/>
                            </a:rPr>
                            <m:t>,</m:t>
                          </m:r>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D</m:t>
                              </m:r>
                            </m:e>
                            <m:sub>
                              <m:r>
                                <a:rPr lang="en-US" sz="1400" b="0" i="0">
                                  <a:latin typeface="Cambria Math" panose="02040503050406030204" pitchFamily="18" charset="0"/>
                                </a:rPr>
                                <m:t>3</m:t>
                              </m:r>
                            </m:sub>
                          </m:sSub>
                        </m:e>
                      </m:d>
                      <m:r>
                        <a:rPr lang="en-US" sz="1400" b="0" i="0">
                          <a:latin typeface="Cambria Math" panose="02040503050406030204" pitchFamily="18" charset="0"/>
                        </a:rPr>
                        <m:t>=3−1=2</m:t>
                      </m:r>
                    </m:oMath>
                  </m:oMathPara>
                </a14:m>
                <a:endParaRPr lang="en-US" sz="1400" dirty="0">
                  <a:latin typeface="DM Sans" pitchFamily="2" charset="0"/>
                </a:endParaRPr>
              </a:p>
              <a:p>
                <a:pPr algn="ctr"/>
                <a14:m>
                  <m:oMath xmlns:m="http://schemas.openxmlformats.org/officeDocument/2006/math">
                    <m:r>
                      <m:rPr>
                        <m:sty m:val="p"/>
                      </m:rPr>
                      <a:rPr lang="en-US" sz="1400" b="0" i="0">
                        <a:latin typeface="Cambria Math" panose="02040503050406030204" pitchFamily="18" charset="0"/>
                      </a:rPr>
                      <m:t>BestMatch</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P</m:t>
                            </m:r>
                          </m:e>
                          <m:sub>
                            <m:r>
                              <a:rPr lang="en-US" sz="1400" b="0" i="0">
                                <a:latin typeface="Cambria Math" panose="02040503050406030204" pitchFamily="18" charset="0"/>
                              </a:rPr>
                              <m:t>2</m:t>
                            </m:r>
                          </m:sub>
                        </m:sSub>
                        <m:r>
                          <a:rPr lang="en-US" sz="1400" b="0" i="0">
                            <a:latin typeface="Cambria Math" panose="02040503050406030204" pitchFamily="18" charset="0"/>
                          </a:rPr>
                          <m:t>, </m:t>
                        </m:r>
                        <m:r>
                          <m:rPr>
                            <m:sty m:val="p"/>
                          </m:rPr>
                          <a:rPr lang="en-US" sz="1400" b="0" i="0">
                            <a:latin typeface="Cambria Math" panose="02040503050406030204" pitchFamily="18" charset="0"/>
                          </a:rPr>
                          <m:t>D</m:t>
                        </m:r>
                      </m:e>
                    </m:d>
                  </m:oMath>
                </a14:m>
                <a:r>
                  <a:rPr lang="en-KR" sz="1400">
                    <a:latin typeface="DM Sans" pitchFamily="2" charset="0"/>
                  </a:rPr>
                  <a:t> = 2</a:t>
                </a:r>
              </a:p>
            </p:txBody>
          </p:sp>
        </mc:Choice>
        <mc:Fallback xmlns="">
          <p:sp>
            <p:nvSpPr>
              <p:cNvPr id="19" name="Rectangle 18">
                <a:extLst>
                  <a:ext uri="{FF2B5EF4-FFF2-40B4-BE49-F238E27FC236}">
                    <a16:creationId xmlns:a16="http://schemas.microsoft.com/office/drawing/2014/main" id="{9B700D9F-46D5-B74E-850F-092C191DBAEF}"/>
                  </a:ext>
                </a:extLst>
              </p:cNvPr>
              <p:cNvSpPr>
                <a:spLocks noRot="1" noChangeAspect="1" noMove="1" noResize="1" noEditPoints="1" noAdjustHandles="1" noChangeArrowheads="1" noChangeShapeType="1" noTextEdit="1"/>
              </p:cNvSpPr>
              <p:nvPr/>
            </p:nvSpPr>
            <p:spPr>
              <a:xfrm>
                <a:off x="3023877" y="4188068"/>
                <a:ext cx="2139496" cy="954107"/>
              </a:xfrm>
              <a:prstGeom prst="rect">
                <a:avLst/>
              </a:prstGeom>
              <a:blipFill>
                <a:blip r:embed="rId4"/>
                <a:stretch>
                  <a:fillRect b="-3896"/>
                </a:stretch>
              </a:blipFill>
            </p:spPr>
            <p:txBody>
              <a:bodyPr/>
              <a:lstStyle/>
              <a:p>
                <a:r>
                  <a:rPr lang="en-KR">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90F2F7DF-8778-A34B-B55E-61EC615D294B}"/>
                  </a:ext>
                </a:extLst>
              </p:cNvPr>
              <p:cNvSpPr/>
              <p:nvPr/>
            </p:nvSpPr>
            <p:spPr>
              <a:xfrm>
                <a:off x="5486400" y="4462466"/>
                <a:ext cx="2949141" cy="4956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𝑆𝑒𝑚𝑆𝑖</m:t>
                      </m:r>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𝑜𝑛𝑒</m:t>
                          </m:r>
                          <m:r>
                            <a:rPr lang="en-US" sz="1400" i="1">
                              <a:latin typeface="Cambria Math" panose="02040503050406030204" pitchFamily="18" charset="0"/>
                            </a:rPr>
                            <m:t>−</m:t>
                          </m:r>
                          <m:r>
                            <a:rPr lang="en-US" sz="1400" i="1">
                              <a:latin typeface="Cambria Math" panose="02040503050406030204" pitchFamily="18" charset="0"/>
                            </a:rPr>
                            <m:t>𝑤𝑎𝑦</m:t>
                          </m:r>
                        </m:sub>
                      </m:sSub>
                      <m:d>
                        <m:dPr>
                          <m:ctrlPr>
                            <a:rPr lang="en-US" sz="1400" i="1">
                              <a:latin typeface="Cambria Math" panose="02040503050406030204" pitchFamily="18" charset="0"/>
                            </a:rPr>
                          </m:ctrlPr>
                        </m:dPr>
                        <m:e>
                          <m:r>
                            <m:rPr>
                              <m:sty m:val="p"/>
                            </m:rPr>
                            <a:rPr lang="en-US" sz="1400">
                              <a:latin typeface="Cambria Math" panose="02040503050406030204" pitchFamily="18" charset="0"/>
                            </a:rPr>
                            <m:t>P</m:t>
                          </m:r>
                          <m:r>
                            <a:rPr lang="en-US" sz="1400">
                              <a:latin typeface="Cambria Math" panose="02040503050406030204" pitchFamily="18" charset="0"/>
                            </a:rPr>
                            <m:t>,</m:t>
                          </m:r>
                          <m:r>
                            <m:rPr>
                              <m:sty m:val="p"/>
                            </m:rPr>
                            <a:rPr lang="en-US" sz="1400">
                              <a:latin typeface="Cambria Math" panose="02040503050406030204" pitchFamily="18" charset="0"/>
                            </a:rPr>
                            <m:t>D</m:t>
                          </m:r>
                        </m:e>
                      </m:d>
                      <m:r>
                        <a:rPr lang="en-US" sz="1400" b="0" i="1">
                          <a:latin typeface="Cambria Math" panose="02040503050406030204" pitchFamily="18" charset="0"/>
                        </a:rPr>
                        <m:t>= </m:t>
                      </m:r>
                      <m:f>
                        <m:fPr>
                          <m:ctrlPr>
                            <a:rPr lang="en-US" sz="1400" b="0" i="1">
                              <a:latin typeface="Cambria Math" panose="02040503050406030204" pitchFamily="18" charset="0"/>
                            </a:rPr>
                          </m:ctrlPr>
                        </m:fPr>
                        <m:num>
                          <m:r>
                            <a:rPr lang="en-US" sz="1400" b="0" i="1">
                              <a:latin typeface="Cambria Math" panose="02040503050406030204" pitchFamily="18" charset="0"/>
                            </a:rPr>
                            <m:t>2+2</m:t>
                          </m:r>
                        </m:num>
                        <m:den>
                          <m:r>
                            <a:rPr lang="en-US" sz="1400" b="0" i="1">
                              <a:latin typeface="Cambria Math" panose="02040503050406030204" pitchFamily="18" charset="0"/>
                            </a:rPr>
                            <m:t>2</m:t>
                          </m:r>
                        </m:den>
                      </m:f>
                      <m:r>
                        <a:rPr lang="en-US" sz="1400" b="0" i="1">
                          <a:latin typeface="Cambria Math" panose="02040503050406030204" pitchFamily="18" charset="0"/>
                        </a:rPr>
                        <m:t>=2</m:t>
                      </m:r>
                    </m:oMath>
                  </m:oMathPara>
                </a14:m>
                <a:endParaRPr lang="en-KR" sz="1400"/>
              </a:p>
            </p:txBody>
          </p:sp>
        </mc:Choice>
        <mc:Fallback xmlns="">
          <p:sp>
            <p:nvSpPr>
              <p:cNvPr id="20" name="Rectangle 19">
                <a:extLst>
                  <a:ext uri="{FF2B5EF4-FFF2-40B4-BE49-F238E27FC236}">
                    <a16:creationId xmlns:a16="http://schemas.microsoft.com/office/drawing/2014/main" id="{90F2F7DF-8778-A34B-B55E-61EC615D294B}"/>
                  </a:ext>
                </a:extLst>
              </p:cNvPr>
              <p:cNvSpPr>
                <a:spLocks noRot="1" noChangeAspect="1" noMove="1" noResize="1" noEditPoints="1" noAdjustHandles="1" noChangeArrowheads="1" noChangeShapeType="1" noTextEdit="1"/>
              </p:cNvSpPr>
              <p:nvPr/>
            </p:nvSpPr>
            <p:spPr>
              <a:xfrm>
                <a:off x="5486400" y="4462466"/>
                <a:ext cx="2949141" cy="495649"/>
              </a:xfrm>
              <a:prstGeom prst="rect">
                <a:avLst/>
              </a:prstGeom>
              <a:blipFill>
                <a:blip r:embed="rId5"/>
                <a:stretch>
                  <a:fillRect b="-2500"/>
                </a:stretch>
              </a:blipFill>
            </p:spPr>
            <p:txBody>
              <a:bodyPr/>
              <a:lstStyle/>
              <a:p>
                <a:r>
                  <a:rPr lang="en-KR">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D3E403DF-A935-1845-881A-59524CCD33BB}"/>
                  </a:ext>
                </a:extLst>
              </p:cNvPr>
              <p:cNvSpPr/>
              <p:nvPr/>
            </p:nvSpPr>
            <p:spPr>
              <a:xfrm>
                <a:off x="6101843" y="1060003"/>
                <a:ext cx="2135328" cy="73866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𝐶𝐴𝐶</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b="0" i="1">
                                  <a:latin typeface="Cambria Math" panose="02040503050406030204" pitchFamily="18" charset="0"/>
                                </a:rPr>
                                <m:t>𝐷</m:t>
                              </m:r>
                            </m:e>
                            <m:sub>
                              <m:r>
                                <a:rPr lang="en-US" sz="1400" b="0" i="1">
                                  <a:latin typeface="Cambria Math" panose="02040503050406030204" pitchFamily="18" charset="0"/>
                                </a:rPr>
                                <m:t>1</m:t>
                              </m:r>
                            </m:sub>
                          </m:sSub>
                          <m:r>
                            <a:rPr lang="en-US" sz="1400" b="0" i="1">
                              <a:latin typeface="Cambria Math" panose="02040503050406030204" pitchFamily="18" charset="0"/>
                            </a:rPr>
                            <m:t>,</m:t>
                          </m:r>
                          <m:sSub>
                            <m:sSubPr>
                              <m:ctrlPr>
                                <a:rPr lang="en-US" sz="1400" i="1">
                                  <a:latin typeface="Cambria Math" panose="02040503050406030204" pitchFamily="18" charset="0"/>
                                </a:rPr>
                              </m:ctrlPr>
                            </m:sSubPr>
                            <m:e>
                              <m:r>
                                <a:rPr lang="en-US" sz="1400" b="0" i="1">
                                  <a:latin typeface="Cambria Math" panose="02040503050406030204" pitchFamily="18" charset="0"/>
                                </a:rPr>
                                <m:t>𝑃</m:t>
                              </m:r>
                            </m:e>
                            <m:sub>
                              <m:r>
                                <a:rPr lang="en-US" sz="1400" b="0" i="1">
                                  <a:latin typeface="Cambria Math" panose="02040503050406030204" pitchFamily="18" charset="0"/>
                                </a:rPr>
                                <m:t>1</m:t>
                              </m:r>
                            </m:sub>
                          </m:sSub>
                        </m:e>
                      </m:d>
                      <m:r>
                        <a:rPr lang="en-US" sz="1400" b="0" i="1">
                          <a:latin typeface="Cambria Math" panose="02040503050406030204" pitchFamily="18" charset="0"/>
                        </a:rPr>
                        <m:t>=3−1=2</m:t>
                      </m:r>
                    </m:oMath>
                  </m:oMathPara>
                </a14:m>
                <a:endParaRPr lang="en-US" sz="1400" b="0"/>
              </a:p>
              <a:p>
                <a:pPr algn="ct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𝐶𝐴𝐶</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b="0" i="1">
                                  <a:latin typeface="Cambria Math" panose="02040503050406030204" pitchFamily="18" charset="0"/>
                                </a:rPr>
                                <m:t>𝐷</m:t>
                              </m:r>
                            </m:e>
                            <m:sub>
                              <m:r>
                                <a:rPr lang="en-US" sz="1400" b="0" i="1">
                                  <a:latin typeface="Cambria Math" panose="02040503050406030204" pitchFamily="18" charset="0"/>
                                </a:rPr>
                                <m:t>1</m:t>
                              </m:r>
                            </m:sub>
                          </m:sSub>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b="0" i="1">
                                  <a:latin typeface="Cambria Math" panose="02040503050406030204" pitchFamily="18" charset="0"/>
                                </a:rPr>
                                <m:t>𝑃</m:t>
                              </m:r>
                            </m:e>
                            <m:sub>
                              <m:r>
                                <a:rPr lang="en-US" sz="1400" b="0" i="1">
                                  <a:latin typeface="Cambria Math" panose="02040503050406030204" pitchFamily="18" charset="0"/>
                                </a:rPr>
                                <m:t>2</m:t>
                              </m:r>
                            </m:sub>
                          </m:sSub>
                        </m:e>
                      </m:d>
                      <m:r>
                        <a:rPr lang="en-US" sz="1400" i="1">
                          <a:latin typeface="Cambria Math" panose="02040503050406030204" pitchFamily="18" charset="0"/>
                        </a:rPr>
                        <m:t>=</m:t>
                      </m:r>
                      <m:r>
                        <a:rPr lang="en-US" sz="1400" b="0" i="1">
                          <a:latin typeface="Cambria Math" panose="02040503050406030204" pitchFamily="18" charset="0"/>
                        </a:rPr>
                        <m:t>1</m:t>
                      </m:r>
                      <m:r>
                        <a:rPr lang="en-US" sz="1400" i="1">
                          <a:latin typeface="Cambria Math" panose="02040503050406030204" pitchFamily="18" charset="0"/>
                        </a:rPr>
                        <m:t>−1=</m:t>
                      </m:r>
                      <m:r>
                        <a:rPr lang="en-US" sz="1400" b="0" i="1">
                          <a:latin typeface="Cambria Math" panose="02040503050406030204" pitchFamily="18" charset="0"/>
                        </a:rPr>
                        <m:t>0</m:t>
                      </m:r>
                    </m:oMath>
                  </m:oMathPara>
                </a14:m>
                <a:endParaRPr lang="en-US" sz="1400"/>
              </a:p>
              <a:p>
                <a:pPr algn="ctr"/>
                <a14:m>
                  <m:oMath xmlns:m="http://schemas.openxmlformats.org/officeDocument/2006/math">
                    <m:r>
                      <a:rPr lang="en-US" sz="1400" i="1">
                        <a:latin typeface="Cambria Math" panose="02040503050406030204" pitchFamily="18" charset="0"/>
                      </a:rPr>
                      <m:t>𝐵𝑒𝑠𝑡𝑀𝑎𝑡𝑐h</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D</m:t>
                            </m:r>
                          </m:e>
                          <m:sub>
                            <m:r>
                              <a:rPr lang="en-US" sz="1400" b="0" i="1">
                                <a:latin typeface="Cambria Math" panose="02040503050406030204" pitchFamily="18" charset="0"/>
                              </a:rPr>
                              <m:t>1</m:t>
                            </m:r>
                          </m:sub>
                        </m:sSub>
                        <m:r>
                          <a:rPr lang="en-US" sz="1400">
                            <a:latin typeface="Cambria Math" panose="02040503050406030204" pitchFamily="18" charset="0"/>
                          </a:rPr>
                          <m:t>, </m:t>
                        </m:r>
                        <m:r>
                          <a:rPr lang="en-US" sz="1400" b="0" i="1">
                            <a:latin typeface="Cambria Math" panose="02040503050406030204" pitchFamily="18" charset="0"/>
                          </a:rPr>
                          <m:t>𝑃</m:t>
                        </m:r>
                      </m:e>
                    </m:d>
                  </m:oMath>
                </a14:m>
                <a:r>
                  <a:rPr lang="en-KR" sz="1400"/>
                  <a:t> = 2</a:t>
                </a:r>
              </a:p>
            </p:txBody>
          </p:sp>
        </mc:Choice>
        <mc:Fallback xmlns="">
          <p:sp>
            <p:nvSpPr>
              <p:cNvPr id="21" name="Rectangle 20">
                <a:extLst>
                  <a:ext uri="{FF2B5EF4-FFF2-40B4-BE49-F238E27FC236}">
                    <a16:creationId xmlns:a16="http://schemas.microsoft.com/office/drawing/2014/main" id="{D3E403DF-A935-1845-881A-59524CCD33BB}"/>
                  </a:ext>
                </a:extLst>
              </p:cNvPr>
              <p:cNvSpPr>
                <a:spLocks noRot="1" noChangeAspect="1" noMove="1" noResize="1" noEditPoints="1" noAdjustHandles="1" noChangeArrowheads="1" noChangeShapeType="1" noTextEdit="1"/>
              </p:cNvSpPr>
              <p:nvPr/>
            </p:nvSpPr>
            <p:spPr>
              <a:xfrm>
                <a:off x="6101843" y="1060003"/>
                <a:ext cx="2135328" cy="738664"/>
              </a:xfrm>
              <a:prstGeom prst="rect">
                <a:avLst/>
              </a:prstGeom>
              <a:blipFill>
                <a:blip r:embed="rId6"/>
                <a:stretch>
                  <a:fillRect b="-6780"/>
                </a:stretch>
              </a:blipFill>
            </p:spPr>
            <p:txBody>
              <a:bodyPr/>
              <a:lstStyle/>
              <a:p>
                <a:r>
                  <a:rPr lang="en-KR">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0EF878C3-998C-4445-9828-EF505C0495B7}"/>
                  </a:ext>
                </a:extLst>
              </p:cNvPr>
              <p:cNvSpPr/>
              <p:nvPr/>
            </p:nvSpPr>
            <p:spPr>
              <a:xfrm>
                <a:off x="5463421" y="5042053"/>
                <a:ext cx="3359702" cy="4956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𝑆𝑒𝑚𝑆𝑖</m:t>
                      </m:r>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𝑠𝑦𝑚𝑚𝑒𝑡𝑟𝑖𝑐</m:t>
                          </m:r>
                        </m:sub>
                      </m:sSub>
                      <m:d>
                        <m:dPr>
                          <m:ctrlPr>
                            <a:rPr lang="en-US" sz="1400" i="1">
                              <a:latin typeface="Cambria Math" panose="02040503050406030204" pitchFamily="18" charset="0"/>
                            </a:rPr>
                          </m:ctrlPr>
                        </m:dPr>
                        <m:e>
                          <m:r>
                            <m:rPr>
                              <m:sty m:val="p"/>
                            </m:rPr>
                            <a:rPr lang="en-US" sz="1400">
                              <a:latin typeface="Cambria Math" panose="02040503050406030204" pitchFamily="18" charset="0"/>
                            </a:rPr>
                            <m:t>P</m:t>
                          </m:r>
                          <m:r>
                            <a:rPr lang="en-US" sz="1400">
                              <a:latin typeface="Cambria Math" panose="02040503050406030204" pitchFamily="18" charset="0"/>
                            </a:rPr>
                            <m:t>,</m:t>
                          </m:r>
                          <m:r>
                            <m:rPr>
                              <m:sty m:val="p"/>
                            </m:rPr>
                            <a:rPr lang="en-US" sz="1400">
                              <a:latin typeface="Cambria Math" panose="02040503050406030204" pitchFamily="18" charset="0"/>
                            </a:rPr>
                            <m:t>D</m:t>
                          </m:r>
                        </m:e>
                      </m:d>
                      <m:r>
                        <a:rPr lang="en-US" sz="1400" i="1">
                          <a:latin typeface="Cambria Math" panose="02040503050406030204" pitchFamily="18" charset="0"/>
                        </a:rPr>
                        <m:t>= </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b="0" i="1">
                              <a:latin typeface="Cambria Math" panose="02040503050406030204" pitchFamily="18" charset="0"/>
                            </a:rPr>
                            <m:t>1.6</m:t>
                          </m:r>
                        </m:num>
                        <m:den>
                          <m:r>
                            <a:rPr lang="en-US" sz="1400" i="1">
                              <a:latin typeface="Cambria Math" panose="02040503050406030204" pitchFamily="18" charset="0"/>
                            </a:rPr>
                            <m:t>2</m:t>
                          </m:r>
                        </m:den>
                      </m:f>
                      <m:r>
                        <a:rPr lang="en-US" sz="1400" b="0" i="1">
                          <a:latin typeface="Cambria Math" panose="02040503050406030204" pitchFamily="18" charset="0"/>
                        </a:rPr>
                        <m:t>=1.8 </m:t>
                      </m:r>
                    </m:oMath>
                  </m:oMathPara>
                </a14:m>
                <a:endParaRPr lang="en-KR" sz="1400"/>
              </a:p>
            </p:txBody>
          </p:sp>
        </mc:Choice>
        <mc:Fallback xmlns="">
          <p:sp>
            <p:nvSpPr>
              <p:cNvPr id="22" name="Rectangle 21">
                <a:extLst>
                  <a:ext uri="{FF2B5EF4-FFF2-40B4-BE49-F238E27FC236}">
                    <a16:creationId xmlns:a16="http://schemas.microsoft.com/office/drawing/2014/main" id="{0EF878C3-998C-4445-9828-EF505C0495B7}"/>
                  </a:ext>
                </a:extLst>
              </p:cNvPr>
              <p:cNvSpPr>
                <a:spLocks noRot="1" noChangeAspect="1" noMove="1" noResize="1" noEditPoints="1" noAdjustHandles="1" noChangeArrowheads="1" noChangeShapeType="1" noTextEdit="1"/>
              </p:cNvSpPr>
              <p:nvPr/>
            </p:nvSpPr>
            <p:spPr>
              <a:xfrm>
                <a:off x="5463421" y="5042053"/>
                <a:ext cx="3359702" cy="495649"/>
              </a:xfrm>
              <a:prstGeom prst="rect">
                <a:avLst/>
              </a:prstGeom>
              <a:blipFill>
                <a:blip r:embed="rId7"/>
                <a:stretch>
                  <a:fillRect b="-5000"/>
                </a:stretch>
              </a:blipFill>
            </p:spPr>
            <p:txBody>
              <a:bodyPr/>
              <a:lstStyle/>
              <a:p>
                <a:r>
                  <a:rPr lang="en-KR">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50ABC3AD-E2C1-7846-8505-A0C9B3AFABAA}"/>
                  </a:ext>
                </a:extLst>
              </p:cNvPr>
              <p:cNvSpPr/>
              <p:nvPr/>
            </p:nvSpPr>
            <p:spPr>
              <a:xfrm>
                <a:off x="6137859" y="2002667"/>
                <a:ext cx="2139496" cy="73866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𝐶𝐴𝐶</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b="0" i="1">
                                  <a:latin typeface="Cambria Math" panose="02040503050406030204" pitchFamily="18" charset="0"/>
                                </a:rPr>
                                <m:t>𝐷</m:t>
                              </m:r>
                            </m:e>
                            <m:sub>
                              <m:r>
                                <a:rPr lang="en-US" sz="1400" b="0" i="1">
                                  <a:latin typeface="Cambria Math" panose="02040503050406030204" pitchFamily="18" charset="0"/>
                                </a:rPr>
                                <m:t>2</m:t>
                              </m:r>
                            </m:sub>
                          </m:sSub>
                          <m:r>
                            <a:rPr lang="en-US" sz="1400" b="0" i="1">
                              <a:latin typeface="Cambria Math" panose="02040503050406030204" pitchFamily="18" charset="0"/>
                            </a:rPr>
                            <m:t>,</m:t>
                          </m:r>
                          <m:sSub>
                            <m:sSubPr>
                              <m:ctrlPr>
                                <a:rPr lang="en-US" sz="1400" i="1">
                                  <a:latin typeface="Cambria Math" panose="02040503050406030204" pitchFamily="18" charset="0"/>
                                </a:rPr>
                              </m:ctrlPr>
                            </m:sSubPr>
                            <m:e>
                              <m:r>
                                <a:rPr lang="en-US" sz="1400" b="0" i="1">
                                  <a:latin typeface="Cambria Math" panose="02040503050406030204" pitchFamily="18" charset="0"/>
                                </a:rPr>
                                <m:t>𝑃</m:t>
                              </m:r>
                            </m:e>
                            <m:sub>
                              <m:r>
                                <a:rPr lang="en-US" sz="1400" b="0" i="1">
                                  <a:latin typeface="Cambria Math" panose="02040503050406030204" pitchFamily="18" charset="0"/>
                                </a:rPr>
                                <m:t>1</m:t>
                              </m:r>
                            </m:sub>
                          </m:sSub>
                        </m:e>
                      </m:d>
                      <m:r>
                        <a:rPr lang="en-US" sz="1400" b="0" i="1">
                          <a:latin typeface="Cambria Math" panose="02040503050406030204" pitchFamily="18" charset="0"/>
                        </a:rPr>
                        <m:t>=</m:t>
                      </m:r>
                      <m:r>
                        <a:rPr lang="en-US" altLang="ko-KR" sz="1400" b="0" i="1">
                          <a:latin typeface="Cambria Math" panose="02040503050406030204" pitchFamily="18" charset="0"/>
                        </a:rPr>
                        <m:t>1</m:t>
                      </m:r>
                      <m:r>
                        <a:rPr lang="en-US" sz="1400" b="0" i="1">
                          <a:latin typeface="Cambria Math" panose="02040503050406030204" pitchFamily="18" charset="0"/>
                        </a:rPr>
                        <m:t>−1=</m:t>
                      </m:r>
                      <m:r>
                        <a:rPr lang="en-US" altLang="ko-KR" sz="1400" b="0" i="1">
                          <a:latin typeface="Cambria Math" panose="02040503050406030204" pitchFamily="18" charset="0"/>
                        </a:rPr>
                        <m:t>0</m:t>
                      </m:r>
                    </m:oMath>
                  </m:oMathPara>
                </a14:m>
                <a:endParaRPr lang="en-US" sz="1400" b="0"/>
              </a:p>
              <a:p>
                <a:pPr algn="ct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𝐶𝐴𝐶</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b="0" i="1">
                                  <a:latin typeface="Cambria Math" panose="02040503050406030204" pitchFamily="18" charset="0"/>
                                </a:rPr>
                                <m:t>𝐷</m:t>
                              </m:r>
                            </m:e>
                            <m:sub>
                              <m:r>
                                <a:rPr lang="en-US" sz="1400" b="0" i="1">
                                  <a:latin typeface="Cambria Math" panose="02040503050406030204" pitchFamily="18" charset="0"/>
                                </a:rPr>
                                <m:t>2</m:t>
                              </m:r>
                            </m:sub>
                          </m:sSub>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b="0" i="1">
                                  <a:latin typeface="Cambria Math" panose="02040503050406030204" pitchFamily="18" charset="0"/>
                                </a:rPr>
                                <m:t>𝑃</m:t>
                              </m:r>
                            </m:e>
                            <m:sub>
                              <m:r>
                                <a:rPr lang="en-US" sz="1400" b="0" i="1">
                                  <a:latin typeface="Cambria Math" panose="02040503050406030204" pitchFamily="18" charset="0"/>
                                </a:rPr>
                                <m:t>2</m:t>
                              </m:r>
                            </m:sub>
                          </m:sSub>
                        </m:e>
                      </m:d>
                      <m:r>
                        <a:rPr lang="en-US" sz="1400" i="1">
                          <a:latin typeface="Cambria Math" panose="02040503050406030204" pitchFamily="18" charset="0"/>
                        </a:rPr>
                        <m:t>=</m:t>
                      </m:r>
                      <m:r>
                        <a:rPr lang="en-US" altLang="ko-KR" sz="1400" b="0" i="1">
                          <a:latin typeface="Cambria Math" panose="02040503050406030204" pitchFamily="18" charset="0"/>
                        </a:rPr>
                        <m:t>2</m:t>
                      </m:r>
                      <m:r>
                        <a:rPr lang="en-US" sz="1400" i="1">
                          <a:latin typeface="Cambria Math" panose="02040503050406030204" pitchFamily="18" charset="0"/>
                        </a:rPr>
                        <m:t>−1=</m:t>
                      </m:r>
                      <m:r>
                        <a:rPr lang="en-US" altLang="ko-KR" sz="1400" b="0" i="1">
                          <a:latin typeface="Cambria Math" panose="02040503050406030204" pitchFamily="18" charset="0"/>
                        </a:rPr>
                        <m:t>1</m:t>
                      </m:r>
                    </m:oMath>
                  </m:oMathPara>
                </a14:m>
                <a:endParaRPr lang="en-US" sz="1400"/>
              </a:p>
              <a:p>
                <a:pPr algn="ctr"/>
                <a14:m>
                  <m:oMath xmlns:m="http://schemas.openxmlformats.org/officeDocument/2006/math">
                    <m:r>
                      <a:rPr lang="en-US" sz="1400" i="1">
                        <a:latin typeface="Cambria Math" panose="02040503050406030204" pitchFamily="18" charset="0"/>
                      </a:rPr>
                      <m:t>𝐵𝑒𝑠𝑡𝑀𝑎𝑡𝑐h</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D</m:t>
                            </m:r>
                          </m:e>
                          <m:sub>
                            <m:r>
                              <a:rPr lang="en-US" altLang="ko-KR" sz="1400" b="0" i="1">
                                <a:latin typeface="Cambria Math" panose="02040503050406030204" pitchFamily="18" charset="0"/>
                              </a:rPr>
                              <m:t>2</m:t>
                            </m:r>
                          </m:sub>
                        </m:sSub>
                        <m:r>
                          <a:rPr lang="en-US" sz="1400">
                            <a:latin typeface="Cambria Math" panose="02040503050406030204" pitchFamily="18" charset="0"/>
                          </a:rPr>
                          <m:t>, </m:t>
                        </m:r>
                        <m:r>
                          <a:rPr lang="en-US" sz="1400" b="0" i="1">
                            <a:latin typeface="Cambria Math" panose="02040503050406030204" pitchFamily="18" charset="0"/>
                          </a:rPr>
                          <m:t>𝑃</m:t>
                        </m:r>
                      </m:e>
                    </m:d>
                  </m:oMath>
                </a14:m>
                <a:r>
                  <a:rPr lang="en-KR" sz="1400"/>
                  <a:t> = 1</a:t>
                </a:r>
              </a:p>
            </p:txBody>
          </p:sp>
        </mc:Choice>
        <mc:Fallback xmlns="">
          <p:sp>
            <p:nvSpPr>
              <p:cNvPr id="23" name="Rectangle 22">
                <a:extLst>
                  <a:ext uri="{FF2B5EF4-FFF2-40B4-BE49-F238E27FC236}">
                    <a16:creationId xmlns:a16="http://schemas.microsoft.com/office/drawing/2014/main" id="{50ABC3AD-E2C1-7846-8505-A0C9B3AFABAA}"/>
                  </a:ext>
                </a:extLst>
              </p:cNvPr>
              <p:cNvSpPr>
                <a:spLocks noRot="1" noChangeAspect="1" noMove="1" noResize="1" noEditPoints="1" noAdjustHandles="1" noChangeArrowheads="1" noChangeShapeType="1" noTextEdit="1"/>
              </p:cNvSpPr>
              <p:nvPr/>
            </p:nvSpPr>
            <p:spPr>
              <a:xfrm>
                <a:off x="6137859" y="2002667"/>
                <a:ext cx="2139496" cy="738664"/>
              </a:xfrm>
              <a:prstGeom prst="rect">
                <a:avLst/>
              </a:prstGeom>
              <a:blipFill>
                <a:blip r:embed="rId8"/>
                <a:stretch>
                  <a:fillRect b="-5000"/>
                </a:stretch>
              </a:blipFill>
            </p:spPr>
            <p:txBody>
              <a:bodyPr/>
              <a:lstStyle/>
              <a:p>
                <a:r>
                  <a:rPr lang="en-KR">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189A5A81-1253-E849-9E7B-4B9CB6DBCC80}"/>
                  </a:ext>
                </a:extLst>
              </p:cNvPr>
              <p:cNvSpPr/>
              <p:nvPr/>
            </p:nvSpPr>
            <p:spPr>
              <a:xfrm>
                <a:off x="6137859" y="2945332"/>
                <a:ext cx="2139496" cy="73866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𝐶𝐴𝐶</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b="0" i="1">
                                  <a:latin typeface="Cambria Math" panose="02040503050406030204" pitchFamily="18" charset="0"/>
                                </a:rPr>
                                <m:t>𝐷</m:t>
                              </m:r>
                            </m:e>
                            <m:sub>
                              <m:r>
                                <a:rPr lang="en-US" sz="1400" b="0" i="1">
                                  <a:latin typeface="Cambria Math" panose="02040503050406030204" pitchFamily="18" charset="0"/>
                                </a:rPr>
                                <m:t>3</m:t>
                              </m:r>
                            </m:sub>
                          </m:sSub>
                          <m:r>
                            <a:rPr lang="en-US" sz="1400" b="0" i="1">
                              <a:latin typeface="Cambria Math" panose="02040503050406030204" pitchFamily="18" charset="0"/>
                            </a:rPr>
                            <m:t>,</m:t>
                          </m:r>
                          <m:sSub>
                            <m:sSubPr>
                              <m:ctrlPr>
                                <a:rPr lang="en-US" sz="1400" i="1">
                                  <a:latin typeface="Cambria Math" panose="02040503050406030204" pitchFamily="18" charset="0"/>
                                </a:rPr>
                              </m:ctrlPr>
                            </m:sSubPr>
                            <m:e>
                              <m:r>
                                <a:rPr lang="en-US" sz="1400" b="0" i="1">
                                  <a:latin typeface="Cambria Math" panose="02040503050406030204" pitchFamily="18" charset="0"/>
                                </a:rPr>
                                <m:t>𝑃</m:t>
                              </m:r>
                            </m:e>
                            <m:sub>
                              <m:r>
                                <a:rPr lang="en-US" sz="1400" b="0" i="1">
                                  <a:latin typeface="Cambria Math" panose="02040503050406030204" pitchFamily="18" charset="0"/>
                                </a:rPr>
                                <m:t>1</m:t>
                              </m:r>
                            </m:sub>
                          </m:sSub>
                        </m:e>
                      </m:d>
                      <m:r>
                        <a:rPr lang="en-US" sz="1400" b="0" i="1">
                          <a:latin typeface="Cambria Math" panose="02040503050406030204" pitchFamily="18" charset="0"/>
                        </a:rPr>
                        <m:t>=1−1=0</m:t>
                      </m:r>
                    </m:oMath>
                  </m:oMathPara>
                </a14:m>
                <a:endParaRPr lang="en-US" sz="1400" b="0"/>
              </a:p>
              <a:p>
                <a:pPr algn="ct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𝐶𝐴𝐶</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a:rPr lang="en-US" sz="1400" b="0" i="1">
                                  <a:latin typeface="Cambria Math" panose="02040503050406030204" pitchFamily="18" charset="0"/>
                                </a:rPr>
                                <m:t>𝐷</m:t>
                              </m:r>
                            </m:e>
                            <m:sub>
                              <m:r>
                                <a:rPr lang="en-US" sz="1400" b="0" i="1">
                                  <a:latin typeface="Cambria Math" panose="02040503050406030204" pitchFamily="18" charset="0"/>
                                </a:rPr>
                                <m:t>3</m:t>
                              </m:r>
                            </m:sub>
                          </m:sSub>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b="0" i="1">
                                  <a:latin typeface="Cambria Math" panose="02040503050406030204" pitchFamily="18" charset="0"/>
                                </a:rPr>
                                <m:t>𝑃</m:t>
                              </m:r>
                            </m:e>
                            <m:sub>
                              <m:r>
                                <a:rPr lang="en-US" sz="1400" b="0" i="1">
                                  <a:latin typeface="Cambria Math" panose="02040503050406030204" pitchFamily="18" charset="0"/>
                                </a:rPr>
                                <m:t>2</m:t>
                              </m:r>
                            </m:sub>
                          </m:sSub>
                        </m:e>
                      </m:d>
                      <m:r>
                        <a:rPr lang="en-US" sz="1400" i="1">
                          <a:latin typeface="Cambria Math" panose="02040503050406030204" pitchFamily="18" charset="0"/>
                        </a:rPr>
                        <m:t>=</m:t>
                      </m:r>
                      <m:r>
                        <a:rPr lang="en-US" sz="1400" b="0" i="1">
                          <a:latin typeface="Cambria Math" panose="02040503050406030204" pitchFamily="18" charset="0"/>
                        </a:rPr>
                        <m:t>3</m:t>
                      </m:r>
                      <m:r>
                        <a:rPr lang="en-US" sz="1400" i="1">
                          <a:latin typeface="Cambria Math" panose="02040503050406030204" pitchFamily="18" charset="0"/>
                        </a:rPr>
                        <m:t>−1=</m:t>
                      </m:r>
                      <m:r>
                        <a:rPr lang="en-US" sz="1400" b="0" i="1">
                          <a:latin typeface="Cambria Math" panose="02040503050406030204" pitchFamily="18" charset="0"/>
                        </a:rPr>
                        <m:t>2</m:t>
                      </m:r>
                    </m:oMath>
                  </m:oMathPara>
                </a14:m>
                <a:endParaRPr lang="en-US" sz="1400"/>
              </a:p>
              <a:p>
                <a:pPr algn="ctr"/>
                <a14:m>
                  <m:oMath xmlns:m="http://schemas.openxmlformats.org/officeDocument/2006/math">
                    <m:r>
                      <a:rPr lang="en-US" sz="1400" i="1">
                        <a:latin typeface="Cambria Math" panose="02040503050406030204" pitchFamily="18" charset="0"/>
                      </a:rPr>
                      <m:t>𝐵𝑒𝑠𝑡𝑀𝑎𝑡𝑐h</m:t>
                    </m:r>
                    <m:d>
                      <m:dPr>
                        <m:ctrlPr>
                          <a:rPr lang="en-US" sz="1400" i="1">
                            <a:latin typeface="Cambria Math" panose="02040503050406030204" pitchFamily="18" charset="0"/>
                          </a:rPr>
                        </m:ctrlPr>
                      </m:dPr>
                      <m:e>
                        <m:sSub>
                          <m:sSubPr>
                            <m:ctrlPr>
                              <a:rPr lang="en-US" sz="1400" i="1">
                                <a:latin typeface="Cambria Math" panose="02040503050406030204" pitchFamily="18" charset="0"/>
                              </a:rPr>
                            </m:ctrlPr>
                          </m:sSubPr>
                          <m:e>
                            <m:r>
                              <m:rPr>
                                <m:sty m:val="p"/>
                              </m:rPr>
                              <a:rPr lang="en-US" sz="1400" b="0" i="0">
                                <a:latin typeface="Cambria Math" panose="02040503050406030204" pitchFamily="18" charset="0"/>
                              </a:rPr>
                              <m:t>D</m:t>
                            </m:r>
                          </m:e>
                          <m:sub>
                            <m:r>
                              <a:rPr lang="en-US" altLang="ko-KR" sz="1400" b="0" i="1">
                                <a:latin typeface="Cambria Math" panose="02040503050406030204" pitchFamily="18" charset="0"/>
                              </a:rPr>
                              <m:t>3</m:t>
                            </m:r>
                          </m:sub>
                        </m:sSub>
                        <m:r>
                          <a:rPr lang="en-US" sz="1400">
                            <a:latin typeface="Cambria Math" panose="02040503050406030204" pitchFamily="18" charset="0"/>
                          </a:rPr>
                          <m:t>, </m:t>
                        </m:r>
                        <m:r>
                          <a:rPr lang="en-US" sz="1400" b="0" i="1">
                            <a:latin typeface="Cambria Math" panose="02040503050406030204" pitchFamily="18" charset="0"/>
                          </a:rPr>
                          <m:t>𝑃</m:t>
                        </m:r>
                      </m:e>
                    </m:d>
                  </m:oMath>
                </a14:m>
                <a:r>
                  <a:rPr lang="en-KR" sz="1400"/>
                  <a:t> = 2</a:t>
                </a:r>
              </a:p>
            </p:txBody>
          </p:sp>
        </mc:Choice>
        <mc:Fallback xmlns="">
          <p:sp>
            <p:nvSpPr>
              <p:cNvPr id="24" name="Rectangle 23">
                <a:extLst>
                  <a:ext uri="{FF2B5EF4-FFF2-40B4-BE49-F238E27FC236}">
                    <a16:creationId xmlns:a16="http://schemas.microsoft.com/office/drawing/2014/main" id="{189A5A81-1253-E849-9E7B-4B9CB6DBCC80}"/>
                  </a:ext>
                </a:extLst>
              </p:cNvPr>
              <p:cNvSpPr>
                <a:spLocks noRot="1" noChangeAspect="1" noMove="1" noResize="1" noEditPoints="1" noAdjustHandles="1" noChangeArrowheads="1" noChangeShapeType="1" noTextEdit="1"/>
              </p:cNvSpPr>
              <p:nvPr/>
            </p:nvSpPr>
            <p:spPr>
              <a:xfrm>
                <a:off x="6137859" y="2945332"/>
                <a:ext cx="2139496" cy="738664"/>
              </a:xfrm>
              <a:prstGeom prst="rect">
                <a:avLst/>
              </a:prstGeom>
              <a:blipFill>
                <a:blip r:embed="rId9"/>
                <a:stretch>
                  <a:fillRect b="-8475"/>
                </a:stretch>
              </a:blipFill>
            </p:spPr>
            <p:txBody>
              <a:bodyPr/>
              <a:lstStyle/>
              <a:p>
                <a:r>
                  <a:rPr lang="en-KR">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DCCCD1BB-EAF0-CB4F-8050-7278C817C649}"/>
                  </a:ext>
                </a:extLst>
              </p:cNvPr>
              <p:cNvSpPr/>
              <p:nvPr/>
            </p:nvSpPr>
            <p:spPr>
              <a:xfrm>
                <a:off x="5437485" y="3862786"/>
                <a:ext cx="3411575" cy="4970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𝑆𝑒𝑚𝑆𝑖</m:t>
                      </m:r>
                      <m:sSub>
                        <m:sSubPr>
                          <m:ctrlPr>
                            <a:rPr lang="en-US" sz="1400" i="1">
                              <a:latin typeface="Cambria Math" panose="02040503050406030204" pitchFamily="18" charset="0"/>
                            </a:rPr>
                          </m:ctrlPr>
                        </m:sSubPr>
                        <m:e>
                          <m:r>
                            <a:rPr lang="en-US" sz="1400" i="1">
                              <a:latin typeface="Cambria Math" panose="02040503050406030204" pitchFamily="18" charset="0"/>
                            </a:rPr>
                            <m:t>𝑚</m:t>
                          </m:r>
                        </m:e>
                        <m:sub>
                          <m:r>
                            <a:rPr lang="en-US" sz="1400" i="1">
                              <a:latin typeface="Cambria Math" panose="02040503050406030204" pitchFamily="18" charset="0"/>
                            </a:rPr>
                            <m:t>𝑜𝑛𝑒</m:t>
                          </m:r>
                          <m:r>
                            <a:rPr lang="en-US" sz="1400" i="1">
                              <a:latin typeface="Cambria Math" panose="02040503050406030204" pitchFamily="18" charset="0"/>
                            </a:rPr>
                            <m:t>−</m:t>
                          </m:r>
                          <m:r>
                            <a:rPr lang="en-US" sz="1400" i="1">
                              <a:latin typeface="Cambria Math" panose="02040503050406030204" pitchFamily="18" charset="0"/>
                            </a:rPr>
                            <m:t>𝑤𝑎𝑦</m:t>
                          </m:r>
                        </m:sub>
                      </m:sSub>
                      <m:d>
                        <m:dPr>
                          <m:ctrlPr>
                            <a:rPr lang="en-US" sz="1400" i="1">
                              <a:latin typeface="Cambria Math" panose="02040503050406030204" pitchFamily="18" charset="0"/>
                            </a:rPr>
                          </m:ctrlPr>
                        </m:dPr>
                        <m:e>
                          <m:r>
                            <m:rPr>
                              <m:sty m:val="p"/>
                            </m:rPr>
                            <a:rPr lang="en-US" sz="1400" b="0" i="0">
                              <a:latin typeface="Cambria Math" panose="02040503050406030204" pitchFamily="18" charset="0"/>
                            </a:rPr>
                            <m:t>D</m:t>
                          </m:r>
                          <m:r>
                            <a:rPr lang="en-US" sz="1400">
                              <a:latin typeface="Cambria Math" panose="02040503050406030204" pitchFamily="18" charset="0"/>
                            </a:rPr>
                            <m:t>,</m:t>
                          </m:r>
                          <m:r>
                            <a:rPr lang="en-US" sz="1400" b="0" i="1">
                              <a:latin typeface="Cambria Math" panose="02040503050406030204" pitchFamily="18" charset="0"/>
                            </a:rPr>
                            <m:t>𝑃</m:t>
                          </m:r>
                        </m:e>
                      </m:d>
                      <m:r>
                        <a:rPr lang="en-US" sz="1400" b="0" i="1">
                          <a:latin typeface="Cambria Math" panose="02040503050406030204" pitchFamily="18" charset="0"/>
                        </a:rPr>
                        <m:t>= </m:t>
                      </m:r>
                      <m:f>
                        <m:fPr>
                          <m:ctrlPr>
                            <a:rPr lang="en-US" sz="1400" b="0" i="1">
                              <a:latin typeface="Cambria Math" panose="02040503050406030204" pitchFamily="18" charset="0"/>
                            </a:rPr>
                          </m:ctrlPr>
                        </m:fPr>
                        <m:num>
                          <m:r>
                            <a:rPr lang="en-US" sz="1400" b="0" i="1">
                              <a:latin typeface="Cambria Math" panose="02040503050406030204" pitchFamily="18" charset="0"/>
                            </a:rPr>
                            <m:t>2+1+2</m:t>
                          </m:r>
                        </m:num>
                        <m:den>
                          <m:r>
                            <a:rPr lang="en-US" sz="1400" b="0" i="1">
                              <a:latin typeface="Cambria Math" panose="02040503050406030204" pitchFamily="18" charset="0"/>
                            </a:rPr>
                            <m:t>3</m:t>
                          </m:r>
                        </m:den>
                      </m:f>
                      <m:r>
                        <a:rPr lang="en-US" sz="1400" b="0" i="1">
                          <a:latin typeface="Cambria Math" panose="02040503050406030204" pitchFamily="18" charset="0"/>
                        </a:rPr>
                        <m:t>=1.6</m:t>
                      </m:r>
                    </m:oMath>
                  </m:oMathPara>
                </a14:m>
                <a:endParaRPr lang="en-KR" sz="1400"/>
              </a:p>
            </p:txBody>
          </p:sp>
        </mc:Choice>
        <mc:Fallback xmlns="">
          <p:sp>
            <p:nvSpPr>
              <p:cNvPr id="25" name="Rectangle 24">
                <a:extLst>
                  <a:ext uri="{FF2B5EF4-FFF2-40B4-BE49-F238E27FC236}">
                    <a16:creationId xmlns:a16="http://schemas.microsoft.com/office/drawing/2014/main" id="{DCCCD1BB-EAF0-CB4F-8050-7278C817C649}"/>
                  </a:ext>
                </a:extLst>
              </p:cNvPr>
              <p:cNvSpPr>
                <a:spLocks noRot="1" noChangeAspect="1" noMove="1" noResize="1" noEditPoints="1" noAdjustHandles="1" noChangeArrowheads="1" noChangeShapeType="1" noTextEdit="1"/>
              </p:cNvSpPr>
              <p:nvPr/>
            </p:nvSpPr>
            <p:spPr>
              <a:xfrm>
                <a:off x="5437485" y="3862786"/>
                <a:ext cx="3411575" cy="497059"/>
              </a:xfrm>
              <a:prstGeom prst="rect">
                <a:avLst/>
              </a:prstGeom>
              <a:blipFill>
                <a:blip r:embed="rId10"/>
                <a:stretch>
                  <a:fillRect b="-2500"/>
                </a:stretch>
              </a:blipFill>
            </p:spPr>
            <p:txBody>
              <a:bodyPr/>
              <a:lstStyle/>
              <a:p>
                <a:r>
                  <a:rPr lang="en-KR">
                    <a:noFill/>
                  </a:rPr>
                  <a:t> </a:t>
                </a:r>
              </a:p>
            </p:txBody>
          </p:sp>
        </mc:Fallback>
      </mc:AlternateContent>
      <p:pic>
        <p:nvPicPr>
          <p:cNvPr id="26" name="그림 3">
            <a:extLst>
              <a:ext uri="{FF2B5EF4-FFF2-40B4-BE49-F238E27FC236}">
                <a16:creationId xmlns:a16="http://schemas.microsoft.com/office/drawing/2014/main" id="{B8763DA0-0F0D-AD4B-B3B3-9D317AA7F54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84115" y="1428664"/>
            <a:ext cx="4377170" cy="2735731"/>
          </a:xfrm>
          <a:prstGeom prst="rect">
            <a:avLst/>
          </a:prstGeom>
        </p:spPr>
      </p:pic>
    </p:spTree>
    <p:extLst>
      <p:ext uri="{BB962C8B-B14F-4D97-AF65-F5344CB8AC3E}">
        <p14:creationId xmlns:p14="http://schemas.microsoft.com/office/powerpoint/2010/main" val="4202051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3Cnet score</a:t>
            </a:r>
            <a:r>
              <a:rPr lang="ko-KR" altLang="en-US" dirty="0"/>
              <a:t> </a:t>
            </a:r>
            <a:r>
              <a:rPr lang="en-US" altLang="ko-KR" baseline="30000" dirty="0"/>
              <a:t>5</a:t>
            </a:r>
            <a:endParaRPr lang="en-US" altLang="en-US" dirty="0"/>
          </a:p>
        </p:txBody>
      </p:sp>
      <p:sp>
        <p:nvSpPr>
          <p:cNvPr id="2062" name="Rectangle 14"/>
          <p:cNvSpPr>
            <a:spLocks noGrp="1" noChangeArrowheads="1"/>
          </p:cNvSpPr>
          <p:nvPr>
            <p:ph idx="1"/>
          </p:nvPr>
        </p:nvSpPr>
        <p:spPr/>
        <p:txBody>
          <a:bodyPr>
            <a:normAutofit/>
          </a:bodyPr>
          <a:lstStyle/>
          <a:p>
            <a:r>
              <a:rPr lang="en-US" altLang="ko-KR" sz="2000"/>
              <a:t>Amino-acid sequences around the variant sites are passed through 3Cnet to generate predicted pathogenicity scores</a:t>
            </a:r>
          </a:p>
          <a:p>
            <a:endParaRPr lang="en-US" altLang="ko-KR" sz="2000"/>
          </a:p>
          <a:p>
            <a:r>
              <a:rPr lang="en-US" altLang="ko-KR" sz="2000"/>
              <a:t>Almost all types variants in exon can be evaluated including missense, start-lost, stop-gain, frameshift variants</a:t>
            </a:r>
          </a:p>
          <a:p>
            <a:endParaRPr lang="en-US" altLang="ko-KR" sz="2000"/>
          </a:p>
          <a:p>
            <a:r>
              <a:rPr lang="en-US" altLang="ko-KR" sz="2000"/>
              <a:t>3Cnet uses 3 different genomic databases to train the pathogenicity of variants</a:t>
            </a:r>
          </a:p>
          <a:p>
            <a:pPr lvl="1"/>
            <a:r>
              <a:rPr lang="en-US" altLang="ko-KR" sz="1600"/>
              <a:t>Clinical data: pathogenic and benign variant information from ClinVar database</a:t>
            </a:r>
          </a:p>
          <a:p>
            <a:pPr lvl="1"/>
            <a:r>
              <a:rPr lang="en-US" altLang="ko-KR" sz="1600"/>
              <a:t>Common variants: common variant information from GnomAD database</a:t>
            </a:r>
          </a:p>
          <a:p>
            <a:pPr lvl="1"/>
            <a:r>
              <a:rPr lang="en-US" altLang="ko-KR" sz="1600"/>
              <a:t>Conservation data: variants reflecting evolutionary constraints from UniRef database</a:t>
            </a:r>
          </a:p>
        </p:txBody>
      </p:sp>
      <p:sp>
        <p:nvSpPr>
          <p:cNvPr id="2054" name="Text Box 6"/>
          <p:cNvSpPr txBox="1">
            <a:spLocks noChangeArrowheads="1"/>
          </p:cNvSpPr>
          <p:nvPr/>
        </p:nvSpPr>
        <p:spPr bwMode="auto">
          <a:xfrm>
            <a:off x="342900" y="6248400"/>
            <a:ext cx="2223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Rectangle 7">
            <a:extLst>
              <a:ext uri="{FF2B5EF4-FFF2-40B4-BE49-F238E27FC236}">
                <a16:creationId xmlns:a16="http://schemas.microsoft.com/office/drawing/2014/main" id="{17164758-6972-1C42-A039-87C32C7FBAF7}"/>
              </a:ext>
            </a:extLst>
          </p:cNvPr>
          <p:cNvSpPr/>
          <p:nvPr/>
        </p:nvSpPr>
        <p:spPr>
          <a:xfrm>
            <a:off x="523235" y="5527711"/>
            <a:ext cx="8163565" cy="415498"/>
          </a:xfrm>
          <a:prstGeom prst="rect">
            <a:avLst/>
          </a:prstGeom>
        </p:spPr>
        <p:txBody>
          <a:bodyPr wrap="square">
            <a:spAutoFit/>
          </a:bodyPr>
          <a:lstStyle/>
          <a:p>
            <a:r>
              <a:rPr lang="en-US" altLang="ko-KR" sz="1050" dirty="0"/>
              <a:t>5)</a:t>
            </a:r>
            <a:r>
              <a:rPr lang="ko-KR" altLang="en-US" sz="1050" dirty="0"/>
              <a:t> </a:t>
            </a:r>
            <a:r>
              <a:rPr lang="en-US" altLang="ko-Kore-KR" sz="1050" dirty="0"/>
              <a:t>Dhong-Gun Won et al. 3Cnet: pathogenicity prediction of human variants using multitask learning with evolutionary constraints, Bioinformatics, Volume 37, Issue 24, 15 December (2021)</a:t>
            </a:r>
            <a:endParaRPr lang="en" altLang="ko-Kore-KR" sz="1050" dirty="0"/>
          </a:p>
        </p:txBody>
      </p:sp>
    </p:spTree>
    <p:extLst>
      <p:ext uri="{BB962C8B-B14F-4D97-AF65-F5344CB8AC3E}">
        <p14:creationId xmlns:p14="http://schemas.microsoft.com/office/powerpoint/2010/main" val="2706076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3Cnet score</a:t>
            </a:r>
          </a:p>
        </p:txBody>
      </p:sp>
      <p:sp>
        <p:nvSpPr>
          <p:cNvPr id="2054" name="Text Box 6"/>
          <p:cNvSpPr txBox="1">
            <a:spLocks noChangeArrowheads="1"/>
          </p:cNvSpPr>
          <p:nvPr/>
        </p:nvSpPr>
        <p:spPr bwMode="auto">
          <a:xfrm>
            <a:off x="342900" y="6248400"/>
            <a:ext cx="2223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2" name="TextBox 1">
            <a:extLst>
              <a:ext uri="{FF2B5EF4-FFF2-40B4-BE49-F238E27FC236}">
                <a16:creationId xmlns:a16="http://schemas.microsoft.com/office/drawing/2014/main" id="{D845ABAF-F794-E84C-B009-948B402D7C15}"/>
              </a:ext>
            </a:extLst>
          </p:cNvPr>
          <p:cNvSpPr txBox="1"/>
          <p:nvPr/>
        </p:nvSpPr>
        <p:spPr>
          <a:xfrm>
            <a:off x="838200" y="5735460"/>
            <a:ext cx="7696200" cy="369332"/>
          </a:xfrm>
          <a:prstGeom prst="rect">
            <a:avLst/>
          </a:prstGeom>
          <a:noFill/>
        </p:spPr>
        <p:txBody>
          <a:bodyPr wrap="square" rtlCol="0">
            <a:spAutoFit/>
          </a:bodyPr>
          <a:lstStyle/>
          <a:p>
            <a:r>
              <a:rPr lang="en-KR"/>
              <a:t>Figure. 3Cnet architecture scoring variants based on protein sequences</a:t>
            </a:r>
          </a:p>
        </p:txBody>
      </p:sp>
      <p:pic>
        <p:nvPicPr>
          <p:cNvPr id="8" name="Picture 7">
            <a:extLst>
              <a:ext uri="{FF2B5EF4-FFF2-40B4-BE49-F238E27FC236}">
                <a16:creationId xmlns:a16="http://schemas.microsoft.com/office/drawing/2014/main" id="{D3C05237-564C-D244-894A-BC757682FDC5}"/>
              </a:ext>
            </a:extLst>
          </p:cNvPr>
          <p:cNvPicPr>
            <a:picLocks noChangeAspect="1"/>
          </p:cNvPicPr>
          <p:nvPr/>
        </p:nvPicPr>
        <p:blipFill>
          <a:blip r:embed="rId3"/>
          <a:stretch>
            <a:fillRect/>
          </a:stretch>
        </p:blipFill>
        <p:spPr>
          <a:xfrm>
            <a:off x="4953000" y="811823"/>
            <a:ext cx="3124200" cy="4952051"/>
          </a:xfrm>
          <a:prstGeom prst="rect">
            <a:avLst/>
          </a:prstGeom>
        </p:spPr>
      </p:pic>
      <p:pic>
        <p:nvPicPr>
          <p:cNvPr id="5" name="Picture 4">
            <a:extLst>
              <a:ext uri="{FF2B5EF4-FFF2-40B4-BE49-F238E27FC236}">
                <a16:creationId xmlns:a16="http://schemas.microsoft.com/office/drawing/2014/main" id="{1CE015F7-D64B-9440-A98E-5C42D32963F0}"/>
              </a:ext>
            </a:extLst>
          </p:cNvPr>
          <p:cNvPicPr>
            <a:picLocks noChangeAspect="1"/>
          </p:cNvPicPr>
          <p:nvPr/>
        </p:nvPicPr>
        <p:blipFill>
          <a:blip r:embed="rId4"/>
          <a:stretch>
            <a:fillRect/>
          </a:stretch>
        </p:blipFill>
        <p:spPr>
          <a:xfrm>
            <a:off x="1066800" y="738310"/>
            <a:ext cx="3740759" cy="4965212"/>
          </a:xfrm>
          <a:prstGeom prst="rect">
            <a:avLst/>
          </a:prstGeom>
        </p:spPr>
      </p:pic>
    </p:spTree>
    <p:extLst>
      <p:ext uri="{BB962C8B-B14F-4D97-AF65-F5344CB8AC3E}">
        <p14:creationId xmlns:p14="http://schemas.microsoft.com/office/powerpoint/2010/main" val="2208462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t>I</a:t>
            </a:r>
            <a:r>
              <a:rPr lang="en-KR"/>
              <a:t>n-house confirmed variants</a:t>
            </a:r>
            <a:endParaRPr lang="en-US" altLang="en-US" dirty="0"/>
          </a:p>
        </p:txBody>
      </p:sp>
      <p:sp>
        <p:nvSpPr>
          <p:cNvPr id="2062" name="Rectangle 14"/>
          <p:cNvSpPr>
            <a:spLocks noGrp="1" noChangeArrowheads="1"/>
          </p:cNvSpPr>
          <p:nvPr>
            <p:ph idx="1"/>
          </p:nvPr>
        </p:nvSpPr>
        <p:spPr/>
        <p:txBody>
          <a:bodyPr>
            <a:normAutofit/>
          </a:bodyPr>
          <a:lstStyle/>
          <a:p>
            <a:r>
              <a:rPr lang="en-US" altLang="en-US" sz="2000"/>
              <a:t>Confirmed variants = reported positive variants accepted by the doctor in charge.</a:t>
            </a:r>
          </a:p>
          <a:p>
            <a:pPr lvl="1"/>
            <a:r>
              <a:rPr lang="en-US" altLang="en-US" sz="1600"/>
              <a:t>The latest data with 2,171 </a:t>
            </a:r>
            <a:r>
              <a:rPr lang="en-US" altLang="ko-KR" sz="1600"/>
              <a:t>patients and 2,458 variants have been confirmed</a:t>
            </a:r>
            <a:endParaRPr lang="en-US" altLang="en-US" sz="160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2" name="Group 1">
            <a:extLst>
              <a:ext uri="{FF2B5EF4-FFF2-40B4-BE49-F238E27FC236}">
                <a16:creationId xmlns:a16="http://schemas.microsoft.com/office/drawing/2014/main" id="{6B306589-EB10-1648-A4D0-CC59E92ECAE8}"/>
              </a:ext>
            </a:extLst>
          </p:cNvPr>
          <p:cNvGrpSpPr/>
          <p:nvPr/>
        </p:nvGrpSpPr>
        <p:grpSpPr>
          <a:xfrm>
            <a:off x="955675" y="2110655"/>
            <a:ext cx="6705600" cy="3560273"/>
            <a:chOff x="1031875" y="2216952"/>
            <a:chExt cx="6705600" cy="3560273"/>
          </a:xfrm>
        </p:grpSpPr>
        <p:pic>
          <p:nvPicPr>
            <p:cNvPr id="8" name="Picture 2">
              <a:extLst>
                <a:ext uri="{FF2B5EF4-FFF2-40B4-BE49-F238E27FC236}">
                  <a16:creationId xmlns:a16="http://schemas.microsoft.com/office/drawing/2014/main" id="{8B1EAE71-462C-1A44-A9A4-B2E2ACB8B6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428854"/>
              <a:ext cx="5416550" cy="2348371"/>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8CC0C2FD-51C2-D644-BB99-67E126B8D7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875" y="2216952"/>
              <a:ext cx="6705600" cy="902249"/>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7725BAB9-54CF-C043-B970-CC6B74156D96}"/>
              </a:ext>
            </a:extLst>
          </p:cNvPr>
          <p:cNvSpPr txBox="1"/>
          <p:nvPr/>
        </p:nvSpPr>
        <p:spPr>
          <a:xfrm>
            <a:off x="1600200" y="5735460"/>
            <a:ext cx="7848600" cy="369332"/>
          </a:xfrm>
          <a:prstGeom prst="rect">
            <a:avLst/>
          </a:prstGeom>
          <a:noFill/>
        </p:spPr>
        <p:txBody>
          <a:bodyPr wrap="square" rtlCol="0">
            <a:spAutoFit/>
          </a:bodyPr>
          <a:lstStyle/>
          <a:p>
            <a:r>
              <a:rPr lang="en-KR"/>
              <a:t>Figure. Reported variants are confirmed </a:t>
            </a:r>
            <a:r>
              <a:rPr lang="en-US"/>
              <a:t>by medical doctors</a:t>
            </a:r>
            <a:endParaRPr lang="en-KR"/>
          </a:p>
        </p:txBody>
      </p:sp>
    </p:spTree>
    <p:extLst>
      <p:ext uri="{BB962C8B-B14F-4D97-AF65-F5344CB8AC3E}">
        <p14:creationId xmlns:p14="http://schemas.microsoft.com/office/powerpoint/2010/main" val="3947938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t>How to </a:t>
            </a:r>
            <a:r>
              <a:rPr lang="en-KR"/>
              <a:t>train and test data</a:t>
            </a:r>
            <a:endParaRPr lang="en-US" altLang="en-US" dirty="0"/>
          </a:p>
        </p:txBody>
      </p:sp>
      <p:sp>
        <p:nvSpPr>
          <p:cNvPr id="2062" name="Rectangle 14"/>
          <p:cNvSpPr>
            <a:spLocks noGrp="1" noChangeArrowheads="1"/>
          </p:cNvSpPr>
          <p:nvPr>
            <p:ph idx="1"/>
          </p:nvPr>
        </p:nvSpPr>
        <p:spPr/>
        <p:txBody>
          <a:bodyPr>
            <a:normAutofit/>
          </a:bodyPr>
          <a:lstStyle/>
          <a:p>
            <a:r>
              <a:rPr lang="en-US" altLang="en-US" sz="2000"/>
              <a:t>Predictive models were trained using the EVIDENCE scores, semantic similarity, and 3Cnet scores of variants as features.</a:t>
            </a:r>
          </a:p>
          <a:p>
            <a:endParaRPr lang="en-US" altLang="en-US" sz="2000"/>
          </a:p>
          <a:p>
            <a:r>
              <a:rPr lang="en-US" altLang="en-US" sz="2000"/>
              <a:t>Clinically confirmed variants (interpreted in accordance with the ACMG guidelines) were labeled as the positive (causal) variants.</a:t>
            </a:r>
          </a:p>
          <a:p>
            <a:endParaRPr lang="en-US" altLang="en-US" sz="2000"/>
          </a:p>
          <a:p>
            <a:r>
              <a:rPr lang="en-US" altLang="en-US" sz="2000"/>
              <a:t>Two types of models were trained</a:t>
            </a:r>
          </a:p>
          <a:p>
            <a:pPr lvl="1"/>
            <a:r>
              <a:rPr lang="en-US" altLang="en-US" sz="1600"/>
              <a:t>Sigmoid model: simple multiplication of scores using sigmoid activation</a:t>
            </a:r>
          </a:p>
          <a:p>
            <a:pPr lvl="1"/>
            <a:r>
              <a:rPr lang="en-US" altLang="en-US" sz="1600"/>
              <a:t>Logistic regression model: the logistic regression trained using the confirmed variants as postives and other variants as negatives</a:t>
            </a:r>
          </a:p>
          <a:p>
            <a:endParaRPr lang="en-US" altLang="en-US" sz="2000"/>
          </a:p>
          <a:p>
            <a:r>
              <a:rPr lang="en-US" altLang="en-US" sz="2000"/>
              <a:t>The model performance was evaluated based on the top-K recall of patients at the variant level of resolution.</a:t>
            </a:r>
          </a:p>
          <a:p>
            <a:pPr lvl="1"/>
            <a:r>
              <a:rPr lang="en-US" altLang="en-US" sz="1600"/>
              <a:t>Top-K recall = the proportion of patients with their causal variants found within the first K variants when sorted by the final combined score.</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571667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KR"/>
              <a:t>Test results</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7" name="TextBox 6">
            <a:extLst>
              <a:ext uri="{FF2B5EF4-FFF2-40B4-BE49-F238E27FC236}">
                <a16:creationId xmlns:a16="http://schemas.microsoft.com/office/drawing/2014/main" id="{08F542A0-D34C-284B-B42D-AB9D9F1BA128}"/>
              </a:ext>
            </a:extLst>
          </p:cNvPr>
          <p:cNvSpPr txBox="1"/>
          <p:nvPr/>
        </p:nvSpPr>
        <p:spPr>
          <a:xfrm>
            <a:off x="1066800" y="5735168"/>
            <a:ext cx="6781800" cy="369332"/>
          </a:xfrm>
          <a:prstGeom prst="rect">
            <a:avLst/>
          </a:prstGeom>
          <a:noFill/>
        </p:spPr>
        <p:txBody>
          <a:bodyPr wrap="square" rtlCol="0">
            <a:spAutoFit/>
          </a:bodyPr>
          <a:lstStyle/>
          <a:p>
            <a:r>
              <a:rPr lang="en-KR"/>
              <a:t>Figure. </a:t>
            </a:r>
            <a:r>
              <a:rPr lang="en-US"/>
              <a:t>T</a:t>
            </a:r>
            <a:r>
              <a:rPr lang="en-KR"/>
              <a:t>op-k recall of patients and variants for confirmed cases</a:t>
            </a:r>
          </a:p>
        </p:txBody>
      </p:sp>
      <p:pic>
        <p:nvPicPr>
          <p:cNvPr id="3" name="Picture 2" descr="Table&#10;&#10;Description automatically generated">
            <a:extLst>
              <a:ext uri="{FF2B5EF4-FFF2-40B4-BE49-F238E27FC236}">
                <a16:creationId xmlns:a16="http://schemas.microsoft.com/office/drawing/2014/main" id="{82F8A7FF-CE16-7947-99CF-D792A3035F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788" y="856226"/>
            <a:ext cx="4521610" cy="2575601"/>
          </a:xfrm>
          <a:prstGeom prst="rect">
            <a:avLst/>
          </a:prstGeom>
        </p:spPr>
      </p:pic>
      <p:sp>
        <p:nvSpPr>
          <p:cNvPr id="10" name="TextBox 9">
            <a:extLst>
              <a:ext uri="{FF2B5EF4-FFF2-40B4-BE49-F238E27FC236}">
                <a16:creationId xmlns:a16="http://schemas.microsoft.com/office/drawing/2014/main" id="{2061F02E-6A5E-EB4F-9834-67EF6FE0BBEA}"/>
              </a:ext>
            </a:extLst>
          </p:cNvPr>
          <p:cNvSpPr txBox="1"/>
          <p:nvPr/>
        </p:nvSpPr>
        <p:spPr>
          <a:xfrm>
            <a:off x="609600" y="800621"/>
            <a:ext cx="1752600" cy="307777"/>
          </a:xfrm>
          <a:prstGeom prst="rect">
            <a:avLst/>
          </a:prstGeom>
          <a:noFill/>
        </p:spPr>
        <p:txBody>
          <a:bodyPr wrap="square" rtlCol="0">
            <a:spAutoFit/>
          </a:bodyPr>
          <a:lstStyle/>
          <a:p>
            <a:r>
              <a:rPr lang="en-US" sz="1400" b="1"/>
              <a:t>Sigmoid model</a:t>
            </a:r>
          </a:p>
        </p:txBody>
      </p:sp>
      <p:sp>
        <p:nvSpPr>
          <p:cNvPr id="11" name="TextBox 10">
            <a:extLst>
              <a:ext uri="{FF2B5EF4-FFF2-40B4-BE49-F238E27FC236}">
                <a16:creationId xmlns:a16="http://schemas.microsoft.com/office/drawing/2014/main" id="{8D9AB681-08B7-0D46-9073-F299DB99172D}"/>
              </a:ext>
            </a:extLst>
          </p:cNvPr>
          <p:cNvSpPr txBox="1"/>
          <p:nvPr/>
        </p:nvSpPr>
        <p:spPr>
          <a:xfrm>
            <a:off x="566447" y="3201584"/>
            <a:ext cx="3023050" cy="307777"/>
          </a:xfrm>
          <a:prstGeom prst="rect">
            <a:avLst/>
          </a:prstGeom>
          <a:noFill/>
        </p:spPr>
        <p:txBody>
          <a:bodyPr wrap="square" rtlCol="0">
            <a:spAutoFit/>
          </a:bodyPr>
          <a:lstStyle/>
          <a:p>
            <a:r>
              <a:rPr lang="en-US" sz="1400" b="1"/>
              <a:t>Logistic regression model</a:t>
            </a:r>
          </a:p>
        </p:txBody>
      </p:sp>
      <p:pic>
        <p:nvPicPr>
          <p:cNvPr id="5" name="Picture 4" descr="Chart&#10;&#10;Description automatically generated">
            <a:extLst>
              <a:ext uri="{FF2B5EF4-FFF2-40B4-BE49-F238E27FC236}">
                <a16:creationId xmlns:a16="http://schemas.microsoft.com/office/drawing/2014/main" id="{0610BC93-B268-8446-AF90-409891F485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942" y="3483624"/>
            <a:ext cx="4002054" cy="2279651"/>
          </a:xfrm>
          <a:prstGeom prst="rect">
            <a:avLst/>
          </a:prstGeom>
        </p:spPr>
      </p:pic>
      <p:pic>
        <p:nvPicPr>
          <p:cNvPr id="8" name="Picture 7" descr="Chart&#10;&#10;Description automatically generated">
            <a:extLst>
              <a:ext uri="{FF2B5EF4-FFF2-40B4-BE49-F238E27FC236}">
                <a16:creationId xmlns:a16="http://schemas.microsoft.com/office/drawing/2014/main" id="{88078954-79E3-4F4E-AEF8-FA8FB46EED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1997" y="3484497"/>
            <a:ext cx="4005556" cy="2281646"/>
          </a:xfrm>
          <a:prstGeom prst="rect">
            <a:avLst/>
          </a:prstGeom>
        </p:spPr>
      </p:pic>
      <p:sp>
        <p:nvSpPr>
          <p:cNvPr id="9" name="TextBox 8">
            <a:extLst>
              <a:ext uri="{FF2B5EF4-FFF2-40B4-BE49-F238E27FC236}">
                <a16:creationId xmlns:a16="http://schemas.microsoft.com/office/drawing/2014/main" id="{27DF5E17-3FCF-CD41-A10A-D8E6E1463E09}"/>
              </a:ext>
            </a:extLst>
          </p:cNvPr>
          <p:cNvSpPr txBox="1"/>
          <p:nvPr/>
        </p:nvSpPr>
        <p:spPr>
          <a:xfrm>
            <a:off x="5791200" y="1372307"/>
            <a:ext cx="2438400" cy="923330"/>
          </a:xfrm>
          <a:prstGeom prst="rect">
            <a:avLst/>
          </a:prstGeom>
          <a:noFill/>
        </p:spPr>
        <p:txBody>
          <a:bodyPr wrap="square" rtlCol="0">
            <a:spAutoFit/>
          </a:bodyPr>
          <a:lstStyle/>
          <a:p>
            <a:r>
              <a:rPr lang="en-US"/>
              <a:t>T</a:t>
            </a:r>
            <a:r>
              <a:rPr lang="en-KR"/>
              <a:t>op-5 recall:</a:t>
            </a:r>
          </a:p>
          <a:p>
            <a:r>
              <a:rPr lang="en-KR"/>
              <a:t>Variant = 92%</a:t>
            </a:r>
          </a:p>
          <a:p>
            <a:r>
              <a:rPr lang="en-KR"/>
              <a:t>Patient = 87%</a:t>
            </a:r>
          </a:p>
        </p:txBody>
      </p:sp>
    </p:spTree>
    <p:extLst>
      <p:ext uri="{BB962C8B-B14F-4D97-AF65-F5344CB8AC3E}">
        <p14:creationId xmlns:p14="http://schemas.microsoft.com/office/powerpoint/2010/main" val="3816143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Acknowledgement</a:t>
            </a:r>
          </a:p>
        </p:txBody>
      </p:sp>
      <p:pic>
        <p:nvPicPr>
          <p:cNvPr id="3" name="Content Placeholder 2" descr="A group of people wearing masks and posing for the camera&#10;&#10;Description automatically generated">
            <a:extLst>
              <a:ext uri="{FF2B5EF4-FFF2-40B4-BE49-F238E27FC236}">
                <a16:creationId xmlns:a16="http://schemas.microsoft.com/office/drawing/2014/main" id="{B443910C-D434-9D47-9113-1B2D356AF4E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67000" y="1831602"/>
            <a:ext cx="3630083" cy="2722562"/>
          </a:xfrm>
        </p:spPr>
      </p:pic>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924035" y="6248400"/>
            <a:ext cx="183896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a:t>Kyoungyeul Lee</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4" name="TextBox 3">
            <a:extLst>
              <a:ext uri="{FF2B5EF4-FFF2-40B4-BE49-F238E27FC236}">
                <a16:creationId xmlns:a16="http://schemas.microsoft.com/office/drawing/2014/main" id="{95C79240-40D5-AA47-B3E0-1C6D1E4723DA}"/>
              </a:ext>
            </a:extLst>
          </p:cNvPr>
          <p:cNvSpPr txBox="1"/>
          <p:nvPr/>
        </p:nvSpPr>
        <p:spPr>
          <a:xfrm>
            <a:off x="731605" y="3192883"/>
            <a:ext cx="1915165" cy="646331"/>
          </a:xfrm>
          <a:prstGeom prst="rect">
            <a:avLst/>
          </a:prstGeom>
          <a:noFill/>
        </p:spPr>
        <p:txBody>
          <a:bodyPr wrap="square" rtlCol="0">
            <a:spAutoFit/>
          </a:bodyPr>
          <a:lstStyle/>
          <a:p>
            <a:r>
              <a:rPr lang="en-KR"/>
              <a:t>Dong-wook Kim</a:t>
            </a:r>
          </a:p>
          <a:p>
            <a:r>
              <a:rPr lang="en-KR"/>
              <a:t>(Derrick)</a:t>
            </a:r>
          </a:p>
        </p:txBody>
      </p:sp>
      <p:sp>
        <p:nvSpPr>
          <p:cNvPr id="10" name="TextBox 9">
            <a:extLst>
              <a:ext uri="{FF2B5EF4-FFF2-40B4-BE49-F238E27FC236}">
                <a16:creationId xmlns:a16="http://schemas.microsoft.com/office/drawing/2014/main" id="{B7138F29-6F61-4043-AC04-D9D748344200}"/>
              </a:ext>
            </a:extLst>
          </p:cNvPr>
          <p:cNvSpPr txBox="1"/>
          <p:nvPr/>
        </p:nvSpPr>
        <p:spPr>
          <a:xfrm>
            <a:off x="3610184" y="4586336"/>
            <a:ext cx="1915165" cy="646331"/>
          </a:xfrm>
          <a:prstGeom prst="rect">
            <a:avLst/>
          </a:prstGeom>
          <a:noFill/>
        </p:spPr>
        <p:txBody>
          <a:bodyPr wrap="square" rtlCol="0">
            <a:spAutoFit/>
          </a:bodyPr>
          <a:lstStyle/>
          <a:p>
            <a:r>
              <a:rPr lang="en-KR"/>
              <a:t>Junwoo Woo</a:t>
            </a:r>
          </a:p>
          <a:p>
            <a:r>
              <a:rPr lang="en-KR"/>
              <a:t>(Isaac)</a:t>
            </a:r>
          </a:p>
        </p:txBody>
      </p:sp>
      <p:sp>
        <p:nvSpPr>
          <p:cNvPr id="11" name="TextBox 10">
            <a:extLst>
              <a:ext uri="{FF2B5EF4-FFF2-40B4-BE49-F238E27FC236}">
                <a16:creationId xmlns:a16="http://schemas.microsoft.com/office/drawing/2014/main" id="{F2948188-96AB-3E4C-A4D8-58834AE66D0E}"/>
              </a:ext>
            </a:extLst>
          </p:cNvPr>
          <p:cNvSpPr txBox="1"/>
          <p:nvPr/>
        </p:nvSpPr>
        <p:spPr>
          <a:xfrm>
            <a:off x="6459467" y="3187291"/>
            <a:ext cx="1915165" cy="646331"/>
          </a:xfrm>
          <a:prstGeom prst="rect">
            <a:avLst/>
          </a:prstGeom>
          <a:noFill/>
        </p:spPr>
        <p:txBody>
          <a:bodyPr wrap="square" rtlCol="0">
            <a:spAutoFit/>
          </a:bodyPr>
          <a:lstStyle/>
          <a:p>
            <a:r>
              <a:rPr lang="en-KR"/>
              <a:t>Kyoungyeul Lee</a:t>
            </a:r>
          </a:p>
          <a:p>
            <a:r>
              <a:rPr lang="en-KR"/>
              <a:t>(Kyle)</a:t>
            </a:r>
          </a:p>
        </p:txBody>
      </p:sp>
    </p:spTree>
    <p:extLst>
      <p:ext uri="{BB962C8B-B14F-4D97-AF65-F5344CB8AC3E}">
        <p14:creationId xmlns:p14="http://schemas.microsoft.com/office/powerpoint/2010/main" val="3656690401"/>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3657</TotalTime>
  <Words>2126</Words>
  <Application>Microsoft Macintosh PowerPoint</Application>
  <PresentationFormat>On-screen Show (4:3)</PresentationFormat>
  <Paragraphs>209</Paragraphs>
  <Slides>14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Cambria Math</vt:lpstr>
      <vt:lpstr>DM Sans</vt:lpstr>
      <vt:lpstr>Brenner Lab Sample Master Template v07 05 June 2017 JL</vt:lpstr>
      <vt:lpstr>CAGI slide pack guidelines I agree to my slides being used according to the following terms:  _______Kyoungyeul Lee, Junwoo Woo, Dong-wook Kim_______</vt:lpstr>
      <vt:lpstr>Permission request regarding CAGI 6 recordings and hybrid presentations</vt:lpstr>
      <vt:lpstr>PowerPoint Presentation</vt:lpstr>
      <vt:lpstr>Overall concept</vt:lpstr>
      <vt:lpstr>EVIDENCE score</vt:lpstr>
      <vt:lpstr>EVIDENCE score</vt:lpstr>
      <vt:lpstr>Symptom similarity 4</vt:lpstr>
      <vt:lpstr>Symptom similarity</vt:lpstr>
      <vt:lpstr>3Cnet score 5</vt:lpstr>
      <vt:lpstr>3Cnet score</vt:lpstr>
      <vt:lpstr>In-house confirmed variants</vt:lpstr>
      <vt:lpstr>How to train and test data</vt:lpstr>
      <vt:lpstr>Test results</vt:lpstr>
      <vt:lpstr>Acknowledgement</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kyle</cp:lastModifiedBy>
  <cp:revision>258</cp:revision>
  <dcterms:created xsi:type="dcterms:W3CDTF">2017-09-29T21:50:38Z</dcterms:created>
  <dcterms:modified xsi:type="dcterms:W3CDTF">2022-05-15T13:26:23Z</dcterms:modified>
</cp:coreProperties>
</file>