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64" r:id="rId3"/>
    <p:sldId id="259" r:id="rId4"/>
    <p:sldId id="272" r:id="rId5"/>
    <p:sldId id="269" r:id="rId6"/>
    <p:sldId id="270" r:id="rId7"/>
    <p:sldId id="271" r:id="rId8"/>
    <p:sldId id="27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7" autoAdjust="0"/>
    <p:restoredTop sz="64788" autoAdjust="0"/>
  </p:normalViewPr>
  <p:slideViewPr>
    <p:cSldViewPr>
      <p:cViewPr varScale="1">
        <p:scale>
          <a:sx n="65" d="100"/>
          <a:sy n="65" d="100"/>
        </p:scale>
        <p:origin x="2224" y="2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3A1082-5F49-4AED-BBD6-253AA5DBDC24}" type="datetimeFigureOut">
              <a:rPr lang="it-IT" smtClean="0"/>
              <a:t>25/05/22</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BD9367-0948-4282-B3B3-A899769A0031}" type="slidenum">
              <a:rPr lang="it-IT" smtClean="0"/>
              <a:t>‹#›</a:t>
            </a:fld>
            <a:endParaRPr lang="it-IT"/>
          </a:p>
        </p:txBody>
      </p:sp>
    </p:spTree>
    <p:extLst>
      <p:ext uri="{BB962C8B-B14F-4D97-AF65-F5344CB8AC3E}">
        <p14:creationId xmlns:p14="http://schemas.microsoft.com/office/powerpoint/2010/main" val="1690890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4BD9367-0948-4282-B3B3-A899769A0031}" type="slidenum">
              <a:rPr lang="it-IT" smtClean="0"/>
              <a:t>3</a:t>
            </a:fld>
            <a:endParaRPr lang="it-IT"/>
          </a:p>
        </p:txBody>
      </p:sp>
    </p:spTree>
    <p:extLst>
      <p:ext uri="{BB962C8B-B14F-4D97-AF65-F5344CB8AC3E}">
        <p14:creationId xmlns:p14="http://schemas.microsoft.com/office/powerpoint/2010/main" val="2157625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4BD9367-0948-4282-B3B3-A899769A0031}" type="slidenum">
              <a:rPr lang="it-IT" smtClean="0"/>
              <a:t>4</a:t>
            </a:fld>
            <a:endParaRPr lang="it-IT"/>
          </a:p>
        </p:txBody>
      </p:sp>
    </p:spTree>
    <p:extLst>
      <p:ext uri="{BB962C8B-B14F-4D97-AF65-F5344CB8AC3E}">
        <p14:creationId xmlns:p14="http://schemas.microsoft.com/office/powerpoint/2010/main" val="3323679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4BD9367-0948-4282-B3B3-A899769A0031}" type="slidenum">
              <a:rPr lang="it-IT" smtClean="0"/>
              <a:t>5</a:t>
            </a:fld>
            <a:endParaRPr lang="it-IT"/>
          </a:p>
        </p:txBody>
      </p:sp>
    </p:spTree>
    <p:extLst>
      <p:ext uri="{BB962C8B-B14F-4D97-AF65-F5344CB8AC3E}">
        <p14:creationId xmlns:p14="http://schemas.microsoft.com/office/powerpoint/2010/main" val="2088826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14BD9367-0948-4282-B3B3-A899769A0031}" type="slidenum">
              <a:rPr lang="it-IT" smtClean="0"/>
              <a:t>6</a:t>
            </a:fld>
            <a:endParaRPr lang="it-IT"/>
          </a:p>
        </p:txBody>
      </p:sp>
    </p:spTree>
    <p:extLst>
      <p:ext uri="{BB962C8B-B14F-4D97-AF65-F5344CB8AC3E}">
        <p14:creationId xmlns:p14="http://schemas.microsoft.com/office/powerpoint/2010/main" val="2603344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indent="0" algn="l">
              <a:buNone/>
            </a:pPr>
            <a:endParaRPr lang="it-IT" b="0" dirty="0"/>
          </a:p>
        </p:txBody>
      </p:sp>
      <p:sp>
        <p:nvSpPr>
          <p:cNvPr id="4" name="Segnaposto numero diapositiva 3"/>
          <p:cNvSpPr>
            <a:spLocks noGrp="1"/>
          </p:cNvSpPr>
          <p:nvPr>
            <p:ph type="sldNum" sz="quarter" idx="5"/>
          </p:nvPr>
        </p:nvSpPr>
        <p:spPr/>
        <p:txBody>
          <a:bodyPr/>
          <a:lstStyle/>
          <a:p>
            <a:fld id="{14BD9367-0948-4282-B3B3-A899769A0031}" type="slidenum">
              <a:rPr lang="it-IT" smtClean="0"/>
              <a:t>7</a:t>
            </a:fld>
            <a:endParaRPr lang="it-IT"/>
          </a:p>
        </p:txBody>
      </p:sp>
    </p:spTree>
    <p:extLst>
      <p:ext uri="{BB962C8B-B14F-4D97-AF65-F5344CB8AC3E}">
        <p14:creationId xmlns:p14="http://schemas.microsoft.com/office/powerpoint/2010/main" val="1923896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4BD9367-0948-4282-B3B3-A899769A0031}" type="slidenum">
              <a:rPr lang="it-IT" smtClean="0"/>
              <a:t>8</a:t>
            </a:fld>
            <a:endParaRPr lang="it-IT"/>
          </a:p>
        </p:txBody>
      </p:sp>
    </p:spTree>
    <p:extLst>
      <p:ext uri="{BB962C8B-B14F-4D97-AF65-F5344CB8AC3E}">
        <p14:creationId xmlns:p14="http://schemas.microsoft.com/office/powerpoint/2010/main" val="3447939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5/25/22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5/25/22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5/25/22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5/25/22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5/25/22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4.png"/><Relationship Id="rId12" Type="http://schemas.openxmlformats.org/officeDocument/2006/relationships/hyperlink" Target="https://www.ebi.ac.uk/thornton-srv/software/LIGPLOT/"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hyperlink" Target="http://dezyme.com/" TargetMode="External"/><Relationship Id="rId11" Type="http://schemas.openxmlformats.org/officeDocument/2006/relationships/image" Target="../media/image5.png"/><Relationship Id="rId5" Type="http://schemas.openxmlformats.org/officeDocument/2006/relationships/hyperlink" Target="https://foldxsuite.crg.eu/" TargetMode="External"/><Relationship Id="rId10" Type="http://schemas.openxmlformats.org/officeDocument/2006/relationships/hyperlink" Target="https://ispred4.biocomp.unibo.it/" TargetMode="External"/><Relationship Id="rId4" Type="http://schemas.openxmlformats.org/officeDocument/2006/relationships/hyperlink" Target="https://inpsmd.biocomp.unibo.it/" TargetMode="External"/><Relationship Id="rId9" Type="http://schemas.openxmlformats.org/officeDocument/2006/relationships/hyperlink" Target="http://deeprex.biocomp.unibo.it/"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edgar.biocomp.unibo.it/"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net-ge2.biocomp.unibo.it/" TargetMode="External"/><Relationship Id="rId5" Type="http://schemas.openxmlformats.org/officeDocument/2006/relationships/hyperlink" Target="http://snps-and-go.biocomp.unibo.it/" TargetMode="External"/><Relationship Id="rId4" Type="http://schemas.openxmlformats.org/officeDocument/2006/relationships/hyperlink" Target="http://phenpath.biocomp.unibo.it/"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70187" y="244205"/>
            <a:ext cx="8229600" cy="762000"/>
          </a:xfrm>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it-IT" altLang="en-US" sz="1800" dirty="0"/>
              <a:t>Giulia Babbi, Castrense </a:t>
            </a:r>
            <a:r>
              <a:rPr lang="it-IT" altLang="en-US" sz="1800" dirty="0" err="1"/>
              <a:t>Savojardo</a:t>
            </a:r>
            <a:r>
              <a:rPr lang="it-IT" altLang="en-US" sz="1800" dirty="0"/>
              <a:t>, Samuele Bovo, Davide Baldazzi, </a:t>
            </a:r>
            <a:br>
              <a:rPr lang="it-IT" altLang="en-US" sz="1800" dirty="0"/>
            </a:br>
            <a:r>
              <a:rPr lang="it-IT" altLang="en-US" sz="1800" dirty="0"/>
              <a:t>Pier Luigi Martelli and Rita Casadio</a:t>
            </a:r>
            <a:endParaRPr lang="en-US" altLang="en-US" sz="1800" dirty="0"/>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“Predicting the effects of missense variations and the case of MTHFR deficiency”,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57200" y="609600"/>
            <a:ext cx="8229600" cy="762000"/>
          </a:xfrm>
        </p:spPr>
        <p:txBody>
          <a:bodyPr>
            <a:normAutofit fontScale="90000"/>
          </a:bodyPr>
          <a:lstStyle/>
          <a:p>
            <a:r>
              <a:rPr lang="en-US" altLang="en-US" dirty="0"/>
              <a:t>Predicting the effects of missense variations and the case of MTHFR deficiency</a:t>
            </a:r>
          </a:p>
        </p:txBody>
      </p:sp>
      <p:sp>
        <p:nvSpPr>
          <p:cNvPr id="2062" name="Rectangle 14"/>
          <p:cNvSpPr>
            <a:spLocks noGrp="1" noChangeArrowheads="1"/>
          </p:cNvSpPr>
          <p:nvPr>
            <p:ph idx="1"/>
          </p:nvPr>
        </p:nvSpPr>
        <p:spPr>
          <a:xfrm>
            <a:off x="685800" y="1524000"/>
            <a:ext cx="7772400" cy="2473568"/>
          </a:xfrm>
        </p:spPr>
        <p:txBody>
          <a:bodyPr/>
          <a:lstStyle/>
          <a:p>
            <a:pPr marL="0" indent="0" algn="ctr">
              <a:buNone/>
            </a:pPr>
            <a:r>
              <a:rPr lang="it-IT" sz="1800" u="sng" dirty="0">
                <a:effectLst/>
                <a:latin typeface="Arial" panose="020B0604020202020204" pitchFamily="34" charset="0"/>
                <a:ea typeface="Calibri" panose="020F0502020204030204" pitchFamily="34" charset="0"/>
                <a:cs typeface="Arial" panose="020B0604020202020204" pitchFamily="34" charset="0"/>
              </a:rPr>
              <a:t>Giulia Babbi</a:t>
            </a:r>
            <a:r>
              <a:rPr lang="it-IT" sz="1800" dirty="0">
                <a:effectLst/>
                <a:latin typeface="Arial" panose="020B0604020202020204" pitchFamily="34" charset="0"/>
                <a:ea typeface="Calibri" panose="020F0502020204030204" pitchFamily="34" charset="0"/>
                <a:cs typeface="Arial" panose="020B0604020202020204" pitchFamily="34" charset="0"/>
              </a:rPr>
              <a:t>, Castrense </a:t>
            </a:r>
            <a:r>
              <a:rPr lang="it-IT" sz="1800" dirty="0" err="1">
                <a:effectLst/>
                <a:latin typeface="Arial" panose="020B0604020202020204" pitchFamily="34" charset="0"/>
                <a:ea typeface="Calibri" panose="020F0502020204030204" pitchFamily="34" charset="0"/>
                <a:cs typeface="Arial" panose="020B0604020202020204" pitchFamily="34" charset="0"/>
              </a:rPr>
              <a:t>Savojardo</a:t>
            </a:r>
            <a:r>
              <a:rPr lang="it-IT" sz="1800" dirty="0">
                <a:effectLst/>
                <a:latin typeface="Arial" panose="020B0604020202020204" pitchFamily="34" charset="0"/>
                <a:ea typeface="Calibri" panose="020F0502020204030204" pitchFamily="34" charset="0"/>
                <a:cs typeface="Arial" panose="020B0604020202020204" pitchFamily="34" charset="0"/>
              </a:rPr>
              <a:t>, Samuele Bovo, Davide Baldazzi, Pier Luigi Martelli and Rita Casadio</a:t>
            </a:r>
            <a:endParaRPr lang="it-IT" sz="1800" baseline="30000" dirty="0">
              <a:ea typeface="Calibri" panose="020F0502020204030204" pitchFamily="34" charset="0"/>
            </a:endParaRPr>
          </a:p>
          <a:p>
            <a:pPr marL="0" indent="0" algn="ctr">
              <a:buNone/>
            </a:pPr>
            <a:endParaRPr lang="it-IT" sz="1800" baseline="30000" dirty="0">
              <a:ea typeface="Calibri" panose="020F0502020204030204" pitchFamily="34" charset="0"/>
            </a:endParaRPr>
          </a:p>
          <a:p>
            <a:pPr marL="0" indent="0" algn="ctr">
              <a:buNone/>
            </a:pPr>
            <a:r>
              <a:rPr lang="en-GB" sz="1800" dirty="0">
                <a:effectLst/>
                <a:latin typeface="Arial" panose="020B0604020202020204" pitchFamily="34" charset="0"/>
                <a:ea typeface="Calibri" panose="020F0502020204030204" pitchFamily="34" charset="0"/>
              </a:rPr>
              <a:t>Biocomputing Group, </a:t>
            </a:r>
          </a:p>
          <a:p>
            <a:pPr marL="0" indent="0" algn="ctr">
              <a:buNone/>
            </a:pPr>
            <a:r>
              <a:rPr lang="en-GB" sz="1800" dirty="0">
                <a:ea typeface="Calibri" panose="020F0502020204030204" pitchFamily="34" charset="0"/>
              </a:rPr>
              <a:t>FABIT, </a:t>
            </a:r>
            <a:r>
              <a:rPr lang="en-GB" sz="1800" dirty="0">
                <a:effectLst/>
                <a:latin typeface="Arial" panose="020B0604020202020204" pitchFamily="34" charset="0"/>
                <a:ea typeface="Calibri" panose="020F0502020204030204" pitchFamily="34" charset="0"/>
              </a:rPr>
              <a:t>University of Bologna, Italy</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80514" y="6248400"/>
            <a:ext cx="15824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Babbi G et al.</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711946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GB" dirty="0">
                <a:ea typeface="Calibri" panose="020F0502020204030204" pitchFamily="34" charset="0"/>
              </a:rPr>
              <a:t>S</a:t>
            </a:r>
            <a:r>
              <a:rPr lang="en-GB" sz="3200" dirty="0">
                <a:effectLst/>
                <a:latin typeface="Arial" panose="020B0604020202020204" pitchFamily="34" charset="0"/>
                <a:ea typeface="Calibri" panose="020F0502020204030204" pitchFamily="34" charset="0"/>
              </a:rPr>
              <a:t>tudy case: MTHFR protein </a:t>
            </a:r>
            <a:endParaRPr lang="en-US" altLang="en-US" dirty="0"/>
          </a:p>
        </p:txBody>
      </p:sp>
      <p:sp>
        <p:nvSpPr>
          <p:cNvPr id="21" name="Text Box 6">
            <a:extLst>
              <a:ext uri="{FF2B5EF4-FFF2-40B4-BE49-F238E27FC236}">
                <a16:creationId xmlns:a16="http://schemas.microsoft.com/office/drawing/2014/main" id="{69169952-E633-327F-0FB0-C399AEBD3408}"/>
              </a:ext>
            </a:extLst>
          </p:cNvPr>
          <p:cNvSpPr txBox="1">
            <a:spLocks noChangeArrowheads="1"/>
          </p:cNvSpPr>
          <p:nvPr/>
        </p:nvSpPr>
        <p:spPr bwMode="auto">
          <a:xfrm>
            <a:off x="342900" y="64008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2" name="Text Box 8">
            <a:extLst>
              <a:ext uri="{FF2B5EF4-FFF2-40B4-BE49-F238E27FC236}">
                <a16:creationId xmlns:a16="http://schemas.microsoft.com/office/drawing/2014/main" id="{897F4F5A-B68F-BC81-7D63-8400E4D7826A}"/>
              </a:ext>
            </a:extLst>
          </p:cNvPr>
          <p:cNvSpPr txBox="1">
            <a:spLocks noChangeArrowheads="1"/>
          </p:cNvSpPr>
          <p:nvPr/>
        </p:nvSpPr>
        <p:spPr bwMode="auto">
          <a:xfrm>
            <a:off x="7180514" y="6400800"/>
            <a:ext cx="15824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Babbi G et al.</a:t>
            </a:r>
          </a:p>
        </p:txBody>
      </p:sp>
      <p:sp>
        <p:nvSpPr>
          <p:cNvPr id="23" name="Text Box 9">
            <a:extLst>
              <a:ext uri="{FF2B5EF4-FFF2-40B4-BE49-F238E27FC236}">
                <a16:creationId xmlns:a16="http://schemas.microsoft.com/office/drawing/2014/main" id="{1E60D086-3DE0-8760-C6BF-80F071C24C79}"/>
              </a:ext>
            </a:extLst>
          </p:cNvPr>
          <p:cNvSpPr txBox="1">
            <a:spLocks noChangeArrowheads="1"/>
          </p:cNvSpPr>
          <p:nvPr/>
        </p:nvSpPr>
        <p:spPr bwMode="auto">
          <a:xfrm>
            <a:off x="3289300" y="64008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4" name="Immagine 3">
            <a:extLst>
              <a:ext uri="{FF2B5EF4-FFF2-40B4-BE49-F238E27FC236}">
                <a16:creationId xmlns:a16="http://schemas.microsoft.com/office/drawing/2014/main" id="{599B6CCB-E3B9-2555-C788-15377DE51685}"/>
              </a:ext>
            </a:extLst>
          </p:cNvPr>
          <p:cNvPicPr>
            <a:picLocks noChangeAspect="1"/>
          </p:cNvPicPr>
          <p:nvPr/>
        </p:nvPicPr>
        <p:blipFill>
          <a:blip r:embed="rId3"/>
          <a:stretch>
            <a:fillRect/>
          </a:stretch>
        </p:blipFill>
        <p:spPr>
          <a:xfrm>
            <a:off x="1425572" y="2012153"/>
            <a:ext cx="3727455" cy="3140560"/>
          </a:xfrm>
          <a:prstGeom prst="rect">
            <a:avLst/>
          </a:prstGeom>
        </p:spPr>
      </p:pic>
      <p:sp>
        <p:nvSpPr>
          <p:cNvPr id="8" name="CasellaDiTesto 7">
            <a:extLst>
              <a:ext uri="{FF2B5EF4-FFF2-40B4-BE49-F238E27FC236}">
                <a16:creationId xmlns:a16="http://schemas.microsoft.com/office/drawing/2014/main" id="{FD98F19D-38F0-A12C-2D9D-A75E8FA86E64}"/>
              </a:ext>
            </a:extLst>
          </p:cNvPr>
          <p:cNvSpPr txBox="1"/>
          <p:nvPr/>
        </p:nvSpPr>
        <p:spPr>
          <a:xfrm>
            <a:off x="219075" y="4999672"/>
            <a:ext cx="8877300" cy="1477328"/>
          </a:xfrm>
          <a:prstGeom prst="rect">
            <a:avLst/>
          </a:prstGeom>
          <a:noFill/>
        </p:spPr>
        <p:txBody>
          <a:bodyPr wrap="square">
            <a:spAutoFit/>
          </a:bodyPr>
          <a:lstStyle/>
          <a:p>
            <a:r>
              <a:rPr lang="en-US" b="0" i="0" dirty="0">
                <a:effectLst/>
                <a:latin typeface="Roboto" panose="02000000000000000000" pitchFamily="2" charset="0"/>
              </a:rPr>
              <a:t>The CAGI challenge was to </a:t>
            </a:r>
            <a:r>
              <a:rPr lang="en-US" b="0" u="sng" dirty="0">
                <a:effectLst/>
                <a:latin typeface="Roboto" panose="02000000000000000000" pitchFamily="2" charset="0"/>
              </a:rPr>
              <a:t>predict the functional effects</a:t>
            </a:r>
            <a:r>
              <a:rPr lang="en-US" b="0" dirty="0">
                <a:effectLst/>
                <a:latin typeface="Roboto" panose="02000000000000000000" pitchFamily="2" charset="0"/>
              </a:rPr>
              <a:t> </a:t>
            </a:r>
            <a:r>
              <a:rPr lang="en-US" b="0" i="0" dirty="0">
                <a:effectLst/>
                <a:latin typeface="Roboto" panose="02000000000000000000" pitchFamily="2" charset="0"/>
              </a:rPr>
              <a:t>of 8,695 MTHFR missense variants in two different settings: </a:t>
            </a:r>
          </a:p>
          <a:p>
            <a:pPr marL="342900" indent="-342900">
              <a:buAutoNum type="arabicParenBoth"/>
            </a:pPr>
            <a:r>
              <a:rPr lang="en-US" b="0" i="0" dirty="0">
                <a:effectLst/>
                <a:latin typeface="Roboto" panose="02000000000000000000" pitchFamily="2" charset="0"/>
              </a:rPr>
              <a:t>for the wildtype protein,</a:t>
            </a:r>
          </a:p>
          <a:p>
            <a:pPr marL="342900" indent="-342900">
              <a:buAutoNum type="arabicParenBoth"/>
            </a:pPr>
            <a:r>
              <a:rPr lang="en-US" b="0" i="0" dirty="0">
                <a:effectLst/>
                <a:latin typeface="Roboto" panose="02000000000000000000" pitchFamily="2" charset="0"/>
              </a:rPr>
              <a:t>for the protein with the common Ala222Val variant</a:t>
            </a:r>
            <a:r>
              <a:rPr lang="en-US" dirty="0">
                <a:latin typeface="Roboto" panose="02000000000000000000" pitchFamily="2" charset="0"/>
              </a:rPr>
              <a:t>.</a:t>
            </a:r>
            <a:endParaRPr lang="en-US" b="0" i="0" dirty="0">
              <a:effectLst/>
              <a:latin typeface="Roboto" panose="02000000000000000000" pitchFamily="2" charset="0"/>
            </a:endParaRPr>
          </a:p>
          <a:p>
            <a:r>
              <a:rPr lang="en-US" u="sng" dirty="0">
                <a:latin typeface="Roboto" panose="02000000000000000000" pitchFamily="2" charset="0"/>
              </a:rPr>
              <a:t>We analyzed 72 missense variants associated with disease</a:t>
            </a:r>
            <a:r>
              <a:rPr lang="en-US" dirty="0">
                <a:latin typeface="Roboto" panose="02000000000000000000" pitchFamily="2" charset="0"/>
              </a:rPr>
              <a:t>.</a:t>
            </a:r>
            <a:endParaRPr lang="it-IT" dirty="0"/>
          </a:p>
        </p:txBody>
      </p:sp>
      <p:sp>
        <p:nvSpPr>
          <p:cNvPr id="12" name="CasellaDiTesto 11">
            <a:extLst>
              <a:ext uri="{FF2B5EF4-FFF2-40B4-BE49-F238E27FC236}">
                <a16:creationId xmlns:a16="http://schemas.microsoft.com/office/drawing/2014/main" id="{84E92599-2C81-3851-7694-36BE2218CCA1}"/>
              </a:ext>
            </a:extLst>
          </p:cNvPr>
          <p:cNvSpPr txBox="1"/>
          <p:nvPr/>
        </p:nvSpPr>
        <p:spPr>
          <a:xfrm>
            <a:off x="76200" y="811824"/>
            <a:ext cx="8877300" cy="1200329"/>
          </a:xfrm>
          <a:prstGeom prst="rect">
            <a:avLst/>
          </a:prstGeom>
          <a:noFill/>
        </p:spPr>
        <p:txBody>
          <a:bodyPr wrap="square">
            <a:spAutoFit/>
          </a:bodyPr>
          <a:lstStyle/>
          <a:p>
            <a:r>
              <a:rPr lang="en-US" b="0" i="0" dirty="0">
                <a:effectLst/>
                <a:latin typeface="Roboto" panose="02000000000000000000" pitchFamily="2" charset="0"/>
              </a:rPr>
              <a:t>Methylenetetrahydrofolate reductase (MTHFR; EC 1.5.1.20, 656aa) catalyzes the production of 5-methyltetrahydrofolate</a:t>
            </a:r>
            <a:r>
              <a:rPr lang="en-US" dirty="0">
                <a:latin typeface="Roboto" panose="02000000000000000000" pitchFamily="2" charset="0"/>
              </a:rPr>
              <a:t>.</a:t>
            </a:r>
          </a:p>
          <a:p>
            <a:r>
              <a:rPr lang="en-US" u="sng" dirty="0">
                <a:latin typeface="Roboto" panose="02000000000000000000" pitchFamily="2" charset="0"/>
              </a:rPr>
              <a:t>Diseases</a:t>
            </a:r>
            <a:r>
              <a:rPr lang="en-US" dirty="0">
                <a:latin typeface="Roboto" panose="02000000000000000000" pitchFamily="2" charset="0"/>
              </a:rPr>
              <a:t>: </a:t>
            </a:r>
            <a:r>
              <a:rPr lang="en-US" b="0" i="0" dirty="0">
                <a:effectLst/>
                <a:latin typeface="Roboto" panose="02000000000000000000" pitchFamily="2" charset="0"/>
              </a:rPr>
              <a:t>homocystinuria, </a:t>
            </a:r>
            <a:r>
              <a:rPr lang="en-US" b="0" i="0" dirty="0" err="1">
                <a:effectLst/>
                <a:latin typeface="Roboto" panose="02000000000000000000" pitchFamily="2" charset="0"/>
              </a:rPr>
              <a:t>homocysteinemia</a:t>
            </a:r>
            <a:r>
              <a:rPr lang="en-US" b="0" i="0" dirty="0">
                <a:effectLst/>
                <a:latin typeface="Roboto" panose="02000000000000000000" pitchFamily="2" charset="0"/>
              </a:rPr>
              <a:t>, developmental delay, severe mental retardation, psychiatric disturbances, and late-onset neurodegenerative disorders.</a:t>
            </a:r>
          </a:p>
        </p:txBody>
      </p:sp>
      <p:sp>
        <p:nvSpPr>
          <p:cNvPr id="14" name="CasellaDiTesto 13">
            <a:extLst>
              <a:ext uri="{FF2B5EF4-FFF2-40B4-BE49-F238E27FC236}">
                <a16:creationId xmlns:a16="http://schemas.microsoft.com/office/drawing/2014/main" id="{D3691BA2-8B8A-C4A5-947C-FED6429FF7A4}"/>
              </a:ext>
            </a:extLst>
          </p:cNvPr>
          <p:cNvSpPr txBox="1"/>
          <p:nvPr/>
        </p:nvSpPr>
        <p:spPr>
          <a:xfrm>
            <a:off x="4924426" y="2968509"/>
            <a:ext cx="4219574" cy="1200329"/>
          </a:xfrm>
          <a:prstGeom prst="rect">
            <a:avLst/>
          </a:prstGeom>
          <a:noFill/>
        </p:spPr>
        <p:txBody>
          <a:bodyPr wrap="square">
            <a:spAutoFit/>
          </a:bodyPr>
          <a:lstStyle/>
          <a:p>
            <a:r>
              <a:rPr lang="en-US" b="1" dirty="0">
                <a:solidFill>
                  <a:srgbClr val="000000"/>
                </a:solidFill>
                <a:latin typeface="URWPalladioL-Bold"/>
              </a:rPr>
              <a:t>Figure1</a:t>
            </a:r>
            <a:r>
              <a:rPr lang="en-US" sz="1800" b="1" i="0" u="none" strike="noStrike" baseline="0" dirty="0">
                <a:solidFill>
                  <a:srgbClr val="000000"/>
                </a:solidFill>
                <a:latin typeface="URWPalladioL-Bold"/>
              </a:rPr>
              <a:t>. Homodimer of MTHFR protein. </a:t>
            </a:r>
            <a:r>
              <a:rPr lang="en-US" sz="1800" b="0" i="0" u="none" strike="noStrike" baseline="0" dirty="0">
                <a:solidFill>
                  <a:srgbClr val="000000"/>
                </a:solidFill>
                <a:latin typeface="URWPalladioL-Roma"/>
              </a:rPr>
              <a:t>The catalytic and regulatory domains are depicted in yellow and pale blue, respectively, on the MTHFR PDB 6FXC. </a:t>
            </a:r>
            <a:endParaRPr lang="it-IT" dirty="0"/>
          </a:p>
        </p:txBody>
      </p:sp>
    </p:spTree>
    <p:extLst>
      <p:ext uri="{BB962C8B-B14F-4D97-AF65-F5344CB8AC3E}">
        <p14:creationId xmlns:p14="http://schemas.microsoft.com/office/powerpoint/2010/main" val="2969395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7C4164A1-C21A-DF5E-783F-33F8352FDCB2}"/>
              </a:ext>
            </a:extLst>
          </p:cNvPr>
          <p:cNvPicPr>
            <a:picLocks noChangeAspect="1"/>
          </p:cNvPicPr>
          <p:nvPr/>
        </p:nvPicPr>
        <p:blipFill>
          <a:blip r:embed="rId3"/>
          <a:stretch>
            <a:fillRect/>
          </a:stretch>
        </p:blipFill>
        <p:spPr>
          <a:xfrm>
            <a:off x="7363145" y="3476214"/>
            <a:ext cx="1399855" cy="1207061"/>
          </a:xfrm>
          <a:prstGeom prst="rect">
            <a:avLst/>
          </a:prstGeom>
        </p:spPr>
      </p:pic>
      <p:sp>
        <p:nvSpPr>
          <p:cNvPr id="16" name="CasellaDiTesto 15">
            <a:extLst>
              <a:ext uri="{FF2B5EF4-FFF2-40B4-BE49-F238E27FC236}">
                <a16:creationId xmlns:a16="http://schemas.microsoft.com/office/drawing/2014/main" id="{9134F3C1-0354-D8F7-6E8F-DFA742911016}"/>
              </a:ext>
            </a:extLst>
          </p:cNvPr>
          <p:cNvSpPr txBox="1"/>
          <p:nvPr/>
        </p:nvSpPr>
        <p:spPr>
          <a:xfrm>
            <a:off x="4011304" y="2829697"/>
            <a:ext cx="4675496" cy="1138773"/>
          </a:xfrm>
          <a:prstGeom prst="rect">
            <a:avLst/>
          </a:prstGeom>
          <a:noFill/>
        </p:spPr>
        <p:txBody>
          <a:bodyPr wrap="square">
            <a:spAutoFit/>
          </a:bodyPr>
          <a:lstStyle/>
          <a:p>
            <a:r>
              <a:rPr lang="en-GB" sz="1800" b="1" dirty="0">
                <a:effectLst/>
                <a:latin typeface="Arial" panose="020B0604020202020204" pitchFamily="34" charset="0"/>
                <a:ea typeface="Calibri" panose="020F0502020204030204" pitchFamily="34" charset="0"/>
                <a:cs typeface="Arial" panose="020B0604020202020204" pitchFamily="34" charset="0"/>
              </a:rPr>
              <a:t>Consensus of</a:t>
            </a:r>
          </a:p>
          <a:p>
            <a:r>
              <a:rPr lang="en-GB" b="1" dirty="0">
                <a:latin typeface="Arial" panose="020B0604020202020204" pitchFamily="34" charset="0"/>
                <a:ea typeface="Calibri" panose="020F0502020204030204" pitchFamily="34" charset="0"/>
                <a:cs typeface="Arial" panose="020B0604020202020204" pitchFamily="34" charset="0"/>
              </a:rPr>
              <a:t>INSP/INPS-MD</a:t>
            </a:r>
            <a:r>
              <a:rPr lang="en-GB" sz="1800" b="1" dirty="0">
                <a:effectLst/>
                <a:latin typeface="Arial" panose="020B0604020202020204" pitchFamily="34" charset="0"/>
                <a:ea typeface="Calibri" panose="020F0502020204030204" pitchFamily="34" charset="0"/>
                <a:cs typeface="Arial" panose="020B0604020202020204" pitchFamily="34" charset="0"/>
              </a:rPr>
              <a:t> </a:t>
            </a:r>
            <a:r>
              <a:rPr lang="en-GB" sz="1800" dirty="0">
                <a:effectLst/>
                <a:latin typeface="Arial" panose="020B0604020202020204" pitchFamily="34" charset="0"/>
                <a:ea typeface="Calibri" panose="020F0502020204030204" pitchFamily="34" charset="0"/>
                <a:cs typeface="Arial" panose="020B0604020202020204" pitchFamily="34" charset="0"/>
              </a:rPr>
              <a:t>(</a:t>
            </a:r>
            <a:r>
              <a:rPr lang="en-GB" sz="1800" dirty="0">
                <a:effectLst/>
                <a:latin typeface="Arial" panose="020B0604020202020204" pitchFamily="34" charset="0"/>
                <a:ea typeface="Calibri" panose="020F0502020204030204" pitchFamily="34" charset="0"/>
                <a:cs typeface="Arial" panose="020B0604020202020204" pitchFamily="34" charset="0"/>
                <a:hlinkClick r:id="rId4"/>
              </a:rPr>
              <a:t>i</a:t>
            </a:r>
            <a:r>
              <a:rPr lang="en-GB" dirty="0">
                <a:latin typeface="Arial" panose="020B0604020202020204" pitchFamily="34" charset="0"/>
                <a:ea typeface="Calibri" panose="020F0502020204030204" pitchFamily="34" charset="0"/>
                <a:cs typeface="Arial" panose="020B0604020202020204" pitchFamily="34" charset="0"/>
                <a:hlinkClick r:id="rId4"/>
              </a:rPr>
              <a:t>npsmd.biocomp.unibo.it</a:t>
            </a:r>
            <a:r>
              <a:rPr lang="en-GB" sz="1800" dirty="0">
                <a:effectLst/>
                <a:latin typeface="Arial" panose="020B0604020202020204" pitchFamily="34" charset="0"/>
                <a:ea typeface="Calibri" panose="020F0502020204030204" pitchFamily="34" charset="0"/>
                <a:cs typeface="Arial" panose="020B0604020202020204" pitchFamily="34" charset="0"/>
              </a:rPr>
              <a:t>)</a:t>
            </a:r>
          </a:p>
          <a:p>
            <a:r>
              <a:rPr lang="en-GB" sz="1600" dirty="0" err="1">
                <a:effectLst/>
                <a:latin typeface="Arial" panose="020B0604020202020204" pitchFamily="34" charset="0"/>
                <a:ea typeface="Calibri" panose="020F0502020204030204" pitchFamily="34" charset="0"/>
                <a:cs typeface="Arial" panose="020B0604020202020204" pitchFamily="34" charset="0"/>
              </a:rPr>
              <a:t>FoldX</a:t>
            </a:r>
            <a:r>
              <a:rPr lang="en-GB" sz="1600" dirty="0">
                <a:effectLst/>
                <a:latin typeface="Arial" panose="020B0604020202020204" pitchFamily="34" charset="0"/>
                <a:ea typeface="Calibri" panose="020F0502020204030204" pitchFamily="34" charset="0"/>
                <a:cs typeface="Arial" panose="020B0604020202020204" pitchFamily="34" charset="0"/>
              </a:rPr>
              <a:t> (</a:t>
            </a:r>
            <a:r>
              <a:rPr lang="en-GB" sz="1600" dirty="0">
                <a:effectLst/>
                <a:latin typeface="Arial" panose="020B0604020202020204" pitchFamily="34" charset="0"/>
                <a:ea typeface="Calibri" panose="020F0502020204030204" pitchFamily="34" charset="0"/>
                <a:cs typeface="Arial" panose="020B0604020202020204" pitchFamily="34" charset="0"/>
                <a:hlinkClick r:id="rId5"/>
              </a:rPr>
              <a:t>foldxsuite.crg.eu</a:t>
            </a:r>
            <a:r>
              <a:rPr lang="en-GB" sz="1600" dirty="0">
                <a:effectLst/>
                <a:latin typeface="Arial" panose="020B0604020202020204" pitchFamily="34" charset="0"/>
                <a:ea typeface="Calibri" panose="020F0502020204030204" pitchFamily="34" charset="0"/>
                <a:cs typeface="Arial" panose="020B0604020202020204" pitchFamily="34" charset="0"/>
              </a:rPr>
              <a:t>) </a:t>
            </a:r>
            <a:r>
              <a:rPr lang="en-GB" sz="1600" dirty="0">
                <a:latin typeface="Arial" panose="020B0604020202020204" pitchFamily="34" charset="0"/>
                <a:ea typeface="Calibri" panose="020F0502020204030204" pitchFamily="34" charset="0"/>
                <a:cs typeface="Arial" panose="020B0604020202020204" pitchFamily="34" charset="0"/>
              </a:rPr>
              <a:t> </a:t>
            </a:r>
            <a:r>
              <a:rPr lang="en-GB" sz="1600" dirty="0">
                <a:effectLst/>
                <a:latin typeface="Arial" panose="020B0604020202020204" pitchFamily="34" charset="0"/>
                <a:ea typeface="Calibri" panose="020F0502020204030204" pitchFamily="34" charset="0"/>
                <a:cs typeface="Arial" panose="020B0604020202020204" pitchFamily="34" charset="0"/>
              </a:rPr>
              <a:t> </a:t>
            </a:r>
          </a:p>
          <a:p>
            <a:r>
              <a:rPr lang="en-GB" sz="1600" dirty="0">
                <a:latin typeface="Arial" panose="020B0604020202020204" pitchFamily="34" charset="0"/>
                <a:cs typeface="Arial" panose="020B0604020202020204" pitchFamily="34" charset="0"/>
              </a:rPr>
              <a:t>PoPMuSiC2 (</a:t>
            </a:r>
            <a:r>
              <a:rPr lang="en-GB" sz="1600" dirty="0">
                <a:latin typeface="Arial" panose="020B0604020202020204" pitchFamily="34" charset="0"/>
                <a:cs typeface="Arial" panose="020B0604020202020204" pitchFamily="34" charset="0"/>
                <a:hlinkClick r:id="rId6"/>
              </a:rPr>
              <a:t>ezyme.com</a:t>
            </a:r>
            <a:r>
              <a:rPr lang="en-GB" sz="1600" dirty="0">
                <a:latin typeface="Arial" panose="020B0604020202020204" pitchFamily="34" charset="0"/>
                <a:cs typeface="Arial" panose="020B0604020202020204" pitchFamily="34" charset="0"/>
              </a:rPr>
              <a:t>)</a:t>
            </a:r>
            <a:endParaRPr lang="it-IT" sz="1600" dirty="0"/>
          </a:p>
        </p:txBody>
      </p:sp>
      <p:pic>
        <p:nvPicPr>
          <p:cNvPr id="9" name="Immagine 8">
            <a:extLst>
              <a:ext uri="{FF2B5EF4-FFF2-40B4-BE49-F238E27FC236}">
                <a16:creationId xmlns:a16="http://schemas.microsoft.com/office/drawing/2014/main" id="{F7F1F034-0886-FD34-D0D4-1E2B145072A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7725947" y="1219200"/>
            <a:ext cx="1399856" cy="1534305"/>
          </a:xfrm>
          <a:prstGeom prst="rect">
            <a:avLst/>
          </a:prstGeom>
        </p:spPr>
      </p:pic>
      <p:sp>
        <p:nvSpPr>
          <p:cNvPr id="2052" name="Rectangle 4"/>
          <p:cNvSpPr>
            <a:spLocks noGrp="1" noChangeArrowheads="1"/>
          </p:cNvSpPr>
          <p:nvPr>
            <p:ph type="title"/>
          </p:nvPr>
        </p:nvSpPr>
        <p:spPr/>
        <p:txBody>
          <a:bodyPr/>
          <a:lstStyle/>
          <a:p>
            <a:r>
              <a:rPr lang="en-US" altLang="en-US" dirty="0"/>
              <a:t>METHODS</a:t>
            </a:r>
          </a:p>
        </p:txBody>
      </p:sp>
      <p:sp>
        <p:nvSpPr>
          <p:cNvPr id="2054" name="Text Box 6"/>
          <p:cNvSpPr txBox="1">
            <a:spLocks noChangeArrowheads="1"/>
          </p:cNvSpPr>
          <p:nvPr/>
        </p:nvSpPr>
        <p:spPr bwMode="auto">
          <a:xfrm>
            <a:off x="342900" y="64124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80514" y="6412468"/>
            <a:ext cx="15824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Babbi G et al.</a:t>
            </a:r>
          </a:p>
        </p:txBody>
      </p:sp>
      <p:sp>
        <p:nvSpPr>
          <p:cNvPr id="2057" name="Text Box 9"/>
          <p:cNvSpPr txBox="1">
            <a:spLocks noChangeArrowheads="1"/>
          </p:cNvSpPr>
          <p:nvPr/>
        </p:nvSpPr>
        <p:spPr bwMode="auto">
          <a:xfrm>
            <a:off x="3289300" y="64124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CasellaDiTesto 7">
            <a:extLst>
              <a:ext uri="{FF2B5EF4-FFF2-40B4-BE49-F238E27FC236}">
                <a16:creationId xmlns:a16="http://schemas.microsoft.com/office/drawing/2014/main" id="{E56D310F-408F-AD69-CB9A-47F549F8FCAE}"/>
              </a:ext>
            </a:extLst>
          </p:cNvPr>
          <p:cNvSpPr txBox="1"/>
          <p:nvPr/>
        </p:nvSpPr>
        <p:spPr>
          <a:xfrm>
            <a:off x="4011304" y="1716907"/>
            <a:ext cx="5257800" cy="646331"/>
          </a:xfrm>
          <a:prstGeom prst="rect">
            <a:avLst/>
          </a:prstGeom>
          <a:noFill/>
        </p:spPr>
        <p:txBody>
          <a:bodyPr wrap="square">
            <a:spAutoFit/>
          </a:bodyPr>
          <a:lstStyle/>
          <a:p>
            <a:r>
              <a:rPr lang="en-GB" sz="1800" b="1" dirty="0" err="1">
                <a:effectLst/>
                <a:latin typeface="Arial" panose="020B0604020202020204" pitchFamily="34" charset="0"/>
                <a:ea typeface="Calibri" panose="020F0502020204030204" pitchFamily="34" charset="0"/>
                <a:cs typeface="Arial" panose="020B0604020202020204" pitchFamily="34" charset="0"/>
              </a:rPr>
              <a:t>DeepREX</a:t>
            </a:r>
            <a:r>
              <a:rPr lang="en-GB" sz="1800" b="1" dirty="0">
                <a:effectLst/>
                <a:latin typeface="Arial" panose="020B0604020202020204" pitchFamily="34" charset="0"/>
                <a:ea typeface="Calibri" panose="020F0502020204030204" pitchFamily="34" charset="0"/>
                <a:cs typeface="Arial" panose="020B0604020202020204" pitchFamily="34" charset="0"/>
              </a:rPr>
              <a:t> </a:t>
            </a:r>
            <a:r>
              <a:rPr lang="en-GB" sz="1800" dirty="0">
                <a:effectLst/>
                <a:latin typeface="Arial" panose="020B0604020202020204" pitchFamily="34" charset="0"/>
                <a:ea typeface="Calibri" panose="020F0502020204030204" pitchFamily="34" charset="0"/>
                <a:cs typeface="Arial" panose="020B0604020202020204" pitchFamily="34" charset="0"/>
              </a:rPr>
              <a:t>(</a:t>
            </a:r>
            <a:r>
              <a:rPr lang="en-GB" sz="1800" dirty="0">
                <a:effectLst/>
                <a:latin typeface="Arial" panose="020B0604020202020204" pitchFamily="34" charset="0"/>
                <a:ea typeface="Calibri" panose="020F0502020204030204" pitchFamily="34" charset="0"/>
                <a:cs typeface="Arial" panose="020B0604020202020204" pitchFamily="34" charset="0"/>
                <a:hlinkClick r:id="rId9"/>
              </a:rPr>
              <a:t>deeprex.biocomp.unibo.it</a:t>
            </a:r>
            <a:r>
              <a:rPr lang="en-GB" sz="1800" dirty="0">
                <a:effectLst/>
                <a:latin typeface="Arial" panose="020B0604020202020204" pitchFamily="34" charset="0"/>
                <a:ea typeface="Calibri" panose="020F0502020204030204" pitchFamily="34" charset="0"/>
                <a:cs typeface="Arial" panose="020B0604020202020204" pitchFamily="34" charset="0"/>
              </a:rPr>
              <a:t>)</a:t>
            </a:r>
          </a:p>
          <a:p>
            <a:r>
              <a:rPr lang="en-GB" sz="1800" b="1" dirty="0">
                <a:effectLst/>
                <a:latin typeface="Arial" panose="020B0604020202020204" pitchFamily="34" charset="0"/>
                <a:ea typeface="Calibri" panose="020F0502020204030204" pitchFamily="34" charset="0"/>
                <a:cs typeface="Arial" panose="020B0604020202020204" pitchFamily="34" charset="0"/>
              </a:rPr>
              <a:t>ISPRED4</a:t>
            </a:r>
            <a:r>
              <a:rPr lang="en-GB" sz="1800" dirty="0">
                <a:effectLst/>
                <a:latin typeface="Arial" panose="020B0604020202020204" pitchFamily="34" charset="0"/>
                <a:ea typeface="Calibri" panose="020F0502020204030204" pitchFamily="34" charset="0"/>
                <a:cs typeface="Arial" panose="020B0604020202020204" pitchFamily="34" charset="0"/>
              </a:rPr>
              <a:t> (</a:t>
            </a:r>
            <a:r>
              <a:rPr lang="en-GB" sz="1800" dirty="0">
                <a:effectLst/>
                <a:latin typeface="Arial" panose="020B0604020202020204" pitchFamily="34" charset="0"/>
                <a:ea typeface="Calibri" panose="020F0502020204030204" pitchFamily="34" charset="0"/>
                <a:cs typeface="Arial" panose="020B0604020202020204" pitchFamily="34" charset="0"/>
                <a:hlinkClick r:id="rId10"/>
              </a:rPr>
              <a:t>ispred4.biocomp.unibo.it</a:t>
            </a:r>
            <a:r>
              <a:rPr lang="en-GB" sz="1800" dirty="0">
                <a:effectLst/>
                <a:latin typeface="Arial" panose="020B0604020202020204" pitchFamily="34" charset="0"/>
                <a:ea typeface="Calibri" panose="020F0502020204030204" pitchFamily="34" charset="0"/>
                <a:cs typeface="Arial" panose="020B0604020202020204" pitchFamily="34" charset="0"/>
              </a:rPr>
              <a:t>)</a:t>
            </a:r>
            <a:r>
              <a:rPr lang="en-GB" dirty="0">
                <a:latin typeface="Arial" panose="020B0604020202020204" pitchFamily="34" charset="0"/>
                <a:ea typeface="Calibri" panose="020F0502020204030204" pitchFamily="34" charset="0"/>
                <a:cs typeface="Arial" panose="020B0604020202020204" pitchFamily="34" charset="0"/>
              </a:rPr>
              <a:t> </a:t>
            </a:r>
            <a:r>
              <a:rPr lang="en-GB" sz="1800" dirty="0">
                <a:effectLst/>
                <a:latin typeface="Arial" panose="020B0604020202020204" pitchFamily="34" charset="0"/>
                <a:ea typeface="Calibri" panose="020F0502020204030204" pitchFamily="34" charset="0"/>
                <a:cs typeface="Arial" panose="020B0604020202020204" pitchFamily="34" charset="0"/>
              </a:rPr>
              <a:t> </a:t>
            </a:r>
            <a:endParaRPr lang="it-IT" dirty="0"/>
          </a:p>
        </p:txBody>
      </p:sp>
      <p:sp>
        <p:nvSpPr>
          <p:cNvPr id="10" name="CasellaDiTesto 9">
            <a:extLst>
              <a:ext uri="{FF2B5EF4-FFF2-40B4-BE49-F238E27FC236}">
                <a16:creationId xmlns:a16="http://schemas.microsoft.com/office/drawing/2014/main" id="{5C1638AC-C9FE-7778-11AA-70A2250B84E5}"/>
              </a:ext>
            </a:extLst>
          </p:cNvPr>
          <p:cNvSpPr txBox="1"/>
          <p:nvPr/>
        </p:nvSpPr>
        <p:spPr>
          <a:xfrm>
            <a:off x="681108" y="1486734"/>
            <a:ext cx="2520000" cy="1200329"/>
          </a:xfrm>
          <a:prstGeom prst="rect">
            <a:avLst/>
          </a:prstGeom>
          <a:solidFill>
            <a:srgbClr val="0070C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protein-protein interactions</a:t>
            </a:r>
          </a:p>
          <a:p>
            <a:pPr algn="ctr"/>
            <a:r>
              <a:rPr lang="en-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domain-domain interfaces</a:t>
            </a:r>
            <a:endParaRPr lang="it-IT" b="1" dirty="0">
              <a:solidFill>
                <a:schemeClr val="bg1"/>
              </a:solidFill>
            </a:endParaRPr>
          </a:p>
        </p:txBody>
      </p:sp>
      <p:sp>
        <p:nvSpPr>
          <p:cNvPr id="15" name="CasellaDiTesto 14">
            <a:extLst>
              <a:ext uri="{FF2B5EF4-FFF2-40B4-BE49-F238E27FC236}">
                <a16:creationId xmlns:a16="http://schemas.microsoft.com/office/drawing/2014/main" id="{AD210AAF-AAFE-FF96-05EB-A2C115061649}"/>
              </a:ext>
            </a:extLst>
          </p:cNvPr>
          <p:cNvSpPr txBox="1"/>
          <p:nvPr/>
        </p:nvSpPr>
        <p:spPr>
          <a:xfrm>
            <a:off x="681108" y="3240127"/>
            <a:ext cx="2520000" cy="369332"/>
          </a:xfrm>
          <a:prstGeom prst="rect">
            <a:avLst/>
          </a:prstGeom>
          <a:solidFill>
            <a:srgbClr val="0070C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it-IT" b="1" dirty="0" err="1">
                <a:solidFill>
                  <a:schemeClr val="bg1"/>
                </a:solidFill>
                <a:latin typeface="Arial" panose="020B0604020202020204" pitchFamily="34" charset="0"/>
                <a:cs typeface="Arial" panose="020B0604020202020204" pitchFamily="34" charset="0"/>
              </a:rPr>
              <a:t>protein</a:t>
            </a:r>
            <a:r>
              <a:rPr lang="it-IT" b="1" dirty="0">
                <a:solidFill>
                  <a:schemeClr val="bg1"/>
                </a:solidFill>
                <a:latin typeface="Arial" panose="020B0604020202020204" pitchFamily="34" charset="0"/>
                <a:cs typeface="Arial" panose="020B0604020202020204" pitchFamily="34" charset="0"/>
              </a:rPr>
              <a:t> </a:t>
            </a:r>
            <a:r>
              <a:rPr lang="it-IT" b="1" dirty="0" err="1">
                <a:solidFill>
                  <a:schemeClr val="bg1"/>
                </a:solidFill>
                <a:latin typeface="Arial" panose="020B0604020202020204" pitchFamily="34" charset="0"/>
                <a:cs typeface="Arial" panose="020B0604020202020204" pitchFamily="34" charset="0"/>
              </a:rPr>
              <a:t>stability</a:t>
            </a:r>
            <a:endParaRPr lang="it-IT" b="1" dirty="0">
              <a:solidFill>
                <a:schemeClr val="bg1"/>
              </a:solidFill>
            </a:endParaRPr>
          </a:p>
        </p:txBody>
      </p:sp>
      <p:sp>
        <p:nvSpPr>
          <p:cNvPr id="17" name="CasellaDiTesto 16">
            <a:extLst>
              <a:ext uri="{FF2B5EF4-FFF2-40B4-BE49-F238E27FC236}">
                <a16:creationId xmlns:a16="http://schemas.microsoft.com/office/drawing/2014/main" id="{AD49FAAA-8CF0-546F-E55F-F71D41490F74}"/>
              </a:ext>
            </a:extLst>
          </p:cNvPr>
          <p:cNvSpPr txBox="1"/>
          <p:nvPr/>
        </p:nvSpPr>
        <p:spPr>
          <a:xfrm>
            <a:off x="681108" y="4419600"/>
            <a:ext cx="2520000" cy="923330"/>
          </a:xfrm>
          <a:prstGeom prst="rect">
            <a:avLst/>
          </a:prstGeom>
          <a:solidFill>
            <a:srgbClr val="0070C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it-IT" b="1" dirty="0" err="1">
                <a:solidFill>
                  <a:schemeClr val="bg1"/>
                </a:solidFill>
                <a:latin typeface="Arial" panose="020B0604020202020204" pitchFamily="34" charset="0"/>
                <a:cs typeface="Arial" panose="020B0604020202020204" pitchFamily="34" charset="0"/>
              </a:rPr>
              <a:t>expert-curated</a:t>
            </a:r>
            <a:r>
              <a:rPr lang="it-IT" b="1" dirty="0">
                <a:solidFill>
                  <a:schemeClr val="bg1"/>
                </a:solidFill>
                <a:latin typeface="Arial" panose="020B0604020202020204" pitchFamily="34" charset="0"/>
                <a:cs typeface="Arial" panose="020B0604020202020204" pitchFamily="34" charset="0"/>
              </a:rPr>
              <a:t> </a:t>
            </a:r>
            <a:r>
              <a:rPr lang="it-IT" b="1" dirty="0" err="1">
                <a:solidFill>
                  <a:schemeClr val="bg1"/>
                </a:solidFill>
                <a:latin typeface="Arial" panose="020B0604020202020204" pitchFamily="34" charset="0"/>
                <a:cs typeface="Arial" panose="020B0604020202020204" pitchFamily="34" charset="0"/>
              </a:rPr>
              <a:t>analysis</a:t>
            </a:r>
            <a:r>
              <a:rPr lang="it-IT" b="1" dirty="0">
                <a:solidFill>
                  <a:schemeClr val="bg1"/>
                </a:solidFill>
                <a:latin typeface="Arial" panose="020B0604020202020204" pitchFamily="34" charset="0"/>
                <a:cs typeface="Arial" panose="020B0604020202020204" pitchFamily="34" charset="0"/>
              </a:rPr>
              <a:t> of </a:t>
            </a:r>
            <a:r>
              <a:rPr lang="it-IT" b="1" dirty="0" err="1">
                <a:solidFill>
                  <a:schemeClr val="bg1"/>
                </a:solidFill>
                <a:latin typeface="Arial" panose="020B0604020202020204" pitchFamily="34" charset="0"/>
                <a:cs typeface="Arial" panose="020B0604020202020204" pitchFamily="34" charset="0"/>
              </a:rPr>
              <a:t>protein</a:t>
            </a:r>
            <a:r>
              <a:rPr lang="it-IT" b="1" dirty="0">
                <a:solidFill>
                  <a:schemeClr val="bg1"/>
                </a:solidFill>
                <a:latin typeface="Arial" panose="020B0604020202020204" pitchFamily="34" charset="0"/>
                <a:cs typeface="Arial" panose="020B0604020202020204" pitchFamily="34" charset="0"/>
              </a:rPr>
              <a:t> </a:t>
            </a:r>
            <a:r>
              <a:rPr lang="it-IT" b="1" dirty="0" err="1">
                <a:solidFill>
                  <a:schemeClr val="bg1"/>
                </a:solidFill>
                <a:latin typeface="Arial" panose="020B0604020202020204" pitchFamily="34" charset="0"/>
                <a:cs typeface="Arial" panose="020B0604020202020204" pitchFamily="34" charset="0"/>
              </a:rPr>
              <a:t>structure</a:t>
            </a:r>
            <a:endParaRPr lang="it-IT" b="1" dirty="0">
              <a:solidFill>
                <a:schemeClr val="bg1"/>
              </a:solidFill>
              <a:latin typeface="Arial" panose="020B0604020202020204" pitchFamily="34" charset="0"/>
              <a:cs typeface="Arial" panose="020B0604020202020204" pitchFamily="34" charset="0"/>
            </a:endParaRPr>
          </a:p>
        </p:txBody>
      </p:sp>
      <p:pic>
        <p:nvPicPr>
          <p:cNvPr id="18" name="Immagine 17">
            <a:extLst>
              <a:ext uri="{FF2B5EF4-FFF2-40B4-BE49-F238E27FC236}">
                <a16:creationId xmlns:a16="http://schemas.microsoft.com/office/drawing/2014/main" id="{5E3BEF17-69F1-3497-663F-873C17C60FC8}"/>
              </a:ext>
            </a:extLst>
          </p:cNvPr>
          <p:cNvPicPr>
            <a:picLocks noChangeAspect="1"/>
          </p:cNvPicPr>
          <p:nvPr/>
        </p:nvPicPr>
        <p:blipFill rotWithShape="1">
          <a:blip r:embed="rId11"/>
          <a:srcRect r="6377" b="35338"/>
          <a:stretch/>
        </p:blipFill>
        <p:spPr>
          <a:xfrm>
            <a:off x="5845971" y="4986538"/>
            <a:ext cx="1902348" cy="1425930"/>
          </a:xfrm>
          <a:prstGeom prst="ellipse">
            <a:avLst/>
          </a:prstGeom>
        </p:spPr>
      </p:pic>
      <p:sp>
        <p:nvSpPr>
          <p:cNvPr id="19" name="CasellaDiTesto 18">
            <a:extLst>
              <a:ext uri="{FF2B5EF4-FFF2-40B4-BE49-F238E27FC236}">
                <a16:creationId xmlns:a16="http://schemas.microsoft.com/office/drawing/2014/main" id="{E92282E6-B15A-9B0C-A8B7-3390782440BB}"/>
              </a:ext>
            </a:extLst>
          </p:cNvPr>
          <p:cNvSpPr txBox="1"/>
          <p:nvPr/>
        </p:nvSpPr>
        <p:spPr>
          <a:xfrm>
            <a:off x="4011304" y="4624442"/>
            <a:ext cx="5970896" cy="615553"/>
          </a:xfrm>
          <a:prstGeom prst="rect">
            <a:avLst/>
          </a:prstGeom>
          <a:noFill/>
        </p:spPr>
        <p:txBody>
          <a:bodyPr wrap="square">
            <a:spAutoFit/>
          </a:bodyPr>
          <a:lstStyle/>
          <a:p>
            <a:r>
              <a:rPr lang="en-GB" sz="1600" dirty="0" err="1">
                <a:latin typeface="Arial" panose="020B0604020202020204" pitchFamily="34" charset="0"/>
                <a:ea typeface="Calibri" panose="020F0502020204030204" pitchFamily="34" charset="0"/>
                <a:cs typeface="Arial" panose="020B0604020202020204" pitchFamily="34" charset="0"/>
              </a:rPr>
              <a:t>LigPlot</a:t>
            </a:r>
            <a:r>
              <a:rPr lang="en-GB" sz="1600" b="1" dirty="0">
                <a:effectLst/>
                <a:latin typeface="Arial" panose="020B0604020202020204" pitchFamily="34" charset="0"/>
                <a:ea typeface="Calibri" panose="020F0502020204030204" pitchFamily="34" charset="0"/>
                <a:cs typeface="Arial" panose="020B0604020202020204" pitchFamily="34" charset="0"/>
              </a:rPr>
              <a:t> </a:t>
            </a:r>
            <a:r>
              <a:rPr lang="en-GB" sz="1600" dirty="0">
                <a:effectLst/>
                <a:latin typeface="Arial" panose="020B0604020202020204" pitchFamily="34" charset="0"/>
                <a:ea typeface="Calibri" panose="020F0502020204030204" pitchFamily="34" charset="0"/>
                <a:cs typeface="Arial" panose="020B0604020202020204" pitchFamily="34" charset="0"/>
              </a:rPr>
              <a:t>(</a:t>
            </a:r>
            <a:r>
              <a:rPr lang="en-GB" sz="1600" dirty="0">
                <a:effectLst/>
                <a:latin typeface="Arial" panose="020B0604020202020204" pitchFamily="34" charset="0"/>
                <a:ea typeface="Calibri" panose="020F0502020204030204" pitchFamily="34" charset="0"/>
                <a:cs typeface="Arial" panose="020B0604020202020204" pitchFamily="34" charset="0"/>
                <a:hlinkClick r:id="rId12"/>
              </a:rPr>
              <a:t>www.ebi.ac.uk/thornton-srv/software/LIGPLOT</a:t>
            </a:r>
            <a:r>
              <a:rPr lang="en-GB" sz="1600" dirty="0">
                <a:latin typeface="Arial" panose="020B0604020202020204" pitchFamily="34" charset="0"/>
                <a:ea typeface="Calibri" panose="020F0502020204030204" pitchFamily="34" charset="0"/>
                <a:cs typeface="Arial" panose="020B0604020202020204" pitchFamily="34" charset="0"/>
              </a:rPr>
              <a:t>)</a:t>
            </a:r>
          </a:p>
          <a:p>
            <a:r>
              <a:rPr lang="en-GB" b="1" dirty="0">
                <a:latin typeface="Arial" panose="020B0604020202020204" pitchFamily="34" charset="0"/>
                <a:cs typeface="Arial" panose="020B0604020202020204" pitchFamily="34" charset="0"/>
              </a:rPr>
              <a:t>Manual curation</a:t>
            </a:r>
            <a:endParaRPr lang="it-IT" b="1" dirty="0"/>
          </a:p>
        </p:txBody>
      </p:sp>
      <p:sp>
        <p:nvSpPr>
          <p:cNvPr id="14" name="Freccia a destra 13">
            <a:extLst>
              <a:ext uri="{FF2B5EF4-FFF2-40B4-BE49-F238E27FC236}">
                <a16:creationId xmlns:a16="http://schemas.microsoft.com/office/drawing/2014/main" id="{A22843C4-FA8E-2B64-5A95-35ACAB58A09C}"/>
              </a:ext>
            </a:extLst>
          </p:cNvPr>
          <p:cNvSpPr/>
          <p:nvPr/>
        </p:nvSpPr>
        <p:spPr>
          <a:xfrm>
            <a:off x="3352800" y="1960052"/>
            <a:ext cx="484496" cy="25369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25" name="Freccia a destra 24">
            <a:extLst>
              <a:ext uri="{FF2B5EF4-FFF2-40B4-BE49-F238E27FC236}">
                <a16:creationId xmlns:a16="http://schemas.microsoft.com/office/drawing/2014/main" id="{39E73D31-8BB7-4DD1-BE19-1EE4BEBD5C3E}"/>
              </a:ext>
            </a:extLst>
          </p:cNvPr>
          <p:cNvSpPr/>
          <p:nvPr/>
        </p:nvSpPr>
        <p:spPr>
          <a:xfrm>
            <a:off x="3352800" y="3297946"/>
            <a:ext cx="484496" cy="25369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26" name="Freccia a destra 25">
            <a:extLst>
              <a:ext uri="{FF2B5EF4-FFF2-40B4-BE49-F238E27FC236}">
                <a16:creationId xmlns:a16="http://schemas.microsoft.com/office/drawing/2014/main" id="{90C155DE-8F6C-AC54-55D6-1F33A7ADE0D0}"/>
              </a:ext>
            </a:extLst>
          </p:cNvPr>
          <p:cNvSpPr/>
          <p:nvPr/>
        </p:nvSpPr>
        <p:spPr>
          <a:xfrm>
            <a:off x="3352800" y="4789430"/>
            <a:ext cx="484496" cy="25369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27" name="Rectangle 4">
            <a:extLst>
              <a:ext uri="{FF2B5EF4-FFF2-40B4-BE49-F238E27FC236}">
                <a16:creationId xmlns:a16="http://schemas.microsoft.com/office/drawing/2014/main" id="{4F9E00CC-94D2-0481-9960-36F71097B126}"/>
              </a:ext>
            </a:extLst>
          </p:cNvPr>
          <p:cNvSpPr txBox="1">
            <a:spLocks noChangeArrowheads="1"/>
          </p:cNvSpPr>
          <p:nvPr/>
        </p:nvSpPr>
        <p:spPr>
          <a:xfrm>
            <a:off x="342900" y="430824"/>
            <a:ext cx="8229600" cy="762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ltLang="en-US" sz="2200" dirty="0"/>
              <a:t>for analyzing the effect of missense variants </a:t>
            </a:r>
          </a:p>
        </p:txBody>
      </p:sp>
    </p:spTree>
    <p:extLst>
      <p:ext uri="{BB962C8B-B14F-4D97-AF65-F5344CB8AC3E}">
        <p14:creationId xmlns:p14="http://schemas.microsoft.com/office/powerpoint/2010/main" val="2766464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9134F3C1-0354-D8F7-6E8F-DFA742911016}"/>
              </a:ext>
            </a:extLst>
          </p:cNvPr>
          <p:cNvSpPr txBox="1"/>
          <p:nvPr/>
        </p:nvSpPr>
        <p:spPr>
          <a:xfrm>
            <a:off x="4011304" y="3048000"/>
            <a:ext cx="4827896" cy="646331"/>
          </a:xfrm>
          <a:prstGeom prst="rect">
            <a:avLst/>
          </a:prstGeom>
          <a:noFill/>
        </p:spPr>
        <p:txBody>
          <a:bodyPr wrap="square">
            <a:spAutoFit/>
          </a:bodyPr>
          <a:lstStyle/>
          <a:p>
            <a:r>
              <a:rPr lang="en-GB" b="1" dirty="0">
                <a:effectLst/>
                <a:latin typeface="Arial" panose="020B0604020202020204" pitchFamily="34" charset="0"/>
                <a:ea typeface="Calibri" panose="020F0502020204030204" pitchFamily="34" charset="0"/>
                <a:cs typeface="Arial" panose="020B0604020202020204" pitchFamily="34" charset="0"/>
              </a:rPr>
              <a:t>eDGAR</a:t>
            </a:r>
            <a:r>
              <a:rPr lang="en-GB" dirty="0">
                <a:effectLst/>
                <a:latin typeface="Arial" panose="020B0604020202020204" pitchFamily="34" charset="0"/>
                <a:ea typeface="Calibri" panose="020F0502020204030204" pitchFamily="34" charset="0"/>
                <a:cs typeface="Arial" panose="020B0604020202020204" pitchFamily="34" charset="0"/>
              </a:rPr>
              <a:t> (</a:t>
            </a:r>
            <a:r>
              <a:rPr lang="en-GB" dirty="0">
                <a:effectLst/>
                <a:latin typeface="Arial" panose="020B0604020202020204" pitchFamily="34" charset="0"/>
                <a:ea typeface="Calibri" panose="020F0502020204030204" pitchFamily="34" charset="0"/>
                <a:cs typeface="Arial" panose="020B0604020202020204" pitchFamily="34" charset="0"/>
                <a:hlinkClick r:id="rId3"/>
              </a:rPr>
              <a:t>http://edgar.biocomp.unibo.it</a:t>
            </a:r>
            <a:r>
              <a:rPr lang="en-GB" dirty="0">
                <a:effectLst/>
                <a:latin typeface="Arial" panose="020B0604020202020204" pitchFamily="34" charset="0"/>
                <a:ea typeface="Calibri" panose="020F0502020204030204" pitchFamily="34" charset="0"/>
                <a:cs typeface="Arial" panose="020B0604020202020204" pitchFamily="34" charset="0"/>
              </a:rPr>
              <a:t>)</a:t>
            </a:r>
          </a:p>
          <a:p>
            <a:r>
              <a:rPr lang="en-GB" b="1" dirty="0">
                <a:effectLst/>
                <a:latin typeface="Arial" panose="020B0604020202020204" pitchFamily="34" charset="0"/>
                <a:ea typeface="Calibri" panose="020F0502020204030204" pitchFamily="34" charset="0"/>
                <a:cs typeface="Arial" panose="020B0604020202020204" pitchFamily="34" charset="0"/>
              </a:rPr>
              <a:t>PhenPath </a:t>
            </a:r>
            <a:r>
              <a:rPr lang="en-GB" dirty="0">
                <a:effectLst/>
                <a:latin typeface="Arial" panose="020B0604020202020204" pitchFamily="34" charset="0"/>
                <a:ea typeface="Calibri" panose="020F0502020204030204" pitchFamily="34" charset="0"/>
                <a:cs typeface="Arial" panose="020B0604020202020204" pitchFamily="34" charset="0"/>
              </a:rPr>
              <a:t>(</a:t>
            </a:r>
            <a:r>
              <a:rPr lang="en-GB" dirty="0">
                <a:effectLst/>
                <a:latin typeface="Arial" panose="020B0604020202020204" pitchFamily="34" charset="0"/>
                <a:ea typeface="Calibri" panose="020F0502020204030204" pitchFamily="34" charset="0"/>
                <a:cs typeface="Arial" panose="020B0604020202020204" pitchFamily="34" charset="0"/>
                <a:hlinkClick r:id="rId4"/>
              </a:rPr>
              <a:t>http://phenpath.biocomp.unibo.it</a:t>
            </a:r>
            <a:r>
              <a:rPr lang="en-GB" dirty="0">
                <a:latin typeface="Arial" panose="020B0604020202020204" pitchFamily="34" charset="0"/>
                <a:ea typeface="Calibri" panose="020F0502020204030204" pitchFamily="34" charset="0"/>
                <a:cs typeface="Arial" panose="020B0604020202020204" pitchFamily="34" charset="0"/>
              </a:rPr>
              <a:t>)</a:t>
            </a:r>
            <a:r>
              <a:rPr lang="en-GB" dirty="0">
                <a:effectLst/>
                <a:latin typeface="Arial" panose="020B0604020202020204" pitchFamily="34" charset="0"/>
                <a:ea typeface="Calibri" panose="020F0502020204030204" pitchFamily="34" charset="0"/>
                <a:cs typeface="Arial" panose="020B0604020202020204" pitchFamily="34" charset="0"/>
              </a:rPr>
              <a:t> </a:t>
            </a:r>
            <a:endParaRPr lang="it-IT" dirty="0"/>
          </a:p>
        </p:txBody>
      </p:sp>
      <p:sp>
        <p:nvSpPr>
          <p:cNvPr id="2052" name="Rectangle 4"/>
          <p:cNvSpPr>
            <a:spLocks noGrp="1" noChangeArrowheads="1"/>
          </p:cNvSpPr>
          <p:nvPr>
            <p:ph type="title"/>
          </p:nvPr>
        </p:nvSpPr>
        <p:spPr/>
        <p:txBody>
          <a:bodyPr/>
          <a:lstStyle/>
          <a:p>
            <a:r>
              <a:rPr lang="en-US" altLang="en-US" dirty="0"/>
              <a:t>METHODS</a:t>
            </a:r>
          </a:p>
        </p:txBody>
      </p:sp>
      <p:sp>
        <p:nvSpPr>
          <p:cNvPr id="2054" name="Text Box 6"/>
          <p:cNvSpPr txBox="1">
            <a:spLocks noChangeArrowheads="1"/>
          </p:cNvSpPr>
          <p:nvPr/>
        </p:nvSpPr>
        <p:spPr bwMode="auto">
          <a:xfrm>
            <a:off x="342900" y="64124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80514" y="6412468"/>
            <a:ext cx="15824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Babbi G et al.</a:t>
            </a:r>
          </a:p>
        </p:txBody>
      </p:sp>
      <p:sp>
        <p:nvSpPr>
          <p:cNvPr id="2057" name="Text Box 9"/>
          <p:cNvSpPr txBox="1">
            <a:spLocks noChangeArrowheads="1"/>
          </p:cNvSpPr>
          <p:nvPr/>
        </p:nvSpPr>
        <p:spPr bwMode="auto">
          <a:xfrm>
            <a:off x="3289300" y="64124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8" name="CasellaDiTesto 7">
            <a:extLst>
              <a:ext uri="{FF2B5EF4-FFF2-40B4-BE49-F238E27FC236}">
                <a16:creationId xmlns:a16="http://schemas.microsoft.com/office/drawing/2014/main" id="{E56D310F-408F-AD69-CB9A-47F549F8FCAE}"/>
              </a:ext>
            </a:extLst>
          </p:cNvPr>
          <p:cNvSpPr txBox="1"/>
          <p:nvPr/>
        </p:nvSpPr>
        <p:spPr>
          <a:xfrm>
            <a:off x="4011304" y="1600200"/>
            <a:ext cx="5257800" cy="369332"/>
          </a:xfrm>
          <a:prstGeom prst="rect">
            <a:avLst/>
          </a:prstGeom>
          <a:noFill/>
        </p:spPr>
        <p:txBody>
          <a:bodyPr wrap="square">
            <a:spAutoFit/>
          </a:bodyPr>
          <a:lstStyle/>
          <a:p>
            <a:r>
              <a:rPr lang="en-GB" b="1" dirty="0" err="1">
                <a:effectLst/>
                <a:latin typeface="Arial" panose="020B0604020202020204" pitchFamily="34" charset="0"/>
                <a:ea typeface="Calibri" panose="020F0502020204030204" pitchFamily="34" charset="0"/>
                <a:cs typeface="Arial" panose="020B0604020202020204" pitchFamily="34" charset="0"/>
              </a:rPr>
              <a:t>SNPs&amp;GO</a:t>
            </a:r>
            <a:r>
              <a:rPr lang="en-GB" b="1" dirty="0">
                <a:effectLst/>
                <a:latin typeface="Arial" panose="020B0604020202020204" pitchFamily="34" charset="0"/>
                <a:ea typeface="Calibri" panose="020F0502020204030204" pitchFamily="34" charset="0"/>
                <a:cs typeface="Arial" panose="020B0604020202020204" pitchFamily="34" charset="0"/>
              </a:rPr>
              <a:t> </a:t>
            </a:r>
            <a:r>
              <a:rPr lang="en-GB" dirty="0">
                <a:effectLst/>
                <a:latin typeface="Arial" panose="020B0604020202020204" pitchFamily="34" charset="0"/>
                <a:ea typeface="Calibri" panose="020F0502020204030204" pitchFamily="34" charset="0"/>
                <a:cs typeface="Arial" panose="020B0604020202020204" pitchFamily="34" charset="0"/>
              </a:rPr>
              <a:t>(</a:t>
            </a:r>
            <a:r>
              <a:rPr lang="en-GB" dirty="0">
                <a:latin typeface="Arial" panose="020B0604020202020204" pitchFamily="34" charset="0"/>
                <a:ea typeface="Calibri" panose="020F0502020204030204" pitchFamily="34" charset="0"/>
                <a:cs typeface="Arial" panose="020B0604020202020204" pitchFamily="34" charset="0"/>
                <a:hlinkClick r:id="rId5"/>
              </a:rPr>
              <a:t>http://snps-and-go.biocomp.unibo.it</a:t>
            </a:r>
            <a:r>
              <a:rPr lang="en-GB" dirty="0">
                <a:effectLst/>
                <a:latin typeface="Arial" panose="020B0604020202020204" pitchFamily="34" charset="0"/>
                <a:ea typeface="Calibri" panose="020F0502020204030204" pitchFamily="34" charset="0"/>
                <a:cs typeface="Arial" panose="020B0604020202020204" pitchFamily="34" charset="0"/>
              </a:rPr>
              <a:t>)</a:t>
            </a:r>
          </a:p>
        </p:txBody>
      </p:sp>
      <p:sp>
        <p:nvSpPr>
          <p:cNvPr id="10" name="CasellaDiTesto 9">
            <a:extLst>
              <a:ext uri="{FF2B5EF4-FFF2-40B4-BE49-F238E27FC236}">
                <a16:creationId xmlns:a16="http://schemas.microsoft.com/office/drawing/2014/main" id="{5C1638AC-C9FE-7778-11AA-70A2250B84E5}"/>
              </a:ext>
            </a:extLst>
          </p:cNvPr>
          <p:cNvSpPr txBox="1"/>
          <p:nvPr/>
        </p:nvSpPr>
        <p:spPr>
          <a:xfrm>
            <a:off x="681108" y="1486734"/>
            <a:ext cx="2520000" cy="646331"/>
          </a:xfrm>
          <a:prstGeom prst="rect">
            <a:avLst/>
          </a:prstGeom>
          <a:solidFill>
            <a:srgbClr val="0070C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likelihood of being disease-related </a:t>
            </a:r>
            <a:endParaRPr lang="it-IT" b="1" dirty="0">
              <a:solidFill>
                <a:schemeClr val="bg1"/>
              </a:solidFill>
            </a:endParaRPr>
          </a:p>
        </p:txBody>
      </p:sp>
      <p:sp>
        <p:nvSpPr>
          <p:cNvPr id="15" name="CasellaDiTesto 14">
            <a:extLst>
              <a:ext uri="{FF2B5EF4-FFF2-40B4-BE49-F238E27FC236}">
                <a16:creationId xmlns:a16="http://schemas.microsoft.com/office/drawing/2014/main" id="{AD210AAF-AAFE-FF96-05EB-A2C115061649}"/>
              </a:ext>
            </a:extLst>
          </p:cNvPr>
          <p:cNvSpPr txBox="1"/>
          <p:nvPr/>
        </p:nvSpPr>
        <p:spPr>
          <a:xfrm>
            <a:off x="681108" y="2971800"/>
            <a:ext cx="2520000" cy="923330"/>
          </a:xfrm>
          <a:prstGeom prst="rect">
            <a:avLst/>
          </a:prstGeom>
          <a:solidFill>
            <a:srgbClr val="0070C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it-IT" b="1" dirty="0" err="1">
                <a:solidFill>
                  <a:schemeClr val="bg1"/>
                </a:solidFill>
                <a:latin typeface="Arial" panose="020B0604020202020204" pitchFamily="34" charset="0"/>
                <a:cs typeface="Arial" panose="020B0604020202020204" pitchFamily="34" charset="0"/>
              </a:rPr>
              <a:t>select</a:t>
            </a:r>
            <a:r>
              <a:rPr lang="it-IT" b="1" dirty="0">
                <a:solidFill>
                  <a:schemeClr val="bg1"/>
                </a:solidFill>
                <a:latin typeface="Arial" panose="020B0604020202020204" pitchFamily="34" charset="0"/>
                <a:cs typeface="Arial" panose="020B0604020202020204" pitchFamily="34" charset="0"/>
              </a:rPr>
              <a:t> </a:t>
            </a:r>
            <a:r>
              <a:rPr lang="it-IT" b="1" dirty="0" err="1">
                <a:solidFill>
                  <a:schemeClr val="bg1"/>
                </a:solidFill>
                <a:latin typeface="Arial" panose="020B0604020202020204" pitchFamily="34" charset="0"/>
                <a:cs typeface="Arial" panose="020B0604020202020204" pitchFamily="34" charset="0"/>
              </a:rPr>
              <a:t>possible</a:t>
            </a:r>
            <a:r>
              <a:rPr lang="it-IT" b="1" dirty="0">
                <a:solidFill>
                  <a:schemeClr val="bg1"/>
                </a:solidFill>
                <a:latin typeface="Arial" panose="020B0604020202020204" pitchFamily="34" charset="0"/>
                <a:cs typeface="Arial" panose="020B0604020202020204" pitchFamily="34" charset="0"/>
              </a:rPr>
              <a:t> causative </a:t>
            </a:r>
            <a:r>
              <a:rPr lang="it-IT" b="1" dirty="0" err="1">
                <a:solidFill>
                  <a:schemeClr val="bg1"/>
                </a:solidFill>
                <a:latin typeface="Arial" panose="020B0604020202020204" pitchFamily="34" charset="0"/>
                <a:cs typeface="Arial" panose="020B0604020202020204" pitchFamily="34" charset="0"/>
              </a:rPr>
              <a:t>variants</a:t>
            </a:r>
            <a:r>
              <a:rPr lang="it-IT" b="1" dirty="0">
                <a:solidFill>
                  <a:schemeClr val="bg1"/>
                </a:solidFill>
                <a:latin typeface="Arial" panose="020B0604020202020204" pitchFamily="34" charset="0"/>
                <a:cs typeface="Arial" panose="020B0604020202020204" pitchFamily="34" charset="0"/>
              </a:rPr>
              <a:t> </a:t>
            </a:r>
          </a:p>
          <a:p>
            <a:pPr algn="ctr"/>
            <a:r>
              <a:rPr lang="it-IT" b="1" dirty="0">
                <a:solidFill>
                  <a:schemeClr val="bg1"/>
                </a:solidFill>
                <a:latin typeface="Arial" panose="020B0604020202020204" pitchFamily="34" charset="0"/>
                <a:cs typeface="Arial" panose="020B0604020202020204" pitchFamily="34" charset="0"/>
              </a:rPr>
              <a:t>on more </a:t>
            </a:r>
            <a:r>
              <a:rPr lang="it-IT" b="1" dirty="0" err="1">
                <a:solidFill>
                  <a:schemeClr val="bg1"/>
                </a:solidFill>
                <a:latin typeface="Arial" panose="020B0604020202020204" pitchFamily="34" charset="0"/>
                <a:cs typeface="Arial" panose="020B0604020202020204" pitchFamily="34" charset="0"/>
              </a:rPr>
              <a:t>genes</a:t>
            </a:r>
            <a:endParaRPr lang="it-IT" b="1" dirty="0">
              <a:solidFill>
                <a:schemeClr val="bg1"/>
              </a:solidFill>
            </a:endParaRPr>
          </a:p>
        </p:txBody>
      </p:sp>
      <p:sp>
        <p:nvSpPr>
          <p:cNvPr id="17" name="CasellaDiTesto 16">
            <a:extLst>
              <a:ext uri="{FF2B5EF4-FFF2-40B4-BE49-F238E27FC236}">
                <a16:creationId xmlns:a16="http://schemas.microsoft.com/office/drawing/2014/main" id="{AD49FAAA-8CF0-546F-E55F-F71D41490F74}"/>
              </a:ext>
            </a:extLst>
          </p:cNvPr>
          <p:cNvSpPr txBox="1"/>
          <p:nvPr/>
        </p:nvSpPr>
        <p:spPr>
          <a:xfrm>
            <a:off x="681108" y="4419600"/>
            <a:ext cx="2520000" cy="923330"/>
          </a:xfrm>
          <a:prstGeom prst="rect">
            <a:avLst/>
          </a:prstGeom>
          <a:solidFill>
            <a:srgbClr val="0070C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US" b="1" dirty="0">
                <a:solidFill>
                  <a:schemeClr val="bg1"/>
                </a:solidFill>
                <a:latin typeface="Arial" panose="020B0604020202020204" pitchFamily="34" charset="0"/>
                <a:cs typeface="Arial" panose="020B0604020202020204" pitchFamily="34" charset="0"/>
              </a:rPr>
              <a:t>enriching for functional annotations</a:t>
            </a:r>
            <a:endParaRPr lang="it-IT" b="1" dirty="0">
              <a:solidFill>
                <a:schemeClr val="bg1"/>
              </a:solidFill>
              <a:latin typeface="Arial" panose="020B0604020202020204" pitchFamily="34" charset="0"/>
              <a:cs typeface="Arial" panose="020B0604020202020204" pitchFamily="34" charset="0"/>
            </a:endParaRPr>
          </a:p>
        </p:txBody>
      </p:sp>
      <p:sp>
        <p:nvSpPr>
          <p:cNvPr id="19" name="CasellaDiTesto 18">
            <a:extLst>
              <a:ext uri="{FF2B5EF4-FFF2-40B4-BE49-F238E27FC236}">
                <a16:creationId xmlns:a16="http://schemas.microsoft.com/office/drawing/2014/main" id="{E92282E6-B15A-9B0C-A8B7-3390782440BB}"/>
              </a:ext>
            </a:extLst>
          </p:cNvPr>
          <p:cNvSpPr txBox="1"/>
          <p:nvPr/>
        </p:nvSpPr>
        <p:spPr>
          <a:xfrm>
            <a:off x="4011304" y="4724400"/>
            <a:ext cx="5970896" cy="369332"/>
          </a:xfrm>
          <a:prstGeom prst="rect">
            <a:avLst/>
          </a:prstGeom>
          <a:noFill/>
        </p:spPr>
        <p:txBody>
          <a:bodyPr wrap="square">
            <a:spAutoFit/>
          </a:bodyPr>
          <a:lstStyle/>
          <a:p>
            <a:r>
              <a:rPr lang="en-GB" b="1" dirty="0">
                <a:effectLst/>
                <a:latin typeface="Arial" panose="020B0604020202020204" pitchFamily="34" charset="0"/>
                <a:ea typeface="Calibri" panose="020F0502020204030204" pitchFamily="34" charset="0"/>
                <a:cs typeface="Arial" panose="020B0604020202020204" pitchFamily="34" charset="0"/>
              </a:rPr>
              <a:t>NETGE-PLUS</a:t>
            </a:r>
            <a:r>
              <a:rPr lang="en-GB" dirty="0">
                <a:effectLst/>
                <a:latin typeface="Arial" panose="020B0604020202020204" pitchFamily="34" charset="0"/>
                <a:ea typeface="Calibri" panose="020F0502020204030204" pitchFamily="34" charset="0"/>
                <a:cs typeface="Arial" panose="020B0604020202020204" pitchFamily="34" charset="0"/>
              </a:rPr>
              <a:t> (</a:t>
            </a:r>
            <a:r>
              <a:rPr lang="en-GB" dirty="0">
                <a:effectLst/>
                <a:latin typeface="Arial" panose="020B0604020202020204" pitchFamily="34" charset="0"/>
                <a:ea typeface="Calibri" panose="020F0502020204030204" pitchFamily="34" charset="0"/>
                <a:cs typeface="Arial" panose="020B0604020202020204" pitchFamily="34" charset="0"/>
                <a:hlinkClick r:id="rId6"/>
              </a:rPr>
              <a:t>http://net-ge2.biocomp.unibo.it</a:t>
            </a:r>
            <a:r>
              <a:rPr lang="en-GB" dirty="0">
                <a:effectLst/>
                <a:latin typeface="Arial" panose="020B0604020202020204" pitchFamily="34" charset="0"/>
                <a:ea typeface="Calibri" panose="020F0502020204030204" pitchFamily="34" charset="0"/>
                <a:cs typeface="Arial" panose="020B0604020202020204" pitchFamily="34" charset="0"/>
              </a:rPr>
              <a:t>) </a:t>
            </a:r>
            <a:endParaRPr lang="it-IT" b="1" dirty="0"/>
          </a:p>
        </p:txBody>
      </p:sp>
      <p:sp>
        <p:nvSpPr>
          <p:cNvPr id="14" name="Freccia a destra 13">
            <a:extLst>
              <a:ext uri="{FF2B5EF4-FFF2-40B4-BE49-F238E27FC236}">
                <a16:creationId xmlns:a16="http://schemas.microsoft.com/office/drawing/2014/main" id="{A22843C4-FA8E-2B64-5A95-35ACAB58A09C}"/>
              </a:ext>
            </a:extLst>
          </p:cNvPr>
          <p:cNvSpPr/>
          <p:nvPr/>
        </p:nvSpPr>
        <p:spPr>
          <a:xfrm>
            <a:off x="3352800" y="1676400"/>
            <a:ext cx="484496" cy="25369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25" name="Freccia a destra 24">
            <a:extLst>
              <a:ext uri="{FF2B5EF4-FFF2-40B4-BE49-F238E27FC236}">
                <a16:creationId xmlns:a16="http://schemas.microsoft.com/office/drawing/2014/main" id="{39E73D31-8BB7-4DD1-BE19-1EE4BEBD5C3E}"/>
              </a:ext>
            </a:extLst>
          </p:cNvPr>
          <p:cNvSpPr/>
          <p:nvPr/>
        </p:nvSpPr>
        <p:spPr>
          <a:xfrm>
            <a:off x="3352800" y="3297946"/>
            <a:ext cx="484496" cy="25369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26" name="Freccia a destra 25">
            <a:extLst>
              <a:ext uri="{FF2B5EF4-FFF2-40B4-BE49-F238E27FC236}">
                <a16:creationId xmlns:a16="http://schemas.microsoft.com/office/drawing/2014/main" id="{90C155DE-8F6C-AC54-55D6-1F33A7ADE0D0}"/>
              </a:ext>
            </a:extLst>
          </p:cNvPr>
          <p:cNvSpPr/>
          <p:nvPr/>
        </p:nvSpPr>
        <p:spPr>
          <a:xfrm>
            <a:off x="3352800" y="4789430"/>
            <a:ext cx="484496" cy="25369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27" name="Rectangle 4">
            <a:extLst>
              <a:ext uri="{FF2B5EF4-FFF2-40B4-BE49-F238E27FC236}">
                <a16:creationId xmlns:a16="http://schemas.microsoft.com/office/drawing/2014/main" id="{4F9E00CC-94D2-0481-9960-36F71097B126}"/>
              </a:ext>
            </a:extLst>
          </p:cNvPr>
          <p:cNvSpPr txBox="1">
            <a:spLocks noChangeArrowheads="1"/>
          </p:cNvSpPr>
          <p:nvPr/>
        </p:nvSpPr>
        <p:spPr>
          <a:xfrm>
            <a:off x="1" y="479117"/>
            <a:ext cx="9125802" cy="81030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GB" sz="2200" dirty="0">
                <a:ea typeface="Calibri" panose="020F0502020204030204" pitchFamily="34" charset="0"/>
              </a:rPr>
              <a:t>for </a:t>
            </a:r>
            <a:r>
              <a:rPr lang="en-GB" sz="2200" dirty="0">
                <a:effectLst/>
                <a:latin typeface="Arial" panose="020B0604020202020204" pitchFamily="34" charset="0"/>
                <a:ea typeface="Calibri" panose="020F0502020204030204" pitchFamily="34" charset="0"/>
                <a:cs typeface="Arial" panose="020B0604020202020204" pitchFamily="34" charset="0"/>
              </a:rPr>
              <a:t>classifying missense variants leading to disease insurgence</a:t>
            </a:r>
            <a:endParaRPr lang="en-US" altLang="en-US" sz="2200" dirty="0"/>
          </a:p>
        </p:txBody>
      </p:sp>
      <p:sp>
        <p:nvSpPr>
          <p:cNvPr id="18" name="CasellaDiTesto 17">
            <a:extLst>
              <a:ext uri="{FF2B5EF4-FFF2-40B4-BE49-F238E27FC236}">
                <a16:creationId xmlns:a16="http://schemas.microsoft.com/office/drawing/2014/main" id="{C24B81A7-61FD-E6D5-42FD-880D623AA9DD}"/>
              </a:ext>
            </a:extLst>
          </p:cNvPr>
          <p:cNvSpPr txBox="1"/>
          <p:nvPr/>
        </p:nvSpPr>
        <p:spPr>
          <a:xfrm>
            <a:off x="2409825" y="5867400"/>
            <a:ext cx="44958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it-IT" dirty="0">
                <a:solidFill>
                  <a:srgbClr val="6B9F25"/>
                </a:solidFill>
              </a:rPr>
              <a:t>http://lipid.biocomp.unibo.it/predictors.html</a:t>
            </a:r>
            <a:r>
              <a:rPr lang="it-IT" dirty="0">
                <a:solidFill>
                  <a:schemeClr val="bg1"/>
                </a:solidFill>
              </a:rPr>
              <a:t> </a:t>
            </a:r>
          </a:p>
        </p:txBody>
      </p:sp>
      <p:sp>
        <p:nvSpPr>
          <p:cNvPr id="20" name="Text Box 9">
            <a:extLst>
              <a:ext uri="{FF2B5EF4-FFF2-40B4-BE49-F238E27FC236}">
                <a16:creationId xmlns:a16="http://schemas.microsoft.com/office/drawing/2014/main" id="{C3110D6A-C07B-5C0B-4D3A-7D87B9BE8F52}"/>
              </a:ext>
            </a:extLst>
          </p:cNvPr>
          <p:cNvSpPr txBox="1">
            <a:spLocks noChangeArrowheads="1"/>
          </p:cNvSpPr>
          <p:nvPr/>
        </p:nvSpPr>
        <p:spPr bwMode="auto">
          <a:xfrm>
            <a:off x="2994449" y="5481072"/>
            <a:ext cx="332655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dirty="0"/>
              <a:t>Other tools and webservers at:</a:t>
            </a:r>
          </a:p>
        </p:txBody>
      </p:sp>
    </p:spTree>
    <p:extLst>
      <p:ext uri="{BB962C8B-B14F-4D97-AF65-F5344CB8AC3E}">
        <p14:creationId xmlns:p14="http://schemas.microsoft.com/office/powerpoint/2010/main" val="2362429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9134F3C1-0354-D8F7-6E8F-DFA742911016}"/>
              </a:ext>
            </a:extLst>
          </p:cNvPr>
          <p:cNvSpPr txBox="1"/>
          <p:nvPr/>
        </p:nvSpPr>
        <p:spPr>
          <a:xfrm>
            <a:off x="3854356" y="3431100"/>
            <a:ext cx="5213444" cy="1200329"/>
          </a:xfrm>
          <a:prstGeom prst="rect">
            <a:avLst/>
          </a:prstGeom>
          <a:noFill/>
        </p:spPr>
        <p:txBody>
          <a:bodyPr wrap="square">
            <a:spAutoFit/>
          </a:bodyPr>
          <a:lstStyle/>
          <a:p>
            <a:r>
              <a:rPr lang="en-GB" sz="1800" b="1" dirty="0">
                <a:effectLst/>
                <a:latin typeface="Arial" panose="020B0604020202020204" pitchFamily="34" charset="0"/>
                <a:ea typeface="Calibri" panose="020F0502020204030204" pitchFamily="34" charset="0"/>
                <a:cs typeface="Arial" panose="020B0604020202020204" pitchFamily="34" charset="0"/>
              </a:rPr>
              <a:t>Consensus of </a:t>
            </a:r>
            <a:r>
              <a:rPr lang="en-GB" b="1" dirty="0">
                <a:latin typeface="Arial" panose="020B0604020202020204" pitchFamily="34" charset="0"/>
                <a:ea typeface="Calibri" panose="020F0502020204030204" pitchFamily="34" charset="0"/>
                <a:cs typeface="Arial" panose="020B0604020202020204" pitchFamily="34" charset="0"/>
              </a:rPr>
              <a:t>INPS-MD, </a:t>
            </a:r>
            <a:r>
              <a:rPr lang="en-GB" sz="1600" dirty="0" err="1">
                <a:effectLst/>
                <a:latin typeface="Arial" panose="020B0604020202020204" pitchFamily="34" charset="0"/>
                <a:ea typeface="Calibri" panose="020F0502020204030204" pitchFamily="34" charset="0"/>
                <a:cs typeface="Arial" panose="020B0604020202020204" pitchFamily="34" charset="0"/>
              </a:rPr>
              <a:t>FoldX</a:t>
            </a:r>
            <a:r>
              <a:rPr lang="en-GB" sz="1600" dirty="0">
                <a:effectLst/>
                <a:latin typeface="Arial" panose="020B0604020202020204" pitchFamily="34" charset="0"/>
                <a:ea typeface="Calibri" panose="020F050202020403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PoPMuSiC2</a:t>
            </a:r>
          </a:p>
          <a:p>
            <a:pPr algn="l"/>
            <a:r>
              <a:rPr lang="en-US" sz="1800" b="0" i="0" u="none" strike="noStrike" baseline="0" dirty="0">
                <a:solidFill>
                  <a:srgbClr val="000000"/>
                </a:solidFill>
                <a:latin typeface="URWPalladioL-Roma"/>
              </a:rPr>
              <a:t>threshold value </a:t>
            </a:r>
            <a:r>
              <a:rPr lang="it-IT" sz="1800" b="0" i="0" u="none" strike="noStrike" baseline="0" dirty="0">
                <a:latin typeface="PazoMath"/>
                <a:sym typeface="Symbol" panose="05050102010706020507" pitchFamily="18" charset="2"/>
              </a:rPr>
              <a:t></a:t>
            </a:r>
            <a:r>
              <a:rPr lang="it-IT" sz="1800" b="0" i="0" u="none" strike="noStrike" baseline="0" dirty="0">
                <a:latin typeface="URWPalladioL-Roma"/>
              </a:rPr>
              <a:t>G </a:t>
            </a:r>
            <a:r>
              <a:rPr lang="en-US" dirty="0">
                <a:solidFill>
                  <a:srgbClr val="000000"/>
                </a:solidFill>
                <a:latin typeface="URWPalladioL-Roma"/>
              </a:rPr>
              <a:t>≤ -1</a:t>
            </a:r>
            <a:r>
              <a:rPr lang="en-US" sz="1800" b="0" i="0" u="none" strike="noStrike" baseline="0" dirty="0">
                <a:solidFill>
                  <a:srgbClr val="000000"/>
                </a:solidFill>
                <a:latin typeface="URWPalladioL-Roma"/>
              </a:rPr>
              <a:t> kcal/mol</a:t>
            </a:r>
          </a:p>
          <a:p>
            <a:pPr algn="l"/>
            <a:r>
              <a:rPr lang="en-US" sz="1800" b="0" i="0" u="sng" strike="noStrike" baseline="0" dirty="0">
                <a:solidFill>
                  <a:srgbClr val="000000"/>
                </a:solidFill>
                <a:latin typeface="URWPalladioL-Roma"/>
              </a:rPr>
              <a:t>42/72 disease-related variants decrease protein stability</a:t>
            </a:r>
            <a:r>
              <a:rPr lang="en-US" sz="1800" b="0" i="0" u="none" strike="noStrike" baseline="0" dirty="0">
                <a:solidFill>
                  <a:srgbClr val="000000"/>
                </a:solidFill>
                <a:latin typeface="URWPalladioL-Roma"/>
              </a:rPr>
              <a:t>, according to at least </a:t>
            </a:r>
            <a:r>
              <a:rPr lang="it-IT" sz="1800" b="0" i="0" u="none" strike="noStrike" baseline="0" dirty="0">
                <a:solidFill>
                  <a:srgbClr val="000000"/>
                </a:solidFill>
                <a:latin typeface="URWPalladioL-Roma"/>
              </a:rPr>
              <a:t>2/3 </a:t>
            </a:r>
            <a:r>
              <a:rPr lang="it-IT" sz="1800" b="0" i="0" u="none" strike="noStrike" baseline="0" dirty="0" err="1">
                <a:solidFill>
                  <a:srgbClr val="000000"/>
                </a:solidFill>
                <a:latin typeface="URWPalladioL-Roma"/>
              </a:rPr>
              <a:t>predictors</a:t>
            </a:r>
            <a:r>
              <a:rPr lang="it-IT" sz="1800" b="0" i="0" u="none" strike="noStrike" baseline="0" dirty="0">
                <a:solidFill>
                  <a:srgbClr val="000000"/>
                </a:solidFill>
                <a:latin typeface="URWPalladioL-Roma"/>
              </a:rPr>
              <a:t>. </a:t>
            </a:r>
            <a:endParaRPr lang="it-IT" sz="1600" dirty="0"/>
          </a:p>
        </p:txBody>
      </p:sp>
      <p:sp>
        <p:nvSpPr>
          <p:cNvPr id="2054" name="Text Box 6"/>
          <p:cNvSpPr txBox="1">
            <a:spLocks noChangeArrowheads="1"/>
          </p:cNvSpPr>
          <p:nvPr/>
        </p:nvSpPr>
        <p:spPr bwMode="auto">
          <a:xfrm>
            <a:off x="342900" y="64124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80514" y="6412468"/>
            <a:ext cx="15824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Babbi G et al.</a:t>
            </a:r>
          </a:p>
        </p:txBody>
      </p:sp>
      <p:sp>
        <p:nvSpPr>
          <p:cNvPr id="2057" name="Text Box 9"/>
          <p:cNvSpPr txBox="1">
            <a:spLocks noChangeArrowheads="1"/>
          </p:cNvSpPr>
          <p:nvPr/>
        </p:nvSpPr>
        <p:spPr bwMode="auto">
          <a:xfrm>
            <a:off x="3289300" y="64124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CasellaDiTesto 7">
            <a:extLst>
              <a:ext uri="{FF2B5EF4-FFF2-40B4-BE49-F238E27FC236}">
                <a16:creationId xmlns:a16="http://schemas.microsoft.com/office/drawing/2014/main" id="{E56D310F-408F-AD69-CB9A-47F549F8FCAE}"/>
              </a:ext>
            </a:extLst>
          </p:cNvPr>
          <p:cNvSpPr txBox="1"/>
          <p:nvPr/>
        </p:nvSpPr>
        <p:spPr>
          <a:xfrm>
            <a:off x="3817962" y="1495905"/>
            <a:ext cx="5437496" cy="1477328"/>
          </a:xfrm>
          <a:prstGeom prst="rect">
            <a:avLst/>
          </a:prstGeom>
          <a:noFill/>
        </p:spPr>
        <p:txBody>
          <a:bodyPr wrap="square">
            <a:spAutoFit/>
          </a:bodyPr>
          <a:lstStyle/>
          <a:p>
            <a:r>
              <a:rPr lang="en-GB" sz="1800" b="1" dirty="0">
                <a:effectLst/>
                <a:latin typeface="Arial" panose="020B0604020202020204" pitchFamily="34" charset="0"/>
                <a:ea typeface="Calibri" panose="020F0502020204030204" pitchFamily="34" charset="0"/>
                <a:cs typeface="Arial" panose="020B0604020202020204" pitchFamily="34" charset="0"/>
              </a:rPr>
              <a:t>ISPRED4</a:t>
            </a:r>
            <a:r>
              <a:rPr lang="en-GB" sz="1800" dirty="0">
                <a:effectLst/>
                <a:latin typeface="Arial" panose="020B0604020202020204" pitchFamily="34" charset="0"/>
                <a:ea typeface="Calibri" panose="020F0502020204030204" pitchFamily="34" charset="0"/>
                <a:cs typeface="Arial" panose="020B0604020202020204" pitchFamily="34" charset="0"/>
              </a:rPr>
              <a:t> </a:t>
            </a:r>
            <a:endParaRPr lang="en-GB" dirty="0">
              <a:latin typeface="Arial" panose="020B0604020202020204" pitchFamily="34" charset="0"/>
              <a:ea typeface="Calibri" panose="020F0502020204030204" pitchFamily="34" charset="0"/>
              <a:cs typeface="Arial" panose="020B0604020202020204" pitchFamily="34" charset="0"/>
            </a:endParaRPr>
          </a:p>
          <a:p>
            <a:r>
              <a:rPr lang="en-US" sz="1800" b="0" u="sng" strike="noStrike" baseline="0" dirty="0">
                <a:latin typeface="URWPalladioL-Roma"/>
              </a:rPr>
              <a:t>44 interacting sites, 17 of which at the interface </a:t>
            </a:r>
            <a:r>
              <a:rPr lang="en-US" sz="1800" b="0" i="0" u="none" strike="noStrike" baseline="0" dirty="0">
                <a:latin typeface="URWPalladioL-Roma"/>
              </a:rPr>
              <a:t>between the two regulatory domains of the homodimer</a:t>
            </a:r>
            <a:endParaRPr lang="it-IT" dirty="0"/>
          </a:p>
          <a:p>
            <a:pPr algn="l"/>
            <a:r>
              <a:rPr lang="en-US" dirty="0">
                <a:latin typeface="URWPalladioL-Roma"/>
              </a:rPr>
              <a:t>3 are in </a:t>
            </a:r>
            <a:r>
              <a:rPr lang="en-US" sz="1800" b="0" i="0" u="none" strike="noStrike" baseline="0" dirty="0">
                <a:latin typeface="URWPalladioL-Roma"/>
              </a:rPr>
              <a:t>positions related to missense variants associated with </a:t>
            </a:r>
            <a:r>
              <a:rPr lang="it-IT" dirty="0" err="1">
                <a:latin typeface="URWPalladioL-Roma"/>
              </a:rPr>
              <a:t>d</a:t>
            </a:r>
            <a:r>
              <a:rPr lang="it-IT" sz="1800" b="0" i="0" u="none" strike="noStrike" baseline="0" dirty="0" err="1">
                <a:latin typeface="URWPalladioL-Roma"/>
              </a:rPr>
              <a:t>isease</a:t>
            </a:r>
            <a:r>
              <a:rPr lang="it-IT" sz="1800" b="0" i="0" u="none" strike="noStrike" baseline="0" dirty="0">
                <a:latin typeface="URWPalladioL-Roma"/>
              </a:rPr>
              <a:t> (</a:t>
            </a:r>
            <a:r>
              <a:rPr lang="en-US" sz="1800" b="1" i="0" u="none" strike="noStrike" baseline="0" dirty="0">
                <a:latin typeface="URWPalladioL-Roma"/>
              </a:rPr>
              <a:t>G387D, Y506D</a:t>
            </a:r>
            <a:r>
              <a:rPr lang="en-US" b="1" dirty="0">
                <a:latin typeface="URWPalladioL-Roma"/>
              </a:rPr>
              <a:t>, </a:t>
            </a:r>
            <a:r>
              <a:rPr lang="en-US" sz="1800" b="1" i="0" u="none" strike="noStrike" baseline="0" dirty="0">
                <a:latin typeface="URWPalladioL-Roma"/>
              </a:rPr>
              <a:t>L628T)</a:t>
            </a:r>
            <a:endParaRPr lang="it-IT" b="1" dirty="0"/>
          </a:p>
        </p:txBody>
      </p:sp>
      <p:sp>
        <p:nvSpPr>
          <p:cNvPr id="10" name="CasellaDiTesto 9">
            <a:extLst>
              <a:ext uri="{FF2B5EF4-FFF2-40B4-BE49-F238E27FC236}">
                <a16:creationId xmlns:a16="http://schemas.microsoft.com/office/drawing/2014/main" id="{5C1638AC-C9FE-7778-11AA-70A2250B84E5}"/>
              </a:ext>
            </a:extLst>
          </p:cNvPr>
          <p:cNvSpPr txBox="1"/>
          <p:nvPr/>
        </p:nvSpPr>
        <p:spPr>
          <a:xfrm>
            <a:off x="681108" y="1704121"/>
            <a:ext cx="2520000" cy="1200329"/>
          </a:xfrm>
          <a:prstGeom prst="rect">
            <a:avLst/>
          </a:prstGeom>
          <a:solidFill>
            <a:srgbClr val="0070C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protein-protein interactions</a:t>
            </a:r>
          </a:p>
          <a:p>
            <a:pPr algn="ctr"/>
            <a:r>
              <a:rPr lang="en-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domain-domain interfaces</a:t>
            </a:r>
            <a:endParaRPr lang="it-IT" b="1" dirty="0">
              <a:solidFill>
                <a:schemeClr val="bg1"/>
              </a:solidFill>
            </a:endParaRPr>
          </a:p>
        </p:txBody>
      </p:sp>
      <p:sp>
        <p:nvSpPr>
          <p:cNvPr id="15" name="CasellaDiTesto 14">
            <a:extLst>
              <a:ext uri="{FF2B5EF4-FFF2-40B4-BE49-F238E27FC236}">
                <a16:creationId xmlns:a16="http://schemas.microsoft.com/office/drawing/2014/main" id="{AD210AAF-AAFE-FF96-05EB-A2C115061649}"/>
              </a:ext>
            </a:extLst>
          </p:cNvPr>
          <p:cNvSpPr txBox="1"/>
          <p:nvPr/>
        </p:nvSpPr>
        <p:spPr>
          <a:xfrm>
            <a:off x="681108" y="3774194"/>
            <a:ext cx="2520000" cy="369332"/>
          </a:xfrm>
          <a:prstGeom prst="rect">
            <a:avLst/>
          </a:prstGeom>
          <a:solidFill>
            <a:srgbClr val="0070C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it-IT" b="1" dirty="0" err="1">
                <a:solidFill>
                  <a:schemeClr val="bg1"/>
                </a:solidFill>
                <a:latin typeface="Arial" panose="020B0604020202020204" pitchFamily="34" charset="0"/>
                <a:cs typeface="Arial" panose="020B0604020202020204" pitchFamily="34" charset="0"/>
              </a:rPr>
              <a:t>protein</a:t>
            </a:r>
            <a:r>
              <a:rPr lang="it-IT" b="1" dirty="0">
                <a:solidFill>
                  <a:schemeClr val="bg1"/>
                </a:solidFill>
                <a:latin typeface="Arial" panose="020B0604020202020204" pitchFamily="34" charset="0"/>
                <a:cs typeface="Arial" panose="020B0604020202020204" pitchFamily="34" charset="0"/>
              </a:rPr>
              <a:t> </a:t>
            </a:r>
            <a:r>
              <a:rPr lang="it-IT" b="1" dirty="0" err="1">
                <a:solidFill>
                  <a:schemeClr val="bg1"/>
                </a:solidFill>
                <a:latin typeface="Arial" panose="020B0604020202020204" pitchFamily="34" charset="0"/>
                <a:cs typeface="Arial" panose="020B0604020202020204" pitchFamily="34" charset="0"/>
              </a:rPr>
              <a:t>stability</a:t>
            </a:r>
            <a:endParaRPr lang="it-IT" b="1" dirty="0">
              <a:solidFill>
                <a:schemeClr val="bg1"/>
              </a:solidFill>
            </a:endParaRPr>
          </a:p>
        </p:txBody>
      </p:sp>
      <p:sp>
        <p:nvSpPr>
          <p:cNvPr id="17" name="CasellaDiTesto 16">
            <a:extLst>
              <a:ext uri="{FF2B5EF4-FFF2-40B4-BE49-F238E27FC236}">
                <a16:creationId xmlns:a16="http://schemas.microsoft.com/office/drawing/2014/main" id="{AD49FAAA-8CF0-546F-E55F-F71D41490F74}"/>
              </a:ext>
            </a:extLst>
          </p:cNvPr>
          <p:cNvSpPr txBox="1"/>
          <p:nvPr/>
        </p:nvSpPr>
        <p:spPr>
          <a:xfrm>
            <a:off x="681108" y="5020270"/>
            <a:ext cx="2520000" cy="923330"/>
          </a:xfrm>
          <a:prstGeom prst="rect">
            <a:avLst/>
          </a:prstGeom>
          <a:solidFill>
            <a:srgbClr val="0070C0"/>
          </a:solidFill>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it-IT" b="1" dirty="0" err="1">
                <a:solidFill>
                  <a:schemeClr val="bg1"/>
                </a:solidFill>
                <a:latin typeface="Arial" panose="020B0604020202020204" pitchFamily="34" charset="0"/>
                <a:cs typeface="Arial" panose="020B0604020202020204" pitchFamily="34" charset="0"/>
              </a:rPr>
              <a:t>expert-curated</a:t>
            </a:r>
            <a:r>
              <a:rPr lang="it-IT" b="1" dirty="0">
                <a:solidFill>
                  <a:schemeClr val="bg1"/>
                </a:solidFill>
                <a:latin typeface="Arial" panose="020B0604020202020204" pitchFamily="34" charset="0"/>
                <a:cs typeface="Arial" panose="020B0604020202020204" pitchFamily="34" charset="0"/>
              </a:rPr>
              <a:t> </a:t>
            </a:r>
            <a:r>
              <a:rPr lang="it-IT" b="1" dirty="0" err="1">
                <a:solidFill>
                  <a:schemeClr val="bg1"/>
                </a:solidFill>
                <a:latin typeface="Arial" panose="020B0604020202020204" pitchFamily="34" charset="0"/>
                <a:cs typeface="Arial" panose="020B0604020202020204" pitchFamily="34" charset="0"/>
              </a:rPr>
              <a:t>analysis</a:t>
            </a:r>
            <a:r>
              <a:rPr lang="it-IT" b="1" dirty="0">
                <a:solidFill>
                  <a:schemeClr val="bg1"/>
                </a:solidFill>
                <a:latin typeface="Arial" panose="020B0604020202020204" pitchFamily="34" charset="0"/>
                <a:cs typeface="Arial" panose="020B0604020202020204" pitchFamily="34" charset="0"/>
              </a:rPr>
              <a:t> of </a:t>
            </a:r>
            <a:r>
              <a:rPr lang="it-IT" b="1" dirty="0" err="1">
                <a:solidFill>
                  <a:schemeClr val="bg1"/>
                </a:solidFill>
                <a:latin typeface="Arial" panose="020B0604020202020204" pitchFamily="34" charset="0"/>
                <a:cs typeface="Arial" panose="020B0604020202020204" pitchFamily="34" charset="0"/>
              </a:rPr>
              <a:t>protein</a:t>
            </a:r>
            <a:r>
              <a:rPr lang="it-IT" b="1" dirty="0">
                <a:solidFill>
                  <a:schemeClr val="bg1"/>
                </a:solidFill>
                <a:latin typeface="Arial" panose="020B0604020202020204" pitchFamily="34" charset="0"/>
                <a:cs typeface="Arial" panose="020B0604020202020204" pitchFamily="34" charset="0"/>
              </a:rPr>
              <a:t> </a:t>
            </a:r>
            <a:r>
              <a:rPr lang="it-IT" b="1" dirty="0" err="1">
                <a:solidFill>
                  <a:schemeClr val="bg1"/>
                </a:solidFill>
                <a:latin typeface="Arial" panose="020B0604020202020204" pitchFamily="34" charset="0"/>
                <a:cs typeface="Arial" panose="020B0604020202020204" pitchFamily="34" charset="0"/>
              </a:rPr>
              <a:t>structure</a:t>
            </a:r>
            <a:endParaRPr lang="it-IT" b="1" dirty="0">
              <a:solidFill>
                <a:schemeClr val="bg1"/>
              </a:solidFill>
              <a:latin typeface="Arial" panose="020B0604020202020204" pitchFamily="34" charset="0"/>
              <a:cs typeface="Arial" panose="020B0604020202020204" pitchFamily="34" charset="0"/>
            </a:endParaRPr>
          </a:p>
        </p:txBody>
      </p:sp>
      <p:sp>
        <p:nvSpPr>
          <p:cNvPr id="19" name="CasellaDiTesto 18">
            <a:extLst>
              <a:ext uri="{FF2B5EF4-FFF2-40B4-BE49-F238E27FC236}">
                <a16:creationId xmlns:a16="http://schemas.microsoft.com/office/drawing/2014/main" id="{E92282E6-B15A-9B0C-A8B7-3390782440BB}"/>
              </a:ext>
            </a:extLst>
          </p:cNvPr>
          <p:cNvSpPr txBox="1"/>
          <p:nvPr/>
        </p:nvSpPr>
        <p:spPr>
          <a:xfrm>
            <a:off x="3893025" y="5037936"/>
            <a:ext cx="5213444" cy="923330"/>
          </a:xfrm>
          <a:prstGeom prst="rect">
            <a:avLst/>
          </a:prstGeom>
          <a:noFill/>
        </p:spPr>
        <p:txBody>
          <a:bodyPr wrap="square">
            <a:spAutoFit/>
          </a:bodyPr>
          <a:lstStyle/>
          <a:p>
            <a:r>
              <a:rPr lang="en-GB" sz="1600" dirty="0" err="1">
                <a:latin typeface="Arial" panose="020B0604020202020204" pitchFamily="34" charset="0"/>
                <a:ea typeface="Calibri" panose="020F0502020204030204" pitchFamily="34" charset="0"/>
                <a:cs typeface="Arial" panose="020B0604020202020204" pitchFamily="34" charset="0"/>
              </a:rPr>
              <a:t>LigPlot</a:t>
            </a:r>
            <a:r>
              <a:rPr lang="en-GB" sz="1600" b="1" dirty="0">
                <a:effectLst/>
                <a:latin typeface="Arial" panose="020B0604020202020204" pitchFamily="34" charset="0"/>
                <a:ea typeface="Calibri" panose="020F0502020204030204" pitchFamily="34" charset="0"/>
                <a:cs typeface="Arial" panose="020B0604020202020204" pitchFamily="34" charset="0"/>
              </a:rPr>
              <a:t> </a:t>
            </a:r>
            <a:r>
              <a:rPr lang="en-GB" sz="1600" b="1" dirty="0">
                <a:latin typeface="Arial" panose="020B0604020202020204" pitchFamily="34" charset="0"/>
                <a:ea typeface="Calibri" panose="020F0502020204030204" pitchFamily="34" charset="0"/>
                <a:cs typeface="Arial" panose="020B0604020202020204" pitchFamily="34" charset="0"/>
              </a:rPr>
              <a:t>and </a:t>
            </a:r>
            <a:r>
              <a:rPr lang="en-GB" b="1" dirty="0">
                <a:latin typeface="Arial" panose="020B0604020202020204" pitchFamily="34" charset="0"/>
                <a:cs typeface="Arial" panose="020B0604020202020204" pitchFamily="34" charset="0"/>
              </a:rPr>
              <a:t>Manual curation</a:t>
            </a:r>
          </a:p>
          <a:p>
            <a:pPr algn="l"/>
            <a:r>
              <a:rPr lang="en-US" sz="1800" b="0" i="0" u="none" strike="noStrike" baseline="0" dirty="0">
                <a:latin typeface="URWPalladioL-Roma"/>
              </a:rPr>
              <a:t>Among the 27 remaining variants, </a:t>
            </a:r>
            <a:r>
              <a:rPr lang="en-US" sz="1800" b="0" i="0" u="sng" strike="noStrike" baseline="0" dirty="0">
                <a:latin typeface="URWPalladioL-Roma"/>
              </a:rPr>
              <a:t>7 are in the NAD(P)H binding si</a:t>
            </a:r>
            <a:r>
              <a:rPr lang="en-US" sz="1800" b="0" i="0" u="none" strike="noStrike" baseline="0" dirty="0">
                <a:latin typeface="URWPalladioL-Roma"/>
              </a:rPr>
              <a:t>te and </a:t>
            </a:r>
            <a:r>
              <a:rPr lang="en-US" sz="1800" b="0" i="0" u="sng" strike="noStrike" baseline="0" dirty="0">
                <a:latin typeface="URWPalladioL-Roma"/>
              </a:rPr>
              <a:t>7 are in the FAD binding site</a:t>
            </a:r>
            <a:endParaRPr lang="it-IT" b="1" u="sng" dirty="0"/>
          </a:p>
        </p:txBody>
      </p:sp>
      <p:sp>
        <p:nvSpPr>
          <p:cNvPr id="14" name="Freccia a destra 13">
            <a:extLst>
              <a:ext uri="{FF2B5EF4-FFF2-40B4-BE49-F238E27FC236}">
                <a16:creationId xmlns:a16="http://schemas.microsoft.com/office/drawing/2014/main" id="{A22843C4-FA8E-2B64-5A95-35ACAB58A09C}"/>
              </a:ext>
            </a:extLst>
          </p:cNvPr>
          <p:cNvSpPr/>
          <p:nvPr/>
        </p:nvSpPr>
        <p:spPr>
          <a:xfrm>
            <a:off x="3352800" y="1960052"/>
            <a:ext cx="484496" cy="25369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25" name="Freccia a destra 24">
            <a:extLst>
              <a:ext uri="{FF2B5EF4-FFF2-40B4-BE49-F238E27FC236}">
                <a16:creationId xmlns:a16="http://schemas.microsoft.com/office/drawing/2014/main" id="{39E73D31-8BB7-4DD1-BE19-1EE4BEBD5C3E}"/>
              </a:ext>
            </a:extLst>
          </p:cNvPr>
          <p:cNvSpPr/>
          <p:nvPr/>
        </p:nvSpPr>
        <p:spPr>
          <a:xfrm>
            <a:off x="3352800" y="3832013"/>
            <a:ext cx="484496" cy="25369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26" name="Freccia a destra 25">
            <a:extLst>
              <a:ext uri="{FF2B5EF4-FFF2-40B4-BE49-F238E27FC236}">
                <a16:creationId xmlns:a16="http://schemas.microsoft.com/office/drawing/2014/main" id="{90C155DE-8F6C-AC54-55D6-1F33A7ADE0D0}"/>
              </a:ext>
            </a:extLst>
          </p:cNvPr>
          <p:cNvSpPr/>
          <p:nvPr/>
        </p:nvSpPr>
        <p:spPr>
          <a:xfrm>
            <a:off x="3352800" y="5246630"/>
            <a:ext cx="484496" cy="25369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20" name="CasellaDiTesto 19">
            <a:extLst>
              <a:ext uri="{FF2B5EF4-FFF2-40B4-BE49-F238E27FC236}">
                <a16:creationId xmlns:a16="http://schemas.microsoft.com/office/drawing/2014/main" id="{3354700B-D95C-E756-1CAD-1A31CD513BF3}"/>
              </a:ext>
            </a:extLst>
          </p:cNvPr>
          <p:cNvSpPr txBox="1"/>
          <p:nvPr/>
        </p:nvSpPr>
        <p:spPr>
          <a:xfrm>
            <a:off x="962361" y="5933323"/>
            <a:ext cx="7831540" cy="707886"/>
          </a:xfrm>
          <a:prstGeom prst="rect">
            <a:avLst/>
          </a:prstGeom>
          <a:noFill/>
        </p:spPr>
        <p:txBody>
          <a:bodyPr wrap="square">
            <a:spAutoFit/>
          </a:bodyPr>
          <a:lstStyle/>
          <a:p>
            <a:r>
              <a:rPr lang="en-US" sz="2000" b="1" i="0" u="none" strike="noStrike" baseline="0" dirty="0">
                <a:solidFill>
                  <a:srgbClr val="FF0000"/>
                </a:solidFill>
                <a:latin typeface="URWPalladioL-Roma"/>
              </a:rPr>
              <a:t>decrease the binding affinity without perturbing the protein stability</a:t>
            </a:r>
            <a:endParaRPr lang="it-IT" sz="2000" b="1" dirty="0">
              <a:solidFill>
                <a:srgbClr val="FF0000"/>
              </a:solidFill>
            </a:endParaRPr>
          </a:p>
          <a:p>
            <a:endParaRPr lang="it-IT" sz="2000" b="1" dirty="0">
              <a:solidFill>
                <a:srgbClr val="FF0000"/>
              </a:solidFill>
            </a:endParaRPr>
          </a:p>
        </p:txBody>
      </p:sp>
      <p:sp>
        <p:nvSpPr>
          <p:cNvPr id="22" name="CasellaDiTesto 21">
            <a:extLst>
              <a:ext uri="{FF2B5EF4-FFF2-40B4-BE49-F238E27FC236}">
                <a16:creationId xmlns:a16="http://schemas.microsoft.com/office/drawing/2014/main" id="{D72AF506-DE59-50B5-A96C-4DE14189E171}"/>
              </a:ext>
            </a:extLst>
          </p:cNvPr>
          <p:cNvSpPr txBox="1"/>
          <p:nvPr/>
        </p:nvSpPr>
        <p:spPr>
          <a:xfrm>
            <a:off x="423081" y="2876490"/>
            <a:ext cx="9954904" cy="400110"/>
          </a:xfrm>
          <a:prstGeom prst="rect">
            <a:avLst/>
          </a:prstGeom>
          <a:noFill/>
        </p:spPr>
        <p:txBody>
          <a:bodyPr wrap="square">
            <a:spAutoFit/>
          </a:bodyPr>
          <a:lstStyle/>
          <a:p>
            <a:pPr algn="l"/>
            <a:r>
              <a:rPr lang="it-IT" sz="2000" b="1" i="0" u="none" strike="noStrike" baseline="0" dirty="0" err="1">
                <a:solidFill>
                  <a:srgbClr val="FF0000"/>
                </a:solidFill>
                <a:latin typeface="URWPalladioL-Roma"/>
              </a:rPr>
              <a:t>promote</a:t>
            </a:r>
            <a:r>
              <a:rPr lang="it-IT" sz="2000" b="1" i="0" u="none" strike="noStrike" baseline="0" dirty="0">
                <a:solidFill>
                  <a:srgbClr val="FF0000"/>
                </a:solidFill>
                <a:latin typeface="URWPalladioL-Roma"/>
              </a:rPr>
              <a:t> </a:t>
            </a:r>
            <a:r>
              <a:rPr lang="it-IT" sz="2000" b="1" i="0" u="none" strike="noStrike" baseline="0" dirty="0" err="1">
                <a:solidFill>
                  <a:srgbClr val="FF0000"/>
                </a:solidFill>
                <a:latin typeface="URWPalladioL-Roma"/>
              </a:rPr>
              <a:t>protein</a:t>
            </a:r>
            <a:r>
              <a:rPr lang="it-IT" sz="2000" b="1" i="0" u="none" strike="noStrike" baseline="0" dirty="0">
                <a:solidFill>
                  <a:srgbClr val="FF0000"/>
                </a:solidFill>
                <a:latin typeface="URWPalladioL-Roma"/>
              </a:rPr>
              <a:t> </a:t>
            </a:r>
            <a:r>
              <a:rPr lang="it-IT" sz="2000" b="1" i="0" u="none" strike="noStrike" baseline="0" dirty="0" err="1">
                <a:solidFill>
                  <a:srgbClr val="FF0000"/>
                </a:solidFill>
                <a:latin typeface="URWPalladioL-Roma"/>
              </a:rPr>
              <a:t>destabilization</a:t>
            </a:r>
            <a:r>
              <a:rPr lang="it-IT" sz="2000" b="1" dirty="0">
                <a:solidFill>
                  <a:srgbClr val="FF0000"/>
                </a:solidFill>
                <a:latin typeface="URWPalladioL-Roma"/>
              </a:rPr>
              <a:t> </a:t>
            </a:r>
            <a:r>
              <a:rPr lang="en-US" sz="2000" b="1" i="0" u="none" strike="noStrike" baseline="0" dirty="0">
                <a:solidFill>
                  <a:srgbClr val="FF0000"/>
                </a:solidFill>
                <a:latin typeface="URWPalladioL-Roma"/>
              </a:rPr>
              <a:t>of the functional protein </a:t>
            </a:r>
            <a:r>
              <a:rPr lang="it-IT" sz="2000" b="1" i="0" u="none" strike="noStrike" baseline="0" dirty="0" err="1">
                <a:solidFill>
                  <a:srgbClr val="FF0000"/>
                </a:solidFill>
                <a:latin typeface="URWPalladioL-Roma"/>
              </a:rPr>
              <a:t>homodimeric</a:t>
            </a:r>
            <a:r>
              <a:rPr lang="it-IT" sz="2000" b="1" i="0" u="none" strike="noStrike" baseline="0" dirty="0">
                <a:solidFill>
                  <a:srgbClr val="FF0000"/>
                </a:solidFill>
                <a:latin typeface="URWPalladioL-Roma"/>
              </a:rPr>
              <a:t> </a:t>
            </a:r>
            <a:r>
              <a:rPr lang="it-IT" sz="2000" b="1" i="0" u="none" strike="noStrike" baseline="0" dirty="0" err="1">
                <a:solidFill>
                  <a:srgbClr val="FF0000"/>
                </a:solidFill>
                <a:latin typeface="URWPalladioL-Roma"/>
              </a:rPr>
              <a:t>complex</a:t>
            </a:r>
            <a:endParaRPr lang="it-IT" sz="2000" b="1" dirty="0">
              <a:solidFill>
                <a:srgbClr val="FF0000"/>
              </a:solidFill>
            </a:endParaRPr>
          </a:p>
        </p:txBody>
      </p:sp>
      <p:sp>
        <p:nvSpPr>
          <p:cNvPr id="24" name="CasellaDiTesto 23">
            <a:extLst>
              <a:ext uri="{FF2B5EF4-FFF2-40B4-BE49-F238E27FC236}">
                <a16:creationId xmlns:a16="http://schemas.microsoft.com/office/drawing/2014/main" id="{E8186A75-15E2-EBBA-9003-F3FE623706FD}"/>
              </a:ext>
            </a:extLst>
          </p:cNvPr>
          <p:cNvSpPr txBox="1"/>
          <p:nvPr/>
        </p:nvSpPr>
        <p:spPr>
          <a:xfrm>
            <a:off x="3260867" y="4552890"/>
            <a:ext cx="2690315" cy="400110"/>
          </a:xfrm>
          <a:prstGeom prst="rect">
            <a:avLst/>
          </a:prstGeom>
          <a:noFill/>
        </p:spPr>
        <p:txBody>
          <a:bodyPr wrap="square">
            <a:spAutoFit/>
          </a:bodyPr>
          <a:lstStyle/>
          <a:p>
            <a:pPr algn="l"/>
            <a:r>
              <a:rPr lang="en-US" sz="2000" b="1" i="0" u="none" strike="noStrike" baseline="0" dirty="0">
                <a:solidFill>
                  <a:srgbClr val="FF0000"/>
                </a:solidFill>
                <a:latin typeface="URWPalladioL-Roma"/>
              </a:rPr>
              <a:t>affect </a:t>
            </a:r>
            <a:r>
              <a:rPr lang="it-IT" sz="2000" b="1" i="0" u="none" strike="noStrike" baseline="0" dirty="0" err="1">
                <a:solidFill>
                  <a:srgbClr val="FF0000"/>
                </a:solidFill>
                <a:latin typeface="URWPalladioL-Roma"/>
              </a:rPr>
              <a:t>protein</a:t>
            </a:r>
            <a:r>
              <a:rPr lang="it-IT" sz="2000" b="1" i="0" u="none" strike="noStrike" baseline="0" dirty="0">
                <a:solidFill>
                  <a:srgbClr val="FF0000"/>
                </a:solidFill>
                <a:latin typeface="URWPalladioL-Roma"/>
              </a:rPr>
              <a:t> </a:t>
            </a:r>
            <a:r>
              <a:rPr lang="it-IT" sz="2000" b="1" i="0" u="none" strike="noStrike" baseline="0" dirty="0" err="1">
                <a:solidFill>
                  <a:srgbClr val="FF0000"/>
                </a:solidFill>
                <a:latin typeface="URWPalladioL-Roma"/>
              </a:rPr>
              <a:t>stability</a:t>
            </a:r>
            <a:endParaRPr lang="it-IT" sz="2000" b="1" dirty="0">
              <a:solidFill>
                <a:srgbClr val="FF0000"/>
              </a:solidFill>
            </a:endParaRPr>
          </a:p>
        </p:txBody>
      </p:sp>
      <p:sp>
        <p:nvSpPr>
          <p:cNvPr id="28" name="Rectangle 4">
            <a:extLst>
              <a:ext uri="{FF2B5EF4-FFF2-40B4-BE49-F238E27FC236}">
                <a16:creationId xmlns:a16="http://schemas.microsoft.com/office/drawing/2014/main" id="{964299C8-2E52-3881-FCCA-BE19CD0EEE0C}"/>
              </a:ext>
            </a:extLst>
          </p:cNvPr>
          <p:cNvSpPr>
            <a:spLocks noGrp="1" noChangeArrowheads="1"/>
          </p:cNvSpPr>
          <p:nvPr>
            <p:ph type="title"/>
          </p:nvPr>
        </p:nvSpPr>
        <p:spPr>
          <a:xfrm>
            <a:off x="457200" y="49824"/>
            <a:ext cx="8229600" cy="762000"/>
          </a:xfrm>
        </p:spPr>
        <p:txBody>
          <a:bodyPr>
            <a:normAutofit/>
          </a:bodyPr>
          <a:lstStyle/>
          <a:p>
            <a:r>
              <a:rPr lang="en-GB" dirty="0">
                <a:ea typeface="Calibri" panose="020F0502020204030204" pitchFamily="34" charset="0"/>
              </a:rPr>
              <a:t>S</a:t>
            </a:r>
            <a:r>
              <a:rPr lang="en-GB" sz="3200" dirty="0">
                <a:effectLst/>
                <a:latin typeface="Arial" panose="020B0604020202020204" pitchFamily="34" charset="0"/>
                <a:ea typeface="Calibri" panose="020F0502020204030204" pitchFamily="34" charset="0"/>
              </a:rPr>
              <a:t>tudy case: MTHFR protein </a:t>
            </a:r>
            <a:endParaRPr lang="en-US" altLang="en-US" dirty="0"/>
          </a:p>
        </p:txBody>
      </p:sp>
      <p:sp>
        <p:nvSpPr>
          <p:cNvPr id="29" name="Rectangle 14">
            <a:extLst>
              <a:ext uri="{FF2B5EF4-FFF2-40B4-BE49-F238E27FC236}">
                <a16:creationId xmlns:a16="http://schemas.microsoft.com/office/drawing/2014/main" id="{FA0DDAC3-9C93-66BF-6F68-E608AE00A572}"/>
              </a:ext>
            </a:extLst>
          </p:cNvPr>
          <p:cNvSpPr>
            <a:spLocks noGrp="1" noChangeArrowheads="1"/>
          </p:cNvSpPr>
          <p:nvPr>
            <p:ph idx="1"/>
          </p:nvPr>
        </p:nvSpPr>
        <p:spPr>
          <a:xfrm>
            <a:off x="524419" y="714758"/>
            <a:ext cx="8266611" cy="642918"/>
          </a:xfrm>
        </p:spPr>
        <p:txBody>
          <a:bodyPr>
            <a:normAutofit fontScale="92500" lnSpcReduction="20000"/>
          </a:bodyPr>
          <a:lstStyle/>
          <a:p>
            <a:pPr marL="0" indent="0" algn="ctr">
              <a:buNone/>
            </a:pPr>
            <a:r>
              <a:rPr lang="en-GB" sz="2000" b="1" dirty="0">
                <a:effectLst/>
                <a:latin typeface="Arial" panose="020B0604020202020204" pitchFamily="34" charset="0"/>
                <a:ea typeface="Calibri" panose="020F0502020204030204" pitchFamily="34" charset="0"/>
              </a:rPr>
              <a:t>We analyse 72 missense variants of human MTHFR protein </a:t>
            </a:r>
          </a:p>
          <a:p>
            <a:pPr marL="0" indent="0" algn="ctr">
              <a:buNone/>
            </a:pPr>
            <a:r>
              <a:rPr lang="en-GB" sz="2000" b="1" dirty="0">
                <a:effectLst/>
                <a:latin typeface="Arial" panose="020B0604020202020204" pitchFamily="34" charset="0"/>
                <a:ea typeface="Calibri" panose="020F0502020204030204" pitchFamily="34" charset="0"/>
              </a:rPr>
              <a:t>associated with the disease “MTHFR deficiency”. </a:t>
            </a:r>
            <a:endParaRPr lang="it-IT" sz="20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89269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E335C71-AE02-8A67-11D8-FCF5AF8C1402}"/>
              </a:ext>
            </a:extLst>
          </p:cNvPr>
          <p:cNvPicPr>
            <a:picLocks noChangeAspect="1"/>
          </p:cNvPicPr>
          <p:nvPr/>
        </p:nvPicPr>
        <p:blipFill rotWithShape="1">
          <a:blip r:embed="rId3"/>
          <a:srcRect r="-373" b="15555"/>
          <a:stretch/>
        </p:blipFill>
        <p:spPr>
          <a:xfrm>
            <a:off x="638988" y="381000"/>
            <a:ext cx="7895412" cy="5791200"/>
          </a:xfrm>
          <a:prstGeom prst="rect">
            <a:avLst/>
          </a:prstGeom>
        </p:spPr>
      </p:pic>
      <p:sp>
        <p:nvSpPr>
          <p:cNvPr id="4" name="Text Box 6">
            <a:extLst>
              <a:ext uri="{FF2B5EF4-FFF2-40B4-BE49-F238E27FC236}">
                <a16:creationId xmlns:a16="http://schemas.microsoft.com/office/drawing/2014/main" id="{17DF4D00-982F-611B-6D8A-8806A9F99137}"/>
              </a:ext>
            </a:extLst>
          </p:cNvPr>
          <p:cNvSpPr txBox="1">
            <a:spLocks noChangeArrowheads="1"/>
          </p:cNvSpPr>
          <p:nvPr/>
        </p:nvSpPr>
        <p:spPr bwMode="auto">
          <a:xfrm>
            <a:off x="342900" y="64886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4F3B02E3-8092-E4F0-5B4D-93FAE43064E3}"/>
              </a:ext>
            </a:extLst>
          </p:cNvPr>
          <p:cNvSpPr txBox="1">
            <a:spLocks noChangeArrowheads="1"/>
          </p:cNvSpPr>
          <p:nvPr/>
        </p:nvSpPr>
        <p:spPr bwMode="auto">
          <a:xfrm>
            <a:off x="7180514" y="6488668"/>
            <a:ext cx="15824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Babbi G et al.</a:t>
            </a:r>
          </a:p>
        </p:txBody>
      </p:sp>
      <p:sp>
        <p:nvSpPr>
          <p:cNvPr id="6" name="Text Box 9">
            <a:extLst>
              <a:ext uri="{FF2B5EF4-FFF2-40B4-BE49-F238E27FC236}">
                <a16:creationId xmlns:a16="http://schemas.microsoft.com/office/drawing/2014/main" id="{D608073D-73C0-B306-2D84-DE4C766C5F1D}"/>
              </a:ext>
            </a:extLst>
          </p:cNvPr>
          <p:cNvSpPr txBox="1">
            <a:spLocks noChangeArrowheads="1"/>
          </p:cNvSpPr>
          <p:nvPr/>
        </p:nvSpPr>
        <p:spPr bwMode="auto">
          <a:xfrm>
            <a:off x="3289300" y="64886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CasellaDiTesto 7">
            <a:extLst>
              <a:ext uri="{FF2B5EF4-FFF2-40B4-BE49-F238E27FC236}">
                <a16:creationId xmlns:a16="http://schemas.microsoft.com/office/drawing/2014/main" id="{0E073073-2590-5E20-6373-11BC307B5260}"/>
              </a:ext>
            </a:extLst>
          </p:cNvPr>
          <p:cNvSpPr txBox="1"/>
          <p:nvPr/>
        </p:nvSpPr>
        <p:spPr>
          <a:xfrm>
            <a:off x="1752600" y="5776436"/>
            <a:ext cx="44958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it-IT" dirty="0">
                <a:solidFill>
                  <a:srgbClr val="6B9F25"/>
                </a:solidFill>
              </a:rPr>
              <a:t>http://lipid.biocomp.unibo.it</a:t>
            </a:r>
            <a:endParaRPr lang="it-IT" dirty="0">
              <a:solidFill>
                <a:schemeClr val="bg1"/>
              </a:solidFill>
            </a:endParaRPr>
          </a:p>
        </p:txBody>
      </p:sp>
    </p:spTree>
    <p:extLst>
      <p:ext uri="{BB962C8B-B14F-4D97-AF65-F5344CB8AC3E}">
        <p14:creationId xmlns:p14="http://schemas.microsoft.com/office/powerpoint/2010/main" val="3262914763"/>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3189</TotalTime>
  <Words>1013</Words>
  <Application>Microsoft Macintosh PowerPoint</Application>
  <PresentationFormat>On-screen Show (4:3)</PresentationFormat>
  <Paragraphs>102</Paragraphs>
  <Slides>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PazoMath</vt:lpstr>
      <vt:lpstr>Roboto</vt:lpstr>
      <vt:lpstr>URWPalladioL-Bold</vt:lpstr>
      <vt:lpstr>URWPalladioL-Roma</vt:lpstr>
      <vt:lpstr>Brenner Lab Sample Master Template v07 05 June 2017 JL</vt:lpstr>
      <vt:lpstr>CAGI slide pack guidelines I agree to my slides being used according to the following terms: Giulia Babbi, Castrense Savojardo, Samuele Bovo, Davide Baldazzi,  Pier Luigi Martelli and Rita Casadio</vt:lpstr>
      <vt:lpstr>Permission request regarding CAGI 6 recordings and hybrid presentations</vt:lpstr>
      <vt:lpstr>Predicting the effects of missense variations and the case of MTHFR deficiency</vt:lpstr>
      <vt:lpstr>Study case: MTHFR protein </vt:lpstr>
      <vt:lpstr>METHODS</vt:lpstr>
      <vt:lpstr>METHODS</vt:lpstr>
      <vt:lpstr>Study case: MTHFR protein </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Tina Bakolitsa</cp:lastModifiedBy>
  <cp:revision>36</cp:revision>
  <dcterms:created xsi:type="dcterms:W3CDTF">2017-09-29T21:50:38Z</dcterms:created>
  <dcterms:modified xsi:type="dcterms:W3CDTF">2022-05-26T19:50:45Z</dcterms:modified>
</cp:coreProperties>
</file>