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4" r:id="rId3"/>
    <p:sldId id="587" r:id="rId4"/>
    <p:sldId id="589" r:id="rId5"/>
    <p:sldId id="591" r:id="rId6"/>
    <p:sldId id="455" r:id="rId7"/>
    <p:sldId id="521" r:id="rId8"/>
    <p:sldId id="511" r:id="rId9"/>
    <p:sldId id="592" r:id="rId10"/>
    <p:sldId id="594" r:id="rId11"/>
    <p:sldId id="595" r:id="rId12"/>
    <p:sldId id="50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12" autoAdjust="0"/>
    <p:restoredTop sz="86008"/>
  </p:normalViewPr>
  <p:slideViewPr>
    <p:cSldViewPr>
      <p:cViewPr varScale="1">
        <p:scale>
          <a:sx n="108" d="100"/>
          <a:sy n="108" d="100"/>
        </p:scale>
        <p:origin x="197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565B7-0D1E-994E-B11E-1BBFC6E465E2}" type="datetimeFigureOut">
              <a:rPr lang="en-US" smtClean="0"/>
              <a:t>5/15/22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C575B-8B21-CA4E-A7C0-C9D788E3F9D7}" type="slidenum">
              <a:rPr lang="en-US" smtClean="0"/>
              <a:t>‹#›</a:t>
            </a:fld>
            <a:endParaRPr lang="en-US"/>
          </a:p>
        </p:txBody>
      </p:sp>
    </p:spTree>
    <p:extLst>
      <p:ext uri="{BB962C8B-B14F-4D97-AF65-F5344CB8AC3E}">
        <p14:creationId xmlns:p14="http://schemas.microsoft.com/office/powerpoint/2010/main" val="112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59A88-C39B-40F1-ADD0-2D7270F2DAE7}" type="slidenum">
              <a:rPr lang="zh-CN" altLang="en-US" smtClean="0"/>
              <a:pPr/>
              <a:t>3</a:t>
            </a:fld>
            <a:endParaRPr lang="zh-CN" altLang="en-US" dirty="0"/>
          </a:p>
        </p:txBody>
      </p:sp>
    </p:spTree>
    <p:extLst>
      <p:ext uri="{BB962C8B-B14F-4D97-AF65-F5344CB8AC3E}">
        <p14:creationId xmlns:p14="http://schemas.microsoft.com/office/powerpoint/2010/main" val="2333081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4</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24008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34340" lvl="3" indent="-342900" algn="just">
              <a:lnSpc>
                <a:spcPct val="150000"/>
              </a:lnSpc>
              <a:spcBef>
                <a:spcPts val="600"/>
              </a:spcBef>
              <a:buFont typeface="Arial" panose="020B0604020202020204" pitchFamily="34" charset="0"/>
              <a:buChar char="•"/>
            </a:pPr>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5</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64968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6</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66824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cs typeface="Arial"/>
                    <a:sym typeface="Arial"/>
                  </a:rPr>
                  <a:t>With this evidence of the benefits of functional annotations, we then propose another novel framework by jointly modelling multi-ethnic data and functional annotations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Arial"/>
                  <a:ea typeface="Arial"/>
                  <a:cs typeface="Arial"/>
                  <a:sym typeface="Aria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ea typeface="Arial"/>
                    <a:cs typeface="Arial"/>
                    <a:sym typeface="Arial"/>
                  </a:rPr>
                  <a:t>The key difference between </a:t>
                </a:r>
                <a:r>
                  <a:rPr lang="en-US" sz="1200" b="0" i="0" u="none" strike="noStrike" cap="none" dirty="0" err="1">
                    <a:solidFill>
                      <a:schemeClr val="dk1"/>
                    </a:solidFill>
                    <a:effectLst/>
                    <a:latin typeface="Arial"/>
                    <a:ea typeface="Arial"/>
                    <a:cs typeface="Arial"/>
                    <a:sym typeface="Arial"/>
                  </a:rPr>
                  <a:t>MePred</a:t>
                </a:r>
                <a:r>
                  <a:rPr lang="en-US" sz="1200" b="0" i="0" u="none" strike="noStrike" cap="none" dirty="0">
                    <a:solidFill>
                      <a:schemeClr val="dk1"/>
                    </a:solidFill>
                    <a:effectLst/>
                    <a:latin typeface="Arial"/>
                    <a:ea typeface="Arial"/>
                    <a:cs typeface="Arial"/>
                    <a:sym typeface="Arial"/>
                  </a:rPr>
                  <a:t>-anno and </a:t>
                </a:r>
                <a:r>
                  <a:rPr lang="en-US" sz="1200" b="0" i="0" u="none" strike="noStrike" cap="none" dirty="0" err="1">
                    <a:solidFill>
                      <a:schemeClr val="dk1"/>
                    </a:solidFill>
                    <a:effectLst/>
                    <a:latin typeface="Arial"/>
                    <a:ea typeface="Arial"/>
                    <a:cs typeface="Arial"/>
                    <a:sym typeface="Arial"/>
                  </a:rPr>
                  <a:t>MePred</a:t>
                </a:r>
                <a:r>
                  <a:rPr lang="en-US" sz="1200" b="0" i="0" u="none" strike="noStrike" cap="none" dirty="0">
                    <a:solidFill>
                      <a:schemeClr val="dk1"/>
                    </a:solidFill>
                    <a:effectLst/>
                    <a:latin typeface="Arial"/>
                    <a:ea typeface="Arial"/>
                    <a:cs typeface="Arial"/>
                    <a:sym typeface="Arial"/>
                  </a:rPr>
                  <a:t> is that, in this model we utilize functional annotation information to accurately estimate per-SNP’s effect size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ea typeface="Arial"/>
                    <a:cs typeface="Arial"/>
                    <a:sym typeface="Arial"/>
                  </a:rPr>
                  <a:t>Specifically, for each ethnic, we first use stratified LDSC (s-LDSC) [24] to partition trait heritability by annotations based on a  LD reference panels..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ea typeface="Arial"/>
                    <a:cs typeface="Arial"/>
                    <a:sym typeface="Arial"/>
                  </a:rPr>
                  <a:t>Hence the variance of each SNP (</a:t>
                </a:r>
                <a:r>
                  <a:rPr lang="en-US" sz="1200" b="0" i="0" u="none" strike="noStrike" cap="none">
                    <a:solidFill>
                      <a:schemeClr val="dk1"/>
                    </a:solidFill>
                    <a:effectLst/>
                    <a:latin typeface="Arial"/>
                    <a:ea typeface="Arial"/>
                    <a:cs typeface="Arial"/>
                    <a:sym typeface="Arial"/>
                  </a:rPr>
                  <a:t>σ_1i^2, σ_2i^2</a:t>
                </a:r>
                <a:r>
                  <a:rPr lang="en-US" sz="1200" b="0" i="0" u="none" strike="noStrike" cap="none" dirty="0">
                    <a:solidFill>
                      <a:schemeClr val="dk1"/>
                    </a:solidFill>
                    <a:effectLst/>
                    <a:latin typeface="Arial"/>
                    <a:ea typeface="Arial"/>
                    <a:cs typeface="Arial"/>
                    <a:sym typeface="Arial"/>
                  </a:rPr>
                  <a:t>) can be calculated as the sum of per-SNP heritability (</a:t>
                </a:r>
                <a:r>
                  <a:rPr lang="en-US" sz="1200" b="0" i="0" u="none" strike="noStrike" cap="none">
                    <a:solidFill>
                      <a:schemeClr val="dk1"/>
                    </a:solidFill>
                    <a:effectLst/>
                    <a:latin typeface="Arial"/>
                    <a:ea typeface="Arial"/>
                    <a:cs typeface="Arial"/>
                    <a:sym typeface="Arial"/>
                  </a:rPr>
                  <a:t>τ_1c, τ_2c</a:t>
                </a:r>
                <a:r>
                  <a:rPr lang="en-US" sz="1200" b="0" i="0" u="none" strike="noStrike" cap="none" dirty="0">
                    <a:solidFill>
                      <a:schemeClr val="dk1"/>
                    </a:solidFill>
                    <a:effectLst/>
                    <a:latin typeface="Arial"/>
                    <a:ea typeface="Arial"/>
                    <a:cs typeface="Arial"/>
                    <a:sym typeface="Arial"/>
                  </a:rPr>
                  <a:t>) in the functional regions (</a:t>
                </a:r>
                <a:r>
                  <a:rPr lang="en-US" sz="1200" b="0" i="0" u="none" strike="noStrike" cap="none">
                    <a:solidFill>
                      <a:schemeClr val="dk1"/>
                    </a:solidFill>
                    <a:effectLst/>
                    <a:latin typeface="Arial"/>
                    <a:ea typeface="Arial"/>
                    <a:cs typeface="Arial"/>
                    <a:sym typeface="Arial"/>
                  </a:rPr>
                  <a:t>A_c</a:t>
                </a:r>
                <a:r>
                  <a:rPr lang="en-US" sz="1200" b="0" i="0" u="none" strike="noStrike" cap="none" dirty="0">
                    <a:solidFill>
                      <a:schemeClr val="dk1"/>
                    </a:solidFill>
                    <a:effectLst/>
                    <a:latin typeface="Arial"/>
                    <a:ea typeface="Arial"/>
                    <a:cs typeface="Arial"/>
                    <a:sym typeface="Arial"/>
                  </a:rPr>
                  <a:t>) the SNP falls in.</a:t>
                </a:r>
                <a:r>
                  <a:rPr lang="en-US" dirty="0">
                    <a:effectLst/>
                  </a:rPr>
                  <a:t> </a:t>
                </a:r>
                <a:endParaRPr lang="en-US" sz="1200" b="0" i="0" u="none" strike="noStrike" cap="none" dirty="0">
                  <a:solidFill>
                    <a:schemeClr val="dk1"/>
                  </a:solidFill>
                  <a:effectLst/>
                  <a:latin typeface="Arial"/>
                  <a:ea typeface="Arial"/>
                  <a:cs typeface="Arial"/>
                  <a:sym typeface="Aria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a:ea typeface="Arial"/>
                    <a:cs typeface="Arial"/>
                    <a:sym typeface="Arial"/>
                  </a:rPr>
                  <a:t>We also use MCMC to estimate the posterior effect size of each SNP in different ethnics by jointly modeling marginal summary statistics and LD matrix estimated from a reference panel.</a:t>
                </a:r>
              </a:p>
              <a:p>
                <a:endParaRPr lang="en-US" dirty="0"/>
              </a:p>
            </p:txBody>
          </p:sp>
        </mc:Fallback>
      </mc:AlternateContent>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7</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31363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8</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09940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9</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40011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10</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75999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11</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81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 lvl="3" algn="just">
              <a:lnSpc>
                <a:spcPct val="200000"/>
              </a:lnSpc>
            </a:pPr>
            <a:endParaRPr lang="en-US" altLang="zh-CN"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12</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35094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5/15/22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tiff"/></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err="1">
                <a:solidFill>
                  <a:srgbClr val="FF3300"/>
                </a:solidFill>
              </a:rPr>
              <a:t>Yixuan</a:t>
            </a:r>
            <a:r>
              <a:rPr lang="en-US" altLang="en-US" sz="1800" i="1" dirty="0">
                <a:solidFill>
                  <a:srgbClr val="FF3300"/>
                </a:solidFill>
              </a:rPr>
              <a:t> Ye</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“Joint modeling of multi-population data and functional annotations to increase accuracy of polygenic risk prediction”,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579"/>
            <a:ext cx="2290463" cy="267892"/>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2579"/>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2579"/>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2579"/>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2" name="灯片编号占位符 1"/>
          <p:cNvSpPr>
            <a:spLocks noGrp="1"/>
          </p:cNvSpPr>
          <p:nvPr>
            <p:ph type="sldNum" sz="quarter" idx="12"/>
          </p:nvPr>
        </p:nvSpPr>
        <p:spPr/>
        <p:txBody>
          <a:bodyPr/>
          <a:lstStyle/>
          <a:p>
            <a:fld id="{DD8BC0FF-8883-42C7-9085-C8B0644668E2}" type="slidenum">
              <a:rPr lang="zh-CN" altLang="en-US" smtClean="0"/>
              <a:pPr/>
              <a:t>3</a:t>
            </a:fld>
            <a:endParaRPr lang="zh-CN" altLang="en-US"/>
          </a:p>
        </p:txBody>
      </p:sp>
      <p:sp>
        <p:nvSpPr>
          <p:cNvPr id="3" name="日期占位符 2"/>
          <p:cNvSpPr>
            <a:spLocks noGrp="1"/>
          </p:cNvSpPr>
          <p:nvPr>
            <p:ph type="dt" sz="half" idx="10"/>
          </p:nvPr>
        </p:nvSpPr>
        <p:spPr/>
        <p:txBody>
          <a:bodyPr/>
          <a:lstStyle/>
          <a:p>
            <a:fld id="{C7E5C9DC-9353-4660-8799-0B5DAE2929F2}" type="datetime1">
              <a:rPr lang="zh-CN" altLang="en-US" smtClean="0"/>
              <a:t>2022/5/15</a:t>
            </a:fld>
            <a:endParaRPr lang="zh-CN" altLang="en-US" dirty="0"/>
          </a:p>
        </p:txBody>
      </p:sp>
      <p:sp>
        <p:nvSpPr>
          <p:cNvPr id="11" name="TextBox 4">
            <a:extLst>
              <a:ext uri="{FF2B5EF4-FFF2-40B4-BE49-F238E27FC236}">
                <a16:creationId xmlns:a16="http://schemas.microsoft.com/office/drawing/2014/main" id="{2F0028C2-243B-1349-9371-EF1003AB81DD}"/>
              </a:ext>
            </a:extLst>
          </p:cNvPr>
          <p:cNvSpPr txBox="1"/>
          <p:nvPr/>
        </p:nvSpPr>
        <p:spPr>
          <a:xfrm>
            <a:off x="685800" y="2137303"/>
            <a:ext cx="8076718" cy="1323439"/>
          </a:xfrm>
          <a:prstGeom prst="rect">
            <a:avLst/>
          </a:prstGeom>
          <a:noFill/>
        </p:spPr>
        <p:txBody>
          <a:bodyPr wrap="square" rtlCol="0">
            <a:spAutoFit/>
          </a:bodyPr>
          <a:lstStyle/>
          <a:p>
            <a:pPr algn="ctr"/>
            <a:r>
              <a:rPr lang="en-US" sz="2000" b="1" dirty="0">
                <a:solidFill>
                  <a:schemeClr val="accent3"/>
                </a:solidFill>
                <a:latin typeface="+mj-lt"/>
                <a:cs typeface="Arial" pitchFamily="34" charset="0"/>
              </a:rPr>
              <a:t>Joint modeling of multi-population data and functional annotations to increase accuracy of polygenic risk prediction </a:t>
            </a:r>
          </a:p>
          <a:p>
            <a:pPr algn="ctr"/>
            <a:r>
              <a:rPr lang="en-US" sz="2000" b="1" dirty="0">
                <a:solidFill>
                  <a:schemeClr val="accent3"/>
                </a:solidFill>
                <a:latin typeface="+mj-lt"/>
                <a:cs typeface="Arial" pitchFamily="34" charset="0"/>
              </a:rPr>
              <a:t> </a:t>
            </a:r>
          </a:p>
          <a:p>
            <a:pPr algn="ctr"/>
            <a:endParaRPr lang="en-US" sz="2000" b="1" dirty="0">
              <a:solidFill>
                <a:schemeClr val="accent3"/>
              </a:solidFill>
              <a:latin typeface="+mj-lt"/>
              <a:cs typeface="Arial" pitchFamily="34" charset="0"/>
            </a:endParaRPr>
          </a:p>
        </p:txBody>
      </p:sp>
      <p:sp>
        <p:nvSpPr>
          <p:cNvPr id="12" name="Shape 101">
            <a:extLst>
              <a:ext uri="{FF2B5EF4-FFF2-40B4-BE49-F238E27FC236}">
                <a16:creationId xmlns:a16="http://schemas.microsoft.com/office/drawing/2014/main" id="{6D5DF62C-388B-2E45-8FBF-CB9331F0E718}"/>
              </a:ext>
            </a:extLst>
          </p:cNvPr>
          <p:cNvSpPr txBox="1"/>
          <p:nvPr/>
        </p:nvSpPr>
        <p:spPr>
          <a:xfrm>
            <a:off x="1755421" y="3343192"/>
            <a:ext cx="5861275" cy="611915"/>
          </a:xfrm>
          <a:prstGeom prst="rect">
            <a:avLst/>
          </a:prstGeom>
          <a:noFill/>
          <a:ln>
            <a:noFill/>
          </a:ln>
        </p:spPr>
        <p:txBody>
          <a:bodyPr spcFirstLastPara="1" wrap="square" lIns="68569" tIns="34275" rIns="68569" bIns="34275" anchor="t" anchorCtr="0">
            <a:noAutofit/>
          </a:bodyPr>
          <a:lstStyle/>
          <a:p>
            <a:pPr algn="ctr">
              <a:lnSpc>
                <a:spcPct val="150000"/>
              </a:lnSpc>
            </a:pPr>
            <a:r>
              <a:rPr lang="en-US" altLang="zh-CN" sz="1600" b="1" dirty="0">
                <a:solidFill>
                  <a:srgbClr val="000000"/>
                </a:solidFill>
                <a:latin typeface="Arial"/>
                <a:ea typeface="Arial"/>
                <a:cs typeface="Arial"/>
                <a:sym typeface="Arial"/>
              </a:rPr>
              <a:t>Yixuan </a:t>
            </a:r>
            <a:r>
              <a:rPr lang="en-US" altLang="zh-CN" sz="1600" b="1" dirty="0"/>
              <a:t>Ye (</a:t>
            </a:r>
            <a:r>
              <a:rPr lang="en-US" altLang="zh-CN" sz="1600" b="1" dirty="0">
                <a:solidFill>
                  <a:srgbClr val="227887"/>
                </a:solidFill>
              </a:rPr>
              <a:t>@YixuanYe1</a:t>
            </a:r>
            <a:r>
              <a:rPr lang="en-US" altLang="zh-CN" sz="1600" b="1" dirty="0"/>
              <a:t>), May 2022</a:t>
            </a:r>
          </a:p>
          <a:p>
            <a:pPr algn="ctr">
              <a:lnSpc>
                <a:spcPct val="150000"/>
              </a:lnSpc>
            </a:pPr>
            <a:r>
              <a:rPr lang="en-US" altLang="zh-CN" sz="1600" b="1" dirty="0"/>
              <a:t>Zhao Lab, Yale Computational Biology and Bioinformatics</a:t>
            </a:r>
          </a:p>
        </p:txBody>
      </p:sp>
      <p:sp>
        <p:nvSpPr>
          <p:cNvPr id="14"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743985" y="5986968"/>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500" dirty="0" err="1"/>
              <a:t>Yixuan</a:t>
            </a:r>
            <a:r>
              <a:rPr lang="en-US" altLang="en-US" sz="1500" dirty="0"/>
              <a:t> Ye</a:t>
            </a:r>
          </a:p>
        </p:txBody>
      </p:sp>
      <p:sp>
        <p:nvSpPr>
          <p:cNvPr id="15"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45166" y="5990689"/>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500" dirty="0" err="1"/>
              <a:t>genomeinterpretation.org</a:t>
            </a:r>
            <a:endParaRPr lang="en-US" altLang="en-US" sz="1500" dirty="0"/>
          </a:p>
        </p:txBody>
      </p:sp>
      <p:sp>
        <p:nvSpPr>
          <p:cNvPr id="22" name="Text Box 6">
            <a:extLst>
              <a:ext uri="{FF2B5EF4-FFF2-40B4-BE49-F238E27FC236}">
                <a16:creationId xmlns:a16="http://schemas.microsoft.com/office/drawing/2014/main" id="{E7058E4F-B19F-DC5E-187D-0DCC7F481C4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Tree>
    <p:custDataLst>
      <p:tags r:id="rId1"/>
    </p:custDataLst>
    <p:extLst>
      <p:ext uri="{BB962C8B-B14F-4D97-AF65-F5344CB8AC3E}">
        <p14:creationId xmlns:p14="http://schemas.microsoft.com/office/powerpoint/2010/main" val="203523589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4</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Background</a:t>
            </a:r>
            <a:endParaRPr lang="zh-CN" altLang="en-US" sz="1950" b="1" dirty="0">
              <a:latin typeface="Arial" pitchFamily="34" charset="0"/>
              <a:ea typeface="微软雅黑" panose="020B0503020204020204" pitchFamily="34" charset="-122"/>
              <a:cs typeface="Arial" pitchFamily="34" charset="0"/>
            </a:endParaRPr>
          </a:p>
        </p:txBody>
      </p:sp>
      <p:pic>
        <p:nvPicPr>
          <p:cNvPr id="5" name="Picture 4">
            <a:extLst>
              <a:ext uri="{FF2B5EF4-FFF2-40B4-BE49-F238E27FC236}">
                <a16:creationId xmlns:a16="http://schemas.microsoft.com/office/drawing/2014/main" id="{90167170-45C3-0448-9B54-725D4DC24AB9}"/>
              </a:ext>
            </a:extLst>
          </p:cNvPr>
          <p:cNvPicPr>
            <a:picLocks noChangeAspect="1"/>
          </p:cNvPicPr>
          <p:nvPr/>
        </p:nvPicPr>
        <p:blipFill>
          <a:blip r:embed="rId3"/>
          <a:stretch>
            <a:fillRect/>
          </a:stretch>
        </p:blipFill>
        <p:spPr>
          <a:xfrm>
            <a:off x="4572000" y="2171087"/>
            <a:ext cx="4192894" cy="2738050"/>
          </a:xfrm>
          <a:prstGeom prst="rect">
            <a:avLst/>
          </a:prstGeom>
        </p:spPr>
      </p:pic>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16011"/>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a:latin typeface="Arial" panose="020B0604020202020204" pitchFamily="34" charset="0"/>
                <a:cs typeface="Arial" panose="020B0604020202020204" pitchFamily="34" charset="0"/>
              </a:rPr>
              <a:t>Clinical use of current polygenic risk scores may exacerbate health disparities</a:t>
            </a:r>
          </a:p>
        </p:txBody>
      </p:sp>
      <p:sp>
        <p:nvSpPr>
          <p:cNvPr id="11" name="Rectangle 10">
            <a:extLst>
              <a:ext uri="{FF2B5EF4-FFF2-40B4-BE49-F238E27FC236}">
                <a16:creationId xmlns:a16="http://schemas.microsoft.com/office/drawing/2014/main" id="{929DFD4D-6F3D-454E-9CBD-DE17E645D625}"/>
              </a:ext>
            </a:extLst>
          </p:cNvPr>
          <p:cNvSpPr/>
          <p:nvPr/>
        </p:nvSpPr>
        <p:spPr>
          <a:xfrm>
            <a:off x="834808" y="1546146"/>
            <a:ext cx="3820886" cy="784830"/>
          </a:xfrm>
          <a:prstGeom prst="rect">
            <a:avLst/>
          </a:prstGeom>
        </p:spPr>
        <p:txBody>
          <a:bodyPr wrap="square">
            <a:spAutoFit/>
          </a:bodyPr>
          <a:lstStyle/>
          <a:p>
            <a:pPr marL="214313" indent="-214313">
              <a:buFont typeface="Courier New" panose="02070309020205020404" pitchFamily="49" charset="0"/>
              <a:buChar char="o"/>
            </a:pPr>
            <a:r>
              <a:rPr lang="en-US" sz="1500" dirty="0"/>
              <a:t>Prediction accuracy relative to European individuals across 17 traits and 5 continental populations.</a:t>
            </a:r>
          </a:p>
        </p:txBody>
      </p:sp>
      <p:sp>
        <p:nvSpPr>
          <p:cNvPr id="20" name="Rectangle 19">
            <a:extLst>
              <a:ext uri="{FF2B5EF4-FFF2-40B4-BE49-F238E27FC236}">
                <a16:creationId xmlns:a16="http://schemas.microsoft.com/office/drawing/2014/main" id="{2EA14926-D891-0541-957F-8D521904D12A}"/>
              </a:ext>
            </a:extLst>
          </p:cNvPr>
          <p:cNvSpPr/>
          <p:nvPr/>
        </p:nvSpPr>
        <p:spPr>
          <a:xfrm>
            <a:off x="4532601" y="1546146"/>
            <a:ext cx="4232294" cy="553998"/>
          </a:xfrm>
          <a:prstGeom prst="rect">
            <a:avLst/>
          </a:prstGeom>
        </p:spPr>
        <p:txBody>
          <a:bodyPr wrap="square">
            <a:spAutoFit/>
          </a:bodyPr>
          <a:lstStyle/>
          <a:p>
            <a:pPr marL="214313" indent="-214313">
              <a:buFont typeface="Courier New" panose="02070309020205020404" pitchFamily="49" charset="0"/>
              <a:buChar char="o"/>
            </a:pPr>
            <a:r>
              <a:rPr lang="en-US" sz="1500" dirty="0">
                <a:solidFill>
                  <a:srgbClr val="222222"/>
                </a:solidFill>
                <a:latin typeface="Arial" panose="020B0604020202020204" pitchFamily="34" charset="0"/>
                <a:cs typeface="Arial" panose="020B0604020202020204" pitchFamily="34" charset="0"/>
              </a:rPr>
              <a:t>Ancestry of GWAS participants over time, as compared with the global population.</a:t>
            </a:r>
            <a:endParaRPr lang="en-US" sz="1500" dirty="0">
              <a:latin typeface="Arial" panose="020B0604020202020204" pitchFamily="34" charset="0"/>
              <a:cs typeface="Arial" panose="020B0604020202020204" pitchFamily="34" charset="0"/>
            </a:endParaRPr>
          </a:p>
        </p:txBody>
      </p:sp>
      <p:sp>
        <p:nvSpPr>
          <p:cNvPr id="21" name="矩形 11">
            <a:extLst>
              <a:ext uri="{FF2B5EF4-FFF2-40B4-BE49-F238E27FC236}">
                <a16:creationId xmlns:a16="http://schemas.microsoft.com/office/drawing/2014/main" id="{FB02E5A5-ACF1-D541-A8C6-339D88B41C15}"/>
              </a:ext>
            </a:extLst>
          </p:cNvPr>
          <p:cNvSpPr/>
          <p:nvPr/>
        </p:nvSpPr>
        <p:spPr>
          <a:xfrm>
            <a:off x="7315200" y="4904518"/>
            <a:ext cx="1449694" cy="300082"/>
          </a:xfrm>
          <a:prstGeom prst="rect">
            <a:avLst/>
          </a:prstGeom>
        </p:spPr>
        <p:txBody>
          <a:bodyPr wrap="square">
            <a:spAutoFit/>
          </a:bodyPr>
          <a:lstStyle/>
          <a:p>
            <a:pPr algn="just"/>
            <a:r>
              <a:rPr lang="en-US" altLang="zh-CN" sz="1350" dirty="0">
                <a:latin typeface="Arial" pitchFamily="34" charset="0"/>
                <a:cs typeface="Times New Roman"/>
              </a:rPr>
              <a:t>2019, </a:t>
            </a:r>
            <a:r>
              <a:rPr lang="en-US" sz="1350" dirty="0"/>
              <a:t>Alicia </a:t>
            </a:r>
            <a:r>
              <a:rPr lang="en-US" altLang="zh-CN" sz="1350" dirty="0">
                <a:latin typeface="Arial" pitchFamily="34" charset="0"/>
                <a:cs typeface="Times New Roman"/>
              </a:rPr>
              <a:t>et al.</a:t>
            </a:r>
            <a:endParaRPr lang="zh-CN" altLang="en-US" sz="1350" kern="100" dirty="0">
              <a:latin typeface="Arial" pitchFamily="34" charset="0"/>
              <a:cs typeface="Times New Roman"/>
            </a:endParaRPr>
          </a:p>
        </p:txBody>
      </p:sp>
      <p:pic>
        <p:nvPicPr>
          <p:cNvPr id="2" name="Picture 1">
            <a:extLst>
              <a:ext uri="{FF2B5EF4-FFF2-40B4-BE49-F238E27FC236}">
                <a16:creationId xmlns:a16="http://schemas.microsoft.com/office/drawing/2014/main" id="{E9FE6F2C-C3F6-3E4E-BA29-66427D331E21}"/>
              </a:ext>
            </a:extLst>
          </p:cNvPr>
          <p:cNvPicPr>
            <a:picLocks noChangeAspect="1"/>
          </p:cNvPicPr>
          <p:nvPr/>
        </p:nvPicPr>
        <p:blipFill>
          <a:blip r:embed="rId4"/>
          <a:stretch>
            <a:fillRect/>
          </a:stretch>
        </p:blipFill>
        <p:spPr>
          <a:xfrm>
            <a:off x="572241" y="2554369"/>
            <a:ext cx="3554639" cy="2195716"/>
          </a:xfrm>
          <a:prstGeom prst="rect">
            <a:avLst/>
          </a:prstGeom>
        </p:spPr>
      </p:pic>
      <p:sp>
        <p:nvSpPr>
          <p:cNvPr id="17" name="矩形 11">
            <a:extLst>
              <a:ext uri="{FF2B5EF4-FFF2-40B4-BE49-F238E27FC236}">
                <a16:creationId xmlns:a16="http://schemas.microsoft.com/office/drawing/2014/main" id="{D0658487-1011-4748-BA81-C5B311AD5094}"/>
              </a:ext>
            </a:extLst>
          </p:cNvPr>
          <p:cNvSpPr/>
          <p:nvPr/>
        </p:nvSpPr>
        <p:spPr>
          <a:xfrm>
            <a:off x="3080327" y="4904518"/>
            <a:ext cx="1575367" cy="300082"/>
          </a:xfrm>
          <a:prstGeom prst="rect">
            <a:avLst/>
          </a:prstGeom>
        </p:spPr>
        <p:txBody>
          <a:bodyPr wrap="square">
            <a:spAutoFit/>
          </a:bodyPr>
          <a:lstStyle/>
          <a:p>
            <a:pPr algn="just"/>
            <a:r>
              <a:rPr lang="en-US" altLang="zh-CN" sz="1350" dirty="0">
                <a:latin typeface="Arial" pitchFamily="34" charset="0"/>
                <a:cs typeface="Times New Roman"/>
              </a:rPr>
              <a:t>2019, Martin</a:t>
            </a:r>
            <a:r>
              <a:rPr lang="en-US" sz="1350" dirty="0"/>
              <a:t> </a:t>
            </a:r>
            <a:r>
              <a:rPr lang="en-US" altLang="zh-CN" sz="1350" dirty="0">
                <a:latin typeface="Arial" pitchFamily="34" charset="0"/>
                <a:cs typeface="Times New Roman"/>
              </a:rPr>
              <a:t>et al.</a:t>
            </a:r>
            <a:endParaRPr lang="zh-CN" altLang="en-US" sz="1350" kern="100" dirty="0">
              <a:latin typeface="Arial" pitchFamily="34" charset="0"/>
              <a:cs typeface="Times New Roman"/>
            </a:endParaRP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Tree>
    <p:extLst>
      <p:ext uri="{BB962C8B-B14F-4D97-AF65-F5344CB8AC3E}">
        <p14:creationId xmlns:p14="http://schemas.microsoft.com/office/powerpoint/2010/main" val="414593419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6615"/>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6614"/>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6614"/>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6614"/>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5</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6614"/>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Background</a:t>
            </a:r>
            <a:endParaRPr lang="zh-CN" altLang="en-US" sz="1950" b="1" dirty="0">
              <a:latin typeface="Arial" pitchFamily="34" charset="0"/>
              <a:ea typeface="微软雅黑" panose="020B0503020204020204" pitchFamily="34" charset="-122"/>
              <a:cs typeface="Arial" pitchFamily="34" charset="0"/>
            </a:endParaRPr>
          </a:p>
        </p:txBody>
      </p:sp>
      <p:sp>
        <p:nvSpPr>
          <p:cNvPr id="19" name="矩形 11">
            <a:extLst>
              <a:ext uri="{FF2B5EF4-FFF2-40B4-BE49-F238E27FC236}">
                <a16:creationId xmlns:a16="http://schemas.microsoft.com/office/drawing/2014/main" id="{805E7263-3137-1647-B1FB-1DD2632118DD}"/>
              </a:ext>
            </a:extLst>
          </p:cNvPr>
          <p:cNvSpPr/>
          <p:nvPr/>
        </p:nvSpPr>
        <p:spPr>
          <a:xfrm>
            <a:off x="7772400" y="4706298"/>
            <a:ext cx="1575367" cy="261610"/>
          </a:xfrm>
          <a:prstGeom prst="rect">
            <a:avLst/>
          </a:prstGeom>
        </p:spPr>
        <p:txBody>
          <a:bodyPr wrap="square">
            <a:spAutoFit/>
          </a:bodyPr>
          <a:lstStyle/>
          <a:p>
            <a:pPr algn="just"/>
            <a:r>
              <a:rPr lang="en-US" altLang="zh-CN" sz="1100" dirty="0">
                <a:latin typeface="Arial" pitchFamily="34" charset="0"/>
                <a:cs typeface="Times New Roman"/>
              </a:rPr>
              <a:t>2019, </a:t>
            </a:r>
            <a:r>
              <a:rPr lang="en-US" sz="1100" dirty="0"/>
              <a:t>Alicia </a:t>
            </a:r>
            <a:r>
              <a:rPr lang="en-US" altLang="zh-CN" sz="1100" dirty="0">
                <a:latin typeface="Arial" pitchFamily="34" charset="0"/>
                <a:cs typeface="Times New Roman"/>
              </a:rPr>
              <a:t>et al.</a:t>
            </a:r>
            <a:endParaRPr lang="zh-CN" altLang="en-US" sz="1100" kern="100" dirty="0">
              <a:latin typeface="Arial" pitchFamily="34" charset="0"/>
              <a:cs typeface="Times New Roman"/>
            </a:endParaRPr>
          </a:p>
        </p:txBody>
      </p:sp>
      <p:pic>
        <p:nvPicPr>
          <p:cNvPr id="2" name="Picture 1">
            <a:extLst>
              <a:ext uri="{FF2B5EF4-FFF2-40B4-BE49-F238E27FC236}">
                <a16:creationId xmlns:a16="http://schemas.microsoft.com/office/drawing/2014/main" id="{05744B75-79FB-CE48-81E9-BF1B0EB9C665}"/>
              </a:ext>
            </a:extLst>
          </p:cNvPr>
          <p:cNvPicPr>
            <a:picLocks noChangeAspect="1"/>
          </p:cNvPicPr>
          <p:nvPr/>
        </p:nvPicPr>
        <p:blipFill>
          <a:blip r:embed="rId3"/>
          <a:stretch>
            <a:fillRect/>
          </a:stretch>
        </p:blipFill>
        <p:spPr>
          <a:xfrm>
            <a:off x="1692395" y="1380901"/>
            <a:ext cx="5759210" cy="3478563"/>
          </a:xfrm>
          <a:prstGeom prst="rect">
            <a:avLst/>
          </a:prstGeom>
        </p:spPr>
      </p:pic>
      <p:sp>
        <p:nvSpPr>
          <p:cNvPr id="12" name="矩形 13">
            <a:extLst>
              <a:ext uri="{FF2B5EF4-FFF2-40B4-BE49-F238E27FC236}">
                <a16:creationId xmlns:a16="http://schemas.microsoft.com/office/drawing/2014/main" id="{906B6496-3A0B-DD4A-AA52-4B15BD260DD7}"/>
              </a:ext>
            </a:extLst>
          </p:cNvPr>
          <p:cNvSpPr/>
          <p:nvPr/>
        </p:nvSpPr>
        <p:spPr>
          <a:xfrm>
            <a:off x="716903" y="5017929"/>
            <a:ext cx="7414264" cy="35125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nSpc>
                <a:spcPct val="150000"/>
              </a:lnSpc>
              <a:spcBef>
                <a:spcPts val="675"/>
              </a:spcBef>
              <a:buFont typeface="Courier New" panose="02070309020205020404" pitchFamily="49" charset="0"/>
              <a:buChar char="o"/>
            </a:pPr>
            <a:r>
              <a:rPr lang="en-US" altLang="zh-CN" sz="1280" dirty="0">
                <a:latin typeface="Arial" pitchFamily="34" charset="0"/>
                <a:cs typeface="Times New Roman"/>
              </a:rPr>
              <a:t>Build well-powered GWAS resources for diverse populations </a:t>
            </a:r>
          </a:p>
        </p:txBody>
      </p:sp>
      <p:sp>
        <p:nvSpPr>
          <p:cNvPr id="14" name="矩形 13">
            <a:extLst>
              <a:ext uri="{FF2B5EF4-FFF2-40B4-BE49-F238E27FC236}">
                <a16:creationId xmlns:a16="http://schemas.microsoft.com/office/drawing/2014/main" id="{D68FF8C2-9E06-9FA0-BB61-895990A2F6A1}"/>
              </a:ext>
            </a:extLst>
          </p:cNvPr>
          <p:cNvSpPr/>
          <p:nvPr/>
        </p:nvSpPr>
        <p:spPr>
          <a:xfrm>
            <a:off x="716902" y="5419257"/>
            <a:ext cx="8274698" cy="35125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nSpc>
                <a:spcPct val="150000"/>
              </a:lnSpc>
              <a:spcBef>
                <a:spcPts val="675"/>
              </a:spcBef>
              <a:buFont typeface="Courier New" panose="02070309020205020404" pitchFamily="49" charset="0"/>
              <a:buChar char="o"/>
            </a:pPr>
            <a:r>
              <a:rPr lang="en-US" altLang="zh-CN" sz="1280" dirty="0">
                <a:latin typeface="Arial" pitchFamily="34" charset="0"/>
                <a:cs typeface="Times New Roman"/>
              </a:rPr>
              <a:t>Develop novel statistical methods to better integrate information from diverse populations in risk prediction </a:t>
            </a:r>
          </a:p>
        </p:txBody>
      </p:sp>
      <p:sp>
        <p:nvSpPr>
          <p:cNvPr id="17" name="矩形 13">
            <a:extLst>
              <a:ext uri="{FF2B5EF4-FFF2-40B4-BE49-F238E27FC236}">
                <a16:creationId xmlns:a16="http://schemas.microsoft.com/office/drawing/2014/main" id="{AD2F02BC-77EB-8BE3-125F-5489FFBC5BA8}"/>
              </a:ext>
            </a:extLst>
          </p:cNvPr>
          <p:cNvSpPr/>
          <p:nvPr/>
        </p:nvSpPr>
        <p:spPr>
          <a:xfrm>
            <a:off x="365116" y="919131"/>
            <a:ext cx="8399778" cy="785343"/>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a:latin typeface="Arial" panose="020B0604020202020204" pitchFamily="34" charset="0"/>
                <a:cs typeface="Arial" panose="020B0604020202020204" pitchFamily="34" charset="0"/>
              </a:rPr>
              <a:t>Challenges in transferability of genetic data across population</a:t>
            </a:r>
          </a:p>
          <a:p>
            <a:pPr marL="342900" indent="-342900">
              <a:lnSpc>
                <a:spcPct val="150000"/>
              </a:lnSpc>
              <a:buFont typeface="Calibri" pitchFamily="34" charset="0"/>
              <a:buChar char="—"/>
            </a:pPr>
            <a:endParaRPr lang="en-US" altLang="zh-CN" sz="1600" b="1" dirty="0">
              <a:latin typeface="Arial" panose="020B0604020202020204" pitchFamily="34" charset="0"/>
              <a:cs typeface="Arial" panose="020B0604020202020204" pitchFamily="34" charset="0"/>
            </a:endParaRPr>
          </a:p>
        </p:txBody>
      </p:sp>
      <p:sp>
        <p:nvSpPr>
          <p:cNvPr id="22" name="Text Box 6">
            <a:extLst>
              <a:ext uri="{FF2B5EF4-FFF2-40B4-BE49-F238E27FC236}">
                <a16:creationId xmlns:a16="http://schemas.microsoft.com/office/drawing/2014/main" id="{45AD1E50-D8B6-970F-FD06-A5AD212D9145}"/>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23"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24"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Tree>
    <p:extLst>
      <p:ext uri="{BB962C8B-B14F-4D97-AF65-F5344CB8AC3E}">
        <p14:creationId xmlns:p14="http://schemas.microsoft.com/office/powerpoint/2010/main" val="2213475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6</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Methods</a:t>
            </a:r>
            <a:endParaRPr lang="zh-CN" altLang="en-US" sz="1950" b="1" dirty="0">
              <a:latin typeface="Arial" pitchFamily="34" charset="0"/>
              <a:ea typeface="微软雅黑" panose="020B0503020204020204" pitchFamily="34" charset="-122"/>
              <a:cs typeface="Arial" pitchFamily="34"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A172D1A-D8B4-1C43-8A94-9CD5B0883429}"/>
                  </a:ext>
                </a:extLst>
              </p:cNvPr>
              <p:cNvSpPr txBox="1"/>
              <p:nvPr/>
            </p:nvSpPr>
            <p:spPr>
              <a:xfrm>
                <a:off x="708456" y="1974541"/>
                <a:ext cx="8399777" cy="891719"/>
              </a:xfrm>
              <a:prstGeom prst="rect">
                <a:avLst/>
              </a:prstGeom>
              <a:noFill/>
            </p:spPr>
            <p:txBody>
              <a:bodyPr wrap="square" lIns="0" tIns="0" rIns="0" bIns="0" rtlCol="0">
                <a:spAutoFit/>
              </a:bodyPr>
              <a:lstStyle/>
              <a:p>
                <a14:m>
                  <m:oMath xmlns:m="http://schemas.openxmlformats.org/officeDocument/2006/math">
                    <m:d>
                      <m:dPr>
                        <m:ctrlPr>
                          <a:rPr lang="en-US" i="1">
                            <a:latin typeface="Cambria Math" panose="02040503050406030204" pitchFamily="18" charset="0"/>
                          </a:rPr>
                        </m:ctrlPr>
                      </m:dPr>
                      <m:e>
                        <m:f>
                          <m:fPr>
                            <m:type m:val="noBa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𝛽</m:t>
                            </m:r>
                          </m:num>
                          <m:den>
                            <m:r>
                              <a:rPr lang="en-US" i="1">
                                <a:latin typeface="Cambria Math" panose="02040503050406030204" pitchFamily="18" charset="0"/>
                                <a:ea typeface="Cambria Math" panose="02040503050406030204" pitchFamily="18" charset="0"/>
                              </a:rPr>
                              <m:t>𝛾</m:t>
                            </m:r>
                          </m:den>
                        </m:f>
                      </m:e>
                    </m:d>
                    <m:r>
                      <a:rPr lang="en-US" i="1">
                        <a:latin typeface="Cambria Math" panose="02040503050406030204" pitchFamily="18" charset="0"/>
                      </a:rPr>
                      <m:t> </m:t>
                    </m:r>
                    <m:r>
                      <a:rPr lang="en-US" i="1">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11</m:t>
                        </m:r>
                      </m:sub>
                    </m:sSub>
                    <m:d>
                      <m:dPr>
                        <m:ctrlPr>
                          <a:rPr lang="en-US" i="1">
                            <a:latin typeface="Cambria Math" panose="02040503050406030204" pitchFamily="18" charset="0"/>
                            <a:ea typeface="Cambria Math" panose="02040503050406030204" pitchFamily="18" charset="0"/>
                          </a:rPr>
                        </m:ctrlPr>
                      </m:dPr>
                      <m:e>
                        <m:f>
                          <m:fPr>
                            <m:type m:val="noBa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𝑁</m:t>
                            </m:r>
                            <m:r>
                              <a:rPr lang="en-US" i="1">
                                <a:latin typeface="Cambria Math" panose="02040503050406030204" pitchFamily="18" charset="0"/>
                                <a:ea typeface="Cambria Math" panose="02040503050406030204" pitchFamily="18" charset="0"/>
                              </a:rPr>
                              <m:t>(0, </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10</m:t>
                                    </m:r>
                                  </m:sub>
                                </m:sSub>
                                <m:r>
                                  <a:rPr lang="en-US" i="1">
                                    <a:latin typeface="Cambria Math" panose="02040503050406030204" pitchFamily="18" charset="0"/>
                                    <a:ea typeface="Cambria Math" panose="02040503050406030204" pitchFamily="18" charset="0"/>
                                  </a:rPr>
                                  <m:t>)</m:t>
                                </m:r>
                              </m:den>
                            </m:f>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𝑁</m:t>
                            </m:r>
                            <m:r>
                              <a:rPr lang="en-US" i="1">
                                <a:latin typeface="Cambria Math" panose="02040503050406030204" pitchFamily="18" charset="0"/>
                                <a:ea typeface="Cambria Math" panose="02040503050406030204" pitchFamily="18" charset="0"/>
                              </a:rPr>
                              <m:t>(0, </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01</m:t>
                                    </m:r>
                                  </m:sub>
                                </m:sSub>
                                <m:r>
                                  <a:rPr lang="en-US" i="1">
                                    <a:latin typeface="Cambria Math" panose="02040503050406030204" pitchFamily="18" charset="0"/>
                                    <a:ea typeface="Cambria Math" panose="02040503050406030204" pitchFamily="18" charset="0"/>
                                  </a:rPr>
                                  <m:t>)</m:t>
                                </m:r>
                              </m:den>
                            </m:f>
                          </m:den>
                        </m:f>
                      </m:e>
                    </m:d>
                  </m:oMath>
                </a14:m>
                <a:r>
                  <a:rPr lang="en-US" dirty="0"/>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10</m:t>
                        </m:r>
                      </m:sub>
                    </m:sSub>
                    <m:d>
                      <m:dPr>
                        <m:ctrlPr>
                          <a:rPr lang="en-US" i="1">
                            <a:latin typeface="Cambria Math" panose="02040503050406030204" pitchFamily="18" charset="0"/>
                            <a:ea typeface="Cambria Math" panose="02040503050406030204" pitchFamily="18" charset="0"/>
                          </a:rPr>
                        </m:ctrlPr>
                      </m:dPr>
                      <m:e>
                        <m:f>
                          <m:fPr>
                            <m:type m:val="noBa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𝑁</m:t>
                            </m:r>
                            <m:r>
                              <a:rPr lang="en-US" i="1">
                                <a:latin typeface="Cambria Math" panose="02040503050406030204" pitchFamily="18" charset="0"/>
                                <a:ea typeface="Cambria Math" panose="02040503050406030204" pitchFamily="18" charset="0"/>
                              </a:rPr>
                              <m:t>(0, </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10</m:t>
                                    </m:r>
                                  </m:sub>
                                </m:sSub>
                                <m:r>
                                  <a:rPr lang="en-US" i="1">
                                    <a:latin typeface="Cambria Math" panose="02040503050406030204" pitchFamily="18" charset="0"/>
                                    <a:ea typeface="Cambria Math" panose="02040503050406030204" pitchFamily="18" charset="0"/>
                                  </a:rPr>
                                  <m:t>)</m:t>
                                </m:r>
                              </m:den>
                            </m:f>
                            <m:r>
                              <a:rPr lang="en-US" i="1">
                                <a:latin typeface="Cambria Math" panose="02040503050406030204" pitchFamily="18" charset="0"/>
                                <a:ea typeface="Cambria Math" panose="02040503050406030204" pitchFamily="18" charset="0"/>
                              </a:rPr>
                              <m:t>)</m:t>
                            </m:r>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0</m:t>
                                </m:r>
                              </m:sub>
                            </m:sSub>
                          </m:den>
                        </m:f>
                      </m:e>
                    </m:d>
                  </m:oMath>
                </a14:m>
                <a:r>
                  <a:rPr lang="en-US" dirty="0"/>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01</m:t>
                        </m:r>
                      </m:sub>
                    </m:sSub>
                    <m:d>
                      <m:dPr>
                        <m:ctrlPr>
                          <a:rPr lang="en-US" i="1">
                            <a:latin typeface="Cambria Math" panose="02040503050406030204" pitchFamily="18" charset="0"/>
                            <a:ea typeface="Cambria Math" panose="02040503050406030204" pitchFamily="18" charset="0"/>
                          </a:rPr>
                        </m:ctrlPr>
                      </m:dPr>
                      <m:e>
                        <m:f>
                          <m:fPr>
                            <m:type m:val="noBa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0</m:t>
                                </m:r>
                              </m:sub>
                            </m:sSub>
                          </m:num>
                          <m:den>
                            <m:r>
                              <a:rPr lang="en-US" i="1">
                                <a:latin typeface="Cambria Math" panose="02040503050406030204" pitchFamily="18" charset="0"/>
                                <a:ea typeface="Cambria Math" panose="02040503050406030204" pitchFamily="18" charset="0"/>
                              </a:rPr>
                              <m:t>𝑁</m:t>
                            </m:r>
                            <m:r>
                              <a:rPr lang="en-US" i="1">
                                <a:latin typeface="Cambria Math" panose="02040503050406030204" pitchFamily="18" charset="0"/>
                                <a:ea typeface="Cambria Math" panose="02040503050406030204" pitchFamily="18" charset="0"/>
                              </a:rPr>
                              <m:t>(0, </m:t>
                            </m:r>
                            <m:f>
                              <m:fPr>
                                <m:ctrlPr>
                                  <a:rPr lang="en-US" i="1">
                                    <a:latin typeface="Cambria Math" panose="02040503050406030204" pitchFamily="18" charset="0"/>
                                    <a:ea typeface="Cambria Math" panose="02040503050406030204" pitchFamily="18" charset="0"/>
                                  </a:rPr>
                                </m:ctrlPr>
                              </m:fPr>
                              <m:num>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h</m:t>
                                    </m:r>
                                  </m:e>
                                  <m:sub>
                                    <m:r>
                                      <a:rPr lang="en-US" i="1">
                                        <a:latin typeface="Cambria Math" panose="02040503050406030204" pitchFamily="18" charset="0"/>
                                        <a:ea typeface="Cambria Math" panose="02040503050406030204" pitchFamily="18" charset="0"/>
                                      </a:rPr>
                                      <m:t>2</m:t>
                                    </m:r>
                                  </m:sub>
                                  <m:sup>
                                    <m:r>
                                      <a:rPr lang="en-US" i="1">
                                        <a:latin typeface="Cambria Math" panose="02040503050406030204" pitchFamily="18" charset="0"/>
                                        <a:ea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11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01</m:t>
                                    </m:r>
                                  </m:sub>
                                </m:sSub>
                                <m:r>
                                  <a:rPr lang="en-US" i="1">
                                    <a:latin typeface="Cambria Math" panose="02040503050406030204" pitchFamily="18" charset="0"/>
                                    <a:ea typeface="Cambria Math" panose="02040503050406030204" pitchFamily="18" charset="0"/>
                                  </a:rPr>
                                  <m:t>)</m:t>
                                </m:r>
                              </m:den>
                            </m:f>
                            <m:r>
                              <a:rPr lang="en-US" i="1">
                                <a:latin typeface="Cambria Math" panose="02040503050406030204" pitchFamily="18" charset="0"/>
                                <a:ea typeface="Cambria Math" panose="02040503050406030204" pitchFamily="18" charset="0"/>
                              </a:rPr>
                              <m:t>)</m:t>
                            </m:r>
                          </m:den>
                        </m:f>
                      </m:e>
                    </m:d>
                  </m:oMath>
                </a14:m>
                <a:r>
                  <a:rPr lang="en-US" dirty="0"/>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00</m:t>
                        </m:r>
                      </m:sub>
                    </m:sSub>
                    <m:d>
                      <m:dPr>
                        <m:ctrlPr>
                          <a:rPr lang="en-US" i="1">
                            <a:latin typeface="Cambria Math" panose="02040503050406030204" pitchFamily="18" charset="0"/>
                            <a:ea typeface="Cambria Math" panose="02040503050406030204" pitchFamily="18" charset="0"/>
                          </a:rPr>
                        </m:ctrlPr>
                      </m:dPr>
                      <m:e>
                        <m:f>
                          <m:fPr>
                            <m:type m:val="noBa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0</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0</m:t>
                                </m:r>
                              </m:sub>
                            </m:sSub>
                          </m:den>
                        </m:f>
                      </m:e>
                    </m:d>
                  </m:oMath>
                </a14:m>
                <a:endParaRPr lang="en-US" dirty="0"/>
              </a:p>
            </p:txBody>
          </p:sp>
        </mc:Choice>
        <mc:Fallback xmlns="">
          <p:sp>
            <p:nvSpPr>
              <p:cNvPr id="2" name="TextBox 1">
                <a:extLst>
                  <a:ext uri="{FF2B5EF4-FFF2-40B4-BE49-F238E27FC236}">
                    <a16:creationId xmlns:a16="http://schemas.microsoft.com/office/drawing/2014/main" id="{8A172D1A-D8B4-1C43-8A94-9CD5B0883429}"/>
                  </a:ext>
                </a:extLst>
              </p:cNvPr>
              <p:cNvSpPr txBox="1">
                <a:spLocks noRot="1" noChangeAspect="1" noMove="1" noResize="1" noEditPoints="1" noAdjustHandles="1" noChangeArrowheads="1" noChangeShapeType="1" noTextEdit="1"/>
              </p:cNvSpPr>
              <p:nvPr/>
            </p:nvSpPr>
            <p:spPr>
              <a:xfrm>
                <a:off x="708456" y="1974541"/>
                <a:ext cx="8399777" cy="89171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70FF539-F8A1-8F4F-83D4-E8CAFC5171F0}"/>
                  </a:ext>
                </a:extLst>
              </p:cNvPr>
              <p:cNvSpPr/>
              <p:nvPr/>
            </p:nvSpPr>
            <p:spPr>
              <a:xfrm>
                <a:off x="737662" y="3279327"/>
                <a:ext cx="1852110" cy="369332"/>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𝑝</m:t>
                          </m:r>
                        </m:e>
                        <m:sub>
                          <m:r>
                            <a:rPr lang="en-US" i="1">
                              <a:latin typeface="Cambria Math" panose="02040503050406030204" pitchFamily="18" charset="0"/>
                              <a:ea typeface="Cambria Math" panose="02040503050406030204" pitchFamily="18" charset="0"/>
                            </a:rPr>
                            <m:t> </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𝐷𝑖𝑟𝑖𝑐h𝑙𝑒𝑡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7" name="Rectangle 6">
                <a:extLst>
                  <a:ext uri="{FF2B5EF4-FFF2-40B4-BE49-F238E27FC236}">
                    <a16:creationId xmlns:a16="http://schemas.microsoft.com/office/drawing/2014/main" id="{570FF539-F8A1-8F4F-83D4-E8CAFC5171F0}"/>
                  </a:ext>
                </a:extLst>
              </p:cNvPr>
              <p:cNvSpPr>
                <a:spLocks noRot="1" noChangeAspect="1" noMove="1" noResize="1" noEditPoints="1" noAdjustHandles="1" noChangeArrowheads="1" noChangeShapeType="1" noTextEdit="1"/>
              </p:cNvSpPr>
              <p:nvPr/>
            </p:nvSpPr>
            <p:spPr>
              <a:xfrm>
                <a:off x="737662" y="3279327"/>
                <a:ext cx="1852110" cy="369332"/>
              </a:xfrm>
              <a:prstGeom prst="rect">
                <a:avLst/>
              </a:prstGeom>
              <a:blipFill>
                <a:blip r:embed="rId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矩形 14">
                <a:extLst>
                  <a:ext uri="{FF2B5EF4-FFF2-40B4-BE49-F238E27FC236}">
                    <a16:creationId xmlns:a16="http://schemas.microsoft.com/office/drawing/2014/main" id="{2D28E758-A3EA-DC4A-8AEA-F6BC3650C6FC}"/>
                  </a:ext>
                </a:extLst>
              </p:cNvPr>
              <p:cNvSpPr/>
              <p:nvPr/>
            </p:nvSpPr>
            <p:spPr>
              <a:xfrm>
                <a:off x="708456" y="3991741"/>
                <a:ext cx="6606744" cy="1035668"/>
              </a:xfrm>
              <a:prstGeom prst="rect">
                <a:avLst/>
              </a:prstGeom>
            </p:spPr>
            <p:txBody>
              <a:bodyPr wrap="square">
                <a:spAutoFit/>
              </a:bodyPr>
              <a:lstStyle/>
              <a:p>
                <a14:m>
                  <m:oMath xmlns:m="http://schemas.openxmlformats.org/officeDocument/2006/math">
                    <m:r>
                      <a:rPr lang="en-US" sz="1500" i="1">
                        <a:latin typeface="Cambria Math" panose="02040503050406030204" pitchFamily="18" charset="0"/>
                        <a:ea typeface="Cambria Math" panose="02040503050406030204" pitchFamily="18" charset="0"/>
                      </a:rPr>
                      <m:t>𝛽</m:t>
                    </m:r>
                  </m:oMath>
                </a14:m>
                <a:r>
                  <a:rPr lang="en-US" altLang="zh-CN" sz="1500" i="1" dirty="0">
                    <a:latin typeface="Cambria Math" panose="02040503050406030204" pitchFamily="18" charset="0"/>
                  </a:rPr>
                  <a:t> </a:t>
                </a:r>
                <a:r>
                  <a:rPr lang="en-US" altLang="zh-CN" sz="1500" dirty="0">
                    <a:latin typeface="Cambria Math" panose="02040503050406030204" pitchFamily="18" charset="0"/>
                  </a:rPr>
                  <a:t>: SNP effect size in population 1; </a:t>
                </a:r>
                <a14:m>
                  <m:oMath xmlns:m="http://schemas.openxmlformats.org/officeDocument/2006/math">
                    <m:r>
                      <a:rPr lang="en-US" sz="1500" i="1">
                        <a:latin typeface="Cambria Math" panose="02040503050406030204" pitchFamily="18" charset="0"/>
                        <a:ea typeface="Cambria Math" panose="02040503050406030204" pitchFamily="18" charset="0"/>
                      </a:rPr>
                      <m:t>𝛾</m:t>
                    </m:r>
                  </m:oMath>
                </a14:m>
                <a:r>
                  <a:rPr lang="en-US" altLang="zh-CN" sz="1500" dirty="0">
                    <a:latin typeface="Cambria Math" panose="02040503050406030204" pitchFamily="18" charset="0"/>
                  </a:rPr>
                  <a:t> : SNP effect size in population 2</a:t>
                </a:r>
              </a:p>
              <a:p>
                <a14:m>
                  <m:oMath xmlns:m="http://schemas.openxmlformats.org/officeDocument/2006/math">
                    <m:sSup>
                      <m:sSupPr>
                        <m:ctrlPr>
                          <a:rPr lang="en-US" altLang="zh-CN" sz="1500" i="1">
                            <a:latin typeface="Cambria Math" panose="02040503050406030204" pitchFamily="18" charset="0"/>
                          </a:rPr>
                        </m:ctrlPr>
                      </m:sSupPr>
                      <m:e>
                        <m:sSub>
                          <m:sSubPr>
                            <m:ctrlPr>
                              <a:rPr lang="en-US" altLang="zh-CN" sz="1500" i="1">
                                <a:latin typeface="Cambria Math" panose="02040503050406030204" pitchFamily="18" charset="0"/>
                              </a:rPr>
                            </m:ctrlPr>
                          </m:sSubPr>
                          <m:e>
                            <m:r>
                              <a:rPr lang="en-US" altLang="zh-CN" sz="1500">
                                <a:latin typeface="Cambria Math" panose="02040503050406030204" pitchFamily="18" charset="0"/>
                              </a:rPr>
                              <m:t>h</m:t>
                            </m:r>
                          </m:e>
                          <m:sub>
                            <m:r>
                              <a:rPr lang="en-US" altLang="zh-CN" sz="1500" i="1">
                                <a:latin typeface="Cambria Math" panose="02040503050406030204" pitchFamily="18" charset="0"/>
                              </a:rPr>
                              <m:t>𝑖</m:t>
                            </m:r>
                          </m:sub>
                        </m:sSub>
                      </m:e>
                      <m:sup>
                        <m:r>
                          <a:rPr lang="en-US" altLang="zh-CN" sz="1500">
                            <a:latin typeface="Cambria Math" panose="02040503050406030204" pitchFamily="18" charset="0"/>
                          </a:rPr>
                          <m:t>2</m:t>
                        </m:r>
                      </m:sup>
                    </m:sSup>
                    <m:r>
                      <a:rPr lang="en-US" altLang="zh-CN" sz="1500">
                        <a:latin typeface="Cambria Math" panose="02040503050406030204" pitchFamily="18" charset="0"/>
                      </a:rPr>
                      <m:t> </m:t>
                    </m:r>
                  </m:oMath>
                </a14:m>
                <a:r>
                  <a:rPr lang="en-US" altLang="zh-CN" sz="1500" dirty="0">
                    <a:latin typeface="Calibri" panose="020F0502020204030204" pitchFamily="34" charset="0"/>
                    <a:cs typeface="Calibri" panose="020F0502020204030204" pitchFamily="34" charset="0"/>
                  </a:rPr>
                  <a:t>: heritability in population</a:t>
                </a:r>
                <a:r>
                  <a:rPr lang="en-US" altLang="zh-CN" sz="1500" i="1"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500" i="1">
                            <a:latin typeface="Cambria Math" panose="02040503050406030204" pitchFamily="18" charset="0"/>
                          </a:rPr>
                        </m:ctrlPr>
                      </m:sSubPr>
                      <m:e>
                        <m:r>
                          <m:rPr>
                            <m:sty m:val="p"/>
                          </m:rPr>
                          <a:rPr lang="en-US" altLang="zh-CN" sz="1500">
                            <a:latin typeface="Cambria Math" panose="02040503050406030204" pitchFamily="18" charset="0"/>
                          </a:rPr>
                          <m:t>i</m:t>
                        </m:r>
                      </m:e>
                      <m:sub>
                        <m:r>
                          <a:rPr lang="en-US" altLang="zh-CN" sz="1500" i="1">
                            <a:latin typeface="Cambria Math" panose="02040503050406030204" pitchFamily="18" charset="0"/>
                          </a:rPr>
                          <m:t> </m:t>
                        </m:r>
                      </m:sub>
                    </m:sSub>
                  </m:oMath>
                </a14:m>
                <a:r>
                  <a:rPr lang="en-US" altLang="zh-CN" sz="1500" dirty="0">
                    <a:latin typeface="Calibri" panose="020F0502020204030204" pitchFamily="34" charset="0"/>
                    <a:cs typeface="Calibri" panose="020F0502020204030204" pitchFamily="34" charset="0"/>
                  </a:rPr>
                  <a:t>; M : total number of SNPs</a:t>
                </a:r>
              </a:p>
              <a:p>
                <a14:m>
                  <m:oMath xmlns:m="http://schemas.openxmlformats.org/officeDocument/2006/math">
                    <m:sSub>
                      <m:sSubPr>
                        <m:ctrlPr>
                          <a:rPr lang="en-US" altLang="zh-CN" sz="1500" i="1">
                            <a:latin typeface="Cambria Math" panose="02040503050406030204" pitchFamily="18" charset="0"/>
                          </a:rPr>
                        </m:ctrlPr>
                      </m:sSubPr>
                      <m:e>
                        <m:r>
                          <m:rPr>
                            <m:sty m:val="p"/>
                          </m:rPr>
                          <a:rPr lang="en-US" altLang="zh-CN" sz="1500">
                            <a:latin typeface="Cambria Math" panose="02040503050406030204" pitchFamily="18" charset="0"/>
                          </a:rPr>
                          <m:t>p</m:t>
                        </m:r>
                      </m:e>
                      <m:sub>
                        <m:r>
                          <a:rPr lang="en-US" altLang="zh-CN" sz="1500" i="1">
                            <a:latin typeface="Cambria Math" panose="02040503050406030204" pitchFamily="18" charset="0"/>
                          </a:rPr>
                          <m:t>11</m:t>
                        </m:r>
                      </m:sub>
                    </m:sSub>
                  </m:oMath>
                </a14:m>
                <a:r>
                  <a:rPr lang="en-US" altLang="zh-CN" sz="1500" dirty="0">
                    <a:latin typeface="Calibri" panose="020F0502020204030204" pitchFamily="34" charset="0"/>
                    <a:cs typeface="Calibri" panose="020F0502020204030204" pitchFamily="34" charset="0"/>
                  </a:rPr>
                  <a:t>: fraction of variants that are causal in both population 1 and population 2 </a:t>
                </a:r>
              </a:p>
              <a:p>
                <a:endParaRPr lang="en-US" altLang="zh-CN" sz="1500" dirty="0">
                  <a:latin typeface="Calibri" panose="020F0502020204030204" pitchFamily="34" charset="0"/>
                  <a:cs typeface="Calibri" panose="020F0502020204030204" pitchFamily="34" charset="0"/>
                </a:endParaRPr>
              </a:p>
            </p:txBody>
          </p:sp>
        </mc:Choice>
        <mc:Fallback xmlns="">
          <p:sp>
            <p:nvSpPr>
              <p:cNvPr id="22" name="矩形 14">
                <a:extLst>
                  <a:ext uri="{FF2B5EF4-FFF2-40B4-BE49-F238E27FC236}">
                    <a16:creationId xmlns:a16="http://schemas.microsoft.com/office/drawing/2014/main" id="{2D28E758-A3EA-DC4A-8AEA-F6BC3650C6FC}"/>
                  </a:ext>
                </a:extLst>
              </p:cNvPr>
              <p:cNvSpPr>
                <a:spLocks noRot="1" noChangeAspect="1" noMove="1" noResize="1" noEditPoints="1" noAdjustHandles="1" noChangeArrowheads="1" noChangeShapeType="1" noTextEdit="1"/>
              </p:cNvSpPr>
              <p:nvPr/>
            </p:nvSpPr>
            <p:spPr>
              <a:xfrm>
                <a:off x="708456" y="3991741"/>
                <a:ext cx="6606744" cy="1035668"/>
              </a:xfrm>
              <a:prstGeom prst="rect">
                <a:avLst/>
              </a:prstGeom>
              <a:blipFill>
                <a:blip r:embed="rId5"/>
                <a:stretch>
                  <a:fillRect t="-2439"/>
                </a:stretch>
              </a:blipFill>
            </p:spPr>
            <p:txBody>
              <a:bodyPr/>
              <a:lstStyle/>
              <a:p>
                <a:r>
                  <a:rPr lang="en-US">
                    <a:noFill/>
                  </a:rPr>
                  <a:t> </a:t>
                </a:r>
              </a:p>
            </p:txBody>
          </p:sp>
        </mc:Fallback>
      </mc:AlternateContent>
      <p:sp>
        <p:nvSpPr>
          <p:cNvPr id="14" name="矩形 13">
            <a:extLst>
              <a:ext uri="{FF2B5EF4-FFF2-40B4-BE49-F238E27FC236}">
                <a16:creationId xmlns:a16="http://schemas.microsoft.com/office/drawing/2014/main" id="{12E0BDCC-C18C-F8FE-1CA2-7EE2C8186C60}"/>
              </a:ext>
            </a:extLst>
          </p:cNvPr>
          <p:cNvSpPr/>
          <p:nvPr/>
        </p:nvSpPr>
        <p:spPr>
          <a:xfrm>
            <a:off x="365116" y="919131"/>
            <a:ext cx="8399778" cy="416011"/>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err="1">
                <a:latin typeface="Arial" panose="020B0604020202020204" pitchFamily="34" charset="0"/>
                <a:cs typeface="Arial" panose="020B0604020202020204" pitchFamily="34" charset="0"/>
              </a:rPr>
              <a:t>xPred</a:t>
            </a:r>
            <a:r>
              <a:rPr lang="en-US" altLang="zh-CN" sz="1600" b="1" dirty="0">
                <a:latin typeface="Arial" panose="020B0604020202020204" pitchFamily="34" charset="0"/>
                <a:cs typeface="Arial" panose="020B0604020202020204" pitchFamily="34" charset="0"/>
              </a:rPr>
              <a:t> </a:t>
            </a:r>
            <a:r>
              <a:rPr lang="en-US" altLang="zh-CN" sz="1600" b="1" dirty="0">
                <a:latin typeface="Arial" pitchFamily="34" charset="0"/>
                <a:cs typeface="Times New Roman"/>
              </a:rPr>
              <a:t>(Cross-population Prediction) </a:t>
            </a:r>
          </a:p>
        </p:txBody>
      </p:sp>
      <p:sp>
        <p:nvSpPr>
          <p:cNvPr id="17" name="Text Box 6">
            <a:extLst>
              <a:ext uri="{FF2B5EF4-FFF2-40B4-BE49-F238E27FC236}">
                <a16:creationId xmlns:a16="http://schemas.microsoft.com/office/drawing/2014/main" id="{6A7231FC-FDC9-A2CD-8D41-E9182A60C655}"/>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8" name="Text Box 8">
            <a:extLst>
              <a:ext uri="{FF2B5EF4-FFF2-40B4-BE49-F238E27FC236}">
                <a16:creationId xmlns:a16="http://schemas.microsoft.com/office/drawing/2014/main" id="{9CD5B299-24DB-C6A0-7A3E-62799B553A48}"/>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19" name="Text Box 9">
            <a:extLst>
              <a:ext uri="{FF2B5EF4-FFF2-40B4-BE49-F238E27FC236}">
                <a16:creationId xmlns:a16="http://schemas.microsoft.com/office/drawing/2014/main" id="{EBB7817A-914D-B0CF-BBBF-96A2459D6D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grpSp>
        <p:nvGrpSpPr>
          <p:cNvPr id="24" name="Group 23">
            <a:extLst>
              <a:ext uri="{FF2B5EF4-FFF2-40B4-BE49-F238E27FC236}">
                <a16:creationId xmlns:a16="http://schemas.microsoft.com/office/drawing/2014/main" id="{EB12AA33-86DE-4EDF-C683-E8B2BC90237D}"/>
              </a:ext>
            </a:extLst>
          </p:cNvPr>
          <p:cNvGrpSpPr>
            <a:grpSpLocks/>
          </p:cNvGrpSpPr>
          <p:nvPr/>
        </p:nvGrpSpPr>
        <p:grpSpPr bwMode="auto">
          <a:xfrm>
            <a:off x="8619598" y="4932289"/>
            <a:ext cx="439738" cy="439738"/>
            <a:chOff x="5373" y="3933"/>
            <a:chExt cx="387" cy="387"/>
          </a:xfrm>
        </p:grpSpPr>
        <p:sp>
          <p:nvSpPr>
            <p:cNvPr id="25" name="Oval 24">
              <a:extLst>
                <a:ext uri="{FF2B5EF4-FFF2-40B4-BE49-F238E27FC236}">
                  <a16:creationId xmlns:a16="http://schemas.microsoft.com/office/drawing/2014/main" id="{9FA74245-B6E5-1ACD-9631-045AF94956F0}"/>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6" name="Picture 25">
              <a:extLst>
                <a:ext uri="{FF2B5EF4-FFF2-40B4-BE49-F238E27FC236}">
                  <a16:creationId xmlns:a16="http://schemas.microsoft.com/office/drawing/2014/main" id="{F5B46759-C9C2-3661-FF4A-CCD9D2F5B13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7" name="Line 6">
              <a:extLst>
                <a:ext uri="{FF2B5EF4-FFF2-40B4-BE49-F238E27FC236}">
                  <a16:creationId xmlns:a16="http://schemas.microsoft.com/office/drawing/2014/main" id="{8A6B1B54-A72F-CB28-66A7-80489D4F8385}"/>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5387993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7</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dirty="0"/>
          </a:p>
        </p:txBody>
      </p:sp>
      <p:sp>
        <p:nvSpPr>
          <p:cNvPr id="13" name="矩形 12"/>
          <p:cNvSpPr/>
          <p:nvPr/>
        </p:nvSpPr>
        <p:spPr>
          <a:xfrm>
            <a:off x="0" y="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Methods</a:t>
            </a:r>
            <a:endParaRPr lang="zh-CN" altLang="en-US" sz="1950" b="1" dirty="0">
              <a:latin typeface="Arial" pitchFamily="34" charset="0"/>
              <a:ea typeface="微软雅黑" panose="020B0503020204020204" pitchFamily="34" charset="-122"/>
              <a:cs typeface="Arial" pitchFamily="34"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4E19C7-AC54-6345-A4DC-3462311B7782}"/>
                  </a:ext>
                </a:extLst>
              </p:cNvPr>
              <p:cNvSpPr txBox="1"/>
              <p:nvPr/>
            </p:nvSpPr>
            <p:spPr>
              <a:xfrm>
                <a:off x="457200" y="1752837"/>
                <a:ext cx="8399778" cy="109594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1500" i="1">
                              <a:latin typeface="Cambria Math" panose="02040503050406030204" pitchFamily="18" charset="0"/>
                            </a:rPr>
                          </m:ctrlPr>
                        </m:dPr>
                        <m:e>
                          <m:f>
                            <m:fPr>
                              <m:type m:val="noBar"/>
                              <m:ctrlPr>
                                <a:rPr lang="en-US" sz="1500" i="1">
                                  <a:latin typeface="Cambria Math" panose="02040503050406030204" pitchFamily="18" charset="0"/>
                                </a:rPr>
                              </m:ctrlPr>
                            </m:fPr>
                            <m:num>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𝛽</m:t>
                                  </m:r>
                                </m:e>
                                <m:sub>
                                  <m:r>
                                    <a:rPr lang="en-US" sz="1500" i="1">
                                      <a:latin typeface="Cambria Math" panose="02040503050406030204" pitchFamily="18" charset="0"/>
                                      <a:ea typeface="Cambria Math" panose="02040503050406030204" pitchFamily="18" charset="0"/>
                                    </a:rPr>
                                    <m:t>𝑖</m:t>
                                  </m:r>
                                </m:sub>
                              </m:sSub>
                            </m:num>
                            <m:den>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𝛾</m:t>
                                  </m:r>
                                </m:e>
                                <m:sub>
                                  <m:r>
                                    <a:rPr lang="en-US" sz="1500" i="1">
                                      <a:latin typeface="Cambria Math" panose="02040503050406030204" pitchFamily="18" charset="0"/>
                                      <a:ea typeface="Cambria Math" panose="02040503050406030204" pitchFamily="18" charset="0"/>
                                    </a:rPr>
                                    <m:t>𝑖</m:t>
                                  </m:r>
                                </m:sub>
                              </m:sSub>
                            </m:den>
                          </m:f>
                        </m:e>
                      </m:d>
                      <m:r>
                        <a:rPr lang="en-US" sz="1500" i="1">
                          <a:latin typeface="Cambria Math" panose="02040503050406030204" pitchFamily="18" charset="0"/>
                        </a:rPr>
                        <m:t> </m:t>
                      </m:r>
                      <m:r>
                        <a:rPr lang="en-US" sz="1500" i="1">
                          <a:latin typeface="Cambria Math" panose="02040503050406030204" pitchFamily="18" charset="0"/>
                          <a:ea typeface="Cambria Math" panose="02040503050406030204" pitchFamily="18" charset="0"/>
                        </a:rPr>
                        <m:t>~ </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11</m:t>
                          </m:r>
                        </m:sub>
                      </m:sSub>
                      <m:d>
                        <m:dPr>
                          <m:ctrlPr>
                            <a:rPr lang="en-US" sz="1500" i="1">
                              <a:latin typeface="Cambria Math" panose="02040503050406030204" pitchFamily="18" charset="0"/>
                              <a:ea typeface="Cambria Math" panose="02040503050406030204" pitchFamily="18" charset="0"/>
                            </a:rPr>
                          </m:ctrlPr>
                        </m:dPr>
                        <m:e>
                          <m:f>
                            <m:fPr>
                              <m:type m:val="noBar"/>
                              <m:ctrlPr>
                                <a:rPr lang="en-US" sz="1500" i="1">
                                  <a:latin typeface="Cambria Math" panose="02040503050406030204" pitchFamily="18" charset="0"/>
                                  <a:ea typeface="Cambria Math" panose="02040503050406030204" pitchFamily="18" charset="0"/>
                                </a:rPr>
                              </m:ctrlPr>
                            </m:fPr>
                            <m:num>
                              <m:r>
                                <a:rPr lang="en-US" sz="1500" i="1">
                                  <a:latin typeface="Cambria Math" panose="02040503050406030204" pitchFamily="18" charset="0"/>
                                  <a:ea typeface="Cambria Math" panose="02040503050406030204" pitchFamily="18" charset="0"/>
                                </a:rPr>
                                <m:t>𝑁</m:t>
                              </m:r>
                              <m:r>
                                <a:rPr lang="en-US" sz="1500" i="1">
                                  <a:latin typeface="Cambria Math" panose="02040503050406030204" pitchFamily="18" charset="0"/>
                                  <a:ea typeface="Cambria Math" panose="02040503050406030204" pitchFamily="18" charset="0"/>
                                </a:rPr>
                                <m:t>(0, </m:t>
                              </m:r>
                              <m:f>
                                <m:fPr>
                                  <m:ctrlPr>
                                    <a:rPr lang="en-US" sz="1500" i="1">
                                      <a:latin typeface="Cambria Math" panose="02040503050406030204" pitchFamily="18" charset="0"/>
                                      <a:ea typeface="Cambria Math" panose="02040503050406030204" pitchFamily="18" charset="0"/>
                                    </a:rPr>
                                  </m:ctrlPr>
                                </m:fPr>
                                <m:num>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1</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num>
                                <m:den>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11</m:t>
                                      </m:r>
                                    </m:sub>
                                  </m:sSub>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10</m:t>
                                      </m:r>
                                    </m:sub>
                                  </m:sSub>
                                  <m:r>
                                    <a:rPr lang="en-US" sz="1500" i="1">
                                      <a:latin typeface="Cambria Math" panose="02040503050406030204" pitchFamily="18" charset="0"/>
                                      <a:ea typeface="Cambria Math" panose="02040503050406030204" pitchFamily="18" charset="0"/>
                                    </a:rPr>
                                    <m:t>)</m:t>
                                  </m:r>
                                </m:den>
                              </m:f>
                              <m:r>
                                <a:rPr lang="en-US" sz="1500" i="1">
                                  <a:latin typeface="Cambria Math" panose="02040503050406030204" pitchFamily="18" charset="0"/>
                                  <a:ea typeface="Cambria Math" panose="02040503050406030204" pitchFamily="18" charset="0"/>
                                </a:rPr>
                                <m:t>)</m:t>
                              </m:r>
                            </m:num>
                            <m:den>
                              <m:r>
                                <a:rPr lang="en-US" sz="1500" i="1">
                                  <a:latin typeface="Cambria Math" panose="02040503050406030204" pitchFamily="18" charset="0"/>
                                  <a:ea typeface="Cambria Math" panose="02040503050406030204" pitchFamily="18" charset="0"/>
                                </a:rPr>
                                <m:t>𝑁</m:t>
                              </m:r>
                              <m:r>
                                <a:rPr lang="en-US" sz="1500" i="1">
                                  <a:latin typeface="Cambria Math" panose="02040503050406030204" pitchFamily="18" charset="0"/>
                                  <a:ea typeface="Cambria Math" panose="02040503050406030204" pitchFamily="18" charset="0"/>
                                </a:rPr>
                                <m:t>(0, </m:t>
                              </m:r>
                              <m:f>
                                <m:fPr>
                                  <m:ctrlPr>
                                    <a:rPr lang="en-US" sz="1500" i="1">
                                      <a:latin typeface="Cambria Math" panose="02040503050406030204" pitchFamily="18" charset="0"/>
                                      <a:ea typeface="Cambria Math" panose="02040503050406030204" pitchFamily="18" charset="0"/>
                                    </a:rPr>
                                  </m:ctrlPr>
                                </m:fPr>
                                <m:num>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2</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num>
                                <m:den>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11</m:t>
                                      </m:r>
                                    </m:sub>
                                  </m:sSub>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01</m:t>
                                      </m:r>
                                    </m:sub>
                                  </m:sSub>
                                  <m:r>
                                    <a:rPr lang="en-US" sz="1500" i="1">
                                      <a:latin typeface="Cambria Math" panose="02040503050406030204" pitchFamily="18" charset="0"/>
                                      <a:ea typeface="Cambria Math" panose="02040503050406030204" pitchFamily="18" charset="0"/>
                                    </a:rPr>
                                    <m:t>)</m:t>
                                  </m:r>
                                </m:den>
                              </m:f>
                            </m:den>
                          </m:f>
                        </m:e>
                      </m:d>
                      <m:r>
                        <a:rPr lang="en-US" sz="1500">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10</m:t>
                          </m:r>
                        </m:sub>
                      </m:sSub>
                      <m:d>
                        <m:dPr>
                          <m:ctrlPr>
                            <a:rPr lang="en-US" sz="1500" i="1">
                              <a:latin typeface="Cambria Math" panose="02040503050406030204" pitchFamily="18" charset="0"/>
                              <a:ea typeface="Cambria Math" panose="02040503050406030204" pitchFamily="18" charset="0"/>
                            </a:rPr>
                          </m:ctrlPr>
                        </m:dPr>
                        <m:e>
                          <m:f>
                            <m:fPr>
                              <m:type m:val="noBar"/>
                              <m:ctrlPr>
                                <a:rPr lang="en-US" sz="1500" i="1">
                                  <a:latin typeface="Cambria Math" panose="02040503050406030204" pitchFamily="18" charset="0"/>
                                  <a:ea typeface="Cambria Math" panose="02040503050406030204" pitchFamily="18" charset="0"/>
                                </a:rPr>
                              </m:ctrlPr>
                            </m:fPr>
                            <m:num>
                              <m:r>
                                <a:rPr lang="en-US" sz="1500" i="1">
                                  <a:latin typeface="Cambria Math" panose="02040503050406030204" pitchFamily="18" charset="0"/>
                                  <a:ea typeface="Cambria Math" panose="02040503050406030204" pitchFamily="18" charset="0"/>
                                </a:rPr>
                                <m:t>𝑁</m:t>
                              </m:r>
                              <m:r>
                                <a:rPr lang="en-US" sz="1500" i="1">
                                  <a:latin typeface="Cambria Math" panose="02040503050406030204" pitchFamily="18" charset="0"/>
                                  <a:ea typeface="Cambria Math" panose="02040503050406030204" pitchFamily="18" charset="0"/>
                                </a:rPr>
                                <m:t>(0, </m:t>
                              </m:r>
                              <m:f>
                                <m:fPr>
                                  <m:ctrlPr>
                                    <a:rPr lang="en-US" sz="1500" i="1">
                                      <a:latin typeface="Cambria Math" panose="02040503050406030204" pitchFamily="18" charset="0"/>
                                      <a:ea typeface="Cambria Math" panose="02040503050406030204" pitchFamily="18" charset="0"/>
                                    </a:rPr>
                                  </m:ctrlPr>
                                </m:fPr>
                                <m:num>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1</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num>
                                <m:den>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11</m:t>
                                      </m:r>
                                    </m:sub>
                                  </m:sSub>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10</m:t>
                                      </m:r>
                                    </m:sub>
                                  </m:sSub>
                                  <m:r>
                                    <a:rPr lang="en-US" sz="1500" i="1">
                                      <a:latin typeface="Cambria Math" panose="02040503050406030204" pitchFamily="18" charset="0"/>
                                      <a:ea typeface="Cambria Math" panose="02040503050406030204" pitchFamily="18" charset="0"/>
                                    </a:rPr>
                                    <m:t>)</m:t>
                                  </m:r>
                                </m:den>
                              </m:f>
                              <m:r>
                                <a:rPr lang="en-US" sz="1500" i="1">
                                  <a:latin typeface="Cambria Math" panose="02040503050406030204" pitchFamily="18" charset="0"/>
                                  <a:ea typeface="Cambria Math" panose="02040503050406030204" pitchFamily="18" charset="0"/>
                                </a:rPr>
                                <m:t>)</m:t>
                              </m:r>
                            </m:num>
                            <m:den>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𝛿</m:t>
                                  </m:r>
                                </m:e>
                                <m:sub>
                                  <m:r>
                                    <a:rPr lang="en-US" sz="1500" i="1">
                                      <a:latin typeface="Cambria Math" panose="02040503050406030204" pitchFamily="18" charset="0"/>
                                      <a:ea typeface="Cambria Math" panose="02040503050406030204" pitchFamily="18" charset="0"/>
                                    </a:rPr>
                                    <m:t>0</m:t>
                                  </m:r>
                                </m:sub>
                              </m:sSub>
                            </m:den>
                          </m:f>
                        </m:e>
                      </m:d>
                      <m:r>
                        <a:rPr lang="en-US" sz="1500">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01</m:t>
                          </m:r>
                        </m:sub>
                      </m:sSub>
                      <m:d>
                        <m:dPr>
                          <m:ctrlPr>
                            <a:rPr lang="en-US" sz="1500" i="1">
                              <a:latin typeface="Cambria Math" panose="02040503050406030204" pitchFamily="18" charset="0"/>
                              <a:ea typeface="Cambria Math" panose="02040503050406030204" pitchFamily="18" charset="0"/>
                            </a:rPr>
                          </m:ctrlPr>
                        </m:dPr>
                        <m:e>
                          <m:f>
                            <m:fPr>
                              <m:type m:val="noBar"/>
                              <m:ctrlPr>
                                <a:rPr lang="en-US" sz="1500" i="1">
                                  <a:latin typeface="Cambria Math" panose="02040503050406030204" pitchFamily="18" charset="0"/>
                                  <a:ea typeface="Cambria Math" panose="02040503050406030204" pitchFamily="18" charset="0"/>
                                </a:rPr>
                              </m:ctrlPr>
                            </m:fPr>
                            <m:num>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𝛿</m:t>
                                  </m:r>
                                </m:e>
                                <m:sub>
                                  <m:r>
                                    <a:rPr lang="en-US" sz="1500" i="1">
                                      <a:latin typeface="Cambria Math" panose="02040503050406030204" pitchFamily="18" charset="0"/>
                                      <a:ea typeface="Cambria Math" panose="02040503050406030204" pitchFamily="18" charset="0"/>
                                    </a:rPr>
                                    <m:t>0</m:t>
                                  </m:r>
                                </m:sub>
                              </m:sSub>
                            </m:num>
                            <m:den>
                              <m:r>
                                <a:rPr lang="en-US" sz="1500" i="1">
                                  <a:latin typeface="Cambria Math" panose="02040503050406030204" pitchFamily="18" charset="0"/>
                                  <a:ea typeface="Cambria Math" panose="02040503050406030204" pitchFamily="18" charset="0"/>
                                </a:rPr>
                                <m:t>𝑁</m:t>
                              </m:r>
                              <m:r>
                                <a:rPr lang="en-US" sz="1500" i="1">
                                  <a:latin typeface="Cambria Math" panose="02040503050406030204" pitchFamily="18" charset="0"/>
                                  <a:ea typeface="Cambria Math" panose="02040503050406030204" pitchFamily="18" charset="0"/>
                                </a:rPr>
                                <m:t>(0, </m:t>
                              </m:r>
                              <m:f>
                                <m:fPr>
                                  <m:ctrlPr>
                                    <a:rPr lang="en-US" sz="1500" i="1">
                                      <a:latin typeface="Cambria Math" panose="02040503050406030204" pitchFamily="18" charset="0"/>
                                      <a:ea typeface="Cambria Math" panose="02040503050406030204" pitchFamily="18" charset="0"/>
                                    </a:rPr>
                                  </m:ctrlPr>
                                </m:fPr>
                                <m:num>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2</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num>
                                <m:den>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11</m:t>
                                      </m:r>
                                    </m:sub>
                                  </m:sSub>
                                  <m:r>
                                    <a:rPr lang="en-US" sz="1500" i="1">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01</m:t>
                                      </m:r>
                                    </m:sub>
                                  </m:sSub>
                                  <m:r>
                                    <a:rPr lang="en-US" sz="1500" i="1">
                                      <a:latin typeface="Cambria Math" panose="02040503050406030204" pitchFamily="18" charset="0"/>
                                      <a:ea typeface="Cambria Math" panose="02040503050406030204" pitchFamily="18" charset="0"/>
                                    </a:rPr>
                                    <m:t>)</m:t>
                                  </m:r>
                                </m:den>
                              </m:f>
                              <m:r>
                                <a:rPr lang="en-US" sz="1500" i="1">
                                  <a:latin typeface="Cambria Math" panose="02040503050406030204" pitchFamily="18" charset="0"/>
                                  <a:ea typeface="Cambria Math" panose="02040503050406030204" pitchFamily="18" charset="0"/>
                                </a:rPr>
                                <m:t>)</m:t>
                              </m:r>
                            </m:den>
                          </m:f>
                        </m:e>
                      </m:d>
                      <m:r>
                        <a:rPr lang="en-US" sz="1500">
                          <a:latin typeface="Cambria Math" panose="02040503050406030204" pitchFamily="18" charset="0"/>
                          <a:ea typeface="Cambria Math" panose="02040503050406030204" pitchFamily="18" charset="0"/>
                        </a:rPr>
                        <m:t>+</m:t>
                      </m:r>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𝑝</m:t>
                          </m:r>
                        </m:e>
                        <m:sub>
                          <m:r>
                            <a:rPr lang="en-US" sz="1500" i="1">
                              <a:latin typeface="Cambria Math" panose="02040503050406030204" pitchFamily="18" charset="0"/>
                              <a:ea typeface="Cambria Math" panose="02040503050406030204" pitchFamily="18" charset="0"/>
                            </a:rPr>
                            <m:t>00</m:t>
                          </m:r>
                        </m:sub>
                      </m:sSub>
                      <m:d>
                        <m:dPr>
                          <m:ctrlPr>
                            <a:rPr lang="en-US" sz="1500" i="1">
                              <a:latin typeface="Cambria Math" panose="02040503050406030204" pitchFamily="18" charset="0"/>
                              <a:ea typeface="Cambria Math" panose="02040503050406030204" pitchFamily="18" charset="0"/>
                            </a:rPr>
                          </m:ctrlPr>
                        </m:dPr>
                        <m:e>
                          <m:f>
                            <m:fPr>
                              <m:type m:val="noBar"/>
                              <m:ctrlPr>
                                <a:rPr lang="en-US" sz="1500" i="1">
                                  <a:latin typeface="Cambria Math" panose="02040503050406030204" pitchFamily="18" charset="0"/>
                                  <a:ea typeface="Cambria Math" panose="02040503050406030204" pitchFamily="18" charset="0"/>
                                </a:rPr>
                              </m:ctrlPr>
                            </m:fPr>
                            <m:num>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𝛿</m:t>
                                  </m:r>
                                </m:e>
                                <m:sub>
                                  <m:r>
                                    <a:rPr lang="en-US" sz="1500" i="1">
                                      <a:latin typeface="Cambria Math" panose="02040503050406030204" pitchFamily="18" charset="0"/>
                                      <a:ea typeface="Cambria Math" panose="02040503050406030204" pitchFamily="18" charset="0"/>
                                    </a:rPr>
                                    <m:t>0</m:t>
                                  </m:r>
                                </m:sub>
                              </m:sSub>
                            </m:num>
                            <m:den>
                              <m:sSub>
                                <m:sSubPr>
                                  <m:ctrlPr>
                                    <a:rPr lang="en-US" sz="1500" i="1">
                                      <a:latin typeface="Cambria Math" panose="02040503050406030204" pitchFamily="18" charset="0"/>
                                      <a:ea typeface="Cambria Math" panose="02040503050406030204" pitchFamily="18" charset="0"/>
                                    </a:rPr>
                                  </m:ctrlPr>
                                </m:sSubPr>
                                <m:e>
                                  <m:r>
                                    <a:rPr lang="en-US" sz="1500" i="1">
                                      <a:latin typeface="Cambria Math" panose="02040503050406030204" pitchFamily="18" charset="0"/>
                                      <a:ea typeface="Cambria Math" panose="02040503050406030204" pitchFamily="18" charset="0"/>
                                    </a:rPr>
                                    <m:t>𝛿</m:t>
                                  </m:r>
                                </m:e>
                                <m:sub>
                                  <m:r>
                                    <a:rPr lang="en-US" sz="1500" i="1">
                                      <a:latin typeface="Cambria Math" panose="02040503050406030204" pitchFamily="18" charset="0"/>
                                      <a:ea typeface="Cambria Math" panose="02040503050406030204" pitchFamily="18" charset="0"/>
                                    </a:rPr>
                                    <m:t>0</m:t>
                                  </m:r>
                                </m:sub>
                              </m:sSub>
                            </m:den>
                          </m:f>
                        </m:e>
                      </m:d>
                    </m:oMath>
                  </m:oMathPara>
                </a14:m>
                <a:endParaRPr lang="en-US" sz="1500" dirty="0"/>
              </a:p>
            </p:txBody>
          </p:sp>
        </mc:Choice>
        <mc:Fallback xmlns="">
          <p:sp>
            <p:nvSpPr>
              <p:cNvPr id="20" name="TextBox 19">
                <a:extLst>
                  <a:ext uri="{FF2B5EF4-FFF2-40B4-BE49-F238E27FC236}">
                    <a16:creationId xmlns:a16="http://schemas.microsoft.com/office/drawing/2014/main" id="{5A4E19C7-AC54-6345-A4DC-3462311B7782}"/>
                  </a:ext>
                </a:extLst>
              </p:cNvPr>
              <p:cNvSpPr txBox="1">
                <a:spLocks noRot="1" noChangeAspect="1" noMove="1" noResize="1" noEditPoints="1" noAdjustHandles="1" noChangeArrowheads="1" noChangeShapeType="1" noTextEdit="1"/>
              </p:cNvSpPr>
              <p:nvPr/>
            </p:nvSpPr>
            <p:spPr>
              <a:xfrm>
                <a:off x="457200" y="1752837"/>
                <a:ext cx="8399778" cy="10959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4987398-6563-984F-8984-E9B34C0D19EE}"/>
                  </a:ext>
                </a:extLst>
              </p:cNvPr>
              <p:cNvSpPr txBox="1"/>
              <p:nvPr/>
            </p:nvSpPr>
            <p:spPr>
              <a:xfrm>
                <a:off x="838200" y="3051653"/>
                <a:ext cx="5850464" cy="731867"/>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en-US" sz="1600" i="1">
                              <a:latin typeface="Cambria Math" panose="02040503050406030204" pitchFamily="18" charset="0"/>
                              <a:ea typeface="Cambria Math" panose="02040503050406030204" pitchFamily="18" charset="0"/>
                            </a:rPr>
                          </m:ctrlPr>
                        </m:accPr>
                        <m:e>
                          <m:sSubSup>
                            <m:sSubSupPr>
                              <m:ctrlPr>
                                <a:rPr lang="en-US" sz="1600" i="1">
                                  <a:latin typeface="Cambria Math" panose="02040503050406030204" pitchFamily="18" charset="0"/>
                                  <a:ea typeface="Cambria Math" panose="02040503050406030204" pitchFamily="18" charset="0"/>
                                </a:rPr>
                              </m:ctrlPr>
                            </m:sSubSupPr>
                            <m:e>
                              <m:r>
                                <m:rPr>
                                  <m:sty m:val="p"/>
                                </m:rPr>
                                <a:rPr lang="en-US" sz="1600">
                                  <a:latin typeface="Cambria Math" panose="02040503050406030204" pitchFamily="18" charset="0"/>
                                  <a:ea typeface="Cambria Math" panose="02040503050406030204" pitchFamily="18" charset="0"/>
                                </a:rPr>
                                <m:t>σ</m:t>
                              </m:r>
                            </m:e>
                            <m:sub>
                              <m:r>
                                <a:rPr lang="en-US" sz="1600">
                                  <a:latin typeface="Cambria Math" panose="02040503050406030204" pitchFamily="18" charset="0"/>
                                  <a:ea typeface="Cambria Math" panose="02040503050406030204" pitchFamily="18" charset="0"/>
                                </a:rPr>
                                <m:t>1</m:t>
                              </m:r>
                              <m:r>
                                <m:rPr>
                                  <m:sty m:val="p"/>
                                </m:rPr>
                                <a:rPr lang="en-US" sz="1600">
                                  <a:latin typeface="Cambria Math" panose="02040503050406030204" pitchFamily="18" charset="0"/>
                                  <a:ea typeface="Cambria Math" panose="02040503050406030204" pitchFamily="18" charset="0"/>
                                </a:rPr>
                                <m:t>i</m:t>
                              </m:r>
                            </m:sub>
                            <m:sup>
                              <m:r>
                                <a:rPr lang="en-US" sz="1600">
                                  <a:latin typeface="Cambria Math" panose="02040503050406030204" pitchFamily="18" charset="0"/>
                                  <a:ea typeface="Cambria Math" panose="02040503050406030204" pitchFamily="18" charset="0"/>
                                </a:rPr>
                                <m:t>2</m:t>
                              </m:r>
                            </m:sup>
                          </m:sSubSup>
                        </m:e>
                      </m:acc>
                      <m:r>
                        <a:rPr lang="en-US" sz="1600" i="1">
                          <a:latin typeface="Cambria Math" panose="02040503050406030204" pitchFamily="18" charset="0"/>
                          <a:ea typeface="Cambria Math" panose="02040503050406030204" pitchFamily="18" charset="0"/>
                        </a:rPr>
                        <m:t>= </m:t>
                      </m:r>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𝑐</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 ∈ </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𝐴</m:t>
                              </m:r>
                            </m:e>
                            <m:sub>
                              <m:r>
                                <a:rPr lang="en-US" sz="1600" i="1">
                                  <a:latin typeface="Cambria Math" panose="02040503050406030204" pitchFamily="18" charset="0"/>
                                  <a:ea typeface="Cambria Math" panose="02040503050406030204" pitchFamily="18" charset="0"/>
                                </a:rPr>
                                <m:t>𝑐</m:t>
                              </m:r>
                            </m:sub>
                          </m:sSub>
                        </m:sub>
                        <m:sup/>
                        <m:e>
                          <m:acc>
                            <m:accPr>
                              <m:chr m:val="̂"/>
                              <m:ctrlPr>
                                <a:rPr lang="en-US" sz="1600" i="1">
                                  <a:latin typeface="Cambria Math" panose="02040503050406030204" pitchFamily="18" charset="0"/>
                                  <a:ea typeface="Cambria Math" panose="02040503050406030204" pitchFamily="18" charset="0"/>
                                </a:rPr>
                              </m:ctrlPr>
                            </m:accPr>
                            <m:e>
                              <m:sSub>
                                <m:sSubPr>
                                  <m:ctrlPr>
                                    <a:rPr lang="en-US" sz="1600" i="1">
                                      <a:latin typeface="Cambria Math" panose="02040503050406030204" pitchFamily="18" charset="0"/>
                                      <a:ea typeface="Cambria Math" panose="02040503050406030204" pitchFamily="18" charset="0"/>
                                    </a:rPr>
                                  </m:ctrlPr>
                                </m:sSubPr>
                                <m:e>
                                  <m:r>
                                    <m:rPr>
                                      <m:sty m:val="p"/>
                                    </m:rPr>
                                    <a:rPr lang="en-US" sz="1600">
                                      <a:latin typeface="Cambria Math" panose="02040503050406030204" pitchFamily="18" charset="0"/>
                                      <a:ea typeface="Cambria Math" panose="02040503050406030204" pitchFamily="18" charset="0"/>
                                    </a:rPr>
                                    <m:t>τ</m:t>
                                  </m:r>
                                </m:e>
                                <m:sub>
                                  <m:r>
                                    <a:rPr lang="en-US" sz="1600">
                                      <a:latin typeface="Cambria Math" panose="02040503050406030204" pitchFamily="18" charset="0"/>
                                      <a:ea typeface="Cambria Math" panose="02040503050406030204" pitchFamily="18" charset="0"/>
                                    </a:rPr>
                                    <m:t>1</m:t>
                                  </m:r>
                                  <m:r>
                                    <m:rPr>
                                      <m:sty m:val="p"/>
                                    </m:rPr>
                                    <a:rPr lang="en-US" sz="1600">
                                      <a:latin typeface="Cambria Math" panose="02040503050406030204" pitchFamily="18" charset="0"/>
                                      <a:ea typeface="Cambria Math" panose="02040503050406030204" pitchFamily="18" charset="0"/>
                                    </a:rPr>
                                    <m:t>c</m:t>
                                  </m:r>
                                </m:sub>
                              </m:sSub>
                            </m:e>
                          </m:acc>
                        </m:e>
                      </m:nary>
                      <m:r>
                        <a:rPr lang="en-US" sz="1600">
                          <a:latin typeface="Cambria Math" panose="02040503050406030204" pitchFamily="18" charset="0"/>
                          <a:ea typeface="Cambria Math" panose="02040503050406030204" pitchFamily="18" charset="0"/>
                        </a:rPr>
                        <m:t> ;</m:t>
                      </m:r>
                      <m:acc>
                        <m:accPr>
                          <m:chr m:val="̂"/>
                          <m:ctrlPr>
                            <a:rPr lang="en-US" sz="1600" i="1">
                              <a:latin typeface="Cambria Math" panose="02040503050406030204" pitchFamily="18" charset="0"/>
                              <a:ea typeface="Cambria Math" panose="02040503050406030204" pitchFamily="18" charset="0"/>
                            </a:rPr>
                          </m:ctrlPr>
                        </m:accPr>
                        <m:e>
                          <m:sSubSup>
                            <m:sSubSupPr>
                              <m:ctrlPr>
                                <a:rPr lang="en-US" sz="1600" i="1">
                                  <a:latin typeface="Cambria Math" panose="02040503050406030204" pitchFamily="18" charset="0"/>
                                  <a:ea typeface="Cambria Math" panose="02040503050406030204" pitchFamily="18" charset="0"/>
                                </a:rPr>
                              </m:ctrlPr>
                            </m:sSubSupPr>
                            <m:e>
                              <m:r>
                                <m:rPr>
                                  <m:sty m:val="p"/>
                                </m:rPr>
                                <a:rPr lang="en-US" sz="1600">
                                  <a:latin typeface="Cambria Math" panose="02040503050406030204" pitchFamily="18" charset="0"/>
                                  <a:ea typeface="Cambria Math" panose="02040503050406030204" pitchFamily="18" charset="0"/>
                                </a:rPr>
                                <m:t>σ</m:t>
                              </m:r>
                            </m:e>
                            <m:sub>
                              <m:r>
                                <a:rPr lang="en-US" sz="1600">
                                  <a:latin typeface="Cambria Math" panose="02040503050406030204" pitchFamily="18" charset="0"/>
                                  <a:ea typeface="Cambria Math" panose="02040503050406030204" pitchFamily="18" charset="0"/>
                                </a:rPr>
                                <m:t>2</m:t>
                              </m:r>
                              <m:r>
                                <m:rPr>
                                  <m:sty m:val="p"/>
                                </m:rPr>
                                <a:rPr lang="en-US" sz="1600">
                                  <a:latin typeface="Cambria Math" panose="02040503050406030204" pitchFamily="18" charset="0"/>
                                  <a:ea typeface="Cambria Math" panose="02040503050406030204" pitchFamily="18" charset="0"/>
                                </a:rPr>
                                <m:t>i</m:t>
                              </m:r>
                            </m:sub>
                            <m:sup>
                              <m:r>
                                <a:rPr lang="en-US" sz="1600">
                                  <a:latin typeface="Cambria Math" panose="02040503050406030204" pitchFamily="18" charset="0"/>
                                  <a:ea typeface="Cambria Math" panose="02040503050406030204" pitchFamily="18" charset="0"/>
                                </a:rPr>
                                <m:t>2</m:t>
                              </m:r>
                            </m:sup>
                          </m:sSubSup>
                        </m:e>
                      </m:acc>
                      <m:r>
                        <a:rPr lang="en-US" sz="1600" i="1">
                          <a:latin typeface="Cambria Math" panose="02040503050406030204" pitchFamily="18" charset="0"/>
                          <a:ea typeface="Cambria Math" panose="02040503050406030204" pitchFamily="18" charset="0"/>
                        </a:rPr>
                        <m:t>= </m:t>
                      </m:r>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𝑐</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 ∈ </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𝐴</m:t>
                              </m:r>
                            </m:e>
                            <m:sub>
                              <m:r>
                                <a:rPr lang="en-US" sz="1600" i="1">
                                  <a:latin typeface="Cambria Math" panose="02040503050406030204" pitchFamily="18" charset="0"/>
                                  <a:ea typeface="Cambria Math" panose="02040503050406030204" pitchFamily="18" charset="0"/>
                                </a:rPr>
                                <m:t>𝑐</m:t>
                              </m:r>
                            </m:sub>
                          </m:sSub>
                        </m:sub>
                        <m:sup/>
                        <m:e>
                          <m:acc>
                            <m:accPr>
                              <m:chr m:val="̂"/>
                              <m:ctrlPr>
                                <a:rPr lang="en-US" sz="1600" i="1">
                                  <a:latin typeface="Cambria Math" panose="02040503050406030204" pitchFamily="18" charset="0"/>
                                  <a:ea typeface="Cambria Math" panose="02040503050406030204" pitchFamily="18" charset="0"/>
                                </a:rPr>
                              </m:ctrlPr>
                            </m:accPr>
                            <m:e>
                              <m:sSub>
                                <m:sSubPr>
                                  <m:ctrlPr>
                                    <a:rPr lang="en-US" sz="1600" i="1">
                                      <a:latin typeface="Cambria Math" panose="02040503050406030204" pitchFamily="18" charset="0"/>
                                      <a:ea typeface="Cambria Math" panose="02040503050406030204" pitchFamily="18" charset="0"/>
                                    </a:rPr>
                                  </m:ctrlPr>
                                </m:sSubPr>
                                <m:e>
                                  <m:r>
                                    <m:rPr>
                                      <m:sty m:val="p"/>
                                    </m:rPr>
                                    <a:rPr lang="en-US" sz="1600">
                                      <a:latin typeface="Cambria Math" panose="02040503050406030204" pitchFamily="18" charset="0"/>
                                      <a:ea typeface="Cambria Math" panose="02040503050406030204" pitchFamily="18" charset="0"/>
                                    </a:rPr>
                                    <m:t>τ</m:t>
                                  </m:r>
                                </m:e>
                                <m:sub>
                                  <m:r>
                                    <a:rPr lang="en-US" sz="1600">
                                      <a:latin typeface="Cambria Math" panose="02040503050406030204" pitchFamily="18" charset="0"/>
                                      <a:ea typeface="Cambria Math" panose="02040503050406030204" pitchFamily="18" charset="0"/>
                                    </a:rPr>
                                    <m:t>2</m:t>
                                  </m:r>
                                  <m:r>
                                    <m:rPr>
                                      <m:sty m:val="p"/>
                                    </m:rPr>
                                    <a:rPr lang="en-US" sz="1600">
                                      <a:latin typeface="Cambria Math" panose="02040503050406030204" pitchFamily="18" charset="0"/>
                                      <a:ea typeface="Cambria Math" panose="02040503050406030204" pitchFamily="18" charset="0"/>
                                    </a:rPr>
                                    <m:t>c</m:t>
                                  </m:r>
                                </m:sub>
                              </m:sSub>
                            </m:e>
                          </m:acc>
                        </m:e>
                      </m:nary>
                      <m:r>
                        <a:rPr lang="en-US" sz="1600" i="1">
                          <a:latin typeface="Cambria Math" panose="02040503050406030204" pitchFamily="18" charset="0"/>
                          <a:ea typeface="Cambria Math" panose="02040503050406030204" pitchFamily="18" charset="0"/>
                        </a:rPr>
                        <m:t> ;</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𝑝</m:t>
                          </m:r>
                        </m:e>
                        <m:sub>
                          <m:r>
                            <a:rPr lang="en-US" sz="1600" i="1">
                              <a:latin typeface="Cambria Math" panose="02040503050406030204" pitchFamily="18" charset="0"/>
                              <a:ea typeface="Cambria Math" panose="02040503050406030204" pitchFamily="18" charset="0"/>
                            </a:rPr>
                            <m:t> </m:t>
                          </m:r>
                        </m:sub>
                      </m:sSub>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𝐷𝑖𝑟𝑖𝑐h𝑙𝑒𝑡</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𝛼</m:t>
                      </m:r>
                      <m:r>
                        <a:rPr lang="en-US" sz="1600" i="1">
                          <a:latin typeface="Cambria Math" panose="02040503050406030204" pitchFamily="18" charset="0"/>
                          <a:ea typeface="Cambria Math" panose="02040503050406030204" pitchFamily="18" charset="0"/>
                        </a:rPr>
                        <m:t>)</m:t>
                      </m:r>
                    </m:oMath>
                  </m:oMathPara>
                </a14:m>
                <a:endParaRPr lang="en-US" sz="1600" dirty="0">
                  <a:latin typeface="Cambria Math" panose="02040503050406030204" pitchFamily="18" charset="0"/>
                  <a:ea typeface="Cambria Math" panose="02040503050406030204" pitchFamily="18" charset="0"/>
                </a:endParaRPr>
              </a:p>
              <a:p>
                <a:endParaRPr lang="en-US" sz="1600" dirty="0">
                  <a:latin typeface="Cambria Math" panose="02040503050406030204" pitchFamily="18" charset="0"/>
                  <a:ea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84987398-6563-984F-8984-E9B34C0D19EE}"/>
                  </a:ext>
                </a:extLst>
              </p:cNvPr>
              <p:cNvSpPr txBox="1">
                <a:spLocks noRot="1" noChangeAspect="1" noMove="1" noResize="1" noEditPoints="1" noAdjustHandles="1" noChangeArrowheads="1" noChangeShapeType="1" noTextEdit="1"/>
              </p:cNvSpPr>
              <p:nvPr/>
            </p:nvSpPr>
            <p:spPr>
              <a:xfrm>
                <a:off x="838200" y="3051653"/>
                <a:ext cx="5850464" cy="731867"/>
              </a:xfrm>
              <a:prstGeom prst="rect">
                <a:avLst/>
              </a:prstGeom>
              <a:blipFill>
                <a:blip r:embed="rId4"/>
                <a:stretch>
                  <a:fillRect l="-3905" t="-127119" b="-1423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矩形 14">
                <a:extLst>
                  <a:ext uri="{FF2B5EF4-FFF2-40B4-BE49-F238E27FC236}">
                    <a16:creationId xmlns:a16="http://schemas.microsoft.com/office/drawing/2014/main" id="{341F8923-2CCF-E94C-A938-9E0577A97986}"/>
                  </a:ext>
                </a:extLst>
              </p:cNvPr>
              <p:cNvSpPr/>
              <p:nvPr/>
            </p:nvSpPr>
            <p:spPr>
              <a:xfrm>
                <a:off x="762000" y="3798561"/>
                <a:ext cx="5525164" cy="1271374"/>
              </a:xfrm>
              <a:prstGeom prst="rect">
                <a:avLst/>
              </a:prstGeom>
            </p:spPr>
            <p:txBody>
              <a:bodyPr wrap="square">
                <a:spAutoFit/>
              </a:bodyPr>
              <a:lstStyle/>
              <a:p>
                <a14:m>
                  <m:oMath xmlns:m="http://schemas.openxmlformats.org/officeDocument/2006/math">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1</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oMath>
                </a14:m>
                <a:r>
                  <a:rPr lang="en-US" altLang="zh-CN" sz="1500" dirty="0">
                    <a:latin typeface="Calibri" panose="020F0502020204030204" pitchFamily="34" charset="0"/>
                    <a:cs typeface="Calibri" panose="020F0502020204030204" pitchFamily="34" charset="0"/>
                  </a:rPr>
                  <a:t> : variance of SNP </a:t>
                </a:r>
                <a14:m>
                  <m:oMath xmlns:m="http://schemas.openxmlformats.org/officeDocument/2006/math">
                    <m:r>
                      <a:rPr lang="en-US" sz="1500" i="1">
                        <a:latin typeface="Cambria Math" panose="02040503050406030204" pitchFamily="18" charset="0"/>
                        <a:ea typeface="Cambria Math" panose="02040503050406030204" pitchFamily="18" charset="0"/>
                      </a:rPr>
                      <m:t>𝑖</m:t>
                    </m:r>
                  </m:oMath>
                </a14:m>
                <a:r>
                  <a:rPr lang="en-US" altLang="zh-CN" sz="1500" dirty="0">
                    <a:latin typeface="Calibri" panose="020F0502020204030204" pitchFamily="34" charset="0"/>
                    <a:cs typeface="Calibri" panose="020F0502020204030204" pitchFamily="34" charset="0"/>
                  </a:rPr>
                  <a:t> in population 1</a:t>
                </a:r>
              </a:p>
              <a:p>
                <a14:m>
                  <m:oMath xmlns:m="http://schemas.openxmlformats.org/officeDocument/2006/math">
                    <m:sSubSup>
                      <m:sSubSupPr>
                        <m:ctrlPr>
                          <a:rPr lang="en-US" sz="1500" i="1">
                            <a:latin typeface="Cambria Math" panose="02040503050406030204" pitchFamily="18" charset="0"/>
                            <a:ea typeface="Cambria Math" panose="02040503050406030204" pitchFamily="18" charset="0"/>
                          </a:rPr>
                        </m:ctrlPr>
                      </m:sSubSupPr>
                      <m:e>
                        <m:r>
                          <a:rPr lang="en-US" sz="1500" i="1">
                            <a:latin typeface="Cambria Math" panose="02040503050406030204" pitchFamily="18" charset="0"/>
                            <a:ea typeface="Cambria Math" panose="02040503050406030204" pitchFamily="18" charset="0"/>
                          </a:rPr>
                          <m:t>𝜎</m:t>
                        </m:r>
                      </m:e>
                      <m:sub>
                        <m:r>
                          <a:rPr lang="en-US" sz="1500" i="1">
                            <a:latin typeface="Cambria Math" panose="02040503050406030204" pitchFamily="18" charset="0"/>
                            <a:ea typeface="Cambria Math" panose="02040503050406030204" pitchFamily="18" charset="0"/>
                          </a:rPr>
                          <m:t>2</m:t>
                        </m:r>
                        <m:r>
                          <a:rPr lang="en-US" sz="1500" i="1">
                            <a:latin typeface="Cambria Math" panose="02040503050406030204" pitchFamily="18" charset="0"/>
                            <a:ea typeface="Cambria Math" panose="02040503050406030204" pitchFamily="18" charset="0"/>
                          </a:rPr>
                          <m:t>𝑖</m:t>
                        </m:r>
                      </m:sub>
                      <m:sup>
                        <m:r>
                          <a:rPr lang="en-US" sz="1500" i="1">
                            <a:latin typeface="Cambria Math" panose="02040503050406030204" pitchFamily="18" charset="0"/>
                            <a:ea typeface="Cambria Math" panose="02040503050406030204" pitchFamily="18" charset="0"/>
                          </a:rPr>
                          <m:t>2</m:t>
                        </m:r>
                      </m:sup>
                    </m:sSubSup>
                  </m:oMath>
                </a14:m>
                <a:r>
                  <a:rPr lang="en-US" altLang="zh-CN" sz="1500" dirty="0">
                    <a:latin typeface="Calibri" panose="020F0502020204030204" pitchFamily="34" charset="0"/>
                    <a:cs typeface="Calibri" panose="020F0502020204030204" pitchFamily="34" charset="0"/>
                  </a:rPr>
                  <a:t> : variance of SNP </a:t>
                </a:r>
                <a14:m>
                  <m:oMath xmlns:m="http://schemas.openxmlformats.org/officeDocument/2006/math">
                    <m:r>
                      <a:rPr lang="en-US" sz="1500" i="1">
                        <a:latin typeface="Cambria Math" panose="02040503050406030204" pitchFamily="18" charset="0"/>
                        <a:ea typeface="Cambria Math" panose="02040503050406030204" pitchFamily="18" charset="0"/>
                      </a:rPr>
                      <m:t>𝑖</m:t>
                    </m:r>
                  </m:oMath>
                </a14:m>
                <a:r>
                  <a:rPr lang="en-US" altLang="zh-CN" sz="1500" dirty="0">
                    <a:latin typeface="Calibri" panose="020F0502020204030204" pitchFamily="34" charset="0"/>
                    <a:cs typeface="Calibri" panose="020F0502020204030204" pitchFamily="34" charset="0"/>
                  </a:rPr>
                  <a:t> in population 2</a:t>
                </a:r>
              </a:p>
              <a:p>
                <a:r>
                  <a:rPr lang="en-US" altLang="zh-CN" sz="1500" dirty="0">
                    <a:latin typeface="Calibri" panose="020F0502020204030204" pitchFamily="34" charset="0"/>
                    <a:cs typeface="Calibri" panose="020F0502020204030204" pitchFamily="34" charset="0"/>
                  </a:rPr>
                  <a:t>Ac: annotation category </a:t>
                </a:r>
              </a:p>
              <a:p>
                <a14:m>
                  <m:oMath xmlns:m="http://schemas.openxmlformats.org/officeDocument/2006/math">
                    <m:acc>
                      <m:accPr>
                        <m:chr m:val="̂"/>
                        <m:ctrlPr>
                          <a:rPr lang="en-US" sz="1500" i="1">
                            <a:latin typeface="Cambria Math" panose="02040503050406030204" pitchFamily="18" charset="0"/>
                          </a:rPr>
                        </m:ctrlPr>
                      </m:accPr>
                      <m:e>
                        <m:sSub>
                          <m:sSubPr>
                            <m:ctrlPr>
                              <a:rPr lang="en-US" sz="1500" i="1">
                                <a:latin typeface="Cambria Math" panose="02040503050406030204" pitchFamily="18" charset="0"/>
                              </a:rPr>
                            </m:ctrlPr>
                          </m:sSubPr>
                          <m:e>
                            <m:r>
                              <m:rPr>
                                <m:sty m:val="p"/>
                              </m:rPr>
                              <a:rPr lang="en-US" sz="1500">
                                <a:latin typeface="Cambria Math" panose="02040503050406030204" pitchFamily="18" charset="0"/>
                              </a:rPr>
                              <m:t>τ</m:t>
                            </m:r>
                          </m:e>
                          <m:sub>
                            <m:r>
                              <a:rPr lang="en-US" sz="1500">
                                <a:latin typeface="Cambria Math" panose="02040503050406030204" pitchFamily="18" charset="0"/>
                              </a:rPr>
                              <m:t>1</m:t>
                            </m:r>
                            <m:r>
                              <m:rPr>
                                <m:sty m:val="p"/>
                              </m:rPr>
                              <a:rPr lang="en-US" sz="1500">
                                <a:latin typeface="Cambria Math" panose="02040503050406030204" pitchFamily="18" charset="0"/>
                              </a:rPr>
                              <m:t>c</m:t>
                            </m:r>
                          </m:sub>
                        </m:sSub>
                      </m:e>
                    </m:acc>
                  </m:oMath>
                </a14:m>
                <a:r>
                  <a:rPr lang="en-US" altLang="zh-CN" sz="1500" dirty="0">
                    <a:latin typeface="Calibri" panose="020F0502020204030204" pitchFamily="34" charset="0"/>
                    <a:cs typeface="Calibri" panose="020F0502020204030204" pitchFamily="34" charset="0"/>
                  </a:rPr>
                  <a:t>: per-SNP heritability in Ac in population 1</a:t>
                </a:r>
              </a:p>
              <a:p>
                <a14:m>
                  <m:oMath xmlns:m="http://schemas.openxmlformats.org/officeDocument/2006/math">
                    <m:acc>
                      <m:accPr>
                        <m:chr m:val="̂"/>
                        <m:ctrlPr>
                          <a:rPr lang="en-US" sz="1500" i="1">
                            <a:latin typeface="Cambria Math" panose="02040503050406030204" pitchFamily="18" charset="0"/>
                          </a:rPr>
                        </m:ctrlPr>
                      </m:accPr>
                      <m:e>
                        <m:sSub>
                          <m:sSubPr>
                            <m:ctrlPr>
                              <a:rPr lang="en-US" sz="1500" i="1">
                                <a:latin typeface="Cambria Math" panose="02040503050406030204" pitchFamily="18" charset="0"/>
                              </a:rPr>
                            </m:ctrlPr>
                          </m:sSubPr>
                          <m:e>
                            <m:r>
                              <m:rPr>
                                <m:sty m:val="p"/>
                              </m:rPr>
                              <a:rPr lang="en-US" sz="1500">
                                <a:latin typeface="Cambria Math" panose="02040503050406030204" pitchFamily="18" charset="0"/>
                              </a:rPr>
                              <m:t>τ</m:t>
                            </m:r>
                          </m:e>
                          <m:sub>
                            <m:r>
                              <a:rPr lang="en-US" sz="1500">
                                <a:latin typeface="Cambria Math" panose="02040503050406030204" pitchFamily="18" charset="0"/>
                              </a:rPr>
                              <m:t>2</m:t>
                            </m:r>
                            <m:r>
                              <m:rPr>
                                <m:sty m:val="p"/>
                              </m:rPr>
                              <a:rPr lang="en-US" sz="1500">
                                <a:latin typeface="Cambria Math" panose="02040503050406030204" pitchFamily="18" charset="0"/>
                              </a:rPr>
                              <m:t>c</m:t>
                            </m:r>
                          </m:sub>
                        </m:sSub>
                      </m:e>
                    </m:acc>
                  </m:oMath>
                </a14:m>
                <a:r>
                  <a:rPr lang="en-US" altLang="zh-CN" sz="1500" dirty="0">
                    <a:latin typeface="Calibri" panose="020F0502020204030204" pitchFamily="34" charset="0"/>
                    <a:cs typeface="Calibri" panose="020F0502020204030204" pitchFamily="34" charset="0"/>
                  </a:rPr>
                  <a:t>: per-SNP heritability in Ac in population 2</a:t>
                </a:r>
              </a:p>
            </p:txBody>
          </p:sp>
        </mc:Choice>
        <mc:Fallback xmlns="">
          <p:sp>
            <p:nvSpPr>
              <p:cNvPr id="28" name="矩形 14">
                <a:extLst>
                  <a:ext uri="{FF2B5EF4-FFF2-40B4-BE49-F238E27FC236}">
                    <a16:creationId xmlns:a16="http://schemas.microsoft.com/office/drawing/2014/main" id="{341F8923-2CCF-E94C-A938-9E0577A97986}"/>
                  </a:ext>
                </a:extLst>
              </p:cNvPr>
              <p:cNvSpPr>
                <a:spLocks noRot="1" noChangeAspect="1" noMove="1" noResize="1" noEditPoints="1" noAdjustHandles="1" noChangeArrowheads="1" noChangeShapeType="1" noTextEdit="1"/>
              </p:cNvSpPr>
              <p:nvPr/>
            </p:nvSpPr>
            <p:spPr>
              <a:xfrm>
                <a:off x="762000" y="3798561"/>
                <a:ext cx="5525164" cy="1271374"/>
              </a:xfrm>
              <a:prstGeom prst="rect">
                <a:avLst/>
              </a:prstGeom>
              <a:blipFill>
                <a:blip r:embed="rId5"/>
                <a:stretch>
                  <a:fillRect l="-460" b="-4950"/>
                </a:stretch>
              </a:blipFill>
            </p:spPr>
            <p:txBody>
              <a:bodyPr/>
              <a:lstStyle/>
              <a:p>
                <a:r>
                  <a:rPr lang="en-US">
                    <a:noFill/>
                  </a:rPr>
                  <a:t> </a:t>
                </a:r>
              </a:p>
            </p:txBody>
          </p:sp>
        </mc:Fallback>
      </mc:AlternateContent>
      <p:sp>
        <p:nvSpPr>
          <p:cNvPr id="14" name="矩形 13">
            <a:extLst>
              <a:ext uri="{FF2B5EF4-FFF2-40B4-BE49-F238E27FC236}">
                <a16:creationId xmlns:a16="http://schemas.microsoft.com/office/drawing/2014/main" id="{46385D2F-FB35-051C-58C2-496525992CAB}"/>
              </a:ext>
            </a:extLst>
          </p:cNvPr>
          <p:cNvSpPr/>
          <p:nvPr/>
        </p:nvSpPr>
        <p:spPr>
          <a:xfrm>
            <a:off x="365116" y="919131"/>
            <a:ext cx="8399778" cy="416011"/>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err="1">
                <a:latin typeface="Arial" panose="020B0604020202020204" pitchFamily="34" charset="0"/>
                <a:cs typeface="Arial" panose="020B0604020202020204" pitchFamily="34" charset="0"/>
              </a:rPr>
              <a:t>xPred</a:t>
            </a:r>
            <a:r>
              <a:rPr lang="en-US" altLang="zh-CN" sz="1600" b="1" dirty="0">
                <a:latin typeface="Arial" panose="020B0604020202020204" pitchFamily="34" charset="0"/>
                <a:cs typeface="Arial" panose="020B0604020202020204" pitchFamily="34" charset="0"/>
              </a:rPr>
              <a:t>-anno </a:t>
            </a:r>
            <a:r>
              <a:rPr lang="en-US" altLang="zh-CN" sz="1600" b="1" dirty="0">
                <a:latin typeface="Arial" pitchFamily="34" charset="0"/>
                <a:cs typeface="Times New Roman"/>
              </a:rPr>
              <a:t>(Cross-population Prediction with Annotation) </a:t>
            </a:r>
          </a:p>
        </p:txBody>
      </p:sp>
      <p:sp>
        <p:nvSpPr>
          <p:cNvPr id="15" name="Text Box 6">
            <a:extLst>
              <a:ext uri="{FF2B5EF4-FFF2-40B4-BE49-F238E27FC236}">
                <a16:creationId xmlns:a16="http://schemas.microsoft.com/office/drawing/2014/main" id="{A577CC65-3385-4437-9789-014401D63AAE}"/>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7" name="Text Box 8">
            <a:extLst>
              <a:ext uri="{FF2B5EF4-FFF2-40B4-BE49-F238E27FC236}">
                <a16:creationId xmlns:a16="http://schemas.microsoft.com/office/drawing/2014/main" id="{D7D96688-63A5-8941-CB97-6CF328C79EF6}"/>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18" name="Text Box 9">
            <a:extLst>
              <a:ext uri="{FF2B5EF4-FFF2-40B4-BE49-F238E27FC236}">
                <a16:creationId xmlns:a16="http://schemas.microsoft.com/office/drawing/2014/main" id="{5D672D93-ED36-3158-6F8B-2D33F088292B}"/>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grpSp>
        <p:nvGrpSpPr>
          <p:cNvPr id="24" name="Group 23">
            <a:extLst>
              <a:ext uri="{FF2B5EF4-FFF2-40B4-BE49-F238E27FC236}">
                <a16:creationId xmlns:a16="http://schemas.microsoft.com/office/drawing/2014/main" id="{0F91F76B-E128-02C3-1D8D-564874D6A42B}"/>
              </a:ext>
            </a:extLst>
          </p:cNvPr>
          <p:cNvGrpSpPr>
            <a:grpSpLocks/>
          </p:cNvGrpSpPr>
          <p:nvPr/>
        </p:nvGrpSpPr>
        <p:grpSpPr bwMode="auto">
          <a:xfrm>
            <a:off x="8619598" y="4932289"/>
            <a:ext cx="439738" cy="439738"/>
            <a:chOff x="5373" y="3933"/>
            <a:chExt cx="387" cy="387"/>
          </a:xfrm>
        </p:grpSpPr>
        <p:sp>
          <p:nvSpPr>
            <p:cNvPr id="25" name="Oval 24">
              <a:extLst>
                <a:ext uri="{FF2B5EF4-FFF2-40B4-BE49-F238E27FC236}">
                  <a16:creationId xmlns:a16="http://schemas.microsoft.com/office/drawing/2014/main" id="{13633F67-90EB-1D62-B9AC-F0586129F922}"/>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6" name="Picture 25">
              <a:extLst>
                <a:ext uri="{FF2B5EF4-FFF2-40B4-BE49-F238E27FC236}">
                  <a16:creationId xmlns:a16="http://schemas.microsoft.com/office/drawing/2014/main" id="{EE2E2033-BE17-27B7-2028-C24988B4E552}"/>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7" name="Line 6">
              <a:extLst>
                <a:ext uri="{FF2B5EF4-FFF2-40B4-BE49-F238E27FC236}">
                  <a16:creationId xmlns:a16="http://schemas.microsoft.com/office/drawing/2014/main" id="{2F901B74-D914-DF8B-AFAC-40E8AD3C4266}"/>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8605463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9"/>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6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6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6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8</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59"/>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50" b="1" dirty="0">
              <a:latin typeface="Arial" pitchFamily="34" charset="0"/>
              <a:ea typeface="微软雅黑" panose="020B0503020204020204" pitchFamily="34" charset="-122"/>
              <a:cs typeface="Arial" pitchFamily="34" charset="0"/>
            </a:endParaRPr>
          </a:p>
        </p:txBody>
      </p:sp>
      <p:sp>
        <p:nvSpPr>
          <p:cNvPr id="12" name="Rectangle 11">
            <a:extLst>
              <a:ext uri="{FF2B5EF4-FFF2-40B4-BE49-F238E27FC236}">
                <a16:creationId xmlns:a16="http://schemas.microsoft.com/office/drawing/2014/main" id="{3878AB80-CBA0-314E-B902-5BC0B47D90E3}"/>
              </a:ext>
            </a:extLst>
          </p:cNvPr>
          <p:cNvSpPr/>
          <p:nvPr/>
        </p:nvSpPr>
        <p:spPr>
          <a:xfrm>
            <a:off x="442668" y="1644485"/>
            <a:ext cx="2996894" cy="300082"/>
          </a:xfrm>
          <a:prstGeom prst="rect">
            <a:avLst/>
          </a:prstGeom>
        </p:spPr>
        <p:txBody>
          <a:bodyPr wrap="square">
            <a:spAutoFit/>
          </a:bodyPr>
          <a:lstStyle/>
          <a:p>
            <a:pPr marL="214313" indent="-214313">
              <a:buFont typeface="Courier New" panose="02070309020205020404" pitchFamily="49" charset="0"/>
              <a:buChar char="o"/>
            </a:pPr>
            <a:r>
              <a:rPr lang="en-US" altLang="zh-CN" sz="1350" b="1" dirty="0">
                <a:latin typeface="Arial" pitchFamily="34" charset="0"/>
                <a:cs typeface="Times New Roman"/>
              </a:rPr>
              <a:t>HapMap3: EAS (N = 50,000)</a:t>
            </a:r>
            <a:endParaRPr lang="en-US" sz="1350" dirty="0"/>
          </a:p>
        </p:txBody>
      </p:sp>
      <p:sp>
        <p:nvSpPr>
          <p:cNvPr id="22" name="Rectangle 21">
            <a:extLst>
              <a:ext uri="{FF2B5EF4-FFF2-40B4-BE49-F238E27FC236}">
                <a16:creationId xmlns:a16="http://schemas.microsoft.com/office/drawing/2014/main" id="{F180E8B9-AA9E-F24B-B8B2-E0F32F345AA8}"/>
              </a:ext>
            </a:extLst>
          </p:cNvPr>
          <p:cNvSpPr/>
          <p:nvPr/>
        </p:nvSpPr>
        <p:spPr>
          <a:xfrm>
            <a:off x="4505982" y="1644485"/>
            <a:ext cx="2656818" cy="300082"/>
          </a:xfrm>
          <a:prstGeom prst="rect">
            <a:avLst/>
          </a:prstGeom>
        </p:spPr>
        <p:txBody>
          <a:bodyPr wrap="none">
            <a:spAutoFit/>
          </a:bodyPr>
          <a:lstStyle/>
          <a:p>
            <a:pPr marL="214313" indent="-214313">
              <a:buFont typeface="Courier New" panose="02070309020205020404" pitchFamily="49" charset="0"/>
              <a:buChar char="o"/>
            </a:pPr>
            <a:r>
              <a:rPr lang="en-US" altLang="zh-CN" sz="1350" b="1" dirty="0">
                <a:latin typeface="Arial" pitchFamily="34" charset="0"/>
                <a:cs typeface="Times New Roman"/>
              </a:rPr>
              <a:t>HapMap3: EUR (N = 50,000)</a:t>
            </a:r>
            <a:endParaRPr lang="en-US" sz="1350" dirty="0"/>
          </a:p>
        </p:txBody>
      </p:sp>
      <p:sp>
        <p:nvSpPr>
          <p:cNvPr id="38" name="矩形 12">
            <a:extLst>
              <a:ext uri="{FF2B5EF4-FFF2-40B4-BE49-F238E27FC236}">
                <a16:creationId xmlns:a16="http://schemas.microsoft.com/office/drawing/2014/main" id="{ABF2337C-3FBE-92C9-D82D-DFC28110E3FF}"/>
              </a:ext>
            </a:extLst>
          </p:cNvPr>
          <p:cNvSpPr/>
          <p:nvPr/>
        </p:nvSpPr>
        <p:spPr>
          <a:xfrm>
            <a:off x="0" y="-6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Simulations</a:t>
            </a:r>
            <a:endParaRPr lang="zh-CN" altLang="en-US" sz="1950" b="1" dirty="0">
              <a:latin typeface="Arial" pitchFamily="34" charset="0"/>
              <a:ea typeface="微软雅黑" panose="020B0503020204020204" pitchFamily="34" charset="-122"/>
              <a:cs typeface="Arial" pitchFamily="34" charset="0"/>
            </a:endParaRPr>
          </a:p>
        </p:txBody>
      </p:sp>
      <p:sp>
        <p:nvSpPr>
          <p:cNvPr id="39" name="矩形 13">
            <a:extLst>
              <a:ext uri="{FF2B5EF4-FFF2-40B4-BE49-F238E27FC236}">
                <a16:creationId xmlns:a16="http://schemas.microsoft.com/office/drawing/2014/main" id="{51CFA48A-8818-2134-B53F-AC371C0FF18C}"/>
              </a:ext>
            </a:extLst>
          </p:cNvPr>
          <p:cNvSpPr/>
          <p:nvPr/>
        </p:nvSpPr>
        <p:spPr>
          <a:xfrm>
            <a:off x="365116" y="919131"/>
            <a:ext cx="8399778" cy="416011"/>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a:latin typeface="Arial" pitchFamily="34" charset="0"/>
                <a:cs typeface="Times New Roman"/>
              </a:rPr>
              <a:t>EAS/EUR, the proportion of causal variants: 0.001, heritability: 0.3  </a:t>
            </a:r>
          </a:p>
        </p:txBody>
      </p:sp>
      <p:sp>
        <p:nvSpPr>
          <p:cNvPr id="41" name="Text Box 6">
            <a:extLst>
              <a:ext uri="{FF2B5EF4-FFF2-40B4-BE49-F238E27FC236}">
                <a16:creationId xmlns:a16="http://schemas.microsoft.com/office/drawing/2014/main" id="{01CF44DD-D501-A268-5E5A-7214461948C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42" name="Text Box 8">
            <a:extLst>
              <a:ext uri="{FF2B5EF4-FFF2-40B4-BE49-F238E27FC236}">
                <a16:creationId xmlns:a16="http://schemas.microsoft.com/office/drawing/2014/main" id="{F4B5AEF4-1138-055A-C093-C1AD9AFE87FD}"/>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43" name="Text Box 9">
            <a:extLst>
              <a:ext uri="{FF2B5EF4-FFF2-40B4-BE49-F238E27FC236}">
                <a16:creationId xmlns:a16="http://schemas.microsoft.com/office/drawing/2014/main" id="{FD6D3BEB-725D-28A6-723D-07E5A5866DA4}"/>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pic>
        <p:nvPicPr>
          <p:cNvPr id="7" name="Picture 6">
            <a:extLst>
              <a:ext uri="{FF2B5EF4-FFF2-40B4-BE49-F238E27FC236}">
                <a16:creationId xmlns:a16="http://schemas.microsoft.com/office/drawing/2014/main" id="{D91A65B7-624F-F77E-C3CC-087E817A47F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347337" y="2133600"/>
            <a:ext cx="8415663" cy="2959604"/>
          </a:xfrm>
          <a:prstGeom prst="rect">
            <a:avLst/>
          </a:prstGeom>
        </p:spPr>
      </p:pic>
      <p:grpSp>
        <p:nvGrpSpPr>
          <p:cNvPr id="20" name="Group 19">
            <a:extLst>
              <a:ext uri="{FF2B5EF4-FFF2-40B4-BE49-F238E27FC236}">
                <a16:creationId xmlns:a16="http://schemas.microsoft.com/office/drawing/2014/main" id="{0B7640B7-12A3-CCEB-307F-4DD69B56C357}"/>
              </a:ext>
            </a:extLst>
          </p:cNvPr>
          <p:cNvGrpSpPr>
            <a:grpSpLocks/>
          </p:cNvGrpSpPr>
          <p:nvPr/>
        </p:nvGrpSpPr>
        <p:grpSpPr bwMode="auto">
          <a:xfrm>
            <a:off x="8619598" y="4932289"/>
            <a:ext cx="439738" cy="439738"/>
            <a:chOff x="5373" y="3933"/>
            <a:chExt cx="387" cy="387"/>
          </a:xfrm>
        </p:grpSpPr>
        <p:sp>
          <p:nvSpPr>
            <p:cNvPr id="21" name="Oval 20">
              <a:extLst>
                <a:ext uri="{FF2B5EF4-FFF2-40B4-BE49-F238E27FC236}">
                  <a16:creationId xmlns:a16="http://schemas.microsoft.com/office/drawing/2014/main" id="{D108DC4C-925D-FBA4-2157-138DD6B24C5C}"/>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3" name="Picture 22">
              <a:extLst>
                <a:ext uri="{FF2B5EF4-FFF2-40B4-BE49-F238E27FC236}">
                  <a16:creationId xmlns:a16="http://schemas.microsoft.com/office/drawing/2014/main" id="{09469A0B-76CA-AFB2-4E72-7CD98B47525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 name="Line 6">
              <a:extLst>
                <a:ext uri="{FF2B5EF4-FFF2-40B4-BE49-F238E27FC236}">
                  <a16:creationId xmlns:a16="http://schemas.microsoft.com/office/drawing/2014/main" id="{EB720BA4-B317-3544-C98F-AEEC7F33E3F5}"/>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256187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9"/>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6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6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6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9</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59"/>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50" b="1" dirty="0">
              <a:latin typeface="Arial" pitchFamily="34" charset="0"/>
              <a:ea typeface="微软雅黑" panose="020B0503020204020204" pitchFamily="34" charset="-122"/>
              <a:cs typeface="Arial" pitchFamily="34" charset="0"/>
            </a:endParaRPr>
          </a:p>
        </p:txBody>
      </p:sp>
      <p:sp>
        <p:nvSpPr>
          <p:cNvPr id="12" name="Rectangle 11">
            <a:extLst>
              <a:ext uri="{FF2B5EF4-FFF2-40B4-BE49-F238E27FC236}">
                <a16:creationId xmlns:a16="http://schemas.microsoft.com/office/drawing/2014/main" id="{3878AB80-CBA0-314E-B902-5BC0B47D90E3}"/>
              </a:ext>
            </a:extLst>
          </p:cNvPr>
          <p:cNvSpPr/>
          <p:nvPr/>
        </p:nvSpPr>
        <p:spPr>
          <a:xfrm>
            <a:off x="442668" y="1644485"/>
            <a:ext cx="2996894" cy="300082"/>
          </a:xfrm>
          <a:prstGeom prst="rect">
            <a:avLst/>
          </a:prstGeom>
        </p:spPr>
        <p:txBody>
          <a:bodyPr wrap="square">
            <a:spAutoFit/>
          </a:bodyPr>
          <a:lstStyle/>
          <a:p>
            <a:pPr marL="214313" indent="-214313">
              <a:buFont typeface="Courier New" panose="02070309020205020404" pitchFamily="49" charset="0"/>
              <a:buChar char="o"/>
            </a:pPr>
            <a:r>
              <a:rPr lang="en-US" altLang="zh-CN" sz="1350" b="1" dirty="0">
                <a:latin typeface="Arial" pitchFamily="34" charset="0"/>
                <a:cs typeface="Times New Roman"/>
              </a:rPr>
              <a:t>HapMap3: AFR (N = 50,000)</a:t>
            </a:r>
            <a:endParaRPr lang="en-US" sz="1350" dirty="0"/>
          </a:p>
        </p:txBody>
      </p:sp>
      <p:sp>
        <p:nvSpPr>
          <p:cNvPr id="22" name="Rectangle 21">
            <a:extLst>
              <a:ext uri="{FF2B5EF4-FFF2-40B4-BE49-F238E27FC236}">
                <a16:creationId xmlns:a16="http://schemas.microsoft.com/office/drawing/2014/main" id="{F180E8B9-AA9E-F24B-B8B2-E0F32F345AA8}"/>
              </a:ext>
            </a:extLst>
          </p:cNvPr>
          <p:cNvSpPr/>
          <p:nvPr/>
        </p:nvSpPr>
        <p:spPr>
          <a:xfrm>
            <a:off x="4505982" y="1644485"/>
            <a:ext cx="2656818" cy="300082"/>
          </a:xfrm>
          <a:prstGeom prst="rect">
            <a:avLst/>
          </a:prstGeom>
        </p:spPr>
        <p:txBody>
          <a:bodyPr wrap="none">
            <a:spAutoFit/>
          </a:bodyPr>
          <a:lstStyle/>
          <a:p>
            <a:pPr marL="214313" indent="-214313">
              <a:buFont typeface="Courier New" panose="02070309020205020404" pitchFamily="49" charset="0"/>
              <a:buChar char="o"/>
            </a:pPr>
            <a:r>
              <a:rPr lang="en-US" altLang="zh-CN" sz="1350" b="1" dirty="0">
                <a:latin typeface="Arial" pitchFamily="34" charset="0"/>
                <a:cs typeface="Times New Roman"/>
              </a:rPr>
              <a:t>HapMap3: EUR (N = 50,000)</a:t>
            </a:r>
            <a:endParaRPr lang="en-US" sz="1350" dirty="0"/>
          </a:p>
        </p:txBody>
      </p:sp>
      <p:sp>
        <p:nvSpPr>
          <p:cNvPr id="38" name="矩形 12">
            <a:extLst>
              <a:ext uri="{FF2B5EF4-FFF2-40B4-BE49-F238E27FC236}">
                <a16:creationId xmlns:a16="http://schemas.microsoft.com/office/drawing/2014/main" id="{ABF2337C-3FBE-92C9-D82D-DFC28110E3FF}"/>
              </a:ext>
            </a:extLst>
          </p:cNvPr>
          <p:cNvSpPr/>
          <p:nvPr/>
        </p:nvSpPr>
        <p:spPr>
          <a:xfrm>
            <a:off x="0" y="-6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Simulations</a:t>
            </a:r>
            <a:endParaRPr lang="zh-CN" altLang="en-US" sz="1950" b="1" dirty="0">
              <a:latin typeface="Arial" pitchFamily="34" charset="0"/>
              <a:ea typeface="微软雅黑" panose="020B0503020204020204" pitchFamily="34" charset="-122"/>
              <a:cs typeface="Arial" pitchFamily="34" charset="0"/>
            </a:endParaRPr>
          </a:p>
        </p:txBody>
      </p:sp>
      <p:sp>
        <p:nvSpPr>
          <p:cNvPr id="39" name="矩形 13">
            <a:extLst>
              <a:ext uri="{FF2B5EF4-FFF2-40B4-BE49-F238E27FC236}">
                <a16:creationId xmlns:a16="http://schemas.microsoft.com/office/drawing/2014/main" id="{51CFA48A-8818-2134-B53F-AC371C0FF18C}"/>
              </a:ext>
            </a:extLst>
          </p:cNvPr>
          <p:cNvSpPr/>
          <p:nvPr/>
        </p:nvSpPr>
        <p:spPr>
          <a:xfrm>
            <a:off x="365116" y="919131"/>
            <a:ext cx="8399778" cy="416011"/>
          </a:xfrm>
          <a:prstGeom prst="rect">
            <a:avLst/>
          </a:prstGeom>
        </p:spPr>
        <p:txBody>
          <a:bodyPr wrap="square">
            <a:spAutoFit/>
          </a:bodyPr>
          <a:lstStyle/>
          <a:p>
            <a:pPr marL="342900" indent="-342900">
              <a:lnSpc>
                <a:spcPct val="150000"/>
              </a:lnSpc>
              <a:buFont typeface="Calibri" pitchFamily="34" charset="0"/>
              <a:buChar char="—"/>
            </a:pPr>
            <a:r>
              <a:rPr lang="en-US" altLang="zh-CN" sz="1600" b="1" dirty="0">
                <a:latin typeface="Arial" pitchFamily="34" charset="0"/>
                <a:cs typeface="Times New Roman"/>
              </a:rPr>
              <a:t>AFR/EUR, the proportion of causal variants: 0.001, heritability: 0.3  </a:t>
            </a:r>
          </a:p>
        </p:txBody>
      </p:sp>
      <p:sp>
        <p:nvSpPr>
          <p:cNvPr id="41" name="Text Box 6">
            <a:extLst>
              <a:ext uri="{FF2B5EF4-FFF2-40B4-BE49-F238E27FC236}">
                <a16:creationId xmlns:a16="http://schemas.microsoft.com/office/drawing/2014/main" id="{01CF44DD-D501-A268-5E5A-7214461948C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42" name="Text Box 8">
            <a:extLst>
              <a:ext uri="{FF2B5EF4-FFF2-40B4-BE49-F238E27FC236}">
                <a16:creationId xmlns:a16="http://schemas.microsoft.com/office/drawing/2014/main" id="{F4B5AEF4-1138-055A-C093-C1AD9AFE87FD}"/>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43" name="Text Box 9">
            <a:extLst>
              <a:ext uri="{FF2B5EF4-FFF2-40B4-BE49-F238E27FC236}">
                <a16:creationId xmlns:a16="http://schemas.microsoft.com/office/drawing/2014/main" id="{FD6D3BEB-725D-28A6-723D-07E5A5866DA4}"/>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pic>
        <p:nvPicPr>
          <p:cNvPr id="3" name="Picture 2">
            <a:extLst>
              <a:ext uri="{FF2B5EF4-FFF2-40B4-BE49-F238E27FC236}">
                <a16:creationId xmlns:a16="http://schemas.microsoft.com/office/drawing/2014/main" id="{1C54AE5E-E7E1-D8F1-FE59-EB96EC45621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74827" y="2184174"/>
            <a:ext cx="8412480" cy="2962656"/>
          </a:xfrm>
          <a:prstGeom prst="rect">
            <a:avLst/>
          </a:prstGeom>
        </p:spPr>
      </p:pic>
      <p:grpSp>
        <p:nvGrpSpPr>
          <p:cNvPr id="23" name="Group 22">
            <a:extLst>
              <a:ext uri="{FF2B5EF4-FFF2-40B4-BE49-F238E27FC236}">
                <a16:creationId xmlns:a16="http://schemas.microsoft.com/office/drawing/2014/main" id="{B87C455A-12A4-8DC1-C4AD-74ABB270838E}"/>
              </a:ext>
            </a:extLst>
          </p:cNvPr>
          <p:cNvGrpSpPr>
            <a:grpSpLocks/>
          </p:cNvGrpSpPr>
          <p:nvPr/>
        </p:nvGrpSpPr>
        <p:grpSpPr bwMode="auto">
          <a:xfrm>
            <a:off x="8619598" y="4932289"/>
            <a:ext cx="439738" cy="439738"/>
            <a:chOff x="5373" y="3933"/>
            <a:chExt cx="387" cy="387"/>
          </a:xfrm>
        </p:grpSpPr>
        <p:sp>
          <p:nvSpPr>
            <p:cNvPr id="24" name="Oval 23">
              <a:extLst>
                <a:ext uri="{FF2B5EF4-FFF2-40B4-BE49-F238E27FC236}">
                  <a16:creationId xmlns:a16="http://schemas.microsoft.com/office/drawing/2014/main" id="{FAEE1F59-44D0-9315-0160-63F4B9C9F42F}"/>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5" name="Picture 24">
              <a:extLst>
                <a:ext uri="{FF2B5EF4-FFF2-40B4-BE49-F238E27FC236}">
                  <a16:creationId xmlns:a16="http://schemas.microsoft.com/office/drawing/2014/main" id="{2ED13569-090F-BC4E-E6F1-05D5D2C48AF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 name="Line 6">
              <a:extLst>
                <a:ext uri="{FF2B5EF4-FFF2-40B4-BE49-F238E27FC236}">
                  <a16:creationId xmlns:a16="http://schemas.microsoft.com/office/drawing/2014/main" id="{43312DF3-F81A-74C1-C8D1-9D2C126A797A}"/>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2853454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928"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81535" y="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72001" y="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09781" y="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10</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3" name="Rectangle 4">
            <a:extLst>
              <a:ext uri="{FF2B5EF4-FFF2-40B4-BE49-F238E27FC236}">
                <a16:creationId xmlns:a16="http://schemas.microsoft.com/office/drawing/2014/main" id="{DC7CFF38-5330-F147-B14C-A8765C2C722F}"/>
              </a:ext>
            </a:extLst>
          </p:cNvPr>
          <p:cNvSpPr>
            <a:spLocks noChangeArrowheads="1"/>
          </p:cNvSpPr>
          <p:nvPr/>
        </p:nvSpPr>
        <p:spPr bwMode="auto">
          <a:xfrm>
            <a:off x="2173877" y="550083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2" name="Rectangle 11">
            <a:extLst>
              <a:ext uri="{FF2B5EF4-FFF2-40B4-BE49-F238E27FC236}">
                <a16:creationId xmlns:a16="http://schemas.microsoft.com/office/drawing/2014/main" id="{FDF72B24-EB56-F74F-BF2C-63CC26266F16}"/>
              </a:ext>
            </a:extLst>
          </p:cNvPr>
          <p:cNvSpPr/>
          <p:nvPr/>
        </p:nvSpPr>
        <p:spPr>
          <a:xfrm>
            <a:off x="1265833" y="1814345"/>
            <a:ext cx="261610" cy="219291"/>
          </a:xfrm>
          <a:prstGeom prst="rect">
            <a:avLst/>
          </a:prstGeom>
        </p:spPr>
        <p:txBody>
          <a:bodyPr wrap="none">
            <a:spAutoFit/>
          </a:bodyPr>
          <a:lstStyle/>
          <a:p>
            <a:r>
              <a:rPr lang="en-US" altLang="zh-CN" sz="825" b="1" dirty="0">
                <a:latin typeface="Arial" pitchFamily="34" charset="0"/>
                <a:cs typeface="Times New Roman"/>
              </a:rPr>
              <a:t>A</a:t>
            </a:r>
            <a:endParaRPr lang="en-US" sz="825" dirty="0"/>
          </a:p>
        </p:txBody>
      </p:sp>
      <p:sp>
        <p:nvSpPr>
          <p:cNvPr id="14" name="Rectangle 13">
            <a:extLst>
              <a:ext uri="{FF2B5EF4-FFF2-40B4-BE49-F238E27FC236}">
                <a16:creationId xmlns:a16="http://schemas.microsoft.com/office/drawing/2014/main" id="{12DBC01A-1CF5-8B47-9C81-F4D484F482F1}"/>
              </a:ext>
            </a:extLst>
          </p:cNvPr>
          <p:cNvSpPr/>
          <p:nvPr/>
        </p:nvSpPr>
        <p:spPr>
          <a:xfrm>
            <a:off x="1265833" y="3605630"/>
            <a:ext cx="261610" cy="219291"/>
          </a:xfrm>
          <a:prstGeom prst="rect">
            <a:avLst/>
          </a:prstGeom>
        </p:spPr>
        <p:txBody>
          <a:bodyPr wrap="none">
            <a:spAutoFit/>
          </a:bodyPr>
          <a:lstStyle/>
          <a:p>
            <a:r>
              <a:rPr lang="en-US" sz="825" b="1" dirty="0">
                <a:latin typeface="Arial" pitchFamily="34" charset="0"/>
                <a:cs typeface="Times New Roman"/>
              </a:rPr>
              <a:t>B</a:t>
            </a:r>
            <a:endParaRPr lang="en-US" sz="825" dirty="0"/>
          </a:p>
        </p:txBody>
      </p:sp>
      <p:sp>
        <p:nvSpPr>
          <p:cNvPr id="13" name="矩形 12">
            <a:extLst>
              <a:ext uri="{FF2B5EF4-FFF2-40B4-BE49-F238E27FC236}">
                <a16:creationId xmlns:a16="http://schemas.microsoft.com/office/drawing/2014/main" id="{085B03AD-F238-DBFF-C55D-3A37834334E6}"/>
              </a:ext>
            </a:extLst>
          </p:cNvPr>
          <p:cNvSpPr/>
          <p:nvPr/>
        </p:nvSpPr>
        <p:spPr>
          <a:xfrm>
            <a:off x="-8928" y="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Real Data Applications</a:t>
            </a:r>
            <a:endParaRPr lang="zh-CN" altLang="en-US" sz="1950" b="1" dirty="0">
              <a:latin typeface="Arial" pitchFamily="34" charset="0"/>
              <a:ea typeface="微软雅黑" panose="020B0503020204020204" pitchFamily="34" charset="-122"/>
              <a:cs typeface="Arial" pitchFamily="34" charset="0"/>
            </a:endParaRPr>
          </a:p>
        </p:txBody>
      </p:sp>
      <p:pic>
        <p:nvPicPr>
          <p:cNvPr id="7" name="Picture 6">
            <a:extLst>
              <a:ext uri="{FF2B5EF4-FFF2-40B4-BE49-F238E27FC236}">
                <a16:creationId xmlns:a16="http://schemas.microsoft.com/office/drawing/2014/main" id="{5615E702-AA5B-47A5-7E42-350A264D0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745255"/>
            <a:ext cx="7924800" cy="5150526"/>
          </a:xfrm>
          <a:prstGeom prst="rect">
            <a:avLst/>
          </a:prstGeom>
        </p:spPr>
      </p:pic>
      <p:sp>
        <p:nvSpPr>
          <p:cNvPr id="17" name="Text Box 6">
            <a:extLst>
              <a:ext uri="{FF2B5EF4-FFF2-40B4-BE49-F238E27FC236}">
                <a16:creationId xmlns:a16="http://schemas.microsoft.com/office/drawing/2014/main" id="{4C7E3BC7-A851-402A-B862-F9162D447DE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8" name="Text Box 8">
            <a:extLst>
              <a:ext uri="{FF2B5EF4-FFF2-40B4-BE49-F238E27FC236}">
                <a16:creationId xmlns:a16="http://schemas.microsoft.com/office/drawing/2014/main" id="{661923A5-5466-A716-A9BC-7D69D0087607}"/>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19" name="Text Box 9">
            <a:extLst>
              <a:ext uri="{FF2B5EF4-FFF2-40B4-BE49-F238E27FC236}">
                <a16:creationId xmlns:a16="http://schemas.microsoft.com/office/drawing/2014/main" id="{2ABD77C2-3179-86FF-01FE-362CFEB8B053}"/>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grpSp>
        <p:nvGrpSpPr>
          <p:cNvPr id="23" name="Group 22">
            <a:extLst>
              <a:ext uri="{FF2B5EF4-FFF2-40B4-BE49-F238E27FC236}">
                <a16:creationId xmlns:a16="http://schemas.microsoft.com/office/drawing/2014/main" id="{66230CFC-B8DC-3CE6-5044-DAD96BA2FBD8}"/>
              </a:ext>
            </a:extLst>
          </p:cNvPr>
          <p:cNvGrpSpPr>
            <a:grpSpLocks/>
          </p:cNvGrpSpPr>
          <p:nvPr/>
        </p:nvGrpSpPr>
        <p:grpSpPr bwMode="auto">
          <a:xfrm>
            <a:off x="8619598" y="4932289"/>
            <a:ext cx="439738" cy="439738"/>
            <a:chOff x="5373" y="3933"/>
            <a:chExt cx="387" cy="387"/>
          </a:xfrm>
        </p:grpSpPr>
        <p:sp>
          <p:nvSpPr>
            <p:cNvPr id="24" name="Oval 23">
              <a:extLst>
                <a:ext uri="{FF2B5EF4-FFF2-40B4-BE49-F238E27FC236}">
                  <a16:creationId xmlns:a16="http://schemas.microsoft.com/office/drawing/2014/main" id="{85F4FCD9-B495-F61D-9E3E-49526531B318}"/>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5" name="Picture 24">
              <a:extLst>
                <a:ext uri="{FF2B5EF4-FFF2-40B4-BE49-F238E27FC236}">
                  <a16:creationId xmlns:a16="http://schemas.microsoft.com/office/drawing/2014/main" id="{FCF32F73-E2DB-515E-6F84-1C77646534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 name="Line 6">
              <a:extLst>
                <a:ext uri="{FF2B5EF4-FFF2-40B4-BE49-F238E27FC236}">
                  <a16:creationId xmlns:a16="http://schemas.microsoft.com/office/drawing/2014/main" id="{30A71CCD-FCD5-5EAF-657B-1FCC06E8A324}"/>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8433708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11</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50" b="1" dirty="0">
              <a:latin typeface="Arial" pitchFamily="34" charset="0"/>
              <a:ea typeface="微软雅黑" panose="020B0503020204020204" pitchFamily="34" charset="-122"/>
              <a:cs typeface="Arial" pitchFamily="34" charset="0"/>
            </a:endParaRPr>
          </a:p>
        </p:txBody>
      </p:sp>
      <p:sp>
        <p:nvSpPr>
          <p:cNvPr id="28" name="矩形 12">
            <a:extLst>
              <a:ext uri="{FF2B5EF4-FFF2-40B4-BE49-F238E27FC236}">
                <a16:creationId xmlns:a16="http://schemas.microsoft.com/office/drawing/2014/main" id="{5AD06B26-E402-ABE4-0B25-99E398951C01}"/>
              </a:ext>
            </a:extLst>
          </p:cNvPr>
          <p:cNvSpPr/>
          <p:nvPr/>
        </p:nvSpPr>
        <p:spPr>
          <a:xfrm>
            <a:off x="0" y="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Real Data Applications</a:t>
            </a:r>
            <a:endParaRPr lang="zh-CN" altLang="en-US" sz="1950" b="1" dirty="0">
              <a:latin typeface="Arial" pitchFamily="34" charset="0"/>
              <a:ea typeface="微软雅黑" panose="020B0503020204020204" pitchFamily="34" charset="-122"/>
              <a:cs typeface="Arial" pitchFamily="34" charset="0"/>
            </a:endParaRPr>
          </a:p>
        </p:txBody>
      </p:sp>
      <p:sp>
        <p:nvSpPr>
          <p:cNvPr id="32" name="矩形 13">
            <a:extLst>
              <a:ext uri="{FF2B5EF4-FFF2-40B4-BE49-F238E27FC236}">
                <a16:creationId xmlns:a16="http://schemas.microsoft.com/office/drawing/2014/main" id="{8FAE8158-144F-7C8F-DD3A-52BABC8BAC6D}"/>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T2DM </a:t>
            </a:r>
            <a:r>
              <a:rPr lang="en-US" altLang="zh-CN" sz="1600" dirty="0">
                <a:latin typeface="Arial" panose="020B0604020202020204" pitchFamily="34" charset="0"/>
                <a:cs typeface="Arial" panose="020B0604020202020204" pitchFamily="34" charset="0"/>
              </a:rPr>
              <a:t>(EAS: </a:t>
            </a:r>
            <a:r>
              <a:rPr lang="en-US" sz="1600" dirty="0"/>
              <a:t>139/2225; EUR: 581/9419</a:t>
            </a:r>
            <a:r>
              <a:rPr lang="en-US" altLang="zh-CN" sz="1600"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9A952266-9AAC-478D-42DF-800B1D669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41" y="1620393"/>
            <a:ext cx="8333557" cy="4005148"/>
          </a:xfrm>
          <a:prstGeom prst="rect">
            <a:avLst/>
          </a:prstGeom>
        </p:spPr>
      </p:pic>
      <p:sp>
        <p:nvSpPr>
          <p:cNvPr id="33" name="Text Box 6">
            <a:extLst>
              <a:ext uri="{FF2B5EF4-FFF2-40B4-BE49-F238E27FC236}">
                <a16:creationId xmlns:a16="http://schemas.microsoft.com/office/drawing/2014/main" id="{30E265F4-AD45-65AF-9567-031A1077EACF}"/>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4" name="Text Box 8">
            <a:extLst>
              <a:ext uri="{FF2B5EF4-FFF2-40B4-BE49-F238E27FC236}">
                <a16:creationId xmlns:a16="http://schemas.microsoft.com/office/drawing/2014/main" id="{F8B645D4-7A5D-2B5F-E9EB-5E3310D1CC31}"/>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35" name="Text Box 9">
            <a:extLst>
              <a:ext uri="{FF2B5EF4-FFF2-40B4-BE49-F238E27FC236}">
                <a16:creationId xmlns:a16="http://schemas.microsoft.com/office/drawing/2014/main" id="{B85AA2EA-6084-6BF3-2F32-6146DDF7BCFB}"/>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grpSp>
        <p:nvGrpSpPr>
          <p:cNvPr id="18" name="Group 17">
            <a:extLst>
              <a:ext uri="{FF2B5EF4-FFF2-40B4-BE49-F238E27FC236}">
                <a16:creationId xmlns:a16="http://schemas.microsoft.com/office/drawing/2014/main" id="{5EEF2C95-30AC-885D-C2EC-B8B801707859}"/>
              </a:ext>
            </a:extLst>
          </p:cNvPr>
          <p:cNvGrpSpPr>
            <a:grpSpLocks/>
          </p:cNvGrpSpPr>
          <p:nvPr/>
        </p:nvGrpSpPr>
        <p:grpSpPr bwMode="auto">
          <a:xfrm>
            <a:off x="8619598" y="4932289"/>
            <a:ext cx="439738" cy="439738"/>
            <a:chOff x="5373" y="3933"/>
            <a:chExt cx="387" cy="387"/>
          </a:xfrm>
        </p:grpSpPr>
        <p:sp>
          <p:nvSpPr>
            <p:cNvPr id="19" name="Oval 18">
              <a:extLst>
                <a:ext uri="{FF2B5EF4-FFF2-40B4-BE49-F238E27FC236}">
                  <a16:creationId xmlns:a16="http://schemas.microsoft.com/office/drawing/2014/main" id="{CF78DEE5-2C2A-6B6D-0EB3-BA6493A118EC}"/>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20" name="Picture 19">
              <a:extLst>
                <a:ext uri="{FF2B5EF4-FFF2-40B4-BE49-F238E27FC236}">
                  <a16:creationId xmlns:a16="http://schemas.microsoft.com/office/drawing/2014/main" id="{BA383807-8FDF-5C8B-2B3D-5AAEAAE15BE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 name="Line 6">
              <a:extLst>
                <a:ext uri="{FF2B5EF4-FFF2-40B4-BE49-F238E27FC236}">
                  <a16:creationId xmlns:a16="http://schemas.microsoft.com/office/drawing/2014/main" id="{21C335C5-F6D5-1FF7-5AD1-9C79E746DDB1}"/>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731442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111"/>
            <a:ext cx="2290463" cy="267891"/>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latin typeface="微软雅黑" panose="020B0503020204020204" pitchFamily="34" charset="-122"/>
              <a:ea typeface="微软雅黑" panose="020B0503020204020204" pitchFamily="34" charset="-122"/>
            </a:endParaRPr>
          </a:p>
        </p:txBody>
      </p:sp>
      <p:sp>
        <p:nvSpPr>
          <p:cNvPr id="8" name="矩形 7"/>
          <p:cNvSpPr/>
          <p:nvPr/>
        </p:nvSpPr>
        <p:spPr>
          <a:xfrm>
            <a:off x="2290463" y="3110"/>
            <a:ext cx="2290465" cy="267891"/>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9" name="矩形 8"/>
          <p:cNvSpPr/>
          <p:nvPr/>
        </p:nvSpPr>
        <p:spPr>
          <a:xfrm>
            <a:off x="4580929" y="3110"/>
            <a:ext cx="2237780" cy="26789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10" name="矩形 9"/>
          <p:cNvSpPr/>
          <p:nvPr/>
        </p:nvSpPr>
        <p:spPr>
          <a:xfrm>
            <a:off x="6818709" y="3110"/>
            <a:ext cx="2325291" cy="267892"/>
          </a:xfrm>
          <a:prstGeom prst="rect">
            <a:avLst/>
          </a:prstGeom>
          <a:solidFill>
            <a:srgbClr val="DC57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Arial" pitchFamily="34" charset="0"/>
            </a:endParaRPr>
          </a:p>
        </p:txBody>
      </p:sp>
      <p:sp>
        <p:nvSpPr>
          <p:cNvPr id="6" name="灯片编号占位符 5"/>
          <p:cNvSpPr>
            <a:spLocks noGrp="1"/>
          </p:cNvSpPr>
          <p:nvPr>
            <p:ph type="sldNum" sz="quarter" idx="12"/>
          </p:nvPr>
        </p:nvSpPr>
        <p:spPr/>
        <p:txBody>
          <a:bodyPr/>
          <a:lstStyle/>
          <a:p>
            <a:fld id="{DD8BC0FF-8883-42C7-9085-C8B0644668E2}" type="slidenum">
              <a:rPr lang="zh-CN" altLang="en-US" smtClean="0"/>
              <a:pPr/>
              <a:t>12</a:t>
            </a:fld>
            <a:endParaRPr lang="zh-CN" altLang="en-US" dirty="0"/>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3" name="矩形 12"/>
          <p:cNvSpPr/>
          <p:nvPr/>
        </p:nvSpPr>
        <p:spPr>
          <a:xfrm>
            <a:off x="0" y="3110"/>
            <a:ext cx="2290463" cy="644857"/>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50" b="1" dirty="0">
                <a:latin typeface="Arial" pitchFamily="34" charset="0"/>
                <a:ea typeface="微软雅黑" panose="020B0503020204020204" pitchFamily="34" charset="-122"/>
                <a:cs typeface="Arial" pitchFamily="34" charset="0"/>
              </a:rPr>
              <a:t>Summary</a:t>
            </a:r>
            <a:endParaRPr lang="zh-CN" altLang="en-US" sz="1950" b="1" dirty="0">
              <a:latin typeface="Arial" pitchFamily="34" charset="0"/>
              <a:ea typeface="微软雅黑" panose="020B0503020204020204" pitchFamily="34" charset="-122"/>
              <a:cs typeface="Arial" pitchFamily="34" charset="0"/>
            </a:endParaRPr>
          </a:p>
        </p:txBody>
      </p:sp>
      <p:sp>
        <p:nvSpPr>
          <p:cNvPr id="14" name="矩形 13">
            <a:extLst>
              <a:ext uri="{FF2B5EF4-FFF2-40B4-BE49-F238E27FC236}">
                <a16:creationId xmlns:a16="http://schemas.microsoft.com/office/drawing/2014/main" id="{53666A14-A813-354F-957F-37F143A1BC2D}"/>
              </a:ext>
            </a:extLst>
          </p:cNvPr>
          <p:cNvSpPr/>
          <p:nvPr/>
        </p:nvSpPr>
        <p:spPr>
          <a:xfrm>
            <a:off x="685800" y="890068"/>
            <a:ext cx="8099416" cy="1244443"/>
          </a:xfrm>
          <a:prstGeom prst="rect">
            <a:avLst/>
          </a:prstGeom>
        </p:spPr>
        <p:txBody>
          <a:bodyPr wrap="square">
            <a:spAutoFit/>
          </a:bodyPr>
          <a:lstStyle/>
          <a:p>
            <a:pPr marL="325755" lvl="3" indent="-257175">
              <a:lnSpc>
                <a:spcPct val="150000"/>
              </a:lnSpc>
              <a:spcBef>
                <a:spcPts val="675"/>
              </a:spcBef>
              <a:buFont typeface="Courier New" panose="02070309020205020404" pitchFamily="49" charset="0"/>
              <a:buChar char="o"/>
            </a:pPr>
            <a:r>
              <a:rPr lang="en-US" sz="1600" dirty="0">
                <a:solidFill>
                  <a:schemeClr val="dk1"/>
                </a:solidFill>
              </a:rPr>
              <a:t>We proposed two novel multi-populations PRS frameworks: </a:t>
            </a:r>
            <a:r>
              <a:rPr lang="en-US" sz="1600" dirty="0" err="1">
                <a:solidFill>
                  <a:schemeClr val="dk1"/>
                </a:solidFill>
              </a:rPr>
              <a:t>xPred</a:t>
            </a:r>
            <a:r>
              <a:rPr lang="en-US" sz="1600" dirty="0">
                <a:solidFill>
                  <a:schemeClr val="dk1"/>
                </a:solidFill>
              </a:rPr>
              <a:t>/</a:t>
            </a:r>
            <a:r>
              <a:rPr lang="en-US" sz="1600" dirty="0" err="1">
                <a:solidFill>
                  <a:schemeClr val="dk1"/>
                </a:solidFill>
              </a:rPr>
              <a:t>xPred</a:t>
            </a:r>
            <a:r>
              <a:rPr lang="en-US" sz="1600" dirty="0">
                <a:solidFill>
                  <a:schemeClr val="dk1"/>
                </a:solidFill>
              </a:rPr>
              <a:t>-anno</a:t>
            </a:r>
            <a:r>
              <a:rPr lang="en-US" altLang="zh-CN" sz="1600" dirty="0">
                <a:latin typeface="Arial" pitchFamily="34" charset="0"/>
                <a:cs typeface="Times New Roman"/>
              </a:rPr>
              <a:t> that </a:t>
            </a:r>
            <a:r>
              <a:rPr lang="en-US" sz="1600" dirty="0">
                <a:solidFill>
                  <a:schemeClr val="dk1"/>
                </a:solidFill>
              </a:rPr>
              <a:t>hold the promise of improving risk stratifications for non-European populations.</a:t>
            </a:r>
          </a:p>
          <a:p>
            <a:pPr marL="325755" lvl="3" indent="-257175">
              <a:lnSpc>
                <a:spcPct val="150000"/>
              </a:lnSpc>
              <a:spcBef>
                <a:spcPts val="675"/>
              </a:spcBef>
              <a:buFont typeface="Courier New" panose="02070309020205020404" pitchFamily="49" charset="0"/>
              <a:buChar char="o"/>
            </a:pPr>
            <a:r>
              <a:rPr lang="en-US" sz="1600" dirty="0">
                <a:solidFill>
                  <a:schemeClr val="dk1"/>
                </a:solidFill>
              </a:rPr>
              <a:t>The frameworks are flexible for further extensions:</a:t>
            </a:r>
          </a:p>
        </p:txBody>
      </p:sp>
      <mc:AlternateContent xmlns:mc="http://schemas.openxmlformats.org/markup-compatibility/2006" xmlns:a14="http://schemas.microsoft.com/office/drawing/2010/main">
        <mc:Choice Requires="a14">
          <p:sp>
            <p:nvSpPr>
              <p:cNvPr id="15" name="矩形 13">
                <a:extLst>
                  <a:ext uri="{FF2B5EF4-FFF2-40B4-BE49-F238E27FC236}">
                    <a16:creationId xmlns:a16="http://schemas.microsoft.com/office/drawing/2014/main" id="{D1BE01E2-F282-6B43-B803-FC64FED8A36D}"/>
                  </a:ext>
                </a:extLst>
              </p:cNvPr>
              <p:cNvSpPr/>
              <p:nvPr/>
            </p:nvSpPr>
            <p:spPr>
              <a:xfrm>
                <a:off x="1000498" y="2100909"/>
                <a:ext cx="8067301" cy="1524007"/>
              </a:xfrm>
              <a:prstGeom prst="rect">
                <a:avLst/>
              </a:prstGeom>
            </p:spPr>
            <p:txBody>
              <a:bodyPr wrap="square">
                <a:spAutoFit/>
              </a:bodyPr>
              <a:lstStyle/>
              <a:p>
                <a:pPr marL="325755" lvl="3" indent="-257175">
                  <a:lnSpc>
                    <a:spcPct val="150000"/>
                  </a:lnSpc>
                  <a:buFont typeface="+mj-lt"/>
                  <a:buAutoNum type="alphaLcParenR"/>
                </a:pPr>
                <a:r>
                  <a:rPr lang="en-US" sz="1600" dirty="0">
                    <a:solidFill>
                      <a:schemeClr val="dk1"/>
                    </a:solidFill>
                  </a:rPr>
                  <a:t>Enable user-specified annotations.</a:t>
                </a:r>
              </a:p>
              <a:p>
                <a:pPr marL="325755" lvl="3" indent="-257175">
                  <a:lnSpc>
                    <a:spcPct val="150000"/>
                  </a:lnSpc>
                  <a:buFont typeface="+mj-lt"/>
                  <a:buAutoNum type="alphaLcParenR"/>
                </a:pPr>
                <a:r>
                  <a:rPr lang="en-US" sz="1600" dirty="0">
                    <a:solidFill>
                      <a:schemeClr val="dk1"/>
                    </a:solidFill>
                  </a:rPr>
                  <a:t>Include the cross-population genetic correlation </a:t>
                </a:r>
                <a14:m>
                  <m:oMath xmlns:m="http://schemas.openxmlformats.org/officeDocument/2006/math">
                    <m:r>
                      <a:rPr lang="en-US" sz="1600" i="1">
                        <a:latin typeface="Cambria Math" panose="02040503050406030204" pitchFamily="18" charset="0"/>
                        <a:ea typeface="Cambria Math" panose="02040503050406030204" pitchFamily="18" charset="0"/>
                        <a:cs typeface="Arial" panose="020B0604020202020204" pitchFamily="34" charset="0"/>
                      </a:rPr>
                      <m:t>𝜌</m:t>
                    </m:r>
                  </m:oMath>
                </a14:m>
                <a:r>
                  <a:rPr lang="en-US" sz="1600" dirty="0">
                    <a:solidFill>
                      <a:schemeClr val="dk1"/>
                    </a:solidFill>
                  </a:rPr>
                  <a:t>.</a:t>
                </a:r>
              </a:p>
              <a:p>
                <a:pPr marL="325755" lvl="3" indent="-257175">
                  <a:lnSpc>
                    <a:spcPct val="150000"/>
                  </a:lnSpc>
                  <a:buFont typeface="+mj-lt"/>
                  <a:buAutoNum type="alphaLcParenR" startAt="3"/>
                </a:pPr>
                <a:r>
                  <a:rPr lang="en-US" sz="1600" dirty="0">
                    <a:solidFill>
                      <a:schemeClr val="dk1"/>
                    </a:solidFill>
                  </a:rPr>
                  <a:t>Settings of more than two populations: 9 components (3*3) or 16 components (4*4).</a:t>
                </a:r>
              </a:p>
              <a:p>
                <a:pPr marL="325755" lvl="3" indent="-257175">
                  <a:lnSpc>
                    <a:spcPct val="150000"/>
                  </a:lnSpc>
                  <a:buFont typeface="+mj-lt"/>
                  <a:buAutoNum type="alphaLcParenR" startAt="3"/>
                </a:pPr>
                <a:endParaRPr lang="en-US" sz="1600" dirty="0">
                  <a:solidFill>
                    <a:schemeClr val="dk1"/>
                  </a:solidFill>
                </a:endParaRPr>
              </a:p>
            </p:txBody>
          </p:sp>
        </mc:Choice>
        <mc:Fallback xmlns="">
          <p:sp>
            <p:nvSpPr>
              <p:cNvPr id="15" name="矩形 13">
                <a:extLst>
                  <a:ext uri="{FF2B5EF4-FFF2-40B4-BE49-F238E27FC236}">
                    <a16:creationId xmlns:a16="http://schemas.microsoft.com/office/drawing/2014/main" id="{D1BE01E2-F282-6B43-B803-FC64FED8A36D}"/>
                  </a:ext>
                </a:extLst>
              </p:cNvPr>
              <p:cNvSpPr>
                <a:spLocks noRot="1" noChangeAspect="1" noMove="1" noResize="1" noEditPoints="1" noAdjustHandles="1" noChangeArrowheads="1" noChangeShapeType="1" noTextEdit="1"/>
              </p:cNvSpPr>
              <p:nvPr/>
            </p:nvSpPr>
            <p:spPr>
              <a:xfrm>
                <a:off x="1000498" y="2100909"/>
                <a:ext cx="8067301" cy="1524007"/>
              </a:xfrm>
              <a:prstGeom prst="rect">
                <a:avLst/>
              </a:prstGeom>
              <a:blipFill>
                <a:blip r:embed="rId3"/>
                <a:stretch>
                  <a:fillRect r="-157"/>
                </a:stretch>
              </a:blipFill>
            </p:spPr>
            <p:txBody>
              <a:bodyPr/>
              <a:lstStyle/>
              <a:p>
                <a:r>
                  <a:rPr lang="en-US">
                    <a:noFill/>
                  </a:rPr>
                  <a:t> </a:t>
                </a:r>
              </a:p>
            </p:txBody>
          </p:sp>
        </mc:Fallback>
      </mc:AlternateContent>
      <p:sp>
        <p:nvSpPr>
          <p:cNvPr id="12" name="Text Box 6">
            <a:extLst>
              <a:ext uri="{FF2B5EF4-FFF2-40B4-BE49-F238E27FC236}">
                <a16:creationId xmlns:a16="http://schemas.microsoft.com/office/drawing/2014/main" id="{26C9B427-A17E-2B0F-9DDF-992D680613F4}"/>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7" name="Text Box 8">
            <a:extLst>
              <a:ext uri="{FF2B5EF4-FFF2-40B4-BE49-F238E27FC236}">
                <a16:creationId xmlns:a16="http://schemas.microsoft.com/office/drawing/2014/main" id="{63192FFA-FE17-C516-A00A-B284E05A48A5}"/>
              </a:ext>
            </a:extLst>
          </p:cNvPr>
          <p:cNvSpPr txBox="1">
            <a:spLocks noChangeArrowheads="1"/>
          </p:cNvSpPr>
          <p:nvPr/>
        </p:nvSpPr>
        <p:spPr bwMode="auto">
          <a:xfrm>
            <a:off x="7750317" y="5995863"/>
            <a:ext cx="103489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err="1"/>
              <a:t>Yixuan</a:t>
            </a:r>
            <a:r>
              <a:rPr lang="en-US" altLang="en-US" sz="1500" dirty="0"/>
              <a:t> Ye</a:t>
            </a:r>
          </a:p>
        </p:txBody>
      </p:sp>
      <p:sp>
        <p:nvSpPr>
          <p:cNvPr id="18" name="Text Box 9">
            <a:extLst>
              <a:ext uri="{FF2B5EF4-FFF2-40B4-BE49-F238E27FC236}">
                <a16:creationId xmlns:a16="http://schemas.microsoft.com/office/drawing/2014/main" id="{FA8A90F1-87D7-561D-3A12-B190ECF8F77A}"/>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20" name="矩形 13">
            <a:extLst>
              <a:ext uri="{FF2B5EF4-FFF2-40B4-BE49-F238E27FC236}">
                <a16:creationId xmlns:a16="http://schemas.microsoft.com/office/drawing/2014/main" id="{4D6F372E-8557-E5B6-D5EA-DB35FB9F2186}"/>
              </a:ext>
            </a:extLst>
          </p:cNvPr>
          <p:cNvSpPr/>
          <p:nvPr/>
        </p:nvSpPr>
        <p:spPr>
          <a:xfrm>
            <a:off x="1019754" y="3773404"/>
            <a:ext cx="7789266" cy="74199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150000"/>
              </a:lnSpc>
              <a:buFont typeface="Wingdings" pitchFamily="2" charset="2"/>
              <a:buChar char="§"/>
            </a:pPr>
            <a:r>
              <a:rPr lang="en-US" altLang="zh-CN" sz="1500" dirty="0">
                <a:latin typeface="Arial" pitchFamily="34" charset="0"/>
                <a:cs typeface="Times New Roman"/>
              </a:rPr>
              <a:t>Dr. </a:t>
            </a:r>
            <a:r>
              <a:rPr lang="en-US" altLang="zh-CN" sz="1500" dirty="0" err="1">
                <a:latin typeface="Arial" pitchFamily="34" charset="0"/>
                <a:cs typeface="Times New Roman"/>
              </a:rPr>
              <a:t>Hongyu</a:t>
            </a:r>
            <a:r>
              <a:rPr lang="en-US" altLang="zh-CN" sz="1500" dirty="0">
                <a:latin typeface="Arial" pitchFamily="34" charset="0"/>
                <a:cs typeface="Times New Roman"/>
              </a:rPr>
              <a:t> Zhao</a:t>
            </a:r>
          </a:p>
          <a:p>
            <a:pPr marL="285750" indent="-285750">
              <a:lnSpc>
                <a:spcPct val="150000"/>
              </a:lnSpc>
              <a:buFont typeface="Wingdings" pitchFamily="2" charset="2"/>
              <a:buChar char="§"/>
            </a:pPr>
            <a:r>
              <a:rPr lang="en-US" altLang="zh-CN" sz="1500" dirty="0">
                <a:latin typeface="Arial" pitchFamily="34" charset="0"/>
                <a:cs typeface="Times New Roman"/>
              </a:rPr>
              <a:t>Dr. </a:t>
            </a:r>
            <a:r>
              <a:rPr lang="en-US" altLang="zh-CN" sz="1500" dirty="0" err="1">
                <a:latin typeface="Arial" pitchFamily="34" charset="0"/>
                <a:cs typeface="Times New Roman"/>
              </a:rPr>
              <a:t>Yiliang</a:t>
            </a:r>
            <a:r>
              <a:rPr lang="en-US" altLang="zh-CN" sz="1500" dirty="0">
                <a:latin typeface="Arial" pitchFamily="34" charset="0"/>
                <a:cs typeface="Times New Roman"/>
              </a:rPr>
              <a:t> Zhang, </a:t>
            </a:r>
            <a:r>
              <a:rPr lang="en-US" altLang="zh-CN" sz="1500" dirty="0" err="1">
                <a:latin typeface="Arial" pitchFamily="34" charset="0"/>
                <a:cs typeface="Times New Roman"/>
              </a:rPr>
              <a:t>Leqi</a:t>
            </a:r>
            <a:r>
              <a:rPr lang="en-US" altLang="zh-CN" sz="1500" dirty="0">
                <a:latin typeface="Arial" pitchFamily="34" charset="0"/>
                <a:cs typeface="Times New Roman"/>
              </a:rPr>
              <a:t> Xu, Dr. Wei Jiang, Chi Zhang, </a:t>
            </a:r>
            <a:r>
              <a:rPr lang="en-US" altLang="zh-CN" sz="1500" dirty="0" err="1">
                <a:latin typeface="Arial" pitchFamily="34" charset="0"/>
                <a:cs typeface="Times New Roman"/>
              </a:rPr>
              <a:t>Geyu</a:t>
            </a:r>
            <a:r>
              <a:rPr lang="en-US" altLang="zh-CN" sz="1500" dirty="0">
                <a:latin typeface="Arial" pitchFamily="34" charset="0"/>
                <a:cs typeface="Times New Roman"/>
              </a:rPr>
              <a:t> Zhou</a:t>
            </a:r>
          </a:p>
        </p:txBody>
      </p:sp>
      <p:sp>
        <p:nvSpPr>
          <p:cNvPr id="21" name="矩形 13">
            <a:extLst>
              <a:ext uri="{FF2B5EF4-FFF2-40B4-BE49-F238E27FC236}">
                <a16:creationId xmlns:a16="http://schemas.microsoft.com/office/drawing/2014/main" id="{324E6132-BE17-A1D2-FAB1-759F79CF0590}"/>
              </a:ext>
            </a:extLst>
          </p:cNvPr>
          <p:cNvSpPr/>
          <p:nvPr/>
        </p:nvSpPr>
        <p:spPr>
          <a:xfrm>
            <a:off x="771509" y="3429000"/>
            <a:ext cx="2752089" cy="3231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7175" lvl="3" indent="-257175">
              <a:buFont typeface="Wingdings" pitchFamily="2" charset="2"/>
              <a:buChar char="q"/>
            </a:pPr>
            <a:r>
              <a:rPr lang="en-US" altLang="zh-CN" sz="1500" dirty="0">
                <a:latin typeface="Arial" panose="020B0604020202020204" pitchFamily="34" charset="0"/>
                <a:cs typeface="Arial" panose="020B0604020202020204" pitchFamily="34" charset="0"/>
              </a:rPr>
              <a:t>Acknowledgement</a:t>
            </a:r>
          </a:p>
        </p:txBody>
      </p:sp>
      <p:grpSp>
        <p:nvGrpSpPr>
          <p:cNvPr id="22" name="Group 21">
            <a:extLst>
              <a:ext uri="{FF2B5EF4-FFF2-40B4-BE49-F238E27FC236}">
                <a16:creationId xmlns:a16="http://schemas.microsoft.com/office/drawing/2014/main" id="{665933F7-F72B-E6A8-07EB-BAF9A124A35E}"/>
              </a:ext>
            </a:extLst>
          </p:cNvPr>
          <p:cNvGrpSpPr/>
          <p:nvPr/>
        </p:nvGrpSpPr>
        <p:grpSpPr>
          <a:xfrm>
            <a:off x="1744651" y="3869127"/>
            <a:ext cx="6002549" cy="1781614"/>
            <a:chOff x="1450712" y="2249381"/>
            <a:chExt cx="9696266" cy="3583525"/>
          </a:xfrm>
        </p:grpSpPr>
        <p:sp>
          <p:nvSpPr>
            <p:cNvPr id="23" name="矩形 3">
              <a:extLst>
                <a:ext uri="{FF2B5EF4-FFF2-40B4-BE49-F238E27FC236}">
                  <a16:creationId xmlns:a16="http://schemas.microsoft.com/office/drawing/2014/main" id="{E3846734-2ABE-A988-0780-DEB4C2935E8B}"/>
                </a:ext>
              </a:extLst>
            </p:cNvPr>
            <p:cNvSpPr/>
            <p:nvPr/>
          </p:nvSpPr>
          <p:spPr>
            <a:xfrm>
              <a:off x="5326671" y="4041146"/>
              <a:ext cx="1692321" cy="15967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625" b="1" dirty="0">
                  <a:latin typeface="微软雅黑" panose="020B0503020204020204" pitchFamily="34" charset="-122"/>
                  <a:ea typeface="微软雅黑" panose="020B0503020204020204" pitchFamily="34" charset="-122"/>
                </a:rPr>
                <a:t>N</a:t>
              </a:r>
              <a:endParaRPr lang="zh-CN" altLang="en-US" sz="8625" b="1" dirty="0">
                <a:latin typeface="微软雅黑" panose="020B0503020204020204" pitchFamily="34" charset="-122"/>
                <a:ea typeface="微软雅黑" panose="020B0503020204020204" pitchFamily="34" charset="-122"/>
              </a:endParaRPr>
            </a:p>
          </p:txBody>
        </p:sp>
        <p:sp>
          <p:nvSpPr>
            <p:cNvPr id="24" name="矩形 4">
              <a:extLst>
                <a:ext uri="{FF2B5EF4-FFF2-40B4-BE49-F238E27FC236}">
                  <a16:creationId xmlns:a16="http://schemas.microsoft.com/office/drawing/2014/main" id="{B4D8CB18-4A34-EA50-573C-4F6974C96F4B}"/>
                </a:ext>
              </a:extLst>
            </p:cNvPr>
            <p:cNvSpPr/>
            <p:nvPr/>
          </p:nvSpPr>
          <p:spPr>
            <a:xfrm>
              <a:off x="3811768" y="4314101"/>
              <a:ext cx="1351132" cy="1323833"/>
            </a:xfrm>
            <a:prstGeom prst="rect">
              <a:avLst/>
            </a:prstGeom>
            <a:solidFill>
              <a:srgbClr val="F4D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latin typeface="微软雅黑" panose="020B0503020204020204" pitchFamily="34" charset="-122"/>
                  <a:ea typeface="微软雅黑" panose="020B0503020204020204" pitchFamily="34" charset="-122"/>
                </a:rPr>
                <a:t>A</a:t>
              </a:r>
              <a:endParaRPr lang="zh-CN" altLang="en-US" sz="6600" b="1" dirty="0">
                <a:latin typeface="微软雅黑" panose="020B0503020204020204" pitchFamily="34" charset="-122"/>
                <a:ea typeface="微软雅黑" panose="020B0503020204020204" pitchFamily="34" charset="-122"/>
              </a:endParaRPr>
            </a:p>
          </p:txBody>
        </p:sp>
        <p:sp>
          <p:nvSpPr>
            <p:cNvPr id="25" name="矩形 5">
              <a:extLst>
                <a:ext uri="{FF2B5EF4-FFF2-40B4-BE49-F238E27FC236}">
                  <a16:creationId xmlns:a16="http://schemas.microsoft.com/office/drawing/2014/main" id="{45FEA67B-E1E9-0F1A-EE6D-6BD9A977DAB1}"/>
                </a:ext>
              </a:extLst>
            </p:cNvPr>
            <p:cNvSpPr/>
            <p:nvPr/>
          </p:nvSpPr>
          <p:spPr>
            <a:xfrm>
              <a:off x="1450712" y="4737182"/>
              <a:ext cx="955343" cy="900752"/>
            </a:xfrm>
            <a:prstGeom prst="rect">
              <a:avLst/>
            </a:prstGeom>
            <a:solidFill>
              <a:srgbClr val="C70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50" b="1" dirty="0">
                  <a:latin typeface="微软雅黑" panose="020B0503020204020204" pitchFamily="34" charset="-122"/>
                  <a:ea typeface="微软雅黑" panose="020B0503020204020204" pitchFamily="34" charset="-122"/>
                </a:rPr>
                <a:t>T</a:t>
              </a:r>
              <a:endParaRPr lang="zh-CN" altLang="en-US" sz="4050" b="1" dirty="0">
                <a:latin typeface="微软雅黑" panose="020B0503020204020204" pitchFamily="34" charset="-122"/>
                <a:ea typeface="微软雅黑" panose="020B0503020204020204" pitchFamily="34" charset="-122"/>
              </a:endParaRPr>
            </a:p>
          </p:txBody>
        </p:sp>
        <p:sp>
          <p:nvSpPr>
            <p:cNvPr id="26" name="矩形 6">
              <a:extLst>
                <a:ext uri="{FF2B5EF4-FFF2-40B4-BE49-F238E27FC236}">
                  <a16:creationId xmlns:a16="http://schemas.microsoft.com/office/drawing/2014/main" id="{AB3A112B-EA06-6B7F-5B08-7BA36B6B2607}"/>
                </a:ext>
              </a:extLst>
            </p:cNvPr>
            <p:cNvSpPr/>
            <p:nvPr/>
          </p:nvSpPr>
          <p:spPr>
            <a:xfrm>
              <a:off x="2569826" y="4505170"/>
              <a:ext cx="1078171" cy="1132764"/>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950" b="1" dirty="0">
                  <a:latin typeface="微软雅黑" panose="020B0503020204020204" pitchFamily="34" charset="-122"/>
                  <a:ea typeface="微软雅黑" panose="020B0503020204020204" pitchFamily="34" charset="-122"/>
                </a:rPr>
                <a:t>H</a:t>
              </a:r>
              <a:endParaRPr lang="zh-CN" altLang="en-US" sz="4950" b="1" dirty="0">
                <a:latin typeface="微软雅黑" panose="020B0503020204020204" pitchFamily="34" charset="-122"/>
                <a:ea typeface="微软雅黑" panose="020B0503020204020204" pitchFamily="34" charset="-122"/>
              </a:endParaRPr>
            </a:p>
          </p:txBody>
        </p:sp>
        <p:sp>
          <p:nvSpPr>
            <p:cNvPr id="27" name="矩形 7">
              <a:extLst>
                <a:ext uri="{FF2B5EF4-FFF2-40B4-BE49-F238E27FC236}">
                  <a16:creationId xmlns:a16="http://schemas.microsoft.com/office/drawing/2014/main" id="{F4806058-9C35-F4E7-3E79-C107EFF600E0}"/>
                </a:ext>
              </a:extLst>
            </p:cNvPr>
            <p:cNvSpPr/>
            <p:nvPr/>
          </p:nvSpPr>
          <p:spPr>
            <a:xfrm>
              <a:off x="7182763" y="4184448"/>
              <a:ext cx="1446663" cy="1453486"/>
            </a:xfrm>
            <a:prstGeom prst="rect">
              <a:avLst/>
            </a:prstGeom>
            <a:solidFill>
              <a:srgbClr val="1C7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latin typeface="微软雅黑" panose="020B0503020204020204" pitchFamily="34" charset="-122"/>
                  <a:ea typeface="微软雅黑" panose="020B0503020204020204" pitchFamily="34" charset="-122"/>
                </a:rPr>
                <a:t>K</a:t>
              </a:r>
              <a:endParaRPr lang="zh-CN" altLang="en-US" sz="6600" b="1" dirty="0">
                <a:latin typeface="微软雅黑" panose="020B0503020204020204" pitchFamily="34" charset="-122"/>
                <a:ea typeface="微软雅黑" panose="020B0503020204020204" pitchFamily="34" charset="-122"/>
              </a:endParaRPr>
            </a:p>
          </p:txBody>
        </p:sp>
        <p:sp>
          <p:nvSpPr>
            <p:cNvPr id="28" name="矩形 8">
              <a:extLst>
                <a:ext uri="{FF2B5EF4-FFF2-40B4-BE49-F238E27FC236}">
                  <a16:creationId xmlns:a16="http://schemas.microsoft.com/office/drawing/2014/main" id="{A73D6D2B-6F62-FA2D-2CB8-25297512944A}"/>
                </a:ext>
              </a:extLst>
            </p:cNvPr>
            <p:cNvSpPr/>
            <p:nvPr/>
          </p:nvSpPr>
          <p:spPr>
            <a:xfrm>
              <a:off x="8793197" y="4737182"/>
              <a:ext cx="928047" cy="9007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latin typeface="微软雅黑" panose="020B0503020204020204" pitchFamily="34" charset="-122"/>
                  <a:ea typeface="微软雅黑" panose="020B0503020204020204" pitchFamily="34" charset="-122"/>
                </a:rPr>
                <a:t>S</a:t>
              </a:r>
              <a:endParaRPr lang="zh-CN" altLang="en-US" sz="3600" b="1" dirty="0">
                <a:latin typeface="微软雅黑" panose="020B0503020204020204" pitchFamily="34" charset="-122"/>
                <a:ea typeface="微软雅黑" panose="020B0503020204020204" pitchFamily="34" charset="-122"/>
              </a:endParaRPr>
            </a:p>
          </p:txBody>
        </p:sp>
        <p:sp>
          <p:nvSpPr>
            <p:cNvPr id="29" name="文本框 10">
              <a:extLst>
                <a:ext uri="{FF2B5EF4-FFF2-40B4-BE49-F238E27FC236}">
                  <a16:creationId xmlns:a16="http://schemas.microsoft.com/office/drawing/2014/main" id="{A5A6C6A7-CDA7-F0A5-D722-7DB1C0EDADC5}"/>
                </a:ext>
              </a:extLst>
            </p:cNvPr>
            <p:cNvSpPr txBox="1"/>
            <p:nvPr/>
          </p:nvSpPr>
          <p:spPr>
            <a:xfrm rot="1077584">
              <a:off x="9440998" y="2249381"/>
              <a:ext cx="1705980" cy="3583525"/>
            </a:xfrm>
            <a:prstGeom prst="rect">
              <a:avLst/>
            </a:prstGeom>
            <a:noFill/>
          </p:spPr>
          <p:txBody>
            <a:bodyPr wrap="square" rtlCol="0">
              <a:spAutoFit/>
            </a:bodyPr>
            <a:lstStyle/>
            <a:p>
              <a:r>
                <a:rPr lang="zh-CN" altLang="en-US" sz="14925" b="1" dirty="0">
                  <a:solidFill>
                    <a:schemeClr val="tx1">
                      <a:lumMod val="65000"/>
                      <a:lumOff val="35000"/>
                    </a:schemeClr>
                  </a:solidFill>
                  <a:latin typeface="微软雅黑" panose="020B0503020204020204" pitchFamily="34" charset="-122"/>
                  <a:ea typeface="微软雅黑" panose="020B0503020204020204" pitchFamily="34" charset="-122"/>
                </a:rPr>
                <a:t>！</a:t>
              </a:r>
            </a:p>
          </p:txBody>
        </p:sp>
      </p:grpSp>
      <p:grpSp>
        <p:nvGrpSpPr>
          <p:cNvPr id="30" name="Group 29">
            <a:extLst>
              <a:ext uri="{FF2B5EF4-FFF2-40B4-BE49-F238E27FC236}">
                <a16:creationId xmlns:a16="http://schemas.microsoft.com/office/drawing/2014/main" id="{2823511A-7C36-AF36-D730-A6FD6F6A3095}"/>
              </a:ext>
            </a:extLst>
          </p:cNvPr>
          <p:cNvGrpSpPr>
            <a:grpSpLocks/>
          </p:cNvGrpSpPr>
          <p:nvPr/>
        </p:nvGrpSpPr>
        <p:grpSpPr bwMode="auto">
          <a:xfrm>
            <a:off x="8619598" y="4932289"/>
            <a:ext cx="439738" cy="439738"/>
            <a:chOff x="5373" y="3933"/>
            <a:chExt cx="387" cy="387"/>
          </a:xfrm>
        </p:grpSpPr>
        <p:sp>
          <p:nvSpPr>
            <p:cNvPr id="31" name="Oval 30">
              <a:extLst>
                <a:ext uri="{FF2B5EF4-FFF2-40B4-BE49-F238E27FC236}">
                  <a16:creationId xmlns:a16="http://schemas.microsoft.com/office/drawing/2014/main" id="{077BF790-DAA3-4E09-FD67-283EE8BAF4A3}"/>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32" name="Picture 31">
              <a:extLst>
                <a:ext uri="{FF2B5EF4-FFF2-40B4-BE49-F238E27FC236}">
                  <a16:creationId xmlns:a16="http://schemas.microsoft.com/office/drawing/2014/main" id="{93E1EDFB-C98C-BC57-4964-32E56E2EA98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3" name="Line 6">
              <a:extLst>
                <a:ext uri="{FF2B5EF4-FFF2-40B4-BE49-F238E27FC236}">
                  <a16:creationId xmlns:a16="http://schemas.microsoft.com/office/drawing/2014/main" id="{AB4655F8-B49B-AFEB-0C9B-51FE5B8AEBEF}"/>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9044473"/>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TIMING" val="|0.6|1.1"/>
</p:tagLst>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TotalTime>
  <Words>995</Words>
  <Application>Microsoft Macintosh PowerPoint</Application>
  <PresentationFormat>On-screen Show (4:3)</PresentationFormat>
  <Paragraphs>140</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微软雅黑</vt:lpstr>
      <vt:lpstr>Arial</vt:lpstr>
      <vt:lpstr>Calibri</vt:lpstr>
      <vt:lpstr>Cambria Math</vt:lpstr>
      <vt:lpstr>Courier New</vt:lpstr>
      <vt:lpstr>Wingdings</vt:lpstr>
      <vt:lpstr>Brenner Lab Sample Master Template v07 05 June 2017 JL</vt:lpstr>
      <vt:lpstr>CAGI slide pack guidelines I agree to my slides being used according to the following terms:  _______Yixuan Ye_______</vt:lpstr>
      <vt:lpstr>Permission request regarding CAGI 6 recordings and hybrid presentations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yixuan ye</cp:lastModifiedBy>
  <cp:revision>21</cp:revision>
  <dcterms:created xsi:type="dcterms:W3CDTF">2017-09-29T21:50:38Z</dcterms:created>
  <dcterms:modified xsi:type="dcterms:W3CDTF">2022-05-16T04:13:51Z</dcterms:modified>
</cp:coreProperties>
</file>