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258" r:id="rId4"/>
    <p:sldId id="266" r:id="rId5"/>
    <p:sldId id="267" r:id="rId6"/>
    <p:sldId id="268" r:id="rId7"/>
    <p:sldId id="270" r:id="rId8"/>
    <p:sldId id="274" r:id="rId9"/>
    <p:sldId id="281" r:id="rId10"/>
    <p:sldId id="282" r:id="rId11"/>
    <p:sldId id="283" r:id="rId12"/>
    <p:sldId id="28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FF"/>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03" autoAdjust="0"/>
    <p:restoredTop sz="94660"/>
  </p:normalViewPr>
  <p:slideViewPr>
    <p:cSldViewPr>
      <p:cViewPr varScale="1">
        <p:scale>
          <a:sx n="105" d="100"/>
          <a:sy n="105" d="100"/>
        </p:scale>
        <p:origin x="944"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5/20/22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emidio,capriotti@unibo.it" TargetMode="External"/><Relationship Id="rId1" Type="http://schemas.openxmlformats.org/officeDocument/2006/relationships/slideLayout" Target="../slideLayouts/slideLayout6.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image" Target="../media/image6.t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457200" y="457200"/>
            <a:ext cx="8229600" cy="762000"/>
          </a:xfrm>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a:t>
            </a:r>
            <a:r>
              <a:rPr lang="en-US" altLang="en-US" sz="1800" i="1" dirty="0">
                <a:solidFill>
                  <a:srgbClr val="FF3300"/>
                </a:solidFill>
              </a:rPr>
              <a:t> </a:t>
            </a:r>
            <a:r>
              <a:rPr lang="en-US" altLang="en-US" sz="1800" i="1" dirty="0" err="1">
                <a:solidFill>
                  <a:srgbClr val="FF3300"/>
                </a:solidFill>
              </a:rPr>
              <a:t>Turina</a:t>
            </a:r>
            <a:r>
              <a:rPr lang="en-US" altLang="en-US" sz="1800" i="1" dirty="0">
                <a:solidFill>
                  <a:srgbClr val="FF3300"/>
                </a:solidFill>
              </a:rPr>
              <a:t> P, </a:t>
            </a:r>
            <a:r>
              <a:rPr lang="en-US" altLang="en-US" sz="1800" i="1" dirty="0" err="1">
                <a:solidFill>
                  <a:srgbClr val="FF3300"/>
                </a:solidFill>
              </a:rPr>
              <a:t>Petrosino</a:t>
            </a:r>
            <a:r>
              <a:rPr lang="en-US" altLang="en-US" sz="1800" i="1" dirty="0">
                <a:solidFill>
                  <a:srgbClr val="FF3300"/>
                </a:solidFill>
              </a:rPr>
              <a:t> M, </a:t>
            </a:r>
            <a:r>
              <a:rPr lang="en-US" altLang="en-US" sz="1800" i="1" dirty="0" err="1">
                <a:solidFill>
                  <a:srgbClr val="FF3300"/>
                </a:solidFill>
              </a:rPr>
              <a:t>Cicconardi</a:t>
            </a:r>
            <a:r>
              <a:rPr lang="en-US" altLang="en-US" sz="1800" i="1" dirty="0">
                <a:solidFill>
                  <a:srgbClr val="FF3300"/>
                </a:solidFill>
              </a:rPr>
              <a:t> A, Novak L, </a:t>
            </a:r>
            <a:r>
              <a:rPr lang="en-US" altLang="en-US" sz="1800" i="1" dirty="0" err="1">
                <a:solidFill>
                  <a:srgbClr val="FF3300"/>
                </a:solidFill>
              </a:rPr>
              <a:t>Pasquo</a:t>
            </a:r>
            <a:r>
              <a:rPr lang="en-US" altLang="en-US" sz="1800" i="1" dirty="0">
                <a:solidFill>
                  <a:srgbClr val="FF3300"/>
                </a:solidFill>
              </a:rPr>
              <a:t> A, </a:t>
            </a:r>
            <a:r>
              <a:rPr lang="en-US" altLang="en-US" sz="1800" i="1" dirty="0"/>
              <a:t>_______</a:t>
            </a:r>
            <a:br>
              <a:rPr lang="en-US" altLang="en-US" sz="1800" i="1" dirty="0"/>
            </a:br>
            <a:r>
              <a:rPr lang="en-US" altLang="en-US" sz="1800" i="1" dirty="0"/>
              <a:t>______</a:t>
            </a:r>
            <a:r>
              <a:rPr lang="en-US" altLang="en-US" sz="1800" i="1" dirty="0" err="1">
                <a:solidFill>
                  <a:srgbClr val="FF3300"/>
                </a:solidFill>
              </a:rPr>
              <a:t>Chiaraluce</a:t>
            </a:r>
            <a:r>
              <a:rPr lang="en-US" altLang="en-US" sz="1800" i="1" dirty="0">
                <a:solidFill>
                  <a:srgbClr val="FF3300"/>
                </a:solidFill>
              </a:rPr>
              <a:t> R, Consalvi V, </a:t>
            </a:r>
            <a:r>
              <a:rPr lang="en-US" altLang="en-US" sz="1800" i="1" dirty="0" err="1">
                <a:solidFill>
                  <a:srgbClr val="FF3300"/>
                </a:solidFill>
              </a:rPr>
              <a:t>Capriotti</a:t>
            </a:r>
            <a:r>
              <a:rPr lang="en-US" altLang="en-US" sz="1800" i="1" dirty="0">
                <a:solidFill>
                  <a:srgbClr val="FF3300"/>
                </a:solidFill>
              </a:rPr>
              <a:t> E*</a:t>
            </a:r>
            <a:r>
              <a:rPr lang="en-US" altLang="en-US" sz="1800" i="1" dirty="0"/>
              <a:t>_______</a:t>
            </a:r>
          </a:p>
        </p:txBody>
      </p:sp>
      <p:sp>
        <p:nvSpPr>
          <p:cNvPr id="8197" name="Rectangle 5"/>
          <p:cNvSpPr>
            <a:spLocks noGrp="1" noChangeArrowheads="1"/>
          </p:cNvSpPr>
          <p:nvPr>
            <p:ph idx="1"/>
          </p:nvPr>
        </p:nvSpPr>
        <p:spPr>
          <a:xfrm>
            <a:off x="457200" y="1371600"/>
            <a:ext cx="8229600" cy="5791200"/>
          </a:xfrm>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i="1" dirty="0">
                <a:solidFill>
                  <a:srgbClr val="FF0000"/>
                </a:solidFill>
              </a:rPr>
              <a:t>Assessing the predictions of the MAPK challenges</a:t>
            </a:r>
            <a:r>
              <a:rPr lang="en-US" dirty="0"/>
              <a:t>,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r>
              <a:rPr lang="en-US" sz="2800" dirty="0"/>
              <a:t>Assessing the predictions of the MAPK challenges</a:t>
            </a:r>
          </a:p>
        </p:txBody>
      </p:sp>
      <p:sp>
        <p:nvSpPr>
          <p:cNvPr id="4" name="Content Placeholder 3"/>
          <p:cNvSpPr>
            <a:spLocks noGrp="1"/>
          </p:cNvSpPr>
          <p:nvPr>
            <p:ph idx="1"/>
          </p:nvPr>
        </p:nvSpPr>
        <p:spPr>
          <a:xfrm>
            <a:off x="-114300" y="899809"/>
            <a:ext cx="9372600" cy="2529191"/>
          </a:xfrm>
        </p:spPr>
        <p:txBody>
          <a:bodyPr>
            <a:noAutofit/>
          </a:bodyPr>
          <a:lstStyle/>
          <a:p>
            <a:pPr marL="0" indent="0" algn="ctr">
              <a:buNone/>
            </a:pPr>
            <a:r>
              <a:rPr lang="en-US" sz="1800" i="1" dirty="0" err="1"/>
              <a:t>Turina</a:t>
            </a:r>
            <a:r>
              <a:rPr lang="en-US" sz="1800" i="1" dirty="0"/>
              <a:t> P</a:t>
            </a:r>
            <a:r>
              <a:rPr lang="en-US" sz="1800" i="1" baseline="30000" dirty="0"/>
              <a:t>1</a:t>
            </a:r>
            <a:r>
              <a:rPr lang="en-US" sz="1800" i="1" dirty="0"/>
              <a:t>, </a:t>
            </a:r>
            <a:r>
              <a:rPr lang="en-US" sz="1800" i="1" dirty="0" err="1"/>
              <a:t>Petrosino</a:t>
            </a:r>
            <a:r>
              <a:rPr lang="en-US" sz="1800" i="1" dirty="0"/>
              <a:t> M </a:t>
            </a:r>
            <a:r>
              <a:rPr lang="en-US" sz="1800" i="1" baseline="30000" dirty="0"/>
              <a:t>2</a:t>
            </a:r>
            <a:r>
              <a:rPr lang="en-US" sz="1800" i="1" dirty="0"/>
              <a:t>, </a:t>
            </a:r>
            <a:r>
              <a:rPr lang="en-US" sz="1800" i="1" dirty="0" err="1"/>
              <a:t>Cicconardi</a:t>
            </a:r>
            <a:r>
              <a:rPr lang="en-US" sz="1800" i="1" dirty="0"/>
              <a:t> A</a:t>
            </a:r>
            <a:r>
              <a:rPr lang="en-US" sz="1800" i="1" baseline="30000" dirty="0"/>
              <a:t>1</a:t>
            </a:r>
            <a:r>
              <a:rPr lang="en-US" sz="1800" i="1" dirty="0"/>
              <a:t>, Novak L</a:t>
            </a:r>
            <a:r>
              <a:rPr lang="en-US" sz="1800" i="1" baseline="30000" dirty="0"/>
              <a:t>2</a:t>
            </a:r>
            <a:r>
              <a:rPr lang="en-US" sz="1800" i="1" dirty="0"/>
              <a:t>, </a:t>
            </a:r>
            <a:r>
              <a:rPr lang="en-US" sz="1800" i="1" dirty="0" err="1"/>
              <a:t>Pasquo</a:t>
            </a:r>
            <a:r>
              <a:rPr lang="en-US" sz="1800" i="1" dirty="0"/>
              <a:t> A</a:t>
            </a:r>
            <a:r>
              <a:rPr lang="en-US" sz="1800" i="1" baseline="30000" dirty="0"/>
              <a:t>3</a:t>
            </a:r>
            <a:r>
              <a:rPr lang="en-US" sz="1800" i="1" dirty="0"/>
              <a:t>,</a:t>
            </a:r>
            <a:br>
              <a:rPr lang="en-US" sz="1800" i="1" dirty="0"/>
            </a:br>
            <a:r>
              <a:rPr lang="en-US" sz="1800" i="1" dirty="0" err="1"/>
              <a:t>Chiaraluce</a:t>
            </a:r>
            <a:r>
              <a:rPr lang="en-US" sz="1800" i="1" dirty="0"/>
              <a:t> R</a:t>
            </a:r>
            <a:r>
              <a:rPr lang="en-US" sz="1800" i="1" baseline="30000" dirty="0"/>
              <a:t>2</a:t>
            </a:r>
            <a:r>
              <a:rPr lang="en-US" sz="1800" i="1" dirty="0"/>
              <a:t>, Consalvi V </a:t>
            </a:r>
            <a:r>
              <a:rPr lang="en-US" sz="1800" i="1" baseline="30000" dirty="0"/>
              <a:t>2</a:t>
            </a:r>
            <a:r>
              <a:rPr lang="en-US" sz="1800" i="1" dirty="0"/>
              <a:t>,  </a:t>
            </a:r>
            <a:r>
              <a:rPr lang="en-US" sz="1800" i="1" dirty="0" err="1"/>
              <a:t>Capriotti</a:t>
            </a:r>
            <a:r>
              <a:rPr lang="en-US" sz="1800" i="1" dirty="0"/>
              <a:t> E</a:t>
            </a:r>
            <a:r>
              <a:rPr lang="en-US" sz="1800" i="1" baseline="30000" dirty="0"/>
              <a:t>1</a:t>
            </a:r>
            <a:r>
              <a:rPr lang="en-US" sz="1800" i="1" dirty="0"/>
              <a:t>*</a:t>
            </a:r>
          </a:p>
          <a:p>
            <a:pPr marL="0" indent="0" algn="ctr">
              <a:buNone/>
            </a:pPr>
            <a:endParaRPr lang="en-US" sz="1400" i="1" dirty="0"/>
          </a:p>
          <a:p>
            <a:pPr marL="0" indent="0" algn="ctr">
              <a:buNone/>
            </a:pPr>
            <a:r>
              <a:rPr lang="en-US" sz="1400" baseline="30000" dirty="0"/>
              <a:t>1</a:t>
            </a:r>
            <a:r>
              <a:rPr lang="en-US" sz="1400" dirty="0"/>
              <a:t> Department of Pharmacy and Biotechnology (FaBiT), University of Bologna. Bologna (Italy)</a:t>
            </a:r>
          </a:p>
          <a:p>
            <a:pPr marL="0" indent="0" algn="ctr">
              <a:buNone/>
            </a:pPr>
            <a:r>
              <a:rPr lang="en-US" sz="1400" baseline="30000" dirty="0"/>
              <a:t>2</a:t>
            </a:r>
            <a:r>
              <a:rPr lang="en-US" sz="1400" dirty="0"/>
              <a:t> Department of Biochemical Sciences, Sapienza University of Rome, Rome (Italy)</a:t>
            </a:r>
          </a:p>
          <a:p>
            <a:pPr marL="0" indent="0" algn="ctr">
              <a:buNone/>
            </a:pPr>
            <a:r>
              <a:rPr lang="en-US" sz="1400" baseline="30000" dirty="0"/>
              <a:t>3</a:t>
            </a:r>
            <a:r>
              <a:rPr lang="en-US" sz="1400" dirty="0"/>
              <a:t> ENEA CR Frascati, Diagnostics and Metrology Laboratory FSN-TECFIS-DIM, Frascati (Italy)</a:t>
            </a:r>
          </a:p>
          <a:p>
            <a:pPr marL="0" indent="0" algn="ctr">
              <a:buNone/>
            </a:pPr>
            <a:r>
              <a:rPr lang="en-US" sz="1400" b="1" dirty="0"/>
              <a:t>Contact</a:t>
            </a:r>
            <a:r>
              <a:rPr lang="en-US" sz="1400" dirty="0"/>
              <a:t>: </a:t>
            </a:r>
            <a:r>
              <a:rPr lang="en-US" sz="1400" dirty="0">
                <a:hlinkClick r:id="rId2"/>
              </a:rPr>
              <a:t>emidio,capriotti@unibo.it</a:t>
            </a:r>
            <a:r>
              <a:rPr lang="en-US" sz="1400" dirty="0"/>
              <a:t> </a:t>
            </a:r>
          </a:p>
          <a:p>
            <a:pPr marL="0" indent="0" algn="ctr">
              <a:buNone/>
            </a:pPr>
            <a:endParaRPr lang="en-US" sz="1200" dirty="0"/>
          </a:p>
          <a:p>
            <a:pPr marL="0" indent="0" algn="ctr">
              <a:buNone/>
            </a:pPr>
            <a:endParaRPr lang="en-US" sz="1200" dirty="0"/>
          </a:p>
          <a:p>
            <a:pPr marL="0" indent="0" algn="ctr">
              <a:buNone/>
            </a:pPr>
            <a:r>
              <a:rPr lang="en-US" sz="1800" dirty="0"/>
              <a:t>CAGI 6 Conference</a:t>
            </a:r>
          </a:p>
          <a:p>
            <a:pPr marL="0" indent="0" algn="ctr">
              <a:buNone/>
            </a:pPr>
            <a:r>
              <a:rPr lang="en-US" sz="1800" dirty="0"/>
              <a:t>14-16 May, 2022 – Berkeley (CA) USA</a:t>
            </a:r>
          </a:p>
          <a:p>
            <a:pPr marL="0" indent="0" algn="ctr">
              <a:buNone/>
            </a:pPr>
            <a:endParaRPr lang="en-US" sz="1400" dirty="0"/>
          </a:p>
        </p:txBody>
      </p:sp>
      <p:pic>
        <p:nvPicPr>
          <p:cNvPr id="20" name="PersMedColorMod.pdf" descr="PersMedColorMod.pdf">
            <a:extLst>
              <a:ext uri="{FF2B5EF4-FFF2-40B4-BE49-F238E27FC236}">
                <a16:creationId xmlns:a16="http://schemas.microsoft.com/office/drawing/2014/main" id="{320D377D-3ACD-4145-82C9-EBE995F87ACF}"/>
              </a:ext>
            </a:extLst>
          </p:cNvPr>
          <p:cNvPicPr>
            <a:picLocks noChangeAspect="1"/>
          </p:cNvPicPr>
          <p:nvPr/>
        </p:nvPicPr>
        <p:blipFill>
          <a:blip r:embed="rId3"/>
          <a:stretch>
            <a:fillRect/>
          </a:stretch>
        </p:blipFill>
        <p:spPr>
          <a:xfrm>
            <a:off x="6324600" y="3849531"/>
            <a:ext cx="2357537" cy="2140465"/>
          </a:xfrm>
          <a:prstGeom prst="rect">
            <a:avLst/>
          </a:prstGeom>
          <a:ln w="12700">
            <a:miter lim="400000"/>
          </a:ln>
        </p:spPr>
      </p:pic>
      <p:grpSp>
        <p:nvGrpSpPr>
          <p:cNvPr id="21" name="Group">
            <a:extLst>
              <a:ext uri="{FF2B5EF4-FFF2-40B4-BE49-F238E27FC236}">
                <a16:creationId xmlns:a16="http://schemas.microsoft.com/office/drawing/2014/main" id="{EA234C82-2BFE-C749-9910-4C339B9468F9}"/>
              </a:ext>
            </a:extLst>
          </p:cNvPr>
          <p:cNvGrpSpPr/>
          <p:nvPr/>
        </p:nvGrpSpPr>
        <p:grpSpPr>
          <a:xfrm>
            <a:off x="685800" y="3739650"/>
            <a:ext cx="1310721" cy="2362200"/>
            <a:chOff x="0" y="0"/>
            <a:chExt cx="1832190" cy="3302001"/>
          </a:xfrm>
        </p:grpSpPr>
        <p:grpSp>
          <p:nvGrpSpPr>
            <p:cNvPr id="22" name="Group">
              <a:extLst>
                <a:ext uri="{FF2B5EF4-FFF2-40B4-BE49-F238E27FC236}">
                  <a16:creationId xmlns:a16="http://schemas.microsoft.com/office/drawing/2014/main" id="{91497767-BBF8-4543-AFAB-D3EADB637582}"/>
                </a:ext>
              </a:extLst>
            </p:cNvPr>
            <p:cNvGrpSpPr/>
            <p:nvPr/>
          </p:nvGrpSpPr>
          <p:grpSpPr>
            <a:xfrm>
              <a:off x="-1" y="0"/>
              <a:ext cx="1832192" cy="1645588"/>
              <a:chOff x="0" y="0"/>
              <a:chExt cx="1832190" cy="1645587"/>
            </a:xfrm>
          </p:grpSpPr>
          <p:pic>
            <p:nvPicPr>
              <p:cNvPr id="27" name="droppedImage.pdf" descr="droppedImage.pdf">
                <a:extLst>
                  <a:ext uri="{FF2B5EF4-FFF2-40B4-BE49-F238E27FC236}">
                    <a16:creationId xmlns:a16="http://schemas.microsoft.com/office/drawing/2014/main" id="{13FAC0A4-FE70-DE4B-9840-959E9BC16C24}"/>
                  </a:ext>
                </a:extLst>
              </p:cNvPr>
              <p:cNvPicPr>
                <a:picLocks noChangeAspect="1"/>
              </p:cNvPicPr>
              <p:nvPr/>
            </p:nvPicPr>
            <p:blipFill>
              <a:blip r:embed="rId4">
                <a:alphaModFix amt="60000"/>
              </a:blip>
              <a:stretch>
                <a:fillRect/>
              </a:stretch>
            </p:blipFill>
            <p:spPr>
              <a:xfrm>
                <a:off x="0" y="0"/>
                <a:ext cx="1633652" cy="1645588"/>
              </a:xfrm>
              <a:prstGeom prst="rect">
                <a:avLst/>
              </a:prstGeom>
              <a:ln w="12700" cap="flat">
                <a:noFill/>
                <a:miter lim="400000"/>
              </a:ln>
              <a:effectLst/>
            </p:spPr>
          </p:pic>
          <p:sp>
            <p:nvSpPr>
              <p:cNvPr id="28" name="Native">
                <a:extLst>
                  <a:ext uri="{FF2B5EF4-FFF2-40B4-BE49-F238E27FC236}">
                    <a16:creationId xmlns:a16="http://schemas.microsoft.com/office/drawing/2014/main" id="{9C5D0E49-66D4-6A4F-811B-EC15A432BE51}"/>
                  </a:ext>
                </a:extLst>
              </p:cNvPr>
              <p:cNvSpPr txBox="1"/>
              <p:nvPr/>
            </p:nvSpPr>
            <p:spPr>
              <a:xfrm>
                <a:off x="1193114" y="50477"/>
                <a:ext cx="639077" cy="266157"/>
              </a:xfrm>
              <a:prstGeom prst="rect">
                <a:avLst/>
              </a:prstGeom>
              <a:noFill/>
              <a:ln w="12700" cap="flat">
                <a:noFill/>
                <a:miter lim="400000"/>
              </a:ln>
              <a:effectLst>
                <a:outerShdw blurRad="50800" dist="12700" dir="162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1100">
                    <a:latin typeface="+mn-lt"/>
                    <a:ea typeface="+mn-ea"/>
                    <a:cs typeface="+mn-cs"/>
                    <a:sym typeface="Helvetica"/>
                  </a:defRPr>
                </a:pPr>
                <a:r>
                  <a:rPr i="1">
                    <a:solidFill>
                      <a:srgbClr val="D84800"/>
                    </a:solidFill>
                    <a:latin typeface="Helvetica Neue"/>
                    <a:ea typeface="Helvetica Neue"/>
                    <a:cs typeface="Helvetica Neue"/>
                    <a:sym typeface="Helvetica Neue"/>
                  </a:rPr>
                  <a:t>Native</a:t>
                </a:r>
                <a:r>
                  <a:rPr b="1" i="1">
                    <a:solidFill>
                      <a:srgbClr val="00D2A9"/>
                    </a:solidFill>
                    <a:latin typeface="Verdana"/>
                    <a:ea typeface="Verdana"/>
                    <a:cs typeface="Verdana"/>
                    <a:sym typeface="Verdana"/>
                  </a:rPr>
                  <a:t> </a:t>
                </a:r>
                <a:r>
                  <a:rPr b="1" i="1">
                    <a:solidFill>
                      <a:srgbClr val="FFFED5"/>
                    </a:solidFill>
                    <a:latin typeface="Verdana"/>
                    <a:ea typeface="Verdana"/>
                    <a:cs typeface="Verdana"/>
                    <a:sym typeface="Verdana"/>
                  </a:rPr>
                  <a:t> </a:t>
                </a:r>
              </a:p>
            </p:txBody>
          </p:sp>
        </p:grpSp>
        <p:grpSp>
          <p:nvGrpSpPr>
            <p:cNvPr id="23" name="Group">
              <a:extLst>
                <a:ext uri="{FF2B5EF4-FFF2-40B4-BE49-F238E27FC236}">
                  <a16:creationId xmlns:a16="http://schemas.microsoft.com/office/drawing/2014/main" id="{F8AF0C27-60A2-0049-9718-D5F289195CC7}"/>
                </a:ext>
              </a:extLst>
            </p:cNvPr>
            <p:cNvGrpSpPr/>
            <p:nvPr/>
          </p:nvGrpSpPr>
          <p:grpSpPr>
            <a:xfrm>
              <a:off x="55443" y="1765695"/>
              <a:ext cx="1718624" cy="1536307"/>
              <a:chOff x="0" y="0"/>
              <a:chExt cx="1718623" cy="1536305"/>
            </a:xfrm>
          </p:grpSpPr>
          <p:pic>
            <p:nvPicPr>
              <p:cNvPr id="25" name="droppedImage.pdf" descr="droppedImage.pdf">
                <a:extLst>
                  <a:ext uri="{FF2B5EF4-FFF2-40B4-BE49-F238E27FC236}">
                    <a16:creationId xmlns:a16="http://schemas.microsoft.com/office/drawing/2014/main" id="{1DA49716-4AA3-B34A-A94B-D1484862D240}"/>
                  </a:ext>
                </a:extLst>
              </p:cNvPr>
              <p:cNvPicPr>
                <a:picLocks noChangeAspect="1"/>
              </p:cNvPicPr>
              <p:nvPr/>
            </p:nvPicPr>
            <p:blipFill>
              <a:blip r:embed="rId5">
                <a:alphaModFix amt="90000"/>
              </a:blip>
              <a:stretch>
                <a:fillRect/>
              </a:stretch>
            </p:blipFill>
            <p:spPr>
              <a:xfrm>
                <a:off x="0" y="48185"/>
                <a:ext cx="1491873" cy="1488121"/>
              </a:xfrm>
              <a:prstGeom prst="rect">
                <a:avLst/>
              </a:prstGeom>
              <a:ln w="12700" cap="flat">
                <a:noFill/>
                <a:miter lim="400000"/>
              </a:ln>
              <a:effectLst>
                <a:reflection stA="50000" endPos="40000" dir="5400000" sy="-100000" algn="bl" rotWithShape="0"/>
              </a:effectLst>
            </p:spPr>
          </p:pic>
          <p:sp>
            <p:nvSpPr>
              <p:cNvPr id="26" name="Mutant">
                <a:extLst>
                  <a:ext uri="{FF2B5EF4-FFF2-40B4-BE49-F238E27FC236}">
                    <a16:creationId xmlns:a16="http://schemas.microsoft.com/office/drawing/2014/main" id="{527B687B-E195-C74E-AED1-72BA9A5E4929}"/>
                  </a:ext>
                </a:extLst>
              </p:cNvPr>
              <p:cNvSpPr txBox="1"/>
              <p:nvPr/>
            </p:nvSpPr>
            <p:spPr>
              <a:xfrm>
                <a:off x="1066318" y="0"/>
                <a:ext cx="652306" cy="444754"/>
              </a:xfrm>
              <a:prstGeom prst="rect">
                <a:avLst/>
              </a:prstGeom>
              <a:noFill/>
              <a:ln w="12700" cap="flat">
                <a:noFill/>
                <a:miter lim="400000"/>
              </a:ln>
              <a:effectLst>
                <a:outerShdw blurRad="50800" dist="12700" dir="162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2400">
                    <a:latin typeface="+mn-lt"/>
                    <a:ea typeface="+mn-ea"/>
                    <a:cs typeface="+mn-cs"/>
                    <a:sym typeface="Helvetica"/>
                  </a:defRPr>
                </a:pPr>
                <a:r>
                  <a:rPr sz="1000" i="1">
                    <a:solidFill>
                      <a:srgbClr val="D84800"/>
                    </a:solidFill>
                    <a:latin typeface="Helvetica Neue"/>
                    <a:ea typeface="Helvetica Neue"/>
                    <a:cs typeface="Helvetica Neue"/>
                    <a:sym typeface="Helvetica Neue"/>
                  </a:rPr>
                  <a:t>Mutant</a:t>
                </a:r>
                <a:r>
                  <a:rPr sz="1800" b="1" i="1">
                    <a:solidFill>
                      <a:srgbClr val="00D2A9"/>
                    </a:solidFill>
                    <a:latin typeface="Verdana"/>
                    <a:ea typeface="Verdana"/>
                    <a:cs typeface="Verdana"/>
                    <a:sym typeface="Verdana"/>
                  </a:rPr>
                  <a:t> </a:t>
                </a:r>
                <a:r>
                  <a:rPr sz="1800" b="1" i="1">
                    <a:solidFill>
                      <a:srgbClr val="FFFED5"/>
                    </a:solidFill>
                    <a:latin typeface="Verdana"/>
                    <a:ea typeface="Verdana"/>
                    <a:cs typeface="Verdana"/>
                    <a:sym typeface="Verdana"/>
                  </a:rPr>
                  <a:t> </a:t>
                </a:r>
              </a:p>
            </p:txBody>
          </p:sp>
        </p:grpSp>
        <p:sp>
          <p:nvSpPr>
            <p:cNvPr id="24" name="Arrow">
              <a:extLst>
                <a:ext uri="{FF2B5EF4-FFF2-40B4-BE49-F238E27FC236}">
                  <a16:creationId xmlns:a16="http://schemas.microsoft.com/office/drawing/2014/main" id="{D986D7BF-C4E7-0747-8BC1-520CE427FEDB}"/>
                </a:ext>
              </a:extLst>
            </p:cNvPr>
            <p:cNvSpPr/>
            <p:nvPr/>
          </p:nvSpPr>
          <p:spPr>
            <a:xfrm rot="5400000">
              <a:off x="748141" y="1475146"/>
              <a:ext cx="342097" cy="470383"/>
            </a:xfrm>
            <a:prstGeom prst="rightArrow">
              <a:avLst>
                <a:gd name="adj1" fmla="val 62611"/>
                <a:gd name="adj2" fmla="val 68407"/>
              </a:avLst>
            </a:prstGeom>
            <a:solidFill>
              <a:srgbClr val="FFF2B0">
                <a:alpha val="80000"/>
              </a:srgbClr>
            </a:solidFill>
            <a:ln w="12700" cap="flat">
              <a:solidFill>
                <a:srgbClr val="000000">
                  <a:alpha val="80000"/>
                </a:srgbClr>
              </a:solidFill>
              <a:prstDash val="sysDot"/>
              <a:miter lim="400000"/>
            </a:ln>
            <a:effectLst>
              <a:outerShdw blurRad="50800" dist="12700" dir="16200000" rotWithShape="0">
                <a:srgbClr val="000000">
                  <a:alpha val="50000"/>
                </a:srgbClr>
              </a:outerShdw>
            </a:effectLst>
          </p:spPr>
          <p:txBody>
            <a:bodyPr wrap="square" lIns="38100" tIns="38100" rIns="38100" bIns="38100" numCol="1" anchor="ctr">
              <a:noAutofit/>
            </a:bodyPr>
            <a:lstStyle/>
            <a:p>
              <a:pPr>
                <a:defRPr sz="3800">
                  <a:solidFill>
                    <a:srgbClr val="FFFFFF"/>
                  </a:solidFill>
                  <a:effectLst>
                    <a:outerShdw blurRad="38100" dist="12700" dir="5400000" rotWithShape="0">
                      <a:srgbClr val="000000">
                        <a:alpha val="50000"/>
                      </a:srgbClr>
                    </a:outerShdw>
                  </a:effectLst>
                </a:defRPr>
              </a:pPr>
              <a:endParaRPr/>
            </a:p>
          </p:txBody>
        </p:sp>
      </p:grpSp>
      <p:pic>
        <p:nvPicPr>
          <p:cNvPr id="36" name="Picture 35">
            <a:extLst>
              <a:ext uri="{FF2B5EF4-FFF2-40B4-BE49-F238E27FC236}">
                <a16:creationId xmlns:a16="http://schemas.microsoft.com/office/drawing/2014/main" id="{7055BC06-91C5-D746-B990-8EF8201DD567}"/>
              </a:ext>
            </a:extLst>
          </p:cNvPr>
          <p:cNvPicPr>
            <a:picLocks noChangeAspect="1"/>
          </p:cNvPicPr>
          <p:nvPr/>
        </p:nvPicPr>
        <p:blipFill>
          <a:blip r:embed="rId6"/>
          <a:stretch>
            <a:fillRect/>
          </a:stretch>
        </p:blipFill>
        <p:spPr>
          <a:xfrm>
            <a:off x="3724883" y="5943600"/>
            <a:ext cx="1694233" cy="624191"/>
          </a:xfrm>
          <a:prstGeom prst="rect">
            <a:avLst/>
          </a:prstGeom>
        </p:spPr>
      </p:pic>
    </p:spTree>
    <p:extLst>
      <p:ext uri="{BB962C8B-B14F-4D97-AF65-F5344CB8AC3E}">
        <p14:creationId xmlns:p14="http://schemas.microsoft.com/office/powerpoint/2010/main" val="1100057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MAPK1/MAPK3 Challenges</a:t>
            </a:r>
          </a:p>
        </p:txBody>
      </p:sp>
      <p:sp>
        <p:nvSpPr>
          <p:cNvPr id="15" name="Calmodulin (CaM) is a sensor protein which variants have been associated with ventricular tachycardia and sudden cardiac death.…">
            <a:extLst>
              <a:ext uri="{FF2B5EF4-FFF2-40B4-BE49-F238E27FC236}">
                <a16:creationId xmlns:a16="http://schemas.microsoft.com/office/drawing/2014/main" id="{A32BFA00-7F46-284D-A02D-F244D10FB7B3}"/>
              </a:ext>
            </a:extLst>
          </p:cNvPr>
          <p:cNvSpPr txBox="1"/>
          <p:nvPr/>
        </p:nvSpPr>
        <p:spPr>
          <a:xfrm>
            <a:off x="841755" y="1143745"/>
            <a:ext cx="7543800" cy="35496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R="40639" indent="2540">
              <a:spcBef>
                <a:spcPts val="1200"/>
              </a:spcBef>
              <a:buClr>
                <a:srgbClr val="000000"/>
              </a:buClr>
              <a:buFont typeface="Verdana"/>
              <a:defRPr sz="2600">
                <a:uFill>
                  <a:solidFill>
                    <a:srgbClr val="000000"/>
                  </a:solidFill>
                </a:uFill>
                <a:latin typeface="+mn-lt"/>
                <a:ea typeface="+mn-ea"/>
                <a:cs typeface="+mn-cs"/>
                <a:sym typeface="Helvetica"/>
              </a:defRPr>
            </a:pPr>
            <a:r>
              <a:rPr lang="en-US" sz="1600" dirty="0"/>
              <a:t>MAPK1 (ERK2) and MAPK3 (ERK1) are active serine/threonine kinase that regulates cell proliferation, transcription, differentiation, and cell cycle progression. </a:t>
            </a:r>
            <a:br>
              <a:rPr lang="en-US" sz="1600" dirty="0"/>
            </a:br>
            <a:endParaRPr lang="en-US" sz="1600" dirty="0"/>
          </a:p>
          <a:p>
            <a:pPr marR="40639" indent="2540">
              <a:spcBef>
                <a:spcPts val="1200"/>
              </a:spcBef>
              <a:buClr>
                <a:srgbClr val="000000"/>
              </a:buClr>
              <a:buFont typeface="Verdana"/>
              <a:defRPr sz="2600">
                <a:uFill>
                  <a:solidFill>
                    <a:srgbClr val="000000"/>
                  </a:solidFill>
                </a:uFill>
                <a:latin typeface="+mn-lt"/>
                <a:ea typeface="+mn-ea"/>
                <a:cs typeface="+mn-cs"/>
                <a:sym typeface="Helvetica"/>
              </a:defRPr>
            </a:pPr>
            <a:r>
              <a:rPr lang="en-US" sz="1600" dirty="0"/>
              <a:t>The MAPKs are activated by phosphorylation of two residues (</a:t>
            </a:r>
            <a:r>
              <a:rPr lang="en-US" sz="1600" dirty="0" err="1"/>
              <a:t>Thr</a:t>
            </a:r>
            <a:r>
              <a:rPr lang="en-US" sz="1600" dirty="0"/>
              <a:t> and Tyr). The stabilities and activities of a set of mutants was assessed for both  phosphorylated and unphosphorylated forms. </a:t>
            </a:r>
            <a:br>
              <a:rPr lang="en-US" sz="1600" dirty="0"/>
            </a:br>
            <a:endParaRPr sz="1600" dirty="0"/>
          </a:p>
          <a:p>
            <a:pPr marR="40639" indent="2540">
              <a:spcBef>
                <a:spcPts val="1200"/>
              </a:spcBef>
              <a:buClr>
                <a:srgbClr val="000000"/>
              </a:buClr>
              <a:buFont typeface="Verdana"/>
              <a:defRPr sz="2600">
                <a:uFill>
                  <a:solidFill>
                    <a:srgbClr val="000000"/>
                  </a:solidFill>
                </a:uFill>
                <a:latin typeface="+mn-lt"/>
                <a:ea typeface="+mn-ea"/>
                <a:cs typeface="+mn-cs"/>
                <a:sym typeface="Helvetica"/>
              </a:defRPr>
            </a:pPr>
            <a:r>
              <a:rPr lang="en-US" sz="1600" dirty="0"/>
              <a:t>For each variant in both forms, participants are asked to predict:</a:t>
            </a:r>
          </a:p>
          <a:p>
            <a:pPr marL="990600" marR="40639" indent="-228600">
              <a:spcBef>
                <a:spcPts val="1200"/>
              </a:spcBef>
              <a:buClr>
                <a:srgbClr val="000000"/>
              </a:buClr>
              <a:buSzPct val="100000"/>
              <a:buFont typeface="Verdana"/>
              <a:buChar char="•"/>
              <a:defRPr sz="2600">
                <a:uFill>
                  <a:solidFill>
                    <a:srgbClr val="000000"/>
                  </a:solidFill>
                </a:uFill>
                <a:latin typeface="+mn-lt"/>
                <a:ea typeface="+mn-ea"/>
                <a:cs typeface="+mn-cs"/>
                <a:sym typeface="Helvetica"/>
              </a:defRPr>
            </a:pPr>
            <a:r>
              <a:rPr lang="el-GR" sz="1600" dirty="0"/>
              <a:t>ΔΔ</a:t>
            </a:r>
            <a:r>
              <a:rPr lang="en-US" sz="1600" dirty="0"/>
              <a:t>G</a:t>
            </a:r>
            <a:r>
              <a:rPr lang="en-US" sz="1600" baseline="-5999" dirty="0"/>
              <a:t>H</a:t>
            </a:r>
            <a:r>
              <a:rPr lang="en-US" sz="1200" baseline="-5999" dirty="0"/>
              <a:t>2</a:t>
            </a:r>
            <a:r>
              <a:rPr lang="en-US" sz="1600" baseline="-5999" dirty="0"/>
              <a:t>0 </a:t>
            </a:r>
            <a:r>
              <a:rPr lang="en-US" sz="1600" dirty="0"/>
              <a:t>for unphosphorylated and phosphorylated forms</a:t>
            </a:r>
            <a:endParaRPr lang="en-US" sz="1600" baseline="-5999" dirty="0"/>
          </a:p>
          <a:p>
            <a:pPr marL="990600" marR="40639" indent="-228600">
              <a:spcBef>
                <a:spcPts val="1200"/>
              </a:spcBef>
              <a:buClr>
                <a:srgbClr val="000000"/>
              </a:buClr>
              <a:buSzPct val="100000"/>
              <a:buFont typeface="Verdana"/>
              <a:buChar char="•"/>
              <a:defRPr sz="2600">
                <a:uFill>
                  <a:solidFill>
                    <a:srgbClr val="000000"/>
                  </a:solidFill>
                </a:uFill>
                <a:latin typeface="+mn-lt"/>
                <a:ea typeface="+mn-ea"/>
                <a:cs typeface="+mn-cs"/>
                <a:sym typeface="Helvetica"/>
              </a:defRPr>
            </a:pPr>
            <a:r>
              <a:rPr lang="en-US" sz="1600" dirty="0"/>
              <a:t>catalytic efficiency (</a:t>
            </a:r>
            <a:r>
              <a:rPr lang="en-US" sz="1600" dirty="0" err="1"/>
              <a:t>k</a:t>
            </a:r>
            <a:r>
              <a:rPr lang="en-US" sz="1600" baseline="-5999" dirty="0" err="1"/>
              <a:t>cat</a:t>
            </a:r>
            <a:r>
              <a:rPr lang="en-US" sz="1600" dirty="0"/>
              <a:t>/k</a:t>
            </a:r>
            <a:r>
              <a:rPr lang="en-US" sz="1600" baseline="-5999" dirty="0"/>
              <a:t>m</a:t>
            </a:r>
            <a:r>
              <a:rPr lang="en-US" sz="1600" dirty="0"/>
              <a:t>)</a:t>
            </a:r>
            <a:r>
              <a:rPr lang="en-US" sz="1600" baseline="-5999" dirty="0"/>
              <a:t>mut</a:t>
            </a:r>
            <a:r>
              <a:rPr lang="en-US" sz="1600" dirty="0"/>
              <a:t>/(</a:t>
            </a:r>
            <a:r>
              <a:rPr lang="en-US" sz="1600" dirty="0" err="1"/>
              <a:t>k</a:t>
            </a:r>
            <a:r>
              <a:rPr lang="en-US" sz="1600" baseline="-5999" dirty="0" err="1"/>
              <a:t>cat</a:t>
            </a:r>
            <a:r>
              <a:rPr lang="en-US" sz="1600" dirty="0"/>
              <a:t>/k</a:t>
            </a:r>
            <a:r>
              <a:rPr lang="en-US" sz="1600" baseline="-5999" dirty="0"/>
              <a:t>m</a:t>
            </a:r>
            <a:r>
              <a:rPr lang="en-US" sz="1600" dirty="0"/>
              <a:t>)</a:t>
            </a:r>
            <a:r>
              <a:rPr lang="en-US" sz="1600" baseline="-5999" dirty="0" err="1"/>
              <a:t>wt</a:t>
            </a:r>
            <a:endParaRPr lang="en-US" sz="1600" baseline="-5999" dirty="0"/>
          </a:p>
          <a:p>
            <a:pPr marR="40639" indent="2540" algn="l" defTabSz="914400">
              <a:spcBef>
                <a:spcPts val="1200"/>
              </a:spcBef>
              <a:buClr>
                <a:srgbClr val="000000"/>
              </a:buClr>
              <a:buFont typeface="Verdana"/>
              <a:defRPr sz="2600">
                <a:uFill>
                  <a:solidFill>
                    <a:srgbClr val="000000"/>
                  </a:solidFill>
                </a:uFill>
                <a:latin typeface="+mn-lt"/>
                <a:ea typeface="+mn-ea"/>
                <a:cs typeface="+mn-cs"/>
                <a:sym typeface="Helvetica"/>
              </a:defRPr>
            </a:pPr>
            <a:endParaRPr sz="1400" dirty="0"/>
          </a:p>
        </p:txBody>
      </p:sp>
      <p:sp>
        <p:nvSpPr>
          <p:cNvPr id="16" name="Data providers:  Giuditta Dal Cortivo and Daniele Dell’Orco University of Verona, Italy.">
            <a:extLst>
              <a:ext uri="{FF2B5EF4-FFF2-40B4-BE49-F238E27FC236}">
                <a16:creationId xmlns:a16="http://schemas.microsoft.com/office/drawing/2014/main" id="{B99E35F7-BBE7-C547-8B49-93C6F476B4C3}"/>
              </a:ext>
            </a:extLst>
          </p:cNvPr>
          <p:cNvSpPr txBox="1"/>
          <p:nvPr/>
        </p:nvSpPr>
        <p:spPr>
          <a:xfrm>
            <a:off x="841755" y="4901341"/>
            <a:ext cx="4731401"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R="40639" indent="2540">
              <a:spcBef>
                <a:spcPts val="1200"/>
              </a:spcBef>
              <a:buClr>
                <a:srgbClr val="000000"/>
              </a:buClr>
              <a:buFont typeface="Verdana"/>
              <a:defRPr sz="2600" b="1">
                <a:solidFill>
                  <a:srgbClr val="FF2600"/>
                </a:solidFill>
                <a:uFill>
                  <a:solidFill>
                    <a:srgbClr val="000000"/>
                  </a:solidFill>
                </a:uFill>
                <a:latin typeface="+mn-lt"/>
                <a:ea typeface="+mn-ea"/>
                <a:cs typeface="+mn-cs"/>
                <a:sym typeface="Helvetica"/>
              </a:defRPr>
            </a:pPr>
            <a:r>
              <a:rPr sz="1600" b="0" dirty="0">
                <a:solidFill>
                  <a:srgbClr val="000000"/>
                </a:solidFill>
              </a:rPr>
              <a:t>Data providers: </a:t>
            </a:r>
            <a:br>
              <a:rPr sz="1600" dirty="0"/>
            </a:br>
            <a:r>
              <a:rPr lang="en-US" sz="1600" dirty="0"/>
              <a:t>Roberta </a:t>
            </a:r>
            <a:r>
              <a:rPr lang="en-US" sz="1600" dirty="0" err="1"/>
              <a:t>Chiaraluce</a:t>
            </a:r>
            <a:r>
              <a:rPr lang="en-US" sz="1600" dirty="0"/>
              <a:t> and Valerio Consalvi, Sapienza University, Rome (Italy)</a:t>
            </a:r>
            <a:endParaRPr sz="1600" dirty="0"/>
          </a:p>
        </p:txBody>
      </p:sp>
      <p:sp>
        <p:nvSpPr>
          <p:cNvPr id="34" name="Text Box 6">
            <a:extLst>
              <a:ext uri="{FF2B5EF4-FFF2-40B4-BE49-F238E27FC236}">
                <a16:creationId xmlns:a16="http://schemas.microsoft.com/office/drawing/2014/main" id="{B357E561-864B-4B4A-B47C-1803FBFCC41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35" name="Text Box 8">
            <a:extLst>
              <a:ext uri="{FF2B5EF4-FFF2-40B4-BE49-F238E27FC236}">
                <a16:creationId xmlns:a16="http://schemas.microsoft.com/office/drawing/2014/main" id="{F09B3102-CEF2-4448-A80C-2945326AB6B7}"/>
              </a:ext>
            </a:extLst>
          </p:cNvPr>
          <p:cNvSpPr txBox="1">
            <a:spLocks noChangeArrowheads="1"/>
          </p:cNvSpPr>
          <p:nvPr/>
        </p:nvSpPr>
        <p:spPr bwMode="auto">
          <a:xfrm>
            <a:off x="75011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36" name="Text Box 9">
            <a:extLst>
              <a:ext uri="{FF2B5EF4-FFF2-40B4-BE49-F238E27FC236}">
                <a16:creationId xmlns:a16="http://schemas.microsoft.com/office/drawing/2014/main" id="{06B9E924-5709-B540-ADF5-33CEA78A46C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11" name="Image" descr="Image">
            <a:extLst>
              <a:ext uri="{FF2B5EF4-FFF2-40B4-BE49-F238E27FC236}">
                <a16:creationId xmlns:a16="http://schemas.microsoft.com/office/drawing/2014/main" id="{0C1D40E3-89C3-5F44-8DA0-521B906FFFBD}"/>
              </a:ext>
            </a:extLst>
          </p:cNvPr>
          <p:cNvPicPr>
            <a:picLocks noChangeAspect="1"/>
          </p:cNvPicPr>
          <p:nvPr/>
        </p:nvPicPr>
        <p:blipFill>
          <a:blip r:embed="rId2"/>
          <a:srcRect r="19901"/>
          <a:stretch>
            <a:fillRect/>
          </a:stretch>
        </p:blipFill>
        <p:spPr>
          <a:xfrm>
            <a:off x="7391400" y="4807516"/>
            <a:ext cx="824137" cy="1028907"/>
          </a:xfrm>
          <a:prstGeom prst="rect">
            <a:avLst/>
          </a:prstGeom>
          <a:ln w="12700">
            <a:miter lim="400000"/>
          </a:ln>
        </p:spPr>
      </p:pic>
      <p:pic>
        <p:nvPicPr>
          <p:cNvPr id="12" name="Image" descr="Image">
            <a:extLst>
              <a:ext uri="{FF2B5EF4-FFF2-40B4-BE49-F238E27FC236}">
                <a16:creationId xmlns:a16="http://schemas.microsoft.com/office/drawing/2014/main" id="{FF197CC9-D099-214A-B4A2-CBE051347BDD}"/>
              </a:ext>
            </a:extLst>
          </p:cNvPr>
          <p:cNvPicPr>
            <a:picLocks noChangeAspect="1"/>
          </p:cNvPicPr>
          <p:nvPr/>
        </p:nvPicPr>
        <p:blipFill>
          <a:blip r:embed="rId3"/>
          <a:srcRect t="6085" b="6085"/>
          <a:stretch>
            <a:fillRect/>
          </a:stretch>
        </p:blipFill>
        <p:spPr>
          <a:xfrm>
            <a:off x="6324600" y="4807516"/>
            <a:ext cx="878626" cy="1028906"/>
          </a:xfrm>
          <a:prstGeom prst="rect">
            <a:avLst/>
          </a:prstGeom>
          <a:ln w="12700">
            <a:miter lim="400000"/>
          </a:ln>
        </p:spPr>
      </p:pic>
    </p:spTree>
    <p:extLst>
      <p:ext uri="{BB962C8B-B14F-4D97-AF65-F5344CB8AC3E}">
        <p14:creationId xmlns:p14="http://schemas.microsoft.com/office/powerpoint/2010/main" val="1281452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MAPK3 Unphosphorylated</a:t>
            </a:r>
          </a:p>
        </p:txBody>
      </p:sp>
      <p:sp>
        <p:nvSpPr>
          <p:cNvPr id="2062" name="Rectangle 14"/>
          <p:cNvSpPr>
            <a:spLocks noGrp="1" noChangeArrowheads="1"/>
          </p:cNvSpPr>
          <p:nvPr>
            <p:ph idx="1"/>
          </p:nvPr>
        </p:nvSpPr>
        <p:spPr>
          <a:xfrm>
            <a:off x="457200" y="955432"/>
            <a:ext cx="8229600" cy="336029"/>
          </a:xfrm>
        </p:spPr>
        <p:txBody>
          <a:bodyPr/>
          <a:lstStyle/>
          <a:p>
            <a:pPr marL="0" indent="0" algn="ctr">
              <a:buNone/>
            </a:pPr>
            <a:r>
              <a:rPr lang="en-US" sz="1600" dirty="0"/>
              <a:t>Protein structure 4QTB structure (Resolution: 1.40 </a:t>
            </a:r>
            <a:r>
              <a:rPr lang="en-US" sz="1600" dirty="0" err="1"/>
              <a:t>Å</a:t>
            </a:r>
            <a:r>
              <a:rPr lang="en-US" sz="1600" dirty="0"/>
              <a:t>)</a:t>
            </a:r>
          </a:p>
          <a:p>
            <a:pPr marL="0" indent="0" algn="ctr">
              <a:buNone/>
            </a:pPr>
            <a:endParaRPr lang="en-US" sz="1600" dirty="0"/>
          </a:p>
          <a:p>
            <a:pPr marL="0" indent="0" algn="ctr">
              <a:buNone/>
            </a:pPr>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5011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3" name="Picture 2">
            <a:extLst>
              <a:ext uri="{FF2B5EF4-FFF2-40B4-BE49-F238E27FC236}">
                <a16:creationId xmlns:a16="http://schemas.microsoft.com/office/drawing/2014/main" id="{66B5708C-5F4F-8042-ADBA-3ACA7630513C}"/>
              </a:ext>
            </a:extLst>
          </p:cNvPr>
          <p:cNvPicPr>
            <a:picLocks noChangeAspect="1"/>
          </p:cNvPicPr>
          <p:nvPr/>
        </p:nvPicPr>
        <p:blipFill>
          <a:blip r:embed="rId2"/>
          <a:stretch>
            <a:fillRect/>
          </a:stretch>
        </p:blipFill>
        <p:spPr>
          <a:xfrm>
            <a:off x="1866291" y="1482419"/>
            <a:ext cx="5411418" cy="4162061"/>
          </a:xfrm>
          <a:prstGeom prst="rect">
            <a:avLst/>
          </a:prstGeom>
        </p:spPr>
      </p:pic>
    </p:spTree>
    <p:extLst>
      <p:ext uri="{BB962C8B-B14F-4D97-AF65-F5344CB8AC3E}">
        <p14:creationId xmlns:p14="http://schemas.microsoft.com/office/powerpoint/2010/main" val="2158561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dirty="0"/>
              <a:t>MAPK3 Phosphorylated</a:t>
            </a:r>
            <a:endParaRPr lang="en-US" altLang="en-US" dirty="0"/>
          </a:p>
        </p:txBody>
      </p:sp>
      <p:sp>
        <p:nvSpPr>
          <p:cNvPr id="2062" name="Rectangle 14"/>
          <p:cNvSpPr>
            <a:spLocks noGrp="1" noChangeArrowheads="1"/>
          </p:cNvSpPr>
          <p:nvPr>
            <p:ph idx="1"/>
          </p:nvPr>
        </p:nvSpPr>
        <p:spPr>
          <a:xfrm>
            <a:off x="457200" y="955432"/>
            <a:ext cx="8229600" cy="336029"/>
          </a:xfrm>
        </p:spPr>
        <p:txBody>
          <a:bodyPr/>
          <a:lstStyle/>
          <a:p>
            <a:pPr marL="0" indent="0" algn="ctr">
              <a:buNone/>
            </a:pPr>
            <a:r>
              <a:rPr lang="en-US" sz="1600" dirty="0"/>
              <a:t>Protein structure 2ZOQ structure (Resolution: 2.39 </a:t>
            </a:r>
            <a:r>
              <a:rPr lang="en-US" sz="1600" dirty="0" err="1"/>
              <a:t>Å</a:t>
            </a:r>
            <a:r>
              <a:rPr lang="en-US" sz="1600" dirty="0"/>
              <a:t>)</a:t>
            </a:r>
          </a:p>
          <a:p>
            <a:pPr marL="0" indent="0" algn="ctr">
              <a:buNone/>
            </a:pPr>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5011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8" name="Picture 7">
            <a:extLst>
              <a:ext uri="{FF2B5EF4-FFF2-40B4-BE49-F238E27FC236}">
                <a16:creationId xmlns:a16="http://schemas.microsoft.com/office/drawing/2014/main" id="{D63AF72A-8476-2846-8A5F-AB0755324253}"/>
              </a:ext>
            </a:extLst>
          </p:cNvPr>
          <p:cNvPicPr>
            <a:picLocks noChangeAspect="1"/>
          </p:cNvPicPr>
          <p:nvPr/>
        </p:nvPicPr>
        <p:blipFill>
          <a:blip r:embed="rId2"/>
          <a:stretch>
            <a:fillRect/>
          </a:stretch>
        </p:blipFill>
        <p:spPr>
          <a:xfrm>
            <a:off x="1762196" y="1905000"/>
            <a:ext cx="5791057" cy="3487089"/>
          </a:xfrm>
          <a:prstGeom prst="rect">
            <a:avLst/>
          </a:prstGeom>
        </p:spPr>
      </p:pic>
    </p:spTree>
    <p:extLst>
      <p:ext uri="{BB962C8B-B14F-4D97-AF65-F5344CB8AC3E}">
        <p14:creationId xmlns:p14="http://schemas.microsoft.com/office/powerpoint/2010/main" val="4146602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9" name="Group 9"/>
          <p:cNvGrpSpPr>
            <a:grpSpLocks/>
          </p:cNvGrpSpPr>
          <p:nvPr/>
        </p:nvGrpSpPr>
        <p:grpSpPr bwMode="auto">
          <a:xfrm>
            <a:off x="0" y="0"/>
            <a:ext cx="9144000" cy="6858000"/>
            <a:chOff x="0" y="0"/>
            <a:chExt cx="5760" cy="4320"/>
          </a:xfrm>
        </p:grpSpPr>
        <p:sp>
          <p:nvSpPr>
            <p:cNvPr id="10247"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
        <p:nvSpPr>
          <p:cNvPr id="10242" name="Rectangle 2"/>
          <p:cNvSpPr>
            <a:spLocks noGrp="1" noChangeArrowheads="1"/>
          </p:cNvSpPr>
          <p:nvPr>
            <p:ph type="title"/>
          </p:nvPr>
        </p:nvSpPr>
        <p:spPr/>
        <p:txBody>
          <a:bodyPr/>
          <a:lstStyle/>
          <a:p>
            <a:r>
              <a:rPr lang="en-US" altLang="en-US" dirty="0"/>
              <a:t>MAPK3 Average Data </a:t>
            </a:r>
          </a:p>
        </p:txBody>
      </p:sp>
      <p:sp>
        <p:nvSpPr>
          <p:cNvPr id="1024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245" name="Text Box 5"/>
          <p:cNvSpPr txBox="1">
            <a:spLocks noChangeArrowheads="1"/>
          </p:cNvSpPr>
          <p:nvPr/>
        </p:nvSpPr>
        <p:spPr bwMode="auto">
          <a:xfrm>
            <a:off x="75773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graphicFrame>
        <p:nvGraphicFramePr>
          <p:cNvPr id="10" name="Table">
            <a:extLst>
              <a:ext uri="{FF2B5EF4-FFF2-40B4-BE49-F238E27FC236}">
                <a16:creationId xmlns:a16="http://schemas.microsoft.com/office/drawing/2014/main" id="{3DFAB7FA-EAB7-9642-893C-A467A4E37FD2}"/>
              </a:ext>
            </a:extLst>
          </p:cNvPr>
          <p:cNvGraphicFramePr/>
          <p:nvPr>
            <p:extLst>
              <p:ext uri="{D42A27DB-BD31-4B8C-83A1-F6EECF244321}">
                <p14:modId xmlns:p14="http://schemas.microsoft.com/office/powerpoint/2010/main" val="3322876546"/>
              </p:ext>
            </p:extLst>
          </p:nvPr>
        </p:nvGraphicFramePr>
        <p:xfrm>
          <a:off x="457200" y="1050771"/>
          <a:ext cx="8229599" cy="4693920"/>
        </p:xfrm>
        <a:graphic>
          <a:graphicData uri="http://schemas.openxmlformats.org/drawingml/2006/table">
            <a:tbl>
              <a:tblPr/>
              <a:tblGrid>
                <a:gridCol w="1062343">
                  <a:extLst>
                    <a:ext uri="{9D8B030D-6E8A-4147-A177-3AD203B41FA5}">
                      <a16:colId xmlns:a16="http://schemas.microsoft.com/office/drawing/2014/main" val="20000"/>
                    </a:ext>
                  </a:extLst>
                </a:gridCol>
                <a:gridCol w="1212966">
                  <a:extLst>
                    <a:ext uri="{9D8B030D-6E8A-4147-A177-3AD203B41FA5}">
                      <a16:colId xmlns:a16="http://schemas.microsoft.com/office/drawing/2014/main" val="20001"/>
                    </a:ext>
                  </a:extLst>
                </a:gridCol>
                <a:gridCol w="1197538">
                  <a:extLst>
                    <a:ext uri="{9D8B030D-6E8A-4147-A177-3AD203B41FA5}">
                      <a16:colId xmlns:a16="http://schemas.microsoft.com/office/drawing/2014/main" val="20002"/>
                    </a:ext>
                  </a:extLst>
                </a:gridCol>
                <a:gridCol w="1214982">
                  <a:extLst>
                    <a:ext uri="{9D8B030D-6E8A-4147-A177-3AD203B41FA5}">
                      <a16:colId xmlns:a16="http://schemas.microsoft.com/office/drawing/2014/main" val="20003"/>
                    </a:ext>
                  </a:extLst>
                </a:gridCol>
                <a:gridCol w="1495902">
                  <a:extLst>
                    <a:ext uri="{9D8B030D-6E8A-4147-A177-3AD203B41FA5}">
                      <a16:colId xmlns:a16="http://schemas.microsoft.com/office/drawing/2014/main" val="20004"/>
                    </a:ext>
                  </a:extLst>
                </a:gridCol>
                <a:gridCol w="1066800">
                  <a:extLst>
                    <a:ext uri="{9D8B030D-6E8A-4147-A177-3AD203B41FA5}">
                      <a16:colId xmlns:a16="http://schemas.microsoft.com/office/drawing/2014/main" val="20005"/>
                    </a:ext>
                  </a:extLst>
                </a:gridCol>
                <a:gridCol w="979068">
                  <a:extLst>
                    <a:ext uri="{9D8B030D-6E8A-4147-A177-3AD203B41FA5}">
                      <a16:colId xmlns:a16="http://schemas.microsoft.com/office/drawing/2014/main" val="20006"/>
                    </a:ext>
                  </a:extLst>
                </a:gridCol>
              </a:tblGrid>
              <a:tr h="236417">
                <a:tc>
                  <a:txBody>
                    <a:bodyPr/>
                    <a:lstStyle/>
                    <a:p>
                      <a:pPr marL="40639" marR="40639" algn="l" defTabSz="914400">
                        <a:defRPr sz="1800" b="1">
                          <a:uFill>
                            <a:solidFill>
                              <a:srgbClr val="000000"/>
                            </a:solidFill>
                          </a:uFill>
                          <a:latin typeface="Helvetica Neue"/>
                          <a:ea typeface="Helvetica Neue"/>
                          <a:cs typeface="Helvetica Neue"/>
                          <a:sym typeface="Helvetica Neue"/>
                        </a:defRPr>
                      </a:pPr>
                      <a:endParaRPr sz="1300" dirty="0"/>
                    </a:p>
                  </a:txBody>
                  <a:tcPr marL="50800" marR="50800" marT="50800" marB="50800" anchor="ctr" horzOverflow="overflow">
                    <a:lnL w="25400">
                      <a:solidFill>
                        <a:srgbClr val="000000"/>
                      </a:solidFill>
                    </a:lnL>
                    <a:lnR w="12700">
                      <a:solidFill>
                        <a:srgbClr val="000000"/>
                      </a:solidFill>
                    </a:lnR>
                    <a:lnT w="25400" cap="rnd">
                      <a:solidFill>
                        <a:srgbClr val="000000"/>
                      </a:solidFill>
                    </a:lnT>
                    <a:lnB w="0">
                      <a:miter lim="400000"/>
                    </a:lnB>
                    <a:solidFill>
                      <a:srgbClr val="FFEEA6"/>
                    </a:solidFill>
                  </a:tcPr>
                </a:tc>
                <a:tc gridSpan="2">
                  <a:txBody>
                    <a:bodyPr/>
                    <a:lstStyle/>
                    <a:p>
                      <a:pPr marL="40639" marR="40639" algn="ctr" defTabSz="914400">
                        <a:defRPr sz="1800"/>
                      </a:pPr>
                      <a:r>
                        <a:rPr sz="1300" b="1" dirty="0">
                          <a:uFill>
                            <a:solidFill>
                              <a:srgbClr val="000000"/>
                            </a:solidFill>
                          </a:uFill>
                          <a:latin typeface="Helvetica Neue"/>
                          <a:ea typeface="Helvetica Neue"/>
                          <a:cs typeface="Helvetica Neue"/>
                          <a:sym typeface="Helvetica Neue"/>
                        </a:rPr>
                        <a:t>Unphosphorylated</a:t>
                      </a:r>
                    </a:p>
                  </a:txBody>
                  <a:tcPr marL="50800" marR="50800" marT="50800" marB="50800" anchor="ctr" horzOverflow="overflow">
                    <a:lnL w="12700">
                      <a:solidFill>
                        <a:srgbClr val="000000"/>
                      </a:solidFill>
                    </a:lnL>
                    <a:lnR w="12700">
                      <a:solidFill>
                        <a:srgbClr val="000000"/>
                      </a:solidFill>
                    </a:lnR>
                    <a:lnT w="25400" cap="rnd">
                      <a:solidFill>
                        <a:srgbClr val="000000"/>
                      </a:solidFill>
                    </a:lnT>
                    <a:lnB w="12700">
                      <a:solidFill>
                        <a:srgbClr val="000000"/>
                      </a:solidFill>
                      <a:miter lim="400000"/>
                    </a:lnB>
                    <a:solidFill>
                      <a:srgbClr val="FFEEA6"/>
                    </a:solidFill>
                  </a:tcPr>
                </a:tc>
                <a:tc hMerge="1">
                  <a:txBody>
                    <a:bodyPr/>
                    <a:lstStyle/>
                    <a:p>
                      <a:endParaRPr lang="en-US"/>
                    </a:p>
                  </a:txBody>
                  <a:tcPr/>
                </a:tc>
                <a:tc gridSpan="2">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Phosphorylated</a:t>
                      </a:r>
                    </a:p>
                  </a:txBody>
                  <a:tcPr marL="50800" marR="50800" marT="50800" marB="50800" anchor="ctr" horzOverflow="overflow">
                    <a:lnL w="12700">
                      <a:solidFill>
                        <a:srgbClr val="000000"/>
                      </a:solidFill>
                    </a:lnL>
                    <a:lnR w="12700">
                      <a:solidFill>
                        <a:srgbClr val="000000"/>
                      </a:solidFill>
                    </a:lnR>
                    <a:lnT w="25400" cap="rnd">
                      <a:solidFill>
                        <a:srgbClr val="000000"/>
                      </a:solidFill>
                    </a:lnT>
                    <a:lnB w="12700">
                      <a:solidFill>
                        <a:srgbClr val="000000"/>
                      </a:solidFill>
                      <a:miter lim="400000"/>
                    </a:lnB>
                    <a:solidFill>
                      <a:srgbClr val="FFEEA6"/>
                    </a:solidFill>
                  </a:tcPr>
                </a:tc>
                <a:tc hMerge="1">
                  <a:txBody>
                    <a:bodyPr/>
                    <a:lstStyle/>
                    <a:p>
                      <a:endParaRPr lang="en-US"/>
                    </a:p>
                  </a:txBody>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endParaRPr sz="1300"/>
                    </a:p>
                  </a:txBody>
                  <a:tcPr marL="50800" marR="50800" marT="50800" marB="50800" anchor="ctr" horzOverflow="overflow">
                    <a:lnL w="12700">
                      <a:solidFill>
                        <a:srgbClr val="000000"/>
                      </a:solidFill>
                    </a:lnL>
                    <a:lnR w="12700">
                      <a:solidFill>
                        <a:srgbClr val="000000"/>
                      </a:solidFill>
                    </a:lnR>
                    <a:lnT w="25400" cap="rnd">
                      <a:solidFill>
                        <a:srgbClr val="000000"/>
                      </a:solidFill>
                    </a:lnT>
                    <a:lnB w="12700">
                      <a:solidFill>
                        <a:srgbClr val="000000"/>
                      </a:solidFill>
                      <a:miter lim="400000"/>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endParaRPr sz="1300" dirty="0"/>
                    </a:p>
                  </a:txBody>
                  <a:tcPr marL="50800" marR="50800" marT="50800" marB="50800" anchor="ctr" horzOverflow="overflow">
                    <a:lnL w="12700">
                      <a:solidFill>
                        <a:srgbClr val="000000"/>
                      </a:solidFill>
                    </a:lnL>
                    <a:lnR w="25400">
                      <a:solidFill>
                        <a:srgbClr val="000000"/>
                      </a:solidFill>
                    </a:lnR>
                    <a:lnT w="25400" cap="rnd">
                      <a:solidFill>
                        <a:srgbClr val="000000"/>
                      </a:solidFill>
                    </a:lnT>
                    <a:lnB w="12700">
                      <a:solidFill>
                        <a:srgbClr val="000000"/>
                      </a:solidFill>
                      <a:miter lim="400000"/>
                    </a:lnB>
                    <a:solidFill>
                      <a:srgbClr val="FFEEA6"/>
                    </a:solidFill>
                  </a:tcPr>
                </a:tc>
                <a:extLst>
                  <a:ext uri="{0D108BD9-81ED-4DB2-BD59-A6C34878D82A}">
                    <a16:rowId xmlns:a16="http://schemas.microsoft.com/office/drawing/2014/main" val="10000"/>
                  </a:ext>
                </a:extLst>
              </a:tr>
              <a:tr h="392693">
                <a:tc>
                  <a:txBody>
                    <a:bodyPr/>
                    <a:lstStyle/>
                    <a:p>
                      <a:pPr marL="40639" marR="40639" algn="l" defTabSz="914400">
                        <a:defRPr sz="1800" b="1">
                          <a:uFill>
                            <a:solidFill>
                              <a:srgbClr val="000000"/>
                            </a:solidFill>
                          </a:uFill>
                          <a:latin typeface="Helvetica Neue"/>
                          <a:ea typeface="Helvetica Neue"/>
                          <a:cs typeface="Helvetica Neue"/>
                          <a:sym typeface="Helvetica Neue"/>
                        </a:defRPr>
                      </a:pPr>
                      <a:endParaRPr sz="1300"/>
                    </a:p>
                  </a:txBody>
                  <a:tcPr marL="50800" marR="50800" marT="50800" marB="50800" anchor="ctr" horzOverflow="overflow">
                    <a:lnL w="25400">
                      <a:solidFill>
                        <a:srgbClr val="000000"/>
                      </a:solidFill>
                    </a:lnL>
                    <a:lnR w="12700">
                      <a:solidFill>
                        <a:srgbClr val="000000"/>
                      </a:solidFill>
                    </a:lnR>
                    <a:lnT w="0">
                      <a:miter lim="400000"/>
                    </a:lnT>
                    <a:lnB w="12700" cap="rnd">
                      <a:solidFill>
                        <a:srgbClr val="000000"/>
                      </a:solidFill>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r>
                        <a:rPr sz="1300"/>
                        <a:t>∆G</a:t>
                      </a:r>
                      <a:r>
                        <a:rPr sz="1300" baseline="-5999"/>
                        <a:t>H20</a:t>
                      </a:r>
                      <a:r>
                        <a:rPr sz="1300"/>
                        <a:t> </a:t>
                      </a:r>
                      <a:br>
                        <a:rPr sz="1300"/>
                      </a:br>
                      <a:r>
                        <a:rPr sz="1300"/>
                        <a:t>(kcal/mol)  </a:t>
                      </a:r>
                    </a:p>
                  </a:txBody>
                  <a:tcPr marL="50800" marR="50800" marT="50800" marB="50800" anchor="ctr" horzOverflow="overflow">
                    <a:lnL w="12700">
                      <a:solidFill>
                        <a:srgbClr val="000000"/>
                      </a:solidFill>
                    </a:lnL>
                    <a:lnR w="12700">
                      <a:solidFill>
                        <a:srgbClr val="000000"/>
                      </a:solidFill>
                    </a:lnR>
                    <a:lnT w="12700">
                      <a:solidFill>
                        <a:srgbClr val="000000"/>
                      </a:solidFill>
                      <a:miter lim="400000"/>
                    </a:lnT>
                    <a:lnB w="12700" cap="rnd">
                      <a:solidFill>
                        <a:srgbClr val="000000"/>
                      </a:solidFill>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r>
                        <a:rPr sz="1300" dirty="0"/>
                        <a:t>∆∆G</a:t>
                      </a:r>
                      <a:r>
                        <a:rPr sz="1300" baseline="-5999" dirty="0"/>
                        <a:t>H20</a:t>
                      </a:r>
                      <a:r>
                        <a:rPr sz="1300" dirty="0"/>
                        <a:t> </a:t>
                      </a:r>
                      <a:br>
                        <a:rPr sz="1300" dirty="0"/>
                      </a:br>
                      <a:r>
                        <a:rPr sz="1300" dirty="0"/>
                        <a:t>(kcal/mol) </a:t>
                      </a:r>
                    </a:p>
                  </a:txBody>
                  <a:tcPr marL="50800" marR="50800" marT="50800" marB="50800" anchor="ctr" horzOverflow="overflow">
                    <a:lnL w="12700">
                      <a:solidFill>
                        <a:srgbClr val="000000"/>
                      </a:solidFill>
                    </a:lnL>
                    <a:lnR w="12700">
                      <a:solidFill>
                        <a:srgbClr val="000000"/>
                      </a:solidFill>
                    </a:lnR>
                    <a:lnT w="12700">
                      <a:solidFill>
                        <a:srgbClr val="000000"/>
                      </a:solidFill>
                      <a:miter lim="400000"/>
                    </a:lnT>
                    <a:lnB w="12700" cap="rnd">
                      <a:solidFill>
                        <a:srgbClr val="000000"/>
                      </a:solidFill>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r>
                        <a:rPr sz="1300"/>
                        <a:t>∆G</a:t>
                      </a:r>
                      <a:r>
                        <a:rPr sz="1300" baseline="-5999"/>
                        <a:t>H20</a:t>
                      </a:r>
                      <a:r>
                        <a:rPr sz="1300"/>
                        <a:t> </a:t>
                      </a:r>
                      <a:br>
                        <a:rPr sz="1300"/>
                      </a:br>
                      <a:r>
                        <a:rPr sz="1300"/>
                        <a:t>(kcal/mol) </a:t>
                      </a:r>
                    </a:p>
                  </a:txBody>
                  <a:tcPr marL="50800" marR="50800" marT="50800" marB="50800" anchor="ctr" horzOverflow="overflow">
                    <a:lnL w="12700">
                      <a:solidFill>
                        <a:srgbClr val="000000"/>
                      </a:solidFill>
                    </a:lnL>
                    <a:lnR w="12700">
                      <a:solidFill>
                        <a:srgbClr val="000000"/>
                      </a:solidFill>
                    </a:lnR>
                    <a:lnT w="12700">
                      <a:solidFill>
                        <a:srgbClr val="000000"/>
                      </a:solidFill>
                      <a:miter lim="400000"/>
                    </a:lnT>
                    <a:lnB w="12700" cap="rnd">
                      <a:solidFill>
                        <a:srgbClr val="000000"/>
                      </a:solidFill>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r>
                        <a:rPr sz="1300"/>
                        <a:t>∆∆G</a:t>
                      </a:r>
                      <a:r>
                        <a:rPr sz="1300" baseline="-5999"/>
                        <a:t>H20</a:t>
                      </a:r>
                      <a:r>
                        <a:rPr sz="1300"/>
                        <a:t> </a:t>
                      </a:r>
                      <a:br>
                        <a:rPr sz="1300"/>
                      </a:br>
                      <a:r>
                        <a:rPr sz="1300"/>
                        <a:t>(kcal/mol) </a:t>
                      </a:r>
                    </a:p>
                  </a:txBody>
                  <a:tcPr marL="50800" marR="50800" marT="50800" marB="50800" anchor="ctr" horzOverflow="overflow">
                    <a:lnL w="12700">
                      <a:solidFill>
                        <a:srgbClr val="000000"/>
                      </a:solidFill>
                    </a:lnL>
                    <a:lnR w="12700">
                      <a:solidFill>
                        <a:srgbClr val="000000"/>
                      </a:solidFill>
                    </a:lnR>
                    <a:lnT w="12700">
                      <a:solidFill>
                        <a:srgbClr val="000000"/>
                      </a:solidFill>
                      <a:miter lim="400000"/>
                    </a:lnT>
                    <a:lnB w="12700" cap="rnd">
                      <a:solidFill>
                        <a:srgbClr val="000000"/>
                      </a:solidFill>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r>
                        <a:rPr sz="1300"/>
                        <a:t>Act</a:t>
                      </a:r>
                    </a:p>
                    <a:p>
                      <a:pPr marL="40639" marR="40639" algn="ctr" defTabSz="914400">
                        <a:defRPr sz="1800" b="1">
                          <a:uFill>
                            <a:solidFill>
                              <a:srgbClr val="000000"/>
                            </a:solidFill>
                          </a:uFill>
                          <a:latin typeface="Helvetica Neue"/>
                          <a:ea typeface="Helvetica Neue"/>
                          <a:cs typeface="Helvetica Neue"/>
                          <a:sym typeface="Helvetica Neue"/>
                        </a:defRPr>
                      </a:pPr>
                      <a:r>
                        <a:rPr sz="1300"/>
                        <a:t>k</a:t>
                      </a:r>
                      <a:r>
                        <a:rPr sz="1300" baseline="-5999"/>
                        <a:t>cat</a:t>
                      </a:r>
                      <a:r>
                        <a:rPr sz="1300"/>
                        <a:t>/k</a:t>
                      </a:r>
                      <a:r>
                        <a:rPr sz="1300" baseline="-5999"/>
                        <a:t>M</a:t>
                      </a:r>
                    </a:p>
                  </a:txBody>
                  <a:tcPr marL="50800" marR="50800" marT="50800" marB="50800" anchor="ctr" horzOverflow="overflow">
                    <a:lnL w="12700">
                      <a:solidFill>
                        <a:srgbClr val="000000"/>
                      </a:solidFill>
                    </a:lnL>
                    <a:lnR w="12700">
                      <a:solidFill>
                        <a:srgbClr val="000000"/>
                      </a:solidFill>
                    </a:lnR>
                    <a:lnT w="12700">
                      <a:solidFill>
                        <a:srgbClr val="000000"/>
                      </a:solidFill>
                      <a:miter lim="400000"/>
                    </a:lnT>
                    <a:lnB w="12700" cap="rnd">
                      <a:solidFill>
                        <a:srgbClr val="000000"/>
                      </a:solidFill>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r>
                        <a:rPr sz="1300"/>
                        <a:t>Act</a:t>
                      </a:r>
                      <a:r>
                        <a:rPr sz="1300" baseline="-5999"/>
                        <a:t>mut/ </a:t>
                      </a:r>
                      <a:r>
                        <a:rPr sz="1300"/>
                        <a:t>Act</a:t>
                      </a:r>
                      <a:r>
                        <a:rPr sz="1300" baseline="-5999"/>
                        <a:t>wt</a:t>
                      </a:r>
                    </a:p>
                  </a:txBody>
                  <a:tcPr marL="50800" marR="50800" marT="50800" marB="50800" anchor="ctr" horzOverflow="overflow">
                    <a:lnL w="12700">
                      <a:solidFill>
                        <a:srgbClr val="000000"/>
                      </a:solidFill>
                    </a:lnL>
                    <a:lnR w="25400">
                      <a:solidFill>
                        <a:srgbClr val="000000"/>
                      </a:solidFill>
                    </a:lnR>
                    <a:lnT w="12700">
                      <a:solidFill>
                        <a:srgbClr val="000000"/>
                      </a:solidFill>
                      <a:miter lim="400000"/>
                    </a:lnT>
                    <a:lnB w="12700" cap="rnd">
                      <a:solidFill>
                        <a:srgbClr val="000000"/>
                      </a:solidFill>
                    </a:lnB>
                    <a:solidFill>
                      <a:srgbClr val="FFEEA6"/>
                    </a:solidFill>
                  </a:tcPr>
                </a:tc>
                <a:extLst>
                  <a:ext uri="{0D108BD9-81ED-4DB2-BD59-A6C34878D82A}">
                    <a16:rowId xmlns:a16="http://schemas.microsoft.com/office/drawing/2014/main" val="10001"/>
                  </a:ext>
                </a:extLst>
              </a:tr>
              <a:tr h="236417">
                <a:tc>
                  <a:txBody>
                    <a:bodyPr/>
                    <a:lstStyle/>
                    <a:p>
                      <a:pPr marL="40639" marR="40639" algn="l" defTabSz="914400">
                        <a:defRPr sz="1800"/>
                      </a:pPr>
                      <a:r>
                        <a:rPr sz="1300" b="1" dirty="0">
                          <a:uFill>
                            <a:solidFill>
                              <a:srgbClr val="000000"/>
                            </a:solidFill>
                          </a:uFill>
                          <a:latin typeface="Helvetica Neue"/>
                          <a:ea typeface="Helvetica Neue"/>
                          <a:cs typeface="Helvetica Neue"/>
                          <a:sym typeface="Helvetica Neue"/>
                        </a:rPr>
                        <a:t>WT</a:t>
                      </a:r>
                    </a:p>
                  </a:txBody>
                  <a:tcPr marL="50800" marR="50800" marT="50800" marB="50800" anchor="ctr" horzOverflow="overflow">
                    <a:lnL w="254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b="1" dirty="0">
                          <a:uFill>
                            <a:solidFill>
                              <a:srgbClr val="000000"/>
                            </a:solidFill>
                          </a:uFill>
                          <a:latin typeface="Helvetica Neue"/>
                          <a:ea typeface="Helvetica Neue"/>
                          <a:cs typeface="Helvetica Neue"/>
                          <a:sym typeface="Helvetica Neue"/>
                        </a:rPr>
                        <a:t>6.1 ± 0.72</a:t>
                      </a:r>
                      <a:endParaRPr sz="1300" b="1"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a:t>
                      </a: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b="1" dirty="0">
                          <a:uFill>
                            <a:solidFill>
                              <a:srgbClr val="000000"/>
                            </a:solidFill>
                          </a:uFill>
                          <a:latin typeface="Helvetica Neue"/>
                          <a:ea typeface="Helvetica Neue"/>
                          <a:cs typeface="Helvetica Neue"/>
                          <a:sym typeface="Helvetica Neue"/>
                        </a:rPr>
                        <a:t>7.79 ± 0.76</a:t>
                      </a:r>
                      <a:endParaRPr sz="1300" b="1"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dirty="0">
                          <a:uFill>
                            <a:solidFill>
                              <a:srgbClr val="000000"/>
                            </a:solidFill>
                          </a:uFill>
                          <a:latin typeface="Helvetica Neue"/>
                          <a:ea typeface="Helvetica Neue"/>
                          <a:cs typeface="Helvetica Neue"/>
                          <a:sym typeface="Helvetica Neue"/>
                        </a:rPr>
                        <a:t>-</a:t>
                      </a: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0.65</a:t>
                      </a: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a:t>
                      </a:r>
                    </a:p>
                  </a:txBody>
                  <a:tcPr marL="50800" marR="50800" marT="50800" marB="50800" anchor="ctr" horzOverflow="overflow">
                    <a:lnL w="12700">
                      <a:solidFill>
                        <a:srgbClr val="000000"/>
                      </a:solidFill>
                    </a:lnL>
                    <a:lnR w="25400">
                      <a:solidFill>
                        <a:srgbClr val="000000"/>
                      </a:solidFill>
                    </a:lnR>
                    <a:lnT w="12700" cap="rnd">
                      <a:solidFill>
                        <a:srgbClr val="000000"/>
                      </a:solidFill>
                    </a:lnT>
                    <a:lnB w="12700">
                      <a:solidFill>
                        <a:srgbClr val="000000"/>
                      </a:solidFill>
                    </a:lnB>
                    <a:solidFill>
                      <a:schemeClr val="bg1"/>
                    </a:solidFill>
                  </a:tcPr>
                </a:tc>
                <a:extLst>
                  <a:ext uri="{0D108BD9-81ED-4DB2-BD59-A6C34878D82A}">
                    <a16:rowId xmlns:a16="http://schemas.microsoft.com/office/drawing/2014/main" val="10002"/>
                  </a:ext>
                </a:extLst>
              </a:tr>
              <a:tr h="236417">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p.I73M</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uFill>
                            <a:solidFill>
                              <a:srgbClr val="000000"/>
                            </a:solidFill>
                          </a:uFill>
                          <a:latin typeface="Helvetica Neue"/>
                          <a:ea typeface="Helvetica Neue"/>
                          <a:cs typeface="Helvetica Neue"/>
                          <a:sym typeface="Helvetica Neue"/>
                        </a:rPr>
                        <a:t>9.64 ± 2.05</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solidFill>
                            <a:srgbClr val="FF0000"/>
                          </a:solidFill>
                          <a:uFill>
                            <a:solidFill>
                              <a:srgbClr val="000000"/>
                            </a:solidFill>
                          </a:uFill>
                          <a:latin typeface="Helvetica Neue"/>
                          <a:ea typeface="Helvetica Neue"/>
                          <a:cs typeface="Helvetica Neue"/>
                          <a:sym typeface="Helvetica Neue"/>
                        </a:rPr>
                        <a:t>3.54 ± 2.17</a:t>
                      </a:r>
                      <a:endParaRPr sz="1300" dirty="0">
                        <a:solidFill>
                          <a:srgbClr val="FF0000"/>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uFill>
                            <a:solidFill>
                              <a:srgbClr val="000000"/>
                            </a:solidFill>
                          </a:uFill>
                          <a:latin typeface="Helvetica Neue"/>
                          <a:ea typeface="Helvetica Neue"/>
                          <a:cs typeface="Helvetica Neue"/>
                          <a:sym typeface="Helvetica Neue"/>
                        </a:rPr>
                        <a:t>8.51 ± 2.39</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solidFill>
                            <a:srgbClr val="FF0000"/>
                          </a:solidFill>
                          <a:uFill>
                            <a:solidFill>
                              <a:srgbClr val="000000"/>
                            </a:solidFill>
                          </a:uFill>
                          <a:latin typeface="Helvetica Neue"/>
                          <a:ea typeface="Helvetica Neue"/>
                          <a:cs typeface="Helvetica Neue"/>
                          <a:sym typeface="Helvetica Neue"/>
                        </a:rPr>
                        <a:t>0.72 ± 2.51</a:t>
                      </a:r>
                      <a:endParaRPr sz="1300" dirty="0">
                        <a:solidFill>
                          <a:srgbClr val="FF0000"/>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0.32</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0.</a:t>
                      </a:r>
                      <a:r>
                        <a:rPr lang="en-US" sz="1300" dirty="0">
                          <a:uFill>
                            <a:solidFill>
                              <a:srgbClr val="000000"/>
                            </a:solidFill>
                          </a:uFill>
                          <a:latin typeface="Helvetica Neue"/>
                          <a:ea typeface="Helvetica Neue"/>
                          <a:cs typeface="Helvetica Neue"/>
                          <a:sym typeface="Helvetica Neue"/>
                        </a:rPr>
                        <a:t>5</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ECECEC"/>
                    </a:solidFill>
                  </a:tcPr>
                </a:tc>
                <a:extLst>
                  <a:ext uri="{0D108BD9-81ED-4DB2-BD59-A6C34878D82A}">
                    <a16:rowId xmlns:a16="http://schemas.microsoft.com/office/drawing/2014/main" val="10003"/>
                  </a:ext>
                </a:extLst>
              </a:tr>
              <a:tr h="236417">
                <a:tc>
                  <a:txBody>
                    <a:bodyPr/>
                    <a:lstStyle/>
                    <a:p>
                      <a:pPr marL="40639" marR="40639" algn="l" defTabSz="914400">
                        <a:defRPr sz="1800"/>
                      </a:pPr>
                      <a:r>
                        <a:rPr sz="1300">
                          <a:uFill>
                            <a:solidFill>
                              <a:srgbClr val="FF2600"/>
                            </a:solidFill>
                          </a:uFill>
                          <a:latin typeface="Helvetica Neue"/>
                          <a:ea typeface="Helvetica Neue"/>
                          <a:cs typeface="Helvetica Neue"/>
                          <a:sym typeface="Helvetica Neue"/>
                        </a:rPr>
                        <a:t>p.Q79H</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uFill>
                            <a:solidFill>
                              <a:srgbClr val="FF2600"/>
                            </a:solidFill>
                          </a:uFill>
                          <a:latin typeface="Helvetica Neue"/>
                          <a:ea typeface="Helvetica Neue"/>
                          <a:cs typeface="Helvetica Neue"/>
                          <a:sym typeface="Helvetica Neue"/>
                        </a:rPr>
                        <a:t>7.06 ± 1.35</a:t>
                      </a:r>
                      <a:endParaRPr sz="1300" dirty="0">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FF2600"/>
                            </a:solidFill>
                          </a:uFill>
                          <a:latin typeface="Helvetica Neue"/>
                          <a:ea typeface="Helvetica Neue"/>
                          <a:cs typeface="Helvetica Neue"/>
                          <a:sym typeface="Helvetica Neue"/>
                        </a:rPr>
                        <a:t>0.96 ± 1.53</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FF2600"/>
                            </a:solidFill>
                          </a:uFill>
                          <a:latin typeface="Helvetica Neue"/>
                          <a:ea typeface="Helvetica Neue"/>
                          <a:cs typeface="Helvetica Neue"/>
                          <a:sym typeface="Helvetica Neue"/>
                        </a:rPr>
                        <a:t>6.71 ± 1.23</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FF2600"/>
                            </a:solidFill>
                          </a:uFill>
                          <a:latin typeface="Helvetica Neue"/>
                          <a:ea typeface="Helvetica Neue"/>
                          <a:cs typeface="Helvetica Neue"/>
                          <a:sym typeface="Helvetica Neue"/>
                        </a:rPr>
                        <a:t>-1.08 ± 1.45</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FF2600"/>
                            </a:solidFill>
                          </a:uFill>
                          <a:latin typeface="Helvetica Neue"/>
                          <a:ea typeface="Helvetica Neue"/>
                          <a:cs typeface="Helvetica Neue"/>
                          <a:sym typeface="Helvetica Neue"/>
                        </a:rPr>
                        <a:t>0.05</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0.07</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4"/>
                  </a:ext>
                </a:extLst>
              </a:tr>
              <a:tr h="236417">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p.E98K</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uFill>
                            <a:solidFill>
                              <a:srgbClr val="000000"/>
                            </a:solidFill>
                          </a:uFill>
                          <a:latin typeface="Helvetica Neue"/>
                          <a:ea typeface="Helvetica Neue"/>
                          <a:cs typeface="Helvetica Neue"/>
                          <a:sym typeface="Helvetica Neue"/>
                        </a:rPr>
                        <a:t>6.91 ± 1.32</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0.81 ± 1.5</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7.49 ± 0.21</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FF2600"/>
                            </a:solidFill>
                          </a:uFill>
                          <a:latin typeface="Helvetica Neue"/>
                          <a:ea typeface="Helvetica Neue"/>
                          <a:cs typeface="Helvetica Neue"/>
                          <a:sym typeface="Helvetica Neue"/>
                        </a:rPr>
                        <a:t>-0.3 ± 0.79</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FF2600"/>
                            </a:solidFill>
                          </a:uFill>
                          <a:latin typeface="Helvetica Neue"/>
                          <a:ea typeface="Helvetica Neue"/>
                          <a:cs typeface="Helvetica Neue"/>
                          <a:sym typeface="Helvetica Neue"/>
                        </a:rPr>
                        <a:t>1.08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1.6</a:t>
                      </a:r>
                      <a:r>
                        <a:rPr lang="en-US" sz="1300" dirty="0">
                          <a:uFill>
                            <a:solidFill>
                              <a:srgbClr val="FF2600"/>
                            </a:solidFill>
                          </a:uFill>
                          <a:latin typeface="Helvetica Neue"/>
                          <a:ea typeface="Helvetica Neue"/>
                          <a:cs typeface="Helvetica Neue"/>
                          <a:sym typeface="Helvetica Neue"/>
                        </a:rPr>
                        <a:t>7</a:t>
                      </a:r>
                      <a:endParaRPr sz="1300" dirty="0">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5"/>
                  </a:ext>
                </a:extLst>
              </a:tr>
              <a:tr h="236417">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p.A160T</a:t>
                      </a:r>
                    </a:p>
                  </a:txBody>
                  <a:tcPr marL="50800" marR="50800" marT="50800" marB="50800" anchor="ctr" horzOverflow="overflow">
                    <a:lnL w="25400">
                      <a:solidFill>
                        <a:srgbClr val="000000"/>
                      </a:solid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lnB>
                    <a:solidFill>
                      <a:schemeClr val="bg1"/>
                    </a:solidFill>
                  </a:tcPr>
                </a:tc>
                <a:tc>
                  <a:txBody>
                    <a:bodyPr/>
                    <a:lstStyle/>
                    <a:p>
                      <a:pPr marL="40639" marR="40639" algn="ctr" defTabSz="914400">
                        <a:defRPr sz="1800"/>
                      </a:pPr>
                      <a:r>
                        <a:rPr lang="en-US" sz="1300" dirty="0">
                          <a:uFill>
                            <a:solidFill>
                              <a:srgbClr val="000000"/>
                            </a:solidFill>
                          </a:uFill>
                          <a:latin typeface="Helvetica Neue"/>
                          <a:ea typeface="Helvetica Neue"/>
                          <a:cs typeface="Helvetica Neue"/>
                          <a:sym typeface="Helvetica Neue"/>
                        </a:rPr>
                        <a:t>11.9 ± 1.6</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5.79 ± 1.75</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5.68 ± 0.42</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FF2600"/>
                            </a:solidFill>
                          </a:uFill>
                          <a:latin typeface="Helvetica Neue"/>
                          <a:ea typeface="Helvetica Neue"/>
                          <a:cs typeface="Helvetica Neue"/>
                          <a:sym typeface="Helvetica Neue"/>
                        </a:rPr>
                        <a:t>-2.11 ± 0.87</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0.6</a:t>
                      </a:r>
                    </a:p>
                  </a:txBody>
                  <a:tcPr marL="50800" marR="50800" marT="50800" marB="50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0.9</a:t>
                      </a:r>
                      <a:r>
                        <a:rPr lang="en-US" sz="1300" dirty="0">
                          <a:uFill>
                            <a:solidFill>
                              <a:srgbClr val="FF2600"/>
                            </a:solidFill>
                          </a:uFill>
                          <a:latin typeface="Helvetica Neue"/>
                          <a:ea typeface="Helvetica Neue"/>
                          <a:cs typeface="Helvetica Neue"/>
                          <a:sym typeface="Helvetica Neue"/>
                        </a:rPr>
                        <a:t>3</a:t>
                      </a:r>
                      <a:endParaRPr sz="1300" dirty="0">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cap="flat" cmpd="sng" algn="ctr">
                      <a:solidFill>
                        <a:srgbClr val="000000"/>
                      </a:solidFill>
                      <a:prstDash val="solid"/>
                      <a:round/>
                      <a:headEnd type="none" w="med" len="med"/>
                      <a:tailEnd type="none" w="med" len="med"/>
                    </a:lnL>
                    <a:lnR w="25400">
                      <a:solidFill>
                        <a:srgbClr val="000000"/>
                      </a:solidFill>
                    </a:lnR>
                    <a:lnT w="12700" cap="flat" cmpd="sng" algn="ctr">
                      <a:solidFill>
                        <a:srgbClr val="000000"/>
                      </a:solidFill>
                      <a:prstDash val="solid"/>
                      <a:round/>
                      <a:headEnd type="none" w="med" len="med"/>
                      <a:tailEnd type="none" w="med" len="med"/>
                    </a:lnT>
                    <a:lnB w="12700">
                      <a:solidFill>
                        <a:srgbClr val="000000"/>
                      </a:solidFill>
                    </a:lnB>
                    <a:solidFill>
                      <a:schemeClr val="bg1"/>
                    </a:solidFill>
                  </a:tcPr>
                </a:tc>
                <a:extLst>
                  <a:ext uri="{0D108BD9-81ED-4DB2-BD59-A6C34878D82A}">
                    <a16:rowId xmlns:a16="http://schemas.microsoft.com/office/drawing/2014/main" val="10007"/>
                  </a:ext>
                </a:extLst>
              </a:tr>
              <a:tr h="236417">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p.T198I</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uFill>
                            <a:solidFill>
                              <a:srgbClr val="000000"/>
                            </a:solidFill>
                          </a:uFill>
                          <a:latin typeface="Helvetica Neue"/>
                          <a:ea typeface="Helvetica Neue"/>
                          <a:cs typeface="Helvetica Neue"/>
                          <a:sym typeface="Helvetica Neue"/>
                        </a:rPr>
                        <a:t>5.26 ± 1.01</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-0.84 ± 1.24</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9.68 ± 1.34</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FF2600"/>
                            </a:solidFill>
                          </a:uFill>
                          <a:latin typeface="Helvetica Neue"/>
                          <a:ea typeface="Helvetica Neue"/>
                          <a:cs typeface="Helvetica Neue"/>
                          <a:sym typeface="Helvetica Neue"/>
                        </a:rPr>
                        <a:t>1.89 ± 1.54</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FF2600"/>
                            </a:solidFill>
                          </a:uFill>
                          <a:latin typeface="Helvetica Neue"/>
                          <a:ea typeface="Helvetica Neue"/>
                          <a:cs typeface="Helvetica Neue"/>
                          <a:sym typeface="Helvetica Neue"/>
                        </a:rPr>
                        <a:t>3.28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5.0</a:t>
                      </a:r>
                      <a:r>
                        <a:rPr lang="en-US" sz="1300" dirty="0">
                          <a:uFill>
                            <a:solidFill>
                              <a:srgbClr val="FF2600"/>
                            </a:solidFill>
                          </a:uFill>
                          <a:latin typeface="Helvetica Neue"/>
                          <a:ea typeface="Helvetica Neue"/>
                          <a:cs typeface="Helvetica Neue"/>
                          <a:sym typeface="Helvetica Neue"/>
                        </a:rPr>
                        <a:t>8</a:t>
                      </a:r>
                      <a:endParaRPr sz="1300" dirty="0">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8"/>
                  </a:ext>
                </a:extLst>
              </a:tr>
              <a:tr h="236417">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p.E214D</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uFill>
                            <a:solidFill>
                              <a:srgbClr val="000000"/>
                            </a:solidFill>
                          </a:uFill>
                          <a:latin typeface="Helvetica Neue"/>
                          <a:ea typeface="Helvetica Neue"/>
                          <a:cs typeface="Helvetica Neue"/>
                          <a:sym typeface="Helvetica Neue"/>
                        </a:rPr>
                        <a:t>5.37 ± 0.68</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solidFill>
                            <a:srgbClr val="FF0000"/>
                          </a:solidFill>
                          <a:uFill>
                            <a:solidFill>
                              <a:srgbClr val="000000"/>
                            </a:solidFill>
                          </a:uFill>
                          <a:latin typeface="Helvetica Neue"/>
                          <a:ea typeface="Helvetica Neue"/>
                          <a:cs typeface="Helvetica Neue"/>
                          <a:sym typeface="Helvetica Neue"/>
                        </a:rPr>
                        <a:t>-0.73 ± 0.99</a:t>
                      </a:r>
                      <a:endParaRPr sz="1300" dirty="0">
                        <a:solidFill>
                          <a:srgbClr val="FF0000"/>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6.12 ± 0.38</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solidFill>
                            <a:srgbClr val="FF0000"/>
                          </a:solidFill>
                          <a:uFill>
                            <a:solidFill>
                              <a:srgbClr val="FF2600"/>
                            </a:solidFill>
                          </a:uFill>
                          <a:latin typeface="Helvetica Neue"/>
                          <a:ea typeface="Helvetica Neue"/>
                          <a:cs typeface="Helvetica Neue"/>
                          <a:sym typeface="Helvetica Neue"/>
                        </a:rPr>
                        <a:t>-1.67 ± 0.85</a:t>
                      </a:r>
                      <a:endParaRPr sz="1300" dirty="0">
                        <a:solidFill>
                          <a:srgbClr val="FF0000"/>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0.06</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0.09</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ECECEC"/>
                    </a:solidFill>
                  </a:tcPr>
                </a:tc>
                <a:extLst>
                  <a:ext uri="{0D108BD9-81ED-4DB2-BD59-A6C34878D82A}">
                    <a16:rowId xmlns:a16="http://schemas.microsoft.com/office/drawing/2014/main" val="10009"/>
                  </a:ext>
                </a:extLst>
              </a:tr>
              <a:tr h="236417">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p.L281I</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uFill>
                            <a:solidFill>
                              <a:srgbClr val="000000"/>
                            </a:solidFill>
                          </a:uFill>
                          <a:latin typeface="Helvetica Neue"/>
                          <a:ea typeface="Helvetica Neue"/>
                          <a:cs typeface="Helvetica Neue"/>
                          <a:sym typeface="Helvetica Neue"/>
                        </a:rPr>
                        <a:t>9.58 ± 0.93</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3.48 ± 1.18</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7.43 ± 0.54</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FF2600"/>
                            </a:solidFill>
                          </a:uFill>
                          <a:latin typeface="Helvetica Neue"/>
                          <a:ea typeface="Helvetica Neue"/>
                          <a:cs typeface="Helvetica Neue"/>
                          <a:sym typeface="Helvetica Neue"/>
                        </a:rPr>
                        <a:t>-0.36 ± 0.93</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0.42</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0.64</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0"/>
                  </a:ext>
                </a:extLst>
              </a:tr>
              <a:tr h="236417">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p.V290A</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uFill>
                            <a:solidFill>
                              <a:srgbClr val="000000"/>
                            </a:solidFill>
                          </a:uFill>
                          <a:latin typeface="Helvetica Neue"/>
                          <a:ea typeface="Helvetica Neue"/>
                          <a:cs typeface="Helvetica Neue"/>
                          <a:sym typeface="Helvetica Neue"/>
                        </a:rPr>
                        <a:t>9.21 ± 1.46</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3.11 ± 1.63</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4.47 ± 0.63</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FF2600"/>
                            </a:solidFill>
                          </a:uFill>
                          <a:latin typeface="Helvetica Neue"/>
                          <a:ea typeface="Helvetica Neue"/>
                          <a:cs typeface="Helvetica Neue"/>
                          <a:sym typeface="Helvetica Neue"/>
                        </a:rPr>
                        <a:t>-3.32 ± 0.99</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0.09</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0.1</a:t>
                      </a:r>
                      <a:r>
                        <a:rPr lang="en-US" sz="1300" dirty="0">
                          <a:uFill>
                            <a:solidFill>
                              <a:srgbClr val="FF2600"/>
                            </a:solidFill>
                          </a:uFill>
                          <a:latin typeface="Helvetica Neue"/>
                          <a:ea typeface="Helvetica Neue"/>
                          <a:cs typeface="Helvetica Neue"/>
                          <a:sym typeface="Helvetica Neue"/>
                        </a:rPr>
                        <a:t>4</a:t>
                      </a:r>
                      <a:endParaRPr sz="1300" dirty="0">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1"/>
                  </a:ext>
                </a:extLst>
              </a:tr>
              <a:tr h="236417">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p.P336Q</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uFill>
                            <a:solidFill>
                              <a:srgbClr val="000000"/>
                            </a:solidFill>
                          </a:uFill>
                          <a:latin typeface="Helvetica Neue"/>
                          <a:ea typeface="Helvetica Neue"/>
                          <a:cs typeface="Helvetica Neue"/>
                          <a:sym typeface="Helvetica Neue"/>
                        </a:rPr>
                        <a:t>6.78 ± 0.48</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solidFill>
                            <a:srgbClr val="FF0000"/>
                          </a:solidFill>
                          <a:uFill>
                            <a:solidFill>
                              <a:srgbClr val="000000"/>
                            </a:solidFill>
                          </a:uFill>
                          <a:latin typeface="Helvetica Neue"/>
                          <a:ea typeface="Helvetica Neue"/>
                          <a:cs typeface="Helvetica Neue"/>
                          <a:sym typeface="Helvetica Neue"/>
                        </a:rPr>
                        <a:t>0.68 ± 0.87</a:t>
                      </a:r>
                      <a:endParaRPr sz="1300" dirty="0">
                        <a:solidFill>
                          <a:srgbClr val="FF0000"/>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8.45 ± 1.64</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solidFill>
                            <a:srgbClr val="FF0000"/>
                          </a:solidFill>
                          <a:uFill>
                            <a:solidFill>
                              <a:srgbClr val="FF2600"/>
                            </a:solidFill>
                          </a:uFill>
                          <a:latin typeface="Helvetica Neue"/>
                          <a:ea typeface="Helvetica Neue"/>
                          <a:cs typeface="Helvetica Neue"/>
                          <a:sym typeface="Helvetica Neue"/>
                        </a:rPr>
                        <a:t>0.66 ± 1.81</a:t>
                      </a:r>
                      <a:endParaRPr sz="1300" dirty="0">
                        <a:solidFill>
                          <a:srgbClr val="FF0000"/>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0.23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0.35</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ECECEC"/>
                    </a:solidFill>
                  </a:tcPr>
                </a:tc>
                <a:extLst>
                  <a:ext uri="{0D108BD9-81ED-4DB2-BD59-A6C34878D82A}">
                    <a16:rowId xmlns:a16="http://schemas.microsoft.com/office/drawing/2014/main" val="10012"/>
                  </a:ext>
                </a:extLst>
              </a:tr>
              <a:tr h="236417">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p.E339V</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uFill>
                            <a:solidFill>
                              <a:srgbClr val="000000"/>
                            </a:solidFill>
                          </a:uFill>
                          <a:latin typeface="Helvetica Neue"/>
                          <a:ea typeface="Helvetica Neue"/>
                          <a:cs typeface="Helvetica Neue"/>
                          <a:sym typeface="Helvetica Neue"/>
                        </a:rPr>
                        <a:t>8.87 ± 2.81</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solidFill>
                            <a:srgbClr val="FF0000"/>
                          </a:solidFill>
                          <a:uFill>
                            <a:solidFill>
                              <a:srgbClr val="000000"/>
                            </a:solidFill>
                          </a:uFill>
                          <a:latin typeface="Helvetica Neue"/>
                          <a:ea typeface="Helvetica Neue"/>
                          <a:cs typeface="Helvetica Neue"/>
                          <a:sym typeface="Helvetica Neue"/>
                        </a:rPr>
                        <a:t>2.77 ± 2.9</a:t>
                      </a:r>
                      <a:endParaRPr sz="1300" dirty="0">
                        <a:solidFill>
                          <a:srgbClr val="FF0000"/>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8.6 ± 0.79</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lang="en-US" sz="1300" dirty="0">
                          <a:solidFill>
                            <a:srgbClr val="FF0000"/>
                          </a:solidFill>
                          <a:uFill>
                            <a:solidFill>
                              <a:srgbClr val="FF2600"/>
                            </a:solidFill>
                          </a:uFill>
                          <a:latin typeface="Helvetica Neue"/>
                          <a:ea typeface="Helvetica Neue"/>
                          <a:cs typeface="Helvetica Neue"/>
                          <a:sym typeface="Helvetica Neue"/>
                        </a:rPr>
                        <a:t>0.81 ± 1.1</a:t>
                      </a:r>
                      <a:endParaRPr sz="1300" dirty="0">
                        <a:solidFill>
                          <a:srgbClr val="FF0000"/>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0.37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0.5</a:t>
                      </a:r>
                      <a:r>
                        <a:rPr lang="en-US" sz="1300" dirty="0">
                          <a:uFill>
                            <a:solidFill>
                              <a:srgbClr val="FF2600"/>
                            </a:solidFill>
                          </a:uFill>
                          <a:latin typeface="Helvetica Neue"/>
                          <a:ea typeface="Helvetica Neue"/>
                          <a:cs typeface="Helvetica Neue"/>
                          <a:sym typeface="Helvetica Neue"/>
                        </a:rPr>
                        <a:t>7</a:t>
                      </a:r>
                      <a:endParaRPr sz="1300" dirty="0">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ECECEC"/>
                    </a:solidFill>
                  </a:tcPr>
                </a:tc>
                <a:extLst>
                  <a:ext uri="{0D108BD9-81ED-4DB2-BD59-A6C34878D82A}">
                    <a16:rowId xmlns:a16="http://schemas.microsoft.com/office/drawing/2014/main" val="10013"/>
                  </a:ext>
                </a:extLst>
              </a:tr>
              <a:tr h="236417">
                <a:tc>
                  <a:txBody>
                    <a:bodyPr/>
                    <a:lstStyle/>
                    <a:p>
                      <a:pPr marL="40639" marR="40639" algn="l" defTabSz="914400">
                        <a:defRPr sz="1800"/>
                      </a:pPr>
                      <a:r>
                        <a:rPr sz="1300">
                          <a:uFill>
                            <a:solidFill>
                              <a:srgbClr val="000000"/>
                            </a:solidFill>
                          </a:uFill>
                          <a:latin typeface="Helvetica Neue"/>
                          <a:ea typeface="Helvetica Neue"/>
                          <a:cs typeface="Helvetica Neue"/>
                          <a:sym typeface="Helvetica Neue"/>
                        </a:rPr>
                        <a:t>p.R359W</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uFill>
                            <a:solidFill>
                              <a:srgbClr val="000000"/>
                            </a:solidFill>
                          </a:uFill>
                          <a:latin typeface="Helvetica Neue"/>
                          <a:ea typeface="Helvetica Neue"/>
                          <a:cs typeface="Helvetica Neue"/>
                          <a:sym typeface="Helvetica Neue"/>
                        </a:rPr>
                        <a:t>6.28 ± 0.73</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0.18 ± 1.03</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6.37 ± 0.77</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FF2600"/>
                            </a:solidFill>
                          </a:uFill>
                          <a:latin typeface="Helvetica Neue"/>
                          <a:ea typeface="Helvetica Neue"/>
                          <a:cs typeface="Helvetica Neue"/>
                          <a:sym typeface="Helvetica Neue"/>
                        </a:rPr>
                        <a:t>-1.42 ± 1.08</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0.46</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0.7</a:t>
                      </a:r>
                      <a:r>
                        <a:rPr lang="en-US" sz="1300" dirty="0">
                          <a:uFill>
                            <a:solidFill>
                              <a:srgbClr val="FF2600"/>
                            </a:solidFill>
                          </a:uFill>
                          <a:latin typeface="Helvetica Neue"/>
                          <a:ea typeface="Helvetica Neue"/>
                          <a:cs typeface="Helvetica Neue"/>
                          <a:sym typeface="Helvetica Neue"/>
                        </a:rPr>
                        <a:t>2</a:t>
                      </a:r>
                      <a:endParaRPr sz="1300" dirty="0">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4"/>
                  </a:ext>
                </a:extLst>
              </a:tr>
              <a:tr h="236417">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p.E362Q</a:t>
                      </a:r>
                    </a:p>
                  </a:txBody>
                  <a:tcPr marL="50800" marR="50800" marT="50800" marB="50800" anchor="ctr" horzOverflow="overflow">
                    <a:lnL w="254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lang="en-US" sz="1300" dirty="0">
                          <a:uFill>
                            <a:solidFill>
                              <a:srgbClr val="000000"/>
                            </a:solidFill>
                          </a:uFill>
                          <a:latin typeface="Helvetica Neue"/>
                          <a:ea typeface="Helvetica Neue"/>
                          <a:cs typeface="Helvetica Neue"/>
                          <a:sym typeface="Helvetica Neue"/>
                        </a:rPr>
                        <a:t>6.65 ± 0.56</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0.55 ± 0.91</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000000"/>
                            </a:solidFill>
                          </a:uFill>
                          <a:latin typeface="Helvetica Neue"/>
                          <a:ea typeface="Helvetica Neue"/>
                          <a:cs typeface="Helvetica Neue"/>
                          <a:sym typeface="Helvetica Neue"/>
                        </a:rPr>
                        <a:t>6.49 ± 0.91</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FF2600"/>
                            </a:solidFill>
                          </a:uFill>
                          <a:latin typeface="Helvetica Neue"/>
                          <a:ea typeface="Helvetica Neue"/>
                          <a:cs typeface="Helvetica Neue"/>
                          <a:sym typeface="Helvetica Neue"/>
                        </a:rPr>
                        <a:t>-1.3 ± 1.19</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0.17</a:t>
                      </a:r>
                    </a:p>
                  </a:txBody>
                  <a:tcPr marL="50800" marR="50800" marT="50800" marB="50800" anchor="ctr" horzOverflow="overflow">
                    <a:lnL w="12700">
                      <a:solidFill>
                        <a:srgbClr val="000000"/>
                      </a:solidFill>
                    </a:lnL>
                    <a:lnR w="12700">
                      <a:solidFill>
                        <a:srgbClr val="000000"/>
                      </a:solidFill>
                    </a:lnR>
                    <a:lnT w="12700">
                      <a:solidFill>
                        <a:srgbClr val="000000"/>
                      </a:solidFill>
                    </a:lnT>
                    <a:lnB w="25400" cap="rnd">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0.2</a:t>
                      </a:r>
                      <a:r>
                        <a:rPr lang="en-US" sz="1300" dirty="0">
                          <a:uFill>
                            <a:solidFill>
                              <a:srgbClr val="FF2600"/>
                            </a:solidFill>
                          </a:uFill>
                          <a:latin typeface="Helvetica Neue"/>
                          <a:ea typeface="Helvetica Neue"/>
                          <a:cs typeface="Helvetica Neue"/>
                          <a:sym typeface="Helvetica Neue"/>
                        </a:rPr>
                        <a:t>7</a:t>
                      </a:r>
                      <a:endParaRPr sz="1300" dirty="0">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25400">
                      <a:solidFill>
                        <a:srgbClr val="000000"/>
                      </a:solidFill>
                    </a:lnR>
                    <a:lnT w="12700">
                      <a:solidFill>
                        <a:srgbClr val="000000"/>
                      </a:solidFill>
                    </a:lnT>
                    <a:lnB w="25400" cap="rnd">
                      <a:solidFill>
                        <a:srgbClr val="000000"/>
                      </a:solidFill>
                    </a:lnB>
                    <a:solidFill>
                      <a:schemeClr val="bg1"/>
                    </a:solidFill>
                  </a:tcPr>
                </a:tc>
                <a:extLst>
                  <a:ext uri="{0D108BD9-81ED-4DB2-BD59-A6C34878D82A}">
                    <a16:rowId xmlns:a16="http://schemas.microsoft.com/office/drawing/2014/main" val="10015"/>
                  </a:ext>
                </a:extLst>
              </a:tr>
            </a:tbl>
          </a:graphicData>
        </a:graphic>
      </p:graphicFrame>
      <p:sp>
        <p:nvSpPr>
          <p:cNvPr id="1024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421621076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9" name="Group 9"/>
          <p:cNvGrpSpPr>
            <a:grpSpLocks/>
          </p:cNvGrpSpPr>
          <p:nvPr/>
        </p:nvGrpSpPr>
        <p:grpSpPr bwMode="auto">
          <a:xfrm>
            <a:off x="0" y="0"/>
            <a:ext cx="9144000" cy="6858000"/>
            <a:chOff x="0" y="0"/>
            <a:chExt cx="5760" cy="4320"/>
          </a:xfrm>
        </p:grpSpPr>
        <p:sp>
          <p:nvSpPr>
            <p:cNvPr id="10247"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
        <p:nvSpPr>
          <p:cNvPr id="10242" name="Rectangle 2"/>
          <p:cNvSpPr>
            <a:spLocks noGrp="1" noChangeArrowheads="1"/>
          </p:cNvSpPr>
          <p:nvPr>
            <p:ph type="title"/>
          </p:nvPr>
        </p:nvSpPr>
        <p:spPr>
          <a:xfrm>
            <a:off x="457200" y="49824"/>
            <a:ext cx="8570044" cy="762000"/>
          </a:xfrm>
        </p:spPr>
        <p:txBody>
          <a:bodyPr>
            <a:normAutofit/>
          </a:bodyPr>
          <a:lstStyle/>
          <a:p>
            <a:r>
              <a:rPr lang="en-US" altLang="en-US" dirty="0"/>
              <a:t>Comparing stability measures for MAPK3</a:t>
            </a:r>
          </a:p>
        </p:txBody>
      </p:sp>
      <p:sp>
        <p:nvSpPr>
          <p:cNvPr id="1024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245" name="Text Box 5"/>
          <p:cNvSpPr txBox="1">
            <a:spLocks noChangeArrowheads="1"/>
          </p:cNvSpPr>
          <p:nvPr/>
        </p:nvSpPr>
        <p:spPr bwMode="auto">
          <a:xfrm>
            <a:off x="75773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1024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3" name="Picture 2">
            <a:extLst>
              <a:ext uri="{FF2B5EF4-FFF2-40B4-BE49-F238E27FC236}">
                <a16:creationId xmlns:a16="http://schemas.microsoft.com/office/drawing/2014/main" id="{10925159-6EFF-8642-AA8C-1E8B95D727F5}"/>
              </a:ext>
            </a:extLst>
          </p:cNvPr>
          <p:cNvPicPr>
            <a:picLocks noChangeAspect="1"/>
          </p:cNvPicPr>
          <p:nvPr/>
        </p:nvPicPr>
        <p:blipFill>
          <a:blip r:embed="rId2"/>
          <a:stretch>
            <a:fillRect/>
          </a:stretch>
        </p:blipFill>
        <p:spPr>
          <a:xfrm>
            <a:off x="2027234" y="1143000"/>
            <a:ext cx="5089531" cy="4786490"/>
          </a:xfrm>
          <a:prstGeom prst="rect">
            <a:avLst/>
          </a:prstGeom>
        </p:spPr>
      </p:pic>
    </p:spTree>
    <p:extLst>
      <p:ext uri="{BB962C8B-B14F-4D97-AF65-F5344CB8AC3E}">
        <p14:creationId xmlns:p14="http://schemas.microsoft.com/office/powerpoint/2010/main" val="277965241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MAPK1 Unphosphorylated</a:t>
            </a:r>
          </a:p>
        </p:txBody>
      </p:sp>
      <p:sp>
        <p:nvSpPr>
          <p:cNvPr id="2062" name="Rectangle 14"/>
          <p:cNvSpPr>
            <a:spLocks noGrp="1" noChangeArrowheads="1"/>
          </p:cNvSpPr>
          <p:nvPr>
            <p:ph idx="1"/>
          </p:nvPr>
        </p:nvSpPr>
        <p:spPr>
          <a:xfrm>
            <a:off x="457200" y="955432"/>
            <a:ext cx="8229600" cy="336029"/>
          </a:xfrm>
        </p:spPr>
        <p:txBody>
          <a:bodyPr/>
          <a:lstStyle/>
          <a:p>
            <a:pPr marL="0" indent="0" algn="ctr">
              <a:buNone/>
            </a:pPr>
            <a:r>
              <a:rPr lang="en-US" sz="1600" dirty="0"/>
              <a:t>Protein structure 1TVO structure (Resolution: 2.50 </a:t>
            </a:r>
            <a:r>
              <a:rPr lang="en-US" sz="1600" dirty="0" err="1"/>
              <a:t>Å</a:t>
            </a:r>
            <a:r>
              <a:rPr lang="en-US" sz="1600" dirty="0"/>
              <a:t>)</a:t>
            </a:r>
          </a:p>
          <a:p>
            <a:pPr marL="0" indent="0" algn="ctr">
              <a:buNone/>
            </a:pPr>
            <a:endParaRPr lang="en-US" sz="1600" dirty="0"/>
          </a:p>
          <a:p>
            <a:pPr marL="0" indent="0" algn="ctr">
              <a:buNone/>
            </a:pPr>
            <a:endParaRPr lang="en-US" sz="1600" dirty="0"/>
          </a:p>
          <a:p>
            <a:pPr marL="0" indent="0" algn="ctr">
              <a:buNone/>
            </a:pPr>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5011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4" name="Picture 3">
            <a:extLst>
              <a:ext uri="{FF2B5EF4-FFF2-40B4-BE49-F238E27FC236}">
                <a16:creationId xmlns:a16="http://schemas.microsoft.com/office/drawing/2014/main" id="{3505C526-5F45-F549-B1D2-66B4B7EF36FF}"/>
              </a:ext>
            </a:extLst>
          </p:cNvPr>
          <p:cNvPicPr>
            <a:picLocks noChangeAspect="1"/>
          </p:cNvPicPr>
          <p:nvPr/>
        </p:nvPicPr>
        <p:blipFill>
          <a:blip r:embed="rId2"/>
          <a:stretch>
            <a:fillRect/>
          </a:stretch>
        </p:blipFill>
        <p:spPr>
          <a:xfrm>
            <a:off x="2349500" y="1749196"/>
            <a:ext cx="4445000" cy="3983404"/>
          </a:xfrm>
          <a:prstGeom prst="rect">
            <a:avLst/>
          </a:prstGeom>
        </p:spPr>
      </p:pic>
    </p:spTree>
    <p:extLst>
      <p:ext uri="{BB962C8B-B14F-4D97-AF65-F5344CB8AC3E}">
        <p14:creationId xmlns:p14="http://schemas.microsoft.com/office/powerpoint/2010/main" val="2639458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dirty="0"/>
              <a:t>MAPK1 Phosphorylated</a:t>
            </a:r>
            <a:endParaRPr lang="en-US" altLang="en-US" dirty="0"/>
          </a:p>
        </p:txBody>
      </p:sp>
      <p:sp>
        <p:nvSpPr>
          <p:cNvPr id="2062" name="Rectangle 14"/>
          <p:cNvSpPr>
            <a:spLocks noGrp="1" noChangeArrowheads="1"/>
          </p:cNvSpPr>
          <p:nvPr>
            <p:ph idx="1"/>
          </p:nvPr>
        </p:nvSpPr>
        <p:spPr>
          <a:xfrm>
            <a:off x="457200" y="955432"/>
            <a:ext cx="8229600" cy="336029"/>
          </a:xfrm>
        </p:spPr>
        <p:txBody>
          <a:bodyPr/>
          <a:lstStyle/>
          <a:p>
            <a:pPr marL="0" indent="0" algn="ctr">
              <a:buNone/>
            </a:pPr>
            <a:r>
              <a:rPr lang="en-US" sz="1600" dirty="0"/>
              <a:t>Protein structure 5V60 structure (Resolution: 2.18 </a:t>
            </a:r>
            <a:r>
              <a:rPr lang="en-US" sz="1600" dirty="0" err="1"/>
              <a:t>Å</a:t>
            </a:r>
            <a:r>
              <a:rPr lang="en-US" sz="1600" dirty="0"/>
              <a:t>)</a:t>
            </a:r>
          </a:p>
          <a:p>
            <a:pPr marL="0" indent="0" algn="ctr">
              <a:buNone/>
            </a:pPr>
            <a:endParaRPr lang="en-US" sz="1600" dirty="0"/>
          </a:p>
          <a:p>
            <a:pPr marL="0" indent="0" algn="ctr">
              <a:buNone/>
            </a:pPr>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5011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2" name="Picture 1">
            <a:extLst>
              <a:ext uri="{FF2B5EF4-FFF2-40B4-BE49-F238E27FC236}">
                <a16:creationId xmlns:a16="http://schemas.microsoft.com/office/drawing/2014/main" id="{C4FBCBF2-A6F1-494F-BAE8-651299EA3EBE}"/>
              </a:ext>
            </a:extLst>
          </p:cNvPr>
          <p:cNvPicPr>
            <a:picLocks noChangeAspect="1"/>
          </p:cNvPicPr>
          <p:nvPr/>
        </p:nvPicPr>
        <p:blipFill>
          <a:blip r:embed="rId2"/>
          <a:stretch>
            <a:fillRect/>
          </a:stretch>
        </p:blipFill>
        <p:spPr>
          <a:xfrm>
            <a:off x="2228413" y="1594657"/>
            <a:ext cx="4687173" cy="4174106"/>
          </a:xfrm>
          <a:prstGeom prst="rect">
            <a:avLst/>
          </a:prstGeom>
        </p:spPr>
      </p:pic>
    </p:spTree>
    <p:extLst>
      <p:ext uri="{BB962C8B-B14F-4D97-AF65-F5344CB8AC3E}">
        <p14:creationId xmlns:p14="http://schemas.microsoft.com/office/powerpoint/2010/main" val="891798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9" name="Group 9"/>
          <p:cNvGrpSpPr>
            <a:grpSpLocks/>
          </p:cNvGrpSpPr>
          <p:nvPr/>
        </p:nvGrpSpPr>
        <p:grpSpPr bwMode="auto">
          <a:xfrm>
            <a:off x="0" y="0"/>
            <a:ext cx="9144000" cy="6858000"/>
            <a:chOff x="0" y="0"/>
            <a:chExt cx="5760" cy="4320"/>
          </a:xfrm>
        </p:grpSpPr>
        <p:sp>
          <p:nvSpPr>
            <p:cNvPr id="10247"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
        <p:nvSpPr>
          <p:cNvPr id="10242" name="Rectangle 2"/>
          <p:cNvSpPr>
            <a:spLocks noGrp="1" noChangeArrowheads="1"/>
          </p:cNvSpPr>
          <p:nvPr>
            <p:ph type="title"/>
          </p:nvPr>
        </p:nvSpPr>
        <p:spPr/>
        <p:txBody>
          <a:bodyPr/>
          <a:lstStyle/>
          <a:p>
            <a:r>
              <a:rPr lang="en-US" altLang="en-US" dirty="0"/>
              <a:t>MAPK1 Average Data </a:t>
            </a:r>
          </a:p>
        </p:txBody>
      </p:sp>
      <p:sp>
        <p:nvSpPr>
          <p:cNvPr id="1024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245" name="Text Box 5"/>
          <p:cNvSpPr txBox="1">
            <a:spLocks noChangeArrowheads="1"/>
          </p:cNvSpPr>
          <p:nvPr/>
        </p:nvSpPr>
        <p:spPr bwMode="auto">
          <a:xfrm>
            <a:off x="75773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1024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aphicFrame>
        <p:nvGraphicFramePr>
          <p:cNvPr id="11" name="Table">
            <a:extLst>
              <a:ext uri="{FF2B5EF4-FFF2-40B4-BE49-F238E27FC236}">
                <a16:creationId xmlns:a16="http://schemas.microsoft.com/office/drawing/2014/main" id="{A9887FE5-BEFD-7E45-A4B4-C9B771BF317B}"/>
              </a:ext>
            </a:extLst>
          </p:cNvPr>
          <p:cNvGraphicFramePr/>
          <p:nvPr>
            <p:extLst>
              <p:ext uri="{D42A27DB-BD31-4B8C-83A1-F6EECF244321}">
                <p14:modId xmlns:p14="http://schemas.microsoft.com/office/powerpoint/2010/main" val="1657167009"/>
              </p:ext>
            </p:extLst>
          </p:nvPr>
        </p:nvGraphicFramePr>
        <p:xfrm>
          <a:off x="396455" y="1302984"/>
          <a:ext cx="8351090" cy="4394200"/>
        </p:xfrm>
        <a:graphic>
          <a:graphicData uri="http://schemas.openxmlformats.org/drawingml/2006/table">
            <a:tbl>
              <a:tblPr/>
              <a:tblGrid>
                <a:gridCol w="1078025">
                  <a:extLst>
                    <a:ext uri="{9D8B030D-6E8A-4147-A177-3AD203B41FA5}">
                      <a16:colId xmlns:a16="http://schemas.microsoft.com/office/drawing/2014/main" val="20000"/>
                    </a:ext>
                  </a:extLst>
                </a:gridCol>
                <a:gridCol w="1230873">
                  <a:extLst>
                    <a:ext uri="{9D8B030D-6E8A-4147-A177-3AD203B41FA5}">
                      <a16:colId xmlns:a16="http://schemas.microsoft.com/office/drawing/2014/main" val="20001"/>
                    </a:ext>
                  </a:extLst>
                </a:gridCol>
                <a:gridCol w="1215217">
                  <a:extLst>
                    <a:ext uri="{9D8B030D-6E8A-4147-A177-3AD203B41FA5}">
                      <a16:colId xmlns:a16="http://schemas.microsoft.com/office/drawing/2014/main" val="20002"/>
                    </a:ext>
                  </a:extLst>
                </a:gridCol>
                <a:gridCol w="1232919">
                  <a:extLst>
                    <a:ext uri="{9D8B030D-6E8A-4147-A177-3AD203B41FA5}">
                      <a16:colId xmlns:a16="http://schemas.microsoft.com/office/drawing/2014/main" val="20003"/>
                    </a:ext>
                  </a:extLst>
                </a:gridCol>
                <a:gridCol w="1298138">
                  <a:extLst>
                    <a:ext uri="{9D8B030D-6E8A-4147-A177-3AD203B41FA5}">
                      <a16:colId xmlns:a16="http://schemas.microsoft.com/office/drawing/2014/main" val="20004"/>
                    </a:ext>
                  </a:extLst>
                </a:gridCol>
                <a:gridCol w="990251">
                  <a:extLst>
                    <a:ext uri="{9D8B030D-6E8A-4147-A177-3AD203B41FA5}">
                      <a16:colId xmlns:a16="http://schemas.microsoft.com/office/drawing/2014/main" val="20005"/>
                    </a:ext>
                  </a:extLst>
                </a:gridCol>
                <a:gridCol w="1305667">
                  <a:extLst>
                    <a:ext uri="{9D8B030D-6E8A-4147-A177-3AD203B41FA5}">
                      <a16:colId xmlns:a16="http://schemas.microsoft.com/office/drawing/2014/main" val="20006"/>
                    </a:ext>
                  </a:extLst>
                </a:gridCol>
              </a:tblGrid>
              <a:tr h="251239">
                <a:tc>
                  <a:txBody>
                    <a:bodyPr/>
                    <a:lstStyle/>
                    <a:p>
                      <a:pPr marL="40639" marR="40639" algn="l" defTabSz="914400">
                        <a:defRPr sz="1800" b="1">
                          <a:uFill>
                            <a:solidFill>
                              <a:srgbClr val="000000"/>
                            </a:solidFill>
                          </a:uFill>
                          <a:latin typeface="Helvetica Neue"/>
                          <a:ea typeface="Helvetica Neue"/>
                          <a:cs typeface="Helvetica Neue"/>
                          <a:sym typeface="Helvetica Neue"/>
                        </a:defRPr>
                      </a:pPr>
                      <a:endParaRPr sz="1300"/>
                    </a:p>
                  </a:txBody>
                  <a:tcPr marL="50800" marR="50800" marT="50800" marB="50800" anchor="ctr" horzOverflow="overflow">
                    <a:lnL w="25400">
                      <a:solidFill>
                        <a:srgbClr val="000000"/>
                      </a:solidFill>
                    </a:lnL>
                    <a:lnR w="12700">
                      <a:solidFill>
                        <a:srgbClr val="000000"/>
                      </a:solidFill>
                    </a:lnR>
                    <a:lnT w="25400" cap="rnd">
                      <a:solidFill>
                        <a:srgbClr val="000000"/>
                      </a:solidFill>
                    </a:lnT>
                    <a:lnB w="0">
                      <a:miter lim="400000"/>
                    </a:lnB>
                    <a:solidFill>
                      <a:srgbClr val="FFEEA6"/>
                    </a:solidFill>
                  </a:tcPr>
                </a:tc>
                <a:tc gridSpan="2">
                  <a:txBody>
                    <a:bodyPr/>
                    <a:lstStyle/>
                    <a:p>
                      <a:pPr marL="40639" marR="40639" algn="ctr" defTabSz="914400">
                        <a:defRPr sz="1800"/>
                      </a:pPr>
                      <a:r>
                        <a:rPr sz="1300" b="1" dirty="0">
                          <a:uFill>
                            <a:solidFill>
                              <a:srgbClr val="000000"/>
                            </a:solidFill>
                          </a:uFill>
                          <a:latin typeface="Helvetica Neue"/>
                          <a:ea typeface="Helvetica Neue"/>
                          <a:cs typeface="Helvetica Neue"/>
                          <a:sym typeface="Helvetica Neue"/>
                        </a:rPr>
                        <a:t>Unphosphorylated</a:t>
                      </a:r>
                    </a:p>
                  </a:txBody>
                  <a:tcPr marL="50800" marR="50800" marT="50800" marB="50800" anchor="ctr" horzOverflow="overflow">
                    <a:lnL w="12700">
                      <a:solidFill>
                        <a:srgbClr val="000000"/>
                      </a:solidFill>
                    </a:lnL>
                    <a:lnR w="12700">
                      <a:solidFill>
                        <a:srgbClr val="000000"/>
                      </a:solidFill>
                    </a:lnR>
                    <a:lnT w="25400" cap="rnd">
                      <a:solidFill>
                        <a:srgbClr val="000000"/>
                      </a:solidFill>
                    </a:lnT>
                    <a:lnB w="12700">
                      <a:solidFill>
                        <a:srgbClr val="000000"/>
                      </a:solidFill>
                      <a:miter lim="400000"/>
                    </a:lnB>
                    <a:solidFill>
                      <a:srgbClr val="FFEEA6"/>
                    </a:solidFill>
                  </a:tcPr>
                </a:tc>
                <a:tc hMerge="1">
                  <a:txBody>
                    <a:bodyPr/>
                    <a:lstStyle/>
                    <a:p>
                      <a:endParaRPr lang="en-US"/>
                    </a:p>
                  </a:txBody>
                  <a:tcPr/>
                </a:tc>
                <a:tc gridSpan="2">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Phosphorylated</a:t>
                      </a:r>
                    </a:p>
                  </a:txBody>
                  <a:tcPr marL="50800" marR="50800" marT="50800" marB="50800" anchor="ctr" horzOverflow="overflow">
                    <a:lnL w="12700">
                      <a:solidFill>
                        <a:srgbClr val="000000"/>
                      </a:solidFill>
                    </a:lnL>
                    <a:lnR w="12700">
                      <a:solidFill>
                        <a:srgbClr val="000000"/>
                      </a:solidFill>
                    </a:lnR>
                    <a:lnT w="25400" cap="rnd">
                      <a:solidFill>
                        <a:srgbClr val="000000"/>
                      </a:solidFill>
                    </a:lnT>
                    <a:lnB w="12700">
                      <a:solidFill>
                        <a:srgbClr val="000000"/>
                      </a:solidFill>
                      <a:miter lim="400000"/>
                    </a:lnB>
                    <a:solidFill>
                      <a:srgbClr val="FFEEA6"/>
                    </a:solidFill>
                  </a:tcPr>
                </a:tc>
                <a:tc hMerge="1">
                  <a:txBody>
                    <a:bodyPr/>
                    <a:lstStyle/>
                    <a:p>
                      <a:endParaRPr lang="en-US"/>
                    </a:p>
                  </a:txBody>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endParaRPr sz="1300"/>
                    </a:p>
                  </a:txBody>
                  <a:tcPr marL="50800" marR="50800" marT="50800" marB="50800" anchor="ctr" horzOverflow="overflow">
                    <a:lnL w="12700">
                      <a:solidFill>
                        <a:srgbClr val="000000"/>
                      </a:solidFill>
                    </a:lnL>
                    <a:lnR w="12700">
                      <a:solidFill>
                        <a:srgbClr val="000000"/>
                      </a:solidFill>
                    </a:lnR>
                    <a:lnT w="25400" cap="rnd">
                      <a:solidFill>
                        <a:srgbClr val="000000"/>
                      </a:solidFill>
                    </a:lnT>
                    <a:lnB w="12700">
                      <a:solidFill>
                        <a:srgbClr val="000000"/>
                      </a:solidFill>
                      <a:miter lim="400000"/>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endParaRPr sz="1300"/>
                    </a:p>
                  </a:txBody>
                  <a:tcPr marL="50800" marR="50800" marT="50800" marB="50800" anchor="ctr" horzOverflow="overflow">
                    <a:lnL w="12700">
                      <a:solidFill>
                        <a:srgbClr val="000000"/>
                      </a:solidFill>
                    </a:lnL>
                    <a:lnR w="25400">
                      <a:solidFill>
                        <a:srgbClr val="000000"/>
                      </a:solidFill>
                    </a:lnR>
                    <a:lnT w="25400" cap="rnd">
                      <a:solidFill>
                        <a:srgbClr val="000000"/>
                      </a:solidFill>
                    </a:lnT>
                    <a:lnB w="12700">
                      <a:solidFill>
                        <a:srgbClr val="000000"/>
                      </a:solidFill>
                      <a:miter lim="400000"/>
                    </a:lnB>
                    <a:solidFill>
                      <a:srgbClr val="FFEEA6"/>
                    </a:solidFill>
                  </a:tcPr>
                </a:tc>
                <a:extLst>
                  <a:ext uri="{0D108BD9-81ED-4DB2-BD59-A6C34878D82A}">
                    <a16:rowId xmlns:a16="http://schemas.microsoft.com/office/drawing/2014/main" val="10000"/>
                  </a:ext>
                </a:extLst>
              </a:tr>
              <a:tr h="417313">
                <a:tc>
                  <a:txBody>
                    <a:bodyPr/>
                    <a:lstStyle/>
                    <a:p>
                      <a:pPr marL="40639" marR="40639" algn="l" defTabSz="914400">
                        <a:defRPr sz="1800" b="1">
                          <a:uFill>
                            <a:solidFill>
                              <a:srgbClr val="000000"/>
                            </a:solidFill>
                          </a:uFill>
                          <a:latin typeface="Helvetica Neue"/>
                          <a:ea typeface="Helvetica Neue"/>
                          <a:cs typeface="Helvetica Neue"/>
                          <a:sym typeface="Helvetica Neue"/>
                        </a:defRPr>
                      </a:pPr>
                      <a:endParaRPr sz="1300" dirty="0"/>
                    </a:p>
                  </a:txBody>
                  <a:tcPr marL="50800" marR="50800" marT="50800" marB="50800" anchor="ctr" horzOverflow="overflow">
                    <a:lnL w="25400">
                      <a:solidFill>
                        <a:srgbClr val="000000"/>
                      </a:solidFill>
                    </a:lnL>
                    <a:lnR w="12700">
                      <a:solidFill>
                        <a:srgbClr val="000000"/>
                      </a:solidFill>
                    </a:lnR>
                    <a:lnT w="0">
                      <a:miter lim="400000"/>
                    </a:lnT>
                    <a:lnB w="12700" cap="rnd">
                      <a:solidFill>
                        <a:srgbClr val="000000"/>
                      </a:solidFill>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r>
                        <a:rPr sz="1300" dirty="0"/>
                        <a:t>∆G</a:t>
                      </a:r>
                      <a:r>
                        <a:rPr sz="1300" baseline="-5999" dirty="0"/>
                        <a:t>H20</a:t>
                      </a:r>
                      <a:r>
                        <a:rPr sz="1300" dirty="0"/>
                        <a:t> </a:t>
                      </a:r>
                      <a:br>
                        <a:rPr sz="1300" dirty="0"/>
                      </a:br>
                      <a:r>
                        <a:rPr sz="1300" dirty="0"/>
                        <a:t>(kcal/mol)  </a:t>
                      </a:r>
                    </a:p>
                  </a:txBody>
                  <a:tcPr marL="50800" marR="50800" marT="50800" marB="50800" anchor="ctr" horzOverflow="overflow">
                    <a:lnL w="12700">
                      <a:solidFill>
                        <a:srgbClr val="000000"/>
                      </a:solidFill>
                    </a:lnL>
                    <a:lnR w="12700">
                      <a:solidFill>
                        <a:srgbClr val="000000"/>
                      </a:solidFill>
                    </a:lnR>
                    <a:lnT w="12700">
                      <a:solidFill>
                        <a:srgbClr val="000000"/>
                      </a:solidFill>
                      <a:miter lim="400000"/>
                    </a:lnT>
                    <a:lnB w="12700" cap="rnd">
                      <a:solidFill>
                        <a:srgbClr val="000000"/>
                      </a:solidFill>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r>
                        <a:rPr sz="1300" dirty="0"/>
                        <a:t>∆∆G</a:t>
                      </a:r>
                      <a:r>
                        <a:rPr sz="1300" baseline="-5999" dirty="0"/>
                        <a:t>H20</a:t>
                      </a:r>
                      <a:r>
                        <a:rPr sz="1300" dirty="0"/>
                        <a:t> </a:t>
                      </a:r>
                      <a:br>
                        <a:rPr sz="1300" dirty="0"/>
                      </a:br>
                      <a:r>
                        <a:rPr sz="1300" dirty="0"/>
                        <a:t>(kcal/mol) </a:t>
                      </a:r>
                    </a:p>
                  </a:txBody>
                  <a:tcPr marL="50800" marR="50800" marT="50800" marB="50800" anchor="ctr" horzOverflow="overflow">
                    <a:lnL w="12700">
                      <a:solidFill>
                        <a:srgbClr val="000000"/>
                      </a:solidFill>
                    </a:lnL>
                    <a:lnR w="12700">
                      <a:solidFill>
                        <a:srgbClr val="000000"/>
                      </a:solidFill>
                    </a:lnR>
                    <a:lnT w="12700">
                      <a:solidFill>
                        <a:srgbClr val="000000"/>
                      </a:solidFill>
                      <a:miter lim="400000"/>
                    </a:lnT>
                    <a:lnB w="12700" cap="rnd">
                      <a:solidFill>
                        <a:srgbClr val="000000"/>
                      </a:solidFill>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r>
                        <a:rPr sz="1300" dirty="0"/>
                        <a:t>∆G</a:t>
                      </a:r>
                      <a:r>
                        <a:rPr sz="1300" baseline="-5999" dirty="0"/>
                        <a:t>H20</a:t>
                      </a:r>
                      <a:r>
                        <a:rPr sz="1300" dirty="0"/>
                        <a:t> </a:t>
                      </a:r>
                      <a:br>
                        <a:rPr sz="1300" dirty="0"/>
                      </a:br>
                      <a:r>
                        <a:rPr sz="1300" dirty="0"/>
                        <a:t>(kcal/mol) </a:t>
                      </a:r>
                    </a:p>
                  </a:txBody>
                  <a:tcPr marL="50800" marR="50800" marT="50800" marB="50800" anchor="ctr" horzOverflow="overflow">
                    <a:lnL w="12700">
                      <a:solidFill>
                        <a:srgbClr val="000000"/>
                      </a:solidFill>
                    </a:lnL>
                    <a:lnR w="12700">
                      <a:solidFill>
                        <a:srgbClr val="000000"/>
                      </a:solidFill>
                    </a:lnR>
                    <a:lnT w="12700">
                      <a:solidFill>
                        <a:srgbClr val="000000"/>
                      </a:solidFill>
                      <a:miter lim="400000"/>
                    </a:lnT>
                    <a:lnB w="12700" cap="rnd">
                      <a:solidFill>
                        <a:srgbClr val="000000"/>
                      </a:solidFill>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r>
                        <a:rPr sz="1300"/>
                        <a:t>∆∆G</a:t>
                      </a:r>
                      <a:r>
                        <a:rPr sz="1300" baseline="-5999"/>
                        <a:t>H20</a:t>
                      </a:r>
                      <a:r>
                        <a:rPr sz="1300"/>
                        <a:t> </a:t>
                      </a:r>
                      <a:br>
                        <a:rPr sz="1300"/>
                      </a:br>
                      <a:r>
                        <a:rPr sz="1300"/>
                        <a:t>(kcal/mol) </a:t>
                      </a:r>
                    </a:p>
                  </a:txBody>
                  <a:tcPr marL="50800" marR="50800" marT="50800" marB="50800" anchor="ctr" horzOverflow="overflow">
                    <a:lnL w="12700">
                      <a:solidFill>
                        <a:srgbClr val="000000"/>
                      </a:solidFill>
                    </a:lnL>
                    <a:lnR w="12700">
                      <a:solidFill>
                        <a:srgbClr val="000000"/>
                      </a:solidFill>
                    </a:lnR>
                    <a:lnT w="12700">
                      <a:solidFill>
                        <a:srgbClr val="000000"/>
                      </a:solidFill>
                      <a:miter lim="400000"/>
                    </a:lnT>
                    <a:lnB w="12700" cap="rnd">
                      <a:solidFill>
                        <a:srgbClr val="000000"/>
                      </a:solidFill>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r>
                        <a:rPr sz="1300"/>
                        <a:t>Act</a:t>
                      </a:r>
                    </a:p>
                    <a:p>
                      <a:pPr marL="40639" marR="40639" algn="ctr" defTabSz="914400">
                        <a:defRPr sz="1800" b="1">
                          <a:uFill>
                            <a:solidFill>
                              <a:srgbClr val="000000"/>
                            </a:solidFill>
                          </a:uFill>
                          <a:latin typeface="Helvetica Neue"/>
                          <a:ea typeface="Helvetica Neue"/>
                          <a:cs typeface="Helvetica Neue"/>
                          <a:sym typeface="Helvetica Neue"/>
                        </a:defRPr>
                      </a:pPr>
                      <a:r>
                        <a:rPr sz="1300"/>
                        <a:t>k</a:t>
                      </a:r>
                      <a:r>
                        <a:rPr sz="1300" baseline="-5999"/>
                        <a:t>cat</a:t>
                      </a:r>
                      <a:r>
                        <a:rPr sz="1300"/>
                        <a:t>/k</a:t>
                      </a:r>
                      <a:r>
                        <a:rPr sz="1300" baseline="-5999"/>
                        <a:t>M</a:t>
                      </a:r>
                    </a:p>
                  </a:txBody>
                  <a:tcPr marL="50800" marR="50800" marT="50800" marB="50800" anchor="ctr" horzOverflow="overflow">
                    <a:lnL w="12700">
                      <a:solidFill>
                        <a:srgbClr val="000000"/>
                      </a:solidFill>
                    </a:lnL>
                    <a:lnR w="12700">
                      <a:solidFill>
                        <a:srgbClr val="000000"/>
                      </a:solidFill>
                    </a:lnR>
                    <a:lnT w="12700">
                      <a:solidFill>
                        <a:srgbClr val="000000"/>
                      </a:solidFill>
                      <a:miter lim="400000"/>
                    </a:lnT>
                    <a:lnB w="12700" cap="rnd">
                      <a:solidFill>
                        <a:srgbClr val="000000"/>
                      </a:solidFill>
                    </a:lnB>
                    <a:solidFill>
                      <a:srgbClr val="FFEEA6"/>
                    </a:solidFill>
                  </a:tcPr>
                </a:tc>
                <a:tc>
                  <a:txBody>
                    <a:bodyPr/>
                    <a:lstStyle/>
                    <a:p>
                      <a:pPr marL="40639" marR="40639" algn="ctr" defTabSz="914400">
                        <a:defRPr sz="1800" b="1">
                          <a:uFill>
                            <a:solidFill>
                              <a:srgbClr val="000000"/>
                            </a:solidFill>
                          </a:uFill>
                          <a:latin typeface="Helvetica Neue"/>
                          <a:ea typeface="Helvetica Neue"/>
                          <a:cs typeface="Helvetica Neue"/>
                          <a:sym typeface="Helvetica Neue"/>
                        </a:defRPr>
                      </a:pPr>
                      <a:r>
                        <a:rPr sz="1300"/>
                        <a:t>Act</a:t>
                      </a:r>
                      <a:r>
                        <a:rPr sz="1300" baseline="-5999"/>
                        <a:t>mut/ </a:t>
                      </a:r>
                      <a:r>
                        <a:rPr sz="1300"/>
                        <a:t>Act</a:t>
                      </a:r>
                      <a:r>
                        <a:rPr sz="1300" baseline="-5999"/>
                        <a:t>wt</a:t>
                      </a:r>
                    </a:p>
                  </a:txBody>
                  <a:tcPr marL="50800" marR="50800" marT="50800" marB="50800" anchor="ctr" horzOverflow="overflow">
                    <a:lnL w="12700">
                      <a:solidFill>
                        <a:srgbClr val="000000"/>
                      </a:solidFill>
                    </a:lnL>
                    <a:lnR w="25400">
                      <a:solidFill>
                        <a:srgbClr val="000000"/>
                      </a:solidFill>
                    </a:lnR>
                    <a:lnT w="12700">
                      <a:solidFill>
                        <a:srgbClr val="000000"/>
                      </a:solidFill>
                      <a:miter lim="400000"/>
                    </a:lnT>
                    <a:lnB w="12700" cap="rnd">
                      <a:solidFill>
                        <a:srgbClr val="000000"/>
                      </a:solidFill>
                    </a:lnB>
                    <a:solidFill>
                      <a:srgbClr val="FFEEA6"/>
                    </a:solidFill>
                  </a:tcPr>
                </a:tc>
                <a:extLst>
                  <a:ext uri="{0D108BD9-81ED-4DB2-BD59-A6C34878D82A}">
                    <a16:rowId xmlns:a16="http://schemas.microsoft.com/office/drawing/2014/main" val="10001"/>
                  </a:ext>
                </a:extLst>
              </a:tr>
              <a:tr h="251239">
                <a:tc>
                  <a:txBody>
                    <a:bodyPr/>
                    <a:lstStyle/>
                    <a:p>
                      <a:pPr marL="40639" marR="40639" algn="l" defTabSz="914400">
                        <a:defRPr sz="1800"/>
                      </a:pPr>
                      <a:r>
                        <a:rPr sz="1300" b="1" dirty="0">
                          <a:uFill>
                            <a:solidFill>
                              <a:srgbClr val="000000"/>
                            </a:solidFill>
                          </a:uFill>
                          <a:latin typeface="Helvetica Neue"/>
                          <a:ea typeface="Helvetica Neue"/>
                          <a:cs typeface="Helvetica Neue"/>
                          <a:sym typeface="Helvetica Neue"/>
                        </a:rPr>
                        <a:t>WT</a:t>
                      </a:r>
                    </a:p>
                  </a:txBody>
                  <a:tcPr marL="50800" marR="50800" marT="50800" marB="50800" anchor="ctr" horzOverflow="overflow">
                    <a:lnL w="254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b="1" dirty="0">
                          <a:uFill>
                            <a:solidFill>
                              <a:srgbClr val="000000"/>
                            </a:solidFill>
                          </a:uFill>
                          <a:latin typeface="Helvetica Neue"/>
                          <a:ea typeface="Helvetica Neue"/>
                          <a:cs typeface="Helvetica Neue"/>
                          <a:sym typeface="Helvetica Neue"/>
                        </a:rPr>
                        <a:t>2.65 ± 0.15</a:t>
                      </a:r>
                      <a:endParaRPr sz="1300" b="1"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a:t>
                      </a: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dirty="0">
                          <a:uFill>
                            <a:solidFill>
                              <a:srgbClr val="000000"/>
                            </a:solidFill>
                          </a:uFill>
                          <a:latin typeface="Helvetica Neue"/>
                          <a:ea typeface="Helvetica Neue"/>
                          <a:cs typeface="Helvetica Neue"/>
                          <a:sym typeface="Helvetica Neue"/>
                        </a:rPr>
                        <a:t>2.59 ± 0.</a:t>
                      </a:r>
                      <a:r>
                        <a:rPr lang="en-US" sz="1300" b="1" dirty="0">
                          <a:uFill>
                            <a:solidFill>
                              <a:srgbClr val="000000"/>
                            </a:solidFill>
                          </a:uFill>
                          <a:latin typeface="Helvetica Neue"/>
                          <a:ea typeface="Helvetica Neue"/>
                          <a:cs typeface="Helvetica Neue"/>
                          <a:sym typeface="Helvetica Neue"/>
                        </a:rPr>
                        <a:t>14</a:t>
                      </a:r>
                      <a:endParaRPr sz="1300" b="1"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a:t>
                      </a: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1.215</a:t>
                      </a:r>
                    </a:p>
                  </a:txBody>
                  <a:tcPr marL="50800" marR="50800" marT="50800" marB="50800" anchor="ctr" horzOverflow="overflow">
                    <a:lnL w="12700">
                      <a:solidFill>
                        <a:srgbClr val="000000"/>
                      </a:solidFill>
                    </a:lnL>
                    <a:lnR w="12700">
                      <a:solidFill>
                        <a:srgbClr val="000000"/>
                      </a:solidFill>
                    </a:lnR>
                    <a:lnT w="12700" cap="rnd">
                      <a:solidFill>
                        <a:srgbClr val="000000"/>
                      </a:solidFill>
                    </a:lnT>
                    <a:lnB w="12700">
                      <a:solidFill>
                        <a:srgbClr val="000000"/>
                      </a:solidFill>
                    </a:lnB>
                    <a:solidFill>
                      <a:schemeClr val="bg1"/>
                    </a:solidFill>
                  </a:tcPr>
                </a:tc>
                <a:tc>
                  <a:txBody>
                    <a:bodyPr/>
                    <a:lstStyle/>
                    <a:p>
                      <a:pPr marL="40639" marR="40639" algn="ctr" defTabSz="914400">
                        <a:defRPr sz="1800"/>
                      </a:pPr>
                      <a:r>
                        <a:rPr sz="1300" b="1">
                          <a:uFill>
                            <a:solidFill>
                              <a:srgbClr val="000000"/>
                            </a:solidFill>
                          </a:uFill>
                          <a:latin typeface="Helvetica Neue"/>
                          <a:ea typeface="Helvetica Neue"/>
                          <a:cs typeface="Helvetica Neue"/>
                          <a:sym typeface="Helvetica Neue"/>
                        </a:rPr>
                        <a:t>1</a:t>
                      </a:r>
                    </a:p>
                  </a:txBody>
                  <a:tcPr marL="50800" marR="50800" marT="50800" marB="50800" anchor="ctr" horzOverflow="overflow">
                    <a:lnL w="12700">
                      <a:solidFill>
                        <a:srgbClr val="000000"/>
                      </a:solidFill>
                    </a:lnL>
                    <a:lnR w="25400">
                      <a:solidFill>
                        <a:srgbClr val="000000"/>
                      </a:solidFill>
                    </a:lnR>
                    <a:lnT w="12700" cap="rnd">
                      <a:solidFill>
                        <a:srgbClr val="000000"/>
                      </a:solidFill>
                    </a:lnT>
                    <a:lnB w="12700">
                      <a:solidFill>
                        <a:srgbClr val="000000"/>
                      </a:solidFill>
                    </a:lnB>
                    <a:solidFill>
                      <a:schemeClr val="bg1"/>
                    </a:solidFill>
                  </a:tcPr>
                </a:tc>
                <a:extLst>
                  <a:ext uri="{0D108BD9-81ED-4DB2-BD59-A6C34878D82A}">
                    <a16:rowId xmlns:a16="http://schemas.microsoft.com/office/drawing/2014/main" val="10002"/>
                  </a:ext>
                </a:extLst>
              </a:tr>
              <a:tr h="251239">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p.E33Q</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2.89 ± 0.</a:t>
                      </a:r>
                      <a:r>
                        <a:rPr lang="en-US" sz="1300" dirty="0">
                          <a:uFill>
                            <a:solidFill>
                              <a:srgbClr val="000000"/>
                            </a:solidFill>
                          </a:uFill>
                          <a:latin typeface="Helvetica Neue"/>
                          <a:ea typeface="Helvetica Neue"/>
                          <a:cs typeface="Helvetica Neue"/>
                          <a:sym typeface="Helvetica Neue"/>
                        </a:rPr>
                        <a:t>19</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0.24 ± 0.</a:t>
                      </a:r>
                      <a:r>
                        <a:rPr lang="en-US" sz="1300" dirty="0">
                          <a:solidFill>
                            <a:schemeClr val="tx1"/>
                          </a:solidFill>
                          <a:uFill>
                            <a:solidFill>
                              <a:srgbClr val="000000"/>
                            </a:solidFill>
                          </a:uFill>
                          <a:latin typeface="Helvetica Neue"/>
                          <a:ea typeface="Helvetica Neue"/>
                          <a:cs typeface="Helvetica Neue"/>
                          <a:sym typeface="Helvetica Neue"/>
                        </a:rPr>
                        <a:t>23</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2.27 ± 0.</a:t>
                      </a:r>
                      <a:r>
                        <a:rPr lang="en-US" sz="1300" dirty="0">
                          <a:solidFill>
                            <a:schemeClr val="tx1"/>
                          </a:solidFill>
                          <a:uFill>
                            <a:solidFill>
                              <a:srgbClr val="000000"/>
                            </a:solidFill>
                          </a:uFill>
                          <a:latin typeface="Helvetica Neue"/>
                          <a:ea typeface="Helvetica Neue"/>
                          <a:cs typeface="Helvetica Neue"/>
                          <a:sym typeface="Helvetica Neue"/>
                        </a:rPr>
                        <a:t>14</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-0.32 ± 0.2</a:t>
                      </a:r>
                      <a:r>
                        <a:rPr lang="en-US" sz="1300" dirty="0">
                          <a:solidFill>
                            <a:schemeClr val="tx1"/>
                          </a:solidFill>
                          <a:uFill>
                            <a:solidFill>
                              <a:srgbClr val="000000"/>
                            </a:solidFill>
                          </a:uFill>
                          <a:latin typeface="Helvetica Neue"/>
                          <a:ea typeface="Helvetica Neue"/>
                          <a:cs typeface="Helvetica Neue"/>
                          <a:sym typeface="Helvetica Neue"/>
                        </a:rPr>
                        <a:t>0</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a:uFill>
                            <a:solidFill>
                              <a:srgbClr val="000000"/>
                            </a:solidFill>
                          </a:uFill>
                          <a:latin typeface="Helvetica Neue"/>
                          <a:ea typeface="Helvetica Neue"/>
                          <a:cs typeface="Helvetica Neue"/>
                          <a:sym typeface="Helvetica Neue"/>
                        </a:rPr>
                        <a:t>0.508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0.4</a:t>
                      </a:r>
                      <a:r>
                        <a:rPr lang="en-US" sz="1300" dirty="0">
                          <a:uFill>
                            <a:solidFill>
                              <a:srgbClr val="000000"/>
                            </a:solidFill>
                          </a:uFill>
                          <a:latin typeface="Helvetica Neue"/>
                          <a:ea typeface="Helvetica Neue"/>
                          <a:cs typeface="Helvetica Neue"/>
                          <a:sym typeface="Helvetica Neue"/>
                        </a:rPr>
                        <a:t>2</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3"/>
                  </a:ext>
                </a:extLst>
              </a:tr>
              <a:tr h="251239">
                <a:tc>
                  <a:txBody>
                    <a:bodyPr/>
                    <a:lstStyle/>
                    <a:p>
                      <a:pPr marL="40639" marR="40639" algn="l" defTabSz="914400">
                        <a:defRPr sz="1800"/>
                      </a:pPr>
                      <a:r>
                        <a:rPr sz="1300" dirty="0">
                          <a:uFill>
                            <a:solidFill>
                              <a:srgbClr val="FF2600"/>
                            </a:solidFill>
                          </a:uFill>
                          <a:latin typeface="Helvetica Neue"/>
                          <a:ea typeface="Helvetica Neue"/>
                          <a:cs typeface="Helvetica Neue"/>
                          <a:sym typeface="Helvetica Neue"/>
                        </a:rPr>
                        <a:t>p.E81K</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1.95 ± 0.</a:t>
                      </a:r>
                      <a:r>
                        <a:rPr lang="en-US" sz="1300" dirty="0">
                          <a:uFill>
                            <a:solidFill>
                              <a:srgbClr val="FF2600"/>
                            </a:solidFill>
                          </a:uFill>
                          <a:latin typeface="Helvetica Neue"/>
                          <a:ea typeface="Helvetica Neue"/>
                          <a:cs typeface="Helvetica Neue"/>
                          <a:sym typeface="Helvetica Neue"/>
                        </a:rPr>
                        <a:t>15</a:t>
                      </a:r>
                      <a:endParaRPr sz="1300" dirty="0">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-0.71 ± 0.</a:t>
                      </a:r>
                      <a:r>
                        <a:rPr lang="en-US" sz="1300" dirty="0">
                          <a:solidFill>
                            <a:srgbClr val="FF0000"/>
                          </a:solidFill>
                          <a:uFill>
                            <a:solidFill>
                              <a:srgbClr val="FF2600"/>
                            </a:solidFill>
                          </a:uFill>
                          <a:latin typeface="Helvetica Neue"/>
                          <a:ea typeface="Helvetica Neue"/>
                          <a:cs typeface="Helvetica Neue"/>
                          <a:sym typeface="Helvetica Neue"/>
                        </a:rPr>
                        <a:t>21</a:t>
                      </a:r>
                      <a:endParaRPr sz="1300" dirty="0">
                        <a:solidFill>
                          <a:srgbClr val="FF0000"/>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chemeClr val="tx1"/>
                          </a:solidFill>
                          <a:uFill>
                            <a:solidFill>
                              <a:srgbClr val="FF2600"/>
                            </a:solidFill>
                          </a:uFill>
                          <a:latin typeface="Helvetica Neue"/>
                          <a:ea typeface="Helvetica Neue"/>
                          <a:cs typeface="Helvetica Neue"/>
                          <a:sym typeface="Helvetica Neue"/>
                        </a:rPr>
                        <a:t>2.4</a:t>
                      </a:r>
                      <a:r>
                        <a:rPr lang="en-US" sz="1300" dirty="0">
                          <a:solidFill>
                            <a:schemeClr val="tx1"/>
                          </a:solidFill>
                          <a:uFill>
                            <a:solidFill>
                              <a:srgbClr val="FF2600"/>
                            </a:solidFill>
                          </a:uFill>
                          <a:latin typeface="Helvetica Neue"/>
                          <a:ea typeface="Helvetica Neue"/>
                          <a:cs typeface="Helvetica Neue"/>
                          <a:sym typeface="Helvetica Neue"/>
                        </a:rPr>
                        <a:t>5</a:t>
                      </a:r>
                      <a:r>
                        <a:rPr sz="1300" dirty="0">
                          <a:solidFill>
                            <a:schemeClr val="tx1"/>
                          </a:solidFill>
                          <a:uFill>
                            <a:solidFill>
                              <a:srgbClr val="FF2600"/>
                            </a:solidFill>
                          </a:uFill>
                          <a:latin typeface="Helvetica Neue"/>
                          <a:ea typeface="Helvetica Neue"/>
                          <a:cs typeface="Helvetica Neue"/>
                          <a:sym typeface="Helvetica Neue"/>
                        </a:rPr>
                        <a:t> ¬± 0.</a:t>
                      </a:r>
                      <a:r>
                        <a:rPr lang="en-US" sz="1300" dirty="0">
                          <a:solidFill>
                            <a:schemeClr val="tx1"/>
                          </a:solidFill>
                          <a:uFill>
                            <a:solidFill>
                              <a:srgbClr val="FF2600"/>
                            </a:solidFill>
                          </a:uFill>
                          <a:latin typeface="Helvetica Neue"/>
                          <a:ea typeface="Helvetica Neue"/>
                          <a:cs typeface="Helvetica Neue"/>
                          <a:sym typeface="Helvetica Neue"/>
                        </a:rPr>
                        <a:t>17</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-0.1</a:t>
                      </a:r>
                      <a:r>
                        <a:rPr lang="en-US" sz="1300" dirty="0">
                          <a:solidFill>
                            <a:srgbClr val="FF0000"/>
                          </a:solidFill>
                          <a:uFill>
                            <a:solidFill>
                              <a:srgbClr val="FF2600"/>
                            </a:solidFill>
                          </a:uFill>
                          <a:latin typeface="Helvetica Neue"/>
                          <a:ea typeface="Helvetica Neue"/>
                          <a:cs typeface="Helvetica Neue"/>
                          <a:sym typeface="Helvetica Neue"/>
                        </a:rPr>
                        <a:t>4</a:t>
                      </a:r>
                      <a:r>
                        <a:rPr sz="1300" dirty="0">
                          <a:solidFill>
                            <a:srgbClr val="FF0000"/>
                          </a:solidFill>
                          <a:uFill>
                            <a:solidFill>
                              <a:srgbClr val="FF2600"/>
                            </a:solidFill>
                          </a:uFill>
                          <a:latin typeface="Helvetica Neue"/>
                          <a:ea typeface="Helvetica Neue"/>
                          <a:cs typeface="Helvetica Neue"/>
                          <a:sym typeface="Helvetica Neue"/>
                        </a:rPr>
                        <a:t> ± 0.</a:t>
                      </a:r>
                      <a:r>
                        <a:rPr lang="en-US" sz="1300" dirty="0">
                          <a:solidFill>
                            <a:srgbClr val="FF0000"/>
                          </a:solidFill>
                          <a:uFill>
                            <a:solidFill>
                              <a:srgbClr val="FF2600"/>
                            </a:solidFill>
                          </a:uFill>
                          <a:latin typeface="Helvetica Neue"/>
                          <a:ea typeface="Helvetica Neue"/>
                          <a:cs typeface="Helvetica Neue"/>
                          <a:sym typeface="Helvetica Neue"/>
                        </a:rPr>
                        <a:t>22</a:t>
                      </a:r>
                      <a:endParaRPr sz="1300" dirty="0">
                        <a:solidFill>
                          <a:srgbClr val="FF0000"/>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a:uFill>
                            <a:solidFill>
                              <a:srgbClr val="FF2600"/>
                            </a:solidFill>
                          </a:uFill>
                          <a:latin typeface="Helvetica Neue"/>
                          <a:ea typeface="Helvetica Neue"/>
                          <a:cs typeface="Helvetica Neue"/>
                          <a:sym typeface="Helvetica Neue"/>
                        </a:rPr>
                        <a:t>0.47</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0.3</a:t>
                      </a:r>
                      <a:r>
                        <a:rPr lang="en-US" sz="1300" dirty="0">
                          <a:uFill>
                            <a:solidFill>
                              <a:srgbClr val="FF2600"/>
                            </a:solidFill>
                          </a:uFill>
                          <a:latin typeface="Helvetica Neue"/>
                          <a:ea typeface="Helvetica Neue"/>
                          <a:cs typeface="Helvetica Neue"/>
                          <a:sym typeface="Helvetica Neue"/>
                        </a:rPr>
                        <a:t>9</a:t>
                      </a:r>
                      <a:endParaRPr sz="1300" dirty="0">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ECECEC"/>
                    </a:solidFill>
                  </a:tcPr>
                </a:tc>
                <a:extLst>
                  <a:ext uri="{0D108BD9-81ED-4DB2-BD59-A6C34878D82A}">
                    <a16:rowId xmlns:a16="http://schemas.microsoft.com/office/drawing/2014/main" val="10004"/>
                  </a:ext>
                </a:extLst>
              </a:tr>
              <a:tr h="251239">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p.L121I</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2.78 ± 0.</a:t>
                      </a:r>
                      <a:r>
                        <a:rPr lang="en-US" sz="1300" dirty="0">
                          <a:uFill>
                            <a:solidFill>
                              <a:srgbClr val="000000"/>
                            </a:solidFill>
                          </a:uFill>
                          <a:latin typeface="Helvetica Neue"/>
                          <a:ea typeface="Helvetica Neue"/>
                          <a:cs typeface="Helvetica Neue"/>
                          <a:sym typeface="Helvetica Neue"/>
                        </a:rPr>
                        <a:t>18</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0.13 ± 0.</a:t>
                      </a:r>
                      <a:r>
                        <a:rPr lang="en-US" sz="1300" dirty="0">
                          <a:solidFill>
                            <a:schemeClr val="tx1"/>
                          </a:solidFill>
                          <a:uFill>
                            <a:solidFill>
                              <a:srgbClr val="000000"/>
                            </a:solidFill>
                          </a:uFill>
                          <a:latin typeface="Helvetica Neue"/>
                          <a:ea typeface="Helvetica Neue"/>
                          <a:cs typeface="Helvetica Neue"/>
                          <a:sym typeface="Helvetica Neue"/>
                        </a:rPr>
                        <a:t>2</a:t>
                      </a:r>
                      <a:r>
                        <a:rPr sz="1300" dirty="0">
                          <a:solidFill>
                            <a:schemeClr val="tx1"/>
                          </a:solidFill>
                          <a:uFill>
                            <a:solidFill>
                              <a:srgbClr val="000000"/>
                            </a:solidFill>
                          </a:uFill>
                          <a:latin typeface="Helvetica Neue"/>
                          <a:ea typeface="Helvetica Neue"/>
                          <a:cs typeface="Helvetica Neue"/>
                          <a:sym typeface="Helvetica Neue"/>
                        </a:rPr>
                        <a:t>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2.28 ± 0.</a:t>
                      </a:r>
                      <a:r>
                        <a:rPr lang="en-US" sz="1300" dirty="0">
                          <a:solidFill>
                            <a:schemeClr val="tx1"/>
                          </a:solidFill>
                          <a:uFill>
                            <a:solidFill>
                              <a:srgbClr val="000000"/>
                            </a:solidFill>
                          </a:uFill>
                          <a:latin typeface="Helvetica Neue"/>
                          <a:ea typeface="Helvetica Neue"/>
                          <a:cs typeface="Helvetica Neue"/>
                          <a:sym typeface="Helvetica Neue"/>
                        </a:rPr>
                        <a:t>1</a:t>
                      </a:r>
                      <a:r>
                        <a:rPr sz="1300" dirty="0">
                          <a:solidFill>
                            <a:schemeClr val="tx1"/>
                          </a:solidFill>
                          <a:uFill>
                            <a:solidFill>
                              <a:srgbClr val="000000"/>
                            </a:solidFill>
                          </a:uFill>
                          <a:latin typeface="Helvetica Neue"/>
                          <a:ea typeface="Helvetica Neue"/>
                          <a:cs typeface="Helvetica Neue"/>
                          <a:sym typeface="Helvetica Neue"/>
                        </a:rPr>
                        <a:t>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FF2600"/>
                            </a:solidFill>
                          </a:uFill>
                          <a:latin typeface="Helvetica Neue"/>
                          <a:ea typeface="Helvetica Neue"/>
                          <a:cs typeface="Helvetica Neue"/>
                          <a:sym typeface="Helvetica Neue"/>
                        </a:rPr>
                        <a:t>-0.3</a:t>
                      </a:r>
                      <a:r>
                        <a:rPr lang="en-US" sz="1300" dirty="0">
                          <a:solidFill>
                            <a:schemeClr val="tx1"/>
                          </a:solidFill>
                          <a:uFill>
                            <a:solidFill>
                              <a:srgbClr val="FF2600"/>
                            </a:solidFill>
                          </a:uFill>
                          <a:latin typeface="Helvetica Neue"/>
                          <a:ea typeface="Helvetica Neue"/>
                          <a:cs typeface="Helvetica Neue"/>
                          <a:sym typeface="Helvetica Neue"/>
                        </a:rPr>
                        <a:t>1</a:t>
                      </a:r>
                      <a:r>
                        <a:rPr sz="1300" dirty="0">
                          <a:solidFill>
                            <a:schemeClr val="tx1"/>
                          </a:solidFill>
                          <a:uFill>
                            <a:solidFill>
                              <a:srgbClr val="FF2600"/>
                            </a:solidFill>
                          </a:uFill>
                          <a:latin typeface="Helvetica Neue"/>
                          <a:ea typeface="Helvetica Neue"/>
                          <a:cs typeface="Helvetica Neue"/>
                          <a:sym typeface="Helvetica Neue"/>
                        </a:rPr>
                        <a:t> ± 0.</a:t>
                      </a:r>
                      <a:r>
                        <a:rPr lang="en-US" sz="1300" dirty="0">
                          <a:solidFill>
                            <a:schemeClr val="tx1"/>
                          </a:solidFill>
                          <a:uFill>
                            <a:solidFill>
                              <a:srgbClr val="FF2600"/>
                            </a:solidFill>
                          </a:uFill>
                          <a:latin typeface="Helvetica Neue"/>
                          <a:ea typeface="Helvetica Neue"/>
                          <a:cs typeface="Helvetica Neue"/>
                          <a:sym typeface="Helvetica Neue"/>
                        </a:rPr>
                        <a:t>19</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0.01</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8.</a:t>
                      </a:r>
                      <a:r>
                        <a:rPr lang="en-US" sz="1300" dirty="0">
                          <a:uFill>
                            <a:solidFill>
                              <a:srgbClr val="FF2600"/>
                            </a:solidFill>
                          </a:uFill>
                          <a:latin typeface="Helvetica Neue"/>
                          <a:ea typeface="Helvetica Neue"/>
                          <a:cs typeface="Helvetica Neue"/>
                          <a:sym typeface="Helvetica Neue"/>
                        </a:rPr>
                        <a:t> </a:t>
                      </a:r>
                      <a:r>
                        <a:rPr sz="1300" dirty="0">
                          <a:uFill>
                            <a:solidFill>
                              <a:srgbClr val="FF2600"/>
                            </a:solidFill>
                          </a:uFill>
                          <a:latin typeface="Helvetica Neue"/>
                          <a:ea typeface="Helvetica Neue"/>
                          <a:cs typeface="Helvetica Neue"/>
                          <a:sym typeface="Helvetica Neue"/>
                        </a:rPr>
                        <a:t>3E-03</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5"/>
                  </a:ext>
                </a:extLst>
              </a:tr>
              <a:tr h="251239">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p.R135K</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2.5</a:t>
                      </a:r>
                      <a:r>
                        <a:rPr lang="en-US" sz="1300" dirty="0">
                          <a:uFill>
                            <a:solidFill>
                              <a:srgbClr val="000000"/>
                            </a:solidFill>
                          </a:uFill>
                          <a:latin typeface="Helvetica Neue"/>
                          <a:ea typeface="Helvetica Neue"/>
                          <a:cs typeface="Helvetica Neue"/>
                          <a:sym typeface="Helvetica Neue"/>
                        </a:rPr>
                        <a:t>0</a:t>
                      </a:r>
                      <a:r>
                        <a:rPr sz="1300" dirty="0">
                          <a:uFill>
                            <a:solidFill>
                              <a:srgbClr val="000000"/>
                            </a:solidFill>
                          </a:uFill>
                          <a:latin typeface="Helvetica Neue"/>
                          <a:ea typeface="Helvetica Neue"/>
                          <a:cs typeface="Helvetica Neue"/>
                          <a:sym typeface="Helvetica Neue"/>
                        </a:rPr>
                        <a:t> ± 0.</a:t>
                      </a:r>
                      <a:r>
                        <a:rPr lang="en-US" sz="1300" dirty="0">
                          <a:uFill>
                            <a:solidFill>
                              <a:srgbClr val="000000"/>
                            </a:solidFill>
                          </a:uFill>
                          <a:latin typeface="Helvetica Neue"/>
                          <a:ea typeface="Helvetica Neue"/>
                          <a:cs typeface="Helvetica Neue"/>
                          <a:sym typeface="Helvetica Neue"/>
                        </a:rPr>
                        <a:t>16</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rgbClr val="FF0000"/>
                          </a:solidFill>
                          <a:uFill>
                            <a:solidFill>
                              <a:srgbClr val="000000"/>
                            </a:solidFill>
                          </a:uFill>
                          <a:latin typeface="Helvetica Neue"/>
                          <a:ea typeface="Helvetica Neue"/>
                          <a:cs typeface="Helvetica Neue"/>
                          <a:sym typeface="Helvetica Neue"/>
                        </a:rPr>
                        <a:t>-0.15 ± 0.</a:t>
                      </a:r>
                      <a:r>
                        <a:rPr lang="en-US" sz="1300" dirty="0">
                          <a:solidFill>
                            <a:srgbClr val="FF0000"/>
                          </a:solidFill>
                          <a:uFill>
                            <a:solidFill>
                              <a:srgbClr val="000000"/>
                            </a:solidFill>
                          </a:uFill>
                          <a:latin typeface="Helvetica Neue"/>
                          <a:ea typeface="Helvetica Neue"/>
                          <a:cs typeface="Helvetica Neue"/>
                          <a:sym typeface="Helvetica Neue"/>
                        </a:rPr>
                        <a:t>22</a:t>
                      </a:r>
                      <a:endParaRPr sz="1300" dirty="0">
                        <a:solidFill>
                          <a:srgbClr val="FF0000"/>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2.24 ± 0.</a:t>
                      </a:r>
                      <a:r>
                        <a:rPr lang="en-US" sz="1300" dirty="0">
                          <a:solidFill>
                            <a:schemeClr val="tx1"/>
                          </a:solidFill>
                          <a:uFill>
                            <a:solidFill>
                              <a:srgbClr val="000000"/>
                            </a:solidFill>
                          </a:uFill>
                          <a:latin typeface="Helvetica Neue"/>
                          <a:ea typeface="Helvetica Neue"/>
                          <a:cs typeface="Helvetica Neue"/>
                          <a:sym typeface="Helvetica Neue"/>
                        </a:rPr>
                        <a:t>12</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-0.3</a:t>
                      </a:r>
                      <a:r>
                        <a:rPr lang="en-US" sz="1300" dirty="0">
                          <a:solidFill>
                            <a:srgbClr val="FF0000"/>
                          </a:solidFill>
                          <a:uFill>
                            <a:solidFill>
                              <a:srgbClr val="FF2600"/>
                            </a:solidFill>
                          </a:uFill>
                          <a:latin typeface="Helvetica Neue"/>
                          <a:ea typeface="Helvetica Neue"/>
                          <a:cs typeface="Helvetica Neue"/>
                          <a:sym typeface="Helvetica Neue"/>
                        </a:rPr>
                        <a:t>5</a:t>
                      </a:r>
                      <a:r>
                        <a:rPr sz="1300" dirty="0">
                          <a:solidFill>
                            <a:srgbClr val="FF0000"/>
                          </a:solidFill>
                          <a:uFill>
                            <a:solidFill>
                              <a:srgbClr val="FF2600"/>
                            </a:solidFill>
                          </a:uFill>
                          <a:latin typeface="Helvetica Neue"/>
                          <a:ea typeface="Helvetica Neue"/>
                          <a:cs typeface="Helvetica Neue"/>
                          <a:sym typeface="Helvetica Neue"/>
                        </a:rPr>
                        <a:t> ± 0.</a:t>
                      </a:r>
                      <a:r>
                        <a:rPr lang="en-US" sz="1300" dirty="0">
                          <a:solidFill>
                            <a:srgbClr val="FF0000"/>
                          </a:solidFill>
                          <a:uFill>
                            <a:solidFill>
                              <a:srgbClr val="FF2600"/>
                            </a:solidFill>
                          </a:uFill>
                          <a:latin typeface="Helvetica Neue"/>
                          <a:ea typeface="Helvetica Neue"/>
                          <a:cs typeface="Helvetica Neue"/>
                          <a:sym typeface="Helvetica Neue"/>
                        </a:rPr>
                        <a:t>18</a:t>
                      </a:r>
                      <a:endParaRPr sz="1300" dirty="0">
                        <a:solidFill>
                          <a:srgbClr val="FF0000"/>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4.578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3.7</a:t>
                      </a:r>
                      <a:r>
                        <a:rPr lang="en-US" sz="1300" dirty="0">
                          <a:uFill>
                            <a:solidFill>
                              <a:srgbClr val="FF2600"/>
                            </a:solidFill>
                          </a:uFill>
                          <a:latin typeface="Helvetica Neue"/>
                          <a:ea typeface="Helvetica Neue"/>
                          <a:cs typeface="Helvetica Neue"/>
                          <a:sym typeface="Helvetica Neue"/>
                        </a:rPr>
                        <a:t>7</a:t>
                      </a:r>
                      <a:endParaRPr sz="1300" dirty="0">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ECECEC"/>
                    </a:solidFill>
                  </a:tcPr>
                </a:tc>
                <a:extLst>
                  <a:ext uri="{0D108BD9-81ED-4DB2-BD59-A6C34878D82A}">
                    <a16:rowId xmlns:a16="http://schemas.microsoft.com/office/drawing/2014/main" val="10006"/>
                  </a:ext>
                </a:extLst>
              </a:tr>
              <a:tr h="251239">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p.D162G</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2.48 ± 0.</a:t>
                      </a:r>
                      <a:r>
                        <a:rPr lang="en-US" sz="1300" dirty="0">
                          <a:uFill>
                            <a:solidFill>
                              <a:srgbClr val="000000"/>
                            </a:solidFill>
                          </a:uFill>
                          <a:latin typeface="Helvetica Neue"/>
                          <a:ea typeface="Helvetica Neue"/>
                          <a:cs typeface="Helvetica Neue"/>
                          <a:sym typeface="Helvetica Neue"/>
                        </a:rPr>
                        <a:t>11</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-0.1</a:t>
                      </a:r>
                      <a:r>
                        <a:rPr lang="en-US" sz="1300" dirty="0">
                          <a:solidFill>
                            <a:schemeClr val="tx1"/>
                          </a:solidFill>
                          <a:uFill>
                            <a:solidFill>
                              <a:srgbClr val="000000"/>
                            </a:solidFill>
                          </a:uFill>
                          <a:latin typeface="Helvetica Neue"/>
                          <a:ea typeface="Helvetica Neue"/>
                          <a:cs typeface="Helvetica Neue"/>
                          <a:sym typeface="Helvetica Neue"/>
                        </a:rPr>
                        <a:t>7</a:t>
                      </a:r>
                      <a:r>
                        <a:rPr sz="1300" dirty="0">
                          <a:solidFill>
                            <a:schemeClr val="tx1"/>
                          </a:solidFill>
                          <a:uFill>
                            <a:solidFill>
                              <a:srgbClr val="000000"/>
                            </a:solidFill>
                          </a:uFill>
                          <a:latin typeface="Helvetica Neue"/>
                          <a:ea typeface="Helvetica Neue"/>
                          <a:cs typeface="Helvetica Neue"/>
                          <a:sym typeface="Helvetica Neue"/>
                        </a:rPr>
                        <a:t> ± 0.</a:t>
                      </a:r>
                      <a:r>
                        <a:rPr lang="en-US" sz="1300" dirty="0">
                          <a:solidFill>
                            <a:schemeClr val="tx1"/>
                          </a:solidFill>
                          <a:uFill>
                            <a:solidFill>
                              <a:srgbClr val="000000"/>
                            </a:solidFill>
                          </a:uFill>
                          <a:latin typeface="Helvetica Neue"/>
                          <a:ea typeface="Helvetica Neue"/>
                          <a:cs typeface="Helvetica Neue"/>
                          <a:sym typeface="Helvetica Neue"/>
                        </a:rPr>
                        <a:t>19</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2.13 ± 0.</a:t>
                      </a:r>
                      <a:r>
                        <a:rPr lang="en-US" sz="1300" dirty="0">
                          <a:solidFill>
                            <a:schemeClr val="tx1"/>
                          </a:solidFill>
                          <a:uFill>
                            <a:solidFill>
                              <a:srgbClr val="000000"/>
                            </a:solidFill>
                          </a:uFill>
                          <a:latin typeface="Helvetica Neue"/>
                          <a:ea typeface="Helvetica Neue"/>
                          <a:cs typeface="Helvetica Neue"/>
                          <a:sym typeface="Helvetica Neue"/>
                        </a:rPr>
                        <a:t>11</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solidFill>
                            <a:schemeClr val="tx1"/>
                          </a:solidFill>
                          <a:uFill>
                            <a:solidFill>
                              <a:srgbClr val="FF2600"/>
                            </a:solidFill>
                          </a:uFill>
                          <a:latin typeface="Helvetica Neue"/>
                          <a:ea typeface="Helvetica Neue"/>
                          <a:cs typeface="Helvetica Neue"/>
                          <a:sym typeface="Helvetica Neue"/>
                        </a:rPr>
                        <a:t>-</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6.50E-04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5.</a:t>
                      </a:r>
                      <a:r>
                        <a:rPr lang="en-US" sz="1300" dirty="0">
                          <a:uFill>
                            <a:solidFill>
                              <a:srgbClr val="FF2600"/>
                            </a:solidFill>
                          </a:uFill>
                          <a:latin typeface="Helvetica Neue"/>
                          <a:ea typeface="Helvetica Neue"/>
                          <a:cs typeface="Helvetica Neue"/>
                          <a:sym typeface="Helvetica Neue"/>
                        </a:rPr>
                        <a:t>0</a:t>
                      </a:r>
                      <a:r>
                        <a:rPr sz="1300" dirty="0">
                          <a:uFill>
                            <a:solidFill>
                              <a:srgbClr val="FF2600"/>
                            </a:solidFill>
                          </a:uFill>
                          <a:latin typeface="Helvetica Neue"/>
                          <a:ea typeface="Helvetica Neue"/>
                          <a:cs typeface="Helvetica Neue"/>
                          <a:sym typeface="Helvetica Neue"/>
                        </a:rPr>
                        <a:t>E-04</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7"/>
                  </a:ext>
                </a:extLst>
              </a:tr>
              <a:tr h="251239">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p.R191H</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3.6</a:t>
                      </a:r>
                      <a:r>
                        <a:rPr lang="en-US" sz="1300" dirty="0">
                          <a:uFill>
                            <a:solidFill>
                              <a:srgbClr val="000000"/>
                            </a:solidFill>
                          </a:uFill>
                          <a:latin typeface="Helvetica Neue"/>
                          <a:ea typeface="Helvetica Neue"/>
                          <a:cs typeface="Helvetica Neue"/>
                          <a:sym typeface="Helvetica Neue"/>
                        </a:rPr>
                        <a:t>4</a:t>
                      </a:r>
                      <a:r>
                        <a:rPr sz="1300" dirty="0">
                          <a:uFill>
                            <a:solidFill>
                              <a:srgbClr val="000000"/>
                            </a:solidFill>
                          </a:uFill>
                          <a:latin typeface="Helvetica Neue"/>
                          <a:ea typeface="Helvetica Neue"/>
                          <a:cs typeface="Helvetica Neue"/>
                          <a:sym typeface="Helvetica Neue"/>
                        </a:rPr>
                        <a:t> ± </a:t>
                      </a:r>
                      <a:r>
                        <a:rPr lang="en-US" sz="1300" dirty="0">
                          <a:uFill>
                            <a:solidFill>
                              <a:srgbClr val="000000"/>
                            </a:solidFill>
                          </a:uFill>
                          <a:latin typeface="Helvetica Neue"/>
                          <a:ea typeface="Helvetica Neue"/>
                          <a:cs typeface="Helvetica Neue"/>
                          <a:sym typeface="Helvetica Neue"/>
                        </a:rPr>
                        <a:t>0.54</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0.9</a:t>
                      </a:r>
                      <a:r>
                        <a:rPr lang="en-US" sz="1300" dirty="0">
                          <a:solidFill>
                            <a:schemeClr val="tx1"/>
                          </a:solidFill>
                          <a:uFill>
                            <a:solidFill>
                              <a:srgbClr val="000000"/>
                            </a:solidFill>
                          </a:uFill>
                          <a:latin typeface="Helvetica Neue"/>
                          <a:ea typeface="Helvetica Neue"/>
                          <a:cs typeface="Helvetica Neue"/>
                          <a:sym typeface="Helvetica Neue"/>
                        </a:rPr>
                        <a:t>9</a:t>
                      </a:r>
                      <a:r>
                        <a:rPr sz="1300" dirty="0">
                          <a:solidFill>
                            <a:schemeClr val="tx1"/>
                          </a:solidFill>
                          <a:uFill>
                            <a:solidFill>
                              <a:srgbClr val="000000"/>
                            </a:solidFill>
                          </a:uFill>
                          <a:latin typeface="Helvetica Neue"/>
                          <a:ea typeface="Helvetica Neue"/>
                          <a:cs typeface="Helvetica Neue"/>
                          <a:sym typeface="Helvetica Neue"/>
                        </a:rPr>
                        <a:t> ± </a:t>
                      </a:r>
                      <a:r>
                        <a:rPr lang="en-US" sz="1300" dirty="0">
                          <a:solidFill>
                            <a:schemeClr val="tx1"/>
                          </a:solidFill>
                          <a:uFill>
                            <a:solidFill>
                              <a:srgbClr val="000000"/>
                            </a:solidFill>
                          </a:uFill>
                          <a:latin typeface="Helvetica Neue"/>
                          <a:ea typeface="Helvetica Neue"/>
                          <a:cs typeface="Helvetica Neue"/>
                          <a:sym typeface="Helvetica Neue"/>
                        </a:rPr>
                        <a:t>0</a:t>
                      </a:r>
                      <a:r>
                        <a:rPr sz="1300" dirty="0">
                          <a:solidFill>
                            <a:schemeClr val="tx1"/>
                          </a:solidFill>
                          <a:uFill>
                            <a:solidFill>
                              <a:srgbClr val="000000"/>
                            </a:solidFill>
                          </a:uFill>
                          <a:latin typeface="Helvetica Neue"/>
                          <a:ea typeface="Helvetica Neue"/>
                          <a:cs typeface="Helvetica Neue"/>
                          <a:sym typeface="Helvetica Neue"/>
                        </a:rPr>
                        <a:t>.5</a:t>
                      </a:r>
                      <a:r>
                        <a:rPr lang="en-US" sz="1300" dirty="0">
                          <a:solidFill>
                            <a:schemeClr val="tx1"/>
                          </a:solidFill>
                          <a:uFill>
                            <a:solidFill>
                              <a:srgbClr val="000000"/>
                            </a:solidFill>
                          </a:uFill>
                          <a:latin typeface="Helvetica Neue"/>
                          <a:ea typeface="Helvetica Neue"/>
                          <a:cs typeface="Helvetica Neue"/>
                          <a:sym typeface="Helvetica Neue"/>
                        </a:rPr>
                        <a:t>6</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2.43 ± </a:t>
                      </a:r>
                      <a:r>
                        <a:rPr lang="en-US" sz="1300" dirty="0">
                          <a:solidFill>
                            <a:schemeClr val="tx1"/>
                          </a:solidFill>
                          <a:uFill>
                            <a:solidFill>
                              <a:srgbClr val="000000"/>
                            </a:solidFill>
                          </a:uFill>
                          <a:latin typeface="Helvetica Neue"/>
                          <a:ea typeface="Helvetica Neue"/>
                          <a:cs typeface="Helvetica Neue"/>
                          <a:sym typeface="Helvetica Neue"/>
                        </a:rPr>
                        <a:t>1</a:t>
                      </a:r>
                      <a:r>
                        <a:rPr sz="1300" dirty="0">
                          <a:solidFill>
                            <a:schemeClr val="tx1"/>
                          </a:solidFill>
                          <a:uFill>
                            <a:solidFill>
                              <a:srgbClr val="000000"/>
                            </a:solidFill>
                          </a:uFill>
                          <a:latin typeface="Helvetica Neue"/>
                          <a:ea typeface="Helvetica Neue"/>
                          <a:cs typeface="Helvetica Neue"/>
                          <a:sym typeface="Helvetica Neue"/>
                        </a:rPr>
                        <a:t>.</a:t>
                      </a:r>
                      <a:r>
                        <a:rPr lang="en-US" sz="1300" dirty="0">
                          <a:solidFill>
                            <a:schemeClr val="tx1"/>
                          </a:solidFill>
                          <a:uFill>
                            <a:solidFill>
                              <a:srgbClr val="000000"/>
                            </a:solidFill>
                          </a:uFill>
                          <a:latin typeface="Helvetica Neue"/>
                          <a:ea typeface="Helvetica Neue"/>
                          <a:cs typeface="Helvetica Neue"/>
                          <a:sym typeface="Helvetica Neue"/>
                        </a:rPr>
                        <a:t>05</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FF2600"/>
                            </a:solidFill>
                          </a:uFill>
                          <a:latin typeface="Helvetica Neue"/>
                          <a:ea typeface="Helvetica Neue"/>
                          <a:cs typeface="Helvetica Neue"/>
                          <a:sym typeface="Helvetica Neue"/>
                        </a:rPr>
                        <a:t>-0.16 ± </a:t>
                      </a:r>
                      <a:r>
                        <a:rPr lang="en-US" sz="1300" dirty="0">
                          <a:solidFill>
                            <a:schemeClr val="tx1"/>
                          </a:solidFill>
                          <a:uFill>
                            <a:solidFill>
                              <a:srgbClr val="FF2600"/>
                            </a:solidFill>
                          </a:uFill>
                          <a:latin typeface="Helvetica Neue"/>
                          <a:ea typeface="Helvetica Neue"/>
                          <a:cs typeface="Helvetica Neue"/>
                          <a:sym typeface="Helvetica Neue"/>
                        </a:rPr>
                        <a:t>1</a:t>
                      </a:r>
                      <a:r>
                        <a:rPr sz="1300" dirty="0">
                          <a:solidFill>
                            <a:schemeClr val="tx1"/>
                          </a:solidFill>
                          <a:uFill>
                            <a:solidFill>
                              <a:srgbClr val="FF2600"/>
                            </a:solidFill>
                          </a:uFill>
                          <a:latin typeface="Helvetica Neue"/>
                          <a:ea typeface="Helvetica Neue"/>
                          <a:cs typeface="Helvetica Neue"/>
                          <a:sym typeface="Helvetica Neue"/>
                        </a:rPr>
                        <a:t>.</a:t>
                      </a:r>
                      <a:r>
                        <a:rPr lang="en-US" sz="1300" dirty="0">
                          <a:solidFill>
                            <a:schemeClr val="tx1"/>
                          </a:solidFill>
                          <a:uFill>
                            <a:solidFill>
                              <a:srgbClr val="FF2600"/>
                            </a:solidFill>
                          </a:uFill>
                          <a:latin typeface="Helvetica Neue"/>
                          <a:ea typeface="Helvetica Neue"/>
                          <a:cs typeface="Helvetica Neue"/>
                          <a:sym typeface="Helvetica Neue"/>
                        </a:rPr>
                        <a:t>06</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3.64E-04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lang="en-US" sz="1300" dirty="0">
                          <a:uFill>
                            <a:solidFill>
                              <a:srgbClr val="FF2600"/>
                            </a:solidFill>
                          </a:uFill>
                          <a:latin typeface="Helvetica Neue"/>
                          <a:ea typeface="Helvetica Neue"/>
                          <a:cs typeface="Helvetica Neue"/>
                          <a:sym typeface="Helvetica Neue"/>
                        </a:rPr>
                        <a:t>3</a:t>
                      </a:r>
                      <a:r>
                        <a:rPr sz="1300" dirty="0">
                          <a:uFill>
                            <a:solidFill>
                              <a:srgbClr val="FF2600"/>
                            </a:solidFill>
                          </a:uFill>
                          <a:latin typeface="Helvetica Neue"/>
                          <a:ea typeface="Helvetica Neue"/>
                          <a:cs typeface="Helvetica Neue"/>
                          <a:sym typeface="Helvetica Neue"/>
                        </a:rPr>
                        <a:t>E-04</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8"/>
                  </a:ext>
                </a:extLst>
              </a:tr>
              <a:tr h="251239">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p.L200F</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2.58 ± 0.</a:t>
                      </a:r>
                      <a:r>
                        <a:rPr lang="en-US" sz="1300" dirty="0">
                          <a:uFill>
                            <a:solidFill>
                              <a:srgbClr val="000000"/>
                            </a:solidFill>
                          </a:uFill>
                          <a:latin typeface="Helvetica Neue"/>
                          <a:ea typeface="Helvetica Neue"/>
                          <a:cs typeface="Helvetica Neue"/>
                          <a:sym typeface="Helvetica Neue"/>
                        </a:rPr>
                        <a:t>1</a:t>
                      </a:r>
                      <a:r>
                        <a:rPr sz="1300" dirty="0">
                          <a:uFill>
                            <a:solidFill>
                              <a:srgbClr val="000000"/>
                            </a:solidFill>
                          </a:uFill>
                          <a:latin typeface="Helvetica Neue"/>
                          <a:ea typeface="Helvetica Neue"/>
                          <a:cs typeface="Helvetica Neue"/>
                          <a:sym typeface="Helvetica Neue"/>
                        </a:rPr>
                        <a:t>2</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-0.0</a:t>
                      </a:r>
                      <a:r>
                        <a:rPr lang="en-US" sz="1300" dirty="0">
                          <a:solidFill>
                            <a:schemeClr val="tx1"/>
                          </a:solidFill>
                          <a:uFill>
                            <a:solidFill>
                              <a:srgbClr val="000000"/>
                            </a:solidFill>
                          </a:uFill>
                          <a:latin typeface="Helvetica Neue"/>
                          <a:ea typeface="Helvetica Neue"/>
                          <a:cs typeface="Helvetica Neue"/>
                          <a:sym typeface="Helvetica Neue"/>
                        </a:rPr>
                        <a:t>7</a:t>
                      </a:r>
                      <a:r>
                        <a:rPr sz="1300" dirty="0">
                          <a:solidFill>
                            <a:schemeClr val="tx1"/>
                          </a:solidFill>
                          <a:uFill>
                            <a:solidFill>
                              <a:srgbClr val="000000"/>
                            </a:solidFill>
                          </a:uFill>
                          <a:latin typeface="Helvetica Neue"/>
                          <a:ea typeface="Helvetica Neue"/>
                          <a:cs typeface="Helvetica Neue"/>
                          <a:sym typeface="Helvetica Neue"/>
                        </a:rPr>
                        <a:t> ± 0.</a:t>
                      </a:r>
                      <a:r>
                        <a:rPr lang="en-US" sz="1300" dirty="0">
                          <a:solidFill>
                            <a:schemeClr val="tx1"/>
                          </a:solidFill>
                          <a:uFill>
                            <a:solidFill>
                              <a:srgbClr val="000000"/>
                            </a:solidFill>
                          </a:uFill>
                          <a:latin typeface="Helvetica Neue"/>
                          <a:ea typeface="Helvetica Neue"/>
                          <a:cs typeface="Helvetica Neue"/>
                          <a:sym typeface="Helvetica Neue"/>
                        </a:rPr>
                        <a:t>19</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2.</a:t>
                      </a:r>
                      <a:r>
                        <a:rPr lang="en-US" sz="1300" dirty="0">
                          <a:solidFill>
                            <a:schemeClr val="tx1"/>
                          </a:solidFill>
                          <a:uFill>
                            <a:solidFill>
                              <a:srgbClr val="000000"/>
                            </a:solidFill>
                          </a:uFill>
                          <a:latin typeface="Helvetica Neue"/>
                          <a:ea typeface="Helvetica Neue"/>
                          <a:cs typeface="Helvetica Neue"/>
                          <a:sym typeface="Helvetica Neue"/>
                        </a:rPr>
                        <a:t>59</a:t>
                      </a:r>
                      <a:r>
                        <a:rPr sz="1300" dirty="0">
                          <a:solidFill>
                            <a:schemeClr val="tx1"/>
                          </a:solidFill>
                          <a:uFill>
                            <a:solidFill>
                              <a:srgbClr val="000000"/>
                            </a:solidFill>
                          </a:uFill>
                          <a:latin typeface="Helvetica Neue"/>
                          <a:ea typeface="Helvetica Neue"/>
                          <a:cs typeface="Helvetica Neue"/>
                          <a:sym typeface="Helvetica Neue"/>
                        </a:rPr>
                        <a:t> ± 0.</a:t>
                      </a:r>
                      <a:r>
                        <a:rPr lang="en-US" sz="1300" dirty="0">
                          <a:solidFill>
                            <a:schemeClr val="tx1"/>
                          </a:solidFill>
                          <a:uFill>
                            <a:solidFill>
                              <a:srgbClr val="000000"/>
                            </a:solidFill>
                          </a:uFill>
                          <a:latin typeface="Helvetica Neue"/>
                          <a:ea typeface="Helvetica Neue"/>
                          <a:cs typeface="Helvetica Neue"/>
                          <a:sym typeface="Helvetica Neue"/>
                        </a:rPr>
                        <a:t>1</a:t>
                      </a:r>
                      <a:r>
                        <a:rPr sz="1300" dirty="0">
                          <a:solidFill>
                            <a:schemeClr val="tx1"/>
                          </a:solidFill>
                          <a:uFill>
                            <a:solidFill>
                              <a:srgbClr val="000000"/>
                            </a:solidFill>
                          </a:uFill>
                          <a:latin typeface="Helvetica Neue"/>
                          <a:ea typeface="Helvetica Neue"/>
                          <a:cs typeface="Helvetica Neue"/>
                          <a:sym typeface="Helvetica Neue"/>
                        </a:rPr>
                        <a:t>9</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FF2600"/>
                            </a:solidFill>
                          </a:uFill>
                          <a:latin typeface="Helvetica Neue"/>
                          <a:ea typeface="Helvetica Neue"/>
                          <a:cs typeface="Helvetica Neue"/>
                          <a:sym typeface="Helvetica Neue"/>
                        </a:rPr>
                        <a:t>0.0</a:t>
                      </a:r>
                      <a:r>
                        <a:rPr lang="en-US" sz="1300" dirty="0">
                          <a:solidFill>
                            <a:schemeClr val="tx1"/>
                          </a:solidFill>
                          <a:uFill>
                            <a:solidFill>
                              <a:srgbClr val="FF2600"/>
                            </a:solidFill>
                          </a:uFill>
                          <a:latin typeface="Helvetica Neue"/>
                          <a:ea typeface="Helvetica Neue"/>
                          <a:cs typeface="Helvetica Neue"/>
                          <a:sym typeface="Helvetica Neue"/>
                        </a:rPr>
                        <a:t>0</a:t>
                      </a:r>
                      <a:r>
                        <a:rPr sz="1300" dirty="0">
                          <a:solidFill>
                            <a:schemeClr val="tx1"/>
                          </a:solidFill>
                          <a:uFill>
                            <a:solidFill>
                              <a:srgbClr val="FF2600"/>
                            </a:solidFill>
                          </a:uFill>
                          <a:latin typeface="Helvetica Neue"/>
                          <a:ea typeface="Helvetica Neue"/>
                          <a:cs typeface="Helvetica Neue"/>
                          <a:sym typeface="Helvetica Neue"/>
                        </a:rPr>
                        <a:t> ± 0.</a:t>
                      </a:r>
                      <a:r>
                        <a:rPr lang="en-US" sz="1300" dirty="0">
                          <a:solidFill>
                            <a:schemeClr val="tx1"/>
                          </a:solidFill>
                          <a:uFill>
                            <a:solidFill>
                              <a:srgbClr val="FF2600"/>
                            </a:solidFill>
                          </a:uFill>
                          <a:latin typeface="Helvetica Neue"/>
                          <a:ea typeface="Helvetica Neue"/>
                          <a:cs typeface="Helvetica Neue"/>
                          <a:sym typeface="Helvetica Neue"/>
                        </a:rPr>
                        <a:t>24</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7.52E-03</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6.</a:t>
                      </a:r>
                      <a:r>
                        <a:rPr lang="en-US" sz="1300" dirty="0">
                          <a:uFill>
                            <a:solidFill>
                              <a:srgbClr val="FF2600"/>
                            </a:solidFill>
                          </a:uFill>
                          <a:latin typeface="Helvetica Neue"/>
                          <a:ea typeface="Helvetica Neue"/>
                          <a:cs typeface="Helvetica Neue"/>
                          <a:sym typeface="Helvetica Neue"/>
                        </a:rPr>
                        <a:t>2</a:t>
                      </a:r>
                      <a:r>
                        <a:rPr sz="1300" dirty="0">
                          <a:uFill>
                            <a:solidFill>
                              <a:srgbClr val="FF2600"/>
                            </a:solidFill>
                          </a:uFill>
                          <a:latin typeface="Helvetica Neue"/>
                          <a:ea typeface="Helvetica Neue"/>
                          <a:cs typeface="Helvetica Neue"/>
                          <a:sym typeface="Helvetica Neue"/>
                        </a:rPr>
                        <a:t>E-03</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09"/>
                  </a:ext>
                </a:extLst>
              </a:tr>
              <a:tr h="251239">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p.D235V</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2.47 ± 0.</a:t>
                      </a:r>
                      <a:r>
                        <a:rPr lang="en-US" sz="1300" dirty="0">
                          <a:uFill>
                            <a:solidFill>
                              <a:srgbClr val="000000"/>
                            </a:solidFill>
                          </a:uFill>
                          <a:latin typeface="Helvetica Neue"/>
                          <a:ea typeface="Helvetica Neue"/>
                          <a:cs typeface="Helvetica Neue"/>
                          <a:sym typeface="Helvetica Neue"/>
                        </a:rPr>
                        <a:t>13</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rgbClr val="FF0000"/>
                          </a:solidFill>
                          <a:uFill>
                            <a:solidFill>
                              <a:srgbClr val="000000"/>
                            </a:solidFill>
                          </a:uFill>
                          <a:latin typeface="Helvetica Neue"/>
                          <a:ea typeface="Helvetica Neue"/>
                          <a:cs typeface="Helvetica Neue"/>
                          <a:sym typeface="Helvetica Neue"/>
                        </a:rPr>
                        <a:t>-0.18 ± 0.</a:t>
                      </a:r>
                      <a:r>
                        <a:rPr lang="en-US" sz="1300" dirty="0">
                          <a:solidFill>
                            <a:srgbClr val="FF0000"/>
                          </a:solidFill>
                          <a:uFill>
                            <a:solidFill>
                              <a:srgbClr val="000000"/>
                            </a:solidFill>
                          </a:uFill>
                          <a:latin typeface="Helvetica Neue"/>
                          <a:ea typeface="Helvetica Neue"/>
                          <a:cs typeface="Helvetica Neue"/>
                          <a:sym typeface="Helvetica Neue"/>
                        </a:rPr>
                        <a:t>20</a:t>
                      </a:r>
                      <a:endParaRPr sz="1300" dirty="0">
                        <a:solidFill>
                          <a:srgbClr val="FF0000"/>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2.09 ± 0.</a:t>
                      </a:r>
                      <a:r>
                        <a:rPr lang="en-US" sz="1300" dirty="0">
                          <a:solidFill>
                            <a:schemeClr val="tx1"/>
                          </a:solidFill>
                          <a:uFill>
                            <a:solidFill>
                              <a:srgbClr val="000000"/>
                            </a:solidFill>
                          </a:uFill>
                          <a:latin typeface="Helvetica Neue"/>
                          <a:ea typeface="Helvetica Neue"/>
                          <a:cs typeface="Helvetica Neue"/>
                          <a:sym typeface="Helvetica Neue"/>
                        </a:rPr>
                        <a:t>1</a:t>
                      </a:r>
                      <a:r>
                        <a:rPr sz="1300" dirty="0">
                          <a:solidFill>
                            <a:schemeClr val="tx1"/>
                          </a:solidFill>
                          <a:uFill>
                            <a:solidFill>
                              <a:srgbClr val="000000"/>
                            </a:solidFill>
                          </a:uFill>
                          <a:latin typeface="Helvetica Neue"/>
                          <a:ea typeface="Helvetica Neue"/>
                          <a:cs typeface="Helvetica Neue"/>
                          <a:sym typeface="Helvetica Neue"/>
                        </a:rPr>
                        <a:t>4</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-0.50 ± 0.</a:t>
                      </a:r>
                      <a:r>
                        <a:rPr lang="en-US" sz="1300" dirty="0">
                          <a:solidFill>
                            <a:srgbClr val="FF0000"/>
                          </a:solidFill>
                          <a:uFill>
                            <a:solidFill>
                              <a:srgbClr val="FF2600"/>
                            </a:solidFill>
                          </a:uFill>
                          <a:latin typeface="Helvetica Neue"/>
                          <a:ea typeface="Helvetica Neue"/>
                          <a:cs typeface="Helvetica Neue"/>
                          <a:sym typeface="Helvetica Neue"/>
                        </a:rPr>
                        <a:t>2</a:t>
                      </a:r>
                      <a:r>
                        <a:rPr sz="1300" dirty="0">
                          <a:solidFill>
                            <a:srgbClr val="FF0000"/>
                          </a:solidFill>
                          <a:uFill>
                            <a:solidFill>
                              <a:srgbClr val="FF2600"/>
                            </a:solidFill>
                          </a:uFill>
                          <a:latin typeface="Helvetica Neue"/>
                          <a:ea typeface="Helvetica Neue"/>
                          <a:cs typeface="Helvetica Neue"/>
                          <a:sym typeface="Helvetica Neue"/>
                        </a:rPr>
                        <a:t>0</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0.078</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0.064</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ECECEC"/>
                    </a:solidFill>
                  </a:tcPr>
                </a:tc>
                <a:extLst>
                  <a:ext uri="{0D108BD9-81ED-4DB2-BD59-A6C34878D82A}">
                    <a16:rowId xmlns:a16="http://schemas.microsoft.com/office/drawing/2014/main" val="10010"/>
                  </a:ext>
                </a:extLst>
              </a:tr>
              <a:tr h="251239">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p.Y316F</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2.66 ± 0.</a:t>
                      </a:r>
                      <a:r>
                        <a:rPr lang="en-US" sz="1300" dirty="0">
                          <a:uFill>
                            <a:solidFill>
                              <a:srgbClr val="000000"/>
                            </a:solidFill>
                          </a:uFill>
                          <a:latin typeface="Helvetica Neue"/>
                          <a:ea typeface="Helvetica Neue"/>
                          <a:cs typeface="Helvetica Neue"/>
                          <a:sym typeface="Helvetica Neue"/>
                        </a:rPr>
                        <a:t>17</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0.01 ± 0.</a:t>
                      </a:r>
                      <a:r>
                        <a:rPr lang="en-US" sz="1300" dirty="0">
                          <a:solidFill>
                            <a:schemeClr val="tx1"/>
                          </a:solidFill>
                          <a:uFill>
                            <a:solidFill>
                              <a:srgbClr val="000000"/>
                            </a:solidFill>
                          </a:uFill>
                          <a:latin typeface="Helvetica Neue"/>
                          <a:ea typeface="Helvetica Neue"/>
                          <a:cs typeface="Helvetica Neue"/>
                          <a:sym typeface="Helvetica Neue"/>
                        </a:rPr>
                        <a:t>23</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1.</a:t>
                      </a:r>
                      <a:r>
                        <a:rPr lang="en-US" sz="1300" dirty="0">
                          <a:solidFill>
                            <a:schemeClr val="tx1"/>
                          </a:solidFill>
                          <a:uFill>
                            <a:solidFill>
                              <a:srgbClr val="000000"/>
                            </a:solidFill>
                          </a:uFill>
                          <a:latin typeface="Helvetica Neue"/>
                          <a:ea typeface="Helvetica Neue"/>
                          <a:cs typeface="Helvetica Neue"/>
                          <a:sym typeface="Helvetica Neue"/>
                        </a:rPr>
                        <a:t>92</a:t>
                      </a:r>
                      <a:r>
                        <a:rPr sz="1300" dirty="0">
                          <a:solidFill>
                            <a:schemeClr val="tx1"/>
                          </a:solidFill>
                          <a:uFill>
                            <a:solidFill>
                              <a:srgbClr val="000000"/>
                            </a:solidFill>
                          </a:uFill>
                          <a:latin typeface="Helvetica Neue"/>
                          <a:ea typeface="Helvetica Neue"/>
                          <a:cs typeface="Helvetica Neue"/>
                          <a:sym typeface="Helvetica Neue"/>
                        </a:rPr>
                        <a:t> ± 0.</a:t>
                      </a:r>
                      <a:r>
                        <a:rPr lang="en-US" sz="1300" dirty="0">
                          <a:solidFill>
                            <a:schemeClr val="tx1"/>
                          </a:solidFill>
                          <a:uFill>
                            <a:solidFill>
                              <a:srgbClr val="000000"/>
                            </a:solidFill>
                          </a:uFill>
                          <a:latin typeface="Helvetica Neue"/>
                          <a:ea typeface="Helvetica Neue"/>
                          <a:cs typeface="Helvetica Neue"/>
                          <a:sym typeface="Helvetica Neue"/>
                        </a:rPr>
                        <a:t>11</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solidFill>
                            <a:schemeClr val="tx1"/>
                          </a:solidFill>
                          <a:uFill>
                            <a:solidFill>
                              <a:srgbClr val="FF2600"/>
                            </a:solidFill>
                          </a:uFill>
                          <a:latin typeface="Helvetica Neue"/>
                          <a:ea typeface="Helvetica Neue"/>
                          <a:cs typeface="Helvetica Neue"/>
                          <a:sym typeface="Helvetica Neue"/>
                        </a:rPr>
                        <a:t>-0.67 ± 0.</a:t>
                      </a:r>
                      <a:r>
                        <a:rPr lang="en-US" sz="1300" dirty="0">
                          <a:solidFill>
                            <a:schemeClr val="tx1"/>
                          </a:solidFill>
                          <a:uFill>
                            <a:solidFill>
                              <a:srgbClr val="FF2600"/>
                            </a:solidFill>
                          </a:uFill>
                          <a:latin typeface="Helvetica Neue"/>
                          <a:ea typeface="Helvetica Neue"/>
                          <a:cs typeface="Helvetica Neue"/>
                          <a:sym typeface="Helvetica Neue"/>
                        </a:rPr>
                        <a:t>18</a:t>
                      </a:r>
                      <a:endParaRPr sz="1300" dirty="0">
                        <a:solidFill>
                          <a:schemeClr val="tx1"/>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4.35</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3.58</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0011"/>
                  </a:ext>
                </a:extLst>
              </a:tr>
              <a:tr h="251239">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p.P319S</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2.20 ± 0.</a:t>
                      </a:r>
                      <a:r>
                        <a:rPr lang="en-US" sz="1300" dirty="0">
                          <a:uFill>
                            <a:solidFill>
                              <a:srgbClr val="000000"/>
                            </a:solidFill>
                          </a:uFill>
                          <a:latin typeface="Helvetica Neue"/>
                          <a:ea typeface="Helvetica Neue"/>
                          <a:cs typeface="Helvetica Neue"/>
                          <a:sym typeface="Helvetica Neue"/>
                        </a:rPr>
                        <a:t>17</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rgbClr val="FF0000"/>
                          </a:solidFill>
                          <a:uFill>
                            <a:solidFill>
                              <a:srgbClr val="000000"/>
                            </a:solidFill>
                          </a:uFill>
                          <a:latin typeface="Helvetica Neue"/>
                          <a:ea typeface="Helvetica Neue"/>
                          <a:cs typeface="Helvetica Neue"/>
                          <a:sym typeface="Helvetica Neue"/>
                        </a:rPr>
                        <a:t>-0.45 ± 0.</a:t>
                      </a:r>
                      <a:r>
                        <a:rPr lang="en-US" sz="1300" dirty="0">
                          <a:solidFill>
                            <a:srgbClr val="FF0000"/>
                          </a:solidFill>
                          <a:uFill>
                            <a:solidFill>
                              <a:srgbClr val="000000"/>
                            </a:solidFill>
                          </a:uFill>
                          <a:latin typeface="Helvetica Neue"/>
                          <a:ea typeface="Helvetica Neue"/>
                          <a:cs typeface="Helvetica Neue"/>
                          <a:sym typeface="Helvetica Neue"/>
                        </a:rPr>
                        <a:t>20</a:t>
                      </a:r>
                      <a:endParaRPr sz="1300" dirty="0">
                        <a:solidFill>
                          <a:srgbClr val="FF0000"/>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2.26 ± 0.</a:t>
                      </a:r>
                      <a:r>
                        <a:rPr lang="en-US" sz="1300" dirty="0">
                          <a:solidFill>
                            <a:schemeClr val="tx1"/>
                          </a:solidFill>
                          <a:uFill>
                            <a:solidFill>
                              <a:srgbClr val="000000"/>
                            </a:solidFill>
                          </a:uFill>
                          <a:latin typeface="Helvetica Neue"/>
                          <a:ea typeface="Helvetica Neue"/>
                          <a:cs typeface="Helvetica Neue"/>
                          <a:sym typeface="Helvetica Neue"/>
                        </a:rPr>
                        <a:t>16</a:t>
                      </a:r>
                      <a:endParaRPr sz="1300" dirty="0">
                        <a:solidFill>
                          <a:schemeClr val="tx1"/>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-0.3</a:t>
                      </a:r>
                      <a:r>
                        <a:rPr lang="en-US" sz="1300" dirty="0">
                          <a:solidFill>
                            <a:srgbClr val="FF0000"/>
                          </a:solidFill>
                          <a:uFill>
                            <a:solidFill>
                              <a:srgbClr val="FF2600"/>
                            </a:solidFill>
                          </a:uFill>
                          <a:latin typeface="Helvetica Neue"/>
                          <a:ea typeface="Helvetica Neue"/>
                          <a:cs typeface="Helvetica Neue"/>
                          <a:sym typeface="Helvetica Neue"/>
                        </a:rPr>
                        <a:t>3</a:t>
                      </a:r>
                      <a:r>
                        <a:rPr sz="1300" dirty="0">
                          <a:solidFill>
                            <a:srgbClr val="FF0000"/>
                          </a:solidFill>
                          <a:uFill>
                            <a:solidFill>
                              <a:srgbClr val="FF2600"/>
                            </a:solidFill>
                          </a:uFill>
                          <a:latin typeface="Helvetica Neue"/>
                          <a:ea typeface="Helvetica Neue"/>
                          <a:cs typeface="Helvetica Neue"/>
                          <a:sym typeface="Helvetica Neue"/>
                        </a:rPr>
                        <a:t> ± 0.</a:t>
                      </a:r>
                      <a:r>
                        <a:rPr lang="en-US" sz="1300" dirty="0">
                          <a:solidFill>
                            <a:srgbClr val="FF0000"/>
                          </a:solidFill>
                          <a:uFill>
                            <a:solidFill>
                              <a:srgbClr val="FF2600"/>
                            </a:solidFill>
                          </a:uFill>
                          <a:latin typeface="Helvetica Neue"/>
                          <a:ea typeface="Helvetica Neue"/>
                          <a:cs typeface="Helvetica Neue"/>
                          <a:sym typeface="Helvetica Neue"/>
                        </a:rPr>
                        <a:t>21</a:t>
                      </a:r>
                      <a:endParaRPr sz="1300" dirty="0">
                        <a:solidFill>
                          <a:srgbClr val="FF0000"/>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0.085</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0.07</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ECECEC"/>
                    </a:solidFill>
                  </a:tcPr>
                </a:tc>
                <a:extLst>
                  <a:ext uri="{0D108BD9-81ED-4DB2-BD59-A6C34878D82A}">
                    <a16:rowId xmlns:a16="http://schemas.microsoft.com/office/drawing/2014/main" val="10012"/>
                  </a:ext>
                </a:extLst>
              </a:tr>
              <a:tr h="251239">
                <a:tc>
                  <a:txBody>
                    <a:bodyPr/>
                    <a:lstStyle/>
                    <a:p>
                      <a:pPr marL="40639" marR="40639" algn="l" defTabSz="914400">
                        <a:defRPr sz="1800"/>
                      </a:pPr>
                      <a:r>
                        <a:rPr sz="1300" dirty="0">
                          <a:uFill>
                            <a:solidFill>
                              <a:srgbClr val="000000"/>
                            </a:solidFill>
                          </a:uFill>
                          <a:latin typeface="Helvetica Neue"/>
                          <a:ea typeface="Helvetica Neue"/>
                          <a:cs typeface="Helvetica Neue"/>
                          <a:sym typeface="Helvetica Neue"/>
                        </a:rPr>
                        <a:t>p.E322V</a:t>
                      </a:r>
                    </a:p>
                  </a:txBody>
                  <a:tcPr marL="50800" marR="50800" marT="50800" marB="50800" anchor="ctr" horzOverflow="overflow">
                    <a:lnL w="254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000000"/>
                            </a:solidFill>
                          </a:uFill>
                          <a:latin typeface="Helvetica Neue"/>
                          <a:ea typeface="Helvetica Neue"/>
                          <a:cs typeface="Helvetica Neue"/>
                          <a:sym typeface="Helvetica Neue"/>
                        </a:rPr>
                        <a:t>2.1</a:t>
                      </a:r>
                      <a:r>
                        <a:rPr lang="en-US" sz="1300" dirty="0">
                          <a:uFill>
                            <a:solidFill>
                              <a:srgbClr val="000000"/>
                            </a:solidFill>
                          </a:uFill>
                          <a:latin typeface="Helvetica Neue"/>
                          <a:ea typeface="Helvetica Neue"/>
                          <a:cs typeface="Helvetica Neue"/>
                          <a:sym typeface="Helvetica Neue"/>
                        </a:rPr>
                        <a:t>4</a:t>
                      </a:r>
                      <a:r>
                        <a:rPr sz="1300" dirty="0">
                          <a:uFill>
                            <a:solidFill>
                              <a:srgbClr val="000000"/>
                            </a:solidFill>
                          </a:uFill>
                          <a:latin typeface="Helvetica Neue"/>
                          <a:ea typeface="Helvetica Neue"/>
                          <a:cs typeface="Helvetica Neue"/>
                          <a:sym typeface="Helvetica Neue"/>
                        </a:rPr>
                        <a:t> ± 0.</a:t>
                      </a:r>
                      <a:r>
                        <a:rPr lang="en-US" sz="1300" dirty="0">
                          <a:uFill>
                            <a:solidFill>
                              <a:srgbClr val="000000"/>
                            </a:solidFill>
                          </a:uFill>
                          <a:latin typeface="Helvetica Neue"/>
                          <a:ea typeface="Helvetica Neue"/>
                          <a:cs typeface="Helvetica Neue"/>
                          <a:sym typeface="Helvetica Neue"/>
                        </a:rPr>
                        <a:t>15</a:t>
                      </a:r>
                      <a:endParaRPr sz="1300" dirty="0">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rgbClr val="FF0000"/>
                          </a:solidFill>
                          <a:uFill>
                            <a:solidFill>
                              <a:srgbClr val="000000"/>
                            </a:solidFill>
                          </a:uFill>
                          <a:latin typeface="Helvetica Neue"/>
                          <a:ea typeface="Helvetica Neue"/>
                          <a:cs typeface="Helvetica Neue"/>
                          <a:sym typeface="Helvetica Neue"/>
                        </a:rPr>
                        <a:t>-0.5</a:t>
                      </a:r>
                      <a:r>
                        <a:rPr lang="en-US" sz="1300" dirty="0">
                          <a:solidFill>
                            <a:srgbClr val="FF0000"/>
                          </a:solidFill>
                          <a:uFill>
                            <a:solidFill>
                              <a:srgbClr val="000000"/>
                            </a:solidFill>
                          </a:uFill>
                          <a:latin typeface="Helvetica Neue"/>
                          <a:ea typeface="Helvetica Neue"/>
                          <a:cs typeface="Helvetica Neue"/>
                          <a:sym typeface="Helvetica Neue"/>
                        </a:rPr>
                        <a:t>1</a:t>
                      </a:r>
                      <a:r>
                        <a:rPr sz="1300" dirty="0">
                          <a:solidFill>
                            <a:srgbClr val="FF0000"/>
                          </a:solidFill>
                          <a:uFill>
                            <a:solidFill>
                              <a:srgbClr val="000000"/>
                            </a:solidFill>
                          </a:uFill>
                          <a:latin typeface="Helvetica Neue"/>
                          <a:ea typeface="Helvetica Neue"/>
                          <a:cs typeface="Helvetica Neue"/>
                          <a:sym typeface="Helvetica Neue"/>
                        </a:rPr>
                        <a:t> ± 0.</a:t>
                      </a:r>
                      <a:r>
                        <a:rPr lang="en-US" sz="1300" dirty="0">
                          <a:solidFill>
                            <a:srgbClr val="FF0000"/>
                          </a:solidFill>
                          <a:uFill>
                            <a:solidFill>
                              <a:srgbClr val="000000"/>
                            </a:solidFill>
                          </a:uFill>
                          <a:latin typeface="Helvetica Neue"/>
                          <a:ea typeface="Helvetica Neue"/>
                          <a:cs typeface="Helvetica Neue"/>
                          <a:sym typeface="Helvetica Neue"/>
                        </a:rPr>
                        <a:t>21</a:t>
                      </a:r>
                      <a:endParaRPr sz="1300" dirty="0">
                        <a:solidFill>
                          <a:srgbClr val="FF0000"/>
                        </a:solidFill>
                        <a:uFill>
                          <a:solidFill>
                            <a:srgbClr val="0000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chemeClr val="tx1"/>
                          </a:solidFill>
                          <a:uFill>
                            <a:solidFill>
                              <a:srgbClr val="000000"/>
                            </a:solidFill>
                          </a:uFill>
                          <a:latin typeface="Helvetica Neue"/>
                          <a:ea typeface="Helvetica Neue"/>
                          <a:cs typeface="Helvetica Neue"/>
                          <a:sym typeface="Helvetica Neue"/>
                        </a:rPr>
                        <a:t>2.1</a:t>
                      </a:r>
                      <a:r>
                        <a:rPr lang="en-US" sz="1300" dirty="0">
                          <a:solidFill>
                            <a:schemeClr val="tx1"/>
                          </a:solidFill>
                          <a:uFill>
                            <a:solidFill>
                              <a:srgbClr val="000000"/>
                            </a:solidFill>
                          </a:uFill>
                          <a:latin typeface="Helvetica Neue"/>
                          <a:ea typeface="Helvetica Neue"/>
                          <a:cs typeface="Helvetica Neue"/>
                          <a:sym typeface="Helvetica Neue"/>
                        </a:rPr>
                        <a:t>5</a:t>
                      </a:r>
                      <a:r>
                        <a:rPr sz="1300" dirty="0">
                          <a:solidFill>
                            <a:schemeClr val="tx1"/>
                          </a:solidFill>
                          <a:uFill>
                            <a:solidFill>
                              <a:srgbClr val="000000"/>
                            </a:solidFill>
                          </a:uFill>
                          <a:latin typeface="Helvetica Neue"/>
                          <a:ea typeface="Helvetica Neue"/>
                          <a:cs typeface="Helvetica Neue"/>
                          <a:sym typeface="Helvetica Neue"/>
                        </a:rPr>
                        <a:t> ± 0.</a:t>
                      </a:r>
                      <a:r>
                        <a:rPr lang="en-US" sz="1300" dirty="0">
                          <a:solidFill>
                            <a:schemeClr val="tx1"/>
                          </a:solidFill>
                          <a:uFill>
                            <a:solidFill>
                              <a:srgbClr val="000000"/>
                            </a:solidFill>
                          </a:uFill>
                          <a:latin typeface="Helvetica Neue"/>
                          <a:ea typeface="Helvetica Neue"/>
                          <a:cs typeface="Helvetica Neue"/>
                          <a:sym typeface="Helvetica Neue"/>
                        </a:rPr>
                        <a:t>1</a:t>
                      </a:r>
                      <a:r>
                        <a:rPr sz="1300" dirty="0">
                          <a:solidFill>
                            <a:schemeClr val="tx1"/>
                          </a:solidFill>
                          <a:uFill>
                            <a:solidFill>
                              <a:srgbClr val="000000"/>
                            </a:solidFill>
                          </a:uFill>
                          <a:latin typeface="Helvetica Neue"/>
                          <a:ea typeface="Helvetica Neue"/>
                          <a:cs typeface="Helvetica Neue"/>
                          <a:sym typeface="Helvetica Neue"/>
                        </a:rPr>
                        <a:t>2</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solidFill>
                            <a:srgbClr val="FF0000"/>
                          </a:solidFill>
                          <a:uFill>
                            <a:solidFill>
                              <a:srgbClr val="FF2600"/>
                            </a:solidFill>
                          </a:uFill>
                          <a:latin typeface="Helvetica Neue"/>
                          <a:ea typeface="Helvetica Neue"/>
                          <a:cs typeface="Helvetica Neue"/>
                          <a:sym typeface="Helvetica Neue"/>
                        </a:rPr>
                        <a:t>-0.4</a:t>
                      </a:r>
                      <a:r>
                        <a:rPr lang="en-US" sz="1300" dirty="0">
                          <a:solidFill>
                            <a:srgbClr val="FF0000"/>
                          </a:solidFill>
                          <a:uFill>
                            <a:solidFill>
                              <a:srgbClr val="FF2600"/>
                            </a:solidFill>
                          </a:uFill>
                          <a:latin typeface="Helvetica Neue"/>
                          <a:ea typeface="Helvetica Neue"/>
                          <a:cs typeface="Helvetica Neue"/>
                          <a:sym typeface="Helvetica Neue"/>
                        </a:rPr>
                        <a:t>4</a:t>
                      </a:r>
                      <a:r>
                        <a:rPr sz="1300" dirty="0">
                          <a:solidFill>
                            <a:srgbClr val="FF0000"/>
                          </a:solidFill>
                          <a:uFill>
                            <a:solidFill>
                              <a:srgbClr val="FF2600"/>
                            </a:solidFill>
                          </a:uFill>
                          <a:latin typeface="Helvetica Neue"/>
                          <a:ea typeface="Helvetica Neue"/>
                          <a:cs typeface="Helvetica Neue"/>
                          <a:sym typeface="Helvetica Neue"/>
                        </a:rPr>
                        <a:t> ± 0.</a:t>
                      </a:r>
                      <a:r>
                        <a:rPr lang="en-US" sz="1300" dirty="0">
                          <a:solidFill>
                            <a:srgbClr val="FF0000"/>
                          </a:solidFill>
                          <a:uFill>
                            <a:solidFill>
                              <a:srgbClr val="FF2600"/>
                            </a:solidFill>
                          </a:uFill>
                          <a:latin typeface="Helvetica Neue"/>
                          <a:ea typeface="Helvetica Neue"/>
                          <a:cs typeface="Helvetica Neue"/>
                          <a:sym typeface="Helvetica Neue"/>
                        </a:rPr>
                        <a:t>18</a:t>
                      </a:r>
                      <a:endParaRPr sz="1300" dirty="0">
                        <a:solidFill>
                          <a:srgbClr val="FF0000"/>
                        </a:solidFill>
                        <a:uFill>
                          <a:solidFill>
                            <a:srgbClr val="FF2600"/>
                          </a:solidFill>
                        </a:uFill>
                        <a:latin typeface="Helvetica Neue"/>
                        <a:ea typeface="Helvetica Neue"/>
                        <a:cs typeface="Helvetica Neue"/>
                        <a:sym typeface="Helvetica Neue"/>
                      </a:endParaRP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1.352</a:t>
                      </a:r>
                    </a:p>
                  </a:txBody>
                  <a:tcPr marL="50800" marR="50800" marT="50800" marB="5080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ECECEC"/>
                    </a:solidFill>
                  </a:tcPr>
                </a:tc>
                <a:tc>
                  <a:txBody>
                    <a:bodyPr/>
                    <a:lstStyle/>
                    <a:p>
                      <a:pPr marL="40639" marR="40639" algn="ctr" defTabSz="914400">
                        <a:defRPr sz="1800"/>
                      </a:pPr>
                      <a:r>
                        <a:rPr sz="1300" dirty="0">
                          <a:uFill>
                            <a:solidFill>
                              <a:srgbClr val="FF2600"/>
                            </a:solidFill>
                          </a:uFill>
                          <a:latin typeface="Helvetica Neue"/>
                          <a:ea typeface="Helvetica Neue"/>
                          <a:cs typeface="Helvetica Neue"/>
                          <a:sym typeface="Helvetica Neue"/>
                        </a:rPr>
                        <a:t>1.11</a:t>
                      </a:r>
                    </a:p>
                  </a:txBody>
                  <a:tcPr marL="50800" marR="50800" marT="50800" marB="50800" anchor="ctr" horzOverflow="overflow">
                    <a:lnL w="12700">
                      <a:solidFill>
                        <a:srgbClr val="000000"/>
                      </a:solidFill>
                    </a:lnL>
                    <a:lnR w="25400">
                      <a:solidFill>
                        <a:srgbClr val="000000"/>
                      </a:solidFill>
                    </a:lnR>
                    <a:lnT w="12700">
                      <a:solidFill>
                        <a:srgbClr val="000000"/>
                      </a:solidFill>
                    </a:lnT>
                    <a:lnB w="12700">
                      <a:solidFill>
                        <a:srgbClr val="000000"/>
                      </a:solidFill>
                    </a:lnB>
                    <a:solidFill>
                      <a:srgbClr val="ECECEC"/>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0923806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9" name="Group 9"/>
          <p:cNvGrpSpPr>
            <a:grpSpLocks/>
          </p:cNvGrpSpPr>
          <p:nvPr/>
        </p:nvGrpSpPr>
        <p:grpSpPr bwMode="auto">
          <a:xfrm>
            <a:off x="0" y="0"/>
            <a:ext cx="9144000" cy="6858000"/>
            <a:chOff x="0" y="0"/>
            <a:chExt cx="5760" cy="4320"/>
          </a:xfrm>
        </p:grpSpPr>
        <p:sp>
          <p:nvSpPr>
            <p:cNvPr id="10247"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
        <p:nvSpPr>
          <p:cNvPr id="10242" name="Rectangle 2"/>
          <p:cNvSpPr>
            <a:spLocks noGrp="1" noChangeArrowheads="1"/>
          </p:cNvSpPr>
          <p:nvPr>
            <p:ph type="title"/>
          </p:nvPr>
        </p:nvSpPr>
        <p:spPr>
          <a:xfrm>
            <a:off x="457200" y="49824"/>
            <a:ext cx="8570044" cy="762000"/>
          </a:xfrm>
        </p:spPr>
        <p:txBody>
          <a:bodyPr>
            <a:normAutofit/>
          </a:bodyPr>
          <a:lstStyle/>
          <a:p>
            <a:r>
              <a:rPr lang="en-US" altLang="en-US" dirty="0"/>
              <a:t>Comparing stability measures for MAPK1</a:t>
            </a:r>
          </a:p>
        </p:txBody>
      </p:sp>
      <p:sp>
        <p:nvSpPr>
          <p:cNvPr id="1024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245" name="Text Box 5"/>
          <p:cNvSpPr txBox="1">
            <a:spLocks noChangeArrowheads="1"/>
          </p:cNvSpPr>
          <p:nvPr/>
        </p:nvSpPr>
        <p:spPr bwMode="auto">
          <a:xfrm>
            <a:off x="7577316" y="6248400"/>
            <a:ext cx="1261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Capriotti</a:t>
            </a:r>
            <a:r>
              <a:rPr lang="en-US" altLang="en-US" dirty="0"/>
              <a:t> E</a:t>
            </a:r>
          </a:p>
        </p:txBody>
      </p:sp>
      <p:sp>
        <p:nvSpPr>
          <p:cNvPr id="1024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3" name="Picture 2">
            <a:extLst>
              <a:ext uri="{FF2B5EF4-FFF2-40B4-BE49-F238E27FC236}">
                <a16:creationId xmlns:a16="http://schemas.microsoft.com/office/drawing/2014/main" id="{5C766251-9D96-DD41-803C-E34ADA162C4E}"/>
              </a:ext>
            </a:extLst>
          </p:cNvPr>
          <p:cNvPicPr>
            <a:picLocks noChangeAspect="1"/>
          </p:cNvPicPr>
          <p:nvPr/>
        </p:nvPicPr>
        <p:blipFill>
          <a:blip r:embed="rId2"/>
          <a:stretch>
            <a:fillRect/>
          </a:stretch>
        </p:blipFill>
        <p:spPr>
          <a:xfrm>
            <a:off x="1863669" y="1122667"/>
            <a:ext cx="5416662" cy="4882846"/>
          </a:xfrm>
          <a:prstGeom prst="rect">
            <a:avLst/>
          </a:prstGeom>
        </p:spPr>
      </p:pic>
    </p:spTree>
    <p:extLst>
      <p:ext uri="{BB962C8B-B14F-4D97-AF65-F5344CB8AC3E}">
        <p14:creationId xmlns:p14="http://schemas.microsoft.com/office/powerpoint/2010/main" val="1097894985"/>
      </p:ext>
    </p:extLst>
  </p:cSld>
  <p:clrMapOvr>
    <a:masterClrMapping/>
  </p:clrMapOvr>
  <p:transition/>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docProps/app.xml><?xml version="1.0" encoding="utf-8"?>
<Properties xmlns="http://schemas.openxmlformats.org/officeDocument/2006/extended-properties" xmlns:vt="http://schemas.openxmlformats.org/officeDocument/2006/docPropsVTypes">
  <Template/>
  <TotalTime>990</TotalTime>
  <Words>1428</Words>
  <Application>Microsoft Macintosh PowerPoint</Application>
  <PresentationFormat>On-screen Show (4:3)</PresentationFormat>
  <Paragraphs>277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Helvetica Neue</vt:lpstr>
      <vt:lpstr>Verdana</vt:lpstr>
      <vt:lpstr>Brenner Lab Sample Master Template v07 05 June 2017 JL</vt:lpstr>
      <vt:lpstr>CAGI slide pack guidelines I agree to my slides being used according to the following terms:  ______ Turina P, Petrosino M, Cicconardi A, Novak L, Pasquo A, _______ ______Chiaraluce R, Consalvi V, Capriotti E*_______</vt:lpstr>
      <vt:lpstr>Permission request regarding CAGI 6 recordings and hybrid presentations</vt:lpstr>
      <vt:lpstr>Assessing the predictions of the MAPK challenges</vt:lpstr>
      <vt:lpstr>MAPK1/MAPK3 Challenges</vt:lpstr>
      <vt:lpstr>MAPK3 Unphosphorylated</vt:lpstr>
      <vt:lpstr>MAPK3 Phosphorylated</vt:lpstr>
      <vt:lpstr>MAPK3 Average Data </vt:lpstr>
      <vt:lpstr>Comparing stability measures for MAPK3</vt:lpstr>
      <vt:lpstr>MAPK1 Unphosphorylated</vt:lpstr>
      <vt:lpstr>MAPK1 Phosphorylated</vt:lpstr>
      <vt:lpstr>MAPK1 Average Data </vt:lpstr>
      <vt:lpstr>Comparing stability measures for MAPK1</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Tina Bakolitsa</cp:lastModifiedBy>
  <cp:revision>31</cp:revision>
  <dcterms:created xsi:type="dcterms:W3CDTF">2017-09-29T21:50:38Z</dcterms:created>
  <dcterms:modified xsi:type="dcterms:W3CDTF">2022-05-20T22:10:29Z</dcterms:modified>
</cp:coreProperties>
</file>