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7" r:id="rId2"/>
    <p:sldId id="264" r:id="rId3"/>
    <p:sldId id="265" r:id="rId4"/>
    <p:sldId id="259" r:id="rId5"/>
    <p:sldId id="266" r:id="rId6"/>
    <p:sldId id="258" r:id="rId7"/>
    <p:sldId id="494" r:id="rId8"/>
    <p:sldId id="404" r:id="rId9"/>
    <p:sldId id="469" r:id="rId10"/>
    <p:sldId id="471" r:id="rId11"/>
    <p:sldId id="261" r:id="rId12"/>
    <p:sldId id="503" r:id="rId13"/>
    <p:sldId id="504" r:id="rId14"/>
    <p:sldId id="505" r:id="rId15"/>
    <p:sldId id="476" r:id="rId16"/>
    <p:sldId id="477" r:id="rId17"/>
    <p:sldId id="493" r:id="rId18"/>
    <p:sldId id="506" r:id="rId19"/>
    <p:sldId id="495" r:id="rId20"/>
    <p:sldId id="478" r:id="rId21"/>
    <p:sldId id="526" r:id="rId22"/>
    <p:sldId id="463" r:id="rId23"/>
    <p:sldId id="508" r:id="rId24"/>
    <p:sldId id="497" r:id="rId25"/>
    <p:sldId id="523" r:id="rId26"/>
    <p:sldId id="524" r:id="rId27"/>
    <p:sldId id="496" r:id="rId28"/>
    <p:sldId id="527" r:id="rId29"/>
    <p:sldId id="532" r:id="rId30"/>
    <p:sldId id="519" r:id="rId31"/>
    <p:sldId id="531" r:id="rId32"/>
    <p:sldId id="521" r:id="rId33"/>
    <p:sldId id="262" r:id="rId34"/>
    <p:sldId id="263" r:id="rId35"/>
    <p:sldId id="533" r:id="rId36"/>
    <p:sldId id="536" r:id="rId37"/>
    <p:sldId id="534" r:id="rId38"/>
    <p:sldId id="535"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33" autoAdjust="0"/>
    <p:restoredTop sz="94660"/>
  </p:normalViewPr>
  <p:slideViewPr>
    <p:cSldViewPr>
      <p:cViewPr varScale="1">
        <p:scale>
          <a:sx n="128" d="100"/>
          <a:sy n="128" d="100"/>
        </p:scale>
        <p:origin x="1608"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F05621-FE30-2441-948B-D7F93AE43907}" type="datetimeFigureOut">
              <a:rPr lang="en-US" smtClean="0"/>
              <a:t>5/14/22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CCCD5D-E90B-DD4E-AD3F-7CB5827E9BE5}" type="slidenum">
              <a:rPr lang="en-US" smtClean="0"/>
              <a:t>‹#›</a:t>
            </a:fld>
            <a:endParaRPr lang="en-US"/>
          </a:p>
        </p:txBody>
      </p:sp>
    </p:spTree>
    <p:extLst>
      <p:ext uri="{BB962C8B-B14F-4D97-AF65-F5344CB8AC3E}">
        <p14:creationId xmlns:p14="http://schemas.microsoft.com/office/powerpoint/2010/main" val="1429405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EF9A5A4-08D4-486D-895C-27A5E9870C22}" type="slidenum">
              <a:rPr lang="en-US" smtClean="0"/>
              <a:pPr/>
              <a:t>20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56DBC67-D222-40C2-A35D-BA2FBFCD2AF5}" type="slidenum">
              <a:rPr lang="en-US" smtClean="0"/>
              <a:t>23</a:t>
            </a:fld>
            <a:endParaRPr lang="en-US"/>
          </a:p>
        </p:txBody>
      </p:sp>
    </p:spTree>
    <p:extLst>
      <p:ext uri="{BB962C8B-B14F-4D97-AF65-F5344CB8AC3E}">
        <p14:creationId xmlns:p14="http://schemas.microsoft.com/office/powerpoint/2010/main" val="2595615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5/14/22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5/14/22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5/14/22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091248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 id="2147483672"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image" Target="../media/image13.png"/><Relationship Id="rId7" Type="http://schemas.openxmlformats.org/officeDocument/2006/relationships/image" Target="../media/image11.wmf"/><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2.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7.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1.png"/><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7.xml"/><Relationship Id="rId5" Type="http://schemas.openxmlformats.org/officeDocument/2006/relationships/image" Target="../media/image38.png"/><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tiff"/><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a:t>
            </a:r>
            <a:r>
              <a:rPr lang="en-US" altLang="zh-CN" sz="1800" i="1" dirty="0">
                <a:solidFill>
                  <a:srgbClr val="FF3300"/>
                </a:solidFill>
              </a:rPr>
              <a:t>Jing</a:t>
            </a:r>
            <a:r>
              <a:rPr lang="zh-CN" altLang="en-US" sz="1800" i="1" dirty="0">
                <a:solidFill>
                  <a:srgbClr val="FF3300"/>
                </a:solidFill>
              </a:rPr>
              <a:t> </a:t>
            </a:r>
            <a:r>
              <a:rPr lang="en-US" altLang="zh-CN" sz="1800" i="1" dirty="0">
                <a:solidFill>
                  <a:srgbClr val="FF3300"/>
                </a:solidFill>
              </a:rPr>
              <a:t>Zhang,</a:t>
            </a:r>
            <a:r>
              <a:rPr lang="zh-CN" altLang="en-US" sz="1800" i="1" dirty="0">
                <a:solidFill>
                  <a:srgbClr val="FF3300"/>
                </a:solidFill>
              </a:rPr>
              <a:t> </a:t>
            </a:r>
            <a:r>
              <a:rPr lang="en-US" altLang="zh-CN" sz="1800" i="1" dirty="0">
                <a:solidFill>
                  <a:srgbClr val="FF3300"/>
                </a:solidFill>
              </a:rPr>
              <a:t>Lisa</a:t>
            </a:r>
            <a:r>
              <a:rPr lang="zh-CN" altLang="en-US" sz="1800" i="1" dirty="0">
                <a:solidFill>
                  <a:srgbClr val="FF3300"/>
                </a:solidFill>
              </a:rPr>
              <a:t> </a:t>
            </a:r>
            <a:r>
              <a:rPr lang="en-US" altLang="zh-CN" sz="1800" i="1" dirty="0">
                <a:solidFill>
                  <a:srgbClr val="FF3300"/>
                </a:solidFill>
              </a:rPr>
              <a:t>N.</a:t>
            </a:r>
            <a:r>
              <a:rPr lang="zh-CN" altLang="en-US" sz="1800" i="1" dirty="0">
                <a:solidFill>
                  <a:srgbClr val="FF3300"/>
                </a:solidFill>
              </a:rPr>
              <a:t> </a:t>
            </a:r>
            <a:r>
              <a:rPr lang="en-US" altLang="zh-CN" sz="1800" i="1" dirty="0">
                <a:solidFill>
                  <a:srgbClr val="FF3300"/>
                </a:solidFill>
              </a:rPr>
              <a:t>Kinch,</a:t>
            </a:r>
            <a:r>
              <a:rPr lang="zh-CN" altLang="en-US" sz="1800" i="1" dirty="0">
                <a:solidFill>
                  <a:srgbClr val="FF3300"/>
                </a:solidFill>
              </a:rPr>
              <a:t> </a:t>
            </a:r>
            <a:r>
              <a:rPr lang="en-US" altLang="zh-CN" sz="1800" i="1" dirty="0">
                <a:solidFill>
                  <a:srgbClr val="FF3300"/>
                </a:solidFill>
              </a:rPr>
              <a:t>Qian</a:t>
            </a:r>
            <a:r>
              <a:rPr lang="zh-CN" altLang="en-US" sz="1800" i="1" dirty="0">
                <a:solidFill>
                  <a:srgbClr val="FF3300"/>
                </a:solidFill>
              </a:rPr>
              <a:t> </a:t>
            </a:r>
            <a:r>
              <a:rPr lang="en-US" altLang="zh-CN" sz="1800" i="1" dirty="0">
                <a:solidFill>
                  <a:srgbClr val="FF3300"/>
                </a:solidFill>
              </a:rPr>
              <a:t>Cong,</a:t>
            </a:r>
            <a:r>
              <a:rPr lang="zh-CN" altLang="en-US" sz="1800" i="1" dirty="0">
                <a:solidFill>
                  <a:srgbClr val="FF3300"/>
                </a:solidFill>
              </a:rPr>
              <a:t> </a:t>
            </a:r>
            <a:r>
              <a:rPr lang="en-US" altLang="zh-CN" sz="1800" i="1" dirty="0">
                <a:solidFill>
                  <a:srgbClr val="FF3300"/>
                </a:solidFill>
              </a:rPr>
              <a:t>Nick</a:t>
            </a:r>
            <a:r>
              <a:rPr lang="zh-CN" altLang="en-US" sz="1800" i="1" dirty="0">
                <a:solidFill>
                  <a:srgbClr val="FF3300"/>
                </a:solidFill>
              </a:rPr>
              <a:t> </a:t>
            </a:r>
            <a:r>
              <a:rPr lang="en-US" altLang="zh-CN" sz="1800" i="1" dirty="0">
                <a:solidFill>
                  <a:srgbClr val="FF3300"/>
                </a:solidFill>
              </a:rPr>
              <a:t>V.</a:t>
            </a:r>
            <a:r>
              <a:rPr lang="zh-CN" altLang="en-US" sz="1800" i="1" dirty="0">
                <a:solidFill>
                  <a:srgbClr val="FF3300"/>
                </a:solidFill>
              </a:rPr>
              <a:t> </a:t>
            </a:r>
            <a:r>
              <a:rPr lang="en-US" altLang="zh-CN" sz="1800" i="1" dirty="0">
                <a:solidFill>
                  <a:srgbClr val="FF3300"/>
                </a:solidFill>
              </a:rPr>
              <a:t>Grishin</a:t>
            </a:r>
            <a:r>
              <a:rPr lang="en-US" altLang="en-US" sz="1800" i="1" dirty="0"/>
              <a:t>_______</a:t>
            </a:r>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a:t>
            </a:r>
            <a:r>
              <a:rPr lang="en-US" altLang="zh-CN" sz="1400" dirty="0"/>
              <a:t>s</a:t>
            </a:r>
            <a:r>
              <a:rPr lang="en-US" altLang="en-US" sz="1400" dirty="0"/>
              <a:t>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p:txBody>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“Assessment of HMBS challenge”, I hereby agree that the copyright for the online broadcast and recording of my presentation be released 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AAC029C-E780-1644-9C2A-80B0E5ABA8C5}"/>
              </a:ext>
            </a:extLst>
          </p:cNvPr>
          <p:cNvSpPr txBox="1">
            <a:spLocks/>
          </p:cNvSpPr>
          <p:nvPr/>
        </p:nvSpPr>
        <p:spPr>
          <a:xfrm>
            <a:off x="152400" y="1143000"/>
            <a:ext cx="8839200" cy="188092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sz="3600" dirty="0"/>
              <a:t>Assessment of the HMBS challenge</a:t>
            </a:r>
          </a:p>
        </p:txBody>
      </p:sp>
      <p:sp>
        <p:nvSpPr>
          <p:cNvPr id="5" name="Subtitle 2">
            <a:extLst>
              <a:ext uri="{FF2B5EF4-FFF2-40B4-BE49-F238E27FC236}">
                <a16:creationId xmlns:a16="http://schemas.microsoft.com/office/drawing/2014/main" id="{EC79A220-3588-BA4C-9C86-A809AC53EE3D}"/>
              </a:ext>
            </a:extLst>
          </p:cNvPr>
          <p:cNvSpPr txBox="1">
            <a:spLocks/>
          </p:cNvSpPr>
          <p:nvPr/>
        </p:nvSpPr>
        <p:spPr>
          <a:xfrm>
            <a:off x="76200" y="3370000"/>
            <a:ext cx="8915400" cy="2192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400" dirty="0"/>
              <a:t>Jing Zhang and Qian Cong</a:t>
            </a:r>
          </a:p>
          <a:p>
            <a:pPr marL="0" indent="0" algn="ctr">
              <a:buNone/>
            </a:pPr>
            <a:endParaRPr lang="en-US" sz="2400" dirty="0"/>
          </a:p>
          <a:p>
            <a:pPr marL="0" indent="0" algn="ctr">
              <a:buNone/>
            </a:pPr>
            <a:r>
              <a:rPr lang="en-US" sz="2000" dirty="0">
                <a:solidFill>
                  <a:schemeClr val="tx1">
                    <a:lumMod val="50000"/>
                    <a:lumOff val="50000"/>
                  </a:schemeClr>
                </a:solidFill>
              </a:rPr>
              <a:t>Grishin lab and Cong lab</a:t>
            </a:r>
          </a:p>
          <a:p>
            <a:pPr marL="0" indent="0" algn="ctr">
              <a:buNone/>
            </a:pPr>
            <a:r>
              <a:rPr lang="en-US" sz="2000" dirty="0">
                <a:solidFill>
                  <a:schemeClr val="tx1">
                    <a:lumMod val="50000"/>
                    <a:lumOff val="50000"/>
                  </a:schemeClr>
                </a:solidFill>
              </a:rPr>
              <a:t>University of Texas Southwestern Medical Center</a:t>
            </a:r>
          </a:p>
        </p:txBody>
      </p:sp>
    </p:spTree>
    <p:extLst>
      <p:ext uri="{BB962C8B-B14F-4D97-AF65-F5344CB8AC3E}">
        <p14:creationId xmlns:p14="http://schemas.microsoft.com/office/powerpoint/2010/main" val="2360773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073435" y="6248400"/>
            <a:ext cx="168956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zh-CN" dirty="0"/>
              <a:t>Nick</a:t>
            </a:r>
            <a:r>
              <a:rPr lang="zh-CN" altLang="en-US" dirty="0"/>
              <a:t> </a:t>
            </a:r>
            <a:r>
              <a:rPr lang="en-US" altLang="zh-CN" dirty="0"/>
              <a:t>V.</a:t>
            </a:r>
            <a:r>
              <a:rPr lang="zh-CN" altLang="en-US" dirty="0"/>
              <a:t> </a:t>
            </a:r>
            <a:r>
              <a:rPr lang="en-US" altLang="zh-CN" dirty="0"/>
              <a:t>Grishin</a:t>
            </a:r>
            <a:endParaRPr lang="en-US" alt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9" name="Picture 8" descr="C:\Nick\LabWeb\LisaKinch192.jpg">
            <a:extLst>
              <a:ext uri="{FF2B5EF4-FFF2-40B4-BE49-F238E27FC236}">
                <a16:creationId xmlns:a16="http://schemas.microsoft.com/office/drawing/2014/main" id="{7EFFC8BA-967C-1C45-B650-E27F7793D6A0}"/>
              </a:ext>
            </a:extLst>
          </p:cNvPr>
          <p:cNvPicPr>
            <a:picLocks noChangeAspect="1" noChangeArrowheads="1"/>
          </p:cNvPicPr>
          <p:nvPr/>
        </p:nvPicPr>
        <p:blipFill>
          <a:blip r:embed="rId2" cstate="print"/>
          <a:srcRect l="17500" r="15000" b="30000"/>
          <a:stretch>
            <a:fillRect/>
          </a:stretch>
        </p:blipFill>
        <p:spPr bwMode="auto">
          <a:xfrm>
            <a:off x="6507248" y="1688793"/>
            <a:ext cx="2156779" cy="2982213"/>
          </a:xfrm>
          <a:prstGeom prst="rect">
            <a:avLst/>
          </a:prstGeom>
          <a:noFill/>
        </p:spPr>
      </p:pic>
      <p:pic>
        <p:nvPicPr>
          <p:cNvPr id="10" name="Picture 9">
            <a:extLst>
              <a:ext uri="{FF2B5EF4-FFF2-40B4-BE49-F238E27FC236}">
                <a16:creationId xmlns:a16="http://schemas.microsoft.com/office/drawing/2014/main" id="{C4099E1A-E42D-6647-B3C0-8C205D448272}"/>
              </a:ext>
            </a:extLst>
          </p:cNvPr>
          <p:cNvPicPr>
            <a:picLocks noChangeAspect="1"/>
          </p:cNvPicPr>
          <p:nvPr/>
        </p:nvPicPr>
        <p:blipFill rotWithShape="1">
          <a:blip r:embed="rId3"/>
          <a:srcRect l="9370" t="6723" r="7542" b="8497"/>
          <a:stretch/>
        </p:blipFill>
        <p:spPr>
          <a:xfrm>
            <a:off x="457200" y="1777139"/>
            <a:ext cx="2377795" cy="2871061"/>
          </a:xfrm>
          <a:prstGeom prst="rect">
            <a:avLst/>
          </a:prstGeom>
        </p:spPr>
      </p:pic>
      <p:sp>
        <p:nvSpPr>
          <p:cNvPr id="11" name="Subtitle 2">
            <a:extLst>
              <a:ext uri="{FF2B5EF4-FFF2-40B4-BE49-F238E27FC236}">
                <a16:creationId xmlns:a16="http://schemas.microsoft.com/office/drawing/2014/main" id="{5FFBC885-90CC-2D4D-BB20-04DF68A377C7}"/>
              </a:ext>
            </a:extLst>
          </p:cNvPr>
          <p:cNvSpPr txBox="1">
            <a:spLocks/>
          </p:cNvSpPr>
          <p:nvPr/>
        </p:nvSpPr>
        <p:spPr>
          <a:xfrm>
            <a:off x="609600" y="4775388"/>
            <a:ext cx="2457600" cy="576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Jing Zhang</a:t>
            </a:r>
          </a:p>
        </p:txBody>
      </p:sp>
      <p:sp>
        <p:nvSpPr>
          <p:cNvPr id="12" name="Subtitle 2">
            <a:extLst>
              <a:ext uri="{FF2B5EF4-FFF2-40B4-BE49-F238E27FC236}">
                <a16:creationId xmlns:a16="http://schemas.microsoft.com/office/drawing/2014/main" id="{2981753D-A59E-B142-8737-7BEE13A606F9}"/>
              </a:ext>
            </a:extLst>
          </p:cNvPr>
          <p:cNvSpPr txBox="1">
            <a:spLocks/>
          </p:cNvSpPr>
          <p:nvPr/>
        </p:nvSpPr>
        <p:spPr>
          <a:xfrm>
            <a:off x="6507248" y="4775388"/>
            <a:ext cx="2457600" cy="576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Lisa </a:t>
            </a:r>
            <a:r>
              <a:rPr lang="en-US" altLang="zh-CN" dirty="0"/>
              <a:t>N.</a:t>
            </a:r>
            <a:r>
              <a:rPr lang="zh-CN" altLang="en-US" dirty="0"/>
              <a:t> </a:t>
            </a:r>
            <a:r>
              <a:rPr lang="en-US" dirty="0"/>
              <a:t>Kinch</a:t>
            </a:r>
          </a:p>
        </p:txBody>
      </p:sp>
      <p:sp>
        <p:nvSpPr>
          <p:cNvPr id="13" name="Title 1">
            <a:extLst>
              <a:ext uri="{FF2B5EF4-FFF2-40B4-BE49-F238E27FC236}">
                <a16:creationId xmlns:a16="http://schemas.microsoft.com/office/drawing/2014/main" id="{4B6EFE25-CEF8-8448-8C8B-F6C72AA70006}"/>
              </a:ext>
            </a:extLst>
          </p:cNvPr>
          <p:cNvSpPr txBox="1">
            <a:spLocks/>
          </p:cNvSpPr>
          <p:nvPr/>
        </p:nvSpPr>
        <p:spPr>
          <a:xfrm>
            <a:off x="1008001" y="516937"/>
            <a:ext cx="7145399" cy="9217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The Assessment Team</a:t>
            </a:r>
          </a:p>
        </p:txBody>
      </p:sp>
      <p:sp>
        <p:nvSpPr>
          <p:cNvPr id="14" name="Subtitle 2">
            <a:extLst>
              <a:ext uri="{FF2B5EF4-FFF2-40B4-BE49-F238E27FC236}">
                <a16:creationId xmlns:a16="http://schemas.microsoft.com/office/drawing/2014/main" id="{F4F11862-75C4-7E40-9A87-00C2E9CD2729}"/>
              </a:ext>
            </a:extLst>
          </p:cNvPr>
          <p:cNvSpPr txBox="1">
            <a:spLocks/>
          </p:cNvSpPr>
          <p:nvPr/>
        </p:nvSpPr>
        <p:spPr>
          <a:xfrm>
            <a:off x="3733800" y="4664380"/>
            <a:ext cx="2457600" cy="576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Qian Cong</a:t>
            </a:r>
          </a:p>
        </p:txBody>
      </p:sp>
      <p:pic>
        <p:nvPicPr>
          <p:cNvPr id="15" name="Picture 14">
            <a:extLst>
              <a:ext uri="{FF2B5EF4-FFF2-40B4-BE49-F238E27FC236}">
                <a16:creationId xmlns:a16="http://schemas.microsoft.com/office/drawing/2014/main" id="{F9F45D75-21C2-2B4A-A992-EB801E843B12}"/>
              </a:ext>
            </a:extLst>
          </p:cNvPr>
          <p:cNvPicPr>
            <a:picLocks noChangeAspect="1"/>
          </p:cNvPicPr>
          <p:nvPr/>
        </p:nvPicPr>
        <p:blipFill rotWithShape="1">
          <a:blip r:embed="rId4"/>
          <a:srcRect l="7445" t="4943" r="11900" b="17776"/>
          <a:stretch/>
        </p:blipFill>
        <p:spPr>
          <a:xfrm>
            <a:off x="3445325" y="1777139"/>
            <a:ext cx="2451593" cy="2871061"/>
          </a:xfrm>
          <a:prstGeom prst="rect">
            <a:avLst/>
          </a:prstGeom>
        </p:spPr>
      </p:pic>
    </p:spTree>
    <p:extLst>
      <p:ext uri="{BB962C8B-B14F-4D97-AF65-F5344CB8AC3E}">
        <p14:creationId xmlns:p14="http://schemas.microsoft.com/office/powerpoint/2010/main" val="2711946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436995" y="6248400"/>
            <a:ext cx="13260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Jing Zhang</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6" name="TextBox 15">
            <a:extLst>
              <a:ext uri="{FF2B5EF4-FFF2-40B4-BE49-F238E27FC236}">
                <a16:creationId xmlns:a16="http://schemas.microsoft.com/office/drawing/2014/main" id="{64CFA453-04B7-E842-90AE-7D16F5D3471C}"/>
              </a:ext>
            </a:extLst>
          </p:cNvPr>
          <p:cNvSpPr txBox="1"/>
          <p:nvPr/>
        </p:nvSpPr>
        <p:spPr>
          <a:xfrm>
            <a:off x="382217" y="1613118"/>
            <a:ext cx="8551015" cy="2677656"/>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US" sz="2800" dirty="0"/>
              <a:t>High-accuracy subset of 6591 </a:t>
            </a:r>
            <a:r>
              <a:rPr lang="en-US" altLang="zh-CN" sz="2800" dirty="0"/>
              <a:t>variants </a:t>
            </a:r>
          </a:p>
          <a:p>
            <a:r>
              <a:rPr lang="en-US" altLang="zh-CN" sz="2800" dirty="0"/>
              <a:t>	5963 missense</a:t>
            </a:r>
          </a:p>
          <a:p>
            <a:r>
              <a:rPr lang="en-US" altLang="zh-CN" sz="2800" dirty="0"/>
              <a:t>	317 nonsense</a:t>
            </a:r>
          </a:p>
          <a:p>
            <a:r>
              <a:rPr lang="en-US" altLang="zh-CN" sz="2800" dirty="0"/>
              <a:t>	310 synonymous</a:t>
            </a:r>
          </a:p>
          <a:p>
            <a:endParaRPr lang="en-US" sz="2800" dirty="0"/>
          </a:p>
          <a:p>
            <a:r>
              <a:rPr lang="en-US" sz="2800" dirty="0"/>
              <a:t>Three independent replicates for each variant</a:t>
            </a:r>
          </a:p>
        </p:txBody>
      </p:sp>
      <p:sp>
        <p:nvSpPr>
          <p:cNvPr id="17" name="Title 1">
            <a:extLst>
              <a:ext uri="{FF2B5EF4-FFF2-40B4-BE49-F238E27FC236}">
                <a16:creationId xmlns:a16="http://schemas.microsoft.com/office/drawing/2014/main" id="{7E685A98-F4FA-6248-9323-F4EDD629E261}"/>
              </a:ext>
            </a:extLst>
          </p:cNvPr>
          <p:cNvSpPr>
            <a:spLocks noGrp="1"/>
          </p:cNvSpPr>
          <p:nvPr>
            <p:ph type="title"/>
          </p:nvPr>
        </p:nvSpPr>
        <p:spPr>
          <a:xfrm>
            <a:off x="382217" y="304800"/>
            <a:ext cx="8392365" cy="1219200"/>
          </a:xfrm>
        </p:spPr>
        <p:txBody>
          <a:bodyPr>
            <a:normAutofit/>
          </a:bodyPr>
          <a:lstStyle/>
          <a:p>
            <a:r>
              <a:rPr lang="en-US" sz="3600" b="1" dirty="0">
                <a:latin typeface="Arial" panose="020B0604020202020204" pitchFamily="34" charset="0"/>
                <a:cs typeface="Arial" panose="020B0604020202020204" pitchFamily="34" charset="0"/>
              </a:rPr>
              <a:t>Dataset for the HMBS challenge</a:t>
            </a:r>
          </a:p>
        </p:txBody>
      </p:sp>
    </p:spTree>
    <p:extLst>
      <p:ext uri="{BB962C8B-B14F-4D97-AF65-F5344CB8AC3E}">
        <p14:creationId xmlns:p14="http://schemas.microsoft.com/office/powerpoint/2010/main" val="2938257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0E66119-B115-4D15-9E23-4DDF9D5DAC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9522" y="1478812"/>
            <a:ext cx="5776406" cy="461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E6B8857A-1038-4CFA-8D88-CA8BBF953D71}"/>
              </a:ext>
            </a:extLst>
          </p:cNvPr>
          <p:cNvSpPr txBox="1"/>
          <p:nvPr/>
        </p:nvSpPr>
        <p:spPr>
          <a:xfrm>
            <a:off x="342900" y="271160"/>
            <a:ext cx="8458200" cy="1077218"/>
          </a:xfrm>
          <a:prstGeom prst="rect">
            <a:avLst/>
          </a:prstGeom>
          <a:noFill/>
        </p:spPr>
        <p:txBody>
          <a:bodyPr wrap="square" rtlCol="0">
            <a:spAutoFit/>
          </a:bodyPr>
          <a:lstStyle/>
          <a:p>
            <a:pPr algn="ctr"/>
            <a:r>
              <a:rPr lang="en-US" sz="3200" b="1" dirty="0">
                <a:latin typeface="Arial" panose="020B0604020202020204" pitchFamily="34" charset="0"/>
                <a:cs typeface="Arial" panose="020B0604020202020204" pitchFamily="34" charset="0"/>
              </a:rPr>
              <a:t>Fitness score distributions of nonsense, synonymous and missense mutations</a:t>
            </a:r>
          </a:p>
        </p:txBody>
      </p:sp>
      <p:sp>
        <p:nvSpPr>
          <p:cNvPr id="6" name="Text Box 6">
            <a:extLst>
              <a:ext uri="{FF2B5EF4-FFF2-40B4-BE49-F238E27FC236}">
                <a16:creationId xmlns:a16="http://schemas.microsoft.com/office/drawing/2014/main" id="{E5D723E5-B158-6449-92BD-AFC2F1C1891F}"/>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7" name="Text Box 8">
            <a:extLst>
              <a:ext uri="{FF2B5EF4-FFF2-40B4-BE49-F238E27FC236}">
                <a16:creationId xmlns:a16="http://schemas.microsoft.com/office/drawing/2014/main" id="{B8969E08-23C4-F844-99CA-6063AE642911}"/>
              </a:ext>
            </a:extLst>
          </p:cNvPr>
          <p:cNvSpPr txBox="1">
            <a:spLocks noChangeArrowheads="1"/>
          </p:cNvSpPr>
          <p:nvPr/>
        </p:nvSpPr>
        <p:spPr bwMode="auto">
          <a:xfrm>
            <a:off x="7436995" y="6248400"/>
            <a:ext cx="13260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Jing Zhang</a:t>
            </a:r>
          </a:p>
        </p:txBody>
      </p:sp>
      <p:sp>
        <p:nvSpPr>
          <p:cNvPr id="8" name="Text Box 9">
            <a:extLst>
              <a:ext uri="{FF2B5EF4-FFF2-40B4-BE49-F238E27FC236}">
                <a16:creationId xmlns:a16="http://schemas.microsoft.com/office/drawing/2014/main" id="{B578648F-5E91-1C4F-8094-8B454B848DBE}"/>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2" name="TextBox 1">
            <a:extLst>
              <a:ext uri="{FF2B5EF4-FFF2-40B4-BE49-F238E27FC236}">
                <a16:creationId xmlns:a16="http://schemas.microsoft.com/office/drawing/2014/main" id="{773A96BD-9516-F74A-A622-BF062FE90FD6}"/>
              </a:ext>
            </a:extLst>
          </p:cNvPr>
          <p:cNvSpPr txBox="1"/>
          <p:nvPr/>
        </p:nvSpPr>
        <p:spPr>
          <a:xfrm>
            <a:off x="6190428" y="5626444"/>
            <a:ext cx="2710999" cy="369332"/>
          </a:xfrm>
          <a:prstGeom prst="rect">
            <a:avLst/>
          </a:prstGeom>
          <a:noFill/>
        </p:spPr>
        <p:txBody>
          <a:bodyPr wrap="none" rtlCol="0">
            <a:spAutoFit/>
          </a:bodyPr>
          <a:lstStyle/>
          <a:p>
            <a:r>
              <a:rPr lang="en-US" dirty="0">
                <a:solidFill>
                  <a:schemeClr val="tx1">
                    <a:lumMod val="50000"/>
                    <a:lumOff val="50000"/>
                  </a:schemeClr>
                </a:solidFill>
              </a:rPr>
              <a:t>From the CAGI6 website</a:t>
            </a:r>
          </a:p>
        </p:txBody>
      </p:sp>
    </p:spTree>
    <p:extLst>
      <p:ext uri="{BB962C8B-B14F-4D97-AF65-F5344CB8AC3E}">
        <p14:creationId xmlns:p14="http://schemas.microsoft.com/office/powerpoint/2010/main" val="270622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A2C9F-93D8-4189-92F3-547682C56A78}"/>
              </a:ext>
            </a:extLst>
          </p:cNvPr>
          <p:cNvSpPr>
            <a:spLocks noGrp="1"/>
          </p:cNvSpPr>
          <p:nvPr>
            <p:ph type="title"/>
          </p:nvPr>
        </p:nvSpPr>
        <p:spPr>
          <a:xfrm>
            <a:off x="390691" y="356653"/>
            <a:ext cx="8362617" cy="458919"/>
          </a:xfrm>
        </p:spPr>
        <p:txBody>
          <a:bodyPr>
            <a:noAutofit/>
          </a:bodyPr>
          <a:lstStyle/>
          <a:p>
            <a:r>
              <a:rPr lang="en-US" sz="3200" b="1" dirty="0"/>
              <a:t>D</a:t>
            </a:r>
            <a:r>
              <a:rPr lang="en-US" altLang="zh-CN" sz="3200" b="1" dirty="0"/>
              <a:t>istributions of predicted fitness scores</a:t>
            </a:r>
            <a:endParaRPr lang="en-US" sz="3200" b="1" dirty="0"/>
          </a:p>
        </p:txBody>
      </p:sp>
      <p:sp>
        <p:nvSpPr>
          <p:cNvPr id="9" name="TextBox 8">
            <a:extLst>
              <a:ext uri="{FF2B5EF4-FFF2-40B4-BE49-F238E27FC236}">
                <a16:creationId xmlns:a16="http://schemas.microsoft.com/office/drawing/2014/main" id="{EC6AB983-3F95-4A95-9669-B62E2672C082}"/>
              </a:ext>
            </a:extLst>
          </p:cNvPr>
          <p:cNvSpPr txBox="1"/>
          <p:nvPr/>
        </p:nvSpPr>
        <p:spPr>
          <a:xfrm>
            <a:off x="5715000" y="4686211"/>
            <a:ext cx="924791" cy="300082"/>
          </a:xfrm>
          <a:prstGeom prst="rect">
            <a:avLst/>
          </a:prstGeom>
          <a:noFill/>
        </p:spPr>
        <p:txBody>
          <a:bodyPr wrap="square" rtlCol="0">
            <a:spAutoFit/>
          </a:bodyPr>
          <a:lstStyle/>
          <a:p>
            <a:r>
              <a:rPr lang="en-US" sz="1350" dirty="0"/>
              <a:t>score</a:t>
            </a:r>
          </a:p>
        </p:txBody>
      </p:sp>
      <p:sp>
        <p:nvSpPr>
          <p:cNvPr id="10" name="TextBox 9">
            <a:extLst>
              <a:ext uri="{FF2B5EF4-FFF2-40B4-BE49-F238E27FC236}">
                <a16:creationId xmlns:a16="http://schemas.microsoft.com/office/drawing/2014/main" id="{2C5AD433-AEA5-4052-BA4B-9D60E291F9C0}"/>
              </a:ext>
            </a:extLst>
          </p:cNvPr>
          <p:cNvSpPr txBox="1"/>
          <p:nvPr/>
        </p:nvSpPr>
        <p:spPr>
          <a:xfrm rot="5400000">
            <a:off x="2664163" y="2806267"/>
            <a:ext cx="924791" cy="300082"/>
          </a:xfrm>
          <a:prstGeom prst="rect">
            <a:avLst/>
          </a:prstGeom>
          <a:noFill/>
        </p:spPr>
        <p:txBody>
          <a:bodyPr wrap="square" rtlCol="0">
            <a:spAutoFit/>
          </a:bodyPr>
          <a:lstStyle/>
          <a:p>
            <a:r>
              <a:rPr lang="en-US" sz="1350" dirty="0"/>
              <a:t>count</a:t>
            </a:r>
          </a:p>
        </p:txBody>
      </p:sp>
      <p:pic>
        <p:nvPicPr>
          <p:cNvPr id="4098" name="Picture 2">
            <a:extLst>
              <a:ext uri="{FF2B5EF4-FFF2-40B4-BE49-F238E27FC236}">
                <a16:creationId xmlns:a16="http://schemas.microsoft.com/office/drawing/2014/main" id="{254C22AD-82B7-423F-8FF2-CB69232DA4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709" y="2343183"/>
            <a:ext cx="2138531" cy="141446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D339BD2-B061-4794-8FB0-8344FE1D37A5}"/>
              </a:ext>
            </a:extLst>
          </p:cNvPr>
          <p:cNvSpPr txBox="1"/>
          <p:nvPr/>
        </p:nvSpPr>
        <p:spPr>
          <a:xfrm>
            <a:off x="1143000" y="2051442"/>
            <a:ext cx="1059906" cy="300082"/>
          </a:xfrm>
          <a:prstGeom prst="rect">
            <a:avLst/>
          </a:prstGeom>
          <a:noFill/>
        </p:spPr>
        <p:txBody>
          <a:bodyPr wrap="none" rtlCol="0">
            <a:spAutoFit/>
          </a:bodyPr>
          <a:lstStyle/>
          <a:p>
            <a:r>
              <a:rPr lang="en-US" sz="1350" dirty="0"/>
              <a:t>Experiment</a:t>
            </a:r>
          </a:p>
        </p:txBody>
      </p:sp>
      <p:sp>
        <p:nvSpPr>
          <p:cNvPr id="12" name="TextBox 11">
            <a:extLst>
              <a:ext uri="{FF2B5EF4-FFF2-40B4-BE49-F238E27FC236}">
                <a16:creationId xmlns:a16="http://schemas.microsoft.com/office/drawing/2014/main" id="{702897AF-DE14-4222-89A5-38D6D1995F36}"/>
              </a:ext>
            </a:extLst>
          </p:cNvPr>
          <p:cNvSpPr txBox="1"/>
          <p:nvPr/>
        </p:nvSpPr>
        <p:spPr>
          <a:xfrm>
            <a:off x="914400" y="4993515"/>
            <a:ext cx="7133361" cy="1077218"/>
          </a:xfrm>
          <a:prstGeom prst="rect">
            <a:avLst/>
          </a:prstGeom>
          <a:noFill/>
        </p:spPr>
        <p:txBody>
          <a:bodyPr wrap="square" rtlCol="0">
            <a:spAutoFit/>
          </a:bodyPr>
          <a:lstStyle/>
          <a:p>
            <a:r>
              <a:rPr lang="en-US" sz="1600" dirty="0">
                <a:solidFill>
                  <a:srgbClr val="C00000"/>
                </a:solidFill>
              </a:rPr>
              <a:t>1. Distributions of predicted scores from most groups are very different from experimental scores</a:t>
            </a:r>
          </a:p>
          <a:p>
            <a:r>
              <a:rPr lang="en-US" sz="1600" dirty="0">
                <a:solidFill>
                  <a:srgbClr val="C00000"/>
                </a:solidFill>
              </a:rPr>
              <a:t>2. Team3 even has predicted scores larger than 10000!!!</a:t>
            </a:r>
          </a:p>
          <a:p>
            <a:r>
              <a:rPr lang="en-US" sz="1600" dirty="0">
                <a:solidFill>
                  <a:srgbClr val="C00000"/>
                </a:solidFill>
              </a:rPr>
              <a:t>3. Team1 and Team8 have negative scores (can transform to 0)</a:t>
            </a:r>
          </a:p>
        </p:txBody>
      </p:sp>
      <p:pic>
        <p:nvPicPr>
          <p:cNvPr id="14" name="Picture 13">
            <a:extLst>
              <a:ext uri="{FF2B5EF4-FFF2-40B4-BE49-F238E27FC236}">
                <a16:creationId xmlns:a16="http://schemas.microsoft.com/office/drawing/2014/main" id="{EBB93FDB-8B6F-47AC-9E57-D1AE26D64512}"/>
              </a:ext>
            </a:extLst>
          </p:cNvPr>
          <p:cNvPicPr>
            <a:picLocks noChangeAspect="1"/>
          </p:cNvPicPr>
          <p:nvPr/>
        </p:nvPicPr>
        <p:blipFill rotWithShape="1">
          <a:blip r:embed="rId3"/>
          <a:srcRect l="1551" r="6158"/>
          <a:stretch/>
        </p:blipFill>
        <p:spPr>
          <a:xfrm>
            <a:off x="3276600" y="1112522"/>
            <a:ext cx="5094515" cy="3576821"/>
          </a:xfrm>
          <a:prstGeom prst="rect">
            <a:avLst/>
          </a:prstGeom>
        </p:spPr>
      </p:pic>
      <p:sp>
        <p:nvSpPr>
          <p:cNvPr id="13" name="Text Box 6">
            <a:extLst>
              <a:ext uri="{FF2B5EF4-FFF2-40B4-BE49-F238E27FC236}">
                <a16:creationId xmlns:a16="http://schemas.microsoft.com/office/drawing/2014/main" id="{18070BF4-DC1C-2341-A525-ED1308CD7A48}"/>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5" name="Text Box 8">
            <a:extLst>
              <a:ext uri="{FF2B5EF4-FFF2-40B4-BE49-F238E27FC236}">
                <a16:creationId xmlns:a16="http://schemas.microsoft.com/office/drawing/2014/main" id="{8B3BA0F5-CEB1-6742-88D9-F6829EC1A995}"/>
              </a:ext>
            </a:extLst>
          </p:cNvPr>
          <p:cNvSpPr txBox="1">
            <a:spLocks noChangeArrowheads="1"/>
          </p:cNvSpPr>
          <p:nvPr/>
        </p:nvSpPr>
        <p:spPr bwMode="auto">
          <a:xfrm>
            <a:off x="7436995" y="6248400"/>
            <a:ext cx="13260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Jing Zhang</a:t>
            </a:r>
          </a:p>
        </p:txBody>
      </p:sp>
      <p:sp>
        <p:nvSpPr>
          <p:cNvPr id="16" name="Text Box 9">
            <a:extLst>
              <a:ext uri="{FF2B5EF4-FFF2-40B4-BE49-F238E27FC236}">
                <a16:creationId xmlns:a16="http://schemas.microsoft.com/office/drawing/2014/main" id="{71B0CC62-4D05-E84B-A842-9A17C764FEF1}"/>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65092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077200" cy="742950"/>
          </a:xfrm>
        </p:spPr>
        <p:txBody>
          <a:bodyPr>
            <a:noAutofit/>
          </a:bodyPr>
          <a:lstStyle/>
          <a:p>
            <a:r>
              <a:rPr lang="en-US" sz="3600" b="1" dirty="0"/>
              <a:t>Problems with distribution of predicted scores</a:t>
            </a:r>
            <a:endParaRPr lang="en-US" sz="2400" b="1" dirty="0"/>
          </a:p>
        </p:txBody>
      </p:sp>
      <p:sp>
        <p:nvSpPr>
          <p:cNvPr id="3" name="TextBox 2"/>
          <p:cNvSpPr txBox="1"/>
          <p:nvPr/>
        </p:nvSpPr>
        <p:spPr>
          <a:xfrm>
            <a:off x="685800" y="1600200"/>
            <a:ext cx="8153400" cy="4154984"/>
          </a:xfrm>
          <a:prstGeom prst="rect">
            <a:avLst/>
          </a:prstGeom>
          <a:noFill/>
        </p:spPr>
        <p:txBody>
          <a:bodyPr wrap="square" rtlCol="0">
            <a:spAutoFit/>
          </a:bodyPr>
          <a:lstStyle/>
          <a:p>
            <a:pPr>
              <a:buFont typeface="Arial" pitchFamily="34" charset="0"/>
              <a:buChar char="•"/>
            </a:pPr>
            <a:r>
              <a:rPr lang="en-US" sz="2400" dirty="0"/>
              <a:t> Only one group has distribution of predicted scores very similar to the distribution of experimental scores</a:t>
            </a:r>
          </a:p>
          <a:p>
            <a:endParaRPr lang="en-US" sz="2400" dirty="0"/>
          </a:p>
          <a:p>
            <a:pPr>
              <a:buFont typeface="Arial" pitchFamily="34" charset="0"/>
              <a:buChar char="•"/>
            </a:pPr>
            <a:r>
              <a:rPr lang="en-US" sz="2400" dirty="0">
                <a:solidFill>
                  <a:srgbClr val="0070C0"/>
                </a:solidFill>
              </a:rPr>
              <a:t> Differences in distributions wouldn’t matter for evaluation measures based on comparing ranks, but for measures based on values, for example, RMSD, assessors had to transform prediction scores</a:t>
            </a:r>
          </a:p>
          <a:p>
            <a:pPr>
              <a:buFont typeface="Arial" pitchFamily="34" charset="0"/>
              <a:buChar char="•"/>
            </a:pPr>
            <a:endParaRPr lang="en-US" sz="2400" dirty="0">
              <a:solidFill>
                <a:srgbClr val="C00000"/>
              </a:solidFill>
            </a:endParaRPr>
          </a:p>
          <a:p>
            <a:pPr>
              <a:buFont typeface="Arial" pitchFamily="34" charset="0"/>
              <a:buChar char="•"/>
            </a:pPr>
            <a:r>
              <a:rPr lang="en-US" sz="2400" dirty="0">
                <a:solidFill>
                  <a:srgbClr val="C00000"/>
                </a:solidFill>
              </a:rPr>
              <a:t> Maybe it is better to implement a checking step at prediction submission stage to ensure the predicted values are in the range of 0 -- 1?</a:t>
            </a:r>
            <a:endParaRPr lang="en-US" dirty="0"/>
          </a:p>
        </p:txBody>
      </p:sp>
      <p:sp>
        <p:nvSpPr>
          <p:cNvPr id="4" name="Text Box 6">
            <a:extLst>
              <a:ext uri="{FF2B5EF4-FFF2-40B4-BE49-F238E27FC236}">
                <a16:creationId xmlns:a16="http://schemas.microsoft.com/office/drawing/2014/main" id="{9A7CADD8-01FA-E544-BB92-A90D1F4CA1A9}"/>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5" name="Text Box 8">
            <a:extLst>
              <a:ext uri="{FF2B5EF4-FFF2-40B4-BE49-F238E27FC236}">
                <a16:creationId xmlns:a16="http://schemas.microsoft.com/office/drawing/2014/main" id="{B2BC3C5A-407C-664D-BADA-9ED17D9996E4}"/>
              </a:ext>
            </a:extLst>
          </p:cNvPr>
          <p:cNvSpPr txBox="1">
            <a:spLocks noChangeArrowheads="1"/>
          </p:cNvSpPr>
          <p:nvPr/>
        </p:nvSpPr>
        <p:spPr bwMode="auto">
          <a:xfrm>
            <a:off x="7436995" y="6248400"/>
            <a:ext cx="13260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Jing Zhang</a:t>
            </a:r>
          </a:p>
        </p:txBody>
      </p:sp>
      <p:sp>
        <p:nvSpPr>
          <p:cNvPr id="6" name="Text Box 9">
            <a:extLst>
              <a:ext uri="{FF2B5EF4-FFF2-40B4-BE49-F238E27FC236}">
                <a16:creationId xmlns:a16="http://schemas.microsoft.com/office/drawing/2014/main" id="{006D3101-26F7-604C-BAD5-603E999092C1}"/>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1790071249"/>
              </p:ext>
            </p:extLst>
          </p:nvPr>
        </p:nvGraphicFramePr>
        <p:xfrm>
          <a:off x="6540140" y="2819400"/>
          <a:ext cx="2186390" cy="1905000"/>
        </p:xfrm>
        <a:graphic>
          <a:graphicData uri="http://schemas.openxmlformats.org/drawingml/2006/table">
            <a:tbl>
              <a:tblPr firstRow="1" bandRow="1">
                <a:tableStyleId>{7DF18680-E054-41AD-8BC1-D1AEF772440D}</a:tableStyleId>
              </a:tblPr>
              <a:tblGrid>
                <a:gridCol w="1003660">
                  <a:extLst>
                    <a:ext uri="{9D8B030D-6E8A-4147-A177-3AD203B41FA5}">
                      <a16:colId xmlns:a16="http://schemas.microsoft.com/office/drawing/2014/main" val="20000"/>
                    </a:ext>
                  </a:extLst>
                </a:gridCol>
                <a:gridCol w="1182730">
                  <a:extLst>
                    <a:ext uri="{9D8B030D-6E8A-4147-A177-3AD203B41FA5}">
                      <a16:colId xmlns:a16="http://schemas.microsoft.com/office/drawing/2014/main" val="20001"/>
                    </a:ext>
                  </a:extLst>
                </a:gridCol>
              </a:tblGrid>
              <a:tr h="480060">
                <a:tc>
                  <a:txBody>
                    <a:bodyPr/>
                    <a:lstStyle/>
                    <a:p>
                      <a:pPr algn="ctr"/>
                      <a:r>
                        <a:rPr lang="en-US" sz="1400" dirty="0"/>
                        <a:t>mutation</a:t>
                      </a:r>
                    </a:p>
                  </a:txBody>
                  <a:tcPr marL="68580" marR="68580" marT="34290" marB="34290" anchor="ctr"/>
                </a:tc>
                <a:tc>
                  <a:txBody>
                    <a:bodyPr/>
                    <a:lstStyle/>
                    <a:p>
                      <a:pPr algn="ctr"/>
                      <a:r>
                        <a:rPr lang="en-US" sz="1400" dirty="0" err="1"/>
                        <a:t>Pred</a:t>
                      </a:r>
                      <a:endParaRPr lang="en-US" sz="1400" dirty="0"/>
                    </a:p>
                    <a:p>
                      <a:pPr algn="ctr"/>
                      <a:r>
                        <a:rPr lang="en-US" sz="1400" dirty="0"/>
                        <a:t>transformed</a:t>
                      </a:r>
                    </a:p>
                  </a:txBody>
                  <a:tcPr marL="68580" marR="68580" marT="34290" marB="34290" anchor="ctr"/>
                </a:tc>
                <a:extLst>
                  <a:ext uri="{0D108BD9-81ED-4DB2-BD59-A6C34878D82A}">
                    <a16:rowId xmlns:a16="http://schemas.microsoft.com/office/drawing/2014/main" val="10000"/>
                  </a:ext>
                </a:extLst>
              </a:tr>
              <a:tr h="278130">
                <a:tc>
                  <a:txBody>
                    <a:bodyPr/>
                    <a:lstStyle/>
                    <a:p>
                      <a:pPr algn="ctr"/>
                      <a:r>
                        <a:rPr lang="en-US" sz="1400" dirty="0"/>
                        <a:t>S56K</a:t>
                      </a:r>
                    </a:p>
                  </a:txBody>
                  <a:tcPr marL="68580" marR="68580" marT="34290" marB="34290"/>
                </a:tc>
                <a:tc>
                  <a:txBody>
                    <a:bodyPr/>
                    <a:lstStyle/>
                    <a:p>
                      <a:pPr algn="ctr"/>
                      <a:r>
                        <a:rPr lang="en-US" sz="1400" dirty="0"/>
                        <a:t>0</a:t>
                      </a:r>
                    </a:p>
                  </a:txBody>
                  <a:tcPr marL="68580" marR="68580" marT="34290" marB="34290" anchor="ctr"/>
                </a:tc>
                <a:extLst>
                  <a:ext uri="{0D108BD9-81ED-4DB2-BD59-A6C34878D82A}">
                    <a16:rowId xmlns:a16="http://schemas.microsoft.com/office/drawing/2014/main" val="10001"/>
                  </a:ext>
                </a:extLst>
              </a:tr>
              <a:tr h="278130">
                <a:tc>
                  <a:txBody>
                    <a:bodyPr/>
                    <a:lstStyle/>
                    <a:p>
                      <a:pPr algn="ctr"/>
                      <a:r>
                        <a:rPr lang="en-US" sz="1400" dirty="0"/>
                        <a:t>A165D</a:t>
                      </a:r>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t>0.12</a:t>
                      </a:r>
                    </a:p>
                  </a:txBody>
                  <a:tcPr marL="68580" marR="68580" marT="34290" marB="34290"/>
                </a:tc>
                <a:extLst>
                  <a:ext uri="{0D108BD9-81ED-4DB2-BD59-A6C34878D82A}">
                    <a16:rowId xmlns:a16="http://schemas.microsoft.com/office/drawing/2014/main" val="10002"/>
                  </a:ext>
                </a:extLst>
              </a:tr>
              <a:tr h="278130">
                <a:tc>
                  <a:txBody>
                    <a:bodyPr/>
                    <a:lstStyle/>
                    <a:p>
                      <a:pPr algn="ctr"/>
                      <a:r>
                        <a:rPr lang="en-US" sz="1400" dirty="0"/>
                        <a:t>K45F</a:t>
                      </a:r>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t>0.21</a:t>
                      </a:r>
                    </a:p>
                  </a:txBody>
                  <a:tcPr marL="68580" marR="68580" marT="34290" marB="34290"/>
                </a:tc>
                <a:extLst>
                  <a:ext uri="{0D108BD9-81ED-4DB2-BD59-A6C34878D82A}">
                    <a16:rowId xmlns:a16="http://schemas.microsoft.com/office/drawing/2014/main" val="10003"/>
                  </a:ext>
                </a:extLst>
              </a:tr>
              <a:tr h="278130">
                <a:tc>
                  <a:txBody>
                    <a:bodyPr/>
                    <a:lstStyle/>
                    <a:p>
                      <a:pPr algn="ctr"/>
                      <a:r>
                        <a:rPr lang="en-US" sz="1400" dirty="0"/>
                        <a:t>C89G</a:t>
                      </a:r>
                    </a:p>
                  </a:txBody>
                  <a:tcPr marL="68580" marR="68580" marT="34290" marB="34290"/>
                </a:tc>
                <a:tc>
                  <a:txBody>
                    <a:bodyPr/>
                    <a:lstStyle/>
                    <a:p>
                      <a:pPr algn="ctr"/>
                      <a:r>
                        <a:rPr lang="en-US" sz="1400" dirty="0"/>
                        <a:t>0.34</a:t>
                      </a:r>
                    </a:p>
                  </a:txBody>
                  <a:tcPr marL="68580" marR="68580" marT="34290" marB="34290"/>
                </a:tc>
                <a:extLst>
                  <a:ext uri="{0D108BD9-81ED-4DB2-BD59-A6C34878D82A}">
                    <a16:rowId xmlns:a16="http://schemas.microsoft.com/office/drawing/2014/main" val="10004"/>
                  </a:ext>
                </a:extLst>
              </a:tr>
              <a:tr h="278130">
                <a:tc>
                  <a:txBody>
                    <a:bodyPr/>
                    <a:lstStyle/>
                    <a:p>
                      <a:pPr algn="ctr"/>
                      <a:r>
                        <a:rPr lang="en-US" sz="1400" dirty="0"/>
                        <a:t>L214A</a:t>
                      </a:r>
                    </a:p>
                  </a:txBody>
                  <a:tcPr marL="68580" marR="68580" marT="34290" marB="34290"/>
                </a:tc>
                <a:tc>
                  <a:txBody>
                    <a:bodyPr/>
                    <a:lstStyle/>
                    <a:p>
                      <a:pPr algn="ctr"/>
                      <a:r>
                        <a:rPr lang="en-US" sz="1400" dirty="0"/>
                        <a:t>0.48</a:t>
                      </a:r>
                    </a:p>
                  </a:txBody>
                  <a:tcPr marL="68580" marR="68580" marT="34290" marB="34290"/>
                </a:tc>
                <a:extLst>
                  <a:ext uri="{0D108BD9-81ED-4DB2-BD59-A6C34878D82A}">
                    <a16:rowId xmlns:a16="http://schemas.microsoft.com/office/drawing/2014/main" val="10005"/>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737864005"/>
              </p:ext>
            </p:extLst>
          </p:nvPr>
        </p:nvGraphicFramePr>
        <p:xfrm>
          <a:off x="3630847" y="3078480"/>
          <a:ext cx="2084155" cy="1691640"/>
        </p:xfrm>
        <a:graphic>
          <a:graphicData uri="http://schemas.openxmlformats.org/drawingml/2006/table">
            <a:tbl>
              <a:tblPr firstRow="1" bandRow="1">
                <a:tableStyleId>{21E4AEA4-8DFA-4A89-87EB-49C32662AFE0}</a:tableStyleId>
              </a:tblPr>
              <a:tblGrid>
                <a:gridCol w="941155">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tblGrid>
              <a:tr h="118586">
                <a:tc>
                  <a:txBody>
                    <a:bodyPr/>
                    <a:lstStyle/>
                    <a:p>
                      <a:pPr algn="ctr"/>
                      <a:r>
                        <a:rPr lang="en-US" sz="1400" dirty="0"/>
                        <a:t>Exp rank</a:t>
                      </a:r>
                    </a:p>
                  </a:txBody>
                  <a:tcPr marL="68580" marR="68580" marT="34290" marB="34290"/>
                </a:tc>
                <a:tc>
                  <a:txBody>
                    <a:bodyPr/>
                    <a:lstStyle/>
                    <a:p>
                      <a:pPr algn="ctr"/>
                      <a:r>
                        <a:rPr lang="en-US" sz="1400" dirty="0"/>
                        <a:t>Exp</a:t>
                      </a:r>
                      <a:r>
                        <a:rPr lang="en-US" sz="1400" baseline="0" dirty="0"/>
                        <a:t> </a:t>
                      </a:r>
                      <a:r>
                        <a:rPr lang="en-US" sz="1400" dirty="0"/>
                        <a:t>score</a:t>
                      </a:r>
                    </a:p>
                  </a:txBody>
                  <a:tcPr marL="68580" marR="68580" marT="34290" marB="34290"/>
                </a:tc>
                <a:extLst>
                  <a:ext uri="{0D108BD9-81ED-4DB2-BD59-A6C34878D82A}">
                    <a16:rowId xmlns:a16="http://schemas.microsoft.com/office/drawing/2014/main" val="10000"/>
                  </a:ext>
                </a:extLst>
              </a:tr>
              <a:tr h="277869">
                <a:tc>
                  <a:txBody>
                    <a:bodyPr/>
                    <a:lstStyle/>
                    <a:p>
                      <a:pPr algn="ctr"/>
                      <a:r>
                        <a:rPr lang="en-US" sz="1400" dirty="0"/>
                        <a:t>1</a:t>
                      </a:r>
                    </a:p>
                  </a:txBody>
                  <a:tcPr marL="68580" marR="68580" marT="34290" marB="34290"/>
                </a:tc>
                <a:tc>
                  <a:txBody>
                    <a:bodyPr/>
                    <a:lstStyle/>
                    <a:p>
                      <a:pPr algn="ctr"/>
                      <a:r>
                        <a:rPr lang="en-US" sz="1400" dirty="0"/>
                        <a:t>0</a:t>
                      </a:r>
                    </a:p>
                  </a:txBody>
                  <a:tcPr marL="68580" marR="68580" marT="34290" marB="34290"/>
                </a:tc>
                <a:extLst>
                  <a:ext uri="{0D108BD9-81ED-4DB2-BD59-A6C34878D82A}">
                    <a16:rowId xmlns:a16="http://schemas.microsoft.com/office/drawing/2014/main" val="10001"/>
                  </a:ext>
                </a:extLst>
              </a:tr>
              <a:tr h="277869">
                <a:tc>
                  <a:txBody>
                    <a:bodyPr/>
                    <a:lstStyle/>
                    <a:p>
                      <a:pPr algn="ctr"/>
                      <a:r>
                        <a:rPr lang="en-US" sz="1400" dirty="0"/>
                        <a:t>2</a:t>
                      </a:r>
                    </a:p>
                  </a:txBody>
                  <a:tcPr marL="68580" marR="68580" marT="34290" marB="34290"/>
                </a:tc>
                <a:tc>
                  <a:txBody>
                    <a:bodyPr/>
                    <a:lstStyle/>
                    <a:p>
                      <a:pPr algn="ctr"/>
                      <a:r>
                        <a:rPr lang="en-US" sz="1400" dirty="0"/>
                        <a:t>0.12</a:t>
                      </a:r>
                    </a:p>
                  </a:txBody>
                  <a:tcPr marL="68580" marR="68580" marT="34290" marB="34290"/>
                </a:tc>
                <a:extLst>
                  <a:ext uri="{0D108BD9-81ED-4DB2-BD59-A6C34878D82A}">
                    <a16:rowId xmlns:a16="http://schemas.microsoft.com/office/drawing/2014/main" val="10002"/>
                  </a:ext>
                </a:extLst>
              </a:tr>
              <a:tr h="277869">
                <a:tc>
                  <a:txBody>
                    <a:bodyPr/>
                    <a:lstStyle/>
                    <a:p>
                      <a:pPr algn="ctr"/>
                      <a:r>
                        <a:rPr lang="en-US" sz="1400" dirty="0"/>
                        <a:t>3</a:t>
                      </a:r>
                    </a:p>
                  </a:txBody>
                  <a:tcPr marL="68580" marR="68580" marT="34290" marB="34290"/>
                </a:tc>
                <a:tc>
                  <a:txBody>
                    <a:bodyPr/>
                    <a:lstStyle/>
                    <a:p>
                      <a:pPr algn="ctr"/>
                      <a:r>
                        <a:rPr lang="en-US" sz="1400" dirty="0"/>
                        <a:t>0.21</a:t>
                      </a:r>
                    </a:p>
                  </a:txBody>
                  <a:tcPr marL="68580" marR="68580" marT="34290" marB="34290"/>
                </a:tc>
                <a:extLst>
                  <a:ext uri="{0D108BD9-81ED-4DB2-BD59-A6C34878D82A}">
                    <a16:rowId xmlns:a16="http://schemas.microsoft.com/office/drawing/2014/main" val="10003"/>
                  </a:ext>
                </a:extLst>
              </a:tr>
              <a:tr h="277869">
                <a:tc>
                  <a:txBody>
                    <a:bodyPr/>
                    <a:lstStyle/>
                    <a:p>
                      <a:pPr algn="ctr"/>
                      <a:r>
                        <a:rPr lang="en-US" sz="1400" dirty="0"/>
                        <a:t>4</a:t>
                      </a:r>
                    </a:p>
                  </a:txBody>
                  <a:tcPr marL="68580" marR="68580" marT="34290" marB="34290"/>
                </a:tc>
                <a:tc>
                  <a:txBody>
                    <a:bodyPr/>
                    <a:lstStyle/>
                    <a:p>
                      <a:pPr algn="ctr"/>
                      <a:r>
                        <a:rPr lang="en-US" sz="1400" dirty="0"/>
                        <a:t>0.34</a:t>
                      </a:r>
                    </a:p>
                  </a:txBody>
                  <a:tcPr marL="68580" marR="68580" marT="34290" marB="34290"/>
                </a:tc>
                <a:extLst>
                  <a:ext uri="{0D108BD9-81ED-4DB2-BD59-A6C34878D82A}">
                    <a16:rowId xmlns:a16="http://schemas.microsoft.com/office/drawing/2014/main" val="10004"/>
                  </a:ext>
                </a:extLst>
              </a:tr>
              <a:tr h="277869">
                <a:tc>
                  <a:txBody>
                    <a:bodyPr/>
                    <a:lstStyle/>
                    <a:p>
                      <a:pPr algn="ctr"/>
                      <a:r>
                        <a:rPr lang="en-US" sz="1400" dirty="0"/>
                        <a:t>5</a:t>
                      </a:r>
                    </a:p>
                  </a:txBody>
                  <a:tcPr marL="68580" marR="68580" marT="34290" marB="34290"/>
                </a:tc>
                <a:tc>
                  <a:txBody>
                    <a:bodyPr/>
                    <a:lstStyle/>
                    <a:p>
                      <a:pPr algn="ctr"/>
                      <a:r>
                        <a:rPr lang="en-US" sz="1400" dirty="0"/>
                        <a:t>0.48</a:t>
                      </a:r>
                    </a:p>
                  </a:txBody>
                  <a:tcPr marL="68580" marR="68580" marT="34290" marB="34290"/>
                </a:tc>
                <a:extLst>
                  <a:ext uri="{0D108BD9-81ED-4DB2-BD59-A6C34878D82A}">
                    <a16:rowId xmlns:a16="http://schemas.microsoft.com/office/drawing/2014/main" val="10005"/>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160988099"/>
              </p:ext>
            </p:extLst>
          </p:nvPr>
        </p:nvGraphicFramePr>
        <p:xfrm>
          <a:off x="279864" y="3081034"/>
          <a:ext cx="3149136" cy="1691640"/>
        </p:xfrm>
        <a:graphic>
          <a:graphicData uri="http://schemas.openxmlformats.org/drawingml/2006/table">
            <a:tbl>
              <a:tblPr firstRow="1" bandRow="1">
                <a:tableStyleId>{5C22544A-7EE6-4342-B048-85BDC9FD1C3A}</a:tableStyleId>
              </a:tblPr>
              <a:tblGrid>
                <a:gridCol w="902368">
                  <a:extLst>
                    <a:ext uri="{9D8B030D-6E8A-4147-A177-3AD203B41FA5}">
                      <a16:colId xmlns:a16="http://schemas.microsoft.com/office/drawing/2014/main" val="20000"/>
                    </a:ext>
                  </a:extLst>
                </a:gridCol>
                <a:gridCol w="1202123">
                  <a:extLst>
                    <a:ext uri="{9D8B030D-6E8A-4147-A177-3AD203B41FA5}">
                      <a16:colId xmlns:a16="http://schemas.microsoft.com/office/drawing/2014/main" val="2183594689"/>
                    </a:ext>
                  </a:extLst>
                </a:gridCol>
                <a:gridCol w="1044645">
                  <a:extLst>
                    <a:ext uri="{9D8B030D-6E8A-4147-A177-3AD203B41FA5}">
                      <a16:colId xmlns:a16="http://schemas.microsoft.com/office/drawing/2014/main" val="20001"/>
                    </a:ext>
                  </a:extLst>
                </a:gridCol>
              </a:tblGrid>
              <a:tr h="271766">
                <a:tc>
                  <a:txBody>
                    <a:bodyPr/>
                    <a:lstStyle/>
                    <a:p>
                      <a:r>
                        <a:rPr lang="en-US" sz="1400" dirty="0"/>
                        <a:t>mutation</a:t>
                      </a:r>
                    </a:p>
                  </a:txBody>
                  <a:tcPr marL="68580" marR="68580" marT="34290" marB="34290"/>
                </a:tc>
                <a:tc>
                  <a:txBody>
                    <a:bodyPr/>
                    <a:lstStyle/>
                    <a:p>
                      <a:r>
                        <a:rPr lang="en-US" sz="1400" dirty="0" err="1"/>
                        <a:t>Pred</a:t>
                      </a:r>
                      <a:r>
                        <a:rPr lang="en-US" sz="1400" dirty="0"/>
                        <a:t> score</a:t>
                      </a:r>
                    </a:p>
                  </a:txBody>
                  <a:tcPr marL="68580" marR="68580" marT="34290" marB="34290"/>
                </a:tc>
                <a:tc>
                  <a:txBody>
                    <a:bodyPr/>
                    <a:lstStyle/>
                    <a:p>
                      <a:r>
                        <a:rPr lang="en-US" sz="1400" dirty="0" err="1"/>
                        <a:t>Pred</a:t>
                      </a:r>
                      <a:r>
                        <a:rPr lang="en-US" sz="1400" dirty="0"/>
                        <a:t> rank</a:t>
                      </a:r>
                    </a:p>
                  </a:txBody>
                  <a:tcPr marL="68580" marR="68580" marT="34290" marB="34290"/>
                </a:tc>
                <a:extLst>
                  <a:ext uri="{0D108BD9-81ED-4DB2-BD59-A6C34878D82A}">
                    <a16:rowId xmlns:a16="http://schemas.microsoft.com/office/drawing/2014/main" val="10000"/>
                  </a:ext>
                </a:extLst>
              </a:tr>
              <a:tr h="278130">
                <a:tc>
                  <a:txBody>
                    <a:bodyPr/>
                    <a:lstStyle/>
                    <a:p>
                      <a:pPr algn="ctr"/>
                      <a:r>
                        <a:rPr lang="en-US" sz="1400" dirty="0"/>
                        <a:t>S56K</a:t>
                      </a:r>
                    </a:p>
                  </a:txBody>
                  <a:tcPr marL="68580" marR="68580" marT="34290" marB="34290"/>
                </a:tc>
                <a:tc>
                  <a:txBody>
                    <a:bodyPr/>
                    <a:lstStyle/>
                    <a:p>
                      <a:pPr algn="ctr"/>
                      <a:r>
                        <a:rPr lang="en-US" sz="1400" dirty="0"/>
                        <a:t>0</a:t>
                      </a:r>
                    </a:p>
                  </a:txBody>
                  <a:tcPr marL="68580" marR="68580" marT="34290" marB="34290"/>
                </a:tc>
                <a:tc>
                  <a:txBody>
                    <a:bodyPr/>
                    <a:lstStyle/>
                    <a:p>
                      <a:pPr algn="ctr"/>
                      <a:r>
                        <a:rPr lang="en-US" sz="1400" dirty="0"/>
                        <a:t>1</a:t>
                      </a:r>
                    </a:p>
                  </a:txBody>
                  <a:tcPr marL="68580" marR="68580" marT="34290" marB="34290"/>
                </a:tc>
                <a:extLst>
                  <a:ext uri="{0D108BD9-81ED-4DB2-BD59-A6C34878D82A}">
                    <a16:rowId xmlns:a16="http://schemas.microsoft.com/office/drawing/2014/main" val="10001"/>
                  </a:ext>
                </a:extLst>
              </a:tr>
              <a:tr h="278130">
                <a:tc>
                  <a:txBody>
                    <a:bodyPr/>
                    <a:lstStyle/>
                    <a:p>
                      <a:pPr algn="ctr"/>
                      <a:r>
                        <a:rPr lang="en-US" sz="1400" dirty="0"/>
                        <a:t>A165D</a:t>
                      </a:r>
                    </a:p>
                  </a:txBody>
                  <a:tcPr marL="68580" marR="68580" marT="34290" marB="34290"/>
                </a:tc>
                <a:tc>
                  <a:txBody>
                    <a:bodyPr/>
                    <a:lstStyle/>
                    <a:p>
                      <a:pPr algn="ctr"/>
                      <a:r>
                        <a:rPr lang="en-US" sz="1400" dirty="0"/>
                        <a:t>0.7</a:t>
                      </a:r>
                    </a:p>
                  </a:txBody>
                  <a:tcPr marL="68580" marR="68580" marT="34290" marB="34290"/>
                </a:tc>
                <a:tc>
                  <a:txBody>
                    <a:bodyPr/>
                    <a:lstStyle/>
                    <a:p>
                      <a:pPr algn="ctr"/>
                      <a:r>
                        <a:rPr lang="en-US" sz="1400" dirty="0"/>
                        <a:t>2</a:t>
                      </a:r>
                    </a:p>
                  </a:txBody>
                  <a:tcPr marL="68580" marR="68580" marT="34290" marB="34290"/>
                </a:tc>
                <a:extLst>
                  <a:ext uri="{0D108BD9-81ED-4DB2-BD59-A6C34878D82A}">
                    <a16:rowId xmlns:a16="http://schemas.microsoft.com/office/drawing/2014/main" val="10002"/>
                  </a:ext>
                </a:extLst>
              </a:tr>
              <a:tr h="278130">
                <a:tc>
                  <a:txBody>
                    <a:bodyPr/>
                    <a:lstStyle/>
                    <a:p>
                      <a:pPr algn="ctr"/>
                      <a:r>
                        <a:rPr lang="en-US" sz="1400" dirty="0"/>
                        <a:t>K45F</a:t>
                      </a:r>
                    </a:p>
                  </a:txBody>
                  <a:tcPr marL="68580" marR="68580" marT="34290" marB="34290"/>
                </a:tc>
                <a:tc>
                  <a:txBody>
                    <a:bodyPr/>
                    <a:lstStyle/>
                    <a:p>
                      <a:pPr algn="ctr"/>
                      <a:r>
                        <a:rPr lang="en-US" sz="1400" dirty="0"/>
                        <a:t>0.9</a:t>
                      </a:r>
                    </a:p>
                  </a:txBody>
                  <a:tcPr marL="68580" marR="68580" marT="34290" marB="34290"/>
                </a:tc>
                <a:tc>
                  <a:txBody>
                    <a:bodyPr/>
                    <a:lstStyle/>
                    <a:p>
                      <a:pPr algn="ctr"/>
                      <a:r>
                        <a:rPr lang="en-US" sz="1400" dirty="0"/>
                        <a:t>3</a:t>
                      </a:r>
                    </a:p>
                  </a:txBody>
                  <a:tcPr marL="68580" marR="68580" marT="34290" marB="34290"/>
                </a:tc>
                <a:extLst>
                  <a:ext uri="{0D108BD9-81ED-4DB2-BD59-A6C34878D82A}">
                    <a16:rowId xmlns:a16="http://schemas.microsoft.com/office/drawing/2014/main" val="10003"/>
                  </a:ext>
                </a:extLst>
              </a:tr>
              <a:tr h="278130">
                <a:tc>
                  <a:txBody>
                    <a:bodyPr/>
                    <a:lstStyle/>
                    <a:p>
                      <a:pPr algn="ctr"/>
                      <a:r>
                        <a:rPr lang="en-US" sz="1400" dirty="0"/>
                        <a:t>C89G</a:t>
                      </a:r>
                    </a:p>
                  </a:txBody>
                  <a:tcPr marL="68580" marR="68580" marT="34290" marB="34290"/>
                </a:tc>
                <a:tc>
                  <a:txBody>
                    <a:bodyPr/>
                    <a:lstStyle/>
                    <a:p>
                      <a:pPr algn="ctr"/>
                      <a:r>
                        <a:rPr lang="en-US" sz="1400" dirty="0"/>
                        <a:t>1.4</a:t>
                      </a:r>
                    </a:p>
                  </a:txBody>
                  <a:tcPr marL="68580" marR="68580" marT="34290" marB="34290"/>
                </a:tc>
                <a:tc>
                  <a:txBody>
                    <a:bodyPr/>
                    <a:lstStyle/>
                    <a:p>
                      <a:pPr algn="ctr"/>
                      <a:r>
                        <a:rPr lang="en-US" sz="1400" dirty="0"/>
                        <a:t>4</a:t>
                      </a:r>
                    </a:p>
                  </a:txBody>
                  <a:tcPr marL="68580" marR="68580" marT="34290" marB="34290"/>
                </a:tc>
                <a:extLst>
                  <a:ext uri="{0D108BD9-81ED-4DB2-BD59-A6C34878D82A}">
                    <a16:rowId xmlns:a16="http://schemas.microsoft.com/office/drawing/2014/main" val="10004"/>
                  </a:ext>
                </a:extLst>
              </a:tr>
              <a:tr h="278130">
                <a:tc>
                  <a:txBody>
                    <a:bodyPr/>
                    <a:lstStyle/>
                    <a:p>
                      <a:pPr algn="ctr"/>
                      <a:r>
                        <a:rPr lang="en-US" sz="1400" dirty="0"/>
                        <a:t>L214A</a:t>
                      </a:r>
                    </a:p>
                  </a:txBody>
                  <a:tcPr marL="68580" marR="68580" marT="34290" marB="34290"/>
                </a:tc>
                <a:tc>
                  <a:txBody>
                    <a:bodyPr/>
                    <a:lstStyle/>
                    <a:p>
                      <a:pPr algn="ctr"/>
                      <a:r>
                        <a:rPr lang="en-US" sz="1400" dirty="0"/>
                        <a:t>3.2</a:t>
                      </a:r>
                    </a:p>
                  </a:txBody>
                  <a:tcPr marL="68580" marR="68580" marT="34290" marB="34290"/>
                </a:tc>
                <a:tc>
                  <a:txBody>
                    <a:bodyPr/>
                    <a:lstStyle/>
                    <a:p>
                      <a:pPr algn="ctr"/>
                      <a:r>
                        <a:rPr lang="en-US" sz="1400" dirty="0"/>
                        <a:t>5</a:t>
                      </a:r>
                    </a:p>
                  </a:txBody>
                  <a:tcPr marL="68580" marR="68580" marT="34290" marB="34290"/>
                </a:tc>
                <a:extLst>
                  <a:ext uri="{0D108BD9-81ED-4DB2-BD59-A6C34878D82A}">
                    <a16:rowId xmlns:a16="http://schemas.microsoft.com/office/drawing/2014/main" val="10005"/>
                  </a:ext>
                </a:extLst>
              </a:tr>
            </a:tbl>
          </a:graphicData>
        </a:graphic>
      </p:graphicFrame>
      <p:sp>
        <p:nvSpPr>
          <p:cNvPr id="17" name="Rectangle 16"/>
          <p:cNvSpPr/>
          <p:nvPr/>
        </p:nvSpPr>
        <p:spPr>
          <a:xfrm>
            <a:off x="342900" y="608817"/>
            <a:ext cx="8560357" cy="1077218"/>
          </a:xfrm>
          <a:prstGeom prst="rect">
            <a:avLst/>
          </a:prstGeom>
        </p:spPr>
        <p:txBody>
          <a:bodyPr wrap="none">
            <a:spAutoFit/>
          </a:bodyPr>
          <a:lstStyle/>
          <a:p>
            <a:pPr algn="ctr"/>
            <a:r>
              <a:rPr lang="en-US" sz="3200" b="1" dirty="0"/>
              <a:t>Quantile normalization of predicted values </a:t>
            </a:r>
            <a:br>
              <a:rPr lang="en-US" sz="3200" b="1" dirty="0"/>
            </a:br>
            <a:r>
              <a:rPr lang="en-US" sz="3200" b="1" dirty="0"/>
              <a:t>to match experimental values</a:t>
            </a:r>
          </a:p>
        </p:txBody>
      </p:sp>
      <p:sp>
        <p:nvSpPr>
          <p:cNvPr id="22" name="Right Arrow 21"/>
          <p:cNvSpPr/>
          <p:nvPr/>
        </p:nvSpPr>
        <p:spPr>
          <a:xfrm>
            <a:off x="5757460" y="3600450"/>
            <a:ext cx="740222" cy="647700"/>
          </a:xfrm>
          <a:prstGeom prst="rightArrow">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p:cNvSpPr/>
          <p:nvPr/>
        </p:nvSpPr>
        <p:spPr>
          <a:xfrm>
            <a:off x="786628" y="2392056"/>
            <a:ext cx="1828800" cy="507831"/>
          </a:xfrm>
          <a:prstGeom prst="rect">
            <a:avLst/>
          </a:prstGeom>
        </p:spPr>
        <p:txBody>
          <a:bodyPr wrap="square">
            <a:spAutoFit/>
          </a:bodyPr>
          <a:lstStyle/>
          <a:p>
            <a:pPr algn="ctr"/>
            <a:r>
              <a:rPr lang="en-US" sz="1350" dirty="0"/>
              <a:t>Mutations ranked by predicted scores</a:t>
            </a:r>
          </a:p>
        </p:txBody>
      </p:sp>
      <p:sp>
        <p:nvSpPr>
          <p:cNvPr id="15" name="Rectangle 14"/>
          <p:cNvSpPr/>
          <p:nvPr/>
        </p:nvSpPr>
        <p:spPr>
          <a:xfrm>
            <a:off x="3758524" y="2425175"/>
            <a:ext cx="1828800" cy="507831"/>
          </a:xfrm>
          <a:prstGeom prst="rect">
            <a:avLst/>
          </a:prstGeom>
        </p:spPr>
        <p:txBody>
          <a:bodyPr wrap="square">
            <a:spAutoFit/>
          </a:bodyPr>
          <a:lstStyle/>
          <a:p>
            <a:pPr algn="ctr"/>
            <a:r>
              <a:rPr lang="en-US" sz="1350" dirty="0"/>
              <a:t>Experimental values ranked low-to-high </a:t>
            </a:r>
          </a:p>
        </p:txBody>
      </p:sp>
      <p:sp>
        <p:nvSpPr>
          <p:cNvPr id="16" name="Rectangle 15"/>
          <p:cNvSpPr/>
          <p:nvPr/>
        </p:nvSpPr>
        <p:spPr>
          <a:xfrm>
            <a:off x="6661785" y="2217425"/>
            <a:ext cx="1943100" cy="715581"/>
          </a:xfrm>
          <a:prstGeom prst="rect">
            <a:avLst/>
          </a:prstGeom>
        </p:spPr>
        <p:txBody>
          <a:bodyPr wrap="square">
            <a:spAutoFit/>
          </a:bodyPr>
          <a:lstStyle/>
          <a:p>
            <a:pPr algn="ctr"/>
            <a:r>
              <a:rPr lang="en-US" sz="1350" b="1" dirty="0">
                <a:solidFill>
                  <a:srgbClr val="C00000"/>
                </a:solidFill>
              </a:rPr>
              <a:t>Assign</a:t>
            </a:r>
            <a:r>
              <a:rPr lang="en-US" sz="1350" dirty="0"/>
              <a:t> experimental value to mutation</a:t>
            </a:r>
          </a:p>
          <a:p>
            <a:pPr algn="ctr"/>
            <a:endParaRPr lang="en-US" sz="1350" dirty="0"/>
          </a:p>
        </p:txBody>
      </p:sp>
      <p:sp>
        <p:nvSpPr>
          <p:cNvPr id="10" name="Text Box 6">
            <a:extLst>
              <a:ext uri="{FF2B5EF4-FFF2-40B4-BE49-F238E27FC236}">
                <a16:creationId xmlns:a16="http://schemas.microsoft.com/office/drawing/2014/main" id="{B6ABF303-FA39-4B4D-8150-6E1F28FE50F0}"/>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1" name="Text Box 8">
            <a:extLst>
              <a:ext uri="{FF2B5EF4-FFF2-40B4-BE49-F238E27FC236}">
                <a16:creationId xmlns:a16="http://schemas.microsoft.com/office/drawing/2014/main" id="{051B7E0F-51EF-1C49-845F-189344AA4EA7}"/>
              </a:ext>
            </a:extLst>
          </p:cNvPr>
          <p:cNvSpPr txBox="1">
            <a:spLocks noChangeArrowheads="1"/>
          </p:cNvSpPr>
          <p:nvPr/>
        </p:nvSpPr>
        <p:spPr bwMode="auto">
          <a:xfrm>
            <a:off x="7436995" y="6248400"/>
            <a:ext cx="13260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Jing Zhang</a:t>
            </a:r>
          </a:p>
        </p:txBody>
      </p:sp>
      <p:sp>
        <p:nvSpPr>
          <p:cNvPr id="12" name="Text Box 9">
            <a:extLst>
              <a:ext uri="{FF2B5EF4-FFF2-40B4-BE49-F238E27FC236}">
                <a16:creationId xmlns:a16="http://schemas.microsoft.com/office/drawing/2014/main" id="{FF0588CF-E200-EE4C-B6E9-69B82A77941B}"/>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95865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794350"/>
            <a:ext cx="6743700" cy="857250"/>
          </a:xfrm>
        </p:spPr>
        <p:txBody>
          <a:bodyPr>
            <a:noAutofit/>
          </a:bodyPr>
          <a:lstStyle/>
          <a:p>
            <a:r>
              <a:rPr lang="en-US" sz="3600" b="1" dirty="0"/>
              <a:t>General idea about what evaluation methods to use</a:t>
            </a:r>
          </a:p>
        </p:txBody>
      </p:sp>
      <p:sp>
        <p:nvSpPr>
          <p:cNvPr id="6" name="TextBox 5"/>
          <p:cNvSpPr txBox="1"/>
          <p:nvPr/>
        </p:nvSpPr>
        <p:spPr>
          <a:xfrm>
            <a:off x="1066800" y="2387379"/>
            <a:ext cx="7505700" cy="1015663"/>
          </a:xfrm>
          <a:prstGeom prst="rect">
            <a:avLst/>
          </a:prstGeom>
          <a:noFill/>
        </p:spPr>
        <p:txBody>
          <a:bodyPr wrap="square" rtlCol="0">
            <a:spAutoFit/>
          </a:bodyPr>
          <a:lstStyle/>
          <a:p>
            <a:pPr marL="342900" indent="-342900"/>
            <a:r>
              <a:rPr lang="en-US" sz="2000" b="1" dirty="0"/>
              <a:t>1. </a:t>
            </a:r>
            <a:r>
              <a:rPr lang="en-US" sz="2000" b="1" dirty="0">
                <a:solidFill>
                  <a:srgbClr val="C00000"/>
                </a:solidFill>
              </a:rPr>
              <a:t>Categorize mutations</a:t>
            </a:r>
            <a:r>
              <a:rPr lang="en-US" sz="2000" b="1" dirty="0"/>
              <a:t>: deleterious, wild-type.</a:t>
            </a:r>
          </a:p>
          <a:p>
            <a:pPr marL="342900" indent="-342900"/>
            <a:r>
              <a:rPr lang="en-US" sz="2000" b="1" dirty="0"/>
              <a:t>       Performance on a binary classification. </a:t>
            </a:r>
          </a:p>
          <a:p>
            <a:pPr marL="342900" indent="-342900"/>
            <a:r>
              <a:rPr lang="en-US" sz="2000" b="1" dirty="0"/>
              <a:t>       E.g., using ROC curves and areas under them. </a:t>
            </a:r>
            <a:endParaRPr lang="en-US" sz="2000" dirty="0"/>
          </a:p>
        </p:txBody>
      </p:sp>
      <p:sp>
        <p:nvSpPr>
          <p:cNvPr id="7" name="TextBox 6"/>
          <p:cNvSpPr txBox="1"/>
          <p:nvPr/>
        </p:nvSpPr>
        <p:spPr>
          <a:xfrm>
            <a:off x="1257300" y="4138821"/>
            <a:ext cx="6515100" cy="1631216"/>
          </a:xfrm>
          <a:prstGeom prst="rect">
            <a:avLst/>
          </a:prstGeom>
          <a:noFill/>
        </p:spPr>
        <p:txBody>
          <a:bodyPr wrap="square" rtlCol="0">
            <a:spAutoFit/>
          </a:bodyPr>
          <a:lstStyle/>
          <a:p>
            <a:pPr>
              <a:buNone/>
            </a:pPr>
            <a:r>
              <a:rPr lang="en-US" sz="2000" b="1" dirty="0"/>
              <a:t>2. </a:t>
            </a:r>
            <a:r>
              <a:rPr lang="en-US" sz="2000" b="1" dirty="0">
                <a:solidFill>
                  <a:srgbClr val="C00000"/>
                </a:solidFill>
              </a:rPr>
              <a:t>Quantitative prediction of mutation effects: </a:t>
            </a:r>
          </a:p>
          <a:p>
            <a:pPr>
              <a:buNone/>
            </a:pPr>
            <a:r>
              <a:rPr lang="en-US" sz="2000" b="1" dirty="0">
                <a:solidFill>
                  <a:srgbClr val="C00000"/>
                </a:solidFill>
              </a:rPr>
              <a:t>      </a:t>
            </a:r>
            <a:r>
              <a:rPr lang="en-US" sz="2000" b="1" dirty="0"/>
              <a:t>Comparison of </a:t>
            </a:r>
            <a:r>
              <a:rPr lang="en-US" sz="2000" b="1" dirty="0">
                <a:solidFill>
                  <a:schemeClr val="tx2">
                    <a:lumMod val="60000"/>
                    <a:lumOff val="40000"/>
                  </a:schemeClr>
                </a:solidFill>
              </a:rPr>
              <a:t>values</a:t>
            </a:r>
            <a:r>
              <a:rPr lang="en-US" sz="2000" b="1" dirty="0"/>
              <a:t> and their </a:t>
            </a:r>
            <a:r>
              <a:rPr lang="en-US" sz="2000" b="1" dirty="0">
                <a:solidFill>
                  <a:schemeClr val="tx2">
                    <a:lumMod val="60000"/>
                    <a:lumOff val="40000"/>
                  </a:schemeClr>
                </a:solidFill>
              </a:rPr>
              <a:t>ranks</a:t>
            </a:r>
            <a:r>
              <a:rPr lang="en-US" sz="2000" b="1" dirty="0"/>
              <a:t>.</a:t>
            </a:r>
          </a:p>
          <a:p>
            <a:pPr>
              <a:buNone/>
            </a:pPr>
            <a:r>
              <a:rPr lang="en-US" sz="2000" b="1" dirty="0"/>
              <a:t>      E.g., Kendall tau or RMSD-like measures.</a:t>
            </a:r>
          </a:p>
          <a:p>
            <a:pPr>
              <a:buNone/>
            </a:pPr>
            <a:endParaRPr lang="en-US" sz="2000" dirty="0"/>
          </a:p>
          <a:p>
            <a:endParaRPr lang="en-US" sz="2000" dirty="0"/>
          </a:p>
        </p:txBody>
      </p:sp>
      <p:sp>
        <p:nvSpPr>
          <p:cNvPr id="5" name="Text Box 6">
            <a:extLst>
              <a:ext uri="{FF2B5EF4-FFF2-40B4-BE49-F238E27FC236}">
                <a16:creationId xmlns:a16="http://schemas.microsoft.com/office/drawing/2014/main" id="{5FC9059C-A5DA-294F-8265-B3690F7B5D7F}"/>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8" name="Text Box 8">
            <a:extLst>
              <a:ext uri="{FF2B5EF4-FFF2-40B4-BE49-F238E27FC236}">
                <a16:creationId xmlns:a16="http://schemas.microsoft.com/office/drawing/2014/main" id="{2E74C99C-4E53-8740-96DD-932175BE624F}"/>
              </a:ext>
            </a:extLst>
          </p:cNvPr>
          <p:cNvSpPr txBox="1">
            <a:spLocks noChangeArrowheads="1"/>
          </p:cNvSpPr>
          <p:nvPr/>
        </p:nvSpPr>
        <p:spPr bwMode="auto">
          <a:xfrm>
            <a:off x="7436995" y="6248400"/>
            <a:ext cx="13260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Jing Zhang</a:t>
            </a:r>
          </a:p>
        </p:txBody>
      </p:sp>
      <p:sp>
        <p:nvSpPr>
          <p:cNvPr id="9" name="Text Box 9">
            <a:extLst>
              <a:ext uri="{FF2B5EF4-FFF2-40B4-BE49-F238E27FC236}">
                <a16:creationId xmlns:a16="http://schemas.microsoft.com/office/drawing/2014/main" id="{38EC9BDE-2057-D74F-87F0-C83C1EAAEFB7}"/>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E7A7EF7-6C41-4996-AF8E-EFFA802FE089}"/>
              </a:ext>
            </a:extLst>
          </p:cNvPr>
          <p:cNvSpPr txBox="1"/>
          <p:nvPr/>
        </p:nvSpPr>
        <p:spPr>
          <a:xfrm>
            <a:off x="609600" y="674400"/>
            <a:ext cx="8305800" cy="3724096"/>
          </a:xfrm>
          <a:prstGeom prst="rect">
            <a:avLst/>
          </a:prstGeom>
          <a:noFill/>
        </p:spPr>
        <p:txBody>
          <a:bodyPr wrap="square">
            <a:spAutoFit/>
          </a:bodyPr>
          <a:lstStyle/>
          <a:p>
            <a:pPr algn="ctr"/>
            <a:r>
              <a:rPr lang="en-US" sz="4000" b="1" dirty="0">
                <a:latin typeface="Arial" panose="020B0604020202020204" pitchFamily="34" charset="0"/>
                <a:cs typeface="Arial" panose="020B0604020202020204" pitchFamily="34" charset="0"/>
              </a:rPr>
              <a:t>Performance Evaluation</a:t>
            </a:r>
          </a:p>
          <a:p>
            <a:endParaRPr lang="en-US" sz="2400" dirty="0"/>
          </a:p>
          <a:p>
            <a:r>
              <a:rPr lang="en-US" sz="2400" dirty="0"/>
              <a:t>Since no single score captures all aspects of predictions, </a:t>
            </a:r>
          </a:p>
          <a:p>
            <a:r>
              <a:rPr lang="en-US" sz="2400" dirty="0"/>
              <a:t>we used many scores measuring different properties</a:t>
            </a:r>
          </a:p>
          <a:p>
            <a:endParaRPr lang="en-US" sz="2400" dirty="0"/>
          </a:p>
          <a:p>
            <a:r>
              <a:rPr lang="en-US" sz="2000" dirty="0"/>
              <a:t>1. Rank-based scores. These don’t depend on the scale of predictions.</a:t>
            </a:r>
          </a:p>
          <a:p>
            <a:endParaRPr lang="en-US" sz="2000" dirty="0"/>
          </a:p>
          <a:p>
            <a:r>
              <a:rPr lang="en-US" sz="2000" dirty="0"/>
              <a:t>2. Value-based scores computed on predictions transformed by us.</a:t>
            </a:r>
          </a:p>
          <a:p>
            <a:endParaRPr lang="en-US" sz="2000" dirty="0"/>
          </a:p>
          <a:p>
            <a:r>
              <a:rPr lang="en-US" sz="2000" dirty="0"/>
              <a:t>3. Value-based scores computed on original predictions.</a:t>
            </a:r>
          </a:p>
        </p:txBody>
      </p:sp>
      <p:sp>
        <p:nvSpPr>
          <p:cNvPr id="3" name="Text Box 6">
            <a:extLst>
              <a:ext uri="{FF2B5EF4-FFF2-40B4-BE49-F238E27FC236}">
                <a16:creationId xmlns:a16="http://schemas.microsoft.com/office/drawing/2014/main" id="{EE57841D-243F-BD47-9D1C-093DFAD375F2}"/>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4" name="Text Box 8">
            <a:extLst>
              <a:ext uri="{FF2B5EF4-FFF2-40B4-BE49-F238E27FC236}">
                <a16:creationId xmlns:a16="http://schemas.microsoft.com/office/drawing/2014/main" id="{10E3168E-C463-EC48-A9A5-15C871872BD7}"/>
              </a:ext>
            </a:extLst>
          </p:cNvPr>
          <p:cNvSpPr txBox="1">
            <a:spLocks noChangeArrowheads="1"/>
          </p:cNvSpPr>
          <p:nvPr/>
        </p:nvSpPr>
        <p:spPr bwMode="auto">
          <a:xfrm>
            <a:off x="7436995" y="6248400"/>
            <a:ext cx="13260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Jing Zhang</a:t>
            </a:r>
          </a:p>
        </p:txBody>
      </p:sp>
      <p:sp>
        <p:nvSpPr>
          <p:cNvPr id="6" name="Text Box 9">
            <a:extLst>
              <a:ext uri="{FF2B5EF4-FFF2-40B4-BE49-F238E27FC236}">
                <a16:creationId xmlns:a16="http://schemas.microsoft.com/office/drawing/2014/main" id="{35B1F5E1-E50D-D44E-BAF3-0B10E42AF220}"/>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913091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3D6DA68-3258-4905-89BA-8DE12E7F9B2C}"/>
              </a:ext>
            </a:extLst>
          </p:cNvPr>
          <p:cNvSpPr>
            <a:spLocks noGrp="1"/>
          </p:cNvSpPr>
          <p:nvPr>
            <p:ph type="title"/>
          </p:nvPr>
        </p:nvSpPr>
        <p:spPr>
          <a:xfrm>
            <a:off x="1447800" y="486801"/>
            <a:ext cx="6172200" cy="411367"/>
          </a:xfrm>
        </p:spPr>
        <p:txBody>
          <a:bodyPr>
            <a:noAutofit/>
          </a:bodyPr>
          <a:lstStyle/>
          <a:p>
            <a:r>
              <a:rPr lang="en-US" sz="3200" b="1" dirty="0"/>
              <a:t>Description of each measure</a:t>
            </a:r>
          </a:p>
        </p:txBody>
      </p:sp>
      <p:pic>
        <p:nvPicPr>
          <p:cNvPr id="5" name="Picture 4" descr="r_s = \rho_{\operatorname{rg}_X,\operatorname{rg}_Y} = \frac {\operatorname{cov}(\operatorname{rg}_X,\operatorname{rg}_Y)} { \sigma_{\operatorname{rg}_X} \sigma_{\operatorname{rg}_Y} }">
            <a:extLst>
              <a:ext uri="{FF2B5EF4-FFF2-40B4-BE49-F238E27FC236}">
                <a16:creationId xmlns:a16="http://schemas.microsoft.com/office/drawing/2014/main" id="{1F0730AF-D29E-4307-9EB1-081F6F3FDD25}"/>
              </a:ext>
            </a:extLst>
          </p:cNvPr>
          <p:cNvPicPr>
            <a:picLocks noChangeAspect="1" noChangeArrowheads="1"/>
          </p:cNvPicPr>
          <p:nvPr/>
        </p:nvPicPr>
        <p:blipFill>
          <a:blip r:embed="rId2" cstate="print"/>
          <a:srcRect/>
          <a:stretch>
            <a:fillRect/>
          </a:stretch>
        </p:blipFill>
        <p:spPr bwMode="auto">
          <a:xfrm>
            <a:off x="708137" y="4352479"/>
            <a:ext cx="1771650" cy="357188"/>
          </a:xfrm>
          <a:prstGeom prst="rect">
            <a:avLst/>
          </a:prstGeom>
          <a:noFill/>
        </p:spPr>
      </p:pic>
      <p:sp>
        <p:nvSpPr>
          <p:cNvPr id="6" name="TextBox 5">
            <a:extLst>
              <a:ext uri="{FF2B5EF4-FFF2-40B4-BE49-F238E27FC236}">
                <a16:creationId xmlns:a16="http://schemas.microsoft.com/office/drawing/2014/main" id="{85956B26-F34A-430B-9680-B612214CF4CE}"/>
              </a:ext>
            </a:extLst>
          </p:cNvPr>
          <p:cNvSpPr txBox="1"/>
          <p:nvPr/>
        </p:nvSpPr>
        <p:spPr>
          <a:xfrm>
            <a:off x="650987" y="4702969"/>
            <a:ext cx="3028950" cy="1131079"/>
          </a:xfrm>
          <a:prstGeom prst="rect">
            <a:avLst/>
          </a:prstGeom>
          <a:noFill/>
        </p:spPr>
        <p:txBody>
          <a:bodyPr wrap="square" rtlCol="0">
            <a:spAutoFit/>
          </a:bodyPr>
          <a:lstStyle/>
          <a:p>
            <a:r>
              <a:rPr lang="el-GR" sz="1350" dirty="0">
                <a:solidFill>
                  <a:prstClr val="black"/>
                </a:solidFill>
              </a:rPr>
              <a:t>ρ</a:t>
            </a:r>
            <a:r>
              <a:rPr lang="en-US" sz="1350" dirty="0">
                <a:solidFill>
                  <a:prstClr val="black"/>
                </a:solidFill>
              </a:rPr>
              <a:t> is correlation; </a:t>
            </a:r>
          </a:p>
          <a:p>
            <a:r>
              <a:rPr lang="en-US" sz="1350" dirty="0" err="1">
                <a:solidFill>
                  <a:prstClr val="black"/>
                </a:solidFill>
              </a:rPr>
              <a:t>cov</a:t>
            </a:r>
            <a:r>
              <a:rPr lang="en-US" sz="1350" dirty="0">
                <a:solidFill>
                  <a:prstClr val="black"/>
                </a:solidFill>
              </a:rPr>
              <a:t>: covariance between rank variables</a:t>
            </a:r>
          </a:p>
          <a:p>
            <a:r>
              <a:rPr lang="el-GR" sz="1350" dirty="0">
                <a:solidFill>
                  <a:prstClr val="black"/>
                </a:solidFill>
              </a:rPr>
              <a:t>σ</a:t>
            </a:r>
            <a:r>
              <a:rPr lang="en-US" sz="1350" dirty="0">
                <a:solidFill>
                  <a:prstClr val="black"/>
                </a:solidFill>
              </a:rPr>
              <a:t> : standard deviation of rank variables.</a:t>
            </a:r>
          </a:p>
        </p:txBody>
      </p:sp>
      <p:sp>
        <p:nvSpPr>
          <p:cNvPr id="7" name="TextBox 6">
            <a:extLst>
              <a:ext uri="{FF2B5EF4-FFF2-40B4-BE49-F238E27FC236}">
                <a16:creationId xmlns:a16="http://schemas.microsoft.com/office/drawing/2014/main" id="{D9E16B69-2EAB-40AF-8346-3E19C28AA51F}"/>
              </a:ext>
            </a:extLst>
          </p:cNvPr>
          <p:cNvSpPr txBox="1"/>
          <p:nvPr/>
        </p:nvSpPr>
        <p:spPr>
          <a:xfrm>
            <a:off x="593837" y="4081016"/>
            <a:ext cx="2971800" cy="300082"/>
          </a:xfrm>
          <a:prstGeom prst="rect">
            <a:avLst/>
          </a:prstGeom>
          <a:noFill/>
        </p:spPr>
        <p:txBody>
          <a:bodyPr wrap="square" rtlCol="0">
            <a:spAutoFit/>
          </a:bodyPr>
          <a:lstStyle/>
          <a:p>
            <a:r>
              <a:rPr lang="en-US" sz="1350" b="1" u="sng" dirty="0">
                <a:solidFill>
                  <a:prstClr val="black"/>
                </a:solidFill>
              </a:rPr>
              <a:t>Spearman’s  rank correlation</a:t>
            </a:r>
          </a:p>
        </p:txBody>
      </p:sp>
      <p:pic>
        <p:nvPicPr>
          <p:cNvPr id="8" name="Picture 2" descr="http://erikerlandson.github.io/assets/images/kendalls_tau/figure_1.png">
            <a:extLst>
              <a:ext uri="{FF2B5EF4-FFF2-40B4-BE49-F238E27FC236}">
                <a16:creationId xmlns:a16="http://schemas.microsoft.com/office/drawing/2014/main" id="{31176C9A-3C87-4176-91BE-6B80A39B5A10}"/>
              </a:ext>
            </a:extLst>
          </p:cNvPr>
          <p:cNvPicPr>
            <a:picLocks noChangeAspect="1" noChangeArrowheads="1"/>
          </p:cNvPicPr>
          <p:nvPr/>
        </p:nvPicPr>
        <p:blipFill>
          <a:blip r:embed="rId3" cstate="print"/>
          <a:srcRect/>
          <a:stretch>
            <a:fillRect/>
          </a:stretch>
        </p:blipFill>
        <p:spPr bwMode="auto">
          <a:xfrm>
            <a:off x="1024327" y="1949384"/>
            <a:ext cx="4376211" cy="1981076"/>
          </a:xfrm>
          <a:prstGeom prst="rect">
            <a:avLst/>
          </a:prstGeom>
          <a:noFill/>
        </p:spPr>
      </p:pic>
      <p:sp>
        <p:nvSpPr>
          <p:cNvPr id="9" name="TextBox 8">
            <a:extLst>
              <a:ext uri="{FF2B5EF4-FFF2-40B4-BE49-F238E27FC236}">
                <a16:creationId xmlns:a16="http://schemas.microsoft.com/office/drawing/2014/main" id="{E184CA0C-5A04-4816-B78B-6203F5458695}"/>
              </a:ext>
            </a:extLst>
          </p:cNvPr>
          <p:cNvSpPr txBox="1"/>
          <p:nvPr/>
        </p:nvSpPr>
        <p:spPr>
          <a:xfrm>
            <a:off x="508112" y="1735606"/>
            <a:ext cx="2171700" cy="300082"/>
          </a:xfrm>
          <a:prstGeom prst="rect">
            <a:avLst/>
          </a:prstGeom>
          <a:noFill/>
        </p:spPr>
        <p:txBody>
          <a:bodyPr wrap="square" rtlCol="0">
            <a:spAutoFit/>
          </a:bodyPr>
          <a:lstStyle/>
          <a:p>
            <a:r>
              <a:rPr lang="en-US" sz="1350" b="1" u="sng" dirty="0">
                <a:solidFill>
                  <a:prstClr val="black"/>
                </a:solidFill>
              </a:rPr>
              <a:t>Kendall Tau-b</a:t>
            </a:r>
          </a:p>
        </p:txBody>
      </p:sp>
      <p:sp>
        <p:nvSpPr>
          <p:cNvPr id="10" name="TextBox 9">
            <a:extLst>
              <a:ext uri="{FF2B5EF4-FFF2-40B4-BE49-F238E27FC236}">
                <a16:creationId xmlns:a16="http://schemas.microsoft.com/office/drawing/2014/main" id="{AD4EF485-BC8F-418E-9C83-C5D8DB3C7BE3}"/>
              </a:ext>
            </a:extLst>
          </p:cNvPr>
          <p:cNvSpPr txBox="1"/>
          <p:nvPr/>
        </p:nvSpPr>
        <p:spPr>
          <a:xfrm>
            <a:off x="232038" y="1321325"/>
            <a:ext cx="2335845" cy="369332"/>
          </a:xfrm>
          <a:prstGeom prst="rect">
            <a:avLst/>
          </a:prstGeom>
          <a:noFill/>
        </p:spPr>
        <p:txBody>
          <a:bodyPr wrap="square" rtlCol="0">
            <a:spAutoFit/>
          </a:bodyPr>
          <a:lstStyle/>
          <a:p>
            <a:r>
              <a:rPr lang="en-US" b="1" dirty="0"/>
              <a:t>Rank-based</a:t>
            </a:r>
          </a:p>
        </p:txBody>
      </p:sp>
      <p:sp>
        <p:nvSpPr>
          <p:cNvPr id="11" name="Text Box 6">
            <a:extLst>
              <a:ext uri="{FF2B5EF4-FFF2-40B4-BE49-F238E27FC236}">
                <a16:creationId xmlns:a16="http://schemas.microsoft.com/office/drawing/2014/main" id="{B241CEA1-0CBD-9D42-B73A-ED9879C4F464}"/>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2" name="Text Box 8">
            <a:extLst>
              <a:ext uri="{FF2B5EF4-FFF2-40B4-BE49-F238E27FC236}">
                <a16:creationId xmlns:a16="http://schemas.microsoft.com/office/drawing/2014/main" id="{659CF55E-76B8-5E4F-820A-3976B0698A0D}"/>
              </a:ext>
            </a:extLst>
          </p:cNvPr>
          <p:cNvSpPr txBox="1">
            <a:spLocks noChangeArrowheads="1"/>
          </p:cNvSpPr>
          <p:nvPr/>
        </p:nvSpPr>
        <p:spPr bwMode="auto">
          <a:xfrm>
            <a:off x="7436995" y="6248400"/>
            <a:ext cx="13260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Jing Zhang</a:t>
            </a:r>
          </a:p>
        </p:txBody>
      </p:sp>
      <p:sp>
        <p:nvSpPr>
          <p:cNvPr id="13" name="Text Box 9">
            <a:extLst>
              <a:ext uri="{FF2B5EF4-FFF2-40B4-BE49-F238E27FC236}">
                <a16:creationId xmlns:a16="http://schemas.microsoft.com/office/drawing/2014/main" id="{AFC3A71F-41EE-A046-B92F-487A2D5D2593}"/>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4221440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6A50A80-C328-4781-8DA3-7CE4793E473A}"/>
              </a:ext>
            </a:extLst>
          </p:cNvPr>
          <p:cNvSpPr txBox="1"/>
          <p:nvPr/>
        </p:nvSpPr>
        <p:spPr>
          <a:xfrm>
            <a:off x="557320" y="1131399"/>
            <a:ext cx="6172200" cy="1546577"/>
          </a:xfrm>
          <a:prstGeom prst="rect">
            <a:avLst/>
          </a:prstGeom>
          <a:noFill/>
        </p:spPr>
        <p:txBody>
          <a:bodyPr wrap="square" rtlCol="0">
            <a:spAutoFit/>
          </a:bodyPr>
          <a:lstStyle/>
          <a:p>
            <a:r>
              <a:rPr lang="en-US" sz="1350" b="1" u="sng" dirty="0"/>
              <a:t>ROC (Receiver operating characteristic) of deleterious mutations</a:t>
            </a:r>
          </a:p>
          <a:p>
            <a:r>
              <a:rPr lang="en-US" sz="1350" dirty="0"/>
              <a:t>It is plot of the true positive rate versus the false positive. Mutations with experimental scores less than 0.3 are regarded as deleterious mutations (true). Others are not-deleterious (false) Mutations are ranked by their predicted scores from low to high, that is, from most mutations predicted to be deleterious to least deleterious. The area under the curve was used as measure.</a:t>
            </a:r>
          </a:p>
        </p:txBody>
      </p:sp>
      <p:sp>
        <p:nvSpPr>
          <p:cNvPr id="5" name="Rectangle 4">
            <a:extLst>
              <a:ext uri="{FF2B5EF4-FFF2-40B4-BE49-F238E27FC236}">
                <a16:creationId xmlns:a16="http://schemas.microsoft.com/office/drawing/2014/main" id="{18E1E4BA-215E-4E20-872E-27B278D837AF}"/>
              </a:ext>
            </a:extLst>
          </p:cNvPr>
          <p:cNvSpPr/>
          <p:nvPr/>
        </p:nvSpPr>
        <p:spPr>
          <a:xfrm>
            <a:off x="557320" y="2707697"/>
            <a:ext cx="5928438" cy="300082"/>
          </a:xfrm>
          <a:prstGeom prst="rect">
            <a:avLst/>
          </a:prstGeom>
        </p:spPr>
        <p:txBody>
          <a:bodyPr wrap="square">
            <a:spAutoFit/>
          </a:bodyPr>
          <a:lstStyle/>
          <a:p>
            <a:r>
              <a:rPr lang="en-US" sz="1350" b="1" u="sng" dirty="0"/>
              <a:t>ROC (Receiver operating characteristic) of mild/no effects mutations</a:t>
            </a:r>
          </a:p>
        </p:txBody>
      </p:sp>
      <p:sp>
        <p:nvSpPr>
          <p:cNvPr id="6" name="Rectangle 5">
            <a:extLst>
              <a:ext uri="{FF2B5EF4-FFF2-40B4-BE49-F238E27FC236}">
                <a16:creationId xmlns:a16="http://schemas.microsoft.com/office/drawing/2014/main" id="{90B9344F-5A0D-4373-A3FE-00B7EE7DAEC0}"/>
              </a:ext>
            </a:extLst>
          </p:cNvPr>
          <p:cNvSpPr/>
          <p:nvPr/>
        </p:nvSpPr>
        <p:spPr>
          <a:xfrm>
            <a:off x="557320" y="3031958"/>
            <a:ext cx="6172200" cy="1131079"/>
          </a:xfrm>
          <a:prstGeom prst="rect">
            <a:avLst/>
          </a:prstGeom>
        </p:spPr>
        <p:txBody>
          <a:bodyPr wrap="square">
            <a:spAutoFit/>
          </a:bodyPr>
          <a:lstStyle/>
          <a:p>
            <a:r>
              <a:rPr lang="en-US" sz="1350" dirty="0"/>
              <a:t>It is plot of the true positive rate versus the false positive. Mutations with experimental scores more than 0.8 are regarded as mild/wild mutations (true). Predictions from each group are ranked from high to low  that is, from least affecting mutations to most deleterious mutations. The area under the curve was used as measure.</a:t>
            </a:r>
          </a:p>
        </p:txBody>
      </p:sp>
      <p:sp>
        <p:nvSpPr>
          <p:cNvPr id="7" name="TextBox 6">
            <a:extLst>
              <a:ext uri="{FF2B5EF4-FFF2-40B4-BE49-F238E27FC236}">
                <a16:creationId xmlns:a16="http://schemas.microsoft.com/office/drawing/2014/main" id="{19CEF43F-FDEE-40E5-82DC-389B2B326D16}"/>
              </a:ext>
            </a:extLst>
          </p:cNvPr>
          <p:cNvSpPr txBox="1"/>
          <p:nvPr/>
        </p:nvSpPr>
        <p:spPr>
          <a:xfrm>
            <a:off x="557320" y="4347582"/>
            <a:ext cx="5280144"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Value-based</a:t>
            </a:r>
          </a:p>
        </p:txBody>
      </p:sp>
      <p:pic>
        <p:nvPicPr>
          <p:cNvPr id="8" name="Picture 2" descr="&#10;\text{MCC} = \frac{ TP \times TN - FP \times FN } {\sqrt{ (TP + FP) ( TP + FN ) ( TN + FP ) ( TN + FN ) } }&#10;">
            <a:extLst>
              <a:ext uri="{FF2B5EF4-FFF2-40B4-BE49-F238E27FC236}">
                <a16:creationId xmlns:a16="http://schemas.microsoft.com/office/drawing/2014/main" id="{31F061E4-AF89-43D4-8402-4453EF8F0CE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1670" y="5015301"/>
            <a:ext cx="2971800" cy="36433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1F215AF6-8AF8-4283-92B8-19D42C76B6EA}"/>
              </a:ext>
            </a:extLst>
          </p:cNvPr>
          <p:cNvSpPr/>
          <p:nvPr/>
        </p:nvSpPr>
        <p:spPr>
          <a:xfrm>
            <a:off x="557320" y="4693831"/>
            <a:ext cx="3387466" cy="300082"/>
          </a:xfrm>
          <a:prstGeom prst="rect">
            <a:avLst/>
          </a:prstGeom>
        </p:spPr>
        <p:txBody>
          <a:bodyPr wrap="none">
            <a:spAutoFit/>
          </a:bodyPr>
          <a:lstStyle/>
          <a:p>
            <a:r>
              <a:rPr lang="en-US" sz="1350" b="1" u="sng" dirty="0"/>
              <a:t>MCC (Matthews correlation coefficient)</a:t>
            </a:r>
          </a:p>
        </p:txBody>
      </p:sp>
      <p:sp>
        <p:nvSpPr>
          <p:cNvPr id="10" name="Text Box 6">
            <a:extLst>
              <a:ext uri="{FF2B5EF4-FFF2-40B4-BE49-F238E27FC236}">
                <a16:creationId xmlns:a16="http://schemas.microsoft.com/office/drawing/2014/main" id="{607DE9AB-C11C-394C-8B29-90B7F99C9B1B}"/>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1" name="Text Box 8">
            <a:extLst>
              <a:ext uri="{FF2B5EF4-FFF2-40B4-BE49-F238E27FC236}">
                <a16:creationId xmlns:a16="http://schemas.microsoft.com/office/drawing/2014/main" id="{CD206D34-5CE2-0D45-ACE8-C956010913F4}"/>
              </a:ext>
            </a:extLst>
          </p:cNvPr>
          <p:cNvSpPr txBox="1">
            <a:spLocks noChangeArrowheads="1"/>
          </p:cNvSpPr>
          <p:nvPr/>
        </p:nvSpPr>
        <p:spPr bwMode="auto">
          <a:xfrm>
            <a:off x="7436995" y="6248400"/>
            <a:ext cx="13260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Jing Zhang</a:t>
            </a:r>
          </a:p>
        </p:txBody>
      </p:sp>
      <p:sp>
        <p:nvSpPr>
          <p:cNvPr id="12" name="Text Box 9">
            <a:extLst>
              <a:ext uri="{FF2B5EF4-FFF2-40B4-BE49-F238E27FC236}">
                <a16:creationId xmlns:a16="http://schemas.microsoft.com/office/drawing/2014/main" id="{352389E8-4063-8A47-BDD3-0A8E2E4CDD7C}"/>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3" name="Title 1">
            <a:extLst>
              <a:ext uri="{FF2B5EF4-FFF2-40B4-BE49-F238E27FC236}">
                <a16:creationId xmlns:a16="http://schemas.microsoft.com/office/drawing/2014/main" id="{22DDB96C-5509-9D44-94BB-102BD886F5DD}"/>
              </a:ext>
            </a:extLst>
          </p:cNvPr>
          <p:cNvSpPr>
            <a:spLocks noGrp="1"/>
          </p:cNvSpPr>
          <p:nvPr>
            <p:ph type="title"/>
          </p:nvPr>
        </p:nvSpPr>
        <p:spPr>
          <a:xfrm>
            <a:off x="1447800" y="486801"/>
            <a:ext cx="6172200" cy="411367"/>
          </a:xfrm>
        </p:spPr>
        <p:txBody>
          <a:bodyPr>
            <a:noAutofit/>
          </a:bodyPr>
          <a:lstStyle/>
          <a:p>
            <a:r>
              <a:rPr lang="en-US" sz="3200" b="1" dirty="0"/>
              <a:t>Description of each measure</a:t>
            </a:r>
          </a:p>
        </p:txBody>
      </p:sp>
    </p:spTree>
    <p:extLst>
      <p:ext uri="{BB962C8B-B14F-4D97-AF65-F5344CB8AC3E}">
        <p14:creationId xmlns:p14="http://schemas.microsoft.com/office/powerpoint/2010/main" val="3821369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6359A45-EEBD-4AAA-9D9F-6F72800B1310}"/>
              </a:ext>
            </a:extLst>
          </p:cNvPr>
          <p:cNvSpPr txBox="1"/>
          <p:nvPr/>
        </p:nvSpPr>
        <p:spPr>
          <a:xfrm>
            <a:off x="406434" y="1014460"/>
            <a:ext cx="5543550" cy="507831"/>
          </a:xfrm>
          <a:prstGeom prst="rect">
            <a:avLst/>
          </a:prstGeom>
          <a:noFill/>
        </p:spPr>
        <p:txBody>
          <a:bodyPr wrap="square" rtlCol="0">
            <a:spAutoFit/>
          </a:bodyPr>
          <a:lstStyle/>
          <a:p>
            <a:r>
              <a:rPr lang="en-US" sz="1350" b="1" u="sng" dirty="0"/>
              <a:t>F1 score</a:t>
            </a:r>
          </a:p>
          <a:p>
            <a:endParaRPr lang="en-US" sz="1350" dirty="0"/>
          </a:p>
        </p:txBody>
      </p:sp>
      <p:sp>
        <p:nvSpPr>
          <p:cNvPr id="5" name="TextBox 4">
            <a:extLst>
              <a:ext uri="{FF2B5EF4-FFF2-40B4-BE49-F238E27FC236}">
                <a16:creationId xmlns:a16="http://schemas.microsoft.com/office/drawing/2014/main" id="{F5A0C183-F6A9-4F09-A000-6C9A9A60D082}"/>
              </a:ext>
            </a:extLst>
          </p:cNvPr>
          <p:cNvSpPr txBox="1"/>
          <p:nvPr/>
        </p:nvSpPr>
        <p:spPr>
          <a:xfrm>
            <a:off x="406434" y="1237324"/>
            <a:ext cx="5657850" cy="1131079"/>
          </a:xfrm>
          <a:prstGeom prst="rect">
            <a:avLst/>
          </a:prstGeom>
          <a:noFill/>
        </p:spPr>
        <p:txBody>
          <a:bodyPr wrap="square" rtlCol="0">
            <a:spAutoFit/>
          </a:bodyPr>
          <a:lstStyle/>
          <a:p>
            <a:r>
              <a:rPr lang="en-US" sz="1350" dirty="0"/>
              <a:t>Mutations are classified into 3 categories based on predicted and experimental scores. &lt;=0.3: highly deleterious, 0.3~0.8: moderately deleterious, 0.8~: benign. The mutations classified in the same categories by experimental scores and predicted scores are considered correctly predicted.</a:t>
            </a:r>
          </a:p>
        </p:txBody>
      </p:sp>
      <p:pic>
        <p:nvPicPr>
          <p:cNvPr id="6" name="Picture 8" descr="http://www.murase.m.is.nagoya-u.ac.jp/KSCGR/images/eval2.png">
            <a:extLst>
              <a:ext uri="{FF2B5EF4-FFF2-40B4-BE49-F238E27FC236}">
                <a16:creationId xmlns:a16="http://schemas.microsoft.com/office/drawing/2014/main" id="{E236DD06-462D-4AAA-8134-4BE91137EF8B}"/>
              </a:ext>
            </a:extLst>
          </p:cNvPr>
          <p:cNvPicPr>
            <a:picLocks noChangeAspect="1" noChangeArrowheads="1"/>
          </p:cNvPicPr>
          <p:nvPr/>
        </p:nvPicPr>
        <p:blipFill>
          <a:blip r:embed="rId3" cstate="print"/>
          <a:srcRect/>
          <a:stretch>
            <a:fillRect/>
          </a:stretch>
        </p:blipFill>
        <p:spPr bwMode="auto">
          <a:xfrm>
            <a:off x="4460968" y="2160096"/>
            <a:ext cx="1272080" cy="360455"/>
          </a:xfrm>
          <a:prstGeom prst="rect">
            <a:avLst/>
          </a:prstGeom>
          <a:noFill/>
        </p:spPr>
      </p:pic>
      <p:pic>
        <p:nvPicPr>
          <p:cNvPr id="7" name="Picture 10" descr="http://www.murase.m.is.nagoya-u.ac.jp/KSCGR/images/eval1.png">
            <a:extLst>
              <a:ext uri="{FF2B5EF4-FFF2-40B4-BE49-F238E27FC236}">
                <a16:creationId xmlns:a16="http://schemas.microsoft.com/office/drawing/2014/main" id="{3C15795F-75D3-4E8E-939A-DDAF23E560E3}"/>
              </a:ext>
            </a:extLst>
          </p:cNvPr>
          <p:cNvPicPr>
            <a:picLocks noChangeAspect="1" noChangeArrowheads="1"/>
          </p:cNvPicPr>
          <p:nvPr/>
        </p:nvPicPr>
        <p:blipFill>
          <a:blip r:embed="rId4" cstate="print"/>
          <a:srcRect/>
          <a:stretch>
            <a:fillRect/>
          </a:stretch>
        </p:blipFill>
        <p:spPr bwMode="auto">
          <a:xfrm>
            <a:off x="2460718" y="2160097"/>
            <a:ext cx="1545180" cy="371476"/>
          </a:xfrm>
          <a:prstGeom prst="rect">
            <a:avLst/>
          </a:prstGeom>
          <a:noFill/>
        </p:spPr>
      </p:pic>
      <p:pic>
        <p:nvPicPr>
          <p:cNvPr id="8" name="Picture 20" descr="https://upload.wikimedia.org/math/9/9/1/991d55cc29b4867c88c6c22d438265f9.png">
            <a:extLst>
              <a:ext uri="{FF2B5EF4-FFF2-40B4-BE49-F238E27FC236}">
                <a16:creationId xmlns:a16="http://schemas.microsoft.com/office/drawing/2014/main" id="{5EED01DF-C527-40D1-A9E2-07D81617FF9A}"/>
              </a:ext>
            </a:extLst>
          </p:cNvPr>
          <p:cNvPicPr>
            <a:picLocks noChangeAspect="1" noChangeArrowheads="1"/>
          </p:cNvPicPr>
          <p:nvPr/>
        </p:nvPicPr>
        <p:blipFill>
          <a:blip r:embed="rId5" cstate="print"/>
          <a:srcRect/>
          <a:stretch>
            <a:fillRect/>
          </a:stretch>
        </p:blipFill>
        <p:spPr bwMode="auto">
          <a:xfrm>
            <a:off x="574768" y="2217247"/>
            <a:ext cx="1557338" cy="328613"/>
          </a:xfrm>
          <a:prstGeom prst="rect">
            <a:avLst/>
          </a:prstGeom>
          <a:noFill/>
        </p:spPr>
      </p:pic>
      <p:sp>
        <p:nvSpPr>
          <p:cNvPr id="9" name="Rectangle 8">
            <a:extLst>
              <a:ext uri="{FF2B5EF4-FFF2-40B4-BE49-F238E27FC236}">
                <a16:creationId xmlns:a16="http://schemas.microsoft.com/office/drawing/2014/main" id="{07F9E666-D712-4ED9-96DC-6D1F914509D4}"/>
              </a:ext>
            </a:extLst>
          </p:cNvPr>
          <p:cNvSpPr/>
          <p:nvPr/>
        </p:nvSpPr>
        <p:spPr>
          <a:xfrm>
            <a:off x="406434" y="2783926"/>
            <a:ext cx="2771913" cy="300082"/>
          </a:xfrm>
          <a:prstGeom prst="rect">
            <a:avLst/>
          </a:prstGeom>
        </p:spPr>
        <p:txBody>
          <a:bodyPr wrap="none">
            <a:spAutoFit/>
          </a:bodyPr>
          <a:lstStyle/>
          <a:p>
            <a:r>
              <a:rPr lang="en-US" sz="1350" b="1" u="sng" dirty="0"/>
              <a:t>Pearson correlation coefficient </a:t>
            </a:r>
          </a:p>
        </p:txBody>
      </p:sp>
      <p:sp>
        <p:nvSpPr>
          <p:cNvPr id="10" name="TextBox 9">
            <a:extLst>
              <a:ext uri="{FF2B5EF4-FFF2-40B4-BE49-F238E27FC236}">
                <a16:creationId xmlns:a16="http://schemas.microsoft.com/office/drawing/2014/main" id="{C43B5BA2-252A-41C7-ABC1-81AE2BE4385C}"/>
              </a:ext>
            </a:extLst>
          </p:cNvPr>
          <p:cNvSpPr txBox="1"/>
          <p:nvPr/>
        </p:nvSpPr>
        <p:spPr>
          <a:xfrm>
            <a:off x="2026752" y="3001387"/>
            <a:ext cx="2228850" cy="715581"/>
          </a:xfrm>
          <a:prstGeom prst="rect">
            <a:avLst/>
          </a:prstGeom>
          <a:noFill/>
        </p:spPr>
        <p:txBody>
          <a:bodyPr wrap="square" rtlCol="0">
            <a:spAutoFit/>
          </a:bodyPr>
          <a:lstStyle/>
          <a:p>
            <a:r>
              <a:rPr lang="en-US" sz="1350" dirty="0" err="1"/>
              <a:t>cov</a:t>
            </a:r>
            <a:r>
              <a:rPr lang="en-US" sz="1350" dirty="0"/>
              <a:t> is covariance of X and Y</a:t>
            </a:r>
          </a:p>
          <a:p>
            <a:r>
              <a:rPr lang="el-GR" sz="1350" dirty="0"/>
              <a:t>σ</a:t>
            </a:r>
            <a:r>
              <a:rPr lang="en-US" sz="1350" dirty="0"/>
              <a:t> is  standard deviation</a:t>
            </a:r>
          </a:p>
        </p:txBody>
      </p:sp>
      <p:sp>
        <p:nvSpPr>
          <p:cNvPr id="11" name="TextBox 10">
            <a:extLst>
              <a:ext uri="{FF2B5EF4-FFF2-40B4-BE49-F238E27FC236}">
                <a16:creationId xmlns:a16="http://schemas.microsoft.com/office/drawing/2014/main" id="{A522D2B7-E62B-467E-AB93-FF01674CCADB}"/>
              </a:ext>
            </a:extLst>
          </p:cNvPr>
          <p:cNvSpPr txBox="1"/>
          <p:nvPr/>
        </p:nvSpPr>
        <p:spPr>
          <a:xfrm>
            <a:off x="412415" y="3863078"/>
            <a:ext cx="3600450" cy="300082"/>
          </a:xfrm>
          <a:prstGeom prst="rect">
            <a:avLst/>
          </a:prstGeom>
          <a:noFill/>
        </p:spPr>
        <p:txBody>
          <a:bodyPr wrap="square" rtlCol="0">
            <a:spAutoFit/>
          </a:bodyPr>
          <a:lstStyle/>
          <a:p>
            <a:r>
              <a:rPr lang="en-US" sz="1350" b="1" u="sng" dirty="0"/>
              <a:t>RMSD (Root-mean-square deviation)</a:t>
            </a:r>
          </a:p>
        </p:txBody>
      </p:sp>
      <p:graphicFrame>
        <p:nvGraphicFramePr>
          <p:cNvPr id="12" name="Object 11">
            <a:extLst>
              <a:ext uri="{FF2B5EF4-FFF2-40B4-BE49-F238E27FC236}">
                <a16:creationId xmlns:a16="http://schemas.microsoft.com/office/drawing/2014/main" id="{D7A57D2F-5CC9-4319-A839-6558D2050936}"/>
              </a:ext>
            </a:extLst>
          </p:cNvPr>
          <p:cNvGraphicFramePr>
            <a:graphicFrameLocks noChangeAspect="1"/>
          </p:cNvGraphicFramePr>
          <p:nvPr/>
        </p:nvGraphicFramePr>
        <p:xfrm>
          <a:off x="469565" y="4143079"/>
          <a:ext cx="1651518" cy="532397"/>
        </p:xfrm>
        <a:graphic>
          <a:graphicData uri="http://schemas.openxmlformats.org/presentationml/2006/ole">
            <mc:AlternateContent xmlns:mc="http://schemas.openxmlformats.org/markup-compatibility/2006">
              <mc:Choice xmlns:v="urn:schemas-microsoft-com:vml" Requires="v">
                <p:oleObj spid="_x0000_s1025" name="Equation" r:id="rId6" imgW="1371600" imgH="469800" progId="Equation.3">
                  <p:embed/>
                </p:oleObj>
              </mc:Choice>
              <mc:Fallback>
                <p:oleObj name="Equation" r:id="rId6" imgW="1371600" imgH="469800" progId="Equation.3">
                  <p:embed/>
                  <p:pic>
                    <p:nvPicPr>
                      <p:cNvPr id="12" name="Object 11">
                        <a:extLst>
                          <a:ext uri="{FF2B5EF4-FFF2-40B4-BE49-F238E27FC236}">
                            <a16:creationId xmlns:a16="http://schemas.microsoft.com/office/drawing/2014/main" id="{D7A57D2F-5CC9-4319-A839-6558D205093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9565" y="4143079"/>
                        <a:ext cx="1651518" cy="53239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 name="Object 12">
            <a:extLst>
              <a:ext uri="{FF2B5EF4-FFF2-40B4-BE49-F238E27FC236}">
                <a16:creationId xmlns:a16="http://schemas.microsoft.com/office/drawing/2014/main" id="{203108C6-4816-4A29-ABB5-CA190090C668}"/>
              </a:ext>
            </a:extLst>
          </p:cNvPr>
          <p:cNvGraphicFramePr>
            <a:graphicFrameLocks noChangeAspect="1"/>
          </p:cNvGraphicFramePr>
          <p:nvPr/>
        </p:nvGraphicFramePr>
        <p:xfrm>
          <a:off x="469566" y="3035575"/>
          <a:ext cx="1420837" cy="452718"/>
        </p:xfrm>
        <a:graphic>
          <a:graphicData uri="http://schemas.openxmlformats.org/presentationml/2006/ole">
            <mc:AlternateContent xmlns:mc="http://schemas.openxmlformats.org/markup-compatibility/2006">
              <mc:Choice xmlns:v="urn:schemas-microsoft-com:vml" Requires="v">
                <p:oleObj spid="_x0000_s1026" name="Equation" r:id="rId8" imgW="1130040" imgH="444240" progId="Equation.3">
                  <p:embed/>
                </p:oleObj>
              </mc:Choice>
              <mc:Fallback>
                <p:oleObj name="Equation" r:id="rId8" imgW="1130040" imgH="444240" progId="Equation.3">
                  <p:embed/>
                  <p:pic>
                    <p:nvPicPr>
                      <p:cNvPr id="13" name="Object 12">
                        <a:extLst>
                          <a:ext uri="{FF2B5EF4-FFF2-40B4-BE49-F238E27FC236}">
                            <a16:creationId xmlns:a16="http://schemas.microsoft.com/office/drawing/2014/main" id="{203108C6-4816-4A29-ABB5-CA190090C66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9566" y="3035575"/>
                        <a:ext cx="1420837" cy="45271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TextBox 13">
            <a:extLst>
              <a:ext uri="{FF2B5EF4-FFF2-40B4-BE49-F238E27FC236}">
                <a16:creationId xmlns:a16="http://schemas.microsoft.com/office/drawing/2014/main" id="{0AA5D369-15E2-47DF-8A01-748A6C31D51C}"/>
              </a:ext>
            </a:extLst>
          </p:cNvPr>
          <p:cNvSpPr txBox="1"/>
          <p:nvPr/>
        </p:nvSpPr>
        <p:spPr>
          <a:xfrm>
            <a:off x="2430030" y="4073820"/>
            <a:ext cx="2857500" cy="715581"/>
          </a:xfrm>
          <a:prstGeom prst="rect">
            <a:avLst/>
          </a:prstGeom>
          <a:noFill/>
        </p:spPr>
        <p:txBody>
          <a:bodyPr wrap="square" rtlCol="0">
            <a:spAutoFit/>
          </a:bodyPr>
          <a:lstStyle/>
          <a:p>
            <a:r>
              <a:rPr lang="en-US" sz="1350" i="1" dirty="0"/>
              <a:t>X</a:t>
            </a:r>
            <a:r>
              <a:rPr lang="en-US" sz="1350" dirty="0"/>
              <a:t>i is predictive scores</a:t>
            </a:r>
          </a:p>
          <a:p>
            <a:r>
              <a:rPr lang="en-US" sz="1350" i="1" dirty="0" err="1"/>
              <a:t>X</a:t>
            </a:r>
            <a:r>
              <a:rPr lang="en-US" sz="1350" dirty="0" err="1"/>
              <a:t>e</a:t>
            </a:r>
            <a:r>
              <a:rPr lang="en-US" sz="1350" dirty="0"/>
              <a:t> is experimental scores</a:t>
            </a:r>
          </a:p>
          <a:p>
            <a:r>
              <a:rPr lang="en-US" sz="1350" i="1" dirty="0"/>
              <a:t>N</a:t>
            </a:r>
            <a:r>
              <a:rPr lang="en-US" sz="1350" dirty="0"/>
              <a:t> is the number of mutations</a:t>
            </a:r>
          </a:p>
        </p:txBody>
      </p:sp>
      <p:sp>
        <p:nvSpPr>
          <p:cNvPr id="15" name="Rectangle 14">
            <a:extLst>
              <a:ext uri="{FF2B5EF4-FFF2-40B4-BE49-F238E27FC236}">
                <a16:creationId xmlns:a16="http://schemas.microsoft.com/office/drawing/2014/main" id="{66072F1A-A6E5-4DB2-BE40-91F0E61E92A6}"/>
              </a:ext>
            </a:extLst>
          </p:cNvPr>
          <p:cNvSpPr/>
          <p:nvPr/>
        </p:nvSpPr>
        <p:spPr>
          <a:xfrm>
            <a:off x="412415" y="5032282"/>
            <a:ext cx="1867884" cy="300082"/>
          </a:xfrm>
          <a:prstGeom prst="rect">
            <a:avLst/>
          </a:prstGeom>
        </p:spPr>
        <p:txBody>
          <a:bodyPr wrap="none">
            <a:spAutoFit/>
          </a:bodyPr>
          <a:lstStyle/>
          <a:p>
            <a:r>
              <a:rPr lang="en-US" sz="1350" b="1" u="sng" dirty="0"/>
              <a:t>Value difference test</a:t>
            </a:r>
          </a:p>
        </p:txBody>
      </p:sp>
      <p:sp>
        <p:nvSpPr>
          <p:cNvPr id="16" name="TextBox 15">
            <a:extLst>
              <a:ext uri="{FF2B5EF4-FFF2-40B4-BE49-F238E27FC236}">
                <a16:creationId xmlns:a16="http://schemas.microsoft.com/office/drawing/2014/main" id="{826F3BC7-9EDC-4815-BBF1-F419C29D1C7C}"/>
              </a:ext>
            </a:extLst>
          </p:cNvPr>
          <p:cNvSpPr txBox="1"/>
          <p:nvPr/>
        </p:nvSpPr>
        <p:spPr>
          <a:xfrm>
            <a:off x="412415" y="5314817"/>
            <a:ext cx="6172200" cy="715581"/>
          </a:xfrm>
          <a:prstGeom prst="rect">
            <a:avLst/>
          </a:prstGeom>
          <a:noFill/>
        </p:spPr>
        <p:txBody>
          <a:bodyPr wrap="square" rtlCol="0">
            <a:spAutoFit/>
          </a:bodyPr>
          <a:lstStyle/>
          <a:p>
            <a:r>
              <a:rPr lang="en-US" sz="1350" dirty="0"/>
              <a:t>It is the area under the curve of the percentage of mutations against the absolute difference between experimental score and predicted score of mutations.</a:t>
            </a:r>
          </a:p>
        </p:txBody>
      </p:sp>
      <p:sp>
        <p:nvSpPr>
          <p:cNvPr id="17" name="Title 1">
            <a:extLst>
              <a:ext uri="{FF2B5EF4-FFF2-40B4-BE49-F238E27FC236}">
                <a16:creationId xmlns:a16="http://schemas.microsoft.com/office/drawing/2014/main" id="{27FDA854-893A-9C42-B589-EB43A5D6A91F}"/>
              </a:ext>
            </a:extLst>
          </p:cNvPr>
          <p:cNvSpPr>
            <a:spLocks noGrp="1"/>
          </p:cNvSpPr>
          <p:nvPr>
            <p:ph type="title"/>
          </p:nvPr>
        </p:nvSpPr>
        <p:spPr>
          <a:xfrm>
            <a:off x="1447800" y="486801"/>
            <a:ext cx="6172200" cy="411367"/>
          </a:xfrm>
        </p:spPr>
        <p:txBody>
          <a:bodyPr>
            <a:noAutofit/>
          </a:bodyPr>
          <a:lstStyle/>
          <a:p>
            <a:r>
              <a:rPr lang="en-US" sz="3200" b="1" dirty="0"/>
              <a:t>Description of each measure</a:t>
            </a:r>
          </a:p>
        </p:txBody>
      </p:sp>
      <p:sp>
        <p:nvSpPr>
          <p:cNvPr id="18" name="Text Box 6">
            <a:extLst>
              <a:ext uri="{FF2B5EF4-FFF2-40B4-BE49-F238E27FC236}">
                <a16:creationId xmlns:a16="http://schemas.microsoft.com/office/drawing/2014/main" id="{E2BB1095-2006-2E4A-937B-E8884879B9CE}"/>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9" name="Text Box 8">
            <a:extLst>
              <a:ext uri="{FF2B5EF4-FFF2-40B4-BE49-F238E27FC236}">
                <a16:creationId xmlns:a16="http://schemas.microsoft.com/office/drawing/2014/main" id="{21D54CF7-0B28-3848-85F7-40E89E064B4D}"/>
              </a:ext>
            </a:extLst>
          </p:cNvPr>
          <p:cNvSpPr txBox="1">
            <a:spLocks noChangeArrowheads="1"/>
          </p:cNvSpPr>
          <p:nvPr/>
        </p:nvSpPr>
        <p:spPr bwMode="auto">
          <a:xfrm>
            <a:off x="7436995" y="6248400"/>
            <a:ext cx="13260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Jing Zhang</a:t>
            </a:r>
          </a:p>
        </p:txBody>
      </p:sp>
      <p:sp>
        <p:nvSpPr>
          <p:cNvPr id="20" name="Text Box 9">
            <a:extLst>
              <a:ext uri="{FF2B5EF4-FFF2-40B4-BE49-F238E27FC236}">
                <a16:creationId xmlns:a16="http://schemas.microsoft.com/office/drawing/2014/main" id="{969C3C15-68BB-7F42-8E35-BFA65043570D}"/>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691196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9426" y="379022"/>
            <a:ext cx="3785147" cy="857250"/>
          </a:xfrm>
        </p:spPr>
        <p:txBody>
          <a:bodyPr>
            <a:normAutofit/>
          </a:bodyPr>
          <a:lstStyle/>
          <a:p>
            <a:pPr algn="l"/>
            <a:r>
              <a:rPr lang="en-US" sz="3000" b="1" dirty="0"/>
              <a:t>We added controls!</a:t>
            </a:r>
          </a:p>
        </p:txBody>
      </p:sp>
      <p:sp>
        <p:nvSpPr>
          <p:cNvPr id="5" name="Rectangle 4"/>
          <p:cNvSpPr/>
          <p:nvPr/>
        </p:nvSpPr>
        <p:spPr>
          <a:xfrm>
            <a:off x="4857750" y="1314451"/>
            <a:ext cx="3981450" cy="646331"/>
          </a:xfrm>
          <a:prstGeom prst="rect">
            <a:avLst/>
          </a:prstGeom>
        </p:spPr>
        <p:txBody>
          <a:bodyPr wrap="square">
            <a:spAutoFit/>
          </a:bodyPr>
          <a:lstStyle/>
          <a:p>
            <a:r>
              <a:rPr lang="en-US" dirty="0"/>
              <a:t>“Control ought to be stupid.” </a:t>
            </a:r>
            <a:br>
              <a:rPr lang="en-US" dirty="0"/>
            </a:br>
            <a:r>
              <a:rPr lang="en-US" dirty="0"/>
              <a:t>		  </a:t>
            </a:r>
            <a:r>
              <a:rPr lang="en-US" b="1" dirty="0"/>
              <a:t>V. M. </a:t>
            </a:r>
            <a:r>
              <a:rPr lang="en-US" b="1" dirty="0" err="1"/>
              <a:t>Stepanov</a:t>
            </a:r>
            <a:endParaRPr lang="en-US" b="1" dirty="0"/>
          </a:p>
        </p:txBody>
      </p:sp>
      <p:sp>
        <p:nvSpPr>
          <p:cNvPr id="6" name="Rectangle 5"/>
          <p:cNvSpPr/>
          <p:nvPr/>
        </p:nvSpPr>
        <p:spPr>
          <a:xfrm>
            <a:off x="1120227" y="2212285"/>
            <a:ext cx="6795047" cy="553998"/>
          </a:xfrm>
          <a:prstGeom prst="rect">
            <a:avLst/>
          </a:prstGeom>
        </p:spPr>
        <p:txBody>
          <a:bodyPr wrap="square">
            <a:spAutoFit/>
          </a:bodyPr>
          <a:lstStyle/>
          <a:p>
            <a:r>
              <a:rPr lang="en-US" sz="1500" dirty="0"/>
              <a:t>To answer the question: </a:t>
            </a:r>
            <a:br>
              <a:rPr lang="en-US" sz="1500" dirty="0"/>
            </a:br>
            <a:r>
              <a:rPr lang="en-US" sz="1500" dirty="0"/>
              <a:t>                </a:t>
            </a:r>
            <a:r>
              <a:rPr lang="en-US" sz="1500" dirty="0">
                <a:solidFill>
                  <a:srgbClr val="C00000"/>
                </a:solidFill>
              </a:rPr>
              <a:t>How do errors in experimental measurements affect the scores?</a:t>
            </a:r>
          </a:p>
        </p:txBody>
      </p:sp>
      <p:sp>
        <p:nvSpPr>
          <p:cNvPr id="7" name="Rectangle 6"/>
          <p:cNvSpPr/>
          <p:nvPr/>
        </p:nvSpPr>
        <p:spPr>
          <a:xfrm>
            <a:off x="1087828" y="1807772"/>
            <a:ext cx="2326278" cy="369332"/>
          </a:xfrm>
          <a:prstGeom prst="rect">
            <a:avLst/>
          </a:prstGeom>
        </p:spPr>
        <p:txBody>
          <a:bodyPr wrap="none">
            <a:spAutoFit/>
          </a:bodyPr>
          <a:lstStyle/>
          <a:p>
            <a:r>
              <a:rPr lang="en-US" b="1" dirty="0">
                <a:solidFill>
                  <a:schemeClr val="tx2">
                    <a:lumMod val="60000"/>
                    <a:lumOff val="40000"/>
                  </a:schemeClr>
                </a:solidFill>
              </a:rPr>
              <a:t>(1) </a:t>
            </a:r>
            <a:r>
              <a:rPr lang="en-US" b="1" dirty="0"/>
              <a:t>Positive control</a:t>
            </a:r>
            <a:r>
              <a:rPr lang="en-US" dirty="0">
                <a:solidFill>
                  <a:srgbClr val="FF0000"/>
                </a:solidFill>
              </a:rPr>
              <a:t> </a:t>
            </a:r>
          </a:p>
        </p:txBody>
      </p:sp>
      <p:sp>
        <p:nvSpPr>
          <p:cNvPr id="10" name="Rectangle 9"/>
          <p:cNvSpPr/>
          <p:nvPr/>
        </p:nvSpPr>
        <p:spPr>
          <a:xfrm>
            <a:off x="2548978" y="2971801"/>
            <a:ext cx="3486150" cy="369332"/>
          </a:xfrm>
          <a:prstGeom prst="rect">
            <a:avLst/>
          </a:prstGeom>
        </p:spPr>
        <p:txBody>
          <a:bodyPr wrap="square">
            <a:spAutoFit/>
          </a:bodyPr>
          <a:lstStyle/>
          <a:p>
            <a:r>
              <a:rPr lang="en-US" b="1" dirty="0"/>
              <a:t>I251K</a:t>
            </a:r>
            <a:r>
              <a:rPr lang="en-US" dirty="0"/>
              <a:t>        1.24    +/-   0.32</a:t>
            </a:r>
            <a:endParaRPr lang="en-US" dirty="0">
              <a:solidFill>
                <a:srgbClr val="C00000"/>
              </a:solidFill>
            </a:endParaRPr>
          </a:p>
        </p:txBody>
      </p:sp>
      <p:sp>
        <p:nvSpPr>
          <p:cNvPr id="11" name="Rectangle 10"/>
          <p:cNvSpPr/>
          <p:nvPr/>
        </p:nvSpPr>
        <p:spPr>
          <a:xfrm>
            <a:off x="3291928" y="3486151"/>
            <a:ext cx="800100" cy="369332"/>
          </a:xfrm>
          <a:prstGeom prst="rect">
            <a:avLst/>
          </a:prstGeom>
        </p:spPr>
        <p:txBody>
          <a:bodyPr wrap="square">
            <a:spAutoFit/>
          </a:bodyPr>
          <a:lstStyle/>
          <a:p>
            <a:r>
              <a:rPr lang="en-US" b="1" dirty="0">
                <a:solidFill>
                  <a:srgbClr val="0070C0"/>
                </a:solidFill>
              </a:rPr>
              <a:t>mean</a:t>
            </a:r>
            <a:endParaRPr lang="en-US" dirty="0">
              <a:solidFill>
                <a:srgbClr val="0070C0"/>
              </a:solidFill>
            </a:endParaRPr>
          </a:p>
        </p:txBody>
      </p:sp>
      <p:sp>
        <p:nvSpPr>
          <p:cNvPr id="12" name="Rectangle 11"/>
          <p:cNvSpPr/>
          <p:nvPr/>
        </p:nvSpPr>
        <p:spPr>
          <a:xfrm>
            <a:off x="4434928" y="3371851"/>
            <a:ext cx="1813472" cy="646331"/>
          </a:xfrm>
          <a:prstGeom prst="rect">
            <a:avLst/>
          </a:prstGeom>
        </p:spPr>
        <p:txBody>
          <a:bodyPr wrap="square">
            <a:spAutoFit/>
          </a:bodyPr>
          <a:lstStyle/>
          <a:p>
            <a:r>
              <a:rPr lang="en-US" b="1" dirty="0">
                <a:solidFill>
                  <a:srgbClr val="0070C0"/>
                </a:solidFill>
              </a:rPr>
              <a:t>standard deviation</a:t>
            </a:r>
            <a:endParaRPr lang="en-US" dirty="0">
              <a:solidFill>
                <a:srgbClr val="0070C0"/>
              </a:solidFill>
            </a:endParaRPr>
          </a:p>
        </p:txBody>
      </p:sp>
      <p:cxnSp>
        <p:nvCxnSpPr>
          <p:cNvPr id="14" name="Straight Arrow Connector 13"/>
          <p:cNvCxnSpPr>
            <a:stCxn id="11" idx="0"/>
          </p:cNvCxnSpPr>
          <p:nvPr/>
        </p:nvCxnSpPr>
        <p:spPr>
          <a:xfrm flipV="1">
            <a:off x="3691978" y="3257550"/>
            <a:ext cx="114300" cy="22860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flipV="1">
            <a:off x="4834978" y="3257550"/>
            <a:ext cx="85725" cy="1714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2663278" y="4000500"/>
            <a:ext cx="3714750" cy="738664"/>
          </a:xfrm>
          <a:prstGeom prst="rect">
            <a:avLst/>
          </a:prstGeom>
        </p:spPr>
        <p:txBody>
          <a:bodyPr wrap="square">
            <a:spAutoFit/>
          </a:bodyPr>
          <a:lstStyle/>
          <a:p>
            <a:r>
              <a:rPr lang="en-US" sz="2100" b="1" dirty="0">
                <a:solidFill>
                  <a:srgbClr val="0070C0"/>
                </a:solidFill>
              </a:rPr>
              <a:t>assume Gaussian distribution</a:t>
            </a:r>
            <a:endParaRPr lang="en-US" sz="2100" dirty="0">
              <a:solidFill>
                <a:srgbClr val="0070C0"/>
              </a:solidFill>
            </a:endParaRPr>
          </a:p>
        </p:txBody>
      </p:sp>
      <p:sp>
        <p:nvSpPr>
          <p:cNvPr id="18" name="Rectangle 17"/>
          <p:cNvSpPr/>
          <p:nvPr/>
        </p:nvSpPr>
        <p:spPr>
          <a:xfrm>
            <a:off x="1771650" y="4757604"/>
            <a:ext cx="5886450" cy="1200329"/>
          </a:xfrm>
          <a:prstGeom prst="rect">
            <a:avLst/>
          </a:prstGeom>
        </p:spPr>
        <p:txBody>
          <a:bodyPr wrap="square">
            <a:spAutoFit/>
          </a:bodyPr>
          <a:lstStyle/>
          <a:p>
            <a:r>
              <a:rPr lang="en-US" b="1" dirty="0"/>
              <a:t>Generate a “perfect” prediction: </a:t>
            </a:r>
            <a:br>
              <a:rPr lang="en-US" b="1" dirty="0"/>
            </a:br>
            <a:r>
              <a:rPr lang="en-US" dirty="0"/>
              <a:t>for each mutation, generate a Gaussian random variable with the mean and standard deviation set to </a:t>
            </a:r>
            <a:r>
              <a:rPr lang="en-US" dirty="0">
                <a:solidFill>
                  <a:srgbClr val="C00000"/>
                </a:solidFill>
              </a:rPr>
              <a:t>experimental values</a:t>
            </a:r>
          </a:p>
        </p:txBody>
      </p:sp>
      <p:sp>
        <p:nvSpPr>
          <p:cNvPr id="16" name="Text Box 6">
            <a:extLst>
              <a:ext uri="{FF2B5EF4-FFF2-40B4-BE49-F238E27FC236}">
                <a16:creationId xmlns:a16="http://schemas.microsoft.com/office/drawing/2014/main" id="{C311521A-9C1B-9243-B5E4-ACD5F9BED02D}"/>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9" name="Text Box 8">
            <a:extLst>
              <a:ext uri="{FF2B5EF4-FFF2-40B4-BE49-F238E27FC236}">
                <a16:creationId xmlns:a16="http://schemas.microsoft.com/office/drawing/2014/main" id="{E51BB30A-2461-4F47-8C90-8BD3BCB3BFF2}"/>
              </a:ext>
            </a:extLst>
          </p:cNvPr>
          <p:cNvSpPr txBox="1">
            <a:spLocks noChangeArrowheads="1"/>
          </p:cNvSpPr>
          <p:nvPr/>
        </p:nvSpPr>
        <p:spPr bwMode="auto">
          <a:xfrm>
            <a:off x="7436995" y="6248400"/>
            <a:ext cx="13260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Jing Zhang</a:t>
            </a:r>
          </a:p>
        </p:txBody>
      </p:sp>
      <p:sp>
        <p:nvSpPr>
          <p:cNvPr id="20" name="Text Box 9">
            <a:extLst>
              <a:ext uri="{FF2B5EF4-FFF2-40B4-BE49-F238E27FC236}">
                <a16:creationId xmlns:a16="http://schemas.microsoft.com/office/drawing/2014/main" id="{E0B298A1-E7BA-DE4B-8E53-8D9440F144B2}"/>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7"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342112" y="1314451"/>
            <a:ext cx="3887488" cy="646331"/>
          </a:xfrm>
          <a:prstGeom prst="rect">
            <a:avLst/>
          </a:prstGeom>
        </p:spPr>
        <p:txBody>
          <a:bodyPr wrap="square">
            <a:spAutoFit/>
          </a:bodyPr>
          <a:lstStyle/>
          <a:p>
            <a:r>
              <a:rPr lang="en-US" dirty="0"/>
              <a:t>“Control ought to be stupid.” </a:t>
            </a:r>
            <a:br>
              <a:rPr lang="en-US" dirty="0"/>
            </a:br>
            <a:r>
              <a:rPr lang="en-US" dirty="0"/>
              <a:t>		  </a:t>
            </a:r>
            <a:r>
              <a:rPr lang="en-US" b="1" dirty="0"/>
              <a:t>V. M. </a:t>
            </a:r>
            <a:r>
              <a:rPr lang="en-US" b="1" dirty="0" err="1"/>
              <a:t>Stepanov</a:t>
            </a:r>
            <a:endParaRPr lang="en-US" b="1" dirty="0"/>
          </a:p>
        </p:txBody>
      </p:sp>
      <p:sp>
        <p:nvSpPr>
          <p:cNvPr id="6" name="Rectangle 5"/>
          <p:cNvSpPr/>
          <p:nvPr/>
        </p:nvSpPr>
        <p:spPr>
          <a:xfrm>
            <a:off x="1027412" y="1888183"/>
            <a:ext cx="6343650" cy="784830"/>
          </a:xfrm>
          <a:prstGeom prst="rect">
            <a:avLst/>
          </a:prstGeom>
        </p:spPr>
        <p:txBody>
          <a:bodyPr wrap="square">
            <a:spAutoFit/>
          </a:bodyPr>
          <a:lstStyle/>
          <a:p>
            <a:r>
              <a:rPr lang="en-US" sz="1500" dirty="0"/>
              <a:t>To answer the question: </a:t>
            </a:r>
            <a:br>
              <a:rPr lang="en-US" sz="1500" dirty="0"/>
            </a:br>
            <a:r>
              <a:rPr lang="en-US" sz="1500" dirty="0"/>
              <a:t>        </a:t>
            </a:r>
            <a:r>
              <a:rPr lang="en-US" sz="1500" dirty="0">
                <a:solidFill>
                  <a:srgbClr val="C00000"/>
                </a:solidFill>
              </a:rPr>
              <a:t>How does a predictor based on amino acid usage in positions of </a:t>
            </a:r>
            <a:br>
              <a:rPr lang="en-US" sz="1500" dirty="0">
                <a:solidFill>
                  <a:srgbClr val="C00000"/>
                </a:solidFill>
              </a:rPr>
            </a:br>
            <a:r>
              <a:rPr lang="en-US" sz="1500" dirty="0">
                <a:solidFill>
                  <a:srgbClr val="C00000"/>
                </a:solidFill>
              </a:rPr>
              <a:t>        a multiple sequence alignment compares to submitted predictions?</a:t>
            </a:r>
          </a:p>
        </p:txBody>
      </p:sp>
      <p:sp>
        <p:nvSpPr>
          <p:cNvPr id="7" name="Rectangle 6"/>
          <p:cNvSpPr/>
          <p:nvPr/>
        </p:nvSpPr>
        <p:spPr>
          <a:xfrm>
            <a:off x="995014" y="1543051"/>
            <a:ext cx="2403222" cy="369332"/>
          </a:xfrm>
          <a:prstGeom prst="rect">
            <a:avLst/>
          </a:prstGeom>
        </p:spPr>
        <p:txBody>
          <a:bodyPr wrap="none">
            <a:spAutoFit/>
          </a:bodyPr>
          <a:lstStyle/>
          <a:p>
            <a:r>
              <a:rPr lang="en-US" b="1" dirty="0">
                <a:solidFill>
                  <a:schemeClr val="tx2">
                    <a:lumMod val="60000"/>
                    <a:lumOff val="40000"/>
                  </a:schemeClr>
                </a:solidFill>
              </a:rPr>
              <a:t>(2) </a:t>
            </a:r>
            <a:r>
              <a:rPr lang="en-US" b="1" dirty="0"/>
              <a:t>Negative control</a:t>
            </a:r>
            <a:r>
              <a:rPr lang="en-US" dirty="0">
                <a:solidFill>
                  <a:srgbClr val="FF0000"/>
                </a:solidFill>
              </a:rPr>
              <a:t> </a:t>
            </a:r>
          </a:p>
        </p:txBody>
      </p:sp>
      <p:sp>
        <p:nvSpPr>
          <p:cNvPr id="18" name="Rectangle 17"/>
          <p:cNvSpPr/>
          <p:nvPr/>
        </p:nvSpPr>
        <p:spPr>
          <a:xfrm>
            <a:off x="1428750" y="2721815"/>
            <a:ext cx="6400800" cy="3416320"/>
          </a:xfrm>
          <a:prstGeom prst="rect">
            <a:avLst/>
          </a:prstGeom>
        </p:spPr>
        <p:txBody>
          <a:bodyPr wrap="square">
            <a:spAutoFit/>
          </a:bodyPr>
          <a:lstStyle/>
          <a:p>
            <a:r>
              <a:rPr lang="en-US" b="1" dirty="0"/>
              <a:t>Generate a “dummy” prediction: </a:t>
            </a:r>
            <a:br>
              <a:rPr lang="en-US" b="1" dirty="0"/>
            </a:br>
            <a:r>
              <a:rPr lang="en-US" dirty="0"/>
              <a:t>for each mutation, compute the score: </a:t>
            </a:r>
          </a:p>
          <a:p>
            <a:endParaRPr lang="en-US" dirty="0"/>
          </a:p>
          <a:p>
            <a:endParaRPr lang="en-US" dirty="0"/>
          </a:p>
          <a:p>
            <a:endParaRPr lang="en-US" dirty="0"/>
          </a:p>
          <a:p>
            <a:r>
              <a:rPr lang="en-US" i="1" dirty="0"/>
              <a:t>P</a:t>
            </a:r>
            <a:r>
              <a:rPr lang="en-US" sz="1350" i="1" dirty="0"/>
              <a:t>w</a:t>
            </a:r>
            <a:r>
              <a:rPr lang="en-US" dirty="0"/>
              <a:t>, the probability of wild type or </a:t>
            </a:r>
            <a:r>
              <a:rPr lang="en-US" i="1" dirty="0"/>
              <a:t>P</a:t>
            </a:r>
            <a:r>
              <a:rPr lang="en-US" sz="1350" i="1" dirty="0"/>
              <a:t>m</a:t>
            </a:r>
            <a:r>
              <a:rPr lang="en-US" dirty="0"/>
              <a:t> mutated residue in multiple sequence alignment; q, the background amino acid frequencies of Robinson and Robinson. If more than one mutation – add these values. Rank mutations by these scores and assign experimental value with that rank (the same as </a:t>
            </a:r>
            <a:r>
              <a:rPr lang="en-US" dirty="0" err="1"/>
              <a:t>quantile</a:t>
            </a:r>
            <a:r>
              <a:rPr lang="en-US" dirty="0"/>
              <a:t> transformation we apply to predictions).</a:t>
            </a:r>
          </a:p>
          <a:p>
            <a:endParaRPr lang="en-US" dirty="0"/>
          </a:p>
        </p:txBody>
      </p:sp>
      <p:pic>
        <p:nvPicPr>
          <p:cNvPr id="13" name="Picture 3"/>
          <p:cNvPicPr>
            <a:picLocks noChangeAspect="1" noChangeArrowheads="1"/>
          </p:cNvPicPr>
          <p:nvPr/>
        </p:nvPicPr>
        <p:blipFill>
          <a:blip r:embed="rId2" cstate="print"/>
          <a:srcRect/>
          <a:stretch>
            <a:fillRect/>
          </a:stretch>
        </p:blipFill>
        <p:spPr bwMode="auto">
          <a:xfrm>
            <a:off x="3257550" y="3314701"/>
            <a:ext cx="2571750" cy="750445"/>
          </a:xfrm>
          <a:prstGeom prst="rect">
            <a:avLst/>
          </a:prstGeom>
          <a:noFill/>
          <a:ln w="9525">
            <a:noFill/>
            <a:miter lim="800000"/>
            <a:headEnd/>
            <a:tailEnd/>
          </a:ln>
        </p:spPr>
      </p:pic>
      <p:sp>
        <p:nvSpPr>
          <p:cNvPr id="8" name="Text Box 6">
            <a:extLst>
              <a:ext uri="{FF2B5EF4-FFF2-40B4-BE49-F238E27FC236}">
                <a16:creationId xmlns:a16="http://schemas.microsoft.com/office/drawing/2014/main" id="{5F9675A2-D43C-2448-8B5D-52D7EB0554DA}"/>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9" name="Text Box 8">
            <a:extLst>
              <a:ext uri="{FF2B5EF4-FFF2-40B4-BE49-F238E27FC236}">
                <a16:creationId xmlns:a16="http://schemas.microsoft.com/office/drawing/2014/main" id="{4675714B-C153-2F49-8055-D350612CA7B9}"/>
              </a:ext>
            </a:extLst>
          </p:cNvPr>
          <p:cNvSpPr txBox="1">
            <a:spLocks noChangeArrowheads="1"/>
          </p:cNvSpPr>
          <p:nvPr/>
        </p:nvSpPr>
        <p:spPr bwMode="auto">
          <a:xfrm>
            <a:off x="7436995" y="6248400"/>
            <a:ext cx="13260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Jing Zhang</a:t>
            </a:r>
          </a:p>
        </p:txBody>
      </p:sp>
      <p:sp>
        <p:nvSpPr>
          <p:cNvPr id="10" name="Text Box 9">
            <a:extLst>
              <a:ext uri="{FF2B5EF4-FFF2-40B4-BE49-F238E27FC236}">
                <a16:creationId xmlns:a16="http://schemas.microsoft.com/office/drawing/2014/main" id="{1463EA28-B683-9741-A572-7CC76AD1771C}"/>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4" name="Title 1">
            <a:extLst>
              <a:ext uri="{FF2B5EF4-FFF2-40B4-BE49-F238E27FC236}">
                <a16:creationId xmlns:a16="http://schemas.microsoft.com/office/drawing/2014/main" id="{749C0E41-A124-6749-8176-6EB21AE17343}"/>
              </a:ext>
            </a:extLst>
          </p:cNvPr>
          <p:cNvSpPr txBox="1">
            <a:spLocks/>
          </p:cNvSpPr>
          <p:nvPr/>
        </p:nvSpPr>
        <p:spPr>
          <a:xfrm>
            <a:off x="2679426" y="379022"/>
            <a:ext cx="3785147"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algn="l"/>
            <a:r>
              <a:rPr lang="en-US" sz="3000" b="1"/>
              <a:t>We added controls!</a:t>
            </a:r>
            <a:endParaRPr lang="en-US" sz="3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6AD4738-2EBF-4B5A-9FAA-06D2425EDF42}"/>
              </a:ext>
            </a:extLst>
          </p:cNvPr>
          <p:cNvSpPr txBox="1"/>
          <p:nvPr/>
        </p:nvSpPr>
        <p:spPr>
          <a:xfrm>
            <a:off x="1676400" y="527966"/>
            <a:ext cx="6925034" cy="523220"/>
          </a:xfrm>
          <a:prstGeom prst="rect">
            <a:avLst/>
          </a:prstGeom>
          <a:noFill/>
        </p:spPr>
        <p:txBody>
          <a:bodyPr wrap="square" rtlCol="0">
            <a:spAutoFit/>
          </a:bodyPr>
          <a:lstStyle/>
          <a:p>
            <a:r>
              <a:rPr lang="en-US" sz="2800" b="1" dirty="0">
                <a:latin typeface="Arial" panose="020B0604020202020204" pitchFamily="34" charset="0"/>
                <a:cs typeface="Arial" panose="020B0604020202020204" pitchFamily="34" charset="0"/>
              </a:rPr>
              <a:t>ROC curve (deleterious vs others)</a:t>
            </a:r>
          </a:p>
        </p:txBody>
      </p:sp>
      <p:pic>
        <p:nvPicPr>
          <p:cNvPr id="6" name="Picture 5">
            <a:extLst>
              <a:ext uri="{FF2B5EF4-FFF2-40B4-BE49-F238E27FC236}">
                <a16:creationId xmlns:a16="http://schemas.microsoft.com/office/drawing/2014/main" id="{5F861B70-1E56-4609-A46C-1140C9CE31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53"/>
          <a:stretch/>
        </p:blipFill>
        <p:spPr bwMode="auto">
          <a:xfrm>
            <a:off x="517618" y="1441712"/>
            <a:ext cx="5815013" cy="437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0C20251-C05A-4F42-9802-107C5CD11C98}"/>
              </a:ext>
            </a:extLst>
          </p:cNvPr>
          <p:cNvSpPr txBox="1"/>
          <p:nvPr/>
        </p:nvSpPr>
        <p:spPr>
          <a:xfrm>
            <a:off x="6146419" y="2745984"/>
            <a:ext cx="2841171" cy="1246495"/>
          </a:xfrm>
          <a:prstGeom prst="rect">
            <a:avLst/>
          </a:prstGeom>
          <a:noFill/>
        </p:spPr>
        <p:txBody>
          <a:bodyPr wrap="square" rtlCol="0">
            <a:spAutoFit/>
          </a:bodyPr>
          <a:lstStyle/>
          <a:p>
            <a:r>
              <a:rPr lang="en-US" sz="1500" b="1" dirty="0"/>
              <a:t>Score &lt;=0.3: deleterious (2043, wild-type less than 5%)</a:t>
            </a:r>
          </a:p>
          <a:p>
            <a:r>
              <a:rPr lang="en-US" sz="1500" b="1" dirty="0"/>
              <a:t>Score &gt;=0.8: wild-type (2094, nonsense less than 5%)</a:t>
            </a:r>
          </a:p>
        </p:txBody>
      </p:sp>
      <p:sp>
        <p:nvSpPr>
          <p:cNvPr id="5" name="Text Box 6">
            <a:extLst>
              <a:ext uri="{FF2B5EF4-FFF2-40B4-BE49-F238E27FC236}">
                <a16:creationId xmlns:a16="http://schemas.microsoft.com/office/drawing/2014/main" id="{367D8BF4-21C3-4C4C-A3C7-E0C7437DBE9E}"/>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7" name="Text Box 8">
            <a:extLst>
              <a:ext uri="{FF2B5EF4-FFF2-40B4-BE49-F238E27FC236}">
                <a16:creationId xmlns:a16="http://schemas.microsoft.com/office/drawing/2014/main" id="{D3F7FD1E-C9E5-1648-A530-FE71203ACF4B}"/>
              </a:ext>
            </a:extLst>
          </p:cNvPr>
          <p:cNvSpPr txBox="1">
            <a:spLocks noChangeArrowheads="1"/>
          </p:cNvSpPr>
          <p:nvPr/>
        </p:nvSpPr>
        <p:spPr bwMode="auto">
          <a:xfrm>
            <a:off x="7436995" y="6248400"/>
            <a:ext cx="13260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Jing Zhang</a:t>
            </a:r>
          </a:p>
        </p:txBody>
      </p:sp>
      <p:sp>
        <p:nvSpPr>
          <p:cNvPr id="8" name="Text Box 9">
            <a:extLst>
              <a:ext uri="{FF2B5EF4-FFF2-40B4-BE49-F238E27FC236}">
                <a16:creationId xmlns:a16="http://schemas.microsoft.com/office/drawing/2014/main" id="{F6755DBF-541F-6B45-9146-8012F4904EFF}"/>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90925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4B8583C1-B7F6-4EA9-8200-806E4A4AD3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652" y="1448372"/>
            <a:ext cx="6020991" cy="4415325"/>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6">
            <a:extLst>
              <a:ext uri="{FF2B5EF4-FFF2-40B4-BE49-F238E27FC236}">
                <a16:creationId xmlns:a16="http://schemas.microsoft.com/office/drawing/2014/main" id="{9B91698E-295F-104C-B009-D55841470325}"/>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6" name="Text Box 8">
            <a:extLst>
              <a:ext uri="{FF2B5EF4-FFF2-40B4-BE49-F238E27FC236}">
                <a16:creationId xmlns:a16="http://schemas.microsoft.com/office/drawing/2014/main" id="{F8691C94-28BE-6A40-A91B-26A351165DDD}"/>
              </a:ext>
            </a:extLst>
          </p:cNvPr>
          <p:cNvSpPr txBox="1">
            <a:spLocks noChangeArrowheads="1"/>
          </p:cNvSpPr>
          <p:nvPr/>
        </p:nvSpPr>
        <p:spPr bwMode="auto">
          <a:xfrm>
            <a:off x="7436995" y="6248400"/>
            <a:ext cx="13260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Jing Zhang</a:t>
            </a:r>
          </a:p>
        </p:txBody>
      </p:sp>
      <p:sp>
        <p:nvSpPr>
          <p:cNvPr id="7" name="Text Box 9">
            <a:extLst>
              <a:ext uri="{FF2B5EF4-FFF2-40B4-BE49-F238E27FC236}">
                <a16:creationId xmlns:a16="http://schemas.microsoft.com/office/drawing/2014/main" id="{BEDC68E8-4256-DF41-B2C0-8AC4D4C169FF}"/>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8" name="TextBox 7">
            <a:extLst>
              <a:ext uri="{FF2B5EF4-FFF2-40B4-BE49-F238E27FC236}">
                <a16:creationId xmlns:a16="http://schemas.microsoft.com/office/drawing/2014/main" id="{EC844DD9-514B-1444-BE64-BC0A1F67A635}"/>
              </a:ext>
            </a:extLst>
          </p:cNvPr>
          <p:cNvSpPr txBox="1"/>
          <p:nvPr/>
        </p:nvSpPr>
        <p:spPr>
          <a:xfrm>
            <a:off x="1676400" y="527966"/>
            <a:ext cx="6925034" cy="523220"/>
          </a:xfrm>
          <a:prstGeom prst="rect">
            <a:avLst/>
          </a:prstGeom>
          <a:noFill/>
        </p:spPr>
        <p:txBody>
          <a:bodyPr wrap="square" rtlCol="0">
            <a:spAutoFit/>
          </a:bodyPr>
          <a:lstStyle/>
          <a:p>
            <a:r>
              <a:rPr lang="en-US" sz="2800" b="1" dirty="0">
                <a:latin typeface="Arial" panose="020B0604020202020204" pitchFamily="34" charset="0"/>
                <a:cs typeface="Arial" panose="020B0604020202020204" pitchFamily="34" charset="0"/>
              </a:rPr>
              <a:t>ROC curve (deleterious vs others)</a:t>
            </a:r>
          </a:p>
        </p:txBody>
      </p:sp>
    </p:spTree>
    <p:extLst>
      <p:ext uri="{BB962C8B-B14F-4D97-AF65-F5344CB8AC3E}">
        <p14:creationId xmlns:p14="http://schemas.microsoft.com/office/powerpoint/2010/main" val="3812556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AEF998-5734-4225-8BD1-DF88399A6D0F}"/>
              </a:ext>
            </a:extLst>
          </p:cNvPr>
          <p:cNvSpPr txBox="1"/>
          <p:nvPr/>
        </p:nvSpPr>
        <p:spPr>
          <a:xfrm>
            <a:off x="3200400" y="457200"/>
            <a:ext cx="4802319" cy="584775"/>
          </a:xfrm>
          <a:prstGeom prst="rect">
            <a:avLst/>
          </a:prstGeom>
          <a:noFill/>
        </p:spPr>
        <p:txBody>
          <a:bodyPr wrap="square" rtlCol="0">
            <a:spAutoFit/>
          </a:bodyPr>
          <a:lstStyle/>
          <a:p>
            <a:r>
              <a:rPr lang="en-US" sz="3200" b="1" dirty="0"/>
              <a:t>Scores table</a:t>
            </a:r>
          </a:p>
        </p:txBody>
      </p:sp>
      <p:pic>
        <p:nvPicPr>
          <p:cNvPr id="4" name="Picture 3">
            <a:extLst>
              <a:ext uri="{FF2B5EF4-FFF2-40B4-BE49-F238E27FC236}">
                <a16:creationId xmlns:a16="http://schemas.microsoft.com/office/drawing/2014/main" id="{362BDCDF-1713-4C25-95D3-F57E7A07644B}"/>
              </a:ext>
            </a:extLst>
          </p:cNvPr>
          <p:cNvPicPr>
            <a:picLocks noChangeAspect="1"/>
          </p:cNvPicPr>
          <p:nvPr/>
        </p:nvPicPr>
        <p:blipFill>
          <a:blip r:embed="rId2"/>
          <a:stretch>
            <a:fillRect/>
          </a:stretch>
        </p:blipFill>
        <p:spPr>
          <a:xfrm>
            <a:off x="1219200" y="1041975"/>
            <a:ext cx="7109258" cy="4894289"/>
          </a:xfrm>
          <a:prstGeom prst="rect">
            <a:avLst/>
          </a:prstGeom>
        </p:spPr>
      </p:pic>
      <p:sp>
        <p:nvSpPr>
          <p:cNvPr id="5" name="Text Box 6">
            <a:extLst>
              <a:ext uri="{FF2B5EF4-FFF2-40B4-BE49-F238E27FC236}">
                <a16:creationId xmlns:a16="http://schemas.microsoft.com/office/drawing/2014/main" id="{D5C63066-1678-0247-BD8A-2DB5D44CD650}"/>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6" name="Text Box 8">
            <a:extLst>
              <a:ext uri="{FF2B5EF4-FFF2-40B4-BE49-F238E27FC236}">
                <a16:creationId xmlns:a16="http://schemas.microsoft.com/office/drawing/2014/main" id="{1BB5FE91-07B8-C046-9A83-B12254112DDE}"/>
              </a:ext>
            </a:extLst>
          </p:cNvPr>
          <p:cNvSpPr txBox="1">
            <a:spLocks noChangeArrowheads="1"/>
          </p:cNvSpPr>
          <p:nvPr/>
        </p:nvSpPr>
        <p:spPr bwMode="auto">
          <a:xfrm>
            <a:off x="7436995" y="6248400"/>
            <a:ext cx="13260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Jing Zhang</a:t>
            </a:r>
          </a:p>
        </p:txBody>
      </p:sp>
      <p:sp>
        <p:nvSpPr>
          <p:cNvPr id="7" name="Text Box 9">
            <a:extLst>
              <a:ext uri="{FF2B5EF4-FFF2-40B4-BE49-F238E27FC236}">
                <a16:creationId xmlns:a16="http://schemas.microsoft.com/office/drawing/2014/main" id="{A24C1EAC-FACC-5A45-A99C-BE6033B9DBC6}"/>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901394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80814" y="887900"/>
            <a:ext cx="5943600" cy="2677656"/>
          </a:xfrm>
          <a:prstGeom prst="rect">
            <a:avLst/>
          </a:prstGeom>
          <a:noFill/>
        </p:spPr>
        <p:txBody>
          <a:bodyPr wrap="square" rtlCol="0">
            <a:spAutoFit/>
          </a:bodyPr>
          <a:lstStyle/>
          <a:p>
            <a:pPr algn="ctr"/>
            <a:r>
              <a:rPr lang="en-US" sz="2700" b="1" dirty="0"/>
              <a:t>Combine Scores:</a:t>
            </a:r>
          </a:p>
          <a:p>
            <a:pPr algn="ctr"/>
            <a:r>
              <a:rPr lang="en-US" sz="2700" b="1" dirty="0"/>
              <a:t> </a:t>
            </a:r>
          </a:p>
          <a:p>
            <a:pPr algn="ctr"/>
            <a:endParaRPr lang="en-US" dirty="0"/>
          </a:p>
          <a:p>
            <a:pPr algn="ctr"/>
            <a:r>
              <a:rPr lang="en-US" sz="2400" dirty="0"/>
              <a:t>Average Z-scores within each </a:t>
            </a:r>
            <a:r>
              <a:rPr lang="en-US" sz="2400" dirty="0">
                <a:solidFill>
                  <a:srgbClr val="0070C0"/>
                </a:solidFill>
              </a:rPr>
              <a:t>category</a:t>
            </a:r>
            <a:r>
              <a:rPr lang="en-US" sz="2400" dirty="0"/>
              <a:t>; </a:t>
            </a:r>
          </a:p>
          <a:p>
            <a:pPr algn="ctr"/>
            <a:endParaRPr lang="en-US" sz="2400" dirty="0"/>
          </a:p>
          <a:p>
            <a:pPr algn="ctr"/>
            <a:r>
              <a:rPr lang="en-US" sz="2400" dirty="0"/>
              <a:t>Sum for categories in each </a:t>
            </a:r>
            <a:r>
              <a:rPr lang="en-US" sz="2400" dirty="0">
                <a:solidFill>
                  <a:srgbClr val="0070C0"/>
                </a:solidFill>
              </a:rPr>
              <a:t>subset</a:t>
            </a:r>
            <a:r>
              <a:rPr lang="en-US" sz="2400" dirty="0"/>
              <a:t>;</a:t>
            </a:r>
          </a:p>
          <a:p>
            <a:pPr algn="ctr"/>
            <a:endParaRPr lang="en-US" sz="2400" dirty="0"/>
          </a:p>
        </p:txBody>
      </p:sp>
      <p:pic>
        <p:nvPicPr>
          <p:cNvPr id="2" name="Picture 1">
            <a:extLst>
              <a:ext uri="{FF2B5EF4-FFF2-40B4-BE49-F238E27FC236}">
                <a16:creationId xmlns:a16="http://schemas.microsoft.com/office/drawing/2014/main" id="{5BF544B8-D5F4-442A-9A35-D1D6A3AF2450}"/>
              </a:ext>
            </a:extLst>
          </p:cNvPr>
          <p:cNvPicPr>
            <a:picLocks noChangeAspect="1"/>
          </p:cNvPicPr>
          <p:nvPr/>
        </p:nvPicPr>
        <p:blipFill>
          <a:blip r:embed="rId3"/>
          <a:stretch>
            <a:fillRect/>
          </a:stretch>
        </p:blipFill>
        <p:spPr>
          <a:xfrm>
            <a:off x="1105187" y="4306446"/>
            <a:ext cx="6086475" cy="457200"/>
          </a:xfrm>
          <a:prstGeom prst="rect">
            <a:avLst/>
          </a:prstGeom>
        </p:spPr>
      </p:pic>
      <p:sp>
        <p:nvSpPr>
          <p:cNvPr id="3" name="Oval 2">
            <a:extLst>
              <a:ext uri="{FF2B5EF4-FFF2-40B4-BE49-F238E27FC236}">
                <a16:creationId xmlns:a16="http://schemas.microsoft.com/office/drawing/2014/main" id="{695C5785-5FC3-41DA-988B-ED342B69724E}"/>
              </a:ext>
            </a:extLst>
          </p:cNvPr>
          <p:cNvSpPr/>
          <p:nvPr/>
        </p:nvSpPr>
        <p:spPr>
          <a:xfrm>
            <a:off x="2019587" y="4192146"/>
            <a:ext cx="4800600" cy="4000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6" name="Straight Arrow Connector 5">
            <a:extLst>
              <a:ext uri="{FF2B5EF4-FFF2-40B4-BE49-F238E27FC236}">
                <a16:creationId xmlns:a16="http://schemas.microsoft.com/office/drawing/2014/main" id="{DE6C6B5F-40B7-49C1-A00C-D960632C4E53}"/>
              </a:ext>
            </a:extLst>
          </p:cNvPr>
          <p:cNvCxnSpPr>
            <a:cxnSpLocks/>
            <a:stCxn id="3" idx="0"/>
            <a:endCxn id="7" idx="2"/>
          </p:cNvCxnSpPr>
          <p:nvPr/>
        </p:nvCxnSpPr>
        <p:spPr>
          <a:xfrm flipH="1" flipV="1">
            <a:off x="2400443" y="3657600"/>
            <a:ext cx="2019444" cy="534546"/>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E9A4149-2C91-4A8C-87C6-17D72758433E}"/>
              </a:ext>
            </a:extLst>
          </p:cNvPr>
          <p:cNvSpPr txBox="1"/>
          <p:nvPr/>
        </p:nvSpPr>
        <p:spPr>
          <a:xfrm>
            <a:off x="1676686" y="3311351"/>
            <a:ext cx="1447513" cy="346249"/>
          </a:xfrm>
          <a:prstGeom prst="rect">
            <a:avLst/>
          </a:prstGeom>
          <a:noFill/>
        </p:spPr>
        <p:txBody>
          <a:bodyPr wrap="square" rtlCol="0">
            <a:spAutoFit/>
          </a:bodyPr>
          <a:lstStyle/>
          <a:p>
            <a:r>
              <a:rPr lang="en-US" sz="1650" b="1" dirty="0"/>
              <a:t>Categories</a:t>
            </a:r>
          </a:p>
        </p:txBody>
      </p:sp>
      <p:sp>
        <p:nvSpPr>
          <p:cNvPr id="8" name="Text Box 6">
            <a:extLst>
              <a:ext uri="{FF2B5EF4-FFF2-40B4-BE49-F238E27FC236}">
                <a16:creationId xmlns:a16="http://schemas.microsoft.com/office/drawing/2014/main" id="{B2271C59-5DE2-2343-BA2E-68E9EBCFD866}"/>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9" name="Text Box 8">
            <a:extLst>
              <a:ext uri="{FF2B5EF4-FFF2-40B4-BE49-F238E27FC236}">
                <a16:creationId xmlns:a16="http://schemas.microsoft.com/office/drawing/2014/main" id="{09D02BBA-A492-9B4D-8220-FFA545CC67DA}"/>
              </a:ext>
            </a:extLst>
          </p:cNvPr>
          <p:cNvSpPr txBox="1">
            <a:spLocks noChangeArrowheads="1"/>
          </p:cNvSpPr>
          <p:nvPr/>
        </p:nvSpPr>
        <p:spPr bwMode="auto">
          <a:xfrm>
            <a:off x="7436995" y="6248400"/>
            <a:ext cx="13260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Jing Zhang</a:t>
            </a:r>
          </a:p>
        </p:txBody>
      </p:sp>
      <p:sp>
        <p:nvSpPr>
          <p:cNvPr id="10" name="Text Box 9">
            <a:extLst>
              <a:ext uri="{FF2B5EF4-FFF2-40B4-BE49-F238E27FC236}">
                <a16:creationId xmlns:a16="http://schemas.microsoft.com/office/drawing/2014/main" id="{4E04EE72-31FB-7341-9098-DBE15B8C2062}"/>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AAD290E9-E3CC-46BE-A35E-D20925D51AE4}"/>
              </a:ext>
            </a:extLst>
          </p:cNvPr>
          <p:cNvGraphicFramePr>
            <a:graphicFrameLocks noGrp="1"/>
          </p:cNvGraphicFramePr>
          <p:nvPr>
            <p:extLst>
              <p:ext uri="{D42A27DB-BD31-4B8C-83A1-F6EECF244321}">
                <p14:modId xmlns:p14="http://schemas.microsoft.com/office/powerpoint/2010/main" val="2738487454"/>
              </p:ext>
            </p:extLst>
          </p:nvPr>
        </p:nvGraphicFramePr>
        <p:xfrm>
          <a:off x="1295401" y="1758204"/>
          <a:ext cx="2746959" cy="4315789"/>
        </p:xfrm>
        <a:graphic>
          <a:graphicData uri="http://schemas.openxmlformats.org/drawingml/2006/table">
            <a:tbl>
              <a:tblPr>
                <a:tableStyleId>{7DF18680-E054-41AD-8BC1-D1AEF772440D}</a:tableStyleId>
              </a:tblPr>
              <a:tblGrid>
                <a:gridCol w="1300601">
                  <a:extLst>
                    <a:ext uri="{9D8B030D-6E8A-4147-A177-3AD203B41FA5}">
                      <a16:colId xmlns:a16="http://schemas.microsoft.com/office/drawing/2014/main" val="3141048987"/>
                    </a:ext>
                  </a:extLst>
                </a:gridCol>
                <a:gridCol w="908178">
                  <a:extLst>
                    <a:ext uri="{9D8B030D-6E8A-4147-A177-3AD203B41FA5}">
                      <a16:colId xmlns:a16="http://schemas.microsoft.com/office/drawing/2014/main" val="283670967"/>
                    </a:ext>
                  </a:extLst>
                </a:gridCol>
                <a:gridCol w="538180">
                  <a:extLst>
                    <a:ext uri="{9D8B030D-6E8A-4147-A177-3AD203B41FA5}">
                      <a16:colId xmlns:a16="http://schemas.microsoft.com/office/drawing/2014/main" val="3073239682"/>
                    </a:ext>
                  </a:extLst>
                </a:gridCol>
              </a:tblGrid>
              <a:tr h="164783">
                <a:tc>
                  <a:txBody>
                    <a:bodyPr/>
                    <a:lstStyle/>
                    <a:p>
                      <a:pPr algn="ctr" fontAlgn="ctr"/>
                      <a:r>
                        <a:rPr lang="en-US" sz="1200" b="0" i="0" u="none" strike="noStrike" dirty="0">
                          <a:solidFill>
                            <a:srgbClr val="000000"/>
                          </a:solidFill>
                          <a:effectLst/>
                          <a:latin typeface="Calibri" panose="020F0502020204030204" pitchFamily="34" charset="0"/>
                        </a:rPr>
                        <a:t>group</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Z score</a:t>
                      </a:r>
                    </a:p>
                  </a:txBody>
                  <a:tcPr marL="4763" marR="4763" marT="4763" marB="0" anchor="ctr"/>
                </a:tc>
                <a:tc>
                  <a:txBody>
                    <a:bodyPr/>
                    <a:lstStyle/>
                    <a:p>
                      <a:pPr algn="ctr" fontAlgn="b"/>
                      <a:r>
                        <a:rPr lang="en-US" sz="1200" u="none" strike="noStrike" dirty="0">
                          <a:effectLst/>
                        </a:rPr>
                        <a:t>rank</a:t>
                      </a:r>
                      <a:endParaRPr lang="en-US" sz="1200" b="0" i="0" u="none" strike="noStrike" dirty="0">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2517921751"/>
                  </a:ext>
                </a:extLst>
              </a:tr>
              <a:tr h="164783">
                <a:tc>
                  <a:txBody>
                    <a:bodyPr/>
                    <a:lstStyle/>
                    <a:p>
                      <a:pPr algn="ctr" fontAlgn="b"/>
                      <a:r>
                        <a:rPr lang="en-US" sz="1200" b="0" i="0" u="none" strike="noStrike">
                          <a:solidFill>
                            <a:srgbClr val="000000"/>
                          </a:solidFill>
                          <a:effectLst/>
                          <a:latin typeface="Calibri" panose="020F0502020204030204" pitchFamily="34" charset="0"/>
                        </a:rPr>
                        <a:t>positive</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12.39</a:t>
                      </a:r>
                    </a:p>
                  </a:txBody>
                  <a:tcPr marL="4763" marR="4763" marT="4763"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3799195491"/>
                  </a:ext>
                </a:extLst>
              </a:tr>
              <a:tr h="164783">
                <a:tc>
                  <a:txBody>
                    <a:bodyPr/>
                    <a:lstStyle/>
                    <a:p>
                      <a:pPr algn="ctr" fontAlgn="b"/>
                      <a:r>
                        <a:rPr lang="en-US" sz="1200" b="0" i="0" u="none" strike="noStrike">
                          <a:solidFill>
                            <a:srgbClr val="000000"/>
                          </a:solidFill>
                          <a:effectLst/>
                          <a:latin typeface="Calibri" panose="020F0502020204030204" pitchFamily="34" charset="0"/>
                        </a:rPr>
                        <a:t>HMBS_Team5_1</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2.84</a:t>
                      </a:r>
                    </a:p>
                  </a:txBody>
                  <a:tcPr marL="4763" marR="4763" marT="4763" marB="0" anchor="b"/>
                </a:tc>
                <a:tc>
                  <a:txBody>
                    <a:bodyPr/>
                    <a:lstStyle/>
                    <a:p>
                      <a:pPr algn="ctr" fontAlgn="ctr"/>
                      <a:r>
                        <a:rPr lang="en-US" sz="1200" b="0" i="0" u="none" strike="noStrike" dirty="0">
                          <a:solidFill>
                            <a:srgbClr val="000000"/>
                          </a:solidFill>
                          <a:effectLst/>
                          <a:latin typeface="Calibri" panose="020F0502020204030204" pitchFamily="34" charset="0"/>
                        </a:rPr>
                        <a:t>1</a:t>
                      </a:r>
                    </a:p>
                  </a:txBody>
                  <a:tcPr marL="4763" marR="4763" marT="4763" marB="0" anchor="ctr"/>
                </a:tc>
                <a:extLst>
                  <a:ext uri="{0D108BD9-81ED-4DB2-BD59-A6C34878D82A}">
                    <a16:rowId xmlns:a16="http://schemas.microsoft.com/office/drawing/2014/main" val="2804867614"/>
                  </a:ext>
                </a:extLst>
              </a:tr>
              <a:tr h="164783">
                <a:tc>
                  <a:txBody>
                    <a:bodyPr/>
                    <a:lstStyle/>
                    <a:p>
                      <a:pPr algn="ctr" fontAlgn="b"/>
                      <a:r>
                        <a:rPr lang="en-US" sz="1200" b="0" i="0" u="none" strike="noStrike">
                          <a:solidFill>
                            <a:srgbClr val="000000"/>
                          </a:solidFill>
                          <a:effectLst/>
                          <a:latin typeface="Calibri" panose="020F0502020204030204" pitchFamily="34" charset="0"/>
                        </a:rPr>
                        <a:t>HMBS_Team10_5</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2.70</a:t>
                      </a:r>
                    </a:p>
                  </a:txBody>
                  <a:tcPr marL="4763" marR="4763" marT="4763" marB="0" anchor="b"/>
                </a:tc>
                <a:tc>
                  <a:txBody>
                    <a:bodyPr/>
                    <a:lstStyle/>
                    <a:p>
                      <a:pPr algn="ctr" fontAlgn="ctr"/>
                      <a:r>
                        <a:rPr lang="en-US" sz="1200" b="0" i="0" u="none" strike="noStrike" dirty="0">
                          <a:solidFill>
                            <a:srgbClr val="000000"/>
                          </a:solidFill>
                          <a:effectLst/>
                          <a:latin typeface="Calibri" panose="020F0502020204030204" pitchFamily="34" charset="0"/>
                        </a:rPr>
                        <a:t>2</a:t>
                      </a:r>
                    </a:p>
                  </a:txBody>
                  <a:tcPr marL="4763" marR="4763" marT="4763" marB="0" anchor="ctr"/>
                </a:tc>
                <a:extLst>
                  <a:ext uri="{0D108BD9-81ED-4DB2-BD59-A6C34878D82A}">
                    <a16:rowId xmlns:a16="http://schemas.microsoft.com/office/drawing/2014/main" val="509567154"/>
                  </a:ext>
                </a:extLst>
              </a:tr>
              <a:tr h="164783">
                <a:tc>
                  <a:txBody>
                    <a:bodyPr/>
                    <a:lstStyle/>
                    <a:p>
                      <a:pPr algn="ctr" fontAlgn="b"/>
                      <a:r>
                        <a:rPr lang="en-US" sz="1200" b="0" i="0" u="none" strike="noStrike">
                          <a:solidFill>
                            <a:srgbClr val="000000"/>
                          </a:solidFill>
                          <a:effectLst/>
                          <a:latin typeface="Calibri" panose="020F0502020204030204" pitchFamily="34" charset="0"/>
                        </a:rPr>
                        <a:t>HMBS_Team5_2</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2.65</a:t>
                      </a:r>
                    </a:p>
                  </a:txBody>
                  <a:tcPr marL="4763" marR="4763" marT="4763" marB="0" anchor="b"/>
                </a:tc>
                <a:tc>
                  <a:txBody>
                    <a:bodyPr/>
                    <a:lstStyle/>
                    <a:p>
                      <a:pPr algn="ctr" fontAlgn="ctr"/>
                      <a:r>
                        <a:rPr lang="en-US" sz="1200" b="0" i="0" u="none" strike="noStrike" dirty="0">
                          <a:solidFill>
                            <a:srgbClr val="000000"/>
                          </a:solidFill>
                          <a:effectLst/>
                          <a:latin typeface="Calibri" panose="020F0502020204030204" pitchFamily="34" charset="0"/>
                        </a:rPr>
                        <a:t>3</a:t>
                      </a:r>
                    </a:p>
                  </a:txBody>
                  <a:tcPr marL="4763" marR="4763" marT="4763" marB="0" anchor="ctr"/>
                </a:tc>
                <a:extLst>
                  <a:ext uri="{0D108BD9-81ED-4DB2-BD59-A6C34878D82A}">
                    <a16:rowId xmlns:a16="http://schemas.microsoft.com/office/drawing/2014/main" val="604750265"/>
                  </a:ext>
                </a:extLst>
              </a:tr>
              <a:tr h="164783">
                <a:tc>
                  <a:txBody>
                    <a:bodyPr/>
                    <a:lstStyle/>
                    <a:p>
                      <a:pPr algn="ctr" fontAlgn="b"/>
                      <a:r>
                        <a:rPr lang="en-US" sz="1200" b="0" i="0" u="none" strike="noStrike">
                          <a:solidFill>
                            <a:srgbClr val="000000"/>
                          </a:solidFill>
                          <a:effectLst/>
                          <a:latin typeface="Calibri" panose="020F0502020204030204" pitchFamily="34" charset="0"/>
                        </a:rPr>
                        <a:t>HMBS_Team9_2</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2.60</a:t>
                      </a:r>
                    </a:p>
                  </a:txBody>
                  <a:tcPr marL="4763" marR="4763" marT="4763" marB="0" anchor="b"/>
                </a:tc>
                <a:tc>
                  <a:txBody>
                    <a:bodyPr/>
                    <a:lstStyle/>
                    <a:p>
                      <a:pPr algn="ctr" fontAlgn="ctr"/>
                      <a:r>
                        <a:rPr lang="en-US" sz="1200" b="0" i="0" u="none" strike="noStrike" dirty="0">
                          <a:solidFill>
                            <a:srgbClr val="000000"/>
                          </a:solidFill>
                          <a:effectLst/>
                          <a:latin typeface="Calibri" panose="020F0502020204030204" pitchFamily="34" charset="0"/>
                        </a:rPr>
                        <a:t>4</a:t>
                      </a:r>
                    </a:p>
                  </a:txBody>
                  <a:tcPr marL="4763" marR="4763" marT="4763" marB="0" anchor="ctr"/>
                </a:tc>
                <a:extLst>
                  <a:ext uri="{0D108BD9-81ED-4DB2-BD59-A6C34878D82A}">
                    <a16:rowId xmlns:a16="http://schemas.microsoft.com/office/drawing/2014/main" val="2958125072"/>
                  </a:ext>
                </a:extLst>
              </a:tr>
              <a:tr h="164783">
                <a:tc>
                  <a:txBody>
                    <a:bodyPr/>
                    <a:lstStyle/>
                    <a:p>
                      <a:pPr algn="ctr" fontAlgn="b"/>
                      <a:r>
                        <a:rPr lang="en-US" sz="1200" b="0" i="0" u="none" strike="noStrike">
                          <a:solidFill>
                            <a:srgbClr val="000000"/>
                          </a:solidFill>
                          <a:effectLst/>
                          <a:latin typeface="Calibri" panose="020F0502020204030204" pitchFamily="34" charset="0"/>
                        </a:rPr>
                        <a:t>HMBS_Team5_5</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2.55</a:t>
                      </a:r>
                    </a:p>
                  </a:txBody>
                  <a:tcPr marL="4763" marR="4763" marT="4763" marB="0" anchor="b"/>
                </a:tc>
                <a:tc>
                  <a:txBody>
                    <a:bodyPr/>
                    <a:lstStyle/>
                    <a:p>
                      <a:pPr algn="ctr" fontAlgn="ctr"/>
                      <a:r>
                        <a:rPr lang="en-US" sz="1200" b="0" i="0" u="none" strike="noStrike" dirty="0">
                          <a:solidFill>
                            <a:srgbClr val="000000"/>
                          </a:solidFill>
                          <a:effectLst/>
                          <a:latin typeface="Calibri" panose="020F0502020204030204" pitchFamily="34" charset="0"/>
                        </a:rPr>
                        <a:t>5</a:t>
                      </a:r>
                    </a:p>
                  </a:txBody>
                  <a:tcPr marL="4763" marR="4763" marT="4763" marB="0" anchor="ctr"/>
                </a:tc>
                <a:extLst>
                  <a:ext uri="{0D108BD9-81ED-4DB2-BD59-A6C34878D82A}">
                    <a16:rowId xmlns:a16="http://schemas.microsoft.com/office/drawing/2014/main" val="3085821065"/>
                  </a:ext>
                </a:extLst>
              </a:tr>
              <a:tr h="164783">
                <a:tc>
                  <a:txBody>
                    <a:bodyPr/>
                    <a:lstStyle/>
                    <a:p>
                      <a:pPr algn="ctr" fontAlgn="b"/>
                      <a:r>
                        <a:rPr lang="en-US" sz="1200" b="0" i="0" u="none" strike="noStrike">
                          <a:solidFill>
                            <a:srgbClr val="000000"/>
                          </a:solidFill>
                          <a:effectLst/>
                          <a:latin typeface="Calibri" panose="020F0502020204030204" pitchFamily="34" charset="0"/>
                        </a:rPr>
                        <a:t>negative</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2.46</a:t>
                      </a:r>
                    </a:p>
                  </a:txBody>
                  <a:tcPr marL="4763" marR="4763" marT="4763" marB="0" anchor="b"/>
                </a:tc>
                <a:tc>
                  <a:txBody>
                    <a:bodyPr/>
                    <a:lstStyle/>
                    <a:p>
                      <a:pPr algn="ctr" fontAlgn="ctr"/>
                      <a:endParaRPr lang="en-US" sz="1200" b="0"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462623027"/>
                  </a:ext>
                </a:extLst>
              </a:tr>
              <a:tr h="164783">
                <a:tc>
                  <a:txBody>
                    <a:bodyPr/>
                    <a:lstStyle/>
                    <a:p>
                      <a:pPr algn="ctr" fontAlgn="b"/>
                      <a:r>
                        <a:rPr lang="en-US" sz="1200" b="0" i="0" u="none" strike="noStrike">
                          <a:solidFill>
                            <a:srgbClr val="000000"/>
                          </a:solidFill>
                          <a:effectLst/>
                          <a:latin typeface="Calibri" panose="020F0502020204030204" pitchFamily="34" charset="0"/>
                        </a:rPr>
                        <a:t>HMBS_Team7_4</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2.46</a:t>
                      </a:r>
                    </a:p>
                  </a:txBody>
                  <a:tcPr marL="4763" marR="4763" marT="4763" marB="0" anchor="b"/>
                </a:tc>
                <a:tc>
                  <a:txBody>
                    <a:bodyPr/>
                    <a:lstStyle/>
                    <a:p>
                      <a:pPr algn="ctr" fontAlgn="ctr"/>
                      <a:r>
                        <a:rPr lang="en-US" sz="1200" b="0" i="0" u="none" strike="noStrike" dirty="0">
                          <a:solidFill>
                            <a:srgbClr val="000000"/>
                          </a:solidFill>
                          <a:effectLst/>
                          <a:latin typeface="Calibri" panose="020F0502020204030204" pitchFamily="34" charset="0"/>
                        </a:rPr>
                        <a:t>6</a:t>
                      </a:r>
                    </a:p>
                  </a:txBody>
                  <a:tcPr marL="4763" marR="4763" marT="4763" marB="0" anchor="ctr"/>
                </a:tc>
                <a:extLst>
                  <a:ext uri="{0D108BD9-81ED-4DB2-BD59-A6C34878D82A}">
                    <a16:rowId xmlns:a16="http://schemas.microsoft.com/office/drawing/2014/main" val="2338959632"/>
                  </a:ext>
                </a:extLst>
              </a:tr>
              <a:tr h="164783">
                <a:tc>
                  <a:txBody>
                    <a:bodyPr/>
                    <a:lstStyle/>
                    <a:p>
                      <a:pPr algn="ctr" fontAlgn="b"/>
                      <a:r>
                        <a:rPr lang="en-US" sz="1200" b="0" i="0" u="none" strike="noStrike">
                          <a:solidFill>
                            <a:srgbClr val="000000"/>
                          </a:solidFill>
                          <a:effectLst/>
                          <a:latin typeface="Calibri" panose="020F0502020204030204" pitchFamily="34" charset="0"/>
                        </a:rPr>
                        <a:t>HMBS_Team10_1</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2.40</a:t>
                      </a:r>
                    </a:p>
                  </a:txBody>
                  <a:tcPr marL="4763" marR="4763" marT="4763" marB="0" anchor="b"/>
                </a:tc>
                <a:tc>
                  <a:txBody>
                    <a:bodyPr/>
                    <a:lstStyle/>
                    <a:p>
                      <a:pPr algn="ctr" fontAlgn="ctr"/>
                      <a:r>
                        <a:rPr lang="en-US" sz="1200" b="0" i="0" u="none" strike="noStrike" dirty="0">
                          <a:solidFill>
                            <a:srgbClr val="000000"/>
                          </a:solidFill>
                          <a:effectLst/>
                          <a:latin typeface="Calibri" panose="020F0502020204030204" pitchFamily="34" charset="0"/>
                        </a:rPr>
                        <a:t>7</a:t>
                      </a:r>
                    </a:p>
                  </a:txBody>
                  <a:tcPr marL="4763" marR="4763" marT="4763" marB="0" anchor="ctr"/>
                </a:tc>
                <a:extLst>
                  <a:ext uri="{0D108BD9-81ED-4DB2-BD59-A6C34878D82A}">
                    <a16:rowId xmlns:a16="http://schemas.microsoft.com/office/drawing/2014/main" val="557216362"/>
                  </a:ext>
                </a:extLst>
              </a:tr>
              <a:tr h="164783">
                <a:tc>
                  <a:txBody>
                    <a:bodyPr/>
                    <a:lstStyle/>
                    <a:p>
                      <a:pPr algn="ctr" fontAlgn="b"/>
                      <a:r>
                        <a:rPr lang="en-US" sz="1200" b="0" i="0" u="none" strike="noStrike">
                          <a:solidFill>
                            <a:srgbClr val="000000"/>
                          </a:solidFill>
                          <a:effectLst/>
                          <a:latin typeface="Calibri" panose="020F0502020204030204" pitchFamily="34" charset="0"/>
                        </a:rPr>
                        <a:t>HMBS_Team7_6</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2.39</a:t>
                      </a:r>
                    </a:p>
                  </a:txBody>
                  <a:tcPr marL="4763" marR="4763" marT="4763" marB="0" anchor="b"/>
                </a:tc>
                <a:tc>
                  <a:txBody>
                    <a:bodyPr/>
                    <a:lstStyle/>
                    <a:p>
                      <a:pPr algn="ctr" fontAlgn="ctr"/>
                      <a:r>
                        <a:rPr lang="en-US" sz="1200" b="0" i="0" u="none" strike="noStrike" dirty="0">
                          <a:solidFill>
                            <a:srgbClr val="000000"/>
                          </a:solidFill>
                          <a:effectLst/>
                          <a:latin typeface="Calibri" panose="020F0502020204030204" pitchFamily="34" charset="0"/>
                        </a:rPr>
                        <a:t>8</a:t>
                      </a:r>
                    </a:p>
                  </a:txBody>
                  <a:tcPr marL="4763" marR="4763" marT="4763" marB="0" anchor="ctr"/>
                </a:tc>
                <a:extLst>
                  <a:ext uri="{0D108BD9-81ED-4DB2-BD59-A6C34878D82A}">
                    <a16:rowId xmlns:a16="http://schemas.microsoft.com/office/drawing/2014/main" val="1931517455"/>
                  </a:ext>
                </a:extLst>
              </a:tr>
              <a:tr h="164783">
                <a:tc>
                  <a:txBody>
                    <a:bodyPr/>
                    <a:lstStyle/>
                    <a:p>
                      <a:pPr algn="ctr" fontAlgn="b"/>
                      <a:r>
                        <a:rPr lang="en-US" sz="1200" b="0" i="0" u="none" strike="noStrike">
                          <a:solidFill>
                            <a:srgbClr val="000000"/>
                          </a:solidFill>
                          <a:effectLst/>
                          <a:latin typeface="Calibri" panose="020F0502020204030204" pitchFamily="34" charset="0"/>
                        </a:rPr>
                        <a:t>HMBS_Team7_1</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2.38</a:t>
                      </a:r>
                    </a:p>
                  </a:txBody>
                  <a:tcPr marL="4763" marR="4763" marT="4763" marB="0" anchor="b"/>
                </a:tc>
                <a:tc>
                  <a:txBody>
                    <a:bodyPr/>
                    <a:lstStyle/>
                    <a:p>
                      <a:pPr algn="ctr" fontAlgn="ctr"/>
                      <a:r>
                        <a:rPr lang="en-US" sz="1200" b="0" i="0" u="none" strike="noStrike" dirty="0">
                          <a:solidFill>
                            <a:srgbClr val="000000"/>
                          </a:solidFill>
                          <a:effectLst/>
                          <a:latin typeface="Calibri" panose="020F0502020204030204" pitchFamily="34" charset="0"/>
                        </a:rPr>
                        <a:t>9</a:t>
                      </a:r>
                    </a:p>
                  </a:txBody>
                  <a:tcPr marL="4763" marR="4763" marT="4763" marB="0" anchor="ctr"/>
                </a:tc>
                <a:extLst>
                  <a:ext uri="{0D108BD9-81ED-4DB2-BD59-A6C34878D82A}">
                    <a16:rowId xmlns:a16="http://schemas.microsoft.com/office/drawing/2014/main" val="3396646268"/>
                  </a:ext>
                </a:extLst>
              </a:tr>
              <a:tr h="164783">
                <a:tc>
                  <a:txBody>
                    <a:bodyPr/>
                    <a:lstStyle/>
                    <a:p>
                      <a:pPr algn="ctr" fontAlgn="b"/>
                      <a:r>
                        <a:rPr lang="en-US" sz="1200" b="0" i="0" u="none" strike="noStrike">
                          <a:solidFill>
                            <a:srgbClr val="000000"/>
                          </a:solidFill>
                          <a:effectLst/>
                          <a:latin typeface="Calibri" panose="020F0502020204030204" pitchFamily="34" charset="0"/>
                        </a:rPr>
                        <a:t>HMBS_Team7_3</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2.36</a:t>
                      </a:r>
                    </a:p>
                  </a:txBody>
                  <a:tcPr marL="4763" marR="4763" marT="4763" marB="0" anchor="b"/>
                </a:tc>
                <a:tc>
                  <a:txBody>
                    <a:bodyPr/>
                    <a:lstStyle/>
                    <a:p>
                      <a:pPr algn="ctr" fontAlgn="ctr"/>
                      <a:r>
                        <a:rPr lang="en-US" sz="1200" b="0" i="0" u="none" strike="noStrike" dirty="0">
                          <a:solidFill>
                            <a:srgbClr val="000000"/>
                          </a:solidFill>
                          <a:effectLst/>
                          <a:latin typeface="Calibri" panose="020F0502020204030204" pitchFamily="34" charset="0"/>
                        </a:rPr>
                        <a:t>10</a:t>
                      </a:r>
                    </a:p>
                  </a:txBody>
                  <a:tcPr marL="4763" marR="4763" marT="4763" marB="0" anchor="ctr"/>
                </a:tc>
                <a:extLst>
                  <a:ext uri="{0D108BD9-81ED-4DB2-BD59-A6C34878D82A}">
                    <a16:rowId xmlns:a16="http://schemas.microsoft.com/office/drawing/2014/main" val="3588428901"/>
                  </a:ext>
                </a:extLst>
              </a:tr>
              <a:tr h="164783">
                <a:tc>
                  <a:txBody>
                    <a:bodyPr/>
                    <a:lstStyle/>
                    <a:p>
                      <a:pPr algn="ctr" fontAlgn="b"/>
                      <a:r>
                        <a:rPr lang="en-US" sz="1200" b="0" i="0" u="none" strike="noStrike">
                          <a:solidFill>
                            <a:srgbClr val="000000"/>
                          </a:solidFill>
                          <a:effectLst/>
                          <a:latin typeface="Calibri" panose="020F0502020204030204" pitchFamily="34" charset="0"/>
                        </a:rPr>
                        <a:t>HMBS_Team5_3</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2.35</a:t>
                      </a:r>
                    </a:p>
                  </a:txBody>
                  <a:tcPr marL="4763" marR="4763" marT="4763" marB="0" anchor="b"/>
                </a:tc>
                <a:tc>
                  <a:txBody>
                    <a:bodyPr/>
                    <a:lstStyle/>
                    <a:p>
                      <a:pPr algn="ctr" fontAlgn="ctr"/>
                      <a:r>
                        <a:rPr lang="en-US" sz="1200" b="0" i="0" u="none" strike="noStrike" dirty="0">
                          <a:solidFill>
                            <a:srgbClr val="000000"/>
                          </a:solidFill>
                          <a:effectLst/>
                          <a:latin typeface="Calibri" panose="020F0502020204030204" pitchFamily="34" charset="0"/>
                        </a:rPr>
                        <a:t>11</a:t>
                      </a:r>
                    </a:p>
                  </a:txBody>
                  <a:tcPr marL="4763" marR="4763" marT="4763" marB="0" anchor="ctr"/>
                </a:tc>
                <a:extLst>
                  <a:ext uri="{0D108BD9-81ED-4DB2-BD59-A6C34878D82A}">
                    <a16:rowId xmlns:a16="http://schemas.microsoft.com/office/drawing/2014/main" val="3311594923"/>
                  </a:ext>
                </a:extLst>
              </a:tr>
              <a:tr h="164783">
                <a:tc>
                  <a:txBody>
                    <a:bodyPr/>
                    <a:lstStyle/>
                    <a:p>
                      <a:pPr algn="ctr" fontAlgn="b"/>
                      <a:r>
                        <a:rPr lang="en-US" sz="1200" b="0" i="0" u="none" strike="noStrike">
                          <a:solidFill>
                            <a:srgbClr val="000000"/>
                          </a:solidFill>
                          <a:effectLst/>
                          <a:latin typeface="Calibri" panose="020F0502020204030204" pitchFamily="34" charset="0"/>
                        </a:rPr>
                        <a:t>HMBS_Team7_2</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2.26</a:t>
                      </a:r>
                    </a:p>
                  </a:txBody>
                  <a:tcPr marL="4763" marR="4763" marT="4763" marB="0" anchor="b"/>
                </a:tc>
                <a:tc>
                  <a:txBody>
                    <a:bodyPr/>
                    <a:lstStyle/>
                    <a:p>
                      <a:pPr algn="ctr" fontAlgn="ctr"/>
                      <a:r>
                        <a:rPr lang="en-US" sz="1200" u="none" strike="noStrike" dirty="0">
                          <a:effectLst/>
                        </a:rPr>
                        <a:t>12</a:t>
                      </a:r>
                      <a:endParaRPr lang="en-US" sz="1200" b="0"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546978841"/>
                  </a:ext>
                </a:extLst>
              </a:tr>
              <a:tr h="164783">
                <a:tc>
                  <a:txBody>
                    <a:bodyPr/>
                    <a:lstStyle/>
                    <a:p>
                      <a:pPr algn="ctr" fontAlgn="b"/>
                      <a:r>
                        <a:rPr lang="en-US" sz="1200" b="0" i="0" u="none" strike="noStrike">
                          <a:solidFill>
                            <a:srgbClr val="000000"/>
                          </a:solidFill>
                          <a:effectLst/>
                          <a:latin typeface="Calibri" panose="020F0502020204030204" pitchFamily="34" charset="0"/>
                        </a:rPr>
                        <a:t>HMBS_Team9_1</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2.18</a:t>
                      </a:r>
                    </a:p>
                  </a:txBody>
                  <a:tcPr marL="4763" marR="4763" marT="4763" marB="0" anchor="b"/>
                </a:tc>
                <a:tc>
                  <a:txBody>
                    <a:bodyPr/>
                    <a:lstStyle/>
                    <a:p>
                      <a:pPr algn="ctr" fontAlgn="ctr"/>
                      <a:r>
                        <a:rPr lang="en-US" sz="1200" u="none" strike="noStrike" dirty="0">
                          <a:effectLst/>
                        </a:rPr>
                        <a:t>13</a:t>
                      </a:r>
                      <a:endParaRPr lang="en-US" sz="1200" b="0"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921152442"/>
                  </a:ext>
                </a:extLst>
              </a:tr>
              <a:tr h="164783">
                <a:tc>
                  <a:txBody>
                    <a:bodyPr/>
                    <a:lstStyle/>
                    <a:p>
                      <a:pPr algn="ctr" fontAlgn="b"/>
                      <a:r>
                        <a:rPr lang="en-US" sz="1200" b="0" i="0" u="none" strike="noStrike">
                          <a:solidFill>
                            <a:srgbClr val="000000"/>
                          </a:solidFill>
                          <a:effectLst/>
                          <a:latin typeface="Calibri" panose="020F0502020204030204" pitchFamily="34" charset="0"/>
                        </a:rPr>
                        <a:t>HMBS_Team7_5</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1.99</a:t>
                      </a:r>
                    </a:p>
                  </a:txBody>
                  <a:tcPr marL="4763" marR="4763" marT="4763" marB="0" anchor="b"/>
                </a:tc>
                <a:tc>
                  <a:txBody>
                    <a:bodyPr/>
                    <a:lstStyle/>
                    <a:p>
                      <a:pPr algn="ctr" fontAlgn="ctr"/>
                      <a:r>
                        <a:rPr lang="en-US" sz="1200" u="none" strike="noStrike" dirty="0">
                          <a:effectLst/>
                        </a:rPr>
                        <a:t>14</a:t>
                      </a:r>
                      <a:endParaRPr lang="en-US" sz="1200" b="0"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509017245"/>
                  </a:ext>
                </a:extLst>
              </a:tr>
              <a:tr h="164783">
                <a:tc>
                  <a:txBody>
                    <a:bodyPr/>
                    <a:lstStyle/>
                    <a:p>
                      <a:pPr algn="ctr" fontAlgn="b"/>
                      <a:r>
                        <a:rPr lang="en-US" sz="1200" b="0" i="0" u="none" strike="noStrike">
                          <a:solidFill>
                            <a:srgbClr val="000000"/>
                          </a:solidFill>
                          <a:effectLst/>
                          <a:latin typeface="Calibri" panose="020F0502020204030204" pitchFamily="34" charset="0"/>
                        </a:rPr>
                        <a:t>HMBS_Team6_4</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1.83</a:t>
                      </a:r>
                    </a:p>
                  </a:txBody>
                  <a:tcPr marL="4763" marR="4763" marT="4763" marB="0" anchor="b"/>
                </a:tc>
                <a:tc>
                  <a:txBody>
                    <a:bodyPr/>
                    <a:lstStyle/>
                    <a:p>
                      <a:pPr algn="ctr" fontAlgn="ctr"/>
                      <a:r>
                        <a:rPr lang="en-US" sz="1200" u="none" strike="noStrike" dirty="0">
                          <a:effectLst/>
                        </a:rPr>
                        <a:t>15</a:t>
                      </a:r>
                      <a:endParaRPr lang="en-US" sz="1200" b="0"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339765642"/>
                  </a:ext>
                </a:extLst>
              </a:tr>
              <a:tr h="164783">
                <a:tc>
                  <a:txBody>
                    <a:bodyPr/>
                    <a:lstStyle/>
                    <a:p>
                      <a:pPr algn="ctr" fontAlgn="b"/>
                      <a:r>
                        <a:rPr lang="en-US" sz="1200" b="0" i="0" u="none" strike="noStrike">
                          <a:solidFill>
                            <a:srgbClr val="000000"/>
                          </a:solidFill>
                          <a:effectLst/>
                          <a:latin typeface="Calibri" panose="020F0502020204030204" pitchFamily="34" charset="0"/>
                        </a:rPr>
                        <a:t>HMBS_Team5_4</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1.81</a:t>
                      </a:r>
                    </a:p>
                  </a:txBody>
                  <a:tcPr marL="4763" marR="4763" marT="4763" marB="0" anchor="b"/>
                </a:tc>
                <a:tc>
                  <a:txBody>
                    <a:bodyPr/>
                    <a:lstStyle/>
                    <a:p>
                      <a:pPr algn="ctr" fontAlgn="ctr"/>
                      <a:r>
                        <a:rPr lang="en-US" sz="1200" u="none" strike="noStrike" dirty="0">
                          <a:effectLst/>
                        </a:rPr>
                        <a:t>16</a:t>
                      </a:r>
                      <a:endParaRPr lang="en-US" sz="1200" b="0"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883301762"/>
                  </a:ext>
                </a:extLst>
              </a:tr>
              <a:tr h="164783">
                <a:tc>
                  <a:txBody>
                    <a:bodyPr/>
                    <a:lstStyle/>
                    <a:p>
                      <a:pPr algn="ctr" fontAlgn="b"/>
                      <a:r>
                        <a:rPr lang="en-US" sz="1200" b="0" i="0" u="none" strike="noStrike">
                          <a:solidFill>
                            <a:srgbClr val="000000"/>
                          </a:solidFill>
                          <a:effectLst/>
                          <a:latin typeface="Calibri" panose="020F0502020204030204" pitchFamily="34" charset="0"/>
                        </a:rPr>
                        <a:t>HMBS_Team6_1</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1.74</a:t>
                      </a:r>
                    </a:p>
                  </a:txBody>
                  <a:tcPr marL="4763" marR="4763" marT="4763" marB="0" anchor="b"/>
                </a:tc>
                <a:tc>
                  <a:txBody>
                    <a:bodyPr/>
                    <a:lstStyle/>
                    <a:p>
                      <a:pPr algn="ctr" fontAlgn="ctr"/>
                      <a:r>
                        <a:rPr lang="en-US" sz="1200" u="none" strike="noStrike" dirty="0">
                          <a:effectLst/>
                        </a:rPr>
                        <a:t>17</a:t>
                      </a:r>
                      <a:endParaRPr lang="en-US" sz="1200" b="0"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384081899"/>
                  </a:ext>
                </a:extLst>
              </a:tr>
              <a:tr h="164783">
                <a:tc>
                  <a:txBody>
                    <a:bodyPr/>
                    <a:lstStyle/>
                    <a:p>
                      <a:pPr algn="ctr" fontAlgn="b"/>
                      <a:r>
                        <a:rPr lang="en-US" sz="1200" b="0" i="0" u="none" strike="noStrike">
                          <a:solidFill>
                            <a:srgbClr val="000000"/>
                          </a:solidFill>
                          <a:effectLst/>
                          <a:latin typeface="Calibri" panose="020F0502020204030204" pitchFamily="34" charset="0"/>
                        </a:rPr>
                        <a:t>HMBS_Team6_2</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1.71</a:t>
                      </a:r>
                    </a:p>
                  </a:txBody>
                  <a:tcPr marL="4763" marR="4763" marT="4763" marB="0" anchor="b"/>
                </a:tc>
                <a:tc>
                  <a:txBody>
                    <a:bodyPr/>
                    <a:lstStyle/>
                    <a:p>
                      <a:pPr algn="ctr" fontAlgn="ctr"/>
                      <a:r>
                        <a:rPr lang="en-US" sz="1200" u="none" strike="noStrike" dirty="0">
                          <a:effectLst/>
                        </a:rPr>
                        <a:t>18</a:t>
                      </a:r>
                      <a:endParaRPr lang="en-US" sz="1200" b="0"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944233658"/>
                  </a:ext>
                </a:extLst>
              </a:tr>
              <a:tr h="164783">
                <a:tc>
                  <a:txBody>
                    <a:bodyPr/>
                    <a:lstStyle/>
                    <a:p>
                      <a:pPr algn="ctr" fontAlgn="b"/>
                      <a:r>
                        <a:rPr lang="en-US" sz="1200" b="0" i="0" u="none" strike="noStrike">
                          <a:solidFill>
                            <a:srgbClr val="000000"/>
                          </a:solidFill>
                          <a:effectLst/>
                          <a:latin typeface="Calibri" panose="020F0502020204030204" pitchFamily="34" charset="0"/>
                        </a:rPr>
                        <a:t>HMBS_Team6_3</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1.60</a:t>
                      </a:r>
                    </a:p>
                  </a:txBody>
                  <a:tcPr marL="4763" marR="4763" marT="4763" marB="0" anchor="b"/>
                </a:tc>
                <a:tc>
                  <a:txBody>
                    <a:bodyPr/>
                    <a:lstStyle/>
                    <a:p>
                      <a:pPr algn="ctr" fontAlgn="ctr"/>
                      <a:r>
                        <a:rPr lang="en-US" sz="1200" b="0" i="0" u="none" strike="noStrike" dirty="0">
                          <a:solidFill>
                            <a:srgbClr val="000000"/>
                          </a:solidFill>
                          <a:effectLst/>
                          <a:latin typeface="Calibri" panose="020F0502020204030204" pitchFamily="34" charset="0"/>
                        </a:rPr>
                        <a:t>19</a:t>
                      </a:r>
                    </a:p>
                  </a:txBody>
                  <a:tcPr marL="4763" marR="4763" marT="4763" marB="0" anchor="ctr"/>
                </a:tc>
                <a:extLst>
                  <a:ext uri="{0D108BD9-81ED-4DB2-BD59-A6C34878D82A}">
                    <a16:rowId xmlns:a16="http://schemas.microsoft.com/office/drawing/2014/main" val="316042984"/>
                  </a:ext>
                </a:extLst>
              </a:tr>
              <a:tr h="164783">
                <a:tc>
                  <a:txBody>
                    <a:bodyPr/>
                    <a:lstStyle/>
                    <a:p>
                      <a:pPr algn="ctr" fontAlgn="b"/>
                      <a:r>
                        <a:rPr lang="en-US" sz="1200" b="0" i="0" u="none" strike="noStrike">
                          <a:solidFill>
                            <a:srgbClr val="000000"/>
                          </a:solidFill>
                          <a:effectLst/>
                          <a:latin typeface="Calibri" panose="020F0502020204030204" pitchFamily="34" charset="0"/>
                        </a:rPr>
                        <a:t>HMBS_Team6_5</a:t>
                      </a:r>
                    </a:p>
                  </a:txBody>
                  <a:tcPr marL="4763" marR="4763" marT="4763" marB="0" anchor="b"/>
                </a:tc>
                <a:tc>
                  <a:txBody>
                    <a:bodyPr/>
                    <a:lstStyle/>
                    <a:p>
                      <a:pPr algn="ctr" fontAlgn="b"/>
                      <a:r>
                        <a:rPr lang="en-US" sz="1200" b="0" i="0" u="none" strike="noStrike" dirty="0">
                          <a:solidFill>
                            <a:srgbClr val="000000"/>
                          </a:solidFill>
                          <a:effectLst/>
                          <a:latin typeface="Calibri" panose="020F0502020204030204" pitchFamily="34" charset="0"/>
                        </a:rPr>
                        <a:t>1.46</a:t>
                      </a:r>
                    </a:p>
                  </a:txBody>
                  <a:tcPr marL="4763" marR="4763" marT="4763" marB="0" anchor="b"/>
                </a:tc>
                <a:tc>
                  <a:txBody>
                    <a:bodyPr/>
                    <a:lstStyle/>
                    <a:p>
                      <a:pPr algn="ctr" fontAlgn="ctr"/>
                      <a:r>
                        <a:rPr lang="en-US" sz="1200" b="0" i="0" u="none" strike="noStrike" dirty="0">
                          <a:solidFill>
                            <a:srgbClr val="000000"/>
                          </a:solidFill>
                          <a:effectLst/>
                          <a:latin typeface="Calibri" panose="020F0502020204030204" pitchFamily="34" charset="0"/>
                        </a:rPr>
                        <a:t>20</a:t>
                      </a:r>
                    </a:p>
                  </a:txBody>
                  <a:tcPr marL="4763" marR="4763" marT="4763" marB="0" anchor="ctr"/>
                </a:tc>
                <a:extLst>
                  <a:ext uri="{0D108BD9-81ED-4DB2-BD59-A6C34878D82A}">
                    <a16:rowId xmlns:a16="http://schemas.microsoft.com/office/drawing/2014/main" val="2966540491"/>
                  </a:ext>
                </a:extLst>
              </a:tr>
            </a:tbl>
          </a:graphicData>
        </a:graphic>
      </p:graphicFrame>
      <p:graphicFrame>
        <p:nvGraphicFramePr>
          <p:cNvPr id="13" name="Table 12">
            <a:extLst>
              <a:ext uri="{FF2B5EF4-FFF2-40B4-BE49-F238E27FC236}">
                <a16:creationId xmlns:a16="http://schemas.microsoft.com/office/drawing/2014/main" id="{7E0ECF5F-2896-4A5A-A9DA-5B3CF960AEBE}"/>
              </a:ext>
            </a:extLst>
          </p:cNvPr>
          <p:cNvGraphicFramePr>
            <a:graphicFrameLocks noGrp="1"/>
          </p:cNvGraphicFramePr>
          <p:nvPr>
            <p:extLst>
              <p:ext uri="{D42A27DB-BD31-4B8C-83A1-F6EECF244321}">
                <p14:modId xmlns:p14="http://schemas.microsoft.com/office/powerpoint/2010/main" val="2280919740"/>
              </p:ext>
            </p:extLst>
          </p:nvPr>
        </p:nvGraphicFramePr>
        <p:xfrm>
          <a:off x="4953000" y="1777134"/>
          <a:ext cx="2814815" cy="4315715"/>
        </p:xfrm>
        <a:graphic>
          <a:graphicData uri="http://schemas.openxmlformats.org/drawingml/2006/table">
            <a:tbl>
              <a:tblPr>
                <a:tableStyleId>{5C22544A-7EE6-4342-B048-85BDC9FD1C3A}</a:tableStyleId>
              </a:tblPr>
              <a:tblGrid>
                <a:gridCol w="1296749">
                  <a:extLst>
                    <a:ext uri="{9D8B030D-6E8A-4147-A177-3AD203B41FA5}">
                      <a16:colId xmlns:a16="http://schemas.microsoft.com/office/drawing/2014/main" val="2712048800"/>
                    </a:ext>
                  </a:extLst>
                </a:gridCol>
                <a:gridCol w="860773">
                  <a:extLst>
                    <a:ext uri="{9D8B030D-6E8A-4147-A177-3AD203B41FA5}">
                      <a16:colId xmlns:a16="http://schemas.microsoft.com/office/drawing/2014/main" val="761898492"/>
                    </a:ext>
                  </a:extLst>
                </a:gridCol>
                <a:gridCol w="657293">
                  <a:extLst>
                    <a:ext uri="{9D8B030D-6E8A-4147-A177-3AD203B41FA5}">
                      <a16:colId xmlns:a16="http://schemas.microsoft.com/office/drawing/2014/main" val="3565789338"/>
                    </a:ext>
                  </a:extLst>
                </a:gridCol>
              </a:tblGrid>
              <a:tr h="164709">
                <a:tc>
                  <a:txBody>
                    <a:bodyPr/>
                    <a:lstStyle/>
                    <a:p>
                      <a:pPr algn="ctr" fontAlgn="ctr"/>
                      <a:r>
                        <a:rPr lang="en-US" sz="1200" u="none" strike="noStrike" dirty="0">
                          <a:effectLst/>
                          <a:latin typeface="Calibri(body)"/>
                        </a:rPr>
                        <a:t>group</a:t>
                      </a:r>
                      <a:endParaRPr lang="en-US" sz="1200" b="0" i="0" u="none" strike="noStrike" dirty="0">
                        <a:solidFill>
                          <a:srgbClr val="000000"/>
                        </a:solidFill>
                        <a:effectLst/>
                        <a:latin typeface="Calibri(body)"/>
                      </a:endParaRPr>
                    </a:p>
                  </a:txBody>
                  <a:tcPr marL="4689" marR="4689" marT="4689" marB="0" anchor="ctr"/>
                </a:tc>
                <a:tc>
                  <a:txBody>
                    <a:bodyPr/>
                    <a:lstStyle/>
                    <a:p>
                      <a:pPr algn="ctr" fontAlgn="ctr"/>
                      <a:r>
                        <a:rPr lang="en-US" sz="1200" u="none" strike="noStrike">
                          <a:effectLst/>
                          <a:latin typeface="Calibri(body)"/>
                        </a:rPr>
                        <a:t>sum zscore</a:t>
                      </a:r>
                      <a:endParaRPr lang="en-US" sz="1200" b="0" i="0" u="none" strike="noStrike">
                        <a:solidFill>
                          <a:srgbClr val="000000"/>
                        </a:solidFill>
                        <a:effectLst/>
                        <a:latin typeface="Calibri(body)"/>
                      </a:endParaRPr>
                    </a:p>
                  </a:txBody>
                  <a:tcPr marL="4689" marR="4689" marT="4689" marB="0" anchor="ctr"/>
                </a:tc>
                <a:tc>
                  <a:txBody>
                    <a:bodyPr/>
                    <a:lstStyle/>
                    <a:p>
                      <a:pPr algn="ctr" fontAlgn="ctr"/>
                      <a:r>
                        <a:rPr lang="en-US" sz="1200" u="none" strike="noStrike">
                          <a:effectLst/>
                          <a:latin typeface="Calibri(body)"/>
                        </a:rPr>
                        <a:t>rank</a:t>
                      </a:r>
                      <a:endParaRPr lang="en-US" sz="1200" b="0" i="0" u="none" strike="noStrike">
                        <a:solidFill>
                          <a:srgbClr val="000000"/>
                        </a:solidFill>
                        <a:effectLst/>
                        <a:latin typeface="Calibri(body)"/>
                      </a:endParaRPr>
                    </a:p>
                  </a:txBody>
                  <a:tcPr marL="4689" marR="4689" marT="4689" marB="0" anchor="ctr"/>
                </a:tc>
                <a:extLst>
                  <a:ext uri="{0D108BD9-81ED-4DB2-BD59-A6C34878D82A}">
                    <a16:rowId xmlns:a16="http://schemas.microsoft.com/office/drawing/2014/main" val="2520128638"/>
                  </a:ext>
                </a:extLst>
              </a:tr>
              <a:tr h="164783">
                <a:tc>
                  <a:txBody>
                    <a:bodyPr/>
                    <a:lstStyle/>
                    <a:p>
                      <a:pPr algn="ctr" fontAlgn="b"/>
                      <a:r>
                        <a:rPr lang="en-US" sz="1200" b="0" i="0" u="none" strike="noStrike">
                          <a:solidFill>
                            <a:srgbClr val="000000"/>
                          </a:solidFill>
                          <a:effectLst/>
                          <a:latin typeface="Calibri" panose="020F0502020204030204" pitchFamily="34" charset="0"/>
                        </a:rPr>
                        <a:t>HMBS_Team10_4</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1.22</a:t>
                      </a:r>
                    </a:p>
                  </a:txBody>
                  <a:tcPr marL="4763" marR="4763" marT="4763" marB="0" anchor="b"/>
                </a:tc>
                <a:tc>
                  <a:txBody>
                    <a:bodyPr/>
                    <a:lstStyle/>
                    <a:p>
                      <a:pPr algn="ctr" fontAlgn="ctr"/>
                      <a:r>
                        <a:rPr lang="en-US" sz="1200" u="none" strike="noStrike" dirty="0">
                          <a:effectLst/>
                          <a:latin typeface="Calibri(body)"/>
                        </a:rPr>
                        <a:t>21</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1250085871"/>
                  </a:ext>
                </a:extLst>
              </a:tr>
              <a:tr h="164783">
                <a:tc>
                  <a:txBody>
                    <a:bodyPr/>
                    <a:lstStyle/>
                    <a:p>
                      <a:pPr algn="ctr" fontAlgn="b"/>
                      <a:r>
                        <a:rPr lang="en-US" sz="1200" b="0" i="0" u="none" strike="noStrike">
                          <a:solidFill>
                            <a:srgbClr val="000000"/>
                          </a:solidFill>
                          <a:effectLst/>
                          <a:latin typeface="Calibri" panose="020F0502020204030204" pitchFamily="34" charset="0"/>
                        </a:rPr>
                        <a:t>HMBS_Team4_1</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0.88</a:t>
                      </a:r>
                    </a:p>
                  </a:txBody>
                  <a:tcPr marL="4763" marR="4763" marT="4763" marB="0" anchor="b"/>
                </a:tc>
                <a:tc>
                  <a:txBody>
                    <a:bodyPr/>
                    <a:lstStyle/>
                    <a:p>
                      <a:pPr algn="ctr" fontAlgn="ctr"/>
                      <a:r>
                        <a:rPr lang="en-US" sz="1200" u="none" strike="noStrike" dirty="0">
                          <a:effectLst/>
                          <a:latin typeface="Calibri(body)"/>
                        </a:rPr>
                        <a:t>22</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1131868808"/>
                  </a:ext>
                </a:extLst>
              </a:tr>
              <a:tr h="164783">
                <a:tc>
                  <a:txBody>
                    <a:bodyPr/>
                    <a:lstStyle/>
                    <a:p>
                      <a:pPr algn="ctr" fontAlgn="b"/>
                      <a:r>
                        <a:rPr lang="en-US" sz="1200" b="0" i="0" u="none" strike="noStrike">
                          <a:solidFill>
                            <a:srgbClr val="000000"/>
                          </a:solidFill>
                          <a:effectLst/>
                          <a:latin typeface="Calibri" panose="020F0502020204030204" pitchFamily="34" charset="0"/>
                        </a:rPr>
                        <a:t>HMBS_Team10_3</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0.76</a:t>
                      </a:r>
                    </a:p>
                  </a:txBody>
                  <a:tcPr marL="4763" marR="4763" marT="4763" marB="0" anchor="b"/>
                </a:tc>
                <a:tc>
                  <a:txBody>
                    <a:bodyPr/>
                    <a:lstStyle/>
                    <a:p>
                      <a:pPr algn="ctr" fontAlgn="ctr"/>
                      <a:r>
                        <a:rPr lang="en-US" sz="1200" b="0" i="0" u="none" strike="noStrike" dirty="0">
                          <a:solidFill>
                            <a:srgbClr val="000000"/>
                          </a:solidFill>
                          <a:effectLst/>
                          <a:latin typeface="Calibri(body)"/>
                        </a:rPr>
                        <a:t>23</a:t>
                      </a:r>
                    </a:p>
                  </a:txBody>
                  <a:tcPr marL="4689" marR="4689" marT="4689" marB="0" anchor="ctr"/>
                </a:tc>
                <a:extLst>
                  <a:ext uri="{0D108BD9-81ED-4DB2-BD59-A6C34878D82A}">
                    <a16:rowId xmlns:a16="http://schemas.microsoft.com/office/drawing/2014/main" val="1504894284"/>
                  </a:ext>
                </a:extLst>
              </a:tr>
              <a:tr h="164783">
                <a:tc>
                  <a:txBody>
                    <a:bodyPr/>
                    <a:lstStyle/>
                    <a:p>
                      <a:pPr algn="ctr" fontAlgn="b"/>
                      <a:r>
                        <a:rPr lang="en-US" sz="1200" b="0" i="0" u="none" strike="noStrike">
                          <a:solidFill>
                            <a:srgbClr val="000000"/>
                          </a:solidFill>
                          <a:effectLst/>
                          <a:latin typeface="Calibri" panose="020F0502020204030204" pitchFamily="34" charset="0"/>
                        </a:rPr>
                        <a:t>HMBS_Team9_3</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0.25</a:t>
                      </a:r>
                    </a:p>
                  </a:txBody>
                  <a:tcPr marL="4763" marR="4763" marT="4763" marB="0" anchor="b"/>
                </a:tc>
                <a:tc>
                  <a:txBody>
                    <a:bodyPr/>
                    <a:lstStyle/>
                    <a:p>
                      <a:pPr algn="ctr" fontAlgn="ctr"/>
                      <a:r>
                        <a:rPr lang="en-US" sz="1200" b="0" i="0" u="none" strike="noStrike" dirty="0">
                          <a:solidFill>
                            <a:srgbClr val="000000"/>
                          </a:solidFill>
                          <a:effectLst/>
                          <a:latin typeface="Calibri(body)"/>
                        </a:rPr>
                        <a:t>24</a:t>
                      </a:r>
                    </a:p>
                  </a:txBody>
                  <a:tcPr marL="4689" marR="4689" marT="4689" marB="0" anchor="ctr"/>
                </a:tc>
                <a:extLst>
                  <a:ext uri="{0D108BD9-81ED-4DB2-BD59-A6C34878D82A}">
                    <a16:rowId xmlns:a16="http://schemas.microsoft.com/office/drawing/2014/main" val="2389200416"/>
                  </a:ext>
                </a:extLst>
              </a:tr>
              <a:tr h="164783">
                <a:tc>
                  <a:txBody>
                    <a:bodyPr/>
                    <a:lstStyle/>
                    <a:p>
                      <a:pPr algn="ctr" fontAlgn="b"/>
                      <a:r>
                        <a:rPr lang="en-US" sz="1200" b="0" i="0" u="none" strike="noStrike" dirty="0">
                          <a:solidFill>
                            <a:srgbClr val="000000"/>
                          </a:solidFill>
                          <a:effectLst/>
                          <a:latin typeface="Calibri" panose="020F0502020204030204" pitchFamily="34" charset="0"/>
                        </a:rPr>
                        <a:t>HMBS_</a:t>
                      </a:r>
                      <a:r>
                        <a:rPr lang="en-US" sz="1100" b="0" i="0" u="none" strike="noStrike" dirty="0">
                          <a:solidFill>
                            <a:srgbClr val="000000"/>
                          </a:solidFill>
                          <a:effectLst/>
                          <a:latin typeface="Calibri" panose="020F0502020204030204" pitchFamily="34" charset="0"/>
                        </a:rPr>
                        <a:t>Team10_2</a:t>
                      </a:r>
                      <a:endParaRPr lang="en-US" sz="1200" b="0" i="0" u="none" strike="noStrike" dirty="0">
                        <a:solidFill>
                          <a:srgbClr val="000000"/>
                        </a:solidFill>
                        <a:effectLst/>
                        <a:latin typeface="Calibri" panose="020F0502020204030204" pitchFamily="34" charset="0"/>
                      </a:endParaRP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0.20</a:t>
                      </a:r>
                    </a:p>
                  </a:txBody>
                  <a:tcPr marL="4763" marR="4763" marT="4763" marB="0" anchor="b"/>
                </a:tc>
                <a:tc>
                  <a:txBody>
                    <a:bodyPr/>
                    <a:lstStyle/>
                    <a:p>
                      <a:pPr algn="ctr" fontAlgn="ctr"/>
                      <a:r>
                        <a:rPr lang="en-US" sz="1200" u="none" strike="noStrike" dirty="0">
                          <a:effectLst/>
                          <a:latin typeface="Calibri(body)"/>
                        </a:rPr>
                        <a:t>25</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2652933586"/>
                  </a:ext>
                </a:extLst>
              </a:tr>
              <a:tr h="164783">
                <a:tc>
                  <a:txBody>
                    <a:bodyPr/>
                    <a:lstStyle/>
                    <a:p>
                      <a:pPr algn="ctr" fontAlgn="b"/>
                      <a:r>
                        <a:rPr lang="en-US" sz="1200" b="0" i="0" u="none" strike="noStrike">
                          <a:solidFill>
                            <a:srgbClr val="000000"/>
                          </a:solidFill>
                          <a:effectLst/>
                          <a:latin typeface="Calibri" panose="020F0502020204030204" pitchFamily="34" charset="0"/>
                        </a:rPr>
                        <a:t>HMBS_Team2_1</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-0.03</a:t>
                      </a:r>
                    </a:p>
                  </a:txBody>
                  <a:tcPr marL="4763" marR="4763" marT="4763" marB="0" anchor="b"/>
                </a:tc>
                <a:tc>
                  <a:txBody>
                    <a:bodyPr/>
                    <a:lstStyle/>
                    <a:p>
                      <a:pPr algn="ctr" fontAlgn="ctr"/>
                      <a:r>
                        <a:rPr lang="en-US" sz="1200" u="none" strike="noStrike" dirty="0">
                          <a:effectLst/>
                          <a:latin typeface="Calibri(body)"/>
                        </a:rPr>
                        <a:t>26</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2966658270"/>
                  </a:ext>
                </a:extLst>
              </a:tr>
              <a:tr h="164783">
                <a:tc>
                  <a:txBody>
                    <a:bodyPr/>
                    <a:lstStyle/>
                    <a:p>
                      <a:pPr algn="ctr" fontAlgn="b"/>
                      <a:r>
                        <a:rPr lang="en-US" sz="1200" b="0" i="0" u="none" strike="noStrike">
                          <a:solidFill>
                            <a:srgbClr val="000000"/>
                          </a:solidFill>
                          <a:effectLst/>
                          <a:latin typeface="Calibri" panose="020F0502020204030204" pitchFamily="34" charset="0"/>
                        </a:rPr>
                        <a:t>HMBS_Team3_5</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-1.32</a:t>
                      </a:r>
                    </a:p>
                  </a:txBody>
                  <a:tcPr marL="4763" marR="4763" marT="4763" marB="0" anchor="b"/>
                </a:tc>
                <a:tc>
                  <a:txBody>
                    <a:bodyPr/>
                    <a:lstStyle/>
                    <a:p>
                      <a:pPr algn="ctr" fontAlgn="ctr"/>
                      <a:r>
                        <a:rPr lang="en-US" sz="1200" u="none" strike="noStrike" dirty="0">
                          <a:effectLst/>
                          <a:latin typeface="Calibri(body)"/>
                        </a:rPr>
                        <a:t>27</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3826952606"/>
                  </a:ext>
                </a:extLst>
              </a:tr>
              <a:tr h="164783">
                <a:tc>
                  <a:txBody>
                    <a:bodyPr/>
                    <a:lstStyle/>
                    <a:p>
                      <a:pPr algn="ctr" fontAlgn="b"/>
                      <a:r>
                        <a:rPr lang="en-US" sz="1200" b="0" i="0" u="none" strike="noStrike">
                          <a:solidFill>
                            <a:srgbClr val="000000"/>
                          </a:solidFill>
                          <a:effectLst/>
                          <a:latin typeface="Calibri" panose="020F0502020204030204" pitchFamily="34" charset="0"/>
                        </a:rPr>
                        <a:t>HMBS_Team3_4</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-1.37</a:t>
                      </a:r>
                    </a:p>
                  </a:txBody>
                  <a:tcPr marL="4763" marR="4763" marT="4763" marB="0" anchor="b"/>
                </a:tc>
                <a:tc>
                  <a:txBody>
                    <a:bodyPr/>
                    <a:lstStyle/>
                    <a:p>
                      <a:pPr algn="ctr" fontAlgn="ctr"/>
                      <a:r>
                        <a:rPr lang="en-US" sz="1200" u="none" strike="noStrike" dirty="0">
                          <a:effectLst/>
                          <a:latin typeface="Calibri(body)"/>
                        </a:rPr>
                        <a:t>28</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3903098351"/>
                  </a:ext>
                </a:extLst>
              </a:tr>
              <a:tr h="164783">
                <a:tc>
                  <a:txBody>
                    <a:bodyPr/>
                    <a:lstStyle/>
                    <a:p>
                      <a:pPr algn="ctr" fontAlgn="b"/>
                      <a:r>
                        <a:rPr lang="en-US" sz="1200" b="0" i="0" u="none" strike="noStrike">
                          <a:solidFill>
                            <a:srgbClr val="000000"/>
                          </a:solidFill>
                          <a:effectLst/>
                          <a:latin typeface="Calibri" panose="020F0502020204030204" pitchFamily="34" charset="0"/>
                        </a:rPr>
                        <a:t>HMBS_Team3_3</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-1.70</a:t>
                      </a:r>
                    </a:p>
                  </a:txBody>
                  <a:tcPr marL="4763" marR="4763" marT="4763" marB="0" anchor="b"/>
                </a:tc>
                <a:tc>
                  <a:txBody>
                    <a:bodyPr/>
                    <a:lstStyle/>
                    <a:p>
                      <a:pPr algn="ctr" fontAlgn="ctr"/>
                      <a:r>
                        <a:rPr lang="en-US" sz="1200" b="0" i="0" u="none" strike="noStrike" dirty="0">
                          <a:solidFill>
                            <a:srgbClr val="000000"/>
                          </a:solidFill>
                          <a:effectLst/>
                          <a:latin typeface="Calibri(body)"/>
                        </a:rPr>
                        <a:t>29</a:t>
                      </a:r>
                    </a:p>
                  </a:txBody>
                  <a:tcPr marL="4689" marR="4689" marT="4689" marB="0" anchor="ctr"/>
                </a:tc>
                <a:extLst>
                  <a:ext uri="{0D108BD9-81ED-4DB2-BD59-A6C34878D82A}">
                    <a16:rowId xmlns:a16="http://schemas.microsoft.com/office/drawing/2014/main" val="1153554639"/>
                  </a:ext>
                </a:extLst>
              </a:tr>
              <a:tr h="164783">
                <a:tc>
                  <a:txBody>
                    <a:bodyPr/>
                    <a:lstStyle/>
                    <a:p>
                      <a:pPr algn="ctr" fontAlgn="b"/>
                      <a:r>
                        <a:rPr lang="en-US" sz="1200" b="0" i="0" u="none" strike="noStrike">
                          <a:solidFill>
                            <a:srgbClr val="000000"/>
                          </a:solidFill>
                          <a:effectLst/>
                          <a:latin typeface="Calibri" panose="020F0502020204030204" pitchFamily="34" charset="0"/>
                        </a:rPr>
                        <a:t>HMBS_Team3_6</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-1.74</a:t>
                      </a:r>
                    </a:p>
                  </a:txBody>
                  <a:tcPr marL="4763" marR="4763" marT="4763" marB="0" anchor="b"/>
                </a:tc>
                <a:tc>
                  <a:txBody>
                    <a:bodyPr/>
                    <a:lstStyle/>
                    <a:p>
                      <a:pPr algn="ctr" fontAlgn="ctr"/>
                      <a:r>
                        <a:rPr lang="en-US" sz="1200" b="0" i="0" u="none" strike="noStrike" dirty="0">
                          <a:solidFill>
                            <a:srgbClr val="000000"/>
                          </a:solidFill>
                          <a:effectLst/>
                          <a:latin typeface="Calibri(body)"/>
                        </a:rPr>
                        <a:t>30</a:t>
                      </a:r>
                    </a:p>
                  </a:txBody>
                  <a:tcPr marL="4689" marR="4689" marT="4689" marB="0" anchor="ctr"/>
                </a:tc>
                <a:extLst>
                  <a:ext uri="{0D108BD9-81ED-4DB2-BD59-A6C34878D82A}">
                    <a16:rowId xmlns:a16="http://schemas.microsoft.com/office/drawing/2014/main" val="978912696"/>
                  </a:ext>
                </a:extLst>
              </a:tr>
              <a:tr h="164783">
                <a:tc>
                  <a:txBody>
                    <a:bodyPr/>
                    <a:lstStyle/>
                    <a:p>
                      <a:pPr algn="ctr" fontAlgn="b"/>
                      <a:r>
                        <a:rPr lang="en-US" sz="1200" b="0" i="0" u="none" strike="noStrike">
                          <a:solidFill>
                            <a:srgbClr val="000000"/>
                          </a:solidFill>
                          <a:effectLst/>
                          <a:latin typeface="Calibri" panose="020F0502020204030204" pitchFamily="34" charset="0"/>
                        </a:rPr>
                        <a:t>HMBS_Team8_5</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-2.00</a:t>
                      </a:r>
                    </a:p>
                  </a:txBody>
                  <a:tcPr marL="4763" marR="4763" marT="4763" marB="0" anchor="b"/>
                </a:tc>
                <a:tc>
                  <a:txBody>
                    <a:bodyPr/>
                    <a:lstStyle/>
                    <a:p>
                      <a:pPr algn="ctr" fontAlgn="ctr"/>
                      <a:r>
                        <a:rPr lang="en-US" sz="1200" u="none" strike="noStrike" dirty="0">
                          <a:effectLst/>
                          <a:latin typeface="Calibri(body)"/>
                        </a:rPr>
                        <a:t>31</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3101643242"/>
                  </a:ext>
                </a:extLst>
              </a:tr>
              <a:tr h="164783">
                <a:tc>
                  <a:txBody>
                    <a:bodyPr/>
                    <a:lstStyle/>
                    <a:p>
                      <a:pPr algn="ctr" fontAlgn="b"/>
                      <a:r>
                        <a:rPr lang="en-US" sz="1200" b="0" i="0" u="none" strike="noStrike">
                          <a:solidFill>
                            <a:srgbClr val="000000"/>
                          </a:solidFill>
                          <a:effectLst/>
                          <a:latin typeface="Calibri" panose="020F0502020204030204" pitchFamily="34" charset="0"/>
                        </a:rPr>
                        <a:t>HMBS_Team8_1</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-2.00</a:t>
                      </a:r>
                    </a:p>
                  </a:txBody>
                  <a:tcPr marL="4763" marR="4763" marT="4763" marB="0" anchor="b"/>
                </a:tc>
                <a:tc>
                  <a:txBody>
                    <a:bodyPr/>
                    <a:lstStyle/>
                    <a:p>
                      <a:pPr algn="ctr" fontAlgn="ctr"/>
                      <a:r>
                        <a:rPr lang="en-US" sz="1200" b="0" i="0" u="none" strike="noStrike" dirty="0">
                          <a:solidFill>
                            <a:srgbClr val="000000"/>
                          </a:solidFill>
                          <a:effectLst/>
                          <a:latin typeface="Calibri(body)"/>
                        </a:rPr>
                        <a:t>32</a:t>
                      </a:r>
                    </a:p>
                  </a:txBody>
                  <a:tcPr marL="4689" marR="4689" marT="4689" marB="0" anchor="ctr"/>
                </a:tc>
                <a:extLst>
                  <a:ext uri="{0D108BD9-81ED-4DB2-BD59-A6C34878D82A}">
                    <a16:rowId xmlns:a16="http://schemas.microsoft.com/office/drawing/2014/main" val="1906758659"/>
                  </a:ext>
                </a:extLst>
              </a:tr>
              <a:tr h="164783">
                <a:tc>
                  <a:txBody>
                    <a:bodyPr/>
                    <a:lstStyle/>
                    <a:p>
                      <a:pPr algn="ctr" fontAlgn="b"/>
                      <a:r>
                        <a:rPr lang="en-US" sz="1200" b="0" i="0" u="none" strike="noStrike">
                          <a:solidFill>
                            <a:srgbClr val="000000"/>
                          </a:solidFill>
                          <a:effectLst/>
                          <a:latin typeface="Calibri" panose="020F0502020204030204" pitchFamily="34" charset="0"/>
                        </a:rPr>
                        <a:t>HMBS_Team8_3</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-2.00</a:t>
                      </a:r>
                    </a:p>
                  </a:txBody>
                  <a:tcPr marL="4763" marR="4763" marT="4763" marB="0" anchor="b"/>
                </a:tc>
                <a:tc>
                  <a:txBody>
                    <a:bodyPr/>
                    <a:lstStyle/>
                    <a:p>
                      <a:pPr algn="ctr" fontAlgn="ctr"/>
                      <a:r>
                        <a:rPr lang="en-US" sz="1200" u="none" strike="noStrike" dirty="0">
                          <a:effectLst/>
                          <a:latin typeface="Calibri(body)"/>
                        </a:rPr>
                        <a:t>33</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4267068226"/>
                  </a:ext>
                </a:extLst>
              </a:tr>
              <a:tr h="164783">
                <a:tc>
                  <a:txBody>
                    <a:bodyPr/>
                    <a:lstStyle/>
                    <a:p>
                      <a:pPr algn="ctr" fontAlgn="b"/>
                      <a:r>
                        <a:rPr lang="en-US" sz="1200" b="0" i="0" u="none" strike="noStrike">
                          <a:solidFill>
                            <a:srgbClr val="000000"/>
                          </a:solidFill>
                          <a:effectLst/>
                          <a:latin typeface="Calibri" panose="020F0502020204030204" pitchFamily="34" charset="0"/>
                        </a:rPr>
                        <a:t>HMBS_Team3_1</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-2.05</a:t>
                      </a:r>
                    </a:p>
                  </a:txBody>
                  <a:tcPr marL="4763" marR="4763" marT="4763" marB="0" anchor="b"/>
                </a:tc>
                <a:tc>
                  <a:txBody>
                    <a:bodyPr/>
                    <a:lstStyle/>
                    <a:p>
                      <a:pPr algn="ctr" fontAlgn="ctr"/>
                      <a:r>
                        <a:rPr lang="en-US" sz="1200" u="none" strike="noStrike" dirty="0">
                          <a:effectLst/>
                          <a:latin typeface="Calibri(body)"/>
                        </a:rPr>
                        <a:t>34</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1337972394"/>
                  </a:ext>
                </a:extLst>
              </a:tr>
              <a:tr h="164783">
                <a:tc>
                  <a:txBody>
                    <a:bodyPr/>
                    <a:lstStyle/>
                    <a:p>
                      <a:pPr algn="ctr" fontAlgn="b"/>
                      <a:r>
                        <a:rPr lang="en-US" sz="1200" b="0" i="0" u="none" strike="noStrike">
                          <a:solidFill>
                            <a:srgbClr val="000000"/>
                          </a:solidFill>
                          <a:effectLst/>
                          <a:latin typeface="Calibri" panose="020F0502020204030204" pitchFamily="34" charset="0"/>
                        </a:rPr>
                        <a:t>HMBS_Team8_6</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-2.05</a:t>
                      </a:r>
                    </a:p>
                  </a:txBody>
                  <a:tcPr marL="4763" marR="4763" marT="4763" marB="0" anchor="b"/>
                </a:tc>
                <a:tc>
                  <a:txBody>
                    <a:bodyPr/>
                    <a:lstStyle/>
                    <a:p>
                      <a:pPr algn="ctr" fontAlgn="ctr"/>
                      <a:r>
                        <a:rPr lang="en-US" sz="1200" u="none" strike="noStrike" dirty="0">
                          <a:effectLst/>
                          <a:latin typeface="Calibri(body)"/>
                        </a:rPr>
                        <a:t>35</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491255195"/>
                  </a:ext>
                </a:extLst>
              </a:tr>
              <a:tr h="164783">
                <a:tc>
                  <a:txBody>
                    <a:bodyPr/>
                    <a:lstStyle/>
                    <a:p>
                      <a:pPr algn="ctr" fontAlgn="b"/>
                      <a:r>
                        <a:rPr lang="en-US" sz="1200" b="0" i="0" u="none" strike="noStrike">
                          <a:solidFill>
                            <a:srgbClr val="000000"/>
                          </a:solidFill>
                          <a:effectLst/>
                          <a:latin typeface="Calibri" panose="020F0502020204030204" pitchFamily="34" charset="0"/>
                        </a:rPr>
                        <a:t>HMBS_Team8_2</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-2.17</a:t>
                      </a:r>
                    </a:p>
                  </a:txBody>
                  <a:tcPr marL="4763" marR="4763" marT="4763" marB="0" anchor="b"/>
                </a:tc>
                <a:tc>
                  <a:txBody>
                    <a:bodyPr/>
                    <a:lstStyle/>
                    <a:p>
                      <a:pPr algn="ctr" fontAlgn="ctr"/>
                      <a:r>
                        <a:rPr lang="en-US" sz="1200" u="none" strike="noStrike" dirty="0">
                          <a:effectLst/>
                          <a:latin typeface="Calibri(body)"/>
                        </a:rPr>
                        <a:t>36</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2506786134"/>
                  </a:ext>
                </a:extLst>
              </a:tr>
              <a:tr h="164783">
                <a:tc>
                  <a:txBody>
                    <a:bodyPr/>
                    <a:lstStyle/>
                    <a:p>
                      <a:pPr algn="ctr" fontAlgn="b"/>
                      <a:r>
                        <a:rPr lang="en-US" sz="1200" b="0" i="0" u="none" strike="noStrike">
                          <a:solidFill>
                            <a:srgbClr val="000000"/>
                          </a:solidFill>
                          <a:effectLst/>
                          <a:latin typeface="Calibri" panose="020F0502020204030204" pitchFamily="34" charset="0"/>
                        </a:rPr>
                        <a:t>HMBS_Team8_4</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-2.17</a:t>
                      </a:r>
                    </a:p>
                  </a:txBody>
                  <a:tcPr marL="4763" marR="4763" marT="4763" marB="0" anchor="b"/>
                </a:tc>
                <a:tc>
                  <a:txBody>
                    <a:bodyPr/>
                    <a:lstStyle/>
                    <a:p>
                      <a:pPr algn="ctr" fontAlgn="ctr"/>
                      <a:r>
                        <a:rPr lang="en-US" sz="1200" u="none" strike="noStrike" dirty="0">
                          <a:effectLst/>
                          <a:latin typeface="Calibri(body)"/>
                        </a:rPr>
                        <a:t>37</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2601112877"/>
                  </a:ext>
                </a:extLst>
              </a:tr>
              <a:tr h="164783">
                <a:tc>
                  <a:txBody>
                    <a:bodyPr/>
                    <a:lstStyle/>
                    <a:p>
                      <a:pPr algn="ctr" fontAlgn="b"/>
                      <a:r>
                        <a:rPr lang="en-US" sz="1200" b="0" i="0" u="none" strike="noStrike">
                          <a:solidFill>
                            <a:srgbClr val="000000"/>
                          </a:solidFill>
                          <a:effectLst/>
                          <a:latin typeface="Calibri" panose="020F0502020204030204" pitchFamily="34" charset="0"/>
                        </a:rPr>
                        <a:t>HMBS_Team3_2</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-2.22</a:t>
                      </a:r>
                    </a:p>
                  </a:txBody>
                  <a:tcPr marL="4763" marR="4763" marT="4763" marB="0" anchor="b"/>
                </a:tc>
                <a:tc>
                  <a:txBody>
                    <a:bodyPr/>
                    <a:lstStyle/>
                    <a:p>
                      <a:pPr algn="ctr" fontAlgn="ctr"/>
                      <a:r>
                        <a:rPr lang="en-US" sz="1200" u="none" strike="noStrike" dirty="0">
                          <a:effectLst/>
                          <a:latin typeface="Calibri(body)"/>
                        </a:rPr>
                        <a:t>38</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3860703367"/>
                  </a:ext>
                </a:extLst>
              </a:tr>
              <a:tr h="164783">
                <a:tc>
                  <a:txBody>
                    <a:bodyPr/>
                    <a:lstStyle/>
                    <a:p>
                      <a:pPr algn="ctr" fontAlgn="b"/>
                      <a:r>
                        <a:rPr lang="en-US" sz="1200" b="0" i="0" u="none" strike="noStrike">
                          <a:solidFill>
                            <a:srgbClr val="000000"/>
                          </a:solidFill>
                          <a:effectLst/>
                          <a:latin typeface="Calibri" panose="020F0502020204030204" pitchFamily="34" charset="0"/>
                        </a:rPr>
                        <a:t>HMBS_Team1_1</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-7.17</a:t>
                      </a:r>
                    </a:p>
                  </a:txBody>
                  <a:tcPr marL="4763" marR="4763" marT="4763" marB="0" anchor="b"/>
                </a:tc>
                <a:tc>
                  <a:txBody>
                    <a:bodyPr/>
                    <a:lstStyle/>
                    <a:p>
                      <a:pPr algn="ctr" fontAlgn="ctr"/>
                      <a:r>
                        <a:rPr lang="en-US" sz="1200" b="0" i="0" u="none" strike="noStrike" dirty="0">
                          <a:solidFill>
                            <a:srgbClr val="000000"/>
                          </a:solidFill>
                          <a:effectLst/>
                          <a:latin typeface="Calibri(body)"/>
                        </a:rPr>
                        <a:t>39</a:t>
                      </a:r>
                    </a:p>
                  </a:txBody>
                  <a:tcPr marL="4689" marR="4689" marT="4689" marB="0" anchor="ctr"/>
                </a:tc>
                <a:extLst>
                  <a:ext uri="{0D108BD9-81ED-4DB2-BD59-A6C34878D82A}">
                    <a16:rowId xmlns:a16="http://schemas.microsoft.com/office/drawing/2014/main" val="636435206"/>
                  </a:ext>
                </a:extLst>
              </a:tr>
              <a:tr h="164783">
                <a:tc>
                  <a:txBody>
                    <a:bodyPr/>
                    <a:lstStyle/>
                    <a:p>
                      <a:pPr algn="ctr" fontAlgn="b"/>
                      <a:r>
                        <a:rPr lang="en-US" sz="1200" b="0" i="0" u="none" strike="noStrike">
                          <a:solidFill>
                            <a:srgbClr val="000000"/>
                          </a:solidFill>
                          <a:effectLst/>
                          <a:latin typeface="Calibri" panose="020F0502020204030204" pitchFamily="34" charset="0"/>
                        </a:rPr>
                        <a:t>HMBS_Team1_2</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-7.27</a:t>
                      </a:r>
                    </a:p>
                  </a:txBody>
                  <a:tcPr marL="4763" marR="4763" marT="4763" marB="0" anchor="b"/>
                </a:tc>
                <a:tc>
                  <a:txBody>
                    <a:bodyPr/>
                    <a:lstStyle/>
                    <a:p>
                      <a:pPr algn="ctr" fontAlgn="ctr"/>
                      <a:r>
                        <a:rPr lang="en-US" sz="1200" b="0" i="0" u="none" strike="noStrike" dirty="0">
                          <a:solidFill>
                            <a:srgbClr val="000000"/>
                          </a:solidFill>
                          <a:effectLst/>
                          <a:latin typeface="Calibri(body)"/>
                        </a:rPr>
                        <a:t>40</a:t>
                      </a:r>
                    </a:p>
                  </a:txBody>
                  <a:tcPr marL="4689" marR="4689" marT="4689" marB="0" anchor="ctr"/>
                </a:tc>
                <a:extLst>
                  <a:ext uri="{0D108BD9-81ED-4DB2-BD59-A6C34878D82A}">
                    <a16:rowId xmlns:a16="http://schemas.microsoft.com/office/drawing/2014/main" val="3995816402"/>
                  </a:ext>
                </a:extLst>
              </a:tr>
              <a:tr h="164783">
                <a:tc>
                  <a:txBody>
                    <a:bodyPr/>
                    <a:lstStyle/>
                    <a:p>
                      <a:pPr algn="ctr" fontAlgn="b"/>
                      <a:r>
                        <a:rPr lang="en-US" sz="1200" b="0" i="0" u="none" strike="noStrike">
                          <a:solidFill>
                            <a:srgbClr val="000000"/>
                          </a:solidFill>
                          <a:effectLst/>
                          <a:latin typeface="Calibri" panose="020F0502020204030204" pitchFamily="34" charset="0"/>
                        </a:rPr>
                        <a:t>HMBS_Team1_4</a:t>
                      </a:r>
                    </a:p>
                  </a:txBody>
                  <a:tcPr marL="4763" marR="4763" marT="4763" marB="0" anchor="b"/>
                </a:tc>
                <a:tc>
                  <a:txBody>
                    <a:bodyPr/>
                    <a:lstStyle/>
                    <a:p>
                      <a:pPr algn="ctr" fontAlgn="b"/>
                      <a:r>
                        <a:rPr lang="en-US" sz="1200" b="0" i="0" u="none" strike="noStrike">
                          <a:solidFill>
                            <a:srgbClr val="000000"/>
                          </a:solidFill>
                          <a:effectLst/>
                          <a:latin typeface="Calibri" panose="020F0502020204030204" pitchFamily="34" charset="0"/>
                        </a:rPr>
                        <a:t>-7.44</a:t>
                      </a:r>
                    </a:p>
                  </a:txBody>
                  <a:tcPr marL="4763" marR="4763" marT="4763" marB="0" anchor="b"/>
                </a:tc>
                <a:tc>
                  <a:txBody>
                    <a:bodyPr/>
                    <a:lstStyle/>
                    <a:p>
                      <a:pPr algn="ctr" fontAlgn="ctr"/>
                      <a:r>
                        <a:rPr lang="en-US" sz="1200" u="none" strike="noStrike" dirty="0">
                          <a:effectLst/>
                          <a:latin typeface="Calibri(body)"/>
                        </a:rPr>
                        <a:t>41</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552309821"/>
                  </a:ext>
                </a:extLst>
              </a:tr>
              <a:tr h="164783">
                <a:tc>
                  <a:txBody>
                    <a:bodyPr/>
                    <a:lstStyle/>
                    <a:p>
                      <a:pPr algn="ctr" fontAlgn="b"/>
                      <a:r>
                        <a:rPr lang="en-US" sz="1200" b="0" i="0" u="none" strike="noStrike">
                          <a:solidFill>
                            <a:srgbClr val="000000"/>
                          </a:solidFill>
                          <a:effectLst/>
                          <a:latin typeface="Calibri" panose="020F0502020204030204" pitchFamily="34" charset="0"/>
                        </a:rPr>
                        <a:t>HMBS_Team1_3</a:t>
                      </a:r>
                    </a:p>
                  </a:txBody>
                  <a:tcPr marL="4763" marR="4763" marT="4763" marB="0" anchor="b"/>
                </a:tc>
                <a:tc>
                  <a:txBody>
                    <a:bodyPr/>
                    <a:lstStyle/>
                    <a:p>
                      <a:pPr algn="ctr" fontAlgn="b"/>
                      <a:r>
                        <a:rPr lang="en-US" sz="1200" b="0" i="0" u="none" strike="noStrike" dirty="0">
                          <a:solidFill>
                            <a:srgbClr val="000000"/>
                          </a:solidFill>
                          <a:effectLst/>
                          <a:latin typeface="Calibri" panose="020F0502020204030204" pitchFamily="34" charset="0"/>
                        </a:rPr>
                        <a:t>-7.53</a:t>
                      </a:r>
                    </a:p>
                  </a:txBody>
                  <a:tcPr marL="4763" marR="4763" marT="4763" marB="0" anchor="b"/>
                </a:tc>
                <a:tc>
                  <a:txBody>
                    <a:bodyPr/>
                    <a:lstStyle/>
                    <a:p>
                      <a:pPr algn="ctr" fontAlgn="ctr"/>
                      <a:r>
                        <a:rPr lang="en-US" sz="1200" u="none" strike="noStrike" dirty="0">
                          <a:effectLst/>
                          <a:latin typeface="Calibri(body)"/>
                        </a:rPr>
                        <a:t>42</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340382162"/>
                  </a:ext>
                </a:extLst>
              </a:tr>
            </a:tbl>
          </a:graphicData>
        </a:graphic>
      </p:graphicFrame>
      <p:sp>
        <p:nvSpPr>
          <p:cNvPr id="5" name="TextBox 4">
            <a:extLst>
              <a:ext uri="{FF2B5EF4-FFF2-40B4-BE49-F238E27FC236}">
                <a16:creationId xmlns:a16="http://schemas.microsoft.com/office/drawing/2014/main" id="{69256F99-5F17-1041-BF56-31F2E18B8B72}"/>
              </a:ext>
            </a:extLst>
          </p:cNvPr>
          <p:cNvSpPr txBox="1"/>
          <p:nvPr/>
        </p:nvSpPr>
        <p:spPr>
          <a:xfrm>
            <a:off x="3276600" y="582803"/>
            <a:ext cx="4131694" cy="646331"/>
          </a:xfrm>
          <a:prstGeom prst="rect">
            <a:avLst/>
          </a:prstGeom>
          <a:noFill/>
        </p:spPr>
        <p:txBody>
          <a:bodyPr wrap="square" rtlCol="0">
            <a:spAutoFit/>
          </a:bodyPr>
          <a:lstStyle/>
          <a:p>
            <a:r>
              <a:rPr lang="en-US" sz="3600" b="1" dirty="0">
                <a:latin typeface="Arial" panose="020B0604020202020204" pitchFamily="34" charset="0"/>
                <a:cs typeface="Arial" panose="020B0604020202020204" pitchFamily="34" charset="0"/>
              </a:rPr>
              <a:t>Final ranks</a:t>
            </a:r>
          </a:p>
        </p:txBody>
      </p:sp>
      <p:sp>
        <p:nvSpPr>
          <p:cNvPr id="6" name="Text Box 6">
            <a:extLst>
              <a:ext uri="{FF2B5EF4-FFF2-40B4-BE49-F238E27FC236}">
                <a16:creationId xmlns:a16="http://schemas.microsoft.com/office/drawing/2014/main" id="{8DFEA49A-40DA-BF41-9CA0-3051B11DC838}"/>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7" name="Text Box 8">
            <a:extLst>
              <a:ext uri="{FF2B5EF4-FFF2-40B4-BE49-F238E27FC236}">
                <a16:creationId xmlns:a16="http://schemas.microsoft.com/office/drawing/2014/main" id="{2FD80B8A-F5B7-524D-991A-853B8BB85E94}"/>
              </a:ext>
            </a:extLst>
          </p:cNvPr>
          <p:cNvSpPr txBox="1">
            <a:spLocks noChangeArrowheads="1"/>
          </p:cNvSpPr>
          <p:nvPr/>
        </p:nvSpPr>
        <p:spPr bwMode="auto">
          <a:xfrm>
            <a:off x="7436995" y="6248400"/>
            <a:ext cx="13260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Jing Zhang</a:t>
            </a:r>
          </a:p>
        </p:txBody>
      </p:sp>
      <p:sp>
        <p:nvSpPr>
          <p:cNvPr id="8" name="Text Box 9">
            <a:extLst>
              <a:ext uri="{FF2B5EF4-FFF2-40B4-BE49-F238E27FC236}">
                <a16:creationId xmlns:a16="http://schemas.microsoft.com/office/drawing/2014/main" id="{B2D15A9F-5EB5-374C-BFEC-4C19516A07B4}"/>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924073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762000" y="838200"/>
            <a:ext cx="7886700" cy="994172"/>
          </a:xfrm>
        </p:spPr>
        <p:txBody>
          <a:bodyPr>
            <a:normAutofit/>
          </a:bodyPr>
          <a:lstStyle/>
          <a:p>
            <a:r>
              <a:rPr lang="en-US" sz="3600" b="1" dirty="0"/>
              <a:t>Statistics and confidence</a:t>
            </a:r>
          </a:p>
        </p:txBody>
      </p:sp>
      <p:sp>
        <p:nvSpPr>
          <p:cNvPr id="4" name="Rectangle 3"/>
          <p:cNvSpPr/>
          <p:nvPr/>
        </p:nvSpPr>
        <p:spPr>
          <a:xfrm>
            <a:off x="1096592" y="2263296"/>
            <a:ext cx="6844250" cy="3000821"/>
          </a:xfrm>
          <a:prstGeom prst="rect">
            <a:avLst/>
          </a:prstGeom>
        </p:spPr>
        <p:txBody>
          <a:bodyPr wrap="square">
            <a:spAutoFit/>
          </a:bodyPr>
          <a:lstStyle/>
          <a:p>
            <a:r>
              <a:rPr lang="en-US" sz="2100" dirty="0"/>
              <a:t>To estimate the confidence of performance of predictors, we simulated </a:t>
            </a:r>
            <a:r>
              <a:rPr lang="en-US" sz="2100" b="1" dirty="0">
                <a:solidFill>
                  <a:srgbClr val="C00000"/>
                </a:solidFill>
              </a:rPr>
              <a:t>50 </a:t>
            </a:r>
            <a:r>
              <a:rPr lang="en-US" sz="2100" dirty="0"/>
              <a:t>experimental datasets assuming the experimental score for each mutation has a distribution </a:t>
            </a:r>
            <a:br>
              <a:rPr lang="en-US" sz="2100" dirty="0"/>
            </a:br>
            <a:r>
              <a:rPr lang="en-US" sz="2100" dirty="0"/>
              <a:t>	        </a:t>
            </a:r>
            <a:r>
              <a:rPr lang="en-US" sz="2100" dirty="0" err="1"/>
              <a:t>Guassian</a:t>
            </a:r>
            <a:r>
              <a:rPr lang="en-US" sz="2100" dirty="0"/>
              <a:t>~(exp score, exp stderr) </a:t>
            </a:r>
          </a:p>
          <a:p>
            <a:endParaRPr lang="en-US" sz="2100" dirty="0"/>
          </a:p>
          <a:p>
            <a:r>
              <a:rPr lang="en-US" sz="2100" dirty="0"/>
              <a:t>For each simulated dataset, </a:t>
            </a:r>
            <a:r>
              <a:rPr lang="en-US" sz="2100" b="1" dirty="0">
                <a:solidFill>
                  <a:srgbClr val="0070C0"/>
                </a:solidFill>
              </a:rPr>
              <a:t>100</a:t>
            </a:r>
            <a:r>
              <a:rPr lang="en-US" sz="2100" dirty="0"/>
              <a:t> bootstrap replicates on mutations were generated. In total, we have </a:t>
            </a:r>
            <a:r>
              <a:rPr lang="en-US" sz="2100" b="1" dirty="0"/>
              <a:t>5000</a:t>
            </a:r>
            <a:r>
              <a:rPr lang="en-US" sz="2100" dirty="0"/>
              <a:t> datasets to compute confidence intervals and head-to-head tests. </a:t>
            </a:r>
          </a:p>
        </p:txBody>
      </p:sp>
      <p:sp>
        <p:nvSpPr>
          <p:cNvPr id="5" name="Text Box 6">
            <a:extLst>
              <a:ext uri="{FF2B5EF4-FFF2-40B4-BE49-F238E27FC236}">
                <a16:creationId xmlns:a16="http://schemas.microsoft.com/office/drawing/2014/main" id="{F76D5AA6-D4DE-6E48-9775-45E1C7FEB103}"/>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6" name="Text Box 8">
            <a:extLst>
              <a:ext uri="{FF2B5EF4-FFF2-40B4-BE49-F238E27FC236}">
                <a16:creationId xmlns:a16="http://schemas.microsoft.com/office/drawing/2014/main" id="{AA155458-123F-FF4A-BE24-0AB3025768E5}"/>
              </a:ext>
            </a:extLst>
          </p:cNvPr>
          <p:cNvSpPr txBox="1">
            <a:spLocks noChangeArrowheads="1"/>
          </p:cNvSpPr>
          <p:nvPr/>
        </p:nvSpPr>
        <p:spPr bwMode="auto">
          <a:xfrm>
            <a:off x="7436995" y="6248400"/>
            <a:ext cx="13260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Jing Zhang</a:t>
            </a:r>
          </a:p>
        </p:txBody>
      </p:sp>
      <p:sp>
        <p:nvSpPr>
          <p:cNvPr id="7" name="Text Box 9">
            <a:extLst>
              <a:ext uri="{FF2B5EF4-FFF2-40B4-BE49-F238E27FC236}">
                <a16:creationId xmlns:a16="http://schemas.microsoft.com/office/drawing/2014/main" id="{7AE6EE88-62FE-9C4D-810C-2059FAECAFD9}"/>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hart, histogram&#10;&#10;Description automatically generated">
            <a:extLst>
              <a:ext uri="{FF2B5EF4-FFF2-40B4-BE49-F238E27FC236}">
                <a16:creationId xmlns:a16="http://schemas.microsoft.com/office/drawing/2014/main" id="{0F4F472F-7896-4AB4-9195-9629920B19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2529" y="1234928"/>
            <a:ext cx="6810008" cy="4620913"/>
          </a:xfrm>
          <a:prstGeom prst="rect">
            <a:avLst/>
          </a:prstGeom>
        </p:spPr>
      </p:pic>
      <p:sp>
        <p:nvSpPr>
          <p:cNvPr id="10" name="TextBox 9">
            <a:extLst>
              <a:ext uri="{FF2B5EF4-FFF2-40B4-BE49-F238E27FC236}">
                <a16:creationId xmlns:a16="http://schemas.microsoft.com/office/drawing/2014/main" id="{94B308C4-CF5F-479F-B0E6-4383E697CAAC}"/>
              </a:ext>
            </a:extLst>
          </p:cNvPr>
          <p:cNvSpPr txBox="1"/>
          <p:nvPr/>
        </p:nvSpPr>
        <p:spPr>
          <a:xfrm>
            <a:off x="4210193" y="5730955"/>
            <a:ext cx="1325193" cy="300082"/>
          </a:xfrm>
          <a:prstGeom prst="rect">
            <a:avLst/>
          </a:prstGeom>
          <a:noFill/>
        </p:spPr>
        <p:txBody>
          <a:bodyPr wrap="square" rtlCol="0">
            <a:spAutoFit/>
          </a:bodyPr>
          <a:lstStyle/>
          <a:p>
            <a:r>
              <a:rPr lang="en-US" sz="1350" dirty="0"/>
              <a:t>Z score</a:t>
            </a:r>
          </a:p>
        </p:txBody>
      </p:sp>
      <p:sp>
        <p:nvSpPr>
          <p:cNvPr id="12" name="Rectangle 11">
            <a:extLst>
              <a:ext uri="{FF2B5EF4-FFF2-40B4-BE49-F238E27FC236}">
                <a16:creationId xmlns:a16="http://schemas.microsoft.com/office/drawing/2014/main" id="{09971E0E-ADC9-4F71-99BE-B3DA4C27E29F}"/>
              </a:ext>
            </a:extLst>
          </p:cNvPr>
          <p:cNvSpPr/>
          <p:nvPr/>
        </p:nvSpPr>
        <p:spPr>
          <a:xfrm>
            <a:off x="1381912" y="1250397"/>
            <a:ext cx="324853" cy="12249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a:extLst>
              <a:ext uri="{FF2B5EF4-FFF2-40B4-BE49-F238E27FC236}">
                <a16:creationId xmlns:a16="http://schemas.microsoft.com/office/drawing/2014/main" id="{9FBC9D18-03F6-4C5B-A503-7A6BD7F4A435}"/>
              </a:ext>
            </a:extLst>
          </p:cNvPr>
          <p:cNvSpPr/>
          <p:nvPr/>
        </p:nvSpPr>
        <p:spPr>
          <a:xfrm>
            <a:off x="1372462" y="1870025"/>
            <a:ext cx="324853" cy="12249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Rectangle 14">
            <a:extLst>
              <a:ext uri="{FF2B5EF4-FFF2-40B4-BE49-F238E27FC236}">
                <a16:creationId xmlns:a16="http://schemas.microsoft.com/office/drawing/2014/main" id="{15A1A0A9-0969-4839-8A92-47C84A805865}"/>
              </a:ext>
            </a:extLst>
          </p:cNvPr>
          <p:cNvSpPr/>
          <p:nvPr/>
        </p:nvSpPr>
        <p:spPr>
          <a:xfrm>
            <a:off x="4524369" y="1866562"/>
            <a:ext cx="324853" cy="12249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ext Box 6">
            <a:extLst>
              <a:ext uri="{FF2B5EF4-FFF2-40B4-BE49-F238E27FC236}">
                <a16:creationId xmlns:a16="http://schemas.microsoft.com/office/drawing/2014/main" id="{3D99F6D6-30A0-7841-9042-7F32589C7F3B}"/>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8" name="Text Box 8">
            <a:extLst>
              <a:ext uri="{FF2B5EF4-FFF2-40B4-BE49-F238E27FC236}">
                <a16:creationId xmlns:a16="http://schemas.microsoft.com/office/drawing/2014/main" id="{EDFEE3A9-C247-5A47-B315-B50FB25A9DFA}"/>
              </a:ext>
            </a:extLst>
          </p:cNvPr>
          <p:cNvSpPr txBox="1">
            <a:spLocks noChangeArrowheads="1"/>
          </p:cNvSpPr>
          <p:nvPr/>
        </p:nvSpPr>
        <p:spPr bwMode="auto">
          <a:xfrm>
            <a:off x="7436995" y="6248400"/>
            <a:ext cx="13260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Jing Zhang</a:t>
            </a:r>
          </a:p>
        </p:txBody>
      </p:sp>
      <p:sp>
        <p:nvSpPr>
          <p:cNvPr id="11" name="Text Box 9">
            <a:extLst>
              <a:ext uri="{FF2B5EF4-FFF2-40B4-BE49-F238E27FC236}">
                <a16:creationId xmlns:a16="http://schemas.microsoft.com/office/drawing/2014/main" id="{5AF3A904-369D-054D-8C5C-58A76602E39F}"/>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429033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80768C-14BC-458E-AA2A-727D5630F422}"/>
              </a:ext>
            </a:extLst>
          </p:cNvPr>
          <p:cNvSpPr txBox="1"/>
          <p:nvPr/>
        </p:nvSpPr>
        <p:spPr>
          <a:xfrm>
            <a:off x="2667000" y="500830"/>
            <a:ext cx="6058758" cy="646331"/>
          </a:xfrm>
          <a:prstGeom prst="rect">
            <a:avLst/>
          </a:prstGeom>
          <a:noFill/>
        </p:spPr>
        <p:txBody>
          <a:bodyPr wrap="square" rtlCol="0">
            <a:spAutoFit/>
          </a:bodyPr>
          <a:lstStyle/>
          <a:p>
            <a:r>
              <a:rPr lang="en-US" sz="3600" b="1" dirty="0"/>
              <a:t>Head 2 head test</a:t>
            </a:r>
          </a:p>
        </p:txBody>
      </p:sp>
      <p:sp>
        <p:nvSpPr>
          <p:cNvPr id="7" name="Rectangle 6">
            <a:extLst>
              <a:ext uri="{FF2B5EF4-FFF2-40B4-BE49-F238E27FC236}">
                <a16:creationId xmlns:a16="http://schemas.microsoft.com/office/drawing/2014/main" id="{8247FA09-F5CE-4612-A4A9-B7BB9126CFC3}"/>
              </a:ext>
            </a:extLst>
          </p:cNvPr>
          <p:cNvSpPr/>
          <p:nvPr/>
        </p:nvSpPr>
        <p:spPr>
          <a:xfrm>
            <a:off x="7699637" y="1793850"/>
            <a:ext cx="656352" cy="1082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aphicFrame>
        <p:nvGraphicFramePr>
          <p:cNvPr id="11" name="Table 10">
            <a:extLst>
              <a:ext uri="{FF2B5EF4-FFF2-40B4-BE49-F238E27FC236}">
                <a16:creationId xmlns:a16="http://schemas.microsoft.com/office/drawing/2014/main" id="{063C38B4-6FB5-4547-A0D2-8223AFBC1754}"/>
              </a:ext>
            </a:extLst>
          </p:cNvPr>
          <p:cNvGraphicFramePr>
            <a:graphicFrameLocks noGrp="1"/>
          </p:cNvGraphicFramePr>
          <p:nvPr>
            <p:extLst>
              <p:ext uri="{D42A27DB-BD31-4B8C-83A1-F6EECF244321}">
                <p14:modId xmlns:p14="http://schemas.microsoft.com/office/powerpoint/2010/main" val="3425062945"/>
              </p:ext>
            </p:extLst>
          </p:nvPr>
        </p:nvGraphicFramePr>
        <p:xfrm>
          <a:off x="1687285" y="1846852"/>
          <a:ext cx="577516" cy="4164930"/>
        </p:xfrm>
        <a:graphic>
          <a:graphicData uri="http://schemas.openxmlformats.org/drawingml/2006/table">
            <a:tbl>
              <a:tblPr>
                <a:tableStyleId>{5C22544A-7EE6-4342-B048-85BDC9FD1C3A}</a:tableStyleId>
              </a:tblPr>
              <a:tblGrid>
                <a:gridCol w="577516">
                  <a:extLst>
                    <a:ext uri="{9D8B030D-6E8A-4147-A177-3AD203B41FA5}">
                      <a16:colId xmlns:a16="http://schemas.microsoft.com/office/drawing/2014/main" val="2642275950"/>
                    </a:ext>
                  </a:extLst>
                </a:gridCol>
              </a:tblGrid>
              <a:tr h="99165">
                <a:tc>
                  <a:txBody>
                    <a:bodyPr/>
                    <a:lstStyle/>
                    <a:p>
                      <a:pPr algn="l" rtl="0" fontAlgn="ctr"/>
                      <a:r>
                        <a:rPr lang="en-US" sz="500" u="none" strike="noStrike">
                          <a:effectLst/>
                        </a:rPr>
                        <a:t>HMBS_Team5_1</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697981706"/>
                  </a:ext>
                </a:extLst>
              </a:tr>
              <a:tr h="99165">
                <a:tc>
                  <a:txBody>
                    <a:bodyPr/>
                    <a:lstStyle/>
                    <a:p>
                      <a:pPr algn="l" rtl="0" fontAlgn="ctr"/>
                      <a:r>
                        <a:rPr lang="en-US" sz="500" u="none" strike="noStrike">
                          <a:effectLst/>
                        </a:rPr>
                        <a:t>HMBS_Team10_5</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1195318238"/>
                  </a:ext>
                </a:extLst>
              </a:tr>
              <a:tr h="99165">
                <a:tc>
                  <a:txBody>
                    <a:bodyPr/>
                    <a:lstStyle/>
                    <a:p>
                      <a:pPr algn="l" rtl="0" fontAlgn="ctr"/>
                      <a:r>
                        <a:rPr lang="en-US" sz="500" u="none" strike="noStrike">
                          <a:effectLst/>
                        </a:rPr>
                        <a:t>HMBS_Team5_2</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3026599740"/>
                  </a:ext>
                </a:extLst>
              </a:tr>
              <a:tr h="99165">
                <a:tc>
                  <a:txBody>
                    <a:bodyPr/>
                    <a:lstStyle/>
                    <a:p>
                      <a:pPr algn="l" rtl="0" fontAlgn="ctr"/>
                      <a:r>
                        <a:rPr lang="en-US" sz="500" u="none" strike="noStrike">
                          <a:effectLst/>
                        </a:rPr>
                        <a:t>HMBS_Team9_2</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1690981186"/>
                  </a:ext>
                </a:extLst>
              </a:tr>
              <a:tr h="99165">
                <a:tc>
                  <a:txBody>
                    <a:bodyPr/>
                    <a:lstStyle/>
                    <a:p>
                      <a:pPr algn="l" rtl="0" fontAlgn="ctr"/>
                      <a:r>
                        <a:rPr lang="en-US" sz="500" u="none" strike="noStrike">
                          <a:effectLst/>
                        </a:rPr>
                        <a:t>HMBS_Team5_5</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195627726"/>
                  </a:ext>
                </a:extLst>
              </a:tr>
              <a:tr h="99165">
                <a:tc>
                  <a:txBody>
                    <a:bodyPr/>
                    <a:lstStyle/>
                    <a:p>
                      <a:pPr algn="l" rtl="0" fontAlgn="ctr"/>
                      <a:r>
                        <a:rPr lang="en-US" sz="500" u="none" strike="noStrike">
                          <a:effectLst/>
                        </a:rPr>
                        <a:t>HMBS_Team7_4</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4043119313"/>
                  </a:ext>
                </a:extLst>
              </a:tr>
              <a:tr h="99165">
                <a:tc>
                  <a:txBody>
                    <a:bodyPr/>
                    <a:lstStyle/>
                    <a:p>
                      <a:pPr algn="l" rtl="0" fontAlgn="ctr"/>
                      <a:r>
                        <a:rPr lang="en-US" sz="500" u="none" strike="noStrike">
                          <a:effectLst/>
                        </a:rPr>
                        <a:t>HMBS_Team10_1</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4024394193"/>
                  </a:ext>
                </a:extLst>
              </a:tr>
              <a:tr h="99165">
                <a:tc>
                  <a:txBody>
                    <a:bodyPr/>
                    <a:lstStyle/>
                    <a:p>
                      <a:pPr algn="l" rtl="0" fontAlgn="ctr"/>
                      <a:r>
                        <a:rPr lang="en-US" sz="500" u="none" strike="noStrike">
                          <a:effectLst/>
                        </a:rPr>
                        <a:t>HMBS_Team7_6</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829523495"/>
                  </a:ext>
                </a:extLst>
              </a:tr>
              <a:tr h="99165">
                <a:tc>
                  <a:txBody>
                    <a:bodyPr/>
                    <a:lstStyle/>
                    <a:p>
                      <a:pPr algn="l" rtl="0" fontAlgn="ctr"/>
                      <a:r>
                        <a:rPr lang="en-US" sz="500" u="none" strike="noStrike">
                          <a:effectLst/>
                        </a:rPr>
                        <a:t>HMBS_Team7_1</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3511324045"/>
                  </a:ext>
                </a:extLst>
              </a:tr>
              <a:tr h="99165">
                <a:tc>
                  <a:txBody>
                    <a:bodyPr/>
                    <a:lstStyle/>
                    <a:p>
                      <a:pPr algn="l" rtl="0" fontAlgn="ctr"/>
                      <a:r>
                        <a:rPr lang="en-US" sz="500" u="none" strike="noStrike">
                          <a:effectLst/>
                        </a:rPr>
                        <a:t>HMBS_Team5_3</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2150883667"/>
                  </a:ext>
                </a:extLst>
              </a:tr>
              <a:tr h="99165">
                <a:tc>
                  <a:txBody>
                    <a:bodyPr/>
                    <a:lstStyle/>
                    <a:p>
                      <a:pPr algn="l" rtl="0" fontAlgn="ctr"/>
                      <a:r>
                        <a:rPr lang="en-US" sz="500" u="none" strike="noStrike">
                          <a:effectLst/>
                        </a:rPr>
                        <a:t>HMBS_Team7_3</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3939349982"/>
                  </a:ext>
                </a:extLst>
              </a:tr>
              <a:tr h="99165">
                <a:tc>
                  <a:txBody>
                    <a:bodyPr/>
                    <a:lstStyle/>
                    <a:p>
                      <a:pPr algn="l" rtl="0" fontAlgn="ctr"/>
                      <a:r>
                        <a:rPr lang="en-US" sz="500" u="none" strike="noStrike">
                          <a:effectLst/>
                        </a:rPr>
                        <a:t>HMBS_Team7_2</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1311162293"/>
                  </a:ext>
                </a:extLst>
              </a:tr>
              <a:tr h="99165">
                <a:tc>
                  <a:txBody>
                    <a:bodyPr/>
                    <a:lstStyle/>
                    <a:p>
                      <a:pPr algn="l" rtl="0" fontAlgn="ctr"/>
                      <a:r>
                        <a:rPr lang="en-US" sz="500" u="none" strike="noStrike">
                          <a:effectLst/>
                        </a:rPr>
                        <a:t>HMBS_Team9_1</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896404575"/>
                  </a:ext>
                </a:extLst>
              </a:tr>
              <a:tr h="99165">
                <a:tc>
                  <a:txBody>
                    <a:bodyPr/>
                    <a:lstStyle/>
                    <a:p>
                      <a:pPr algn="l" rtl="0" fontAlgn="ctr"/>
                      <a:r>
                        <a:rPr lang="en-US" sz="500" u="none" strike="noStrike">
                          <a:effectLst/>
                        </a:rPr>
                        <a:t>HMBS_Team7_5</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2455626812"/>
                  </a:ext>
                </a:extLst>
              </a:tr>
              <a:tr h="99165">
                <a:tc>
                  <a:txBody>
                    <a:bodyPr/>
                    <a:lstStyle/>
                    <a:p>
                      <a:pPr algn="l" rtl="0" fontAlgn="ctr"/>
                      <a:r>
                        <a:rPr lang="en-US" sz="500" u="none" strike="noStrike">
                          <a:effectLst/>
                        </a:rPr>
                        <a:t>HMBS_Team6_4</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33568419"/>
                  </a:ext>
                </a:extLst>
              </a:tr>
              <a:tr h="99165">
                <a:tc>
                  <a:txBody>
                    <a:bodyPr/>
                    <a:lstStyle/>
                    <a:p>
                      <a:pPr algn="l" rtl="0" fontAlgn="ctr"/>
                      <a:r>
                        <a:rPr lang="en-US" sz="500" u="none" strike="noStrike">
                          <a:effectLst/>
                        </a:rPr>
                        <a:t>HMBS_Team5_4</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246990974"/>
                  </a:ext>
                </a:extLst>
              </a:tr>
              <a:tr h="99165">
                <a:tc>
                  <a:txBody>
                    <a:bodyPr/>
                    <a:lstStyle/>
                    <a:p>
                      <a:pPr algn="l" rtl="0" fontAlgn="ctr"/>
                      <a:r>
                        <a:rPr lang="en-US" sz="500" u="none" strike="noStrike">
                          <a:effectLst/>
                        </a:rPr>
                        <a:t>HMBS_Team6_1</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1904297459"/>
                  </a:ext>
                </a:extLst>
              </a:tr>
              <a:tr h="99165">
                <a:tc>
                  <a:txBody>
                    <a:bodyPr/>
                    <a:lstStyle/>
                    <a:p>
                      <a:pPr algn="l" rtl="0" fontAlgn="ctr"/>
                      <a:r>
                        <a:rPr lang="en-US" sz="500" u="none" strike="noStrike">
                          <a:effectLst/>
                        </a:rPr>
                        <a:t>HMBS_Team6_2</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1319783398"/>
                  </a:ext>
                </a:extLst>
              </a:tr>
              <a:tr h="99165">
                <a:tc>
                  <a:txBody>
                    <a:bodyPr/>
                    <a:lstStyle/>
                    <a:p>
                      <a:pPr algn="l" rtl="0" fontAlgn="ctr"/>
                      <a:r>
                        <a:rPr lang="en-US" sz="500" u="none" strike="noStrike">
                          <a:effectLst/>
                        </a:rPr>
                        <a:t>HMBS_Team6_3</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1196132777"/>
                  </a:ext>
                </a:extLst>
              </a:tr>
              <a:tr h="99165">
                <a:tc>
                  <a:txBody>
                    <a:bodyPr/>
                    <a:lstStyle/>
                    <a:p>
                      <a:pPr algn="l" rtl="0" fontAlgn="ctr"/>
                      <a:r>
                        <a:rPr lang="en-US" sz="500" u="none" strike="noStrike">
                          <a:effectLst/>
                        </a:rPr>
                        <a:t>HMBS_Team6_5</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855751261"/>
                  </a:ext>
                </a:extLst>
              </a:tr>
              <a:tr h="99165">
                <a:tc>
                  <a:txBody>
                    <a:bodyPr/>
                    <a:lstStyle/>
                    <a:p>
                      <a:pPr algn="l" rtl="0" fontAlgn="ctr"/>
                      <a:r>
                        <a:rPr lang="en-US" sz="500" u="none" strike="noStrike">
                          <a:effectLst/>
                        </a:rPr>
                        <a:t>HMBS_Team10_4</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337501984"/>
                  </a:ext>
                </a:extLst>
              </a:tr>
              <a:tr h="99165">
                <a:tc>
                  <a:txBody>
                    <a:bodyPr/>
                    <a:lstStyle/>
                    <a:p>
                      <a:pPr algn="l" rtl="0" fontAlgn="ctr"/>
                      <a:r>
                        <a:rPr lang="en-US" sz="500" u="none" strike="noStrike">
                          <a:effectLst/>
                        </a:rPr>
                        <a:t>HMBS_Team4_1</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1682429234"/>
                  </a:ext>
                </a:extLst>
              </a:tr>
              <a:tr h="99165">
                <a:tc>
                  <a:txBody>
                    <a:bodyPr/>
                    <a:lstStyle/>
                    <a:p>
                      <a:pPr algn="l" rtl="0" fontAlgn="ctr"/>
                      <a:r>
                        <a:rPr lang="en-US" sz="500" u="none" strike="noStrike">
                          <a:effectLst/>
                        </a:rPr>
                        <a:t>HMBS_Team10_3</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2752707725"/>
                  </a:ext>
                </a:extLst>
              </a:tr>
              <a:tr h="99165">
                <a:tc>
                  <a:txBody>
                    <a:bodyPr/>
                    <a:lstStyle/>
                    <a:p>
                      <a:pPr algn="l" rtl="0" fontAlgn="ctr"/>
                      <a:r>
                        <a:rPr lang="en-US" sz="500" u="none" strike="noStrike">
                          <a:effectLst/>
                        </a:rPr>
                        <a:t>HMBS_Team9_3</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269527068"/>
                  </a:ext>
                </a:extLst>
              </a:tr>
              <a:tr h="99165">
                <a:tc>
                  <a:txBody>
                    <a:bodyPr/>
                    <a:lstStyle/>
                    <a:p>
                      <a:pPr algn="l" rtl="0" fontAlgn="ctr"/>
                      <a:r>
                        <a:rPr lang="en-US" sz="500" u="none" strike="noStrike">
                          <a:effectLst/>
                        </a:rPr>
                        <a:t>HMBS_Team10_2</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2499291810"/>
                  </a:ext>
                </a:extLst>
              </a:tr>
              <a:tr h="99165">
                <a:tc>
                  <a:txBody>
                    <a:bodyPr/>
                    <a:lstStyle/>
                    <a:p>
                      <a:pPr algn="l" rtl="0" fontAlgn="ctr"/>
                      <a:r>
                        <a:rPr lang="en-US" sz="500" u="none" strike="noStrike">
                          <a:effectLst/>
                        </a:rPr>
                        <a:t>HMBS_Team2_1</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3317950636"/>
                  </a:ext>
                </a:extLst>
              </a:tr>
              <a:tr h="99165">
                <a:tc>
                  <a:txBody>
                    <a:bodyPr/>
                    <a:lstStyle/>
                    <a:p>
                      <a:pPr algn="l" rtl="0" fontAlgn="ctr"/>
                      <a:r>
                        <a:rPr lang="en-US" sz="500" u="none" strike="noStrike">
                          <a:effectLst/>
                        </a:rPr>
                        <a:t>HMBS_Team3_5</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1185856121"/>
                  </a:ext>
                </a:extLst>
              </a:tr>
              <a:tr h="99165">
                <a:tc>
                  <a:txBody>
                    <a:bodyPr/>
                    <a:lstStyle/>
                    <a:p>
                      <a:pPr algn="l" rtl="0" fontAlgn="ctr"/>
                      <a:r>
                        <a:rPr lang="en-US" sz="500" u="none" strike="noStrike">
                          <a:effectLst/>
                        </a:rPr>
                        <a:t>HMBS_Team3_4</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2596569034"/>
                  </a:ext>
                </a:extLst>
              </a:tr>
              <a:tr h="99165">
                <a:tc>
                  <a:txBody>
                    <a:bodyPr/>
                    <a:lstStyle/>
                    <a:p>
                      <a:pPr algn="l" rtl="0" fontAlgn="ctr"/>
                      <a:r>
                        <a:rPr lang="en-US" sz="500" u="none" strike="noStrike">
                          <a:effectLst/>
                        </a:rPr>
                        <a:t>HMBS_Team3_3</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1424876477"/>
                  </a:ext>
                </a:extLst>
              </a:tr>
              <a:tr h="99165">
                <a:tc>
                  <a:txBody>
                    <a:bodyPr/>
                    <a:lstStyle/>
                    <a:p>
                      <a:pPr algn="l" rtl="0" fontAlgn="ctr"/>
                      <a:r>
                        <a:rPr lang="en-US" sz="500" u="none" strike="noStrike">
                          <a:effectLst/>
                        </a:rPr>
                        <a:t>HMBS_Team3_6</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2493968989"/>
                  </a:ext>
                </a:extLst>
              </a:tr>
              <a:tr h="99165">
                <a:tc>
                  <a:txBody>
                    <a:bodyPr/>
                    <a:lstStyle/>
                    <a:p>
                      <a:pPr algn="l" rtl="0" fontAlgn="ctr"/>
                      <a:r>
                        <a:rPr lang="en-US" sz="500" u="none" strike="noStrike">
                          <a:effectLst/>
                        </a:rPr>
                        <a:t>HMBS_Team8_3</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3205240450"/>
                  </a:ext>
                </a:extLst>
              </a:tr>
              <a:tr h="99165">
                <a:tc>
                  <a:txBody>
                    <a:bodyPr/>
                    <a:lstStyle/>
                    <a:p>
                      <a:pPr algn="l" rtl="0" fontAlgn="ctr"/>
                      <a:r>
                        <a:rPr lang="en-US" sz="500" u="none" strike="noStrike">
                          <a:effectLst/>
                        </a:rPr>
                        <a:t>HMBS_Team8_5</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900006331"/>
                  </a:ext>
                </a:extLst>
              </a:tr>
              <a:tr h="99165">
                <a:tc>
                  <a:txBody>
                    <a:bodyPr/>
                    <a:lstStyle/>
                    <a:p>
                      <a:pPr algn="l" rtl="0" fontAlgn="ctr"/>
                      <a:r>
                        <a:rPr lang="en-US" sz="500" u="none" strike="noStrike">
                          <a:effectLst/>
                        </a:rPr>
                        <a:t>HMBS_Team8_1</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1172348465"/>
                  </a:ext>
                </a:extLst>
              </a:tr>
              <a:tr h="99165">
                <a:tc>
                  <a:txBody>
                    <a:bodyPr/>
                    <a:lstStyle/>
                    <a:p>
                      <a:pPr algn="l" rtl="0" fontAlgn="ctr"/>
                      <a:r>
                        <a:rPr lang="en-US" sz="500" u="none" strike="noStrike">
                          <a:effectLst/>
                        </a:rPr>
                        <a:t>HMBS_Team3_1</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963470242"/>
                  </a:ext>
                </a:extLst>
              </a:tr>
              <a:tr h="99165">
                <a:tc>
                  <a:txBody>
                    <a:bodyPr/>
                    <a:lstStyle/>
                    <a:p>
                      <a:pPr algn="l" rtl="0" fontAlgn="ctr"/>
                      <a:r>
                        <a:rPr lang="en-US" sz="500" u="none" strike="noStrike">
                          <a:effectLst/>
                        </a:rPr>
                        <a:t>HMBS_Team8_6</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1685696132"/>
                  </a:ext>
                </a:extLst>
              </a:tr>
              <a:tr h="99165">
                <a:tc>
                  <a:txBody>
                    <a:bodyPr/>
                    <a:lstStyle/>
                    <a:p>
                      <a:pPr algn="l" rtl="0" fontAlgn="ctr"/>
                      <a:r>
                        <a:rPr lang="en-US" sz="500" u="none" strike="noStrike">
                          <a:effectLst/>
                        </a:rPr>
                        <a:t>HMBS_Team8_4</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2889921421"/>
                  </a:ext>
                </a:extLst>
              </a:tr>
              <a:tr h="99165">
                <a:tc>
                  <a:txBody>
                    <a:bodyPr/>
                    <a:lstStyle/>
                    <a:p>
                      <a:pPr algn="l" rtl="0" fontAlgn="ctr"/>
                      <a:r>
                        <a:rPr lang="en-US" sz="500" u="none" strike="noStrike">
                          <a:effectLst/>
                        </a:rPr>
                        <a:t>HMBS_Team8_2</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150079487"/>
                  </a:ext>
                </a:extLst>
              </a:tr>
              <a:tr h="99165">
                <a:tc>
                  <a:txBody>
                    <a:bodyPr/>
                    <a:lstStyle/>
                    <a:p>
                      <a:pPr algn="l" rtl="0" fontAlgn="ctr"/>
                      <a:r>
                        <a:rPr lang="en-US" sz="500" u="none" strike="noStrike" dirty="0">
                          <a:effectLst/>
                        </a:rPr>
                        <a:t>HMBS_Team3_2</a:t>
                      </a:r>
                      <a:endParaRPr lang="en-US" sz="500" b="0" i="0" u="none" strike="noStrike" dirty="0">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1211413107"/>
                  </a:ext>
                </a:extLst>
              </a:tr>
              <a:tr h="99165">
                <a:tc>
                  <a:txBody>
                    <a:bodyPr/>
                    <a:lstStyle/>
                    <a:p>
                      <a:pPr algn="l" rtl="0" fontAlgn="ctr"/>
                      <a:r>
                        <a:rPr lang="en-US" sz="500" u="none" strike="noStrike">
                          <a:effectLst/>
                        </a:rPr>
                        <a:t>HMBS_Team1_1</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1424671798"/>
                  </a:ext>
                </a:extLst>
              </a:tr>
              <a:tr h="99165">
                <a:tc>
                  <a:txBody>
                    <a:bodyPr/>
                    <a:lstStyle/>
                    <a:p>
                      <a:pPr algn="l" rtl="0" fontAlgn="ctr"/>
                      <a:r>
                        <a:rPr lang="en-US" sz="500" u="none" strike="noStrike">
                          <a:effectLst/>
                        </a:rPr>
                        <a:t>HMBS_Team1_2</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2529870993"/>
                  </a:ext>
                </a:extLst>
              </a:tr>
              <a:tr h="99165">
                <a:tc>
                  <a:txBody>
                    <a:bodyPr/>
                    <a:lstStyle/>
                    <a:p>
                      <a:pPr algn="l" rtl="0" fontAlgn="ctr"/>
                      <a:r>
                        <a:rPr lang="en-US" sz="500" u="none" strike="noStrike">
                          <a:effectLst/>
                        </a:rPr>
                        <a:t>HMBS_Team1_4</a:t>
                      </a:r>
                      <a:endParaRPr lang="en-US" sz="500" b="0" i="0" u="none" strike="noStrike">
                        <a:solidFill>
                          <a:srgbClr val="000000"/>
                        </a:solidFill>
                        <a:effectLst/>
                        <a:latin typeface="Calibri" panose="020F0502020204030204" pitchFamily="34" charset="0"/>
                      </a:endParaRPr>
                    </a:p>
                  </a:txBody>
                  <a:tcPr marL="2680" marR="2680" marT="2680" marB="0" anchor="ctr"/>
                </a:tc>
                <a:extLst>
                  <a:ext uri="{0D108BD9-81ED-4DB2-BD59-A6C34878D82A}">
                    <a16:rowId xmlns:a16="http://schemas.microsoft.com/office/drawing/2014/main" val="2408314343"/>
                  </a:ext>
                </a:extLst>
              </a:tr>
              <a:tr h="99165">
                <a:tc>
                  <a:txBody>
                    <a:bodyPr/>
                    <a:lstStyle/>
                    <a:p>
                      <a:pPr algn="l" fontAlgn="b"/>
                      <a:r>
                        <a:rPr lang="en-US" sz="500" u="none" strike="noStrike" dirty="0">
                          <a:effectLst/>
                        </a:rPr>
                        <a:t>HMBS_Team1_3</a:t>
                      </a:r>
                      <a:endParaRPr lang="en-US" sz="500" b="0" i="0" u="none" strike="noStrike" dirty="0">
                        <a:solidFill>
                          <a:srgbClr val="000000"/>
                        </a:solidFill>
                        <a:effectLst/>
                        <a:latin typeface="Calibri" panose="020F0502020204030204" pitchFamily="34" charset="0"/>
                      </a:endParaRPr>
                    </a:p>
                  </a:txBody>
                  <a:tcPr marL="2680" marR="2680" marT="2680" marB="0" anchor="b"/>
                </a:tc>
                <a:extLst>
                  <a:ext uri="{0D108BD9-81ED-4DB2-BD59-A6C34878D82A}">
                    <a16:rowId xmlns:a16="http://schemas.microsoft.com/office/drawing/2014/main" val="2486139145"/>
                  </a:ext>
                </a:extLst>
              </a:tr>
            </a:tbl>
          </a:graphicData>
        </a:graphic>
      </p:graphicFrame>
      <p:sp>
        <p:nvSpPr>
          <p:cNvPr id="12" name="TextBox 11">
            <a:extLst>
              <a:ext uri="{FF2B5EF4-FFF2-40B4-BE49-F238E27FC236}">
                <a16:creationId xmlns:a16="http://schemas.microsoft.com/office/drawing/2014/main" id="{5E4F1165-5EE9-46D5-BEB3-6D213E87C7EE}"/>
              </a:ext>
            </a:extLst>
          </p:cNvPr>
          <p:cNvSpPr txBox="1"/>
          <p:nvPr/>
        </p:nvSpPr>
        <p:spPr>
          <a:xfrm>
            <a:off x="391885" y="1315099"/>
            <a:ext cx="8066315" cy="369332"/>
          </a:xfrm>
          <a:prstGeom prst="rect">
            <a:avLst/>
          </a:prstGeom>
          <a:noFill/>
        </p:spPr>
        <p:txBody>
          <a:bodyPr wrap="square" rtlCol="0">
            <a:spAutoFit/>
          </a:bodyPr>
          <a:lstStyle/>
          <a:p>
            <a:r>
              <a:rPr lang="en-US" dirty="0"/>
              <a:t>Count the number of simulated datasets one prediction wins over the other</a:t>
            </a:r>
          </a:p>
        </p:txBody>
      </p:sp>
      <p:pic>
        <p:nvPicPr>
          <p:cNvPr id="4" name="Picture 3" descr="Chart, histogram&#10;&#10;Description automatically generated">
            <a:extLst>
              <a:ext uri="{FF2B5EF4-FFF2-40B4-BE49-F238E27FC236}">
                <a16:creationId xmlns:a16="http://schemas.microsoft.com/office/drawing/2014/main" id="{334A380B-9D87-44A8-A202-F01BDBDF8979}"/>
              </a:ext>
            </a:extLst>
          </p:cNvPr>
          <p:cNvPicPr>
            <a:picLocks noChangeAspect="1"/>
          </p:cNvPicPr>
          <p:nvPr/>
        </p:nvPicPr>
        <p:blipFill rotWithShape="1">
          <a:blip r:embed="rId2">
            <a:extLst>
              <a:ext uri="{28A0092B-C50C-407E-A947-70E740481C1C}">
                <a14:useLocalDpi xmlns:a14="http://schemas.microsoft.com/office/drawing/2010/main" val="0"/>
              </a:ext>
            </a:extLst>
          </a:blip>
          <a:srcRect l="4211" b="3449"/>
          <a:stretch/>
        </p:blipFill>
        <p:spPr>
          <a:xfrm>
            <a:off x="2667000" y="1752600"/>
            <a:ext cx="4926355" cy="4272013"/>
          </a:xfrm>
          <a:prstGeom prst="rect">
            <a:avLst/>
          </a:prstGeom>
        </p:spPr>
      </p:pic>
      <p:sp>
        <p:nvSpPr>
          <p:cNvPr id="8" name="Text Box 6">
            <a:extLst>
              <a:ext uri="{FF2B5EF4-FFF2-40B4-BE49-F238E27FC236}">
                <a16:creationId xmlns:a16="http://schemas.microsoft.com/office/drawing/2014/main" id="{84473F1B-3DE8-5D46-9305-4A50A2C2287F}"/>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9" name="Text Box 8">
            <a:extLst>
              <a:ext uri="{FF2B5EF4-FFF2-40B4-BE49-F238E27FC236}">
                <a16:creationId xmlns:a16="http://schemas.microsoft.com/office/drawing/2014/main" id="{BDF474BF-C4E4-9E43-890B-1DEE99156D2D}"/>
              </a:ext>
            </a:extLst>
          </p:cNvPr>
          <p:cNvSpPr txBox="1">
            <a:spLocks noChangeArrowheads="1"/>
          </p:cNvSpPr>
          <p:nvPr/>
        </p:nvSpPr>
        <p:spPr bwMode="auto">
          <a:xfrm>
            <a:off x="7436995" y="6248400"/>
            <a:ext cx="13260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Jing Zhang</a:t>
            </a:r>
          </a:p>
        </p:txBody>
      </p:sp>
      <p:sp>
        <p:nvSpPr>
          <p:cNvPr id="10" name="Text Box 9">
            <a:extLst>
              <a:ext uri="{FF2B5EF4-FFF2-40B4-BE49-F238E27FC236}">
                <a16:creationId xmlns:a16="http://schemas.microsoft.com/office/drawing/2014/main" id="{CCBADC8F-4B33-B348-BE5E-7AE352E3EB99}"/>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42339801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67A8A9-AFE8-47FB-9A3F-B0D19B1F4357}"/>
              </a:ext>
            </a:extLst>
          </p:cNvPr>
          <p:cNvSpPr txBox="1"/>
          <p:nvPr/>
        </p:nvSpPr>
        <p:spPr>
          <a:xfrm>
            <a:off x="297925" y="717995"/>
            <a:ext cx="8465075" cy="584775"/>
          </a:xfrm>
          <a:prstGeom prst="rect">
            <a:avLst/>
          </a:prstGeom>
          <a:noFill/>
        </p:spPr>
        <p:txBody>
          <a:bodyPr wrap="square" rtlCol="0">
            <a:spAutoFit/>
          </a:bodyPr>
          <a:lstStyle/>
          <a:p>
            <a:r>
              <a:rPr lang="en-US" sz="3200" b="1" dirty="0"/>
              <a:t>Introduced two other published methods</a:t>
            </a:r>
          </a:p>
        </p:txBody>
      </p:sp>
      <p:sp>
        <p:nvSpPr>
          <p:cNvPr id="4" name="TextBox 3">
            <a:extLst>
              <a:ext uri="{FF2B5EF4-FFF2-40B4-BE49-F238E27FC236}">
                <a16:creationId xmlns:a16="http://schemas.microsoft.com/office/drawing/2014/main" id="{6E5CBECD-0030-4BBE-BECE-5EB321E55502}"/>
              </a:ext>
            </a:extLst>
          </p:cNvPr>
          <p:cNvSpPr txBox="1"/>
          <p:nvPr/>
        </p:nvSpPr>
        <p:spPr>
          <a:xfrm>
            <a:off x="381000" y="1684165"/>
            <a:ext cx="8540702" cy="1077218"/>
          </a:xfrm>
          <a:prstGeom prst="rect">
            <a:avLst/>
          </a:prstGeom>
          <a:noFill/>
        </p:spPr>
        <p:txBody>
          <a:bodyPr wrap="square" rtlCol="0">
            <a:spAutoFit/>
          </a:bodyPr>
          <a:lstStyle/>
          <a:p>
            <a:pPr marL="257175" indent="-257175">
              <a:buAutoNum type="arabicPeriod"/>
            </a:pPr>
            <a:r>
              <a:rPr lang="en-US" sz="1600" dirty="0"/>
              <a:t>EVE (</a:t>
            </a:r>
            <a:r>
              <a:rPr lang="en-US" sz="1600" dirty="0">
                <a:solidFill>
                  <a:srgbClr val="222222"/>
                </a:solidFill>
                <a:latin typeface="Harding"/>
              </a:rPr>
              <a:t>evolutionary model of variant effect)</a:t>
            </a:r>
          </a:p>
          <a:p>
            <a:r>
              <a:rPr lang="en-US" sz="1600" dirty="0">
                <a:solidFill>
                  <a:srgbClr val="222222"/>
                </a:solidFill>
                <a:latin typeface="Harding"/>
              </a:rPr>
              <a:t>We downloaded EVE predictions from their website and find not all positions have predictions. Thus,  when including EVE, we only focus on variants EVE and all groups have predictions. (5269 variants)</a:t>
            </a:r>
            <a:endParaRPr lang="en-US" sz="1600" dirty="0"/>
          </a:p>
          <a:p>
            <a:pPr marL="257175" indent="-257175">
              <a:buAutoNum type="arabicPeriod"/>
            </a:pPr>
            <a:endParaRPr lang="en-US" sz="1600" dirty="0"/>
          </a:p>
        </p:txBody>
      </p:sp>
      <p:pic>
        <p:nvPicPr>
          <p:cNvPr id="6" name="Picture 5">
            <a:extLst>
              <a:ext uri="{FF2B5EF4-FFF2-40B4-BE49-F238E27FC236}">
                <a16:creationId xmlns:a16="http://schemas.microsoft.com/office/drawing/2014/main" id="{617F38E0-1430-441E-AD0D-CF6467E8A994}"/>
              </a:ext>
            </a:extLst>
          </p:cNvPr>
          <p:cNvPicPr>
            <a:picLocks noChangeAspect="1"/>
          </p:cNvPicPr>
          <p:nvPr/>
        </p:nvPicPr>
        <p:blipFill>
          <a:blip r:embed="rId2"/>
          <a:stretch>
            <a:fillRect/>
          </a:stretch>
        </p:blipFill>
        <p:spPr>
          <a:xfrm>
            <a:off x="1082842" y="2493073"/>
            <a:ext cx="5112668" cy="1708194"/>
          </a:xfrm>
          <a:prstGeom prst="rect">
            <a:avLst/>
          </a:prstGeom>
        </p:spPr>
      </p:pic>
      <p:sp>
        <p:nvSpPr>
          <p:cNvPr id="8" name="TextBox 7">
            <a:extLst>
              <a:ext uri="{FF2B5EF4-FFF2-40B4-BE49-F238E27FC236}">
                <a16:creationId xmlns:a16="http://schemas.microsoft.com/office/drawing/2014/main" id="{96E21104-3DA9-4106-A57B-9D2619D9678E}"/>
              </a:ext>
            </a:extLst>
          </p:cNvPr>
          <p:cNvSpPr txBox="1"/>
          <p:nvPr/>
        </p:nvSpPr>
        <p:spPr>
          <a:xfrm>
            <a:off x="826312" y="4305697"/>
            <a:ext cx="4571141" cy="300082"/>
          </a:xfrm>
          <a:prstGeom prst="rect">
            <a:avLst/>
          </a:prstGeom>
          <a:noFill/>
        </p:spPr>
        <p:txBody>
          <a:bodyPr wrap="square">
            <a:spAutoFit/>
          </a:bodyPr>
          <a:lstStyle/>
          <a:p>
            <a:r>
              <a:rPr lang="en-US" sz="1350" dirty="0"/>
              <a:t>2. </a:t>
            </a:r>
            <a:r>
              <a:rPr lang="en-US" sz="1350" dirty="0" err="1"/>
              <a:t>Polyphen</a:t>
            </a:r>
            <a:endParaRPr lang="en-US" sz="1350" dirty="0"/>
          </a:p>
        </p:txBody>
      </p:sp>
      <p:pic>
        <p:nvPicPr>
          <p:cNvPr id="10" name="Picture 9">
            <a:extLst>
              <a:ext uri="{FF2B5EF4-FFF2-40B4-BE49-F238E27FC236}">
                <a16:creationId xmlns:a16="http://schemas.microsoft.com/office/drawing/2014/main" id="{818797CC-A432-4A04-B8DD-5AA2B0D1F72B}"/>
              </a:ext>
            </a:extLst>
          </p:cNvPr>
          <p:cNvPicPr>
            <a:picLocks noChangeAspect="1"/>
          </p:cNvPicPr>
          <p:nvPr/>
        </p:nvPicPr>
        <p:blipFill>
          <a:blip r:embed="rId3"/>
          <a:stretch>
            <a:fillRect/>
          </a:stretch>
        </p:blipFill>
        <p:spPr>
          <a:xfrm>
            <a:off x="826312" y="4783794"/>
            <a:ext cx="5496781" cy="567299"/>
          </a:xfrm>
          <a:prstGeom prst="rect">
            <a:avLst/>
          </a:prstGeom>
        </p:spPr>
      </p:pic>
      <p:sp>
        <p:nvSpPr>
          <p:cNvPr id="7" name="Text Box 6">
            <a:extLst>
              <a:ext uri="{FF2B5EF4-FFF2-40B4-BE49-F238E27FC236}">
                <a16:creationId xmlns:a16="http://schemas.microsoft.com/office/drawing/2014/main" id="{45B4AF30-71AE-3742-A22B-40B720B39623}"/>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9" name="Text Box 8">
            <a:extLst>
              <a:ext uri="{FF2B5EF4-FFF2-40B4-BE49-F238E27FC236}">
                <a16:creationId xmlns:a16="http://schemas.microsoft.com/office/drawing/2014/main" id="{97A38992-6460-8241-B22D-FE38191CC930}"/>
              </a:ext>
            </a:extLst>
          </p:cNvPr>
          <p:cNvSpPr txBox="1">
            <a:spLocks noChangeArrowheads="1"/>
          </p:cNvSpPr>
          <p:nvPr/>
        </p:nvSpPr>
        <p:spPr bwMode="auto">
          <a:xfrm>
            <a:off x="7436995" y="6248400"/>
            <a:ext cx="13260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Jing Zhang</a:t>
            </a:r>
          </a:p>
        </p:txBody>
      </p:sp>
      <p:sp>
        <p:nvSpPr>
          <p:cNvPr id="11" name="Text Box 9">
            <a:extLst>
              <a:ext uri="{FF2B5EF4-FFF2-40B4-BE49-F238E27FC236}">
                <a16:creationId xmlns:a16="http://schemas.microsoft.com/office/drawing/2014/main" id="{52779DD6-AA46-8648-B111-B318BBABFC3B}"/>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019421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8861FF-B300-46A4-9454-4690C4F1C4BB}"/>
              </a:ext>
            </a:extLst>
          </p:cNvPr>
          <p:cNvPicPr>
            <a:picLocks noChangeAspect="1"/>
          </p:cNvPicPr>
          <p:nvPr/>
        </p:nvPicPr>
        <p:blipFill rotWithShape="1">
          <a:blip r:embed="rId2"/>
          <a:srcRect l="2269" t="1939" r="2747" b="3273"/>
          <a:stretch/>
        </p:blipFill>
        <p:spPr>
          <a:xfrm>
            <a:off x="1273457" y="991293"/>
            <a:ext cx="6720840" cy="4875414"/>
          </a:xfrm>
          <a:prstGeom prst="rect">
            <a:avLst/>
          </a:prstGeom>
        </p:spPr>
      </p:pic>
      <p:sp>
        <p:nvSpPr>
          <p:cNvPr id="4" name="Text Box 6">
            <a:extLst>
              <a:ext uri="{FF2B5EF4-FFF2-40B4-BE49-F238E27FC236}">
                <a16:creationId xmlns:a16="http://schemas.microsoft.com/office/drawing/2014/main" id="{688C0D28-9FE1-D346-99E4-CBACE892018E}"/>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5" name="Text Box 8">
            <a:extLst>
              <a:ext uri="{FF2B5EF4-FFF2-40B4-BE49-F238E27FC236}">
                <a16:creationId xmlns:a16="http://schemas.microsoft.com/office/drawing/2014/main" id="{492B85E5-31BA-D043-B66C-A72D0EF9E315}"/>
              </a:ext>
            </a:extLst>
          </p:cNvPr>
          <p:cNvSpPr txBox="1">
            <a:spLocks noChangeArrowheads="1"/>
          </p:cNvSpPr>
          <p:nvPr/>
        </p:nvSpPr>
        <p:spPr bwMode="auto">
          <a:xfrm>
            <a:off x="7436995" y="6248400"/>
            <a:ext cx="13260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Jing Zhang</a:t>
            </a:r>
          </a:p>
        </p:txBody>
      </p:sp>
      <p:sp>
        <p:nvSpPr>
          <p:cNvPr id="6" name="Text Box 9">
            <a:extLst>
              <a:ext uri="{FF2B5EF4-FFF2-40B4-BE49-F238E27FC236}">
                <a16:creationId xmlns:a16="http://schemas.microsoft.com/office/drawing/2014/main" id="{BF85EE9B-D3C9-6440-BC91-311DB6622FAD}"/>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3605376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AAD290E9-E3CC-46BE-A35E-D20925D51AE4}"/>
              </a:ext>
            </a:extLst>
          </p:cNvPr>
          <p:cNvGraphicFramePr>
            <a:graphicFrameLocks noGrp="1"/>
          </p:cNvGraphicFramePr>
          <p:nvPr>
            <p:extLst>
              <p:ext uri="{D42A27DB-BD31-4B8C-83A1-F6EECF244321}">
                <p14:modId xmlns:p14="http://schemas.microsoft.com/office/powerpoint/2010/main" val="4147798557"/>
              </p:ext>
            </p:extLst>
          </p:nvPr>
        </p:nvGraphicFramePr>
        <p:xfrm>
          <a:off x="465545" y="1505542"/>
          <a:ext cx="2617724" cy="4503432"/>
        </p:xfrm>
        <a:graphic>
          <a:graphicData uri="http://schemas.openxmlformats.org/drawingml/2006/table">
            <a:tbl>
              <a:tblPr>
                <a:tableStyleId>{7DF18680-E054-41AD-8BC1-D1AEF772440D}</a:tableStyleId>
              </a:tblPr>
              <a:tblGrid>
                <a:gridCol w="1239412">
                  <a:extLst>
                    <a:ext uri="{9D8B030D-6E8A-4147-A177-3AD203B41FA5}">
                      <a16:colId xmlns:a16="http://schemas.microsoft.com/office/drawing/2014/main" val="3141048987"/>
                    </a:ext>
                  </a:extLst>
                </a:gridCol>
                <a:gridCol w="865452">
                  <a:extLst>
                    <a:ext uri="{9D8B030D-6E8A-4147-A177-3AD203B41FA5}">
                      <a16:colId xmlns:a16="http://schemas.microsoft.com/office/drawing/2014/main" val="283670967"/>
                    </a:ext>
                  </a:extLst>
                </a:gridCol>
                <a:gridCol w="512860">
                  <a:extLst>
                    <a:ext uri="{9D8B030D-6E8A-4147-A177-3AD203B41FA5}">
                      <a16:colId xmlns:a16="http://schemas.microsoft.com/office/drawing/2014/main" val="3073239682"/>
                    </a:ext>
                  </a:extLst>
                </a:gridCol>
              </a:tblGrid>
              <a:tr h="164783">
                <a:tc>
                  <a:txBody>
                    <a:bodyPr/>
                    <a:lstStyle/>
                    <a:p>
                      <a:pPr algn="ctr" fontAlgn="ctr"/>
                      <a:r>
                        <a:rPr lang="en-US" sz="1200" b="0" i="0" u="none" strike="noStrike" dirty="0">
                          <a:solidFill>
                            <a:srgbClr val="000000"/>
                          </a:solidFill>
                          <a:effectLst/>
                          <a:latin typeface="Calibri" panose="020F0502020204030204" pitchFamily="34" charset="0"/>
                        </a:rPr>
                        <a:t>group</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Z score</a:t>
                      </a:r>
                    </a:p>
                  </a:txBody>
                  <a:tcPr marL="4763" marR="4763" marT="4763" marB="0" anchor="ctr"/>
                </a:tc>
                <a:tc>
                  <a:txBody>
                    <a:bodyPr/>
                    <a:lstStyle/>
                    <a:p>
                      <a:pPr algn="ctr" fontAlgn="b"/>
                      <a:r>
                        <a:rPr lang="en-US" sz="1200" u="none" strike="noStrike" dirty="0">
                          <a:effectLst/>
                        </a:rPr>
                        <a:t>rank</a:t>
                      </a:r>
                      <a:endParaRPr lang="en-US" sz="1200" b="0" i="0" u="none" strike="noStrike" dirty="0">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2517921751"/>
                  </a:ext>
                </a:extLst>
              </a:tr>
              <a:tr h="164783">
                <a:tc>
                  <a:txBody>
                    <a:bodyPr/>
                    <a:lstStyle/>
                    <a:p>
                      <a:pPr algn="ctr" fontAlgn="ctr"/>
                      <a:r>
                        <a:rPr lang="en-US" sz="1200" b="0" i="0" u="none" strike="noStrike" dirty="0">
                          <a:solidFill>
                            <a:srgbClr val="000000"/>
                          </a:solidFill>
                          <a:effectLst/>
                          <a:latin typeface="Calibri" panose="020F0502020204030204" pitchFamily="34" charset="0"/>
                        </a:rPr>
                        <a:t>positive</a:t>
                      </a:r>
                    </a:p>
                  </a:txBody>
                  <a:tcPr marL="4763" marR="4763" marT="4763" marB="0" anchor="ctr"/>
                </a:tc>
                <a:tc>
                  <a:txBody>
                    <a:bodyPr/>
                    <a:lstStyle/>
                    <a:p>
                      <a:pPr algn="ctr" fontAlgn="ctr"/>
                      <a:r>
                        <a:rPr lang="en-US" sz="1200" b="0" i="0" u="none" strike="noStrike">
                          <a:solidFill>
                            <a:srgbClr val="000000"/>
                          </a:solidFill>
                          <a:effectLst/>
                          <a:latin typeface="Calibri" panose="020F0502020204030204" pitchFamily="34" charset="0"/>
                        </a:rPr>
                        <a:t>8.302914</a:t>
                      </a:r>
                    </a:p>
                  </a:txBody>
                  <a:tcPr marL="4763" marR="4763" marT="4763" marB="0" anchor="ctr"/>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3799195491"/>
                  </a:ext>
                </a:extLst>
              </a:tr>
              <a:tr h="164783">
                <a:tc>
                  <a:txBody>
                    <a:bodyPr/>
                    <a:lstStyle/>
                    <a:p>
                      <a:pPr algn="ctr" fontAlgn="ctr"/>
                      <a:r>
                        <a:rPr lang="en-US" sz="1200" b="0" i="0" u="none" strike="noStrike" dirty="0">
                          <a:solidFill>
                            <a:srgbClr val="000000"/>
                          </a:solidFill>
                          <a:effectLst/>
                          <a:latin typeface="Calibri" panose="020F0502020204030204" pitchFamily="34" charset="0"/>
                        </a:rPr>
                        <a:t>HMBS_Team5_1</a:t>
                      </a:r>
                    </a:p>
                  </a:txBody>
                  <a:tcPr marL="4763" marR="4763" marT="4763" marB="0" anchor="ctr"/>
                </a:tc>
                <a:tc>
                  <a:txBody>
                    <a:bodyPr/>
                    <a:lstStyle/>
                    <a:p>
                      <a:pPr algn="ctr" fontAlgn="ctr"/>
                      <a:r>
                        <a:rPr lang="en-US" sz="1200" b="0" i="0" u="none" strike="noStrike">
                          <a:solidFill>
                            <a:srgbClr val="000000"/>
                          </a:solidFill>
                          <a:effectLst/>
                          <a:latin typeface="Calibri" panose="020F0502020204030204" pitchFamily="34" charset="0"/>
                        </a:rPr>
                        <a:t>2.36597</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1</a:t>
                      </a:r>
                    </a:p>
                  </a:txBody>
                  <a:tcPr marL="4763" marR="4763" marT="4763" marB="0" anchor="ctr"/>
                </a:tc>
                <a:extLst>
                  <a:ext uri="{0D108BD9-81ED-4DB2-BD59-A6C34878D82A}">
                    <a16:rowId xmlns:a16="http://schemas.microsoft.com/office/drawing/2014/main" val="2804867614"/>
                  </a:ext>
                </a:extLst>
              </a:tr>
              <a:tr h="164783">
                <a:tc>
                  <a:txBody>
                    <a:bodyPr/>
                    <a:lstStyle/>
                    <a:p>
                      <a:pPr algn="ctr" fontAlgn="ctr"/>
                      <a:r>
                        <a:rPr lang="en-US" sz="1200" b="0" i="0" u="none" strike="noStrike">
                          <a:solidFill>
                            <a:srgbClr val="000000"/>
                          </a:solidFill>
                          <a:effectLst/>
                          <a:latin typeface="Calibri" panose="020F0502020204030204" pitchFamily="34" charset="0"/>
                        </a:rPr>
                        <a:t>HMBS_Team5_2</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2.257779</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2</a:t>
                      </a:r>
                    </a:p>
                  </a:txBody>
                  <a:tcPr marL="4763" marR="4763" marT="4763" marB="0" anchor="ctr"/>
                </a:tc>
                <a:extLst>
                  <a:ext uri="{0D108BD9-81ED-4DB2-BD59-A6C34878D82A}">
                    <a16:rowId xmlns:a16="http://schemas.microsoft.com/office/drawing/2014/main" val="509567154"/>
                  </a:ext>
                </a:extLst>
              </a:tr>
              <a:tr h="164783">
                <a:tc>
                  <a:txBody>
                    <a:bodyPr/>
                    <a:lstStyle/>
                    <a:p>
                      <a:pPr algn="ctr" fontAlgn="ctr"/>
                      <a:r>
                        <a:rPr lang="en-US" sz="1200" b="0" i="0" u="none" strike="noStrike">
                          <a:solidFill>
                            <a:srgbClr val="000000"/>
                          </a:solidFill>
                          <a:effectLst/>
                          <a:latin typeface="Calibri" panose="020F0502020204030204" pitchFamily="34" charset="0"/>
                        </a:rPr>
                        <a:t>EVE</a:t>
                      </a:r>
                    </a:p>
                  </a:txBody>
                  <a:tcPr marL="4763" marR="4763" marT="4763" marB="0" anchor="ctr"/>
                </a:tc>
                <a:tc>
                  <a:txBody>
                    <a:bodyPr/>
                    <a:lstStyle/>
                    <a:p>
                      <a:pPr algn="ctr" fontAlgn="ctr"/>
                      <a:r>
                        <a:rPr lang="en-US" sz="1200" b="0" i="0" u="none" strike="noStrike">
                          <a:solidFill>
                            <a:srgbClr val="000000"/>
                          </a:solidFill>
                          <a:effectLst/>
                          <a:latin typeface="Calibri" panose="020F0502020204030204" pitchFamily="34" charset="0"/>
                        </a:rPr>
                        <a:t>2.20315</a:t>
                      </a:r>
                    </a:p>
                  </a:txBody>
                  <a:tcPr marL="4763" marR="4763" marT="4763" marB="0" anchor="ctr"/>
                </a:tc>
                <a:tc>
                  <a:txBody>
                    <a:bodyPr/>
                    <a:lstStyle/>
                    <a:p>
                      <a:pPr algn="ctr" fontAlgn="ctr"/>
                      <a:endParaRPr lang="en-US" sz="1200" b="0"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604750265"/>
                  </a:ext>
                </a:extLst>
              </a:tr>
              <a:tr h="164783">
                <a:tc>
                  <a:txBody>
                    <a:bodyPr/>
                    <a:lstStyle/>
                    <a:p>
                      <a:pPr algn="ctr" fontAlgn="ctr"/>
                      <a:r>
                        <a:rPr lang="en-US" sz="1200" b="0" i="0" u="none" strike="noStrike">
                          <a:solidFill>
                            <a:srgbClr val="000000"/>
                          </a:solidFill>
                          <a:effectLst/>
                          <a:latin typeface="Calibri" panose="020F0502020204030204" pitchFamily="34" charset="0"/>
                        </a:rPr>
                        <a:t>HMBS_Team5_5</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2.124699</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3</a:t>
                      </a:r>
                    </a:p>
                  </a:txBody>
                  <a:tcPr marL="4763" marR="4763" marT="4763" marB="0" anchor="ctr"/>
                </a:tc>
                <a:extLst>
                  <a:ext uri="{0D108BD9-81ED-4DB2-BD59-A6C34878D82A}">
                    <a16:rowId xmlns:a16="http://schemas.microsoft.com/office/drawing/2014/main" val="2958125072"/>
                  </a:ext>
                </a:extLst>
              </a:tr>
              <a:tr h="164783">
                <a:tc>
                  <a:txBody>
                    <a:bodyPr/>
                    <a:lstStyle/>
                    <a:p>
                      <a:pPr algn="ctr" fontAlgn="ctr"/>
                      <a:r>
                        <a:rPr lang="en-US" sz="1200" b="0" i="0" u="none" strike="noStrike">
                          <a:solidFill>
                            <a:srgbClr val="000000"/>
                          </a:solidFill>
                          <a:effectLst/>
                          <a:latin typeface="Calibri" panose="020F0502020204030204" pitchFamily="34" charset="0"/>
                        </a:rPr>
                        <a:t>HMBS_Team10_5</a:t>
                      </a:r>
                    </a:p>
                  </a:txBody>
                  <a:tcPr marL="4763" marR="4763" marT="4763" marB="0" anchor="ctr"/>
                </a:tc>
                <a:tc>
                  <a:txBody>
                    <a:bodyPr/>
                    <a:lstStyle/>
                    <a:p>
                      <a:pPr algn="ctr" fontAlgn="ctr"/>
                      <a:r>
                        <a:rPr lang="en-US" sz="1200" b="0" i="0" u="none" strike="noStrike">
                          <a:solidFill>
                            <a:srgbClr val="000000"/>
                          </a:solidFill>
                          <a:effectLst/>
                          <a:latin typeface="Calibri" panose="020F0502020204030204" pitchFamily="34" charset="0"/>
                        </a:rPr>
                        <a:t>2.075479</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4</a:t>
                      </a:r>
                    </a:p>
                  </a:txBody>
                  <a:tcPr marL="4763" marR="4763" marT="4763" marB="0" anchor="ctr"/>
                </a:tc>
                <a:extLst>
                  <a:ext uri="{0D108BD9-81ED-4DB2-BD59-A6C34878D82A}">
                    <a16:rowId xmlns:a16="http://schemas.microsoft.com/office/drawing/2014/main" val="3085821065"/>
                  </a:ext>
                </a:extLst>
              </a:tr>
              <a:tr h="164783">
                <a:tc>
                  <a:txBody>
                    <a:bodyPr/>
                    <a:lstStyle/>
                    <a:p>
                      <a:pPr algn="ctr" fontAlgn="ctr"/>
                      <a:r>
                        <a:rPr lang="en-US" sz="1200" b="0" i="0" u="none" strike="noStrike">
                          <a:solidFill>
                            <a:srgbClr val="000000"/>
                          </a:solidFill>
                          <a:effectLst/>
                          <a:latin typeface="Calibri" panose="020F0502020204030204" pitchFamily="34" charset="0"/>
                        </a:rPr>
                        <a:t>HMBS_Team9_2</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2.046554</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5</a:t>
                      </a:r>
                    </a:p>
                  </a:txBody>
                  <a:tcPr marL="4763" marR="4763" marT="4763" marB="0" anchor="ctr"/>
                </a:tc>
                <a:extLst>
                  <a:ext uri="{0D108BD9-81ED-4DB2-BD59-A6C34878D82A}">
                    <a16:rowId xmlns:a16="http://schemas.microsoft.com/office/drawing/2014/main" val="1462623027"/>
                  </a:ext>
                </a:extLst>
              </a:tr>
              <a:tr h="164783">
                <a:tc>
                  <a:txBody>
                    <a:bodyPr/>
                    <a:lstStyle/>
                    <a:p>
                      <a:pPr algn="ctr" fontAlgn="ctr"/>
                      <a:r>
                        <a:rPr lang="en-US" sz="1200" b="0" i="0" u="none" strike="noStrike">
                          <a:solidFill>
                            <a:srgbClr val="000000"/>
                          </a:solidFill>
                          <a:effectLst/>
                          <a:latin typeface="Calibri" panose="020F0502020204030204" pitchFamily="34" charset="0"/>
                        </a:rPr>
                        <a:t>negative</a:t>
                      </a:r>
                    </a:p>
                  </a:txBody>
                  <a:tcPr marL="4763" marR="4763" marT="4763" marB="0" anchor="ctr"/>
                </a:tc>
                <a:tc>
                  <a:txBody>
                    <a:bodyPr/>
                    <a:lstStyle/>
                    <a:p>
                      <a:pPr algn="ctr" fontAlgn="ctr"/>
                      <a:r>
                        <a:rPr lang="en-US" sz="1200" b="0" i="0" u="none" strike="noStrike">
                          <a:solidFill>
                            <a:srgbClr val="000000"/>
                          </a:solidFill>
                          <a:effectLst/>
                          <a:latin typeface="Calibri" panose="020F0502020204030204" pitchFamily="34" charset="0"/>
                        </a:rPr>
                        <a:t>2.00796</a:t>
                      </a:r>
                    </a:p>
                  </a:txBody>
                  <a:tcPr marL="4763" marR="4763" marT="4763" marB="0" anchor="ctr"/>
                </a:tc>
                <a:tc>
                  <a:txBody>
                    <a:bodyPr/>
                    <a:lstStyle/>
                    <a:p>
                      <a:pPr algn="ctr" fontAlgn="ctr"/>
                      <a:endParaRPr lang="en-US" sz="1200" b="0"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2338959632"/>
                  </a:ext>
                </a:extLst>
              </a:tr>
              <a:tr h="164783">
                <a:tc>
                  <a:txBody>
                    <a:bodyPr/>
                    <a:lstStyle/>
                    <a:p>
                      <a:pPr algn="ctr" fontAlgn="ctr"/>
                      <a:r>
                        <a:rPr lang="en-US" sz="1200" b="0" i="0" u="none" strike="noStrike">
                          <a:solidFill>
                            <a:srgbClr val="000000"/>
                          </a:solidFill>
                          <a:effectLst/>
                          <a:latin typeface="Calibri" panose="020F0502020204030204" pitchFamily="34" charset="0"/>
                        </a:rPr>
                        <a:t>HMBS_Team5_3</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2.00063</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6</a:t>
                      </a:r>
                    </a:p>
                  </a:txBody>
                  <a:tcPr marL="4763" marR="4763" marT="4763" marB="0" anchor="ctr"/>
                </a:tc>
                <a:extLst>
                  <a:ext uri="{0D108BD9-81ED-4DB2-BD59-A6C34878D82A}">
                    <a16:rowId xmlns:a16="http://schemas.microsoft.com/office/drawing/2014/main" val="557216362"/>
                  </a:ext>
                </a:extLst>
              </a:tr>
              <a:tr h="164783">
                <a:tc>
                  <a:txBody>
                    <a:bodyPr/>
                    <a:lstStyle/>
                    <a:p>
                      <a:pPr algn="ctr" fontAlgn="ctr"/>
                      <a:r>
                        <a:rPr lang="en-US" sz="1200" b="0" i="0" u="none" strike="noStrike" dirty="0">
                          <a:solidFill>
                            <a:srgbClr val="000000"/>
                          </a:solidFill>
                          <a:effectLst/>
                          <a:latin typeface="Calibri" panose="020F0502020204030204" pitchFamily="34" charset="0"/>
                        </a:rPr>
                        <a:t>HMBS_Team10_1</a:t>
                      </a:r>
                    </a:p>
                  </a:txBody>
                  <a:tcPr marL="4763" marR="4763" marT="4763" marB="0" anchor="ctr"/>
                </a:tc>
                <a:tc>
                  <a:txBody>
                    <a:bodyPr/>
                    <a:lstStyle/>
                    <a:p>
                      <a:pPr algn="ctr" fontAlgn="ctr"/>
                      <a:r>
                        <a:rPr lang="en-US" sz="1200" b="0" i="0" u="none" strike="noStrike">
                          <a:solidFill>
                            <a:srgbClr val="000000"/>
                          </a:solidFill>
                          <a:effectLst/>
                          <a:latin typeface="Calibri" panose="020F0502020204030204" pitchFamily="34" charset="0"/>
                        </a:rPr>
                        <a:t>1.930936</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7</a:t>
                      </a:r>
                    </a:p>
                  </a:txBody>
                  <a:tcPr marL="4763" marR="4763" marT="4763" marB="0" anchor="ctr"/>
                </a:tc>
                <a:extLst>
                  <a:ext uri="{0D108BD9-81ED-4DB2-BD59-A6C34878D82A}">
                    <a16:rowId xmlns:a16="http://schemas.microsoft.com/office/drawing/2014/main" val="1931517455"/>
                  </a:ext>
                </a:extLst>
              </a:tr>
              <a:tr h="164783">
                <a:tc>
                  <a:txBody>
                    <a:bodyPr/>
                    <a:lstStyle/>
                    <a:p>
                      <a:pPr algn="ctr" fontAlgn="ctr"/>
                      <a:r>
                        <a:rPr lang="en-US" sz="1200" b="0" i="0" u="none" strike="noStrike">
                          <a:solidFill>
                            <a:srgbClr val="000000"/>
                          </a:solidFill>
                          <a:effectLst/>
                          <a:latin typeface="Calibri" panose="020F0502020204030204" pitchFamily="34" charset="0"/>
                        </a:rPr>
                        <a:t>HMBS_Team7_4</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1.91483</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8</a:t>
                      </a:r>
                    </a:p>
                  </a:txBody>
                  <a:tcPr marL="4763" marR="4763" marT="4763" marB="0" anchor="ctr"/>
                </a:tc>
                <a:extLst>
                  <a:ext uri="{0D108BD9-81ED-4DB2-BD59-A6C34878D82A}">
                    <a16:rowId xmlns:a16="http://schemas.microsoft.com/office/drawing/2014/main" val="3396646268"/>
                  </a:ext>
                </a:extLst>
              </a:tr>
              <a:tr h="164783">
                <a:tc>
                  <a:txBody>
                    <a:bodyPr/>
                    <a:lstStyle/>
                    <a:p>
                      <a:pPr algn="ctr" fontAlgn="ctr"/>
                      <a:r>
                        <a:rPr lang="en-US" sz="1200" b="0" i="0" u="none" strike="noStrike">
                          <a:solidFill>
                            <a:srgbClr val="000000"/>
                          </a:solidFill>
                          <a:effectLst/>
                          <a:latin typeface="Calibri" panose="020F0502020204030204" pitchFamily="34" charset="0"/>
                        </a:rPr>
                        <a:t>HMBS_Team7_6</a:t>
                      </a:r>
                    </a:p>
                  </a:txBody>
                  <a:tcPr marL="4763" marR="4763" marT="4763" marB="0" anchor="ctr"/>
                </a:tc>
                <a:tc>
                  <a:txBody>
                    <a:bodyPr/>
                    <a:lstStyle/>
                    <a:p>
                      <a:pPr algn="ctr" fontAlgn="ctr"/>
                      <a:r>
                        <a:rPr lang="en-US" sz="1200" b="0" i="0" u="none" strike="noStrike">
                          <a:solidFill>
                            <a:srgbClr val="000000"/>
                          </a:solidFill>
                          <a:effectLst/>
                          <a:latin typeface="Calibri" panose="020F0502020204030204" pitchFamily="34" charset="0"/>
                        </a:rPr>
                        <a:t>1.871497</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9</a:t>
                      </a:r>
                    </a:p>
                  </a:txBody>
                  <a:tcPr marL="4763" marR="4763" marT="4763" marB="0" anchor="ctr"/>
                </a:tc>
                <a:extLst>
                  <a:ext uri="{0D108BD9-81ED-4DB2-BD59-A6C34878D82A}">
                    <a16:rowId xmlns:a16="http://schemas.microsoft.com/office/drawing/2014/main" val="3588428901"/>
                  </a:ext>
                </a:extLst>
              </a:tr>
              <a:tr h="164783">
                <a:tc>
                  <a:txBody>
                    <a:bodyPr/>
                    <a:lstStyle/>
                    <a:p>
                      <a:pPr algn="ctr" fontAlgn="ctr"/>
                      <a:r>
                        <a:rPr lang="en-US" sz="1200" b="0" i="0" u="none" strike="noStrike">
                          <a:solidFill>
                            <a:srgbClr val="000000"/>
                          </a:solidFill>
                          <a:effectLst/>
                          <a:latin typeface="Calibri" panose="020F0502020204030204" pitchFamily="34" charset="0"/>
                        </a:rPr>
                        <a:t>HMBS_Team7_1</a:t>
                      </a:r>
                    </a:p>
                  </a:txBody>
                  <a:tcPr marL="4763" marR="4763" marT="4763" marB="0" anchor="ctr"/>
                </a:tc>
                <a:tc>
                  <a:txBody>
                    <a:bodyPr/>
                    <a:lstStyle/>
                    <a:p>
                      <a:pPr algn="ctr" fontAlgn="ctr"/>
                      <a:r>
                        <a:rPr lang="en-US" sz="1200" b="0" i="0" u="none" strike="noStrike">
                          <a:solidFill>
                            <a:srgbClr val="000000"/>
                          </a:solidFill>
                          <a:effectLst/>
                          <a:latin typeface="Calibri" panose="020F0502020204030204" pitchFamily="34" charset="0"/>
                        </a:rPr>
                        <a:t>1.850363</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10</a:t>
                      </a:r>
                    </a:p>
                  </a:txBody>
                  <a:tcPr marL="4763" marR="4763" marT="4763" marB="0" anchor="ctr"/>
                </a:tc>
                <a:extLst>
                  <a:ext uri="{0D108BD9-81ED-4DB2-BD59-A6C34878D82A}">
                    <a16:rowId xmlns:a16="http://schemas.microsoft.com/office/drawing/2014/main" val="3311594923"/>
                  </a:ext>
                </a:extLst>
              </a:tr>
              <a:tr h="164783">
                <a:tc>
                  <a:txBody>
                    <a:bodyPr/>
                    <a:lstStyle/>
                    <a:p>
                      <a:pPr algn="ctr" fontAlgn="ctr"/>
                      <a:r>
                        <a:rPr lang="en-US" sz="1200" b="0" i="0" u="none" strike="noStrike">
                          <a:solidFill>
                            <a:srgbClr val="000000"/>
                          </a:solidFill>
                          <a:effectLst/>
                          <a:latin typeface="Calibri" panose="020F0502020204030204" pitchFamily="34" charset="0"/>
                        </a:rPr>
                        <a:t>HMBS_Team7_3</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1.849567</a:t>
                      </a:r>
                    </a:p>
                  </a:txBody>
                  <a:tcPr marL="4763" marR="4763" marT="4763" marB="0" anchor="ctr"/>
                </a:tc>
                <a:tc>
                  <a:txBody>
                    <a:bodyPr/>
                    <a:lstStyle/>
                    <a:p>
                      <a:pPr algn="ctr" fontAlgn="ctr"/>
                      <a:r>
                        <a:rPr lang="en-US" sz="1200" u="none" strike="noStrike" dirty="0">
                          <a:effectLst/>
                        </a:rPr>
                        <a:t>11</a:t>
                      </a:r>
                      <a:endParaRPr lang="en-US" sz="1200" b="0"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546978841"/>
                  </a:ext>
                </a:extLst>
              </a:tr>
              <a:tr h="164783">
                <a:tc>
                  <a:txBody>
                    <a:bodyPr/>
                    <a:lstStyle/>
                    <a:p>
                      <a:pPr algn="ctr" fontAlgn="ctr"/>
                      <a:r>
                        <a:rPr lang="en-US" sz="1200" b="0" i="0" u="none" strike="noStrike">
                          <a:solidFill>
                            <a:srgbClr val="000000"/>
                          </a:solidFill>
                          <a:effectLst/>
                          <a:latin typeface="Calibri" panose="020F0502020204030204" pitchFamily="34" charset="0"/>
                        </a:rPr>
                        <a:t>HMBS_Team7_2</a:t>
                      </a:r>
                    </a:p>
                  </a:txBody>
                  <a:tcPr marL="4763" marR="4763" marT="4763" marB="0" anchor="ctr"/>
                </a:tc>
                <a:tc>
                  <a:txBody>
                    <a:bodyPr/>
                    <a:lstStyle/>
                    <a:p>
                      <a:pPr algn="ctr" fontAlgn="ctr"/>
                      <a:r>
                        <a:rPr lang="en-US" sz="1200" b="0" i="0" u="none" strike="noStrike">
                          <a:solidFill>
                            <a:srgbClr val="000000"/>
                          </a:solidFill>
                          <a:effectLst/>
                          <a:latin typeface="Calibri" panose="020F0502020204030204" pitchFamily="34" charset="0"/>
                        </a:rPr>
                        <a:t>1.74582</a:t>
                      </a:r>
                    </a:p>
                  </a:txBody>
                  <a:tcPr marL="4763" marR="4763" marT="4763" marB="0" anchor="ctr"/>
                </a:tc>
                <a:tc>
                  <a:txBody>
                    <a:bodyPr/>
                    <a:lstStyle/>
                    <a:p>
                      <a:pPr algn="ctr" fontAlgn="ctr"/>
                      <a:r>
                        <a:rPr lang="en-US" sz="1200" u="none" strike="noStrike" dirty="0">
                          <a:effectLst/>
                        </a:rPr>
                        <a:t>12</a:t>
                      </a:r>
                      <a:endParaRPr lang="en-US" sz="1200" b="0"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921152442"/>
                  </a:ext>
                </a:extLst>
              </a:tr>
              <a:tr h="164783">
                <a:tc>
                  <a:txBody>
                    <a:bodyPr/>
                    <a:lstStyle/>
                    <a:p>
                      <a:pPr algn="ctr" fontAlgn="ctr"/>
                      <a:r>
                        <a:rPr lang="en-US" sz="1200" b="0" i="0" u="none" strike="noStrike">
                          <a:solidFill>
                            <a:srgbClr val="000000"/>
                          </a:solidFill>
                          <a:effectLst/>
                          <a:latin typeface="Calibri" panose="020F0502020204030204" pitchFamily="34" charset="0"/>
                        </a:rPr>
                        <a:t>HMBS_Team7_5</a:t>
                      </a:r>
                    </a:p>
                  </a:txBody>
                  <a:tcPr marL="4763" marR="4763" marT="4763" marB="0" anchor="ctr"/>
                </a:tc>
                <a:tc>
                  <a:txBody>
                    <a:bodyPr/>
                    <a:lstStyle/>
                    <a:p>
                      <a:pPr algn="ctr" fontAlgn="ctr"/>
                      <a:r>
                        <a:rPr lang="en-US" sz="1200" b="0" i="0" u="none" strike="noStrike">
                          <a:solidFill>
                            <a:srgbClr val="000000"/>
                          </a:solidFill>
                          <a:effectLst/>
                          <a:latin typeface="Calibri" panose="020F0502020204030204" pitchFamily="34" charset="0"/>
                        </a:rPr>
                        <a:t>1.643614</a:t>
                      </a:r>
                    </a:p>
                  </a:txBody>
                  <a:tcPr marL="4763" marR="4763" marT="4763" marB="0" anchor="ctr"/>
                </a:tc>
                <a:tc>
                  <a:txBody>
                    <a:bodyPr/>
                    <a:lstStyle/>
                    <a:p>
                      <a:pPr algn="ctr" fontAlgn="ctr"/>
                      <a:r>
                        <a:rPr lang="en-US" sz="1200" u="none" strike="noStrike" dirty="0">
                          <a:effectLst/>
                        </a:rPr>
                        <a:t>13</a:t>
                      </a:r>
                      <a:endParaRPr lang="en-US" sz="1200" b="0"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509017245"/>
                  </a:ext>
                </a:extLst>
              </a:tr>
              <a:tr h="164783">
                <a:tc>
                  <a:txBody>
                    <a:bodyPr/>
                    <a:lstStyle/>
                    <a:p>
                      <a:pPr algn="ctr" fontAlgn="ctr"/>
                      <a:r>
                        <a:rPr lang="en-US" sz="1200" b="0" i="0" u="none" strike="noStrike">
                          <a:solidFill>
                            <a:srgbClr val="000000"/>
                          </a:solidFill>
                          <a:effectLst/>
                          <a:latin typeface="Calibri" panose="020F0502020204030204" pitchFamily="34" charset="0"/>
                        </a:rPr>
                        <a:t>HMBS_Team9_1</a:t>
                      </a:r>
                    </a:p>
                  </a:txBody>
                  <a:tcPr marL="4763" marR="4763" marT="4763" marB="0" anchor="ctr"/>
                </a:tc>
                <a:tc>
                  <a:txBody>
                    <a:bodyPr/>
                    <a:lstStyle/>
                    <a:p>
                      <a:pPr algn="ctr" fontAlgn="ctr"/>
                      <a:r>
                        <a:rPr lang="en-US" sz="1200" b="0" i="0" u="none" strike="noStrike">
                          <a:solidFill>
                            <a:srgbClr val="000000"/>
                          </a:solidFill>
                          <a:effectLst/>
                          <a:latin typeface="Calibri" panose="020F0502020204030204" pitchFamily="34" charset="0"/>
                        </a:rPr>
                        <a:t>1.602609</a:t>
                      </a:r>
                    </a:p>
                  </a:txBody>
                  <a:tcPr marL="4763" marR="4763" marT="4763" marB="0" anchor="ctr"/>
                </a:tc>
                <a:tc>
                  <a:txBody>
                    <a:bodyPr/>
                    <a:lstStyle/>
                    <a:p>
                      <a:pPr algn="ctr" fontAlgn="ctr"/>
                      <a:r>
                        <a:rPr lang="en-US" sz="1200" u="none" strike="noStrike" dirty="0">
                          <a:effectLst/>
                        </a:rPr>
                        <a:t>14</a:t>
                      </a:r>
                      <a:endParaRPr lang="en-US" sz="1200" b="0"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339765642"/>
                  </a:ext>
                </a:extLst>
              </a:tr>
              <a:tr h="164783">
                <a:tc>
                  <a:txBody>
                    <a:bodyPr/>
                    <a:lstStyle/>
                    <a:p>
                      <a:pPr algn="ctr" fontAlgn="ctr"/>
                      <a:r>
                        <a:rPr lang="en-US" sz="1200" b="0" i="0" u="none" strike="noStrike">
                          <a:solidFill>
                            <a:srgbClr val="000000"/>
                          </a:solidFill>
                          <a:effectLst/>
                          <a:latin typeface="Calibri" panose="020F0502020204030204" pitchFamily="34" charset="0"/>
                        </a:rPr>
                        <a:t>HMBS_Team5_4</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1.426325</a:t>
                      </a:r>
                    </a:p>
                  </a:txBody>
                  <a:tcPr marL="4763" marR="4763" marT="4763" marB="0" anchor="ctr"/>
                </a:tc>
                <a:tc>
                  <a:txBody>
                    <a:bodyPr/>
                    <a:lstStyle/>
                    <a:p>
                      <a:pPr algn="ctr" fontAlgn="ctr"/>
                      <a:r>
                        <a:rPr lang="en-US" sz="1200" u="none" strike="noStrike" dirty="0">
                          <a:effectLst/>
                        </a:rPr>
                        <a:t>15</a:t>
                      </a:r>
                      <a:endParaRPr lang="en-US" sz="1200" b="0"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1883301762"/>
                  </a:ext>
                </a:extLst>
              </a:tr>
              <a:tr h="164783">
                <a:tc>
                  <a:txBody>
                    <a:bodyPr/>
                    <a:lstStyle/>
                    <a:p>
                      <a:pPr algn="ctr" fontAlgn="ctr"/>
                      <a:r>
                        <a:rPr lang="en-US" sz="1200" b="0" i="0" u="none" strike="noStrike">
                          <a:solidFill>
                            <a:srgbClr val="000000"/>
                          </a:solidFill>
                          <a:effectLst/>
                          <a:latin typeface="Calibri" panose="020F0502020204030204" pitchFamily="34" charset="0"/>
                        </a:rPr>
                        <a:t>HMBS_Team6_4</a:t>
                      </a:r>
                    </a:p>
                  </a:txBody>
                  <a:tcPr marL="4763" marR="4763" marT="4763" marB="0" anchor="ctr"/>
                </a:tc>
                <a:tc>
                  <a:txBody>
                    <a:bodyPr/>
                    <a:lstStyle/>
                    <a:p>
                      <a:pPr algn="ctr" fontAlgn="ctr"/>
                      <a:r>
                        <a:rPr lang="en-US" sz="1200" b="0" i="0" u="none" strike="noStrike">
                          <a:solidFill>
                            <a:srgbClr val="000000"/>
                          </a:solidFill>
                          <a:effectLst/>
                          <a:latin typeface="Calibri" panose="020F0502020204030204" pitchFamily="34" charset="0"/>
                        </a:rPr>
                        <a:t>1.364801</a:t>
                      </a:r>
                    </a:p>
                  </a:txBody>
                  <a:tcPr marL="4763" marR="4763" marT="4763" marB="0" anchor="ctr"/>
                </a:tc>
                <a:tc>
                  <a:txBody>
                    <a:bodyPr/>
                    <a:lstStyle/>
                    <a:p>
                      <a:pPr algn="ctr" fontAlgn="ctr"/>
                      <a:r>
                        <a:rPr lang="en-US" sz="1200" u="none" strike="noStrike" dirty="0">
                          <a:effectLst/>
                        </a:rPr>
                        <a:t>16</a:t>
                      </a:r>
                      <a:endParaRPr lang="en-US" sz="1200" b="0"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384081899"/>
                  </a:ext>
                </a:extLst>
              </a:tr>
              <a:tr h="164783">
                <a:tc>
                  <a:txBody>
                    <a:bodyPr/>
                    <a:lstStyle/>
                    <a:p>
                      <a:pPr algn="ctr" fontAlgn="ctr"/>
                      <a:r>
                        <a:rPr lang="en-US" sz="1200" b="0" i="0" u="none" strike="noStrike">
                          <a:solidFill>
                            <a:srgbClr val="000000"/>
                          </a:solidFill>
                          <a:effectLst/>
                          <a:latin typeface="Calibri" panose="020F0502020204030204" pitchFamily="34" charset="0"/>
                        </a:rPr>
                        <a:t>HMBS_Team6_1</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1.283418</a:t>
                      </a:r>
                    </a:p>
                  </a:txBody>
                  <a:tcPr marL="4763" marR="4763" marT="4763" marB="0" anchor="ctr"/>
                </a:tc>
                <a:tc>
                  <a:txBody>
                    <a:bodyPr/>
                    <a:lstStyle/>
                    <a:p>
                      <a:pPr algn="ctr" fontAlgn="ctr"/>
                      <a:r>
                        <a:rPr lang="en-US" sz="1200" u="none" strike="noStrike" dirty="0">
                          <a:effectLst/>
                        </a:rPr>
                        <a:t>17</a:t>
                      </a:r>
                      <a:endParaRPr lang="en-US" sz="1200" b="0"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944233658"/>
                  </a:ext>
                </a:extLst>
              </a:tr>
              <a:tr h="164783">
                <a:tc>
                  <a:txBody>
                    <a:bodyPr/>
                    <a:lstStyle/>
                    <a:p>
                      <a:pPr algn="ctr" fontAlgn="ctr"/>
                      <a:r>
                        <a:rPr lang="en-US" sz="1200" b="0" i="0" u="none" strike="noStrike">
                          <a:solidFill>
                            <a:srgbClr val="000000"/>
                          </a:solidFill>
                          <a:effectLst/>
                          <a:latin typeface="Calibri" panose="020F0502020204030204" pitchFamily="34" charset="0"/>
                        </a:rPr>
                        <a:t>HMBS_Team6_2</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1.274327</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18</a:t>
                      </a:r>
                    </a:p>
                  </a:txBody>
                  <a:tcPr marL="4763" marR="4763" marT="4763" marB="0" anchor="ctr"/>
                </a:tc>
                <a:extLst>
                  <a:ext uri="{0D108BD9-81ED-4DB2-BD59-A6C34878D82A}">
                    <a16:rowId xmlns:a16="http://schemas.microsoft.com/office/drawing/2014/main" val="316042984"/>
                  </a:ext>
                </a:extLst>
              </a:tr>
              <a:tr h="164783">
                <a:tc>
                  <a:txBody>
                    <a:bodyPr/>
                    <a:lstStyle/>
                    <a:p>
                      <a:pPr algn="ctr" fontAlgn="ctr"/>
                      <a:r>
                        <a:rPr lang="en-US" sz="1200" b="0" i="0" u="none" strike="noStrike">
                          <a:solidFill>
                            <a:srgbClr val="000000"/>
                          </a:solidFill>
                          <a:effectLst/>
                          <a:latin typeface="Calibri" panose="020F0502020204030204" pitchFamily="34" charset="0"/>
                        </a:rPr>
                        <a:t>HMBS_Team10_4</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1.114501</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19</a:t>
                      </a:r>
                    </a:p>
                  </a:txBody>
                  <a:tcPr marL="4763" marR="4763" marT="4763" marB="0" anchor="ctr"/>
                </a:tc>
                <a:extLst>
                  <a:ext uri="{0D108BD9-81ED-4DB2-BD59-A6C34878D82A}">
                    <a16:rowId xmlns:a16="http://schemas.microsoft.com/office/drawing/2014/main" val="2966540491"/>
                  </a:ext>
                </a:extLst>
              </a:tr>
              <a:tr h="164783">
                <a:tc>
                  <a:txBody>
                    <a:bodyPr/>
                    <a:lstStyle/>
                    <a:p>
                      <a:pPr algn="ctr" fontAlgn="ctr"/>
                      <a:r>
                        <a:rPr lang="en-US" sz="1200" b="0" i="0" u="none" strike="noStrike">
                          <a:solidFill>
                            <a:srgbClr val="000000"/>
                          </a:solidFill>
                          <a:effectLst/>
                          <a:latin typeface="Calibri" panose="020F0502020204030204" pitchFamily="34" charset="0"/>
                        </a:rPr>
                        <a:t>HMBS_Team6_3</a:t>
                      </a:r>
                    </a:p>
                  </a:txBody>
                  <a:tcPr marL="4763" marR="4763" marT="4763" marB="0" anchor="ctr"/>
                </a:tc>
                <a:tc>
                  <a:txBody>
                    <a:bodyPr/>
                    <a:lstStyle/>
                    <a:p>
                      <a:pPr algn="ctr" fontAlgn="ctr"/>
                      <a:r>
                        <a:rPr lang="en-US" sz="1200" b="0" i="0" u="none" strike="noStrike" dirty="0">
                          <a:solidFill>
                            <a:srgbClr val="000000"/>
                          </a:solidFill>
                          <a:effectLst/>
                          <a:latin typeface="Calibri" panose="020F0502020204030204" pitchFamily="34" charset="0"/>
                        </a:rPr>
                        <a:t>1.066503</a:t>
                      </a:r>
                    </a:p>
                  </a:txBody>
                  <a:tcPr marL="4763" marR="4763" marT="4763" marB="0" anchor="ctr"/>
                </a:tc>
                <a:tc>
                  <a:txBody>
                    <a:bodyPr/>
                    <a:lstStyle/>
                    <a:p>
                      <a:pPr algn="ctr" fontAlgn="ctr"/>
                      <a:r>
                        <a:rPr lang="en-US" sz="1200" u="none" strike="noStrike" dirty="0">
                          <a:effectLst/>
                        </a:rPr>
                        <a:t>20</a:t>
                      </a:r>
                      <a:endParaRPr lang="en-US" sz="1200" b="0" i="0" u="none" strike="noStrike" dirty="0">
                        <a:solidFill>
                          <a:srgbClr val="000000"/>
                        </a:solidFill>
                        <a:effectLst/>
                        <a:latin typeface="Calibri" panose="020F0502020204030204" pitchFamily="34" charset="0"/>
                      </a:endParaRPr>
                    </a:p>
                  </a:txBody>
                  <a:tcPr marL="4763" marR="4763" marT="4763" marB="0" anchor="ctr"/>
                </a:tc>
                <a:extLst>
                  <a:ext uri="{0D108BD9-81ED-4DB2-BD59-A6C34878D82A}">
                    <a16:rowId xmlns:a16="http://schemas.microsoft.com/office/drawing/2014/main" val="4201902620"/>
                  </a:ext>
                </a:extLst>
              </a:tr>
            </a:tbl>
          </a:graphicData>
        </a:graphic>
      </p:graphicFrame>
      <p:graphicFrame>
        <p:nvGraphicFramePr>
          <p:cNvPr id="13" name="Table 12">
            <a:extLst>
              <a:ext uri="{FF2B5EF4-FFF2-40B4-BE49-F238E27FC236}">
                <a16:creationId xmlns:a16="http://schemas.microsoft.com/office/drawing/2014/main" id="{7E0ECF5F-2896-4A5A-A9DA-5B3CF960AEBE}"/>
              </a:ext>
            </a:extLst>
          </p:cNvPr>
          <p:cNvGraphicFramePr>
            <a:graphicFrameLocks noGrp="1"/>
          </p:cNvGraphicFramePr>
          <p:nvPr>
            <p:extLst>
              <p:ext uri="{D42A27DB-BD31-4B8C-83A1-F6EECF244321}">
                <p14:modId xmlns:p14="http://schemas.microsoft.com/office/powerpoint/2010/main" val="539890302"/>
              </p:ext>
            </p:extLst>
          </p:nvPr>
        </p:nvGraphicFramePr>
        <p:xfrm>
          <a:off x="3657600" y="1493815"/>
          <a:ext cx="2617725" cy="4503358"/>
        </p:xfrm>
        <a:graphic>
          <a:graphicData uri="http://schemas.openxmlformats.org/drawingml/2006/table">
            <a:tbl>
              <a:tblPr>
                <a:tableStyleId>{5C22544A-7EE6-4342-B048-85BDC9FD1C3A}</a:tableStyleId>
              </a:tblPr>
              <a:tblGrid>
                <a:gridCol w="1205952">
                  <a:extLst>
                    <a:ext uri="{9D8B030D-6E8A-4147-A177-3AD203B41FA5}">
                      <a16:colId xmlns:a16="http://schemas.microsoft.com/office/drawing/2014/main" val="2712048800"/>
                    </a:ext>
                  </a:extLst>
                </a:gridCol>
                <a:gridCol w="800503">
                  <a:extLst>
                    <a:ext uri="{9D8B030D-6E8A-4147-A177-3AD203B41FA5}">
                      <a16:colId xmlns:a16="http://schemas.microsoft.com/office/drawing/2014/main" val="761898492"/>
                    </a:ext>
                  </a:extLst>
                </a:gridCol>
                <a:gridCol w="611270">
                  <a:extLst>
                    <a:ext uri="{9D8B030D-6E8A-4147-A177-3AD203B41FA5}">
                      <a16:colId xmlns:a16="http://schemas.microsoft.com/office/drawing/2014/main" val="3565789338"/>
                    </a:ext>
                  </a:extLst>
                </a:gridCol>
              </a:tblGrid>
              <a:tr h="164709">
                <a:tc>
                  <a:txBody>
                    <a:bodyPr/>
                    <a:lstStyle/>
                    <a:p>
                      <a:pPr algn="ctr" fontAlgn="ctr"/>
                      <a:r>
                        <a:rPr lang="en-US" sz="1200" u="none" strike="noStrike" dirty="0">
                          <a:effectLst/>
                          <a:latin typeface="Calibri(body)"/>
                        </a:rPr>
                        <a:t>group</a:t>
                      </a:r>
                      <a:endParaRPr lang="en-US" sz="1200" b="0" i="0" u="none" strike="noStrike" dirty="0">
                        <a:solidFill>
                          <a:srgbClr val="000000"/>
                        </a:solidFill>
                        <a:effectLst/>
                        <a:latin typeface="Calibri(body)"/>
                      </a:endParaRPr>
                    </a:p>
                  </a:txBody>
                  <a:tcPr marL="4689" marR="4689" marT="4689" marB="0" anchor="ctr"/>
                </a:tc>
                <a:tc>
                  <a:txBody>
                    <a:bodyPr/>
                    <a:lstStyle/>
                    <a:p>
                      <a:pPr algn="ctr" fontAlgn="ctr"/>
                      <a:r>
                        <a:rPr lang="en-US" sz="1200" u="none" strike="noStrike">
                          <a:effectLst/>
                          <a:latin typeface="Calibri(body)"/>
                        </a:rPr>
                        <a:t>sum zscore</a:t>
                      </a:r>
                      <a:endParaRPr lang="en-US" sz="1200" b="0" i="0" u="none" strike="noStrike">
                        <a:solidFill>
                          <a:srgbClr val="000000"/>
                        </a:solidFill>
                        <a:effectLst/>
                        <a:latin typeface="Calibri(body)"/>
                      </a:endParaRPr>
                    </a:p>
                  </a:txBody>
                  <a:tcPr marL="4689" marR="4689" marT="4689" marB="0" anchor="ctr"/>
                </a:tc>
                <a:tc>
                  <a:txBody>
                    <a:bodyPr/>
                    <a:lstStyle/>
                    <a:p>
                      <a:pPr algn="ctr" fontAlgn="ctr"/>
                      <a:r>
                        <a:rPr lang="en-US" sz="1200" u="none" strike="noStrike">
                          <a:effectLst/>
                          <a:latin typeface="Calibri(body)"/>
                        </a:rPr>
                        <a:t>rank</a:t>
                      </a:r>
                      <a:endParaRPr lang="en-US" sz="1200" b="0" i="0" u="none" strike="noStrike">
                        <a:solidFill>
                          <a:srgbClr val="000000"/>
                        </a:solidFill>
                        <a:effectLst/>
                        <a:latin typeface="Calibri(body)"/>
                      </a:endParaRPr>
                    </a:p>
                  </a:txBody>
                  <a:tcPr marL="4689" marR="4689" marT="4689" marB="0" anchor="ctr"/>
                </a:tc>
                <a:extLst>
                  <a:ext uri="{0D108BD9-81ED-4DB2-BD59-A6C34878D82A}">
                    <a16:rowId xmlns:a16="http://schemas.microsoft.com/office/drawing/2014/main" val="2520128638"/>
                  </a:ext>
                </a:extLst>
              </a:tr>
              <a:tr h="164783">
                <a:tc>
                  <a:txBody>
                    <a:bodyPr/>
                    <a:lstStyle/>
                    <a:p>
                      <a:pPr algn="ctr" fontAlgn="ctr"/>
                      <a:r>
                        <a:rPr lang="en-US" sz="1200" b="0" i="0" u="none" strike="noStrike" dirty="0">
                          <a:solidFill>
                            <a:srgbClr val="000000"/>
                          </a:solidFill>
                          <a:effectLst/>
                          <a:latin typeface="Calibri(body)"/>
                        </a:rPr>
                        <a:t>HMBS_Team6_5</a:t>
                      </a:r>
                    </a:p>
                  </a:txBody>
                  <a:tcPr marL="4763" marR="4763" marT="4763" marB="0" anchor="ctr"/>
                </a:tc>
                <a:tc>
                  <a:txBody>
                    <a:bodyPr/>
                    <a:lstStyle/>
                    <a:p>
                      <a:pPr algn="ctr" fontAlgn="ctr"/>
                      <a:r>
                        <a:rPr lang="en-US" sz="1200" b="0" i="0" u="none" strike="noStrike">
                          <a:solidFill>
                            <a:srgbClr val="000000"/>
                          </a:solidFill>
                          <a:effectLst/>
                          <a:latin typeface="Calibri(body)"/>
                        </a:rPr>
                        <a:t>1.040354</a:t>
                      </a:r>
                    </a:p>
                  </a:txBody>
                  <a:tcPr marL="4763" marR="4763" marT="4763" marB="0" anchor="ctr"/>
                </a:tc>
                <a:tc>
                  <a:txBody>
                    <a:bodyPr/>
                    <a:lstStyle/>
                    <a:p>
                      <a:pPr algn="ctr" fontAlgn="ctr"/>
                      <a:r>
                        <a:rPr lang="en-US" sz="1200" u="none" strike="noStrike" dirty="0">
                          <a:effectLst/>
                          <a:latin typeface="Calibri(body)"/>
                        </a:rPr>
                        <a:t>21</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1250085871"/>
                  </a:ext>
                </a:extLst>
              </a:tr>
              <a:tr h="164783">
                <a:tc>
                  <a:txBody>
                    <a:bodyPr/>
                    <a:lstStyle/>
                    <a:p>
                      <a:pPr algn="ctr" fontAlgn="ctr"/>
                      <a:r>
                        <a:rPr lang="en-US" sz="1200" b="0" i="0" u="none" strike="noStrike" dirty="0">
                          <a:solidFill>
                            <a:srgbClr val="000000"/>
                          </a:solidFill>
                          <a:effectLst/>
                          <a:latin typeface="Calibri(body)"/>
                        </a:rPr>
                        <a:t>HMBS_Team4_1</a:t>
                      </a:r>
                    </a:p>
                  </a:txBody>
                  <a:tcPr marL="4763" marR="4763" marT="4763" marB="0" anchor="ctr"/>
                </a:tc>
                <a:tc>
                  <a:txBody>
                    <a:bodyPr/>
                    <a:lstStyle/>
                    <a:p>
                      <a:pPr algn="ctr" fontAlgn="ctr"/>
                      <a:r>
                        <a:rPr lang="en-US" sz="1200" b="0" i="0" u="none" strike="noStrike" dirty="0">
                          <a:solidFill>
                            <a:srgbClr val="000000"/>
                          </a:solidFill>
                          <a:effectLst/>
                          <a:latin typeface="Calibri(body)"/>
                        </a:rPr>
                        <a:t>0.5886</a:t>
                      </a:r>
                    </a:p>
                  </a:txBody>
                  <a:tcPr marL="4763" marR="4763" marT="4763" marB="0" anchor="ctr"/>
                </a:tc>
                <a:tc>
                  <a:txBody>
                    <a:bodyPr/>
                    <a:lstStyle/>
                    <a:p>
                      <a:pPr algn="ctr" fontAlgn="ctr"/>
                      <a:r>
                        <a:rPr lang="en-US" sz="1200" u="none" strike="noStrike" dirty="0">
                          <a:effectLst/>
                          <a:latin typeface="Calibri(body)"/>
                        </a:rPr>
                        <a:t>22</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1131868808"/>
                  </a:ext>
                </a:extLst>
              </a:tr>
              <a:tr h="164783">
                <a:tc>
                  <a:txBody>
                    <a:bodyPr/>
                    <a:lstStyle/>
                    <a:p>
                      <a:pPr algn="ctr" fontAlgn="ctr"/>
                      <a:r>
                        <a:rPr lang="en-US" sz="1200" b="0" i="0" u="none" strike="noStrike" dirty="0">
                          <a:solidFill>
                            <a:srgbClr val="000000"/>
                          </a:solidFill>
                          <a:effectLst/>
                          <a:latin typeface="Calibri(body)"/>
                        </a:rPr>
                        <a:t>HMBS_Team10_3</a:t>
                      </a:r>
                    </a:p>
                  </a:txBody>
                  <a:tcPr marL="4763" marR="4763" marT="4763" marB="0" anchor="ctr"/>
                </a:tc>
                <a:tc>
                  <a:txBody>
                    <a:bodyPr/>
                    <a:lstStyle/>
                    <a:p>
                      <a:pPr algn="ctr" fontAlgn="ctr"/>
                      <a:r>
                        <a:rPr lang="en-US" sz="1200" b="0" i="0" u="none" strike="noStrike" dirty="0">
                          <a:solidFill>
                            <a:srgbClr val="000000"/>
                          </a:solidFill>
                          <a:effectLst/>
                          <a:latin typeface="Calibri(body)"/>
                        </a:rPr>
                        <a:t>0.581351</a:t>
                      </a:r>
                    </a:p>
                  </a:txBody>
                  <a:tcPr marL="4763" marR="4763" marT="4763" marB="0" anchor="ctr"/>
                </a:tc>
                <a:tc>
                  <a:txBody>
                    <a:bodyPr/>
                    <a:lstStyle/>
                    <a:p>
                      <a:pPr algn="ctr" fontAlgn="ctr"/>
                      <a:r>
                        <a:rPr lang="en-US" sz="1200" b="0" i="0" u="none" strike="noStrike" dirty="0">
                          <a:solidFill>
                            <a:srgbClr val="000000"/>
                          </a:solidFill>
                          <a:effectLst/>
                          <a:latin typeface="Calibri(body)"/>
                        </a:rPr>
                        <a:t>23</a:t>
                      </a:r>
                    </a:p>
                  </a:txBody>
                  <a:tcPr marL="4689" marR="4689" marT="4689" marB="0" anchor="ctr"/>
                </a:tc>
                <a:extLst>
                  <a:ext uri="{0D108BD9-81ED-4DB2-BD59-A6C34878D82A}">
                    <a16:rowId xmlns:a16="http://schemas.microsoft.com/office/drawing/2014/main" val="1504894284"/>
                  </a:ext>
                </a:extLst>
              </a:tr>
              <a:tr h="164783">
                <a:tc>
                  <a:txBody>
                    <a:bodyPr/>
                    <a:lstStyle/>
                    <a:p>
                      <a:pPr algn="ctr" fontAlgn="ctr"/>
                      <a:r>
                        <a:rPr lang="en-US" sz="1200" b="0" i="0" u="none" strike="noStrike">
                          <a:solidFill>
                            <a:srgbClr val="000000"/>
                          </a:solidFill>
                          <a:effectLst/>
                          <a:latin typeface="Calibri(body)"/>
                        </a:rPr>
                        <a:t>polyphen</a:t>
                      </a:r>
                    </a:p>
                  </a:txBody>
                  <a:tcPr marL="4763" marR="4763" marT="4763" marB="0" anchor="ctr"/>
                </a:tc>
                <a:tc>
                  <a:txBody>
                    <a:bodyPr/>
                    <a:lstStyle/>
                    <a:p>
                      <a:pPr algn="ctr" fontAlgn="ctr"/>
                      <a:r>
                        <a:rPr lang="en-US" sz="1200" b="0" i="0" u="none" strike="noStrike">
                          <a:solidFill>
                            <a:srgbClr val="000000"/>
                          </a:solidFill>
                          <a:effectLst/>
                          <a:latin typeface="Calibri(body)"/>
                        </a:rPr>
                        <a:t>0.535666</a:t>
                      </a:r>
                    </a:p>
                  </a:txBody>
                  <a:tcPr marL="4763" marR="4763" marT="4763" marB="0" anchor="ctr"/>
                </a:tc>
                <a:tc>
                  <a:txBody>
                    <a:bodyPr/>
                    <a:lstStyle/>
                    <a:p>
                      <a:pPr algn="ctr" fontAlgn="ct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2389200416"/>
                  </a:ext>
                </a:extLst>
              </a:tr>
              <a:tr h="164783">
                <a:tc>
                  <a:txBody>
                    <a:bodyPr/>
                    <a:lstStyle/>
                    <a:p>
                      <a:pPr algn="ctr" fontAlgn="ctr"/>
                      <a:r>
                        <a:rPr lang="en-US" sz="1200" b="0" i="0" u="none" strike="noStrike">
                          <a:solidFill>
                            <a:srgbClr val="000000"/>
                          </a:solidFill>
                          <a:effectLst/>
                          <a:latin typeface="Calibri(body)"/>
                        </a:rPr>
                        <a:t>HMBS_Team9_3</a:t>
                      </a:r>
                    </a:p>
                  </a:txBody>
                  <a:tcPr marL="4763" marR="4763" marT="4763" marB="0" anchor="ctr"/>
                </a:tc>
                <a:tc>
                  <a:txBody>
                    <a:bodyPr/>
                    <a:lstStyle/>
                    <a:p>
                      <a:pPr algn="ctr" fontAlgn="ctr"/>
                      <a:r>
                        <a:rPr lang="en-US" sz="1200" b="0" i="0" u="none" strike="noStrike" dirty="0">
                          <a:solidFill>
                            <a:srgbClr val="000000"/>
                          </a:solidFill>
                          <a:effectLst/>
                          <a:latin typeface="Calibri(body)"/>
                        </a:rPr>
                        <a:t>0.226538</a:t>
                      </a:r>
                    </a:p>
                  </a:txBody>
                  <a:tcPr marL="4763" marR="4763" marT="4763" marB="0" anchor="ctr"/>
                </a:tc>
                <a:tc>
                  <a:txBody>
                    <a:bodyPr/>
                    <a:lstStyle/>
                    <a:p>
                      <a:pPr algn="ctr" fontAlgn="ctr"/>
                      <a:r>
                        <a:rPr lang="en-US" sz="1200" u="none" strike="noStrike" dirty="0">
                          <a:effectLst/>
                          <a:latin typeface="Calibri(body)"/>
                        </a:rPr>
                        <a:t>24</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2652933586"/>
                  </a:ext>
                </a:extLst>
              </a:tr>
              <a:tr h="164783">
                <a:tc>
                  <a:txBody>
                    <a:bodyPr/>
                    <a:lstStyle/>
                    <a:p>
                      <a:pPr algn="ctr" fontAlgn="ctr"/>
                      <a:r>
                        <a:rPr lang="en-US" sz="1200" b="0" i="0" u="none" strike="noStrike">
                          <a:solidFill>
                            <a:srgbClr val="000000"/>
                          </a:solidFill>
                          <a:effectLst/>
                          <a:latin typeface="Calibri(body)"/>
                        </a:rPr>
                        <a:t>HMBS_Team10_2</a:t>
                      </a:r>
                    </a:p>
                  </a:txBody>
                  <a:tcPr marL="4763" marR="4763" marT="4763" marB="0" anchor="ctr"/>
                </a:tc>
                <a:tc>
                  <a:txBody>
                    <a:bodyPr/>
                    <a:lstStyle/>
                    <a:p>
                      <a:pPr algn="ctr" fontAlgn="ctr"/>
                      <a:r>
                        <a:rPr lang="en-US" sz="1200" b="0" i="0" u="none" strike="noStrike">
                          <a:solidFill>
                            <a:srgbClr val="000000"/>
                          </a:solidFill>
                          <a:effectLst/>
                          <a:latin typeface="Calibri(body)"/>
                        </a:rPr>
                        <a:t>0.112392</a:t>
                      </a:r>
                    </a:p>
                  </a:txBody>
                  <a:tcPr marL="4763" marR="4763" marT="4763" marB="0" anchor="ctr"/>
                </a:tc>
                <a:tc>
                  <a:txBody>
                    <a:bodyPr/>
                    <a:lstStyle/>
                    <a:p>
                      <a:pPr algn="ctr" fontAlgn="ctr"/>
                      <a:r>
                        <a:rPr lang="en-US" sz="1200" u="none" strike="noStrike" dirty="0">
                          <a:effectLst/>
                          <a:latin typeface="Calibri(body)"/>
                        </a:rPr>
                        <a:t>25</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2966658270"/>
                  </a:ext>
                </a:extLst>
              </a:tr>
              <a:tr h="164783">
                <a:tc>
                  <a:txBody>
                    <a:bodyPr/>
                    <a:lstStyle/>
                    <a:p>
                      <a:pPr algn="ctr" fontAlgn="ctr"/>
                      <a:r>
                        <a:rPr lang="en-US" sz="1200" b="0" i="0" u="none" strike="noStrike">
                          <a:solidFill>
                            <a:srgbClr val="000000"/>
                          </a:solidFill>
                          <a:effectLst/>
                          <a:latin typeface="Calibri(body)"/>
                        </a:rPr>
                        <a:t>HMBS_Team2_1</a:t>
                      </a:r>
                    </a:p>
                  </a:txBody>
                  <a:tcPr marL="4763" marR="4763" marT="4763" marB="0" anchor="ctr"/>
                </a:tc>
                <a:tc>
                  <a:txBody>
                    <a:bodyPr/>
                    <a:lstStyle/>
                    <a:p>
                      <a:pPr algn="ctr" fontAlgn="ctr"/>
                      <a:r>
                        <a:rPr lang="en-US" sz="1200" b="0" i="0" u="none" strike="noStrike">
                          <a:solidFill>
                            <a:srgbClr val="000000"/>
                          </a:solidFill>
                          <a:effectLst/>
                          <a:latin typeface="Calibri(body)"/>
                        </a:rPr>
                        <a:t>0.045384</a:t>
                      </a:r>
                    </a:p>
                  </a:txBody>
                  <a:tcPr marL="4763" marR="4763" marT="4763" marB="0" anchor="ctr"/>
                </a:tc>
                <a:tc>
                  <a:txBody>
                    <a:bodyPr/>
                    <a:lstStyle/>
                    <a:p>
                      <a:pPr algn="ctr" fontAlgn="ctr"/>
                      <a:r>
                        <a:rPr lang="en-US" sz="1200" u="none" strike="noStrike" dirty="0">
                          <a:effectLst/>
                          <a:latin typeface="Calibri(body)"/>
                        </a:rPr>
                        <a:t>26</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3826952606"/>
                  </a:ext>
                </a:extLst>
              </a:tr>
              <a:tr h="164783">
                <a:tc>
                  <a:txBody>
                    <a:bodyPr/>
                    <a:lstStyle/>
                    <a:p>
                      <a:pPr algn="ctr" fontAlgn="ctr"/>
                      <a:r>
                        <a:rPr lang="en-US" sz="1200" b="0" i="0" u="none" strike="noStrike">
                          <a:solidFill>
                            <a:srgbClr val="000000"/>
                          </a:solidFill>
                          <a:effectLst/>
                          <a:latin typeface="Calibri(body)"/>
                        </a:rPr>
                        <a:t>HMBS_Team3_4</a:t>
                      </a:r>
                    </a:p>
                  </a:txBody>
                  <a:tcPr marL="4763" marR="4763" marT="4763" marB="0" anchor="ctr"/>
                </a:tc>
                <a:tc>
                  <a:txBody>
                    <a:bodyPr/>
                    <a:lstStyle/>
                    <a:p>
                      <a:pPr algn="ctr" fontAlgn="ctr"/>
                      <a:r>
                        <a:rPr lang="en-US" sz="1200" b="0" i="0" u="none" strike="noStrike" dirty="0">
                          <a:solidFill>
                            <a:srgbClr val="000000"/>
                          </a:solidFill>
                          <a:effectLst/>
                          <a:latin typeface="Calibri(body)"/>
                        </a:rPr>
                        <a:t>-1.14204</a:t>
                      </a:r>
                    </a:p>
                  </a:txBody>
                  <a:tcPr marL="4763" marR="4763" marT="4763" marB="0" anchor="ctr"/>
                </a:tc>
                <a:tc>
                  <a:txBody>
                    <a:bodyPr/>
                    <a:lstStyle/>
                    <a:p>
                      <a:pPr algn="ctr" fontAlgn="ctr"/>
                      <a:r>
                        <a:rPr lang="en-US" sz="1200" u="none" strike="noStrike" dirty="0">
                          <a:effectLst/>
                          <a:latin typeface="Calibri(body)"/>
                        </a:rPr>
                        <a:t>27</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3903098351"/>
                  </a:ext>
                </a:extLst>
              </a:tr>
              <a:tr h="164783">
                <a:tc>
                  <a:txBody>
                    <a:bodyPr/>
                    <a:lstStyle/>
                    <a:p>
                      <a:pPr algn="ctr" fontAlgn="ctr"/>
                      <a:r>
                        <a:rPr lang="en-US" sz="1200" b="0" i="0" u="none" strike="noStrike">
                          <a:solidFill>
                            <a:srgbClr val="000000"/>
                          </a:solidFill>
                          <a:effectLst/>
                          <a:latin typeface="Calibri(body)"/>
                        </a:rPr>
                        <a:t>HMBS_Team3_5</a:t>
                      </a:r>
                    </a:p>
                  </a:txBody>
                  <a:tcPr marL="4763" marR="4763" marT="4763" marB="0" anchor="ctr"/>
                </a:tc>
                <a:tc>
                  <a:txBody>
                    <a:bodyPr/>
                    <a:lstStyle/>
                    <a:p>
                      <a:pPr algn="ctr" fontAlgn="ctr"/>
                      <a:r>
                        <a:rPr lang="en-US" sz="1200" b="0" i="0" u="none" strike="noStrike">
                          <a:solidFill>
                            <a:srgbClr val="000000"/>
                          </a:solidFill>
                          <a:effectLst/>
                          <a:latin typeface="Calibri(body)"/>
                        </a:rPr>
                        <a:t>-1.18804</a:t>
                      </a:r>
                    </a:p>
                  </a:txBody>
                  <a:tcPr marL="4763" marR="4763" marT="4763" marB="0" anchor="ctr"/>
                </a:tc>
                <a:tc>
                  <a:txBody>
                    <a:bodyPr/>
                    <a:lstStyle/>
                    <a:p>
                      <a:pPr algn="ctr" fontAlgn="ctr"/>
                      <a:r>
                        <a:rPr lang="en-US" sz="1200" b="0" i="0" u="none" strike="noStrike" dirty="0">
                          <a:solidFill>
                            <a:srgbClr val="000000"/>
                          </a:solidFill>
                          <a:effectLst/>
                          <a:latin typeface="Calibri(body)"/>
                        </a:rPr>
                        <a:t>28</a:t>
                      </a:r>
                    </a:p>
                  </a:txBody>
                  <a:tcPr marL="4689" marR="4689" marT="4689" marB="0" anchor="ctr"/>
                </a:tc>
                <a:extLst>
                  <a:ext uri="{0D108BD9-81ED-4DB2-BD59-A6C34878D82A}">
                    <a16:rowId xmlns:a16="http://schemas.microsoft.com/office/drawing/2014/main" val="1153554639"/>
                  </a:ext>
                </a:extLst>
              </a:tr>
              <a:tr h="164783">
                <a:tc>
                  <a:txBody>
                    <a:bodyPr/>
                    <a:lstStyle/>
                    <a:p>
                      <a:pPr algn="ctr" fontAlgn="ctr"/>
                      <a:r>
                        <a:rPr lang="en-US" sz="1200" b="0" i="0" u="none" strike="noStrike">
                          <a:solidFill>
                            <a:srgbClr val="000000"/>
                          </a:solidFill>
                          <a:effectLst/>
                          <a:latin typeface="Calibri(body)"/>
                        </a:rPr>
                        <a:t>HMBS_Team3_3</a:t>
                      </a:r>
                    </a:p>
                  </a:txBody>
                  <a:tcPr marL="4763" marR="4763" marT="4763" marB="0" anchor="ctr"/>
                </a:tc>
                <a:tc>
                  <a:txBody>
                    <a:bodyPr/>
                    <a:lstStyle/>
                    <a:p>
                      <a:pPr algn="ctr" fontAlgn="ctr"/>
                      <a:r>
                        <a:rPr lang="en-US" sz="1200" b="0" i="0" u="none" strike="noStrike">
                          <a:solidFill>
                            <a:srgbClr val="000000"/>
                          </a:solidFill>
                          <a:effectLst/>
                          <a:latin typeface="Calibri(body)"/>
                        </a:rPr>
                        <a:t>-1.43413</a:t>
                      </a:r>
                    </a:p>
                  </a:txBody>
                  <a:tcPr marL="4763" marR="4763" marT="4763" marB="0" anchor="ctr"/>
                </a:tc>
                <a:tc>
                  <a:txBody>
                    <a:bodyPr/>
                    <a:lstStyle/>
                    <a:p>
                      <a:pPr algn="ctr" fontAlgn="ctr"/>
                      <a:r>
                        <a:rPr lang="en-US" sz="1200" b="0" i="0" u="none" strike="noStrike" dirty="0">
                          <a:solidFill>
                            <a:srgbClr val="000000"/>
                          </a:solidFill>
                          <a:effectLst/>
                          <a:latin typeface="Calibri(body)"/>
                        </a:rPr>
                        <a:t>29</a:t>
                      </a:r>
                    </a:p>
                  </a:txBody>
                  <a:tcPr marL="4689" marR="4689" marT="4689" marB="0" anchor="ctr"/>
                </a:tc>
                <a:extLst>
                  <a:ext uri="{0D108BD9-81ED-4DB2-BD59-A6C34878D82A}">
                    <a16:rowId xmlns:a16="http://schemas.microsoft.com/office/drawing/2014/main" val="978912696"/>
                  </a:ext>
                </a:extLst>
              </a:tr>
              <a:tr h="164783">
                <a:tc>
                  <a:txBody>
                    <a:bodyPr/>
                    <a:lstStyle/>
                    <a:p>
                      <a:pPr algn="ctr" fontAlgn="ctr"/>
                      <a:r>
                        <a:rPr lang="en-US" sz="1200" b="0" i="0" u="none" strike="noStrike">
                          <a:solidFill>
                            <a:srgbClr val="000000"/>
                          </a:solidFill>
                          <a:effectLst/>
                          <a:latin typeface="Calibri(body)"/>
                        </a:rPr>
                        <a:t>HMBS_Team3_6</a:t>
                      </a:r>
                    </a:p>
                  </a:txBody>
                  <a:tcPr marL="4763" marR="4763" marT="4763" marB="0" anchor="ctr"/>
                </a:tc>
                <a:tc>
                  <a:txBody>
                    <a:bodyPr/>
                    <a:lstStyle/>
                    <a:p>
                      <a:pPr algn="ctr" fontAlgn="ctr"/>
                      <a:r>
                        <a:rPr lang="en-US" sz="1200" b="0" i="0" u="none" strike="noStrike">
                          <a:solidFill>
                            <a:srgbClr val="000000"/>
                          </a:solidFill>
                          <a:effectLst/>
                          <a:latin typeface="Calibri(body)"/>
                        </a:rPr>
                        <a:t>-1.4991</a:t>
                      </a:r>
                    </a:p>
                  </a:txBody>
                  <a:tcPr marL="4763" marR="4763" marT="4763" marB="0" anchor="ctr"/>
                </a:tc>
                <a:tc>
                  <a:txBody>
                    <a:bodyPr/>
                    <a:lstStyle/>
                    <a:p>
                      <a:pPr algn="ctr" fontAlgn="ctr"/>
                      <a:r>
                        <a:rPr lang="en-US" sz="1200" u="none" strike="noStrike" dirty="0">
                          <a:effectLst/>
                          <a:latin typeface="Calibri(body)"/>
                        </a:rPr>
                        <a:t>30</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3101643242"/>
                  </a:ext>
                </a:extLst>
              </a:tr>
              <a:tr h="164783">
                <a:tc>
                  <a:txBody>
                    <a:bodyPr/>
                    <a:lstStyle/>
                    <a:p>
                      <a:pPr algn="ctr" fontAlgn="ctr"/>
                      <a:r>
                        <a:rPr lang="en-US" sz="1200" b="0" i="0" u="none" strike="noStrike">
                          <a:solidFill>
                            <a:srgbClr val="000000"/>
                          </a:solidFill>
                          <a:effectLst/>
                          <a:latin typeface="Calibri(body)"/>
                        </a:rPr>
                        <a:t>HMBS_Team8_6</a:t>
                      </a:r>
                    </a:p>
                  </a:txBody>
                  <a:tcPr marL="4763" marR="4763" marT="4763" marB="0" anchor="ctr"/>
                </a:tc>
                <a:tc>
                  <a:txBody>
                    <a:bodyPr/>
                    <a:lstStyle/>
                    <a:p>
                      <a:pPr algn="ctr" fontAlgn="ctr"/>
                      <a:r>
                        <a:rPr lang="en-US" sz="1200" b="0" i="0" u="none" strike="noStrike" dirty="0">
                          <a:solidFill>
                            <a:srgbClr val="000000"/>
                          </a:solidFill>
                          <a:effectLst/>
                          <a:latin typeface="Calibri(body)"/>
                        </a:rPr>
                        <a:t>-1.67795</a:t>
                      </a:r>
                    </a:p>
                  </a:txBody>
                  <a:tcPr marL="4763" marR="4763" marT="4763" marB="0" anchor="ctr"/>
                </a:tc>
                <a:tc>
                  <a:txBody>
                    <a:bodyPr/>
                    <a:lstStyle/>
                    <a:p>
                      <a:pPr algn="ctr" fontAlgn="ctr"/>
                      <a:r>
                        <a:rPr lang="en-US" sz="1200" b="0" i="0" u="none" strike="noStrike" dirty="0">
                          <a:solidFill>
                            <a:srgbClr val="000000"/>
                          </a:solidFill>
                          <a:effectLst/>
                          <a:latin typeface="Calibri(body)"/>
                        </a:rPr>
                        <a:t>31</a:t>
                      </a:r>
                    </a:p>
                  </a:txBody>
                  <a:tcPr marL="4689" marR="4689" marT="4689" marB="0" anchor="ctr"/>
                </a:tc>
                <a:extLst>
                  <a:ext uri="{0D108BD9-81ED-4DB2-BD59-A6C34878D82A}">
                    <a16:rowId xmlns:a16="http://schemas.microsoft.com/office/drawing/2014/main" val="1906758659"/>
                  </a:ext>
                </a:extLst>
              </a:tr>
              <a:tr h="164783">
                <a:tc>
                  <a:txBody>
                    <a:bodyPr/>
                    <a:lstStyle/>
                    <a:p>
                      <a:pPr algn="ctr" fontAlgn="ctr"/>
                      <a:r>
                        <a:rPr lang="en-US" sz="1200" b="0" i="0" u="none" strike="noStrike">
                          <a:solidFill>
                            <a:srgbClr val="000000"/>
                          </a:solidFill>
                          <a:effectLst/>
                          <a:latin typeface="Calibri(body)"/>
                        </a:rPr>
                        <a:t>HMBS_Team3_1</a:t>
                      </a:r>
                    </a:p>
                  </a:txBody>
                  <a:tcPr marL="4763" marR="4763" marT="4763" marB="0" anchor="ctr"/>
                </a:tc>
                <a:tc>
                  <a:txBody>
                    <a:bodyPr/>
                    <a:lstStyle/>
                    <a:p>
                      <a:pPr algn="ctr" fontAlgn="ctr"/>
                      <a:r>
                        <a:rPr lang="en-US" sz="1200" b="0" i="0" u="none" strike="noStrike">
                          <a:solidFill>
                            <a:srgbClr val="000000"/>
                          </a:solidFill>
                          <a:effectLst/>
                          <a:latin typeface="Calibri(body)"/>
                        </a:rPr>
                        <a:t>-1.7205</a:t>
                      </a:r>
                    </a:p>
                  </a:txBody>
                  <a:tcPr marL="4763" marR="4763" marT="4763" marB="0" anchor="ctr"/>
                </a:tc>
                <a:tc>
                  <a:txBody>
                    <a:bodyPr/>
                    <a:lstStyle/>
                    <a:p>
                      <a:pPr algn="ctr" fontAlgn="ctr"/>
                      <a:r>
                        <a:rPr lang="en-US" sz="1200" u="none" strike="noStrike" dirty="0">
                          <a:effectLst/>
                          <a:latin typeface="Calibri(body)"/>
                        </a:rPr>
                        <a:t>32</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4267068226"/>
                  </a:ext>
                </a:extLst>
              </a:tr>
              <a:tr h="164783">
                <a:tc>
                  <a:txBody>
                    <a:bodyPr/>
                    <a:lstStyle/>
                    <a:p>
                      <a:pPr algn="ctr" fontAlgn="ctr"/>
                      <a:r>
                        <a:rPr lang="en-US" sz="1200" b="0" i="0" u="none" strike="noStrike">
                          <a:solidFill>
                            <a:srgbClr val="000000"/>
                          </a:solidFill>
                          <a:effectLst/>
                          <a:latin typeface="Calibri(body)"/>
                        </a:rPr>
                        <a:t>HMBS_Team8_5</a:t>
                      </a:r>
                    </a:p>
                  </a:txBody>
                  <a:tcPr marL="4763" marR="4763" marT="4763" marB="0" anchor="ctr"/>
                </a:tc>
                <a:tc>
                  <a:txBody>
                    <a:bodyPr/>
                    <a:lstStyle/>
                    <a:p>
                      <a:pPr algn="ctr" fontAlgn="ctr"/>
                      <a:r>
                        <a:rPr lang="en-US" sz="1200" b="0" i="0" u="none" strike="noStrike">
                          <a:solidFill>
                            <a:srgbClr val="000000"/>
                          </a:solidFill>
                          <a:effectLst/>
                          <a:latin typeface="Calibri(body)"/>
                        </a:rPr>
                        <a:t>-1.75618</a:t>
                      </a:r>
                    </a:p>
                  </a:txBody>
                  <a:tcPr marL="4763" marR="4763" marT="4763" marB="0" anchor="ctr"/>
                </a:tc>
                <a:tc>
                  <a:txBody>
                    <a:bodyPr/>
                    <a:lstStyle/>
                    <a:p>
                      <a:pPr algn="ctr" fontAlgn="ctr"/>
                      <a:r>
                        <a:rPr lang="en-US" sz="1200" u="none" strike="noStrike" dirty="0">
                          <a:effectLst/>
                          <a:latin typeface="Calibri(body)"/>
                        </a:rPr>
                        <a:t>33</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1337972394"/>
                  </a:ext>
                </a:extLst>
              </a:tr>
              <a:tr h="164783">
                <a:tc>
                  <a:txBody>
                    <a:bodyPr/>
                    <a:lstStyle/>
                    <a:p>
                      <a:pPr algn="ctr" fontAlgn="ctr"/>
                      <a:r>
                        <a:rPr lang="en-US" sz="1200" b="0" i="0" u="none" strike="noStrike">
                          <a:solidFill>
                            <a:srgbClr val="000000"/>
                          </a:solidFill>
                          <a:effectLst/>
                          <a:latin typeface="Calibri(body)"/>
                        </a:rPr>
                        <a:t>HMBS_Team8_1</a:t>
                      </a:r>
                    </a:p>
                  </a:txBody>
                  <a:tcPr marL="4763" marR="4763" marT="4763" marB="0" anchor="ctr"/>
                </a:tc>
                <a:tc>
                  <a:txBody>
                    <a:bodyPr/>
                    <a:lstStyle/>
                    <a:p>
                      <a:pPr algn="ctr" fontAlgn="ctr"/>
                      <a:r>
                        <a:rPr lang="en-US" sz="1200" b="0" i="0" u="none" strike="noStrike">
                          <a:solidFill>
                            <a:srgbClr val="000000"/>
                          </a:solidFill>
                          <a:effectLst/>
                          <a:latin typeface="Calibri(body)"/>
                        </a:rPr>
                        <a:t>-1.7643</a:t>
                      </a:r>
                    </a:p>
                  </a:txBody>
                  <a:tcPr marL="4763" marR="4763" marT="4763" marB="0" anchor="ctr"/>
                </a:tc>
                <a:tc>
                  <a:txBody>
                    <a:bodyPr/>
                    <a:lstStyle/>
                    <a:p>
                      <a:pPr algn="ctr" fontAlgn="ctr"/>
                      <a:r>
                        <a:rPr lang="en-US" sz="1200" u="none" strike="noStrike" dirty="0">
                          <a:effectLst/>
                          <a:latin typeface="Calibri(body)"/>
                        </a:rPr>
                        <a:t>34</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491255195"/>
                  </a:ext>
                </a:extLst>
              </a:tr>
              <a:tr h="164783">
                <a:tc>
                  <a:txBody>
                    <a:bodyPr/>
                    <a:lstStyle/>
                    <a:p>
                      <a:pPr algn="ctr" fontAlgn="ctr"/>
                      <a:r>
                        <a:rPr lang="en-US" sz="1200" b="0" i="0" u="none" strike="noStrike">
                          <a:solidFill>
                            <a:srgbClr val="000000"/>
                          </a:solidFill>
                          <a:effectLst/>
                          <a:latin typeface="Calibri(body)"/>
                        </a:rPr>
                        <a:t>HMBS_Team8_3</a:t>
                      </a:r>
                    </a:p>
                  </a:txBody>
                  <a:tcPr marL="4763" marR="4763" marT="4763" marB="0" anchor="ctr"/>
                </a:tc>
                <a:tc>
                  <a:txBody>
                    <a:bodyPr/>
                    <a:lstStyle/>
                    <a:p>
                      <a:pPr algn="ctr" fontAlgn="ctr"/>
                      <a:r>
                        <a:rPr lang="en-US" sz="1200" b="0" i="0" u="none" strike="noStrike">
                          <a:solidFill>
                            <a:srgbClr val="000000"/>
                          </a:solidFill>
                          <a:effectLst/>
                          <a:latin typeface="Calibri(body)"/>
                        </a:rPr>
                        <a:t>-1.7646</a:t>
                      </a:r>
                    </a:p>
                  </a:txBody>
                  <a:tcPr marL="4763" marR="4763" marT="4763" marB="0" anchor="ctr"/>
                </a:tc>
                <a:tc>
                  <a:txBody>
                    <a:bodyPr/>
                    <a:lstStyle/>
                    <a:p>
                      <a:pPr algn="ctr" fontAlgn="ctr"/>
                      <a:r>
                        <a:rPr lang="en-US" sz="1200" u="none" strike="noStrike" dirty="0">
                          <a:effectLst/>
                          <a:latin typeface="Calibri(body)"/>
                        </a:rPr>
                        <a:t>35</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2506786134"/>
                  </a:ext>
                </a:extLst>
              </a:tr>
              <a:tr h="164783">
                <a:tc>
                  <a:txBody>
                    <a:bodyPr/>
                    <a:lstStyle/>
                    <a:p>
                      <a:pPr algn="ctr" fontAlgn="ctr"/>
                      <a:r>
                        <a:rPr lang="en-US" sz="1200" b="0" i="0" u="none" strike="noStrike">
                          <a:solidFill>
                            <a:srgbClr val="000000"/>
                          </a:solidFill>
                          <a:effectLst/>
                          <a:latin typeface="Calibri(body)"/>
                        </a:rPr>
                        <a:t>HMBS_Team8_2</a:t>
                      </a:r>
                    </a:p>
                  </a:txBody>
                  <a:tcPr marL="4763" marR="4763" marT="4763" marB="0" anchor="ctr"/>
                </a:tc>
                <a:tc>
                  <a:txBody>
                    <a:bodyPr/>
                    <a:lstStyle/>
                    <a:p>
                      <a:pPr algn="ctr" fontAlgn="ctr"/>
                      <a:r>
                        <a:rPr lang="en-US" sz="1200" b="0" i="0" u="none" strike="noStrike">
                          <a:solidFill>
                            <a:srgbClr val="000000"/>
                          </a:solidFill>
                          <a:effectLst/>
                          <a:latin typeface="Calibri(body)"/>
                        </a:rPr>
                        <a:t>-1.78752</a:t>
                      </a:r>
                    </a:p>
                  </a:txBody>
                  <a:tcPr marL="4763" marR="4763" marT="4763" marB="0" anchor="ctr"/>
                </a:tc>
                <a:tc>
                  <a:txBody>
                    <a:bodyPr/>
                    <a:lstStyle/>
                    <a:p>
                      <a:pPr algn="ctr" fontAlgn="ctr"/>
                      <a:r>
                        <a:rPr lang="en-US" sz="1200" u="none" strike="noStrike" dirty="0">
                          <a:effectLst/>
                          <a:latin typeface="Calibri(body)"/>
                        </a:rPr>
                        <a:t>36</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2601112877"/>
                  </a:ext>
                </a:extLst>
              </a:tr>
              <a:tr h="164783">
                <a:tc>
                  <a:txBody>
                    <a:bodyPr/>
                    <a:lstStyle/>
                    <a:p>
                      <a:pPr algn="ctr" fontAlgn="ctr"/>
                      <a:r>
                        <a:rPr lang="en-US" sz="1200" b="0" i="0" u="none" strike="noStrike">
                          <a:solidFill>
                            <a:srgbClr val="000000"/>
                          </a:solidFill>
                          <a:effectLst/>
                          <a:latin typeface="Calibri(body)"/>
                        </a:rPr>
                        <a:t>HMBS_Team8_4</a:t>
                      </a:r>
                    </a:p>
                  </a:txBody>
                  <a:tcPr marL="4763" marR="4763" marT="4763" marB="0" anchor="ctr"/>
                </a:tc>
                <a:tc>
                  <a:txBody>
                    <a:bodyPr/>
                    <a:lstStyle/>
                    <a:p>
                      <a:pPr algn="ctr" fontAlgn="ctr"/>
                      <a:r>
                        <a:rPr lang="en-US" sz="1200" b="0" i="0" u="none" strike="noStrike">
                          <a:solidFill>
                            <a:srgbClr val="000000"/>
                          </a:solidFill>
                          <a:effectLst/>
                          <a:latin typeface="Calibri(body)"/>
                        </a:rPr>
                        <a:t>-1.78752</a:t>
                      </a:r>
                    </a:p>
                  </a:txBody>
                  <a:tcPr marL="4763" marR="4763" marT="4763" marB="0" anchor="ctr"/>
                </a:tc>
                <a:tc>
                  <a:txBody>
                    <a:bodyPr/>
                    <a:lstStyle/>
                    <a:p>
                      <a:pPr algn="ctr" fontAlgn="ctr"/>
                      <a:r>
                        <a:rPr lang="en-US" sz="1200" u="none" strike="noStrike" dirty="0">
                          <a:effectLst/>
                          <a:latin typeface="Calibri(body)"/>
                        </a:rPr>
                        <a:t>47</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3860703367"/>
                  </a:ext>
                </a:extLst>
              </a:tr>
              <a:tr h="164783">
                <a:tc>
                  <a:txBody>
                    <a:bodyPr/>
                    <a:lstStyle/>
                    <a:p>
                      <a:pPr algn="ctr" fontAlgn="ctr"/>
                      <a:r>
                        <a:rPr lang="en-US" sz="1200" b="0" i="0" u="none" strike="noStrike">
                          <a:solidFill>
                            <a:srgbClr val="000000"/>
                          </a:solidFill>
                          <a:effectLst/>
                          <a:latin typeface="Calibri(body)"/>
                        </a:rPr>
                        <a:t>HMBS_Team3_2</a:t>
                      </a:r>
                    </a:p>
                  </a:txBody>
                  <a:tcPr marL="4763" marR="4763" marT="4763" marB="0" anchor="ctr"/>
                </a:tc>
                <a:tc>
                  <a:txBody>
                    <a:bodyPr/>
                    <a:lstStyle/>
                    <a:p>
                      <a:pPr algn="ctr" fontAlgn="ctr"/>
                      <a:r>
                        <a:rPr lang="en-US" sz="1200" b="0" i="0" u="none" strike="noStrike">
                          <a:solidFill>
                            <a:srgbClr val="000000"/>
                          </a:solidFill>
                          <a:effectLst/>
                          <a:latin typeface="Calibri(body)"/>
                        </a:rPr>
                        <a:t>-1.89102</a:t>
                      </a:r>
                    </a:p>
                  </a:txBody>
                  <a:tcPr marL="4763" marR="4763" marT="4763" marB="0" anchor="ctr"/>
                </a:tc>
                <a:tc>
                  <a:txBody>
                    <a:bodyPr/>
                    <a:lstStyle/>
                    <a:p>
                      <a:pPr algn="ctr" fontAlgn="ctr"/>
                      <a:r>
                        <a:rPr lang="en-US" sz="1200" b="0" i="0" u="none" strike="noStrike" dirty="0">
                          <a:solidFill>
                            <a:srgbClr val="000000"/>
                          </a:solidFill>
                          <a:effectLst/>
                          <a:latin typeface="Calibri(body)"/>
                        </a:rPr>
                        <a:t>38</a:t>
                      </a:r>
                    </a:p>
                  </a:txBody>
                  <a:tcPr marL="4689" marR="4689" marT="4689" marB="0" anchor="ctr"/>
                </a:tc>
                <a:extLst>
                  <a:ext uri="{0D108BD9-81ED-4DB2-BD59-A6C34878D82A}">
                    <a16:rowId xmlns:a16="http://schemas.microsoft.com/office/drawing/2014/main" val="636435206"/>
                  </a:ext>
                </a:extLst>
              </a:tr>
              <a:tr h="164783">
                <a:tc>
                  <a:txBody>
                    <a:bodyPr/>
                    <a:lstStyle/>
                    <a:p>
                      <a:pPr algn="ctr" fontAlgn="ctr"/>
                      <a:r>
                        <a:rPr lang="en-US" sz="1200" b="0" i="0" u="none" strike="noStrike">
                          <a:solidFill>
                            <a:srgbClr val="000000"/>
                          </a:solidFill>
                          <a:effectLst/>
                          <a:latin typeface="Calibri(body)"/>
                        </a:rPr>
                        <a:t>HMBS_Team1_1</a:t>
                      </a:r>
                    </a:p>
                  </a:txBody>
                  <a:tcPr marL="4763" marR="4763" marT="4763" marB="0" anchor="ctr"/>
                </a:tc>
                <a:tc>
                  <a:txBody>
                    <a:bodyPr/>
                    <a:lstStyle/>
                    <a:p>
                      <a:pPr algn="ctr" fontAlgn="ctr"/>
                      <a:r>
                        <a:rPr lang="en-US" sz="1200" b="0" i="0" u="none" strike="noStrike">
                          <a:solidFill>
                            <a:srgbClr val="000000"/>
                          </a:solidFill>
                          <a:effectLst/>
                          <a:latin typeface="Calibri(body)"/>
                        </a:rPr>
                        <a:t>-5.47057</a:t>
                      </a:r>
                    </a:p>
                  </a:txBody>
                  <a:tcPr marL="4763" marR="4763" marT="4763" marB="0" anchor="ctr"/>
                </a:tc>
                <a:tc>
                  <a:txBody>
                    <a:bodyPr/>
                    <a:lstStyle/>
                    <a:p>
                      <a:pPr algn="ctr" fontAlgn="ctr"/>
                      <a:r>
                        <a:rPr lang="en-US" sz="1200" b="0" i="0" u="none" strike="noStrike" dirty="0">
                          <a:solidFill>
                            <a:srgbClr val="000000"/>
                          </a:solidFill>
                          <a:effectLst/>
                          <a:latin typeface="Calibri(body)"/>
                        </a:rPr>
                        <a:t>39</a:t>
                      </a:r>
                    </a:p>
                  </a:txBody>
                  <a:tcPr marL="4689" marR="4689" marT="4689" marB="0" anchor="ctr"/>
                </a:tc>
                <a:extLst>
                  <a:ext uri="{0D108BD9-81ED-4DB2-BD59-A6C34878D82A}">
                    <a16:rowId xmlns:a16="http://schemas.microsoft.com/office/drawing/2014/main" val="3995816402"/>
                  </a:ext>
                </a:extLst>
              </a:tr>
              <a:tr h="164783">
                <a:tc>
                  <a:txBody>
                    <a:bodyPr/>
                    <a:lstStyle/>
                    <a:p>
                      <a:pPr algn="ctr" fontAlgn="ctr"/>
                      <a:r>
                        <a:rPr lang="en-US" sz="1200" b="0" i="0" u="none" strike="noStrike">
                          <a:solidFill>
                            <a:srgbClr val="000000"/>
                          </a:solidFill>
                          <a:effectLst/>
                          <a:latin typeface="Calibri(body)"/>
                        </a:rPr>
                        <a:t>HMBS_Team1_2</a:t>
                      </a:r>
                    </a:p>
                  </a:txBody>
                  <a:tcPr marL="4763" marR="4763" marT="4763" marB="0" anchor="ctr"/>
                </a:tc>
                <a:tc>
                  <a:txBody>
                    <a:bodyPr/>
                    <a:lstStyle/>
                    <a:p>
                      <a:pPr algn="ctr" fontAlgn="ctr"/>
                      <a:r>
                        <a:rPr lang="en-US" sz="1200" b="0" i="0" u="none" strike="noStrike">
                          <a:solidFill>
                            <a:srgbClr val="000000"/>
                          </a:solidFill>
                          <a:effectLst/>
                          <a:latin typeface="Calibri(body)"/>
                        </a:rPr>
                        <a:t>-5.51217</a:t>
                      </a:r>
                    </a:p>
                  </a:txBody>
                  <a:tcPr marL="4763" marR="4763" marT="4763" marB="0" anchor="ctr"/>
                </a:tc>
                <a:tc>
                  <a:txBody>
                    <a:bodyPr/>
                    <a:lstStyle/>
                    <a:p>
                      <a:pPr algn="ctr" fontAlgn="ctr"/>
                      <a:r>
                        <a:rPr lang="en-US" sz="1200" u="none" strike="noStrike" dirty="0">
                          <a:effectLst/>
                          <a:latin typeface="Calibri(body)"/>
                        </a:rPr>
                        <a:t>40</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552309821"/>
                  </a:ext>
                </a:extLst>
              </a:tr>
              <a:tr h="164783">
                <a:tc>
                  <a:txBody>
                    <a:bodyPr/>
                    <a:lstStyle/>
                    <a:p>
                      <a:pPr algn="ctr" fontAlgn="ctr"/>
                      <a:r>
                        <a:rPr lang="en-US" sz="1200" b="0" i="0" u="none" strike="noStrike">
                          <a:solidFill>
                            <a:srgbClr val="000000"/>
                          </a:solidFill>
                          <a:effectLst/>
                          <a:latin typeface="Calibri(body)"/>
                        </a:rPr>
                        <a:t>HMBS_Team1_4</a:t>
                      </a:r>
                    </a:p>
                  </a:txBody>
                  <a:tcPr marL="4763" marR="4763" marT="4763" marB="0" anchor="ctr"/>
                </a:tc>
                <a:tc>
                  <a:txBody>
                    <a:bodyPr/>
                    <a:lstStyle/>
                    <a:p>
                      <a:pPr algn="ctr" fontAlgn="ctr"/>
                      <a:r>
                        <a:rPr lang="en-US" sz="1200" b="0" i="0" u="none" strike="noStrike">
                          <a:solidFill>
                            <a:srgbClr val="000000"/>
                          </a:solidFill>
                          <a:effectLst/>
                          <a:latin typeface="Calibri(body)"/>
                        </a:rPr>
                        <a:t>-5.60663</a:t>
                      </a:r>
                    </a:p>
                  </a:txBody>
                  <a:tcPr marL="4763" marR="4763" marT="4763" marB="0" anchor="ctr"/>
                </a:tc>
                <a:tc>
                  <a:txBody>
                    <a:bodyPr/>
                    <a:lstStyle/>
                    <a:p>
                      <a:pPr algn="ctr" fontAlgn="ctr"/>
                      <a:r>
                        <a:rPr lang="en-US" sz="1200" u="none" strike="noStrike" dirty="0">
                          <a:effectLst/>
                          <a:latin typeface="Calibri(body)"/>
                        </a:rPr>
                        <a:t>41</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340382162"/>
                  </a:ext>
                </a:extLst>
              </a:tr>
              <a:tr h="164783">
                <a:tc>
                  <a:txBody>
                    <a:bodyPr/>
                    <a:lstStyle/>
                    <a:p>
                      <a:pPr algn="ctr" fontAlgn="ctr"/>
                      <a:r>
                        <a:rPr lang="en-US" sz="1200" b="0" i="0" u="none" strike="noStrike">
                          <a:solidFill>
                            <a:srgbClr val="000000"/>
                          </a:solidFill>
                          <a:effectLst/>
                          <a:latin typeface="Calibri(body)"/>
                        </a:rPr>
                        <a:t>HMBS_Team1_3</a:t>
                      </a:r>
                    </a:p>
                  </a:txBody>
                  <a:tcPr marL="4763" marR="4763" marT="4763" marB="0" anchor="ctr"/>
                </a:tc>
                <a:tc>
                  <a:txBody>
                    <a:bodyPr/>
                    <a:lstStyle/>
                    <a:p>
                      <a:pPr algn="ctr" fontAlgn="ctr"/>
                      <a:r>
                        <a:rPr lang="en-US" sz="1200" b="0" i="0" u="none" strike="noStrike" dirty="0">
                          <a:solidFill>
                            <a:srgbClr val="000000"/>
                          </a:solidFill>
                          <a:effectLst/>
                          <a:latin typeface="Calibri(body)"/>
                        </a:rPr>
                        <a:t>-5.70229</a:t>
                      </a:r>
                    </a:p>
                  </a:txBody>
                  <a:tcPr marL="4763" marR="4763" marT="4763" marB="0" anchor="ctr"/>
                </a:tc>
                <a:tc>
                  <a:txBody>
                    <a:bodyPr/>
                    <a:lstStyle/>
                    <a:p>
                      <a:pPr algn="ctr" fontAlgn="ctr"/>
                      <a:r>
                        <a:rPr lang="en-US" sz="1200" u="none" strike="noStrike" dirty="0">
                          <a:effectLst/>
                          <a:latin typeface="Calibri(body)"/>
                        </a:rPr>
                        <a:t>42</a:t>
                      </a:r>
                      <a:endParaRPr lang="en-US" sz="1200" b="0" i="0" u="none" strike="noStrike" dirty="0">
                        <a:solidFill>
                          <a:srgbClr val="000000"/>
                        </a:solidFill>
                        <a:effectLst/>
                        <a:latin typeface="Calibri(body)"/>
                      </a:endParaRPr>
                    </a:p>
                  </a:txBody>
                  <a:tcPr marL="4689" marR="4689" marT="4689" marB="0" anchor="ctr"/>
                </a:tc>
                <a:extLst>
                  <a:ext uri="{0D108BD9-81ED-4DB2-BD59-A6C34878D82A}">
                    <a16:rowId xmlns:a16="http://schemas.microsoft.com/office/drawing/2014/main" val="853706444"/>
                  </a:ext>
                </a:extLst>
              </a:tr>
            </a:tbl>
          </a:graphicData>
        </a:graphic>
      </p:graphicFrame>
      <p:sp>
        <p:nvSpPr>
          <p:cNvPr id="2" name="TextBox 1">
            <a:extLst>
              <a:ext uri="{FF2B5EF4-FFF2-40B4-BE49-F238E27FC236}">
                <a16:creationId xmlns:a16="http://schemas.microsoft.com/office/drawing/2014/main" id="{A4D365E5-8F01-4268-8857-BF9B6F014784}"/>
              </a:ext>
            </a:extLst>
          </p:cNvPr>
          <p:cNvSpPr txBox="1"/>
          <p:nvPr/>
        </p:nvSpPr>
        <p:spPr>
          <a:xfrm>
            <a:off x="6589868" y="2110254"/>
            <a:ext cx="2243030" cy="3046988"/>
          </a:xfrm>
          <a:prstGeom prst="rect">
            <a:avLst/>
          </a:prstGeom>
          <a:noFill/>
        </p:spPr>
        <p:txBody>
          <a:bodyPr wrap="square" rtlCol="0">
            <a:spAutoFit/>
          </a:bodyPr>
          <a:lstStyle/>
          <a:p>
            <a:pPr marL="257175" indent="-257175">
              <a:buAutoNum type="arabicPeriod"/>
            </a:pPr>
            <a:r>
              <a:rPr lang="en-US" sz="1600" dirty="0"/>
              <a:t>First 3 best-performing groups do not change and the performance of EVE is on par with them only worse than group 5</a:t>
            </a:r>
          </a:p>
          <a:p>
            <a:pPr marL="257175" indent="-257175">
              <a:buAutoNum type="arabicPeriod"/>
            </a:pPr>
            <a:endParaRPr lang="en-US" sz="1600" dirty="0"/>
          </a:p>
          <a:p>
            <a:pPr marL="257175" indent="-257175">
              <a:buAutoNum type="arabicPeriod"/>
            </a:pPr>
            <a:r>
              <a:rPr lang="en-US" sz="1600" dirty="0"/>
              <a:t>6 groups outperform </a:t>
            </a:r>
            <a:r>
              <a:rPr lang="en-US" sz="1600" dirty="0" err="1"/>
              <a:t>polyphen</a:t>
            </a:r>
            <a:endParaRPr lang="en-US" sz="1600" dirty="0"/>
          </a:p>
          <a:p>
            <a:endParaRPr lang="en-US" sz="1600" dirty="0"/>
          </a:p>
        </p:txBody>
      </p:sp>
      <p:sp>
        <p:nvSpPr>
          <p:cNvPr id="6" name="TextBox 5">
            <a:extLst>
              <a:ext uri="{FF2B5EF4-FFF2-40B4-BE49-F238E27FC236}">
                <a16:creationId xmlns:a16="http://schemas.microsoft.com/office/drawing/2014/main" id="{163E6983-8DC5-7A4E-9296-59EE21287612}"/>
              </a:ext>
            </a:extLst>
          </p:cNvPr>
          <p:cNvSpPr txBox="1"/>
          <p:nvPr/>
        </p:nvSpPr>
        <p:spPr>
          <a:xfrm>
            <a:off x="1219200" y="582803"/>
            <a:ext cx="7239000" cy="646331"/>
          </a:xfrm>
          <a:prstGeom prst="rect">
            <a:avLst/>
          </a:prstGeom>
          <a:noFill/>
        </p:spPr>
        <p:txBody>
          <a:bodyPr wrap="square" rtlCol="0">
            <a:spAutoFit/>
          </a:bodyPr>
          <a:lstStyle/>
          <a:p>
            <a:r>
              <a:rPr lang="en-US" sz="3600" b="1" dirty="0">
                <a:latin typeface="Arial" panose="020B0604020202020204" pitchFamily="34" charset="0"/>
                <a:cs typeface="Arial" panose="020B0604020202020204" pitchFamily="34" charset="0"/>
              </a:rPr>
              <a:t>Ranks with additional methods</a:t>
            </a:r>
          </a:p>
        </p:txBody>
      </p:sp>
      <p:sp>
        <p:nvSpPr>
          <p:cNvPr id="7" name="Text Box 6">
            <a:extLst>
              <a:ext uri="{FF2B5EF4-FFF2-40B4-BE49-F238E27FC236}">
                <a16:creationId xmlns:a16="http://schemas.microsoft.com/office/drawing/2014/main" id="{0212F680-B79A-9742-BF13-CFEC9774C3DB}"/>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8" name="Text Box 8">
            <a:extLst>
              <a:ext uri="{FF2B5EF4-FFF2-40B4-BE49-F238E27FC236}">
                <a16:creationId xmlns:a16="http://schemas.microsoft.com/office/drawing/2014/main" id="{77EB4957-D81C-3540-BD46-C2CA74EFA8C0}"/>
              </a:ext>
            </a:extLst>
          </p:cNvPr>
          <p:cNvSpPr txBox="1">
            <a:spLocks noChangeArrowheads="1"/>
          </p:cNvSpPr>
          <p:nvPr/>
        </p:nvSpPr>
        <p:spPr bwMode="auto">
          <a:xfrm>
            <a:off x="7436995" y="6248400"/>
            <a:ext cx="13260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Jing Zhang</a:t>
            </a:r>
          </a:p>
        </p:txBody>
      </p:sp>
      <p:sp>
        <p:nvSpPr>
          <p:cNvPr id="9" name="Text Box 9">
            <a:extLst>
              <a:ext uri="{FF2B5EF4-FFF2-40B4-BE49-F238E27FC236}">
                <a16:creationId xmlns:a16="http://schemas.microsoft.com/office/drawing/2014/main" id="{3C773167-EFC9-8C4B-9858-47288477FE69}"/>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25835249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52342E84-DF68-4655-BD5A-5E3DE9CD49C9}"/>
              </a:ext>
            </a:extLst>
          </p:cNvPr>
          <p:cNvSpPr/>
          <p:nvPr/>
        </p:nvSpPr>
        <p:spPr>
          <a:xfrm>
            <a:off x="6794663" y="1634371"/>
            <a:ext cx="2273135" cy="4045591"/>
          </a:xfrm>
          <a:prstGeom prst="rect">
            <a:avLst/>
          </a:prstGeom>
          <a:solidFill>
            <a:srgbClr val="FF0000">
              <a:alpha val="10196"/>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EB10DC63-861D-4ED5-836D-8FFED4E80E35}"/>
              </a:ext>
            </a:extLst>
          </p:cNvPr>
          <p:cNvSpPr>
            <a:spLocks noGrp="1"/>
          </p:cNvSpPr>
          <p:nvPr>
            <p:ph type="title"/>
          </p:nvPr>
        </p:nvSpPr>
        <p:spPr>
          <a:xfrm>
            <a:off x="-152400" y="384190"/>
            <a:ext cx="9296400" cy="682610"/>
          </a:xfrm>
        </p:spPr>
        <p:txBody>
          <a:bodyPr>
            <a:noAutofit/>
          </a:bodyPr>
          <a:lstStyle/>
          <a:p>
            <a:r>
              <a:rPr lang="en-US" sz="3600" b="1" dirty="0"/>
              <a:t>HMBS in the Heme Biosynthetic Pathway</a:t>
            </a:r>
          </a:p>
        </p:txBody>
      </p:sp>
      <p:sp>
        <p:nvSpPr>
          <p:cNvPr id="3" name="Rectangle: Rounded Corners 2">
            <a:extLst>
              <a:ext uri="{FF2B5EF4-FFF2-40B4-BE49-F238E27FC236}">
                <a16:creationId xmlns:a16="http://schemas.microsoft.com/office/drawing/2014/main" id="{4FFBFE6C-2B68-4138-83FD-CFA040001C3F}"/>
              </a:ext>
            </a:extLst>
          </p:cNvPr>
          <p:cNvSpPr/>
          <p:nvPr/>
        </p:nvSpPr>
        <p:spPr>
          <a:xfrm>
            <a:off x="384258" y="1666830"/>
            <a:ext cx="2994660" cy="4013881"/>
          </a:xfrm>
          <a:prstGeom prst="round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TextBox 3">
            <a:extLst>
              <a:ext uri="{FF2B5EF4-FFF2-40B4-BE49-F238E27FC236}">
                <a16:creationId xmlns:a16="http://schemas.microsoft.com/office/drawing/2014/main" id="{D5D7E910-DB51-4FE0-906F-399425CD49DD}"/>
              </a:ext>
            </a:extLst>
          </p:cNvPr>
          <p:cNvSpPr txBox="1"/>
          <p:nvPr/>
        </p:nvSpPr>
        <p:spPr>
          <a:xfrm>
            <a:off x="964857" y="1752951"/>
            <a:ext cx="5189241" cy="461665"/>
          </a:xfrm>
          <a:prstGeom prst="rect">
            <a:avLst/>
          </a:prstGeom>
          <a:noFill/>
        </p:spPr>
        <p:txBody>
          <a:bodyPr wrap="none" rtlCol="0">
            <a:spAutoFit/>
          </a:bodyPr>
          <a:lstStyle/>
          <a:p>
            <a:r>
              <a:rPr lang="en-US" sz="2400" dirty="0"/>
              <a:t>Mitochondria                     Cytoplasm</a:t>
            </a:r>
          </a:p>
        </p:txBody>
      </p:sp>
      <p:sp>
        <p:nvSpPr>
          <p:cNvPr id="5" name="TextBox 4">
            <a:extLst>
              <a:ext uri="{FF2B5EF4-FFF2-40B4-BE49-F238E27FC236}">
                <a16:creationId xmlns:a16="http://schemas.microsoft.com/office/drawing/2014/main" id="{6496993E-7DEA-4ABB-A06A-2DFF72CA81EA}"/>
              </a:ext>
            </a:extLst>
          </p:cNvPr>
          <p:cNvSpPr txBox="1"/>
          <p:nvPr/>
        </p:nvSpPr>
        <p:spPr>
          <a:xfrm>
            <a:off x="449155" y="2334749"/>
            <a:ext cx="1069328" cy="923330"/>
          </a:xfrm>
          <a:prstGeom prst="rect">
            <a:avLst/>
          </a:prstGeom>
          <a:noFill/>
        </p:spPr>
        <p:txBody>
          <a:bodyPr wrap="square" rtlCol="0">
            <a:spAutoFit/>
          </a:bodyPr>
          <a:lstStyle/>
          <a:p>
            <a:pPr algn="ctr"/>
            <a:r>
              <a:rPr lang="en-US" sz="1350" dirty="0"/>
              <a:t>Succinyl-CoA + </a:t>
            </a:r>
          </a:p>
          <a:p>
            <a:pPr algn="ctr"/>
            <a:r>
              <a:rPr lang="en-US" sz="1350" dirty="0"/>
              <a:t>glycine</a:t>
            </a:r>
          </a:p>
          <a:p>
            <a:pPr algn="ctr"/>
            <a:endParaRPr lang="en-US" sz="1350" dirty="0"/>
          </a:p>
        </p:txBody>
      </p:sp>
      <p:sp>
        <p:nvSpPr>
          <p:cNvPr id="6" name="TextBox 5">
            <a:extLst>
              <a:ext uri="{FF2B5EF4-FFF2-40B4-BE49-F238E27FC236}">
                <a16:creationId xmlns:a16="http://schemas.microsoft.com/office/drawing/2014/main" id="{3B563EC6-DB58-4F29-827D-2A5BC026061F}"/>
              </a:ext>
            </a:extLst>
          </p:cNvPr>
          <p:cNvSpPr txBox="1"/>
          <p:nvPr/>
        </p:nvSpPr>
        <p:spPr>
          <a:xfrm>
            <a:off x="1991632" y="2334749"/>
            <a:ext cx="1069328" cy="715581"/>
          </a:xfrm>
          <a:prstGeom prst="rect">
            <a:avLst/>
          </a:prstGeom>
          <a:noFill/>
        </p:spPr>
        <p:txBody>
          <a:bodyPr wrap="square" rtlCol="0">
            <a:spAutoFit/>
          </a:bodyPr>
          <a:lstStyle/>
          <a:p>
            <a:pPr algn="ctr"/>
            <a:r>
              <a:rPr lang="en-US" sz="1350" dirty="0">
                <a:latin typeface="Symbol" panose="05050102010706020507" pitchFamily="18" charset="2"/>
              </a:rPr>
              <a:t>d</a:t>
            </a:r>
            <a:r>
              <a:rPr lang="en-US" sz="1350" dirty="0"/>
              <a:t>-amino-</a:t>
            </a:r>
            <a:r>
              <a:rPr lang="en-US" sz="1350" dirty="0" err="1"/>
              <a:t>levulinic</a:t>
            </a:r>
            <a:endParaRPr lang="en-US" sz="1350" dirty="0"/>
          </a:p>
          <a:p>
            <a:pPr algn="ctr"/>
            <a:r>
              <a:rPr lang="en-US" sz="1350" dirty="0"/>
              <a:t>acid</a:t>
            </a:r>
          </a:p>
        </p:txBody>
      </p:sp>
      <p:cxnSp>
        <p:nvCxnSpPr>
          <p:cNvPr id="8" name="Straight Arrow Connector 7">
            <a:extLst>
              <a:ext uri="{FF2B5EF4-FFF2-40B4-BE49-F238E27FC236}">
                <a16:creationId xmlns:a16="http://schemas.microsoft.com/office/drawing/2014/main" id="{5A7B1A1B-895B-4E2D-9668-D57A3082C825}"/>
              </a:ext>
            </a:extLst>
          </p:cNvPr>
          <p:cNvCxnSpPr>
            <a:cxnSpLocks/>
          </p:cNvCxnSpPr>
          <p:nvPr/>
        </p:nvCxnSpPr>
        <p:spPr>
          <a:xfrm>
            <a:off x="1565358" y="2689622"/>
            <a:ext cx="443004" cy="0"/>
          </a:xfrm>
          <a:prstGeom prst="straightConnector1">
            <a:avLst/>
          </a:prstGeom>
          <a:ln w="38100">
            <a:solidFill>
              <a:schemeClr val="tx1"/>
            </a:solidFill>
            <a:tailEnd type="triangle" w="lg" len="lg"/>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94F0C52B-A829-42AD-BDF1-6493868F6833}"/>
              </a:ext>
            </a:extLst>
          </p:cNvPr>
          <p:cNvCxnSpPr>
            <a:cxnSpLocks/>
            <a:stCxn id="6" idx="3"/>
          </p:cNvCxnSpPr>
          <p:nvPr/>
        </p:nvCxnSpPr>
        <p:spPr>
          <a:xfrm flipV="1">
            <a:off x="3060960" y="2680998"/>
            <a:ext cx="668479" cy="11542"/>
          </a:xfrm>
          <a:prstGeom prst="straightConnector1">
            <a:avLst/>
          </a:prstGeom>
          <a:ln w="38100">
            <a:solidFill>
              <a:schemeClr val="tx1"/>
            </a:solidFill>
            <a:prstDash val="sysDot"/>
            <a:tailEnd type="triangle" w="lg" len="lg"/>
          </a:ln>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336681B6-B3C6-4B01-AFC6-61B25471F4DC}"/>
              </a:ext>
            </a:extLst>
          </p:cNvPr>
          <p:cNvSpPr txBox="1"/>
          <p:nvPr/>
        </p:nvSpPr>
        <p:spPr>
          <a:xfrm>
            <a:off x="1533861" y="2330015"/>
            <a:ext cx="627095" cy="300082"/>
          </a:xfrm>
          <a:prstGeom prst="rect">
            <a:avLst/>
          </a:prstGeom>
          <a:noFill/>
        </p:spPr>
        <p:txBody>
          <a:bodyPr wrap="none" rtlCol="0">
            <a:spAutoFit/>
          </a:bodyPr>
          <a:lstStyle/>
          <a:p>
            <a:r>
              <a:rPr lang="en-US" sz="1350" i="1" dirty="0"/>
              <a:t>ALAS</a:t>
            </a:r>
          </a:p>
        </p:txBody>
      </p:sp>
      <p:sp>
        <p:nvSpPr>
          <p:cNvPr id="15" name="TextBox 14">
            <a:extLst>
              <a:ext uri="{FF2B5EF4-FFF2-40B4-BE49-F238E27FC236}">
                <a16:creationId xmlns:a16="http://schemas.microsoft.com/office/drawing/2014/main" id="{CA26C3B1-B260-48F7-B901-EB44C995788E}"/>
              </a:ext>
            </a:extLst>
          </p:cNvPr>
          <p:cNvSpPr txBox="1"/>
          <p:nvPr/>
        </p:nvSpPr>
        <p:spPr>
          <a:xfrm>
            <a:off x="3679462" y="2338559"/>
            <a:ext cx="1069328" cy="715581"/>
          </a:xfrm>
          <a:prstGeom prst="rect">
            <a:avLst/>
          </a:prstGeom>
          <a:noFill/>
        </p:spPr>
        <p:txBody>
          <a:bodyPr wrap="square" rtlCol="0">
            <a:spAutoFit/>
          </a:bodyPr>
          <a:lstStyle/>
          <a:p>
            <a:pPr algn="ctr"/>
            <a:r>
              <a:rPr lang="en-US" sz="1350" dirty="0">
                <a:latin typeface="Symbol" panose="05050102010706020507" pitchFamily="18" charset="2"/>
              </a:rPr>
              <a:t>d</a:t>
            </a:r>
            <a:r>
              <a:rPr lang="en-US" sz="1350" dirty="0"/>
              <a:t>-amino-</a:t>
            </a:r>
            <a:r>
              <a:rPr lang="en-US" sz="1350" dirty="0" err="1"/>
              <a:t>levulinic</a:t>
            </a:r>
            <a:endParaRPr lang="en-US" sz="1350" dirty="0"/>
          </a:p>
          <a:p>
            <a:pPr algn="ctr"/>
            <a:r>
              <a:rPr lang="en-US" sz="1350" dirty="0"/>
              <a:t>acid</a:t>
            </a:r>
          </a:p>
        </p:txBody>
      </p:sp>
      <p:sp>
        <p:nvSpPr>
          <p:cNvPr id="17" name="TextBox 16">
            <a:extLst>
              <a:ext uri="{FF2B5EF4-FFF2-40B4-BE49-F238E27FC236}">
                <a16:creationId xmlns:a16="http://schemas.microsoft.com/office/drawing/2014/main" id="{5ED6CE32-30A7-4F4C-B45F-6215B497445D}"/>
              </a:ext>
            </a:extLst>
          </p:cNvPr>
          <p:cNvSpPr txBox="1"/>
          <p:nvPr/>
        </p:nvSpPr>
        <p:spPr>
          <a:xfrm>
            <a:off x="5177238" y="2545159"/>
            <a:ext cx="1435008" cy="300082"/>
          </a:xfrm>
          <a:prstGeom prst="rect">
            <a:avLst/>
          </a:prstGeom>
          <a:noFill/>
        </p:spPr>
        <p:txBody>
          <a:bodyPr wrap="none" rtlCol="0">
            <a:spAutoFit/>
          </a:bodyPr>
          <a:lstStyle/>
          <a:p>
            <a:r>
              <a:rPr lang="en-US" sz="1350" dirty="0"/>
              <a:t>Porphobilinogen</a:t>
            </a:r>
          </a:p>
        </p:txBody>
      </p:sp>
      <p:cxnSp>
        <p:nvCxnSpPr>
          <p:cNvPr id="19" name="Straight Arrow Connector 18">
            <a:extLst>
              <a:ext uri="{FF2B5EF4-FFF2-40B4-BE49-F238E27FC236}">
                <a16:creationId xmlns:a16="http://schemas.microsoft.com/office/drawing/2014/main" id="{1CF47B1F-F934-43C8-8D54-EFAFFCF65136}"/>
              </a:ext>
            </a:extLst>
          </p:cNvPr>
          <p:cNvCxnSpPr>
            <a:cxnSpLocks/>
          </p:cNvCxnSpPr>
          <p:nvPr/>
        </p:nvCxnSpPr>
        <p:spPr>
          <a:xfrm>
            <a:off x="4678128" y="2689622"/>
            <a:ext cx="443004" cy="0"/>
          </a:xfrm>
          <a:prstGeom prst="straightConnector1">
            <a:avLst/>
          </a:prstGeom>
          <a:ln w="38100">
            <a:solidFill>
              <a:schemeClr val="tx1"/>
            </a:solidFill>
            <a:tailEnd type="triangle" w="lg" len="lg"/>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4C570AE2-833F-492A-B0D4-18EAE5FB256C}"/>
              </a:ext>
            </a:extLst>
          </p:cNvPr>
          <p:cNvSpPr txBox="1"/>
          <p:nvPr/>
        </p:nvSpPr>
        <p:spPr>
          <a:xfrm>
            <a:off x="4608668" y="2330015"/>
            <a:ext cx="636713" cy="300082"/>
          </a:xfrm>
          <a:prstGeom prst="rect">
            <a:avLst/>
          </a:prstGeom>
          <a:noFill/>
        </p:spPr>
        <p:txBody>
          <a:bodyPr wrap="none" rtlCol="0">
            <a:spAutoFit/>
          </a:bodyPr>
          <a:lstStyle/>
          <a:p>
            <a:r>
              <a:rPr lang="en-US" sz="1350" i="1" dirty="0"/>
              <a:t>ALAD</a:t>
            </a:r>
          </a:p>
        </p:txBody>
      </p:sp>
      <p:cxnSp>
        <p:nvCxnSpPr>
          <p:cNvPr id="21" name="Straight Arrow Connector 20">
            <a:extLst>
              <a:ext uri="{FF2B5EF4-FFF2-40B4-BE49-F238E27FC236}">
                <a16:creationId xmlns:a16="http://schemas.microsoft.com/office/drawing/2014/main" id="{AD37E821-C427-48EF-92AB-A44082556F18}"/>
              </a:ext>
            </a:extLst>
          </p:cNvPr>
          <p:cNvCxnSpPr>
            <a:cxnSpLocks/>
          </p:cNvCxnSpPr>
          <p:nvPr/>
        </p:nvCxnSpPr>
        <p:spPr>
          <a:xfrm rot="5400000">
            <a:off x="5550579" y="3086008"/>
            <a:ext cx="443004" cy="0"/>
          </a:xfrm>
          <a:prstGeom prst="straightConnector1">
            <a:avLst/>
          </a:prstGeom>
          <a:ln w="38100">
            <a:solidFill>
              <a:schemeClr val="tx1"/>
            </a:solidFill>
            <a:tailEnd type="triangle" w="lg" len="lg"/>
          </a:ln>
        </p:spPr>
        <p:style>
          <a:lnRef idx="1">
            <a:schemeClr val="dk1"/>
          </a:lnRef>
          <a:fillRef idx="0">
            <a:schemeClr val="dk1"/>
          </a:fillRef>
          <a:effectRef idx="0">
            <a:schemeClr val="dk1"/>
          </a:effectRef>
          <a:fontRef idx="minor">
            <a:schemeClr val="tx1"/>
          </a:fontRef>
        </p:style>
      </p:cxnSp>
      <p:sp>
        <p:nvSpPr>
          <p:cNvPr id="22" name="TextBox 21">
            <a:extLst>
              <a:ext uri="{FF2B5EF4-FFF2-40B4-BE49-F238E27FC236}">
                <a16:creationId xmlns:a16="http://schemas.microsoft.com/office/drawing/2014/main" id="{7242BBE6-CC0D-4419-8C97-CE6CA97ECF70}"/>
              </a:ext>
            </a:extLst>
          </p:cNvPr>
          <p:cNvSpPr txBox="1"/>
          <p:nvPr/>
        </p:nvSpPr>
        <p:spPr>
          <a:xfrm>
            <a:off x="5868065" y="2903438"/>
            <a:ext cx="684803" cy="300082"/>
          </a:xfrm>
          <a:prstGeom prst="rect">
            <a:avLst/>
          </a:prstGeom>
          <a:noFill/>
        </p:spPr>
        <p:txBody>
          <a:bodyPr wrap="none" rtlCol="0">
            <a:spAutoFit/>
          </a:bodyPr>
          <a:lstStyle/>
          <a:p>
            <a:r>
              <a:rPr lang="en-US" sz="1350" i="1" dirty="0">
                <a:solidFill>
                  <a:srgbClr val="FF0000"/>
                </a:solidFill>
              </a:rPr>
              <a:t>HMBS</a:t>
            </a:r>
          </a:p>
        </p:txBody>
      </p:sp>
      <p:sp>
        <p:nvSpPr>
          <p:cNvPr id="24" name="TextBox 23">
            <a:extLst>
              <a:ext uri="{FF2B5EF4-FFF2-40B4-BE49-F238E27FC236}">
                <a16:creationId xmlns:a16="http://schemas.microsoft.com/office/drawing/2014/main" id="{7A83955D-9588-4344-A6A8-AEBD3F663398}"/>
              </a:ext>
            </a:extLst>
          </p:cNvPr>
          <p:cNvSpPr txBox="1"/>
          <p:nvPr/>
        </p:nvSpPr>
        <p:spPr>
          <a:xfrm>
            <a:off x="5052361" y="3353302"/>
            <a:ext cx="1790875" cy="300082"/>
          </a:xfrm>
          <a:prstGeom prst="rect">
            <a:avLst/>
          </a:prstGeom>
          <a:noFill/>
        </p:spPr>
        <p:txBody>
          <a:bodyPr wrap="none" rtlCol="0">
            <a:spAutoFit/>
          </a:bodyPr>
          <a:lstStyle/>
          <a:p>
            <a:r>
              <a:rPr lang="en-US" sz="1350" dirty="0"/>
              <a:t>Hydroxymethylbilane</a:t>
            </a:r>
          </a:p>
        </p:txBody>
      </p:sp>
      <p:sp>
        <p:nvSpPr>
          <p:cNvPr id="26" name="TextBox 25">
            <a:extLst>
              <a:ext uri="{FF2B5EF4-FFF2-40B4-BE49-F238E27FC236}">
                <a16:creationId xmlns:a16="http://schemas.microsoft.com/office/drawing/2014/main" id="{A29C73F4-CA78-4002-8D8C-1B870E6EA79C}"/>
              </a:ext>
            </a:extLst>
          </p:cNvPr>
          <p:cNvSpPr txBox="1"/>
          <p:nvPr/>
        </p:nvSpPr>
        <p:spPr>
          <a:xfrm>
            <a:off x="5063757" y="4173799"/>
            <a:ext cx="1762021" cy="300082"/>
          </a:xfrm>
          <a:prstGeom prst="rect">
            <a:avLst/>
          </a:prstGeom>
          <a:noFill/>
        </p:spPr>
        <p:txBody>
          <a:bodyPr wrap="none" rtlCol="0">
            <a:spAutoFit/>
          </a:bodyPr>
          <a:lstStyle/>
          <a:p>
            <a:r>
              <a:rPr lang="en-US" sz="1350" dirty="0"/>
              <a:t>Uroporphyrinogen III</a:t>
            </a:r>
          </a:p>
        </p:txBody>
      </p:sp>
      <p:cxnSp>
        <p:nvCxnSpPr>
          <p:cNvPr id="27" name="Straight Arrow Connector 26">
            <a:extLst>
              <a:ext uri="{FF2B5EF4-FFF2-40B4-BE49-F238E27FC236}">
                <a16:creationId xmlns:a16="http://schemas.microsoft.com/office/drawing/2014/main" id="{D7D6D255-A94B-4E67-8EB4-9B613F5157AB}"/>
              </a:ext>
            </a:extLst>
          </p:cNvPr>
          <p:cNvCxnSpPr>
            <a:cxnSpLocks/>
          </p:cNvCxnSpPr>
          <p:nvPr/>
        </p:nvCxnSpPr>
        <p:spPr>
          <a:xfrm rot="5400000">
            <a:off x="5550579" y="3900237"/>
            <a:ext cx="443004" cy="0"/>
          </a:xfrm>
          <a:prstGeom prst="straightConnector1">
            <a:avLst/>
          </a:prstGeom>
          <a:ln w="38100">
            <a:solidFill>
              <a:schemeClr val="tx1"/>
            </a:solidFill>
            <a:tailEnd type="triangle" w="lg" len="lg"/>
          </a:ln>
        </p:spPr>
        <p:style>
          <a:lnRef idx="1">
            <a:schemeClr val="dk1"/>
          </a:lnRef>
          <a:fillRef idx="0">
            <a:schemeClr val="dk1"/>
          </a:fillRef>
          <a:effectRef idx="0">
            <a:schemeClr val="dk1"/>
          </a:effectRef>
          <a:fontRef idx="minor">
            <a:schemeClr val="tx1"/>
          </a:fontRef>
        </p:style>
      </p:cxnSp>
      <p:sp>
        <p:nvSpPr>
          <p:cNvPr id="28" name="TextBox 27">
            <a:extLst>
              <a:ext uri="{FF2B5EF4-FFF2-40B4-BE49-F238E27FC236}">
                <a16:creationId xmlns:a16="http://schemas.microsoft.com/office/drawing/2014/main" id="{853265BE-1ACD-4CF7-A384-077BBA79D287}"/>
              </a:ext>
            </a:extLst>
          </p:cNvPr>
          <p:cNvSpPr txBox="1"/>
          <p:nvPr/>
        </p:nvSpPr>
        <p:spPr>
          <a:xfrm>
            <a:off x="5868065" y="3717667"/>
            <a:ext cx="684803" cy="300082"/>
          </a:xfrm>
          <a:prstGeom prst="rect">
            <a:avLst/>
          </a:prstGeom>
          <a:noFill/>
        </p:spPr>
        <p:txBody>
          <a:bodyPr wrap="none" rtlCol="0">
            <a:spAutoFit/>
          </a:bodyPr>
          <a:lstStyle/>
          <a:p>
            <a:r>
              <a:rPr lang="en-US" sz="1350" i="1" dirty="0"/>
              <a:t>UROS</a:t>
            </a:r>
          </a:p>
        </p:txBody>
      </p:sp>
      <p:sp>
        <p:nvSpPr>
          <p:cNvPr id="29" name="TextBox 28">
            <a:extLst>
              <a:ext uri="{FF2B5EF4-FFF2-40B4-BE49-F238E27FC236}">
                <a16:creationId xmlns:a16="http://schemas.microsoft.com/office/drawing/2014/main" id="{66443F47-D5DA-48D9-8C04-19D313B7DF4A}"/>
              </a:ext>
            </a:extLst>
          </p:cNvPr>
          <p:cNvSpPr txBox="1"/>
          <p:nvPr/>
        </p:nvSpPr>
        <p:spPr>
          <a:xfrm>
            <a:off x="4981403" y="4946630"/>
            <a:ext cx="1954381" cy="300082"/>
          </a:xfrm>
          <a:prstGeom prst="rect">
            <a:avLst/>
          </a:prstGeom>
          <a:noFill/>
        </p:spPr>
        <p:txBody>
          <a:bodyPr wrap="none" rtlCol="0">
            <a:spAutoFit/>
          </a:bodyPr>
          <a:lstStyle/>
          <a:p>
            <a:r>
              <a:rPr lang="en-US" sz="1350" dirty="0"/>
              <a:t>Coproporphyrinogen III</a:t>
            </a:r>
          </a:p>
        </p:txBody>
      </p:sp>
      <p:cxnSp>
        <p:nvCxnSpPr>
          <p:cNvPr id="30" name="Straight Arrow Connector 29">
            <a:extLst>
              <a:ext uri="{FF2B5EF4-FFF2-40B4-BE49-F238E27FC236}">
                <a16:creationId xmlns:a16="http://schemas.microsoft.com/office/drawing/2014/main" id="{CFD51D85-BF96-411B-9EB0-BD2AFF5E6150}"/>
              </a:ext>
            </a:extLst>
          </p:cNvPr>
          <p:cNvCxnSpPr>
            <a:cxnSpLocks/>
          </p:cNvCxnSpPr>
          <p:nvPr/>
        </p:nvCxnSpPr>
        <p:spPr>
          <a:xfrm rot="5400000">
            <a:off x="5550579" y="4726554"/>
            <a:ext cx="443004" cy="0"/>
          </a:xfrm>
          <a:prstGeom prst="straightConnector1">
            <a:avLst/>
          </a:prstGeom>
          <a:ln w="38100">
            <a:solidFill>
              <a:schemeClr val="tx1"/>
            </a:solidFill>
            <a:tailEnd type="triangle" w="lg" len="lg"/>
          </a:ln>
        </p:spPr>
        <p:style>
          <a:lnRef idx="1">
            <a:schemeClr val="dk1"/>
          </a:lnRef>
          <a:fillRef idx="0">
            <a:schemeClr val="dk1"/>
          </a:fillRef>
          <a:effectRef idx="0">
            <a:schemeClr val="dk1"/>
          </a:effectRef>
          <a:fontRef idx="minor">
            <a:schemeClr val="tx1"/>
          </a:fontRef>
        </p:style>
      </p:cxnSp>
      <p:sp>
        <p:nvSpPr>
          <p:cNvPr id="31" name="TextBox 30">
            <a:extLst>
              <a:ext uri="{FF2B5EF4-FFF2-40B4-BE49-F238E27FC236}">
                <a16:creationId xmlns:a16="http://schemas.microsoft.com/office/drawing/2014/main" id="{6EBB5C0D-D355-40FA-B619-1EF4B4D7F44E}"/>
              </a:ext>
            </a:extLst>
          </p:cNvPr>
          <p:cNvSpPr txBox="1"/>
          <p:nvPr/>
        </p:nvSpPr>
        <p:spPr>
          <a:xfrm>
            <a:off x="5868065" y="4543984"/>
            <a:ext cx="694421" cy="300082"/>
          </a:xfrm>
          <a:prstGeom prst="rect">
            <a:avLst/>
          </a:prstGeom>
          <a:noFill/>
        </p:spPr>
        <p:txBody>
          <a:bodyPr wrap="none" rtlCol="0">
            <a:spAutoFit/>
          </a:bodyPr>
          <a:lstStyle/>
          <a:p>
            <a:r>
              <a:rPr lang="en-US" sz="1350" i="1" dirty="0"/>
              <a:t>UROD</a:t>
            </a:r>
          </a:p>
        </p:txBody>
      </p:sp>
      <p:sp>
        <p:nvSpPr>
          <p:cNvPr id="32" name="TextBox 31">
            <a:extLst>
              <a:ext uri="{FF2B5EF4-FFF2-40B4-BE49-F238E27FC236}">
                <a16:creationId xmlns:a16="http://schemas.microsoft.com/office/drawing/2014/main" id="{8417C189-B77C-4617-A0B9-C841AC8EB88B}"/>
              </a:ext>
            </a:extLst>
          </p:cNvPr>
          <p:cNvSpPr txBox="1"/>
          <p:nvPr/>
        </p:nvSpPr>
        <p:spPr>
          <a:xfrm>
            <a:off x="3611013" y="4745907"/>
            <a:ext cx="914415" cy="715581"/>
          </a:xfrm>
          <a:prstGeom prst="rect">
            <a:avLst/>
          </a:prstGeom>
          <a:noFill/>
        </p:spPr>
        <p:txBody>
          <a:bodyPr wrap="square" rtlCol="0">
            <a:spAutoFit/>
          </a:bodyPr>
          <a:lstStyle/>
          <a:p>
            <a:pPr algn="ctr"/>
            <a:r>
              <a:rPr lang="en-US" sz="1350" dirty="0"/>
              <a:t>Proto-porphyrin-</a:t>
            </a:r>
            <a:r>
              <a:rPr lang="en-US" sz="1350" dirty="0" err="1"/>
              <a:t>ogen</a:t>
            </a:r>
            <a:r>
              <a:rPr lang="en-US" sz="1350" dirty="0"/>
              <a:t> IX</a:t>
            </a:r>
          </a:p>
        </p:txBody>
      </p:sp>
      <p:cxnSp>
        <p:nvCxnSpPr>
          <p:cNvPr id="35" name="Straight Arrow Connector 34">
            <a:extLst>
              <a:ext uri="{FF2B5EF4-FFF2-40B4-BE49-F238E27FC236}">
                <a16:creationId xmlns:a16="http://schemas.microsoft.com/office/drawing/2014/main" id="{4A46C36E-BD10-4532-991D-535495AAF69D}"/>
              </a:ext>
            </a:extLst>
          </p:cNvPr>
          <p:cNvCxnSpPr>
            <a:cxnSpLocks/>
          </p:cNvCxnSpPr>
          <p:nvPr/>
        </p:nvCxnSpPr>
        <p:spPr>
          <a:xfrm rot="10800000">
            <a:off x="4507919" y="5094596"/>
            <a:ext cx="443004" cy="0"/>
          </a:xfrm>
          <a:prstGeom prst="straightConnector1">
            <a:avLst/>
          </a:prstGeom>
          <a:ln w="38100">
            <a:solidFill>
              <a:schemeClr val="tx1"/>
            </a:solidFill>
            <a:tailEnd type="triangle" w="lg" len="lg"/>
          </a:ln>
        </p:spPr>
        <p:style>
          <a:lnRef idx="1">
            <a:schemeClr val="dk1"/>
          </a:lnRef>
          <a:fillRef idx="0">
            <a:schemeClr val="dk1"/>
          </a:fillRef>
          <a:effectRef idx="0">
            <a:schemeClr val="dk1"/>
          </a:effectRef>
          <a:fontRef idx="minor">
            <a:schemeClr val="tx1"/>
          </a:fontRef>
        </p:style>
      </p:cxnSp>
      <p:sp>
        <p:nvSpPr>
          <p:cNvPr id="36" name="TextBox 35">
            <a:extLst>
              <a:ext uri="{FF2B5EF4-FFF2-40B4-BE49-F238E27FC236}">
                <a16:creationId xmlns:a16="http://schemas.microsoft.com/office/drawing/2014/main" id="{03661D0F-B4B8-4DDF-A591-CE7AC700673A}"/>
              </a:ext>
            </a:extLst>
          </p:cNvPr>
          <p:cNvSpPr txBox="1"/>
          <p:nvPr/>
        </p:nvSpPr>
        <p:spPr>
          <a:xfrm>
            <a:off x="4468938" y="4721283"/>
            <a:ext cx="675185" cy="300082"/>
          </a:xfrm>
          <a:prstGeom prst="rect">
            <a:avLst/>
          </a:prstGeom>
          <a:noFill/>
        </p:spPr>
        <p:txBody>
          <a:bodyPr wrap="none" rtlCol="0">
            <a:spAutoFit/>
          </a:bodyPr>
          <a:lstStyle/>
          <a:p>
            <a:r>
              <a:rPr lang="en-US" sz="1350" i="1" dirty="0"/>
              <a:t>CPOX</a:t>
            </a:r>
          </a:p>
        </p:txBody>
      </p:sp>
      <p:sp>
        <p:nvSpPr>
          <p:cNvPr id="37" name="TextBox 36">
            <a:extLst>
              <a:ext uri="{FF2B5EF4-FFF2-40B4-BE49-F238E27FC236}">
                <a16:creationId xmlns:a16="http://schemas.microsoft.com/office/drawing/2014/main" id="{DC9C9844-8C4A-4B60-86E2-F9C0B0308923}"/>
              </a:ext>
            </a:extLst>
          </p:cNvPr>
          <p:cNvSpPr txBox="1"/>
          <p:nvPr/>
        </p:nvSpPr>
        <p:spPr>
          <a:xfrm>
            <a:off x="2069088" y="4752843"/>
            <a:ext cx="914415" cy="715581"/>
          </a:xfrm>
          <a:prstGeom prst="rect">
            <a:avLst/>
          </a:prstGeom>
          <a:noFill/>
        </p:spPr>
        <p:txBody>
          <a:bodyPr wrap="square" rtlCol="0">
            <a:spAutoFit/>
          </a:bodyPr>
          <a:lstStyle/>
          <a:p>
            <a:pPr algn="ctr"/>
            <a:r>
              <a:rPr lang="en-US" sz="1350" dirty="0"/>
              <a:t>Proto-porphyrin-</a:t>
            </a:r>
            <a:r>
              <a:rPr lang="en-US" sz="1350" dirty="0" err="1"/>
              <a:t>ogen</a:t>
            </a:r>
            <a:r>
              <a:rPr lang="en-US" sz="1350" dirty="0"/>
              <a:t> IX</a:t>
            </a:r>
          </a:p>
        </p:txBody>
      </p:sp>
      <p:cxnSp>
        <p:nvCxnSpPr>
          <p:cNvPr id="38" name="Straight Arrow Connector 37">
            <a:extLst>
              <a:ext uri="{FF2B5EF4-FFF2-40B4-BE49-F238E27FC236}">
                <a16:creationId xmlns:a16="http://schemas.microsoft.com/office/drawing/2014/main" id="{1AA5B17C-D888-4082-BEB0-4EA959E603E1}"/>
              </a:ext>
            </a:extLst>
          </p:cNvPr>
          <p:cNvCxnSpPr>
            <a:cxnSpLocks/>
          </p:cNvCxnSpPr>
          <p:nvPr/>
        </p:nvCxnSpPr>
        <p:spPr>
          <a:xfrm rot="10800000">
            <a:off x="2983503" y="5099091"/>
            <a:ext cx="668479" cy="0"/>
          </a:xfrm>
          <a:prstGeom prst="straightConnector1">
            <a:avLst/>
          </a:prstGeom>
          <a:ln w="38100">
            <a:solidFill>
              <a:schemeClr val="tx1"/>
            </a:solidFill>
            <a:prstDash val="sysDot"/>
            <a:tailEnd type="triangle" w="lg" len="lg"/>
          </a:ln>
        </p:spPr>
        <p:style>
          <a:lnRef idx="1">
            <a:schemeClr val="dk1"/>
          </a:lnRef>
          <a:fillRef idx="0">
            <a:schemeClr val="dk1"/>
          </a:fillRef>
          <a:effectRef idx="0">
            <a:schemeClr val="dk1"/>
          </a:effectRef>
          <a:fontRef idx="minor">
            <a:schemeClr val="tx1"/>
          </a:fontRef>
        </p:style>
      </p:cxnSp>
      <p:sp>
        <p:nvSpPr>
          <p:cNvPr id="39" name="TextBox 38">
            <a:extLst>
              <a:ext uri="{FF2B5EF4-FFF2-40B4-BE49-F238E27FC236}">
                <a16:creationId xmlns:a16="http://schemas.microsoft.com/office/drawing/2014/main" id="{668E655F-CABF-474E-B149-FC6BFF478E30}"/>
              </a:ext>
            </a:extLst>
          </p:cNvPr>
          <p:cNvSpPr txBox="1"/>
          <p:nvPr/>
        </p:nvSpPr>
        <p:spPr>
          <a:xfrm>
            <a:off x="675596" y="4752843"/>
            <a:ext cx="914415" cy="715581"/>
          </a:xfrm>
          <a:prstGeom prst="rect">
            <a:avLst/>
          </a:prstGeom>
          <a:noFill/>
        </p:spPr>
        <p:txBody>
          <a:bodyPr wrap="square" rtlCol="0">
            <a:spAutoFit/>
          </a:bodyPr>
          <a:lstStyle/>
          <a:p>
            <a:pPr algn="ctr"/>
            <a:r>
              <a:rPr lang="en-US" sz="1350" dirty="0"/>
              <a:t>Proto-porphyrin IX</a:t>
            </a:r>
          </a:p>
        </p:txBody>
      </p:sp>
      <p:cxnSp>
        <p:nvCxnSpPr>
          <p:cNvPr id="40" name="Straight Arrow Connector 39">
            <a:extLst>
              <a:ext uri="{FF2B5EF4-FFF2-40B4-BE49-F238E27FC236}">
                <a16:creationId xmlns:a16="http://schemas.microsoft.com/office/drawing/2014/main" id="{C08625CB-AECF-41E3-887A-4247F18CFD36}"/>
              </a:ext>
            </a:extLst>
          </p:cNvPr>
          <p:cNvCxnSpPr>
            <a:cxnSpLocks/>
          </p:cNvCxnSpPr>
          <p:nvPr/>
        </p:nvCxnSpPr>
        <p:spPr>
          <a:xfrm rot="10800000">
            <a:off x="1602926" y="5116378"/>
            <a:ext cx="443004" cy="0"/>
          </a:xfrm>
          <a:prstGeom prst="straightConnector1">
            <a:avLst/>
          </a:prstGeom>
          <a:ln w="38100">
            <a:solidFill>
              <a:schemeClr val="tx1"/>
            </a:solidFill>
            <a:tailEnd type="triangle" w="lg" len="lg"/>
          </a:ln>
        </p:spPr>
        <p:style>
          <a:lnRef idx="1">
            <a:schemeClr val="dk1"/>
          </a:lnRef>
          <a:fillRef idx="0">
            <a:schemeClr val="dk1"/>
          </a:fillRef>
          <a:effectRef idx="0">
            <a:schemeClr val="dk1"/>
          </a:effectRef>
          <a:fontRef idx="minor">
            <a:schemeClr val="tx1"/>
          </a:fontRef>
        </p:style>
      </p:cxnSp>
      <p:sp>
        <p:nvSpPr>
          <p:cNvPr id="41" name="TextBox 40">
            <a:extLst>
              <a:ext uri="{FF2B5EF4-FFF2-40B4-BE49-F238E27FC236}">
                <a16:creationId xmlns:a16="http://schemas.microsoft.com/office/drawing/2014/main" id="{39F4E8F1-6AF3-49DB-B51E-C804176DA5BD}"/>
              </a:ext>
            </a:extLst>
          </p:cNvPr>
          <p:cNvSpPr txBox="1"/>
          <p:nvPr/>
        </p:nvSpPr>
        <p:spPr>
          <a:xfrm>
            <a:off x="1563946" y="4756771"/>
            <a:ext cx="665567" cy="300082"/>
          </a:xfrm>
          <a:prstGeom prst="rect">
            <a:avLst/>
          </a:prstGeom>
          <a:noFill/>
        </p:spPr>
        <p:txBody>
          <a:bodyPr wrap="none" rtlCol="0">
            <a:spAutoFit/>
          </a:bodyPr>
          <a:lstStyle/>
          <a:p>
            <a:r>
              <a:rPr lang="en-US" sz="1350" i="1" dirty="0"/>
              <a:t>PPOX</a:t>
            </a:r>
          </a:p>
        </p:txBody>
      </p:sp>
      <p:cxnSp>
        <p:nvCxnSpPr>
          <p:cNvPr id="42" name="Straight Arrow Connector 41">
            <a:extLst>
              <a:ext uri="{FF2B5EF4-FFF2-40B4-BE49-F238E27FC236}">
                <a16:creationId xmlns:a16="http://schemas.microsoft.com/office/drawing/2014/main" id="{B8A77369-E07F-44C8-AE09-00FD8F1DEECB}"/>
              </a:ext>
            </a:extLst>
          </p:cNvPr>
          <p:cNvCxnSpPr>
            <a:cxnSpLocks/>
          </p:cNvCxnSpPr>
          <p:nvPr/>
        </p:nvCxnSpPr>
        <p:spPr>
          <a:xfrm rot="-5400000">
            <a:off x="919326" y="4501025"/>
            <a:ext cx="443004" cy="0"/>
          </a:xfrm>
          <a:prstGeom prst="straightConnector1">
            <a:avLst/>
          </a:prstGeom>
          <a:ln w="38100">
            <a:solidFill>
              <a:schemeClr val="tx1"/>
            </a:solidFill>
            <a:tailEnd type="triangle" w="lg" len="lg"/>
          </a:ln>
        </p:spPr>
        <p:style>
          <a:lnRef idx="1">
            <a:schemeClr val="dk1"/>
          </a:lnRef>
          <a:fillRef idx="0">
            <a:schemeClr val="dk1"/>
          </a:fillRef>
          <a:effectRef idx="0">
            <a:schemeClr val="dk1"/>
          </a:effectRef>
          <a:fontRef idx="minor">
            <a:schemeClr val="tx1"/>
          </a:fontRef>
        </p:style>
      </p:cxnSp>
      <p:sp>
        <p:nvSpPr>
          <p:cNvPr id="43" name="TextBox 42">
            <a:extLst>
              <a:ext uri="{FF2B5EF4-FFF2-40B4-BE49-F238E27FC236}">
                <a16:creationId xmlns:a16="http://schemas.microsoft.com/office/drawing/2014/main" id="{3AF0C94E-183C-4741-9D7F-A61263D72EEA}"/>
              </a:ext>
            </a:extLst>
          </p:cNvPr>
          <p:cNvSpPr txBox="1"/>
          <p:nvPr/>
        </p:nvSpPr>
        <p:spPr>
          <a:xfrm>
            <a:off x="1173900" y="4400245"/>
            <a:ext cx="655949" cy="300082"/>
          </a:xfrm>
          <a:prstGeom prst="rect">
            <a:avLst/>
          </a:prstGeom>
          <a:noFill/>
        </p:spPr>
        <p:txBody>
          <a:bodyPr wrap="none" rtlCol="0">
            <a:spAutoFit/>
          </a:bodyPr>
          <a:lstStyle/>
          <a:p>
            <a:r>
              <a:rPr lang="en-US" sz="1350" i="1" dirty="0"/>
              <a:t>FECH</a:t>
            </a:r>
          </a:p>
        </p:txBody>
      </p:sp>
      <p:sp>
        <p:nvSpPr>
          <p:cNvPr id="25" name="TextBox 24">
            <a:extLst>
              <a:ext uri="{FF2B5EF4-FFF2-40B4-BE49-F238E27FC236}">
                <a16:creationId xmlns:a16="http://schemas.microsoft.com/office/drawing/2014/main" id="{34540CBF-0F28-48A5-AE5A-C3F58C0A14A7}"/>
              </a:ext>
            </a:extLst>
          </p:cNvPr>
          <p:cNvSpPr txBox="1"/>
          <p:nvPr/>
        </p:nvSpPr>
        <p:spPr>
          <a:xfrm>
            <a:off x="6602339" y="1666829"/>
            <a:ext cx="2465461" cy="923330"/>
          </a:xfrm>
          <a:prstGeom prst="rect">
            <a:avLst/>
          </a:prstGeom>
          <a:noFill/>
        </p:spPr>
        <p:txBody>
          <a:bodyPr wrap="square" rtlCol="0">
            <a:spAutoFit/>
          </a:bodyPr>
          <a:lstStyle/>
          <a:p>
            <a:pPr algn="ctr"/>
            <a:r>
              <a:rPr lang="en-US" dirty="0"/>
              <a:t>Hydroxymethylbilane Synthase (</a:t>
            </a:r>
            <a:r>
              <a:rPr lang="en-US" i="1" dirty="0"/>
              <a:t>HMBS</a:t>
            </a:r>
            <a:r>
              <a:rPr lang="en-US" dirty="0"/>
              <a:t>)</a:t>
            </a:r>
          </a:p>
          <a:p>
            <a:pPr algn="ctr"/>
            <a:r>
              <a:rPr lang="en-US" dirty="0"/>
              <a:t>Reaction</a:t>
            </a:r>
          </a:p>
        </p:txBody>
      </p:sp>
      <p:sp>
        <p:nvSpPr>
          <p:cNvPr id="44" name="TextBox 43">
            <a:extLst>
              <a:ext uri="{FF2B5EF4-FFF2-40B4-BE49-F238E27FC236}">
                <a16:creationId xmlns:a16="http://schemas.microsoft.com/office/drawing/2014/main" id="{B3797FC7-42E3-4959-A7BC-AD416C04BDF2}"/>
              </a:ext>
            </a:extLst>
          </p:cNvPr>
          <p:cNvSpPr txBox="1"/>
          <p:nvPr/>
        </p:nvSpPr>
        <p:spPr>
          <a:xfrm>
            <a:off x="1545385" y="3492530"/>
            <a:ext cx="646331" cy="300082"/>
          </a:xfrm>
          <a:prstGeom prst="rect">
            <a:avLst/>
          </a:prstGeom>
          <a:noFill/>
        </p:spPr>
        <p:txBody>
          <a:bodyPr wrap="none" rtlCol="0">
            <a:spAutoFit/>
          </a:bodyPr>
          <a:lstStyle/>
          <a:p>
            <a:r>
              <a:rPr lang="en-US" sz="1350" dirty="0"/>
              <a:t>Heme</a:t>
            </a:r>
          </a:p>
        </p:txBody>
      </p:sp>
      <p:pic>
        <p:nvPicPr>
          <p:cNvPr id="1030" name="Picture 6" descr="Heme - Wikipedia">
            <a:extLst>
              <a:ext uri="{FF2B5EF4-FFF2-40B4-BE49-F238E27FC236}">
                <a16:creationId xmlns:a16="http://schemas.microsoft.com/office/drawing/2014/main" id="{14EC3BD4-D260-425A-ABCD-F6EABFE0C5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249" y="3137657"/>
            <a:ext cx="1037159" cy="114606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8B3C8420-EF70-4F69-9FF3-CD43BC0B88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9501" y="2622184"/>
            <a:ext cx="1244228" cy="81496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73B42837-6205-4DBD-B100-269B8A0AD8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3700" y="3823235"/>
            <a:ext cx="1942661" cy="1801377"/>
          </a:xfrm>
          <a:prstGeom prst="rect">
            <a:avLst/>
          </a:prstGeom>
          <a:noFill/>
          <a:extLst>
            <a:ext uri="{909E8E84-426E-40DD-AFC4-6F175D3DCCD1}">
              <a14:hiddenFill xmlns:a14="http://schemas.microsoft.com/office/drawing/2010/main">
                <a:solidFill>
                  <a:srgbClr val="FFFFFF"/>
                </a:solidFill>
              </a14:hiddenFill>
            </a:ext>
          </a:extLst>
        </p:spPr>
      </p:pic>
      <p:sp>
        <p:nvSpPr>
          <p:cNvPr id="45" name="Arrow: Down 44">
            <a:extLst>
              <a:ext uri="{FF2B5EF4-FFF2-40B4-BE49-F238E27FC236}">
                <a16:creationId xmlns:a16="http://schemas.microsoft.com/office/drawing/2014/main" id="{A93BE9EF-85A8-4348-ACA0-EC994FFE9D6E}"/>
              </a:ext>
            </a:extLst>
          </p:cNvPr>
          <p:cNvSpPr/>
          <p:nvPr/>
        </p:nvSpPr>
        <p:spPr>
          <a:xfrm>
            <a:off x="7742738" y="3505850"/>
            <a:ext cx="172926" cy="276999"/>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7" name="Text Box 6">
            <a:extLst>
              <a:ext uri="{FF2B5EF4-FFF2-40B4-BE49-F238E27FC236}">
                <a16:creationId xmlns:a16="http://schemas.microsoft.com/office/drawing/2014/main" id="{C2E7EDA1-F005-CE43-91D2-2169ED65EA99}"/>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48" name="Text Box 8">
            <a:extLst>
              <a:ext uri="{FF2B5EF4-FFF2-40B4-BE49-F238E27FC236}">
                <a16:creationId xmlns:a16="http://schemas.microsoft.com/office/drawing/2014/main" id="{1FB149DB-0A34-AF4A-9CED-01BC1E9AE862}"/>
              </a:ext>
            </a:extLst>
          </p:cNvPr>
          <p:cNvSpPr txBox="1">
            <a:spLocks noChangeArrowheads="1"/>
          </p:cNvSpPr>
          <p:nvPr/>
        </p:nvSpPr>
        <p:spPr bwMode="auto">
          <a:xfrm>
            <a:off x="7218988" y="6248400"/>
            <a:ext cx="15440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Lisa N. Kinch</a:t>
            </a:r>
          </a:p>
        </p:txBody>
      </p:sp>
      <p:sp>
        <p:nvSpPr>
          <p:cNvPr id="49" name="Text Box 9">
            <a:extLst>
              <a:ext uri="{FF2B5EF4-FFF2-40B4-BE49-F238E27FC236}">
                <a16:creationId xmlns:a16="http://schemas.microsoft.com/office/drawing/2014/main" id="{0F3D328A-0BF0-4445-86C7-199D209A0E27}"/>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6070390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CEFC5-3F02-E242-A275-8770978D3CF9}"/>
              </a:ext>
            </a:extLst>
          </p:cNvPr>
          <p:cNvSpPr>
            <a:spLocks noGrp="1"/>
          </p:cNvSpPr>
          <p:nvPr>
            <p:ph type="title"/>
          </p:nvPr>
        </p:nvSpPr>
        <p:spPr/>
        <p:txBody>
          <a:bodyPr/>
          <a:lstStyle/>
          <a:p>
            <a:r>
              <a:rPr lang="en-US" b="1" dirty="0"/>
              <a:t>Catalytic mechanism of HMBS</a:t>
            </a:r>
          </a:p>
        </p:txBody>
      </p:sp>
      <p:pic>
        <p:nvPicPr>
          <p:cNvPr id="18434" name="Picture 2">
            <a:extLst>
              <a:ext uri="{FF2B5EF4-FFF2-40B4-BE49-F238E27FC236}">
                <a16:creationId xmlns:a16="http://schemas.microsoft.com/office/drawing/2014/main" id="{4834A422-BE61-B64B-9199-3DCF13D7B7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54081"/>
            <a:ext cx="9144000" cy="4765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0696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0DC63-861D-4ED5-836D-8FFED4E80E35}"/>
              </a:ext>
            </a:extLst>
          </p:cNvPr>
          <p:cNvSpPr>
            <a:spLocks noGrp="1"/>
          </p:cNvSpPr>
          <p:nvPr>
            <p:ph type="title"/>
          </p:nvPr>
        </p:nvSpPr>
        <p:spPr>
          <a:xfrm>
            <a:off x="-304800" y="857251"/>
            <a:ext cx="9448800" cy="682610"/>
          </a:xfrm>
        </p:spPr>
        <p:txBody>
          <a:bodyPr>
            <a:noAutofit/>
          </a:bodyPr>
          <a:lstStyle/>
          <a:p>
            <a:r>
              <a:rPr lang="en-US" sz="3600" b="1" dirty="0"/>
              <a:t>HMBS Experimental Structures</a:t>
            </a:r>
          </a:p>
        </p:txBody>
      </p:sp>
      <p:pic>
        <p:nvPicPr>
          <p:cNvPr id="4" name="Picture 3">
            <a:extLst>
              <a:ext uri="{FF2B5EF4-FFF2-40B4-BE49-F238E27FC236}">
                <a16:creationId xmlns:a16="http://schemas.microsoft.com/office/drawing/2014/main" id="{5308844E-714E-4BD9-984E-3D29B77210A8}"/>
              </a:ext>
            </a:extLst>
          </p:cNvPr>
          <p:cNvPicPr>
            <a:picLocks noChangeAspect="1"/>
          </p:cNvPicPr>
          <p:nvPr/>
        </p:nvPicPr>
        <p:blipFill>
          <a:blip r:embed="rId2"/>
          <a:stretch>
            <a:fillRect/>
          </a:stretch>
        </p:blipFill>
        <p:spPr>
          <a:xfrm>
            <a:off x="449673" y="1633886"/>
            <a:ext cx="8145687" cy="4074328"/>
          </a:xfrm>
          <a:prstGeom prst="rect">
            <a:avLst/>
          </a:prstGeom>
        </p:spPr>
      </p:pic>
      <p:sp>
        <p:nvSpPr>
          <p:cNvPr id="12" name="TextBox 11">
            <a:extLst>
              <a:ext uri="{FF2B5EF4-FFF2-40B4-BE49-F238E27FC236}">
                <a16:creationId xmlns:a16="http://schemas.microsoft.com/office/drawing/2014/main" id="{A6BE2499-7A23-4851-BC01-FAE8C370BC81}"/>
              </a:ext>
            </a:extLst>
          </p:cNvPr>
          <p:cNvSpPr txBox="1"/>
          <p:nvPr/>
        </p:nvSpPr>
        <p:spPr>
          <a:xfrm>
            <a:off x="3435292" y="1599674"/>
            <a:ext cx="5468164" cy="369332"/>
          </a:xfrm>
          <a:prstGeom prst="rect">
            <a:avLst/>
          </a:prstGeom>
          <a:noFill/>
        </p:spPr>
        <p:txBody>
          <a:bodyPr wrap="none" rtlCol="0">
            <a:spAutoFit/>
          </a:bodyPr>
          <a:lstStyle/>
          <a:p>
            <a:r>
              <a:rPr lang="en-US" i="1" dirty="0">
                <a:solidFill>
                  <a:schemeClr val="accent2">
                    <a:lumMod val="75000"/>
                  </a:schemeClr>
                </a:solidFill>
              </a:rPr>
              <a:t>10 Structures with different ligands/mutations/states</a:t>
            </a:r>
          </a:p>
        </p:txBody>
      </p:sp>
      <p:sp>
        <p:nvSpPr>
          <p:cNvPr id="5" name="Text Box 6">
            <a:extLst>
              <a:ext uri="{FF2B5EF4-FFF2-40B4-BE49-F238E27FC236}">
                <a16:creationId xmlns:a16="http://schemas.microsoft.com/office/drawing/2014/main" id="{23D4FBB1-E7EA-8F44-A351-DDBC60B00A64}"/>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6" name="Text Box 8">
            <a:extLst>
              <a:ext uri="{FF2B5EF4-FFF2-40B4-BE49-F238E27FC236}">
                <a16:creationId xmlns:a16="http://schemas.microsoft.com/office/drawing/2014/main" id="{49C51038-D395-5041-8F33-7781DA09FA00}"/>
              </a:ext>
            </a:extLst>
          </p:cNvPr>
          <p:cNvSpPr txBox="1">
            <a:spLocks noChangeArrowheads="1"/>
          </p:cNvSpPr>
          <p:nvPr/>
        </p:nvSpPr>
        <p:spPr bwMode="auto">
          <a:xfrm>
            <a:off x="7218988" y="6248400"/>
            <a:ext cx="15440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Lisa N. Kinch</a:t>
            </a:r>
          </a:p>
        </p:txBody>
      </p:sp>
      <p:sp>
        <p:nvSpPr>
          <p:cNvPr id="7" name="Text Box 9">
            <a:extLst>
              <a:ext uri="{FF2B5EF4-FFF2-40B4-BE49-F238E27FC236}">
                <a16:creationId xmlns:a16="http://schemas.microsoft.com/office/drawing/2014/main" id="{72145542-CFAF-5C40-851D-5B20679E2568}"/>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35749315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0DC63-861D-4ED5-836D-8FFED4E80E35}"/>
              </a:ext>
            </a:extLst>
          </p:cNvPr>
          <p:cNvSpPr>
            <a:spLocks noGrp="1"/>
          </p:cNvSpPr>
          <p:nvPr>
            <p:ph type="title"/>
          </p:nvPr>
        </p:nvSpPr>
        <p:spPr>
          <a:xfrm>
            <a:off x="-304800" y="857251"/>
            <a:ext cx="9448800" cy="682610"/>
          </a:xfrm>
        </p:spPr>
        <p:txBody>
          <a:bodyPr>
            <a:noAutofit/>
          </a:bodyPr>
          <a:lstStyle/>
          <a:p>
            <a:r>
              <a:rPr lang="en-US" sz="3600" b="1" dirty="0"/>
              <a:t>HMBS Experimental Structures</a:t>
            </a:r>
          </a:p>
        </p:txBody>
      </p:sp>
      <p:pic>
        <p:nvPicPr>
          <p:cNvPr id="4" name="Picture 3">
            <a:extLst>
              <a:ext uri="{FF2B5EF4-FFF2-40B4-BE49-F238E27FC236}">
                <a16:creationId xmlns:a16="http://schemas.microsoft.com/office/drawing/2014/main" id="{5308844E-714E-4BD9-984E-3D29B77210A8}"/>
              </a:ext>
            </a:extLst>
          </p:cNvPr>
          <p:cNvPicPr>
            <a:picLocks noChangeAspect="1"/>
          </p:cNvPicPr>
          <p:nvPr/>
        </p:nvPicPr>
        <p:blipFill>
          <a:blip r:embed="rId2"/>
          <a:stretch>
            <a:fillRect/>
          </a:stretch>
        </p:blipFill>
        <p:spPr>
          <a:xfrm>
            <a:off x="449673" y="1633886"/>
            <a:ext cx="8145687" cy="4074328"/>
          </a:xfrm>
          <a:prstGeom prst="rect">
            <a:avLst/>
          </a:prstGeom>
        </p:spPr>
      </p:pic>
      <p:sp>
        <p:nvSpPr>
          <p:cNvPr id="12" name="TextBox 11">
            <a:extLst>
              <a:ext uri="{FF2B5EF4-FFF2-40B4-BE49-F238E27FC236}">
                <a16:creationId xmlns:a16="http://schemas.microsoft.com/office/drawing/2014/main" id="{A6BE2499-7A23-4851-BC01-FAE8C370BC81}"/>
              </a:ext>
            </a:extLst>
          </p:cNvPr>
          <p:cNvSpPr txBox="1"/>
          <p:nvPr/>
        </p:nvSpPr>
        <p:spPr>
          <a:xfrm>
            <a:off x="3435292" y="1599674"/>
            <a:ext cx="5468164" cy="369332"/>
          </a:xfrm>
          <a:prstGeom prst="rect">
            <a:avLst/>
          </a:prstGeom>
          <a:noFill/>
        </p:spPr>
        <p:txBody>
          <a:bodyPr wrap="none" rtlCol="0">
            <a:spAutoFit/>
          </a:bodyPr>
          <a:lstStyle/>
          <a:p>
            <a:r>
              <a:rPr lang="en-US" i="1" dirty="0">
                <a:solidFill>
                  <a:schemeClr val="accent2">
                    <a:lumMod val="75000"/>
                  </a:schemeClr>
                </a:solidFill>
              </a:rPr>
              <a:t>10 Structures with different ligands/mutations/states</a:t>
            </a:r>
          </a:p>
        </p:txBody>
      </p:sp>
      <p:sp>
        <p:nvSpPr>
          <p:cNvPr id="5" name="Text Box 6">
            <a:extLst>
              <a:ext uri="{FF2B5EF4-FFF2-40B4-BE49-F238E27FC236}">
                <a16:creationId xmlns:a16="http://schemas.microsoft.com/office/drawing/2014/main" id="{23D4FBB1-E7EA-8F44-A351-DDBC60B00A64}"/>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6" name="Text Box 8">
            <a:extLst>
              <a:ext uri="{FF2B5EF4-FFF2-40B4-BE49-F238E27FC236}">
                <a16:creationId xmlns:a16="http://schemas.microsoft.com/office/drawing/2014/main" id="{49C51038-D395-5041-8F33-7781DA09FA00}"/>
              </a:ext>
            </a:extLst>
          </p:cNvPr>
          <p:cNvSpPr txBox="1">
            <a:spLocks noChangeArrowheads="1"/>
          </p:cNvSpPr>
          <p:nvPr/>
        </p:nvSpPr>
        <p:spPr bwMode="auto">
          <a:xfrm>
            <a:off x="7218988" y="6248400"/>
            <a:ext cx="15440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Lisa N. Kinch</a:t>
            </a:r>
          </a:p>
        </p:txBody>
      </p:sp>
      <p:sp>
        <p:nvSpPr>
          <p:cNvPr id="7" name="Text Box 9">
            <a:extLst>
              <a:ext uri="{FF2B5EF4-FFF2-40B4-BE49-F238E27FC236}">
                <a16:creationId xmlns:a16="http://schemas.microsoft.com/office/drawing/2014/main" id="{72145542-CFAF-5C40-851D-5B20679E2568}"/>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8" name="Rectangle 7">
            <a:extLst>
              <a:ext uri="{FF2B5EF4-FFF2-40B4-BE49-F238E27FC236}">
                <a16:creationId xmlns:a16="http://schemas.microsoft.com/office/drawing/2014/main" id="{C10B8BDC-B376-7B4D-AEC8-D50AFD3AEBEF}"/>
              </a:ext>
            </a:extLst>
          </p:cNvPr>
          <p:cNvSpPr/>
          <p:nvPr/>
        </p:nvSpPr>
        <p:spPr>
          <a:xfrm>
            <a:off x="2998470" y="2807690"/>
            <a:ext cx="441960" cy="2900523"/>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a:extLst>
              <a:ext uri="{FF2B5EF4-FFF2-40B4-BE49-F238E27FC236}">
                <a16:creationId xmlns:a16="http://schemas.microsoft.com/office/drawing/2014/main" id="{5D74AA3E-AEFF-024C-924A-E48436D14108}"/>
              </a:ext>
            </a:extLst>
          </p:cNvPr>
          <p:cNvSpPr txBox="1"/>
          <p:nvPr/>
        </p:nvSpPr>
        <p:spPr>
          <a:xfrm>
            <a:off x="2875807" y="2294623"/>
            <a:ext cx="694758" cy="507831"/>
          </a:xfrm>
          <a:prstGeom prst="rect">
            <a:avLst/>
          </a:prstGeom>
          <a:noFill/>
        </p:spPr>
        <p:txBody>
          <a:bodyPr wrap="square" rtlCol="0">
            <a:spAutoFit/>
          </a:bodyPr>
          <a:lstStyle/>
          <a:p>
            <a:pPr algn="ctr"/>
            <a:r>
              <a:rPr lang="en-US" sz="1350" dirty="0">
                <a:solidFill>
                  <a:srgbClr val="C00000"/>
                </a:solidFill>
              </a:rPr>
              <a:t>Mobile </a:t>
            </a:r>
          </a:p>
          <a:p>
            <a:pPr algn="ctr"/>
            <a:r>
              <a:rPr lang="en-US" sz="1350" dirty="0">
                <a:solidFill>
                  <a:srgbClr val="C00000"/>
                </a:solidFill>
              </a:rPr>
              <a:t>Loop</a:t>
            </a:r>
          </a:p>
        </p:txBody>
      </p:sp>
    </p:spTree>
    <p:extLst>
      <p:ext uri="{BB962C8B-B14F-4D97-AF65-F5344CB8AC3E}">
        <p14:creationId xmlns:p14="http://schemas.microsoft.com/office/powerpoint/2010/main" val="20611451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0DC63-861D-4ED5-836D-8FFED4E80E35}"/>
              </a:ext>
            </a:extLst>
          </p:cNvPr>
          <p:cNvSpPr>
            <a:spLocks noGrp="1"/>
          </p:cNvSpPr>
          <p:nvPr>
            <p:ph type="title"/>
          </p:nvPr>
        </p:nvSpPr>
        <p:spPr>
          <a:xfrm>
            <a:off x="677022" y="677219"/>
            <a:ext cx="7886700" cy="682610"/>
          </a:xfrm>
        </p:spPr>
        <p:txBody>
          <a:bodyPr>
            <a:normAutofit fontScale="90000"/>
          </a:bodyPr>
          <a:lstStyle/>
          <a:p>
            <a:r>
              <a:rPr lang="en-US" b="1" dirty="0"/>
              <a:t>HMBS Domain Organization</a:t>
            </a:r>
          </a:p>
        </p:txBody>
      </p:sp>
      <p:sp>
        <p:nvSpPr>
          <p:cNvPr id="7" name="Rectangle 6">
            <a:extLst>
              <a:ext uri="{FF2B5EF4-FFF2-40B4-BE49-F238E27FC236}">
                <a16:creationId xmlns:a16="http://schemas.microsoft.com/office/drawing/2014/main" id="{9135F461-8387-4562-B980-3DD48574BBE1}"/>
              </a:ext>
            </a:extLst>
          </p:cNvPr>
          <p:cNvSpPr/>
          <p:nvPr/>
        </p:nvSpPr>
        <p:spPr>
          <a:xfrm>
            <a:off x="217086" y="1807308"/>
            <a:ext cx="2626419" cy="327170"/>
          </a:xfrm>
          <a:prstGeom prst="rect">
            <a:avLst/>
          </a:prstGeom>
          <a:solidFill>
            <a:schemeClr val="accent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bg1"/>
                </a:solidFill>
              </a:rPr>
              <a:t>Periplasmic binding protein-like II</a:t>
            </a:r>
          </a:p>
        </p:txBody>
      </p:sp>
      <p:sp>
        <p:nvSpPr>
          <p:cNvPr id="47" name="Rectangle 46">
            <a:extLst>
              <a:ext uri="{FF2B5EF4-FFF2-40B4-BE49-F238E27FC236}">
                <a16:creationId xmlns:a16="http://schemas.microsoft.com/office/drawing/2014/main" id="{5CC49FCA-8327-402C-B28F-29F7E61DD951}"/>
              </a:ext>
            </a:extLst>
          </p:cNvPr>
          <p:cNvSpPr/>
          <p:nvPr/>
        </p:nvSpPr>
        <p:spPr>
          <a:xfrm>
            <a:off x="2847039" y="1807308"/>
            <a:ext cx="2626419" cy="32717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bg1"/>
                </a:solidFill>
              </a:rPr>
              <a:t>Periplasmic binding protein-like II</a:t>
            </a:r>
          </a:p>
        </p:txBody>
      </p:sp>
      <p:sp>
        <p:nvSpPr>
          <p:cNvPr id="48" name="Rectangle 47">
            <a:extLst>
              <a:ext uri="{FF2B5EF4-FFF2-40B4-BE49-F238E27FC236}">
                <a16:creationId xmlns:a16="http://schemas.microsoft.com/office/drawing/2014/main" id="{0C960753-5A1F-4193-B610-70E9FA6E7454}"/>
              </a:ext>
            </a:extLst>
          </p:cNvPr>
          <p:cNvSpPr/>
          <p:nvPr/>
        </p:nvSpPr>
        <p:spPr>
          <a:xfrm>
            <a:off x="5483275" y="1807308"/>
            <a:ext cx="3290558" cy="327170"/>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err="1"/>
              <a:t>dsRBD</a:t>
            </a:r>
            <a:r>
              <a:rPr lang="en-US" sz="1350" dirty="0"/>
              <a:t>-like</a:t>
            </a:r>
          </a:p>
        </p:txBody>
      </p:sp>
      <p:sp>
        <p:nvSpPr>
          <p:cNvPr id="9" name="TextBox 8">
            <a:extLst>
              <a:ext uri="{FF2B5EF4-FFF2-40B4-BE49-F238E27FC236}">
                <a16:creationId xmlns:a16="http://schemas.microsoft.com/office/drawing/2014/main" id="{4BB687B8-69FB-48C8-8656-BF4FAA3FED3A}"/>
              </a:ext>
            </a:extLst>
          </p:cNvPr>
          <p:cNvSpPr txBox="1"/>
          <p:nvPr/>
        </p:nvSpPr>
        <p:spPr>
          <a:xfrm>
            <a:off x="100710" y="1530308"/>
            <a:ext cx="377026" cy="300082"/>
          </a:xfrm>
          <a:prstGeom prst="rect">
            <a:avLst/>
          </a:prstGeom>
          <a:noFill/>
        </p:spPr>
        <p:txBody>
          <a:bodyPr wrap="none" rtlCol="0">
            <a:spAutoFit/>
          </a:bodyPr>
          <a:lstStyle/>
          <a:p>
            <a:r>
              <a:rPr lang="en-US" sz="1350" dirty="0"/>
              <a:t>18</a:t>
            </a:r>
          </a:p>
        </p:txBody>
      </p:sp>
      <p:sp>
        <p:nvSpPr>
          <p:cNvPr id="49" name="TextBox 48">
            <a:extLst>
              <a:ext uri="{FF2B5EF4-FFF2-40B4-BE49-F238E27FC236}">
                <a16:creationId xmlns:a16="http://schemas.microsoft.com/office/drawing/2014/main" id="{B52A3FE2-9811-4C28-BE78-6E5D9F67BFFA}"/>
              </a:ext>
            </a:extLst>
          </p:cNvPr>
          <p:cNvSpPr txBox="1"/>
          <p:nvPr/>
        </p:nvSpPr>
        <p:spPr>
          <a:xfrm>
            <a:off x="2652271" y="1530308"/>
            <a:ext cx="473206" cy="300082"/>
          </a:xfrm>
          <a:prstGeom prst="rect">
            <a:avLst/>
          </a:prstGeom>
          <a:noFill/>
        </p:spPr>
        <p:txBody>
          <a:bodyPr wrap="none" rtlCol="0">
            <a:spAutoFit/>
          </a:bodyPr>
          <a:lstStyle/>
          <a:p>
            <a:r>
              <a:rPr lang="en-US" sz="1350" dirty="0"/>
              <a:t>126</a:t>
            </a:r>
          </a:p>
        </p:txBody>
      </p:sp>
      <p:sp>
        <p:nvSpPr>
          <p:cNvPr id="50" name="TextBox 49">
            <a:extLst>
              <a:ext uri="{FF2B5EF4-FFF2-40B4-BE49-F238E27FC236}">
                <a16:creationId xmlns:a16="http://schemas.microsoft.com/office/drawing/2014/main" id="{E4FD58DB-EB3C-40DA-AFC4-06CD8D353744}"/>
              </a:ext>
            </a:extLst>
          </p:cNvPr>
          <p:cNvSpPr txBox="1"/>
          <p:nvPr/>
        </p:nvSpPr>
        <p:spPr>
          <a:xfrm>
            <a:off x="5288514" y="1530227"/>
            <a:ext cx="473206" cy="300082"/>
          </a:xfrm>
          <a:prstGeom prst="rect">
            <a:avLst/>
          </a:prstGeom>
          <a:noFill/>
        </p:spPr>
        <p:txBody>
          <a:bodyPr wrap="none" rtlCol="0">
            <a:spAutoFit/>
          </a:bodyPr>
          <a:lstStyle/>
          <a:p>
            <a:r>
              <a:rPr lang="en-US" sz="1350" dirty="0"/>
              <a:t>217</a:t>
            </a:r>
          </a:p>
        </p:txBody>
      </p:sp>
      <p:sp>
        <p:nvSpPr>
          <p:cNvPr id="51" name="TextBox 50">
            <a:extLst>
              <a:ext uri="{FF2B5EF4-FFF2-40B4-BE49-F238E27FC236}">
                <a16:creationId xmlns:a16="http://schemas.microsoft.com/office/drawing/2014/main" id="{4D7906AE-CBAA-4E65-A7B8-4311642C9CE8}"/>
              </a:ext>
            </a:extLst>
          </p:cNvPr>
          <p:cNvSpPr txBox="1"/>
          <p:nvPr/>
        </p:nvSpPr>
        <p:spPr>
          <a:xfrm>
            <a:off x="8563722" y="1530227"/>
            <a:ext cx="473206" cy="300082"/>
          </a:xfrm>
          <a:prstGeom prst="rect">
            <a:avLst/>
          </a:prstGeom>
          <a:noFill/>
        </p:spPr>
        <p:txBody>
          <a:bodyPr wrap="none" rtlCol="0">
            <a:spAutoFit/>
          </a:bodyPr>
          <a:lstStyle/>
          <a:p>
            <a:r>
              <a:rPr lang="en-US" sz="1350" dirty="0"/>
              <a:t>356</a:t>
            </a:r>
          </a:p>
        </p:txBody>
      </p:sp>
      <p:pic>
        <p:nvPicPr>
          <p:cNvPr id="12" name="Picture 11">
            <a:extLst>
              <a:ext uri="{FF2B5EF4-FFF2-40B4-BE49-F238E27FC236}">
                <a16:creationId xmlns:a16="http://schemas.microsoft.com/office/drawing/2014/main" id="{5237FBE0-CA58-426E-AD4D-E3F653B45E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738" y="2518431"/>
            <a:ext cx="4230151" cy="3172614"/>
          </a:xfrm>
          <a:prstGeom prst="rect">
            <a:avLst/>
          </a:prstGeom>
        </p:spPr>
      </p:pic>
      <p:sp>
        <p:nvSpPr>
          <p:cNvPr id="14" name="TextBox 13">
            <a:extLst>
              <a:ext uri="{FF2B5EF4-FFF2-40B4-BE49-F238E27FC236}">
                <a16:creationId xmlns:a16="http://schemas.microsoft.com/office/drawing/2014/main" id="{CBF3C43A-AA21-40C3-9D79-805AC65595CA}"/>
              </a:ext>
            </a:extLst>
          </p:cNvPr>
          <p:cNvSpPr txBox="1"/>
          <p:nvPr/>
        </p:nvSpPr>
        <p:spPr>
          <a:xfrm>
            <a:off x="1347835" y="2357710"/>
            <a:ext cx="1214306" cy="715581"/>
          </a:xfrm>
          <a:prstGeom prst="rect">
            <a:avLst/>
          </a:prstGeom>
          <a:solidFill>
            <a:schemeClr val="tx1"/>
          </a:solidFill>
        </p:spPr>
        <p:txBody>
          <a:bodyPr wrap="square" rtlCol="0">
            <a:spAutoFit/>
          </a:bodyPr>
          <a:lstStyle/>
          <a:p>
            <a:pPr algn="ctr"/>
            <a:r>
              <a:rPr lang="en-US" sz="1350" dirty="0">
                <a:solidFill>
                  <a:schemeClr val="bg1"/>
                </a:solidFill>
              </a:rPr>
              <a:t>Mobile loop near active site</a:t>
            </a:r>
          </a:p>
        </p:txBody>
      </p:sp>
      <p:cxnSp>
        <p:nvCxnSpPr>
          <p:cNvPr id="18" name="Straight Arrow Connector 17">
            <a:extLst>
              <a:ext uri="{FF2B5EF4-FFF2-40B4-BE49-F238E27FC236}">
                <a16:creationId xmlns:a16="http://schemas.microsoft.com/office/drawing/2014/main" id="{3887F244-412B-460A-99B9-A9102B71B591}"/>
              </a:ext>
            </a:extLst>
          </p:cNvPr>
          <p:cNvCxnSpPr>
            <a:cxnSpLocks/>
            <a:stCxn id="14" idx="2"/>
          </p:cNvCxnSpPr>
          <p:nvPr/>
        </p:nvCxnSpPr>
        <p:spPr>
          <a:xfrm>
            <a:off x="1954988" y="3073291"/>
            <a:ext cx="61517" cy="26944"/>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33" name="TextBox 32">
            <a:extLst>
              <a:ext uri="{FF2B5EF4-FFF2-40B4-BE49-F238E27FC236}">
                <a16:creationId xmlns:a16="http://schemas.microsoft.com/office/drawing/2014/main" id="{1188F90C-D1CC-4D4C-AEAA-B7D29294D600}"/>
              </a:ext>
            </a:extLst>
          </p:cNvPr>
          <p:cNvSpPr txBox="1"/>
          <p:nvPr/>
        </p:nvSpPr>
        <p:spPr>
          <a:xfrm>
            <a:off x="1620124" y="5626391"/>
            <a:ext cx="1935145" cy="300082"/>
          </a:xfrm>
          <a:prstGeom prst="rect">
            <a:avLst/>
          </a:prstGeom>
          <a:noFill/>
        </p:spPr>
        <p:txBody>
          <a:bodyPr wrap="none" rtlCol="0">
            <a:spAutoFit/>
          </a:bodyPr>
          <a:lstStyle/>
          <a:p>
            <a:r>
              <a:rPr lang="en-US" sz="1350" dirty="0"/>
              <a:t>7aaj bound to Cofactor</a:t>
            </a:r>
          </a:p>
        </p:txBody>
      </p:sp>
      <p:pic>
        <p:nvPicPr>
          <p:cNvPr id="34" name="morph_loop">
            <a:hlinkClick r:id="" action="ppaction://media"/>
            <a:extLst>
              <a:ext uri="{FF2B5EF4-FFF2-40B4-BE49-F238E27FC236}">
                <a16:creationId xmlns:a16="http://schemas.microsoft.com/office/drawing/2014/main" id="{503A1A7E-2338-4266-9E4E-8EBB0670174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500305" y="2480683"/>
            <a:ext cx="4584836" cy="3422708"/>
          </a:xfrm>
          <a:prstGeom prst="rect">
            <a:avLst/>
          </a:prstGeom>
        </p:spPr>
      </p:pic>
      <p:sp>
        <p:nvSpPr>
          <p:cNvPr id="53" name="TextBox 52">
            <a:extLst>
              <a:ext uri="{FF2B5EF4-FFF2-40B4-BE49-F238E27FC236}">
                <a16:creationId xmlns:a16="http://schemas.microsoft.com/office/drawing/2014/main" id="{B68505F9-8AE6-463C-A3DA-C36EC33B0F81}"/>
              </a:ext>
            </a:extLst>
          </p:cNvPr>
          <p:cNvSpPr txBox="1"/>
          <p:nvPr/>
        </p:nvSpPr>
        <p:spPr>
          <a:xfrm>
            <a:off x="6067342" y="2323084"/>
            <a:ext cx="2916183" cy="300082"/>
          </a:xfrm>
          <a:prstGeom prst="rect">
            <a:avLst/>
          </a:prstGeom>
          <a:solidFill>
            <a:schemeClr val="accent1">
              <a:lumMod val="75000"/>
            </a:schemeClr>
          </a:solidFill>
          <a:ln>
            <a:solidFill>
              <a:schemeClr val="accent1">
                <a:lumMod val="75000"/>
              </a:schemeClr>
            </a:solidFill>
          </a:ln>
        </p:spPr>
        <p:txBody>
          <a:bodyPr wrap="none" rtlCol="0">
            <a:spAutoFit/>
          </a:bodyPr>
          <a:lstStyle/>
          <a:p>
            <a:r>
              <a:rPr lang="en-US" sz="1350" dirty="0">
                <a:solidFill>
                  <a:schemeClr val="bg1"/>
                </a:solidFill>
              </a:rPr>
              <a:t>Reaction intermediate conformation</a:t>
            </a:r>
          </a:p>
        </p:txBody>
      </p:sp>
      <p:cxnSp>
        <p:nvCxnSpPr>
          <p:cNvPr id="55" name="Straight Arrow Connector 54">
            <a:extLst>
              <a:ext uri="{FF2B5EF4-FFF2-40B4-BE49-F238E27FC236}">
                <a16:creationId xmlns:a16="http://schemas.microsoft.com/office/drawing/2014/main" id="{C61AE166-3EB2-470E-BAD3-B89573F43CC0}"/>
              </a:ext>
            </a:extLst>
          </p:cNvPr>
          <p:cNvCxnSpPr/>
          <p:nvPr/>
        </p:nvCxnSpPr>
        <p:spPr>
          <a:xfrm flipH="1">
            <a:off x="6729020" y="2600084"/>
            <a:ext cx="682654" cy="267379"/>
          </a:xfrm>
          <a:prstGeom prst="straightConnector1">
            <a:avLst/>
          </a:prstGeom>
          <a:ln w="28575">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A39D0CB9-A0BE-4C5D-BB6C-409F7F8EE72D}"/>
              </a:ext>
            </a:extLst>
          </p:cNvPr>
          <p:cNvSpPr txBox="1"/>
          <p:nvPr/>
        </p:nvSpPr>
        <p:spPr>
          <a:xfrm>
            <a:off x="4348346" y="2711913"/>
            <a:ext cx="1184940" cy="507831"/>
          </a:xfrm>
          <a:prstGeom prst="rect">
            <a:avLst/>
          </a:prstGeom>
          <a:solidFill>
            <a:schemeClr val="accent1">
              <a:lumMod val="75000"/>
            </a:schemeClr>
          </a:solidFill>
          <a:ln>
            <a:solidFill>
              <a:schemeClr val="accent1">
                <a:lumMod val="75000"/>
              </a:schemeClr>
            </a:solidFill>
          </a:ln>
        </p:spPr>
        <p:txBody>
          <a:bodyPr wrap="none" rtlCol="0">
            <a:spAutoFit/>
          </a:bodyPr>
          <a:lstStyle/>
          <a:p>
            <a:pPr algn="ctr"/>
            <a:r>
              <a:rPr lang="en-US" sz="1350" dirty="0">
                <a:solidFill>
                  <a:schemeClr val="bg1"/>
                </a:solidFill>
              </a:rPr>
              <a:t>R173W ES2 </a:t>
            </a:r>
          </a:p>
          <a:p>
            <a:pPr algn="ctr"/>
            <a:r>
              <a:rPr lang="en-US" sz="1350" dirty="0">
                <a:solidFill>
                  <a:schemeClr val="bg1"/>
                </a:solidFill>
              </a:rPr>
              <a:t>conformation</a:t>
            </a:r>
          </a:p>
        </p:txBody>
      </p:sp>
      <p:cxnSp>
        <p:nvCxnSpPr>
          <p:cNvPr id="57" name="Straight Arrow Connector 56">
            <a:extLst>
              <a:ext uri="{FF2B5EF4-FFF2-40B4-BE49-F238E27FC236}">
                <a16:creationId xmlns:a16="http://schemas.microsoft.com/office/drawing/2014/main" id="{0A71EB94-FFC4-49A5-9593-710CAC663A59}"/>
              </a:ext>
            </a:extLst>
          </p:cNvPr>
          <p:cNvCxnSpPr>
            <a:cxnSpLocks/>
            <a:stCxn id="59" idx="2"/>
          </p:cNvCxnSpPr>
          <p:nvPr/>
        </p:nvCxnSpPr>
        <p:spPr>
          <a:xfrm>
            <a:off x="4940816" y="3219744"/>
            <a:ext cx="872440" cy="170398"/>
          </a:xfrm>
          <a:prstGeom prst="straightConnector1">
            <a:avLst/>
          </a:prstGeom>
          <a:ln w="28575">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 Box 6">
            <a:extLst>
              <a:ext uri="{FF2B5EF4-FFF2-40B4-BE49-F238E27FC236}">
                <a16:creationId xmlns:a16="http://schemas.microsoft.com/office/drawing/2014/main" id="{63381AA3-26D9-0642-B7AC-CB02475F608E}"/>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 name="Text Box 8">
            <a:extLst>
              <a:ext uri="{FF2B5EF4-FFF2-40B4-BE49-F238E27FC236}">
                <a16:creationId xmlns:a16="http://schemas.microsoft.com/office/drawing/2014/main" id="{5415E403-6D4C-1B4D-BA5F-1361D37A2F08}"/>
              </a:ext>
            </a:extLst>
          </p:cNvPr>
          <p:cNvSpPr txBox="1">
            <a:spLocks noChangeArrowheads="1"/>
          </p:cNvSpPr>
          <p:nvPr/>
        </p:nvSpPr>
        <p:spPr bwMode="auto">
          <a:xfrm>
            <a:off x="7218988" y="6248400"/>
            <a:ext cx="15440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Lisa N. Kinch</a:t>
            </a:r>
          </a:p>
        </p:txBody>
      </p:sp>
      <p:sp>
        <p:nvSpPr>
          <p:cNvPr id="21" name="Text Box 9">
            <a:extLst>
              <a:ext uri="{FF2B5EF4-FFF2-40B4-BE49-F238E27FC236}">
                <a16:creationId xmlns:a16="http://schemas.microsoft.com/office/drawing/2014/main" id="{753122F1-FA30-A242-B9B5-0A2625A638BD}"/>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343849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41" fill="hold"/>
                                        <p:tgtEl>
                                          <p:spTgt spid="3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4"/>
                </p:tgtEl>
              </p:cMediaNode>
            </p:video>
            <p:seq concurrent="1" nextAc="seek">
              <p:cTn id="8" restart="whenNotActive" fill="hold" evtFilter="cancelBubble" nodeType="interactiveSeq">
                <p:stCondLst>
                  <p:cond evt="onClick" delay="0">
                    <p:tgtEl>
                      <p:spTgt spid="3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4"/>
                                        </p:tgtEl>
                                      </p:cBhvr>
                                    </p:cmd>
                                  </p:childTnLst>
                                </p:cTn>
                              </p:par>
                            </p:childTnLst>
                          </p:cTn>
                        </p:par>
                      </p:childTnLst>
                    </p:cTn>
                  </p:par>
                </p:childTnLst>
              </p:cTn>
              <p:nextCondLst>
                <p:cond evt="onClick" delay="0">
                  <p:tgtEl>
                    <p:spTgt spid="34"/>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0DC63-861D-4ED5-836D-8FFED4E80E35}"/>
              </a:ext>
            </a:extLst>
          </p:cNvPr>
          <p:cNvSpPr>
            <a:spLocks noGrp="1"/>
          </p:cNvSpPr>
          <p:nvPr>
            <p:ph type="title"/>
          </p:nvPr>
        </p:nvSpPr>
        <p:spPr>
          <a:xfrm>
            <a:off x="444014" y="658339"/>
            <a:ext cx="8014186" cy="682610"/>
          </a:xfrm>
        </p:spPr>
        <p:txBody>
          <a:bodyPr>
            <a:noAutofit/>
          </a:bodyPr>
          <a:lstStyle/>
          <a:p>
            <a:r>
              <a:rPr lang="en-US" sz="3600" b="1" dirty="0"/>
              <a:t>HMBS Functional Residues: position the loop</a:t>
            </a:r>
          </a:p>
        </p:txBody>
      </p:sp>
      <p:pic>
        <p:nvPicPr>
          <p:cNvPr id="4" name="Picture 3">
            <a:extLst>
              <a:ext uri="{FF2B5EF4-FFF2-40B4-BE49-F238E27FC236}">
                <a16:creationId xmlns:a16="http://schemas.microsoft.com/office/drawing/2014/main" id="{FAEBA1BD-CF8C-4326-90D0-C23FD60AC1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859" y="2120315"/>
            <a:ext cx="4083641" cy="3062732"/>
          </a:xfrm>
          <a:prstGeom prst="rect">
            <a:avLst/>
          </a:prstGeom>
        </p:spPr>
      </p:pic>
      <p:pic>
        <p:nvPicPr>
          <p:cNvPr id="6" name="Picture 5" descr="A picture containing decorated&#10;&#10;Description automatically generated">
            <a:extLst>
              <a:ext uri="{FF2B5EF4-FFF2-40B4-BE49-F238E27FC236}">
                <a16:creationId xmlns:a16="http://schemas.microsoft.com/office/drawing/2014/main" id="{6F489433-DCC5-40F2-9584-33DE6EDF18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3616" y="2120315"/>
            <a:ext cx="4083641" cy="3062732"/>
          </a:xfrm>
          <a:prstGeom prst="rect">
            <a:avLst/>
          </a:prstGeom>
        </p:spPr>
      </p:pic>
      <p:sp>
        <p:nvSpPr>
          <p:cNvPr id="8" name="TextBox 7">
            <a:extLst>
              <a:ext uri="{FF2B5EF4-FFF2-40B4-BE49-F238E27FC236}">
                <a16:creationId xmlns:a16="http://schemas.microsoft.com/office/drawing/2014/main" id="{E38FEC3D-E850-45F2-B397-5C57C26719E9}"/>
              </a:ext>
            </a:extLst>
          </p:cNvPr>
          <p:cNvSpPr txBox="1"/>
          <p:nvPr/>
        </p:nvSpPr>
        <p:spPr>
          <a:xfrm>
            <a:off x="7568967" y="1706635"/>
            <a:ext cx="761747" cy="300082"/>
          </a:xfrm>
          <a:prstGeom prst="rect">
            <a:avLst/>
          </a:prstGeom>
          <a:solidFill>
            <a:schemeClr val="accent2">
              <a:lumMod val="75000"/>
            </a:schemeClr>
          </a:solidFill>
        </p:spPr>
        <p:txBody>
          <a:bodyPr wrap="none" rtlCol="0">
            <a:spAutoFit/>
          </a:bodyPr>
          <a:lstStyle/>
          <a:p>
            <a:r>
              <a:rPr lang="en-US" sz="1350" dirty="0">
                <a:solidFill>
                  <a:schemeClr val="bg1"/>
                </a:solidFill>
              </a:rPr>
              <a:t>R173W</a:t>
            </a:r>
          </a:p>
        </p:txBody>
      </p:sp>
      <p:cxnSp>
        <p:nvCxnSpPr>
          <p:cNvPr id="11" name="Straight Arrow Connector 10">
            <a:extLst>
              <a:ext uri="{FF2B5EF4-FFF2-40B4-BE49-F238E27FC236}">
                <a16:creationId xmlns:a16="http://schemas.microsoft.com/office/drawing/2014/main" id="{965B1C80-7FAD-473F-8D34-E762E241F613}"/>
              </a:ext>
            </a:extLst>
          </p:cNvPr>
          <p:cNvCxnSpPr>
            <a:cxnSpLocks/>
            <a:stCxn id="8" idx="2"/>
          </p:cNvCxnSpPr>
          <p:nvPr/>
        </p:nvCxnSpPr>
        <p:spPr>
          <a:xfrm flipH="1">
            <a:off x="7207192" y="2006717"/>
            <a:ext cx="742649" cy="694014"/>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F326B037-80D5-42BC-B1F8-99C38DF6A8B9}"/>
              </a:ext>
            </a:extLst>
          </p:cNvPr>
          <p:cNvSpPr txBox="1"/>
          <p:nvPr/>
        </p:nvSpPr>
        <p:spPr>
          <a:xfrm>
            <a:off x="877698" y="5447077"/>
            <a:ext cx="3406702" cy="300082"/>
          </a:xfrm>
          <a:prstGeom prst="rect">
            <a:avLst/>
          </a:prstGeom>
          <a:noFill/>
        </p:spPr>
        <p:txBody>
          <a:bodyPr wrap="none" rtlCol="0">
            <a:spAutoFit/>
          </a:bodyPr>
          <a:lstStyle/>
          <a:p>
            <a:r>
              <a:rPr lang="en-US" sz="1350" dirty="0"/>
              <a:t>Reaction Intermediate Conformation 5m6r</a:t>
            </a:r>
          </a:p>
        </p:txBody>
      </p:sp>
      <p:sp>
        <p:nvSpPr>
          <p:cNvPr id="28" name="TextBox 27">
            <a:extLst>
              <a:ext uri="{FF2B5EF4-FFF2-40B4-BE49-F238E27FC236}">
                <a16:creationId xmlns:a16="http://schemas.microsoft.com/office/drawing/2014/main" id="{9A258942-2734-4509-9F3D-5D7A62934916}"/>
              </a:ext>
            </a:extLst>
          </p:cNvPr>
          <p:cNvSpPr txBox="1"/>
          <p:nvPr/>
        </p:nvSpPr>
        <p:spPr>
          <a:xfrm>
            <a:off x="5083286" y="5447077"/>
            <a:ext cx="3608680" cy="300082"/>
          </a:xfrm>
          <a:prstGeom prst="rect">
            <a:avLst/>
          </a:prstGeom>
          <a:noFill/>
        </p:spPr>
        <p:txBody>
          <a:bodyPr wrap="none" rtlCol="0">
            <a:spAutoFit/>
          </a:bodyPr>
          <a:lstStyle/>
          <a:p>
            <a:r>
              <a:rPr lang="en-US" sz="1350" dirty="0"/>
              <a:t>Mutant ES2 Intermediate Conformation 7aak</a:t>
            </a:r>
          </a:p>
        </p:txBody>
      </p:sp>
      <p:sp>
        <p:nvSpPr>
          <p:cNvPr id="16" name="TextBox 15">
            <a:extLst>
              <a:ext uri="{FF2B5EF4-FFF2-40B4-BE49-F238E27FC236}">
                <a16:creationId xmlns:a16="http://schemas.microsoft.com/office/drawing/2014/main" id="{1F6C213E-F562-4E65-8E68-322176D1593E}"/>
              </a:ext>
            </a:extLst>
          </p:cNvPr>
          <p:cNvSpPr txBox="1"/>
          <p:nvPr/>
        </p:nvSpPr>
        <p:spPr>
          <a:xfrm>
            <a:off x="2364810" y="1588623"/>
            <a:ext cx="4916731" cy="369332"/>
          </a:xfrm>
          <a:prstGeom prst="rect">
            <a:avLst/>
          </a:prstGeom>
          <a:noFill/>
        </p:spPr>
        <p:txBody>
          <a:bodyPr wrap="none" rtlCol="0">
            <a:spAutoFit/>
          </a:bodyPr>
          <a:lstStyle/>
          <a:p>
            <a:r>
              <a:rPr lang="en-US" i="1" dirty="0">
                <a:solidFill>
                  <a:schemeClr val="accent2">
                    <a:lumMod val="75000"/>
                  </a:schemeClr>
                </a:solidFill>
              </a:rPr>
              <a:t>These residues may be far from the active site</a:t>
            </a:r>
          </a:p>
        </p:txBody>
      </p:sp>
      <p:sp>
        <p:nvSpPr>
          <p:cNvPr id="17" name="TextBox 16">
            <a:extLst>
              <a:ext uri="{FF2B5EF4-FFF2-40B4-BE49-F238E27FC236}">
                <a16:creationId xmlns:a16="http://schemas.microsoft.com/office/drawing/2014/main" id="{AA9D0B9D-7B3E-4996-8D8B-0CABD340CEB1}"/>
              </a:ext>
            </a:extLst>
          </p:cNvPr>
          <p:cNvSpPr txBox="1"/>
          <p:nvPr/>
        </p:nvSpPr>
        <p:spPr>
          <a:xfrm>
            <a:off x="283718" y="1637386"/>
            <a:ext cx="1046986" cy="923330"/>
          </a:xfrm>
          <a:prstGeom prst="rect">
            <a:avLst/>
          </a:prstGeom>
          <a:noFill/>
        </p:spPr>
        <p:txBody>
          <a:bodyPr wrap="square" rtlCol="0">
            <a:spAutoFit/>
          </a:bodyPr>
          <a:lstStyle/>
          <a:p>
            <a:pPr algn="ctr"/>
            <a:r>
              <a:rPr lang="en-US" sz="1350" dirty="0"/>
              <a:t>Residues &lt;4</a:t>
            </a:r>
            <a:r>
              <a:rPr lang="en-US" sz="1350" dirty="0">
                <a:solidFill>
                  <a:srgbClr val="4D5156"/>
                </a:solidFill>
                <a:latin typeface="Roboto" panose="02000000000000000000" pitchFamily="2" charset="0"/>
              </a:rPr>
              <a:t>Å</a:t>
            </a:r>
            <a:r>
              <a:rPr lang="en-US" sz="1350" dirty="0"/>
              <a:t> in gray surface</a:t>
            </a:r>
          </a:p>
        </p:txBody>
      </p:sp>
      <p:sp>
        <p:nvSpPr>
          <p:cNvPr id="12" name="Text Box 6">
            <a:extLst>
              <a:ext uri="{FF2B5EF4-FFF2-40B4-BE49-F238E27FC236}">
                <a16:creationId xmlns:a16="http://schemas.microsoft.com/office/drawing/2014/main" id="{7621BC8D-C606-334E-BCD4-4F946B249435}"/>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3" name="Text Box 8">
            <a:extLst>
              <a:ext uri="{FF2B5EF4-FFF2-40B4-BE49-F238E27FC236}">
                <a16:creationId xmlns:a16="http://schemas.microsoft.com/office/drawing/2014/main" id="{B0648A35-F333-6D41-BA2E-4539FEB0F373}"/>
              </a:ext>
            </a:extLst>
          </p:cNvPr>
          <p:cNvSpPr txBox="1">
            <a:spLocks noChangeArrowheads="1"/>
          </p:cNvSpPr>
          <p:nvPr/>
        </p:nvSpPr>
        <p:spPr bwMode="auto">
          <a:xfrm>
            <a:off x="7218988" y="6248400"/>
            <a:ext cx="15440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Lisa N. Kinch</a:t>
            </a:r>
          </a:p>
        </p:txBody>
      </p:sp>
      <p:sp>
        <p:nvSpPr>
          <p:cNvPr id="14" name="Text Box 9">
            <a:extLst>
              <a:ext uri="{FF2B5EF4-FFF2-40B4-BE49-F238E27FC236}">
                <a16:creationId xmlns:a16="http://schemas.microsoft.com/office/drawing/2014/main" id="{C2E4FFF1-120A-A64A-AAE2-3A21FAC1DD56}"/>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40132977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0DC63-861D-4ED5-836D-8FFED4E80E35}"/>
              </a:ext>
            </a:extLst>
          </p:cNvPr>
          <p:cNvSpPr>
            <a:spLocks noGrp="1"/>
          </p:cNvSpPr>
          <p:nvPr>
            <p:ph type="title"/>
          </p:nvPr>
        </p:nvSpPr>
        <p:spPr>
          <a:xfrm>
            <a:off x="723900" y="531736"/>
            <a:ext cx="7886700" cy="682610"/>
          </a:xfrm>
        </p:spPr>
        <p:txBody>
          <a:bodyPr>
            <a:normAutofit fontScale="90000"/>
          </a:bodyPr>
          <a:lstStyle/>
          <a:p>
            <a:r>
              <a:rPr lang="en-US" b="1" dirty="0"/>
              <a:t>HMBS Functional Residues: bind ligands</a:t>
            </a:r>
          </a:p>
        </p:txBody>
      </p:sp>
      <p:sp>
        <p:nvSpPr>
          <p:cNvPr id="16" name="TextBox 15">
            <a:extLst>
              <a:ext uri="{FF2B5EF4-FFF2-40B4-BE49-F238E27FC236}">
                <a16:creationId xmlns:a16="http://schemas.microsoft.com/office/drawing/2014/main" id="{1F6C213E-F562-4E65-8E68-322176D1593E}"/>
              </a:ext>
            </a:extLst>
          </p:cNvPr>
          <p:cNvSpPr txBox="1"/>
          <p:nvPr/>
        </p:nvSpPr>
        <p:spPr>
          <a:xfrm>
            <a:off x="2364810" y="1588623"/>
            <a:ext cx="4211409" cy="369332"/>
          </a:xfrm>
          <a:prstGeom prst="rect">
            <a:avLst/>
          </a:prstGeom>
          <a:noFill/>
        </p:spPr>
        <p:txBody>
          <a:bodyPr wrap="none" rtlCol="0">
            <a:spAutoFit/>
          </a:bodyPr>
          <a:lstStyle/>
          <a:p>
            <a:r>
              <a:rPr lang="en-US" i="1" dirty="0">
                <a:solidFill>
                  <a:schemeClr val="accent2">
                    <a:lumMod val="75000"/>
                  </a:schemeClr>
                </a:solidFill>
              </a:rPr>
              <a:t>These residues surround the active site</a:t>
            </a:r>
          </a:p>
        </p:txBody>
      </p:sp>
      <p:pic>
        <p:nvPicPr>
          <p:cNvPr id="5" name="Picture 4" descr="A picture containing text&#10;&#10;Description automatically generated">
            <a:extLst>
              <a:ext uri="{FF2B5EF4-FFF2-40B4-BE49-F238E27FC236}">
                <a16:creationId xmlns:a16="http://schemas.microsoft.com/office/drawing/2014/main" id="{36F5D00D-4D75-435C-8A25-E16A4CAD0F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3942" y="2206991"/>
            <a:ext cx="4431703" cy="3323778"/>
          </a:xfrm>
          <a:prstGeom prst="rect">
            <a:avLst/>
          </a:prstGeom>
        </p:spPr>
      </p:pic>
      <p:sp>
        <p:nvSpPr>
          <p:cNvPr id="8" name="Text Box 6">
            <a:extLst>
              <a:ext uri="{FF2B5EF4-FFF2-40B4-BE49-F238E27FC236}">
                <a16:creationId xmlns:a16="http://schemas.microsoft.com/office/drawing/2014/main" id="{AB083B40-DFAD-6648-A0E9-7B126917CA1D}"/>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0" name="Text Box 8">
            <a:extLst>
              <a:ext uri="{FF2B5EF4-FFF2-40B4-BE49-F238E27FC236}">
                <a16:creationId xmlns:a16="http://schemas.microsoft.com/office/drawing/2014/main" id="{FF63F9BF-AE00-3848-AE6C-2F398F1FDA91}"/>
              </a:ext>
            </a:extLst>
          </p:cNvPr>
          <p:cNvSpPr txBox="1">
            <a:spLocks noChangeArrowheads="1"/>
          </p:cNvSpPr>
          <p:nvPr/>
        </p:nvSpPr>
        <p:spPr bwMode="auto">
          <a:xfrm>
            <a:off x="7218988" y="6248400"/>
            <a:ext cx="15440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Lisa N. Kinch</a:t>
            </a:r>
          </a:p>
        </p:txBody>
      </p:sp>
      <p:sp>
        <p:nvSpPr>
          <p:cNvPr id="11" name="Text Box 9">
            <a:extLst>
              <a:ext uri="{FF2B5EF4-FFF2-40B4-BE49-F238E27FC236}">
                <a16:creationId xmlns:a16="http://schemas.microsoft.com/office/drawing/2014/main" id="{3FB8D074-B3C7-3F43-B092-112853705AB6}"/>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32975176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0DC63-861D-4ED5-836D-8FFED4E80E35}"/>
              </a:ext>
            </a:extLst>
          </p:cNvPr>
          <p:cNvSpPr>
            <a:spLocks noGrp="1"/>
          </p:cNvSpPr>
          <p:nvPr>
            <p:ph type="title"/>
          </p:nvPr>
        </p:nvSpPr>
        <p:spPr>
          <a:xfrm>
            <a:off x="414739" y="283091"/>
            <a:ext cx="7886700" cy="682610"/>
          </a:xfrm>
        </p:spPr>
        <p:txBody>
          <a:bodyPr>
            <a:noAutofit/>
          </a:bodyPr>
          <a:lstStyle/>
          <a:p>
            <a:r>
              <a:rPr lang="en-US" sz="3600" b="1" dirty="0"/>
              <a:t>Predicted fitness scores highlights the functional sites</a:t>
            </a:r>
          </a:p>
        </p:txBody>
      </p:sp>
      <p:grpSp>
        <p:nvGrpSpPr>
          <p:cNvPr id="13" name="Group 12">
            <a:extLst>
              <a:ext uri="{FF2B5EF4-FFF2-40B4-BE49-F238E27FC236}">
                <a16:creationId xmlns:a16="http://schemas.microsoft.com/office/drawing/2014/main" id="{27C12876-7294-4CF9-930D-AF2C060E29AD}"/>
              </a:ext>
            </a:extLst>
          </p:cNvPr>
          <p:cNvGrpSpPr/>
          <p:nvPr/>
        </p:nvGrpSpPr>
        <p:grpSpPr>
          <a:xfrm rot="19190272">
            <a:off x="3419185" y="325803"/>
            <a:ext cx="5431201" cy="4336556"/>
            <a:chOff x="4733089" y="-353431"/>
            <a:chExt cx="7241600" cy="5782074"/>
          </a:xfrm>
        </p:grpSpPr>
        <p:pic>
          <p:nvPicPr>
            <p:cNvPr id="7" name="Picture 6" descr="A close-up of a flower&#10;&#10;Description automatically generated with medium confidence">
              <a:extLst>
                <a:ext uri="{FF2B5EF4-FFF2-40B4-BE49-F238E27FC236}">
                  <a16:creationId xmlns:a16="http://schemas.microsoft.com/office/drawing/2014/main" id="{6855C5FD-D456-4AF8-B123-E84D16D3B5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9083" y="2041936"/>
              <a:ext cx="4515606" cy="3386707"/>
            </a:xfrm>
            <a:prstGeom prst="rect">
              <a:avLst/>
            </a:prstGeom>
          </p:spPr>
        </p:pic>
        <p:pic>
          <p:nvPicPr>
            <p:cNvPr id="9" name="Picture 8">
              <a:extLst>
                <a:ext uri="{FF2B5EF4-FFF2-40B4-BE49-F238E27FC236}">
                  <a16:creationId xmlns:a16="http://schemas.microsoft.com/office/drawing/2014/main" id="{336E5492-3283-4841-9408-C71BB5E65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3089" y="-353431"/>
              <a:ext cx="4515607" cy="3386707"/>
            </a:xfrm>
            <a:prstGeom prst="rect">
              <a:avLst/>
            </a:prstGeom>
          </p:spPr>
        </p:pic>
      </p:grpSp>
      <p:grpSp>
        <p:nvGrpSpPr>
          <p:cNvPr id="14" name="Group 13">
            <a:extLst>
              <a:ext uri="{FF2B5EF4-FFF2-40B4-BE49-F238E27FC236}">
                <a16:creationId xmlns:a16="http://schemas.microsoft.com/office/drawing/2014/main" id="{9364C255-C31C-40D3-89D9-A0B4A134EBC1}"/>
              </a:ext>
            </a:extLst>
          </p:cNvPr>
          <p:cNvGrpSpPr/>
          <p:nvPr/>
        </p:nvGrpSpPr>
        <p:grpSpPr>
          <a:xfrm rot="18835847">
            <a:off x="3468024" y="2565431"/>
            <a:ext cx="5312581" cy="4679044"/>
            <a:chOff x="4488791" y="2131067"/>
            <a:chExt cx="7083442" cy="6238726"/>
          </a:xfrm>
        </p:grpSpPr>
        <p:pic>
          <p:nvPicPr>
            <p:cNvPr id="5" name="Picture 4" descr="A picture containing sweet, food, pomegranate&#10;&#10;Description automatically generated">
              <a:extLst>
                <a:ext uri="{FF2B5EF4-FFF2-40B4-BE49-F238E27FC236}">
                  <a16:creationId xmlns:a16="http://schemas.microsoft.com/office/drawing/2014/main" id="{E02E5A82-F546-4348-BF50-94BCBA13DE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6626" y="4983086"/>
              <a:ext cx="4515607" cy="3386707"/>
            </a:xfrm>
            <a:prstGeom prst="rect">
              <a:avLst/>
            </a:prstGeom>
          </p:spPr>
        </p:pic>
        <p:pic>
          <p:nvPicPr>
            <p:cNvPr id="11" name="Picture 10">
              <a:extLst>
                <a:ext uri="{FF2B5EF4-FFF2-40B4-BE49-F238E27FC236}">
                  <a16:creationId xmlns:a16="http://schemas.microsoft.com/office/drawing/2014/main" id="{F7D21683-4C79-4FE8-B020-EFF2EED617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88791" y="2293402"/>
              <a:ext cx="4515607" cy="3386707"/>
            </a:xfrm>
            <a:prstGeom prst="rect">
              <a:avLst/>
            </a:prstGeom>
          </p:spPr>
        </p:pic>
        <p:sp>
          <p:nvSpPr>
            <p:cNvPr id="20" name="TextBox 19">
              <a:extLst>
                <a:ext uri="{FF2B5EF4-FFF2-40B4-BE49-F238E27FC236}">
                  <a16:creationId xmlns:a16="http://schemas.microsoft.com/office/drawing/2014/main" id="{33035EA1-409E-4E2B-A699-45889FA1336C}"/>
                </a:ext>
              </a:extLst>
            </p:cNvPr>
            <p:cNvSpPr txBox="1"/>
            <p:nvPr/>
          </p:nvSpPr>
          <p:spPr>
            <a:xfrm rot="18964153">
              <a:off x="4921874" y="2131067"/>
              <a:ext cx="1579920" cy="492443"/>
            </a:xfrm>
            <a:prstGeom prst="rect">
              <a:avLst/>
            </a:prstGeom>
            <a:noFill/>
          </p:spPr>
          <p:txBody>
            <a:bodyPr wrap="none" rtlCol="0">
              <a:spAutoFit/>
            </a:bodyPr>
            <a:lstStyle/>
            <a:p>
              <a:r>
                <a:rPr lang="en-US" dirty="0"/>
                <a:t>Maximum</a:t>
              </a:r>
            </a:p>
          </p:txBody>
        </p:sp>
      </p:grpSp>
      <p:sp>
        <p:nvSpPr>
          <p:cNvPr id="15" name="TextBox 14">
            <a:extLst>
              <a:ext uri="{FF2B5EF4-FFF2-40B4-BE49-F238E27FC236}">
                <a16:creationId xmlns:a16="http://schemas.microsoft.com/office/drawing/2014/main" id="{859FB5DC-D998-8B41-AA1D-02BCBF09CF1E}"/>
              </a:ext>
            </a:extLst>
          </p:cNvPr>
          <p:cNvSpPr txBox="1"/>
          <p:nvPr/>
        </p:nvSpPr>
        <p:spPr>
          <a:xfrm>
            <a:off x="414739" y="1819888"/>
            <a:ext cx="2712940" cy="3877985"/>
          </a:xfrm>
          <a:prstGeom prst="rect">
            <a:avLst/>
          </a:prstGeom>
          <a:solidFill>
            <a:schemeClr val="bg1">
              <a:lumMod val="95000"/>
            </a:schemeClr>
          </a:solidFill>
        </p:spPr>
        <p:txBody>
          <a:bodyPr wrap="square" rtlCol="0">
            <a:spAutoFit/>
          </a:bodyPr>
          <a:lstStyle/>
          <a:p>
            <a:pPr algn="ctr"/>
            <a:r>
              <a:rPr lang="en-US" sz="2100" b="1" dirty="0"/>
              <a:t>Method</a:t>
            </a:r>
          </a:p>
          <a:p>
            <a:pPr algn="ctr"/>
            <a:endParaRPr lang="en-US" sz="1500" b="1" dirty="0"/>
          </a:p>
          <a:p>
            <a:pPr marL="214313" indent="-214313">
              <a:buFont typeface="Arial" panose="020B0604020202020204" pitchFamily="34" charset="0"/>
              <a:buChar char="•"/>
            </a:pPr>
            <a:r>
              <a:rPr lang="en-US" sz="1500" dirty="0"/>
              <a:t>Use transformed scores</a:t>
            </a:r>
          </a:p>
          <a:p>
            <a:pPr marL="214313" indent="-214313">
              <a:buFont typeface="Arial" panose="020B0604020202020204" pitchFamily="34" charset="0"/>
              <a:buChar char="•"/>
            </a:pPr>
            <a:r>
              <a:rPr lang="en-US" sz="1500" dirty="0"/>
              <a:t> Remove team1 inverse scores (4 groups)</a:t>
            </a:r>
          </a:p>
          <a:p>
            <a:pPr marL="214313" indent="-214313">
              <a:buFont typeface="Arial" panose="020B0604020202020204" pitchFamily="34" charset="0"/>
              <a:buChar char="•"/>
            </a:pPr>
            <a:r>
              <a:rPr lang="en-US" sz="1500" dirty="0"/>
              <a:t>Average remaining scores for each mutation across groups</a:t>
            </a:r>
          </a:p>
          <a:p>
            <a:pPr marL="214313" indent="-214313">
              <a:buFont typeface="Arial" panose="020B0604020202020204" pitchFamily="34" charset="0"/>
              <a:buChar char="•"/>
            </a:pPr>
            <a:r>
              <a:rPr lang="en-US" sz="1500" dirty="0"/>
              <a:t>Pick maximum and minimum average score for each position</a:t>
            </a:r>
          </a:p>
          <a:p>
            <a:pPr marL="214313" indent="-214313">
              <a:buFont typeface="Arial" panose="020B0604020202020204" pitchFamily="34" charset="0"/>
              <a:buChar char="•"/>
            </a:pPr>
            <a:r>
              <a:rPr lang="en-US" sz="1500" dirty="0"/>
              <a:t>Map scores to B-factors</a:t>
            </a:r>
          </a:p>
          <a:p>
            <a:pPr marL="214313" indent="-214313">
              <a:buFont typeface="Arial" panose="020B0604020202020204" pitchFamily="34" charset="0"/>
              <a:buChar char="•"/>
            </a:pPr>
            <a:r>
              <a:rPr lang="en-US" sz="1500" dirty="0"/>
              <a:t>Blue-white-red </a:t>
            </a:r>
            <a:r>
              <a:rPr lang="en-US" sz="1500" dirty="0" err="1"/>
              <a:t>colorspectrum</a:t>
            </a:r>
            <a:r>
              <a:rPr lang="en-US" sz="1500" dirty="0"/>
              <a:t> from 0 to 1.3 </a:t>
            </a:r>
          </a:p>
          <a:p>
            <a:pPr marL="214313" indent="-214313">
              <a:buFont typeface="Arial" panose="020B0604020202020204" pitchFamily="34" charset="0"/>
              <a:buChar char="•"/>
            </a:pPr>
            <a:endParaRPr lang="en-US" sz="1500" dirty="0"/>
          </a:p>
        </p:txBody>
      </p:sp>
      <p:sp>
        <p:nvSpPr>
          <p:cNvPr id="21" name="TextBox 20">
            <a:extLst>
              <a:ext uri="{FF2B5EF4-FFF2-40B4-BE49-F238E27FC236}">
                <a16:creationId xmlns:a16="http://schemas.microsoft.com/office/drawing/2014/main" id="{090624F2-D61A-FF40-9014-3AFDBBF957F7}"/>
              </a:ext>
            </a:extLst>
          </p:cNvPr>
          <p:cNvSpPr txBox="1"/>
          <p:nvPr/>
        </p:nvSpPr>
        <p:spPr>
          <a:xfrm rot="16200000">
            <a:off x="2826875" y="2503547"/>
            <a:ext cx="1120820" cy="369332"/>
          </a:xfrm>
          <a:prstGeom prst="rect">
            <a:avLst/>
          </a:prstGeom>
          <a:noFill/>
        </p:spPr>
        <p:txBody>
          <a:bodyPr wrap="none" rtlCol="0">
            <a:spAutoFit/>
          </a:bodyPr>
          <a:lstStyle/>
          <a:p>
            <a:r>
              <a:rPr lang="en-US" dirty="0"/>
              <a:t>Minimum</a:t>
            </a:r>
          </a:p>
        </p:txBody>
      </p:sp>
      <p:sp>
        <p:nvSpPr>
          <p:cNvPr id="12" name="TextBox 11">
            <a:extLst>
              <a:ext uri="{FF2B5EF4-FFF2-40B4-BE49-F238E27FC236}">
                <a16:creationId xmlns:a16="http://schemas.microsoft.com/office/drawing/2014/main" id="{7D86E2A1-B39F-8F46-98EE-73A6518987FA}"/>
              </a:ext>
            </a:extLst>
          </p:cNvPr>
          <p:cNvSpPr txBox="1"/>
          <p:nvPr/>
        </p:nvSpPr>
        <p:spPr>
          <a:xfrm>
            <a:off x="4847861" y="1371600"/>
            <a:ext cx="1069524" cy="300082"/>
          </a:xfrm>
          <a:prstGeom prst="rect">
            <a:avLst/>
          </a:prstGeom>
          <a:solidFill>
            <a:schemeClr val="tx1"/>
          </a:solidFill>
          <a:ln>
            <a:solidFill>
              <a:schemeClr val="tx1"/>
            </a:solidFill>
          </a:ln>
        </p:spPr>
        <p:txBody>
          <a:bodyPr wrap="none" rtlCol="0">
            <a:spAutoFit/>
          </a:bodyPr>
          <a:lstStyle/>
          <a:p>
            <a:r>
              <a:rPr lang="en-US" sz="1350" dirty="0">
                <a:solidFill>
                  <a:schemeClr val="bg1"/>
                </a:solidFill>
              </a:rPr>
              <a:t>Mobile loop</a:t>
            </a:r>
          </a:p>
        </p:txBody>
      </p:sp>
      <p:cxnSp>
        <p:nvCxnSpPr>
          <p:cNvPr id="16" name="Straight Arrow Connector 15">
            <a:extLst>
              <a:ext uri="{FF2B5EF4-FFF2-40B4-BE49-F238E27FC236}">
                <a16:creationId xmlns:a16="http://schemas.microsoft.com/office/drawing/2014/main" id="{81CDFC36-987C-7441-85EE-AF8101931305}"/>
              </a:ext>
            </a:extLst>
          </p:cNvPr>
          <p:cNvCxnSpPr>
            <a:cxnSpLocks/>
          </p:cNvCxnSpPr>
          <p:nvPr/>
        </p:nvCxnSpPr>
        <p:spPr>
          <a:xfrm flipH="1">
            <a:off x="4552149" y="1510100"/>
            <a:ext cx="295712" cy="21069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DF51B49D-EF9A-D646-879A-2D588E265C1F}"/>
              </a:ext>
            </a:extLst>
          </p:cNvPr>
          <p:cNvSpPr txBox="1"/>
          <p:nvPr/>
        </p:nvSpPr>
        <p:spPr>
          <a:xfrm>
            <a:off x="4874076" y="3886200"/>
            <a:ext cx="1069524" cy="300082"/>
          </a:xfrm>
          <a:prstGeom prst="rect">
            <a:avLst/>
          </a:prstGeom>
          <a:solidFill>
            <a:schemeClr val="tx1"/>
          </a:solidFill>
          <a:ln>
            <a:solidFill>
              <a:schemeClr val="tx1"/>
            </a:solidFill>
          </a:ln>
        </p:spPr>
        <p:txBody>
          <a:bodyPr wrap="none" rtlCol="0">
            <a:spAutoFit/>
          </a:bodyPr>
          <a:lstStyle/>
          <a:p>
            <a:r>
              <a:rPr lang="en-US" sz="1350" dirty="0">
                <a:solidFill>
                  <a:schemeClr val="bg1"/>
                </a:solidFill>
              </a:rPr>
              <a:t>Mobile loop</a:t>
            </a:r>
          </a:p>
        </p:txBody>
      </p:sp>
      <p:cxnSp>
        <p:nvCxnSpPr>
          <p:cNvPr id="18" name="Straight Arrow Connector 17">
            <a:extLst>
              <a:ext uri="{FF2B5EF4-FFF2-40B4-BE49-F238E27FC236}">
                <a16:creationId xmlns:a16="http://schemas.microsoft.com/office/drawing/2014/main" id="{FB957A51-D9F4-994D-8FE5-376E2F37204F}"/>
              </a:ext>
            </a:extLst>
          </p:cNvPr>
          <p:cNvCxnSpPr>
            <a:cxnSpLocks/>
          </p:cNvCxnSpPr>
          <p:nvPr/>
        </p:nvCxnSpPr>
        <p:spPr>
          <a:xfrm flipH="1">
            <a:off x="4578365" y="4024700"/>
            <a:ext cx="295712" cy="21069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 Box 6">
            <a:extLst>
              <a:ext uri="{FF2B5EF4-FFF2-40B4-BE49-F238E27FC236}">
                <a16:creationId xmlns:a16="http://schemas.microsoft.com/office/drawing/2014/main" id="{34D7B9DE-1E46-7747-803C-8D8B57BEA6C7}"/>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2" name="Text Box 8">
            <a:extLst>
              <a:ext uri="{FF2B5EF4-FFF2-40B4-BE49-F238E27FC236}">
                <a16:creationId xmlns:a16="http://schemas.microsoft.com/office/drawing/2014/main" id="{4863E14E-18F4-6D4F-8C9A-53E99F00FEFF}"/>
              </a:ext>
            </a:extLst>
          </p:cNvPr>
          <p:cNvSpPr txBox="1">
            <a:spLocks noChangeArrowheads="1"/>
          </p:cNvSpPr>
          <p:nvPr/>
        </p:nvSpPr>
        <p:spPr bwMode="auto">
          <a:xfrm>
            <a:off x="7475467" y="6248400"/>
            <a:ext cx="128753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Qian Cong</a:t>
            </a:r>
          </a:p>
        </p:txBody>
      </p:sp>
      <p:sp>
        <p:nvSpPr>
          <p:cNvPr id="23" name="Text Box 9">
            <a:extLst>
              <a:ext uri="{FF2B5EF4-FFF2-40B4-BE49-F238E27FC236}">
                <a16:creationId xmlns:a16="http://schemas.microsoft.com/office/drawing/2014/main" id="{188F243E-CEB7-1B46-9925-A4E42C66DBB9}"/>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1586768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C2DA6-2582-1A4A-AC9E-D230B86C12CB}"/>
              </a:ext>
            </a:extLst>
          </p:cNvPr>
          <p:cNvSpPr>
            <a:spLocks noGrp="1"/>
          </p:cNvSpPr>
          <p:nvPr>
            <p:ph type="title"/>
          </p:nvPr>
        </p:nvSpPr>
        <p:spPr>
          <a:xfrm>
            <a:off x="457200" y="175913"/>
            <a:ext cx="8229600" cy="1143000"/>
          </a:xfrm>
        </p:spPr>
        <p:txBody>
          <a:bodyPr>
            <a:noAutofit/>
          </a:bodyPr>
          <a:lstStyle/>
          <a:p>
            <a:r>
              <a:rPr lang="en-US" sz="3200" b="1" dirty="0"/>
              <a:t>Average predicted score for each position corelate with conservation</a:t>
            </a:r>
          </a:p>
        </p:txBody>
      </p:sp>
      <p:pic>
        <p:nvPicPr>
          <p:cNvPr id="25602" name="Picture 2">
            <a:extLst>
              <a:ext uri="{FF2B5EF4-FFF2-40B4-BE49-F238E27FC236}">
                <a16:creationId xmlns:a16="http://schemas.microsoft.com/office/drawing/2014/main" id="{343A076F-4DE4-1B46-A75B-24C471127C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308974"/>
            <a:ext cx="4974167" cy="4793308"/>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6">
            <a:extLst>
              <a:ext uri="{FF2B5EF4-FFF2-40B4-BE49-F238E27FC236}">
                <a16:creationId xmlns:a16="http://schemas.microsoft.com/office/drawing/2014/main" id="{1E9863CE-88EA-FE4B-94AF-D23CAEF122DD}"/>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7" name="Text Box 8">
            <a:extLst>
              <a:ext uri="{FF2B5EF4-FFF2-40B4-BE49-F238E27FC236}">
                <a16:creationId xmlns:a16="http://schemas.microsoft.com/office/drawing/2014/main" id="{6F12EC2B-0103-354F-B9EC-F73518D20010}"/>
              </a:ext>
            </a:extLst>
          </p:cNvPr>
          <p:cNvSpPr txBox="1">
            <a:spLocks noChangeArrowheads="1"/>
          </p:cNvSpPr>
          <p:nvPr/>
        </p:nvSpPr>
        <p:spPr bwMode="auto">
          <a:xfrm>
            <a:off x="7475467" y="6248400"/>
            <a:ext cx="128753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Qian Cong</a:t>
            </a:r>
          </a:p>
        </p:txBody>
      </p:sp>
      <p:sp>
        <p:nvSpPr>
          <p:cNvPr id="8" name="Text Box 9">
            <a:extLst>
              <a:ext uri="{FF2B5EF4-FFF2-40B4-BE49-F238E27FC236}">
                <a16:creationId xmlns:a16="http://schemas.microsoft.com/office/drawing/2014/main" id="{25D3F1AB-53AB-DA4F-9F60-F45D8C11693D}"/>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10517757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81316-869C-AD4A-82FB-F9F50E12B99E}"/>
              </a:ext>
            </a:extLst>
          </p:cNvPr>
          <p:cNvSpPr>
            <a:spLocks noGrp="1"/>
          </p:cNvSpPr>
          <p:nvPr>
            <p:ph type="title"/>
          </p:nvPr>
        </p:nvSpPr>
        <p:spPr>
          <a:xfrm>
            <a:off x="533400" y="304800"/>
            <a:ext cx="8229600" cy="762000"/>
          </a:xfrm>
        </p:spPr>
        <p:txBody>
          <a:bodyPr>
            <a:normAutofit fontScale="90000"/>
          </a:bodyPr>
          <a:lstStyle/>
          <a:p>
            <a:r>
              <a:rPr lang="en-US" dirty="0"/>
              <a:t>Regions where predictions poorly match experimental results</a:t>
            </a:r>
          </a:p>
        </p:txBody>
      </p:sp>
      <p:pic>
        <p:nvPicPr>
          <p:cNvPr id="9" name="Picture 8">
            <a:extLst>
              <a:ext uri="{FF2B5EF4-FFF2-40B4-BE49-F238E27FC236}">
                <a16:creationId xmlns:a16="http://schemas.microsoft.com/office/drawing/2014/main" id="{FB064398-77E5-3E47-806B-81843A9BBBC7}"/>
              </a:ext>
            </a:extLst>
          </p:cNvPr>
          <p:cNvPicPr>
            <a:picLocks noChangeAspect="1"/>
          </p:cNvPicPr>
          <p:nvPr/>
        </p:nvPicPr>
        <p:blipFill rotWithShape="1">
          <a:blip r:embed="rId2"/>
          <a:srcRect r="4420"/>
          <a:stretch/>
        </p:blipFill>
        <p:spPr>
          <a:xfrm>
            <a:off x="135673" y="2136197"/>
            <a:ext cx="8763000" cy="1885959"/>
          </a:xfrm>
          <a:prstGeom prst="rect">
            <a:avLst/>
          </a:prstGeom>
        </p:spPr>
      </p:pic>
      <p:pic>
        <p:nvPicPr>
          <p:cNvPr id="10" name="Picture 9">
            <a:extLst>
              <a:ext uri="{FF2B5EF4-FFF2-40B4-BE49-F238E27FC236}">
                <a16:creationId xmlns:a16="http://schemas.microsoft.com/office/drawing/2014/main" id="{23089895-ECB3-5D45-B4D5-A87C02BE1532}"/>
              </a:ext>
            </a:extLst>
          </p:cNvPr>
          <p:cNvPicPr>
            <a:picLocks noChangeAspect="1"/>
          </p:cNvPicPr>
          <p:nvPr/>
        </p:nvPicPr>
        <p:blipFill rotWithShape="1">
          <a:blip r:embed="rId3"/>
          <a:srcRect r="4420"/>
          <a:stretch/>
        </p:blipFill>
        <p:spPr>
          <a:xfrm>
            <a:off x="135672" y="4738926"/>
            <a:ext cx="8762999" cy="1052274"/>
          </a:xfrm>
          <a:prstGeom prst="rect">
            <a:avLst/>
          </a:prstGeom>
        </p:spPr>
      </p:pic>
      <p:sp>
        <p:nvSpPr>
          <p:cNvPr id="11" name="TextBox 10">
            <a:extLst>
              <a:ext uri="{FF2B5EF4-FFF2-40B4-BE49-F238E27FC236}">
                <a16:creationId xmlns:a16="http://schemas.microsoft.com/office/drawing/2014/main" id="{150CB15D-ED42-DA49-A52F-2E5A1E0002F6}"/>
              </a:ext>
            </a:extLst>
          </p:cNvPr>
          <p:cNvSpPr txBox="1"/>
          <p:nvPr/>
        </p:nvSpPr>
        <p:spPr>
          <a:xfrm>
            <a:off x="609600" y="1396081"/>
            <a:ext cx="7924800" cy="707886"/>
          </a:xfrm>
          <a:prstGeom prst="rect">
            <a:avLst/>
          </a:prstGeom>
          <a:noFill/>
        </p:spPr>
        <p:txBody>
          <a:bodyPr wrap="square" rtlCol="0">
            <a:spAutoFit/>
          </a:bodyPr>
          <a:lstStyle/>
          <a:p>
            <a:pPr algn="ctr"/>
            <a:r>
              <a:rPr lang="en-US" sz="2000" b="1" dirty="0">
                <a:solidFill>
                  <a:srgbClr val="C00000"/>
                </a:solidFill>
              </a:rPr>
              <a:t>RMSD between experimental score and the median predicted score from top-ranking groups</a:t>
            </a:r>
          </a:p>
        </p:txBody>
      </p:sp>
      <p:cxnSp>
        <p:nvCxnSpPr>
          <p:cNvPr id="13" name="Straight Connector 12">
            <a:extLst>
              <a:ext uri="{FF2B5EF4-FFF2-40B4-BE49-F238E27FC236}">
                <a16:creationId xmlns:a16="http://schemas.microsoft.com/office/drawing/2014/main" id="{FF41CCC9-BAFA-E140-A8FC-69B2972BAF95}"/>
              </a:ext>
            </a:extLst>
          </p:cNvPr>
          <p:cNvCxnSpPr/>
          <p:nvPr/>
        </p:nvCxnSpPr>
        <p:spPr>
          <a:xfrm>
            <a:off x="304800" y="5211760"/>
            <a:ext cx="8610600" cy="0"/>
          </a:xfrm>
          <a:prstGeom prst="line">
            <a:avLst/>
          </a:prstGeom>
        </p:spPr>
        <p:style>
          <a:lnRef idx="3">
            <a:schemeClr val="accent1"/>
          </a:lnRef>
          <a:fillRef idx="0">
            <a:schemeClr val="accent1"/>
          </a:fillRef>
          <a:effectRef idx="2">
            <a:schemeClr val="accent1"/>
          </a:effectRef>
          <a:fontRef idx="minor">
            <a:schemeClr val="tx1"/>
          </a:fontRef>
        </p:style>
      </p:cxnSp>
      <p:sp>
        <p:nvSpPr>
          <p:cNvPr id="15" name="Text Box 6">
            <a:extLst>
              <a:ext uri="{FF2B5EF4-FFF2-40B4-BE49-F238E27FC236}">
                <a16:creationId xmlns:a16="http://schemas.microsoft.com/office/drawing/2014/main" id="{C2F9C808-065E-EA44-90D6-4D5E428DC479}"/>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6" name="Text Box 8">
            <a:extLst>
              <a:ext uri="{FF2B5EF4-FFF2-40B4-BE49-F238E27FC236}">
                <a16:creationId xmlns:a16="http://schemas.microsoft.com/office/drawing/2014/main" id="{6E99EC84-A6B4-9548-ABAC-CDD682A9C23F}"/>
              </a:ext>
            </a:extLst>
          </p:cNvPr>
          <p:cNvSpPr txBox="1">
            <a:spLocks noChangeArrowheads="1"/>
          </p:cNvSpPr>
          <p:nvPr/>
        </p:nvSpPr>
        <p:spPr bwMode="auto">
          <a:xfrm>
            <a:off x="7475467" y="6248400"/>
            <a:ext cx="128753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Qian Cong</a:t>
            </a:r>
          </a:p>
        </p:txBody>
      </p:sp>
      <p:sp>
        <p:nvSpPr>
          <p:cNvPr id="17" name="Text Box 9">
            <a:extLst>
              <a:ext uri="{FF2B5EF4-FFF2-40B4-BE49-F238E27FC236}">
                <a16:creationId xmlns:a16="http://schemas.microsoft.com/office/drawing/2014/main" id="{1EA70B71-18A7-6640-B68F-979B3AAFEF62}"/>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14" name="Down Arrow 13">
            <a:extLst>
              <a:ext uri="{FF2B5EF4-FFF2-40B4-BE49-F238E27FC236}">
                <a16:creationId xmlns:a16="http://schemas.microsoft.com/office/drawing/2014/main" id="{98BEB3A2-0453-2C48-A97B-85C7774480A6}"/>
              </a:ext>
            </a:extLst>
          </p:cNvPr>
          <p:cNvSpPr/>
          <p:nvPr/>
        </p:nvSpPr>
        <p:spPr>
          <a:xfrm>
            <a:off x="1905000" y="4107248"/>
            <a:ext cx="484632" cy="5465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DE2DB1BE-4F54-4348-9CCC-CAAE205BE0EB}"/>
              </a:ext>
            </a:extLst>
          </p:cNvPr>
          <p:cNvSpPr txBox="1"/>
          <p:nvPr/>
        </p:nvSpPr>
        <p:spPr>
          <a:xfrm>
            <a:off x="2971800" y="4195875"/>
            <a:ext cx="4134465" cy="369332"/>
          </a:xfrm>
          <a:prstGeom prst="rect">
            <a:avLst/>
          </a:prstGeom>
          <a:noFill/>
        </p:spPr>
        <p:txBody>
          <a:bodyPr wrap="none" rtlCol="0">
            <a:spAutoFit/>
          </a:bodyPr>
          <a:lstStyle/>
          <a:p>
            <a:r>
              <a:rPr lang="en-US" dirty="0"/>
              <a:t>Smooth by averaging neighboring dots</a:t>
            </a:r>
          </a:p>
        </p:txBody>
      </p:sp>
    </p:spTree>
    <p:extLst>
      <p:ext uri="{BB962C8B-B14F-4D97-AF65-F5344CB8AC3E}">
        <p14:creationId xmlns:p14="http://schemas.microsoft.com/office/powerpoint/2010/main" val="28986073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0B95516-A154-2446-8684-6838C1998639}"/>
              </a:ext>
            </a:extLst>
          </p:cNvPr>
          <p:cNvPicPr>
            <a:picLocks noChangeAspect="1"/>
          </p:cNvPicPr>
          <p:nvPr/>
        </p:nvPicPr>
        <p:blipFill>
          <a:blip r:embed="rId2"/>
          <a:stretch>
            <a:fillRect/>
          </a:stretch>
        </p:blipFill>
        <p:spPr>
          <a:xfrm>
            <a:off x="609600" y="2170393"/>
            <a:ext cx="3545121" cy="2782607"/>
          </a:xfrm>
          <a:prstGeom prst="rect">
            <a:avLst/>
          </a:prstGeom>
        </p:spPr>
      </p:pic>
      <p:sp>
        <p:nvSpPr>
          <p:cNvPr id="4" name="Text Box 6">
            <a:extLst>
              <a:ext uri="{FF2B5EF4-FFF2-40B4-BE49-F238E27FC236}">
                <a16:creationId xmlns:a16="http://schemas.microsoft.com/office/drawing/2014/main" id="{DABD7F94-C697-A34E-9B31-ADD0FDC90AB0}"/>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5" name="Text Box 8">
            <a:extLst>
              <a:ext uri="{FF2B5EF4-FFF2-40B4-BE49-F238E27FC236}">
                <a16:creationId xmlns:a16="http://schemas.microsoft.com/office/drawing/2014/main" id="{7BDE978B-D0BA-0E4F-976E-61461D0C62A8}"/>
              </a:ext>
            </a:extLst>
          </p:cNvPr>
          <p:cNvSpPr txBox="1">
            <a:spLocks noChangeArrowheads="1"/>
          </p:cNvSpPr>
          <p:nvPr/>
        </p:nvSpPr>
        <p:spPr bwMode="auto">
          <a:xfrm>
            <a:off x="7475467" y="6248400"/>
            <a:ext cx="128753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Qian Cong</a:t>
            </a:r>
          </a:p>
        </p:txBody>
      </p:sp>
      <p:sp>
        <p:nvSpPr>
          <p:cNvPr id="6" name="Text Box 9">
            <a:extLst>
              <a:ext uri="{FF2B5EF4-FFF2-40B4-BE49-F238E27FC236}">
                <a16:creationId xmlns:a16="http://schemas.microsoft.com/office/drawing/2014/main" id="{822E96DE-B68D-8446-BEC4-89B0B8AD233D}"/>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9" name="Title 1">
            <a:extLst>
              <a:ext uri="{FF2B5EF4-FFF2-40B4-BE49-F238E27FC236}">
                <a16:creationId xmlns:a16="http://schemas.microsoft.com/office/drawing/2014/main" id="{B81E357E-9A3F-8842-B2E3-17E72ACF7CA7}"/>
              </a:ext>
            </a:extLst>
          </p:cNvPr>
          <p:cNvSpPr>
            <a:spLocks noGrp="1"/>
          </p:cNvSpPr>
          <p:nvPr>
            <p:ph type="title"/>
          </p:nvPr>
        </p:nvSpPr>
        <p:spPr>
          <a:xfrm>
            <a:off x="533400" y="304800"/>
            <a:ext cx="8229600" cy="762000"/>
          </a:xfrm>
        </p:spPr>
        <p:txBody>
          <a:bodyPr>
            <a:normAutofit fontScale="90000"/>
          </a:bodyPr>
          <a:lstStyle/>
          <a:p>
            <a:r>
              <a:rPr lang="en-US" dirty="0"/>
              <a:t>Regions where predictions poorly match experimental results</a:t>
            </a:r>
          </a:p>
        </p:txBody>
      </p:sp>
      <p:pic>
        <p:nvPicPr>
          <p:cNvPr id="10" name="Picture 9">
            <a:extLst>
              <a:ext uri="{FF2B5EF4-FFF2-40B4-BE49-F238E27FC236}">
                <a16:creationId xmlns:a16="http://schemas.microsoft.com/office/drawing/2014/main" id="{9EE93CB5-90B0-6646-A133-60F5398787BE}"/>
              </a:ext>
            </a:extLst>
          </p:cNvPr>
          <p:cNvPicPr>
            <a:picLocks noChangeAspect="1"/>
          </p:cNvPicPr>
          <p:nvPr/>
        </p:nvPicPr>
        <p:blipFill>
          <a:blip r:embed="rId3"/>
          <a:stretch>
            <a:fillRect/>
          </a:stretch>
        </p:blipFill>
        <p:spPr>
          <a:xfrm>
            <a:off x="4187522" y="2057400"/>
            <a:ext cx="4575478" cy="3190468"/>
          </a:xfrm>
          <a:prstGeom prst="rect">
            <a:avLst/>
          </a:prstGeom>
        </p:spPr>
      </p:pic>
    </p:spTree>
    <p:extLst>
      <p:ext uri="{BB962C8B-B14F-4D97-AF65-F5344CB8AC3E}">
        <p14:creationId xmlns:p14="http://schemas.microsoft.com/office/powerpoint/2010/main" val="446936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327</TotalTime>
  <Words>2739</Words>
  <Application>Microsoft Macintosh PowerPoint</Application>
  <PresentationFormat>On-screen Show (4:3)</PresentationFormat>
  <Paragraphs>681</Paragraphs>
  <Slides>38</Slides>
  <Notes>2</Notes>
  <HiddenSlides>0</HiddenSlides>
  <MMClips>1</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6" baseType="lpstr">
      <vt:lpstr>Calibri(body)</vt:lpstr>
      <vt:lpstr>Harding</vt:lpstr>
      <vt:lpstr>Arial</vt:lpstr>
      <vt:lpstr>Calibri</vt:lpstr>
      <vt:lpstr>Roboto</vt:lpstr>
      <vt:lpstr>Symbol</vt:lpstr>
      <vt:lpstr>Brenner Lab Sample Master Template v07 05 June 2017 JL</vt:lpstr>
      <vt:lpstr>Equation</vt:lpstr>
      <vt:lpstr>CAGI slide pack guidelines I agree to my slides being used according to the following terms:  _______Jing Zhang, Lisa N. Kinch, Qian Cong, Nick V. Grishin_______</vt:lpstr>
      <vt:lpstr>Permission request regarding CAGI 6 recordings and hybrid presentations</vt:lpstr>
      <vt:lpstr>PowerPoint Presentation</vt:lpstr>
      <vt:lpstr>PowerPoint Presentation</vt:lpstr>
      <vt:lpstr>Dataset for the HMBS challenge</vt:lpstr>
      <vt:lpstr>PowerPoint Presentation</vt:lpstr>
      <vt:lpstr>Distributions of predicted fitness scores</vt:lpstr>
      <vt:lpstr>Problems with distribution of predicted scores</vt:lpstr>
      <vt:lpstr>PowerPoint Presentation</vt:lpstr>
      <vt:lpstr>General idea about what evaluation methods to use</vt:lpstr>
      <vt:lpstr>PowerPoint Presentation</vt:lpstr>
      <vt:lpstr>Description of each measure</vt:lpstr>
      <vt:lpstr>Description of each measure</vt:lpstr>
      <vt:lpstr>Description of each measure</vt:lpstr>
      <vt:lpstr>We added controls!</vt:lpstr>
      <vt:lpstr>PowerPoint Presentation</vt:lpstr>
      <vt:lpstr>PowerPoint Presentation</vt:lpstr>
      <vt:lpstr>PowerPoint Presentation</vt:lpstr>
      <vt:lpstr>PowerPoint Presentation</vt:lpstr>
      <vt:lpstr>PowerPoint Presentation</vt:lpstr>
      <vt:lpstr>PowerPoint Presentation</vt:lpstr>
      <vt:lpstr>Statistics and confidence</vt:lpstr>
      <vt:lpstr>PowerPoint Presentation</vt:lpstr>
      <vt:lpstr>PowerPoint Presentation</vt:lpstr>
      <vt:lpstr>PowerPoint Presentation</vt:lpstr>
      <vt:lpstr>PowerPoint Presentation</vt:lpstr>
      <vt:lpstr>PowerPoint Presentation</vt:lpstr>
      <vt:lpstr>HMBS in the Heme Biosynthetic Pathway</vt:lpstr>
      <vt:lpstr>Catalytic mechanism of HMBS</vt:lpstr>
      <vt:lpstr>HMBS Experimental Structures</vt:lpstr>
      <vt:lpstr>HMBS Experimental Structures</vt:lpstr>
      <vt:lpstr>HMBS Domain Organization</vt:lpstr>
      <vt:lpstr>HMBS Functional Residues: position the loop</vt:lpstr>
      <vt:lpstr>HMBS Functional Residues: bind ligands</vt:lpstr>
      <vt:lpstr>Predicted fitness scores highlights the functional sites</vt:lpstr>
      <vt:lpstr>Average predicted score for each position corelate with conservation</vt:lpstr>
      <vt:lpstr>Regions where predictions poorly match experimental results</vt:lpstr>
      <vt:lpstr>Regions where predictions poorly match experimental results</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Qian Cong</cp:lastModifiedBy>
  <cp:revision>11</cp:revision>
  <dcterms:created xsi:type="dcterms:W3CDTF">2017-09-29T21:50:38Z</dcterms:created>
  <dcterms:modified xsi:type="dcterms:W3CDTF">2022-05-14T15:59:23Z</dcterms:modified>
</cp:coreProperties>
</file>