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4" r:id="rId3"/>
    <p:sldId id="265" r:id="rId4"/>
    <p:sldId id="259" r:id="rId5"/>
    <p:sldId id="266" r:id="rId6"/>
    <p:sldId id="267" r:id="rId7"/>
    <p:sldId id="268" r:id="rId8"/>
    <p:sldId id="269"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33" autoAdjust="0"/>
    <p:restoredTop sz="94660"/>
  </p:normalViewPr>
  <p:slideViewPr>
    <p:cSldViewPr>
      <p:cViewPr>
        <p:scale>
          <a:sx n="70" d="100"/>
          <a:sy n="70" d="100"/>
        </p:scale>
        <p:origin x="1992" y="13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72494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71080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126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5/12/22</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8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703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315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34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88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951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7969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173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96502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60344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27015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12438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t>5/12/22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099350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84016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88169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89628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4705785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670188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1091248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59929054"/>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5" r:id="rId3"/>
    <p:sldLayoutId id="2147483655" r:id="rId4"/>
    <p:sldLayoutId id="2147483671" r:id="rId5"/>
    <p:sldLayoutId id="2147483662" r:id="rId6"/>
    <p:sldLayoutId id="2147483667" r:id="rId7"/>
    <p:sldLayoutId id="2147483663" r:id="rId8"/>
    <p:sldLayoutId id="2147483668" r:id="rId9"/>
    <p:sldLayoutId id="2147483669" r:id="rId10"/>
    <p:sldLayoutId id="2147483670" r:id="rId11"/>
    <p:sldLayoutId id="2147483649" r:id="rId12"/>
    <p:sldLayoutId id="2147483650" r:id="rId13"/>
    <p:sldLayoutId id="2147483651" r:id="rId14"/>
    <p:sldLayoutId id="2147483652" r:id="rId15"/>
    <p:sldLayoutId id="2147483653" r:id="rId16"/>
    <p:sldLayoutId id="2147483654" r:id="rId17"/>
    <p:sldLayoutId id="2147483656" r:id="rId18"/>
    <p:sldLayoutId id="2147483657" r:id="rId19"/>
    <p:sldLayoutId id="2147483658" r:id="rId20"/>
    <p:sldLayoutId id="2147483659" r:id="rId21"/>
    <p:sldLayoutId id="2147483672" r:id="rId22"/>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a:t>_______</a:t>
            </a:r>
            <a:r>
              <a:rPr lang="en-US" altLang="en-US" sz="1800" i="1" dirty="0">
                <a:solidFill>
                  <a:srgbClr val="FF3300"/>
                </a:solidFill>
              </a:rPr>
              <a:t>Milind Jagota</a:t>
            </a:r>
            <a:r>
              <a:rPr lang="en-US" altLang="en-US" sz="1800" i="1" dirty="0"/>
              <a:t>_______</a:t>
            </a:r>
          </a:p>
        </p:txBody>
      </p:sp>
      <p:sp>
        <p:nvSpPr>
          <p:cNvPr id="8197" name="Rectangle 5"/>
          <p:cNvSpPr>
            <a:spLocks noGrp="1" noChangeArrowheads="1"/>
          </p:cNvSpPr>
          <p:nvPr>
            <p:ph idx="1"/>
          </p:nvPr>
        </p:nvSpPr>
        <p:spPr/>
        <p:txBody>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6.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9598" y="4932289"/>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0397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B461-5ACB-6F8F-E178-61B3CF42A511}"/>
              </a:ext>
            </a:extLst>
          </p:cNvPr>
          <p:cNvSpPr>
            <a:spLocks noGrp="1"/>
          </p:cNvSpPr>
          <p:nvPr>
            <p:ph type="title"/>
          </p:nvPr>
        </p:nvSpPr>
        <p:spPr/>
        <p:txBody>
          <a:bodyPr>
            <a:normAutofit fontScale="90000"/>
          </a:bodyPr>
          <a:lstStyle/>
          <a:p>
            <a:r>
              <a:rPr lang="en-US" dirty="0"/>
              <a:t>Permission request regarding CAGI 6 recordings and hybrid presentations</a:t>
            </a:r>
          </a:p>
        </p:txBody>
      </p:sp>
      <p:sp>
        <p:nvSpPr>
          <p:cNvPr id="3" name="Content Placeholder 2">
            <a:extLst>
              <a:ext uri="{FF2B5EF4-FFF2-40B4-BE49-F238E27FC236}">
                <a16:creationId xmlns:a16="http://schemas.microsoft.com/office/drawing/2014/main" id="{06878C06-7A25-0490-40BD-E256D4DE47DA}"/>
              </a:ext>
            </a:extLst>
          </p:cNvPr>
          <p:cNvSpPr>
            <a:spLocks noGrp="1"/>
          </p:cNvSpPr>
          <p:nvPr>
            <p:ph idx="1"/>
          </p:nvPr>
        </p:nvSpPr>
        <p:spPr/>
        <p:txBody>
          <a:bodyPr/>
          <a:lstStyle/>
          <a:p>
            <a:pPr marL="0" indent="0">
              <a:buNone/>
            </a:pPr>
            <a:r>
              <a:rPr lang="en-US" dirty="0"/>
              <a:t>I understand that my presentation as associated with CAGI 6 will be recorded and broadcasted via the internet through CAGI’s designated technology provider. </a:t>
            </a:r>
          </a:p>
          <a:p>
            <a:pPr marL="0" indent="0">
              <a:buNone/>
            </a:pPr>
            <a:endParaRPr lang="en-US" dirty="0"/>
          </a:p>
          <a:p>
            <a:pPr marL="0" indent="0">
              <a:buNone/>
            </a:pPr>
            <a:r>
              <a:rPr lang="en-US" dirty="0"/>
              <a:t>As the copyright holder to this presentation entitled [</a:t>
            </a:r>
            <a:r>
              <a:rPr lang="en-US" i="1" dirty="0">
                <a:solidFill>
                  <a:srgbClr val="FF0000"/>
                </a:solidFill>
              </a:rPr>
              <a:t>Cross-protein transfer learning for variant effect prediction</a:t>
            </a:r>
            <a:r>
              <a:rPr lang="en-US" dirty="0"/>
              <a:t>], I hereby agree that the copyright for the online broadcast and recording of my presentation be released to CAGI and my recording be uploaded on to the CAGI website.</a:t>
            </a:r>
          </a:p>
        </p:txBody>
      </p:sp>
    </p:spTree>
    <p:extLst>
      <p:ext uri="{BB962C8B-B14F-4D97-AF65-F5344CB8AC3E}">
        <p14:creationId xmlns:p14="http://schemas.microsoft.com/office/powerpoint/2010/main" val="172202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987DC-0D27-2497-49E5-B720BFD6708D}"/>
              </a:ext>
            </a:extLst>
          </p:cNvPr>
          <p:cNvSpPr>
            <a:spLocks noGrp="1"/>
          </p:cNvSpPr>
          <p:nvPr>
            <p:ph type="ctrTitle"/>
          </p:nvPr>
        </p:nvSpPr>
        <p:spPr/>
        <p:txBody>
          <a:bodyPr>
            <a:normAutofit fontScale="90000"/>
          </a:bodyPr>
          <a:lstStyle/>
          <a:p>
            <a:r>
              <a:rPr lang="en-US" b="1" dirty="0"/>
              <a:t>Cross-protein transfer learning for variant effect prediction</a:t>
            </a:r>
          </a:p>
        </p:txBody>
      </p:sp>
      <p:sp>
        <p:nvSpPr>
          <p:cNvPr id="3" name="Subtitle 2">
            <a:extLst>
              <a:ext uri="{FF2B5EF4-FFF2-40B4-BE49-F238E27FC236}">
                <a16:creationId xmlns:a16="http://schemas.microsoft.com/office/drawing/2014/main" id="{212054C6-CB62-7FCB-F7DF-8583EEC2CE19}"/>
              </a:ext>
            </a:extLst>
          </p:cNvPr>
          <p:cNvSpPr>
            <a:spLocks noGrp="1"/>
          </p:cNvSpPr>
          <p:nvPr>
            <p:ph type="subTitle" idx="1"/>
          </p:nvPr>
        </p:nvSpPr>
        <p:spPr/>
        <p:txBody>
          <a:bodyPr>
            <a:normAutofit fontScale="92500"/>
          </a:bodyPr>
          <a:lstStyle/>
          <a:p>
            <a:r>
              <a:rPr lang="en-US" sz="2800" dirty="0"/>
              <a:t>CAGI6 HMBS Challenge</a:t>
            </a:r>
          </a:p>
          <a:p>
            <a:r>
              <a:rPr lang="en-US" sz="2200" dirty="0"/>
              <a:t>Milind Jagota, Antoine Koehl, Ryan Chung, Roshan Rao, Eyes Robson, </a:t>
            </a:r>
            <a:r>
              <a:rPr lang="en-US" sz="2200" dirty="0" err="1"/>
              <a:t>Nilah</a:t>
            </a:r>
            <a:r>
              <a:rPr lang="en-US" sz="2200" dirty="0"/>
              <a:t> Ioannidis, Yun S. Song</a:t>
            </a:r>
          </a:p>
          <a:p>
            <a:r>
              <a:rPr lang="en-US" sz="2200" dirty="0"/>
              <a:t>University of California, Berkeley</a:t>
            </a:r>
          </a:p>
          <a:p>
            <a:endParaRPr lang="en-US" dirty="0"/>
          </a:p>
        </p:txBody>
      </p:sp>
    </p:spTree>
    <p:extLst>
      <p:ext uri="{BB962C8B-B14F-4D97-AF65-F5344CB8AC3E}">
        <p14:creationId xmlns:p14="http://schemas.microsoft.com/office/powerpoint/2010/main" val="4230586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Motivation</a:t>
            </a:r>
          </a:p>
        </p:txBody>
      </p:sp>
      <p:sp>
        <p:nvSpPr>
          <p:cNvPr id="2062" name="Rectangle 14"/>
          <p:cNvSpPr>
            <a:spLocks noGrp="1" noChangeArrowheads="1"/>
          </p:cNvSpPr>
          <p:nvPr>
            <p:ph idx="1"/>
          </p:nvPr>
        </p:nvSpPr>
        <p:spPr/>
        <p:txBody>
          <a:bodyPr/>
          <a:lstStyle/>
          <a:p>
            <a:r>
              <a:rPr lang="en-US" dirty="0"/>
              <a:t>There are many machine learning methods for unsupervised variant effect prediction. [1-4]</a:t>
            </a:r>
          </a:p>
          <a:p>
            <a:r>
              <a:rPr lang="en-US" dirty="0"/>
              <a:t>Can we learn to combine methods </a:t>
            </a:r>
            <a:r>
              <a:rPr lang="en-US" u="sng" dirty="0"/>
              <a:t>only using data from other proteins?</a:t>
            </a:r>
            <a:endParaRPr lang="en-US" b="1" dirty="0"/>
          </a:p>
          <a:p>
            <a:r>
              <a:rPr lang="en-US" dirty="0"/>
              <a:t>Can we create features with novel signal?</a:t>
            </a:r>
          </a:p>
          <a:p>
            <a:r>
              <a:rPr lang="en-US" dirty="0"/>
              <a:t>HMBS is third protein with data from Roth group</a:t>
            </a: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218988" y="6248400"/>
            <a:ext cx="15440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Milind Jagota</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7" name="Picture 8" descr="Porphobilinogen deaminase - Wikipedia">
            <a:extLst>
              <a:ext uri="{FF2B5EF4-FFF2-40B4-BE49-F238E27FC236}">
                <a16:creationId xmlns:a16="http://schemas.microsoft.com/office/drawing/2014/main" id="{C1DD3512-5438-1F25-B60A-4397FC63FBB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423" b="11153"/>
          <a:stretch/>
        </p:blipFill>
        <p:spPr bwMode="auto">
          <a:xfrm>
            <a:off x="2459603" y="3815575"/>
            <a:ext cx="3458766" cy="2289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1946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6B250-784A-70D0-CD86-F60BB4BD66EF}"/>
              </a:ext>
            </a:extLst>
          </p:cNvPr>
          <p:cNvSpPr>
            <a:spLocks noGrp="1"/>
          </p:cNvSpPr>
          <p:nvPr>
            <p:ph type="title"/>
          </p:nvPr>
        </p:nvSpPr>
        <p:spPr/>
        <p:txBody>
          <a:bodyPr/>
          <a:lstStyle/>
          <a:p>
            <a:r>
              <a:rPr lang="en-US" dirty="0"/>
              <a:t>Results</a:t>
            </a:r>
          </a:p>
        </p:txBody>
      </p:sp>
      <p:sp>
        <p:nvSpPr>
          <p:cNvPr id="3" name="Content Placeholder 2">
            <a:extLst>
              <a:ext uri="{FF2B5EF4-FFF2-40B4-BE49-F238E27FC236}">
                <a16:creationId xmlns:a16="http://schemas.microsoft.com/office/drawing/2014/main" id="{94AE5D08-D490-D630-36DD-48888839DF77}"/>
              </a:ext>
            </a:extLst>
          </p:cNvPr>
          <p:cNvSpPr>
            <a:spLocks noGrp="1"/>
          </p:cNvSpPr>
          <p:nvPr>
            <p:ph idx="1"/>
          </p:nvPr>
        </p:nvSpPr>
        <p:spPr/>
        <p:txBody>
          <a:bodyPr/>
          <a:lstStyle/>
          <a:p>
            <a:r>
              <a:rPr lang="en-US" dirty="0"/>
              <a:t>Fit variant effect predictor on MTHFR, CALM1 data from Roth group [5-6]</a:t>
            </a:r>
          </a:p>
          <a:p>
            <a:r>
              <a:rPr lang="en-US" dirty="0"/>
              <a:t>Validate on HMBS </a:t>
            </a:r>
            <a:r>
              <a:rPr lang="en-US" dirty="0" err="1"/>
              <a:t>ClinVar</a:t>
            </a:r>
            <a:r>
              <a:rPr lang="en-US" dirty="0"/>
              <a:t> and AIP data</a:t>
            </a:r>
          </a:p>
          <a:p>
            <a:r>
              <a:rPr lang="en-US" dirty="0"/>
              <a:t>Method performs well on validation and was a winner of the challenge</a:t>
            </a:r>
          </a:p>
        </p:txBody>
      </p:sp>
      <p:pic>
        <p:nvPicPr>
          <p:cNvPr id="4" name="Picture 2">
            <a:extLst>
              <a:ext uri="{FF2B5EF4-FFF2-40B4-BE49-F238E27FC236}">
                <a16:creationId xmlns:a16="http://schemas.microsoft.com/office/drawing/2014/main" id="{64047EED-FA79-46B3-5ACB-2860A4BC1E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0685" y="3429000"/>
            <a:ext cx="3421315" cy="256598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377DCE85-14BF-A043-63D5-2471A429AD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1443" y="3428999"/>
            <a:ext cx="3421318" cy="2565988"/>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6">
            <a:extLst>
              <a:ext uri="{FF2B5EF4-FFF2-40B4-BE49-F238E27FC236}">
                <a16:creationId xmlns:a16="http://schemas.microsoft.com/office/drawing/2014/main" id="{1C36E41E-A283-AD96-7FDF-2D852B3DE10D}"/>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7" name="Text Box 8">
            <a:extLst>
              <a:ext uri="{FF2B5EF4-FFF2-40B4-BE49-F238E27FC236}">
                <a16:creationId xmlns:a16="http://schemas.microsoft.com/office/drawing/2014/main" id="{3F1C9C7C-BFB5-19C6-89FF-6A265E760213}"/>
              </a:ext>
            </a:extLst>
          </p:cNvPr>
          <p:cNvSpPr txBox="1">
            <a:spLocks noChangeArrowheads="1"/>
          </p:cNvSpPr>
          <p:nvPr/>
        </p:nvSpPr>
        <p:spPr bwMode="auto">
          <a:xfrm>
            <a:off x="7218988" y="6248400"/>
            <a:ext cx="15440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Milind Jagota</a:t>
            </a:r>
          </a:p>
        </p:txBody>
      </p:sp>
      <p:sp>
        <p:nvSpPr>
          <p:cNvPr id="8" name="Text Box 9">
            <a:extLst>
              <a:ext uri="{FF2B5EF4-FFF2-40B4-BE49-F238E27FC236}">
                <a16:creationId xmlns:a16="http://schemas.microsoft.com/office/drawing/2014/main" id="{E4675CF0-9A3F-2514-1734-BF8C5B10DFED}"/>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567169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0E73B-6C6F-9BB2-06C4-6E2FDC2E4911}"/>
              </a:ext>
            </a:extLst>
          </p:cNvPr>
          <p:cNvSpPr>
            <a:spLocks noGrp="1"/>
          </p:cNvSpPr>
          <p:nvPr>
            <p:ph type="title"/>
          </p:nvPr>
        </p:nvSpPr>
        <p:spPr/>
        <p:txBody>
          <a:bodyPr/>
          <a:lstStyle/>
          <a:p>
            <a:r>
              <a:rPr lang="en-US" dirty="0"/>
              <a:t>Model</a:t>
            </a:r>
          </a:p>
        </p:txBody>
      </p:sp>
      <p:sp>
        <p:nvSpPr>
          <p:cNvPr id="3" name="Content Placeholder 2">
            <a:extLst>
              <a:ext uri="{FF2B5EF4-FFF2-40B4-BE49-F238E27FC236}">
                <a16:creationId xmlns:a16="http://schemas.microsoft.com/office/drawing/2014/main" id="{829664F7-D323-1FCA-B58A-DC34E74DBD7D}"/>
              </a:ext>
            </a:extLst>
          </p:cNvPr>
          <p:cNvSpPr>
            <a:spLocks noGrp="1"/>
          </p:cNvSpPr>
          <p:nvPr>
            <p:ph idx="1"/>
          </p:nvPr>
        </p:nvSpPr>
        <p:spPr/>
        <p:txBody>
          <a:bodyPr/>
          <a:lstStyle/>
          <a:p>
            <a:r>
              <a:rPr lang="en-US" dirty="0"/>
              <a:t>Ensemble of linear regressions on missense variants only.</a:t>
            </a:r>
          </a:p>
          <a:p>
            <a:r>
              <a:rPr lang="en-US" dirty="0"/>
              <a:t>Nonsense: worst score at position. Synonymous: best score at position.</a:t>
            </a:r>
          </a:p>
          <a:p>
            <a:r>
              <a:rPr lang="en-US" dirty="0"/>
              <a:t>Confidence is variance over bootstrap draws.</a:t>
            </a:r>
          </a:p>
        </p:txBody>
      </p:sp>
      <p:sp>
        <p:nvSpPr>
          <p:cNvPr id="4" name="Text Box 6">
            <a:extLst>
              <a:ext uri="{FF2B5EF4-FFF2-40B4-BE49-F238E27FC236}">
                <a16:creationId xmlns:a16="http://schemas.microsoft.com/office/drawing/2014/main" id="{BE2AA4DC-A284-94CC-BBFC-C7062487BA88}"/>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5" name="Text Box 8">
            <a:extLst>
              <a:ext uri="{FF2B5EF4-FFF2-40B4-BE49-F238E27FC236}">
                <a16:creationId xmlns:a16="http://schemas.microsoft.com/office/drawing/2014/main" id="{09A5BD0D-5CC8-68D6-60FE-2C7241CED543}"/>
              </a:ext>
            </a:extLst>
          </p:cNvPr>
          <p:cNvSpPr txBox="1">
            <a:spLocks noChangeArrowheads="1"/>
          </p:cNvSpPr>
          <p:nvPr/>
        </p:nvSpPr>
        <p:spPr bwMode="auto">
          <a:xfrm>
            <a:off x="7218988" y="6248400"/>
            <a:ext cx="15440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Milind Jagota</a:t>
            </a:r>
          </a:p>
        </p:txBody>
      </p:sp>
      <p:sp>
        <p:nvSpPr>
          <p:cNvPr id="6" name="Text Box 9">
            <a:extLst>
              <a:ext uri="{FF2B5EF4-FFF2-40B4-BE49-F238E27FC236}">
                <a16:creationId xmlns:a16="http://schemas.microsoft.com/office/drawing/2014/main" id="{A5EAB09D-5F3A-77C7-FA67-D4B17D1263A3}"/>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7" name="Picture 14">
            <a:extLst>
              <a:ext uri="{FF2B5EF4-FFF2-40B4-BE49-F238E27FC236}">
                <a16:creationId xmlns:a16="http://schemas.microsoft.com/office/drawing/2014/main" id="{F224AD7A-08DB-1FC4-6C4C-C57187818E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0144" y="3486517"/>
            <a:ext cx="3375747" cy="251899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6">
            <a:extLst>
              <a:ext uri="{FF2B5EF4-FFF2-40B4-BE49-F238E27FC236}">
                <a16:creationId xmlns:a16="http://schemas.microsoft.com/office/drawing/2014/main" id="{5A22AC2B-9A53-7756-1747-2EBCD2371B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8472" y="3486517"/>
            <a:ext cx="3375747" cy="2518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1611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4DFCD-A988-9F2B-396E-1C045A1641EF}"/>
              </a:ext>
            </a:extLst>
          </p:cNvPr>
          <p:cNvSpPr>
            <a:spLocks noGrp="1"/>
          </p:cNvSpPr>
          <p:nvPr>
            <p:ph type="title"/>
          </p:nvPr>
        </p:nvSpPr>
        <p:spPr/>
        <p:txBody>
          <a:bodyPr/>
          <a:lstStyle/>
          <a:p>
            <a:r>
              <a:rPr lang="en-US" dirty="0"/>
              <a:t>Features</a:t>
            </a:r>
          </a:p>
        </p:txBody>
      </p:sp>
      <p:sp>
        <p:nvSpPr>
          <p:cNvPr id="3" name="Content Placeholder 2">
            <a:extLst>
              <a:ext uri="{FF2B5EF4-FFF2-40B4-BE49-F238E27FC236}">
                <a16:creationId xmlns:a16="http://schemas.microsoft.com/office/drawing/2014/main" id="{B8EBCC88-052D-04B4-5B3E-6E8273A8B25E}"/>
              </a:ext>
            </a:extLst>
          </p:cNvPr>
          <p:cNvSpPr>
            <a:spLocks noGrp="1"/>
          </p:cNvSpPr>
          <p:nvPr>
            <p:ph idx="1"/>
          </p:nvPr>
        </p:nvSpPr>
        <p:spPr/>
        <p:txBody>
          <a:bodyPr/>
          <a:lstStyle/>
          <a:p>
            <a:r>
              <a:rPr lang="en-US" dirty="0"/>
              <a:t>REVEL, </a:t>
            </a:r>
            <a:r>
              <a:rPr lang="en-US" dirty="0" err="1"/>
              <a:t>DeepSequence</a:t>
            </a:r>
            <a:r>
              <a:rPr lang="en-US" dirty="0"/>
              <a:t>, ESM-1v [1-3]</a:t>
            </a:r>
          </a:p>
          <a:p>
            <a:r>
              <a:rPr lang="en-US" dirty="0"/>
              <a:t>Amino acid descriptor, BLOSUM index 1 [7-8]</a:t>
            </a:r>
          </a:p>
          <a:p>
            <a:r>
              <a:rPr lang="en-US" dirty="0"/>
              <a:t>MSA features: WT/mutant frequencies, entropy</a:t>
            </a:r>
          </a:p>
          <a:p>
            <a:r>
              <a:rPr lang="en-US" u="sng" dirty="0"/>
              <a:t>Novel structural feature</a:t>
            </a:r>
            <a:r>
              <a:rPr lang="en-US" dirty="0"/>
              <a:t>: MSA mutant probability conditioned on same structural neighbors as WT</a:t>
            </a:r>
            <a:endParaRPr lang="en-US" u="sng" dirty="0"/>
          </a:p>
        </p:txBody>
      </p:sp>
      <p:sp>
        <p:nvSpPr>
          <p:cNvPr id="4" name="Text Box 6">
            <a:extLst>
              <a:ext uri="{FF2B5EF4-FFF2-40B4-BE49-F238E27FC236}">
                <a16:creationId xmlns:a16="http://schemas.microsoft.com/office/drawing/2014/main" id="{8EC05E93-03F8-7607-DCC7-2F32366FA537}"/>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5" name="Text Box 8">
            <a:extLst>
              <a:ext uri="{FF2B5EF4-FFF2-40B4-BE49-F238E27FC236}">
                <a16:creationId xmlns:a16="http://schemas.microsoft.com/office/drawing/2014/main" id="{BF55A18D-4A86-241E-9146-DE97C98BA84E}"/>
              </a:ext>
            </a:extLst>
          </p:cNvPr>
          <p:cNvSpPr txBox="1">
            <a:spLocks noChangeArrowheads="1"/>
          </p:cNvSpPr>
          <p:nvPr/>
        </p:nvSpPr>
        <p:spPr bwMode="auto">
          <a:xfrm>
            <a:off x="7218988" y="6248400"/>
            <a:ext cx="15440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Milind Jagota</a:t>
            </a:r>
          </a:p>
        </p:txBody>
      </p:sp>
      <p:sp>
        <p:nvSpPr>
          <p:cNvPr id="6" name="Text Box 9">
            <a:extLst>
              <a:ext uri="{FF2B5EF4-FFF2-40B4-BE49-F238E27FC236}">
                <a16:creationId xmlns:a16="http://schemas.microsoft.com/office/drawing/2014/main" id="{D4BE0BC1-471E-305B-62A3-6F6990685D1E}"/>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7" name="Picture 20">
            <a:extLst>
              <a:ext uri="{FF2B5EF4-FFF2-40B4-BE49-F238E27FC236}">
                <a16:creationId xmlns:a16="http://schemas.microsoft.com/office/drawing/2014/main" id="{7536513C-0ECC-1F59-0C2A-8A15860458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575" y="3432348"/>
            <a:ext cx="2736850" cy="2816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0730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3335C-9BB8-AAE9-4702-4F5871DDBD91}"/>
              </a:ext>
            </a:extLst>
          </p:cNvPr>
          <p:cNvSpPr>
            <a:spLocks noGrp="1"/>
          </p:cNvSpPr>
          <p:nvPr>
            <p:ph type="title"/>
          </p:nvPr>
        </p:nvSpPr>
        <p:spPr/>
        <p:txBody>
          <a:bodyPr/>
          <a:lstStyle/>
          <a:p>
            <a:r>
              <a:rPr lang="en-US" dirty="0"/>
              <a:t>Wrap-up</a:t>
            </a:r>
          </a:p>
        </p:txBody>
      </p:sp>
      <p:sp>
        <p:nvSpPr>
          <p:cNvPr id="3" name="Content Placeholder 2">
            <a:extLst>
              <a:ext uri="{FF2B5EF4-FFF2-40B4-BE49-F238E27FC236}">
                <a16:creationId xmlns:a16="http://schemas.microsoft.com/office/drawing/2014/main" id="{9A4E52BE-B77E-5B17-7E95-8B28DEFF8D19}"/>
              </a:ext>
            </a:extLst>
          </p:cNvPr>
          <p:cNvSpPr>
            <a:spLocks noGrp="1"/>
          </p:cNvSpPr>
          <p:nvPr>
            <p:ph idx="1"/>
          </p:nvPr>
        </p:nvSpPr>
        <p:spPr>
          <a:xfrm>
            <a:off x="457200" y="955432"/>
            <a:ext cx="8229600" cy="1559168"/>
          </a:xfrm>
        </p:spPr>
        <p:txBody>
          <a:bodyPr/>
          <a:lstStyle/>
          <a:p>
            <a:r>
              <a:rPr lang="en-US" dirty="0"/>
              <a:t>Talk to Yun Song or me (Milind Jagota) for more details, and to hear about experiments we didn’t have space to report here.</a:t>
            </a:r>
          </a:p>
        </p:txBody>
      </p:sp>
      <p:sp>
        <p:nvSpPr>
          <p:cNvPr id="4" name="Title 1">
            <a:extLst>
              <a:ext uri="{FF2B5EF4-FFF2-40B4-BE49-F238E27FC236}">
                <a16:creationId xmlns:a16="http://schemas.microsoft.com/office/drawing/2014/main" id="{BE753FE5-CFC8-9FEF-842F-B5CE9F6D934A}"/>
              </a:ext>
            </a:extLst>
          </p:cNvPr>
          <p:cNvSpPr txBox="1">
            <a:spLocks/>
          </p:cNvSpPr>
          <p:nvPr/>
        </p:nvSpPr>
        <p:spPr>
          <a:xfrm>
            <a:off x="457200" y="2733432"/>
            <a:ext cx="8229600" cy="762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US" dirty="0"/>
              <a:t>References</a:t>
            </a:r>
          </a:p>
        </p:txBody>
      </p:sp>
      <p:sp>
        <p:nvSpPr>
          <p:cNvPr id="5" name="TextBox 4">
            <a:extLst>
              <a:ext uri="{FF2B5EF4-FFF2-40B4-BE49-F238E27FC236}">
                <a16:creationId xmlns:a16="http://schemas.microsoft.com/office/drawing/2014/main" id="{34A95EC6-D1F2-9F10-C78B-E2C1150A1BBF}"/>
              </a:ext>
            </a:extLst>
          </p:cNvPr>
          <p:cNvSpPr txBox="1"/>
          <p:nvPr/>
        </p:nvSpPr>
        <p:spPr>
          <a:xfrm>
            <a:off x="457200" y="3468000"/>
            <a:ext cx="8229600" cy="2308324"/>
          </a:xfrm>
          <a:prstGeom prst="rect">
            <a:avLst/>
          </a:prstGeom>
          <a:noFill/>
        </p:spPr>
        <p:txBody>
          <a:bodyPr wrap="square" rtlCol="0">
            <a:spAutoFit/>
          </a:bodyPr>
          <a:lstStyle/>
          <a:p>
            <a:r>
              <a:rPr lang="en-US" sz="1600" dirty="0"/>
              <a:t>Funding Acknowledgement: Research supported in </a:t>
            </a:r>
            <a:r>
              <a:rPr lang="en-US" sz="1600" dirty="0" err="1"/>
              <a:t>partby</a:t>
            </a:r>
            <a:r>
              <a:rPr lang="en-US" sz="1600" dirty="0"/>
              <a:t> an NIH grant R35-GM134922.</a:t>
            </a:r>
          </a:p>
          <a:p>
            <a:r>
              <a:rPr lang="en-US" sz="1600" dirty="0"/>
              <a:t>[1] Ioannidis, </a:t>
            </a:r>
            <a:r>
              <a:rPr lang="en-US" sz="1600" dirty="0" err="1"/>
              <a:t>Nilah</a:t>
            </a:r>
            <a:r>
              <a:rPr lang="en-US" sz="1600" dirty="0"/>
              <a:t> M., et al. The American Journal of Human Genetics 99.4 (2016). </a:t>
            </a:r>
          </a:p>
          <a:p>
            <a:r>
              <a:rPr lang="en-US" sz="1600" dirty="0"/>
              <a:t>[2] </a:t>
            </a:r>
            <a:r>
              <a:rPr lang="en-US" sz="1600" dirty="0" err="1"/>
              <a:t>Riesselman</a:t>
            </a:r>
            <a:r>
              <a:rPr lang="en-US" sz="1600" dirty="0"/>
              <a:t>, Adam J., et al. Nature methods 15.10 (2018): 816-822.</a:t>
            </a:r>
          </a:p>
          <a:p>
            <a:r>
              <a:rPr lang="en-US" sz="1600" dirty="0"/>
              <a:t>[3] Meier, Joshua, et al. Advances in Neural Information Processing Systems 34 (2021).</a:t>
            </a:r>
          </a:p>
          <a:p>
            <a:r>
              <a:rPr lang="en-US" sz="1600" dirty="0"/>
              <a:t>[4] Frazer, Jonathan, et al. Nature 599.7883 (2021): 91-95.</a:t>
            </a:r>
          </a:p>
          <a:p>
            <a:r>
              <a:rPr lang="en-US" sz="1600" dirty="0"/>
              <a:t>[5] </a:t>
            </a:r>
            <a:r>
              <a:rPr lang="en-US" sz="1600" dirty="0" err="1"/>
              <a:t>Weile</a:t>
            </a:r>
            <a:r>
              <a:rPr lang="en-US" sz="1600" dirty="0"/>
              <a:t>, Jochen, et al. The American Journal of Human Genetics 108.7 (2021).</a:t>
            </a:r>
          </a:p>
          <a:p>
            <a:r>
              <a:rPr lang="en-US" sz="1600" dirty="0"/>
              <a:t>[6] </a:t>
            </a:r>
            <a:r>
              <a:rPr lang="en-US" sz="1600" dirty="0" err="1"/>
              <a:t>Weile</a:t>
            </a:r>
            <a:r>
              <a:rPr lang="en-US" sz="1600" dirty="0"/>
              <a:t>, Jochen, et al. Molecular systems biology 13.12 (2017): 957.</a:t>
            </a:r>
          </a:p>
          <a:p>
            <a:r>
              <a:rPr lang="en-US" sz="1600" dirty="0"/>
              <a:t>[7] Mei, H. U., et al. Peptide Science: Original Research on Biomolecules 80.6 (2005).</a:t>
            </a:r>
          </a:p>
          <a:p>
            <a:r>
              <a:rPr lang="en-US" sz="1600" dirty="0"/>
              <a:t>[8] </a:t>
            </a:r>
            <a:r>
              <a:rPr lang="en-US" sz="1600" dirty="0" err="1"/>
              <a:t>Georgiev</a:t>
            </a:r>
            <a:r>
              <a:rPr lang="en-US" sz="1600" dirty="0"/>
              <a:t>, Alexander G. Journal of Computational Biology 16.5 (2009): 703-723.</a:t>
            </a:r>
            <a:endParaRPr lang="en-US" sz="3200" dirty="0"/>
          </a:p>
        </p:txBody>
      </p:sp>
      <p:sp>
        <p:nvSpPr>
          <p:cNvPr id="6" name="Text Box 6">
            <a:extLst>
              <a:ext uri="{FF2B5EF4-FFF2-40B4-BE49-F238E27FC236}">
                <a16:creationId xmlns:a16="http://schemas.microsoft.com/office/drawing/2014/main" id="{CD3C2FCF-0DB9-7D93-4E2B-DB309A211DB0}"/>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7" name="Text Box 8">
            <a:extLst>
              <a:ext uri="{FF2B5EF4-FFF2-40B4-BE49-F238E27FC236}">
                <a16:creationId xmlns:a16="http://schemas.microsoft.com/office/drawing/2014/main" id="{3777DC0D-CE66-7BD8-5D59-E0F961FC3DB5}"/>
              </a:ext>
            </a:extLst>
          </p:cNvPr>
          <p:cNvSpPr txBox="1">
            <a:spLocks noChangeArrowheads="1"/>
          </p:cNvSpPr>
          <p:nvPr/>
        </p:nvSpPr>
        <p:spPr bwMode="auto">
          <a:xfrm>
            <a:off x="7218988" y="6248400"/>
            <a:ext cx="15440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Milind Jagota</a:t>
            </a:r>
          </a:p>
        </p:txBody>
      </p:sp>
      <p:sp>
        <p:nvSpPr>
          <p:cNvPr id="8" name="Text Box 9">
            <a:extLst>
              <a:ext uri="{FF2B5EF4-FFF2-40B4-BE49-F238E27FC236}">
                <a16:creationId xmlns:a16="http://schemas.microsoft.com/office/drawing/2014/main" id="{84BD2155-4CF3-C1F8-E8DC-9AAFABFC8607}"/>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57957850"/>
      </p:ext>
    </p:extLst>
  </p:cSld>
  <p:clrMapOvr>
    <a:masterClrMapping/>
  </p:clrMapOvr>
</p:sld>
</file>

<file path=ppt/theme/theme1.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docProps/app.xml><?xml version="1.0" encoding="utf-8"?>
<Properties xmlns="http://schemas.openxmlformats.org/officeDocument/2006/extended-properties" xmlns:vt="http://schemas.openxmlformats.org/officeDocument/2006/docPropsVTypes">
  <Template/>
  <TotalTime>31</TotalTime>
  <Words>860</Words>
  <Application>Microsoft Macintosh PowerPoint</Application>
  <PresentationFormat>On-screen Show (4:3)</PresentationFormat>
  <Paragraphs>69</Paragraphs>
  <Slides>8</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8</vt:i4>
      </vt:variant>
    </vt:vector>
  </HeadingPairs>
  <TitlesOfParts>
    <vt:vector size="10" baseType="lpstr">
      <vt:lpstr>Arial</vt:lpstr>
      <vt:lpstr>Brenner Lab Sample Master Template v07 05 June 2017 JL</vt:lpstr>
      <vt:lpstr>CAGI slide pack guidelines I agree to my slides being used according to the following terms:  _______Milind Jagota_______</vt:lpstr>
      <vt:lpstr>Permission request regarding CAGI 6 recordings and hybrid presentations</vt:lpstr>
      <vt:lpstr>Cross-protein transfer learning for variant effect prediction</vt:lpstr>
      <vt:lpstr>Motivation</vt:lpstr>
      <vt:lpstr>Results</vt:lpstr>
      <vt:lpstr>Model</vt:lpstr>
      <vt:lpstr>Features</vt:lpstr>
      <vt:lpstr>Wrap-up</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Aashish Adhikari</dc:creator>
  <cp:lastModifiedBy>Milind Jagota</cp:lastModifiedBy>
  <cp:revision>18</cp:revision>
  <dcterms:created xsi:type="dcterms:W3CDTF">2017-09-29T21:50:38Z</dcterms:created>
  <dcterms:modified xsi:type="dcterms:W3CDTF">2022-05-12T20:00:27Z</dcterms:modified>
</cp:coreProperties>
</file>