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4" r:id="rId3"/>
    <p:sldId id="258" r:id="rId4"/>
    <p:sldId id="265" r:id="rId5"/>
    <p:sldId id="259" r:id="rId6"/>
    <p:sldId id="270" r:id="rId7"/>
    <p:sldId id="262" r:id="rId8"/>
    <p:sldId id="274" r:id="rId9"/>
    <p:sldId id="275" r:id="rId10"/>
    <p:sldId id="276"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516" autoAdjust="0"/>
    <p:restoredTop sz="94660"/>
  </p:normalViewPr>
  <p:slideViewPr>
    <p:cSldViewPr>
      <p:cViewPr varScale="1">
        <p:scale>
          <a:sx n="105" d="100"/>
          <a:sy n="105" d="100"/>
        </p:scale>
        <p:origin x="1160" y="20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ing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724942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Doub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371080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ingle line-top,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4016126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85D886-7717-486F-B096-B34AB58FD174}" type="datetimeFigureOut">
              <a:rPr lang="en-US" smtClean="0"/>
              <a:t>5/20/22</a:t>
            </a:fld>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08999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457200" y="76200"/>
            <a:ext cx="8229600" cy="67818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64703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mp; Title, Sing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955432"/>
            <a:ext cx="8229600" cy="5902568"/>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53154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mp; Title, Doub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1066800"/>
            <a:ext cx="8229600" cy="57912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6348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mp; Title, Single line-top">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457200" y="762000"/>
            <a:ext cx="8229600" cy="60960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21883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Column &amp; Title, Sing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99512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Column &amp; Title, Doub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79693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 &amp; Title, Single line-top">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799"/>
            <a:ext cx="4038600" cy="57912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617382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9965021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85D886-7717-486F-B096-B34AB58FD174}" type="datetimeFigureOut">
              <a:rPr lang="en-US" smtClean="0"/>
              <a:t>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6034496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P default)">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B85D886-7717-486F-B096-B34AB58FD174}" type="datetimeFigureOut">
              <a:rPr lang="en-US" smtClean="0"/>
              <a:t>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527015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Column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124388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2 Column titles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4"/>
            <a:ext cx="4040188"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4"/>
            <a:ext cx="4041775"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B85D886-7717-486F-B096-B34AB58FD174}" type="datetimeFigureOut">
              <a:rPr lang="en-US" smtClean="0"/>
              <a:t>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0993506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6840161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Tex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65849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8881690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5/20/22</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8962820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4705785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P defaul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5/20/22</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6701884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9E27A85B-FD03-4EAD-9B34-994907C9F9DD}" type="slidenum">
              <a:rPr lang="en-US" altLang="en-US"/>
              <a:pPr/>
              <a:t>‹#›</a:t>
            </a:fld>
            <a:endParaRPr lang="en-US" altLang="en-US"/>
          </a:p>
        </p:txBody>
      </p:sp>
    </p:spTree>
    <p:extLst>
      <p:ext uri="{BB962C8B-B14F-4D97-AF65-F5344CB8AC3E}">
        <p14:creationId xmlns:p14="http://schemas.microsoft.com/office/powerpoint/2010/main" val="1091248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5257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AB85D886-7717-486F-B096-B34AB58FD174}" type="datetimeFigureOut">
              <a:rPr lang="en-US" smtClean="0"/>
              <a:pPr/>
              <a:t>5/20/22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6934200" y="6356350"/>
            <a:ext cx="2133600" cy="365125"/>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659929054"/>
      </p:ext>
    </p:extLst>
  </p:cSld>
  <p:clrMap bg1="lt1" tx1="dk1" bg2="lt2" tx2="dk2" accent1="accent1" accent2="accent2" accent3="accent3" accent4="accent4" accent5="accent5" accent6="accent6" hlink="hlink" folHlink="folHlink"/>
  <p:sldLayoutIdLst>
    <p:sldLayoutId id="2147483664" r:id="rId1"/>
    <p:sldLayoutId id="2147483666" r:id="rId2"/>
    <p:sldLayoutId id="2147483665" r:id="rId3"/>
    <p:sldLayoutId id="2147483655" r:id="rId4"/>
    <p:sldLayoutId id="2147483671" r:id="rId5"/>
    <p:sldLayoutId id="2147483662" r:id="rId6"/>
    <p:sldLayoutId id="2147483667" r:id="rId7"/>
    <p:sldLayoutId id="2147483663" r:id="rId8"/>
    <p:sldLayoutId id="2147483668" r:id="rId9"/>
    <p:sldLayoutId id="2147483669" r:id="rId10"/>
    <p:sldLayoutId id="2147483670" r:id="rId11"/>
    <p:sldLayoutId id="2147483649" r:id="rId12"/>
    <p:sldLayoutId id="2147483650" r:id="rId13"/>
    <p:sldLayoutId id="2147483651" r:id="rId14"/>
    <p:sldLayoutId id="2147483652" r:id="rId15"/>
    <p:sldLayoutId id="2147483653" r:id="rId16"/>
    <p:sldLayoutId id="2147483654" r:id="rId17"/>
    <p:sldLayoutId id="2147483656" r:id="rId18"/>
    <p:sldLayoutId id="2147483657" r:id="rId19"/>
    <p:sldLayoutId id="2147483658" r:id="rId20"/>
    <p:sldLayoutId id="2147483659" r:id="rId21"/>
    <p:sldLayoutId id="2147483672" r:id="rId22"/>
  </p:sldLayoutIdLst>
  <p:txStyles>
    <p:title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emidio,capriotti@unibo.it" TargetMode="External"/><Relationship Id="rId1" Type="http://schemas.openxmlformats.org/officeDocument/2006/relationships/slideLayout" Target="../slideLayouts/slideLayout6.xml"/><Relationship Id="rId6" Type="http://schemas.openxmlformats.org/officeDocument/2006/relationships/image" Target="../media/image5.emf"/><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7.tif"/><Relationship Id="rId2" Type="http://schemas.openxmlformats.org/officeDocument/2006/relationships/image" Target="../media/image6.tif"/><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normAutofit fontScale="90000"/>
          </a:bodyPr>
          <a:lstStyle/>
          <a:p>
            <a:r>
              <a:rPr lang="en-US" altLang="en-US" sz="4000" dirty="0"/>
              <a:t>CAGI slide pack guidelines</a:t>
            </a:r>
            <a:br>
              <a:rPr lang="en-US" altLang="en-US" sz="4000" dirty="0"/>
            </a:br>
            <a:r>
              <a:rPr lang="en-US" altLang="en-US" sz="1800" dirty="0"/>
              <a:t>I agree to my slides being used according to the following terms:</a:t>
            </a:r>
            <a:br>
              <a:rPr lang="en-US" altLang="en-US" sz="1800" dirty="0"/>
            </a:br>
            <a:r>
              <a:rPr lang="en-US" altLang="en-US" sz="1800" dirty="0"/>
              <a:t> </a:t>
            </a:r>
            <a:r>
              <a:rPr lang="en-US" altLang="en-US" sz="1800" i="1" dirty="0"/>
              <a:t>______</a:t>
            </a:r>
            <a:r>
              <a:rPr lang="en-US" altLang="en-US" sz="1800" i="1" dirty="0" err="1">
                <a:solidFill>
                  <a:srgbClr val="FF3300"/>
                </a:solidFill>
              </a:rPr>
              <a:t>Turina</a:t>
            </a:r>
            <a:r>
              <a:rPr lang="en-US" altLang="en-US" sz="1800" i="1" dirty="0">
                <a:solidFill>
                  <a:srgbClr val="FF3300"/>
                </a:solidFill>
              </a:rPr>
              <a:t> P, Dal </a:t>
            </a:r>
            <a:r>
              <a:rPr lang="en-US" altLang="en-US" sz="1800" i="1" dirty="0" err="1">
                <a:solidFill>
                  <a:srgbClr val="FF3300"/>
                </a:solidFill>
              </a:rPr>
              <a:t>Cortivo</a:t>
            </a:r>
            <a:r>
              <a:rPr lang="en-US" altLang="en-US" sz="1800" i="1" dirty="0">
                <a:solidFill>
                  <a:srgbClr val="FF3300"/>
                </a:solidFill>
              </a:rPr>
              <a:t> G, </a:t>
            </a:r>
            <a:r>
              <a:rPr lang="en-US" altLang="en-US" sz="1800" i="1" dirty="0" err="1">
                <a:solidFill>
                  <a:srgbClr val="FF3300"/>
                </a:solidFill>
              </a:rPr>
              <a:t>Cicconardi</a:t>
            </a:r>
            <a:r>
              <a:rPr lang="en-US" altLang="en-US" sz="1800" i="1" dirty="0">
                <a:solidFill>
                  <a:srgbClr val="FF3300"/>
                </a:solidFill>
              </a:rPr>
              <a:t> A, </a:t>
            </a:r>
            <a:r>
              <a:rPr lang="en-US" altLang="en-US" sz="1800" i="1" dirty="0" err="1">
                <a:solidFill>
                  <a:srgbClr val="FF3300"/>
                </a:solidFill>
              </a:rPr>
              <a:t>Dell’Orco</a:t>
            </a:r>
            <a:r>
              <a:rPr lang="en-US" altLang="en-US" sz="1800" i="1" dirty="0">
                <a:solidFill>
                  <a:srgbClr val="FF3300"/>
                </a:solidFill>
              </a:rPr>
              <a:t> D, </a:t>
            </a:r>
            <a:r>
              <a:rPr lang="en-US" altLang="en-US" sz="1800" i="1" dirty="0" err="1">
                <a:solidFill>
                  <a:srgbClr val="FF3300"/>
                </a:solidFill>
              </a:rPr>
              <a:t>Capriotti</a:t>
            </a:r>
            <a:r>
              <a:rPr lang="en-US" altLang="en-US" sz="1800" i="1" dirty="0">
                <a:solidFill>
                  <a:srgbClr val="FF3300"/>
                </a:solidFill>
              </a:rPr>
              <a:t> E*</a:t>
            </a:r>
            <a:r>
              <a:rPr lang="en-US" altLang="en-US" sz="1800" i="1" dirty="0"/>
              <a:t>_______</a:t>
            </a:r>
          </a:p>
        </p:txBody>
      </p:sp>
      <p:sp>
        <p:nvSpPr>
          <p:cNvPr id="8197" name="Rectangle 5"/>
          <p:cNvSpPr>
            <a:spLocks noGrp="1" noChangeArrowheads="1"/>
          </p:cNvSpPr>
          <p:nvPr>
            <p:ph idx="1"/>
          </p:nvPr>
        </p:nvSpPr>
        <p:spPr/>
        <p:txBody>
          <a:bodyPr/>
          <a:lstStyle/>
          <a:p>
            <a:pPr>
              <a:lnSpc>
                <a:spcPct val="80000"/>
              </a:lnSpc>
            </a:pPr>
            <a:endParaRPr lang="en-US" altLang="en-US" sz="1400" dirty="0"/>
          </a:p>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6.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lifted</a:t>
            </a:r>
          </a:p>
          <a:p>
            <a:pPr>
              <a:lnSpc>
                <a:spcPct val="80000"/>
              </a:lnSpc>
            </a:pPr>
            <a:r>
              <a:rPr lang="en-US" altLang="en-US" sz="1400" dirty="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8619598" y="4932289"/>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30397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7B461-5ACB-6F8F-E178-61B3CF42A511}"/>
              </a:ext>
            </a:extLst>
          </p:cNvPr>
          <p:cNvSpPr>
            <a:spLocks noGrp="1"/>
          </p:cNvSpPr>
          <p:nvPr>
            <p:ph type="title"/>
          </p:nvPr>
        </p:nvSpPr>
        <p:spPr/>
        <p:txBody>
          <a:bodyPr>
            <a:normAutofit fontScale="90000"/>
          </a:bodyPr>
          <a:lstStyle/>
          <a:p>
            <a:r>
              <a:rPr lang="en-US" dirty="0"/>
              <a:t>Permission request regarding CAGI 6 recordings and hybrid presentations</a:t>
            </a:r>
          </a:p>
        </p:txBody>
      </p:sp>
      <p:sp>
        <p:nvSpPr>
          <p:cNvPr id="3" name="Content Placeholder 2">
            <a:extLst>
              <a:ext uri="{FF2B5EF4-FFF2-40B4-BE49-F238E27FC236}">
                <a16:creationId xmlns:a16="http://schemas.microsoft.com/office/drawing/2014/main" id="{06878C06-7A25-0490-40BD-E256D4DE47DA}"/>
              </a:ext>
            </a:extLst>
          </p:cNvPr>
          <p:cNvSpPr>
            <a:spLocks noGrp="1"/>
          </p:cNvSpPr>
          <p:nvPr>
            <p:ph idx="1"/>
          </p:nvPr>
        </p:nvSpPr>
        <p:spPr/>
        <p:txBody>
          <a:bodyPr/>
          <a:lstStyle/>
          <a:p>
            <a:pPr marL="0" indent="0">
              <a:buNone/>
            </a:pPr>
            <a:r>
              <a:rPr lang="en-US" dirty="0"/>
              <a:t>I understand that my presentation as associated with CAGI 6 will be recorded and broadcasted via the internet through CAGI’s designated technology provider. </a:t>
            </a:r>
          </a:p>
          <a:p>
            <a:pPr marL="0" indent="0">
              <a:buNone/>
            </a:pPr>
            <a:endParaRPr lang="en-US" dirty="0"/>
          </a:p>
          <a:p>
            <a:pPr marL="0" indent="0">
              <a:buNone/>
            </a:pPr>
            <a:r>
              <a:rPr lang="en-US" dirty="0"/>
              <a:t>As the copyright holder to this presentation entitled </a:t>
            </a:r>
            <a:r>
              <a:rPr lang="en-US" i="1" dirty="0">
                <a:solidFill>
                  <a:srgbClr val="FF0000"/>
                </a:solidFill>
              </a:rPr>
              <a:t>Assessing the predictions of the </a:t>
            </a:r>
            <a:r>
              <a:rPr lang="en-US" i="1" dirty="0" err="1">
                <a:solidFill>
                  <a:srgbClr val="FF0000"/>
                </a:solidFill>
              </a:rPr>
              <a:t>CaM</a:t>
            </a:r>
            <a:r>
              <a:rPr lang="en-US" i="1" dirty="0">
                <a:solidFill>
                  <a:srgbClr val="FF0000"/>
                </a:solidFill>
              </a:rPr>
              <a:t> challenge</a:t>
            </a:r>
            <a:r>
              <a:rPr lang="en-US" dirty="0"/>
              <a:t>, I hereby agree that the copyright for the online broadcast and recording of my presentation be released to CAGI and my recording be uploaded on to the CAGI website.</a:t>
            </a:r>
          </a:p>
        </p:txBody>
      </p:sp>
    </p:spTree>
    <p:extLst>
      <p:ext uri="{BB962C8B-B14F-4D97-AF65-F5344CB8AC3E}">
        <p14:creationId xmlns:p14="http://schemas.microsoft.com/office/powerpoint/2010/main" val="1722023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686800" cy="762000"/>
          </a:xfrm>
        </p:spPr>
        <p:txBody>
          <a:bodyPr>
            <a:normAutofit fontScale="90000"/>
          </a:bodyPr>
          <a:lstStyle/>
          <a:p>
            <a:r>
              <a:rPr lang="en-US" dirty="0"/>
              <a:t>Assessing the predictions of the </a:t>
            </a:r>
            <a:r>
              <a:rPr lang="en-US" dirty="0" err="1"/>
              <a:t>CaM</a:t>
            </a:r>
            <a:r>
              <a:rPr lang="en-US" dirty="0"/>
              <a:t> challenge</a:t>
            </a:r>
          </a:p>
        </p:txBody>
      </p:sp>
      <p:sp>
        <p:nvSpPr>
          <p:cNvPr id="4" name="Content Placeholder 3"/>
          <p:cNvSpPr>
            <a:spLocks noGrp="1"/>
          </p:cNvSpPr>
          <p:nvPr>
            <p:ph idx="1"/>
          </p:nvPr>
        </p:nvSpPr>
        <p:spPr>
          <a:xfrm>
            <a:off x="-114300" y="990600"/>
            <a:ext cx="9372600" cy="2529191"/>
          </a:xfrm>
        </p:spPr>
        <p:txBody>
          <a:bodyPr>
            <a:noAutofit/>
          </a:bodyPr>
          <a:lstStyle/>
          <a:p>
            <a:pPr marL="0" indent="0" algn="ctr">
              <a:buNone/>
            </a:pPr>
            <a:r>
              <a:rPr lang="en-US" sz="1800" i="1" dirty="0" err="1"/>
              <a:t>Turina</a:t>
            </a:r>
            <a:r>
              <a:rPr lang="en-US" sz="1800" i="1" dirty="0"/>
              <a:t> P</a:t>
            </a:r>
            <a:r>
              <a:rPr lang="en-US" sz="1800" i="1" baseline="30000" dirty="0"/>
              <a:t>1</a:t>
            </a:r>
            <a:r>
              <a:rPr lang="en-US" sz="1800" i="1" dirty="0"/>
              <a:t>, Dal </a:t>
            </a:r>
            <a:r>
              <a:rPr lang="en-US" sz="1800" i="1" dirty="0" err="1"/>
              <a:t>Cortivo</a:t>
            </a:r>
            <a:r>
              <a:rPr lang="en-US" sz="1800" i="1" dirty="0"/>
              <a:t> G</a:t>
            </a:r>
            <a:r>
              <a:rPr lang="en-US" sz="1800" i="1" baseline="30000" dirty="0"/>
              <a:t>2</a:t>
            </a:r>
            <a:r>
              <a:rPr lang="en-US" sz="1800" i="1" dirty="0"/>
              <a:t>, </a:t>
            </a:r>
            <a:r>
              <a:rPr lang="en-US" sz="1800" i="1" dirty="0" err="1"/>
              <a:t>Cicconardi</a:t>
            </a:r>
            <a:r>
              <a:rPr lang="en-US" sz="1800" i="1" dirty="0"/>
              <a:t> A</a:t>
            </a:r>
            <a:r>
              <a:rPr lang="en-US" sz="1800" i="1" baseline="30000" dirty="0"/>
              <a:t>1</a:t>
            </a:r>
            <a:r>
              <a:rPr lang="en-US" sz="1800" i="1" dirty="0"/>
              <a:t>, </a:t>
            </a:r>
            <a:r>
              <a:rPr lang="en-US" sz="1800" i="1" dirty="0" err="1"/>
              <a:t>Dell’Orco</a:t>
            </a:r>
            <a:r>
              <a:rPr lang="en-US" sz="1800" i="1" dirty="0"/>
              <a:t> D</a:t>
            </a:r>
            <a:r>
              <a:rPr lang="en-US" sz="1800" i="1" baseline="30000" dirty="0"/>
              <a:t>2</a:t>
            </a:r>
            <a:r>
              <a:rPr lang="en-US" sz="1800" i="1" dirty="0"/>
              <a:t>, </a:t>
            </a:r>
            <a:r>
              <a:rPr lang="en-US" sz="1800" i="1" dirty="0" err="1"/>
              <a:t>Capriotti</a:t>
            </a:r>
            <a:r>
              <a:rPr lang="en-US" sz="1800" i="1" dirty="0"/>
              <a:t> E</a:t>
            </a:r>
            <a:r>
              <a:rPr lang="en-US" sz="1800" i="1" baseline="30000" dirty="0"/>
              <a:t>1</a:t>
            </a:r>
            <a:r>
              <a:rPr lang="en-US" sz="1800" i="1" dirty="0"/>
              <a:t>*</a:t>
            </a:r>
          </a:p>
          <a:p>
            <a:pPr marL="0" indent="0" algn="ctr">
              <a:buNone/>
            </a:pPr>
            <a:endParaRPr lang="en-US" sz="1400" i="1" dirty="0"/>
          </a:p>
          <a:p>
            <a:pPr marL="0" indent="0" algn="ctr">
              <a:buNone/>
            </a:pPr>
            <a:r>
              <a:rPr lang="en-US" sz="1400" baseline="30000" dirty="0"/>
              <a:t>1</a:t>
            </a:r>
            <a:r>
              <a:rPr lang="en-US" sz="1400" dirty="0"/>
              <a:t> Department of Pharmacy and Biotechnology (FaBiT), University of Bologna. Bologna (Italy)</a:t>
            </a:r>
          </a:p>
          <a:p>
            <a:pPr marL="0" indent="0" algn="ctr">
              <a:buNone/>
            </a:pPr>
            <a:r>
              <a:rPr lang="en-US" sz="1400" baseline="30000" dirty="0"/>
              <a:t>2</a:t>
            </a:r>
            <a:r>
              <a:rPr lang="en-US" sz="1400" dirty="0"/>
              <a:t> Department of Neurosciences, Biomedicine and Movement Sciences University of Verona, Verona, (Italy)</a:t>
            </a:r>
          </a:p>
          <a:p>
            <a:pPr marL="0" indent="0" algn="ctr">
              <a:buNone/>
            </a:pPr>
            <a:br>
              <a:rPr lang="en-US" sz="800" b="1" dirty="0"/>
            </a:br>
            <a:r>
              <a:rPr lang="en-US" sz="1400" b="1" dirty="0"/>
              <a:t>Contact</a:t>
            </a:r>
            <a:r>
              <a:rPr lang="en-US" sz="1400" dirty="0"/>
              <a:t>: </a:t>
            </a:r>
            <a:r>
              <a:rPr lang="en-US" sz="1400" dirty="0">
                <a:hlinkClick r:id="rId2"/>
              </a:rPr>
              <a:t>emidio,capriotti@unibo.it</a:t>
            </a:r>
            <a:r>
              <a:rPr lang="en-US" sz="1400" dirty="0"/>
              <a:t> </a:t>
            </a:r>
          </a:p>
          <a:p>
            <a:pPr marL="0" indent="0" algn="ctr">
              <a:buNone/>
            </a:pPr>
            <a:endParaRPr lang="en-US" sz="1400" dirty="0"/>
          </a:p>
          <a:p>
            <a:pPr marL="0" indent="0" algn="ctr">
              <a:buNone/>
            </a:pPr>
            <a:endParaRPr lang="en-US" sz="1400" dirty="0"/>
          </a:p>
          <a:p>
            <a:pPr marL="0" indent="0" algn="ctr">
              <a:buNone/>
            </a:pPr>
            <a:r>
              <a:rPr lang="en-US" sz="1800" dirty="0"/>
              <a:t>CAGI 6 Meeting</a:t>
            </a:r>
          </a:p>
          <a:p>
            <a:pPr marL="0" indent="0" algn="ctr">
              <a:buNone/>
            </a:pPr>
            <a:r>
              <a:rPr lang="en-US" sz="1800" dirty="0"/>
              <a:t>14-16 May, 2022 – Berkeley (CA) USA</a:t>
            </a:r>
          </a:p>
          <a:p>
            <a:pPr marL="0" indent="0" algn="ctr">
              <a:buNone/>
            </a:pPr>
            <a:endParaRPr lang="en-US" sz="1400" dirty="0"/>
          </a:p>
        </p:txBody>
      </p:sp>
      <p:pic>
        <p:nvPicPr>
          <p:cNvPr id="20" name="PersMedColorMod.pdf" descr="PersMedColorMod.pdf">
            <a:extLst>
              <a:ext uri="{FF2B5EF4-FFF2-40B4-BE49-F238E27FC236}">
                <a16:creationId xmlns:a16="http://schemas.microsoft.com/office/drawing/2014/main" id="{320D377D-3ACD-4145-82C9-EBE995F87ACF}"/>
              </a:ext>
            </a:extLst>
          </p:cNvPr>
          <p:cNvPicPr>
            <a:picLocks noChangeAspect="1"/>
          </p:cNvPicPr>
          <p:nvPr/>
        </p:nvPicPr>
        <p:blipFill>
          <a:blip r:embed="rId3"/>
          <a:stretch>
            <a:fillRect/>
          </a:stretch>
        </p:blipFill>
        <p:spPr>
          <a:xfrm>
            <a:off x="6324600" y="3618546"/>
            <a:ext cx="2357537" cy="2140465"/>
          </a:xfrm>
          <a:prstGeom prst="rect">
            <a:avLst/>
          </a:prstGeom>
          <a:ln w="12700">
            <a:miter lim="400000"/>
          </a:ln>
        </p:spPr>
      </p:pic>
      <p:grpSp>
        <p:nvGrpSpPr>
          <p:cNvPr id="21" name="Group">
            <a:extLst>
              <a:ext uri="{FF2B5EF4-FFF2-40B4-BE49-F238E27FC236}">
                <a16:creationId xmlns:a16="http://schemas.microsoft.com/office/drawing/2014/main" id="{EA234C82-2BFE-C749-9910-4C339B9468F9}"/>
              </a:ext>
            </a:extLst>
          </p:cNvPr>
          <p:cNvGrpSpPr/>
          <p:nvPr/>
        </p:nvGrpSpPr>
        <p:grpSpPr>
          <a:xfrm>
            <a:off x="611353" y="3342865"/>
            <a:ext cx="1310721" cy="2362200"/>
            <a:chOff x="0" y="0"/>
            <a:chExt cx="1832190" cy="3302001"/>
          </a:xfrm>
        </p:grpSpPr>
        <p:grpSp>
          <p:nvGrpSpPr>
            <p:cNvPr id="22" name="Group">
              <a:extLst>
                <a:ext uri="{FF2B5EF4-FFF2-40B4-BE49-F238E27FC236}">
                  <a16:creationId xmlns:a16="http://schemas.microsoft.com/office/drawing/2014/main" id="{91497767-BBF8-4543-AFAB-D3EADB637582}"/>
                </a:ext>
              </a:extLst>
            </p:cNvPr>
            <p:cNvGrpSpPr/>
            <p:nvPr/>
          </p:nvGrpSpPr>
          <p:grpSpPr>
            <a:xfrm>
              <a:off x="-1" y="0"/>
              <a:ext cx="1832192" cy="1645588"/>
              <a:chOff x="0" y="0"/>
              <a:chExt cx="1832190" cy="1645587"/>
            </a:xfrm>
          </p:grpSpPr>
          <p:pic>
            <p:nvPicPr>
              <p:cNvPr id="27" name="droppedImage.pdf" descr="droppedImage.pdf">
                <a:extLst>
                  <a:ext uri="{FF2B5EF4-FFF2-40B4-BE49-F238E27FC236}">
                    <a16:creationId xmlns:a16="http://schemas.microsoft.com/office/drawing/2014/main" id="{13FAC0A4-FE70-DE4B-9840-959E9BC16C24}"/>
                  </a:ext>
                </a:extLst>
              </p:cNvPr>
              <p:cNvPicPr>
                <a:picLocks noChangeAspect="1"/>
              </p:cNvPicPr>
              <p:nvPr/>
            </p:nvPicPr>
            <p:blipFill>
              <a:blip r:embed="rId4">
                <a:alphaModFix amt="60000"/>
              </a:blip>
              <a:stretch>
                <a:fillRect/>
              </a:stretch>
            </p:blipFill>
            <p:spPr>
              <a:xfrm>
                <a:off x="0" y="0"/>
                <a:ext cx="1633652" cy="1645588"/>
              </a:xfrm>
              <a:prstGeom prst="rect">
                <a:avLst/>
              </a:prstGeom>
              <a:ln w="12700" cap="flat">
                <a:noFill/>
                <a:miter lim="400000"/>
              </a:ln>
              <a:effectLst/>
            </p:spPr>
          </p:pic>
          <p:sp>
            <p:nvSpPr>
              <p:cNvPr id="28" name="Native">
                <a:extLst>
                  <a:ext uri="{FF2B5EF4-FFF2-40B4-BE49-F238E27FC236}">
                    <a16:creationId xmlns:a16="http://schemas.microsoft.com/office/drawing/2014/main" id="{9C5D0E49-66D4-6A4F-811B-EC15A432BE51}"/>
                  </a:ext>
                </a:extLst>
              </p:cNvPr>
              <p:cNvSpPr txBox="1"/>
              <p:nvPr/>
            </p:nvSpPr>
            <p:spPr>
              <a:xfrm>
                <a:off x="1193114" y="50477"/>
                <a:ext cx="639077" cy="266157"/>
              </a:xfrm>
              <a:prstGeom prst="rect">
                <a:avLst/>
              </a:prstGeom>
              <a:noFill/>
              <a:ln w="12700" cap="flat">
                <a:noFill/>
                <a:miter lim="400000"/>
              </a:ln>
              <a:effectLst>
                <a:outerShdw blurRad="50800" dist="12700" dir="162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8100" tIns="38100" rIns="38100" bIns="38100" numCol="1" anchor="ctr">
                <a:noAutofit/>
              </a:bodyPr>
              <a:lstStyle/>
              <a:p>
                <a:pPr>
                  <a:defRPr sz="1100">
                    <a:latin typeface="+mn-lt"/>
                    <a:ea typeface="+mn-ea"/>
                    <a:cs typeface="+mn-cs"/>
                    <a:sym typeface="Helvetica"/>
                  </a:defRPr>
                </a:pPr>
                <a:r>
                  <a:rPr i="1">
                    <a:solidFill>
                      <a:srgbClr val="D84800"/>
                    </a:solidFill>
                    <a:latin typeface="Helvetica Neue"/>
                    <a:ea typeface="Helvetica Neue"/>
                    <a:cs typeface="Helvetica Neue"/>
                    <a:sym typeface="Helvetica Neue"/>
                  </a:rPr>
                  <a:t>Native</a:t>
                </a:r>
                <a:r>
                  <a:rPr b="1" i="1">
                    <a:solidFill>
                      <a:srgbClr val="00D2A9"/>
                    </a:solidFill>
                    <a:latin typeface="Verdana"/>
                    <a:ea typeface="Verdana"/>
                    <a:cs typeface="Verdana"/>
                    <a:sym typeface="Verdana"/>
                  </a:rPr>
                  <a:t> </a:t>
                </a:r>
                <a:r>
                  <a:rPr b="1" i="1">
                    <a:solidFill>
                      <a:srgbClr val="FFFED5"/>
                    </a:solidFill>
                    <a:latin typeface="Verdana"/>
                    <a:ea typeface="Verdana"/>
                    <a:cs typeface="Verdana"/>
                    <a:sym typeface="Verdana"/>
                  </a:rPr>
                  <a:t> </a:t>
                </a:r>
              </a:p>
            </p:txBody>
          </p:sp>
        </p:grpSp>
        <p:grpSp>
          <p:nvGrpSpPr>
            <p:cNvPr id="23" name="Group">
              <a:extLst>
                <a:ext uri="{FF2B5EF4-FFF2-40B4-BE49-F238E27FC236}">
                  <a16:creationId xmlns:a16="http://schemas.microsoft.com/office/drawing/2014/main" id="{F8AF0C27-60A2-0049-9718-D5F289195CC7}"/>
                </a:ext>
              </a:extLst>
            </p:cNvPr>
            <p:cNvGrpSpPr/>
            <p:nvPr/>
          </p:nvGrpSpPr>
          <p:grpSpPr>
            <a:xfrm>
              <a:off x="55443" y="1765695"/>
              <a:ext cx="1718624" cy="1536307"/>
              <a:chOff x="0" y="0"/>
              <a:chExt cx="1718623" cy="1536305"/>
            </a:xfrm>
          </p:grpSpPr>
          <p:pic>
            <p:nvPicPr>
              <p:cNvPr id="25" name="droppedImage.pdf" descr="droppedImage.pdf">
                <a:extLst>
                  <a:ext uri="{FF2B5EF4-FFF2-40B4-BE49-F238E27FC236}">
                    <a16:creationId xmlns:a16="http://schemas.microsoft.com/office/drawing/2014/main" id="{1DA49716-4AA3-B34A-A94B-D1484862D240}"/>
                  </a:ext>
                </a:extLst>
              </p:cNvPr>
              <p:cNvPicPr>
                <a:picLocks noChangeAspect="1"/>
              </p:cNvPicPr>
              <p:nvPr/>
            </p:nvPicPr>
            <p:blipFill>
              <a:blip r:embed="rId5">
                <a:alphaModFix amt="90000"/>
              </a:blip>
              <a:stretch>
                <a:fillRect/>
              </a:stretch>
            </p:blipFill>
            <p:spPr>
              <a:xfrm>
                <a:off x="0" y="48185"/>
                <a:ext cx="1491873" cy="1488121"/>
              </a:xfrm>
              <a:prstGeom prst="rect">
                <a:avLst/>
              </a:prstGeom>
              <a:ln w="12700" cap="flat">
                <a:noFill/>
                <a:miter lim="400000"/>
              </a:ln>
              <a:effectLst>
                <a:reflection stA="50000" endPos="40000" dir="5400000" sy="-100000" algn="bl" rotWithShape="0"/>
              </a:effectLst>
            </p:spPr>
          </p:pic>
          <p:sp>
            <p:nvSpPr>
              <p:cNvPr id="26" name="Mutant">
                <a:extLst>
                  <a:ext uri="{FF2B5EF4-FFF2-40B4-BE49-F238E27FC236}">
                    <a16:creationId xmlns:a16="http://schemas.microsoft.com/office/drawing/2014/main" id="{527B687B-E195-C74E-AED1-72BA9A5E4929}"/>
                  </a:ext>
                </a:extLst>
              </p:cNvPr>
              <p:cNvSpPr txBox="1"/>
              <p:nvPr/>
            </p:nvSpPr>
            <p:spPr>
              <a:xfrm>
                <a:off x="1066318" y="0"/>
                <a:ext cx="652306" cy="444754"/>
              </a:xfrm>
              <a:prstGeom prst="rect">
                <a:avLst/>
              </a:prstGeom>
              <a:noFill/>
              <a:ln w="12700" cap="flat">
                <a:noFill/>
                <a:miter lim="400000"/>
              </a:ln>
              <a:effectLst>
                <a:outerShdw blurRad="50800" dist="12700" dir="162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8100" tIns="38100" rIns="38100" bIns="38100" numCol="1" anchor="ctr">
                <a:noAutofit/>
              </a:bodyPr>
              <a:lstStyle/>
              <a:p>
                <a:pPr>
                  <a:defRPr sz="2400">
                    <a:latin typeface="+mn-lt"/>
                    <a:ea typeface="+mn-ea"/>
                    <a:cs typeface="+mn-cs"/>
                    <a:sym typeface="Helvetica"/>
                  </a:defRPr>
                </a:pPr>
                <a:r>
                  <a:rPr sz="1000" i="1">
                    <a:solidFill>
                      <a:srgbClr val="D84800"/>
                    </a:solidFill>
                    <a:latin typeface="Helvetica Neue"/>
                    <a:ea typeface="Helvetica Neue"/>
                    <a:cs typeface="Helvetica Neue"/>
                    <a:sym typeface="Helvetica Neue"/>
                  </a:rPr>
                  <a:t>Mutant</a:t>
                </a:r>
                <a:r>
                  <a:rPr sz="1800" b="1" i="1">
                    <a:solidFill>
                      <a:srgbClr val="00D2A9"/>
                    </a:solidFill>
                    <a:latin typeface="Verdana"/>
                    <a:ea typeface="Verdana"/>
                    <a:cs typeface="Verdana"/>
                    <a:sym typeface="Verdana"/>
                  </a:rPr>
                  <a:t> </a:t>
                </a:r>
                <a:r>
                  <a:rPr sz="1800" b="1" i="1">
                    <a:solidFill>
                      <a:srgbClr val="FFFED5"/>
                    </a:solidFill>
                    <a:latin typeface="Verdana"/>
                    <a:ea typeface="Verdana"/>
                    <a:cs typeface="Verdana"/>
                    <a:sym typeface="Verdana"/>
                  </a:rPr>
                  <a:t> </a:t>
                </a:r>
              </a:p>
            </p:txBody>
          </p:sp>
        </p:grpSp>
        <p:sp>
          <p:nvSpPr>
            <p:cNvPr id="24" name="Arrow">
              <a:extLst>
                <a:ext uri="{FF2B5EF4-FFF2-40B4-BE49-F238E27FC236}">
                  <a16:creationId xmlns:a16="http://schemas.microsoft.com/office/drawing/2014/main" id="{D986D7BF-C4E7-0747-8BC1-520CE427FEDB}"/>
                </a:ext>
              </a:extLst>
            </p:cNvPr>
            <p:cNvSpPr/>
            <p:nvPr/>
          </p:nvSpPr>
          <p:spPr>
            <a:xfrm rot="5400000">
              <a:off x="748141" y="1475146"/>
              <a:ext cx="342097" cy="470383"/>
            </a:xfrm>
            <a:prstGeom prst="rightArrow">
              <a:avLst>
                <a:gd name="adj1" fmla="val 62611"/>
                <a:gd name="adj2" fmla="val 68407"/>
              </a:avLst>
            </a:prstGeom>
            <a:solidFill>
              <a:srgbClr val="FFF2B0">
                <a:alpha val="80000"/>
              </a:srgbClr>
            </a:solidFill>
            <a:ln w="12700" cap="flat">
              <a:solidFill>
                <a:srgbClr val="000000">
                  <a:alpha val="80000"/>
                </a:srgbClr>
              </a:solidFill>
              <a:prstDash val="sysDot"/>
              <a:miter lim="400000"/>
            </a:ln>
            <a:effectLst>
              <a:outerShdw blurRad="50800" dist="12700" dir="16200000" rotWithShape="0">
                <a:srgbClr val="000000">
                  <a:alpha val="50000"/>
                </a:srgbClr>
              </a:outerShdw>
            </a:effectLst>
          </p:spPr>
          <p:txBody>
            <a:bodyPr wrap="square" lIns="38100" tIns="38100" rIns="38100" bIns="38100" numCol="1" anchor="ctr">
              <a:noAutofit/>
            </a:bodyPr>
            <a:lstStyle/>
            <a:p>
              <a:pPr>
                <a:defRPr sz="3800">
                  <a:solidFill>
                    <a:srgbClr val="FFFFFF"/>
                  </a:solidFill>
                  <a:effectLst>
                    <a:outerShdw blurRad="38100" dist="12700" dir="5400000" rotWithShape="0">
                      <a:srgbClr val="000000">
                        <a:alpha val="50000"/>
                      </a:srgbClr>
                    </a:outerShdw>
                  </a:effectLst>
                </a:defRPr>
              </a:pPr>
              <a:endParaRPr/>
            </a:p>
          </p:txBody>
        </p:sp>
      </p:grpSp>
      <p:pic>
        <p:nvPicPr>
          <p:cNvPr id="3" name="Picture 2">
            <a:extLst>
              <a:ext uri="{FF2B5EF4-FFF2-40B4-BE49-F238E27FC236}">
                <a16:creationId xmlns:a16="http://schemas.microsoft.com/office/drawing/2014/main" id="{33D51B36-13CE-F546-B5FD-777935A1336C}"/>
              </a:ext>
            </a:extLst>
          </p:cNvPr>
          <p:cNvPicPr>
            <a:picLocks noChangeAspect="1"/>
          </p:cNvPicPr>
          <p:nvPr/>
        </p:nvPicPr>
        <p:blipFill>
          <a:blip r:embed="rId6"/>
          <a:stretch>
            <a:fillRect/>
          </a:stretch>
        </p:blipFill>
        <p:spPr>
          <a:xfrm>
            <a:off x="3724883" y="5943600"/>
            <a:ext cx="1694233" cy="624191"/>
          </a:xfrm>
          <a:prstGeom prst="rect">
            <a:avLst/>
          </a:prstGeom>
        </p:spPr>
      </p:pic>
    </p:spTree>
    <p:extLst>
      <p:ext uri="{BB962C8B-B14F-4D97-AF65-F5344CB8AC3E}">
        <p14:creationId xmlns:p14="http://schemas.microsoft.com/office/powerpoint/2010/main" val="11000579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a:t>CaM</a:t>
            </a:r>
            <a:r>
              <a:rPr lang="en-US" dirty="0"/>
              <a:t> Challenge</a:t>
            </a:r>
          </a:p>
        </p:txBody>
      </p:sp>
      <p:sp>
        <p:nvSpPr>
          <p:cNvPr id="15" name="Calmodulin (CaM) is a sensor protein which variants have been associated with ventricular tachycardia and sudden cardiac death.…">
            <a:extLst>
              <a:ext uri="{FF2B5EF4-FFF2-40B4-BE49-F238E27FC236}">
                <a16:creationId xmlns:a16="http://schemas.microsoft.com/office/drawing/2014/main" id="{A32BFA00-7F46-284D-A02D-F244D10FB7B3}"/>
              </a:ext>
            </a:extLst>
          </p:cNvPr>
          <p:cNvSpPr txBox="1"/>
          <p:nvPr/>
        </p:nvSpPr>
        <p:spPr>
          <a:xfrm>
            <a:off x="841755" y="943690"/>
            <a:ext cx="7543800" cy="39497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marR="40639" indent="2540" algn="l" defTabSz="914400">
              <a:spcBef>
                <a:spcPts val="1200"/>
              </a:spcBef>
              <a:buClr>
                <a:srgbClr val="000000"/>
              </a:buClr>
              <a:buFont typeface="Verdana"/>
              <a:defRPr sz="2600">
                <a:uFill>
                  <a:solidFill>
                    <a:srgbClr val="000000"/>
                  </a:solidFill>
                </a:uFill>
                <a:latin typeface="+mn-lt"/>
                <a:ea typeface="+mn-ea"/>
                <a:cs typeface="+mn-cs"/>
                <a:sym typeface="Helvetica"/>
              </a:defRPr>
            </a:pPr>
            <a:r>
              <a:rPr sz="1600" dirty="0"/>
              <a:t>Calmodulin (</a:t>
            </a:r>
            <a:r>
              <a:rPr sz="1600" dirty="0" err="1"/>
              <a:t>CaM</a:t>
            </a:r>
            <a:r>
              <a:rPr sz="1600" dirty="0"/>
              <a:t>) is a sensor protein which variants have been associated with ventricular tachycardia and sudden cardiac death.</a:t>
            </a:r>
          </a:p>
          <a:p>
            <a:pPr marR="40639" indent="2540" algn="l" defTabSz="914400">
              <a:spcBef>
                <a:spcPts val="1200"/>
              </a:spcBef>
              <a:buClr>
                <a:srgbClr val="000000"/>
              </a:buClr>
              <a:buFont typeface="Verdana"/>
              <a:defRPr sz="2600">
                <a:uFill>
                  <a:solidFill>
                    <a:srgbClr val="000000"/>
                  </a:solidFill>
                </a:uFill>
                <a:latin typeface="+mn-lt"/>
                <a:ea typeface="+mn-ea"/>
                <a:cs typeface="+mn-cs"/>
                <a:sym typeface="Helvetica"/>
              </a:defRPr>
            </a:pPr>
            <a:r>
              <a:rPr sz="1600" dirty="0"/>
              <a:t>Thermal denaturation profiles 15 variants (E141G was discarded) were collected by monitoring far-UV circular dichroism spectra following the variations of ellipticity at 222 nm at different temperatures ranging from 4 to 120°C.</a:t>
            </a:r>
            <a:br>
              <a:rPr lang="en-US" sz="1600" dirty="0"/>
            </a:br>
            <a:endParaRPr sz="1600" dirty="0"/>
          </a:p>
          <a:p>
            <a:pPr marR="40639" indent="2540" algn="l" defTabSz="914400">
              <a:spcBef>
                <a:spcPts val="1200"/>
              </a:spcBef>
              <a:buClr>
                <a:srgbClr val="000000"/>
              </a:buClr>
              <a:buFont typeface="Verdana"/>
              <a:defRPr sz="2600">
                <a:uFill>
                  <a:solidFill>
                    <a:srgbClr val="000000"/>
                  </a:solidFill>
                </a:uFill>
                <a:latin typeface="+mn-lt"/>
                <a:ea typeface="+mn-ea"/>
                <a:cs typeface="+mn-cs"/>
                <a:sym typeface="Helvetica"/>
              </a:defRPr>
            </a:pPr>
            <a:r>
              <a:rPr sz="1600" dirty="0"/>
              <a:t>For each variant and for ap</a:t>
            </a:r>
            <a:r>
              <a:rPr lang="en-US" sz="1600" dirty="0"/>
              <a:t>o</a:t>
            </a:r>
            <a:r>
              <a:rPr sz="1600" dirty="0"/>
              <a:t> and </a:t>
            </a:r>
            <a:r>
              <a:rPr sz="1600" dirty="0" err="1"/>
              <a:t>holo</a:t>
            </a:r>
            <a:r>
              <a:rPr sz="1600" dirty="0"/>
              <a:t> </a:t>
            </a:r>
            <a:r>
              <a:rPr lang="en-US" sz="1600" dirty="0"/>
              <a:t>(Ca</a:t>
            </a:r>
            <a:r>
              <a:rPr lang="en-US" sz="1600" baseline="30000" dirty="0"/>
              <a:t>2+</a:t>
            </a:r>
            <a:r>
              <a:rPr lang="en-US" sz="1600" dirty="0"/>
              <a:t>) </a:t>
            </a:r>
            <a:r>
              <a:rPr sz="1600" dirty="0"/>
              <a:t>forms, participants are asked to predict:</a:t>
            </a:r>
          </a:p>
          <a:p>
            <a:pPr marL="990600" marR="40639" indent="-228600" algn="l" defTabSz="914400">
              <a:spcBef>
                <a:spcPts val="1200"/>
              </a:spcBef>
              <a:buClr>
                <a:srgbClr val="000000"/>
              </a:buClr>
              <a:buSzPct val="100000"/>
              <a:buFont typeface="Verdana"/>
              <a:buChar char="•"/>
              <a:defRPr sz="2600">
                <a:uFill>
                  <a:solidFill>
                    <a:srgbClr val="000000"/>
                  </a:solidFill>
                </a:uFill>
                <a:latin typeface="+mn-lt"/>
                <a:ea typeface="+mn-ea"/>
                <a:cs typeface="+mn-cs"/>
                <a:sym typeface="Helvetica"/>
              </a:defRPr>
            </a:pPr>
            <a:r>
              <a:rPr sz="1600" dirty="0"/>
              <a:t>Tm</a:t>
            </a:r>
          </a:p>
          <a:p>
            <a:pPr marL="990600" marR="40639" indent="-228600" algn="l" defTabSz="914400">
              <a:spcBef>
                <a:spcPts val="1200"/>
              </a:spcBef>
              <a:buClr>
                <a:srgbClr val="000000"/>
              </a:buClr>
              <a:buSzPct val="100000"/>
              <a:buFont typeface="Verdana"/>
              <a:buChar char="•"/>
              <a:defRPr sz="2600">
                <a:uFill>
                  <a:solidFill>
                    <a:srgbClr val="000000"/>
                  </a:solidFill>
                </a:uFill>
                <a:latin typeface="+mn-lt"/>
                <a:ea typeface="+mn-ea"/>
                <a:cs typeface="+mn-cs"/>
                <a:sym typeface="Helvetica"/>
              </a:defRPr>
            </a:pPr>
            <a:r>
              <a:rPr sz="1600" dirty="0"/>
              <a:t>% of unfolding</a:t>
            </a:r>
          </a:p>
          <a:p>
            <a:pPr marL="990600" marR="40639" indent="-228600" algn="l" defTabSz="914400">
              <a:spcBef>
                <a:spcPts val="1200"/>
              </a:spcBef>
              <a:buClr>
                <a:srgbClr val="000000"/>
              </a:buClr>
              <a:buSzPct val="100000"/>
              <a:buFont typeface="Verdana"/>
              <a:buChar char="•"/>
              <a:defRPr sz="2600">
                <a:uFill>
                  <a:solidFill>
                    <a:srgbClr val="000000"/>
                  </a:solidFill>
                </a:uFill>
                <a:latin typeface="+mn-lt"/>
                <a:ea typeface="+mn-ea"/>
                <a:cs typeface="+mn-cs"/>
                <a:sym typeface="Helvetica"/>
              </a:defRPr>
            </a:pPr>
            <a:r>
              <a:rPr sz="1600" dirty="0"/>
              <a:t>stabilization/destabilization effect</a:t>
            </a:r>
          </a:p>
          <a:p>
            <a:pPr marR="40639" indent="2540" algn="l" defTabSz="914400">
              <a:spcBef>
                <a:spcPts val="1200"/>
              </a:spcBef>
              <a:buClr>
                <a:srgbClr val="000000"/>
              </a:buClr>
              <a:buFont typeface="Verdana"/>
              <a:defRPr sz="2600">
                <a:uFill>
                  <a:solidFill>
                    <a:srgbClr val="000000"/>
                  </a:solidFill>
                </a:uFill>
                <a:latin typeface="+mn-lt"/>
                <a:ea typeface="+mn-ea"/>
                <a:cs typeface="+mn-cs"/>
                <a:sym typeface="Helvetica"/>
              </a:defRPr>
            </a:pPr>
            <a:endParaRPr sz="1400" dirty="0"/>
          </a:p>
        </p:txBody>
      </p:sp>
      <p:sp>
        <p:nvSpPr>
          <p:cNvPr id="16" name="Data providers:  Giuditta Dal Cortivo and Daniele Dell’Orco University of Verona, Italy.">
            <a:extLst>
              <a:ext uri="{FF2B5EF4-FFF2-40B4-BE49-F238E27FC236}">
                <a16:creationId xmlns:a16="http://schemas.microsoft.com/office/drawing/2014/main" id="{B99E35F7-BBE7-C547-8B49-93C6F476B4C3}"/>
              </a:ext>
            </a:extLst>
          </p:cNvPr>
          <p:cNvSpPr txBox="1"/>
          <p:nvPr/>
        </p:nvSpPr>
        <p:spPr>
          <a:xfrm>
            <a:off x="841755" y="4901341"/>
            <a:ext cx="4731401" cy="8412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marR="40639" indent="2540" algn="l" defTabSz="914400">
              <a:spcBef>
                <a:spcPts val="1200"/>
              </a:spcBef>
              <a:buClr>
                <a:srgbClr val="000000"/>
              </a:buClr>
              <a:buFont typeface="Verdana"/>
              <a:defRPr sz="2600" b="1">
                <a:solidFill>
                  <a:srgbClr val="FF2600"/>
                </a:solidFill>
                <a:uFill>
                  <a:solidFill>
                    <a:srgbClr val="000000"/>
                  </a:solidFill>
                </a:uFill>
                <a:latin typeface="+mn-lt"/>
                <a:ea typeface="+mn-ea"/>
                <a:cs typeface="+mn-cs"/>
                <a:sym typeface="Helvetica"/>
              </a:defRPr>
            </a:pPr>
            <a:r>
              <a:rPr sz="1600" b="0" dirty="0">
                <a:solidFill>
                  <a:srgbClr val="000000"/>
                </a:solidFill>
              </a:rPr>
              <a:t>Data providers: </a:t>
            </a:r>
            <a:br>
              <a:rPr sz="1600" dirty="0"/>
            </a:br>
            <a:r>
              <a:rPr sz="1600" dirty="0" err="1"/>
              <a:t>Giuditta</a:t>
            </a:r>
            <a:r>
              <a:rPr sz="1600" dirty="0"/>
              <a:t> Dal </a:t>
            </a:r>
            <a:r>
              <a:rPr sz="1600" dirty="0" err="1"/>
              <a:t>Cortivo</a:t>
            </a:r>
            <a:r>
              <a:rPr sz="1600" dirty="0"/>
              <a:t> and Daniele </a:t>
            </a:r>
            <a:r>
              <a:rPr sz="1600" dirty="0" err="1"/>
              <a:t>Dell’Orco</a:t>
            </a:r>
            <a:r>
              <a:rPr sz="1600" dirty="0"/>
              <a:t> University of Verona, Italy.</a:t>
            </a:r>
          </a:p>
        </p:txBody>
      </p:sp>
      <p:pic>
        <p:nvPicPr>
          <p:cNvPr id="20" name="Image" descr="Image">
            <a:extLst>
              <a:ext uri="{FF2B5EF4-FFF2-40B4-BE49-F238E27FC236}">
                <a16:creationId xmlns:a16="http://schemas.microsoft.com/office/drawing/2014/main" id="{720038B1-817C-3247-9AD8-FF880437CBB6}"/>
              </a:ext>
            </a:extLst>
          </p:cNvPr>
          <p:cNvPicPr>
            <a:picLocks noChangeAspect="1"/>
          </p:cNvPicPr>
          <p:nvPr/>
        </p:nvPicPr>
        <p:blipFill>
          <a:blip r:embed="rId2"/>
          <a:srcRect l="7758" r="7758"/>
          <a:stretch>
            <a:fillRect/>
          </a:stretch>
        </p:blipFill>
        <p:spPr>
          <a:xfrm>
            <a:off x="7391400" y="4724400"/>
            <a:ext cx="808535" cy="1111403"/>
          </a:xfrm>
          <a:prstGeom prst="rect">
            <a:avLst/>
          </a:prstGeom>
          <a:ln w="12700">
            <a:miter lim="400000"/>
          </a:ln>
        </p:spPr>
      </p:pic>
      <p:pic>
        <p:nvPicPr>
          <p:cNvPr id="21" name="Image" descr="Image">
            <a:extLst>
              <a:ext uri="{FF2B5EF4-FFF2-40B4-BE49-F238E27FC236}">
                <a16:creationId xmlns:a16="http://schemas.microsoft.com/office/drawing/2014/main" id="{6EF7819B-D76D-2C44-AC09-5862FD5A4D43}"/>
              </a:ext>
            </a:extLst>
          </p:cNvPr>
          <p:cNvPicPr>
            <a:picLocks noChangeAspect="1"/>
          </p:cNvPicPr>
          <p:nvPr/>
        </p:nvPicPr>
        <p:blipFill>
          <a:blip r:embed="rId3"/>
          <a:stretch>
            <a:fillRect/>
          </a:stretch>
        </p:blipFill>
        <p:spPr>
          <a:xfrm>
            <a:off x="6378309" y="4724400"/>
            <a:ext cx="827471" cy="1111528"/>
          </a:xfrm>
          <a:prstGeom prst="rect">
            <a:avLst/>
          </a:prstGeom>
          <a:ln w="12700">
            <a:miter lim="400000"/>
          </a:ln>
        </p:spPr>
      </p:pic>
      <p:sp>
        <p:nvSpPr>
          <p:cNvPr id="34" name="Text Box 6">
            <a:extLst>
              <a:ext uri="{FF2B5EF4-FFF2-40B4-BE49-F238E27FC236}">
                <a16:creationId xmlns:a16="http://schemas.microsoft.com/office/drawing/2014/main" id="{B357E561-864B-4B4A-B47C-1803FBFCC41B}"/>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35" name="Text Box 8">
            <a:extLst>
              <a:ext uri="{FF2B5EF4-FFF2-40B4-BE49-F238E27FC236}">
                <a16:creationId xmlns:a16="http://schemas.microsoft.com/office/drawing/2014/main" id="{F09B3102-CEF2-4448-A80C-2945326AB6B7}"/>
              </a:ext>
            </a:extLst>
          </p:cNvPr>
          <p:cNvSpPr txBox="1">
            <a:spLocks noChangeArrowheads="1"/>
          </p:cNvSpPr>
          <p:nvPr/>
        </p:nvSpPr>
        <p:spPr bwMode="auto">
          <a:xfrm>
            <a:off x="7562850" y="6248400"/>
            <a:ext cx="1200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a:t>An Author</a:t>
            </a:r>
          </a:p>
        </p:txBody>
      </p:sp>
      <p:sp>
        <p:nvSpPr>
          <p:cNvPr id="36" name="Text Box 9">
            <a:extLst>
              <a:ext uri="{FF2B5EF4-FFF2-40B4-BE49-F238E27FC236}">
                <a16:creationId xmlns:a16="http://schemas.microsoft.com/office/drawing/2014/main" id="{06B9E924-5709-B540-ADF5-33CEA78A46CA}"/>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34178164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altLang="en-US" dirty="0"/>
              <a:t>Model of the Apo Form</a:t>
            </a:r>
          </a:p>
        </p:txBody>
      </p:sp>
      <p:sp>
        <p:nvSpPr>
          <p:cNvPr id="2062" name="Rectangle 14"/>
          <p:cNvSpPr>
            <a:spLocks noGrp="1" noChangeArrowheads="1"/>
          </p:cNvSpPr>
          <p:nvPr>
            <p:ph idx="1"/>
          </p:nvPr>
        </p:nvSpPr>
        <p:spPr>
          <a:xfrm>
            <a:off x="457200" y="955432"/>
            <a:ext cx="8229600" cy="336029"/>
          </a:xfrm>
        </p:spPr>
        <p:txBody>
          <a:bodyPr/>
          <a:lstStyle/>
          <a:p>
            <a:pPr marL="0" indent="0" algn="ctr">
              <a:buNone/>
            </a:pPr>
            <a:r>
              <a:rPr lang="en-US" sz="1600" dirty="0"/>
              <a:t>Protein model obtained from the mutant D129N. PDB: 1DMO (NMR)</a:t>
            </a:r>
          </a:p>
          <a:p>
            <a:pPr marL="0" indent="0" algn="ctr">
              <a:buNone/>
            </a:pPr>
            <a:endParaRPr lang="en-US" altLang="en-US" sz="2800" dirty="0"/>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7501116" y="6248400"/>
            <a:ext cx="126188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a:t>Capriotti</a:t>
            </a:r>
            <a:r>
              <a:rPr lang="en-US" altLang="en-US" dirty="0"/>
              <a:t> E</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pic>
        <p:nvPicPr>
          <p:cNvPr id="2" name="Picture 1">
            <a:extLst>
              <a:ext uri="{FF2B5EF4-FFF2-40B4-BE49-F238E27FC236}">
                <a16:creationId xmlns:a16="http://schemas.microsoft.com/office/drawing/2014/main" id="{76CD8380-68EC-1646-B421-D8B9E4568E04}"/>
              </a:ext>
            </a:extLst>
          </p:cNvPr>
          <p:cNvPicPr>
            <a:picLocks noChangeAspect="1"/>
          </p:cNvPicPr>
          <p:nvPr/>
        </p:nvPicPr>
        <p:blipFill>
          <a:blip r:embed="rId2"/>
          <a:stretch>
            <a:fillRect/>
          </a:stretch>
        </p:blipFill>
        <p:spPr>
          <a:xfrm>
            <a:off x="2178050" y="1577077"/>
            <a:ext cx="4953000" cy="4180800"/>
          </a:xfrm>
          <a:prstGeom prst="rect">
            <a:avLst/>
          </a:prstGeom>
        </p:spPr>
      </p:pic>
    </p:spTree>
    <p:extLst>
      <p:ext uri="{BB962C8B-B14F-4D97-AF65-F5344CB8AC3E}">
        <p14:creationId xmlns:p14="http://schemas.microsoft.com/office/powerpoint/2010/main" val="27119468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altLang="en-US" dirty="0"/>
              <a:t>Structure of the </a:t>
            </a:r>
            <a:r>
              <a:rPr lang="en-US" altLang="en-US" dirty="0" err="1"/>
              <a:t>Holo</a:t>
            </a:r>
            <a:r>
              <a:rPr lang="en-US" altLang="en-US" dirty="0"/>
              <a:t> Form</a:t>
            </a:r>
          </a:p>
        </p:txBody>
      </p:sp>
      <p:sp>
        <p:nvSpPr>
          <p:cNvPr id="2062" name="Rectangle 14"/>
          <p:cNvSpPr>
            <a:spLocks noGrp="1" noChangeArrowheads="1"/>
          </p:cNvSpPr>
          <p:nvPr>
            <p:ph idx="1"/>
          </p:nvPr>
        </p:nvSpPr>
        <p:spPr>
          <a:xfrm>
            <a:off x="457200" y="955432"/>
            <a:ext cx="8229600" cy="336029"/>
          </a:xfrm>
        </p:spPr>
        <p:txBody>
          <a:bodyPr/>
          <a:lstStyle/>
          <a:p>
            <a:pPr marL="0" indent="0" algn="ctr">
              <a:buNone/>
            </a:pPr>
            <a:r>
              <a:rPr lang="en-US" sz="1600" dirty="0"/>
              <a:t>Protein structure 1CLL is the </a:t>
            </a:r>
            <a:r>
              <a:rPr lang="en-US" sz="1600" dirty="0" err="1"/>
              <a:t>holo</a:t>
            </a:r>
            <a:r>
              <a:rPr lang="en-US" sz="1600" dirty="0"/>
              <a:t> form (Resolution: 1.70 </a:t>
            </a:r>
            <a:r>
              <a:rPr lang="en-US" sz="1600" dirty="0" err="1"/>
              <a:t>Å</a:t>
            </a:r>
            <a:r>
              <a:rPr lang="en-US" sz="1600" dirty="0"/>
              <a:t>)</a:t>
            </a:r>
          </a:p>
          <a:p>
            <a:pPr marL="0" indent="0" algn="ctr">
              <a:buNone/>
            </a:pPr>
            <a:endParaRPr lang="en-US" altLang="en-US" sz="2800" dirty="0"/>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7501116" y="6248400"/>
            <a:ext cx="126188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a:t>Capriotti</a:t>
            </a:r>
            <a:r>
              <a:rPr lang="en-US" altLang="en-US" dirty="0"/>
              <a:t> E</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pic>
        <p:nvPicPr>
          <p:cNvPr id="2" name="Picture 1">
            <a:extLst>
              <a:ext uri="{FF2B5EF4-FFF2-40B4-BE49-F238E27FC236}">
                <a16:creationId xmlns:a16="http://schemas.microsoft.com/office/drawing/2014/main" id="{A45EAB3C-FE45-B141-B567-E621F1D54147}"/>
              </a:ext>
            </a:extLst>
          </p:cNvPr>
          <p:cNvPicPr>
            <a:picLocks noChangeAspect="1"/>
          </p:cNvPicPr>
          <p:nvPr/>
        </p:nvPicPr>
        <p:blipFill>
          <a:blip r:embed="rId2"/>
          <a:stretch>
            <a:fillRect/>
          </a:stretch>
        </p:blipFill>
        <p:spPr>
          <a:xfrm>
            <a:off x="2371725" y="1691252"/>
            <a:ext cx="4572000" cy="4077511"/>
          </a:xfrm>
          <a:prstGeom prst="rect">
            <a:avLst/>
          </a:prstGeom>
        </p:spPr>
      </p:pic>
    </p:spTree>
    <p:extLst>
      <p:ext uri="{BB962C8B-B14F-4D97-AF65-F5344CB8AC3E}">
        <p14:creationId xmlns:p14="http://schemas.microsoft.com/office/powerpoint/2010/main" val="12414250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9" name="Group 9"/>
          <p:cNvGrpSpPr>
            <a:grpSpLocks/>
          </p:cNvGrpSpPr>
          <p:nvPr/>
        </p:nvGrpSpPr>
        <p:grpSpPr bwMode="auto">
          <a:xfrm>
            <a:off x="0" y="0"/>
            <a:ext cx="9144000" cy="6858000"/>
            <a:chOff x="0" y="0"/>
            <a:chExt cx="5760" cy="4320"/>
          </a:xfrm>
        </p:grpSpPr>
        <p:sp>
          <p:nvSpPr>
            <p:cNvPr id="10247" name="Line 7"/>
            <p:cNvSpPr>
              <a:spLocks noChangeShapeType="1"/>
            </p:cNvSpPr>
            <p:nvPr/>
          </p:nvSpPr>
          <p:spPr bwMode="auto">
            <a:xfrm>
              <a:off x="0" y="0"/>
              <a:ext cx="5760" cy="4320"/>
            </a:xfrm>
            <a:prstGeom prst="line">
              <a:avLst/>
            </a:prstGeom>
            <a:noFill/>
            <a:ln w="127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48" name="Text Box 8"/>
            <p:cNvSpPr txBox="1">
              <a:spLocks noChangeArrowheads="1"/>
            </p:cNvSpPr>
            <p:nvPr/>
          </p:nvSpPr>
          <p:spPr bwMode="auto">
            <a:xfrm rot="2195383">
              <a:off x="65" y="100"/>
              <a:ext cx="610"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a:solidFill>
                    <a:srgbClr val="0000FF"/>
                  </a:solidFill>
                </a:rPr>
                <a:t>Embargoed</a:t>
              </a:r>
            </a:p>
          </p:txBody>
        </p:sp>
      </p:grpSp>
      <p:sp>
        <p:nvSpPr>
          <p:cNvPr id="10242" name="Rectangle 2"/>
          <p:cNvSpPr>
            <a:spLocks noGrp="1" noChangeArrowheads="1"/>
          </p:cNvSpPr>
          <p:nvPr>
            <p:ph type="title"/>
          </p:nvPr>
        </p:nvSpPr>
        <p:spPr/>
        <p:txBody>
          <a:bodyPr/>
          <a:lstStyle/>
          <a:p>
            <a:r>
              <a:rPr lang="en-US" altLang="en-US" dirty="0"/>
              <a:t>Stability of Apo Mutants</a:t>
            </a:r>
          </a:p>
        </p:txBody>
      </p:sp>
      <p:sp>
        <p:nvSpPr>
          <p:cNvPr id="10244" name="Text Box 4"/>
          <p:cNvSpPr txBox="1">
            <a:spLocks noChangeArrowheads="1"/>
          </p:cNvSpPr>
          <p:nvPr/>
        </p:nvSpPr>
        <p:spPr bwMode="auto">
          <a:xfrm>
            <a:off x="2286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0245" name="Text Box 5"/>
          <p:cNvSpPr txBox="1">
            <a:spLocks noChangeArrowheads="1"/>
          </p:cNvSpPr>
          <p:nvPr/>
        </p:nvSpPr>
        <p:spPr bwMode="auto">
          <a:xfrm>
            <a:off x="7577316" y="6248400"/>
            <a:ext cx="126188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a:t>Capriotti</a:t>
            </a:r>
            <a:r>
              <a:rPr lang="en-US" altLang="en-US" dirty="0"/>
              <a:t> E</a:t>
            </a:r>
          </a:p>
        </p:txBody>
      </p:sp>
      <p:sp>
        <p:nvSpPr>
          <p:cNvPr id="10246" name="Text Box 6"/>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graphicFrame>
        <p:nvGraphicFramePr>
          <p:cNvPr id="12" name="Table">
            <a:extLst>
              <a:ext uri="{FF2B5EF4-FFF2-40B4-BE49-F238E27FC236}">
                <a16:creationId xmlns:a16="http://schemas.microsoft.com/office/drawing/2014/main" id="{C8DB3FD2-6E3D-324E-82E8-99AAFAC1EF7F}"/>
              </a:ext>
            </a:extLst>
          </p:cNvPr>
          <p:cNvGraphicFramePr/>
          <p:nvPr>
            <p:extLst>
              <p:ext uri="{D42A27DB-BD31-4B8C-83A1-F6EECF244321}">
                <p14:modId xmlns:p14="http://schemas.microsoft.com/office/powerpoint/2010/main" val="2927879749"/>
              </p:ext>
            </p:extLst>
          </p:nvPr>
        </p:nvGraphicFramePr>
        <p:xfrm>
          <a:off x="744539" y="982492"/>
          <a:ext cx="7654921" cy="5095240"/>
        </p:xfrm>
        <a:graphic>
          <a:graphicData uri="http://schemas.openxmlformats.org/drawingml/2006/table">
            <a:tbl>
              <a:tblPr/>
              <a:tblGrid>
                <a:gridCol w="1156824">
                  <a:extLst>
                    <a:ext uri="{9D8B030D-6E8A-4147-A177-3AD203B41FA5}">
                      <a16:colId xmlns:a16="http://schemas.microsoft.com/office/drawing/2014/main" val="20000"/>
                    </a:ext>
                  </a:extLst>
                </a:gridCol>
                <a:gridCol w="1664072">
                  <a:extLst>
                    <a:ext uri="{9D8B030D-6E8A-4147-A177-3AD203B41FA5}">
                      <a16:colId xmlns:a16="http://schemas.microsoft.com/office/drawing/2014/main" val="20001"/>
                    </a:ext>
                  </a:extLst>
                </a:gridCol>
                <a:gridCol w="1664072">
                  <a:extLst>
                    <a:ext uri="{9D8B030D-6E8A-4147-A177-3AD203B41FA5}">
                      <a16:colId xmlns:a16="http://schemas.microsoft.com/office/drawing/2014/main" val="20002"/>
                    </a:ext>
                  </a:extLst>
                </a:gridCol>
                <a:gridCol w="1617086">
                  <a:extLst>
                    <a:ext uri="{9D8B030D-6E8A-4147-A177-3AD203B41FA5}">
                      <a16:colId xmlns:a16="http://schemas.microsoft.com/office/drawing/2014/main" val="20003"/>
                    </a:ext>
                  </a:extLst>
                </a:gridCol>
                <a:gridCol w="1552867">
                  <a:extLst>
                    <a:ext uri="{9D8B030D-6E8A-4147-A177-3AD203B41FA5}">
                      <a16:colId xmlns:a16="http://schemas.microsoft.com/office/drawing/2014/main" val="20004"/>
                    </a:ext>
                  </a:extLst>
                </a:gridCol>
              </a:tblGrid>
              <a:tr h="283246">
                <a:tc>
                  <a:txBody>
                    <a:bodyPr/>
                    <a:lstStyle/>
                    <a:p>
                      <a:pPr marL="40639" marR="40639" algn="l" defTabSz="914400">
                        <a:defRPr sz="1800"/>
                      </a:pPr>
                      <a:r>
                        <a:rPr sz="1300" b="1" dirty="0">
                          <a:uFill>
                            <a:solidFill>
                              <a:srgbClr val="000000"/>
                            </a:solidFill>
                          </a:uFill>
                          <a:latin typeface="Helvetica Neue"/>
                          <a:ea typeface="Helvetica Neue"/>
                          <a:cs typeface="Helvetica Neue"/>
                          <a:sym typeface="Helvetica Neue"/>
                        </a:rPr>
                        <a:t>Protein</a:t>
                      </a:r>
                    </a:p>
                  </a:txBody>
                  <a:tcPr marL="50800" marR="50800" marT="50800" marB="50800" anchor="ctr" horzOverflow="overflow">
                    <a:lnL w="25400">
                      <a:solidFill>
                        <a:srgbClr val="000000"/>
                      </a:solidFill>
                    </a:lnL>
                    <a:lnR w="12700">
                      <a:solidFill>
                        <a:srgbClr val="000000"/>
                      </a:solidFill>
                    </a:lnR>
                    <a:lnT w="25400" cap="rnd">
                      <a:solidFill>
                        <a:srgbClr val="000000"/>
                      </a:solidFill>
                    </a:lnT>
                    <a:lnB w="12700" cap="rnd">
                      <a:solidFill>
                        <a:srgbClr val="000000"/>
                      </a:solidFill>
                    </a:lnB>
                    <a:solidFill>
                      <a:srgbClr val="FFEEA6"/>
                    </a:solidFill>
                  </a:tcPr>
                </a:tc>
                <a:tc>
                  <a:txBody>
                    <a:bodyPr/>
                    <a:lstStyle/>
                    <a:p>
                      <a:pPr marL="40639" marR="40639" algn="ctr" defTabSz="914400">
                        <a:defRPr sz="1800"/>
                      </a:pPr>
                      <a:r>
                        <a:rPr sz="1300" b="1" dirty="0">
                          <a:uFill>
                            <a:solidFill>
                              <a:srgbClr val="000000"/>
                            </a:solidFill>
                          </a:uFill>
                          <a:latin typeface="Helvetica Neue"/>
                          <a:ea typeface="Helvetica Neue"/>
                          <a:cs typeface="Helvetica Neue"/>
                          <a:sym typeface="Helvetica Neue"/>
                        </a:rPr>
                        <a:t>Tm (ºC) </a:t>
                      </a:r>
                    </a:p>
                  </a:txBody>
                  <a:tcPr marL="50800" marR="50800" marT="50800" marB="50800" anchor="ctr" horzOverflow="overflow">
                    <a:lnL w="12700">
                      <a:solidFill>
                        <a:srgbClr val="000000"/>
                      </a:solidFill>
                    </a:lnL>
                    <a:lnR w="12700">
                      <a:solidFill>
                        <a:srgbClr val="000000"/>
                      </a:solidFill>
                    </a:lnR>
                    <a:lnT w="25400" cap="rnd">
                      <a:solidFill>
                        <a:srgbClr val="000000"/>
                      </a:solidFill>
                    </a:lnT>
                    <a:lnB w="12700" cap="rnd">
                      <a:solidFill>
                        <a:srgbClr val="000000"/>
                      </a:solidFill>
                    </a:lnB>
                    <a:solidFill>
                      <a:srgbClr val="FFEEA6"/>
                    </a:solidFill>
                  </a:tcPr>
                </a:tc>
                <a:tc>
                  <a:txBody>
                    <a:bodyPr/>
                    <a:lstStyle/>
                    <a:p>
                      <a:pPr marL="40639" marR="40639" algn="ctr" defTabSz="914400">
                        <a:defRPr sz="1800"/>
                      </a:pPr>
                      <a:r>
                        <a:rPr sz="1300" b="1" dirty="0">
                          <a:uFill>
                            <a:solidFill>
                              <a:srgbClr val="000000"/>
                            </a:solidFill>
                          </a:uFill>
                          <a:latin typeface="Helvetica Neue"/>
                          <a:ea typeface="Helvetica Neue"/>
                          <a:cs typeface="Helvetica Neue"/>
                          <a:sym typeface="Helvetica Neue"/>
                        </a:rPr>
                        <a:t>∆Tm (ºC) </a:t>
                      </a:r>
                    </a:p>
                  </a:txBody>
                  <a:tcPr marL="50800" marR="50800" marT="50800" marB="50800" anchor="ctr" horzOverflow="overflow">
                    <a:lnL w="12700">
                      <a:solidFill>
                        <a:srgbClr val="000000"/>
                      </a:solidFill>
                    </a:lnL>
                    <a:lnR w="12700">
                      <a:solidFill>
                        <a:srgbClr val="000000"/>
                      </a:solidFill>
                    </a:lnR>
                    <a:lnT w="25400" cap="rnd">
                      <a:solidFill>
                        <a:srgbClr val="000000"/>
                      </a:solidFill>
                    </a:lnT>
                    <a:lnB w="12700" cap="rnd">
                      <a:solidFill>
                        <a:srgbClr val="000000"/>
                      </a:solidFill>
                    </a:lnB>
                    <a:solidFill>
                      <a:srgbClr val="FFEEA6"/>
                    </a:solidFill>
                  </a:tcPr>
                </a:tc>
                <a:tc>
                  <a:txBody>
                    <a:bodyPr/>
                    <a:lstStyle/>
                    <a:p>
                      <a:pPr marL="40639" marR="40639" algn="ctr" defTabSz="914400">
                        <a:defRPr sz="1800"/>
                      </a:pPr>
                      <a:r>
                        <a:rPr sz="1300" b="1">
                          <a:uFill>
                            <a:solidFill>
                              <a:srgbClr val="000000"/>
                            </a:solidFill>
                          </a:uFill>
                          <a:latin typeface="Helvetica Neue"/>
                          <a:ea typeface="Helvetica Neue"/>
                          <a:cs typeface="Helvetica Neue"/>
                          <a:sym typeface="Helvetica Neue"/>
                        </a:rPr>
                        <a:t>-Unfolding (%)</a:t>
                      </a:r>
                    </a:p>
                  </a:txBody>
                  <a:tcPr marL="50800" marR="50800" marT="50800" marB="50800" anchor="ctr" horzOverflow="overflow">
                    <a:lnL w="12700">
                      <a:solidFill>
                        <a:srgbClr val="000000"/>
                      </a:solidFill>
                    </a:lnL>
                    <a:lnR w="12700">
                      <a:solidFill>
                        <a:srgbClr val="000000"/>
                      </a:solidFill>
                    </a:lnR>
                    <a:lnT w="25400" cap="rnd">
                      <a:solidFill>
                        <a:srgbClr val="000000"/>
                      </a:solidFill>
                    </a:lnT>
                    <a:lnB w="12700" cap="rnd">
                      <a:solidFill>
                        <a:srgbClr val="000000"/>
                      </a:solidFill>
                    </a:lnB>
                    <a:solidFill>
                      <a:srgbClr val="FFEEA6"/>
                    </a:solidFill>
                  </a:tcPr>
                </a:tc>
                <a:tc>
                  <a:txBody>
                    <a:bodyPr/>
                    <a:lstStyle/>
                    <a:p>
                      <a:pPr marL="40639" marR="40639" algn="ctr" defTabSz="914400">
                        <a:defRPr sz="1800"/>
                      </a:pPr>
                      <a:r>
                        <a:rPr sz="1300" b="1">
                          <a:uFill>
                            <a:solidFill>
                              <a:srgbClr val="000000"/>
                            </a:solidFill>
                          </a:uFill>
                          <a:latin typeface="Helvetica Neue"/>
                          <a:ea typeface="Helvetica Neue"/>
                          <a:cs typeface="Helvetica Neue"/>
                          <a:sym typeface="Helvetica Neue"/>
                        </a:rPr>
                        <a:t>∆Unfolding (%) </a:t>
                      </a:r>
                    </a:p>
                  </a:txBody>
                  <a:tcPr marL="50800" marR="50800" marT="50800" marB="50800" anchor="ctr" horzOverflow="overflow">
                    <a:lnL w="12700">
                      <a:solidFill>
                        <a:srgbClr val="000000"/>
                      </a:solidFill>
                    </a:lnL>
                    <a:lnR w="25400">
                      <a:solidFill>
                        <a:srgbClr val="000000"/>
                      </a:solidFill>
                    </a:lnR>
                    <a:lnT w="25400" cap="rnd">
                      <a:solidFill>
                        <a:srgbClr val="000000"/>
                      </a:solidFill>
                    </a:lnT>
                    <a:lnB w="12700" cap="rnd">
                      <a:solidFill>
                        <a:srgbClr val="000000"/>
                      </a:solidFill>
                    </a:lnB>
                    <a:solidFill>
                      <a:srgbClr val="FFEEA6"/>
                    </a:solidFill>
                  </a:tcPr>
                </a:tc>
                <a:extLst>
                  <a:ext uri="{0D108BD9-81ED-4DB2-BD59-A6C34878D82A}">
                    <a16:rowId xmlns:a16="http://schemas.microsoft.com/office/drawing/2014/main" val="10000"/>
                  </a:ext>
                </a:extLst>
              </a:tr>
              <a:tr h="283246">
                <a:tc>
                  <a:txBody>
                    <a:bodyPr/>
                    <a:lstStyle/>
                    <a:p>
                      <a:pPr marL="40639" marR="40639" algn="l" defTabSz="914400">
                        <a:defRPr sz="1800"/>
                      </a:pPr>
                      <a:r>
                        <a:rPr sz="1300" b="1" dirty="0">
                          <a:uFill>
                            <a:solidFill>
                              <a:srgbClr val="000000"/>
                            </a:solidFill>
                          </a:uFill>
                          <a:latin typeface="Helvetica Neue"/>
                          <a:ea typeface="Helvetica Neue"/>
                          <a:cs typeface="Helvetica Neue"/>
                          <a:sym typeface="Helvetica Neue"/>
                        </a:rPr>
                        <a:t>Wild-Type</a:t>
                      </a:r>
                    </a:p>
                  </a:txBody>
                  <a:tcPr marL="50800" marR="50800" marT="50800" marB="50800" anchor="ctr" horzOverflow="overflow">
                    <a:lnL w="25400">
                      <a:solidFill>
                        <a:srgbClr val="000000"/>
                      </a:solidFill>
                    </a:lnL>
                    <a:lnR w="12700">
                      <a:solidFill>
                        <a:srgbClr val="000000"/>
                      </a:solidFill>
                    </a:lnR>
                    <a:lnT w="12700" cap="rnd">
                      <a:solidFill>
                        <a:srgbClr val="000000"/>
                      </a:solidFill>
                    </a:lnT>
                    <a:lnB w="12700">
                      <a:solidFill>
                        <a:srgbClr val="000000"/>
                      </a:solidFill>
                    </a:lnB>
                    <a:solidFill>
                      <a:schemeClr val="bg1"/>
                    </a:solidFill>
                  </a:tcPr>
                </a:tc>
                <a:tc>
                  <a:txBody>
                    <a:bodyPr/>
                    <a:lstStyle/>
                    <a:p>
                      <a:pPr marL="40639" marR="40639" algn="ctr" defTabSz="914400">
                        <a:defRPr sz="1800"/>
                      </a:pPr>
                      <a:r>
                        <a:rPr sz="1300" b="1" dirty="0">
                          <a:uFill>
                            <a:solidFill>
                              <a:srgbClr val="000000"/>
                            </a:solidFill>
                          </a:uFill>
                          <a:latin typeface="Helvetica Neue"/>
                          <a:ea typeface="Helvetica Neue"/>
                          <a:cs typeface="Helvetica Neue"/>
                          <a:sym typeface="Helvetica Neue"/>
                        </a:rPr>
                        <a:t>59.2 ± 0.3</a:t>
                      </a:r>
                    </a:p>
                  </a:txBody>
                  <a:tcPr marL="50800" marR="50800" marT="50800" marB="50800" anchor="ctr" horzOverflow="overflow">
                    <a:lnL w="12700">
                      <a:solidFill>
                        <a:srgbClr val="000000"/>
                      </a:solidFill>
                    </a:lnL>
                    <a:lnR w="12700">
                      <a:solidFill>
                        <a:srgbClr val="000000"/>
                      </a:solidFill>
                    </a:lnR>
                    <a:lnT w="12700" cap="rnd">
                      <a:solidFill>
                        <a:srgbClr val="000000"/>
                      </a:solidFill>
                    </a:lnT>
                    <a:lnB w="12700">
                      <a:solidFill>
                        <a:srgbClr val="000000"/>
                      </a:solidFill>
                    </a:lnB>
                    <a:solidFill>
                      <a:schemeClr val="bg1"/>
                    </a:solidFill>
                  </a:tcPr>
                </a:tc>
                <a:tc>
                  <a:txBody>
                    <a:bodyPr/>
                    <a:lstStyle/>
                    <a:p>
                      <a:pPr marL="40639" marR="40639" algn="ctr" defTabSz="914400">
                        <a:defRPr sz="1800"/>
                      </a:pPr>
                      <a:r>
                        <a:rPr sz="1300" b="1" dirty="0">
                          <a:uFill>
                            <a:solidFill>
                              <a:srgbClr val="000000"/>
                            </a:solidFill>
                          </a:uFill>
                          <a:latin typeface="Helvetica Neue"/>
                          <a:ea typeface="Helvetica Neue"/>
                          <a:cs typeface="Helvetica Neue"/>
                          <a:sym typeface="Helvetica Neue"/>
                        </a:rPr>
                        <a:t>-</a:t>
                      </a:r>
                    </a:p>
                  </a:txBody>
                  <a:tcPr marL="50800" marR="50800" marT="50800" marB="50800" anchor="ctr" horzOverflow="overflow">
                    <a:lnL w="12700">
                      <a:solidFill>
                        <a:srgbClr val="000000"/>
                      </a:solidFill>
                    </a:lnL>
                    <a:lnR w="12700">
                      <a:solidFill>
                        <a:srgbClr val="000000"/>
                      </a:solidFill>
                    </a:lnR>
                    <a:lnT w="12700" cap="rnd">
                      <a:solidFill>
                        <a:srgbClr val="000000"/>
                      </a:solidFill>
                    </a:lnT>
                    <a:lnB w="12700">
                      <a:solidFill>
                        <a:srgbClr val="000000"/>
                      </a:solidFill>
                    </a:lnB>
                    <a:solidFill>
                      <a:schemeClr val="bg1"/>
                    </a:solidFill>
                  </a:tcPr>
                </a:tc>
                <a:tc>
                  <a:txBody>
                    <a:bodyPr/>
                    <a:lstStyle/>
                    <a:p>
                      <a:pPr marL="40639" marR="40639" algn="ctr" defTabSz="914400">
                        <a:defRPr sz="1800"/>
                      </a:pPr>
                      <a:r>
                        <a:rPr sz="1300" b="1" dirty="0">
                          <a:uFill>
                            <a:solidFill>
                              <a:srgbClr val="000000"/>
                            </a:solidFill>
                          </a:uFill>
                          <a:latin typeface="Helvetica Neue"/>
                          <a:ea typeface="Helvetica Neue"/>
                          <a:cs typeface="Helvetica Neue"/>
                          <a:sym typeface="Helvetica Neue"/>
                        </a:rPr>
                        <a:t>71.3 ± 1.2</a:t>
                      </a:r>
                    </a:p>
                  </a:txBody>
                  <a:tcPr marL="50800" marR="50800" marT="50800" marB="50800" anchor="ctr" horzOverflow="overflow">
                    <a:lnL w="12700">
                      <a:solidFill>
                        <a:srgbClr val="000000"/>
                      </a:solidFill>
                    </a:lnL>
                    <a:lnR w="12700">
                      <a:solidFill>
                        <a:srgbClr val="000000"/>
                      </a:solidFill>
                    </a:lnR>
                    <a:lnT w="12700" cap="rnd">
                      <a:solidFill>
                        <a:srgbClr val="000000"/>
                      </a:solidFill>
                    </a:lnT>
                    <a:lnB w="12700">
                      <a:solidFill>
                        <a:srgbClr val="000000"/>
                      </a:solidFill>
                    </a:lnB>
                    <a:solidFill>
                      <a:schemeClr val="bg1"/>
                    </a:solidFill>
                  </a:tcPr>
                </a:tc>
                <a:tc>
                  <a:txBody>
                    <a:bodyPr/>
                    <a:lstStyle/>
                    <a:p>
                      <a:pPr marL="40639" marR="40639" algn="ctr" defTabSz="914400">
                        <a:defRPr sz="1800"/>
                      </a:pPr>
                      <a:r>
                        <a:rPr sz="1300" b="1" dirty="0">
                          <a:uFill>
                            <a:solidFill>
                              <a:srgbClr val="000000"/>
                            </a:solidFill>
                          </a:uFill>
                          <a:latin typeface="Helvetica Neue"/>
                          <a:ea typeface="Helvetica Neue"/>
                          <a:cs typeface="Helvetica Neue"/>
                          <a:sym typeface="Helvetica Neue"/>
                        </a:rPr>
                        <a:t>-</a:t>
                      </a:r>
                    </a:p>
                  </a:txBody>
                  <a:tcPr marL="50800" marR="50800" marT="50800" marB="50800" anchor="ctr" horzOverflow="overflow">
                    <a:lnL w="12700">
                      <a:solidFill>
                        <a:srgbClr val="000000"/>
                      </a:solidFill>
                    </a:lnL>
                    <a:lnR w="25400">
                      <a:solidFill>
                        <a:srgbClr val="000000"/>
                      </a:solidFill>
                    </a:lnR>
                    <a:lnT w="12700" cap="rnd">
                      <a:solidFill>
                        <a:srgbClr val="000000"/>
                      </a:solidFill>
                    </a:lnT>
                    <a:lnB w="12700">
                      <a:solidFill>
                        <a:srgbClr val="000000"/>
                      </a:solidFill>
                    </a:lnB>
                    <a:solidFill>
                      <a:schemeClr val="bg1"/>
                    </a:solidFill>
                  </a:tcPr>
                </a:tc>
                <a:extLst>
                  <a:ext uri="{0D108BD9-81ED-4DB2-BD59-A6C34878D82A}">
                    <a16:rowId xmlns:a16="http://schemas.microsoft.com/office/drawing/2014/main" val="10001"/>
                  </a:ext>
                </a:extLst>
              </a:tr>
              <a:tr h="283246">
                <a:tc>
                  <a:txBody>
                    <a:bodyPr/>
                    <a:lstStyle/>
                    <a:p>
                      <a:pPr marL="40639" marR="40639" algn="l" defTabSz="914400">
                        <a:defRPr sz="1800"/>
                      </a:pPr>
                      <a:r>
                        <a:rPr sz="1300" dirty="0">
                          <a:uFill>
                            <a:solidFill>
                              <a:srgbClr val="000000"/>
                            </a:solidFill>
                          </a:uFill>
                          <a:latin typeface="Helvetica Neue"/>
                          <a:ea typeface="Helvetica Neue"/>
                          <a:cs typeface="Helvetica Neue"/>
                          <a:sym typeface="Helvetica Neue"/>
                        </a:rPr>
                        <a:t>p.N54I*</a:t>
                      </a:r>
                    </a:p>
                  </a:txBody>
                  <a:tcPr marL="50800" marR="50800" marT="50800" marB="50800" anchor="ctr" horzOverflow="overflow">
                    <a:lnL w="25400">
                      <a:solidFill>
                        <a:srgbClr val="000000"/>
                      </a:solidFill>
                    </a:lnL>
                    <a:lnR w="12700">
                      <a:solidFill>
                        <a:srgbClr val="000000"/>
                      </a:solidFill>
                    </a:lnR>
                    <a:lnT w="12700">
                      <a:solidFill>
                        <a:srgbClr val="000000"/>
                      </a:solidFill>
                    </a:lnT>
                    <a:lnB w="12700">
                      <a:solidFill>
                        <a:srgbClr val="000000"/>
                      </a:solidFill>
                    </a:lnB>
                    <a:solidFill>
                      <a:srgbClr val="F2F2F2"/>
                    </a:solidFill>
                  </a:tcPr>
                </a:tc>
                <a:tc>
                  <a:txBody>
                    <a:bodyPr/>
                    <a:lstStyle/>
                    <a:p>
                      <a:pPr marL="40639" marR="40639" algn="ctr" defTabSz="914400">
                        <a:defRPr sz="1800"/>
                      </a:pPr>
                      <a:r>
                        <a:rPr sz="1300" dirty="0">
                          <a:uFill>
                            <a:solidFill>
                              <a:srgbClr val="000000"/>
                            </a:solidFill>
                          </a:uFill>
                          <a:latin typeface="Helvetica Neue"/>
                          <a:ea typeface="Helvetica Neue"/>
                          <a:cs typeface="Helvetica Neue"/>
                          <a:sym typeface="Helvetica Neue"/>
                        </a:rPr>
                        <a:t>55.5 ± 0.8</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2F2F2"/>
                    </a:solidFill>
                  </a:tcPr>
                </a:tc>
                <a:tc>
                  <a:txBody>
                    <a:bodyPr/>
                    <a:lstStyle/>
                    <a:p>
                      <a:pPr marL="40639" marR="40639" algn="ctr" defTabSz="914400">
                        <a:defRPr sz="1800"/>
                      </a:pPr>
                      <a:r>
                        <a:rPr sz="1300" dirty="0">
                          <a:solidFill>
                            <a:srgbClr val="FF2600"/>
                          </a:solidFill>
                          <a:uFill>
                            <a:solidFill>
                              <a:srgbClr val="000000"/>
                            </a:solidFill>
                          </a:uFill>
                          <a:latin typeface="Helvetica Neue"/>
                          <a:ea typeface="Helvetica Neue"/>
                          <a:cs typeface="Helvetica Neue"/>
                          <a:sym typeface="Helvetica Neue"/>
                        </a:rPr>
                        <a:t>-3.7 ± 1.1</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2F2F2"/>
                    </a:solidFill>
                  </a:tcPr>
                </a:tc>
                <a:tc>
                  <a:txBody>
                    <a:bodyPr/>
                    <a:lstStyle/>
                    <a:p>
                      <a:pPr marL="40639" marR="40639" algn="ctr" defTabSz="914400">
                        <a:defRPr sz="1800"/>
                      </a:pPr>
                      <a:r>
                        <a:rPr sz="1300" dirty="0">
                          <a:uFill>
                            <a:solidFill>
                              <a:srgbClr val="000000"/>
                            </a:solidFill>
                          </a:uFill>
                          <a:latin typeface="Helvetica Neue"/>
                          <a:ea typeface="Helvetica Neue"/>
                          <a:cs typeface="Helvetica Neue"/>
                          <a:sym typeface="Helvetica Neue"/>
                        </a:rPr>
                        <a:t>71.8 ± 2.0</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2F2F2"/>
                    </a:solidFill>
                  </a:tcPr>
                </a:tc>
                <a:tc>
                  <a:txBody>
                    <a:bodyPr/>
                    <a:lstStyle/>
                    <a:p>
                      <a:pPr marL="40639" marR="40639" algn="ctr" defTabSz="914400">
                        <a:defRPr sz="1800"/>
                      </a:pPr>
                      <a:r>
                        <a:rPr sz="1300" dirty="0">
                          <a:solidFill>
                            <a:srgbClr val="FF0000"/>
                          </a:solidFill>
                          <a:uFill>
                            <a:solidFill>
                              <a:srgbClr val="000000"/>
                            </a:solidFill>
                          </a:uFill>
                          <a:latin typeface="Helvetica Neue"/>
                          <a:ea typeface="Helvetica Neue"/>
                          <a:cs typeface="Helvetica Neue"/>
                          <a:sym typeface="Helvetica Neue"/>
                        </a:rPr>
                        <a:t>-0.5 ± 3.2</a:t>
                      </a:r>
                    </a:p>
                  </a:txBody>
                  <a:tcPr marL="50800" marR="50800" marT="50800" marB="50800" anchor="ctr" horzOverflow="overflow">
                    <a:lnL w="12700">
                      <a:solidFill>
                        <a:srgbClr val="000000"/>
                      </a:solidFill>
                    </a:lnL>
                    <a:lnR w="25400">
                      <a:solidFill>
                        <a:srgbClr val="000000"/>
                      </a:solidFill>
                    </a:lnR>
                    <a:lnT w="12700">
                      <a:solidFill>
                        <a:srgbClr val="000000"/>
                      </a:solidFill>
                    </a:lnT>
                    <a:lnB w="12700">
                      <a:solidFill>
                        <a:srgbClr val="000000"/>
                      </a:solidFill>
                    </a:lnB>
                    <a:solidFill>
                      <a:srgbClr val="F2F2F2"/>
                    </a:solidFill>
                  </a:tcPr>
                </a:tc>
                <a:extLst>
                  <a:ext uri="{0D108BD9-81ED-4DB2-BD59-A6C34878D82A}">
                    <a16:rowId xmlns:a16="http://schemas.microsoft.com/office/drawing/2014/main" val="10002"/>
                  </a:ext>
                </a:extLst>
              </a:tr>
              <a:tr h="283246">
                <a:tc>
                  <a:txBody>
                    <a:bodyPr/>
                    <a:lstStyle/>
                    <a:p>
                      <a:pPr marL="40639" marR="40639" algn="l" defTabSz="914400">
                        <a:defRPr sz="1800"/>
                      </a:pPr>
                      <a:r>
                        <a:rPr sz="1300" dirty="0">
                          <a:uFill>
                            <a:solidFill>
                              <a:srgbClr val="FF2600"/>
                            </a:solidFill>
                          </a:uFill>
                          <a:latin typeface="Helvetica Neue"/>
                          <a:ea typeface="Helvetica Neue"/>
                          <a:cs typeface="Helvetica Neue"/>
                          <a:sym typeface="Helvetica Neue"/>
                        </a:rPr>
                        <a:t>p.F90L</a:t>
                      </a:r>
                    </a:p>
                  </a:txBody>
                  <a:tcPr marL="50800" marR="50800" marT="50800" marB="50800" anchor="ctr" horzOverflow="overflow">
                    <a:lnL w="254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FF2600"/>
                            </a:solidFill>
                          </a:uFill>
                          <a:latin typeface="Helvetica Neue"/>
                          <a:ea typeface="Helvetica Neue"/>
                          <a:cs typeface="Helvetica Neue"/>
                          <a:sym typeface="Helvetica Neue"/>
                        </a:rPr>
                        <a:t>60.2 ± 0.9</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FF2600"/>
                            </a:solidFill>
                          </a:uFill>
                          <a:latin typeface="Helvetica Neue"/>
                          <a:ea typeface="Helvetica Neue"/>
                          <a:cs typeface="Helvetica Neue"/>
                          <a:sym typeface="Helvetica Neue"/>
                        </a:rPr>
                        <a:t>1.0 ± 1.2</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FF2600"/>
                            </a:solidFill>
                          </a:uFill>
                          <a:latin typeface="Helvetica Neue"/>
                          <a:ea typeface="Helvetica Neue"/>
                          <a:cs typeface="Helvetica Neue"/>
                          <a:sym typeface="Helvetica Neue"/>
                        </a:rPr>
                        <a:t>72.8 ± 0.5</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solidFill>
                            <a:srgbClr val="FF0000"/>
                          </a:solidFill>
                          <a:uFill>
                            <a:solidFill>
                              <a:srgbClr val="FF2600"/>
                            </a:solidFill>
                          </a:uFill>
                          <a:latin typeface="Helvetica Neue"/>
                          <a:ea typeface="Helvetica Neue"/>
                          <a:cs typeface="Helvetica Neue"/>
                          <a:sym typeface="Helvetica Neue"/>
                        </a:rPr>
                        <a:t>-1.5 ± 1.7</a:t>
                      </a:r>
                    </a:p>
                  </a:txBody>
                  <a:tcPr marL="50800" marR="50800" marT="50800" marB="50800" anchor="ctr" horzOverflow="overflow">
                    <a:lnL w="12700">
                      <a:solidFill>
                        <a:srgbClr val="000000"/>
                      </a:solidFill>
                    </a:lnL>
                    <a:lnR w="25400">
                      <a:solidFill>
                        <a:srgbClr val="000000"/>
                      </a:solidFill>
                    </a:lnR>
                    <a:lnT w="12700">
                      <a:solidFill>
                        <a:srgbClr val="000000"/>
                      </a:solidFill>
                    </a:lnT>
                    <a:lnB w="12700">
                      <a:solidFill>
                        <a:srgbClr val="000000"/>
                      </a:solidFill>
                    </a:lnB>
                    <a:solidFill>
                      <a:schemeClr val="bg1"/>
                    </a:solidFill>
                  </a:tcPr>
                </a:tc>
                <a:extLst>
                  <a:ext uri="{0D108BD9-81ED-4DB2-BD59-A6C34878D82A}">
                    <a16:rowId xmlns:a16="http://schemas.microsoft.com/office/drawing/2014/main" val="10003"/>
                  </a:ext>
                </a:extLst>
              </a:tr>
              <a:tr h="283246">
                <a:tc>
                  <a:txBody>
                    <a:bodyPr/>
                    <a:lstStyle/>
                    <a:p>
                      <a:pPr marL="40639" marR="40639" algn="l" defTabSz="914400">
                        <a:defRPr sz="1800"/>
                      </a:pPr>
                      <a:r>
                        <a:rPr sz="1300">
                          <a:uFill>
                            <a:solidFill>
                              <a:srgbClr val="000000"/>
                            </a:solidFill>
                          </a:uFill>
                          <a:latin typeface="Helvetica Neue"/>
                          <a:ea typeface="Helvetica Neue"/>
                          <a:cs typeface="Helvetica Neue"/>
                          <a:sym typeface="Helvetica Neue"/>
                        </a:rPr>
                        <a:t>p.D96H</a:t>
                      </a:r>
                    </a:p>
                  </a:txBody>
                  <a:tcPr marL="50800" marR="50800" marT="50800" marB="50800" anchor="ctr" horzOverflow="overflow">
                    <a:lnL w="25400">
                      <a:solidFill>
                        <a:srgbClr val="000000"/>
                      </a:solidFill>
                    </a:lnL>
                    <a:lnR w="12700">
                      <a:solidFill>
                        <a:srgbClr val="000000"/>
                      </a:solidFill>
                    </a:lnR>
                    <a:lnT w="12700">
                      <a:solidFill>
                        <a:srgbClr val="000000"/>
                      </a:solidFill>
                    </a:lnT>
                    <a:lnB w="12700">
                      <a:solidFill>
                        <a:srgbClr val="000000"/>
                      </a:solidFill>
                    </a:lnB>
                    <a:solidFill>
                      <a:srgbClr val="F2F2F2"/>
                    </a:solidFill>
                  </a:tcPr>
                </a:tc>
                <a:tc>
                  <a:txBody>
                    <a:bodyPr/>
                    <a:lstStyle/>
                    <a:p>
                      <a:pPr marL="40639" marR="40639" algn="ctr" defTabSz="914400">
                        <a:defRPr sz="1800"/>
                      </a:pPr>
                      <a:r>
                        <a:rPr sz="1300">
                          <a:uFill>
                            <a:solidFill>
                              <a:srgbClr val="000000"/>
                            </a:solidFill>
                          </a:uFill>
                          <a:latin typeface="Helvetica Neue"/>
                          <a:ea typeface="Helvetica Neue"/>
                          <a:cs typeface="Helvetica Neue"/>
                          <a:sym typeface="Helvetica Neue"/>
                        </a:rPr>
                        <a:t>59.4 ± 0.4</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2F2F2"/>
                    </a:solidFill>
                  </a:tcPr>
                </a:tc>
                <a:tc>
                  <a:txBody>
                    <a:bodyPr/>
                    <a:lstStyle/>
                    <a:p>
                      <a:pPr marL="40639" marR="40639" algn="ctr" defTabSz="914400">
                        <a:defRPr sz="1800"/>
                      </a:pPr>
                      <a:r>
                        <a:rPr sz="1300" dirty="0">
                          <a:uFill>
                            <a:solidFill>
                              <a:srgbClr val="000000"/>
                            </a:solidFill>
                          </a:uFill>
                          <a:latin typeface="Helvetica Neue"/>
                          <a:ea typeface="Helvetica Neue"/>
                          <a:cs typeface="Helvetica Neue"/>
                          <a:sym typeface="Helvetica Neue"/>
                        </a:rPr>
                        <a:t>0.2 ± 0.7</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2F2F2"/>
                    </a:solidFill>
                  </a:tcPr>
                </a:tc>
                <a:tc>
                  <a:txBody>
                    <a:bodyPr/>
                    <a:lstStyle/>
                    <a:p>
                      <a:pPr marL="40639" marR="40639" algn="ctr" defTabSz="914400">
                        <a:defRPr sz="1800"/>
                      </a:pPr>
                      <a:r>
                        <a:rPr sz="1300">
                          <a:uFill>
                            <a:solidFill>
                              <a:srgbClr val="000000"/>
                            </a:solidFill>
                          </a:uFill>
                          <a:latin typeface="Helvetica Neue"/>
                          <a:ea typeface="Helvetica Neue"/>
                          <a:cs typeface="Helvetica Neue"/>
                          <a:sym typeface="Helvetica Neue"/>
                        </a:rPr>
                        <a:t>71.2 ± 0.8</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2F2F2"/>
                    </a:solidFill>
                  </a:tcPr>
                </a:tc>
                <a:tc>
                  <a:txBody>
                    <a:bodyPr/>
                    <a:lstStyle/>
                    <a:p>
                      <a:pPr marL="40639" marR="40639" algn="ctr" defTabSz="914400">
                        <a:defRPr sz="1800"/>
                      </a:pPr>
                      <a:r>
                        <a:rPr sz="1300" dirty="0">
                          <a:uFill>
                            <a:solidFill>
                              <a:srgbClr val="FF2600"/>
                            </a:solidFill>
                          </a:uFill>
                          <a:latin typeface="Helvetica Neue"/>
                          <a:ea typeface="Helvetica Neue"/>
                          <a:cs typeface="Helvetica Neue"/>
                          <a:sym typeface="Helvetica Neue"/>
                        </a:rPr>
                        <a:t>0.1 ± 2.0</a:t>
                      </a:r>
                    </a:p>
                  </a:txBody>
                  <a:tcPr marL="50800" marR="50800" marT="50800" marB="50800" anchor="ctr" horzOverflow="overflow">
                    <a:lnL w="12700">
                      <a:solidFill>
                        <a:srgbClr val="000000"/>
                      </a:solidFill>
                    </a:lnL>
                    <a:lnR w="25400">
                      <a:solidFill>
                        <a:srgbClr val="000000"/>
                      </a:solidFill>
                    </a:lnR>
                    <a:lnT w="12700">
                      <a:solidFill>
                        <a:srgbClr val="000000"/>
                      </a:solidFill>
                    </a:lnT>
                    <a:lnB w="12700">
                      <a:solidFill>
                        <a:srgbClr val="000000"/>
                      </a:solidFill>
                    </a:lnB>
                    <a:solidFill>
                      <a:srgbClr val="F2F2F2"/>
                    </a:solidFill>
                  </a:tcPr>
                </a:tc>
                <a:extLst>
                  <a:ext uri="{0D108BD9-81ED-4DB2-BD59-A6C34878D82A}">
                    <a16:rowId xmlns:a16="http://schemas.microsoft.com/office/drawing/2014/main" val="10004"/>
                  </a:ext>
                </a:extLst>
              </a:tr>
              <a:tr h="283246">
                <a:tc>
                  <a:txBody>
                    <a:bodyPr/>
                    <a:lstStyle/>
                    <a:p>
                      <a:pPr marL="40639" marR="40639" algn="l" defTabSz="914400">
                        <a:defRPr sz="1800"/>
                      </a:pPr>
                      <a:r>
                        <a:rPr sz="1300">
                          <a:uFill>
                            <a:solidFill>
                              <a:srgbClr val="000000"/>
                            </a:solidFill>
                          </a:uFill>
                          <a:latin typeface="Helvetica Neue"/>
                          <a:ea typeface="Helvetica Neue"/>
                          <a:cs typeface="Helvetica Neue"/>
                          <a:sym typeface="Helvetica Neue"/>
                        </a:rPr>
                        <a:t>p.D96V</a:t>
                      </a:r>
                    </a:p>
                  </a:txBody>
                  <a:tcPr marL="50800" marR="50800" marT="50800" marB="50800" anchor="ctr" horzOverflow="overflow">
                    <a:lnL w="25400">
                      <a:solidFill>
                        <a:srgbClr val="000000"/>
                      </a:solidFill>
                    </a:lnL>
                    <a:lnR w="12700">
                      <a:solidFill>
                        <a:srgbClr val="000000"/>
                      </a:solidFill>
                    </a:lnR>
                    <a:lnT w="12700">
                      <a:solidFill>
                        <a:srgbClr val="000000"/>
                      </a:solidFill>
                    </a:lnT>
                    <a:lnB w="12700">
                      <a:solidFill>
                        <a:srgbClr val="000000"/>
                      </a:solidFill>
                    </a:lnB>
                    <a:solidFill>
                      <a:srgbClr val="F2F2F2"/>
                    </a:solidFill>
                  </a:tcPr>
                </a:tc>
                <a:tc>
                  <a:txBody>
                    <a:bodyPr/>
                    <a:lstStyle/>
                    <a:p>
                      <a:pPr marL="40639" marR="40639" algn="ctr" defTabSz="914400">
                        <a:defRPr sz="1800"/>
                      </a:pPr>
                      <a:r>
                        <a:rPr sz="1300">
                          <a:uFill>
                            <a:solidFill>
                              <a:srgbClr val="000000"/>
                            </a:solidFill>
                          </a:uFill>
                          <a:latin typeface="Helvetica Neue"/>
                          <a:ea typeface="Helvetica Neue"/>
                          <a:cs typeface="Helvetica Neue"/>
                          <a:sym typeface="Helvetica Neue"/>
                        </a:rPr>
                        <a:t>58.7 ± 0.4</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2F2F2"/>
                    </a:solidFill>
                  </a:tcPr>
                </a:tc>
                <a:tc>
                  <a:txBody>
                    <a:bodyPr/>
                    <a:lstStyle/>
                    <a:p>
                      <a:pPr marL="40639" marR="40639" algn="ctr" defTabSz="914400">
                        <a:defRPr sz="1800"/>
                      </a:pPr>
                      <a:r>
                        <a:rPr sz="1300" dirty="0">
                          <a:solidFill>
                            <a:srgbClr val="FF2600"/>
                          </a:solidFill>
                          <a:uFill>
                            <a:solidFill>
                              <a:srgbClr val="000000"/>
                            </a:solidFill>
                          </a:uFill>
                          <a:latin typeface="Helvetica Neue"/>
                          <a:ea typeface="Helvetica Neue"/>
                          <a:cs typeface="Helvetica Neue"/>
                          <a:sym typeface="Helvetica Neue"/>
                        </a:rPr>
                        <a:t>-0.5 ± 0.7</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2F2F2"/>
                    </a:solidFill>
                  </a:tcPr>
                </a:tc>
                <a:tc>
                  <a:txBody>
                    <a:bodyPr/>
                    <a:lstStyle/>
                    <a:p>
                      <a:pPr marL="40639" marR="40639" algn="ctr" defTabSz="914400">
                        <a:defRPr sz="1800"/>
                      </a:pPr>
                      <a:r>
                        <a:rPr sz="1300" dirty="0">
                          <a:uFill>
                            <a:solidFill>
                              <a:srgbClr val="000000"/>
                            </a:solidFill>
                          </a:uFill>
                          <a:latin typeface="Helvetica Neue"/>
                          <a:ea typeface="Helvetica Neue"/>
                          <a:cs typeface="Helvetica Neue"/>
                          <a:sym typeface="Helvetica Neue"/>
                        </a:rPr>
                        <a:t>72.2 ± 1.2</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2F2F2"/>
                    </a:solidFill>
                  </a:tcPr>
                </a:tc>
                <a:tc>
                  <a:txBody>
                    <a:bodyPr/>
                    <a:lstStyle/>
                    <a:p>
                      <a:pPr marL="40639" marR="40639" algn="ctr" defTabSz="914400">
                        <a:defRPr sz="1800"/>
                      </a:pPr>
                      <a:r>
                        <a:rPr sz="1300" dirty="0">
                          <a:solidFill>
                            <a:srgbClr val="FF0000"/>
                          </a:solidFill>
                          <a:uFill>
                            <a:solidFill>
                              <a:srgbClr val="FF2600"/>
                            </a:solidFill>
                          </a:uFill>
                          <a:latin typeface="Helvetica Neue"/>
                          <a:ea typeface="Helvetica Neue"/>
                          <a:cs typeface="Helvetica Neue"/>
                          <a:sym typeface="Helvetica Neue"/>
                        </a:rPr>
                        <a:t>-0.9 ± 2.4</a:t>
                      </a:r>
                    </a:p>
                  </a:txBody>
                  <a:tcPr marL="50800" marR="50800" marT="50800" marB="50800" anchor="ctr" horzOverflow="overflow">
                    <a:lnL w="12700">
                      <a:solidFill>
                        <a:srgbClr val="000000"/>
                      </a:solidFill>
                    </a:lnL>
                    <a:lnR w="25400">
                      <a:solidFill>
                        <a:srgbClr val="000000"/>
                      </a:solidFill>
                    </a:lnR>
                    <a:lnT w="12700">
                      <a:solidFill>
                        <a:srgbClr val="000000"/>
                      </a:solidFill>
                    </a:lnT>
                    <a:lnB w="12700">
                      <a:solidFill>
                        <a:srgbClr val="000000"/>
                      </a:solidFill>
                    </a:lnB>
                    <a:solidFill>
                      <a:srgbClr val="F2F2F2"/>
                    </a:solidFill>
                  </a:tcPr>
                </a:tc>
                <a:extLst>
                  <a:ext uri="{0D108BD9-81ED-4DB2-BD59-A6C34878D82A}">
                    <a16:rowId xmlns:a16="http://schemas.microsoft.com/office/drawing/2014/main" val="10005"/>
                  </a:ext>
                </a:extLst>
              </a:tr>
              <a:tr h="283246">
                <a:tc>
                  <a:txBody>
                    <a:bodyPr/>
                    <a:lstStyle/>
                    <a:p>
                      <a:pPr marL="40639" marR="40639" algn="l" defTabSz="914400">
                        <a:defRPr sz="1800"/>
                      </a:pPr>
                      <a:r>
                        <a:rPr sz="1300" dirty="0">
                          <a:uFill>
                            <a:solidFill>
                              <a:srgbClr val="000000"/>
                            </a:solidFill>
                          </a:uFill>
                          <a:latin typeface="Helvetica Neue"/>
                          <a:ea typeface="Helvetica Neue"/>
                          <a:cs typeface="Helvetica Neue"/>
                          <a:sym typeface="Helvetica Neue"/>
                        </a:rPr>
                        <a:t>p.N98I</a:t>
                      </a:r>
                    </a:p>
                  </a:txBody>
                  <a:tcPr marL="50800" marR="50800" marT="50800" marB="50800" anchor="ctr" horzOverflow="overflow">
                    <a:lnL w="254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000000"/>
                            </a:solidFill>
                          </a:uFill>
                          <a:latin typeface="Helvetica Neue"/>
                          <a:ea typeface="Helvetica Neue"/>
                          <a:cs typeface="Helvetica Neue"/>
                          <a:sym typeface="Helvetica Neue"/>
                        </a:rPr>
                        <a:t>59.7 ± 0.3</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000000"/>
                            </a:solidFill>
                          </a:uFill>
                          <a:latin typeface="Helvetica Neue"/>
                          <a:ea typeface="Helvetica Neue"/>
                          <a:cs typeface="Helvetica Neue"/>
                          <a:sym typeface="Helvetica Neue"/>
                        </a:rPr>
                        <a:t>0.5 ± 0.6</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000000"/>
                            </a:solidFill>
                          </a:uFill>
                          <a:latin typeface="Helvetica Neue"/>
                          <a:ea typeface="Helvetica Neue"/>
                          <a:cs typeface="Helvetica Neue"/>
                          <a:sym typeface="Helvetica Neue"/>
                        </a:rPr>
                        <a:t>72.3 ± 0.3</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solidFill>
                            <a:srgbClr val="FF0000"/>
                          </a:solidFill>
                          <a:uFill>
                            <a:solidFill>
                              <a:srgbClr val="FF2600"/>
                            </a:solidFill>
                          </a:uFill>
                          <a:latin typeface="Helvetica Neue"/>
                          <a:ea typeface="Helvetica Neue"/>
                          <a:cs typeface="Helvetica Neue"/>
                          <a:sym typeface="Helvetica Neue"/>
                        </a:rPr>
                        <a:t>-1.0 ± 1.5</a:t>
                      </a:r>
                    </a:p>
                  </a:txBody>
                  <a:tcPr marL="50800" marR="50800" marT="50800" marB="50800" anchor="ctr" horzOverflow="overflow">
                    <a:lnL w="12700">
                      <a:solidFill>
                        <a:srgbClr val="000000"/>
                      </a:solidFill>
                    </a:lnL>
                    <a:lnR w="25400">
                      <a:solidFill>
                        <a:srgbClr val="000000"/>
                      </a:solidFill>
                    </a:lnR>
                    <a:lnT w="12700">
                      <a:solidFill>
                        <a:srgbClr val="000000"/>
                      </a:solidFill>
                    </a:lnT>
                    <a:lnB w="12700">
                      <a:solidFill>
                        <a:srgbClr val="000000"/>
                      </a:solidFill>
                    </a:lnB>
                    <a:solidFill>
                      <a:schemeClr val="bg1"/>
                    </a:solidFill>
                  </a:tcPr>
                </a:tc>
                <a:extLst>
                  <a:ext uri="{0D108BD9-81ED-4DB2-BD59-A6C34878D82A}">
                    <a16:rowId xmlns:a16="http://schemas.microsoft.com/office/drawing/2014/main" val="10006"/>
                  </a:ext>
                </a:extLst>
              </a:tr>
              <a:tr h="283246">
                <a:tc>
                  <a:txBody>
                    <a:bodyPr/>
                    <a:lstStyle/>
                    <a:p>
                      <a:pPr marL="40639" marR="40639" algn="l" defTabSz="914400">
                        <a:defRPr sz="1800"/>
                      </a:pPr>
                      <a:r>
                        <a:rPr sz="1300">
                          <a:uFill>
                            <a:solidFill>
                              <a:srgbClr val="000000"/>
                            </a:solidFill>
                          </a:uFill>
                          <a:latin typeface="Helvetica Neue"/>
                          <a:ea typeface="Helvetica Neue"/>
                          <a:cs typeface="Helvetica Neue"/>
                          <a:sym typeface="Helvetica Neue"/>
                        </a:rPr>
                        <a:t>p.N98S*</a:t>
                      </a:r>
                    </a:p>
                  </a:txBody>
                  <a:tcPr marL="50800" marR="50800" marT="50800" marB="50800" anchor="ctr" horzOverflow="overflow">
                    <a:lnL w="25400">
                      <a:solidFill>
                        <a:srgbClr val="000000"/>
                      </a:solidFill>
                    </a:lnL>
                    <a:lnR w="12700">
                      <a:solidFill>
                        <a:srgbClr val="000000"/>
                      </a:solidFill>
                    </a:lnR>
                    <a:lnT w="12700">
                      <a:solidFill>
                        <a:srgbClr val="000000"/>
                      </a:solidFill>
                    </a:lnT>
                    <a:lnB w="12700">
                      <a:solidFill>
                        <a:srgbClr val="000000"/>
                      </a:solidFill>
                    </a:lnB>
                    <a:solidFill>
                      <a:srgbClr val="F2F2F2"/>
                    </a:solidFill>
                  </a:tcPr>
                </a:tc>
                <a:tc>
                  <a:txBody>
                    <a:bodyPr/>
                    <a:lstStyle/>
                    <a:p>
                      <a:pPr marL="40639" marR="40639" algn="ctr" defTabSz="914400">
                        <a:defRPr sz="1800"/>
                      </a:pPr>
                      <a:r>
                        <a:rPr sz="1300">
                          <a:uFill>
                            <a:solidFill>
                              <a:srgbClr val="000000"/>
                            </a:solidFill>
                          </a:uFill>
                          <a:latin typeface="Helvetica Neue"/>
                          <a:ea typeface="Helvetica Neue"/>
                          <a:cs typeface="Helvetica Neue"/>
                          <a:sym typeface="Helvetica Neue"/>
                        </a:rPr>
                        <a:t>60.4 ± 0.4</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2F2F2"/>
                    </a:solidFill>
                  </a:tcPr>
                </a:tc>
                <a:tc>
                  <a:txBody>
                    <a:bodyPr/>
                    <a:lstStyle/>
                    <a:p>
                      <a:pPr marL="40639" marR="40639" algn="ctr" defTabSz="914400">
                        <a:defRPr sz="1800"/>
                      </a:pPr>
                      <a:r>
                        <a:rPr sz="1300" dirty="0">
                          <a:uFill>
                            <a:solidFill>
                              <a:srgbClr val="000000"/>
                            </a:solidFill>
                          </a:uFill>
                          <a:latin typeface="Helvetica Neue"/>
                          <a:ea typeface="Helvetica Neue"/>
                          <a:cs typeface="Helvetica Neue"/>
                          <a:sym typeface="Helvetica Neue"/>
                        </a:rPr>
                        <a:t>1.2 ± 0.7</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2F2F2"/>
                    </a:solidFill>
                  </a:tcPr>
                </a:tc>
                <a:tc>
                  <a:txBody>
                    <a:bodyPr/>
                    <a:lstStyle/>
                    <a:p>
                      <a:pPr marL="40639" marR="40639" algn="ctr" defTabSz="914400">
                        <a:defRPr sz="1800"/>
                      </a:pPr>
                      <a:r>
                        <a:rPr sz="1300" dirty="0">
                          <a:uFill>
                            <a:solidFill>
                              <a:srgbClr val="000000"/>
                            </a:solidFill>
                          </a:uFill>
                          <a:latin typeface="Helvetica Neue"/>
                          <a:ea typeface="Helvetica Neue"/>
                          <a:cs typeface="Helvetica Neue"/>
                          <a:sym typeface="Helvetica Neue"/>
                        </a:rPr>
                        <a:t>69.1 ± 0.8</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2F2F2"/>
                    </a:solidFill>
                  </a:tcPr>
                </a:tc>
                <a:tc>
                  <a:txBody>
                    <a:bodyPr/>
                    <a:lstStyle/>
                    <a:p>
                      <a:pPr marL="40639" marR="40639" algn="ctr" defTabSz="914400">
                        <a:defRPr sz="1800"/>
                      </a:pPr>
                      <a:r>
                        <a:rPr sz="1300" dirty="0">
                          <a:uFill>
                            <a:solidFill>
                              <a:srgbClr val="FF2600"/>
                            </a:solidFill>
                          </a:uFill>
                          <a:latin typeface="Helvetica Neue"/>
                          <a:ea typeface="Helvetica Neue"/>
                          <a:cs typeface="Helvetica Neue"/>
                          <a:sym typeface="Helvetica Neue"/>
                        </a:rPr>
                        <a:t>2.2 ± 2.0</a:t>
                      </a:r>
                    </a:p>
                  </a:txBody>
                  <a:tcPr marL="50800" marR="50800" marT="50800" marB="50800" anchor="ctr" horzOverflow="overflow">
                    <a:lnL w="12700">
                      <a:solidFill>
                        <a:srgbClr val="000000"/>
                      </a:solidFill>
                    </a:lnL>
                    <a:lnR w="25400">
                      <a:solidFill>
                        <a:srgbClr val="000000"/>
                      </a:solidFill>
                    </a:lnR>
                    <a:lnT w="12700">
                      <a:solidFill>
                        <a:srgbClr val="000000"/>
                      </a:solidFill>
                    </a:lnT>
                    <a:lnB w="12700">
                      <a:solidFill>
                        <a:srgbClr val="000000"/>
                      </a:solidFill>
                    </a:lnB>
                    <a:solidFill>
                      <a:srgbClr val="F2F2F2"/>
                    </a:solidFill>
                  </a:tcPr>
                </a:tc>
                <a:extLst>
                  <a:ext uri="{0D108BD9-81ED-4DB2-BD59-A6C34878D82A}">
                    <a16:rowId xmlns:a16="http://schemas.microsoft.com/office/drawing/2014/main" val="10007"/>
                  </a:ext>
                </a:extLst>
              </a:tr>
              <a:tr h="283246">
                <a:tc>
                  <a:txBody>
                    <a:bodyPr/>
                    <a:lstStyle/>
                    <a:p>
                      <a:pPr marL="40639" marR="40639" algn="l" defTabSz="914400">
                        <a:defRPr sz="1800"/>
                      </a:pPr>
                      <a:r>
                        <a:rPr sz="1300" dirty="0">
                          <a:uFill>
                            <a:solidFill>
                              <a:srgbClr val="000000"/>
                            </a:solidFill>
                          </a:uFill>
                          <a:latin typeface="Helvetica Neue"/>
                          <a:ea typeface="Helvetica Neue"/>
                          <a:cs typeface="Helvetica Neue"/>
                          <a:sym typeface="Helvetica Neue"/>
                        </a:rPr>
                        <a:t>p.A103V*</a:t>
                      </a:r>
                    </a:p>
                  </a:txBody>
                  <a:tcPr marL="50800" marR="50800" marT="50800" marB="50800" anchor="ctr" horzOverflow="overflow">
                    <a:lnL w="254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a:uFill>
                            <a:solidFill>
                              <a:srgbClr val="000000"/>
                            </a:solidFill>
                          </a:uFill>
                          <a:latin typeface="Helvetica Neue"/>
                          <a:ea typeface="Helvetica Neue"/>
                          <a:cs typeface="Helvetica Neue"/>
                          <a:sym typeface="Helvetica Neue"/>
                        </a:rPr>
                        <a:t>60.8 ± 0.3</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000000"/>
                            </a:solidFill>
                          </a:uFill>
                          <a:latin typeface="Helvetica Neue"/>
                          <a:ea typeface="Helvetica Neue"/>
                          <a:cs typeface="Helvetica Neue"/>
                          <a:sym typeface="Helvetica Neue"/>
                        </a:rPr>
                        <a:t>1.6 ± 0.6</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a:uFill>
                            <a:solidFill>
                              <a:srgbClr val="000000"/>
                            </a:solidFill>
                          </a:uFill>
                          <a:latin typeface="Helvetica Neue"/>
                          <a:ea typeface="Helvetica Neue"/>
                          <a:cs typeface="Helvetica Neue"/>
                          <a:sym typeface="Helvetica Neue"/>
                        </a:rPr>
                        <a:t>72.1 ± 0.2</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solidFill>
                            <a:srgbClr val="FF0000"/>
                          </a:solidFill>
                          <a:uFill>
                            <a:solidFill>
                              <a:srgbClr val="FF2600"/>
                            </a:solidFill>
                          </a:uFill>
                          <a:latin typeface="Helvetica Neue"/>
                          <a:ea typeface="Helvetica Neue"/>
                          <a:cs typeface="Helvetica Neue"/>
                          <a:sym typeface="Helvetica Neue"/>
                        </a:rPr>
                        <a:t>-0.8 ± 1.4</a:t>
                      </a:r>
                    </a:p>
                  </a:txBody>
                  <a:tcPr marL="50800" marR="50800" marT="50800" marB="50800" anchor="ctr" horzOverflow="overflow">
                    <a:lnL w="12700">
                      <a:solidFill>
                        <a:srgbClr val="000000"/>
                      </a:solidFill>
                    </a:lnL>
                    <a:lnR w="25400">
                      <a:solidFill>
                        <a:srgbClr val="000000"/>
                      </a:solidFill>
                    </a:lnR>
                    <a:lnT w="12700">
                      <a:solidFill>
                        <a:srgbClr val="000000"/>
                      </a:solidFill>
                    </a:lnT>
                    <a:lnB w="12700">
                      <a:solidFill>
                        <a:srgbClr val="000000"/>
                      </a:solidFill>
                    </a:lnB>
                    <a:solidFill>
                      <a:schemeClr val="bg1"/>
                    </a:solidFill>
                  </a:tcPr>
                </a:tc>
                <a:extLst>
                  <a:ext uri="{0D108BD9-81ED-4DB2-BD59-A6C34878D82A}">
                    <a16:rowId xmlns:a16="http://schemas.microsoft.com/office/drawing/2014/main" val="10008"/>
                  </a:ext>
                </a:extLst>
              </a:tr>
              <a:tr h="283246">
                <a:tc>
                  <a:txBody>
                    <a:bodyPr/>
                    <a:lstStyle/>
                    <a:p>
                      <a:pPr marL="40639" marR="40639" algn="l" defTabSz="914400">
                        <a:defRPr sz="1800"/>
                      </a:pPr>
                      <a:r>
                        <a:rPr sz="1300">
                          <a:uFill>
                            <a:solidFill>
                              <a:srgbClr val="000000"/>
                            </a:solidFill>
                          </a:uFill>
                          <a:latin typeface="Helvetica Neue"/>
                          <a:ea typeface="Helvetica Neue"/>
                          <a:cs typeface="Helvetica Neue"/>
                          <a:sym typeface="Helvetica Neue"/>
                        </a:rPr>
                        <a:t>p.E105A</a:t>
                      </a:r>
                    </a:p>
                  </a:txBody>
                  <a:tcPr marL="50800" marR="50800" marT="50800" marB="50800" anchor="ctr" horzOverflow="overflow">
                    <a:lnL w="254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000000"/>
                            </a:solidFill>
                          </a:uFill>
                          <a:latin typeface="Helvetica Neue"/>
                          <a:ea typeface="Helvetica Neue"/>
                          <a:cs typeface="Helvetica Neue"/>
                          <a:sym typeface="Helvetica Neue"/>
                        </a:rPr>
                        <a:t>59.3 ± 0.5</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000000"/>
                            </a:solidFill>
                          </a:uFill>
                          <a:latin typeface="Helvetica Neue"/>
                          <a:ea typeface="Helvetica Neue"/>
                          <a:cs typeface="Helvetica Neue"/>
                          <a:sym typeface="Helvetica Neue"/>
                        </a:rPr>
                        <a:t>0.1 ± 0.8</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000000"/>
                            </a:solidFill>
                          </a:uFill>
                          <a:latin typeface="Helvetica Neue"/>
                          <a:ea typeface="Helvetica Neue"/>
                          <a:cs typeface="Helvetica Neue"/>
                          <a:sym typeface="Helvetica Neue"/>
                        </a:rPr>
                        <a:t>71.9 ± 0.4</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solidFill>
                            <a:srgbClr val="FF0000"/>
                          </a:solidFill>
                          <a:uFill>
                            <a:solidFill>
                              <a:srgbClr val="FF2600"/>
                            </a:solidFill>
                          </a:uFill>
                          <a:latin typeface="Helvetica Neue"/>
                          <a:ea typeface="Helvetica Neue"/>
                          <a:cs typeface="Helvetica Neue"/>
                          <a:sym typeface="Helvetica Neue"/>
                        </a:rPr>
                        <a:t>-0.6 ± 1.6</a:t>
                      </a:r>
                    </a:p>
                  </a:txBody>
                  <a:tcPr marL="50800" marR="50800" marT="50800" marB="50800" anchor="ctr" horzOverflow="overflow">
                    <a:lnL w="12700">
                      <a:solidFill>
                        <a:srgbClr val="000000"/>
                      </a:solidFill>
                    </a:lnL>
                    <a:lnR w="25400">
                      <a:solidFill>
                        <a:srgbClr val="000000"/>
                      </a:solidFill>
                    </a:lnR>
                    <a:lnT w="12700">
                      <a:solidFill>
                        <a:srgbClr val="000000"/>
                      </a:solidFill>
                    </a:lnT>
                    <a:lnB w="12700">
                      <a:solidFill>
                        <a:srgbClr val="000000"/>
                      </a:solidFill>
                    </a:lnB>
                    <a:solidFill>
                      <a:schemeClr val="bg1"/>
                    </a:solidFill>
                  </a:tcPr>
                </a:tc>
                <a:extLst>
                  <a:ext uri="{0D108BD9-81ED-4DB2-BD59-A6C34878D82A}">
                    <a16:rowId xmlns:a16="http://schemas.microsoft.com/office/drawing/2014/main" val="10009"/>
                  </a:ext>
                </a:extLst>
              </a:tr>
              <a:tr h="283246">
                <a:tc>
                  <a:txBody>
                    <a:bodyPr/>
                    <a:lstStyle/>
                    <a:p>
                      <a:pPr marL="40639" marR="40639" algn="l" defTabSz="914400">
                        <a:defRPr sz="1800"/>
                      </a:pPr>
                      <a:r>
                        <a:rPr sz="1300">
                          <a:uFill>
                            <a:solidFill>
                              <a:srgbClr val="000000"/>
                            </a:solidFill>
                          </a:uFill>
                          <a:latin typeface="Helvetica Neue"/>
                          <a:ea typeface="Helvetica Neue"/>
                          <a:cs typeface="Helvetica Neue"/>
                          <a:sym typeface="Helvetica Neue"/>
                        </a:rPr>
                        <a:t>p.D130G*</a:t>
                      </a:r>
                    </a:p>
                  </a:txBody>
                  <a:tcPr marL="50800" marR="50800" marT="50800" marB="50800" anchor="ctr" horzOverflow="overflow">
                    <a:lnL w="254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000000"/>
                            </a:solidFill>
                          </a:uFill>
                          <a:latin typeface="Helvetica Neue"/>
                          <a:ea typeface="Helvetica Neue"/>
                          <a:cs typeface="Helvetica Neue"/>
                          <a:sym typeface="Helvetica Neue"/>
                        </a:rPr>
                        <a:t>61.2 ± 0.2</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000000"/>
                            </a:solidFill>
                          </a:uFill>
                          <a:latin typeface="Helvetica Neue"/>
                          <a:ea typeface="Helvetica Neue"/>
                          <a:cs typeface="Helvetica Neue"/>
                          <a:sym typeface="Helvetica Neue"/>
                        </a:rPr>
                        <a:t>2.0 ± 0.5</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a:uFill>
                            <a:solidFill>
                              <a:srgbClr val="000000"/>
                            </a:solidFill>
                          </a:uFill>
                          <a:latin typeface="Helvetica Neue"/>
                          <a:ea typeface="Helvetica Neue"/>
                          <a:cs typeface="Helvetica Neue"/>
                          <a:sym typeface="Helvetica Neue"/>
                        </a:rPr>
                        <a:t>73.4 ± 0.3</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solidFill>
                            <a:srgbClr val="FF0000"/>
                          </a:solidFill>
                          <a:uFill>
                            <a:solidFill>
                              <a:srgbClr val="FF2600"/>
                            </a:solidFill>
                          </a:uFill>
                          <a:latin typeface="Helvetica Neue"/>
                          <a:ea typeface="Helvetica Neue"/>
                          <a:cs typeface="Helvetica Neue"/>
                          <a:sym typeface="Helvetica Neue"/>
                        </a:rPr>
                        <a:t>-2.1 ± 1.5</a:t>
                      </a:r>
                    </a:p>
                  </a:txBody>
                  <a:tcPr marL="50800" marR="50800" marT="50800" marB="50800" anchor="ctr" horzOverflow="overflow">
                    <a:lnL w="12700">
                      <a:solidFill>
                        <a:srgbClr val="000000"/>
                      </a:solidFill>
                    </a:lnL>
                    <a:lnR w="25400">
                      <a:solidFill>
                        <a:srgbClr val="000000"/>
                      </a:solidFill>
                    </a:lnR>
                    <a:lnT w="12700">
                      <a:solidFill>
                        <a:srgbClr val="000000"/>
                      </a:solidFill>
                    </a:lnT>
                    <a:lnB w="12700">
                      <a:solidFill>
                        <a:srgbClr val="000000"/>
                      </a:solidFill>
                    </a:lnB>
                    <a:solidFill>
                      <a:schemeClr val="bg1"/>
                    </a:solidFill>
                  </a:tcPr>
                </a:tc>
                <a:extLst>
                  <a:ext uri="{0D108BD9-81ED-4DB2-BD59-A6C34878D82A}">
                    <a16:rowId xmlns:a16="http://schemas.microsoft.com/office/drawing/2014/main" val="10010"/>
                  </a:ext>
                </a:extLst>
              </a:tr>
              <a:tr h="283246">
                <a:tc>
                  <a:txBody>
                    <a:bodyPr/>
                    <a:lstStyle/>
                    <a:p>
                      <a:pPr marL="40639" marR="40639" algn="l" defTabSz="914400">
                        <a:defRPr sz="1800"/>
                      </a:pPr>
                      <a:r>
                        <a:rPr sz="1300">
                          <a:uFill>
                            <a:solidFill>
                              <a:srgbClr val="000000"/>
                            </a:solidFill>
                          </a:uFill>
                          <a:latin typeface="Helvetica Neue"/>
                          <a:ea typeface="Helvetica Neue"/>
                          <a:cs typeface="Helvetica Neue"/>
                          <a:sym typeface="Helvetica Neue"/>
                        </a:rPr>
                        <a:t>p.D130V</a:t>
                      </a:r>
                    </a:p>
                  </a:txBody>
                  <a:tcPr marL="50800" marR="50800" marT="50800" marB="50800" anchor="ctr" horzOverflow="overflow">
                    <a:lnL w="254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a:uFill>
                            <a:solidFill>
                              <a:srgbClr val="000000"/>
                            </a:solidFill>
                          </a:uFill>
                          <a:latin typeface="Helvetica Neue"/>
                          <a:ea typeface="Helvetica Neue"/>
                          <a:cs typeface="Helvetica Neue"/>
                          <a:sym typeface="Helvetica Neue"/>
                        </a:rPr>
                        <a:t>59.9 ± 0.2</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000000"/>
                            </a:solidFill>
                          </a:uFill>
                          <a:latin typeface="Helvetica Neue"/>
                          <a:ea typeface="Helvetica Neue"/>
                          <a:cs typeface="Helvetica Neue"/>
                          <a:sym typeface="Helvetica Neue"/>
                        </a:rPr>
                        <a:t>0.7 ± 0.5</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000000"/>
                            </a:solidFill>
                          </a:uFill>
                          <a:latin typeface="Helvetica Neue"/>
                          <a:ea typeface="Helvetica Neue"/>
                          <a:cs typeface="Helvetica Neue"/>
                          <a:sym typeface="Helvetica Neue"/>
                        </a:rPr>
                        <a:t>71.6 ± 0.3</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solidFill>
                            <a:srgbClr val="FF0000"/>
                          </a:solidFill>
                          <a:uFill>
                            <a:solidFill>
                              <a:srgbClr val="FF2600"/>
                            </a:solidFill>
                          </a:uFill>
                          <a:latin typeface="Helvetica Neue"/>
                          <a:ea typeface="Helvetica Neue"/>
                          <a:cs typeface="Helvetica Neue"/>
                          <a:sym typeface="Helvetica Neue"/>
                        </a:rPr>
                        <a:t>-0.3 ± 1.5</a:t>
                      </a:r>
                    </a:p>
                  </a:txBody>
                  <a:tcPr marL="50800" marR="50800" marT="50800" marB="50800" anchor="ctr" horzOverflow="overflow">
                    <a:lnL w="12700">
                      <a:solidFill>
                        <a:srgbClr val="000000"/>
                      </a:solidFill>
                    </a:lnL>
                    <a:lnR w="25400">
                      <a:solidFill>
                        <a:srgbClr val="000000"/>
                      </a:solidFill>
                    </a:lnR>
                    <a:lnT w="12700">
                      <a:solidFill>
                        <a:srgbClr val="000000"/>
                      </a:solidFill>
                    </a:lnT>
                    <a:lnB w="12700">
                      <a:solidFill>
                        <a:srgbClr val="000000"/>
                      </a:solidFill>
                    </a:lnB>
                    <a:solidFill>
                      <a:schemeClr val="bg1"/>
                    </a:solidFill>
                  </a:tcPr>
                </a:tc>
                <a:extLst>
                  <a:ext uri="{0D108BD9-81ED-4DB2-BD59-A6C34878D82A}">
                    <a16:rowId xmlns:a16="http://schemas.microsoft.com/office/drawing/2014/main" val="10011"/>
                  </a:ext>
                </a:extLst>
              </a:tr>
              <a:tr h="283246">
                <a:tc>
                  <a:txBody>
                    <a:bodyPr/>
                    <a:lstStyle/>
                    <a:p>
                      <a:pPr marL="40639" marR="40639" algn="l" defTabSz="914400">
                        <a:defRPr sz="1800"/>
                      </a:pPr>
                      <a:r>
                        <a:rPr sz="1300">
                          <a:uFill>
                            <a:solidFill>
                              <a:srgbClr val="000000"/>
                            </a:solidFill>
                          </a:uFill>
                          <a:latin typeface="Helvetica Neue"/>
                          <a:ea typeface="Helvetica Neue"/>
                          <a:cs typeface="Helvetica Neue"/>
                          <a:sym typeface="Helvetica Neue"/>
                        </a:rPr>
                        <a:t>p.D132E</a:t>
                      </a:r>
                    </a:p>
                  </a:txBody>
                  <a:tcPr marL="50800" marR="50800" marT="50800" marB="50800" anchor="ctr" horzOverflow="overflow">
                    <a:lnL w="254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a:uFill>
                            <a:solidFill>
                              <a:srgbClr val="000000"/>
                            </a:solidFill>
                          </a:uFill>
                          <a:latin typeface="Helvetica Neue"/>
                          <a:ea typeface="Helvetica Neue"/>
                          <a:cs typeface="Helvetica Neue"/>
                          <a:sym typeface="Helvetica Neue"/>
                        </a:rPr>
                        <a:t>59.4 ± 0.4</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000000"/>
                            </a:solidFill>
                          </a:uFill>
                          <a:latin typeface="Helvetica Neue"/>
                          <a:ea typeface="Helvetica Neue"/>
                          <a:cs typeface="Helvetica Neue"/>
                          <a:sym typeface="Helvetica Neue"/>
                        </a:rPr>
                        <a:t>0.2 ± 0.7</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000000"/>
                            </a:solidFill>
                          </a:uFill>
                          <a:latin typeface="Helvetica Neue"/>
                          <a:ea typeface="Helvetica Neue"/>
                          <a:cs typeface="Helvetica Neue"/>
                          <a:sym typeface="Helvetica Neue"/>
                        </a:rPr>
                        <a:t>73.6 ± 0.7</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solidFill>
                            <a:srgbClr val="FF0000"/>
                          </a:solidFill>
                          <a:uFill>
                            <a:solidFill>
                              <a:srgbClr val="FF2600"/>
                            </a:solidFill>
                          </a:uFill>
                          <a:latin typeface="Helvetica Neue"/>
                          <a:ea typeface="Helvetica Neue"/>
                          <a:cs typeface="Helvetica Neue"/>
                          <a:sym typeface="Helvetica Neue"/>
                        </a:rPr>
                        <a:t>-2.3 ± 1.9</a:t>
                      </a:r>
                    </a:p>
                  </a:txBody>
                  <a:tcPr marL="50800" marR="50800" marT="50800" marB="50800" anchor="ctr" horzOverflow="overflow">
                    <a:lnL w="12700">
                      <a:solidFill>
                        <a:srgbClr val="000000"/>
                      </a:solidFill>
                    </a:lnL>
                    <a:lnR w="25400">
                      <a:solidFill>
                        <a:srgbClr val="000000"/>
                      </a:solidFill>
                    </a:lnR>
                    <a:lnT w="12700">
                      <a:solidFill>
                        <a:srgbClr val="000000"/>
                      </a:solidFill>
                    </a:lnT>
                    <a:lnB w="12700">
                      <a:solidFill>
                        <a:srgbClr val="000000"/>
                      </a:solidFill>
                    </a:lnB>
                    <a:solidFill>
                      <a:schemeClr val="bg1"/>
                    </a:solidFill>
                  </a:tcPr>
                </a:tc>
                <a:extLst>
                  <a:ext uri="{0D108BD9-81ED-4DB2-BD59-A6C34878D82A}">
                    <a16:rowId xmlns:a16="http://schemas.microsoft.com/office/drawing/2014/main" val="10012"/>
                  </a:ext>
                </a:extLst>
              </a:tr>
              <a:tr h="283246">
                <a:tc>
                  <a:txBody>
                    <a:bodyPr/>
                    <a:lstStyle/>
                    <a:p>
                      <a:pPr marL="40639" marR="40639" algn="l" defTabSz="914400">
                        <a:defRPr sz="1800"/>
                      </a:pPr>
                      <a:r>
                        <a:rPr sz="1300">
                          <a:uFill>
                            <a:solidFill>
                              <a:srgbClr val="000000"/>
                            </a:solidFill>
                          </a:uFill>
                          <a:latin typeface="Helvetica Neue"/>
                          <a:ea typeface="Helvetica Neue"/>
                          <a:cs typeface="Helvetica Neue"/>
                          <a:sym typeface="Helvetica Neue"/>
                        </a:rPr>
                        <a:t>p.D132H</a:t>
                      </a:r>
                    </a:p>
                  </a:txBody>
                  <a:tcPr marL="50800" marR="50800" marT="50800" marB="50800" anchor="ctr" horzOverflow="overflow">
                    <a:lnL w="254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a:uFill>
                            <a:solidFill>
                              <a:srgbClr val="000000"/>
                            </a:solidFill>
                          </a:uFill>
                          <a:latin typeface="Helvetica Neue"/>
                          <a:ea typeface="Helvetica Neue"/>
                          <a:cs typeface="Helvetica Neue"/>
                          <a:sym typeface="Helvetica Neue"/>
                        </a:rPr>
                        <a:t>59.7 ± 0.6</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a:uFill>
                            <a:solidFill>
                              <a:srgbClr val="000000"/>
                            </a:solidFill>
                          </a:uFill>
                          <a:latin typeface="Helvetica Neue"/>
                          <a:ea typeface="Helvetica Neue"/>
                          <a:cs typeface="Helvetica Neue"/>
                          <a:sym typeface="Helvetica Neue"/>
                        </a:rPr>
                        <a:t>0.5 ± 0.9</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000000"/>
                            </a:solidFill>
                          </a:uFill>
                          <a:latin typeface="Helvetica Neue"/>
                          <a:ea typeface="Helvetica Neue"/>
                          <a:cs typeface="Helvetica Neue"/>
                          <a:sym typeface="Helvetica Neue"/>
                        </a:rPr>
                        <a:t>73.2 ± 0.8</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solidFill>
                            <a:srgbClr val="FF0000"/>
                          </a:solidFill>
                          <a:uFill>
                            <a:solidFill>
                              <a:srgbClr val="FF2600"/>
                            </a:solidFill>
                          </a:uFill>
                          <a:latin typeface="Helvetica Neue"/>
                          <a:ea typeface="Helvetica Neue"/>
                          <a:cs typeface="Helvetica Neue"/>
                          <a:sym typeface="Helvetica Neue"/>
                        </a:rPr>
                        <a:t>-1.9 ± 2.0</a:t>
                      </a:r>
                    </a:p>
                  </a:txBody>
                  <a:tcPr marL="50800" marR="50800" marT="50800" marB="50800" anchor="ctr" horzOverflow="overflow">
                    <a:lnL w="12700">
                      <a:solidFill>
                        <a:srgbClr val="000000"/>
                      </a:solidFill>
                    </a:lnL>
                    <a:lnR w="25400">
                      <a:solidFill>
                        <a:srgbClr val="000000"/>
                      </a:solidFill>
                    </a:lnR>
                    <a:lnT w="12700">
                      <a:solidFill>
                        <a:srgbClr val="000000"/>
                      </a:solidFill>
                    </a:lnT>
                    <a:lnB w="12700">
                      <a:solidFill>
                        <a:srgbClr val="000000"/>
                      </a:solidFill>
                    </a:lnB>
                    <a:solidFill>
                      <a:schemeClr val="bg1"/>
                    </a:solidFill>
                  </a:tcPr>
                </a:tc>
                <a:extLst>
                  <a:ext uri="{0D108BD9-81ED-4DB2-BD59-A6C34878D82A}">
                    <a16:rowId xmlns:a16="http://schemas.microsoft.com/office/drawing/2014/main" val="10013"/>
                  </a:ext>
                </a:extLst>
              </a:tr>
              <a:tr h="283246">
                <a:tc>
                  <a:txBody>
                    <a:bodyPr/>
                    <a:lstStyle/>
                    <a:p>
                      <a:pPr marL="40639" marR="40639" algn="l" defTabSz="914400">
                        <a:defRPr sz="1800"/>
                      </a:pPr>
                      <a:r>
                        <a:rPr sz="1300">
                          <a:uFill>
                            <a:solidFill>
                              <a:srgbClr val="000000"/>
                            </a:solidFill>
                          </a:uFill>
                          <a:latin typeface="Helvetica Neue"/>
                          <a:ea typeface="Helvetica Neue"/>
                          <a:cs typeface="Helvetica Neue"/>
                          <a:sym typeface="Helvetica Neue"/>
                        </a:rPr>
                        <a:t>p.D132V</a:t>
                      </a:r>
                    </a:p>
                  </a:txBody>
                  <a:tcPr marL="50800" marR="50800" marT="50800" marB="50800" anchor="ctr" horzOverflow="overflow">
                    <a:lnL w="254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a:uFill>
                            <a:solidFill>
                              <a:srgbClr val="000000"/>
                            </a:solidFill>
                          </a:uFill>
                          <a:latin typeface="Helvetica Neue"/>
                          <a:ea typeface="Helvetica Neue"/>
                          <a:cs typeface="Helvetica Neue"/>
                          <a:sym typeface="Helvetica Neue"/>
                        </a:rPr>
                        <a:t>60.0 ± 0.4</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a:uFill>
                            <a:solidFill>
                              <a:srgbClr val="000000"/>
                            </a:solidFill>
                          </a:uFill>
                          <a:latin typeface="Helvetica Neue"/>
                          <a:ea typeface="Helvetica Neue"/>
                          <a:cs typeface="Helvetica Neue"/>
                          <a:sym typeface="Helvetica Neue"/>
                        </a:rPr>
                        <a:t>0.8 ± 0.7</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000000"/>
                            </a:solidFill>
                          </a:uFill>
                          <a:latin typeface="Helvetica Neue"/>
                          <a:ea typeface="Helvetica Neue"/>
                          <a:cs typeface="Helvetica Neue"/>
                          <a:sym typeface="Helvetica Neue"/>
                        </a:rPr>
                        <a:t>72.9 ± 0.3</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solidFill>
                            <a:srgbClr val="FF0000"/>
                          </a:solidFill>
                          <a:uFill>
                            <a:solidFill>
                              <a:srgbClr val="FF2600"/>
                            </a:solidFill>
                          </a:uFill>
                          <a:latin typeface="Helvetica Neue"/>
                          <a:ea typeface="Helvetica Neue"/>
                          <a:cs typeface="Helvetica Neue"/>
                          <a:sym typeface="Helvetica Neue"/>
                        </a:rPr>
                        <a:t>-1.6 ± 1.5</a:t>
                      </a:r>
                    </a:p>
                  </a:txBody>
                  <a:tcPr marL="50800" marR="50800" marT="50800" marB="50800" anchor="ctr" horzOverflow="overflow">
                    <a:lnL w="12700">
                      <a:solidFill>
                        <a:srgbClr val="000000"/>
                      </a:solidFill>
                    </a:lnL>
                    <a:lnR w="25400">
                      <a:solidFill>
                        <a:srgbClr val="000000"/>
                      </a:solidFill>
                    </a:lnR>
                    <a:lnT w="12700">
                      <a:solidFill>
                        <a:srgbClr val="000000"/>
                      </a:solidFill>
                    </a:lnT>
                    <a:lnB w="12700">
                      <a:solidFill>
                        <a:srgbClr val="000000"/>
                      </a:solidFill>
                    </a:lnB>
                    <a:solidFill>
                      <a:schemeClr val="bg1"/>
                    </a:solidFill>
                  </a:tcPr>
                </a:tc>
                <a:extLst>
                  <a:ext uri="{0D108BD9-81ED-4DB2-BD59-A6C34878D82A}">
                    <a16:rowId xmlns:a16="http://schemas.microsoft.com/office/drawing/2014/main" val="10014"/>
                  </a:ext>
                </a:extLst>
              </a:tr>
              <a:tr h="283246">
                <a:tc>
                  <a:txBody>
                    <a:bodyPr/>
                    <a:lstStyle/>
                    <a:p>
                      <a:pPr marL="40639" marR="40639" algn="l" defTabSz="914400">
                        <a:defRPr sz="1800"/>
                      </a:pPr>
                      <a:r>
                        <a:rPr sz="1300">
                          <a:uFill>
                            <a:solidFill>
                              <a:srgbClr val="000000"/>
                            </a:solidFill>
                          </a:uFill>
                          <a:latin typeface="Helvetica Neue"/>
                          <a:ea typeface="Helvetica Neue"/>
                          <a:cs typeface="Helvetica Neue"/>
                          <a:sym typeface="Helvetica Neue"/>
                        </a:rPr>
                        <a:t>p.D134H</a:t>
                      </a:r>
                    </a:p>
                  </a:txBody>
                  <a:tcPr marL="50800" marR="50800" marT="50800" marB="50800" anchor="ctr" horzOverflow="overflow">
                    <a:lnL w="254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a:uFill>
                            <a:solidFill>
                              <a:srgbClr val="000000"/>
                            </a:solidFill>
                          </a:uFill>
                          <a:latin typeface="Helvetica Neue"/>
                          <a:ea typeface="Helvetica Neue"/>
                          <a:cs typeface="Helvetica Neue"/>
                          <a:sym typeface="Helvetica Neue"/>
                        </a:rPr>
                        <a:t>59.4 ± 0.3</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a:uFill>
                            <a:solidFill>
                              <a:srgbClr val="000000"/>
                            </a:solidFill>
                          </a:uFill>
                          <a:latin typeface="Helvetica Neue"/>
                          <a:ea typeface="Helvetica Neue"/>
                          <a:cs typeface="Helvetica Neue"/>
                          <a:sym typeface="Helvetica Neue"/>
                        </a:rPr>
                        <a:t>0.2 ± 0.6</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000000"/>
                            </a:solidFill>
                          </a:uFill>
                          <a:latin typeface="Helvetica Neue"/>
                          <a:ea typeface="Helvetica Neue"/>
                          <a:cs typeface="Helvetica Neue"/>
                          <a:sym typeface="Helvetica Neue"/>
                        </a:rPr>
                        <a:t>73.1 ± 1.0</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solidFill>
                            <a:srgbClr val="FF0000"/>
                          </a:solidFill>
                          <a:uFill>
                            <a:solidFill>
                              <a:srgbClr val="FF2600"/>
                            </a:solidFill>
                          </a:uFill>
                          <a:latin typeface="Helvetica Neue"/>
                          <a:ea typeface="Helvetica Neue"/>
                          <a:cs typeface="Helvetica Neue"/>
                          <a:sym typeface="Helvetica Neue"/>
                        </a:rPr>
                        <a:t>-1.8 ± 2.2</a:t>
                      </a:r>
                    </a:p>
                  </a:txBody>
                  <a:tcPr marL="50800" marR="50800" marT="50800" marB="50800" anchor="ctr" horzOverflow="overflow">
                    <a:lnL w="12700">
                      <a:solidFill>
                        <a:srgbClr val="000000"/>
                      </a:solidFill>
                    </a:lnL>
                    <a:lnR w="25400">
                      <a:solidFill>
                        <a:srgbClr val="000000"/>
                      </a:solidFill>
                    </a:lnR>
                    <a:lnT w="12700">
                      <a:solidFill>
                        <a:srgbClr val="000000"/>
                      </a:solidFill>
                    </a:lnT>
                    <a:lnB w="12700">
                      <a:solidFill>
                        <a:srgbClr val="000000"/>
                      </a:solidFill>
                    </a:lnB>
                    <a:solidFill>
                      <a:schemeClr val="bg1"/>
                    </a:solidFill>
                  </a:tcPr>
                </a:tc>
                <a:extLst>
                  <a:ext uri="{0D108BD9-81ED-4DB2-BD59-A6C34878D82A}">
                    <a16:rowId xmlns:a16="http://schemas.microsoft.com/office/drawing/2014/main" val="10015"/>
                  </a:ext>
                </a:extLst>
              </a:tr>
              <a:tr h="283246">
                <a:tc>
                  <a:txBody>
                    <a:bodyPr/>
                    <a:lstStyle/>
                    <a:p>
                      <a:pPr marL="40639" marR="40639" algn="l" defTabSz="914400">
                        <a:defRPr sz="1800"/>
                      </a:pPr>
                      <a:r>
                        <a:rPr sz="1300">
                          <a:uFill>
                            <a:solidFill>
                              <a:srgbClr val="000000"/>
                            </a:solidFill>
                          </a:uFill>
                          <a:latin typeface="Helvetica Neue"/>
                          <a:ea typeface="Helvetica Neue"/>
                          <a:cs typeface="Helvetica Neue"/>
                          <a:sym typeface="Helvetica Neue"/>
                        </a:rPr>
                        <a:t>p.Q136P</a:t>
                      </a:r>
                    </a:p>
                  </a:txBody>
                  <a:tcPr marL="50800" marR="50800" marT="50800" marB="50800" anchor="ctr" horzOverflow="overflow">
                    <a:lnL w="25400">
                      <a:solidFill>
                        <a:srgbClr val="000000"/>
                      </a:solidFill>
                    </a:lnL>
                    <a:lnR w="12700">
                      <a:solidFill>
                        <a:srgbClr val="000000"/>
                      </a:solidFill>
                    </a:lnR>
                    <a:lnT w="12700">
                      <a:solidFill>
                        <a:srgbClr val="000000"/>
                      </a:solidFill>
                    </a:lnT>
                    <a:lnB w="25400" cap="rnd">
                      <a:solidFill>
                        <a:srgbClr val="000000"/>
                      </a:solidFill>
                    </a:lnB>
                    <a:solidFill>
                      <a:schemeClr val="bg1"/>
                    </a:solidFill>
                  </a:tcPr>
                </a:tc>
                <a:tc>
                  <a:txBody>
                    <a:bodyPr/>
                    <a:lstStyle/>
                    <a:p>
                      <a:pPr marL="40639" marR="40639" algn="ctr" defTabSz="914400">
                        <a:defRPr sz="1800"/>
                      </a:pPr>
                      <a:r>
                        <a:rPr sz="1300">
                          <a:uFill>
                            <a:solidFill>
                              <a:srgbClr val="000000"/>
                            </a:solidFill>
                          </a:uFill>
                          <a:latin typeface="Helvetica Neue"/>
                          <a:ea typeface="Helvetica Neue"/>
                          <a:cs typeface="Helvetica Neue"/>
                          <a:sym typeface="Helvetica Neue"/>
                        </a:rPr>
                        <a:t>59.4 ± 0.9</a:t>
                      </a:r>
                    </a:p>
                  </a:txBody>
                  <a:tcPr marL="50800" marR="50800" marT="50800" marB="50800" anchor="ctr" horzOverflow="overflow">
                    <a:lnL w="12700">
                      <a:solidFill>
                        <a:srgbClr val="000000"/>
                      </a:solidFill>
                    </a:lnL>
                    <a:lnR w="12700">
                      <a:solidFill>
                        <a:srgbClr val="000000"/>
                      </a:solidFill>
                    </a:lnR>
                    <a:lnT w="12700">
                      <a:solidFill>
                        <a:srgbClr val="000000"/>
                      </a:solidFill>
                    </a:lnT>
                    <a:lnB w="25400" cap="rnd">
                      <a:solidFill>
                        <a:srgbClr val="000000"/>
                      </a:solidFill>
                    </a:lnB>
                    <a:solidFill>
                      <a:schemeClr val="bg1"/>
                    </a:solidFill>
                  </a:tcPr>
                </a:tc>
                <a:tc>
                  <a:txBody>
                    <a:bodyPr/>
                    <a:lstStyle/>
                    <a:p>
                      <a:pPr marL="40639" marR="40639" algn="ctr" defTabSz="914400">
                        <a:defRPr sz="1800"/>
                      </a:pPr>
                      <a:r>
                        <a:rPr sz="1300">
                          <a:uFill>
                            <a:solidFill>
                              <a:srgbClr val="000000"/>
                            </a:solidFill>
                          </a:uFill>
                          <a:latin typeface="Helvetica Neue"/>
                          <a:ea typeface="Helvetica Neue"/>
                          <a:cs typeface="Helvetica Neue"/>
                          <a:sym typeface="Helvetica Neue"/>
                        </a:rPr>
                        <a:t>0.2 ± 1.2</a:t>
                      </a:r>
                    </a:p>
                  </a:txBody>
                  <a:tcPr marL="50800" marR="50800" marT="50800" marB="50800" anchor="ctr" horzOverflow="overflow">
                    <a:lnL w="12700">
                      <a:solidFill>
                        <a:srgbClr val="000000"/>
                      </a:solidFill>
                    </a:lnL>
                    <a:lnR w="12700">
                      <a:solidFill>
                        <a:srgbClr val="000000"/>
                      </a:solidFill>
                    </a:lnR>
                    <a:lnT w="12700">
                      <a:solidFill>
                        <a:srgbClr val="000000"/>
                      </a:solidFill>
                    </a:lnT>
                    <a:lnB w="25400" cap="rnd">
                      <a:solidFill>
                        <a:srgbClr val="000000"/>
                      </a:solidFill>
                    </a:lnB>
                    <a:solidFill>
                      <a:schemeClr val="bg1"/>
                    </a:solidFill>
                  </a:tcPr>
                </a:tc>
                <a:tc>
                  <a:txBody>
                    <a:bodyPr/>
                    <a:lstStyle/>
                    <a:p>
                      <a:pPr marL="40639" marR="40639" algn="ctr" defTabSz="914400">
                        <a:defRPr sz="1800"/>
                      </a:pPr>
                      <a:r>
                        <a:rPr sz="1300" dirty="0">
                          <a:uFill>
                            <a:solidFill>
                              <a:srgbClr val="000000"/>
                            </a:solidFill>
                          </a:uFill>
                          <a:latin typeface="Helvetica Neue"/>
                          <a:ea typeface="Helvetica Neue"/>
                          <a:cs typeface="Helvetica Neue"/>
                          <a:sym typeface="Helvetica Neue"/>
                        </a:rPr>
                        <a:t>73.4 ± 0.6</a:t>
                      </a:r>
                    </a:p>
                  </a:txBody>
                  <a:tcPr marL="50800" marR="50800" marT="50800" marB="50800" anchor="ctr" horzOverflow="overflow">
                    <a:lnL w="12700">
                      <a:solidFill>
                        <a:srgbClr val="000000"/>
                      </a:solidFill>
                    </a:lnL>
                    <a:lnR w="12700">
                      <a:solidFill>
                        <a:srgbClr val="000000"/>
                      </a:solidFill>
                    </a:lnR>
                    <a:lnT w="12700">
                      <a:solidFill>
                        <a:srgbClr val="000000"/>
                      </a:solidFill>
                    </a:lnT>
                    <a:lnB w="25400" cap="rnd">
                      <a:solidFill>
                        <a:srgbClr val="000000"/>
                      </a:solidFill>
                    </a:lnB>
                    <a:solidFill>
                      <a:schemeClr val="bg1"/>
                    </a:solidFill>
                  </a:tcPr>
                </a:tc>
                <a:tc>
                  <a:txBody>
                    <a:bodyPr/>
                    <a:lstStyle/>
                    <a:p>
                      <a:pPr marL="40639" marR="40639" algn="ctr" defTabSz="914400">
                        <a:defRPr sz="1800"/>
                      </a:pPr>
                      <a:r>
                        <a:rPr sz="1300" dirty="0">
                          <a:solidFill>
                            <a:srgbClr val="FF0000"/>
                          </a:solidFill>
                          <a:uFill>
                            <a:solidFill>
                              <a:srgbClr val="FF2600"/>
                            </a:solidFill>
                          </a:uFill>
                          <a:latin typeface="Helvetica Neue"/>
                          <a:ea typeface="Helvetica Neue"/>
                          <a:cs typeface="Helvetica Neue"/>
                          <a:sym typeface="Helvetica Neue"/>
                        </a:rPr>
                        <a:t>-2.1 ± 1.8</a:t>
                      </a:r>
                    </a:p>
                  </a:txBody>
                  <a:tcPr marL="50800" marR="50800" marT="50800" marB="50800" anchor="ctr" horzOverflow="overflow">
                    <a:lnL w="12700">
                      <a:solidFill>
                        <a:srgbClr val="000000"/>
                      </a:solidFill>
                    </a:lnL>
                    <a:lnR w="25400">
                      <a:solidFill>
                        <a:srgbClr val="000000"/>
                      </a:solidFill>
                    </a:lnR>
                    <a:lnT w="12700">
                      <a:solidFill>
                        <a:srgbClr val="000000"/>
                      </a:solidFill>
                    </a:lnT>
                    <a:lnB w="25400" cap="rnd">
                      <a:solidFill>
                        <a:srgbClr val="000000"/>
                      </a:solidFill>
                    </a:lnB>
                    <a:solidFill>
                      <a:schemeClr val="bg1"/>
                    </a:solidFill>
                  </a:tcPr>
                </a:tc>
                <a:extLst>
                  <a:ext uri="{0D108BD9-81ED-4DB2-BD59-A6C34878D82A}">
                    <a16:rowId xmlns:a16="http://schemas.microsoft.com/office/drawing/2014/main" val="10016"/>
                  </a:ext>
                </a:extLst>
              </a:tr>
            </a:tbl>
          </a:graphicData>
        </a:graphic>
      </p:graphicFrame>
    </p:spTree>
    <p:extLst>
      <p:ext uri="{BB962C8B-B14F-4D97-AF65-F5344CB8AC3E}">
        <p14:creationId xmlns:p14="http://schemas.microsoft.com/office/powerpoint/2010/main" val="2370925835"/>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9" name="Group 9"/>
          <p:cNvGrpSpPr>
            <a:grpSpLocks/>
          </p:cNvGrpSpPr>
          <p:nvPr/>
        </p:nvGrpSpPr>
        <p:grpSpPr bwMode="auto">
          <a:xfrm>
            <a:off x="0" y="0"/>
            <a:ext cx="9144000" cy="6858000"/>
            <a:chOff x="0" y="0"/>
            <a:chExt cx="5760" cy="4320"/>
          </a:xfrm>
        </p:grpSpPr>
        <p:sp>
          <p:nvSpPr>
            <p:cNvPr id="10247" name="Line 7"/>
            <p:cNvSpPr>
              <a:spLocks noChangeShapeType="1"/>
            </p:cNvSpPr>
            <p:nvPr/>
          </p:nvSpPr>
          <p:spPr bwMode="auto">
            <a:xfrm>
              <a:off x="0" y="0"/>
              <a:ext cx="5760" cy="4320"/>
            </a:xfrm>
            <a:prstGeom prst="line">
              <a:avLst/>
            </a:prstGeom>
            <a:noFill/>
            <a:ln w="127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48" name="Text Box 8"/>
            <p:cNvSpPr txBox="1">
              <a:spLocks noChangeArrowheads="1"/>
            </p:cNvSpPr>
            <p:nvPr/>
          </p:nvSpPr>
          <p:spPr bwMode="auto">
            <a:xfrm rot="2195383">
              <a:off x="65" y="100"/>
              <a:ext cx="610"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a:solidFill>
                    <a:srgbClr val="0000FF"/>
                  </a:solidFill>
                </a:rPr>
                <a:t>Embargoed</a:t>
              </a:r>
            </a:p>
          </p:txBody>
        </p:sp>
      </p:grpSp>
      <p:sp>
        <p:nvSpPr>
          <p:cNvPr id="10242" name="Rectangle 2"/>
          <p:cNvSpPr>
            <a:spLocks noGrp="1" noChangeArrowheads="1"/>
          </p:cNvSpPr>
          <p:nvPr>
            <p:ph type="title"/>
          </p:nvPr>
        </p:nvSpPr>
        <p:spPr>
          <a:xfrm>
            <a:off x="457200" y="49824"/>
            <a:ext cx="8570044" cy="762000"/>
          </a:xfrm>
        </p:spPr>
        <p:txBody>
          <a:bodyPr>
            <a:normAutofit/>
          </a:bodyPr>
          <a:lstStyle/>
          <a:p>
            <a:r>
              <a:rPr lang="en-US" altLang="en-US" dirty="0"/>
              <a:t>Comparing stability measures for Apo</a:t>
            </a:r>
          </a:p>
        </p:txBody>
      </p:sp>
      <p:sp>
        <p:nvSpPr>
          <p:cNvPr id="10244" name="Text Box 4"/>
          <p:cNvSpPr txBox="1">
            <a:spLocks noChangeArrowheads="1"/>
          </p:cNvSpPr>
          <p:nvPr/>
        </p:nvSpPr>
        <p:spPr bwMode="auto">
          <a:xfrm>
            <a:off x="2286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0245" name="Text Box 5"/>
          <p:cNvSpPr txBox="1">
            <a:spLocks noChangeArrowheads="1"/>
          </p:cNvSpPr>
          <p:nvPr/>
        </p:nvSpPr>
        <p:spPr bwMode="auto">
          <a:xfrm>
            <a:off x="7577316" y="6248400"/>
            <a:ext cx="126188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a:t>Capriotti</a:t>
            </a:r>
            <a:r>
              <a:rPr lang="en-US" altLang="en-US" dirty="0"/>
              <a:t> E</a:t>
            </a:r>
          </a:p>
        </p:txBody>
      </p:sp>
      <p:sp>
        <p:nvSpPr>
          <p:cNvPr id="10246" name="Text Box 6"/>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pic>
        <p:nvPicPr>
          <p:cNvPr id="4" name="Picture 3">
            <a:extLst>
              <a:ext uri="{FF2B5EF4-FFF2-40B4-BE49-F238E27FC236}">
                <a16:creationId xmlns:a16="http://schemas.microsoft.com/office/drawing/2014/main" id="{9B719906-3A8B-4540-A9F9-FBF4E17F0AB2}"/>
              </a:ext>
            </a:extLst>
          </p:cNvPr>
          <p:cNvPicPr>
            <a:picLocks noChangeAspect="1"/>
          </p:cNvPicPr>
          <p:nvPr/>
        </p:nvPicPr>
        <p:blipFill>
          <a:blip r:embed="rId2"/>
          <a:stretch>
            <a:fillRect/>
          </a:stretch>
        </p:blipFill>
        <p:spPr>
          <a:xfrm>
            <a:off x="1997027" y="1243794"/>
            <a:ext cx="5149946" cy="4761719"/>
          </a:xfrm>
          <a:prstGeom prst="rect">
            <a:avLst/>
          </a:prstGeom>
        </p:spPr>
      </p:pic>
    </p:spTree>
    <p:extLst>
      <p:ext uri="{BB962C8B-B14F-4D97-AF65-F5344CB8AC3E}">
        <p14:creationId xmlns:p14="http://schemas.microsoft.com/office/powerpoint/2010/main" val="2779652419"/>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9" name="Group 9"/>
          <p:cNvGrpSpPr>
            <a:grpSpLocks/>
          </p:cNvGrpSpPr>
          <p:nvPr/>
        </p:nvGrpSpPr>
        <p:grpSpPr bwMode="auto">
          <a:xfrm>
            <a:off x="0" y="0"/>
            <a:ext cx="9144000" cy="6858000"/>
            <a:chOff x="0" y="0"/>
            <a:chExt cx="5760" cy="4320"/>
          </a:xfrm>
        </p:grpSpPr>
        <p:sp>
          <p:nvSpPr>
            <p:cNvPr id="10247" name="Line 7"/>
            <p:cNvSpPr>
              <a:spLocks noChangeShapeType="1"/>
            </p:cNvSpPr>
            <p:nvPr/>
          </p:nvSpPr>
          <p:spPr bwMode="auto">
            <a:xfrm>
              <a:off x="0" y="0"/>
              <a:ext cx="5760" cy="4320"/>
            </a:xfrm>
            <a:prstGeom prst="line">
              <a:avLst/>
            </a:prstGeom>
            <a:noFill/>
            <a:ln w="127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48" name="Text Box 8"/>
            <p:cNvSpPr txBox="1">
              <a:spLocks noChangeArrowheads="1"/>
            </p:cNvSpPr>
            <p:nvPr/>
          </p:nvSpPr>
          <p:spPr bwMode="auto">
            <a:xfrm rot="2195383">
              <a:off x="65" y="100"/>
              <a:ext cx="610"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a:solidFill>
                    <a:srgbClr val="0000FF"/>
                  </a:solidFill>
                </a:rPr>
                <a:t>Embargoed</a:t>
              </a:r>
            </a:p>
          </p:txBody>
        </p:sp>
      </p:grpSp>
      <p:sp>
        <p:nvSpPr>
          <p:cNvPr id="10242" name="Rectangle 2"/>
          <p:cNvSpPr>
            <a:spLocks noGrp="1" noChangeArrowheads="1"/>
          </p:cNvSpPr>
          <p:nvPr>
            <p:ph type="title"/>
          </p:nvPr>
        </p:nvSpPr>
        <p:spPr/>
        <p:txBody>
          <a:bodyPr/>
          <a:lstStyle/>
          <a:p>
            <a:r>
              <a:rPr lang="en-US" altLang="en-US" dirty="0"/>
              <a:t>Stability of </a:t>
            </a:r>
            <a:r>
              <a:rPr lang="en-US" altLang="en-US" dirty="0" err="1"/>
              <a:t>Holo</a:t>
            </a:r>
            <a:r>
              <a:rPr lang="en-US" altLang="en-US" dirty="0"/>
              <a:t> Mutants</a:t>
            </a:r>
          </a:p>
        </p:txBody>
      </p:sp>
      <p:sp>
        <p:nvSpPr>
          <p:cNvPr id="10244" name="Text Box 4"/>
          <p:cNvSpPr txBox="1">
            <a:spLocks noChangeArrowheads="1"/>
          </p:cNvSpPr>
          <p:nvPr/>
        </p:nvSpPr>
        <p:spPr bwMode="auto">
          <a:xfrm>
            <a:off x="2286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0245" name="Text Box 5"/>
          <p:cNvSpPr txBox="1">
            <a:spLocks noChangeArrowheads="1"/>
          </p:cNvSpPr>
          <p:nvPr/>
        </p:nvSpPr>
        <p:spPr bwMode="auto">
          <a:xfrm>
            <a:off x="7577316" y="6248400"/>
            <a:ext cx="126188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a:t>Capriotti</a:t>
            </a:r>
            <a:r>
              <a:rPr lang="en-US" altLang="en-US" dirty="0"/>
              <a:t> E</a:t>
            </a:r>
          </a:p>
        </p:txBody>
      </p:sp>
      <p:sp>
        <p:nvSpPr>
          <p:cNvPr id="10246" name="Text Box 6"/>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graphicFrame>
        <p:nvGraphicFramePr>
          <p:cNvPr id="13" name="Table">
            <a:extLst>
              <a:ext uri="{FF2B5EF4-FFF2-40B4-BE49-F238E27FC236}">
                <a16:creationId xmlns:a16="http://schemas.microsoft.com/office/drawing/2014/main" id="{07A6555D-238C-654E-9B0C-AFCA17A1A469}"/>
              </a:ext>
            </a:extLst>
          </p:cNvPr>
          <p:cNvGraphicFramePr/>
          <p:nvPr>
            <p:extLst>
              <p:ext uri="{D42A27DB-BD31-4B8C-83A1-F6EECF244321}">
                <p14:modId xmlns:p14="http://schemas.microsoft.com/office/powerpoint/2010/main" val="2724358971"/>
              </p:ext>
            </p:extLst>
          </p:nvPr>
        </p:nvGraphicFramePr>
        <p:xfrm>
          <a:off x="655652" y="982492"/>
          <a:ext cx="7552606" cy="5095240"/>
        </p:xfrm>
        <a:graphic>
          <a:graphicData uri="http://schemas.openxmlformats.org/drawingml/2006/table">
            <a:tbl>
              <a:tblPr/>
              <a:tblGrid>
                <a:gridCol w="1141363">
                  <a:extLst>
                    <a:ext uri="{9D8B030D-6E8A-4147-A177-3AD203B41FA5}">
                      <a16:colId xmlns:a16="http://schemas.microsoft.com/office/drawing/2014/main" val="20000"/>
                    </a:ext>
                  </a:extLst>
                </a:gridCol>
                <a:gridCol w="1641830">
                  <a:extLst>
                    <a:ext uri="{9D8B030D-6E8A-4147-A177-3AD203B41FA5}">
                      <a16:colId xmlns:a16="http://schemas.microsoft.com/office/drawing/2014/main" val="20001"/>
                    </a:ext>
                  </a:extLst>
                </a:gridCol>
                <a:gridCol w="1641830">
                  <a:extLst>
                    <a:ext uri="{9D8B030D-6E8A-4147-A177-3AD203B41FA5}">
                      <a16:colId xmlns:a16="http://schemas.microsoft.com/office/drawing/2014/main" val="20002"/>
                    </a:ext>
                  </a:extLst>
                </a:gridCol>
                <a:gridCol w="1641830">
                  <a:extLst>
                    <a:ext uri="{9D8B030D-6E8A-4147-A177-3AD203B41FA5}">
                      <a16:colId xmlns:a16="http://schemas.microsoft.com/office/drawing/2014/main" val="20003"/>
                    </a:ext>
                  </a:extLst>
                </a:gridCol>
                <a:gridCol w="1485753">
                  <a:extLst>
                    <a:ext uri="{9D8B030D-6E8A-4147-A177-3AD203B41FA5}">
                      <a16:colId xmlns:a16="http://schemas.microsoft.com/office/drawing/2014/main" val="20004"/>
                    </a:ext>
                  </a:extLst>
                </a:gridCol>
              </a:tblGrid>
              <a:tr h="276986">
                <a:tc>
                  <a:txBody>
                    <a:bodyPr/>
                    <a:lstStyle/>
                    <a:p>
                      <a:pPr marL="40639" marR="40639" algn="l" defTabSz="914400">
                        <a:defRPr sz="1800"/>
                      </a:pPr>
                      <a:r>
                        <a:rPr sz="1300" b="1" dirty="0">
                          <a:uFill>
                            <a:solidFill>
                              <a:srgbClr val="000000"/>
                            </a:solidFill>
                          </a:uFill>
                          <a:latin typeface="Helvetica Neue"/>
                          <a:ea typeface="Helvetica Neue"/>
                          <a:cs typeface="Helvetica Neue"/>
                          <a:sym typeface="Helvetica Neue"/>
                        </a:rPr>
                        <a:t>Protein</a:t>
                      </a:r>
                    </a:p>
                  </a:txBody>
                  <a:tcPr marL="50800" marR="50800" marT="50800" marB="50800" anchor="ctr" horzOverflow="overflow">
                    <a:lnL w="25400">
                      <a:solidFill>
                        <a:srgbClr val="000000"/>
                      </a:solidFill>
                    </a:lnL>
                    <a:lnR w="12700">
                      <a:solidFill>
                        <a:srgbClr val="000000"/>
                      </a:solidFill>
                    </a:lnR>
                    <a:lnT w="25400" cap="rnd">
                      <a:solidFill>
                        <a:srgbClr val="000000"/>
                      </a:solidFill>
                    </a:lnT>
                    <a:lnB w="12700" cap="rnd">
                      <a:solidFill>
                        <a:srgbClr val="000000"/>
                      </a:solidFill>
                    </a:lnB>
                    <a:solidFill>
                      <a:srgbClr val="FFEEA6"/>
                    </a:solidFill>
                  </a:tcPr>
                </a:tc>
                <a:tc>
                  <a:txBody>
                    <a:bodyPr/>
                    <a:lstStyle/>
                    <a:p>
                      <a:pPr marL="40639" marR="40639" algn="ctr" defTabSz="914400">
                        <a:defRPr sz="1800"/>
                      </a:pPr>
                      <a:r>
                        <a:rPr sz="1300" b="1" dirty="0">
                          <a:uFill>
                            <a:solidFill>
                              <a:srgbClr val="000000"/>
                            </a:solidFill>
                          </a:uFill>
                          <a:latin typeface="Helvetica Neue"/>
                          <a:ea typeface="Helvetica Neue"/>
                          <a:cs typeface="Helvetica Neue"/>
                          <a:sym typeface="Helvetica Neue"/>
                        </a:rPr>
                        <a:t>Tm (ºC) </a:t>
                      </a:r>
                    </a:p>
                  </a:txBody>
                  <a:tcPr marL="50800" marR="50800" marT="50800" marB="50800" anchor="ctr" horzOverflow="overflow">
                    <a:lnL w="12700">
                      <a:solidFill>
                        <a:srgbClr val="000000"/>
                      </a:solidFill>
                    </a:lnL>
                    <a:lnR w="12700">
                      <a:solidFill>
                        <a:srgbClr val="000000"/>
                      </a:solidFill>
                    </a:lnR>
                    <a:lnT w="25400" cap="rnd">
                      <a:solidFill>
                        <a:srgbClr val="000000"/>
                      </a:solidFill>
                    </a:lnT>
                    <a:lnB w="12700" cap="rnd">
                      <a:solidFill>
                        <a:srgbClr val="000000"/>
                      </a:solidFill>
                    </a:lnB>
                    <a:solidFill>
                      <a:srgbClr val="FFEEA6"/>
                    </a:solidFill>
                  </a:tcPr>
                </a:tc>
                <a:tc>
                  <a:txBody>
                    <a:bodyPr/>
                    <a:lstStyle/>
                    <a:p>
                      <a:pPr marL="40639" marR="40639" algn="ctr" defTabSz="914400">
                        <a:defRPr sz="1800"/>
                      </a:pPr>
                      <a:r>
                        <a:rPr sz="1300" b="1">
                          <a:uFill>
                            <a:solidFill>
                              <a:srgbClr val="000000"/>
                            </a:solidFill>
                          </a:uFill>
                          <a:latin typeface="Helvetica Neue"/>
                          <a:ea typeface="Helvetica Neue"/>
                          <a:cs typeface="Helvetica Neue"/>
                          <a:sym typeface="Helvetica Neue"/>
                        </a:rPr>
                        <a:t>∆Tm (ºC) </a:t>
                      </a:r>
                    </a:p>
                  </a:txBody>
                  <a:tcPr marL="50800" marR="50800" marT="50800" marB="50800" anchor="ctr" horzOverflow="overflow">
                    <a:lnL w="12700">
                      <a:solidFill>
                        <a:srgbClr val="000000"/>
                      </a:solidFill>
                    </a:lnL>
                    <a:lnR w="12700">
                      <a:solidFill>
                        <a:srgbClr val="000000"/>
                      </a:solidFill>
                    </a:lnR>
                    <a:lnT w="25400" cap="rnd">
                      <a:solidFill>
                        <a:srgbClr val="000000"/>
                      </a:solidFill>
                    </a:lnT>
                    <a:lnB w="12700" cap="rnd">
                      <a:solidFill>
                        <a:srgbClr val="000000"/>
                      </a:solidFill>
                    </a:lnB>
                    <a:solidFill>
                      <a:srgbClr val="FFEEA6"/>
                    </a:solidFill>
                  </a:tcPr>
                </a:tc>
                <a:tc>
                  <a:txBody>
                    <a:bodyPr/>
                    <a:lstStyle/>
                    <a:p>
                      <a:pPr marL="40639" marR="40639" algn="ctr" defTabSz="914400">
                        <a:defRPr sz="1800"/>
                      </a:pPr>
                      <a:r>
                        <a:rPr sz="1300" b="1">
                          <a:uFill>
                            <a:solidFill>
                              <a:srgbClr val="000000"/>
                            </a:solidFill>
                          </a:uFill>
                          <a:latin typeface="Helvetica Neue"/>
                          <a:ea typeface="Helvetica Neue"/>
                          <a:cs typeface="Helvetica Neue"/>
                          <a:sym typeface="Helvetica Neue"/>
                        </a:rPr>
                        <a:t>- Unfolding (%)</a:t>
                      </a:r>
                    </a:p>
                  </a:txBody>
                  <a:tcPr marL="50800" marR="50800" marT="50800" marB="50800" anchor="ctr" horzOverflow="overflow">
                    <a:lnL w="12700">
                      <a:solidFill>
                        <a:srgbClr val="000000"/>
                      </a:solidFill>
                    </a:lnL>
                    <a:lnR w="12700">
                      <a:solidFill>
                        <a:srgbClr val="000000"/>
                      </a:solidFill>
                    </a:lnR>
                    <a:lnT w="25400" cap="rnd">
                      <a:solidFill>
                        <a:srgbClr val="000000"/>
                      </a:solidFill>
                    </a:lnT>
                    <a:lnB w="12700" cap="rnd">
                      <a:solidFill>
                        <a:srgbClr val="000000"/>
                      </a:solidFill>
                    </a:lnB>
                    <a:solidFill>
                      <a:srgbClr val="FFEEA6"/>
                    </a:solidFill>
                  </a:tcPr>
                </a:tc>
                <a:tc>
                  <a:txBody>
                    <a:bodyPr/>
                    <a:lstStyle/>
                    <a:p>
                      <a:pPr marL="40639" marR="40639" algn="ctr" defTabSz="914400">
                        <a:defRPr sz="1800"/>
                      </a:pPr>
                      <a:r>
                        <a:rPr sz="1300" b="1">
                          <a:uFill>
                            <a:solidFill>
                              <a:srgbClr val="000000"/>
                            </a:solidFill>
                          </a:uFill>
                          <a:latin typeface="Helvetica Neue"/>
                          <a:ea typeface="Helvetica Neue"/>
                          <a:cs typeface="Helvetica Neue"/>
                          <a:sym typeface="Helvetica Neue"/>
                        </a:rPr>
                        <a:t>∆Unfolding (%) </a:t>
                      </a:r>
                    </a:p>
                  </a:txBody>
                  <a:tcPr marL="50800" marR="50800" marT="50800" marB="50800" anchor="ctr" horzOverflow="overflow">
                    <a:lnL w="12700">
                      <a:solidFill>
                        <a:srgbClr val="000000"/>
                      </a:solidFill>
                    </a:lnL>
                    <a:lnR w="25400">
                      <a:solidFill>
                        <a:srgbClr val="000000"/>
                      </a:solidFill>
                    </a:lnR>
                    <a:lnT w="25400" cap="rnd">
                      <a:solidFill>
                        <a:srgbClr val="000000"/>
                      </a:solidFill>
                    </a:lnT>
                    <a:lnB w="12700" cap="rnd">
                      <a:solidFill>
                        <a:srgbClr val="000000"/>
                      </a:solidFill>
                    </a:lnB>
                    <a:solidFill>
                      <a:srgbClr val="FFEEA6"/>
                    </a:solidFill>
                  </a:tcPr>
                </a:tc>
                <a:extLst>
                  <a:ext uri="{0D108BD9-81ED-4DB2-BD59-A6C34878D82A}">
                    <a16:rowId xmlns:a16="http://schemas.microsoft.com/office/drawing/2014/main" val="10000"/>
                  </a:ext>
                </a:extLst>
              </a:tr>
              <a:tr h="272655">
                <a:tc>
                  <a:txBody>
                    <a:bodyPr/>
                    <a:lstStyle/>
                    <a:p>
                      <a:pPr marL="40639" marR="40639" algn="l" defTabSz="914400">
                        <a:defRPr sz="1800"/>
                      </a:pPr>
                      <a:r>
                        <a:rPr sz="1300" b="1" dirty="0">
                          <a:uFill>
                            <a:solidFill>
                              <a:srgbClr val="000000"/>
                            </a:solidFill>
                          </a:uFill>
                          <a:latin typeface="Helvetica Neue"/>
                          <a:ea typeface="Helvetica Neue"/>
                          <a:cs typeface="Helvetica Neue"/>
                          <a:sym typeface="Helvetica Neue"/>
                        </a:rPr>
                        <a:t>Wild-Type*</a:t>
                      </a:r>
                    </a:p>
                  </a:txBody>
                  <a:tcPr marL="50800" marR="50800" marT="50800" marB="50800" anchor="ctr" horzOverflow="overflow">
                    <a:lnL w="25400">
                      <a:solidFill>
                        <a:srgbClr val="000000"/>
                      </a:solidFill>
                    </a:lnL>
                    <a:lnR w="12700">
                      <a:solidFill>
                        <a:srgbClr val="000000"/>
                      </a:solidFill>
                    </a:lnR>
                    <a:lnT w="12700" cap="rnd">
                      <a:solidFill>
                        <a:srgbClr val="000000"/>
                      </a:solidFill>
                    </a:lnT>
                    <a:lnB w="12700">
                      <a:solidFill>
                        <a:srgbClr val="000000"/>
                      </a:solidFill>
                    </a:lnB>
                    <a:solidFill>
                      <a:schemeClr val="bg1"/>
                    </a:solidFill>
                  </a:tcPr>
                </a:tc>
                <a:tc>
                  <a:txBody>
                    <a:bodyPr/>
                    <a:lstStyle/>
                    <a:p>
                      <a:pPr marL="40639" marR="40639" algn="ctr" defTabSz="914400">
                        <a:defRPr sz="1800"/>
                      </a:pPr>
                      <a:r>
                        <a:rPr sz="1300" b="1" dirty="0">
                          <a:uFill>
                            <a:solidFill>
                              <a:srgbClr val="000000"/>
                            </a:solidFill>
                          </a:uFill>
                          <a:latin typeface="Helvetica Neue"/>
                          <a:ea typeface="Helvetica Neue"/>
                          <a:cs typeface="Helvetica Neue"/>
                          <a:sym typeface="Helvetica Neue"/>
                        </a:rPr>
                        <a:t>109.0 ± 1.2 </a:t>
                      </a:r>
                    </a:p>
                  </a:txBody>
                  <a:tcPr marL="50800" marR="50800" marT="50800" marB="50800" anchor="ctr" horzOverflow="overflow">
                    <a:lnL w="12700">
                      <a:solidFill>
                        <a:srgbClr val="000000"/>
                      </a:solidFill>
                    </a:lnL>
                    <a:lnR w="12700">
                      <a:solidFill>
                        <a:srgbClr val="000000"/>
                      </a:solidFill>
                    </a:lnR>
                    <a:lnT w="12700" cap="rnd">
                      <a:solidFill>
                        <a:srgbClr val="000000"/>
                      </a:solidFill>
                    </a:lnT>
                    <a:lnB w="12700">
                      <a:solidFill>
                        <a:srgbClr val="000000"/>
                      </a:solidFill>
                    </a:lnB>
                    <a:solidFill>
                      <a:schemeClr val="bg1"/>
                    </a:solidFill>
                  </a:tcPr>
                </a:tc>
                <a:tc>
                  <a:txBody>
                    <a:bodyPr/>
                    <a:lstStyle/>
                    <a:p>
                      <a:pPr marL="40639" marR="40639" algn="ctr" defTabSz="914400">
                        <a:defRPr sz="1800"/>
                      </a:pPr>
                      <a:r>
                        <a:rPr sz="1300" b="1">
                          <a:uFill>
                            <a:solidFill>
                              <a:srgbClr val="000000"/>
                            </a:solidFill>
                          </a:uFill>
                          <a:latin typeface="Helvetica Neue"/>
                          <a:ea typeface="Helvetica Neue"/>
                          <a:cs typeface="Helvetica Neue"/>
                          <a:sym typeface="Helvetica Neue"/>
                        </a:rPr>
                        <a:t>-</a:t>
                      </a:r>
                    </a:p>
                  </a:txBody>
                  <a:tcPr marL="50800" marR="50800" marT="50800" marB="50800" anchor="ctr" horzOverflow="overflow">
                    <a:lnL w="12700">
                      <a:solidFill>
                        <a:srgbClr val="000000"/>
                      </a:solidFill>
                    </a:lnL>
                    <a:lnR w="12700">
                      <a:solidFill>
                        <a:srgbClr val="000000"/>
                      </a:solidFill>
                    </a:lnR>
                    <a:lnT w="12700" cap="rnd">
                      <a:solidFill>
                        <a:srgbClr val="000000"/>
                      </a:solidFill>
                    </a:lnT>
                    <a:lnB w="12700">
                      <a:solidFill>
                        <a:srgbClr val="000000"/>
                      </a:solidFill>
                    </a:lnB>
                    <a:solidFill>
                      <a:schemeClr val="bg1"/>
                    </a:solidFill>
                  </a:tcPr>
                </a:tc>
                <a:tc>
                  <a:txBody>
                    <a:bodyPr/>
                    <a:lstStyle/>
                    <a:p>
                      <a:pPr marL="40639" marR="40639" algn="ctr" defTabSz="914400">
                        <a:defRPr sz="1800"/>
                      </a:pPr>
                      <a:r>
                        <a:rPr sz="1300" b="1">
                          <a:uFill>
                            <a:solidFill>
                              <a:srgbClr val="000000"/>
                            </a:solidFill>
                          </a:uFill>
                          <a:latin typeface="Helvetica Neue"/>
                          <a:ea typeface="Helvetica Neue"/>
                          <a:cs typeface="Helvetica Neue"/>
                          <a:sym typeface="Helvetica Neue"/>
                        </a:rPr>
                        <a:t>74.8 ± 0.6</a:t>
                      </a:r>
                    </a:p>
                  </a:txBody>
                  <a:tcPr marL="50800" marR="50800" marT="50800" marB="50800" anchor="ctr" horzOverflow="overflow">
                    <a:lnL w="12700">
                      <a:solidFill>
                        <a:srgbClr val="000000"/>
                      </a:solidFill>
                    </a:lnL>
                    <a:lnR w="12700">
                      <a:solidFill>
                        <a:srgbClr val="000000"/>
                      </a:solidFill>
                    </a:lnR>
                    <a:lnT w="12700" cap="rnd">
                      <a:solidFill>
                        <a:srgbClr val="000000"/>
                      </a:solidFill>
                    </a:lnT>
                    <a:lnB w="12700">
                      <a:solidFill>
                        <a:srgbClr val="000000"/>
                      </a:solidFill>
                    </a:lnB>
                    <a:solidFill>
                      <a:schemeClr val="bg1"/>
                    </a:solidFill>
                  </a:tcPr>
                </a:tc>
                <a:tc>
                  <a:txBody>
                    <a:bodyPr/>
                    <a:lstStyle/>
                    <a:p>
                      <a:pPr marL="40639" marR="40639" algn="ctr" defTabSz="914400">
                        <a:defRPr sz="1800"/>
                      </a:pPr>
                      <a:r>
                        <a:rPr sz="1300" b="1">
                          <a:uFill>
                            <a:solidFill>
                              <a:srgbClr val="000000"/>
                            </a:solidFill>
                          </a:uFill>
                          <a:latin typeface="Helvetica Neue"/>
                          <a:ea typeface="Helvetica Neue"/>
                          <a:cs typeface="Helvetica Neue"/>
                          <a:sym typeface="Helvetica Neue"/>
                        </a:rPr>
                        <a:t>-</a:t>
                      </a:r>
                    </a:p>
                  </a:txBody>
                  <a:tcPr marL="50800" marR="50800" marT="50800" marB="50800" anchor="ctr" horzOverflow="overflow">
                    <a:lnL w="12700">
                      <a:solidFill>
                        <a:srgbClr val="000000"/>
                      </a:solidFill>
                    </a:lnL>
                    <a:lnR w="25400">
                      <a:solidFill>
                        <a:srgbClr val="000000"/>
                      </a:solidFill>
                    </a:lnR>
                    <a:lnT w="12700" cap="rnd">
                      <a:solidFill>
                        <a:srgbClr val="000000"/>
                      </a:solidFill>
                    </a:lnT>
                    <a:lnB w="12700">
                      <a:solidFill>
                        <a:srgbClr val="000000"/>
                      </a:solidFill>
                    </a:lnB>
                    <a:solidFill>
                      <a:schemeClr val="bg1"/>
                    </a:solidFill>
                  </a:tcPr>
                </a:tc>
                <a:extLst>
                  <a:ext uri="{0D108BD9-81ED-4DB2-BD59-A6C34878D82A}">
                    <a16:rowId xmlns:a16="http://schemas.microsoft.com/office/drawing/2014/main" val="10001"/>
                  </a:ext>
                </a:extLst>
              </a:tr>
              <a:tr h="285859">
                <a:tc>
                  <a:txBody>
                    <a:bodyPr/>
                    <a:lstStyle/>
                    <a:p>
                      <a:pPr marL="40639" marR="40639" algn="l" defTabSz="914400">
                        <a:defRPr sz="1800"/>
                      </a:pPr>
                      <a:r>
                        <a:rPr sz="1300" dirty="0">
                          <a:uFill>
                            <a:solidFill>
                              <a:srgbClr val="000000"/>
                            </a:solidFill>
                          </a:uFill>
                          <a:latin typeface="Helvetica Neue"/>
                          <a:ea typeface="Helvetica Neue"/>
                          <a:cs typeface="Helvetica Neue"/>
                          <a:sym typeface="Helvetica Neue"/>
                        </a:rPr>
                        <a:t>p.N54I*</a:t>
                      </a:r>
                    </a:p>
                  </a:txBody>
                  <a:tcPr marL="50800" marR="50800" marT="50800" marB="50800" anchor="ctr" horzOverflow="overflow">
                    <a:lnL w="254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000000"/>
                            </a:solidFill>
                          </a:uFill>
                          <a:latin typeface="Helvetica Neue"/>
                          <a:ea typeface="Helvetica Neue"/>
                          <a:cs typeface="Helvetica Neue"/>
                          <a:sym typeface="Helvetica Neue"/>
                        </a:rPr>
                        <a:t>109.7 ± 0.5 </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a:uFill>
                            <a:solidFill>
                              <a:srgbClr val="000000"/>
                            </a:solidFill>
                          </a:uFill>
                          <a:latin typeface="Helvetica Neue"/>
                          <a:ea typeface="Helvetica Neue"/>
                          <a:cs typeface="Helvetica Neue"/>
                          <a:sym typeface="Helvetica Neue"/>
                        </a:rPr>
                        <a:t>0.7 ± 1.7</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000000"/>
                            </a:solidFill>
                          </a:uFill>
                          <a:latin typeface="Helvetica Neue"/>
                          <a:ea typeface="Helvetica Neue"/>
                          <a:cs typeface="Helvetica Neue"/>
                          <a:sym typeface="Helvetica Neue"/>
                        </a:rPr>
                        <a:t>75.0 ± 0.4</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000000"/>
                            </a:solidFill>
                          </a:uFill>
                          <a:latin typeface="Helvetica Neue"/>
                          <a:ea typeface="Helvetica Neue"/>
                          <a:cs typeface="Helvetica Neue"/>
                          <a:sym typeface="Helvetica Neue"/>
                        </a:rPr>
                        <a:t>-0.2 ± 1.0</a:t>
                      </a:r>
                    </a:p>
                  </a:txBody>
                  <a:tcPr marL="50800" marR="50800" marT="50800" marB="50800" anchor="ctr" horzOverflow="overflow">
                    <a:lnL w="12700">
                      <a:solidFill>
                        <a:srgbClr val="000000"/>
                      </a:solidFill>
                    </a:lnL>
                    <a:lnR w="25400">
                      <a:solidFill>
                        <a:srgbClr val="000000"/>
                      </a:solidFill>
                    </a:lnR>
                    <a:lnT w="12700">
                      <a:solidFill>
                        <a:srgbClr val="000000"/>
                      </a:solidFill>
                    </a:lnT>
                    <a:lnB w="12700">
                      <a:solidFill>
                        <a:srgbClr val="000000"/>
                      </a:solidFill>
                    </a:lnB>
                    <a:solidFill>
                      <a:schemeClr val="bg1"/>
                    </a:solidFill>
                  </a:tcPr>
                </a:tc>
                <a:extLst>
                  <a:ext uri="{0D108BD9-81ED-4DB2-BD59-A6C34878D82A}">
                    <a16:rowId xmlns:a16="http://schemas.microsoft.com/office/drawing/2014/main" val="10002"/>
                  </a:ext>
                </a:extLst>
              </a:tr>
              <a:tr h="272655">
                <a:tc>
                  <a:txBody>
                    <a:bodyPr/>
                    <a:lstStyle/>
                    <a:p>
                      <a:pPr marL="40639" marR="40639" algn="l" defTabSz="914400">
                        <a:defRPr sz="1800"/>
                      </a:pPr>
                      <a:r>
                        <a:rPr sz="1300">
                          <a:uFill>
                            <a:solidFill>
                              <a:srgbClr val="FF2600"/>
                            </a:solidFill>
                          </a:uFill>
                          <a:latin typeface="Helvetica Neue"/>
                          <a:ea typeface="Helvetica Neue"/>
                          <a:cs typeface="Helvetica Neue"/>
                          <a:sym typeface="Helvetica Neue"/>
                        </a:rPr>
                        <a:t>p.F90L*</a:t>
                      </a:r>
                    </a:p>
                  </a:txBody>
                  <a:tcPr marL="50800" marR="50800" marT="50800" marB="50800" anchor="ctr" horzOverflow="overflow">
                    <a:lnL w="25400">
                      <a:solidFill>
                        <a:srgbClr val="000000"/>
                      </a:solidFill>
                    </a:lnL>
                    <a:lnR w="12700">
                      <a:solidFill>
                        <a:srgbClr val="000000"/>
                      </a:solidFill>
                    </a:lnR>
                    <a:lnT w="12700">
                      <a:solidFill>
                        <a:srgbClr val="000000"/>
                      </a:solidFill>
                    </a:lnT>
                    <a:lnB w="12700">
                      <a:solidFill>
                        <a:srgbClr val="000000"/>
                      </a:solidFill>
                    </a:lnB>
                    <a:solidFill>
                      <a:srgbClr val="F2F2F2"/>
                    </a:solidFill>
                  </a:tcPr>
                </a:tc>
                <a:tc>
                  <a:txBody>
                    <a:bodyPr/>
                    <a:lstStyle/>
                    <a:p>
                      <a:pPr marL="40639" marR="40639" algn="ctr" defTabSz="914400">
                        <a:defRPr sz="1800"/>
                      </a:pPr>
                      <a:r>
                        <a:rPr sz="1300" dirty="0">
                          <a:uFill>
                            <a:solidFill>
                              <a:srgbClr val="FF2600"/>
                            </a:solidFill>
                          </a:uFill>
                          <a:latin typeface="Helvetica Neue"/>
                          <a:ea typeface="Helvetica Neue"/>
                          <a:cs typeface="Helvetica Neue"/>
                          <a:sym typeface="Helvetica Neue"/>
                        </a:rPr>
                        <a:t>103.4 ± 1.5</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2F2F2"/>
                    </a:solidFill>
                  </a:tcPr>
                </a:tc>
                <a:tc>
                  <a:txBody>
                    <a:bodyPr/>
                    <a:lstStyle/>
                    <a:p>
                      <a:pPr marL="40639" marR="40639" algn="ctr" defTabSz="914400">
                        <a:defRPr sz="1800"/>
                      </a:pPr>
                      <a:r>
                        <a:rPr sz="1300" dirty="0">
                          <a:solidFill>
                            <a:srgbClr val="FF2600"/>
                          </a:solidFill>
                          <a:uFill>
                            <a:solidFill>
                              <a:srgbClr val="FF2600"/>
                            </a:solidFill>
                          </a:uFill>
                          <a:latin typeface="Helvetica Neue"/>
                          <a:ea typeface="Helvetica Neue"/>
                          <a:cs typeface="Helvetica Neue"/>
                          <a:sym typeface="Helvetica Neue"/>
                        </a:rPr>
                        <a:t>-5.6 ± 2.7</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2F2F2"/>
                    </a:solidFill>
                  </a:tcPr>
                </a:tc>
                <a:tc>
                  <a:txBody>
                    <a:bodyPr/>
                    <a:lstStyle/>
                    <a:p>
                      <a:pPr marL="40639" marR="40639" algn="ctr" defTabSz="914400">
                        <a:defRPr sz="1800"/>
                      </a:pPr>
                      <a:r>
                        <a:rPr sz="1300">
                          <a:uFill>
                            <a:solidFill>
                              <a:srgbClr val="FF2600"/>
                            </a:solidFill>
                          </a:uFill>
                          <a:latin typeface="Helvetica Neue"/>
                          <a:ea typeface="Helvetica Neue"/>
                          <a:cs typeface="Helvetica Neue"/>
                          <a:sym typeface="Helvetica Neue"/>
                        </a:rPr>
                        <a:t>75.4 ± 0.7</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2F2F2"/>
                    </a:solidFill>
                  </a:tcPr>
                </a:tc>
                <a:tc>
                  <a:txBody>
                    <a:bodyPr/>
                    <a:lstStyle/>
                    <a:p>
                      <a:pPr marL="40639" marR="40639" algn="ctr" defTabSz="914400">
                        <a:defRPr sz="1800"/>
                      </a:pPr>
                      <a:r>
                        <a:rPr sz="1300">
                          <a:uFill>
                            <a:solidFill>
                              <a:srgbClr val="FF2600"/>
                            </a:solidFill>
                          </a:uFill>
                          <a:latin typeface="Helvetica Neue"/>
                          <a:ea typeface="Helvetica Neue"/>
                          <a:cs typeface="Helvetica Neue"/>
                          <a:sym typeface="Helvetica Neue"/>
                        </a:rPr>
                        <a:t>-0.6 ± 1.3</a:t>
                      </a:r>
                    </a:p>
                  </a:txBody>
                  <a:tcPr marL="50800" marR="50800" marT="50800" marB="50800" anchor="ctr" horzOverflow="overflow">
                    <a:lnL w="12700">
                      <a:solidFill>
                        <a:srgbClr val="000000"/>
                      </a:solidFill>
                    </a:lnL>
                    <a:lnR w="25400">
                      <a:solidFill>
                        <a:srgbClr val="000000"/>
                      </a:solidFill>
                    </a:lnR>
                    <a:lnT w="12700">
                      <a:solidFill>
                        <a:srgbClr val="000000"/>
                      </a:solidFill>
                    </a:lnT>
                    <a:lnB w="12700">
                      <a:solidFill>
                        <a:srgbClr val="000000"/>
                      </a:solidFill>
                    </a:lnB>
                    <a:solidFill>
                      <a:srgbClr val="F2F2F2"/>
                    </a:solidFill>
                  </a:tcPr>
                </a:tc>
                <a:extLst>
                  <a:ext uri="{0D108BD9-81ED-4DB2-BD59-A6C34878D82A}">
                    <a16:rowId xmlns:a16="http://schemas.microsoft.com/office/drawing/2014/main" val="10003"/>
                  </a:ext>
                </a:extLst>
              </a:tr>
              <a:tr h="274857">
                <a:tc>
                  <a:txBody>
                    <a:bodyPr/>
                    <a:lstStyle/>
                    <a:p>
                      <a:pPr marL="40639" marR="40639" algn="l" defTabSz="914400">
                        <a:defRPr sz="1800"/>
                      </a:pPr>
                      <a:r>
                        <a:rPr sz="1300" dirty="0">
                          <a:uFill>
                            <a:solidFill>
                              <a:srgbClr val="000000"/>
                            </a:solidFill>
                          </a:uFill>
                          <a:latin typeface="Helvetica Neue"/>
                          <a:ea typeface="Helvetica Neue"/>
                          <a:cs typeface="Helvetica Neue"/>
                          <a:sym typeface="Helvetica Neue"/>
                        </a:rPr>
                        <a:t>p.D96H*</a:t>
                      </a:r>
                    </a:p>
                  </a:txBody>
                  <a:tcPr marL="50800" marR="50800" marT="50800" marB="50800" anchor="ctr" horzOverflow="overflow">
                    <a:lnL w="25400">
                      <a:solidFill>
                        <a:srgbClr val="000000"/>
                      </a:solidFill>
                    </a:lnL>
                    <a:lnR w="12700">
                      <a:solidFill>
                        <a:srgbClr val="000000"/>
                      </a:solidFill>
                    </a:lnR>
                    <a:lnT w="12700">
                      <a:solidFill>
                        <a:srgbClr val="000000"/>
                      </a:solidFill>
                    </a:lnT>
                    <a:lnB w="12700">
                      <a:solidFill>
                        <a:srgbClr val="000000"/>
                      </a:solidFill>
                    </a:lnB>
                    <a:solidFill>
                      <a:srgbClr val="F2F2F2"/>
                    </a:solidFill>
                  </a:tcPr>
                </a:tc>
                <a:tc>
                  <a:txBody>
                    <a:bodyPr/>
                    <a:lstStyle/>
                    <a:p>
                      <a:pPr marL="40639" marR="40639" algn="ctr" defTabSz="914400">
                        <a:defRPr sz="1800"/>
                      </a:pPr>
                      <a:r>
                        <a:rPr sz="1300" dirty="0">
                          <a:uFill>
                            <a:solidFill>
                              <a:srgbClr val="000000"/>
                            </a:solidFill>
                          </a:uFill>
                          <a:latin typeface="Helvetica Neue"/>
                          <a:ea typeface="Helvetica Neue"/>
                          <a:cs typeface="Helvetica Neue"/>
                          <a:sym typeface="Helvetica Neue"/>
                        </a:rPr>
                        <a:t>103.3 ± 0.7</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2F2F2"/>
                    </a:solidFill>
                  </a:tcPr>
                </a:tc>
                <a:tc>
                  <a:txBody>
                    <a:bodyPr/>
                    <a:lstStyle/>
                    <a:p>
                      <a:pPr marL="40639" marR="40639" algn="ctr" defTabSz="914400">
                        <a:defRPr sz="1800"/>
                      </a:pPr>
                      <a:r>
                        <a:rPr sz="1300" dirty="0">
                          <a:solidFill>
                            <a:srgbClr val="FF2600"/>
                          </a:solidFill>
                          <a:uFill>
                            <a:solidFill>
                              <a:srgbClr val="000000"/>
                            </a:solidFill>
                          </a:uFill>
                          <a:latin typeface="Helvetica Neue"/>
                          <a:ea typeface="Helvetica Neue"/>
                          <a:cs typeface="Helvetica Neue"/>
                          <a:sym typeface="Helvetica Neue"/>
                        </a:rPr>
                        <a:t>-5.7 ± 1.9</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2F2F2"/>
                    </a:solidFill>
                  </a:tcPr>
                </a:tc>
                <a:tc>
                  <a:txBody>
                    <a:bodyPr/>
                    <a:lstStyle/>
                    <a:p>
                      <a:pPr marL="40639" marR="40639" algn="ctr" defTabSz="914400">
                        <a:defRPr sz="1800"/>
                      </a:pPr>
                      <a:r>
                        <a:rPr sz="1300">
                          <a:uFill>
                            <a:solidFill>
                              <a:srgbClr val="000000"/>
                            </a:solidFill>
                          </a:uFill>
                          <a:latin typeface="Helvetica Neue"/>
                          <a:ea typeface="Helvetica Neue"/>
                          <a:cs typeface="Helvetica Neue"/>
                          <a:sym typeface="Helvetica Neue"/>
                        </a:rPr>
                        <a:t>75.6 ± 0.7</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2F2F2"/>
                    </a:solidFill>
                  </a:tcPr>
                </a:tc>
                <a:tc>
                  <a:txBody>
                    <a:bodyPr/>
                    <a:lstStyle/>
                    <a:p>
                      <a:pPr marL="40639" marR="40639" algn="ctr" defTabSz="914400">
                        <a:defRPr sz="1800"/>
                      </a:pPr>
                      <a:r>
                        <a:rPr sz="1300">
                          <a:uFill>
                            <a:solidFill>
                              <a:srgbClr val="FF2600"/>
                            </a:solidFill>
                          </a:uFill>
                          <a:latin typeface="Helvetica Neue"/>
                          <a:ea typeface="Helvetica Neue"/>
                          <a:cs typeface="Helvetica Neue"/>
                          <a:sym typeface="Helvetica Neue"/>
                        </a:rPr>
                        <a:t>-0.8 ± 1.3</a:t>
                      </a:r>
                    </a:p>
                  </a:txBody>
                  <a:tcPr marL="50800" marR="50800" marT="50800" marB="50800" anchor="ctr" horzOverflow="overflow">
                    <a:lnL w="12700">
                      <a:solidFill>
                        <a:srgbClr val="000000"/>
                      </a:solidFill>
                    </a:lnL>
                    <a:lnR w="25400">
                      <a:solidFill>
                        <a:srgbClr val="000000"/>
                      </a:solidFill>
                    </a:lnR>
                    <a:lnT w="12700">
                      <a:solidFill>
                        <a:srgbClr val="000000"/>
                      </a:solidFill>
                    </a:lnT>
                    <a:lnB w="12700">
                      <a:solidFill>
                        <a:srgbClr val="000000"/>
                      </a:solidFill>
                    </a:lnB>
                    <a:solidFill>
                      <a:srgbClr val="F2F2F2"/>
                    </a:solidFill>
                  </a:tcPr>
                </a:tc>
                <a:extLst>
                  <a:ext uri="{0D108BD9-81ED-4DB2-BD59-A6C34878D82A}">
                    <a16:rowId xmlns:a16="http://schemas.microsoft.com/office/drawing/2014/main" val="10004"/>
                  </a:ext>
                </a:extLst>
              </a:tr>
              <a:tr h="272655">
                <a:tc>
                  <a:txBody>
                    <a:bodyPr/>
                    <a:lstStyle/>
                    <a:p>
                      <a:pPr marL="40639" marR="40639" algn="l" defTabSz="914400">
                        <a:defRPr sz="1800"/>
                      </a:pPr>
                      <a:r>
                        <a:rPr sz="1300">
                          <a:uFill>
                            <a:solidFill>
                              <a:srgbClr val="000000"/>
                            </a:solidFill>
                          </a:uFill>
                          <a:latin typeface="Helvetica Neue"/>
                          <a:ea typeface="Helvetica Neue"/>
                          <a:cs typeface="Helvetica Neue"/>
                          <a:sym typeface="Helvetica Neue"/>
                        </a:rPr>
                        <a:t>p.D96V*</a:t>
                      </a:r>
                    </a:p>
                  </a:txBody>
                  <a:tcPr marL="50800" marR="50800" marT="50800" marB="50800" anchor="ctr" horzOverflow="overflow">
                    <a:lnL w="25400">
                      <a:solidFill>
                        <a:srgbClr val="000000"/>
                      </a:solidFill>
                    </a:lnL>
                    <a:lnR w="12700">
                      <a:solidFill>
                        <a:srgbClr val="000000"/>
                      </a:solidFill>
                    </a:lnR>
                    <a:lnT w="12700">
                      <a:solidFill>
                        <a:srgbClr val="000000"/>
                      </a:solidFill>
                    </a:lnT>
                    <a:lnB w="12700">
                      <a:solidFill>
                        <a:srgbClr val="000000"/>
                      </a:solidFill>
                    </a:lnB>
                    <a:solidFill>
                      <a:srgbClr val="F2F2F2"/>
                    </a:solidFill>
                  </a:tcPr>
                </a:tc>
                <a:tc>
                  <a:txBody>
                    <a:bodyPr/>
                    <a:lstStyle/>
                    <a:p>
                      <a:pPr marL="40639" marR="40639" algn="ctr" defTabSz="914400">
                        <a:defRPr sz="1800"/>
                      </a:pPr>
                      <a:r>
                        <a:rPr sz="1300">
                          <a:uFill>
                            <a:solidFill>
                              <a:srgbClr val="000000"/>
                            </a:solidFill>
                          </a:uFill>
                          <a:latin typeface="Helvetica Neue"/>
                          <a:ea typeface="Helvetica Neue"/>
                          <a:cs typeface="Helvetica Neue"/>
                          <a:sym typeface="Helvetica Neue"/>
                        </a:rPr>
                        <a:t>103.3 ± 1.7</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2F2F2"/>
                    </a:solidFill>
                  </a:tcPr>
                </a:tc>
                <a:tc>
                  <a:txBody>
                    <a:bodyPr/>
                    <a:lstStyle/>
                    <a:p>
                      <a:pPr marL="40639" marR="40639" algn="ctr" defTabSz="914400">
                        <a:defRPr sz="1800"/>
                      </a:pPr>
                      <a:r>
                        <a:rPr sz="1300" dirty="0">
                          <a:solidFill>
                            <a:srgbClr val="FF2600"/>
                          </a:solidFill>
                          <a:uFill>
                            <a:solidFill>
                              <a:srgbClr val="000000"/>
                            </a:solidFill>
                          </a:uFill>
                          <a:latin typeface="Helvetica Neue"/>
                          <a:ea typeface="Helvetica Neue"/>
                          <a:cs typeface="Helvetica Neue"/>
                          <a:sym typeface="Helvetica Neue"/>
                        </a:rPr>
                        <a:t>-5.7 ± 2.9</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2F2F2"/>
                    </a:solidFill>
                  </a:tcPr>
                </a:tc>
                <a:tc>
                  <a:txBody>
                    <a:bodyPr/>
                    <a:lstStyle/>
                    <a:p>
                      <a:pPr marL="40639" marR="40639" algn="ctr" defTabSz="914400">
                        <a:defRPr sz="1800"/>
                      </a:pPr>
                      <a:r>
                        <a:rPr sz="1300">
                          <a:uFill>
                            <a:solidFill>
                              <a:srgbClr val="000000"/>
                            </a:solidFill>
                          </a:uFill>
                          <a:latin typeface="Helvetica Neue"/>
                          <a:ea typeface="Helvetica Neue"/>
                          <a:cs typeface="Helvetica Neue"/>
                          <a:sym typeface="Helvetica Neue"/>
                        </a:rPr>
                        <a:t>75.4 ± 2.1</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2F2F2"/>
                    </a:solidFill>
                  </a:tcPr>
                </a:tc>
                <a:tc>
                  <a:txBody>
                    <a:bodyPr/>
                    <a:lstStyle/>
                    <a:p>
                      <a:pPr marL="40639" marR="40639" algn="ctr" defTabSz="914400">
                        <a:defRPr sz="1800"/>
                      </a:pPr>
                      <a:r>
                        <a:rPr sz="1300">
                          <a:uFill>
                            <a:solidFill>
                              <a:srgbClr val="FF2600"/>
                            </a:solidFill>
                          </a:uFill>
                          <a:latin typeface="Helvetica Neue"/>
                          <a:ea typeface="Helvetica Neue"/>
                          <a:cs typeface="Helvetica Neue"/>
                          <a:sym typeface="Helvetica Neue"/>
                        </a:rPr>
                        <a:t>-0.6 ± 2.7</a:t>
                      </a:r>
                    </a:p>
                  </a:txBody>
                  <a:tcPr marL="50800" marR="50800" marT="50800" marB="50800" anchor="ctr" horzOverflow="overflow">
                    <a:lnL w="12700">
                      <a:solidFill>
                        <a:srgbClr val="000000"/>
                      </a:solidFill>
                    </a:lnL>
                    <a:lnR w="25400">
                      <a:solidFill>
                        <a:srgbClr val="000000"/>
                      </a:solidFill>
                    </a:lnR>
                    <a:lnT w="12700">
                      <a:solidFill>
                        <a:srgbClr val="000000"/>
                      </a:solidFill>
                    </a:lnT>
                    <a:lnB w="12700" cap="rnd">
                      <a:solidFill>
                        <a:srgbClr val="000000"/>
                      </a:solidFill>
                    </a:lnB>
                    <a:solidFill>
                      <a:srgbClr val="F2F2F2"/>
                    </a:solidFill>
                  </a:tcPr>
                </a:tc>
                <a:extLst>
                  <a:ext uri="{0D108BD9-81ED-4DB2-BD59-A6C34878D82A}">
                    <a16:rowId xmlns:a16="http://schemas.microsoft.com/office/drawing/2014/main" val="10005"/>
                  </a:ext>
                </a:extLst>
              </a:tr>
              <a:tr h="274857">
                <a:tc>
                  <a:txBody>
                    <a:bodyPr/>
                    <a:lstStyle/>
                    <a:p>
                      <a:pPr marL="40639" marR="40639" algn="l" defTabSz="914400">
                        <a:defRPr sz="1800"/>
                      </a:pPr>
                      <a:r>
                        <a:rPr sz="1300">
                          <a:uFill>
                            <a:solidFill>
                              <a:srgbClr val="000000"/>
                            </a:solidFill>
                          </a:uFill>
                          <a:latin typeface="Helvetica Neue"/>
                          <a:ea typeface="Helvetica Neue"/>
                          <a:cs typeface="Helvetica Neue"/>
                          <a:sym typeface="Helvetica Neue"/>
                        </a:rPr>
                        <a:t>p.N98I*</a:t>
                      </a:r>
                    </a:p>
                  </a:txBody>
                  <a:tcPr marL="50800" marR="50800" marT="50800" marB="50800" anchor="ctr" horzOverflow="overflow">
                    <a:lnL w="25400">
                      <a:solidFill>
                        <a:srgbClr val="000000"/>
                      </a:solidFill>
                    </a:lnL>
                    <a:lnR w="12700">
                      <a:solidFill>
                        <a:srgbClr val="000000"/>
                      </a:solidFill>
                    </a:lnR>
                    <a:lnT w="12700">
                      <a:solidFill>
                        <a:srgbClr val="000000"/>
                      </a:solidFill>
                    </a:lnT>
                    <a:lnB w="12700">
                      <a:solidFill>
                        <a:srgbClr val="000000"/>
                      </a:solidFill>
                    </a:lnB>
                    <a:solidFill>
                      <a:srgbClr val="F2F2F2"/>
                    </a:solidFill>
                  </a:tcPr>
                </a:tc>
                <a:tc>
                  <a:txBody>
                    <a:bodyPr/>
                    <a:lstStyle/>
                    <a:p>
                      <a:pPr marL="40639" marR="40639" algn="ctr" defTabSz="914400">
                        <a:defRPr sz="1800"/>
                      </a:pPr>
                      <a:r>
                        <a:rPr sz="1300">
                          <a:uFill>
                            <a:solidFill>
                              <a:srgbClr val="000000"/>
                            </a:solidFill>
                          </a:uFill>
                          <a:latin typeface="Helvetica Neue"/>
                          <a:ea typeface="Helvetica Neue"/>
                          <a:cs typeface="Helvetica Neue"/>
                          <a:sym typeface="Helvetica Neue"/>
                        </a:rPr>
                        <a:t>103.3 ± 0.7</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2F2F2"/>
                    </a:solidFill>
                  </a:tcPr>
                </a:tc>
                <a:tc>
                  <a:txBody>
                    <a:bodyPr/>
                    <a:lstStyle/>
                    <a:p>
                      <a:pPr marL="40639" marR="40639" algn="ctr" defTabSz="914400">
                        <a:defRPr sz="1800"/>
                      </a:pPr>
                      <a:r>
                        <a:rPr sz="1300" dirty="0">
                          <a:solidFill>
                            <a:srgbClr val="FF2600"/>
                          </a:solidFill>
                          <a:uFill>
                            <a:solidFill>
                              <a:srgbClr val="000000"/>
                            </a:solidFill>
                          </a:uFill>
                          <a:latin typeface="Helvetica Neue"/>
                          <a:ea typeface="Helvetica Neue"/>
                          <a:cs typeface="Helvetica Neue"/>
                          <a:sym typeface="Helvetica Neue"/>
                        </a:rPr>
                        <a:t>-5.7 ± 1.9</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2F2F2"/>
                    </a:solidFill>
                  </a:tcPr>
                </a:tc>
                <a:tc>
                  <a:txBody>
                    <a:bodyPr/>
                    <a:lstStyle/>
                    <a:p>
                      <a:pPr marL="40639" marR="40639" algn="ctr" defTabSz="914400">
                        <a:defRPr sz="1800"/>
                      </a:pPr>
                      <a:r>
                        <a:rPr sz="1300" dirty="0">
                          <a:uFill>
                            <a:solidFill>
                              <a:srgbClr val="000000"/>
                            </a:solidFill>
                          </a:uFill>
                          <a:latin typeface="Helvetica Neue"/>
                          <a:ea typeface="Helvetica Neue"/>
                          <a:cs typeface="Helvetica Neue"/>
                          <a:sym typeface="Helvetica Neue"/>
                        </a:rPr>
                        <a:t>75.7 ± 0.3</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2F2F2"/>
                    </a:solidFill>
                  </a:tcPr>
                </a:tc>
                <a:tc>
                  <a:txBody>
                    <a:bodyPr/>
                    <a:lstStyle/>
                    <a:p>
                      <a:pPr marL="40639" marR="40639" algn="ctr" defTabSz="914400">
                        <a:defRPr sz="1800"/>
                      </a:pPr>
                      <a:r>
                        <a:rPr sz="1300">
                          <a:uFill>
                            <a:solidFill>
                              <a:srgbClr val="FF2600"/>
                            </a:solidFill>
                          </a:uFill>
                          <a:latin typeface="Helvetica Neue"/>
                          <a:ea typeface="Helvetica Neue"/>
                          <a:cs typeface="Helvetica Neue"/>
                          <a:sym typeface="Helvetica Neue"/>
                        </a:rPr>
                        <a:t>-0.9 ± 0.9</a:t>
                      </a:r>
                    </a:p>
                  </a:txBody>
                  <a:tcPr marL="50800" marR="50800" marT="50800" marB="50800" anchor="ctr" horzOverflow="overflow">
                    <a:lnL w="12700">
                      <a:solidFill>
                        <a:srgbClr val="000000"/>
                      </a:solidFill>
                    </a:lnL>
                    <a:lnR w="25400">
                      <a:solidFill>
                        <a:srgbClr val="000000"/>
                      </a:solidFill>
                    </a:lnR>
                    <a:lnT w="12700" cap="rnd">
                      <a:solidFill>
                        <a:srgbClr val="000000"/>
                      </a:solidFill>
                    </a:lnT>
                    <a:lnB w="12700">
                      <a:solidFill>
                        <a:srgbClr val="000000"/>
                      </a:solidFill>
                    </a:lnB>
                    <a:solidFill>
                      <a:srgbClr val="F2F2F2"/>
                    </a:solidFill>
                  </a:tcPr>
                </a:tc>
                <a:extLst>
                  <a:ext uri="{0D108BD9-81ED-4DB2-BD59-A6C34878D82A}">
                    <a16:rowId xmlns:a16="http://schemas.microsoft.com/office/drawing/2014/main" val="10006"/>
                  </a:ext>
                </a:extLst>
              </a:tr>
              <a:tr h="272655">
                <a:tc>
                  <a:txBody>
                    <a:bodyPr/>
                    <a:lstStyle/>
                    <a:p>
                      <a:pPr marL="40639" marR="40639" algn="l" defTabSz="914400">
                        <a:defRPr sz="1800"/>
                      </a:pPr>
                      <a:r>
                        <a:rPr sz="1300">
                          <a:uFill>
                            <a:solidFill>
                              <a:srgbClr val="000000"/>
                            </a:solidFill>
                          </a:uFill>
                          <a:latin typeface="Helvetica Neue"/>
                          <a:ea typeface="Helvetica Neue"/>
                          <a:cs typeface="Helvetica Neue"/>
                          <a:sym typeface="Helvetica Neue"/>
                        </a:rPr>
                        <a:t>p.N98S*</a:t>
                      </a:r>
                    </a:p>
                  </a:txBody>
                  <a:tcPr marL="50800" marR="50800" marT="50800" marB="50800" anchor="ctr" horzOverflow="overflow">
                    <a:lnL w="25400">
                      <a:solidFill>
                        <a:srgbClr val="000000"/>
                      </a:solidFill>
                    </a:lnL>
                    <a:lnR w="12700">
                      <a:solidFill>
                        <a:srgbClr val="000000"/>
                      </a:solidFill>
                    </a:lnR>
                    <a:lnT w="12700">
                      <a:solidFill>
                        <a:srgbClr val="000000"/>
                      </a:solidFill>
                    </a:lnT>
                    <a:lnB w="12700">
                      <a:solidFill>
                        <a:srgbClr val="000000"/>
                      </a:solidFill>
                    </a:lnB>
                    <a:solidFill>
                      <a:srgbClr val="F2F2F2"/>
                    </a:solidFill>
                  </a:tcPr>
                </a:tc>
                <a:tc>
                  <a:txBody>
                    <a:bodyPr/>
                    <a:lstStyle/>
                    <a:p>
                      <a:pPr marL="40639" marR="40639" algn="ctr" defTabSz="914400">
                        <a:defRPr sz="1800"/>
                      </a:pPr>
                      <a:r>
                        <a:rPr sz="1300">
                          <a:uFill>
                            <a:solidFill>
                              <a:srgbClr val="000000"/>
                            </a:solidFill>
                          </a:uFill>
                          <a:latin typeface="Helvetica Neue"/>
                          <a:ea typeface="Helvetica Neue"/>
                          <a:cs typeface="Helvetica Neue"/>
                          <a:sym typeface="Helvetica Neue"/>
                        </a:rPr>
                        <a:t>106.0 ± 0.6</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2F2F2"/>
                    </a:solidFill>
                  </a:tcPr>
                </a:tc>
                <a:tc>
                  <a:txBody>
                    <a:bodyPr/>
                    <a:lstStyle/>
                    <a:p>
                      <a:pPr marL="40639" marR="40639" algn="ctr" defTabSz="914400">
                        <a:defRPr sz="1800"/>
                      </a:pPr>
                      <a:r>
                        <a:rPr sz="1300" dirty="0">
                          <a:solidFill>
                            <a:srgbClr val="FF2600"/>
                          </a:solidFill>
                          <a:uFill>
                            <a:solidFill>
                              <a:srgbClr val="000000"/>
                            </a:solidFill>
                          </a:uFill>
                          <a:latin typeface="Helvetica Neue"/>
                          <a:ea typeface="Helvetica Neue"/>
                          <a:cs typeface="Helvetica Neue"/>
                          <a:sym typeface="Helvetica Neue"/>
                        </a:rPr>
                        <a:t>-3.0 ± 1.8</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2F2F2"/>
                    </a:solidFill>
                  </a:tcPr>
                </a:tc>
                <a:tc>
                  <a:txBody>
                    <a:bodyPr/>
                    <a:lstStyle/>
                    <a:p>
                      <a:pPr marL="40639" marR="40639" algn="ctr" defTabSz="914400">
                        <a:defRPr sz="1800"/>
                      </a:pPr>
                      <a:r>
                        <a:rPr sz="1300" dirty="0">
                          <a:uFill>
                            <a:solidFill>
                              <a:srgbClr val="000000"/>
                            </a:solidFill>
                          </a:uFill>
                          <a:latin typeface="Helvetica Neue"/>
                          <a:ea typeface="Helvetica Neue"/>
                          <a:cs typeface="Helvetica Neue"/>
                          <a:sym typeface="Helvetica Neue"/>
                        </a:rPr>
                        <a:t>76.1 ± 0.4</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2F2F2"/>
                    </a:solidFill>
                  </a:tcPr>
                </a:tc>
                <a:tc>
                  <a:txBody>
                    <a:bodyPr/>
                    <a:lstStyle/>
                    <a:p>
                      <a:pPr marL="40639" marR="40639" algn="ctr" defTabSz="914400">
                        <a:defRPr sz="1800"/>
                      </a:pPr>
                      <a:r>
                        <a:rPr sz="1300">
                          <a:uFill>
                            <a:solidFill>
                              <a:srgbClr val="FF2600"/>
                            </a:solidFill>
                          </a:uFill>
                          <a:latin typeface="Helvetica Neue"/>
                          <a:ea typeface="Helvetica Neue"/>
                          <a:cs typeface="Helvetica Neue"/>
                          <a:sym typeface="Helvetica Neue"/>
                        </a:rPr>
                        <a:t>-1.3 ± 1.0</a:t>
                      </a:r>
                    </a:p>
                  </a:txBody>
                  <a:tcPr marL="50800" marR="50800" marT="50800" marB="50800" anchor="ctr" horzOverflow="overflow">
                    <a:lnL w="12700">
                      <a:solidFill>
                        <a:srgbClr val="000000"/>
                      </a:solidFill>
                    </a:lnL>
                    <a:lnR w="25400">
                      <a:solidFill>
                        <a:srgbClr val="000000"/>
                      </a:solidFill>
                    </a:lnR>
                    <a:lnT w="12700">
                      <a:solidFill>
                        <a:srgbClr val="000000"/>
                      </a:solidFill>
                    </a:lnT>
                    <a:lnB w="12700">
                      <a:solidFill>
                        <a:srgbClr val="000000"/>
                      </a:solidFill>
                    </a:lnB>
                    <a:solidFill>
                      <a:srgbClr val="F2F2F2"/>
                    </a:solidFill>
                  </a:tcPr>
                </a:tc>
                <a:extLst>
                  <a:ext uri="{0D108BD9-81ED-4DB2-BD59-A6C34878D82A}">
                    <a16:rowId xmlns:a16="http://schemas.microsoft.com/office/drawing/2014/main" val="10007"/>
                  </a:ext>
                </a:extLst>
              </a:tr>
              <a:tr h="272655">
                <a:tc>
                  <a:txBody>
                    <a:bodyPr/>
                    <a:lstStyle/>
                    <a:p>
                      <a:pPr marL="40639" marR="40639" algn="l" defTabSz="914400">
                        <a:defRPr sz="1800"/>
                      </a:pPr>
                      <a:r>
                        <a:rPr sz="1300">
                          <a:uFill>
                            <a:solidFill>
                              <a:srgbClr val="000000"/>
                            </a:solidFill>
                          </a:uFill>
                          <a:latin typeface="Helvetica Neue"/>
                          <a:ea typeface="Helvetica Neue"/>
                          <a:cs typeface="Helvetica Neue"/>
                          <a:sym typeface="Helvetica Neue"/>
                        </a:rPr>
                        <a:t>p.A103V*</a:t>
                      </a:r>
                    </a:p>
                  </a:txBody>
                  <a:tcPr marL="50800" marR="50800" marT="50800" marB="50800" anchor="ctr" horzOverflow="overflow">
                    <a:lnL w="25400">
                      <a:solidFill>
                        <a:srgbClr val="000000"/>
                      </a:solidFill>
                    </a:lnL>
                    <a:lnR w="12700">
                      <a:solidFill>
                        <a:srgbClr val="000000"/>
                      </a:solidFill>
                    </a:lnR>
                    <a:lnT w="12700">
                      <a:solidFill>
                        <a:srgbClr val="000000"/>
                      </a:solidFill>
                    </a:lnT>
                    <a:lnB w="12700">
                      <a:solidFill>
                        <a:srgbClr val="000000"/>
                      </a:solidFill>
                    </a:lnB>
                    <a:solidFill>
                      <a:srgbClr val="F2F2F2"/>
                    </a:solidFill>
                  </a:tcPr>
                </a:tc>
                <a:tc>
                  <a:txBody>
                    <a:bodyPr/>
                    <a:lstStyle/>
                    <a:p>
                      <a:pPr marL="40639" marR="40639" algn="ctr" defTabSz="914400">
                        <a:defRPr sz="1800"/>
                      </a:pPr>
                      <a:r>
                        <a:rPr sz="1300">
                          <a:uFill>
                            <a:solidFill>
                              <a:srgbClr val="000000"/>
                            </a:solidFill>
                          </a:uFill>
                          <a:latin typeface="Helvetica Neue"/>
                          <a:ea typeface="Helvetica Neue"/>
                          <a:cs typeface="Helvetica Neue"/>
                          <a:sym typeface="Helvetica Neue"/>
                        </a:rPr>
                        <a:t>107.3 ± 0.6</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2F2F2"/>
                    </a:solidFill>
                  </a:tcPr>
                </a:tc>
                <a:tc>
                  <a:txBody>
                    <a:bodyPr/>
                    <a:lstStyle/>
                    <a:p>
                      <a:pPr marL="40639" marR="40639" algn="ctr" defTabSz="914400">
                        <a:defRPr sz="1800"/>
                      </a:pPr>
                      <a:r>
                        <a:rPr sz="1300" dirty="0">
                          <a:solidFill>
                            <a:srgbClr val="FF2600"/>
                          </a:solidFill>
                          <a:uFill>
                            <a:solidFill>
                              <a:srgbClr val="000000"/>
                            </a:solidFill>
                          </a:uFill>
                          <a:latin typeface="Helvetica Neue"/>
                          <a:ea typeface="Helvetica Neue"/>
                          <a:cs typeface="Helvetica Neue"/>
                          <a:sym typeface="Helvetica Neue"/>
                        </a:rPr>
                        <a:t>-1.7 ± 1.8</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2F2F2"/>
                    </a:solidFill>
                  </a:tcPr>
                </a:tc>
                <a:tc>
                  <a:txBody>
                    <a:bodyPr/>
                    <a:lstStyle/>
                    <a:p>
                      <a:pPr marL="40639" marR="40639" algn="ctr" defTabSz="914400">
                        <a:defRPr sz="1800"/>
                      </a:pPr>
                      <a:r>
                        <a:rPr sz="1300" dirty="0">
                          <a:uFill>
                            <a:solidFill>
                              <a:srgbClr val="000000"/>
                            </a:solidFill>
                          </a:uFill>
                          <a:latin typeface="Helvetica Neue"/>
                          <a:ea typeface="Helvetica Neue"/>
                          <a:cs typeface="Helvetica Neue"/>
                          <a:sym typeface="Helvetica Neue"/>
                        </a:rPr>
                        <a:t>76.7 ± 0.5</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2F2F2"/>
                    </a:solidFill>
                  </a:tcPr>
                </a:tc>
                <a:tc>
                  <a:txBody>
                    <a:bodyPr/>
                    <a:lstStyle/>
                    <a:p>
                      <a:pPr marL="40639" marR="40639" algn="ctr" defTabSz="914400">
                        <a:defRPr sz="1800"/>
                      </a:pPr>
                      <a:r>
                        <a:rPr sz="1300">
                          <a:uFill>
                            <a:solidFill>
                              <a:srgbClr val="FF2600"/>
                            </a:solidFill>
                          </a:uFill>
                          <a:latin typeface="Helvetica Neue"/>
                          <a:ea typeface="Helvetica Neue"/>
                          <a:cs typeface="Helvetica Neue"/>
                          <a:sym typeface="Helvetica Neue"/>
                        </a:rPr>
                        <a:t>-1.9 ± 1.1</a:t>
                      </a:r>
                    </a:p>
                  </a:txBody>
                  <a:tcPr marL="50800" marR="50800" marT="50800" marB="50800" anchor="ctr" horzOverflow="overflow">
                    <a:lnL w="12700">
                      <a:solidFill>
                        <a:srgbClr val="000000"/>
                      </a:solidFill>
                    </a:lnL>
                    <a:lnR w="25400">
                      <a:solidFill>
                        <a:srgbClr val="000000"/>
                      </a:solidFill>
                    </a:lnR>
                    <a:lnT w="12700">
                      <a:solidFill>
                        <a:srgbClr val="000000"/>
                      </a:solidFill>
                    </a:lnT>
                    <a:lnB w="12700">
                      <a:solidFill>
                        <a:srgbClr val="000000"/>
                      </a:solidFill>
                    </a:lnB>
                    <a:solidFill>
                      <a:srgbClr val="F2F2F2"/>
                    </a:solidFill>
                  </a:tcPr>
                </a:tc>
                <a:extLst>
                  <a:ext uri="{0D108BD9-81ED-4DB2-BD59-A6C34878D82A}">
                    <a16:rowId xmlns:a16="http://schemas.microsoft.com/office/drawing/2014/main" val="10008"/>
                  </a:ext>
                </a:extLst>
              </a:tr>
              <a:tr h="272655">
                <a:tc>
                  <a:txBody>
                    <a:bodyPr/>
                    <a:lstStyle/>
                    <a:p>
                      <a:pPr marL="40639" marR="40639" algn="l" defTabSz="914400">
                        <a:defRPr sz="1800"/>
                      </a:pPr>
                      <a:r>
                        <a:rPr sz="1300" dirty="0">
                          <a:uFill>
                            <a:solidFill>
                              <a:srgbClr val="000000"/>
                            </a:solidFill>
                          </a:uFill>
                          <a:latin typeface="Helvetica Neue"/>
                          <a:ea typeface="Helvetica Neue"/>
                          <a:cs typeface="Helvetica Neue"/>
                          <a:sym typeface="Helvetica Neue"/>
                        </a:rPr>
                        <a:t>p.E105A*</a:t>
                      </a:r>
                    </a:p>
                  </a:txBody>
                  <a:tcPr marL="50800" marR="50800" marT="50800" marB="50800" anchor="ctr" horzOverflow="overflow">
                    <a:lnL w="254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000000"/>
                            </a:solidFill>
                          </a:uFill>
                          <a:latin typeface="Helvetica Neue"/>
                          <a:ea typeface="Helvetica Neue"/>
                          <a:cs typeface="Helvetica Neue"/>
                          <a:sym typeface="Helvetica Neue"/>
                        </a:rPr>
                        <a:t>104.6 ± 2.4</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solidFill>
                            <a:srgbClr val="FF2600"/>
                          </a:solidFill>
                          <a:uFill>
                            <a:solidFill>
                              <a:srgbClr val="000000"/>
                            </a:solidFill>
                          </a:uFill>
                          <a:latin typeface="Helvetica Neue"/>
                          <a:ea typeface="Helvetica Neue"/>
                          <a:cs typeface="Helvetica Neue"/>
                          <a:sym typeface="Helvetica Neue"/>
                        </a:rPr>
                        <a:t>-4.4 ± 3.6</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000000"/>
                            </a:solidFill>
                          </a:uFill>
                          <a:latin typeface="Helvetica Neue"/>
                          <a:ea typeface="Helvetica Neue"/>
                          <a:cs typeface="Helvetica Neue"/>
                          <a:sym typeface="Helvetica Neue"/>
                        </a:rPr>
                        <a:t>74.1 ± 1.1</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FF2600"/>
                            </a:solidFill>
                          </a:uFill>
                          <a:latin typeface="Helvetica Neue"/>
                          <a:ea typeface="Helvetica Neue"/>
                          <a:cs typeface="Helvetica Neue"/>
                          <a:sym typeface="Helvetica Neue"/>
                        </a:rPr>
                        <a:t>0.7 ± 1.7</a:t>
                      </a:r>
                    </a:p>
                  </a:txBody>
                  <a:tcPr marL="50800" marR="50800" marT="50800" marB="50800" anchor="ctr" horzOverflow="overflow">
                    <a:lnL w="12700">
                      <a:solidFill>
                        <a:srgbClr val="000000"/>
                      </a:solidFill>
                    </a:lnL>
                    <a:lnR w="25400">
                      <a:solidFill>
                        <a:srgbClr val="000000"/>
                      </a:solidFill>
                    </a:lnR>
                    <a:lnT w="12700">
                      <a:solidFill>
                        <a:srgbClr val="000000"/>
                      </a:solidFill>
                    </a:lnT>
                    <a:lnB w="12700">
                      <a:solidFill>
                        <a:srgbClr val="000000"/>
                      </a:solidFill>
                    </a:lnB>
                    <a:solidFill>
                      <a:schemeClr val="bg1"/>
                    </a:solidFill>
                  </a:tcPr>
                </a:tc>
                <a:extLst>
                  <a:ext uri="{0D108BD9-81ED-4DB2-BD59-A6C34878D82A}">
                    <a16:rowId xmlns:a16="http://schemas.microsoft.com/office/drawing/2014/main" val="10009"/>
                  </a:ext>
                </a:extLst>
              </a:tr>
              <a:tr h="272655">
                <a:tc>
                  <a:txBody>
                    <a:bodyPr/>
                    <a:lstStyle/>
                    <a:p>
                      <a:pPr marL="40639" marR="40639" algn="l" defTabSz="914400">
                        <a:defRPr sz="1800"/>
                      </a:pPr>
                      <a:r>
                        <a:rPr sz="1300">
                          <a:uFill>
                            <a:solidFill>
                              <a:srgbClr val="000000"/>
                            </a:solidFill>
                          </a:uFill>
                          <a:latin typeface="Helvetica Neue"/>
                          <a:ea typeface="Helvetica Neue"/>
                          <a:cs typeface="Helvetica Neue"/>
                          <a:sym typeface="Helvetica Neue"/>
                        </a:rPr>
                        <a:t>p.D130G</a:t>
                      </a:r>
                    </a:p>
                  </a:txBody>
                  <a:tcPr marL="50800" marR="50800" marT="50800" marB="50800" anchor="ctr" horzOverflow="overflow">
                    <a:lnL w="254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a:uFill>
                            <a:solidFill>
                              <a:srgbClr val="000000"/>
                            </a:solidFill>
                          </a:uFill>
                          <a:latin typeface="Helvetica Neue"/>
                          <a:ea typeface="Helvetica Neue"/>
                          <a:cs typeface="Helvetica Neue"/>
                          <a:sym typeface="Helvetica Neue"/>
                        </a:rPr>
                        <a:t>104.1 ± 0.2</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solidFill>
                            <a:srgbClr val="FF2600"/>
                          </a:solidFill>
                          <a:uFill>
                            <a:solidFill>
                              <a:srgbClr val="000000"/>
                            </a:solidFill>
                          </a:uFill>
                          <a:latin typeface="Helvetica Neue"/>
                          <a:ea typeface="Helvetica Neue"/>
                          <a:cs typeface="Helvetica Neue"/>
                          <a:sym typeface="Helvetica Neue"/>
                        </a:rPr>
                        <a:t>-4.9 ± 1.4</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a:uFill>
                            <a:solidFill>
                              <a:srgbClr val="000000"/>
                            </a:solidFill>
                          </a:uFill>
                          <a:latin typeface="Helvetica Neue"/>
                          <a:ea typeface="Helvetica Neue"/>
                          <a:cs typeface="Helvetica Neue"/>
                          <a:sym typeface="Helvetica Neue"/>
                        </a:rPr>
                        <a:t>73.8 ± 0.8</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FF2600"/>
                            </a:solidFill>
                          </a:uFill>
                          <a:latin typeface="Helvetica Neue"/>
                          <a:ea typeface="Helvetica Neue"/>
                          <a:cs typeface="Helvetica Neue"/>
                          <a:sym typeface="Helvetica Neue"/>
                        </a:rPr>
                        <a:t>1.0 ± 1.4</a:t>
                      </a:r>
                    </a:p>
                  </a:txBody>
                  <a:tcPr marL="50800" marR="50800" marT="50800" marB="50800" anchor="ctr" horzOverflow="overflow">
                    <a:lnL w="12700">
                      <a:solidFill>
                        <a:srgbClr val="000000"/>
                      </a:solidFill>
                    </a:lnL>
                    <a:lnR w="25400">
                      <a:solidFill>
                        <a:srgbClr val="000000"/>
                      </a:solidFill>
                    </a:lnR>
                    <a:lnT w="12700">
                      <a:solidFill>
                        <a:srgbClr val="000000"/>
                      </a:solidFill>
                    </a:lnT>
                    <a:lnB w="12700">
                      <a:solidFill>
                        <a:srgbClr val="000000"/>
                      </a:solidFill>
                    </a:lnB>
                    <a:solidFill>
                      <a:schemeClr val="bg1"/>
                    </a:solidFill>
                  </a:tcPr>
                </a:tc>
                <a:extLst>
                  <a:ext uri="{0D108BD9-81ED-4DB2-BD59-A6C34878D82A}">
                    <a16:rowId xmlns:a16="http://schemas.microsoft.com/office/drawing/2014/main" val="10010"/>
                  </a:ext>
                </a:extLst>
              </a:tr>
              <a:tr h="272655">
                <a:tc>
                  <a:txBody>
                    <a:bodyPr/>
                    <a:lstStyle/>
                    <a:p>
                      <a:pPr marL="40639" marR="40639" algn="l" defTabSz="914400">
                        <a:defRPr sz="1800"/>
                      </a:pPr>
                      <a:r>
                        <a:rPr sz="1300">
                          <a:uFill>
                            <a:solidFill>
                              <a:srgbClr val="000000"/>
                            </a:solidFill>
                          </a:uFill>
                          <a:latin typeface="Helvetica Neue"/>
                          <a:ea typeface="Helvetica Neue"/>
                          <a:cs typeface="Helvetica Neue"/>
                          <a:sym typeface="Helvetica Neue"/>
                        </a:rPr>
                        <a:t>p.D130V</a:t>
                      </a:r>
                    </a:p>
                  </a:txBody>
                  <a:tcPr marL="50800" marR="50800" marT="50800" marB="50800" anchor="ctr" horzOverflow="overflow">
                    <a:lnL w="254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a:uFill>
                            <a:solidFill>
                              <a:srgbClr val="000000"/>
                            </a:solidFill>
                          </a:uFill>
                          <a:latin typeface="Helvetica Neue"/>
                          <a:ea typeface="Helvetica Neue"/>
                          <a:cs typeface="Helvetica Neue"/>
                          <a:sym typeface="Helvetica Neue"/>
                        </a:rPr>
                        <a:t>103.6 ± 0.5</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solidFill>
                            <a:srgbClr val="FF2600"/>
                          </a:solidFill>
                          <a:uFill>
                            <a:solidFill>
                              <a:srgbClr val="000000"/>
                            </a:solidFill>
                          </a:uFill>
                          <a:latin typeface="Helvetica Neue"/>
                          <a:ea typeface="Helvetica Neue"/>
                          <a:cs typeface="Helvetica Neue"/>
                          <a:sym typeface="Helvetica Neue"/>
                        </a:rPr>
                        <a:t>-5.4 ± 1.7</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a:uFill>
                            <a:solidFill>
                              <a:srgbClr val="000000"/>
                            </a:solidFill>
                          </a:uFill>
                          <a:latin typeface="Helvetica Neue"/>
                          <a:ea typeface="Helvetica Neue"/>
                          <a:cs typeface="Helvetica Neue"/>
                          <a:sym typeface="Helvetica Neue"/>
                        </a:rPr>
                        <a:t>69.9 ± 0.7</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FF2600"/>
                            </a:solidFill>
                          </a:uFill>
                          <a:latin typeface="Helvetica Neue"/>
                          <a:ea typeface="Helvetica Neue"/>
                          <a:cs typeface="Helvetica Neue"/>
                          <a:sym typeface="Helvetica Neue"/>
                        </a:rPr>
                        <a:t>4.9 ± 1.3</a:t>
                      </a:r>
                    </a:p>
                  </a:txBody>
                  <a:tcPr marL="50800" marR="50800" marT="50800" marB="50800" anchor="ctr" horzOverflow="overflow">
                    <a:lnL w="12700">
                      <a:solidFill>
                        <a:srgbClr val="000000"/>
                      </a:solidFill>
                    </a:lnL>
                    <a:lnR w="25400">
                      <a:solidFill>
                        <a:srgbClr val="000000"/>
                      </a:solidFill>
                    </a:lnR>
                    <a:lnT w="12700">
                      <a:solidFill>
                        <a:srgbClr val="000000"/>
                      </a:solidFill>
                    </a:lnT>
                    <a:lnB w="12700">
                      <a:solidFill>
                        <a:srgbClr val="000000"/>
                      </a:solidFill>
                    </a:lnB>
                    <a:solidFill>
                      <a:schemeClr val="bg1"/>
                    </a:solidFill>
                  </a:tcPr>
                </a:tc>
                <a:extLst>
                  <a:ext uri="{0D108BD9-81ED-4DB2-BD59-A6C34878D82A}">
                    <a16:rowId xmlns:a16="http://schemas.microsoft.com/office/drawing/2014/main" val="10011"/>
                  </a:ext>
                </a:extLst>
              </a:tr>
              <a:tr h="272655">
                <a:tc>
                  <a:txBody>
                    <a:bodyPr/>
                    <a:lstStyle/>
                    <a:p>
                      <a:pPr marL="40639" marR="40639" algn="l" defTabSz="914400">
                        <a:defRPr sz="1800"/>
                      </a:pPr>
                      <a:r>
                        <a:rPr sz="1300">
                          <a:uFill>
                            <a:solidFill>
                              <a:srgbClr val="000000"/>
                            </a:solidFill>
                          </a:uFill>
                          <a:latin typeface="Helvetica Neue"/>
                          <a:ea typeface="Helvetica Neue"/>
                          <a:cs typeface="Helvetica Neue"/>
                          <a:sym typeface="Helvetica Neue"/>
                        </a:rPr>
                        <a:t>p.D132E</a:t>
                      </a:r>
                    </a:p>
                  </a:txBody>
                  <a:tcPr marL="50800" marR="50800" marT="50800" marB="50800" anchor="ctr" horzOverflow="overflow">
                    <a:lnL w="254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a:uFill>
                            <a:solidFill>
                              <a:srgbClr val="000000"/>
                            </a:solidFill>
                          </a:uFill>
                          <a:latin typeface="Helvetica Neue"/>
                          <a:ea typeface="Helvetica Neue"/>
                          <a:cs typeface="Helvetica Neue"/>
                          <a:sym typeface="Helvetica Neue"/>
                        </a:rPr>
                        <a:t>103.4 ± 2.1</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a:solidFill>
                            <a:srgbClr val="FF2600"/>
                          </a:solidFill>
                          <a:uFill>
                            <a:solidFill>
                              <a:srgbClr val="000000"/>
                            </a:solidFill>
                          </a:uFill>
                          <a:latin typeface="Helvetica Neue"/>
                          <a:ea typeface="Helvetica Neue"/>
                          <a:cs typeface="Helvetica Neue"/>
                          <a:sym typeface="Helvetica Neue"/>
                        </a:rPr>
                        <a:t>-5.6 ± 3.3</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a:uFill>
                            <a:solidFill>
                              <a:srgbClr val="000000"/>
                            </a:solidFill>
                          </a:uFill>
                          <a:latin typeface="Helvetica Neue"/>
                          <a:ea typeface="Helvetica Neue"/>
                          <a:cs typeface="Helvetica Neue"/>
                          <a:sym typeface="Helvetica Neue"/>
                        </a:rPr>
                        <a:t>73.6 ± 1.2</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FF2600"/>
                            </a:solidFill>
                          </a:uFill>
                          <a:latin typeface="Helvetica Neue"/>
                          <a:ea typeface="Helvetica Neue"/>
                          <a:cs typeface="Helvetica Neue"/>
                          <a:sym typeface="Helvetica Neue"/>
                        </a:rPr>
                        <a:t>1.2 ± 1.8</a:t>
                      </a:r>
                    </a:p>
                  </a:txBody>
                  <a:tcPr marL="50800" marR="50800" marT="50800" marB="50800" anchor="ctr" horzOverflow="overflow">
                    <a:lnL w="12700">
                      <a:solidFill>
                        <a:srgbClr val="000000"/>
                      </a:solidFill>
                    </a:lnL>
                    <a:lnR w="25400">
                      <a:solidFill>
                        <a:srgbClr val="000000"/>
                      </a:solidFill>
                    </a:lnR>
                    <a:lnT w="12700">
                      <a:solidFill>
                        <a:srgbClr val="000000"/>
                      </a:solidFill>
                    </a:lnT>
                    <a:lnB w="12700">
                      <a:solidFill>
                        <a:srgbClr val="000000"/>
                      </a:solidFill>
                    </a:lnB>
                    <a:solidFill>
                      <a:schemeClr val="bg1"/>
                    </a:solidFill>
                  </a:tcPr>
                </a:tc>
                <a:extLst>
                  <a:ext uri="{0D108BD9-81ED-4DB2-BD59-A6C34878D82A}">
                    <a16:rowId xmlns:a16="http://schemas.microsoft.com/office/drawing/2014/main" val="10012"/>
                  </a:ext>
                </a:extLst>
              </a:tr>
              <a:tr h="272655">
                <a:tc>
                  <a:txBody>
                    <a:bodyPr/>
                    <a:lstStyle/>
                    <a:p>
                      <a:pPr marL="40639" marR="40639" algn="l" defTabSz="914400">
                        <a:defRPr sz="1800"/>
                      </a:pPr>
                      <a:r>
                        <a:rPr sz="1300">
                          <a:uFill>
                            <a:solidFill>
                              <a:srgbClr val="000000"/>
                            </a:solidFill>
                          </a:uFill>
                          <a:latin typeface="Helvetica Neue"/>
                          <a:ea typeface="Helvetica Neue"/>
                          <a:cs typeface="Helvetica Neue"/>
                          <a:sym typeface="Helvetica Neue"/>
                        </a:rPr>
                        <a:t>p.D132H</a:t>
                      </a:r>
                    </a:p>
                  </a:txBody>
                  <a:tcPr marL="50800" marR="50800" marT="50800" marB="50800" anchor="ctr" horzOverflow="overflow">
                    <a:lnL w="254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a:uFill>
                            <a:solidFill>
                              <a:srgbClr val="000000"/>
                            </a:solidFill>
                          </a:uFill>
                          <a:latin typeface="Helvetica Neue"/>
                          <a:ea typeface="Helvetica Neue"/>
                          <a:cs typeface="Helvetica Neue"/>
                          <a:sym typeface="Helvetica Neue"/>
                        </a:rPr>
                        <a:t>104.1 ± 0.9</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a:solidFill>
                            <a:srgbClr val="FF2600"/>
                          </a:solidFill>
                          <a:uFill>
                            <a:solidFill>
                              <a:srgbClr val="000000"/>
                            </a:solidFill>
                          </a:uFill>
                          <a:latin typeface="Helvetica Neue"/>
                          <a:ea typeface="Helvetica Neue"/>
                          <a:cs typeface="Helvetica Neue"/>
                          <a:sym typeface="Helvetica Neue"/>
                        </a:rPr>
                        <a:t>-4.9 ± 2.1</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000000"/>
                            </a:solidFill>
                          </a:uFill>
                          <a:latin typeface="Helvetica Neue"/>
                          <a:ea typeface="Helvetica Neue"/>
                          <a:cs typeface="Helvetica Neue"/>
                          <a:sym typeface="Helvetica Neue"/>
                        </a:rPr>
                        <a:t>72.2 ± 0.8</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FF2600"/>
                            </a:solidFill>
                          </a:uFill>
                          <a:latin typeface="Helvetica Neue"/>
                          <a:ea typeface="Helvetica Neue"/>
                          <a:cs typeface="Helvetica Neue"/>
                          <a:sym typeface="Helvetica Neue"/>
                        </a:rPr>
                        <a:t>2.6 ± 1.4</a:t>
                      </a:r>
                    </a:p>
                  </a:txBody>
                  <a:tcPr marL="50800" marR="50800" marT="50800" marB="50800" anchor="ctr" horzOverflow="overflow">
                    <a:lnL w="12700">
                      <a:solidFill>
                        <a:srgbClr val="000000"/>
                      </a:solidFill>
                    </a:lnL>
                    <a:lnR w="25400">
                      <a:solidFill>
                        <a:srgbClr val="000000"/>
                      </a:solidFill>
                    </a:lnR>
                    <a:lnT w="12700">
                      <a:solidFill>
                        <a:srgbClr val="000000"/>
                      </a:solidFill>
                    </a:lnT>
                    <a:lnB w="12700">
                      <a:solidFill>
                        <a:srgbClr val="000000"/>
                      </a:solidFill>
                    </a:lnB>
                    <a:solidFill>
                      <a:schemeClr val="bg1"/>
                    </a:solidFill>
                  </a:tcPr>
                </a:tc>
                <a:extLst>
                  <a:ext uri="{0D108BD9-81ED-4DB2-BD59-A6C34878D82A}">
                    <a16:rowId xmlns:a16="http://schemas.microsoft.com/office/drawing/2014/main" val="10013"/>
                  </a:ext>
                </a:extLst>
              </a:tr>
              <a:tr h="272655">
                <a:tc>
                  <a:txBody>
                    <a:bodyPr/>
                    <a:lstStyle/>
                    <a:p>
                      <a:pPr marL="40639" marR="40639" algn="l" defTabSz="914400">
                        <a:defRPr sz="1800"/>
                      </a:pPr>
                      <a:r>
                        <a:rPr sz="1300" dirty="0">
                          <a:uFill>
                            <a:solidFill>
                              <a:srgbClr val="000000"/>
                            </a:solidFill>
                          </a:uFill>
                          <a:latin typeface="Helvetica Neue"/>
                          <a:ea typeface="Helvetica Neue"/>
                          <a:cs typeface="Helvetica Neue"/>
                          <a:sym typeface="Helvetica Neue"/>
                        </a:rPr>
                        <a:t>p.D132V</a:t>
                      </a:r>
                    </a:p>
                  </a:txBody>
                  <a:tcPr marL="50800" marR="50800" marT="50800" marB="50800" anchor="ctr" horzOverflow="overflow">
                    <a:lnL w="254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000000"/>
                            </a:solidFill>
                          </a:uFill>
                          <a:latin typeface="Helvetica Neue"/>
                          <a:ea typeface="Helvetica Neue"/>
                          <a:cs typeface="Helvetica Neue"/>
                          <a:sym typeface="Helvetica Neue"/>
                        </a:rPr>
                        <a:t>112.8 ± 5.0</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a:uFill>
                            <a:solidFill>
                              <a:srgbClr val="000000"/>
                            </a:solidFill>
                          </a:uFill>
                          <a:latin typeface="Helvetica Neue"/>
                          <a:ea typeface="Helvetica Neue"/>
                          <a:cs typeface="Helvetica Neue"/>
                          <a:sym typeface="Helvetica Neue"/>
                        </a:rPr>
                        <a:t>3.8 ± 6.2</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000000"/>
                            </a:solidFill>
                          </a:uFill>
                          <a:latin typeface="Helvetica Neue"/>
                          <a:ea typeface="Helvetica Neue"/>
                          <a:cs typeface="Helvetica Neue"/>
                          <a:sym typeface="Helvetica Neue"/>
                        </a:rPr>
                        <a:t>71.0 ± 5.3</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FF2600"/>
                            </a:solidFill>
                          </a:uFill>
                          <a:latin typeface="Helvetica Neue"/>
                          <a:ea typeface="Helvetica Neue"/>
                          <a:cs typeface="Helvetica Neue"/>
                          <a:sym typeface="Helvetica Neue"/>
                        </a:rPr>
                        <a:t>3.8 ± 5.9</a:t>
                      </a:r>
                    </a:p>
                  </a:txBody>
                  <a:tcPr marL="50800" marR="50800" marT="50800" marB="50800" anchor="ctr" horzOverflow="overflow">
                    <a:lnL w="12700">
                      <a:solidFill>
                        <a:srgbClr val="000000"/>
                      </a:solidFill>
                    </a:lnL>
                    <a:lnR w="25400">
                      <a:solidFill>
                        <a:srgbClr val="000000"/>
                      </a:solidFill>
                    </a:lnR>
                    <a:lnT w="12700">
                      <a:solidFill>
                        <a:srgbClr val="000000"/>
                      </a:solidFill>
                    </a:lnT>
                    <a:lnB w="12700" cap="rnd">
                      <a:solidFill>
                        <a:srgbClr val="000000"/>
                      </a:solidFill>
                    </a:lnB>
                    <a:solidFill>
                      <a:schemeClr val="bg1"/>
                    </a:solidFill>
                  </a:tcPr>
                </a:tc>
                <a:extLst>
                  <a:ext uri="{0D108BD9-81ED-4DB2-BD59-A6C34878D82A}">
                    <a16:rowId xmlns:a16="http://schemas.microsoft.com/office/drawing/2014/main" val="10014"/>
                  </a:ext>
                </a:extLst>
              </a:tr>
              <a:tr h="272655">
                <a:tc>
                  <a:txBody>
                    <a:bodyPr/>
                    <a:lstStyle/>
                    <a:p>
                      <a:pPr marL="40639" marR="40639" algn="l" defTabSz="914400">
                        <a:defRPr sz="1800"/>
                      </a:pPr>
                      <a:r>
                        <a:rPr sz="1300">
                          <a:uFill>
                            <a:solidFill>
                              <a:srgbClr val="000000"/>
                            </a:solidFill>
                          </a:uFill>
                          <a:latin typeface="Helvetica Neue"/>
                          <a:ea typeface="Helvetica Neue"/>
                          <a:cs typeface="Helvetica Neue"/>
                          <a:sym typeface="Helvetica Neue"/>
                        </a:rPr>
                        <a:t>p.D134H</a:t>
                      </a:r>
                    </a:p>
                  </a:txBody>
                  <a:tcPr marL="50800" marR="50800" marT="50800" marB="50800" anchor="ctr" horzOverflow="overflow">
                    <a:lnL w="254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000000"/>
                            </a:solidFill>
                          </a:uFill>
                          <a:latin typeface="Helvetica Neue"/>
                          <a:ea typeface="Helvetica Neue"/>
                          <a:cs typeface="Helvetica Neue"/>
                          <a:sym typeface="Helvetica Neue"/>
                        </a:rPr>
                        <a:t>103.2 ± 0.6</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solidFill>
                            <a:srgbClr val="FF2600"/>
                          </a:solidFill>
                          <a:uFill>
                            <a:solidFill>
                              <a:srgbClr val="000000"/>
                            </a:solidFill>
                          </a:uFill>
                          <a:latin typeface="Helvetica Neue"/>
                          <a:ea typeface="Helvetica Neue"/>
                          <a:cs typeface="Helvetica Neue"/>
                          <a:sym typeface="Helvetica Neue"/>
                        </a:rPr>
                        <a:t>-5.8 ± 1.8</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000000"/>
                            </a:solidFill>
                          </a:uFill>
                          <a:latin typeface="Helvetica Neue"/>
                          <a:ea typeface="Helvetica Neue"/>
                          <a:cs typeface="Helvetica Neue"/>
                          <a:sym typeface="Helvetica Neue"/>
                        </a:rPr>
                        <a:t>70.8 ± 1.4</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FF2600"/>
                            </a:solidFill>
                          </a:uFill>
                          <a:latin typeface="Helvetica Neue"/>
                          <a:ea typeface="Helvetica Neue"/>
                          <a:cs typeface="Helvetica Neue"/>
                          <a:sym typeface="Helvetica Neue"/>
                        </a:rPr>
                        <a:t>4.0 ± 2.0</a:t>
                      </a:r>
                    </a:p>
                  </a:txBody>
                  <a:tcPr marL="50800" marR="50800" marT="50800" marB="50800" anchor="ctr" horzOverflow="overflow">
                    <a:lnL w="12700">
                      <a:solidFill>
                        <a:srgbClr val="000000"/>
                      </a:solidFill>
                    </a:lnL>
                    <a:lnR w="25400">
                      <a:solidFill>
                        <a:srgbClr val="000000"/>
                      </a:solidFill>
                    </a:lnR>
                    <a:lnT w="12700" cap="rnd">
                      <a:solidFill>
                        <a:srgbClr val="000000"/>
                      </a:solidFill>
                    </a:lnT>
                    <a:lnB w="12700">
                      <a:solidFill>
                        <a:srgbClr val="000000"/>
                      </a:solidFill>
                    </a:lnB>
                    <a:solidFill>
                      <a:schemeClr val="bg1"/>
                    </a:solidFill>
                  </a:tcPr>
                </a:tc>
                <a:extLst>
                  <a:ext uri="{0D108BD9-81ED-4DB2-BD59-A6C34878D82A}">
                    <a16:rowId xmlns:a16="http://schemas.microsoft.com/office/drawing/2014/main" val="10015"/>
                  </a:ext>
                </a:extLst>
              </a:tr>
              <a:tr h="276986">
                <a:tc>
                  <a:txBody>
                    <a:bodyPr/>
                    <a:lstStyle/>
                    <a:p>
                      <a:pPr marL="40639" marR="40639" algn="l" defTabSz="914400">
                        <a:defRPr sz="1800"/>
                      </a:pPr>
                      <a:r>
                        <a:rPr sz="1300">
                          <a:uFill>
                            <a:solidFill>
                              <a:srgbClr val="000000"/>
                            </a:solidFill>
                          </a:uFill>
                          <a:latin typeface="Helvetica Neue"/>
                          <a:ea typeface="Helvetica Neue"/>
                          <a:cs typeface="Helvetica Neue"/>
                          <a:sym typeface="Helvetica Neue"/>
                        </a:rPr>
                        <a:t>p.Q136P</a:t>
                      </a:r>
                    </a:p>
                  </a:txBody>
                  <a:tcPr marL="50800" marR="50800" marT="50800" marB="50800" anchor="ctr" horzOverflow="overflow">
                    <a:lnL w="25400">
                      <a:solidFill>
                        <a:srgbClr val="000000"/>
                      </a:solidFill>
                    </a:lnL>
                    <a:lnR w="12700">
                      <a:solidFill>
                        <a:srgbClr val="000000"/>
                      </a:solidFill>
                    </a:lnR>
                    <a:lnT w="12700">
                      <a:solidFill>
                        <a:srgbClr val="000000"/>
                      </a:solidFill>
                    </a:lnT>
                    <a:lnB w="25400" cap="rnd">
                      <a:solidFill>
                        <a:srgbClr val="000000"/>
                      </a:solidFill>
                    </a:lnB>
                    <a:solidFill>
                      <a:schemeClr val="bg1"/>
                    </a:solidFill>
                  </a:tcPr>
                </a:tc>
                <a:tc>
                  <a:txBody>
                    <a:bodyPr/>
                    <a:lstStyle/>
                    <a:p>
                      <a:pPr marL="40639" marR="40639" algn="ctr" defTabSz="914400">
                        <a:defRPr sz="1800"/>
                      </a:pPr>
                      <a:r>
                        <a:rPr sz="1300" dirty="0">
                          <a:uFill>
                            <a:solidFill>
                              <a:srgbClr val="000000"/>
                            </a:solidFill>
                          </a:uFill>
                          <a:latin typeface="Helvetica Neue"/>
                          <a:ea typeface="Helvetica Neue"/>
                          <a:cs typeface="Helvetica Neue"/>
                          <a:sym typeface="Helvetica Neue"/>
                        </a:rPr>
                        <a:t>103.6 ± 0.8</a:t>
                      </a:r>
                    </a:p>
                  </a:txBody>
                  <a:tcPr marL="50800" marR="50800" marT="50800" marB="50800" anchor="ctr" horzOverflow="overflow">
                    <a:lnL w="12700">
                      <a:solidFill>
                        <a:srgbClr val="000000"/>
                      </a:solidFill>
                    </a:lnL>
                    <a:lnR w="12700">
                      <a:solidFill>
                        <a:srgbClr val="000000"/>
                      </a:solidFill>
                    </a:lnR>
                    <a:lnT w="12700">
                      <a:solidFill>
                        <a:srgbClr val="000000"/>
                      </a:solidFill>
                    </a:lnT>
                    <a:lnB w="25400" cap="rnd">
                      <a:solidFill>
                        <a:srgbClr val="000000"/>
                      </a:solidFill>
                    </a:lnB>
                    <a:solidFill>
                      <a:schemeClr val="bg1"/>
                    </a:solidFill>
                  </a:tcPr>
                </a:tc>
                <a:tc>
                  <a:txBody>
                    <a:bodyPr/>
                    <a:lstStyle/>
                    <a:p>
                      <a:pPr marL="40639" marR="40639" algn="ctr" defTabSz="914400">
                        <a:defRPr sz="1800"/>
                      </a:pPr>
                      <a:r>
                        <a:rPr sz="1300">
                          <a:solidFill>
                            <a:srgbClr val="FF2600"/>
                          </a:solidFill>
                          <a:uFill>
                            <a:solidFill>
                              <a:srgbClr val="000000"/>
                            </a:solidFill>
                          </a:uFill>
                          <a:latin typeface="Helvetica Neue"/>
                          <a:ea typeface="Helvetica Neue"/>
                          <a:cs typeface="Helvetica Neue"/>
                          <a:sym typeface="Helvetica Neue"/>
                        </a:rPr>
                        <a:t>-5.4 ± 2.0</a:t>
                      </a:r>
                    </a:p>
                  </a:txBody>
                  <a:tcPr marL="50800" marR="50800" marT="50800" marB="50800" anchor="ctr" horzOverflow="overflow">
                    <a:lnL w="12700">
                      <a:solidFill>
                        <a:srgbClr val="000000"/>
                      </a:solidFill>
                    </a:lnL>
                    <a:lnR w="12700">
                      <a:solidFill>
                        <a:srgbClr val="000000"/>
                      </a:solidFill>
                    </a:lnR>
                    <a:lnT w="12700">
                      <a:solidFill>
                        <a:srgbClr val="000000"/>
                      </a:solidFill>
                    </a:lnT>
                    <a:lnB w="25400" cap="rnd">
                      <a:solidFill>
                        <a:srgbClr val="000000"/>
                      </a:solidFill>
                    </a:lnB>
                    <a:solidFill>
                      <a:schemeClr val="bg1"/>
                    </a:solidFill>
                  </a:tcPr>
                </a:tc>
                <a:tc>
                  <a:txBody>
                    <a:bodyPr/>
                    <a:lstStyle/>
                    <a:p>
                      <a:pPr marL="40639" marR="40639" algn="ctr" defTabSz="914400">
                        <a:defRPr sz="1800"/>
                      </a:pPr>
                      <a:r>
                        <a:rPr sz="1300" dirty="0">
                          <a:uFill>
                            <a:solidFill>
                              <a:srgbClr val="000000"/>
                            </a:solidFill>
                          </a:uFill>
                          <a:latin typeface="Helvetica Neue"/>
                          <a:ea typeface="Helvetica Neue"/>
                          <a:cs typeface="Helvetica Neue"/>
                          <a:sym typeface="Helvetica Neue"/>
                        </a:rPr>
                        <a:t>67.1 ± 0.6</a:t>
                      </a:r>
                    </a:p>
                  </a:txBody>
                  <a:tcPr marL="50800" marR="50800" marT="50800" marB="50800" anchor="ctr" horzOverflow="overflow">
                    <a:lnL w="12700">
                      <a:solidFill>
                        <a:srgbClr val="000000"/>
                      </a:solidFill>
                    </a:lnL>
                    <a:lnR w="12700">
                      <a:solidFill>
                        <a:srgbClr val="000000"/>
                      </a:solidFill>
                    </a:lnR>
                    <a:lnT w="12700">
                      <a:solidFill>
                        <a:srgbClr val="000000"/>
                      </a:solidFill>
                    </a:lnT>
                    <a:lnB w="25400" cap="rnd">
                      <a:solidFill>
                        <a:srgbClr val="000000"/>
                      </a:solidFill>
                    </a:lnB>
                    <a:solidFill>
                      <a:schemeClr val="bg1"/>
                    </a:solidFill>
                  </a:tcPr>
                </a:tc>
                <a:tc>
                  <a:txBody>
                    <a:bodyPr/>
                    <a:lstStyle/>
                    <a:p>
                      <a:pPr marL="40639" marR="40639" algn="ctr" defTabSz="914400">
                        <a:defRPr sz="1800"/>
                      </a:pPr>
                      <a:r>
                        <a:rPr sz="1300" dirty="0">
                          <a:uFill>
                            <a:solidFill>
                              <a:srgbClr val="FF2600"/>
                            </a:solidFill>
                          </a:uFill>
                          <a:latin typeface="Helvetica Neue"/>
                          <a:ea typeface="Helvetica Neue"/>
                          <a:cs typeface="Helvetica Neue"/>
                          <a:sym typeface="Helvetica Neue"/>
                        </a:rPr>
                        <a:t>7.7 ± 1.2</a:t>
                      </a:r>
                    </a:p>
                  </a:txBody>
                  <a:tcPr marL="50800" marR="50800" marT="50800" marB="50800" anchor="ctr" horzOverflow="overflow">
                    <a:lnL w="12700">
                      <a:solidFill>
                        <a:srgbClr val="000000"/>
                      </a:solidFill>
                    </a:lnL>
                    <a:lnR w="25400">
                      <a:solidFill>
                        <a:srgbClr val="000000"/>
                      </a:solidFill>
                    </a:lnR>
                    <a:lnT w="12700">
                      <a:solidFill>
                        <a:srgbClr val="000000"/>
                      </a:solidFill>
                    </a:lnT>
                    <a:lnB w="25400" cap="rnd">
                      <a:solidFill>
                        <a:srgbClr val="000000"/>
                      </a:solidFill>
                    </a:lnB>
                    <a:solidFill>
                      <a:schemeClr val="bg1"/>
                    </a:solidFill>
                  </a:tcPr>
                </a:tc>
                <a:extLst>
                  <a:ext uri="{0D108BD9-81ED-4DB2-BD59-A6C34878D82A}">
                    <a16:rowId xmlns:a16="http://schemas.microsoft.com/office/drawing/2014/main" val="10016"/>
                  </a:ext>
                </a:extLst>
              </a:tr>
            </a:tbl>
          </a:graphicData>
        </a:graphic>
      </p:graphicFrame>
    </p:spTree>
    <p:extLst>
      <p:ext uri="{BB962C8B-B14F-4D97-AF65-F5344CB8AC3E}">
        <p14:creationId xmlns:p14="http://schemas.microsoft.com/office/powerpoint/2010/main" val="127577701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9" name="Group 9"/>
          <p:cNvGrpSpPr>
            <a:grpSpLocks/>
          </p:cNvGrpSpPr>
          <p:nvPr/>
        </p:nvGrpSpPr>
        <p:grpSpPr bwMode="auto">
          <a:xfrm>
            <a:off x="0" y="0"/>
            <a:ext cx="9144000" cy="6858000"/>
            <a:chOff x="0" y="0"/>
            <a:chExt cx="5760" cy="4320"/>
          </a:xfrm>
        </p:grpSpPr>
        <p:sp>
          <p:nvSpPr>
            <p:cNvPr id="10247" name="Line 7"/>
            <p:cNvSpPr>
              <a:spLocks noChangeShapeType="1"/>
            </p:cNvSpPr>
            <p:nvPr/>
          </p:nvSpPr>
          <p:spPr bwMode="auto">
            <a:xfrm>
              <a:off x="0" y="0"/>
              <a:ext cx="5760" cy="4320"/>
            </a:xfrm>
            <a:prstGeom prst="line">
              <a:avLst/>
            </a:prstGeom>
            <a:noFill/>
            <a:ln w="127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48" name="Text Box 8"/>
            <p:cNvSpPr txBox="1">
              <a:spLocks noChangeArrowheads="1"/>
            </p:cNvSpPr>
            <p:nvPr/>
          </p:nvSpPr>
          <p:spPr bwMode="auto">
            <a:xfrm rot="2195383">
              <a:off x="65" y="100"/>
              <a:ext cx="610"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a:solidFill>
                    <a:srgbClr val="0000FF"/>
                  </a:solidFill>
                </a:rPr>
                <a:t>Embargoed</a:t>
              </a:r>
            </a:p>
          </p:txBody>
        </p:sp>
      </p:grpSp>
      <p:sp>
        <p:nvSpPr>
          <p:cNvPr id="10242" name="Rectangle 2"/>
          <p:cNvSpPr>
            <a:spLocks noGrp="1" noChangeArrowheads="1"/>
          </p:cNvSpPr>
          <p:nvPr>
            <p:ph type="title"/>
          </p:nvPr>
        </p:nvSpPr>
        <p:spPr>
          <a:xfrm>
            <a:off x="457200" y="49824"/>
            <a:ext cx="8570044" cy="762000"/>
          </a:xfrm>
        </p:spPr>
        <p:txBody>
          <a:bodyPr>
            <a:normAutofit/>
          </a:bodyPr>
          <a:lstStyle/>
          <a:p>
            <a:r>
              <a:rPr lang="en-US" altLang="en-US" dirty="0"/>
              <a:t>Comparing stability measures for </a:t>
            </a:r>
            <a:r>
              <a:rPr lang="en-US" altLang="en-US" dirty="0" err="1"/>
              <a:t>Holo</a:t>
            </a:r>
            <a:endParaRPr lang="en-US" altLang="en-US" dirty="0"/>
          </a:p>
        </p:txBody>
      </p:sp>
      <p:sp>
        <p:nvSpPr>
          <p:cNvPr id="10244" name="Text Box 4"/>
          <p:cNvSpPr txBox="1">
            <a:spLocks noChangeArrowheads="1"/>
          </p:cNvSpPr>
          <p:nvPr/>
        </p:nvSpPr>
        <p:spPr bwMode="auto">
          <a:xfrm>
            <a:off x="2286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0245" name="Text Box 5"/>
          <p:cNvSpPr txBox="1">
            <a:spLocks noChangeArrowheads="1"/>
          </p:cNvSpPr>
          <p:nvPr/>
        </p:nvSpPr>
        <p:spPr bwMode="auto">
          <a:xfrm>
            <a:off x="7577316" y="6248400"/>
            <a:ext cx="126188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a:t>Capriotti</a:t>
            </a:r>
            <a:r>
              <a:rPr lang="en-US" altLang="en-US" dirty="0"/>
              <a:t> E</a:t>
            </a:r>
          </a:p>
        </p:txBody>
      </p:sp>
      <p:sp>
        <p:nvSpPr>
          <p:cNvPr id="10246" name="Text Box 6"/>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pic>
        <p:nvPicPr>
          <p:cNvPr id="10" name="Picture 9">
            <a:extLst>
              <a:ext uri="{FF2B5EF4-FFF2-40B4-BE49-F238E27FC236}">
                <a16:creationId xmlns:a16="http://schemas.microsoft.com/office/drawing/2014/main" id="{DFFC0051-FBEF-F547-AAF3-A2F3480E6855}"/>
              </a:ext>
            </a:extLst>
          </p:cNvPr>
          <p:cNvPicPr>
            <a:picLocks noChangeAspect="1"/>
          </p:cNvPicPr>
          <p:nvPr/>
        </p:nvPicPr>
        <p:blipFill>
          <a:blip r:embed="rId2"/>
          <a:stretch>
            <a:fillRect/>
          </a:stretch>
        </p:blipFill>
        <p:spPr>
          <a:xfrm>
            <a:off x="2034246" y="1143000"/>
            <a:ext cx="5075507" cy="4761719"/>
          </a:xfrm>
          <a:prstGeom prst="rect">
            <a:avLst/>
          </a:prstGeom>
        </p:spPr>
      </p:pic>
    </p:spTree>
    <p:extLst>
      <p:ext uri="{BB962C8B-B14F-4D97-AF65-F5344CB8AC3E}">
        <p14:creationId xmlns:p14="http://schemas.microsoft.com/office/powerpoint/2010/main" val="1331463215"/>
      </p:ext>
    </p:extLst>
  </p:cSld>
  <p:clrMapOvr>
    <a:masterClrMapping/>
  </p:clrMapOvr>
  <p:transition/>
</p:sld>
</file>

<file path=ppt/theme/theme1.xml><?xml version="1.0" encoding="utf-8"?>
<a:theme xmlns:a="http://schemas.openxmlformats.org/drawingml/2006/main" name="Brenner Lab Sample Master Template v07 05 June 2017 JL">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renner Lab Sample Master Template v07 05 June 2017 JL" id="{957FED5E-4E77-4168-AEFD-1A2BA09966E8}" vid="{CAADEAE5-8254-4180-A3B5-23504D6AB8A9}"/>
    </a:ext>
  </a:extLst>
</a:theme>
</file>

<file path=docProps/app.xml><?xml version="1.0" encoding="utf-8"?>
<Properties xmlns="http://schemas.openxmlformats.org/officeDocument/2006/extended-properties" xmlns:vt="http://schemas.openxmlformats.org/officeDocument/2006/docPropsVTypes">
  <Template/>
  <TotalTime>697</TotalTime>
  <Words>1296</Words>
  <Application>Microsoft Macintosh PowerPoint</Application>
  <PresentationFormat>On-screen Show (4:3)</PresentationFormat>
  <Paragraphs>243</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Helvetica Neue</vt:lpstr>
      <vt:lpstr>Verdana</vt:lpstr>
      <vt:lpstr>Brenner Lab Sample Master Template v07 05 June 2017 JL</vt:lpstr>
      <vt:lpstr>CAGI slide pack guidelines I agree to my slides being used according to the following terms:  ______Turina P, Dal Cortivo G, Cicconardi A, Dell’Orco D, Capriotti E*_______</vt:lpstr>
      <vt:lpstr>Permission request regarding CAGI 6 recordings and hybrid presentations</vt:lpstr>
      <vt:lpstr>Assessing the predictions of the CaM challenge</vt:lpstr>
      <vt:lpstr>CaM Challenge</vt:lpstr>
      <vt:lpstr>Model of the Apo Form</vt:lpstr>
      <vt:lpstr>Structure of the Holo Form</vt:lpstr>
      <vt:lpstr>Stability of Apo Mutants</vt:lpstr>
      <vt:lpstr>Comparing stability measures for Apo</vt:lpstr>
      <vt:lpstr>Stability of Holo Mutants</vt:lpstr>
      <vt:lpstr>Comparing stability measures for Holo</vt:lpstr>
    </vt:vector>
  </TitlesOfParts>
  <Company>UC Berkeley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Aashish Adhikari</dc:creator>
  <cp:lastModifiedBy>Tina Bakolitsa</cp:lastModifiedBy>
  <cp:revision>14</cp:revision>
  <dcterms:created xsi:type="dcterms:W3CDTF">2017-09-29T21:50:38Z</dcterms:created>
  <dcterms:modified xsi:type="dcterms:W3CDTF">2022-05-20T22:12:02Z</dcterms:modified>
</cp:coreProperties>
</file>