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57" r:id="rId3"/>
    <p:sldId id="267" r:id="rId4"/>
    <p:sldId id="266" r:id="rId5"/>
    <p:sldId id="269" r:id="rId6"/>
    <p:sldId id="268" r:id="rId7"/>
    <p:sldId id="258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/>
    <p:restoredTop sz="94690"/>
  </p:normalViewPr>
  <p:slideViewPr>
    <p:cSldViewPr>
      <p:cViewPr varScale="1">
        <p:scale>
          <a:sx n="96" d="100"/>
          <a:sy n="96" d="100"/>
        </p:scale>
        <p:origin x="184" y="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ashish-admin\Documents\Berkeley\Pie%20Slices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ashish-admin\Documents\Berkeley\Pie%20Slices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ashish-admin\Documents\Berkeley\Pie%20Slices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ashish-admin\Documents\Berkeley\Pie%20Slices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ashish-admin\Documents\Berkeley\Pie%20Slices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ashish-admin\Documents\Berkeley\Pie%20Slices.xlsx" TargetMode="External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7F04-4992-AB5A-0B1D0303034E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2-7F04-4992-AB5A-0B1D0303034E}"/>
              </c:ext>
            </c:extLst>
          </c:dPt>
          <c:val>
            <c:numRef>
              <c:f>Sheet1!$C$1:$C$2</c:f>
              <c:numCache>
                <c:formatCode>General</c:formatCode>
                <c:ptCount val="2"/>
                <c:pt idx="0">
                  <c:v>98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04-4992-AB5A-0B1D030303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solidFill>
                <a:schemeClr val="tx1"/>
              </a:solidFill>
            </a:ln>
          </c:spPr>
          <c:dPt>
            <c:idx val="1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A9B2-48C6-B77D-28498CFF4B9F}"/>
              </c:ext>
            </c:extLst>
          </c:dPt>
          <c:val>
            <c:numRef>
              <c:f>Sheet2!$C$1:$C$2</c:f>
              <c:numCache>
                <c:formatCode>General</c:formatCode>
                <c:ptCount val="2"/>
                <c:pt idx="0">
                  <c:v>99.5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B2-48C6-B77D-28498CFF4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F7FC-4FCB-9D22-417569F54FC8}"/>
              </c:ext>
            </c:extLst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F7FC-4FCB-9D22-417569F54FC8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F7FC-4FCB-9D22-417569F54FC8}"/>
              </c:ext>
            </c:extLst>
          </c:dPt>
          <c:val>
            <c:numRef>
              <c:f>Sheet1!$B$1:$B$3</c:f>
              <c:numCache>
                <c:formatCode>General</c:formatCode>
                <c:ptCount val="3"/>
                <c:pt idx="0">
                  <c:v>25</c:v>
                </c:pt>
                <c:pt idx="1">
                  <c:v>35</c:v>
                </c:pt>
                <c:pt idx="2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7FC-4FCB-9D22-417569F54F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40A5-4AB4-91A9-CB1C07BA68F7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40A5-4AB4-91A9-CB1C07BA68F7}"/>
              </c:ext>
            </c:extLst>
          </c:dPt>
          <c:val>
            <c:numRef>
              <c:f>Sheet2!$B$1:$B$2</c:f>
              <c:numCache>
                <c:formatCode>General</c:formatCode>
                <c:ptCount val="2"/>
                <c:pt idx="0">
                  <c:v>99.33</c:v>
                </c:pt>
                <c:pt idx="1">
                  <c:v>0.67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0A5-4AB4-91A9-CB1C07BA68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dPt>
            <c:idx val="1"/>
            <c:bubble3D val="0"/>
            <c:spPr>
              <a:noFill/>
              <a:ln cmpd="sng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A554-4408-9647-FA1B97E0ACC0}"/>
              </c:ext>
            </c:extLst>
          </c:dPt>
          <c:val>
            <c:numRef>
              <c:f>Sheet2!$A$1:$A$2</c:f>
              <c:numCache>
                <c:formatCode>0%</c:formatCode>
                <c:ptCount val="2"/>
                <c:pt idx="0">
                  <c:v>2.9999999999999997E-4</c:v>
                </c:pt>
                <c:pt idx="1">
                  <c:v>0.99970000000000003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54-4408-9647-FA1B97E0AC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E503-43FD-876F-C0CAF1D3AA2A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E503-43FD-876F-C0CAF1D3AA2A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E503-43FD-876F-C0CAF1D3AA2A}"/>
              </c:ext>
            </c:extLst>
          </c:dPt>
          <c:val>
            <c:numRef>
              <c:f>Sheet1!$A$1:$A$3</c:f>
              <c:numCache>
                <c:formatCode>0%</c:formatCode>
                <c:ptCount val="3"/>
                <c:pt idx="0">
                  <c:v>0.8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503-43FD-876F-C0CAF1D3AA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46652B-AF03-4B71-9C6D-B61E84EDECB1}" type="datetimeFigureOut">
              <a:rPr lang="en-US" smtClean="0"/>
              <a:t>5/15/22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567B02-283F-46BD-974E-C2889407C6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32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dirty="0"/>
              <a:t>Many groups have asked to use CAGI challenge data for benchmarking</a:t>
            </a:r>
          </a:p>
          <a:p>
            <a:r>
              <a:rPr lang="en-US" altLang="en-US" dirty="0"/>
              <a:t>Some journal reviewers have explicitly asked for this.</a:t>
            </a:r>
          </a:p>
          <a:p>
            <a:endParaRPr lang="en-US" altLang="en-US" sz="2800" dirty="0"/>
          </a:p>
          <a:p>
            <a:r>
              <a:rPr lang="en-US" altLang="en-US" dirty="0"/>
              <a:t>But we don’t allow it</a:t>
            </a:r>
          </a:p>
          <a:p>
            <a:r>
              <a:rPr lang="en-US" altLang="en-US" sz="2800" dirty="0"/>
              <a:t>Why?</a:t>
            </a:r>
          </a:p>
          <a:p>
            <a:pPr lvl="1"/>
            <a:r>
              <a:rPr lang="en-US" altLang="en-US" dirty="0"/>
              <a:t>Data Use Agreement </a:t>
            </a:r>
            <a:r>
              <a:rPr lang="en-US" altLang="en-US" i="1" dirty="0"/>
              <a:t>only</a:t>
            </a:r>
            <a:r>
              <a:rPr lang="en-US" altLang="en-US" dirty="0"/>
              <a:t> allows </a:t>
            </a:r>
            <a:br>
              <a:rPr lang="en-US" altLang="en-US" dirty="0"/>
            </a:br>
            <a:r>
              <a:rPr lang="en-US" altLang="en-US" dirty="0"/>
              <a:t>use of data for CAGI experiment</a:t>
            </a:r>
          </a:p>
          <a:p>
            <a:pPr lvl="1"/>
            <a:r>
              <a:rPr lang="en-US" altLang="en-US" dirty="0"/>
              <a:t>CAGI permissions often only for </a:t>
            </a:r>
            <a:br>
              <a:rPr lang="en-US" altLang="en-US" dirty="0"/>
            </a:br>
            <a:r>
              <a:rPr lang="en-US" altLang="en-US" dirty="0"/>
              <a:t>CAGI experiment especially for sensitive data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632ABB-A907-436B-B36E-769A6FE642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1543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dirty="0"/>
              <a:t>Many groups have asked to use CAGI challenge data for benchmarking</a:t>
            </a:r>
          </a:p>
          <a:p>
            <a:r>
              <a:rPr lang="en-US" altLang="en-US" dirty="0"/>
              <a:t>Some journal reviewers have explicitly asked for this.</a:t>
            </a:r>
          </a:p>
          <a:p>
            <a:endParaRPr lang="en-US" altLang="en-US" sz="2800" dirty="0"/>
          </a:p>
          <a:p>
            <a:r>
              <a:rPr lang="en-US" altLang="en-US" dirty="0"/>
              <a:t>But we don’t allow it</a:t>
            </a:r>
          </a:p>
          <a:p>
            <a:r>
              <a:rPr lang="en-US" altLang="en-US" sz="2800" dirty="0"/>
              <a:t>Why?</a:t>
            </a:r>
          </a:p>
          <a:p>
            <a:pPr lvl="1"/>
            <a:r>
              <a:rPr lang="en-US" altLang="en-US" dirty="0"/>
              <a:t>Data Use Agreement </a:t>
            </a:r>
            <a:r>
              <a:rPr lang="en-US" altLang="en-US" i="1" dirty="0"/>
              <a:t>only</a:t>
            </a:r>
            <a:r>
              <a:rPr lang="en-US" altLang="en-US" dirty="0"/>
              <a:t> allows </a:t>
            </a:r>
            <a:br>
              <a:rPr lang="en-US" altLang="en-US" dirty="0"/>
            </a:br>
            <a:r>
              <a:rPr lang="en-US" altLang="en-US" dirty="0"/>
              <a:t>use of data for CAGI experiment</a:t>
            </a:r>
          </a:p>
          <a:p>
            <a:pPr lvl="1"/>
            <a:r>
              <a:rPr lang="en-US" altLang="en-US" dirty="0"/>
              <a:t>CAGI permissions often only for </a:t>
            </a:r>
            <a:br>
              <a:rPr lang="en-US" altLang="en-US" dirty="0"/>
            </a:br>
            <a:r>
              <a:rPr lang="en-US" altLang="en-US" dirty="0"/>
              <a:t>CAGI experiment especially for sensitive data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632ABB-A907-436B-B36E-769A6FE642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4689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dirty="0"/>
              <a:t>Many groups have asked to use CAGI challenge data for benchmarking</a:t>
            </a:r>
          </a:p>
          <a:p>
            <a:r>
              <a:rPr lang="en-US" altLang="en-US" dirty="0"/>
              <a:t>Some journal reviewers have explicitly asked for this.</a:t>
            </a:r>
          </a:p>
          <a:p>
            <a:endParaRPr lang="en-US" altLang="en-US" sz="2800" dirty="0"/>
          </a:p>
          <a:p>
            <a:r>
              <a:rPr lang="en-US" altLang="en-US" dirty="0"/>
              <a:t>But we don’t allow it</a:t>
            </a:r>
          </a:p>
          <a:p>
            <a:r>
              <a:rPr lang="en-US" altLang="en-US" sz="2800" dirty="0"/>
              <a:t>Why?</a:t>
            </a:r>
          </a:p>
          <a:p>
            <a:pPr lvl="1"/>
            <a:r>
              <a:rPr lang="en-US" altLang="en-US" dirty="0"/>
              <a:t>Data Use Agreement </a:t>
            </a:r>
            <a:r>
              <a:rPr lang="en-US" altLang="en-US" i="1" dirty="0"/>
              <a:t>only</a:t>
            </a:r>
            <a:r>
              <a:rPr lang="en-US" altLang="en-US" dirty="0"/>
              <a:t> allows </a:t>
            </a:r>
            <a:br>
              <a:rPr lang="en-US" altLang="en-US" dirty="0"/>
            </a:br>
            <a:r>
              <a:rPr lang="en-US" altLang="en-US" dirty="0"/>
              <a:t>use of data for CAGI experiment</a:t>
            </a:r>
          </a:p>
          <a:p>
            <a:pPr lvl="1"/>
            <a:r>
              <a:rPr lang="en-US" altLang="en-US" dirty="0"/>
              <a:t>CAGI permissions often only for </a:t>
            </a:r>
            <a:br>
              <a:rPr lang="en-US" altLang="en-US" dirty="0"/>
            </a:br>
            <a:r>
              <a:rPr lang="en-US" altLang="en-US" dirty="0"/>
              <a:t>CAGI experiment especially for sensitive data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632ABB-A907-436B-B36E-769A6FE642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7057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dirty="0"/>
              <a:t>Many groups have asked to use CAGI challenge data for benchmarking</a:t>
            </a:r>
          </a:p>
          <a:p>
            <a:r>
              <a:rPr lang="en-US" altLang="en-US" dirty="0"/>
              <a:t>Some journal reviewers have explicitly asked for this.</a:t>
            </a:r>
          </a:p>
          <a:p>
            <a:endParaRPr lang="en-US" altLang="en-US" sz="2800" dirty="0"/>
          </a:p>
          <a:p>
            <a:r>
              <a:rPr lang="en-US" altLang="en-US" dirty="0"/>
              <a:t>But we don’t allow it</a:t>
            </a:r>
          </a:p>
          <a:p>
            <a:r>
              <a:rPr lang="en-US" altLang="en-US" sz="2800" dirty="0"/>
              <a:t>Why?</a:t>
            </a:r>
          </a:p>
          <a:p>
            <a:pPr lvl="1"/>
            <a:r>
              <a:rPr lang="en-US" altLang="en-US" dirty="0"/>
              <a:t>Data Use Agreement </a:t>
            </a:r>
            <a:r>
              <a:rPr lang="en-US" altLang="en-US" i="1" dirty="0"/>
              <a:t>only</a:t>
            </a:r>
            <a:r>
              <a:rPr lang="en-US" altLang="en-US" dirty="0"/>
              <a:t> allows </a:t>
            </a:r>
            <a:br>
              <a:rPr lang="en-US" altLang="en-US" dirty="0"/>
            </a:br>
            <a:r>
              <a:rPr lang="en-US" altLang="en-US" dirty="0"/>
              <a:t>use of data for CAGI experiment</a:t>
            </a:r>
          </a:p>
          <a:p>
            <a:pPr lvl="1"/>
            <a:r>
              <a:rPr lang="en-US" altLang="en-US" dirty="0"/>
              <a:t>CAGI permissions often only for </a:t>
            </a:r>
            <a:br>
              <a:rPr lang="en-US" altLang="en-US" dirty="0"/>
            </a:br>
            <a:r>
              <a:rPr lang="en-US" altLang="en-US" dirty="0"/>
              <a:t>CAGI experiment especially for sensitive data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632ABB-A907-436B-B36E-769A6FE642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4802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8BFF9-0DCA-4C56-9E65-8011EC1DE2DA}" type="datetimeFigureOut">
              <a:rPr lang="en-US" smtClean="0"/>
              <a:t>5/15/22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92BF-46D2-4003-BFBC-EF6A850CC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821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8BFF9-0DCA-4C56-9E65-8011EC1DE2DA}" type="datetimeFigureOut">
              <a:rPr lang="en-US" smtClean="0"/>
              <a:t>5/15/22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92BF-46D2-4003-BFBC-EF6A850CC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052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8BFF9-0DCA-4C56-9E65-8011EC1DE2DA}" type="datetimeFigureOut">
              <a:rPr lang="en-US" smtClean="0"/>
              <a:t>5/15/22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92BF-46D2-4003-BFBC-EF6A850CC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55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8BFF9-0DCA-4C56-9E65-8011EC1DE2DA}" type="datetimeFigureOut">
              <a:rPr lang="en-US" smtClean="0"/>
              <a:t>5/15/22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92BF-46D2-4003-BFBC-EF6A850CC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17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8BFF9-0DCA-4C56-9E65-8011EC1DE2DA}" type="datetimeFigureOut">
              <a:rPr lang="en-US" smtClean="0"/>
              <a:t>5/15/22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92BF-46D2-4003-BFBC-EF6A850CC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015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8BFF9-0DCA-4C56-9E65-8011EC1DE2DA}" type="datetimeFigureOut">
              <a:rPr lang="en-US" smtClean="0"/>
              <a:t>5/15/22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92BF-46D2-4003-BFBC-EF6A850CC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411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8BFF9-0DCA-4C56-9E65-8011EC1DE2DA}" type="datetimeFigureOut">
              <a:rPr lang="en-US" smtClean="0"/>
              <a:t>5/15/22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92BF-46D2-4003-BFBC-EF6A850CC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253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8BFF9-0DCA-4C56-9E65-8011EC1DE2DA}" type="datetimeFigureOut">
              <a:rPr lang="en-US" smtClean="0"/>
              <a:t>5/15/22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92BF-46D2-4003-BFBC-EF6A850CC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996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8BFF9-0DCA-4C56-9E65-8011EC1DE2DA}" type="datetimeFigureOut">
              <a:rPr lang="en-US" smtClean="0"/>
              <a:t>5/15/22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92BF-46D2-4003-BFBC-EF6A850CC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73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8BFF9-0DCA-4C56-9E65-8011EC1DE2DA}" type="datetimeFigureOut">
              <a:rPr lang="en-US" smtClean="0"/>
              <a:t>5/15/22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92BF-46D2-4003-BFBC-EF6A850CC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594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8BFF9-0DCA-4C56-9E65-8011EC1DE2DA}" type="datetimeFigureOut">
              <a:rPr lang="en-US" smtClean="0"/>
              <a:t>5/15/22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392BF-46D2-4003-BFBC-EF6A850CC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174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ingle lin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824"/>
            <a:ext cx="8229600" cy="762000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85D886-7717-486F-B096-B34AB58FD174}" type="datetimeFigureOut">
              <a:rPr lang="en-US" smtClean="0"/>
              <a:pPr/>
              <a:t>5/15/22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ACF56B-F97F-42D8-B37F-65DAE327A1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233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Double lin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85D886-7717-486F-B096-B34AB58FD174}" type="datetimeFigureOut">
              <a:rPr lang="en-US" smtClean="0"/>
              <a:pPr/>
              <a:t>5/15/22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ACF56B-F97F-42D8-B37F-65DAE327A1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200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ingle line-top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685800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85D886-7717-486F-B096-B34AB58FD174}" type="datetimeFigureOut">
              <a:rPr lang="en-US" smtClean="0"/>
              <a:pPr/>
              <a:t>5/15/22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ACF56B-F97F-42D8-B37F-65DAE327A1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0855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5/15/22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259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85D886-7717-486F-B096-B34AB58FD174}" type="datetimeFigureOut">
              <a:rPr lang="en-US" smtClean="0"/>
              <a:pPr/>
              <a:t>5/15/22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ACF56B-F97F-42D8-B37F-65DAE327A1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76200"/>
            <a:ext cx="8229600" cy="6781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3773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itle, Single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824"/>
            <a:ext cx="8229600" cy="762000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85D886-7717-486F-B096-B34AB58FD174}" type="datetimeFigureOut">
              <a:rPr lang="en-US" smtClean="0"/>
              <a:pPr/>
              <a:t>5/15/22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ACF56B-F97F-42D8-B37F-65DAE327A1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955432"/>
            <a:ext cx="8229600" cy="590256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046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itle, Double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85D886-7717-486F-B096-B34AB58FD174}" type="datetimeFigureOut">
              <a:rPr lang="en-US" smtClean="0"/>
              <a:pPr/>
              <a:t>5/15/22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ACF56B-F97F-42D8-B37F-65DAE327A1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1087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itle, Single line-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85D886-7717-486F-B096-B34AB58FD174}" type="datetimeFigureOut">
              <a:rPr lang="en-US" smtClean="0"/>
              <a:pPr/>
              <a:t>5/15/22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ACF56B-F97F-42D8-B37F-65DAE327A1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2249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&amp; Title, Single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5/15/22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49824"/>
            <a:ext cx="8229600" cy="762000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5758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&amp; Title, Double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5/15/22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0574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&amp; Title, Single line-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799"/>
            <a:ext cx="4038600" cy="57912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5/15/22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2746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5/15/22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672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PP 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5/15/22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0830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(PP 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5/15/22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0140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lumn (PP 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5/15/22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9738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 Column titles (PP 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46831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041775" cy="46831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5/15/22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7050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(PP 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85D886-7717-486F-B096-B34AB58FD174}" type="datetimeFigureOut">
              <a:rPr lang="en-US" smtClean="0"/>
              <a:pPr/>
              <a:t>5/15/22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ACF56B-F97F-42D8-B37F-65DAE327A1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7667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with Caption (PP 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65849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5/15/22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5383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 with Caption (PP 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5/15/22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31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 (PP 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5/15/22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203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 (PP 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5/15/22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5405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E27A85B-FD03-4EAD-9B34-994907C9F9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9011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8BFF9-0DCA-4C56-9E65-8011EC1DE2DA}" type="datetimeFigureOut">
              <a:rPr lang="en-US" smtClean="0"/>
              <a:t>5/15/22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392BF-46D2-4003-BFBC-EF6A850CC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805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85D886-7717-486F-B096-B34AB58FD174}" type="datetimeFigureOut">
              <a:rPr lang="en-US" smtClean="0"/>
              <a:pPr/>
              <a:t>5/15/22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ACF56B-F97F-42D8-B37F-65DAE327A1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87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png"/><Relationship Id="rId7" Type="http://schemas.openxmlformats.org/officeDocument/2006/relationships/chart" Target="../charts/chart4.xml"/><Relationship Id="rId12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3.xml"/><Relationship Id="rId11" Type="http://schemas.openxmlformats.org/officeDocument/2006/relationships/chart" Target="../charts/chart5.xml"/><Relationship Id="rId5" Type="http://schemas.openxmlformats.org/officeDocument/2006/relationships/chart" Target="../charts/chart2.xml"/><Relationship Id="rId10" Type="http://schemas.openxmlformats.org/officeDocument/2006/relationships/image" Target="../media/image7.png"/><Relationship Id="rId4" Type="http://schemas.openxmlformats.org/officeDocument/2006/relationships/chart" Target="../charts/chart1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420" y="320040"/>
            <a:ext cx="3505200" cy="1143000"/>
          </a:xfrm>
        </p:spPr>
        <p:txBody>
          <a:bodyPr>
            <a:noAutofit/>
          </a:bodyPr>
          <a:lstStyle/>
          <a:p>
            <a:pPr algn="l"/>
            <a:r>
              <a:rPr lang="en-US" sz="105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br>
              <a:rPr lang="en-US" sz="105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br>
              <a:rPr lang="en-US" sz="2000" dirty="0">
                <a:latin typeface="Arial Black" panose="020B0A04020102020204" pitchFamily="34" charset="0"/>
              </a:rPr>
            </a:br>
            <a:r>
              <a:rPr lang="en-US" sz="6600" dirty="0">
                <a:latin typeface="Arial Black" panose="020B0A04020102020204" pitchFamily="34" charset="0"/>
              </a:rPr>
              <a:t>CAGI 6</a:t>
            </a:r>
            <a:endParaRPr lang="en-US" sz="6000"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70020" y="632043"/>
            <a:ext cx="44305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The CAGI Sixth Edition</a:t>
            </a:r>
          </a:p>
          <a:p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International Conference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5320" y="1447800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Arial Black" panose="020B0A04020102020204" pitchFamily="34" charset="0"/>
                <a:ea typeface="MS PGothic" pitchFamily="34" charset="-128"/>
                <a:cs typeface="Arial" panose="020B0604020202020204" pitchFamily="34" charset="0"/>
              </a:rPr>
              <a:t>Critical Assessment of Genome Interpretation</a:t>
            </a:r>
            <a:endParaRPr lang="en-US" sz="3000" b="1" dirty="0">
              <a:solidFill>
                <a:srgbClr val="0070C0"/>
              </a:solidFill>
              <a:latin typeface="Arial Black" panose="020B0A04020102020204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98322" y="4875074"/>
            <a:ext cx="186467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Conference</a:t>
            </a:r>
          </a:p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14-16 May 2022</a:t>
            </a:r>
          </a:p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endParaRPr lang="en-US" b="1" dirty="0">
              <a:solidFill>
                <a:prstClr val="black"/>
              </a:solidFill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Brower Center</a:t>
            </a:r>
          </a:p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Berkeley, CA</a:t>
            </a:r>
          </a:p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USA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8600" y="5934670"/>
            <a:ext cx="65173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>
                <a:solidFill>
                  <a:srgbClr val="7030A0"/>
                </a:solidFill>
                <a:latin typeface="Arial Black" panose="020B0A04020102020204" pitchFamily="34" charset="0"/>
                <a:sym typeface="Wingdings 2" panose="05020102010507070707" pitchFamily="18" charset="2"/>
              </a:rPr>
              <a:t>Remote Participants</a:t>
            </a:r>
          </a:p>
          <a:p>
            <a:r>
              <a:rPr lang="en-US" b="1" dirty="0">
                <a:solidFill>
                  <a:srgbClr val="7030A0"/>
                </a:solidFill>
                <a:latin typeface="Arial Black" panose="020B0A04020102020204" pitchFamily="34" charset="0"/>
                <a:sym typeface="Wingdings 2" panose="05020102010507070707" pitchFamily="18" charset="2"/>
              </a:rPr>
              <a:t>We are still setting up the COVID protections We will be starting soon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46850" y="0"/>
            <a:ext cx="1297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#CAGI6</a:t>
            </a:r>
          </a:p>
        </p:txBody>
      </p:sp>
      <p:pic>
        <p:nvPicPr>
          <p:cNvPr id="1026" name="Picture 2" descr="B:\Proj\CAGI\Conference 6\Talks\Steven\IMG_44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2057400"/>
            <a:ext cx="6364922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000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31F98-202F-40C7-A5FD-1D6CBD9C8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CAGI Data for Benchmarking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8A185745-026C-453E-86D9-DB0B62880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6248400"/>
            <a:ext cx="21595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Created for CAGI 6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7B8410E1-5078-4AAE-AC7A-E1BA4E8C4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3203" y="6248400"/>
            <a:ext cx="20697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Steven E. Brenner</a:t>
            </a:r>
          </a:p>
        </p:txBody>
      </p:sp>
      <p:sp>
        <p:nvSpPr>
          <p:cNvPr id="9" name="Text Box 9">
            <a:extLst>
              <a:ext uri="{FF2B5EF4-FFF2-40B4-BE49-F238E27FC236}">
                <a16:creationId xmlns:a16="http://schemas.microsoft.com/office/drawing/2014/main" id="{65C11162-F3DE-468A-AFE7-2A75465C40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9300" y="6248400"/>
            <a:ext cx="2736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genomeinterpretation.org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5390D8F-8E5A-4B6F-9863-CA74E63560B0}"/>
              </a:ext>
            </a:extLst>
          </p:cNvPr>
          <p:cNvGrpSpPr>
            <a:grpSpLocks/>
          </p:cNvGrpSpPr>
          <p:nvPr/>
        </p:nvGrpSpPr>
        <p:grpSpPr bwMode="auto">
          <a:xfrm>
            <a:off x="0" y="890018"/>
            <a:ext cx="9264315" cy="4619002"/>
            <a:chOff x="0" y="0"/>
            <a:chExt cx="5760" cy="4320"/>
          </a:xfrm>
        </p:grpSpPr>
        <p:sp>
          <p:nvSpPr>
            <p:cNvPr id="11" name="Line 7">
              <a:extLst>
                <a:ext uri="{FF2B5EF4-FFF2-40B4-BE49-F238E27FC236}">
                  <a16:creationId xmlns:a16="http://schemas.microsoft.com/office/drawing/2014/main" id="{EF673FA6-7E0A-49ED-9EE5-5A81BD54EB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0"/>
              <a:ext cx="5760" cy="4320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Text Box 8">
              <a:extLst>
                <a:ext uri="{FF2B5EF4-FFF2-40B4-BE49-F238E27FC236}">
                  <a16:creationId xmlns:a16="http://schemas.microsoft.com/office/drawing/2014/main" id="{AF914757-A1F5-49F0-AE26-0EC23C81D6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195383">
              <a:off x="77" y="67"/>
              <a:ext cx="49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No remix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B393A544-F048-4E82-93D1-1F38C51359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205" y="3429000"/>
            <a:ext cx="6353995" cy="2872615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A27876D-643E-4259-A43D-BF875A4B2708}"/>
              </a:ext>
            </a:extLst>
          </p:cNvPr>
          <p:cNvSpPr/>
          <p:nvPr/>
        </p:nvSpPr>
        <p:spPr>
          <a:xfrm>
            <a:off x="5334000" y="6700454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00" dirty="0"/>
              <a:t>https://www.google.com/url?sa=i&amp;url=https%3A%2F%2Fwww.istockphoto.com%2Fphotos%2Ftwo-thirds&amp;psig=AOvVaw1eDM7k9qkx8hjS06uMz7n0&amp;ust=1652736018955000&amp;source=images&amp;cd=vfe&amp;ved=0CAkQjRxqFwoTCIie-tC34vcCFQAAAAAdAAAAABAD</a:t>
            </a: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1507E34D-132A-4381-8FCB-0E4F336307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832" y="890018"/>
            <a:ext cx="4514088" cy="3009392"/>
          </a:xfrm>
        </p:spPr>
      </p:pic>
    </p:spTree>
    <p:extLst>
      <p:ext uri="{BB962C8B-B14F-4D97-AF65-F5344CB8AC3E}">
        <p14:creationId xmlns:p14="http://schemas.microsoft.com/office/powerpoint/2010/main" val="1136141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31F98-202F-40C7-A5FD-1D6CBD9C8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Different measures for different applications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8A185745-026C-453E-86D9-DB0B62880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6248400"/>
            <a:ext cx="21595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Created for CAGI 6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7B8410E1-5078-4AAE-AC7A-E1BA4E8C4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3203" y="6248400"/>
            <a:ext cx="20697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Steven E. Brenner</a:t>
            </a:r>
          </a:p>
        </p:txBody>
      </p:sp>
      <p:sp>
        <p:nvSpPr>
          <p:cNvPr id="9" name="Text Box 9">
            <a:extLst>
              <a:ext uri="{FF2B5EF4-FFF2-40B4-BE49-F238E27FC236}">
                <a16:creationId xmlns:a16="http://schemas.microsoft.com/office/drawing/2014/main" id="{65C11162-F3DE-468A-AFE7-2A75465C40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9300" y="6248400"/>
            <a:ext cx="2736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genomeinterpretation.org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A27876D-643E-4259-A43D-BF875A4B2708}"/>
              </a:ext>
            </a:extLst>
          </p:cNvPr>
          <p:cNvSpPr/>
          <p:nvPr/>
        </p:nvSpPr>
        <p:spPr>
          <a:xfrm>
            <a:off x="5334000" y="6700454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00" dirty="0"/>
              <a:t>https://www.google.com/url?sa=i&amp;url=https%3A%2F%2Fwww.istockphoto.com%2Fphotos%2Ftwo-thirds&amp;psig=AOvVaw1eDM7k9qkx8hjS06uMz7n0&amp;ust=1652736018955000&amp;source=images&amp;cd=vfe&amp;ved=0CAkQjRxqFwoTCIie-tC34vcCFQAAAAAdAAAAABAD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D0BB03-9059-4F8F-84BD-4E6F63012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90256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err="1"/>
              <a:t>e.g</a:t>
            </a:r>
            <a:r>
              <a:rPr lang="en-US" dirty="0"/>
              <a:t>, </a:t>
            </a:r>
            <a:r>
              <a:rPr lang="en-US" b="1" dirty="0">
                <a:solidFill>
                  <a:srgbClr val="7030A0"/>
                </a:solidFill>
              </a:rPr>
              <a:t>Research</a:t>
            </a:r>
            <a:r>
              <a:rPr lang="en-US" b="1" dirty="0"/>
              <a:t> –vs– </a:t>
            </a:r>
            <a:r>
              <a:rPr lang="en-US" b="1" dirty="0">
                <a:solidFill>
                  <a:srgbClr val="0070C0"/>
                </a:solidFill>
              </a:rPr>
              <a:t>Diagnosis</a:t>
            </a:r>
            <a:r>
              <a:rPr lang="en-US" b="1" dirty="0"/>
              <a:t> –vs– </a:t>
            </a:r>
            <a:r>
              <a:rPr lang="en-US" b="1" dirty="0">
                <a:solidFill>
                  <a:srgbClr val="C00000"/>
                </a:solidFill>
              </a:rPr>
              <a:t>Screening</a:t>
            </a:r>
          </a:p>
        </p:txBody>
      </p:sp>
      <p:pic>
        <p:nvPicPr>
          <p:cNvPr id="74" name="Picture 4">
            <a:extLst>
              <a:ext uri="{FF2B5EF4-FFF2-40B4-BE49-F238E27FC236}">
                <a16:creationId xmlns:a16="http://schemas.microsoft.com/office/drawing/2014/main" id="{F529C734-1CB4-4FA3-BBF5-8CDF79732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311" y="2411692"/>
            <a:ext cx="960794" cy="898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5" name="Chart 74">
            <a:extLst>
              <a:ext uri="{FF2B5EF4-FFF2-40B4-BE49-F238E27FC236}">
                <a16:creationId xmlns:a16="http://schemas.microsoft.com/office/drawing/2014/main" id="{D143CD46-9D5B-4C29-8760-87E69F9998CB}"/>
              </a:ext>
            </a:extLst>
          </p:cNvPr>
          <p:cNvGraphicFramePr>
            <a:graphicFrameLocks/>
          </p:cNvGraphicFramePr>
          <p:nvPr/>
        </p:nvGraphicFramePr>
        <p:xfrm>
          <a:off x="4774837" y="2293052"/>
          <a:ext cx="1920240" cy="1097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6" name="Chart 75">
            <a:extLst>
              <a:ext uri="{FF2B5EF4-FFF2-40B4-BE49-F238E27FC236}">
                <a16:creationId xmlns:a16="http://schemas.microsoft.com/office/drawing/2014/main" id="{1003E4CC-8629-4B47-9B19-D8D090FF7F9F}"/>
              </a:ext>
            </a:extLst>
          </p:cNvPr>
          <p:cNvGraphicFramePr>
            <a:graphicFrameLocks/>
          </p:cNvGraphicFramePr>
          <p:nvPr/>
        </p:nvGraphicFramePr>
        <p:xfrm>
          <a:off x="4783890" y="4288407"/>
          <a:ext cx="1920240" cy="1097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7" name="Rectangle 76">
            <a:extLst>
              <a:ext uri="{FF2B5EF4-FFF2-40B4-BE49-F238E27FC236}">
                <a16:creationId xmlns:a16="http://schemas.microsoft.com/office/drawing/2014/main" id="{2A1994C2-0524-4447-8751-CDE2C8B1B9F0}"/>
              </a:ext>
            </a:extLst>
          </p:cNvPr>
          <p:cNvSpPr/>
          <p:nvPr/>
        </p:nvSpPr>
        <p:spPr>
          <a:xfrm>
            <a:off x="5553006" y="3332608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??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40951BD-0D5C-4691-B1A7-868B318971B9}"/>
              </a:ext>
            </a:extLst>
          </p:cNvPr>
          <p:cNvSpPr/>
          <p:nvPr/>
        </p:nvSpPr>
        <p:spPr>
          <a:xfrm>
            <a:off x="5409713" y="5247531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99.7%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aphicFrame>
        <p:nvGraphicFramePr>
          <p:cNvPr id="79" name="Chart 78">
            <a:extLst>
              <a:ext uri="{FF2B5EF4-FFF2-40B4-BE49-F238E27FC236}">
                <a16:creationId xmlns:a16="http://schemas.microsoft.com/office/drawing/2014/main" id="{701B1B05-9086-46CC-82FC-BA179DAFCDA8}"/>
              </a:ext>
            </a:extLst>
          </p:cNvPr>
          <p:cNvGraphicFramePr>
            <a:graphicFrameLocks/>
          </p:cNvGraphicFramePr>
          <p:nvPr/>
        </p:nvGraphicFramePr>
        <p:xfrm>
          <a:off x="3494677" y="2318115"/>
          <a:ext cx="1920240" cy="1097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0" name="Chart 79">
            <a:extLst>
              <a:ext uri="{FF2B5EF4-FFF2-40B4-BE49-F238E27FC236}">
                <a16:creationId xmlns:a16="http://schemas.microsoft.com/office/drawing/2014/main" id="{66CFE126-B8C4-488A-8CFE-1DAF8039791C}"/>
              </a:ext>
            </a:extLst>
          </p:cNvPr>
          <p:cNvGraphicFramePr>
            <a:graphicFrameLocks/>
          </p:cNvGraphicFramePr>
          <p:nvPr/>
        </p:nvGraphicFramePr>
        <p:xfrm>
          <a:off x="3545934" y="4313471"/>
          <a:ext cx="1920240" cy="1097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1" name="Rectangle 80">
            <a:extLst>
              <a:ext uri="{FF2B5EF4-FFF2-40B4-BE49-F238E27FC236}">
                <a16:creationId xmlns:a16="http://schemas.microsoft.com/office/drawing/2014/main" id="{5BA7E3FB-2E40-4FDE-BCD3-D3F2FE7D4054}"/>
              </a:ext>
            </a:extLst>
          </p:cNvPr>
          <p:cNvSpPr/>
          <p:nvPr/>
        </p:nvSpPr>
        <p:spPr>
          <a:xfrm>
            <a:off x="3962400" y="3332608"/>
            <a:ext cx="1261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25-60%??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5C28928-E343-4343-B62C-5E0A1FFC7FA9}"/>
              </a:ext>
            </a:extLst>
          </p:cNvPr>
          <p:cNvSpPr/>
          <p:nvPr/>
        </p:nvSpPr>
        <p:spPr>
          <a:xfrm>
            <a:off x="4172017" y="5247531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99.3%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B29B487F-B098-4853-8D4B-F285B034B4BC}"/>
              </a:ext>
            </a:extLst>
          </p:cNvPr>
          <p:cNvSpPr>
            <a:spLocks noChangeAspect="1"/>
          </p:cNvSpPr>
          <p:nvPr/>
        </p:nvSpPr>
        <p:spPr>
          <a:xfrm>
            <a:off x="6998255" y="4651567"/>
            <a:ext cx="11872" cy="119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371117D-6FF0-4C4D-B434-8454E6675A1A}"/>
              </a:ext>
            </a:extLst>
          </p:cNvPr>
          <p:cNvSpPr/>
          <p:nvPr/>
        </p:nvSpPr>
        <p:spPr>
          <a:xfrm>
            <a:off x="6703523" y="3332608"/>
            <a:ext cx="736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Trios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341D0E3-A6A5-49D5-B60B-2A89DC033DEA}"/>
              </a:ext>
            </a:extLst>
          </p:cNvPr>
          <p:cNvSpPr/>
          <p:nvPr/>
        </p:nvSpPr>
        <p:spPr>
          <a:xfrm>
            <a:off x="6468081" y="5247531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Individuals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B3B8F22A-D20F-4385-8E24-333A1A25FACD}"/>
              </a:ext>
            </a:extLst>
          </p:cNvPr>
          <p:cNvGrpSpPr/>
          <p:nvPr/>
        </p:nvGrpSpPr>
        <p:grpSpPr>
          <a:xfrm>
            <a:off x="6615097" y="2473847"/>
            <a:ext cx="897841" cy="676871"/>
            <a:chOff x="31078889" y="13907259"/>
            <a:chExt cx="2286000" cy="1723384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E39438D2-120B-4D70-91A7-FFE8418A95E6}"/>
                </a:ext>
              </a:extLst>
            </p:cNvPr>
            <p:cNvGrpSpPr/>
            <p:nvPr/>
          </p:nvGrpSpPr>
          <p:grpSpPr>
            <a:xfrm>
              <a:off x="31078889" y="13907259"/>
              <a:ext cx="2286000" cy="1140921"/>
              <a:chOff x="13581062" y="7122516"/>
              <a:chExt cx="2286000" cy="1062038"/>
            </a:xfrm>
          </p:grpSpPr>
          <p:sp>
            <p:nvSpPr>
              <p:cNvPr id="89" name="Rectangle 40">
                <a:extLst>
                  <a:ext uri="{FF2B5EF4-FFF2-40B4-BE49-F238E27FC236}">
                    <a16:creationId xmlns:a16="http://schemas.microsoft.com/office/drawing/2014/main" id="{8D88616E-8853-4A79-8187-09372B5B56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81062" y="7193954"/>
                <a:ext cx="485775" cy="414337"/>
              </a:xfrm>
              <a:prstGeom prst="rect">
                <a:avLst/>
              </a:prstGeom>
              <a:solidFill>
                <a:srgbClr val="000080">
                  <a:alpha val="0"/>
                </a:srgbClr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" name="Oval 41">
                <a:extLst>
                  <a:ext uri="{FF2B5EF4-FFF2-40B4-BE49-F238E27FC236}">
                    <a16:creationId xmlns:a16="http://schemas.microsoft.com/office/drawing/2014/main" id="{7EB4DDDC-AB53-4B4A-988E-16BD30F7E5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36825" y="7122516"/>
                <a:ext cx="630237" cy="5588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ysClr val="windowText" lastClr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" name="Line 43">
                <a:extLst>
                  <a:ext uri="{FF2B5EF4-FFF2-40B4-BE49-F238E27FC236}">
                    <a16:creationId xmlns:a16="http://schemas.microsoft.com/office/drawing/2014/main" id="{96BE3120-F304-4F8A-AA47-903BD7907F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085887" y="7409854"/>
                <a:ext cx="1135063" cy="0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" name="Line 44">
                <a:extLst>
                  <a:ext uri="{FF2B5EF4-FFF2-40B4-BE49-F238E27FC236}">
                    <a16:creationId xmlns:a16="http://schemas.microsoft.com/office/drawing/2014/main" id="{F59D8563-F74A-4979-BB4A-2C1018638B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33587" y="7409854"/>
                <a:ext cx="0" cy="774700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88" name="Oval 41">
              <a:extLst>
                <a:ext uri="{FF2B5EF4-FFF2-40B4-BE49-F238E27FC236}">
                  <a16:creationId xmlns:a16="http://schemas.microsoft.com/office/drawing/2014/main" id="{6EB9FD21-0950-4B95-867B-04E6DA3656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28018" y="15030338"/>
              <a:ext cx="630237" cy="600305"/>
            </a:xfrm>
            <a:prstGeom prst="ellipse">
              <a:avLst/>
            </a:prstGeom>
            <a:solidFill>
              <a:srgbClr val="4F81BD">
                <a:lumMod val="75000"/>
              </a:srgbClr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  <a:defRPr/>
              </a:pPr>
              <a:endPara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96076A5-F9DB-4DE0-AA3B-D9D33BB78AF2}"/>
              </a:ext>
            </a:extLst>
          </p:cNvPr>
          <p:cNvGrpSpPr/>
          <p:nvPr/>
        </p:nvGrpSpPr>
        <p:grpSpPr>
          <a:xfrm>
            <a:off x="6927629" y="4618390"/>
            <a:ext cx="299992" cy="392996"/>
            <a:chOff x="5526510" y="1396925"/>
            <a:chExt cx="962591" cy="1261014"/>
          </a:xfrm>
          <a:solidFill>
            <a:srgbClr val="4F81BD">
              <a:lumMod val="75000"/>
            </a:srgbClr>
          </a:solidFill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ECB217FB-A48A-4853-8188-6778BFC41B52}"/>
                </a:ext>
              </a:extLst>
            </p:cNvPr>
            <p:cNvSpPr/>
            <p:nvPr/>
          </p:nvSpPr>
          <p:spPr>
            <a:xfrm>
              <a:off x="5911235" y="1396925"/>
              <a:ext cx="414477" cy="40499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FB542209-90EE-481F-85C3-0850E792D979}"/>
                </a:ext>
              </a:extLst>
            </p:cNvPr>
            <p:cNvSpPr/>
            <p:nvPr/>
          </p:nvSpPr>
          <p:spPr>
            <a:xfrm>
              <a:off x="5907991" y="1913863"/>
              <a:ext cx="440369" cy="424979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6" name="Flowchart: Terminator 95">
              <a:extLst>
                <a:ext uri="{FF2B5EF4-FFF2-40B4-BE49-F238E27FC236}">
                  <a16:creationId xmlns:a16="http://schemas.microsoft.com/office/drawing/2014/main" id="{AA1089F7-691A-4AE8-B78F-DC2F70B7CE9B}"/>
                </a:ext>
              </a:extLst>
            </p:cNvPr>
            <p:cNvSpPr/>
            <p:nvPr/>
          </p:nvSpPr>
          <p:spPr>
            <a:xfrm rot="18900000">
              <a:off x="5526510" y="1994321"/>
              <a:ext cx="578728" cy="143178"/>
            </a:xfrm>
            <a:prstGeom prst="flowChartTerminator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" name="Flowchart: Terminator 96">
              <a:extLst>
                <a:ext uri="{FF2B5EF4-FFF2-40B4-BE49-F238E27FC236}">
                  <a16:creationId xmlns:a16="http://schemas.microsoft.com/office/drawing/2014/main" id="{CE0B9CD3-A0C6-4C27-A6B5-CE7BF9161F26}"/>
                </a:ext>
              </a:extLst>
            </p:cNvPr>
            <p:cNvSpPr/>
            <p:nvPr/>
          </p:nvSpPr>
          <p:spPr>
            <a:xfrm rot="2700000">
              <a:off x="6128148" y="1990608"/>
              <a:ext cx="578728" cy="143178"/>
            </a:xfrm>
            <a:prstGeom prst="flowChartTerminator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5E716E0F-8B72-4C20-9420-BF8196A3527A}"/>
                </a:ext>
              </a:extLst>
            </p:cNvPr>
            <p:cNvSpPr/>
            <p:nvPr/>
          </p:nvSpPr>
          <p:spPr>
            <a:xfrm>
              <a:off x="5953836" y="1837096"/>
              <a:ext cx="300251" cy="131653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" name="Flowchart: Terminator 98">
              <a:extLst>
                <a:ext uri="{FF2B5EF4-FFF2-40B4-BE49-F238E27FC236}">
                  <a16:creationId xmlns:a16="http://schemas.microsoft.com/office/drawing/2014/main" id="{1A0D1135-0630-4563-83B2-FEEB47F80565}"/>
                </a:ext>
              </a:extLst>
            </p:cNvPr>
            <p:cNvSpPr/>
            <p:nvPr/>
          </p:nvSpPr>
          <p:spPr>
            <a:xfrm rot="16200000">
              <a:off x="5763729" y="2312891"/>
              <a:ext cx="489311" cy="200786"/>
            </a:xfrm>
            <a:prstGeom prst="flowChartTerminator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" name="Flowchart: Terminator 99">
              <a:extLst>
                <a:ext uri="{FF2B5EF4-FFF2-40B4-BE49-F238E27FC236}">
                  <a16:creationId xmlns:a16="http://schemas.microsoft.com/office/drawing/2014/main" id="{8F4299EB-F0DC-4048-A104-A193DB385B65}"/>
                </a:ext>
              </a:extLst>
            </p:cNvPr>
            <p:cNvSpPr/>
            <p:nvPr/>
          </p:nvSpPr>
          <p:spPr>
            <a:xfrm rot="16200000">
              <a:off x="6008029" y="2299890"/>
              <a:ext cx="489311" cy="200786"/>
            </a:xfrm>
            <a:prstGeom prst="flowChartTerminator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1" name="Oval 100">
            <a:extLst>
              <a:ext uri="{FF2B5EF4-FFF2-40B4-BE49-F238E27FC236}">
                <a16:creationId xmlns:a16="http://schemas.microsoft.com/office/drawing/2014/main" id="{67E9B37E-9EAC-409C-B620-76240D629CC0}"/>
              </a:ext>
            </a:extLst>
          </p:cNvPr>
          <p:cNvSpPr>
            <a:spLocks noChangeAspect="1"/>
          </p:cNvSpPr>
          <p:nvPr/>
        </p:nvSpPr>
        <p:spPr>
          <a:xfrm>
            <a:off x="8357030" y="4651567"/>
            <a:ext cx="11872" cy="119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BA0166E-C572-4C9D-8259-FC533155B851}"/>
              </a:ext>
            </a:extLst>
          </p:cNvPr>
          <p:cNvSpPr/>
          <p:nvPr/>
        </p:nvSpPr>
        <p:spPr>
          <a:xfrm>
            <a:off x="7540023" y="3209501"/>
            <a:ext cx="1471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Expert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review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3F7041A2-063B-4E42-B1B9-A48F958427D6}"/>
              </a:ext>
            </a:extLst>
          </p:cNvPr>
          <p:cNvSpPr/>
          <p:nvPr/>
        </p:nvSpPr>
        <p:spPr>
          <a:xfrm>
            <a:off x="7721346" y="5247531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Automated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04" name="Picture 5" descr="http://simpleicon.com/wp-content/uploads/computer.png">
            <a:extLst>
              <a:ext uri="{FF2B5EF4-FFF2-40B4-BE49-F238E27FC236}">
                <a16:creationId xmlns:a16="http://schemas.microsoft.com/office/drawing/2014/main" id="{35112B3C-EFA3-45E1-84A7-82239C0B7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duotone>
              <a:srgbClr val="4F81B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290" y="4471290"/>
            <a:ext cx="758825" cy="75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5" name="Group 104">
            <a:extLst>
              <a:ext uri="{FF2B5EF4-FFF2-40B4-BE49-F238E27FC236}">
                <a16:creationId xmlns:a16="http://schemas.microsoft.com/office/drawing/2014/main" id="{6712F61B-C8F1-496F-8984-9D663DEFDB30}"/>
              </a:ext>
            </a:extLst>
          </p:cNvPr>
          <p:cNvGrpSpPr/>
          <p:nvPr/>
        </p:nvGrpSpPr>
        <p:grpSpPr>
          <a:xfrm>
            <a:off x="7785029" y="2414213"/>
            <a:ext cx="1091419" cy="736947"/>
            <a:chOff x="7848600" y="4281029"/>
            <a:chExt cx="1091419" cy="736946"/>
          </a:xfrm>
        </p:grpSpPr>
        <p:pic>
          <p:nvPicPr>
            <p:cNvPr id="106" name="Picture 9" descr="https://www.alrtranscribe.com/images/iconmonstr-script-5-icon-128.png">
              <a:extLst>
                <a:ext uri="{FF2B5EF4-FFF2-40B4-BE49-F238E27FC236}">
                  <a16:creationId xmlns:a16="http://schemas.microsoft.com/office/drawing/2014/main" id="{B0042F7D-25AD-446E-937F-4775146FF9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48600" y="4437625"/>
              <a:ext cx="580349" cy="580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" name="Picture 5" descr="http://simpleicon.com/wp-content/uploads/computer.png">
              <a:extLst>
                <a:ext uri="{FF2B5EF4-FFF2-40B4-BE49-F238E27FC236}">
                  <a16:creationId xmlns:a16="http://schemas.microsoft.com/office/drawing/2014/main" id="{DA476CBE-FEE5-4C16-8FC0-88692C2029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5175" y="4281029"/>
              <a:ext cx="554844" cy="5548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F33F7028-240A-49E9-9376-EACD2281F37E}"/>
              </a:ext>
            </a:extLst>
          </p:cNvPr>
          <p:cNvSpPr/>
          <p:nvPr/>
        </p:nvSpPr>
        <p:spPr>
          <a:xfrm>
            <a:off x="-69362" y="2616287"/>
            <a:ext cx="14285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Diagnostic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Exomes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0406A42E-B69F-4D02-8490-87700AB7F8CF}"/>
              </a:ext>
            </a:extLst>
          </p:cNvPr>
          <p:cNvSpPr/>
          <p:nvPr/>
        </p:nvSpPr>
        <p:spPr>
          <a:xfrm>
            <a:off x="-5242" y="4572575"/>
            <a:ext cx="13003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Newborn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Screening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aphicFrame>
        <p:nvGraphicFramePr>
          <p:cNvPr id="110" name="Chart 109">
            <a:extLst>
              <a:ext uri="{FF2B5EF4-FFF2-40B4-BE49-F238E27FC236}">
                <a16:creationId xmlns:a16="http://schemas.microsoft.com/office/drawing/2014/main" id="{988FE593-8C6C-4982-9048-F4B63B734731}"/>
              </a:ext>
            </a:extLst>
          </p:cNvPr>
          <p:cNvGraphicFramePr>
            <a:graphicFrameLocks/>
          </p:cNvGraphicFramePr>
          <p:nvPr/>
        </p:nvGraphicFramePr>
        <p:xfrm>
          <a:off x="2260876" y="4310493"/>
          <a:ext cx="1920240" cy="1097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111" name="Rectangle 110">
            <a:extLst>
              <a:ext uri="{FF2B5EF4-FFF2-40B4-BE49-F238E27FC236}">
                <a16:creationId xmlns:a16="http://schemas.microsoft.com/office/drawing/2014/main" id="{81A6AC43-7EB1-41B2-A5B7-0A571DE7429B}"/>
              </a:ext>
            </a:extLst>
          </p:cNvPr>
          <p:cNvSpPr/>
          <p:nvPr/>
        </p:nvSpPr>
        <p:spPr>
          <a:xfrm>
            <a:off x="2971800" y="3332608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??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2C296D01-7BEA-4AF0-9AD6-809EBA10421A}"/>
              </a:ext>
            </a:extLst>
          </p:cNvPr>
          <p:cNvSpPr/>
          <p:nvPr/>
        </p:nvSpPr>
        <p:spPr>
          <a:xfrm>
            <a:off x="2837722" y="5247531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0.03%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aphicFrame>
        <p:nvGraphicFramePr>
          <p:cNvPr id="113" name="Chart 112">
            <a:extLst>
              <a:ext uri="{FF2B5EF4-FFF2-40B4-BE49-F238E27FC236}">
                <a16:creationId xmlns:a16="http://schemas.microsoft.com/office/drawing/2014/main" id="{44CDA51A-207B-4728-AB84-027C6D72F9B4}"/>
              </a:ext>
            </a:extLst>
          </p:cNvPr>
          <p:cNvGraphicFramePr>
            <a:graphicFrameLocks/>
          </p:cNvGraphicFramePr>
          <p:nvPr/>
        </p:nvGraphicFramePr>
        <p:xfrm>
          <a:off x="2251823" y="2322563"/>
          <a:ext cx="1920240" cy="1097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114" name="Rectangle 113">
            <a:extLst>
              <a:ext uri="{FF2B5EF4-FFF2-40B4-BE49-F238E27FC236}">
                <a16:creationId xmlns:a16="http://schemas.microsoft.com/office/drawing/2014/main" id="{6E6099D1-47C8-4A9D-AA1E-1053D757928E}"/>
              </a:ext>
            </a:extLst>
          </p:cNvPr>
          <p:cNvSpPr/>
          <p:nvPr/>
        </p:nvSpPr>
        <p:spPr>
          <a:xfrm>
            <a:off x="2609439" y="1684568"/>
            <a:ext cx="11721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Affected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Portion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5C49ED57-7F77-470E-9794-090846C10534}"/>
              </a:ext>
            </a:extLst>
          </p:cNvPr>
          <p:cNvSpPr/>
          <p:nvPr/>
        </p:nvSpPr>
        <p:spPr>
          <a:xfrm>
            <a:off x="5117147" y="168456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Specificity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119FD150-DE89-422A-88B3-A854E88B8432}"/>
              </a:ext>
            </a:extLst>
          </p:cNvPr>
          <p:cNvSpPr/>
          <p:nvPr/>
        </p:nvSpPr>
        <p:spPr>
          <a:xfrm>
            <a:off x="3813076" y="168456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Sensitivity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D7248F7-958B-4A6A-8864-B1A6F55FDD2C}"/>
              </a:ext>
            </a:extLst>
          </p:cNvPr>
          <p:cNvSpPr/>
          <p:nvPr/>
        </p:nvSpPr>
        <p:spPr>
          <a:xfrm>
            <a:off x="980504" y="1684568"/>
            <a:ext cx="1740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Individuals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in CA per year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7E48EE9E-E121-44BB-806B-EA47BA8A9D9A}"/>
              </a:ext>
            </a:extLst>
          </p:cNvPr>
          <p:cNvSpPr/>
          <p:nvPr/>
        </p:nvSpPr>
        <p:spPr>
          <a:xfrm>
            <a:off x="1424591" y="4485204"/>
            <a:ext cx="806704" cy="806704"/>
          </a:xfrm>
          <a:prstGeom prst="ellipse">
            <a:avLst/>
          </a:prstGeom>
          <a:solidFill>
            <a:srgbClr val="4F81BD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A1E1533E-5CB7-4350-8F87-7074D0EB82D1}"/>
              </a:ext>
            </a:extLst>
          </p:cNvPr>
          <p:cNvSpPr>
            <a:spLocks noChangeAspect="1"/>
          </p:cNvSpPr>
          <p:nvPr/>
        </p:nvSpPr>
        <p:spPr>
          <a:xfrm>
            <a:off x="1752099" y="4699771"/>
            <a:ext cx="11872" cy="119"/>
          </a:xfrm>
          <a:prstGeom prst="ellipse">
            <a:avLst/>
          </a:prstGeom>
          <a:solidFill>
            <a:sysClr val="windowText" lastClr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DA58D293-28A7-465F-87FA-617CD9AD0270}"/>
              </a:ext>
            </a:extLst>
          </p:cNvPr>
          <p:cNvSpPr>
            <a:spLocks noChangeAspect="1"/>
          </p:cNvSpPr>
          <p:nvPr/>
        </p:nvSpPr>
        <p:spPr>
          <a:xfrm>
            <a:off x="1773133" y="2813043"/>
            <a:ext cx="73152" cy="73152"/>
          </a:xfrm>
          <a:prstGeom prst="ellipse">
            <a:avLst/>
          </a:prstGeom>
          <a:solidFill>
            <a:srgbClr val="4F81BD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B4B724D2-E346-447D-9F07-7CAB80E8F6F9}"/>
              </a:ext>
            </a:extLst>
          </p:cNvPr>
          <p:cNvSpPr/>
          <p:nvPr/>
        </p:nvSpPr>
        <p:spPr>
          <a:xfrm>
            <a:off x="1118924" y="3332608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Thousands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C2C463E9-55DA-4E76-8E09-7C4FCF9B1329}"/>
              </a:ext>
            </a:extLst>
          </p:cNvPr>
          <p:cNvSpPr/>
          <p:nvPr/>
        </p:nvSpPr>
        <p:spPr>
          <a:xfrm>
            <a:off x="1318462" y="5260231"/>
            <a:ext cx="1018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486,354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D3E17CE4-B082-4613-A3F2-03379095C183}"/>
              </a:ext>
            </a:extLst>
          </p:cNvPr>
          <p:cNvSpPr/>
          <p:nvPr/>
        </p:nvSpPr>
        <p:spPr>
          <a:xfrm>
            <a:off x="6453280" y="1684568"/>
            <a:ext cx="11592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Pedigree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F233BB2D-FFCB-4D16-932B-AAE3C3471CFB}"/>
              </a:ext>
            </a:extLst>
          </p:cNvPr>
          <p:cNvSpPr/>
          <p:nvPr/>
        </p:nvSpPr>
        <p:spPr>
          <a:xfrm>
            <a:off x="7676150" y="1684568"/>
            <a:ext cx="11336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Analysis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B4009C97-6DFE-464A-9DA0-2351747CACF0}"/>
              </a:ext>
            </a:extLst>
          </p:cNvPr>
          <p:cNvSpPr txBox="1"/>
          <p:nvPr/>
        </p:nvSpPr>
        <p:spPr>
          <a:xfrm>
            <a:off x="1058502" y="3639591"/>
            <a:ext cx="1608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Typically, for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some indication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A25B9CB-E9A1-4580-B012-526D2BC9EA1C}"/>
              </a:ext>
            </a:extLst>
          </p:cNvPr>
          <p:cNvSpPr txBox="1"/>
          <p:nvPr/>
        </p:nvSpPr>
        <p:spPr>
          <a:xfrm>
            <a:off x="1019453" y="5685962"/>
            <a:ext cx="16401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Population-wide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05A84B31-BB96-4DD4-8387-C70EECCFF328}"/>
              </a:ext>
            </a:extLst>
          </p:cNvPr>
          <p:cNvSpPr txBox="1"/>
          <p:nvPr/>
        </p:nvSpPr>
        <p:spPr>
          <a:xfrm>
            <a:off x="2643879" y="3639591"/>
            <a:ext cx="12795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Wide range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of diseases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180E9C59-EB90-47F9-93A1-AA233697D37F}"/>
              </a:ext>
            </a:extLst>
          </p:cNvPr>
          <p:cNvSpPr txBox="1"/>
          <p:nvPr/>
        </p:nvSpPr>
        <p:spPr>
          <a:xfrm>
            <a:off x="2629126" y="5562854"/>
            <a:ext cx="12570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Narrow set 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of disorders</a:t>
            </a:r>
          </a:p>
        </p:txBody>
      </p: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13378B28-6113-42F7-B955-DF670B71344F}"/>
              </a:ext>
            </a:extLst>
          </p:cNvPr>
          <p:cNvCxnSpPr/>
          <p:nvPr/>
        </p:nvCxnSpPr>
        <p:spPr>
          <a:xfrm>
            <a:off x="3867394" y="2126324"/>
            <a:ext cx="0" cy="3206331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6EC5D416-737E-4EE6-B004-A23DCB822C77}"/>
              </a:ext>
            </a:extLst>
          </p:cNvPr>
          <p:cNvCxnSpPr/>
          <p:nvPr/>
        </p:nvCxnSpPr>
        <p:spPr>
          <a:xfrm>
            <a:off x="6449975" y="2126323"/>
            <a:ext cx="0" cy="3206331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7EB0ADC9-BE8B-4B12-92F6-77FB9F235DC6}"/>
              </a:ext>
            </a:extLst>
          </p:cNvPr>
          <p:cNvGrpSpPr>
            <a:grpSpLocks/>
          </p:cNvGrpSpPr>
          <p:nvPr/>
        </p:nvGrpSpPr>
        <p:grpSpPr bwMode="auto">
          <a:xfrm>
            <a:off x="32531" y="0"/>
            <a:ext cx="9078940" cy="6808175"/>
            <a:chOff x="0" y="0"/>
            <a:chExt cx="5760" cy="4320"/>
          </a:xfrm>
        </p:grpSpPr>
        <p:sp>
          <p:nvSpPr>
            <p:cNvPr id="132" name="Line 7">
              <a:extLst>
                <a:ext uri="{FF2B5EF4-FFF2-40B4-BE49-F238E27FC236}">
                  <a16:creationId xmlns:a16="http://schemas.microsoft.com/office/drawing/2014/main" id="{AD9E759D-2895-451F-BC22-77F389669B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0"/>
              <a:ext cx="5760" cy="4320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" name="Text Box 8">
              <a:extLst>
                <a:ext uri="{FF2B5EF4-FFF2-40B4-BE49-F238E27FC236}">
                  <a16:creationId xmlns:a16="http://schemas.microsoft.com/office/drawing/2014/main" id="{B29423F0-33B1-4F2E-89B4-2AF0B8C3EF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195383">
              <a:off x="77" y="67"/>
              <a:ext cx="49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No remix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8348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00371 crop" descr="00371 crop">
            <a:hlinkClick r:id="" action="ppaction://media"/>
            <a:extLst>
              <a:ext uri="{FF2B5EF4-FFF2-40B4-BE49-F238E27FC236}">
                <a16:creationId xmlns:a16="http://schemas.microsoft.com/office/drawing/2014/main" id="{368C7C9A-9C09-630B-0160-99C5302865E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7734" y="819150"/>
            <a:ext cx="9279467" cy="5219700"/>
          </a:xfrm>
        </p:spPr>
      </p:pic>
    </p:spTree>
    <p:extLst>
      <p:ext uri="{BB962C8B-B14F-4D97-AF65-F5344CB8AC3E}">
        <p14:creationId xmlns:p14="http://schemas.microsoft.com/office/powerpoint/2010/main" val="262042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0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31F98-202F-40C7-A5FD-1D6CBD9C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824"/>
            <a:ext cx="8305800" cy="1679628"/>
          </a:xfrm>
        </p:spPr>
        <p:txBody>
          <a:bodyPr>
            <a:noAutofit/>
          </a:bodyPr>
          <a:lstStyle/>
          <a:p>
            <a:r>
              <a:rPr lang="en-US" sz="3600" dirty="0"/>
              <a:t>CAGI 6 feedback</a:t>
            </a:r>
            <a:br>
              <a:rPr lang="en-US" sz="3600" dirty="0"/>
            </a:br>
            <a:r>
              <a:rPr lang="en-US" sz="3600" dirty="0"/>
              <a:t>Leads &amp; ideas for CAGI 7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8A185745-026C-453E-86D9-DB0B62880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6248400"/>
            <a:ext cx="21595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Created for CAGI 6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7B8410E1-5078-4AAE-AC7A-E1BA4E8C4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3203" y="6248400"/>
            <a:ext cx="20697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Steven E. Brenner</a:t>
            </a:r>
          </a:p>
        </p:txBody>
      </p:sp>
      <p:sp>
        <p:nvSpPr>
          <p:cNvPr id="9" name="Text Box 9">
            <a:extLst>
              <a:ext uri="{FF2B5EF4-FFF2-40B4-BE49-F238E27FC236}">
                <a16:creationId xmlns:a16="http://schemas.microsoft.com/office/drawing/2014/main" id="{65C11162-F3DE-468A-AFE7-2A75465C40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9300" y="6248400"/>
            <a:ext cx="2736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genomeinterpretation.org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D0BB03-9059-4F8F-84BD-4E6F63012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4547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00000"/>
                </a:solidFill>
              </a:rPr>
              <a:t>We need you</a:t>
            </a:r>
          </a:p>
        </p:txBody>
      </p:sp>
    </p:spTree>
    <p:extLst>
      <p:ext uri="{BB962C8B-B14F-4D97-AF65-F5344CB8AC3E}">
        <p14:creationId xmlns:p14="http://schemas.microsoft.com/office/powerpoint/2010/main" val="4248352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B:\Proj\CAGI\Conference 6\Talks\Steven\IMG_44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8664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31F98-202F-40C7-A5FD-1D6CBD9C8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CAGI Data for Benchmarking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8A185745-026C-453E-86D9-DB0B62880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6248400"/>
            <a:ext cx="21595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Created for CAGI 6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7B8410E1-5078-4AAE-AC7A-E1BA4E8C4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3203" y="6248400"/>
            <a:ext cx="20697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Steven E. Brenner</a:t>
            </a:r>
          </a:p>
        </p:txBody>
      </p:sp>
      <p:sp>
        <p:nvSpPr>
          <p:cNvPr id="9" name="Text Box 9">
            <a:extLst>
              <a:ext uri="{FF2B5EF4-FFF2-40B4-BE49-F238E27FC236}">
                <a16:creationId xmlns:a16="http://schemas.microsoft.com/office/drawing/2014/main" id="{65C11162-F3DE-468A-AFE7-2A75465C40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9300" y="6248400"/>
            <a:ext cx="2736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genomeinterpretation.org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5390D8F-8E5A-4B6F-9863-CA74E63560B0}"/>
              </a:ext>
            </a:extLst>
          </p:cNvPr>
          <p:cNvGrpSpPr>
            <a:grpSpLocks/>
          </p:cNvGrpSpPr>
          <p:nvPr/>
        </p:nvGrpSpPr>
        <p:grpSpPr bwMode="auto">
          <a:xfrm>
            <a:off x="0" y="890018"/>
            <a:ext cx="9264315" cy="4619002"/>
            <a:chOff x="0" y="0"/>
            <a:chExt cx="5760" cy="4320"/>
          </a:xfrm>
        </p:grpSpPr>
        <p:sp>
          <p:nvSpPr>
            <p:cNvPr id="11" name="Line 7">
              <a:extLst>
                <a:ext uri="{FF2B5EF4-FFF2-40B4-BE49-F238E27FC236}">
                  <a16:creationId xmlns:a16="http://schemas.microsoft.com/office/drawing/2014/main" id="{EF673FA6-7E0A-49ED-9EE5-5A81BD54EB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0"/>
              <a:ext cx="5760" cy="4320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Text Box 8">
              <a:extLst>
                <a:ext uri="{FF2B5EF4-FFF2-40B4-BE49-F238E27FC236}">
                  <a16:creationId xmlns:a16="http://schemas.microsoft.com/office/drawing/2014/main" id="{AF914757-A1F5-49F0-AE26-0EC23C81D6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195383">
              <a:off x="77" y="67"/>
              <a:ext cx="49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No remix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B393A544-F048-4E82-93D1-1F38C51359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205" y="3429000"/>
            <a:ext cx="6353995" cy="2872615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A27876D-643E-4259-A43D-BF875A4B2708}"/>
              </a:ext>
            </a:extLst>
          </p:cNvPr>
          <p:cNvSpPr/>
          <p:nvPr/>
        </p:nvSpPr>
        <p:spPr>
          <a:xfrm>
            <a:off x="5334000" y="6700454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00" dirty="0"/>
              <a:t>https://www.google.com/url?sa=i&amp;url=https%3A%2F%2Fwww.istockphoto.com%2Fphotos%2Ftwo-thirds&amp;psig=AOvVaw1eDM7k9qkx8hjS06uMz7n0&amp;ust=1652736018955000&amp;source=images&amp;cd=vfe&amp;ved=0CAkQjRxqFwoTCIie-tC34vcCFQAAAAAdAAAAABAD</a:t>
            </a: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1507E34D-132A-4381-8FCB-0E4F336307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832" y="890018"/>
            <a:ext cx="4514088" cy="3009392"/>
          </a:xfrm>
        </p:spPr>
      </p:pic>
    </p:spTree>
    <p:extLst>
      <p:ext uri="{BB962C8B-B14F-4D97-AF65-F5344CB8AC3E}">
        <p14:creationId xmlns:p14="http://schemas.microsoft.com/office/powerpoint/2010/main" val="3926524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renner Lab Sample Master Template v07 05 June 2017 JL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enner Lab Sample Master Template v07 05 June 2017 JL" id="{957FED5E-4E77-4168-AEFD-1A2BA09966E8}" vid="{CAADEAE5-8254-4180-A3B5-23504D6AB8A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Classic 2">
    <a:majorFont>
      <a:latin typeface="Arial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Classic 2">
    <a:majorFont>
      <a:latin typeface="Arial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Classic 2">
    <a:majorFont>
      <a:latin typeface="Arial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Classic 2">
    <a:majorFont>
      <a:latin typeface="Arial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Classic 2">
    <a:majorFont>
      <a:latin typeface="Arial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Classic 2">
    <a:majorFont>
      <a:latin typeface="Arial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541</Words>
  <Application>Microsoft Macintosh PowerPoint</Application>
  <PresentationFormat>On-screen Show (4:3)</PresentationFormat>
  <Paragraphs>100</Paragraphs>
  <Slides>7</Slides>
  <Notes>4</Notes>
  <HiddenSlides>1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Arial Black</vt:lpstr>
      <vt:lpstr>Calibri</vt:lpstr>
      <vt:lpstr>Times New Roman</vt:lpstr>
      <vt:lpstr>Office Theme</vt:lpstr>
      <vt:lpstr>Brenner Lab Sample Master Template v07 05 June 2017 JL</vt:lpstr>
      <vt:lpstr>   CAGI 6</vt:lpstr>
      <vt:lpstr>CAGI Data for Benchmarking</vt:lpstr>
      <vt:lpstr>Different measures for different applications</vt:lpstr>
      <vt:lpstr>PowerPoint Presentation</vt:lpstr>
      <vt:lpstr>CAGI 6 feedback Leads &amp; ideas for CAGI 7</vt:lpstr>
      <vt:lpstr>PowerPoint Presentation</vt:lpstr>
      <vt:lpstr>CAGI Data for Benchmarking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CAGI 6</dc:title>
  <dc:creator>Steven E. Brenner</dc:creator>
  <cp:lastModifiedBy>Tina Bakolitsa</cp:lastModifiedBy>
  <cp:revision>10</cp:revision>
  <dcterms:created xsi:type="dcterms:W3CDTF">2022-05-15T15:27:29Z</dcterms:created>
  <dcterms:modified xsi:type="dcterms:W3CDTF">2022-05-15T23:18:04Z</dcterms:modified>
</cp:coreProperties>
</file>