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3" r:id="rId2"/>
  </p:sldMasterIdLst>
  <p:notesMasterIdLst>
    <p:notesMasterId r:id="rId17"/>
  </p:notesMasterIdLst>
  <p:sldIdLst>
    <p:sldId id="257" r:id="rId3"/>
    <p:sldId id="265" r:id="rId4"/>
    <p:sldId id="292" r:id="rId5"/>
    <p:sldId id="267" r:id="rId6"/>
    <p:sldId id="291" r:id="rId7"/>
    <p:sldId id="294" r:id="rId8"/>
    <p:sldId id="259" r:id="rId9"/>
    <p:sldId id="264" r:id="rId10"/>
    <p:sldId id="293" r:id="rId11"/>
    <p:sldId id="266" r:id="rId12"/>
    <p:sldId id="260" r:id="rId13"/>
    <p:sldId id="261" r:id="rId14"/>
    <p:sldId id="262" r:id="rId15"/>
    <p:sldId id="26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6" autoAdjust="0"/>
    <p:restoredTop sz="61429" autoAdjust="0"/>
  </p:normalViewPr>
  <p:slideViewPr>
    <p:cSldViewPr>
      <p:cViewPr varScale="1">
        <p:scale>
          <a:sx n="66" d="100"/>
          <a:sy n="66" d="100"/>
        </p:scale>
        <p:origin x="1072" y="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3F25BD-7611-4A19-8926-11A815050CB0}" type="datetimeFigureOut">
              <a:rPr lang="en-US" smtClean="0"/>
              <a:t>14-May-22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632ABB-A907-436B-B36E-769A6FE642E8}" type="slidenum">
              <a:rPr lang="en-US" smtClean="0"/>
              <a:t>‹#›</a:t>
            </a:fld>
            <a:endParaRPr lang="en-US"/>
          </a:p>
        </p:txBody>
      </p:sp>
    </p:spTree>
    <p:extLst>
      <p:ext uri="{BB962C8B-B14F-4D97-AF65-F5344CB8AC3E}">
        <p14:creationId xmlns:p14="http://schemas.microsoft.com/office/powerpoint/2010/main" val="2483518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2800" dirty="0"/>
              <a:t>Many groups have asked to use CAGI challenge data for benchmarking</a:t>
            </a:r>
          </a:p>
          <a:p>
            <a:r>
              <a:rPr lang="en-US" altLang="en-US" dirty="0"/>
              <a:t>Some journal reviewers have explicitly asked for this.</a:t>
            </a:r>
          </a:p>
          <a:p>
            <a:endParaRPr lang="en-US" altLang="en-US" sz="2800" dirty="0"/>
          </a:p>
          <a:p>
            <a:r>
              <a:rPr lang="en-US" altLang="en-US" dirty="0"/>
              <a:t>But we don’t allow it</a:t>
            </a:r>
          </a:p>
          <a:p>
            <a:r>
              <a:rPr lang="en-US" altLang="en-US" sz="2800" dirty="0"/>
              <a:t>Why?</a:t>
            </a:r>
          </a:p>
          <a:p>
            <a:pPr lvl="1"/>
            <a:r>
              <a:rPr lang="en-US" altLang="en-US" dirty="0"/>
              <a:t>Data Use Agreement </a:t>
            </a:r>
            <a:r>
              <a:rPr lang="en-US" altLang="en-US" i="1" dirty="0"/>
              <a:t>only</a:t>
            </a:r>
            <a:r>
              <a:rPr lang="en-US" altLang="en-US" dirty="0"/>
              <a:t> allows </a:t>
            </a:r>
            <a:br>
              <a:rPr lang="en-US" altLang="en-US" dirty="0"/>
            </a:br>
            <a:r>
              <a:rPr lang="en-US" altLang="en-US" dirty="0"/>
              <a:t>use of data for CAGI experiment</a:t>
            </a:r>
          </a:p>
          <a:p>
            <a:pPr lvl="1"/>
            <a:r>
              <a:rPr lang="en-US" altLang="en-US" dirty="0"/>
              <a:t>CAGI permissions often only for </a:t>
            </a:r>
            <a:br>
              <a:rPr lang="en-US" altLang="en-US" dirty="0"/>
            </a:br>
            <a:r>
              <a:rPr lang="en-US" altLang="en-US" dirty="0"/>
              <a:t>CAGI experiment especially for sensitive data</a:t>
            </a:r>
          </a:p>
          <a:p>
            <a:endParaRPr lang="en-US" dirty="0"/>
          </a:p>
        </p:txBody>
      </p:sp>
      <p:sp>
        <p:nvSpPr>
          <p:cNvPr id="4" name="Slide Number Placeholder 3"/>
          <p:cNvSpPr>
            <a:spLocks noGrp="1"/>
          </p:cNvSpPr>
          <p:nvPr>
            <p:ph type="sldNum" sz="quarter" idx="5"/>
          </p:nvPr>
        </p:nvSpPr>
        <p:spPr/>
        <p:txBody>
          <a:bodyPr/>
          <a:lstStyle/>
          <a:p>
            <a:fld id="{BE632ABB-A907-436B-B36E-769A6FE642E8}" type="slidenum">
              <a:rPr lang="en-US" smtClean="0"/>
              <a:t>2</a:t>
            </a:fld>
            <a:endParaRPr lang="en-US"/>
          </a:p>
        </p:txBody>
      </p:sp>
    </p:spTree>
    <p:extLst>
      <p:ext uri="{BB962C8B-B14F-4D97-AF65-F5344CB8AC3E}">
        <p14:creationId xmlns:p14="http://schemas.microsoft.com/office/powerpoint/2010/main" val="1594802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2800" dirty="0"/>
              <a:t>Many groups have asked to use CAGI challenge data for benchmarking</a:t>
            </a:r>
          </a:p>
          <a:p>
            <a:r>
              <a:rPr lang="en-US" altLang="en-US" dirty="0"/>
              <a:t>Some journal reviewers have explicitly asked for this.</a:t>
            </a:r>
          </a:p>
          <a:p>
            <a:endParaRPr lang="en-US" altLang="en-US" sz="2800" dirty="0"/>
          </a:p>
          <a:p>
            <a:r>
              <a:rPr lang="en-US" altLang="en-US" dirty="0"/>
              <a:t>But we don’t allow it</a:t>
            </a:r>
          </a:p>
          <a:p>
            <a:r>
              <a:rPr lang="en-US" altLang="en-US" sz="2800" dirty="0"/>
              <a:t>Why?</a:t>
            </a:r>
          </a:p>
          <a:p>
            <a:pPr lvl="1"/>
            <a:r>
              <a:rPr lang="en-US" altLang="en-US" dirty="0"/>
              <a:t>Data Use Agreement </a:t>
            </a:r>
            <a:r>
              <a:rPr lang="en-US" altLang="en-US" i="1" dirty="0"/>
              <a:t>only</a:t>
            </a:r>
            <a:r>
              <a:rPr lang="en-US" altLang="en-US" dirty="0"/>
              <a:t> allows </a:t>
            </a:r>
            <a:br>
              <a:rPr lang="en-US" altLang="en-US" dirty="0"/>
            </a:br>
            <a:r>
              <a:rPr lang="en-US" altLang="en-US" dirty="0"/>
              <a:t>use of data for CAGI experiment</a:t>
            </a:r>
          </a:p>
          <a:p>
            <a:pPr lvl="1"/>
            <a:r>
              <a:rPr lang="en-US" altLang="en-US" dirty="0"/>
              <a:t>CAGI permissions often only for </a:t>
            </a:r>
            <a:br>
              <a:rPr lang="en-US" altLang="en-US" dirty="0"/>
            </a:br>
            <a:r>
              <a:rPr lang="en-US" altLang="en-US" dirty="0"/>
              <a:t>CAGI experiment especially for sensitive data</a:t>
            </a:r>
          </a:p>
          <a:p>
            <a:endParaRPr lang="en-US" dirty="0"/>
          </a:p>
        </p:txBody>
      </p:sp>
      <p:sp>
        <p:nvSpPr>
          <p:cNvPr id="4" name="Slide Number Placeholder 3"/>
          <p:cNvSpPr>
            <a:spLocks noGrp="1"/>
          </p:cNvSpPr>
          <p:nvPr>
            <p:ph type="sldNum" sz="quarter" idx="5"/>
          </p:nvPr>
        </p:nvSpPr>
        <p:spPr/>
        <p:txBody>
          <a:bodyPr/>
          <a:lstStyle/>
          <a:p>
            <a:fld id="{BE632ABB-A907-436B-B36E-769A6FE642E8}" type="slidenum">
              <a:rPr lang="en-US" smtClean="0"/>
              <a:t>3</a:t>
            </a:fld>
            <a:endParaRPr lang="en-US"/>
          </a:p>
        </p:txBody>
      </p:sp>
    </p:spTree>
    <p:extLst>
      <p:ext uri="{BB962C8B-B14F-4D97-AF65-F5344CB8AC3E}">
        <p14:creationId xmlns:p14="http://schemas.microsoft.com/office/powerpoint/2010/main" val="456081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a:t>CASP pioneered </a:t>
            </a:r>
            <a:r>
              <a:rPr lang="en-US" altLang="en-US" sz="1200" i="1" dirty="0"/>
              <a:t>blind </a:t>
            </a:r>
            <a:r>
              <a:rPr lang="en-US" altLang="en-US" sz="1200" dirty="0"/>
              <a:t>prediction. We try to use unpublished data that nobody could have seen</a:t>
            </a:r>
          </a:p>
          <a:p>
            <a:r>
              <a:rPr lang="en-US" altLang="en-US" sz="1200" dirty="0"/>
              <a:t>Also </a:t>
            </a:r>
            <a:r>
              <a:rPr lang="en-US" altLang="en-US" i="1" dirty="0"/>
              <a:t>independent </a:t>
            </a:r>
            <a:r>
              <a:rPr lang="en-US" altLang="en-US" dirty="0"/>
              <a:t>assessment – assessors who are distinct from the predictors</a:t>
            </a:r>
          </a:p>
          <a:p>
            <a:r>
              <a:rPr lang="en-US" altLang="en-US" dirty="0"/>
              <a:t>Structure prediction had fallen into disrepute: phenomenal claims were rarely substantiated</a:t>
            </a:r>
          </a:p>
          <a:p>
            <a:r>
              <a:rPr lang="en-US" altLang="en-US" sz="1200" dirty="0"/>
              <a:t>Early CASP experiments showed that some most prominent methods failing</a:t>
            </a:r>
          </a:p>
          <a:p>
            <a:r>
              <a:rPr lang="en-US" altLang="en-US" sz="1200" dirty="0"/>
              <a:t>But also showed </a:t>
            </a:r>
            <a:r>
              <a:rPr lang="en-US" altLang="en-US" sz="1200" dirty="0" err="1"/>
              <a:t>Rosettta’s</a:t>
            </a:r>
            <a:r>
              <a:rPr lang="en-US" altLang="en-US" sz="1200" dirty="0"/>
              <a:t> predecessor </a:t>
            </a:r>
            <a:r>
              <a:rPr lang="en-US" altLang="en-US" sz="1200" dirty="0" err="1"/>
              <a:t>iSites</a:t>
            </a:r>
            <a:r>
              <a:rPr lang="en-US" altLang="en-US" sz="1200" dirty="0"/>
              <a:t> was doing amazing things -- though nobody believed the method.</a:t>
            </a:r>
          </a:p>
          <a:p>
            <a:r>
              <a:rPr lang="en-US" altLang="en-US" sz="1200" dirty="0"/>
              <a:t>It’s the need for this that we have all the rigamarole of CAGI rather than just making datasets and putting them out </a:t>
            </a:r>
            <a:r>
              <a:rPr lang="en-US" altLang="en-US" sz="1200" dirty="0" err="1"/>
              <a:t>ther</a:t>
            </a:r>
            <a:r>
              <a:rPr lang="en-US" altLang="en-US" sz="1200" dirty="0"/>
              <a:t>.</a:t>
            </a:r>
          </a:p>
          <a:p>
            <a:endParaRPr lang="en-US" altLang="en-US" dirty="0"/>
          </a:p>
          <a:p>
            <a:r>
              <a:rPr lang="en-US" altLang="en-US" sz="1200" dirty="0"/>
              <a:t>Why?   Does that happen.</a:t>
            </a:r>
            <a:br>
              <a:rPr lang="en-US" altLang="en-US" sz="1200" dirty="0"/>
            </a:br>
            <a:r>
              <a:rPr lang="en-US" altLang="en-US" sz="1200" dirty="0"/>
              <a:t>Self-assessment on open data allow manifold opportunities for self-deception</a:t>
            </a:r>
          </a:p>
          <a:p>
            <a:r>
              <a:rPr lang="en-US" dirty="0"/>
              <a:t>e.g., just visually and intellectually </a:t>
            </a:r>
            <a:r>
              <a:rPr lang="en-US" dirty="0" err="1"/>
              <a:t>knowong</a:t>
            </a:r>
            <a:r>
              <a:rPr lang="en-US" dirty="0"/>
              <a:t> high and low values. Some values over 1.  general sense of distribution</a:t>
            </a:r>
          </a:p>
          <a:p>
            <a:r>
              <a:rPr lang="en-US" dirty="0"/>
              <a:t>Could repeatedly develop new methods and run against validation set, see what it got wrong and tweak</a:t>
            </a:r>
          </a:p>
          <a:p>
            <a:r>
              <a:rPr lang="en-US" dirty="0"/>
              <a:t>Or could inadvertently entirely train on these data</a:t>
            </a:r>
          </a:p>
          <a:p>
            <a:endParaRPr lang="en-US" dirty="0"/>
          </a:p>
          <a:p>
            <a:r>
              <a:rPr lang="en-US" dirty="0"/>
              <a:t>When I was in college I won the price for the fastest sort algorithm given numbers from a random number function</a:t>
            </a:r>
          </a:p>
        </p:txBody>
      </p:sp>
      <p:sp>
        <p:nvSpPr>
          <p:cNvPr id="4" name="Slide Number Placeholder 3"/>
          <p:cNvSpPr>
            <a:spLocks noGrp="1"/>
          </p:cNvSpPr>
          <p:nvPr>
            <p:ph type="sldNum" sz="quarter" idx="5"/>
          </p:nvPr>
        </p:nvSpPr>
        <p:spPr/>
        <p:txBody>
          <a:bodyPr/>
          <a:lstStyle/>
          <a:p>
            <a:fld id="{BE632ABB-A907-436B-B36E-769A6FE642E8}" type="slidenum">
              <a:rPr lang="en-US" smtClean="0"/>
              <a:t>4</a:t>
            </a:fld>
            <a:endParaRPr lang="en-US"/>
          </a:p>
        </p:txBody>
      </p:sp>
    </p:spTree>
    <p:extLst>
      <p:ext uri="{BB962C8B-B14F-4D97-AF65-F5344CB8AC3E}">
        <p14:creationId xmlns:p14="http://schemas.microsoft.com/office/powerpoint/2010/main" val="2802965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if we let </a:t>
            </a:r>
            <a:r>
              <a:rPr lang="en-US" dirty="0" err="1"/>
              <a:t>benchmarkers</a:t>
            </a:r>
            <a:r>
              <a:rPr lang="en-US" dirty="0"/>
              <a:t> with open data compare against CAGI with closed data</a:t>
            </a:r>
          </a:p>
          <a:p>
            <a:r>
              <a:rPr lang="en-US" dirty="0"/>
              <a:t>CAGI predictors will lose</a:t>
            </a:r>
          </a:p>
          <a:p>
            <a:endParaRPr lang="en-US" dirty="0"/>
          </a:p>
          <a:p>
            <a:r>
              <a:rPr lang="en-US" dirty="0"/>
              <a:t>Incentivizing people to not participate in CAGI because it puts them at a disadvantage is the opposite of what we need to do.</a:t>
            </a:r>
          </a:p>
        </p:txBody>
      </p:sp>
      <p:sp>
        <p:nvSpPr>
          <p:cNvPr id="4" name="Slide Number Placeholder 3"/>
          <p:cNvSpPr>
            <a:spLocks noGrp="1"/>
          </p:cNvSpPr>
          <p:nvPr>
            <p:ph type="sldNum" sz="quarter" idx="5"/>
          </p:nvPr>
        </p:nvSpPr>
        <p:spPr/>
        <p:txBody>
          <a:bodyPr/>
          <a:lstStyle/>
          <a:p>
            <a:fld id="{BE632ABB-A907-436B-B36E-769A6FE642E8}" type="slidenum">
              <a:rPr lang="en-US" smtClean="0"/>
              <a:t>5</a:t>
            </a:fld>
            <a:endParaRPr lang="en-US"/>
          </a:p>
        </p:txBody>
      </p:sp>
    </p:spTree>
    <p:extLst>
      <p:ext uri="{BB962C8B-B14F-4D97-AF65-F5344CB8AC3E}">
        <p14:creationId xmlns:p14="http://schemas.microsoft.com/office/powerpoint/2010/main" val="3818945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14-May-22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14-May-22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14-May-22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14-May-22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14-May-22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14-May-22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14-May-22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14-May-22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14-May-22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14-May-22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14-May-22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14-May-22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14-May-22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14-May-22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14-May-22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14-May-22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14-May-22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14-May-22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14-May-22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14-May-22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14-May-22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6347" indent="0" algn="ctr">
              <a:buNone/>
              <a:defRPr/>
            </a:lvl2pPr>
            <a:lvl3pPr marL="912695" indent="0" algn="ctr">
              <a:buNone/>
              <a:defRPr/>
            </a:lvl3pPr>
            <a:lvl4pPr marL="1369044" indent="0" algn="ctr">
              <a:buNone/>
              <a:defRPr/>
            </a:lvl4pPr>
            <a:lvl5pPr marL="1825391" indent="0" algn="ctr">
              <a:buNone/>
              <a:defRPr/>
            </a:lvl5pPr>
            <a:lvl6pPr marL="2281739" indent="0" algn="ctr">
              <a:buNone/>
              <a:defRPr/>
            </a:lvl6pPr>
            <a:lvl7pPr marL="2738086" indent="0" algn="ctr">
              <a:buNone/>
              <a:defRPr/>
            </a:lvl7pPr>
            <a:lvl8pPr marL="3194426" indent="0" algn="ctr">
              <a:buNone/>
              <a:defRPr/>
            </a:lvl8pPr>
            <a:lvl9pPr marL="3650779"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8EE002D2-07EB-4D31-ACCA-D26DD4B2A940}" type="slidenum">
              <a:rPr lang="en-US"/>
              <a:pPr>
                <a:defRPr/>
              </a:pPr>
              <a:t>‹#›</a:t>
            </a:fld>
            <a:endParaRPr lang="en-US"/>
          </a:p>
        </p:txBody>
      </p:sp>
    </p:spTree>
    <p:extLst>
      <p:ext uri="{BB962C8B-B14F-4D97-AF65-F5344CB8AC3E}">
        <p14:creationId xmlns:p14="http://schemas.microsoft.com/office/powerpoint/2010/main" val="28748271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6324B840-5A30-42A4-B3A7-917BA0B85B09}" type="slidenum">
              <a:rPr lang="en-US"/>
              <a:pPr>
                <a:defRPr/>
              </a:pPr>
              <a:t>‹#›</a:t>
            </a:fld>
            <a:endParaRPr lang="en-US"/>
          </a:p>
        </p:txBody>
      </p:sp>
    </p:spTree>
    <p:extLst>
      <p:ext uri="{BB962C8B-B14F-4D97-AF65-F5344CB8AC3E}">
        <p14:creationId xmlns:p14="http://schemas.microsoft.com/office/powerpoint/2010/main" val="14191927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6347" indent="0">
              <a:buNone/>
              <a:defRPr sz="1800"/>
            </a:lvl2pPr>
            <a:lvl3pPr marL="912695" indent="0">
              <a:buNone/>
              <a:defRPr sz="1600"/>
            </a:lvl3pPr>
            <a:lvl4pPr marL="1369044" indent="0">
              <a:buNone/>
              <a:defRPr sz="1400"/>
            </a:lvl4pPr>
            <a:lvl5pPr marL="1825391" indent="0">
              <a:buNone/>
              <a:defRPr sz="1400"/>
            </a:lvl5pPr>
            <a:lvl6pPr marL="2281739" indent="0">
              <a:buNone/>
              <a:defRPr sz="1400"/>
            </a:lvl6pPr>
            <a:lvl7pPr marL="2738086" indent="0">
              <a:buNone/>
              <a:defRPr sz="1400"/>
            </a:lvl7pPr>
            <a:lvl8pPr marL="3194426" indent="0">
              <a:buNone/>
              <a:defRPr sz="1400"/>
            </a:lvl8pPr>
            <a:lvl9pPr marL="3650779"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F336EFF5-0DCE-40A3-AFAB-4A3E0F915CFD}" type="slidenum">
              <a:rPr lang="en-US"/>
              <a:pPr>
                <a:defRPr/>
              </a:pPr>
              <a:t>‹#›</a:t>
            </a:fld>
            <a:endParaRPr lang="en-US"/>
          </a:p>
        </p:txBody>
      </p:sp>
    </p:spTree>
    <p:extLst>
      <p:ext uri="{BB962C8B-B14F-4D97-AF65-F5344CB8AC3E}">
        <p14:creationId xmlns:p14="http://schemas.microsoft.com/office/powerpoint/2010/main" val="27700135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4262C173-2E1B-4AFE-8E7A-1F799E0AA30A}" type="slidenum">
              <a:rPr lang="en-US"/>
              <a:pPr>
                <a:defRPr/>
              </a:pPr>
              <a:t>‹#›</a:t>
            </a:fld>
            <a:endParaRPr lang="en-US"/>
          </a:p>
        </p:txBody>
      </p:sp>
    </p:spTree>
    <p:extLst>
      <p:ext uri="{BB962C8B-B14F-4D97-AF65-F5344CB8AC3E}">
        <p14:creationId xmlns:p14="http://schemas.microsoft.com/office/powerpoint/2010/main" val="36783645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6347" indent="0">
              <a:buNone/>
              <a:defRPr sz="2000" b="1"/>
            </a:lvl2pPr>
            <a:lvl3pPr marL="912695" indent="0">
              <a:buNone/>
              <a:defRPr sz="1800" b="1"/>
            </a:lvl3pPr>
            <a:lvl4pPr marL="1369044" indent="0">
              <a:buNone/>
              <a:defRPr sz="1600" b="1"/>
            </a:lvl4pPr>
            <a:lvl5pPr marL="1825391" indent="0">
              <a:buNone/>
              <a:defRPr sz="1600" b="1"/>
            </a:lvl5pPr>
            <a:lvl6pPr marL="2281739" indent="0">
              <a:buNone/>
              <a:defRPr sz="1600" b="1"/>
            </a:lvl6pPr>
            <a:lvl7pPr marL="2738086" indent="0">
              <a:buNone/>
              <a:defRPr sz="1600" b="1"/>
            </a:lvl7pPr>
            <a:lvl8pPr marL="3194426" indent="0">
              <a:buNone/>
              <a:defRPr sz="1600" b="1"/>
            </a:lvl8pPr>
            <a:lvl9pPr marL="365077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6347" indent="0">
              <a:buNone/>
              <a:defRPr sz="2000" b="1"/>
            </a:lvl2pPr>
            <a:lvl3pPr marL="912695" indent="0">
              <a:buNone/>
              <a:defRPr sz="1800" b="1"/>
            </a:lvl3pPr>
            <a:lvl4pPr marL="1369044" indent="0">
              <a:buNone/>
              <a:defRPr sz="1600" b="1"/>
            </a:lvl4pPr>
            <a:lvl5pPr marL="1825391" indent="0">
              <a:buNone/>
              <a:defRPr sz="1600" b="1"/>
            </a:lvl5pPr>
            <a:lvl6pPr marL="2281739" indent="0">
              <a:buNone/>
              <a:defRPr sz="1600" b="1"/>
            </a:lvl6pPr>
            <a:lvl7pPr marL="2738086" indent="0">
              <a:buNone/>
              <a:defRPr sz="1600" b="1"/>
            </a:lvl7pPr>
            <a:lvl8pPr marL="3194426" indent="0">
              <a:buNone/>
              <a:defRPr sz="1600" b="1"/>
            </a:lvl8pPr>
            <a:lvl9pPr marL="365077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smtClean="0"/>
            </a:lvl1pPr>
          </a:lstStyle>
          <a:p>
            <a:pPr>
              <a:defRPr/>
            </a:pPr>
            <a:fld id="{BD6346B9-FE20-409D-8A76-DB913F3883FB}" type="slidenum">
              <a:rPr lang="en-US"/>
              <a:pPr>
                <a:defRPr/>
              </a:pPr>
              <a:t>‹#›</a:t>
            </a:fld>
            <a:endParaRPr lang="en-US"/>
          </a:p>
        </p:txBody>
      </p:sp>
    </p:spTree>
    <p:extLst>
      <p:ext uri="{BB962C8B-B14F-4D97-AF65-F5344CB8AC3E}">
        <p14:creationId xmlns:p14="http://schemas.microsoft.com/office/powerpoint/2010/main" val="11460452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smtClean="0"/>
            </a:lvl1pPr>
          </a:lstStyle>
          <a:p>
            <a:pPr>
              <a:defRPr/>
            </a:pPr>
            <a:fld id="{A3A5D595-C3D5-422C-B3F5-FAE2746045F2}" type="slidenum">
              <a:rPr lang="en-US"/>
              <a:pPr>
                <a:defRPr/>
              </a:pPr>
              <a:t>‹#›</a:t>
            </a:fld>
            <a:endParaRPr lang="en-US"/>
          </a:p>
        </p:txBody>
      </p:sp>
    </p:spTree>
    <p:extLst>
      <p:ext uri="{BB962C8B-B14F-4D97-AF65-F5344CB8AC3E}">
        <p14:creationId xmlns:p14="http://schemas.microsoft.com/office/powerpoint/2010/main" val="42255439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smtClean="0"/>
            </a:lvl1pPr>
          </a:lstStyle>
          <a:p>
            <a:pPr>
              <a:defRPr/>
            </a:pPr>
            <a:fld id="{6DD0CA00-777F-425F-AF9D-48BF0FF5A098}" type="slidenum">
              <a:rPr lang="en-US"/>
              <a:pPr>
                <a:defRPr/>
              </a:pPr>
              <a:t>‹#›</a:t>
            </a:fld>
            <a:endParaRPr lang="en-US"/>
          </a:p>
        </p:txBody>
      </p:sp>
    </p:spTree>
    <p:extLst>
      <p:ext uri="{BB962C8B-B14F-4D97-AF65-F5344CB8AC3E}">
        <p14:creationId xmlns:p14="http://schemas.microsoft.com/office/powerpoint/2010/main" val="16242482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6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6347" indent="0">
              <a:buNone/>
              <a:defRPr sz="1200"/>
            </a:lvl2pPr>
            <a:lvl3pPr marL="912695" indent="0">
              <a:buNone/>
              <a:defRPr sz="1000"/>
            </a:lvl3pPr>
            <a:lvl4pPr marL="1369044" indent="0">
              <a:buNone/>
              <a:defRPr sz="900"/>
            </a:lvl4pPr>
            <a:lvl5pPr marL="1825391" indent="0">
              <a:buNone/>
              <a:defRPr sz="900"/>
            </a:lvl5pPr>
            <a:lvl6pPr marL="2281739" indent="0">
              <a:buNone/>
              <a:defRPr sz="900"/>
            </a:lvl6pPr>
            <a:lvl7pPr marL="2738086" indent="0">
              <a:buNone/>
              <a:defRPr sz="900"/>
            </a:lvl7pPr>
            <a:lvl8pPr marL="3194426" indent="0">
              <a:buNone/>
              <a:defRPr sz="900"/>
            </a:lvl8pPr>
            <a:lvl9pPr marL="365077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01267D59-C105-43D9-8745-12A5D7081E59}" type="slidenum">
              <a:rPr lang="en-US"/>
              <a:pPr>
                <a:defRPr/>
              </a:pPr>
              <a:t>‹#›</a:t>
            </a:fld>
            <a:endParaRPr lang="en-US"/>
          </a:p>
        </p:txBody>
      </p:sp>
    </p:spTree>
    <p:extLst>
      <p:ext uri="{BB962C8B-B14F-4D97-AF65-F5344CB8AC3E}">
        <p14:creationId xmlns:p14="http://schemas.microsoft.com/office/powerpoint/2010/main" val="8163542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347" indent="0">
              <a:buNone/>
              <a:defRPr sz="2800"/>
            </a:lvl2pPr>
            <a:lvl3pPr marL="912695" indent="0">
              <a:buNone/>
              <a:defRPr sz="2400"/>
            </a:lvl3pPr>
            <a:lvl4pPr marL="1369044" indent="0">
              <a:buNone/>
              <a:defRPr sz="2000"/>
            </a:lvl4pPr>
            <a:lvl5pPr marL="1825391" indent="0">
              <a:buNone/>
              <a:defRPr sz="2000"/>
            </a:lvl5pPr>
            <a:lvl6pPr marL="2281739" indent="0">
              <a:buNone/>
              <a:defRPr sz="2000"/>
            </a:lvl6pPr>
            <a:lvl7pPr marL="2738086" indent="0">
              <a:buNone/>
              <a:defRPr sz="2000"/>
            </a:lvl7pPr>
            <a:lvl8pPr marL="3194426" indent="0">
              <a:buNone/>
              <a:defRPr sz="2000"/>
            </a:lvl8pPr>
            <a:lvl9pPr marL="3650779"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347" indent="0">
              <a:buNone/>
              <a:defRPr sz="1200"/>
            </a:lvl2pPr>
            <a:lvl3pPr marL="912695" indent="0">
              <a:buNone/>
              <a:defRPr sz="1000"/>
            </a:lvl3pPr>
            <a:lvl4pPr marL="1369044" indent="0">
              <a:buNone/>
              <a:defRPr sz="900"/>
            </a:lvl4pPr>
            <a:lvl5pPr marL="1825391" indent="0">
              <a:buNone/>
              <a:defRPr sz="900"/>
            </a:lvl5pPr>
            <a:lvl6pPr marL="2281739" indent="0">
              <a:buNone/>
              <a:defRPr sz="900"/>
            </a:lvl6pPr>
            <a:lvl7pPr marL="2738086" indent="0">
              <a:buNone/>
              <a:defRPr sz="900"/>
            </a:lvl7pPr>
            <a:lvl8pPr marL="3194426" indent="0">
              <a:buNone/>
              <a:defRPr sz="900"/>
            </a:lvl8pPr>
            <a:lvl9pPr marL="365077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smtClean="0"/>
            </a:lvl1pPr>
          </a:lstStyle>
          <a:p>
            <a:pPr>
              <a:defRPr/>
            </a:pPr>
            <a:fld id="{4E489897-1744-4026-9A4F-45E69881CE00}" type="slidenum">
              <a:rPr lang="en-US"/>
              <a:pPr>
                <a:defRPr/>
              </a:pPr>
              <a:t>‹#›</a:t>
            </a:fld>
            <a:endParaRPr lang="en-US"/>
          </a:p>
        </p:txBody>
      </p:sp>
    </p:spTree>
    <p:extLst>
      <p:ext uri="{BB962C8B-B14F-4D97-AF65-F5344CB8AC3E}">
        <p14:creationId xmlns:p14="http://schemas.microsoft.com/office/powerpoint/2010/main" val="31997683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787E1BDD-8848-4C87-B9AE-AA2BB9DD1CF6}" type="slidenum">
              <a:rPr lang="en-US"/>
              <a:pPr>
                <a:defRPr/>
              </a:pPr>
              <a:t>‹#›</a:t>
            </a:fld>
            <a:endParaRPr lang="en-US"/>
          </a:p>
        </p:txBody>
      </p:sp>
    </p:spTree>
    <p:extLst>
      <p:ext uri="{BB962C8B-B14F-4D97-AF65-F5344CB8AC3E}">
        <p14:creationId xmlns:p14="http://schemas.microsoft.com/office/powerpoint/2010/main" val="2029234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5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7938D0EC-15B7-4E93-8A72-807DAFFBF2A3}" type="slidenum">
              <a:rPr lang="en-US"/>
              <a:pPr>
                <a:defRPr/>
              </a:pPr>
              <a:t>‹#›</a:t>
            </a:fld>
            <a:endParaRPr lang="en-US"/>
          </a:p>
        </p:txBody>
      </p:sp>
    </p:spTree>
    <p:extLst>
      <p:ext uri="{BB962C8B-B14F-4D97-AF65-F5344CB8AC3E}">
        <p14:creationId xmlns:p14="http://schemas.microsoft.com/office/powerpoint/2010/main" val="471911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2.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14-May-22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62" tIns="45633" rIns="91262" bIns="45633" numCol="1" anchor="ctr" anchorCtr="0" compatLnSpc="1">
            <a:prstTxWarp prst="textNoShape">
              <a:avLst/>
            </a:prstTxWarp>
          </a:bodyPr>
          <a:lstStyle/>
          <a:p>
            <a:pPr lvl="0"/>
            <a:r>
              <a:rPr lang="en-US" altLang="en-US"/>
              <a:t>Click to edit Master title style</a:t>
            </a:r>
          </a:p>
        </p:txBody>
      </p:sp>
      <p:sp>
        <p:nvSpPr>
          <p:cNvPr id="55299" name="Text Placeholder 2"/>
          <p:cNvSpPr>
            <a:spLocks noGrp="1"/>
          </p:cNvSpPr>
          <p:nvPr>
            <p:ph type="body" idx="1"/>
          </p:nvPr>
        </p:nvSpPr>
        <p:spPr bwMode="auto">
          <a:xfrm>
            <a:off x="457200" y="160020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262" tIns="45633" rIns="91262" bIns="4563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68"/>
            <a:ext cx="2133600" cy="365125"/>
          </a:xfrm>
          <a:prstGeom prst="rect">
            <a:avLst/>
          </a:prstGeom>
        </p:spPr>
        <p:txBody>
          <a:bodyPr vert="horz" lIns="91262" tIns="45633" rIns="91262" bIns="45633" rtlCol="0" anchor="ctr"/>
          <a:lstStyle>
            <a:lvl1pPr algn="l" fontAlgn="auto">
              <a:spcBef>
                <a:spcPts val="0"/>
              </a:spcBef>
              <a:spcAft>
                <a:spcPts val="0"/>
              </a:spcAft>
              <a:defRPr sz="1200" baseline="0">
                <a:solidFill>
                  <a:prstClr val="black">
                    <a:tint val="75000"/>
                  </a:prstClr>
                </a:solidFill>
                <a:latin typeface="+mn-lt"/>
                <a:ea typeface="MS PGothic" pitchFamily="34" charset="-128"/>
                <a:cs typeface="+mn-cs"/>
              </a:defRPr>
            </a:lvl1pPr>
          </a:lstStyle>
          <a:p>
            <a:pPr defTabSz="912695">
              <a:defRPr/>
            </a:pPr>
            <a:endParaRPr lang="en-US"/>
          </a:p>
        </p:txBody>
      </p:sp>
      <p:sp>
        <p:nvSpPr>
          <p:cNvPr id="5" name="Footer Placeholder 4"/>
          <p:cNvSpPr>
            <a:spLocks noGrp="1"/>
          </p:cNvSpPr>
          <p:nvPr>
            <p:ph type="ftr" sz="quarter" idx="3"/>
          </p:nvPr>
        </p:nvSpPr>
        <p:spPr>
          <a:xfrm>
            <a:off x="3124200" y="6356368"/>
            <a:ext cx="2895600" cy="365125"/>
          </a:xfrm>
          <a:prstGeom prst="rect">
            <a:avLst/>
          </a:prstGeom>
        </p:spPr>
        <p:txBody>
          <a:bodyPr vert="horz" lIns="91262" tIns="45633" rIns="91262" bIns="45633" rtlCol="0" anchor="ctr"/>
          <a:lstStyle>
            <a:lvl1pPr algn="ctr" fontAlgn="auto">
              <a:spcBef>
                <a:spcPts val="0"/>
              </a:spcBef>
              <a:spcAft>
                <a:spcPts val="0"/>
              </a:spcAft>
              <a:defRPr sz="1200" baseline="0">
                <a:solidFill>
                  <a:prstClr val="black">
                    <a:tint val="75000"/>
                  </a:prstClr>
                </a:solidFill>
                <a:latin typeface="+mn-lt"/>
                <a:ea typeface="MS PGothic" pitchFamily="34" charset="-128"/>
                <a:cs typeface="+mn-cs"/>
              </a:defRPr>
            </a:lvl1pPr>
          </a:lstStyle>
          <a:p>
            <a:pPr defTabSz="912695">
              <a:defRPr/>
            </a:pPr>
            <a:endParaRPr lang="en-US"/>
          </a:p>
        </p:txBody>
      </p:sp>
      <p:sp>
        <p:nvSpPr>
          <p:cNvPr id="6" name="Slide Number Placeholder 5"/>
          <p:cNvSpPr>
            <a:spLocks noGrp="1"/>
          </p:cNvSpPr>
          <p:nvPr>
            <p:ph type="sldNum" sz="quarter" idx="4"/>
          </p:nvPr>
        </p:nvSpPr>
        <p:spPr>
          <a:xfrm>
            <a:off x="6553200" y="6356368"/>
            <a:ext cx="2133600" cy="365125"/>
          </a:xfrm>
          <a:prstGeom prst="rect">
            <a:avLst/>
          </a:prstGeom>
        </p:spPr>
        <p:txBody>
          <a:bodyPr vert="horz" lIns="91262" tIns="45633" rIns="91262" bIns="45633" rtlCol="0" anchor="ctr"/>
          <a:lstStyle>
            <a:lvl1pPr algn="r" fontAlgn="auto">
              <a:spcBef>
                <a:spcPts val="0"/>
              </a:spcBef>
              <a:spcAft>
                <a:spcPts val="0"/>
              </a:spcAft>
              <a:defRPr sz="1200" baseline="0">
                <a:solidFill>
                  <a:prstClr val="black">
                    <a:tint val="75000"/>
                  </a:prstClr>
                </a:solidFill>
                <a:latin typeface="+mn-lt"/>
                <a:ea typeface="MS PGothic" pitchFamily="34" charset="-128"/>
                <a:cs typeface="+mn-cs"/>
              </a:defRPr>
            </a:lvl1pPr>
          </a:lstStyle>
          <a:p>
            <a:pPr defTabSz="912695">
              <a:defRPr/>
            </a:pPr>
            <a:fld id="{0C873136-E254-49E1-8E44-C9E7F6610421}" type="slidenum">
              <a:rPr lang="en-US"/>
              <a:pPr defTabSz="912695">
                <a:defRPr/>
              </a:pPr>
              <a:t>‹#›</a:t>
            </a:fld>
            <a:endParaRPr lang="en-US"/>
          </a:p>
        </p:txBody>
      </p:sp>
    </p:spTree>
    <p:extLst>
      <p:ext uri="{BB962C8B-B14F-4D97-AF65-F5344CB8AC3E}">
        <p14:creationId xmlns:p14="http://schemas.microsoft.com/office/powerpoint/2010/main" val="17416126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6347" algn="ctr" rtl="0" fontAlgn="base">
        <a:spcBef>
          <a:spcPct val="0"/>
        </a:spcBef>
        <a:spcAft>
          <a:spcPct val="0"/>
        </a:spcAft>
        <a:defRPr sz="4400">
          <a:solidFill>
            <a:schemeClr val="tx1"/>
          </a:solidFill>
          <a:latin typeface="Calibri" pitchFamily="34" charset="0"/>
        </a:defRPr>
      </a:lvl6pPr>
      <a:lvl7pPr marL="912695" algn="ctr" rtl="0" fontAlgn="base">
        <a:spcBef>
          <a:spcPct val="0"/>
        </a:spcBef>
        <a:spcAft>
          <a:spcPct val="0"/>
        </a:spcAft>
        <a:defRPr sz="4400">
          <a:solidFill>
            <a:schemeClr val="tx1"/>
          </a:solidFill>
          <a:latin typeface="Calibri" pitchFamily="34" charset="0"/>
        </a:defRPr>
      </a:lvl7pPr>
      <a:lvl8pPr marL="1369044" algn="ctr" rtl="0" fontAlgn="base">
        <a:spcBef>
          <a:spcPct val="0"/>
        </a:spcBef>
        <a:spcAft>
          <a:spcPct val="0"/>
        </a:spcAft>
        <a:defRPr sz="4400">
          <a:solidFill>
            <a:schemeClr val="tx1"/>
          </a:solidFill>
          <a:latin typeface="Calibri" pitchFamily="34" charset="0"/>
        </a:defRPr>
      </a:lvl8pPr>
      <a:lvl9pPr marL="1825391" algn="ctr" rtl="0" fontAlgn="base">
        <a:spcBef>
          <a:spcPct val="0"/>
        </a:spcBef>
        <a:spcAft>
          <a:spcPct val="0"/>
        </a:spcAft>
        <a:defRPr sz="4400">
          <a:solidFill>
            <a:schemeClr val="tx1"/>
          </a:solidFill>
          <a:latin typeface="Calibri" pitchFamily="34" charset="0"/>
        </a:defRPr>
      </a:lvl9pPr>
    </p:titleStyle>
    <p:bodyStyle>
      <a:lvl1pPr marL="342260" indent="-342260" algn="l" rtl="0" fontAlgn="base">
        <a:spcBef>
          <a:spcPct val="20000"/>
        </a:spcBef>
        <a:spcAft>
          <a:spcPct val="0"/>
        </a:spcAft>
        <a:buFont typeface="Arial" pitchFamily="34" charset="0"/>
        <a:buChar char="•"/>
        <a:defRPr sz="3200">
          <a:solidFill>
            <a:schemeClr val="tx1"/>
          </a:solidFill>
          <a:latin typeface="+mn-lt"/>
          <a:ea typeface="+mn-ea"/>
          <a:cs typeface="+mn-cs"/>
        </a:defRPr>
      </a:lvl1pPr>
      <a:lvl2pPr marL="741565" indent="-285219" algn="l" rtl="0" fontAlgn="base">
        <a:spcBef>
          <a:spcPct val="20000"/>
        </a:spcBef>
        <a:spcAft>
          <a:spcPct val="0"/>
        </a:spcAft>
        <a:buFont typeface="Arial" pitchFamily="34" charset="0"/>
        <a:buChar char="–"/>
        <a:defRPr sz="2800">
          <a:solidFill>
            <a:schemeClr val="tx1"/>
          </a:solidFill>
          <a:latin typeface="+mn-lt"/>
        </a:defRPr>
      </a:lvl2pPr>
      <a:lvl3pPr marL="1140871" indent="-228174" algn="l" rtl="0" fontAlgn="base">
        <a:spcBef>
          <a:spcPct val="20000"/>
        </a:spcBef>
        <a:spcAft>
          <a:spcPct val="0"/>
        </a:spcAft>
        <a:buFont typeface="Arial" pitchFamily="34" charset="0"/>
        <a:buChar char="•"/>
        <a:defRPr sz="2400">
          <a:solidFill>
            <a:schemeClr val="tx1"/>
          </a:solidFill>
          <a:latin typeface="+mn-lt"/>
        </a:defRPr>
      </a:lvl3pPr>
      <a:lvl4pPr marL="1597214" indent="-228174" algn="l" rtl="0" fontAlgn="base">
        <a:spcBef>
          <a:spcPct val="20000"/>
        </a:spcBef>
        <a:spcAft>
          <a:spcPct val="0"/>
        </a:spcAft>
        <a:buFont typeface="Arial" pitchFamily="34" charset="0"/>
        <a:buChar char="–"/>
        <a:defRPr sz="2000">
          <a:solidFill>
            <a:schemeClr val="tx1"/>
          </a:solidFill>
          <a:latin typeface="+mn-lt"/>
        </a:defRPr>
      </a:lvl4pPr>
      <a:lvl5pPr marL="2053565" indent="-228174" algn="l" rtl="0" fontAlgn="base">
        <a:spcBef>
          <a:spcPct val="20000"/>
        </a:spcBef>
        <a:spcAft>
          <a:spcPct val="0"/>
        </a:spcAft>
        <a:buFont typeface="Arial" pitchFamily="34" charset="0"/>
        <a:buChar char="»"/>
        <a:defRPr sz="2000">
          <a:solidFill>
            <a:schemeClr val="tx1"/>
          </a:solidFill>
          <a:latin typeface="+mn-lt"/>
        </a:defRPr>
      </a:lvl5pPr>
      <a:lvl6pPr marL="2509912" indent="-228174" algn="l" rtl="0" fontAlgn="base">
        <a:spcBef>
          <a:spcPct val="20000"/>
        </a:spcBef>
        <a:spcAft>
          <a:spcPct val="0"/>
        </a:spcAft>
        <a:buFont typeface="Arial" pitchFamily="34" charset="0"/>
        <a:buChar char="»"/>
        <a:defRPr sz="2000">
          <a:solidFill>
            <a:schemeClr val="tx1"/>
          </a:solidFill>
          <a:latin typeface="+mn-lt"/>
        </a:defRPr>
      </a:lvl6pPr>
      <a:lvl7pPr marL="2966261" indent="-228174" algn="l" rtl="0" fontAlgn="base">
        <a:spcBef>
          <a:spcPct val="20000"/>
        </a:spcBef>
        <a:spcAft>
          <a:spcPct val="0"/>
        </a:spcAft>
        <a:buFont typeface="Arial" pitchFamily="34" charset="0"/>
        <a:buChar char="»"/>
        <a:defRPr sz="2000">
          <a:solidFill>
            <a:schemeClr val="tx1"/>
          </a:solidFill>
          <a:latin typeface="+mn-lt"/>
        </a:defRPr>
      </a:lvl7pPr>
      <a:lvl8pPr marL="3422608" indent="-228174" algn="l" rtl="0" fontAlgn="base">
        <a:spcBef>
          <a:spcPct val="20000"/>
        </a:spcBef>
        <a:spcAft>
          <a:spcPct val="0"/>
        </a:spcAft>
        <a:buFont typeface="Arial" pitchFamily="34" charset="0"/>
        <a:buChar char="»"/>
        <a:defRPr sz="2000">
          <a:solidFill>
            <a:schemeClr val="tx1"/>
          </a:solidFill>
          <a:latin typeface="+mn-lt"/>
        </a:defRPr>
      </a:lvl8pPr>
      <a:lvl9pPr marL="3878955" indent="-228174" algn="l" rtl="0" fontAlgn="base">
        <a:spcBef>
          <a:spcPct val="20000"/>
        </a:spcBef>
        <a:spcAft>
          <a:spcPct val="0"/>
        </a:spcAft>
        <a:buFont typeface="Arial" pitchFamily="34" charset="0"/>
        <a:buChar char="»"/>
        <a:defRPr sz="2000">
          <a:solidFill>
            <a:schemeClr val="tx1"/>
          </a:solidFill>
          <a:latin typeface="+mn-lt"/>
        </a:defRPr>
      </a:lvl9pPr>
    </p:bodyStyle>
    <p:otherStyle>
      <a:defPPr>
        <a:defRPr lang="en-US"/>
      </a:defPPr>
      <a:lvl1pPr marL="0" algn="l" defTabSz="912695" rtl="0" eaLnBrk="1" latinLnBrk="0" hangingPunct="1">
        <a:defRPr sz="1800" kern="1200">
          <a:solidFill>
            <a:schemeClr val="tx1"/>
          </a:solidFill>
          <a:latin typeface="+mn-lt"/>
          <a:ea typeface="+mn-ea"/>
          <a:cs typeface="+mn-cs"/>
        </a:defRPr>
      </a:lvl1pPr>
      <a:lvl2pPr marL="456347" algn="l" defTabSz="912695" rtl="0" eaLnBrk="1" latinLnBrk="0" hangingPunct="1">
        <a:defRPr sz="1800" kern="1200">
          <a:solidFill>
            <a:schemeClr val="tx1"/>
          </a:solidFill>
          <a:latin typeface="+mn-lt"/>
          <a:ea typeface="+mn-ea"/>
          <a:cs typeface="+mn-cs"/>
        </a:defRPr>
      </a:lvl2pPr>
      <a:lvl3pPr marL="912695" algn="l" defTabSz="912695" rtl="0" eaLnBrk="1" latinLnBrk="0" hangingPunct="1">
        <a:defRPr sz="1800" kern="1200">
          <a:solidFill>
            <a:schemeClr val="tx1"/>
          </a:solidFill>
          <a:latin typeface="+mn-lt"/>
          <a:ea typeface="+mn-ea"/>
          <a:cs typeface="+mn-cs"/>
        </a:defRPr>
      </a:lvl3pPr>
      <a:lvl4pPr marL="1369044" algn="l" defTabSz="912695" rtl="0" eaLnBrk="1" latinLnBrk="0" hangingPunct="1">
        <a:defRPr sz="1800" kern="1200">
          <a:solidFill>
            <a:schemeClr val="tx1"/>
          </a:solidFill>
          <a:latin typeface="+mn-lt"/>
          <a:ea typeface="+mn-ea"/>
          <a:cs typeface="+mn-cs"/>
        </a:defRPr>
      </a:lvl4pPr>
      <a:lvl5pPr marL="1825391" algn="l" defTabSz="912695" rtl="0" eaLnBrk="1" latinLnBrk="0" hangingPunct="1">
        <a:defRPr sz="1800" kern="1200">
          <a:solidFill>
            <a:schemeClr val="tx1"/>
          </a:solidFill>
          <a:latin typeface="+mn-lt"/>
          <a:ea typeface="+mn-ea"/>
          <a:cs typeface="+mn-cs"/>
        </a:defRPr>
      </a:lvl5pPr>
      <a:lvl6pPr marL="2281739" algn="l" defTabSz="912695" rtl="0" eaLnBrk="1" latinLnBrk="0" hangingPunct="1">
        <a:defRPr sz="1800" kern="1200">
          <a:solidFill>
            <a:schemeClr val="tx1"/>
          </a:solidFill>
          <a:latin typeface="+mn-lt"/>
          <a:ea typeface="+mn-ea"/>
          <a:cs typeface="+mn-cs"/>
        </a:defRPr>
      </a:lvl6pPr>
      <a:lvl7pPr marL="2738086" algn="l" defTabSz="912695" rtl="0" eaLnBrk="1" latinLnBrk="0" hangingPunct="1">
        <a:defRPr sz="1800" kern="1200">
          <a:solidFill>
            <a:schemeClr val="tx1"/>
          </a:solidFill>
          <a:latin typeface="+mn-lt"/>
          <a:ea typeface="+mn-ea"/>
          <a:cs typeface="+mn-cs"/>
        </a:defRPr>
      </a:lvl7pPr>
      <a:lvl8pPr marL="3194426" algn="l" defTabSz="912695" rtl="0" eaLnBrk="1" latinLnBrk="0" hangingPunct="1">
        <a:defRPr sz="1800" kern="1200">
          <a:solidFill>
            <a:schemeClr val="tx1"/>
          </a:solidFill>
          <a:latin typeface="+mn-lt"/>
          <a:ea typeface="+mn-ea"/>
          <a:cs typeface="+mn-cs"/>
        </a:defRPr>
      </a:lvl8pPr>
      <a:lvl9pPr marL="3650779" algn="l" defTabSz="91269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en-US" sz="1800" i="1" dirty="0">
                <a:solidFill>
                  <a:srgbClr val="FF3300"/>
                </a:solidFill>
              </a:rPr>
              <a:t>Steven E. </a:t>
            </a:r>
            <a:r>
              <a:rPr lang="en-US" altLang="en-US" sz="1800" i="1">
                <a:solidFill>
                  <a:srgbClr val="FF3300"/>
                </a:solidFill>
              </a:rPr>
              <a:t>Brenner </a:t>
            </a:r>
            <a:r>
              <a:rPr lang="en-US" altLang="en-US" sz="1800" i="1"/>
              <a:t>_______</a:t>
            </a:r>
            <a:endParaRPr lang="en-US" altLang="en-US" sz="1800" i="1" dirty="0"/>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31F98-202F-40C7-A5FD-1D6CBD9C83DF}"/>
              </a:ext>
            </a:extLst>
          </p:cNvPr>
          <p:cNvSpPr>
            <a:spLocks noGrp="1"/>
          </p:cNvSpPr>
          <p:nvPr>
            <p:ph type="title"/>
          </p:nvPr>
        </p:nvSpPr>
        <p:spPr/>
        <p:txBody>
          <a:bodyPr/>
          <a:lstStyle/>
          <a:p>
            <a:r>
              <a:rPr lang="en-US" dirty="0"/>
              <a:t>CAGI Data for Benchmarking</a:t>
            </a:r>
          </a:p>
        </p:txBody>
      </p:sp>
      <p:pic>
        <p:nvPicPr>
          <p:cNvPr id="5" name="Content Placeholder 4">
            <a:extLst>
              <a:ext uri="{FF2B5EF4-FFF2-40B4-BE49-F238E27FC236}">
                <a16:creationId xmlns:a16="http://schemas.microsoft.com/office/drawing/2014/main" id="{C25A79D0-C6F8-44F4-812D-3E8CF0D94FB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28800" y="1524000"/>
            <a:ext cx="5256326" cy="3452685"/>
          </a:xfrm>
        </p:spPr>
      </p:pic>
      <p:sp>
        <p:nvSpPr>
          <p:cNvPr id="6" name="Rectangle 5">
            <a:extLst>
              <a:ext uri="{FF2B5EF4-FFF2-40B4-BE49-F238E27FC236}">
                <a16:creationId xmlns:a16="http://schemas.microsoft.com/office/drawing/2014/main" id="{A61E2FC0-F7EC-4BA8-ABD6-31246AF5C37C}"/>
              </a:ext>
            </a:extLst>
          </p:cNvPr>
          <p:cNvSpPr/>
          <p:nvPr/>
        </p:nvSpPr>
        <p:spPr>
          <a:xfrm>
            <a:off x="4799126" y="6019800"/>
            <a:ext cx="4572000" cy="246221"/>
          </a:xfrm>
          <a:prstGeom prst="rect">
            <a:avLst/>
          </a:prstGeom>
        </p:spPr>
        <p:txBody>
          <a:bodyPr>
            <a:spAutoFit/>
          </a:bodyPr>
          <a:lstStyle/>
          <a:p>
            <a:r>
              <a:rPr lang="en-US" sz="500" dirty="0"/>
              <a:t>https://www.google.com/url?sa=i&amp;url=https%3A%2F%2Fwww.istockphoto.com%2Fphotos%2Fhurdle&amp;psig=AOvVaw0OJb3g2Eim4idxkDmu5C-Z&amp;ust=1652642667475000&amp;source=images&amp;cd=vfe&amp;ved=0CAkQjRxqFwoTCNiHkOzb3_cCFQAAAAAdAAAAABAJ</a:t>
            </a:r>
          </a:p>
        </p:txBody>
      </p:sp>
      <p:sp>
        <p:nvSpPr>
          <p:cNvPr id="7" name="Text Box 6">
            <a:extLst>
              <a:ext uri="{FF2B5EF4-FFF2-40B4-BE49-F238E27FC236}">
                <a16:creationId xmlns:a16="http://schemas.microsoft.com/office/drawing/2014/main" id="{8A185745-026C-453E-86D9-DB0B628809B2}"/>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a:ea typeface="+mn-ea"/>
                <a:cs typeface="+mn-cs"/>
              </a:rPr>
              <a:t>Created for CAGI 6</a:t>
            </a:r>
          </a:p>
        </p:txBody>
      </p:sp>
      <p:sp>
        <p:nvSpPr>
          <p:cNvPr id="8" name="Text Box 8">
            <a:extLst>
              <a:ext uri="{FF2B5EF4-FFF2-40B4-BE49-F238E27FC236}">
                <a16:creationId xmlns:a16="http://schemas.microsoft.com/office/drawing/2014/main" id="{7B8410E1-5078-4AAE-AC7A-E1BA4E8C426F}"/>
              </a:ext>
            </a:extLst>
          </p:cNvPr>
          <p:cNvSpPr txBox="1">
            <a:spLocks noChangeArrowheads="1"/>
          </p:cNvSpPr>
          <p:nvPr/>
        </p:nvSpPr>
        <p:spPr bwMode="auto">
          <a:xfrm>
            <a:off x="66932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a:ea typeface="+mn-ea"/>
                <a:cs typeface="+mn-cs"/>
              </a:rPr>
              <a:t>Steven E. Brenner</a:t>
            </a:r>
          </a:p>
        </p:txBody>
      </p:sp>
      <p:sp>
        <p:nvSpPr>
          <p:cNvPr id="9" name="Text Box 9">
            <a:extLst>
              <a:ext uri="{FF2B5EF4-FFF2-40B4-BE49-F238E27FC236}">
                <a16:creationId xmlns:a16="http://schemas.microsoft.com/office/drawing/2014/main" id="{65C11162-F3DE-468A-AFE7-2A75465C4031}"/>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a:ea typeface="+mn-ea"/>
                <a:cs typeface="+mn-cs"/>
              </a:rPr>
              <a:t>genomeinterpretation.org</a:t>
            </a:r>
          </a:p>
        </p:txBody>
      </p:sp>
      <p:grpSp>
        <p:nvGrpSpPr>
          <p:cNvPr id="10" name="Group 9">
            <a:extLst>
              <a:ext uri="{FF2B5EF4-FFF2-40B4-BE49-F238E27FC236}">
                <a16:creationId xmlns:a16="http://schemas.microsoft.com/office/drawing/2014/main" id="{55390D8F-8E5A-4B6F-9863-CA74E63560B0}"/>
              </a:ext>
            </a:extLst>
          </p:cNvPr>
          <p:cNvGrpSpPr>
            <a:grpSpLocks/>
          </p:cNvGrpSpPr>
          <p:nvPr/>
        </p:nvGrpSpPr>
        <p:grpSpPr bwMode="auto">
          <a:xfrm>
            <a:off x="1828800" y="1524000"/>
            <a:ext cx="5256326" cy="3429000"/>
            <a:chOff x="0" y="0"/>
            <a:chExt cx="5760" cy="4320"/>
          </a:xfrm>
        </p:grpSpPr>
        <p:sp>
          <p:nvSpPr>
            <p:cNvPr id="11" name="Line 7">
              <a:extLst>
                <a:ext uri="{FF2B5EF4-FFF2-40B4-BE49-F238E27FC236}">
                  <a16:creationId xmlns:a16="http://schemas.microsoft.com/office/drawing/2014/main" id="{EF673FA6-7E0A-49ED-9EE5-5A81BD54EBAD}"/>
                </a:ext>
              </a:extLst>
            </p:cNvPr>
            <p:cNvSpPr>
              <a:spLocks noChangeShapeType="1"/>
            </p:cNvSpPr>
            <p:nvPr/>
          </p:nvSpPr>
          <p:spPr bwMode="auto">
            <a:xfrm>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Text Box 8">
              <a:extLst>
                <a:ext uri="{FF2B5EF4-FFF2-40B4-BE49-F238E27FC236}">
                  <a16:creationId xmlns:a16="http://schemas.microsoft.com/office/drawing/2014/main" id="{AF914757-A1F5-49F0-AE26-0EC23C81D697}"/>
                </a:ext>
              </a:extLst>
            </p:cNvPr>
            <p:cNvSpPr txBox="1">
              <a:spLocks noChangeArrowheads="1"/>
            </p:cNvSpPr>
            <p:nvPr/>
          </p:nvSpPr>
          <p:spPr bwMode="auto">
            <a:xfrm rot="2195383">
              <a:off x="77" y="67"/>
              <a:ext cx="49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FF3300"/>
                  </a:solidFill>
                </a:rPr>
                <a:t>No remix</a:t>
              </a:r>
            </a:p>
          </p:txBody>
        </p:sp>
      </p:grpSp>
    </p:spTree>
    <p:extLst>
      <p:ext uri="{BB962C8B-B14F-4D97-AF65-F5344CB8AC3E}">
        <p14:creationId xmlns:p14="http://schemas.microsoft.com/office/powerpoint/2010/main" val="3926524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a:extLst>
              <a:ext uri="{FF2B5EF4-FFF2-40B4-BE49-F238E27FC236}">
                <a16:creationId xmlns:a16="http://schemas.microsoft.com/office/drawing/2014/main" id="{8A185745-026C-453E-86D9-DB0B628809B2}"/>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a:ea typeface="+mn-ea"/>
                <a:cs typeface="+mn-cs"/>
              </a:rPr>
              <a:t>Created for CAGI 6</a:t>
            </a:r>
          </a:p>
        </p:txBody>
      </p:sp>
      <p:sp>
        <p:nvSpPr>
          <p:cNvPr id="8" name="Text Box 8">
            <a:extLst>
              <a:ext uri="{FF2B5EF4-FFF2-40B4-BE49-F238E27FC236}">
                <a16:creationId xmlns:a16="http://schemas.microsoft.com/office/drawing/2014/main" id="{7B8410E1-5078-4AAE-AC7A-E1BA4E8C426F}"/>
              </a:ext>
            </a:extLst>
          </p:cNvPr>
          <p:cNvSpPr txBox="1">
            <a:spLocks noChangeArrowheads="1"/>
          </p:cNvSpPr>
          <p:nvPr/>
        </p:nvSpPr>
        <p:spPr bwMode="auto">
          <a:xfrm>
            <a:off x="66932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a:ea typeface="+mn-ea"/>
                <a:cs typeface="+mn-cs"/>
              </a:rPr>
              <a:t>Steven E. Brenner</a:t>
            </a:r>
          </a:p>
        </p:txBody>
      </p:sp>
      <p:sp>
        <p:nvSpPr>
          <p:cNvPr id="9" name="Text Box 9">
            <a:extLst>
              <a:ext uri="{FF2B5EF4-FFF2-40B4-BE49-F238E27FC236}">
                <a16:creationId xmlns:a16="http://schemas.microsoft.com/office/drawing/2014/main" id="{65C11162-F3DE-468A-AFE7-2A75465C4031}"/>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a:ea typeface="+mn-ea"/>
                <a:cs typeface="+mn-cs"/>
              </a:rPr>
              <a:t>genomeinterpretation.org</a:t>
            </a:r>
          </a:p>
        </p:txBody>
      </p:sp>
      <p:pic>
        <p:nvPicPr>
          <p:cNvPr id="13" name="Content Placeholder 12">
            <a:extLst>
              <a:ext uri="{FF2B5EF4-FFF2-40B4-BE49-F238E27FC236}">
                <a16:creationId xmlns:a16="http://schemas.microsoft.com/office/drawing/2014/main" id="{8B4A2D9D-62CD-4ACB-884B-BE0ED67E951F}"/>
              </a:ext>
            </a:extLst>
          </p:cNvPr>
          <p:cNvPicPr>
            <a:picLocks noGrp="1" noChangeAspect="1"/>
          </p:cNvPicPr>
          <p:nvPr>
            <p:ph idx="1"/>
          </p:nvPr>
        </p:nvPicPr>
        <p:blipFill rotWithShape="1">
          <a:blip r:embed="rId3"/>
          <a:srcRect r="2228" b="1291"/>
          <a:stretch/>
        </p:blipFill>
        <p:spPr>
          <a:xfrm>
            <a:off x="914400" y="76201"/>
            <a:ext cx="7459250" cy="6057900"/>
          </a:xfrm>
          <a:prstGeom prst="rect">
            <a:avLst/>
          </a:prstGeom>
        </p:spPr>
      </p:pic>
      <p:grpSp>
        <p:nvGrpSpPr>
          <p:cNvPr id="22" name="Group 21">
            <a:extLst>
              <a:ext uri="{FF2B5EF4-FFF2-40B4-BE49-F238E27FC236}">
                <a16:creationId xmlns:a16="http://schemas.microsoft.com/office/drawing/2014/main" id="{D42842E6-096F-476A-BD46-B7BBEB253FB2}"/>
              </a:ext>
            </a:extLst>
          </p:cNvPr>
          <p:cNvGrpSpPr/>
          <p:nvPr/>
        </p:nvGrpSpPr>
        <p:grpSpPr>
          <a:xfrm>
            <a:off x="2381836" y="1066800"/>
            <a:ext cx="4311367" cy="4311367"/>
            <a:chOff x="2381836" y="1066800"/>
            <a:chExt cx="4311367" cy="4311367"/>
          </a:xfrm>
        </p:grpSpPr>
        <p:sp>
          <p:nvSpPr>
            <p:cNvPr id="18" name="Oval 17">
              <a:extLst>
                <a:ext uri="{FF2B5EF4-FFF2-40B4-BE49-F238E27FC236}">
                  <a16:creationId xmlns:a16="http://schemas.microsoft.com/office/drawing/2014/main" id="{212CC79A-61E3-46DB-8600-CC08039A87F9}"/>
                </a:ext>
              </a:extLst>
            </p:cNvPr>
            <p:cNvSpPr/>
            <p:nvPr/>
          </p:nvSpPr>
          <p:spPr>
            <a:xfrm>
              <a:off x="2381836" y="1066800"/>
              <a:ext cx="4311367" cy="4311367"/>
            </a:xfrm>
            <a:prstGeom prst="ellipse">
              <a:avLst/>
            </a:prstGeom>
            <a:noFill/>
            <a:ln w="6350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6AF6A83F-351F-4318-86A4-BAC1E2379FC8}"/>
                </a:ext>
              </a:extLst>
            </p:cNvPr>
            <p:cNvCxnSpPr>
              <a:stCxn id="18" idx="1"/>
              <a:endCxn id="18" idx="5"/>
            </p:cNvCxnSpPr>
            <p:nvPr/>
          </p:nvCxnSpPr>
          <p:spPr>
            <a:xfrm>
              <a:off x="3013221" y="1698185"/>
              <a:ext cx="3048597" cy="3048597"/>
            </a:xfrm>
            <a:prstGeom prst="line">
              <a:avLst/>
            </a:prstGeom>
            <a:ln w="635000">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017D4D5D-94EC-4C7E-9BE6-82056D369981}"/>
                </a:ext>
              </a:extLst>
            </p:cNvPr>
            <p:cNvSpPr txBox="1"/>
            <p:nvPr/>
          </p:nvSpPr>
          <p:spPr>
            <a:xfrm rot="2761590">
              <a:off x="3111250" y="2899316"/>
              <a:ext cx="2784545" cy="646331"/>
            </a:xfrm>
            <a:prstGeom prst="rect">
              <a:avLst/>
            </a:prstGeom>
            <a:noFill/>
          </p:spPr>
          <p:txBody>
            <a:bodyPr wrap="none" rtlCol="0">
              <a:spAutoFit/>
            </a:bodyPr>
            <a:lstStyle/>
            <a:p>
              <a:r>
                <a:rPr lang="en-US" sz="3600" dirty="0">
                  <a:solidFill>
                    <a:schemeClr val="bg1"/>
                  </a:solidFill>
                  <a:latin typeface="Arial Black" panose="020B0A04020102020204" pitchFamily="34" charset="0"/>
                </a:rPr>
                <a:t>CAGI Data</a:t>
              </a:r>
            </a:p>
          </p:txBody>
        </p:sp>
      </p:grpSp>
    </p:spTree>
    <p:extLst>
      <p:ext uri="{BB962C8B-B14F-4D97-AF65-F5344CB8AC3E}">
        <p14:creationId xmlns:p14="http://schemas.microsoft.com/office/powerpoint/2010/main" val="2201262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27A42-32F7-4EFB-89A4-05E413D21975}"/>
              </a:ext>
            </a:extLst>
          </p:cNvPr>
          <p:cNvSpPr>
            <a:spLocks noGrp="1"/>
          </p:cNvSpPr>
          <p:nvPr>
            <p:ph type="title"/>
          </p:nvPr>
        </p:nvSpPr>
        <p:spPr/>
        <p:txBody>
          <a:bodyPr/>
          <a:lstStyle/>
          <a:p>
            <a:r>
              <a:rPr lang="en-US" dirty="0"/>
              <a:t>Critical Assessment Principles</a:t>
            </a:r>
          </a:p>
        </p:txBody>
      </p:sp>
      <p:pic>
        <p:nvPicPr>
          <p:cNvPr id="13" name="Content Placeholder 12">
            <a:extLst>
              <a:ext uri="{FF2B5EF4-FFF2-40B4-BE49-F238E27FC236}">
                <a16:creationId xmlns:a16="http://schemas.microsoft.com/office/drawing/2014/main" id="{7692263E-16B5-4A93-9ECA-46C4878AB87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8971" y="995843"/>
            <a:ext cx="8229600" cy="4629150"/>
          </a:xfrm>
        </p:spPr>
      </p:pic>
      <p:sp>
        <p:nvSpPr>
          <p:cNvPr id="3" name="Rectangle 2">
            <a:extLst>
              <a:ext uri="{FF2B5EF4-FFF2-40B4-BE49-F238E27FC236}">
                <a16:creationId xmlns:a16="http://schemas.microsoft.com/office/drawing/2014/main" id="{A83B3197-F26D-49DA-88BD-7B7DC2694A84}"/>
              </a:ext>
            </a:extLst>
          </p:cNvPr>
          <p:cNvSpPr/>
          <p:nvPr/>
        </p:nvSpPr>
        <p:spPr>
          <a:xfrm>
            <a:off x="5105400" y="5867400"/>
            <a:ext cx="5105400" cy="200055"/>
          </a:xfrm>
          <a:prstGeom prst="rect">
            <a:avLst/>
          </a:prstGeom>
        </p:spPr>
        <p:txBody>
          <a:bodyPr wrap="square">
            <a:spAutoFit/>
          </a:bodyPr>
          <a:lstStyle/>
          <a:p>
            <a:r>
              <a:rPr lang="en-US" sz="700" dirty="0"/>
              <a:t>https://s.abcnews.com/images/Technology/GTY_blindfolded_people_jt_140906_16x9_992.jpg</a:t>
            </a:r>
          </a:p>
        </p:txBody>
      </p:sp>
      <p:sp>
        <p:nvSpPr>
          <p:cNvPr id="9" name="Text Box 6">
            <a:extLst>
              <a:ext uri="{FF2B5EF4-FFF2-40B4-BE49-F238E27FC236}">
                <a16:creationId xmlns:a16="http://schemas.microsoft.com/office/drawing/2014/main" id="{0CB96465-6951-4D01-A4B6-B4E20B7AD6E6}"/>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a:ea typeface="+mn-ea"/>
                <a:cs typeface="+mn-cs"/>
              </a:rPr>
              <a:t>Created for CAGI 6</a:t>
            </a:r>
          </a:p>
        </p:txBody>
      </p:sp>
      <p:sp>
        <p:nvSpPr>
          <p:cNvPr id="10" name="Text Box 8">
            <a:extLst>
              <a:ext uri="{FF2B5EF4-FFF2-40B4-BE49-F238E27FC236}">
                <a16:creationId xmlns:a16="http://schemas.microsoft.com/office/drawing/2014/main" id="{E8E28181-68C2-4F14-B020-5F4FA795FBA2}"/>
              </a:ext>
            </a:extLst>
          </p:cNvPr>
          <p:cNvSpPr txBox="1">
            <a:spLocks noChangeArrowheads="1"/>
          </p:cNvSpPr>
          <p:nvPr/>
        </p:nvSpPr>
        <p:spPr bwMode="auto">
          <a:xfrm>
            <a:off x="66932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a:ea typeface="+mn-ea"/>
                <a:cs typeface="+mn-cs"/>
              </a:rPr>
              <a:t>Steven E. Brenner</a:t>
            </a:r>
          </a:p>
        </p:txBody>
      </p:sp>
      <p:sp>
        <p:nvSpPr>
          <p:cNvPr id="11" name="Text Box 9">
            <a:extLst>
              <a:ext uri="{FF2B5EF4-FFF2-40B4-BE49-F238E27FC236}">
                <a16:creationId xmlns:a16="http://schemas.microsoft.com/office/drawing/2014/main" id="{7E0BC7DD-B229-41E0-A5DB-1B7CD2A49F7B}"/>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a:ea typeface="+mn-ea"/>
                <a:cs typeface="+mn-cs"/>
              </a:rPr>
              <a:t>genomeinterpretation.org</a:t>
            </a:r>
          </a:p>
        </p:txBody>
      </p:sp>
      <p:sp>
        <p:nvSpPr>
          <p:cNvPr id="14" name="Line 7">
            <a:extLst>
              <a:ext uri="{FF2B5EF4-FFF2-40B4-BE49-F238E27FC236}">
                <a16:creationId xmlns:a16="http://schemas.microsoft.com/office/drawing/2014/main" id="{7BE2A832-9C28-45CB-AA04-20A6D95BEC48}"/>
              </a:ext>
            </a:extLst>
          </p:cNvPr>
          <p:cNvSpPr>
            <a:spLocks noChangeShapeType="1"/>
          </p:cNvSpPr>
          <p:nvPr/>
        </p:nvSpPr>
        <p:spPr bwMode="auto">
          <a:xfrm>
            <a:off x="478971" y="1054231"/>
            <a:ext cx="8229599" cy="4570761"/>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Text Box 8">
            <a:extLst>
              <a:ext uri="{FF2B5EF4-FFF2-40B4-BE49-F238E27FC236}">
                <a16:creationId xmlns:a16="http://schemas.microsoft.com/office/drawing/2014/main" id="{4A89F54C-FCF1-4702-BE6E-426F94978961}"/>
              </a:ext>
            </a:extLst>
          </p:cNvPr>
          <p:cNvSpPr txBox="1">
            <a:spLocks noChangeArrowheads="1"/>
          </p:cNvSpPr>
          <p:nvPr/>
        </p:nvSpPr>
        <p:spPr bwMode="auto">
          <a:xfrm rot="2195383">
            <a:off x="1899067" y="1138009"/>
            <a:ext cx="45536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1200">
                <a:solidFill>
                  <a:srgbClr val="FF3300"/>
                </a:solidFill>
              </a:rPr>
              <a:t>No remix</a:t>
            </a:r>
          </a:p>
        </p:txBody>
      </p:sp>
    </p:spTree>
    <p:extLst>
      <p:ext uri="{BB962C8B-B14F-4D97-AF65-F5344CB8AC3E}">
        <p14:creationId xmlns:p14="http://schemas.microsoft.com/office/powerpoint/2010/main" val="344191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447800"/>
            <a:ext cx="2090738" cy="310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3" name="Text Box 5"/>
          <p:cNvSpPr txBox="1">
            <a:spLocks noChangeArrowheads="1"/>
          </p:cNvSpPr>
          <p:nvPr/>
        </p:nvSpPr>
        <p:spPr bwMode="auto">
          <a:xfrm>
            <a:off x="2133600" y="4724400"/>
            <a:ext cx="20812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CAGI Molly</a:t>
            </a:r>
          </a:p>
        </p:txBody>
      </p:sp>
      <p:sp>
        <p:nvSpPr>
          <p:cNvPr id="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pitchFamily="34" charset="0"/>
                <a:ea typeface="MS PGothic" pitchFamily="34" charset="-128"/>
                <a:cs typeface="+mn-cs"/>
              </a:rPr>
              <a:t>Created for CAGI 6</a:t>
            </a:r>
          </a:p>
        </p:txBody>
      </p:sp>
      <p:sp>
        <p:nvSpPr>
          <p:cNvPr id="5" name="Text Box 5"/>
          <p:cNvSpPr txBox="1">
            <a:spLocks noChangeArrowheads="1"/>
          </p:cNvSpPr>
          <p:nvPr/>
        </p:nvSpPr>
        <p:spPr bwMode="auto">
          <a:xfrm>
            <a:off x="67694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pitchFamily="34" charset="0"/>
                <a:ea typeface="MS PGothic" pitchFamily="34" charset="-128"/>
                <a:cs typeface="+mn-cs"/>
              </a:rPr>
              <a:t>Steven E. Brenner</a:t>
            </a:r>
          </a:p>
        </p:txBody>
      </p:sp>
      <p:sp>
        <p:nvSpPr>
          <p:cNvPr id="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itchFamily="34" charset="0"/>
                <a:ea typeface="MS PGothic" pitchFamily="34" charset="-128"/>
                <a:cs typeface="+mn-cs"/>
              </a:rPr>
              <a:t>genomeinterpretation.org</a:t>
            </a:r>
          </a:p>
        </p:txBody>
      </p:sp>
      <p:pic>
        <p:nvPicPr>
          <p:cNvPr id="3" name="Picture 2">
            <a:extLst>
              <a:ext uri="{FF2B5EF4-FFF2-40B4-BE49-F238E27FC236}">
                <a16:creationId xmlns:a16="http://schemas.microsoft.com/office/drawing/2014/main" id="{EB7B6965-0377-42EA-934A-2BE7733920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7996" y="1905000"/>
            <a:ext cx="2438400" cy="2438400"/>
          </a:xfrm>
          <a:prstGeom prst="rect">
            <a:avLst/>
          </a:prstGeom>
        </p:spPr>
      </p:pic>
    </p:spTree>
    <p:extLst>
      <p:ext uri="{BB962C8B-B14F-4D97-AF65-F5344CB8AC3E}">
        <p14:creationId xmlns:p14="http://schemas.microsoft.com/office/powerpoint/2010/main" val="4147016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pitchFamily="34" charset="0"/>
                <a:ea typeface="MS PGothic" pitchFamily="34" charset="-128"/>
                <a:cs typeface="+mn-cs"/>
              </a:rPr>
              <a:t>Created for CAGI 6</a:t>
            </a:r>
          </a:p>
        </p:txBody>
      </p:sp>
      <p:sp>
        <p:nvSpPr>
          <p:cNvPr id="5" name="Text Box 5"/>
          <p:cNvSpPr txBox="1">
            <a:spLocks noChangeArrowheads="1"/>
          </p:cNvSpPr>
          <p:nvPr/>
        </p:nvSpPr>
        <p:spPr bwMode="auto">
          <a:xfrm>
            <a:off x="67694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Arial" pitchFamily="34" charset="0"/>
                <a:ea typeface="MS PGothic" pitchFamily="34" charset="-128"/>
                <a:cs typeface="+mn-cs"/>
              </a:rPr>
              <a:t>Steven E. Brenner</a:t>
            </a:r>
          </a:p>
        </p:txBody>
      </p:sp>
      <p:sp>
        <p:nvSpPr>
          <p:cNvPr id="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itchFamily="34" charset="0"/>
                <a:ea typeface="MS PGothic" pitchFamily="34" charset="-128"/>
                <a:cs typeface="+mn-cs"/>
              </a:rPr>
              <a:t>genomeinterpretation.org</a:t>
            </a:r>
          </a:p>
        </p:txBody>
      </p:sp>
      <p:sp>
        <p:nvSpPr>
          <p:cNvPr id="7" name="Rectangle 6">
            <a:extLst>
              <a:ext uri="{FF2B5EF4-FFF2-40B4-BE49-F238E27FC236}">
                <a16:creationId xmlns:a16="http://schemas.microsoft.com/office/drawing/2014/main" id="{23889F9D-94C7-40DC-A904-CE74AD5418C2}"/>
              </a:ext>
            </a:extLst>
          </p:cNvPr>
          <p:cNvSpPr/>
          <p:nvPr/>
        </p:nvSpPr>
        <p:spPr>
          <a:xfrm>
            <a:off x="1206335" y="1905000"/>
            <a:ext cx="6731330" cy="1862048"/>
          </a:xfrm>
          <a:prstGeom prst="rect">
            <a:avLst/>
          </a:prstGeom>
        </p:spPr>
        <p:txBody>
          <a:bodyPr wrap="none">
            <a:spAutoFit/>
          </a:bodyPr>
          <a:lstStyle/>
          <a:p>
            <a:r>
              <a:rPr lang="en-US" altLang="ja-JP" sz="11500" dirty="0">
                <a:latin typeface="Arial" panose="020B0604020202020204" pitchFamily="34" charset="0"/>
                <a:cs typeface="Arial" panose="020B0604020202020204" pitchFamily="34" charset="0"/>
              </a:rPr>
              <a:t>¯\_(</a:t>
            </a:r>
            <a:r>
              <a:rPr lang="ja-JP" altLang="en-US" sz="11500" dirty="0">
                <a:latin typeface="Arial" panose="020B0604020202020204" pitchFamily="34" charset="0"/>
                <a:cs typeface="Arial" panose="020B0604020202020204" pitchFamily="34" charset="0"/>
              </a:rPr>
              <a:t>ツ</a:t>
            </a:r>
            <a:r>
              <a:rPr lang="en-US" altLang="ja-JP" sz="11500" dirty="0">
                <a:latin typeface="Arial" panose="020B0604020202020204" pitchFamily="34" charset="0"/>
                <a:cs typeface="Arial" panose="020B0604020202020204" pitchFamily="34" charset="0"/>
              </a:rPr>
              <a:t>)_/¯</a:t>
            </a:r>
            <a:endParaRPr lang="en-US" sz="1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9319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CAGI Data for Benchmarking</a:t>
            </a:r>
          </a:p>
        </p:txBody>
      </p:sp>
      <p:sp>
        <p:nvSpPr>
          <p:cNvPr id="2062" name="Rectangle 14"/>
          <p:cNvSpPr>
            <a:spLocks noGrp="1" noChangeArrowheads="1"/>
          </p:cNvSpPr>
          <p:nvPr>
            <p:ph idx="1"/>
          </p:nvPr>
        </p:nvSpPr>
        <p:spPr/>
        <p:txBody>
          <a:bodyPr/>
          <a:lstStyle/>
          <a:p>
            <a:r>
              <a:rPr lang="en-US" altLang="en-US" sz="2800" dirty="0"/>
              <a:t>Many groups have asked to use CAGI challenge data for benchmarking</a:t>
            </a:r>
          </a:p>
          <a:p>
            <a:r>
              <a:rPr lang="en-US" altLang="en-US" dirty="0"/>
              <a:t>Some journal reviewers have explicitly asked for this.</a:t>
            </a:r>
          </a:p>
          <a:p>
            <a:endParaRPr lang="en-US" altLang="en-US" sz="2800" dirty="0"/>
          </a:p>
          <a:p>
            <a:r>
              <a:rPr lang="en-US" altLang="en-US" dirty="0"/>
              <a:t>But we don’t allow it</a:t>
            </a:r>
          </a:p>
          <a:p>
            <a:r>
              <a:rPr lang="en-US" altLang="en-US" sz="2800" dirty="0"/>
              <a:t>Why?</a:t>
            </a:r>
          </a:p>
          <a:p>
            <a:pPr lvl="1"/>
            <a:r>
              <a:rPr lang="en-US" altLang="en-US" dirty="0"/>
              <a:t>Data Use Agreement </a:t>
            </a:r>
            <a:r>
              <a:rPr lang="en-US" altLang="en-US" i="1" dirty="0"/>
              <a:t>only</a:t>
            </a:r>
            <a:r>
              <a:rPr lang="en-US" altLang="en-US" dirty="0"/>
              <a:t> allows </a:t>
            </a:r>
            <a:br>
              <a:rPr lang="en-US" altLang="en-US" dirty="0"/>
            </a:br>
            <a:r>
              <a:rPr lang="en-US" altLang="en-US" dirty="0"/>
              <a:t>use of data for CAGI experiment</a:t>
            </a:r>
          </a:p>
          <a:p>
            <a:pPr lvl="1"/>
            <a:r>
              <a:rPr lang="en-US" altLang="en-US" dirty="0"/>
              <a:t>CAGI permissions often only for </a:t>
            </a:r>
            <a:br>
              <a:rPr lang="en-US" altLang="en-US" dirty="0"/>
            </a:br>
            <a:r>
              <a:rPr lang="en-US" altLang="en-US" dirty="0"/>
              <a:t>CAGI experiment especially for sensitive data</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6932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Steven E. Brenner</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711946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Back-history</a:t>
            </a:r>
          </a:p>
        </p:txBody>
      </p:sp>
      <p:sp>
        <p:nvSpPr>
          <p:cNvPr id="2062" name="Rectangle 14"/>
          <p:cNvSpPr>
            <a:spLocks noGrp="1" noChangeArrowheads="1"/>
          </p:cNvSpPr>
          <p:nvPr>
            <p:ph idx="1"/>
          </p:nvPr>
        </p:nvSpPr>
        <p:spPr/>
        <p:txBody>
          <a:bodyPr/>
          <a:lstStyle/>
          <a:p>
            <a:r>
              <a:rPr lang="en-US" altLang="en-US" sz="2800" dirty="0"/>
              <a:t>CASP pioneered </a:t>
            </a:r>
            <a:r>
              <a:rPr lang="en-US" altLang="en-US" sz="2800" i="1" dirty="0"/>
              <a:t>blind </a:t>
            </a:r>
            <a:r>
              <a:rPr lang="en-US" altLang="en-US" sz="2800" dirty="0"/>
              <a:t>prediction and </a:t>
            </a:r>
            <a:r>
              <a:rPr lang="en-US" altLang="en-US" i="1" dirty="0"/>
              <a:t>independent </a:t>
            </a:r>
            <a:r>
              <a:rPr lang="en-US" altLang="en-US" dirty="0"/>
              <a:t>assessment on </a:t>
            </a:r>
            <a:r>
              <a:rPr lang="en-US" altLang="en-US" i="1" dirty="0"/>
              <a:t>real</a:t>
            </a:r>
            <a:r>
              <a:rPr lang="en-US" altLang="en-US" dirty="0"/>
              <a:t> data</a:t>
            </a:r>
          </a:p>
          <a:p>
            <a:r>
              <a:rPr lang="en-US" altLang="en-US" dirty="0"/>
              <a:t>Structure prediction had fallen into disrepute: phenomenal claims were rarely substantiated</a:t>
            </a:r>
          </a:p>
          <a:p>
            <a:r>
              <a:rPr lang="en-US" altLang="en-US" sz="2800" dirty="0"/>
              <a:t>Early CASP experiments showed that some most prominent methods failing</a:t>
            </a:r>
          </a:p>
          <a:p>
            <a:endParaRPr lang="en-US" altLang="en-US" dirty="0"/>
          </a:p>
          <a:p>
            <a:r>
              <a:rPr lang="en-US" altLang="en-US" sz="2800" dirty="0"/>
              <a:t>Why?  </a:t>
            </a:r>
            <a:br>
              <a:rPr lang="en-US" altLang="en-US" sz="2800" dirty="0"/>
            </a:br>
            <a:r>
              <a:rPr lang="en-US" altLang="en-US" sz="2800" dirty="0"/>
              <a:t>Self-assessment on open data allow manifold opportunities for self-deception</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a:ea typeface="+mn-ea"/>
                <a:cs typeface="+mn-cs"/>
              </a:rPr>
              <a:t>Created for CAGI 6</a:t>
            </a:r>
          </a:p>
        </p:txBody>
      </p:sp>
      <p:sp>
        <p:nvSpPr>
          <p:cNvPr id="2056" name="Text Box 8"/>
          <p:cNvSpPr txBox="1">
            <a:spLocks noChangeArrowheads="1"/>
          </p:cNvSpPr>
          <p:nvPr/>
        </p:nvSpPr>
        <p:spPr bwMode="auto">
          <a:xfrm>
            <a:off x="6693203" y="6248400"/>
            <a:ext cx="2069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a:ea typeface="+mn-ea"/>
                <a:cs typeface="+mn-cs"/>
              </a:rPr>
              <a:t>Steven E. Brenner</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a:ea typeface="+mn-ea"/>
                <a:cs typeface="+mn-cs"/>
              </a:rPr>
              <a:t>genomeinterpretation.org</a:t>
            </a:r>
          </a:p>
        </p:txBody>
      </p:sp>
    </p:spTree>
    <p:extLst>
      <p:ext uri="{BB962C8B-B14F-4D97-AF65-F5344CB8AC3E}">
        <p14:creationId xmlns:p14="http://schemas.microsoft.com/office/powerpoint/2010/main" val="1224432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35982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27A42-32F7-4EFB-89A4-05E413D21975}"/>
              </a:ext>
            </a:extLst>
          </p:cNvPr>
          <p:cNvSpPr>
            <a:spLocks noGrp="1"/>
          </p:cNvSpPr>
          <p:nvPr>
            <p:ph type="title"/>
          </p:nvPr>
        </p:nvSpPr>
        <p:spPr/>
        <p:txBody>
          <a:bodyPr/>
          <a:lstStyle/>
          <a:p>
            <a:r>
              <a:rPr lang="en-US" dirty="0"/>
              <a:t>Critical Assessment Principles</a:t>
            </a:r>
          </a:p>
        </p:txBody>
      </p:sp>
      <p:sp>
        <p:nvSpPr>
          <p:cNvPr id="6" name="Content Placeholder 5">
            <a:extLst>
              <a:ext uri="{FF2B5EF4-FFF2-40B4-BE49-F238E27FC236}">
                <a16:creationId xmlns:a16="http://schemas.microsoft.com/office/drawing/2014/main" id="{B73361D0-37DE-49E2-BFEF-857B6D730224}"/>
              </a:ext>
            </a:extLst>
          </p:cNvPr>
          <p:cNvSpPr>
            <a:spLocks noGrp="1"/>
          </p:cNvSpPr>
          <p:nvPr>
            <p:ph idx="1"/>
          </p:nvPr>
        </p:nvSpPr>
        <p:spPr/>
        <p:txBody>
          <a:bodyPr/>
          <a:lstStyle/>
          <a:p>
            <a:endParaRPr lang="en-US"/>
          </a:p>
        </p:txBody>
      </p:sp>
      <p:pic>
        <p:nvPicPr>
          <p:cNvPr id="7" name="Content Placeholder 4">
            <a:extLst>
              <a:ext uri="{FF2B5EF4-FFF2-40B4-BE49-F238E27FC236}">
                <a16:creationId xmlns:a16="http://schemas.microsoft.com/office/drawing/2014/main" id="{E2FAEF45-915F-401E-A444-9E8C40B0DC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0" y="1143000"/>
            <a:ext cx="2975925" cy="3966909"/>
          </a:xfrm>
          <a:prstGeom prst="rect">
            <a:avLst/>
          </a:prstGeom>
        </p:spPr>
      </p:pic>
    </p:spTree>
    <p:extLst>
      <p:ext uri="{BB962C8B-B14F-4D97-AF65-F5344CB8AC3E}">
        <p14:creationId xmlns:p14="http://schemas.microsoft.com/office/powerpoint/2010/main" val="2830047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05" name="Group 9"/>
          <p:cNvGrpSpPr>
            <a:grpSpLocks/>
          </p:cNvGrpSpPr>
          <p:nvPr/>
        </p:nvGrpSpPr>
        <p:grpSpPr bwMode="auto">
          <a:xfrm>
            <a:off x="0" y="0"/>
            <a:ext cx="9144000" cy="6858000"/>
            <a:chOff x="0" y="0"/>
            <a:chExt cx="5760" cy="4320"/>
          </a:xfrm>
        </p:grpSpPr>
        <p:sp>
          <p:nvSpPr>
            <p:cNvPr id="4103" name="Line 7"/>
            <p:cNvSpPr>
              <a:spLocks noChangeShapeType="1"/>
            </p:cNvSpPr>
            <p:nvPr/>
          </p:nvSpPr>
          <p:spPr bwMode="auto">
            <a:xfrm>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04" name="Text Box 8"/>
            <p:cNvSpPr txBox="1">
              <a:spLocks noChangeArrowheads="1"/>
            </p:cNvSpPr>
            <p:nvPr/>
          </p:nvSpPr>
          <p:spPr bwMode="auto">
            <a:xfrm rot="2195383">
              <a:off x="77" y="67"/>
              <a:ext cx="49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FF3300"/>
                  </a:solidFill>
                </a:rPr>
                <a:t>No remix</a:t>
              </a:r>
            </a:p>
          </p:txBody>
        </p:sp>
      </p:grpSp>
      <p:sp>
        <p:nvSpPr>
          <p:cNvPr id="4098" name="Rectangle 2"/>
          <p:cNvSpPr>
            <a:spLocks noGrp="1" noChangeArrowheads="1"/>
          </p:cNvSpPr>
          <p:nvPr>
            <p:ph type="title"/>
          </p:nvPr>
        </p:nvSpPr>
        <p:spPr/>
        <p:txBody>
          <a:bodyPr/>
          <a:lstStyle/>
          <a:p>
            <a:r>
              <a:rPr lang="en-US" altLang="en-US"/>
              <a:t>Title</a:t>
            </a:r>
          </a:p>
        </p:txBody>
      </p:sp>
      <p:sp>
        <p:nvSpPr>
          <p:cNvPr id="4099" name="Rectangle 3"/>
          <p:cNvSpPr>
            <a:spLocks noGrp="1" noChangeArrowheads="1"/>
          </p:cNvSpPr>
          <p:nvPr>
            <p:ph idx="1"/>
          </p:nvPr>
        </p:nvSpPr>
        <p:spPr/>
        <p:txBody>
          <a:bodyPr/>
          <a:lstStyle/>
          <a:p>
            <a:r>
              <a:rPr lang="en-US" altLang="en-US"/>
              <a:t>This slide cannot be used except for viewing by registered CAGI participants</a:t>
            </a:r>
          </a:p>
        </p:txBody>
      </p:sp>
      <p:sp>
        <p:nvSpPr>
          <p:cNvPr id="4100"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4101" name="Text Box 5"/>
          <p:cNvSpPr txBox="1">
            <a:spLocks noChangeArrowheads="1"/>
          </p:cNvSpPr>
          <p:nvPr/>
        </p:nvSpPr>
        <p:spPr bwMode="auto">
          <a:xfrm>
            <a:off x="7639050" y="6248400"/>
            <a:ext cx="1200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An Author</a:t>
            </a:r>
          </a:p>
        </p:txBody>
      </p:sp>
      <p:sp>
        <p:nvSpPr>
          <p:cNvPr id="4102"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663046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5"/>
          <p:cNvSpPr>
            <a:spLocks noGrp="1" noChangeArrowheads="1"/>
          </p:cNvSpPr>
          <p:nvPr>
            <p:ph type="title"/>
          </p:nvPr>
        </p:nvSpPr>
        <p:spPr/>
        <p:txBody>
          <a:bodyPr/>
          <a:lstStyle/>
          <a:p>
            <a:r>
              <a:rPr lang="en-US" altLang="en-US"/>
              <a:t>Title</a:t>
            </a:r>
          </a:p>
        </p:txBody>
      </p:sp>
      <p:sp>
        <p:nvSpPr>
          <p:cNvPr id="16390" name="Rectangle 6"/>
          <p:cNvSpPr>
            <a:spLocks noGrp="1" noChangeArrowheads="1"/>
          </p:cNvSpPr>
          <p:nvPr>
            <p:ph idx="1"/>
          </p:nvPr>
        </p:nvSpPr>
        <p:spPr/>
        <p:txBody>
          <a:bodyPr/>
          <a:lstStyle/>
          <a:p>
            <a:r>
              <a:rPr lang="en-US" altLang="en-US"/>
              <a:t>This slide cannot be used outside of the CAGI meeting.</a:t>
            </a:r>
          </a:p>
          <a:p>
            <a:r>
              <a:rPr lang="en-US" altLang="en-US"/>
              <a:t>We do not anticipate many slides of this nature</a:t>
            </a:r>
          </a:p>
        </p:txBody>
      </p:sp>
      <p:sp>
        <p:nvSpPr>
          <p:cNvPr id="16391" name="Text Box 7"/>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6392" name="Text Box 8"/>
          <p:cNvSpPr txBox="1">
            <a:spLocks noChangeArrowheads="1"/>
          </p:cNvSpPr>
          <p:nvPr/>
        </p:nvSpPr>
        <p:spPr bwMode="auto">
          <a:xfrm>
            <a:off x="7639050" y="6248400"/>
            <a:ext cx="1200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An Author</a:t>
            </a:r>
          </a:p>
        </p:txBody>
      </p:sp>
      <p:sp>
        <p:nvSpPr>
          <p:cNvPr id="16393"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grpSp>
        <p:nvGrpSpPr>
          <p:cNvPr id="16396" name="Group 12"/>
          <p:cNvGrpSpPr>
            <a:grpSpLocks/>
          </p:cNvGrpSpPr>
          <p:nvPr/>
        </p:nvGrpSpPr>
        <p:grpSpPr bwMode="auto">
          <a:xfrm>
            <a:off x="0" y="0"/>
            <a:ext cx="9144000" cy="6858000"/>
            <a:chOff x="0" y="0"/>
            <a:chExt cx="5760" cy="4320"/>
          </a:xfrm>
        </p:grpSpPr>
        <p:grpSp>
          <p:nvGrpSpPr>
            <p:cNvPr id="16386" name="Group 2"/>
            <p:cNvGrpSpPr>
              <a:grpSpLocks/>
            </p:cNvGrpSpPr>
            <p:nvPr/>
          </p:nvGrpSpPr>
          <p:grpSpPr bwMode="auto">
            <a:xfrm>
              <a:off x="0" y="0"/>
              <a:ext cx="5760" cy="4320"/>
              <a:chOff x="0" y="0"/>
              <a:chExt cx="5760" cy="4320"/>
            </a:xfrm>
          </p:grpSpPr>
          <p:sp>
            <p:nvSpPr>
              <p:cNvPr id="16387" name="Line 3"/>
              <p:cNvSpPr>
                <a:spLocks noChangeShapeType="1"/>
              </p:cNvSpPr>
              <p:nvPr/>
            </p:nvSpPr>
            <p:spPr bwMode="auto">
              <a:xfrm>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88" name="Text Box 4"/>
              <p:cNvSpPr txBox="1">
                <a:spLocks noChangeArrowheads="1"/>
              </p:cNvSpPr>
              <p:nvPr/>
            </p:nvSpPr>
            <p:spPr bwMode="auto">
              <a:xfrm rot="2195383">
                <a:off x="26" y="218"/>
                <a:ext cx="100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FF3300"/>
                    </a:solidFill>
                  </a:rPr>
                  <a:t>CAGI meeting ONLY</a:t>
                </a:r>
              </a:p>
            </p:txBody>
          </p:sp>
        </p:grpSp>
        <p:sp>
          <p:nvSpPr>
            <p:cNvPr id="16395" name="Line 11"/>
            <p:cNvSpPr>
              <a:spLocks noChangeShapeType="1"/>
            </p:cNvSpPr>
            <p:nvPr/>
          </p:nvSpPr>
          <p:spPr bwMode="auto">
            <a:xfrm flipH="1">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255964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9" name="Group 9"/>
          <p:cNvGrpSpPr>
            <a:grpSpLocks/>
          </p:cNvGrpSpPr>
          <p:nvPr/>
        </p:nvGrpSpPr>
        <p:grpSpPr bwMode="auto">
          <a:xfrm>
            <a:off x="0" y="0"/>
            <a:ext cx="9144000" cy="6858000"/>
            <a:chOff x="0" y="0"/>
            <a:chExt cx="5760" cy="4320"/>
          </a:xfrm>
        </p:grpSpPr>
        <p:sp>
          <p:nvSpPr>
            <p:cNvPr id="10247" name="Line 7"/>
            <p:cNvSpPr>
              <a:spLocks noChangeShapeType="1"/>
            </p:cNvSpPr>
            <p:nvPr/>
          </p:nvSpPr>
          <p:spPr bwMode="auto">
            <a:xfrm>
              <a:off x="0" y="0"/>
              <a:ext cx="5760" cy="432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8" name="Text Box 8"/>
            <p:cNvSpPr txBox="1">
              <a:spLocks noChangeArrowheads="1"/>
            </p:cNvSpPr>
            <p:nvPr/>
          </p:nvSpPr>
          <p:spPr bwMode="auto">
            <a:xfrm rot="2195383">
              <a:off x="65" y="100"/>
              <a:ext cx="610"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0000FF"/>
                  </a:solidFill>
                </a:rPr>
                <a:t>Embargoed</a:t>
              </a:r>
            </a:p>
          </p:txBody>
        </p:sp>
      </p:grpSp>
      <p:sp>
        <p:nvSpPr>
          <p:cNvPr id="10242" name="Rectangle 2"/>
          <p:cNvSpPr>
            <a:spLocks noGrp="1" noChangeArrowheads="1"/>
          </p:cNvSpPr>
          <p:nvPr>
            <p:ph type="title"/>
          </p:nvPr>
        </p:nvSpPr>
        <p:spPr/>
        <p:txBody>
          <a:bodyPr/>
          <a:lstStyle/>
          <a:p>
            <a:r>
              <a:rPr lang="en-US" altLang="en-US"/>
              <a:t>Title</a:t>
            </a:r>
          </a:p>
        </p:txBody>
      </p:sp>
      <p:sp>
        <p:nvSpPr>
          <p:cNvPr id="10243" name="Rectangle 3"/>
          <p:cNvSpPr>
            <a:spLocks noGrp="1" noChangeArrowheads="1"/>
          </p:cNvSpPr>
          <p:nvPr>
            <p:ph idx="1"/>
          </p:nvPr>
        </p:nvSpPr>
        <p:spPr/>
        <p:txBody>
          <a:bodyPr/>
          <a:lstStyle/>
          <a:p>
            <a:r>
              <a:rPr lang="en-US" altLang="en-US"/>
              <a:t>Until embargoed data are released, this slide cannot be used except for viewing by registered CAGI participants</a:t>
            </a:r>
          </a:p>
        </p:txBody>
      </p:sp>
      <p:sp>
        <p:nvSpPr>
          <p:cNvPr id="1024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0245" name="Text Box 5"/>
          <p:cNvSpPr txBox="1">
            <a:spLocks noChangeArrowheads="1"/>
          </p:cNvSpPr>
          <p:nvPr/>
        </p:nvSpPr>
        <p:spPr bwMode="auto">
          <a:xfrm>
            <a:off x="7639050" y="6248400"/>
            <a:ext cx="1200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An Author</a:t>
            </a:r>
          </a:p>
        </p:txBody>
      </p:sp>
      <p:sp>
        <p:nvSpPr>
          <p:cNvPr id="1024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3709258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a:t>Title</a:t>
            </a:r>
          </a:p>
        </p:txBody>
      </p:sp>
      <p:sp>
        <p:nvSpPr>
          <p:cNvPr id="5123" name="Rectangle 3"/>
          <p:cNvSpPr>
            <a:spLocks noGrp="1" noChangeArrowheads="1"/>
          </p:cNvSpPr>
          <p:nvPr>
            <p:ph idx="1"/>
          </p:nvPr>
        </p:nvSpPr>
        <p:spPr/>
        <p:txBody>
          <a:bodyPr/>
          <a:lstStyle/>
          <a:p>
            <a:r>
              <a:rPr lang="en-US" altLang="en-US" sz="2800" dirty="0"/>
              <a:t>This slide can be remixed and used in oral and poster presentations by any CAGI participant, consistent with limitations on </a:t>
            </a:r>
            <a:r>
              <a:rPr lang="en-US" altLang="en-US" sz="2800"/>
              <a:t>slide 1</a:t>
            </a:r>
            <a:endParaRPr lang="en-US" altLang="en-US" sz="2800" dirty="0"/>
          </a:p>
          <a:p>
            <a:r>
              <a:rPr lang="en-US" altLang="en-US" sz="2800" dirty="0"/>
              <a:t>However, it is intended for participants of the conference hall and the CAGI live hybrid meeting only.  Its content should not be tweeted, discussed, or otherwise shared outside of the conference hall</a:t>
            </a:r>
          </a:p>
          <a:p>
            <a:r>
              <a:rPr lang="en-US" altLang="en-US" sz="2800" dirty="0"/>
              <a:t>Do not use this slide in venues that give blanket permission for tweeting</a:t>
            </a:r>
          </a:p>
        </p:txBody>
      </p:sp>
      <p:sp>
        <p:nvSpPr>
          <p:cNvPr id="5124" name="Text Box 4"/>
          <p:cNvSpPr txBox="1">
            <a:spLocks noChangeArrowheads="1"/>
          </p:cNvSpPr>
          <p:nvPr/>
        </p:nvSpPr>
        <p:spPr bwMode="auto">
          <a:xfrm>
            <a:off x="2286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125" name="Text Box 5"/>
          <p:cNvSpPr txBox="1">
            <a:spLocks noChangeArrowheads="1"/>
          </p:cNvSpPr>
          <p:nvPr/>
        </p:nvSpPr>
        <p:spPr bwMode="auto">
          <a:xfrm>
            <a:off x="7639050" y="6248400"/>
            <a:ext cx="1200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An Author</a:t>
            </a:r>
          </a:p>
        </p:txBody>
      </p:sp>
      <p:sp>
        <p:nvSpPr>
          <p:cNvPr id="5126" name="Text Box 6"/>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grpSp>
        <p:nvGrpSpPr>
          <p:cNvPr id="5133" name="Group 13"/>
          <p:cNvGrpSpPr>
            <a:grpSpLocks/>
          </p:cNvGrpSpPr>
          <p:nvPr/>
        </p:nvGrpSpPr>
        <p:grpSpPr bwMode="auto">
          <a:xfrm>
            <a:off x="8480425" y="93663"/>
            <a:ext cx="692150" cy="639762"/>
            <a:chOff x="5342" y="59"/>
            <a:chExt cx="436" cy="403"/>
          </a:xfrm>
        </p:grpSpPr>
        <p:grpSp>
          <p:nvGrpSpPr>
            <p:cNvPr id="5128" name="Group 3"/>
            <p:cNvGrpSpPr>
              <a:grpSpLocks/>
            </p:cNvGrpSpPr>
            <p:nvPr/>
          </p:nvGrpSpPr>
          <p:grpSpPr bwMode="auto">
            <a:xfrm>
              <a:off x="5424" y="59"/>
              <a:ext cx="277" cy="277"/>
              <a:chOff x="5373" y="3933"/>
              <a:chExt cx="387" cy="387"/>
            </a:xfrm>
          </p:grpSpPr>
          <p:sp>
            <p:nvSpPr>
              <p:cNvPr id="5129" name="Oval 4"/>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742950" indent="-285750" defTabSz="457200">
                  <a:defRPr>
                    <a:solidFill>
                      <a:schemeClr val="tx1"/>
                    </a:solidFill>
                    <a:latin typeface="Arial" pitchFamily="34" charset="0"/>
                  </a:defRPr>
                </a:lvl2pPr>
                <a:lvl3pPr marL="1143000" indent="-228600" defTabSz="457200">
                  <a:defRPr>
                    <a:solidFill>
                      <a:schemeClr val="tx1"/>
                    </a:solidFill>
                    <a:latin typeface="Arial" pitchFamily="34" charset="0"/>
                  </a:defRPr>
                </a:lvl3pPr>
                <a:lvl4pPr marL="1600200" indent="-228600" defTabSz="457200">
                  <a:defRPr>
                    <a:solidFill>
                      <a:schemeClr val="tx1"/>
                    </a:solidFill>
                    <a:latin typeface="Arial" pitchFamily="34" charset="0"/>
                  </a:defRPr>
                </a:lvl4pPr>
                <a:lvl5pPr marL="2057400" indent="-228600" defTabSz="4572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endParaRPr lang="en-US" altLang="en-US">
                  <a:solidFill>
                    <a:srgbClr val="000000"/>
                  </a:solidFill>
                  <a:ea typeface="MS PGothic" pitchFamily="34" charset="-128"/>
                </a:endParaRPr>
              </a:p>
            </p:txBody>
          </p:sp>
          <p:pic>
            <p:nvPicPr>
              <p:cNvPr id="5130" name="Picture 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131"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5132" name="Text Box 12"/>
            <p:cNvSpPr txBox="1">
              <a:spLocks noChangeArrowheads="1"/>
            </p:cNvSpPr>
            <p:nvPr/>
          </p:nvSpPr>
          <p:spPr bwMode="auto">
            <a:xfrm>
              <a:off x="5342" y="318"/>
              <a:ext cx="436"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00" b="1">
                  <a:solidFill>
                    <a:srgbClr val="FF3300"/>
                  </a:solidFill>
                </a:rPr>
                <a:t>No Tweet</a:t>
              </a:r>
            </a:p>
          </p:txBody>
        </p:sp>
      </p:grpSp>
    </p:spTree>
    <p:extLst>
      <p:ext uri="{BB962C8B-B14F-4D97-AF65-F5344CB8AC3E}">
        <p14:creationId xmlns:p14="http://schemas.microsoft.com/office/powerpoint/2010/main" val="651170950"/>
      </p:ext>
    </p:extLst>
  </p:cSld>
  <p:clrMapOvr>
    <a:masterClrMapping/>
  </p:clrMapOvr>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2.xml><?xml version="1.0" encoding="utf-8"?>
<a:theme xmlns:a="http://schemas.openxmlformats.org/drawingml/2006/main" name="90_Office Theme">
  <a:themeElements>
    <a:clrScheme name="89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89_Office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9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200</TotalTime>
  <Words>1116</Words>
  <Application>Microsoft Office PowerPoint</Application>
  <PresentationFormat>On-screen Show (4:3)</PresentationFormat>
  <Paragraphs>123</Paragraphs>
  <Slides>14</Slides>
  <Notes>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14</vt:i4>
      </vt:variant>
    </vt:vector>
  </HeadingPairs>
  <TitlesOfParts>
    <vt:vector size="20" baseType="lpstr">
      <vt:lpstr>MS PGothic</vt:lpstr>
      <vt:lpstr>Arial</vt:lpstr>
      <vt:lpstr>Arial Black</vt:lpstr>
      <vt:lpstr>Calibri</vt:lpstr>
      <vt:lpstr>Brenner Lab Sample Master Template v07 05 June 2017 JL</vt:lpstr>
      <vt:lpstr>90_Office Theme</vt:lpstr>
      <vt:lpstr>CAGI slide pack guidelines I agree to my slides being used according to the following terms:  _______Steven E. Brenner _______</vt:lpstr>
      <vt:lpstr>CAGI Data for Benchmarking</vt:lpstr>
      <vt:lpstr>PowerPoint Presentation</vt:lpstr>
      <vt:lpstr>Critical Assessment Principles</vt:lpstr>
      <vt:lpstr>PowerPoint Presentation</vt:lpstr>
      <vt:lpstr>PowerPoint Presentation</vt:lpstr>
      <vt:lpstr>CAGI Data for Benchmarking</vt:lpstr>
      <vt:lpstr>Back-history</vt:lpstr>
      <vt:lpstr>PowerPoint Presentation</vt:lpstr>
      <vt:lpstr>Critical Assessment Principles</vt:lpstr>
      <vt:lpstr>Title</vt:lpstr>
      <vt:lpstr>Title</vt:lpstr>
      <vt:lpstr>Title</vt:lpstr>
      <vt:lpstr>Title</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Steven E. Brenner</cp:lastModifiedBy>
  <cp:revision>11</cp:revision>
  <dcterms:created xsi:type="dcterms:W3CDTF">2017-09-29T21:50:38Z</dcterms:created>
  <dcterms:modified xsi:type="dcterms:W3CDTF">2022-05-14T22:22:05Z</dcterms:modified>
</cp:coreProperties>
</file>