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5"/>
  </p:notesMasterIdLst>
  <p:sldIdLst>
    <p:sldId id="256" r:id="rId2"/>
    <p:sldId id="289" r:id="rId3"/>
    <p:sldId id="259" r:id="rId4"/>
    <p:sldId id="269" r:id="rId5"/>
    <p:sldId id="268" r:id="rId6"/>
    <p:sldId id="261" r:id="rId7"/>
    <p:sldId id="293" r:id="rId8"/>
    <p:sldId id="290" r:id="rId9"/>
    <p:sldId id="262" r:id="rId10"/>
    <p:sldId id="292" r:id="rId11"/>
    <p:sldId id="273" r:id="rId12"/>
    <p:sldId id="274" r:id="rId13"/>
    <p:sldId id="265" r:id="rId14"/>
    <p:sldId id="276" r:id="rId15"/>
    <p:sldId id="279" r:id="rId16"/>
    <p:sldId id="283" r:id="rId17"/>
    <p:sldId id="288" r:id="rId18"/>
    <p:sldId id="286" r:id="rId19"/>
    <p:sldId id="277" r:id="rId20"/>
    <p:sldId id="285" r:id="rId21"/>
    <p:sldId id="294" r:id="rId22"/>
    <p:sldId id="281" r:id="rId23"/>
    <p:sldId id="257" r:id="rId24"/>
  </p:sldIdLst>
  <p:sldSz cx="9144000" cy="6858000" type="screen4x3"/>
  <p:notesSz cx="6858000" cy="9144000"/>
  <p:custDataLst>
    <p:tags r:id="rId26"/>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nny Lord" initials="JL" lastIdx="1" clrIdx="0">
    <p:extLst>
      <p:ext uri="{19B8F6BF-5375-455C-9EA6-DF929625EA0E}">
        <p15:presenceInfo xmlns:p15="http://schemas.microsoft.com/office/powerpoint/2012/main" userId="S-1-5-21-2015846570-11164191-355810188-129573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4A90242-8777-4046-8ADB-DDFE46090A01}" v="297" dt="2022-05-12T16:07:23.31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2848" autoAdjust="0"/>
  </p:normalViewPr>
  <p:slideViewPr>
    <p:cSldViewPr snapToGrid="0">
      <p:cViewPr varScale="1">
        <p:scale>
          <a:sx n="59" d="100"/>
          <a:sy n="59" d="100"/>
        </p:scale>
        <p:origin x="1432" y="4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rolina Jaramillo Oquendo" userId="5ffac739-16bc-4a73-80be-b62cba2efc5f" providerId="ADAL" clId="{04A90242-8777-4046-8ADB-DDFE46090A01}"/>
    <pc:docChg chg="undo custSel addSld delSld modSld sldOrd">
      <pc:chgData name="Carolina Jaramillo Oquendo" userId="5ffac739-16bc-4a73-80be-b62cba2efc5f" providerId="ADAL" clId="{04A90242-8777-4046-8ADB-DDFE46090A01}" dt="2022-05-12T16:07:23.314" v="2776"/>
      <pc:docMkLst>
        <pc:docMk/>
      </pc:docMkLst>
      <pc:sldChg chg="modSp mod">
        <pc:chgData name="Carolina Jaramillo Oquendo" userId="5ffac739-16bc-4a73-80be-b62cba2efc5f" providerId="ADAL" clId="{04A90242-8777-4046-8ADB-DDFE46090A01}" dt="2022-05-11T16:13:09.534" v="2291" actId="20577"/>
        <pc:sldMkLst>
          <pc:docMk/>
          <pc:sldMk cId="448627093" sldId="256"/>
        </pc:sldMkLst>
        <pc:spChg chg="mod">
          <ac:chgData name="Carolina Jaramillo Oquendo" userId="5ffac739-16bc-4a73-80be-b62cba2efc5f" providerId="ADAL" clId="{04A90242-8777-4046-8ADB-DDFE46090A01}" dt="2022-05-11T16:13:09.534" v="2291" actId="20577"/>
          <ac:spMkLst>
            <pc:docMk/>
            <pc:sldMk cId="448627093" sldId="256"/>
            <ac:spMk id="3" creationId="{00000000-0000-0000-0000-000000000000}"/>
          </ac:spMkLst>
        </pc:spChg>
      </pc:sldChg>
      <pc:sldChg chg="addSp modSp mod">
        <pc:chgData name="Carolina Jaramillo Oquendo" userId="5ffac739-16bc-4a73-80be-b62cba2efc5f" providerId="ADAL" clId="{04A90242-8777-4046-8ADB-DDFE46090A01}" dt="2022-05-11T15:11:39.007" v="2264" actId="20577"/>
        <pc:sldMkLst>
          <pc:docMk/>
          <pc:sldMk cId="2642379214" sldId="257"/>
        </pc:sldMkLst>
        <pc:spChg chg="mod">
          <ac:chgData name="Carolina Jaramillo Oquendo" userId="5ffac739-16bc-4a73-80be-b62cba2efc5f" providerId="ADAL" clId="{04A90242-8777-4046-8ADB-DDFE46090A01}" dt="2022-05-11T15:11:19.599" v="2249" actId="1076"/>
          <ac:spMkLst>
            <pc:docMk/>
            <pc:sldMk cId="2642379214" sldId="257"/>
            <ac:spMk id="8" creationId="{00000000-0000-0000-0000-000000000000}"/>
          </ac:spMkLst>
        </pc:spChg>
        <pc:spChg chg="mod">
          <ac:chgData name="Carolina Jaramillo Oquendo" userId="5ffac739-16bc-4a73-80be-b62cba2efc5f" providerId="ADAL" clId="{04A90242-8777-4046-8ADB-DDFE46090A01}" dt="2022-05-11T15:11:22.199" v="2250" actId="1076"/>
          <ac:spMkLst>
            <pc:docMk/>
            <pc:sldMk cId="2642379214" sldId="257"/>
            <ac:spMk id="9" creationId="{00000000-0000-0000-0000-000000000000}"/>
          </ac:spMkLst>
        </pc:spChg>
        <pc:spChg chg="mod">
          <ac:chgData name="Carolina Jaramillo Oquendo" userId="5ffac739-16bc-4a73-80be-b62cba2efc5f" providerId="ADAL" clId="{04A90242-8777-4046-8ADB-DDFE46090A01}" dt="2022-05-11T15:11:24.927" v="2251" actId="1076"/>
          <ac:spMkLst>
            <pc:docMk/>
            <pc:sldMk cId="2642379214" sldId="257"/>
            <ac:spMk id="10" creationId="{00000000-0000-0000-0000-000000000000}"/>
          </ac:spMkLst>
        </pc:spChg>
        <pc:spChg chg="mod">
          <ac:chgData name="Carolina Jaramillo Oquendo" userId="5ffac739-16bc-4a73-80be-b62cba2efc5f" providerId="ADAL" clId="{04A90242-8777-4046-8ADB-DDFE46090A01}" dt="2022-05-11T15:11:27.319" v="2252" actId="1076"/>
          <ac:spMkLst>
            <pc:docMk/>
            <pc:sldMk cId="2642379214" sldId="257"/>
            <ac:spMk id="11" creationId="{00000000-0000-0000-0000-000000000000}"/>
          </ac:spMkLst>
        </pc:spChg>
        <pc:spChg chg="add mod">
          <ac:chgData name="Carolina Jaramillo Oquendo" userId="5ffac739-16bc-4a73-80be-b62cba2efc5f" providerId="ADAL" clId="{04A90242-8777-4046-8ADB-DDFE46090A01}" dt="2022-05-11T15:11:39.007" v="2264" actId="20577"/>
          <ac:spMkLst>
            <pc:docMk/>
            <pc:sldMk cId="2642379214" sldId="257"/>
            <ac:spMk id="20" creationId="{79860BFE-2ABE-4F7E-926F-88693FE1428F}"/>
          </ac:spMkLst>
        </pc:spChg>
        <pc:picChg chg="mod">
          <ac:chgData name="Carolina Jaramillo Oquendo" userId="5ffac739-16bc-4a73-80be-b62cba2efc5f" providerId="ADAL" clId="{04A90242-8777-4046-8ADB-DDFE46090A01}" dt="2022-05-11T15:11:10.183" v="2247" actId="1037"/>
          <ac:picMkLst>
            <pc:docMk/>
            <pc:sldMk cId="2642379214" sldId="257"/>
            <ac:picMk id="6" creationId="{00000000-0000-0000-0000-000000000000}"/>
          </ac:picMkLst>
        </pc:picChg>
        <pc:picChg chg="mod">
          <ac:chgData name="Carolina Jaramillo Oquendo" userId="5ffac739-16bc-4a73-80be-b62cba2efc5f" providerId="ADAL" clId="{04A90242-8777-4046-8ADB-DDFE46090A01}" dt="2022-05-11T15:11:16.087" v="2248" actId="14100"/>
          <ac:picMkLst>
            <pc:docMk/>
            <pc:sldMk cId="2642379214" sldId="257"/>
            <ac:picMk id="7" creationId="{00000000-0000-0000-0000-000000000000}"/>
          </ac:picMkLst>
        </pc:picChg>
        <pc:picChg chg="add mod">
          <ac:chgData name="Carolina Jaramillo Oquendo" userId="5ffac739-16bc-4a73-80be-b62cba2efc5f" providerId="ADAL" clId="{04A90242-8777-4046-8ADB-DDFE46090A01}" dt="2022-05-11T15:11:10.183" v="2247" actId="1037"/>
          <ac:picMkLst>
            <pc:docMk/>
            <pc:sldMk cId="2642379214" sldId="257"/>
            <ac:picMk id="14" creationId="{ED477D60-A672-49D5-8809-BC6C7C1B0D8A}"/>
          </ac:picMkLst>
        </pc:picChg>
      </pc:sldChg>
      <pc:sldChg chg="modNotesTx">
        <pc:chgData name="Carolina Jaramillo Oquendo" userId="5ffac739-16bc-4a73-80be-b62cba2efc5f" providerId="ADAL" clId="{04A90242-8777-4046-8ADB-DDFE46090A01}" dt="2022-05-11T09:33:47.309" v="205" actId="20577"/>
        <pc:sldMkLst>
          <pc:docMk/>
          <pc:sldMk cId="1516332436" sldId="259"/>
        </pc:sldMkLst>
      </pc:sldChg>
      <pc:sldChg chg="modAnim modNotesTx">
        <pc:chgData name="Carolina Jaramillo Oquendo" userId="5ffac739-16bc-4a73-80be-b62cba2efc5f" providerId="ADAL" clId="{04A90242-8777-4046-8ADB-DDFE46090A01}" dt="2022-05-11T12:04:04.156" v="931"/>
        <pc:sldMkLst>
          <pc:docMk/>
          <pc:sldMk cId="3227945861" sldId="261"/>
        </pc:sldMkLst>
      </pc:sldChg>
      <pc:sldChg chg="modNotesTx">
        <pc:chgData name="Carolina Jaramillo Oquendo" userId="5ffac739-16bc-4a73-80be-b62cba2efc5f" providerId="ADAL" clId="{04A90242-8777-4046-8ADB-DDFE46090A01}" dt="2022-05-11T11:54:31.842" v="526" actId="20577"/>
        <pc:sldMkLst>
          <pc:docMk/>
          <pc:sldMk cId="643316406" sldId="262"/>
        </pc:sldMkLst>
      </pc:sldChg>
      <pc:sldChg chg="modNotesTx">
        <pc:chgData name="Carolina Jaramillo Oquendo" userId="5ffac739-16bc-4a73-80be-b62cba2efc5f" providerId="ADAL" clId="{04A90242-8777-4046-8ADB-DDFE46090A01}" dt="2022-05-11T12:35:12.455" v="1169" actId="20577"/>
        <pc:sldMkLst>
          <pc:docMk/>
          <pc:sldMk cId="966692655" sldId="265"/>
        </pc:sldMkLst>
      </pc:sldChg>
      <pc:sldChg chg="modAnim modNotesTx">
        <pc:chgData name="Carolina Jaramillo Oquendo" userId="5ffac739-16bc-4a73-80be-b62cba2efc5f" providerId="ADAL" clId="{04A90242-8777-4046-8ADB-DDFE46090A01}" dt="2022-05-12T16:06:31.855" v="2773"/>
        <pc:sldMkLst>
          <pc:docMk/>
          <pc:sldMk cId="849620973" sldId="268"/>
        </pc:sldMkLst>
      </pc:sldChg>
      <pc:sldChg chg="modNotesTx">
        <pc:chgData name="Carolina Jaramillo Oquendo" userId="5ffac739-16bc-4a73-80be-b62cba2efc5f" providerId="ADAL" clId="{04A90242-8777-4046-8ADB-DDFE46090A01}" dt="2022-05-11T10:05:05.742" v="213"/>
        <pc:sldMkLst>
          <pc:docMk/>
          <pc:sldMk cId="524463112" sldId="269"/>
        </pc:sldMkLst>
      </pc:sldChg>
      <pc:sldChg chg="modNotesTx">
        <pc:chgData name="Carolina Jaramillo Oquendo" userId="5ffac739-16bc-4a73-80be-b62cba2efc5f" providerId="ADAL" clId="{04A90242-8777-4046-8ADB-DDFE46090A01}" dt="2022-05-11T11:58:52.793" v="902" actId="20577"/>
        <pc:sldMkLst>
          <pc:docMk/>
          <pc:sldMk cId="1911703180" sldId="273"/>
        </pc:sldMkLst>
      </pc:sldChg>
      <pc:sldChg chg="addSp modSp mod modAnim">
        <pc:chgData name="Carolina Jaramillo Oquendo" userId="5ffac739-16bc-4a73-80be-b62cba2efc5f" providerId="ADAL" clId="{04A90242-8777-4046-8ADB-DDFE46090A01}" dt="2022-05-11T12:03:03.379" v="927"/>
        <pc:sldMkLst>
          <pc:docMk/>
          <pc:sldMk cId="2598849851" sldId="274"/>
        </pc:sldMkLst>
        <pc:spChg chg="mod">
          <ac:chgData name="Carolina Jaramillo Oquendo" userId="5ffac739-16bc-4a73-80be-b62cba2efc5f" providerId="ADAL" clId="{04A90242-8777-4046-8ADB-DDFE46090A01}" dt="2022-05-11T12:02:40.959" v="925" actId="1076"/>
          <ac:spMkLst>
            <pc:docMk/>
            <pc:sldMk cId="2598849851" sldId="274"/>
            <ac:spMk id="3" creationId="{00000000-0000-0000-0000-000000000000}"/>
          </ac:spMkLst>
        </pc:spChg>
        <pc:spChg chg="add mod">
          <ac:chgData name="Carolina Jaramillo Oquendo" userId="5ffac739-16bc-4a73-80be-b62cba2efc5f" providerId="ADAL" clId="{04A90242-8777-4046-8ADB-DDFE46090A01}" dt="2022-05-11T12:02:59.054" v="926" actId="1076"/>
          <ac:spMkLst>
            <pc:docMk/>
            <pc:sldMk cId="2598849851" sldId="274"/>
            <ac:spMk id="8" creationId="{EE0E5A6B-1597-4890-AD34-9580EC8B6217}"/>
          </ac:spMkLst>
        </pc:spChg>
        <pc:picChg chg="add mod">
          <ac:chgData name="Carolina Jaramillo Oquendo" userId="5ffac739-16bc-4a73-80be-b62cba2efc5f" providerId="ADAL" clId="{04A90242-8777-4046-8ADB-DDFE46090A01}" dt="2022-05-11T12:02:30.646" v="923" actId="1076"/>
          <ac:picMkLst>
            <pc:docMk/>
            <pc:sldMk cId="2598849851" sldId="274"/>
            <ac:picMk id="7" creationId="{E6C0676A-89A7-4CC2-B660-E00651421144}"/>
          </ac:picMkLst>
        </pc:picChg>
      </pc:sldChg>
      <pc:sldChg chg="addSp modSp mod modAnim modNotesTx">
        <pc:chgData name="Carolina Jaramillo Oquendo" userId="5ffac739-16bc-4a73-80be-b62cba2efc5f" providerId="ADAL" clId="{04A90242-8777-4046-8ADB-DDFE46090A01}" dt="2022-05-12T16:07:23.314" v="2776"/>
        <pc:sldMkLst>
          <pc:docMk/>
          <pc:sldMk cId="3148413592" sldId="276"/>
        </pc:sldMkLst>
        <pc:spChg chg="add mod">
          <ac:chgData name="Carolina Jaramillo Oquendo" userId="5ffac739-16bc-4a73-80be-b62cba2efc5f" providerId="ADAL" clId="{04A90242-8777-4046-8ADB-DDFE46090A01}" dt="2022-05-11T16:48:02.954" v="2513" actId="1036"/>
          <ac:spMkLst>
            <pc:docMk/>
            <pc:sldMk cId="3148413592" sldId="276"/>
            <ac:spMk id="4" creationId="{3B7EA941-DC36-43DE-BA43-2E2AF88D1466}"/>
          </ac:spMkLst>
        </pc:spChg>
        <pc:spChg chg="add mod">
          <ac:chgData name="Carolina Jaramillo Oquendo" userId="5ffac739-16bc-4a73-80be-b62cba2efc5f" providerId="ADAL" clId="{04A90242-8777-4046-8ADB-DDFE46090A01}" dt="2022-05-11T16:47:17.219" v="2495" actId="404"/>
          <ac:spMkLst>
            <pc:docMk/>
            <pc:sldMk cId="3148413592" sldId="276"/>
            <ac:spMk id="6" creationId="{47CBD32B-7C21-4F97-9188-790F3E7C8818}"/>
          </ac:spMkLst>
        </pc:spChg>
        <pc:spChg chg="mod">
          <ac:chgData name="Carolina Jaramillo Oquendo" userId="5ffac739-16bc-4a73-80be-b62cba2efc5f" providerId="ADAL" clId="{04A90242-8777-4046-8ADB-DDFE46090A01}" dt="2022-05-11T16:46:30.515" v="2439" actId="1076"/>
          <ac:spMkLst>
            <pc:docMk/>
            <pc:sldMk cId="3148413592" sldId="276"/>
            <ac:spMk id="7" creationId="{00000000-0000-0000-0000-000000000000}"/>
          </ac:spMkLst>
        </pc:spChg>
        <pc:spChg chg="add mod">
          <ac:chgData name="Carolina Jaramillo Oquendo" userId="5ffac739-16bc-4a73-80be-b62cba2efc5f" providerId="ADAL" clId="{04A90242-8777-4046-8ADB-DDFE46090A01}" dt="2022-05-11T16:48:02.954" v="2513" actId="1036"/>
          <ac:spMkLst>
            <pc:docMk/>
            <pc:sldMk cId="3148413592" sldId="276"/>
            <ac:spMk id="9" creationId="{44243C5A-3AB3-4737-ABD9-B6AE80765C52}"/>
          </ac:spMkLst>
        </pc:spChg>
        <pc:spChg chg="add mod">
          <ac:chgData name="Carolina Jaramillo Oquendo" userId="5ffac739-16bc-4a73-80be-b62cba2efc5f" providerId="ADAL" clId="{04A90242-8777-4046-8ADB-DDFE46090A01}" dt="2022-05-11T16:46:57.611" v="2494" actId="122"/>
          <ac:spMkLst>
            <pc:docMk/>
            <pc:sldMk cId="3148413592" sldId="276"/>
            <ac:spMk id="10" creationId="{DAC98AE4-784E-44DB-97D2-0FED4724F1CF}"/>
          </ac:spMkLst>
        </pc:spChg>
        <pc:spChg chg="add mod">
          <ac:chgData name="Carolina Jaramillo Oquendo" userId="5ffac739-16bc-4a73-80be-b62cba2efc5f" providerId="ADAL" clId="{04A90242-8777-4046-8ADB-DDFE46090A01}" dt="2022-05-11T16:48:02.954" v="2513" actId="1036"/>
          <ac:spMkLst>
            <pc:docMk/>
            <pc:sldMk cId="3148413592" sldId="276"/>
            <ac:spMk id="11" creationId="{63D8A36E-7C95-4CE8-BAD0-874C318A2EAB}"/>
          </ac:spMkLst>
        </pc:spChg>
        <pc:spChg chg="add mod">
          <ac:chgData name="Carolina Jaramillo Oquendo" userId="5ffac739-16bc-4a73-80be-b62cba2efc5f" providerId="ADAL" clId="{04A90242-8777-4046-8ADB-DDFE46090A01}" dt="2022-05-11T16:47:51.720" v="2502" actId="1076"/>
          <ac:spMkLst>
            <pc:docMk/>
            <pc:sldMk cId="3148413592" sldId="276"/>
            <ac:spMk id="12" creationId="{4E010BAF-D7D3-49A1-971C-68EA1ECFEAFB}"/>
          </ac:spMkLst>
        </pc:spChg>
        <pc:graphicFrameChg chg="modGraphic">
          <ac:chgData name="Carolina Jaramillo Oquendo" userId="5ffac739-16bc-4a73-80be-b62cba2efc5f" providerId="ADAL" clId="{04A90242-8777-4046-8ADB-DDFE46090A01}" dt="2022-05-11T16:41:24.656" v="2412" actId="122"/>
          <ac:graphicFrameMkLst>
            <pc:docMk/>
            <pc:sldMk cId="3148413592" sldId="276"/>
            <ac:graphicFrameMk id="3" creationId="{00000000-0000-0000-0000-000000000000}"/>
          </ac:graphicFrameMkLst>
        </pc:graphicFrameChg>
      </pc:sldChg>
      <pc:sldChg chg="addSp modSp mod modAnim modNotesTx">
        <pc:chgData name="Carolina Jaramillo Oquendo" userId="5ffac739-16bc-4a73-80be-b62cba2efc5f" providerId="ADAL" clId="{04A90242-8777-4046-8ADB-DDFE46090A01}" dt="2022-05-11T13:02:18.293" v="1773" actId="20577"/>
        <pc:sldMkLst>
          <pc:docMk/>
          <pc:sldMk cId="2761160264" sldId="279"/>
        </pc:sldMkLst>
        <pc:spChg chg="add mod">
          <ac:chgData name="Carolina Jaramillo Oquendo" userId="5ffac739-16bc-4a73-80be-b62cba2efc5f" providerId="ADAL" clId="{04A90242-8777-4046-8ADB-DDFE46090A01}" dt="2022-05-11T12:50:23.187" v="1265" actId="2085"/>
          <ac:spMkLst>
            <pc:docMk/>
            <pc:sldMk cId="2761160264" sldId="279"/>
            <ac:spMk id="3" creationId="{75627DF2-283E-4A9D-83F1-C2A1C7D4AA8B}"/>
          </ac:spMkLst>
        </pc:spChg>
      </pc:sldChg>
      <pc:sldChg chg="modSp mod modAnim modNotesTx">
        <pc:chgData name="Carolina Jaramillo Oquendo" userId="5ffac739-16bc-4a73-80be-b62cba2efc5f" providerId="ADAL" clId="{04A90242-8777-4046-8ADB-DDFE46090A01}" dt="2022-05-11T17:20:56.325" v="2772"/>
        <pc:sldMkLst>
          <pc:docMk/>
          <pc:sldMk cId="475846277" sldId="281"/>
        </pc:sldMkLst>
        <pc:spChg chg="mod">
          <ac:chgData name="Carolina Jaramillo Oquendo" userId="5ffac739-16bc-4a73-80be-b62cba2efc5f" providerId="ADAL" clId="{04A90242-8777-4046-8ADB-DDFE46090A01}" dt="2022-05-11T17:19:09.718" v="2770" actId="20577"/>
          <ac:spMkLst>
            <pc:docMk/>
            <pc:sldMk cId="475846277" sldId="281"/>
            <ac:spMk id="7" creationId="{00000000-0000-0000-0000-000000000000}"/>
          </ac:spMkLst>
        </pc:spChg>
      </pc:sldChg>
      <pc:sldChg chg="modNotesTx">
        <pc:chgData name="Carolina Jaramillo Oquendo" userId="5ffac739-16bc-4a73-80be-b62cba2efc5f" providerId="ADAL" clId="{04A90242-8777-4046-8ADB-DDFE46090A01}" dt="2022-05-11T11:21:39.757" v="503" actId="6549"/>
        <pc:sldMkLst>
          <pc:docMk/>
          <pc:sldMk cId="475640648" sldId="290"/>
        </pc:sldMkLst>
      </pc:sldChg>
      <pc:sldChg chg="del">
        <pc:chgData name="Carolina Jaramillo Oquendo" userId="5ffac739-16bc-4a73-80be-b62cba2efc5f" providerId="ADAL" clId="{04A90242-8777-4046-8ADB-DDFE46090A01}" dt="2022-05-11T15:20:46.092" v="2265" actId="47"/>
        <pc:sldMkLst>
          <pc:docMk/>
          <pc:sldMk cId="2604046828" sldId="291"/>
        </pc:sldMkLst>
      </pc:sldChg>
      <pc:sldChg chg="new del">
        <pc:chgData name="Carolina Jaramillo Oquendo" userId="5ffac739-16bc-4a73-80be-b62cba2efc5f" providerId="ADAL" clId="{04A90242-8777-4046-8ADB-DDFE46090A01}" dt="2022-05-10T15:33:00.173" v="1" actId="47"/>
        <pc:sldMkLst>
          <pc:docMk/>
          <pc:sldMk cId="829917428" sldId="292"/>
        </pc:sldMkLst>
      </pc:sldChg>
      <pc:sldChg chg="addSp delSp modSp add mod">
        <pc:chgData name="Carolina Jaramillo Oquendo" userId="5ffac739-16bc-4a73-80be-b62cba2efc5f" providerId="ADAL" clId="{04A90242-8777-4046-8ADB-DDFE46090A01}" dt="2022-05-10T15:44:43.149" v="159" actId="114"/>
        <pc:sldMkLst>
          <pc:docMk/>
          <pc:sldMk cId="1661553983" sldId="292"/>
        </pc:sldMkLst>
        <pc:spChg chg="mod">
          <ac:chgData name="Carolina Jaramillo Oquendo" userId="5ffac739-16bc-4a73-80be-b62cba2efc5f" providerId="ADAL" clId="{04A90242-8777-4046-8ADB-DDFE46090A01}" dt="2022-05-10T15:41:52.900" v="157" actId="207"/>
          <ac:spMkLst>
            <pc:docMk/>
            <pc:sldMk cId="1661553983" sldId="292"/>
            <ac:spMk id="3" creationId="{00000000-0000-0000-0000-000000000000}"/>
          </ac:spMkLst>
        </pc:spChg>
        <pc:spChg chg="add mod">
          <ac:chgData name="Carolina Jaramillo Oquendo" userId="5ffac739-16bc-4a73-80be-b62cba2efc5f" providerId="ADAL" clId="{04A90242-8777-4046-8ADB-DDFE46090A01}" dt="2022-05-10T15:42:04.369" v="158" actId="207"/>
          <ac:spMkLst>
            <pc:docMk/>
            <pc:sldMk cId="1661553983" sldId="292"/>
            <ac:spMk id="13" creationId="{9DFC2ED8-F697-44EC-96F6-AE716931D3BB}"/>
          </ac:spMkLst>
        </pc:spChg>
        <pc:graphicFrameChg chg="del modGraphic">
          <ac:chgData name="Carolina Jaramillo Oquendo" userId="5ffac739-16bc-4a73-80be-b62cba2efc5f" providerId="ADAL" clId="{04A90242-8777-4046-8ADB-DDFE46090A01}" dt="2022-05-10T15:33:20.534" v="5" actId="478"/>
          <ac:graphicFrameMkLst>
            <pc:docMk/>
            <pc:sldMk cId="1661553983" sldId="292"/>
            <ac:graphicFrameMk id="12" creationId="{00000000-0000-0000-0000-000000000000}"/>
          </ac:graphicFrameMkLst>
        </pc:graphicFrameChg>
        <pc:graphicFrameChg chg="add mod modGraphic">
          <ac:chgData name="Carolina Jaramillo Oquendo" userId="5ffac739-16bc-4a73-80be-b62cba2efc5f" providerId="ADAL" clId="{04A90242-8777-4046-8ADB-DDFE46090A01}" dt="2022-05-10T15:44:43.149" v="159" actId="114"/>
          <ac:graphicFrameMkLst>
            <pc:docMk/>
            <pc:sldMk cId="1661553983" sldId="292"/>
            <ac:graphicFrameMk id="14" creationId="{E9FA1B79-4603-417F-A0A9-D6D82F136E7B}"/>
          </ac:graphicFrameMkLst>
        </pc:graphicFrameChg>
        <pc:graphicFrameChg chg="add mod modGraphic">
          <ac:chgData name="Carolina Jaramillo Oquendo" userId="5ffac739-16bc-4a73-80be-b62cba2efc5f" providerId="ADAL" clId="{04A90242-8777-4046-8ADB-DDFE46090A01}" dt="2022-05-10T15:40:40.837" v="151" actId="20577"/>
          <ac:graphicFrameMkLst>
            <pc:docMk/>
            <pc:sldMk cId="1661553983" sldId="292"/>
            <ac:graphicFrameMk id="16" creationId="{294418DF-4323-4D24-8CA8-22FA8DAB1290}"/>
          </ac:graphicFrameMkLst>
        </pc:graphicFrameChg>
        <pc:picChg chg="add mod">
          <ac:chgData name="Carolina Jaramillo Oquendo" userId="5ffac739-16bc-4a73-80be-b62cba2efc5f" providerId="ADAL" clId="{04A90242-8777-4046-8ADB-DDFE46090A01}" dt="2022-05-10T15:39:39.834" v="141" actId="14100"/>
          <ac:picMkLst>
            <pc:docMk/>
            <pc:sldMk cId="1661553983" sldId="292"/>
            <ac:picMk id="6" creationId="{D078EBAE-A8C1-454B-BC85-CC5EE357DD6E}"/>
          </ac:picMkLst>
        </pc:picChg>
        <pc:picChg chg="add mod">
          <ac:chgData name="Carolina Jaramillo Oquendo" userId="5ffac739-16bc-4a73-80be-b62cba2efc5f" providerId="ADAL" clId="{04A90242-8777-4046-8ADB-DDFE46090A01}" dt="2022-05-10T15:41:30.751" v="155"/>
          <ac:picMkLst>
            <pc:docMk/>
            <pc:sldMk cId="1661553983" sldId="292"/>
            <ac:picMk id="9" creationId="{9C088800-A4CA-414D-A1F6-91576EFDAC09}"/>
          </ac:picMkLst>
        </pc:picChg>
        <pc:picChg chg="del">
          <ac:chgData name="Carolina Jaramillo Oquendo" userId="5ffac739-16bc-4a73-80be-b62cba2efc5f" providerId="ADAL" clId="{04A90242-8777-4046-8ADB-DDFE46090A01}" dt="2022-05-10T15:33:17.689" v="3" actId="478"/>
          <ac:picMkLst>
            <pc:docMk/>
            <pc:sldMk cId="1661553983" sldId="292"/>
            <ac:picMk id="11" creationId="{00000000-0000-0000-0000-000000000000}"/>
          </ac:picMkLst>
        </pc:picChg>
        <pc:picChg chg="del">
          <ac:chgData name="Carolina Jaramillo Oquendo" userId="5ffac739-16bc-4a73-80be-b62cba2efc5f" providerId="ADAL" clId="{04A90242-8777-4046-8ADB-DDFE46090A01}" dt="2022-05-10T15:33:20.907" v="6" actId="478"/>
          <ac:picMkLst>
            <pc:docMk/>
            <pc:sldMk cId="1661553983" sldId="292"/>
            <ac:picMk id="15" creationId="{00000000-0000-0000-0000-000000000000}"/>
          </ac:picMkLst>
        </pc:picChg>
        <pc:cxnChg chg="add del mod">
          <ac:chgData name="Carolina Jaramillo Oquendo" userId="5ffac739-16bc-4a73-80be-b62cba2efc5f" providerId="ADAL" clId="{04A90242-8777-4046-8ADB-DDFE46090A01}" dt="2022-05-10T15:40:50.560" v="152" actId="478"/>
          <ac:cxnSpMkLst>
            <pc:docMk/>
            <pc:sldMk cId="1661553983" sldId="292"/>
            <ac:cxnSpMk id="17" creationId="{67ADDDB9-F2E9-4316-BEAC-9199201C141E}"/>
          </ac:cxnSpMkLst>
        </pc:cxnChg>
      </pc:sldChg>
      <pc:sldChg chg="addSp delSp modSp add mod ord">
        <pc:chgData name="Carolina Jaramillo Oquendo" userId="5ffac739-16bc-4a73-80be-b62cba2efc5f" providerId="ADAL" clId="{04A90242-8777-4046-8ADB-DDFE46090A01}" dt="2022-05-11T11:23:41.611" v="513" actId="1076"/>
        <pc:sldMkLst>
          <pc:docMk/>
          <pc:sldMk cId="3154534094" sldId="293"/>
        </pc:sldMkLst>
        <pc:spChg chg="del">
          <ac:chgData name="Carolina Jaramillo Oquendo" userId="5ffac739-16bc-4a73-80be-b62cba2efc5f" providerId="ADAL" clId="{04A90242-8777-4046-8ADB-DDFE46090A01}" dt="2022-05-11T11:00:03.853" v="225" actId="478"/>
          <ac:spMkLst>
            <pc:docMk/>
            <pc:sldMk cId="3154534094" sldId="293"/>
            <ac:spMk id="3" creationId="{00000000-0000-0000-0000-000000000000}"/>
          </ac:spMkLst>
        </pc:spChg>
        <pc:spChg chg="add del mod">
          <ac:chgData name="Carolina Jaramillo Oquendo" userId="5ffac739-16bc-4a73-80be-b62cba2efc5f" providerId="ADAL" clId="{04A90242-8777-4046-8ADB-DDFE46090A01}" dt="2022-05-11T11:00:33.747" v="226" actId="1032"/>
          <ac:spMkLst>
            <pc:docMk/>
            <pc:sldMk cId="3154534094" sldId="293"/>
            <ac:spMk id="8" creationId="{ED54F8AE-3850-43A2-BA8F-B0A213E975F6}"/>
          </ac:spMkLst>
        </pc:spChg>
        <pc:spChg chg="del">
          <ac:chgData name="Carolina Jaramillo Oquendo" userId="5ffac739-16bc-4a73-80be-b62cba2efc5f" providerId="ADAL" clId="{04A90242-8777-4046-8ADB-DDFE46090A01}" dt="2022-05-11T10:59:52.457" v="224" actId="478"/>
          <ac:spMkLst>
            <pc:docMk/>
            <pc:sldMk cId="3154534094" sldId="293"/>
            <ac:spMk id="13" creationId="{00000000-0000-0000-0000-000000000000}"/>
          </ac:spMkLst>
        </pc:spChg>
        <pc:spChg chg="del">
          <ac:chgData name="Carolina Jaramillo Oquendo" userId="5ffac739-16bc-4a73-80be-b62cba2efc5f" providerId="ADAL" clId="{04A90242-8777-4046-8ADB-DDFE46090A01}" dt="2022-05-11T10:59:49.281" v="222" actId="478"/>
          <ac:spMkLst>
            <pc:docMk/>
            <pc:sldMk cId="3154534094" sldId="293"/>
            <ac:spMk id="14" creationId="{00000000-0000-0000-0000-000000000000}"/>
          </ac:spMkLst>
        </pc:spChg>
        <pc:spChg chg="del">
          <ac:chgData name="Carolina Jaramillo Oquendo" userId="5ffac739-16bc-4a73-80be-b62cba2efc5f" providerId="ADAL" clId="{04A90242-8777-4046-8ADB-DDFE46090A01}" dt="2022-05-11T10:59:50.729" v="223" actId="478"/>
          <ac:spMkLst>
            <pc:docMk/>
            <pc:sldMk cId="3154534094" sldId="293"/>
            <ac:spMk id="23" creationId="{00000000-0000-0000-0000-000000000000}"/>
          </ac:spMkLst>
        </pc:spChg>
        <pc:spChg chg="add del mod">
          <ac:chgData name="Carolina Jaramillo Oquendo" userId="5ffac739-16bc-4a73-80be-b62cba2efc5f" providerId="ADAL" clId="{04A90242-8777-4046-8ADB-DDFE46090A01}" dt="2022-05-11T11:20:41.353" v="494" actId="931"/>
          <ac:spMkLst>
            <pc:docMk/>
            <pc:sldMk cId="3154534094" sldId="293"/>
            <ac:spMk id="25" creationId="{85626C01-9D7C-45FE-8C4D-0F9E097FBC9B}"/>
          </ac:spMkLst>
        </pc:spChg>
        <pc:grpChg chg="del">
          <ac:chgData name="Carolina Jaramillo Oquendo" userId="5ffac739-16bc-4a73-80be-b62cba2efc5f" providerId="ADAL" clId="{04A90242-8777-4046-8ADB-DDFE46090A01}" dt="2022-05-11T10:59:48.319" v="220" actId="478"/>
          <ac:grpSpMkLst>
            <pc:docMk/>
            <pc:sldMk cId="3154534094" sldId="293"/>
            <ac:grpSpMk id="15" creationId="{EA07151E-6B9A-4A0E-9FF3-8C5B092713F7}"/>
          </ac:grpSpMkLst>
        </pc:grpChg>
        <pc:graphicFrameChg chg="add del mod modGraphic">
          <ac:chgData name="Carolina Jaramillo Oquendo" userId="5ffac739-16bc-4a73-80be-b62cba2efc5f" providerId="ADAL" clId="{04A90242-8777-4046-8ADB-DDFE46090A01}" dt="2022-05-11T11:20:11.288" v="493" actId="478"/>
          <ac:graphicFrameMkLst>
            <pc:docMk/>
            <pc:sldMk cId="3154534094" sldId="293"/>
            <ac:graphicFrameMk id="17" creationId="{C7349D8E-9F03-4328-9B84-8BA29762FA66}"/>
          </ac:graphicFrameMkLst>
        </pc:graphicFrameChg>
        <pc:picChg chg="del">
          <ac:chgData name="Carolina Jaramillo Oquendo" userId="5ffac739-16bc-4a73-80be-b62cba2efc5f" providerId="ADAL" clId="{04A90242-8777-4046-8ADB-DDFE46090A01}" dt="2022-05-11T10:59:47.179" v="219" actId="478"/>
          <ac:picMkLst>
            <pc:docMk/>
            <pc:sldMk cId="3154534094" sldId="293"/>
            <ac:picMk id="7" creationId="{00000000-0000-0000-0000-000000000000}"/>
          </ac:picMkLst>
        </pc:picChg>
        <pc:picChg chg="del">
          <ac:chgData name="Carolina Jaramillo Oquendo" userId="5ffac739-16bc-4a73-80be-b62cba2efc5f" providerId="ADAL" clId="{04A90242-8777-4046-8ADB-DDFE46090A01}" dt="2022-05-11T10:59:48.386" v="221" actId="478"/>
          <ac:picMkLst>
            <pc:docMk/>
            <pc:sldMk cId="3154534094" sldId="293"/>
            <ac:picMk id="21" creationId="{00000000-0000-0000-0000-000000000000}"/>
          </ac:picMkLst>
        </pc:picChg>
        <pc:picChg chg="del">
          <ac:chgData name="Carolina Jaramillo Oquendo" userId="5ffac739-16bc-4a73-80be-b62cba2efc5f" providerId="ADAL" clId="{04A90242-8777-4046-8ADB-DDFE46090A01}" dt="2022-05-11T10:59:46.728" v="218" actId="478"/>
          <ac:picMkLst>
            <pc:docMk/>
            <pc:sldMk cId="3154534094" sldId="293"/>
            <ac:picMk id="22" creationId="{00000000-0000-0000-0000-000000000000}"/>
          </ac:picMkLst>
        </pc:picChg>
        <pc:picChg chg="add mod modCrop">
          <ac:chgData name="Carolina Jaramillo Oquendo" userId="5ffac739-16bc-4a73-80be-b62cba2efc5f" providerId="ADAL" clId="{04A90242-8777-4046-8ADB-DDFE46090A01}" dt="2022-05-11T11:23:41.611" v="513" actId="1076"/>
          <ac:picMkLst>
            <pc:docMk/>
            <pc:sldMk cId="3154534094" sldId="293"/>
            <ac:picMk id="27" creationId="{FB21F828-9522-4100-92B3-87096148F91F}"/>
          </ac:picMkLst>
        </pc:picChg>
      </pc:sldChg>
      <pc:sldChg chg="addSp delSp modSp add del mod">
        <pc:chgData name="Carolina Jaramillo Oquendo" userId="5ffac739-16bc-4a73-80be-b62cba2efc5f" providerId="ADAL" clId="{04A90242-8777-4046-8ADB-DDFE46090A01}" dt="2022-05-11T10:59:15.148" v="214" actId="47"/>
        <pc:sldMkLst>
          <pc:docMk/>
          <pc:sldMk cId="3878248583" sldId="293"/>
        </pc:sldMkLst>
        <pc:spChg chg="del mod">
          <ac:chgData name="Carolina Jaramillo Oquendo" userId="5ffac739-16bc-4a73-80be-b62cba2efc5f" providerId="ADAL" clId="{04A90242-8777-4046-8ADB-DDFE46090A01}" dt="2022-05-10T15:46:07.492" v="174" actId="478"/>
          <ac:spMkLst>
            <pc:docMk/>
            <pc:sldMk cId="3878248583" sldId="293"/>
            <ac:spMk id="3" creationId="{00000000-0000-0000-0000-000000000000}"/>
          </ac:spMkLst>
        </pc:spChg>
        <pc:spChg chg="del">
          <ac:chgData name="Carolina Jaramillo Oquendo" userId="5ffac739-16bc-4a73-80be-b62cba2efc5f" providerId="ADAL" clId="{04A90242-8777-4046-8ADB-DDFE46090A01}" dt="2022-05-10T15:45:45.483" v="165" actId="478"/>
          <ac:spMkLst>
            <pc:docMk/>
            <pc:sldMk cId="3878248583" sldId="293"/>
            <ac:spMk id="13" creationId="{00000000-0000-0000-0000-000000000000}"/>
          </ac:spMkLst>
        </pc:spChg>
        <pc:spChg chg="del">
          <ac:chgData name="Carolina Jaramillo Oquendo" userId="5ffac739-16bc-4a73-80be-b62cba2efc5f" providerId="ADAL" clId="{04A90242-8777-4046-8ADB-DDFE46090A01}" dt="2022-05-10T15:45:46.243" v="166" actId="478"/>
          <ac:spMkLst>
            <pc:docMk/>
            <pc:sldMk cId="3878248583" sldId="293"/>
            <ac:spMk id="14" creationId="{00000000-0000-0000-0000-000000000000}"/>
          </ac:spMkLst>
        </pc:spChg>
        <pc:spChg chg="add mod">
          <ac:chgData name="Carolina Jaramillo Oquendo" userId="5ffac739-16bc-4a73-80be-b62cba2efc5f" providerId="ADAL" clId="{04A90242-8777-4046-8ADB-DDFE46090A01}" dt="2022-05-10T15:47:37.226" v="186" actId="27636"/>
          <ac:spMkLst>
            <pc:docMk/>
            <pc:sldMk cId="3878248583" sldId="293"/>
            <ac:spMk id="24" creationId="{C732B847-0C1E-45D0-98CF-19CB33A6B5F7}"/>
          </ac:spMkLst>
        </pc:spChg>
        <pc:grpChg chg="del">
          <ac:chgData name="Carolina Jaramillo Oquendo" userId="5ffac739-16bc-4a73-80be-b62cba2efc5f" providerId="ADAL" clId="{04A90242-8777-4046-8ADB-DDFE46090A01}" dt="2022-05-10T15:45:43.014" v="162" actId="478"/>
          <ac:grpSpMkLst>
            <pc:docMk/>
            <pc:sldMk cId="3878248583" sldId="293"/>
            <ac:grpSpMk id="15" creationId="{EA07151E-6B9A-4A0E-9FF3-8C5B092713F7}"/>
          </ac:grpSpMkLst>
        </pc:grpChg>
        <pc:picChg chg="del">
          <ac:chgData name="Carolina Jaramillo Oquendo" userId="5ffac739-16bc-4a73-80be-b62cba2efc5f" providerId="ADAL" clId="{04A90242-8777-4046-8ADB-DDFE46090A01}" dt="2022-05-10T15:45:44.020" v="164" actId="478"/>
          <ac:picMkLst>
            <pc:docMk/>
            <pc:sldMk cId="3878248583" sldId="293"/>
            <ac:picMk id="7" creationId="{00000000-0000-0000-0000-000000000000}"/>
          </ac:picMkLst>
        </pc:picChg>
        <pc:picChg chg="add mod modCrop">
          <ac:chgData name="Carolina Jaramillo Oquendo" userId="5ffac739-16bc-4a73-80be-b62cba2efc5f" providerId="ADAL" clId="{04A90242-8777-4046-8ADB-DDFE46090A01}" dt="2022-05-10T15:47:41.939" v="188" actId="1076"/>
          <ac:picMkLst>
            <pc:docMk/>
            <pc:sldMk cId="3878248583" sldId="293"/>
            <ac:picMk id="8" creationId="{C71E526D-03FC-4CC1-82F3-011DA66EAAD8}"/>
          </ac:picMkLst>
        </pc:picChg>
        <pc:picChg chg="del">
          <ac:chgData name="Carolina Jaramillo Oquendo" userId="5ffac739-16bc-4a73-80be-b62cba2efc5f" providerId="ADAL" clId="{04A90242-8777-4046-8ADB-DDFE46090A01}" dt="2022-05-10T15:45:43.473" v="163" actId="478"/>
          <ac:picMkLst>
            <pc:docMk/>
            <pc:sldMk cId="3878248583" sldId="293"/>
            <ac:picMk id="21" creationId="{00000000-0000-0000-0000-000000000000}"/>
          </ac:picMkLst>
        </pc:picChg>
        <pc:picChg chg="del">
          <ac:chgData name="Carolina Jaramillo Oquendo" userId="5ffac739-16bc-4a73-80be-b62cba2efc5f" providerId="ADAL" clId="{04A90242-8777-4046-8ADB-DDFE46090A01}" dt="2022-05-10T15:45:39.467" v="161" actId="478"/>
          <ac:picMkLst>
            <pc:docMk/>
            <pc:sldMk cId="3878248583" sldId="293"/>
            <ac:picMk id="22" creationId="{00000000-0000-0000-0000-000000000000}"/>
          </ac:picMkLst>
        </pc:picChg>
      </pc:sldChg>
      <pc:sldChg chg="addSp delSp modSp add mod modNotesTx">
        <pc:chgData name="Carolina Jaramillo Oquendo" userId="5ffac739-16bc-4a73-80be-b62cba2efc5f" providerId="ADAL" clId="{04A90242-8777-4046-8ADB-DDFE46090A01}" dt="2022-05-11T14:18:15.373" v="2194" actId="1076"/>
        <pc:sldMkLst>
          <pc:docMk/>
          <pc:sldMk cId="585267853" sldId="294"/>
        </pc:sldMkLst>
        <pc:spChg chg="del">
          <ac:chgData name="Carolina Jaramillo Oquendo" userId="5ffac739-16bc-4a73-80be-b62cba2efc5f" providerId="ADAL" clId="{04A90242-8777-4046-8ADB-DDFE46090A01}" dt="2022-05-11T13:42:00.112" v="1777" actId="478"/>
          <ac:spMkLst>
            <pc:docMk/>
            <pc:sldMk cId="585267853" sldId="294"/>
            <ac:spMk id="28" creationId="{00000000-0000-0000-0000-000000000000}"/>
          </ac:spMkLst>
        </pc:spChg>
        <pc:spChg chg="del">
          <ac:chgData name="Carolina Jaramillo Oquendo" userId="5ffac739-16bc-4a73-80be-b62cba2efc5f" providerId="ADAL" clId="{04A90242-8777-4046-8ADB-DDFE46090A01}" dt="2022-05-11T13:42:00.112" v="1777" actId="478"/>
          <ac:spMkLst>
            <pc:docMk/>
            <pc:sldMk cId="585267853" sldId="294"/>
            <ac:spMk id="29" creationId="{00000000-0000-0000-0000-000000000000}"/>
          </ac:spMkLst>
        </pc:spChg>
        <pc:spChg chg="del">
          <ac:chgData name="Carolina Jaramillo Oquendo" userId="5ffac739-16bc-4a73-80be-b62cba2efc5f" providerId="ADAL" clId="{04A90242-8777-4046-8ADB-DDFE46090A01}" dt="2022-05-11T13:42:00.112" v="1777" actId="478"/>
          <ac:spMkLst>
            <pc:docMk/>
            <pc:sldMk cId="585267853" sldId="294"/>
            <ac:spMk id="30" creationId="{00000000-0000-0000-0000-000000000000}"/>
          </ac:spMkLst>
        </pc:spChg>
        <pc:spChg chg="del">
          <ac:chgData name="Carolina Jaramillo Oquendo" userId="5ffac739-16bc-4a73-80be-b62cba2efc5f" providerId="ADAL" clId="{04A90242-8777-4046-8ADB-DDFE46090A01}" dt="2022-05-11T13:42:00.112" v="1777" actId="478"/>
          <ac:spMkLst>
            <pc:docMk/>
            <pc:sldMk cId="585267853" sldId="294"/>
            <ac:spMk id="31" creationId="{00000000-0000-0000-0000-000000000000}"/>
          </ac:spMkLst>
        </pc:spChg>
        <pc:spChg chg="del">
          <ac:chgData name="Carolina Jaramillo Oquendo" userId="5ffac739-16bc-4a73-80be-b62cba2efc5f" providerId="ADAL" clId="{04A90242-8777-4046-8ADB-DDFE46090A01}" dt="2022-05-11T13:42:00.112" v="1777" actId="478"/>
          <ac:spMkLst>
            <pc:docMk/>
            <pc:sldMk cId="585267853" sldId="294"/>
            <ac:spMk id="32" creationId="{00000000-0000-0000-0000-000000000000}"/>
          </ac:spMkLst>
        </pc:spChg>
        <pc:spChg chg="del">
          <ac:chgData name="Carolina Jaramillo Oquendo" userId="5ffac739-16bc-4a73-80be-b62cba2efc5f" providerId="ADAL" clId="{04A90242-8777-4046-8ADB-DDFE46090A01}" dt="2022-05-11T13:42:00.112" v="1777" actId="478"/>
          <ac:spMkLst>
            <pc:docMk/>
            <pc:sldMk cId="585267853" sldId="294"/>
            <ac:spMk id="33" creationId="{00000000-0000-0000-0000-000000000000}"/>
          </ac:spMkLst>
        </pc:spChg>
        <pc:spChg chg="del">
          <ac:chgData name="Carolina Jaramillo Oquendo" userId="5ffac739-16bc-4a73-80be-b62cba2efc5f" providerId="ADAL" clId="{04A90242-8777-4046-8ADB-DDFE46090A01}" dt="2022-05-11T13:42:00.112" v="1777" actId="478"/>
          <ac:spMkLst>
            <pc:docMk/>
            <pc:sldMk cId="585267853" sldId="294"/>
            <ac:spMk id="34" creationId="{00000000-0000-0000-0000-000000000000}"/>
          </ac:spMkLst>
        </pc:spChg>
        <pc:spChg chg="del">
          <ac:chgData name="Carolina Jaramillo Oquendo" userId="5ffac739-16bc-4a73-80be-b62cba2efc5f" providerId="ADAL" clId="{04A90242-8777-4046-8ADB-DDFE46090A01}" dt="2022-05-11T13:42:00.112" v="1777" actId="478"/>
          <ac:spMkLst>
            <pc:docMk/>
            <pc:sldMk cId="585267853" sldId="294"/>
            <ac:spMk id="35" creationId="{00000000-0000-0000-0000-000000000000}"/>
          </ac:spMkLst>
        </pc:spChg>
        <pc:spChg chg="del">
          <ac:chgData name="Carolina Jaramillo Oquendo" userId="5ffac739-16bc-4a73-80be-b62cba2efc5f" providerId="ADAL" clId="{04A90242-8777-4046-8ADB-DDFE46090A01}" dt="2022-05-11T13:42:00.112" v="1777" actId="478"/>
          <ac:spMkLst>
            <pc:docMk/>
            <pc:sldMk cId="585267853" sldId="294"/>
            <ac:spMk id="36" creationId="{00000000-0000-0000-0000-000000000000}"/>
          </ac:spMkLst>
        </pc:spChg>
        <pc:spChg chg="del">
          <ac:chgData name="Carolina Jaramillo Oquendo" userId="5ffac739-16bc-4a73-80be-b62cba2efc5f" providerId="ADAL" clId="{04A90242-8777-4046-8ADB-DDFE46090A01}" dt="2022-05-11T13:42:00.112" v="1777" actId="478"/>
          <ac:spMkLst>
            <pc:docMk/>
            <pc:sldMk cId="585267853" sldId="294"/>
            <ac:spMk id="37" creationId="{00000000-0000-0000-0000-000000000000}"/>
          </ac:spMkLst>
        </pc:spChg>
        <pc:spChg chg="del">
          <ac:chgData name="Carolina Jaramillo Oquendo" userId="5ffac739-16bc-4a73-80be-b62cba2efc5f" providerId="ADAL" clId="{04A90242-8777-4046-8ADB-DDFE46090A01}" dt="2022-05-11T13:42:00.112" v="1777" actId="478"/>
          <ac:spMkLst>
            <pc:docMk/>
            <pc:sldMk cId="585267853" sldId="294"/>
            <ac:spMk id="38" creationId="{00000000-0000-0000-0000-000000000000}"/>
          </ac:spMkLst>
        </pc:spChg>
        <pc:spChg chg="del">
          <ac:chgData name="Carolina Jaramillo Oquendo" userId="5ffac739-16bc-4a73-80be-b62cba2efc5f" providerId="ADAL" clId="{04A90242-8777-4046-8ADB-DDFE46090A01}" dt="2022-05-11T13:42:00.112" v="1777" actId="478"/>
          <ac:spMkLst>
            <pc:docMk/>
            <pc:sldMk cId="585267853" sldId="294"/>
            <ac:spMk id="39" creationId="{00000000-0000-0000-0000-000000000000}"/>
          </ac:spMkLst>
        </pc:spChg>
        <pc:spChg chg="del">
          <ac:chgData name="Carolina Jaramillo Oquendo" userId="5ffac739-16bc-4a73-80be-b62cba2efc5f" providerId="ADAL" clId="{04A90242-8777-4046-8ADB-DDFE46090A01}" dt="2022-05-11T13:42:00.112" v="1777" actId="478"/>
          <ac:spMkLst>
            <pc:docMk/>
            <pc:sldMk cId="585267853" sldId="294"/>
            <ac:spMk id="40" creationId="{00000000-0000-0000-0000-000000000000}"/>
          </ac:spMkLst>
        </pc:spChg>
        <pc:spChg chg="del">
          <ac:chgData name="Carolina Jaramillo Oquendo" userId="5ffac739-16bc-4a73-80be-b62cba2efc5f" providerId="ADAL" clId="{04A90242-8777-4046-8ADB-DDFE46090A01}" dt="2022-05-11T13:42:00.112" v="1777" actId="478"/>
          <ac:spMkLst>
            <pc:docMk/>
            <pc:sldMk cId="585267853" sldId="294"/>
            <ac:spMk id="41" creationId="{00000000-0000-0000-0000-000000000000}"/>
          </ac:spMkLst>
        </pc:spChg>
        <pc:spChg chg="del">
          <ac:chgData name="Carolina Jaramillo Oquendo" userId="5ffac739-16bc-4a73-80be-b62cba2efc5f" providerId="ADAL" clId="{04A90242-8777-4046-8ADB-DDFE46090A01}" dt="2022-05-11T13:42:00.112" v="1777" actId="478"/>
          <ac:spMkLst>
            <pc:docMk/>
            <pc:sldMk cId="585267853" sldId="294"/>
            <ac:spMk id="42" creationId="{00000000-0000-0000-0000-000000000000}"/>
          </ac:spMkLst>
        </pc:spChg>
        <pc:spChg chg="del">
          <ac:chgData name="Carolina Jaramillo Oquendo" userId="5ffac739-16bc-4a73-80be-b62cba2efc5f" providerId="ADAL" clId="{04A90242-8777-4046-8ADB-DDFE46090A01}" dt="2022-05-11T13:42:00.112" v="1777" actId="478"/>
          <ac:spMkLst>
            <pc:docMk/>
            <pc:sldMk cId="585267853" sldId="294"/>
            <ac:spMk id="43" creationId="{00000000-0000-0000-0000-000000000000}"/>
          </ac:spMkLst>
        </pc:spChg>
        <pc:spChg chg="del">
          <ac:chgData name="Carolina Jaramillo Oquendo" userId="5ffac739-16bc-4a73-80be-b62cba2efc5f" providerId="ADAL" clId="{04A90242-8777-4046-8ADB-DDFE46090A01}" dt="2022-05-11T13:42:00.112" v="1777" actId="478"/>
          <ac:spMkLst>
            <pc:docMk/>
            <pc:sldMk cId="585267853" sldId="294"/>
            <ac:spMk id="44" creationId="{00000000-0000-0000-0000-000000000000}"/>
          </ac:spMkLst>
        </pc:spChg>
        <pc:spChg chg="del">
          <ac:chgData name="Carolina Jaramillo Oquendo" userId="5ffac739-16bc-4a73-80be-b62cba2efc5f" providerId="ADAL" clId="{04A90242-8777-4046-8ADB-DDFE46090A01}" dt="2022-05-11T13:42:00.112" v="1777" actId="478"/>
          <ac:spMkLst>
            <pc:docMk/>
            <pc:sldMk cId="585267853" sldId="294"/>
            <ac:spMk id="45" creationId="{00000000-0000-0000-0000-000000000000}"/>
          </ac:spMkLst>
        </pc:spChg>
        <pc:spChg chg="del">
          <ac:chgData name="Carolina Jaramillo Oquendo" userId="5ffac739-16bc-4a73-80be-b62cba2efc5f" providerId="ADAL" clId="{04A90242-8777-4046-8ADB-DDFE46090A01}" dt="2022-05-11T13:42:04.809" v="1779" actId="478"/>
          <ac:spMkLst>
            <pc:docMk/>
            <pc:sldMk cId="585267853" sldId="294"/>
            <ac:spMk id="46" creationId="{00000000-0000-0000-0000-000000000000}"/>
          </ac:spMkLst>
        </pc:spChg>
        <pc:spChg chg="del">
          <ac:chgData name="Carolina Jaramillo Oquendo" userId="5ffac739-16bc-4a73-80be-b62cba2efc5f" providerId="ADAL" clId="{04A90242-8777-4046-8ADB-DDFE46090A01}" dt="2022-05-11T13:42:07.433" v="1780" actId="478"/>
          <ac:spMkLst>
            <pc:docMk/>
            <pc:sldMk cId="585267853" sldId="294"/>
            <ac:spMk id="47" creationId="{00000000-0000-0000-0000-000000000000}"/>
          </ac:spMkLst>
        </pc:spChg>
        <pc:spChg chg="del">
          <ac:chgData name="Carolina Jaramillo Oquendo" userId="5ffac739-16bc-4a73-80be-b62cba2efc5f" providerId="ADAL" clId="{04A90242-8777-4046-8ADB-DDFE46090A01}" dt="2022-05-11T13:42:00.112" v="1777" actId="478"/>
          <ac:spMkLst>
            <pc:docMk/>
            <pc:sldMk cId="585267853" sldId="294"/>
            <ac:spMk id="48" creationId="{00000000-0000-0000-0000-000000000000}"/>
          </ac:spMkLst>
        </pc:spChg>
        <pc:spChg chg="del">
          <ac:chgData name="Carolina Jaramillo Oquendo" userId="5ffac739-16bc-4a73-80be-b62cba2efc5f" providerId="ADAL" clId="{04A90242-8777-4046-8ADB-DDFE46090A01}" dt="2022-05-11T13:42:00.112" v="1777" actId="478"/>
          <ac:spMkLst>
            <pc:docMk/>
            <pc:sldMk cId="585267853" sldId="294"/>
            <ac:spMk id="51" creationId="{00000000-0000-0000-0000-000000000000}"/>
          </ac:spMkLst>
        </pc:spChg>
        <pc:spChg chg="del">
          <ac:chgData name="Carolina Jaramillo Oquendo" userId="5ffac739-16bc-4a73-80be-b62cba2efc5f" providerId="ADAL" clId="{04A90242-8777-4046-8ADB-DDFE46090A01}" dt="2022-05-11T13:42:00.112" v="1777" actId="478"/>
          <ac:spMkLst>
            <pc:docMk/>
            <pc:sldMk cId="585267853" sldId="294"/>
            <ac:spMk id="52" creationId="{00000000-0000-0000-0000-000000000000}"/>
          </ac:spMkLst>
        </pc:spChg>
        <pc:spChg chg="del">
          <ac:chgData name="Carolina Jaramillo Oquendo" userId="5ffac739-16bc-4a73-80be-b62cba2efc5f" providerId="ADAL" clId="{04A90242-8777-4046-8ADB-DDFE46090A01}" dt="2022-05-11T13:42:14.328" v="1782" actId="478"/>
          <ac:spMkLst>
            <pc:docMk/>
            <pc:sldMk cId="585267853" sldId="294"/>
            <ac:spMk id="55" creationId="{00000000-0000-0000-0000-000000000000}"/>
          </ac:spMkLst>
        </pc:spChg>
        <pc:grpChg chg="del">
          <ac:chgData name="Carolina Jaramillo Oquendo" userId="5ffac739-16bc-4a73-80be-b62cba2efc5f" providerId="ADAL" clId="{04A90242-8777-4046-8ADB-DDFE46090A01}" dt="2022-05-11T13:42:02.358" v="1778" actId="478"/>
          <ac:grpSpMkLst>
            <pc:docMk/>
            <pc:sldMk cId="585267853" sldId="294"/>
            <ac:grpSpMk id="9" creationId="{00000000-0000-0000-0000-000000000000}"/>
          </ac:grpSpMkLst>
        </pc:grpChg>
        <pc:graphicFrameChg chg="add mod modGraphic">
          <ac:chgData name="Carolina Jaramillo Oquendo" userId="5ffac739-16bc-4a73-80be-b62cba2efc5f" providerId="ADAL" clId="{04A90242-8777-4046-8ADB-DDFE46090A01}" dt="2022-05-11T14:15:05.732" v="2097" actId="14100"/>
          <ac:graphicFrameMkLst>
            <pc:docMk/>
            <pc:sldMk cId="585267853" sldId="294"/>
            <ac:graphicFrameMk id="3" creationId="{72C6256A-2F00-4045-8542-76F67F630942}"/>
          </ac:graphicFrameMkLst>
        </pc:graphicFrameChg>
        <pc:graphicFrameChg chg="add del mod modGraphic">
          <ac:chgData name="Carolina Jaramillo Oquendo" userId="5ffac739-16bc-4a73-80be-b62cba2efc5f" providerId="ADAL" clId="{04A90242-8777-4046-8ADB-DDFE46090A01}" dt="2022-05-11T14:15:20.095" v="2100" actId="478"/>
          <ac:graphicFrameMkLst>
            <pc:docMk/>
            <pc:sldMk cId="585267853" sldId="294"/>
            <ac:graphicFrameMk id="4" creationId="{D8BC2A1B-387C-42BB-804A-83E212179938}"/>
          </ac:graphicFrameMkLst>
        </pc:graphicFrameChg>
        <pc:graphicFrameChg chg="add mod modGraphic">
          <ac:chgData name="Carolina Jaramillo Oquendo" userId="5ffac739-16bc-4a73-80be-b62cba2efc5f" providerId="ADAL" clId="{04A90242-8777-4046-8ADB-DDFE46090A01}" dt="2022-05-11T14:18:15.373" v="2194" actId="1076"/>
          <ac:graphicFrameMkLst>
            <pc:docMk/>
            <pc:sldMk cId="585267853" sldId="294"/>
            <ac:graphicFrameMk id="7" creationId="{AD60C95E-BE20-4BEE-8980-6C7B560F79A6}"/>
          </ac:graphicFrameMkLst>
        </pc:graphicFrameChg>
        <pc:graphicFrameChg chg="add mod modGraphic">
          <ac:chgData name="Carolina Jaramillo Oquendo" userId="5ffac739-16bc-4a73-80be-b62cba2efc5f" providerId="ADAL" clId="{04A90242-8777-4046-8ADB-DDFE46090A01}" dt="2022-05-11T14:15:05.732" v="2097" actId="14100"/>
          <ac:graphicFrameMkLst>
            <pc:docMk/>
            <pc:sldMk cId="585267853" sldId="294"/>
            <ac:graphicFrameMk id="57" creationId="{92800067-A283-49A0-9A57-93CBC932496F}"/>
          </ac:graphicFrameMkLst>
        </pc:graphicFrameChg>
        <pc:picChg chg="del">
          <ac:chgData name="Carolina Jaramillo Oquendo" userId="5ffac739-16bc-4a73-80be-b62cba2efc5f" providerId="ADAL" clId="{04A90242-8777-4046-8ADB-DDFE46090A01}" dt="2022-05-11T13:41:57.019" v="1776" actId="478"/>
          <ac:picMkLst>
            <pc:docMk/>
            <pc:sldMk cId="585267853" sldId="294"/>
            <ac:picMk id="6" creationId="{00000000-0000-0000-0000-000000000000}"/>
          </ac:picMkLst>
        </pc:picChg>
        <pc:picChg chg="del">
          <ac:chgData name="Carolina Jaramillo Oquendo" userId="5ffac739-16bc-4a73-80be-b62cba2efc5f" providerId="ADAL" clId="{04A90242-8777-4046-8ADB-DDFE46090A01}" dt="2022-05-11T13:42:11.214" v="1781" actId="478"/>
          <ac:picMkLst>
            <pc:docMk/>
            <pc:sldMk cId="585267853" sldId="294"/>
            <ac:picMk id="53" creationId="{00000000-0000-0000-0000-000000000000}"/>
          </ac:picMkLst>
        </pc:picChg>
        <pc:picChg chg="del">
          <ac:chgData name="Carolina Jaramillo Oquendo" userId="5ffac739-16bc-4a73-80be-b62cba2efc5f" providerId="ADAL" clId="{04A90242-8777-4046-8ADB-DDFE46090A01}" dt="2022-05-11T13:42:11.214" v="1781" actId="478"/>
          <ac:picMkLst>
            <pc:docMk/>
            <pc:sldMk cId="585267853" sldId="294"/>
            <ac:picMk id="54" creationId="{00000000-0000-0000-0000-000000000000}"/>
          </ac:picMkLst>
        </pc:picChg>
        <pc:cxnChg chg="del">
          <ac:chgData name="Carolina Jaramillo Oquendo" userId="5ffac739-16bc-4a73-80be-b62cba2efc5f" providerId="ADAL" clId="{04A90242-8777-4046-8ADB-DDFE46090A01}" dt="2022-05-11T13:42:00.112" v="1777" actId="478"/>
          <ac:cxnSpMkLst>
            <pc:docMk/>
            <pc:sldMk cId="585267853" sldId="294"/>
            <ac:cxnSpMk id="49" creationId="{00000000-0000-0000-0000-000000000000}"/>
          </ac:cxnSpMkLst>
        </pc:cxnChg>
        <pc:cxnChg chg="del">
          <ac:chgData name="Carolina Jaramillo Oquendo" userId="5ffac739-16bc-4a73-80be-b62cba2efc5f" providerId="ADAL" clId="{04A90242-8777-4046-8ADB-DDFE46090A01}" dt="2022-05-11T13:42:00.112" v="1777" actId="478"/>
          <ac:cxnSpMkLst>
            <pc:docMk/>
            <pc:sldMk cId="585267853" sldId="294"/>
            <ac:cxnSpMk id="50" creationId="{00000000-0000-0000-0000-000000000000}"/>
          </ac:cxnSpMkLst>
        </pc:cxn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34A133-8E79-469A-A66E-6E33CAE1747A}" type="datetimeFigureOut">
              <a:rPr lang="en-GB" smtClean="0"/>
              <a:t>12/05/2022</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88A7852-FF76-47E9-BDB1-B2FD139619E6}" type="slidenum">
              <a:rPr lang="en-GB" smtClean="0"/>
              <a:t>‹#›</a:t>
            </a:fld>
            <a:endParaRPr lang="en-GB"/>
          </a:p>
        </p:txBody>
      </p:sp>
    </p:spTree>
    <p:extLst>
      <p:ext uri="{BB962C8B-B14F-4D97-AF65-F5344CB8AC3E}">
        <p14:creationId xmlns:p14="http://schemas.microsoft.com/office/powerpoint/2010/main" val="38470711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Splicing is a step in mRNA processing whereby introns are removed and exons are joined together to form a mature mRNA transcript, that can be capped and polyadenylated and ultimately translated into a protein. </a:t>
            </a:r>
          </a:p>
        </p:txBody>
      </p:sp>
      <p:sp>
        <p:nvSpPr>
          <p:cNvPr id="4" name="Slide Number Placeholder 3"/>
          <p:cNvSpPr>
            <a:spLocks noGrp="1"/>
          </p:cNvSpPr>
          <p:nvPr>
            <p:ph type="sldNum" sz="quarter" idx="5"/>
          </p:nvPr>
        </p:nvSpPr>
        <p:spPr/>
        <p:txBody>
          <a:bodyPr/>
          <a:lstStyle/>
          <a:p>
            <a:fld id="{988A7852-FF76-47E9-BDB1-B2FD139619E6}" type="slidenum">
              <a:rPr lang="en-GB" smtClean="0"/>
              <a:t>3</a:t>
            </a:fld>
            <a:endParaRPr lang="en-GB"/>
          </a:p>
        </p:txBody>
      </p:sp>
    </p:spTree>
    <p:extLst>
      <p:ext uri="{BB962C8B-B14F-4D97-AF65-F5344CB8AC3E}">
        <p14:creationId xmlns:p14="http://schemas.microsoft.com/office/powerpoint/2010/main" val="30792437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The regulation of splicing is complex and not well understood and recognising where to splice is quite tricky. There are various things that contribute to splice site recognition predominantly the canonical splice donor and acceptor sites, and these are supported by other components such as enhances and silencers. At the splice donor you almost always have a GT in the canonical position, but it’s also supported by these other conserved bases around there. At the acceptor site you almost always have an AG as well as a polypyrimidine tract 5-20 bases upstream comprised of mostly Cs and Ts. These patterns of conservation help identify each splice site, and this is also related to how susceptible splice sites are to mutations, since a strong match in the pattern might not affect it as much. </a:t>
            </a:r>
          </a:p>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Mutations in any of the elements can disrupt splicing and cause disease</a:t>
            </a:r>
          </a:p>
          <a:p>
            <a:endParaRPr lang="en-GB" sz="1050" dirty="0"/>
          </a:p>
        </p:txBody>
      </p:sp>
      <p:sp>
        <p:nvSpPr>
          <p:cNvPr id="4" name="Slide Number Placeholder 3"/>
          <p:cNvSpPr>
            <a:spLocks noGrp="1"/>
          </p:cNvSpPr>
          <p:nvPr>
            <p:ph type="sldNum" sz="quarter" idx="5"/>
          </p:nvPr>
        </p:nvSpPr>
        <p:spPr/>
        <p:txBody>
          <a:bodyPr/>
          <a:lstStyle/>
          <a:p>
            <a:fld id="{988A7852-FF76-47E9-BDB1-B2FD139619E6}" type="slidenum">
              <a:rPr lang="en-GB" smtClean="0"/>
              <a:t>4</a:t>
            </a:fld>
            <a:endParaRPr lang="en-GB"/>
          </a:p>
        </p:txBody>
      </p:sp>
    </p:spTree>
    <p:extLst>
      <p:ext uri="{BB962C8B-B14F-4D97-AF65-F5344CB8AC3E}">
        <p14:creationId xmlns:p14="http://schemas.microsoft.com/office/powerpoint/2010/main" val="824454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It’s estimated that about 50% of disease-causing mutation affect splicing, although this is a rough estimate. Ascertaining these mutations is really difficult. We know that even WES/WGS leave ~50% of patients of are disease go undiagnosed and so that leaves good scope for diagnostic rates to be improved by ascertaining splicing variants.</a:t>
            </a:r>
          </a:p>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Because the regulation of splicing is so complex and not well understood trying to figure out which variants disrupt splicing is very hard. It has led to a binary classification of variants, so it if falls within canonical splice sites it will be classed as pathogenic or likely pathogenic, whereas if it falls outside those canonical splice sites it’s very likely to get lost in the filtering process In diagnostics.  Which ultimately then leads to these variants being under-ascertained in clinical databased such as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clinVar</a:t>
            </a:r>
            <a:r>
              <a:rPr lang="en-GB" sz="1800" dirty="0">
                <a:effectLst/>
                <a:latin typeface="Calibri" panose="020F0502020204030204" pitchFamily="34" charset="0"/>
                <a:ea typeface="Calibri" panose="020F0502020204030204" pitchFamily="34" charset="0"/>
                <a:cs typeface="Times New Roman" panose="02020603050405020304" pitchFamily="18" charset="0"/>
              </a:rPr>
              <a:t> and HGMD by about 35-40%. The best way to test if a variants affects splicing is of course with functional testing, but like most functional validation it is expensive and time consuming. So testing hundreds of variants is not feasible. </a:t>
            </a:r>
          </a:p>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There are many in silico tools for splicing prediction, but we don’t really have a gold standard and how they should used in clinical interpretation. Which is what we were hoping to improve with this challenge. </a:t>
            </a:r>
          </a:p>
          <a:p>
            <a:endParaRPr lang="en-GB" dirty="0"/>
          </a:p>
          <a:p>
            <a:r>
              <a:rPr lang="en-GB" dirty="0" err="1"/>
              <a:t>ClinVar</a:t>
            </a:r>
            <a:r>
              <a:rPr lang="en-GB" dirty="0"/>
              <a:t>/HGMD - 35-40% </a:t>
            </a:r>
            <a:r>
              <a:rPr lang="en-GB" dirty="0" err="1"/>
              <a:t>underascertainment</a:t>
            </a:r>
            <a:endParaRPr lang="en-GB" dirty="0"/>
          </a:p>
        </p:txBody>
      </p:sp>
      <p:sp>
        <p:nvSpPr>
          <p:cNvPr id="4" name="Slide Number Placeholder 3"/>
          <p:cNvSpPr>
            <a:spLocks noGrp="1"/>
          </p:cNvSpPr>
          <p:nvPr>
            <p:ph type="sldNum" sz="quarter" idx="10"/>
          </p:nvPr>
        </p:nvSpPr>
        <p:spPr/>
        <p:txBody>
          <a:bodyPr/>
          <a:lstStyle/>
          <a:p>
            <a:fld id="{988A7852-FF76-47E9-BDB1-B2FD139619E6}" type="slidenum">
              <a:rPr lang="en-GB" smtClean="0"/>
              <a:t>5</a:t>
            </a:fld>
            <a:endParaRPr lang="en-GB"/>
          </a:p>
        </p:txBody>
      </p:sp>
    </p:spTree>
    <p:extLst>
      <p:ext uri="{BB962C8B-B14F-4D97-AF65-F5344CB8AC3E}">
        <p14:creationId xmlns:p14="http://schemas.microsoft.com/office/powerpoint/2010/main" val="11320730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Calibri" panose="020F0502020204030204" pitchFamily="34" charset="0"/>
                <a:ea typeface="Calibri" panose="020F0502020204030204" pitchFamily="34" charset="0"/>
                <a:cs typeface="Times New Roman" panose="02020603050405020304" pitchFamily="18" charset="0"/>
              </a:rPr>
              <a:t>Variants were taken from two sources either the splicing and disease study run in Diana’s lab at the University of Southampton, or the Salisbury Regional Genetics Laboratory which is part of the UK National Health service laboratories. We’re trying to improve ascertainment of splicing related disorders and getting splicing technologies utilised in NHS clinical care. All the variant are possible splicing variants that were clinically ascertained. Usually, patients have had some sort of sequencing either WES.WGS or targeted panels. There is a variant that can’t be classified under ACGM that might affect splicing, most are rare disease patients and some cancer predisposition patients as well. All variants are thought to be in genes relevant to the patient’s disease. Good prior evidence for this gene if the variant turns out to be splicing. Strengthens the case for the diagnosis. We don’t require prior in silico evidence for the variant to be sent, but a requirement is that the gene be expressed in blood. </a:t>
            </a:r>
          </a:p>
          <a:p>
            <a:endParaRPr lang="en-GB" dirty="0"/>
          </a:p>
        </p:txBody>
      </p:sp>
      <p:sp>
        <p:nvSpPr>
          <p:cNvPr id="4" name="Slide Number Placeholder 3"/>
          <p:cNvSpPr>
            <a:spLocks noGrp="1"/>
          </p:cNvSpPr>
          <p:nvPr>
            <p:ph type="sldNum" sz="quarter" idx="10"/>
          </p:nvPr>
        </p:nvSpPr>
        <p:spPr/>
        <p:txBody>
          <a:bodyPr/>
          <a:lstStyle/>
          <a:p>
            <a:fld id="{988A7852-FF76-47E9-BDB1-B2FD139619E6}" type="slidenum">
              <a:rPr lang="en-GB" smtClean="0"/>
              <a:t>6</a:t>
            </a:fld>
            <a:endParaRPr lang="en-GB"/>
          </a:p>
        </p:txBody>
      </p:sp>
    </p:spTree>
    <p:extLst>
      <p:ext uri="{BB962C8B-B14F-4D97-AF65-F5344CB8AC3E}">
        <p14:creationId xmlns:p14="http://schemas.microsoft.com/office/powerpoint/2010/main" val="35132673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WB in </a:t>
            </a:r>
            <a:r>
              <a:rPr lang="en-GB" dirty="0" err="1"/>
              <a:t>PaxGene</a:t>
            </a:r>
            <a:r>
              <a:rPr lang="en-GB" dirty="0"/>
              <a:t>, RNA extracted</a:t>
            </a:r>
            <a:r>
              <a:rPr lang="en-GB" baseline="0" dirty="0"/>
              <a:t> and cDNA synthesised + amplified. </a:t>
            </a:r>
          </a:p>
          <a:p>
            <a:endParaRPr lang="en-GB" dirty="0"/>
          </a:p>
          <a:p>
            <a:r>
              <a:rPr lang="en-GB" dirty="0"/>
              <a:t>Each variant - custom primers – amplify at two</a:t>
            </a:r>
            <a:r>
              <a:rPr lang="en-GB" baseline="0" dirty="0"/>
              <a:t> exons up and downstream of the exon of interest</a:t>
            </a:r>
            <a:endParaRPr lang="en-GB" dirty="0"/>
          </a:p>
        </p:txBody>
      </p:sp>
      <p:sp>
        <p:nvSpPr>
          <p:cNvPr id="4" name="Slide Number Placeholder 3"/>
          <p:cNvSpPr>
            <a:spLocks noGrp="1"/>
          </p:cNvSpPr>
          <p:nvPr>
            <p:ph type="sldNum" sz="quarter" idx="10"/>
          </p:nvPr>
        </p:nvSpPr>
        <p:spPr/>
        <p:txBody>
          <a:bodyPr/>
          <a:lstStyle/>
          <a:p>
            <a:fld id="{988A7852-FF76-47E9-BDB1-B2FD139619E6}" type="slidenum">
              <a:rPr lang="en-GB" smtClean="0"/>
              <a:t>7</a:t>
            </a:fld>
            <a:endParaRPr lang="en-GB"/>
          </a:p>
        </p:txBody>
      </p:sp>
    </p:spTree>
    <p:extLst>
      <p:ext uri="{BB962C8B-B14F-4D97-AF65-F5344CB8AC3E}">
        <p14:creationId xmlns:p14="http://schemas.microsoft.com/office/powerpoint/2010/main" val="16496601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Each variant - custom primers – amplify at two</a:t>
            </a:r>
            <a:r>
              <a:rPr lang="en-GB" baseline="0" dirty="0"/>
              <a:t> exons up and downstream of the exon of interest</a:t>
            </a:r>
            <a:endParaRPr lang="en-GB" dirty="0"/>
          </a:p>
        </p:txBody>
      </p:sp>
      <p:sp>
        <p:nvSpPr>
          <p:cNvPr id="4" name="Slide Number Placeholder 3"/>
          <p:cNvSpPr>
            <a:spLocks noGrp="1"/>
          </p:cNvSpPr>
          <p:nvPr>
            <p:ph type="sldNum" sz="quarter" idx="10"/>
          </p:nvPr>
        </p:nvSpPr>
        <p:spPr/>
        <p:txBody>
          <a:bodyPr/>
          <a:lstStyle/>
          <a:p>
            <a:fld id="{988A7852-FF76-47E9-BDB1-B2FD139619E6}" type="slidenum">
              <a:rPr lang="en-GB" smtClean="0"/>
              <a:t>8</a:t>
            </a:fld>
            <a:endParaRPr lang="en-GB"/>
          </a:p>
        </p:txBody>
      </p:sp>
    </p:spTree>
    <p:extLst>
      <p:ext uri="{BB962C8B-B14F-4D97-AF65-F5344CB8AC3E}">
        <p14:creationId xmlns:p14="http://schemas.microsoft.com/office/powerpoint/2010/main" val="28284728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Put in 65: Mention variants not included – 6 not confirmed in time, 3 mislabelled in the challenge file</a:t>
            </a:r>
          </a:p>
        </p:txBody>
      </p:sp>
      <p:sp>
        <p:nvSpPr>
          <p:cNvPr id="4" name="Slide Number Placeholder 3"/>
          <p:cNvSpPr>
            <a:spLocks noGrp="1"/>
          </p:cNvSpPr>
          <p:nvPr>
            <p:ph type="sldNum" sz="quarter" idx="10"/>
          </p:nvPr>
        </p:nvSpPr>
        <p:spPr/>
        <p:txBody>
          <a:bodyPr/>
          <a:lstStyle/>
          <a:p>
            <a:fld id="{988A7852-FF76-47E9-BDB1-B2FD139619E6}" type="slidenum">
              <a:rPr lang="en-GB" smtClean="0"/>
              <a:t>9</a:t>
            </a:fld>
            <a:endParaRPr lang="en-GB"/>
          </a:p>
        </p:txBody>
      </p:sp>
    </p:spTree>
    <p:extLst>
      <p:ext uri="{BB962C8B-B14F-4D97-AF65-F5344CB8AC3E}">
        <p14:creationId xmlns:p14="http://schemas.microsoft.com/office/powerpoint/2010/main" val="33034086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Mention variants not included – 6 not confirmed in time, 3 mislabelled in the challenge file</a:t>
            </a:r>
          </a:p>
        </p:txBody>
      </p:sp>
      <p:sp>
        <p:nvSpPr>
          <p:cNvPr id="4" name="Slide Number Placeholder 3"/>
          <p:cNvSpPr>
            <a:spLocks noGrp="1"/>
          </p:cNvSpPr>
          <p:nvPr>
            <p:ph type="sldNum" sz="quarter" idx="10"/>
          </p:nvPr>
        </p:nvSpPr>
        <p:spPr/>
        <p:txBody>
          <a:bodyPr/>
          <a:lstStyle/>
          <a:p>
            <a:fld id="{988A7852-FF76-47E9-BDB1-B2FD139619E6}" type="slidenum">
              <a:rPr lang="en-GB" smtClean="0"/>
              <a:t>10</a:t>
            </a:fld>
            <a:endParaRPr lang="en-GB"/>
          </a:p>
        </p:txBody>
      </p:sp>
    </p:spTree>
    <p:extLst>
      <p:ext uri="{BB962C8B-B14F-4D97-AF65-F5344CB8AC3E}">
        <p14:creationId xmlns:p14="http://schemas.microsoft.com/office/powerpoint/2010/main" val="26614812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Where variants lie in relation to splice site. Splice affecting in mustard and non splice affecting in green. Grouped near canonical acceptor and donor site. Some that fall within the canonical splice sites itself, most time they wouldn’t be tested because it was just assumed that they are splice affecting, which we can see is not always the case. </a:t>
            </a:r>
          </a:p>
        </p:txBody>
      </p:sp>
      <p:sp>
        <p:nvSpPr>
          <p:cNvPr id="4" name="Slide Number Placeholder 3"/>
          <p:cNvSpPr>
            <a:spLocks noGrp="1"/>
          </p:cNvSpPr>
          <p:nvPr>
            <p:ph type="sldNum" sz="quarter" idx="5"/>
          </p:nvPr>
        </p:nvSpPr>
        <p:spPr/>
        <p:txBody>
          <a:bodyPr/>
          <a:lstStyle/>
          <a:p>
            <a:fld id="{988A7852-FF76-47E9-BDB1-B2FD139619E6}" type="slidenum">
              <a:rPr lang="en-GB" smtClean="0"/>
              <a:t>11</a:t>
            </a:fld>
            <a:endParaRPr lang="en-GB"/>
          </a:p>
        </p:txBody>
      </p:sp>
    </p:spTree>
    <p:extLst>
      <p:ext uri="{BB962C8B-B14F-4D97-AF65-F5344CB8AC3E}">
        <p14:creationId xmlns:p14="http://schemas.microsoft.com/office/powerpoint/2010/main" val="24740164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is a ROC curve showing how all the groups performed including </a:t>
            </a:r>
            <a:r>
              <a:rPr lang="en-GB" dirty="0" err="1"/>
              <a:t>splceAI</a:t>
            </a:r>
            <a:r>
              <a:rPr lang="en-GB" dirty="0"/>
              <a:t>, the </a:t>
            </a:r>
            <a:r>
              <a:rPr lang="en-GB" dirty="0" err="1"/>
              <a:t>aurea</a:t>
            </a:r>
            <a:r>
              <a:rPr lang="en-GB" dirty="0"/>
              <a:t> under the curve is here in descending order. T4 has the best AUC, the next two highest are T1 and splice AI .</a:t>
            </a:r>
            <a:r>
              <a:rPr lang="en-GB" dirty="0" err="1"/>
              <a:t>Spliceai</a:t>
            </a:r>
            <a:r>
              <a:rPr lang="en-GB" dirty="0"/>
              <a:t> line under T1 line</a:t>
            </a:r>
          </a:p>
        </p:txBody>
      </p:sp>
      <p:sp>
        <p:nvSpPr>
          <p:cNvPr id="4" name="Slide Number Placeholder 3"/>
          <p:cNvSpPr>
            <a:spLocks noGrp="1"/>
          </p:cNvSpPr>
          <p:nvPr>
            <p:ph type="sldNum" sz="quarter" idx="10"/>
          </p:nvPr>
        </p:nvSpPr>
        <p:spPr/>
        <p:txBody>
          <a:bodyPr/>
          <a:lstStyle/>
          <a:p>
            <a:fld id="{988A7852-FF76-47E9-BDB1-B2FD139619E6}" type="slidenum">
              <a:rPr lang="en-GB" smtClean="0"/>
              <a:t>13</a:t>
            </a:fld>
            <a:endParaRPr lang="en-GB"/>
          </a:p>
        </p:txBody>
      </p:sp>
    </p:spTree>
    <p:extLst>
      <p:ext uri="{BB962C8B-B14F-4D97-AF65-F5344CB8AC3E}">
        <p14:creationId xmlns:p14="http://schemas.microsoft.com/office/powerpoint/2010/main" val="22274161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is a tabulation of a variety of difference performance metrics, and in each row the highest scoring model has been highlighted.</a:t>
            </a:r>
          </a:p>
          <a:p>
            <a:r>
              <a:rPr lang="en-GB" dirty="0"/>
              <a:t>4+8 tie on accuracy.</a:t>
            </a:r>
            <a:r>
              <a:rPr lang="en-GB" baseline="0" dirty="0"/>
              <a:t>  </a:t>
            </a:r>
            <a:r>
              <a:rPr lang="en-GB" dirty="0"/>
              <a:t>Several groups equal </a:t>
            </a:r>
            <a:r>
              <a:rPr lang="en-GB" dirty="0" err="1"/>
              <a:t>SpliceAI</a:t>
            </a:r>
            <a:r>
              <a:rPr lang="en-GB" dirty="0"/>
              <a:t> (encouraging that the models perform as well or outperform it).</a:t>
            </a:r>
          </a:p>
          <a:p>
            <a:r>
              <a:rPr lang="en-GB" dirty="0"/>
              <a:t>T8 has very high sensitivity and negative predictive value – variant doesn’t affect splicing likely true</a:t>
            </a:r>
          </a:p>
          <a:p>
            <a:r>
              <a:rPr lang="en-GB" dirty="0"/>
              <a:t>T4 has best positive predictive value – variant does affect splicing true </a:t>
            </a:r>
          </a:p>
          <a:p>
            <a:r>
              <a:rPr lang="en-GB" dirty="0" err="1"/>
              <a:t>Sens+Spec</a:t>
            </a:r>
            <a:r>
              <a:rPr lang="en-GB" dirty="0"/>
              <a:t>. PPV + NPV.</a:t>
            </a:r>
          </a:p>
          <a:p>
            <a:r>
              <a:rPr lang="en-GB" dirty="0"/>
              <a:t>Mention T1 ==</a:t>
            </a:r>
            <a:r>
              <a:rPr lang="en-GB" baseline="0" dirty="0"/>
              <a:t> SAI. </a:t>
            </a:r>
          </a:p>
          <a:p>
            <a:r>
              <a:rPr lang="en-GB" baseline="0" dirty="0"/>
              <a:t>Small sample size, so the same scores for T1 and SpliceA1</a:t>
            </a:r>
          </a:p>
          <a:p>
            <a:endParaRPr lang="en-GB" baseline="0" dirty="0"/>
          </a:p>
          <a:p>
            <a:endParaRPr lang="en-GB" dirty="0"/>
          </a:p>
        </p:txBody>
      </p:sp>
      <p:sp>
        <p:nvSpPr>
          <p:cNvPr id="4" name="Slide Number Placeholder 3"/>
          <p:cNvSpPr>
            <a:spLocks noGrp="1"/>
          </p:cNvSpPr>
          <p:nvPr>
            <p:ph type="sldNum" sz="quarter" idx="10"/>
          </p:nvPr>
        </p:nvSpPr>
        <p:spPr/>
        <p:txBody>
          <a:bodyPr/>
          <a:lstStyle/>
          <a:p>
            <a:fld id="{988A7852-FF76-47E9-BDB1-B2FD139619E6}" type="slidenum">
              <a:rPr lang="en-GB" smtClean="0"/>
              <a:t>14</a:t>
            </a:fld>
            <a:endParaRPr lang="en-GB"/>
          </a:p>
        </p:txBody>
      </p:sp>
    </p:spTree>
    <p:extLst>
      <p:ext uri="{BB962C8B-B14F-4D97-AF65-F5344CB8AC3E}">
        <p14:creationId xmlns:p14="http://schemas.microsoft.com/office/powerpoint/2010/main" val="21769399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Team prediction shown across different regions</a:t>
            </a:r>
          </a:p>
          <a:p>
            <a:r>
              <a:rPr lang="en-GB" dirty="0"/>
              <a:t>Things to note</a:t>
            </a:r>
          </a:p>
          <a:p>
            <a:pPr marL="171450" indent="-171450">
              <a:buFontTx/>
              <a:buChar char="-"/>
            </a:pPr>
            <a:r>
              <a:rPr lang="en-GB" dirty="0"/>
              <a:t>m1 and </a:t>
            </a:r>
            <a:r>
              <a:rPr lang="en-GB" dirty="0" err="1"/>
              <a:t>SpliceAI</a:t>
            </a:r>
            <a:r>
              <a:rPr lang="en-GB" dirty="0"/>
              <a:t> are not the same thing –</a:t>
            </a:r>
            <a:r>
              <a:rPr lang="en-GB" baseline="0" dirty="0"/>
              <a:t> despite identical stats</a:t>
            </a:r>
          </a:p>
          <a:p>
            <a:pPr marL="171450" indent="-171450">
              <a:buFontTx/>
              <a:buChar char="-"/>
            </a:pPr>
            <a:r>
              <a:rPr lang="en-GB" baseline="0" dirty="0"/>
              <a:t>FPs around donor in T2,T3,</a:t>
            </a:r>
          </a:p>
          <a:p>
            <a:pPr marL="171450" indent="-171450">
              <a:buFontTx/>
              <a:buChar char="-"/>
            </a:pPr>
            <a:r>
              <a:rPr lang="en-GB" baseline="0" dirty="0"/>
              <a:t>Most models perform worse further away from splice sites</a:t>
            </a:r>
          </a:p>
          <a:p>
            <a:pPr marL="171450" indent="-171450">
              <a:buFontTx/>
              <a:buChar char="-"/>
            </a:pPr>
            <a:r>
              <a:rPr lang="en-GB" baseline="0" dirty="0"/>
              <a:t>Are there more false positives near splice sites, and more false negatives further away? I will come on to this</a:t>
            </a:r>
            <a:endParaRPr lang="en-GB" dirty="0"/>
          </a:p>
        </p:txBody>
      </p:sp>
      <p:sp>
        <p:nvSpPr>
          <p:cNvPr id="4" name="Slide Number Placeholder 3"/>
          <p:cNvSpPr>
            <a:spLocks noGrp="1"/>
          </p:cNvSpPr>
          <p:nvPr>
            <p:ph type="sldNum" sz="quarter" idx="10"/>
          </p:nvPr>
        </p:nvSpPr>
        <p:spPr/>
        <p:txBody>
          <a:bodyPr/>
          <a:lstStyle/>
          <a:p>
            <a:fld id="{988A7852-FF76-47E9-BDB1-B2FD139619E6}" type="slidenum">
              <a:rPr lang="en-GB" smtClean="0"/>
              <a:t>15</a:t>
            </a:fld>
            <a:endParaRPr lang="en-GB"/>
          </a:p>
        </p:txBody>
      </p:sp>
    </p:spTree>
    <p:extLst>
      <p:ext uri="{BB962C8B-B14F-4D97-AF65-F5344CB8AC3E}">
        <p14:creationId xmlns:p14="http://schemas.microsoft.com/office/powerpoint/2010/main" val="19192009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T7 – lots of </a:t>
            </a:r>
            <a:r>
              <a:rPr lang="en-GB" dirty="0" err="1"/>
              <a:t>mispredictions</a:t>
            </a:r>
            <a:r>
              <a:rPr lang="en-GB" dirty="0"/>
              <a:t> away from CSSs</a:t>
            </a:r>
          </a:p>
        </p:txBody>
      </p:sp>
      <p:sp>
        <p:nvSpPr>
          <p:cNvPr id="4" name="Slide Number Placeholder 3"/>
          <p:cNvSpPr>
            <a:spLocks noGrp="1"/>
          </p:cNvSpPr>
          <p:nvPr>
            <p:ph type="sldNum" sz="quarter" idx="10"/>
          </p:nvPr>
        </p:nvSpPr>
        <p:spPr/>
        <p:txBody>
          <a:bodyPr/>
          <a:lstStyle/>
          <a:p>
            <a:fld id="{988A7852-FF76-47E9-BDB1-B2FD139619E6}" type="slidenum">
              <a:rPr lang="en-GB" smtClean="0"/>
              <a:t>16</a:t>
            </a:fld>
            <a:endParaRPr lang="en-GB"/>
          </a:p>
        </p:txBody>
      </p:sp>
    </p:spTree>
    <p:extLst>
      <p:ext uri="{BB962C8B-B14F-4D97-AF65-F5344CB8AC3E}">
        <p14:creationId xmlns:p14="http://schemas.microsoft.com/office/powerpoint/2010/main" val="6251703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Talk</a:t>
            </a:r>
            <a:r>
              <a:rPr lang="en-GB" baseline="0" dirty="0"/>
              <a:t> through the grouping + what the plot is showing</a:t>
            </a:r>
          </a:p>
          <a:p>
            <a:r>
              <a:rPr lang="en-GB" baseline="0" dirty="0"/>
              <a:t>More consistent results nearer splice sites, generally better predictions nearer splice sites (some groups do well on </a:t>
            </a:r>
            <a:r>
              <a:rPr lang="en-GB" baseline="0" dirty="0" err="1"/>
              <a:t>intronic</a:t>
            </a:r>
            <a:r>
              <a:rPr lang="en-GB" baseline="0" dirty="0"/>
              <a:t> ones). Generally, </a:t>
            </a:r>
            <a:r>
              <a:rPr lang="en-GB" baseline="0" dirty="0" err="1"/>
              <a:t>exonic</a:t>
            </a:r>
            <a:r>
              <a:rPr lang="en-GB" baseline="0" dirty="0"/>
              <a:t> &gt; </a:t>
            </a:r>
            <a:r>
              <a:rPr lang="en-GB" baseline="0" dirty="0" err="1"/>
              <a:t>intronic</a:t>
            </a:r>
            <a:r>
              <a:rPr lang="en-GB" baseline="0" dirty="0"/>
              <a:t>. Mention medians.</a:t>
            </a:r>
            <a:endParaRPr lang="en-GB" dirty="0"/>
          </a:p>
        </p:txBody>
      </p:sp>
      <p:sp>
        <p:nvSpPr>
          <p:cNvPr id="4" name="Slide Number Placeholder 3"/>
          <p:cNvSpPr>
            <a:spLocks noGrp="1"/>
          </p:cNvSpPr>
          <p:nvPr>
            <p:ph type="sldNum" sz="quarter" idx="10"/>
          </p:nvPr>
        </p:nvSpPr>
        <p:spPr/>
        <p:txBody>
          <a:bodyPr/>
          <a:lstStyle/>
          <a:p>
            <a:fld id="{988A7852-FF76-47E9-BDB1-B2FD139619E6}" type="slidenum">
              <a:rPr lang="en-GB" smtClean="0"/>
              <a:t>17</a:t>
            </a:fld>
            <a:endParaRPr lang="en-GB"/>
          </a:p>
        </p:txBody>
      </p:sp>
    </p:spTree>
    <p:extLst>
      <p:ext uri="{BB962C8B-B14F-4D97-AF65-F5344CB8AC3E}">
        <p14:creationId xmlns:p14="http://schemas.microsoft.com/office/powerpoint/2010/main" val="31093012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Exonic</a:t>
            </a:r>
            <a:r>
              <a:rPr lang="en-GB" dirty="0"/>
              <a:t> – very few FPs across</a:t>
            </a:r>
            <a:r>
              <a:rPr lang="en-GB" baseline="0" dirty="0"/>
              <a:t> any models – almost all errors are false negatives. T7 didn’t pick up any SA. No groups detected all the SAs. </a:t>
            </a:r>
          </a:p>
          <a:p>
            <a:r>
              <a:rPr lang="en-GB" baseline="0" dirty="0" err="1"/>
              <a:t>Intronic</a:t>
            </a:r>
            <a:r>
              <a:rPr lang="en-GB" baseline="0" dirty="0"/>
              <a:t> – SAI all right. T2 – just TN and FN – didn’t predict any SA in that group. </a:t>
            </a:r>
            <a:br>
              <a:rPr lang="en-GB" baseline="0" dirty="0"/>
            </a:br>
            <a:r>
              <a:rPr lang="en-GB" baseline="0" dirty="0"/>
              <a:t>Near – more consistent between groups. </a:t>
            </a:r>
          </a:p>
          <a:p>
            <a:r>
              <a:rPr lang="en-GB" baseline="0" dirty="0"/>
              <a:t>Don dominated by TP – most variants there are SA</a:t>
            </a:r>
            <a:endParaRPr lang="en-GB" dirty="0"/>
          </a:p>
        </p:txBody>
      </p:sp>
      <p:sp>
        <p:nvSpPr>
          <p:cNvPr id="4" name="Slide Number Placeholder 3"/>
          <p:cNvSpPr>
            <a:spLocks noGrp="1"/>
          </p:cNvSpPr>
          <p:nvPr>
            <p:ph type="sldNum" sz="quarter" idx="10"/>
          </p:nvPr>
        </p:nvSpPr>
        <p:spPr/>
        <p:txBody>
          <a:bodyPr/>
          <a:lstStyle/>
          <a:p>
            <a:fld id="{988A7852-FF76-47E9-BDB1-B2FD139619E6}" type="slidenum">
              <a:rPr lang="en-GB" smtClean="0"/>
              <a:t>18</a:t>
            </a:fld>
            <a:endParaRPr lang="en-GB"/>
          </a:p>
        </p:txBody>
      </p:sp>
    </p:spTree>
    <p:extLst>
      <p:ext uri="{BB962C8B-B14F-4D97-AF65-F5344CB8AC3E}">
        <p14:creationId xmlns:p14="http://schemas.microsoft.com/office/powerpoint/2010/main" val="18015395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All</a:t>
            </a:r>
            <a:r>
              <a:rPr lang="en-GB" baseline="0" dirty="0"/>
              <a:t> methods bar T3 show greater performance on SNVs than </a:t>
            </a:r>
            <a:r>
              <a:rPr lang="en-GB" baseline="0" dirty="0" err="1"/>
              <a:t>indels</a:t>
            </a:r>
            <a:r>
              <a:rPr lang="en-GB" baseline="0" dirty="0"/>
              <a:t>. Fairly marginal. None showing much worse performance on </a:t>
            </a:r>
            <a:r>
              <a:rPr lang="en-GB" baseline="0" dirty="0" err="1"/>
              <a:t>indels</a:t>
            </a:r>
            <a:r>
              <a:rPr lang="en-GB" baseline="0" dirty="0"/>
              <a:t>.</a:t>
            </a:r>
            <a:endParaRPr lang="en-GB" dirty="0"/>
          </a:p>
        </p:txBody>
      </p:sp>
      <p:sp>
        <p:nvSpPr>
          <p:cNvPr id="4" name="Slide Number Placeholder 3"/>
          <p:cNvSpPr>
            <a:spLocks noGrp="1"/>
          </p:cNvSpPr>
          <p:nvPr>
            <p:ph type="sldNum" sz="quarter" idx="10"/>
          </p:nvPr>
        </p:nvSpPr>
        <p:spPr/>
        <p:txBody>
          <a:bodyPr/>
          <a:lstStyle/>
          <a:p>
            <a:fld id="{988A7852-FF76-47E9-BDB1-B2FD139619E6}" type="slidenum">
              <a:rPr lang="en-GB" smtClean="0"/>
              <a:t>19</a:t>
            </a:fld>
            <a:endParaRPr lang="en-GB"/>
          </a:p>
        </p:txBody>
      </p:sp>
    </p:spTree>
    <p:extLst>
      <p:ext uri="{BB962C8B-B14F-4D97-AF65-F5344CB8AC3E}">
        <p14:creationId xmlns:p14="http://schemas.microsoft.com/office/powerpoint/2010/main" val="1958517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Small</a:t>
            </a:r>
            <a:r>
              <a:rPr lang="en-GB" baseline="0" dirty="0"/>
              <a:t> number of variants are consistently poorly predicted. One variant – no correct – </a:t>
            </a:r>
            <a:r>
              <a:rPr lang="en-GB" baseline="0" dirty="0" err="1"/>
              <a:t>exonic</a:t>
            </a:r>
            <a:r>
              <a:rPr lang="en-GB" baseline="0" dirty="0"/>
              <a:t> missense variant in </a:t>
            </a:r>
            <a:r>
              <a:rPr lang="en-GB" i="1" baseline="0" dirty="0"/>
              <a:t>TRIP12</a:t>
            </a:r>
            <a:r>
              <a:rPr lang="en-GB" i="0" baseline="0" dirty="0"/>
              <a:t>. </a:t>
            </a:r>
            <a:endParaRPr lang="en-GB" dirty="0"/>
          </a:p>
        </p:txBody>
      </p:sp>
      <p:sp>
        <p:nvSpPr>
          <p:cNvPr id="4" name="Slide Number Placeholder 3"/>
          <p:cNvSpPr>
            <a:spLocks noGrp="1"/>
          </p:cNvSpPr>
          <p:nvPr>
            <p:ph type="sldNum" sz="quarter" idx="10"/>
          </p:nvPr>
        </p:nvSpPr>
        <p:spPr/>
        <p:txBody>
          <a:bodyPr/>
          <a:lstStyle/>
          <a:p>
            <a:fld id="{988A7852-FF76-47E9-BDB1-B2FD139619E6}" type="slidenum">
              <a:rPr lang="en-GB" smtClean="0"/>
              <a:t>20</a:t>
            </a:fld>
            <a:endParaRPr lang="en-GB"/>
          </a:p>
        </p:txBody>
      </p:sp>
    </p:spTree>
    <p:extLst>
      <p:ext uri="{BB962C8B-B14F-4D97-AF65-F5344CB8AC3E}">
        <p14:creationId xmlns:p14="http://schemas.microsoft.com/office/powerpoint/2010/main" val="27459024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88A7852-FF76-47E9-BDB1-B2FD139619E6}" type="slidenum">
              <a:rPr lang="en-GB" smtClean="0"/>
              <a:t>21</a:t>
            </a:fld>
            <a:endParaRPr lang="en-GB"/>
          </a:p>
        </p:txBody>
      </p:sp>
    </p:spTree>
    <p:extLst>
      <p:ext uri="{BB962C8B-B14F-4D97-AF65-F5344CB8AC3E}">
        <p14:creationId xmlns:p14="http://schemas.microsoft.com/office/powerpoint/2010/main" val="38839631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88A7852-FF76-47E9-BDB1-B2FD139619E6}" type="slidenum">
              <a:rPr lang="en-GB" smtClean="0"/>
              <a:t>22</a:t>
            </a:fld>
            <a:endParaRPr lang="en-GB"/>
          </a:p>
        </p:txBody>
      </p:sp>
    </p:spTree>
    <p:extLst>
      <p:ext uri="{BB962C8B-B14F-4D97-AF65-F5344CB8AC3E}">
        <p14:creationId xmlns:p14="http://schemas.microsoft.com/office/powerpoint/2010/main" val="16268307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EBC6970-683F-4020-B955-8B01E978FA06}" type="datetime1">
              <a:rPr lang="en-GB" smtClean="0"/>
              <a:t>12/05/2022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BF5A10E-0BD5-4B06-B13B-01F78476981C}" type="slidenum">
              <a:rPr lang="en-GB" smtClean="0"/>
              <a:t>‹#›</a:t>
            </a:fld>
            <a:endParaRPr lang="en-GB"/>
          </a:p>
        </p:txBody>
      </p:sp>
    </p:spTree>
    <p:extLst>
      <p:ext uri="{BB962C8B-B14F-4D97-AF65-F5344CB8AC3E}">
        <p14:creationId xmlns:p14="http://schemas.microsoft.com/office/powerpoint/2010/main" val="972913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481C76-B7C4-4D49-9153-2CFA6D95E1D8}" type="datetime1">
              <a:rPr lang="en-GB" smtClean="0"/>
              <a:t>12/05/2022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BF5A10E-0BD5-4B06-B13B-01F78476981C}" type="slidenum">
              <a:rPr lang="en-GB" smtClean="0"/>
              <a:t>‹#›</a:t>
            </a:fld>
            <a:endParaRPr lang="en-GB"/>
          </a:p>
        </p:txBody>
      </p:sp>
    </p:spTree>
    <p:extLst>
      <p:ext uri="{BB962C8B-B14F-4D97-AF65-F5344CB8AC3E}">
        <p14:creationId xmlns:p14="http://schemas.microsoft.com/office/powerpoint/2010/main" val="16805768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AD46684-95EF-43D7-87E9-2F7CEE07E889}" type="datetime1">
              <a:rPr lang="en-GB" smtClean="0"/>
              <a:t>12/05/2022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BF5A10E-0BD5-4B06-B13B-01F78476981C}" type="slidenum">
              <a:rPr lang="en-GB" smtClean="0"/>
              <a:t>‹#›</a:t>
            </a:fld>
            <a:endParaRPr lang="en-GB"/>
          </a:p>
        </p:txBody>
      </p:sp>
    </p:spTree>
    <p:extLst>
      <p:ext uri="{BB962C8B-B14F-4D97-AF65-F5344CB8AC3E}">
        <p14:creationId xmlns:p14="http://schemas.microsoft.com/office/powerpoint/2010/main" val="25991974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A95FAE3-7126-4CB4-8E49-36E21B1EBA63}" type="datetime1">
              <a:rPr lang="en-GB" smtClean="0"/>
              <a:t>12/05/2022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BF5A10E-0BD5-4B06-B13B-01F78476981C}" type="slidenum">
              <a:rPr lang="en-GB" smtClean="0"/>
              <a:t>‹#›</a:t>
            </a:fld>
            <a:endParaRPr lang="en-GB"/>
          </a:p>
        </p:txBody>
      </p:sp>
    </p:spTree>
    <p:extLst>
      <p:ext uri="{BB962C8B-B14F-4D97-AF65-F5344CB8AC3E}">
        <p14:creationId xmlns:p14="http://schemas.microsoft.com/office/powerpoint/2010/main" val="28252960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C7136D-13D8-4EB0-81CF-E24E3B667657}" type="datetime1">
              <a:rPr lang="en-GB" smtClean="0"/>
              <a:t>12/05/2022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BF5A10E-0BD5-4B06-B13B-01F78476981C}" type="slidenum">
              <a:rPr lang="en-GB" smtClean="0"/>
              <a:t>‹#›</a:t>
            </a:fld>
            <a:endParaRPr lang="en-GB"/>
          </a:p>
        </p:txBody>
      </p:sp>
    </p:spTree>
    <p:extLst>
      <p:ext uri="{BB962C8B-B14F-4D97-AF65-F5344CB8AC3E}">
        <p14:creationId xmlns:p14="http://schemas.microsoft.com/office/powerpoint/2010/main" val="30653257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2B0F9E4-5E28-4CE7-9E47-72853EEF9164}" type="datetime1">
              <a:rPr lang="en-GB" smtClean="0"/>
              <a:t>12/05/2022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BF5A10E-0BD5-4B06-B13B-01F78476981C}" type="slidenum">
              <a:rPr lang="en-GB" smtClean="0"/>
              <a:t>‹#›</a:t>
            </a:fld>
            <a:endParaRPr lang="en-GB"/>
          </a:p>
        </p:txBody>
      </p:sp>
    </p:spTree>
    <p:extLst>
      <p:ext uri="{BB962C8B-B14F-4D97-AF65-F5344CB8AC3E}">
        <p14:creationId xmlns:p14="http://schemas.microsoft.com/office/powerpoint/2010/main" val="25231683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32CF08-80CE-4014-96A5-8F074AF90258}" type="datetime1">
              <a:rPr lang="en-GB" smtClean="0"/>
              <a:t>12/05/2022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BF5A10E-0BD5-4B06-B13B-01F78476981C}" type="slidenum">
              <a:rPr lang="en-GB" smtClean="0"/>
              <a:t>‹#›</a:t>
            </a:fld>
            <a:endParaRPr lang="en-GB"/>
          </a:p>
        </p:txBody>
      </p:sp>
    </p:spTree>
    <p:extLst>
      <p:ext uri="{BB962C8B-B14F-4D97-AF65-F5344CB8AC3E}">
        <p14:creationId xmlns:p14="http://schemas.microsoft.com/office/powerpoint/2010/main" val="41792637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27E8125-2EC9-4EA4-92E0-307065CD7BD7}" type="datetime1">
              <a:rPr lang="en-GB" smtClean="0"/>
              <a:t>12/05/2022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BF5A10E-0BD5-4B06-B13B-01F78476981C}" type="slidenum">
              <a:rPr lang="en-GB" smtClean="0"/>
              <a:t>‹#›</a:t>
            </a:fld>
            <a:endParaRPr lang="en-GB"/>
          </a:p>
        </p:txBody>
      </p:sp>
    </p:spTree>
    <p:extLst>
      <p:ext uri="{BB962C8B-B14F-4D97-AF65-F5344CB8AC3E}">
        <p14:creationId xmlns:p14="http://schemas.microsoft.com/office/powerpoint/2010/main" val="32360739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C582E2B-FB40-41E9-8BD6-F5DF4E96E79E}" type="datetime1">
              <a:rPr lang="en-GB" smtClean="0"/>
              <a:t>12/05/2022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BF5A10E-0BD5-4B06-B13B-01F78476981C}" type="slidenum">
              <a:rPr lang="en-GB" smtClean="0"/>
              <a:t>‹#›</a:t>
            </a:fld>
            <a:endParaRPr lang="en-GB"/>
          </a:p>
        </p:txBody>
      </p:sp>
    </p:spTree>
    <p:extLst>
      <p:ext uri="{BB962C8B-B14F-4D97-AF65-F5344CB8AC3E}">
        <p14:creationId xmlns:p14="http://schemas.microsoft.com/office/powerpoint/2010/main" val="31347519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272BB41-05F3-4B83-BC67-F2146B5183F9}" type="datetime1">
              <a:rPr lang="en-GB" smtClean="0"/>
              <a:t>12/05/2022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BF5A10E-0BD5-4B06-B13B-01F78476981C}" type="slidenum">
              <a:rPr lang="en-GB" smtClean="0"/>
              <a:t>‹#›</a:t>
            </a:fld>
            <a:endParaRPr lang="en-GB"/>
          </a:p>
        </p:txBody>
      </p:sp>
    </p:spTree>
    <p:extLst>
      <p:ext uri="{BB962C8B-B14F-4D97-AF65-F5344CB8AC3E}">
        <p14:creationId xmlns:p14="http://schemas.microsoft.com/office/powerpoint/2010/main" val="29657162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D648FC8-F4F4-4103-B893-E57CFAC752EC}" type="datetime1">
              <a:rPr lang="en-GB" smtClean="0"/>
              <a:t>12/05/2022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BF5A10E-0BD5-4B06-B13B-01F78476981C}" type="slidenum">
              <a:rPr lang="en-GB" smtClean="0"/>
              <a:t>‹#›</a:t>
            </a:fld>
            <a:endParaRPr lang="en-GB"/>
          </a:p>
        </p:txBody>
      </p:sp>
    </p:spTree>
    <p:extLst>
      <p:ext uri="{BB962C8B-B14F-4D97-AF65-F5344CB8AC3E}">
        <p14:creationId xmlns:p14="http://schemas.microsoft.com/office/powerpoint/2010/main" val="17397357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0F0B74-5828-4D9E-A491-8B1C53EE46BD}" type="datetime1">
              <a:rPr lang="en-GB" smtClean="0"/>
              <a:t>12/05/2022</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F5A10E-0BD5-4B06-B13B-01F78476981C}" type="slidenum">
              <a:rPr lang="en-GB" smtClean="0"/>
              <a:t>‹#›</a:t>
            </a:fld>
            <a:endParaRPr lang="en-GB"/>
          </a:p>
        </p:txBody>
      </p:sp>
    </p:spTree>
    <p:extLst>
      <p:ext uri="{BB962C8B-B14F-4D97-AF65-F5344CB8AC3E}">
        <p14:creationId xmlns:p14="http://schemas.microsoft.com/office/powerpoint/2010/main" val="17785999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2.png"/><Relationship Id="rId7"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23.png"/></Relationships>
</file>

<file path=ppt/slides/_rels/slide16.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png"/><Relationship Id="rId7"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1.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37.jpg"/><Relationship Id="rId5" Type="http://schemas.openxmlformats.org/officeDocument/2006/relationships/image" Target="../media/image1.png"/><Relationship Id="rId4" Type="http://schemas.openxmlformats.org/officeDocument/2006/relationships/image" Target="../media/image3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38518"/>
            <a:ext cx="7772400" cy="2387600"/>
          </a:xfrm>
        </p:spPr>
        <p:txBody>
          <a:bodyPr>
            <a:normAutofit fontScale="90000"/>
          </a:bodyPr>
          <a:lstStyle/>
          <a:p>
            <a:r>
              <a:rPr lang="en-GB" b="1" dirty="0"/>
              <a:t>Predicting splicing disruption from variants of unknown significance</a:t>
            </a:r>
            <a:endParaRPr lang="en-GB" dirty="0"/>
          </a:p>
        </p:txBody>
      </p:sp>
      <p:sp>
        <p:nvSpPr>
          <p:cNvPr id="3" name="Subtitle 2"/>
          <p:cNvSpPr>
            <a:spLocks noGrp="1"/>
          </p:cNvSpPr>
          <p:nvPr>
            <p:ph type="subTitle" idx="1"/>
          </p:nvPr>
        </p:nvSpPr>
        <p:spPr>
          <a:xfrm>
            <a:off x="1143000" y="4175126"/>
            <a:ext cx="6858000" cy="1655762"/>
          </a:xfrm>
        </p:spPr>
        <p:txBody>
          <a:bodyPr/>
          <a:lstStyle/>
          <a:p>
            <a:r>
              <a:rPr lang="en-GB" dirty="0">
                <a:solidFill>
                  <a:schemeClr val="accent5">
                    <a:lumMod val="75000"/>
                  </a:schemeClr>
                </a:solidFill>
              </a:rPr>
              <a:t>Carolina Jaramillo Oquendo</a:t>
            </a:r>
          </a:p>
          <a:p>
            <a:r>
              <a:rPr lang="en-GB" dirty="0">
                <a:solidFill>
                  <a:schemeClr val="accent5">
                    <a:lumMod val="75000"/>
                  </a:schemeClr>
                </a:solidFill>
              </a:rPr>
              <a:t>Diana </a:t>
            </a:r>
            <a:r>
              <a:rPr lang="en-GB" dirty="0" err="1">
                <a:solidFill>
                  <a:schemeClr val="accent5">
                    <a:lumMod val="75000"/>
                  </a:schemeClr>
                </a:solidFill>
              </a:rPr>
              <a:t>Baralle’s</a:t>
            </a:r>
            <a:r>
              <a:rPr lang="en-GB" dirty="0">
                <a:solidFill>
                  <a:schemeClr val="accent5">
                    <a:lumMod val="75000"/>
                  </a:schemeClr>
                </a:solidFill>
              </a:rPr>
              <a:t> Lab</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85781" y="-1"/>
            <a:ext cx="2858219" cy="1356443"/>
          </a:xfrm>
          <a:prstGeom prst="rect">
            <a:avLst/>
          </a:prstGeom>
        </p:spPr>
      </p:pic>
      <p:sp>
        <p:nvSpPr>
          <p:cNvPr id="6" name="Slide Number Placeholder 5"/>
          <p:cNvSpPr>
            <a:spLocks noGrp="1"/>
          </p:cNvSpPr>
          <p:nvPr>
            <p:ph type="sldNum" sz="quarter" idx="12"/>
          </p:nvPr>
        </p:nvSpPr>
        <p:spPr/>
        <p:txBody>
          <a:bodyPr/>
          <a:lstStyle/>
          <a:p>
            <a:fld id="{1BF5A10E-0BD5-4B06-B13B-01F78476981C}" type="slidenum">
              <a:rPr lang="en-GB" smtClean="0"/>
              <a:t>1</a:t>
            </a:fld>
            <a:endParaRPr lang="en-GB"/>
          </a:p>
        </p:txBody>
      </p:sp>
    </p:spTree>
    <p:extLst>
      <p:ext uri="{BB962C8B-B14F-4D97-AF65-F5344CB8AC3E}">
        <p14:creationId xmlns:p14="http://schemas.microsoft.com/office/powerpoint/2010/main" val="4486270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736600"/>
            <a:ext cx="7886700" cy="5440363"/>
          </a:xfrm>
        </p:spPr>
        <p:txBody>
          <a:bodyPr/>
          <a:lstStyle/>
          <a:p>
            <a:r>
              <a:rPr lang="en-GB" dirty="0"/>
              <a:t>Background</a:t>
            </a:r>
          </a:p>
          <a:p>
            <a:pPr lvl="1"/>
            <a:r>
              <a:rPr lang="en-GB" dirty="0">
                <a:solidFill>
                  <a:schemeClr val="accent5">
                    <a:lumMod val="75000"/>
                  </a:schemeClr>
                </a:solidFill>
              </a:rPr>
              <a:t>Splicing</a:t>
            </a:r>
          </a:p>
          <a:p>
            <a:pPr lvl="1"/>
            <a:r>
              <a:rPr lang="en-GB" dirty="0">
                <a:solidFill>
                  <a:schemeClr val="accent5">
                    <a:lumMod val="75000"/>
                  </a:schemeClr>
                </a:solidFill>
              </a:rPr>
              <a:t>The splicing VUS challenge</a:t>
            </a:r>
          </a:p>
          <a:p>
            <a:pPr lvl="1"/>
            <a:endParaRPr lang="en-GB" dirty="0"/>
          </a:p>
          <a:p>
            <a:r>
              <a:rPr lang="en-GB" dirty="0"/>
              <a:t>Results</a:t>
            </a:r>
          </a:p>
          <a:p>
            <a:pPr lvl="1"/>
            <a:r>
              <a:rPr lang="en-GB" dirty="0">
                <a:solidFill>
                  <a:schemeClr val="accent5">
                    <a:lumMod val="75000"/>
                  </a:schemeClr>
                </a:solidFill>
              </a:rPr>
              <a:t>Model performance comparison</a:t>
            </a:r>
          </a:p>
          <a:p>
            <a:pPr lvl="1"/>
            <a:r>
              <a:rPr lang="en-GB" dirty="0">
                <a:solidFill>
                  <a:schemeClr val="accent5">
                    <a:lumMod val="75000"/>
                  </a:schemeClr>
                </a:solidFill>
              </a:rPr>
              <a:t>Performance by location/variant type</a:t>
            </a:r>
          </a:p>
          <a:p>
            <a:pPr lvl="1"/>
            <a:endParaRPr lang="en-GB" dirty="0"/>
          </a:p>
          <a:p>
            <a:r>
              <a:rPr lang="en-GB" dirty="0"/>
              <a:t>Summary/conclusions</a:t>
            </a:r>
          </a:p>
          <a:p>
            <a:pPr lvl="1"/>
            <a:endParaRPr lang="en-GB" dirty="0"/>
          </a:p>
        </p:txBody>
      </p:sp>
      <p:sp>
        <p:nvSpPr>
          <p:cNvPr id="4" name="Slide Number Placeholder 3"/>
          <p:cNvSpPr>
            <a:spLocks noGrp="1"/>
          </p:cNvSpPr>
          <p:nvPr>
            <p:ph type="sldNum" sz="quarter" idx="12"/>
          </p:nvPr>
        </p:nvSpPr>
        <p:spPr/>
        <p:txBody>
          <a:bodyPr/>
          <a:lstStyle/>
          <a:p>
            <a:fld id="{1BF5A10E-0BD5-4B06-B13B-01F78476981C}" type="slidenum">
              <a:rPr lang="en-GB" smtClean="0"/>
              <a:t>2</a:t>
            </a:fld>
            <a:endParaRPr lang="en-GB"/>
          </a:p>
        </p:txBody>
      </p:sp>
    </p:spTree>
    <p:extLst>
      <p:ext uri="{BB962C8B-B14F-4D97-AF65-F5344CB8AC3E}">
        <p14:creationId xmlns:p14="http://schemas.microsoft.com/office/powerpoint/2010/main" val="13582361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itle 1"/>
          <p:cNvSpPr txBox="1">
            <a:spLocks/>
          </p:cNvSpPr>
          <p:nvPr/>
        </p:nvSpPr>
        <p:spPr>
          <a:xfrm>
            <a:off x="152399" y="152401"/>
            <a:ext cx="9033163" cy="104966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600" dirty="0">
                <a:solidFill>
                  <a:schemeClr val="accent5">
                    <a:lumMod val="75000"/>
                  </a:schemeClr>
                </a:solidFill>
              </a:rPr>
              <a:t>What is splicing?</a:t>
            </a:r>
          </a:p>
        </p:txBody>
      </p:sp>
      <p:sp>
        <p:nvSpPr>
          <p:cNvPr id="35" name="Content Placeholder 2"/>
          <p:cNvSpPr>
            <a:spLocks noGrp="1"/>
          </p:cNvSpPr>
          <p:nvPr>
            <p:ph idx="1"/>
          </p:nvPr>
        </p:nvSpPr>
        <p:spPr>
          <a:xfrm>
            <a:off x="257952" y="1071683"/>
            <a:ext cx="8778760" cy="2652099"/>
          </a:xfrm>
        </p:spPr>
        <p:txBody>
          <a:bodyPr>
            <a:normAutofit/>
          </a:bodyPr>
          <a:lstStyle/>
          <a:p>
            <a:r>
              <a:rPr lang="en-GB" sz="2900" dirty="0"/>
              <a:t>Excision of introns and joining of exons</a:t>
            </a:r>
          </a:p>
          <a:p>
            <a:endParaRPr lang="en-GB" sz="2900" dirty="0">
              <a:solidFill>
                <a:schemeClr val="accent1">
                  <a:lumMod val="50000"/>
                </a:schemeClr>
              </a:solidFill>
            </a:endParaRPr>
          </a:p>
        </p:txBody>
      </p:sp>
      <p:cxnSp>
        <p:nvCxnSpPr>
          <p:cNvPr id="85" name="Straight Connector 84"/>
          <p:cNvCxnSpPr/>
          <p:nvPr/>
        </p:nvCxnSpPr>
        <p:spPr>
          <a:xfrm>
            <a:off x="213456" y="2277675"/>
            <a:ext cx="8784976" cy="0"/>
          </a:xfrm>
          <a:prstGeom prst="line">
            <a:avLst/>
          </a:prstGeom>
          <a:ln w="38100">
            <a:solidFill>
              <a:srgbClr val="0D1327"/>
            </a:solidFill>
          </a:ln>
        </p:spPr>
        <p:style>
          <a:lnRef idx="1">
            <a:schemeClr val="accent1"/>
          </a:lnRef>
          <a:fillRef idx="0">
            <a:schemeClr val="accent1"/>
          </a:fillRef>
          <a:effectRef idx="0">
            <a:schemeClr val="accent1"/>
          </a:effectRef>
          <a:fontRef idx="minor">
            <a:schemeClr val="tx1"/>
          </a:fontRef>
        </p:style>
      </p:cxnSp>
      <p:sp>
        <p:nvSpPr>
          <p:cNvPr id="86" name="Rectangle 85"/>
          <p:cNvSpPr/>
          <p:nvPr/>
        </p:nvSpPr>
        <p:spPr>
          <a:xfrm>
            <a:off x="1221568" y="2051112"/>
            <a:ext cx="1224136" cy="504056"/>
          </a:xfrm>
          <a:prstGeom prst="rect">
            <a:avLst/>
          </a:prstGeom>
          <a:solidFill>
            <a:srgbClr val="4AAD87"/>
          </a:solidFill>
          <a:ln>
            <a:solidFill>
              <a:srgbClr val="0D1327"/>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GB" dirty="0"/>
              <a:t>Exon</a:t>
            </a:r>
          </a:p>
        </p:txBody>
      </p:sp>
      <p:sp>
        <p:nvSpPr>
          <p:cNvPr id="87" name="Rectangle 86"/>
          <p:cNvSpPr/>
          <p:nvPr/>
        </p:nvSpPr>
        <p:spPr>
          <a:xfrm>
            <a:off x="6478152" y="2051112"/>
            <a:ext cx="1512168" cy="504056"/>
          </a:xfrm>
          <a:prstGeom prst="rect">
            <a:avLst/>
          </a:prstGeom>
          <a:solidFill>
            <a:srgbClr val="4AAD87"/>
          </a:solidFill>
          <a:ln>
            <a:solidFill>
              <a:srgbClr val="0D1327"/>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GB" dirty="0"/>
              <a:t>Exon</a:t>
            </a:r>
          </a:p>
        </p:txBody>
      </p:sp>
      <p:sp>
        <p:nvSpPr>
          <p:cNvPr id="88" name="Rectangle 87"/>
          <p:cNvSpPr/>
          <p:nvPr/>
        </p:nvSpPr>
        <p:spPr>
          <a:xfrm>
            <a:off x="3021768" y="4940956"/>
            <a:ext cx="1224136" cy="504056"/>
          </a:xfrm>
          <a:prstGeom prst="rect">
            <a:avLst/>
          </a:prstGeom>
          <a:solidFill>
            <a:srgbClr val="4AAD87"/>
          </a:solidFill>
          <a:ln>
            <a:solidFill>
              <a:srgbClr val="0D1327"/>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GB" dirty="0"/>
              <a:t>Exon</a:t>
            </a:r>
          </a:p>
        </p:txBody>
      </p:sp>
      <p:sp>
        <p:nvSpPr>
          <p:cNvPr id="89" name="Rectangle 88"/>
          <p:cNvSpPr/>
          <p:nvPr/>
        </p:nvSpPr>
        <p:spPr>
          <a:xfrm>
            <a:off x="4242813" y="4940956"/>
            <a:ext cx="1512168" cy="504056"/>
          </a:xfrm>
          <a:prstGeom prst="rect">
            <a:avLst/>
          </a:prstGeom>
          <a:solidFill>
            <a:srgbClr val="4AAD87"/>
          </a:solidFill>
          <a:ln>
            <a:solidFill>
              <a:srgbClr val="0D1327"/>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GB" dirty="0"/>
              <a:t>Exon</a:t>
            </a:r>
          </a:p>
        </p:txBody>
      </p:sp>
      <p:sp>
        <p:nvSpPr>
          <p:cNvPr id="90" name="TextBox 89"/>
          <p:cNvSpPr txBox="1"/>
          <p:nvPr/>
        </p:nvSpPr>
        <p:spPr>
          <a:xfrm>
            <a:off x="4369693" y="1930230"/>
            <a:ext cx="1944216" cy="369332"/>
          </a:xfrm>
          <a:prstGeom prst="rect">
            <a:avLst/>
          </a:prstGeom>
          <a:noFill/>
        </p:spPr>
        <p:txBody>
          <a:bodyPr wrap="square" rtlCol="0">
            <a:spAutoFit/>
          </a:bodyPr>
          <a:lstStyle/>
          <a:p>
            <a:pPr algn="ctr"/>
            <a:r>
              <a:rPr lang="en-GB" dirty="0">
                <a:solidFill>
                  <a:srgbClr val="0D1327"/>
                </a:solidFill>
              </a:rPr>
              <a:t>Intron</a:t>
            </a:r>
          </a:p>
        </p:txBody>
      </p:sp>
      <p:sp>
        <p:nvSpPr>
          <p:cNvPr id="91" name="TextBox 90"/>
          <p:cNvSpPr txBox="1"/>
          <p:nvPr/>
        </p:nvSpPr>
        <p:spPr>
          <a:xfrm>
            <a:off x="147518" y="1904692"/>
            <a:ext cx="1332148" cy="369332"/>
          </a:xfrm>
          <a:prstGeom prst="rect">
            <a:avLst/>
          </a:prstGeom>
          <a:noFill/>
        </p:spPr>
        <p:txBody>
          <a:bodyPr wrap="square" rtlCol="0">
            <a:spAutoFit/>
          </a:bodyPr>
          <a:lstStyle/>
          <a:p>
            <a:r>
              <a:rPr lang="en-GB" dirty="0">
                <a:solidFill>
                  <a:srgbClr val="0D1327"/>
                </a:solidFill>
              </a:rPr>
              <a:t>DNA</a:t>
            </a:r>
          </a:p>
        </p:txBody>
      </p:sp>
      <p:cxnSp>
        <p:nvCxnSpPr>
          <p:cNvPr id="92" name="Straight Connector 91"/>
          <p:cNvCxnSpPr/>
          <p:nvPr/>
        </p:nvCxnSpPr>
        <p:spPr>
          <a:xfrm>
            <a:off x="213456" y="3563280"/>
            <a:ext cx="8784976" cy="0"/>
          </a:xfrm>
          <a:prstGeom prst="line">
            <a:avLst/>
          </a:prstGeom>
          <a:ln w="38100">
            <a:solidFill>
              <a:srgbClr val="0D1327"/>
            </a:solidFill>
          </a:ln>
        </p:spPr>
        <p:style>
          <a:lnRef idx="1">
            <a:schemeClr val="accent1"/>
          </a:lnRef>
          <a:fillRef idx="0">
            <a:schemeClr val="accent1"/>
          </a:fillRef>
          <a:effectRef idx="0">
            <a:schemeClr val="accent1"/>
          </a:effectRef>
          <a:fontRef idx="minor">
            <a:schemeClr val="tx1"/>
          </a:fontRef>
        </p:style>
      </p:cxnSp>
      <p:sp>
        <p:nvSpPr>
          <p:cNvPr id="93" name="Rectangle 92"/>
          <p:cNvSpPr/>
          <p:nvPr/>
        </p:nvSpPr>
        <p:spPr>
          <a:xfrm>
            <a:off x="1221568" y="3336717"/>
            <a:ext cx="1224136" cy="504056"/>
          </a:xfrm>
          <a:prstGeom prst="rect">
            <a:avLst/>
          </a:prstGeom>
          <a:solidFill>
            <a:srgbClr val="4AAD87"/>
          </a:solidFill>
          <a:ln>
            <a:solidFill>
              <a:srgbClr val="0D1327"/>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GB" dirty="0"/>
              <a:t>Exon</a:t>
            </a:r>
          </a:p>
        </p:txBody>
      </p:sp>
      <p:sp>
        <p:nvSpPr>
          <p:cNvPr id="94" name="Rectangle 93"/>
          <p:cNvSpPr/>
          <p:nvPr/>
        </p:nvSpPr>
        <p:spPr>
          <a:xfrm>
            <a:off x="6478152" y="3336717"/>
            <a:ext cx="1512168" cy="504056"/>
          </a:xfrm>
          <a:prstGeom prst="rect">
            <a:avLst/>
          </a:prstGeom>
          <a:solidFill>
            <a:srgbClr val="4AAD87"/>
          </a:solidFill>
          <a:ln>
            <a:solidFill>
              <a:srgbClr val="0D1327"/>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GB" dirty="0"/>
              <a:t>Exon</a:t>
            </a:r>
          </a:p>
        </p:txBody>
      </p:sp>
      <p:sp>
        <p:nvSpPr>
          <p:cNvPr id="95" name="TextBox 94"/>
          <p:cNvSpPr txBox="1"/>
          <p:nvPr/>
        </p:nvSpPr>
        <p:spPr>
          <a:xfrm>
            <a:off x="4369693" y="3220779"/>
            <a:ext cx="1944216" cy="369332"/>
          </a:xfrm>
          <a:prstGeom prst="rect">
            <a:avLst/>
          </a:prstGeom>
          <a:noFill/>
        </p:spPr>
        <p:txBody>
          <a:bodyPr wrap="square" rtlCol="0">
            <a:spAutoFit/>
          </a:bodyPr>
          <a:lstStyle/>
          <a:p>
            <a:pPr algn="ctr"/>
            <a:r>
              <a:rPr lang="en-GB" dirty="0">
                <a:solidFill>
                  <a:srgbClr val="0D1327"/>
                </a:solidFill>
              </a:rPr>
              <a:t>Intron</a:t>
            </a:r>
          </a:p>
        </p:txBody>
      </p:sp>
      <p:sp>
        <p:nvSpPr>
          <p:cNvPr id="96" name="TextBox 95"/>
          <p:cNvSpPr txBox="1"/>
          <p:nvPr/>
        </p:nvSpPr>
        <p:spPr>
          <a:xfrm>
            <a:off x="141448" y="4848883"/>
            <a:ext cx="1332148" cy="646331"/>
          </a:xfrm>
          <a:prstGeom prst="rect">
            <a:avLst/>
          </a:prstGeom>
          <a:noFill/>
        </p:spPr>
        <p:txBody>
          <a:bodyPr wrap="square" rtlCol="0">
            <a:spAutoFit/>
          </a:bodyPr>
          <a:lstStyle/>
          <a:p>
            <a:r>
              <a:rPr lang="en-GB" dirty="0">
                <a:solidFill>
                  <a:srgbClr val="0D1327"/>
                </a:solidFill>
              </a:rPr>
              <a:t>Mature mRNA</a:t>
            </a:r>
          </a:p>
        </p:txBody>
      </p:sp>
      <p:sp>
        <p:nvSpPr>
          <p:cNvPr id="97" name="TextBox 96"/>
          <p:cNvSpPr txBox="1"/>
          <p:nvPr/>
        </p:nvSpPr>
        <p:spPr>
          <a:xfrm>
            <a:off x="2919808" y="2711697"/>
            <a:ext cx="1977129" cy="369332"/>
          </a:xfrm>
          <a:prstGeom prst="rect">
            <a:avLst/>
          </a:prstGeom>
          <a:noFill/>
        </p:spPr>
        <p:txBody>
          <a:bodyPr wrap="square" rtlCol="0">
            <a:spAutoFit/>
          </a:bodyPr>
          <a:lstStyle/>
          <a:p>
            <a:r>
              <a:rPr lang="en-GB" dirty="0">
                <a:solidFill>
                  <a:schemeClr val="accent2">
                    <a:lumMod val="75000"/>
                  </a:schemeClr>
                </a:solidFill>
              </a:rPr>
              <a:t>Transcription</a:t>
            </a:r>
            <a:endParaRPr lang="en-GB" sz="1400" dirty="0">
              <a:solidFill>
                <a:schemeClr val="accent2">
                  <a:lumMod val="75000"/>
                </a:schemeClr>
              </a:solidFill>
            </a:endParaRPr>
          </a:p>
        </p:txBody>
      </p:sp>
      <p:cxnSp>
        <p:nvCxnSpPr>
          <p:cNvPr id="98" name="Straight Arrow Connector 97"/>
          <p:cNvCxnSpPr/>
          <p:nvPr/>
        </p:nvCxnSpPr>
        <p:spPr>
          <a:xfrm>
            <a:off x="4245904" y="2393311"/>
            <a:ext cx="0" cy="998719"/>
          </a:xfrm>
          <a:prstGeom prst="straightConnector1">
            <a:avLst/>
          </a:prstGeom>
          <a:ln w="28575">
            <a:solidFill>
              <a:srgbClr val="4AAD87"/>
            </a:solidFill>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p:cNvCxnSpPr/>
          <p:nvPr/>
        </p:nvCxnSpPr>
        <p:spPr>
          <a:xfrm>
            <a:off x="4255713" y="3779304"/>
            <a:ext cx="0" cy="998719"/>
          </a:xfrm>
          <a:prstGeom prst="straightConnector1">
            <a:avLst/>
          </a:prstGeom>
          <a:ln w="28575">
            <a:solidFill>
              <a:srgbClr val="4AAD87"/>
            </a:solidFill>
            <a:tailEnd type="triangle"/>
          </a:ln>
        </p:spPr>
        <p:style>
          <a:lnRef idx="1">
            <a:schemeClr val="accent1"/>
          </a:lnRef>
          <a:fillRef idx="0">
            <a:schemeClr val="accent1"/>
          </a:fillRef>
          <a:effectRef idx="0">
            <a:schemeClr val="accent1"/>
          </a:effectRef>
          <a:fontRef idx="minor">
            <a:schemeClr val="tx1"/>
          </a:fontRef>
        </p:style>
      </p:cxnSp>
      <p:sp>
        <p:nvSpPr>
          <p:cNvPr id="100" name="TextBox 99"/>
          <p:cNvSpPr txBox="1"/>
          <p:nvPr/>
        </p:nvSpPr>
        <p:spPr>
          <a:xfrm>
            <a:off x="2919808" y="4118906"/>
            <a:ext cx="1335906" cy="369332"/>
          </a:xfrm>
          <a:prstGeom prst="rect">
            <a:avLst/>
          </a:prstGeom>
          <a:noFill/>
        </p:spPr>
        <p:txBody>
          <a:bodyPr wrap="square" rtlCol="0">
            <a:spAutoFit/>
          </a:bodyPr>
          <a:lstStyle/>
          <a:p>
            <a:pPr algn="r"/>
            <a:r>
              <a:rPr lang="en-GB" b="1" u="sng" dirty="0">
                <a:solidFill>
                  <a:schemeClr val="accent2">
                    <a:lumMod val="75000"/>
                  </a:schemeClr>
                </a:solidFill>
              </a:rPr>
              <a:t>Splicing</a:t>
            </a:r>
          </a:p>
        </p:txBody>
      </p:sp>
      <p:sp>
        <p:nvSpPr>
          <p:cNvPr id="101" name="TextBox 100"/>
          <p:cNvSpPr txBox="1"/>
          <p:nvPr/>
        </p:nvSpPr>
        <p:spPr>
          <a:xfrm>
            <a:off x="0" y="3207214"/>
            <a:ext cx="1332148" cy="369332"/>
          </a:xfrm>
          <a:prstGeom prst="rect">
            <a:avLst/>
          </a:prstGeom>
          <a:noFill/>
        </p:spPr>
        <p:txBody>
          <a:bodyPr wrap="square" rtlCol="0">
            <a:spAutoFit/>
          </a:bodyPr>
          <a:lstStyle/>
          <a:p>
            <a:r>
              <a:rPr lang="en-GB" dirty="0">
                <a:solidFill>
                  <a:srgbClr val="0D1327"/>
                </a:solidFill>
              </a:rPr>
              <a:t>Pre-mRNA</a:t>
            </a:r>
          </a:p>
        </p:txBody>
      </p:sp>
      <p:sp>
        <p:nvSpPr>
          <p:cNvPr id="102" name="TextBox 101"/>
          <p:cNvSpPr txBox="1"/>
          <p:nvPr/>
        </p:nvSpPr>
        <p:spPr>
          <a:xfrm>
            <a:off x="5763339" y="5006952"/>
            <a:ext cx="1762537" cy="338554"/>
          </a:xfrm>
          <a:prstGeom prst="rect">
            <a:avLst/>
          </a:prstGeom>
          <a:solidFill>
            <a:schemeClr val="tx2">
              <a:lumMod val="20000"/>
              <a:lumOff val="80000"/>
            </a:schemeClr>
          </a:solidFill>
          <a:ln w="19050">
            <a:solidFill>
              <a:srgbClr val="0D1327"/>
            </a:solidFill>
          </a:ln>
        </p:spPr>
        <p:txBody>
          <a:bodyPr wrap="square" rtlCol="0">
            <a:spAutoFit/>
          </a:bodyPr>
          <a:lstStyle/>
          <a:p>
            <a:r>
              <a:rPr lang="en-GB" sz="1600" dirty="0">
                <a:solidFill>
                  <a:schemeClr val="accent5">
                    <a:lumMod val="50000"/>
                  </a:schemeClr>
                </a:solidFill>
              </a:rPr>
              <a:t>AAAAAAAAA…</a:t>
            </a:r>
            <a:endParaRPr lang="en-GB" dirty="0">
              <a:solidFill>
                <a:schemeClr val="accent5">
                  <a:lumMod val="50000"/>
                </a:schemeClr>
              </a:solidFill>
            </a:endParaRPr>
          </a:p>
        </p:txBody>
      </p:sp>
      <p:sp>
        <p:nvSpPr>
          <p:cNvPr id="103" name="TextBox 102"/>
          <p:cNvSpPr txBox="1"/>
          <p:nvPr/>
        </p:nvSpPr>
        <p:spPr>
          <a:xfrm>
            <a:off x="2062528" y="5006952"/>
            <a:ext cx="949413" cy="338554"/>
          </a:xfrm>
          <a:prstGeom prst="rect">
            <a:avLst/>
          </a:prstGeom>
          <a:solidFill>
            <a:schemeClr val="tx2">
              <a:lumMod val="20000"/>
              <a:lumOff val="80000"/>
            </a:schemeClr>
          </a:solidFill>
          <a:ln w="19050">
            <a:solidFill>
              <a:srgbClr val="0D1327"/>
            </a:solidFill>
          </a:ln>
        </p:spPr>
        <p:txBody>
          <a:bodyPr wrap="square" rtlCol="0">
            <a:spAutoFit/>
          </a:bodyPr>
          <a:lstStyle/>
          <a:p>
            <a:pPr algn="r"/>
            <a:r>
              <a:rPr lang="en-GB" sz="1600" dirty="0">
                <a:solidFill>
                  <a:schemeClr val="accent5">
                    <a:lumMod val="50000"/>
                  </a:schemeClr>
                </a:solidFill>
              </a:rPr>
              <a:t>G-P-P-P-</a:t>
            </a:r>
            <a:endParaRPr lang="en-GB" dirty="0">
              <a:solidFill>
                <a:schemeClr val="accent5">
                  <a:lumMod val="50000"/>
                </a:schemeClr>
              </a:solidFill>
            </a:endParaRPr>
          </a:p>
        </p:txBody>
      </p:sp>
      <p:sp>
        <p:nvSpPr>
          <p:cNvPr id="104" name="TextBox 103"/>
          <p:cNvSpPr txBox="1"/>
          <p:nvPr/>
        </p:nvSpPr>
        <p:spPr>
          <a:xfrm>
            <a:off x="2088433" y="5455741"/>
            <a:ext cx="1010176" cy="369332"/>
          </a:xfrm>
          <a:prstGeom prst="rect">
            <a:avLst/>
          </a:prstGeom>
          <a:noFill/>
        </p:spPr>
        <p:txBody>
          <a:bodyPr wrap="square" rtlCol="0">
            <a:spAutoFit/>
          </a:bodyPr>
          <a:lstStyle/>
          <a:p>
            <a:r>
              <a:rPr lang="en-GB" dirty="0"/>
              <a:t>5’ Cap</a:t>
            </a:r>
          </a:p>
        </p:txBody>
      </p:sp>
      <p:sp>
        <p:nvSpPr>
          <p:cNvPr id="105" name="TextBox 104"/>
          <p:cNvSpPr txBox="1"/>
          <p:nvPr/>
        </p:nvSpPr>
        <p:spPr>
          <a:xfrm>
            <a:off x="5855549" y="5455741"/>
            <a:ext cx="1670328" cy="369332"/>
          </a:xfrm>
          <a:prstGeom prst="rect">
            <a:avLst/>
          </a:prstGeom>
          <a:noFill/>
        </p:spPr>
        <p:txBody>
          <a:bodyPr wrap="square" rtlCol="0">
            <a:spAutoFit/>
          </a:bodyPr>
          <a:lstStyle/>
          <a:p>
            <a:r>
              <a:rPr lang="en-GB" dirty="0"/>
              <a:t>Poly(A) tail</a:t>
            </a:r>
          </a:p>
        </p:txBody>
      </p:sp>
      <p:pic>
        <p:nvPicPr>
          <p:cNvPr id="26" name="Picture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28936" y="0"/>
            <a:ext cx="1915064" cy="908844"/>
          </a:xfrm>
          <a:prstGeom prst="rect">
            <a:avLst/>
          </a:prstGeom>
        </p:spPr>
      </p:pic>
      <p:sp>
        <p:nvSpPr>
          <p:cNvPr id="2" name="Slide Number Placeholder 1"/>
          <p:cNvSpPr>
            <a:spLocks noGrp="1"/>
          </p:cNvSpPr>
          <p:nvPr>
            <p:ph type="sldNum" sz="quarter" idx="12"/>
          </p:nvPr>
        </p:nvSpPr>
        <p:spPr/>
        <p:txBody>
          <a:bodyPr/>
          <a:lstStyle/>
          <a:p>
            <a:fld id="{1BF5A10E-0BD5-4B06-B13B-01F78476981C}" type="slidenum">
              <a:rPr lang="en-GB" smtClean="0"/>
              <a:t>3</a:t>
            </a:fld>
            <a:endParaRPr lang="en-GB"/>
          </a:p>
        </p:txBody>
      </p:sp>
    </p:spTree>
    <p:extLst>
      <p:ext uri="{BB962C8B-B14F-4D97-AF65-F5344CB8AC3E}">
        <p14:creationId xmlns:p14="http://schemas.microsoft.com/office/powerpoint/2010/main" val="15163324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itle 1"/>
          <p:cNvSpPr txBox="1">
            <a:spLocks/>
          </p:cNvSpPr>
          <p:nvPr/>
        </p:nvSpPr>
        <p:spPr>
          <a:xfrm>
            <a:off x="152399" y="152401"/>
            <a:ext cx="9033163" cy="104966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600" dirty="0">
                <a:solidFill>
                  <a:schemeClr val="accent5">
                    <a:lumMod val="75000"/>
                  </a:schemeClr>
                </a:solidFill>
              </a:rPr>
              <a:t>Splicing regulation</a:t>
            </a:r>
          </a:p>
        </p:txBody>
      </p:sp>
      <p:pic>
        <p:nvPicPr>
          <p:cNvPr id="36"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52697" t="11022" r="27357" b="-1752"/>
          <a:stretch/>
        </p:blipFill>
        <p:spPr bwMode="auto">
          <a:xfrm>
            <a:off x="4737850" y="3170418"/>
            <a:ext cx="1870393" cy="631247"/>
          </a:xfrm>
          <a:prstGeom prst="rect">
            <a:avLst/>
          </a:prstGeom>
          <a:noFill/>
          <a:ln w="9525">
            <a:solidFill>
              <a:schemeClr val="tx2">
                <a:lumMod val="75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3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16397" t="8753" r="61630" b="5511"/>
          <a:stretch/>
        </p:blipFill>
        <p:spPr bwMode="auto">
          <a:xfrm>
            <a:off x="1587687" y="3180605"/>
            <a:ext cx="2046973" cy="619052"/>
          </a:xfrm>
          <a:prstGeom prst="rect">
            <a:avLst/>
          </a:prstGeom>
          <a:noFill/>
          <a:ln w="9525">
            <a:solidFill>
              <a:schemeClr val="tx2">
                <a:lumMod val="75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38"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21293"/>
          <a:stretch/>
        </p:blipFill>
        <p:spPr bwMode="auto">
          <a:xfrm>
            <a:off x="3972601" y="1960276"/>
            <a:ext cx="1411402" cy="6596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39" name="Group 38"/>
          <p:cNvGrpSpPr/>
          <p:nvPr/>
        </p:nvGrpSpPr>
        <p:grpSpPr>
          <a:xfrm>
            <a:off x="245619" y="2791552"/>
            <a:ext cx="8707963" cy="296416"/>
            <a:chOff x="240398" y="1514500"/>
            <a:chExt cx="8707963" cy="296416"/>
          </a:xfrm>
        </p:grpSpPr>
        <p:cxnSp>
          <p:nvCxnSpPr>
            <p:cNvPr id="40" name="Straight Connector 39"/>
            <p:cNvCxnSpPr/>
            <p:nvPr/>
          </p:nvCxnSpPr>
          <p:spPr>
            <a:xfrm>
              <a:off x="240398" y="1658516"/>
              <a:ext cx="8707963" cy="0"/>
            </a:xfrm>
            <a:prstGeom prst="line">
              <a:avLst/>
            </a:prstGeom>
            <a:ln w="2857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41" name="Rectangle 40"/>
            <p:cNvSpPr/>
            <p:nvPr/>
          </p:nvSpPr>
          <p:spPr>
            <a:xfrm>
              <a:off x="467544" y="1514500"/>
              <a:ext cx="1872208" cy="288032"/>
            </a:xfrm>
            <a:prstGeom prst="rect">
              <a:avLst/>
            </a:prstGeom>
            <a:solidFill>
              <a:schemeClr val="accent6">
                <a:lumMod val="60000"/>
                <a:lumOff val="40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accent5">
                      <a:lumMod val="75000"/>
                    </a:schemeClr>
                  </a:solidFill>
                </a:rPr>
                <a:t>Exon</a:t>
              </a:r>
            </a:p>
          </p:txBody>
        </p:sp>
        <p:sp>
          <p:nvSpPr>
            <p:cNvPr id="42" name="Rectangle 41"/>
            <p:cNvSpPr/>
            <p:nvPr/>
          </p:nvSpPr>
          <p:spPr>
            <a:xfrm>
              <a:off x="6923477" y="1522884"/>
              <a:ext cx="1872208" cy="288032"/>
            </a:xfrm>
            <a:prstGeom prst="rect">
              <a:avLst/>
            </a:prstGeom>
            <a:solidFill>
              <a:schemeClr val="accent6">
                <a:lumMod val="60000"/>
                <a:lumOff val="40000"/>
              </a:schemeClr>
            </a:solidFill>
            <a:ln>
              <a:solidFill>
                <a:schemeClr val="accent5">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GB" dirty="0">
                  <a:solidFill>
                    <a:schemeClr val="accent5">
                      <a:lumMod val="75000"/>
                    </a:schemeClr>
                  </a:solidFill>
                </a:rPr>
                <a:t>Exon</a:t>
              </a:r>
            </a:p>
          </p:txBody>
        </p:sp>
      </p:grpSp>
      <p:sp>
        <p:nvSpPr>
          <p:cNvPr id="43" name="TextBox 42"/>
          <p:cNvSpPr txBox="1"/>
          <p:nvPr/>
        </p:nvSpPr>
        <p:spPr>
          <a:xfrm>
            <a:off x="4616092" y="2666685"/>
            <a:ext cx="462360" cy="369332"/>
          </a:xfrm>
          <a:prstGeom prst="rect">
            <a:avLst/>
          </a:prstGeom>
          <a:noFill/>
        </p:spPr>
        <p:txBody>
          <a:bodyPr wrap="square" rtlCol="0">
            <a:spAutoFit/>
          </a:bodyPr>
          <a:lstStyle/>
          <a:p>
            <a:r>
              <a:rPr lang="en-GB" dirty="0"/>
              <a:t>A</a:t>
            </a:r>
          </a:p>
        </p:txBody>
      </p:sp>
      <p:cxnSp>
        <p:nvCxnSpPr>
          <p:cNvPr id="44" name="Straight Arrow Connector 43"/>
          <p:cNvCxnSpPr/>
          <p:nvPr/>
        </p:nvCxnSpPr>
        <p:spPr>
          <a:xfrm>
            <a:off x="4767066" y="2511904"/>
            <a:ext cx="0" cy="2160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5826763" y="2223661"/>
            <a:ext cx="1572594" cy="584775"/>
          </a:xfrm>
          <a:prstGeom prst="rect">
            <a:avLst/>
          </a:prstGeom>
          <a:noFill/>
        </p:spPr>
        <p:txBody>
          <a:bodyPr wrap="square" rtlCol="0">
            <a:spAutoFit/>
          </a:bodyPr>
          <a:lstStyle/>
          <a:p>
            <a:pPr algn="r"/>
            <a:r>
              <a:rPr lang="en-GB" sz="1600" dirty="0"/>
              <a:t>3’ splice site</a:t>
            </a:r>
          </a:p>
          <a:p>
            <a:pPr algn="r"/>
            <a:r>
              <a:rPr lang="en-GB" sz="1600" dirty="0"/>
              <a:t>Acceptor</a:t>
            </a:r>
          </a:p>
        </p:txBody>
      </p:sp>
      <p:sp>
        <p:nvSpPr>
          <p:cNvPr id="46" name="TextBox 45"/>
          <p:cNvSpPr txBox="1"/>
          <p:nvPr/>
        </p:nvSpPr>
        <p:spPr>
          <a:xfrm>
            <a:off x="1907353" y="2223662"/>
            <a:ext cx="2130955" cy="584775"/>
          </a:xfrm>
          <a:prstGeom prst="rect">
            <a:avLst/>
          </a:prstGeom>
          <a:noFill/>
        </p:spPr>
        <p:txBody>
          <a:bodyPr wrap="square" rtlCol="0">
            <a:spAutoFit/>
          </a:bodyPr>
          <a:lstStyle/>
          <a:p>
            <a:r>
              <a:rPr lang="en-GB" sz="1600" dirty="0"/>
              <a:t>5’ splice site</a:t>
            </a:r>
          </a:p>
          <a:p>
            <a:r>
              <a:rPr lang="en-GB" sz="1600" dirty="0"/>
              <a:t>Donor</a:t>
            </a:r>
          </a:p>
        </p:txBody>
      </p:sp>
      <p:sp>
        <p:nvSpPr>
          <p:cNvPr id="47" name="TextBox 46"/>
          <p:cNvSpPr txBox="1"/>
          <p:nvPr/>
        </p:nvSpPr>
        <p:spPr>
          <a:xfrm>
            <a:off x="4066900" y="1764078"/>
            <a:ext cx="1288160" cy="338554"/>
          </a:xfrm>
          <a:prstGeom prst="rect">
            <a:avLst/>
          </a:prstGeom>
          <a:noFill/>
        </p:spPr>
        <p:txBody>
          <a:bodyPr wrap="square" rtlCol="0">
            <a:spAutoFit/>
          </a:bodyPr>
          <a:lstStyle/>
          <a:p>
            <a:r>
              <a:rPr lang="en-GB" sz="1600" dirty="0"/>
              <a:t>Branchpoint</a:t>
            </a:r>
          </a:p>
        </p:txBody>
      </p:sp>
      <p:sp>
        <p:nvSpPr>
          <p:cNvPr id="48" name="TextBox 47"/>
          <p:cNvSpPr txBox="1"/>
          <p:nvPr/>
        </p:nvSpPr>
        <p:spPr>
          <a:xfrm>
            <a:off x="4643260" y="3116761"/>
            <a:ext cx="1743548" cy="523220"/>
          </a:xfrm>
          <a:prstGeom prst="rect">
            <a:avLst/>
          </a:prstGeom>
          <a:noFill/>
        </p:spPr>
        <p:txBody>
          <a:bodyPr wrap="square" rtlCol="0">
            <a:spAutoFit/>
          </a:bodyPr>
          <a:lstStyle/>
          <a:p>
            <a:pPr algn="ctr"/>
            <a:r>
              <a:rPr lang="en-GB" sz="1400" dirty="0" err="1"/>
              <a:t>Polypyrimidine</a:t>
            </a:r>
            <a:r>
              <a:rPr lang="en-GB" sz="1400" dirty="0"/>
              <a:t> tract (PPT)</a:t>
            </a:r>
          </a:p>
        </p:txBody>
      </p:sp>
      <p:sp>
        <p:nvSpPr>
          <p:cNvPr id="49" name="TextBox 48"/>
          <p:cNvSpPr txBox="1"/>
          <p:nvPr/>
        </p:nvSpPr>
        <p:spPr>
          <a:xfrm>
            <a:off x="1907353" y="3881286"/>
            <a:ext cx="1142561" cy="338554"/>
          </a:xfrm>
          <a:prstGeom prst="rect">
            <a:avLst/>
          </a:prstGeom>
          <a:noFill/>
        </p:spPr>
        <p:txBody>
          <a:bodyPr wrap="square" rtlCol="0">
            <a:spAutoFit/>
          </a:bodyPr>
          <a:lstStyle/>
          <a:p>
            <a:pPr algn="r"/>
            <a:r>
              <a:rPr lang="en-GB" sz="1600" dirty="0"/>
              <a:t>Canonical</a:t>
            </a:r>
          </a:p>
        </p:txBody>
      </p:sp>
      <p:sp>
        <p:nvSpPr>
          <p:cNvPr id="50" name="TextBox 49"/>
          <p:cNvSpPr txBox="1"/>
          <p:nvPr/>
        </p:nvSpPr>
        <p:spPr>
          <a:xfrm>
            <a:off x="6256796" y="3869874"/>
            <a:ext cx="1142561" cy="338554"/>
          </a:xfrm>
          <a:prstGeom prst="rect">
            <a:avLst/>
          </a:prstGeom>
          <a:noFill/>
        </p:spPr>
        <p:txBody>
          <a:bodyPr wrap="square" rtlCol="0">
            <a:spAutoFit/>
          </a:bodyPr>
          <a:lstStyle/>
          <a:p>
            <a:pPr algn="r"/>
            <a:r>
              <a:rPr lang="en-GB" sz="1600" dirty="0"/>
              <a:t>Canonical</a:t>
            </a:r>
          </a:p>
        </p:txBody>
      </p:sp>
      <p:sp>
        <p:nvSpPr>
          <p:cNvPr id="51" name="Rectangle 50"/>
          <p:cNvSpPr/>
          <p:nvPr/>
        </p:nvSpPr>
        <p:spPr>
          <a:xfrm>
            <a:off x="127520" y="1680444"/>
            <a:ext cx="8909192" cy="253939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2" name="Right Brace 51"/>
          <p:cNvSpPr/>
          <p:nvPr/>
        </p:nvSpPr>
        <p:spPr>
          <a:xfrm rot="5400000">
            <a:off x="2390975" y="3783634"/>
            <a:ext cx="108000" cy="1440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p>
        </p:txBody>
      </p:sp>
      <p:sp>
        <p:nvSpPr>
          <p:cNvPr id="53" name="Rectangle 52"/>
          <p:cNvSpPr/>
          <p:nvPr/>
        </p:nvSpPr>
        <p:spPr>
          <a:xfrm>
            <a:off x="4038308" y="2851351"/>
            <a:ext cx="85700" cy="1846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54" name="Straight Connector 53"/>
          <p:cNvCxnSpPr/>
          <p:nvPr/>
        </p:nvCxnSpPr>
        <p:spPr>
          <a:xfrm flipH="1">
            <a:off x="3943078" y="2820654"/>
            <a:ext cx="180930" cy="225988"/>
          </a:xfrm>
          <a:prstGeom prst="line">
            <a:avLst/>
          </a:prstGeom>
          <a:ln w="28575">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flipH="1">
            <a:off x="4038308" y="2819824"/>
            <a:ext cx="180930" cy="225988"/>
          </a:xfrm>
          <a:prstGeom prst="line">
            <a:avLst/>
          </a:prstGeom>
          <a:ln w="28575">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pic>
        <p:nvPicPr>
          <p:cNvPr id="56"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71834" t="11023" r="17272"/>
          <a:stretch/>
        </p:blipFill>
        <p:spPr bwMode="auto">
          <a:xfrm>
            <a:off x="6621951" y="3170944"/>
            <a:ext cx="1021557" cy="631888"/>
          </a:xfrm>
          <a:prstGeom prst="rect">
            <a:avLst/>
          </a:prstGeom>
          <a:noFill/>
          <a:ln w="9525">
            <a:solidFill>
              <a:schemeClr val="tx2">
                <a:lumMod val="75000"/>
              </a:schemeClr>
            </a:solidFill>
            <a:miter lim="800000"/>
            <a:headEnd/>
            <a:tailEnd/>
          </a:ln>
          <a:extLst>
            <a:ext uri="{909E8E84-426E-40DD-AFC4-6F175D3DCCD1}">
              <a14:hiddenFill xmlns:a14="http://schemas.microsoft.com/office/drawing/2010/main">
                <a:solidFill>
                  <a:schemeClr val="accent1"/>
                </a:solidFill>
              </a14:hiddenFill>
            </a:ext>
          </a:extLst>
        </p:spPr>
      </p:pic>
      <p:sp>
        <p:nvSpPr>
          <p:cNvPr id="57" name="Right Brace 56"/>
          <p:cNvSpPr/>
          <p:nvPr/>
        </p:nvSpPr>
        <p:spPr>
          <a:xfrm rot="5400000">
            <a:off x="6818270" y="3793852"/>
            <a:ext cx="108000" cy="1440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p>
        </p:txBody>
      </p:sp>
      <p:sp>
        <p:nvSpPr>
          <p:cNvPr id="58" name="Rectangle 57"/>
          <p:cNvSpPr/>
          <p:nvPr/>
        </p:nvSpPr>
        <p:spPr>
          <a:xfrm>
            <a:off x="654050" y="2797902"/>
            <a:ext cx="82550" cy="27966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a:p>
        </p:txBody>
      </p:sp>
      <p:sp>
        <p:nvSpPr>
          <p:cNvPr id="59" name="Rectangle 58"/>
          <p:cNvSpPr/>
          <p:nvPr/>
        </p:nvSpPr>
        <p:spPr>
          <a:xfrm>
            <a:off x="529645" y="2794891"/>
            <a:ext cx="82550" cy="27966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a:p>
        </p:txBody>
      </p:sp>
      <p:sp>
        <p:nvSpPr>
          <p:cNvPr id="60" name="Rectangle 59"/>
          <p:cNvSpPr/>
          <p:nvPr/>
        </p:nvSpPr>
        <p:spPr>
          <a:xfrm>
            <a:off x="5605645" y="2825536"/>
            <a:ext cx="106636" cy="199906"/>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a:p>
        </p:txBody>
      </p:sp>
      <p:sp>
        <p:nvSpPr>
          <p:cNvPr id="61" name="Rectangle 60"/>
          <p:cNvSpPr/>
          <p:nvPr/>
        </p:nvSpPr>
        <p:spPr>
          <a:xfrm>
            <a:off x="5760338" y="2826018"/>
            <a:ext cx="106636" cy="199906"/>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a:p>
        </p:txBody>
      </p:sp>
      <p:sp>
        <p:nvSpPr>
          <p:cNvPr id="62" name="TextBox 61"/>
          <p:cNvSpPr txBox="1"/>
          <p:nvPr/>
        </p:nvSpPr>
        <p:spPr>
          <a:xfrm>
            <a:off x="257952" y="2488629"/>
            <a:ext cx="1265972" cy="338554"/>
          </a:xfrm>
          <a:prstGeom prst="rect">
            <a:avLst/>
          </a:prstGeom>
          <a:noFill/>
        </p:spPr>
        <p:txBody>
          <a:bodyPr wrap="square" rtlCol="0">
            <a:spAutoFit/>
          </a:bodyPr>
          <a:lstStyle/>
          <a:p>
            <a:r>
              <a:rPr lang="en-GB" sz="1600" dirty="0"/>
              <a:t>ESE/ESS</a:t>
            </a:r>
          </a:p>
        </p:txBody>
      </p:sp>
      <p:sp>
        <p:nvSpPr>
          <p:cNvPr id="63" name="TextBox 62"/>
          <p:cNvSpPr txBox="1"/>
          <p:nvPr/>
        </p:nvSpPr>
        <p:spPr>
          <a:xfrm>
            <a:off x="5353113" y="2526541"/>
            <a:ext cx="1265972" cy="338554"/>
          </a:xfrm>
          <a:prstGeom prst="rect">
            <a:avLst/>
          </a:prstGeom>
          <a:noFill/>
        </p:spPr>
        <p:txBody>
          <a:bodyPr wrap="square" rtlCol="0">
            <a:spAutoFit/>
          </a:bodyPr>
          <a:lstStyle/>
          <a:p>
            <a:r>
              <a:rPr lang="en-GB" sz="1600" dirty="0"/>
              <a:t>ISE/ISS</a:t>
            </a:r>
          </a:p>
        </p:txBody>
      </p:sp>
      <p:pic>
        <p:nvPicPr>
          <p:cNvPr id="69" name="Picture 6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28936" y="0"/>
            <a:ext cx="1915064" cy="908844"/>
          </a:xfrm>
          <a:prstGeom prst="rect">
            <a:avLst/>
          </a:prstGeom>
        </p:spPr>
      </p:pic>
      <p:sp>
        <p:nvSpPr>
          <p:cNvPr id="5" name="Slide Number Placeholder 4"/>
          <p:cNvSpPr>
            <a:spLocks noGrp="1"/>
          </p:cNvSpPr>
          <p:nvPr>
            <p:ph type="sldNum" sz="quarter" idx="12"/>
          </p:nvPr>
        </p:nvSpPr>
        <p:spPr/>
        <p:txBody>
          <a:bodyPr/>
          <a:lstStyle/>
          <a:p>
            <a:fld id="{1BF5A10E-0BD5-4B06-B13B-01F78476981C}" type="slidenum">
              <a:rPr lang="en-GB" smtClean="0"/>
              <a:t>4</a:t>
            </a:fld>
            <a:endParaRPr lang="en-GB"/>
          </a:p>
        </p:txBody>
      </p:sp>
      <p:sp>
        <p:nvSpPr>
          <p:cNvPr id="6" name="TextBox 5"/>
          <p:cNvSpPr txBox="1"/>
          <p:nvPr/>
        </p:nvSpPr>
        <p:spPr>
          <a:xfrm>
            <a:off x="245618" y="4301067"/>
            <a:ext cx="3697459" cy="738664"/>
          </a:xfrm>
          <a:prstGeom prst="rect">
            <a:avLst/>
          </a:prstGeom>
          <a:noFill/>
        </p:spPr>
        <p:txBody>
          <a:bodyPr wrap="square" rtlCol="0">
            <a:spAutoFit/>
          </a:bodyPr>
          <a:lstStyle/>
          <a:p>
            <a:r>
              <a:rPr lang="en-GB" sz="1400" dirty="0"/>
              <a:t>ESE/ESS = </a:t>
            </a:r>
            <a:r>
              <a:rPr lang="en-GB" sz="1400" dirty="0" err="1"/>
              <a:t>exonic</a:t>
            </a:r>
            <a:r>
              <a:rPr lang="en-GB" sz="1400" dirty="0"/>
              <a:t> splicing enhancer/silencer</a:t>
            </a:r>
          </a:p>
          <a:p>
            <a:r>
              <a:rPr lang="en-GB" sz="1400" dirty="0"/>
              <a:t>ISE/ISS = </a:t>
            </a:r>
            <a:r>
              <a:rPr lang="en-GB" sz="1400" dirty="0" err="1"/>
              <a:t>intronic</a:t>
            </a:r>
            <a:r>
              <a:rPr lang="en-GB" sz="1400" dirty="0"/>
              <a:t> splicing enhancer/silencer</a:t>
            </a:r>
          </a:p>
          <a:p>
            <a:endParaRPr lang="en-GB" sz="1400" dirty="0"/>
          </a:p>
        </p:txBody>
      </p:sp>
    </p:spTree>
    <p:extLst>
      <p:ext uri="{BB962C8B-B14F-4D97-AF65-F5344CB8AC3E}">
        <p14:creationId xmlns:p14="http://schemas.microsoft.com/office/powerpoint/2010/main" val="5244631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itle 1"/>
          <p:cNvSpPr txBox="1">
            <a:spLocks/>
          </p:cNvSpPr>
          <p:nvPr/>
        </p:nvSpPr>
        <p:spPr>
          <a:xfrm>
            <a:off x="152399" y="152401"/>
            <a:ext cx="9033163" cy="104966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600" dirty="0">
                <a:solidFill>
                  <a:schemeClr val="accent5">
                    <a:lumMod val="75000"/>
                  </a:schemeClr>
                </a:solidFill>
              </a:rPr>
              <a:t>Disruption of splicing</a:t>
            </a:r>
          </a:p>
        </p:txBody>
      </p:sp>
      <p:sp>
        <p:nvSpPr>
          <p:cNvPr id="35" name="Content Placeholder 2"/>
          <p:cNvSpPr>
            <a:spLocks noGrp="1"/>
          </p:cNvSpPr>
          <p:nvPr>
            <p:ph idx="1"/>
          </p:nvPr>
        </p:nvSpPr>
        <p:spPr>
          <a:xfrm>
            <a:off x="257952" y="1354464"/>
            <a:ext cx="8697205" cy="5503536"/>
          </a:xfrm>
        </p:spPr>
        <p:txBody>
          <a:bodyPr>
            <a:normAutofit/>
          </a:bodyPr>
          <a:lstStyle/>
          <a:p>
            <a:r>
              <a:rPr lang="en-GB" sz="2900" dirty="0"/>
              <a:t>Up to 50% of disease causing mutations affect splicing</a:t>
            </a:r>
          </a:p>
          <a:p>
            <a:pPr lvl="2"/>
            <a:endParaRPr lang="en-GB" sz="2100" dirty="0">
              <a:solidFill>
                <a:schemeClr val="accent5">
                  <a:lumMod val="75000"/>
                </a:schemeClr>
              </a:solidFill>
            </a:endParaRPr>
          </a:p>
          <a:p>
            <a:r>
              <a:rPr lang="en-GB" sz="2900" dirty="0"/>
              <a:t>Difficult to recognise and interpret</a:t>
            </a:r>
            <a:endParaRPr lang="en-GB" sz="2500" dirty="0"/>
          </a:p>
          <a:p>
            <a:pPr lvl="1"/>
            <a:r>
              <a:rPr lang="en-GB" sz="2500" dirty="0">
                <a:solidFill>
                  <a:schemeClr val="accent5">
                    <a:lumMod val="75000"/>
                  </a:schemeClr>
                </a:solidFill>
              </a:rPr>
              <a:t>Classification often binary</a:t>
            </a:r>
          </a:p>
          <a:p>
            <a:pPr lvl="1"/>
            <a:r>
              <a:rPr lang="en-GB" sz="2500" dirty="0">
                <a:solidFill>
                  <a:schemeClr val="accent5">
                    <a:lumMod val="75000"/>
                  </a:schemeClr>
                </a:solidFill>
              </a:rPr>
              <a:t>Under-ascertained in clinical databases</a:t>
            </a:r>
          </a:p>
          <a:p>
            <a:pPr lvl="1"/>
            <a:r>
              <a:rPr lang="en-GB" sz="2500" dirty="0">
                <a:solidFill>
                  <a:schemeClr val="accent5">
                    <a:lumMod val="75000"/>
                  </a:schemeClr>
                </a:solidFill>
              </a:rPr>
              <a:t>Functional testing time consuming and expensive – need to prioritise</a:t>
            </a:r>
          </a:p>
          <a:p>
            <a:pPr lvl="1"/>
            <a:r>
              <a:rPr lang="en-GB" sz="2500" dirty="0">
                <a:solidFill>
                  <a:schemeClr val="accent5">
                    <a:lumMod val="75000"/>
                  </a:schemeClr>
                </a:solidFill>
              </a:rPr>
              <a:t>Many </a:t>
            </a:r>
            <a:r>
              <a:rPr lang="en-GB" sz="2500" i="1" dirty="0">
                <a:solidFill>
                  <a:schemeClr val="accent5">
                    <a:lumMod val="75000"/>
                  </a:schemeClr>
                </a:solidFill>
              </a:rPr>
              <a:t>in </a:t>
            </a:r>
            <a:r>
              <a:rPr lang="en-GB" sz="2500" i="1" dirty="0" err="1">
                <a:solidFill>
                  <a:schemeClr val="accent5">
                    <a:lumMod val="75000"/>
                  </a:schemeClr>
                </a:solidFill>
              </a:rPr>
              <a:t>silico</a:t>
            </a:r>
            <a:r>
              <a:rPr lang="en-GB" sz="2500" dirty="0">
                <a:solidFill>
                  <a:schemeClr val="accent5">
                    <a:lumMod val="75000"/>
                  </a:schemeClr>
                </a:solidFill>
              </a:rPr>
              <a:t> tools exist – interpretation and reliability?</a:t>
            </a:r>
          </a:p>
          <a:p>
            <a:pPr lvl="1"/>
            <a:r>
              <a:rPr lang="en-GB" sz="2500" dirty="0">
                <a:solidFill>
                  <a:schemeClr val="accent5">
                    <a:lumMod val="75000"/>
                  </a:schemeClr>
                </a:solidFill>
              </a:rPr>
              <a:t>Clinical implementation needs reliability and strong evidence base</a:t>
            </a:r>
          </a:p>
          <a:p>
            <a:endParaRPr lang="en-GB" sz="2900" dirty="0"/>
          </a:p>
          <a:p>
            <a:endParaRPr lang="en-GB" sz="2900" dirty="0">
              <a:solidFill>
                <a:schemeClr val="accent1">
                  <a:lumMod val="50000"/>
                </a:schemeClr>
              </a:solidFill>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28936" y="0"/>
            <a:ext cx="1915064" cy="908844"/>
          </a:xfrm>
          <a:prstGeom prst="rect">
            <a:avLst/>
          </a:prstGeom>
        </p:spPr>
      </p:pic>
      <p:sp>
        <p:nvSpPr>
          <p:cNvPr id="2" name="Slide Number Placeholder 1"/>
          <p:cNvSpPr>
            <a:spLocks noGrp="1"/>
          </p:cNvSpPr>
          <p:nvPr>
            <p:ph type="sldNum" sz="quarter" idx="12"/>
          </p:nvPr>
        </p:nvSpPr>
        <p:spPr/>
        <p:txBody>
          <a:bodyPr/>
          <a:lstStyle/>
          <a:p>
            <a:fld id="{1BF5A10E-0BD5-4B06-B13B-01F78476981C}" type="slidenum">
              <a:rPr lang="en-GB" smtClean="0"/>
              <a:t>5</a:t>
            </a:fld>
            <a:endParaRPr lang="en-GB"/>
          </a:p>
        </p:txBody>
      </p:sp>
    </p:spTree>
    <p:extLst>
      <p:ext uri="{BB962C8B-B14F-4D97-AF65-F5344CB8AC3E}">
        <p14:creationId xmlns:p14="http://schemas.microsoft.com/office/powerpoint/2010/main" val="849620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5">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5">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5">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5">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3555" y="1420809"/>
            <a:ext cx="8511396" cy="4756153"/>
          </a:xfrm>
        </p:spPr>
        <p:txBody>
          <a:bodyPr/>
          <a:lstStyle/>
          <a:p>
            <a:r>
              <a:rPr lang="en-GB" dirty="0"/>
              <a:t>Predicting splicing disruption from variants of unknown significance (VUS)</a:t>
            </a:r>
          </a:p>
          <a:p>
            <a:pPr lvl="1"/>
            <a:endParaRPr lang="en-GB" dirty="0"/>
          </a:p>
          <a:p>
            <a:r>
              <a:rPr lang="en-GB" dirty="0"/>
              <a:t>VUS tested in Splicing and Disease Study or Salisbury Regional Genetics Laboratory </a:t>
            </a:r>
          </a:p>
          <a:p>
            <a:pPr lvl="1"/>
            <a:r>
              <a:rPr lang="en-GB" dirty="0">
                <a:solidFill>
                  <a:schemeClr val="accent5">
                    <a:lumMod val="75000"/>
                  </a:schemeClr>
                </a:solidFill>
              </a:rPr>
              <a:t>Possible splicing variants</a:t>
            </a:r>
          </a:p>
          <a:p>
            <a:pPr lvl="1"/>
            <a:r>
              <a:rPr lang="en-GB" dirty="0">
                <a:solidFill>
                  <a:schemeClr val="accent5">
                    <a:lumMod val="75000"/>
                  </a:schemeClr>
                </a:solidFill>
              </a:rPr>
              <a:t>Clinically ascertained (rare disease, cancer predisposition)</a:t>
            </a:r>
          </a:p>
          <a:p>
            <a:pPr lvl="1"/>
            <a:r>
              <a:rPr lang="en-GB" dirty="0">
                <a:solidFill>
                  <a:schemeClr val="accent5">
                    <a:lumMod val="75000"/>
                  </a:schemeClr>
                </a:solidFill>
              </a:rPr>
              <a:t>Relevant disease genes</a:t>
            </a:r>
          </a:p>
          <a:p>
            <a:pPr lvl="1"/>
            <a:r>
              <a:rPr lang="en-GB" dirty="0">
                <a:solidFill>
                  <a:schemeClr val="accent5">
                    <a:lumMod val="75000"/>
                  </a:schemeClr>
                </a:solidFill>
              </a:rPr>
              <a:t>No requirement for prior </a:t>
            </a:r>
            <a:r>
              <a:rPr lang="en-GB" i="1" dirty="0">
                <a:solidFill>
                  <a:schemeClr val="accent5">
                    <a:lumMod val="75000"/>
                  </a:schemeClr>
                </a:solidFill>
              </a:rPr>
              <a:t>in </a:t>
            </a:r>
            <a:r>
              <a:rPr lang="en-GB" i="1" dirty="0" err="1">
                <a:solidFill>
                  <a:schemeClr val="accent5">
                    <a:lumMod val="75000"/>
                  </a:schemeClr>
                </a:solidFill>
              </a:rPr>
              <a:t>silico</a:t>
            </a:r>
            <a:r>
              <a:rPr lang="en-GB" i="1" dirty="0">
                <a:solidFill>
                  <a:schemeClr val="accent5">
                    <a:lumMod val="75000"/>
                  </a:schemeClr>
                </a:solidFill>
              </a:rPr>
              <a:t> </a:t>
            </a:r>
            <a:r>
              <a:rPr lang="en-GB" dirty="0">
                <a:solidFill>
                  <a:schemeClr val="accent5">
                    <a:lumMod val="75000"/>
                  </a:schemeClr>
                </a:solidFill>
              </a:rPr>
              <a:t>evidence </a:t>
            </a:r>
          </a:p>
          <a:p>
            <a:pPr lvl="1"/>
            <a:r>
              <a:rPr lang="en-GB" dirty="0">
                <a:solidFill>
                  <a:schemeClr val="accent5">
                    <a:lumMod val="75000"/>
                  </a:schemeClr>
                </a:solidFill>
              </a:rPr>
              <a:t>Gene expression in blood checked in </a:t>
            </a:r>
            <a:r>
              <a:rPr lang="en-GB" dirty="0" err="1">
                <a:solidFill>
                  <a:schemeClr val="accent5">
                    <a:lumMod val="75000"/>
                  </a:schemeClr>
                </a:solidFill>
              </a:rPr>
              <a:t>GTEx</a:t>
            </a:r>
            <a:endParaRPr lang="en-GB" dirty="0">
              <a:solidFill>
                <a:schemeClr val="accent5">
                  <a:lumMod val="75000"/>
                </a:schemeClr>
              </a:solidFill>
            </a:endParaRPr>
          </a:p>
        </p:txBody>
      </p:sp>
      <p:sp>
        <p:nvSpPr>
          <p:cNvPr id="5" name="Title 1"/>
          <p:cNvSpPr txBox="1">
            <a:spLocks/>
          </p:cNvSpPr>
          <p:nvPr/>
        </p:nvSpPr>
        <p:spPr>
          <a:xfrm>
            <a:off x="152399" y="152400"/>
            <a:ext cx="9033163" cy="111600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600" dirty="0">
                <a:solidFill>
                  <a:schemeClr val="accent5">
                    <a:lumMod val="75000"/>
                  </a:schemeClr>
                </a:solidFill>
              </a:rPr>
              <a:t>The Challenge</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28936" y="0"/>
            <a:ext cx="1915064" cy="908844"/>
          </a:xfrm>
          <a:prstGeom prst="rect">
            <a:avLst/>
          </a:prstGeom>
        </p:spPr>
      </p:pic>
      <p:sp>
        <p:nvSpPr>
          <p:cNvPr id="2" name="Slide Number Placeholder 1"/>
          <p:cNvSpPr>
            <a:spLocks noGrp="1"/>
          </p:cNvSpPr>
          <p:nvPr>
            <p:ph type="sldNum" sz="quarter" idx="12"/>
          </p:nvPr>
        </p:nvSpPr>
        <p:spPr/>
        <p:txBody>
          <a:bodyPr/>
          <a:lstStyle/>
          <a:p>
            <a:fld id="{1BF5A10E-0BD5-4B06-B13B-01F78476981C}" type="slidenum">
              <a:rPr lang="en-GB" smtClean="0"/>
              <a:t>6</a:t>
            </a:fld>
            <a:endParaRPr lang="en-GB"/>
          </a:p>
        </p:txBody>
      </p:sp>
    </p:spTree>
    <p:extLst>
      <p:ext uri="{BB962C8B-B14F-4D97-AF65-F5344CB8AC3E}">
        <p14:creationId xmlns:p14="http://schemas.microsoft.com/office/powerpoint/2010/main" val="3227945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52399" y="152400"/>
            <a:ext cx="9033163" cy="111600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600" dirty="0">
                <a:solidFill>
                  <a:schemeClr val="accent5">
                    <a:lumMod val="75000"/>
                  </a:schemeClr>
                </a:solidFill>
              </a:rPr>
              <a:t>The Challenge</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28936" y="0"/>
            <a:ext cx="1915064" cy="908844"/>
          </a:xfrm>
          <a:prstGeom prst="rect">
            <a:avLst/>
          </a:prstGeom>
        </p:spPr>
      </p:pic>
      <p:sp>
        <p:nvSpPr>
          <p:cNvPr id="2" name="Slide Number Placeholder 1"/>
          <p:cNvSpPr>
            <a:spLocks noGrp="1"/>
          </p:cNvSpPr>
          <p:nvPr>
            <p:ph type="sldNum" sz="quarter" idx="12"/>
          </p:nvPr>
        </p:nvSpPr>
        <p:spPr>
          <a:xfrm>
            <a:off x="6457950" y="6297082"/>
            <a:ext cx="2057400" cy="365125"/>
          </a:xfrm>
        </p:spPr>
        <p:txBody>
          <a:bodyPr/>
          <a:lstStyle/>
          <a:p>
            <a:fld id="{1BF5A10E-0BD5-4B06-B13B-01F78476981C}" type="slidenum">
              <a:rPr lang="en-GB" smtClean="0"/>
              <a:t>7</a:t>
            </a:fld>
            <a:endParaRPr lang="en-GB"/>
          </a:p>
        </p:txBody>
      </p:sp>
      <p:sp>
        <p:nvSpPr>
          <p:cNvPr id="9" name="TextBox 8"/>
          <p:cNvSpPr txBox="1"/>
          <p:nvPr/>
        </p:nvSpPr>
        <p:spPr>
          <a:xfrm>
            <a:off x="965200" y="4769073"/>
            <a:ext cx="296333" cy="372533"/>
          </a:xfrm>
          <a:prstGeom prst="rect">
            <a:avLst/>
          </a:prstGeom>
          <a:noFill/>
        </p:spPr>
        <p:txBody>
          <a:bodyPr wrap="square" rtlCol="0">
            <a:spAutoFit/>
          </a:bodyPr>
          <a:lstStyle/>
          <a:p>
            <a:r>
              <a:rPr lang="en-GB" dirty="0">
                <a:solidFill>
                  <a:schemeClr val="bg1"/>
                </a:solidFill>
              </a:rPr>
              <a:t>P</a:t>
            </a:r>
          </a:p>
        </p:txBody>
      </p:sp>
      <p:sp>
        <p:nvSpPr>
          <p:cNvPr id="10" name="TextBox 9"/>
          <p:cNvSpPr txBox="1"/>
          <p:nvPr/>
        </p:nvSpPr>
        <p:spPr>
          <a:xfrm>
            <a:off x="1571444" y="4769072"/>
            <a:ext cx="296333" cy="372533"/>
          </a:xfrm>
          <a:prstGeom prst="rect">
            <a:avLst/>
          </a:prstGeom>
          <a:noFill/>
        </p:spPr>
        <p:txBody>
          <a:bodyPr wrap="square" rtlCol="0">
            <a:spAutoFit/>
          </a:bodyPr>
          <a:lstStyle/>
          <a:p>
            <a:r>
              <a:rPr lang="en-GB" dirty="0">
                <a:solidFill>
                  <a:schemeClr val="bg1"/>
                </a:solidFill>
              </a:rPr>
              <a:t>C</a:t>
            </a:r>
          </a:p>
        </p:txBody>
      </p:sp>
      <p:sp>
        <p:nvSpPr>
          <p:cNvPr id="11" name="TextBox 10"/>
          <p:cNvSpPr txBox="1"/>
          <p:nvPr/>
        </p:nvSpPr>
        <p:spPr>
          <a:xfrm>
            <a:off x="2233600" y="4769071"/>
            <a:ext cx="296333" cy="372533"/>
          </a:xfrm>
          <a:prstGeom prst="rect">
            <a:avLst/>
          </a:prstGeom>
          <a:noFill/>
        </p:spPr>
        <p:txBody>
          <a:bodyPr wrap="square" rtlCol="0">
            <a:spAutoFit/>
          </a:bodyPr>
          <a:lstStyle/>
          <a:p>
            <a:r>
              <a:rPr lang="en-GB" dirty="0">
                <a:solidFill>
                  <a:schemeClr val="bg1"/>
                </a:solidFill>
              </a:rPr>
              <a:t>C</a:t>
            </a:r>
          </a:p>
        </p:txBody>
      </p:sp>
      <p:sp>
        <p:nvSpPr>
          <p:cNvPr id="12" name="TextBox 11"/>
          <p:cNvSpPr txBox="1"/>
          <p:nvPr/>
        </p:nvSpPr>
        <p:spPr>
          <a:xfrm>
            <a:off x="2828106" y="4769070"/>
            <a:ext cx="296333" cy="372533"/>
          </a:xfrm>
          <a:prstGeom prst="rect">
            <a:avLst/>
          </a:prstGeom>
          <a:noFill/>
        </p:spPr>
        <p:txBody>
          <a:bodyPr wrap="square" rtlCol="0">
            <a:spAutoFit/>
          </a:bodyPr>
          <a:lstStyle/>
          <a:p>
            <a:r>
              <a:rPr lang="en-GB" dirty="0">
                <a:solidFill>
                  <a:schemeClr val="bg1"/>
                </a:solidFill>
              </a:rPr>
              <a:t>C</a:t>
            </a:r>
          </a:p>
        </p:txBody>
      </p:sp>
      <p:pic>
        <p:nvPicPr>
          <p:cNvPr id="27" name="Content Placeholder 26" descr="Diagram&#10;&#10;Description automatically generated">
            <a:extLst>
              <a:ext uri="{FF2B5EF4-FFF2-40B4-BE49-F238E27FC236}">
                <a16:creationId xmlns:a16="http://schemas.microsoft.com/office/drawing/2014/main" id="{FB21F828-9522-4100-92B3-87096148F91F}"/>
              </a:ext>
            </a:extLst>
          </p:cNvPr>
          <p:cNvPicPr>
            <a:picLocks noGrp="1" noChangeAspect="1"/>
          </p:cNvPicPr>
          <p:nvPr>
            <p:ph idx="1"/>
          </p:nvPr>
        </p:nvPicPr>
        <p:blipFill rotWithShape="1">
          <a:blip r:embed="rId4">
            <a:extLst>
              <a:ext uri="{28A0092B-C50C-407E-A947-70E740481C1C}">
                <a14:useLocalDpi xmlns:a14="http://schemas.microsoft.com/office/drawing/2010/main" val="0"/>
              </a:ext>
            </a:extLst>
          </a:blip>
          <a:srcRect t="15389" b="13021"/>
          <a:stretch/>
        </p:blipFill>
        <p:spPr>
          <a:xfrm>
            <a:off x="543742" y="1802692"/>
            <a:ext cx="7971608" cy="3994860"/>
          </a:xfrm>
        </p:spPr>
      </p:pic>
    </p:spTree>
    <p:extLst>
      <p:ext uri="{BB962C8B-B14F-4D97-AF65-F5344CB8AC3E}">
        <p14:creationId xmlns:p14="http://schemas.microsoft.com/office/powerpoint/2010/main" val="31545340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3555" y="1268409"/>
            <a:ext cx="8511396" cy="4908554"/>
          </a:xfrm>
        </p:spPr>
        <p:txBody>
          <a:bodyPr/>
          <a:lstStyle/>
          <a:p>
            <a:r>
              <a:rPr lang="en-GB" dirty="0"/>
              <a:t>RT-PCR validation of splicing impact in whole blood</a:t>
            </a:r>
          </a:p>
          <a:p>
            <a:pPr lvl="1"/>
            <a:r>
              <a:rPr lang="en-GB" dirty="0">
                <a:solidFill>
                  <a:schemeClr val="accent5">
                    <a:lumMod val="75000"/>
                  </a:schemeClr>
                </a:solidFill>
              </a:rPr>
              <a:t>Binary outcome – does it affect splicing?</a:t>
            </a:r>
          </a:p>
          <a:p>
            <a:pPr lvl="1"/>
            <a:r>
              <a:rPr lang="en-GB" dirty="0">
                <a:solidFill>
                  <a:schemeClr val="accent5">
                    <a:lumMod val="75000"/>
                  </a:schemeClr>
                </a:solidFill>
              </a:rPr>
              <a:t>Confirmation by Sanger sequencing</a:t>
            </a:r>
          </a:p>
        </p:txBody>
      </p:sp>
      <p:sp>
        <p:nvSpPr>
          <p:cNvPr id="5" name="Title 1"/>
          <p:cNvSpPr txBox="1">
            <a:spLocks/>
          </p:cNvSpPr>
          <p:nvPr/>
        </p:nvSpPr>
        <p:spPr>
          <a:xfrm>
            <a:off x="152399" y="152400"/>
            <a:ext cx="9033163" cy="111600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600" dirty="0">
                <a:solidFill>
                  <a:schemeClr val="accent5">
                    <a:lumMod val="75000"/>
                  </a:schemeClr>
                </a:solidFill>
              </a:rPr>
              <a:t>The Challenge</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28936" y="0"/>
            <a:ext cx="1915064" cy="908844"/>
          </a:xfrm>
          <a:prstGeom prst="rect">
            <a:avLst/>
          </a:prstGeom>
        </p:spPr>
      </p:pic>
      <p:sp>
        <p:nvSpPr>
          <p:cNvPr id="2" name="Slide Number Placeholder 1"/>
          <p:cNvSpPr>
            <a:spLocks noGrp="1"/>
          </p:cNvSpPr>
          <p:nvPr>
            <p:ph type="sldNum" sz="quarter" idx="12"/>
          </p:nvPr>
        </p:nvSpPr>
        <p:spPr>
          <a:xfrm>
            <a:off x="6457950" y="6297082"/>
            <a:ext cx="2057400" cy="365125"/>
          </a:xfrm>
        </p:spPr>
        <p:txBody>
          <a:bodyPr/>
          <a:lstStyle/>
          <a:p>
            <a:fld id="{1BF5A10E-0BD5-4B06-B13B-01F78476981C}" type="slidenum">
              <a:rPr lang="en-GB" smtClean="0"/>
              <a:t>8</a:t>
            </a:fld>
            <a:endParaRPr lang="en-GB"/>
          </a:p>
        </p:txBody>
      </p:sp>
      <p:pic>
        <p:nvPicPr>
          <p:cNvPr id="7" name="Picture 6"/>
          <p:cNvPicPr>
            <a:picLocks noChangeAspect="1"/>
          </p:cNvPicPr>
          <p:nvPr/>
        </p:nvPicPr>
        <p:blipFill>
          <a:blip r:embed="rId4"/>
          <a:stretch>
            <a:fillRect/>
          </a:stretch>
        </p:blipFill>
        <p:spPr>
          <a:xfrm>
            <a:off x="655289" y="4772349"/>
            <a:ext cx="3429479" cy="1438476"/>
          </a:xfrm>
          <a:prstGeom prst="rect">
            <a:avLst/>
          </a:prstGeom>
        </p:spPr>
      </p:pic>
      <p:sp>
        <p:nvSpPr>
          <p:cNvPr id="9" name="TextBox 8"/>
          <p:cNvSpPr txBox="1"/>
          <p:nvPr/>
        </p:nvSpPr>
        <p:spPr>
          <a:xfrm>
            <a:off x="965200" y="4769073"/>
            <a:ext cx="296333" cy="372533"/>
          </a:xfrm>
          <a:prstGeom prst="rect">
            <a:avLst/>
          </a:prstGeom>
          <a:noFill/>
        </p:spPr>
        <p:txBody>
          <a:bodyPr wrap="square" rtlCol="0">
            <a:spAutoFit/>
          </a:bodyPr>
          <a:lstStyle/>
          <a:p>
            <a:r>
              <a:rPr lang="en-GB" dirty="0">
                <a:solidFill>
                  <a:schemeClr val="bg1"/>
                </a:solidFill>
              </a:rPr>
              <a:t>P</a:t>
            </a:r>
          </a:p>
        </p:txBody>
      </p:sp>
      <p:sp>
        <p:nvSpPr>
          <p:cNvPr id="10" name="TextBox 9"/>
          <p:cNvSpPr txBox="1"/>
          <p:nvPr/>
        </p:nvSpPr>
        <p:spPr>
          <a:xfrm>
            <a:off x="1571444" y="4769072"/>
            <a:ext cx="296333" cy="372533"/>
          </a:xfrm>
          <a:prstGeom prst="rect">
            <a:avLst/>
          </a:prstGeom>
          <a:noFill/>
        </p:spPr>
        <p:txBody>
          <a:bodyPr wrap="square" rtlCol="0">
            <a:spAutoFit/>
          </a:bodyPr>
          <a:lstStyle/>
          <a:p>
            <a:r>
              <a:rPr lang="en-GB" dirty="0">
                <a:solidFill>
                  <a:schemeClr val="bg1"/>
                </a:solidFill>
              </a:rPr>
              <a:t>C</a:t>
            </a:r>
          </a:p>
        </p:txBody>
      </p:sp>
      <p:sp>
        <p:nvSpPr>
          <p:cNvPr id="11" name="TextBox 10"/>
          <p:cNvSpPr txBox="1"/>
          <p:nvPr/>
        </p:nvSpPr>
        <p:spPr>
          <a:xfrm>
            <a:off x="2233600" y="4769071"/>
            <a:ext cx="296333" cy="372533"/>
          </a:xfrm>
          <a:prstGeom prst="rect">
            <a:avLst/>
          </a:prstGeom>
          <a:noFill/>
        </p:spPr>
        <p:txBody>
          <a:bodyPr wrap="square" rtlCol="0">
            <a:spAutoFit/>
          </a:bodyPr>
          <a:lstStyle/>
          <a:p>
            <a:r>
              <a:rPr lang="en-GB" dirty="0">
                <a:solidFill>
                  <a:schemeClr val="bg1"/>
                </a:solidFill>
              </a:rPr>
              <a:t>C</a:t>
            </a:r>
          </a:p>
        </p:txBody>
      </p:sp>
      <p:sp>
        <p:nvSpPr>
          <p:cNvPr id="12" name="TextBox 11"/>
          <p:cNvSpPr txBox="1"/>
          <p:nvPr/>
        </p:nvSpPr>
        <p:spPr>
          <a:xfrm>
            <a:off x="2828106" y="4769070"/>
            <a:ext cx="296333" cy="372533"/>
          </a:xfrm>
          <a:prstGeom prst="rect">
            <a:avLst/>
          </a:prstGeom>
          <a:noFill/>
        </p:spPr>
        <p:txBody>
          <a:bodyPr wrap="square" rtlCol="0">
            <a:spAutoFit/>
          </a:bodyPr>
          <a:lstStyle/>
          <a:p>
            <a:r>
              <a:rPr lang="en-GB" dirty="0">
                <a:solidFill>
                  <a:schemeClr val="bg1"/>
                </a:solidFill>
              </a:rPr>
              <a:t>C</a:t>
            </a:r>
          </a:p>
        </p:txBody>
      </p:sp>
      <p:sp>
        <p:nvSpPr>
          <p:cNvPr id="13" name="TextBox 12"/>
          <p:cNvSpPr txBox="1"/>
          <p:nvPr/>
        </p:nvSpPr>
        <p:spPr>
          <a:xfrm>
            <a:off x="605365" y="2792009"/>
            <a:ext cx="3293534" cy="369332"/>
          </a:xfrm>
          <a:prstGeom prst="rect">
            <a:avLst/>
          </a:prstGeom>
          <a:noFill/>
        </p:spPr>
        <p:txBody>
          <a:bodyPr wrap="square" rtlCol="0">
            <a:spAutoFit/>
          </a:bodyPr>
          <a:lstStyle/>
          <a:p>
            <a:pPr algn="ctr"/>
            <a:r>
              <a:rPr lang="en-GB" dirty="0"/>
              <a:t>Splice affecting</a:t>
            </a:r>
          </a:p>
        </p:txBody>
      </p:sp>
      <p:sp>
        <p:nvSpPr>
          <p:cNvPr id="14" name="TextBox 13"/>
          <p:cNvSpPr txBox="1"/>
          <p:nvPr/>
        </p:nvSpPr>
        <p:spPr>
          <a:xfrm>
            <a:off x="5605956" y="2744000"/>
            <a:ext cx="3293534" cy="369332"/>
          </a:xfrm>
          <a:prstGeom prst="rect">
            <a:avLst/>
          </a:prstGeom>
          <a:noFill/>
        </p:spPr>
        <p:txBody>
          <a:bodyPr wrap="square" rtlCol="0">
            <a:spAutoFit/>
          </a:bodyPr>
          <a:lstStyle/>
          <a:p>
            <a:pPr algn="ctr"/>
            <a:r>
              <a:rPr lang="en-GB" dirty="0"/>
              <a:t>Not splice affecting</a:t>
            </a:r>
          </a:p>
        </p:txBody>
      </p:sp>
      <p:grpSp>
        <p:nvGrpSpPr>
          <p:cNvPr id="15" name="Group 14">
            <a:extLst>
              <a:ext uri="{FF2B5EF4-FFF2-40B4-BE49-F238E27FC236}">
                <a16:creationId xmlns:a16="http://schemas.microsoft.com/office/drawing/2014/main" id="{EA07151E-6B9A-4A0E-9FF3-8C5B092713F7}"/>
              </a:ext>
            </a:extLst>
          </p:cNvPr>
          <p:cNvGrpSpPr/>
          <p:nvPr/>
        </p:nvGrpSpPr>
        <p:grpSpPr>
          <a:xfrm>
            <a:off x="5941167" y="4887072"/>
            <a:ext cx="2674853" cy="1759045"/>
            <a:chOff x="5295781" y="2990994"/>
            <a:chExt cx="2674853" cy="1759045"/>
          </a:xfrm>
        </p:grpSpPr>
        <p:pic>
          <p:nvPicPr>
            <p:cNvPr id="16" name="Picture 15" descr="A picture containing kitchen appliance, stove&#10;&#10;Description automatically generated">
              <a:extLst>
                <a:ext uri="{FF2B5EF4-FFF2-40B4-BE49-F238E27FC236}">
                  <a16:creationId xmlns:a16="http://schemas.microsoft.com/office/drawing/2014/main" id="{FBFC54B6-1D37-4A57-B340-230B6F5DAE61}"/>
                </a:ext>
              </a:extLst>
            </p:cNvPr>
            <p:cNvPicPr>
              <a:picLocks noChangeAspect="1"/>
            </p:cNvPicPr>
            <p:nvPr/>
          </p:nvPicPr>
          <p:blipFill rotWithShape="1">
            <a:blip r:embed="rId5"/>
            <a:srcRect l="31409" t="46210" r="47090" b="34851"/>
            <a:stretch/>
          </p:blipFill>
          <p:spPr>
            <a:xfrm>
              <a:off x="5295781" y="2990994"/>
              <a:ext cx="2674853" cy="1759045"/>
            </a:xfrm>
            <a:prstGeom prst="rect">
              <a:avLst/>
            </a:prstGeom>
          </p:spPr>
        </p:pic>
        <p:sp>
          <p:nvSpPr>
            <p:cNvPr id="18" name="TextBox 17">
              <a:extLst>
                <a:ext uri="{FF2B5EF4-FFF2-40B4-BE49-F238E27FC236}">
                  <a16:creationId xmlns:a16="http://schemas.microsoft.com/office/drawing/2014/main" id="{7B7A74B0-BEBE-4361-8D6C-41DA3C0089F0}"/>
                </a:ext>
              </a:extLst>
            </p:cNvPr>
            <p:cNvSpPr txBox="1"/>
            <p:nvPr/>
          </p:nvSpPr>
          <p:spPr>
            <a:xfrm>
              <a:off x="5338048" y="3005078"/>
              <a:ext cx="633434" cy="261610"/>
            </a:xfrm>
            <a:prstGeom prst="rect">
              <a:avLst/>
            </a:prstGeom>
            <a:noFill/>
          </p:spPr>
          <p:txBody>
            <a:bodyPr wrap="square" rtlCol="0">
              <a:spAutoFit/>
            </a:bodyPr>
            <a:lstStyle/>
            <a:p>
              <a:pPr algn="ctr"/>
              <a:r>
                <a:rPr lang="en-GB" sz="1100" dirty="0">
                  <a:solidFill>
                    <a:schemeClr val="bg1"/>
                  </a:solidFill>
                </a:rPr>
                <a:t>P</a:t>
              </a:r>
              <a:endParaRPr lang="en-KE" sz="1100" dirty="0">
                <a:solidFill>
                  <a:schemeClr val="bg1"/>
                </a:solidFill>
              </a:endParaRPr>
            </a:p>
          </p:txBody>
        </p:sp>
        <p:sp>
          <p:nvSpPr>
            <p:cNvPr id="19" name="TextBox 18">
              <a:extLst>
                <a:ext uri="{FF2B5EF4-FFF2-40B4-BE49-F238E27FC236}">
                  <a16:creationId xmlns:a16="http://schemas.microsoft.com/office/drawing/2014/main" id="{C0068788-0659-4C3A-BAA1-6AE921C46776}"/>
                </a:ext>
              </a:extLst>
            </p:cNvPr>
            <p:cNvSpPr txBox="1"/>
            <p:nvPr/>
          </p:nvSpPr>
          <p:spPr>
            <a:xfrm>
              <a:off x="5981549" y="2994247"/>
              <a:ext cx="633434" cy="261610"/>
            </a:xfrm>
            <a:prstGeom prst="rect">
              <a:avLst/>
            </a:prstGeom>
            <a:noFill/>
          </p:spPr>
          <p:txBody>
            <a:bodyPr wrap="square" rtlCol="0">
              <a:spAutoFit/>
            </a:bodyPr>
            <a:lstStyle/>
            <a:p>
              <a:pPr algn="ctr"/>
              <a:r>
                <a:rPr lang="en-KE" sz="1100" dirty="0">
                  <a:solidFill>
                    <a:schemeClr val="bg1"/>
                  </a:solidFill>
                </a:rPr>
                <a:t>C2</a:t>
              </a:r>
            </a:p>
          </p:txBody>
        </p:sp>
        <p:sp>
          <p:nvSpPr>
            <p:cNvPr id="20" name="TextBox 19">
              <a:extLst>
                <a:ext uri="{FF2B5EF4-FFF2-40B4-BE49-F238E27FC236}">
                  <a16:creationId xmlns:a16="http://schemas.microsoft.com/office/drawing/2014/main" id="{3F2A88B8-7D3B-42DE-91BB-F2D82B549F20}"/>
                </a:ext>
              </a:extLst>
            </p:cNvPr>
            <p:cNvSpPr txBox="1"/>
            <p:nvPr/>
          </p:nvSpPr>
          <p:spPr>
            <a:xfrm>
              <a:off x="6516455" y="3000704"/>
              <a:ext cx="633434" cy="261610"/>
            </a:xfrm>
            <a:prstGeom prst="rect">
              <a:avLst/>
            </a:prstGeom>
            <a:noFill/>
          </p:spPr>
          <p:txBody>
            <a:bodyPr wrap="square" rtlCol="0">
              <a:spAutoFit/>
            </a:bodyPr>
            <a:lstStyle/>
            <a:p>
              <a:pPr algn="ctr"/>
              <a:r>
                <a:rPr lang="en-KE" sz="1100" dirty="0">
                  <a:solidFill>
                    <a:schemeClr val="bg1"/>
                  </a:solidFill>
                </a:rPr>
                <a:t>NC</a:t>
              </a:r>
            </a:p>
          </p:txBody>
        </p:sp>
      </p:grpSp>
      <p:pic>
        <p:nvPicPr>
          <p:cNvPr id="21" name="Picture 20"/>
          <p:cNvPicPr>
            <a:picLocks noChangeAspect="1"/>
          </p:cNvPicPr>
          <p:nvPr/>
        </p:nvPicPr>
        <p:blipFill rotWithShape="1">
          <a:blip r:embed="rId6"/>
          <a:srcRect r="1631"/>
          <a:stretch/>
        </p:blipFill>
        <p:spPr>
          <a:xfrm>
            <a:off x="6257585" y="3071513"/>
            <a:ext cx="2031235" cy="1714930"/>
          </a:xfrm>
          <a:prstGeom prst="rect">
            <a:avLst/>
          </a:prstGeom>
        </p:spPr>
      </p:pic>
      <p:pic>
        <p:nvPicPr>
          <p:cNvPr id="22" name="Picture 21"/>
          <p:cNvPicPr>
            <a:picLocks noChangeAspect="1"/>
          </p:cNvPicPr>
          <p:nvPr/>
        </p:nvPicPr>
        <p:blipFill>
          <a:blip r:embed="rId7"/>
          <a:stretch>
            <a:fillRect/>
          </a:stretch>
        </p:blipFill>
        <p:spPr>
          <a:xfrm>
            <a:off x="461390" y="3162980"/>
            <a:ext cx="3932369" cy="1477938"/>
          </a:xfrm>
          <a:prstGeom prst="rect">
            <a:avLst/>
          </a:prstGeom>
        </p:spPr>
      </p:pic>
      <p:sp>
        <p:nvSpPr>
          <p:cNvPr id="23" name="TextBox 22"/>
          <p:cNvSpPr txBox="1"/>
          <p:nvPr/>
        </p:nvSpPr>
        <p:spPr>
          <a:xfrm>
            <a:off x="152399" y="6429399"/>
            <a:ext cx="4199467" cy="369332"/>
          </a:xfrm>
          <a:prstGeom prst="rect">
            <a:avLst/>
          </a:prstGeom>
          <a:noFill/>
        </p:spPr>
        <p:txBody>
          <a:bodyPr wrap="square" rtlCol="0">
            <a:spAutoFit/>
          </a:bodyPr>
          <a:lstStyle/>
          <a:p>
            <a:r>
              <a:rPr lang="en-GB" dirty="0"/>
              <a:t>P = </a:t>
            </a:r>
            <a:r>
              <a:rPr lang="en-GB" dirty="0" err="1"/>
              <a:t>proband</a:t>
            </a:r>
            <a:r>
              <a:rPr lang="en-GB" dirty="0"/>
              <a:t>, C = control</a:t>
            </a:r>
          </a:p>
        </p:txBody>
      </p:sp>
    </p:spTree>
    <p:extLst>
      <p:ext uri="{BB962C8B-B14F-4D97-AF65-F5344CB8AC3E}">
        <p14:creationId xmlns:p14="http://schemas.microsoft.com/office/powerpoint/2010/main" val="4756406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11277" y="1202063"/>
            <a:ext cx="8004073" cy="4974900"/>
          </a:xfrm>
        </p:spPr>
        <p:txBody>
          <a:bodyPr/>
          <a:lstStyle/>
          <a:p>
            <a:r>
              <a:rPr lang="en-GB" dirty="0"/>
              <a:t>56 variants from 43 genes</a:t>
            </a:r>
          </a:p>
          <a:p>
            <a:pPr lvl="1"/>
            <a:endParaRPr lang="en-GB" dirty="0"/>
          </a:p>
        </p:txBody>
      </p:sp>
      <p:sp>
        <p:nvSpPr>
          <p:cNvPr id="5" name="Title 1"/>
          <p:cNvSpPr txBox="1">
            <a:spLocks/>
          </p:cNvSpPr>
          <p:nvPr/>
        </p:nvSpPr>
        <p:spPr>
          <a:xfrm>
            <a:off x="152399" y="152401"/>
            <a:ext cx="9033163" cy="104966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600" dirty="0">
                <a:solidFill>
                  <a:schemeClr val="accent5">
                    <a:lumMod val="75000"/>
                  </a:schemeClr>
                </a:solidFill>
              </a:rPr>
              <a:t>The Variants</a:t>
            </a:r>
          </a:p>
        </p:txBody>
      </p:sp>
      <p:pic>
        <p:nvPicPr>
          <p:cNvPr id="11" name="Picture 10"/>
          <p:cNvPicPr>
            <a:picLocks noChangeAspect="1"/>
          </p:cNvPicPr>
          <p:nvPr/>
        </p:nvPicPr>
        <p:blipFill rotWithShape="1">
          <a:blip r:embed="rId3"/>
          <a:srcRect l="18531" t="4357" r="18531" b="9866"/>
          <a:stretch/>
        </p:blipFill>
        <p:spPr>
          <a:xfrm>
            <a:off x="741681" y="2172286"/>
            <a:ext cx="2478455" cy="2703771"/>
          </a:xfrm>
          <a:prstGeom prst="rect">
            <a:avLst/>
          </a:prstGeom>
          <a:ln>
            <a:solidFill>
              <a:schemeClr val="accent5">
                <a:lumMod val="75000"/>
              </a:schemeClr>
            </a:solidFill>
          </a:ln>
        </p:spPr>
      </p:pic>
      <p:graphicFrame>
        <p:nvGraphicFramePr>
          <p:cNvPr id="12" name="Table 11"/>
          <p:cNvGraphicFramePr>
            <a:graphicFrameLocks noGrp="1"/>
          </p:cNvGraphicFramePr>
          <p:nvPr>
            <p:extLst>
              <p:ext uri="{D42A27DB-BD31-4B8C-83A1-F6EECF244321}">
                <p14:modId xmlns:p14="http://schemas.microsoft.com/office/powerpoint/2010/main" val="750267853"/>
              </p:ext>
            </p:extLst>
          </p:nvPr>
        </p:nvGraphicFramePr>
        <p:xfrm>
          <a:off x="3609981" y="2500657"/>
          <a:ext cx="1956130" cy="1995170"/>
        </p:xfrm>
        <a:graphic>
          <a:graphicData uri="http://schemas.openxmlformats.org/drawingml/2006/table">
            <a:tbl>
              <a:tblPr firstRow="1">
                <a:tableStyleId>{5C22544A-7EE6-4342-B048-85BDC9FD1C3A}</a:tableStyleId>
              </a:tblPr>
              <a:tblGrid>
                <a:gridCol w="978065">
                  <a:extLst>
                    <a:ext uri="{9D8B030D-6E8A-4147-A177-3AD203B41FA5}">
                      <a16:colId xmlns:a16="http://schemas.microsoft.com/office/drawing/2014/main" val="3438328579"/>
                    </a:ext>
                  </a:extLst>
                </a:gridCol>
                <a:gridCol w="978065">
                  <a:extLst>
                    <a:ext uri="{9D8B030D-6E8A-4147-A177-3AD203B41FA5}">
                      <a16:colId xmlns:a16="http://schemas.microsoft.com/office/drawing/2014/main" val="122214324"/>
                    </a:ext>
                  </a:extLst>
                </a:gridCol>
              </a:tblGrid>
              <a:tr h="190500">
                <a:tc>
                  <a:txBody>
                    <a:bodyPr/>
                    <a:lstStyle/>
                    <a:p>
                      <a:pPr algn="ctr" fontAlgn="ctr"/>
                      <a:r>
                        <a:rPr lang="en-GB" sz="2000" u="none" strike="noStrike" dirty="0">
                          <a:effectLst/>
                        </a:rPr>
                        <a:t>gene</a:t>
                      </a:r>
                      <a:endParaRPr lang="en-GB" sz="2000" b="1" i="0" u="none" strike="noStrike" dirty="0">
                        <a:solidFill>
                          <a:srgbClr val="000000"/>
                        </a:solidFill>
                        <a:effectLst/>
                        <a:latin typeface="Times New Roman" panose="02020603050405020304" pitchFamily="18" charset="0"/>
                      </a:endParaRPr>
                    </a:p>
                  </a:txBody>
                  <a:tcPr marL="6350" marR="6350" marT="6350" marB="0" anchor="ctr"/>
                </a:tc>
                <a:tc>
                  <a:txBody>
                    <a:bodyPr/>
                    <a:lstStyle/>
                    <a:p>
                      <a:pPr algn="ctr" fontAlgn="b"/>
                      <a:r>
                        <a:rPr lang="en-GB" sz="2000" u="none" strike="noStrike" dirty="0">
                          <a:effectLst/>
                        </a:rPr>
                        <a:t>Count</a:t>
                      </a:r>
                      <a:endParaRPr lang="en-GB" sz="1800" b="0"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2540490727"/>
                  </a:ext>
                </a:extLst>
              </a:tr>
              <a:tr h="184150">
                <a:tc>
                  <a:txBody>
                    <a:bodyPr/>
                    <a:lstStyle/>
                    <a:p>
                      <a:pPr algn="ctr" fontAlgn="b"/>
                      <a:r>
                        <a:rPr lang="en-GB" sz="1800" i="1" u="none" strike="noStrike">
                          <a:effectLst/>
                        </a:rPr>
                        <a:t>BRCA1</a:t>
                      </a:r>
                      <a:endParaRPr lang="en-GB" sz="1800" b="0" i="1"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n-GB" sz="1800" u="none" strike="noStrike">
                          <a:effectLst/>
                        </a:rPr>
                        <a:t>6</a:t>
                      </a:r>
                      <a:endParaRPr lang="en-GB" sz="18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37319310"/>
                  </a:ext>
                </a:extLst>
              </a:tr>
              <a:tr h="184150">
                <a:tc>
                  <a:txBody>
                    <a:bodyPr/>
                    <a:lstStyle/>
                    <a:p>
                      <a:pPr algn="ctr" fontAlgn="b"/>
                      <a:r>
                        <a:rPr lang="en-GB" sz="1800" i="1" u="none" strike="noStrike">
                          <a:effectLst/>
                        </a:rPr>
                        <a:t>FBN1</a:t>
                      </a:r>
                      <a:endParaRPr lang="en-GB" sz="1800" b="0" i="1"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n-GB" sz="1800" u="none" strike="noStrike">
                          <a:effectLst/>
                        </a:rPr>
                        <a:t>4</a:t>
                      </a:r>
                      <a:endParaRPr lang="en-GB" sz="18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3361649964"/>
                  </a:ext>
                </a:extLst>
              </a:tr>
              <a:tr h="184150">
                <a:tc>
                  <a:txBody>
                    <a:bodyPr/>
                    <a:lstStyle/>
                    <a:p>
                      <a:pPr algn="ctr" fontAlgn="b"/>
                      <a:r>
                        <a:rPr lang="en-GB" sz="1800" i="1" u="none" strike="noStrike">
                          <a:effectLst/>
                        </a:rPr>
                        <a:t>MYBPC3</a:t>
                      </a:r>
                      <a:endParaRPr lang="en-GB" sz="1800" b="0" i="1"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n-GB" sz="1800" u="none" strike="noStrike" dirty="0">
                          <a:effectLst/>
                        </a:rPr>
                        <a:t>3</a:t>
                      </a:r>
                      <a:endParaRPr lang="en-GB" sz="1800" b="0"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802510179"/>
                  </a:ext>
                </a:extLst>
              </a:tr>
              <a:tr h="184150">
                <a:tc>
                  <a:txBody>
                    <a:bodyPr/>
                    <a:lstStyle/>
                    <a:p>
                      <a:pPr algn="ctr" fontAlgn="b"/>
                      <a:r>
                        <a:rPr lang="en-GB" sz="1800" i="1" u="none" strike="noStrike">
                          <a:effectLst/>
                        </a:rPr>
                        <a:t>BRCA2</a:t>
                      </a:r>
                      <a:endParaRPr lang="en-GB" sz="1800" b="0" i="1"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n-GB" sz="1800" u="none" strike="noStrike">
                          <a:effectLst/>
                        </a:rPr>
                        <a:t>2</a:t>
                      </a:r>
                      <a:endParaRPr lang="en-GB" sz="18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2141592003"/>
                  </a:ext>
                </a:extLst>
              </a:tr>
              <a:tr h="184150">
                <a:tc>
                  <a:txBody>
                    <a:bodyPr/>
                    <a:lstStyle/>
                    <a:p>
                      <a:pPr algn="ctr" fontAlgn="b"/>
                      <a:r>
                        <a:rPr lang="en-GB" sz="1800" i="1" u="none" strike="noStrike">
                          <a:effectLst/>
                        </a:rPr>
                        <a:t>SCN5A</a:t>
                      </a:r>
                      <a:endParaRPr lang="en-GB" sz="1800" b="0" i="1"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n-GB" sz="1800" u="none" strike="noStrike">
                          <a:effectLst/>
                        </a:rPr>
                        <a:t>2</a:t>
                      </a:r>
                      <a:endParaRPr lang="en-GB" sz="18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502374356"/>
                  </a:ext>
                </a:extLst>
              </a:tr>
              <a:tr h="184150">
                <a:tc>
                  <a:txBody>
                    <a:bodyPr/>
                    <a:lstStyle/>
                    <a:p>
                      <a:pPr algn="ctr" fontAlgn="b"/>
                      <a:r>
                        <a:rPr lang="en-GB" sz="1800" i="1" u="none" strike="noStrike" dirty="0">
                          <a:effectLst/>
                        </a:rPr>
                        <a:t>APC</a:t>
                      </a:r>
                      <a:endParaRPr lang="en-GB" sz="1800" b="0" i="1"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GB" sz="1800" u="none" strike="noStrike" dirty="0">
                          <a:effectLst/>
                        </a:rPr>
                        <a:t>2</a:t>
                      </a:r>
                      <a:endParaRPr lang="en-GB" sz="1800" b="0"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2471037439"/>
                  </a:ext>
                </a:extLst>
              </a:tr>
            </a:tbl>
          </a:graphicData>
        </a:graphic>
      </p:graphicFrame>
      <p:pic>
        <p:nvPicPr>
          <p:cNvPr id="15" name="Picture 14"/>
          <p:cNvPicPr>
            <a:picLocks noChangeAspect="1"/>
          </p:cNvPicPr>
          <p:nvPr/>
        </p:nvPicPr>
        <p:blipFill>
          <a:blip r:embed="rId4"/>
          <a:stretch>
            <a:fillRect/>
          </a:stretch>
        </p:blipFill>
        <p:spPr>
          <a:xfrm>
            <a:off x="5928995" y="2120426"/>
            <a:ext cx="2493480" cy="2755631"/>
          </a:xfrm>
          <a:prstGeom prst="rect">
            <a:avLst/>
          </a:prstGeom>
          <a:ln>
            <a:solidFill>
              <a:schemeClr val="accent5">
                <a:lumMod val="75000"/>
              </a:schemeClr>
            </a:solidFill>
          </a:ln>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28936" y="0"/>
            <a:ext cx="1915064" cy="908844"/>
          </a:xfrm>
          <a:prstGeom prst="rect">
            <a:avLst/>
          </a:prstGeom>
        </p:spPr>
      </p:pic>
      <p:sp>
        <p:nvSpPr>
          <p:cNvPr id="2" name="Slide Number Placeholder 1"/>
          <p:cNvSpPr>
            <a:spLocks noGrp="1"/>
          </p:cNvSpPr>
          <p:nvPr>
            <p:ph type="sldNum" sz="quarter" idx="12"/>
          </p:nvPr>
        </p:nvSpPr>
        <p:spPr/>
        <p:txBody>
          <a:bodyPr/>
          <a:lstStyle/>
          <a:p>
            <a:fld id="{1BF5A10E-0BD5-4B06-B13B-01F78476981C}" type="slidenum">
              <a:rPr lang="en-GB" smtClean="0"/>
              <a:t>9</a:t>
            </a:fld>
            <a:endParaRPr lang="en-GB"/>
          </a:p>
        </p:txBody>
      </p:sp>
    </p:spTree>
    <p:extLst>
      <p:ext uri="{BB962C8B-B14F-4D97-AF65-F5344CB8AC3E}">
        <p14:creationId xmlns:p14="http://schemas.microsoft.com/office/powerpoint/2010/main" val="6433164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1467" y="1418569"/>
            <a:ext cx="3448014" cy="506235"/>
          </a:xfrm>
        </p:spPr>
        <p:txBody>
          <a:bodyPr>
            <a:normAutofit fontScale="92500"/>
          </a:bodyPr>
          <a:lstStyle/>
          <a:p>
            <a:pPr marL="0" indent="0" algn="ctr">
              <a:buNone/>
            </a:pPr>
            <a:r>
              <a:rPr lang="en-GB" dirty="0">
                <a:solidFill>
                  <a:schemeClr val="accent6">
                    <a:lumMod val="75000"/>
                  </a:schemeClr>
                </a:solidFill>
              </a:rPr>
              <a:t>Does not affect </a:t>
            </a:r>
            <a:r>
              <a:rPr lang="en-GB" sz="3000" dirty="0">
                <a:solidFill>
                  <a:schemeClr val="accent6">
                    <a:lumMod val="75000"/>
                  </a:schemeClr>
                </a:solidFill>
              </a:rPr>
              <a:t>splicing</a:t>
            </a:r>
          </a:p>
        </p:txBody>
      </p:sp>
      <p:sp>
        <p:nvSpPr>
          <p:cNvPr id="5" name="Title 1"/>
          <p:cNvSpPr txBox="1">
            <a:spLocks/>
          </p:cNvSpPr>
          <p:nvPr/>
        </p:nvSpPr>
        <p:spPr>
          <a:xfrm>
            <a:off x="152399" y="152401"/>
            <a:ext cx="9033163" cy="104966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600" dirty="0">
                <a:solidFill>
                  <a:schemeClr val="accent5">
                    <a:lumMod val="75000"/>
                  </a:schemeClr>
                </a:solidFill>
              </a:rPr>
              <a:t>The Variants</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28936" y="0"/>
            <a:ext cx="1915064" cy="908844"/>
          </a:xfrm>
          <a:prstGeom prst="rect">
            <a:avLst/>
          </a:prstGeom>
        </p:spPr>
      </p:pic>
      <p:sp>
        <p:nvSpPr>
          <p:cNvPr id="2" name="Slide Number Placeholder 1"/>
          <p:cNvSpPr>
            <a:spLocks noGrp="1"/>
          </p:cNvSpPr>
          <p:nvPr>
            <p:ph type="sldNum" sz="quarter" idx="12"/>
          </p:nvPr>
        </p:nvSpPr>
        <p:spPr/>
        <p:txBody>
          <a:bodyPr/>
          <a:lstStyle/>
          <a:p>
            <a:fld id="{1BF5A10E-0BD5-4B06-B13B-01F78476981C}" type="slidenum">
              <a:rPr lang="en-GB" smtClean="0"/>
              <a:t>10</a:t>
            </a:fld>
            <a:endParaRPr lang="en-GB"/>
          </a:p>
        </p:txBody>
      </p:sp>
      <p:pic>
        <p:nvPicPr>
          <p:cNvPr id="6" name="Picture 5" descr="Text&#10;&#10;Description automatically generated">
            <a:extLst>
              <a:ext uri="{FF2B5EF4-FFF2-40B4-BE49-F238E27FC236}">
                <a16:creationId xmlns:a16="http://schemas.microsoft.com/office/drawing/2014/main" id="{D078EBAE-A8C1-454B-BC85-CC5EE357DD6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30301" y="2309227"/>
            <a:ext cx="2160000" cy="2160000"/>
          </a:xfrm>
          <a:prstGeom prst="rect">
            <a:avLst/>
          </a:prstGeom>
        </p:spPr>
      </p:pic>
      <p:pic>
        <p:nvPicPr>
          <p:cNvPr id="9" name="Picture 8" descr="A black and white sign&#10;&#10;Description automatically generated with low confidence">
            <a:extLst>
              <a:ext uri="{FF2B5EF4-FFF2-40B4-BE49-F238E27FC236}">
                <a16:creationId xmlns:a16="http://schemas.microsoft.com/office/drawing/2014/main" id="{9C088800-A4CA-414D-A1F6-91576EFDAC09}"/>
              </a:ext>
            </a:extLst>
          </p:cNvPr>
          <p:cNvPicPr>
            <a:picLocks noChangeAspect="1"/>
          </p:cNvPicPr>
          <p:nvPr/>
        </p:nvPicPr>
        <p:blipFill>
          <a:blip r:embed="rId5">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175168" y="2251724"/>
            <a:ext cx="2160000" cy="2160000"/>
          </a:xfrm>
          <a:prstGeom prst="rect">
            <a:avLst/>
          </a:prstGeom>
        </p:spPr>
      </p:pic>
      <p:sp>
        <p:nvSpPr>
          <p:cNvPr id="13" name="Content Placeholder 2">
            <a:extLst>
              <a:ext uri="{FF2B5EF4-FFF2-40B4-BE49-F238E27FC236}">
                <a16:creationId xmlns:a16="http://schemas.microsoft.com/office/drawing/2014/main" id="{9DFC2ED8-F697-44EC-96F6-AE716931D3BB}"/>
              </a:ext>
            </a:extLst>
          </p:cNvPr>
          <p:cNvSpPr txBox="1">
            <a:spLocks/>
          </p:cNvSpPr>
          <p:nvPr/>
        </p:nvSpPr>
        <p:spPr>
          <a:xfrm>
            <a:off x="5266294" y="1428585"/>
            <a:ext cx="3448014" cy="50623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dirty="0">
                <a:solidFill>
                  <a:schemeClr val="accent1">
                    <a:lumMod val="75000"/>
                  </a:schemeClr>
                </a:solidFill>
              </a:rPr>
              <a:t>Affects splicing</a:t>
            </a:r>
          </a:p>
        </p:txBody>
      </p:sp>
      <p:graphicFrame>
        <p:nvGraphicFramePr>
          <p:cNvPr id="14" name="Table 13">
            <a:extLst>
              <a:ext uri="{FF2B5EF4-FFF2-40B4-BE49-F238E27FC236}">
                <a16:creationId xmlns:a16="http://schemas.microsoft.com/office/drawing/2014/main" id="{E9FA1B79-4603-417F-A0A9-D6D82F136E7B}"/>
              </a:ext>
            </a:extLst>
          </p:cNvPr>
          <p:cNvGraphicFramePr>
            <a:graphicFrameLocks noGrp="1"/>
          </p:cNvGraphicFramePr>
          <p:nvPr>
            <p:extLst>
              <p:ext uri="{D42A27DB-BD31-4B8C-83A1-F6EECF244321}">
                <p14:modId xmlns:p14="http://schemas.microsoft.com/office/powerpoint/2010/main" val="3782375452"/>
              </p:ext>
            </p:extLst>
          </p:nvPr>
        </p:nvGraphicFramePr>
        <p:xfrm>
          <a:off x="2465474" y="2327871"/>
          <a:ext cx="1956130" cy="1995170"/>
        </p:xfrm>
        <a:graphic>
          <a:graphicData uri="http://schemas.openxmlformats.org/drawingml/2006/table">
            <a:tbl>
              <a:tblPr firstRow="1">
                <a:tableStyleId>{93296810-A885-4BE3-A3E7-6D5BEEA58F35}</a:tableStyleId>
              </a:tblPr>
              <a:tblGrid>
                <a:gridCol w="978065">
                  <a:extLst>
                    <a:ext uri="{9D8B030D-6E8A-4147-A177-3AD203B41FA5}">
                      <a16:colId xmlns:a16="http://schemas.microsoft.com/office/drawing/2014/main" val="3438328579"/>
                    </a:ext>
                  </a:extLst>
                </a:gridCol>
                <a:gridCol w="978065">
                  <a:extLst>
                    <a:ext uri="{9D8B030D-6E8A-4147-A177-3AD203B41FA5}">
                      <a16:colId xmlns:a16="http://schemas.microsoft.com/office/drawing/2014/main" val="122214324"/>
                    </a:ext>
                  </a:extLst>
                </a:gridCol>
              </a:tblGrid>
              <a:tr h="190500">
                <a:tc>
                  <a:txBody>
                    <a:bodyPr/>
                    <a:lstStyle/>
                    <a:p>
                      <a:pPr algn="ctr" fontAlgn="ctr"/>
                      <a:r>
                        <a:rPr lang="en-GB" sz="2000" u="none" strike="noStrike" dirty="0">
                          <a:effectLst/>
                        </a:rPr>
                        <a:t>gene</a:t>
                      </a:r>
                      <a:endParaRPr lang="en-GB" sz="2000" b="1" i="0" u="none" strike="noStrike" dirty="0">
                        <a:solidFill>
                          <a:srgbClr val="000000"/>
                        </a:solidFill>
                        <a:effectLst/>
                        <a:latin typeface="Times New Roman" panose="02020603050405020304" pitchFamily="18" charset="0"/>
                      </a:endParaRPr>
                    </a:p>
                  </a:txBody>
                  <a:tcPr marL="6350" marR="6350" marT="6350" marB="0" anchor="ctr"/>
                </a:tc>
                <a:tc>
                  <a:txBody>
                    <a:bodyPr/>
                    <a:lstStyle/>
                    <a:p>
                      <a:pPr algn="ctr" fontAlgn="b"/>
                      <a:r>
                        <a:rPr lang="en-GB" sz="2000" u="none" strike="noStrike" dirty="0">
                          <a:effectLst/>
                        </a:rPr>
                        <a:t>Count</a:t>
                      </a:r>
                      <a:endParaRPr lang="en-GB" sz="1800" b="0"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2540490727"/>
                  </a:ext>
                </a:extLst>
              </a:tr>
              <a:tr h="184150">
                <a:tc>
                  <a:txBody>
                    <a:bodyPr/>
                    <a:lstStyle/>
                    <a:p>
                      <a:pPr algn="ctr" fontAlgn="b"/>
                      <a:r>
                        <a:rPr lang="en-GB" sz="1800" i="1" u="none" strike="noStrike" dirty="0">
                          <a:effectLst/>
                        </a:rPr>
                        <a:t>BRCA1</a:t>
                      </a:r>
                      <a:endParaRPr lang="en-GB" sz="1800" b="0" i="1"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GB" sz="1800" b="0" u="none" strike="noStrike" dirty="0">
                          <a:solidFill>
                            <a:srgbClr val="000000"/>
                          </a:solidFill>
                          <a:effectLst/>
                        </a:rPr>
                        <a:t>2</a:t>
                      </a:r>
                      <a:endParaRPr lang="en-GB" sz="1800" b="0"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37319310"/>
                  </a:ext>
                </a:extLst>
              </a:tr>
              <a:tr h="184150">
                <a:tc>
                  <a:txBody>
                    <a:bodyPr/>
                    <a:lstStyle/>
                    <a:p>
                      <a:pPr algn="ctr" fontAlgn="b"/>
                      <a:r>
                        <a:rPr lang="en-GB" sz="1800" i="1" u="none" strike="noStrike" dirty="0">
                          <a:effectLst/>
                        </a:rPr>
                        <a:t>FBN1</a:t>
                      </a:r>
                      <a:endParaRPr lang="en-GB" sz="1800" b="0" i="1"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GB" sz="1800" b="0" u="none" strike="noStrike" dirty="0">
                          <a:solidFill>
                            <a:srgbClr val="000000"/>
                          </a:solidFill>
                          <a:effectLst/>
                        </a:rPr>
                        <a:t>3</a:t>
                      </a:r>
                      <a:endParaRPr lang="en-GB" sz="1800" b="0"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3361649964"/>
                  </a:ext>
                </a:extLst>
              </a:tr>
              <a:tr h="184150">
                <a:tc>
                  <a:txBody>
                    <a:bodyPr/>
                    <a:lstStyle/>
                    <a:p>
                      <a:pPr algn="ctr" fontAlgn="b"/>
                      <a:r>
                        <a:rPr lang="en-GB" sz="1800" i="1" u="none" strike="noStrike">
                          <a:effectLst/>
                        </a:rPr>
                        <a:t>MYBPC3</a:t>
                      </a:r>
                      <a:endParaRPr lang="en-GB" sz="1800" b="0" i="1"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n-GB" sz="1800" u="none" strike="noStrike" dirty="0">
                          <a:effectLst/>
                        </a:rPr>
                        <a:t>3</a:t>
                      </a:r>
                      <a:endParaRPr lang="en-GB" sz="1800" b="0"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802510179"/>
                  </a:ext>
                </a:extLst>
              </a:tr>
              <a:tr h="184150">
                <a:tc>
                  <a:txBody>
                    <a:bodyPr/>
                    <a:lstStyle/>
                    <a:p>
                      <a:pPr algn="ctr" fontAlgn="b"/>
                      <a:r>
                        <a:rPr lang="en-GB" sz="1800" i="1" u="none" strike="noStrike">
                          <a:effectLst/>
                        </a:rPr>
                        <a:t>BRCA2</a:t>
                      </a:r>
                      <a:endParaRPr lang="en-GB" sz="1800" b="0" i="1"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n-GB" sz="1800" b="0" u="none" strike="noStrike" dirty="0">
                          <a:solidFill>
                            <a:srgbClr val="000000"/>
                          </a:solidFill>
                          <a:effectLst/>
                        </a:rPr>
                        <a:t>1</a:t>
                      </a:r>
                      <a:endParaRPr lang="en-GB" sz="1800" b="0"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2141592003"/>
                  </a:ext>
                </a:extLst>
              </a:tr>
              <a:tr h="184150">
                <a:tc>
                  <a:txBody>
                    <a:bodyPr/>
                    <a:lstStyle/>
                    <a:p>
                      <a:pPr algn="ctr" fontAlgn="b"/>
                      <a:r>
                        <a:rPr lang="en-GB" sz="1800" i="1" u="none" strike="noStrike">
                          <a:effectLst/>
                        </a:rPr>
                        <a:t>SCN5A</a:t>
                      </a:r>
                      <a:endParaRPr lang="en-GB" sz="1800" b="0" i="1"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n-GB" sz="1800" b="0" u="none" strike="noStrike" dirty="0">
                          <a:solidFill>
                            <a:srgbClr val="000000"/>
                          </a:solidFill>
                          <a:effectLst/>
                        </a:rPr>
                        <a:t>0</a:t>
                      </a:r>
                      <a:endParaRPr lang="en-GB" sz="1800" b="0"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502374356"/>
                  </a:ext>
                </a:extLst>
              </a:tr>
              <a:tr h="184150">
                <a:tc>
                  <a:txBody>
                    <a:bodyPr/>
                    <a:lstStyle/>
                    <a:p>
                      <a:pPr algn="ctr" fontAlgn="b"/>
                      <a:r>
                        <a:rPr lang="en-GB" sz="1800" i="1" u="none" strike="noStrike" dirty="0">
                          <a:effectLst/>
                        </a:rPr>
                        <a:t>APC</a:t>
                      </a:r>
                      <a:endParaRPr lang="en-GB" sz="1800" b="0" i="1"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GB" sz="1800" b="0" u="none" strike="noStrike" dirty="0">
                          <a:solidFill>
                            <a:srgbClr val="000000"/>
                          </a:solidFill>
                          <a:effectLst/>
                        </a:rPr>
                        <a:t>0</a:t>
                      </a:r>
                      <a:endParaRPr lang="en-GB" sz="1800" b="0"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2471037439"/>
                  </a:ext>
                </a:extLst>
              </a:tr>
            </a:tbl>
          </a:graphicData>
        </a:graphic>
      </p:graphicFrame>
      <p:graphicFrame>
        <p:nvGraphicFramePr>
          <p:cNvPr id="16" name="Table 15">
            <a:extLst>
              <a:ext uri="{FF2B5EF4-FFF2-40B4-BE49-F238E27FC236}">
                <a16:creationId xmlns:a16="http://schemas.microsoft.com/office/drawing/2014/main" id="{294418DF-4323-4D24-8CA8-22FA8DAB1290}"/>
              </a:ext>
            </a:extLst>
          </p:cNvPr>
          <p:cNvGraphicFramePr>
            <a:graphicFrameLocks noGrp="1"/>
          </p:cNvGraphicFramePr>
          <p:nvPr>
            <p:extLst>
              <p:ext uri="{D42A27DB-BD31-4B8C-83A1-F6EECF244321}">
                <p14:modId xmlns:p14="http://schemas.microsoft.com/office/powerpoint/2010/main" val="4218917231"/>
              </p:ext>
            </p:extLst>
          </p:nvPr>
        </p:nvGraphicFramePr>
        <p:xfrm>
          <a:off x="7109682" y="2309227"/>
          <a:ext cx="1956130" cy="1995170"/>
        </p:xfrm>
        <a:graphic>
          <a:graphicData uri="http://schemas.openxmlformats.org/drawingml/2006/table">
            <a:tbl>
              <a:tblPr firstRow="1">
                <a:tableStyleId>{5C22544A-7EE6-4342-B048-85BDC9FD1C3A}</a:tableStyleId>
              </a:tblPr>
              <a:tblGrid>
                <a:gridCol w="978065">
                  <a:extLst>
                    <a:ext uri="{9D8B030D-6E8A-4147-A177-3AD203B41FA5}">
                      <a16:colId xmlns:a16="http://schemas.microsoft.com/office/drawing/2014/main" val="3438328579"/>
                    </a:ext>
                  </a:extLst>
                </a:gridCol>
                <a:gridCol w="978065">
                  <a:extLst>
                    <a:ext uri="{9D8B030D-6E8A-4147-A177-3AD203B41FA5}">
                      <a16:colId xmlns:a16="http://schemas.microsoft.com/office/drawing/2014/main" val="122214324"/>
                    </a:ext>
                  </a:extLst>
                </a:gridCol>
              </a:tblGrid>
              <a:tr h="190500">
                <a:tc>
                  <a:txBody>
                    <a:bodyPr/>
                    <a:lstStyle/>
                    <a:p>
                      <a:pPr algn="ctr" fontAlgn="ctr"/>
                      <a:r>
                        <a:rPr lang="en-GB" sz="2000" u="none" strike="noStrike" dirty="0">
                          <a:effectLst/>
                        </a:rPr>
                        <a:t>gene</a:t>
                      </a:r>
                      <a:endParaRPr lang="en-GB" sz="2000" b="1" i="0" u="none" strike="noStrike" dirty="0">
                        <a:solidFill>
                          <a:srgbClr val="000000"/>
                        </a:solidFill>
                        <a:effectLst/>
                        <a:latin typeface="Times New Roman" panose="02020603050405020304" pitchFamily="18" charset="0"/>
                      </a:endParaRPr>
                    </a:p>
                  </a:txBody>
                  <a:tcPr marL="6350" marR="6350" marT="6350" marB="0" anchor="ctr"/>
                </a:tc>
                <a:tc>
                  <a:txBody>
                    <a:bodyPr/>
                    <a:lstStyle/>
                    <a:p>
                      <a:pPr algn="ctr" fontAlgn="b"/>
                      <a:r>
                        <a:rPr lang="en-GB" sz="2000" u="none" strike="noStrike" dirty="0">
                          <a:effectLst/>
                        </a:rPr>
                        <a:t>Count</a:t>
                      </a:r>
                      <a:endParaRPr lang="en-GB" sz="1800" b="0"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2540490727"/>
                  </a:ext>
                </a:extLst>
              </a:tr>
              <a:tr h="184150">
                <a:tc>
                  <a:txBody>
                    <a:bodyPr/>
                    <a:lstStyle/>
                    <a:p>
                      <a:pPr algn="ctr" fontAlgn="b"/>
                      <a:r>
                        <a:rPr lang="en-GB" sz="1800" i="1" u="none" strike="noStrike" dirty="0">
                          <a:effectLst/>
                        </a:rPr>
                        <a:t>BRCA1</a:t>
                      </a:r>
                      <a:endParaRPr lang="en-GB" sz="1800" b="0" i="1"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GB" sz="1800" b="0" i="0" u="none" strike="noStrike" dirty="0">
                          <a:solidFill>
                            <a:srgbClr val="000000"/>
                          </a:solidFill>
                          <a:effectLst/>
                          <a:latin typeface="Calibri" panose="020F0502020204030204" pitchFamily="34" charset="0"/>
                        </a:rPr>
                        <a:t>6</a:t>
                      </a:r>
                    </a:p>
                  </a:txBody>
                  <a:tcPr marL="6350" marR="6350" marT="6350" marB="0" anchor="b"/>
                </a:tc>
                <a:extLst>
                  <a:ext uri="{0D108BD9-81ED-4DB2-BD59-A6C34878D82A}">
                    <a16:rowId xmlns:a16="http://schemas.microsoft.com/office/drawing/2014/main" val="37319310"/>
                  </a:ext>
                </a:extLst>
              </a:tr>
              <a:tr h="184150">
                <a:tc>
                  <a:txBody>
                    <a:bodyPr/>
                    <a:lstStyle/>
                    <a:p>
                      <a:pPr algn="ctr" fontAlgn="b"/>
                      <a:r>
                        <a:rPr lang="en-GB" sz="1800" i="1" u="none" strike="noStrike" dirty="0">
                          <a:effectLst/>
                        </a:rPr>
                        <a:t>FBN1</a:t>
                      </a:r>
                      <a:endParaRPr lang="en-GB" sz="1800" b="0" i="1"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GB" sz="1800" b="0" i="0" u="none" strike="noStrike" dirty="0">
                          <a:solidFill>
                            <a:srgbClr val="000000"/>
                          </a:solidFill>
                          <a:effectLst/>
                          <a:latin typeface="Calibri" panose="020F0502020204030204" pitchFamily="34" charset="0"/>
                        </a:rPr>
                        <a:t>1</a:t>
                      </a:r>
                    </a:p>
                  </a:txBody>
                  <a:tcPr marL="6350" marR="6350" marT="6350" marB="0" anchor="b"/>
                </a:tc>
                <a:extLst>
                  <a:ext uri="{0D108BD9-81ED-4DB2-BD59-A6C34878D82A}">
                    <a16:rowId xmlns:a16="http://schemas.microsoft.com/office/drawing/2014/main" val="3361649964"/>
                  </a:ext>
                </a:extLst>
              </a:tr>
              <a:tr h="184150">
                <a:tc>
                  <a:txBody>
                    <a:bodyPr/>
                    <a:lstStyle/>
                    <a:p>
                      <a:pPr algn="ctr" fontAlgn="b"/>
                      <a:r>
                        <a:rPr lang="en-GB" sz="1800" i="1" u="none" strike="noStrike">
                          <a:effectLst/>
                        </a:rPr>
                        <a:t>MYBPC3</a:t>
                      </a:r>
                      <a:endParaRPr lang="en-GB" sz="1800" b="0" i="1"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n-GB" sz="1800" b="0" i="0" u="none" strike="noStrike" dirty="0">
                          <a:solidFill>
                            <a:srgbClr val="000000"/>
                          </a:solidFill>
                          <a:effectLst/>
                          <a:latin typeface="Calibri" panose="020F0502020204030204" pitchFamily="34" charset="0"/>
                        </a:rPr>
                        <a:t>0</a:t>
                      </a:r>
                    </a:p>
                  </a:txBody>
                  <a:tcPr marL="6350" marR="6350" marT="6350" marB="0" anchor="b"/>
                </a:tc>
                <a:extLst>
                  <a:ext uri="{0D108BD9-81ED-4DB2-BD59-A6C34878D82A}">
                    <a16:rowId xmlns:a16="http://schemas.microsoft.com/office/drawing/2014/main" val="802510179"/>
                  </a:ext>
                </a:extLst>
              </a:tr>
              <a:tr h="184150">
                <a:tc>
                  <a:txBody>
                    <a:bodyPr/>
                    <a:lstStyle/>
                    <a:p>
                      <a:pPr algn="ctr" fontAlgn="b"/>
                      <a:r>
                        <a:rPr lang="en-GB" sz="1800" i="1" u="none" strike="noStrike">
                          <a:effectLst/>
                        </a:rPr>
                        <a:t>BRCA2</a:t>
                      </a:r>
                      <a:endParaRPr lang="en-GB" sz="1800" b="0" i="1"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n-GB" sz="1800" b="0" i="0" u="none" strike="noStrike" dirty="0">
                          <a:solidFill>
                            <a:srgbClr val="000000"/>
                          </a:solidFill>
                          <a:effectLst/>
                          <a:latin typeface="Calibri" panose="020F0502020204030204" pitchFamily="34" charset="0"/>
                        </a:rPr>
                        <a:t>1</a:t>
                      </a:r>
                    </a:p>
                  </a:txBody>
                  <a:tcPr marL="6350" marR="6350" marT="6350" marB="0" anchor="b"/>
                </a:tc>
                <a:extLst>
                  <a:ext uri="{0D108BD9-81ED-4DB2-BD59-A6C34878D82A}">
                    <a16:rowId xmlns:a16="http://schemas.microsoft.com/office/drawing/2014/main" val="2141592003"/>
                  </a:ext>
                </a:extLst>
              </a:tr>
              <a:tr h="184150">
                <a:tc>
                  <a:txBody>
                    <a:bodyPr/>
                    <a:lstStyle/>
                    <a:p>
                      <a:pPr algn="ctr" fontAlgn="b"/>
                      <a:r>
                        <a:rPr lang="en-GB" sz="1800" i="1" u="none" strike="noStrike">
                          <a:effectLst/>
                        </a:rPr>
                        <a:t>SCN5A</a:t>
                      </a:r>
                      <a:endParaRPr lang="en-GB" sz="1800" b="0" i="1"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n-GB" sz="1800" b="0" i="0" u="none" strike="noStrike" dirty="0">
                          <a:solidFill>
                            <a:srgbClr val="000000"/>
                          </a:solidFill>
                          <a:effectLst/>
                          <a:latin typeface="Calibri" panose="020F0502020204030204" pitchFamily="34" charset="0"/>
                        </a:rPr>
                        <a:t>2</a:t>
                      </a:r>
                    </a:p>
                  </a:txBody>
                  <a:tcPr marL="6350" marR="6350" marT="6350" marB="0" anchor="b"/>
                </a:tc>
                <a:extLst>
                  <a:ext uri="{0D108BD9-81ED-4DB2-BD59-A6C34878D82A}">
                    <a16:rowId xmlns:a16="http://schemas.microsoft.com/office/drawing/2014/main" val="502374356"/>
                  </a:ext>
                </a:extLst>
              </a:tr>
              <a:tr h="184150">
                <a:tc>
                  <a:txBody>
                    <a:bodyPr/>
                    <a:lstStyle/>
                    <a:p>
                      <a:pPr algn="ctr" fontAlgn="b"/>
                      <a:r>
                        <a:rPr lang="en-GB" sz="1800" i="1" u="none" strike="noStrike" dirty="0">
                          <a:effectLst/>
                        </a:rPr>
                        <a:t>APC</a:t>
                      </a:r>
                      <a:endParaRPr lang="en-GB" sz="1800" b="0" i="1"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GB" sz="1800" b="0" i="0" u="none" strike="noStrike" dirty="0">
                          <a:solidFill>
                            <a:srgbClr val="000000"/>
                          </a:solidFill>
                          <a:effectLst/>
                          <a:latin typeface="Calibri" panose="020F0502020204030204" pitchFamily="34" charset="0"/>
                        </a:rPr>
                        <a:t>2</a:t>
                      </a:r>
                    </a:p>
                  </a:txBody>
                  <a:tcPr marL="6350" marR="6350" marT="6350" marB="0" anchor="b"/>
                </a:tc>
                <a:extLst>
                  <a:ext uri="{0D108BD9-81ED-4DB2-BD59-A6C34878D82A}">
                    <a16:rowId xmlns:a16="http://schemas.microsoft.com/office/drawing/2014/main" val="2471037439"/>
                  </a:ext>
                </a:extLst>
              </a:tr>
            </a:tbl>
          </a:graphicData>
        </a:graphic>
      </p:graphicFrame>
    </p:spTree>
    <p:extLst>
      <p:ext uri="{BB962C8B-B14F-4D97-AF65-F5344CB8AC3E}">
        <p14:creationId xmlns:p14="http://schemas.microsoft.com/office/powerpoint/2010/main" val="16615539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52399" y="152401"/>
            <a:ext cx="9033163" cy="104966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600" dirty="0">
                <a:solidFill>
                  <a:schemeClr val="accent5">
                    <a:lumMod val="75000"/>
                  </a:schemeClr>
                </a:solidFill>
              </a:rPr>
              <a:t>Variant location relative to splice sites</a:t>
            </a:r>
          </a:p>
        </p:txBody>
      </p:sp>
      <p:pic>
        <p:nvPicPr>
          <p:cNvPr id="9" name="Picture 8"/>
          <p:cNvPicPr>
            <a:picLocks noChangeAspect="1"/>
          </p:cNvPicPr>
          <p:nvPr/>
        </p:nvPicPr>
        <p:blipFill rotWithShape="1">
          <a:blip r:embed="rId3" cstate="print">
            <a:extLst>
              <a:ext uri="{28A0092B-C50C-407E-A947-70E740481C1C}">
                <a14:useLocalDpi xmlns:a14="http://schemas.microsoft.com/office/drawing/2010/main" val="0"/>
              </a:ext>
            </a:extLst>
          </a:blip>
          <a:srcRect l="6451" t="49585" r="10860" b="7261"/>
          <a:stretch/>
        </p:blipFill>
        <p:spPr>
          <a:xfrm>
            <a:off x="0" y="2025380"/>
            <a:ext cx="9033163" cy="2142359"/>
          </a:xfrm>
          <a:prstGeom prst="rect">
            <a:avLst/>
          </a:prstGeom>
        </p:spPr>
      </p:pic>
      <p:grpSp>
        <p:nvGrpSpPr>
          <p:cNvPr id="35" name="Group 34"/>
          <p:cNvGrpSpPr/>
          <p:nvPr/>
        </p:nvGrpSpPr>
        <p:grpSpPr>
          <a:xfrm>
            <a:off x="7238735" y="1017669"/>
            <a:ext cx="2053478" cy="528322"/>
            <a:chOff x="152399" y="1860497"/>
            <a:chExt cx="2053478" cy="528322"/>
          </a:xfrm>
        </p:grpSpPr>
        <p:pic>
          <p:nvPicPr>
            <p:cNvPr id="32" name="Picture 31"/>
            <p:cNvPicPr>
              <a:picLocks noChangeAspect="1"/>
            </p:cNvPicPr>
            <p:nvPr/>
          </p:nvPicPr>
          <p:blipFill>
            <a:blip r:embed="rId4"/>
            <a:stretch>
              <a:fillRect/>
            </a:stretch>
          </p:blipFill>
          <p:spPr>
            <a:xfrm>
              <a:off x="152399" y="1860497"/>
              <a:ext cx="330201" cy="528322"/>
            </a:xfrm>
            <a:prstGeom prst="rect">
              <a:avLst/>
            </a:prstGeom>
          </p:spPr>
        </p:pic>
        <p:sp>
          <p:nvSpPr>
            <p:cNvPr id="33" name="TextBox 32"/>
            <p:cNvSpPr txBox="1"/>
            <p:nvPr/>
          </p:nvSpPr>
          <p:spPr>
            <a:xfrm>
              <a:off x="376268" y="1873197"/>
              <a:ext cx="1829609" cy="307777"/>
            </a:xfrm>
            <a:prstGeom prst="rect">
              <a:avLst/>
            </a:prstGeom>
            <a:noFill/>
          </p:spPr>
          <p:txBody>
            <a:bodyPr wrap="square" rtlCol="0">
              <a:spAutoFit/>
            </a:bodyPr>
            <a:lstStyle/>
            <a:p>
              <a:r>
                <a:rPr lang="en-GB" sz="1400" dirty="0"/>
                <a:t>Splice affecting</a:t>
              </a:r>
            </a:p>
          </p:txBody>
        </p:sp>
        <p:sp>
          <p:nvSpPr>
            <p:cNvPr id="34" name="TextBox 33"/>
            <p:cNvSpPr txBox="1"/>
            <p:nvPr/>
          </p:nvSpPr>
          <p:spPr>
            <a:xfrm>
              <a:off x="376268" y="2063810"/>
              <a:ext cx="1829609" cy="307777"/>
            </a:xfrm>
            <a:prstGeom prst="rect">
              <a:avLst/>
            </a:prstGeom>
            <a:noFill/>
          </p:spPr>
          <p:txBody>
            <a:bodyPr wrap="square" rtlCol="0">
              <a:spAutoFit/>
            </a:bodyPr>
            <a:lstStyle/>
            <a:p>
              <a:r>
                <a:rPr lang="en-GB" sz="1400" dirty="0"/>
                <a:t>Not splice affecting</a:t>
              </a:r>
            </a:p>
          </p:txBody>
        </p:sp>
      </p:grpSp>
      <p:grpSp>
        <p:nvGrpSpPr>
          <p:cNvPr id="58" name="Group 57"/>
          <p:cNvGrpSpPr/>
          <p:nvPr/>
        </p:nvGrpSpPr>
        <p:grpSpPr>
          <a:xfrm>
            <a:off x="33368" y="4155183"/>
            <a:ext cx="9033163" cy="592157"/>
            <a:chOff x="41835" y="4192619"/>
            <a:chExt cx="9033163" cy="592157"/>
          </a:xfrm>
        </p:grpSpPr>
        <p:cxnSp>
          <p:nvCxnSpPr>
            <p:cNvPr id="13" name="Straight Connector 12"/>
            <p:cNvCxnSpPr/>
            <p:nvPr/>
          </p:nvCxnSpPr>
          <p:spPr>
            <a:xfrm>
              <a:off x="41835" y="4488698"/>
              <a:ext cx="9033163" cy="9833"/>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3970866" y="4309258"/>
              <a:ext cx="2694039" cy="32692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                  Exon</a:t>
              </a:r>
            </a:p>
          </p:txBody>
        </p:sp>
        <p:grpSp>
          <p:nvGrpSpPr>
            <p:cNvPr id="23" name="Group 22"/>
            <p:cNvGrpSpPr/>
            <p:nvPr/>
          </p:nvGrpSpPr>
          <p:grpSpPr>
            <a:xfrm>
              <a:off x="416486" y="4423456"/>
              <a:ext cx="150751" cy="130484"/>
              <a:chOff x="357219" y="5645150"/>
              <a:chExt cx="150751" cy="130484"/>
            </a:xfrm>
          </p:grpSpPr>
          <p:cxnSp>
            <p:nvCxnSpPr>
              <p:cNvPr id="16" name="Straight Connector 15"/>
              <p:cNvCxnSpPr/>
              <p:nvPr/>
            </p:nvCxnSpPr>
            <p:spPr>
              <a:xfrm flipV="1">
                <a:off x="357219" y="5645150"/>
                <a:ext cx="74582" cy="130484"/>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V="1">
                <a:off x="433388" y="5645150"/>
                <a:ext cx="74582" cy="130484"/>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394509" y="5645150"/>
                <a:ext cx="74582" cy="13048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p:nvGrpSpPr>
          <p:grpSpPr>
            <a:xfrm>
              <a:off x="8356360" y="4433289"/>
              <a:ext cx="149164" cy="130484"/>
              <a:chOff x="357218" y="5645150"/>
              <a:chExt cx="149164" cy="130484"/>
            </a:xfrm>
          </p:grpSpPr>
          <p:cxnSp>
            <p:nvCxnSpPr>
              <p:cNvPr id="25" name="Straight Connector 24"/>
              <p:cNvCxnSpPr/>
              <p:nvPr/>
            </p:nvCxnSpPr>
            <p:spPr>
              <a:xfrm flipV="1">
                <a:off x="357218" y="5645150"/>
                <a:ext cx="74582" cy="130484"/>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V="1">
                <a:off x="431800" y="5645150"/>
                <a:ext cx="74582" cy="130484"/>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V="1">
                <a:off x="394509" y="5645150"/>
                <a:ext cx="74582" cy="13048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53" name="Group 52"/>
            <p:cNvGrpSpPr/>
            <p:nvPr/>
          </p:nvGrpSpPr>
          <p:grpSpPr>
            <a:xfrm>
              <a:off x="4263089" y="4198092"/>
              <a:ext cx="419008" cy="586684"/>
              <a:chOff x="4263089" y="4198092"/>
              <a:chExt cx="419008" cy="586684"/>
            </a:xfrm>
          </p:grpSpPr>
          <p:cxnSp>
            <p:nvCxnSpPr>
              <p:cNvPr id="40" name="Straight Connector 39"/>
              <p:cNvCxnSpPr/>
              <p:nvPr/>
            </p:nvCxnSpPr>
            <p:spPr>
              <a:xfrm flipV="1">
                <a:off x="4263089" y="4198092"/>
                <a:ext cx="358534" cy="581211"/>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V="1">
                <a:off x="4323563" y="4203565"/>
                <a:ext cx="358534" cy="581211"/>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flipV="1">
                <a:off x="4296146" y="4198092"/>
                <a:ext cx="358534" cy="581211"/>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54" name="Group 53"/>
            <p:cNvGrpSpPr/>
            <p:nvPr/>
          </p:nvGrpSpPr>
          <p:grpSpPr>
            <a:xfrm>
              <a:off x="5034086" y="4192619"/>
              <a:ext cx="419008" cy="586684"/>
              <a:chOff x="4263089" y="4198092"/>
              <a:chExt cx="419008" cy="586684"/>
            </a:xfrm>
          </p:grpSpPr>
          <p:cxnSp>
            <p:nvCxnSpPr>
              <p:cNvPr id="55" name="Straight Connector 54"/>
              <p:cNvCxnSpPr/>
              <p:nvPr/>
            </p:nvCxnSpPr>
            <p:spPr>
              <a:xfrm flipV="1">
                <a:off x="4263089" y="4198092"/>
                <a:ext cx="358534" cy="581211"/>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flipV="1">
                <a:off x="4323563" y="4203565"/>
                <a:ext cx="358534" cy="581211"/>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flipV="1">
                <a:off x="4296146" y="4198092"/>
                <a:ext cx="358534" cy="581211"/>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grpSp>
      <p:sp>
        <p:nvSpPr>
          <p:cNvPr id="59" name="TextBox 58"/>
          <p:cNvSpPr txBox="1"/>
          <p:nvPr/>
        </p:nvSpPr>
        <p:spPr>
          <a:xfrm>
            <a:off x="3987145" y="1537837"/>
            <a:ext cx="2010225" cy="584775"/>
          </a:xfrm>
          <a:prstGeom prst="rect">
            <a:avLst/>
          </a:prstGeom>
          <a:noFill/>
        </p:spPr>
        <p:txBody>
          <a:bodyPr wrap="square" rtlCol="0">
            <a:spAutoFit/>
          </a:bodyPr>
          <a:lstStyle/>
          <a:p>
            <a:pPr algn="ctr"/>
            <a:r>
              <a:rPr lang="en-GB" sz="1600" dirty="0" err="1"/>
              <a:t>Exonic</a:t>
            </a:r>
            <a:endParaRPr lang="en-GB" sz="1600" dirty="0"/>
          </a:p>
          <a:p>
            <a:pPr algn="ctr"/>
            <a:r>
              <a:rPr lang="en-GB" sz="1600" dirty="0"/>
              <a:t>&gt;10bp from splice site</a:t>
            </a:r>
          </a:p>
        </p:txBody>
      </p:sp>
      <p:sp>
        <p:nvSpPr>
          <p:cNvPr id="64" name="TextBox 63"/>
          <p:cNvSpPr txBox="1"/>
          <p:nvPr/>
        </p:nvSpPr>
        <p:spPr>
          <a:xfrm rot="16200000">
            <a:off x="4870402" y="3496343"/>
            <a:ext cx="2010225" cy="369332"/>
          </a:xfrm>
          <a:prstGeom prst="rect">
            <a:avLst/>
          </a:prstGeom>
          <a:noFill/>
        </p:spPr>
        <p:txBody>
          <a:bodyPr wrap="square" rtlCol="0">
            <a:spAutoFit/>
          </a:bodyPr>
          <a:lstStyle/>
          <a:p>
            <a:pPr algn="ctr"/>
            <a:r>
              <a:rPr lang="en-GB" dirty="0"/>
              <a:t>D-2</a:t>
            </a:r>
          </a:p>
        </p:txBody>
      </p:sp>
      <p:sp>
        <p:nvSpPr>
          <p:cNvPr id="65" name="TextBox 64"/>
          <p:cNvSpPr txBox="1"/>
          <p:nvPr/>
        </p:nvSpPr>
        <p:spPr>
          <a:xfrm rot="16200000">
            <a:off x="5459679" y="3157400"/>
            <a:ext cx="2010225" cy="369332"/>
          </a:xfrm>
          <a:prstGeom prst="rect">
            <a:avLst/>
          </a:prstGeom>
          <a:noFill/>
        </p:spPr>
        <p:txBody>
          <a:bodyPr wrap="square" rtlCol="0">
            <a:spAutoFit/>
          </a:bodyPr>
          <a:lstStyle/>
          <a:p>
            <a:pPr algn="ctr"/>
            <a:r>
              <a:rPr lang="en-GB" dirty="0"/>
              <a:t>D0</a:t>
            </a:r>
          </a:p>
        </p:txBody>
      </p:sp>
      <p:sp>
        <p:nvSpPr>
          <p:cNvPr id="66" name="TextBox 65"/>
          <p:cNvSpPr txBox="1"/>
          <p:nvPr/>
        </p:nvSpPr>
        <p:spPr>
          <a:xfrm rot="16200000">
            <a:off x="5762842" y="3508823"/>
            <a:ext cx="2010225" cy="369332"/>
          </a:xfrm>
          <a:prstGeom prst="rect">
            <a:avLst/>
          </a:prstGeom>
          <a:noFill/>
        </p:spPr>
        <p:txBody>
          <a:bodyPr wrap="square" rtlCol="0">
            <a:spAutoFit/>
          </a:bodyPr>
          <a:lstStyle/>
          <a:p>
            <a:pPr algn="ctr"/>
            <a:r>
              <a:rPr lang="en-GB" dirty="0"/>
              <a:t>D+1</a:t>
            </a:r>
          </a:p>
        </p:txBody>
      </p:sp>
      <p:sp>
        <p:nvSpPr>
          <p:cNvPr id="67" name="TextBox 66"/>
          <p:cNvSpPr txBox="1"/>
          <p:nvPr/>
        </p:nvSpPr>
        <p:spPr>
          <a:xfrm rot="16200000">
            <a:off x="6048956" y="3311987"/>
            <a:ext cx="2010225" cy="369332"/>
          </a:xfrm>
          <a:prstGeom prst="rect">
            <a:avLst/>
          </a:prstGeom>
          <a:noFill/>
        </p:spPr>
        <p:txBody>
          <a:bodyPr wrap="square" rtlCol="0">
            <a:spAutoFit/>
          </a:bodyPr>
          <a:lstStyle/>
          <a:p>
            <a:pPr algn="ctr"/>
            <a:r>
              <a:rPr lang="en-GB" dirty="0"/>
              <a:t>D+2</a:t>
            </a:r>
          </a:p>
        </p:txBody>
      </p:sp>
      <p:sp>
        <p:nvSpPr>
          <p:cNvPr id="68" name="TextBox 67"/>
          <p:cNvSpPr txBox="1"/>
          <p:nvPr/>
        </p:nvSpPr>
        <p:spPr>
          <a:xfrm rot="16200000">
            <a:off x="6356894" y="3091401"/>
            <a:ext cx="2010225" cy="369332"/>
          </a:xfrm>
          <a:prstGeom prst="rect">
            <a:avLst/>
          </a:prstGeom>
          <a:noFill/>
        </p:spPr>
        <p:txBody>
          <a:bodyPr wrap="square" rtlCol="0">
            <a:spAutoFit/>
          </a:bodyPr>
          <a:lstStyle/>
          <a:p>
            <a:pPr algn="ctr"/>
            <a:r>
              <a:rPr lang="en-GB" dirty="0"/>
              <a:t>D+3</a:t>
            </a:r>
          </a:p>
        </p:txBody>
      </p:sp>
      <p:sp>
        <p:nvSpPr>
          <p:cNvPr id="69" name="TextBox 68"/>
          <p:cNvSpPr txBox="1"/>
          <p:nvPr/>
        </p:nvSpPr>
        <p:spPr>
          <a:xfrm rot="16200000">
            <a:off x="6664833" y="3095182"/>
            <a:ext cx="2010225" cy="369332"/>
          </a:xfrm>
          <a:prstGeom prst="rect">
            <a:avLst/>
          </a:prstGeom>
          <a:noFill/>
        </p:spPr>
        <p:txBody>
          <a:bodyPr wrap="square" rtlCol="0">
            <a:spAutoFit/>
          </a:bodyPr>
          <a:lstStyle/>
          <a:p>
            <a:pPr algn="ctr"/>
            <a:r>
              <a:rPr lang="en-GB" dirty="0"/>
              <a:t>D+4</a:t>
            </a:r>
          </a:p>
        </p:txBody>
      </p:sp>
      <p:sp>
        <p:nvSpPr>
          <p:cNvPr id="70" name="TextBox 69"/>
          <p:cNvSpPr txBox="1"/>
          <p:nvPr/>
        </p:nvSpPr>
        <p:spPr>
          <a:xfrm rot="16200000">
            <a:off x="6961637" y="2049530"/>
            <a:ext cx="2010225" cy="369332"/>
          </a:xfrm>
          <a:prstGeom prst="rect">
            <a:avLst/>
          </a:prstGeom>
          <a:noFill/>
        </p:spPr>
        <p:txBody>
          <a:bodyPr wrap="square" rtlCol="0">
            <a:spAutoFit/>
          </a:bodyPr>
          <a:lstStyle/>
          <a:p>
            <a:pPr algn="ctr"/>
            <a:r>
              <a:rPr lang="en-GB" dirty="0"/>
              <a:t>D+5</a:t>
            </a:r>
          </a:p>
        </p:txBody>
      </p:sp>
      <p:sp>
        <p:nvSpPr>
          <p:cNvPr id="71" name="TextBox 70"/>
          <p:cNvSpPr txBox="1"/>
          <p:nvPr/>
        </p:nvSpPr>
        <p:spPr>
          <a:xfrm rot="16200000">
            <a:off x="7857520" y="3012038"/>
            <a:ext cx="2010225" cy="369332"/>
          </a:xfrm>
          <a:prstGeom prst="rect">
            <a:avLst/>
          </a:prstGeom>
          <a:noFill/>
        </p:spPr>
        <p:txBody>
          <a:bodyPr wrap="square" rtlCol="0">
            <a:spAutoFit/>
          </a:bodyPr>
          <a:lstStyle/>
          <a:p>
            <a:pPr algn="ctr"/>
            <a:r>
              <a:rPr lang="en-GB" dirty="0"/>
              <a:t>&gt;10bp from D</a:t>
            </a:r>
          </a:p>
        </p:txBody>
      </p:sp>
      <p:sp>
        <p:nvSpPr>
          <p:cNvPr id="72" name="TextBox 71"/>
          <p:cNvSpPr txBox="1"/>
          <p:nvPr/>
        </p:nvSpPr>
        <p:spPr>
          <a:xfrm rot="16200000">
            <a:off x="-834583" y="2107353"/>
            <a:ext cx="2010225" cy="369332"/>
          </a:xfrm>
          <a:prstGeom prst="rect">
            <a:avLst/>
          </a:prstGeom>
          <a:noFill/>
        </p:spPr>
        <p:txBody>
          <a:bodyPr wrap="square" rtlCol="0">
            <a:spAutoFit/>
          </a:bodyPr>
          <a:lstStyle/>
          <a:p>
            <a:pPr algn="ctr"/>
            <a:r>
              <a:rPr lang="en-GB" dirty="0"/>
              <a:t>&gt;10bp from A</a:t>
            </a:r>
          </a:p>
        </p:txBody>
      </p:sp>
      <p:sp>
        <p:nvSpPr>
          <p:cNvPr id="73" name="TextBox 72"/>
          <p:cNvSpPr txBox="1"/>
          <p:nvPr/>
        </p:nvSpPr>
        <p:spPr>
          <a:xfrm rot="16200000">
            <a:off x="66257" y="3291414"/>
            <a:ext cx="2010225" cy="369332"/>
          </a:xfrm>
          <a:prstGeom prst="rect">
            <a:avLst/>
          </a:prstGeom>
          <a:noFill/>
        </p:spPr>
        <p:txBody>
          <a:bodyPr wrap="square" rtlCol="0">
            <a:spAutoFit/>
          </a:bodyPr>
          <a:lstStyle/>
          <a:p>
            <a:pPr algn="ctr"/>
            <a:r>
              <a:rPr lang="en-GB" dirty="0"/>
              <a:t>A-10</a:t>
            </a:r>
          </a:p>
        </p:txBody>
      </p:sp>
      <p:sp>
        <p:nvSpPr>
          <p:cNvPr id="74" name="TextBox 73"/>
          <p:cNvSpPr txBox="1"/>
          <p:nvPr/>
        </p:nvSpPr>
        <p:spPr>
          <a:xfrm rot="16200000">
            <a:off x="663386" y="2962383"/>
            <a:ext cx="2010225" cy="369332"/>
          </a:xfrm>
          <a:prstGeom prst="rect">
            <a:avLst/>
          </a:prstGeom>
          <a:noFill/>
        </p:spPr>
        <p:txBody>
          <a:bodyPr wrap="square" rtlCol="0">
            <a:spAutoFit/>
          </a:bodyPr>
          <a:lstStyle/>
          <a:p>
            <a:pPr algn="ctr"/>
            <a:r>
              <a:rPr lang="en-GB" dirty="0"/>
              <a:t>A-8</a:t>
            </a:r>
          </a:p>
        </p:txBody>
      </p:sp>
      <p:sp>
        <p:nvSpPr>
          <p:cNvPr id="75" name="TextBox 74"/>
          <p:cNvSpPr txBox="1"/>
          <p:nvPr/>
        </p:nvSpPr>
        <p:spPr>
          <a:xfrm rot="16200000">
            <a:off x="960191" y="3508822"/>
            <a:ext cx="2010225" cy="369332"/>
          </a:xfrm>
          <a:prstGeom prst="rect">
            <a:avLst/>
          </a:prstGeom>
          <a:noFill/>
        </p:spPr>
        <p:txBody>
          <a:bodyPr wrap="square" rtlCol="0">
            <a:spAutoFit/>
          </a:bodyPr>
          <a:lstStyle/>
          <a:p>
            <a:pPr algn="ctr"/>
            <a:r>
              <a:rPr lang="en-GB" dirty="0"/>
              <a:t>A-7</a:t>
            </a:r>
          </a:p>
        </p:txBody>
      </p:sp>
      <p:sp>
        <p:nvSpPr>
          <p:cNvPr id="76" name="TextBox 75"/>
          <p:cNvSpPr txBox="1"/>
          <p:nvPr/>
        </p:nvSpPr>
        <p:spPr>
          <a:xfrm rot="16200000">
            <a:off x="1565517" y="3353777"/>
            <a:ext cx="2010225" cy="369332"/>
          </a:xfrm>
          <a:prstGeom prst="rect">
            <a:avLst/>
          </a:prstGeom>
          <a:noFill/>
        </p:spPr>
        <p:txBody>
          <a:bodyPr wrap="square" rtlCol="0">
            <a:spAutoFit/>
          </a:bodyPr>
          <a:lstStyle/>
          <a:p>
            <a:pPr algn="ctr"/>
            <a:r>
              <a:rPr lang="en-GB" dirty="0"/>
              <a:t>A-5</a:t>
            </a:r>
          </a:p>
        </p:txBody>
      </p:sp>
      <p:sp>
        <p:nvSpPr>
          <p:cNvPr id="77" name="TextBox 76"/>
          <p:cNvSpPr txBox="1"/>
          <p:nvPr/>
        </p:nvSpPr>
        <p:spPr>
          <a:xfrm rot="16200000">
            <a:off x="1843210" y="3474581"/>
            <a:ext cx="2010225" cy="369332"/>
          </a:xfrm>
          <a:prstGeom prst="rect">
            <a:avLst/>
          </a:prstGeom>
          <a:noFill/>
        </p:spPr>
        <p:txBody>
          <a:bodyPr wrap="square" rtlCol="0">
            <a:spAutoFit/>
          </a:bodyPr>
          <a:lstStyle/>
          <a:p>
            <a:pPr algn="ctr"/>
            <a:r>
              <a:rPr lang="en-GB" dirty="0"/>
              <a:t>A-4</a:t>
            </a:r>
          </a:p>
        </p:txBody>
      </p:sp>
      <p:sp>
        <p:nvSpPr>
          <p:cNvPr id="78" name="TextBox 77"/>
          <p:cNvSpPr txBox="1"/>
          <p:nvPr/>
        </p:nvSpPr>
        <p:spPr>
          <a:xfrm rot="16200000">
            <a:off x="2147452" y="3164731"/>
            <a:ext cx="2010225" cy="369332"/>
          </a:xfrm>
          <a:prstGeom prst="rect">
            <a:avLst/>
          </a:prstGeom>
          <a:noFill/>
        </p:spPr>
        <p:txBody>
          <a:bodyPr wrap="square" rtlCol="0">
            <a:spAutoFit/>
          </a:bodyPr>
          <a:lstStyle/>
          <a:p>
            <a:pPr algn="ctr"/>
            <a:r>
              <a:rPr lang="en-GB" dirty="0"/>
              <a:t>A-3</a:t>
            </a:r>
          </a:p>
        </p:txBody>
      </p:sp>
      <p:sp>
        <p:nvSpPr>
          <p:cNvPr id="79" name="TextBox 78"/>
          <p:cNvSpPr txBox="1"/>
          <p:nvPr/>
        </p:nvSpPr>
        <p:spPr>
          <a:xfrm rot="16200000">
            <a:off x="2453669" y="3501260"/>
            <a:ext cx="2010225" cy="369332"/>
          </a:xfrm>
          <a:prstGeom prst="rect">
            <a:avLst/>
          </a:prstGeom>
          <a:noFill/>
        </p:spPr>
        <p:txBody>
          <a:bodyPr wrap="square" rtlCol="0">
            <a:spAutoFit/>
          </a:bodyPr>
          <a:lstStyle/>
          <a:p>
            <a:pPr algn="ctr"/>
            <a:r>
              <a:rPr lang="en-GB" dirty="0"/>
              <a:t>A-2</a:t>
            </a:r>
          </a:p>
        </p:txBody>
      </p:sp>
      <p:sp>
        <p:nvSpPr>
          <p:cNvPr id="80" name="TextBox 79"/>
          <p:cNvSpPr txBox="1"/>
          <p:nvPr/>
        </p:nvSpPr>
        <p:spPr>
          <a:xfrm rot="16200000">
            <a:off x="2753446" y="3353777"/>
            <a:ext cx="2010225" cy="369332"/>
          </a:xfrm>
          <a:prstGeom prst="rect">
            <a:avLst/>
          </a:prstGeom>
          <a:noFill/>
        </p:spPr>
        <p:txBody>
          <a:bodyPr wrap="square" rtlCol="0">
            <a:spAutoFit/>
          </a:bodyPr>
          <a:lstStyle/>
          <a:p>
            <a:pPr algn="ctr"/>
            <a:r>
              <a:rPr lang="en-GB" dirty="0"/>
              <a:t>A-1</a:t>
            </a:r>
          </a:p>
        </p:txBody>
      </p:sp>
      <p:sp>
        <p:nvSpPr>
          <p:cNvPr id="81" name="TextBox 80"/>
          <p:cNvSpPr txBox="1"/>
          <p:nvPr/>
        </p:nvSpPr>
        <p:spPr>
          <a:xfrm>
            <a:off x="2770375" y="4554468"/>
            <a:ext cx="2010225" cy="369332"/>
          </a:xfrm>
          <a:prstGeom prst="rect">
            <a:avLst/>
          </a:prstGeom>
          <a:noFill/>
        </p:spPr>
        <p:txBody>
          <a:bodyPr wrap="square" rtlCol="0">
            <a:spAutoFit/>
          </a:bodyPr>
          <a:lstStyle/>
          <a:p>
            <a:pPr algn="ctr"/>
            <a:r>
              <a:rPr lang="en-GB" dirty="0"/>
              <a:t>Acceptor</a:t>
            </a:r>
          </a:p>
        </p:txBody>
      </p:sp>
      <p:pic>
        <p:nvPicPr>
          <p:cNvPr id="48" name="Picture 4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28936" y="0"/>
            <a:ext cx="1915064" cy="908844"/>
          </a:xfrm>
          <a:prstGeom prst="rect">
            <a:avLst/>
          </a:prstGeom>
        </p:spPr>
      </p:pic>
      <p:sp>
        <p:nvSpPr>
          <p:cNvPr id="82" name="TextBox 81"/>
          <p:cNvSpPr txBox="1"/>
          <p:nvPr/>
        </p:nvSpPr>
        <p:spPr>
          <a:xfrm>
            <a:off x="5654951" y="4540037"/>
            <a:ext cx="2010225" cy="369332"/>
          </a:xfrm>
          <a:prstGeom prst="rect">
            <a:avLst/>
          </a:prstGeom>
          <a:noFill/>
        </p:spPr>
        <p:txBody>
          <a:bodyPr wrap="square" rtlCol="0">
            <a:spAutoFit/>
          </a:bodyPr>
          <a:lstStyle/>
          <a:p>
            <a:pPr algn="ctr"/>
            <a:r>
              <a:rPr lang="en-GB" dirty="0"/>
              <a:t>Donor</a:t>
            </a:r>
          </a:p>
        </p:txBody>
      </p:sp>
      <p:sp>
        <p:nvSpPr>
          <p:cNvPr id="62" name="TextBox 61"/>
          <p:cNvSpPr txBox="1"/>
          <p:nvPr/>
        </p:nvSpPr>
        <p:spPr>
          <a:xfrm>
            <a:off x="1067277" y="4418609"/>
            <a:ext cx="1743548" cy="307777"/>
          </a:xfrm>
          <a:prstGeom prst="rect">
            <a:avLst/>
          </a:prstGeom>
          <a:noFill/>
        </p:spPr>
        <p:txBody>
          <a:bodyPr wrap="square" rtlCol="0">
            <a:spAutoFit/>
          </a:bodyPr>
          <a:lstStyle/>
          <a:p>
            <a:pPr algn="ctr"/>
            <a:r>
              <a:rPr lang="en-GB" sz="1400" dirty="0" err="1"/>
              <a:t>Polypyrimidine</a:t>
            </a:r>
            <a:r>
              <a:rPr lang="en-GB" sz="1400" dirty="0"/>
              <a:t> tract</a:t>
            </a:r>
          </a:p>
        </p:txBody>
      </p:sp>
      <p:cxnSp>
        <p:nvCxnSpPr>
          <p:cNvPr id="3" name="Straight Connector 2"/>
          <p:cNvCxnSpPr/>
          <p:nvPr/>
        </p:nvCxnSpPr>
        <p:spPr>
          <a:xfrm>
            <a:off x="3342806" y="4186572"/>
            <a:ext cx="584971" cy="0"/>
          </a:xfrm>
          <a:prstGeom prst="line">
            <a:avLst/>
          </a:prstGeom>
          <a:ln w="76200">
            <a:solidFill>
              <a:schemeClr val="accent2">
                <a:lumMod val="75000"/>
              </a:schemeClr>
            </a:solidFill>
          </a:ln>
        </p:spPr>
        <p:style>
          <a:lnRef idx="1">
            <a:schemeClr val="accent4"/>
          </a:lnRef>
          <a:fillRef idx="0">
            <a:schemeClr val="accent4"/>
          </a:fillRef>
          <a:effectRef idx="0">
            <a:schemeClr val="accent4"/>
          </a:effectRef>
          <a:fontRef idx="minor">
            <a:schemeClr val="tx1"/>
          </a:fontRef>
        </p:style>
      </p:cxnSp>
      <p:cxnSp>
        <p:nvCxnSpPr>
          <p:cNvPr id="83" name="Straight Connector 82"/>
          <p:cNvCxnSpPr/>
          <p:nvPr/>
        </p:nvCxnSpPr>
        <p:spPr>
          <a:xfrm>
            <a:off x="6653764" y="4178813"/>
            <a:ext cx="584971" cy="0"/>
          </a:xfrm>
          <a:prstGeom prst="line">
            <a:avLst/>
          </a:prstGeom>
          <a:ln w="76200">
            <a:solidFill>
              <a:schemeClr val="accent2">
                <a:lumMod val="75000"/>
              </a:schemeClr>
            </a:solidFill>
          </a:ln>
        </p:spPr>
        <p:style>
          <a:lnRef idx="1">
            <a:schemeClr val="accent4"/>
          </a:lnRef>
          <a:fillRef idx="0">
            <a:schemeClr val="accent4"/>
          </a:fillRef>
          <a:effectRef idx="0">
            <a:schemeClr val="accent4"/>
          </a:effectRef>
          <a:fontRef idx="minor">
            <a:schemeClr val="tx1"/>
          </a:fontRef>
        </p:style>
      </p:cxnSp>
      <p:sp>
        <p:nvSpPr>
          <p:cNvPr id="84" name="TextBox 83"/>
          <p:cNvSpPr txBox="1"/>
          <p:nvPr/>
        </p:nvSpPr>
        <p:spPr>
          <a:xfrm>
            <a:off x="3332766" y="4152162"/>
            <a:ext cx="613619" cy="369332"/>
          </a:xfrm>
          <a:prstGeom prst="rect">
            <a:avLst/>
          </a:prstGeom>
          <a:noFill/>
        </p:spPr>
        <p:txBody>
          <a:bodyPr wrap="square" rtlCol="0">
            <a:spAutoFit/>
          </a:bodyPr>
          <a:lstStyle/>
          <a:p>
            <a:pPr algn="ctr"/>
            <a:r>
              <a:rPr lang="en-GB" dirty="0"/>
              <a:t>CSS</a:t>
            </a:r>
          </a:p>
        </p:txBody>
      </p:sp>
      <p:sp>
        <p:nvSpPr>
          <p:cNvPr id="85" name="TextBox 84"/>
          <p:cNvSpPr txBox="1"/>
          <p:nvPr/>
        </p:nvSpPr>
        <p:spPr>
          <a:xfrm>
            <a:off x="6640166" y="4152544"/>
            <a:ext cx="613619" cy="369332"/>
          </a:xfrm>
          <a:prstGeom prst="rect">
            <a:avLst/>
          </a:prstGeom>
          <a:noFill/>
        </p:spPr>
        <p:txBody>
          <a:bodyPr wrap="square" rtlCol="0">
            <a:spAutoFit/>
          </a:bodyPr>
          <a:lstStyle/>
          <a:p>
            <a:pPr algn="ctr"/>
            <a:r>
              <a:rPr lang="en-GB" dirty="0"/>
              <a:t>CSS</a:t>
            </a:r>
          </a:p>
        </p:txBody>
      </p:sp>
      <p:pic>
        <p:nvPicPr>
          <p:cNvPr id="90" name="Picture 3"/>
          <p:cNvPicPr>
            <a:picLocks noChangeAspect="1" noChangeArrowheads="1"/>
          </p:cNvPicPr>
          <p:nvPr/>
        </p:nvPicPr>
        <p:blipFill rotWithShape="1">
          <a:blip r:embed="rId6">
            <a:extLst>
              <a:ext uri="{28A0092B-C50C-407E-A947-70E740481C1C}">
                <a14:useLocalDpi xmlns:a14="http://schemas.microsoft.com/office/drawing/2010/main" val="0"/>
              </a:ext>
            </a:extLst>
          </a:blip>
          <a:srcRect l="52697" t="11022" r="27357" b="-1752"/>
          <a:stretch/>
        </p:blipFill>
        <p:spPr bwMode="auto">
          <a:xfrm>
            <a:off x="1617425" y="5522442"/>
            <a:ext cx="1870393" cy="631247"/>
          </a:xfrm>
          <a:prstGeom prst="rect">
            <a:avLst/>
          </a:prstGeom>
          <a:noFill/>
          <a:ln w="9525">
            <a:solidFill>
              <a:schemeClr val="tx2">
                <a:lumMod val="75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91" name="Picture 3"/>
          <p:cNvPicPr>
            <a:picLocks noChangeAspect="1" noChangeArrowheads="1"/>
          </p:cNvPicPr>
          <p:nvPr/>
        </p:nvPicPr>
        <p:blipFill rotWithShape="1">
          <a:blip r:embed="rId6">
            <a:extLst>
              <a:ext uri="{28A0092B-C50C-407E-A947-70E740481C1C}">
                <a14:useLocalDpi xmlns:a14="http://schemas.microsoft.com/office/drawing/2010/main" val="0"/>
              </a:ext>
            </a:extLst>
          </a:blip>
          <a:srcRect l="16397" t="8753" r="61630" b="5511"/>
          <a:stretch/>
        </p:blipFill>
        <p:spPr bwMode="auto">
          <a:xfrm>
            <a:off x="5995667" y="5529386"/>
            <a:ext cx="2046973" cy="619052"/>
          </a:xfrm>
          <a:prstGeom prst="rect">
            <a:avLst/>
          </a:prstGeom>
          <a:noFill/>
          <a:ln w="9525">
            <a:solidFill>
              <a:schemeClr val="tx2">
                <a:lumMod val="75000"/>
              </a:schemeClr>
            </a:solidFill>
            <a:miter lim="800000"/>
            <a:headEnd/>
            <a:tailEnd/>
          </a:ln>
          <a:extLst>
            <a:ext uri="{909E8E84-426E-40DD-AFC4-6F175D3DCCD1}">
              <a14:hiddenFill xmlns:a14="http://schemas.microsoft.com/office/drawing/2010/main">
                <a:solidFill>
                  <a:schemeClr val="accent1"/>
                </a:solidFill>
              </a14:hiddenFill>
            </a:ext>
          </a:extLst>
        </p:spPr>
      </p:pic>
      <p:sp>
        <p:nvSpPr>
          <p:cNvPr id="92" name="TextBox 91"/>
          <p:cNvSpPr txBox="1"/>
          <p:nvPr/>
        </p:nvSpPr>
        <p:spPr>
          <a:xfrm>
            <a:off x="1522835" y="5468785"/>
            <a:ext cx="1743548" cy="261610"/>
          </a:xfrm>
          <a:prstGeom prst="rect">
            <a:avLst/>
          </a:prstGeom>
          <a:noFill/>
        </p:spPr>
        <p:txBody>
          <a:bodyPr wrap="square" rtlCol="0">
            <a:spAutoFit/>
          </a:bodyPr>
          <a:lstStyle/>
          <a:p>
            <a:pPr algn="ctr"/>
            <a:r>
              <a:rPr lang="en-GB" sz="1050" dirty="0" err="1"/>
              <a:t>Polypyrimidine</a:t>
            </a:r>
            <a:r>
              <a:rPr lang="en-GB" sz="1050" dirty="0"/>
              <a:t> tract (PPT)</a:t>
            </a:r>
          </a:p>
        </p:txBody>
      </p:sp>
      <p:pic>
        <p:nvPicPr>
          <p:cNvPr id="93" name="Picture 3"/>
          <p:cNvPicPr>
            <a:picLocks noChangeAspect="1" noChangeArrowheads="1"/>
          </p:cNvPicPr>
          <p:nvPr/>
        </p:nvPicPr>
        <p:blipFill rotWithShape="1">
          <a:blip r:embed="rId6">
            <a:extLst>
              <a:ext uri="{28A0092B-C50C-407E-A947-70E740481C1C}">
                <a14:useLocalDpi xmlns:a14="http://schemas.microsoft.com/office/drawing/2010/main" val="0"/>
              </a:ext>
            </a:extLst>
          </a:blip>
          <a:srcRect l="71834" t="11023" r="17272"/>
          <a:stretch/>
        </p:blipFill>
        <p:spPr bwMode="auto">
          <a:xfrm>
            <a:off x="3501526" y="5522968"/>
            <a:ext cx="1021557" cy="631888"/>
          </a:xfrm>
          <a:prstGeom prst="rect">
            <a:avLst/>
          </a:prstGeom>
          <a:noFill/>
          <a:ln w="9525">
            <a:solidFill>
              <a:schemeClr val="tx2">
                <a:lumMod val="75000"/>
              </a:schemeClr>
            </a:solidFill>
            <a:miter lim="800000"/>
            <a:headEnd/>
            <a:tailEnd/>
          </a:ln>
          <a:extLst>
            <a:ext uri="{909E8E84-426E-40DD-AFC4-6F175D3DCCD1}">
              <a14:hiddenFill xmlns:a14="http://schemas.microsoft.com/office/drawing/2010/main">
                <a:solidFill>
                  <a:schemeClr val="accent1"/>
                </a:solidFill>
              </a14:hiddenFill>
            </a:ext>
          </a:extLst>
        </p:spPr>
      </p:pic>
      <p:sp>
        <p:nvSpPr>
          <p:cNvPr id="94" name="TextBox 93"/>
          <p:cNvSpPr txBox="1"/>
          <p:nvPr/>
        </p:nvSpPr>
        <p:spPr>
          <a:xfrm>
            <a:off x="6090000" y="5470037"/>
            <a:ext cx="817538" cy="261610"/>
          </a:xfrm>
          <a:prstGeom prst="rect">
            <a:avLst/>
          </a:prstGeom>
          <a:noFill/>
        </p:spPr>
        <p:txBody>
          <a:bodyPr wrap="square" rtlCol="0">
            <a:spAutoFit/>
          </a:bodyPr>
          <a:lstStyle/>
          <a:p>
            <a:pPr algn="ctr"/>
            <a:r>
              <a:rPr lang="en-GB" sz="1100" dirty="0"/>
              <a:t>Donor</a:t>
            </a:r>
            <a:endParaRPr lang="en-GB" sz="1200" dirty="0"/>
          </a:p>
        </p:txBody>
      </p:sp>
      <p:sp>
        <p:nvSpPr>
          <p:cNvPr id="95" name="TextBox 94"/>
          <p:cNvSpPr txBox="1"/>
          <p:nvPr/>
        </p:nvSpPr>
        <p:spPr>
          <a:xfrm>
            <a:off x="3194661" y="5472159"/>
            <a:ext cx="2010225" cy="261610"/>
          </a:xfrm>
          <a:prstGeom prst="rect">
            <a:avLst/>
          </a:prstGeom>
          <a:noFill/>
        </p:spPr>
        <p:txBody>
          <a:bodyPr wrap="square" rtlCol="0">
            <a:spAutoFit/>
          </a:bodyPr>
          <a:lstStyle/>
          <a:p>
            <a:pPr algn="ctr"/>
            <a:r>
              <a:rPr lang="en-GB" sz="1100" dirty="0"/>
              <a:t>Acceptor</a:t>
            </a:r>
            <a:endParaRPr lang="en-GB" sz="1200" dirty="0"/>
          </a:p>
        </p:txBody>
      </p:sp>
      <p:sp>
        <p:nvSpPr>
          <p:cNvPr id="8" name="Slide Number Placeholder 7"/>
          <p:cNvSpPr>
            <a:spLocks noGrp="1"/>
          </p:cNvSpPr>
          <p:nvPr>
            <p:ph type="sldNum" sz="quarter" idx="12"/>
          </p:nvPr>
        </p:nvSpPr>
        <p:spPr/>
        <p:txBody>
          <a:bodyPr/>
          <a:lstStyle/>
          <a:p>
            <a:fld id="{1BF5A10E-0BD5-4B06-B13B-01F78476981C}" type="slidenum">
              <a:rPr lang="en-GB" smtClean="0"/>
              <a:t>11</a:t>
            </a:fld>
            <a:endParaRPr lang="en-GB"/>
          </a:p>
        </p:txBody>
      </p:sp>
    </p:spTree>
    <p:extLst>
      <p:ext uri="{BB962C8B-B14F-4D97-AF65-F5344CB8AC3E}">
        <p14:creationId xmlns:p14="http://schemas.microsoft.com/office/powerpoint/2010/main" val="19117031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37322" y="1392564"/>
            <a:ext cx="8269356" cy="1795137"/>
          </a:xfrm>
        </p:spPr>
        <p:txBody>
          <a:bodyPr/>
          <a:lstStyle/>
          <a:p>
            <a:r>
              <a:rPr lang="en-GB" dirty="0"/>
              <a:t>8 Teams submitted predictions</a:t>
            </a:r>
          </a:p>
          <a:p>
            <a:pPr lvl="1"/>
            <a:r>
              <a:rPr lang="en-GB" dirty="0">
                <a:solidFill>
                  <a:schemeClr val="accent5">
                    <a:lumMod val="75000"/>
                  </a:schemeClr>
                </a:solidFill>
              </a:rPr>
              <a:t>3 groups submitted multiple models</a:t>
            </a:r>
          </a:p>
          <a:p>
            <a:pPr lvl="2"/>
            <a:r>
              <a:rPr lang="en-GB" dirty="0">
                <a:solidFill>
                  <a:schemeClr val="accent5">
                    <a:lumMod val="75000"/>
                  </a:schemeClr>
                </a:solidFill>
              </a:rPr>
              <a:t>13 sets of predictions overall</a:t>
            </a:r>
          </a:p>
          <a:p>
            <a:pPr lvl="2"/>
            <a:r>
              <a:rPr lang="en-GB" dirty="0">
                <a:solidFill>
                  <a:schemeClr val="accent5">
                    <a:lumMod val="75000"/>
                  </a:schemeClr>
                </a:solidFill>
              </a:rPr>
              <a:t>Showing results just for one per group – selected on highest AUC</a:t>
            </a:r>
          </a:p>
          <a:p>
            <a:pPr lvl="2"/>
            <a:endParaRPr lang="en-GB" dirty="0">
              <a:solidFill>
                <a:schemeClr val="accent5">
                  <a:lumMod val="75000"/>
                </a:schemeClr>
              </a:solidFill>
            </a:endParaRPr>
          </a:p>
        </p:txBody>
      </p:sp>
      <p:sp>
        <p:nvSpPr>
          <p:cNvPr id="5" name="Title 1"/>
          <p:cNvSpPr txBox="1">
            <a:spLocks/>
          </p:cNvSpPr>
          <p:nvPr/>
        </p:nvSpPr>
        <p:spPr>
          <a:xfrm>
            <a:off x="152399" y="152401"/>
            <a:ext cx="9033163" cy="104966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600" dirty="0">
                <a:solidFill>
                  <a:schemeClr val="accent5">
                    <a:lumMod val="75000"/>
                  </a:schemeClr>
                </a:solidFill>
              </a:rPr>
              <a:t>The Contenders</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28936" y="0"/>
            <a:ext cx="1915064" cy="908844"/>
          </a:xfrm>
          <a:prstGeom prst="rect">
            <a:avLst/>
          </a:prstGeom>
        </p:spPr>
      </p:pic>
      <p:sp>
        <p:nvSpPr>
          <p:cNvPr id="2" name="Slide Number Placeholder 1"/>
          <p:cNvSpPr>
            <a:spLocks noGrp="1"/>
          </p:cNvSpPr>
          <p:nvPr>
            <p:ph type="sldNum" sz="quarter" idx="12"/>
          </p:nvPr>
        </p:nvSpPr>
        <p:spPr/>
        <p:txBody>
          <a:bodyPr/>
          <a:lstStyle/>
          <a:p>
            <a:fld id="{1BF5A10E-0BD5-4B06-B13B-01F78476981C}" type="slidenum">
              <a:rPr lang="en-GB" smtClean="0"/>
              <a:t>12</a:t>
            </a:fld>
            <a:endParaRPr lang="en-GB"/>
          </a:p>
        </p:txBody>
      </p:sp>
      <p:pic>
        <p:nvPicPr>
          <p:cNvPr id="7" name="Picture 6">
            <a:extLst>
              <a:ext uri="{FF2B5EF4-FFF2-40B4-BE49-F238E27FC236}">
                <a16:creationId xmlns:a16="http://schemas.microsoft.com/office/drawing/2014/main" id="{E6C0676A-89A7-4CC2-B660-E00651421144}"/>
              </a:ext>
            </a:extLst>
          </p:cNvPr>
          <p:cNvPicPr>
            <a:picLocks noChangeAspect="1"/>
          </p:cNvPicPr>
          <p:nvPr/>
        </p:nvPicPr>
        <p:blipFill>
          <a:blip r:embed="rId3"/>
          <a:stretch>
            <a:fillRect/>
          </a:stretch>
        </p:blipFill>
        <p:spPr>
          <a:xfrm>
            <a:off x="4981450" y="3518332"/>
            <a:ext cx="3387850" cy="2926918"/>
          </a:xfrm>
          <a:prstGeom prst="rect">
            <a:avLst/>
          </a:prstGeom>
        </p:spPr>
      </p:pic>
      <p:sp>
        <p:nvSpPr>
          <p:cNvPr id="8" name="Content Placeholder 2">
            <a:extLst>
              <a:ext uri="{FF2B5EF4-FFF2-40B4-BE49-F238E27FC236}">
                <a16:creationId xmlns:a16="http://schemas.microsoft.com/office/drawing/2014/main" id="{EE0E5A6B-1597-4890-AD34-9580EC8B6217}"/>
              </a:ext>
            </a:extLst>
          </p:cNvPr>
          <p:cNvSpPr txBox="1">
            <a:spLocks/>
          </p:cNvSpPr>
          <p:nvPr/>
        </p:nvSpPr>
        <p:spPr>
          <a:xfrm>
            <a:off x="457201" y="3429000"/>
            <a:ext cx="4114799" cy="179513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Also ran </a:t>
            </a:r>
            <a:r>
              <a:rPr lang="en-GB" dirty="0" err="1"/>
              <a:t>SpliceAI</a:t>
            </a:r>
            <a:r>
              <a:rPr lang="en-GB" dirty="0"/>
              <a:t> on the variants to compare</a:t>
            </a:r>
            <a:endParaRPr lang="en-GB" dirty="0">
              <a:solidFill>
                <a:schemeClr val="accent5">
                  <a:lumMod val="75000"/>
                </a:schemeClr>
              </a:solidFill>
            </a:endParaRPr>
          </a:p>
          <a:p>
            <a:pPr lvl="1"/>
            <a:r>
              <a:rPr lang="en-GB" dirty="0">
                <a:solidFill>
                  <a:schemeClr val="accent5">
                    <a:lumMod val="75000"/>
                  </a:schemeClr>
                </a:solidFill>
              </a:rPr>
              <a:t>Scores obtained through </a:t>
            </a:r>
            <a:r>
              <a:rPr lang="en-GB" dirty="0" err="1">
                <a:solidFill>
                  <a:schemeClr val="accent5">
                    <a:lumMod val="75000"/>
                  </a:schemeClr>
                </a:solidFill>
              </a:rPr>
              <a:t>Ensembl’s</a:t>
            </a:r>
            <a:r>
              <a:rPr lang="en-GB" dirty="0">
                <a:solidFill>
                  <a:schemeClr val="accent5">
                    <a:lumMod val="75000"/>
                  </a:schemeClr>
                </a:solidFill>
              </a:rPr>
              <a:t> VEP</a:t>
            </a:r>
          </a:p>
          <a:p>
            <a:pPr lvl="1"/>
            <a:r>
              <a:rPr lang="en-GB" dirty="0">
                <a:solidFill>
                  <a:schemeClr val="accent5">
                    <a:lumMod val="75000"/>
                  </a:schemeClr>
                </a:solidFill>
              </a:rPr>
              <a:t>0.2 cut-off used</a:t>
            </a:r>
          </a:p>
          <a:p>
            <a:pPr marL="914400" lvl="2" indent="0">
              <a:buNone/>
            </a:pPr>
            <a:endParaRPr lang="en-GB" dirty="0">
              <a:solidFill>
                <a:schemeClr val="accent5">
                  <a:lumMod val="75000"/>
                </a:schemeClr>
              </a:solidFill>
            </a:endParaRPr>
          </a:p>
        </p:txBody>
      </p:sp>
    </p:spTree>
    <p:extLst>
      <p:ext uri="{BB962C8B-B14F-4D97-AF65-F5344CB8AC3E}">
        <p14:creationId xmlns:p14="http://schemas.microsoft.com/office/powerpoint/2010/main" val="2598849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7886700" cy="1325563"/>
          </a:xfrm>
        </p:spPr>
        <p:txBody>
          <a:bodyPr/>
          <a:lstStyle/>
          <a:p>
            <a:r>
              <a:rPr lang="en-GB" dirty="0">
                <a:solidFill>
                  <a:schemeClr val="accent5">
                    <a:lumMod val="75000"/>
                  </a:schemeClr>
                </a:solidFill>
              </a:rPr>
              <a:t>Performance comparison - ROC</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28936" y="0"/>
            <a:ext cx="1915064" cy="908844"/>
          </a:xfrm>
          <a:prstGeom prst="rect">
            <a:avLst/>
          </a:prstGeom>
        </p:spPr>
      </p:pic>
      <p:pic>
        <p:nvPicPr>
          <p:cNvPr id="7" name="Picture 6"/>
          <p:cNvPicPr>
            <a:picLocks noChangeAspect="1"/>
          </p:cNvPicPr>
          <p:nvPr/>
        </p:nvPicPr>
        <p:blipFill rotWithShape="1">
          <a:blip r:embed="rId4">
            <a:extLst>
              <a:ext uri="{28A0092B-C50C-407E-A947-70E740481C1C}">
                <a14:useLocalDpi xmlns:a14="http://schemas.microsoft.com/office/drawing/2010/main" val="0"/>
              </a:ext>
            </a:extLst>
          </a:blip>
          <a:srcRect r="19084"/>
          <a:stretch/>
        </p:blipFill>
        <p:spPr>
          <a:xfrm>
            <a:off x="394629" y="908844"/>
            <a:ext cx="5388104" cy="5915851"/>
          </a:xfrm>
          <a:prstGeom prst="rect">
            <a:avLst/>
          </a:prstGeom>
        </p:spPr>
      </p:pic>
      <p:graphicFrame>
        <p:nvGraphicFramePr>
          <p:cNvPr id="8" name="Table 7"/>
          <p:cNvGraphicFramePr>
            <a:graphicFrameLocks noGrp="1"/>
          </p:cNvGraphicFramePr>
          <p:nvPr>
            <p:extLst>
              <p:ext uri="{D42A27DB-BD31-4B8C-83A1-F6EECF244321}">
                <p14:modId xmlns:p14="http://schemas.microsoft.com/office/powerpoint/2010/main" val="4094864211"/>
              </p:ext>
            </p:extLst>
          </p:nvPr>
        </p:nvGraphicFramePr>
        <p:xfrm>
          <a:off x="7228936" y="1146956"/>
          <a:ext cx="1559464" cy="2336615"/>
        </p:xfrm>
        <a:graphic>
          <a:graphicData uri="http://schemas.openxmlformats.org/drawingml/2006/table">
            <a:tbl>
              <a:tblPr firstRow="1" bandRow="1">
                <a:tableStyleId>{93296810-A885-4BE3-A3E7-6D5BEEA58F35}</a:tableStyleId>
              </a:tblPr>
              <a:tblGrid>
                <a:gridCol w="789991">
                  <a:extLst>
                    <a:ext uri="{9D8B030D-6E8A-4147-A177-3AD203B41FA5}">
                      <a16:colId xmlns:a16="http://schemas.microsoft.com/office/drawing/2014/main" val="4000736187"/>
                    </a:ext>
                  </a:extLst>
                </a:gridCol>
                <a:gridCol w="769473">
                  <a:extLst>
                    <a:ext uri="{9D8B030D-6E8A-4147-A177-3AD203B41FA5}">
                      <a16:colId xmlns:a16="http://schemas.microsoft.com/office/drawing/2014/main" val="767784184"/>
                    </a:ext>
                  </a:extLst>
                </a:gridCol>
              </a:tblGrid>
              <a:tr h="221768">
                <a:tc>
                  <a:txBody>
                    <a:bodyPr/>
                    <a:lstStyle/>
                    <a:p>
                      <a:r>
                        <a:rPr lang="en-GB" sz="1400" dirty="0"/>
                        <a:t>Group</a:t>
                      </a:r>
                    </a:p>
                  </a:txBody>
                  <a:tcPr/>
                </a:tc>
                <a:tc>
                  <a:txBody>
                    <a:bodyPr/>
                    <a:lstStyle/>
                    <a:p>
                      <a:r>
                        <a:rPr lang="en-GB" sz="1400" dirty="0"/>
                        <a:t>AUC</a:t>
                      </a:r>
                    </a:p>
                  </a:txBody>
                  <a:tcPr/>
                </a:tc>
                <a:extLst>
                  <a:ext uri="{0D108BD9-81ED-4DB2-BD59-A6C34878D82A}">
                    <a16:rowId xmlns:a16="http://schemas.microsoft.com/office/drawing/2014/main" val="3123893398"/>
                  </a:ext>
                </a:extLst>
              </a:tr>
              <a:tr h="181224">
                <a:tc>
                  <a:txBody>
                    <a:bodyPr/>
                    <a:lstStyle/>
                    <a:p>
                      <a:pPr algn="l" fontAlgn="b"/>
                      <a:r>
                        <a:rPr lang="en-GB" sz="1400" b="0" i="0" u="none" strike="noStrike" dirty="0">
                          <a:solidFill>
                            <a:srgbClr val="000000"/>
                          </a:solidFill>
                          <a:effectLst/>
                          <a:latin typeface="Calibri" panose="020F0502020204030204" pitchFamily="34" charset="0"/>
                        </a:rPr>
                        <a:t>T4</a:t>
                      </a:r>
                    </a:p>
                  </a:txBody>
                  <a:tcPr marL="6350" marR="6350" marT="6350" marB="0" anchor="b"/>
                </a:tc>
                <a:tc>
                  <a:txBody>
                    <a:bodyPr/>
                    <a:lstStyle/>
                    <a:p>
                      <a:pPr algn="r" fontAlgn="b"/>
                      <a:r>
                        <a:rPr lang="en-GB" sz="1400" b="0" i="0" u="none" strike="noStrike" dirty="0">
                          <a:solidFill>
                            <a:srgbClr val="000000"/>
                          </a:solidFill>
                          <a:effectLst/>
                          <a:latin typeface="Calibri" panose="020F0502020204030204" pitchFamily="34" charset="0"/>
                        </a:rPr>
                        <a:t>0.826</a:t>
                      </a:r>
                    </a:p>
                  </a:txBody>
                  <a:tcPr marL="6350" marR="6350" marT="6350" marB="0" anchor="b"/>
                </a:tc>
                <a:extLst>
                  <a:ext uri="{0D108BD9-81ED-4DB2-BD59-A6C34878D82A}">
                    <a16:rowId xmlns:a16="http://schemas.microsoft.com/office/drawing/2014/main" val="2345809499"/>
                  </a:ext>
                </a:extLst>
              </a:tr>
              <a:tr h="203940">
                <a:tc>
                  <a:txBody>
                    <a:bodyPr/>
                    <a:lstStyle/>
                    <a:p>
                      <a:pPr algn="l" fontAlgn="b"/>
                      <a:r>
                        <a:rPr lang="en-GB" sz="1400" b="0" i="0" u="none" strike="noStrike" dirty="0">
                          <a:solidFill>
                            <a:srgbClr val="000000"/>
                          </a:solidFill>
                          <a:effectLst/>
                          <a:latin typeface="Calibri" panose="020F0502020204030204" pitchFamily="34" charset="0"/>
                        </a:rPr>
                        <a:t>T1_m2</a:t>
                      </a:r>
                    </a:p>
                  </a:txBody>
                  <a:tcPr marL="6350" marR="6350" marT="6350" marB="0" anchor="b"/>
                </a:tc>
                <a:tc>
                  <a:txBody>
                    <a:bodyPr/>
                    <a:lstStyle/>
                    <a:p>
                      <a:pPr algn="r" fontAlgn="b"/>
                      <a:r>
                        <a:rPr lang="en-GB" sz="1400" b="0" i="0" u="none" strike="noStrike" dirty="0">
                          <a:solidFill>
                            <a:srgbClr val="000000"/>
                          </a:solidFill>
                          <a:effectLst/>
                          <a:latin typeface="Calibri" panose="020F0502020204030204" pitchFamily="34" charset="0"/>
                        </a:rPr>
                        <a:t>0.813</a:t>
                      </a:r>
                    </a:p>
                  </a:txBody>
                  <a:tcPr marL="6350" marR="6350" marT="6350" marB="0" anchor="b"/>
                </a:tc>
                <a:extLst>
                  <a:ext uri="{0D108BD9-81ED-4DB2-BD59-A6C34878D82A}">
                    <a16:rowId xmlns:a16="http://schemas.microsoft.com/office/drawing/2014/main" val="471523732"/>
                  </a:ext>
                </a:extLst>
              </a:tr>
              <a:tr h="227485">
                <a:tc>
                  <a:txBody>
                    <a:bodyPr/>
                    <a:lstStyle/>
                    <a:p>
                      <a:pPr algn="l" fontAlgn="b"/>
                      <a:r>
                        <a:rPr lang="en-GB" sz="1400" b="0" i="0" u="none" strike="noStrike" dirty="0" err="1">
                          <a:solidFill>
                            <a:srgbClr val="000000"/>
                          </a:solidFill>
                          <a:effectLst/>
                          <a:latin typeface="Calibri" panose="020F0502020204030204" pitchFamily="34" charset="0"/>
                        </a:rPr>
                        <a:t>SpliceAI</a:t>
                      </a:r>
                      <a:endParaRPr lang="en-GB" sz="1400" b="0" i="0" u="none" strike="noStrike" dirty="0">
                        <a:solidFill>
                          <a:srgbClr val="000000"/>
                        </a:solidFill>
                        <a:effectLst/>
                        <a:latin typeface="Calibri" panose="020F0502020204030204" pitchFamily="34" charset="0"/>
                      </a:endParaRPr>
                    </a:p>
                  </a:txBody>
                  <a:tcPr marL="6350" marR="6350" marT="6350" marB="0" anchor="b"/>
                </a:tc>
                <a:tc>
                  <a:txBody>
                    <a:bodyPr/>
                    <a:lstStyle/>
                    <a:p>
                      <a:pPr algn="r" fontAlgn="b"/>
                      <a:r>
                        <a:rPr lang="en-GB" sz="1400" b="0" i="0" u="none" strike="noStrike" dirty="0">
                          <a:solidFill>
                            <a:srgbClr val="000000"/>
                          </a:solidFill>
                          <a:effectLst/>
                          <a:latin typeface="Calibri" panose="020F0502020204030204" pitchFamily="34" charset="0"/>
                        </a:rPr>
                        <a:t>0.813</a:t>
                      </a:r>
                    </a:p>
                  </a:txBody>
                  <a:tcPr marL="6350" marR="6350" marT="6350" marB="0" anchor="b"/>
                </a:tc>
                <a:extLst>
                  <a:ext uri="{0D108BD9-81ED-4DB2-BD59-A6C34878D82A}">
                    <a16:rowId xmlns:a16="http://schemas.microsoft.com/office/drawing/2014/main" val="3524859366"/>
                  </a:ext>
                </a:extLst>
              </a:tr>
              <a:tr h="227485">
                <a:tc>
                  <a:txBody>
                    <a:bodyPr/>
                    <a:lstStyle/>
                    <a:p>
                      <a:pPr algn="l" fontAlgn="b"/>
                      <a:r>
                        <a:rPr lang="en-GB" sz="1400" b="0" i="0" u="none" strike="noStrike" dirty="0">
                          <a:solidFill>
                            <a:srgbClr val="000000"/>
                          </a:solidFill>
                          <a:effectLst/>
                          <a:latin typeface="Calibri" panose="020F0502020204030204" pitchFamily="34" charset="0"/>
                        </a:rPr>
                        <a:t>T6_m1</a:t>
                      </a:r>
                    </a:p>
                  </a:txBody>
                  <a:tcPr marL="6350" marR="6350" marT="6350" marB="0" anchor="b"/>
                </a:tc>
                <a:tc>
                  <a:txBody>
                    <a:bodyPr/>
                    <a:lstStyle/>
                    <a:p>
                      <a:pPr algn="r" fontAlgn="b"/>
                      <a:r>
                        <a:rPr lang="en-GB" sz="1400" b="0" i="0" u="none" strike="noStrike" dirty="0">
                          <a:solidFill>
                            <a:srgbClr val="000000"/>
                          </a:solidFill>
                          <a:effectLst/>
                          <a:latin typeface="Calibri" panose="020F0502020204030204" pitchFamily="34" charset="0"/>
                        </a:rPr>
                        <a:t>0.798</a:t>
                      </a:r>
                    </a:p>
                  </a:txBody>
                  <a:tcPr marL="6350" marR="6350" marT="6350" marB="0" anchor="b"/>
                </a:tc>
                <a:extLst>
                  <a:ext uri="{0D108BD9-81ED-4DB2-BD59-A6C34878D82A}">
                    <a16:rowId xmlns:a16="http://schemas.microsoft.com/office/drawing/2014/main" val="3365777954"/>
                  </a:ext>
                </a:extLst>
              </a:tr>
              <a:tr h="227485">
                <a:tc>
                  <a:txBody>
                    <a:bodyPr/>
                    <a:lstStyle/>
                    <a:p>
                      <a:pPr algn="l" fontAlgn="b"/>
                      <a:r>
                        <a:rPr lang="en-GB" sz="1400" b="0" i="0" u="none" strike="noStrike">
                          <a:solidFill>
                            <a:srgbClr val="000000"/>
                          </a:solidFill>
                          <a:effectLst/>
                          <a:latin typeface="Calibri" panose="020F0502020204030204" pitchFamily="34" charset="0"/>
                        </a:rPr>
                        <a:t>T8</a:t>
                      </a:r>
                    </a:p>
                  </a:txBody>
                  <a:tcPr marL="6350" marR="6350" marT="6350" marB="0" anchor="b"/>
                </a:tc>
                <a:tc>
                  <a:txBody>
                    <a:bodyPr/>
                    <a:lstStyle/>
                    <a:p>
                      <a:pPr algn="r" fontAlgn="b"/>
                      <a:r>
                        <a:rPr lang="en-GB" sz="1400" b="0" i="0" u="none" strike="noStrike" dirty="0">
                          <a:solidFill>
                            <a:srgbClr val="000000"/>
                          </a:solidFill>
                          <a:effectLst/>
                          <a:latin typeface="Calibri" panose="020F0502020204030204" pitchFamily="34" charset="0"/>
                        </a:rPr>
                        <a:t>0.753</a:t>
                      </a:r>
                    </a:p>
                  </a:txBody>
                  <a:tcPr marL="6350" marR="6350" marT="6350" marB="0" anchor="b"/>
                </a:tc>
                <a:extLst>
                  <a:ext uri="{0D108BD9-81ED-4DB2-BD59-A6C34878D82A}">
                    <a16:rowId xmlns:a16="http://schemas.microsoft.com/office/drawing/2014/main" val="3134410864"/>
                  </a:ext>
                </a:extLst>
              </a:tr>
              <a:tr h="227485">
                <a:tc>
                  <a:txBody>
                    <a:bodyPr/>
                    <a:lstStyle/>
                    <a:p>
                      <a:pPr algn="l" fontAlgn="b"/>
                      <a:r>
                        <a:rPr lang="en-GB" sz="1400" b="0" i="0" u="none" strike="noStrike" dirty="0">
                          <a:solidFill>
                            <a:srgbClr val="000000"/>
                          </a:solidFill>
                          <a:effectLst/>
                          <a:latin typeface="Calibri" panose="020F0502020204030204" pitchFamily="34" charset="0"/>
                        </a:rPr>
                        <a:t>T5_m3</a:t>
                      </a:r>
                    </a:p>
                  </a:txBody>
                  <a:tcPr marL="6350" marR="6350" marT="6350" marB="0" anchor="b"/>
                </a:tc>
                <a:tc>
                  <a:txBody>
                    <a:bodyPr/>
                    <a:lstStyle/>
                    <a:p>
                      <a:pPr algn="r" fontAlgn="b"/>
                      <a:r>
                        <a:rPr lang="en-GB" sz="1400" b="0" i="0" u="none" strike="noStrike" dirty="0">
                          <a:solidFill>
                            <a:srgbClr val="000000"/>
                          </a:solidFill>
                          <a:effectLst/>
                          <a:latin typeface="Calibri" panose="020F0502020204030204" pitchFamily="34" charset="0"/>
                        </a:rPr>
                        <a:t>0.721</a:t>
                      </a:r>
                    </a:p>
                  </a:txBody>
                  <a:tcPr marL="6350" marR="6350" marT="6350" marB="0" anchor="b"/>
                </a:tc>
                <a:extLst>
                  <a:ext uri="{0D108BD9-81ED-4DB2-BD59-A6C34878D82A}">
                    <a16:rowId xmlns:a16="http://schemas.microsoft.com/office/drawing/2014/main" val="2127332207"/>
                  </a:ext>
                </a:extLst>
              </a:tr>
              <a:tr h="227485">
                <a:tc>
                  <a:txBody>
                    <a:bodyPr/>
                    <a:lstStyle/>
                    <a:p>
                      <a:pPr algn="l" fontAlgn="b"/>
                      <a:r>
                        <a:rPr lang="en-GB" sz="1400" b="0" i="0" u="none" strike="noStrike">
                          <a:solidFill>
                            <a:srgbClr val="000000"/>
                          </a:solidFill>
                          <a:effectLst/>
                          <a:latin typeface="Calibri" panose="020F0502020204030204" pitchFamily="34" charset="0"/>
                        </a:rPr>
                        <a:t>T7</a:t>
                      </a:r>
                    </a:p>
                  </a:txBody>
                  <a:tcPr marL="6350" marR="6350" marT="6350" marB="0" anchor="b"/>
                </a:tc>
                <a:tc>
                  <a:txBody>
                    <a:bodyPr/>
                    <a:lstStyle/>
                    <a:p>
                      <a:pPr algn="r" fontAlgn="b"/>
                      <a:r>
                        <a:rPr lang="en-GB" sz="1400" b="0" i="0" u="none" strike="noStrike" dirty="0">
                          <a:solidFill>
                            <a:srgbClr val="000000"/>
                          </a:solidFill>
                          <a:effectLst/>
                          <a:latin typeface="Calibri" panose="020F0502020204030204" pitchFamily="34" charset="0"/>
                        </a:rPr>
                        <a:t>0.721</a:t>
                      </a:r>
                    </a:p>
                  </a:txBody>
                  <a:tcPr marL="6350" marR="6350" marT="6350" marB="0" anchor="b"/>
                </a:tc>
                <a:extLst>
                  <a:ext uri="{0D108BD9-81ED-4DB2-BD59-A6C34878D82A}">
                    <a16:rowId xmlns:a16="http://schemas.microsoft.com/office/drawing/2014/main" val="3155063505"/>
                  </a:ext>
                </a:extLst>
              </a:tr>
              <a:tr h="227485">
                <a:tc>
                  <a:txBody>
                    <a:bodyPr/>
                    <a:lstStyle/>
                    <a:p>
                      <a:pPr algn="l" fontAlgn="b"/>
                      <a:r>
                        <a:rPr lang="en-GB" sz="1400" b="0" i="0" u="none" strike="noStrike">
                          <a:solidFill>
                            <a:srgbClr val="000000"/>
                          </a:solidFill>
                          <a:effectLst/>
                          <a:latin typeface="Calibri" panose="020F0502020204030204" pitchFamily="34" charset="0"/>
                        </a:rPr>
                        <a:t>T2</a:t>
                      </a:r>
                    </a:p>
                  </a:txBody>
                  <a:tcPr marL="6350" marR="6350" marT="6350" marB="0" anchor="b"/>
                </a:tc>
                <a:tc>
                  <a:txBody>
                    <a:bodyPr/>
                    <a:lstStyle/>
                    <a:p>
                      <a:pPr algn="r" fontAlgn="b"/>
                      <a:r>
                        <a:rPr lang="en-GB" sz="1400" b="0" i="0" u="none" strike="noStrike" dirty="0">
                          <a:solidFill>
                            <a:srgbClr val="000000"/>
                          </a:solidFill>
                          <a:effectLst/>
                          <a:latin typeface="Calibri" panose="020F0502020204030204" pitchFamily="34" charset="0"/>
                        </a:rPr>
                        <a:t>0.703</a:t>
                      </a:r>
                    </a:p>
                  </a:txBody>
                  <a:tcPr marL="6350" marR="6350" marT="6350" marB="0" anchor="b"/>
                </a:tc>
                <a:extLst>
                  <a:ext uri="{0D108BD9-81ED-4DB2-BD59-A6C34878D82A}">
                    <a16:rowId xmlns:a16="http://schemas.microsoft.com/office/drawing/2014/main" val="2751560845"/>
                  </a:ext>
                </a:extLst>
              </a:tr>
              <a:tr h="227485">
                <a:tc>
                  <a:txBody>
                    <a:bodyPr/>
                    <a:lstStyle/>
                    <a:p>
                      <a:pPr algn="l" fontAlgn="b"/>
                      <a:r>
                        <a:rPr lang="en-GB" sz="1400" b="0" i="0" u="none" strike="noStrike">
                          <a:solidFill>
                            <a:srgbClr val="000000"/>
                          </a:solidFill>
                          <a:effectLst/>
                          <a:latin typeface="Calibri" panose="020F0502020204030204" pitchFamily="34" charset="0"/>
                        </a:rPr>
                        <a:t>T3</a:t>
                      </a:r>
                    </a:p>
                  </a:txBody>
                  <a:tcPr marL="6350" marR="6350" marT="6350" marB="0" anchor="b"/>
                </a:tc>
                <a:tc>
                  <a:txBody>
                    <a:bodyPr/>
                    <a:lstStyle/>
                    <a:p>
                      <a:pPr algn="r" fontAlgn="b"/>
                      <a:r>
                        <a:rPr lang="en-GB" sz="1400" b="0" i="0" u="none" strike="noStrike" dirty="0">
                          <a:solidFill>
                            <a:srgbClr val="000000"/>
                          </a:solidFill>
                          <a:effectLst/>
                          <a:latin typeface="Calibri" panose="020F0502020204030204" pitchFamily="34" charset="0"/>
                        </a:rPr>
                        <a:t>0.687</a:t>
                      </a:r>
                    </a:p>
                  </a:txBody>
                  <a:tcPr marL="6350" marR="6350" marT="6350" marB="0" anchor="b"/>
                </a:tc>
                <a:extLst>
                  <a:ext uri="{0D108BD9-81ED-4DB2-BD59-A6C34878D82A}">
                    <a16:rowId xmlns:a16="http://schemas.microsoft.com/office/drawing/2014/main" val="940961255"/>
                  </a:ext>
                </a:extLst>
              </a:tr>
            </a:tbl>
          </a:graphicData>
        </a:graphic>
      </p:graphicFrame>
      <p:sp>
        <p:nvSpPr>
          <p:cNvPr id="9" name="Slide Number Placeholder 8"/>
          <p:cNvSpPr>
            <a:spLocks noGrp="1"/>
          </p:cNvSpPr>
          <p:nvPr>
            <p:ph type="sldNum" sz="quarter" idx="12"/>
          </p:nvPr>
        </p:nvSpPr>
        <p:spPr/>
        <p:txBody>
          <a:bodyPr/>
          <a:lstStyle/>
          <a:p>
            <a:fld id="{1BF5A10E-0BD5-4B06-B13B-01F78476981C}" type="slidenum">
              <a:rPr lang="en-GB" smtClean="0"/>
              <a:t>13</a:t>
            </a:fld>
            <a:endParaRPr lang="en-GB"/>
          </a:p>
        </p:txBody>
      </p:sp>
      <p:pic>
        <p:nvPicPr>
          <p:cNvPr id="10" name="Picture 9"/>
          <p:cNvPicPr>
            <a:picLocks noChangeAspect="1"/>
          </p:cNvPicPr>
          <p:nvPr/>
        </p:nvPicPr>
        <p:blipFill rotWithShape="1">
          <a:blip r:embed="rId4">
            <a:extLst>
              <a:ext uri="{28A0092B-C50C-407E-A947-70E740481C1C}">
                <a14:useLocalDpi xmlns:a14="http://schemas.microsoft.com/office/drawing/2010/main" val="0"/>
              </a:ext>
            </a:extLst>
          </a:blip>
          <a:srcRect l="81297" t="28002" b="33786"/>
          <a:stretch/>
        </p:blipFill>
        <p:spPr>
          <a:xfrm>
            <a:off x="5153915" y="1927754"/>
            <a:ext cx="1932853" cy="3508437"/>
          </a:xfrm>
          <a:prstGeom prst="rect">
            <a:avLst/>
          </a:prstGeom>
        </p:spPr>
      </p:pic>
      <p:sp>
        <p:nvSpPr>
          <p:cNvPr id="11" name="TextBox 10"/>
          <p:cNvSpPr txBox="1"/>
          <p:nvPr/>
        </p:nvSpPr>
        <p:spPr>
          <a:xfrm>
            <a:off x="5711649" y="5016059"/>
            <a:ext cx="1446203" cy="338554"/>
          </a:xfrm>
          <a:prstGeom prst="rect">
            <a:avLst/>
          </a:prstGeom>
          <a:solidFill>
            <a:schemeClr val="bg1"/>
          </a:solidFill>
        </p:spPr>
        <p:txBody>
          <a:bodyPr wrap="square" rtlCol="0">
            <a:spAutoFit/>
          </a:bodyPr>
          <a:lstStyle/>
          <a:p>
            <a:r>
              <a:rPr lang="en-GB" sz="1600" dirty="0" err="1"/>
              <a:t>SpliceAI</a:t>
            </a:r>
            <a:endParaRPr lang="en-GB" sz="1400" dirty="0"/>
          </a:p>
        </p:txBody>
      </p:sp>
    </p:spTree>
    <p:extLst>
      <p:ext uri="{BB962C8B-B14F-4D97-AF65-F5344CB8AC3E}">
        <p14:creationId xmlns:p14="http://schemas.microsoft.com/office/powerpoint/2010/main" val="9666926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7886700" cy="1325563"/>
          </a:xfrm>
        </p:spPr>
        <p:txBody>
          <a:bodyPr/>
          <a:lstStyle/>
          <a:p>
            <a:r>
              <a:rPr lang="en-GB" dirty="0">
                <a:solidFill>
                  <a:schemeClr val="accent5">
                    <a:lumMod val="75000"/>
                  </a:schemeClr>
                </a:solidFill>
              </a:rPr>
              <a:t>Performance comparison stats</a:t>
            </a:r>
          </a:p>
        </p:txBody>
      </p:sp>
      <p:graphicFrame>
        <p:nvGraphicFramePr>
          <p:cNvPr id="3" name="Table 2"/>
          <p:cNvGraphicFramePr>
            <a:graphicFrameLocks noGrp="1"/>
          </p:cNvGraphicFramePr>
          <p:nvPr>
            <p:extLst>
              <p:ext uri="{D42A27DB-BD31-4B8C-83A1-F6EECF244321}">
                <p14:modId xmlns:p14="http://schemas.microsoft.com/office/powerpoint/2010/main" val="3720973121"/>
              </p:ext>
            </p:extLst>
          </p:nvPr>
        </p:nvGraphicFramePr>
        <p:xfrm>
          <a:off x="787884" y="1570007"/>
          <a:ext cx="7333594" cy="1796557"/>
        </p:xfrm>
        <a:graphic>
          <a:graphicData uri="http://schemas.openxmlformats.org/drawingml/2006/table">
            <a:tbl>
              <a:tblPr firstRow="1">
                <a:tableStyleId>{93296810-A885-4BE3-A3E7-6D5BEEA58F35}</a:tableStyleId>
              </a:tblPr>
              <a:tblGrid>
                <a:gridCol w="1098642">
                  <a:extLst>
                    <a:ext uri="{9D8B030D-6E8A-4147-A177-3AD203B41FA5}">
                      <a16:colId xmlns:a16="http://schemas.microsoft.com/office/drawing/2014/main" val="1932525421"/>
                    </a:ext>
                  </a:extLst>
                </a:gridCol>
                <a:gridCol w="660292">
                  <a:extLst>
                    <a:ext uri="{9D8B030D-6E8A-4147-A177-3AD203B41FA5}">
                      <a16:colId xmlns:a16="http://schemas.microsoft.com/office/drawing/2014/main" val="2321288843"/>
                    </a:ext>
                  </a:extLst>
                </a:gridCol>
                <a:gridCol w="693878">
                  <a:extLst>
                    <a:ext uri="{9D8B030D-6E8A-4147-A177-3AD203B41FA5}">
                      <a16:colId xmlns:a16="http://schemas.microsoft.com/office/drawing/2014/main" val="3781350877"/>
                    </a:ext>
                  </a:extLst>
                </a:gridCol>
                <a:gridCol w="693878">
                  <a:extLst>
                    <a:ext uri="{9D8B030D-6E8A-4147-A177-3AD203B41FA5}">
                      <a16:colId xmlns:a16="http://schemas.microsoft.com/office/drawing/2014/main" val="773640176"/>
                    </a:ext>
                  </a:extLst>
                </a:gridCol>
                <a:gridCol w="693878">
                  <a:extLst>
                    <a:ext uri="{9D8B030D-6E8A-4147-A177-3AD203B41FA5}">
                      <a16:colId xmlns:a16="http://schemas.microsoft.com/office/drawing/2014/main" val="2464892690"/>
                    </a:ext>
                  </a:extLst>
                </a:gridCol>
                <a:gridCol w="693878">
                  <a:extLst>
                    <a:ext uri="{9D8B030D-6E8A-4147-A177-3AD203B41FA5}">
                      <a16:colId xmlns:a16="http://schemas.microsoft.com/office/drawing/2014/main" val="920595290"/>
                    </a:ext>
                  </a:extLst>
                </a:gridCol>
                <a:gridCol w="693878">
                  <a:extLst>
                    <a:ext uri="{9D8B030D-6E8A-4147-A177-3AD203B41FA5}">
                      <a16:colId xmlns:a16="http://schemas.microsoft.com/office/drawing/2014/main" val="299629844"/>
                    </a:ext>
                  </a:extLst>
                </a:gridCol>
                <a:gridCol w="693878">
                  <a:extLst>
                    <a:ext uri="{9D8B030D-6E8A-4147-A177-3AD203B41FA5}">
                      <a16:colId xmlns:a16="http://schemas.microsoft.com/office/drawing/2014/main" val="3442993944"/>
                    </a:ext>
                  </a:extLst>
                </a:gridCol>
                <a:gridCol w="693878">
                  <a:extLst>
                    <a:ext uri="{9D8B030D-6E8A-4147-A177-3AD203B41FA5}">
                      <a16:colId xmlns:a16="http://schemas.microsoft.com/office/drawing/2014/main" val="2201908173"/>
                    </a:ext>
                  </a:extLst>
                </a:gridCol>
                <a:gridCol w="717514">
                  <a:extLst>
                    <a:ext uri="{9D8B030D-6E8A-4147-A177-3AD203B41FA5}">
                      <a16:colId xmlns:a16="http://schemas.microsoft.com/office/drawing/2014/main" val="4270473978"/>
                    </a:ext>
                  </a:extLst>
                </a:gridCol>
              </a:tblGrid>
              <a:tr h="286591">
                <a:tc>
                  <a:txBody>
                    <a:bodyPr/>
                    <a:lstStyle/>
                    <a:p>
                      <a:pPr algn="l" fontAlgn="b"/>
                      <a:endParaRPr lang="en-GB" sz="1400" b="0" i="0" u="none" strike="noStrike">
                        <a:solidFill>
                          <a:srgbClr val="000000"/>
                        </a:solidFill>
                        <a:effectLst/>
                        <a:latin typeface="+mn-lt"/>
                      </a:endParaRPr>
                    </a:p>
                  </a:txBody>
                  <a:tcPr marL="5272" marR="5272" marT="5272" marB="0" anchor="b"/>
                </a:tc>
                <a:tc>
                  <a:txBody>
                    <a:bodyPr/>
                    <a:lstStyle/>
                    <a:p>
                      <a:pPr algn="ctr" fontAlgn="b"/>
                      <a:r>
                        <a:rPr lang="en-GB" sz="1400" u="none" strike="noStrike" dirty="0">
                          <a:effectLst/>
                        </a:rPr>
                        <a:t>T1_m2</a:t>
                      </a:r>
                      <a:endParaRPr lang="en-GB" sz="1400" b="0" i="0" u="none" strike="noStrike" dirty="0">
                        <a:solidFill>
                          <a:srgbClr val="000000"/>
                        </a:solidFill>
                        <a:effectLst/>
                        <a:latin typeface="+mn-lt"/>
                      </a:endParaRPr>
                    </a:p>
                  </a:txBody>
                  <a:tcPr marL="5272" marR="5272" marT="5272" marB="0" anchor="b"/>
                </a:tc>
                <a:tc>
                  <a:txBody>
                    <a:bodyPr/>
                    <a:lstStyle/>
                    <a:p>
                      <a:pPr algn="ctr" fontAlgn="b"/>
                      <a:r>
                        <a:rPr lang="en-GB" sz="1400" u="none" strike="noStrike" dirty="0">
                          <a:effectLst/>
                        </a:rPr>
                        <a:t>T2</a:t>
                      </a:r>
                      <a:endParaRPr lang="en-GB" sz="1400" b="0" i="0" u="none" strike="noStrike" dirty="0">
                        <a:solidFill>
                          <a:srgbClr val="000000"/>
                        </a:solidFill>
                        <a:effectLst/>
                        <a:latin typeface="+mn-lt"/>
                      </a:endParaRPr>
                    </a:p>
                  </a:txBody>
                  <a:tcPr marL="5272" marR="5272" marT="5272" marB="0" anchor="b"/>
                </a:tc>
                <a:tc>
                  <a:txBody>
                    <a:bodyPr/>
                    <a:lstStyle/>
                    <a:p>
                      <a:pPr algn="ctr" fontAlgn="b"/>
                      <a:r>
                        <a:rPr lang="en-GB" sz="1400" u="none" strike="noStrike">
                          <a:effectLst/>
                        </a:rPr>
                        <a:t>T3</a:t>
                      </a:r>
                      <a:endParaRPr lang="en-GB" sz="1400" b="0" i="0" u="none" strike="noStrike">
                        <a:solidFill>
                          <a:srgbClr val="000000"/>
                        </a:solidFill>
                        <a:effectLst/>
                        <a:latin typeface="+mn-lt"/>
                      </a:endParaRPr>
                    </a:p>
                  </a:txBody>
                  <a:tcPr marL="5272" marR="5272" marT="5272" marB="0" anchor="b"/>
                </a:tc>
                <a:tc>
                  <a:txBody>
                    <a:bodyPr/>
                    <a:lstStyle/>
                    <a:p>
                      <a:pPr algn="ctr" fontAlgn="b"/>
                      <a:r>
                        <a:rPr lang="en-GB" sz="1400" u="none" strike="noStrike">
                          <a:effectLst/>
                        </a:rPr>
                        <a:t>T4</a:t>
                      </a:r>
                      <a:endParaRPr lang="en-GB" sz="1400" b="0" i="0" u="none" strike="noStrike">
                        <a:solidFill>
                          <a:srgbClr val="000000"/>
                        </a:solidFill>
                        <a:effectLst/>
                        <a:latin typeface="+mn-lt"/>
                      </a:endParaRPr>
                    </a:p>
                  </a:txBody>
                  <a:tcPr marL="5272" marR="5272" marT="5272" marB="0" anchor="b"/>
                </a:tc>
                <a:tc>
                  <a:txBody>
                    <a:bodyPr/>
                    <a:lstStyle/>
                    <a:p>
                      <a:pPr algn="ctr" fontAlgn="b"/>
                      <a:r>
                        <a:rPr lang="en-GB" sz="1400" u="none" strike="noStrike" dirty="0">
                          <a:effectLst/>
                        </a:rPr>
                        <a:t>T5_m3</a:t>
                      </a:r>
                      <a:endParaRPr lang="en-GB" sz="1400" b="0" i="0" u="none" strike="noStrike" dirty="0">
                        <a:solidFill>
                          <a:srgbClr val="000000"/>
                        </a:solidFill>
                        <a:effectLst/>
                        <a:latin typeface="+mn-lt"/>
                      </a:endParaRPr>
                    </a:p>
                  </a:txBody>
                  <a:tcPr marL="5272" marR="5272" marT="5272" marB="0" anchor="b"/>
                </a:tc>
                <a:tc>
                  <a:txBody>
                    <a:bodyPr/>
                    <a:lstStyle/>
                    <a:p>
                      <a:pPr algn="ctr" fontAlgn="b"/>
                      <a:r>
                        <a:rPr lang="en-GB" sz="1400" u="none" strike="noStrike" dirty="0">
                          <a:effectLst/>
                        </a:rPr>
                        <a:t>T6_m1</a:t>
                      </a:r>
                      <a:endParaRPr lang="en-GB" sz="1400" b="0" i="0" u="none" strike="noStrike" dirty="0">
                        <a:solidFill>
                          <a:srgbClr val="000000"/>
                        </a:solidFill>
                        <a:effectLst/>
                        <a:latin typeface="+mn-lt"/>
                      </a:endParaRPr>
                    </a:p>
                  </a:txBody>
                  <a:tcPr marL="5272" marR="5272" marT="5272" marB="0" anchor="b"/>
                </a:tc>
                <a:tc>
                  <a:txBody>
                    <a:bodyPr/>
                    <a:lstStyle/>
                    <a:p>
                      <a:pPr algn="ctr" fontAlgn="b"/>
                      <a:r>
                        <a:rPr lang="en-GB" sz="1400" u="none" strike="noStrike" dirty="0">
                          <a:effectLst/>
                        </a:rPr>
                        <a:t>T7</a:t>
                      </a:r>
                      <a:endParaRPr lang="en-GB" sz="1400" b="0" i="0" u="none" strike="noStrike" dirty="0">
                        <a:solidFill>
                          <a:srgbClr val="000000"/>
                        </a:solidFill>
                        <a:effectLst/>
                        <a:latin typeface="+mn-lt"/>
                      </a:endParaRPr>
                    </a:p>
                  </a:txBody>
                  <a:tcPr marL="5272" marR="5272" marT="5272" marB="0" anchor="b"/>
                </a:tc>
                <a:tc>
                  <a:txBody>
                    <a:bodyPr/>
                    <a:lstStyle/>
                    <a:p>
                      <a:pPr algn="ctr" fontAlgn="b"/>
                      <a:r>
                        <a:rPr lang="en-GB" sz="1400" u="none" strike="noStrike">
                          <a:effectLst/>
                        </a:rPr>
                        <a:t>T8</a:t>
                      </a:r>
                      <a:endParaRPr lang="en-GB" sz="1400" b="0" i="0" u="none" strike="noStrike">
                        <a:solidFill>
                          <a:srgbClr val="000000"/>
                        </a:solidFill>
                        <a:effectLst/>
                        <a:latin typeface="+mn-lt"/>
                      </a:endParaRPr>
                    </a:p>
                  </a:txBody>
                  <a:tcPr marL="5272" marR="5272" marT="5272" marB="0" anchor="b"/>
                </a:tc>
                <a:tc>
                  <a:txBody>
                    <a:bodyPr/>
                    <a:lstStyle/>
                    <a:p>
                      <a:pPr algn="ctr" fontAlgn="b"/>
                      <a:r>
                        <a:rPr lang="en-GB" sz="1400" u="none" strike="noStrike" dirty="0" err="1">
                          <a:effectLst/>
                        </a:rPr>
                        <a:t>SpliceAI</a:t>
                      </a:r>
                      <a:endParaRPr lang="en-GB" sz="1400" b="0" i="0" u="none" strike="noStrike" dirty="0">
                        <a:solidFill>
                          <a:srgbClr val="000000"/>
                        </a:solidFill>
                        <a:effectLst/>
                        <a:latin typeface="+mn-lt"/>
                      </a:endParaRPr>
                    </a:p>
                  </a:txBody>
                  <a:tcPr marL="5272" marR="5272" marT="5272" marB="0" anchor="b"/>
                </a:tc>
                <a:extLst>
                  <a:ext uri="{0D108BD9-81ED-4DB2-BD59-A6C34878D82A}">
                    <a16:rowId xmlns:a16="http://schemas.microsoft.com/office/drawing/2014/main" val="640941643"/>
                  </a:ext>
                </a:extLst>
              </a:tr>
              <a:tr h="251661">
                <a:tc>
                  <a:txBody>
                    <a:bodyPr/>
                    <a:lstStyle/>
                    <a:p>
                      <a:pPr algn="l" fontAlgn="b"/>
                      <a:r>
                        <a:rPr lang="en-GB" sz="1400" u="none" strike="noStrike" dirty="0">
                          <a:effectLst/>
                        </a:rPr>
                        <a:t>AUC</a:t>
                      </a:r>
                      <a:endParaRPr lang="en-GB" sz="1400" b="0" i="0" u="none" strike="noStrike" dirty="0">
                        <a:solidFill>
                          <a:srgbClr val="000000"/>
                        </a:solidFill>
                        <a:effectLst/>
                        <a:latin typeface="+mn-lt"/>
                      </a:endParaRPr>
                    </a:p>
                  </a:txBody>
                  <a:tcPr marL="5272" marR="5272" marT="5272" marB="0" anchor="b"/>
                </a:tc>
                <a:tc>
                  <a:txBody>
                    <a:bodyPr/>
                    <a:lstStyle/>
                    <a:p>
                      <a:pPr algn="ctr" fontAlgn="b"/>
                      <a:r>
                        <a:rPr lang="en-GB" sz="1400" u="none" strike="noStrike" dirty="0">
                          <a:effectLst/>
                        </a:rPr>
                        <a:t>0.813</a:t>
                      </a:r>
                      <a:endParaRPr lang="en-GB" sz="1400" b="0" i="0" u="none" strike="noStrike" dirty="0">
                        <a:solidFill>
                          <a:srgbClr val="000000"/>
                        </a:solidFill>
                        <a:effectLst/>
                        <a:latin typeface="+mn-lt"/>
                      </a:endParaRPr>
                    </a:p>
                  </a:txBody>
                  <a:tcPr marL="5272" marR="5272" marT="5272" marB="0" anchor="b"/>
                </a:tc>
                <a:tc>
                  <a:txBody>
                    <a:bodyPr/>
                    <a:lstStyle/>
                    <a:p>
                      <a:pPr algn="ctr" fontAlgn="b"/>
                      <a:r>
                        <a:rPr lang="en-GB" sz="1400" u="none" strike="noStrike" dirty="0">
                          <a:effectLst/>
                        </a:rPr>
                        <a:t>0.703</a:t>
                      </a:r>
                      <a:endParaRPr lang="en-GB" sz="1400" b="0" i="0" u="none" strike="noStrike" dirty="0">
                        <a:solidFill>
                          <a:srgbClr val="000000"/>
                        </a:solidFill>
                        <a:effectLst/>
                        <a:latin typeface="+mn-lt"/>
                      </a:endParaRPr>
                    </a:p>
                  </a:txBody>
                  <a:tcPr marL="5272" marR="5272" marT="5272" marB="0" anchor="b"/>
                </a:tc>
                <a:tc>
                  <a:txBody>
                    <a:bodyPr/>
                    <a:lstStyle/>
                    <a:p>
                      <a:pPr algn="ctr" fontAlgn="b"/>
                      <a:r>
                        <a:rPr lang="en-GB" sz="1400" u="none" strike="noStrike" dirty="0">
                          <a:effectLst/>
                        </a:rPr>
                        <a:t>0.687</a:t>
                      </a:r>
                      <a:endParaRPr lang="en-GB" sz="1400" b="0" i="0" u="none" strike="noStrike" dirty="0">
                        <a:solidFill>
                          <a:srgbClr val="000000"/>
                        </a:solidFill>
                        <a:effectLst/>
                        <a:latin typeface="+mn-lt"/>
                      </a:endParaRPr>
                    </a:p>
                  </a:txBody>
                  <a:tcPr marL="5272" marR="5272" marT="5272" marB="0" anchor="b"/>
                </a:tc>
                <a:tc>
                  <a:txBody>
                    <a:bodyPr/>
                    <a:lstStyle/>
                    <a:p>
                      <a:pPr algn="ctr" fontAlgn="b"/>
                      <a:r>
                        <a:rPr lang="en-GB" sz="1400" u="none" strike="noStrike" dirty="0">
                          <a:solidFill>
                            <a:schemeClr val="accent2">
                              <a:lumMod val="75000"/>
                            </a:schemeClr>
                          </a:solidFill>
                          <a:effectLst/>
                        </a:rPr>
                        <a:t>0.826</a:t>
                      </a:r>
                      <a:endParaRPr lang="en-GB" sz="1400" b="0" i="0" u="none" strike="noStrike" dirty="0">
                        <a:solidFill>
                          <a:schemeClr val="accent2">
                            <a:lumMod val="75000"/>
                          </a:schemeClr>
                        </a:solidFill>
                        <a:effectLst/>
                        <a:latin typeface="+mn-lt"/>
                      </a:endParaRPr>
                    </a:p>
                  </a:txBody>
                  <a:tcPr marL="5272" marR="5272" marT="5272" marB="0" anchor="b"/>
                </a:tc>
                <a:tc>
                  <a:txBody>
                    <a:bodyPr/>
                    <a:lstStyle/>
                    <a:p>
                      <a:pPr algn="ctr" fontAlgn="b"/>
                      <a:r>
                        <a:rPr lang="en-GB" sz="1400" u="none" strike="noStrike" dirty="0">
                          <a:effectLst/>
                        </a:rPr>
                        <a:t>0.721</a:t>
                      </a:r>
                      <a:endParaRPr lang="en-GB" sz="1400" b="0" i="0" u="none" strike="noStrike" dirty="0">
                        <a:solidFill>
                          <a:srgbClr val="000000"/>
                        </a:solidFill>
                        <a:effectLst/>
                        <a:latin typeface="+mn-lt"/>
                      </a:endParaRPr>
                    </a:p>
                  </a:txBody>
                  <a:tcPr marL="5272" marR="5272" marT="5272" marB="0" anchor="b"/>
                </a:tc>
                <a:tc>
                  <a:txBody>
                    <a:bodyPr/>
                    <a:lstStyle/>
                    <a:p>
                      <a:pPr algn="ctr" fontAlgn="b"/>
                      <a:r>
                        <a:rPr lang="en-GB" sz="1400" u="none" strike="noStrike" dirty="0">
                          <a:effectLst/>
                        </a:rPr>
                        <a:t>0.798</a:t>
                      </a:r>
                      <a:endParaRPr lang="en-GB" sz="1400" b="0" i="0" u="none" strike="noStrike" dirty="0">
                        <a:solidFill>
                          <a:srgbClr val="000000"/>
                        </a:solidFill>
                        <a:effectLst/>
                        <a:latin typeface="+mn-lt"/>
                      </a:endParaRPr>
                    </a:p>
                  </a:txBody>
                  <a:tcPr marL="5272" marR="5272" marT="5272" marB="0" anchor="b"/>
                </a:tc>
                <a:tc>
                  <a:txBody>
                    <a:bodyPr/>
                    <a:lstStyle/>
                    <a:p>
                      <a:pPr algn="ctr" fontAlgn="b"/>
                      <a:r>
                        <a:rPr lang="en-GB" sz="1400" u="none" strike="noStrike" dirty="0">
                          <a:effectLst/>
                        </a:rPr>
                        <a:t>0.721</a:t>
                      </a:r>
                      <a:endParaRPr lang="en-GB" sz="1400" b="0" i="0" u="none" strike="noStrike" dirty="0">
                        <a:solidFill>
                          <a:srgbClr val="000000"/>
                        </a:solidFill>
                        <a:effectLst/>
                        <a:latin typeface="+mn-lt"/>
                      </a:endParaRPr>
                    </a:p>
                  </a:txBody>
                  <a:tcPr marL="5272" marR="5272" marT="5272" marB="0" anchor="b"/>
                </a:tc>
                <a:tc>
                  <a:txBody>
                    <a:bodyPr/>
                    <a:lstStyle/>
                    <a:p>
                      <a:pPr algn="ctr" fontAlgn="b"/>
                      <a:r>
                        <a:rPr lang="en-GB" sz="1400" u="none" strike="noStrike" dirty="0">
                          <a:effectLst/>
                        </a:rPr>
                        <a:t>0.753</a:t>
                      </a:r>
                      <a:endParaRPr lang="en-GB" sz="1400" b="0" i="0" u="none" strike="noStrike" dirty="0">
                        <a:solidFill>
                          <a:schemeClr val="tx1"/>
                        </a:solidFill>
                        <a:effectLst/>
                        <a:latin typeface="+mn-lt"/>
                      </a:endParaRPr>
                    </a:p>
                  </a:txBody>
                  <a:tcPr marL="5272" marR="5272" marT="5272" marB="0" anchor="b"/>
                </a:tc>
                <a:tc>
                  <a:txBody>
                    <a:bodyPr/>
                    <a:lstStyle/>
                    <a:p>
                      <a:pPr algn="ctr" fontAlgn="b"/>
                      <a:r>
                        <a:rPr lang="en-GB" sz="1400" u="none" strike="noStrike" dirty="0">
                          <a:effectLst/>
                        </a:rPr>
                        <a:t>0.813</a:t>
                      </a:r>
                      <a:endParaRPr lang="en-GB" sz="1400" b="0" i="0" u="none" strike="noStrike" dirty="0">
                        <a:solidFill>
                          <a:schemeClr val="tx1"/>
                        </a:solidFill>
                        <a:effectLst/>
                        <a:latin typeface="+mn-lt"/>
                      </a:endParaRPr>
                    </a:p>
                  </a:txBody>
                  <a:tcPr marL="5272" marR="5272" marT="5272" marB="0" anchor="b"/>
                </a:tc>
                <a:extLst>
                  <a:ext uri="{0D108BD9-81ED-4DB2-BD59-A6C34878D82A}">
                    <a16:rowId xmlns:a16="http://schemas.microsoft.com/office/drawing/2014/main" val="636407336"/>
                  </a:ext>
                </a:extLst>
              </a:tr>
              <a:tr h="251661">
                <a:tc>
                  <a:txBody>
                    <a:bodyPr/>
                    <a:lstStyle/>
                    <a:p>
                      <a:pPr algn="l" fontAlgn="b"/>
                      <a:r>
                        <a:rPr lang="en-GB" sz="1400" u="none" strike="noStrike" dirty="0">
                          <a:effectLst/>
                        </a:rPr>
                        <a:t>Accuracy</a:t>
                      </a:r>
                      <a:endParaRPr lang="en-GB" sz="1400" b="0" i="0" u="none" strike="noStrike" dirty="0">
                        <a:solidFill>
                          <a:srgbClr val="000000"/>
                        </a:solidFill>
                        <a:effectLst/>
                        <a:latin typeface="+mn-lt"/>
                      </a:endParaRPr>
                    </a:p>
                  </a:txBody>
                  <a:tcPr marL="5272" marR="5272" marT="5272" marB="0" anchor="b"/>
                </a:tc>
                <a:tc>
                  <a:txBody>
                    <a:bodyPr/>
                    <a:lstStyle/>
                    <a:p>
                      <a:pPr algn="ctr" fontAlgn="b"/>
                      <a:r>
                        <a:rPr lang="en-GB" sz="1400" u="none" strike="noStrike" dirty="0">
                          <a:effectLst/>
                        </a:rPr>
                        <a:t>0.786</a:t>
                      </a:r>
                      <a:endParaRPr lang="en-GB" sz="1400" b="0" i="0" u="none" strike="noStrike" dirty="0">
                        <a:solidFill>
                          <a:srgbClr val="000000"/>
                        </a:solidFill>
                        <a:effectLst/>
                        <a:latin typeface="+mn-lt"/>
                      </a:endParaRPr>
                    </a:p>
                  </a:txBody>
                  <a:tcPr marL="5272" marR="5272" marT="5272" marB="0" anchor="b"/>
                </a:tc>
                <a:tc>
                  <a:txBody>
                    <a:bodyPr/>
                    <a:lstStyle/>
                    <a:p>
                      <a:pPr algn="ctr" fontAlgn="b"/>
                      <a:r>
                        <a:rPr lang="en-GB" sz="1400" u="none" strike="noStrike" dirty="0">
                          <a:effectLst/>
                        </a:rPr>
                        <a:t>0.696</a:t>
                      </a:r>
                      <a:endParaRPr lang="en-GB" sz="1400" b="0" i="0" u="none" strike="noStrike" dirty="0">
                        <a:solidFill>
                          <a:srgbClr val="000000"/>
                        </a:solidFill>
                        <a:effectLst/>
                        <a:latin typeface="+mn-lt"/>
                      </a:endParaRPr>
                    </a:p>
                  </a:txBody>
                  <a:tcPr marL="5272" marR="5272" marT="5272" marB="0" anchor="b"/>
                </a:tc>
                <a:tc>
                  <a:txBody>
                    <a:bodyPr/>
                    <a:lstStyle/>
                    <a:p>
                      <a:pPr algn="ctr" fontAlgn="b"/>
                      <a:r>
                        <a:rPr lang="en-GB" sz="1400" u="none" strike="noStrike" dirty="0">
                          <a:effectLst/>
                        </a:rPr>
                        <a:t>0.714</a:t>
                      </a:r>
                      <a:endParaRPr lang="en-GB" sz="1400" b="0" i="0" u="none" strike="noStrike" dirty="0">
                        <a:solidFill>
                          <a:srgbClr val="000000"/>
                        </a:solidFill>
                        <a:effectLst/>
                        <a:latin typeface="+mn-lt"/>
                      </a:endParaRPr>
                    </a:p>
                  </a:txBody>
                  <a:tcPr marL="5272" marR="5272" marT="5272" marB="0" anchor="b"/>
                </a:tc>
                <a:tc>
                  <a:txBody>
                    <a:bodyPr/>
                    <a:lstStyle/>
                    <a:p>
                      <a:pPr algn="ctr" fontAlgn="b"/>
                      <a:r>
                        <a:rPr lang="en-GB" sz="1400" u="none" strike="noStrike" dirty="0">
                          <a:solidFill>
                            <a:schemeClr val="accent2">
                              <a:lumMod val="75000"/>
                            </a:schemeClr>
                          </a:solidFill>
                          <a:effectLst/>
                        </a:rPr>
                        <a:t>0.804</a:t>
                      </a:r>
                      <a:endParaRPr lang="en-GB" sz="1400" b="0" i="0" u="none" strike="noStrike" dirty="0">
                        <a:solidFill>
                          <a:schemeClr val="accent2">
                            <a:lumMod val="75000"/>
                          </a:schemeClr>
                        </a:solidFill>
                        <a:effectLst/>
                        <a:latin typeface="+mn-lt"/>
                      </a:endParaRPr>
                    </a:p>
                  </a:txBody>
                  <a:tcPr marL="5272" marR="5272" marT="5272" marB="0" anchor="b"/>
                </a:tc>
                <a:tc>
                  <a:txBody>
                    <a:bodyPr/>
                    <a:lstStyle/>
                    <a:p>
                      <a:pPr algn="ctr" fontAlgn="b"/>
                      <a:r>
                        <a:rPr lang="en-GB" sz="1400" u="none" strike="noStrike">
                          <a:effectLst/>
                        </a:rPr>
                        <a:t>0.661</a:t>
                      </a:r>
                      <a:endParaRPr lang="en-GB" sz="1400" b="0" i="0" u="none" strike="noStrike">
                        <a:solidFill>
                          <a:srgbClr val="000000"/>
                        </a:solidFill>
                        <a:effectLst/>
                        <a:latin typeface="+mn-lt"/>
                      </a:endParaRPr>
                    </a:p>
                  </a:txBody>
                  <a:tcPr marL="5272" marR="5272" marT="5272" marB="0" anchor="b"/>
                </a:tc>
                <a:tc>
                  <a:txBody>
                    <a:bodyPr/>
                    <a:lstStyle/>
                    <a:p>
                      <a:pPr algn="ctr" fontAlgn="b"/>
                      <a:r>
                        <a:rPr lang="en-GB" sz="1400" u="none" strike="noStrike" dirty="0">
                          <a:effectLst/>
                        </a:rPr>
                        <a:t>0.786</a:t>
                      </a:r>
                      <a:endParaRPr lang="en-GB" sz="1400" b="0" i="0" u="none" strike="noStrike" dirty="0">
                        <a:solidFill>
                          <a:srgbClr val="000000"/>
                        </a:solidFill>
                        <a:effectLst/>
                        <a:latin typeface="+mn-lt"/>
                      </a:endParaRPr>
                    </a:p>
                  </a:txBody>
                  <a:tcPr marL="5272" marR="5272" marT="5272" marB="0" anchor="b"/>
                </a:tc>
                <a:tc>
                  <a:txBody>
                    <a:bodyPr/>
                    <a:lstStyle/>
                    <a:p>
                      <a:pPr algn="ctr" fontAlgn="b"/>
                      <a:r>
                        <a:rPr lang="en-GB" sz="1400" u="none" strike="noStrike">
                          <a:effectLst/>
                        </a:rPr>
                        <a:t>0.661</a:t>
                      </a:r>
                      <a:endParaRPr lang="en-GB" sz="1400" b="0" i="0" u="none" strike="noStrike">
                        <a:solidFill>
                          <a:srgbClr val="000000"/>
                        </a:solidFill>
                        <a:effectLst/>
                        <a:latin typeface="+mn-lt"/>
                      </a:endParaRPr>
                    </a:p>
                  </a:txBody>
                  <a:tcPr marL="5272" marR="5272" marT="5272" marB="0" anchor="b"/>
                </a:tc>
                <a:tc>
                  <a:txBody>
                    <a:bodyPr/>
                    <a:lstStyle/>
                    <a:p>
                      <a:pPr algn="ctr" fontAlgn="b"/>
                      <a:r>
                        <a:rPr lang="en-GB" sz="1400" u="none" strike="noStrike" dirty="0">
                          <a:solidFill>
                            <a:schemeClr val="accent2">
                              <a:lumMod val="75000"/>
                            </a:schemeClr>
                          </a:solidFill>
                          <a:effectLst/>
                        </a:rPr>
                        <a:t>0.804</a:t>
                      </a:r>
                      <a:endParaRPr lang="en-GB" sz="1400" b="0" i="0" u="none" strike="noStrike" dirty="0">
                        <a:solidFill>
                          <a:schemeClr val="accent2">
                            <a:lumMod val="75000"/>
                          </a:schemeClr>
                        </a:solidFill>
                        <a:effectLst/>
                        <a:latin typeface="+mn-lt"/>
                      </a:endParaRPr>
                    </a:p>
                  </a:txBody>
                  <a:tcPr marL="5272" marR="5272" marT="5272" marB="0" anchor="b"/>
                </a:tc>
                <a:tc>
                  <a:txBody>
                    <a:bodyPr/>
                    <a:lstStyle/>
                    <a:p>
                      <a:pPr algn="ctr" fontAlgn="b"/>
                      <a:r>
                        <a:rPr lang="en-GB" sz="1400" u="none" strike="noStrike" dirty="0">
                          <a:effectLst/>
                        </a:rPr>
                        <a:t>0.786</a:t>
                      </a:r>
                      <a:endParaRPr lang="en-GB" sz="1400" b="0" i="0" u="none" strike="noStrike" dirty="0">
                        <a:solidFill>
                          <a:srgbClr val="000000"/>
                        </a:solidFill>
                        <a:effectLst/>
                        <a:latin typeface="+mn-lt"/>
                      </a:endParaRPr>
                    </a:p>
                  </a:txBody>
                  <a:tcPr marL="5272" marR="5272" marT="5272" marB="0" anchor="b"/>
                </a:tc>
                <a:extLst>
                  <a:ext uri="{0D108BD9-81ED-4DB2-BD59-A6C34878D82A}">
                    <a16:rowId xmlns:a16="http://schemas.microsoft.com/office/drawing/2014/main" val="35136624"/>
                  </a:ext>
                </a:extLst>
              </a:tr>
              <a:tr h="251661">
                <a:tc>
                  <a:txBody>
                    <a:bodyPr/>
                    <a:lstStyle/>
                    <a:p>
                      <a:pPr algn="l" fontAlgn="b"/>
                      <a:r>
                        <a:rPr lang="en-GB" sz="1400" u="none" strike="noStrike" dirty="0">
                          <a:effectLst/>
                        </a:rPr>
                        <a:t>Sensitivity</a:t>
                      </a:r>
                      <a:endParaRPr lang="en-GB" sz="1400" b="0" i="0" u="none" strike="noStrike" dirty="0">
                        <a:solidFill>
                          <a:srgbClr val="000000"/>
                        </a:solidFill>
                        <a:effectLst/>
                        <a:latin typeface="+mn-lt"/>
                      </a:endParaRPr>
                    </a:p>
                  </a:txBody>
                  <a:tcPr marL="5272" marR="5272" marT="5272" marB="0" anchor="b"/>
                </a:tc>
                <a:tc>
                  <a:txBody>
                    <a:bodyPr/>
                    <a:lstStyle/>
                    <a:p>
                      <a:pPr algn="ctr" fontAlgn="b"/>
                      <a:r>
                        <a:rPr lang="en-GB" sz="1400" u="none" strike="noStrike">
                          <a:effectLst/>
                        </a:rPr>
                        <a:t>0.636</a:t>
                      </a:r>
                      <a:endParaRPr lang="en-GB" sz="1400" b="0" i="0" u="none" strike="noStrike">
                        <a:solidFill>
                          <a:srgbClr val="000000"/>
                        </a:solidFill>
                        <a:effectLst/>
                        <a:latin typeface="+mn-lt"/>
                      </a:endParaRPr>
                    </a:p>
                  </a:txBody>
                  <a:tcPr marL="5272" marR="5272" marT="5272" marB="0" anchor="b"/>
                </a:tc>
                <a:tc>
                  <a:txBody>
                    <a:bodyPr/>
                    <a:lstStyle/>
                    <a:p>
                      <a:pPr algn="ctr" fontAlgn="b"/>
                      <a:r>
                        <a:rPr lang="en-GB" sz="1400" u="none" strike="noStrike">
                          <a:effectLst/>
                        </a:rPr>
                        <a:t>0.667</a:t>
                      </a:r>
                      <a:endParaRPr lang="en-GB" sz="1400" b="0" i="0" u="none" strike="noStrike">
                        <a:solidFill>
                          <a:srgbClr val="000000"/>
                        </a:solidFill>
                        <a:effectLst/>
                        <a:latin typeface="+mn-lt"/>
                      </a:endParaRPr>
                    </a:p>
                  </a:txBody>
                  <a:tcPr marL="5272" marR="5272" marT="5272" marB="0" anchor="b"/>
                </a:tc>
                <a:tc>
                  <a:txBody>
                    <a:bodyPr/>
                    <a:lstStyle/>
                    <a:p>
                      <a:pPr algn="ctr" fontAlgn="b"/>
                      <a:r>
                        <a:rPr lang="en-GB" sz="1400" u="none" strike="noStrike" dirty="0">
                          <a:effectLst/>
                        </a:rPr>
                        <a:t>0.725</a:t>
                      </a:r>
                      <a:endParaRPr lang="en-GB" sz="1400" b="0" i="0" u="none" strike="noStrike" dirty="0">
                        <a:solidFill>
                          <a:srgbClr val="000000"/>
                        </a:solidFill>
                        <a:effectLst/>
                        <a:latin typeface="+mn-lt"/>
                      </a:endParaRPr>
                    </a:p>
                  </a:txBody>
                  <a:tcPr marL="5272" marR="5272" marT="5272" marB="0" anchor="b"/>
                </a:tc>
                <a:tc>
                  <a:txBody>
                    <a:bodyPr/>
                    <a:lstStyle/>
                    <a:p>
                      <a:pPr algn="ctr" fontAlgn="b"/>
                      <a:r>
                        <a:rPr lang="en-GB" sz="1400" u="none" strike="noStrike" dirty="0">
                          <a:effectLst/>
                        </a:rPr>
                        <a:t>0.644</a:t>
                      </a:r>
                      <a:endParaRPr lang="en-GB" sz="1400" b="0" i="0" u="none" strike="noStrike" dirty="0">
                        <a:solidFill>
                          <a:srgbClr val="000000"/>
                        </a:solidFill>
                        <a:effectLst/>
                        <a:latin typeface="+mn-lt"/>
                      </a:endParaRPr>
                    </a:p>
                  </a:txBody>
                  <a:tcPr marL="5272" marR="5272" marT="5272" marB="0" anchor="b"/>
                </a:tc>
                <a:tc>
                  <a:txBody>
                    <a:bodyPr/>
                    <a:lstStyle/>
                    <a:p>
                      <a:pPr algn="ctr" fontAlgn="b"/>
                      <a:r>
                        <a:rPr lang="en-GB" sz="1400" u="none" strike="noStrike" dirty="0">
                          <a:effectLst/>
                        </a:rPr>
                        <a:t>0.568</a:t>
                      </a:r>
                      <a:endParaRPr lang="en-GB" sz="1400" b="0" i="0" u="none" strike="noStrike" dirty="0">
                        <a:solidFill>
                          <a:srgbClr val="000000"/>
                        </a:solidFill>
                        <a:effectLst/>
                        <a:latin typeface="+mn-lt"/>
                      </a:endParaRPr>
                    </a:p>
                  </a:txBody>
                  <a:tcPr marL="5272" marR="5272" marT="5272" marB="0" anchor="b"/>
                </a:tc>
                <a:tc>
                  <a:txBody>
                    <a:bodyPr/>
                    <a:lstStyle/>
                    <a:p>
                      <a:pPr algn="ctr" fontAlgn="b"/>
                      <a:r>
                        <a:rPr lang="en-GB" sz="1400" u="none" strike="noStrike" dirty="0">
                          <a:effectLst/>
                        </a:rPr>
                        <a:t>0.659</a:t>
                      </a:r>
                      <a:endParaRPr lang="en-GB" sz="1400" b="0" i="0" u="none" strike="noStrike" dirty="0">
                        <a:solidFill>
                          <a:srgbClr val="000000"/>
                        </a:solidFill>
                        <a:effectLst/>
                        <a:latin typeface="+mn-lt"/>
                      </a:endParaRPr>
                    </a:p>
                  </a:txBody>
                  <a:tcPr marL="5272" marR="5272" marT="5272" marB="0" anchor="b"/>
                </a:tc>
                <a:tc>
                  <a:txBody>
                    <a:bodyPr/>
                    <a:lstStyle/>
                    <a:p>
                      <a:pPr algn="ctr" fontAlgn="b"/>
                      <a:r>
                        <a:rPr lang="en-GB" sz="1400" u="none" strike="noStrike" dirty="0">
                          <a:effectLst/>
                        </a:rPr>
                        <a:t>0.568</a:t>
                      </a:r>
                      <a:endParaRPr lang="en-GB" sz="1400" b="0" i="0" u="none" strike="noStrike" dirty="0">
                        <a:solidFill>
                          <a:srgbClr val="000000"/>
                        </a:solidFill>
                        <a:effectLst/>
                        <a:latin typeface="+mn-lt"/>
                      </a:endParaRPr>
                    </a:p>
                  </a:txBody>
                  <a:tcPr marL="5272" marR="5272" marT="5272" marB="0" anchor="b"/>
                </a:tc>
                <a:tc>
                  <a:txBody>
                    <a:bodyPr/>
                    <a:lstStyle/>
                    <a:p>
                      <a:pPr algn="ctr" fontAlgn="b"/>
                      <a:r>
                        <a:rPr lang="en-GB" sz="1400" u="none" strike="noStrike" dirty="0">
                          <a:solidFill>
                            <a:schemeClr val="accent2">
                              <a:lumMod val="75000"/>
                            </a:schemeClr>
                          </a:solidFill>
                          <a:effectLst/>
                        </a:rPr>
                        <a:t>0.756</a:t>
                      </a:r>
                      <a:endParaRPr lang="en-GB" sz="1400" b="0" i="0" u="none" strike="noStrike" dirty="0">
                        <a:solidFill>
                          <a:schemeClr val="accent2">
                            <a:lumMod val="75000"/>
                          </a:schemeClr>
                        </a:solidFill>
                        <a:effectLst/>
                        <a:latin typeface="+mn-lt"/>
                      </a:endParaRPr>
                    </a:p>
                  </a:txBody>
                  <a:tcPr marL="5272" marR="5272" marT="5272" marB="0" anchor="b"/>
                </a:tc>
                <a:tc>
                  <a:txBody>
                    <a:bodyPr/>
                    <a:lstStyle/>
                    <a:p>
                      <a:pPr algn="ctr" fontAlgn="b"/>
                      <a:r>
                        <a:rPr lang="en-GB" sz="1400" u="none" strike="noStrike" dirty="0">
                          <a:effectLst/>
                        </a:rPr>
                        <a:t>0.636</a:t>
                      </a:r>
                      <a:endParaRPr lang="en-GB" sz="1400" b="0" i="0" u="none" strike="noStrike" dirty="0">
                        <a:solidFill>
                          <a:srgbClr val="000000"/>
                        </a:solidFill>
                        <a:effectLst/>
                        <a:latin typeface="+mn-lt"/>
                      </a:endParaRPr>
                    </a:p>
                  </a:txBody>
                  <a:tcPr marL="5272" marR="5272" marT="5272" marB="0" anchor="b"/>
                </a:tc>
                <a:extLst>
                  <a:ext uri="{0D108BD9-81ED-4DB2-BD59-A6C34878D82A}">
                    <a16:rowId xmlns:a16="http://schemas.microsoft.com/office/drawing/2014/main" val="4276413346"/>
                  </a:ext>
                </a:extLst>
              </a:tr>
              <a:tr h="251661">
                <a:tc>
                  <a:txBody>
                    <a:bodyPr/>
                    <a:lstStyle/>
                    <a:p>
                      <a:pPr algn="l" fontAlgn="b"/>
                      <a:r>
                        <a:rPr lang="en-GB" sz="1400" u="none" strike="noStrike" dirty="0">
                          <a:effectLst/>
                        </a:rPr>
                        <a:t>Specificity</a:t>
                      </a:r>
                      <a:endParaRPr lang="en-GB" sz="1400" b="0" i="0" u="none" strike="noStrike" dirty="0">
                        <a:solidFill>
                          <a:srgbClr val="000000"/>
                        </a:solidFill>
                        <a:effectLst/>
                        <a:latin typeface="+mn-lt"/>
                      </a:endParaRPr>
                    </a:p>
                  </a:txBody>
                  <a:tcPr marL="5272" marR="5272" marT="5272" marB="0" anchor="b"/>
                </a:tc>
                <a:tc>
                  <a:txBody>
                    <a:bodyPr/>
                    <a:lstStyle/>
                    <a:p>
                      <a:pPr algn="ctr" fontAlgn="b"/>
                      <a:r>
                        <a:rPr lang="en-GB" sz="1400" u="none" strike="noStrike" dirty="0">
                          <a:solidFill>
                            <a:schemeClr val="accent2">
                              <a:lumMod val="75000"/>
                            </a:schemeClr>
                          </a:solidFill>
                          <a:effectLst/>
                        </a:rPr>
                        <a:t>0.889</a:t>
                      </a:r>
                      <a:endParaRPr lang="en-GB" sz="1400" b="0" i="0" u="none" strike="noStrike" dirty="0">
                        <a:solidFill>
                          <a:schemeClr val="accent2">
                            <a:lumMod val="75000"/>
                          </a:schemeClr>
                        </a:solidFill>
                        <a:effectLst/>
                        <a:latin typeface="+mn-lt"/>
                      </a:endParaRPr>
                    </a:p>
                  </a:txBody>
                  <a:tcPr marL="5272" marR="5272" marT="5272" marB="0" anchor="b"/>
                </a:tc>
                <a:tc>
                  <a:txBody>
                    <a:bodyPr/>
                    <a:lstStyle/>
                    <a:p>
                      <a:pPr algn="ctr" fontAlgn="b"/>
                      <a:r>
                        <a:rPr lang="en-GB" sz="1400" u="none" strike="noStrike" dirty="0">
                          <a:effectLst/>
                        </a:rPr>
                        <a:t>0.722</a:t>
                      </a:r>
                      <a:endParaRPr lang="en-GB" sz="1400" b="0" i="0" u="none" strike="noStrike" dirty="0">
                        <a:solidFill>
                          <a:schemeClr val="tx1"/>
                        </a:solidFill>
                        <a:effectLst/>
                        <a:latin typeface="+mn-lt"/>
                      </a:endParaRPr>
                    </a:p>
                  </a:txBody>
                  <a:tcPr marL="5272" marR="5272" marT="5272" marB="0" anchor="b"/>
                </a:tc>
                <a:tc>
                  <a:txBody>
                    <a:bodyPr/>
                    <a:lstStyle/>
                    <a:p>
                      <a:pPr algn="ctr" fontAlgn="b"/>
                      <a:r>
                        <a:rPr lang="en-GB" sz="1400" u="none" strike="noStrike" dirty="0">
                          <a:effectLst/>
                        </a:rPr>
                        <a:t>0.611</a:t>
                      </a:r>
                      <a:endParaRPr lang="en-GB" sz="1400" b="0" i="0" u="none" strike="noStrike" dirty="0">
                        <a:solidFill>
                          <a:schemeClr val="tx1"/>
                        </a:solidFill>
                        <a:effectLst/>
                        <a:latin typeface="+mn-lt"/>
                      </a:endParaRPr>
                    </a:p>
                  </a:txBody>
                  <a:tcPr marL="5272" marR="5272" marT="5272" marB="0" anchor="b"/>
                </a:tc>
                <a:tc>
                  <a:txBody>
                    <a:bodyPr/>
                    <a:lstStyle/>
                    <a:p>
                      <a:pPr algn="ctr" fontAlgn="b"/>
                      <a:r>
                        <a:rPr lang="en-GB" sz="1400" u="none" strike="noStrike" dirty="0">
                          <a:solidFill>
                            <a:schemeClr val="accent2">
                              <a:lumMod val="75000"/>
                            </a:schemeClr>
                          </a:solidFill>
                          <a:effectLst/>
                        </a:rPr>
                        <a:t>0.889</a:t>
                      </a:r>
                      <a:endParaRPr lang="en-GB" sz="1400" b="0" i="0" u="none" strike="noStrike" dirty="0">
                        <a:solidFill>
                          <a:schemeClr val="accent2">
                            <a:lumMod val="75000"/>
                          </a:schemeClr>
                        </a:solidFill>
                        <a:effectLst/>
                        <a:latin typeface="+mn-lt"/>
                      </a:endParaRPr>
                    </a:p>
                  </a:txBody>
                  <a:tcPr marL="5272" marR="5272" marT="5272" marB="0" anchor="b"/>
                </a:tc>
                <a:tc>
                  <a:txBody>
                    <a:bodyPr/>
                    <a:lstStyle/>
                    <a:p>
                      <a:pPr algn="ctr" fontAlgn="b"/>
                      <a:r>
                        <a:rPr lang="en-GB" sz="1400" u="none" strike="noStrike" dirty="0">
                          <a:solidFill>
                            <a:schemeClr val="accent2">
                              <a:lumMod val="75000"/>
                            </a:schemeClr>
                          </a:solidFill>
                          <a:effectLst/>
                        </a:rPr>
                        <a:t>0.889</a:t>
                      </a:r>
                      <a:endParaRPr lang="en-GB" sz="1400" b="0" i="0" u="none" strike="noStrike" dirty="0">
                        <a:solidFill>
                          <a:schemeClr val="accent2">
                            <a:lumMod val="75000"/>
                          </a:schemeClr>
                        </a:solidFill>
                        <a:effectLst/>
                        <a:latin typeface="+mn-lt"/>
                      </a:endParaRPr>
                    </a:p>
                  </a:txBody>
                  <a:tcPr marL="5272" marR="5272" marT="5272" marB="0" anchor="b"/>
                </a:tc>
                <a:tc>
                  <a:txBody>
                    <a:bodyPr/>
                    <a:lstStyle/>
                    <a:p>
                      <a:pPr algn="ctr" fontAlgn="b"/>
                      <a:r>
                        <a:rPr lang="en-GB" sz="1400" u="none" strike="noStrike">
                          <a:effectLst/>
                        </a:rPr>
                        <a:t>0.833</a:t>
                      </a:r>
                      <a:endParaRPr lang="en-GB" sz="1400" b="0" i="0" u="none" strike="noStrike">
                        <a:solidFill>
                          <a:schemeClr val="tx1"/>
                        </a:solidFill>
                        <a:effectLst/>
                        <a:latin typeface="+mn-lt"/>
                      </a:endParaRPr>
                    </a:p>
                  </a:txBody>
                  <a:tcPr marL="5272" marR="5272" marT="5272" marB="0" anchor="b"/>
                </a:tc>
                <a:tc>
                  <a:txBody>
                    <a:bodyPr/>
                    <a:lstStyle/>
                    <a:p>
                      <a:pPr algn="ctr" fontAlgn="b"/>
                      <a:r>
                        <a:rPr lang="en-GB" sz="1400" u="none" strike="noStrike" dirty="0">
                          <a:solidFill>
                            <a:schemeClr val="accent2">
                              <a:lumMod val="75000"/>
                            </a:schemeClr>
                          </a:solidFill>
                          <a:effectLst/>
                        </a:rPr>
                        <a:t>0.889</a:t>
                      </a:r>
                      <a:endParaRPr lang="en-GB" sz="1400" b="0" i="0" u="none" strike="noStrike" dirty="0">
                        <a:solidFill>
                          <a:schemeClr val="accent2">
                            <a:lumMod val="75000"/>
                          </a:schemeClr>
                        </a:solidFill>
                        <a:effectLst/>
                        <a:latin typeface="+mn-lt"/>
                      </a:endParaRPr>
                    </a:p>
                  </a:txBody>
                  <a:tcPr marL="5272" marR="5272" marT="5272" marB="0" anchor="b"/>
                </a:tc>
                <a:tc>
                  <a:txBody>
                    <a:bodyPr/>
                    <a:lstStyle/>
                    <a:p>
                      <a:pPr algn="ctr" fontAlgn="b"/>
                      <a:r>
                        <a:rPr lang="en-GB" sz="1400" u="none" strike="noStrike">
                          <a:effectLst/>
                        </a:rPr>
                        <a:t>0.611</a:t>
                      </a:r>
                      <a:endParaRPr lang="en-GB" sz="1400" b="0" i="0" u="none" strike="noStrike">
                        <a:solidFill>
                          <a:schemeClr val="tx1"/>
                        </a:solidFill>
                        <a:effectLst/>
                        <a:latin typeface="+mn-lt"/>
                      </a:endParaRPr>
                    </a:p>
                  </a:txBody>
                  <a:tcPr marL="5272" marR="5272" marT="5272" marB="0" anchor="b"/>
                </a:tc>
                <a:tc>
                  <a:txBody>
                    <a:bodyPr/>
                    <a:lstStyle/>
                    <a:p>
                      <a:pPr algn="ctr" fontAlgn="b"/>
                      <a:r>
                        <a:rPr lang="en-GB" sz="1400" u="none" strike="noStrike" dirty="0">
                          <a:solidFill>
                            <a:schemeClr val="accent2">
                              <a:lumMod val="75000"/>
                            </a:schemeClr>
                          </a:solidFill>
                          <a:effectLst/>
                        </a:rPr>
                        <a:t>0.889</a:t>
                      </a:r>
                      <a:endParaRPr lang="en-GB" sz="1400" b="0" i="0" u="none" strike="noStrike" dirty="0">
                        <a:solidFill>
                          <a:schemeClr val="accent2">
                            <a:lumMod val="75000"/>
                          </a:schemeClr>
                        </a:solidFill>
                        <a:effectLst/>
                        <a:latin typeface="+mn-lt"/>
                      </a:endParaRPr>
                    </a:p>
                  </a:txBody>
                  <a:tcPr marL="5272" marR="5272" marT="5272" marB="0" anchor="b"/>
                </a:tc>
                <a:extLst>
                  <a:ext uri="{0D108BD9-81ED-4DB2-BD59-A6C34878D82A}">
                    <a16:rowId xmlns:a16="http://schemas.microsoft.com/office/drawing/2014/main" val="3702253643"/>
                  </a:ext>
                </a:extLst>
              </a:tr>
              <a:tr h="251661">
                <a:tc>
                  <a:txBody>
                    <a:bodyPr/>
                    <a:lstStyle/>
                    <a:p>
                      <a:pPr algn="l" fontAlgn="b"/>
                      <a:r>
                        <a:rPr lang="en-GB" sz="1400" u="none" strike="noStrike" dirty="0">
                          <a:effectLst/>
                        </a:rPr>
                        <a:t>PPV</a:t>
                      </a:r>
                      <a:endParaRPr lang="en-GB" sz="1400" b="0" i="0" u="none" strike="noStrike" dirty="0">
                        <a:solidFill>
                          <a:srgbClr val="000000"/>
                        </a:solidFill>
                        <a:effectLst/>
                        <a:latin typeface="+mn-lt"/>
                      </a:endParaRPr>
                    </a:p>
                  </a:txBody>
                  <a:tcPr marL="5272" marR="5272" marT="5272" marB="0" anchor="b"/>
                </a:tc>
                <a:tc>
                  <a:txBody>
                    <a:bodyPr/>
                    <a:lstStyle/>
                    <a:p>
                      <a:pPr algn="ctr" fontAlgn="b"/>
                      <a:r>
                        <a:rPr lang="en-GB" sz="1400" u="none" strike="noStrike" dirty="0">
                          <a:effectLst/>
                        </a:rPr>
                        <a:t>0.933</a:t>
                      </a:r>
                      <a:endParaRPr lang="en-GB" sz="1400" b="0" i="0" u="none" strike="noStrike" dirty="0">
                        <a:solidFill>
                          <a:schemeClr val="tx1"/>
                        </a:solidFill>
                        <a:effectLst/>
                        <a:latin typeface="+mn-lt"/>
                      </a:endParaRPr>
                    </a:p>
                  </a:txBody>
                  <a:tcPr marL="5272" marR="5272" marT="5272" marB="0" anchor="b"/>
                </a:tc>
                <a:tc>
                  <a:txBody>
                    <a:bodyPr/>
                    <a:lstStyle/>
                    <a:p>
                      <a:pPr algn="ctr" fontAlgn="b"/>
                      <a:r>
                        <a:rPr lang="en-GB" sz="1400" u="none" strike="noStrike">
                          <a:effectLst/>
                        </a:rPr>
                        <a:t>0.839</a:t>
                      </a:r>
                      <a:endParaRPr lang="en-GB" sz="1400" b="0" i="0" u="none" strike="noStrike">
                        <a:solidFill>
                          <a:schemeClr val="tx1"/>
                        </a:solidFill>
                        <a:effectLst/>
                        <a:latin typeface="+mn-lt"/>
                      </a:endParaRPr>
                    </a:p>
                  </a:txBody>
                  <a:tcPr marL="5272" marR="5272" marT="5272" marB="0" anchor="b"/>
                </a:tc>
                <a:tc>
                  <a:txBody>
                    <a:bodyPr/>
                    <a:lstStyle/>
                    <a:p>
                      <a:pPr algn="ctr" fontAlgn="b"/>
                      <a:r>
                        <a:rPr lang="en-GB" sz="1400" u="none" strike="noStrike" dirty="0">
                          <a:effectLst/>
                        </a:rPr>
                        <a:t>0.806</a:t>
                      </a:r>
                      <a:endParaRPr lang="en-GB" sz="1400" b="0" i="0" u="none" strike="noStrike" dirty="0">
                        <a:solidFill>
                          <a:schemeClr val="tx1"/>
                        </a:solidFill>
                        <a:effectLst/>
                        <a:latin typeface="+mn-lt"/>
                      </a:endParaRPr>
                    </a:p>
                  </a:txBody>
                  <a:tcPr marL="5272" marR="5272" marT="5272" marB="0" anchor="b"/>
                </a:tc>
                <a:tc>
                  <a:txBody>
                    <a:bodyPr/>
                    <a:lstStyle/>
                    <a:p>
                      <a:pPr algn="ctr" fontAlgn="b"/>
                      <a:r>
                        <a:rPr lang="en-GB" sz="1400" u="none" strike="noStrike" dirty="0">
                          <a:solidFill>
                            <a:schemeClr val="accent2">
                              <a:lumMod val="75000"/>
                            </a:schemeClr>
                          </a:solidFill>
                          <a:effectLst/>
                        </a:rPr>
                        <a:t>0.935</a:t>
                      </a:r>
                      <a:endParaRPr lang="en-GB" sz="1400" b="0" i="0" u="none" strike="noStrike" dirty="0">
                        <a:solidFill>
                          <a:schemeClr val="accent2">
                            <a:lumMod val="75000"/>
                          </a:schemeClr>
                        </a:solidFill>
                        <a:effectLst/>
                        <a:latin typeface="+mn-lt"/>
                      </a:endParaRPr>
                    </a:p>
                  </a:txBody>
                  <a:tcPr marL="5272" marR="5272" marT="5272" marB="0" anchor="b"/>
                </a:tc>
                <a:tc>
                  <a:txBody>
                    <a:bodyPr/>
                    <a:lstStyle/>
                    <a:p>
                      <a:pPr algn="ctr" fontAlgn="b"/>
                      <a:r>
                        <a:rPr lang="en-GB" sz="1400" u="none" strike="noStrike" dirty="0">
                          <a:effectLst/>
                        </a:rPr>
                        <a:t>0.913</a:t>
                      </a:r>
                      <a:endParaRPr lang="en-GB" sz="1400" b="0" i="0" u="none" strike="noStrike" dirty="0">
                        <a:solidFill>
                          <a:schemeClr val="tx1"/>
                        </a:solidFill>
                        <a:effectLst/>
                        <a:latin typeface="+mn-lt"/>
                      </a:endParaRPr>
                    </a:p>
                  </a:txBody>
                  <a:tcPr marL="5272" marR="5272" marT="5272" marB="0" anchor="b"/>
                </a:tc>
                <a:tc>
                  <a:txBody>
                    <a:bodyPr/>
                    <a:lstStyle/>
                    <a:p>
                      <a:pPr algn="ctr" fontAlgn="b"/>
                      <a:r>
                        <a:rPr lang="en-GB" sz="1400" u="none" strike="noStrike" dirty="0">
                          <a:effectLst/>
                        </a:rPr>
                        <a:t>0.906</a:t>
                      </a:r>
                      <a:endParaRPr lang="en-GB" sz="1400" b="0" i="0" u="none" strike="noStrike" dirty="0">
                        <a:solidFill>
                          <a:schemeClr val="tx1"/>
                        </a:solidFill>
                        <a:effectLst/>
                        <a:latin typeface="+mn-lt"/>
                      </a:endParaRPr>
                    </a:p>
                  </a:txBody>
                  <a:tcPr marL="5272" marR="5272" marT="5272" marB="0" anchor="b"/>
                </a:tc>
                <a:tc>
                  <a:txBody>
                    <a:bodyPr/>
                    <a:lstStyle/>
                    <a:p>
                      <a:pPr algn="ctr" fontAlgn="b"/>
                      <a:r>
                        <a:rPr lang="en-GB" sz="1400" u="none" strike="noStrike" dirty="0">
                          <a:effectLst/>
                        </a:rPr>
                        <a:t>0.913</a:t>
                      </a:r>
                      <a:endParaRPr lang="en-GB" sz="1400" b="0" i="0" u="none" strike="noStrike" dirty="0">
                        <a:solidFill>
                          <a:schemeClr val="tx1"/>
                        </a:solidFill>
                        <a:effectLst/>
                        <a:latin typeface="+mn-lt"/>
                      </a:endParaRPr>
                    </a:p>
                  </a:txBody>
                  <a:tcPr marL="5272" marR="5272" marT="5272" marB="0" anchor="b"/>
                </a:tc>
                <a:tc>
                  <a:txBody>
                    <a:bodyPr/>
                    <a:lstStyle/>
                    <a:p>
                      <a:pPr algn="ctr" fontAlgn="b"/>
                      <a:r>
                        <a:rPr lang="en-GB" sz="1400" u="none" strike="noStrike" dirty="0">
                          <a:effectLst/>
                        </a:rPr>
                        <a:t>0.829</a:t>
                      </a:r>
                      <a:endParaRPr lang="en-GB" sz="1400" b="0" i="0" u="none" strike="noStrike" dirty="0">
                        <a:solidFill>
                          <a:schemeClr val="tx1"/>
                        </a:solidFill>
                        <a:effectLst/>
                        <a:latin typeface="+mn-lt"/>
                      </a:endParaRPr>
                    </a:p>
                  </a:txBody>
                  <a:tcPr marL="5272" marR="5272" marT="5272" marB="0" anchor="b"/>
                </a:tc>
                <a:tc>
                  <a:txBody>
                    <a:bodyPr/>
                    <a:lstStyle/>
                    <a:p>
                      <a:pPr algn="ctr" fontAlgn="b"/>
                      <a:r>
                        <a:rPr lang="en-GB" sz="1400" u="none" strike="noStrike" dirty="0">
                          <a:effectLst/>
                        </a:rPr>
                        <a:t>0.933</a:t>
                      </a:r>
                      <a:endParaRPr lang="en-GB" sz="1400" b="0" i="0" u="none" strike="noStrike" dirty="0">
                        <a:solidFill>
                          <a:schemeClr val="tx1"/>
                        </a:solidFill>
                        <a:effectLst/>
                        <a:latin typeface="+mn-lt"/>
                      </a:endParaRPr>
                    </a:p>
                  </a:txBody>
                  <a:tcPr marL="5272" marR="5272" marT="5272" marB="0" anchor="b"/>
                </a:tc>
                <a:extLst>
                  <a:ext uri="{0D108BD9-81ED-4DB2-BD59-A6C34878D82A}">
                    <a16:rowId xmlns:a16="http://schemas.microsoft.com/office/drawing/2014/main" val="931815705"/>
                  </a:ext>
                </a:extLst>
              </a:tr>
              <a:tr h="251661">
                <a:tc>
                  <a:txBody>
                    <a:bodyPr/>
                    <a:lstStyle/>
                    <a:p>
                      <a:pPr algn="l" fontAlgn="b"/>
                      <a:r>
                        <a:rPr lang="en-GB" sz="1400" u="none" strike="noStrike" dirty="0">
                          <a:effectLst/>
                        </a:rPr>
                        <a:t>NPV</a:t>
                      </a:r>
                      <a:endParaRPr lang="en-GB" sz="1400" b="0" i="0" u="none" strike="noStrike" dirty="0">
                        <a:solidFill>
                          <a:srgbClr val="000000"/>
                        </a:solidFill>
                        <a:effectLst/>
                        <a:latin typeface="+mn-lt"/>
                      </a:endParaRPr>
                    </a:p>
                  </a:txBody>
                  <a:tcPr marL="5272" marR="5272" marT="5272" marB="0" anchor="b"/>
                </a:tc>
                <a:tc>
                  <a:txBody>
                    <a:bodyPr/>
                    <a:lstStyle/>
                    <a:p>
                      <a:pPr algn="ctr" fontAlgn="b"/>
                      <a:r>
                        <a:rPr lang="en-GB" sz="1400" u="none" strike="noStrike">
                          <a:effectLst/>
                        </a:rPr>
                        <a:t>0.615</a:t>
                      </a:r>
                      <a:endParaRPr lang="en-GB" sz="1400" b="0" i="0" u="none" strike="noStrike">
                        <a:solidFill>
                          <a:srgbClr val="000000"/>
                        </a:solidFill>
                        <a:effectLst/>
                        <a:latin typeface="+mn-lt"/>
                      </a:endParaRPr>
                    </a:p>
                  </a:txBody>
                  <a:tcPr marL="5272" marR="5272" marT="5272" marB="0" anchor="b"/>
                </a:tc>
                <a:tc>
                  <a:txBody>
                    <a:bodyPr/>
                    <a:lstStyle/>
                    <a:p>
                      <a:pPr algn="ctr" fontAlgn="b"/>
                      <a:r>
                        <a:rPr lang="en-GB" sz="1400" u="none" strike="noStrike">
                          <a:effectLst/>
                        </a:rPr>
                        <a:t>0.520</a:t>
                      </a:r>
                      <a:endParaRPr lang="en-GB" sz="1400" b="0" i="0" u="none" strike="noStrike">
                        <a:solidFill>
                          <a:srgbClr val="000000"/>
                        </a:solidFill>
                        <a:effectLst/>
                        <a:latin typeface="+mn-lt"/>
                      </a:endParaRPr>
                    </a:p>
                  </a:txBody>
                  <a:tcPr marL="5272" marR="5272" marT="5272" marB="0" anchor="b"/>
                </a:tc>
                <a:tc>
                  <a:txBody>
                    <a:bodyPr/>
                    <a:lstStyle/>
                    <a:p>
                      <a:pPr algn="ctr" fontAlgn="b"/>
                      <a:r>
                        <a:rPr lang="en-GB" sz="1400" u="none" strike="noStrike">
                          <a:effectLst/>
                        </a:rPr>
                        <a:t>0.550</a:t>
                      </a:r>
                      <a:endParaRPr lang="en-GB" sz="1400" b="0" i="0" u="none" strike="noStrike">
                        <a:solidFill>
                          <a:srgbClr val="000000"/>
                        </a:solidFill>
                        <a:effectLst/>
                        <a:latin typeface="+mn-lt"/>
                      </a:endParaRPr>
                    </a:p>
                  </a:txBody>
                  <a:tcPr marL="5272" marR="5272" marT="5272" marB="0" anchor="b"/>
                </a:tc>
                <a:tc>
                  <a:txBody>
                    <a:bodyPr/>
                    <a:lstStyle/>
                    <a:p>
                      <a:pPr algn="ctr" fontAlgn="b"/>
                      <a:r>
                        <a:rPr lang="en-GB" sz="1400" u="none" strike="noStrike">
                          <a:effectLst/>
                        </a:rPr>
                        <a:t>0.640</a:t>
                      </a:r>
                      <a:endParaRPr lang="en-GB" sz="1400" b="0" i="0" u="none" strike="noStrike">
                        <a:solidFill>
                          <a:srgbClr val="000000"/>
                        </a:solidFill>
                        <a:effectLst/>
                        <a:latin typeface="+mn-lt"/>
                      </a:endParaRPr>
                    </a:p>
                  </a:txBody>
                  <a:tcPr marL="5272" marR="5272" marT="5272" marB="0" anchor="b"/>
                </a:tc>
                <a:tc>
                  <a:txBody>
                    <a:bodyPr/>
                    <a:lstStyle/>
                    <a:p>
                      <a:pPr algn="ctr" fontAlgn="b"/>
                      <a:r>
                        <a:rPr lang="en-GB" sz="1400" u="none" strike="noStrike">
                          <a:effectLst/>
                        </a:rPr>
                        <a:t>0.485</a:t>
                      </a:r>
                      <a:endParaRPr lang="en-GB" sz="1400" b="0" i="0" u="none" strike="noStrike">
                        <a:solidFill>
                          <a:srgbClr val="000000"/>
                        </a:solidFill>
                        <a:effectLst/>
                        <a:latin typeface="+mn-lt"/>
                      </a:endParaRPr>
                    </a:p>
                  </a:txBody>
                  <a:tcPr marL="5272" marR="5272" marT="5272" marB="0" anchor="b"/>
                </a:tc>
                <a:tc>
                  <a:txBody>
                    <a:bodyPr/>
                    <a:lstStyle/>
                    <a:p>
                      <a:pPr algn="ctr" fontAlgn="b"/>
                      <a:r>
                        <a:rPr lang="en-GB" sz="1400" u="none" strike="noStrike">
                          <a:effectLst/>
                        </a:rPr>
                        <a:t>0.625</a:t>
                      </a:r>
                      <a:endParaRPr lang="en-GB" sz="1400" b="0" i="0" u="none" strike="noStrike">
                        <a:solidFill>
                          <a:srgbClr val="000000"/>
                        </a:solidFill>
                        <a:effectLst/>
                        <a:latin typeface="+mn-lt"/>
                      </a:endParaRPr>
                    </a:p>
                  </a:txBody>
                  <a:tcPr marL="5272" marR="5272" marT="5272" marB="0" anchor="b"/>
                </a:tc>
                <a:tc>
                  <a:txBody>
                    <a:bodyPr/>
                    <a:lstStyle/>
                    <a:p>
                      <a:pPr algn="ctr" fontAlgn="b"/>
                      <a:r>
                        <a:rPr lang="en-GB" sz="1400" u="none" strike="noStrike">
                          <a:effectLst/>
                        </a:rPr>
                        <a:t>0.485</a:t>
                      </a:r>
                      <a:endParaRPr lang="en-GB" sz="1400" b="0" i="0" u="none" strike="noStrike">
                        <a:solidFill>
                          <a:srgbClr val="000000"/>
                        </a:solidFill>
                        <a:effectLst/>
                        <a:latin typeface="+mn-lt"/>
                      </a:endParaRPr>
                    </a:p>
                  </a:txBody>
                  <a:tcPr marL="5272" marR="5272" marT="5272" marB="0" anchor="b"/>
                </a:tc>
                <a:tc>
                  <a:txBody>
                    <a:bodyPr/>
                    <a:lstStyle/>
                    <a:p>
                      <a:pPr algn="ctr" fontAlgn="b"/>
                      <a:r>
                        <a:rPr lang="en-GB" sz="1400" u="none" strike="noStrike" dirty="0">
                          <a:solidFill>
                            <a:schemeClr val="accent2">
                              <a:lumMod val="75000"/>
                            </a:schemeClr>
                          </a:solidFill>
                          <a:effectLst/>
                        </a:rPr>
                        <a:t>0.733</a:t>
                      </a:r>
                      <a:endParaRPr lang="en-GB" sz="1400" b="0" i="0" u="none" strike="noStrike" dirty="0">
                        <a:solidFill>
                          <a:schemeClr val="accent2">
                            <a:lumMod val="75000"/>
                          </a:schemeClr>
                        </a:solidFill>
                        <a:effectLst/>
                        <a:latin typeface="+mn-lt"/>
                      </a:endParaRPr>
                    </a:p>
                  </a:txBody>
                  <a:tcPr marL="5272" marR="5272" marT="5272" marB="0" anchor="b"/>
                </a:tc>
                <a:tc>
                  <a:txBody>
                    <a:bodyPr/>
                    <a:lstStyle/>
                    <a:p>
                      <a:pPr algn="ctr" fontAlgn="b"/>
                      <a:r>
                        <a:rPr lang="en-GB" sz="1400" u="none" strike="noStrike" dirty="0">
                          <a:effectLst/>
                        </a:rPr>
                        <a:t>0.615</a:t>
                      </a:r>
                      <a:endParaRPr lang="en-GB" sz="1400" b="0" i="0" u="none" strike="noStrike" dirty="0">
                        <a:solidFill>
                          <a:srgbClr val="000000"/>
                        </a:solidFill>
                        <a:effectLst/>
                        <a:latin typeface="+mn-lt"/>
                      </a:endParaRPr>
                    </a:p>
                  </a:txBody>
                  <a:tcPr marL="5272" marR="5272" marT="5272" marB="0" anchor="b"/>
                </a:tc>
                <a:extLst>
                  <a:ext uri="{0D108BD9-81ED-4DB2-BD59-A6C34878D82A}">
                    <a16:rowId xmlns:a16="http://schemas.microsoft.com/office/drawing/2014/main" val="1880975404"/>
                  </a:ext>
                </a:extLst>
              </a:tr>
            </a:tbl>
          </a:graphicData>
        </a:graphic>
      </p:graphicFrame>
      <p:sp>
        <p:nvSpPr>
          <p:cNvPr id="7" name="TextBox 6"/>
          <p:cNvSpPr txBox="1"/>
          <p:nvPr/>
        </p:nvSpPr>
        <p:spPr>
          <a:xfrm>
            <a:off x="242862" y="5149493"/>
            <a:ext cx="6824245" cy="276999"/>
          </a:xfrm>
          <a:prstGeom prst="rect">
            <a:avLst/>
          </a:prstGeom>
          <a:noFill/>
        </p:spPr>
        <p:txBody>
          <a:bodyPr wrap="square" rtlCol="0">
            <a:spAutoFit/>
          </a:bodyPr>
          <a:lstStyle/>
          <a:p>
            <a:r>
              <a:rPr lang="en-GB" sz="1200" dirty="0"/>
              <a:t>PPV = Positive predictive value, NPV = Negative predictive value, AUC = Area under curve</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28936" y="0"/>
            <a:ext cx="1915064" cy="908844"/>
          </a:xfrm>
          <a:prstGeom prst="rect">
            <a:avLst/>
          </a:prstGeom>
        </p:spPr>
      </p:pic>
      <p:sp>
        <p:nvSpPr>
          <p:cNvPr id="5" name="Slide Number Placeholder 4"/>
          <p:cNvSpPr>
            <a:spLocks noGrp="1"/>
          </p:cNvSpPr>
          <p:nvPr>
            <p:ph type="sldNum" sz="quarter" idx="12"/>
          </p:nvPr>
        </p:nvSpPr>
        <p:spPr/>
        <p:txBody>
          <a:bodyPr/>
          <a:lstStyle/>
          <a:p>
            <a:fld id="{1BF5A10E-0BD5-4B06-B13B-01F78476981C}" type="slidenum">
              <a:rPr lang="en-GB" smtClean="0"/>
              <a:t>14</a:t>
            </a:fld>
            <a:endParaRPr lang="en-GB"/>
          </a:p>
        </p:txBody>
      </p:sp>
      <p:sp>
        <p:nvSpPr>
          <p:cNvPr id="4" name="Rectangle 3">
            <a:extLst>
              <a:ext uri="{FF2B5EF4-FFF2-40B4-BE49-F238E27FC236}">
                <a16:creationId xmlns:a16="http://schemas.microsoft.com/office/drawing/2014/main" id="{3B7EA941-DC36-43DE-BA43-2E2AF88D1466}"/>
              </a:ext>
            </a:extLst>
          </p:cNvPr>
          <p:cNvSpPr/>
          <p:nvPr/>
        </p:nvSpPr>
        <p:spPr>
          <a:xfrm>
            <a:off x="6726865" y="1320379"/>
            <a:ext cx="680484" cy="231800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47CBD32B-7C21-4F97-9188-790F3E7C8818}"/>
              </a:ext>
            </a:extLst>
          </p:cNvPr>
          <p:cNvSpPr txBox="1"/>
          <p:nvPr/>
        </p:nvSpPr>
        <p:spPr>
          <a:xfrm>
            <a:off x="6469469" y="3771014"/>
            <a:ext cx="1369286" cy="338554"/>
          </a:xfrm>
          <a:prstGeom prst="rect">
            <a:avLst/>
          </a:prstGeom>
          <a:noFill/>
        </p:spPr>
        <p:txBody>
          <a:bodyPr wrap="none" rtlCol="0">
            <a:spAutoFit/>
          </a:bodyPr>
          <a:lstStyle/>
          <a:p>
            <a:r>
              <a:rPr lang="en-GB" sz="1600" dirty="0"/>
              <a:t>U1245/Leman</a:t>
            </a:r>
          </a:p>
        </p:txBody>
      </p:sp>
      <p:sp>
        <p:nvSpPr>
          <p:cNvPr id="9" name="Rectangle 8">
            <a:extLst>
              <a:ext uri="{FF2B5EF4-FFF2-40B4-BE49-F238E27FC236}">
                <a16:creationId xmlns:a16="http://schemas.microsoft.com/office/drawing/2014/main" id="{44243C5A-3AB3-4737-ABD9-B6AE80765C52}"/>
              </a:ext>
            </a:extLst>
          </p:cNvPr>
          <p:cNvSpPr/>
          <p:nvPr/>
        </p:nvSpPr>
        <p:spPr>
          <a:xfrm>
            <a:off x="3943350" y="1320379"/>
            <a:ext cx="680484" cy="231800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DAC98AE4-784E-44DB-97D2-0FED4724F1CF}"/>
              </a:ext>
            </a:extLst>
          </p:cNvPr>
          <p:cNvSpPr txBox="1"/>
          <p:nvPr/>
        </p:nvSpPr>
        <p:spPr>
          <a:xfrm>
            <a:off x="3390971" y="3718730"/>
            <a:ext cx="2362057" cy="584775"/>
          </a:xfrm>
          <a:prstGeom prst="rect">
            <a:avLst/>
          </a:prstGeom>
          <a:noFill/>
        </p:spPr>
        <p:txBody>
          <a:bodyPr wrap="none" rtlCol="0">
            <a:spAutoFit/>
          </a:bodyPr>
          <a:lstStyle/>
          <a:p>
            <a:r>
              <a:rPr lang="en-GB" sz="1600" dirty="0" err="1"/>
              <a:t>SpliceAI</a:t>
            </a:r>
            <a:r>
              <a:rPr lang="en-GB" sz="1600" dirty="0"/>
              <a:t> + allele frequency</a:t>
            </a:r>
          </a:p>
          <a:p>
            <a:pPr algn="ctr"/>
            <a:r>
              <a:rPr lang="en-GB" sz="1600" dirty="0"/>
              <a:t>Submitted as control</a:t>
            </a:r>
          </a:p>
        </p:txBody>
      </p:sp>
      <p:sp>
        <p:nvSpPr>
          <p:cNvPr id="11" name="Rectangle 10">
            <a:extLst>
              <a:ext uri="{FF2B5EF4-FFF2-40B4-BE49-F238E27FC236}">
                <a16:creationId xmlns:a16="http://schemas.microsoft.com/office/drawing/2014/main" id="{63D8A36E-7C95-4CE8-BAD0-874C318A2EAB}"/>
              </a:ext>
            </a:extLst>
          </p:cNvPr>
          <p:cNvSpPr/>
          <p:nvPr/>
        </p:nvSpPr>
        <p:spPr>
          <a:xfrm>
            <a:off x="1871109" y="1320379"/>
            <a:ext cx="680484" cy="231800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id="{4E010BAF-D7D3-49A1-971C-68EA1ECFEAFB}"/>
              </a:ext>
            </a:extLst>
          </p:cNvPr>
          <p:cNvSpPr txBox="1"/>
          <p:nvPr/>
        </p:nvSpPr>
        <p:spPr>
          <a:xfrm>
            <a:off x="1613623" y="3643563"/>
            <a:ext cx="1195455" cy="338554"/>
          </a:xfrm>
          <a:prstGeom prst="rect">
            <a:avLst/>
          </a:prstGeom>
          <a:noFill/>
        </p:spPr>
        <p:txBody>
          <a:bodyPr wrap="none" rtlCol="0">
            <a:spAutoFit/>
          </a:bodyPr>
          <a:lstStyle/>
          <a:p>
            <a:r>
              <a:rPr lang="en-GB" sz="1600" dirty="0" err="1"/>
              <a:t>HuZ_WangY</a:t>
            </a:r>
            <a:endParaRPr lang="en-GB" sz="1600" dirty="0"/>
          </a:p>
        </p:txBody>
      </p:sp>
    </p:spTree>
    <p:extLst>
      <p:ext uri="{BB962C8B-B14F-4D97-AF65-F5344CB8AC3E}">
        <p14:creationId xmlns:p14="http://schemas.microsoft.com/office/powerpoint/2010/main" val="3148413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P spid="9" grpId="0" animBg="1"/>
      <p:bldP spid="10" grpId="0"/>
      <p:bldP spid="11" grpId="0" animBg="1"/>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7886700" cy="977768"/>
          </a:xfrm>
        </p:spPr>
        <p:txBody>
          <a:bodyPr>
            <a:normAutofit/>
          </a:bodyPr>
          <a:lstStyle/>
          <a:p>
            <a:r>
              <a:rPr lang="en-GB" sz="3600" dirty="0">
                <a:solidFill>
                  <a:schemeClr val="accent5">
                    <a:lumMod val="75000"/>
                  </a:schemeClr>
                </a:solidFill>
              </a:rPr>
              <a:t>Performance by location</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28936" y="0"/>
            <a:ext cx="1915064" cy="908844"/>
          </a:xfrm>
          <a:prstGeom prst="rect">
            <a:avLst/>
          </a:prstGeom>
        </p:spPr>
      </p:pic>
      <p:pic>
        <p:nvPicPr>
          <p:cNvPr id="19" name="Picture 18"/>
          <p:cNvPicPr>
            <a:picLocks noChangeAspect="1"/>
          </p:cNvPicPr>
          <p:nvPr/>
        </p:nvPicPr>
        <p:blipFill rotWithShape="1">
          <a:blip r:embed="rId4" cstate="print">
            <a:extLst>
              <a:ext uri="{28A0092B-C50C-407E-A947-70E740481C1C}">
                <a14:useLocalDpi xmlns:a14="http://schemas.microsoft.com/office/drawing/2010/main" val="0"/>
              </a:ext>
            </a:extLst>
          </a:blip>
          <a:srcRect l="3774" t="15084" r="12327" b="12293"/>
          <a:stretch/>
        </p:blipFill>
        <p:spPr>
          <a:xfrm>
            <a:off x="406400" y="1449478"/>
            <a:ext cx="7671759" cy="1023668"/>
          </a:xfrm>
          <a:prstGeom prst="rect">
            <a:avLst/>
          </a:prstGeom>
        </p:spPr>
      </p:pic>
      <p:pic>
        <p:nvPicPr>
          <p:cNvPr id="20" name="Picture 19"/>
          <p:cNvPicPr>
            <a:picLocks noChangeAspect="1"/>
          </p:cNvPicPr>
          <p:nvPr/>
        </p:nvPicPr>
        <p:blipFill rotWithShape="1">
          <a:blip r:embed="rId5" cstate="print">
            <a:extLst>
              <a:ext uri="{28A0092B-C50C-407E-A947-70E740481C1C}">
                <a14:useLocalDpi xmlns:a14="http://schemas.microsoft.com/office/drawing/2010/main" val="0"/>
              </a:ext>
            </a:extLst>
          </a:blip>
          <a:srcRect l="4529" t="17097" r="10754" b="12320"/>
          <a:stretch/>
        </p:blipFill>
        <p:spPr>
          <a:xfrm>
            <a:off x="484038" y="2467395"/>
            <a:ext cx="7746521" cy="994915"/>
          </a:xfrm>
          <a:prstGeom prst="rect">
            <a:avLst/>
          </a:prstGeom>
        </p:spPr>
      </p:pic>
      <p:pic>
        <p:nvPicPr>
          <p:cNvPr id="21" name="Picture 20"/>
          <p:cNvPicPr>
            <a:picLocks noChangeAspect="1"/>
          </p:cNvPicPr>
          <p:nvPr/>
        </p:nvPicPr>
        <p:blipFill rotWithShape="1">
          <a:blip r:embed="rId6" cstate="print">
            <a:extLst>
              <a:ext uri="{28A0092B-C50C-407E-A947-70E740481C1C}">
                <a14:useLocalDpi xmlns:a14="http://schemas.microsoft.com/office/drawing/2010/main" val="0"/>
              </a:ext>
            </a:extLst>
          </a:blip>
          <a:srcRect l="4465" t="16724" r="11572" b="12286"/>
          <a:stretch/>
        </p:blipFill>
        <p:spPr>
          <a:xfrm>
            <a:off x="486913" y="3445055"/>
            <a:ext cx="7677509" cy="1000664"/>
          </a:xfrm>
          <a:prstGeom prst="rect">
            <a:avLst/>
          </a:prstGeom>
        </p:spPr>
      </p:pic>
      <p:pic>
        <p:nvPicPr>
          <p:cNvPr id="22" name="Picture 21"/>
          <p:cNvPicPr>
            <a:picLocks noChangeAspect="1"/>
          </p:cNvPicPr>
          <p:nvPr/>
        </p:nvPicPr>
        <p:blipFill rotWithShape="1">
          <a:blip r:embed="rId7" cstate="print">
            <a:extLst>
              <a:ext uri="{28A0092B-C50C-407E-A947-70E740481C1C}">
                <a14:useLocalDpi xmlns:a14="http://schemas.microsoft.com/office/drawing/2010/main" val="0"/>
              </a:ext>
            </a:extLst>
          </a:blip>
          <a:srcRect l="6337" t="17036" r="11399" b="12381"/>
          <a:stretch/>
        </p:blipFill>
        <p:spPr>
          <a:xfrm>
            <a:off x="665193" y="4445720"/>
            <a:ext cx="7522234" cy="994913"/>
          </a:xfrm>
          <a:prstGeom prst="rect">
            <a:avLst/>
          </a:prstGeom>
        </p:spPr>
      </p:pic>
      <p:pic>
        <p:nvPicPr>
          <p:cNvPr id="23" name="Picture 22"/>
          <p:cNvPicPr>
            <a:picLocks noChangeAspect="1"/>
          </p:cNvPicPr>
          <p:nvPr/>
        </p:nvPicPr>
        <p:blipFill rotWithShape="1">
          <a:blip r:embed="rId8" cstate="print">
            <a:extLst>
              <a:ext uri="{28A0092B-C50C-407E-A947-70E740481C1C}">
                <a14:useLocalDpi xmlns:a14="http://schemas.microsoft.com/office/drawing/2010/main" val="0"/>
              </a:ext>
            </a:extLst>
          </a:blip>
          <a:srcRect l="5850" t="17733" r="11760" b="12274"/>
          <a:stretch/>
        </p:blipFill>
        <p:spPr>
          <a:xfrm>
            <a:off x="624936" y="5429132"/>
            <a:ext cx="7533736" cy="1000646"/>
          </a:xfrm>
          <a:prstGeom prst="rect">
            <a:avLst/>
          </a:prstGeom>
        </p:spPr>
      </p:pic>
      <p:sp>
        <p:nvSpPr>
          <p:cNvPr id="24" name="Rectangle 23"/>
          <p:cNvSpPr/>
          <p:nvPr/>
        </p:nvSpPr>
        <p:spPr>
          <a:xfrm>
            <a:off x="550174" y="1466533"/>
            <a:ext cx="7729268" cy="98935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p:cNvSpPr/>
          <p:nvPr/>
        </p:nvSpPr>
        <p:spPr>
          <a:xfrm>
            <a:off x="550174" y="2455698"/>
            <a:ext cx="7729268" cy="98935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p:cNvSpPr/>
          <p:nvPr/>
        </p:nvSpPr>
        <p:spPr>
          <a:xfrm>
            <a:off x="547299" y="3444862"/>
            <a:ext cx="7729268" cy="98935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p:cNvSpPr/>
          <p:nvPr/>
        </p:nvSpPr>
        <p:spPr>
          <a:xfrm>
            <a:off x="547299" y="4434111"/>
            <a:ext cx="7729268" cy="98935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p:cNvSpPr/>
          <p:nvPr/>
        </p:nvSpPr>
        <p:spPr>
          <a:xfrm>
            <a:off x="547299" y="5423184"/>
            <a:ext cx="7729268" cy="98935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TextBox 28"/>
          <p:cNvSpPr txBox="1"/>
          <p:nvPr/>
        </p:nvSpPr>
        <p:spPr>
          <a:xfrm>
            <a:off x="547299" y="1449478"/>
            <a:ext cx="1089803" cy="369332"/>
          </a:xfrm>
          <a:prstGeom prst="rect">
            <a:avLst/>
          </a:prstGeom>
          <a:noFill/>
        </p:spPr>
        <p:txBody>
          <a:bodyPr wrap="square" rtlCol="0">
            <a:spAutoFit/>
          </a:bodyPr>
          <a:lstStyle/>
          <a:p>
            <a:r>
              <a:rPr lang="en-GB" dirty="0"/>
              <a:t>Team 1</a:t>
            </a:r>
          </a:p>
        </p:txBody>
      </p:sp>
      <p:sp>
        <p:nvSpPr>
          <p:cNvPr id="30" name="TextBox 29"/>
          <p:cNvSpPr txBox="1"/>
          <p:nvPr/>
        </p:nvSpPr>
        <p:spPr>
          <a:xfrm>
            <a:off x="564551" y="2438542"/>
            <a:ext cx="1089803" cy="369332"/>
          </a:xfrm>
          <a:prstGeom prst="rect">
            <a:avLst/>
          </a:prstGeom>
          <a:noFill/>
        </p:spPr>
        <p:txBody>
          <a:bodyPr wrap="square" rtlCol="0">
            <a:spAutoFit/>
          </a:bodyPr>
          <a:lstStyle/>
          <a:p>
            <a:r>
              <a:rPr lang="en-GB" dirty="0"/>
              <a:t>Team 2</a:t>
            </a:r>
          </a:p>
        </p:txBody>
      </p:sp>
      <p:sp>
        <p:nvSpPr>
          <p:cNvPr id="31" name="TextBox 30"/>
          <p:cNvSpPr txBox="1"/>
          <p:nvPr/>
        </p:nvSpPr>
        <p:spPr>
          <a:xfrm>
            <a:off x="550174" y="3432135"/>
            <a:ext cx="1089803" cy="369332"/>
          </a:xfrm>
          <a:prstGeom prst="rect">
            <a:avLst/>
          </a:prstGeom>
          <a:noFill/>
        </p:spPr>
        <p:txBody>
          <a:bodyPr wrap="square" rtlCol="0">
            <a:spAutoFit/>
          </a:bodyPr>
          <a:lstStyle/>
          <a:p>
            <a:r>
              <a:rPr lang="en-GB" dirty="0"/>
              <a:t>Team 3</a:t>
            </a:r>
          </a:p>
        </p:txBody>
      </p:sp>
      <p:sp>
        <p:nvSpPr>
          <p:cNvPr id="32" name="TextBox 31"/>
          <p:cNvSpPr txBox="1"/>
          <p:nvPr/>
        </p:nvSpPr>
        <p:spPr>
          <a:xfrm>
            <a:off x="530045" y="4431389"/>
            <a:ext cx="1089803" cy="369332"/>
          </a:xfrm>
          <a:prstGeom prst="rect">
            <a:avLst/>
          </a:prstGeom>
          <a:noFill/>
        </p:spPr>
        <p:txBody>
          <a:bodyPr wrap="square" rtlCol="0">
            <a:spAutoFit/>
          </a:bodyPr>
          <a:lstStyle/>
          <a:p>
            <a:r>
              <a:rPr lang="en-GB" dirty="0"/>
              <a:t>Team 4</a:t>
            </a:r>
          </a:p>
        </p:txBody>
      </p:sp>
      <p:sp>
        <p:nvSpPr>
          <p:cNvPr id="33" name="TextBox 32"/>
          <p:cNvSpPr txBox="1"/>
          <p:nvPr/>
        </p:nvSpPr>
        <p:spPr>
          <a:xfrm>
            <a:off x="507041" y="5423183"/>
            <a:ext cx="1089803" cy="369332"/>
          </a:xfrm>
          <a:prstGeom prst="rect">
            <a:avLst/>
          </a:prstGeom>
          <a:noFill/>
        </p:spPr>
        <p:txBody>
          <a:bodyPr wrap="square" rtlCol="0">
            <a:spAutoFit/>
          </a:bodyPr>
          <a:lstStyle/>
          <a:p>
            <a:r>
              <a:rPr lang="en-GB" dirty="0" err="1"/>
              <a:t>SpliceAI</a:t>
            </a:r>
            <a:endParaRPr lang="en-GB" dirty="0"/>
          </a:p>
        </p:txBody>
      </p:sp>
      <p:pic>
        <p:nvPicPr>
          <p:cNvPr id="34" name="Picture 33"/>
          <p:cNvPicPr>
            <a:picLocks noChangeAspect="1"/>
          </p:cNvPicPr>
          <p:nvPr/>
        </p:nvPicPr>
        <p:blipFill rotWithShape="1">
          <a:blip r:embed="rId9" cstate="print">
            <a:extLst>
              <a:ext uri="{28A0092B-C50C-407E-A947-70E740481C1C}">
                <a14:useLocalDpi xmlns:a14="http://schemas.microsoft.com/office/drawing/2010/main" val="0"/>
              </a:ext>
            </a:extLst>
          </a:blip>
          <a:srcRect l="92986" t="55126" r="165" b="32497"/>
          <a:stretch/>
        </p:blipFill>
        <p:spPr>
          <a:xfrm>
            <a:off x="2157802" y="832592"/>
            <a:ext cx="1870924" cy="583329"/>
          </a:xfrm>
          <a:prstGeom prst="rect">
            <a:avLst/>
          </a:prstGeom>
        </p:spPr>
      </p:pic>
      <p:pic>
        <p:nvPicPr>
          <p:cNvPr id="35" name="Picture 34"/>
          <p:cNvPicPr>
            <a:picLocks noChangeAspect="1"/>
          </p:cNvPicPr>
          <p:nvPr/>
        </p:nvPicPr>
        <p:blipFill rotWithShape="1">
          <a:blip r:embed="rId9" cstate="print">
            <a:extLst>
              <a:ext uri="{28A0092B-C50C-407E-A947-70E740481C1C}">
                <a14:useLocalDpi xmlns:a14="http://schemas.microsoft.com/office/drawing/2010/main" val="0"/>
              </a:ext>
            </a:extLst>
          </a:blip>
          <a:srcRect l="92978" t="27882" r="5651" b="57809"/>
          <a:stretch/>
        </p:blipFill>
        <p:spPr>
          <a:xfrm>
            <a:off x="4746743" y="681496"/>
            <a:ext cx="408872" cy="735965"/>
          </a:xfrm>
          <a:prstGeom prst="rect">
            <a:avLst/>
          </a:prstGeom>
        </p:spPr>
      </p:pic>
      <p:sp>
        <p:nvSpPr>
          <p:cNvPr id="36" name="TextBox 35"/>
          <p:cNvSpPr txBox="1"/>
          <p:nvPr/>
        </p:nvSpPr>
        <p:spPr>
          <a:xfrm>
            <a:off x="1347399" y="861924"/>
            <a:ext cx="1089803" cy="369332"/>
          </a:xfrm>
          <a:prstGeom prst="rect">
            <a:avLst/>
          </a:prstGeom>
          <a:noFill/>
        </p:spPr>
        <p:txBody>
          <a:bodyPr wrap="square" rtlCol="0">
            <a:spAutoFit/>
          </a:bodyPr>
          <a:lstStyle/>
          <a:p>
            <a:r>
              <a:rPr lang="en-GB" dirty="0"/>
              <a:t>Outline:</a:t>
            </a:r>
          </a:p>
        </p:txBody>
      </p:sp>
      <p:sp>
        <p:nvSpPr>
          <p:cNvPr id="37" name="TextBox 36"/>
          <p:cNvSpPr txBox="1"/>
          <p:nvPr/>
        </p:nvSpPr>
        <p:spPr>
          <a:xfrm>
            <a:off x="4294227" y="861924"/>
            <a:ext cx="1089803" cy="369332"/>
          </a:xfrm>
          <a:prstGeom prst="rect">
            <a:avLst/>
          </a:prstGeom>
          <a:noFill/>
        </p:spPr>
        <p:txBody>
          <a:bodyPr wrap="square" rtlCol="0">
            <a:spAutoFit/>
          </a:bodyPr>
          <a:lstStyle/>
          <a:p>
            <a:r>
              <a:rPr lang="en-GB" dirty="0"/>
              <a:t>Fill:</a:t>
            </a:r>
          </a:p>
        </p:txBody>
      </p:sp>
      <p:sp>
        <p:nvSpPr>
          <p:cNvPr id="38" name="TextBox 37"/>
          <p:cNvSpPr txBox="1"/>
          <p:nvPr/>
        </p:nvSpPr>
        <p:spPr>
          <a:xfrm>
            <a:off x="5017396" y="717548"/>
            <a:ext cx="2666104" cy="369332"/>
          </a:xfrm>
          <a:prstGeom prst="rect">
            <a:avLst/>
          </a:prstGeom>
          <a:noFill/>
        </p:spPr>
        <p:txBody>
          <a:bodyPr wrap="square" rtlCol="0">
            <a:spAutoFit/>
          </a:bodyPr>
          <a:lstStyle/>
          <a:p>
            <a:r>
              <a:rPr lang="en-GB" dirty="0"/>
              <a:t>Incorrect prediction</a:t>
            </a:r>
          </a:p>
        </p:txBody>
      </p:sp>
      <p:sp>
        <p:nvSpPr>
          <p:cNvPr id="39" name="TextBox 38"/>
          <p:cNvSpPr txBox="1"/>
          <p:nvPr/>
        </p:nvSpPr>
        <p:spPr>
          <a:xfrm>
            <a:off x="5013626" y="1053879"/>
            <a:ext cx="2666104" cy="369332"/>
          </a:xfrm>
          <a:prstGeom prst="rect">
            <a:avLst/>
          </a:prstGeom>
          <a:noFill/>
        </p:spPr>
        <p:txBody>
          <a:bodyPr wrap="square" rtlCol="0">
            <a:spAutoFit/>
          </a:bodyPr>
          <a:lstStyle/>
          <a:p>
            <a:r>
              <a:rPr lang="en-GB" dirty="0"/>
              <a:t>Correct prediction</a:t>
            </a:r>
          </a:p>
        </p:txBody>
      </p:sp>
      <p:cxnSp>
        <p:nvCxnSpPr>
          <p:cNvPr id="67" name="Straight Connector 66"/>
          <p:cNvCxnSpPr/>
          <p:nvPr/>
        </p:nvCxnSpPr>
        <p:spPr>
          <a:xfrm>
            <a:off x="521555" y="6637001"/>
            <a:ext cx="7812000" cy="9833"/>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68" name="Rectangle 67"/>
          <p:cNvSpPr/>
          <p:nvPr/>
        </p:nvSpPr>
        <p:spPr>
          <a:xfrm>
            <a:off x="3924300" y="6457561"/>
            <a:ext cx="2254250" cy="32692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                  Exon</a:t>
            </a:r>
          </a:p>
        </p:txBody>
      </p:sp>
      <p:grpSp>
        <p:nvGrpSpPr>
          <p:cNvPr id="69" name="Group 68"/>
          <p:cNvGrpSpPr/>
          <p:nvPr/>
        </p:nvGrpSpPr>
        <p:grpSpPr>
          <a:xfrm>
            <a:off x="1092200" y="6562497"/>
            <a:ext cx="150751" cy="130484"/>
            <a:chOff x="357219" y="5645150"/>
            <a:chExt cx="150751" cy="130484"/>
          </a:xfrm>
        </p:grpSpPr>
        <p:cxnSp>
          <p:nvCxnSpPr>
            <p:cNvPr id="82" name="Straight Connector 81"/>
            <p:cNvCxnSpPr/>
            <p:nvPr/>
          </p:nvCxnSpPr>
          <p:spPr>
            <a:xfrm flipV="1">
              <a:off x="357219" y="5645150"/>
              <a:ext cx="74582" cy="130484"/>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flipV="1">
              <a:off x="433388" y="5645150"/>
              <a:ext cx="74582" cy="130484"/>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flipV="1">
              <a:off x="394509" y="5645150"/>
              <a:ext cx="74582" cy="13048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70" name="Group 69"/>
          <p:cNvGrpSpPr/>
          <p:nvPr/>
        </p:nvGrpSpPr>
        <p:grpSpPr>
          <a:xfrm>
            <a:off x="7588215" y="6571758"/>
            <a:ext cx="149164" cy="130484"/>
            <a:chOff x="357218" y="5645150"/>
            <a:chExt cx="149164" cy="130484"/>
          </a:xfrm>
        </p:grpSpPr>
        <p:cxnSp>
          <p:nvCxnSpPr>
            <p:cNvPr id="79" name="Straight Connector 78"/>
            <p:cNvCxnSpPr/>
            <p:nvPr/>
          </p:nvCxnSpPr>
          <p:spPr>
            <a:xfrm flipV="1">
              <a:off x="357218" y="5645150"/>
              <a:ext cx="74582" cy="130484"/>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flipV="1">
              <a:off x="431800" y="5645150"/>
              <a:ext cx="74582" cy="130484"/>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flipV="1">
              <a:off x="394509" y="5645150"/>
              <a:ext cx="74582" cy="13048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71" name="Group 70"/>
          <p:cNvGrpSpPr/>
          <p:nvPr/>
        </p:nvGrpSpPr>
        <p:grpSpPr>
          <a:xfrm>
            <a:off x="4062089" y="6346395"/>
            <a:ext cx="419008" cy="586684"/>
            <a:chOff x="4263089" y="4198092"/>
            <a:chExt cx="419008" cy="586684"/>
          </a:xfrm>
        </p:grpSpPr>
        <p:cxnSp>
          <p:nvCxnSpPr>
            <p:cNvPr id="76" name="Straight Connector 75"/>
            <p:cNvCxnSpPr/>
            <p:nvPr/>
          </p:nvCxnSpPr>
          <p:spPr>
            <a:xfrm flipV="1">
              <a:off x="4263089" y="4198092"/>
              <a:ext cx="358534" cy="581211"/>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flipV="1">
              <a:off x="4323563" y="4203565"/>
              <a:ext cx="358534" cy="581211"/>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flipV="1">
              <a:off x="4296145" y="4198092"/>
              <a:ext cx="358534" cy="581211"/>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72" name="Group 71"/>
          <p:cNvGrpSpPr/>
          <p:nvPr/>
        </p:nvGrpSpPr>
        <p:grpSpPr>
          <a:xfrm>
            <a:off x="4833086" y="6340922"/>
            <a:ext cx="419008" cy="586684"/>
            <a:chOff x="4263089" y="4198092"/>
            <a:chExt cx="419008" cy="586684"/>
          </a:xfrm>
        </p:grpSpPr>
        <p:cxnSp>
          <p:nvCxnSpPr>
            <p:cNvPr id="73" name="Straight Connector 72"/>
            <p:cNvCxnSpPr/>
            <p:nvPr/>
          </p:nvCxnSpPr>
          <p:spPr>
            <a:xfrm flipV="1">
              <a:off x="4263089" y="4198092"/>
              <a:ext cx="358534" cy="581211"/>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flipV="1">
              <a:off x="4323563" y="4203565"/>
              <a:ext cx="358534" cy="581211"/>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flipV="1">
              <a:off x="4296145" y="4198092"/>
              <a:ext cx="358534" cy="581211"/>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85" name="TextBox 84"/>
          <p:cNvSpPr txBox="1"/>
          <p:nvPr/>
        </p:nvSpPr>
        <p:spPr>
          <a:xfrm>
            <a:off x="2653316" y="6586411"/>
            <a:ext cx="2010225" cy="261610"/>
          </a:xfrm>
          <a:prstGeom prst="rect">
            <a:avLst/>
          </a:prstGeom>
          <a:noFill/>
        </p:spPr>
        <p:txBody>
          <a:bodyPr wrap="square" rtlCol="0">
            <a:spAutoFit/>
          </a:bodyPr>
          <a:lstStyle/>
          <a:p>
            <a:pPr algn="ctr"/>
            <a:r>
              <a:rPr lang="en-GB" sz="1100" dirty="0"/>
              <a:t>Acceptor</a:t>
            </a:r>
          </a:p>
        </p:txBody>
      </p:sp>
      <p:sp>
        <p:nvSpPr>
          <p:cNvPr id="86" name="TextBox 85"/>
          <p:cNvSpPr txBox="1"/>
          <p:nvPr/>
        </p:nvSpPr>
        <p:spPr>
          <a:xfrm>
            <a:off x="5361165" y="6599900"/>
            <a:ext cx="2010225" cy="261610"/>
          </a:xfrm>
          <a:prstGeom prst="rect">
            <a:avLst/>
          </a:prstGeom>
          <a:noFill/>
        </p:spPr>
        <p:txBody>
          <a:bodyPr wrap="square" rtlCol="0">
            <a:spAutoFit/>
          </a:bodyPr>
          <a:lstStyle/>
          <a:p>
            <a:pPr algn="ctr"/>
            <a:r>
              <a:rPr lang="en-GB" sz="1100" dirty="0"/>
              <a:t>Donor</a:t>
            </a:r>
            <a:endParaRPr lang="en-GB" sz="1050" dirty="0"/>
          </a:p>
        </p:txBody>
      </p:sp>
      <p:cxnSp>
        <p:nvCxnSpPr>
          <p:cNvPr id="88" name="Straight Connector 87"/>
          <p:cNvCxnSpPr/>
          <p:nvPr/>
        </p:nvCxnSpPr>
        <p:spPr>
          <a:xfrm flipV="1">
            <a:off x="3517900" y="6499311"/>
            <a:ext cx="357044" cy="0"/>
          </a:xfrm>
          <a:prstGeom prst="line">
            <a:avLst/>
          </a:prstGeom>
          <a:ln w="76200">
            <a:solidFill>
              <a:schemeClr val="accent2">
                <a:lumMod val="75000"/>
              </a:schemeClr>
            </a:solidFill>
          </a:ln>
        </p:spPr>
        <p:style>
          <a:lnRef idx="1">
            <a:schemeClr val="accent4"/>
          </a:lnRef>
          <a:fillRef idx="0">
            <a:schemeClr val="accent4"/>
          </a:fillRef>
          <a:effectRef idx="0">
            <a:schemeClr val="accent4"/>
          </a:effectRef>
          <a:fontRef idx="minor">
            <a:schemeClr val="tx1"/>
          </a:fontRef>
        </p:style>
      </p:cxnSp>
      <p:cxnSp>
        <p:nvCxnSpPr>
          <p:cNvPr id="95" name="Straight Connector 94"/>
          <p:cNvCxnSpPr/>
          <p:nvPr/>
        </p:nvCxnSpPr>
        <p:spPr>
          <a:xfrm flipV="1">
            <a:off x="6210300" y="6494231"/>
            <a:ext cx="357044" cy="0"/>
          </a:xfrm>
          <a:prstGeom prst="line">
            <a:avLst/>
          </a:prstGeom>
          <a:ln w="76200">
            <a:solidFill>
              <a:schemeClr val="accent2">
                <a:lumMod val="75000"/>
              </a:schemeClr>
            </a:solidFill>
          </a:ln>
        </p:spPr>
        <p:style>
          <a:lnRef idx="1">
            <a:schemeClr val="accent4"/>
          </a:lnRef>
          <a:fillRef idx="0">
            <a:schemeClr val="accent4"/>
          </a:fillRef>
          <a:effectRef idx="0">
            <a:schemeClr val="accent4"/>
          </a:effectRef>
          <a:fontRef idx="minor">
            <a:schemeClr val="tx1"/>
          </a:fontRef>
        </p:style>
      </p:cxnSp>
      <p:sp>
        <p:nvSpPr>
          <p:cNvPr id="96" name="TextBox 95"/>
          <p:cNvSpPr txBox="1"/>
          <p:nvPr/>
        </p:nvSpPr>
        <p:spPr>
          <a:xfrm>
            <a:off x="3690178" y="6467758"/>
            <a:ext cx="2010225" cy="261610"/>
          </a:xfrm>
          <a:prstGeom prst="rect">
            <a:avLst/>
          </a:prstGeom>
          <a:noFill/>
        </p:spPr>
        <p:txBody>
          <a:bodyPr wrap="square" rtlCol="0">
            <a:spAutoFit/>
          </a:bodyPr>
          <a:lstStyle/>
          <a:p>
            <a:pPr algn="ctr"/>
            <a:r>
              <a:rPr lang="en-GB" sz="1100" dirty="0"/>
              <a:t>&gt;10bp</a:t>
            </a:r>
          </a:p>
        </p:txBody>
      </p:sp>
      <p:sp>
        <p:nvSpPr>
          <p:cNvPr id="97" name="TextBox 96"/>
          <p:cNvSpPr txBox="1"/>
          <p:nvPr/>
        </p:nvSpPr>
        <p:spPr>
          <a:xfrm>
            <a:off x="-190000" y="6383493"/>
            <a:ext cx="2010225" cy="261610"/>
          </a:xfrm>
          <a:prstGeom prst="rect">
            <a:avLst/>
          </a:prstGeom>
          <a:noFill/>
        </p:spPr>
        <p:txBody>
          <a:bodyPr wrap="square" rtlCol="0">
            <a:spAutoFit/>
          </a:bodyPr>
          <a:lstStyle/>
          <a:p>
            <a:pPr algn="ctr"/>
            <a:r>
              <a:rPr lang="en-GB" sz="1100" dirty="0"/>
              <a:t>&gt;10bp</a:t>
            </a:r>
          </a:p>
        </p:txBody>
      </p:sp>
      <p:sp>
        <p:nvSpPr>
          <p:cNvPr id="98" name="TextBox 97"/>
          <p:cNvSpPr txBox="1"/>
          <p:nvPr/>
        </p:nvSpPr>
        <p:spPr>
          <a:xfrm>
            <a:off x="7008465" y="6400933"/>
            <a:ext cx="2010225" cy="261610"/>
          </a:xfrm>
          <a:prstGeom prst="rect">
            <a:avLst/>
          </a:prstGeom>
          <a:noFill/>
        </p:spPr>
        <p:txBody>
          <a:bodyPr wrap="square" rtlCol="0">
            <a:spAutoFit/>
          </a:bodyPr>
          <a:lstStyle/>
          <a:p>
            <a:pPr algn="ctr"/>
            <a:r>
              <a:rPr lang="en-GB" sz="1100" dirty="0"/>
              <a:t>&gt;10bp</a:t>
            </a:r>
          </a:p>
        </p:txBody>
      </p:sp>
      <p:sp>
        <p:nvSpPr>
          <p:cNvPr id="99" name="TextBox 98"/>
          <p:cNvSpPr txBox="1"/>
          <p:nvPr/>
        </p:nvSpPr>
        <p:spPr>
          <a:xfrm>
            <a:off x="8276567" y="1798089"/>
            <a:ext cx="847781" cy="369332"/>
          </a:xfrm>
          <a:prstGeom prst="rect">
            <a:avLst/>
          </a:prstGeom>
          <a:noFill/>
        </p:spPr>
        <p:txBody>
          <a:bodyPr wrap="square" rtlCol="0">
            <a:spAutoFit/>
          </a:bodyPr>
          <a:lstStyle/>
          <a:p>
            <a:pPr algn="ctr"/>
            <a:r>
              <a:rPr lang="en-GB" dirty="0"/>
              <a:t>0.813 </a:t>
            </a:r>
          </a:p>
        </p:txBody>
      </p:sp>
      <p:sp>
        <p:nvSpPr>
          <p:cNvPr id="100" name="TextBox 99"/>
          <p:cNvSpPr txBox="1"/>
          <p:nvPr/>
        </p:nvSpPr>
        <p:spPr>
          <a:xfrm>
            <a:off x="8276566" y="1046589"/>
            <a:ext cx="867435" cy="369332"/>
          </a:xfrm>
          <a:prstGeom prst="rect">
            <a:avLst/>
          </a:prstGeom>
          <a:noFill/>
        </p:spPr>
        <p:txBody>
          <a:bodyPr wrap="square" rtlCol="0">
            <a:spAutoFit/>
          </a:bodyPr>
          <a:lstStyle/>
          <a:p>
            <a:pPr algn="ctr"/>
            <a:r>
              <a:rPr lang="en-GB" dirty="0"/>
              <a:t>AUC </a:t>
            </a:r>
          </a:p>
        </p:txBody>
      </p:sp>
      <p:sp>
        <p:nvSpPr>
          <p:cNvPr id="101" name="TextBox 100"/>
          <p:cNvSpPr txBox="1"/>
          <p:nvPr/>
        </p:nvSpPr>
        <p:spPr>
          <a:xfrm>
            <a:off x="8276566" y="2803602"/>
            <a:ext cx="847781" cy="369332"/>
          </a:xfrm>
          <a:prstGeom prst="rect">
            <a:avLst/>
          </a:prstGeom>
          <a:noFill/>
        </p:spPr>
        <p:txBody>
          <a:bodyPr wrap="square" rtlCol="0">
            <a:spAutoFit/>
          </a:bodyPr>
          <a:lstStyle/>
          <a:p>
            <a:pPr algn="ctr"/>
            <a:r>
              <a:rPr lang="en-GB" dirty="0"/>
              <a:t>0.703 </a:t>
            </a:r>
          </a:p>
        </p:txBody>
      </p:sp>
      <p:sp>
        <p:nvSpPr>
          <p:cNvPr id="102" name="TextBox 101"/>
          <p:cNvSpPr txBox="1"/>
          <p:nvPr/>
        </p:nvSpPr>
        <p:spPr>
          <a:xfrm>
            <a:off x="8296219" y="3781066"/>
            <a:ext cx="847781" cy="369332"/>
          </a:xfrm>
          <a:prstGeom prst="rect">
            <a:avLst/>
          </a:prstGeom>
          <a:noFill/>
        </p:spPr>
        <p:txBody>
          <a:bodyPr wrap="square" rtlCol="0">
            <a:spAutoFit/>
          </a:bodyPr>
          <a:lstStyle/>
          <a:p>
            <a:pPr algn="ctr"/>
            <a:r>
              <a:rPr lang="en-GB" dirty="0"/>
              <a:t>0.687 </a:t>
            </a:r>
          </a:p>
        </p:txBody>
      </p:sp>
      <p:sp>
        <p:nvSpPr>
          <p:cNvPr id="103" name="TextBox 102"/>
          <p:cNvSpPr txBox="1"/>
          <p:nvPr/>
        </p:nvSpPr>
        <p:spPr>
          <a:xfrm>
            <a:off x="8276566" y="4794371"/>
            <a:ext cx="847781" cy="369332"/>
          </a:xfrm>
          <a:prstGeom prst="rect">
            <a:avLst/>
          </a:prstGeom>
          <a:noFill/>
        </p:spPr>
        <p:txBody>
          <a:bodyPr wrap="square" rtlCol="0">
            <a:spAutoFit/>
          </a:bodyPr>
          <a:lstStyle/>
          <a:p>
            <a:pPr algn="ctr"/>
            <a:r>
              <a:rPr lang="en-GB" dirty="0"/>
              <a:t>0.826 </a:t>
            </a:r>
          </a:p>
        </p:txBody>
      </p:sp>
      <p:sp>
        <p:nvSpPr>
          <p:cNvPr id="104" name="TextBox 103"/>
          <p:cNvSpPr txBox="1"/>
          <p:nvPr/>
        </p:nvSpPr>
        <p:spPr>
          <a:xfrm>
            <a:off x="8276566" y="5754671"/>
            <a:ext cx="847781" cy="369332"/>
          </a:xfrm>
          <a:prstGeom prst="rect">
            <a:avLst/>
          </a:prstGeom>
          <a:noFill/>
        </p:spPr>
        <p:txBody>
          <a:bodyPr wrap="square" rtlCol="0">
            <a:spAutoFit/>
          </a:bodyPr>
          <a:lstStyle/>
          <a:p>
            <a:pPr algn="ctr"/>
            <a:r>
              <a:rPr lang="en-GB" dirty="0"/>
              <a:t>0.813 </a:t>
            </a:r>
          </a:p>
        </p:txBody>
      </p:sp>
      <p:sp>
        <p:nvSpPr>
          <p:cNvPr id="105" name="Slide Number Placeholder 104"/>
          <p:cNvSpPr>
            <a:spLocks noGrp="1"/>
          </p:cNvSpPr>
          <p:nvPr>
            <p:ph type="sldNum" sz="quarter" idx="12"/>
          </p:nvPr>
        </p:nvSpPr>
        <p:spPr/>
        <p:txBody>
          <a:bodyPr/>
          <a:lstStyle/>
          <a:p>
            <a:fld id="{1BF5A10E-0BD5-4B06-B13B-01F78476981C}" type="slidenum">
              <a:rPr lang="en-GB" smtClean="0"/>
              <a:t>15</a:t>
            </a:fld>
            <a:endParaRPr lang="en-GB"/>
          </a:p>
        </p:txBody>
      </p:sp>
      <p:sp>
        <p:nvSpPr>
          <p:cNvPr id="3" name="Rectangle 2">
            <a:extLst>
              <a:ext uri="{FF2B5EF4-FFF2-40B4-BE49-F238E27FC236}">
                <a16:creationId xmlns:a16="http://schemas.microsoft.com/office/drawing/2014/main" id="{75627DF2-283E-4A9D-83F1-C2A1C7D4AA8B}"/>
              </a:ext>
            </a:extLst>
          </p:cNvPr>
          <p:cNvSpPr/>
          <p:nvPr/>
        </p:nvSpPr>
        <p:spPr>
          <a:xfrm>
            <a:off x="274320" y="1335024"/>
            <a:ext cx="8850027" cy="40826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761160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28936" y="0"/>
            <a:ext cx="1915064" cy="908844"/>
          </a:xfrm>
          <a:prstGeom prst="rect">
            <a:avLst/>
          </a:prstGeom>
        </p:spPr>
      </p:pic>
      <p:pic>
        <p:nvPicPr>
          <p:cNvPr id="23" name="Picture 22"/>
          <p:cNvPicPr>
            <a:picLocks noChangeAspect="1"/>
          </p:cNvPicPr>
          <p:nvPr/>
        </p:nvPicPr>
        <p:blipFill rotWithShape="1">
          <a:blip r:embed="rId4" cstate="print">
            <a:extLst>
              <a:ext uri="{28A0092B-C50C-407E-A947-70E740481C1C}">
                <a14:useLocalDpi xmlns:a14="http://schemas.microsoft.com/office/drawing/2010/main" val="0"/>
              </a:ext>
            </a:extLst>
          </a:blip>
          <a:srcRect l="5850" t="17733" r="11760" b="12274"/>
          <a:stretch/>
        </p:blipFill>
        <p:spPr>
          <a:xfrm>
            <a:off x="624936" y="5429132"/>
            <a:ext cx="7533736" cy="1000646"/>
          </a:xfrm>
          <a:prstGeom prst="rect">
            <a:avLst/>
          </a:prstGeom>
        </p:spPr>
      </p:pic>
      <p:sp>
        <p:nvSpPr>
          <p:cNvPr id="24" name="Rectangle 23"/>
          <p:cNvSpPr/>
          <p:nvPr/>
        </p:nvSpPr>
        <p:spPr>
          <a:xfrm>
            <a:off x="550174" y="1466533"/>
            <a:ext cx="7729268" cy="98935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p:cNvSpPr/>
          <p:nvPr/>
        </p:nvSpPr>
        <p:spPr>
          <a:xfrm>
            <a:off x="550174" y="2455698"/>
            <a:ext cx="7729268" cy="98935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p:cNvSpPr/>
          <p:nvPr/>
        </p:nvSpPr>
        <p:spPr>
          <a:xfrm>
            <a:off x="547299" y="3444862"/>
            <a:ext cx="7729268" cy="98935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p:cNvSpPr/>
          <p:nvPr/>
        </p:nvSpPr>
        <p:spPr>
          <a:xfrm>
            <a:off x="547299" y="4434111"/>
            <a:ext cx="7729268" cy="98935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p:cNvSpPr/>
          <p:nvPr/>
        </p:nvSpPr>
        <p:spPr>
          <a:xfrm>
            <a:off x="547299" y="5423184"/>
            <a:ext cx="7729268" cy="98935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TextBox 28"/>
          <p:cNvSpPr txBox="1"/>
          <p:nvPr/>
        </p:nvSpPr>
        <p:spPr>
          <a:xfrm>
            <a:off x="547299" y="1449478"/>
            <a:ext cx="1089803" cy="369332"/>
          </a:xfrm>
          <a:prstGeom prst="rect">
            <a:avLst/>
          </a:prstGeom>
          <a:noFill/>
        </p:spPr>
        <p:txBody>
          <a:bodyPr wrap="square" rtlCol="0">
            <a:spAutoFit/>
          </a:bodyPr>
          <a:lstStyle/>
          <a:p>
            <a:r>
              <a:rPr lang="en-GB" dirty="0"/>
              <a:t>Team 5</a:t>
            </a:r>
          </a:p>
        </p:txBody>
      </p:sp>
      <p:sp>
        <p:nvSpPr>
          <p:cNvPr id="30" name="TextBox 29"/>
          <p:cNvSpPr txBox="1"/>
          <p:nvPr/>
        </p:nvSpPr>
        <p:spPr>
          <a:xfrm>
            <a:off x="564551" y="2438542"/>
            <a:ext cx="1089803" cy="369332"/>
          </a:xfrm>
          <a:prstGeom prst="rect">
            <a:avLst/>
          </a:prstGeom>
          <a:noFill/>
        </p:spPr>
        <p:txBody>
          <a:bodyPr wrap="square" rtlCol="0">
            <a:spAutoFit/>
          </a:bodyPr>
          <a:lstStyle/>
          <a:p>
            <a:r>
              <a:rPr lang="en-GB" dirty="0"/>
              <a:t>Team 6</a:t>
            </a:r>
          </a:p>
        </p:txBody>
      </p:sp>
      <p:sp>
        <p:nvSpPr>
          <p:cNvPr id="31" name="TextBox 30"/>
          <p:cNvSpPr txBox="1"/>
          <p:nvPr/>
        </p:nvSpPr>
        <p:spPr>
          <a:xfrm>
            <a:off x="550174" y="3432135"/>
            <a:ext cx="1089803" cy="369332"/>
          </a:xfrm>
          <a:prstGeom prst="rect">
            <a:avLst/>
          </a:prstGeom>
          <a:noFill/>
        </p:spPr>
        <p:txBody>
          <a:bodyPr wrap="square" rtlCol="0">
            <a:spAutoFit/>
          </a:bodyPr>
          <a:lstStyle/>
          <a:p>
            <a:r>
              <a:rPr lang="en-GB" dirty="0"/>
              <a:t>Team 7</a:t>
            </a:r>
          </a:p>
        </p:txBody>
      </p:sp>
      <p:sp>
        <p:nvSpPr>
          <p:cNvPr id="32" name="TextBox 31"/>
          <p:cNvSpPr txBox="1"/>
          <p:nvPr/>
        </p:nvSpPr>
        <p:spPr>
          <a:xfrm>
            <a:off x="530045" y="4431389"/>
            <a:ext cx="1089803" cy="369332"/>
          </a:xfrm>
          <a:prstGeom prst="rect">
            <a:avLst/>
          </a:prstGeom>
          <a:noFill/>
        </p:spPr>
        <p:txBody>
          <a:bodyPr wrap="square" rtlCol="0">
            <a:spAutoFit/>
          </a:bodyPr>
          <a:lstStyle/>
          <a:p>
            <a:r>
              <a:rPr lang="en-GB" dirty="0"/>
              <a:t>Team 8</a:t>
            </a:r>
          </a:p>
        </p:txBody>
      </p:sp>
      <p:sp>
        <p:nvSpPr>
          <p:cNvPr id="33" name="TextBox 32"/>
          <p:cNvSpPr txBox="1"/>
          <p:nvPr/>
        </p:nvSpPr>
        <p:spPr>
          <a:xfrm>
            <a:off x="507041" y="5423183"/>
            <a:ext cx="1089803" cy="369332"/>
          </a:xfrm>
          <a:prstGeom prst="rect">
            <a:avLst/>
          </a:prstGeom>
          <a:noFill/>
        </p:spPr>
        <p:txBody>
          <a:bodyPr wrap="square" rtlCol="0">
            <a:spAutoFit/>
          </a:bodyPr>
          <a:lstStyle/>
          <a:p>
            <a:r>
              <a:rPr lang="en-GB" dirty="0" err="1"/>
              <a:t>SpliceAI</a:t>
            </a:r>
            <a:endParaRPr lang="en-GB" dirty="0"/>
          </a:p>
        </p:txBody>
      </p:sp>
      <p:pic>
        <p:nvPicPr>
          <p:cNvPr id="34" name="Picture 33"/>
          <p:cNvPicPr>
            <a:picLocks noChangeAspect="1"/>
          </p:cNvPicPr>
          <p:nvPr/>
        </p:nvPicPr>
        <p:blipFill rotWithShape="1">
          <a:blip r:embed="rId5" cstate="print">
            <a:extLst>
              <a:ext uri="{28A0092B-C50C-407E-A947-70E740481C1C}">
                <a14:useLocalDpi xmlns:a14="http://schemas.microsoft.com/office/drawing/2010/main" val="0"/>
              </a:ext>
            </a:extLst>
          </a:blip>
          <a:srcRect l="92986" t="55126" r="165" b="32497"/>
          <a:stretch/>
        </p:blipFill>
        <p:spPr>
          <a:xfrm>
            <a:off x="2157802" y="832592"/>
            <a:ext cx="1870924" cy="583329"/>
          </a:xfrm>
          <a:prstGeom prst="rect">
            <a:avLst/>
          </a:prstGeom>
        </p:spPr>
      </p:pic>
      <p:pic>
        <p:nvPicPr>
          <p:cNvPr id="35" name="Picture 34"/>
          <p:cNvPicPr>
            <a:picLocks noChangeAspect="1"/>
          </p:cNvPicPr>
          <p:nvPr/>
        </p:nvPicPr>
        <p:blipFill rotWithShape="1">
          <a:blip r:embed="rId5" cstate="print">
            <a:extLst>
              <a:ext uri="{28A0092B-C50C-407E-A947-70E740481C1C}">
                <a14:useLocalDpi xmlns:a14="http://schemas.microsoft.com/office/drawing/2010/main" val="0"/>
              </a:ext>
            </a:extLst>
          </a:blip>
          <a:srcRect l="92978" t="27882" r="5651" b="57809"/>
          <a:stretch/>
        </p:blipFill>
        <p:spPr>
          <a:xfrm>
            <a:off x="4746743" y="681496"/>
            <a:ext cx="408872" cy="735965"/>
          </a:xfrm>
          <a:prstGeom prst="rect">
            <a:avLst/>
          </a:prstGeom>
        </p:spPr>
      </p:pic>
      <p:sp>
        <p:nvSpPr>
          <p:cNvPr id="36" name="TextBox 35"/>
          <p:cNvSpPr txBox="1"/>
          <p:nvPr/>
        </p:nvSpPr>
        <p:spPr>
          <a:xfrm>
            <a:off x="1347399" y="861924"/>
            <a:ext cx="1089803" cy="369332"/>
          </a:xfrm>
          <a:prstGeom prst="rect">
            <a:avLst/>
          </a:prstGeom>
          <a:noFill/>
        </p:spPr>
        <p:txBody>
          <a:bodyPr wrap="square" rtlCol="0">
            <a:spAutoFit/>
          </a:bodyPr>
          <a:lstStyle/>
          <a:p>
            <a:r>
              <a:rPr lang="en-GB" dirty="0"/>
              <a:t>Outline:</a:t>
            </a:r>
          </a:p>
        </p:txBody>
      </p:sp>
      <p:sp>
        <p:nvSpPr>
          <p:cNvPr id="37" name="TextBox 36"/>
          <p:cNvSpPr txBox="1"/>
          <p:nvPr/>
        </p:nvSpPr>
        <p:spPr>
          <a:xfrm>
            <a:off x="4294227" y="861924"/>
            <a:ext cx="1089803" cy="369332"/>
          </a:xfrm>
          <a:prstGeom prst="rect">
            <a:avLst/>
          </a:prstGeom>
          <a:noFill/>
        </p:spPr>
        <p:txBody>
          <a:bodyPr wrap="square" rtlCol="0">
            <a:spAutoFit/>
          </a:bodyPr>
          <a:lstStyle/>
          <a:p>
            <a:r>
              <a:rPr lang="en-GB" dirty="0"/>
              <a:t>Fill:</a:t>
            </a:r>
          </a:p>
        </p:txBody>
      </p:sp>
      <p:sp>
        <p:nvSpPr>
          <p:cNvPr id="38" name="TextBox 37"/>
          <p:cNvSpPr txBox="1"/>
          <p:nvPr/>
        </p:nvSpPr>
        <p:spPr>
          <a:xfrm>
            <a:off x="5017396" y="717548"/>
            <a:ext cx="2666104" cy="369332"/>
          </a:xfrm>
          <a:prstGeom prst="rect">
            <a:avLst/>
          </a:prstGeom>
          <a:noFill/>
        </p:spPr>
        <p:txBody>
          <a:bodyPr wrap="square" rtlCol="0">
            <a:spAutoFit/>
          </a:bodyPr>
          <a:lstStyle/>
          <a:p>
            <a:r>
              <a:rPr lang="en-GB" dirty="0"/>
              <a:t>Incorrect prediction</a:t>
            </a:r>
          </a:p>
        </p:txBody>
      </p:sp>
      <p:sp>
        <p:nvSpPr>
          <p:cNvPr id="39" name="TextBox 38"/>
          <p:cNvSpPr txBox="1"/>
          <p:nvPr/>
        </p:nvSpPr>
        <p:spPr>
          <a:xfrm>
            <a:off x="5013626" y="1053879"/>
            <a:ext cx="2666104" cy="369332"/>
          </a:xfrm>
          <a:prstGeom prst="rect">
            <a:avLst/>
          </a:prstGeom>
          <a:noFill/>
        </p:spPr>
        <p:txBody>
          <a:bodyPr wrap="square" rtlCol="0">
            <a:spAutoFit/>
          </a:bodyPr>
          <a:lstStyle/>
          <a:p>
            <a:r>
              <a:rPr lang="en-GB" dirty="0"/>
              <a:t>Correct prediction</a:t>
            </a:r>
          </a:p>
        </p:txBody>
      </p:sp>
      <p:cxnSp>
        <p:nvCxnSpPr>
          <p:cNvPr id="67" name="Straight Connector 66"/>
          <p:cNvCxnSpPr/>
          <p:nvPr/>
        </p:nvCxnSpPr>
        <p:spPr>
          <a:xfrm>
            <a:off x="521555" y="6637001"/>
            <a:ext cx="7812000" cy="9833"/>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68" name="Rectangle 67"/>
          <p:cNvSpPr/>
          <p:nvPr/>
        </p:nvSpPr>
        <p:spPr>
          <a:xfrm>
            <a:off x="3924300" y="6457561"/>
            <a:ext cx="2254250" cy="32692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                  Exon</a:t>
            </a:r>
          </a:p>
        </p:txBody>
      </p:sp>
      <p:grpSp>
        <p:nvGrpSpPr>
          <p:cNvPr id="69" name="Group 68"/>
          <p:cNvGrpSpPr/>
          <p:nvPr/>
        </p:nvGrpSpPr>
        <p:grpSpPr>
          <a:xfrm>
            <a:off x="1092200" y="6562497"/>
            <a:ext cx="150751" cy="130484"/>
            <a:chOff x="357219" y="5645150"/>
            <a:chExt cx="150751" cy="130484"/>
          </a:xfrm>
        </p:grpSpPr>
        <p:cxnSp>
          <p:nvCxnSpPr>
            <p:cNvPr id="82" name="Straight Connector 81"/>
            <p:cNvCxnSpPr/>
            <p:nvPr/>
          </p:nvCxnSpPr>
          <p:spPr>
            <a:xfrm flipV="1">
              <a:off x="357219" y="5645150"/>
              <a:ext cx="74582" cy="130484"/>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flipV="1">
              <a:off x="433388" y="5645150"/>
              <a:ext cx="74582" cy="130484"/>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flipV="1">
              <a:off x="394509" y="5645150"/>
              <a:ext cx="74582" cy="13048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70" name="Group 69"/>
          <p:cNvGrpSpPr/>
          <p:nvPr/>
        </p:nvGrpSpPr>
        <p:grpSpPr>
          <a:xfrm>
            <a:off x="7588215" y="6571758"/>
            <a:ext cx="149164" cy="130484"/>
            <a:chOff x="357218" y="5645150"/>
            <a:chExt cx="149164" cy="130484"/>
          </a:xfrm>
        </p:grpSpPr>
        <p:cxnSp>
          <p:nvCxnSpPr>
            <p:cNvPr id="79" name="Straight Connector 78"/>
            <p:cNvCxnSpPr/>
            <p:nvPr/>
          </p:nvCxnSpPr>
          <p:spPr>
            <a:xfrm flipV="1">
              <a:off x="357218" y="5645150"/>
              <a:ext cx="74582" cy="130484"/>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flipV="1">
              <a:off x="431800" y="5645150"/>
              <a:ext cx="74582" cy="130484"/>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flipV="1">
              <a:off x="394509" y="5645150"/>
              <a:ext cx="74582" cy="13048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71" name="Group 70"/>
          <p:cNvGrpSpPr/>
          <p:nvPr/>
        </p:nvGrpSpPr>
        <p:grpSpPr>
          <a:xfrm>
            <a:off x="4062089" y="6346395"/>
            <a:ext cx="419008" cy="586684"/>
            <a:chOff x="4263089" y="4198092"/>
            <a:chExt cx="419008" cy="586684"/>
          </a:xfrm>
        </p:grpSpPr>
        <p:cxnSp>
          <p:nvCxnSpPr>
            <p:cNvPr id="76" name="Straight Connector 75"/>
            <p:cNvCxnSpPr/>
            <p:nvPr/>
          </p:nvCxnSpPr>
          <p:spPr>
            <a:xfrm flipV="1">
              <a:off x="4263089" y="4198092"/>
              <a:ext cx="358534" cy="581211"/>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flipV="1">
              <a:off x="4323563" y="4203565"/>
              <a:ext cx="358534" cy="581211"/>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flipV="1">
              <a:off x="4296145" y="4198092"/>
              <a:ext cx="358534" cy="581211"/>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72" name="Group 71"/>
          <p:cNvGrpSpPr/>
          <p:nvPr/>
        </p:nvGrpSpPr>
        <p:grpSpPr>
          <a:xfrm>
            <a:off x="4833086" y="6340922"/>
            <a:ext cx="419008" cy="586684"/>
            <a:chOff x="4263089" y="4198092"/>
            <a:chExt cx="419008" cy="586684"/>
          </a:xfrm>
        </p:grpSpPr>
        <p:cxnSp>
          <p:nvCxnSpPr>
            <p:cNvPr id="73" name="Straight Connector 72"/>
            <p:cNvCxnSpPr/>
            <p:nvPr/>
          </p:nvCxnSpPr>
          <p:spPr>
            <a:xfrm flipV="1">
              <a:off x="4263089" y="4198092"/>
              <a:ext cx="358534" cy="581211"/>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flipV="1">
              <a:off x="4323563" y="4203565"/>
              <a:ext cx="358534" cy="581211"/>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flipV="1">
              <a:off x="4296145" y="4198092"/>
              <a:ext cx="358534" cy="581211"/>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85" name="TextBox 84"/>
          <p:cNvSpPr txBox="1"/>
          <p:nvPr/>
        </p:nvSpPr>
        <p:spPr>
          <a:xfrm>
            <a:off x="2653316" y="6586411"/>
            <a:ext cx="2010225" cy="261610"/>
          </a:xfrm>
          <a:prstGeom prst="rect">
            <a:avLst/>
          </a:prstGeom>
          <a:noFill/>
        </p:spPr>
        <p:txBody>
          <a:bodyPr wrap="square" rtlCol="0">
            <a:spAutoFit/>
          </a:bodyPr>
          <a:lstStyle/>
          <a:p>
            <a:pPr algn="ctr"/>
            <a:r>
              <a:rPr lang="en-GB" sz="1100" dirty="0"/>
              <a:t>Acceptor</a:t>
            </a:r>
          </a:p>
        </p:txBody>
      </p:sp>
      <p:sp>
        <p:nvSpPr>
          <p:cNvPr id="86" name="TextBox 85"/>
          <p:cNvSpPr txBox="1"/>
          <p:nvPr/>
        </p:nvSpPr>
        <p:spPr>
          <a:xfrm>
            <a:off x="5361165" y="6599900"/>
            <a:ext cx="2010225" cy="261610"/>
          </a:xfrm>
          <a:prstGeom prst="rect">
            <a:avLst/>
          </a:prstGeom>
          <a:noFill/>
        </p:spPr>
        <p:txBody>
          <a:bodyPr wrap="square" rtlCol="0">
            <a:spAutoFit/>
          </a:bodyPr>
          <a:lstStyle/>
          <a:p>
            <a:pPr algn="ctr"/>
            <a:r>
              <a:rPr lang="en-GB" sz="1100" dirty="0"/>
              <a:t>Donor</a:t>
            </a:r>
            <a:endParaRPr lang="en-GB" sz="1050" dirty="0"/>
          </a:p>
        </p:txBody>
      </p:sp>
      <p:cxnSp>
        <p:nvCxnSpPr>
          <p:cNvPr id="88" name="Straight Connector 87"/>
          <p:cNvCxnSpPr/>
          <p:nvPr/>
        </p:nvCxnSpPr>
        <p:spPr>
          <a:xfrm flipV="1">
            <a:off x="3517900" y="6499311"/>
            <a:ext cx="357044" cy="0"/>
          </a:xfrm>
          <a:prstGeom prst="line">
            <a:avLst/>
          </a:prstGeom>
          <a:ln w="76200">
            <a:solidFill>
              <a:schemeClr val="accent2">
                <a:lumMod val="75000"/>
              </a:schemeClr>
            </a:solidFill>
          </a:ln>
        </p:spPr>
        <p:style>
          <a:lnRef idx="1">
            <a:schemeClr val="accent4"/>
          </a:lnRef>
          <a:fillRef idx="0">
            <a:schemeClr val="accent4"/>
          </a:fillRef>
          <a:effectRef idx="0">
            <a:schemeClr val="accent4"/>
          </a:effectRef>
          <a:fontRef idx="minor">
            <a:schemeClr val="tx1"/>
          </a:fontRef>
        </p:style>
      </p:cxnSp>
      <p:cxnSp>
        <p:nvCxnSpPr>
          <p:cNvPr id="95" name="Straight Connector 94"/>
          <p:cNvCxnSpPr/>
          <p:nvPr/>
        </p:nvCxnSpPr>
        <p:spPr>
          <a:xfrm flipV="1">
            <a:off x="6210300" y="6494231"/>
            <a:ext cx="357044" cy="0"/>
          </a:xfrm>
          <a:prstGeom prst="line">
            <a:avLst/>
          </a:prstGeom>
          <a:ln w="76200">
            <a:solidFill>
              <a:schemeClr val="accent2">
                <a:lumMod val="75000"/>
              </a:schemeClr>
            </a:solidFill>
          </a:ln>
        </p:spPr>
        <p:style>
          <a:lnRef idx="1">
            <a:schemeClr val="accent4"/>
          </a:lnRef>
          <a:fillRef idx="0">
            <a:schemeClr val="accent4"/>
          </a:fillRef>
          <a:effectRef idx="0">
            <a:schemeClr val="accent4"/>
          </a:effectRef>
          <a:fontRef idx="minor">
            <a:schemeClr val="tx1"/>
          </a:fontRef>
        </p:style>
      </p:cxnSp>
      <p:sp>
        <p:nvSpPr>
          <p:cNvPr id="96" name="TextBox 95"/>
          <p:cNvSpPr txBox="1"/>
          <p:nvPr/>
        </p:nvSpPr>
        <p:spPr>
          <a:xfrm>
            <a:off x="3690178" y="6467758"/>
            <a:ext cx="2010225" cy="261610"/>
          </a:xfrm>
          <a:prstGeom prst="rect">
            <a:avLst/>
          </a:prstGeom>
          <a:noFill/>
        </p:spPr>
        <p:txBody>
          <a:bodyPr wrap="square" rtlCol="0">
            <a:spAutoFit/>
          </a:bodyPr>
          <a:lstStyle/>
          <a:p>
            <a:pPr algn="ctr"/>
            <a:r>
              <a:rPr lang="en-GB" sz="1100" dirty="0"/>
              <a:t>&gt;10bp</a:t>
            </a:r>
          </a:p>
        </p:txBody>
      </p:sp>
      <p:sp>
        <p:nvSpPr>
          <p:cNvPr id="97" name="TextBox 96"/>
          <p:cNvSpPr txBox="1"/>
          <p:nvPr/>
        </p:nvSpPr>
        <p:spPr>
          <a:xfrm>
            <a:off x="-190000" y="6383493"/>
            <a:ext cx="2010225" cy="261610"/>
          </a:xfrm>
          <a:prstGeom prst="rect">
            <a:avLst/>
          </a:prstGeom>
          <a:noFill/>
        </p:spPr>
        <p:txBody>
          <a:bodyPr wrap="square" rtlCol="0">
            <a:spAutoFit/>
          </a:bodyPr>
          <a:lstStyle/>
          <a:p>
            <a:pPr algn="ctr"/>
            <a:r>
              <a:rPr lang="en-GB" sz="1100" dirty="0"/>
              <a:t>&gt;10bp</a:t>
            </a:r>
          </a:p>
        </p:txBody>
      </p:sp>
      <p:sp>
        <p:nvSpPr>
          <p:cNvPr id="98" name="TextBox 97"/>
          <p:cNvSpPr txBox="1"/>
          <p:nvPr/>
        </p:nvSpPr>
        <p:spPr>
          <a:xfrm>
            <a:off x="7008465" y="6400933"/>
            <a:ext cx="2010225" cy="261610"/>
          </a:xfrm>
          <a:prstGeom prst="rect">
            <a:avLst/>
          </a:prstGeom>
          <a:noFill/>
        </p:spPr>
        <p:txBody>
          <a:bodyPr wrap="square" rtlCol="0">
            <a:spAutoFit/>
          </a:bodyPr>
          <a:lstStyle/>
          <a:p>
            <a:pPr algn="ctr"/>
            <a:r>
              <a:rPr lang="en-GB" sz="1100" dirty="0"/>
              <a:t>&gt;10bp</a:t>
            </a:r>
          </a:p>
        </p:txBody>
      </p:sp>
      <p:pic>
        <p:nvPicPr>
          <p:cNvPr id="50" name="Picture 49"/>
          <p:cNvPicPr>
            <a:picLocks noChangeAspect="1"/>
          </p:cNvPicPr>
          <p:nvPr/>
        </p:nvPicPr>
        <p:blipFill rotWithShape="1">
          <a:blip r:embed="rId5" cstate="print">
            <a:extLst>
              <a:ext uri="{28A0092B-C50C-407E-A947-70E740481C1C}">
                <a14:useLocalDpi xmlns:a14="http://schemas.microsoft.com/office/drawing/2010/main" val="0"/>
              </a:ext>
            </a:extLst>
          </a:blip>
          <a:srcRect l="5850" t="16445" r="11634" b="12561"/>
          <a:stretch/>
        </p:blipFill>
        <p:spPr>
          <a:xfrm>
            <a:off x="601932" y="1461995"/>
            <a:ext cx="7545237" cy="1003336"/>
          </a:xfrm>
          <a:prstGeom prst="rect">
            <a:avLst/>
          </a:prstGeom>
        </p:spPr>
      </p:pic>
      <p:pic>
        <p:nvPicPr>
          <p:cNvPr id="51" name="Picture 50"/>
          <p:cNvPicPr>
            <a:picLocks noChangeAspect="1"/>
          </p:cNvPicPr>
          <p:nvPr/>
        </p:nvPicPr>
        <p:blipFill rotWithShape="1">
          <a:blip r:embed="rId6" cstate="print">
            <a:extLst>
              <a:ext uri="{28A0092B-C50C-407E-A947-70E740481C1C}">
                <a14:useLocalDpi xmlns:a14="http://schemas.microsoft.com/office/drawing/2010/main" val="0"/>
              </a:ext>
            </a:extLst>
          </a:blip>
          <a:srcRect l="5787" t="17329" r="10188" b="12077"/>
          <a:stretch/>
        </p:blipFill>
        <p:spPr>
          <a:xfrm>
            <a:off x="601933" y="2470230"/>
            <a:ext cx="7683260" cy="997668"/>
          </a:xfrm>
          <a:prstGeom prst="rect">
            <a:avLst/>
          </a:prstGeom>
        </p:spPr>
      </p:pic>
      <p:pic>
        <p:nvPicPr>
          <p:cNvPr id="52" name="Picture 51"/>
          <p:cNvPicPr>
            <a:picLocks noChangeAspect="1"/>
          </p:cNvPicPr>
          <p:nvPr/>
        </p:nvPicPr>
        <p:blipFill rotWithShape="1">
          <a:blip r:embed="rId7" cstate="print">
            <a:extLst>
              <a:ext uri="{28A0092B-C50C-407E-A947-70E740481C1C}">
                <a14:useLocalDpi xmlns:a14="http://schemas.microsoft.com/office/drawing/2010/main" val="0"/>
              </a:ext>
            </a:extLst>
          </a:blip>
          <a:srcRect l="6352" t="17498" r="12012" b="11625"/>
          <a:stretch/>
        </p:blipFill>
        <p:spPr>
          <a:xfrm>
            <a:off x="659441" y="3457570"/>
            <a:ext cx="7464725" cy="1006415"/>
          </a:xfrm>
          <a:prstGeom prst="rect">
            <a:avLst/>
          </a:prstGeom>
        </p:spPr>
      </p:pic>
      <p:pic>
        <p:nvPicPr>
          <p:cNvPr id="53" name="Picture 52"/>
          <p:cNvPicPr>
            <a:picLocks noChangeAspect="1"/>
          </p:cNvPicPr>
          <p:nvPr/>
        </p:nvPicPr>
        <p:blipFill rotWithShape="1">
          <a:blip r:embed="rId8" cstate="print">
            <a:extLst>
              <a:ext uri="{28A0092B-C50C-407E-A947-70E740481C1C}">
                <a14:useLocalDpi xmlns:a14="http://schemas.microsoft.com/office/drawing/2010/main" val="0"/>
              </a:ext>
            </a:extLst>
          </a:blip>
          <a:srcRect l="6540" t="16366" r="11446" b="11543"/>
          <a:stretch/>
        </p:blipFill>
        <p:spPr>
          <a:xfrm>
            <a:off x="688197" y="4429565"/>
            <a:ext cx="7499230" cy="1023669"/>
          </a:xfrm>
          <a:prstGeom prst="rect">
            <a:avLst/>
          </a:prstGeom>
        </p:spPr>
      </p:pic>
      <p:sp>
        <p:nvSpPr>
          <p:cNvPr id="55" name="Title 1"/>
          <p:cNvSpPr txBox="1">
            <a:spLocks/>
          </p:cNvSpPr>
          <p:nvPr/>
        </p:nvSpPr>
        <p:spPr>
          <a:xfrm>
            <a:off x="0" y="1"/>
            <a:ext cx="7886700" cy="97776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600">
                <a:solidFill>
                  <a:schemeClr val="accent5">
                    <a:lumMod val="75000"/>
                  </a:schemeClr>
                </a:solidFill>
              </a:rPr>
              <a:t>Performance by location</a:t>
            </a:r>
            <a:endParaRPr lang="en-GB" sz="3600" dirty="0">
              <a:solidFill>
                <a:schemeClr val="accent5">
                  <a:lumMod val="75000"/>
                </a:schemeClr>
              </a:solidFill>
            </a:endParaRPr>
          </a:p>
        </p:txBody>
      </p:sp>
      <p:sp>
        <p:nvSpPr>
          <p:cNvPr id="56" name="TextBox 55"/>
          <p:cNvSpPr txBox="1"/>
          <p:nvPr/>
        </p:nvSpPr>
        <p:spPr>
          <a:xfrm>
            <a:off x="8276567" y="1798089"/>
            <a:ext cx="847781" cy="369332"/>
          </a:xfrm>
          <a:prstGeom prst="rect">
            <a:avLst/>
          </a:prstGeom>
          <a:noFill/>
        </p:spPr>
        <p:txBody>
          <a:bodyPr wrap="square" rtlCol="0">
            <a:spAutoFit/>
          </a:bodyPr>
          <a:lstStyle/>
          <a:p>
            <a:pPr algn="ctr"/>
            <a:r>
              <a:rPr lang="en-GB" dirty="0"/>
              <a:t>0.721 </a:t>
            </a:r>
          </a:p>
        </p:txBody>
      </p:sp>
      <p:sp>
        <p:nvSpPr>
          <p:cNvPr id="57" name="TextBox 56"/>
          <p:cNvSpPr txBox="1"/>
          <p:nvPr/>
        </p:nvSpPr>
        <p:spPr>
          <a:xfrm>
            <a:off x="8276566" y="1046589"/>
            <a:ext cx="867435" cy="369332"/>
          </a:xfrm>
          <a:prstGeom prst="rect">
            <a:avLst/>
          </a:prstGeom>
          <a:noFill/>
        </p:spPr>
        <p:txBody>
          <a:bodyPr wrap="square" rtlCol="0">
            <a:spAutoFit/>
          </a:bodyPr>
          <a:lstStyle/>
          <a:p>
            <a:pPr algn="ctr"/>
            <a:r>
              <a:rPr lang="en-GB" dirty="0"/>
              <a:t>AUC </a:t>
            </a:r>
          </a:p>
        </p:txBody>
      </p:sp>
      <p:sp>
        <p:nvSpPr>
          <p:cNvPr id="58" name="TextBox 57"/>
          <p:cNvSpPr txBox="1"/>
          <p:nvPr/>
        </p:nvSpPr>
        <p:spPr>
          <a:xfrm>
            <a:off x="8276566" y="2803602"/>
            <a:ext cx="847781" cy="369332"/>
          </a:xfrm>
          <a:prstGeom prst="rect">
            <a:avLst/>
          </a:prstGeom>
          <a:noFill/>
        </p:spPr>
        <p:txBody>
          <a:bodyPr wrap="square" rtlCol="0">
            <a:spAutoFit/>
          </a:bodyPr>
          <a:lstStyle/>
          <a:p>
            <a:pPr algn="ctr"/>
            <a:r>
              <a:rPr lang="en-GB" dirty="0"/>
              <a:t>0.798 </a:t>
            </a:r>
          </a:p>
        </p:txBody>
      </p:sp>
      <p:sp>
        <p:nvSpPr>
          <p:cNvPr id="59" name="TextBox 58"/>
          <p:cNvSpPr txBox="1"/>
          <p:nvPr/>
        </p:nvSpPr>
        <p:spPr>
          <a:xfrm>
            <a:off x="8296219" y="3781066"/>
            <a:ext cx="847781" cy="369332"/>
          </a:xfrm>
          <a:prstGeom prst="rect">
            <a:avLst/>
          </a:prstGeom>
          <a:noFill/>
        </p:spPr>
        <p:txBody>
          <a:bodyPr wrap="square" rtlCol="0">
            <a:spAutoFit/>
          </a:bodyPr>
          <a:lstStyle/>
          <a:p>
            <a:pPr algn="ctr"/>
            <a:r>
              <a:rPr lang="en-GB" dirty="0"/>
              <a:t>0.721 </a:t>
            </a:r>
          </a:p>
        </p:txBody>
      </p:sp>
      <p:sp>
        <p:nvSpPr>
          <p:cNvPr id="60" name="TextBox 59"/>
          <p:cNvSpPr txBox="1"/>
          <p:nvPr/>
        </p:nvSpPr>
        <p:spPr>
          <a:xfrm>
            <a:off x="8276566" y="4794371"/>
            <a:ext cx="847781" cy="369332"/>
          </a:xfrm>
          <a:prstGeom prst="rect">
            <a:avLst/>
          </a:prstGeom>
          <a:noFill/>
        </p:spPr>
        <p:txBody>
          <a:bodyPr wrap="square" rtlCol="0">
            <a:spAutoFit/>
          </a:bodyPr>
          <a:lstStyle/>
          <a:p>
            <a:pPr algn="ctr"/>
            <a:r>
              <a:rPr lang="en-GB" dirty="0"/>
              <a:t>0.753 </a:t>
            </a:r>
          </a:p>
        </p:txBody>
      </p:sp>
      <p:sp>
        <p:nvSpPr>
          <p:cNvPr id="61" name="TextBox 60"/>
          <p:cNvSpPr txBox="1"/>
          <p:nvPr/>
        </p:nvSpPr>
        <p:spPr>
          <a:xfrm>
            <a:off x="8276566" y="5754671"/>
            <a:ext cx="847781" cy="369332"/>
          </a:xfrm>
          <a:prstGeom prst="rect">
            <a:avLst/>
          </a:prstGeom>
          <a:noFill/>
        </p:spPr>
        <p:txBody>
          <a:bodyPr wrap="square" rtlCol="0">
            <a:spAutoFit/>
          </a:bodyPr>
          <a:lstStyle/>
          <a:p>
            <a:pPr algn="ctr"/>
            <a:r>
              <a:rPr lang="en-GB" dirty="0"/>
              <a:t>0.813 </a:t>
            </a:r>
          </a:p>
        </p:txBody>
      </p:sp>
      <p:sp>
        <p:nvSpPr>
          <p:cNvPr id="4" name="Slide Number Placeholder 3"/>
          <p:cNvSpPr>
            <a:spLocks noGrp="1"/>
          </p:cNvSpPr>
          <p:nvPr>
            <p:ph type="sldNum" sz="quarter" idx="12"/>
          </p:nvPr>
        </p:nvSpPr>
        <p:spPr/>
        <p:txBody>
          <a:bodyPr/>
          <a:lstStyle/>
          <a:p>
            <a:fld id="{1BF5A10E-0BD5-4B06-B13B-01F78476981C}" type="slidenum">
              <a:rPr lang="en-GB" smtClean="0"/>
              <a:t>16</a:t>
            </a:fld>
            <a:endParaRPr lang="en-GB"/>
          </a:p>
        </p:txBody>
      </p:sp>
    </p:spTree>
    <p:extLst>
      <p:ext uri="{BB962C8B-B14F-4D97-AF65-F5344CB8AC3E}">
        <p14:creationId xmlns:p14="http://schemas.microsoft.com/office/powerpoint/2010/main" val="31563554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28936" y="0"/>
            <a:ext cx="1915064" cy="908844"/>
          </a:xfrm>
          <a:prstGeom prst="rect">
            <a:avLst/>
          </a:prstGeom>
        </p:spPr>
      </p:pic>
      <p:sp>
        <p:nvSpPr>
          <p:cNvPr id="54" name="Title 1"/>
          <p:cNvSpPr txBox="1">
            <a:spLocks/>
          </p:cNvSpPr>
          <p:nvPr/>
        </p:nvSpPr>
        <p:spPr>
          <a:xfrm>
            <a:off x="152400" y="152401"/>
            <a:ext cx="7886700" cy="97776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600" dirty="0">
                <a:solidFill>
                  <a:schemeClr val="accent5">
                    <a:lumMod val="75000"/>
                  </a:schemeClr>
                </a:solidFill>
              </a:rPr>
              <a:t>Performance by location - summary</a:t>
            </a:r>
          </a:p>
        </p:txBody>
      </p:sp>
      <p:cxnSp>
        <p:nvCxnSpPr>
          <p:cNvPr id="55" name="Straight Connector 54"/>
          <p:cNvCxnSpPr/>
          <p:nvPr/>
        </p:nvCxnSpPr>
        <p:spPr>
          <a:xfrm flipV="1">
            <a:off x="152400" y="1292137"/>
            <a:ext cx="8457689"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6" name="Rectangle 55"/>
          <p:cNvSpPr/>
          <p:nvPr/>
        </p:nvSpPr>
        <p:spPr>
          <a:xfrm>
            <a:off x="3807699" y="1119108"/>
            <a:ext cx="2254250" cy="32692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                  Exon</a:t>
            </a:r>
          </a:p>
        </p:txBody>
      </p:sp>
      <p:grpSp>
        <p:nvGrpSpPr>
          <p:cNvPr id="57" name="Group 56"/>
          <p:cNvGrpSpPr/>
          <p:nvPr/>
        </p:nvGrpSpPr>
        <p:grpSpPr>
          <a:xfrm>
            <a:off x="975599" y="1224044"/>
            <a:ext cx="150751" cy="130484"/>
            <a:chOff x="357219" y="5645150"/>
            <a:chExt cx="150751" cy="130484"/>
          </a:xfrm>
        </p:grpSpPr>
        <p:cxnSp>
          <p:nvCxnSpPr>
            <p:cNvPr id="58" name="Straight Connector 57"/>
            <p:cNvCxnSpPr/>
            <p:nvPr/>
          </p:nvCxnSpPr>
          <p:spPr>
            <a:xfrm flipV="1">
              <a:off x="357219" y="5645150"/>
              <a:ext cx="74582" cy="130484"/>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flipV="1">
              <a:off x="433388" y="5645150"/>
              <a:ext cx="74582" cy="130484"/>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flipV="1">
              <a:off x="394509" y="5645150"/>
              <a:ext cx="74582" cy="13048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61" name="Group 60"/>
          <p:cNvGrpSpPr/>
          <p:nvPr/>
        </p:nvGrpSpPr>
        <p:grpSpPr>
          <a:xfrm>
            <a:off x="7471614" y="1233305"/>
            <a:ext cx="149164" cy="130484"/>
            <a:chOff x="357218" y="5645150"/>
            <a:chExt cx="149164" cy="130484"/>
          </a:xfrm>
        </p:grpSpPr>
        <p:cxnSp>
          <p:nvCxnSpPr>
            <p:cNvPr id="62" name="Straight Connector 61"/>
            <p:cNvCxnSpPr/>
            <p:nvPr/>
          </p:nvCxnSpPr>
          <p:spPr>
            <a:xfrm flipV="1">
              <a:off x="357218" y="5645150"/>
              <a:ext cx="74582" cy="130484"/>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flipV="1">
              <a:off x="431800" y="5645150"/>
              <a:ext cx="74582" cy="130484"/>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flipV="1">
              <a:off x="394509" y="5645150"/>
              <a:ext cx="74582" cy="13048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65" name="Group 64"/>
          <p:cNvGrpSpPr/>
          <p:nvPr/>
        </p:nvGrpSpPr>
        <p:grpSpPr>
          <a:xfrm>
            <a:off x="3945488" y="1007942"/>
            <a:ext cx="419008" cy="586684"/>
            <a:chOff x="4263089" y="4198092"/>
            <a:chExt cx="419008" cy="586684"/>
          </a:xfrm>
        </p:grpSpPr>
        <p:cxnSp>
          <p:nvCxnSpPr>
            <p:cNvPr id="66" name="Straight Connector 65"/>
            <p:cNvCxnSpPr/>
            <p:nvPr/>
          </p:nvCxnSpPr>
          <p:spPr>
            <a:xfrm flipV="1">
              <a:off x="4263089" y="4198092"/>
              <a:ext cx="358534" cy="581211"/>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flipV="1">
              <a:off x="4323563" y="4203565"/>
              <a:ext cx="358534" cy="581211"/>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flipV="1">
              <a:off x="4296145" y="4198092"/>
              <a:ext cx="358534" cy="581211"/>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90" name="Group 89"/>
          <p:cNvGrpSpPr/>
          <p:nvPr/>
        </p:nvGrpSpPr>
        <p:grpSpPr>
          <a:xfrm>
            <a:off x="4716485" y="1002469"/>
            <a:ext cx="419008" cy="586684"/>
            <a:chOff x="4263089" y="4198092"/>
            <a:chExt cx="419008" cy="586684"/>
          </a:xfrm>
        </p:grpSpPr>
        <p:cxnSp>
          <p:nvCxnSpPr>
            <p:cNvPr id="91" name="Straight Connector 90"/>
            <p:cNvCxnSpPr/>
            <p:nvPr/>
          </p:nvCxnSpPr>
          <p:spPr>
            <a:xfrm flipV="1">
              <a:off x="4263089" y="4198092"/>
              <a:ext cx="358534" cy="581211"/>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flipV="1">
              <a:off x="4323563" y="4203565"/>
              <a:ext cx="358534" cy="581211"/>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flipV="1">
              <a:off x="4296145" y="4198092"/>
              <a:ext cx="358534" cy="581211"/>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94" name="TextBox 93"/>
          <p:cNvSpPr txBox="1"/>
          <p:nvPr/>
        </p:nvSpPr>
        <p:spPr>
          <a:xfrm>
            <a:off x="2536715" y="1247958"/>
            <a:ext cx="2010225" cy="261610"/>
          </a:xfrm>
          <a:prstGeom prst="rect">
            <a:avLst/>
          </a:prstGeom>
          <a:noFill/>
        </p:spPr>
        <p:txBody>
          <a:bodyPr wrap="square" rtlCol="0">
            <a:spAutoFit/>
          </a:bodyPr>
          <a:lstStyle/>
          <a:p>
            <a:pPr algn="ctr"/>
            <a:r>
              <a:rPr lang="en-GB" sz="1100" dirty="0"/>
              <a:t>Acceptor</a:t>
            </a:r>
          </a:p>
        </p:txBody>
      </p:sp>
      <p:sp>
        <p:nvSpPr>
          <p:cNvPr id="99" name="TextBox 98"/>
          <p:cNvSpPr txBox="1"/>
          <p:nvPr/>
        </p:nvSpPr>
        <p:spPr>
          <a:xfrm>
            <a:off x="5244564" y="1261447"/>
            <a:ext cx="2010225" cy="261610"/>
          </a:xfrm>
          <a:prstGeom prst="rect">
            <a:avLst/>
          </a:prstGeom>
          <a:noFill/>
        </p:spPr>
        <p:txBody>
          <a:bodyPr wrap="square" rtlCol="0">
            <a:spAutoFit/>
          </a:bodyPr>
          <a:lstStyle/>
          <a:p>
            <a:pPr algn="ctr"/>
            <a:r>
              <a:rPr lang="en-GB" sz="1100" dirty="0"/>
              <a:t>Donor</a:t>
            </a:r>
            <a:endParaRPr lang="en-GB" sz="1050" dirty="0"/>
          </a:p>
        </p:txBody>
      </p:sp>
      <p:cxnSp>
        <p:nvCxnSpPr>
          <p:cNvPr id="100" name="Straight Connector 99"/>
          <p:cNvCxnSpPr/>
          <p:nvPr/>
        </p:nvCxnSpPr>
        <p:spPr>
          <a:xfrm flipV="1">
            <a:off x="3401299" y="1160858"/>
            <a:ext cx="357044" cy="0"/>
          </a:xfrm>
          <a:prstGeom prst="line">
            <a:avLst/>
          </a:prstGeom>
          <a:ln w="76200">
            <a:solidFill>
              <a:schemeClr val="accent2">
                <a:lumMod val="75000"/>
              </a:schemeClr>
            </a:solidFill>
          </a:ln>
        </p:spPr>
        <p:style>
          <a:lnRef idx="1">
            <a:schemeClr val="accent4"/>
          </a:lnRef>
          <a:fillRef idx="0">
            <a:schemeClr val="accent4"/>
          </a:fillRef>
          <a:effectRef idx="0">
            <a:schemeClr val="accent4"/>
          </a:effectRef>
          <a:fontRef idx="minor">
            <a:schemeClr val="tx1"/>
          </a:fontRef>
        </p:style>
      </p:cxnSp>
      <p:cxnSp>
        <p:nvCxnSpPr>
          <p:cNvPr id="101" name="Straight Connector 100"/>
          <p:cNvCxnSpPr/>
          <p:nvPr/>
        </p:nvCxnSpPr>
        <p:spPr>
          <a:xfrm flipV="1">
            <a:off x="6093699" y="1155778"/>
            <a:ext cx="357044" cy="0"/>
          </a:xfrm>
          <a:prstGeom prst="line">
            <a:avLst/>
          </a:prstGeom>
          <a:ln w="76200">
            <a:solidFill>
              <a:schemeClr val="accent2">
                <a:lumMod val="75000"/>
              </a:schemeClr>
            </a:solidFill>
          </a:ln>
        </p:spPr>
        <p:style>
          <a:lnRef idx="1">
            <a:schemeClr val="accent4"/>
          </a:lnRef>
          <a:fillRef idx="0">
            <a:schemeClr val="accent4"/>
          </a:fillRef>
          <a:effectRef idx="0">
            <a:schemeClr val="accent4"/>
          </a:effectRef>
          <a:fontRef idx="minor">
            <a:schemeClr val="tx1"/>
          </a:fontRef>
        </p:style>
      </p:cxnSp>
      <p:sp>
        <p:nvSpPr>
          <p:cNvPr id="102" name="TextBox 101"/>
          <p:cNvSpPr txBox="1"/>
          <p:nvPr/>
        </p:nvSpPr>
        <p:spPr>
          <a:xfrm>
            <a:off x="3573577" y="1129305"/>
            <a:ext cx="2010225" cy="261610"/>
          </a:xfrm>
          <a:prstGeom prst="rect">
            <a:avLst/>
          </a:prstGeom>
          <a:noFill/>
        </p:spPr>
        <p:txBody>
          <a:bodyPr wrap="square" rtlCol="0">
            <a:spAutoFit/>
          </a:bodyPr>
          <a:lstStyle/>
          <a:p>
            <a:pPr algn="ctr"/>
            <a:r>
              <a:rPr lang="en-GB" sz="1100" dirty="0"/>
              <a:t>&gt;10bp</a:t>
            </a:r>
          </a:p>
        </p:txBody>
      </p:sp>
      <p:sp>
        <p:nvSpPr>
          <p:cNvPr id="103" name="TextBox 102"/>
          <p:cNvSpPr txBox="1"/>
          <p:nvPr/>
        </p:nvSpPr>
        <p:spPr>
          <a:xfrm>
            <a:off x="-306601" y="1045040"/>
            <a:ext cx="2010225" cy="261610"/>
          </a:xfrm>
          <a:prstGeom prst="rect">
            <a:avLst/>
          </a:prstGeom>
          <a:noFill/>
        </p:spPr>
        <p:txBody>
          <a:bodyPr wrap="square" rtlCol="0">
            <a:spAutoFit/>
          </a:bodyPr>
          <a:lstStyle/>
          <a:p>
            <a:pPr algn="ctr"/>
            <a:r>
              <a:rPr lang="en-GB" sz="1100" dirty="0"/>
              <a:t>&gt;10bp</a:t>
            </a:r>
          </a:p>
        </p:txBody>
      </p:sp>
      <p:sp>
        <p:nvSpPr>
          <p:cNvPr id="104" name="TextBox 103"/>
          <p:cNvSpPr txBox="1"/>
          <p:nvPr/>
        </p:nvSpPr>
        <p:spPr>
          <a:xfrm>
            <a:off x="6891864" y="1062480"/>
            <a:ext cx="2010225" cy="261610"/>
          </a:xfrm>
          <a:prstGeom prst="rect">
            <a:avLst/>
          </a:prstGeom>
          <a:noFill/>
        </p:spPr>
        <p:txBody>
          <a:bodyPr wrap="square" rtlCol="0">
            <a:spAutoFit/>
          </a:bodyPr>
          <a:lstStyle/>
          <a:p>
            <a:pPr algn="ctr"/>
            <a:r>
              <a:rPr lang="en-GB" sz="1100" dirty="0"/>
              <a:t>&gt;10bp</a:t>
            </a:r>
          </a:p>
        </p:txBody>
      </p:sp>
      <p:sp>
        <p:nvSpPr>
          <p:cNvPr id="4" name="TextBox 3"/>
          <p:cNvSpPr txBox="1"/>
          <p:nvPr/>
        </p:nvSpPr>
        <p:spPr>
          <a:xfrm>
            <a:off x="-130471" y="1813054"/>
            <a:ext cx="1539983" cy="523220"/>
          </a:xfrm>
          <a:prstGeom prst="rect">
            <a:avLst/>
          </a:prstGeom>
          <a:noFill/>
        </p:spPr>
        <p:txBody>
          <a:bodyPr wrap="square" rtlCol="0">
            <a:spAutoFit/>
          </a:bodyPr>
          <a:lstStyle/>
          <a:p>
            <a:pPr algn="ctr"/>
            <a:r>
              <a:rPr lang="en-GB" sz="1400" dirty="0" err="1"/>
              <a:t>IntronicDistant</a:t>
            </a:r>
            <a:endParaRPr lang="en-GB" sz="1400" dirty="0"/>
          </a:p>
          <a:p>
            <a:pPr algn="ctr"/>
            <a:r>
              <a:rPr lang="en-GB" sz="1400" dirty="0"/>
              <a:t>N=6</a:t>
            </a:r>
          </a:p>
        </p:txBody>
      </p:sp>
      <p:sp>
        <p:nvSpPr>
          <p:cNvPr id="105" name="TextBox 104"/>
          <p:cNvSpPr txBox="1"/>
          <p:nvPr/>
        </p:nvSpPr>
        <p:spPr>
          <a:xfrm>
            <a:off x="1845018" y="1813054"/>
            <a:ext cx="1539983" cy="523220"/>
          </a:xfrm>
          <a:prstGeom prst="rect">
            <a:avLst/>
          </a:prstGeom>
          <a:noFill/>
        </p:spPr>
        <p:txBody>
          <a:bodyPr wrap="square" rtlCol="0">
            <a:spAutoFit/>
          </a:bodyPr>
          <a:lstStyle/>
          <a:p>
            <a:pPr algn="ctr"/>
            <a:r>
              <a:rPr lang="en-GB" sz="1400" dirty="0" err="1"/>
              <a:t>NearAcc</a:t>
            </a:r>
            <a:endParaRPr lang="en-GB" sz="1400" dirty="0"/>
          </a:p>
          <a:p>
            <a:pPr algn="ctr"/>
            <a:r>
              <a:rPr lang="en-GB" sz="1400" dirty="0"/>
              <a:t>N=16</a:t>
            </a:r>
          </a:p>
        </p:txBody>
      </p:sp>
      <p:sp>
        <p:nvSpPr>
          <p:cNvPr id="106" name="TextBox 105"/>
          <p:cNvSpPr txBox="1"/>
          <p:nvPr/>
        </p:nvSpPr>
        <p:spPr>
          <a:xfrm>
            <a:off x="3692973" y="1822151"/>
            <a:ext cx="1539983" cy="523220"/>
          </a:xfrm>
          <a:prstGeom prst="rect">
            <a:avLst/>
          </a:prstGeom>
          <a:noFill/>
        </p:spPr>
        <p:txBody>
          <a:bodyPr wrap="square" rtlCol="0">
            <a:spAutoFit/>
          </a:bodyPr>
          <a:lstStyle/>
          <a:p>
            <a:pPr algn="ctr"/>
            <a:r>
              <a:rPr lang="en-GB" sz="1400" dirty="0" err="1"/>
              <a:t>ExonicDistant</a:t>
            </a:r>
            <a:endParaRPr lang="en-GB" sz="1400" dirty="0"/>
          </a:p>
          <a:p>
            <a:pPr algn="ctr"/>
            <a:r>
              <a:rPr lang="en-GB" sz="1400" dirty="0"/>
              <a:t>N=11</a:t>
            </a:r>
          </a:p>
        </p:txBody>
      </p:sp>
      <p:sp>
        <p:nvSpPr>
          <p:cNvPr id="107" name="TextBox 106"/>
          <p:cNvSpPr txBox="1"/>
          <p:nvPr/>
        </p:nvSpPr>
        <p:spPr>
          <a:xfrm>
            <a:off x="5351881" y="1822151"/>
            <a:ext cx="1539983" cy="523220"/>
          </a:xfrm>
          <a:prstGeom prst="rect">
            <a:avLst/>
          </a:prstGeom>
          <a:noFill/>
        </p:spPr>
        <p:txBody>
          <a:bodyPr wrap="square" rtlCol="0">
            <a:spAutoFit/>
          </a:bodyPr>
          <a:lstStyle/>
          <a:p>
            <a:pPr algn="ctr"/>
            <a:r>
              <a:rPr lang="en-GB" sz="1400" dirty="0" err="1"/>
              <a:t>NearDon</a:t>
            </a:r>
            <a:endParaRPr lang="en-GB" sz="1400" dirty="0"/>
          </a:p>
          <a:p>
            <a:pPr algn="ctr"/>
            <a:r>
              <a:rPr lang="en-GB" sz="1400" dirty="0"/>
              <a:t>N=22</a:t>
            </a:r>
          </a:p>
        </p:txBody>
      </p:sp>
      <p:sp>
        <p:nvSpPr>
          <p:cNvPr id="108" name="TextBox 107"/>
          <p:cNvSpPr txBox="1"/>
          <p:nvPr/>
        </p:nvSpPr>
        <p:spPr>
          <a:xfrm>
            <a:off x="7313862" y="1818679"/>
            <a:ext cx="1539983" cy="523220"/>
          </a:xfrm>
          <a:prstGeom prst="rect">
            <a:avLst/>
          </a:prstGeom>
          <a:noFill/>
        </p:spPr>
        <p:txBody>
          <a:bodyPr wrap="square" rtlCol="0">
            <a:spAutoFit/>
          </a:bodyPr>
          <a:lstStyle/>
          <a:p>
            <a:pPr algn="ctr"/>
            <a:r>
              <a:rPr lang="en-GB" sz="1400" dirty="0" err="1"/>
              <a:t>IntronicDistant</a:t>
            </a:r>
            <a:endParaRPr lang="en-GB" sz="1400" dirty="0"/>
          </a:p>
          <a:p>
            <a:pPr algn="ctr"/>
            <a:r>
              <a:rPr lang="en-GB" sz="1400" dirty="0"/>
              <a:t>N=1</a:t>
            </a:r>
          </a:p>
        </p:txBody>
      </p:sp>
      <p:sp>
        <p:nvSpPr>
          <p:cNvPr id="6" name="Left Brace 5"/>
          <p:cNvSpPr/>
          <p:nvPr/>
        </p:nvSpPr>
        <p:spPr>
          <a:xfrm rot="16200000">
            <a:off x="395800" y="1234555"/>
            <a:ext cx="410895" cy="748703"/>
          </a:xfrm>
          <a:prstGeom prst="leftBrace">
            <a:avLst/>
          </a:prstGeom>
          <a:ln w="19050">
            <a:solidFill>
              <a:schemeClr val="accent2">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09" name="Left Brace 108"/>
          <p:cNvSpPr/>
          <p:nvPr/>
        </p:nvSpPr>
        <p:spPr>
          <a:xfrm rot="16200000">
            <a:off x="2360708" y="169536"/>
            <a:ext cx="410895" cy="2879612"/>
          </a:xfrm>
          <a:prstGeom prst="leftBrace">
            <a:avLst/>
          </a:prstGeom>
          <a:ln w="19050">
            <a:solidFill>
              <a:schemeClr val="accent2">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10" name="Left Brace 109"/>
          <p:cNvSpPr/>
          <p:nvPr/>
        </p:nvSpPr>
        <p:spPr>
          <a:xfrm rot="16200000">
            <a:off x="4191813" y="1233663"/>
            <a:ext cx="410895" cy="759397"/>
          </a:xfrm>
          <a:prstGeom prst="leftBrace">
            <a:avLst/>
          </a:prstGeom>
          <a:ln w="19050">
            <a:solidFill>
              <a:schemeClr val="accent2">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11" name="Left Brace 110"/>
          <p:cNvSpPr/>
          <p:nvPr/>
        </p:nvSpPr>
        <p:spPr>
          <a:xfrm rot="16200000">
            <a:off x="5924941" y="285169"/>
            <a:ext cx="410895" cy="2652022"/>
          </a:xfrm>
          <a:prstGeom prst="leftBrace">
            <a:avLst/>
          </a:prstGeom>
          <a:ln w="19050">
            <a:solidFill>
              <a:schemeClr val="accent2">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12" name="Left Brace 111"/>
          <p:cNvSpPr/>
          <p:nvPr/>
        </p:nvSpPr>
        <p:spPr>
          <a:xfrm rot="16200000">
            <a:off x="7870645" y="1074910"/>
            <a:ext cx="410895" cy="1067994"/>
          </a:xfrm>
          <a:prstGeom prst="leftBrace">
            <a:avLst/>
          </a:prstGeom>
          <a:ln w="19050">
            <a:solidFill>
              <a:schemeClr val="accent2">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14" name="TextBox 113"/>
          <p:cNvSpPr txBox="1"/>
          <p:nvPr/>
        </p:nvSpPr>
        <p:spPr>
          <a:xfrm>
            <a:off x="804794" y="5355991"/>
            <a:ext cx="1539983" cy="1384995"/>
          </a:xfrm>
          <a:prstGeom prst="rect">
            <a:avLst/>
          </a:prstGeom>
          <a:noFill/>
        </p:spPr>
        <p:txBody>
          <a:bodyPr wrap="square" rtlCol="0">
            <a:spAutoFit/>
          </a:bodyPr>
          <a:lstStyle/>
          <a:p>
            <a:pPr algn="ctr"/>
            <a:r>
              <a:rPr lang="en-GB" sz="1400" dirty="0" err="1"/>
              <a:t>IntronicDistant</a:t>
            </a:r>
            <a:endParaRPr lang="en-GB" sz="1400" dirty="0"/>
          </a:p>
          <a:p>
            <a:pPr algn="ctr"/>
            <a:r>
              <a:rPr lang="en-GB" sz="1400" dirty="0"/>
              <a:t>N=7</a:t>
            </a:r>
          </a:p>
          <a:p>
            <a:pPr algn="ctr"/>
            <a:endParaRPr lang="en-GB" sz="1400" dirty="0"/>
          </a:p>
          <a:p>
            <a:pPr algn="ctr"/>
            <a:r>
              <a:rPr lang="en-GB" sz="1400" dirty="0"/>
              <a:t>Median proportion correct = 0.714</a:t>
            </a:r>
          </a:p>
        </p:txBody>
      </p:sp>
      <p:sp>
        <p:nvSpPr>
          <p:cNvPr id="115" name="TextBox 114"/>
          <p:cNvSpPr txBox="1"/>
          <p:nvPr/>
        </p:nvSpPr>
        <p:spPr>
          <a:xfrm>
            <a:off x="2639801" y="5355991"/>
            <a:ext cx="1539983" cy="1384995"/>
          </a:xfrm>
          <a:prstGeom prst="rect">
            <a:avLst/>
          </a:prstGeom>
          <a:noFill/>
        </p:spPr>
        <p:txBody>
          <a:bodyPr wrap="square" rtlCol="0">
            <a:spAutoFit/>
          </a:bodyPr>
          <a:lstStyle/>
          <a:p>
            <a:pPr algn="ctr"/>
            <a:r>
              <a:rPr lang="en-GB" sz="1400" dirty="0" err="1"/>
              <a:t>NearAcc</a:t>
            </a:r>
            <a:endParaRPr lang="en-GB" sz="1400" dirty="0"/>
          </a:p>
          <a:p>
            <a:pPr algn="ctr"/>
            <a:r>
              <a:rPr lang="en-GB" sz="1400" dirty="0"/>
              <a:t>N=16</a:t>
            </a:r>
          </a:p>
          <a:p>
            <a:pPr algn="ctr"/>
            <a:endParaRPr lang="en-GB" sz="1400" dirty="0"/>
          </a:p>
          <a:p>
            <a:pPr algn="ctr"/>
            <a:r>
              <a:rPr lang="en-GB" sz="1400" dirty="0"/>
              <a:t>Median proportion correct = 0.750</a:t>
            </a:r>
          </a:p>
        </p:txBody>
      </p:sp>
      <p:sp>
        <p:nvSpPr>
          <p:cNvPr id="116" name="TextBox 115"/>
          <p:cNvSpPr txBox="1"/>
          <p:nvPr/>
        </p:nvSpPr>
        <p:spPr>
          <a:xfrm>
            <a:off x="4474808" y="5355991"/>
            <a:ext cx="1539983" cy="1384995"/>
          </a:xfrm>
          <a:prstGeom prst="rect">
            <a:avLst/>
          </a:prstGeom>
          <a:noFill/>
        </p:spPr>
        <p:txBody>
          <a:bodyPr wrap="square" rtlCol="0">
            <a:spAutoFit/>
          </a:bodyPr>
          <a:lstStyle/>
          <a:p>
            <a:pPr algn="ctr"/>
            <a:r>
              <a:rPr lang="en-GB" sz="1400" dirty="0" err="1"/>
              <a:t>ExonicDistant</a:t>
            </a:r>
            <a:endParaRPr lang="en-GB" sz="1400" dirty="0"/>
          </a:p>
          <a:p>
            <a:pPr algn="ctr"/>
            <a:r>
              <a:rPr lang="en-GB" sz="1400" dirty="0"/>
              <a:t>N=11</a:t>
            </a:r>
          </a:p>
          <a:p>
            <a:pPr algn="ctr"/>
            <a:endParaRPr lang="en-GB" sz="1400" dirty="0"/>
          </a:p>
          <a:p>
            <a:pPr algn="ctr"/>
            <a:r>
              <a:rPr lang="en-GB" sz="1400" dirty="0"/>
              <a:t>Median proportion correct = 0.727</a:t>
            </a:r>
          </a:p>
        </p:txBody>
      </p:sp>
      <p:sp>
        <p:nvSpPr>
          <p:cNvPr id="117" name="TextBox 116"/>
          <p:cNvSpPr txBox="1"/>
          <p:nvPr/>
        </p:nvSpPr>
        <p:spPr>
          <a:xfrm>
            <a:off x="6356993" y="5357525"/>
            <a:ext cx="1539983" cy="1384995"/>
          </a:xfrm>
          <a:prstGeom prst="rect">
            <a:avLst/>
          </a:prstGeom>
          <a:noFill/>
        </p:spPr>
        <p:txBody>
          <a:bodyPr wrap="square" rtlCol="0">
            <a:spAutoFit/>
          </a:bodyPr>
          <a:lstStyle/>
          <a:p>
            <a:pPr algn="ctr"/>
            <a:r>
              <a:rPr lang="en-GB" sz="1400" dirty="0" err="1"/>
              <a:t>NearDon</a:t>
            </a:r>
            <a:endParaRPr lang="en-GB" sz="1400" dirty="0"/>
          </a:p>
          <a:p>
            <a:pPr algn="ctr"/>
            <a:r>
              <a:rPr lang="en-GB" sz="1400" dirty="0"/>
              <a:t>N=22</a:t>
            </a:r>
          </a:p>
          <a:p>
            <a:pPr algn="ctr"/>
            <a:endParaRPr lang="en-GB" sz="1400" dirty="0"/>
          </a:p>
          <a:p>
            <a:pPr algn="ctr"/>
            <a:r>
              <a:rPr lang="en-GB" sz="1400" dirty="0"/>
              <a:t>Median proportion correct = 0.818</a:t>
            </a:r>
          </a:p>
        </p:txBody>
      </p:sp>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b="10700"/>
          <a:stretch/>
        </p:blipFill>
        <p:spPr>
          <a:xfrm>
            <a:off x="0" y="2353718"/>
            <a:ext cx="9144000" cy="3071315"/>
          </a:xfrm>
          <a:prstGeom prst="rect">
            <a:avLst/>
          </a:prstGeom>
        </p:spPr>
      </p:pic>
      <p:sp>
        <p:nvSpPr>
          <p:cNvPr id="8" name="Slide Number Placeholder 7"/>
          <p:cNvSpPr>
            <a:spLocks noGrp="1"/>
          </p:cNvSpPr>
          <p:nvPr>
            <p:ph type="sldNum" sz="quarter" idx="12"/>
          </p:nvPr>
        </p:nvSpPr>
        <p:spPr/>
        <p:txBody>
          <a:bodyPr/>
          <a:lstStyle/>
          <a:p>
            <a:fld id="{1BF5A10E-0BD5-4B06-B13B-01F78476981C}" type="slidenum">
              <a:rPr lang="en-GB" smtClean="0"/>
              <a:t>17</a:t>
            </a:fld>
            <a:endParaRPr lang="en-GB"/>
          </a:p>
        </p:txBody>
      </p:sp>
    </p:spTree>
    <p:extLst>
      <p:ext uri="{BB962C8B-B14F-4D97-AF65-F5344CB8AC3E}">
        <p14:creationId xmlns:p14="http://schemas.microsoft.com/office/powerpoint/2010/main" val="2506927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28936" y="0"/>
            <a:ext cx="1915064" cy="908844"/>
          </a:xfrm>
          <a:prstGeom prst="rect">
            <a:avLst/>
          </a:prstGeom>
        </p:spPr>
      </p:pic>
      <p:sp>
        <p:nvSpPr>
          <p:cNvPr id="54" name="Title 1"/>
          <p:cNvSpPr txBox="1">
            <a:spLocks/>
          </p:cNvSpPr>
          <p:nvPr/>
        </p:nvSpPr>
        <p:spPr>
          <a:xfrm>
            <a:off x="152400" y="152401"/>
            <a:ext cx="7886700" cy="97776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600" dirty="0">
                <a:solidFill>
                  <a:schemeClr val="accent5">
                    <a:lumMod val="75000"/>
                  </a:schemeClr>
                </a:solidFill>
              </a:rPr>
              <a:t>Performance by location - summary</a:t>
            </a:r>
          </a:p>
        </p:txBody>
      </p:sp>
      <p:pic>
        <p:nvPicPr>
          <p:cNvPr id="22" name="Picture 2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67998" y="1497360"/>
            <a:ext cx="4276002" cy="2344300"/>
          </a:xfrm>
          <a:prstGeom prst="rect">
            <a:avLst/>
          </a:prstGeom>
        </p:spPr>
      </p:pic>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67998" y="3988993"/>
            <a:ext cx="4276002" cy="2344300"/>
          </a:xfrm>
          <a:prstGeom prst="rect">
            <a:avLst/>
          </a:prstGeom>
        </p:spPr>
      </p:pic>
      <p:pic>
        <p:nvPicPr>
          <p:cNvPr id="24" name="Picture 2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6133" y="1497360"/>
            <a:ext cx="4276002" cy="2344300"/>
          </a:xfrm>
          <a:prstGeom prst="rect">
            <a:avLst/>
          </a:prstGeom>
        </p:spPr>
      </p:pic>
      <p:pic>
        <p:nvPicPr>
          <p:cNvPr id="25" name="Picture 2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6133" y="3988993"/>
            <a:ext cx="4276002" cy="2344300"/>
          </a:xfrm>
          <a:prstGeom prst="rect">
            <a:avLst/>
          </a:prstGeom>
        </p:spPr>
      </p:pic>
      <p:sp>
        <p:nvSpPr>
          <p:cNvPr id="26" name="TextBox 25"/>
          <p:cNvSpPr txBox="1"/>
          <p:nvPr/>
        </p:nvSpPr>
        <p:spPr>
          <a:xfrm>
            <a:off x="392763" y="1197721"/>
            <a:ext cx="3540998" cy="369332"/>
          </a:xfrm>
          <a:prstGeom prst="rect">
            <a:avLst/>
          </a:prstGeom>
          <a:noFill/>
        </p:spPr>
        <p:txBody>
          <a:bodyPr wrap="square" rtlCol="0">
            <a:spAutoFit/>
          </a:bodyPr>
          <a:lstStyle/>
          <a:p>
            <a:r>
              <a:rPr lang="en-GB" dirty="0" err="1"/>
              <a:t>NearAcc</a:t>
            </a:r>
            <a:r>
              <a:rPr lang="en-GB" dirty="0"/>
              <a:t> (n=16, 11 splice affecting)</a:t>
            </a:r>
          </a:p>
        </p:txBody>
      </p:sp>
      <p:sp>
        <p:nvSpPr>
          <p:cNvPr id="27" name="TextBox 26"/>
          <p:cNvSpPr txBox="1"/>
          <p:nvPr/>
        </p:nvSpPr>
        <p:spPr>
          <a:xfrm>
            <a:off x="392762" y="3730661"/>
            <a:ext cx="3639190" cy="369332"/>
          </a:xfrm>
          <a:prstGeom prst="rect">
            <a:avLst/>
          </a:prstGeom>
          <a:noFill/>
        </p:spPr>
        <p:txBody>
          <a:bodyPr wrap="square" rtlCol="0">
            <a:spAutoFit/>
          </a:bodyPr>
          <a:lstStyle/>
          <a:p>
            <a:r>
              <a:rPr lang="en-GB" dirty="0" err="1"/>
              <a:t>NearDon</a:t>
            </a:r>
            <a:r>
              <a:rPr lang="en-GB" dirty="0"/>
              <a:t> (n=22, 18 splice affecting)</a:t>
            </a:r>
          </a:p>
        </p:txBody>
      </p:sp>
      <p:sp>
        <p:nvSpPr>
          <p:cNvPr id="28" name="TextBox 27"/>
          <p:cNvSpPr txBox="1"/>
          <p:nvPr/>
        </p:nvSpPr>
        <p:spPr>
          <a:xfrm>
            <a:off x="5099773" y="1197721"/>
            <a:ext cx="3984960" cy="369332"/>
          </a:xfrm>
          <a:prstGeom prst="rect">
            <a:avLst/>
          </a:prstGeom>
          <a:noFill/>
        </p:spPr>
        <p:txBody>
          <a:bodyPr wrap="square" rtlCol="0">
            <a:spAutoFit/>
          </a:bodyPr>
          <a:lstStyle/>
          <a:p>
            <a:r>
              <a:rPr lang="en-GB" dirty="0" err="1"/>
              <a:t>Intronic</a:t>
            </a:r>
            <a:r>
              <a:rPr lang="en-GB" dirty="0"/>
              <a:t> Distant (n=7, 4 splice affecting)</a:t>
            </a:r>
          </a:p>
        </p:txBody>
      </p:sp>
      <p:sp>
        <p:nvSpPr>
          <p:cNvPr id="29" name="TextBox 28"/>
          <p:cNvSpPr txBox="1"/>
          <p:nvPr/>
        </p:nvSpPr>
        <p:spPr>
          <a:xfrm>
            <a:off x="5099774" y="3730661"/>
            <a:ext cx="4044226" cy="369332"/>
          </a:xfrm>
          <a:prstGeom prst="rect">
            <a:avLst/>
          </a:prstGeom>
          <a:noFill/>
        </p:spPr>
        <p:txBody>
          <a:bodyPr wrap="square" rtlCol="0">
            <a:spAutoFit/>
          </a:bodyPr>
          <a:lstStyle/>
          <a:p>
            <a:r>
              <a:rPr lang="en-GB" dirty="0" err="1"/>
              <a:t>Exonic</a:t>
            </a:r>
            <a:r>
              <a:rPr lang="en-GB" dirty="0"/>
              <a:t> Distant (n=11, 5 splice affecting)</a:t>
            </a:r>
          </a:p>
        </p:txBody>
      </p:sp>
      <p:sp>
        <p:nvSpPr>
          <p:cNvPr id="30" name="TextBox 29"/>
          <p:cNvSpPr txBox="1"/>
          <p:nvPr/>
        </p:nvSpPr>
        <p:spPr>
          <a:xfrm>
            <a:off x="0" y="6408887"/>
            <a:ext cx="9144000" cy="369332"/>
          </a:xfrm>
          <a:prstGeom prst="rect">
            <a:avLst/>
          </a:prstGeom>
          <a:noFill/>
        </p:spPr>
        <p:txBody>
          <a:bodyPr wrap="square" rtlCol="0">
            <a:spAutoFit/>
          </a:bodyPr>
          <a:lstStyle/>
          <a:p>
            <a:pPr algn="ctr"/>
            <a:r>
              <a:rPr lang="en-GB" dirty="0"/>
              <a:t>FN = False Negative, FP = False Positive, TN = True Negative, TP = True Positive</a:t>
            </a:r>
          </a:p>
        </p:txBody>
      </p:sp>
      <p:sp>
        <p:nvSpPr>
          <p:cNvPr id="31" name="Slide Number Placeholder 30"/>
          <p:cNvSpPr>
            <a:spLocks noGrp="1"/>
          </p:cNvSpPr>
          <p:nvPr>
            <p:ph type="sldNum" sz="quarter" idx="12"/>
          </p:nvPr>
        </p:nvSpPr>
        <p:spPr/>
        <p:txBody>
          <a:bodyPr/>
          <a:lstStyle/>
          <a:p>
            <a:fld id="{1BF5A10E-0BD5-4B06-B13B-01F78476981C}" type="slidenum">
              <a:rPr lang="en-GB" smtClean="0"/>
              <a:t>18</a:t>
            </a:fld>
            <a:endParaRPr lang="en-GB"/>
          </a:p>
        </p:txBody>
      </p:sp>
    </p:spTree>
    <p:extLst>
      <p:ext uri="{BB962C8B-B14F-4D97-AF65-F5344CB8AC3E}">
        <p14:creationId xmlns:p14="http://schemas.microsoft.com/office/powerpoint/2010/main" val="9731504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7886700" cy="1325563"/>
          </a:xfrm>
        </p:spPr>
        <p:txBody>
          <a:bodyPr>
            <a:normAutofit/>
          </a:bodyPr>
          <a:lstStyle/>
          <a:p>
            <a:r>
              <a:rPr lang="en-GB" sz="3600" dirty="0">
                <a:solidFill>
                  <a:schemeClr val="accent5">
                    <a:lumMod val="75000"/>
                  </a:schemeClr>
                </a:solidFill>
              </a:rPr>
              <a:t>Performance on different variant types</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28936" y="0"/>
            <a:ext cx="1915064" cy="908844"/>
          </a:xfrm>
          <a:prstGeom prst="rect">
            <a:avLst/>
          </a:prstGeom>
        </p:spPr>
      </p:pic>
      <p:sp>
        <p:nvSpPr>
          <p:cNvPr id="7" name="Content Placeholder 2"/>
          <p:cNvSpPr>
            <a:spLocks noGrp="1"/>
          </p:cNvSpPr>
          <p:nvPr>
            <p:ph idx="1"/>
          </p:nvPr>
        </p:nvSpPr>
        <p:spPr>
          <a:xfrm>
            <a:off x="511277" y="1325563"/>
            <a:ext cx="8004073" cy="4851400"/>
          </a:xfrm>
        </p:spPr>
        <p:txBody>
          <a:bodyPr/>
          <a:lstStyle/>
          <a:p>
            <a:r>
              <a:rPr lang="en-GB" dirty="0"/>
              <a:t>49 SNVs, 7 </a:t>
            </a:r>
            <a:r>
              <a:rPr lang="en-GB" dirty="0" err="1"/>
              <a:t>indels</a:t>
            </a:r>
            <a:endParaRPr lang="en-GB" dirty="0">
              <a:solidFill>
                <a:schemeClr val="accent5">
                  <a:lumMod val="75000"/>
                </a:schemeClr>
              </a:solidFill>
            </a:endParaRPr>
          </a:p>
          <a:p>
            <a:pPr lvl="1"/>
            <a:endParaRPr lang="en-GB" dirty="0"/>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114311"/>
            <a:ext cx="9144000" cy="3503519"/>
          </a:xfrm>
          <a:prstGeom prst="rect">
            <a:avLst/>
          </a:prstGeom>
        </p:spPr>
      </p:pic>
      <p:sp>
        <p:nvSpPr>
          <p:cNvPr id="8" name="Slide Number Placeholder 7"/>
          <p:cNvSpPr>
            <a:spLocks noGrp="1"/>
          </p:cNvSpPr>
          <p:nvPr>
            <p:ph type="sldNum" sz="quarter" idx="12"/>
          </p:nvPr>
        </p:nvSpPr>
        <p:spPr/>
        <p:txBody>
          <a:bodyPr/>
          <a:lstStyle/>
          <a:p>
            <a:fld id="{1BF5A10E-0BD5-4B06-B13B-01F78476981C}" type="slidenum">
              <a:rPr lang="en-GB" smtClean="0"/>
              <a:t>19</a:t>
            </a:fld>
            <a:endParaRPr lang="en-GB"/>
          </a:p>
        </p:txBody>
      </p:sp>
    </p:spTree>
    <p:extLst>
      <p:ext uri="{BB962C8B-B14F-4D97-AF65-F5344CB8AC3E}">
        <p14:creationId xmlns:p14="http://schemas.microsoft.com/office/powerpoint/2010/main" val="35049412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7886700" cy="1325563"/>
          </a:xfrm>
        </p:spPr>
        <p:txBody>
          <a:bodyPr>
            <a:normAutofit/>
          </a:bodyPr>
          <a:lstStyle/>
          <a:p>
            <a:r>
              <a:rPr lang="en-GB" sz="3600" dirty="0">
                <a:solidFill>
                  <a:schemeClr val="accent5">
                    <a:lumMod val="75000"/>
                  </a:schemeClr>
                </a:solidFill>
              </a:rPr>
              <a:t>Some variants hard to predict</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28936" y="0"/>
            <a:ext cx="1915064" cy="908844"/>
          </a:xfrm>
          <a:prstGeom prst="rect">
            <a:avLst/>
          </a:prstGeom>
        </p:spPr>
      </p:pic>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l="6384" t="50470" r="11803" b="7882"/>
          <a:stretch/>
        </p:blipFill>
        <p:spPr>
          <a:xfrm>
            <a:off x="10683" y="2688651"/>
            <a:ext cx="9039348" cy="2091138"/>
          </a:xfrm>
          <a:prstGeom prst="rect">
            <a:avLst/>
          </a:prstGeom>
        </p:spPr>
      </p:pic>
      <p:grpSp>
        <p:nvGrpSpPr>
          <p:cNvPr id="9" name="Group 8"/>
          <p:cNvGrpSpPr/>
          <p:nvPr/>
        </p:nvGrpSpPr>
        <p:grpSpPr>
          <a:xfrm>
            <a:off x="47506" y="4798650"/>
            <a:ext cx="9033163" cy="592157"/>
            <a:chOff x="41835" y="4192619"/>
            <a:chExt cx="9033163" cy="592157"/>
          </a:xfrm>
        </p:grpSpPr>
        <p:cxnSp>
          <p:nvCxnSpPr>
            <p:cNvPr id="10" name="Straight Connector 9"/>
            <p:cNvCxnSpPr/>
            <p:nvPr/>
          </p:nvCxnSpPr>
          <p:spPr>
            <a:xfrm>
              <a:off x="41835" y="4488698"/>
              <a:ext cx="9033163" cy="9833"/>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3970866" y="4309258"/>
              <a:ext cx="2694039" cy="32692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                  Exon</a:t>
              </a:r>
            </a:p>
          </p:txBody>
        </p:sp>
        <p:grpSp>
          <p:nvGrpSpPr>
            <p:cNvPr id="12" name="Group 11"/>
            <p:cNvGrpSpPr/>
            <p:nvPr/>
          </p:nvGrpSpPr>
          <p:grpSpPr>
            <a:xfrm>
              <a:off x="416486" y="4423456"/>
              <a:ext cx="150751" cy="130484"/>
              <a:chOff x="357219" y="5645150"/>
              <a:chExt cx="150751" cy="130484"/>
            </a:xfrm>
          </p:grpSpPr>
          <p:cxnSp>
            <p:nvCxnSpPr>
              <p:cNvPr id="25" name="Straight Connector 24"/>
              <p:cNvCxnSpPr/>
              <p:nvPr/>
            </p:nvCxnSpPr>
            <p:spPr>
              <a:xfrm flipV="1">
                <a:off x="357219" y="5645150"/>
                <a:ext cx="74582" cy="130484"/>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V="1">
                <a:off x="433388" y="5645150"/>
                <a:ext cx="74582" cy="130484"/>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V="1">
                <a:off x="394509" y="5645150"/>
                <a:ext cx="74582" cy="13048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3" name="Group 12"/>
            <p:cNvGrpSpPr/>
            <p:nvPr/>
          </p:nvGrpSpPr>
          <p:grpSpPr>
            <a:xfrm>
              <a:off x="8356360" y="4433289"/>
              <a:ext cx="149164" cy="130484"/>
              <a:chOff x="357218" y="5645150"/>
              <a:chExt cx="149164" cy="130484"/>
            </a:xfrm>
          </p:grpSpPr>
          <p:cxnSp>
            <p:nvCxnSpPr>
              <p:cNvPr id="22" name="Straight Connector 21"/>
              <p:cNvCxnSpPr/>
              <p:nvPr/>
            </p:nvCxnSpPr>
            <p:spPr>
              <a:xfrm flipV="1">
                <a:off x="357218" y="5645150"/>
                <a:ext cx="74582" cy="130484"/>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431800" y="5645150"/>
                <a:ext cx="74582" cy="130484"/>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V="1">
                <a:off x="394509" y="5645150"/>
                <a:ext cx="74582" cy="13048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4" name="Group 13"/>
            <p:cNvGrpSpPr/>
            <p:nvPr/>
          </p:nvGrpSpPr>
          <p:grpSpPr>
            <a:xfrm>
              <a:off x="4263089" y="4198092"/>
              <a:ext cx="419008" cy="586684"/>
              <a:chOff x="4263089" y="4198092"/>
              <a:chExt cx="419008" cy="586684"/>
            </a:xfrm>
          </p:grpSpPr>
          <p:cxnSp>
            <p:nvCxnSpPr>
              <p:cNvPr id="19" name="Straight Connector 18"/>
              <p:cNvCxnSpPr/>
              <p:nvPr/>
            </p:nvCxnSpPr>
            <p:spPr>
              <a:xfrm flipV="1">
                <a:off x="4263089" y="4198092"/>
                <a:ext cx="358534" cy="581211"/>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4323563" y="4203565"/>
                <a:ext cx="358534" cy="581211"/>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V="1">
                <a:off x="4296146" y="4198092"/>
                <a:ext cx="358534" cy="581211"/>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5" name="Group 14"/>
            <p:cNvGrpSpPr/>
            <p:nvPr/>
          </p:nvGrpSpPr>
          <p:grpSpPr>
            <a:xfrm>
              <a:off x="5034086" y="4192619"/>
              <a:ext cx="419008" cy="586684"/>
              <a:chOff x="4263089" y="4198092"/>
              <a:chExt cx="419008" cy="586684"/>
            </a:xfrm>
          </p:grpSpPr>
          <p:cxnSp>
            <p:nvCxnSpPr>
              <p:cNvPr id="16" name="Straight Connector 15"/>
              <p:cNvCxnSpPr/>
              <p:nvPr/>
            </p:nvCxnSpPr>
            <p:spPr>
              <a:xfrm flipV="1">
                <a:off x="4263089" y="4198092"/>
                <a:ext cx="358534" cy="581211"/>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V="1">
                <a:off x="4323563" y="4203565"/>
                <a:ext cx="358534" cy="581211"/>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V="1">
                <a:off x="4296146" y="4198092"/>
                <a:ext cx="358534" cy="581211"/>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grpSp>
      <p:sp>
        <p:nvSpPr>
          <p:cNvPr id="28" name="TextBox 27"/>
          <p:cNvSpPr txBox="1"/>
          <p:nvPr/>
        </p:nvSpPr>
        <p:spPr>
          <a:xfrm>
            <a:off x="4001283" y="2181304"/>
            <a:ext cx="2010225" cy="584775"/>
          </a:xfrm>
          <a:prstGeom prst="rect">
            <a:avLst/>
          </a:prstGeom>
          <a:noFill/>
        </p:spPr>
        <p:txBody>
          <a:bodyPr wrap="square" rtlCol="0">
            <a:spAutoFit/>
          </a:bodyPr>
          <a:lstStyle/>
          <a:p>
            <a:pPr algn="ctr"/>
            <a:r>
              <a:rPr lang="en-GB" sz="1600" dirty="0" err="1"/>
              <a:t>Exonic</a:t>
            </a:r>
            <a:endParaRPr lang="en-GB" sz="1600" dirty="0"/>
          </a:p>
          <a:p>
            <a:pPr algn="ctr"/>
            <a:r>
              <a:rPr lang="en-GB" sz="1600" dirty="0"/>
              <a:t>&gt;10bp from splice site</a:t>
            </a:r>
          </a:p>
        </p:txBody>
      </p:sp>
      <p:sp>
        <p:nvSpPr>
          <p:cNvPr id="29" name="TextBox 28"/>
          <p:cNvSpPr txBox="1"/>
          <p:nvPr/>
        </p:nvSpPr>
        <p:spPr>
          <a:xfrm rot="16200000">
            <a:off x="4884540" y="4139810"/>
            <a:ext cx="2010225" cy="369332"/>
          </a:xfrm>
          <a:prstGeom prst="rect">
            <a:avLst/>
          </a:prstGeom>
          <a:noFill/>
        </p:spPr>
        <p:txBody>
          <a:bodyPr wrap="square" rtlCol="0">
            <a:spAutoFit/>
          </a:bodyPr>
          <a:lstStyle/>
          <a:p>
            <a:pPr algn="ctr"/>
            <a:r>
              <a:rPr lang="en-GB" dirty="0"/>
              <a:t>D-2</a:t>
            </a:r>
          </a:p>
        </p:txBody>
      </p:sp>
      <p:sp>
        <p:nvSpPr>
          <p:cNvPr id="30" name="TextBox 29"/>
          <p:cNvSpPr txBox="1"/>
          <p:nvPr/>
        </p:nvSpPr>
        <p:spPr>
          <a:xfrm rot="16200000">
            <a:off x="5473817" y="3800867"/>
            <a:ext cx="2010225" cy="369332"/>
          </a:xfrm>
          <a:prstGeom prst="rect">
            <a:avLst/>
          </a:prstGeom>
          <a:noFill/>
        </p:spPr>
        <p:txBody>
          <a:bodyPr wrap="square" rtlCol="0">
            <a:spAutoFit/>
          </a:bodyPr>
          <a:lstStyle/>
          <a:p>
            <a:pPr algn="ctr"/>
            <a:r>
              <a:rPr lang="en-GB" dirty="0"/>
              <a:t>D0</a:t>
            </a:r>
          </a:p>
        </p:txBody>
      </p:sp>
      <p:sp>
        <p:nvSpPr>
          <p:cNvPr id="31" name="TextBox 30"/>
          <p:cNvSpPr txBox="1"/>
          <p:nvPr/>
        </p:nvSpPr>
        <p:spPr>
          <a:xfrm rot="16200000">
            <a:off x="5776980" y="4152290"/>
            <a:ext cx="2010225" cy="369332"/>
          </a:xfrm>
          <a:prstGeom prst="rect">
            <a:avLst/>
          </a:prstGeom>
          <a:noFill/>
        </p:spPr>
        <p:txBody>
          <a:bodyPr wrap="square" rtlCol="0">
            <a:spAutoFit/>
          </a:bodyPr>
          <a:lstStyle/>
          <a:p>
            <a:pPr algn="ctr"/>
            <a:r>
              <a:rPr lang="en-GB" dirty="0"/>
              <a:t>D+1</a:t>
            </a:r>
          </a:p>
        </p:txBody>
      </p:sp>
      <p:sp>
        <p:nvSpPr>
          <p:cNvPr id="32" name="TextBox 31"/>
          <p:cNvSpPr txBox="1"/>
          <p:nvPr/>
        </p:nvSpPr>
        <p:spPr>
          <a:xfrm rot="16200000">
            <a:off x="6063094" y="3955454"/>
            <a:ext cx="2010225" cy="369332"/>
          </a:xfrm>
          <a:prstGeom prst="rect">
            <a:avLst/>
          </a:prstGeom>
          <a:noFill/>
        </p:spPr>
        <p:txBody>
          <a:bodyPr wrap="square" rtlCol="0">
            <a:spAutoFit/>
          </a:bodyPr>
          <a:lstStyle/>
          <a:p>
            <a:pPr algn="ctr"/>
            <a:r>
              <a:rPr lang="en-GB" dirty="0"/>
              <a:t>D+2</a:t>
            </a:r>
          </a:p>
        </p:txBody>
      </p:sp>
      <p:sp>
        <p:nvSpPr>
          <p:cNvPr id="33" name="TextBox 32"/>
          <p:cNvSpPr txBox="1"/>
          <p:nvPr/>
        </p:nvSpPr>
        <p:spPr>
          <a:xfrm rot="16200000">
            <a:off x="6371032" y="3734868"/>
            <a:ext cx="2010225" cy="369332"/>
          </a:xfrm>
          <a:prstGeom prst="rect">
            <a:avLst/>
          </a:prstGeom>
          <a:noFill/>
        </p:spPr>
        <p:txBody>
          <a:bodyPr wrap="square" rtlCol="0">
            <a:spAutoFit/>
          </a:bodyPr>
          <a:lstStyle/>
          <a:p>
            <a:pPr algn="ctr"/>
            <a:r>
              <a:rPr lang="en-GB" dirty="0"/>
              <a:t>D+3</a:t>
            </a:r>
          </a:p>
        </p:txBody>
      </p:sp>
      <p:sp>
        <p:nvSpPr>
          <p:cNvPr id="34" name="TextBox 33"/>
          <p:cNvSpPr txBox="1"/>
          <p:nvPr/>
        </p:nvSpPr>
        <p:spPr>
          <a:xfrm rot="16200000">
            <a:off x="6678971" y="3738649"/>
            <a:ext cx="2010225" cy="369332"/>
          </a:xfrm>
          <a:prstGeom prst="rect">
            <a:avLst/>
          </a:prstGeom>
          <a:noFill/>
        </p:spPr>
        <p:txBody>
          <a:bodyPr wrap="square" rtlCol="0">
            <a:spAutoFit/>
          </a:bodyPr>
          <a:lstStyle/>
          <a:p>
            <a:pPr algn="ctr"/>
            <a:r>
              <a:rPr lang="en-GB" dirty="0"/>
              <a:t>D+4</a:t>
            </a:r>
          </a:p>
        </p:txBody>
      </p:sp>
      <p:sp>
        <p:nvSpPr>
          <p:cNvPr id="35" name="TextBox 34"/>
          <p:cNvSpPr txBox="1"/>
          <p:nvPr/>
        </p:nvSpPr>
        <p:spPr>
          <a:xfrm rot="16200000">
            <a:off x="6975775" y="2692997"/>
            <a:ext cx="2010225" cy="369332"/>
          </a:xfrm>
          <a:prstGeom prst="rect">
            <a:avLst/>
          </a:prstGeom>
          <a:noFill/>
        </p:spPr>
        <p:txBody>
          <a:bodyPr wrap="square" rtlCol="0">
            <a:spAutoFit/>
          </a:bodyPr>
          <a:lstStyle/>
          <a:p>
            <a:pPr algn="ctr"/>
            <a:r>
              <a:rPr lang="en-GB" dirty="0"/>
              <a:t>D+5</a:t>
            </a:r>
          </a:p>
        </p:txBody>
      </p:sp>
      <p:sp>
        <p:nvSpPr>
          <p:cNvPr id="36" name="TextBox 35"/>
          <p:cNvSpPr txBox="1"/>
          <p:nvPr/>
        </p:nvSpPr>
        <p:spPr>
          <a:xfrm rot="16200000">
            <a:off x="7871658" y="3655505"/>
            <a:ext cx="2010225" cy="369332"/>
          </a:xfrm>
          <a:prstGeom prst="rect">
            <a:avLst/>
          </a:prstGeom>
          <a:noFill/>
        </p:spPr>
        <p:txBody>
          <a:bodyPr wrap="square" rtlCol="0">
            <a:spAutoFit/>
          </a:bodyPr>
          <a:lstStyle/>
          <a:p>
            <a:pPr algn="ctr"/>
            <a:r>
              <a:rPr lang="en-GB" dirty="0"/>
              <a:t>&gt;10bp from D</a:t>
            </a:r>
          </a:p>
        </p:txBody>
      </p:sp>
      <p:sp>
        <p:nvSpPr>
          <p:cNvPr id="37" name="TextBox 36"/>
          <p:cNvSpPr txBox="1"/>
          <p:nvPr/>
        </p:nvSpPr>
        <p:spPr>
          <a:xfrm rot="16200000">
            <a:off x="-820445" y="2750820"/>
            <a:ext cx="2010225" cy="369332"/>
          </a:xfrm>
          <a:prstGeom prst="rect">
            <a:avLst/>
          </a:prstGeom>
          <a:noFill/>
        </p:spPr>
        <p:txBody>
          <a:bodyPr wrap="square" rtlCol="0">
            <a:spAutoFit/>
          </a:bodyPr>
          <a:lstStyle/>
          <a:p>
            <a:pPr algn="ctr"/>
            <a:r>
              <a:rPr lang="en-GB" dirty="0"/>
              <a:t>&gt;10bp from A</a:t>
            </a:r>
          </a:p>
        </p:txBody>
      </p:sp>
      <p:sp>
        <p:nvSpPr>
          <p:cNvPr id="38" name="TextBox 37"/>
          <p:cNvSpPr txBox="1"/>
          <p:nvPr/>
        </p:nvSpPr>
        <p:spPr>
          <a:xfrm rot="16200000">
            <a:off x="80395" y="3934881"/>
            <a:ext cx="2010225" cy="369332"/>
          </a:xfrm>
          <a:prstGeom prst="rect">
            <a:avLst/>
          </a:prstGeom>
          <a:noFill/>
        </p:spPr>
        <p:txBody>
          <a:bodyPr wrap="square" rtlCol="0">
            <a:spAutoFit/>
          </a:bodyPr>
          <a:lstStyle/>
          <a:p>
            <a:pPr algn="ctr"/>
            <a:r>
              <a:rPr lang="en-GB" dirty="0"/>
              <a:t>A-10</a:t>
            </a:r>
          </a:p>
        </p:txBody>
      </p:sp>
      <p:sp>
        <p:nvSpPr>
          <p:cNvPr id="39" name="TextBox 38"/>
          <p:cNvSpPr txBox="1"/>
          <p:nvPr/>
        </p:nvSpPr>
        <p:spPr>
          <a:xfrm rot="16200000">
            <a:off x="677524" y="3605850"/>
            <a:ext cx="2010225" cy="369332"/>
          </a:xfrm>
          <a:prstGeom prst="rect">
            <a:avLst/>
          </a:prstGeom>
          <a:noFill/>
        </p:spPr>
        <p:txBody>
          <a:bodyPr wrap="square" rtlCol="0">
            <a:spAutoFit/>
          </a:bodyPr>
          <a:lstStyle/>
          <a:p>
            <a:pPr algn="ctr"/>
            <a:r>
              <a:rPr lang="en-GB" dirty="0"/>
              <a:t>A-8</a:t>
            </a:r>
          </a:p>
        </p:txBody>
      </p:sp>
      <p:sp>
        <p:nvSpPr>
          <p:cNvPr id="40" name="TextBox 39"/>
          <p:cNvSpPr txBox="1"/>
          <p:nvPr/>
        </p:nvSpPr>
        <p:spPr>
          <a:xfrm rot="16200000">
            <a:off x="974329" y="4152289"/>
            <a:ext cx="2010225" cy="369332"/>
          </a:xfrm>
          <a:prstGeom prst="rect">
            <a:avLst/>
          </a:prstGeom>
          <a:noFill/>
        </p:spPr>
        <p:txBody>
          <a:bodyPr wrap="square" rtlCol="0">
            <a:spAutoFit/>
          </a:bodyPr>
          <a:lstStyle/>
          <a:p>
            <a:pPr algn="ctr"/>
            <a:r>
              <a:rPr lang="en-GB" dirty="0"/>
              <a:t>A-7</a:t>
            </a:r>
          </a:p>
        </p:txBody>
      </p:sp>
      <p:sp>
        <p:nvSpPr>
          <p:cNvPr id="41" name="TextBox 40"/>
          <p:cNvSpPr txBox="1"/>
          <p:nvPr/>
        </p:nvSpPr>
        <p:spPr>
          <a:xfrm rot="16200000">
            <a:off x="1579655" y="3997244"/>
            <a:ext cx="2010225" cy="369332"/>
          </a:xfrm>
          <a:prstGeom prst="rect">
            <a:avLst/>
          </a:prstGeom>
          <a:noFill/>
        </p:spPr>
        <p:txBody>
          <a:bodyPr wrap="square" rtlCol="0">
            <a:spAutoFit/>
          </a:bodyPr>
          <a:lstStyle/>
          <a:p>
            <a:pPr algn="ctr"/>
            <a:r>
              <a:rPr lang="en-GB" dirty="0"/>
              <a:t>A-5</a:t>
            </a:r>
          </a:p>
        </p:txBody>
      </p:sp>
      <p:sp>
        <p:nvSpPr>
          <p:cNvPr id="42" name="TextBox 41"/>
          <p:cNvSpPr txBox="1"/>
          <p:nvPr/>
        </p:nvSpPr>
        <p:spPr>
          <a:xfrm rot="16200000">
            <a:off x="1857348" y="4118048"/>
            <a:ext cx="2010225" cy="369332"/>
          </a:xfrm>
          <a:prstGeom prst="rect">
            <a:avLst/>
          </a:prstGeom>
          <a:noFill/>
        </p:spPr>
        <p:txBody>
          <a:bodyPr wrap="square" rtlCol="0">
            <a:spAutoFit/>
          </a:bodyPr>
          <a:lstStyle/>
          <a:p>
            <a:pPr algn="ctr"/>
            <a:r>
              <a:rPr lang="en-GB" dirty="0"/>
              <a:t>A-4</a:t>
            </a:r>
          </a:p>
        </p:txBody>
      </p:sp>
      <p:sp>
        <p:nvSpPr>
          <p:cNvPr id="43" name="TextBox 42"/>
          <p:cNvSpPr txBox="1"/>
          <p:nvPr/>
        </p:nvSpPr>
        <p:spPr>
          <a:xfrm rot="16200000">
            <a:off x="2161590" y="3808198"/>
            <a:ext cx="2010225" cy="369332"/>
          </a:xfrm>
          <a:prstGeom prst="rect">
            <a:avLst/>
          </a:prstGeom>
          <a:noFill/>
        </p:spPr>
        <p:txBody>
          <a:bodyPr wrap="square" rtlCol="0">
            <a:spAutoFit/>
          </a:bodyPr>
          <a:lstStyle/>
          <a:p>
            <a:pPr algn="ctr"/>
            <a:r>
              <a:rPr lang="en-GB" dirty="0"/>
              <a:t>A-3</a:t>
            </a:r>
          </a:p>
        </p:txBody>
      </p:sp>
      <p:sp>
        <p:nvSpPr>
          <p:cNvPr id="44" name="TextBox 43"/>
          <p:cNvSpPr txBox="1"/>
          <p:nvPr/>
        </p:nvSpPr>
        <p:spPr>
          <a:xfrm rot="16200000">
            <a:off x="2467807" y="4144727"/>
            <a:ext cx="2010225" cy="369332"/>
          </a:xfrm>
          <a:prstGeom prst="rect">
            <a:avLst/>
          </a:prstGeom>
          <a:noFill/>
        </p:spPr>
        <p:txBody>
          <a:bodyPr wrap="square" rtlCol="0">
            <a:spAutoFit/>
          </a:bodyPr>
          <a:lstStyle/>
          <a:p>
            <a:pPr algn="ctr"/>
            <a:r>
              <a:rPr lang="en-GB" dirty="0"/>
              <a:t>A-2</a:t>
            </a:r>
          </a:p>
        </p:txBody>
      </p:sp>
      <p:sp>
        <p:nvSpPr>
          <p:cNvPr id="45" name="TextBox 44"/>
          <p:cNvSpPr txBox="1"/>
          <p:nvPr/>
        </p:nvSpPr>
        <p:spPr>
          <a:xfrm rot="16200000">
            <a:off x="2767584" y="3997244"/>
            <a:ext cx="2010225" cy="369332"/>
          </a:xfrm>
          <a:prstGeom prst="rect">
            <a:avLst/>
          </a:prstGeom>
          <a:noFill/>
        </p:spPr>
        <p:txBody>
          <a:bodyPr wrap="square" rtlCol="0">
            <a:spAutoFit/>
          </a:bodyPr>
          <a:lstStyle/>
          <a:p>
            <a:pPr algn="ctr"/>
            <a:r>
              <a:rPr lang="en-GB" dirty="0"/>
              <a:t>A-1</a:t>
            </a:r>
          </a:p>
        </p:txBody>
      </p:sp>
      <p:sp>
        <p:nvSpPr>
          <p:cNvPr id="46" name="TextBox 45"/>
          <p:cNvSpPr txBox="1"/>
          <p:nvPr/>
        </p:nvSpPr>
        <p:spPr>
          <a:xfrm>
            <a:off x="2784513" y="5197935"/>
            <a:ext cx="2010225" cy="369332"/>
          </a:xfrm>
          <a:prstGeom prst="rect">
            <a:avLst/>
          </a:prstGeom>
          <a:noFill/>
        </p:spPr>
        <p:txBody>
          <a:bodyPr wrap="square" rtlCol="0">
            <a:spAutoFit/>
          </a:bodyPr>
          <a:lstStyle/>
          <a:p>
            <a:pPr algn="ctr"/>
            <a:r>
              <a:rPr lang="en-GB" dirty="0"/>
              <a:t>Acceptor</a:t>
            </a:r>
          </a:p>
        </p:txBody>
      </p:sp>
      <p:sp>
        <p:nvSpPr>
          <p:cNvPr id="47" name="TextBox 46"/>
          <p:cNvSpPr txBox="1"/>
          <p:nvPr/>
        </p:nvSpPr>
        <p:spPr>
          <a:xfrm>
            <a:off x="5669089" y="5183504"/>
            <a:ext cx="2010225" cy="369332"/>
          </a:xfrm>
          <a:prstGeom prst="rect">
            <a:avLst/>
          </a:prstGeom>
          <a:noFill/>
        </p:spPr>
        <p:txBody>
          <a:bodyPr wrap="square" rtlCol="0">
            <a:spAutoFit/>
          </a:bodyPr>
          <a:lstStyle/>
          <a:p>
            <a:pPr algn="ctr"/>
            <a:r>
              <a:rPr lang="en-GB" dirty="0"/>
              <a:t>Donor</a:t>
            </a:r>
          </a:p>
        </p:txBody>
      </p:sp>
      <p:sp>
        <p:nvSpPr>
          <p:cNvPr id="48" name="TextBox 47"/>
          <p:cNvSpPr txBox="1"/>
          <p:nvPr/>
        </p:nvSpPr>
        <p:spPr>
          <a:xfrm>
            <a:off x="1081415" y="5062076"/>
            <a:ext cx="1743548" cy="307777"/>
          </a:xfrm>
          <a:prstGeom prst="rect">
            <a:avLst/>
          </a:prstGeom>
          <a:noFill/>
        </p:spPr>
        <p:txBody>
          <a:bodyPr wrap="square" rtlCol="0">
            <a:spAutoFit/>
          </a:bodyPr>
          <a:lstStyle/>
          <a:p>
            <a:pPr algn="ctr"/>
            <a:r>
              <a:rPr lang="en-GB" sz="1400" dirty="0" err="1"/>
              <a:t>Polypyrimidine</a:t>
            </a:r>
            <a:r>
              <a:rPr lang="en-GB" sz="1400" dirty="0"/>
              <a:t> tract</a:t>
            </a:r>
          </a:p>
        </p:txBody>
      </p:sp>
      <p:cxnSp>
        <p:nvCxnSpPr>
          <p:cNvPr id="49" name="Straight Connector 48"/>
          <p:cNvCxnSpPr/>
          <p:nvPr/>
        </p:nvCxnSpPr>
        <p:spPr>
          <a:xfrm>
            <a:off x="3356944" y="4830039"/>
            <a:ext cx="584971" cy="0"/>
          </a:xfrm>
          <a:prstGeom prst="line">
            <a:avLst/>
          </a:prstGeom>
          <a:ln w="76200">
            <a:solidFill>
              <a:schemeClr val="accent2">
                <a:lumMod val="75000"/>
              </a:schemeClr>
            </a:solidFill>
          </a:ln>
        </p:spPr>
        <p:style>
          <a:lnRef idx="1">
            <a:schemeClr val="accent4"/>
          </a:lnRef>
          <a:fillRef idx="0">
            <a:schemeClr val="accent4"/>
          </a:fillRef>
          <a:effectRef idx="0">
            <a:schemeClr val="accent4"/>
          </a:effectRef>
          <a:fontRef idx="minor">
            <a:schemeClr val="tx1"/>
          </a:fontRef>
        </p:style>
      </p:cxnSp>
      <p:cxnSp>
        <p:nvCxnSpPr>
          <p:cNvPr id="50" name="Straight Connector 49"/>
          <p:cNvCxnSpPr/>
          <p:nvPr/>
        </p:nvCxnSpPr>
        <p:spPr>
          <a:xfrm>
            <a:off x="6667902" y="4822280"/>
            <a:ext cx="584971" cy="0"/>
          </a:xfrm>
          <a:prstGeom prst="line">
            <a:avLst/>
          </a:prstGeom>
          <a:ln w="76200">
            <a:solidFill>
              <a:schemeClr val="accent2">
                <a:lumMod val="75000"/>
              </a:schemeClr>
            </a:solidFill>
          </a:ln>
        </p:spPr>
        <p:style>
          <a:lnRef idx="1">
            <a:schemeClr val="accent4"/>
          </a:lnRef>
          <a:fillRef idx="0">
            <a:schemeClr val="accent4"/>
          </a:fillRef>
          <a:effectRef idx="0">
            <a:schemeClr val="accent4"/>
          </a:effectRef>
          <a:fontRef idx="minor">
            <a:schemeClr val="tx1"/>
          </a:fontRef>
        </p:style>
      </p:cxnSp>
      <p:sp>
        <p:nvSpPr>
          <p:cNvPr id="51" name="TextBox 50"/>
          <p:cNvSpPr txBox="1"/>
          <p:nvPr/>
        </p:nvSpPr>
        <p:spPr>
          <a:xfrm>
            <a:off x="3346904" y="4795629"/>
            <a:ext cx="613619" cy="369332"/>
          </a:xfrm>
          <a:prstGeom prst="rect">
            <a:avLst/>
          </a:prstGeom>
          <a:noFill/>
        </p:spPr>
        <p:txBody>
          <a:bodyPr wrap="square" rtlCol="0">
            <a:spAutoFit/>
          </a:bodyPr>
          <a:lstStyle/>
          <a:p>
            <a:pPr algn="ctr"/>
            <a:r>
              <a:rPr lang="en-GB" dirty="0"/>
              <a:t>CSS</a:t>
            </a:r>
          </a:p>
        </p:txBody>
      </p:sp>
      <p:sp>
        <p:nvSpPr>
          <p:cNvPr id="52" name="TextBox 51"/>
          <p:cNvSpPr txBox="1"/>
          <p:nvPr/>
        </p:nvSpPr>
        <p:spPr>
          <a:xfrm>
            <a:off x="6654304" y="4796011"/>
            <a:ext cx="613619" cy="369332"/>
          </a:xfrm>
          <a:prstGeom prst="rect">
            <a:avLst/>
          </a:prstGeom>
          <a:noFill/>
        </p:spPr>
        <p:txBody>
          <a:bodyPr wrap="square" rtlCol="0">
            <a:spAutoFit/>
          </a:bodyPr>
          <a:lstStyle/>
          <a:p>
            <a:pPr algn="ctr"/>
            <a:r>
              <a:rPr lang="en-GB" dirty="0"/>
              <a:t>CSS</a:t>
            </a:r>
          </a:p>
        </p:txBody>
      </p:sp>
      <p:pic>
        <p:nvPicPr>
          <p:cNvPr id="53" name="Picture 52"/>
          <p:cNvPicPr>
            <a:picLocks noChangeAspect="1"/>
          </p:cNvPicPr>
          <p:nvPr/>
        </p:nvPicPr>
        <p:blipFill rotWithShape="1">
          <a:blip r:embed="rId4" cstate="print">
            <a:extLst>
              <a:ext uri="{28A0092B-C50C-407E-A947-70E740481C1C}">
                <a14:useLocalDpi xmlns:a14="http://schemas.microsoft.com/office/drawing/2010/main" val="0"/>
              </a:ext>
            </a:extLst>
          </a:blip>
          <a:srcRect l="93170" t="36825" r="3598" b="51030"/>
          <a:stretch/>
        </p:blipFill>
        <p:spPr>
          <a:xfrm>
            <a:off x="7286002" y="807178"/>
            <a:ext cx="809673" cy="1382684"/>
          </a:xfrm>
          <a:prstGeom prst="rect">
            <a:avLst/>
          </a:prstGeom>
        </p:spPr>
      </p:pic>
      <p:pic>
        <p:nvPicPr>
          <p:cNvPr id="54" name="Picture 53"/>
          <p:cNvPicPr>
            <a:picLocks noChangeAspect="1"/>
          </p:cNvPicPr>
          <p:nvPr/>
        </p:nvPicPr>
        <p:blipFill rotWithShape="1">
          <a:blip r:embed="rId4" cstate="print">
            <a:extLst>
              <a:ext uri="{28A0092B-C50C-407E-A947-70E740481C1C}">
                <a14:useLocalDpi xmlns:a14="http://schemas.microsoft.com/office/drawing/2010/main" val="0"/>
              </a:ext>
            </a:extLst>
          </a:blip>
          <a:srcRect l="93170" t="49361" r="3598" b="38545"/>
          <a:stretch/>
        </p:blipFill>
        <p:spPr>
          <a:xfrm>
            <a:off x="8095675" y="840639"/>
            <a:ext cx="809673" cy="1376928"/>
          </a:xfrm>
          <a:prstGeom prst="rect">
            <a:avLst/>
          </a:prstGeom>
        </p:spPr>
      </p:pic>
      <p:sp>
        <p:nvSpPr>
          <p:cNvPr id="55" name="TextBox 54"/>
          <p:cNvSpPr txBox="1"/>
          <p:nvPr/>
        </p:nvSpPr>
        <p:spPr>
          <a:xfrm>
            <a:off x="5546404" y="755598"/>
            <a:ext cx="1735714" cy="1200329"/>
          </a:xfrm>
          <a:prstGeom prst="rect">
            <a:avLst/>
          </a:prstGeom>
          <a:noFill/>
        </p:spPr>
        <p:txBody>
          <a:bodyPr wrap="square" rtlCol="0">
            <a:spAutoFit/>
          </a:bodyPr>
          <a:lstStyle/>
          <a:p>
            <a:pPr algn="r"/>
            <a:r>
              <a:rPr lang="en-GB" dirty="0"/>
              <a:t>Proportion of tools with correct predictions</a:t>
            </a:r>
          </a:p>
        </p:txBody>
      </p:sp>
      <p:sp>
        <p:nvSpPr>
          <p:cNvPr id="56" name="Slide Number Placeholder 55"/>
          <p:cNvSpPr>
            <a:spLocks noGrp="1"/>
          </p:cNvSpPr>
          <p:nvPr>
            <p:ph type="sldNum" sz="quarter" idx="12"/>
          </p:nvPr>
        </p:nvSpPr>
        <p:spPr/>
        <p:txBody>
          <a:bodyPr/>
          <a:lstStyle/>
          <a:p>
            <a:fld id="{1BF5A10E-0BD5-4B06-B13B-01F78476981C}" type="slidenum">
              <a:rPr lang="en-GB" smtClean="0"/>
              <a:t>20</a:t>
            </a:fld>
            <a:endParaRPr lang="en-GB"/>
          </a:p>
        </p:txBody>
      </p:sp>
    </p:spTree>
    <p:extLst>
      <p:ext uri="{BB962C8B-B14F-4D97-AF65-F5344CB8AC3E}">
        <p14:creationId xmlns:p14="http://schemas.microsoft.com/office/powerpoint/2010/main" val="16627635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7886700" cy="1325563"/>
          </a:xfrm>
        </p:spPr>
        <p:txBody>
          <a:bodyPr>
            <a:normAutofit/>
          </a:bodyPr>
          <a:lstStyle/>
          <a:p>
            <a:r>
              <a:rPr lang="en-GB" sz="3600" dirty="0">
                <a:solidFill>
                  <a:schemeClr val="accent5">
                    <a:lumMod val="75000"/>
                  </a:schemeClr>
                </a:solidFill>
              </a:rPr>
              <a:t>Some variants hard to predict</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28936" y="0"/>
            <a:ext cx="1915064" cy="908844"/>
          </a:xfrm>
          <a:prstGeom prst="rect">
            <a:avLst/>
          </a:prstGeom>
        </p:spPr>
      </p:pic>
      <p:sp>
        <p:nvSpPr>
          <p:cNvPr id="56" name="Slide Number Placeholder 55"/>
          <p:cNvSpPr>
            <a:spLocks noGrp="1"/>
          </p:cNvSpPr>
          <p:nvPr>
            <p:ph type="sldNum" sz="quarter" idx="12"/>
          </p:nvPr>
        </p:nvSpPr>
        <p:spPr/>
        <p:txBody>
          <a:bodyPr/>
          <a:lstStyle/>
          <a:p>
            <a:fld id="{1BF5A10E-0BD5-4B06-B13B-01F78476981C}" type="slidenum">
              <a:rPr lang="en-GB" smtClean="0"/>
              <a:t>21</a:t>
            </a:fld>
            <a:endParaRPr lang="en-GB"/>
          </a:p>
        </p:txBody>
      </p:sp>
      <p:graphicFrame>
        <p:nvGraphicFramePr>
          <p:cNvPr id="3" name="Table 3">
            <a:extLst>
              <a:ext uri="{FF2B5EF4-FFF2-40B4-BE49-F238E27FC236}">
                <a16:creationId xmlns:a16="http://schemas.microsoft.com/office/drawing/2014/main" id="{72C6256A-2F00-4045-8542-76F67F630942}"/>
              </a:ext>
            </a:extLst>
          </p:cNvPr>
          <p:cNvGraphicFramePr>
            <a:graphicFrameLocks noGrp="1"/>
          </p:cNvGraphicFramePr>
          <p:nvPr>
            <p:extLst>
              <p:ext uri="{D42A27DB-BD31-4B8C-83A1-F6EECF244321}">
                <p14:modId xmlns:p14="http://schemas.microsoft.com/office/powerpoint/2010/main" val="3478213564"/>
              </p:ext>
            </p:extLst>
          </p:nvPr>
        </p:nvGraphicFramePr>
        <p:xfrm>
          <a:off x="459328" y="1685425"/>
          <a:ext cx="6362094" cy="1320800"/>
        </p:xfrm>
        <a:graphic>
          <a:graphicData uri="http://schemas.openxmlformats.org/drawingml/2006/table">
            <a:tbl>
              <a:tblPr firstRow="1" bandRow="1">
                <a:tableStyleId>{5C22544A-7EE6-4342-B048-85BDC9FD1C3A}</a:tableStyleId>
              </a:tblPr>
              <a:tblGrid>
                <a:gridCol w="2120698">
                  <a:extLst>
                    <a:ext uri="{9D8B030D-6E8A-4147-A177-3AD203B41FA5}">
                      <a16:colId xmlns:a16="http://schemas.microsoft.com/office/drawing/2014/main" val="3893568858"/>
                    </a:ext>
                  </a:extLst>
                </a:gridCol>
                <a:gridCol w="2120698">
                  <a:extLst>
                    <a:ext uri="{9D8B030D-6E8A-4147-A177-3AD203B41FA5}">
                      <a16:colId xmlns:a16="http://schemas.microsoft.com/office/drawing/2014/main" val="18081243"/>
                    </a:ext>
                  </a:extLst>
                </a:gridCol>
                <a:gridCol w="2120698">
                  <a:extLst>
                    <a:ext uri="{9D8B030D-6E8A-4147-A177-3AD203B41FA5}">
                      <a16:colId xmlns:a16="http://schemas.microsoft.com/office/drawing/2014/main" val="3594967062"/>
                    </a:ext>
                  </a:extLst>
                </a:gridCol>
              </a:tblGrid>
              <a:tr h="370840">
                <a:tc>
                  <a:txBody>
                    <a:bodyPr/>
                    <a:lstStyle/>
                    <a:p>
                      <a:r>
                        <a:rPr lang="en-GB" sz="1600" dirty="0"/>
                        <a:t>P-value = </a:t>
                      </a:r>
                      <a:r>
                        <a:rPr lang="en-GB" sz="1600" b="0" i="0" kern="1200" dirty="0">
                          <a:solidFill>
                            <a:schemeClr val="lt1"/>
                          </a:solidFill>
                          <a:effectLst/>
                          <a:latin typeface="+mn-lt"/>
                          <a:ea typeface="+mn-ea"/>
                          <a:cs typeface="+mn-cs"/>
                        </a:rPr>
                        <a:t>0.5144</a:t>
                      </a:r>
                      <a:endParaRPr lang="en-GB" sz="1600" dirty="0"/>
                    </a:p>
                  </a:txBody>
                  <a:tcPr/>
                </a:tc>
                <a:tc>
                  <a:txBody>
                    <a:bodyPr/>
                    <a:lstStyle/>
                    <a:p>
                      <a:r>
                        <a:rPr lang="en-GB" sz="1600" dirty="0"/>
                        <a:t>5 or more Teams predicted correctly</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t>5 or more Teams predicted incorrectly</a:t>
                      </a:r>
                    </a:p>
                  </a:txBody>
                  <a:tcPr/>
                </a:tc>
                <a:extLst>
                  <a:ext uri="{0D108BD9-81ED-4DB2-BD59-A6C34878D82A}">
                    <a16:rowId xmlns:a16="http://schemas.microsoft.com/office/drawing/2014/main" val="3791833846"/>
                  </a:ext>
                </a:extLst>
              </a:tr>
              <a:tr h="370840">
                <a:tc>
                  <a:txBody>
                    <a:bodyPr/>
                    <a:lstStyle/>
                    <a:p>
                      <a:r>
                        <a:rPr lang="en-GB" sz="1600" dirty="0"/>
                        <a:t>Splice affecting</a:t>
                      </a:r>
                    </a:p>
                  </a:txBody>
                  <a:tcPr/>
                </a:tc>
                <a:tc>
                  <a:txBody>
                    <a:bodyPr/>
                    <a:lstStyle/>
                    <a:p>
                      <a:pPr algn="ctr"/>
                      <a:r>
                        <a:rPr lang="en-GB" sz="1600" dirty="0"/>
                        <a:t>28 (74%)</a:t>
                      </a:r>
                    </a:p>
                  </a:txBody>
                  <a:tcPr/>
                </a:tc>
                <a:tc>
                  <a:txBody>
                    <a:bodyPr/>
                    <a:lstStyle/>
                    <a:p>
                      <a:pPr algn="ctr"/>
                      <a:r>
                        <a:rPr lang="en-GB" sz="1600" dirty="0"/>
                        <a:t>10 (26%)</a:t>
                      </a:r>
                    </a:p>
                  </a:txBody>
                  <a:tcPr/>
                </a:tc>
                <a:extLst>
                  <a:ext uri="{0D108BD9-81ED-4DB2-BD59-A6C34878D82A}">
                    <a16:rowId xmlns:a16="http://schemas.microsoft.com/office/drawing/2014/main" val="1401543538"/>
                  </a:ext>
                </a:extLst>
              </a:tr>
              <a:tr h="370840">
                <a:tc>
                  <a:txBody>
                    <a:bodyPr/>
                    <a:lstStyle/>
                    <a:p>
                      <a:r>
                        <a:rPr lang="en-GB" sz="1600" dirty="0"/>
                        <a:t>Non splice affecting</a:t>
                      </a:r>
                    </a:p>
                  </a:txBody>
                  <a:tcPr/>
                </a:tc>
                <a:tc>
                  <a:txBody>
                    <a:bodyPr/>
                    <a:lstStyle/>
                    <a:p>
                      <a:pPr algn="ctr"/>
                      <a:r>
                        <a:rPr lang="en-GB" sz="1600" dirty="0"/>
                        <a:t>15 (83%)</a:t>
                      </a:r>
                    </a:p>
                  </a:txBody>
                  <a:tcPr/>
                </a:tc>
                <a:tc>
                  <a:txBody>
                    <a:bodyPr/>
                    <a:lstStyle/>
                    <a:p>
                      <a:pPr algn="ctr"/>
                      <a:r>
                        <a:rPr lang="en-GB" sz="1600" dirty="0"/>
                        <a:t>3 (16%)</a:t>
                      </a:r>
                    </a:p>
                  </a:txBody>
                  <a:tcPr/>
                </a:tc>
                <a:extLst>
                  <a:ext uri="{0D108BD9-81ED-4DB2-BD59-A6C34878D82A}">
                    <a16:rowId xmlns:a16="http://schemas.microsoft.com/office/drawing/2014/main" val="2047113537"/>
                  </a:ext>
                </a:extLst>
              </a:tr>
            </a:tbl>
          </a:graphicData>
        </a:graphic>
      </p:graphicFrame>
      <p:graphicFrame>
        <p:nvGraphicFramePr>
          <p:cNvPr id="57" name="Table 3">
            <a:extLst>
              <a:ext uri="{FF2B5EF4-FFF2-40B4-BE49-F238E27FC236}">
                <a16:creationId xmlns:a16="http://schemas.microsoft.com/office/drawing/2014/main" id="{92800067-A283-49A0-9A57-93CBC932496F}"/>
              </a:ext>
            </a:extLst>
          </p:cNvPr>
          <p:cNvGraphicFramePr>
            <a:graphicFrameLocks noGrp="1"/>
          </p:cNvGraphicFramePr>
          <p:nvPr>
            <p:extLst>
              <p:ext uri="{D42A27DB-BD31-4B8C-83A1-F6EECF244321}">
                <p14:modId xmlns:p14="http://schemas.microsoft.com/office/powerpoint/2010/main" val="251790163"/>
              </p:ext>
            </p:extLst>
          </p:nvPr>
        </p:nvGraphicFramePr>
        <p:xfrm>
          <a:off x="459328" y="3625962"/>
          <a:ext cx="6362094" cy="1529080"/>
        </p:xfrm>
        <a:graphic>
          <a:graphicData uri="http://schemas.openxmlformats.org/drawingml/2006/table">
            <a:tbl>
              <a:tblPr firstRow="1" bandRow="1">
                <a:tableStyleId>{5C22544A-7EE6-4342-B048-85BDC9FD1C3A}</a:tableStyleId>
              </a:tblPr>
              <a:tblGrid>
                <a:gridCol w="2120698">
                  <a:extLst>
                    <a:ext uri="{9D8B030D-6E8A-4147-A177-3AD203B41FA5}">
                      <a16:colId xmlns:a16="http://schemas.microsoft.com/office/drawing/2014/main" val="3893568858"/>
                    </a:ext>
                  </a:extLst>
                </a:gridCol>
                <a:gridCol w="2120698">
                  <a:extLst>
                    <a:ext uri="{9D8B030D-6E8A-4147-A177-3AD203B41FA5}">
                      <a16:colId xmlns:a16="http://schemas.microsoft.com/office/drawing/2014/main" val="18081243"/>
                    </a:ext>
                  </a:extLst>
                </a:gridCol>
                <a:gridCol w="2120698">
                  <a:extLst>
                    <a:ext uri="{9D8B030D-6E8A-4147-A177-3AD203B41FA5}">
                      <a16:colId xmlns:a16="http://schemas.microsoft.com/office/drawing/2014/main" val="3594967062"/>
                    </a:ext>
                  </a:extLst>
                </a:gridCol>
              </a:tblGrid>
              <a:tr h="370840">
                <a:tc>
                  <a:txBody>
                    <a:bodyPr/>
                    <a:lstStyle/>
                    <a:p>
                      <a:r>
                        <a:rPr lang="en-GB" sz="1600" b="1" i="0" kern="1200" dirty="0">
                          <a:solidFill>
                            <a:schemeClr val="lt1"/>
                          </a:solidFill>
                          <a:effectLst/>
                          <a:latin typeface="+mn-lt"/>
                          <a:ea typeface="+mn-ea"/>
                          <a:cs typeface="+mn-cs"/>
                        </a:rPr>
                        <a:t>P-value</a:t>
                      </a:r>
                      <a:r>
                        <a:rPr lang="en-GB" sz="1600" b="0" i="0" kern="1200" dirty="0">
                          <a:solidFill>
                            <a:schemeClr val="lt1"/>
                          </a:solidFill>
                          <a:effectLst/>
                          <a:latin typeface="+mn-lt"/>
                          <a:ea typeface="+mn-ea"/>
                          <a:cs typeface="+mn-cs"/>
                        </a:rPr>
                        <a:t> = 0.7361</a:t>
                      </a:r>
                      <a:endParaRPr lang="en-GB" sz="1600" dirty="0"/>
                    </a:p>
                  </a:txBody>
                  <a:tcPr/>
                </a:tc>
                <a:tc>
                  <a:txBody>
                    <a:bodyPr/>
                    <a:lstStyle/>
                    <a:p>
                      <a:r>
                        <a:rPr lang="en-GB" sz="1600" dirty="0"/>
                        <a:t>5 or more Teams predicted correctly</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t>5 or more Teams predicted incorrectly</a:t>
                      </a:r>
                    </a:p>
                  </a:txBody>
                  <a:tcPr/>
                </a:tc>
                <a:extLst>
                  <a:ext uri="{0D108BD9-81ED-4DB2-BD59-A6C34878D82A}">
                    <a16:rowId xmlns:a16="http://schemas.microsoft.com/office/drawing/2014/main" val="3791833846"/>
                  </a:ext>
                </a:extLst>
              </a:tr>
              <a:tr h="370840">
                <a:tc>
                  <a:txBody>
                    <a:bodyPr/>
                    <a:lstStyle/>
                    <a:p>
                      <a:r>
                        <a:rPr lang="en-GB" sz="1600" dirty="0"/>
                        <a:t>Deep intronic or </a:t>
                      </a:r>
                      <a:r>
                        <a:rPr lang="en-GB" sz="1600" dirty="0" err="1"/>
                        <a:t>exonic</a:t>
                      </a:r>
                      <a:endParaRPr lang="en-GB" sz="1600" dirty="0"/>
                    </a:p>
                  </a:txBody>
                  <a:tcPr/>
                </a:tc>
                <a:tc>
                  <a:txBody>
                    <a:bodyPr/>
                    <a:lstStyle/>
                    <a:p>
                      <a:pPr algn="ctr"/>
                      <a:r>
                        <a:rPr lang="en-GB" sz="1600" dirty="0"/>
                        <a:t>13 (72%)</a:t>
                      </a:r>
                    </a:p>
                  </a:txBody>
                  <a:tcPr/>
                </a:tc>
                <a:tc>
                  <a:txBody>
                    <a:bodyPr/>
                    <a:lstStyle/>
                    <a:p>
                      <a:pPr algn="ctr"/>
                      <a:r>
                        <a:rPr lang="en-GB" sz="1600" dirty="0"/>
                        <a:t>5 (27%)</a:t>
                      </a:r>
                    </a:p>
                  </a:txBody>
                  <a:tcPr/>
                </a:tc>
                <a:extLst>
                  <a:ext uri="{0D108BD9-81ED-4DB2-BD59-A6C34878D82A}">
                    <a16:rowId xmlns:a16="http://schemas.microsoft.com/office/drawing/2014/main" val="1401543538"/>
                  </a:ext>
                </a:extLst>
              </a:tr>
              <a:tr h="370840">
                <a:tc>
                  <a:txBody>
                    <a:bodyPr/>
                    <a:lstStyle/>
                    <a:p>
                      <a:r>
                        <a:rPr lang="en-GB" sz="1600" dirty="0"/>
                        <a:t>Near acceptor or donor </a:t>
                      </a:r>
                    </a:p>
                  </a:txBody>
                  <a:tcPr/>
                </a:tc>
                <a:tc>
                  <a:txBody>
                    <a:bodyPr/>
                    <a:lstStyle/>
                    <a:p>
                      <a:pPr algn="ctr"/>
                      <a:r>
                        <a:rPr lang="en-GB" sz="1600" dirty="0"/>
                        <a:t>30 (79%)</a:t>
                      </a:r>
                    </a:p>
                  </a:txBody>
                  <a:tcPr/>
                </a:tc>
                <a:tc>
                  <a:txBody>
                    <a:bodyPr/>
                    <a:lstStyle/>
                    <a:p>
                      <a:pPr algn="ctr"/>
                      <a:r>
                        <a:rPr lang="en-GB" sz="1600" dirty="0"/>
                        <a:t>8 (21%)</a:t>
                      </a:r>
                    </a:p>
                  </a:txBody>
                  <a:tcPr/>
                </a:tc>
                <a:extLst>
                  <a:ext uri="{0D108BD9-81ED-4DB2-BD59-A6C34878D82A}">
                    <a16:rowId xmlns:a16="http://schemas.microsoft.com/office/drawing/2014/main" val="2047113537"/>
                  </a:ext>
                </a:extLst>
              </a:tr>
            </a:tbl>
          </a:graphicData>
        </a:graphic>
      </p:graphicFrame>
      <p:graphicFrame>
        <p:nvGraphicFramePr>
          <p:cNvPr id="7" name="Table 7">
            <a:extLst>
              <a:ext uri="{FF2B5EF4-FFF2-40B4-BE49-F238E27FC236}">
                <a16:creationId xmlns:a16="http://schemas.microsoft.com/office/drawing/2014/main" id="{AD60C95E-BE20-4BEE-8980-6C7B560F79A6}"/>
              </a:ext>
            </a:extLst>
          </p:cNvPr>
          <p:cNvGraphicFramePr>
            <a:graphicFrameLocks noGrp="1"/>
          </p:cNvGraphicFramePr>
          <p:nvPr>
            <p:extLst>
              <p:ext uri="{D42A27DB-BD31-4B8C-83A1-F6EECF244321}">
                <p14:modId xmlns:p14="http://schemas.microsoft.com/office/powerpoint/2010/main" val="4042099277"/>
              </p:ext>
            </p:extLst>
          </p:nvPr>
        </p:nvGraphicFramePr>
        <p:xfrm>
          <a:off x="7228936" y="1401342"/>
          <a:ext cx="1694688" cy="4450080"/>
        </p:xfrm>
        <a:graphic>
          <a:graphicData uri="http://schemas.openxmlformats.org/drawingml/2006/table">
            <a:tbl>
              <a:tblPr firstRow="1" bandRow="1">
                <a:tableStyleId>{5C22544A-7EE6-4342-B048-85BDC9FD1C3A}</a:tableStyleId>
              </a:tblPr>
              <a:tblGrid>
                <a:gridCol w="1694688">
                  <a:extLst>
                    <a:ext uri="{9D8B030D-6E8A-4147-A177-3AD203B41FA5}">
                      <a16:colId xmlns:a16="http://schemas.microsoft.com/office/drawing/2014/main" val="3604743222"/>
                    </a:ext>
                  </a:extLst>
                </a:gridCol>
              </a:tblGrid>
              <a:tr h="370840">
                <a:tc>
                  <a:txBody>
                    <a:bodyPr/>
                    <a:lstStyle/>
                    <a:p>
                      <a:r>
                        <a:rPr lang="en-GB" sz="1600" dirty="0"/>
                        <a:t>Genes</a:t>
                      </a:r>
                    </a:p>
                  </a:txBody>
                  <a:tcPr/>
                </a:tc>
                <a:extLst>
                  <a:ext uri="{0D108BD9-81ED-4DB2-BD59-A6C34878D82A}">
                    <a16:rowId xmlns:a16="http://schemas.microsoft.com/office/drawing/2014/main" val="3610242499"/>
                  </a:ext>
                </a:extLst>
              </a:tr>
              <a:tr h="370840">
                <a:tc>
                  <a:txBody>
                    <a:bodyPr/>
                    <a:lstStyle/>
                    <a:p>
                      <a:r>
                        <a:rPr lang="en-GB" sz="1600" i="1" dirty="0"/>
                        <a:t>BRCA1 (n=3)</a:t>
                      </a:r>
                    </a:p>
                  </a:txBody>
                  <a:tcPr/>
                </a:tc>
                <a:extLst>
                  <a:ext uri="{0D108BD9-81ED-4DB2-BD59-A6C34878D82A}">
                    <a16:rowId xmlns:a16="http://schemas.microsoft.com/office/drawing/2014/main" val="2551090908"/>
                  </a:ext>
                </a:extLst>
              </a:tr>
              <a:tr h="370840">
                <a:tc>
                  <a:txBody>
                    <a:bodyPr/>
                    <a:lstStyle/>
                    <a:p>
                      <a:r>
                        <a:rPr lang="en-GB" sz="1600" i="1" dirty="0"/>
                        <a:t>L1CAM</a:t>
                      </a:r>
                    </a:p>
                  </a:txBody>
                  <a:tcPr/>
                </a:tc>
                <a:extLst>
                  <a:ext uri="{0D108BD9-81ED-4DB2-BD59-A6C34878D82A}">
                    <a16:rowId xmlns:a16="http://schemas.microsoft.com/office/drawing/2014/main" val="321506052"/>
                  </a:ext>
                </a:extLst>
              </a:tr>
              <a:tr h="370840">
                <a:tc>
                  <a:txBody>
                    <a:bodyPr/>
                    <a:lstStyle/>
                    <a:p>
                      <a:r>
                        <a:rPr lang="en-GB" sz="1600" i="1" dirty="0"/>
                        <a:t>DNM1</a:t>
                      </a:r>
                    </a:p>
                  </a:txBody>
                  <a:tcPr/>
                </a:tc>
                <a:extLst>
                  <a:ext uri="{0D108BD9-81ED-4DB2-BD59-A6C34878D82A}">
                    <a16:rowId xmlns:a16="http://schemas.microsoft.com/office/drawing/2014/main" val="3699146593"/>
                  </a:ext>
                </a:extLst>
              </a:tr>
              <a:tr h="370840">
                <a:tc>
                  <a:txBody>
                    <a:bodyPr/>
                    <a:lstStyle/>
                    <a:p>
                      <a:r>
                        <a:rPr lang="en-GB" sz="1600" i="1" dirty="0"/>
                        <a:t>KANSL1</a:t>
                      </a:r>
                    </a:p>
                  </a:txBody>
                  <a:tcPr/>
                </a:tc>
                <a:extLst>
                  <a:ext uri="{0D108BD9-81ED-4DB2-BD59-A6C34878D82A}">
                    <a16:rowId xmlns:a16="http://schemas.microsoft.com/office/drawing/2014/main" val="2943948598"/>
                  </a:ext>
                </a:extLst>
              </a:tr>
              <a:tr h="370840">
                <a:tc>
                  <a:txBody>
                    <a:bodyPr/>
                    <a:lstStyle/>
                    <a:p>
                      <a:r>
                        <a:rPr lang="en-GB" sz="1600" i="1" dirty="0"/>
                        <a:t>KMT2D</a:t>
                      </a:r>
                    </a:p>
                  </a:txBody>
                  <a:tcPr/>
                </a:tc>
                <a:extLst>
                  <a:ext uri="{0D108BD9-81ED-4DB2-BD59-A6C34878D82A}">
                    <a16:rowId xmlns:a16="http://schemas.microsoft.com/office/drawing/2014/main" val="3562412207"/>
                  </a:ext>
                </a:extLst>
              </a:tr>
              <a:tr h="370840">
                <a:tc>
                  <a:txBody>
                    <a:bodyPr/>
                    <a:lstStyle/>
                    <a:p>
                      <a:r>
                        <a:rPr lang="en-GB" sz="1600" i="1" dirty="0"/>
                        <a:t>TRIP12</a:t>
                      </a:r>
                    </a:p>
                  </a:txBody>
                  <a:tcPr/>
                </a:tc>
                <a:extLst>
                  <a:ext uri="{0D108BD9-81ED-4DB2-BD59-A6C34878D82A}">
                    <a16:rowId xmlns:a16="http://schemas.microsoft.com/office/drawing/2014/main" val="2570244229"/>
                  </a:ext>
                </a:extLst>
              </a:tr>
              <a:tr h="370840">
                <a:tc>
                  <a:txBody>
                    <a:bodyPr/>
                    <a:lstStyle/>
                    <a:p>
                      <a:r>
                        <a:rPr lang="en-GB" sz="1600" i="1" dirty="0"/>
                        <a:t>BRCA2</a:t>
                      </a:r>
                    </a:p>
                  </a:txBody>
                  <a:tcPr/>
                </a:tc>
                <a:extLst>
                  <a:ext uri="{0D108BD9-81ED-4DB2-BD59-A6C34878D82A}">
                    <a16:rowId xmlns:a16="http://schemas.microsoft.com/office/drawing/2014/main" val="2970959774"/>
                  </a:ext>
                </a:extLst>
              </a:tr>
              <a:tr h="370840">
                <a:tc>
                  <a:txBody>
                    <a:bodyPr/>
                    <a:lstStyle/>
                    <a:p>
                      <a:r>
                        <a:rPr lang="en-GB" sz="1600" i="1" dirty="0"/>
                        <a:t>TRPM6</a:t>
                      </a:r>
                    </a:p>
                  </a:txBody>
                  <a:tcPr/>
                </a:tc>
                <a:extLst>
                  <a:ext uri="{0D108BD9-81ED-4DB2-BD59-A6C34878D82A}">
                    <a16:rowId xmlns:a16="http://schemas.microsoft.com/office/drawing/2014/main" val="2756674739"/>
                  </a:ext>
                </a:extLst>
              </a:tr>
              <a:tr h="370840">
                <a:tc>
                  <a:txBody>
                    <a:bodyPr/>
                    <a:lstStyle/>
                    <a:p>
                      <a:r>
                        <a:rPr lang="en-GB" sz="1600" i="1" dirty="0"/>
                        <a:t>ARID2</a:t>
                      </a:r>
                    </a:p>
                  </a:txBody>
                  <a:tcPr/>
                </a:tc>
                <a:extLst>
                  <a:ext uri="{0D108BD9-81ED-4DB2-BD59-A6C34878D82A}">
                    <a16:rowId xmlns:a16="http://schemas.microsoft.com/office/drawing/2014/main" val="2484834054"/>
                  </a:ext>
                </a:extLst>
              </a:tr>
              <a:tr h="370840">
                <a:tc>
                  <a:txBody>
                    <a:bodyPr/>
                    <a:lstStyle/>
                    <a:p>
                      <a:r>
                        <a:rPr lang="en-GB" sz="1600" i="1" dirty="0"/>
                        <a:t>PHIP</a:t>
                      </a:r>
                    </a:p>
                  </a:txBody>
                  <a:tcPr/>
                </a:tc>
                <a:extLst>
                  <a:ext uri="{0D108BD9-81ED-4DB2-BD59-A6C34878D82A}">
                    <a16:rowId xmlns:a16="http://schemas.microsoft.com/office/drawing/2014/main" val="366332606"/>
                  </a:ext>
                </a:extLst>
              </a:tr>
              <a:tr h="370840">
                <a:tc>
                  <a:txBody>
                    <a:bodyPr/>
                    <a:lstStyle/>
                    <a:p>
                      <a:r>
                        <a:rPr lang="en-GB" sz="1600" i="1" dirty="0"/>
                        <a:t>FBN1</a:t>
                      </a:r>
                    </a:p>
                  </a:txBody>
                  <a:tcPr/>
                </a:tc>
                <a:extLst>
                  <a:ext uri="{0D108BD9-81ED-4DB2-BD59-A6C34878D82A}">
                    <a16:rowId xmlns:a16="http://schemas.microsoft.com/office/drawing/2014/main" val="2595754633"/>
                  </a:ext>
                </a:extLst>
              </a:tr>
            </a:tbl>
          </a:graphicData>
        </a:graphic>
      </p:graphicFrame>
    </p:spTree>
    <p:extLst>
      <p:ext uri="{BB962C8B-B14F-4D97-AF65-F5344CB8AC3E}">
        <p14:creationId xmlns:p14="http://schemas.microsoft.com/office/powerpoint/2010/main" val="5852678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7886700" cy="1325563"/>
          </a:xfrm>
        </p:spPr>
        <p:txBody>
          <a:bodyPr/>
          <a:lstStyle/>
          <a:p>
            <a:r>
              <a:rPr lang="en-GB" dirty="0">
                <a:solidFill>
                  <a:schemeClr val="accent5">
                    <a:lumMod val="75000"/>
                  </a:schemeClr>
                </a:solidFill>
              </a:rPr>
              <a:t>Conclusions</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28936" y="0"/>
            <a:ext cx="1915064" cy="908844"/>
          </a:xfrm>
          <a:prstGeom prst="rect">
            <a:avLst/>
          </a:prstGeom>
        </p:spPr>
      </p:pic>
      <p:sp>
        <p:nvSpPr>
          <p:cNvPr id="7" name="Content Placeholder 2"/>
          <p:cNvSpPr>
            <a:spLocks noGrp="1"/>
          </p:cNvSpPr>
          <p:nvPr>
            <p:ph idx="1"/>
          </p:nvPr>
        </p:nvSpPr>
        <p:spPr>
          <a:xfrm>
            <a:off x="257952" y="1255719"/>
            <a:ext cx="8697205" cy="5602281"/>
          </a:xfrm>
        </p:spPr>
        <p:txBody>
          <a:bodyPr>
            <a:normAutofit/>
          </a:bodyPr>
          <a:lstStyle/>
          <a:p>
            <a:r>
              <a:rPr lang="en-GB" sz="2900" dirty="0"/>
              <a:t>Team 8 (U1245/Leman) overall winners</a:t>
            </a:r>
          </a:p>
          <a:p>
            <a:pPr lvl="1"/>
            <a:r>
              <a:rPr lang="en-GB" sz="2100" dirty="0">
                <a:solidFill>
                  <a:schemeClr val="accent5">
                    <a:lumMod val="75000"/>
                  </a:schemeClr>
                </a:solidFill>
              </a:rPr>
              <a:t>Highest accuracy &amp; good specificity and PPV</a:t>
            </a:r>
            <a:endParaRPr lang="en-GB" sz="1700" dirty="0">
              <a:solidFill>
                <a:schemeClr val="accent5">
                  <a:lumMod val="75000"/>
                </a:schemeClr>
              </a:solidFill>
            </a:endParaRPr>
          </a:p>
          <a:p>
            <a:r>
              <a:rPr lang="en-GB" sz="2900" dirty="0"/>
              <a:t>Team 1’s model 2  (</a:t>
            </a:r>
            <a:r>
              <a:rPr lang="en-GB" sz="2900" dirty="0" err="1"/>
              <a:t>HuZ_WangY</a:t>
            </a:r>
            <a:r>
              <a:rPr lang="en-GB" sz="2900" dirty="0"/>
              <a:t>)</a:t>
            </a:r>
          </a:p>
          <a:p>
            <a:pPr lvl="1"/>
            <a:r>
              <a:rPr lang="en-GB" sz="2100" dirty="0">
                <a:solidFill>
                  <a:schemeClr val="accent5">
                    <a:lumMod val="75000"/>
                  </a:schemeClr>
                </a:solidFill>
              </a:rPr>
              <a:t>Second highest accuracy, best AUC &amp; good sensitivity</a:t>
            </a:r>
          </a:p>
          <a:p>
            <a:r>
              <a:rPr lang="en-GB" sz="2900" dirty="0"/>
              <a:t>Team 6’s model 1 (</a:t>
            </a:r>
            <a:r>
              <a:rPr lang="en-GB" sz="2900" dirty="0" err="1"/>
              <a:t>UMSplicing</a:t>
            </a:r>
            <a:r>
              <a:rPr lang="en-GB" sz="2900" dirty="0"/>
              <a:t>)</a:t>
            </a:r>
          </a:p>
          <a:p>
            <a:pPr lvl="1"/>
            <a:r>
              <a:rPr lang="en-GB" sz="2100" dirty="0">
                <a:solidFill>
                  <a:schemeClr val="accent5">
                    <a:lumMod val="75000"/>
                  </a:schemeClr>
                </a:solidFill>
              </a:rPr>
              <a:t>Same accuracy as team 1 and second highest AUC</a:t>
            </a:r>
          </a:p>
          <a:p>
            <a:pPr lvl="2"/>
            <a:endParaRPr lang="en-GB" sz="2100" dirty="0">
              <a:solidFill>
                <a:schemeClr val="accent5">
                  <a:lumMod val="75000"/>
                </a:schemeClr>
              </a:solidFill>
            </a:endParaRPr>
          </a:p>
          <a:p>
            <a:r>
              <a:rPr lang="en-GB" sz="2900" dirty="0"/>
              <a:t>General patterns in performance:</a:t>
            </a:r>
          </a:p>
          <a:p>
            <a:pPr lvl="1"/>
            <a:r>
              <a:rPr lang="en-GB" sz="2100" dirty="0">
                <a:solidFill>
                  <a:schemeClr val="accent5">
                    <a:lumMod val="75000"/>
                  </a:schemeClr>
                </a:solidFill>
              </a:rPr>
              <a:t>Near splice sites &gt; </a:t>
            </a:r>
            <a:r>
              <a:rPr lang="en-GB" sz="2100" dirty="0" err="1">
                <a:solidFill>
                  <a:schemeClr val="accent5">
                    <a:lumMod val="75000"/>
                  </a:schemeClr>
                </a:solidFill>
              </a:rPr>
              <a:t>Exonic</a:t>
            </a:r>
            <a:r>
              <a:rPr lang="en-GB" sz="2100" dirty="0">
                <a:solidFill>
                  <a:schemeClr val="accent5">
                    <a:lumMod val="75000"/>
                  </a:schemeClr>
                </a:solidFill>
              </a:rPr>
              <a:t> distant &gt; Intronic distant</a:t>
            </a:r>
          </a:p>
          <a:p>
            <a:pPr lvl="1"/>
            <a:r>
              <a:rPr lang="en-GB" sz="2100" dirty="0">
                <a:solidFill>
                  <a:schemeClr val="accent5">
                    <a:lumMod val="75000"/>
                  </a:schemeClr>
                </a:solidFill>
              </a:rPr>
              <a:t>SNVs &gt; Indels</a:t>
            </a:r>
          </a:p>
          <a:p>
            <a:pPr lvl="1"/>
            <a:r>
              <a:rPr lang="en-GB" sz="2100" dirty="0">
                <a:solidFill>
                  <a:schemeClr val="accent5">
                    <a:lumMod val="75000"/>
                  </a:schemeClr>
                </a:solidFill>
              </a:rPr>
              <a:t>Small number of variants consistently poorly predicted</a:t>
            </a:r>
            <a:endParaRPr lang="en-GB" sz="2900" dirty="0"/>
          </a:p>
          <a:p>
            <a:endParaRPr lang="en-GB" sz="2900" dirty="0">
              <a:solidFill>
                <a:schemeClr val="accent1">
                  <a:lumMod val="50000"/>
                </a:schemeClr>
              </a:solidFill>
            </a:endParaRPr>
          </a:p>
        </p:txBody>
      </p:sp>
      <p:sp>
        <p:nvSpPr>
          <p:cNvPr id="3" name="Slide Number Placeholder 2"/>
          <p:cNvSpPr>
            <a:spLocks noGrp="1"/>
          </p:cNvSpPr>
          <p:nvPr>
            <p:ph type="sldNum" sz="quarter" idx="12"/>
          </p:nvPr>
        </p:nvSpPr>
        <p:spPr/>
        <p:txBody>
          <a:bodyPr/>
          <a:lstStyle/>
          <a:p>
            <a:fld id="{1BF5A10E-0BD5-4B06-B13B-01F78476981C}" type="slidenum">
              <a:rPr lang="en-GB" smtClean="0"/>
              <a:t>22</a:t>
            </a:fld>
            <a:endParaRPr lang="en-GB"/>
          </a:p>
        </p:txBody>
      </p:sp>
    </p:spTree>
    <p:extLst>
      <p:ext uri="{BB962C8B-B14F-4D97-AF65-F5344CB8AC3E}">
        <p14:creationId xmlns:p14="http://schemas.microsoft.com/office/powerpoint/2010/main" val="475846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6103" y="170054"/>
            <a:ext cx="10515600" cy="1325563"/>
          </a:xfrm>
        </p:spPr>
        <p:txBody>
          <a:bodyPr/>
          <a:lstStyle/>
          <a:p>
            <a:pPr algn="ctr"/>
            <a:r>
              <a:rPr lang="en-GB" dirty="0"/>
              <a:t>Acknowledgements</a:t>
            </a:r>
          </a:p>
        </p:txBody>
      </p:sp>
      <p:pic>
        <p:nvPicPr>
          <p:cNvPr id="6" name="Picture 5"/>
          <p:cNvPicPr>
            <a:picLocks noChangeAspect="1"/>
          </p:cNvPicPr>
          <p:nvPr/>
        </p:nvPicPr>
        <p:blipFill rotWithShape="1">
          <a:blip r:embed="rId2"/>
          <a:srcRect l="40668"/>
          <a:stretch/>
        </p:blipFill>
        <p:spPr>
          <a:xfrm>
            <a:off x="3669950" y="1528070"/>
            <a:ext cx="5293076" cy="1858550"/>
          </a:xfrm>
          <a:prstGeom prst="rect">
            <a:avLst/>
          </a:prstGeom>
        </p:spPr>
      </p:pic>
      <p:pic>
        <p:nvPicPr>
          <p:cNvPr id="7" name="Picture 6"/>
          <p:cNvPicPr>
            <a:picLocks noChangeAspect="1"/>
          </p:cNvPicPr>
          <p:nvPr/>
        </p:nvPicPr>
        <p:blipFill rotWithShape="1">
          <a:blip r:embed="rId2"/>
          <a:srcRect r="80877"/>
          <a:stretch/>
        </p:blipFill>
        <p:spPr>
          <a:xfrm>
            <a:off x="257130" y="1504357"/>
            <a:ext cx="1751266" cy="1852477"/>
          </a:xfrm>
          <a:prstGeom prst="rect">
            <a:avLst/>
          </a:prstGeom>
        </p:spPr>
      </p:pic>
      <p:sp>
        <p:nvSpPr>
          <p:cNvPr id="8" name="TextBox 7"/>
          <p:cNvSpPr txBox="1"/>
          <p:nvPr/>
        </p:nvSpPr>
        <p:spPr>
          <a:xfrm>
            <a:off x="0" y="3501167"/>
            <a:ext cx="2040835" cy="369332"/>
          </a:xfrm>
          <a:prstGeom prst="rect">
            <a:avLst/>
          </a:prstGeom>
          <a:noFill/>
        </p:spPr>
        <p:txBody>
          <a:bodyPr wrap="square" rtlCol="0">
            <a:spAutoFit/>
          </a:bodyPr>
          <a:lstStyle/>
          <a:p>
            <a:pPr algn="ctr"/>
            <a:r>
              <a:rPr lang="en-GB" dirty="0"/>
              <a:t>Diana Baralle</a:t>
            </a:r>
          </a:p>
        </p:txBody>
      </p:sp>
      <p:sp>
        <p:nvSpPr>
          <p:cNvPr id="9" name="TextBox 8"/>
          <p:cNvSpPr txBox="1"/>
          <p:nvPr/>
        </p:nvSpPr>
        <p:spPr>
          <a:xfrm>
            <a:off x="3646177" y="3543071"/>
            <a:ext cx="2040835" cy="369332"/>
          </a:xfrm>
          <a:prstGeom prst="rect">
            <a:avLst/>
          </a:prstGeom>
          <a:noFill/>
        </p:spPr>
        <p:txBody>
          <a:bodyPr wrap="square" rtlCol="0">
            <a:spAutoFit/>
          </a:bodyPr>
          <a:lstStyle/>
          <a:p>
            <a:pPr algn="ctr"/>
            <a:r>
              <a:rPr lang="en-GB" dirty="0"/>
              <a:t>Andrew Douglas</a:t>
            </a:r>
          </a:p>
        </p:txBody>
      </p:sp>
      <p:sp>
        <p:nvSpPr>
          <p:cNvPr id="10" name="TextBox 9"/>
          <p:cNvSpPr txBox="1"/>
          <p:nvPr/>
        </p:nvSpPr>
        <p:spPr>
          <a:xfrm>
            <a:off x="5437532" y="3573115"/>
            <a:ext cx="2040835" cy="369332"/>
          </a:xfrm>
          <a:prstGeom prst="rect">
            <a:avLst/>
          </a:prstGeom>
          <a:noFill/>
        </p:spPr>
        <p:txBody>
          <a:bodyPr wrap="square" rtlCol="0">
            <a:spAutoFit/>
          </a:bodyPr>
          <a:lstStyle/>
          <a:p>
            <a:pPr algn="ctr"/>
            <a:r>
              <a:rPr lang="en-GB" dirty="0"/>
              <a:t>Htoo Wai</a:t>
            </a:r>
          </a:p>
        </p:txBody>
      </p:sp>
      <p:sp>
        <p:nvSpPr>
          <p:cNvPr id="11" name="TextBox 10"/>
          <p:cNvSpPr txBox="1"/>
          <p:nvPr/>
        </p:nvSpPr>
        <p:spPr>
          <a:xfrm>
            <a:off x="7228887" y="3573115"/>
            <a:ext cx="2040835" cy="369332"/>
          </a:xfrm>
          <a:prstGeom prst="rect">
            <a:avLst/>
          </a:prstGeom>
          <a:noFill/>
        </p:spPr>
        <p:txBody>
          <a:bodyPr wrap="square" rtlCol="0">
            <a:spAutoFit/>
          </a:bodyPr>
          <a:lstStyle/>
          <a:p>
            <a:pPr algn="ctr"/>
            <a:r>
              <a:rPr lang="en-GB" dirty="0"/>
              <a:t>Dave Bunyan</a:t>
            </a:r>
          </a:p>
        </p:txBody>
      </p:sp>
      <p:grpSp>
        <p:nvGrpSpPr>
          <p:cNvPr id="18" name="Group 17"/>
          <p:cNvGrpSpPr/>
          <p:nvPr/>
        </p:nvGrpSpPr>
        <p:grpSpPr>
          <a:xfrm>
            <a:off x="3646177" y="4708758"/>
            <a:ext cx="2100704" cy="2135363"/>
            <a:chOff x="3707467" y="4314616"/>
            <a:chExt cx="2100704" cy="2135363"/>
          </a:xfrm>
        </p:grpSpPr>
        <p:pic>
          <p:nvPicPr>
            <p:cNvPr id="12" name="Picture 11"/>
            <p:cNvPicPr>
              <a:picLocks noChangeAspect="1"/>
            </p:cNvPicPr>
            <p:nvPr/>
          </p:nvPicPr>
          <p:blipFill>
            <a:blip r:embed="rId3"/>
            <a:stretch>
              <a:fillRect/>
            </a:stretch>
          </p:blipFill>
          <p:spPr>
            <a:xfrm>
              <a:off x="3707467" y="4314616"/>
              <a:ext cx="2100704" cy="1804134"/>
            </a:xfrm>
            <a:prstGeom prst="rect">
              <a:avLst/>
            </a:prstGeom>
          </p:spPr>
        </p:pic>
        <p:sp>
          <p:nvSpPr>
            <p:cNvPr id="13" name="TextBox 12"/>
            <p:cNvSpPr txBox="1"/>
            <p:nvPr/>
          </p:nvSpPr>
          <p:spPr>
            <a:xfrm>
              <a:off x="3737402" y="5926759"/>
              <a:ext cx="2040835" cy="523220"/>
            </a:xfrm>
            <a:prstGeom prst="rect">
              <a:avLst/>
            </a:prstGeom>
            <a:noFill/>
          </p:spPr>
          <p:txBody>
            <a:bodyPr wrap="square" rtlCol="0">
              <a:spAutoFit/>
            </a:bodyPr>
            <a:lstStyle/>
            <a:p>
              <a:pPr algn="ctr"/>
              <a:r>
                <a:rPr lang="en-GB" sz="2800" dirty="0"/>
                <a:t>CAGI</a:t>
              </a:r>
            </a:p>
          </p:txBody>
        </p:sp>
      </p:grpSp>
      <p:pic>
        <p:nvPicPr>
          <p:cNvPr id="15" name="Picture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25277" y="5309441"/>
            <a:ext cx="3218723" cy="1005851"/>
          </a:xfrm>
          <a:prstGeom prst="rect">
            <a:avLst/>
          </a:prstGeom>
        </p:spPr>
      </p:pic>
      <p:sp>
        <p:nvSpPr>
          <p:cNvPr id="16" name="Lightning Bolt 15" descr="-"/>
          <p:cNvSpPr/>
          <p:nvPr/>
        </p:nvSpPr>
        <p:spPr>
          <a:xfrm>
            <a:off x="0" y="0"/>
            <a:ext cx="0" cy="0"/>
          </a:xfrm>
          <a:prstGeom prst="lightningBol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Lightning Bolt 16" descr="-"/>
          <p:cNvSpPr/>
          <p:nvPr/>
        </p:nvSpPr>
        <p:spPr>
          <a:xfrm>
            <a:off x="0" y="0"/>
            <a:ext cx="0" cy="0"/>
          </a:xfrm>
          <a:prstGeom prst="lightningBol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extBox 18"/>
          <p:cNvSpPr txBox="1"/>
          <p:nvPr/>
        </p:nvSpPr>
        <p:spPr>
          <a:xfrm>
            <a:off x="486412" y="4274688"/>
            <a:ext cx="8372872" cy="369332"/>
          </a:xfrm>
          <a:prstGeom prst="rect">
            <a:avLst/>
          </a:prstGeom>
          <a:noFill/>
        </p:spPr>
        <p:txBody>
          <a:bodyPr wrap="square" rtlCol="0">
            <a:spAutoFit/>
          </a:bodyPr>
          <a:lstStyle/>
          <a:p>
            <a:pPr algn="ctr"/>
            <a:r>
              <a:rPr lang="en-GB" b="1" dirty="0">
                <a:solidFill>
                  <a:schemeClr val="accent6">
                    <a:lumMod val="75000"/>
                  </a:schemeClr>
                </a:solidFill>
              </a:rPr>
              <a:t>All patients and clinicians for taking part in this research</a:t>
            </a:r>
          </a:p>
        </p:txBody>
      </p:sp>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6412" y="5130438"/>
            <a:ext cx="2873839" cy="1363856"/>
          </a:xfrm>
          <a:prstGeom prst="rect">
            <a:avLst/>
          </a:prstGeom>
        </p:spPr>
      </p:pic>
      <p:sp>
        <p:nvSpPr>
          <p:cNvPr id="5" name="Slide Number Placeholder 4"/>
          <p:cNvSpPr>
            <a:spLocks noGrp="1"/>
          </p:cNvSpPr>
          <p:nvPr>
            <p:ph type="sldNum" sz="quarter" idx="12"/>
          </p:nvPr>
        </p:nvSpPr>
        <p:spPr/>
        <p:txBody>
          <a:bodyPr/>
          <a:lstStyle/>
          <a:p>
            <a:fld id="{1BF5A10E-0BD5-4B06-B13B-01F78476981C}" type="slidenum">
              <a:rPr lang="en-GB" smtClean="0"/>
              <a:t>23</a:t>
            </a:fld>
            <a:endParaRPr lang="en-GB"/>
          </a:p>
        </p:txBody>
      </p:sp>
      <p:pic>
        <p:nvPicPr>
          <p:cNvPr id="14" name="Picture 13" descr="A picture containing person, blue&#10;&#10;Description automatically generated">
            <a:extLst>
              <a:ext uri="{FF2B5EF4-FFF2-40B4-BE49-F238E27FC236}">
                <a16:creationId xmlns:a16="http://schemas.microsoft.com/office/drawing/2014/main" id="{ED477D60-A672-49D5-8809-BC6C7C1B0D8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60771" y="1560355"/>
            <a:ext cx="1758192" cy="1758192"/>
          </a:xfrm>
          <a:prstGeom prst="rect">
            <a:avLst/>
          </a:prstGeom>
        </p:spPr>
      </p:pic>
      <p:sp>
        <p:nvSpPr>
          <p:cNvPr id="20" name="TextBox 19">
            <a:extLst>
              <a:ext uri="{FF2B5EF4-FFF2-40B4-BE49-F238E27FC236}">
                <a16:creationId xmlns:a16="http://schemas.microsoft.com/office/drawing/2014/main" id="{79860BFE-2ABE-4F7E-926F-88693FE1428F}"/>
              </a:ext>
            </a:extLst>
          </p:cNvPr>
          <p:cNvSpPr txBox="1"/>
          <p:nvPr/>
        </p:nvSpPr>
        <p:spPr>
          <a:xfrm>
            <a:off x="1854822" y="3530953"/>
            <a:ext cx="2040835" cy="369332"/>
          </a:xfrm>
          <a:prstGeom prst="rect">
            <a:avLst/>
          </a:prstGeom>
          <a:noFill/>
        </p:spPr>
        <p:txBody>
          <a:bodyPr wrap="square" rtlCol="0">
            <a:spAutoFit/>
          </a:bodyPr>
          <a:lstStyle/>
          <a:p>
            <a:pPr algn="ctr"/>
            <a:r>
              <a:rPr lang="en-GB" dirty="0"/>
              <a:t>Jenny Lord</a:t>
            </a:r>
          </a:p>
        </p:txBody>
      </p:sp>
    </p:spTree>
    <p:extLst>
      <p:ext uri="{BB962C8B-B14F-4D97-AF65-F5344CB8AC3E}">
        <p14:creationId xmlns:p14="http://schemas.microsoft.com/office/powerpoint/2010/main" val="264237921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RESGUID" val="b8791e3b-58fa-4810-b194-9e549191effa"/>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16971</TotalTime>
  <Words>2212</Words>
  <Application>Microsoft Office PowerPoint</Application>
  <PresentationFormat>On-screen Show (4:3)</PresentationFormat>
  <Paragraphs>510</Paragraphs>
  <Slides>23</Slides>
  <Notes>19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Calibri</vt:lpstr>
      <vt:lpstr>Calibri Light</vt:lpstr>
      <vt:lpstr>Times New Roman</vt:lpstr>
      <vt:lpstr>Office Theme</vt:lpstr>
      <vt:lpstr>Predicting splicing disruption from variants of unknown significance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Performance comparison - ROC</vt:lpstr>
      <vt:lpstr>Performance comparison stats</vt:lpstr>
      <vt:lpstr>Performance by location</vt:lpstr>
      <vt:lpstr>PowerPoint Presentation</vt:lpstr>
      <vt:lpstr>PowerPoint Presentation</vt:lpstr>
      <vt:lpstr>PowerPoint Presentation</vt:lpstr>
      <vt:lpstr>Performance on different variant types</vt:lpstr>
      <vt:lpstr>Some variants hard to predict</vt:lpstr>
      <vt:lpstr>Some variants hard to predict</vt:lpstr>
      <vt:lpstr>Conclusions</vt:lpstr>
      <vt:lpstr>Acknowledgements</vt:lpstr>
    </vt:vector>
  </TitlesOfParts>
  <Company>University Of Southampton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Predicting splicing disruption from variants of unknown significance</dc:title>
  <dc:creator>Jenny Lord</dc:creator>
  <cp:lastModifiedBy>Carolina Jaramillo Oquendo</cp:lastModifiedBy>
  <cp:revision>232</cp:revision>
  <dcterms:created xsi:type="dcterms:W3CDTF">2021-12-20T09:11:26Z</dcterms:created>
  <dcterms:modified xsi:type="dcterms:W3CDTF">2022-05-12T16:07:23Z</dcterms:modified>
</cp:coreProperties>
</file>