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57" r:id="rId2"/>
    <p:sldId id="264" r:id="rId3"/>
    <p:sldId id="266" r:id="rId4"/>
    <p:sldId id="279" r:id="rId5"/>
    <p:sldId id="270" r:id="rId6"/>
    <p:sldId id="269" r:id="rId7"/>
    <p:sldId id="273" r:id="rId8"/>
    <p:sldId id="268" r:id="rId9"/>
    <p:sldId id="274" r:id="rId10"/>
    <p:sldId id="275" r:id="rId11"/>
    <p:sldId id="276" r:id="rId12"/>
    <p:sldId id="277"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7" autoAdjust="0"/>
    <p:restoredTop sz="78518" autoAdjust="0"/>
  </p:normalViewPr>
  <p:slideViewPr>
    <p:cSldViewPr>
      <p:cViewPr varScale="1">
        <p:scale>
          <a:sx n="89" d="100"/>
          <a:sy n="89" d="100"/>
        </p:scale>
        <p:origin x="216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tthiasardottir, Brynja (NIH/NHGRI) [F]" userId="551e3987-d1fb-467c-aaa3-30ea4f8c5b56" providerId="ADAL" clId="{EB4F26FE-C676-49F6-8BE1-339D19192821}"/>
    <pc:docChg chg="undo custSel addSld delSld modSld">
      <pc:chgData name="Matthiasardottir, Brynja (NIH/NHGRI) [F]" userId="551e3987-d1fb-467c-aaa3-30ea4f8c5b56" providerId="ADAL" clId="{EB4F26FE-C676-49F6-8BE1-339D19192821}" dt="2022-05-12T22:30:19.597" v="2" actId="478"/>
      <pc:docMkLst>
        <pc:docMk/>
      </pc:docMkLst>
      <pc:sldChg chg="delSp mod">
        <pc:chgData name="Matthiasardottir, Brynja (NIH/NHGRI) [F]" userId="551e3987-d1fb-467c-aaa3-30ea4f8c5b56" providerId="ADAL" clId="{EB4F26FE-C676-49F6-8BE1-339D19192821}" dt="2022-05-12T22:30:19.597" v="2" actId="478"/>
        <pc:sldMkLst>
          <pc:docMk/>
          <pc:sldMk cId="2086065710" sldId="279"/>
        </pc:sldMkLst>
        <pc:spChg chg="del">
          <ac:chgData name="Matthiasardottir, Brynja (NIH/NHGRI) [F]" userId="551e3987-d1fb-467c-aaa3-30ea4f8c5b56" providerId="ADAL" clId="{EB4F26FE-C676-49F6-8BE1-339D19192821}" dt="2022-05-12T22:30:19.597" v="2" actId="478"/>
          <ac:spMkLst>
            <pc:docMk/>
            <pc:sldMk cId="2086065710" sldId="279"/>
            <ac:spMk id="2062" creationId="{00000000-0000-0000-0000-000000000000}"/>
          </ac:spMkLst>
        </pc:spChg>
      </pc:sldChg>
      <pc:sldChg chg="new del">
        <pc:chgData name="Matthiasardottir, Brynja (NIH/NHGRI) [F]" userId="551e3987-d1fb-467c-aaa3-30ea4f8c5b56" providerId="ADAL" clId="{EB4F26FE-C676-49F6-8BE1-339D19192821}" dt="2022-05-12T22:29:36.522" v="1" actId="680"/>
        <pc:sldMkLst>
          <pc:docMk/>
          <pc:sldMk cId="1077146668" sldId="280"/>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C:\Users\matthiasardotb2.NIH\OneDrive%20-%20National%20Institutes%20of%20Health\Documents\UMSplicing_model_2.txt"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atthiasardotb2.NIH\OneDrive%20-%20National%20Institutes%20of%20Health\Documents\UMSplicing_model_1.txt"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UMSplicing_model_2!$F$1</c:f>
              <c:strCache>
                <c:ptCount val="1"/>
                <c:pt idx="0">
                  <c:v>Score</c:v>
                </c:pt>
              </c:strCache>
            </c:strRef>
          </c:tx>
          <c:spPr>
            <a:ln w="28575" cap="rnd">
              <a:solidFill>
                <a:schemeClr val="accent1"/>
              </a:solidFill>
              <a:round/>
            </a:ln>
            <a:effectLst/>
          </c:spPr>
          <c:marker>
            <c:symbol val="none"/>
          </c:marker>
          <c:val>
            <c:numRef>
              <c:f>UMSplicing_model_2!$F$2:$F$66</c:f>
              <c:numCache>
                <c:formatCode>General</c:formatCode>
                <c:ptCount val="65"/>
                <c:pt idx="0">
                  <c:v>1</c:v>
                </c:pt>
                <c:pt idx="1">
                  <c:v>0.99</c:v>
                </c:pt>
                <c:pt idx="2">
                  <c:v>0.99</c:v>
                </c:pt>
                <c:pt idx="3">
                  <c:v>0.99</c:v>
                </c:pt>
                <c:pt idx="4">
                  <c:v>0.98</c:v>
                </c:pt>
                <c:pt idx="5">
                  <c:v>0.98</c:v>
                </c:pt>
                <c:pt idx="6">
                  <c:v>0.96</c:v>
                </c:pt>
                <c:pt idx="7">
                  <c:v>0.94</c:v>
                </c:pt>
                <c:pt idx="8">
                  <c:v>0.94</c:v>
                </c:pt>
                <c:pt idx="9">
                  <c:v>0.93</c:v>
                </c:pt>
                <c:pt idx="10">
                  <c:v>0.92</c:v>
                </c:pt>
                <c:pt idx="11">
                  <c:v>0.89</c:v>
                </c:pt>
                <c:pt idx="12">
                  <c:v>0.86</c:v>
                </c:pt>
                <c:pt idx="13">
                  <c:v>0.8</c:v>
                </c:pt>
                <c:pt idx="14">
                  <c:v>0.75</c:v>
                </c:pt>
                <c:pt idx="15">
                  <c:v>0.73</c:v>
                </c:pt>
                <c:pt idx="16">
                  <c:v>0.7</c:v>
                </c:pt>
                <c:pt idx="17">
                  <c:v>0.69</c:v>
                </c:pt>
                <c:pt idx="18">
                  <c:v>0.67</c:v>
                </c:pt>
                <c:pt idx="19">
                  <c:v>0.65</c:v>
                </c:pt>
                <c:pt idx="20">
                  <c:v>0.62</c:v>
                </c:pt>
                <c:pt idx="21">
                  <c:v>0.55000000000000004</c:v>
                </c:pt>
                <c:pt idx="22">
                  <c:v>0.54</c:v>
                </c:pt>
                <c:pt idx="23">
                  <c:v>0.53</c:v>
                </c:pt>
                <c:pt idx="24">
                  <c:v>0.53</c:v>
                </c:pt>
                <c:pt idx="25">
                  <c:v>0.52</c:v>
                </c:pt>
                <c:pt idx="26">
                  <c:v>0.51</c:v>
                </c:pt>
                <c:pt idx="27">
                  <c:v>0.46</c:v>
                </c:pt>
                <c:pt idx="28">
                  <c:v>0.37</c:v>
                </c:pt>
                <c:pt idx="29">
                  <c:v>0.37</c:v>
                </c:pt>
                <c:pt idx="30">
                  <c:v>0.28000000000000003</c:v>
                </c:pt>
                <c:pt idx="31">
                  <c:v>0.26</c:v>
                </c:pt>
                <c:pt idx="32">
                  <c:v>0.24</c:v>
                </c:pt>
                <c:pt idx="33">
                  <c:v>0.22</c:v>
                </c:pt>
                <c:pt idx="34">
                  <c:v>0.15</c:v>
                </c:pt>
                <c:pt idx="35">
                  <c:v>0.14000000000000001</c:v>
                </c:pt>
                <c:pt idx="36">
                  <c:v>0.14000000000000001</c:v>
                </c:pt>
                <c:pt idx="37">
                  <c:v>0.12</c:v>
                </c:pt>
                <c:pt idx="38">
                  <c:v>0.08</c:v>
                </c:pt>
                <c:pt idx="39">
                  <c:v>0.06</c:v>
                </c:pt>
                <c:pt idx="40">
                  <c:v>0.03</c:v>
                </c:pt>
                <c:pt idx="41">
                  <c:v>0.03</c:v>
                </c:pt>
                <c:pt idx="42">
                  <c:v>0.02</c:v>
                </c:pt>
                <c:pt idx="43">
                  <c:v>0.02</c:v>
                </c:pt>
                <c:pt idx="44">
                  <c:v>0.02</c:v>
                </c:pt>
                <c:pt idx="45">
                  <c:v>0.02</c:v>
                </c:pt>
                <c:pt idx="46">
                  <c:v>0.01</c:v>
                </c:pt>
                <c:pt idx="47">
                  <c:v>0.01</c:v>
                </c:pt>
                <c:pt idx="48">
                  <c:v>0.01</c:v>
                </c:pt>
                <c:pt idx="49">
                  <c:v>0.01</c:v>
                </c:pt>
                <c:pt idx="50">
                  <c:v>0.01</c:v>
                </c:pt>
                <c:pt idx="51">
                  <c:v>0.01</c:v>
                </c:pt>
                <c:pt idx="52">
                  <c:v>0.01</c:v>
                </c:pt>
                <c:pt idx="53">
                  <c:v>0.01</c:v>
                </c:pt>
                <c:pt idx="54">
                  <c:v>0</c:v>
                </c:pt>
                <c:pt idx="55">
                  <c:v>0</c:v>
                </c:pt>
                <c:pt idx="56">
                  <c:v>0</c:v>
                </c:pt>
                <c:pt idx="57">
                  <c:v>0</c:v>
                </c:pt>
                <c:pt idx="58">
                  <c:v>0</c:v>
                </c:pt>
                <c:pt idx="59">
                  <c:v>0</c:v>
                </c:pt>
                <c:pt idx="60">
                  <c:v>0</c:v>
                </c:pt>
                <c:pt idx="61">
                  <c:v>0</c:v>
                </c:pt>
                <c:pt idx="62">
                  <c:v>0</c:v>
                </c:pt>
                <c:pt idx="63">
                  <c:v>0</c:v>
                </c:pt>
              </c:numCache>
            </c:numRef>
          </c:val>
          <c:smooth val="0"/>
          <c:extLst>
            <c:ext xmlns:c16="http://schemas.microsoft.com/office/drawing/2014/chart" uri="{C3380CC4-5D6E-409C-BE32-E72D297353CC}">
              <c16:uniqueId val="{00000000-F58B-489B-8C02-F2A3E5E56483}"/>
            </c:ext>
          </c:extLst>
        </c:ser>
        <c:ser>
          <c:idx val="1"/>
          <c:order val="1"/>
          <c:tx>
            <c:strRef>
              <c:f>UMSplicing_model_2!$G$1</c:f>
              <c:strCache>
                <c:ptCount val="1"/>
                <c:pt idx="0">
                  <c:v>Confidence score</c:v>
                </c:pt>
              </c:strCache>
            </c:strRef>
          </c:tx>
          <c:spPr>
            <a:ln w="28575" cap="rnd">
              <a:solidFill>
                <a:schemeClr val="accent2"/>
              </a:solidFill>
              <a:round/>
            </a:ln>
            <a:effectLst/>
          </c:spPr>
          <c:marker>
            <c:symbol val="none"/>
          </c:marker>
          <c:val>
            <c:numRef>
              <c:f>UMSplicing_model_2!$G$2:$G$66</c:f>
              <c:numCache>
                <c:formatCode>General</c:formatCode>
                <c:ptCount val="65"/>
                <c:pt idx="0">
                  <c:v>1</c:v>
                </c:pt>
                <c:pt idx="1">
                  <c:v>0.99</c:v>
                </c:pt>
                <c:pt idx="2">
                  <c:v>0.99</c:v>
                </c:pt>
                <c:pt idx="3">
                  <c:v>0.99</c:v>
                </c:pt>
                <c:pt idx="4">
                  <c:v>0.97</c:v>
                </c:pt>
                <c:pt idx="5">
                  <c:v>0.97</c:v>
                </c:pt>
                <c:pt idx="6">
                  <c:v>0.95</c:v>
                </c:pt>
                <c:pt idx="7">
                  <c:v>0.92</c:v>
                </c:pt>
                <c:pt idx="8">
                  <c:v>0.92</c:v>
                </c:pt>
                <c:pt idx="9">
                  <c:v>0.91</c:v>
                </c:pt>
                <c:pt idx="10">
                  <c:v>0.9</c:v>
                </c:pt>
                <c:pt idx="11">
                  <c:v>0.86</c:v>
                </c:pt>
                <c:pt idx="12">
                  <c:v>0.82</c:v>
                </c:pt>
                <c:pt idx="13">
                  <c:v>0.75</c:v>
                </c:pt>
                <c:pt idx="14">
                  <c:v>0.68</c:v>
                </c:pt>
                <c:pt idx="15">
                  <c:v>0.66</c:v>
                </c:pt>
                <c:pt idx="16">
                  <c:v>0.62</c:v>
                </c:pt>
                <c:pt idx="17">
                  <c:v>0.61</c:v>
                </c:pt>
                <c:pt idx="18">
                  <c:v>0.57999999999999996</c:v>
                </c:pt>
                <c:pt idx="19">
                  <c:v>0.56000000000000005</c:v>
                </c:pt>
                <c:pt idx="20">
                  <c:v>0.52</c:v>
                </c:pt>
                <c:pt idx="21">
                  <c:v>0.43</c:v>
                </c:pt>
                <c:pt idx="22">
                  <c:v>0.42</c:v>
                </c:pt>
                <c:pt idx="23">
                  <c:v>0.41</c:v>
                </c:pt>
                <c:pt idx="24">
                  <c:v>0.41</c:v>
                </c:pt>
                <c:pt idx="25">
                  <c:v>0.39</c:v>
                </c:pt>
                <c:pt idx="26">
                  <c:v>0.38</c:v>
                </c:pt>
                <c:pt idx="27">
                  <c:v>0.32</c:v>
                </c:pt>
                <c:pt idx="28">
                  <c:v>0.2</c:v>
                </c:pt>
                <c:pt idx="29">
                  <c:v>0.2</c:v>
                </c:pt>
                <c:pt idx="30">
                  <c:v>0.09</c:v>
                </c:pt>
                <c:pt idx="31">
                  <c:v>0.06</c:v>
                </c:pt>
                <c:pt idx="32">
                  <c:v>0.04</c:v>
                </c:pt>
                <c:pt idx="33">
                  <c:v>0.01</c:v>
                </c:pt>
                <c:pt idx="34">
                  <c:v>0.28999999999999998</c:v>
                </c:pt>
                <c:pt idx="35">
                  <c:v>0.33</c:v>
                </c:pt>
                <c:pt idx="36">
                  <c:v>0.33</c:v>
                </c:pt>
                <c:pt idx="37">
                  <c:v>0.43</c:v>
                </c:pt>
                <c:pt idx="38">
                  <c:v>0.62</c:v>
                </c:pt>
                <c:pt idx="39">
                  <c:v>0.71</c:v>
                </c:pt>
                <c:pt idx="40">
                  <c:v>0.86</c:v>
                </c:pt>
                <c:pt idx="41">
                  <c:v>0.86</c:v>
                </c:pt>
                <c:pt idx="42">
                  <c:v>0.9</c:v>
                </c:pt>
                <c:pt idx="43">
                  <c:v>0.9</c:v>
                </c:pt>
                <c:pt idx="44">
                  <c:v>0.9</c:v>
                </c:pt>
                <c:pt idx="45">
                  <c:v>0.9</c:v>
                </c:pt>
                <c:pt idx="46">
                  <c:v>0.95</c:v>
                </c:pt>
                <c:pt idx="47">
                  <c:v>0.95</c:v>
                </c:pt>
                <c:pt idx="48">
                  <c:v>0.95</c:v>
                </c:pt>
                <c:pt idx="49">
                  <c:v>0.95</c:v>
                </c:pt>
                <c:pt idx="50">
                  <c:v>0.95</c:v>
                </c:pt>
                <c:pt idx="51">
                  <c:v>0.95</c:v>
                </c:pt>
                <c:pt idx="52">
                  <c:v>0.95</c:v>
                </c:pt>
                <c:pt idx="53">
                  <c:v>0.95</c:v>
                </c:pt>
                <c:pt idx="54">
                  <c:v>1</c:v>
                </c:pt>
                <c:pt idx="55">
                  <c:v>1</c:v>
                </c:pt>
                <c:pt idx="56">
                  <c:v>1</c:v>
                </c:pt>
                <c:pt idx="57">
                  <c:v>1</c:v>
                </c:pt>
                <c:pt idx="58">
                  <c:v>1</c:v>
                </c:pt>
                <c:pt idx="59">
                  <c:v>1</c:v>
                </c:pt>
                <c:pt idx="60">
                  <c:v>1</c:v>
                </c:pt>
                <c:pt idx="61">
                  <c:v>1</c:v>
                </c:pt>
                <c:pt idx="62">
                  <c:v>1</c:v>
                </c:pt>
                <c:pt idx="63">
                  <c:v>1</c:v>
                </c:pt>
              </c:numCache>
            </c:numRef>
          </c:val>
          <c:smooth val="0"/>
          <c:extLst>
            <c:ext xmlns:c16="http://schemas.microsoft.com/office/drawing/2014/chart" uri="{C3380CC4-5D6E-409C-BE32-E72D297353CC}">
              <c16:uniqueId val="{00000001-F58B-489B-8C02-F2A3E5E56483}"/>
            </c:ext>
          </c:extLst>
        </c:ser>
        <c:ser>
          <c:idx val="2"/>
          <c:order val="2"/>
          <c:tx>
            <c:strRef>
              <c:f>UMSplicing_model_2!$H$1</c:f>
              <c:strCache>
                <c:ptCount val="1"/>
                <c:pt idx="0">
                  <c:v>Classification</c:v>
                </c:pt>
              </c:strCache>
            </c:strRef>
          </c:tx>
          <c:spPr>
            <a:ln w="28575" cap="rnd">
              <a:solidFill>
                <a:srgbClr val="0070C0"/>
              </a:solidFill>
              <a:round/>
            </a:ln>
            <a:effectLst/>
          </c:spPr>
          <c:marker>
            <c:symbol val="none"/>
          </c:marker>
          <c:val>
            <c:numRef>
              <c:f>UMSplicing_model_2!$H$2:$H$66</c:f>
              <c:numCache>
                <c:formatCode>General</c:formatCode>
                <c:ptCount val="65"/>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1</c:v>
                </c:pt>
                <c:pt idx="30">
                  <c:v>1</c:v>
                </c:pt>
                <c:pt idx="31">
                  <c:v>1</c:v>
                </c:pt>
                <c:pt idx="32">
                  <c:v>1</c:v>
                </c:pt>
                <c:pt idx="33">
                  <c:v>1</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numCache>
            </c:numRef>
          </c:val>
          <c:smooth val="0"/>
          <c:extLst>
            <c:ext xmlns:c16="http://schemas.microsoft.com/office/drawing/2014/chart" uri="{C3380CC4-5D6E-409C-BE32-E72D297353CC}">
              <c16:uniqueId val="{00000002-F58B-489B-8C02-F2A3E5E56483}"/>
            </c:ext>
          </c:extLst>
        </c:ser>
        <c:dLbls>
          <c:showLegendKey val="0"/>
          <c:showVal val="0"/>
          <c:showCatName val="0"/>
          <c:showSerName val="0"/>
          <c:showPercent val="0"/>
          <c:showBubbleSize val="0"/>
        </c:dLbls>
        <c:smooth val="0"/>
        <c:axId val="659348176"/>
        <c:axId val="659346536"/>
      </c:lineChart>
      <c:catAx>
        <c:axId val="659348176"/>
        <c:scaling>
          <c:orientation val="minMax"/>
        </c:scaling>
        <c:delete val="1"/>
        <c:axPos val="b"/>
        <c:numFmt formatCode="General" sourceLinked="1"/>
        <c:majorTickMark val="none"/>
        <c:minorTickMark val="none"/>
        <c:tickLblPos val="nextTo"/>
        <c:crossAx val="659346536"/>
        <c:crosses val="autoZero"/>
        <c:auto val="1"/>
        <c:lblAlgn val="ctr"/>
        <c:lblOffset val="100"/>
        <c:noMultiLvlLbl val="0"/>
      </c:catAx>
      <c:valAx>
        <c:axId val="659346536"/>
        <c:scaling>
          <c:orientation val="minMax"/>
          <c:max val="1"/>
          <c:min val="0"/>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r>
                  <a:rPr lang="en-US" sz="1800" dirty="0"/>
                  <a:t>Score (0-1)</a:t>
                </a:r>
              </a:p>
            </c:rich>
          </c:tx>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659348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UMSplicing_model_1!$F$1</c:f>
              <c:strCache>
                <c:ptCount val="1"/>
                <c:pt idx="0">
                  <c:v>Multilayered approach score</c:v>
                </c:pt>
              </c:strCache>
            </c:strRef>
          </c:tx>
          <c:spPr>
            <a:ln w="28575" cap="rnd">
              <a:solidFill>
                <a:schemeClr val="accent1"/>
              </a:solidFill>
              <a:round/>
            </a:ln>
            <a:effectLst/>
          </c:spPr>
          <c:marker>
            <c:symbol val="none"/>
          </c:marker>
          <c:val>
            <c:numRef>
              <c:f>UMSplicing_model_1!$F$2:$F$65</c:f>
              <c:numCache>
                <c:formatCode>General</c:formatCode>
                <c:ptCount val="64"/>
                <c:pt idx="0">
                  <c:v>1</c:v>
                </c:pt>
                <c:pt idx="1">
                  <c:v>0.99</c:v>
                </c:pt>
                <c:pt idx="2">
                  <c:v>0.99</c:v>
                </c:pt>
                <c:pt idx="3">
                  <c:v>0.99</c:v>
                </c:pt>
                <c:pt idx="4">
                  <c:v>0.99</c:v>
                </c:pt>
                <c:pt idx="5">
                  <c:v>0.99</c:v>
                </c:pt>
                <c:pt idx="6">
                  <c:v>0.99</c:v>
                </c:pt>
                <c:pt idx="7">
                  <c:v>0.96</c:v>
                </c:pt>
                <c:pt idx="8">
                  <c:v>0.95</c:v>
                </c:pt>
                <c:pt idx="9">
                  <c:v>0.95</c:v>
                </c:pt>
                <c:pt idx="10">
                  <c:v>0.95</c:v>
                </c:pt>
                <c:pt idx="11">
                  <c:v>0.95</c:v>
                </c:pt>
                <c:pt idx="12">
                  <c:v>0.9</c:v>
                </c:pt>
                <c:pt idx="13">
                  <c:v>0.9</c:v>
                </c:pt>
                <c:pt idx="14">
                  <c:v>0.9</c:v>
                </c:pt>
                <c:pt idx="15">
                  <c:v>0.9</c:v>
                </c:pt>
                <c:pt idx="16">
                  <c:v>0.9</c:v>
                </c:pt>
                <c:pt idx="17">
                  <c:v>0.9</c:v>
                </c:pt>
                <c:pt idx="18">
                  <c:v>0.9</c:v>
                </c:pt>
                <c:pt idx="19">
                  <c:v>0.9</c:v>
                </c:pt>
                <c:pt idx="20">
                  <c:v>0.85</c:v>
                </c:pt>
                <c:pt idx="21">
                  <c:v>0.8</c:v>
                </c:pt>
                <c:pt idx="22">
                  <c:v>0.8</c:v>
                </c:pt>
                <c:pt idx="23">
                  <c:v>0.8</c:v>
                </c:pt>
                <c:pt idx="24">
                  <c:v>0.8</c:v>
                </c:pt>
                <c:pt idx="25">
                  <c:v>0.75</c:v>
                </c:pt>
                <c:pt idx="26">
                  <c:v>0.7</c:v>
                </c:pt>
                <c:pt idx="27">
                  <c:v>0.7</c:v>
                </c:pt>
                <c:pt idx="28">
                  <c:v>0.7</c:v>
                </c:pt>
                <c:pt idx="29">
                  <c:v>0.7</c:v>
                </c:pt>
                <c:pt idx="30">
                  <c:v>0.6</c:v>
                </c:pt>
                <c:pt idx="31">
                  <c:v>0.5</c:v>
                </c:pt>
                <c:pt idx="32">
                  <c:v>0.5</c:v>
                </c:pt>
                <c:pt idx="33">
                  <c:v>0.45</c:v>
                </c:pt>
                <c:pt idx="34">
                  <c:v>0.4</c:v>
                </c:pt>
                <c:pt idx="35">
                  <c:v>0.4</c:v>
                </c:pt>
                <c:pt idx="36">
                  <c:v>0.35</c:v>
                </c:pt>
                <c:pt idx="37">
                  <c:v>0.3</c:v>
                </c:pt>
                <c:pt idx="38">
                  <c:v>0.3</c:v>
                </c:pt>
                <c:pt idx="39">
                  <c:v>0.3</c:v>
                </c:pt>
                <c:pt idx="40">
                  <c:v>0.2</c:v>
                </c:pt>
                <c:pt idx="41">
                  <c:v>0.2</c:v>
                </c:pt>
                <c:pt idx="42">
                  <c:v>0.2</c:v>
                </c:pt>
                <c:pt idx="43">
                  <c:v>0.1</c:v>
                </c:pt>
                <c:pt idx="44">
                  <c:v>0.1</c:v>
                </c:pt>
                <c:pt idx="45">
                  <c:v>0.1</c:v>
                </c:pt>
                <c:pt idx="46">
                  <c:v>0.1</c:v>
                </c:pt>
                <c:pt idx="47">
                  <c:v>0.1</c:v>
                </c:pt>
                <c:pt idx="48">
                  <c:v>0.1</c:v>
                </c:pt>
                <c:pt idx="49">
                  <c:v>0.05</c:v>
                </c:pt>
                <c:pt idx="50">
                  <c:v>0.05</c:v>
                </c:pt>
                <c:pt idx="51">
                  <c:v>0.05</c:v>
                </c:pt>
                <c:pt idx="52">
                  <c:v>0.05</c:v>
                </c:pt>
                <c:pt idx="53">
                  <c:v>0.02</c:v>
                </c:pt>
                <c:pt idx="54">
                  <c:v>0.02</c:v>
                </c:pt>
                <c:pt idx="55">
                  <c:v>0.01</c:v>
                </c:pt>
                <c:pt idx="56">
                  <c:v>0.01</c:v>
                </c:pt>
                <c:pt idx="57">
                  <c:v>0.01</c:v>
                </c:pt>
                <c:pt idx="58">
                  <c:v>0.01</c:v>
                </c:pt>
                <c:pt idx="59">
                  <c:v>0.01</c:v>
                </c:pt>
                <c:pt idx="60">
                  <c:v>0.01</c:v>
                </c:pt>
                <c:pt idx="61">
                  <c:v>0.01</c:v>
                </c:pt>
                <c:pt idx="62">
                  <c:v>0</c:v>
                </c:pt>
                <c:pt idx="63">
                  <c:v>0</c:v>
                </c:pt>
              </c:numCache>
            </c:numRef>
          </c:val>
          <c:smooth val="0"/>
          <c:extLst>
            <c:ext xmlns:c16="http://schemas.microsoft.com/office/drawing/2014/chart" uri="{C3380CC4-5D6E-409C-BE32-E72D297353CC}">
              <c16:uniqueId val="{00000000-720C-46EF-9D90-74F563A7E097}"/>
            </c:ext>
          </c:extLst>
        </c:ser>
        <c:ser>
          <c:idx val="1"/>
          <c:order val="1"/>
          <c:tx>
            <c:strRef>
              <c:f>UMSplicing_model_1!$G$1</c:f>
              <c:strCache>
                <c:ptCount val="1"/>
                <c:pt idx="0">
                  <c:v>Confidence score</c:v>
                </c:pt>
              </c:strCache>
            </c:strRef>
          </c:tx>
          <c:spPr>
            <a:ln w="28575" cap="rnd">
              <a:solidFill>
                <a:schemeClr val="accent2"/>
              </a:solidFill>
              <a:round/>
            </a:ln>
            <a:effectLst/>
          </c:spPr>
          <c:marker>
            <c:symbol val="none"/>
          </c:marker>
          <c:val>
            <c:numRef>
              <c:f>UMSplicing_model_1!$G$2:$G$65</c:f>
              <c:numCache>
                <c:formatCode>General</c:formatCode>
                <c:ptCount val="64"/>
                <c:pt idx="0">
                  <c:v>0.99</c:v>
                </c:pt>
                <c:pt idx="1">
                  <c:v>0.99</c:v>
                </c:pt>
                <c:pt idx="2">
                  <c:v>0.99</c:v>
                </c:pt>
                <c:pt idx="3">
                  <c:v>0.99</c:v>
                </c:pt>
                <c:pt idx="4">
                  <c:v>0.99</c:v>
                </c:pt>
                <c:pt idx="5">
                  <c:v>0.99</c:v>
                </c:pt>
                <c:pt idx="6">
                  <c:v>0.99</c:v>
                </c:pt>
                <c:pt idx="7">
                  <c:v>0.97</c:v>
                </c:pt>
                <c:pt idx="8">
                  <c:v>0.95</c:v>
                </c:pt>
                <c:pt idx="9">
                  <c:v>0.95</c:v>
                </c:pt>
                <c:pt idx="10">
                  <c:v>0.95</c:v>
                </c:pt>
                <c:pt idx="11">
                  <c:v>0.8</c:v>
                </c:pt>
                <c:pt idx="12">
                  <c:v>0.95</c:v>
                </c:pt>
                <c:pt idx="13">
                  <c:v>0.91</c:v>
                </c:pt>
                <c:pt idx="14">
                  <c:v>0.9</c:v>
                </c:pt>
                <c:pt idx="15">
                  <c:v>0.9</c:v>
                </c:pt>
                <c:pt idx="16">
                  <c:v>0.9</c:v>
                </c:pt>
                <c:pt idx="17">
                  <c:v>0.9</c:v>
                </c:pt>
                <c:pt idx="18">
                  <c:v>0.8</c:v>
                </c:pt>
                <c:pt idx="19">
                  <c:v>0.8</c:v>
                </c:pt>
                <c:pt idx="20">
                  <c:v>0.9</c:v>
                </c:pt>
                <c:pt idx="21">
                  <c:v>0.9</c:v>
                </c:pt>
                <c:pt idx="22">
                  <c:v>0.8</c:v>
                </c:pt>
                <c:pt idx="23">
                  <c:v>0.8</c:v>
                </c:pt>
                <c:pt idx="24">
                  <c:v>0.7</c:v>
                </c:pt>
                <c:pt idx="25">
                  <c:v>0.85</c:v>
                </c:pt>
                <c:pt idx="26">
                  <c:v>0.7</c:v>
                </c:pt>
                <c:pt idx="27">
                  <c:v>0.6</c:v>
                </c:pt>
                <c:pt idx="28">
                  <c:v>0.6</c:v>
                </c:pt>
                <c:pt idx="29">
                  <c:v>0.6</c:v>
                </c:pt>
                <c:pt idx="30">
                  <c:v>0.3</c:v>
                </c:pt>
                <c:pt idx="31">
                  <c:v>0.4</c:v>
                </c:pt>
                <c:pt idx="32">
                  <c:v>0.2</c:v>
                </c:pt>
                <c:pt idx="33">
                  <c:v>0.3</c:v>
                </c:pt>
                <c:pt idx="34">
                  <c:v>0.4</c:v>
                </c:pt>
                <c:pt idx="35">
                  <c:v>0.3</c:v>
                </c:pt>
                <c:pt idx="36">
                  <c:v>0.3</c:v>
                </c:pt>
                <c:pt idx="37">
                  <c:v>0.4</c:v>
                </c:pt>
                <c:pt idx="38">
                  <c:v>0.3</c:v>
                </c:pt>
                <c:pt idx="39">
                  <c:v>0.2</c:v>
                </c:pt>
                <c:pt idx="40">
                  <c:v>0.8</c:v>
                </c:pt>
                <c:pt idx="41">
                  <c:v>0.6</c:v>
                </c:pt>
                <c:pt idx="42">
                  <c:v>0.4</c:v>
                </c:pt>
                <c:pt idx="43">
                  <c:v>0.9</c:v>
                </c:pt>
                <c:pt idx="44">
                  <c:v>0.85</c:v>
                </c:pt>
                <c:pt idx="45">
                  <c:v>0.8</c:v>
                </c:pt>
                <c:pt idx="46">
                  <c:v>0.7</c:v>
                </c:pt>
                <c:pt idx="47">
                  <c:v>0.7</c:v>
                </c:pt>
                <c:pt idx="48">
                  <c:v>0.6</c:v>
                </c:pt>
                <c:pt idx="49">
                  <c:v>0.95</c:v>
                </c:pt>
                <c:pt idx="50">
                  <c:v>0.95</c:v>
                </c:pt>
                <c:pt idx="51">
                  <c:v>0.9</c:v>
                </c:pt>
                <c:pt idx="52">
                  <c:v>0.9</c:v>
                </c:pt>
                <c:pt idx="53">
                  <c:v>0.95</c:v>
                </c:pt>
                <c:pt idx="54">
                  <c:v>0.9</c:v>
                </c:pt>
                <c:pt idx="55">
                  <c:v>0.99</c:v>
                </c:pt>
                <c:pt idx="56">
                  <c:v>0.99</c:v>
                </c:pt>
                <c:pt idx="57">
                  <c:v>0.97</c:v>
                </c:pt>
                <c:pt idx="58">
                  <c:v>0.95</c:v>
                </c:pt>
                <c:pt idx="59">
                  <c:v>0.95</c:v>
                </c:pt>
                <c:pt idx="60">
                  <c:v>0.9</c:v>
                </c:pt>
                <c:pt idx="61">
                  <c:v>0.9</c:v>
                </c:pt>
                <c:pt idx="62">
                  <c:v>0.95</c:v>
                </c:pt>
                <c:pt idx="63">
                  <c:v>0.95</c:v>
                </c:pt>
              </c:numCache>
            </c:numRef>
          </c:val>
          <c:smooth val="0"/>
          <c:extLst>
            <c:ext xmlns:c16="http://schemas.microsoft.com/office/drawing/2014/chart" uri="{C3380CC4-5D6E-409C-BE32-E72D297353CC}">
              <c16:uniqueId val="{00000001-720C-46EF-9D90-74F563A7E097}"/>
            </c:ext>
          </c:extLst>
        </c:ser>
        <c:ser>
          <c:idx val="2"/>
          <c:order val="2"/>
          <c:tx>
            <c:strRef>
              <c:f>UMSplicing_model_1!$H$1</c:f>
              <c:strCache>
                <c:ptCount val="1"/>
                <c:pt idx="0">
                  <c:v>Classification</c:v>
                </c:pt>
              </c:strCache>
            </c:strRef>
          </c:tx>
          <c:spPr>
            <a:ln w="28575" cap="rnd">
              <a:solidFill>
                <a:srgbClr val="0070C0"/>
              </a:solidFill>
              <a:round/>
            </a:ln>
            <a:effectLst/>
          </c:spPr>
          <c:marker>
            <c:symbol val="none"/>
          </c:marker>
          <c:val>
            <c:numRef>
              <c:f>UMSplicing_model_1!$H$2:$H$65</c:f>
              <c:numCache>
                <c:formatCode>General</c:formatCode>
                <c:ptCount val="64"/>
                <c:pt idx="0">
                  <c:v>1</c:v>
                </c:pt>
                <c:pt idx="1">
                  <c:v>1</c:v>
                </c:pt>
                <c:pt idx="2">
                  <c:v>1</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pt idx="23">
                  <c:v>1</c:v>
                </c:pt>
                <c:pt idx="24">
                  <c:v>1</c:v>
                </c:pt>
                <c:pt idx="25">
                  <c:v>1</c:v>
                </c:pt>
                <c:pt idx="26">
                  <c:v>1</c:v>
                </c:pt>
                <c:pt idx="27">
                  <c:v>1</c:v>
                </c:pt>
                <c:pt idx="28">
                  <c:v>1</c:v>
                </c:pt>
                <c:pt idx="29">
                  <c:v>0</c:v>
                </c:pt>
                <c:pt idx="30">
                  <c:v>1</c:v>
                </c:pt>
                <c:pt idx="31">
                  <c:v>1</c:v>
                </c:pt>
                <c:pt idx="32">
                  <c:v>1</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numCache>
            </c:numRef>
          </c:val>
          <c:smooth val="0"/>
          <c:extLst>
            <c:ext xmlns:c16="http://schemas.microsoft.com/office/drawing/2014/chart" uri="{C3380CC4-5D6E-409C-BE32-E72D297353CC}">
              <c16:uniqueId val="{00000002-720C-46EF-9D90-74F563A7E097}"/>
            </c:ext>
          </c:extLst>
        </c:ser>
        <c:dLbls>
          <c:showLegendKey val="0"/>
          <c:showVal val="0"/>
          <c:showCatName val="0"/>
          <c:showSerName val="0"/>
          <c:showPercent val="0"/>
          <c:showBubbleSize val="0"/>
        </c:dLbls>
        <c:smooth val="0"/>
        <c:axId val="852273472"/>
        <c:axId val="852277080"/>
      </c:lineChart>
      <c:catAx>
        <c:axId val="852273472"/>
        <c:scaling>
          <c:orientation val="minMax"/>
        </c:scaling>
        <c:delete val="1"/>
        <c:axPos val="b"/>
        <c:numFmt formatCode="General" sourceLinked="1"/>
        <c:majorTickMark val="none"/>
        <c:minorTickMark val="none"/>
        <c:tickLblPos val="nextTo"/>
        <c:crossAx val="852277080"/>
        <c:crosses val="autoZero"/>
        <c:auto val="1"/>
        <c:lblAlgn val="ctr"/>
        <c:lblOffset val="100"/>
        <c:noMultiLvlLbl val="0"/>
      </c:catAx>
      <c:valAx>
        <c:axId val="852277080"/>
        <c:scaling>
          <c:orientation val="minMax"/>
          <c:max val="1"/>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r>
                  <a:rPr lang="en-US" sz="1600" dirty="0"/>
                  <a:t>Multilayered approach score (0-1)</a:t>
                </a:r>
              </a:p>
            </c:rich>
          </c:tx>
          <c:overlay val="0"/>
          <c:spPr>
            <a:noFill/>
            <a:ln>
              <a:noFill/>
            </a:ln>
            <a:effectLst/>
          </c:spPr>
          <c:txPr>
            <a:bodyPr rot="-5400000" spcFirstLastPara="1" vertOverflow="ellipsis" vert="horz" wrap="square" anchor="ctr" anchorCtr="1"/>
            <a:lstStyle/>
            <a:p>
              <a:pPr>
                <a:defRPr sz="16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85227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7B1142-B515-43FB-9E15-7CE6D4C9F541}" type="datetimeFigureOut">
              <a:rPr lang="en-US" smtClean="0"/>
              <a:t>5/12/2022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68B8D9-ADA1-4600-A2D7-F84E5B6ED3DC}" type="slidenum">
              <a:rPr lang="en-US" smtClean="0"/>
              <a:t>‹#›</a:t>
            </a:fld>
            <a:endParaRPr lang="en-US"/>
          </a:p>
        </p:txBody>
      </p:sp>
    </p:spTree>
    <p:extLst>
      <p:ext uri="{BB962C8B-B14F-4D97-AF65-F5344CB8AC3E}">
        <p14:creationId xmlns:p14="http://schemas.microsoft.com/office/powerpoint/2010/main" val="14265652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ing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7249420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Double line,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3710807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ingle line-top, Blank">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40161266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B85D886-7717-486F-B096-B34AB58FD174}" type="datetimeFigureOut">
              <a:rPr lang="en-US" smtClean="0"/>
              <a:t>5/12/2022</a:t>
            </a:fld>
            <a:endParaRPr lang="en-US" dirty="0"/>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089994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
            <a:ext cx="8229600" cy="67818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647033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amp; Title, Sing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955432"/>
            <a:ext cx="8229600" cy="5902568"/>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531549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mp; Title, Double line">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7" name="Content Placeholder 2"/>
          <p:cNvSpPr>
            <a:spLocks noGrp="1"/>
          </p:cNvSpPr>
          <p:nvPr>
            <p:ph idx="1"/>
          </p:nvPr>
        </p:nvSpPr>
        <p:spPr>
          <a:xfrm>
            <a:off x="457200" y="1066800"/>
            <a:ext cx="8229600" cy="57912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6348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mp; Title, Single line-top">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
        <p:nvSpPr>
          <p:cNvPr id="6" name="Content Placeholder 2"/>
          <p:cNvSpPr>
            <a:spLocks noGrp="1"/>
          </p:cNvSpPr>
          <p:nvPr>
            <p:ph idx="1"/>
          </p:nvPr>
        </p:nvSpPr>
        <p:spPr>
          <a:xfrm>
            <a:off x="457200" y="762000"/>
            <a:ext cx="8229600" cy="6096000"/>
          </a:xfrm>
        </p:spPr>
        <p:txBody>
          <a:bodyPr/>
          <a:lstStyle>
            <a:lvl1pPr>
              <a:defRPr sz="28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218832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amp; Title, Sing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49824"/>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99512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amp; Title, Double lin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15240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17796934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amp; Title, Single line-top">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066799"/>
            <a:ext cx="4038600" cy="579120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066800"/>
            <a:ext cx="4038600" cy="5791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
        <p:nvSpPr>
          <p:cNvPr id="8" name="Title 1"/>
          <p:cNvSpPr>
            <a:spLocks noGrp="1"/>
          </p:cNvSpPr>
          <p:nvPr>
            <p:ph type="title"/>
          </p:nvPr>
        </p:nvSpPr>
        <p:spPr>
          <a:xfrm>
            <a:off x="457200" y="0"/>
            <a:ext cx="8229600" cy="762000"/>
          </a:xfrm>
        </p:spPr>
        <p:txBody>
          <a:bodyPr>
            <a:normAutofit/>
          </a:bodyPr>
          <a:lstStyle>
            <a:lvl1pPr>
              <a:defRPr sz="3200" b="1">
                <a:latin typeface="Arial" panose="020B0604020202020204" pitchFamily="34" charset="0"/>
                <a:cs typeface="Arial" panose="020B0604020202020204" pitchFamily="34" charset="0"/>
              </a:defRPr>
            </a:lvl1pPr>
          </a:lstStyle>
          <a:p>
            <a:r>
              <a:rPr lang="en-US"/>
              <a:t>Click to edit Master title style</a:t>
            </a:r>
            <a:endParaRPr lang="en-US" dirty="0"/>
          </a:p>
        </p:txBody>
      </p:sp>
    </p:spTree>
    <p:extLst>
      <p:ext uri="{BB962C8B-B14F-4D97-AF65-F5344CB8AC3E}">
        <p14:creationId xmlns:p14="http://schemas.microsoft.com/office/powerpoint/2010/main" val="261738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9965021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16034496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P default)">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527015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Column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5257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124388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 Column titles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6831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B85D886-7717-486F-B096-B34AB58FD174}" type="datetimeFigureOut">
              <a:rPr lang="en-US" smtClean="0"/>
              <a:t>5/12/2022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0993506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endParaRPr lang="en-US"/>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8401616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Tex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65849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8881690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 with Caption (PP default)">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B85D886-7717-486F-B096-B34AB58FD174}" type="datetimeFigureOut">
              <a:rPr lang="en-US" smtClean="0"/>
              <a:t>5/12/2022</a:t>
            </a:fld>
            <a:endParaRPr lang="en-US" dirty="0"/>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38962820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P defau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24705785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P defaul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B85D886-7717-486F-B096-B34AB58FD174}" type="datetimeFigureOut">
              <a:rPr lang="en-US" smtClean="0"/>
              <a:t>5/12/2022</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5ACF56B-F97F-42D8-B37F-65DAE327A188}" type="slidenum">
              <a:rPr lang="en-US" smtClean="0"/>
              <a:t>‹#›</a:t>
            </a:fld>
            <a:endParaRPr lang="en-US"/>
          </a:p>
        </p:txBody>
      </p:sp>
    </p:spTree>
    <p:extLst>
      <p:ext uri="{BB962C8B-B14F-4D97-AF65-F5344CB8AC3E}">
        <p14:creationId xmlns:p14="http://schemas.microsoft.com/office/powerpoint/2010/main" val="6701884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600200"/>
            <a:ext cx="40386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48200" y="3938588"/>
            <a:ext cx="40386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6553200" y="6245225"/>
            <a:ext cx="21336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1091248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52578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rial" panose="020B0604020202020204" pitchFamily="34" charset="0"/>
                <a:cs typeface="Arial" panose="020B0604020202020204" pitchFamily="34" charset="0"/>
              </a:defRPr>
            </a:lvl1pPr>
          </a:lstStyle>
          <a:p>
            <a:fld id="{AB85D886-7717-486F-B096-B34AB58FD174}" type="datetimeFigureOut">
              <a:rPr lang="en-US" smtClean="0"/>
              <a:pPr/>
              <a:t>5/12/2022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6934200" y="6356350"/>
            <a:ext cx="2133600" cy="365125"/>
          </a:xfrm>
          <a:prstGeom prst="rect">
            <a:avLst/>
          </a:prstGeom>
        </p:spPr>
        <p:txBody>
          <a:bodyPr vert="horz" lIns="91440" tIns="45720" rIns="91440" bIns="45720" rtlCol="0" anchor="ctr"/>
          <a:lstStyle>
            <a:lvl1pPr algn="r">
              <a:defRPr sz="1200">
                <a:solidFill>
                  <a:schemeClr val="tx1"/>
                </a:solidFill>
                <a:latin typeface="Arial" panose="020B0604020202020204" pitchFamily="34" charset="0"/>
                <a:cs typeface="Arial" panose="020B0604020202020204" pitchFamily="34" charset="0"/>
              </a:defRPr>
            </a:lvl1pPr>
          </a:lstStyle>
          <a:p>
            <a:fld id="{85ACF56B-F97F-42D8-B37F-65DAE327A188}" type="slidenum">
              <a:rPr lang="en-US" smtClean="0"/>
              <a:pPr/>
              <a:t>‹#›</a:t>
            </a:fld>
            <a:endParaRPr lang="en-US"/>
          </a:p>
        </p:txBody>
      </p:sp>
    </p:spTree>
    <p:extLst>
      <p:ext uri="{BB962C8B-B14F-4D97-AF65-F5344CB8AC3E}">
        <p14:creationId xmlns:p14="http://schemas.microsoft.com/office/powerpoint/2010/main" val="2659929054"/>
      </p:ext>
    </p:extLst>
  </p:cSld>
  <p:clrMap bg1="lt1" tx1="dk1" bg2="lt2" tx2="dk2" accent1="accent1" accent2="accent2" accent3="accent3" accent4="accent4" accent5="accent5" accent6="accent6" hlink="hlink" folHlink="folHlink"/>
  <p:sldLayoutIdLst>
    <p:sldLayoutId id="2147483664" r:id="rId1"/>
    <p:sldLayoutId id="2147483666" r:id="rId2"/>
    <p:sldLayoutId id="2147483665" r:id="rId3"/>
    <p:sldLayoutId id="2147483655" r:id="rId4"/>
    <p:sldLayoutId id="2147483671" r:id="rId5"/>
    <p:sldLayoutId id="2147483662" r:id="rId6"/>
    <p:sldLayoutId id="2147483667" r:id="rId7"/>
    <p:sldLayoutId id="2147483663" r:id="rId8"/>
    <p:sldLayoutId id="2147483668" r:id="rId9"/>
    <p:sldLayoutId id="2147483669" r:id="rId10"/>
    <p:sldLayoutId id="2147483670" r:id="rId11"/>
    <p:sldLayoutId id="2147483649" r:id="rId12"/>
    <p:sldLayoutId id="2147483650" r:id="rId13"/>
    <p:sldLayoutId id="2147483651" r:id="rId14"/>
    <p:sldLayoutId id="2147483652" r:id="rId15"/>
    <p:sldLayoutId id="2147483653" r:id="rId16"/>
    <p:sldLayoutId id="2147483654" r:id="rId17"/>
    <p:sldLayoutId id="2147483656" r:id="rId18"/>
    <p:sldLayoutId id="2147483657" r:id="rId19"/>
    <p:sldLayoutId id="2147483658" r:id="rId20"/>
    <p:sldLayoutId id="2147483659" r:id="rId21"/>
    <p:sldLayoutId id="2147483672" r:id="rId22"/>
  </p:sldLayoutIdLst>
  <p:txStyles>
    <p:titleStyle>
      <a:lvl1pPr algn="ctr" defTabSz="914400" rtl="0" eaLnBrk="1" latinLnBrk="0" hangingPunct="1">
        <a:spcBef>
          <a:spcPct val="0"/>
        </a:spcBef>
        <a:buNone/>
        <a:defRPr sz="4400" kern="1200">
          <a:solidFill>
            <a:schemeClr val="tx1"/>
          </a:solidFill>
          <a:latin typeface="Arial" panose="020B060402020202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normAutofit fontScale="90000"/>
          </a:bodyPr>
          <a:lstStyle/>
          <a:p>
            <a:r>
              <a:rPr lang="en-US" altLang="en-US" sz="4000" dirty="0"/>
              <a:t>CAGI slide pack guidelines</a:t>
            </a:r>
            <a:br>
              <a:rPr lang="en-US" altLang="en-US" sz="4000" dirty="0"/>
            </a:br>
            <a:r>
              <a:rPr lang="en-US" altLang="en-US" sz="1800" dirty="0"/>
              <a:t>I agree to my slides being used according to the following terms:</a:t>
            </a:r>
            <a:br>
              <a:rPr lang="en-US" altLang="en-US" sz="1800" dirty="0"/>
            </a:br>
            <a:r>
              <a:rPr lang="en-US" altLang="en-US" sz="1800" dirty="0"/>
              <a:t> </a:t>
            </a:r>
            <a:r>
              <a:rPr lang="en-US" altLang="en-US" sz="1800" i="1" dirty="0"/>
              <a:t>_______</a:t>
            </a:r>
            <a:r>
              <a:rPr lang="en-US" altLang="en-US" sz="1800" i="1" u="sng" dirty="0"/>
              <a:t>Brynja Matthiasardottir, Chiao-Feng Lin, Stephen M. Mount_______</a:t>
            </a:r>
          </a:p>
        </p:txBody>
      </p:sp>
      <p:sp>
        <p:nvSpPr>
          <p:cNvPr id="8197" name="Rectangle 5"/>
          <p:cNvSpPr>
            <a:spLocks noGrp="1" noChangeArrowheads="1"/>
          </p:cNvSpPr>
          <p:nvPr>
            <p:ph idx="1"/>
          </p:nvPr>
        </p:nvSpPr>
        <p:spPr/>
        <p:txBody>
          <a:bodyPr/>
          <a:lstStyle/>
          <a:p>
            <a:pPr>
              <a:lnSpc>
                <a:spcPct val="80000"/>
              </a:lnSpc>
            </a:pPr>
            <a:endParaRPr lang="en-US" altLang="en-US" sz="1400" dirty="0"/>
          </a:p>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6.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8619598" y="4932289"/>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30397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7B461-5ACB-6F8F-E178-61B3CF42A511}"/>
              </a:ext>
            </a:extLst>
          </p:cNvPr>
          <p:cNvSpPr>
            <a:spLocks noGrp="1"/>
          </p:cNvSpPr>
          <p:nvPr>
            <p:ph type="title"/>
          </p:nvPr>
        </p:nvSpPr>
        <p:spPr/>
        <p:txBody>
          <a:bodyPr>
            <a:normAutofit fontScale="90000"/>
          </a:bodyPr>
          <a:lstStyle/>
          <a:p>
            <a:r>
              <a:rPr lang="en-US" dirty="0"/>
              <a:t>Permission request regarding CAGI 6 recordings and hybrid presentations</a:t>
            </a:r>
          </a:p>
        </p:txBody>
      </p:sp>
      <p:sp>
        <p:nvSpPr>
          <p:cNvPr id="3" name="Content Placeholder 2">
            <a:extLst>
              <a:ext uri="{FF2B5EF4-FFF2-40B4-BE49-F238E27FC236}">
                <a16:creationId xmlns:a16="http://schemas.microsoft.com/office/drawing/2014/main" id="{06878C06-7A25-0490-40BD-E256D4DE47DA}"/>
              </a:ext>
            </a:extLst>
          </p:cNvPr>
          <p:cNvSpPr>
            <a:spLocks noGrp="1"/>
          </p:cNvSpPr>
          <p:nvPr>
            <p:ph idx="1"/>
          </p:nvPr>
        </p:nvSpPr>
        <p:spPr/>
        <p:txBody>
          <a:bodyPr>
            <a:normAutofit/>
          </a:bodyPr>
          <a:lstStyle/>
          <a:p>
            <a:pPr marL="0" indent="0">
              <a:buNone/>
            </a:pPr>
            <a:r>
              <a:rPr lang="en-US" dirty="0"/>
              <a:t>I understand that my presentation as associated with CAGI 6 will be recorded and broadcasted via the internet through CAGI’s designated technology provider. </a:t>
            </a:r>
          </a:p>
          <a:p>
            <a:pPr marL="0" indent="0">
              <a:buNone/>
            </a:pPr>
            <a:endParaRPr lang="en-US" dirty="0"/>
          </a:p>
          <a:p>
            <a:pPr marL="0" indent="0">
              <a:buNone/>
            </a:pPr>
            <a:r>
              <a:rPr lang="en-US" dirty="0"/>
              <a:t>As the copyright holder to this presentation entitled “</a:t>
            </a:r>
            <a:r>
              <a:rPr lang="en-US" b="1" i="1" dirty="0"/>
              <a:t>Predicting splicing disruption from variants of unknown significance</a:t>
            </a:r>
            <a:r>
              <a:rPr lang="en-US" i="1" dirty="0"/>
              <a:t>”</a:t>
            </a:r>
            <a:r>
              <a:rPr lang="en-US" dirty="0"/>
              <a:t>, I hereby </a:t>
            </a:r>
            <a:r>
              <a:rPr lang="en-US" b="1" dirty="0"/>
              <a:t>agree</a:t>
            </a:r>
            <a:r>
              <a:rPr lang="en-US" dirty="0"/>
              <a:t> that the copyright for the online broadcast and recording of my presentation be released to CAGI and my recording be uploaded on to the CAGI website.</a:t>
            </a:r>
          </a:p>
        </p:txBody>
      </p:sp>
    </p:spTree>
    <p:extLst>
      <p:ext uri="{BB962C8B-B14F-4D97-AF65-F5344CB8AC3E}">
        <p14:creationId xmlns:p14="http://schemas.microsoft.com/office/powerpoint/2010/main" val="1722023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Team: </a:t>
            </a:r>
            <a:r>
              <a:rPr lang="en-US" altLang="en-US" dirty="0" err="1"/>
              <a:t>UMSplicing</a:t>
            </a:r>
            <a:endParaRPr lang="en-US" altLang="en-US" dirty="0"/>
          </a:p>
        </p:txBody>
      </p:sp>
      <p:sp>
        <p:nvSpPr>
          <p:cNvPr id="2062" name="Rectangle 14"/>
          <p:cNvSpPr>
            <a:spLocks noGrp="1" noChangeArrowheads="1"/>
          </p:cNvSpPr>
          <p:nvPr>
            <p:ph idx="1"/>
          </p:nvPr>
        </p:nvSpPr>
        <p:spPr/>
        <p:txBody>
          <a:bodyPr/>
          <a:lstStyle/>
          <a:p>
            <a:pPr marL="0" indent="0" algn="ctr">
              <a:buNone/>
            </a:pPr>
            <a:endParaRPr lang="en-US" b="1" i="0" dirty="0">
              <a:solidFill>
                <a:srgbClr val="494128"/>
              </a:solidFill>
              <a:effectLst/>
              <a:latin typeface="Roboto" panose="02000000000000000000" pitchFamily="2" charset="0"/>
            </a:endParaRPr>
          </a:p>
          <a:p>
            <a:pPr marL="0" indent="0" algn="ctr">
              <a:buNone/>
            </a:pPr>
            <a:r>
              <a:rPr lang="en-US" sz="3600" b="1" dirty="0" err="1">
                <a:latin typeface="Roboto" panose="02000000000000000000" pitchFamily="2" charset="0"/>
              </a:rPr>
              <a:t>SplicingVUS</a:t>
            </a:r>
            <a:endParaRPr lang="en-US" sz="3600" b="1" dirty="0">
              <a:latin typeface="Roboto" panose="02000000000000000000" pitchFamily="2" charset="0"/>
            </a:endParaRPr>
          </a:p>
          <a:p>
            <a:pPr marL="0" indent="0" algn="ctr">
              <a:buNone/>
            </a:pPr>
            <a:endParaRPr lang="en-US" b="1" dirty="0">
              <a:latin typeface="Roboto" panose="02000000000000000000" pitchFamily="2" charset="0"/>
            </a:endParaRPr>
          </a:p>
          <a:p>
            <a:pPr marL="0" indent="0" algn="ctr">
              <a:buNone/>
            </a:pPr>
            <a:r>
              <a:rPr lang="en-US" b="1" i="1" dirty="0">
                <a:effectLst/>
                <a:latin typeface="Roboto" panose="02000000000000000000" pitchFamily="2" charset="0"/>
              </a:rPr>
              <a:t>Predict whether experimentally validated variants of unknown significance impact normal splicing in blood mRNA</a:t>
            </a:r>
            <a:endParaRPr lang="en-US" b="1" i="1" dirty="0"/>
          </a:p>
          <a:p>
            <a:endParaRPr lang="en-US" altLang="en-US" sz="28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19580404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Experiment</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Content Placeholder 6" descr="Diagram&#10;&#10;Description automatically generated">
            <a:extLst>
              <a:ext uri="{FF2B5EF4-FFF2-40B4-BE49-F238E27FC236}">
                <a16:creationId xmlns:a16="http://schemas.microsoft.com/office/drawing/2014/main" id="{5977B544-2C54-4840-B6AE-2A872D96E00C}"/>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26856"/>
          <a:stretch/>
        </p:blipFill>
        <p:spPr>
          <a:xfrm>
            <a:off x="702241" y="1533546"/>
            <a:ext cx="7910967" cy="4050506"/>
          </a:xfrm>
          <a:prstGeom prst="rect">
            <a:avLst/>
          </a:prstGeom>
        </p:spPr>
      </p:pic>
      <p:sp>
        <p:nvSpPr>
          <p:cNvPr id="8" name="TextBox 7">
            <a:extLst>
              <a:ext uri="{FF2B5EF4-FFF2-40B4-BE49-F238E27FC236}">
                <a16:creationId xmlns:a16="http://schemas.microsoft.com/office/drawing/2014/main" id="{3E9ACB87-438E-4088-98C1-800038CDFCA0}"/>
              </a:ext>
            </a:extLst>
          </p:cNvPr>
          <p:cNvSpPr txBox="1"/>
          <p:nvPr/>
        </p:nvSpPr>
        <p:spPr>
          <a:xfrm>
            <a:off x="1008633" y="4800600"/>
            <a:ext cx="5261377" cy="415498"/>
          </a:xfrm>
          <a:prstGeom prst="rect">
            <a:avLst/>
          </a:prstGeom>
          <a:noFill/>
        </p:spPr>
        <p:txBody>
          <a:bodyPr wrap="none" rtlCol="0">
            <a:spAutoFit/>
          </a:bodyPr>
          <a:lstStyle/>
          <a:p>
            <a:r>
              <a:rPr lang="en-US" sz="1050" dirty="0"/>
              <a:t>*Experimental work conducted in Dr. </a:t>
            </a:r>
            <a:r>
              <a:rPr lang="en-US" sz="1050" dirty="0" err="1"/>
              <a:t>Baralle’s</a:t>
            </a:r>
            <a:r>
              <a:rPr lang="en-US" sz="1050" dirty="0"/>
              <a:t> Lab at The University of Southampton </a:t>
            </a:r>
          </a:p>
          <a:p>
            <a:r>
              <a:rPr lang="en-US" sz="1050" dirty="0"/>
              <a:t>and at Wessex Regional Genetics Lab in Salisbury</a:t>
            </a:r>
          </a:p>
        </p:txBody>
      </p:sp>
    </p:spTree>
    <p:extLst>
      <p:ext uri="{BB962C8B-B14F-4D97-AF65-F5344CB8AC3E}">
        <p14:creationId xmlns:p14="http://schemas.microsoft.com/office/powerpoint/2010/main" val="2086065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Methods</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6" name="Content Placeholder 5" descr="A picture containing application&#10;&#10;Description automatically generated">
            <a:extLst>
              <a:ext uri="{FF2B5EF4-FFF2-40B4-BE49-F238E27FC236}">
                <a16:creationId xmlns:a16="http://schemas.microsoft.com/office/drawing/2014/main" id="{FBABAC28-151B-4027-A20E-204278A8CB53}"/>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23829"/>
          <a:stretch/>
        </p:blipFill>
        <p:spPr>
          <a:xfrm>
            <a:off x="457200" y="1393120"/>
            <a:ext cx="8229600" cy="4273983"/>
          </a:xfrm>
        </p:spPr>
      </p:pic>
    </p:spTree>
    <p:extLst>
      <p:ext uri="{BB962C8B-B14F-4D97-AF65-F5344CB8AC3E}">
        <p14:creationId xmlns:p14="http://schemas.microsoft.com/office/powerpoint/2010/main" val="2994024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Chart&#10;&#10;Description automatically generated">
            <a:extLst>
              <a:ext uri="{FF2B5EF4-FFF2-40B4-BE49-F238E27FC236}">
                <a16:creationId xmlns:a16="http://schemas.microsoft.com/office/drawing/2014/main" id="{FC5F48AF-73FC-4F70-B530-2AE3EA63F1F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271" y="1295400"/>
            <a:ext cx="8269458" cy="5101289"/>
          </a:xfrm>
          <a:prstGeom prst="rect">
            <a:avLst/>
          </a:prstGeom>
        </p:spPr>
      </p:pic>
      <p:sp>
        <p:nvSpPr>
          <p:cNvPr id="2052" name="Rectangle 4"/>
          <p:cNvSpPr>
            <a:spLocks noGrp="1" noChangeArrowheads="1"/>
          </p:cNvSpPr>
          <p:nvPr>
            <p:ph type="title"/>
          </p:nvPr>
        </p:nvSpPr>
        <p:spPr/>
        <p:txBody>
          <a:bodyPr/>
          <a:lstStyle/>
          <a:p>
            <a:r>
              <a:rPr lang="en-US" altLang="en-US" dirty="0"/>
              <a:t>Methods</a:t>
            </a:r>
          </a:p>
        </p:txBody>
      </p:sp>
      <p:sp>
        <p:nvSpPr>
          <p:cNvPr id="2062" name="Rectangle 14"/>
          <p:cNvSpPr>
            <a:spLocks noGrp="1" noChangeArrowheads="1"/>
          </p:cNvSpPr>
          <p:nvPr>
            <p:ph idx="1"/>
          </p:nvPr>
        </p:nvSpPr>
        <p:spPr/>
        <p:txBody>
          <a:bodyPr>
            <a:normAutofit/>
          </a:bodyPr>
          <a:lstStyle/>
          <a:p>
            <a:pPr marL="0" indent="0" algn="r">
              <a:buNone/>
            </a:pPr>
            <a:r>
              <a:rPr lang="en-US" altLang="en-US" sz="1800" b="1" dirty="0"/>
              <a:t>Optimal accuracy threshold, </a:t>
            </a:r>
            <a:r>
              <a:rPr lang="en-US" altLang="en-US" sz="1800" b="1" dirty="0" err="1"/>
              <a:t>SpliceAI</a:t>
            </a:r>
            <a:endParaRPr lang="en-US" altLang="en-US" sz="1800" b="1" dirty="0"/>
          </a:p>
          <a:p>
            <a:pPr marL="0" indent="0" algn="r">
              <a:buNone/>
            </a:pPr>
            <a:r>
              <a:rPr lang="en-US" altLang="en-US" sz="1600" dirty="0"/>
              <a:t>Training set: 257 previously validated variants (Wai et al., 2020)</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
        <p:nvSpPr>
          <p:cNvPr id="8" name="TextBox 7">
            <a:extLst>
              <a:ext uri="{FF2B5EF4-FFF2-40B4-BE49-F238E27FC236}">
                <a16:creationId xmlns:a16="http://schemas.microsoft.com/office/drawing/2014/main" id="{08EE407B-24C7-4890-8543-B4CC3C5AF787}"/>
              </a:ext>
            </a:extLst>
          </p:cNvPr>
          <p:cNvSpPr txBox="1"/>
          <p:nvPr/>
        </p:nvSpPr>
        <p:spPr>
          <a:xfrm>
            <a:off x="2774575" y="1905000"/>
            <a:ext cx="1029449" cy="523220"/>
          </a:xfrm>
          <a:prstGeom prst="rect">
            <a:avLst/>
          </a:prstGeom>
          <a:noFill/>
        </p:spPr>
        <p:txBody>
          <a:bodyPr wrap="none" rtlCol="0">
            <a:spAutoFit/>
          </a:bodyPr>
          <a:lstStyle/>
          <a:p>
            <a:pPr algn="ctr"/>
            <a:r>
              <a:rPr lang="en-US" sz="1400" dirty="0">
                <a:solidFill>
                  <a:srgbClr val="0070C0"/>
                </a:solidFill>
                <a:latin typeface="Arial" panose="020B0604020202020204" pitchFamily="34" charset="0"/>
                <a:cs typeface="Arial" panose="020B0604020202020204" pitchFamily="34" charset="0"/>
              </a:rPr>
              <a:t>Threshold </a:t>
            </a:r>
          </a:p>
          <a:p>
            <a:pPr algn="ctr"/>
            <a:r>
              <a:rPr lang="en-US" sz="1400" dirty="0">
                <a:solidFill>
                  <a:srgbClr val="0070C0"/>
                </a:solidFill>
                <a:latin typeface="Arial" panose="020B0604020202020204" pitchFamily="34" charset="0"/>
                <a:cs typeface="Arial" panose="020B0604020202020204" pitchFamily="34" charset="0"/>
              </a:rPr>
              <a:t>0.21</a:t>
            </a:r>
          </a:p>
        </p:txBody>
      </p:sp>
    </p:spTree>
    <p:extLst>
      <p:ext uri="{BB962C8B-B14F-4D97-AF65-F5344CB8AC3E}">
        <p14:creationId xmlns:p14="http://schemas.microsoft.com/office/powerpoint/2010/main" val="14968278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Methods</a:t>
            </a:r>
          </a:p>
        </p:txBody>
      </p:sp>
      <p:sp>
        <p:nvSpPr>
          <p:cNvPr id="2062" name="Rectangle 14"/>
          <p:cNvSpPr>
            <a:spLocks noGrp="1" noChangeArrowheads="1"/>
          </p:cNvSpPr>
          <p:nvPr>
            <p:ph idx="1"/>
          </p:nvPr>
        </p:nvSpPr>
        <p:spPr/>
        <p:txBody>
          <a:bodyPr>
            <a:normAutofit/>
          </a:bodyPr>
          <a:lstStyle/>
          <a:p>
            <a:pPr marL="0" indent="0" algn="r">
              <a:buNone/>
            </a:pPr>
            <a:r>
              <a:rPr lang="en-US" altLang="en-US" sz="2000" b="1" dirty="0"/>
              <a:t>Model: Direct application of </a:t>
            </a:r>
            <a:r>
              <a:rPr lang="en-US" altLang="en-US" sz="2000" b="1" dirty="0" err="1"/>
              <a:t>SpliceAI</a:t>
            </a:r>
            <a:endParaRPr lang="en-US" altLang="en-US" sz="2000" b="1" dirty="0"/>
          </a:p>
          <a:p>
            <a:pPr marL="0" indent="0" algn="r">
              <a:buNone/>
            </a:pPr>
            <a:endParaRPr lang="en-US" altLang="en-US" sz="16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3" name="Picture 2" descr="Timeline&#10;&#10;Description automatically generated">
            <a:extLst>
              <a:ext uri="{FF2B5EF4-FFF2-40B4-BE49-F238E27FC236}">
                <a16:creationId xmlns:a16="http://schemas.microsoft.com/office/drawing/2014/main" id="{3C2A38BA-3DE5-4D81-A7B2-5227350E51EA}"/>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6607" b="18750"/>
          <a:stretch/>
        </p:blipFill>
        <p:spPr>
          <a:xfrm>
            <a:off x="0" y="1905000"/>
            <a:ext cx="9144000" cy="3048000"/>
          </a:xfrm>
          <a:prstGeom prst="rect">
            <a:avLst/>
          </a:prstGeom>
        </p:spPr>
      </p:pic>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C77EA9E-8AD8-45B4-B1B6-D28084BADDFD}"/>
                  </a:ext>
                </a:extLst>
              </p:cNvPr>
              <p:cNvSpPr txBox="1"/>
              <p:nvPr/>
            </p:nvSpPr>
            <p:spPr>
              <a:xfrm>
                <a:off x="4657725" y="5096608"/>
                <a:ext cx="2222981" cy="469424"/>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𝐶𝑆</m:t>
                          </m:r>
                          <m:r>
                            <a:rPr lang="en-US" sz="1200" b="0" i="1" smtClean="0">
                              <a:latin typeface="Cambria Math" panose="02040503050406030204" pitchFamily="18" charset="0"/>
                            </a:rPr>
                            <m:t>=</m:t>
                          </m:r>
                          <m:r>
                            <a:rPr lang="en-US" sz="1200" b="0" i="1" smtClean="0">
                              <a:latin typeface="Cambria Math" panose="02040503050406030204" pitchFamily="18" charset="0"/>
                            </a:rPr>
                            <m:t>𝑌</m:t>
                          </m:r>
                        </m:e>
                        <m:sub>
                          <m:r>
                            <a:rPr lang="en-US" sz="1200" b="0" i="1" smtClean="0">
                              <a:latin typeface="Cambria Math" panose="02040503050406030204" pitchFamily="18" charset="0"/>
                            </a:rPr>
                            <m:t>0</m:t>
                          </m:r>
                        </m:sub>
                      </m:sSub>
                      <m:r>
                        <a:rPr lang="en-US" sz="1200" b="0" i="1" smtClean="0">
                          <a:latin typeface="Cambria Math" panose="02040503050406030204" pitchFamily="18" charset="0"/>
                        </a:rPr>
                        <m:t>+ </m:t>
                      </m:r>
                      <m:f>
                        <m:fPr>
                          <m:ctrlPr>
                            <a:rPr lang="en-US" sz="1200" b="0" i="1" smtClean="0">
                              <a:latin typeface="Cambria Math" panose="02040503050406030204" pitchFamily="18" charset="0"/>
                            </a:rPr>
                          </m:ctrlPr>
                        </m:fPr>
                        <m:num>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𝑌</m:t>
                              </m:r>
                            </m:e>
                            <m:sub>
                              <m:r>
                                <a:rPr lang="en-US" sz="1200" b="0" i="1" smtClean="0">
                                  <a:latin typeface="Cambria Math" panose="02040503050406030204" pitchFamily="18" charset="0"/>
                                </a:rPr>
                                <m:t>1</m:t>
                              </m:r>
                            </m:sub>
                          </m:sSub>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𝑌</m:t>
                              </m:r>
                            </m:e>
                            <m:sub>
                              <m:r>
                                <a:rPr lang="en-US" sz="1200" b="0" i="1" smtClean="0">
                                  <a:latin typeface="Cambria Math" panose="02040503050406030204" pitchFamily="18" charset="0"/>
                                </a:rPr>
                                <m:t>0</m:t>
                              </m:r>
                            </m:sub>
                          </m:sSub>
                        </m:num>
                        <m:den>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𝑋</m:t>
                              </m:r>
                            </m:e>
                            <m:sub>
                              <m:r>
                                <a:rPr lang="en-US" sz="1200" b="0" i="1" smtClean="0">
                                  <a:latin typeface="Cambria Math" panose="02040503050406030204" pitchFamily="18" charset="0"/>
                                </a:rPr>
                                <m:t>1</m:t>
                              </m:r>
                            </m:sub>
                          </m:sSub>
                          <m:r>
                            <a:rPr lang="en-US" sz="1200" b="0" i="1" smtClean="0">
                              <a:latin typeface="Cambria Math" panose="02040503050406030204" pitchFamily="18" charset="0"/>
                            </a:rPr>
                            <m:t>−</m:t>
                          </m:r>
                          <m:sSub>
                            <m:sSubPr>
                              <m:ctrlPr>
                                <a:rPr lang="en-US" sz="1200" b="0" i="1" smtClean="0">
                                  <a:latin typeface="Cambria Math" panose="02040503050406030204" pitchFamily="18" charset="0"/>
                                </a:rPr>
                              </m:ctrlPr>
                            </m:sSubPr>
                            <m:e>
                              <m:r>
                                <a:rPr lang="en-US" sz="1200" b="0" i="1" smtClean="0">
                                  <a:latin typeface="Cambria Math" panose="02040503050406030204" pitchFamily="18" charset="0"/>
                                </a:rPr>
                                <m:t>𝑋</m:t>
                              </m:r>
                            </m:e>
                            <m:sub>
                              <m:r>
                                <a:rPr lang="en-US" sz="1200" b="0" i="1" smtClean="0">
                                  <a:latin typeface="Cambria Math" panose="02040503050406030204" pitchFamily="18" charset="0"/>
                                </a:rPr>
                                <m:t>0</m:t>
                              </m:r>
                            </m:sub>
                          </m:sSub>
                        </m:den>
                      </m:f>
                      <m:r>
                        <a:rPr lang="en-US" sz="1200" b="0" i="1" smtClean="0">
                          <a:latin typeface="Cambria Math" panose="02040503050406030204" pitchFamily="18" charset="0"/>
                          <a:ea typeface="Cambria Math" panose="02040503050406030204" pitchFamily="18" charset="0"/>
                        </a:rPr>
                        <m:t>×(</m:t>
                      </m:r>
                      <m:r>
                        <a:rPr lang="en-US" sz="1200" b="0" i="1" smtClean="0">
                          <a:latin typeface="Cambria Math" panose="02040503050406030204" pitchFamily="18" charset="0"/>
                          <a:ea typeface="Cambria Math" panose="02040503050406030204" pitchFamily="18" charset="0"/>
                        </a:rPr>
                        <m:t>𝑍</m:t>
                      </m:r>
                      <m:r>
                        <a:rPr lang="en-US" sz="1200" b="0" i="1" smtClean="0">
                          <a:latin typeface="Cambria Math" panose="02040503050406030204" pitchFamily="18" charset="0"/>
                          <a:ea typeface="Cambria Math" panose="02040503050406030204" pitchFamily="18" charset="0"/>
                        </a:rPr>
                        <m:t>−</m:t>
                      </m:r>
                      <m:sSub>
                        <m:sSubPr>
                          <m:ctrlPr>
                            <a:rPr lang="en-US" sz="1200" b="0" i="1" smtClean="0">
                              <a:latin typeface="Cambria Math" panose="02040503050406030204" pitchFamily="18" charset="0"/>
                              <a:ea typeface="Cambria Math" panose="02040503050406030204" pitchFamily="18" charset="0"/>
                            </a:rPr>
                          </m:ctrlPr>
                        </m:sSubPr>
                        <m:e>
                          <m:r>
                            <a:rPr lang="en-US" sz="1200" b="0" i="1" smtClean="0">
                              <a:latin typeface="Cambria Math" panose="02040503050406030204" pitchFamily="18" charset="0"/>
                              <a:ea typeface="Cambria Math" panose="02040503050406030204" pitchFamily="18" charset="0"/>
                            </a:rPr>
                            <m:t>𝑋</m:t>
                          </m:r>
                        </m:e>
                        <m:sub>
                          <m:r>
                            <a:rPr lang="en-US" sz="1200" b="0" i="1" smtClean="0">
                              <a:latin typeface="Cambria Math" panose="02040503050406030204" pitchFamily="18" charset="0"/>
                              <a:ea typeface="Cambria Math" panose="02040503050406030204" pitchFamily="18" charset="0"/>
                            </a:rPr>
                            <m:t>0</m:t>
                          </m:r>
                        </m:sub>
                      </m:sSub>
                      <m:r>
                        <a:rPr lang="en-US" sz="1200" b="0" i="1" smtClean="0">
                          <a:latin typeface="Cambria Math" panose="02040503050406030204" pitchFamily="18" charset="0"/>
                          <a:ea typeface="Cambria Math" panose="02040503050406030204" pitchFamily="18" charset="0"/>
                        </a:rPr>
                        <m:t>)</m:t>
                      </m:r>
                    </m:oMath>
                  </m:oMathPara>
                </a14:m>
                <a:endParaRPr lang="en-US" sz="1200" dirty="0"/>
              </a:p>
            </p:txBody>
          </p:sp>
        </mc:Choice>
        <mc:Fallback xmlns="">
          <p:sp>
            <p:nvSpPr>
              <p:cNvPr id="6" name="TextBox 5">
                <a:extLst>
                  <a:ext uri="{FF2B5EF4-FFF2-40B4-BE49-F238E27FC236}">
                    <a16:creationId xmlns:a16="http://schemas.microsoft.com/office/drawing/2014/main" id="{7C77EA9E-8AD8-45B4-B1B6-D28084BADDFD}"/>
                  </a:ext>
                </a:extLst>
              </p:cNvPr>
              <p:cNvSpPr txBox="1">
                <a:spLocks noRot="1" noChangeAspect="1" noMove="1" noResize="1" noEditPoints="1" noAdjustHandles="1" noChangeArrowheads="1" noChangeShapeType="1" noTextEdit="1"/>
              </p:cNvSpPr>
              <p:nvPr/>
            </p:nvSpPr>
            <p:spPr>
              <a:xfrm>
                <a:off x="4657725" y="5096608"/>
                <a:ext cx="2222981" cy="469424"/>
              </a:xfrm>
              <a:prstGeom prst="rect">
                <a:avLst/>
              </a:prstGeom>
              <a:blipFill>
                <a:blip r:embed="rId3"/>
                <a:stretch>
                  <a:fillRect/>
                </a:stretch>
              </a:blipFill>
            </p:spPr>
            <p:txBody>
              <a:bodyPr/>
              <a:lstStyle/>
              <a:p>
                <a:r>
                  <a:rPr lang="en-US">
                    <a:noFill/>
                  </a:rPr>
                  <a:t> </a:t>
                </a:r>
              </a:p>
            </p:txBody>
          </p:sp>
        </mc:Fallback>
      </mc:AlternateContent>
      <p:sp>
        <p:nvSpPr>
          <p:cNvPr id="2" name="TextBox 1">
            <a:extLst>
              <a:ext uri="{FF2B5EF4-FFF2-40B4-BE49-F238E27FC236}">
                <a16:creationId xmlns:a16="http://schemas.microsoft.com/office/drawing/2014/main" id="{9136A4E1-0E41-47EF-9F4A-CA90E322A5B1}"/>
              </a:ext>
            </a:extLst>
          </p:cNvPr>
          <p:cNvSpPr txBox="1"/>
          <p:nvPr/>
        </p:nvSpPr>
        <p:spPr>
          <a:xfrm>
            <a:off x="353209" y="3657600"/>
            <a:ext cx="1409700" cy="1569660"/>
          </a:xfrm>
          <a:prstGeom prst="rect">
            <a:avLst/>
          </a:prstGeom>
          <a:noFill/>
        </p:spPr>
        <p:txBody>
          <a:bodyPr wrap="square" rtlCol="0">
            <a:spAutoFit/>
          </a:bodyPr>
          <a:lstStyle/>
          <a:p>
            <a:pPr algn="ctr"/>
            <a:r>
              <a:rPr lang="en-US" sz="1200" dirty="0"/>
              <a:t>Four probability scores for each variant:</a:t>
            </a:r>
          </a:p>
          <a:p>
            <a:pPr algn="just"/>
            <a:endParaRPr lang="en-US" sz="1200" dirty="0"/>
          </a:p>
          <a:p>
            <a:pPr marL="228600" indent="-228600" algn="just">
              <a:buFont typeface="+mj-lt"/>
              <a:buAutoNum type="arabicPeriod"/>
            </a:pPr>
            <a:r>
              <a:rPr lang="en-US" sz="1200" dirty="0"/>
              <a:t>Acceptor Gain </a:t>
            </a:r>
          </a:p>
          <a:p>
            <a:pPr marL="228600" indent="-228600" algn="just">
              <a:buFont typeface="+mj-lt"/>
              <a:buAutoNum type="arabicPeriod"/>
            </a:pPr>
            <a:r>
              <a:rPr lang="en-US" sz="1200" dirty="0"/>
              <a:t>Acceptor Loss </a:t>
            </a:r>
          </a:p>
          <a:p>
            <a:pPr marL="228600" indent="-228600" algn="just">
              <a:buFont typeface="+mj-lt"/>
              <a:buAutoNum type="arabicPeriod"/>
            </a:pPr>
            <a:r>
              <a:rPr lang="en-US" sz="1200" dirty="0"/>
              <a:t>Donor Gain </a:t>
            </a:r>
          </a:p>
          <a:p>
            <a:pPr marL="228600" indent="-228600" algn="just">
              <a:buFont typeface="+mj-lt"/>
              <a:buAutoNum type="arabicPeriod"/>
            </a:pPr>
            <a:r>
              <a:rPr lang="en-US" sz="1200" dirty="0"/>
              <a:t>Donor Loss</a:t>
            </a:r>
          </a:p>
        </p:txBody>
      </p:sp>
    </p:spTree>
    <p:extLst>
      <p:ext uri="{BB962C8B-B14F-4D97-AF65-F5344CB8AC3E}">
        <p14:creationId xmlns:p14="http://schemas.microsoft.com/office/powerpoint/2010/main" val="1666203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Results</a:t>
            </a:r>
          </a:p>
        </p:txBody>
      </p:sp>
      <mc:AlternateContent xmlns:mc="http://schemas.openxmlformats.org/markup-compatibility/2006" xmlns:a14="http://schemas.microsoft.com/office/drawing/2010/main">
        <mc:Choice Requires="a14">
          <p:sp>
            <p:nvSpPr>
              <p:cNvPr id="2062" name="Rectangle 14"/>
              <p:cNvSpPr>
                <a:spLocks noGrp="1" noChangeArrowheads="1"/>
              </p:cNvSpPr>
              <p:nvPr>
                <p:ph idx="1"/>
              </p:nvPr>
            </p:nvSpPr>
            <p:spPr/>
            <p:txBody>
              <a:bodyPr>
                <a:normAutofit/>
              </a:bodyPr>
              <a:lstStyle/>
              <a:p>
                <a:pPr marL="0" indent="0" algn="r">
                  <a:buNone/>
                </a:pPr>
                <a:r>
                  <a:rPr lang="en-US" altLang="en-US" sz="2000" b="1" dirty="0"/>
                  <a:t>Model: Direct application of </a:t>
                </a:r>
                <a:r>
                  <a:rPr lang="en-US" altLang="en-US" sz="2000" b="1" dirty="0" err="1"/>
                  <a:t>SpliceAI</a:t>
                </a:r>
                <a:endParaRPr lang="en-US" altLang="en-US" sz="2000" b="1" dirty="0"/>
              </a:p>
              <a:p>
                <a:pPr marL="0" indent="0" algn="r">
                  <a:buNone/>
                </a:pPr>
                <a14:m>
                  <m:oMathPara xmlns:m="http://schemas.openxmlformats.org/officeDocument/2006/math">
                    <m:oMathParaPr>
                      <m:jc m:val="right"/>
                    </m:oMathParaPr>
                    <m:oMath xmlns:m="http://schemas.openxmlformats.org/officeDocument/2006/math">
                      <m:r>
                        <a:rPr lang="en-US" sz="1400" b="0" i="1" smtClean="0">
                          <a:latin typeface="Cambria Math" panose="02040503050406030204" pitchFamily="18" charset="0"/>
                        </a:rPr>
                        <m:t>𝐶𝑜𝑛𝑓𝑖𝑑𝑒𝑛𝑐𝑒</m:t>
                      </m:r>
                      <m:r>
                        <a:rPr lang="en-US" sz="1400" b="0" i="1" smtClean="0">
                          <a:latin typeface="Cambria Math" panose="02040503050406030204" pitchFamily="18" charset="0"/>
                        </a:rPr>
                        <m:t> </m:t>
                      </m:r>
                      <m:r>
                        <a:rPr lang="en-US" sz="1400" b="0" i="1" smtClean="0">
                          <a:latin typeface="Cambria Math" panose="02040503050406030204" pitchFamily="18" charset="0"/>
                        </a:rPr>
                        <m:t>𝑠𝑐𝑜𝑟𝑒</m:t>
                      </m:r>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0</m:t>
                          </m:r>
                        </m:sub>
                      </m:sSub>
                      <m:r>
                        <a:rPr lang="en-US" sz="1400" b="0" i="1" smtClean="0">
                          <a:latin typeface="Cambria Math" panose="02040503050406030204" pitchFamily="18" charset="0"/>
                        </a:rPr>
                        <m:t>+ </m:t>
                      </m:r>
                      <m:f>
                        <m:fPr>
                          <m:ctrlPr>
                            <a:rPr lang="en-US" sz="1400" b="0" i="1" smtClean="0">
                              <a:latin typeface="Cambria Math" panose="02040503050406030204" pitchFamily="18" charset="0"/>
                            </a:rPr>
                          </m:ctrlPr>
                        </m:fPr>
                        <m:num>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𝑌</m:t>
                              </m:r>
                            </m:e>
                            <m:sub>
                              <m:r>
                                <a:rPr lang="en-US" sz="1400" b="0" i="1" smtClean="0">
                                  <a:latin typeface="Cambria Math" panose="02040503050406030204" pitchFamily="18" charset="0"/>
                                </a:rPr>
                                <m:t>0</m:t>
                              </m:r>
                            </m:sub>
                          </m:sSub>
                        </m:num>
                        <m:den>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𝑋</m:t>
                              </m:r>
                            </m:e>
                            <m:sub>
                              <m:r>
                                <a:rPr lang="en-US" sz="1400" b="0" i="1" smtClean="0">
                                  <a:latin typeface="Cambria Math" panose="02040503050406030204" pitchFamily="18" charset="0"/>
                                </a:rPr>
                                <m:t>1</m:t>
                              </m:r>
                            </m:sub>
                          </m:sSub>
                          <m:r>
                            <a:rPr lang="en-US" sz="1400" b="0" i="1" smtClean="0">
                              <a:latin typeface="Cambria Math" panose="02040503050406030204" pitchFamily="18" charset="0"/>
                            </a:rPr>
                            <m:t>−</m:t>
                          </m:r>
                          <m:sSub>
                            <m:sSubPr>
                              <m:ctrlPr>
                                <a:rPr lang="en-US" sz="1400" b="0" i="1" smtClean="0">
                                  <a:latin typeface="Cambria Math" panose="02040503050406030204" pitchFamily="18" charset="0"/>
                                </a:rPr>
                              </m:ctrlPr>
                            </m:sSubPr>
                            <m:e>
                              <m:r>
                                <a:rPr lang="en-US" sz="1400" b="0" i="1" smtClean="0">
                                  <a:latin typeface="Cambria Math" panose="02040503050406030204" pitchFamily="18" charset="0"/>
                                </a:rPr>
                                <m:t>𝑋</m:t>
                              </m:r>
                            </m:e>
                            <m:sub>
                              <m:r>
                                <a:rPr lang="en-US" sz="1400" b="0" i="1" smtClean="0">
                                  <a:latin typeface="Cambria Math" panose="02040503050406030204" pitchFamily="18" charset="0"/>
                                </a:rPr>
                                <m:t>0</m:t>
                              </m:r>
                            </m:sub>
                          </m:sSub>
                        </m:den>
                      </m:f>
                      <m:r>
                        <a:rPr lang="en-US" sz="1400" b="0" i="1" smtClean="0">
                          <a:latin typeface="Cambria Math" panose="02040503050406030204" pitchFamily="18" charset="0"/>
                          <a:ea typeface="Cambria Math" panose="02040503050406030204" pitchFamily="18" charset="0"/>
                        </a:rPr>
                        <m:t>×(</m:t>
                      </m:r>
                      <m:r>
                        <a:rPr lang="en-US" sz="1400" b="0" i="1" smtClean="0">
                          <a:latin typeface="Cambria Math" panose="02040503050406030204" pitchFamily="18" charset="0"/>
                          <a:ea typeface="Cambria Math" panose="02040503050406030204" pitchFamily="18" charset="0"/>
                        </a:rPr>
                        <m:t>𝑍</m:t>
                      </m:r>
                      <m:r>
                        <a:rPr lang="en-US" sz="1400" b="0" i="1" smtClean="0">
                          <a:latin typeface="Cambria Math" panose="02040503050406030204" pitchFamily="18" charset="0"/>
                          <a:ea typeface="Cambria Math" panose="02040503050406030204" pitchFamily="18" charset="0"/>
                        </a:rPr>
                        <m:t>−</m:t>
                      </m:r>
                      <m:sSub>
                        <m:sSubPr>
                          <m:ctrlPr>
                            <a:rPr lang="en-US" sz="1400" b="0" i="1" smtClean="0">
                              <a:latin typeface="Cambria Math" panose="02040503050406030204" pitchFamily="18" charset="0"/>
                              <a:ea typeface="Cambria Math" panose="02040503050406030204" pitchFamily="18" charset="0"/>
                            </a:rPr>
                          </m:ctrlPr>
                        </m:sSubPr>
                        <m:e>
                          <m:r>
                            <a:rPr lang="en-US" sz="1400" b="0" i="1" smtClean="0">
                              <a:latin typeface="Cambria Math" panose="02040503050406030204" pitchFamily="18" charset="0"/>
                              <a:ea typeface="Cambria Math" panose="02040503050406030204" pitchFamily="18" charset="0"/>
                            </a:rPr>
                            <m:t>𝑋</m:t>
                          </m:r>
                        </m:e>
                        <m:sub>
                          <m:r>
                            <a:rPr lang="en-US" sz="1400" b="0" i="1" smtClean="0">
                              <a:latin typeface="Cambria Math" panose="02040503050406030204" pitchFamily="18" charset="0"/>
                              <a:ea typeface="Cambria Math" panose="02040503050406030204" pitchFamily="18" charset="0"/>
                            </a:rPr>
                            <m:t>0</m:t>
                          </m:r>
                        </m:sub>
                      </m:sSub>
                      <m:r>
                        <a:rPr lang="en-US" sz="1400" b="0" i="1" smtClean="0">
                          <a:latin typeface="Cambria Math" panose="02040503050406030204" pitchFamily="18" charset="0"/>
                          <a:ea typeface="Cambria Math" panose="02040503050406030204" pitchFamily="18" charset="0"/>
                        </a:rPr>
                        <m:t>)</m:t>
                      </m:r>
                    </m:oMath>
                  </m:oMathPara>
                </a14:m>
                <a:endParaRPr lang="en-US" sz="1400" dirty="0"/>
              </a:p>
            </p:txBody>
          </p:sp>
        </mc:Choice>
        <mc:Fallback xmlns="">
          <p:sp>
            <p:nvSpPr>
              <p:cNvPr id="2062" name="Rectangle 14"/>
              <p:cNvSpPr>
                <a:spLocks noGrp="1" noRot="1" noChangeAspect="1" noMove="1" noResize="1" noEditPoints="1" noAdjustHandles="1" noChangeArrowheads="1" noChangeShapeType="1" noTextEdit="1"/>
              </p:cNvSpPr>
              <p:nvPr>
                <p:ph idx="1"/>
              </p:nvPr>
            </p:nvSpPr>
            <p:spPr>
              <a:blipFill>
                <a:blip r:embed="rId2"/>
                <a:stretch>
                  <a:fillRect t="-517" r="-741"/>
                </a:stretch>
              </a:blipFill>
            </p:spPr>
            <p:txBody>
              <a:bodyPr/>
              <a:lstStyle/>
              <a:p>
                <a:r>
                  <a:rPr lang="en-US">
                    <a:noFill/>
                  </a:rPr>
                  <a:t> </a:t>
                </a:r>
              </a:p>
            </p:txBody>
          </p:sp>
        </mc:Fallback>
      </mc:AlternateContent>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7" name="Chart 6">
            <a:extLst>
              <a:ext uri="{FF2B5EF4-FFF2-40B4-BE49-F238E27FC236}">
                <a16:creationId xmlns:a16="http://schemas.microsoft.com/office/drawing/2014/main" id="{6AEDB81A-C578-488C-BA25-6819C70BA0F3}"/>
              </a:ext>
            </a:extLst>
          </p:cNvPr>
          <p:cNvGraphicFramePr>
            <a:graphicFrameLocks/>
          </p:cNvGraphicFramePr>
          <p:nvPr>
            <p:extLst>
              <p:ext uri="{D42A27DB-BD31-4B8C-83A1-F6EECF244321}">
                <p14:modId xmlns:p14="http://schemas.microsoft.com/office/powerpoint/2010/main" val="1503965584"/>
              </p:ext>
            </p:extLst>
          </p:nvPr>
        </p:nvGraphicFramePr>
        <p:xfrm>
          <a:off x="352425" y="1851879"/>
          <a:ext cx="8229600" cy="425291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296634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Methods</a:t>
            </a:r>
          </a:p>
        </p:txBody>
      </p:sp>
      <p:sp>
        <p:nvSpPr>
          <p:cNvPr id="2062" name="Rectangle 14"/>
          <p:cNvSpPr>
            <a:spLocks noGrp="1" noChangeArrowheads="1"/>
          </p:cNvSpPr>
          <p:nvPr>
            <p:ph idx="1"/>
          </p:nvPr>
        </p:nvSpPr>
        <p:spPr/>
        <p:txBody>
          <a:bodyPr>
            <a:normAutofit/>
          </a:bodyPr>
          <a:lstStyle/>
          <a:p>
            <a:pPr marL="0" indent="0" algn="r">
              <a:buNone/>
            </a:pPr>
            <a:r>
              <a:rPr lang="en-US" altLang="en-US" sz="2000" b="1" dirty="0"/>
              <a:t>Model: Multilayered approach</a:t>
            </a:r>
          </a:p>
          <a:p>
            <a:pPr marL="0" indent="0" algn="r">
              <a:buNone/>
            </a:pPr>
            <a:endParaRPr lang="en-US" altLang="en-US" sz="16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pic>
        <p:nvPicPr>
          <p:cNvPr id="7" name="Picture 6" descr="Timeline&#10;&#10;Description automatically generated">
            <a:extLst>
              <a:ext uri="{FF2B5EF4-FFF2-40B4-BE49-F238E27FC236}">
                <a16:creationId xmlns:a16="http://schemas.microsoft.com/office/drawing/2014/main" id="{F4840ACF-B0F4-4D8B-9CCB-BC355322CBDB}"/>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t="33259" b="26563"/>
          <a:stretch/>
        </p:blipFill>
        <p:spPr>
          <a:xfrm>
            <a:off x="0" y="2230316"/>
            <a:ext cx="9144000" cy="2743200"/>
          </a:xfrm>
          <a:prstGeom prst="rect">
            <a:avLst/>
          </a:prstGeom>
        </p:spPr>
      </p:pic>
    </p:spTree>
    <p:extLst>
      <p:ext uri="{BB962C8B-B14F-4D97-AF65-F5344CB8AC3E}">
        <p14:creationId xmlns:p14="http://schemas.microsoft.com/office/powerpoint/2010/main" val="28130621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Results</a:t>
            </a:r>
          </a:p>
        </p:txBody>
      </p:sp>
      <p:sp>
        <p:nvSpPr>
          <p:cNvPr id="2062" name="Rectangle 14"/>
          <p:cNvSpPr>
            <a:spLocks noGrp="1" noChangeArrowheads="1"/>
          </p:cNvSpPr>
          <p:nvPr>
            <p:ph idx="1"/>
          </p:nvPr>
        </p:nvSpPr>
        <p:spPr/>
        <p:txBody>
          <a:bodyPr>
            <a:normAutofit/>
          </a:bodyPr>
          <a:lstStyle/>
          <a:p>
            <a:pPr marL="0" indent="0" algn="r">
              <a:buNone/>
            </a:pPr>
            <a:r>
              <a:rPr lang="en-US" altLang="en-US" sz="2000" b="1" dirty="0"/>
              <a:t>Model: Multilayered approach</a:t>
            </a:r>
          </a:p>
          <a:p>
            <a:pPr marL="0" indent="0" algn="r">
              <a:buNone/>
            </a:pPr>
            <a:endParaRPr lang="en-US" altLang="en-US" sz="1600" dirty="0"/>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graphicFrame>
        <p:nvGraphicFramePr>
          <p:cNvPr id="8" name="Content Placeholder 7">
            <a:extLst>
              <a:ext uri="{FF2B5EF4-FFF2-40B4-BE49-F238E27FC236}">
                <a16:creationId xmlns:a16="http://schemas.microsoft.com/office/drawing/2014/main" id="{2AD15327-048A-4EE7-8C76-347351400F33}"/>
              </a:ext>
            </a:extLst>
          </p:cNvPr>
          <p:cNvGraphicFramePr>
            <a:graphicFrameLocks/>
          </p:cNvGraphicFramePr>
          <p:nvPr>
            <p:extLst>
              <p:ext uri="{D42A27DB-BD31-4B8C-83A1-F6EECF244321}">
                <p14:modId xmlns:p14="http://schemas.microsoft.com/office/powerpoint/2010/main" val="2084389707"/>
              </p:ext>
            </p:extLst>
          </p:nvPr>
        </p:nvGraphicFramePr>
        <p:xfrm>
          <a:off x="38100" y="1424940"/>
          <a:ext cx="8648700" cy="46798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939778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Conclusions</a:t>
            </a:r>
          </a:p>
        </p:txBody>
      </p:sp>
      <p:sp>
        <p:nvSpPr>
          <p:cNvPr id="2062" name="Rectangle 14"/>
          <p:cNvSpPr>
            <a:spLocks noGrp="1" noChangeArrowheads="1"/>
          </p:cNvSpPr>
          <p:nvPr>
            <p:ph idx="1"/>
          </p:nvPr>
        </p:nvSpPr>
        <p:spPr/>
        <p:txBody>
          <a:bodyPr>
            <a:normAutofit/>
          </a:bodyPr>
          <a:lstStyle/>
          <a:p>
            <a:pPr marL="0" indent="0" algn="ctr">
              <a:lnSpc>
                <a:spcPct val="200000"/>
              </a:lnSpc>
              <a:buNone/>
            </a:pPr>
            <a:endParaRPr lang="en-US" sz="1800" b="0" i="0" u="none" strike="noStrike" baseline="0" dirty="0">
              <a:solidFill>
                <a:srgbClr val="000000"/>
              </a:solidFill>
              <a:latin typeface="Calibri (body)"/>
            </a:endParaRPr>
          </a:p>
          <a:p>
            <a:pPr marL="0" indent="0" algn="ctr">
              <a:lnSpc>
                <a:spcPct val="200000"/>
              </a:lnSpc>
              <a:buNone/>
            </a:pPr>
            <a:endParaRPr lang="en-US" sz="1800" dirty="0">
              <a:solidFill>
                <a:srgbClr val="000000"/>
              </a:solidFill>
              <a:latin typeface="Calibri (body)"/>
            </a:endParaRPr>
          </a:p>
          <a:p>
            <a:pPr marL="0" indent="0" algn="ctr">
              <a:lnSpc>
                <a:spcPct val="200000"/>
              </a:lnSpc>
              <a:buNone/>
            </a:pPr>
            <a:r>
              <a:rPr lang="en-US" sz="1800" b="0" i="0" u="none" strike="noStrike" baseline="0" dirty="0">
                <a:solidFill>
                  <a:srgbClr val="000000"/>
                </a:solidFill>
                <a:latin typeface="Calibri (body)"/>
              </a:rPr>
              <a:t>A model was developed for annotation of Splicing VUS in CAGI6 that highlights the utility of a multi-layered approach and calls attention to the importance of optimizing variant detection through multiple bioinformatic approaches</a:t>
            </a: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21183188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Rectangle 4"/>
          <p:cNvSpPr>
            <a:spLocks noGrp="1" noChangeArrowheads="1"/>
          </p:cNvSpPr>
          <p:nvPr>
            <p:ph type="title"/>
          </p:nvPr>
        </p:nvSpPr>
        <p:spPr/>
        <p:txBody>
          <a:bodyPr/>
          <a:lstStyle/>
          <a:p>
            <a:r>
              <a:rPr lang="en-US" altLang="en-US" dirty="0"/>
              <a:t>Next Steps</a:t>
            </a:r>
          </a:p>
        </p:txBody>
      </p:sp>
      <p:sp>
        <p:nvSpPr>
          <p:cNvPr id="2062" name="Rectangle 14"/>
          <p:cNvSpPr>
            <a:spLocks noGrp="1" noChangeArrowheads="1"/>
          </p:cNvSpPr>
          <p:nvPr>
            <p:ph idx="1"/>
          </p:nvPr>
        </p:nvSpPr>
        <p:spPr/>
        <p:txBody>
          <a:bodyPr>
            <a:normAutofit/>
          </a:bodyPr>
          <a:lstStyle/>
          <a:p>
            <a:pPr marL="0" indent="0" algn="ctr">
              <a:lnSpc>
                <a:spcPct val="200000"/>
              </a:lnSpc>
              <a:buNone/>
            </a:pPr>
            <a:endParaRPr lang="en-US" sz="1800" b="0" i="0" u="none" strike="noStrike" baseline="0" dirty="0">
              <a:solidFill>
                <a:srgbClr val="000000"/>
              </a:solidFill>
              <a:latin typeface="Calibri (body)"/>
            </a:endParaRPr>
          </a:p>
          <a:p>
            <a:pPr marL="0" indent="0" algn="ctr">
              <a:lnSpc>
                <a:spcPct val="200000"/>
              </a:lnSpc>
              <a:buNone/>
            </a:pPr>
            <a:endParaRPr lang="en-US" sz="1800" dirty="0">
              <a:solidFill>
                <a:srgbClr val="000000"/>
              </a:solidFill>
              <a:latin typeface="Calibri (body)"/>
            </a:endParaRPr>
          </a:p>
          <a:p>
            <a:pPr marL="0" indent="0" algn="ctr">
              <a:lnSpc>
                <a:spcPct val="200000"/>
              </a:lnSpc>
              <a:buNone/>
            </a:pPr>
            <a:r>
              <a:rPr lang="en-US" sz="1800" b="0" i="0" u="none" strike="noStrike" baseline="0" dirty="0">
                <a:solidFill>
                  <a:srgbClr val="000000"/>
                </a:solidFill>
                <a:latin typeface="Calibri (body)"/>
              </a:rPr>
              <a:t>In the future, we will attempt to formalize and automate this model to run on additional data sets</a:t>
            </a:r>
            <a:endParaRPr lang="en-US" sz="2800" dirty="0">
              <a:latin typeface="Calibri (body)"/>
            </a:endParaRPr>
          </a:p>
        </p:txBody>
      </p:sp>
      <p:sp>
        <p:nvSpPr>
          <p:cNvPr id="2054" name="Text Box 6"/>
          <p:cNvSpPr txBox="1">
            <a:spLocks noChangeArrowheads="1"/>
          </p:cNvSpPr>
          <p:nvPr/>
        </p:nvSpPr>
        <p:spPr bwMode="auto">
          <a:xfrm>
            <a:off x="342900" y="6248400"/>
            <a:ext cx="2159566"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 6</a:t>
            </a:r>
          </a:p>
        </p:txBody>
      </p:sp>
      <p:sp>
        <p:nvSpPr>
          <p:cNvPr id="2056" name="Text Box 8"/>
          <p:cNvSpPr txBox="1">
            <a:spLocks noChangeArrowheads="1"/>
          </p:cNvSpPr>
          <p:nvPr/>
        </p:nvSpPr>
        <p:spPr bwMode="auto">
          <a:xfrm>
            <a:off x="6270010" y="6248400"/>
            <a:ext cx="249299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r"/>
            <a:r>
              <a:rPr lang="en-US" altLang="en-US" dirty="0"/>
              <a:t>Brynja Matthiasardottir</a:t>
            </a:r>
          </a:p>
        </p:txBody>
      </p:sp>
      <p:sp>
        <p:nvSpPr>
          <p:cNvPr id="2057" name="Text Box 9"/>
          <p:cNvSpPr txBox="1">
            <a:spLocks noChangeArrowheads="1"/>
          </p:cNvSpPr>
          <p:nvPr/>
        </p:nvSpPr>
        <p:spPr bwMode="auto">
          <a:xfrm>
            <a:off x="3289300" y="6248400"/>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t>genomeinterpretation.org</a:t>
            </a:r>
          </a:p>
        </p:txBody>
      </p:sp>
    </p:spTree>
    <p:extLst>
      <p:ext uri="{BB962C8B-B14F-4D97-AF65-F5344CB8AC3E}">
        <p14:creationId xmlns:p14="http://schemas.microsoft.com/office/powerpoint/2010/main" val="3167463884"/>
      </p:ext>
    </p:extLst>
  </p:cSld>
  <p:clrMapOvr>
    <a:masterClrMapping/>
  </p:clrMapOvr>
</p:sld>
</file>

<file path=ppt/theme/theme1.xml><?xml version="1.0" encoding="utf-8"?>
<a:theme xmlns:a="http://schemas.openxmlformats.org/drawingml/2006/main" name="Brenner Lab Sample Master Template v07 05 June 2017 JL">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Brenner Lab Sample Master Template v07 05 June 2017 JL" id="{957FED5E-4E77-4168-AEFD-1A2BA09966E8}" vid="{CAADEAE5-8254-4180-A3B5-23504D6AB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263</TotalTime>
  <Words>712</Words>
  <Application>Microsoft Office PowerPoint</Application>
  <PresentationFormat>On-screen Show (4:3)</PresentationFormat>
  <Paragraphs>90</Paragraphs>
  <Slides>12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(body)</vt:lpstr>
      <vt:lpstr>Cambria Math</vt:lpstr>
      <vt:lpstr>Roboto</vt:lpstr>
      <vt:lpstr>Brenner Lab Sample Master Template v07 05 June 2017 JL</vt:lpstr>
      <vt:lpstr>CAGI slide pack guidelines I agree to my slides being used according to the following terms:  _______Brynja Matthiasardottir, Chiao-Feng Lin, Stephen M. Mount_______</vt:lpstr>
      <vt:lpstr>Permission request regarding CAGI 6 recordings and hybrid presentations</vt:lpstr>
      <vt:lpstr>Team: UMSplicing</vt:lpstr>
      <vt:lpstr>Experiment</vt:lpstr>
      <vt:lpstr>Methods</vt:lpstr>
      <vt:lpstr>Methods</vt:lpstr>
      <vt:lpstr>Methods</vt:lpstr>
      <vt:lpstr>Results</vt:lpstr>
      <vt:lpstr>Methods</vt:lpstr>
      <vt:lpstr>Results</vt:lpstr>
      <vt:lpstr>Conclusions</vt:lpstr>
      <vt:lpstr>Next Steps</vt:lpstr>
    </vt:vector>
  </TitlesOfParts>
  <Company>UC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Aashish Adhikari</dc:creator>
  <cp:lastModifiedBy>Matthiasardottir, Brynja (NIH/NHGRI) [F]</cp:lastModifiedBy>
  <cp:revision>16</cp:revision>
  <dcterms:created xsi:type="dcterms:W3CDTF">2017-09-29T21:50:38Z</dcterms:created>
  <dcterms:modified xsi:type="dcterms:W3CDTF">2022-05-12T22:30:21Z</dcterms:modified>
</cp:coreProperties>
</file>