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24_D2AB81B2.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41"/>
  </p:notesMasterIdLst>
  <p:sldIdLst>
    <p:sldId id="293" r:id="rId3"/>
    <p:sldId id="294" r:id="rId4"/>
    <p:sldId id="256" r:id="rId5"/>
    <p:sldId id="275" r:id="rId6"/>
    <p:sldId id="276" r:id="rId7"/>
    <p:sldId id="273" r:id="rId8"/>
    <p:sldId id="272" r:id="rId9"/>
    <p:sldId id="277" r:id="rId10"/>
    <p:sldId id="258" r:id="rId11"/>
    <p:sldId id="278" r:id="rId12"/>
    <p:sldId id="260" r:id="rId13"/>
    <p:sldId id="288" r:id="rId14"/>
    <p:sldId id="279" r:id="rId15"/>
    <p:sldId id="280" r:id="rId16"/>
    <p:sldId id="281" r:id="rId17"/>
    <p:sldId id="287" r:id="rId18"/>
    <p:sldId id="259" r:id="rId19"/>
    <p:sldId id="271" r:id="rId20"/>
    <p:sldId id="282" r:id="rId21"/>
    <p:sldId id="261" r:id="rId22"/>
    <p:sldId id="262" r:id="rId23"/>
    <p:sldId id="264" r:id="rId24"/>
    <p:sldId id="265" r:id="rId25"/>
    <p:sldId id="266" r:id="rId26"/>
    <p:sldId id="267" r:id="rId27"/>
    <p:sldId id="289" r:id="rId28"/>
    <p:sldId id="290" r:id="rId29"/>
    <p:sldId id="291" r:id="rId30"/>
    <p:sldId id="295" r:id="rId31"/>
    <p:sldId id="296" r:id="rId32"/>
    <p:sldId id="297" r:id="rId33"/>
    <p:sldId id="286" r:id="rId34"/>
    <p:sldId id="292" r:id="rId35"/>
    <p:sldId id="257" r:id="rId36"/>
    <p:sldId id="268" r:id="rId37"/>
    <p:sldId id="269" r:id="rId38"/>
    <p:sldId id="284" r:id="rId39"/>
    <p:sldId id="28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880B7E2-EEDB-C40F-89F4-6F5ED332A275}" name="Huayun Hou" initials="HH" userId="S::huayun.hou@sickkids.ca::d36cf6cf-f9e5-4e97-824a-eb864a7f037a" providerId="AD"/>
  <p188:author id="{CDA641EE-CFE1-4F88-DB02-770646323FD4}" name="Kyoko Yuki" initials="KY" userId="S::kyoko.yuki@sickkids.ca::9d084789-8c6e-4f53-8906-8608c0575bb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51EDFB-2C3A-96E5-6F9F-B4BB3F80D990}" v="1535" dt="2022-04-28T15:55:18.970"/>
    <p1510:client id="{1B0D702D-A914-0F79-9B31-C236CD33C194}" v="151" dt="2022-05-12T17:08:47.764"/>
    <p1510:client id="{1CF4FB8F-2A91-3A5A-B043-45B0374130E6}" v="75" dt="2022-01-27T17:03:05.410"/>
    <p1510:client id="{3AFC241E-4C5F-6D83-A811-6F2EC9D6042C}" v="574" dt="2022-04-29T04:30:00.457"/>
    <p1510:client id="{4D8A3C5B-0E1D-493F-AFE0-B65D379F58D7}" v="768" dt="2022-01-28T16:11:56.130"/>
    <p1510:client id="{63726AA2-7727-B8A4-04C9-32347B4F595D}" v="11" dt="2022-05-12T11:35:30.286"/>
    <p1510:client id="{883CB0D2-13B3-6E55-E650-7B8688FB5F20}" v="151" dt="2022-01-27T22:23:27.882"/>
    <p1510:client id="{8B78B721-F4E1-2795-0F65-86A70E94662C}" v="245" dt="2022-05-11T21:57:56.646"/>
    <p1510:client id="{9AF00086-225B-A9E1-B7C4-6F32A3C14DDE}" v="3" dt="2022-05-12T13:58:35.771"/>
    <p1510:client id="{BAB772ED-8E06-B111-52A0-9A505ABCA2C2}" v="709" dt="2022-01-28T00:15:34.813"/>
    <p1510:client id="{D65B5150-2603-A408-23B1-2823911F9D22}" v="230" dt="2022-04-29T15:12:42.654"/>
    <p1510:client id="{F9CFE63D-9D62-11E3-89D8-4143BC884E94}" v="727" dt="2022-05-12T21:11:38.923"/>
    <p1510:client id="{FCB15631-9164-1A94-B974-16970FE4F162}" v="1939" dt="2022-01-28T16:29:38.7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notesMaster" Target="notesMasters/notesMaster1.xml"/></Relationships>
</file>

<file path=ppt/comments/modernComment_124_D2AB81B2.xml><?xml version="1.0" encoding="utf-8"?>
<p188:cmLst xmlns:a="http://schemas.openxmlformats.org/drawingml/2006/main" xmlns:r="http://schemas.openxmlformats.org/officeDocument/2006/relationships" xmlns:p188="http://schemas.microsoft.com/office/powerpoint/2018/8/main">
  <p188:cm id="{47440852-8375-4209-8B60-05B934F3EE74}" authorId="{A880B7E2-EEDB-C40F-89F4-6F5ED332A275}" status="resolved" created="2022-05-12T13:56:41.191" complete="100000">
    <ac:txMkLst xmlns:ac="http://schemas.microsoft.com/office/drawing/2013/main/command">
      <pc:docMk xmlns:pc="http://schemas.microsoft.com/office/powerpoint/2013/main/command"/>
      <pc:sldMk xmlns:pc="http://schemas.microsoft.com/office/powerpoint/2013/main/command" cId="3534455218" sldId="292"/>
      <ac:spMk id="3" creationId="{C590F3FE-5420-36DB-C6B8-DBD15F5DE4E5}"/>
      <ac:txMk cp="118">
        <ac:context len="319" hash="772720846"/>
      </ac:txMk>
    </ac:txMkLst>
    <p188:pos x="8962571" y="1110342"/>
    <p188:txBody>
      <a:bodyPr/>
      <a:lstStyle/>
      <a:p>
        <a:r>
          <a:rPr lang="en-US"/>
          <a:t>Thats a good point. Except from this dataset again it seems RNAseq is not working...</a:t>
        </a:r>
      </a:p>
    </p188:txBody>
  </p188:cm>
  <p188:cm id="{FA738712-186F-4BAD-98F2-921AC065D10B}" authorId="{A880B7E2-EEDB-C40F-89F4-6F5ED332A275}" status="resolved" created="2022-05-12T13:58:35.771" complete="100000">
    <ac:deMkLst xmlns:ac="http://schemas.microsoft.com/office/drawing/2013/main/command">
      <pc:docMk xmlns:pc="http://schemas.microsoft.com/office/powerpoint/2013/main/command"/>
      <pc:sldMk xmlns:pc="http://schemas.microsoft.com/office/powerpoint/2013/main/command" cId="3534455218" sldId="292"/>
      <ac:spMk id="3" creationId="{C590F3FE-5420-36DB-C6B8-DBD15F5DE4E5}"/>
    </ac:deMkLst>
    <p188:replyLst>
      <p188:reply id="{82B34A9D-5661-4A25-9FF8-2473F12BFE87}" authorId="{CDA641EE-CFE1-4F88-DB02-770646323FD4}" created="2022-05-12T15:32:42.663">
        <p188:txBody>
          <a:bodyPr/>
          <a:lstStyle/>
          <a:p>
            <a:r>
              <a:rPr lang="en-US"/>
              <a:t>steve mentioned something about comparing the different teams strategies.  i think this may have been related to the table you had presented in the last meeting reviewing what the teams did</a:t>
            </a:r>
          </a:p>
        </p188:txBody>
      </p188:reply>
    </p188:replyLst>
    <p188:txBody>
      <a:bodyPr/>
      <a:lstStyle/>
      <a:p>
        <a:r>
          <a:rPr lang="en-US"/>
          <a:t>which strategies are you thinking of comparing?</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A3CF37-2A1E-44A1-B1A3-E057161AF76E}" type="datetimeFigureOut">
              <a:rPr lang="en-CA" smtClean="0"/>
              <a:t>2022-05-12</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20AC63-8BCA-4DB4-A49F-32C96B233293}" type="slidenum">
              <a:rPr lang="en-CA" smtClean="0"/>
              <a:t>‹#›</a:t>
            </a:fld>
            <a:endParaRPr lang="en-CA"/>
          </a:p>
        </p:txBody>
      </p:sp>
    </p:spTree>
    <p:extLst>
      <p:ext uri="{BB962C8B-B14F-4D97-AF65-F5344CB8AC3E}">
        <p14:creationId xmlns:p14="http://schemas.microsoft.com/office/powerpoint/2010/main" val="3362742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f566703fe7_3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f566703fe7_3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f566703fe7_1_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f566703fe7_1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While these intial studies are promising, implementing rnaseq in clinical diagnosis requires establishing robust experimental and computational protocols, strict quality controls, efficient interpretation strategy and adequate source material.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f566703fe7_1_3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f566703fe7_1_3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We have developed a custom pipeline to detect splicing  outliers and via quantification of transcripts expression outliers. We also have the ability to identify allele specific expression of genes. We have customized the outputs to  annotate the data with HPO terms as well as information from OMIM and Gtex and other data bases. </a:t>
            </a:r>
            <a:endParaRPr/>
          </a:p>
        </p:txBody>
      </p:sp>
      <p:sp>
        <p:nvSpPr>
          <p:cNvPr id="199" name="Google Shape;199;gf566703fe7_1_35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5/12/2022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5/12/2022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240771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533"/>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210577"/>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2" name="Google Shape;52;p1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53" name="Google Shape;53;p13"/>
          <p:cNvSpPr txBox="1">
            <a:spLocks noGrp="1"/>
          </p:cNvSpPr>
          <p:nvPr>
            <p:ph type="dt" idx="10"/>
          </p:nvPr>
        </p:nvSpPr>
        <p:spPr>
          <a:xfrm>
            <a:off x="838200" y="6485140"/>
            <a:ext cx="2743200" cy="365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4" name="Google Shape;54;p13"/>
          <p:cNvSpPr txBox="1">
            <a:spLocks noGrp="1"/>
          </p:cNvSpPr>
          <p:nvPr>
            <p:ph type="ftr" idx="11"/>
          </p:nvPr>
        </p:nvSpPr>
        <p:spPr>
          <a:xfrm>
            <a:off x="4038600" y="6485140"/>
            <a:ext cx="4114800" cy="3652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5" name="Google Shape;55;p13"/>
          <p:cNvSpPr txBox="1">
            <a:spLocks noGrp="1"/>
          </p:cNvSpPr>
          <p:nvPr>
            <p:ph type="sldNum" idx="12"/>
          </p:nvPr>
        </p:nvSpPr>
        <p:spPr>
          <a:xfrm>
            <a:off x="8610600" y="6485140"/>
            <a:ext cx="2743200" cy="365200"/>
          </a:xfrm>
          <a:prstGeom prst="rect">
            <a:avLst/>
          </a:prstGeom>
          <a:noFill/>
          <a:ln>
            <a:noFill/>
          </a:ln>
        </p:spPr>
        <p:txBody>
          <a:bodyPr spcFirstLastPara="1" wrap="square" lIns="68575" tIns="34275" rIns="68575" bIns="34275" anchor="ctr" anchorCtr="0">
            <a:norm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5/12/2022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microsoft.com/office/2018/10/relationships/comments" Target="../comments/modernComment_124_D2AB81B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223B23-E590-A716-A666-25958D97283D}"/>
              </a:ext>
            </a:extLst>
          </p:cNvPr>
          <p:cNvSpPr>
            <a:spLocks noGrp="1"/>
          </p:cNvSpPr>
          <p:nvPr>
            <p:ph type="title"/>
          </p:nvPr>
        </p:nvSpPr>
        <p:spPr/>
        <p:txBody>
          <a:bodyPr>
            <a:normAutofit/>
          </a:bodyPr>
          <a:lstStyle/>
          <a:p>
            <a:r>
              <a:rPr lang="en-US" b="1">
                <a:ea typeface="+mj-lt"/>
                <a:cs typeface="+mj-lt"/>
              </a:rPr>
              <a:t>I agree to my slides being used according to the following terms: </a:t>
            </a:r>
            <a:r>
              <a:rPr lang="en-US" b="1" i="1">
                <a:ea typeface="+mj-lt"/>
                <a:cs typeface="+mj-lt"/>
              </a:rPr>
              <a:t>Kyoko Yuki, Huayun Hou</a:t>
            </a:r>
            <a:endParaRPr lang="en-US"/>
          </a:p>
        </p:txBody>
      </p:sp>
      <p:sp>
        <p:nvSpPr>
          <p:cNvPr id="5" name="Content Placeholder 4">
            <a:extLst>
              <a:ext uri="{FF2B5EF4-FFF2-40B4-BE49-F238E27FC236}">
                <a16:creationId xmlns:a16="http://schemas.microsoft.com/office/drawing/2014/main" id="{A78401AC-29E8-AA17-446A-11280BD88193}"/>
              </a:ext>
            </a:extLst>
          </p:cNvPr>
          <p:cNvSpPr>
            <a:spLocks noGrp="1"/>
          </p:cNvSpPr>
          <p:nvPr>
            <p:ph idx="1"/>
          </p:nvPr>
        </p:nvSpPr>
        <p:spPr/>
        <p:txBody>
          <a:bodyPr vert="horz" lIns="91440" tIns="45720" rIns="91440" bIns="45720" rtlCol="0" anchor="t">
            <a:normAutofit fontScale="55000" lnSpcReduction="20000"/>
          </a:bodyPr>
          <a:lstStyle/>
          <a:p>
            <a:r>
              <a:rPr lang="en-US">
                <a:ea typeface="+mn-lt"/>
                <a:cs typeface="+mn-lt"/>
              </a:rPr>
              <a:t>•To disseminate the CAGI results, I encourage all CAGI participants to remix these CAGI slides for inclusion in their oral and poster presentations</a:t>
            </a:r>
            <a:endParaRPr lang="en-US">
              <a:cs typeface="Calibri" panose="020F0502020204030204"/>
            </a:endParaRPr>
          </a:p>
          <a:p>
            <a:r>
              <a:rPr lang="en-US">
                <a:ea typeface="+mn-lt"/>
                <a:cs typeface="+mn-lt"/>
              </a:rPr>
              <a:t>•CAGI participants may use or publish any content of these slides only in compliance with the CAGI Data Use Agreement</a:t>
            </a:r>
            <a:endParaRPr lang="en-US"/>
          </a:p>
          <a:p>
            <a:r>
              <a:rPr lang="en-US">
                <a:ea typeface="+mn-lt"/>
                <a:cs typeface="+mn-lt"/>
              </a:rPr>
              <a:t>•CAGI participants may not cite or publish any content of these slides except with the written permission of the originating author or in the primary CAGI publications</a:t>
            </a:r>
            <a:endParaRPr lang="en-US"/>
          </a:p>
          <a:p>
            <a:r>
              <a:rPr lang="en-US">
                <a:ea typeface="+mn-lt"/>
                <a:cs typeface="+mn-lt"/>
              </a:rPr>
              <a:t>•CAGI participants must acknowledge the original authors of these slides and CAGI 6.  Include the acknowledgement banner across the bottom</a:t>
            </a:r>
            <a:endParaRPr lang="en-US"/>
          </a:p>
          <a:p>
            <a:r>
              <a:rPr lang="en-US">
                <a:ea typeface="+mn-lt"/>
                <a:cs typeface="+mn-lt"/>
              </a:rPr>
              <a:t>•CAGI participants must include the CAGI credits slide in their presentations</a:t>
            </a:r>
            <a:endParaRPr lang="en-US"/>
          </a:p>
          <a:p>
            <a:r>
              <a:rPr lang="en-US">
                <a:ea typeface="+mn-lt"/>
                <a:cs typeface="+mn-lt"/>
              </a:rPr>
              <a:t>•Slides with a red slash (no remix) may not be included in a presentation unless all attendees are registered CAGI participants who signed the data use agreement</a:t>
            </a:r>
            <a:endParaRPr lang="en-US"/>
          </a:p>
          <a:p>
            <a:r>
              <a:rPr lang="en-US">
                <a:ea typeface="+mn-lt"/>
                <a:cs typeface="+mn-lt"/>
              </a:rPr>
              <a:t>•Slides with a red X over the entire slide may not be  used in any circumstances</a:t>
            </a:r>
            <a:endParaRPr lang="en-US"/>
          </a:p>
          <a:p>
            <a:r>
              <a:rPr lang="en-US">
                <a:ea typeface="+mn-lt"/>
                <a:cs typeface="+mn-lt"/>
              </a:rPr>
              <a:t>•Slides with a blue slash (embargoed) may not be used unless the embargo is explicitly lifted</a:t>
            </a:r>
            <a:endParaRPr lang="en-US"/>
          </a:p>
          <a:p>
            <a:r>
              <a:rPr lang="en-US">
                <a:ea typeface="+mn-lt"/>
                <a:cs typeface="+mn-lt"/>
              </a:rPr>
              <a:t>•Slides without slash or X may be tweeted unless flagged with the “No tweet” icon.</a:t>
            </a:r>
            <a:endParaRPr lang="en-US"/>
          </a:p>
          <a:p>
            <a:r>
              <a:rPr lang="en-US">
                <a:ea typeface="+mn-lt"/>
                <a:cs typeface="+mn-lt"/>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lang="en-US"/>
          </a:p>
          <a:p>
            <a:endParaRPr lang="en-US">
              <a:cs typeface="Calibri"/>
            </a:endParaRPr>
          </a:p>
        </p:txBody>
      </p:sp>
      <p:pic>
        <p:nvPicPr>
          <p:cNvPr id="6" name="Picture 6" descr="Icon, circle&#10;&#10;Description automatically generated">
            <a:extLst>
              <a:ext uri="{FF2B5EF4-FFF2-40B4-BE49-F238E27FC236}">
                <a16:creationId xmlns:a16="http://schemas.microsoft.com/office/drawing/2014/main" id="{DF1F64E5-E235-D7A1-B394-ED7CAD10FFE3}"/>
              </a:ext>
            </a:extLst>
          </p:cNvPr>
          <p:cNvPicPr>
            <a:picLocks noChangeAspect="1"/>
          </p:cNvPicPr>
          <p:nvPr/>
        </p:nvPicPr>
        <p:blipFill>
          <a:blip r:embed="rId2"/>
          <a:stretch>
            <a:fillRect/>
          </a:stretch>
        </p:blipFill>
        <p:spPr>
          <a:xfrm>
            <a:off x="11299306" y="4471650"/>
            <a:ext cx="733425" cy="733425"/>
          </a:xfrm>
          <a:prstGeom prst="rect">
            <a:avLst/>
          </a:prstGeom>
        </p:spPr>
      </p:pic>
      <p:sp>
        <p:nvSpPr>
          <p:cNvPr id="2" name="Slide Number Placeholder 1">
            <a:extLst>
              <a:ext uri="{FF2B5EF4-FFF2-40B4-BE49-F238E27FC236}">
                <a16:creationId xmlns:a16="http://schemas.microsoft.com/office/drawing/2014/main" id="{F586F6AD-D6B3-65B5-B5F2-EDCC1F301ED2}"/>
              </a:ext>
            </a:extLst>
          </p:cNvPr>
          <p:cNvSpPr>
            <a:spLocks noGrp="1"/>
          </p:cNvSpPr>
          <p:nvPr>
            <p:ph type="sldNum" sz="quarter" idx="12"/>
          </p:nvPr>
        </p:nvSpPr>
        <p:spPr/>
        <p:txBody>
          <a:bodyPr/>
          <a:lstStyle/>
          <a:p>
            <a:fld id="{330EA680-D336-4FF7-8B7A-9848BB0A1C32}" type="slidenum">
              <a:rPr lang="en-US" smtClean="0"/>
              <a:t>1</a:t>
            </a:fld>
            <a:endParaRPr lang="en-US"/>
          </a:p>
        </p:txBody>
      </p:sp>
    </p:spTree>
    <p:extLst>
      <p:ext uri="{BB962C8B-B14F-4D97-AF65-F5344CB8AC3E}">
        <p14:creationId xmlns:p14="http://schemas.microsoft.com/office/powerpoint/2010/main" val="1128948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75E1F-BD9A-042D-F80F-B942C9668927}"/>
              </a:ext>
            </a:extLst>
          </p:cNvPr>
          <p:cNvSpPr>
            <a:spLocks noGrp="1"/>
          </p:cNvSpPr>
          <p:nvPr>
            <p:ph type="title"/>
          </p:nvPr>
        </p:nvSpPr>
        <p:spPr/>
        <p:txBody>
          <a:bodyPr/>
          <a:lstStyle/>
          <a:p>
            <a:r>
              <a:rPr lang="en-US" b="1">
                <a:ea typeface="+mj-lt"/>
                <a:cs typeface="+mj-lt"/>
              </a:rPr>
              <a:t>Permission request regarding CAGI 6 recordings and hybrid presentations</a:t>
            </a:r>
            <a:endParaRPr lang="en-US"/>
          </a:p>
        </p:txBody>
      </p:sp>
      <p:sp>
        <p:nvSpPr>
          <p:cNvPr id="3" name="Content Placeholder 2">
            <a:extLst>
              <a:ext uri="{FF2B5EF4-FFF2-40B4-BE49-F238E27FC236}">
                <a16:creationId xmlns:a16="http://schemas.microsoft.com/office/drawing/2014/main" id="{F6033E3D-1101-9A99-B249-13597145E1EB}"/>
              </a:ext>
            </a:extLst>
          </p:cNvPr>
          <p:cNvSpPr>
            <a:spLocks noGrp="1"/>
          </p:cNvSpPr>
          <p:nvPr>
            <p:ph idx="1"/>
          </p:nvPr>
        </p:nvSpPr>
        <p:spPr/>
        <p:txBody>
          <a:bodyPr vert="horz" lIns="91440" tIns="45720" rIns="91440" bIns="45720" rtlCol="0" anchor="t">
            <a:normAutofit/>
          </a:bodyPr>
          <a:lstStyle/>
          <a:p>
            <a:r>
              <a:rPr lang="en-US">
                <a:ea typeface="+mn-lt"/>
                <a:cs typeface="+mn-lt"/>
              </a:rPr>
              <a:t>I understand that my presentation as associated with CAGI 6 will be recorded and broadcasted via the internet through CAGI’s designated technology provider. </a:t>
            </a:r>
            <a:endParaRPr lang="en-US">
              <a:cs typeface="Calibri" panose="020F0502020204030204"/>
            </a:endParaRPr>
          </a:p>
          <a:p>
            <a:r>
              <a:rPr lang="en-US">
                <a:ea typeface="+mn-lt"/>
                <a:cs typeface="+mn-lt"/>
              </a:rPr>
              <a:t>As the copyright holder to this presentation entitled "CAGI6 SickKids challenge", I hereby agree that the copyright for the online broadcast and recording of my presentation be released to CAGI and my recording be uploaded on to the CAGI website.</a:t>
            </a:r>
            <a:endParaRPr lang="en-US"/>
          </a:p>
          <a:p>
            <a:endParaRPr lang="en-US">
              <a:cs typeface="Calibri"/>
            </a:endParaRPr>
          </a:p>
        </p:txBody>
      </p:sp>
      <p:sp>
        <p:nvSpPr>
          <p:cNvPr id="4" name="Slide Number Placeholder 3">
            <a:extLst>
              <a:ext uri="{FF2B5EF4-FFF2-40B4-BE49-F238E27FC236}">
                <a16:creationId xmlns:a16="http://schemas.microsoft.com/office/drawing/2014/main" id="{3FCDEAB4-C78C-4EDA-7F2C-1B4F6A7A590D}"/>
              </a:ext>
            </a:extLst>
          </p:cNvPr>
          <p:cNvSpPr>
            <a:spLocks noGrp="1"/>
          </p:cNvSpPr>
          <p:nvPr>
            <p:ph type="sldNum" sz="quarter" idx="12"/>
          </p:nvPr>
        </p:nvSpPr>
        <p:spPr/>
        <p:txBody>
          <a:bodyPr/>
          <a:lstStyle/>
          <a:p>
            <a:fld id="{330EA680-D336-4FF7-8B7A-9848BB0A1C32}" type="slidenum">
              <a:rPr lang="en-US" smtClean="0"/>
              <a:t>2</a:t>
            </a:fld>
            <a:endParaRPr lang="en-US"/>
          </a:p>
        </p:txBody>
      </p:sp>
    </p:spTree>
    <p:extLst>
      <p:ext uri="{BB962C8B-B14F-4D97-AF65-F5344CB8AC3E}">
        <p14:creationId xmlns:p14="http://schemas.microsoft.com/office/powerpoint/2010/main" val="3800886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a:cs typeface="Calibri Light"/>
              </a:rPr>
              <a:t>CAGI6 SickKids Challenge</a:t>
            </a:r>
            <a:endParaRPr lang="en-US" sz="4800"/>
          </a:p>
        </p:txBody>
      </p:sp>
      <p:sp>
        <p:nvSpPr>
          <p:cNvPr id="3" name="Subtitle 2"/>
          <p:cNvSpPr>
            <a:spLocks noGrp="1"/>
          </p:cNvSpPr>
          <p:nvPr>
            <p:ph type="subTitle" idx="1"/>
          </p:nvPr>
        </p:nvSpPr>
        <p:spPr/>
        <p:txBody>
          <a:bodyPr vert="horz" lIns="91440" tIns="45720" rIns="91440" bIns="45720" rtlCol="0" anchor="t">
            <a:normAutofit/>
          </a:bodyPr>
          <a:lstStyle/>
          <a:p>
            <a:r>
              <a:rPr lang="en-US">
                <a:cs typeface="Calibri"/>
              </a:rPr>
              <a:t>Kyoko Yuki</a:t>
            </a:r>
          </a:p>
          <a:p>
            <a:r>
              <a:rPr lang="en-US">
                <a:cs typeface="Calibri"/>
              </a:rPr>
              <a:t>Huayun Hou</a:t>
            </a:r>
          </a:p>
          <a:p>
            <a:r>
              <a:rPr lang="en-US">
                <a:cs typeface="Calibri"/>
              </a:rPr>
              <a:t>2022.05.15</a:t>
            </a:r>
          </a:p>
        </p:txBody>
      </p:sp>
      <p:pic>
        <p:nvPicPr>
          <p:cNvPr id="4" name="Picture 4">
            <a:extLst>
              <a:ext uri="{FF2B5EF4-FFF2-40B4-BE49-F238E27FC236}">
                <a16:creationId xmlns:a16="http://schemas.microsoft.com/office/drawing/2014/main" id="{7AC06F7D-BDB6-4468-B00B-83A289322629}"/>
              </a:ext>
            </a:extLst>
          </p:cNvPr>
          <p:cNvPicPr>
            <a:picLocks noChangeAspect="1"/>
          </p:cNvPicPr>
          <p:nvPr/>
        </p:nvPicPr>
        <p:blipFill>
          <a:blip r:embed="rId2"/>
          <a:stretch>
            <a:fillRect/>
          </a:stretch>
        </p:blipFill>
        <p:spPr>
          <a:xfrm>
            <a:off x="3612906" y="6098198"/>
            <a:ext cx="2752725" cy="381000"/>
          </a:xfrm>
          <a:prstGeom prst="rect">
            <a:avLst/>
          </a:prstGeom>
        </p:spPr>
      </p:pic>
      <p:pic>
        <p:nvPicPr>
          <p:cNvPr id="5" name="Picture 5">
            <a:extLst>
              <a:ext uri="{FF2B5EF4-FFF2-40B4-BE49-F238E27FC236}">
                <a16:creationId xmlns:a16="http://schemas.microsoft.com/office/drawing/2014/main" id="{C2052BC5-BD96-4F80-BB47-41BF1CDA3787}"/>
              </a:ext>
            </a:extLst>
          </p:cNvPr>
          <p:cNvPicPr>
            <a:picLocks noChangeAspect="1"/>
          </p:cNvPicPr>
          <p:nvPr/>
        </p:nvPicPr>
        <p:blipFill>
          <a:blip r:embed="rId3"/>
          <a:stretch>
            <a:fillRect/>
          </a:stretch>
        </p:blipFill>
        <p:spPr>
          <a:xfrm>
            <a:off x="391258" y="5994888"/>
            <a:ext cx="2590800" cy="581025"/>
          </a:xfrm>
          <a:prstGeom prst="rect">
            <a:avLst/>
          </a:prstGeom>
        </p:spPr>
      </p:pic>
      <p:pic>
        <p:nvPicPr>
          <p:cNvPr id="6" name="Picture 6" descr="Logo, company name&#10;&#10;Description automatically generated">
            <a:extLst>
              <a:ext uri="{FF2B5EF4-FFF2-40B4-BE49-F238E27FC236}">
                <a16:creationId xmlns:a16="http://schemas.microsoft.com/office/drawing/2014/main" id="{B43F1BF9-07E8-444C-BADD-3E40B6186F1F}"/>
              </a:ext>
            </a:extLst>
          </p:cNvPr>
          <p:cNvPicPr>
            <a:picLocks noChangeAspect="1"/>
          </p:cNvPicPr>
          <p:nvPr/>
        </p:nvPicPr>
        <p:blipFill>
          <a:blip r:embed="rId4"/>
          <a:stretch>
            <a:fillRect/>
          </a:stretch>
        </p:blipFill>
        <p:spPr>
          <a:xfrm>
            <a:off x="6864594" y="5024071"/>
            <a:ext cx="2066925" cy="1628775"/>
          </a:xfrm>
          <a:prstGeom prst="rect">
            <a:avLst/>
          </a:prstGeom>
        </p:spPr>
      </p:pic>
      <p:pic>
        <p:nvPicPr>
          <p:cNvPr id="7" name="Picture 7" descr="Text&#10;&#10;Description automatically generated">
            <a:extLst>
              <a:ext uri="{FF2B5EF4-FFF2-40B4-BE49-F238E27FC236}">
                <a16:creationId xmlns:a16="http://schemas.microsoft.com/office/drawing/2014/main" id="{6DC2DC44-8158-4193-8C5D-D2DBEF2E1E45}"/>
              </a:ext>
            </a:extLst>
          </p:cNvPr>
          <p:cNvPicPr>
            <a:picLocks noChangeAspect="1"/>
          </p:cNvPicPr>
          <p:nvPr/>
        </p:nvPicPr>
        <p:blipFill>
          <a:blip r:embed="rId5"/>
          <a:stretch>
            <a:fillRect/>
          </a:stretch>
        </p:blipFill>
        <p:spPr>
          <a:xfrm>
            <a:off x="9609992" y="5366238"/>
            <a:ext cx="2028825" cy="1219200"/>
          </a:xfrm>
          <a:prstGeom prst="rect">
            <a:avLst/>
          </a:prstGeom>
        </p:spPr>
      </p:pic>
      <p:sp>
        <p:nvSpPr>
          <p:cNvPr id="8" name="Slide Number Placeholder 7">
            <a:extLst>
              <a:ext uri="{FF2B5EF4-FFF2-40B4-BE49-F238E27FC236}">
                <a16:creationId xmlns:a16="http://schemas.microsoft.com/office/drawing/2014/main" id="{EDC6C0EE-CBC9-BA50-EDEC-423AA012B76B}"/>
              </a:ext>
            </a:extLst>
          </p:cNvPr>
          <p:cNvSpPr>
            <a:spLocks noGrp="1"/>
          </p:cNvSpPr>
          <p:nvPr>
            <p:ph type="sldNum" sz="quarter" idx="12"/>
          </p:nvPr>
        </p:nvSpPr>
        <p:spPr/>
        <p:txBody>
          <a:bodyPr/>
          <a:lstStyle/>
          <a:p>
            <a:fld id="{330EA680-D336-4FF7-8B7A-9848BB0A1C32}" type="slidenum">
              <a:rPr lang="en-US" smtClean="0"/>
              <a:t>3</a:t>
            </a:fld>
            <a:endParaRPr lang="en-US"/>
          </a:p>
        </p:txBody>
      </p:sp>
    </p:spTree>
    <p:extLst>
      <p:ext uri="{BB962C8B-B14F-4D97-AF65-F5344CB8AC3E}">
        <p14:creationId xmlns:p14="http://schemas.microsoft.com/office/powerpoint/2010/main" val="109857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6"/>
          <p:cNvSpPr txBox="1">
            <a:spLocks noGrp="1"/>
          </p:cNvSpPr>
          <p:nvPr>
            <p:ph type="title"/>
          </p:nvPr>
        </p:nvSpPr>
        <p:spPr>
          <a:xfrm>
            <a:off x="415600" y="281867"/>
            <a:ext cx="11360800" cy="763600"/>
          </a:xfrm>
          <a:prstGeom prst="rect">
            <a:avLst/>
          </a:prstGeom>
        </p:spPr>
        <p:txBody>
          <a:bodyPr spcFirstLastPara="1" vert="horz" wrap="square" lIns="121900" tIns="121900" rIns="121900" bIns="121900" rtlCol="0" anchor="t" anchorCtr="0">
            <a:normAutofit fontScale="90000"/>
          </a:bodyPr>
          <a:lstStyle/>
          <a:p>
            <a:pPr>
              <a:buClr>
                <a:schemeClr val="dk1"/>
              </a:buClr>
              <a:buSzPct val="117857"/>
            </a:pPr>
            <a:r>
              <a:rPr lang="en"/>
              <a:t>RNA-seq can facilitate the diagnosis for rare diseases</a:t>
            </a:r>
            <a:endParaRPr>
              <a:highlight>
                <a:srgbClr val="FFFF00"/>
              </a:highlight>
            </a:endParaRPr>
          </a:p>
          <a:p>
            <a:endParaRPr/>
          </a:p>
        </p:txBody>
      </p:sp>
      <p:sp>
        <p:nvSpPr>
          <p:cNvPr id="102" name="Google Shape;102;p16"/>
          <p:cNvSpPr txBox="1">
            <a:spLocks noGrp="1"/>
          </p:cNvSpPr>
          <p:nvPr>
            <p:ph type="body" idx="1"/>
          </p:nvPr>
        </p:nvSpPr>
        <p:spPr>
          <a:xfrm>
            <a:off x="302967" y="4025600"/>
            <a:ext cx="11360800" cy="872800"/>
          </a:xfrm>
          <a:prstGeom prst="rect">
            <a:avLst/>
          </a:prstGeom>
        </p:spPr>
        <p:txBody>
          <a:bodyPr spcFirstLastPara="1" vert="horz" wrap="square" lIns="121900" tIns="121900" rIns="121900" bIns="121900" rtlCol="0" anchor="t" anchorCtr="0">
            <a:normAutofit/>
          </a:bodyPr>
          <a:lstStyle/>
          <a:p>
            <a:pPr>
              <a:buClr>
                <a:schemeClr val="dk1"/>
              </a:buClr>
            </a:pPr>
            <a:r>
              <a:rPr lang="en">
                <a:solidFill>
                  <a:schemeClr val="dk1"/>
                </a:solidFill>
              </a:rPr>
              <a:t>RNA-seq provides direct insights into the transcription alterations</a:t>
            </a:r>
            <a:endParaRPr>
              <a:solidFill>
                <a:schemeClr val="dk1"/>
              </a:solidFill>
            </a:endParaRPr>
          </a:p>
        </p:txBody>
      </p:sp>
      <p:grpSp>
        <p:nvGrpSpPr>
          <p:cNvPr id="103" name="Google Shape;103;p16"/>
          <p:cNvGrpSpPr/>
          <p:nvPr/>
        </p:nvGrpSpPr>
        <p:grpSpPr>
          <a:xfrm>
            <a:off x="559568" y="2561068"/>
            <a:ext cx="10839312" cy="1051540"/>
            <a:chOff x="3347688" y="1505765"/>
            <a:chExt cx="10654632" cy="1033624"/>
          </a:xfrm>
        </p:grpSpPr>
        <p:cxnSp>
          <p:nvCxnSpPr>
            <p:cNvPr id="104" name="Google Shape;104;p16"/>
            <p:cNvCxnSpPr/>
            <p:nvPr/>
          </p:nvCxnSpPr>
          <p:spPr>
            <a:xfrm rot="10800000" flipH="1">
              <a:off x="3347688" y="2031357"/>
              <a:ext cx="5484600" cy="28200"/>
            </a:xfrm>
            <a:prstGeom prst="straightConnector1">
              <a:avLst/>
            </a:prstGeom>
            <a:noFill/>
            <a:ln w="28575" cap="flat" cmpd="sng">
              <a:solidFill>
                <a:srgbClr val="4472C4"/>
              </a:solidFill>
              <a:prstDash val="solid"/>
              <a:miter lim="800000"/>
              <a:headEnd type="none" w="sm" len="sm"/>
              <a:tailEnd type="none" w="sm" len="sm"/>
            </a:ln>
          </p:spPr>
        </p:cxnSp>
        <p:sp>
          <p:nvSpPr>
            <p:cNvPr id="105" name="Google Shape;105;p16"/>
            <p:cNvSpPr/>
            <p:nvPr/>
          </p:nvSpPr>
          <p:spPr>
            <a:xfrm>
              <a:off x="5571463" y="1937609"/>
              <a:ext cx="947100" cy="264900"/>
            </a:xfrm>
            <a:prstGeom prst="rect">
              <a:avLst/>
            </a:prstGeom>
            <a:solidFill>
              <a:srgbClr val="5B9BD5"/>
            </a:solidFill>
            <a:ln w="12700" cap="flat" cmpd="sng">
              <a:solidFill>
                <a:srgbClr val="31538F"/>
              </a:solidFill>
              <a:prstDash val="solid"/>
              <a:miter lim="800000"/>
              <a:headEnd type="none" w="sm" len="sm"/>
              <a:tailEnd type="none" w="sm" len="sm"/>
            </a:ln>
          </p:spPr>
          <p:txBody>
            <a:bodyPr spcFirstLastPara="1" wrap="square" lIns="121900" tIns="60933" rIns="121900" bIns="60933" anchor="ctr" anchorCtr="0">
              <a:noAutofit/>
            </a:bodyPr>
            <a:lstStyle/>
            <a:p>
              <a:pPr algn="ctr"/>
              <a:r>
                <a:rPr lang="en" sz="2133">
                  <a:solidFill>
                    <a:srgbClr val="FFFFFF"/>
                  </a:solidFill>
                  <a:latin typeface="Arial"/>
                  <a:ea typeface="Arial"/>
                  <a:cs typeface="Arial"/>
                  <a:sym typeface="Arial"/>
                </a:rPr>
                <a:t>Exon</a:t>
              </a:r>
              <a:endParaRPr sz="2133">
                <a:solidFill>
                  <a:srgbClr val="FFFFFF"/>
                </a:solidFill>
                <a:latin typeface="Arial"/>
                <a:ea typeface="Arial"/>
                <a:cs typeface="Arial"/>
                <a:sym typeface="Arial"/>
              </a:endParaRPr>
            </a:p>
          </p:txBody>
        </p:sp>
        <p:sp>
          <p:nvSpPr>
            <p:cNvPr id="106" name="Google Shape;106;p16"/>
            <p:cNvSpPr/>
            <p:nvPr/>
          </p:nvSpPr>
          <p:spPr>
            <a:xfrm>
              <a:off x="6983885" y="1937609"/>
              <a:ext cx="947100" cy="264900"/>
            </a:xfrm>
            <a:prstGeom prst="rect">
              <a:avLst/>
            </a:prstGeom>
            <a:solidFill>
              <a:srgbClr val="5B9BD5"/>
            </a:solidFill>
            <a:ln w="12700" cap="flat" cmpd="sng">
              <a:solidFill>
                <a:srgbClr val="31538F"/>
              </a:solidFill>
              <a:prstDash val="solid"/>
              <a:miter lim="800000"/>
              <a:headEnd type="none" w="sm" len="sm"/>
              <a:tailEnd type="none" w="sm" len="sm"/>
            </a:ln>
          </p:spPr>
          <p:txBody>
            <a:bodyPr spcFirstLastPara="1" wrap="square" lIns="121900" tIns="60933" rIns="121900" bIns="60933" anchor="ctr" anchorCtr="0">
              <a:noAutofit/>
            </a:bodyPr>
            <a:lstStyle/>
            <a:p>
              <a:pPr algn="ctr"/>
              <a:r>
                <a:rPr lang="en" sz="2133">
                  <a:solidFill>
                    <a:srgbClr val="FFFFFF"/>
                  </a:solidFill>
                  <a:latin typeface="Arial"/>
                  <a:ea typeface="Arial"/>
                  <a:cs typeface="Arial"/>
                  <a:sym typeface="Arial"/>
                </a:rPr>
                <a:t>Exon</a:t>
              </a:r>
              <a:endParaRPr sz="2133">
                <a:solidFill>
                  <a:srgbClr val="FFFFFF"/>
                </a:solidFill>
                <a:latin typeface="Arial"/>
                <a:ea typeface="Arial"/>
                <a:cs typeface="Arial"/>
                <a:sym typeface="Arial"/>
              </a:endParaRPr>
            </a:p>
          </p:txBody>
        </p:sp>
        <p:sp>
          <p:nvSpPr>
            <p:cNvPr id="107" name="Google Shape;107;p16"/>
            <p:cNvSpPr/>
            <p:nvPr/>
          </p:nvSpPr>
          <p:spPr>
            <a:xfrm>
              <a:off x="5805695" y="1505765"/>
              <a:ext cx="240732" cy="457434"/>
            </a:xfrm>
            <a:prstGeom prst="lightningBolt">
              <a:avLst/>
            </a:prstGeom>
            <a:solidFill>
              <a:srgbClr val="70AD47"/>
            </a:solidFill>
            <a:ln>
              <a:noFill/>
            </a:ln>
          </p:spPr>
          <p:txBody>
            <a:bodyPr spcFirstLastPara="1" wrap="square" lIns="121900" tIns="60933" rIns="121900" bIns="60933" anchor="ctr" anchorCtr="0">
              <a:noAutofit/>
            </a:bodyPr>
            <a:lstStyle/>
            <a:p>
              <a:pPr algn="ctr"/>
              <a:endParaRPr sz="2400">
                <a:solidFill>
                  <a:srgbClr val="FFFFFF"/>
                </a:solidFill>
                <a:latin typeface="Arial"/>
                <a:ea typeface="Arial"/>
                <a:cs typeface="Arial"/>
                <a:sym typeface="Arial"/>
              </a:endParaRPr>
            </a:p>
          </p:txBody>
        </p:sp>
        <p:sp>
          <p:nvSpPr>
            <p:cNvPr id="108" name="Google Shape;108;p16"/>
            <p:cNvSpPr/>
            <p:nvPr/>
          </p:nvSpPr>
          <p:spPr>
            <a:xfrm>
              <a:off x="4096344" y="1610089"/>
              <a:ext cx="240732" cy="457434"/>
            </a:xfrm>
            <a:prstGeom prst="lightningBolt">
              <a:avLst/>
            </a:prstGeom>
            <a:solidFill>
              <a:srgbClr val="ED7D31"/>
            </a:solidFill>
            <a:ln>
              <a:noFill/>
            </a:ln>
          </p:spPr>
          <p:txBody>
            <a:bodyPr spcFirstLastPara="1" wrap="square" lIns="121900" tIns="60933" rIns="121900" bIns="60933" anchor="ctr" anchorCtr="0">
              <a:noAutofit/>
            </a:bodyPr>
            <a:lstStyle/>
            <a:p>
              <a:pPr algn="ctr"/>
              <a:endParaRPr sz="2400">
                <a:solidFill>
                  <a:srgbClr val="FFFFFF"/>
                </a:solidFill>
                <a:latin typeface="Arial"/>
                <a:ea typeface="Arial"/>
                <a:cs typeface="Arial"/>
                <a:sym typeface="Arial"/>
              </a:endParaRPr>
            </a:p>
          </p:txBody>
        </p:sp>
        <p:sp>
          <p:nvSpPr>
            <p:cNvPr id="109" name="Google Shape;109;p16"/>
            <p:cNvSpPr/>
            <p:nvPr/>
          </p:nvSpPr>
          <p:spPr>
            <a:xfrm>
              <a:off x="4521676" y="1610089"/>
              <a:ext cx="240732" cy="457434"/>
            </a:xfrm>
            <a:prstGeom prst="lightningBolt">
              <a:avLst/>
            </a:prstGeom>
            <a:solidFill>
              <a:srgbClr val="ED7D31"/>
            </a:solidFill>
            <a:ln>
              <a:noFill/>
            </a:ln>
          </p:spPr>
          <p:txBody>
            <a:bodyPr spcFirstLastPara="1" wrap="square" lIns="121900" tIns="60933" rIns="121900" bIns="60933" anchor="ctr" anchorCtr="0">
              <a:noAutofit/>
            </a:bodyPr>
            <a:lstStyle/>
            <a:p>
              <a:pPr algn="ctr"/>
              <a:endParaRPr sz="2400">
                <a:solidFill>
                  <a:srgbClr val="FFFFFF"/>
                </a:solidFill>
                <a:latin typeface="Arial"/>
                <a:ea typeface="Arial"/>
                <a:cs typeface="Arial"/>
                <a:sym typeface="Arial"/>
              </a:endParaRPr>
            </a:p>
          </p:txBody>
        </p:sp>
        <p:sp>
          <p:nvSpPr>
            <p:cNvPr id="110" name="Google Shape;110;p16"/>
            <p:cNvSpPr/>
            <p:nvPr/>
          </p:nvSpPr>
          <p:spPr>
            <a:xfrm>
              <a:off x="6560057" y="1610089"/>
              <a:ext cx="240732" cy="457434"/>
            </a:xfrm>
            <a:prstGeom prst="lightningBolt">
              <a:avLst/>
            </a:prstGeom>
            <a:solidFill>
              <a:srgbClr val="ED7D31"/>
            </a:solidFill>
            <a:ln>
              <a:noFill/>
            </a:ln>
          </p:spPr>
          <p:txBody>
            <a:bodyPr spcFirstLastPara="1" wrap="square" lIns="121900" tIns="60933" rIns="121900" bIns="60933" anchor="ctr" anchorCtr="0">
              <a:noAutofit/>
            </a:bodyPr>
            <a:lstStyle/>
            <a:p>
              <a:pPr algn="ctr"/>
              <a:endParaRPr sz="2400">
                <a:solidFill>
                  <a:srgbClr val="FFFFFF"/>
                </a:solidFill>
                <a:latin typeface="Arial"/>
                <a:ea typeface="Arial"/>
                <a:cs typeface="Arial"/>
                <a:sym typeface="Arial"/>
              </a:endParaRPr>
            </a:p>
          </p:txBody>
        </p:sp>
        <p:sp>
          <p:nvSpPr>
            <p:cNvPr id="111" name="Google Shape;111;p16"/>
            <p:cNvSpPr/>
            <p:nvPr/>
          </p:nvSpPr>
          <p:spPr>
            <a:xfrm>
              <a:off x="8832273" y="1575087"/>
              <a:ext cx="206982" cy="413910"/>
            </a:xfrm>
            <a:prstGeom prst="lightningBolt">
              <a:avLst/>
            </a:prstGeom>
            <a:solidFill>
              <a:srgbClr val="70AD47"/>
            </a:solidFill>
            <a:ln>
              <a:noFill/>
            </a:ln>
          </p:spPr>
          <p:txBody>
            <a:bodyPr spcFirstLastPara="1" wrap="square" lIns="121900" tIns="60933" rIns="121900" bIns="60933" anchor="ctr" anchorCtr="0">
              <a:noAutofit/>
            </a:bodyPr>
            <a:lstStyle/>
            <a:p>
              <a:pPr algn="ctr"/>
              <a:endParaRPr sz="2400">
                <a:solidFill>
                  <a:srgbClr val="FFFFFF"/>
                </a:solidFill>
                <a:latin typeface="Arial"/>
                <a:ea typeface="Arial"/>
                <a:cs typeface="Arial"/>
                <a:sym typeface="Arial"/>
              </a:endParaRPr>
            </a:p>
          </p:txBody>
        </p:sp>
        <p:sp>
          <p:nvSpPr>
            <p:cNvPr id="112" name="Google Shape;112;p16"/>
            <p:cNvSpPr txBox="1"/>
            <p:nvPr/>
          </p:nvSpPr>
          <p:spPr>
            <a:xfrm>
              <a:off x="9039121" y="1579675"/>
              <a:ext cx="4220100" cy="423492"/>
            </a:xfrm>
            <a:prstGeom prst="rect">
              <a:avLst/>
            </a:prstGeom>
            <a:noFill/>
            <a:ln>
              <a:noFill/>
            </a:ln>
          </p:spPr>
          <p:txBody>
            <a:bodyPr spcFirstLastPara="1" wrap="square" lIns="121900" tIns="60933" rIns="121900" bIns="60933" anchor="t" anchorCtr="0">
              <a:spAutoFit/>
            </a:bodyPr>
            <a:lstStyle/>
            <a:p>
              <a:r>
                <a:rPr lang="en" sz="2000"/>
                <a:t>Loss-of-function variants</a:t>
              </a:r>
              <a:endParaRPr sz="2000"/>
            </a:p>
          </p:txBody>
        </p:sp>
        <p:sp>
          <p:nvSpPr>
            <p:cNvPr id="113" name="Google Shape;113;p16"/>
            <p:cNvSpPr/>
            <p:nvPr/>
          </p:nvSpPr>
          <p:spPr>
            <a:xfrm>
              <a:off x="8832275" y="2064272"/>
              <a:ext cx="235170" cy="413910"/>
            </a:xfrm>
            <a:prstGeom prst="lightningBolt">
              <a:avLst/>
            </a:prstGeom>
            <a:solidFill>
              <a:srgbClr val="ED7D31"/>
            </a:solidFill>
            <a:ln>
              <a:noFill/>
            </a:ln>
          </p:spPr>
          <p:txBody>
            <a:bodyPr spcFirstLastPara="1" wrap="square" lIns="121900" tIns="60933" rIns="121900" bIns="60933" anchor="ctr" anchorCtr="0">
              <a:noAutofit/>
            </a:bodyPr>
            <a:lstStyle/>
            <a:p>
              <a:pPr algn="ctr"/>
              <a:endParaRPr sz="2400">
                <a:solidFill>
                  <a:srgbClr val="FFFFFF"/>
                </a:solidFill>
                <a:latin typeface="Arial"/>
                <a:ea typeface="Arial"/>
                <a:cs typeface="Arial"/>
                <a:sym typeface="Arial"/>
              </a:endParaRPr>
            </a:p>
          </p:txBody>
        </p:sp>
        <p:sp>
          <p:nvSpPr>
            <p:cNvPr id="114" name="Google Shape;114;p16"/>
            <p:cNvSpPr txBox="1"/>
            <p:nvPr/>
          </p:nvSpPr>
          <p:spPr>
            <a:xfrm>
              <a:off x="9039121" y="2115897"/>
              <a:ext cx="4963199" cy="423492"/>
            </a:xfrm>
            <a:prstGeom prst="rect">
              <a:avLst/>
            </a:prstGeom>
            <a:noFill/>
            <a:ln>
              <a:noFill/>
            </a:ln>
          </p:spPr>
          <p:txBody>
            <a:bodyPr spcFirstLastPara="1" wrap="square" lIns="121900" tIns="60933" rIns="121900" bIns="60933" anchor="t" anchorCtr="0">
              <a:spAutoFit/>
            </a:bodyPr>
            <a:lstStyle/>
            <a:p>
              <a:r>
                <a:rPr lang="en" sz="2000">
                  <a:solidFill>
                    <a:srgbClr val="000000"/>
                  </a:solidFill>
                  <a:ea typeface="Arial"/>
                  <a:cs typeface="Arial"/>
                  <a:sym typeface="Arial"/>
                </a:rPr>
                <a:t>Variants with unknown significance (VUS)</a:t>
              </a:r>
              <a:endParaRPr sz="2000"/>
            </a:p>
          </p:txBody>
        </p:sp>
      </p:grpSp>
      <p:grpSp>
        <p:nvGrpSpPr>
          <p:cNvPr id="115" name="Google Shape;115;p16"/>
          <p:cNvGrpSpPr/>
          <p:nvPr/>
        </p:nvGrpSpPr>
        <p:grpSpPr>
          <a:xfrm>
            <a:off x="552453" y="4506672"/>
            <a:ext cx="6958971" cy="2231773"/>
            <a:chOff x="3208692" y="3814554"/>
            <a:chExt cx="8258273" cy="2648466"/>
          </a:xfrm>
        </p:grpSpPr>
        <p:cxnSp>
          <p:nvCxnSpPr>
            <p:cNvPr id="116" name="Google Shape;116;p16"/>
            <p:cNvCxnSpPr/>
            <p:nvPr/>
          </p:nvCxnSpPr>
          <p:spPr>
            <a:xfrm rot="-5400000" flipH="1">
              <a:off x="9701052" y="5258813"/>
              <a:ext cx="392100" cy="332700"/>
            </a:xfrm>
            <a:prstGeom prst="curvedConnector3">
              <a:avLst>
                <a:gd name="adj1" fmla="val 50000"/>
              </a:avLst>
            </a:prstGeom>
            <a:noFill/>
            <a:ln w="28575" cap="flat" cmpd="sng">
              <a:solidFill>
                <a:srgbClr val="ED7D31"/>
              </a:solidFill>
              <a:prstDash val="dash"/>
              <a:miter lim="800000"/>
              <a:headEnd type="none" w="sm" len="sm"/>
              <a:tailEnd type="none" w="sm" len="sm"/>
            </a:ln>
          </p:spPr>
        </p:cxnSp>
        <p:cxnSp>
          <p:nvCxnSpPr>
            <p:cNvPr id="117" name="Google Shape;117;p16"/>
            <p:cNvCxnSpPr/>
            <p:nvPr/>
          </p:nvCxnSpPr>
          <p:spPr>
            <a:xfrm rot="-5400000" flipH="1">
              <a:off x="9933828" y="5196495"/>
              <a:ext cx="392100" cy="332700"/>
            </a:xfrm>
            <a:prstGeom prst="curvedConnector3">
              <a:avLst>
                <a:gd name="adj1" fmla="val 50000"/>
              </a:avLst>
            </a:prstGeom>
            <a:noFill/>
            <a:ln w="28575" cap="flat" cmpd="sng">
              <a:solidFill>
                <a:srgbClr val="ED7D31"/>
              </a:solidFill>
              <a:prstDash val="dash"/>
              <a:miter lim="800000"/>
              <a:headEnd type="none" w="sm" len="sm"/>
              <a:tailEnd type="none" w="sm" len="sm"/>
            </a:ln>
          </p:spPr>
        </p:cxnSp>
        <p:grpSp>
          <p:nvGrpSpPr>
            <p:cNvPr id="118" name="Google Shape;118;p16"/>
            <p:cNvGrpSpPr/>
            <p:nvPr/>
          </p:nvGrpSpPr>
          <p:grpSpPr>
            <a:xfrm>
              <a:off x="3208692" y="3814554"/>
              <a:ext cx="8258273" cy="2648466"/>
              <a:chOff x="3208692" y="3814554"/>
              <a:chExt cx="8258273" cy="2648466"/>
            </a:xfrm>
          </p:grpSpPr>
          <p:sp>
            <p:nvSpPr>
              <p:cNvPr id="119" name="Google Shape;119;p16"/>
              <p:cNvSpPr txBox="1"/>
              <p:nvPr/>
            </p:nvSpPr>
            <p:spPr>
              <a:xfrm>
                <a:off x="3548684" y="5586506"/>
                <a:ext cx="2325299" cy="876514"/>
              </a:xfrm>
              <a:prstGeom prst="rect">
                <a:avLst/>
              </a:prstGeom>
              <a:noFill/>
              <a:ln>
                <a:noFill/>
              </a:ln>
            </p:spPr>
            <p:txBody>
              <a:bodyPr spcFirstLastPara="1" wrap="square" lIns="121900" tIns="60933" rIns="121900" bIns="60933" anchor="t" anchorCtr="0">
                <a:spAutoFit/>
              </a:bodyPr>
              <a:lstStyle/>
              <a:p>
                <a:r>
                  <a:rPr lang="en" sz="2000">
                    <a:solidFill>
                      <a:srgbClr val="000000"/>
                    </a:solidFill>
                    <a:ea typeface="Arial"/>
                    <a:cs typeface="Arial"/>
                    <a:sym typeface="Arial"/>
                  </a:rPr>
                  <a:t>Aberrant splicing</a:t>
                </a:r>
                <a:endParaRPr sz="2000">
                  <a:solidFill>
                    <a:srgbClr val="000000"/>
                  </a:solidFill>
                  <a:ea typeface="Arial"/>
                  <a:cs typeface="Arial"/>
                  <a:sym typeface="Arial"/>
                </a:endParaRPr>
              </a:p>
            </p:txBody>
          </p:sp>
          <p:grpSp>
            <p:nvGrpSpPr>
              <p:cNvPr id="120" name="Google Shape;120;p16"/>
              <p:cNvGrpSpPr/>
              <p:nvPr/>
            </p:nvGrpSpPr>
            <p:grpSpPr>
              <a:xfrm>
                <a:off x="6103777" y="3814554"/>
                <a:ext cx="2361646" cy="1463972"/>
                <a:chOff x="8383429" y="1705190"/>
                <a:chExt cx="1625247" cy="1017071"/>
              </a:xfrm>
            </p:grpSpPr>
            <p:cxnSp>
              <p:nvCxnSpPr>
                <p:cNvPr id="121" name="Google Shape;121;p16"/>
                <p:cNvCxnSpPr/>
                <p:nvPr/>
              </p:nvCxnSpPr>
              <p:spPr>
                <a:xfrm>
                  <a:off x="8458832" y="2234532"/>
                  <a:ext cx="1326300" cy="12900"/>
                </a:xfrm>
                <a:prstGeom prst="straightConnector1">
                  <a:avLst/>
                </a:prstGeom>
                <a:noFill/>
                <a:ln w="28575" cap="flat" cmpd="sng">
                  <a:solidFill>
                    <a:srgbClr val="4472C4"/>
                  </a:solidFill>
                  <a:prstDash val="solid"/>
                  <a:miter lim="800000"/>
                  <a:headEnd type="none" w="sm" len="sm"/>
                  <a:tailEnd type="none" w="sm" len="sm"/>
                </a:ln>
              </p:spPr>
            </p:cxnSp>
            <p:sp>
              <p:nvSpPr>
                <p:cNvPr id="122" name="Google Shape;122;p16"/>
                <p:cNvSpPr/>
                <p:nvPr/>
              </p:nvSpPr>
              <p:spPr>
                <a:xfrm>
                  <a:off x="9119220" y="2163403"/>
                  <a:ext cx="376200" cy="169200"/>
                </a:xfrm>
                <a:prstGeom prst="rect">
                  <a:avLst/>
                </a:prstGeom>
                <a:solidFill>
                  <a:srgbClr val="5B9BD5"/>
                </a:solidFill>
                <a:ln w="12700" cap="flat" cmpd="sng">
                  <a:solidFill>
                    <a:srgbClr val="31538F"/>
                  </a:solidFill>
                  <a:prstDash val="solid"/>
                  <a:miter lim="800000"/>
                  <a:headEnd type="none" w="sm" len="sm"/>
                  <a:tailEnd type="none" w="sm" len="sm"/>
                </a:ln>
              </p:spPr>
              <p:txBody>
                <a:bodyPr spcFirstLastPara="1" wrap="square" lIns="121900" tIns="60933" rIns="121900" bIns="60933" anchor="ctr" anchorCtr="0">
                  <a:noAutofit/>
                </a:bodyPr>
                <a:lstStyle/>
                <a:p>
                  <a:pPr algn="ctr"/>
                  <a:endParaRPr sz="2400">
                    <a:solidFill>
                      <a:srgbClr val="FFFFFF"/>
                    </a:solidFill>
                    <a:latin typeface="Arial"/>
                    <a:ea typeface="Arial"/>
                    <a:cs typeface="Arial"/>
                    <a:sym typeface="Arial"/>
                  </a:endParaRPr>
                </a:p>
              </p:txBody>
            </p:sp>
            <p:sp>
              <p:nvSpPr>
                <p:cNvPr id="123" name="Google Shape;123;p16"/>
                <p:cNvSpPr/>
                <p:nvPr/>
              </p:nvSpPr>
              <p:spPr>
                <a:xfrm rot="-1080278">
                  <a:off x="8432022" y="1901504"/>
                  <a:ext cx="156884" cy="339316"/>
                </a:xfrm>
                <a:prstGeom prst="lightningBolt">
                  <a:avLst/>
                </a:prstGeom>
                <a:solidFill>
                  <a:srgbClr val="ED7D31"/>
                </a:solidFill>
                <a:ln>
                  <a:noFill/>
                </a:ln>
              </p:spPr>
              <p:txBody>
                <a:bodyPr spcFirstLastPara="1" wrap="square" lIns="121900" tIns="60933" rIns="121900" bIns="60933" anchor="ctr" anchorCtr="0">
                  <a:noAutofit/>
                </a:bodyPr>
                <a:lstStyle/>
                <a:p>
                  <a:pPr algn="ctr"/>
                  <a:endParaRPr sz="2400">
                    <a:solidFill>
                      <a:srgbClr val="FFFFFF"/>
                    </a:solidFill>
                    <a:latin typeface="Arial"/>
                    <a:ea typeface="Arial"/>
                    <a:cs typeface="Arial"/>
                    <a:sym typeface="Arial"/>
                  </a:endParaRPr>
                </a:p>
              </p:txBody>
            </p:sp>
            <p:cxnSp>
              <p:nvCxnSpPr>
                <p:cNvPr id="124" name="Google Shape;124;p16"/>
                <p:cNvCxnSpPr/>
                <p:nvPr/>
              </p:nvCxnSpPr>
              <p:spPr>
                <a:xfrm rot="-5400000" flipH="1">
                  <a:off x="9437641" y="1908783"/>
                  <a:ext cx="272400" cy="228900"/>
                </a:xfrm>
                <a:prstGeom prst="curvedConnector3">
                  <a:avLst>
                    <a:gd name="adj1" fmla="val 50000"/>
                  </a:avLst>
                </a:prstGeom>
                <a:noFill/>
                <a:ln w="28575" cap="flat" cmpd="sng">
                  <a:solidFill>
                    <a:srgbClr val="44546A"/>
                  </a:solidFill>
                  <a:prstDash val="dash"/>
                  <a:miter lim="800000"/>
                  <a:headEnd type="none" w="sm" len="sm"/>
                  <a:tailEnd type="none" w="sm" len="sm"/>
                </a:ln>
              </p:spPr>
            </p:cxnSp>
            <p:cxnSp>
              <p:nvCxnSpPr>
                <p:cNvPr id="125" name="Google Shape;125;p16"/>
                <p:cNvCxnSpPr/>
                <p:nvPr/>
              </p:nvCxnSpPr>
              <p:spPr>
                <a:xfrm rot="-5400000" flipH="1">
                  <a:off x="9472277" y="1835180"/>
                  <a:ext cx="272400" cy="228900"/>
                </a:xfrm>
                <a:prstGeom prst="curvedConnector3">
                  <a:avLst>
                    <a:gd name="adj1" fmla="val 50000"/>
                  </a:avLst>
                </a:prstGeom>
                <a:noFill/>
                <a:ln w="28575" cap="flat" cmpd="sng">
                  <a:solidFill>
                    <a:srgbClr val="44546A"/>
                  </a:solidFill>
                  <a:prstDash val="dash"/>
                  <a:miter lim="800000"/>
                  <a:headEnd type="none" w="sm" len="sm"/>
                  <a:tailEnd type="none" w="sm" len="sm"/>
                </a:ln>
              </p:spPr>
            </p:cxnSp>
            <p:cxnSp>
              <p:nvCxnSpPr>
                <p:cNvPr id="126" name="Google Shape;126;p16"/>
                <p:cNvCxnSpPr/>
                <p:nvPr/>
              </p:nvCxnSpPr>
              <p:spPr>
                <a:xfrm rot="-5400000" flipH="1">
                  <a:off x="9645459" y="1995373"/>
                  <a:ext cx="272400" cy="228900"/>
                </a:xfrm>
                <a:prstGeom prst="curvedConnector3">
                  <a:avLst>
                    <a:gd name="adj1" fmla="val 50000"/>
                  </a:avLst>
                </a:prstGeom>
                <a:noFill/>
                <a:ln w="28575" cap="flat" cmpd="sng">
                  <a:solidFill>
                    <a:srgbClr val="44546A"/>
                  </a:solidFill>
                  <a:prstDash val="dash"/>
                  <a:miter lim="800000"/>
                  <a:headEnd type="none" w="sm" len="sm"/>
                  <a:tailEnd type="none" w="sm" len="sm"/>
                </a:ln>
              </p:spPr>
            </p:cxnSp>
            <p:cxnSp>
              <p:nvCxnSpPr>
                <p:cNvPr id="127" name="Google Shape;127;p16"/>
                <p:cNvCxnSpPr/>
                <p:nvPr/>
              </p:nvCxnSpPr>
              <p:spPr>
                <a:xfrm rot="-5400000" flipH="1">
                  <a:off x="9680094" y="1921770"/>
                  <a:ext cx="272400" cy="228900"/>
                </a:xfrm>
                <a:prstGeom prst="curvedConnector3">
                  <a:avLst>
                    <a:gd name="adj1" fmla="val 50000"/>
                  </a:avLst>
                </a:prstGeom>
                <a:noFill/>
                <a:ln w="28575" cap="flat" cmpd="sng">
                  <a:solidFill>
                    <a:srgbClr val="44546A"/>
                  </a:solidFill>
                  <a:prstDash val="dash"/>
                  <a:miter lim="800000"/>
                  <a:headEnd type="none" w="sm" len="sm"/>
                  <a:tailEnd type="none" w="sm" len="sm"/>
                </a:ln>
              </p:spPr>
            </p:cxnSp>
            <p:cxnSp>
              <p:nvCxnSpPr>
                <p:cNvPr id="128" name="Google Shape;128;p16"/>
                <p:cNvCxnSpPr/>
                <p:nvPr/>
              </p:nvCxnSpPr>
              <p:spPr>
                <a:xfrm rot="-5400000" flipH="1">
                  <a:off x="9723391" y="1800543"/>
                  <a:ext cx="272400" cy="228900"/>
                </a:xfrm>
                <a:prstGeom prst="curvedConnector3">
                  <a:avLst>
                    <a:gd name="adj1" fmla="val 50000"/>
                  </a:avLst>
                </a:prstGeom>
                <a:noFill/>
                <a:ln w="28575" cap="flat" cmpd="sng">
                  <a:solidFill>
                    <a:srgbClr val="44546A"/>
                  </a:solidFill>
                  <a:prstDash val="dash"/>
                  <a:miter lim="800000"/>
                  <a:headEnd type="none" w="sm" len="sm"/>
                  <a:tailEnd type="none" w="sm" len="sm"/>
                </a:ln>
              </p:spPr>
            </p:cxnSp>
            <p:cxnSp>
              <p:nvCxnSpPr>
                <p:cNvPr id="129" name="Google Shape;129;p16"/>
                <p:cNvCxnSpPr/>
                <p:nvPr/>
              </p:nvCxnSpPr>
              <p:spPr>
                <a:xfrm rot="-5400000" flipH="1">
                  <a:off x="9758026" y="1726940"/>
                  <a:ext cx="272400" cy="228900"/>
                </a:xfrm>
                <a:prstGeom prst="curvedConnector3">
                  <a:avLst>
                    <a:gd name="adj1" fmla="val 50000"/>
                  </a:avLst>
                </a:prstGeom>
                <a:noFill/>
                <a:ln w="28575" cap="flat" cmpd="sng">
                  <a:solidFill>
                    <a:srgbClr val="44546A"/>
                  </a:solidFill>
                  <a:prstDash val="dash"/>
                  <a:miter lim="800000"/>
                  <a:headEnd type="none" w="sm" len="sm"/>
                  <a:tailEnd type="none" w="sm" len="sm"/>
                </a:ln>
              </p:spPr>
            </p:cxnSp>
            <p:cxnSp>
              <p:nvCxnSpPr>
                <p:cNvPr id="130" name="Google Shape;130;p16"/>
                <p:cNvCxnSpPr/>
                <p:nvPr/>
              </p:nvCxnSpPr>
              <p:spPr>
                <a:xfrm>
                  <a:off x="8450172" y="2624191"/>
                  <a:ext cx="1326300" cy="12900"/>
                </a:xfrm>
                <a:prstGeom prst="straightConnector1">
                  <a:avLst/>
                </a:prstGeom>
                <a:noFill/>
                <a:ln w="28575" cap="flat" cmpd="sng">
                  <a:solidFill>
                    <a:srgbClr val="4472C4"/>
                  </a:solidFill>
                  <a:prstDash val="solid"/>
                  <a:miter lim="800000"/>
                  <a:headEnd type="none" w="sm" len="sm"/>
                  <a:tailEnd type="none" w="sm" len="sm"/>
                </a:ln>
              </p:spPr>
            </p:cxnSp>
            <p:sp>
              <p:nvSpPr>
                <p:cNvPr id="131" name="Google Shape;131;p16"/>
                <p:cNvSpPr/>
                <p:nvPr/>
              </p:nvSpPr>
              <p:spPr>
                <a:xfrm>
                  <a:off x="9110561" y="2553061"/>
                  <a:ext cx="376200" cy="169200"/>
                </a:xfrm>
                <a:prstGeom prst="rect">
                  <a:avLst/>
                </a:prstGeom>
                <a:solidFill>
                  <a:srgbClr val="5B9BD5"/>
                </a:solidFill>
                <a:ln w="12700" cap="flat" cmpd="sng">
                  <a:solidFill>
                    <a:srgbClr val="31538F"/>
                  </a:solidFill>
                  <a:prstDash val="solid"/>
                  <a:miter lim="800000"/>
                  <a:headEnd type="none" w="sm" len="sm"/>
                  <a:tailEnd type="none" w="sm" len="sm"/>
                </a:ln>
              </p:spPr>
              <p:txBody>
                <a:bodyPr spcFirstLastPara="1" wrap="square" lIns="121900" tIns="60933" rIns="121900" bIns="60933" anchor="ctr" anchorCtr="0">
                  <a:noAutofit/>
                </a:bodyPr>
                <a:lstStyle/>
                <a:p>
                  <a:pPr algn="ctr"/>
                  <a:endParaRPr sz="2400">
                    <a:solidFill>
                      <a:srgbClr val="FFFFFF"/>
                    </a:solidFill>
                    <a:latin typeface="Arial"/>
                    <a:ea typeface="Arial"/>
                    <a:cs typeface="Arial"/>
                    <a:sym typeface="Arial"/>
                  </a:endParaRPr>
                </a:p>
              </p:txBody>
            </p:sp>
            <p:cxnSp>
              <p:nvCxnSpPr>
                <p:cNvPr id="132" name="Google Shape;132;p16"/>
                <p:cNvCxnSpPr/>
                <p:nvPr/>
              </p:nvCxnSpPr>
              <p:spPr>
                <a:xfrm rot="-5400000" flipH="1">
                  <a:off x="9753696" y="2458633"/>
                  <a:ext cx="272400" cy="228900"/>
                </a:xfrm>
                <a:prstGeom prst="curvedConnector3">
                  <a:avLst>
                    <a:gd name="adj1" fmla="val 50000"/>
                  </a:avLst>
                </a:prstGeom>
                <a:noFill/>
                <a:ln w="28575" cap="flat" cmpd="sng">
                  <a:solidFill>
                    <a:srgbClr val="44546A"/>
                  </a:solidFill>
                  <a:prstDash val="dash"/>
                  <a:miter lim="800000"/>
                  <a:headEnd type="none" w="sm" len="sm"/>
                  <a:tailEnd type="none" w="sm" len="sm"/>
                </a:ln>
              </p:spPr>
            </p:cxnSp>
          </p:grpSp>
          <p:sp>
            <p:nvSpPr>
              <p:cNvPr id="133" name="Google Shape;133;p16"/>
              <p:cNvSpPr txBox="1"/>
              <p:nvPr/>
            </p:nvSpPr>
            <p:spPr>
              <a:xfrm>
                <a:off x="5857570" y="5586506"/>
                <a:ext cx="2803500" cy="876514"/>
              </a:xfrm>
              <a:prstGeom prst="rect">
                <a:avLst/>
              </a:prstGeom>
              <a:noFill/>
              <a:ln>
                <a:noFill/>
              </a:ln>
            </p:spPr>
            <p:txBody>
              <a:bodyPr spcFirstLastPara="1" wrap="square" lIns="121900" tIns="60933" rIns="121900" bIns="60933" anchor="t" anchorCtr="0">
                <a:spAutoFit/>
              </a:bodyPr>
              <a:lstStyle/>
              <a:p>
                <a:r>
                  <a:rPr lang="en" sz="2000">
                    <a:solidFill>
                      <a:srgbClr val="000000"/>
                    </a:solidFill>
                    <a:ea typeface="Arial"/>
                    <a:cs typeface="Arial"/>
                    <a:sym typeface="Arial"/>
                  </a:rPr>
                  <a:t>Abnormal expression levels</a:t>
                </a:r>
                <a:endParaRPr sz="2000">
                  <a:solidFill>
                    <a:srgbClr val="000000"/>
                  </a:solidFill>
                  <a:ea typeface="Arial"/>
                  <a:cs typeface="Arial"/>
                  <a:sym typeface="Arial"/>
                </a:endParaRPr>
              </a:p>
            </p:txBody>
          </p:sp>
          <p:grpSp>
            <p:nvGrpSpPr>
              <p:cNvPr id="134" name="Google Shape;134;p16"/>
              <p:cNvGrpSpPr/>
              <p:nvPr/>
            </p:nvGrpSpPr>
            <p:grpSpPr>
              <a:xfrm>
                <a:off x="8899714" y="4057600"/>
                <a:ext cx="1927248" cy="1495149"/>
                <a:chOff x="10307545" y="1874042"/>
                <a:chExt cx="1326301" cy="1038731"/>
              </a:xfrm>
            </p:grpSpPr>
            <p:cxnSp>
              <p:nvCxnSpPr>
                <p:cNvPr id="135" name="Google Shape;135;p16"/>
                <p:cNvCxnSpPr/>
                <p:nvPr/>
              </p:nvCxnSpPr>
              <p:spPr>
                <a:xfrm>
                  <a:off x="10307546" y="2243191"/>
                  <a:ext cx="1326300" cy="12900"/>
                </a:xfrm>
                <a:prstGeom prst="straightConnector1">
                  <a:avLst/>
                </a:prstGeom>
                <a:noFill/>
                <a:ln w="28575" cap="flat" cmpd="sng">
                  <a:solidFill>
                    <a:srgbClr val="4472C4"/>
                  </a:solidFill>
                  <a:prstDash val="solid"/>
                  <a:miter lim="800000"/>
                  <a:headEnd type="none" w="sm" len="sm"/>
                  <a:tailEnd type="none" w="sm" len="sm"/>
                </a:ln>
              </p:spPr>
            </p:cxnSp>
            <p:cxnSp>
              <p:nvCxnSpPr>
                <p:cNvPr id="136" name="Google Shape;136;p16"/>
                <p:cNvCxnSpPr/>
                <p:nvPr/>
              </p:nvCxnSpPr>
              <p:spPr>
                <a:xfrm>
                  <a:off x="10307545" y="2494304"/>
                  <a:ext cx="1326300" cy="12900"/>
                </a:xfrm>
                <a:prstGeom prst="straightConnector1">
                  <a:avLst/>
                </a:prstGeom>
                <a:noFill/>
                <a:ln w="28575" cap="flat" cmpd="sng">
                  <a:solidFill>
                    <a:srgbClr val="4472C4"/>
                  </a:solidFill>
                  <a:prstDash val="solid"/>
                  <a:miter lim="800000"/>
                  <a:headEnd type="none" w="sm" len="sm"/>
                  <a:tailEnd type="none" w="sm" len="sm"/>
                </a:ln>
              </p:spPr>
            </p:cxnSp>
            <p:sp>
              <p:nvSpPr>
                <p:cNvPr id="137" name="Google Shape;137;p16"/>
                <p:cNvSpPr txBox="1"/>
                <p:nvPr/>
              </p:nvSpPr>
              <p:spPr>
                <a:xfrm>
                  <a:off x="10612580" y="2053069"/>
                  <a:ext cx="292800" cy="405948"/>
                </a:xfrm>
                <a:prstGeom prst="rect">
                  <a:avLst/>
                </a:prstGeom>
                <a:solidFill>
                  <a:srgbClr val="FFFFFF"/>
                </a:solidFill>
                <a:ln>
                  <a:noFill/>
                </a:ln>
              </p:spPr>
              <p:txBody>
                <a:bodyPr spcFirstLastPara="1" wrap="square" lIns="121900" tIns="60933" rIns="121900" bIns="60933" anchor="t" anchorCtr="0">
                  <a:spAutoFit/>
                </a:bodyPr>
                <a:lstStyle/>
                <a:p>
                  <a:r>
                    <a:rPr lang="en" sz="2400">
                      <a:solidFill>
                        <a:srgbClr val="000000"/>
                      </a:solidFill>
                      <a:latin typeface="Calibri"/>
                      <a:ea typeface="Calibri"/>
                      <a:cs typeface="Calibri"/>
                      <a:sym typeface="Calibri"/>
                    </a:rPr>
                    <a:t>A</a:t>
                  </a:r>
                  <a:endParaRPr sz="2400">
                    <a:solidFill>
                      <a:srgbClr val="000000"/>
                    </a:solidFill>
                    <a:latin typeface="Calibri"/>
                    <a:ea typeface="Calibri"/>
                    <a:cs typeface="Calibri"/>
                    <a:sym typeface="Calibri"/>
                  </a:endParaRPr>
                </a:p>
              </p:txBody>
            </p:sp>
            <p:sp>
              <p:nvSpPr>
                <p:cNvPr id="138" name="Google Shape;138;p16"/>
                <p:cNvSpPr txBox="1"/>
                <p:nvPr/>
              </p:nvSpPr>
              <p:spPr>
                <a:xfrm>
                  <a:off x="10612579" y="2338818"/>
                  <a:ext cx="292800" cy="405948"/>
                </a:xfrm>
                <a:prstGeom prst="rect">
                  <a:avLst/>
                </a:prstGeom>
                <a:solidFill>
                  <a:srgbClr val="FFFFFF"/>
                </a:solidFill>
                <a:ln>
                  <a:noFill/>
                </a:ln>
              </p:spPr>
              <p:txBody>
                <a:bodyPr spcFirstLastPara="1" wrap="square" lIns="121900" tIns="60933" rIns="121900" bIns="60933" anchor="t" anchorCtr="0">
                  <a:spAutoFit/>
                </a:bodyPr>
                <a:lstStyle/>
                <a:p>
                  <a:r>
                    <a:rPr lang="en" sz="2400">
                      <a:solidFill>
                        <a:srgbClr val="ED7D31"/>
                      </a:solidFill>
                      <a:latin typeface="Calibri"/>
                      <a:ea typeface="Calibri"/>
                      <a:cs typeface="Calibri"/>
                      <a:sym typeface="Calibri"/>
                    </a:rPr>
                    <a:t>C</a:t>
                  </a:r>
                  <a:endParaRPr sz="2400">
                    <a:solidFill>
                      <a:srgbClr val="ED7D31"/>
                    </a:solidFill>
                    <a:latin typeface="Calibri"/>
                    <a:ea typeface="Calibri"/>
                    <a:cs typeface="Calibri"/>
                    <a:sym typeface="Calibri"/>
                  </a:endParaRPr>
                </a:p>
              </p:txBody>
            </p:sp>
            <p:cxnSp>
              <p:nvCxnSpPr>
                <p:cNvPr id="139" name="Google Shape;139;p16"/>
                <p:cNvCxnSpPr/>
                <p:nvPr/>
              </p:nvCxnSpPr>
              <p:spPr>
                <a:xfrm rot="-5400000" flipH="1">
                  <a:off x="10736505" y="1969395"/>
                  <a:ext cx="272400" cy="228900"/>
                </a:xfrm>
                <a:prstGeom prst="curvedConnector3">
                  <a:avLst>
                    <a:gd name="adj1" fmla="val 50000"/>
                  </a:avLst>
                </a:prstGeom>
                <a:noFill/>
                <a:ln w="28575" cap="flat" cmpd="sng">
                  <a:solidFill>
                    <a:srgbClr val="44546A"/>
                  </a:solidFill>
                  <a:prstDash val="dash"/>
                  <a:miter lim="800000"/>
                  <a:headEnd type="none" w="sm" len="sm"/>
                  <a:tailEnd type="none" w="sm" len="sm"/>
                </a:ln>
              </p:spPr>
            </p:cxnSp>
            <p:cxnSp>
              <p:nvCxnSpPr>
                <p:cNvPr id="140" name="Google Shape;140;p16"/>
                <p:cNvCxnSpPr/>
                <p:nvPr/>
              </p:nvCxnSpPr>
              <p:spPr>
                <a:xfrm rot="-5400000" flipH="1">
                  <a:off x="10771139" y="1895792"/>
                  <a:ext cx="272400" cy="228900"/>
                </a:xfrm>
                <a:prstGeom prst="curvedConnector3">
                  <a:avLst>
                    <a:gd name="adj1" fmla="val 50000"/>
                  </a:avLst>
                </a:prstGeom>
                <a:noFill/>
                <a:ln w="28575" cap="flat" cmpd="sng">
                  <a:solidFill>
                    <a:srgbClr val="44546A"/>
                  </a:solidFill>
                  <a:prstDash val="dash"/>
                  <a:miter lim="800000"/>
                  <a:headEnd type="none" w="sm" len="sm"/>
                  <a:tailEnd type="none" w="sm" len="sm"/>
                </a:ln>
              </p:spPr>
            </p:cxnSp>
            <p:cxnSp>
              <p:nvCxnSpPr>
                <p:cNvPr id="141" name="Google Shape;141;p16"/>
                <p:cNvCxnSpPr/>
                <p:nvPr/>
              </p:nvCxnSpPr>
              <p:spPr>
                <a:xfrm rot="-5400000" flipH="1">
                  <a:off x="10892366" y="2636145"/>
                  <a:ext cx="272400" cy="228900"/>
                </a:xfrm>
                <a:prstGeom prst="curvedConnector3">
                  <a:avLst>
                    <a:gd name="adj1" fmla="val 50000"/>
                  </a:avLst>
                </a:prstGeom>
                <a:noFill/>
                <a:ln w="28575" cap="flat" cmpd="sng">
                  <a:solidFill>
                    <a:srgbClr val="ED7D31"/>
                  </a:solidFill>
                  <a:prstDash val="dash"/>
                  <a:miter lim="800000"/>
                  <a:headEnd type="none" w="sm" len="sm"/>
                  <a:tailEnd type="none" w="sm" len="sm"/>
                </a:ln>
              </p:spPr>
            </p:cxnSp>
            <p:cxnSp>
              <p:nvCxnSpPr>
                <p:cNvPr id="142" name="Google Shape;142;p16"/>
                <p:cNvCxnSpPr/>
                <p:nvPr/>
              </p:nvCxnSpPr>
              <p:spPr>
                <a:xfrm rot="-5400000" flipH="1">
                  <a:off x="11052559" y="2592849"/>
                  <a:ext cx="272400" cy="228900"/>
                </a:xfrm>
                <a:prstGeom prst="curvedConnector3">
                  <a:avLst>
                    <a:gd name="adj1" fmla="val 50000"/>
                  </a:avLst>
                </a:prstGeom>
                <a:noFill/>
                <a:ln w="28575" cap="flat" cmpd="sng">
                  <a:solidFill>
                    <a:srgbClr val="ED7D31"/>
                  </a:solidFill>
                  <a:prstDash val="dash"/>
                  <a:miter lim="800000"/>
                  <a:headEnd type="none" w="sm" len="sm"/>
                  <a:tailEnd type="none" w="sm" len="sm"/>
                </a:ln>
              </p:spPr>
            </p:cxnSp>
            <p:cxnSp>
              <p:nvCxnSpPr>
                <p:cNvPr id="143" name="Google Shape;143;p16"/>
                <p:cNvCxnSpPr/>
                <p:nvPr/>
              </p:nvCxnSpPr>
              <p:spPr>
                <a:xfrm rot="-5400000" flipH="1">
                  <a:off x="11208425" y="2662123"/>
                  <a:ext cx="272400" cy="228900"/>
                </a:xfrm>
                <a:prstGeom prst="curvedConnector3">
                  <a:avLst>
                    <a:gd name="adj1" fmla="val 50000"/>
                  </a:avLst>
                </a:prstGeom>
                <a:noFill/>
                <a:ln w="28575" cap="flat" cmpd="sng">
                  <a:solidFill>
                    <a:srgbClr val="ED7D31"/>
                  </a:solidFill>
                  <a:prstDash val="dash"/>
                  <a:miter lim="800000"/>
                  <a:headEnd type="none" w="sm" len="sm"/>
                  <a:tailEnd type="none" w="sm" len="sm"/>
                </a:ln>
              </p:spPr>
            </p:cxnSp>
            <p:cxnSp>
              <p:nvCxnSpPr>
                <p:cNvPr id="144" name="Google Shape;144;p16"/>
                <p:cNvCxnSpPr/>
                <p:nvPr/>
              </p:nvCxnSpPr>
              <p:spPr>
                <a:xfrm rot="-5400000" flipH="1">
                  <a:off x="11243059" y="2588520"/>
                  <a:ext cx="272400" cy="228900"/>
                </a:xfrm>
                <a:prstGeom prst="curvedConnector3">
                  <a:avLst>
                    <a:gd name="adj1" fmla="val 50000"/>
                  </a:avLst>
                </a:prstGeom>
                <a:noFill/>
                <a:ln w="28575" cap="flat" cmpd="sng">
                  <a:solidFill>
                    <a:srgbClr val="ED7D31"/>
                  </a:solidFill>
                  <a:prstDash val="dash"/>
                  <a:miter lim="800000"/>
                  <a:headEnd type="none" w="sm" len="sm"/>
                  <a:tailEnd type="none" w="sm" len="sm"/>
                </a:ln>
              </p:spPr>
            </p:cxnSp>
          </p:grpSp>
          <p:sp>
            <p:nvSpPr>
              <p:cNvPr id="145" name="Google Shape;145;p16"/>
              <p:cNvSpPr txBox="1"/>
              <p:nvPr/>
            </p:nvSpPr>
            <p:spPr>
              <a:xfrm>
                <a:off x="8663465" y="5586504"/>
                <a:ext cx="2803500" cy="876514"/>
              </a:xfrm>
              <a:prstGeom prst="rect">
                <a:avLst/>
              </a:prstGeom>
              <a:noFill/>
              <a:ln>
                <a:noFill/>
              </a:ln>
            </p:spPr>
            <p:txBody>
              <a:bodyPr spcFirstLastPara="1" wrap="square" lIns="121900" tIns="60933" rIns="121900" bIns="60933" anchor="t" anchorCtr="0">
                <a:spAutoFit/>
              </a:bodyPr>
              <a:lstStyle/>
              <a:p>
                <a:r>
                  <a:rPr lang="en" sz="2000">
                    <a:solidFill>
                      <a:srgbClr val="000000"/>
                    </a:solidFill>
                    <a:ea typeface="Arial"/>
                    <a:cs typeface="Arial"/>
                    <a:sym typeface="Arial"/>
                  </a:rPr>
                  <a:t>Allele-specific expression</a:t>
                </a:r>
                <a:endParaRPr sz="2000"/>
              </a:p>
            </p:txBody>
          </p:sp>
          <p:grpSp>
            <p:nvGrpSpPr>
              <p:cNvPr id="146" name="Google Shape;146;p16"/>
              <p:cNvGrpSpPr/>
              <p:nvPr/>
            </p:nvGrpSpPr>
            <p:grpSpPr>
              <a:xfrm>
                <a:off x="3208692" y="4078204"/>
                <a:ext cx="2673107" cy="1509600"/>
                <a:chOff x="3208692" y="4078204"/>
                <a:chExt cx="2673107" cy="1509600"/>
              </a:xfrm>
            </p:grpSpPr>
            <p:sp>
              <p:nvSpPr>
                <p:cNvPr id="147" name="Google Shape;147;p16"/>
                <p:cNvSpPr/>
                <p:nvPr/>
              </p:nvSpPr>
              <p:spPr>
                <a:xfrm rot="-2640321">
                  <a:off x="4283366" y="4297077"/>
                  <a:ext cx="1063154" cy="1071854"/>
                </a:xfrm>
                <a:prstGeom prst="arc">
                  <a:avLst>
                    <a:gd name="adj1" fmla="val 16200000"/>
                    <a:gd name="adj2" fmla="val 0"/>
                  </a:avLst>
                </a:prstGeom>
                <a:noFill/>
                <a:ln w="28575" cap="flat" cmpd="sng">
                  <a:solidFill>
                    <a:srgbClr val="4472C4"/>
                  </a:solidFill>
                  <a:prstDash val="dot"/>
                  <a:miter lim="800000"/>
                  <a:headEnd type="none" w="sm" len="sm"/>
                  <a:tailEnd type="none" w="sm" len="sm"/>
                </a:ln>
              </p:spPr>
              <p:txBody>
                <a:bodyPr spcFirstLastPara="1" wrap="square" lIns="121900" tIns="60933" rIns="121900" bIns="60933" anchor="ctr" anchorCtr="0">
                  <a:noAutofit/>
                </a:bodyPr>
                <a:lstStyle/>
                <a:p>
                  <a:pPr algn="ctr"/>
                  <a:endParaRPr sz="2400">
                    <a:solidFill>
                      <a:srgbClr val="000000"/>
                    </a:solidFill>
                    <a:latin typeface="Calibri"/>
                    <a:ea typeface="Calibri"/>
                    <a:cs typeface="Calibri"/>
                    <a:sym typeface="Calibri"/>
                  </a:endParaRPr>
                </a:p>
              </p:txBody>
            </p:sp>
            <p:grpSp>
              <p:nvGrpSpPr>
                <p:cNvPr id="148" name="Google Shape;148;p16"/>
                <p:cNvGrpSpPr/>
                <p:nvPr/>
              </p:nvGrpSpPr>
              <p:grpSpPr>
                <a:xfrm>
                  <a:off x="3208692" y="4443290"/>
                  <a:ext cx="2673107" cy="865908"/>
                  <a:chOff x="4458170" y="3424646"/>
                  <a:chExt cx="1759202" cy="569864"/>
                </a:xfrm>
              </p:grpSpPr>
              <p:grpSp>
                <p:nvGrpSpPr>
                  <p:cNvPr id="149" name="Google Shape;149;p16"/>
                  <p:cNvGrpSpPr/>
                  <p:nvPr/>
                </p:nvGrpSpPr>
                <p:grpSpPr>
                  <a:xfrm>
                    <a:off x="4458170" y="3424646"/>
                    <a:ext cx="1759202" cy="569864"/>
                    <a:chOff x="6419616" y="2150415"/>
                    <a:chExt cx="1759202" cy="569864"/>
                  </a:xfrm>
                </p:grpSpPr>
                <p:cxnSp>
                  <p:nvCxnSpPr>
                    <p:cNvPr id="150" name="Google Shape;150;p16"/>
                    <p:cNvCxnSpPr/>
                    <p:nvPr/>
                  </p:nvCxnSpPr>
                  <p:spPr>
                    <a:xfrm>
                      <a:off x="6419617" y="2234532"/>
                      <a:ext cx="1759200" cy="0"/>
                    </a:xfrm>
                    <a:prstGeom prst="straightConnector1">
                      <a:avLst/>
                    </a:prstGeom>
                    <a:noFill/>
                    <a:ln w="28575" cap="flat" cmpd="sng">
                      <a:solidFill>
                        <a:srgbClr val="4472C4"/>
                      </a:solidFill>
                      <a:prstDash val="solid"/>
                      <a:miter lim="800000"/>
                      <a:headEnd type="none" w="sm" len="sm"/>
                      <a:tailEnd type="none" w="sm" len="sm"/>
                    </a:ln>
                  </p:spPr>
                </p:cxnSp>
                <p:sp>
                  <p:nvSpPr>
                    <p:cNvPr id="151" name="Google Shape;151;p16"/>
                    <p:cNvSpPr/>
                    <p:nvPr/>
                  </p:nvSpPr>
                  <p:spPr>
                    <a:xfrm>
                      <a:off x="6863527" y="2150415"/>
                      <a:ext cx="376200" cy="169200"/>
                    </a:xfrm>
                    <a:prstGeom prst="rect">
                      <a:avLst/>
                    </a:prstGeom>
                    <a:solidFill>
                      <a:srgbClr val="5B9BD5"/>
                    </a:solidFill>
                    <a:ln w="12700" cap="flat" cmpd="sng">
                      <a:solidFill>
                        <a:srgbClr val="31538F"/>
                      </a:solidFill>
                      <a:prstDash val="solid"/>
                      <a:miter lim="800000"/>
                      <a:headEnd type="none" w="sm" len="sm"/>
                      <a:tailEnd type="none" w="sm" len="sm"/>
                    </a:ln>
                  </p:spPr>
                  <p:txBody>
                    <a:bodyPr spcFirstLastPara="1" wrap="square" lIns="121900" tIns="60933" rIns="121900" bIns="60933" anchor="ctr" anchorCtr="0">
                      <a:noAutofit/>
                    </a:bodyPr>
                    <a:lstStyle/>
                    <a:p>
                      <a:pPr algn="ctr"/>
                      <a:endParaRPr sz="2400">
                        <a:solidFill>
                          <a:srgbClr val="FFFFFF"/>
                        </a:solidFill>
                        <a:latin typeface="Arial"/>
                        <a:ea typeface="Arial"/>
                        <a:cs typeface="Arial"/>
                        <a:sym typeface="Arial"/>
                      </a:endParaRPr>
                    </a:p>
                  </p:txBody>
                </p:sp>
                <p:sp>
                  <p:nvSpPr>
                    <p:cNvPr id="152" name="Google Shape;152;p16"/>
                    <p:cNvSpPr/>
                    <p:nvPr/>
                  </p:nvSpPr>
                  <p:spPr>
                    <a:xfrm rot="-1080278">
                      <a:off x="7158880" y="2278482"/>
                      <a:ext cx="156884" cy="339316"/>
                    </a:xfrm>
                    <a:prstGeom prst="lightningBolt">
                      <a:avLst/>
                    </a:prstGeom>
                    <a:solidFill>
                      <a:srgbClr val="ED7D31"/>
                    </a:solidFill>
                    <a:ln>
                      <a:noFill/>
                    </a:ln>
                  </p:spPr>
                  <p:txBody>
                    <a:bodyPr spcFirstLastPara="1" wrap="square" lIns="121900" tIns="60933" rIns="121900" bIns="60933" anchor="ctr" anchorCtr="0">
                      <a:noAutofit/>
                    </a:bodyPr>
                    <a:lstStyle/>
                    <a:p>
                      <a:pPr algn="ctr"/>
                      <a:endParaRPr sz="2400">
                        <a:solidFill>
                          <a:srgbClr val="FFFFFF"/>
                        </a:solidFill>
                        <a:latin typeface="Arial"/>
                        <a:ea typeface="Arial"/>
                        <a:cs typeface="Arial"/>
                        <a:sym typeface="Arial"/>
                      </a:endParaRPr>
                    </a:p>
                  </p:txBody>
                </p:sp>
                <p:sp>
                  <p:nvSpPr>
                    <p:cNvPr id="153" name="Google Shape;153;p16"/>
                    <p:cNvSpPr/>
                    <p:nvPr/>
                  </p:nvSpPr>
                  <p:spPr>
                    <a:xfrm>
                      <a:off x="7744028" y="2150415"/>
                      <a:ext cx="237900" cy="169200"/>
                    </a:xfrm>
                    <a:prstGeom prst="rect">
                      <a:avLst/>
                    </a:prstGeom>
                    <a:solidFill>
                      <a:srgbClr val="5B9BD5"/>
                    </a:solidFill>
                    <a:ln w="12700" cap="flat" cmpd="sng">
                      <a:solidFill>
                        <a:srgbClr val="31538F"/>
                      </a:solidFill>
                      <a:prstDash val="solid"/>
                      <a:miter lim="800000"/>
                      <a:headEnd type="none" w="sm" len="sm"/>
                      <a:tailEnd type="none" w="sm" len="sm"/>
                    </a:ln>
                  </p:spPr>
                  <p:txBody>
                    <a:bodyPr spcFirstLastPara="1" wrap="square" lIns="121900" tIns="60933" rIns="121900" bIns="60933" anchor="ctr" anchorCtr="0">
                      <a:noAutofit/>
                    </a:bodyPr>
                    <a:lstStyle/>
                    <a:p>
                      <a:pPr algn="ctr"/>
                      <a:endParaRPr sz="2400">
                        <a:solidFill>
                          <a:srgbClr val="FFFFFF"/>
                        </a:solidFill>
                        <a:latin typeface="Arial"/>
                        <a:ea typeface="Arial"/>
                        <a:cs typeface="Arial"/>
                        <a:sym typeface="Arial"/>
                      </a:endParaRPr>
                    </a:p>
                  </p:txBody>
                </p:sp>
                <p:grpSp>
                  <p:nvGrpSpPr>
                    <p:cNvPr id="154" name="Google Shape;154;p16"/>
                    <p:cNvGrpSpPr/>
                    <p:nvPr/>
                  </p:nvGrpSpPr>
                  <p:grpSpPr>
                    <a:xfrm>
                      <a:off x="6419616" y="2540074"/>
                      <a:ext cx="1759200" cy="180205"/>
                      <a:chOff x="6562491" y="2293290"/>
                      <a:chExt cx="1759200" cy="180205"/>
                    </a:xfrm>
                  </p:grpSpPr>
                  <p:cxnSp>
                    <p:nvCxnSpPr>
                      <p:cNvPr id="155" name="Google Shape;155;p16"/>
                      <p:cNvCxnSpPr/>
                      <p:nvPr/>
                    </p:nvCxnSpPr>
                    <p:spPr>
                      <a:xfrm>
                        <a:off x="6562491" y="2377407"/>
                        <a:ext cx="1759200" cy="0"/>
                      </a:xfrm>
                      <a:prstGeom prst="straightConnector1">
                        <a:avLst/>
                      </a:prstGeom>
                      <a:noFill/>
                      <a:ln w="28575" cap="flat" cmpd="sng">
                        <a:solidFill>
                          <a:srgbClr val="4472C4"/>
                        </a:solidFill>
                        <a:prstDash val="solid"/>
                        <a:miter lim="800000"/>
                        <a:headEnd type="none" w="sm" len="sm"/>
                        <a:tailEnd type="none" w="sm" len="sm"/>
                      </a:ln>
                    </p:spPr>
                  </p:cxnSp>
                  <p:sp>
                    <p:nvSpPr>
                      <p:cNvPr id="156" name="Google Shape;156;p16"/>
                      <p:cNvSpPr/>
                      <p:nvPr/>
                    </p:nvSpPr>
                    <p:spPr>
                      <a:xfrm>
                        <a:off x="7006402" y="2293290"/>
                        <a:ext cx="376200" cy="169200"/>
                      </a:xfrm>
                      <a:prstGeom prst="rect">
                        <a:avLst/>
                      </a:prstGeom>
                      <a:solidFill>
                        <a:srgbClr val="5B9BD5"/>
                      </a:solidFill>
                      <a:ln w="12700" cap="flat" cmpd="sng">
                        <a:solidFill>
                          <a:srgbClr val="31538F"/>
                        </a:solidFill>
                        <a:prstDash val="solid"/>
                        <a:miter lim="800000"/>
                        <a:headEnd type="none" w="sm" len="sm"/>
                        <a:tailEnd type="none" w="sm" len="sm"/>
                      </a:ln>
                    </p:spPr>
                    <p:txBody>
                      <a:bodyPr spcFirstLastPara="1" wrap="square" lIns="121900" tIns="60933" rIns="121900" bIns="60933" anchor="ctr" anchorCtr="0">
                        <a:noAutofit/>
                      </a:bodyPr>
                      <a:lstStyle/>
                      <a:p>
                        <a:pPr algn="ctr"/>
                        <a:endParaRPr sz="2400">
                          <a:solidFill>
                            <a:srgbClr val="FFFFFF"/>
                          </a:solidFill>
                          <a:latin typeface="Arial"/>
                          <a:ea typeface="Arial"/>
                          <a:cs typeface="Arial"/>
                          <a:sym typeface="Arial"/>
                        </a:endParaRPr>
                      </a:p>
                    </p:txBody>
                  </p:sp>
                  <p:sp>
                    <p:nvSpPr>
                      <p:cNvPr id="157" name="Google Shape;157;p16"/>
                      <p:cNvSpPr/>
                      <p:nvPr/>
                    </p:nvSpPr>
                    <p:spPr>
                      <a:xfrm>
                        <a:off x="7886903" y="2304295"/>
                        <a:ext cx="237900" cy="169200"/>
                      </a:xfrm>
                      <a:prstGeom prst="rect">
                        <a:avLst/>
                      </a:prstGeom>
                      <a:solidFill>
                        <a:srgbClr val="5B9BD5"/>
                      </a:solidFill>
                      <a:ln w="12700" cap="flat" cmpd="sng">
                        <a:solidFill>
                          <a:srgbClr val="31538F"/>
                        </a:solidFill>
                        <a:prstDash val="solid"/>
                        <a:miter lim="800000"/>
                        <a:headEnd type="none" w="sm" len="sm"/>
                        <a:tailEnd type="none" w="sm" len="sm"/>
                      </a:ln>
                    </p:spPr>
                    <p:txBody>
                      <a:bodyPr spcFirstLastPara="1" wrap="square" lIns="121900" tIns="60933" rIns="121900" bIns="60933" anchor="ctr" anchorCtr="0">
                        <a:noAutofit/>
                      </a:bodyPr>
                      <a:lstStyle/>
                      <a:p>
                        <a:pPr algn="ctr"/>
                        <a:endParaRPr sz="2400">
                          <a:solidFill>
                            <a:srgbClr val="FFFFFF"/>
                          </a:solidFill>
                          <a:latin typeface="Arial"/>
                          <a:ea typeface="Arial"/>
                          <a:cs typeface="Arial"/>
                          <a:sym typeface="Arial"/>
                        </a:endParaRPr>
                      </a:p>
                    </p:txBody>
                  </p:sp>
                </p:grpSp>
              </p:grpSp>
              <p:sp>
                <p:nvSpPr>
                  <p:cNvPr id="158" name="Google Shape;158;p16"/>
                  <p:cNvSpPr/>
                  <p:nvPr/>
                </p:nvSpPr>
                <p:spPr>
                  <a:xfrm>
                    <a:off x="5424647" y="3816495"/>
                    <a:ext cx="157800" cy="169200"/>
                  </a:xfrm>
                  <a:prstGeom prst="rect">
                    <a:avLst/>
                  </a:prstGeom>
                  <a:solidFill>
                    <a:srgbClr val="5B9BD5"/>
                  </a:solidFill>
                  <a:ln w="12700" cap="flat" cmpd="sng">
                    <a:solidFill>
                      <a:srgbClr val="31538F"/>
                    </a:solidFill>
                    <a:prstDash val="solid"/>
                    <a:miter lim="800000"/>
                    <a:headEnd type="none" w="sm" len="sm"/>
                    <a:tailEnd type="none" w="sm" len="sm"/>
                  </a:ln>
                </p:spPr>
                <p:txBody>
                  <a:bodyPr spcFirstLastPara="1" wrap="square" lIns="121900" tIns="60933" rIns="121900" bIns="60933" anchor="ctr" anchorCtr="0">
                    <a:noAutofit/>
                  </a:bodyPr>
                  <a:lstStyle/>
                  <a:p>
                    <a:pPr algn="ctr"/>
                    <a:endParaRPr sz="2400">
                      <a:solidFill>
                        <a:srgbClr val="FFFFFF"/>
                      </a:solidFill>
                      <a:latin typeface="Arial"/>
                      <a:ea typeface="Arial"/>
                      <a:cs typeface="Arial"/>
                      <a:sym typeface="Arial"/>
                    </a:endParaRPr>
                  </a:p>
                </p:txBody>
              </p:sp>
            </p:grpSp>
          </p:grpSp>
        </p:grpSp>
      </p:grpSp>
      <p:sp>
        <p:nvSpPr>
          <p:cNvPr id="159" name="Google Shape;159;p16"/>
          <p:cNvSpPr txBox="1"/>
          <p:nvPr/>
        </p:nvSpPr>
        <p:spPr>
          <a:xfrm>
            <a:off x="302967" y="1165534"/>
            <a:ext cx="11360800" cy="1245429"/>
          </a:xfrm>
          <a:prstGeom prst="rect">
            <a:avLst/>
          </a:prstGeom>
          <a:noFill/>
          <a:ln>
            <a:noFill/>
          </a:ln>
        </p:spPr>
        <p:txBody>
          <a:bodyPr spcFirstLastPara="1" wrap="square" lIns="121900" tIns="121900" rIns="121900" bIns="121900" anchor="t" anchorCtr="0">
            <a:spAutoFit/>
          </a:bodyPr>
          <a:lstStyle/>
          <a:p>
            <a:pPr marL="609585" indent="-457189">
              <a:lnSpc>
                <a:spcPct val="115000"/>
              </a:lnSpc>
              <a:buClr>
                <a:schemeClr val="dk1"/>
              </a:buClr>
              <a:buSzPts val="1800"/>
              <a:buChar char="●"/>
            </a:pPr>
            <a:r>
              <a:rPr lang="en" sz="2400">
                <a:solidFill>
                  <a:schemeClr val="dk1"/>
                </a:solidFill>
              </a:rPr>
              <a:t>Diagnostic rate for rare Mendelian disorders by WES/WGS is often &lt; 50%</a:t>
            </a:r>
            <a:endParaRPr sz="2400">
              <a:solidFill>
                <a:schemeClr val="dk1"/>
              </a:solidFill>
            </a:endParaRPr>
          </a:p>
          <a:p>
            <a:pPr>
              <a:spcBef>
                <a:spcPts val="1600"/>
              </a:spcBef>
            </a:pPr>
            <a:endParaRPr sz="2400">
              <a:solidFill>
                <a:schemeClr val="dk1"/>
              </a:solidFill>
            </a:endParaRPr>
          </a:p>
        </p:txBody>
      </p:sp>
      <p:sp>
        <p:nvSpPr>
          <p:cNvPr id="160" name="Google Shape;160;p16"/>
          <p:cNvSpPr txBox="1"/>
          <p:nvPr/>
        </p:nvSpPr>
        <p:spPr>
          <a:xfrm>
            <a:off x="302967" y="1648934"/>
            <a:ext cx="11137200" cy="1245429"/>
          </a:xfrm>
          <a:prstGeom prst="rect">
            <a:avLst/>
          </a:prstGeom>
          <a:noFill/>
          <a:ln>
            <a:noFill/>
          </a:ln>
        </p:spPr>
        <p:txBody>
          <a:bodyPr spcFirstLastPara="1" wrap="square" lIns="121900" tIns="121900" rIns="121900" bIns="121900" anchor="t" anchorCtr="0">
            <a:spAutoFit/>
          </a:bodyPr>
          <a:lstStyle/>
          <a:p>
            <a:pPr marL="609585" indent="-457189">
              <a:lnSpc>
                <a:spcPct val="115000"/>
              </a:lnSpc>
              <a:buClr>
                <a:schemeClr val="dk1"/>
              </a:buClr>
              <a:buSzPts val="1800"/>
              <a:buChar char="●"/>
            </a:pPr>
            <a:r>
              <a:rPr lang="en" sz="2400">
                <a:solidFill>
                  <a:schemeClr val="dk1"/>
                </a:solidFill>
              </a:rPr>
              <a:t>Functional interpretation of non-coding variants remains challenging</a:t>
            </a:r>
            <a:endParaRPr sz="2400">
              <a:solidFill>
                <a:schemeClr val="dk1"/>
              </a:solidFill>
            </a:endParaRPr>
          </a:p>
          <a:p>
            <a:pPr>
              <a:spcBef>
                <a:spcPts val="1600"/>
              </a:spcBef>
            </a:pPr>
            <a:endParaRPr sz="2400">
              <a:solidFill>
                <a:schemeClr val="dk1"/>
              </a:solidFill>
            </a:endParaRPr>
          </a:p>
        </p:txBody>
      </p:sp>
      <p:sp>
        <p:nvSpPr>
          <p:cNvPr id="161" name="Google Shape;161;p16"/>
          <p:cNvSpPr txBox="1"/>
          <p:nvPr/>
        </p:nvSpPr>
        <p:spPr>
          <a:xfrm>
            <a:off x="7581600" y="4746168"/>
            <a:ext cx="4534400" cy="1169511"/>
          </a:xfrm>
          <a:prstGeom prst="rect">
            <a:avLst/>
          </a:prstGeom>
          <a:noFill/>
          <a:ln>
            <a:noFill/>
          </a:ln>
        </p:spPr>
        <p:txBody>
          <a:bodyPr spcFirstLastPara="1" wrap="square" lIns="121900" tIns="121900" rIns="121900" bIns="121900" anchor="t" anchorCtr="0">
            <a:spAutoFit/>
          </a:bodyPr>
          <a:lstStyle/>
          <a:p>
            <a:r>
              <a:rPr lang="en" sz="2000"/>
              <a:t>Diagnostic rate:</a:t>
            </a:r>
            <a:endParaRPr sz="2000"/>
          </a:p>
          <a:p>
            <a:r>
              <a:rPr lang="en" sz="2000"/>
              <a:t>Heterogeneous cohort: </a:t>
            </a:r>
            <a:r>
              <a:rPr lang="en" sz="2000">
                <a:solidFill>
                  <a:schemeClr val="dk1"/>
                </a:solidFill>
              </a:rPr>
              <a:t>8-17% </a:t>
            </a:r>
            <a:endParaRPr sz="2000"/>
          </a:p>
          <a:p>
            <a:r>
              <a:rPr lang="en" sz="2000"/>
              <a:t>Cohort with muscle disorders: ~ 35%  </a:t>
            </a:r>
            <a:endParaRPr sz="2000"/>
          </a:p>
        </p:txBody>
      </p:sp>
      <p:sp>
        <p:nvSpPr>
          <p:cNvPr id="2" name="Slide Number Placeholder 1">
            <a:extLst>
              <a:ext uri="{FF2B5EF4-FFF2-40B4-BE49-F238E27FC236}">
                <a16:creationId xmlns:a16="http://schemas.microsoft.com/office/drawing/2014/main" id="{1F9120E3-05C4-314F-5347-CCEBEDBAFC78}"/>
              </a:ext>
            </a:extLst>
          </p:cNvPr>
          <p:cNvSpPr>
            <a:spLocks noGrp="1"/>
          </p:cNvSpPr>
          <p:nvPr>
            <p:ph type="sldNum" idx="12"/>
          </p:nvPr>
        </p:nvSpPr>
        <p:spPr/>
        <p:txBody>
          <a:bodyPr/>
          <a:lstStyle/>
          <a:p>
            <a:fld id="{00000000-1234-1234-1234-123412341234}" type="slidenum">
              <a:rPr lang="en"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75" name="Google Shape;175;p17"/>
          <p:cNvPicPr preferRelativeResize="0"/>
          <p:nvPr/>
        </p:nvPicPr>
        <p:blipFill rotWithShape="1">
          <a:blip r:embed="rId3">
            <a:alphaModFix/>
          </a:blip>
          <a:srcRect/>
          <a:stretch/>
        </p:blipFill>
        <p:spPr>
          <a:xfrm>
            <a:off x="4109136" y="2458897"/>
            <a:ext cx="2454737" cy="2415496"/>
          </a:xfrm>
          <a:prstGeom prst="rect">
            <a:avLst/>
          </a:prstGeom>
          <a:noFill/>
          <a:ln>
            <a:noFill/>
          </a:ln>
        </p:spPr>
      </p:pic>
      <p:pic>
        <p:nvPicPr>
          <p:cNvPr id="176" name="Google Shape;176;p17"/>
          <p:cNvPicPr preferRelativeResize="0"/>
          <p:nvPr/>
        </p:nvPicPr>
        <p:blipFill rotWithShape="1">
          <a:blip r:embed="rId4">
            <a:alphaModFix/>
          </a:blip>
          <a:srcRect l="21135" t="2884" r="22729" b="3780"/>
          <a:stretch/>
        </p:blipFill>
        <p:spPr>
          <a:xfrm>
            <a:off x="7183468" y="2213284"/>
            <a:ext cx="1311081" cy="2857701"/>
          </a:xfrm>
          <a:prstGeom prst="rect">
            <a:avLst/>
          </a:prstGeom>
          <a:noFill/>
          <a:ln>
            <a:noFill/>
          </a:ln>
        </p:spPr>
      </p:pic>
      <p:cxnSp>
        <p:nvCxnSpPr>
          <p:cNvPr id="178" name="Google Shape;178;p17"/>
          <p:cNvCxnSpPr/>
          <p:nvPr/>
        </p:nvCxnSpPr>
        <p:spPr>
          <a:xfrm>
            <a:off x="6443726" y="3662033"/>
            <a:ext cx="708357" cy="9337"/>
          </a:xfrm>
          <a:prstGeom prst="straightConnector1">
            <a:avLst/>
          </a:prstGeom>
          <a:noFill/>
          <a:ln w="9525" cap="flat" cmpd="sng">
            <a:solidFill>
              <a:srgbClr val="000000"/>
            </a:solidFill>
            <a:prstDash val="solid"/>
            <a:round/>
            <a:headEnd type="none" w="sm" len="sm"/>
            <a:tailEnd type="triangle" w="med" len="med"/>
          </a:ln>
        </p:spPr>
      </p:cxnSp>
      <p:cxnSp>
        <p:nvCxnSpPr>
          <p:cNvPr id="179" name="Google Shape;179;p17"/>
          <p:cNvCxnSpPr/>
          <p:nvPr/>
        </p:nvCxnSpPr>
        <p:spPr>
          <a:xfrm>
            <a:off x="3497066" y="3591940"/>
            <a:ext cx="708357" cy="9337"/>
          </a:xfrm>
          <a:prstGeom prst="straightConnector1">
            <a:avLst/>
          </a:prstGeom>
          <a:noFill/>
          <a:ln w="9525" cap="flat" cmpd="sng">
            <a:solidFill>
              <a:srgbClr val="000000"/>
            </a:solidFill>
            <a:prstDash val="solid"/>
            <a:round/>
            <a:headEnd type="none" w="sm" len="sm"/>
            <a:tailEnd type="triangle" w="med" len="med"/>
          </a:ln>
        </p:spPr>
      </p:cxnSp>
      <p:sp>
        <p:nvSpPr>
          <p:cNvPr id="181" name="Google Shape;181;p17"/>
          <p:cNvSpPr txBox="1"/>
          <p:nvPr/>
        </p:nvSpPr>
        <p:spPr>
          <a:xfrm>
            <a:off x="4354472" y="1351560"/>
            <a:ext cx="3906720" cy="861720"/>
          </a:xfrm>
          <a:prstGeom prst="rect">
            <a:avLst/>
          </a:prstGeom>
          <a:solidFill>
            <a:srgbClr val="D8E2F3"/>
          </a:solidFill>
          <a:ln>
            <a:noFill/>
          </a:ln>
        </p:spPr>
        <p:txBody>
          <a:bodyPr spcFirstLastPara="1" wrap="square" lIns="24367" tIns="60933" rIns="24367" bIns="60933" anchor="t" anchorCtr="0">
            <a:spAutoFit/>
          </a:bodyPr>
          <a:lstStyle/>
          <a:p>
            <a:pPr algn="ctr">
              <a:buClr>
                <a:srgbClr val="2E75B5"/>
              </a:buClr>
              <a:buSzPts val="1800"/>
            </a:pPr>
            <a:r>
              <a:rPr lang="en" sz="2400">
                <a:solidFill>
                  <a:srgbClr val="2E75B5"/>
                </a:solidFill>
                <a:latin typeface="Arial"/>
                <a:ea typeface="Arial"/>
                <a:cs typeface="Arial"/>
                <a:sym typeface="Arial"/>
              </a:rPr>
              <a:t>Automated library preparation</a:t>
            </a:r>
            <a:endParaRPr sz="2400">
              <a:solidFill>
                <a:srgbClr val="2E75B5"/>
              </a:solidFill>
              <a:latin typeface="Arial"/>
              <a:ea typeface="Arial"/>
              <a:cs typeface="Arial"/>
              <a:sym typeface="Arial"/>
            </a:endParaRPr>
          </a:p>
        </p:txBody>
      </p:sp>
      <p:grpSp>
        <p:nvGrpSpPr>
          <p:cNvPr id="2" name="Group 1">
            <a:extLst>
              <a:ext uri="{FF2B5EF4-FFF2-40B4-BE49-F238E27FC236}">
                <a16:creationId xmlns:a16="http://schemas.microsoft.com/office/drawing/2014/main" id="{20E68A7A-A91B-4227-9F6E-0CC68C2F8450}"/>
              </a:ext>
            </a:extLst>
          </p:cNvPr>
          <p:cNvGrpSpPr/>
          <p:nvPr/>
        </p:nvGrpSpPr>
        <p:grpSpPr>
          <a:xfrm>
            <a:off x="632763" y="1351565"/>
            <a:ext cx="3127493" cy="3464943"/>
            <a:chOff x="474572" y="1013673"/>
            <a:chExt cx="2345620" cy="2598707"/>
          </a:xfrm>
        </p:grpSpPr>
        <p:pic>
          <p:nvPicPr>
            <p:cNvPr id="168" name="Google Shape;168;p17"/>
            <p:cNvPicPr preferRelativeResize="0"/>
            <p:nvPr/>
          </p:nvPicPr>
          <p:blipFill rotWithShape="1">
            <a:blip r:embed="rId5">
              <a:alphaModFix/>
            </a:blip>
            <a:srcRect/>
            <a:stretch/>
          </p:blipFill>
          <p:spPr>
            <a:xfrm>
              <a:off x="474572" y="2030144"/>
              <a:ext cx="396204" cy="587116"/>
            </a:xfrm>
            <a:prstGeom prst="rect">
              <a:avLst/>
            </a:prstGeom>
            <a:noFill/>
            <a:ln>
              <a:noFill/>
            </a:ln>
          </p:spPr>
        </p:pic>
        <p:pic>
          <p:nvPicPr>
            <p:cNvPr id="169" name="Google Shape;169;p17"/>
            <p:cNvPicPr preferRelativeResize="0"/>
            <p:nvPr/>
          </p:nvPicPr>
          <p:blipFill rotWithShape="1">
            <a:blip r:embed="rId6">
              <a:alphaModFix/>
            </a:blip>
            <a:srcRect/>
            <a:stretch/>
          </p:blipFill>
          <p:spPr>
            <a:xfrm rot="1838704">
              <a:off x="564990" y="2672480"/>
              <a:ext cx="198103" cy="807292"/>
            </a:xfrm>
            <a:prstGeom prst="rect">
              <a:avLst/>
            </a:prstGeom>
            <a:noFill/>
            <a:ln>
              <a:noFill/>
            </a:ln>
          </p:spPr>
        </p:pic>
        <p:grpSp>
          <p:nvGrpSpPr>
            <p:cNvPr id="170" name="Google Shape;170;p17"/>
            <p:cNvGrpSpPr/>
            <p:nvPr/>
          </p:nvGrpSpPr>
          <p:grpSpPr>
            <a:xfrm>
              <a:off x="1734831" y="2030278"/>
              <a:ext cx="804993" cy="1288662"/>
              <a:chOff x="3181128" y="2796056"/>
              <a:chExt cx="415404" cy="448588"/>
            </a:xfrm>
          </p:grpSpPr>
          <p:pic>
            <p:nvPicPr>
              <p:cNvPr id="171" name="Google Shape;171;p17"/>
              <p:cNvPicPr preferRelativeResize="0"/>
              <p:nvPr/>
            </p:nvPicPr>
            <p:blipFill rotWithShape="1">
              <a:blip r:embed="rId7">
                <a:alphaModFix/>
              </a:blip>
              <a:srcRect/>
              <a:stretch/>
            </p:blipFill>
            <p:spPr>
              <a:xfrm rot="2700179">
                <a:off x="3387101" y="2831989"/>
                <a:ext cx="173498" cy="173498"/>
              </a:xfrm>
              <a:prstGeom prst="rect">
                <a:avLst/>
              </a:prstGeom>
              <a:noFill/>
              <a:ln>
                <a:noFill/>
              </a:ln>
            </p:spPr>
          </p:pic>
          <p:pic>
            <p:nvPicPr>
              <p:cNvPr id="172" name="Google Shape;172;p17"/>
              <p:cNvPicPr preferRelativeResize="0"/>
              <p:nvPr/>
            </p:nvPicPr>
            <p:blipFill rotWithShape="1">
              <a:blip r:embed="rId7">
                <a:alphaModFix/>
              </a:blip>
              <a:srcRect/>
              <a:stretch/>
            </p:blipFill>
            <p:spPr>
              <a:xfrm rot="2700179">
                <a:off x="3267214" y="2831989"/>
                <a:ext cx="173498" cy="173498"/>
              </a:xfrm>
              <a:prstGeom prst="rect">
                <a:avLst/>
              </a:prstGeom>
              <a:noFill/>
              <a:ln>
                <a:noFill/>
              </a:ln>
            </p:spPr>
          </p:pic>
          <p:pic>
            <p:nvPicPr>
              <p:cNvPr id="173" name="Google Shape;173;p17"/>
              <p:cNvPicPr preferRelativeResize="0"/>
              <p:nvPr/>
            </p:nvPicPr>
            <p:blipFill rotWithShape="1">
              <a:blip r:embed="rId7">
                <a:alphaModFix/>
              </a:blip>
              <a:srcRect/>
              <a:stretch/>
            </p:blipFill>
            <p:spPr>
              <a:xfrm rot="2700179">
                <a:off x="3349374" y="3035214"/>
                <a:ext cx="173498" cy="173498"/>
              </a:xfrm>
              <a:prstGeom prst="rect">
                <a:avLst/>
              </a:prstGeom>
              <a:noFill/>
              <a:ln>
                <a:noFill/>
              </a:ln>
            </p:spPr>
          </p:pic>
          <p:pic>
            <p:nvPicPr>
              <p:cNvPr id="174" name="Google Shape;174;p17"/>
              <p:cNvPicPr preferRelativeResize="0"/>
              <p:nvPr/>
            </p:nvPicPr>
            <p:blipFill rotWithShape="1">
              <a:blip r:embed="rId7">
                <a:alphaModFix/>
              </a:blip>
              <a:srcRect/>
              <a:stretch/>
            </p:blipFill>
            <p:spPr>
              <a:xfrm rot="2700179">
                <a:off x="3217060" y="3035214"/>
                <a:ext cx="173498" cy="173498"/>
              </a:xfrm>
              <a:prstGeom prst="rect">
                <a:avLst/>
              </a:prstGeom>
              <a:noFill/>
              <a:ln>
                <a:noFill/>
              </a:ln>
            </p:spPr>
          </p:pic>
        </p:grpSp>
        <p:sp>
          <p:nvSpPr>
            <p:cNvPr id="177" name="Google Shape;177;p17"/>
            <p:cNvSpPr txBox="1"/>
            <p:nvPr/>
          </p:nvSpPr>
          <p:spPr>
            <a:xfrm>
              <a:off x="621026" y="1013673"/>
              <a:ext cx="2199166" cy="369291"/>
            </a:xfrm>
            <a:prstGeom prst="rect">
              <a:avLst/>
            </a:prstGeom>
            <a:solidFill>
              <a:srgbClr val="D8E2F3"/>
            </a:solidFill>
            <a:ln>
              <a:noFill/>
            </a:ln>
          </p:spPr>
          <p:txBody>
            <a:bodyPr spcFirstLastPara="1" wrap="square" lIns="24367" tIns="60933" rIns="24367" bIns="60933" anchor="t" anchorCtr="0">
              <a:spAutoFit/>
            </a:bodyPr>
            <a:lstStyle/>
            <a:p>
              <a:pPr algn="ctr">
                <a:buClr>
                  <a:srgbClr val="2E75B5"/>
                </a:buClr>
                <a:buSzPts val="1800"/>
              </a:pPr>
              <a:r>
                <a:rPr lang="en" sz="2400">
                  <a:solidFill>
                    <a:srgbClr val="2E75B5"/>
                  </a:solidFill>
                  <a:latin typeface="Arial"/>
                  <a:ea typeface="Arial"/>
                  <a:cs typeface="Arial"/>
                  <a:sym typeface="Arial"/>
                </a:rPr>
                <a:t>RNA extraction</a:t>
              </a:r>
              <a:endParaRPr sz="2400">
                <a:solidFill>
                  <a:srgbClr val="2E75B5"/>
                </a:solidFill>
                <a:latin typeface="Arial"/>
                <a:ea typeface="Arial"/>
                <a:cs typeface="Arial"/>
                <a:sym typeface="Arial"/>
              </a:endParaRPr>
            </a:p>
          </p:txBody>
        </p:sp>
        <p:cxnSp>
          <p:nvCxnSpPr>
            <p:cNvPr id="180" name="Google Shape;180;p17"/>
            <p:cNvCxnSpPr/>
            <p:nvPr/>
          </p:nvCxnSpPr>
          <p:spPr>
            <a:xfrm>
              <a:off x="1363899" y="2691153"/>
              <a:ext cx="531268" cy="7003"/>
            </a:xfrm>
            <a:prstGeom prst="straightConnector1">
              <a:avLst/>
            </a:prstGeom>
            <a:noFill/>
            <a:ln w="9525" cap="flat" cmpd="sng">
              <a:solidFill>
                <a:srgbClr val="000000"/>
              </a:solidFill>
              <a:prstDash val="solid"/>
              <a:round/>
              <a:headEnd type="none" w="sm" len="sm"/>
              <a:tailEnd type="triangle" w="med" len="med"/>
            </a:ln>
          </p:spPr>
        </p:cxnSp>
        <p:pic>
          <p:nvPicPr>
            <p:cNvPr id="182" name="Google Shape;182;p17"/>
            <p:cNvPicPr preferRelativeResize="0"/>
            <p:nvPr/>
          </p:nvPicPr>
          <p:blipFill rotWithShape="1">
            <a:blip r:embed="rId8">
              <a:alphaModFix/>
            </a:blip>
            <a:srcRect/>
            <a:stretch/>
          </p:blipFill>
          <p:spPr>
            <a:xfrm rot="1139219">
              <a:off x="873181" y="1959331"/>
              <a:ext cx="566814" cy="687507"/>
            </a:xfrm>
            <a:prstGeom prst="rect">
              <a:avLst/>
            </a:prstGeom>
            <a:noFill/>
            <a:ln>
              <a:noFill/>
            </a:ln>
          </p:spPr>
        </p:pic>
        <p:pic>
          <p:nvPicPr>
            <p:cNvPr id="183" name="Google Shape;183;p17"/>
            <p:cNvPicPr preferRelativeResize="0"/>
            <p:nvPr/>
          </p:nvPicPr>
          <p:blipFill rotWithShape="1">
            <a:blip r:embed="rId9">
              <a:alphaModFix/>
            </a:blip>
            <a:srcRect/>
            <a:stretch/>
          </p:blipFill>
          <p:spPr>
            <a:xfrm>
              <a:off x="951989" y="2796913"/>
              <a:ext cx="566819" cy="815467"/>
            </a:xfrm>
            <a:prstGeom prst="rect">
              <a:avLst/>
            </a:prstGeom>
            <a:noFill/>
            <a:ln>
              <a:noFill/>
            </a:ln>
          </p:spPr>
        </p:pic>
      </p:grpSp>
      <p:sp>
        <p:nvSpPr>
          <p:cNvPr id="184" name="Google Shape;184;p17"/>
          <p:cNvSpPr txBox="1"/>
          <p:nvPr/>
        </p:nvSpPr>
        <p:spPr>
          <a:xfrm>
            <a:off x="9641515" y="2508222"/>
            <a:ext cx="2200179" cy="787874"/>
          </a:xfrm>
          <a:prstGeom prst="rect">
            <a:avLst/>
          </a:prstGeom>
          <a:solidFill>
            <a:srgbClr val="FFF2CC"/>
          </a:solidFill>
          <a:ln>
            <a:noFill/>
          </a:ln>
        </p:spPr>
        <p:txBody>
          <a:bodyPr spcFirstLastPara="1" wrap="square" lIns="0" tIns="24367" rIns="0" bIns="24367" anchor="t" anchorCtr="0">
            <a:spAutoFit/>
          </a:bodyPr>
          <a:lstStyle/>
          <a:p>
            <a:pPr>
              <a:buClr>
                <a:srgbClr val="2E75B5"/>
              </a:buClr>
              <a:buSzPts val="1800"/>
            </a:pPr>
            <a:r>
              <a:rPr lang="en" sz="2400">
                <a:solidFill>
                  <a:srgbClr val="2E75B5"/>
                </a:solidFill>
                <a:latin typeface="Arial"/>
                <a:ea typeface="Arial"/>
                <a:cs typeface="Arial"/>
                <a:sym typeface="Arial"/>
              </a:rPr>
              <a:t>Splicing &amp; transcript levels</a:t>
            </a:r>
            <a:endParaRPr sz="2400">
              <a:solidFill>
                <a:srgbClr val="2E75B5"/>
              </a:solidFill>
              <a:highlight>
                <a:srgbClr val="FFFF00"/>
              </a:highlight>
              <a:latin typeface="Arial"/>
              <a:ea typeface="Arial"/>
              <a:cs typeface="Arial"/>
              <a:sym typeface="Arial"/>
            </a:endParaRPr>
          </a:p>
        </p:txBody>
      </p:sp>
      <p:sp>
        <p:nvSpPr>
          <p:cNvPr id="185" name="Google Shape;185;p17"/>
          <p:cNvSpPr txBox="1"/>
          <p:nvPr/>
        </p:nvSpPr>
        <p:spPr>
          <a:xfrm>
            <a:off x="9644664" y="3907313"/>
            <a:ext cx="1791307" cy="787874"/>
          </a:xfrm>
          <a:prstGeom prst="rect">
            <a:avLst/>
          </a:prstGeom>
          <a:solidFill>
            <a:srgbClr val="FFF2CC"/>
          </a:solidFill>
          <a:ln>
            <a:noFill/>
          </a:ln>
        </p:spPr>
        <p:txBody>
          <a:bodyPr spcFirstLastPara="1" wrap="square" lIns="0" tIns="24367" rIns="0" bIns="24367" anchor="t" anchorCtr="0">
            <a:spAutoFit/>
          </a:bodyPr>
          <a:lstStyle/>
          <a:p>
            <a:pPr>
              <a:buClr>
                <a:srgbClr val="2E75B5"/>
              </a:buClr>
              <a:buSzPts val="1800"/>
            </a:pPr>
            <a:r>
              <a:rPr lang="en" sz="2400">
                <a:solidFill>
                  <a:srgbClr val="2E75B5"/>
                </a:solidFill>
                <a:latin typeface="Arial"/>
                <a:ea typeface="Arial"/>
                <a:cs typeface="Arial"/>
                <a:sym typeface="Arial"/>
              </a:rPr>
              <a:t>Fusion detection</a:t>
            </a:r>
            <a:endParaRPr sz="2400">
              <a:solidFill>
                <a:srgbClr val="2E75B5"/>
              </a:solidFill>
              <a:latin typeface="Arial"/>
              <a:ea typeface="Arial"/>
              <a:cs typeface="Arial"/>
              <a:sym typeface="Arial"/>
            </a:endParaRPr>
          </a:p>
        </p:txBody>
      </p:sp>
      <p:cxnSp>
        <p:nvCxnSpPr>
          <p:cNvPr id="186" name="Google Shape;186;p17"/>
          <p:cNvCxnSpPr/>
          <p:nvPr/>
        </p:nvCxnSpPr>
        <p:spPr>
          <a:xfrm rot="10800000" flipH="1">
            <a:off x="8688982" y="2907657"/>
            <a:ext cx="758220" cy="630944"/>
          </a:xfrm>
          <a:prstGeom prst="bentConnector3">
            <a:avLst>
              <a:gd name="adj1" fmla="val 50000"/>
            </a:avLst>
          </a:prstGeom>
          <a:noFill/>
          <a:ln w="9525" cap="flat" cmpd="sng">
            <a:solidFill>
              <a:srgbClr val="000000"/>
            </a:solidFill>
            <a:prstDash val="solid"/>
            <a:round/>
            <a:headEnd type="none" w="sm" len="sm"/>
            <a:tailEnd type="triangle" w="med" len="med"/>
          </a:ln>
        </p:spPr>
      </p:cxnSp>
      <p:cxnSp>
        <p:nvCxnSpPr>
          <p:cNvPr id="187" name="Google Shape;187;p17"/>
          <p:cNvCxnSpPr/>
          <p:nvPr/>
        </p:nvCxnSpPr>
        <p:spPr>
          <a:xfrm>
            <a:off x="8688982" y="3538795"/>
            <a:ext cx="755727" cy="630944"/>
          </a:xfrm>
          <a:prstGeom prst="bentConnector3">
            <a:avLst>
              <a:gd name="adj1" fmla="val 50000"/>
            </a:avLst>
          </a:prstGeom>
          <a:noFill/>
          <a:ln w="9525" cap="flat" cmpd="sng">
            <a:solidFill>
              <a:srgbClr val="000000"/>
            </a:solidFill>
            <a:prstDash val="solid"/>
            <a:round/>
            <a:headEnd type="none" w="sm" len="sm"/>
            <a:tailEnd type="triangle" w="med" len="med"/>
          </a:ln>
        </p:spPr>
      </p:cxnSp>
      <p:sp>
        <p:nvSpPr>
          <p:cNvPr id="188" name="Google Shape;188;p17"/>
          <p:cNvSpPr txBox="1"/>
          <p:nvPr/>
        </p:nvSpPr>
        <p:spPr>
          <a:xfrm>
            <a:off x="2123152" y="4773355"/>
            <a:ext cx="1986081" cy="1046386"/>
          </a:xfrm>
          <a:prstGeom prst="rect">
            <a:avLst/>
          </a:prstGeom>
          <a:solidFill>
            <a:srgbClr val="FFF2CC"/>
          </a:solidFill>
          <a:ln>
            <a:noFill/>
          </a:ln>
        </p:spPr>
        <p:txBody>
          <a:bodyPr spcFirstLastPara="1" wrap="square" lIns="121900" tIns="60933" rIns="121900" bIns="60933" anchor="t" anchorCtr="0">
            <a:spAutoFit/>
          </a:bodyPr>
          <a:lstStyle/>
          <a:p>
            <a:r>
              <a:rPr lang="en">
                <a:solidFill>
                  <a:srgbClr val="2E75B5"/>
                </a:solidFill>
                <a:latin typeface="Arial"/>
                <a:ea typeface="Arial"/>
                <a:cs typeface="Arial"/>
                <a:sym typeface="Arial"/>
              </a:rPr>
              <a:t>Spike-in</a:t>
            </a:r>
            <a:r>
              <a:rPr lang="en" sz="2000">
                <a:solidFill>
                  <a:srgbClr val="2E75B5"/>
                </a:solidFill>
              </a:rPr>
              <a:t> RNA variants (SIRVs, Lexogen)</a:t>
            </a:r>
            <a:endParaRPr sz="2000"/>
          </a:p>
        </p:txBody>
      </p:sp>
      <p:cxnSp>
        <p:nvCxnSpPr>
          <p:cNvPr id="189" name="Google Shape;189;p17"/>
          <p:cNvCxnSpPr>
            <a:stCxn id="188" idx="0"/>
            <a:endCxn id="175" idx="1"/>
          </p:cNvCxnSpPr>
          <p:nvPr/>
        </p:nvCxnSpPr>
        <p:spPr>
          <a:xfrm rot="5400000" flipH="1" flipV="1">
            <a:off x="3059309" y="3723529"/>
            <a:ext cx="1106710" cy="992943"/>
          </a:xfrm>
          <a:prstGeom prst="curvedConnector2">
            <a:avLst/>
          </a:prstGeom>
          <a:noFill/>
          <a:ln w="9525" cap="flat" cmpd="sng">
            <a:solidFill>
              <a:srgbClr val="000000"/>
            </a:solidFill>
            <a:prstDash val="solid"/>
            <a:miter lim="800000"/>
            <a:headEnd type="none" w="sm" len="sm"/>
            <a:tailEnd type="triangle" w="med" len="med"/>
          </a:ln>
        </p:spPr>
      </p:cxnSp>
      <p:sp>
        <p:nvSpPr>
          <p:cNvPr id="190" name="Google Shape;190;p17"/>
          <p:cNvSpPr txBox="1"/>
          <p:nvPr/>
        </p:nvSpPr>
        <p:spPr>
          <a:xfrm>
            <a:off x="9178066" y="1351560"/>
            <a:ext cx="2365660" cy="492388"/>
          </a:xfrm>
          <a:prstGeom prst="rect">
            <a:avLst/>
          </a:prstGeom>
          <a:solidFill>
            <a:srgbClr val="D8E2F3"/>
          </a:solidFill>
          <a:ln>
            <a:noFill/>
          </a:ln>
        </p:spPr>
        <p:txBody>
          <a:bodyPr spcFirstLastPara="1" wrap="square" lIns="24367" tIns="60933" rIns="24367" bIns="60933" anchor="t" anchorCtr="0">
            <a:spAutoFit/>
          </a:bodyPr>
          <a:lstStyle/>
          <a:p>
            <a:pPr algn="ctr">
              <a:buClr>
                <a:srgbClr val="2E75B5"/>
              </a:buClr>
              <a:buSzPts val="1800"/>
            </a:pPr>
            <a:r>
              <a:rPr lang="en" sz="2400">
                <a:solidFill>
                  <a:srgbClr val="2E75B5"/>
                </a:solidFill>
                <a:latin typeface="Arial"/>
                <a:ea typeface="Arial"/>
                <a:cs typeface="Arial"/>
                <a:sym typeface="Arial"/>
              </a:rPr>
              <a:t>Data processing</a:t>
            </a:r>
            <a:endParaRPr sz="2400">
              <a:solidFill>
                <a:srgbClr val="2E75B5"/>
              </a:solidFill>
              <a:latin typeface="Arial"/>
              <a:ea typeface="Arial"/>
              <a:cs typeface="Arial"/>
              <a:sym typeface="Arial"/>
            </a:endParaRPr>
          </a:p>
        </p:txBody>
      </p:sp>
      <p:sp>
        <p:nvSpPr>
          <p:cNvPr id="191" name="Google Shape;191;p17"/>
          <p:cNvSpPr txBox="1"/>
          <p:nvPr/>
        </p:nvSpPr>
        <p:spPr>
          <a:xfrm>
            <a:off x="0" y="175747"/>
            <a:ext cx="12192000" cy="1044386"/>
          </a:xfrm>
          <a:prstGeom prst="rect">
            <a:avLst/>
          </a:prstGeom>
          <a:noFill/>
          <a:ln>
            <a:noFill/>
          </a:ln>
        </p:spPr>
        <p:txBody>
          <a:bodyPr spcFirstLastPara="1" wrap="square" lIns="121900" tIns="60933" rIns="121900" bIns="60933" anchor="ctr" anchorCtr="0">
            <a:normAutofit/>
          </a:bodyPr>
          <a:lstStyle/>
          <a:p>
            <a:pPr>
              <a:lnSpc>
                <a:spcPct val="90000"/>
              </a:lnSpc>
              <a:buClr>
                <a:srgbClr val="2E75B5"/>
              </a:buClr>
              <a:buSzPts val="4400"/>
            </a:pPr>
            <a:r>
              <a:rPr lang="en" sz="4000">
                <a:solidFill>
                  <a:schemeClr val="dk1"/>
                </a:solidFill>
                <a:ea typeface="Arial"/>
                <a:cs typeface="Arial"/>
                <a:sym typeface="Arial"/>
              </a:rPr>
              <a:t>Develop</a:t>
            </a:r>
            <a:r>
              <a:rPr lang="en" sz="4000">
                <a:solidFill>
                  <a:schemeClr val="dk1"/>
                </a:solidFill>
              </a:rPr>
              <a:t>ing</a:t>
            </a:r>
            <a:r>
              <a:rPr lang="en" sz="4000">
                <a:solidFill>
                  <a:schemeClr val="dk1"/>
                </a:solidFill>
                <a:ea typeface="Arial"/>
                <a:cs typeface="Arial"/>
                <a:sym typeface="Arial"/>
              </a:rPr>
              <a:t> a </a:t>
            </a:r>
            <a:r>
              <a:rPr lang="en" sz="4000">
                <a:solidFill>
                  <a:schemeClr val="dk1"/>
                </a:solidFill>
              </a:rPr>
              <a:t>c</a:t>
            </a:r>
            <a:r>
              <a:rPr lang="en" sz="4000">
                <a:solidFill>
                  <a:schemeClr val="dk1"/>
                </a:solidFill>
                <a:ea typeface="Arial"/>
                <a:cs typeface="Arial"/>
                <a:sym typeface="Arial"/>
              </a:rPr>
              <a:t>linical-</a:t>
            </a:r>
            <a:r>
              <a:rPr lang="en" sz="4000">
                <a:solidFill>
                  <a:schemeClr val="dk1"/>
                </a:solidFill>
              </a:rPr>
              <a:t>g</a:t>
            </a:r>
            <a:r>
              <a:rPr lang="en" sz="4000">
                <a:solidFill>
                  <a:schemeClr val="dk1"/>
                </a:solidFill>
                <a:ea typeface="Arial"/>
                <a:cs typeface="Arial"/>
                <a:sym typeface="Arial"/>
              </a:rPr>
              <a:t>rade, </a:t>
            </a:r>
            <a:r>
              <a:rPr lang="en" sz="4000">
                <a:solidFill>
                  <a:schemeClr val="dk1"/>
                </a:solidFill>
              </a:rPr>
              <a:t>a</a:t>
            </a:r>
            <a:r>
              <a:rPr lang="en" sz="4000">
                <a:solidFill>
                  <a:schemeClr val="dk1"/>
                </a:solidFill>
                <a:ea typeface="Arial"/>
                <a:cs typeface="Arial"/>
                <a:sym typeface="Arial"/>
              </a:rPr>
              <a:t>utomated RNAseq platform </a:t>
            </a:r>
            <a:endParaRPr sz="4000">
              <a:solidFill>
                <a:schemeClr val="dk1"/>
              </a:solidFill>
              <a:ea typeface="Arial"/>
              <a:cs typeface="Arial"/>
              <a:sym typeface="Arial"/>
            </a:endParaRPr>
          </a:p>
        </p:txBody>
      </p:sp>
      <p:sp>
        <p:nvSpPr>
          <p:cNvPr id="193" name="Google Shape;193;p17"/>
          <p:cNvSpPr txBox="1"/>
          <p:nvPr/>
        </p:nvSpPr>
        <p:spPr>
          <a:xfrm>
            <a:off x="4458300" y="5165771"/>
            <a:ext cx="2144800" cy="861734"/>
          </a:xfrm>
          <a:prstGeom prst="rect">
            <a:avLst/>
          </a:prstGeom>
          <a:noFill/>
          <a:ln>
            <a:noFill/>
          </a:ln>
        </p:spPr>
        <p:txBody>
          <a:bodyPr spcFirstLastPara="1" wrap="square" lIns="121900" tIns="121900" rIns="121900" bIns="121900" anchor="t" anchorCtr="0">
            <a:spAutoFit/>
          </a:bodyPr>
          <a:lstStyle/>
          <a:p>
            <a:r>
              <a:rPr lang="en" sz="2000"/>
              <a:t>NGS workstation</a:t>
            </a:r>
            <a:endParaRPr sz="2000"/>
          </a:p>
          <a:p>
            <a:r>
              <a:rPr lang="en" sz="2000"/>
              <a:t>(Agilent)</a:t>
            </a:r>
            <a:endParaRPr sz="2000"/>
          </a:p>
        </p:txBody>
      </p:sp>
      <p:sp>
        <p:nvSpPr>
          <p:cNvPr id="194" name="Google Shape;194;p17"/>
          <p:cNvSpPr txBox="1"/>
          <p:nvPr/>
        </p:nvSpPr>
        <p:spPr>
          <a:xfrm>
            <a:off x="7003933" y="5165771"/>
            <a:ext cx="2144800" cy="861734"/>
          </a:xfrm>
          <a:prstGeom prst="rect">
            <a:avLst/>
          </a:prstGeom>
          <a:noFill/>
          <a:ln>
            <a:noFill/>
          </a:ln>
        </p:spPr>
        <p:txBody>
          <a:bodyPr spcFirstLastPara="1" wrap="square" lIns="121900" tIns="121900" rIns="121900" bIns="121900" anchor="t" anchorCtr="0">
            <a:spAutoFit/>
          </a:bodyPr>
          <a:lstStyle/>
          <a:p>
            <a:r>
              <a:rPr lang="en" sz="2000"/>
              <a:t>NovaSeq 6000</a:t>
            </a:r>
            <a:endParaRPr sz="2000"/>
          </a:p>
          <a:p>
            <a:r>
              <a:rPr lang="en" sz="2000"/>
              <a:t>(Illumina)</a:t>
            </a:r>
            <a:endParaRPr sz="2000"/>
          </a:p>
        </p:txBody>
      </p:sp>
      <p:sp>
        <p:nvSpPr>
          <p:cNvPr id="195" name="Google Shape;195;p17"/>
          <p:cNvSpPr txBox="1"/>
          <p:nvPr/>
        </p:nvSpPr>
        <p:spPr>
          <a:xfrm>
            <a:off x="469600" y="6164701"/>
            <a:ext cx="5042400" cy="553957"/>
          </a:xfrm>
          <a:prstGeom prst="rect">
            <a:avLst/>
          </a:prstGeom>
          <a:noFill/>
          <a:ln>
            <a:noFill/>
          </a:ln>
        </p:spPr>
        <p:txBody>
          <a:bodyPr spcFirstLastPara="1" wrap="square" lIns="121900" tIns="121900" rIns="121900" bIns="121900" anchor="t" anchorCtr="0">
            <a:spAutoFit/>
          </a:bodyPr>
          <a:lstStyle/>
          <a:p>
            <a:r>
              <a:rPr lang="en" sz="2000"/>
              <a:t>* No globin RNA depletion for blood samples</a:t>
            </a:r>
            <a:endParaRPr sz="2000"/>
          </a:p>
        </p:txBody>
      </p:sp>
      <p:sp>
        <p:nvSpPr>
          <p:cNvPr id="3" name="Slide Number Placeholder 2">
            <a:extLst>
              <a:ext uri="{FF2B5EF4-FFF2-40B4-BE49-F238E27FC236}">
                <a16:creationId xmlns:a16="http://schemas.microsoft.com/office/drawing/2014/main" id="{6588BB8B-F2B2-C2ED-5A61-6DAA66E528AF}"/>
              </a:ext>
            </a:extLst>
          </p:cNvPr>
          <p:cNvSpPr>
            <a:spLocks noGrp="1"/>
          </p:cNvSpPr>
          <p:nvPr>
            <p:ph type="sldNum" sz="quarter" idx="12"/>
          </p:nvPr>
        </p:nvSpPr>
        <p:spPr/>
        <p:txBody>
          <a:bodyPr/>
          <a:lstStyle/>
          <a:p>
            <a:fld id="{330EA680-D336-4FF7-8B7A-9848BB0A1C32}"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FE5BAFD-EF20-4595-B428-D200462666F1}"/>
              </a:ext>
            </a:extLst>
          </p:cNvPr>
          <p:cNvSpPr/>
          <p:nvPr/>
        </p:nvSpPr>
        <p:spPr>
          <a:xfrm>
            <a:off x="11625943" y="6279502"/>
            <a:ext cx="438539" cy="4105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n>
                <a:solidFill>
                  <a:schemeClr val="bg1"/>
                </a:solidFill>
              </a:ln>
              <a:solidFill>
                <a:schemeClr val="bg1"/>
              </a:solidFill>
            </a:endParaRPr>
          </a:p>
        </p:txBody>
      </p:sp>
      <p:sp>
        <p:nvSpPr>
          <p:cNvPr id="7" name="Title 6">
            <a:extLst>
              <a:ext uri="{FF2B5EF4-FFF2-40B4-BE49-F238E27FC236}">
                <a16:creationId xmlns:a16="http://schemas.microsoft.com/office/drawing/2014/main" id="{60E7DB59-9845-43A7-9AE6-11F2905114D3}"/>
              </a:ext>
            </a:extLst>
          </p:cNvPr>
          <p:cNvSpPr>
            <a:spLocks noGrp="1"/>
          </p:cNvSpPr>
          <p:nvPr>
            <p:ph type="title"/>
          </p:nvPr>
        </p:nvSpPr>
        <p:spPr/>
        <p:txBody>
          <a:bodyPr>
            <a:normAutofit/>
          </a:bodyPr>
          <a:lstStyle/>
          <a:p>
            <a:r>
              <a:rPr lang="en-US" sz="4000"/>
              <a:t>Rare disease cohort</a:t>
            </a:r>
            <a:endParaRPr lang="en-CA" sz="4000"/>
          </a:p>
        </p:txBody>
      </p:sp>
      <p:sp>
        <p:nvSpPr>
          <p:cNvPr id="8" name="Content Placeholder 7">
            <a:extLst>
              <a:ext uri="{FF2B5EF4-FFF2-40B4-BE49-F238E27FC236}">
                <a16:creationId xmlns:a16="http://schemas.microsoft.com/office/drawing/2014/main" id="{C222B899-2F29-4C70-8E6F-CDEBA431D1AF}"/>
              </a:ext>
            </a:extLst>
          </p:cNvPr>
          <p:cNvSpPr>
            <a:spLocks noGrp="1"/>
          </p:cNvSpPr>
          <p:nvPr>
            <p:ph idx="1"/>
          </p:nvPr>
        </p:nvSpPr>
        <p:spPr>
          <a:xfrm>
            <a:off x="838200" y="1825625"/>
            <a:ext cx="4261913" cy="4351338"/>
          </a:xfrm>
        </p:spPr>
        <p:txBody>
          <a:bodyPr/>
          <a:lstStyle/>
          <a:p>
            <a:r>
              <a:rPr lang="en-US"/>
              <a:t>Patients with heterogenous disorders previously tested by WGS with blood available for RNA</a:t>
            </a:r>
          </a:p>
          <a:p>
            <a:r>
              <a:rPr lang="en-US"/>
              <a:t>Causative DNA variants were identified in 30-41%</a:t>
            </a:r>
          </a:p>
          <a:p>
            <a:r>
              <a:rPr lang="en-US"/>
              <a:t>Subset had also been included in CAGI4 and CAGI5</a:t>
            </a:r>
            <a:endParaRPr lang="en-CA"/>
          </a:p>
        </p:txBody>
      </p:sp>
      <p:pic>
        <p:nvPicPr>
          <p:cNvPr id="10" name="Google Shape;249;p19">
            <a:extLst>
              <a:ext uri="{FF2B5EF4-FFF2-40B4-BE49-F238E27FC236}">
                <a16:creationId xmlns:a16="http://schemas.microsoft.com/office/drawing/2014/main" id="{11F993C6-3006-408E-8664-6FAD058CDCA4}"/>
              </a:ext>
            </a:extLst>
          </p:cNvPr>
          <p:cNvPicPr preferRelativeResize="0">
            <a:picLocks noChangeAspect="1"/>
          </p:cNvPicPr>
          <p:nvPr/>
        </p:nvPicPr>
        <p:blipFill rotWithShape="1">
          <a:blip r:embed="rId2">
            <a:alphaModFix/>
          </a:blip>
          <a:srcRect l="16382" t="20667" r="43316" b="40775"/>
          <a:stretch/>
        </p:blipFill>
        <p:spPr>
          <a:xfrm>
            <a:off x="5105402" y="1454757"/>
            <a:ext cx="3412072" cy="1819268"/>
          </a:xfrm>
          <a:prstGeom prst="rect">
            <a:avLst/>
          </a:prstGeom>
          <a:noFill/>
          <a:ln>
            <a:noFill/>
          </a:ln>
        </p:spPr>
      </p:pic>
      <p:pic>
        <p:nvPicPr>
          <p:cNvPr id="11" name="Google Shape;250;p19">
            <a:extLst>
              <a:ext uri="{FF2B5EF4-FFF2-40B4-BE49-F238E27FC236}">
                <a16:creationId xmlns:a16="http://schemas.microsoft.com/office/drawing/2014/main" id="{797EAE45-E3DC-41D8-A31B-409B47E3471D}"/>
              </a:ext>
            </a:extLst>
          </p:cNvPr>
          <p:cNvPicPr preferRelativeResize="0"/>
          <p:nvPr/>
        </p:nvPicPr>
        <p:blipFill rotWithShape="1">
          <a:blip r:embed="rId3">
            <a:alphaModFix/>
          </a:blip>
          <a:srcRect l="16396" t="20943" r="45755" b="45579"/>
          <a:stretch/>
        </p:blipFill>
        <p:spPr>
          <a:xfrm>
            <a:off x="8573344" y="1454757"/>
            <a:ext cx="3618656" cy="1799003"/>
          </a:xfrm>
          <a:prstGeom prst="rect">
            <a:avLst/>
          </a:prstGeom>
          <a:noFill/>
          <a:ln>
            <a:noFill/>
          </a:ln>
        </p:spPr>
      </p:pic>
      <p:pic>
        <p:nvPicPr>
          <p:cNvPr id="12" name="Picture 11">
            <a:extLst>
              <a:ext uri="{FF2B5EF4-FFF2-40B4-BE49-F238E27FC236}">
                <a16:creationId xmlns:a16="http://schemas.microsoft.com/office/drawing/2014/main" id="{75144159-1BD3-4B0B-9DBA-F8924C2EF67A}"/>
              </a:ext>
            </a:extLst>
          </p:cNvPr>
          <p:cNvPicPr>
            <a:picLocks noChangeAspect="1"/>
          </p:cNvPicPr>
          <p:nvPr/>
        </p:nvPicPr>
        <p:blipFill>
          <a:blip r:embed="rId4"/>
          <a:stretch>
            <a:fillRect/>
          </a:stretch>
        </p:blipFill>
        <p:spPr>
          <a:xfrm>
            <a:off x="5100113" y="4045000"/>
            <a:ext cx="4015410" cy="1713894"/>
          </a:xfrm>
          <a:prstGeom prst="rect">
            <a:avLst/>
          </a:prstGeom>
        </p:spPr>
      </p:pic>
      <p:pic>
        <p:nvPicPr>
          <p:cNvPr id="14" name="Google Shape;256;p20">
            <a:extLst>
              <a:ext uri="{FF2B5EF4-FFF2-40B4-BE49-F238E27FC236}">
                <a16:creationId xmlns:a16="http://schemas.microsoft.com/office/drawing/2014/main" id="{0FCC8421-B31A-43B0-87DD-870B7A4E9986}"/>
              </a:ext>
            </a:extLst>
          </p:cNvPr>
          <p:cNvPicPr preferRelativeResize="0">
            <a:picLocks noChangeAspect="1"/>
          </p:cNvPicPr>
          <p:nvPr/>
        </p:nvPicPr>
        <p:blipFill rotWithShape="1">
          <a:blip r:embed="rId5">
            <a:alphaModFix/>
          </a:blip>
          <a:srcRect l="17139" t="15104" r="11019" b="15810"/>
          <a:stretch/>
        </p:blipFill>
        <p:spPr>
          <a:xfrm>
            <a:off x="8965406" y="3650189"/>
            <a:ext cx="3161280" cy="3039860"/>
          </a:xfrm>
          <a:prstGeom prst="rect">
            <a:avLst/>
          </a:prstGeom>
          <a:noFill/>
          <a:ln>
            <a:noFill/>
          </a:ln>
        </p:spPr>
      </p:pic>
      <p:sp>
        <p:nvSpPr>
          <p:cNvPr id="2" name="Slide Number Placeholder 1">
            <a:extLst>
              <a:ext uri="{FF2B5EF4-FFF2-40B4-BE49-F238E27FC236}">
                <a16:creationId xmlns:a16="http://schemas.microsoft.com/office/drawing/2014/main" id="{B33CB762-B15E-3CCD-3219-CBAECC9909CC}"/>
              </a:ext>
            </a:extLst>
          </p:cNvPr>
          <p:cNvSpPr>
            <a:spLocks noGrp="1"/>
          </p:cNvSpPr>
          <p:nvPr>
            <p:ph type="sldNum" sz="quarter" idx="12"/>
          </p:nvPr>
        </p:nvSpPr>
        <p:spPr/>
        <p:txBody>
          <a:bodyPr/>
          <a:lstStyle/>
          <a:p>
            <a:fld id="{330EA680-D336-4FF7-8B7A-9848BB0A1C32}" type="slidenum">
              <a:rPr lang="en-US" smtClean="0"/>
              <a:t>6</a:t>
            </a:fld>
            <a:endParaRPr lang="en-US"/>
          </a:p>
        </p:txBody>
      </p:sp>
    </p:spTree>
    <p:extLst>
      <p:ext uri="{BB962C8B-B14F-4D97-AF65-F5344CB8AC3E}">
        <p14:creationId xmlns:p14="http://schemas.microsoft.com/office/powerpoint/2010/main" val="2727475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83116-5D84-49DB-8AEB-061EE818E144}"/>
              </a:ext>
            </a:extLst>
          </p:cNvPr>
          <p:cNvSpPr>
            <a:spLocks noGrp="1"/>
          </p:cNvSpPr>
          <p:nvPr>
            <p:ph type="title"/>
          </p:nvPr>
        </p:nvSpPr>
        <p:spPr/>
        <p:txBody>
          <a:bodyPr>
            <a:normAutofit/>
          </a:bodyPr>
          <a:lstStyle/>
          <a:p>
            <a:r>
              <a:rPr lang="en-US" sz="4000"/>
              <a:t>CAGI challenge</a:t>
            </a:r>
            <a:endParaRPr lang="en-CA" sz="4000"/>
          </a:p>
        </p:txBody>
      </p:sp>
      <p:sp>
        <p:nvSpPr>
          <p:cNvPr id="3" name="Content Placeholder 2">
            <a:extLst>
              <a:ext uri="{FF2B5EF4-FFF2-40B4-BE49-F238E27FC236}">
                <a16:creationId xmlns:a16="http://schemas.microsoft.com/office/drawing/2014/main" id="{5184B570-89CE-4B90-856F-B82DEE3B5EA7}"/>
              </a:ext>
            </a:extLst>
          </p:cNvPr>
          <p:cNvSpPr>
            <a:spLocks noGrp="1"/>
          </p:cNvSpPr>
          <p:nvPr>
            <p:ph idx="1"/>
          </p:nvPr>
        </p:nvSpPr>
        <p:spPr>
          <a:xfrm>
            <a:off x="838200" y="1455420"/>
            <a:ext cx="10515600" cy="4721543"/>
          </a:xfrm>
        </p:spPr>
        <p:txBody>
          <a:bodyPr/>
          <a:lstStyle/>
          <a:p>
            <a:r>
              <a:rPr lang="en-US"/>
              <a:t>79 patients</a:t>
            </a:r>
          </a:p>
          <a:p>
            <a:pPr lvl="1"/>
            <a:r>
              <a:rPr lang="en-US"/>
              <a:t>Solved: 3 by RNA (only 2 had DNA available); 12 DNA only</a:t>
            </a:r>
          </a:p>
          <a:p>
            <a:r>
              <a:rPr lang="en-US"/>
              <a:t>Provided RNA-seq (79) + </a:t>
            </a:r>
            <a:r>
              <a:rPr lang="en-US" err="1"/>
              <a:t>PhenoTips</a:t>
            </a:r>
            <a:r>
              <a:rPr lang="en-US"/>
              <a:t> file (79) + WGS (78)</a:t>
            </a:r>
          </a:p>
          <a:p>
            <a:endParaRPr lang="en-US"/>
          </a:p>
          <a:p>
            <a:r>
              <a:rPr lang="en-US"/>
              <a:t>Using the </a:t>
            </a:r>
            <a:r>
              <a:rPr lang="en-US" err="1"/>
              <a:t>RNAseq</a:t>
            </a:r>
            <a:r>
              <a:rPr lang="en-US"/>
              <a:t> data, can participants identify gene(s) and molecular events that may explain a patient’s phenotype?</a:t>
            </a:r>
          </a:p>
          <a:p>
            <a:r>
              <a:rPr lang="en-CA"/>
              <a:t>Rank up to 100 genes providing RNA evidence, </a:t>
            </a:r>
            <a:r>
              <a:rPr lang="en-CA" b="1"/>
              <a:t>optional</a:t>
            </a:r>
            <a:r>
              <a:rPr lang="en-CA"/>
              <a:t> DNA variant</a:t>
            </a:r>
          </a:p>
        </p:txBody>
      </p:sp>
      <p:graphicFrame>
        <p:nvGraphicFramePr>
          <p:cNvPr id="4" name="Table 3">
            <a:extLst>
              <a:ext uri="{FF2B5EF4-FFF2-40B4-BE49-F238E27FC236}">
                <a16:creationId xmlns:a16="http://schemas.microsoft.com/office/drawing/2014/main" id="{0F03130D-7ED8-4D5B-8C13-B92B3B80E782}"/>
              </a:ext>
            </a:extLst>
          </p:cNvPr>
          <p:cNvGraphicFramePr>
            <a:graphicFrameLocks noGrp="1"/>
          </p:cNvGraphicFramePr>
          <p:nvPr>
            <p:extLst>
              <p:ext uri="{D42A27DB-BD31-4B8C-83A1-F6EECF244321}">
                <p14:modId xmlns:p14="http://schemas.microsoft.com/office/powerpoint/2010/main" val="4137095625"/>
              </p:ext>
            </p:extLst>
          </p:nvPr>
        </p:nvGraphicFramePr>
        <p:xfrm>
          <a:off x="199303" y="5213393"/>
          <a:ext cx="11769880" cy="1209675"/>
        </p:xfrm>
        <a:graphic>
          <a:graphicData uri="http://schemas.openxmlformats.org/drawingml/2006/table">
            <a:tbl>
              <a:tblPr>
                <a:tableStyleId>{5940675A-B579-460E-94D1-54222C63F5DA}</a:tableStyleId>
              </a:tblPr>
              <a:tblGrid>
                <a:gridCol w="788914">
                  <a:extLst>
                    <a:ext uri="{9D8B030D-6E8A-4147-A177-3AD203B41FA5}">
                      <a16:colId xmlns:a16="http://schemas.microsoft.com/office/drawing/2014/main" val="746053049"/>
                    </a:ext>
                  </a:extLst>
                </a:gridCol>
                <a:gridCol w="427531">
                  <a:extLst>
                    <a:ext uri="{9D8B030D-6E8A-4147-A177-3AD203B41FA5}">
                      <a16:colId xmlns:a16="http://schemas.microsoft.com/office/drawing/2014/main" val="84541929"/>
                    </a:ext>
                  </a:extLst>
                </a:gridCol>
                <a:gridCol w="444632">
                  <a:extLst>
                    <a:ext uri="{9D8B030D-6E8A-4147-A177-3AD203B41FA5}">
                      <a16:colId xmlns:a16="http://schemas.microsoft.com/office/drawing/2014/main" val="1398192350"/>
                    </a:ext>
                  </a:extLst>
                </a:gridCol>
                <a:gridCol w="872164">
                  <a:extLst>
                    <a:ext uri="{9D8B030D-6E8A-4147-A177-3AD203B41FA5}">
                      <a16:colId xmlns:a16="http://schemas.microsoft.com/office/drawing/2014/main" val="370247237"/>
                    </a:ext>
                  </a:extLst>
                </a:gridCol>
                <a:gridCol w="752455">
                  <a:extLst>
                    <a:ext uri="{9D8B030D-6E8A-4147-A177-3AD203B41FA5}">
                      <a16:colId xmlns:a16="http://schemas.microsoft.com/office/drawing/2014/main" val="3853125084"/>
                    </a:ext>
                  </a:extLst>
                </a:gridCol>
                <a:gridCol w="746755">
                  <a:extLst>
                    <a:ext uri="{9D8B030D-6E8A-4147-A177-3AD203B41FA5}">
                      <a16:colId xmlns:a16="http://schemas.microsoft.com/office/drawing/2014/main" val="988660612"/>
                    </a:ext>
                  </a:extLst>
                </a:gridCol>
                <a:gridCol w="718253">
                  <a:extLst>
                    <a:ext uri="{9D8B030D-6E8A-4147-A177-3AD203B41FA5}">
                      <a16:colId xmlns:a16="http://schemas.microsoft.com/office/drawing/2014/main" val="2565267405"/>
                    </a:ext>
                  </a:extLst>
                </a:gridCol>
                <a:gridCol w="1754794">
                  <a:extLst>
                    <a:ext uri="{9D8B030D-6E8A-4147-A177-3AD203B41FA5}">
                      <a16:colId xmlns:a16="http://schemas.microsoft.com/office/drawing/2014/main" val="1752666850"/>
                    </a:ext>
                  </a:extLst>
                </a:gridCol>
                <a:gridCol w="1754794">
                  <a:extLst>
                    <a:ext uri="{9D8B030D-6E8A-4147-A177-3AD203B41FA5}">
                      <a16:colId xmlns:a16="http://schemas.microsoft.com/office/drawing/2014/main" val="1564263030"/>
                    </a:ext>
                  </a:extLst>
                </a:gridCol>
                <a:gridCol w="1754794">
                  <a:extLst>
                    <a:ext uri="{9D8B030D-6E8A-4147-A177-3AD203B41FA5}">
                      <a16:colId xmlns:a16="http://schemas.microsoft.com/office/drawing/2014/main" val="2545053226"/>
                    </a:ext>
                  </a:extLst>
                </a:gridCol>
                <a:gridCol w="1754794">
                  <a:extLst>
                    <a:ext uri="{9D8B030D-6E8A-4147-A177-3AD203B41FA5}">
                      <a16:colId xmlns:a16="http://schemas.microsoft.com/office/drawing/2014/main" val="2796125641"/>
                    </a:ext>
                  </a:extLst>
                </a:gridCol>
              </a:tblGrid>
              <a:tr h="561975">
                <a:tc>
                  <a:txBody>
                    <a:bodyPr/>
                    <a:lstStyle/>
                    <a:p>
                      <a:pPr algn="l" fontAlgn="b"/>
                      <a:r>
                        <a:rPr lang="en-CA" sz="1400" b="1" u="none" strike="noStrike">
                          <a:effectLst/>
                        </a:rPr>
                        <a:t>HGNC Symbol</a:t>
                      </a:r>
                      <a:endParaRPr lang="en-CA" sz="1400" b="1" i="0" u="none" strike="noStrike">
                        <a:solidFill>
                          <a:srgbClr val="000000"/>
                        </a:solidFill>
                        <a:effectLst/>
                        <a:latin typeface="Calibri" panose="020F0502020204030204" pitchFamily="34" charset="0"/>
                      </a:endParaRPr>
                    </a:p>
                  </a:txBody>
                  <a:tcPr marL="7620" marR="7620" marT="7620" marB="0" anchor="b">
                    <a:solidFill>
                      <a:schemeClr val="bg1">
                        <a:lumMod val="85000"/>
                      </a:schemeClr>
                    </a:solidFill>
                  </a:tcPr>
                </a:tc>
                <a:tc>
                  <a:txBody>
                    <a:bodyPr/>
                    <a:lstStyle/>
                    <a:p>
                      <a:pPr algn="l" fontAlgn="b"/>
                      <a:r>
                        <a:rPr lang="en-CA" sz="1400" b="1" u="none" strike="noStrike">
                          <a:effectLst/>
                        </a:rPr>
                        <a:t>P</a:t>
                      </a:r>
                      <a:endParaRPr lang="en-CA" sz="1400" b="1" i="0" u="none" strike="noStrike">
                        <a:solidFill>
                          <a:srgbClr val="000000"/>
                        </a:solidFill>
                        <a:effectLst/>
                        <a:latin typeface="Calibri" panose="020F0502020204030204" pitchFamily="34" charset="0"/>
                      </a:endParaRPr>
                    </a:p>
                  </a:txBody>
                  <a:tcPr marL="7620" marR="7620" marT="7620" marB="0" anchor="b">
                    <a:solidFill>
                      <a:schemeClr val="bg1">
                        <a:lumMod val="85000"/>
                      </a:schemeClr>
                    </a:solidFill>
                  </a:tcPr>
                </a:tc>
                <a:tc>
                  <a:txBody>
                    <a:bodyPr/>
                    <a:lstStyle/>
                    <a:p>
                      <a:pPr algn="l" fontAlgn="b"/>
                      <a:r>
                        <a:rPr lang="en-CA" sz="1400" b="1" u="none" strike="noStrike">
                          <a:effectLst/>
                        </a:rPr>
                        <a:t>SD</a:t>
                      </a:r>
                      <a:endParaRPr lang="en-CA" sz="1400" b="1" i="0" u="none" strike="noStrike">
                        <a:solidFill>
                          <a:srgbClr val="000000"/>
                        </a:solidFill>
                        <a:effectLst/>
                        <a:latin typeface="Calibri" panose="020F0502020204030204" pitchFamily="34" charset="0"/>
                      </a:endParaRPr>
                    </a:p>
                  </a:txBody>
                  <a:tcPr marL="7620" marR="7620" marT="7620" marB="0" anchor="b">
                    <a:solidFill>
                      <a:schemeClr val="bg1">
                        <a:lumMod val="85000"/>
                      </a:schemeClr>
                    </a:solidFill>
                  </a:tcPr>
                </a:tc>
                <a:tc>
                  <a:txBody>
                    <a:bodyPr/>
                    <a:lstStyle/>
                    <a:p>
                      <a:pPr algn="l" fontAlgn="b"/>
                      <a:r>
                        <a:rPr lang="en-CA" sz="1400" b="1" u="none" strike="noStrike">
                          <a:effectLst/>
                        </a:rPr>
                        <a:t>Expression (yes/no)</a:t>
                      </a:r>
                      <a:endParaRPr lang="en-CA" sz="1400" b="1" i="0" u="none" strike="noStrike">
                        <a:solidFill>
                          <a:srgbClr val="000000"/>
                        </a:solidFill>
                        <a:effectLst/>
                        <a:latin typeface="Calibri" panose="020F0502020204030204" pitchFamily="34" charset="0"/>
                      </a:endParaRPr>
                    </a:p>
                  </a:txBody>
                  <a:tcPr marL="7620" marR="7620" marT="7620" marB="0" anchor="b">
                    <a:solidFill>
                      <a:schemeClr val="bg1">
                        <a:lumMod val="85000"/>
                      </a:schemeClr>
                    </a:solidFill>
                  </a:tcPr>
                </a:tc>
                <a:tc>
                  <a:txBody>
                    <a:bodyPr/>
                    <a:lstStyle/>
                    <a:p>
                      <a:pPr algn="l" fontAlgn="b"/>
                      <a:r>
                        <a:rPr lang="en-CA" sz="1400" b="1" u="none" strike="noStrike">
                          <a:effectLst/>
                        </a:rPr>
                        <a:t>Splicing (yes/no)</a:t>
                      </a:r>
                      <a:endParaRPr lang="en-CA" sz="1400" b="1" i="0" u="none" strike="noStrike">
                        <a:solidFill>
                          <a:srgbClr val="000000"/>
                        </a:solidFill>
                        <a:effectLst/>
                        <a:latin typeface="Calibri" panose="020F0502020204030204" pitchFamily="34" charset="0"/>
                      </a:endParaRPr>
                    </a:p>
                  </a:txBody>
                  <a:tcPr marL="7620" marR="7620" marT="7620" marB="0" anchor="b">
                    <a:solidFill>
                      <a:schemeClr val="bg1">
                        <a:lumMod val="85000"/>
                      </a:schemeClr>
                    </a:solidFill>
                  </a:tcPr>
                </a:tc>
                <a:tc>
                  <a:txBody>
                    <a:bodyPr/>
                    <a:lstStyle/>
                    <a:p>
                      <a:pPr algn="l" fontAlgn="b"/>
                      <a:r>
                        <a:rPr lang="en-CA" sz="1400" b="1" u="none" strike="noStrike">
                          <a:effectLst/>
                        </a:rPr>
                        <a:t>ASE (yes/no)</a:t>
                      </a:r>
                      <a:endParaRPr lang="en-CA" sz="1400" b="1" i="0" u="none" strike="noStrike">
                        <a:solidFill>
                          <a:srgbClr val="000000"/>
                        </a:solidFill>
                        <a:effectLst/>
                        <a:latin typeface="Calibri" panose="020F0502020204030204" pitchFamily="34" charset="0"/>
                      </a:endParaRPr>
                    </a:p>
                  </a:txBody>
                  <a:tcPr marL="7620" marR="7620" marT="7620" marB="0" anchor="b">
                    <a:solidFill>
                      <a:schemeClr val="bg1">
                        <a:lumMod val="85000"/>
                      </a:schemeClr>
                    </a:solidFill>
                  </a:tcPr>
                </a:tc>
                <a:tc>
                  <a:txBody>
                    <a:bodyPr/>
                    <a:lstStyle/>
                    <a:p>
                      <a:pPr algn="l" fontAlgn="b"/>
                      <a:r>
                        <a:rPr lang="en-CA" sz="1400" b="1" u="none" strike="noStrike">
                          <a:effectLst/>
                        </a:rPr>
                        <a:t>Other (yes/no)</a:t>
                      </a:r>
                      <a:endParaRPr lang="en-CA" sz="1400" b="1" i="0" u="none" strike="noStrike">
                        <a:solidFill>
                          <a:srgbClr val="000000"/>
                        </a:solidFill>
                        <a:effectLst/>
                        <a:latin typeface="Calibri" panose="020F0502020204030204" pitchFamily="34" charset="0"/>
                      </a:endParaRPr>
                    </a:p>
                  </a:txBody>
                  <a:tcPr marL="7620" marR="7620" marT="7620" marB="0" anchor="b">
                    <a:solidFill>
                      <a:schemeClr val="bg1">
                        <a:lumMod val="85000"/>
                      </a:schemeClr>
                    </a:solidFill>
                  </a:tcPr>
                </a:tc>
                <a:tc>
                  <a:txBody>
                    <a:bodyPr/>
                    <a:lstStyle/>
                    <a:p>
                      <a:pPr algn="l" fontAlgn="b"/>
                      <a:r>
                        <a:rPr lang="en-CA" sz="1400" b="1" u="none" strike="noStrike">
                          <a:effectLst/>
                        </a:rPr>
                        <a:t>RNA impact</a:t>
                      </a:r>
                      <a:endParaRPr lang="en-CA" sz="1400" b="1" i="0" u="none" strike="noStrike">
                        <a:solidFill>
                          <a:srgbClr val="000000"/>
                        </a:solidFill>
                        <a:effectLst/>
                        <a:latin typeface="Calibri" panose="020F0502020204030204" pitchFamily="34" charset="0"/>
                      </a:endParaRPr>
                    </a:p>
                  </a:txBody>
                  <a:tcPr marL="7620" marR="7620" marT="7620" marB="0" anchor="b">
                    <a:solidFill>
                      <a:schemeClr val="bg1">
                        <a:lumMod val="85000"/>
                      </a:schemeClr>
                    </a:solidFill>
                  </a:tcPr>
                </a:tc>
                <a:tc>
                  <a:txBody>
                    <a:bodyPr/>
                    <a:lstStyle/>
                    <a:p>
                      <a:pPr algn="l" fontAlgn="b"/>
                      <a:r>
                        <a:rPr lang="en-CA" sz="1400" b="1" u="none" strike="noStrike" err="1">
                          <a:effectLst/>
                        </a:rPr>
                        <a:t>Refseq</a:t>
                      </a:r>
                      <a:r>
                        <a:rPr lang="en-CA" sz="1400" b="1" u="none" strike="noStrike">
                          <a:effectLst/>
                        </a:rPr>
                        <a:t> transcript version</a:t>
                      </a:r>
                      <a:endParaRPr lang="en-CA" sz="1400" b="1" i="0" u="none" strike="noStrike">
                        <a:solidFill>
                          <a:srgbClr val="000000"/>
                        </a:solidFill>
                        <a:effectLst/>
                        <a:latin typeface="Calibri" panose="020F0502020204030204" pitchFamily="34" charset="0"/>
                      </a:endParaRPr>
                    </a:p>
                  </a:txBody>
                  <a:tcPr marL="7620" marR="7620" marT="7620" marB="0" anchor="b">
                    <a:solidFill>
                      <a:schemeClr val="bg1">
                        <a:lumMod val="85000"/>
                      </a:schemeClr>
                    </a:solidFill>
                  </a:tcPr>
                </a:tc>
                <a:tc>
                  <a:txBody>
                    <a:bodyPr/>
                    <a:lstStyle/>
                    <a:p>
                      <a:pPr algn="l" fontAlgn="b"/>
                      <a:r>
                        <a:rPr lang="en-CA" sz="1400" b="1" u="none" strike="noStrike">
                          <a:effectLst/>
                        </a:rPr>
                        <a:t>DNA variant (optional, up to 4)</a:t>
                      </a:r>
                      <a:endParaRPr lang="en-CA" sz="1400" b="1" i="0" u="none" strike="noStrike">
                        <a:solidFill>
                          <a:srgbClr val="000000"/>
                        </a:solidFill>
                        <a:effectLst/>
                        <a:latin typeface="Calibri" panose="020F0502020204030204" pitchFamily="34" charset="0"/>
                      </a:endParaRPr>
                    </a:p>
                  </a:txBody>
                  <a:tcPr marL="7620" marR="7620" marT="7620" marB="0" anchor="b">
                    <a:solidFill>
                      <a:schemeClr val="bg1">
                        <a:lumMod val="85000"/>
                      </a:schemeClr>
                    </a:solidFill>
                  </a:tcPr>
                </a:tc>
                <a:tc>
                  <a:txBody>
                    <a:bodyPr/>
                    <a:lstStyle/>
                    <a:p>
                      <a:pPr algn="l" fontAlgn="b"/>
                      <a:r>
                        <a:rPr lang="en-US" sz="1400" b="1" u="none" strike="noStrike">
                          <a:solidFill>
                            <a:srgbClr val="000000"/>
                          </a:solidFill>
                          <a:effectLst/>
                        </a:rPr>
                        <a:t>Additional comments (optional)</a:t>
                      </a:r>
                      <a:endParaRPr lang="en-CA" sz="1400" b="1" i="0" u="none" strike="noStrike">
                        <a:solidFill>
                          <a:srgbClr val="000000"/>
                        </a:solidFill>
                        <a:effectLst/>
                        <a:latin typeface="Calibri" panose="020F0502020204030204" pitchFamily="34" charset="0"/>
                      </a:endParaRPr>
                    </a:p>
                  </a:txBody>
                  <a:tcPr marL="7620" marR="7620" marT="7620" marB="0" anchor="b">
                    <a:solidFill>
                      <a:schemeClr val="bg1">
                        <a:lumMod val="85000"/>
                      </a:schemeClr>
                    </a:solidFill>
                  </a:tcPr>
                </a:tc>
                <a:extLst>
                  <a:ext uri="{0D108BD9-81ED-4DB2-BD59-A6C34878D82A}">
                    <a16:rowId xmlns:a16="http://schemas.microsoft.com/office/drawing/2014/main" val="3857426700"/>
                  </a:ext>
                </a:extLst>
              </a:tr>
              <a:tr h="561975">
                <a:tc>
                  <a:txBody>
                    <a:bodyPr/>
                    <a:lstStyle/>
                    <a:p>
                      <a:pPr algn="l" fontAlgn="b"/>
                      <a:r>
                        <a:rPr lang="en-US" sz="1400" b="0" u="none" strike="noStrike">
                          <a:solidFill>
                            <a:srgbClr val="000000"/>
                          </a:solidFill>
                          <a:effectLst/>
                        </a:rPr>
                        <a:t>DNAJC19</a:t>
                      </a:r>
                      <a:endParaRPr lang="en-CA" sz="14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400" b="0" i="0" u="none" strike="noStrike">
                          <a:solidFill>
                            <a:srgbClr val="000000"/>
                          </a:solidFill>
                          <a:effectLst/>
                          <a:latin typeface="Calibri" panose="020F0502020204030204" pitchFamily="34" charset="0"/>
                        </a:rPr>
                        <a:t>0.99</a:t>
                      </a:r>
                      <a:endParaRPr lang="en-CA" sz="14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400" b="0" i="0" u="none" strike="noStrike">
                          <a:solidFill>
                            <a:srgbClr val="000000"/>
                          </a:solidFill>
                          <a:effectLst/>
                          <a:latin typeface="Calibri" panose="020F0502020204030204" pitchFamily="34" charset="0"/>
                        </a:rPr>
                        <a:t>0.26</a:t>
                      </a:r>
                      <a:endParaRPr lang="en-CA" sz="14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400" b="0" u="none" strike="noStrike">
                          <a:solidFill>
                            <a:srgbClr val="000000"/>
                          </a:solidFill>
                          <a:effectLst/>
                        </a:rPr>
                        <a:t>Yes</a:t>
                      </a:r>
                      <a:endParaRPr lang="en-CA" sz="14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400" b="0" u="none" strike="noStrike">
                          <a:solidFill>
                            <a:srgbClr val="000000"/>
                          </a:solidFill>
                          <a:effectLst/>
                        </a:rPr>
                        <a:t>Yes</a:t>
                      </a:r>
                      <a:endParaRPr lang="en-CA" sz="14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400" b="0" u="none" strike="noStrike">
                          <a:solidFill>
                            <a:srgbClr val="000000"/>
                          </a:solidFill>
                          <a:effectLst/>
                        </a:rPr>
                        <a:t>No</a:t>
                      </a:r>
                      <a:endParaRPr lang="en-CA" sz="14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400" b="0" u="none" strike="noStrike">
                          <a:solidFill>
                            <a:srgbClr val="000000"/>
                          </a:solidFill>
                          <a:effectLst/>
                        </a:rPr>
                        <a:t>No</a:t>
                      </a:r>
                      <a:endParaRPr lang="en-CA" sz="14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400" b="0" u="none" strike="noStrike">
                          <a:solidFill>
                            <a:srgbClr val="000000"/>
                          </a:solidFill>
                          <a:effectLst/>
                        </a:rPr>
                        <a:t>Decreased expression (z-score of -3), skipping of exon 5</a:t>
                      </a:r>
                      <a:endParaRPr lang="en-CA" sz="14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400" b="0" u="none" strike="noStrike">
                          <a:solidFill>
                            <a:srgbClr val="000000"/>
                          </a:solidFill>
                          <a:effectLst/>
                        </a:rPr>
                        <a:t>NM_145261.3</a:t>
                      </a:r>
                      <a:endParaRPr lang="en-CA" sz="14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400" b="0" u="none" strike="noStrike">
                          <a:solidFill>
                            <a:srgbClr val="000000"/>
                          </a:solidFill>
                          <a:effectLst/>
                        </a:rPr>
                        <a:t>3:180703708:ACTTAC:A</a:t>
                      </a:r>
                      <a:endParaRPr lang="en-CA" sz="14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400" b="0" i="0" u="none" strike="noStrike">
                          <a:solidFill>
                            <a:srgbClr val="000000"/>
                          </a:solidFill>
                          <a:effectLst/>
                          <a:latin typeface="Calibri" panose="020F0502020204030204" pitchFamily="34" charset="0"/>
                        </a:rPr>
                        <a:t>Domains impacted, in-frame,  inheritance, </a:t>
                      </a:r>
                      <a:r>
                        <a:rPr lang="en-US" sz="1400" b="0" i="0" u="none" strike="noStrike" err="1">
                          <a:solidFill>
                            <a:srgbClr val="000000"/>
                          </a:solidFill>
                          <a:effectLst/>
                          <a:latin typeface="Calibri" panose="020F0502020204030204" pitchFamily="34" charset="0"/>
                        </a:rPr>
                        <a:t>etc</a:t>
                      </a:r>
                      <a:endParaRPr lang="en-CA"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943331110"/>
                  </a:ext>
                </a:extLst>
              </a:tr>
            </a:tbl>
          </a:graphicData>
        </a:graphic>
      </p:graphicFrame>
      <p:sp>
        <p:nvSpPr>
          <p:cNvPr id="5" name="Slide Number Placeholder 4">
            <a:extLst>
              <a:ext uri="{FF2B5EF4-FFF2-40B4-BE49-F238E27FC236}">
                <a16:creationId xmlns:a16="http://schemas.microsoft.com/office/drawing/2014/main" id="{069D68AE-B14C-EFAC-2E5F-E253D49E94FB}"/>
              </a:ext>
            </a:extLst>
          </p:cNvPr>
          <p:cNvSpPr>
            <a:spLocks noGrp="1"/>
          </p:cNvSpPr>
          <p:nvPr>
            <p:ph type="sldNum" sz="quarter" idx="12"/>
          </p:nvPr>
        </p:nvSpPr>
        <p:spPr/>
        <p:txBody>
          <a:bodyPr/>
          <a:lstStyle/>
          <a:p>
            <a:fld id="{330EA680-D336-4FF7-8B7A-9848BB0A1C32}" type="slidenum">
              <a:rPr lang="en-US" smtClean="0"/>
              <a:t>7</a:t>
            </a:fld>
            <a:endParaRPr lang="en-US"/>
          </a:p>
        </p:txBody>
      </p:sp>
    </p:spTree>
    <p:extLst>
      <p:ext uri="{BB962C8B-B14F-4D97-AF65-F5344CB8AC3E}">
        <p14:creationId xmlns:p14="http://schemas.microsoft.com/office/powerpoint/2010/main" val="2239759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8"/>
          <p:cNvSpPr txBox="1">
            <a:spLocks noGrp="1"/>
          </p:cNvSpPr>
          <p:nvPr>
            <p:ph type="title"/>
          </p:nvPr>
        </p:nvSpPr>
        <p:spPr>
          <a:xfrm>
            <a:off x="797833" y="248033"/>
            <a:ext cx="10885200" cy="994800"/>
          </a:xfrm>
          <a:prstGeom prst="rect">
            <a:avLst/>
          </a:prstGeom>
          <a:noFill/>
          <a:ln>
            <a:noFill/>
          </a:ln>
        </p:spPr>
        <p:txBody>
          <a:bodyPr spcFirstLastPara="1" wrap="square" lIns="91433" tIns="45700" rIns="91433" bIns="45700" anchor="ctr" anchorCtr="0">
            <a:normAutofit/>
          </a:bodyPr>
          <a:lstStyle/>
          <a:p>
            <a:pPr>
              <a:buClr>
                <a:srgbClr val="2E75B5"/>
              </a:buClr>
              <a:buSzPts val="2970"/>
            </a:pPr>
            <a:r>
              <a:rPr lang="en" sz="3200"/>
              <a:t>Bioinformatics pipeline for detecting transcriptional alterations</a:t>
            </a:r>
            <a:endParaRPr sz="3200"/>
          </a:p>
        </p:txBody>
      </p:sp>
      <p:sp>
        <p:nvSpPr>
          <p:cNvPr id="202" name="Google Shape;202;p18"/>
          <p:cNvSpPr/>
          <p:nvPr/>
        </p:nvSpPr>
        <p:spPr>
          <a:xfrm>
            <a:off x="373471" y="3109655"/>
            <a:ext cx="2093400" cy="1046700"/>
          </a:xfrm>
          <a:prstGeom prst="roundRect">
            <a:avLst>
              <a:gd name="adj" fmla="val 1000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533"/>
          </a:p>
        </p:txBody>
      </p:sp>
      <p:sp>
        <p:nvSpPr>
          <p:cNvPr id="203" name="Google Shape;203;p18"/>
          <p:cNvSpPr txBox="1"/>
          <p:nvPr/>
        </p:nvSpPr>
        <p:spPr>
          <a:xfrm>
            <a:off x="404127" y="3140311"/>
            <a:ext cx="2031900" cy="985200"/>
          </a:xfrm>
          <a:prstGeom prst="rect">
            <a:avLst/>
          </a:prstGeom>
          <a:noFill/>
          <a:ln>
            <a:noFill/>
          </a:ln>
        </p:spPr>
        <p:txBody>
          <a:bodyPr spcFirstLastPara="1" wrap="square" lIns="10767" tIns="10767" rIns="10767" bIns="10767" anchor="ctr" anchorCtr="0">
            <a:noAutofit/>
          </a:bodyPr>
          <a:lstStyle/>
          <a:p>
            <a:pPr algn="ctr">
              <a:lnSpc>
                <a:spcPct val="90000"/>
              </a:lnSpc>
              <a:buClr>
                <a:schemeClr val="lt1"/>
              </a:buClr>
              <a:buSzPts val="1300"/>
            </a:pPr>
            <a:r>
              <a:rPr lang="en" sz="1733">
                <a:solidFill>
                  <a:schemeClr val="lt1"/>
                </a:solidFill>
              </a:rPr>
              <a:t>Read alignment to hg19</a:t>
            </a:r>
            <a:endParaRPr sz="1467"/>
          </a:p>
        </p:txBody>
      </p:sp>
      <p:sp>
        <p:nvSpPr>
          <p:cNvPr id="204" name="Google Shape;204;p18"/>
          <p:cNvSpPr/>
          <p:nvPr/>
        </p:nvSpPr>
        <p:spPr>
          <a:xfrm>
            <a:off x="2466787" y="3613011"/>
            <a:ext cx="837300" cy="39900"/>
          </a:xfrm>
          <a:custGeom>
            <a:avLst/>
            <a:gdLst/>
            <a:ahLst/>
            <a:cxnLst/>
            <a:rect l="l" t="t" r="r" b="b"/>
            <a:pathLst>
              <a:path w="120000" h="120000" extrusionOk="0">
                <a:moveTo>
                  <a:pt x="0" y="60000"/>
                </a:moveTo>
                <a:lnTo>
                  <a:pt x="120000" y="60000"/>
                </a:lnTo>
              </a:path>
            </a:pathLst>
          </a:custGeom>
          <a:noFill/>
          <a:ln w="12700" cap="flat" cmpd="sng">
            <a:solidFill>
              <a:schemeClr val="accent3"/>
            </a:solidFill>
            <a:prstDash val="solid"/>
            <a:miter lim="800000"/>
            <a:headEnd type="none" w="sm" len="sm"/>
            <a:tailEnd type="none" w="sm" len="sm"/>
          </a:ln>
        </p:spPr>
        <p:txBody>
          <a:bodyPr spcFirstLastPara="1" wrap="square" lIns="91433" tIns="91433" rIns="91433" bIns="91433" anchor="ctr" anchorCtr="0">
            <a:noAutofit/>
          </a:bodyPr>
          <a:lstStyle/>
          <a:p>
            <a:endParaRPr sz="2533"/>
          </a:p>
        </p:txBody>
      </p:sp>
      <p:sp>
        <p:nvSpPr>
          <p:cNvPr id="205" name="Google Shape;205;p18"/>
          <p:cNvSpPr txBox="1"/>
          <p:nvPr/>
        </p:nvSpPr>
        <p:spPr>
          <a:xfrm>
            <a:off x="2864517" y="3612051"/>
            <a:ext cx="42000" cy="42000"/>
          </a:xfrm>
          <a:prstGeom prst="rect">
            <a:avLst/>
          </a:prstGeom>
          <a:noFill/>
          <a:ln>
            <a:noFill/>
          </a:ln>
        </p:spPr>
        <p:txBody>
          <a:bodyPr spcFirstLastPara="1" wrap="square" lIns="12700" tIns="0" rIns="12700" bIns="0" anchor="ctr" anchorCtr="0">
            <a:noAutofit/>
          </a:bodyPr>
          <a:lstStyle/>
          <a:p>
            <a:pPr algn="ctr">
              <a:lnSpc>
                <a:spcPct val="90000"/>
              </a:lnSpc>
              <a:buClr>
                <a:schemeClr val="dk1"/>
              </a:buClr>
              <a:buSzPts val="400"/>
            </a:pPr>
            <a:endParaRPr sz="533">
              <a:solidFill>
                <a:schemeClr val="dk1"/>
              </a:solidFill>
              <a:latin typeface="Calibri"/>
              <a:ea typeface="Calibri"/>
              <a:cs typeface="Calibri"/>
              <a:sym typeface="Calibri"/>
            </a:endParaRPr>
          </a:p>
        </p:txBody>
      </p:sp>
      <p:sp>
        <p:nvSpPr>
          <p:cNvPr id="206" name="Google Shape;206;p18"/>
          <p:cNvSpPr/>
          <p:nvPr/>
        </p:nvSpPr>
        <p:spPr>
          <a:xfrm>
            <a:off x="3304113" y="3109655"/>
            <a:ext cx="2093400" cy="1046700"/>
          </a:xfrm>
          <a:prstGeom prst="roundRect">
            <a:avLst>
              <a:gd name="adj" fmla="val 10000"/>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533"/>
          </a:p>
        </p:txBody>
      </p:sp>
      <p:sp>
        <p:nvSpPr>
          <p:cNvPr id="207" name="Google Shape;207;p18"/>
          <p:cNvSpPr txBox="1"/>
          <p:nvPr/>
        </p:nvSpPr>
        <p:spPr>
          <a:xfrm>
            <a:off x="3334770" y="3140311"/>
            <a:ext cx="2031900" cy="985200"/>
          </a:xfrm>
          <a:prstGeom prst="rect">
            <a:avLst/>
          </a:prstGeom>
          <a:noFill/>
          <a:ln>
            <a:noFill/>
          </a:ln>
        </p:spPr>
        <p:txBody>
          <a:bodyPr spcFirstLastPara="1" wrap="square" lIns="10767" tIns="10767" rIns="10767" bIns="10767" anchor="ctr" anchorCtr="0">
            <a:noAutofit/>
          </a:bodyPr>
          <a:lstStyle/>
          <a:p>
            <a:pPr algn="ctr">
              <a:lnSpc>
                <a:spcPct val="90000"/>
              </a:lnSpc>
              <a:buClr>
                <a:srgbClr val="1E4E79"/>
              </a:buClr>
              <a:buSzPts val="1300"/>
            </a:pPr>
            <a:r>
              <a:rPr lang="en" sz="1733">
                <a:solidFill>
                  <a:schemeClr val="lt1"/>
                </a:solidFill>
              </a:rPr>
              <a:t>QC metrics (alignment rate, transcript coverage, duplication rate, etc)</a:t>
            </a:r>
            <a:endParaRPr sz="1467">
              <a:solidFill>
                <a:schemeClr val="lt1"/>
              </a:solidFill>
            </a:endParaRPr>
          </a:p>
        </p:txBody>
      </p:sp>
      <p:sp>
        <p:nvSpPr>
          <p:cNvPr id="208" name="Google Shape;208;p18"/>
          <p:cNvSpPr/>
          <p:nvPr/>
        </p:nvSpPr>
        <p:spPr>
          <a:xfrm rot="18289494">
            <a:off x="5082937" y="3011245"/>
            <a:ext cx="1466193" cy="39864"/>
          </a:xfrm>
          <a:custGeom>
            <a:avLst/>
            <a:gdLst/>
            <a:ahLst/>
            <a:cxnLst/>
            <a:rect l="l" t="t" r="r" b="b"/>
            <a:pathLst>
              <a:path w="120000" h="120000" extrusionOk="0">
                <a:moveTo>
                  <a:pt x="0" y="60000"/>
                </a:moveTo>
                <a:lnTo>
                  <a:pt x="120000" y="60000"/>
                </a:lnTo>
              </a:path>
            </a:pathLst>
          </a:custGeom>
          <a:noFill/>
          <a:ln w="12700" cap="flat" cmpd="sng">
            <a:solidFill>
              <a:schemeClr val="accent4"/>
            </a:solidFill>
            <a:prstDash val="solid"/>
            <a:miter lim="800000"/>
            <a:headEnd type="none" w="sm" len="sm"/>
            <a:tailEnd type="none" w="sm" len="sm"/>
          </a:ln>
        </p:spPr>
        <p:txBody>
          <a:bodyPr spcFirstLastPara="1" wrap="square" lIns="91433" tIns="91433" rIns="91433" bIns="91433" anchor="ctr" anchorCtr="0">
            <a:noAutofit/>
          </a:bodyPr>
          <a:lstStyle/>
          <a:p>
            <a:endParaRPr sz="2533"/>
          </a:p>
        </p:txBody>
      </p:sp>
      <p:sp>
        <p:nvSpPr>
          <p:cNvPr id="209" name="Google Shape;209;p18"/>
          <p:cNvSpPr txBox="1"/>
          <p:nvPr/>
        </p:nvSpPr>
        <p:spPr>
          <a:xfrm rot="18291473">
            <a:off x="5779476" y="2994420"/>
            <a:ext cx="73485" cy="73485"/>
          </a:xfrm>
          <a:prstGeom prst="rect">
            <a:avLst/>
          </a:prstGeom>
          <a:noFill/>
          <a:ln>
            <a:noFill/>
          </a:ln>
        </p:spPr>
        <p:txBody>
          <a:bodyPr spcFirstLastPara="1" wrap="square" lIns="12700" tIns="0" rIns="12700" bIns="0" anchor="ctr" anchorCtr="0">
            <a:noAutofit/>
          </a:bodyPr>
          <a:lstStyle/>
          <a:p>
            <a:pPr algn="ctr">
              <a:lnSpc>
                <a:spcPct val="90000"/>
              </a:lnSpc>
              <a:buClr>
                <a:schemeClr val="dk1"/>
              </a:buClr>
              <a:buSzPts val="400"/>
            </a:pPr>
            <a:endParaRPr sz="533">
              <a:solidFill>
                <a:schemeClr val="dk1"/>
              </a:solidFill>
              <a:latin typeface="Calibri"/>
              <a:ea typeface="Calibri"/>
              <a:cs typeface="Calibri"/>
              <a:sym typeface="Calibri"/>
            </a:endParaRPr>
          </a:p>
        </p:txBody>
      </p:sp>
      <p:sp>
        <p:nvSpPr>
          <p:cNvPr id="210" name="Google Shape;210;p18"/>
          <p:cNvSpPr/>
          <p:nvPr/>
        </p:nvSpPr>
        <p:spPr>
          <a:xfrm>
            <a:off x="6234756" y="1905999"/>
            <a:ext cx="2093400" cy="1046700"/>
          </a:xfrm>
          <a:prstGeom prst="roundRect">
            <a:avLst>
              <a:gd name="adj" fmla="val 10000"/>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533"/>
          </a:p>
        </p:txBody>
      </p:sp>
      <p:sp>
        <p:nvSpPr>
          <p:cNvPr id="211" name="Google Shape;211;p18"/>
          <p:cNvSpPr txBox="1"/>
          <p:nvPr/>
        </p:nvSpPr>
        <p:spPr>
          <a:xfrm>
            <a:off x="6265413" y="1936655"/>
            <a:ext cx="2031900" cy="985200"/>
          </a:xfrm>
          <a:prstGeom prst="rect">
            <a:avLst/>
          </a:prstGeom>
          <a:noFill/>
          <a:ln>
            <a:noFill/>
          </a:ln>
        </p:spPr>
        <p:txBody>
          <a:bodyPr spcFirstLastPara="1" wrap="square" lIns="10767" tIns="10767" rIns="10767" bIns="10767" anchor="ctr" anchorCtr="0">
            <a:noAutofit/>
          </a:bodyPr>
          <a:lstStyle/>
          <a:p>
            <a:pPr algn="ctr">
              <a:lnSpc>
                <a:spcPct val="90000"/>
              </a:lnSpc>
              <a:buClr>
                <a:srgbClr val="1E4E79"/>
              </a:buClr>
              <a:buSzPts val="1300"/>
            </a:pPr>
            <a:r>
              <a:rPr lang="en" sz="1733">
                <a:solidFill>
                  <a:srgbClr val="1E4E79"/>
                </a:solidFill>
              </a:rPr>
              <a:t>Gene quantification (RSEM)</a:t>
            </a:r>
            <a:endParaRPr sz="1467"/>
          </a:p>
        </p:txBody>
      </p:sp>
      <p:sp>
        <p:nvSpPr>
          <p:cNvPr id="212" name="Google Shape;212;p18"/>
          <p:cNvSpPr/>
          <p:nvPr/>
        </p:nvSpPr>
        <p:spPr>
          <a:xfrm>
            <a:off x="8328073" y="2409355"/>
            <a:ext cx="837300" cy="39900"/>
          </a:xfrm>
          <a:custGeom>
            <a:avLst/>
            <a:gdLst/>
            <a:ahLst/>
            <a:cxnLst/>
            <a:rect l="l" t="t" r="r" b="b"/>
            <a:pathLst>
              <a:path w="120000" h="120000" extrusionOk="0">
                <a:moveTo>
                  <a:pt x="0" y="60000"/>
                </a:moveTo>
                <a:lnTo>
                  <a:pt x="120000" y="60000"/>
                </a:lnTo>
              </a:path>
            </a:pathLst>
          </a:custGeom>
          <a:noFill/>
          <a:ln w="12700" cap="flat" cmpd="sng">
            <a:solidFill>
              <a:srgbClr val="2E75B5"/>
            </a:solidFill>
            <a:prstDash val="solid"/>
            <a:miter lim="800000"/>
            <a:headEnd type="none" w="sm" len="sm"/>
            <a:tailEnd type="none" w="sm" len="sm"/>
          </a:ln>
        </p:spPr>
        <p:txBody>
          <a:bodyPr spcFirstLastPara="1" wrap="square" lIns="91433" tIns="91433" rIns="91433" bIns="91433" anchor="ctr" anchorCtr="0">
            <a:noAutofit/>
          </a:bodyPr>
          <a:lstStyle/>
          <a:p>
            <a:endParaRPr sz="2533"/>
          </a:p>
        </p:txBody>
      </p:sp>
      <p:sp>
        <p:nvSpPr>
          <p:cNvPr id="213" name="Google Shape;213;p18"/>
          <p:cNvSpPr txBox="1"/>
          <p:nvPr/>
        </p:nvSpPr>
        <p:spPr>
          <a:xfrm>
            <a:off x="8725801" y="2408395"/>
            <a:ext cx="42000" cy="42000"/>
          </a:xfrm>
          <a:prstGeom prst="rect">
            <a:avLst/>
          </a:prstGeom>
          <a:noFill/>
          <a:ln>
            <a:noFill/>
          </a:ln>
        </p:spPr>
        <p:txBody>
          <a:bodyPr spcFirstLastPara="1" wrap="square" lIns="12700" tIns="0" rIns="12700" bIns="0" anchor="ctr" anchorCtr="0">
            <a:noAutofit/>
          </a:bodyPr>
          <a:lstStyle/>
          <a:p>
            <a:pPr algn="ctr">
              <a:lnSpc>
                <a:spcPct val="90000"/>
              </a:lnSpc>
              <a:buClr>
                <a:schemeClr val="dk1"/>
              </a:buClr>
              <a:buSzPts val="400"/>
            </a:pPr>
            <a:endParaRPr sz="533">
              <a:solidFill>
                <a:schemeClr val="dk1"/>
              </a:solidFill>
              <a:latin typeface="Calibri"/>
              <a:ea typeface="Calibri"/>
              <a:cs typeface="Calibri"/>
              <a:sym typeface="Calibri"/>
            </a:endParaRPr>
          </a:p>
        </p:txBody>
      </p:sp>
      <p:sp>
        <p:nvSpPr>
          <p:cNvPr id="214" name="Google Shape;214;p18"/>
          <p:cNvSpPr/>
          <p:nvPr/>
        </p:nvSpPr>
        <p:spPr>
          <a:xfrm>
            <a:off x="9165397" y="1905999"/>
            <a:ext cx="2093400" cy="10467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533"/>
          </a:p>
        </p:txBody>
      </p:sp>
      <p:sp>
        <p:nvSpPr>
          <p:cNvPr id="215" name="Google Shape;215;p18"/>
          <p:cNvSpPr txBox="1"/>
          <p:nvPr/>
        </p:nvSpPr>
        <p:spPr>
          <a:xfrm>
            <a:off x="9196055" y="1936655"/>
            <a:ext cx="2031900" cy="985200"/>
          </a:xfrm>
          <a:prstGeom prst="rect">
            <a:avLst/>
          </a:prstGeom>
          <a:noFill/>
          <a:ln>
            <a:noFill/>
          </a:ln>
        </p:spPr>
        <p:txBody>
          <a:bodyPr spcFirstLastPara="1" wrap="square" lIns="10767" tIns="10767" rIns="10767" bIns="10767" anchor="ctr" anchorCtr="0">
            <a:noAutofit/>
          </a:bodyPr>
          <a:lstStyle/>
          <a:p>
            <a:pPr algn="ctr">
              <a:lnSpc>
                <a:spcPct val="90000"/>
              </a:lnSpc>
              <a:buClr>
                <a:schemeClr val="lt1"/>
              </a:buClr>
              <a:buSzPts val="1300"/>
            </a:pPr>
            <a:r>
              <a:rPr lang="en" sz="1733">
                <a:solidFill>
                  <a:schemeClr val="lt1"/>
                </a:solidFill>
              </a:rPr>
              <a:t>Identify expression outliers based on normalized read counts (OUTRIDER)</a:t>
            </a:r>
            <a:endParaRPr sz="1467"/>
          </a:p>
        </p:txBody>
      </p:sp>
      <p:sp>
        <p:nvSpPr>
          <p:cNvPr id="216" name="Google Shape;216;p18"/>
          <p:cNvSpPr/>
          <p:nvPr/>
        </p:nvSpPr>
        <p:spPr>
          <a:xfrm>
            <a:off x="5397429" y="3613011"/>
            <a:ext cx="837200" cy="40000"/>
          </a:xfrm>
          <a:custGeom>
            <a:avLst/>
            <a:gdLst/>
            <a:ahLst/>
            <a:cxnLst/>
            <a:rect l="l" t="t" r="r" b="b"/>
            <a:pathLst>
              <a:path w="120000" h="120000" extrusionOk="0">
                <a:moveTo>
                  <a:pt x="0" y="60000"/>
                </a:moveTo>
                <a:lnTo>
                  <a:pt x="120000" y="60000"/>
                </a:lnTo>
              </a:path>
            </a:pathLst>
          </a:custGeom>
          <a:noFill/>
          <a:ln w="12700" cap="flat" cmpd="sng">
            <a:solidFill>
              <a:schemeClr val="accent4"/>
            </a:solidFill>
            <a:prstDash val="solid"/>
            <a:miter lim="800000"/>
            <a:headEnd type="none" w="sm" len="sm"/>
            <a:tailEnd type="none" w="sm" len="sm"/>
          </a:ln>
        </p:spPr>
        <p:txBody>
          <a:bodyPr spcFirstLastPara="1" wrap="square" lIns="91433" tIns="91433" rIns="91433" bIns="91433" anchor="ctr" anchorCtr="0">
            <a:noAutofit/>
          </a:bodyPr>
          <a:lstStyle/>
          <a:p>
            <a:endParaRPr sz="2533"/>
          </a:p>
        </p:txBody>
      </p:sp>
      <p:sp>
        <p:nvSpPr>
          <p:cNvPr id="217" name="Google Shape;217;p18"/>
          <p:cNvSpPr txBox="1"/>
          <p:nvPr/>
        </p:nvSpPr>
        <p:spPr>
          <a:xfrm>
            <a:off x="5795159" y="3612051"/>
            <a:ext cx="42000" cy="42000"/>
          </a:xfrm>
          <a:prstGeom prst="rect">
            <a:avLst/>
          </a:prstGeom>
          <a:noFill/>
          <a:ln>
            <a:noFill/>
          </a:ln>
        </p:spPr>
        <p:txBody>
          <a:bodyPr spcFirstLastPara="1" wrap="square" lIns="12700" tIns="0" rIns="12700" bIns="0" anchor="ctr" anchorCtr="0">
            <a:noAutofit/>
          </a:bodyPr>
          <a:lstStyle/>
          <a:p>
            <a:pPr algn="ctr">
              <a:lnSpc>
                <a:spcPct val="90000"/>
              </a:lnSpc>
              <a:buClr>
                <a:schemeClr val="dk1"/>
              </a:buClr>
              <a:buSzPts val="400"/>
            </a:pPr>
            <a:endParaRPr sz="533">
              <a:solidFill>
                <a:schemeClr val="dk1"/>
              </a:solidFill>
              <a:latin typeface="Calibri"/>
              <a:ea typeface="Calibri"/>
              <a:cs typeface="Calibri"/>
              <a:sym typeface="Calibri"/>
            </a:endParaRPr>
          </a:p>
        </p:txBody>
      </p:sp>
      <p:sp>
        <p:nvSpPr>
          <p:cNvPr id="218" name="Google Shape;218;p18"/>
          <p:cNvSpPr/>
          <p:nvPr/>
        </p:nvSpPr>
        <p:spPr>
          <a:xfrm>
            <a:off x="6234756" y="3109655"/>
            <a:ext cx="2093400" cy="1046700"/>
          </a:xfrm>
          <a:prstGeom prst="roundRect">
            <a:avLst>
              <a:gd name="adj" fmla="val 10000"/>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533"/>
          </a:p>
        </p:txBody>
      </p:sp>
      <p:sp>
        <p:nvSpPr>
          <p:cNvPr id="219" name="Google Shape;219;p18"/>
          <p:cNvSpPr txBox="1"/>
          <p:nvPr/>
        </p:nvSpPr>
        <p:spPr>
          <a:xfrm>
            <a:off x="6265413" y="3140311"/>
            <a:ext cx="2031900" cy="985200"/>
          </a:xfrm>
          <a:prstGeom prst="rect">
            <a:avLst/>
          </a:prstGeom>
          <a:noFill/>
          <a:ln>
            <a:noFill/>
          </a:ln>
        </p:spPr>
        <p:txBody>
          <a:bodyPr spcFirstLastPara="1" wrap="square" lIns="10767" tIns="10767" rIns="10767" bIns="10767" anchor="ctr" anchorCtr="0">
            <a:noAutofit/>
          </a:bodyPr>
          <a:lstStyle/>
          <a:p>
            <a:pPr algn="ctr">
              <a:lnSpc>
                <a:spcPct val="90000"/>
              </a:lnSpc>
              <a:buClr>
                <a:srgbClr val="1E4E79"/>
              </a:buClr>
              <a:buSzPts val="1300"/>
            </a:pPr>
            <a:r>
              <a:rPr lang="en" sz="1733">
                <a:solidFill>
                  <a:srgbClr val="1E4E79"/>
                </a:solidFill>
              </a:rPr>
              <a:t> Splicing junction quantification (STAR)</a:t>
            </a:r>
            <a:endParaRPr sz="1467"/>
          </a:p>
        </p:txBody>
      </p:sp>
      <p:sp>
        <p:nvSpPr>
          <p:cNvPr id="220" name="Google Shape;220;p18"/>
          <p:cNvSpPr/>
          <p:nvPr/>
        </p:nvSpPr>
        <p:spPr>
          <a:xfrm>
            <a:off x="8328073" y="3613011"/>
            <a:ext cx="837300" cy="39900"/>
          </a:xfrm>
          <a:custGeom>
            <a:avLst/>
            <a:gdLst/>
            <a:ahLst/>
            <a:cxnLst/>
            <a:rect l="l" t="t" r="r" b="b"/>
            <a:pathLst>
              <a:path w="120000" h="120000" extrusionOk="0">
                <a:moveTo>
                  <a:pt x="0" y="60000"/>
                </a:moveTo>
                <a:lnTo>
                  <a:pt x="120000" y="60000"/>
                </a:lnTo>
              </a:path>
            </a:pathLst>
          </a:custGeom>
          <a:noFill/>
          <a:ln w="12700" cap="flat" cmpd="sng">
            <a:solidFill>
              <a:srgbClr val="2E75B5"/>
            </a:solidFill>
            <a:prstDash val="solid"/>
            <a:miter lim="800000"/>
            <a:headEnd type="none" w="sm" len="sm"/>
            <a:tailEnd type="none" w="sm" len="sm"/>
          </a:ln>
        </p:spPr>
        <p:txBody>
          <a:bodyPr spcFirstLastPara="1" wrap="square" lIns="91433" tIns="91433" rIns="91433" bIns="91433" anchor="ctr" anchorCtr="0">
            <a:noAutofit/>
          </a:bodyPr>
          <a:lstStyle/>
          <a:p>
            <a:endParaRPr sz="2533"/>
          </a:p>
        </p:txBody>
      </p:sp>
      <p:sp>
        <p:nvSpPr>
          <p:cNvPr id="221" name="Google Shape;221;p18"/>
          <p:cNvSpPr txBox="1"/>
          <p:nvPr/>
        </p:nvSpPr>
        <p:spPr>
          <a:xfrm>
            <a:off x="8725801" y="3612051"/>
            <a:ext cx="42000" cy="42000"/>
          </a:xfrm>
          <a:prstGeom prst="rect">
            <a:avLst/>
          </a:prstGeom>
          <a:noFill/>
          <a:ln>
            <a:noFill/>
          </a:ln>
        </p:spPr>
        <p:txBody>
          <a:bodyPr spcFirstLastPara="1" wrap="square" lIns="12700" tIns="0" rIns="12700" bIns="0" anchor="ctr" anchorCtr="0">
            <a:noAutofit/>
          </a:bodyPr>
          <a:lstStyle/>
          <a:p>
            <a:pPr algn="ctr">
              <a:lnSpc>
                <a:spcPct val="90000"/>
              </a:lnSpc>
              <a:buClr>
                <a:schemeClr val="dk1"/>
              </a:buClr>
              <a:buSzPts val="400"/>
            </a:pPr>
            <a:endParaRPr sz="533">
              <a:solidFill>
                <a:schemeClr val="dk1"/>
              </a:solidFill>
              <a:latin typeface="Calibri"/>
              <a:ea typeface="Calibri"/>
              <a:cs typeface="Calibri"/>
              <a:sym typeface="Calibri"/>
            </a:endParaRPr>
          </a:p>
        </p:txBody>
      </p:sp>
      <p:sp>
        <p:nvSpPr>
          <p:cNvPr id="222" name="Google Shape;222;p18"/>
          <p:cNvSpPr/>
          <p:nvPr/>
        </p:nvSpPr>
        <p:spPr>
          <a:xfrm>
            <a:off x="9165397" y="3109655"/>
            <a:ext cx="2093400" cy="10467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533"/>
          </a:p>
        </p:txBody>
      </p:sp>
      <p:sp>
        <p:nvSpPr>
          <p:cNvPr id="223" name="Google Shape;223;p18"/>
          <p:cNvSpPr txBox="1"/>
          <p:nvPr/>
        </p:nvSpPr>
        <p:spPr>
          <a:xfrm>
            <a:off x="9196055" y="3140311"/>
            <a:ext cx="2031900" cy="985200"/>
          </a:xfrm>
          <a:prstGeom prst="rect">
            <a:avLst/>
          </a:prstGeom>
          <a:noFill/>
          <a:ln>
            <a:noFill/>
          </a:ln>
        </p:spPr>
        <p:txBody>
          <a:bodyPr spcFirstLastPara="1" wrap="square" lIns="10767" tIns="10767" rIns="10767" bIns="10767" anchor="ctr" anchorCtr="0">
            <a:noAutofit/>
          </a:bodyPr>
          <a:lstStyle/>
          <a:p>
            <a:pPr algn="ctr">
              <a:lnSpc>
                <a:spcPct val="90000"/>
              </a:lnSpc>
              <a:buClr>
                <a:schemeClr val="lt1"/>
              </a:buClr>
              <a:buSzPts val="1300"/>
            </a:pPr>
            <a:r>
              <a:rPr lang="en" sz="1733">
                <a:solidFill>
                  <a:schemeClr val="lt1"/>
                </a:solidFill>
              </a:rPr>
              <a:t>Identify splicing outliers based on junction coverage </a:t>
            </a:r>
            <a:endParaRPr sz="1733">
              <a:solidFill>
                <a:schemeClr val="lt1"/>
              </a:solidFill>
            </a:endParaRPr>
          </a:p>
          <a:p>
            <a:pPr algn="ctr">
              <a:lnSpc>
                <a:spcPct val="90000"/>
              </a:lnSpc>
              <a:buClr>
                <a:schemeClr val="lt1"/>
              </a:buClr>
              <a:buSzPts val="1300"/>
            </a:pPr>
            <a:r>
              <a:rPr lang="en" sz="1733">
                <a:solidFill>
                  <a:schemeClr val="lt1"/>
                </a:solidFill>
              </a:rPr>
              <a:t>(Z scores)</a:t>
            </a:r>
            <a:endParaRPr sz="1467"/>
          </a:p>
        </p:txBody>
      </p:sp>
      <p:sp>
        <p:nvSpPr>
          <p:cNvPr id="224" name="Google Shape;224;p18"/>
          <p:cNvSpPr/>
          <p:nvPr/>
        </p:nvSpPr>
        <p:spPr>
          <a:xfrm rot="3310506">
            <a:off x="5083029" y="4214845"/>
            <a:ext cx="1466193" cy="39864"/>
          </a:xfrm>
          <a:custGeom>
            <a:avLst/>
            <a:gdLst/>
            <a:ahLst/>
            <a:cxnLst/>
            <a:rect l="l" t="t" r="r" b="b"/>
            <a:pathLst>
              <a:path w="120000" h="120000" extrusionOk="0">
                <a:moveTo>
                  <a:pt x="0" y="60000"/>
                </a:moveTo>
                <a:lnTo>
                  <a:pt x="120000" y="60000"/>
                </a:lnTo>
              </a:path>
            </a:pathLst>
          </a:custGeom>
          <a:noFill/>
          <a:ln w="12700" cap="flat" cmpd="sng">
            <a:solidFill>
              <a:schemeClr val="accent4"/>
            </a:solidFill>
            <a:prstDash val="solid"/>
            <a:miter lim="800000"/>
            <a:headEnd type="none" w="sm" len="sm"/>
            <a:tailEnd type="none" w="sm" len="sm"/>
          </a:ln>
        </p:spPr>
        <p:txBody>
          <a:bodyPr spcFirstLastPara="1" wrap="square" lIns="91433" tIns="91433" rIns="91433" bIns="91433" anchor="ctr" anchorCtr="0">
            <a:noAutofit/>
          </a:bodyPr>
          <a:lstStyle/>
          <a:p>
            <a:endParaRPr sz="2533"/>
          </a:p>
        </p:txBody>
      </p:sp>
      <p:sp>
        <p:nvSpPr>
          <p:cNvPr id="225" name="Google Shape;225;p18"/>
          <p:cNvSpPr txBox="1"/>
          <p:nvPr/>
        </p:nvSpPr>
        <p:spPr>
          <a:xfrm rot="3308527">
            <a:off x="5779358" y="4198195"/>
            <a:ext cx="73485" cy="73485"/>
          </a:xfrm>
          <a:prstGeom prst="rect">
            <a:avLst/>
          </a:prstGeom>
          <a:noFill/>
          <a:ln>
            <a:noFill/>
          </a:ln>
        </p:spPr>
        <p:txBody>
          <a:bodyPr spcFirstLastPara="1" wrap="square" lIns="12700" tIns="0" rIns="12700" bIns="0" anchor="ctr" anchorCtr="0">
            <a:noAutofit/>
          </a:bodyPr>
          <a:lstStyle/>
          <a:p>
            <a:pPr algn="ctr">
              <a:lnSpc>
                <a:spcPct val="90000"/>
              </a:lnSpc>
              <a:buClr>
                <a:schemeClr val="dk1"/>
              </a:buClr>
              <a:buSzPts val="400"/>
            </a:pPr>
            <a:endParaRPr sz="533">
              <a:solidFill>
                <a:schemeClr val="dk1"/>
              </a:solidFill>
              <a:latin typeface="Calibri"/>
              <a:ea typeface="Calibri"/>
              <a:cs typeface="Calibri"/>
              <a:sym typeface="Calibri"/>
            </a:endParaRPr>
          </a:p>
        </p:txBody>
      </p:sp>
      <p:sp>
        <p:nvSpPr>
          <p:cNvPr id="226" name="Google Shape;226;p18"/>
          <p:cNvSpPr/>
          <p:nvPr/>
        </p:nvSpPr>
        <p:spPr>
          <a:xfrm>
            <a:off x="6234756" y="4313311"/>
            <a:ext cx="2093400" cy="1046700"/>
          </a:xfrm>
          <a:prstGeom prst="roundRect">
            <a:avLst>
              <a:gd name="adj" fmla="val 10000"/>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533"/>
          </a:p>
        </p:txBody>
      </p:sp>
      <p:sp>
        <p:nvSpPr>
          <p:cNvPr id="227" name="Google Shape;227;p18"/>
          <p:cNvSpPr txBox="1"/>
          <p:nvPr/>
        </p:nvSpPr>
        <p:spPr>
          <a:xfrm>
            <a:off x="6265413" y="4343967"/>
            <a:ext cx="2031900" cy="985200"/>
          </a:xfrm>
          <a:prstGeom prst="rect">
            <a:avLst/>
          </a:prstGeom>
          <a:noFill/>
          <a:ln>
            <a:noFill/>
          </a:ln>
        </p:spPr>
        <p:txBody>
          <a:bodyPr spcFirstLastPara="1" wrap="square" lIns="10767" tIns="10767" rIns="10767" bIns="10767" anchor="ctr" anchorCtr="0">
            <a:noAutofit/>
          </a:bodyPr>
          <a:lstStyle/>
          <a:p>
            <a:pPr algn="ctr">
              <a:lnSpc>
                <a:spcPct val="90000"/>
              </a:lnSpc>
              <a:buClr>
                <a:srgbClr val="1E4E79"/>
              </a:buClr>
              <a:buSzPts val="1300"/>
            </a:pPr>
            <a:r>
              <a:rPr lang="en" sz="1733">
                <a:solidFill>
                  <a:srgbClr val="1E4E79"/>
                </a:solidFill>
              </a:rPr>
              <a:t>Quantify allelic expression (GATK)</a:t>
            </a:r>
            <a:endParaRPr sz="1467"/>
          </a:p>
        </p:txBody>
      </p:sp>
      <p:sp>
        <p:nvSpPr>
          <p:cNvPr id="228" name="Google Shape;228;p18"/>
          <p:cNvSpPr/>
          <p:nvPr/>
        </p:nvSpPr>
        <p:spPr>
          <a:xfrm>
            <a:off x="8328073" y="4816667"/>
            <a:ext cx="837300" cy="39900"/>
          </a:xfrm>
          <a:custGeom>
            <a:avLst/>
            <a:gdLst/>
            <a:ahLst/>
            <a:cxnLst/>
            <a:rect l="l" t="t" r="r" b="b"/>
            <a:pathLst>
              <a:path w="120000" h="120000" extrusionOk="0">
                <a:moveTo>
                  <a:pt x="0" y="60000"/>
                </a:moveTo>
                <a:lnTo>
                  <a:pt x="120000" y="60000"/>
                </a:lnTo>
              </a:path>
            </a:pathLst>
          </a:custGeom>
          <a:noFill/>
          <a:ln w="12700" cap="flat" cmpd="sng">
            <a:solidFill>
              <a:srgbClr val="2E75B5"/>
            </a:solidFill>
            <a:prstDash val="solid"/>
            <a:miter lim="800000"/>
            <a:headEnd type="none" w="sm" len="sm"/>
            <a:tailEnd type="none" w="sm" len="sm"/>
          </a:ln>
        </p:spPr>
        <p:txBody>
          <a:bodyPr spcFirstLastPara="1" wrap="square" lIns="91433" tIns="91433" rIns="91433" bIns="91433" anchor="ctr" anchorCtr="0">
            <a:noAutofit/>
          </a:bodyPr>
          <a:lstStyle/>
          <a:p>
            <a:endParaRPr sz="2533"/>
          </a:p>
        </p:txBody>
      </p:sp>
      <p:sp>
        <p:nvSpPr>
          <p:cNvPr id="229" name="Google Shape;229;p18"/>
          <p:cNvSpPr txBox="1"/>
          <p:nvPr/>
        </p:nvSpPr>
        <p:spPr>
          <a:xfrm>
            <a:off x="8725801" y="4815707"/>
            <a:ext cx="42000" cy="42000"/>
          </a:xfrm>
          <a:prstGeom prst="rect">
            <a:avLst/>
          </a:prstGeom>
          <a:noFill/>
          <a:ln>
            <a:noFill/>
          </a:ln>
        </p:spPr>
        <p:txBody>
          <a:bodyPr spcFirstLastPara="1" wrap="square" lIns="12700" tIns="0" rIns="12700" bIns="0" anchor="ctr" anchorCtr="0">
            <a:noAutofit/>
          </a:bodyPr>
          <a:lstStyle/>
          <a:p>
            <a:pPr algn="ctr">
              <a:lnSpc>
                <a:spcPct val="90000"/>
              </a:lnSpc>
              <a:buClr>
                <a:schemeClr val="dk1"/>
              </a:buClr>
              <a:buSzPts val="400"/>
            </a:pPr>
            <a:endParaRPr sz="533">
              <a:solidFill>
                <a:schemeClr val="dk1"/>
              </a:solidFill>
              <a:latin typeface="Calibri"/>
              <a:ea typeface="Calibri"/>
              <a:cs typeface="Calibri"/>
              <a:sym typeface="Calibri"/>
            </a:endParaRPr>
          </a:p>
        </p:txBody>
      </p:sp>
      <p:sp>
        <p:nvSpPr>
          <p:cNvPr id="230" name="Google Shape;230;p18"/>
          <p:cNvSpPr/>
          <p:nvPr/>
        </p:nvSpPr>
        <p:spPr>
          <a:xfrm>
            <a:off x="9165397" y="4313311"/>
            <a:ext cx="2093400" cy="10467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33" tIns="91433" rIns="91433" bIns="91433" anchor="ctr" anchorCtr="0">
            <a:noAutofit/>
          </a:bodyPr>
          <a:lstStyle/>
          <a:p>
            <a:endParaRPr sz="2533"/>
          </a:p>
        </p:txBody>
      </p:sp>
      <p:sp>
        <p:nvSpPr>
          <p:cNvPr id="231" name="Google Shape;231;p18"/>
          <p:cNvSpPr txBox="1"/>
          <p:nvPr/>
        </p:nvSpPr>
        <p:spPr>
          <a:xfrm>
            <a:off x="9196055" y="4343967"/>
            <a:ext cx="2031900" cy="985200"/>
          </a:xfrm>
          <a:prstGeom prst="rect">
            <a:avLst/>
          </a:prstGeom>
          <a:noFill/>
          <a:ln>
            <a:noFill/>
          </a:ln>
        </p:spPr>
        <p:txBody>
          <a:bodyPr spcFirstLastPara="1" wrap="square" lIns="10767" tIns="10767" rIns="10767" bIns="10767" anchor="ctr" anchorCtr="0">
            <a:noAutofit/>
          </a:bodyPr>
          <a:lstStyle/>
          <a:p>
            <a:pPr algn="ctr">
              <a:lnSpc>
                <a:spcPct val="90000"/>
              </a:lnSpc>
              <a:buClr>
                <a:schemeClr val="lt1"/>
              </a:buClr>
              <a:buSzPts val="1300"/>
            </a:pPr>
            <a:r>
              <a:rPr lang="en" sz="1733">
                <a:solidFill>
                  <a:schemeClr val="lt1"/>
                </a:solidFill>
              </a:rPr>
              <a:t>Identify allele-specific expression (DESeq2)</a:t>
            </a:r>
            <a:endParaRPr sz="1467"/>
          </a:p>
        </p:txBody>
      </p:sp>
      <p:sp>
        <p:nvSpPr>
          <p:cNvPr id="232" name="Google Shape;232;p18"/>
          <p:cNvSpPr/>
          <p:nvPr/>
        </p:nvSpPr>
        <p:spPr>
          <a:xfrm>
            <a:off x="369184" y="4383400"/>
            <a:ext cx="2130800" cy="873600"/>
          </a:xfrm>
          <a:prstGeom prst="roundRect">
            <a:avLst>
              <a:gd name="adj" fmla="val 16667"/>
            </a:avLst>
          </a:prstGeom>
          <a:solidFill>
            <a:schemeClr val="accent1"/>
          </a:solidFill>
          <a:ln>
            <a:noFill/>
          </a:ln>
        </p:spPr>
        <p:txBody>
          <a:bodyPr spcFirstLastPara="1" wrap="square" lIns="91433" tIns="45700" rIns="91433" bIns="45700" anchor="ctr" anchorCtr="0">
            <a:noAutofit/>
          </a:bodyPr>
          <a:lstStyle/>
          <a:p>
            <a:pPr algn="ctr"/>
            <a:r>
              <a:rPr lang="en" sz="1867">
                <a:solidFill>
                  <a:srgbClr val="FFFFFF"/>
                </a:solidFill>
              </a:rPr>
              <a:t>Variant calling with</a:t>
            </a:r>
            <a:endParaRPr sz="1467"/>
          </a:p>
          <a:p>
            <a:pPr algn="ctr"/>
            <a:r>
              <a:rPr lang="en" sz="1867">
                <a:solidFill>
                  <a:srgbClr val="FFFFFF"/>
                </a:solidFill>
              </a:rPr>
              <a:t>DNA sequencing</a:t>
            </a:r>
            <a:endParaRPr sz="1467"/>
          </a:p>
        </p:txBody>
      </p:sp>
      <p:cxnSp>
        <p:nvCxnSpPr>
          <p:cNvPr id="233" name="Google Shape;233;p18"/>
          <p:cNvCxnSpPr/>
          <p:nvPr/>
        </p:nvCxnSpPr>
        <p:spPr>
          <a:xfrm>
            <a:off x="2502848" y="4846732"/>
            <a:ext cx="3748000" cy="6400"/>
          </a:xfrm>
          <a:prstGeom prst="straightConnector1">
            <a:avLst/>
          </a:prstGeom>
          <a:noFill/>
          <a:ln w="19050" cap="flat" cmpd="sng">
            <a:solidFill>
              <a:srgbClr val="2E75B5"/>
            </a:solidFill>
            <a:prstDash val="solid"/>
            <a:miter lim="800000"/>
            <a:headEnd type="none" w="sm" len="sm"/>
            <a:tailEnd type="none" w="sm" len="sm"/>
          </a:ln>
        </p:spPr>
      </p:cxnSp>
      <p:sp>
        <p:nvSpPr>
          <p:cNvPr id="234" name="Google Shape;234;p18"/>
          <p:cNvSpPr/>
          <p:nvPr/>
        </p:nvSpPr>
        <p:spPr>
          <a:xfrm>
            <a:off x="9237931" y="5826693"/>
            <a:ext cx="2130800" cy="899600"/>
          </a:xfrm>
          <a:prstGeom prst="roundRect">
            <a:avLst>
              <a:gd name="adj" fmla="val 16667"/>
            </a:avLst>
          </a:prstGeom>
          <a:solidFill>
            <a:schemeClr val="accent5"/>
          </a:solidFill>
          <a:ln w="12700" cap="flat" cmpd="sng">
            <a:solidFill>
              <a:srgbClr val="31538F"/>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867">
                <a:solidFill>
                  <a:schemeClr val="lt1"/>
                </a:solidFill>
              </a:rPr>
              <a:t>Annotation with HPO, OMIM, Orphanet</a:t>
            </a:r>
            <a:endParaRPr sz="1867">
              <a:solidFill>
                <a:schemeClr val="lt1"/>
              </a:solidFill>
            </a:endParaRPr>
          </a:p>
        </p:txBody>
      </p:sp>
      <p:sp>
        <p:nvSpPr>
          <p:cNvPr id="235" name="Google Shape;235;p18"/>
          <p:cNvSpPr/>
          <p:nvPr/>
        </p:nvSpPr>
        <p:spPr>
          <a:xfrm>
            <a:off x="9994217" y="5367488"/>
            <a:ext cx="359600" cy="456800"/>
          </a:xfrm>
          <a:prstGeom prst="downArrow">
            <a:avLst>
              <a:gd name="adj1" fmla="val 50000"/>
              <a:gd name="adj2" fmla="val 50000"/>
            </a:avLst>
          </a:prstGeom>
          <a:solidFill>
            <a:schemeClr val="lt1"/>
          </a:solidFill>
          <a:ln w="28575" cap="flat" cmpd="sng">
            <a:solidFill>
              <a:schemeClr val="accent1"/>
            </a:solidFill>
            <a:prstDash val="solid"/>
            <a:miter lim="800000"/>
            <a:headEnd type="none" w="sm" len="sm"/>
            <a:tailEnd type="none" w="sm" len="sm"/>
          </a:ln>
        </p:spPr>
        <p:txBody>
          <a:bodyPr spcFirstLastPara="1" wrap="square"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36" name="Google Shape;236;p18"/>
          <p:cNvSpPr/>
          <p:nvPr/>
        </p:nvSpPr>
        <p:spPr>
          <a:xfrm rot="5400000">
            <a:off x="7132128" y="4453753"/>
            <a:ext cx="358000" cy="3496800"/>
          </a:xfrm>
          <a:prstGeom prst="downArrow">
            <a:avLst>
              <a:gd name="adj1" fmla="val 50000"/>
              <a:gd name="adj2" fmla="val 50000"/>
            </a:avLst>
          </a:prstGeom>
          <a:solidFill>
            <a:srgbClr val="D8E2F3"/>
          </a:solidFill>
          <a:ln w="28575" cap="flat" cmpd="sng">
            <a:solidFill>
              <a:schemeClr val="accent1"/>
            </a:solidFill>
            <a:prstDash val="solid"/>
            <a:miter lim="800000"/>
            <a:headEnd type="none" w="sm" len="sm"/>
            <a:tailEnd type="none" w="sm" len="sm"/>
          </a:ln>
        </p:spPr>
        <p:txBody>
          <a:bodyPr spcFirstLastPara="1" wrap="square"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237" name="Google Shape;237;p18"/>
          <p:cNvSpPr/>
          <p:nvPr/>
        </p:nvSpPr>
        <p:spPr>
          <a:xfrm>
            <a:off x="3393501" y="5615408"/>
            <a:ext cx="2008800" cy="899600"/>
          </a:xfrm>
          <a:prstGeom prst="roundRect">
            <a:avLst>
              <a:gd name="adj" fmla="val 16667"/>
            </a:avLst>
          </a:prstGeom>
          <a:solidFill>
            <a:srgbClr val="548135"/>
          </a:solidFill>
          <a:ln w="12700" cap="flat" cmpd="sng">
            <a:solidFill>
              <a:srgbClr val="31538F"/>
            </a:solidFill>
            <a:prstDash val="solid"/>
            <a:miter lim="800000"/>
            <a:headEnd type="none" w="sm" len="sm"/>
            <a:tailEnd type="none" w="sm" len="sm"/>
          </a:ln>
        </p:spPr>
        <p:txBody>
          <a:bodyPr spcFirstLastPara="1" wrap="square" lIns="91433" tIns="45700" rIns="91433" bIns="45700" anchor="ctr" anchorCtr="0">
            <a:noAutofit/>
          </a:bodyPr>
          <a:lstStyle/>
          <a:p>
            <a:pPr algn="ctr"/>
            <a:r>
              <a:rPr lang="en" sz="1867">
                <a:solidFill>
                  <a:schemeClr val="lt1"/>
                </a:solidFill>
                <a:latin typeface="Calibri"/>
                <a:ea typeface="Calibri"/>
                <a:cs typeface="Calibri"/>
                <a:sym typeface="Calibri"/>
              </a:rPr>
              <a:t>Clinical interpretation</a:t>
            </a:r>
            <a:endParaRPr sz="1867">
              <a:solidFill>
                <a:schemeClr val="lt1"/>
              </a:solidFill>
              <a:latin typeface="Calibri"/>
              <a:ea typeface="Calibri"/>
              <a:cs typeface="Calibri"/>
              <a:sym typeface="Calibri"/>
            </a:endParaRPr>
          </a:p>
        </p:txBody>
      </p:sp>
      <p:sp>
        <p:nvSpPr>
          <p:cNvPr id="238" name="Google Shape;238;p18"/>
          <p:cNvSpPr txBox="1"/>
          <p:nvPr/>
        </p:nvSpPr>
        <p:spPr>
          <a:xfrm>
            <a:off x="558800" y="1474789"/>
            <a:ext cx="2130800" cy="400069"/>
          </a:xfrm>
          <a:prstGeom prst="rect">
            <a:avLst/>
          </a:prstGeom>
          <a:noFill/>
          <a:ln>
            <a:noFill/>
          </a:ln>
        </p:spPr>
        <p:txBody>
          <a:bodyPr spcFirstLastPara="1" wrap="square" lIns="91433" tIns="45700" rIns="91433" bIns="45700" anchor="t" anchorCtr="0">
            <a:spAutoFit/>
          </a:bodyPr>
          <a:lstStyle/>
          <a:p>
            <a:r>
              <a:rPr lang="en" sz="2000" b="1">
                <a:solidFill>
                  <a:srgbClr val="4472C4"/>
                </a:solidFill>
              </a:rPr>
              <a:t>Pre-processing</a:t>
            </a:r>
            <a:endParaRPr sz="1467"/>
          </a:p>
        </p:txBody>
      </p:sp>
      <p:sp>
        <p:nvSpPr>
          <p:cNvPr id="239" name="Google Shape;239;p18"/>
          <p:cNvSpPr txBox="1"/>
          <p:nvPr/>
        </p:nvSpPr>
        <p:spPr>
          <a:xfrm>
            <a:off x="3271839" y="1474789"/>
            <a:ext cx="2130800" cy="400069"/>
          </a:xfrm>
          <a:prstGeom prst="rect">
            <a:avLst/>
          </a:prstGeom>
          <a:noFill/>
          <a:ln>
            <a:noFill/>
          </a:ln>
        </p:spPr>
        <p:txBody>
          <a:bodyPr spcFirstLastPara="1" wrap="square" lIns="91433" tIns="45700" rIns="91433" bIns="45700" anchor="t" anchorCtr="0">
            <a:spAutoFit/>
          </a:bodyPr>
          <a:lstStyle/>
          <a:p>
            <a:r>
              <a:rPr lang="en" sz="2000" b="1">
                <a:solidFill>
                  <a:srgbClr val="4472C4"/>
                </a:solidFill>
              </a:rPr>
              <a:t>Quality control</a:t>
            </a:r>
            <a:endParaRPr sz="1467"/>
          </a:p>
        </p:txBody>
      </p:sp>
      <p:sp>
        <p:nvSpPr>
          <p:cNvPr id="240" name="Google Shape;240;p18"/>
          <p:cNvSpPr txBox="1"/>
          <p:nvPr/>
        </p:nvSpPr>
        <p:spPr>
          <a:xfrm>
            <a:off x="6330656" y="1474789"/>
            <a:ext cx="2232000" cy="400069"/>
          </a:xfrm>
          <a:prstGeom prst="rect">
            <a:avLst/>
          </a:prstGeom>
          <a:noFill/>
          <a:ln>
            <a:noFill/>
          </a:ln>
        </p:spPr>
        <p:txBody>
          <a:bodyPr spcFirstLastPara="1" wrap="square" lIns="91433" tIns="45700" rIns="91433" bIns="45700" anchor="t" anchorCtr="0">
            <a:spAutoFit/>
          </a:bodyPr>
          <a:lstStyle/>
          <a:p>
            <a:r>
              <a:rPr lang="en" sz="2000" b="1">
                <a:solidFill>
                  <a:srgbClr val="4472C4"/>
                </a:solidFill>
              </a:rPr>
              <a:t>Quantification</a:t>
            </a:r>
            <a:endParaRPr sz="1467"/>
          </a:p>
        </p:txBody>
      </p:sp>
      <p:sp>
        <p:nvSpPr>
          <p:cNvPr id="241" name="Google Shape;241;p18"/>
          <p:cNvSpPr txBox="1"/>
          <p:nvPr/>
        </p:nvSpPr>
        <p:spPr>
          <a:xfrm>
            <a:off x="9186863" y="1474789"/>
            <a:ext cx="2232000" cy="400069"/>
          </a:xfrm>
          <a:prstGeom prst="rect">
            <a:avLst/>
          </a:prstGeom>
          <a:noFill/>
          <a:ln>
            <a:noFill/>
          </a:ln>
        </p:spPr>
        <p:txBody>
          <a:bodyPr spcFirstLastPara="1" wrap="square" lIns="91433" tIns="45700" rIns="91433" bIns="45700" anchor="t" anchorCtr="0">
            <a:spAutoFit/>
          </a:bodyPr>
          <a:lstStyle/>
          <a:p>
            <a:r>
              <a:rPr lang="en" sz="2000" b="1">
                <a:solidFill>
                  <a:srgbClr val="4472C4"/>
                </a:solidFill>
              </a:rPr>
              <a:t>Outlier detection</a:t>
            </a:r>
            <a:endParaRPr sz="1467"/>
          </a:p>
        </p:txBody>
      </p:sp>
      <p:sp>
        <p:nvSpPr>
          <p:cNvPr id="242" name="Google Shape;242;p18"/>
          <p:cNvSpPr txBox="1">
            <a:spLocks noGrp="1"/>
          </p:cNvSpPr>
          <p:nvPr>
            <p:ph type="sldNum" idx="12"/>
          </p:nvPr>
        </p:nvSpPr>
        <p:spPr>
          <a:xfrm>
            <a:off x="8610600" y="6485140"/>
            <a:ext cx="2743200" cy="365200"/>
          </a:xfrm>
          <a:prstGeom prst="rect">
            <a:avLst/>
          </a:prstGeom>
        </p:spPr>
        <p:txBody>
          <a:bodyPr spcFirstLastPara="1" wrap="square" lIns="91433" tIns="45700" rIns="91433" bIns="45700" anchor="ctr" anchorCtr="0">
            <a:normAutofit/>
          </a:bodyPr>
          <a:lstStyle/>
          <a:p>
            <a:fld id="{00000000-1234-1234-1234-123412341234}" type="slidenum">
              <a:rPr lang="en"/>
              <a:pPr/>
              <a:t>8</a:t>
            </a:fld>
            <a:endParaRPr/>
          </a:p>
        </p:txBody>
      </p:sp>
      <p:sp>
        <p:nvSpPr>
          <p:cNvPr id="2" name="TextBox 1">
            <a:extLst>
              <a:ext uri="{FF2B5EF4-FFF2-40B4-BE49-F238E27FC236}">
                <a16:creationId xmlns:a16="http://schemas.microsoft.com/office/drawing/2014/main" id="{73172D04-82BA-47F1-9BBD-C17B54BA2FA9}"/>
              </a:ext>
            </a:extLst>
          </p:cNvPr>
          <p:cNvSpPr txBox="1"/>
          <p:nvPr/>
        </p:nvSpPr>
        <p:spPr>
          <a:xfrm>
            <a:off x="171939" y="5916246"/>
            <a:ext cx="314373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Arial"/>
              </a:rPr>
              <a:t>Compared to uniformly processed internal samples</a:t>
            </a:r>
          </a:p>
        </p:txBody>
      </p:sp>
    </p:spTree>
    <p:extLst>
      <p:ext uri="{BB962C8B-B14F-4D97-AF65-F5344CB8AC3E}">
        <p14:creationId xmlns:p14="http://schemas.microsoft.com/office/powerpoint/2010/main" val="1097688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7650-3D50-4B21-A501-ED361A9E8DFD}"/>
              </a:ext>
            </a:extLst>
          </p:cNvPr>
          <p:cNvSpPr>
            <a:spLocks noGrp="1"/>
          </p:cNvSpPr>
          <p:nvPr>
            <p:ph type="title"/>
          </p:nvPr>
        </p:nvSpPr>
        <p:spPr>
          <a:xfrm>
            <a:off x="683741" y="-170334"/>
            <a:ext cx="10515600" cy="1325563"/>
          </a:xfrm>
        </p:spPr>
        <p:txBody>
          <a:bodyPr/>
          <a:lstStyle/>
          <a:p>
            <a:r>
              <a:rPr lang="en-US">
                <a:cs typeface="Calibri Light"/>
              </a:rPr>
              <a:t>True positive cases used for assessment</a:t>
            </a:r>
            <a:endParaRPr lang="en-US"/>
          </a:p>
        </p:txBody>
      </p:sp>
      <p:graphicFrame>
        <p:nvGraphicFramePr>
          <p:cNvPr id="5" name="Table 4">
            <a:extLst>
              <a:ext uri="{FF2B5EF4-FFF2-40B4-BE49-F238E27FC236}">
                <a16:creationId xmlns:a16="http://schemas.microsoft.com/office/drawing/2014/main" id="{903C3092-7489-421E-9AA9-7C945F5553A8}"/>
              </a:ext>
            </a:extLst>
          </p:cNvPr>
          <p:cNvGraphicFramePr>
            <a:graphicFrameLocks noGrp="1"/>
          </p:cNvGraphicFramePr>
          <p:nvPr>
            <p:extLst>
              <p:ext uri="{D42A27DB-BD31-4B8C-83A1-F6EECF244321}">
                <p14:modId xmlns:p14="http://schemas.microsoft.com/office/powerpoint/2010/main" val="1919585254"/>
              </p:ext>
            </p:extLst>
          </p:nvPr>
        </p:nvGraphicFramePr>
        <p:xfrm>
          <a:off x="857422" y="1017373"/>
          <a:ext cx="6476033" cy="4921323"/>
        </p:xfrm>
        <a:graphic>
          <a:graphicData uri="http://schemas.openxmlformats.org/drawingml/2006/table">
            <a:tbl>
              <a:tblPr firstRow="1" bandRow="1">
                <a:tableStyleId>{5C22544A-7EE6-4342-B048-85BDC9FD1C3A}</a:tableStyleId>
              </a:tblPr>
              <a:tblGrid>
                <a:gridCol w="1028763">
                  <a:extLst>
                    <a:ext uri="{9D8B030D-6E8A-4147-A177-3AD203B41FA5}">
                      <a16:colId xmlns:a16="http://schemas.microsoft.com/office/drawing/2014/main" val="4119969514"/>
                    </a:ext>
                  </a:extLst>
                </a:gridCol>
                <a:gridCol w="5447270">
                  <a:extLst>
                    <a:ext uri="{9D8B030D-6E8A-4147-A177-3AD203B41FA5}">
                      <a16:colId xmlns:a16="http://schemas.microsoft.com/office/drawing/2014/main" val="3427813018"/>
                    </a:ext>
                  </a:extLst>
                </a:gridCol>
              </a:tblGrid>
              <a:tr h="261187">
                <a:tc>
                  <a:txBody>
                    <a:bodyPr/>
                    <a:lstStyle/>
                    <a:p>
                      <a:pPr fontAlgn="b"/>
                      <a:r>
                        <a:rPr lang="en-US" sz="1100">
                          <a:effectLst/>
                        </a:rPr>
                        <a:t>RNA ID</a:t>
                      </a:r>
                      <a:endParaRPr lang="en-US" sz="1100" b="1">
                        <a:effectLst/>
                        <a:latin typeface="Calibri" panose="020F0502020204030204" pitchFamily="34" charset="0"/>
                      </a:endParaRPr>
                    </a:p>
                  </a:txBody>
                  <a:tcPr marL="9525" marR="9525" marT="9525" marB="0" anchor="b"/>
                </a:tc>
                <a:tc>
                  <a:txBody>
                    <a:bodyPr/>
                    <a:lstStyle/>
                    <a:p>
                      <a:pPr fontAlgn="b"/>
                      <a:r>
                        <a:rPr lang="en-US" sz="1100">
                          <a:effectLst/>
                        </a:rPr>
                        <a:t>DNA variant</a:t>
                      </a:r>
                      <a:endParaRPr lang="en-US" sz="1100" b="1">
                        <a:effectLst/>
                        <a:latin typeface="Calibri" panose="020F0502020204030204" pitchFamily="34" charset="0"/>
                      </a:endParaRPr>
                    </a:p>
                  </a:txBody>
                  <a:tcPr marL="9525" marR="9525" marT="9525" marB="0" anchor="b"/>
                </a:tc>
                <a:extLst>
                  <a:ext uri="{0D108BD9-81ED-4DB2-BD59-A6C34878D82A}">
                    <a16:rowId xmlns:a16="http://schemas.microsoft.com/office/drawing/2014/main" val="2266658887"/>
                  </a:ext>
                </a:extLst>
              </a:tr>
              <a:tr h="274934">
                <a:tc>
                  <a:txBody>
                    <a:bodyPr/>
                    <a:lstStyle/>
                    <a:p>
                      <a:pPr algn="r" fontAlgn="b"/>
                      <a:r>
                        <a:rPr lang="en-US" sz="1100">
                          <a:effectLst/>
                        </a:rPr>
                        <a:t>235956</a:t>
                      </a:r>
                      <a:endParaRPr lang="en-US" sz="1100">
                        <a:effectLst/>
                        <a:latin typeface="Calibri" panose="020F0502020204030204" pitchFamily="34" charset="0"/>
                      </a:endParaRPr>
                    </a:p>
                  </a:txBody>
                  <a:tcPr marL="9525" marR="9525" marT="9525" marB="0" anchor="b"/>
                </a:tc>
                <a:tc>
                  <a:txBody>
                    <a:bodyPr/>
                    <a:lstStyle/>
                    <a:p>
                      <a:pPr fontAlgn="ctr"/>
                      <a:r>
                        <a:rPr lang="en-US" sz="1100">
                          <a:effectLst/>
                        </a:rPr>
                        <a:t>HMGA2 c.303delC p.(Ser102Hisfs*64) (het) [NM_003483.4]</a:t>
                      </a:r>
                      <a:endParaRPr lang="en-US" sz="1100">
                        <a:effectLst/>
                        <a:latin typeface="Calibri" panose="020F0502020204030204" pitchFamily="34" charset="0"/>
                      </a:endParaRPr>
                    </a:p>
                  </a:txBody>
                  <a:tcPr marL="9525" marR="9525" marT="9525" marB="0" anchor="ctr"/>
                </a:tc>
                <a:extLst>
                  <a:ext uri="{0D108BD9-81ED-4DB2-BD59-A6C34878D82A}">
                    <a16:rowId xmlns:a16="http://schemas.microsoft.com/office/drawing/2014/main" val="1761792167"/>
                  </a:ext>
                </a:extLst>
              </a:tr>
              <a:tr h="274934">
                <a:tc>
                  <a:txBody>
                    <a:bodyPr/>
                    <a:lstStyle/>
                    <a:p>
                      <a:pPr algn="r" fontAlgn="b"/>
                      <a:r>
                        <a:rPr lang="en-US" sz="1100">
                          <a:effectLst/>
                        </a:rPr>
                        <a:t>238275</a:t>
                      </a:r>
                      <a:endParaRPr lang="en-US" sz="1100">
                        <a:effectLst/>
                        <a:latin typeface="Calibri" panose="020F0502020204030204" pitchFamily="34" charset="0"/>
                      </a:endParaRPr>
                    </a:p>
                  </a:txBody>
                  <a:tcPr marL="9525" marR="9525" marT="9525" marB="0" anchor="b"/>
                </a:tc>
                <a:tc>
                  <a:txBody>
                    <a:bodyPr/>
                    <a:lstStyle/>
                    <a:p>
                      <a:pPr fontAlgn="ctr"/>
                      <a:r>
                        <a:rPr lang="en-US" sz="1100">
                          <a:effectLst/>
                        </a:rPr>
                        <a:t>KCNB1 c.623T&gt;C* p.(Leu208Pro) (het) [NM_004975.3]</a:t>
                      </a:r>
                      <a:endParaRPr lang="en-US" sz="1100">
                        <a:effectLst/>
                        <a:latin typeface="Calibri" panose="020F0502020204030204" pitchFamily="34" charset="0"/>
                      </a:endParaRPr>
                    </a:p>
                  </a:txBody>
                  <a:tcPr marL="9525" marR="9525" marT="9525" marB="0" anchor="ctr"/>
                </a:tc>
                <a:extLst>
                  <a:ext uri="{0D108BD9-81ED-4DB2-BD59-A6C34878D82A}">
                    <a16:rowId xmlns:a16="http://schemas.microsoft.com/office/drawing/2014/main" val="1543448789"/>
                  </a:ext>
                </a:extLst>
              </a:tr>
              <a:tr h="261187">
                <a:tc>
                  <a:txBody>
                    <a:bodyPr/>
                    <a:lstStyle/>
                    <a:p>
                      <a:pPr algn="r" fontAlgn="b"/>
                      <a:r>
                        <a:rPr lang="en-US" sz="1100">
                          <a:effectLst/>
                        </a:rPr>
                        <a:t>240909</a:t>
                      </a:r>
                      <a:endParaRPr lang="en-US" sz="1100">
                        <a:effectLst/>
                        <a:latin typeface="Calibri" panose="020F0502020204030204" pitchFamily="34" charset="0"/>
                      </a:endParaRPr>
                    </a:p>
                  </a:txBody>
                  <a:tcPr marL="9525" marR="9525" marT="9525" marB="0" anchor="b"/>
                </a:tc>
                <a:tc>
                  <a:txBody>
                    <a:bodyPr/>
                    <a:lstStyle/>
                    <a:p>
                      <a:pPr fontAlgn="ctr"/>
                      <a:r>
                        <a:rPr lang="en-US" sz="1100">
                          <a:effectLst/>
                        </a:rPr>
                        <a:t>COL12A1 c.8453G&gt;A (pGly2818Glu) (het) [NM_004370.6]</a:t>
                      </a:r>
                      <a:endParaRPr lang="en-US" sz="1100">
                        <a:effectLst/>
                        <a:latin typeface="Calibri" panose="020F0502020204030204" pitchFamily="34" charset="0"/>
                      </a:endParaRPr>
                    </a:p>
                  </a:txBody>
                  <a:tcPr marL="9525" marR="9525" marT="9525" marB="0" anchor="ctr"/>
                </a:tc>
                <a:extLst>
                  <a:ext uri="{0D108BD9-81ED-4DB2-BD59-A6C34878D82A}">
                    <a16:rowId xmlns:a16="http://schemas.microsoft.com/office/drawing/2014/main" val="1402889820"/>
                  </a:ext>
                </a:extLst>
              </a:tr>
              <a:tr h="274934">
                <a:tc>
                  <a:txBody>
                    <a:bodyPr/>
                    <a:lstStyle/>
                    <a:p>
                      <a:pPr algn="r" fontAlgn="b"/>
                      <a:r>
                        <a:rPr lang="en-US" sz="1100">
                          <a:effectLst/>
                        </a:rPr>
                        <a:t>228810</a:t>
                      </a:r>
                      <a:endParaRPr lang="en-US" sz="1100">
                        <a:effectLst/>
                        <a:latin typeface="Calibri" panose="020F0502020204030204" pitchFamily="34" charset="0"/>
                      </a:endParaRPr>
                    </a:p>
                  </a:txBody>
                  <a:tcPr marL="9525" marR="9525" marT="9525" marB="0" anchor="b"/>
                </a:tc>
                <a:tc>
                  <a:txBody>
                    <a:bodyPr/>
                    <a:lstStyle/>
                    <a:p>
                      <a:pPr fontAlgn="ctr"/>
                      <a:r>
                        <a:rPr lang="en-US" sz="1100">
                          <a:effectLst/>
                        </a:rPr>
                        <a:t>ZNF711 c.430G&gt;A p.(Val144Met) (hem)</a:t>
                      </a:r>
                      <a:endParaRPr lang="en-US" sz="1100">
                        <a:effectLst/>
                        <a:latin typeface="Calibri" panose="020F0502020204030204" pitchFamily="34" charset="0"/>
                      </a:endParaRPr>
                    </a:p>
                  </a:txBody>
                  <a:tcPr marL="9525" marR="9525" marT="9525" marB="0" anchor="ctr"/>
                </a:tc>
                <a:extLst>
                  <a:ext uri="{0D108BD9-81ED-4DB2-BD59-A6C34878D82A}">
                    <a16:rowId xmlns:a16="http://schemas.microsoft.com/office/drawing/2014/main" val="441657173"/>
                  </a:ext>
                </a:extLst>
              </a:tr>
              <a:tr h="274934">
                <a:tc>
                  <a:txBody>
                    <a:bodyPr/>
                    <a:lstStyle/>
                    <a:p>
                      <a:pPr algn="r" fontAlgn="b"/>
                      <a:r>
                        <a:rPr lang="en-US" sz="1100">
                          <a:effectLst/>
                        </a:rPr>
                        <a:t>235383</a:t>
                      </a:r>
                      <a:endParaRPr lang="en-US" sz="1100">
                        <a:effectLst/>
                        <a:latin typeface="Calibri" panose="020F0502020204030204" pitchFamily="34" charset="0"/>
                      </a:endParaRPr>
                    </a:p>
                  </a:txBody>
                  <a:tcPr marL="9525" marR="9525" marT="9525" marB="0" anchor="b"/>
                </a:tc>
                <a:tc>
                  <a:txBody>
                    <a:bodyPr/>
                    <a:lstStyle/>
                    <a:p>
                      <a:pPr fontAlgn="ctr"/>
                      <a:r>
                        <a:rPr lang="en-US" sz="1100">
                          <a:effectLst/>
                        </a:rPr>
                        <a:t>DSG2 c.2434G4A p.Gly812Ser (het)</a:t>
                      </a:r>
                      <a:endParaRPr lang="en-US" sz="1100">
                        <a:effectLst/>
                        <a:latin typeface="Calibri" panose="020F0502020204030204" pitchFamily="34" charset="0"/>
                      </a:endParaRPr>
                    </a:p>
                  </a:txBody>
                  <a:tcPr marL="9525" marR="9525" marT="9525" marB="0" anchor="ctr"/>
                </a:tc>
                <a:extLst>
                  <a:ext uri="{0D108BD9-81ED-4DB2-BD59-A6C34878D82A}">
                    <a16:rowId xmlns:a16="http://schemas.microsoft.com/office/drawing/2014/main" val="2217597231"/>
                  </a:ext>
                </a:extLst>
              </a:tr>
              <a:tr h="274934">
                <a:tc>
                  <a:txBody>
                    <a:bodyPr/>
                    <a:lstStyle/>
                    <a:p>
                      <a:pPr algn="r" fontAlgn="b"/>
                      <a:r>
                        <a:rPr lang="en-US" sz="1100">
                          <a:effectLst/>
                        </a:rPr>
                        <a:t>236709</a:t>
                      </a:r>
                      <a:endParaRPr lang="en-US" sz="1100">
                        <a:effectLst/>
                        <a:latin typeface="Calibri" panose="020F0502020204030204" pitchFamily="34" charset="0"/>
                      </a:endParaRPr>
                    </a:p>
                  </a:txBody>
                  <a:tcPr marL="9525" marR="9525" marT="9525" marB="0" anchor="b"/>
                </a:tc>
                <a:tc>
                  <a:txBody>
                    <a:bodyPr/>
                    <a:lstStyle/>
                    <a:p>
                      <a:pPr fontAlgn="ctr"/>
                      <a:r>
                        <a:rPr lang="en-US" sz="1100">
                          <a:effectLst/>
                        </a:rPr>
                        <a:t>SMAD6 c.821C&gt;G p.(Ser274Cys) (het) [NM_005585.4]</a:t>
                      </a:r>
                      <a:endParaRPr lang="en-US" sz="1100">
                        <a:effectLst/>
                        <a:latin typeface="Calibri" panose="020F0502020204030204" pitchFamily="34" charset="0"/>
                      </a:endParaRPr>
                    </a:p>
                  </a:txBody>
                  <a:tcPr marL="9525" marR="9525" marT="9525" marB="0" anchor="ctr"/>
                </a:tc>
                <a:extLst>
                  <a:ext uri="{0D108BD9-81ED-4DB2-BD59-A6C34878D82A}">
                    <a16:rowId xmlns:a16="http://schemas.microsoft.com/office/drawing/2014/main" val="312390345"/>
                  </a:ext>
                </a:extLst>
              </a:tr>
              <a:tr h="508629">
                <a:tc>
                  <a:txBody>
                    <a:bodyPr/>
                    <a:lstStyle/>
                    <a:p>
                      <a:pPr algn="r" fontAlgn="b"/>
                      <a:r>
                        <a:rPr lang="en-US" sz="1100">
                          <a:effectLst/>
                        </a:rPr>
                        <a:t>250316</a:t>
                      </a:r>
                      <a:endParaRPr lang="en-US" sz="1100">
                        <a:effectLst/>
                        <a:latin typeface="Calibri" panose="020F0502020204030204" pitchFamily="34" charset="0"/>
                      </a:endParaRPr>
                    </a:p>
                  </a:txBody>
                  <a:tcPr marL="9525" marR="9525" marT="9525" marB="0" anchor="b"/>
                </a:tc>
                <a:tc>
                  <a:txBody>
                    <a:bodyPr/>
                    <a:lstStyle/>
                    <a:p>
                      <a:pPr fontAlgn="ctr"/>
                      <a:r>
                        <a:rPr lang="en-US" sz="1100">
                          <a:effectLst/>
                        </a:rPr>
                        <a:t>EPG5 (NM_020964)  c.3472C&gt;T (p.L1158F) (</a:t>
                      </a:r>
                      <a:r>
                        <a:rPr lang="en-US" sz="1100" err="1">
                          <a:effectLst/>
                        </a:rPr>
                        <a:t>hom</a:t>
                      </a:r>
                      <a:r>
                        <a:rPr lang="en-US" sz="1100">
                          <a:effectLst/>
                        </a:rPr>
                        <a:t>)</a:t>
                      </a:r>
                      <a:endParaRPr lang="en-US" sz="1100">
                        <a:effectLst/>
                        <a:latin typeface="Calibri" panose="020F0502020204030204" pitchFamily="34" charset="0"/>
                      </a:endParaRPr>
                    </a:p>
                  </a:txBody>
                  <a:tcPr marL="9525" marR="9525" marT="9525" marB="0" anchor="ctr"/>
                </a:tc>
                <a:extLst>
                  <a:ext uri="{0D108BD9-81ED-4DB2-BD59-A6C34878D82A}">
                    <a16:rowId xmlns:a16="http://schemas.microsoft.com/office/drawing/2014/main" val="2935911367"/>
                  </a:ext>
                </a:extLst>
              </a:tr>
              <a:tr h="508629">
                <a:tc>
                  <a:txBody>
                    <a:bodyPr/>
                    <a:lstStyle/>
                    <a:p>
                      <a:pPr algn="r" fontAlgn="b"/>
                      <a:r>
                        <a:rPr lang="en-US" sz="1100">
                          <a:effectLst/>
                          <a:highlight>
                            <a:srgbClr val="FFFF00"/>
                          </a:highlight>
                        </a:rPr>
                        <a:t>20-10336</a:t>
                      </a:r>
                      <a:endParaRPr lang="en-US" sz="1100" b="1">
                        <a:effectLst/>
                        <a:highlight>
                          <a:srgbClr val="FFFF00"/>
                        </a:highlight>
                        <a:latin typeface="Calibri"/>
                      </a:endParaRPr>
                    </a:p>
                  </a:txBody>
                  <a:tcPr marL="9525" marR="9525" marT="9525" marB="0" anchor="b"/>
                </a:tc>
                <a:tc>
                  <a:txBody>
                    <a:bodyPr/>
                    <a:lstStyle/>
                    <a:p>
                      <a:pPr fontAlgn="b"/>
                      <a:r>
                        <a:rPr lang="en-US" sz="1100">
                          <a:effectLst/>
                          <a:highlight>
                            <a:srgbClr val="FFFF00"/>
                          </a:highlight>
                        </a:rPr>
                        <a:t>HDAC8 (NM_018486.2) c.134_137del (p.Ile45Lysfs*9) (hem)</a:t>
                      </a:r>
                      <a:endParaRPr lang="en-US" sz="1100" b="1">
                        <a:effectLst/>
                        <a:highlight>
                          <a:srgbClr val="FFFF00"/>
                        </a:highlight>
                        <a:latin typeface="Calibri"/>
                      </a:endParaRPr>
                    </a:p>
                  </a:txBody>
                  <a:tcPr marL="9525" marR="9525" marT="9525" marB="0" anchor="b"/>
                </a:tc>
                <a:extLst>
                  <a:ext uri="{0D108BD9-81ED-4DB2-BD59-A6C34878D82A}">
                    <a16:rowId xmlns:a16="http://schemas.microsoft.com/office/drawing/2014/main" val="781716826"/>
                  </a:ext>
                </a:extLst>
              </a:tr>
              <a:tr h="247441">
                <a:tc>
                  <a:txBody>
                    <a:bodyPr/>
                    <a:lstStyle/>
                    <a:p>
                      <a:pPr algn="r" fontAlgn="b"/>
                      <a:r>
                        <a:rPr lang="en-US" sz="1100">
                          <a:effectLst/>
                        </a:rPr>
                        <a:t>20-10324</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H3F3B (NM_005324.4) c.365C&gt;G (p.Pro122Arg) (het)</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3904554462"/>
                  </a:ext>
                </a:extLst>
              </a:tr>
              <a:tr h="508629">
                <a:tc>
                  <a:txBody>
                    <a:bodyPr/>
                    <a:lstStyle/>
                    <a:p>
                      <a:pPr algn="r" fontAlgn="b"/>
                      <a:r>
                        <a:rPr lang="en-US" sz="1100">
                          <a:effectLst/>
                          <a:highlight>
                            <a:srgbClr val="FFFF00"/>
                          </a:highlight>
                        </a:rPr>
                        <a:t>20-10329</a:t>
                      </a:r>
                      <a:endParaRPr lang="en-US" sz="1100" i="1">
                        <a:effectLst/>
                        <a:highlight>
                          <a:srgbClr val="FFFF00"/>
                        </a:highlight>
                        <a:latin typeface="Calibri"/>
                      </a:endParaRPr>
                    </a:p>
                  </a:txBody>
                  <a:tcPr marL="9525" marR="9525" marT="9525" marB="0" anchor="b"/>
                </a:tc>
                <a:tc>
                  <a:txBody>
                    <a:bodyPr/>
                    <a:lstStyle/>
                    <a:p>
                      <a:pPr fontAlgn="b"/>
                      <a:r>
                        <a:rPr lang="en-US" sz="1100">
                          <a:effectLst/>
                          <a:highlight>
                            <a:srgbClr val="FFFF00"/>
                          </a:highlight>
                        </a:rPr>
                        <a:t>CASK (NM_003688.3)  c.1685dup (p.Ser562Argfs*18) (het)</a:t>
                      </a:r>
                      <a:endParaRPr lang="en-US" sz="1100" i="1">
                        <a:effectLst/>
                        <a:highlight>
                          <a:srgbClr val="FFFF00"/>
                        </a:highlight>
                        <a:latin typeface="Calibri"/>
                      </a:endParaRPr>
                    </a:p>
                  </a:txBody>
                  <a:tcPr marL="9525" marR="9525" marT="9525" marB="0" anchor="b"/>
                </a:tc>
                <a:extLst>
                  <a:ext uri="{0D108BD9-81ED-4DB2-BD59-A6C34878D82A}">
                    <a16:rowId xmlns:a16="http://schemas.microsoft.com/office/drawing/2014/main" val="368591180"/>
                  </a:ext>
                </a:extLst>
              </a:tr>
              <a:tr h="261187">
                <a:tc>
                  <a:txBody>
                    <a:bodyPr/>
                    <a:lstStyle/>
                    <a:p>
                      <a:pPr algn="r" fontAlgn="b"/>
                      <a:r>
                        <a:rPr lang="en-US" sz="1100">
                          <a:effectLst/>
                        </a:rPr>
                        <a:t>20-10331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PDHA1 (NM_000284.3) c.937_940dup (p.Ser314Lysfs*3) (het)</a:t>
                      </a:r>
                      <a:endParaRPr lang="en-US" sz="1100">
                        <a:solidFill>
                          <a:srgbClr val="444444"/>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99048333"/>
                  </a:ext>
                </a:extLst>
              </a:tr>
              <a:tr h="247441">
                <a:tc>
                  <a:txBody>
                    <a:bodyPr/>
                    <a:lstStyle/>
                    <a:p>
                      <a:pPr algn="r" fontAlgn="b"/>
                      <a:r>
                        <a:rPr lang="en-US" sz="1100">
                          <a:effectLst/>
                        </a:rPr>
                        <a:t>20-10339</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FBXW7 (NM_033632.3) c.1920C&gt;A (p.Ser640Arg) (het)</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1965010517"/>
                  </a:ext>
                </a:extLst>
              </a:tr>
              <a:tr h="247441">
                <a:tc>
                  <a:txBody>
                    <a:bodyPr/>
                    <a:lstStyle/>
                    <a:p>
                      <a:pPr algn="r" fontAlgn="b"/>
                      <a:r>
                        <a:rPr lang="en-US" sz="1100">
                          <a:effectLst/>
                        </a:rPr>
                        <a:t>20-10356</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NKX6-2 (NM_177400.2) c.234del (p.Leu79Cysfs*109) (</a:t>
                      </a:r>
                      <a:r>
                        <a:rPr lang="en-US" sz="1100" err="1">
                          <a:effectLst/>
                        </a:rPr>
                        <a:t>hom</a:t>
                      </a:r>
                      <a:r>
                        <a:rPr lang="en-US" sz="1100">
                          <a:effectLst/>
                        </a:rPr>
                        <a:t>)</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2231733979"/>
                  </a:ext>
                </a:extLst>
              </a:tr>
              <a:tr h="247441">
                <a:tc>
                  <a:txBody>
                    <a:bodyPr/>
                    <a:lstStyle/>
                    <a:p>
                      <a:pPr algn="r" fontAlgn="b"/>
                      <a:r>
                        <a:rPr lang="en-US" sz="1100">
                          <a:effectLst/>
                          <a:highlight>
                            <a:srgbClr val="FFFF00"/>
                          </a:highlight>
                          <a:latin typeface="Calibri" panose="020F0502020204030204" pitchFamily="34" charset="0"/>
                        </a:rPr>
                        <a:t>20-10362</a:t>
                      </a:r>
                    </a:p>
                  </a:txBody>
                  <a:tcPr marL="9525" marR="9525" marT="9525" marB="0" anchor="b"/>
                </a:tc>
                <a:tc>
                  <a:txBody>
                    <a:bodyPr/>
                    <a:lstStyle/>
                    <a:p>
                      <a:pPr fontAlgn="b"/>
                      <a:r>
                        <a:rPr lang="en-US" sz="1100">
                          <a:effectLst/>
                          <a:highlight>
                            <a:srgbClr val="FFFF00"/>
                          </a:highlight>
                          <a:latin typeface="Calibri" panose="020F0502020204030204" pitchFamily="34" charset="0"/>
                        </a:rPr>
                        <a:t>SMS (NM_004595.5) c.265-5T&gt;A (p.?) (hem)</a:t>
                      </a:r>
                    </a:p>
                  </a:txBody>
                  <a:tcPr marL="9525" marR="9525" marT="9525" marB="0" anchor="b"/>
                </a:tc>
                <a:extLst>
                  <a:ext uri="{0D108BD9-81ED-4DB2-BD59-A6C34878D82A}">
                    <a16:rowId xmlns:a16="http://schemas.microsoft.com/office/drawing/2014/main" val="3302837767"/>
                  </a:ext>
                </a:extLst>
              </a:tr>
              <a:tr h="247441">
                <a:tc>
                  <a:txBody>
                    <a:bodyPr/>
                    <a:lstStyle/>
                    <a:p>
                      <a:pPr algn="r" fontAlgn="b"/>
                      <a:r>
                        <a:rPr lang="en-US" sz="1100">
                          <a:effectLst/>
                        </a:rPr>
                        <a:t>20-10878</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FOXG1 (NM_005249.3) c.177_186del (p.Pro60Argfs*129) (het)</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4122355261"/>
                  </a:ext>
                </a:extLst>
              </a:tr>
            </a:tbl>
          </a:graphicData>
        </a:graphic>
      </p:graphicFrame>
      <p:sp>
        <p:nvSpPr>
          <p:cNvPr id="6" name="TextBox 5">
            <a:extLst>
              <a:ext uri="{FF2B5EF4-FFF2-40B4-BE49-F238E27FC236}">
                <a16:creationId xmlns:a16="http://schemas.microsoft.com/office/drawing/2014/main" id="{19714E8E-0FA0-405A-AE05-4B61143B5FF6}"/>
              </a:ext>
            </a:extLst>
          </p:cNvPr>
          <p:cNvSpPr txBox="1"/>
          <p:nvPr/>
        </p:nvSpPr>
        <p:spPr>
          <a:xfrm>
            <a:off x="893805" y="5929183"/>
            <a:ext cx="234160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ighlight>
                  <a:srgbClr val="FFFF00"/>
                </a:highlight>
              </a:rPr>
              <a:t>With RNA evidence</a:t>
            </a:r>
          </a:p>
        </p:txBody>
      </p:sp>
      <p:sp>
        <p:nvSpPr>
          <p:cNvPr id="7" name="TextBox 6">
            <a:extLst>
              <a:ext uri="{FF2B5EF4-FFF2-40B4-BE49-F238E27FC236}">
                <a16:creationId xmlns:a16="http://schemas.microsoft.com/office/drawing/2014/main" id="{7E10A994-0442-4FB5-AE8D-88BC1333A2DB}"/>
              </a:ext>
            </a:extLst>
          </p:cNvPr>
          <p:cNvSpPr txBox="1"/>
          <p:nvPr/>
        </p:nvSpPr>
        <p:spPr>
          <a:xfrm>
            <a:off x="7585761" y="1016085"/>
            <a:ext cx="3978874"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Calibri"/>
              </a:rPr>
              <a:t>Other potential cases to use: </a:t>
            </a:r>
            <a:endParaRPr lang="en-US" b="1"/>
          </a:p>
          <a:p>
            <a:endParaRPr lang="en-US" b="1">
              <a:cs typeface="Calibri"/>
            </a:endParaRPr>
          </a:p>
          <a:p>
            <a:r>
              <a:rPr lang="en-US" b="1"/>
              <a:t>20-10347:</a:t>
            </a:r>
            <a:r>
              <a:rPr lang="en-US"/>
              <a:t>  </a:t>
            </a:r>
            <a:endParaRPr lang="en-US">
              <a:cs typeface="Calibri"/>
            </a:endParaRPr>
          </a:p>
          <a:p>
            <a:r>
              <a:rPr lang="en-US"/>
              <a:t>KDM6A: a deletion that’s not included in the </a:t>
            </a:r>
            <a:r>
              <a:rPr lang="en-US" err="1"/>
              <a:t>vcf</a:t>
            </a:r>
            <a:r>
              <a:rPr lang="en-US"/>
              <a:t> file provided</a:t>
            </a:r>
            <a:endParaRPr lang="en-US">
              <a:cs typeface="Calibri"/>
            </a:endParaRPr>
          </a:p>
          <a:p>
            <a:endParaRPr lang="en-US">
              <a:cs typeface="Calibri"/>
            </a:endParaRPr>
          </a:p>
          <a:p>
            <a:r>
              <a:rPr lang="en-US" b="1">
                <a:ea typeface="+mn-lt"/>
                <a:cs typeface="+mn-lt"/>
              </a:rPr>
              <a:t>221888 WGS-NGS-009:</a:t>
            </a:r>
          </a:p>
          <a:p>
            <a:r>
              <a:rPr lang="en-US">
                <a:cs typeface="Calibri"/>
              </a:rPr>
              <a:t>OCA2: specific variant information is not available</a:t>
            </a:r>
          </a:p>
          <a:p>
            <a:endParaRPr lang="en-US">
              <a:ea typeface="+mn-lt"/>
              <a:cs typeface="+mn-lt"/>
            </a:endParaRPr>
          </a:p>
          <a:p>
            <a:r>
              <a:rPr lang="en-US" b="1">
                <a:ea typeface="+mn-lt"/>
                <a:cs typeface="+mn-lt"/>
              </a:rPr>
              <a:t>221506 WGS-NGS-007:</a:t>
            </a:r>
          </a:p>
          <a:p>
            <a:r>
              <a:rPr lang="en-US">
                <a:cs typeface="Calibri"/>
              </a:rPr>
              <a:t>Three candidate genes</a:t>
            </a:r>
          </a:p>
          <a:p>
            <a:endParaRPr lang="en-US" b="1">
              <a:ea typeface="+mn-lt"/>
              <a:cs typeface="+mn-lt"/>
            </a:endParaRPr>
          </a:p>
          <a:p>
            <a:r>
              <a:rPr lang="en-US" b="1">
                <a:ea typeface="+mn-lt"/>
                <a:cs typeface="+mn-lt"/>
              </a:rPr>
              <a:t>20-10320 </a:t>
            </a:r>
            <a:endParaRPr lang="en-US">
              <a:cs typeface="Calibri"/>
            </a:endParaRPr>
          </a:p>
          <a:p>
            <a:r>
              <a:rPr lang="en-US">
                <a:ea typeface="+mn-lt"/>
                <a:cs typeface="+mn-lt"/>
              </a:rPr>
              <a:t>trisomy 21, multiple genes impacted</a:t>
            </a:r>
            <a:endParaRPr lang="en-US"/>
          </a:p>
          <a:p>
            <a:endParaRPr lang="en-US">
              <a:cs typeface="Calibri"/>
            </a:endParaRPr>
          </a:p>
          <a:p>
            <a:r>
              <a:rPr lang="en-US">
                <a:cs typeface="Calibri"/>
              </a:rPr>
              <a:t>Another 10 cases with candidate aberrant RNA events proposed</a:t>
            </a:r>
          </a:p>
          <a:p>
            <a:endParaRPr lang="en-US">
              <a:cs typeface="Calibri"/>
            </a:endParaRPr>
          </a:p>
        </p:txBody>
      </p:sp>
      <p:sp>
        <p:nvSpPr>
          <p:cNvPr id="3" name="TextBox 2">
            <a:extLst>
              <a:ext uri="{FF2B5EF4-FFF2-40B4-BE49-F238E27FC236}">
                <a16:creationId xmlns:a16="http://schemas.microsoft.com/office/drawing/2014/main" id="{BC271A58-531B-4F18-8500-07FEF2427BBE}"/>
              </a:ext>
            </a:extLst>
          </p:cNvPr>
          <p:cNvSpPr txBox="1"/>
          <p:nvPr/>
        </p:nvSpPr>
        <p:spPr>
          <a:xfrm>
            <a:off x="5779477" y="3405554"/>
            <a:ext cx="159043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FF0000"/>
                </a:solidFill>
                <a:cs typeface="Calibri"/>
              </a:rPr>
              <a:t>Decreased expression</a:t>
            </a:r>
          </a:p>
        </p:txBody>
      </p:sp>
      <p:sp>
        <p:nvSpPr>
          <p:cNvPr id="8" name="TextBox 7">
            <a:extLst>
              <a:ext uri="{FF2B5EF4-FFF2-40B4-BE49-F238E27FC236}">
                <a16:creationId xmlns:a16="http://schemas.microsoft.com/office/drawing/2014/main" id="{D91D1F25-299E-4546-87A9-D10B65EE8310}"/>
              </a:ext>
            </a:extLst>
          </p:cNvPr>
          <p:cNvSpPr txBox="1"/>
          <p:nvPr/>
        </p:nvSpPr>
        <p:spPr>
          <a:xfrm>
            <a:off x="5779477" y="4157784"/>
            <a:ext cx="159043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FF0000"/>
                </a:solidFill>
                <a:cs typeface="Calibri"/>
              </a:rPr>
              <a:t>Decreased expression</a:t>
            </a:r>
          </a:p>
        </p:txBody>
      </p:sp>
      <p:sp>
        <p:nvSpPr>
          <p:cNvPr id="9" name="TextBox 8">
            <a:extLst>
              <a:ext uri="{FF2B5EF4-FFF2-40B4-BE49-F238E27FC236}">
                <a16:creationId xmlns:a16="http://schemas.microsoft.com/office/drawing/2014/main" id="{975C103D-7AD5-49CA-85B0-817F501D99B3}"/>
              </a:ext>
            </a:extLst>
          </p:cNvPr>
          <p:cNvSpPr txBox="1"/>
          <p:nvPr/>
        </p:nvSpPr>
        <p:spPr>
          <a:xfrm>
            <a:off x="5779477" y="5408245"/>
            <a:ext cx="1590430"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FF0000"/>
                </a:solidFill>
                <a:cs typeface="Calibri"/>
              </a:rPr>
              <a:t>Aberrant splicing;</a:t>
            </a:r>
          </a:p>
          <a:p>
            <a:r>
              <a:rPr lang="en-US" sz="1200">
                <a:solidFill>
                  <a:srgbClr val="FF0000"/>
                </a:solidFill>
                <a:cs typeface="Calibri"/>
              </a:rPr>
              <a:t>WGS </a:t>
            </a:r>
            <a:r>
              <a:rPr lang="en-US" sz="1200" err="1">
                <a:solidFill>
                  <a:srgbClr val="FF0000"/>
                </a:solidFill>
                <a:cs typeface="Calibri"/>
              </a:rPr>
              <a:t>vcf</a:t>
            </a:r>
            <a:r>
              <a:rPr lang="en-US" sz="1200">
                <a:solidFill>
                  <a:srgbClr val="FF0000"/>
                </a:solidFill>
                <a:cs typeface="Calibri"/>
              </a:rPr>
              <a:t> was not available for the challenge</a:t>
            </a:r>
          </a:p>
        </p:txBody>
      </p:sp>
      <p:sp>
        <p:nvSpPr>
          <p:cNvPr id="4" name="Slide Number Placeholder 3">
            <a:extLst>
              <a:ext uri="{FF2B5EF4-FFF2-40B4-BE49-F238E27FC236}">
                <a16:creationId xmlns:a16="http://schemas.microsoft.com/office/drawing/2014/main" id="{F9C4B204-172D-CEC6-DE89-8690A40E8E08}"/>
              </a:ext>
            </a:extLst>
          </p:cNvPr>
          <p:cNvSpPr>
            <a:spLocks noGrp="1"/>
          </p:cNvSpPr>
          <p:nvPr>
            <p:ph type="sldNum" sz="quarter" idx="12"/>
          </p:nvPr>
        </p:nvSpPr>
        <p:spPr/>
        <p:txBody>
          <a:bodyPr/>
          <a:lstStyle/>
          <a:p>
            <a:fld id="{330EA680-D336-4FF7-8B7A-9848BB0A1C32}" type="slidenum">
              <a:rPr lang="en-US" smtClean="0"/>
              <a:t>9</a:t>
            </a:fld>
            <a:endParaRPr lang="en-US"/>
          </a:p>
        </p:txBody>
      </p:sp>
    </p:spTree>
    <p:extLst>
      <p:ext uri="{BB962C8B-B14F-4D97-AF65-F5344CB8AC3E}">
        <p14:creationId xmlns:p14="http://schemas.microsoft.com/office/powerpoint/2010/main" val="202327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53694-538B-4A44-9550-D6426145AF03}"/>
              </a:ext>
            </a:extLst>
          </p:cNvPr>
          <p:cNvSpPr>
            <a:spLocks noGrp="1"/>
          </p:cNvSpPr>
          <p:nvPr>
            <p:ph type="title"/>
          </p:nvPr>
        </p:nvSpPr>
        <p:spPr/>
        <p:txBody>
          <a:bodyPr/>
          <a:lstStyle/>
          <a:p>
            <a:r>
              <a:rPr lang="en-US">
                <a:cs typeface="Calibri Light"/>
              </a:rPr>
              <a:t>Evaluation strategies</a:t>
            </a:r>
            <a:endParaRPr lang="en-US"/>
          </a:p>
        </p:txBody>
      </p:sp>
      <p:sp>
        <p:nvSpPr>
          <p:cNvPr id="3" name="Content Placeholder 2">
            <a:extLst>
              <a:ext uri="{FF2B5EF4-FFF2-40B4-BE49-F238E27FC236}">
                <a16:creationId xmlns:a16="http://schemas.microsoft.com/office/drawing/2014/main" id="{81C71493-5958-483A-AAA6-B66D6BA74817}"/>
              </a:ext>
            </a:extLst>
          </p:cNvPr>
          <p:cNvSpPr>
            <a:spLocks noGrp="1"/>
          </p:cNvSpPr>
          <p:nvPr>
            <p:ph idx="1"/>
          </p:nvPr>
        </p:nvSpPr>
        <p:spPr>
          <a:xfrm>
            <a:off x="852202" y="1561367"/>
            <a:ext cx="10515600" cy="4351338"/>
          </a:xfrm>
        </p:spPr>
        <p:txBody>
          <a:bodyPr vert="horz" lIns="91440" tIns="45720" rIns="91440" bIns="45720" rtlCol="0" anchor="t">
            <a:normAutofit fontScale="62500" lnSpcReduction="20000"/>
          </a:bodyPr>
          <a:lstStyle/>
          <a:p>
            <a:pPr>
              <a:lnSpc>
                <a:spcPct val="150000"/>
              </a:lnSpc>
            </a:pPr>
            <a:r>
              <a:rPr lang="en-US" err="1">
                <a:cs typeface="Calibri"/>
              </a:rPr>
              <a:t>RNAseq</a:t>
            </a:r>
            <a:r>
              <a:rPr lang="en-US">
                <a:cs typeface="Calibri"/>
              </a:rPr>
              <a:t> based challenge: </a:t>
            </a:r>
          </a:p>
          <a:p>
            <a:pPr lvl="1">
              <a:lnSpc>
                <a:spcPct val="150000"/>
              </a:lnSpc>
            </a:pPr>
            <a:r>
              <a:rPr lang="en-US">
                <a:cs typeface="Calibri"/>
              </a:rPr>
              <a:t>Identification of known pathogenic genes with RNA impact (n = 3)</a:t>
            </a:r>
            <a:endParaRPr lang="en-US">
              <a:ea typeface="Calibri"/>
              <a:cs typeface="Calibri"/>
            </a:endParaRPr>
          </a:p>
          <a:p>
            <a:pPr lvl="1">
              <a:lnSpc>
                <a:spcPct val="150000"/>
              </a:lnSpc>
            </a:pPr>
            <a:r>
              <a:rPr lang="en-US">
                <a:solidFill>
                  <a:schemeClr val="accent1"/>
                </a:solidFill>
                <a:ea typeface="+mn-lt"/>
                <a:cs typeface="+mn-lt"/>
              </a:rPr>
              <a:t>If the participants processed and utilized </a:t>
            </a:r>
            <a:r>
              <a:rPr lang="en-US" err="1">
                <a:solidFill>
                  <a:schemeClr val="accent1"/>
                </a:solidFill>
                <a:ea typeface="+mn-lt"/>
                <a:cs typeface="+mn-lt"/>
              </a:rPr>
              <a:t>RNAseq</a:t>
            </a:r>
            <a:r>
              <a:rPr lang="en-US">
                <a:solidFill>
                  <a:schemeClr val="accent1"/>
                </a:solidFill>
                <a:ea typeface="+mn-lt"/>
                <a:cs typeface="+mn-lt"/>
              </a:rPr>
              <a:t> data </a:t>
            </a:r>
          </a:p>
          <a:p>
            <a:pPr lvl="1">
              <a:lnSpc>
                <a:spcPct val="150000"/>
              </a:lnSpc>
            </a:pPr>
            <a:r>
              <a:rPr lang="en-US">
                <a:solidFill>
                  <a:schemeClr val="accent1"/>
                </a:solidFill>
                <a:ea typeface="+mn-lt"/>
                <a:cs typeface="+mn-lt"/>
              </a:rPr>
              <a:t>Methods and Submission format </a:t>
            </a:r>
          </a:p>
          <a:p>
            <a:pPr lvl="2">
              <a:lnSpc>
                <a:spcPct val="150000"/>
              </a:lnSpc>
            </a:pPr>
            <a:r>
              <a:rPr lang="en-US">
                <a:solidFill>
                  <a:schemeClr val="accent1"/>
                </a:solidFill>
                <a:ea typeface="+mn-lt"/>
                <a:cs typeface="+mn-lt"/>
              </a:rPr>
              <a:t>If the participants describe RNA aberrations in a principled way</a:t>
            </a:r>
          </a:p>
          <a:p>
            <a:pPr lvl="2">
              <a:lnSpc>
                <a:spcPct val="150000"/>
              </a:lnSpc>
            </a:pPr>
            <a:r>
              <a:rPr lang="en-US">
                <a:solidFill>
                  <a:schemeClr val="accent1"/>
                </a:solidFill>
                <a:ea typeface="+mn-lt"/>
                <a:cs typeface="+mn-lt"/>
              </a:rPr>
              <a:t>Accessibility and reproducibility of the methods</a:t>
            </a:r>
          </a:p>
          <a:p>
            <a:pPr lvl="2">
              <a:lnSpc>
                <a:spcPct val="150000"/>
              </a:lnSpc>
            </a:pPr>
            <a:r>
              <a:rPr lang="en-US">
                <a:solidFill>
                  <a:schemeClr val="accent1"/>
                </a:solidFill>
                <a:ea typeface="+mn-lt"/>
                <a:cs typeface="+mn-lt"/>
              </a:rPr>
              <a:t>If the methods are statistically robust</a:t>
            </a:r>
          </a:p>
          <a:p>
            <a:pPr lvl="2">
              <a:lnSpc>
                <a:spcPct val="150000"/>
              </a:lnSpc>
            </a:pPr>
            <a:r>
              <a:rPr lang="en-US">
                <a:solidFill>
                  <a:schemeClr val="accent1"/>
                </a:solidFill>
                <a:ea typeface="+mn-lt"/>
                <a:cs typeface="+mn-lt"/>
              </a:rPr>
              <a:t>If the methods have taken clinical information into consideration</a:t>
            </a:r>
          </a:p>
          <a:p>
            <a:pPr>
              <a:lnSpc>
                <a:spcPct val="150000"/>
              </a:lnSpc>
            </a:pPr>
            <a:r>
              <a:rPr lang="en-US">
                <a:cs typeface="Calibri"/>
              </a:rPr>
              <a:t>WGS based challenge:</a:t>
            </a:r>
            <a:endParaRPr lang="en-US">
              <a:ea typeface="Calibri"/>
              <a:cs typeface="Calibri"/>
            </a:endParaRPr>
          </a:p>
          <a:p>
            <a:pPr lvl="1">
              <a:lnSpc>
                <a:spcPct val="150000"/>
              </a:lnSpc>
            </a:pPr>
            <a:r>
              <a:rPr lang="en-US">
                <a:cs typeface="Calibri"/>
              </a:rPr>
              <a:t>Identification of known pathogenic genes and the correct DNA variants (n = 14)</a:t>
            </a:r>
            <a:endParaRPr lang="en-US">
              <a:ea typeface="Calibri"/>
              <a:cs typeface="Calibri"/>
            </a:endParaRPr>
          </a:p>
          <a:p>
            <a:pPr>
              <a:lnSpc>
                <a:spcPct val="150000"/>
              </a:lnSpc>
            </a:pPr>
            <a:r>
              <a:rPr lang="en-US">
                <a:solidFill>
                  <a:srgbClr val="FF0000"/>
                </a:solidFill>
                <a:cs typeface="Calibri"/>
              </a:rPr>
              <a:t>Additional: Identification of additional clinically relevant candidate genes</a:t>
            </a:r>
            <a:endParaRPr lang="en-US">
              <a:solidFill>
                <a:schemeClr val="accent1"/>
              </a:solidFill>
              <a:cs typeface="Calibri"/>
            </a:endParaRPr>
          </a:p>
        </p:txBody>
      </p:sp>
      <p:sp>
        <p:nvSpPr>
          <p:cNvPr id="4" name="Slide Number Placeholder 3">
            <a:extLst>
              <a:ext uri="{FF2B5EF4-FFF2-40B4-BE49-F238E27FC236}">
                <a16:creationId xmlns:a16="http://schemas.microsoft.com/office/drawing/2014/main" id="{46B3441D-1DD7-2A23-875F-FF98853258A6}"/>
              </a:ext>
            </a:extLst>
          </p:cNvPr>
          <p:cNvSpPr>
            <a:spLocks noGrp="1"/>
          </p:cNvSpPr>
          <p:nvPr>
            <p:ph type="sldNum" sz="quarter" idx="12"/>
          </p:nvPr>
        </p:nvSpPr>
        <p:spPr/>
        <p:txBody>
          <a:bodyPr/>
          <a:lstStyle/>
          <a:p>
            <a:fld id="{330EA680-D336-4FF7-8B7A-9848BB0A1C32}" type="slidenum">
              <a:rPr lang="en-US" smtClean="0"/>
              <a:t>10</a:t>
            </a:fld>
            <a:endParaRPr lang="en-US"/>
          </a:p>
        </p:txBody>
      </p:sp>
    </p:spTree>
    <p:extLst>
      <p:ext uri="{BB962C8B-B14F-4D97-AF65-F5344CB8AC3E}">
        <p14:creationId xmlns:p14="http://schemas.microsoft.com/office/powerpoint/2010/main" val="108578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BEABD-575E-4E06-A088-7ED2892A8D30}"/>
              </a:ext>
            </a:extLst>
          </p:cNvPr>
          <p:cNvSpPr>
            <a:spLocks noGrp="1"/>
          </p:cNvSpPr>
          <p:nvPr>
            <p:ph type="title"/>
          </p:nvPr>
        </p:nvSpPr>
        <p:spPr>
          <a:xfrm>
            <a:off x="35011" y="-129145"/>
            <a:ext cx="10515600" cy="1325563"/>
          </a:xfrm>
        </p:spPr>
        <p:txBody>
          <a:bodyPr/>
          <a:lstStyle/>
          <a:p>
            <a:r>
              <a:rPr lang="en-US">
                <a:cs typeface="Calibri Light"/>
              </a:rPr>
              <a:t>Prediction result summary</a:t>
            </a:r>
            <a:endParaRPr lang="en-US"/>
          </a:p>
        </p:txBody>
      </p:sp>
      <p:sp>
        <p:nvSpPr>
          <p:cNvPr id="5" name="TextBox 4">
            <a:extLst>
              <a:ext uri="{FF2B5EF4-FFF2-40B4-BE49-F238E27FC236}">
                <a16:creationId xmlns:a16="http://schemas.microsoft.com/office/drawing/2014/main" id="{7D85AEA4-D400-45AB-89C9-8F7DDD58061A}"/>
              </a:ext>
            </a:extLst>
          </p:cNvPr>
          <p:cNvSpPr txBox="1"/>
          <p:nvPr/>
        </p:nvSpPr>
        <p:spPr>
          <a:xfrm>
            <a:off x="8183235" y="916775"/>
            <a:ext cx="3494615"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err="1"/>
              <a:t>Total_n</a:t>
            </a:r>
            <a:r>
              <a:rPr lang="en-US"/>
              <a:t>: total number of genes reported</a:t>
            </a:r>
          </a:p>
          <a:p>
            <a:r>
              <a:rPr lang="en-US" b="1" err="1">
                <a:cs typeface="Calibri"/>
              </a:rPr>
              <a:t>DNA_n</a:t>
            </a:r>
            <a:r>
              <a:rPr lang="en-US">
                <a:cs typeface="Calibri"/>
              </a:rPr>
              <a:t>: total number of genes with associated DNA variants</a:t>
            </a:r>
          </a:p>
          <a:p>
            <a:r>
              <a:rPr lang="en-US" b="1" err="1">
                <a:cs typeface="Calibri"/>
              </a:rPr>
              <a:t>RNA_n</a:t>
            </a:r>
            <a:r>
              <a:rPr lang="en-US">
                <a:cs typeface="Calibri"/>
              </a:rPr>
              <a:t>: total number of genes with at least one type of RNA aberration</a:t>
            </a:r>
          </a:p>
          <a:p>
            <a:r>
              <a:rPr lang="en-US" b="1" err="1">
                <a:cs typeface="Calibri"/>
              </a:rPr>
              <a:t>E_n</a:t>
            </a:r>
            <a:r>
              <a:rPr lang="en-US">
                <a:cs typeface="Calibri"/>
              </a:rPr>
              <a:t>: # aberrant expression levels</a:t>
            </a:r>
          </a:p>
          <a:p>
            <a:r>
              <a:rPr lang="en-US" b="1" err="1">
                <a:cs typeface="Calibri"/>
              </a:rPr>
              <a:t>S_n</a:t>
            </a:r>
            <a:r>
              <a:rPr lang="en-US" b="1">
                <a:cs typeface="Calibri"/>
              </a:rPr>
              <a:t>:</a:t>
            </a:r>
            <a:r>
              <a:rPr lang="en-US">
                <a:cs typeface="Calibri"/>
              </a:rPr>
              <a:t> # aberrant splicing events</a:t>
            </a:r>
          </a:p>
          <a:p>
            <a:r>
              <a:rPr lang="en-US" b="1" err="1">
                <a:cs typeface="Calibri"/>
              </a:rPr>
              <a:t>A_n</a:t>
            </a:r>
            <a:r>
              <a:rPr lang="en-US">
                <a:cs typeface="Calibri"/>
              </a:rPr>
              <a:t>: # genes with ASE </a:t>
            </a:r>
          </a:p>
        </p:txBody>
      </p:sp>
      <p:pic>
        <p:nvPicPr>
          <p:cNvPr id="4" name="Picture 6" descr="Chart&#10;&#10;Description automatically generated">
            <a:extLst>
              <a:ext uri="{FF2B5EF4-FFF2-40B4-BE49-F238E27FC236}">
                <a16:creationId xmlns:a16="http://schemas.microsoft.com/office/drawing/2014/main" id="{ACFC6E88-EAC1-4767-B6F4-EE9382AE2BC1}"/>
              </a:ext>
            </a:extLst>
          </p:cNvPr>
          <p:cNvPicPr>
            <a:picLocks noChangeAspect="1"/>
          </p:cNvPicPr>
          <p:nvPr/>
        </p:nvPicPr>
        <p:blipFill>
          <a:blip r:embed="rId2"/>
          <a:stretch>
            <a:fillRect/>
          </a:stretch>
        </p:blipFill>
        <p:spPr>
          <a:xfrm>
            <a:off x="129133" y="920383"/>
            <a:ext cx="7536238" cy="5936287"/>
          </a:xfrm>
          <a:prstGeom prst="rect">
            <a:avLst/>
          </a:prstGeom>
        </p:spPr>
      </p:pic>
      <p:sp>
        <p:nvSpPr>
          <p:cNvPr id="3" name="Rectangle 2">
            <a:extLst>
              <a:ext uri="{FF2B5EF4-FFF2-40B4-BE49-F238E27FC236}">
                <a16:creationId xmlns:a16="http://schemas.microsoft.com/office/drawing/2014/main" id="{0ACEC1E3-626F-4CC4-B8BC-7EAA51309C86}"/>
              </a:ext>
            </a:extLst>
          </p:cNvPr>
          <p:cNvSpPr/>
          <p:nvPr/>
        </p:nvSpPr>
        <p:spPr>
          <a:xfrm>
            <a:off x="3176953" y="2717798"/>
            <a:ext cx="371231" cy="28135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CA462B2F-6306-139E-C774-715ED077AD9E}"/>
              </a:ext>
            </a:extLst>
          </p:cNvPr>
          <p:cNvSpPr>
            <a:spLocks noGrp="1"/>
          </p:cNvSpPr>
          <p:nvPr>
            <p:ph type="sldNum" sz="quarter" idx="12"/>
          </p:nvPr>
        </p:nvSpPr>
        <p:spPr/>
        <p:txBody>
          <a:bodyPr/>
          <a:lstStyle/>
          <a:p>
            <a:fld id="{330EA680-D336-4FF7-8B7A-9848BB0A1C32}" type="slidenum">
              <a:rPr lang="en-US" smtClean="0"/>
              <a:t>11</a:t>
            </a:fld>
            <a:endParaRPr lang="en-US"/>
          </a:p>
        </p:txBody>
      </p:sp>
    </p:spTree>
    <p:extLst>
      <p:ext uri="{BB962C8B-B14F-4D97-AF65-F5344CB8AC3E}">
        <p14:creationId xmlns:p14="http://schemas.microsoft.com/office/powerpoint/2010/main" val="98736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78117-96F3-5FA3-361B-2AE6B20B0480}"/>
              </a:ext>
            </a:extLst>
          </p:cNvPr>
          <p:cNvSpPr>
            <a:spLocks noGrp="1"/>
          </p:cNvSpPr>
          <p:nvPr>
            <p:ph type="title"/>
          </p:nvPr>
        </p:nvSpPr>
        <p:spPr>
          <a:xfrm>
            <a:off x="742950" y="-132292"/>
            <a:ext cx="10515600" cy="1325563"/>
          </a:xfrm>
        </p:spPr>
        <p:txBody>
          <a:bodyPr/>
          <a:lstStyle/>
          <a:p>
            <a:r>
              <a:rPr lang="en-US">
                <a:cs typeface="Calibri Light"/>
              </a:rPr>
              <a:t>Summary of methods</a:t>
            </a:r>
            <a:endParaRPr lang="en-US"/>
          </a:p>
        </p:txBody>
      </p:sp>
      <p:graphicFrame>
        <p:nvGraphicFramePr>
          <p:cNvPr id="3" name="Table 3">
            <a:extLst>
              <a:ext uri="{FF2B5EF4-FFF2-40B4-BE49-F238E27FC236}">
                <a16:creationId xmlns:a16="http://schemas.microsoft.com/office/drawing/2014/main" id="{94B28815-B547-DDF1-4347-3796DEE6419B}"/>
              </a:ext>
            </a:extLst>
          </p:cNvPr>
          <p:cNvGraphicFramePr>
            <a:graphicFrameLocks noGrp="1"/>
          </p:cNvGraphicFramePr>
          <p:nvPr>
            <p:extLst>
              <p:ext uri="{D42A27DB-BD31-4B8C-83A1-F6EECF244321}">
                <p14:modId xmlns:p14="http://schemas.microsoft.com/office/powerpoint/2010/main" val="3153998194"/>
              </p:ext>
            </p:extLst>
          </p:nvPr>
        </p:nvGraphicFramePr>
        <p:xfrm>
          <a:off x="641684" y="1153026"/>
          <a:ext cx="10983867" cy="5284026"/>
        </p:xfrm>
        <a:graphic>
          <a:graphicData uri="http://schemas.openxmlformats.org/drawingml/2006/table">
            <a:tbl>
              <a:tblPr firstRow="1" bandRow="1">
                <a:tableStyleId>{5C22544A-7EE6-4342-B048-85BDC9FD1C3A}</a:tableStyleId>
              </a:tblPr>
              <a:tblGrid>
                <a:gridCol w="1569123">
                  <a:extLst>
                    <a:ext uri="{9D8B030D-6E8A-4147-A177-3AD203B41FA5}">
                      <a16:colId xmlns:a16="http://schemas.microsoft.com/office/drawing/2014/main" val="3716578581"/>
                    </a:ext>
                  </a:extLst>
                </a:gridCol>
                <a:gridCol w="1569123">
                  <a:extLst>
                    <a:ext uri="{9D8B030D-6E8A-4147-A177-3AD203B41FA5}">
                      <a16:colId xmlns:a16="http://schemas.microsoft.com/office/drawing/2014/main" val="3401877941"/>
                    </a:ext>
                  </a:extLst>
                </a:gridCol>
                <a:gridCol w="1344083">
                  <a:extLst>
                    <a:ext uri="{9D8B030D-6E8A-4147-A177-3AD203B41FA5}">
                      <a16:colId xmlns:a16="http://schemas.microsoft.com/office/drawing/2014/main" val="1903595787"/>
                    </a:ext>
                  </a:extLst>
                </a:gridCol>
                <a:gridCol w="1389207">
                  <a:extLst>
                    <a:ext uri="{9D8B030D-6E8A-4147-A177-3AD203B41FA5}">
                      <a16:colId xmlns:a16="http://schemas.microsoft.com/office/drawing/2014/main" val="2420173556"/>
                    </a:ext>
                  </a:extLst>
                </a:gridCol>
                <a:gridCol w="1974085">
                  <a:extLst>
                    <a:ext uri="{9D8B030D-6E8A-4147-A177-3AD203B41FA5}">
                      <a16:colId xmlns:a16="http://schemas.microsoft.com/office/drawing/2014/main" val="1795773070"/>
                    </a:ext>
                  </a:extLst>
                </a:gridCol>
                <a:gridCol w="1569123">
                  <a:extLst>
                    <a:ext uri="{9D8B030D-6E8A-4147-A177-3AD203B41FA5}">
                      <a16:colId xmlns:a16="http://schemas.microsoft.com/office/drawing/2014/main" val="3159147152"/>
                    </a:ext>
                  </a:extLst>
                </a:gridCol>
                <a:gridCol w="1569123">
                  <a:extLst>
                    <a:ext uri="{9D8B030D-6E8A-4147-A177-3AD203B41FA5}">
                      <a16:colId xmlns:a16="http://schemas.microsoft.com/office/drawing/2014/main" val="2189435791"/>
                    </a:ext>
                  </a:extLst>
                </a:gridCol>
              </a:tblGrid>
              <a:tr h="968862">
                <a:tc>
                  <a:txBody>
                    <a:bodyPr/>
                    <a:lstStyle/>
                    <a:p>
                      <a:endParaRPr lang="en-US" sz="1200"/>
                    </a:p>
                  </a:txBody>
                  <a:tcPr/>
                </a:tc>
                <a:tc>
                  <a:txBody>
                    <a:bodyPr/>
                    <a:lstStyle/>
                    <a:p>
                      <a:r>
                        <a:rPr lang="en-US" sz="1200"/>
                        <a:t>RNA expression</a:t>
                      </a:r>
                    </a:p>
                  </a:txBody>
                  <a:tcPr/>
                </a:tc>
                <a:tc>
                  <a:txBody>
                    <a:bodyPr/>
                    <a:lstStyle/>
                    <a:p>
                      <a:r>
                        <a:rPr lang="en-US" sz="1200"/>
                        <a:t>RNA splicing</a:t>
                      </a:r>
                    </a:p>
                  </a:txBody>
                  <a:tcPr/>
                </a:tc>
                <a:tc>
                  <a:txBody>
                    <a:bodyPr/>
                    <a:lstStyle/>
                    <a:p>
                      <a:r>
                        <a:rPr lang="en-US" sz="1200"/>
                        <a:t>RNA allele specific expression</a:t>
                      </a:r>
                    </a:p>
                  </a:txBody>
                  <a:tcPr/>
                </a:tc>
                <a:tc>
                  <a:txBody>
                    <a:bodyPr/>
                    <a:lstStyle/>
                    <a:p>
                      <a:r>
                        <a:rPr lang="en-US" sz="1200"/>
                        <a:t>DNA variants</a:t>
                      </a:r>
                    </a:p>
                  </a:txBody>
                  <a:tcPr/>
                </a:tc>
                <a:tc>
                  <a:txBody>
                    <a:bodyPr/>
                    <a:lstStyle/>
                    <a:p>
                      <a:r>
                        <a:rPr lang="en-US" sz="1200"/>
                        <a:t>Phenotype</a:t>
                      </a:r>
                    </a:p>
                  </a:txBody>
                  <a:tcPr/>
                </a:tc>
                <a:tc>
                  <a:txBody>
                    <a:bodyPr/>
                    <a:lstStyle/>
                    <a:p>
                      <a:pPr lvl="0">
                        <a:buNone/>
                      </a:pPr>
                      <a:r>
                        <a:rPr lang="en-US" sz="1200"/>
                        <a:t>Additional datasets used</a:t>
                      </a:r>
                    </a:p>
                  </a:txBody>
                  <a:tcPr/>
                </a:tc>
                <a:extLst>
                  <a:ext uri="{0D108BD9-81ED-4DB2-BD59-A6C34878D82A}">
                    <a16:rowId xmlns:a16="http://schemas.microsoft.com/office/drawing/2014/main" val="1748242553"/>
                  </a:ext>
                </a:extLst>
              </a:tr>
              <a:tr h="1005416">
                <a:tc>
                  <a:txBody>
                    <a:bodyPr/>
                    <a:lstStyle/>
                    <a:p>
                      <a:r>
                        <a:rPr lang="en-US" sz="1200"/>
                        <a:t>Team1</a:t>
                      </a:r>
                    </a:p>
                  </a:txBody>
                  <a:tcPr/>
                </a:tc>
                <a:tc>
                  <a:txBody>
                    <a:bodyPr/>
                    <a:lstStyle/>
                    <a:p>
                      <a:r>
                        <a:rPr lang="en-US" sz="1200"/>
                        <a:t>ACMG criteria PVS1 for null variants in </a:t>
                      </a:r>
                      <a:r>
                        <a:rPr lang="en-US" sz="1200" err="1"/>
                        <a:t>lof</a:t>
                      </a:r>
                      <a:r>
                        <a:rPr lang="en-US" sz="1200"/>
                        <a:t> genes</a:t>
                      </a:r>
                    </a:p>
                  </a:txBody>
                  <a:tcPr/>
                </a:tc>
                <a:tc>
                  <a:txBody>
                    <a:bodyPr/>
                    <a:lstStyle/>
                    <a:p>
                      <a:r>
                        <a:rPr lang="en-US" sz="1200" err="1"/>
                        <a:t>SpliceAI</a:t>
                      </a:r>
                      <a:r>
                        <a:rPr lang="en-US" sz="1200"/>
                        <a:t> score &gt; 0.8</a:t>
                      </a:r>
                    </a:p>
                  </a:txBody>
                  <a:tcPr/>
                </a:tc>
                <a:tc>
                  <a:txBody>
                    <a:bodyPr/>
                    <a:lstStyle/>
                    <a:p>
                      <a:r>
                        <a:rPr lang="en-US" sz="1200">
                          <a:highlight>
                            <a:srgbClr val="FFFF00"/>
                          </a:highlight>
                        </a:rPr>
                        <a:t>ANEVA and ANEVA-DOT, adjust p value &lt; 0.05</a:t>
                      </a:r>
                    </a:p>
                  </a:txBody>
                  <a:tcPr/>
                </a:tc>
                <a:tc>
                  <a:txBody>
                    <a:bodyPr/>
                    <a:lstStyle/>
                    <a:p>
                      <a:pPr lvl="0" algn="l">
                        <a:lnSpc>
                          <a:spcPct val="100000"/>
                        </a:lnSpc>
                        <a:spcBef>
                          <a:spcPts val="0"/>
                        </a:spcBef>
                        <a:spcAft>
                          <a:spcPts val="0"/>
                        </a:spcAft>
                        <a:buNone/>
                      </a:pPr>
                      <a:r>
                        <a:rPr lang="en-US" sz="1200" b="0" i="0" u="none" strike="noStrike" noProof="0">
                          <a:latin typeface="Times New Roman"/>
                        </a:rPr>
                        <a:t>Scoring based on Seo et al., 202</a:t>
                      </a:r>
                      <a:r>
                        <a:rPr lang="en-US" sz="1200" b="0" i="0" u="none" strike="noStrike" noProof="0">
                          <a:latin typeface="Calibri"/>
                        </a:rPr>
                        <a:t>0</a:t>
                      </a:r>
                      <a:r>
                        <a:rPr lang="en-US" sz="1200" b="0" i="0" u="none" strike="noStrike" noProof="0">
                          <a:latin typeface="Times New Roman"/>
                        </a:rPr>
                        <a:t>, Won et al., 2021, semantic similarity and combined in various ways</a:t>
                      </a:r>
                      <a:endParaRPr lang="en-US" sz="1200"/>
                    </a:p>
                    <a:p>
                      <a:pPr lvl="0">
                        <a:buNone/>
                      </a:pPr>
                      <a:endParaRPr lang="en-US" sz="1200"/>
                    </a:p>
                  </a:txBody>
                  <a:tcPr/>
                </a:tc>
                <a:tc>
                  <a:txBody>
                    <a:bodyPr/>
                    <a:lstStyle/>
                    <a:p>
                      <a:r>
                        <a:rPr lang="en-US" sz="1200"/>
                        <a:t>Similar way to the </a:t>
                      </a:r>
                      <a:r>
                        <a:rPr lang="en-US" sz="1200" err="1"/>
                        <a:t>Phenomizer</a:t>
                      </a:r>
                      <a:r>
                        <a:rPr lang="en-US" sz="1200"/>
                        <a:t> algorithm</a:t>
                      </a:r>
                    </a:p>
                  </a:txBody>
                  <a:tcPr/>
                </a:tc>
                <a:tc>
                  <a:txBody>
                    <a:bodyPr/>
                    <a:lstStyle/>
                    <a:p>
                      <a:pPr lvl="0">
                        <a:buNone/>
                      </a:pPr>
                      <a:r>
                        <a:rPr lang="en-US" sz="1200"/>
                        <a:t>In-house patient-derived data for training</a:t>
                      </a:r>
                    </a:p>
                  </a:txBody>
                  <a:tcPr/>
                </a:tc>
                <a:extLst>
                  <a:ext uri="{0D108BD9-81ED-4DB2-BD59-A6C34878D82A}">
                    <a16:rowId xmlns:a16="http://schemas.microsoft.com/office/drawing/2014/main" val="4156000969"/>
                  </a:ext>
                </a:extLst>
              </a:tr>
              <a:tr h="968862">
                <a:tc>
                  <a:txBody>
                    <a:bodyPr/>
                    <a:lstStyle/>
                    <a:p>
                      <a:r>
                        <a:rPr lang="en-US" sz="1200"/>
                        <a:t>Team2</a:t>
                      </a:r>
                    </a:p>
                  </a:txBody>
                  <a:tcPr/>
                </a:tc>
                <a:tc>
                  <a:txBody>
                    <a:bodyPr/>
                    <a:lstStyle/>
                    <a:p>
                      <a:r>
                        <a:rPr lang="en-US" sz="1200"/>
                        <a:t>RNA data not used</a:t>
                      </a:r>
                    </a:p>
                  </a:txBody>
                  <a:tcPr/>
                </a:tc>
                <a:tc>
                  <a:txBody>
                    <a:bodyPr/>
                    <a:lstStyle/>
                    <a:p>
                      <a:pPr lvl="0">
                        <a:buNone/>
                      </a:pPr>
                      <a:r>
                        <a:rPr lang="en-US" sz="1200" b="0" i="0" u="none" strike="noStrike" noProof="0">
                          <a:latin typeface="Calibri"/>
                        </a:rPr>
                        <a:t>RNA data not used</a:t>
                      </a:r>
                      <a:endParaRPr lang="en-US" sz="1200"/>
                    </a:p>
                  </a:txBody>
                  <a:tcPr/>
                </a:tc>
                <a:tc>
                  <a:txBody>
                    <a:bodyPr/>
                    <a:lstStyle/>
                    <a:p>
                      <a:pPr lvl="0">
                        <a:buNone/>
                      </a:pPr>
                      <a:r>
                        <a:rPr lang="en-US" sz="1200" b="0" i="0" u="none" strike="noStrike" noProof="0">
                          <a:latin typeface="Calibri"/>
                        </a:rPr>
                        <a:t>RNA data not used</a:t>
                      </a:r>
                      <a:endParaRPr lang="en-US" sz="1200"/>
                    </a:p>
                  </a:txBody>
                  <a:tcPr/>
                </a:tc>
                <a:tc>
                  <a:txBody>
                    <a:bodyPr/>
                    <a:lstStyle/>
                    <a:p>
                      <a:r>
                        <a:rPr lang="en-US" sz="1200"/>
                        <a:t>Filtered based on VEP annotations</a:t>
                      </a:r>
                    </a:p>
                  </a:txBody>
                  <a:tcPr/>
                </a:tc>
                <a:tc>
                  <a:txBody>
                    <a:bodyPr/>
                    <a:lstStyle/>
                    <a:p>
                      <a:r>
                        <a:rPr lang="en-US" sz="1200"/>
                        <a:t>EDGAR and </a:t>
                      </a:r>
                      <a:r>
                        <a:rPr lang="en-US" sz="1200" err="1"/>
                        <a:t>PhenPath</a:t>
                      </a:r>
                      <a:r>
                        <a:rPr lang="en-US" sz="1200"/>
                        <a:t> to </a:t>
                      </a:r>
                      <a:r>
                        <a:rPr lang="en-US" sz="1200" err="1"/>
                        <a:t>retrive</a:t>
                      </a:r>
                      <a:r>
                        <a:rPr lang="en-US" sz="1200"/>
                        <a:t> functional annotations based on phenotypes</a:t>
                      </a:r>
                    </a:p>
                  </a:txBody>
                  <a:tcPr/>
                </a:tc>
                <a:tc>
                  <a:txBody>
                    <a:bodyPr/>
                    <a:lstStyle/>
                    <a:p>
                      <a:pPr lvl="0">
                        <a:buNone/>
                      </a:pPr>
                      <a:r>
                        <a:rPr lang="en-US" sz="1200"/>
                        <a:t>NA</a:t>
                      </a:r>
                    </a:p>
                  </a:txBody>
                  <a:tcPr/>
                </a:tc>
                <a:extLst>
                  <a:ext uri="{0D108BD9-81ED-4DB2-BD59-A6C34878D82A}">
                    <a16:rowId xmlns:a16="http://schemas.microsoft.com/office/drawing/2014/main" val="3647628895"/>
                  </a:ext>
                </a:extLst>
              </a:tr>
              <a:tr h="968862">
                <a:tc>
                  <a:txBody>
                    <a:bodyPr/>
                    <a:lstStyle/>
                    <a:p>
                      <a:r>
                        <a:rPr lang="en-US" sz="1200"/>
                        <a:t>Team3</a:t>
                      </a:r>
                    </a:p>
                  </a:txBody>
                  <a:tcPr/>
                </a:tc>
                <a:tc>
                  <a:txBody>
                    <a:bodyPr/>
                    <a:lstStyle/>
                    <a:p>
                      <a:r>
                        <a:rPr lang="en-US" sz="1200">
                          <a:highlight>
                            <a:srgbClr val="FFFF00"/>
                          </a:highlight>
                        </a:rPr>
                        <a:t>OUTRIDER</a:t>
                      </a:r>
                    </a:p>
                  </a:txBody>
                  <a:tcPr/>
                </a:tc>
                <a:tc>
                  <a:txBody>
                    <a:bodyPr/>
                    <a:lstStyle/>
                    <a:p>
                      <a:r>
                        <a:rPr lang="en-US" sz="1200">
                          <a:highlight>
                            <a:srgbClr val="FFFF00"/>
                          </a:highlight>
                        </a:rPr>
                        <a:t>FRASER</a:t>
                      </a:r>
                    </a:p>
                  </a:txBody>
                  <a:tcPr/>
                </a:tc>
                <a:tc>
                  <a:txBody>
                    <a:bodyPr/>
                    <a:lstStyle/>
                    <a:p>
                      <a:r>
                        <a:rPr lang="en-US" sz="1200">
                          <a:highlight>
                            <a:srgbClr val="FFFF00"/>
                          </a:highlight>
                        </a:rPr>
                        <a:t>DROP MAE model</a:t>
                      </a:r>
                    </a:p>
                  </a:txBody>
                  <a:tcPr/>
                </a:tc>
                <a:tc>
                  <a:txBody>
                    <a:bodyPr/>
                    <a:lstStyle/>
                    <a:p>
                      <a:r>
                        <a:rPr lang="en-US" sz="1200"/>
                        <a:t>Annotations and filters based on VEP, CADD, </a:t>
                      </a:r>
                      <a:r>
                        <a:rPr lang="en-US" sz="1200" err="1"/>
                        <a:t>SpliceAI</a:t>
                      </a:r>
                      <a:r>
                        <a:rPr lang="en-US" sz="1200"/>
                        <a:t>, EVE, </a:t>
                      </a:r>
                      <a:r>
                        <a:rPr lang="en-US" sz="1200" err="1"/>
                        <a:t>UTRannotator</a:t>
                      </a:r>
                      <a:r>
                        <a:rPr lang="en-US" sz="1200"/>
                        <a:t> and scored based on model learnt with combining RNA impact and variants impact annotations</a:t>
                      </a:r>
                    </a:p>
                  </a:txBody>
                  <a:tcPr/>
                </a:tc>
                <a:tc>
                  <a:txBody>
                    <a:bodyPr/>
                    <a:lstStyle/>
                    <a:p>
                      <a:r>
                        <a:rPr lang="en-US" sz="1200"/>
                        <a:t>R package PCAN</a:t>
                      </a:r>
                    </a:p>
                  </a:txBody>
                  <a:tcPr/>
                </a:tc>
                <a:tc>
                  <a:txBody>
                    <a:bodyPr/>
                    <a:lstStyle/>
                    <a:p>
                      <a:pPr lvl="0">
                        <a:buNone/>
                      </a:pPr>
                      <a:r>
                        <a:rPr lang="en-US" sz="1200" err="1"/>
                        <a:t>GTEx</a:t>
                      </a:r>
                      <a:r>
                        <a:rPr lang="en-US" sz="1200"/>
                        <a:t> blood samples;</a:t>
                      </a:r>
                    </a:p>
                    <a:p>
                      <a:pPr lvl="0">
                        <a:buNone/>
                      </a:pPr>
                      <a:r>
                        <a:rPr lang="en-US" sz="1200"/>
                        <a:t>In-house positive cases for training</a:t>
                      </a:r>
                    </a:p>
                  </a:txBody>
                  <a:tcPr/>
                </a:tc>
                <a:extLst>
                  <a:ext uri="{0D108BD9-81ED-4DB2-BD59-A6C34878D82A}">
                    <a16:rowId xmlns:a16="http://schemas.microsoft.com/office/drawing/2014/main" val="3871386196"/>
                  </a:ext>
                </a:extLst>
              </a:tr>
              <a:tr h="968862">
                <a:tc>
                  <a:txBody>
                    <a:bodyPr/>
                    <a:lstStyle/>
                    <a:p>
                      <a:r>
                        <a:rPr lang="en-US" sz="1200"/>
                        <a:t>Team4</a:t>
                      </a:r>
                    </a:p>
                  </a:txBody>
                  <a:tcPr/>
                </a:tc>
                <a:tc>
                  <a:txBody>
                    <a:bodyPr/>
                    <a:lstStyle/>
                    <a:p>
                      <a:r>
                        <a:rPr lang="en-US" sz="1200"/>
                        <a:t>RNA data not used</a:t>
                      </a:r>
                    </a:p>
                  </a:txBody>
                  <a:tcPr/>
                </a:tc>
                <a:tc>
                  <a:txBody>
                    <a:bodyPr/>
                    <a:lstStyle/>
                    <a:p>
                      <a:pPr lvl="0">
                        <a:buNone/>
                      </a:pPr>
                      <a:r>
                        <a:rPr lang="en-US" sz="1200" b="0" i="0" u="none" strike="noStrike" noProof="0">
                          <a:latin typeface="Calibri"/>
                        </a:rPr>
                        <a:t>RNA data not used</a:t>
                      </a:r>
                      <a:endParaRPr lang="en-US" sz="1200"/>
                    </a:p>
                  </a:txBody>
                  <a:tcPr/>
                </a:tc>
                <a:tc>
                  <a:txBody>
                    <a:bodyPr/>
                    <a:lstStyle/>
                    <a:p>
                      <a:pPr lvl="0">
                        <a:buNone/>
                      </a:pPr>
                      <a:r>
                        <a:rPr lang="en-US" sz="1200" b="0" i="0" u="none" strike="noStrike" noProof="0">
                          <a:latin typeface="Calibri"/>
                        </a:rPr>
                        <a:t>RNA data not used</a:t>
                      </a:r>
                      <a:endParaRPr lang="en-US" sz="1200"/>
                    </a:p>
                  </a:txBody>
                  <a:tcPr/>
                </a:tc>
                <a:tc>
                  <a:txBody>
                    <a:bodyPr/>
                    <a:lstStyle/>
                    <a:p>
                      <a:r>
                        <a:rPr lang="en-US" sz="1200"/>
                        <a:t>The Evolutionary Action method </a:t>
                      </a:r>
                    </a:p>
                  </a:txBody>
                  <a:tcPr/>
                </a:tc>
                <a:tc>
                  <a:txBody>
                    <a:bodyPr/>
                    <a:lstStyle/>
                    <a:p>
                      <a:r>
                        <a:rPr lang="en-US" sz="1200"/>
                        <a:t>Known associations based on HPO, </a:t>
                      </a:r>
                      <a:r>
                        <a:rPr lang="en-US" sz="1200" err="1"/>
                        <a:t>clinVar</a:t>
                      </a:r>
                      <a:r>
                        <a:rPr lang="en-US" sz="1200"/>
                        <a:t>, </a:t>
                      </a:r>
                      <a:r>
                        <a:rPr lang="en-US" sz="1200" err="1"/>
                        <a:t>HumSaver</a:t>
                      </a:r>
                      <a:r>
                        <a:rPr lang="en-US" sz="1200"/>
                        <a:t>, </a:t>
                      </a:r>
                      <a:r>
                        <a:rPr lang="en-US" sz="1200" err="1"/>
                        <a:t>DisGeNet</a:t>
                      </a:r>
                      <a:r>
                        <a:rPr lang="en-US" sz="1200"/>
                        <a:t>,  </a:t>
                      </a:r>
                      <a:r>
                        <a:rPr lang="en-US" sz="1200" err="1"/>
                        <a:t>VarElect</a:t>
                      </a:r>
                    </a:p>
                  </a:txBody>
                  <a:tcPr/>
                </a:tc>
                <a:tc>
                  <a:txBody>
                    <a:bodyPr/>
                    <a:lstStyle/>
                    <a:p>
                      <a:pPr lvl="0">
                        <a:buNone/>
                      </a:pPr>
                      <a:endParaRPr lang="en-US" sz="1200"/>
                    </a:p>
                  </a:txBody>
                  <a:tcPr/>
                </a:tc>
                <a:extLst>
                  <a:ext uri="{0D108BD9-81ED-4DB2-BD59-A6C34878D82A}">
                    <a16:rowId xmlns:a16="http://schemas.microsoft.com/office/drawing/2014/main" val="4034565308"/>
                  </a:ext>
                </a:extLst>
              </a:tr>
            </a:tbl>
          </a:graphicData>
        </a:graphic>
      </p:graphicFrame>
      <p:sp>
        <p:nvSpPr>
          <p:cNvPr id="4" name="Slide Number Placeholder 3">
            <a:extLst>
              <a:ext uri="{FF2B5EF4-FFF2-40B4-BE49-F238E27FC236}">
                <a16:creationId xmlns:a16="http://schemas.microsoft.com/office/drawing/2014/main" id="{B1DD5563-6352-C0E1-76C1-62219884E2D2}"/>
              </a:ext>
            </a:extLst>
          </p:cNvPr>
          <p:cNvSpPr>
            <a:spLocks noGrp="1"/>
          </p:cNvSpPr>
          <p:nvPr>
            <p:ph type="sldNum" sz="quarter" idx="12"/>
          </p:nvPr>
        </p:nvSpPr>
        <p:spPr/>
        <p:txBody>
          <a:bodyPr/>
          <a:lstStyle/>
          <a:p>
            <a:fld id="{330EA680-D336-4FF7-8B7A-9848BB0A1C32}" type="slidenum">
              <a:rPr lang="en-US" smtClean="0"/>
              <a:t>12</a:t>
            </a:fld>
            <a:endParaRPr lang="en-US"/>
          </a:p>
        </p:txBody>
      </p:sp>
    </p:spTree>
    <p:extLst>
      <p:ext uri="{BB962C8B-B14F-4D97-AF65-F5344CB8AC3E}">
        <p14:creationId xmlns:p14="http://schemas.microsoft.com/office/powerpoint/2010/main" val="1506434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550CF-8E94-47F4-BDA0-B41A90F78C97}"/>
              </a:ext>
            </a:extLst>
          </p:cNvPr>
          <p:cNvSpPr>
            <a:spLocks noGrp="1"/>
          </p:cNvSpPr>
          <p:nvPr>
            <p:ph type="title"/>
          </p:nvPr>
        </p:nvSpPr>
        <p:spPr>
          <a:xfrm>
            <a:off x="408354" y="3663"/>
            <a:ext cx="10515600" cy="1325563"/>
          </a:xfrm>
        </p:spPr>
        <p:txBody>
          <a:bodyPr/>
          <a:lstStyle/>
          <a:p>
            <a:r>
              <a:rPr lang="en-US">
                <a:cs typeface="Calibri Light"/>
              </a:rPr>
              <a:t>RNA positive cases: decreased expression</a:t>
            </a:r>
            <a:endParaRPr lang="en-US"/>
          </a:p>
        </p:txBody>
      </p:sp>
      <p:pic>
        <p:nvPicPr>
          <p:cNvPr id="3" name="Picture 3" descr="Chart&#10;&#10;Description automatically generated">
            <a:extLst>
              <a:ext uri="{FF2B5EF4-FFF2-40B4-BE49-F238E27FC236}">
                <a16:creationId xmlns:a16="http://schemas.microsoft.com/office/drawing/2014/main" id="{EA5C3B58-A0F5-4DC5-8F01-63595DB8B6A0}"/>
              </a:ext>
            </a:extLst>
          </p:cNvPr>
          <p:cNvPicPr>
            <a:picLocks noChangeAspect="1"/>
          </p:cNvPicPr>
          <p:nvPr/>
        </p:nvPicPr>
        <p:blipFill rotWithShape="1">
          <a:blip r:embed="rId2"/>
          <a:srcRect r="32526" b="276"/>
          <a:stretch/>
        </p:blipFill>
        <p:spPr>
          <a:xfrm>
            <a:off x="955431" y="1556239"/>
            <a:ext cx="2286002" cy="4226187"/>
          </a:xfrm>
          <a:prstGeom prst="rect">
            <a:avLst/>
          </a:prstGeom>
        </p:spPr>
      </p:pic>
      <p:pic>
        <p:nvPicPr>
          <p:cNvPr id="4" name="Picture 4" descr="Diagram&#10;&#10;Description automatically generated">
            <a:extLst>
              <a:ext uri="{FF2B5EF4-FFF2-40B4-BE49-F238E27FC236}">
                <a16:creationId xmlns:a16="http://schemas.microsoft.com/office/drawing/2014/main" id="{77303CCF-5D8E-4A3C-994F-44E23B91B439}"/>
              </a:ext>
            </a:extLst>
          </p:cNvPr>
          <p:cNvPicPr>
            <a:picLocks noChangeAspect="1"/>
          </p:cNvPicPr>
          <p:nvPr/>
        </p:nvPicPr>
        <p:blipFill rotWithShape="1">
          <a:blip r:embed="rId3"/>
          <a:srcRect t="138" r="32526" b="-139"/>
          <a:stretch/>
        </p:blipFill>
        <p:spPr>
          <a:xfrm>
            <a:off x="6260123" y="1556239"/>
            <a:ext cx="2286002" cy="4237896"/>
          </a:xfrm>
          <a:prstGeom prst="rect">
            <a:avLst/>
          </a:prstGeom>
        </p:spPr>
      </p:pic>
      <p:sp>
        <p:nvSpPr>
          <p:cNvPr id="6" name="TextBox 5">
            <a:extLst>
              <a:ext uri="{FF2B5EF4-FFF2-40B4-BE49-F238E27FC236}">
                <a16:creationId xmlns:a16="http://schemas.microsoft.com/office/drawing/2014/main" id="{941BB408-6336-4211-B388-A1C97BD7A663}"/>
              </a:ext>
            </a:extLst>
          </p:cNvPr>
          <p:cNvSpPr txBox="1"/>
          <p:nvPr/>
        </p:nvSpPr>
        <p:spPr>
          <a:xfrm>
            <a:off x="8546122" y="1582616"/>
            <a:ext cx="2743200"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Sample: 20-10329</a:t>
            </a:r>
          </a:p>
          <a:p>
            <a:endParaRPr lang="en-US">
              <a:ea typeface="+mn-lt"/>
              <a:cs typeface="+mn-lt"/>
            </a:endParaRPr>
          </a:p>
          <a:p>
            <a:r>
              <a:rPr lang="en-US">
                <a:ea typeface="+mn-lt"/>
                <a:cs typeface="+mn-lt"/>
              </a:rPr>
              <a:t>CASK (NM_003688.3)  c.1685dup (p.Ser562Argfs*18) (het) </a:t>
            </a:r>
          </a:p>
          <a:p>
            <a:endParaRPr lang="en-US">
              <a:cs typeface="Calibri"/>
            </a:endParaRPr>
          </a:p>
          <a:p>
            <a:r>
              <a:rPr lang="en-US">
                <a:cs typeface="Calibri"/>
              </a:rPr>
              <a:t>Z-Score: -2.04</a:t>
            </a:r>
          </a:p>
          <a:p>
            <a:r>
              <a:rPr lang="en-US">
                <a:cs typeface="Calibri"/>
              </a:rPr>
              <a:t>P value: 0.067</a:t>
            </a:r>
          </a:p>
          <a:p>
            <a:r>
              <a:rPr lang="en-US" err="1">
                <a:cs typeface="Calibri"/>
              </a:rPr>
              <a:t>Padjust</a:t>
            </a:r>
            <a:r>
              <a:rPr lang="en-US">
                <a:cs typeface="Calibri"/>
              </a:rPr>
              <a:t>: 1</a:t>
            </a:r>
          </a:p>
          <a:p>
            <a:endParaRPr lang="en-US">
              <a:cs typeface="Calibri"/>
            </a:endParaRPr>
          </a:p>
          <a:p>
            <a:endParaRPr lang="en-US">
              <a:cs typeface="Calibri"/>
            </a:endParaRPr>
          </a:p>
          <a:p>
            <a:endParaRPr lang="en-US">
              <a:cs typeface="Calibri"/>
            </a:endParaRPr>
          </a:p>
        </p:txBody>
      </p:sp>
      <p:sp>
        <p:nvSpPr>
          <p:cNvPr id="7" name="TextBox 6">
            <a:extLst>
              <a:ext uri="{FF2B5EF4-FFF2-40B4-BE49-F238E27FC236}">
                <a16:creationId xmlns:a16="http://schemas.microsoft.com/office/drawing/2014/main" id="{CE447B55-E457-4327-9DB9-DADAB98D79D6}"/>
              </a:ext>
            </a:extLst>
          </p:cNvPr>
          <p:cNvSpPr txBox="1"/>
          <p:nvPr/>
        </p:nvSpPr>
        <p:spPr>
          <a:xfrm>
            <a:off x="3163275" y="1582616"/>
            <a:ext cx="274320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Sample: 20-10336</a:t>
            </a:r>
          </a:p>
          <a:p>
            <a:endParaRPr lang="en-US">
              <a:cs typeface="Calibri"/>
            </a:endParaRPr>
          </a:p>
          <a:p>
            <a:r>
              <a:rPr lang="en-US">
                <a:ea typeface="+mn-lt"/>
                <a:cs typeface="+mn-lt"/>
              </a:rPr>
              <a:t>HDAC8 (NM_018486.2) c.134_137del (p.Ile45Lysfs*9) (hem)</a:t>
            </a:r>
            <a:endParaRPr lang="en-US"/>
          </a:p>
          <a:p>
            <a:endParaRPr lang="en-US">
              <a:cs typeface="Calibri"/>
            </a:endParaRPr>
          </a:p>
          <a:p>
            <a:r>
              <a:rPr lang="en-US">
                <a:cs typeface="Calibri"/>
              </a:rPr>
              <a:t>Z-Score: -10.15</a:t>
            </a:r>
          </a:p>
          <a:p>
            <a:r>
              <a:rPr lang="en-US">
                <a:cs typeface="Calibri"/>
              </a:rPr>
              <a:t>P value: 3.32e-17</a:t>
            </a:r>
          </a:p>
          <a:p>
            <a:r>
              <a:rPr lang="en-US" err="1">
                <a:cs typeface="Calibri"/>
              </a:rPr>
              <a:t>Padjust</a:t>
            </a:r>
            <a:r>
              <a:rPr lang="en-US">
                <a:cs typeface="Calibri"/>
              </a:rPr>
              <a:t>: 5.82e-12</a:t>
            </a:r>
            <a:endParaRPr lang="en-US"/>
          </a:p>
        </p:txBody>
      </p:sp>
      <p:cxnSp>
        <p:nvCxnSpPr>
          <p:cNvPr id="5" name="Straight Arrow Connector 4">
            <a:extLst>
              <a:ext uri="{FF2B5EF4-FFF2-40B4-BE49-F238E27FC236}">
                <a16:creationId xmlns:a16="http://schemas.microsoft.com/office/drawing/2014/main" id="{296E470F-4EA7-4C9F-9FB5-B653B152D1FD}"/>
              </a:ext>
            </a:extLst>
          </p:cNvPr>
          <p:cNvCxnSpPr/>
          <p:nvPr/>
        </p:nvCxnSpPr>
        <p:spPr>
          <a:xfrm flipH="1" flipV="1">
            <a:off x="2440355" y="5478585"/>
            <a:ext cx="941753" cy="1367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36FD0F8-CA9A-4C57-B9BB-EFAC3796B064}"/>
              </a:ext>
            </a:extLst>
          </p:cNvPr>
          <p:cNvSpPr txBox="1"/>
          <p:nvPr/>
        </p:nvSpPr>
        <p:spPr>
          <a:xfrm>
            <a:off x="3411660" y="5355737"/>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Affected sample</a:t>
            </a:r>
            <a:endParaRPr lang="en-US">
              <a:cs typeface="Calibri"/>
            </a:endParaRPr>
          </a:p>
        </p:txBody>
      </p:sp>
      <p:sp>
        <p:nvSpPr>
          <p:cNvPr id="9" name="TextBox 8">
            <a:extLst>
              <a:ext uri="{FF2B5EF4-FFF2-40B4-BE49-F238E27FC236}">
                <a16:creationId xmlns:a16="http://schemas.microsoft.com/office/drawing/2014/main" id="{DFE6E97C-E0DF-4422-9F10-1C0B0F466DCC}"/>
              </a:ext>
            </a:extLst>
          </p:cNvPr>
          <p:cNvSpPr txBox="1"/>
          <p:nvPr/>
        </p:nvSpPr>
        <p:spPr>
          <a:xfrm>
            <a:off x="99891" y="2258892"/>
            <a:ext cx="112150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Other</a:t>
            </a:r>
          </a:p>
          <a:p>
            <a:r>
              <a:rPr lang="en-US"/>
              <a:t>Samples</a:t>
            </a:r>
          </a:p>
          <a:p>
            <a:r>
              <a:rPr lang="en-US">
                <a:cs typeface="Calibri"/>
              </a:rPr>
              <a:t>(n = 244)</a:t>
            </a:r>
          </a:p>
        </p:txBody>
      </p:sp>
      <p:cxnSp>
        <p:nvCxnSpPr>
          <p:cNvPr id="10" name="Straight Arrow Connector 9">
            <a:extLst>
              <a:ext uri="{FF2B5EF4-FFF2-40B4-BE49-F238E27FC236}">
                <a16:creationId xmlns:a16="http://schemas.microsoft.com/office/drawing/2014/main" id="{DAC5BA97-E477-4A18-8EB9-B081D639EA63}"/>
              </a:ext>
            </a:extLst>
          </p:cNvPr>
          <p:cNvCxnSpPr/>
          <p:nvPr/>
        </p:nvCxnSpPr>
        <p:spPr>
          <a:xfrm>
            <a:off x="1039934" y="2739780"/>
            <a:ext cx="533401" cy="58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Slide Number Placeholder 10">
            <a:extLst>
              <a:ext uri="{FF2B5EF4-FFF2-40B4-BE49-F238E27FC236}">
                <a16:creationId xmlns:a16="http://schemas.microsoft.com/office/drawing/2014/main" id="{12B6D06B-D27C-E74F-6F61-7B819C69246F}"/>
              </a:ext>
            </a:extLst>
          </p:cNvPr>
          <p:cNvSpPr>
            <a:spLocks noGrp="1"/>
          </p:cNvSpPr>
          <p:nvPr>
            <p:ph type="sldNum" sz="quarter" idx="12"/>
          </p:nvPr>
        </p:nvSpPr>
        <p:spPr/>
        <p:txBody>
          <a:bodyPr/>
          <a:lstStyle/>
          <a:p>
            <a:fld id="{330EA680-D336-4FF7-8B7A-9848BB0A1C32}" type="slidenum">
              <a:rPr lang="en-US" smtClean="0"/>
              <a:t>13</a:t>
            </a:fld>
            <a:endParaRPr lang="en-US"/>
          </a:p>
        </p:txBody>
      </p:sp>
    </p:spTree>
    <p:extLst>
      <p:ext uri="{BB962C8B-B14F-4D97-AF65-F5344CB8AC3E}">
        <p14:creationId xmlns:p14="http://schemas.microsoft.com/office/powerpoint/2010/main" val="207606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76F6267-B094-4C0C-B4E4-896E79DE2BC9}"/>
              </a:ext>
            </a:extLst>
          </p:cNvPr>
          <p:cNvSpPr>
            <a:spLocks noGrp="1"/>
          </p:cNvSpPr>
          <p:nvPr>
            <p:ph type="title"/>
          </p:nvPr>
        </p:nvSpPr>
        <p:spPr>
          <a:xfrm>
            <a:off x="408354" y="3663"/>
            <a:ext cx="10515600" cy="1325563"/>
          </a:xfrm>
        </p:spPr>
        <p:txBody>
          <a:bodyPr/>
          <a:lstStyle/>
          <a:p>
            <a:r>
              <a:rPr lang="en-US">
                <a:cs typeface="Calibri Light"/>
              </a:rPr>
              <a:t>RNA positive cases: aberrant splicing</a:t>
            </a:r>
            <a:endParaRPr lang="en-US"/>
          </a:p>
        </p:txBody>
      </p:sp>
      <p:pic>
        <p:nvPicPr>
          <p:cNvPr id="5" name="Picture 5" descr="Chart&#10;&#10;Description automatically generated">
            <a:extLst>
              <a:ext uri="{FF2B5EF4-FFF2-40B4-BE49-F238E27FC236}">
                <a16:creationId xmlns:a16="http://schemas.microsoft.com/office/drawing/2014/main" id="{C62E68A4-60E7-46ED-BA23-02F2C6908931}"/>
              </a:ext>
            </a:extLst>
          </p:cNvPr>
          <p:cNvPicPr>
            <a:picLocks noChangeAspect="1"/>
          </p:cNvPicPr>
          <p:nvPr/>
        </p:nvPicPr>
        <p:blipFill>
          <a:blip r:embed="rId2"/>
          <a:stretch>
            <a:fillRect/>
          </a:stretch>
        </p:blipFill>
        <p:spPr>
          <a:xfrm>
            <a:off x="480646" y="1469999"/>
            <a:ext cx="8452337" cy="5078585"/>
          </a:xfrm>
          <a:prstGeom prst="rect">
            <a:avLst/>
          </a:prstGeom>
        </p:spPr>
      </p:pic>
      <p:sp>
        <p:nvSpPr>
          <p:cNvPr id="6" name="Rectangle 5">
            <a:extLst>
              <a:ext uri="{FF2B5EF4-FFF2-40B4-BE49-F238E27FC236}">
                <a16:creationId xmlns:a16="http://schemas.microsoft.com/office/drawing/2014/main" id="{07A90614-8941-40F3-9DB9-0979654663BD}"/>
              </a:ext>
            </a:extLst>
          </p:cNvPr>
          <p:cNvSpPr/>
          <p:nvPr/>
        </p:nvSpPr>
        <p:spPr>
          <a:xfrm>
            <a:off x="433754" y="2819400"/>
            <a:ext cx="1125414" cy="10785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cs typeface="Calibri"/>
              </a:rPr>
              <a:t>Case</a:t>
            </a:r>
            <a:endParaRPr lang="en-US"/>
          </a:p>
        </p:txBody>
      </p:sp>
      <p:sp>
        <p:nvSpPr>
          <p:cNvPr id="7" name="Rectangle 6">
            <a:extLst>
              <a:ext uri="{FF2B5EF4-FFF2-40B4-BE49-F238E27FC236}">
                <a16:creationId xmlns:a16="http://schemas.microsoft.com/office/drawing/2014/main" id="{236C82CE-4BB7-46A0-B928-F6C581817463}"/>
              </a:ext>
            </a:extLst>
          </p:cNvPr>
          <p:cNvSpPr/>
          <p:nvPr/>
        </p:nvSpPr>
        <p:spPr>
          <a:xfrm>
            <a:off x="363415" y="4097214"/>
            <a:ext cx="1195752" cy="10785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cs typeface="Calibri"/>
              </a:rPr>
              <a:t>Control1</a:t>
            </a:r>
          </a:p>
        </p:txBody>
      </p:sp>
      <p:sp>
        <p:nvSpPr>
          <p:cNvPr id="8" name="Rectangle 7">
            <a:extLst>
              <a:ext uri="{FF2B5EF4-FFF2-40B4-BE49-F238E27FC236}">
                <a16:creationId xmlns:a16="http://schemas.microsoft.com/office/drawing/2014/main" id="{6A960AA6-1C0F-45E5-A9E6-47ACA001D184}"/>
              </a:ext>
            </a:extLst>
          </p:cNvPr>
          <p:cNvSpPr/>
          <p:nvPr/>
        </p:nvSpPr>
        <p:spPr>
          <a:xfrm>
            <a:off x="363414" y="5339859"/>
            <a:ext cx="1195752" cy="10785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cs typeface="Calibri"/>
              </a:rPr>
              <a:t>Control2</a:t>
            </a:r>
          </a:p>
        </p:txBody>
      </p:sp>
      <p:pic>
        <p:nvPicPr>
          <p:cNvPr id="9" name="Picture 9" descr="Diagram&#10;&#10;Description automatically generated">
            <a:extLst>
              <a:ext uri="{FF2B5EF4-FFF2-40B4-BE49-F238E27FC236}">
                <a16:creationId xmlns:a16="http://schemas.microsoft.com/office/drawing/2014/main" id="{CCAFF6FB-6629-4777-84CD-3D4266C08716}"/>
              </a:ext>
            </a:extLst>
          </p:cNvPr>
          <p:cNvPicPr>
            <a:picLocks noChangeAspect="1"/>
          </p:cNvPicPr>
          <p:nvPr/>
        </p:nvPicPr>
        <p:blipFill rotWithShape="1">
          <a:blip r:embed="rId3"/>
          <a:srcRect t="159" r="34615" b="340"/>
          <a:stretch/>
        </p:blipFill>
        <p:spPr>
          <a:xfrm>
            <a:off x="9171354" y="1002079"/>
            <a:ext cx="2227387" cy="4253688"/>
          </a:xfrm>
          <a:prstGeom prst="rect">
            <a:avLst/>
          </a:prstGeom>
        </p:spPr>
      </p:pic>
      <p:sp>
        <p:nvSpPr>
          <p:cNvPr id="10" name="TextBox 9">
            <a:extLst>
              <a:ext uri="{FF2B5EF4-FFF2-40B4-BE49-F238E27FC236}">
                <a16:creationId xmlns:a16="http://schemas.microsoft.com/office/drawing/2014/main" id="{D91608EB-4235-4542-A093-E2B5ED993D1C}"/>
              </a:ext>
            </a:extLst>
          </p:cNvPr>
          <p:cNvSpPr txBox="1"/>
          <p:nvPr/>
        </p:nvSpPr>
        <p:spPr>
          <a:xfrm>
            <a:off x="9269046" y="5382846"/>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cs typeface="Calibri"/>
              </a:rPr>
              <a:t>SampleID</a:t>
            </a:r>
            <a:r>
              <a:rPr lang="en-US">
                <a:cs typeface="Calibri"/>
              </a:rPr>
              <a:t>: 20-10362</a:t>
            </a:r>
          </a:p>
          <a:p>
            <a:r>
              <a:rPr lang="en-US">
                <a:cs typeface="Calibri"/>
              </a:rPr>
              <a:t>Z-Score: -4.44</a:t>
            </a:r>
            <a:endParaRPr lang="en-US"/>
          </a:p>
          <a:p>
            <a:r>
              <a:rPr lang="en-US">
                <a:cs typeface="Calibri"/>
              </a:rPr>
              <a:t>P value: 3.18e-5</a:t>
            </a:r>
          </a:p>
          <a:p>
            <a:r>
              <a:rPr lang="en-US" err="1">
                <a:cs typeface="Calibri"/>
              </a:rPr>
              <a:t>Padjust</a:t>
            </a:r>
            <a:r>
              <a:rPr lang="en-US">
                <a:cs typeface="Calibri"/>
              </a:rPr>
              <a:t>: 0.47</a:t>
            </a:r>
          </a:p>
        </p:txBody>
      </p:sp>
      <p:cxnSp>
        <p:nvCxnSpPr>
          <p:cNvPr id="2" name="Straight Arrow Connector 1">
            <a:extLst>
              <a:ext uri="{FF2B5EF4-FFF2-40B4-BE49-F238E27FC236}">
                <a16:creationId xmlns:a16="http://schemas.microsoft.com/office/drawing/2014/main" id="{A94F76E6-1775-4E7C-84A7-6DFCCDCA031B}"/>
              </a:ext>
            </a:extLst>
          </p:cNvPr>
          <p:cNvCxnSpPr/>
          <p:nvPr/>
        </p:nvCxnSpPr>
        <p:spPr>
          <a:xfrm flipH="1">
            <a:off x="4960816" y="1828800"/>
            <a:ext cx="814753" cy="105116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1" name="Table 10">
            <a:extLst>
              <a:ext uri="{FF2B5EF4-FFF2-40B4-BE49-F238E27FC236}">
                <a16:creationId xmlns:a16="http://schemas.microsoft.com/office/drawing/2014/main" id="{22D35464-CFCF-4C04-9700-43D239348659}"/>
              </a:ext>
            </a:extLst>
          </p:cNvPr>
          <p:cNvGraphicFramePr>
            <a:graphicFrameLocks noGrp="1"/>
          </p:cNvGraphicFramePr>
          <p:nvPr>
            <p:extLst>
              <p:ext uri="{D42A27DB-BD31-4B8C-83A1-F6EECF244321}">
                <p14:modId xmlns:p14="http://schemas.microsoft.com/office/powerpoint/2010/main" val="3597322622"/>
              </p:ext>
            </p:extLst>
          </p:nvPr>
        </p:nvGraphicFramePr>
        <p:xfrm>
          <a:off x="5783385" y="1533769"/>
          <a:ext cx="2821364" cy="654456"/>
        </p:xfrm>
        <a:graphic>
          <a:graphicData uri="http://schemas.openxmlformats.org/drawingml/2006/table">
            <a:tbl>
              <a:tblPr firstRow="1" bandRow="1">
                <a:tableStyleId>{5C22544A-7EE6-4342-B048-85BDC9FD1C3A}</a:tableStyleId>
              </a:tblPr>
              <a:tblGrid>
                <a:gridCol w="2821364">
                  <a:extLst>
                    <a:ext uri="{9D8B030D-6E8A-4147-A177-3AD203B41FA5}">
                      <a16:colId xmlns:a16="http://schemas.microsoft.com/office/drawing/2014/main" val="1036570473"/>
                    </a:ext>
                  </a:extLst>
                </a:gridCol>
              </a:tblGrid>
              <a:tr h="654456">
                <a:tc>
                  <a:txBody>
                    <a:bodyPr/>
                    <a:lstStyle/>
                    <a:p>
                      <a:pPr algn="ctr" fontAlgn="b"/>
                      <a:r>
                        <a:rPr lang="en-US" sz="1800">
                          <a:effectLst/>
                        </a:rPr>
                        <a:t>NM_004595.5:c.265-5T&gt;A</a:t>
                      </a:r>
                    </a:p>
                    <a:p>
                      <a:pPr lvl="0" algn="ctr">
                        <a:buNone/>
                      </a:pPr>
                      <a:r>
                        <a:rPr lang="en-US" sz="1800">
                          <a:effectLst/>
                        </a:rPr>
                        <a:t>-5 Splice acceptor site</a:t>
                      </a:r>
                    </a:p>
                  </a:txBody>
                  <a:tcPr marL="9525" marR="9525" marT="9525" anchor="b"/>
                </a:tc>
                <a:extLst>
                  <a:ext uri="{0D108BD9-81ED-4DB2-BD59-A6C34878D82A}">
                    <a16:rowId xmlns:a16="http://schemas.microsoft.com/office/drawing/2014/main" val="1501559051"/>
                  </a:ext>
                </a:extLst>
              </a:tr>
            </a:tbl>
          </a:graphicData>
        </a:graphic>
      </p:graphicFrame>
      <p:sp>
        <p:nvSpPr>
          <p:cNvPr id="3" name="Slide Number Placeholder 2">
            <a:extLst>
              <a:ext uri="{FF2B5EF4-FFF2-40B4-BE49-F238E27FC236}">
                <a16:creationId xmlns:a16="http://schemas.microsoft.com/office/drawing/2014/main" id="{EE22BCCC-5A6D-44CC-ED3C-F295D4BA05AB}"/>
              </a:ext>
            </a:extLst>
          </p:cNvPr>
          <p:cNvSpPr>
            <a:spLocks noGrp="1"/>
          </p:cNvSpPr>
          <p:nvPr>
            <p:ph type="sldNum" sz="quarter" idx="12"/>
          </p:nvPr>
        </p:nvSpPr>
        <p:spPr/>
        <p:txBody>
          <a:bodyPr/>
          <a:lstStyle/>
          <a:p>
            <a:fld id="{330EA680-D336-4FF7-8B7A-9848BB0A1C32}" type="slidenum">
              <a:rPr lang="en-US" smtClean="0"/>
              <a:t>14</a:t>
            </a:fld>
            <a:endParaRPr lang="en-US"/>
          </a:p>
        </p:txBody>
      </p:sp>
    </p:spTree>
    <p:extLst>
      <p:ext uri="{BB962C8B-B14F-4D97-AF65-F5344CB8AC3E}">
        <p14:creationId xmlns:p14="http://schemas.microsoft.com/office/powerpoint/2010/main" val="4018072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3DC2B78-DB75-4D3C-B326-6308E837433A}"/>
              </a:ext>
            </a:extLst>
          </p:cNvPr>
          <p:cNvGraphicFramePr>
            <a:graphicFrameLocks noGrp="1"/>
          </p:cNvGraphicFramePr>
          <p:nvPr>
            <p:extLst>
              <p:ext uri="{D42A27DB-BD31-4B8C-83A1-F6EECF244321}">
                <p14:modId xmlns:p14="http://schemas.microsoft.com/office/powerpoint/2010/main" val="320868901"/>
              </p:ext>
            </p:extLst>
          </p:nvPr>
        </p:nvGraphicFramePr>
        <p:xfrm>
          <a:off x="402494" y="841625"/>
          <a:ext cx="11448110" cy="5847636"/>
        </p:xfrm>
        <a:graphic>
          <a:graphicData uri="http://schemas.openxmlformats.org/drawingml/2006/table">
            <a:tbl>
              <a:tblPr firstRow="1" bandRow="1">
                <a:tableStyleId>{5C22544A-7EE6-4342-B048-85BDC9FD1C3A}</a:tableStyleId>
              </a:tblPr>
              <a:tblGrid>
                <a:gridCol w="667380">
                  <a:extLst>
                    <a:ext uri="{9D8B030D-6E8A-4147-A177-3AD203B41FA5}">
                      <a16:colId xmlns:a16="http://schemas.microsoft.com/office/drawing/2014/main" val="1610486362"/>
                    </a:ext>
                  </a:extLst>
                </a:gridCol>
                <a:gridCol w="464399">
                  <a:extLst>
                    <a:ext uri="{9D8B030D-6E8A-4147-A177-3AD203B41FA5}">
                      <a16:colId xmlns:a16="http://schemas.microsoft.com/office/drawing/2014/main" val="3799703538"/>
                    </a:ext>
                  </a:extLst>
                </a:gridCol>
                <a:gridCol w="530744">
                  <a:extLst>
                    <a:ext uri="{9D8B030D-6E8A-4147-A177-3AD203B41FA5}">
                      <a16:colId xmlns:a16="http://schemas.microsoft.com/office/drawing/2014/main" val="470739610"/>
                    </a:ext>
                  </a:extLst>
                </a:gridCol>
                <a:gridCol w="578131">
                  <a:extLst>
                    <a:ext uri="{9D8B030D-6E8A-4147-A177-3AD203B41FA5}">
                      <a16:colId xmlns:a16="http://schemas.microsoft.com/office/drawing/2014/main" val="2240409246"/>
                    </a:ext>
                  </a:extLst>
                </a:gridCol>
                <a:gridCol w="322236">
                  <a:extLst>
                    <a:ext uri="{9D8B030D-6E8A-4147-A177-3AD203B41FA5}">
                      <a16:colId xmlns:a16="http://schemas.microsoft.com/office/drawing/2014/main" val="4034178063"/>
                    </a:ext>
                  </a:extLst>
                </a:gridCol>
                <a:gridCol w="454922">
                  <a:extLst>
                    <a:ext uri="{9D8B030D-6E8A-4147-A177-3AD203B41FA5}">
                      <a16:colId xmlns:a16="http://schemas.microsoft.com/office/drawing/2014/main" val="2013489028"/>
                    </a:ext>
                  </a:extLst>
                </a:gridCol>
                <a:gridCol w="663430">
                  <a:extLst>
                    <a:ext uri="{9D8B030D-6E8A-4147-A177-3AD203B41FA5}">
                      <a16:colId xmlns:a16="http://schemas.microsoft.com/office/drawing/2014/main" val="1418170824"/>
                    </a:ext>
                  </a:extLst>
                </a:gridCol>
                <a:gridCol w="587609">
                  <a:extLst>
                    <a:ext uri="{9D8B030D-6E8A-4147-A177-3AD203B41FA5}">
                      <a16:colId xmlns:a16="http://schemas.microsoft.com/office/drawing/2014/main" val="2285113572"/>
                    </a:ext>
                  </a:extLst>
                </a:gridCol>
                <a:gridCol w="502311">
                  <a:extLst>
                    <a:ext uri="{9D8B030D-6E8A-4147-A177-3AD203B41FA5}">
                      <a16:colId xmlns:a16="http://schemas.microsoft.com/office/drawing/2014/main" val="3771324530"/>
                    </a:ext>
                  </a:extLst>
                </a:gridCol>
                <a:gridCol w="473878">
                  <a:extLst>
                    <a:ext uri="{9D8B030D-6E8A-4147-A177-3AD203B41FA5}">
                      <a16:colId xmlns:a16="http://schemas.microsoft.com/office/drawing/2014/main" val="1619185063"/>
                    </a:ext>
                  </a:extLst>
                </a:gridCol>
                <a:gridCol w="2094546">
                  <a:extLst>
                    <a:ext uri="{9D8B030D-6E8A-4147-A177-3AD203B41FA5}">
                      <a16:colId xmlns:a16="http://schemas.microsoft.com/office/drawing/2014/main" val="321404160"/>
                    </a:ext>
                  </a:extLst>
                </a:gridCol>
                <a:gridCol w="4108524">
                  <a:extLst>
                    <a:ext uri="{9D8B030D-6E8A-4147-A177-3AD203B41FA5}">
                      <a16:colId xmlns:a16="http://schemas.microsoft.com/office/drawing/2014/main" val="2586801313"/>
                    </a:ext>
                  </a:extLst>
                </a:gridCol>
              </a:tblGrid>
              <a:tr h="311025">
                <a:tc>
                  <a:txBody>
                    <a:bodyPr/>
                    <a:lstStyle/>
                    <a:p>
                      <a:pPr fontAlgn="b"/>
                      <a:r>
                        <a:rPr lang="en-US" sz="1100" err="1">
                          <a:effectLst/>
                        </a:rPr>
                        <a:t>sampleID</a:t>
                      </a:r>
                      <a:endParaRPr lang="en-US" sz="1100" err="1">
                        <a:effectLst/>
                        <a:latin typeface="Calibri" panose="020F0502020204030204" pitchFamily="34" charset="0"/>
                      </a:endParaRPr>
                    </a:p>
                  </a:txBody>
                  <a:tcPr marL="9525" marR="9525" marT="9525" marB="0" anchor="b"/>
                </a:tc>
                <a:tc>
                  <a:txBody>
                    <a:bodyPr/>
                    <a:lstStyle/>
                    <a:p>
                      <a:pPr fontAlgn="b"/>
                      <a:r>
                        <a:rPr lang="en-US" sz="1100" err="1">
                          <a:effectLst/>
                        </a:rPr>
                        <a:t>HGNC.Symbol</a:t>
                      </a:r>
                      <a:endParaRPr lang="en-US" sz="1100" err="1">
                        <a:effectLst/>
                        <a:latin typeface="Calibri" panose="020F0502020204030204" pitchFamily="34" charset="0"/>
                      </a:endParaRPr>
                    </a:p>
                  </a:txBody>
                  <a:tcPr marL="9525" marR="9525" marT="9525" marB="0" anchor="b"/>
                </a:tc>
                <a:tc>
                  <a:txBody>
                    <a:bodyPr/>
                    <a:lstStyle/>
                    <a:p>
                      <a:pPr fontAlgn="b"/>
                      <a:r>
                        <a:rPr lang="en-US" sz="1100">
                          <a:effectLst/>
                        </a:rPr>
                        <a:t>team</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model</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P</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SD</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Expression</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Splicing</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ASE</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Other</a:t>
                      </a:r>
                      <a:endParaRPr lang="en-US" sz="1100">
                        <a:effectLst/>
                        <a:latin typeface="Calibri" panose="020F0502020204030204" pitchFamily="34" charset="0"/>
                      </a:endParaRPr>
                    </a:p>
                  </a:txBody>
                  <a:tcPr marL="9525" marR="9525" marT="9525" marB="0" anchor="b"/>
                </a:tc>
                <a:tc>
                  <a:txBody>
                    <a:bodyPr/>
                    <a:lstStyle/>
                    <a:p>
                      <a:pPr fontAlgn="b"/>
                      <a:r>
                        <a:rPr lang="en-US" sz="1100" err="1">
                          <a:effectLst/>
                        </a:rPr>
                        <a:t>RNA.impact</a:t>
                      </a:r>
                      <a:endParaRPr lang="en-US" sz="1100" err="1">
                        <a:effectLst/>
                        <a:latin typeface="Calibri" panose="020F0502020204030204" pitchFamily="34" charset="0"/>
                      </a:endParaRPr>
                    </a:p>
                  </a:txBody>
                  <a:tcPr marL="9525" marR="9525" marT="9525" marB="0" anchor="b"/>
                </a:tc>
                <a:tc>
                  <a:txBody>
                    <a:bodyPr/>
                    <a:lstStyle/>
                    <a:p>
                      <a:pPr fontAlgn="b"/>
                      <a:r>
                        <a:rPr lang="en-US" sz="1100" err="1">
                          <a:effectLst/>
                        </a:rPr>
                        <a:t>Additional.comments</a:t>
                      </a:r>
                      <a:endParaRPr lang="en-US" sz="1100" err="1">
                        <a:effectLst/>
                        <a:latin typeface="Calibri" panose="020F0502020204030204" pitchFamily="34" charset="0"/>
                      </a:endParaRPr>
                    </a:p>
                  </a:txBody>
                  <a:tcPr marL="9525" marR="9525" marT="9525" marB="0" anchor="b"/>
                </a:tc>
                <a:extLst>
                  <a:ext uri="{0D108BD9-81ED-4DB2-BD59-A6C34878D82A}">
                    <a16:rowId xmlns:a16="http://schemas.microsoft.com/office/drawing/2014/main" val="2436476271"/>
                  </a:ext>
                </a:extLst>
              </a:tr>
              <a:tr h="159955">
                <a:tc>
                  <a:txBody>
                    <a:bodyPr/>
                    <a:lstStyle/>
                    <a:p>
                      <a:pPr fontAlgn="b"/>
                      <a:r>
                        <a:rPr lang="en-US" sz="1100">
                          <a:effectLst/>
                        </a:rPr>
                        <a:t>20-10329</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CASK</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Team1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model_1</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0.96</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0.41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yes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decreased expression</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1463683963"/>
                  </a:ext>
                </a:extLst>
              </a:tr>
              <a:tr h="159955">
                <a:tc>
                  <a:txBody>
                    <a:bodyPr/>
                    <a:lstStyle/>
                    <a:p>
                      <a:pPr fontAlgn="b"/>
                      <a:r>
                        <a:rPr lang="en-US" sz="1100">
                          <a:effectLst/>
                        </a:rPr>
                        <a:t>20-10329</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CASK</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Team1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model_2</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0.96</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0.41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yes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decreased expression</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1193845318"/>
                  </a:ext>
                </a:extLst>
              </a:tr>
              <a:tr h="159955">
                <a:tc>
                  <a:txBody>
                    <a:bodyPr/>
                    <a:lstStyle/>
                    <a:p>
                      <a:pPr fontAlgn="b"/>
                      <a:r>
                        <a:rPr lang="en-US" sz="1100">
                          <a:effectLst/>
                        </a:rPr>
                        <a:t>20-10329</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CASK</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Team1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model_3</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1</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0.43</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yes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decreased expression</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3848547167"/>
                  </a:ext>
                </a:extLst>
              </a:tr>
              <a:tr h="159955">
                <a:tc>
                  <a:txBody>
                    <a:bodyPr/>
                    <a:lstStyle/>
                    <a:p>
                      <a:pPr fontAlgn="b"/>
                      <a:r>
                        <a:rPr lang="en-US" sz="1100">
                          <a:effectLst/>
                        </a:rPr>
                        <a:t>20-10329</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CASK</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Team1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model_4</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1</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0.43</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yes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decreased expression</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1122996602"/>
                  </a:ext>
                </a:extLst>
              </a:tr>
              <a:tr h="159955">
                <a:tc>
                  <a:txBody>
                    <a:bodyPr/>
                    <a:lstStyle/>
                    <a:p>
                      <a:pPr fontAlgn="b"/>
                      <a:r>
                        <a:rPr lang="en-US" sz="1100">
                          <a:effectLst/>
                        </a:rPr>
                        <a:t>20-10329</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CASK</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Team1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model_5</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1</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0.43</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yes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decreased expression</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2933619673"/>
                  </a:ext>
                </a:extLst>
              </a:tr>
              <a:tr h="159955">
                <a:tc>
                  <a:txBody>
                    <a:bodyPr/>
                    <a:lstStyle/>
                    <a:p>
                      <a:pPr fontAlgn="b"/>
                      <a:r>
                        <a:rPr lang="en-US" sz="1100">
                          <a:effectLst/>
                        </a:rPr>
                        <a:t>20-10329</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CASK</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Team1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model_6</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1</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0.43</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yes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decreased expression</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1732147476"/>
                  </a:ext>
                </a:extLst>
              </a:tr>
              <a:tr h="159955">
                <a:tc>
                  <a:txBody>
                    <a:bodyPr/>
                    <a:lstStyle/>
                    <a:p>
                      <a:pPr fontAlgn="b"/>
                      <a:r>
                        <a:rPr lang="en-US" sz="1100">
                          <a:effectLst/>
                        </a:rPr>
                        <a:t>20-10336</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HDAC8</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Team1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model_1</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0.93</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0.4</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yes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decreased expression</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519089662"/>
                  </a:ext>
                </a:extLst>
              </a:tr>
              <a:tr h="159955">
                <a:tc>
                  <a:txBody>
                    <a:bodyPr/>
                    <a:lstStyle/>
                    <a:p>
                      <a:pPr fontAlgn="b"/>
                      <a:r>
                        <a:rPr lang="en-US" sz="1100">
                          <a:effectLst/>
                        </a:rPr>
                        <a:t>20-10336</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HDAC8</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Team1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model_2</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0.93</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0.4</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yes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decreased expression</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3157524770"/>
                  </a:ext>
                </a:extLst>
              </a:tr>
              <a:tr h="159955">
                <a:tc>
                  <a:txBody>
                    <a:bodyPr/>
                    <a:lstStyle/>
                    <a:p>
                      <a:pPr fontAlgn="b"/>
                      <a:r>
                        <a:rPr lang="en-US" sz="1100">
                          <a:effectLst/>
                        </a:rPr>
                        <a:t>20-10336</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HDAC8</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Team1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model_3</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1</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0.43</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yes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decreased expression</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1080112957"/>
                  </a:ext>
                </a:extLst>
              </a:tr>
              <a:tr h="159955">
                <a:tc>
                  <a:txBody>
                    <a:bodyPr/>
                    <a:lstStyle/>
                    <a:p>
                      <a:pPr fontAlgn="b"/>
                      <a:r>
                        <a:rPr lang="en-US" sz="1100">
                          <a:effectLst/>
                        </a:rPr>
                        <a:t>20-10336</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HDAC8</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Team1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model_4</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1</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0.43</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yes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decreased expression</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4038982145"/>
                  </a:ext>
                </a:extLst>
              </a:tr>
              <a:tr h="159955">
                <a:tc>
                  <a:txBody>
                    <a:bodyPr/>
                    <a:lstStyle/>
                    <a:p>
                      <a:pPr fontAlgn="b"/>
                      <a:r>
                        <a:rPr lang="en-US" sz="1100">
                          <a:effectLst/>
                        </a:rPr>
                        <a:t>20-10336</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HDAC8</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Team1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model_5</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1</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0.43</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yes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decreased expression</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3656600551"/>
                  </a:ext>
                </a:extLst>
              </a:tr>
              <a:tr h="159955">
                <a:tc>
                  <a:txBody>
                    <a:bodyPr/>
                    <a:lstStyle/>
                    <a:p>
                      <a:pPr fontAlgn="b"/>
                      <a:r>
                        <a:rPr lang="en-US" sz="1100">
                          <a:effectLst/>
                        </a:rPr>
                        <a:t>20-10336</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HDAC8</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Team1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model_6</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1</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rPr>
                        <a:t>0.43</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yes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decreased expression</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1903907370"/>
                  </a:ext>
                </a:extLst>
              </a:tr>
              <a:tr h="2292701">
                <a:tc>
                  <a:txBody>
                    <a:bodyPr/>
                    <a:lstStyle/>
                    <a:p>
                      <a:pPr fontAlgn="b"/>
                      <a:r>
                        <a:rPr lang="en-US" sz="1100">
                          <a:effectLst/>
                        </a:rPr>
                        <a:t>20-10362</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SMS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Team3</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model_1</a:t>
                      </a:r>
                      <a:endParaRPr lang="en-US" sz="1100">
                        <a:effectLst/>
                        <a:latin typeface="Calibri" panose="020F0502020204030204" pitchFamily="34" charset="0"/>
                      </a:endParaRPr>
                    </a:p>
                  </a:txBody>
                  <a:tcPr marL="9525" marR="9525" marT="9525" marB="0" anchor="b"/>
                </a:tc>
                <a:tc>
                  <a:txBody>
                    <a:bodyPr/>
                    <a:lstStyle/>
                    <a:p>
                      <a:pPr algn="r" fontAlgn="b"/>
                      <a:r>
                        <a:rPr lang="en-US" sz="1100">
                          <a:effectLst/>
                          <a:highlight>
                            <a:srgbClr val="FFFF00"/>
                          </a:highlight>
                        </a:rPr>
                        <a:t>0.14</a:t>
                      </a:r>
                      <a:endParaRPr lang="en-US" sz="1100">
                        <a:effectLst/>
                        <a:highlight>
                          <a:srgbClr val="FFFF00"/>
                        </a:highlight>
                        <a:latin typeface="Calibri" panose="020F0502020204030204" pitchFamily="34" charset="0"/>
                      </a:endParaRPr>
                    </a:p>
                  </a:txBody>
                  <a:tcPr marL="9525" marR="9525" marT="9525" marB="0" anchor="b"/>
                </a:tc>
                <a:tc>
                  <a:txBody>
                    <a:bodyPr/>
                    <a:lstStyle/>
                    <a:p>
                      <a:pPr algn="r" fontAlgn="b"/>
                      <a:r>
                        <a:rPr lang="en-US" sz="1100">
                          <a:effectLst/>
                        </a:rPr>
                        <a:t>0.05</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yes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algn="ctr" fontAlgn="ctr"/>
                      <a:r>
                        <a:rPr lang="en-US" sz="1100">
                          <a:effectLst/>
                        </a:rPr>
                        <a:t>splicing change: exonSkipping,sameIntron,sameIntron,exonSkipping,inconclusive,sameIntron,inconclusive,inconclusive, genomic location: X:21985435-21995178,X:21990690-21995178,X:21985435-21990014,X:21985435-21995178,X:21990624-21990625,X:21990109-21990624,X:21990689-21990690,X:21990108-21990109</a:t>
                      </a:r>
                      <a:endParaRPr lang="en-US" sz="1100">
                        <a:effectLst/>
                        <a:latin typeface="Calibri" panose="020F0502020204030204" pitchFamily="34" charset="0"/>
                      </a:endParaRPr>
                    </a:p>
                  </a:txBody>
                  <a:tcPr marL="9525" marR="9525" marT="9525" marB="0" anchor="ctr"/>
                </a:tc>
                <a:tc>
                  <a:txBody>
                    <a:bodyPr/>
                    <a:lstStyle/>
                    <a:p>
                      <a:pPr algn="ctr" fontAlgn="b"/>
                      <a:endParaRPr lang="en-US" sz="1100">
                        <a:effectLst/>
                        <a:latin typeface="Calibri" panose="020F0502020204030204" pitchFamily="34" charset="0"/>
                      </a:endParaRPr>
                    </a:p>
                  </a:txBody>
                  <a:tcPr marL="9525" marR="9525" marT="9525" marB="0" anchor="b"/>
                </a:tc>
                <a:extLst>
                  <a:ext uri="{0D108BD9-81ED-4DB2-BD59-A6C34878D82A}">
                    <a16:rowId xmlns:a16="http://schemas.microsoft.com/office/drawing/2014/main" val="2735407875"/>
                  </a:ext>
                </a:extLst>
              </a:tr>
              <a:tr h="1084150">
                <a:tc>
                  <a:txBody>
                    <a:bodyPr/>
                    <a:lstStyle/>
                    <a:p>
                      <a:pPr fontAlgn="b"/>
                      <a:r>
                        <a:rPr lang="en-US" sz="1100">
                          <a:effectLst/>
                        </a:rPr>
                        <a:t>20-10362</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SMS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Team3</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model_2</a:t>
                      </a:r>
                      <a:endParaRPr lang="en-US" sz="1100">
                        <a:effectLst/>
                        <a:latin typeface="Calibri" panose="020F0502020204030204" pitchFamily="34" charset="0"/>
                      </a:endParaRPr>
                    </a:p>
                  </a:txBody>
                  <a:tcPr marL="9525" marR="9525" marT="9525" marB="0" anchor="b"/>
                </a:tc>
                <a:tc>
                  <a:txBody>
                    <a:bodyPr/>
                    <a:lstStyle/>
                    <a:p>
                      <a:pPr algn="r" fontAlgn="b"/>
                      <a:r>
                        <a:rPr lang="en-US" sz="1100">
                          <a:solidFill>
                            <a:schemeClr val="tx1"/>
                          </a:solidFill>
                          <a:effectLst/>
                          <a:highlight>
                            <a:srgbClr val="FFFF00"/>
                          </a:highlight>
                        </a:rPr>
                        <a:t>1</a:t>
                      </a:r>
                      <a:endParaRPr lang="en-US" sz="1100">
                        <a:solidFill>
                          <a:schemeClr val="tx1"/>
                        </a:solidFill>
                        <a:effectLst/>
                        <a:highlight>
                          <a:srgbClr val="FFFF00"/>
                        </a:highlight>
                        <a:latin typeface="Calibri" panose="020F0502020204030204" pitchFamily="34" charset="0"/>
                      </a:endParaRPr>
                    </a:p>
                  </a:txBody>
                  <a:tcPr marL="9525" marR="9525" marT="9525" marB="0" anchor="b"/>
                </a:tc>
                <a:tc>
                  <a:txBody>
                    <a:bodyPr/>
                    <a:lstStyle/>
                    <a:p>
                      <a:pPr algn="r" fontAlgn="b"/>
                      <a:r>
                        <a:rPr lang="en-US" sz="1100">
                          <a:effectLst/>
                        </a:rPr>
                        <a:t>0.1</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yes</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fontAlgn="b"/>
                      <a:r>
                        <a:rPr lang="en-US" sz="1100">
                          <a:effectLst/>
                        </a:rPr>
                        <a:t>no</a:t>
                      </a:r>
                      <a:endParaRPr lang="en-US" sz="1100">
                        <a:effectLst/>
                        <a:latin typeface="Calibri" panose="020F0502020204030204" pitchFamily="34" charset="0"/>
                      </a:endParaRPr>
                    </a:p>
                  </a:txBody>
                  <a:tcPr marL="9525" marR="9525" marT="9525" marB="0" anchor="b"/>
                </a:tc>
                <a:tc>
                  <a:txBody>
                    <a:bodyPr/>
                    <a:lstStyle/>
                    <a:p>
                      <a:pPr lvl="0" algn="ctr">
                        <a:buNone/>
                      </a:pPr>
                      <a:r>
                        <a:rPr lang="en-US" sz="1100">
                          <a:effectLst/>
                        </a:rPr>
                        <a:t>Same as above</a:t>
                      </a:r>
                      <a:endParaRPr lang="en-US"/>
                    </a:p>
                  </a:txBody>
                  <a:tcPr marL="9525" marR="9525" marT="9525" marB="0" anchor="ctr"/>
                </a:tc>
                <a:tc>
                  <a:txBody>
                    <a:bodyPr/>
                    <a:lstStyle/>
                    <a:p>
                      <a:pPr algn="ctr" fontAlgn="ctr"/>
                      <a:r>
                        <a:rPr lang="en-US" sz="1100">
                          <a:effectLst/>
                        </a:rPr>
                        <a:t>Patient is male with Snyder-Robinson-Syndrome and has a hemizygous variant in SMS which causes intron 3 &amp; 4 retention. SMS is known to cause Snyder-Robinson-Syndrome.</a:t>
                      </a:r>
                      <a:endParaRPr lang="en-US" sz="1100">
                        <a:effectLst/>
                        <a:latin typeface="Calibri" panose="020F0502020204030204" pitchFamily="34" charset="0"/>
                      </a:endParaRPr>
                    </a:p>
                  </a:txBody>
                  <a:tcPr marL="9525" marR="9525" marT="9525" marB="0" anchor="ctr"/>
                </a:tc>
                <a:extLst>
                  <a:ext uri="{0D108BD9-81ED-4DB2-BD59-A6C34878D82A}">
                    <a16:rowId xmlns:a16="http://schemas.microsoft.com/office/drawing/2014/main" val="421097517"/>
                  </a:ext>
                </a:extLst>
              </a:tr>
            </a:tbl>
          </a:graphicData>
        </a:graphic>
      </p:graphicFrame>
      <p:sp>
        <p:nvSpPr>
          <p:cNvPr id="7" name="Title 1">
            <a:extLst>
              <a:ext uri="{FF2B5EF4-FFF2-40B4-BE49-F238E27FC236}">
                <a16:creationId xmlns:a16="http://schemas.microsoft.com/office/drawing/2014/main" id="{43FD4A73-E3A9-4AFC-AE10-78A4F930944A}"/>
              </a:ext>
            </a:extLst>
          </p:cNvPr>
          <p:cNvSpPr>
            <a:spLocks noGrp="1"/>
          </p:cNvSpPr>
          <p:nvPr>
            <p:ph type="title"/>
          </p:nvPr>
        </p:nvSpPr>
        <p:spPr>
          <a:xfrm>
            <a:off x="388816" y="-250337"/>
            <a:ext cx="10515600" cy="1325563"/>
          </a:xfrm>
        </p:spPr>
        <p:txBody>
          <a:bodyPr/>
          <a:lstStyle/>
          <a:p>
            <a:r>
              <a:rPr lang="en-US">
                <a:cs typeface="Calibri Light"/>
              </a:rPr>
              <a:t>RNA positive cases: prediction results</a:t>
            </a:r>
            <a:endParaRPr lang="en-US"/>
          </a:p>
        </p:txBody>
      </p:sp>
      <p:sp>
        <p:nvSpPr>
          <p:cNvPr id="2" name="Slide Number Placeholder 1">
            <a:extLst>
              <a:ext uri="{FF2B5EF4-FFF2-40B4-BE49-F238E27FC236}">
                <a16:creationId xmlns:a16="http://schemas.microsoft.com/office/drawing/2014/main" id="{04C1A9F3-74CB-4F88-3DD3-640492FBBABE}"/>
              </a:ext>
            </a:extLst>
          </p:cNvPr>
          <p:cNvSpPr>
            <a:spLocks noGrp="1"/>
          </p:cNvSpPr>
          <p:nvPr>
            <p:ph type="sldNum" sz="quarter" idx="12"/>
          </p:nvPr>
        </p:nvSpPr>
        <p:spPr/>
        <p:txBody>
          <a:bodyPr/>
          <a:lstStyle/>
          <a:p>
            <a:fld id="{330EA680-D336-4FF7-8B7A-9848BB0A1C32}" type="slidenum">
              <a:rPr lang="en-US" smtClean="0"/>
              <a:t>15</a:t>
            </a:fld>
            <a:endParaRPr lang="en-US"/>
          </a:p>
        </p:txBody>
      </p:sp>
    </p:spTree>
    <p:extLst>
      <p:ext uri="{BB962C8B-B14F-4D97-AF65-F5344CB8AC3E}">
        <p14:creationId xmlns:p14="http://schemas.microsoft.com/office/powerpoint/2010/main" val="1606036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A16C0-61D3-42EE-BC5A-8D640E8240BB}"/>
              </a:ext>
            </a:extLst>
          </p:cNvPr>
          <p:cNvSpPr>
            <a:spLocks noGrp="1"/>
          </p:cNvSpPr>
          <p:nvPr>
            <p:ph type="title"/>
          </p:nvPr>
        </p:nvSpPr>
        <p:spPr>
          <a:xfrm>
            <a:off x="6983046" y="365125"/>
            <a:ext cx="4370754" cy="1345101"/>
          </a:xfrm>
        </p:spPr>
        <p:txBody>
          <a:bodyPr>
            <a:normAutofit/>
          </a:bodyPr>
          <a:lstStyle/>
          <a:p>
            <a:r>
              <a:rPr lang="en-US" sz="3600">
                <a:cs typeface="Calibri Light"/>
              </a:rPr>
              <a:t>Predicted RNA impact across teams</a:t>
            </a:r>
          </a:p>
        </p:txBody>
      </p:sp>
      <p:pic>
        <p:nvPicPr>
          <p:cNvPr id="3" name="Picture 3" descr="Chart, bar chart&#10;&#10;Description automatically generated">
            <a:extLst>
              <a:ext uri="{FF2B5EF4-FFF2-40B4-BE49-F238E27FC236}">
                <a16:creationId xmlns:a16="http://schemas.microsoft.com/office/drawing/2014/main" id="{2CC5DC89-A93B-4331-8C9E-B36E83AB705B}"/>
              </a:ext>
            </a:extLst>
          </p:cNvPr>
          <p:cNvPicPr>
            <a:picLocks noChangeAspect="1"/>
          </p:cNvPicPr>
          <p:nvPr/>
        </p:nvPicPr>
        <p:blipFill>
          <a:blip r:embed="rId2"/>
          <a:stretch>
            <a:fillRect/>
          </a:stretch>
        </p:blipFill>
        <p:spPr>
          <a:xfrm>
            <a:off x="1285631" y="406009"/>
            <a:ext cx="5752123" cy="6329289"/>
          </a:xfrm>
          <a:prstGeom prst="rect">
            <a:avLst/>
          </a:prstGeom>
        </p:spPr>
      </p:pic>
      <p:sp>
        <p:nvSpPr>
          <p:cNvPr id="4" name="TextBox 3">
            <a:extLst>
              <a:ext uri="{FF2B5EF4-FFF2-40B4-BE49-F238E27FC236}">
                <a16:creationId xmlns:a16="http://schemas.microsoft.com/office/drawing/2014/main" id="{71E30282-61BC-49C0-9A06-ED022A99D354}"/>
              </a:ext>
            </a:extLst>
          </p:cNvPr>
          <p:cNvSpPr txBox="1"/>
          <p:nvPr/>
        </p:nvSpPr>
        <p:spPr>
          <a:xfrm>
            <a:off x="269631" y="2741246"/>
            <a:ext cx="107266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Sample - </a:t>
            </a:r>
            <a:endParaRPr lang="en-US"/>
          </a:p>
          <a:p>
            <a:r>
              <a:rPr lang="en-US">
                <a:cs typeface="Calibri"/>
              </a:rPr>
              <a:t>Gene</a:t>
            </a:r>
            <a:endParaRPr lang="en-US"/>
          </a:p>
        </p:txBody>
      </p:sp>
      <p:sp>
        <p:nvSpPr>
          <p:cNvPr id="5" name="TextBox 4">
            <a:extLst>
              <a:ext uri="{FF2B5EF4-FFF2-40B4-BE49-F238E27FC236}">
                <a16:creationId xmlns:a16="http://schemas.microsoft.com/office/drawing/2014/main" id="{0FA0C069-EF5B-4E77-9075-104A6504D5F2}"/>
              </a:ext>
            </a:extLst>
          </p:cNvPr>
          <p:cNvSpPr txBox="1"/>
          <p:nvPr/>
        </p:nvSpPr>
        <p:spPr>
          <a:xfrm>
            <a:off x="6985558" y="4928574"/>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Each team's prediction is summarized across models </a:t>
            </a:r>
            <a:endParaRPr lang="en-US">
              <a:cs typeface="Calibri"/>
            </a:endParaRPr>
          </a:p>
        </p:txBody>
      </p:sp>
      <p:sp>
        <p:nvSpPr>
          <p:cNvPr id="6" name="TextBox 5">
            <a:extLst>
              <a:ext uri="{FF2B5EF4-FFF2-40B4-BE49-F238E27FC236}">
                <a16:creationId xmlns:a16="http://schemas.microsoft.com/office/drawing/2014/main" id="{2A348A42-8BF8-4ED9-A729-5360DE26AE6D}"/>
              </a:ext>
            </a:extLst>
          </p:cNvPr>
          <p:cNvSpPr txBox="1"/>
          <p:nvPr/>
        </p:nvSpPr>
        <p:spPr>
          <a:xfrm>
            <a:off x="7029939" y="1676400"/>
            <a:ext cx="2743199"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106 gene-sample pairs predicted to have RNA changes by at least 2 teams</a:t>
            </a:r>
          </a:p>
          <a:p>
            <a:endParaRPr lang="en-US">
              <a:cs typeface="Calibri"/>
            </a:endParaRPr>
          </a:p>
          <a:p>
            <a:r>
              <a:rPr lang="en-US" dirty="0">
                <a:cs typeface="Calibri"/>
              </a:rPr>
              <a:t>15 agreeing, all between Team1 and Team3</a:t>
            </a:r>
          </a:p>
          <a:p>
            <a:pPr marL="285750" indent="-285750">
              <a:buFont typeface="Arial"/>
              <a:buChar char="•"/>
            </a:pPr>
            <a:r>
              <a:rPr lang="en-US" dirty="0">
                <a:cs typeface="Calibri"/>
              </a:rPr>
              <a:t>3 expression</a:t>
            </a:r>
          </a:p>
          <a:p>
            <a:pPr marL="285750" indent="-285750">
              <a:buFont typeface="Arial"/>
              <a:buChar char="•"/>
            </a:pPr>
            <a:r>
              <a:rPr lang="en-US" dirty="0">
                <a:cs typeface="Calibri"/>
              </a:rPr>
              <a:t>3 splicing</a:t>
            </a:r>
          </a:p>
          <a:p>
            <a:pPr marL="285750" indent="-285750">
              <a:buFont typeface="Arial"/>
              <a:buChar char="•"/>
            </a:pPr>
            <a:r>
              <a:rPr lang="en-US" dirty="0">
                <a:cs typeface="Calibri"/>
              </a:rPr>
              <a:t>1 ASE &amp; expression</a:t>
            </a:r>
          </a:p>
          <a:p>
            <a:pPr marL="285750" indent="-285750">
              <a:buFont typeface="Arial"/>
              <a:buChar char="•"/>
            </a:pPr>
            <a:r>
              <a:rPr lang="en-US" dirty="0">
                <a:cs typeface="Calibri"/>
              </a:rPr>
              <a:t>8 ASE</a:t>
            </a:r>
          </a:p>
        </p:txBody>
      </p:sp>
      <p:sp>
        <p:nvSpPr>
          <p:cNvPr id="7" name="Slide Number Placeholder 6">
            <a:extLst>
              <a:ext uri="{FF2B5EF4-FFF2-40B4-BE49-F238E27FC236}">
                <a16:creationId xmlns:a16="http://schemas.microsoft.com/office/drawing/2014/main" id="{2228FA04-54E4-3603-6357-A826A2CD061C}"/>
              </a:ext>
            </a:extLst>
          </p:cNvPr>
          <p:cNvSpPr>
            <a:spLocks noGrp="1"/>
          </p:cNvSpPr>
          <p:nvPr>
            <p:ph type="sldNum" sz="quarter" idx="12"/>
          </p:nvPr>
        </p:nvSpPr>
        <p:spPr/>
        <p:txBody>
          <a:bodyPr/>
          <a:lstStyle/>
          <a:p>
            <a:fld id="{330EA680-D336-4FF7-8B7A-9848BB0A1C32}" type="slidenum">
              <a:rPr lang="en-US" smtClean="0"/>
              <a:t>16</a:t>
            </a:fld>
            <a:endParaRPr lang="en-US"/>
          </a:p>
        </p:txBody>
      </p:sp>
    </p:spTree>
    <p:extLst>
      <p:ext uri="{BB962C8B-B14F-4D97-AF65-F5344CB8AC3E}">
        <p14:creationId xmlns:p14="http://schemas.microsoft.com/office/powerpoint/2010/main" val="3255908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879D8-9655-463E-BA37-EE9730798EE1}"/>
              </a:ext>
            </a:extLst>
          </p:cNvPr>
          <p:cNvSpPr>
            <a:spLocks noGrp="1"/>
          </p:cNvSpPr>
          <p:nvPr>
            <p:ph type="title"/>
          </p:nvPr>
        </p:nvSpPr>
        <p:spPr/>
        <p:txBody>
          <a:bodyPr/>
          <a:lstStyle/>
          <a:p>
            <a:r>
              <a:rPr lang="en-US">
                <a:cs typeface="Calibri Light"/>
              </a:rPr>
              <a:t>Scoring based on DNA variants</a:t>
            </a:r>
            <a:endParaRPr lang="en-US"/>
          </a:p>
        </p:txBody>
      </p:sp>
      <p:sp>
        <p:nvSpPr>
          <p:cNvPr id="3" name="Content Placeholder 2">
            <a:extLst>
              <a:ext uri="{FF2B5EF4-FFF2-40B4-BE49-F238E27FC236}">
                <a16:creationId xmlns:a16="http://schemas.microsoft.com/office/drawing/2014/main" id="{49115383-AC9E-4E62-B699-B2535A25505C}"/>
              </a:ext>
            </a:extLst>
          </p:cNvPr>
          <p:cNvSpPr>
            <a:spLocks noGrp="1"/>
          </p:cNvSpPr>
          <p:nvPr>
            <p:ph idx="1"/>
          </p:nvPr>
        </p:nvSpPr>
        <p:spPr>
          <a:xfrm>
            <a:off x="838200" y="1825625"/>
            <a:ext cx="6002216" cy="4351338"/>
          </a:xfrm>
        </p:spPr>
        <p:txBody>
          <a:bodyPr vert="horz" lIns="91440" tIns="45720" rIns="91440" bIns="45720" rtlCol="0" anchor="t">
            <a:normAutofit/>
          </a:bodyPr>
          <a:lstStyle/>
          <a:p>
            <a:r>
              <a:rPr lang="en-US">
                <a:cs typeface="Calibri"/>
              </a:rPr>
              <a:t>Adapted from the RGP challenge</a:t>
            </a:r>
          </a:p>
          <a:p>
            <a:r>
              <a:rPr lang="en-US">
                <a:cs typeface="Calibri"/>
              </a:rPr>
              <a:t>Rank score: 101 – rank</a:t>
            </a:r>
          </a:p>
          <a:p>
            <a:r>
              <a:rPr lang="en-US">
                <a:cs typeface="Calibri"/>
              </a:rPr>
              <a:t>Rank points: </a:t>
            </a:r>
          </a:p>
          <a:p>
            <a:pPr lvl="1"/>
            <a:r>
              <a:rPr lang="en-US">
                <a:cs typeface="Calibri"/>
              </a:rPr>
              <a:t>1-5:100; </a:t>
            </a:r>
            <a:endParaRPr lang="en-US"/>
          </a:p>
          <a:p>
            <a:pPr lvl="1"/>
            <a:r>
              <a:rPr lang="en-US">
                <a:cs typeface="Calibri"/>
              </a:rPr>
              <a:t>6-10: 50;</a:t>
            </a:r>
          </a:p>
          <a:p>
            <a:pPr lvl="1"/>
            <a:r>
              <a:rPr lang="en-US">
                <a:cs typeface="Calibri"/>
              </a:rPr>
              <a:t>11-25: 25;</a:t>
            </a:r>
          </a:p>
          <a:p>
            <a:pPr lvl="1"/>
            <a:r>
              <a:rPr lang="en-US">
                <a:cs typeface="Calibri"/>
              </a:rPr>
              <a:t>26-50: 10; </a:t>
            </a:r>
          </a:p>
          <a:p>
            <a:pPr lvl="1"/>
            <a:r>
              <a:rPr lang="en-US">
                <a:cs typeface="Calibri"/>
              </a:rPr>
              <a:t>&gt; 50: 5</a:t>
            </a:r>
          </a:p>
          <a:p>
            <a:r>
              <a:rPr lang="en-US">
                <a:cs typeface="Calibri"/>
              </a:rPr>
              <a:t>P score: 100*probability </a:t>
            </a:r>
          </a:p>
        </p:txBody>
      </p:sp>
      <p:sp>
        <p:nvSpPr>
          <p:cNvPr id="4" name="TextBox 3">
            <a:extLst>
              <a:ext uri="{FF2B5EF4-FFF2-40B4-BE49-F238E27FC236}">
                <a16:creationId xmlns:a16="http://schemas.microsoft.com/office/drawing/2014/main" id="{F54CE89C-8643-4EBE-84A9-481BBCEE85A2}"/>
              </a:ext>
            </a:extLst>
          </p:cNvPr>
          <p:cNvSpPr txBox="1"/>
          <p:nvPr/>
        </p:nvSpPr>
        <p:spPr>
          <a:xfrm>
            <a:off x="6639169" y="1822939"/>
            <a:ext cx="4657967"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2800">
                <a:cs typeface="Calibri"/>
              </a:rPr>
              <a:t>Add score: P score + Rank score</a:t>
            </a:r>
            <a:endParaRPr lang="en-US" sz="2800"/>
          </a:p>
          <a:p>
            <a:pPr marL="285750" indent="-285750">
              <a:buFont typeface="Arial" panose="020B0604020202020204" pitchFamily="34" charset="0"/>
              <a:buChar char="•"/>
            </a:pPr>
            <a:r>
              <a:rPr lang="en-US" sz="2800">
                <a:cs typeface="Calibri"/>
              </a:rPr>
              <a:t>Multiply score: P * Rank score</a:t>
            </a:r>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r>
              <a:rPr lang="en-US" sz="2800">
                <a:cs typeface="Calibri"/>
              </a:rPr>
              <a:t>Scores are calculated for each correctly identified case and are summed up for final scores</a:t>
            </a:r>
          </a:p>
        </p:txBody>
      </p:sp>
      <p:sp>
        <p:nvSpPr>
          <p:cNvPr id="5" name="Slide Number Placeholder 4">
            <a:extLst>
              <a:ext uri="{FF2B5EF4-FFF2-40B4-BE49-F238E27FC236}">
                <a16:creationId xmlns:a16="http://schemas.microsoft.com/office/drawing/2014/main" id="{258DA8B0-89C8-4F79-6DF1-2E0136202BB9}"/>
              </a:ext>
            </a:extLst>
          </p:cNvPr>
          <p:cNvSpPr>
            <a:spLocks noGrp="1"/>
          </p:cNvSpPr>
          <p:nvPr>
            <p:ph type="sldNum" sz="quarter" idx="12"/>
          </p:nvPr>
        </p:nvSpPr>
        <p:spPr/>
        <p:txBody>
          <a:bodyPr/>
          <a:lstStyle/>
          <a:p>
            <a:fld id="{330EA680-D336-4FF7-8B7A-9848BB0A1C32}" type="slidenum">
              <a:rPr lang="en-US" smtClean="0"/>
              <a:t>17</a:t>
            </a:fld>
            <a:endParaRPr lang="en-US"/>
          </a:p>
        </p:txBody>
      </p:sp>
    </p:spTree>
    <p:extLst>
      <p:ext uri="{BB962C8B-B14F-4D97-AF65-F5344CB8AC3E}">
        <p14:creationId xmlns:p14="http://schemas.microsoft.com/office/powerpoint/2010/main" val="4059868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3639F-D038-429C-A3E9-B0706C0729D9}"/>
              </a:ext>
            </a:extLst>
          </p:cNvPr>
          <p:cNvSpPr>
            <a:spLocks noGrp="1"/>
          </p:cNvSpPr>
          <p:nvPr>
            <p:ph type="title"/>
          </p:nvPr>
        </p:nvSpPr>
        <p:spPr/>
        <p:txBody>
          <a:bodyPr/>
          <a:lstStyle/>
          <a:p>
            <a:r>
              <a:rPr lang="en-US">
                <a:cs typeface="Calibri Light"/>
              </a:rPr>
              <a:t>Reporting format issues</a:t>
            </a:r>
          </a:p>
        </p:txBody>
      </p:sp>
      <p:sp>
        <p:nvSpPr>
          <p:cNvPr id="3" name="Content Placeholder 2">
            <a:extLst>
              <a:ext uri="{FF2B5EF4-FFF2-40B4-BE49-F238E27FC236}">
                <a16:creationId xmlns:a16="http://schemas.microsoft.com/office/drawing/2014/main" id="{C37F2E63-3A17-459C-A6E8-6A13CB417BFA}"/>
              </a:ext>
            </a:extLst>
          </p:cNvPr>
          <p:cNvSpPr>
            <a:spLocks noGrp="1"/>
          </p:cNvSpPr>
          <p:nvPr>
            <p:ph idx="1"/>
          </p:nvPr>
        </p:nvSpPr>
        <p:spPr>
          <a:xfrm>
            <a:off x="847969" y="1268779"/>
            <a:ext cx="10515600" cy="1195877"/>
          </a:xfrm>
        </p:spPr>
        <p:txBody>
          <a:bodyPr vert="horz" lIns="91440" tIns="45720" rIns="91440" bIns="45720" rtlCol="0" anchor="t">
            <a:normAutofit fontScale="85000" lnSpcReduction="10000"/>
          </a:bodyPr>
          <a:lstStyle/>
          <a:p>
            <a:pPr marL="0" indent="0">
              <a:buNone/>
            </a:pPr>
            <a:endParaRPr lang="en-US">
              <a:cs typeface="Calibri"/>
            </a:endParaRPr>
          </a:p>
          <a:p>
            <a:r>
              <a:rPr lang="en-US">
                <a:cs typeface="Calibri"/>
              </a:rPr>
              <a:t>Some teams/models had duplicated entries or genes with different P/SD values:</a:t>
            </a:r>
          </a:p>
          <a:p>
            <a:pPr lvl="1"/>
            <a:r>
              <a:rPr lang="en-US">
                <a:cs typeface="Calibri"/>
              </a:rPr>
              <a:t>Team4 model1: Different variants for one gene:</a:t>
            </a:r>
          </a:p>
          <a:p>
            <a:pPr marL="457200" lvl="1" indent="0">
              <a:buNone/>
            </a:pPr>
            <a:endParaRPr lang="en-US">
              <a:cs typeface="Calibri"/>
            </a:endParaRPr>
          </a:p>
        </p:txBody>
      </p:sp>
      <p:pic>
        <p:nvPicPr>
          <p:cNvPr id="4" name="Picture 4">
            <a:extLst>
              <a:ext uri="{FF2B5EF4-FFF2-40B4-BE49-F238E27FC236}">
                <a16:creationId xmlns:a16="http://schemas.microsoft.com/office/drawing/2014/main" id="{0C5888D3-596E-40F5-9327-A7EEBF48DD40}"/>
              </a:ext>
            </a:extLst>
          </p:cNvPr>
          <p:cNvPicPr>
            <a:picLocks noChangeAspect="1"/>
          </p:cNvPicPr>
          <p:nvPr/>
        </p:nvPicPr>
        <p:blipFill>
          <a:blip r:embed="rId2"/>
          <a:stretch>
            <a:fillRect/>
          </a:stretch>
        </p:blipFill>
        <p:spPr>
          <a:xfrm>
            <a:off x="1225061" y="2554064"/>
            <a:ext cx="9044353" cy="1480241"/>
          </a:xfrm>
          <a:prstGeom prst="rect">
            <a:avLst/>
          </a:prstGeom>
        </p:spPr>
      </p:pic>
      <p:pic>
        <p:nvPicPr>
          <p:cNvPr id="5" name="Picture 5">
            <a:extLst>
              <a:ext uri="{FF2B5EF4-FFF2-40B4-BE49-F238E27FC236}">
                <a16:creationId xmlns:a16="http://schemas.microsoft.com/office/drawing/2014/main" id="{0AFE95B9-C51F-4ADF-B69C-F0EEC9496387}"/>
              </a:ext>
            </a:extLst>
          </p:cNvPr>
          <p:cNvPicPr>
            <a:picLocks noChangeAspect="1"/>
          </p:cNvPicPr>
          <p:nvPr/>
        </p:nvPicPr>
        <p:blipFill>
          <a:blip r:embed="rId3"/>
          <a:stretch>
            <a:fillRect/>
          </a:stretch>
        </p:blipFill>
        <p:spPr>
          <a:xfrm>
            <a:off x="1256321" y="4678183"/>
            <a:ext cx="10412046" cy="373788"/>
          </a:xfrm>
          <a:prstGeom prst="rect">
            <a:avLst/>
          </a:prstGeom>
        </p:spPr>
      </p:pic>
      <p:sp>
        <p:nvSpPr>
          <p:cNvPr id="6" name="TextBox 5">
            <a:extLst>
              <a:ext uri="{FF2B5EF4-FFF2-40B4-BE49-F238E27FC236}">
                <a16:creationId xmlns:a16="http://schemas.microsoft.com/office/drawing/2014/main" id="{BB7DF4FC-A79F-499F-B5EE-0BB18897A183}"/>
              </a:ext>
            </a:extLst>
          </p:cNvPr>
          <p:cNvSpPr txBox="1"/>
          <p:nvPr/>
        </p:nvSpPr>
        <p:spPr>
          <a:xfrm>
            <a:off x="1412631" y="4187093"/>
            <a:ext cx="672904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Team1：Same variant with different additional values? </a:t>
            </a:r>
          </a:p>
        </p:txBody>
      </p:sp>
      <p:sp>
        <p:nvSpPr>
          <p:cNvPr id="7" name="TextBox 6">
            <a:extLst>
              <a:ext uri="{FF2B5EF4-FFF2-40B4-BE49-F238E27FC236}">
                <a16:creationId xmlns:a16="http://schemas.microsoft.com/office/drawing/2014/main" id="{CE280A0C-2770-491C-85C0-70C5C3CD20D7}"/>
              </a:ext>
            </a:extLst>
          </p:cNvPr>
          <p:cNvSpPr txBox="1"/>
          <p:nvPr/>
        </p:nvSpPr>
        <p:spPr>
          <a:xfrm>
            <a:off x="836245" y="5369169"/>
            <a:ext cx="812604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For duplicated entries, only taking the entry with the highest probability</a:t>
            </a:r>
          </a:p>
        </p:txBody>
      </p:sp>
      <p:sp>
        <p:nvSpPr>
          <p:cNvPr id="8" name="Slide Number Placeholder 7">
            <a:extLst>
              <a:ext uri="{FF2B5EF4-FFF2-40B4-BE49-F238E27FC236}">
                <a16:creationId xmlns:a16="http://schemas.microsoft.com/office/drawing/2014/main" id="{4E17C1BC-0B4C-2E8F-528A-04AAA87171F9}"/>
              </a:ext>
            </a:extLst>
          </p:cNvPr>
          <p:cNvSpPr>
            <a:spLocks noGrp="1"/>
          </p:cNvSpPr>
          <p:nvPr>
            <p:ph type="sldNum" sz="quarter" idx="12"/>
          </p:nvPr>
        </p:nvSpPr>
        <p:spPr/>
        <p:txBody>
          <a:bodyPr/>
          <a:lstStyle/>
          <a:p>
            <a:fld id="{330EA680-D336-4FF7-8B7A-9848BB0A1C32}" type="slidenum">
              <a:rPr lang="en-US" smtClean="0"/>
              <a:t>18</a:t>
            </a:fld>
            <a:endParaRPr lang="en-US"/>
          </a:p>
        </p:txBody>
      </p:sp>
    </p:spTree>
    <p:extLst>
      <p:ext uri="{BB962C8B-B14F-4D97-AF65-F5344CB8AC3E}">
        <p14:creationId xmlns:p14="http://schemas.microsoft.com/office/powerpoint/2010/main" val="1750320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98D5E-2B9F-4D5E-9416-D68047BBFBB2}"/>
              </a:ext>
            </a:extLst>
          </p:cNvPr>
          <p:cNvSpPr>
            <a:spLocks noGrp="1"/>
          </p:cNvSpPr>
          <p:nvPr>
            <p:ph type="title"/>
          </p:nvPr>
        </p:nvSpPr>
        <p:spPr/>
        <p:txBody>
          <a:bodyPr/>
          <a:lstStyle/>
          <a:p>
            <a:r>
              <a:rPr lang="en-US">
                <a:ea typeface="+mj-lt"/>
                <a:cs typeface="+mj-lt"/>
              </a:rPr>
              <a:t>Reporting format i</a:t>
            </a:r>
            <a:r>
              <a:rPr lang="en-US">
                <a:cs typeface="Calibri Light"/>
              </a:rPr>
              <a:t>ssues</a:t>
            </a:r>
          </a:p>
        </p:txBody>
      </p:sp>
      <p:pic>
        <p:nvPicPr>
          <p:cNvPr id="4" name="Picture 4" descr="A picture containing chart&#10;&#10;Description automatically generated">
            <a:extLst>
              <a:ext uri="{FF2B5EF4-FFF2-40B4-BE49-F238E27FC236}">
                <a16:creationId xmlns:a16="http://schemas.microsoft.com/office/drawing/2014/main" id="{93F1080C-F8F9-46D3-BD20-D8D5E156B71A}"/>
              </a:ext>
            </a:extLst>
          </p:cNvPr>
          <p:cNvPicPr>
            <a:picLocks noGrp="1" noChangeAspect="1"/>
          </p:cNvPicPr>
          <p:nvPr>
            <p:ph idx="1"/>
          </p:nvPr>
        </p:nvPicPr>
        <p:blipFill>
          <a:blip r:embed="rId2"/>
          <a:stretch>
            <a:fillRect/>
          </a:stretch>
        </p:blipFill>
        <p:spPr>
          <a:xfrm>
            <a:off x="334107" y="2270675"/>
            <a:ext cx="7233138" cy="4410807"/>
          </a:xfrm>
        </p:spPr>
      </p:pic>
      <p:sp>
        <p:nvSpPr>
          <p:cNvPr id="6" name="Content Placeholder 2">
            <a:extLst>
              <a:ext uri="{FF2B5EF4-FFF2-40B4-BE49-F238E27FC236}">
                <a16:creationId xmlns:a16="http://schemas.microsoft.com/office/drawing/2014/main" id="{EDDE3DD7-D960-464F-ACFA-F181F1173FFC}"/>
              </a:ext>
            </a:extLst>
          </p:cNvPr>
          <p:cNvSpPr txBox="1">
            <a:spLocks/>
          </p:cNvSpPr>
          <p:nvPr/>
        </p:nvSpPr>
        <p:spPr>
          <a:xfrm>
            <a:off x="826477" y="1497379"/>
            <a:ext cx="10515600" cy="119587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cs typeface="Calibri"/>
              </a:rPr>
              <a:t>Interpretation of "Probability" -- scale?</a:t>
            </a:r>
            <a:endParaRPr lang="en-US"/>
          </a:p>
          <a:p>
            <a:pPr marL="457200" lvl="1" indent="0">
              <a:buFont typeface="Arial" panose="020B0604020202020204" pitchFamily="34" charset="0"/>
              <a:buNone/>
            </a:pPr>
            <a:endParaRPr lang="en-US">
              <a:cs typeface="Calibri"/>
            </a:endParaRPr>
          </a:p>
        </p:txBody>
      </p:sp>
      <p:sp>
        <p:nvSpPr>
          <p:cNvPr id="3" name="Slide Number Placeholder 2">
            <a:extLst>
              <a:ext uri="{FF2B5EF4-FFF2-40B4-BE49-F238E27FC236}">
                <a16:creationId xmlns:a16="http://schemas.microsoft.com/office/drawing/2014/main" id="{0974587A-25AC-7730-B0D5-CD8993485988}"/>
              </a:ext>
            </a:extLst>
          </p:cNvPr>
          <p:cNvSpPr>
            <a:spLocks noGrp="1"/>
          </p:cNvSpPr>
          <p:nvPr>
            <p:ph type="sldNum" sz="quarter" idx="12"/>
          </p:nvPr>
        </p:nvSpPr>
        <p:spPr/>
        <p:txBody>
          <a:bodyPr/>
          <a:lstStyle/>
          <a:p>
            <a:fld id="{330EA680-D336-4FF7-8B7A-9848BB0A1C32}" type="slidenum">
              <a:rPr lang="en-US" smtClean="0"/>
              <a:t>19</a:t>
            </a:fld>
            <a:endParaRPr lang="en-US"/>
          </a:p>
        </p:txBody>
      </p:sp>
    </p:spTree>
    <p:extLst>
      <p:ext uri="{BB962C8B-B14F-4D97-AF65-F5344CB8AC3E}">
        <p14:creationId xmlns:p14="http://schemas.microsoft.com/office/powerpoint/2010/main" val="2871958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DA80F-4191-4BBB-B464-A1259D48C0F6}"/>
              </a:ext>
            </a:extLst>
          </p:cNvPr>
          <p:cNvSpPr>
            <a:spLocks noGrp="1"/>
          </p:cNvSpPr>
          <p:nvPr>
            <p:ph type="title"/>
          </p:nvPr>
        </p:nvSpPr>
        <p:spPr/>
        <p:txBody>
          <a:bodyPr/>
          <a:lstStyle/>
          <a:p>
            <a:r>
              <a:rPr lang="en-US">
                <a:cs typeface="Calibri Light"/>
              </a:rPr>
              <a:t>Final scores</a:t>
            </a:r>
            <a:endParaRPr lang="en-US"/>
          </a:p>
        </p:txBody>
      </p:sp>
      <p:pic>
        <p:nvPicPr>
          <p:cNvPr id="3" name="Picture 3" descr="A picture containing text, crossword puzzle&#10;&#10;Description automatically generated">
            <a:extLst>
              <a:ext uri="{FF2B5EF4-FFF2-40B4-BE49-F238E27FC236}">
                <a16:creationId xmlns:a16="http://schemas.microsoft.com/office/drawing/2014/main" id="{F59C99B7-0780-46B0-9074-4B5AB8A247B4}"/>
              </a:ext>
            </a:extLst>
          </p:cNvPr>
          <p:cNvPicPr>
            <a:picLocks noChangeAspect="1"/>
          </p:cNvPicPr>
          <p:nvPr/>
        </p:nvPicPr>
        <p:blipFill>
          <a:blip r:embed="rId2"/>
          <a:stretch>
            <a:fillRect/>
          </a:stretch>
        </p:blipFill>
        <p:spPr>
          <a:xfrm>
            <a:off x="494324" y="1458406"/>
            <a:ext cx="6752492" cy="5332324"/>
          </a:xfrm>
          <a:prstGeom prst="rect">
            <a:avLst/>
          </a:prstGeom>
        </p:spPr>
      </p:pic>
      <p:sp>
        <p:nvSpPr>
          <p:cNvPr id="4" name="Slide Number Placeholder 3">
            <a:extLst>
              <a:ext uri="{FF2B5EF4-FFF2-40B4-BE49-F238E27FC236}">
                <a16:creationId xmlns:a16="http://schemas.microsoft.com/office/drawing/2014/main" id="{82955140-2813-075C-A1FD-C2730D5F3ACB}"/>
              </a:ext>
            </a:extLst>
          </p:cNvPr>
          <p:cNvSpPr>
            <a:spLocks noGrp="1"/>
          </p:cNvSpPr>
          <p:nvPr>
            <p:ph type="sldNum" sz="quarter" idx="12"/>
          </p:nvPr>
        </p:nvSpPr>
        <p:spPr/>
        <p:txBody>
          <a:bodyPr/>
          <a:lstStyle/>
          <a:p>
            <a:fld id="{330EA680-D336-4FF7-8B7A-9848BB0A1C32}" type="slidenum">
              <a:rPr lang="en-US" smtClean="0"/>
              <a:t>20</a:t>
            </a:fld>
            <a:endParaRPr lang="en-US"/>
          </a:p>
        </p:txBody>
      </p:sp>
    </p:spTree>
    <p:extLst>
      <p:ext uri="{BB962C8B-B14F-4D97-AF65-F5344CB8AC3E}">
        <p14:creationId xmlns:p14="http://schemas.microsoft.com/office/powerpoint/2010/main" val="2712918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hart, bar chart&#10;&#10;Description automatically generated">
            <a:extLst>
              <a:ext uri="{FF2B5EF4-FFF2-40B4-BE49-F238E27FC236}">
                <a16:creationId xmlns:a16="http://schemas.microsoft.com/office/drawing/2014/main" id="{C9A42CDE-748C-44B1-89BE-D7A54C6C1096}"/>
              </a:ext>
            </a:extLst>
          </p:cNvPr>
          <p:cNvPicPr>
            <a:picLocks noChangeAspect="1"/>
          </p:cNvPicPr>
          <p:nvPr/>
        </p:nvPicPr>
        <p:blipFill>
          <a:blip r:embed="rId2"/>
          <a:stretch>
            <a:fillRect/>
          </a:stretch>
        </p:blipFill>
        <p:spPr>
          <a:xfrm>
            <a:off x="406400" y="1116483"/>
            <a:ext cx="6142892" cy="4828232"/>
          </a:xfrm>
          <a:prstGeom prst="rect">
            <a:avLst/>
          </a:prstGeom>
        </p:spPr>
      </p:pic>
      <p:pic>
        <p:nvPicPr>
          <p:cNvPr id="5" name="Picture 5" descr="Chart, bar chart&#10;&#10;Description automatically generated">
            <a:extLst>
              <a:ext uri="{FF2B5EF4-FFF2-40B4-BE49-F238E27FC236}">
                <a16:creationId xmlns:a16="http://schemas.microsoft.com/office/drawing/2014/main" id="{539855B1-F6A3-441E-BEF8-0FA9D5FE9C73}"/>
              </a:ext>
            </a:extLst>
          </p:cNvPr>
          <p:cNvPicPr>
            <a:picLocks noChangeAspect="1"/>
          </p:cNvPicPr>
          <p:nvPr/>
        </p:nvPicPr>
        <p:blipFill>
          <a:blip r:embed="rId3"/>
          <a:stretch>
            <a:fillRect/>
          </a:stretch>
        </p:blipFill>
        <p:spPr>
          <a:xfrm>
            <a:off x="5802924" y="1085221"/>
            <a:ext cx="6142892" cy="4816509"/>
          </a:xfrm>
          <a:prstGeom prst="rect">
            <a:avLst/>
          </a:prstGeom>
        </p:spPr>
      </p:pic>
      <p:sp>
        <p:nvSpPr>
          <p:cNvPr id="2" name="Slide Number Placeholder 1">
            <a:extLst>
              <a:ext uri="{FF2B5EF4-FFF2-40B4-BE49-F238E27FC236}">
                <a16:creationId xmlns:a16="http://schemas.microsoft.com/office/drawing/2014/main" id="{DE21A6AE-CAF1-7CC4-5461-5666A5125B90}"/>
              </a:ext>
            </a:extLst>
          </p:cNvPr>
          <p:cNvSpPr>
            <a:spLocks noGrp="1"/>
          </p:cNvSpPr>
          <p:nvPr>
            <p:ph type="sldNum" sz="quarter" idx="12"/>
          </p:nvPr>
        </p:nvSpPr>
        <p:spPr/>
        <p:txBody>
          <a:bodyPr/>
          <a:lstStyle/>
          <a:p>
            <a:fld id="{330EA680-D336-4FF7-8B7A-9848BB0A1C32}" type="slidenum">
              <a:rPr lang="en-US" smtClean="0"/>
              <a:t>21</a:t>
            </a:fld>
            <a:endParaRPr lang="en-US"/>
          </a:p>
        </p:txBody>
      </p:sp>
    </p:spTree>
    <p:extLst>
      <p:ext uri="{BB962C8B-B14F-4D97-AF65-F5344CB8AC3E}">
        <p14:creationId xmlns:p14="http://schemas.microsoft.com/office/powerpoint/2010/main" val="1091472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hart, bar chart&#10;&#10;Description automatically generated">
            <a:extLst>
              <a:ext uri="{FF2B5EF4-FFF2-40B4-BE49-F238E27FC236}">
                <a16:creationId xmlns:a16="http://schemas.microsoft.com/office/drawing/2014/main" id="{AEC595D5-E710-4791-A909-933E37067CDC}"/>
              </a:ext>
            </a:extLst>
          </p:cNvPr>
          <p:cNvPicPr>
            <a:picLocks noChangeAspect="1"/>
          </p:cNvPicPr>
          <p:nvPr/>
        </p:nvPicPr>
        <p:blipFill>
          <a:blip r:embed="rId2"/>
          <a:stretch>
            <a:fillRect/>
          </a:stretch>
        </p:blipFill>
        <p:spPr>
          <a:xfrm>
            <a:off x="3493477" y="1378299"/>
            <a:ext cx="5380891" cy="4218632"/>
          </a:xfrm>
          <a:prstGeom prst="rect">
            <a:avLst/>
          </a:prstGeom>
        </p:spPr>
      </p:pic>
      <p:sp>
        <p:nvSpPr>
          <p:cNvPr id="3" name="Slide Number Placeholder 2">
            <a:extLst>
              <a:ext uri="{FF2B5EF4-FFF2-40B4-BE49-F238E27FC236}">
                <a16:creationId xmlns:a16="http://schemas.microsoft.com/office/drawing/2014/main" id="{02759EB4-9FC2-1361-A6E3-7A62DCF3EE22}"/>
              </a:ext>
            </a:extLst>
          </p:cNvPr>
          <p:cNvSpPr>
            <a:spLocks noGrp="1"/>
          </p:cNvSpPr>
          <p:nvPr>
            <p:ph type="sldNum" sz="quarter" idx="12"/>
          </p:nvPr>
        </p:nvSpPr>
        <p:spPr/>
        <p:txBody>
          <a:bodyPr/>
          <a:lstStyle/>
          <a:p>
            <a:fld id="{330EA680-D336-4FF7-8B7A-9848BB0A1C32}" type="slidenum">
              <a:rPr lang="en-US" smtClean="0"/>
              <a:t>22</a:t>
            </a:fld>
            <a:endParaRPr lang="en-US"/>
          </a:p>
        </p:txBody>
      </p:sp>
    </p:spTree>
    <p:extLst>
      <p:ext uri="{BB962C8B-B14F-4D97-AF65-F5344CB8AC3E}">
        <p14:creationId xmlns:p14="http://schemas.microsoft.com/office/powerpoint/2010/main" val="2099694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hart, bar chart&#10;&#10;Description automatically generated">
            <a:extLst>
              <a:ext uri="{FF2B5EF4-FFF2-40B4-BE49-F238E27FC236}">
                <a16:creationId xmlns:a16="http://schemas.microsoft.com/office/drawing/2014/main" id="{217869D0-71AF-476D-B5F9-114FE65375B0}"/>
              </a:ext>
            </a:extLst>
          </p:cNvPr>
          <p:cNvPicPr>
            <a:picLocks noChangeAspect="1"/>
          </p:cNvPicPr>
          <p:nvPr/>
        </p:nvPicPr>
        <p:blipFill>
          <a:blip r:embed="rId2"/>
          <a:stretch>
            <a:fillRect/>
          </a:stretch>
        </p:blipFill>
        <p:spPr>
          <a:xfrm>
            <a:off x="398585" y="944545"/>
            <a:ext cx="6166338" cy="4828232"/>
          </a:xfrm>
          <a:prstGeom prst="rect">
            <a:avLst/>
          </a:prstGeom>
        </p:spPr>
      </p:pic>
      <p:pic>
        <p:nvPicPr>
          <p:cNvPr id="3" name="Picture 5" descr="Chart, bar chart&#10;&#10;Description automatically generated">
            <a:extLst>
              <a:ext uri="{FF2B5EF4-FFF2-40B4-BE49-F238E27FC236}">
                <a16:creationId xmlns:a16="http://schemas.microsoft.com/office/drawing/2014/main" id="{BE941D3C-3D46-4297-A35B-C1703CBC3E10}"/>
              </a:ext>
            </a:extLst>
          </p:cNvPr>
          <p:cNvPicPr>
            <a:picLocks noChangeAspect="1"/>
          </p:cNvPicPr>
          <p:nvPr/>
        </p:nvPicPr>
        <p:blipFill>
          <a:blip r:embed="rId3"/>
          <a:stretch>
            <a:fillRect/>
          </a:stretch>
        </p:blipFill>
        <p:spPr>
          <a:xfrm>
            <a:off x="5720862" y="944545"/>
            <a:ext cx="6166338" cy="4828232"/>
          </a:xfrm>
          <a:prstGeom prst="rect">
            <a:avLst/>
          </a:prstGeom>
        </p:spPr>
      </p:pic>
      <p:sp>
        <p:nvSpPr>
          <p:cNvPr id="4" name="Slide Number Placeholder 3">
            <a:extLst>
              <a:ext uri="{FF2B5EF4-FFF2-40B4-BE49-F238E27FC236}">
                <a16:creationId xmlns:a16="http://schemas.microsoft.com/office/drawing/2014/main" id="{AA9D4EF0-D48A-E17F-A53C-DD26E277B5B6}"/>
              </a:ext>
            </a:extLst>
          </p:cNvPr>
          <p:cNvSpPr>
            <a:spLocks noGrp="1"/>
          </p:cNvSpPr>
          <p:nvPr>
            <p:ph type="sldNum" sz="quarter" idx="12"/>
          </p:nvPr>
        </p:nvSpPr>
        <p:spPr/>
        <p:txBody>
          <a:bodyPr/>
          <a:lstStyle/>
          <a:p>
            <a:fld id="{330EA680-D336-4FF7-8B7A-9848BB0A1C32}" type="slidenum">
              <a:rPr lang="en-US" smtClean="0"/>
              <a:t>23</a:t>
            </a:fld>
            <a:endParaRPr lang="en-US"/>
          </a:p>
        </p:txBody>
      </p:sp>
    </p:spTree>
    <p:extLst>
      <p:ext uri="{BB962C8B-B14F-4D97-AF65-F5344CB8AC3E}">
        <p14:creationId xmlns:p14="http://schemas.microsoft.com/office/powerpoint/2010/main" val="28816342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640D93-3B13-4598-A187-50B4DC2E77D0}"/>
              </a:ext>
            </a:extLst>
          </p:cNvPr>
          <p:cNvSpPr txBox="1"/>
          <p:nvPr/>
        </p:nvSpPr>
        <p:spPr>
          <a:xfrm>
            <a:off x="739346" y="214183"/>
            <a:ext cx="909663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Which genes were identified by which teams?</a:t>
            </a:r>
          </a:p>
        </p:txBody>
      </p:sp>
      <p:sp>
        <p:nvSpPr>
          <p:cNvPr id="4" name="TextBox 3">
            <a:extLst>
              <a:ext uri="{FF2B5EF4-FFF2-40B4-BE49-F238E27FC236}">
                <a16:creationId xmlns:a16="http://schemas.microsoft.com/office/drawing/2014/main" id="{590BF46A-BA1A-4C36-BE9F-917A54D00297}"/>
              </a:ext>
            </a:extLst>
          </p:cNvPr>
          <p:cNvSpPr txBox="1"/>
          <p:nvPr/>
        </p:nvSpPr>
        <p:spPr>
          <a:xfrm>
            <a:off x="8616778" y="1480750"/>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Two cases not identified by any team</a:t>
            </a:r>
          </a:p>
        </p:txBody>
      </p:sp>
      <p:pic>
        <p:nvPicPr>
          <p:cNvPr id="2" name="Picture 4" descr="Chart, bar chart&#10;&#10;Description automatically generated">
            <a:extLst>
              <a:ext uri="{FF2B5EF4-FFF2-40B4-BE49-F238E27FC236}">
                <a16:creationId xmlns:a16="http://schemas.microsoft.com/office/drawing/2014/main" id="{960E4F87-F245-4895-8CF0-1497EE0C0C41}"/>
              </a:ext>
            </a:extLst>
          </p:cNvPr>
          <p:cNvPicPr>
            <a:picLocks noChangeAspect="1"/>
          </p:cNvPicPr>
          <p:nvPr/>
        </p:nvPicPr>
        <p:blipFill rotWithShape="1">
          <a:blip r:embed="rId2"/>
          <a:srcRect l="-2751" t="5395" r="-275" b="-385"/>
          <a:stretch/>
        </p:blipFill>
        <p:spPr>
          <a:xfrm>
            <a:off x="332316" y="1285118"/>
            <a:ext cx="7929076" cy="5219016"/>
          </a:xfrm>
          <a:prstGeom prst="rect">
            <a:avLst/>
          </a:prstGeom>
        </p:spPr>
      </p:pic>
      <p:sp>
        <p:nvSpPr>
          <p:cNvPr id="5" name="Slide Number Placeholder 4">
            <a:extLst>
              <a:ext uri="{FF2B5EF4-FFF2-40B4-BE49-F238E27FC236}">
                <a16:creationId xmlns:a16="http://schemas.microsoft.com/office/drawing/2014/main" id="{F7892B7C-280B-61E4-6BC0-ACD8F9534D2B}"/>
              </a:ext>
            </a:extLst>
          </p:cNvPr>
          <p:cNvSpPr>
            <a:spLocks noGrp="1"/>
          </p:cNvSpPr>
          <p:nvPr>
            <p:ph type="sldNum" sz="quarter" idx="12"/>
          </p:nvPr>
        </p:nvSpPr>
        <p:spPr/>
        <p:txBody>
          <a:bodyPr/>
          <a:lstStyle/>
          <a:p>
            <a:fld id="{330EA680-D336-4FF7-8B7A-9848BB0A1C32}" type="slidenum">
              <a:rPr lang="en-US" smtClean="0"/>
              <a:t>24</a:t>
            </a:fld>
            <a:endParaRPr lang="en-US"/>
          </a:p>
        </p:txBody>
      </p:sp>
    </p:spTree>
    <p:extLst>
      <p:ext uri="{BB962C8B-B14F-4D97-AF65-F5344CB8AC3E}">
        <p14:creationId xmlns:p14="http://schemas.microsoft.com/office/powerpoint/2010/main" val="1060473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hart, bar chart&#10;&#10;Description automatically generated">
            <a:extLst>
              <a:ext uri="{FF2B5EF4-FFF2-40B4-BE49-F238E27FC236}">
                <a16:creationId xmlns:a16="http://schemas.microsoft.com/office/drawing/2014/main" id="{6B343231-52B4-43BC-BAEC-AD7E586DC6AF}"/>
              </a:ext>
            </a:extLst>
          </p:cNvPr>
          <p:cNvPicPr>
            <a:picLocks noChangeAspect="1"/>
          </p:cNvPicPr>
          <p:nvPr/>
        </p:nvPicPr>
        <p:blipFill>
          <a:blip r:embed="rId2"/>
          <a:stretch>
            <a:fillRect/>
          </a:stretch>
        </p:blipFill>
        <p:spPr>
          <a:xfrm>
            <a:off x="1130643" y="1676988"/>
            <a:ext cx="6347253" cy="4533752"/>
          </a:xfrm>
          <a:prstGeom prst="rect">
            <a:avLst/>
          </a:prstGeom>
        </p:spPr>
      </p:pic>
      <p:sp>
        <p:nvSpPr>
          <p:cNvPr id="4" name="TextBox 3">
            <a:extLst>
              <a:ext uri="{FF2B5EF4-FFF2-40B4-BE49-F238E27FC236}">
                <a16:creationId xmlns:a16="http://schemas.microsoft.com/office/drawing/2014/main" id="{B26DF4AE-7159-40DB-A8A2-24BD377002F6}"/>
              </a:ext>
            </a:extLst>
          </p:cNvPr>
          <p:cNvSpPr txBox="1"/>
          <p:nvPr/>
        </p:nvSpPr>
        <p:spPr>
          <a:xfrm>
            <a:off x="729049" y="245075"/>
            <a:ext cx="909663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Causal genes identified with RNA evidence</a:t>
            </a:r>
          </a:p>
        </p:txBody>
      </p:sp>
      <p:sp>
        <p:nvSpPr>
          <p:cNvPr id="3" name="Slide Number Placeholder 2">
            <a:extLst>
              <a:ext uri="{FF2B5EF4-FFF2-40B4-BE49-F238E27FC236}">
                <a16:creationId xmlns:a16="http://schemas.microsoft.com/office/drawing/2014/main" id="{48E1C572-9B79-1510-6A34-FB154D906499}"/>
              </a:ext>
            </a:extLst>
          </p:cNvPr>
          <p:cNvSpPr>
            <a:spLocks noGrp="1"/>
          </p:cNvSpPr>
          <p:nvPr>
            <p:ph type="sldNum" sz="quarter" idx="12"/>
          </p:nvPr>
        </p:nvSpPr>
        <p:spPr/>
        <p:txBody>
          <a:bodyPr/>
          <a:lstStyle/>
          <a:p>
            <a:fld id="{330EA680-D336-4FF7-8B7A-9848BB0A1C32}" type="slidenum">
              <a:rPr lang="en-US" smtClean="0"/>
              <a:t>25</a:t>
            </a:fld>
            <a:endParaRPr lang="en-US"/>
          </a:p>
        </p:txBody>
      </p:sp>
    </p:spTree>
    <p:extLst>
      <p:ext uri="{BB962C8B-B14F-4D97-AF65-F5344CB8AC3E}">
        <p14:creationId xmlns:p14="http://schemas.microsoft.com/office/powerpoint/2010/main" val="27778629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3118BF-C797-3980-21C7-AD475FF8772C}"/>
              </a:ext>
            </a:extLst>
          </p:cNvPr>
          <p:cNvSpPr txBox="1"/>
          <p:nvPr/>
        </p:nvSpPr>
        <p:spPr>
          <a:xfrm>
            <a:off x="729049" y="245075"/>
            <a:ext cx="1002145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Compare predictions with </a:t>
            </a:r>
            <a:r>
              <a:rPr lang="en-US" sz="3200" err="1"/>
              <a:t>RNAseq</a:t>
            </a:r>
            <a:r>
              <a:rPr lang="en-US" sz="3200"/>
              <a:t> results -- expression</a:t>
            </a:r>
            <a:endParaRPr lang="en-US"/>
          </a:p>
        </p:txBody>
      </p:sp>
      <p:sp>
        <p:nvSpPr>
          <p:cNvPr id="4" name="TextBox 3">
            <a:extLst>
              <a:ext uri="{FF2B5EF4-FFF2-40B4-BE49-F238E27FC236}">
                <a16:creationId xmlns:a16="http://schemas.microsoft.com/office/drawing/2014/main" id="{265226FC-709D-25B4-6854-5491BDB085B7}"/>
              </a:ext>
            </a:extLst>
          </p:cNvPr>
          <p:cNvSpPr txBox="1"/>
          <p:nvPr/>
        </p:nvSpPr>
        <p:spPr>
          <a:xfrm>
            <a:off x="732041" y="1025118"/>
            <a:ext cx="956863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Team1:  variants predicted to affect expression are predicted to decrease gene expression</a:t>
            </a:r>
            <a:endParaRPr lang="en-US" sz="2000">
              <a:cs typeface="Calibri"/>
            </a:endParaRPr>
          </a:p>
        </p:txBody>
      </p:sp>
      <p:pic>
        <p:nvPicPr>
          <p:cNvPr id="5" name="Picture 5" descr="Chart, bar chart&#10;&#10;Description automatically generated">
            <a:extLst>
              <a:ext uri="{FF2B5EF4-FFF2-40B4-BE49-F238E27FC236}">
                <a16:creationId xmlns:a16="http://schemas.microsoft.com/office/drawing/2014/main" id="{A9017F06-2589-D8AD-C8BA-21D0611FF8C3}"/>
              </a:ext>
            </a:extLst>
          </p:cNvPr>
          <p:cNvPicPr>
            <a:picLocks noChangeAspect="1"/>
          </p:cNvPicPr>
          <p:nvPr/>
        </p:nvPicPr>
        <p:blipFill>
          <a:blip r:embed="rId2"/>
          <a:stretch>
            <a:fillRect/>
          </a:stretch>
        </p:blipFill>
        <p:spPr>
          <a:xfrm>
            <a:off x="732041" y="2031095"/>
            <a:ext cx="9438379" cy="4410990"/>
          </a:xfrm>
          <a:prstGeom prst="rect">
            <a:avLst/>
          </a:prstGeom>
        </p:spPr>
      </p:pic>
      <p:sp>
        <p:nvSpPr>
          <p:cNvPr id="6" name="TextBox 5">
            <a:extLst>
              <a:ext uri="{FF2B5EF4-FFF2-40B4-BE49-F238E27FC236}">
                <a16:creationId xmlns:a16="http://schemas.microsoft.com/office/drawing/2014/main" id="{026AC47B-B819-C0AA-581E-66F8A1C49B24}"/>
              </a:ext>
            </a:extLst>
          </p:cNvPr>
          <p:cNvSpPr txBox="1"/>
          <p:nvPr/>
        </p:nvSpPr>
        <p:spPr>
          <a:xfrm>
            <a:off x="8918249" y="2796197"/>
            <a:ext cx="1505765"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Genotype</a:t>
            </a:r>
          </a:p>
        </p:txBody>
      </p:sp>
      <p:sp>
        <p:nvSpPr>
          <p:cNvPr id="2" name="Slide Number Placeholder 1">
            <a:extLst>
              <a:ext uri="{FF2B5EF4-FFF2-40B4-BE49-F238E27FC236}">
                <a16:creationId xmlns:a16="http://schemas.microsoft.com/office/drawing/2014/main" id="{DE6E9425-7499-F5A5-DCBF-126624AF69AC}"/>
              </a:ext>
            </a:extLst>
          </p:cNvPr>
          <p:cNvSpPr>
            <a:spLocks noGrp="1"/>
          </p:cNvSpPr>
          <p:nvPr>
            <p:ph type="sldNum" sz="quarter" idx="12"/>
          </p:nvPr>
        </p:nvSpPr>
        <p:spPr/>
        <p:txBody>
          <a:bodyPr/>
          <a:lstStyle/>
          <a:p>
            <a:fld id="{330EA680-D336-4FF7-8B7A-9848BB0A1C32}" type="slidenum">
              <a:rPr lang="en-US" smtClean="0"/>
              <a:t>26</a:t>
            </a:fld>
            <a:endParaRPr lang="en-US"/>
          </a:p>
        </p:txBody>
      </p:sp>
    </p:spTree>
    <p:extLst>
      <p:ext uri="{BB962C8B-B14F-4D97-AF65-F5344CB8AC3E}">
        <p14:creationId xmlns:p14="http://schemas.microsoft.com/office/powerpoint/2010/main" val="3740314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DA0070-72AA-CAE5-EB44-10285462E8D2}"/>
              </a:ext>
            </a:extLst>
          </p:cNvPr>
          <p:cNvSpPr txBox="1"/>
          <p:nvPr/>
        </p:nvSpPr>
        <p:spPr>
          <a:xfrm>
            <a:off x="729049" y="245075"/>
            <a:ext cx="1002145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Compare predictions with </a:t>
            </a:r>
            <a:r>
              <a:rPr lang="en-US" sz="3200" err="1"/>
              <a:t>RNAseq</a:t>
            </a:r>
            <a:r>
              <a:rPr lang="en-US" sz="3200"/>
              <a:t> results -- expression</a:t>
            </a:r>
            <a:endParaRPr lang="en-US"/>
          </a:p>
        </p:txBody>
      </p:sp>
      <p:pic>
        <p:nvPicPr>
          <p:cNvPr id="5" name="Picture 5" descr="Chart, bar chart&#10;&#10;Description automatically generated">
            <a:extLst>
              <a:ext uri="{FF2B5EF4-FFF2-40B4-BE49-F238E27FC236}">
                <a16:creationId xmlns:a16="http://schemas.microsoft.com/office/drawing/2014/main" id="{1C322A78-C4A5-8B4B-0DBE-DBE2F5AFE431}"/>
              </a:ext>
            </a:extLst>
          </p:cNvPr>
          <p:cNvPicPr>
            <a:picLocks noChangeAspect="1"/>
          </p:cNvPicPr>
          <p:nvPr/>
        </p:nvPicPr>
        <p:blipFill rotWithShape="1">
          <a:blip r:embed="rId2"/>
          <a:srcRect t="2003"/>
          <a:stretch/>
        </p:blipFill>
        <p:spPr>
          <a:xfrm>
            <a:off x="478971" y="1647305"/>
            <a:ext cx="5732584" cy="3822844"/>
          </a:xfrm>
          <a:prstGeom prst="rect">
            <a:avLst/>
          </a:prstGeom>
        </p:spPr>
      </p:pic>
      <p:sp>
        <p:nvSpPr>
          <p:cNvPr id="7" name="TextBox 6">
            <a:extLst>
              <a:ext uri="{FF2B5EF4-FFF2-40B4-BE49-F238E27FC236}">
                <a16:creationId xmlns:a16="http://schemas.microsoft.com/office/drawing/2014/main" id="{4AD5805A-01DA-E317-118D-6F7341BBA5FA}"/>
              </a:ext>
            </a:extLst>
          </p:cNvPr>
          <p:cNvSpPr txBox="1"/>
          <p:nvPr/>
        </p:nvSpPr>
        <p:spPr>
          <a:xfrm>
            <a:off x="4763069" y="2600813"/>
            <a:ext cx="1505765"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Team3 report</a:t>
            </a:r>
          </a:p>
        </p:txBody>
      </p:sp>
      <p:sp>
        <p:nvSpPr>
          <p:cNvPr id="9" name="TextBox 8">
            <a:extLst>
              <a:ext uri="{FF2B5EF4-FFF2-40B4-BE49-F238E27FC236}">
                <a16:creationId xmlns:a16="http://schemas.microsoft.com/office/drawing/2014/main" id="{0A843341-A5D0-6B3C-63C6-2245FE3E0CBE}"/>
              </a:ext>
            </a:extLst>
          </p:cNvPr>
          <p:cNvSpPr txBox="1"/>
          <p:nvPr/>
        </p:nvSpPr>
        <p:spPr>
          <a:xfrm>
            <a:off x="732041" y="1025118"/>
            <a:ext cx="956863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Team3:  OUTRIDER with samples + 50 </a:t>
            </a:r>
            <a:r>
              <a:rPr lang="en-US" sz="2000" err="1"/>
              <a:t>GTEx</a:t>
            </a:r>
            <a:r>
              <a:rPr lang="en-US" sz="2000"/>
              <a:t> blood </a:t>
            </a:r>
            <a:r>
              <a:rPr lang="en-US" sz="2000" err="1"/>
              <a:t>RNAseq</a:t>
            </a:r>
            <a:r>
              <a:rPr lang="en-US" sz="2000"/>
              <a:t> data</a:t>
            </a:r>
            <a:endParaRPr lang="en-US" sz="2000">
              <a:cs typeface="Calibri"/>
            </a:endParaRPr>
          </a:p>
        </p:txBody>
      </p:sp>
      <p:sp>
        <p:nvSpPr>
          <p:cNvPr id="10" name="TextBox 9">
            <a:extLst>
              <a:ext uri="{FF2B5EF4-FFF2-40B4-BE49-F238E27FC236}">
                <a16:creationId xmlns:a16="http://schemas.microsoft.com/office/drawing/2014/main" id="{F1E2C88C-D2F9-1E81-2207-0085781CDB9D}"/>
              </a:ext>
            </a:extLst>
          </p:cNvPr>
          <p:cNvSpPr txBox="1"/>
          <p:nvPr/>
        </p:nvSpPr>
        <p:spPr>
          <a:xfrm>
            <a:off x="432451" y="5473374"/>
            <a:ext cx="5765148"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"No change" and "not detected": due to 2 samples we considered low quality</a:t>
            </a:r>
          </a:p>
          <a:p>
            <a:r>
              <a:rPr lang="en-US">
                <a:cs typeface="Calibri"/>
              </a:rPr>
              <a:t>2 additional genes were not determined as shown decreased expression by our analysis </a:t>
            </a:r>
          </a:p>
          <a:p>
            <a:endParaRPr lang="en-US">
              <a:cs typeface="Calibri"/>
            </a:endParaRPr>
          </a:p>
        </p:txBody>
      </p:sp>
      <p:pic>
        <p:nvPicPr>
          <p:cNvPr id="11" name="Picture 11" descr="Chart, bar chart&#10;&#10;Description automatically generated">
            <a:extLst>
              <a:ext uri="{FF2B5EF4-FFF2-40B4-BE49-F238E27FC236}">
                <a16:creationId xmlns:a16="http://schemas.microsoft.com/office/drawing/2014/main" id="{641293EF-3A8D-9506-E64E-6A8B1E761394}"/>
              </a:ext>
            </a:extLst>
          </p:cNvPr>
          <p:cNvPicPr>
            <a:picLocks noChangeAspect="1"/>
          </p:cNvPicPr>
          <p:nvPr/>
        </p:nvPicPr>
        <p:blipFill>
          <a:blip r:embed="rId3"/>
          <a:stretch>
            <a:fillRect/>
          </a:stretch>
        </p:blipFill>
        <p:spPr>
          <a:xfrm>
            <a:off x="6456810" y="1745861"/>
            <a:ext cx="5459046" cy="3691918"/>
          </a:xfrm>
          <a:prstGeom prst="rect">
            <a:avLst/>
          </a:prstGeom>
        </p:spPr>
      </p:pic>
      <p:sp>
        <p:nvSpPr>
          <p:cNvPr id="12" name="TextBox 11">
            <a:extLst>
              <a:ext uri="{FF2B5EF4-FFF2-40B4-BE49-F238E27FC236}">
                <a16:creationId xmlns:a16="http://schemas.microsoft.com/office/drawing/2014/main" id="{4FD0ECD1-2654-DC4C-B60B-75B0EFE15F56}"/>
              </a:ext>
            </a:extLst>
          </p:cNvPr>
          <p:cNvSpPr txBox="1"/>
          <p:nvPr/>
        </p:nvSpPr>
        <p:spPr>
          <a:xfrm>
            <a:off x="6580554" y="5492912"/>
            <a:ext cx="576514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2 low quality samples filtered out</a:t>
            </a:r>
            <a:endParaRPr lang="en-US"/>
          </a:p>
        </p:txBody>
      </p:sp>
      <p:sp>
        <p:nvSpPr>
          <p:cNvPr id="2" name="Slide Number Placeholder 1">
            <a:extLst>
              <a:ext uri="{FF2B5EF4-FFF2-40B4-BE49-F238E27FC236}">
                <a16:creationId xmlns:a16="http://schemas.microsoft.com/office/drawing/2014/main" id="{B95ECB4B-B2C7-6950-4345-89DAEB4DBD22}"/>
              </a:ext>
            </a:extLst>
          </p:cNvPr>
          <p:cNvSpPr>
            <a:spLocks noGrp="1"/>
          </p:cNvSpPr>
          <p:nvPr>
            <p:ph type="sldNum" sz="quarter" idx="12"/>
          </p:nvPr>
        </p:nvSpPr>
        <p:spPr/>
        <p:txBody>
          <a:bodyPr/>
          <a:lstStyle/>
          <a:p>
            <a:fld id="{330EA680-D336-4FF7-8B7A-9848BB0A1C32}" type="slidenum">
              <a:rPr lang="en-US" smtClean="0"/>
              <a:t>27</a:t>
            </a:fld>
            <a:endParaRPr lang="en-US"/>
          </a:p>
        </p:txBody>
      </p:sp>
    </p:spTree>
    <p:extLst>
      <p:ext uri="{BB962C8B-B14F-4D97-AF65-F5344CB8AC3E}">
        <p14:creationId xmlns:p14="http://schemas.microsoft.com/office/powerpoint/2010/main" val="21863106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2724B9D-BD7E-E6CA-646F-D3D36D871A8E}"/>
              </a:ext>
            </a:extLst>
          </p:cNvPr>
          <p:cNvSpPr txBox="1"/>
          <p:nvPr/>
        </p:nvSpPr>
        <p:spPr>
          <a:xfrm>
            <a:off x="729049" y="245075"/>
            <a:ext cx="1002145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Compare predictions with </a:t>
            </a:r>
            <a:r>
              <a:rPr lang="en-US" sz="3200" err="1"/>
              <a:t>RNAseq</a:t>
            </a:r>
            <a:r>
              <a:rPr lang="en-US" sz="3200"/>
              <a:t> results -- splicing</a:t>
            </a:r>
            <a:endParaRPr lang="en-US"/>
          </a:p>
        </p:txBody>
      </p:sp>
      <p:pic>
        <p:nvPicPr>
          <p:cNvPr id="5" name="Picture 5" descr="Chart&#10;&#10;Description automatically generated">
            <a:extLst>
              <a:ext uri="{FF2B5EF4-FFF2-40B4-BE49-F238E27FC236}">
                <a16:creationId xmlns:a16="http://schemas.microsoft.com/office/drawing/2014/main" id="{BA0230E4-1B56-AB1D-A31B-DAEC0302D910}"/>
              </a:ext>
            </a:extLst>
          </p:cNvPr>
          <p:cNvPicPr>
            <a:picLocks noChangeAspect="1"/>
          </p:cNvPicPr>
          <p:nvPr/>
        </p:nvPicPr>
        <p:blipFill>
          <a:blip r:embed="rId2"/>
          <a:stretch>
            <a:fillRect/>
          </a:stretch>
        </p:blipFill>
        <p:spPr>
          <a:xfrm>
            <a:off x="679871" y="2258785"/>
            <a:ext cx="7836568" cy="3956701"/>
          </a:xfrm>
          <a:prstGeom prst="rect">
            <a:avLst/>
          </a:prstGeom>
        </p:spPr>
      </p:pic>
      <p:sp>
        <p:nvSpPr>
          <p:cNvPr id="6" name="TextBox 5">
            <a:extLst>
              <a:ext uri="{FF2B5EF4-FFF2-40B4-BE49-F238E27FC236}">
                <a16:creationId xmlns:a16="http://schemas.microsoft.com/office/drawing/2014/main" id="{B78FBBD4-D6FA-4931-6C80-0627269A3860}"/>
              </a:ext>
            </a:extLst>
          </p:cNvPr>
          <p:cNvSpPr txBox="1"/>
          <p:nvPr/>
        </p:nvSpPr>
        <p:spPr>
          <a:xfrm>
            <a:off x="784058" y="1044742"/>
            <a:ext cx="7224963" cy="6663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For each variant that is predicted to cause splicing change, if there is aberrant splicing detected with 50bp of the variant</a:t>
            </a:r>
          </a:p>
        </p:txBody>
      </p:sp>
      <p:sp>
        <p:nvSpPr>
          <p:cNvPr id="7" name="TextBox 6">
            <a:extLst>
              <a:ext uri="{FF2B5EF4-FFF2-40B4-BE49-F238E27FC236}">
                <a16:creationId xmlns:a16="http://schemas.microsoft.com/office/drawing/2014/main" id="{FD3B1C34-FFB3-0F23-01C5-35D1D31C2D80}"/>
              </a:ext>
            </a:extLst>
          </p:cNvPr>
          <p:cNvSpPr txBox="1"/>
          <p:nvPr/>
        </p:nvSpPr>
        <p:spPr>
          <a:xfrm rot="16200000">
            <a:off x="-647199" y="3513722"/>
            <a:ext cx="2743200"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Num of reported variants</a:t>
            </a:r>
          </a:p>
        </p:txBody>
      </p:sp>
      <p:sp>
        <p:nvSpPr>
          <p:cNvPr id="2" name="Slide Number Placeholder 1">
            <a:extLst>
              <a:ext uri="{FF2B5EF4-FFF2-40B4-BE49-F238E27FC236}">
                <a16:creationId xmlns:a16="http://schemas.microsoft.com/office/drawing/2014/main" id="{9A2B0A76-E0CD-4EDE-23C1-6B7C7A898942}"/>
              </a:ext>
            </a:extLst>
          </p:cNvPr>
          <p:cNvSpPr>
            <a:spLocks noGrp="1"/>
          </p:cNvSpPr>
          <p:nvPr>
            <p:ph type="sldNum" sz="quarter" idx="12"/>
          </p:nvPr>
        </p:nvSpPr>
        <p:spPr/>
        <p:txBody>
          <a:bodyPr/>
          <a:lstStyle/>
          <a:p>
            <a:fld id="{330EA680-D336-4FF7-8B7A-9848BB0A1C32}" type="slidenum">
              <a:rPr lang="en-US" smtClean="0"/>
              <a:t>28</a:t>
            </a:fld>
            <a:endParaRPr lang="en-US"/>
          </a:p>
        </p:txBody>
      </p:sp>
    </p:spTree>
    <p:extLst>
      <p:ext uri="{BB962C8B-B14F-4D97-AF65-F5344CB8AC3E}">
        <p14:creationId xmlns:p14="http://schemas.microsoft.com/office/powerpoint/2010/main" val="24568677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9A79F68-8F0D-C475-46D2-B389E6A066E2}"/>
              </a:ext>
            </a:extLst>
          </p:cNvPr>
          <p:cNvSpPr>
            <a:spLocks noGrp="1"/>
          </p:cNvSpPr>
          <p:nvPr>
            <p:ph type="sldNum" sz="quarter" idx="12"/>
          </p:nvPr>
        </p:nvSpPr>
        <p:spPr/>
        <p:txBody>
          <a:bodyPr/>
          <a:lstStyle/>
          <a:p>
            <a:fld id="{330EA680-D336-4FF7-8B7A-9848BB0A1C32}" type="slidenum">
              <a:rPr lang="en-US" smtClean="0"/>
              <a:t>29</a:t>
            </a:fld>
            <a:endParaRPr lang="en-US"/>
          </a:p>
        </p:txBody>
      </p:sp>
      <p:sp>
        <p:nvSpPr>
          <p:cNvPr id="6" name="TextBox 5">
            <a:extLst>
              <a:ext uri="{FF2B5EF4-FFF2-40B4-BE49-F238E27FC236}">
                <a16:creationId xmlns:a16="http://schemas.microsoft.com/office/drawing/2014/main" id="{CD8285B9-57D4-7EEB-2528-D515DBC4D885}"/>
              </a:ext>
            </a:extLst>
          </p:cNvPr>
          <p:cNvSpPr txBox="1"/>
          <p:nvPr/>
        </p:nvSpPr>
        <p:spPr>
          <a:xfrm>
            <a:off x="9459270" y="1606599"/>
            <a:ext cx="2964238"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t>SpliceAI</a:t>
            </a:r>
            <a:r>
              <a:rPr lang="en-US" dirty="0"/>
              <a:t> score</a:t>
            </a:r>
          </a:p>
        </p:txBody>
      </p:sp>
      <p:pic>
        <p:nvPicPr>
          <p:cNvPr id="8" name="Picture 7" descr="Chart, bar chart&#10;&#10;Description automatically generated">
            <a:extLst>
              <a:ext uri="{FF2B5EF4-FFF2-40B4-BE49-F238E27FC236}">
                <a16:creationId xmlns:a16="http://schemas.microsoft.com/office/drawing/2014/main" id="{D5A2C270-A392-4D13-1F2C-E5F39B9A6FB2}"/>
              </a:ext>
            </a:extLst>
          </p:cNvPr>
          <p:cNvPicPr>
            <a:picLocks noChangeAspect="1"/>
          </p:cNvPicPr>
          <p:nvPr/>
        </p:nvPicPr>
        <p:blipFill rotWithShape="1">
          <a:blip r:embed="rId2"/>
          <a:srcRect l="84375" t="32960" r="-87" b="39360"/>
          <a:stretch/>
        </p:blipFill>
        <p:spPr>
          <a:xfrm>
            <a:off x="9604690" y="2057386"/>
            <a:ext cx="1699241" cy="1622725"/>
          </a:xfrm>
          <a:prstGeom prst="rect">
            <a:avLst/>
          </a:prstGeom>
        </p:spPr>
      </p:pic>
      <p:sp>
        <p:nvSpPr>
          <p:cNvPr id="9" name="TextBox 8">
            <a:extLst>
              <a:ext uri="{FF2B5EF4-FFF2-40B4-BE49-F238E27FC236}">
                <a16:creationId xmlns:a16="http://schemas.microsoft.com/office/drawing/2014/main" id="{40ECF604-E16C-B1D3-38E1-9A4591C936C7}"/>
              </a:ext>
            </a:extLst>
          </p:cNvPr>
          <p:cNvSpPr txBox="1"/>
          <p:nvPr/>
        </p:nvSpPr>
        <p:spPr>
          <a:xfrm>
            <a:off x="7400125" y="2165011"/>
            <a:ext cx="181251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No reported junctions near the variant (within 50bp)</a:t>
            </a:r>
          </a:p>
        </p:txBody>
      </p:sp>
      <p:sp>
        <p:nvSpPr>
          <p:cNvPr id="10" name="TextBox 9">
            <a:extLst>
              <a:ext uri="{FF2B5EF4-FFF2-40B4-BE49-F238E27FC236}">
                <a16:creationId xmlns:a16="http://schemas.microsoft.com/office/drawing/2014/main" id="{13094C83-CC2A-818E-01BE-5686106E827F}"/>
              </a:ext>
            </a:extLst>
          </p:cNvPr>
          <p:cNvSpPr txBox="1"/>
          <p:nvPr/>
        </p:nvSpPr>
        <p:spPr>
          <a:xfrm>
            <a:off x="7341957" y="4357942"/>
            <a:ext cx="211498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With reported junctions near the variant</a:t>
            </a:r>
          </a:p>
        </p:txBody>
      </p:sp>
      <p:pic>
        <p:nvPicPr>
          <p:cNvPr id="11" name="Picture 11" descr="Chart&#10;&#10;Description automatically generated">
            <a:extLst>
              <a:ext uri="{FF2B5EF4-FFF2-40B4-BE49-F238E27FC236}">
                <a16:creationId xmlns:a16="http://schemas.microsoft.com/office/drawing/2014/main" id="{FB52547D-7494-EFAC-17F9-5143BD474DBD}"/>
              </a:ext>
            </a:extLst>
          </p:cNvPr>
          <p:cNvPicPr>
            <a:picLocks noChangeAspect="1"/>
          </p:cNvPicPr>
          <p:nvPr/>
        </p:nvPicPr>
        <p:blipFill>
          <a:blip r:embed="rId3"/>
          <a:stretch>
            <a:fillRect/>
          </a:stretch>
        </p:blipFill>
        <p:spPr>
          <a:xfrm>
            <a:off x="-4653" y="494547"/>
            <a:ext cx="7303566" cy="5496630"/>
          </a:xfrm>
          <a:prstGeom prst="rect">
            <a:avLst/>
          </a:prstGeom>
        </p:spPr>
      </p:pic>
      <p:sp>
        <p:nvSpPr>
          <p:cNvPr id="12" name="TextBox 11">
            <a:extLst>
              <a:ext uri="{FF2B5EF4-FFF2-40B4-BE49-F238E27FC236}">
                <a16:creationId xmlns:a16="http://schemas.microsoft.com/office/drawing/2014/main" id="{B3C4B0EE-51DA-4E7E-6A0A-A95F05200CF8}"/>
              </a:ext>
            </a:extLst>
          </p:cNvPr>
          <p:cNvSpPr txBox="1"/>
          <p:nvPr/>
        </p:nvSpPr>
        <p:spPr>
          <a:xfrm>
            <a:off x="7400124" y="350170"/>
            <a:ext cx="181251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Gene not detected in blood</a:t>
            </a:r>
          </a:p>
        </p:txBody>
      </p:sp>
      <p:cxnSp>
        <p:nvCxnSpPr>
          <p:cNvPr id="13" name="Straight Arrow Connector 12">
            <a:extLst>
              <a:ext uri="{FF2B5EF4-FFF2-40B4-BE49-F238E27FC236}">
                <a16:creationId xmlns:a16="http://schemas.microsoft.com/office/drawing/2014/main" id="{4C37BADA-199A-4D6E-342B-70598EA7E23B}"/>
              </a:ext>
            </a:extLst>
          </p:cNvPr>
          <p:cNvCxnSpPr/>
          <p:nvPr/>
        </p:nvCxnSpPr>
        <p:spPr>
          <a:xfrm flipV="1">
            <a:off x="7023197" y="710231"/>
            <a:ext cx="449057" cy="22569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7342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9A79F68-8F0D-C475-46D2-B389E6A066E2}"/>
              </a:ext>
            </a:extLst>
          </p:cNvPr>
          <p:cNvSpPr>
            <a:spLocks noGrp="1"/>
          </p:cNvSpPr>
          <p:nvPr>
            <p:ph type="sldNum" sz="quarter" idx="12"/>
          </p:nvPr>
        </p:nvSpPr>
        <p:spPr/>
        <p:txBody>
          <a:bodyPr/>
          <a:lstStyle/>
          <a:p>
            <a:fld id="{330EA680-D336-4FF7-8B7A-9848BB0A1C32}" type="slidenum">
              <a:rPr lang="en-US" smtClean="0"/>
              <a:t>30</a:t>
            </a:fld>
            <a:endParaRPr lang="en-US"/>
          </a:p>
        </p:txBody>
      </p:sp>
      <p:pic>
        <p:nvPicPr>
          <p:cNvPr id="2" name="Picture 3" descr="Chart&#10;&#10;Description automatically generated">
            <a:extLst>
              <a:ext uri="{FF2B5EF4-FFF2-40B4-BE49-F238E27FC236}">
                <a16:creationId xmlns:a16="http://schemas.microsoft.com/office/drawing/2014/main" id="{32A75F11-3D71-5324-E947-8A7CD5AB2637}"/>
              </a:ext>
            </a:extLst>
          </p:cNvPr>
          <p:cNvPicPr>
            <a:picLocks noChangeAspect="1"/>
          </p:cNvPicPr>
          <p:nvPr/>
        </p:nvPicPr>
        <p:blipFill>
          <a:blip r:embed="rId2"/>
          <a:stretch>
            <a:fillRect/>
          </a:stretch>
        </p:blipFill>
        <p:spPr>
          <a:xfrm>
            <a:off x="-22104" y="639967"/>
            <a:ext cx="6000604" cy="4513592"/>
          </a:xfrm>
          <a:prstGeom prst="rect">
            <a:avLst/>
          </a:prstGeom>
        </p:spPr>
      </p:pic>
      <p:pic>
        <p:nvPicPr>
          <p:cNvPr id="4" name="Picture 7" descr="A picture containing text, building, window&#10;&#10;Description automatically generated">
            <a:extLst>
              <a:ext uri="{FF2B5EF4-FFF2-40B4-BE49-F238E27FC236}">
                <a16:creationId xmlns:a16="http://schemas.microsoft.com/office/drawing/2014/main" id="{8E14984A-2FA9-60DD-6C8B-388AB8EC6D69}"/>
              </a:ext>
            </a:extLst>
          </p:cNvPr>
          <p:cNvPicPr>
            <a:picLocks noChangeAspect="1"/>
          </p:cNvPicPr>
          <p:nvPr/>
        </p:nvPicPr>
        <p:blipFill rotWithShape="1">
          <a:blip r:embed="rId3"/>
          <a:srcRect l="3210" r="-100" b="-138"/>
          <a:stretch/>
        </p:blipFill>
        <p:spPr>
          <a:xfrm>
            <a:off x="6283301" y="781108"/>
            <a:ext cx="5622412" cy="4231316"/>
          </a:xfrm>
          <a:prstGeom prst="rect">
            <a:avLst/>
          </a:prstGeom>
        </p:spPr>
      </p:pic>
      <p:sp>
        <p:nvSpPr>
          <p:cNvPr id="9" name="TextBox 8">
            <a:extLst>
              <a:ext uri="{FF2B5EF4-FFF2-40B4-BE49-F238E27FC236}">
                <a16:creationId xmlns:a16="http://schemas.microsoft.com/office/drawing/2014/main" id="{73CD9946-DB0C-8F4B-38E6-DA62675D2F57}"/>
              </a:ext>
            </a:extLst>
          </p:cNvPr>
          <p:cNvSpPr txBox="1"/>
          <p:nvPr/>
        </p:nvSpPr>
        <p:spPr>
          <a:xfrm>
            <a:off x="6182310" y="5392611"/>
            <a:ext cx="2964238"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t>SpliceAI</a:t>
            </a:r>
            <a:r>
              <a:rPr lang="en-US" dirty="0"/>
              <a:t> score</a:t>
            </a:r>
          </a:p>
        </p:txBody>
      </p:sp>
      <p:pic>
        <p:nvPicPr>
          <p:cNvPr id="11" name="Picture 10" descr="Chart, bar chart&#10;&#10;Description automatically generated">
            <a:extLst>
              <a:ext uri="{FF2B5EF4-FFF2-40B4-BE49-F238E27FC236}">
                <a16:creationId xmlns:a16="http://schemas.microsoft.com/office/drawing/2014/main" id="{CEDF89FD-90B8-65AF-8AC9-F7128374DAD4}"/>
              </a:ext>
            </a:extLst>
          </p:cNvPr>
          <p:cNvPicPr>
            <a:picLocks noChangeAspect="1"/>
          </p:cNvPicPr>
          <p:nvPr/>
        </p:nvPicPr>
        <p:blipFill rotWithShape="1">
          <a:blip r:embed="rId4"/>
          <a:srcRect l="84375" t="32960" r="-87" b="39360"/>
          <a:stretch/>
        </p:blipFill>
        <p:spPr>
          <a:xfrm>
            <a:off x="7613242" y="5151200"/>
            <a:ext cx="1699241" cy="1622725"/>
          </a:xfrm>
          <a:prstGeom prst="rect">
            <a:avLst/>
          </a:prstGeom>
        </p:spPr>
      </p:pic>
    </p:spTree>
    <p:extLst>
      <p:ext uri="{BB962C8B-B14F-4D97-AF65-F5344CB8AC3E}">
        <p14:creationId xmlns:p14="http://schemas.microsoft.com/office/powerpoint/2010/main" val="3364778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F663D5-A717-ADE9-1CAC-05556D1D3060}"/>
              </a:ext>
            </a:extLst>
          </p:cNvPr>
          <p:cNvSpPr>
            <a:spLocks noGrp="1"/>
          </p:cNvSpPr>
          <p:nvPr>
            <p:ph type="sldNum" sz="quarter" idx="12"/>
          </p:nvPr>
        </p:nvSpPr>
        <p:spPr/>
        <p:txBody>
          <a:bodyPr/>
          <a:lstStyle/>
          <a:p>
            <a:fld id="{330EA680-D336-4FF7-8B7A-9848BB0A1C32}" type="slidenum">
              <a:rPr lang="en-US" smtClean="0"/>
              <a:t>31</a:t>
            </a:fld>
            <a:endParaRPr lang="en-US"/>
          </a:p>
        </p:txBody>
      </p:sp>
      <p:pic>
        <p:nvPicPr>
          <p:cNvPr id="3" name="Picture 3" descr="Chart&#10;&#10;Description automatically generated">
            <a:extLst>
              <a:ext uri="{FF2B5EF4-FFF2-40B4-BE49-F238E27FC236}">
                <a16:creationId xmlns:a16="http://schemas.microsoft.com/office/drawing/2014/main" id="{FD55B63B-862E-59FF-177A-D7493B75BF90}"/>
              </a:ext>
            </a:extLst>
          </p:cNvPr>
          <p:cNvPicPr>
            <a:picLocks noChangeAspect="1"/>
          </p:cNvPicPr>
          <p:nvPr/>
        </p:nvPicPr>
        <p:blipFill rotWithShape="1">
          <a:blip r:embed="rId2"/>
          <a:srcRect l="776" r="-97" b="198"/>
          <a:stretch/>
        </p:blipFill>
        <p:spPr>
          <a:xfrm>
            <a:off x="2095209" y="1977361"/>
            <a:ext cx="7507132" cy="3694373"/>
          </a:xfrm>
          <a:prstGeom prst="rect">
            <a:avLst/>
          </a:prstGeom>
        </p:spPr>
      </p:pic>
      <p:sp>
        <p:nvSpPr>
          <p:cNvPr id="4" name="TextBox 3">
            <a:extLst>
              <a:ext uri="{FF2B5EF4-FFF2-40B4-BE49-F238E27FC236}">
                <a16:creationId xmlns:a16="http://schemas.microsoft.com/office/drawing/2014/main" id="{4C866466-0B2B-BD21-E35C-804B60EF8BAD}"/>
              </a:ext>
            </a:extLst>
          </p:cNvPr>
          <p:cNvSpPr txBox="1"/>
          <p:nvPr/>
        </p:nvSpPr>
        <p:spPr>
          <a:xfrm>
            <a:off x="5236278" y="5771423"/>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t>SpliceAI</a:t>
            </a:r>
            <a:r>
              <a:rPr lang="en-US" dirty="0"/>
              <a:t> predicted change</a:t>
            </a:r>
          </a:p>
        </p:txBody>
      </p:sp>
      <p:sp>
        <p:nvSpPr>
          <p:cNvPr id="5" name="TextBox 4">
            <a:extLst>
              <a:ext uri="{FF2B5EF4-FFF2-40B4-BE49-F238E27FC236}">
                <a16:creationId xmlns:a16="http://schemas.microsoft.com/office/drawing/2014/main" id="{104A8F7D-735D-62EB-35E7-19DEEEB8DAC6}"/>
              </a:ext>
            </a:extLst>
          </p:cNvPr>
          <p:cNvSpPr txBox="1"/>
          <p:nvPr/>
        </p:nvSpPr>
        <p:spPr>
          <a:xfrm>
            <a:off x="1042369" y="3194582"/>
            <a:ext cx="138207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t>SpliceAI</a:t>
            </a:r>
            <a:r>
              <a:rPr lang="en-US" dirty="0"/>
              <a:t> predicted score</a:t>
            </a:r>
          </a:p>
        </p:txBody>
      </p:sp>
      <p:sp>
        <p:nvSpPr>
          <p:cNvPr id="6" name="TextBox 5">
            <a:extLst>
              <a:ext uri="{FF2B5EF4-FFF2-40B4-BE49-F238E27FC236}">
                <a16:creationId xmlns:a16="http://schemas.microsoft.com/office/drawing/2014/main" id="{F81F317E-678F-5B16-3F70-1D154A98805B}"/>
              </a:ext>
            </a:extLst>
          </p:cNvPr>
          <p:cNvSpPr txBox="1"/>
          <p:nvPr/>
        </p:nvSpPr>
        <p:spPr>
          <a:xfrm>
            <a:off x="2424222" y="551213"/>
            <a:ext cx="808301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131 variants </a:t>
            </a:r>
            <a:endParaRPr lang="en-US"/>
          </a:p>
          <a:p>
            <a:pPr marL="285750" indent="-285750">
              <a:buFont typeface="Arial"/>
              <a:buChar char="•"/>
            </a:pPr>
            <a:r>
              <a:rPr lang="en-US" dirty="0"/>
              <a:t>predicted to cause splicing changes by team1-model5 or team4-model1</a:t>
            </a:r>
          </a:p>
          <a:p>
            <a:pPr marL="285750" indent="-285750">
              <a:buFont typeface="Arial"/>
              <a:buChar char="•"/>
            </a:pPr>
            <a:r>
              <a:rPr lang="en-US" dirty="0">
                <a:cs typeface="Calibri" panose="020F0502020204030204"/>
              </a:rPr>
              <a:t>Do not have a reported splicing change nearby</a:t>
            </a:r>
          </a:p>
        </p:txBody>
      </p:sp>
    </p:spTree>
    <p:extLst>
      <p:ext uri="{BB962C8B-B14F-4D97-AF65-F5344CB8AC3E}">
        <p14:creationId xmlns:p14="http://schemas.microsoft.com/office/powerpoint/2010/main" val="3023804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CFA8D-FA39-4811-8569-85E7419A6868}"/>
              </a:ext>
            </a:extLst>
          </p:cNvPr>
          <p:cNvSpPr>
            <a:spLocks noGrp="1"/>
          </p:cNvSpPr>
          <p:nvPr>
            <p:ph type="title"/>
          </p:nvPr>
        </p:nvSpPr>
        <p:spPr/>
        <p:txBody>
          <a:bodyPr/>
          <a:lstStyle/>
          <a:p>
            <a:r>
              <a:rPr lang="en-US">
                <a:cs typeface="Calibri Light"/>
              </a:rPr>
              <a:t>Summary</a:t>
            </a:r>
            <a:endParaRPr lang="en-US"/>
          </a:p>
        </p:txBody>
      </p:sp>
      <p:sp>
        <p:nvSpPr>
          <p:cNvPr id="3" name="Content Placeholder 2">
            <a:extLst>
              <a:ext uri="{FF2B5EF4-FFF2-40B4-BE49-F238E27FC236}">
                <a16:creationId xmlns:a16="http://schemas.microsoft.com/office/drawing/2014/main" id="{ECC061AD-6258-4321-A8B0-ACC44F8B332D}"/>
              </a:ext>
            </a:extLst>
          </p:cNvPr>
          <p:cNvSpPr>
            <a:spLocks noGrp="1"/>
          </p:cNvSpPr>
          <p:nvPr>
            <p:ph idx="1"/>
          </p:nvPr>
        </p:nvSpPr>
        <p:spPr>
          <a:xfrm>
            <a:off x="838200" y="1473933"/>
            <a:ext cx="10515600" cy="4703030"/>
          </a:xfrm>
        </p:spPr>
        <p:txBody>
          <a:bodyPr vert="horz" lIns="91440" tIns="45720" rIns="91440" bIns="45720" rtlCol="0" anchor="t">
            <a:normAutofit/>
          </a:bodyPr>
          <a:lstStyle/>
          <a:p>
            <a:pPr>
              <a:lnSpc>
                <a:spcPct val="100000"/>
              </a:lnSpc>
            </a:pPr>
            <a:r>
              <a:rPr lang="en-US" dirty="0">
                <a:cs typeface="Calibri"/>
              </a:rPr>
              <a:t>Based on RNA positive cases, Team1 identified two expression outliers and Team3 identified one aberrant splicing. However, only Team3 used </a:t>
            </a:r>
            <a:r>
              <a:rPr lang="en-US" dirty="0" err="1">
                <a:cs typeface="Calibri"/>
              </a:rPr>
              <a:t>RNAseq</a:t>
            </a:r>
            <a:r>
              <a:rPr lang="en-US" dirty="0">
                <a:cs typeface="Calibri"/>
              </a:rPr>
              <a:t> data to identify RNA changes.</a:t>
            </a:r>
          </a:p>
          <a:p>
            <a:pPr>
              <a:lnSpc>
                <a:spcPct val="100000"/>
              </a:lnSpc>
            </a:pPr>
            <a:r>
              <a:rPr lang="en-US" dirty="0">
                <a:ea typeface="+mn-lt"/>
                <a:cs typeface="+mn-lt"/>
              </a:rPr>
              <a:t>Team3 provided the most comprehensive RNA impact description</a:t>
            </a:r>
            <a:endParaRPr lang="en-US" dirty="0">
              <a:cs typeface="Calibri"/>
            </a:endParaRPr>
          </a:p>
          <a:p>
            <a:pPr>
              <a:lnSpc>
                <a:spcPct val="100000"/>
              </a:lnSpc>
            </a:pPr>
            <a:r>
              <a:rPr lang="en-US" dirty="0">
                <a:cs typeface="Calibri"/>
              </a:rPr>
              <a:t>Based on DNA positive cases, Team4 ranks first when scoring by rank</a:t>
            </a:r>
          </a:p>
        </p:txBody>
      </p:sp>
      <p:sp>
        <p:nvSpPr>
          <p:cNvPr id="4" name="Slide Number Placeholder 3">
            <a:extLst>
              <a:ext uri="{FF2B5EF4-FFF2-40B4-BE49-F238E27FC236}">
                <a16:creationId xmlns:a16="http://schemas.microsoft.com/office/drawing/2014/main" id="{CEB7DB9F-AC53-FD91-7EAF-C4B719B1D76E}"/>
              </a:ext>
            </a:extLst>
          </p:cNvPr>
          <p:cNvSpPr>
            <a:spLocks noGrp="1"/>
          </p:cNvSpPr>
          <p:nvPr>
            <p:ph type="sldNum" sz="quarter" idx="12"/>
          </p:nvPr>
        </p:nvSpPr>
        <p:spPr/>
        <p:txBody>
          <a:bodyPr/>
          <a:lstStyle/>
          <a:p>
            <a:fld id="{330EA680-D336-4FF7-8B7A-9848BB0A1C32}" type="slidenum">
              <a:rPr lang="en-US" smtClean="0"/>
              <a:t>32</a:t>
            </a:fld>
            <a:endParaRPr lang="en-US"/>
          </a:p>
        </p:txBody>
      </p:sp>
    </p:spTree>
    <p:extLst>
      <p:ext uri="{BB962C8B-B14F-4D97-AF65-F5344CB8AC3E}">
        <p14:creationId xmlns:p14="http://schemas.microsoft.com/office/powerpoint/2010/main" val="78747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D798F-1473-6CB8-4E2F-43724B7ABC23}"/>
              </a:ext>
            </a:extLst>
          </p:cNvPr>
          <p:cNvSpPr>
            <a:spLocks noGrp="1"/>
          </p:cNvSpPr>
          <p:nvPr>
            <p:ph type="title"/>
          </p:nvPr>
        </p:nvSpPr>
        <p:spPr/>
        <p:txBody>
          <a:bodyPr/>
          <a:lstStyle/>
          <a:p>
            <a:r>
              <a:rPr lang="en-US">
                <a:cs typeface="Calibri Light"/>
              </a:rPr>
              <a:t>Conclusions</a:t>
            </a:r>
            <a:endParaRPr lang="en-US"/>
          </a:p>
        </p:txBody>
      </p:sp>
      <p:sp>
        <p:nvSpPr>
          <p:cNvPr id="3" name="Content Placeholder 2">
            <a:extLst>
              <a:ext uri="{FF2B5EF4-FFF2-40B4-BE49-F238E27FC236}">
                <a16:creationId xmlns:a16="http://schemas.microsoft.com/office/drawing/2014/main" id="{C590F3FE-5420-36DB-C6B8-DBD15F5DE4E5}"/>
              </a:ext>
            </a:extLst>
          </p:cNvPr>
          <p:cNvSpPr>
            <a:spLocks noGrp="1"/>
          </p:cNvSpPr>
          <p:nvPr>
            <p:ph idx="1"/>
          </p:nvPr>
        </p:nvSpPr>
        <p:spPr/>
        <p:txBody>
          <a:bodyPr vert="horz" lIns="91440" tIns="45720" rIns="91440" bIns="45720" rtlCol="0" anchor="t">
            <a:normAutofit/>
          </a:bodyPr>
          <a:lstStyle/>
          <a:p>
            <a:r>
              <a:rPr lang="en-US" dirty="0">
                <a:cs typeface="Calibri"/>
              </a:rPr>
              <a:t>RNA predictions are helpful but not always accurate</a:t>
            </a:r>
          </a:p>
          <a:p>
            <a:pPr lvl="1"/>
            <a:r>
              <a:rPr lang="en-US" dirty="0" err="1">
                <a:cs typeface="Calibri"/>
              </a:rPr>
              <a:t>RNAseq</a:t>
            </a:r>
            <a:r>
              <a:rPr lang="en-US" dirty="0">
                <a:cs typeface="Calibri"/>
              </a:rPr>
              <a:t> can be helpful to directly assess impact of splice variant</a:t>
            </a:r>
          </a:p>
          <a:p>
            <a:endParaRPr lang="en-US" dirty="0">
              <a:highlight>
                <a:srgbClr val="FFFF00"/>
              </a:highlight>
              <a:cs typeface="Calibri"/>
            </a:endParaRPr>
          </a:p>
          <a:p>
            <a:r>
              <a:rPr lang="en-US" dirty="0">
                <a:cs typeface="Calibri"/>
              </a:rPr>
              <a:t>Lessons learned for future challenges:</a:t>
            </a:r>
          </a:p>
          <a:p>
            <a:pPr lvl="1"/>
            <a:r>
              <a:rPr lang="en-US" dirty="0">
                <a:cs typeface="Calibri"/>
              </a:rPr>
              <a:t>Have more RNA positive cases</a:t>
            </a:r>
          </a:p>
          <a:p>
            <a:pPr lvl="1"/>
            <a:r>
              <a:rPr lang="en-US" dirty="0">
                <a:cs typeface="Calibri"/>
              </a:rPr>
              <a:t>More teams participating in challenges AND using the </a:t>
            </a:r>
            <a:r>
              <a:rPr lang="en-US" dirty="0" err="1">
                <a:cs typeface="Calibri"/>
              </a:rPr>
              <a:t>RNAseq</a:t>
            </a:r>
            <a:r>
              <a:rPr lang="en-US" dirty="0">
                <a:cs typeface="Calibri"/>
              </a:rPr>
              <a:t> data</a:t>
            </a:r>
          </a:p>
          <a:p>
            <a:pPr lvl="1"/>
            <a:r>
              <a:rPr lang="en-US" dirty="0">
                <a:cs typeface="Calibri"/>
              </a:rPr>
              <a:t>Update/be stricter about submission format to be more RNA centric</a:t>
            </a:r>
          </a:p>
          <a:p>
            <a:pPr marL="0" indent="0">
              <a:buNone/>
            </a:pPr>
            <a:endParaRPr lang="en-US">
              <a:highlight>
                <a:srgbClr val="FFFF00"/>
              </a:highlight>
              <a:cs typeface="Calibri"/>
            </a:endParaRPr>
          </a:p>
        </p:txBody>
      </p:sp>
      <p:sp>
        <p:nvSpPr>
          <p:cNvPr id="4" name="Slide Number Placeholder 3">
            <a:extLst>
              <a:ext uri="{FF2B5EF4-FFF2-40B4-BE49-F238E27FC236}">
                <a16:creationId xmlns:a16="http://schemas.microsoft.com/office/drawing/2014/main" id="{8A70F9DF-DD03-AA14-772E-13C7B5A096B8}"/>
              </a:ext>
            </a:extLst>
          </p:cNvPr>
          <p:cNvSpPr>
            <a:spLocks noGrp="1"/>
          </p:cNvSpPr>
          <p:nvPr>
            <p:ph type="sldNum" sz="quarter" idx="12"/>
          </p:nvPr>
        </p:nvSpPr>
        <p:spPr/>
        <p:txBody>
          <a:bodyPr/>
          <a:lstStyle/>
          <a:p>
            <a:fld id="{330EA680-D336-4FF7-8B7A-9848BB0A1C32}" type="slidenum">
              <a:rPr lang="en-US" smtClean="0"/>
              <a:t>33</a:t>
            </a:fld>
            <a:endParaRPr lang="en-US"/>
          </a:p>
        </p:txBody>
      </p:sp>
    </p:spTree>
    <p:extLst>
      <p:ext uri="{BB962C8B-B14F-4D97-AF65-F5344CB8AC3E}">
        <p14:creationId xmlns:p14="http://schemas.microsoft.com/office/powerpoint/2010/main" val="3534455218"/>
      </p:ext>
    </p:extLst>
  </p:cSld>
  <p:clrMapOvr>
    <a:masterClrMapping/>
  </p:clrMapOvr>
  <p:extLst>
    <p:ext uri="{6950BFC3-D8DA-4A85-94F7-54DA5524770B}">
      <p188:commentRel xmlns:p188="http://schemas.microsoft.com/office/powerpoint/2018/8/main" r:id="rId2"/>
    </p:ext>
  </p:extLs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FDF28-D968-474A-BF04-866CAC494392}"/>
              </a:ext>
            </a:extLst>
          </p:cNvPr>
          <p:cNvSpPr>
            <a:spLocks noGrp="1"/>
          </p:cNvSpPr>
          <p:nvPr>
            <p:ph type="title"/>
          </p:nvPr>
        </p:nvSpPr>
        <p:spPr>
          <a:xfrm>
            <a:off x="613508" y="-64721"/>
            <a:ext cx="10515600" cy="1325563"/>
          </a:xfrm>
        </p:spPr>
        <p:txBody>
          <a:bodyPr/>
          <a:lstStyle/>
          <a:p>
            <a:r>
              <a:rPr lang="en-US">
                <a:cs typeface="Calibri Light"/>
              </a:rPr>
              <a:t>Discussion</a:t>
            </a:r>
            <a:endParaRPr lang="en-US"/>
          </a:p>
        </p:txBody>
      </p:sp>
      <p:sp>
        <p:nvSpPr>
          <p:cNvPr id="3" name="Content Placeholder 2">
            <a:extLst>
              <a:ext uri="{FF2B5EF4-FFF2-40B4-BE49-F238E27FC236}">
                <a16:creationId xmlns:a16="http://schemas.microsoft.com/office/drawing/2014/main" id="{AAC7B03C-1F22-4A11-A166-60EE5F9878AD}"/>
              </a:ext>
            </a:extLst>
          </p:cNvPr>
          <p:cNvSpPr>
            <a:spLocks noGrp="1"/>
          </p:cNvSpPr>
          <p:nvPr>
            <p:ph idx="1"/>
          </p:nvPr>
        </p:nvSpPr>
        <p:spPr>
          <a:xfrm>
            <a:off x="675028" y="1154453"/>
            <a:ext cx="10515600" cy="4835310"/>
          </a:xfrm>
        </p:spPr>
        <p:txBody>
          <a:bodyPr vert="horz" lIns="91440" tIns="45720" rIns="91440" bIns="45720" rtlCol="0" anchor="t">
            <a:normAutofit fontScale="92500" lnSpcReduction="10000"/>
          </a:bodyPr>
          <a:lstStyle/>
          <a:p>
            <a:r>
              <a:rPr lang="en-US">
                <a:cs typeface="Calibri"/>
              </a:rPr>
              <a:t>Should P (probability) be considered in scoring:</a:t>
            </a:r>
            <a:endParaRPr lang="en-US"/>
          </a:p>
          <a:p>
            <a:pPr lvl="1"/>
            <a:r>
              <a:rPr lang="en-US">
                <a:cs typeface="Calibri"/>
              </a:rPr>
              <a:t>likely reported as p value for team3? -- highly ranked genes have very low P</a:t>
            </a:r>
          </a:p>
          <a:p>
            <a:pPr lvl="1"/>
            <a:r>
              <a:rPr lang="en-US">
                <a:cs typeface="Calibri"/>
              </a:rPr>
              <a:t>Penalize scores by P of false positive cases? -- not fair because they were told to rank up to 100</a:t>
            </a:r>
          </a:p>
          <a:p>
            <a:pPr lvl="1"/>
            <a:r>
              <a:rPr lang="en-US">
                <a:cs typeface="Calibri"/>
              </a:rPr>
              <a:t>Scale all P so its comparable?  </a:t>
            </a:r>
          </a:p>
          <a:p>
            <a:pPr lvl="2"/>
            <a:r>
              <a:rPr lang="en-US">
                <a:cs typeface="Calibri"/>
              </a:rPr>
              <a:t>Team1 &amp; 4: P ranges from 0-1</a:t>
            </a:r>
          </a:p>
          <a:p>
            <a:pPr lvl="2"/>
            <a:r>
              <a:rPr lang="en-US">
                <a:cs typeface="Calibri"/>
              </a:rPr>
              <a:t>Team2: 0.5-0.8; Team3: 0-0.75</a:t>
            </a:r>
          </a:p>
          <a:p>
            <a:r>
              <a:rPr lang="en-US">
                <a:cs typeface="Calibri"/>
              </a:rPr>
              <a:t>Considering RNA:</a:t>
            </a:r>
          </a:p>
          <a:p>
            <a:pPr lvl="1"/>
            <a:r>
              <a:rPr lang="en-US">
                <a:cs typeface="Calibri"/>
              </a:rPr>
              <a:t>Teams identified RNA cases get extra scores?</a:t>
            </a:r>
          </a:p>
          <a:p>
            <a:pPr lvl="1"/>
            <a:r>
              <a:rPr lang="en-US">
                <a:cs typeface="Calibri"/>
              </a:rPr>
              <a:t>Consider cases with RNA candidates?</a:t>
            </a:r>
          </a:p>
          <a:p>
            <a:r>
              <a:rPr lang="en-US">
                <a:cs typeface="Calibri"/>
              </a:rPr>
              <a:t>Precision recall?</a:t>
            </a:r>
          </a:p>
          <a:p>
            <a:pPr lvl="1"/>
            <a:r>
              <a:rPr lang="en-US">
                <a:cs typeface="Calibri"/>
              </a:rPr>
              <a:t>Have to combine results from all true positive cases to calculate – fair? </a:t>
            </a:r>
          </a:p>
          <a:p>
            <a:r>
              <a:rPr lang="en-US">
                <a:cs typeface="Calibri"/>
              </a:rPr>
              <a:t>Taking methods into account</a:t>
            </a:r>
          </a:p>
        </p:txBody>
      </p:sp>
      <p:sp>
        <p:nvSpPr>
          <p:cNvPr id="4" name="Slide Number Placeholder 3">
            <a:extLst>
              <a:ext uri="{FF2B5EF4-FFF2-40B4-BE49-F238E27FC236}">
                <a16:creationId xmlns:a16="http://schemas.microsoft.com/office/drawing/2014/main" id="{8B12A4F2-41AA-E007-37A9-0FDA87074793}"/>
              </a:ext>
            </a:extLst>
          </p:cNvPr>
          <p:cNvSpPr>
            <a:spLocks noGrp="1"/>
          </p:cNvSpPr>
          <p:nvPr>
            <p:ph type="sldNum" sz="quarter" idx="12"/>
          </p:nvPr>
        </p:nvSpPr>
        <p:spPr/>
        <p:txBody>
          <a:bodyPr/>
          <a:lstStyle/>
          <a:p>
            <a:fld id="{330EA680-D336-4FF7-8B7A-9848BB0A1C32}" type="slidenum">
              <a:rPr lang="en-US" smtClean="0"/>
              <a:t>34</a:t>
            </a:fld>
            <a:endParaRPr lang="en-US"/>
          </a:p>
        </p:txBody>
      </p:sp>
    </p:spTree>
    <p:extLst>
      <p:ext uri="{BB962C8B-B14F-4D97-AF65-F5344CB8AC3E}">
        <p14:creationId xmlns:p14="http://schemas.microsoft.com/office/powerpoint/2010/main" val="10897851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1EAF6-0F76-4D58-A677-146764C1ECD7}"/>
              </a:ext>
            </a:extLst>
          </p:cNvPr>
          <p:cNvSpPr>
            <a:spLocks noGrp="1"/>
          </p:cNvSpPr>
          <p:nvPr>
            <p:ph type="title"/>
          </p:nvPr>
        </p:nvSpPr>
        <p:spPr>
          <a:xfrm>
            <a:off x="8229452" y="498217"/>
            <a:ext cx="3279802" cy="1556083"/>
          </a:xfrm>
        </p:spPr>
        <p:txBody>
          <a:bodyPr>
            <a:noAutofit/>
          </a:bodyPr>
          <a:lstStyle/>
          <a:p>
            <a:r>
              <a:rPr lang="en-US" sz="2400">
                <a:cs typeface="Calibri Light"/>
              </a:rPr>
              <a:t>Numbers of reported genes that are associated with relevant HPO terms</a:t>
            </a:r>
            <a:endParaRPr lang="en-US" sz="2400"/>
          </a:p>
        </p:txBody>
      </p:sp>
      <p:sp>
        <p:nvSpPr>
          <p:cNvPr id="9" name="TextBox 8">
            <a:extLst>
              <a:ext uri="{FF2B5EF4-FFF2-40B4-BE49-F238E27FC236}">
                <a16:creationId xmlns:a16="http://schemas.microsoft.com/office/drawing/2014/main" id="{6AB877A1-ACDC-4645-A478-C3C2AADD3A3D}"/>
              </a:ext>
            </a:extLst>
          </p:cNvPr>
          <p:cNvSpPr txBox="1"/>
          <p:nvPr/>
        </p:nvSpPr>
        <p:spPr>
          <a:xfrm>
            <a:off x="8277756" y="2471501"/>
            <a:ext cx="274320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Each dot is one sample</a:t>
            </a:r>
          </a:p>
          <a:p>
            <a:endParaRPr lang="en-US">
              <a:cs typeface="Calibri"/>
            </a:endParaRPr>
          </a:p>
          <a:p>
            <a:r>
              <a:rPr lang="en-US">
                <a:cs typeface="Calibri"/>
              </a:rPr>
              <a:t>Samples for which the causal gene was correctly identified are highlighted</a:t>
            </a:r>
          </a:p>
          <a:p>
            <a:endParaRPr lang="en-US">
              <a:cs typeface="Calibri"/>
            </a:endParaRPr>
          </a:p>
          <a:p>
            <a:r>
              <a:rPr lang="en-US">
                <a:cs typeface="Calibri"/>
              </a:rPr>
              <a:t>Highlighted number showing the ranking of the causal gene by team/model </a:t>
            </a:r>
          </a:p>
        </p:txBody>
      </p:sp>
      <p:pic>
        <p:nvPicPr>
          <p:cNvPr id="3" name="Picture 4" descr="Chart&#10;&#10;Description automatically generated">
            <a:extLst>
              <a:ext uri="{FF2B5EF4-FFF2-40B4-BE49-F238E27FC236}">
                <a16:creationId xmlns:a16="http://schemas.microsoft.com/office/drawing/2014/main" id="{039EB9C8-745D-4968-849C-AD79418BBFB7}"/>
              </a:ext>
            </a:extLst>
          </p:cNvPr>
          <p:cNvPicPr>
            <a:picLocks noChangeAspect="1"/>
          </p:cNvPicPr>
          <p:nvPr/>
        </p:nvPicPr>
        <p:blipFill>
          <a:blip r:embed="rId2"/>
          <a:stretch>
            <a:fillRect/>
          </a:stretch>
        </p:blipFill>
        <p:spPr>
          <a:xfrm>
            <a:off x="373185" y="1055468"/>
            <a:ext cx="7430476" cy="5460217"/>
          </a:xfrm>
          <a:prstGeom prst="rect">
            <a:avLst/>
          </a:prstGeom>
        </p:spPr>
      </p:pic>
      <p:sp>
        <p:nvSpPr>
          <p:cNvPr id="4" name="TextBox 3">
            <a:extLst>
              <a:ext uri="{FF2B5EF4-FFF2-40B4-BE49-F238E27FC236}">
                <a16:creationId xmlns:a16="http://schemas.microsoft.com/office/drawing/2014/main" id="{514D5A5A-B906-4339-A818-AF7DF29AFBE4}"/>
              </a:ext>
            </a:extLst>
          </p:cNvPr>
          <p:cNvSpPr txBox="1"/>
          <p:nvPr/>
        </p:nvSpPr>
        <p:spPr>
          <a:xfrm>
            <a:off x="481438" y="343137"/>
            <a:ext cx="909663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Incorporation of clinical information</a:t>
            </a:r>
            <a:endParaRPr lang="en-US"/>
          </a:p>
        </p:txBody>
      </p:sp>
      <p:sp>
        <p:nvSpPr>
          <p:cNvPr id="5" name="Slide Number Placeholder 4">
            <a:extLst>
              <a:ext uri="{FF2B5EF4-FFF2-40B4-BE49-F238E27FC236}">
                <a16:creationId xmlns:a16="http://schemas.microsoft.com/office/drawing/2014/main" id="{D1DCB841-3F89-F2FF-EB7A-1D5CF924BB4D}"/>
              </a:ext>
            </a:extLst>
          </p:cNvPr>
          <p:cNvSpPr>
            <a:spLocks noGrp="1"/>
          </p:cNvSpPr>
          <p:nvPr>
            <p:ph type="sldNum" sz="quarter" idx="12"/>
          </p:nvPr>
        </p:nvSpPr>
        <p:spPr/>
        <p:txBody>
          <a:bodyPr/>
          <a:lstStyle/>
          <a:p>
            <a:fld id="{330EA680-D336-4FF7-8B7A-9848BB0A1C32}" type="slidenum">
              <a:rPr lang="en-US" smtClean="0"/>
              <a:t>35</a:t>
            </a:fld>
            <a:endParaRPr lang="en-US"/>
          </a:p>
        </p:txBody>
      </p:sp>
    </p:spTree>
    <p:extLst>
      <p:ext uri="{BB962C8B-B14F-4D97-AF65-F5344CB8AC3E}">
        <p14:creationId xmlns:p14="http://schemas.microsoft.com/office/powerpoint/2010/main" val="1368332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6DC8847-6F67-464C-B234-C13A71CA253B}"/>
              </a:ext>
            </a:extLst>
          </p:cNvPr>
          <p:cNvSpPr txBox="1">
            <a:spLocks/>
          </p:cNvSpPr>
          <p:nvPr/>
        </p:nvSpPr>
        <p:spPr>
          <a:xfrm>
            <a:off x="8065329" y="697508"/>
            <a:ext cx="3279802" cy="1556083"/>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a:cs typeface="Calibri Light"/>
              </a:rPr>
              <a:t>Percent of reported genes that are associated with relevant HPO terms</a:t>
            </a:r>
            <a:endParaRPr lang="en-US" sz="2400"/>
          </a:p>
        </p:txBody>
      </p:sp>
      <p:sp>
        <p:nvSpPr>
          <p:cNvPr id="8" name="TextBox 7">
            <a:extLst>
              <a:ext uri="{FF2B5EF4-FFF2-40B4-BE49-F238E27FC236}">
                <a16:creationId xmlns:a16="http://schemas.microsoft.com/office/drawing/2014/main" id="{EEFBEFFF-BFFE-4673-B2E5-5350DB103BC7}"/>
              </a:ext>
            </a:extLst>
          </p:cNvPr>
          <p:cNvSpPr txBox="1"/>
          <p:nvPr/>
        </p:nvSpPr>
        <p:spPr>
          <a:xfrm>
            <a:off x="8066741" y="2885716"/>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Genes with relevant HPO terms/ total number of genes reported</a:t>
            </a:r>
          </a:p>
          <a:p>
            <a:endParaRPr lang="en-US">
              <a:cs typeface="Calibri"/>
            </a:endParaRPr>
          </a:p>
        </p:txBody>
      </p:sp>
      <p:pic>
        <p:nvPicPr>
          <p:cNvPr id="3" name="Picture 4" descr="Chart&#10;&#10;Description automatically generated">
            <a:extLst>
              <a:ext uri="{FF2B5EF4-FFF2-40B4-BE49-F238E27FC236}">
                <a16:creationId xmlns:a16="http://schemas.microsoft.com/office/drawing/2014/main" id="{A2AF6703-4445-405D-B0F3-7C0FFBB240F4}"/>
              </a:ext>
            </a:extLst>
          </p:cNvPr>
          <p:cNvPicPr>
            <a:picLocks noChangeAspect="1"/>
          </p:cNvPicPr>
          <p:nvPr/>
        </p:nvPicPr>
        <p:blipFill>
          <a:blip r:embed="rId2"/>
          <a:stretch>
            <a:fillRect/>
          </a:stretch>
        </p:blipFill>
        <p:spPr>
          <a:xfrm>
            <a:off x="427892" y="1166837"/>
            <a:ext cx="7110046" cy="5225757"/>
          </a:xfrm>
          <a:prstGeom prst="rect">
            <a:avLst/>
          </a:prstGeom>
        </p:spPr>
      </p:pic>
      <p:sp>
        <p:nvSpPr>
          <p:cNvPr id="2" name="TextBox 1">
            <a:extLst>
              <a:ext uri="{FF2B5EF4-FFF2-40B4-BE49-F238E27FC236}">
                <a16:creationId xmlns:a16="http://schemas.microsoft.com/office/drawing/2014/main" id="{A5D8EB22-4776-4D8A-9451-C80B428AD369}"/>
              </a:ext>
            </a:extLst>
          </p:cNvPr>
          <p:cNvSpPr txBox="1"/>
          <p:nvPr/>
        </p:nvSpPr>
        <p:spPr>
          <a:xfrm>
            <a:off x="481438" y="343137"/>
            <a:ext cx="909663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Incorporation of clinical information</a:t>
            </a:r>
            <a:endParaRPr lang="en-US"/>
          </a:p>
        </p:txBody>
      </p:sp>
      <p:sp>
        <p:nvSpPr>
          <p:cNvPr id="5" name="Slide Number Placeholder 4">
            <a:extLst>
              <a:ext uri="{FF2B5EF4-FFF2-40B4-BE49-F238E27FC236}">
                <a16:creationId xmlns:a16="http://schemas.microsoft.com/office/drawing/2014/main" id="{ACD78077-1382-874D-47B5-718C28BDBE93}"/>
              </a:ext>
            </a:extLst>
          </p:cNvPr>
          <p:cNvSpPr>
            <a:spLocks noGrp="1"/>
          </p:cNvSpPr>
          <p:nvPr>
            <p:ph type="sldNum" sz="quarter" idx="12"/>
          </p:nvPr>
        </p:nvSpPr>
        <p:spPr/>
        <p:txBody>
          <a:bodyPr/>
          <a:lstStyle/>
          <a:p>
            <a:fld id="{330EA680-D336-4FF7-8B7A-9848BB0A1C32}" type="slidenum">
              <a:rPr lang="en-US" smtClean="0"/>
              <a:t>36</a:t>
            </a:fld>
            <a:endParaRPr lang="en-US"/>
          </a:p>
        </p:txBody>
      </p:sp>
    </p:spTree>
    <p:extLst>
      <p:ext uri="{BB962C8B-B14F-4D97-AF65-F5344CB8AC3E}">
        <p14:creationId xmlns:p14="http://schemas.microsoft.com/office/powerpoint/2010/main" val="5908339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82BE2F-1907-4021-BE7C-65E5B62E3BA8}"/>
              </a:ext>
            </a:extLst>
          </p:cNvPr>
          <p:cNvSpPr txBox="1"/>
          <p:nvPr/>
        </p:nvSpPr>
        <p:spPr>
          <a:xfrm>
            <a:off x="481438" y="343137"/>
            <a:ext cx="909663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Incorporation of clinical information</a:t>
            </a:r>
            <a:endParaRPr lang="en-US"/>
          </a:p>
        </p:txBody>
      </p:sp>
      <p:pic>
        <p:nvPicPr>
          <p:cNvPr id="5" name="Picture 5" descr="Chart&#10;&#10;Description automatically generated">
            <a:extLst>
              <a:ext uri="{FF2B5EF4-FFF2-40B4-BE49-F238E27FC236}">
                <a16:creationId xmlns:a16="http://schemas.microsoft.com/office/drawing/2014/main" id="{99EEB0E6-3047-4FE3-826D-830EB29D589D}"/>
              </a:ext>
            </a:extLst>
          </p:cNvPr>
          <p:cNvPicPr>
            <a:picLocks noChangeAspect="1"/>
          </p:cNvPicPr>
          <p:nvPr/>
        </p:nvPicPr>
        <p:blipFill>
          <a:blip r:embed="rId2"/>
          <a:stretch>
            <a:fillRect/>
          </a:stretch>
        </p:blipFill>
        <p:spPr>
          <a:xfrm>
            <a:off x="396631" y="1133621"/>
            <a:ext cx="7285890" cy="5352756"/>
          </a:xfrm>
          <a:prstGeom prst="rect">
            <a:avLst/>
          </a:prstGeom>
        </p:spPr>
      </p:pic>
      <p:sp>
        <p:nvSpPr>
          <p:cNvPr id="7" name="TextBox 6">
            <a:extLst>
              <a:ext uri="{FF2B5EF4-FFF2-40B4-BE49-F238E27FC236}">
                <a16:creationId xmlns:a16="http://schemas.microsoft.com/office/drawing/2014/main" id="{48B4BE2C-70B2-4ED3-926B-EF529532A0B3}"/>
              </a:ext>
            </a:extLst>
          </p:cNvPr>
          <p:cNvSpPr txBox="1"/>
          <p:nvPr/>
        </p:nvSpPr>
        <p:spPr>
          <a:xfrm>
            <a:off x="7842049" y="1498485"/>
            <a:ext cx="309489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cs typeface="Calibri"/>
              </a:rPr>
              <a:t>Hypergenometric</a:t>
            </a:r>
            <a:r>
              <a:rPr lang="en-US">
                <a:cs typeface="Calibri"/>
              </a:rPr>
              <a:t> test for over-representation of reported genes with relevant HPO terms (all HPO genes as background)</a:t>
            </a:r>
          </a:p>
          <a:p>
            <a:endParaRPr lang="en-US">
              <a:cs typeface="Calibri"/>
            </a:endParaRPr>
          </a:p>
          <a:p>
            <a:r>
              <a:rPr lang="en-US">
                <a:cs typeface="Calibri"/>
              </a:rPr>
              <a:t>All teams seem to have considered clinical relevance of hits to some extent</a:t>
            </a:r>
          </a:p>
        </p:txBody>
      </p:sp>
      <p:sp>
        <p:nvSpPr>
          <p:cNvPr id="2" name="Slide Number Placeholder 1">
            <a:extLst>
              <a:ext uri="{FF2B5EF4-FFF2-40B4-BE49-F238E27FC236}">
                <a16:creationId xmlns:a16="http://schemas.microsoft.com/office/drawing/2014/main" id="{45BBCBE8-E906-FC18-1643-F3C26B662FD7}"/>
              </a:ext>
            </a:extLst>
          </p:cNvPr>
          <p:cNvSpPr>
            <a:spLocks noGrp="1"/>
          </p:cNvSpPr>
          <p:nvPr>
            <p:ph type="sldNum" sz="quarter" idx="12"/>
          </p:nvPr>
        </p:nvSpPr>
        <p:spPr/>
        <p:txBody>
          <a:bodyPr/>
          <a:lstStyle/>
          <a:p>
            <a:fld id="{330EA680-D336-4FF7-8B7A-9848BB0A1C32}" type="slidenum">
              <a:rPr lang="en-US" smtClean="0"/>
              <a:t>37</a:t>
            </a:fld>
            <a:endParaRPr lang="en-US"/>
          </a:p>
        </p:txBody>
      </p:sp>
    </p:spTree>
    <p:extLst>
      <p:ext uri="{BB962C8B-B14F-4D97-AF65-F5344CB8AC3E}">
        <p14:creationId xmlns:p14="http://schemas.microsoft.com/office/powerpoint/2010/main" val="4942889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82BE2F-1907-4021-BE7C-65E5B62E3BA8}"/>
              </a:ext>
            </a:extLst>
          </p:cNvPr>
          <p:cNvSpPr txBox="1"/>
          <p:nvPr/>
        </p:nvSpPr>
        <p:spPr>
          <a:xfrm>
            <a:off x="481438" y="343137"/>
            <a:ext cx="909663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Incorporation of clinical information</a:t>
            </a:r>
            <a:endParaRPr lang="en-US"/>
          </a:p>
        </p:txBody>
      </p:sp>
      <p:sp>
        <p:nvSpPr>
          <p:cNvPr id="7" name="TextBox 6">
            <a:extLst>
              <a:ext uri="{FF2B5EF4-FFF2-40B4-BE49-F238E27FC236}">
                <a16:creationId xmlns:a16="http://schemas.microsoft.com/office/drawing/2014/main" id="{48B4BE2C-70B2-4ED3-926B-EF529532A0B3}"/>
              </a:ext>
            </a:extLst>
          </p:cNvPr>
          <p:cNvSpPr txBox="1"/>
          <p:nvPr/>
        </p:nvSpPr>
        <p:spPr>
          <a:xfrm>
            <a:off x="7842049" y="1498485"/>
            <a:ext cx="309489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cs typeface="Calibri"/>
              </a:rPr>
              <a:t>Hypergenometric</a:t>
            </a:r>
            <a:r>
              <a:rPr lang="en-US">
                <a:cs typeface="Calibri"/>
              </a:rPr>
              <a:t> test for over-representation of reported genes with relevant HPO terms (all HPO genes as background)</a:t>
            </a:r>
          </a:p>
          <a:p>
            <a:endParaRPr lang="en-US">
              <a:cs typeface="Calibri"/>
            </a:endParaRPr>
          </a:p>
          <a:p>
            <a:r>
              <a:rPr lang="en-US">
                <a:cs typeface="Calibri"/>
              </a:rPr>
              <a:t>All teams seem to have considered clinical relevance of hits to some extent</a:t>
            </a:r>
          </a:p>
        </p:txBody>
      </p:sp>
      <p:pic>
        <p:nvPicPr>
          <p:cNvPr id="2" name="Picture 2" descr="Chart&#10;&#10;Description automatically generated">
            <a:extLst>
              <a:ext uri="{FF2B5EF4-FFF2-40B4-BE49-F238E27FC236}">
                <a16:creationId xmlns:a16="http://schemas.microsoft.com/office/drawing/2014/main" id="{A47D6E27-9DB3-47DA-B3FA-9573DD79055C}"/>
              </a:ext>
            </a:extLst>
          </p:cNvPr>
          <p:cNvPicPr>
            <a:picLocks noChangeAspect="1"/>
          </p:cNvPicPr>
          <p:nvPr/>
        </p:nvPicPr>
        <p:blipFill>
          <a:blip r:embed="rId2"/>
          <a:stretch>
            <a:fillRect/>
          </a:stretch>
        </p:blipFill>
        <p:spPr>
          <a:xfrm>
            <a:off x="406400" y="1172698"/>
            <a:ext cx="7266353" cy="5342987"/>
          </a:xfrm>
          <a:prstGeom prst="rect">
            <a:avLst/>
          </a:prstGeom>
        </p:spPr>
      </p:pic>
      <p:sp>
        <p:nvSpPr>
          <p:cNvPr id="3" name="Slide Number Placeholder 2">
            <a:extLst>
              <a:ext uri="{FF2B5EF4-FFF2-40B4-BE49-F238E27FC236}">
                <a16:creationId xmlns:a16="http://schemas.microsoft.com/office/drawing/2014/main" id="{C69A6CEC-51CF-575C-0120-A81FFABA215A}"/>
              </a:ext>
            </a:extLst>
          </p:cNvPr>
          <p:cNvSpPr>
            <a:spLocks noGrp="1"/>
          </p:cNvSpPr>
          <p:nvPr>
            <p:ph type="sldNum" sz="quarter" idx="12"/>
          </p:nvPr>
        </p:nvSpPr>
        <p:spPr/>
        <p:txBody>
          <a:bodyPr/>
          <a:lstStyle/>
          <a:p>
            <a:fld id="{330EA680-D336-4FF7-8B7A-9848BB0A1C32}" type="slidenum">
              <a:rPr lang="en-US" smtClean="0"/>
              <a:t>38</a:t>
            </a:fld>
            <a:endParaRPr lang="en-US"/>
          </a:p>
        </p:txBody>
      </p:sp>
    </p:spTree>
    <p:extLst>
      <p:ext uri="{BB962C8B-B14F-4D97-AF65-F5344CB8AC3E}">
        <p14:creationId xmlns:p14="http://schemas.microsoft.com/office/powerpoint/2010/main" val="50184337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38</Slides>
  <Notes>3</Notes>
  <HiddenSlides>5</HiddenSlides>
  <ScaleCrop>false</ScaleCrop>
  <HeadingPairs>
    <vt:vector size="4" baseType="variant">
      <vt:variant>
        <vt:lpstr>Theme</vt:lpstr>
      </vt:variant>
      <vt:variant>
        <vt:i4>2</vt:i4>
      </vt:variant>
      <vt:variant>
        <vt:lpstr>Slide Titles</vt:lpstr>
      </vt:variant>
      <vt:variant>
        <vt:i4>38</vt:i4>
      </vt:variant>
    </vt:vector>
  </HeadingPairs>
  <TitlesOfParts>
    <vt:vector size="40" baseType="lpstr">
      <vt:lpstr>office theme</vt:lpstr>
      <vt:lpstr>Simple Light</vt:lpstr>
      <vt:lpstr>I agree to my slides being used according to the following terms: Kyoko Yuki, Huayun Hou</vt:lpstr>
      <vt:lpstr>Permission request regarding CAGI 6 recordings and hybrid presentations</vt:lpstr>
      <vt:lpstr>CAGI6 SickKids Challenge</vt:lpstr>
      <vt:lpstr>RNA-seq can facilitate the diagnosis for rare diseases </vt:lpstr>
      <vt:lpstr>PowerPoint Presentation</vt:lpstr>
      <vt:lpstr>Rare disease cohort</vt:lpstr>
      <vt:lpstr>CAGI challenge</vt:lpstr>
      <vt:lpstr>Bioinformatics pipeline for detecting transcriptional alterations</vt:lpstr>
      <vt:lpstr>True positive cases used for assessment</vt:lpstr>
      <vt:lpstr>Evaluation strategies</vt:lpstr>
      <vt:lpstr>Prediction result summary</vt:lpstr>
      <vt:lpstr>Summary of methods</vt:lpstr>
      <vt:lpstr>RNA positive cases: decreased expression</vt:lpstr>
      <vt:lpstr>RNA positive cases: aberrant splicing</vt:lpstr>
      <vt:lpstr>RNA positive cases: prediction results</vt:lpstr>
      <vt:lpstr>Predicted RNA impact across teams</vt:lpstr>
      <vt:lpstr>Scoring based on DNA variants</vt:lpstr>
      <vt:lpstr>Reporting format issues</vt:lpstr>
      <vt:lpstr>Reporting format issues</vt:lpstr>
      <vt:lpstr>Final scores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Conclusions</vt:lpstr>
      <vt:lpstr>Discussion</vt:lpstr>
      <vt:lpstr>Numbers of reported genes that are associated with relevant HPO terms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175</cp:revision>
  <dcterms:created xsi:type="dcterms:W3CDTF">2022-01-17T21:45:53Z</dcterms:created>
  <dcterms:modified xsi:type="dcterms:W3CDTF">2022-05-12T21:14:01Z</dcterms:modified>
</cp:coreProperties>
</file>