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7"/>
  </p:notesMasterIdLst>
  <p:sldIdLst>
    <p:sldId id="280" r:id="rId2"/>
    <p:sldId id="257" r:id="rId3"/>
    <p:sldId id="264" r:id="rId4"/>
    <p:sldId id="348" r:id="rId5"/>
    <p:sldId id="281" r:id="rId6"/>
    <p:sldId id="308" r:id="rId7"/>
    <p:sldId id="344" r:id="rId8"/>
    <p:sldId id="345" r:id="rId9"/>
    <p:sldId id="346" r:id="rId10"/>
    <p:sldId id="310" r:id="rId11"/>
    <p:sldId id="304" r:id="rId12"/>
    <p:sldId id="293" r:id="rId13"/>
    <p:sldId id="309" r:id="rId14"/>
    <p:sldId id="349" r:id="rId15"/>
    <p:sldId id="353" r:id="rId16"/>
    <p:sldId id="374" r:id="rId17"/>
    <p:sldId id="295" r:id="rId18"/>
    <p:sldId id="375" r:id="rId19"/>
    <p:sldId id="328" r:id="rId20"/>
    <p:sldId id="301" r:id="rId21"/>
    <p:sldId id="355" r:id="rId22"/>
    <p:sldId id="359" r:id="rId23"/>
    <p:sldId id="363" r:id="rId24"/>
    <p:sldId id="377" r:id="rId25"/>
    <p:sldId id="321" r:id="rId26"/>
    <p:sldId id="364" r:id="rId27"/>
    <p:sldId id="366" r:id="rId28"/>
    <p:sldId id="367" r:id="rId29"/>
    <p:sldId id="368" r:id="rId30"/>
    <p:sldId id="369" r:id="rId31"/>
    <p:sldId id="371" r:id="rId32"/>
    <p:sldId id="362" r:id="rId33"/>
    <p:sldId id="352" r:id="rId34"/>
    <p:sldId id="373" r:id="rId35"/>
    <p:sldId id="347"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9FB7"/>
    <a:srgbClr val="404040"/>
    <a:srgbClr val="090909"/>
    <a:srgbClr val="6AA4A2"/>
    <a:srgbClr val="F6D1EE"/>
    <a:srgbClr val="646164"/>
    <a:srgbClr val="C6EDEC"/>
    <a:srgbClr val="F8E3E2"/>
    <a:srgbClr val="CAABC6"/>
    <a:srgbClr val="FBF2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38"/>
    <p:restoredTop sz="86748"/>
  </p:normalViewPr>
  <p:slideViewPr>
    <p:cSldViewPr snapToGrid="0" snapToObjects="1">
      <p:cViewPr varScale="1">
        <p:scale>
          <a:sx n="91" d="100"/>
          <a:sy n="91" d="100"/>
        </p:scale>
        <p:origin x="1032"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CA28249-9FE7-F64D-A711-7B261D4DDB3D}" type="datetimeFigureOut">
              <a:rPr lang="en-US" smtClean="0"/>
              <a:t>5/16/22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8389A0-A926-5541-BC42-A5B69171ED85}" type="slidenum">
              <a:rPr lang="en-US" smtClean="0"/>
              <a:t>‹#›</a:t>
            </a:fld>
            <a:endParaRPr lang="en-US"/>
          </a:p>
        </p:txBody>
      </p:sp>
    </p:spTree>
    <p:extLst>
      <p:ext uri="{BB962C8B-B14F-4D97-AF65-F5344CB8AC3E}">
        <p14:creationId xmlns:p14="http://schemas.microsoft.com/office/powerpoint/2010/main" val="1183748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u="none" strike="noStrike"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538389A0-A926-5541-BC42-A5B69171ED85}" type="slidenum">
              <a:rPr lang="en-US" smtClean="0"/>
              <a:t>1</a:t>
            </a:fld>
            <a:endParaRPr lang="en-US"/>
          </a:p>
        </p:txBody>
      </p:sp>
    </p:spTree>
    <p:extLst>
      <p:ext uri="{BB962C8B-B14F-4D97-AF65-F5344CB8AC3E}">
        <p14:creationId xmlns:p14="http://schemas.microsoft.com/office/powerpoint/2010/main" val="19699680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Anne to update</a:t>
            </a:r>
          </a:p>
          <a:p>
            <a:endParaRPr lang="en-US" dirty="0"/>
          </a:p>
        </p:txBody>
      </p:sp>
      <p:sp>
        <p:nvSpPr>
          <p:cNvPr id="4" name="Slide Number Placeholder 3"/>
          <p:cNvSpPr>
            <a:spLocks noGrp="1"/>
          </p:cNvSpPr>
          <p:nvPr>
            <p:ph type="sldNum" sz="quarter" idx="5"/>
          </p:nvPr>
        </p:nvSpPr>
        <p:spPr/>
        <p:txBody>
          <a:bodyPr/>
          <a:lstStyle/>
          <a:p>
            <a:fld id="{538389A0-A926-5541-BC42-A5B69171ED85}" type="slidenum">
              <a:rPr lang="en-US" smtClean="0"/>
              <a:t>4</a:t>
            </a:fld>
            <a:endParaRPr lang="en-US"/>
          </a:p>
        </p:txBody>
      </p:sp>
    </p:spTree>
    <p:extLst>
      <p:ext uri="{BB962C8B-B14F-4D97-AF65-F5344CB8AC3E}">
        <p14:creationId xmlns:p14="http://schemas.microsoft.com/office/powerpoint/2010/main" val="29768449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Anne to update</a:t>
            </a:r>
          </a:p>
          <a:p>
            <a:endParaRPr lang="en-US" dirty="0"/>
          </a:p>
        </p:txBody>
      </p:sp>
      <p:sp>
        <p:nvSpPr>
          <p:cNvPr id="4" name="Slide Number Placeholder 3"/>
          <p:cNvSpPr>
            <a:spLocks noGrp="1"/>
          </p:cNvSpPr>
          <p:nvPr>
            <p:ph type="sldNum" sz="quarter" idx="5"/>
          </p:nvPr>
        </p:nvSpPr>
        <p:spPr/>
        <p:txBody>
          <a:bodyPr/>
          <a:lstStyle/>
          <a:p>
            <a:fld id="{538389A0-A926-5541-BC42-A5B69171ED85}" type="slidenum">
              <a:rPr lang="en-US" smtClean="0"/>
              <a:t>5</a:t>
            </a:fld>
            <a:endParaRPr lang="en-US"/>
          </a:p>
        </p:txBody>
      </p:sp>
    </p:spTree>
    <p:extLst>
      <p:ext uri="{BB962C8B-B14F-4D97-AF65-F5344CB8AC3E}">
        <p14:creationId xmlns:p14="http://schemas.microsoft.com/office/powerpoint/2010/main" val="19644537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Anne to update</a:t>
            </a:r>
          </a:p>
          <a:p>
            <a:endParaRPr lang="en-US" dirty="0"/>
          </a:p>
        </p:txBody>
      </p:sp>
      <p:sp>
        <p:nvSpPr>
          <p:cNvPr id="4" name="Slide Number Placeholder 3"/>
          <p:cNvSpPr>
            <a:spLocks noGrp="1"/>
          </p:cNvSpPr>
          <p:nvPr>
            <p:ph type="sldNum" sz="quarter" idx="5"/>
          </p:nvPr>
        </p:nvSpPr>
        <p:spPr/>
        <p:txBody>
          <a:bodyPr/>
          <a:lstStyle/>
          <a:p>
            <a:fld id="{538389A0-A926-5541-BC42-A5B69171ED85}" type="slidenum">
              <a:rPr lang="en-US" smtClean="0"/>
              <a:t>6</a:t>
            </a:fld>
            <a:endParaRPr lang="en-US"/>
          </a:p>
        </p:txBody>
      </p:sp>
    </p:spTree>
    <p:extLst>
      <p:ext uri="{BB962C8B-B14F-4D97-AF65-F5344CB8AC3E}">
        <p14:creationId xmlns:p14="http://schemas.microsoft.com/office/powerpoint/2010/main" val="12968686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Anne to update</a:t>
            </a:r>
          </a:p>
        </p:txBody>
      </p:sp>
      <p:sp>
        <p:nvSpPr>
          <p:cNvPr id="4" name="Slide Number Placeholder 3"/>
          <p:cNvSpPr>
            <a:spLocks noGrp="1"/>
          </p:cNvSpPr>
          <p:nvPr>
            <p:ph type="sldNum" sz="quarter" idx="5"/>
          </p:nvPr>
        </p:nvSpPr>
        <p:spPr/>
        <p:txBody>
          <a:bodyPr/>
          <a:lstStyle/>
          <a:p>
            <a:fld id="{538389A0-A926-5541-BC42-A5B69171ED85}" type="slidenum">
              <a:rPr lang="en-US" smtClean="0"/>
              <a:t>7</a:t>
            </a:fld>
            <a:endParaRPr lang="en-US"/>
          </a:p>
        </p:txBody>
      </p:sp>
    </p:spTree>
    <p:extLst>
      <p:ext uri="{BB962C8B-B14F-4D97-AF65-F5344CB8AC3E}">
        <p14:creationId xmlns:p14="http://schemas.microsoft.com/office/powerpoint/2010/main" val="9813093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8389A0-A926-5541-BC42-A5B69171ED85}" type="slidenum">
              <a:rPr lang="en-US" smtClean="0"/>
              <a:t>8</a:t>
            </a:fld>
            <a:endParaRPr lang="en-US"/>
          </a:p>
        </p:txBody>
      </p:sp>
    </p:spTree>
    <p:extLst>
      <p:ext uri="{BB962C8B-B14F-4D97-AF65-F5344CB8AC3E}">
        <p14:creationId xmlns:p14="http://schemas.microsoft.com/office/powerpoint/2010/main" val="5588754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8389A0-A926-5541-BC42-A5B69171ED85}" type="slidenum">
              <a:rPr lang="en-US" smtClean="0"/>
              <a:t>9</a:t>
            </a:fld>
            <a:endParaRPr lang="en-US"/>
          </a:p>
        </p:txBody>
      </p:sp>
    </p:spTree>
    <p:extLst>
      <p:ext uri="{BB962C8B-B14F-4D97-AF65-F5344CB8AC3E}">
        <p14:creationId xmlns:p14="http://schemas.microsoft.com/office/powerpoint/2010/main" val="35531653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8389A0-A926-5541-BC42-A5B69171ED85}" type="slidenum">
              <a:rPr lang="en-US" smtClean="0"/>
              <a:t>10</a:t>
            </a:fld>
            <a:endParaRPr lang="en-US"/>
          </a:p>
        </p:txBody>
      </p:sp>
    </p:spTree>
    <p:extLst>
      <p:ext uri="{BB962C8B-B14F-4D97-AF65-F5344CB8AC3E}">
        <p14:creationId xmlns:p14="http://schemas.microsoft.com/office/powerpoint/2010/main" val="33448036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8389A0-A926-5541-BC42-A5B69171ED85}" type="slidenum">
              <a:rPr lang="en-US" smtClean="0"/>
              <a:t>11</a:t>
            </a:fld>
            <a:endParaRPr lang="en-US"/>
          </a:p>
        </p:txBody>
      </p:sp>
    </p:spTree>
    <p:extLst>
      <p:ext uri="{BB962C8B-B14F-4D97-AF65-F5344CB8AC3E}">
        <p14:creationId xmlns:p14="http://schemas.microsoft.com/office/powerpoint/2010/main" val="26687735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8389A0-A926-5541-BC42-A5B69171ED85}" type="slidenum">
              <a:rPr lang="en-US" smtClean="0"/>
              <a:t>12</a:t>
            </a:fld>
            <a:endParaRPr lang="en-US"/>
          </a:p>
        </p:txBody>
      </p:sp>
    </p:spTree>
    <p:extLst>
      <p:ext uri="{BB962C8B-B14F-4D97-AF65-F5344CB8AC3E}">
        <p14:creationId xmlns:p14="http://schemas.microsoft.com/office/powerpoint/2010/main" val="24950871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8389A0-A926-5541-BC42-A5B69171ED85}" type="slidenum">
              <a:rPr lang="en-US" smtClean="0"/>
              <a:t>13</a:t>
            </a:fld>
            <a:endParaRPr lang="en-US"/>
          </a:p>
        </p:txBody>
      </p:sp>
    </p:spTree>
    <p:extLst>
      <p:ext uri="{BB962C8B-B14F-4D97-AF65-F5344CB8AC3E}">
        <p14:creationId xmlns:p14="http://schemas.microsoft.com/office/powerpoint/2010/main" val="13479942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dirty="0">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538389A0-A926-5541-BC42-A5B69171ED85}" type="slidenum">
              <a:rPr lang="en-US" smtClean="0"/>
              <a:t>14</a:t>
            </a:fld>
            <a:endParaRPr lang="en-US"/>
          </a:p>
        </p:txBody>
      </p:sp>
    </p:spTree>
    <p:extLst>
      <p:ext uri="{BB962C8B-B14F-4D97-AF65-F5344CB8AC3E}">
        <p14:creationId xmlns:p14="http://schemas.microsoft.com/office/powerpoint/2010/main" val="3230431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8389A0-A926-5541-BC42-A5B69171ED85}" type="slidenum">
              <a:rPr lang="en-US" smtClean="0"/>
              <a:t>16</a:t>
            </a:fld>
            <a:endParaRPr lang="en-US"/>
          </a:p>
        </p:txBody>
      </p:sp>
    </p:spTree>
    <p:extLst>
      <p:ext uri="{BB962C8B-B14F-4D97-AF65-F5344CB8AC3E}">
        <p14:creationId xmlns:p14="http://schemas.microsoft.com/office/powerpoint/2010/main" val="19810435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8389A0-A926-5541-BC42-A5B69171ED85}" type="slidenum">
              <a:rPr lang="en-US" smtClean="0"/>
              <a:t>17</a:t>
            </a:fld>
            <a:endParaRPr lang="en-US"/>
          </a:p>
        </p:txBody>
      </p:sp>
    </p:spTree>
    <p:extLst>
      <p:ext uri="{BB962C8B-B14F-4D97-AF65-F5344CB8AC3E}">
        <p14:creationId xmlns:p14="http://schemas.microsoft.com/office/powerpoint/2010/main" val="15881361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8389A0-A926-5541-BC42-A5B69171ED85}" type="slidenum">
              <a:rPr lang="en-US" smtClean="0"/>
              <a:t>19</a:t>
            </a:fld>
            <a:endParaRPr lang="en-US"/>
          </a:p>
        </p:txBody>
      </p:sp>
    </p:spTree>
    <p:extLst>
      <p:ext uri="{BB962C8B-B14F-4D97-AF65-F5344CB8AC3E}">
        <p14:creationId xmlns:p14="http://schemas.microsoft.com/office/powerpoint/2010/main" val="16754883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8389A0-A926-5541-BC42-A5B69171ED85}" type="slidenum">
              <a:rPr lang="en-US" smtClean="0"/>
              <a:t>20</a:t>
            </a:fld>
            <a:endParaRPr lang="en-US"/>
          </a:p>
        </p:txBody>
      </p:sp>
    </p:spTree>
    <p:extLst>
      <p:ext uri="{BB962C8B-B14F-4D97-AF65-F5344CB8AC3E}">
        <p14:creationId xmlns:p14="http://schemas.microsoft.com/office/powerpoint/2010/main" val="35306368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8389A0-A926-5541-BC42-A5B69171ED85}" type="slidenum">
              <a:rPr lang="en-US" smtClean="0"/>
              <a:t>22</a:t>
            </a:fld>
            <a:endParaRPr lang="en-US"/>
          </a:p>
        </p:txBody>
      </p:sp>
    </p:spTree>
    <p:extLst>
      <p:ext uri="{BB962C8B-B14F-4D97-AF65-F5344CB8AC3E}">
        <p14:creationId xmlns:p14="http://schemas.microsoft.com/office/powerpoint/2010/main" val="3902785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8389A0-A926-5541-BC42-A5B69171ED85}" type="slidenum">
              <a:rPr lang="en-US" smtClean="0"/>
              <a:t>23</a:t>
            </a:fld>
            <a:endParaRPr lang="en-US"/>
          </a:p>
        </p:txBody>
      </p:sp>
    </p:spTree>
    <p:extLst>
      <p:ext uri="{BB962C8B-B14F-4D97-AF65-F5344CB8AC3E}">
        <p14:creationId xmlns:p14="http://schemas.microsoft.com/office/powerpoint/2010/main" val="28373173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Multiple explanations for the HPO finding:</a:t>
            </a:r>
          </a:p>
          <a:p>
            <a:pPr marL="171450" indent="-171450">
              <a:buFontTx/>
              <a:buChar char="-"/>
            </a:pPr>
            <a:r>
              <a:rPr lang="en-US" dirty="0"/>
              <a:t>Some HPO terms could be unrelated to the primary genetic condition &gt; noise &gt; more information is not always better!</a:t>
            </a:r>
          </a:p>
          <a:p>
            <a:pPr marL="171450" indent="-171450">
              <a:buFontTx/>
              <a:buChar char="-"/>
            </a:pPr>
            <a:r>
              <a:rPr lang="en-US" dirty="0"/>
              <a:t>All have equal weighting as HPO terms, this does not reflect the clinical interpretation &gt; could be weighting the wrong phenotype</a:t>
            </a:r>
          </a:p>
          <a:p>
            <a:pPr marL="171450" indent="-171450">
              <a:buFontTx/>
              <a:buChar char="-"/>
            </a:pPr>
            <a:r>
              <a:rPr lang="en-US" dirty="0"/>
              <a:t>Single organ disease can often be much easier to identify</a:t>
            </a:r>
          </a:p>
          <a:p>
            <a:pPr marL="171450" indent="-171450">
              <a:buFontTx/>
              <a:buChar char="-"/>
            </a:pPr>
            <a:r>
              <a:rPr lang="en-US" dirty="0"/>
              <a:t>Algorithms lack clinical interpretation of related phenotypes (e.g., ataxia and nystagmus) &gt; cerebellar dysfunction</a:t>
            </a:r>
          </a:p>
          <a:p>
            <a:pPr marL="171450" indent="-171450">
              <a:buFontTx/>
              <a:buChar char="-"/>
            </a:pPr>
            <a:endParaRPr lang="en-US" dirty="0"/>
          </a:p>
        </p:txBody>
      </p:sp>
      <p:sp>
        <p:nvSpPr>
          <p:cNvPr id="4" name="Slide Number Placeholder 3"/>
          <p:cNvSpPr>
            <a:spLocks noGrp="1"/>
          </p:cNvSpPr>
          <p:nvPr>
            <p:ph type="sldNum" sz="quarter" idx="5"/>
          </p:nvPr>
        </p:nvSpPr>
        <p:spPr/>
        <p:txBody>
          <a:bodyPr/>
          <a:lstStyle/>
          <a:p>
            <a:fld id="{538389A0-A926-5541-BC42-A5B69171ED85}" type="slidenum">
              <a:rPr lang="en-US" smtClean="0"/>
              <a:t>24</a:t>
            </a:fld>
            <a:endParaRPr lang="en-US"/>
          </a:p>
        </p:txBody>
      </p:sp>
    </p:spTree>
    <p:extLst>
      <p:ext uri="{BB962C8B-B14F-4D97-AF65-F5344CB8AC3E}">
        <p14:creationId xmlns:p14="http://schemas.microsoft.com/office/powerpoint/2010/main" val="17617932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538389A0-A926-5541-BC42-A5B69171ED85}" type="slidenum">
              <a:rPr lang="en-US" smtClean="0"/>
              <a:t>27</a:t>
            </a:fld>
            <a:endParaRPr lang="en-US"/>
          </a:p>
        </p:txBody>
      </p:sp>
    </p:spTree>
    <p:extLst>
      <p:ext uri="{BB962C8B-B14F-4D97-AF65-F5344CB8AC3E}">
        <p14:creationId xmlns:p14="http://schemas.microsoft.com/office/powerpoint/2010/main" val="2621432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8389A0-A926-5541-BC42-A5B69171ED85}" type="slidenum">
              <a:rPr lang="en-US" smtClean="0"/>
              <a:t>29</a:t>
            </a:fld>
            <a:endParaRPr lang="en-US"/>
          </a:p>
        </p:txBody>
      </p:sp>
    </p:spTree>
    <p:extLst>
      <p:ext uri="{BB962C8B-B14F-4D97-AF65-F5344CB8AC3E}">
        <p14:creationId xmlns:p14="http://schemas.microsoft.com/office/powerpoint/2010/main" val="32401665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8389A0-A926-5541-BC42-A5B69171ED85}" type="slidenum">
              <a:rPr lang="en-US" smtClean="0"/>
              <a:t>33</a:t>
            </a:fld>
            <a:endParaRPr lang="en-US"/>
          </a:p>
        </p:txBody>
      </p:sp>
    </p:spTree>
    <p:extLst>
      <p:ext uri="{BB962C8B-B14F-4D97-AF65-F5344CB8AC3E}">
        <p14:creationId xmlns:p14="http://schemas.microsoft.com/office/powerpoint/2010/main" val="40690646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E13ACA-2933-F240-A634-91F23F3ACE7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E43084C-5639-2D4A-B5CD-32ED33DB326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D051B03-B25B-9A4F-AE9D-B318060A623D}"/>
              </a:ext>
            </a:extLst>
          </p:cNvPr>
          <p:cNvSpPr>
            <a:spLocks noGrp="1"/>
          </p:cNvSpPr>
          <p:nvPr>
            <p:ph type="dt" sz="half" idx="10"/>
          </p:nvPr>
        </p:nvSpPr>
        <p:spPr/>
        <p:txBody>
          <a:bodyPr/>
          <a:lstStyle/>
          <a:p>
            <a:fld id="{4D4ECB3B-7DDB-9B49-8859-68981C5A6995}" type="datetimeFigureOut">
              <a:rPr lang="en-US" smtClean="0"/>
              <a:t>5/16/22</a:t>
            </a:fld>
            <a:endParaRPr lang="en-US"/>
          </a:p>
        </p:txBody>
      </p:sp>
      <p:sp>
        <p:nvSpPr>
          <p:cNvPr id="5" name="Footer Placeholder 4">
            <a:extLst>
              <a:ext uri="{FF2B5EF4-FFF2-40B4-BE49-F238E27FC236}">
                <a16:creationId xmlns:a16="http://schemas.microsoft.com/office/drawing/2014/main" id="{A242DCF8-AF74-504D-954D-40A74C4843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81BC52B-09E4-1A48-9BD8-53B33117E449}"/>
              </a:ext>
            </a:extLst>
          </p:cNvPr>
          <p:cNvSpPr>
            <a:spLocks noGrp="1"/>
          </p:cNvSpPr>
          <p:nvPr>
            <p:ph type="sldNum" sz="quarter" idx="12"/>
          </p:nvPr>
        </p:nvSpPr>
        <p:spPr/>
        <p:txBody>
          <a:bodyPr/>
          <a:lstStyle/>
          <a:p>
            <a:fld id="{B927F3CB-B840-D841-AB32-F3EB38F47C70}" type="slidenum">
              <a:rPr lang="en-US" smtClean="0"/>
              <a:t>‹#›</a:t>
            </a:fld>
            <a:endParaRPr lang="en-US"/>
          </a:p>
        </p:txBody>
      </p:sp>
    </p:spTree>
    <p:extLst>
      <p:ext uri="{BB962C8B-B14F-4D97-AF65-F5344CB8AC3E}">
        <p14:creationId xmlns:p14="http://schemas.microsoft.com/office/powerpoint/2010/main" val="33852933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560D62-428B-8340-A427-5C178E2C3AD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71D1107-B4BA-FB44-BE9E-5B02A817C7B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E2CE15-1897-7248-9078-963F84DEDE48}"/>
              </a:ext>
            </a:extLst>
          </p:cNvPr>
          <p:cNvSpPr>
            <a:spLocks noGrp="1"/>
          </p:cNvSpPr>
          <p:nvPr>
            <p:ph type="dt" sz="half" idx="10"/>
          </p:nvPr>
        </p:nvSpPr>
        <p:spPr/>
        <p:txBody>
          <a:bodyPr/>
          <a:lstStyle/>
          <a:p>
            <a:fld id="{4D4ECB3B-7DDB-9B49-8859-68981C5A6995}" type="datetimeFigureOut">
              <a:rPr lang="en-US" smtClean="0"/>
              <a:t>5/16/22</a:t>
            </a:fld>
            <a:endParaRPr lang="en-US"/>
          </a:p>
        </p:txBody>
      </p:sp>
      <p:sp>
        <p:nvSpPr>
          <p:cNvPr id="5" name="Footer Placeholder 4">
            <a:extLst>
              <a:ext uri="{FF2B5EF4-FFF2-40B4-BE49-F238E27FC236}">
                <a16:creationId xmlns:a16="http://schemas.microsoft.com/office/drawing/2014/main" id="{4BCAD6A6-9D13-B449-96B5-E90EB2A31BD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0DE2591-D3AC-3A4B-9ADE-FF1394B0F4F9}"/>
              </a:ext>
            </a:extLst>
          </p:cNvPr>
          <p:cNvSpPr>
            <a:spLocks noGrp="1"/>
          </p:cNvSpPr>
          <p:nvPr>
            <p:ph type="sldNum" sz="quarter" idx="12"/>
          </p:nvPr>
        </p:nvSpPr>
        <p:spPr/>
        <p:txBody>
          <a:bodyPr/>
          <a:lstStyle/>
          <a:p>
            <a:fld id="{B927F3CB-B840-D841-AB32-F3EB38F47C70}" type="slidenum">
              <a:rPr lang="en-US" smtClean="0"/>
              <a:t>‹#›</a:t>
            </a:fld>
            <a:endParaRPr lang="en-US"/>
          </a:p>
        </p:txBody>
      </p:sp>
    </p:spTree>
    <p:extLst>
      <p:ext uri="{BB962C8B-B14F-4D97-AF65-F5344CB8AC3E}">
        <p14:creationId xmlns:p14="http://schemas.microsoft.com/office/powerpoint/2010/main" val="10302069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A8E9B-0B5B-0E4A-8F81-5CD5D02115E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0A2269E-8554-8E48-B123-BC9FE579DDF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90470F2-F213-274C-AF26-C5466E11E6C9}"/>
              </a:ext>
            </a:extLst>
          </p:cNvPr>
          <p:cNvSpPr>
            <a:spLocks noGrp="1"/>
          </p:cNvSpPr>
          <p:nvPr>
            <p:ph type="dt" sz="half" idx="10"/>
          </p:nvPr>
        </p:nvSpPr>
        <p:spPr/>
        <p:txBody>
          <a:bodyPr/>
          <a:lstStyle/>
          <a:p>
            <a:fld id="{4D4ECB3B-7DDB-9B49-8859-68981C5A6995}" type="datetimeFigureOut">
              <a:rPr lang="en-US" smtClean="0"/>
              <a:t>5/16/22</a:t>
            </a:fld>
            <a:endParaRPr lang="en-US"/>
          </a:p>
        </p:txBody>
      </p:sp>
      <p:sp>
        <p:nvSpPr>
          <p:cNvPr id="5" name="Footer Placeholder 4">
            <a:extLst>
              <a:ext uri="{FF2B5EF4-FFF2-40B4-BE49-F238E27FC236}">
                <a16:creationId xmlns:a16="http://schemas.microsoft.com/office/drawing/2014/main" id="{5C8B6BCE-8547-A847-B210-8EBF5DB26BC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A65E3E-6851-0C46-BDF9-EFE0FF59536A}"/>
              </a:ext>
            </a:extLst>
          </p:cNvPr>
          <p:cNvSpPr>
            <a:spLocks noGrp="1"/>
          </p:cNvSpPr>
          <p:nvPr>
            <p:ph type="sldNum" sz="quarter" idx="12"/>
          </p:nvPr>
        </p:nvSpPr>
        <p:spPr/>
        <p:txBody>
          <a:bodyPr/>
          <a:lstStyle/>
          <a:p>
            <a:fld id="{B927F3CB-B840-D841-AB32-F3EB38F47C70}" type="slidenum">
              <a:rPr lang="en-US" smtClean="0"/>
              <a:t>‹#›</a:t>
            </a:fld>
            <a:endParaRPr lang="en-US"/>
          </a:p>
        </p:txBody>
      </p:sp>
    </p:spTree>
    <p:extLst>
      <p:ext uri="{BB962C8B-B14F-4D97-AF65-F5344CB8AC3E}">
        <p14:creationId xmlns:p14="http://schemas.microsoft.com/office/powerpoint/2010/main" val="3354590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C4F85-AE1B-6346-B165-6F9794F9F04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2113BAE-A97E-CE49-AAFA-54349825CFE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0FA9D68-9B10-2B47-BA83-42C80FC1562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DDF80DC-B462-C040-96EC-97F14DC58DE4}"/>
              </a:ext>
            </a:extLst>
          </p:cNvPr>
          <p:cNvSpPr>
            <a:spLocks noGrp="1"/>
          </p:cNvSpPr>
          <p:nvPr>
            <p:ph type="dt" sz="half" idx="10"/>
          </p:nvPr>
        </p:nvSpPr>
        <p:spPr/>
        <p:txBody>
          <a:bodyPr/>
          <a:lstStyle/>
          <a:p>
            <a:fld id="{4D4ECB3B-7DDB-9B49-8859-68981C5A6995}" type="datetimeFigureOut">
              <a:rPr lang="en-US" smtClean="0"/>
              <a:t>5/16/22</a:t>
            </a:fld>
            <a:endParaRPr lang="en-US"/>
          </a:p>
        </p:txBody>
      </p:sp>
      <p:sp>
        <p:nvSpPr>
          <p:cNvPr id="6" name="Footer Placeholder 5">
            <a:extLst>
              <a:ext uri="{FF2B5EF4-FFF2-40B4-BE49-F238E27FC236}">
                <a16:creationId xmlns:a16="http://schemas.microsoft.com/office/drawing/2014/main" id="{DA4B3C69-8D7A-C340-B7A5-41B0B8A35C4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9B1B49B-2D82-7C4F-9465-F2DE429ABA0B}"/>
              </a:ext>
            </a:extLst>
          </p:cNvPr>
          <p:cNvSpPr>
            <a:spLocks noGrp="1"/>
          </p:cNvSpPr>
          <p:nvPr>
            <p:ph type="sldNum" sz="quarter" idx="12"/>
          </p:nvPr>
        </p:nvSpPr>
        <p:spPr/>
        <p:txBody>
          <a:bodyPr/>
          <a:lstStyle/>
          <a:p>
            <a:fld id="{B927F3CB-B840-D841-AB32-F3EB38F47C70}" type="slidenum">
              <a:rPr lang="en-US" smtClean="0"/>
              <a:t>‹#›</a:t>
            </a:fld>
            <a:endParaRPr lang="en-US"/>
          </a:p>
        </p:txBody>
      </p:sp>
    </p:spTree>
    <p:extLst>
      <p:ext uri="{BB962C8B-B14F-4D97-AF65-F5344CB8AC3E}">
        <p14:creationId xmlns:p14="http://schemas.microsoft.com/office/powerpoint/2010/main" val="41520041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335500-DFBF-6F4F-BEF2-5713CAD2F7C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6975767-F401-0745-AB63-4541A475918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1361E37-9C0D-844D-87F5-ADF28E3C35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798FBCE-CD49-3748-9DD2-6A2B89B5F5F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205970D-B315-604F-BA78-9BD4DDD3B41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AF74309-60BA-0841-B5D3-1C30917402E4}"/>
              </a:ext>
            </a:extLst>
          </p:cNvPr>
          <p:cNvSpPr>
            <a:spLocks noGrp="1"/>
          </p:cNvSpPr>
          <p:nvPr>
            <p:ph type="dt" sz="half" idx="10"/>
          </p:nvPr>
        </p:nvSpPr>
        <p:spPr/>
        <p:txBody>
          <a:bodyPr/>
          <a:lstStyle/>
          <a:p>
            <a:fld id="{4D4ECB3B-7DDB-9B49-8859-68981C5A6995}" type="datetimeFigureOut">
              <a:rPr lang="en-US" smtClean="0"/>
              <a:t>5/16/22</a:t>
            </a:fld>
            <a:endParaRPr lang="en-US"/>
          </a:p>
        </p:txBody>
      </p:sp>
      <p:sp>
        <p:nvSpPr>
          <p:cNvPr id="8" name="Footer Placeholder 7">
            <a:extLst>
              <a:ext uri="{FF2B5EF4-FFF2-40B4-BE49-F238E27FC236}">
                <a16:creationId xmlns:a16="http://schemas.microsoft.com/office/drawing/2014/main" id="{8B78D9DF-B5CA-044D-813C-21106A8777D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95ABEC3-74FC-3A43-8BF8-F13D8FAF243C}"/>
              </a:ext>
            </a:extLst>
          </p:cNvPr>
          <p:cNvSpPr>
            <a:spLocks noGrp="1"/>
          </p:cNvSpPr>
          <p:nvPr>
            <p:ph type="sldNum" sz="quarter" idx="12"/>
          </p:nvPr>
        </p:nvSpPr>
        <p:spPr/>
        <p:txBody>
          <a:bodyPr/>
          <a:lstStyle/>
          <a:p>
            <a:fld id="{B927F3CB-B840-D841-AB32-F3EB38F47C70}" type="slidenum">
              <a:rPr lang="en-US" smtClean="0"/>
              <a:t>‹#›</a:t>
            </a:fld>
            <a:endParaRPr lang="en-US"/>
          </a:p>
        </p:txBody>
      </p:sp>
    </p:spTree>
    <p:extLst>
      <p:ext uri="{BB962C8B-B14F-4D97-AF65-F5344CB8AC3E}">
        <p14:creationId xmlns:p14="http://schemas.microsoft.com/office/powerpoint/2010/main" val="6019895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A07A45-AF0E-A54E-A311-78120CEC526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E9DC527-F67F-D442-85F4-9E1DAD649116}"/>
              </a:ext>
            </a:extLst>
          </p:cNvPr>
          <p:cNvSpPr>
            <a:spLocks noGrp="1"/>
          </p:cNvSpPr>
          <p:nvPr>
            <p:ph type="dt" sz="half" idx="10"/>
          </p:nvPr>
        </p:nvSpPr>
        <p:spPr/>
        <p:txBody>
          <a:bodyPr/>
          <a:lstStyle/>
          <a:p>
            <a:fld id="{4D4ECB3B-7DDB-9B49-8859-68981C5A6995}" type="datetimeFigureOut">
              <a:rPr lang="en-US" smtClean="0"/>
              <a:t>5/16/22</a:t>
            </a:fld>
            <a:endParaRPr lang="en-US"/>
          </a:p>
        </p:txBody>
      </p:sp>
      <p:sp>
        <p:nvSpPr>
          <p:cNvPr id="4" name="Footer Placeholder 3">
            <a:extLst>
              <a:ext uri="{FF2B5EF4-FFF2-40B4-BE49-F238E27FC236}">
                <a16:creationId xmlns:a16="http://schemas.microsoft.com/office/drawing/2014/main" id="{D563ED03-FE00-5F48-A0DD-727B487228B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DD74501-DCBD-0641-B320-CBC08E2ADB16}"/>
              </a:ext>
            </a:extLst>
          </p:cNvPr>
          <p:cNvSpPr>
            <a:spLocks noGrp="1"/>
          </p:cNvSpPr>
          <p:nvPr>
            <p:ph type="sldNum" sz="quarter" idx="12"/>
          </p:nvPr>
        </p:nvSpPr>
        <p:spPr/>
        <p:txBody>
          <a:bodyPr/>
          <a:lstStyle/>
          <a:p>
            <a:fld id="{B927F3CB-B840-D841-AB32-F3EB38F47C70}" type="slidenum">
              <a:rPr lang="en-US" smtClean="0"/>
              <a:t>‹#›</a:t>
            </a:fld>
            <a:endParaRPr lang="en-US"/>
          </a:p>
        </p:txBody>
      </p:sp>
    </p:spTree>
    <p:extLst>
      <p:ext uri="{BB962C8B-B14F-4D97-AF65-F5344CB8AC3E}">
        <p14:creationId xmlns:p14="http://schemas.microsoft.com/office/powerpoint/2010/main" val="18156986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C7887FC-87E3-634C-BEF6-A77EE0564CAA}"/>
              </a:ext>
            </a:extLst>
          </p:cNvPr>
          <p:cNvSpPr>
            <a:spLocks noGrp="1"/>
          </p:cNvSpPr>
          <p:nvPr>
            <p:ph type="dt" sz="half" idx="10"/>
          </p:nvPr>
        </p:nvSpPr>
        <p:spPr/>
        <p:txBody>
          <a:bodyPr/>
          <a:lstStyle/>
          <a:p>
            <a:fld id="{4D4ECB3B-7DDB-9B49-8859-68981C5A6995}" type="datetimeFigureOut">
              <a:rPr lang="en-US" smtClean="0"/>
              <a:t>5/16/22</a:t>
            </a:fld>
            <a:endParaRPr lang="en-US"/>
          </a:p>
        </p:txBody>
      </p:sp>
      <p:sp>
        <p:nvSpPr>
          <p:cNvPr id="3" name="Footer Placeholder 2">
            <a:extLst>
              <a:ext uri="{FF2B5EF4-FFF2-40B4-BE49-F238E27FC236}">
                <a16:creationId xmlns:a16="http://schemas.microsoft.com/office/drawing/2014/main" id="{3D78648D-13BA-8B47-A6AE-24EF0D3C321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26314B4-BD1B-1D4A-ACAB-98F943C58F3D}"/>
              </a:ext>
            </a:extLst>
          </p:cNvPr>
          <p:cNvSpPr>
            <a:spLocks noGrp="1"/>
          </p:cNvSpPr>
          <p:nvPr>
            <p:ph type="sldNum" sz="quarter" idx="12"/>
          </p:nvPr>
        </p:nvSpPr>
        <p:spPr/>
        <p:txBody>
          <a:bodyPr/>
          <a:lstStyle/>
          <a:p>
            <a:fld id="{B927F3CB-B840-D841-AB32-F3EB38F47C70}" type="slidenum">
              <a:rPr lang="en-US" smtClean="0"/>
              <a:t>‹#›</a:t>
            </a:fld>
            <a:endParaRPr lang="en-US"/>
          </a:p>
        </p:txBody>
      </p:sp>
    </p:spTree>
    <p:extLst>
      <p:ext uri="{BB962C8B-B14F-4D97-AF65-F5344CB8AC3E}">
        <p14:creationId xmlns:p14="http://schemas.microsoft.com/office/powerpoint/2010/main" val="36459789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B0128E-DDBF-7540-8F95-54922B00C61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EC72B22-2DB4-3A49-9433-1723E855D43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5D3A5EC-5D5F-F743-9C53-BA00C3CC484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7E0B04B-8D94-6E44-97B4-FA27B899763A}"/>
              </a:ext>
            </a:extLst>
          </p:cNvPr>
          <p:cNvSpPr>
            <a:spLocks noGrp="1"/>
          </p:cNvSpPr>
          <p:nvPr>
            <p:ph type="dt" sz="half" idx="10"/>
          </p:nvPr>
        </p:nvSpPr>
        <p:spPr/>
        <p:txBody>
          <a:bodyPr/>
          <a:lstStyle/>
          <a:p>
            <a:fld id="{4D4ECB3B-7DDB-9B49-8859-68981C5A6995}" type="datetimeFigureOut">
              <a:rPr lang="en-US" smtClean="0"/>
              <a:t>5/16/22</a:t>
            </a:fld>
            <a:endParaRPr lang="en-US"/>
          </a:p>
        </p:txBody>
      </p:sp>
      <p:sp>
        <p:nvSpPr>
          <p:cNvPr id="6" name="Footer Placeholder 5">
            <a:extLst>
              <a:ext uri="{FF2B5EF4-FFF2-40B4-BE49-F238E27FC236}">
                <a16:creationId xmlns:a16="http://schemas.microsoft.com/office/drawing/2014/main" id="{EFF02985-A22D-7041-84CD-E018378B8D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9ECE393-D39B-534C-B0A0-7A77EA2CD73F}"/>
              </a:ext>
            </a:extLst>
          </p:cNvPr>
          <p:cNvSpPr>
            <a:spLocks noGrp="1"/>
          </p:cNvSpPr>
          <p:nvPr>
            <p:ph type="sldNum" sz="quarter" idx="12"/>
          </p:nvPr>
        </p:nvSpPr>
        <p:spPr/>
        <p:txBody>
          <a:bodyPr/>
          <a:lstStyle/>
          <a:p>
            <a:fld id="{B927F3CB-B840-D841-AB32-F3EB38F47C70}" type="slidenum">
              <a:rPr lang="en-US" smtClean="0"/>
              <a:t>‹#›</a:t>
            </a:fld>
            <a:endParaRPr lang="en-US"/>
          </a:p>
        </p:txBody>
      </p:sp>
    </p:spTree>
    <p:extLst>
      <p:ext uri="{BB962C8B-B14F-4D97-AF65-F5344CB8AC3E}">
        <p14:creationId xmlns:p14="http://schemas.microsoft.com/office/powerpoint/2010/main" val="5283066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A26400-DD2D-1040-B111-3553E86EDAA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6B770A2-3600-744E-B6B0-39E72C7AEA5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6C2E36C-022A-CE4D-A50B-85B5F5079EB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9BBD00F-7F5F-984C-9071-5E0406C40DF6}"/>
              </a:ext>
            </a:extLst>
          </p:cNvPr>
          <p:cNvSpPr>
            <a:spLocks noGrp="1"/>
          </p:cNvSpPr>
          <p:nvPr>
            <p:ph type="dt" sz="half" idx="10"/>
          </p:nvPr>
        </p:nvSpPr>
        <p:spPr/>
        <p:txBody>
          <a:bodyPr/>
          <a:lstStyle/>
          <a:p>
            <a:fld id="{4D4ECB3B-7DDB-9B49-8859-68981C5A6995}" type="datetimeFigureOut">
              <a:rPr lang="en-US" smtClean="0"/>
              <a:t>5/16/22</a:t>
            </a:fld>
            <a:endParaRPr lang="en-US"/>
          </a:p>
        </p:txBody>
      </p:sp>
      <p:sp>
        <p:nvSpPr>
          <p:cNvPr id="6" name="Footer Placeholder 5">
            <a:extLst>
              <a:ext uri="{FF2B5EF4-FFF2-40B4-BE49-F238E27FC236}">
                <a16:creationId xmlns:a16="http://schemas.microsoft.com/office/drawing/2014/main" id="{485800AB-B8E0-9649-9CDA-51B78E04062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51494F9-B983-3A47-B0B7-564A2F71F22A}"/>
              </a:ext>
            </a:extLst>
          </p:cNvPr>
          <p:cNvSpPr>
            <a:spLocks noGrp="1"/>
          </p:cNvSpPr>
          <p:nvPr>
            <p:ph type="sldNum" sz="quarter" idx="12"/>
          </p:nvPr>
        </p:nvSpPr>
        <p:spPr/>
        <p:txBody>
          <a:bodyPr/>
          <a:lstStyle/>
          <a:p>
            <a:fld id="{B927F3CB-B840-D841-AB32-F3EB38F47C70}" type="slidenum">
              <a:rPr lang="en-US" smtClean="0"/>
              <a:t>‹#›</a:t>
            </a:fld>
            <a:endParaRPr lang="en-US"/>
          </a:p>
        </p:txBody>
      </p:sp>
    </p:spTree>
    <p:extLst>
      <p:ext uri="{BB962C8B-B14F-4D97-AF65-F5344CB8AC3E}">
        <p14:creationId xmlns:p14="http://schemas.microsoft.com/office/powerpoint/2010/main" val="9339709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EF837-4FD1-A143-8386-A63ECA057A4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F62817B-4159-5F47-91BD-23740D904EE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0409AA-A8AD-924A-B781-77BF9F62AE18}"/>
              </a:ext>
            </a:extLst>
          </p:cNvPr>
          <p:cNvSpPr>
            <a:spLocks noGrp="1"/>
          </p:cNvSpPr>
          <p:nvPr>
            <p:ph type="dt" sz="half" idx="10"/>
          </p:nvPr>
        </p:nvSpPr>
        <p:spPr/>
        <p:txBody>
          <a:bodyPr/>
          <a:lstStyle/>
          <a:p>
            <a:fld id="{4D4ECB3B-7DDB-9B49-8859-68981C5A6995}" type="datetimeFigureOut">
              <a:rPr lang="en-US" smtClean="0"/>
              <a:t>5/16/22</a:t>
            </a:fld>
            <a:endParaRPr lang="en-US"/>
          </a:p>
        </p:txBody>
      </p:sp>
      <p:sp>
        <p:nvSpPr>
          <p:cNvPr id="5" name="Footer Placeholder 4">
            <a:extLst>
              <a:ext uri="{FF2B5EF4-FFF2-40B4-BE49-F238E27FC236}">
                <a16:creationId xmlns:a16="http://schemas.microsoft.com/office/drawing/2014/main" id="{5E2F828C-AA63-144B-BC9B-44170BDEA83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C3B20FA-F534-4340-92DB-D4113FB6CF92}"/>
              </a:ext>
            </a:extLst>
          </p:cNvPr>
          <p:cNvSpPr>
            <a:spLocks noGrp="1"/>
          </p:cNvSpPr>
          <p:nvPr>
            <p:ph type="sldNum" sz="quarter" idx="12"/>
          </p:nvPr>
        </p:nvSpPr>
        <p:spPr/>
        <p:txBody>
          <a:bodyPr/>
          <a:lstStyle/>
          <a:p>
            <a:fld id="{B927F3CB-B840-D841-AB32-F3EB38F47C70}" type="slidenum">
              <a:rPr lang="en-US" smtClean="0"/>
              <a:t>‹#›</a:t>
            </a:fld>
            <a:endParaRPr lang="en-US"/>
          </a:p>
        </p:txBody>
      </p:sp>
    </p:spTree>
    <p:extLst>
      <p:ext uri="{BB962C8B-B14F-4D97-AF65-F5344CB8AC3E}">
        <p14:creationId xmlns:p14="http://schemas.microsoft.com/office/powerpoint/2010/main" val="19456478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7646A41-419A-AB4D-B807-684240F009B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653853F-2E7D-5D42-9288-096248134C1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009E8F6-D254-644F-B76D-4047A4805578}"/>
              </a:ext>
            </a:extLst>
          </p:cNvPr>
          <p:cNvSpPr>
            <a:spLocks noGrp="1"/>
          </p:cNvSpPr>
          <p:nvPr>
            <p:ph type="dt" sz="half" idx="10"/>
          </p:nvPr>
        </p:nvSpPr>
        <p:spPr/>
        <p:txBody>
          <a:bodyPr/>
          <a:lstStyle/>
          <a:p>
            <a:fld id="{4D4ECB3B-7DDB-9B49-8859-68981C5A6995}" type="datetimeFigureOut">
              <a:rPr lang="en-US" smtClean="0"/>
              <a:t>5/16/22</a:t>
            </a:fld>
            <a:endParaRPr lang="en-US"/>
          </a:p>
        </p:txBody>
      </p:sp>
      <p:sp>
        <p:nvSpPr>
          <p:cNvPr id="5" name="Footer Placeholder 4">
            <a:extLst>
              <a:ext uri="{FF2B5EF4-FFF2-40B4-BE49-F238E27FC236}">
                <a16:creationId xmlns:a16="http://schemas.microsoft.com/office/drawing/2014/main" id="{0FC7A0F5-0D60-3D46-8799-F70D830A24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75D06FB-2656-1D45-913C-69A02B945D4E}"/>
              </a:ext>
            </a:extLst>
          </p:cNvPr>
          <p:cNvSpPr>
            <a:spLocks noGrp="1"/>
          </p:cNvSpPr>
          <p:nvPr>
            <p:ph type="sldNum" sz="quarter" idx="12"/>
          </p:nvPr>
        </p:nvSpPr>
        <p:spPr/>
        <p:txBody>
          <a:bodyPr/>
          <a:lstStyle/>
          <a:p>
            <a:fld id="{B927F3CB-B840-D841-AB32-F3EB38F47C70}" type="slidenum">
              <a:rPr lang="en-US" smtClean="0"/>
              <a:t>‹#›</a:t>
            </a:fld>
            <a:endParaRPr lang="en-US"/>
          </a:p>
        </p:txBody>
      </p:sp>
    </p:spTree>
    <p:extLst>
      <p:ext uri="{BB962C8B-B14F-4D97-AF65-F5344CB8AC3E}">
        <p14:creationId xmlns:p14="http://schemas.microsoft.com/office/powerpoint/2010/main" val="23376042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ext &amp; Title, Double line">
    <p:spTree>
      <p:nvGrpSpPr>
        <p:cNvPr id="1" name=""/>
        <p:cNvGrpSpPr/>
        <p:nvPr/>
      </p:nvGrpSpPr>
      <p:grpSpPr>
        <a:xfrm>
          <a:off x="0" y="0"/>
          <a:ext cx="0" cy="0"/>
          <a:chOff x="0" y="0"/>
          <a:chExt cx="0" cy="0"/>
        </a:xfrm>
      </p:grpSpPr>
      <p:sp>
        <p:nvSpPr>
          <p:cNvPr id="2" name="Title 1"/>
          <p:cNvSpPr>
            <a:spLocks noGrp="1"/>
          </p:cNvSpPr>
          <p:nvPr>
            <p:ph type="title"/>
          </p:nvPr>
        </p:nvSpPr>
        <p:spPr>
          <a:xfrm>
            <a:off x="609600" y="152400"/>
            <a:ext cx="109728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5/16/22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7" name="Content Placeholder 2"/>
          <p:cNvSpPr>
            <a:spLocks noGrp="1"/>
          </p:cNvSpPr>
          <p:nvPr>
            <p:ph idx="1"/>
          </p:nvPr>
        </p:nvSpPr>
        <p:spPr>
          <a:xfrm>
            <a:off x="609600" y="1066800"/>
            <a:ext cx="10972800" cy="5791200"/>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954720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C04458C-4697-7F43-B20B-EE48E4F58C1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85D5241-9F99-E74F-B7E0-76CF4A6CC95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0F303B2-3F56-C140-B8EF-349E51CA2AA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4ECB3B-7DDB-9B49-8859-68981C5A6995}" type="datetimeFigureOut">
              <a:rPr lang="en-US" smtClean="0"/>
              <a:t>5/16/22</a:t>
            </a:fld>
            <a:endParaRPr lang="en-US"/>
          </a:p>
        </p:txBody>
      </p:sp>
      <p:sp>
        <p:nvSpPr>
          <p:cNvPr id="5" name="Footer Placeholder 4">
            <a:extLst>
              <a:ext uri="{FF2B5EF4-FFF2-40B4-BE49-F238E27FC236}">
                <a16:creationId xmlns:a16="http://schemas.microsoft.com/office/drawing/2014/main" id="{4211137A-5F12-1A4F-8A90-9D80D630EF5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4C8F103-82CC-8943-991F-76B3A1799D7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927F3CB-B840-D841-AB32-F3EB38F47C70}" type="slidenum">
              <a:rPr lang="en-US" smtClean="0"/>
              <a:t>‹#›</a:t>
            </a:fld>
            <a:endParaRPr lang="en-US"/>
          </a:p>
        </p:txBody>
      </p:sp>
    </p:spTree>
    <p:extLst>
      <p:ext uri="{BB962C8B-B14F-4D97-AF65-F5344CB8AC3E}">
        <p14:creationId xmlns:p14="http://schemas.microsoft.com/office/powerpoint/2010/main" val="28561294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s://genomeinterpretation.org/cagi6-rgp.html"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0.tiff"/><Relationship Id="rId5" Type="http://schemas.openxmlformats.org/officeDocument/2006/relationships/image" Target="../media/image9.tiff"/><Relationship Id="rId4" Type="http://schemas.openxmlformats.org/officeDocument/2006/relationships/image" Target="../media/image8.tiff"/></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4.png"/><Relationship Id="rId3" Type="http://schemas.openxmlformats.org/officeDocument/2006/relationships/image" Target="../media/image14.png"/><Relationship Id="rId7" Type="http://schemas.openxmlformats.org/officeDocument/2006/relationships/image" Target="../media/image18.png"/><Relationship Id="rId12" Type="http://schemas.openxmlformats.org/officeDocument/2006/relationships/image" Target="../media/image23.png"/><Relationship Id="rId17" Type="http://schemas.openxmlformats.org/officeDocument/2006/relationships/image" Target="../media/image28.png"/><Relationship Id="rId2" Type="http://schemas.openxmlformats.org/officeDocument/2006/relationships/image" Target="../media/image13.png"/><Relationship Id="rId16" Type="http://schemas.openxmlformats.org/officeDocument/2006/relationships/image" Target="../media/image27.png"/><Relationship Id="rId1" Type="http://schemas.openxmlformats.org/officeDocument/2006/relationships/slideLayout" Target="../slideLayouts/slideLayout2.xml"/><Relationship Id="rId6" Type="http://schemas.openxmlformats.org/officeDocument/2006/relationships/image" Target="../media/image17.png"/><Relationship Id="rId11" Type="http://schemas.openxmlformats.org/officeDocument/2006/relationships/image" Target="../media/image22.png"/><Relationship Id="rId5" Type="http://schemas.openxmlformats.org/officeDocument/2006/relationships/image" Target="../media/image16.png"/><Relationship Id="rId15" Type="http://schemas.openxmlformats.org/officeDocument/2006/relationships/image" Target="../media/image26.pn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png"/><Relationship Id="rId14" Type="http://schemas.openxmlformats.org/officeDocument/2006/relationships/image" Target="../media/image25.png"/></Relationships>
</file>

<file path=ppt/slides/_rels/slide19.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3.png"/><Relationship Id="rId18" Type="http://schemas.openxmlformats.org/officeDocument/2006/relationships/image" Target="../media/image28.pn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2.png"/><Relationship Id="rId17" Type="http://schemas.openxmlformats.org/officeDocument/2006/relationships/image" Target="../media/image27.png"/><Relationship Id="rId2" Type="http://schemas.openxmlformats.org/officeDocument/2006/relationships/notesSlide" Target="../notesSlides/notesSlide15.xml"/><Relationship Id="rId16" Type="http://schemas.openxmlformats.org/officeDocument/2006/relationships/image" Target="../media/image26.png"/><Relationship Id="rId1" Type="http://schemas.openxmlformats.org/officeDocument/2006/relationships/slideLayout" Target="../slideLayouts/slideLayout2.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5" Type="http://schemas.openxmlformats.org/officeDocument/2006/relationships/image" Target="../media/image2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 Id="rId14" Type="http://schemas.openxmlformats.org/officeDocument/2006/relationships/image" Target="../media/image24.png"/></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25.xml.rels><?xml version="1.0" encoding="UTF-8" standalone="yes"?>
<Relationships xmlns="http://schemas.openxmlformats.org/package/2006/relationships"><Relationship Id="rId2" Type="http://schemas.openxmlformats.org/officeDocument/2006/relationships/hyperlink" Target="https://github.com/broadinstitute/seqr)"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2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2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3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3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openxmlformats.org/officeDocument/2006/relationships/image" Target="../media/image10.tiff"/><Relationship Id="rId3" Type="http://schemas.openxmlformats.org/officeDocument/2006/relationships/image" Target="../media/image41.png"/><Relationship Id="rId7" Type="http://schemas.openxmlformats.org/officeDocument/2006/relationships/image" Target="../media/image9.tiff"/><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8.tiff"/><Relationship Id="rId5" Type="http://schemas.openxmlformats.org/officeDocument/2006/relationships/image" Target="../media/image7.tiff"/><Relationship Id="rId10" Type="http://schemas.openxmlformats.org/officeDocument/2006/relationships/image" Target="../media/image43.png"/><Relationship Id="rId4" Type="http://schemas.openxmlformats.org/officeDocument/2006/relationships/image" Target="../media/image1.png"/><Relationship Id="rId9" Type="http://schemas.openxmlformats.org/officeDocument/2006/relationships/image" Target="../media/image42.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8" Type="http://schemas.openxmlformats.org/officeDocument/2006/relationships/hyperlink" Target="mailto:odonnell@broadinstitute.org" TargetMode="External"/><Relationship Id="rId3" Type="http://schemas.openxmlformats.org/officeDocument/2006/relationships/image" Target="../media/image4.png"/><Relationship Id="rId7"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hyperlink" Target="https://raregenomes.org/" TargetMode="External"/><Relationship Id="rId5" Type="http://schemas.openxmlformats.org/officeDocument/2006/relationships/image" Target="../media/image2.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4" descr="Graphical user interface, text, application, email&#10;&#10;Description automatically generated">
            <a:extLst>
              <a:ext uri="{FF2B5EF4-FFF2-40B4-BE49-F238E27FC236}">
                <a16:creationId xmlns:a16="http://schemas.microsoft.com/office/drawing/2014/main" id="{75709976-9175-9F4C-B180-2865FBBB6506}"/>
              </a:ext>
            </a:extLst>
          </p:cNvPr>
          <p:cNvPicPr>
            <a:picLocks noChangeAspect="1"/>
          </p:cNvPicPr>
          <p:nvPr/>
        </p:nvPicPr>
        <p:blipFill rotWithShape="1">
          <a:blip r:embed="rId3"/>
          <a:srcRect l="1" r="76684" b="56039"/>
          <a:stretch/>
        </p:blipFill>
        <p:spPr>
          <a:xfrm>
            <a:off x="838200" y="2754317"/>
            <a:ext cx="2314903" cy="1912880"/>
          </a:xfrm>
          <a:prstGeom prst="rect">
            <a:avLst/>
          </a:prstGeom>
        </p:spPr>
      </p:pic>
      <p:sp>
        <p:nvSpPr>
          <p:cNvPr id="2" name="Title 1">
            <a:extLst>
              <a:ext uri="{FF2B5EF4-FFF2-40B4-BE49-F238E27FC236}">
                <a16:creationId xmlns:a16="http://schemas.microsoft.com/office/drawing/2014/main" id="{D46B6E3B-EE85-8D4D-BF61-5BBC2A76449B}"/>
              </a:ext>
            </a:extLst>
          </p:cNvPr>
          <p:cNvSpPr>
            <a:spLocks noGrp="1"/>
          </p:cNvSpPr>
          <p:nvPr>
            <p:ph type="ctrTitle"/>
          </p:nvPr>
        </p:nvSpPr>
        <p:spPr>
          <a:xfrm>
            <a:off x="1524000" y="895739"/>
            <a:ext cx="9144000" cy="2387600"/>
          </a:xfrm>
        </p:spPr>
        <p:txBody>
          <a:bodyPr>
            <a:normAutofit fontScale="90000"/>
          </a:bodyPr>
          <a:lstStyle/>
          <a:p>
            <a:r>
              <a:rPr lang="en-US" sz="4500" dirty="0">
                <a:solidFill>
                  <a:srgbClr val="6AA4A2"/>
                </a:solidFill>
                <a:latin typeface="Arial" panose="020B0604020202020204" pitchFamily="34" charset="0"/>
                <a:cs typeface="Arial" panose="020B0604020202020204" pitchFamily="34" charset="0"/>
              </a:rPr>
              <a:t>Performance of diagnostic methods in identifying disease-causing variants: assessment of the Rare Genomes Project CAGI challenge</a:t>
            </a:r>
          </a:p>
        </p:txBody>
      </p:sp>
      <p:sp>
        <p:nvSpPr>
          <p:cNvPr id="3" name="Subtitle 2">
            <a:extLst>
              <a:ext uri="{FF2B5EF4-FFF2-40B4-BE49-F238E27FC236}">
                <a16:creationId xmlns:a16="http://schemas.microsoft.com/office/drawing/2014/main" id="{6A4CB1F8-DA45-1940-9C1C-03B1CCF6FF46}"/>
              </a:ext>
            </a:extLst>
          </p:cNvPr>
          <p:cNvSpPr>
            <a:spLocks noGrp="1"/>
          </p:cNvSpPr>
          <p:nvPr>
            <p:ph type="subTitle" idx="1"/>
          </p:nvPr>
        </p:nvSpPr>
        <p:spPr>
          <a:xfrm>
            <a:off x="2943069" y="3195655"/>
            <a:ext cx="6658132" cy="1655762"/>
          </a:xfrm>
        </p:spPr>
        <p:txBody>
          <a:bodyPr>
            <a:normAutofit/>
          </a:bodyPr>
          <a:lstStyle/>
          <a:p>
            <a:endParaRPr lang="en-US" dirty="0">
              <a:solidFill>
                <a:srgbClr val="646164"/>
              </a:solidFill>
              <a:latin typeface="Arial" panose="020B0604020202020204" pitchFamily="34" charset="0"/>
              <a:cs typeface="Arial" panose="020B0604020202020204" pitchFamily="34" charset="0"/>
            </a:endParaRPr>
          </a:p>
          <a:p>
            <a:r>
              <a:rPr lang="en-US" dirty="0">
                <a:solidFill>
                  <a:srgbClr val="646164"/>
                </a:solidFill>
                <a:latin typeface="Arial" panose="020B0604020202020204" pitchFamily="34" charset="0"/>
                <a:cs typeface="Arial" panose="020B0604020202020204" pitchFamily="34" charset="0"/>
              </a:rPr>
              <a:t>Anne O’Donnell-Luria &amp; Sarah Louise Stenton</a:t>
            </a:r>
            <a:endParaRPr lang="en-US" sz="1600" dirty="0">
              <a:solidFill>
                <a:srgbClr val="646164"/>
              </a:solidFill>
              <a:latin typeface="Arial" panose="020B0604020202020204" pitchFamily="34" charset="0"/>
              <a:cs typeface="Arial" panose="020B0604020202020204" pitchFamily="34" charset="0"/>
            </a:endParaRPr>
          </a:p>
          <a:p>
            <a:r>
              <a:rPr lang="en-US" sz="1600" dirty="0">
                <a:solidFill>
                  <a:srgbClr val="646164"/>
                </a:solidFill>
                <a:latin typeface="Arial" panose="020B0604020202020204" pitchFamily="34" charset="0"/>
                <a:cs typeface="Arial" panose="020B0604020202020204" pitchFamily="34" charset="0"/>
              </a:rPr>
              <a:t>Boston Children’s Hospital &amp; Broad Institute of MIT and Harvard</a:t>
            </a:r>
          </a:p>
          <a:p>
            <a:r>
              <a:rPr lang="en-US" sz="1600" dirty="0">
                <a:solidFill>
                  <a:srgbClr val="646164"/>
                </a:solidFill>
                <a:latin typeface="Arial" panose="020B0604020202020204" pitchFamily="34" charset="0"/>
                <a:cs typeface="Arial" panose="020B0604020202020204" pitchFamily="34" charset="0"/>
              </a:rPr>
              <a:t>05/15/2022</a:t>
            </a:r>
          </a:p>
        </p:txBody>
      </p:sp>
      <p:pic>
        <p:nvPicPr>
          <p:cNvPr id="7" name="Picture 6" descr="Graphical user interface&#10;&#10;Description automatically generated with medium confidence">
            <a:extLst>
              <a:ext uri="{FF2B5EF4-FFF2-40B4-BE49-F238E27FC236}">
                <a16:creationId xmlns:a16="http://schemas.microsoft.com/office/drawing/2014/main" id="{F8AC3DC8-DBFE-5242-B405-BA173814EE85}"/>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789864" y="2490134"/>
            <a:ext cx="1468272" cy="724347"/>
          </a:xfrm>
          <a:prstGeom prst="rect">
            <a:avLst/>
          </a:prstGeom>
        </p:spPr>
      </p:pic>
      <p:cxnSp>
        <p:nvCxnSpPr>
          <p:cNvPr id="6" name="Straight Connector 5">
            <a:extLst>
              <a:ext uri="{FF2B5EF4-FFF2-40B4-BE49-F238E27FC236}">
                <a16:creationId xmlns:a16="http://schemas.microsoft.com/office/drawing/2014/main" id="{19B580C1-9309-75EB-6C18-B5A416AFEDC0}"/>
              </a:ext>
            </a:extLst>
          </p:cNvPr>
          <p:cNvCxnSpPr/>
          <p:nvPr/>
        </p:nvCxnSpPr>
        <p:spPr>
          <a:xfrm>
            <a:off x="498764" y="5486400"/>
            <a:ext cx="11208327" cy="0"/>
          </a:xfrm>
          <a:prstGeom prst="line">
            <a:avLst/>
          </a:prstGeom>
          <a:ln w="19050">
            <a:solidFill>
              <a:srgbClr val="646164"/>
            </a:solidFill>
          </a:ln>
        </p:spPr>
        <p:style>
          <a:lnRef idx="1">
            <a:schemeClr val="accent1"/>
          </a:lnRef>
          <a:fillRef idx="0">
            <a:schemeClr val="accent1"/>
          </a:fillRef>
          <a:effectRef idx="0">
            <a:schemeClr val="accent1"/>
          </a:effectRef>
          <a:fontRef idx="minor">
            <a:schemeClr val="tx1"/>
          </a:fontRef>
        </p:style>
      </p:cxnSp>
      <p:pic>
        <p:nvPicPr>
          <p:cNvPr id="9" name="Picture 8" descr="A picture containing text, sign&#10;&#10;Description automatically generated">
            <a:extLst>
              <a:ext uri="{FF2B5EF4-FFF2-40B4-BE49-F238E27FC236}">
                <a16:creationId xmlns:a16="http://schemas.microsoft.com/office/drawing/2014/main" id="{5C95A1A9-E7BB-C850-CAC2-BEED8B31F896}"/>
              </a:ext>
            </a:extLst>
          </p:cNvPr>
          <p:cNvPicPr>
            <a:picLocks noChangeAspect="1"/>
          </p:cNvPicPr>
          <p:nvPr/>
        </p:nvPicPr>
        <p:blipFill>
          <a:blip r:embed="rId5"/>
          <a:stretch>
            <a:fillRect/>
          </a:stretch>
        </p:blipFill>
        <p:spPr>
          <a:xfrm>
            <a:off x="1573202" y="5766464"/>
            <a:ext cx="1369867" cy="703199"/>
          </a:xfrm>
          <a:prstGeom prst="rect">
            <a:avLst/>
          </a:prstGeom>
        </p:spPr>
      </p:pic>
      <p:pic>
        <p:nvPicPr>
          <p:cNvPr id="11" name="Picture 10" descr="A picture containing text, clipart&#10;&#10;Description automatically generated">
            <a:extLst>
              <a:ext uri="{FF2B5EF4-FFF2-40B4-BE49-F238E27FC236}">
                <a16:creationId xmlns:a16="http://schemas.microsoft.com/office/drawing/2014/main" id="{A361BB22-5B18-5B2A-1924-37ECDE3A4176}"/>
              </a:ext>
            </a:extLst>
          </p:cNvPr>
          <p:cNvPicPr>
            <a:picLocks noChangeAspect="1"/>
          </p:cNvPicPr>
          <p:nvPr/>
        </p:nvPicPr>
        <p:blipFill>
          <a:blip r:embed="rId6"/>
          <a:stretch>
            <a:fillRect/>
          </a:stretch>
        </p:blipFill>
        <p:spPr>
          <a:xfrm>
            <a:off x="5247986" y="5897699"/>
            <a:ext cx="1709882" cy="428635"/>
          </a:xfrm>
          <a:prstGeom prst="rect">
            <a:avLst/>
          </a:prstGeom>
        </p:spPr>
      </p:pic>
      <p:pic>
        <p:nvPicPr>
          <p:cNvPr id="13" name="Picture 12" descr="Text&#10;&#10;Description automatically generated">
            <a:extLst>
              <a:ext uri="{FF2B5EF4-FFF2-40B4-BE49-F238E27FC236}">
                <a16:creationId xmlns:a16="http://schemas.microsoft.com/office/drawing/2014/main" id="{5EC91F59-0FB4-D510-B0BD-13D1D0DE3D9A}"/>
              </a:ext>
            </a:extLst>
          </p:cNvPr>
          <p:cNvPicPr>
            <a:picLocks noChangeAspect="1"/>
          </p:cNvPicPr>
          <p:nvPr/>
        </p:nvPicPr>
        <p:blipFill>
          <a:blip r:embed="rId7"/>
          <a:stretch>
            <a:fillRect/>
          </a:stretch>
        </p:blipFill>
        <p:spPr>
          <a:xfrm>
            <a:off x="8418946" y="5854841"/>
            <a:ext cx="2540000" cy="514350"/>
          </a:xfrm>
          <a:prstGeom prst="rect">
            <a:avLst/>
          </a:prstGeom>
        </p:spPr>
      </p:pic>
    </p:spTree>
    <p:extLst>
      <p:ext uri="{BB962C8B-B14F-4D97-AF65-F5344CB8AC3E}">
        <p14:creationId xmlns:p14="http://schemas.microsoft.com/office/powerpoint/2010/main" val="24189541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a:xfrm>
            <a:off x="609600" y="457200"/>
            <a:ext cx="10972800" cy="762000"/>
          </a:xfrm>
        </p:spPr>
        <p:txBody>
          <a:bodyPr>
            <a:normAutofit fontScale="90000"/>
          </a:bodyPr>
          <a:lstStyle/>
          <a:p>
            <a:r>
              <a:rPr lang="en-US" altLang="en-US" sz="4000" dirty="0"/>
              <a:t>CAGI slide pack guidelines</a:t>
            </a:r>
            <a:br>
              <a:rPr lang="en-US" altLang="en-US" sz="4000" dirty="0"/>
            </a:br>
            <a:r>
              <a:rPr lang="en-US" altLang="en-US" sz="1800" dirty="0"/>
              <a:t>I agree to my slides being used according to the following terms:</a:t>
            </a:r>
            <a:br>
              <a:rPr lang="en-US" altLang="en-US" sz="1800" dirty="0"/>
            </a:br>
            <a:r>
              <a:rPr lang="en-US" altLang="en-US" sz="1800" dirty="0">
                <a:solidFill>
                  <a:srgbClr val="FF0000"/>
                </a:solidFill>
              </a:rPr>
              <a:t>Anne O’Donnell-Luria, Sarah Louise Stenton</a:t>
            </a:r>
            <a:endParaRPr lang="en-US" altLang="en-US" sz="1800" i="1" dirty="0">
              <a:solidFill>
                <a:srgbClr val="FF0000"/>
              </a:solidFill>
            </a:endParaRPr>
          </a:p>
        </p:txBody>
      </p:sp>
      <p:sp>
        <p:nvSpPr>
          <p:cNvPr id="8197" name="Rectangle 5"/>
          <p:cNvSpPr>
            <a:spLocks noGrp="1" noChangeArrowheads="1"/>
          </p:cNvSpPr>
          <p:nvPr>
            <p:ph idx="1"/>
          </p:nvPr>
        </p:nvSpPr>
        <p:spPr>
          <a:xfrm>
            <a:off x="609600" y="1371600"/>
            <a:ext cx="10972800" cy="5791200"/>
          </a:xfrm>
        </p:spPr>
        <p:txBody>
          <a:bodyPr>
            <a:normAutofit/>
          </a:bodyPr>
          <a:lstStyle/>
          <a:p>
            <a:pPr>
              <a:lnSpc>
                <a:spcPct val="80000"/>
              </a:lnSpc>
            </a:pPr>
            <a:r>
              <a:rPr lang="en-US" altLang="en-US" sz="1400" dirty="0">
                <a:latin typeface="Arial" panose="020B0604020202020204" pitchFamily="34" charset="0"/>
                <a:cs typeface="Arial" panose="020B0604020202020204" pitchFamily="34" charset="0"/>
              </a:rPr>
              <a:t>Authors: please include THIS slide at the beginning of your presentation to indicate that you agree with reuse of your slides in CAGI presentations, according to the terms below, and digitally sign by writing your name above.</a:t>
            </a:r>
          </a:p>
          <a:p>
            <a:pPr>
              <a:lnSpc>
                <a:spcPct val="80000"/>
              </a:lnSpc>
            </a:pPr>
            <a:r>
              <a:rPr lang="en-US" altLang="en-US" sz="1400" dirty="0">
                <a:latin typeface="Arial" panose="020B0604020202020204" pitchFamily="34" charset="0"/>
                <a:cs typeface="Arial" panose="020B0604020202020204" pitchFamily="34" charset="0"/>
              </a:rPr>
              <a:t>To disseminate the CAGI results, I encourage all CAGI participants to remix these CAGI slides for inclusion in their oral and poster presentations</a:t>
            </a:r>
          </a:p>
          <a:p>
            <a:pPr>
              <a:lnSpc>
                <a:spcPct val="80000"/>
              </a:lnSpc>
            </a:pPr>
            <a:r>
              <a:rPr lang="en-US" altLang="en-US" sz="1400" dirty="0">
                <a:latin typeface="Arial" panose="020B0604020202020204" pitchFamily="34" charset="0"/>
                <a:cs typeface="Arial" panose="020B0604020202020204" pitchFamily="34" charset="0"/>
              </a:rPr>
              <a:t>CAGI participants may use or publish any content of these slides only in compliance with the CAGI Data Use Agreement</a:t>
            </a:r>
          </a:p>
          <a:p>
            <a:pPr>
              <a:lnSpc>
                <a:spcPct val="80000"/>
              </a:lnSpc>
            </a:pPr>
            <a:r>
              <a:rPr lang="en-US" altLang="en-US" sz="1400" dirty="0">
                <a:latin typeface="Arial" panose="020B0604020202020204" pitchFamily="34" charset="0"/>
                <a:cs typeface="Arial" panose="020B0604020202020204" pitchFamily="34" charset="0"/>
              </a:rPr>
              <a:t>CAGI participants may not cite or publish any content of these slides except with the written permission of the originating author or in the primary CAGI publications</a:t>
            </a:r>
          </a:p>
          <a:p>
            <a:pPr>
              <a:lnSpc>
                <a:spcPct val="80000"/>
              </a:lnSpc>
            </a:pPr>
            <a:r>
              <a:rPr lang="en-US" altLang="en-US" sz="1400" dirty="0">
                <a:latin typeface="Arial" panose="020B0604020202020204" pitchFamily="34" charset="0"/>
                <a:cs typeface="Arial" panose="020B0604020202020204" pitchFamily="34" charset="0"/>
              </a:rPr>
              <a:t>CAGI participants must acknowledge the original authors of these slides and CAGI 6.  Include the acknowledgement banner across the bottom</a:t>
            </a:r>
          </a:p>
          <a:p>
            <a:pPr>
              <a:lnSpc>
                <a:spcPct val="80000"/>
              </a:lnSpc>
            </a:pPr>
            <a:r>
              <a:rPr lang="en-US" altLang="en-US" sz="1400" dirty="0">
                <a:latin typeface="Arial" panose="020B0604020202020204" pitchFamily="34" charset="0"/>
                <a:cs typeface="Arial" panose="020B0604020202020204" pitchFamily="34" charset="0"/>
              </a:rPr>
              <a:t>CAGI participants must include the CAGI credits slide in their presentations</a:t>
            </a:r>
          </a:p>
          <a:p>
            <a:pPr>
              <a:lnSpc>
                <a:spcPct val="80000"/>
              </a:lnSpc>
            </a:pPr>
            <a:r>
              <a:rPr lang="en-US" altLang="en-US" sz="1400" dirty="0">
                <a:latin typeface="Arial" panose="020B0604020202020204" pitchFamily="34" charset="0"/>
                <a:cs typeface="Arial" panose="020B0604020202020204" pitchFamily="34" charset="0"/>
              </a:rPr>
              <a:t>Slides with a red slash (no remix) may not be included in a presentation unless all attendees are registered CAGI participants who signed the data use agreement</a:t>
            </a:r>
          </a:p>
          <a:p>
            <a:pPr>
              <a:lnSpc>
                <a:spcPct val="80000"/>
              </a:lnSpc>
            </a:pPr>
            <a:r>
              <a:rPr lang="en-US" altLang="en-US" sz="1400" dirty="0">
                <a:latin typeface="Arial" panose="020B0604020202020204" pitchFamily="34" charset="0"/>
                <a:cs typeface="Arial" panose="020B0604020202020204" pitchFamily="34" charset="0"/>
              </a:rPr>
              <a:t>Slides with a red X over the entire slide may not be  used in any circumstances</a:t>
            </a:r>
          </a:p>
          <a:p>
            <a:pPr>
              <a:lnSpc>
                <a:spcPct val="80000"/>
              </a:lnSpc>
            </a:pPr>
            <a:r>
              <a:rPr lang="en-US" altLang="en-US" sz="1400" dirty="0">
                <a:latin typeface="Arial" panose="020B0604020202020204" pitchFamily="34" charset="0"/>
                <a:cs typeface="Arial" panose="020B0604020202020204" pitchFamily="34" charset="0"/>
              </a:rPr>
              <a:t>Slides with a blue slash (embargoed) may not be used unless the embargo is explicitly lifted</a:t>
            </a:r>
          </a:p>
          <a:p>
            <a:pPr>
              <a:lnSpc>
                <a:spcPct val="80000"/>
              </a:lnSpc>
            </a:pPr>
            <a:r>
              <a:rPr lang="en-US" altLang="en-US" sz="1400" dirty="0">
                <a:latin typeface="Arial" panose="020B0604020202020204" pitchFamily="34" charset="0"/>
                <a:cs typeface="Arial" panose="020B0604020202020204" pitchFamily="34" charset="0"/>
              </a:rPr>
              <a:t>Slides without slash or X may be tweeted unless flagged with the “No tweet” icon.</a:t>
            </a:r>
          </a:p>
          <a:p>
            <a:pPr>
              <a:lnSpc>
                <a:spcPct val="80000"/>
              </a:lnSpc>
            </a:pPr>
            <a:r>
              <a:rPr lang="en-US" altLang="en-US" sz="1400" dirty="0">
                <a:latin typeface="Arial" panose="020B0604020202020204" pitchFamily="34" charset="0"/>
                <a:cs typeface="Arial" panose="020B0604020202020204" pitchFamily="34" charset="0"/>
              </a:rPr>
              <a:t>CAGI participants using these slides must explain the “No tweet” icon, which means that the slide content should not be disseminated outside the presenting conference hall.  If the presentation venue permits pervasive tweeting, you may not include these slides in your talk</a:t>
            </a:r>
          </a:p>
          <a:p>
            <a:pPr>
              <a:lnSpc>
                <a:spcPct val="80000"/>
              </a:lnSpc>
            </a:pPr>
            <a:r>
              <a:rPr lang="en-US" altLang="en-US" sz="1400" dirty="0">
                <a:latin typeface="Arial" panose="020B0604020202020204" pitchFamily="34" charset="0"/>
                <a:cs typeface="Arial" panose="020B0604020202020204" pitchFamily="34" charset="0"/>
              </a:rPr>
              <a:t>Note for slide authors: we expect all CAGI participants to abide by these restrictions, and will make best effort to ensure they are followed.  However, but bear in mind that we have limited means of enforcing them, and therefore the restrictions cannot be guaranteed.</a:t>
            </a:r>
          </a:p>
        </p:txBody>
      </p:sp>
      <p:grpSp>
        <p:nvGrpSpPr>
          <p:cNvPr id="6" name="Group 5"/>
          <p:cNvGrpSpPr>
            <a:grpSpLocks/>
          </p:cNvGrpSpPr>
          <p:nvPr/>
        </p:nvGrpSpPr>
        <p:grpSpPr bwMode="auto">
          <a:xfrm>
            <a:off x="7391727" y="4858712"/>
            <a:ext cx="274320" cy="274320"/>
            <a:chOff x="5373" y="3933"/>
            <a:chExt cx="387" cy="387"/>
          </a:xfrm>
        </p:grpSpPr>
        <p:sp>
          <p:nvSpPr>
            <p:cNvPr id="7" name="Oval 6"/>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37931725" indent="-37474525" defTabSz="457200">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marL="457200" fontAlgn="base">
                <a:spcBef>
                  <a:spcPct val="0"/>
                </a:spcBef>
                <a:spcAft>
                  <a:spcPct val="0"/>
                </a:spcAft>
                <a:defRPr>
                  <a:solidFill>
                    <a:schemeClr val="tx1"/>
                  </a:solidFill>
                  <a:latin typeface="Arial" pitchFamily="34" charset="0"/>
                </a:defRPr>
              </a:lvl6pPr>
              <a:lvl7pPr marL="914400" fontAlgn="base">
                <a:spcBef>
                  <a:spcPct val="0"/>
                </a:spcBef>
                <a:spcAft>
                  <a:spcPct val="0"/>
                </a:spcAft>
                <a:defRPr>
                  <a:solidFill>
                    <a:schemeClr val="tx1"/>
                  </a:solidFill>
                  <a:latin typeface="Arial" pitchFamily="34" charset="0"/>
                </a:defRPr>
              </a:lvl7pPr>
              <a:lvl8pPr marL="1371600" fontAlgn="base">
                <a:spcBef>
                  <a:spcPct val="0"/>
                </a:spcBef>
                <a:spcAft>
                  <a:spcPct val="0"/>
                </a:spcAft>
                <a:defRPr>
                  <a:solidFill>
                    <a:schemeClr val="tx1"/>
                  </a:solidFill>
                  <a:latin typeface="Arial" pitchFamily="34" charset="0"/>
                </a:defRPr>
              </a:lvl8pPr>
              <a:lvl9pPr marL="1828800" fontAlgn="base">
                <a:spcBef>
                  <a:spcPct val="0"/>
                </a:spcBef>
                <a:spcAft>
                  <a:spcPct val="0"/>
                </a:spcAft>
                <a:defRPr>
                  <a:solidFill>
                    <a:schemeClr val="tx1"/>
                  </a:solidFill>
                  <a:latin typeface="Arial" pitchFamily="34" charset="0"/>
                </a:defRPr>
              </a:lvl9pPr>
            </a:lstStyle>
            <a:p>
              <a:endParaRPr lang="en-US" altLang="en-US">
                <a:ea typeface="MS PGothic" pitchFamily="34" charset="-128"/>
                <a:cs typeface="Arial" panose="020B0604020202020204" pitchFamily="34" charset="0"/>
              </a:endParaRPr>
            </a:p>
          </p:txBody>
        </p:sp>
        <p:pic>
          <p:nvPicPr>
            <p:cNvPr id="8" name="Picture 7"/>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Line 6"/>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303970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6878C06-7A25-0490-40BD-E256D4DE47DA}"/>
              </a:ext>
            </a:extLst>
          </p:cNvPr>
          <p:cNvSpPr>
            <a:spLocks noGrp="1"/>
          </p:cNvSpPr>
          <p:nvPr>
            <p:ph idx="1"/>
          </p:nvPr>
        </p:nvSpPr>
        <p:spPr>
          <a:xfrm>
            <a:off x="609600" y="1762538"/>
            <a:ext cx="10972800" cy="5791200"/>
          </a:xfrm>
        </p:spPr>
        <p:txBody>
          <a:bodyPr>
            <a:normAutofit/>
          </a:bodyPr>
          <a:lstStyle/>
          <a:p>
            <a:pPr marL="0" indent="0">
              <a:buNone/>
            </a:pPr>
            <a:r>
              <a:rPr lang="en-US" sz="1400" dirty="0">
                <a:latin typeface="Arial" panose="020B0604020202020204" pitchFamily="34" charset="0"/>
                <a:cs typeface="Arial" panose="020B0604020202020204" pitchFamily="34" charset="0"/>
              </a:rPr>
              <a:t>I understand that my presentation as associated with CAGI 6 will be recorded and broadcasted via the internet through CAGI’s designated technology provider. </a:t>
            </a:r>
          </a:p>
          <a:p>
            <a:pPr marL="0" indent="0">
              <a:buNone/>
            </a:pPr>
            <a:endParaRPr lang="en-US" sz="1400" dirty="0">
              <a:latin typeface="Arial" panose="020B0604020202020204" pitchFamily="34" charset="0"/>
              <a:cs typeface="Arial" panose="020B0604020202020204" pitchFamily="34" charset="0"/>
            </a:endParaRPr>
          </a:p>
          <a:p>
            <a:pPr marL="0" indent="0">
              <a:buNone/>
            </a:pPr>
            <a:r>
              <a:rPr lang="en-US" sz="1400" dirty="0">
                <a:latin typeface="Arial" panose="020B0604020202020204" pitchFamily="34" charset="0"/>
                <a:cs typeface="Arial" panose="020B0604020202020204" pitchFamily="34" charset="0"/>
              </a:rPr>
              <a:t>As the copyright holder to this presentation entitled </a:t>
            </a:r>
            <a:r>
              <a:rPr lang="en-US" sz="1400" dirty="0">
                <a:solidFill>
                  <a:srgbClr val="6AA4A2"/>
                </a:solidFill>
                <a:latin typeface="Arial" panose="020B0604020202020204" pitchFamily="34" charset="0"/>
                <a:cs typeface="Arial" panose="020B0604020202020204" pitchFamily="34" charset="0"/>
              </a:rPr>
              <a:t>Performance of diagnostic methods in identifying disease-causing variants: assessment of the Rare Genomes Project CAGI challenge</a:t>
            </a:r>
            <a:r>
              <a:rPr lang="en-US" sz="1400" dirty="0">
                <a:latin typeface="Arial" panose="020B0604020202020204" pitchFamily="34" charset="0"/>
                <a:cs typeface="Arial" panose="020B0604020202020204" pitchFamily="34" charset="0"/>
              </a:rPr>
              <a:t>, I hereby agree that the copyright for the online broadcast and recording of my presentation be released to CAGI and my recording be uploaded on to the CAGI website.</a:t>
            </a:r>
          </a:p>
        </p:txBody>
      </p:sp>
      <p:sp>
        <p:nvSpPr>
          <p:cNvPr id="4" name="Rectangle 4">
            <a:extLst>
              <a:ext uri="{FF2B5EF4-FFF2-40B4-BE49-F238E27FC236}">
                <a16:creationId xmlns:a16="http://schemas.microsoft.com/office/drawing/2014/main" id="{B2A928AD-22E3-53F1-DB30-E2E5370ACAD7}"/>
              </a:ext>
            </a:extLst>
          </p:cNvPr>
          <p:cNvSpPr txBox="1">
            <a:spLocks noChangeArrowheads="1"/>
          </p:cNvSpPr>
          <p:nvPr/>
        </p:nvSpPr>
        <p:spPr>
          <a:xfrm>
            <a:off x="609600" y="457200"/>
            <a:ext cx="10972800" cy="7620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b="1" kern="1200">
                <a:solidFill>
                  <a:schemeClr val="tx1"/>
                </a:solidFill>
                <a:latin typeface="Arial" panose="020B0604020202020204" pitchFamily="34" charset="0"/>
                <a:ea typeface="+mj-ea"/>
                <a:cs typeface="Arial" panose="020B0604020202020204" pitchFamily="34" charset="0"/>
              </a:defRPr>
            </a:lvl1pPr>
          </a:lstStyle>
          <a:p>
            <a:r>
              <a:rPr lang="en-US" sz="3600" dirty="0"/>
              <a:t>Permission request regarding CAGI 6 recordings and hybrid presentations</a:t>
            </a:r>
            <a:endParaRPr lang="en-US" altLang="en-US" sz="3600" i="1" dirty="0">
              <a:solidFill>
                <a:srgbClr val="FF0000"/>
              </a:solidFill>
            </a:endParaRPr>
          </a:p>
        </p:txBody>
      </p:sp>
    </p:spTree>
    <p:extLst>
      <p:ext uri="{BB962C8B-B14F-4D97-AF65-F5344CB8AC3E}">
        <p14:creationId xmlns:p14="http://schemas.microsoft.com/office/powerpoint/2010/main" val="17220233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5E8FDEF-EE3E-697E-5D4B-5DC36535E1E7}"/>
              </a:ext>
            </a:extLst>
          </p:cNvPr>
          <p:cNvSpPr txBox="1"/>
          <p:nvPr/>
        </p:nvSpPr>
        <p:spPr>
          <a:xfrm>
            <a:off x="838200" y="1720840"/>
            <a:ext cx="10848975" cy="4016484"/>
          </a:xfrm>
          <a:prstGeom prst="rect">
            <a:avLst/>
          </a:prstGeom>
          <a:noFill/>
        </p:spPr>
        <p:txBody>
          <a:bodyPr wrap="square">
            <a:spAutoFit/>
          </a:bodyPr>
          <a:lstStyle/>
          <a:p>
            <a:r>
              <a:rPr lang="en-US" sz="1500" dirty="0">
                <a:solidFill>
                  <a:srgbClr val="000000"/>
                </a:solidFill>
                <a:effectLst/>
                <a:latin typeface="Arial" panose="020B0604020202020204" pitchFamily="34" charset="0"/>
                <a:ea typeface="Calibri" panose="020F0502020204030204" pitchFamily="34" charset="0"/>
              </a:rPr>
              <a:t>One major obstacle facing rare disease patients is simply obtaining a genetic diagnosis</a:t>
            </a:r>
          </a:p>
          <a:p>
            <a:endParaRPr lang="en-US" sz="1500" dirty="0">
              <a:solidFill>
                <a:srgbClr val="000000"/>
              </a:solidFill>
              <a:latin typeface="Arial" panose="020B0604020202020204" pitchFamily="34" charset="0"/>
              <a:ea typeface="Calibri" panose="020F0502020204030204" pitchFamily="34" charset="0"/>
            </a:endParaRPr>
          </a:p>
          <a:p>
            <a:r>
              <a:rPr lang="en-US" sz="1500" dirty="0">
                <a:solidFill>
                  <a:srgbClr val="000000"/>
                </a:solidFill>
                <a:latin typeface="Arial" panose="020B0604020202020204" pitchFamily="34" charset="0"/>
                <a:ea typeface="Calibri" panose="020F0502020204030204" pitchFamily="34" charset="0"/>
              </a:rPr>
              <a:t>The average “diagnostic odyssey” lasts more than five years, and over 60% of patients still lack a genetic diagnosis</a:t>
            </a:r>
          </a:p>
          <a:p>
            <a:endParaRPr lang="en-US" sz="1500" dirty="0">
              <a:solidFill>
                <a:srgbClr val="000000"/>
              </a:solidFill>
              <a:latin typeface="Arial" panose="020B0604020202020204" pitchFamily="34" charset="0"/>
              <a:ea typeface="Calibri" panose="020F0502020204030204" pitchFamily="34" charset="0"/>
            </a:endParaRPr>
          </a:p>
          <a:p>
            <a:r>
              <a:rPr lang="en-US" sz="1500" dirty="0">
                <a:solidFill>
                  <a:srgbClr val="000000"/>
                </a:solidFill>
                <a:latin typeface="Arial" panose="020B0604020202020204" pitchFamily="34" charset="0"/>
                <a:ea typeface="Calibri" panose="020F0502020204030204" pitchFamily="34" charset="0"/>
              </a:rPr>
              <a:t>While genome seque</a:t>
            </a:r>
            <a:r>
              <a:rPr lang="en-US" sz="1500" dirty="0">
                <a:solidFill>
                  <a:srgbClr val="000000"/>
                </a:solidFill>
                <a:latin typeface="Arial" panose="020B0604020202020204" pitchFamily="34" charset="0"/>
                <a:ea typeface="Calibri" panose="020F0502020204030204" pitchFamily="34" charset="0"/>
                <a:cs typeface="Arial" panose="020B0604020202020204" pitchFamily="34" charset="0"/>
              </a:rPr>
              <a:t>ncing </a:t>
            </a:r>
            <a:r>
              <a:rPr lang="en-US" sz="1500" dirty="0">
                <a:latin typeface="Arial" panose="020B0604020202020204" pitchFamily="34" charset="0"/>
                <a:cs typeface="Arial" panose="020B0604020202020204" pitchFamily="34" charset="0"/>
              </a:rPr>
              <a:t>provides coverage of coding and noncoding regions</a:t>
            </a:r>
            <a:r>
              <a:rPr lang="en-US" sz="1500" dirty="0">
                <a:solidFill>
                  <a:srgbClr val="000000"/>
                </a:solidFill>
                <a:latin typeface="Arial" panose="020B0604020202020204" pitchFamily="34" charset="0"/>
                <a:cs typeface="Arial" panose="020B0604020202020204" pitchFamily="34" charset="0"/>
              </a:rPr>
              <a:t>, major </a:t>
            </a:r>
            <a:r>
              <a:rPr lang="en-US" sz="1500" dirty="0">
                <a:solidFill>
                  <a:srgbClr val="000000"/>
                </a:solidFill>
                <a:latin typeface="Arial" panose="020B0604020202020204" pitchFamily="34" charset="0"/>
                <a:ea typeface="Calibri" panose="020F0502020204030204" pitchFamily="34" charset="0"/>
                <a:cs typeface="Arial" panose="020B0604020202020204" pitchFamily="34" charset="0"/>
              </a:rPr>
              <a:t>obstacle to diagnosis is </a:t>
            </a:r>
            <a:r>
              <a:rPr lang="en-US" sz="1500" dirty="0">
                <a:solidFill>
                  <a:srgbClr val="000000"/>
                </a:solidFill>
                <a:latin typeface="Arial" panose="020B0604020202020204" pitchFamily="34" charset="0"/>
                <a:cs typeface="Arial" panose="020B0604020202020204" pitchFamily="34" charset="0"/>
              </a:rPr>
              <a:t>a</a:t>
            </a:r>
            <a:r>
              <a:rPr lang="en-US" sz="1500" dirty="0">
                <a:solidFill>
                  <a:srgbClr val="000000"/>
                </a:solidFill>
                <a:latin typeface="Arial" panose="020B0604020202020204" pitchFamily="34" charset="0"/>
                <a:ea typeface="Calibri" panose="020F0502020204030204" pitchFamily="34" charset="0"/>
                <a:cs typeface="Arial" panose="020B0604020202020204" pitchFamily="34" charset="0"/>
              </a:rPr>
              <a:t>nalytical – how to recognize pathogenic variation within a sea of benign variation</a:t>
            </a:r>
            <a:endParaRPr lang="en-US" sz="1500" dirty="0">
              <a:solidFill>
                <a:srgbClr val="000000"/>
              </a:solidFill>
              <a:latin typeface="Arial" panose="020B0604020202020204" pitchFamily="34" charset="0"/>
              <a:ea typeface="Calibri" panose="020F0502020204030204" pitchFamily="34" charset="0"/>
            </a:endParaRPr>
          </a:p>
          <a:p>
            <a:r>
              <a:rPr lang="en-US" sz="1500" b="1" dirty="0">
                <a:solidFill>
                  <a:srgbClr val="000000"/>
                </a:solidFill>
                <a:effectLst/>
                <a:latin typeface="Arial" panose="020B0604020202020204" pitchFamily="34" charset="0"/>
                <a:ea typeface="Calibri" panose="020F0502020204030204" pitchFamily="34" charset="0"/>
              </a:rPr>
              <a:t>	          </a:t>
            </a:r>
          </a:p>
          <a:p>
            <a:endParaRPr lang="en-US" sz="1500" b="1" dirty="0">
              <a:solidFill>
                <a:srgbClr val="000000"/>
              </a:solidFill>
              <a:latin typeface="Arial" panose="020B0604020202020204" pitchFamily="34" charset="0"/>
              <a:ea typeface="Calibri" panose="020F0502020204030204" pitchFamily="34" charset="0"/>
            </a:endParaRPr>
          </a:p>
          <a:p>
            <a:r>
              <a:rPr lang="en-US" sz="1500" b="1" dirty="0">
                <a:solidFill>
                  <a:srgbClr val="000000"/>
                </a:solidFill>
                <a:effectLst/>
                <a:latin typeface="Arial" panose="020B0604020202020204" pitchFamily="34" charset="0"/>
                <a:ea typeface="Calibri" panose="020F0502020204030204" pitchFamily="34" charset="0"/>
              </a:rPr>
              <a:t>Rare Genomes Project (RGP)</a:t>
            </a:r>
          </a:p>
          <a:p>
            <a:endParaRPr lang="en-US" sz="1500" b="1" dirty="0">
              <a:solidFill>
                <a:srgbClr val="000000"/>
              </a:solidFill>
              <a:effectLst/>
              <a:latin typeface="Arial" panose="020B0604020202020204" pitchFamily="34" charset="0"/>
              <a:ea typeface="Calibri" panose="020F0502020204030204" pitchFamily="34" charset="0"/>
            </a:endParaRPr>
          </a:p>
          <a:p>
            <a:endParaRPr lang="en-US" sz="1500" dirty="0">
              <a:solidFill>
                <a:srgbClr val="000000"/>
              </a:solidFill>
              <a:latin typeface="Arial" panose="020B0604020202020204" pitchFamily="34" charset="0"/>
              <a:ea typeface="Calibri" panose="020F0502020204030204" pitchFamily="34" charset="0"/>
            </a:endParaRPr>
          </a:p>
          <a:p>
            <a:pPr marL="285750" indent="-285750">
              <a:buFont typeface="Arial" panose="020B0604020202020204" pitchFamily="34" charset="0"/>
              <a:buChar char="•"/>
            </a:pPr>
            <a:r>
              <a:rPr lang="en-US" sz="1500" dirty="0">
                <a:solidFill>
                  <a:srgbClr val="000000"/>
                </a:solidFill>
                <a:latin typeface="Arial" panose="020B0604020202020204" pitchFamily="34" charset="0"/>
                <a:ea typeface="Calibri" panose="020F0502020204030204" pitchFamily="34" charset="0"/>
              </a:rPr>
              <a:t>D</a:t>
            </a:r>
            <a:r>
              <a:rPr lang="en-US" sz="1500" dirty="0">
                <a:solidFill>
                  <a:srgbClr val="000000"/>
                </a:solidFill>
                <a:effectLst/>
                <a:latin typeface="Arial" panose="020B0604020202020204" pitchFamily="34" charset="0"/>
                <a:ea typeface="Calibri" panose="020F0502020204030204" pitchFamily="34" charset="0"/>
              </a:rPr>
              <a:t>irect-to-participant research study on the utility of genome sequencing for rare disease diagnosis and gene discovery</a:t>
            </a:r>
            <a:endParaRPr lang="en-US" sz="1500" dirty="0">
              <a:solidFill>
                <a:srgbClr val="000000"/>
              </a:solidFill>
              <a:latin typeface="Arial" panose="020B0604020202020204" pitchFamily="34" charset="0"/>
              <a:ea typeface="Calibri" panose="020F0502020204030204" pitchFamily="34" charset="0"/>
            </a:endParaRPr>
          </a:p>
          <a:p>
            <a:pPr marL="285750" indent="-285750">
              <a:buFont typeface="Arial" panose="020B0604020202020204" pitchFamily="34" charset="0"/>
              <a:buChar char="•"/>
            </a:pPr>
            <a:endParaRPr lang="en-US" sz="1500" dirty="0">
              <a:solidFill>
                <a:srgbClr val="000000"/>
              </a:solidFill>
              <a:latin typeface="Arial" panose="020B0604020202020204" pitchFamily="34" charset="0"/>
              <a:ea typeface="Calibri" panose="020F0502020204030204" pitchFamily="34" charset="0"/>
            </a:endParaRPr>
          </a:p>
          <a:p>
            <a:pPr marL="285750" indent="-285750">
              <a:buFont typeface="Arial" panose="020B0604020202020204" pitchFamily="34" charset="0"/>
              <a:buChar char="•"/>
            </a:pPr>
            <a:r>
              <a:rPr lang="en-US" sz="1500" dirty="0">
                <a:solidFill>
                  <a:srgbClr val="000000"/>
                </a:solidFill>
                <a:latin typeface="Arial" panose="020B0604020202020204" pitchFamily="34" charset="0"/>
                <a:ea typeface="Calibri" panose="020F0502020204030204" pitchFamily="34" charset="0"/>
              </a:rPr>
              <a:t>L</a:t>
            </a:r>
            <a:r>
              <a:rPr lang="en-US" sz="1500" dirty="0">
                <a:solidFill>
                  <a:srgbClr val="000000"/>
                </a:solidFill>
                <a:effectLst/>
                <a:latin typeface="Arial" panose="020B0604020202020204" pitchFamily="34" charset="0"/>
                <a:ea typeface="Calibri" panose="020F0502020204030204" pitchFamily="34" charset="0"/>
              </a:rPr>
              <a:t>ed by genomics experts and clinicians at the Broad Institute of MIT and Harvard</a:t>
            </a:r>
            <a:endParaRPr lang="en-US" sz="1500" dirty="0">
              <a:solidFill>
                <a:srgbClr val="000000"/>
              </a:solidFill>
              <a:latin typeface="Arial" panose="020B0604020202020204" pitchFamily="34" charset="0"/>
              <a:ea typeface="Calibri" panose="020F0502020204030204" pitchFamily="34" charset="0"/>
            </a:endParaRPr>
          </a:p>
          <a:p>
            <a:pPr marL="285750" indent="-285750">
              <a:buFont typeface="Arial" panose="020B0604020202020204" pitchFamily="34" charset="0"/>
              <a:buChar char="•"/>
            </a:pPr>
            <a:endParaRPr lang="en-US" sz="1500" dirty="0">
              <a:solidFill>
                <a:srgbClr val="000000"/>
              </a:solidFill>
              <a:effectLst/>
              <a:latin typeface="Arial" panose="020B0604020202020204" pitchFamily="34" charset="0"/>
              <a:ea typeface="Calibri" panose="020F0502020204030204" pitchFamily="34" charset="0"/>
            </a:endParaRPr>
          </a:p>
          <a:p>
            <a:pPr marL="285750" indent="-285750">
              <a:buFont typeface="Arial" panose="020B0604020202020204" pitchFamily="34" charset="0"/>
              <a:buChar char="•"/>
            </a:pPr>
            <a:r>
              <a:rPr lang="en-US" sz="1500" dirty="0">
                <a:solidFill>
                  <a:srgbClr val="000000"/>
                </a:solidFill>
                <a:effectLst/>
                <a:latin typeface="Arial" panose="020B0604020202020204" pitchFamily="34" charset="0"/>
                <a:ea typeface="Calibri" panose="020F0502020204030204" pitchFamily="34" charset="0"/>
              </a:rPr>
              <a:t>Research subjects are consented for genome sequencing and the sharing of their sequence and phenotype information with researchers working to understand the molecular causes of rare disease</a:t>
            </a:r>
            <a:endParaRPr lang="en-US" sz="1500" dirty="0"/>
          </a:p>
        </p:txBody>
      </p:sp>
      <p:sp>
        <p:nvSpPr>
          <p:cNvPr id="6" name="Rectangle 5">
            <a:extLst>
              <a:ext uri="{FF2B5EF4-FFF2-40B4-BE49-F238E27FC236}">
                <a16:creationId xmlns:a16="http://schemas.microsoft.com/office/drawing/2014/main" id="{2AE0FED5-38FA-40CB-B71E-2FD217158387}"/>
              </a:ext>
            </a:extLst>
          </p:cNvPr>
          <p:cNvSpPr/>
          <p:nvPr/>
        </p:nvSpPr>
        <p:spPr>
          <a:xfrm>
            <a:off x="-180109" y="-96982"/>
            <a:ext cx="12704618" cy="1385455"/>
          </a:xfrm>
          <a:prstGeom prst="rect">
            <a:avLst/>
          </a:prstGeom>
          <a:solidFill>
            <a:srgbClr val="6AA4A2"/>
          </a:solidFill>
          <a:ln>
            <a:solidFill>
              <a:srgbClr val="6AA4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1190E1CE-EE5E-486D-4BB1-DC346BE33010}"/>
              </a:ext>
            </a:extLst>
          </p:cNvPr>
          <p:cNvSpPr>
            <a:spLocks noGrp="1"/>
          </p:cNvSpPr>
          <p:nvPr>
            <p:ph type="title"/>
          </p:nvPr>
        </p:nvSpPr>
        <p:spPr>
          <a:xfrm>
            <a:off x="838200" y="-67037"/>
            <a:ext cx="10515600" cy="1325563"/>
          </a:xfrm>
        </p:spPr>
        <p:txBody>
          <a:bodyPr>
            <a:normAutofit/>
          </a:bodyPr>
          <a:lstStyle/>
          <a:p>
            <a:r>
              <a:rPr lang="en-US" sz="2500" b="1" dirty="0">
                <a:solidFill>
                  <a:schemeClr val="bg1"/>
                </a:solidFill>
                <a:latin typeface="Arial" panose="020B0604020202020204" pitchFamily="34" charset="0"/>
                <a:cs typeface="Arial" panose="020B0604020202020204" pitchFamily="34" charset="0"/>
              </a:rPr>
              <a:t>The challenges of rare disease diagnosis</a:t>
            </a:r>
          </a:p>
        </p:txBody>
      </p:sp>
      <p:pic>
        <p:nvPicPr>
          <p:cNvPr id="8" name="Picture 7" descr="Graphical user interface&#10;&#10;Description automatically generated with medium confidence">
            <a:extLst>
              <a:ext uri="{FF2B5EF4-FFF2-40B4-BE49-F238E27FC236}">
                <a16:creationId xmlns:a16="http://schemas.microsoft.com/office/drawing/2014/main" id="{8A3D3BD7-1E35-C1DE-4515-5C348FE644D3}"/>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3534376" y="3367906"/>
            <a:ext cx="1894151" cy="934447"/>
          </a:xfrm>
          <a:prstGeom prst="rect">
            <a:avLst/>
          </a:prstGeom>
        </p:spPr>
      </p:pic>
      <p:sp>
        <p:nvSpPr>
          <p:cNvPr id="9" name="Text Box 6">
            <a:extLst>
              <a:ext uri="{FF2B5EF4-FFF2-40B4-BE49-F238E27FC236}">
                <a16:creationId xmlns:a16="http://schemas.microsoft.com/office/drawing/2014/main" id="{E395BF26-EF0F-CBC4-746E-F5F702413711}"/>
              </a:ext>
            </a:extLst>
          </p:cNvPr>
          <p:cNvSpPr txBox="1">
            <a:spLocks noChangeArrowheads="1"/>
          </p:cNvSpPr>
          <p:nvPr/>
        </p:nvSpPr>
        <p:spPr bwMode="auto">
          <a:xfrm>
            <a:off x="0" y="6513094"/>
            <a:ext cx="1500732"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dirty="0">
                <a:solidFill>
                  <a:srgbClr val="646164"/>
                </a:solidFill>
                <a:latin typeface="Arial" panose="020B0604020202020204" pitchFamily="34" charset="0"/>
                <a:cs typeface="Arial" panose="020B0604020202020204" pitchFamily="34" charset="0"/>
              </a:rPr>
              <a:t>Created for CAGI 6</a:t>
            </a:r>
          </a:p>
        </p:txBody>
      </p:sp>
      <p:sp>
        <p:nvSpPr>
          <p:cNvPr id="10" name="Text Box 8">
            <a:extLst>
              <a:ext uri="{FF2B5EF4-FFF2-40B4-BE49-F238E27FC236}">
                <a16:creationId xmlns:a16="http://schemas.microsoft.com/office/drawing/2014/main" id="{D3456DD7-527F-EB51-AB07-2B9F224ABB5E}"/>
              </a:ext>
            </a:extLst>
          </p:cNvPr>
          <p:cNvSpPr txBox="1">
            <a:spLocks noChangeArrowheads="1"/>
          </p:cNvSpPr>
          <p:nvPr/>
        </p:nvSpPr>
        <p:spPr bwMode="auto">
          <a:xfrm>
            <a:off x="10526159" y="6513093"/>
            <a:ext cx="1665841"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sz="1200" dirty="0">
                <a:solidFill>
                  <a:srgbClr val="646164"/>
                </a:solidFill>
                <a:latin typeface="Arial" panose="020B0604020202020204" pitchFamily="34" charset="0"/>
                <a:cs typeface="Arial" panose="020B0604020202020204" pitchFamily="34" charset="0"/>
              </a:rPr>
              <a:t>Anne O’Donnell-Luria</a:t>
            </a:r>
          </a:p>
        </p:txBody>
      </p:sp>
      <p:sp>
        <p:nvSpPr>
          <p:cNvPr id="11" name="Text Box 9">
            <a:extLst>
              <a:ext uri="{FF2B5EF4-FFF2-40B4-BE49-F238E27FC236}">
                <a16:creationId xmlns:a16="http://schemas.microsoft.com/office/drawing/2014/main" id="{B5358F34-4A86-AB50-546A-85BCBB96A7A0}"/>
              </a:ext>
            </a:extLst>
          </p:cNvPr>
          <p:cNvSpPr txBox="1">
            <a:spLocks noChangeArrowheads="1"/>
          </p:cNvSpPr>
          <p:nvPr/>
        </p:nvSpPr>
        <p:spPr bwMode="auto">
          <a:xfrm>
            <a:off x="5002649" y="6513094"/>
            <a:ext cx="189667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dirty="0" err="1">
                <a:solidFill>
                  <a:srgbClr val="646164"/>
                </a:solidFill>
                <a:latin typeface="Arial" panose="020B0604020202020204" pitchFamily="34" charset="0"/>
                <a:cs typeface="Arial" panose="020B0604020202020204" pitchFamily="34" charset="0"/>
              </a:rPr>
              <a:t>genomeinterpretation.org</a:t>
            </a:r>
            <a:endParaRPr lang="en-US" altLang="en-US" sz="1200" dirty="0">
              <a:solidFill>
                <a:srgbClr val="646164"/>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31761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10" end="1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12" end="1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058F009-E958-3950-E035-C3AC76CF56DF}"/>
              </a:ext>
            </a:extLst>
          </p:cNvPr>
          <p:cNvSpPr/>
          <p:nvPr/>
        </p:nvSpPr>
        <p:spPr>
          <a:xfrm>
            <a:off x="-180109" y="-96982"/>
            <a:ext cx="12704618" cy="1385455"/>
          </a:xfrm>
          <a:prstGeom prst="rect">
            <a:avLst/>
          </a:prstGeom>
          <a:solidFill>
            <a:srgbClr val="6AA4A2"/>
          </a:solidFill>
          <a:ln>
            <a:solidFill>
              <a:srgbClr val="6AA4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Graphical user interface, text, application, email&#10;&#10;Description automatically generated">
            <a:extLst>
              <a:ext uri="{FF2B5EF4-FFF2-40B4-BE49-F238E27FC236}">
                <a16:creationId xmlns:a16="http://schemas.microsoft.com/office/drawing/2014/main" id="{760FB595-9177-4041-B3E0-491A61E75E2A}"/>
              </a:ext>
            </a:extLst>
          </p:cNvPr>
          <p:cNvPicPr>
            <a:picLocks noGrp="1" noChangeAspect="1"/>
          </p:cNvPicPr>
          <p:nvPr>
            <p:ph idx="1"/>
          </p:nvPr>
        </p:nvPicPr>
        <p:blipFill rotWithShape="1">
          <a:blip r:embed="rId3"/>
          <a:srcRect t="49300"/>
          <a:stretch/>
        </p:blipFill>
        <p:spPr>
          <a:xfrm>
            <a:off x="3153104" y="2057928"/>
            <a:ext cx="9471076" cy="2104461"/>
          </a:xfrm>
        </p:spPr>
      </p:pic>
      <p:sp>
        <p:nvSpPr>
          <p:cNvPr id="7" name="Title 1">
            <a:extLst>
              <a:ext uri="{FF2B5EF4-FFF2-40B4-BE49-F238E27FC236}">
                <a16:creationId xmlns:a16="http://schemas.microsoft.com/office/drawing/2014/main" id="{B4A3F97B-C680-5644-9FE7-B55FA935909F}"/>
              </a:ext>
            </a:extLst>
          </p:cNvPr>
          <p:cNvSpPr>
            <a:spLocks noGrp="1"/>
          </p:cNvSpPr>
          <p:nvPr>
            <p:ph type="title"/>
          </p:nvPr>
        </p:nvSpPr>
        <p:spPr>
          <a:xfrm>
            <a:off x="838200" y="-67037"/>
            <a:ext cx="10515600" cy="1325563"/>
          </a:xfrm>
        </p:spPr>
        <p:txBody>
          <a:bodyPr>
            <a:normAutofit/>
          </a:bodyPr>
          <a:lstStyle/>
          <a:p>
            <a:r>
              <a:rPr lang="en-US" sz="2500" b="1" dirty="0">
                <a:solidFill>
                  <a:schemeClr val="bg1"/>
                </a:solidFill>
                <a:latin typeface="Arial" panose="020B0604020202020204" pitchFamily="34" charset="0"/>
                <a:cs typeface="Arial" panose="020B0604020202020204" pitchFamily="34" charset="0"/>
              </a:rPr>
              <a:t>Overview of the RGP CAGI challenge</a:t>
            </a:r>
          </a:p>
        </p:txBody>
      </p:sp>
      <p:sp>
        <p:nvSpPr>
          <p:cNvPr id="6" name="TextBox 5">
            <a:extLst>
              <a:ext uri="{FF2B5EF4-FFF2-40B4-BE49-F238E27FC236}">
                <a16:creationId xmlns:a16="http://schemas.microsoft.com/office/drawing/2014/main" id="{C0D9016A-5BAC-9647-8A9B-949722C8C135}"/>
              </a:ext>
            </a:extLst>
          </p:cNvPr>
          <p:cNvSpPr txBox="1"/>
          <p:nvPr/>
        </p:nvSpPr>
        <p:spPr>
          <a:xfrm>
            <a:off x="3343387" y="1488417"/>
            <a:ext cx="6096000" cy="323165"/>
          </a:xfrm>
          <a:prstGeom prst="rect">
            <a:avLst/>
          </a:prstGeom>
          <a:noFill/>
        </p:spPr>
        <p:txBody>
          <a:bodyPr wrap="square">
            <a:spAutoFit/>
          </a:bodyPr>
          <a:lstStyle/>
          <a:p>
            <a:r>
              <a:rPr lang="en-US" sz="1500" dirty="0">
                <a:latin typeface="Arial" panose="020B0604020202020204" pitchFamily="34" charset="0"/>
                <a:cs typeface="Arial" panose="020B0604020202020204" pitchFamily="34" charset="0"/>
                <a:hlinkClick r:id="rId4"/>
              </a:rPr>
              <a:t>https://genomeinterpretation.org/cagi6-rgp.html</a:t>
            </a:r>
            <a:endParaRPr lang="en-US" sz="1500"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236F2591-0990-BE4D-BE75-DC5EC246D6AE}"/>
              </a:ext>
            </a:extLst>
          </p:cNvPr>
          <p:cNvSpPr txBox="1"/>
          <p:nvPr/>
        </p:nvSpPr>
        <p:spPr>
          <a:xfrm>
            <a:off x="838201" y="4268567"/>
            <a:ext cx="9220200" cy="553998"/>
          </a:xfrm>
          <a:prstGeom prst="rect">
            <a:avLst/>
          </a:prstGeom>
          <a:noFill/>
        </p:spPr>
        <p:txBody>
          <a:bodyPr wrap="square">
            <a:spAutoFit/>
          </a:bodyPr>
          <a:lstStyle/>
          <a:p>
            <a:r>
              <a:rPr lang="en-US" sz="1500" dirty="0">
                <a:latin typeface="Arial" panose="020B0604020202020204" pitchFamily="34" charset="0"/>
                <a:cs typeface="Arial" panose="020B0604020202020204" pitchFamily="34" charset="0"/>
              </a:rPr>
              <a:t>…w</a:t>
            </a:r>
            <a:r>
              <a:rPr lang="en-US" sz="1500" b="0" i="0" dirty="0">
                <a:effectLst/>
                <a:latin typeface="Arial" panose="020B0604020202020204" pitchFamily="34" charset="0"/>
                <a:cs typeface="Arial" panose="020B0604020202020204" pitchFamily="34" charset="0"/>
              </a:rPr>
              <a:t>ith the idea to put variant pathogenicity prediction models and diagnostic algorithms head-to-head in a “real-life” diagnostic setting</a:t>
            </a:r>
            <a:endParaRPr lang="en-US" sz="1500" dirty="0">
              <a:latin typeface="Arial" panose="020B0604020202020204" pitchFamily="34" charset="0"/>
              <a:cs typeface="Arial" panose="020B0604020202020204" pitchFamily="34" charset="0"/>
            </a:endParaRPr>
          </a:p>
        </p:txBody>
      </p:sp>
      <p:pic>
        <p:nvPicPr>
          <p:cNvPr id="10" name="Content Placeholder 4" descr="Graphical user interface, text, application, email&#10;&#10;Description automatically generated">
            <a:extLst>
              <a:ext uri="{FF2B5EF4-FFF2-40B4-BE49-F238E27FC236}">
                <a16:creationId xmlns:a16="http://schemas.microsoft.com/office/drawing/2014/main" id="{0C3D2806-ED65-8541-92C5-B812A39FF5AE}"/>
              </a:ext>
            </a:extLst>
          </p:cNvPr>
          <p:cNvPicPr>
            <a:picLocks noChangeAspect="1"/>
          </p:cNvPicPr>
          <p:nvPr/>
        </p:nvPicPr>
        <p:blipFill rotWithShape="1">
          <a:blip r:embed="rId3"/>
          <a:srcRect l="1" r="76684" b="56039"/>
          <a:stretch/>
        </p:blipFill>
        <p:spPr>
          <a:xfrm>
            <a:off x="838200" y="1839912"/>
            <a:ext cx="2314903" cy="1912880"/>
          </a:xfrm>
          <a:prstGeom prst="rect">
            <a:avLst/>
          </a:prstGeom>
        </p:spPr>
      </p:pic>
      <p:sp>
        <p:nvSpPr>
          <p:cNvPr id="8" name="Text Box 6">
            <a:extLst>
              <a:ext uri="{FF2B5EF4-FFF2-40B4-BE49-F238E27FC236}">
                <a16:creationId xmlns:a16="http://schemas.microsoft.com/office/drawing/2014/main" id="{F7FC2111-F046-20DC-D1D5-742D7F34925A}"/>
              </a:ext>
            </a:extLst>
          </p:cNvPr>
          <p:cNvSpPr txBox="1">
            <a:spLocks noChangeArrowheads="1"/>
          </p:cNvSpPr>
          <p:nvPr/>
        </p:nvSpPr>
        <p:spPr bwMode="auto">
          <a:xfrm>
            <a:off x="0" y="6513094"/>
            <a:ext cx="1500732"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dirty="0">
                <a:solidFill>
                  <a:srgbClr val="646164"/>
                </a:solidFill>
                <a:latin typeface="Arial" panose="020B0604020202020204" pitchFamily="34" charset="0"/>
                <a:cs typeface="Arial" panose="020B0604020202020204" pitchFamily="34" charset="0"/>
              </a:rPr>
              <a:t>Created for CAGI 6</a:t>
            </a:r>
          </a:p>
        </p:txBody>
      </p:sp>
      <p:sp>
        <p:nvSpPr>
          <p:cNvPr id="12" name="Text Box 9">
            <a:extLst>
              <a:ext uri="{FF2B5EF4-FFF2-40B4-BE49-F238E27FC236}">
                <a16:creationId xmlns:a16="http://schemas.microsoft.com/office/drawing/2014/main" id="{4A0AA0B5-F804-6495-A5FD-CE55381BF226}"/>
              </a:ext>
            </a:extLst>
          </p:cNvPr>
          <p:cNvSpPr txBox="1">
            <a:spLocks noChangeArrowheads="1"/>
          </p:cNvSpPr>
          <p:nvPr/>
        </p:nvSpPr>
        <p:spPr bwMode="auto">
          <a:xfrm>
            <a:off x="5002649" y="6513094"/>
            <a:ext cx="189667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dirty="0" err="1">
                <a:solidFill>
                  <a:srgbClr val="646164"/>
                </a:solidFill>
                <a:latin typeface="Arial" panose="020B0604020202020204" pitchFamily="34" charset="0"/>
                <a:cs typeface="Arial" panose="020B0604020202020204" pitchFamily="34" charset="0"/>
              </a:rPr>
              <a:t>genomeinterpretation.org</a:t>
            </a:r>
            <a:endParaRPr lang="en-US" altLang="en-US" sz="1200" dirty="0">
              <a:solidFill>
                <a:srgbClr val="646164"/>
              </a:solidFill>
              <a:latin typeface="Arial" panose="020B0604020202020204" pitchFamily="34" charset="0"/>
              <a:cs typeface="Arial" panose="020B0604020202020204" pitchFamily="34" charset="0"/>
            </a:endParaRPr>
          </a:p>
        </p:txBody>
      </p:sp>
      <p:sp>
        <p:nvSpPr>
          <p:cNvPr id="13" name="Text Box 8">
            <a:extLst>
              <a:ext uri="{FF2B5EF4-FFF2-40B4-BE49-F238E27FC236}">
                <a16:creationId xmlns:a16="http://schemas.microsoft.com/office/drawing/2014/main" id="{E6F1102E-A0D3-531A-D959-A95BDEFCF583}"/>
              </a:ext>
            </a:extLst>
          </p:cNvPr>
          <p:cNvSpPr txBox="1">
            <a:spLocks noChangeArrowheads="1"/>
          </p:cNvSpPr>
          <p:nvPr/>
        </p:nvSpPr>
        <p:spPr bwMode="auto">
          <a:xfrm>
            <a:off x="10526159" y="6513093"/>
            <a:ext cx="1665841"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sz="1200" dirty="0">
                <a:solidFill>
                  <a:srgbClr val="646164"/>
                </a:solidFill>
                <a:latin typeface="Arial" panose="020B0604020202020204" pitchFamily="34" charset="0"/>
                <a:cs typeface="Arial" panose="020B0604020202020204" pitchFamily="34" charset="0"/>
              </a:rPr>
              <a:t>Anne O’Donnell-Luria</a:t>
            </a:r>
          </a:p>
        </p:txBody>
      </p:sp>
      <p:sp>
        <p:nvSpPr>
          <p:cNvPr id="3" name="TextBox 2">
            <a:extLst>
              <a:ext uri="{FF2B5EF4-FFF2-40B4-BE49-F238E27FC236}">
                <a16:creationId xmlns:a16="http://schemas.microsoft.com/office/drawing/2014/main" id="{E3A1FC4A-A8A4-5A9A-BB97-535D24516D98}"/>
              </a:ext>
            </a:extLst>
          </p:cNvPr>
          <p:cNvSpPr txBox="1"/>
          <p:nvPr/>
        </p:nvSpPr>
        <p:spPr>
          <a:xfrm>
            <a:off x="750367" y="5258655"/>
            <a:ext cx="11032662" cy="553998"/>
          </a:xfrm>
          <a:prstGeom prst="rect">
            <a:avLst/>
          </a:prstGeom>
          <a:noFill/>
        </p:spPr>
        <p:txBody>
          <a:bodyPr wrap="square" rtlCol="0">
            <a:spAutoFit/>
          </a:bodyPr>
          <a:lstStyle/>
          <a:p>
            <a:r>
              <a:rPr lang="en-US" sz="1500" dirty="0">
                <a:latin typeface="Arial" panose="020B0604020202020204" pitchFamily="34" charset="0"/>
                <a:cs typeface="Arial" panose="020B0604020202020204" pitchFamily="34" charset="0"/>
              </a:rPr>
              <a:t>Regulatory: Required additional IRB permission to share data with CAGI and adjust for CAGI further sharing the data, with participants agreeing to delete the data in 1 year (extended to June 2023)</a:t>
            </a:r>
          </a:p>
        </p:txBody>
      </p:sp>
    </p:spTree>
    <p:extLst>
      <p:ext uri="{BB962C8B-B14F-4D97-AF65-F5344CB8AC3E}">
        <p14:creationId xmlns:p14="http://schemas.microsoft.com/office/powerpoint/2010/main" val="2281010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948B9032-F300-EB72-7B8A-4EC7AB76014A}"/>
              </a:ext>
            </a:extLst>
          </p:cNvPr>
          <p:cNvSpPr/>
          <p:nvPr/>
        </p:nvSpPr>
        <p:spPr>
          <a:xfrm>
            <a:off x="-180109" y="-96982"/>
            <a:ext cx="12704618" cy="1385455"/>
          </a:xfrm>
          <a:prstGeom prst="rect">
            <a:avLst/>
          </a:prstGeom>
          <a:solidFill>
            <a:srgbClr val="6AA4A2"/>
          </a:solidFill>
          <a:ln>
            <a:solidFill>
              <a:srgbClr val="6AA4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3" name="Group 32">
            <a:extLst>
              <a:ext uri="{FF2B5EF4-FFF2-40B4-BE49-F238E27FC236}">
                <a16:creationId xmlns:a16="http://schemas.microsoft.com/office/drawing/2014/main" id="{C1C66489-5711-974D-A6E6-A26DDFCE0534}"/>
              </a:ext>
            </a:extLst>
          </p:cNvPr>
          <p:cNvGrpSpPr/>
          <p:nvPr/>
        </p:nvGrpSpPr>
        <p:grpSpPr>
          <a:xfrm>
            <a:off x="848592" y="1516227"/>
            <a:ext cx="1655780" cy="1172317"/>
            <a:chOff x="838200" y="2297853"/>
            <a:chExt cx="1655780" cy="1172317"/>
          </a:xfrm>
        </p:grpSpPr>
        <p:grpSp>
          <p:nvGrpSpPr>
            <p:cNvPr id="4" name="Group 206">
              <a:extLst>
                <a:ext uri="{FF2B5EF4-FFF2-40B4-BE49-F238E27FC236}">
                  <a16:creationId xmlns:a16="http://schemas.microsoft.com/office/drawing/2014/main" id="{96B11D64-B608-4F4D-BBE3-50E6E6BAFE69}"/>
                </a:ext>
              </a:extLst>
            </p:cNvPr>
            <p:cNvGrpSpPr>
              <a:grpSpLocks/>
            </p:cNvGrpSpPr>
            <p:nvPr/>
          </p:nvGrpSpPr>
          <p:grpSpPr bwMode="auto">
            <a:xfrm>
              <a:off x="1332103" y="2304258"/>
              <a:ext cx="171732" cy="507790"/>
              <a:chOff x="1531" y="712"/>
              <a:chExt cx="630" cy="2189"/>
            </a:xfrm>
            <a:solidFill>
              <a:srgbClr val="FEDBC8">
                <a:alpha val="35000"/>
              </a:srgbClr>
            </a:solidFill>
          </p:grpSpPr>
          <p:sp>
            <p:nvSpPr>
              <p:cNvPr id="5" name="Freeform 207">
                <a:extLst>
                  <a:ext uri="{FF2B5EF4-FFF2-40B4-BE49-F238E27FC236}">
                    <a16:creationId xmlns:a16="http://schemas.microsoft.com/office/drawing/2014/main" id="{1C968C5E-68F5-7443-9D91-8F5CADF37140}"/>
                  </a:ext>
                </a:extLst>
              </p:cNvPr>
              <p:cNvSpPr>
                <a:spLocks/>
              </p:cNvSpPr>
              <p:nvPr/>
            </p:nvSpPr>
            <p:spPr bwMode="auto">
              <a:xfrm>
                <a:off x="1531" y="712"/>
                <a:ext cx="630" cy="2189"/>
              </a:xfrm>
              <a:custGeom>
                <a:avLst/>
                <a:gdLst>
                  <a:gd name="T0" fmla="*/ 389 w 778"/>
                  <a:gd name="T1" fmla="*/ 340 h 2707"/>
                  <a:gd name="T2" fmla="*/ 264 w 778"/>
                  <a:gd name="T3" fmla="*/ 215 h 2707"/>
                  <a:gd name="T4" fmla="*/ 264 w 778"/>
                  <a:gd name="T5" fmla="*/ 213 h 2707"/>
                  <a:gd name="T6" fmla="*/ 274 w 778"/>
                  <a:gd name="T7" fmla="*/ 193 h 2707"/>
                  <a:gd name="T8" fmla="*/ 292 w 778"/>
                  <a:gd name="T9" fmla="*/ 150 h 2707"/>
                  <a:gd name="T10" fmla="*/ 300 w 778"/>
                  <a:gd name="T11" fmla="*/ 116 h 2707"/>
                  <a:gd name="T12" fmla="*/ 286 w 778"/>
                  <a:gd name="T13" fmla="*/ 112 h 2707"/>
                  <a:gd name="T14" fmla="*/ 285 w 778"/>
                  <a:gd name="T15" fmla="*/ 87 h 2707"/>
                  <a:gd name="T16" fmla="*/ 236 w 778"/>
                  <a:gd name="T17" fmla="*/ 11 h 2707"/>
                  <a:gd name="T18" fmla="*/ 206 w 778"/>
                  <a:gd name="T19" fmla="*/ 3 h 2707"/>
                  <a:gd name="T20" fmla="*/ 147 w 778"/>
                  <a:gd name="T21" fmla="*/ 14 h 2707"/>
                  <a:gd name="T22" fmla="*/ 124 w 778"/>
                  <a:gd name="T23" fmla="*/ 40 h 2707"/>
                  <a:gd name="T24" fmla="*/ 119 w 778"/>
                  <a:gd name="T25" fmla="*/ 82 h 2707"/>
                  <a:gd name="T26" fmla="*/ 124 w 778"/>
                  <a:gd name="T27" fmla="*/ 123 h 2707"/>
                  <a:gd name="T28" fmla="*/ 126 w 778"/>
                  <a:gd name="T29" fmla="*/ 129 h 2707"/>
                  <a:gd name="T30" fmla="*/ 127 w 778"/>
                  <a:gd name="T31" fmla="*/ 134 h 2707"/>
                  <a:gd name="T32" fmla="*/ 130 w 778"/>
                  <a:gd name="T33" fmla="*/ 139 h 2707"/>
                  <a:gd name="T34" fmla="*/ 116 w 778"/>
                  <a:gd name="T35" fmla="*/ 152 h 2707"/>
                  <a:gd name="T36" fmla="*/ 148 w 778"/>
                  <a:gd name="T37" fmla="*/ 192 h 2707"/>
                  <a:gd name="T38" fmla="*/ 160 w 778"/>
                  <a:gd name="T39" fmla="*/ 254 h 2707"/>
                  <a:gd name="T40" fmla="*/ 9 w 778"/>
                  <a:gd name="T41" fmla="*/ 658 h 2707"/>
                  <a:gd name="T42" fmla="*/ 4 w 778"/>
                  <a:gd name="T43" fmla="*/ 770 h 2707"/>
                  <a:gd name="T44" fmla="*/ 23 w 778"/>
                  <a:gd name="T45" fmla="*/ 784 h 2707"/>
                  <a:gd name="T46" fmla="*/ 58 w 778"/>
                  <a:gd name="T47" fmla="*/ 788 h 2707"/>
                  <a:gd name="T48" fmla="*/ 54 w 778"/>
                  <a:gd name="T49" fmla="*/ 754 h 2707"/>
                  <a:gd name="T50" fmla="*/ 74 w 778"/>
                  <a:gd name="T51" fmla="*/ 712 h 2707"/>
                  <a:gd name="T52" fmla="*/ 65 w 778"/>
                  <a:gd name="T53" fmla="*/ 545 h 2707"/>
                  <a:gd name="T54" fmla="*/ 92 w 778"/>
                  <a:gd name="T55" fmla="*/ 452 h 2707"/>
                  <a:gd name="T56" fmla="*/ 78 w 778"/>
                  <a:gd name="T57" fmla="*/ 758 h 2707"/>
                  <a:gd name="T58" fmla="*/ 96 w 778"/>
                  <a:gd name="T59" fmla="*/ 969 h 2707"/>
                  <a:gd name="T60" fmla="*/ 126 w 778"/>
                  <a:gd name="T61" fmla="*/ 1250 h 2707"/>
                  <a:gd name="T62" fmla="*/ 81 w 778"/>
                  <a:gd name="T63" fmla="*/ 1400 h 2707"/>
                  <a:gd name="T64" fmla="*/ 103 w 778"/>
                  <a:gd name="T65" fmla="*/ 1420 h 2707"/>
                  <a:gd name="T66" fmla="*/ 133 w 778"/>
                  <a:gd name="T67" fmla="*/ 1430 h 2707"/>
                  <a:gd name="T68" fmla="*/ 174 w 778"/>
                  <a:gd name="T69" fmla="*/ 1364 h 2707"/>
                  <a:gd name="T70" fmla="*/ 178 w 778"/>
                  <a:gd name="T71" fmla="*/ 1308 h 2707"/>
                  <a:gd name="T72" fmla="*/ 181 w 778"/>
                  <a:gd name="T73" fmla="*/ 1101 h 2707"/>
                  <a:gd name="T74" fmla="*/ 184 w 778"/>
                  <a:gd name="T75" fmla="*/ 944 h 2707"/>
                  <a:gd name="T76" fmla="*/ 209 w 778"/>
                  <a:gd name="T77" fmla="*/ 808 h 2707"/>
                  <a:gd name="T78" fmla="*/ 222 w 778"/>
                  <a:gd name="T79" fmla="*/ 1016 h 2707"/>
                  <a:gd name="T80" fmla="*/ 227 w 778"/>
                  <a:gd name="T81" fmla="*/ 1308 h 2707"/>
                  <a:gd name="T82" fmla="*/ 231 w 778"/>
                  <a:gd name="T83" fmla="*/ 1364 h 2707"/>
                  <a:gd name="T84" fmla="*/ 250 w 778"/>
                  <a:gd name="T85" fmla="*/ 1402 h 2707"/>
                  <a:gd name="T86" fmla="*/ 273 w 778"/>
                  <a:gd name="T87" fmla="*/ 1430 h 2707"/>
                  <a:gd name="T88" fmla="*/ 302 w 778"/>
                  <a:gd name="T89" fmla="*/ 1419 h 2707"/>
                  <a:gd name="T90" fmla="*/ 316 w 778"/>
                  <a:gd name="T91" fmla="*/ 1379 h 2707"/>
                  <a:gd name="T92" fmla="*/ 283 w 778"/>
                  <a:gd name="T93" fmla="*/ 1234 h 2707"/>
                  <a:gd name="T94" fmla="*/ 330 w 778"/>
                  <a:gd name="T95" fmla="*/ 758 h 2707"/>
                  <a:gd name="T96" fmla="*/ 329 w 778"/>
                  <a:gd name="T97" fmla="*/ 693 h 2707"/>
                  <a:gd name="T98" fmla="*/ 313 w 778"/>
                  <a:gd name="T99" fmla="*/ 548 h 2707"/>
                  <a:gd name="T100" fmla="*/ 334 w 778"/>
                  <a:gd name="T101" fmla="*/ 419 h 2707"/>
                  <a:gd name="T102" fmla="*/ 355 w 778"/>
                  <a:gd name="T103" fmla="*/ 539 h 2707"/>
                  <a:gd name="T104" fmla="*/ 336 w 778"/>
                  <a:gd name="T105" fmla="*/ 772 h 2707"/>
                  <a:gd name="T106" fmla="*/ 350 w 778"/>
                  <a:gd name="T107" fmla="*/ 746 h 2707"/>
                  <a:gd name="T108" fmla="*/ 351 w 778"/>
                  <a:gd name="T109" fmla="*/ 808 h 2707"/>
                  <a:gd name="T110" fmla="*/ 374 w 778"/>
                  <a:gd name="T111" fmla="*/ 807 h 2707"/>
                  <a:gd name="T112" fmla="*/ 402 w 778"/>
                  <a:gd name="T113" fmla="*/ 723 h 270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778" h="2707">
                    <a:moveTo>
                      <a:pt x="758" y="1227"/>
                    </a:moveTo>
                    <a:cubicBezTo>
                      <a:pt x="775" y="1130"/>
                      <a:pt x="778" y="1007"/>
                      <a:pt x="776" y="974"/>
                    </a:cubicBezTo>
                    <a:cubicBezTo>
                      <a:pt x="773" y="941"/>
                      <a:pt x="743" y="794"/>
                      <a:pt x="736" y="674"/>
                    </a:cubicBezTo>
                    <a:cubicBezTo>
                      <a:pt x="736" y="663"/>
                      <a:pt x="734" y="652"/>
                      <a:pt x="733" y="642"/>
                    </a:cubicBezTo>
                    <a:cubicBezTo>
                      <a:pt x="717" y="550"/>
                      <a:pt x="657" y="530"/>
                      <a:pt x="644" y="529"/>
                    </a:cubicBezTo>
                    <a:cubicBezTo>
                      <a:pt x="629" y="528"/>
                      <a:pt x="575" y="509"/>
                      <a:pt x="528" y="494"/>
                    </a:cubicBezTo>
                    <a:cubicBezTo>
                      <a:pt x="522" y="493"/>
                      <a:pt x="518" y="490"/>
                      <a:pt x="514" y="487"/>
                    </a:cubicBezTo>
                    <a:cubicBezTo>
                      <a:pt x="498" y="469"/>
                      <a:pt x="496" y="433"/>
                      <a:pt x="498" y="407"/>
                    </a:cubicBezTo>
                    <a:cubicBezTo>
                      <a:pt x="498" y="407"/>
                      <a:pt x="498" y="406"/>
                      <a:pt x="498" y="406"/>
                    </a:cubicBezTo>
                    <a:cubicBezTo>
                      <a:pt x="498" y="406"/>
                      <a:pt x="498" y="406"/>
                      <a:pt x="498" y="406"/>
                    </a:cubicBezTo>
                    <a:cubicBezTo>
                      <a:pt x="498" y="405"/>
                      <a:pt x="498" y="403"/>
                      <a:pt x="498" y="402"/>
                    </a:cubicBezTo>
                    <a:cubicBezTo>
                      <a:pt x="498" y="402"/>
                      <a:pt x="498" y="402"/>
                      <a:pt x="498" y="402"/>
                    </a:cubicBezTo>
                    <a:cubicBezTo>
                      <a:pt x="498" y="403"/>
                      <a:pt x="498" y="404"/>
                      <a:pt x="498" y="406"/>
                    </a:cubicBezTo>
                    <a:cubicBezTo>
                      <a:pt x="499" y="401"/>
                      <a:pt x="499" y="401"/>
                      <a:pt x="499" y="401"/>
                    </a:cubicBezTo>
                    <a:cubicBezTo>
                      <a:pt x="502" y="395"/>
                      <a:pt x="504" y="390"/>
                      <a:pt x="507" y="385"/>
                    </a:cubicBezTo>
                    <a:cubicBezTo>
                      <a:pt x="512" y="376"/>
                      <a:pt x="515" y="369"/>
                      <a:pt x="516" y="365"/>
                    </a:cubicBezTo>
                    <a:cubicBezTo>
                      <a:pt x="518" y="357"/>
                      <a:pt x="522" y="341"/>
                      <a:pt x="526" y="321"/>
                    </a:cubicBezTo>
                    <a:cubicBezTo>
                      <a:pt x="530" y="323"/>
                      <a:pt x="534" y="323"/>
                      <a:pt x="538" y="322"/>
                    </a:cubicBezTo>
                    <a:cubicBezTo>
                      <a:pt x="549" y="317"/>
                      <a:pt x="550" y="302"/>
                      <a:pt x="550" y="291"/>
                    </a:cubicBezTo>
                    <a:cubicBezTo>
                      <a:pt x="550" y="289"/>
                      <a:pt x="550" y="287"/>
                      <a:pt x="550" y="285"/>
                    </a:cubicBezTo>
                    <a:cubicBezTo>
                      <a:pt x="550" y="284"/>
                      <a:pt x="550" y="284"/>
                      <a:pt x="550" y="283"/>
                    </a:cubicBezTo>
                    <a:cubicBezTo>
                      <a:pt x="550" y="273"/>
                      <a:pt x="553" y="261"/>
                      <a:pt x="557" y="252"/>
                    </a:cubicBezTo>
                    <a:cubicBezTo>
                      <a:pt x="560" y="242"/>
                      <a:pt x="563" y="234"/>
                      <a:pt x="565" y="224"/>
                    </a:cubicBezTo>
                    <a:cubicBezTo>
                      <a:pt x="565" y="222"/>
                      <a:pt x="565" y="220"/>
                      <a:pt x="565" y="219"/>
                    </a:cubicBezTo>
                    <a:cubicBezTo>
                      <a:pt x="565" y="211"/>
                      <a:pt x="562" y="203"/>
                      <a:pt x="553" y="202"/>
                    </a:cubicBezTo>
                    <a:cubicBezTo>
                      <a:pt x="547" y="202"/>
                      <a:pt x="542" y="206"/>
                      <a:pt x="538" y="211"/>
                    </a:cubicBezTo>
                    <a:cubicBezTo>
                      <a:pt x="538" y="211"/>
                      <a:pt x="538" y="211"/>
                      <a:pt x="538" y="211"/>
                    </a:cubicBezTo>
                    <a:cubicBezTo>
                      <a:pt x="538" y="211"/>
                      <a:pt x="538" y="212"/>
                      <a:pt x="538" y="212"/>
                    </a:cubicBezTo>
                    <a:cubicBezTo>
                      <a:pt x="538" y="210"/>
                      <a:pt x="538" y="208"/>
                      <a:pt x="538" y="206"/>
                    </a:cubicBezTo>
                    <a:cubicBezTo>
                      <a:pt x="539" y="196"/>
                      <a:pt x="541" y="185"/>
                      <a:pt x="539" y="176"/>
                    </a:cubicBezTo>
                    <a:cubicBezTo>
                      <a:pt x="539" y="174"/>
                      <a:pt x="539" y="173"/>
                      <a:pt x="538" y="171"/>
                    </a:cubicBezTo>
                    <a:cubicBezTo>
                      <a:pt x="538" y="169"/>
                      <a:pt x="537" y="167"/>
                      <a:pt x="537" y="165"/>
                    </a:cubicBezTo>
                    <a:cubicBezTo>
                      <a:pt x="536" y="159"/>
                      <a:pt x="535" y="153"/>
                      <a:pt x="534" y="147"/>
                    </a:cubicBezTo>
                    <a:cubicBezTo>
                      <a:pt x="529" y="117"/>
                      <a:pt x="517" y="94"/>
                      <a:pt x="501" y="68"/>
                    </a:cubicBezTo>
                    <a:cubicBezTo>
                      <a:pt x="495" y="60"/>
                      <a:pt x="489" y="53"/>
                      <a:pt x="482" y="46"/>
                    </a:cubicBezTo>
                    <a:cubicBezTo>
                      <a:pt x="471" y="35"/>
                      <a:pt x="457" y="26"/>
                      <a:pt x="443" y="20"/>
                    </a:cubicBezTo>
                    <a:cubicBezTo>
                      <a:pt x="443" y="20"/>
                      <a:pt x="442" y="19"/>
                      <a:pt x="442" y="19"/>
                    </a:cubicBezTo>
                    <a:cubicBezTo>
                      <a:pt x="446" y="20"/>
                      <a:pt x="450" y="21"/>
                      <a:pt x="454" y="21"/>
                    </a:cubicBezTo>
                    <a:cubicBezTo>
                      <a:pt x="448" y="15"/>
                      <a:pt x="431" y="11"/>
                      <a:pt x="422" y="9"/>
                    </a:cubicBezTo>
                    <a:cubicBezTo>
                      <a:pt x="411" y="6"/>
                      <a:pt x="400" y="6"/>
                      <a:pt x="389" y="6"/>
                    </a:cubicBezTo>
                    <a:cubicBezTo>
                      <a:pt x="393" y="5"/>
                      <a:pt x="397" y="3"/>
                      <a:pt x="401" y="3"/>
                    </a:cubicBezTo>
                    <a:cubicBezTo>
                      <a:pt x="385" y="0"/>
                      <a:pt x="353" y="2"/>
                      <a:pt x="336" y="13"/>
                    </a:cubicBezTo>
                    <a:cubicBezTo>
                      <a:pt x="334" y="13"/>
                      <a:pt x="331" y="14"/>
                      <a:pt x="328" y="15"/>
                    </a:cubicBezTo>
                    <a:cubicBezTo>
                      <a:pt x="311" y="15"/>
                      <a:pt x="294" y="17"/>
                      <a:pt x="278" y="26"/>
                    </a:cubicBezTo>
                    <a:cubicBezTo>
                      <a:pt x="284" y="27"/>
                      <a:pt x="293" y="22"/>
                      <a:pt x="299" y="25"/>
                    </a:cubicBezTo>
                    <a:cubicBezTo>
                      <a:pt x="281" y="29"/>
                      <a:pt x="264" y="35"/>
                      <a:pt x="252" y="51"/>
                    </a:cubicBezTo>
                    <a:cubicBezTo>
                      <a:pt x="259" y="47"/>
                      <a:pt x="267" y="45"/>
                      <a:pt x="275" y="44"/>
                    </a:cubicBezTo>
                    <a:cubicBezTo>
                      <a:pt x="261" y="53"/>
                      <a:pt x="243" y="62"/>
                      <a:pt x="234" y="76"/>
                    </a:cubicBezTo>
                    <a:cubicBezTo>
                      <a:pt x="241" y="73"/>
                      <a:pt x="248" y="68"/>
                      <a:pt x="255" y="65"/>
                    </a:cubicBezTo>
                    <a:cubicBezTo>
                      <a:pt x="248" y="72"/>
                      <a:pt x="244" y="80"/>
                      <a:pt x="241" y="89"/>
                    </a:cubicBezTo>
                    <a:cubicBezTo>
                      <a:pt x="234" y="101"/>
                      <a:pt x="228" y="115"/>
                      <a:pt x="226" y="131"/>
                    </a:cubicBezTo>
                    <a:cubicBezTo>
                      <a:pt x="224" y="138"/>
                      <a:pt x="224" y="146"/>
                      <a:pt x="224" y="154"/>
                    </a:cubicBezTo>
                    <a:cubicBezTo>
                      <a:pt x="224" y="178"/>
                      <a:pt x="224" y="201"/>
                      <a:pt x="231" y="224"/>
                    </a:cubicBezTo>
                    <a:cubicBezTo>
                      <a:pt x="231" y="224"/>
                      <a:pt x="231" y="224"/>
                      <a:pt x="231" y="224"/>
                    </a:cubicBezTo>
                    <a:cubicBezTo>
                      <a:pt x="231" y="225"/>
                      <a:pt x="231" y="226"/>
                      <a:pt x="232" y="227"/>
                    </a:cubicBezTo>
                    <a:cubicBezTo>
                      <a:pt x="232" y="228"/>
                      <a:pt x="233" y="230"/>
                      <a:pt x="233" y="232"/>
                    </a:cubicBezTo>
                    <a:cubicBezTo>
                      <a:pt x="233" y="232"/>
                      <a:pt x="233" y="232"/>
                      <a:pt x="233" y="232"/>
                    </a:cubicBezTo>
                    <a:cubicBezTo>
                      <a:pt x="234" y="234"/>
                      <a:pt x="234" y="235"/>
                      <a:pt x="235" y="237"/>
                    </a:cubicBezTo>
                    <a:cubicBezTo>
                      <a:pt x="235" y="237"/>
                      <a:pt x="235" y="237"/>
                      <a:pt x="235" y="238"/>
                    </a:cubicBezTo>
                    <a:cubicBezTo>
                      <a:pt x="235" y="239"/>
                      <a:pt x="236" y="241"/>
                      <a:pt x="236" y="243"/>
                    </a:cubicBezTo>
                    <a:cubicBezTo>
                      <a:pt x="236" y="243"/>
                      <a:pt x="236" y="243"/>
                      <a:pt x="236" y="243"/>
                    </a:cubicBezTo>
                    <a:cubicBezTo>
                      <a:pt x="237" y="245"/>
                      <a:pt x="237" y="246"/>
                      <a:pt x="238" y="248"/>
                    </a:cubicBezTo>
                    <a:cubicBezTo>
                      <a:pt x="238" y="248"/>
                      <a:pt x="238" y="248"/>
                      <a:pt x="238" y="249"/>
                    </a:cubicBezTo>
                    <a:cubicBezTo>
                      <a:pt x="239" y="250"/>
                      <a:pt x="239" y="252"/>
                      <a:pt x="240" y="253"/>
                    </a:cubicBezTo>
                    <a:cubicBezTo>
                      <a:pt x="240" y="254"/>
                      <a:pt x="240" y="254"/>
                      <a:pt x="241" y="255"/>
                    </a:cubicBezTo>
                    <a:cubicBezTo>
                      <a:pt x="241" y="256"/>
                      <a:pt x="242" y="257"/>
                      <a:pt x="242" y="259"/>
                    </a:cubicBezTo>
                    <a:cubicBezTo>
                      <a:pt x="243" y="259"/>
                      <a:pt x="243" y="260"/>
                      <a:pt x="243" y="260"/>
                    </a:cubicBezTo>
                    <a:cubicBezTo>
                      <a:pt x="244" y="262"/>
                      <a:pt x="244" y="263"/>
                      <a:pt x="245" y="264"/>
                    </a:cubicBezTo>
                    <a:cubicBezTo>
                      <a:pt x="245" y="265"/>
                      <a:pt x="245" y="265"/>
                      <a:pt x="245" y="265"/>
                    </a:cubicBezTo>
                    <a:cubicBezTo>
                      <a:pt x="242" y="264"/>
                      <a:pt x="239" y="264"/>
                      <a:pt x="236" y="264"/>
                    </a:cubicBezTo>
                    <a:cubicBezTo>
                      <a:pt x="232" y="265"/>
                      <a:pt x="229" y="265"/>
                      <a:pt x="227" y="267"/>
                    </a:cubicBezTo>
                    <a:cubicBezTo>
                      <a:pt x="219" y="271"/>
                      <a:pt x="218" y="279"/>
                      <a:pt x="218" y="287"/>
                    </a:cubicBezTo>
                    <a:cubicBezTo>
                      <a:pt x="219" y="297"/>
                      <a:pt x="227" y="304"/>
                      <a:pt x="234" y="311"/>
                    </a:cubicBezTo>
                    <a:cubicBezTo>
                      <a:pt x="246" y="323"/>
                      <a:pt x="252" y="339"/>
                      <a:pt x="261" y="352"/>
                    </a:cubicBezTo>
                    <a:cubicBezTo>
                      <a:pt x="265" y="357"/>
                      <a:pt x="271" y="364"/>
                      <a:pt x="279" y="363"/>
                    </a:cubicBezTo>
                    <a:cubicBezTo>
                      <a:pt x="279" y="363"/>
                      <a:pt x="279" y="363"/>
                      <a:pt x="279" y="363"/>
                    </a:cubicBezTo>
                    <a:cubicBezTo>
                      <a:pt x="279" y="363"/>
                      <a:pt x="279" y="363"/>
                      <a:pt x="279" y="363"/>
                    </a:cubicBezTo>
                    <a:cubicBezTo>
                      <a:pt x="281" y="362"/>
                      <a:pt x="283" y="361"/>
                      <a:pt x="284" y="360"/>
                    </a:cubicBezTo>
                    <a:cubicBezTo>
                      <a:pt x="292" y="376"/>
                      <a:pt x="301" y="392"/>
                      <a:pt x="310" y="403"/>
                    </a:cubicBezTo>
                    <a:cubicBezTo>
                      <a:pt x="313" y="427"/>
                      <a:pt x="315" y="465"/>
                      <a:pt x="301" y="480"/>
                    </a:cubicBezTo>
                    <a:cubicBezTo>
                      <a:pt x="281" y="503"/>
                      <a:pt x="221" y="510"/>
                      <a:pt x="194" y="516"/>
                    </a:cubicBezTo>
                    <a:cubicBezTo>
                      <a:pt x="167" y="523"/>
                      <a:pt x="91" y="519"/>
                      <a:pt x="79" y="655"/>
                    </a:cubicBezTo>
                    <a:cubicBezTo>
                      <a:pt x="68" y="790"/>
                      <a:pt x="15" y="884"/>
                      <a:pt x="7" y="982"/>
                    </a:cubicBezTo>
                    <a:cubicBezTo>
                      <a:pt x="0" y="1081"/>
                      <a:pt x="15" y="1213"/>
                      <a:pt x="17" y="1245"/>
                    </a:cubicBezTo>
                    <a:cubicBezTo>
                      <a:pt x="20" y="1278"/>
                      <a:pt x="22" y="1347"/>
                      <a:pt x="11" y="1379"/>
                    </a:cubicBezTo>
                    <a:cubicBezTo>
                      <a:pt x="0" y="1410"/>
                      <a:pt x="8" y="1454"/>
                      <a:pt x="8" y="1454"/>
                    </a:cubicBezTo>
                    <a:cubicBezTo>
                      <a:pt x="8" y="1454"/>
                      <a:pt x="8" y="1454"/>
                      <a:pt x="8" y="1454"/>
                    </a:cubicBezTo>
                    <a:cubicBezTo>
                      <a:pt x="8" y="1455"/>
                      <a:pt x="8" y="1455"/>
                      <a:pt x="8" y="1455"/>
                    </a:cubicBezTo>
                    <a:cubicBezTo>
                      <a:pt x="8" y="1455"/>
                      <a:pt x="13" y="1461"/>
                      <a:pt x="21" y="1468"/>
                    </a:cubicBezTo>
                    <a:cubicBezTo>
                      <a:pt x="21" y="1470"/>
                      <a:pt x="22" y="1472"/>
                      <a:pt x="24" y="1474"/>
                    </a:cubicBezTo>
                    <a:cubicBezTo>
                      <a:pt x="22" y="1469"/>
                      <a:pt x="22" y="1469"/>
                      <a:pt x="22" y="1469"/>
                    </a:cubicBezTo>
                    <a:cubicBezTo>
                      <a:pt x="29" y="1476"/>
                      <a:pt x="39" y="1483"/>
                      <a:pt x="45" y="1483"/>
                    </a:cubicBezTo>
                    <a:cubicBezTo>
                      <a:pt x="45" y="1483"/>
                      <a:pt x="78" y="1509"/>
                      <a:pt x="96" y="1508"/>
                    </a:cubicBezTo>
                    <a:cubicBezTo>
                      <a:pt x="100" y="1507"/>
                      <a:pt x="99" y="1498"/>
                      <a:pt x="99" y="1498"/>
                    </a:cubicBezTo>
                    <a:cubicBezTo>
                      <a:pt x="99" y="1498"/>
                      <a:pt x="110" y="1500"/>
                      <a:pt x="110" y="1491"/>
                    </a:cubicBezTo>
                    <a:cubicBezTo>
                      <a:pt x="110" y="1490"/>
                      <a:pt x="110" y="1489"/>
                      <a:pt x="110" y="1489"/>
                    </a:cubicBezTo>
                    <a:cubicBezTo>
                      <a:pt x="108" y="1480"/>
                      <a:pt x="89" y="1472"/>
                      <a:pt x="88" y="1471"/>
                    </a:cubicBezTo>
                    <a:cubicBezTo>
                      <a:pt x="88" y="1465"/>
                      <a:pt x="86" y="1423"/>
                      <a:pt x="86" y="1421"/>
                    </a:cubicBezTo>
                    <a:cubicBezTo>
                      <a:pt x="85" y="1419"/>
                      <a:pt x="99" y="1400"/>
                      <a:pt x="101" y="1398"/>
                    </a:cubicBezTo>
                    <a:cubicBezTo>
                      <a:pt x="101" y="1401"/>
                      <a:pt x="100" y="1413"/>
                      <a:pt x="102" y="1425"/>
                    </a:cubicBezTo>
                    <a:cubicBezTo>
                      <a:pt x="105" y="1442"/>
                      <a:pt x="113" y="1460"/>
                      <a:pt x="133" y="1463"/>
                    </a:cubicBezTo>
                    <a:cubicBezTo>
                      <a:pt x="133" y="1463"/>
                      <a:pt x="136" y="1426"/>
                      <a:pt x="138" y="1420"/>
                    </a:cubicBezTo>
                    <a:cubicBezTo>
                      <a:pt x="139" y="1414"/>
                      <a:pt x="139" y="1350"/>
                      <a:pt x="139" y="1350"/>
                    </a:cubicBezTo>
                    <a:cubicBezTo>
                      <a:pt x="139" y="1350"/>
                      <a:pt x="139" y="1348"/>
                      <a:pt x="138" y="1345"/>
                    </a:cubicBezTo>
                    <a:cubicBezTo>
                      <a:pt x="137" y="1339"/>
                      <a:pt x="133" y="1325"/>
                      <a:pt x="118" y="1306"/>
                    </a:cubicBezTo>
                    <a:cubicBezTo>
                      <a:pt x="109" y="1294"/>
                      <a:pt x="105" y="1282"/>
                      <a:pt x="103" y="1269"/>
                    </a:cubicBezTo>
                    <a:cubicBezTo>
                      <a:pt x="100" y="1252"/>
                      <a:pt x="101" y="1236"/>
                      <a:pt x="100" y="1223"/>
                    </a:cubicBezTo>
                    <a:cubicBezTo>
                      <a:pt x="98" y="1200"/>
                      <a:pt x="117" y="1048"/>
                      <a:pt x="122" y="1031"/>
                    </a:cubicBezTo>
                    <a:cubicBezTo>
                      <a:pt x="128" y="1014"/>
                      <a:pt x="132" y="953"/>
                      <a:pt x="131" y="934"/>
                    </a:cubicBezTo>
                    <a:cubicBezTo>
                      <a:pt x="129" y="914"/>
                      <a:pt x="166" y="815"/>
                      <a:pt x="168" y="810"/>
                    </a:cubicBezTo>
                    <a:cubicBezTo>
                      <a:pt x="170" y="809"/>
                      <a:pt x="170" y="809"/>
                      <a:pt x="170" y="809"/>
                    </a:cubicBezTo>
                    <a:cubicBezTo>
                      <a:pt x="170" y="825"/>
                      <a:pt x="171" y="841"/>
                      <a:pt x="172" y="855"/>
                    </a:cubicBezTo>
                    <a:cubicBezTo>
                      <a:pt x="178" y="907"/>
                      <a:pt x="181" y="1087"/>
                      <a:pt x="176" y="1126"/>
                    </a:cubicBezTo>
                    <a:cubicBezTo>
                      <a:pt x="171" y="1165"/>
                      <a:pt x="182" y="1180"/>
                      <a:pt x="162" y="1319"/>
                    </a:cubicBezTo>
                    <a:cubicBezTo>
                      <a:pt x="161" y="1319"/>
                      <a:pt x="161" y="1319"/>
                      <a:pt x="161" y="1319"/>
                    </a:cubicBezTo>
                    <a:cubicBezTo>
                      <a:pt x="161" y="1319"/>
                      <a:pt x="151" y="1402"/>
                      <a:pt x="147" y="1433"/>
                    </a:cubicBezTo>
                    <a:cubicBezTo>
                      <a:pt x="143" y="1460"/>
                      <a:pt x="136" y="1546"/>
                      <a:pt x="149" y="1620"/>
                    </a:cubicBezTo>
                    <a:cubicBezTo>
                      <a:pt x="151" y="1630"/>
                      <a:pt x="153" y="1640"/>
                      <a:pt x="156" y="1650"/>
                    </a:cubicBezTo>
                    <a:cubicBezTo>
                      <a:pt x="164" y="1679"/>
                      <a:pt x="169" y="1704"/>
                      <a:pt x="173" y="1727"/>
                    </a:cubicBezTo>
                    <a:cubicBezTo>
                      <a:pt x="180" y="1765"/>
                      <a:pt x="182" y="1798"/>
                      <a:pt x="180" y="1833"/>
                    </a:cubicBezTo>
                    <a:cubicBezTo>
                      <a:pt x="177" y="1890"/>
                      <a:pt x="190" y="1943"/>
                      <a:pt x="191" y="1997"/>
                    </a:cubicBezTo>
                    <a:cubicBezTo>
                      <a:pt x="192" y="2041"/>
                      <a:pt x="197" y="2161"/>
                      <a:pt x="216" y="2265"/>
                    </a:cubicBezTo>
                    <a:cubicBezTo>
                      <a:pt x="220" y="2289"/>
                      <a:pt x="225" y="2313"/>
                      <a:pt x="231" y="2334"/>
                    </a:cubicBezTo>
                    <a:cubicBezTo>
                      <a:pt x="234" y="2345"/>
                      <a:pt x="236" y="2355"/>
                      <a:pt x="238" y="2364"/>
                    </a:cubicBezTo>
                    <a:cubicBezTo>
                      <a:pt x="255" y="2457"/>
                      <a:pt x="224" y="2499"/>
                      <a:pt x="224" y="2499"/>
                    </a:cubicBezTo>
                    <a:cubicBezTo>
                      <a:pt x="224" y="2499"/>
                      <a:pt x="200" y="2541"/>
                      <a:pt x="192" y="2571"/>
                    </a:cubicBezTo>
                    <a:cubicBezTo>
                      <a:pt x="187" y="2589"/>
                      <a:pt x="173" y="2594"/>
                      <a:pt x="168" y="2608"/>
                    </a:cubicBezTo>
                    <a:cubicBezTo>
                      <a:pt x="164" y="2620"/>
                      <a:pt x="150" y="2629"/>
                      <a:pt x="153" y="2648"/>
                    </a:cubicBezTo>
                    <a:cubicBezTo>
                      <a:pt x="153" y="2651"/>
                      <a:pt x="154" y="2654"/>
                      <a:pt x="155" y="2657"/>
                    </a:cubicBezTo>
                    <a:cubicBezTo>
                      <a:pt x="155" y="2657"/>
                      <a:pt x="160" y="2682"/>
                      <a:pt x="172" y="2673"/>
                    </a:cubicBezTo>
                    <a:cubicBezTo>
                      <a:pt x="172" y="2673"/>
                      <a:pt x="182" y="2690"/>
                      <a:pt x="194" y="2683"/>
                    </a:cubicBezTo>
                    <a:cubicBezTo>
                      <a:pt x="194" y="2684"/>
                      <a:pt x="194" y="2684"/>
                      <a:pt x="194" y="2685"/>
                    </a:cubicBezTo>
                    <a:cubicBezTo>
                      <a:pt x="195" y="2683"/>
                      <a:pt x="195" y="2683"/>
                      <a:pt x="195" y="2683"/>
                    </a:cubicBezTo>
                    <a:cubicBezTo>
                      <a:pt x="196" y="2685"/>
                      <a:pt x="211" y="2700"/>
                      <a:pt x="221" y="2685"/>
                    </a:cubicBezTo>
                    <a:cubicBezTo>
                      <a:pt x="221" y="2686"/>
                      <a:pt x="221" y="2687"/>
                      <a:pt x="222" y="2689"/>
                    </a:cubicBezTo>
                    <a:cubicBezTo>
                      <a:pt x="223" y="2696"/>
                      <a:pt x="228" y="2706"/>
                      <a:pt x="249" y="2705"/>
                    </a:cubicBezTo>
                    <a:cubicBezTo>
                      <a:pt x="279" y="2703"/>
                      <a:pt x="281" y="2690"/>
                      <a:pt x="280" y="2672"/>
                    </a:cubicBezTo>
                    <a:cubicBezTo>
                      <a:pt x="279" y="2654"/>
                      <a:pt x="293" y="2651"/>
                      <a:pt x="293" y="2651"/>
                    </a:cubicBezTo>
                    <a:cubicBezTo>
                      <a:pt x="293" y="2651"/>
                      <a:pt x="314" y="2635"/>
                      <a:pt x="314" y="2616"/>
                    </a:cubicBezTo>
                    <a:cubicBezTo>
                      <a:pt x="314" y="2596"/>
                      <a:pt x="328" y="2580"/>
                      <a:pt x="328" y="2580"/>
                    </a:cubicBezTo>
                    <a:cubicBezTo>
                      <a:pt x="328" y="2580"/>
                      <a:pt x="344" y="2573"/>
                      <a:pt x="337" y="2535"/>
                    </a:cubicBezTo>
                    <a:cubicBezTo>
                      <a:pt x="337" y="2532"/>
                      <a:pt x="336" y="2528"/>
                      <a:pt x="335" y="2524"/>
                    </a:cubicBezTo>
                    <a:cubicBezTo>
                      <a:pt x="335" y="2523"/>
                      <a:pt x="341" y="2500"/>
                      <a:pt x="337" y="2478"/>
                    </a:cubicBezTo>
                    <a:cubicBezTo>
                      <a:pt x="337" y="2477"/>
                      <a:pt x="336" y="2475"/>
                      <a:pt x="336" y="2473"/>
                    </a:cubicBezTo>
                    <a:cubicBezTo>
                      <a:pt x="336" y="2472"/>
                      <a:pt x="335" y="2471"/>
                      <a:pt x="335" y="2469"/>
                    </a:cubicBezTo>
                    <a:cubicBezTo>
                      <a:pt x="330" y="2440"/>
                      <a:pt x="332" y="2368"/>
                      <a:pt x="333" y="2341"/>
                    </a:cubicBezTo>
                    <a:cubicBezTo>
                      <a:pt x="334" y="2311"/>
                      <a:pt x="352" y="2147"/>
                      <a:pt x="340" y="2083"/>
                    </a:cubicBezTo>
                    <a:cubicBezTo>
                      <a:pt x="340" y="2083"/>
                      <a:pt x="340" y="2083"/>
                      <a:pt x="340" y="2082"/>
                    </a:cubicBezTo>
                    <a:cubicBezTo>
                      <a:pt x="340" y="2082"/>
                      <a:pt x="340" y="2082"/>
                      <a:pt x="340" y="2082"/>
                    </a:cubicBezTo>
                    <a:cubicBezTo>
                      <a:pt x="339" y="2079"/>
                      <a:pt x="339" y="2076"/>
                      <a:pt x="338" y="2073"/>
                    </a:cubicBezTo>
                    <a:cubicBezTo>
                      <a:pt x="321" y="1974"/>
                      <a:pt x="348" y="1939"/>
                      <a:pt x="348" y="1890"/>
                    </a:cubicBezTo>
                    <a:cubicBezTo>
                      <a:pt x="348" y="1890"/>
                      <a:pt x="352" y="1833"/>
                      <a:pt x="346" y="1787"/>
                    </a:cubicBezTo>
                    <a:cubicBezTo>
                      <a:pt x="341" y="1740"/>
                      <a:pt x="351" y="1688"/>
                      <a:pt x="357" y="1629"/>
                    </a:cubicBezTo>
                    <a:cubicBezTo>
                      <a:pt x="360" y="1591"/>
                      <a:pt x="366" y="1555"/>
                      <a:pt x="370" y="1527"/>
                    </a:cubicBezTo>
                    <a:cubicBezTo>
                      <a:pt x="375" y="1529"/>
                      <a:pt x="381" y="1530"/>
                      <a:pt x="387" y="1530"/>
                    </a:cubicBezTo>
                    <a:cubicBezTo>
                      <a:pt x="389" y="1530"/>
                      <a:pt x="391" y="1530"/>
                      <a:pt x="393" y="1529"/>
                    </a:cubicBezTo>
                    <a:cubicBezTo>
                      <a:pt x="397" y="1557"/>
                      <a:pt x="403" y="1592"/>
                      <a:pt x="406" y="1628"/>
                    </a:cubicBezTo>
                    <a:cubicBezTo>
                      <a:pt x="412" y="1687"/>
                      <a:pt x="422" y="1739"/>
                      <a:pt x="416" y="1786"/>
                    </a:cubicBezTo>
                    <a:cubicBezTo>
                      <a:pt x="411" y="1833"/>
                      <a:pt x="415" y="1889"/>
                      <a:pt x="415" y="1889"/>
                    </a:cubicBezTo>
                    <a:cubicBezTo>
                      <a:pt x="415" y="1900"/>
                      <a:pt x="416" y="1911"/>
                      <a:pt x="418" y="1921"/>
                    </a:cubicBezTo>
                    <a:cubicBezTo>
                      <a:pt x="420" y="1934"/>
                      <a:pt x="423" y="1946"/>
                      <a:pt x="426" y="1960"/>
                    </a:cubicBezTo>
                    <a:cubicBezTo>
                      <a:pt x="431" y="1989"/>
                      <a:pt x="434" y="2026"/>
                      <a:pt x="423" y="2082"/>
                    </a:cubicBezTo>
                    <a:cubicBezTo>
                      <a:pt x="411" y="2147"/>
                      <a:pt x="429" y="2311"/>
                      <a:pt x="430" y="2340"/>
                    </a:cubicBezTo>
                    <a:cubicBezTo>
                      <a:pt x="431" y="2369"/>
                      <a:pt x="433" y="2450"/>
                      <a:pt x="427" y="2473"/>
                    </a:cubicBezTo>
                    <a:cubicBezTo>
                      <a:pt x="423" y="2490"/>
                      <a:pt x="425" y="2507"/>
                      <a:pt x="426" y="2516"/>
                    </a:cubicBezTo>
                    <a:cubicBezTo>
                      <a:pt x="427" y="2520"/>
                      <a:pt x="428" y="2522"/>
                      <a:pt x="428" y="2523"/>
                    </a:cubicBezTo>
                    <a:cubicBezTo>
                      <a:pt x="423" y="2541"/>
                      <a:pt x="423" y="2553"/>
                      <a:pt x="425" y="2562"/>
                    </a:cubicBezTo>
                    <a:cubicBezTo>
                      <a:pt x="428" y="2576"/>
                      <a:pt x="435" y="2580"/>
                      <a:pt x="435" y="2580"/>
                    </a:cubicBezTo>
                    <a:cubicBezTo>
                      <a:pt x="435" y="2580"/>
                      <a:pt x="446" y="2592"/>
                      <a:pt x="449" y="2608"/>
                    </a:cubicBezTo>
                    <a:cubicBezTo>
                      <a:pt x="449" y="2610"/>
                      <a:pt x="449" y="2613"/>
                      <a:pt x="449" y="2615"/>
                    </a:cubicBezTo>
                    <a:cubicBezTo>
                      <a:pt x="449" y="2616"/>
                      <a:pt x="449" y="2618"/>
                      <a:pt x="450" y="2619"/>
                    </a:cubicBezTo>
                    <a:cubicBezTo>
                      <a:pt x="452" y="2637"/>
                      <a:pt x="470" y="2651"/>
                      <a:pt x="470" y="2651"/>
                    </a:cubicBezTo>
                    <a:cubicBezTo>
                      <a:pt x="470" y="2651"/>
                      <a:pt x="480" y="2653"/>
                      <a:pt x="483" y="2665"/>
                    </a:cubicBezTo>
                    <a:cubicBezTo>
                      <a:pt x="483" y="2667"/>
                      <a:pt x="483" y="2669"/>
                      <a:pt x="483" y="2671"/>
                    </a:cubicBezTo>
                    <a:cubicBezTo>
                      <a:pt x="483" y="2676"/>
                      <a:pt x="483" y="2680"/>
                      <a:pt x="483" y="2684"/>
                    </a:cubicBezTo>
                    <a:cubicBezTo>
                      <a:pt x="485" y="2696"/>
                      <a:pt x="492" y="2703"/>
                      <a:pt x="514" y="2705"/>
                    </a:cubicBezTo>
                    <a:cubicBezTo>
                      <a:pt x="544" y="2707"/>
                      <a:pt x="542" y="2685"/>
                      <a:pt x="542" y="2685"/>
                    </a:cubicBezTo>
                    <a:cubicBezTo>
                      <a:pt x="551" y="2699"/>
                      <a:pt x="566" y="2686"/>
                      <a:pt x="568" y="2683"/>
                    </a:cubicBezTo>
                    <a:cubicBezTo>
                      <a:pt x="569" y="2685"/>
                      <a:pt x="569" y="2685"/>
                      <a:pt x="569" y="2685"/>
                    </a:cubicBezTo>
                    <a:cubicBezTo>
                      <a:pt x="569" y="2684"/>
                      <a:pt x="569" y="2684"/>
                      <a:pt x="569" y="2683"/>
                    </a:cubicBezTo>
                    <a:cubicBezTo>
                      <a:pt x="581" y="2690"/>
                      <a:pt x="591" y="2673"/>
                      <a:pt x="591" y="2673"/>
                    </a:cubicBezTo>
                    <a:cubicBezTo>
                      <a:pt x="603" y="2682"/>
                      <a:pt x="608" y="2657"/>
                      <a:pt x="608" y="2657"/>
                    </a:cubicBezTo>
                    <a:cubicBezTo>
                      <a:pt x="611" y="2649"/>
                      <a:pt x="611" y="2642"/>
                      <a:pt x="610" y="2637"/>
                    </a:cubicBezTo>
                    <a:cubicBezTo>
                      <a:pt x="607" y="2625"/>
                      <a:pt x="598" y="2617"/>
                      <a:pt x="595" y="2608"/>
                    </a:cubicBezTo>
                    <a:cubicBezTo>
                      <a:pt x="590" y="2594"/>
                      <a:pt x="576" y="2589"/>
                      <a:pt x="571" y="2571"/>
                    </a:cubicBezTo>
                    <a:cubicBezTo>
                      <a:pt x="563" y="2541"/>
                      <a:pt x="539" y="2499"/>
                      <a:pt x="539" y="2499"/>
                    </a:cubicBezTo>
                    <a:cubicBezTo>
                      <a:pt x="539" y="2499"/>
                      <a:pt x="528" y="2484"/>
                      <a:pt x="523" y="2454"/>
                    </a:cubicBezTo>
                    <a:cubicBezTo>
                      <a:pt x="518" y="2427"/>
                      <a:pt x="517" y="2387"/>
                      <a:pt x="532" y="2334"/>
                    </a:cubicBezTo>
                    <a:cubicBezTo>
                      <a:pt x="563" y="2220"/>
                      <a:pt x="570" y="2052"/>
                      <a:pt x="572" y="1998"/>
                    </a:cubicBezTo>
                    <a:cubicBezTo>
                      <a:pt x="573" y="1944"/>
                      <a:pt x="586" y="1891"/>
                      <a:pt x="583" y="1834"/>
                    </a:cubicBezTo>
                    <a:cubicBezTo>
                      <a:pt x="580" y="1777"/>
                      <a:pt x="586" y="1729"/>
                      <a:pt x="607" y="1650"/>
                    </a:cubicBezTo>
                    <a:cubicBezTo>
                      <a:pt x="629" y="1572"/>
                      <a:pt x="621" y="1465"/>
                      <a:pt x="623" y="1433"/>
                    </a:cubicBezTo>
                    <a:cubicBezTo>
                      <a:pt x="627" y="1376"/>
                      <a:pt x="620" y="1312"/>
                      <a:pt x="620" y="1312"/>
                    </a:cubicBezTo>
                    <a:cubicBezTo>
                      <a:pt x="620" y="1312"/>
                      <a:pt x="620" y="1312"/>
                      <a:pt x="620" y="1312"/>
                    </a:cubicBezTo>
                    <a:cubicBezTo>
                      <a:pt x="620" y="1311"/>
                      <a:pt x="620" y="1311"/>
                      <a:pt x="620" y="1311"/>
                    </a:cubicBezTo>
                    <a:cubicBezTo>
                      <a:pt x="619" y="1311"/>
                      <a:pt x="619" y="1311"/>
                      <a:pt x="619" y="1311"/>
                    </a:cubicBezTo>
                    <a:cubicBezTo>
                      <a:pt x="618" y="1299"/>
                      <a:pt x="614" y="1276"/>
                      <a:pt x="611" y="1255"/>
                    </a:cubicBezTo>
                    <a:cubicBezTo>
                      <a:pt x="608" y="1242"/>
                      <a:pt x="606" y="1229"/>
                      <a:pt x="603" y="1219"/>
                    </a:cubicBezTo>
                    <a:cubicBezTo>
                      <a:pt x="602" y="1215"/>
                      <a:pt x="601" y="1210"/>
                      <a:pt x="600" y="1204"/>
                    </a:cubicBezTo>
                    <a:cubicBezTo>
                      <a:pt x="593" y="1162"/>
                      <a:pt x="587" y="1083"/>
                      <a:pt x="590" y="1038"/>
                    </a:cubicBezTo>
                    <a:cubicBezTo>
                      <a:pt x="593" y="989"/>
                      <a:pt x="626" y="874"/>
                      <a:pt x="627" y="792"/>
                    </a:cubicBezTo>
                    <a:cubicBezTo>
                      <a:pt x="628" y="793"/>
                      <a:pt x="628" y="793"/>
                      <a:pt x="628" y="793"/>
                    </a:cubicBezTo>
                    <a:cubicBezTo>
                      <a:pt x="628" y="794"/>
                      <a:pt x="628" y="794"/>
                      <a:pt x="628" y="794"/>
                    </a:cubicBezTo>
                    <a:cubicBezTo>
                      <a:pt x="628" y="793"/>
                      <a:pt x="628" y="793"/>
                      <a:pt x="628" y="793"/>
                    </a:cubicBezTo>
                    <a:cubicBezTo>
                      <a:pt x="631" y="799"/>
                      <a:pt x="631" y="799"/>
                      <a:pt x="631" y="799"/>
                    </a:cubicBezTo>
                    <a:cubicBezTo>
                      <a:pt x="632" y="805"/>
                      <a:pt x="634" y="814"/>
                      <a:pt x="636" y="827"/>
                    </a:cubicBezTo>
                    <a:cubicBezTo>
                      <a:pt x="641" y="854"/>
                      <a:pt x="649" y="894"/>
                      <a:pt x="656" y="932"/>
                    </a:cubicBezTo>
                    <a:cubicBezTo>
                      <a:pt x="662" y="970"/>
                      <a:pt x="668" y="1004"/>
                      <a:pt x="668" y="1020"/>
                    </a:cubicBezTo>
                    <a:cubicBezTo>
                      <a:pt x="668" y="1058"/>
                      <a:pt x="669" y="1223"/>
                      <a:pt x="672" y="1250"/>
                    </a:cubicBezTo>
                    <a:cubicBezTo>
                      <a:pt x="676" y="1277"/>
                      <a:pt x="677" y="1307"/>
                      <a:pt x="659" y="1331"/>
                    </a:cubicBezTo>
                    <a:cubicBezTo>
                      <a:pt x="641" y="1356"/>
                      <a:pt x="636" y="1373"/>
                      <a:pt x="634" y="1380"/>
                    </a:cubicBezTo>
                    <a:cubicBezTo>
                      <a:pt x="632" y="1386"/>
                      <a:pt x="633" y="1460"/>
                      <a:pt x="633" y="1460"/>
                    </a:cubicBezTo>
                    <a:cubicBezTo>
                      <a:pt x="634" y="1461"/>
                      <a:pt x="634" y="1461"/>
                      <a:pt x="634" y="1461"/>
                    </a:cubicBezTo>
                    <a:cubicBezTo>
                      <a:pt x="634" y="1461"/>
                      <a:pt x="634" y="1461"/>
                      <a:pt x="634" y="1461"/>
                    </a:cubicBezTo>
                    <a:cubicBezTo>
                      <a:pt x="639" y="1486"/>
                      <a:pt x="639" y="1486"/>
                      <a:pt x="639" y="1486"/>
                    </a:cubicBezTo>
                    <a:cubicBezTo>
                      <a:pt x="665" y="1478"/>
                      <a:pt x="660" y="1412"/>
                      <a:pt x="660" y="1412"/>
                    </a:cubicBezTo>
                    <a:cubicBezTo>
                      <a:pt x="668" y="1421"/>
                      <a:pt x="671" y="1431"/>
                      <a:pt x="672" y="1439"/>
                    </a:cubicBezTo>
                    <a:cubicBezTo>
                      <a:pt x="674" y="1448"/>
                      <a:pt x="674" y="1456"/>
                      <a:pt x="674" y="1461"/>
                    </a:cubicBezTo>
                    <a:cubicBezTo>
                      <a:pt x="675" y="1471"/>
                      <a:pt x="672" y="1497"/>
                      <a:pt x="668" y="1500"/>
                    </a:cubicBezTo>
                    <a:cubicBezTo>
                      <a:pt x="665" y="1502"/>
                      <a:pt x="659" y="1519"/>
                      <a:pt x="661" y="1528"/>
                    </a:cubicBezTo>
                    <a:cubicBezTo>
                      <a:pt x="661" y="1531"/>
                      <a:pt x="662" y="1533"/>
                      <a:pt x="663" y="1534"/>
                    </a:cubicBezTo>
                    <a:cubicBezTo>
                      <a:pt x="670" y="1541"/>
                      <a:pt x="682" y="1532"/>
                      <a:pt x="682" y="1532"/>
                    </a:cubicBezTo>
                    <a:cubicBezTo>
                      <a:pt x="691" y="1537"/>
                      <a:pt x="699" y="1530"/>
                      <a:pt x="704" y="1524"/>
                    </a:cubicBezTo>
                    <a:cubicBezTo>
                      <a:pt x="704" y="1525"/>
                      <a:pt x="704" y="1525"/>
                      <a:pt x="704" y="1526"/>
                    </a:cubicBezTo>
                    <a:cubicBezTo>
                      <a:pt x="705" y="1523"/>
                      <a:pt x="705" y="1523"/>
                      <a:pt x="705" y="1523"/>
                    </a:cubicBezTo>
                    <a:cubicBezTo>
                      <a:pt x="707" y="1521"/>
                      <a:pt x="708" y="1519"/>
                      <a:pt x="708" y="1519"/>
                    </a:cubicBezTo>
                    <a:cubicBezTo>
                      <a:pt x="717" y="1520"/>
                      <a:pt x="741" y="1500"/>
                      <a:pt x="750" y="1481"/>
                    </a:cubicBezTo>
                    <a:cubicBezTo>
                      <a:pt x="760" y="1461"/>
                      <a:pt x="765" y="1408"/>
                      <a:pt x="758" y="1367"/>
                    </a:cubicBezTo>
                    <a:cubicBezTo>
                      <a:pt x="750" y="1327"/>
                      <a:pt x="750" y="1273"/>
                      <a:pt x="758" y="1227"/>
                    </a:cubicBezTo>
                    <a:close/>
                  </a:path>
                </a:pathLst>
              </a:custGeom>
              <a:grpFill/>
              <a:ln w="19050" cmpd="sng">
                <a:solidFill>
                  <a:schemeClr val="bg2"/>
                </a:solidFill>
                <a:round/>
                <a:headEnd/>
                <a:tailEnd/>
              </a:ln>
            </p:spPr>
            <p:txBody>
              <a:bodyPr/>
              <a:lstStyle/>
              <a:p>
                <a:endParaRPr lang="fr-FR" sz="1114"/>
              </a:p>
            </p:txBody>
          </p:sp>
          <p:sp>
            <p:nvSpPr>
              <p:cNvPr id="6" name="Freeform 208">
                <a:extLst>
                  <a:ext uri="{FF2B5EF4-FFF2-40B4-BE49-F238E27FC236}">
                    <a16:creationId xmlns:a16="http://schemas.microsoft.com/office/drawing/2014/main" id="{205A5CB8-693A-6542-9C2D-88B2F2568D2E}"/>
                  </a:ext>
                </a:extLst>
              </p:cNvPr>
              <p:cNvSpPr>
                <a:spLocks/>
              </p:cNvSpPr>
              <p:nvPr/>
            </p:nvSpPr>
            <p:spPr bwMode="auto">
              <a:xfrm>
                <a:off x="1531" y="712"/>
                <a:ext cx="630" cy="2189"/>
              </a:xfrm>
              <a:custGeom>
                <a:avLst/>
                <a:gdLst>
                  <a:gd name="T0" fmla="*/ 389 w 778"/>
                  <a:gd name="T1" fmla="*/ 340 h 2707"/>
                  <a:gd name="T2" fmla="*/ 264 w 778"/>
                  <a:gd name="T3" fmla="*/ 215 h 2707"/>
                  <a:gd name="T4" fmla="*/ 264 w 778"/>
                  <a:gd name="T5" fmla="*/ 213 h 2707"/>
                  <a:gd name="T6" fmla="*/ 274 w 778"/>
                  <a:gd name="T7" fmla="*/ 193 h 2707"/>
                  <a:gd name="T8" fmla="*/ 292 w 778"/>
                  <a:gd name="T9" fmla="*/ 150 h 2707"/>
                  <a:gd name="T10" fmla="*/ 300 w 778"/>
                  <a:gd name="T11" fmla="*/ 116 h 2707"/>
                  <a:gd name="T12" fmla="*/ 286 w 778"/>
                  <a:gd name="T13" fmla="*/ 112 h 2707"/>
                  <a:gd name="T14" fmla="*/ 285 w 778"/>
                  <a:gd name="T15" fmla="*/ 87 h 2707"/>
                  <a:gd name="T16" fmla="*/ 236 w 778"/>
                  <a:gd name="T17" fmla="*/ 11 h 2707"/>
                  <a:gd name="T18" fmla="*/ 206 w 778"/>
                  <a:gd name="T19" fmla="*/ 3 h 2707"/>
                  <a:gd name="T20" fmla="*/ 147 w 778"/>
                  <a:gd name="T21" fmla="*/ 14 h 2707"/>
                  <a:gd name="T22" fmla="*/ 124 w 778"/>
                  <a:gd name="T23" fmla="*/ 40 h 2707"/>
                  <a:gd name="T24" fmla="*/ 119 w 778"/>
                  <a:gd name="T25" fmla="*/ 82 h 2707"/>
                  <a:gd name="T26" fmla="*/ 124 w 778"/>
                  <a:gd name="T27" fmla="*/ 123 h 2707"/>
                  <a:gd name="T28" fmla="*/ 126 w 778"/>
                  <a:gd name="T29" fmla="*/ 129 h 2707"/>
                  <a:gd name="T30" fmla="*/ 127 w 778"/>
                  <a:gd name="T31" fmla="*/ 134 h 2707"/>
                  <a:gd name="T32" fmla="*/ 130 w 778"/>
                  <a:gd name="T33" fmla="*/ 139 h 2707"/>
                  <a:gd name="T34" fmla="*/ 116 w 778"/>
                  <a:gd name="T35" fmla="*/ 152 h 2707"/>
                  <a:gd name="T36" fmla="*/ 148 w 778"/>
                  <a:gd name="T37" fmla="*/ 192 h 2707"/>
                  <a:gd name="T38" fmla="*/ 160 w 778"/>
                  <a:gd name="T39" fmla="*/ 254 h 2707"/>
                  <a:gd name="T40" fmla="*/ 9 w 778"/>
                  <a:gd name="T41" fmla="*/ 658 h 2707"/>
                  <a:gd name="T42" fmla="*/ 4 w 778"/>
                  <a:gd name="T43" fmla="*/ 770 h 2707"/>
                  <a:gd name="T44" fmla="*/ 23 w 778"/>
                  <a:gd name="T45" fmla="*/ 784 h 2707"/>
                  <a:gd name="T46" fmla="*/ 58 w 778"/>
                  <a:gd name="T47" fmla="*/ 788 h 2707"/>
                  <a:gd name="T48" fmla="*/ 54 w 778"/>
                  <a:gd name="T49" fmla="*/ 754 h 2707"/>
                  <a:gd name="T50" fmla="*/ 74 w 778"/>
                  <a:gd name="T51" fmla="*/ 712 h 2707"/>
                  <a:gd name="T52" fmla="*/ 65 w 778"/>
                  <a:gd name="T53" fmla="*/ 545 h 2707"/>
                  <a:gd name="T54" fmla="*/ 92 w 778"/>
                  <a:gd name="T55" fmla="*/ 452 h 2707"/>
                  <a:gd name="T56" fmla="*/ 78 w 778"/>
                  <a:gd name="T57" fmla="*/ 758 h 2707"/>
                  <a:gd name="T58" fmla="*/ 96 w 778"/>
                  <a:gd name="T59" fmla="*/ 969 h 2707"/>
                  <a:gd name="T60" fmla="*/ 126 w 778"/>
                  <a:gd name="T61" fmla="*/ 1250 h 2707"/>
                  <a:gd name="T62" fmla="*/ 81 w 778"/>
                  <a:gd name="T63" fmla="*/ 1400 h 2707"/>
                  <a:gd name="T64" fmla="*/ 103 w 778"/>
                  <a:gd name="T65" fmla="*/ 1420 h 2707"/>
                  <a:gd name="T66" fmla="*/ 133 w 778"/>
                  <a:gd name="T67" fmla="*/ 1430 h 2707"/>
                  <a:gd name="T68" fmla="*/ 174 w 778"/>
                  <a:gd name="T69" fmla="*/ 1364 h 2707"/>
                  <a:gd name="T70" fmla="*/ 178 w 778"/>
                  <a:gd name="T71" fmla="*/ 1308 h 2707"/>
                  <a:gd name="T72" fmla="*/ 181 w 778"/>
                  <a:gd name="T73" fmla="*/ 1101 h 2707"/>
                  <a:gd name="T74" fmla="*/ 184 w 778"/>
                  <a:gd name="T75" fmla="*/ 944 h 2707"/>
                  <a:gd name="T76" fmla="*/ 209 w 778"/>
                  <a:gd name="T77" fmla="*/ 808 h 2707"/>
                  <a:gd name="T78" fmla="*/ 222 w 778"/>
                  <a:gd name="T79" fmla="*/ 1016 h 2707"/>
                  <a:gd name="T80" fmla="*/ 227 w 778"/>
                  <a:gd name="T81" fmla="*/ 1308 h 2707"/>
                  <a:gd name="T82" fmla="*/ 231 w 778"/>
                  <a:gd name="T83" fmla="*/ 1364 h 2707"/>
                  <a:gd name="T84" fmla="*/ 250 w 778"/>
                  <a:gd name="T85" fmla="*/ 1402 h 2707"/>
                  <a:gd name="T86" fmla="*/ 273 w 778"/>
                  <a:gd name="T87" fmla="*/ 1430 h 2707"/>
                  <a:gd name="T88" fmla="*/ 302 w 778"/>
                  <a:gd name="T89" fmla="*/ 1419 h 2707"/>
                  <a:gd name="T90" fmla="*/ 316 w 778"/>
                  <a:gd name="T91" fmla="*/ 1379 h 2707"/>
                  <a:gd name="T92" fmla="*/ 283 w 778"/>
                  <a:gd name="T93" fmla="*/ 1234 h 2707"/>
                  <a:gd name="T94" fmla="*/ 330 w 778"/>
                  <a:gd name="T95" fmla="*/ 758 h 2707"/>
                  <a:gd name="T96" fmla="*/ 329 w 778"/>
                  <a:gd name="T97" fmla="*/ 693 h 2707"/>
                  <a:gd name="T98" fmla="*/ 313 w 778"/>
                  <a:gd name="T99" fmla="*/ 548 h 2707"/>
                  <a:gd name="T100" fmla="*/ 334 w 778"/>
                  <a:gd name="T101" fmla="*/ 419 h 2707"/>
                  <a:gd name="T102" fmla="*/ 355 w 778"/>
                  <a:gd name="T103" fmla="*/ 539 h 2707"/>
                  <a:gd name="T104" fmla="*/ 336 w 778"/>
                  <a:gd name="T105" fmla="*/ 772 h 2707"/>
                  <a:gd name="T106" fmla="*/ 350 w 778"/>
                  <a:gd name="T107" fmla="*/ 746 h 2707"/>
                  <a:gd name="T108" fmla="*/ 351 w 778"/>
                  <a:gd name="T109" fmla="*/ 808 h 2707"/>
                  <a:gd name="T110" fmla="*/ 374 w 778"/>
                  <a:gd name="T111" fmla="*/ 807 h 2707"/>
                  <a:gd name="T112" fmla="*/ 402 w 778"/>
                  <a:gd name="T113" fmla="*/ 723 h 270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778" h="2707">
                    <a:moveTo>
                      <a:pt x="758" y="1227"/>
                    </a:moveTo>
                    <a:cubicBezTo>
                      <a:pt x="775" y="1130"/>
                      <a:pt x="778" y="1007"/>
                      <a:pt x="776" y="974"/>
                    </a:cubicBezTo>
                    <a:cubicBezTo>
                      <a:pt x="773" y="941"/>
                      <a:pt x="743" y="794"/>
                      <a:pt x="736" y="674"/>
                    </a:cubicBezTo>
                    <a:cubicBezTo>
                      <a:pt x="736" y="663"/>
                      <a:pt x="734" y="652"/>
                      <a:pt x="733" y="642"/>
                    </a:cubicBezTo>
                    <a:cubicBezTo>
                      <a:pt x="717" y="550"/>
                      <a:pt x="657" y="530"/>
                      <a:pt x="644" y="529"/>
                    </a:cubicBezTo>
                    <a:cubicBezTo>
                      <a:pt x="629" y="528"/>
                      <a:pt x="575" y="509"/>
                      <a:pt x="528" y="494"/>
                    </a:cubicBezTo>
                    <a:cubicBezTo>
                      <a:pt x="522" y="493"/>
                      <a:pt x="518" y="490"/>
                      <a:pt x="514" y="487"/>
                    </a:cubicBezTo>
                    <a:cubicBezTo>
                      <a:pt x="498" y="469"/>
                      <a:pt x="496" y="433"/>
                      <a:pt x="498" y="407"/>
                    </a:cubicBezTo>
                    <a:cubicBezTo>
                      <a:pt x="498" y="407"/>
                      <a:pt x="498" y="406"/>
                      <a:pt x="498" y="406"/>
                    </a:cubicBezTo>
                    <a:cubicBezTo>
                      <a:pt x="498" y="406"/>
                      <a:pt x="498" y="406"/>
                      <a:pt x="498" y="406"/>
                    </a:cubicBezTo>
                    <a:cubicBezTo>
                      <a:pt x="498" y="405"/>
                      <a:pt x="498" y="403"/>
                      <a:pt x="498" y="402"/>
                    </a:cubicBezTo>
                    <a:cubicBezTo>
                      <a:pt x="498" y="402"/>
                      <a:pt x="498" y="402"/>
                      <a:pt x="498" y="402"/>
                    </a:cubicBezTo>
                    <a:cubicBezTo>
                      <a:pt x="498" y="403"/>
                      <a:pt x="498" y="404"/>
                      <a:pt x="498" y="406"/>
                    </a:cubicBezTo>
                    <a:cubicBezTo>
                      <a:pt x="499" y="401"/>
                      <a:pt x="499" y="401"/>
                      <a:pt x="499" y="401"/>
                    </a:cubicBezTo>
                    <a:cubicBezTo>
                      <a:pt x="502" y="395"/>
                      <a:pt x="504" y="390"/>
                      <a:pt x="507" y="385"/>
                    </a:cubicBezTo>
                    <a:cubicBezTo>
                      <a:pt x="512" y="376"/>
                      <a:pt x="515" y="369"/>
                      <a:pt x="516" y="365"/>
                    </a:cubicBezTo>
                    <a:cubicBezTo>
                      <a:pt x="518" y="357"/>
                      <a:pt x="522" y="341"/>
                      <a:pt x="526" y="321"/>
                    </a:cubicBezTo>
                    <a:cubicBezTo>
                      <a:pt x="530" y="323"/>
                      <a:pt x="534" y="323"/>
                      <a:pt x="538" y="322"/>
                    </a:cubicBezTo>
                    <a:cubicBezTo>
                      <a:pt x="549" y="317"/>
                      <a:pt x="550" y="302"/>
                      <a:pt x="550" y="291"/>
                    </a:cubicBezTo>
                    <a:cubicBezTo>
                      <a:pt x="550" y="289"/>
                      <a:pt x="550" y="287"/>
                      <a:pt x="550" y="285"/>
                    </a:cubicBezTo>
                    <a:cubicBezTo>
                      <a:pt x="550" y="284"/>
                      <a:pt x="550" y="284"/>
                      <a:pt x="550" y="283"/>
                    </a:cubicBezTo>
                    <a:cubicBezTo>
                      <a:pt x="550" y="273"/>
                      <a:pt x="553" y="261"/>
                      <a:pt x="557" y="252"/>
                    </a:cubicBezTo>
                    <a:cubicBezTo>
                      <a:pt x="560" y="242"/>
                      <a:pt x="563" y="234"/>
                      <a:pt x="565" y="224"/>
                    </a:cubicBezTo>
                    <a:cubicBezTo>
                      <a:pt x="565" y="222"/>
                      <a:pt x="565" y="220"/>
                      <a:pt x="565" y="219"/>
                    </a:cubicBezTo>
                    <a:cubicBezTo>
                      <a:pt x="565" y="211"/>
                      <a:pt x="562" y="203"/>
                      <a:pt x="553" y="202"/>
                    </a:cubicBezTo>
                    <a:cubicBezTo>
                      <a:pt x="547" y="202"/>
                      <a:pt x="542" y="206"/>
                      <a:pt x="538" y="211"/>
                    </a:cubicBezTo>
                    <a:cubicBezTo>
                      <a:pt x="538" y="211"/>
                      <a:pt x="538" y="211"/>
                      <a:pt x="538" y="211"/>
                    </a:cubicBezTo>
                    <a:cubicBezTo>
                      <a:pt x="538" y="211"/>
                      <a:pt x="538" y="212"/>
                      <a:pt x="538" y="212"/>
                    </a:cubicBezTo>
                    <a:cubicBezTo>
                      <a:pt x="538" y="210"/>
                      <a:pt x="538" y="208"/>
                      <a:pt x="538" y="206"/>
                    </a:cubicBezTo>
                    <a:cubicBezTo>
                      <a:pt x="539" y="196"/>
                      <a:pt x="541" y="185"/>
                      <a:pt x="539" y="176"/>
                    </a:cubicBezTo>
                    <a:cubicBezTo>
                      <a:pt x="539" y="174"/>
                      <a:pt x="539" y="173"/>
                      <a:pt x="538" y="171"/>
                    </a:cubicBezTo>
                    <a:cubicBezTo>
                      <a:pt x="538" y="169"/>
                      <a:pt x="537" y="167"/>
                      <a:pt x="537" y="165"/>
                    </a:cubicBezTo>
                    <a:cubicBezTo>
                      <a:pt x="536" y="159"/>
                      <a:pt x="535" y="153"/>
                      <a:pt x="534" y="147"/>
                    </a:cubicBezTo>
                    <a:cubicBezTo>
                      <a:pt x="529" y="117"/>
                      <a:pt x="517" y="94"/>
                      <a:pt x="501" y="68"/>
                    </a:cubicBezTo>
                    <a:cubicBezTo>
                      <a:pt x="495" y="60"/>
                      <a:pt x="489" y="53"/>
                      <a:pt x="482" y="46"/>
                    </a:cubicBezTo>
                    <a:cubicBezTo>
                      <a:pt x="471" y="35"/>
                      <a:pt x="457" y="26"/>
                      <a:pt x="443" y="20"/>
                    </a:cubicBezTo>
                    <a:cubicBezTo>
                      <a:pt x="443" y="20"/>
                      <a:pt x="442" y="19"/>
                      <a:pt x="442" y="19"/>
                    </a:cubicBezTo>
                    <a:cubicBezTo>
                      <a:pt x="446" y="20"/>
                      <a:pt x="450" y="21"/>
                      <a:pt x="454" y="21"/>
                    </a:cubicBezTo>
                    <a:cubicBezTo>
                      <a:pt x="448" y="15"/>
                      <a:pt x="431" y="11"/>
                      <a:pt x="422" y="9"/>
                    </a:cubicBezTo>
                    <a:cubicBezTo>
                      <a:pt x="411" y="6"/>
                      <a:pt x="400" y="6"/>
                      <a:pt x="389" y="6"/>
                    </a:cubicBezTo>
                    <a:cubicBezTo>
                      <a:pt x="393" y="5"/>
                      <a:pt x="397" y="3"/>
                      <a:pt x="401" y="3"/>
                    </a:cubicBezTo>
                    <a:cubicBezTo>
                      <a:pt x="385" y="0"/>
                      <a:pt x="353" y="2"/>
                      <a:pt x="336" y="13"/>
                    </a:cubicBezTo>
                    <a:cubicBezTo>
                      <a:pt x="334" y="13"/>
                      <a:pt x="331" y="14"/>
                      <a:pt x="328" y="15"/>
                    </a:cubicBezTo>
                    <a:cubicBezTo>
                      <a:pt x="311" y="15"/>
                      <a:pt x="294" y="17"/>
                      <a:pt x="278" y="26"/>
                    </a:cubicBezTo>
                    <a:cubicBezTo>
                      <a:pt x="284" y="27"/>
                      <a:pt x="293" y="22"/>
                      <a:pt x="299" y="25"/>
                    </a:cubicBezTo>
                    <a:cubicBezTo>
                      <a:pt x="281" y="29"/>
                      <a:pt x="264" y="35"/>
                      <a:pt x="252" y="51"/>
                    </a:cubicBezTo>
                    <a:cubicBezTo>
                      <a:pt x="259" y="47"/>
                      <a:pt x="267" y="45"/>
                      <a:pt x="275" y="44"/>
                    </a:cubicBezTo>
                    <a:cubicBezTo>
                      <a:pt x="261" y="53"/>
                      <a:pt x="243" y="62"/>
                      <a:pt x="234" y="76"/>
                    </a:cubicBezTo>
                    <a:cubicBezTo>
                      <a:pt x="241" y="73"/>
                      <a:pt x="248" y="68"/>
                      <a:pt x="255" y="65"/>
                    </a:cubicBezTo>
                    <a:cubicBezTo>
                      <a:pt x="248" y="72"/>
                      <a:pt x="244" y="80"/>
                      <a:pt x="241" y="89"/>
                    </a:cubicBezTo>
                    <a:cubicBezTo>
                      <a:pt x="234" y="101"/>
                      <a:pt x="228" y="115"/>
                      <a:pt x="226" y="131"/>
                    </a:cubicBezTo>
                    <a:cubicBezTo>
                      <a:pt x="224" y="138"/>
                      <a:pt x="224" y="146"/>
                      <a:pt x="224" y="154"/>
                    </a:cubicBezTo>
                    <a:cubicBezTo>
                      <a:pt x="224" y="178"/>
                      <a:pt x="224" y="201"/>
                      <a:pt x="231" y="224"/>
                    </a:cubicBezTo>
                    <a:cubicBezTo>
                      <a:pt x="231" y="224"/>
                      <a:pt x="231" y="224"/>
                      <a:pt x="231" y="224"/>
                    </a:cubicBezTo>
                    <a:cubicBezTo>
                      <a:pt x="231" y="225"/>
                      <a:pt x="231" y="226"/>
                      <a:pt x="232" y="227"/>
                    </a:cubicBezTo>
                    <a:cubicBezTo>
                      <a:pt x="232" y="228"/>
                      <a:pt x="233" y="230"/>
                      <a:pt x="233" y="232"/>
                    </a:cubicBezTo>
                    <a:cubicBezTo>
                      <a:pt x="233" y="232"/>
                      <a:pt x="233" y="232"/>
                      <a:pt x="233" y="232"/>
                    </a:cubicBezTo>
                    <a:cubicBezTo>
                      <a:pt x="234" y="234"/>
                      <a:pt x="234" y="235"/>
                      <a:pt x="235" y="237"/>
                    </a:cubicBezTo>
                    <a:cubicBezTo>
                      <a:pt x="235" y="237"/>
                      <a:pt x="235" y="237"/>
                      <a:pt x="235" y="238"/>
                    </a:cubicBezTo>
                    <a:cubicBezTo>
                      <a:pt x="235" y="239"/>
                      <a:pt x="236" y="241"/>
                      <a:pt x="236" y="243"/>
                    </a:cubicBezTo>
                    <a:cubicBezTo>
                      <a:pt x="236" y="243"/>
                      <a:pt x="236" y="243"/>
                      <a:pt x="236" y="243"/>
                    </a:cubicBezTo>
                    <a:cubicBezTo>
                      <a:pt x="237" y="245"/>
                      <a:pt x="237" y="246"/>
                      <a:pt x="238" y="248"/>
                    </a:cubicBezTo>
                    <a:cubicBezTo>
                      <a:pt x="238" y="248"/>
                      <a:pt x="238" y="248"/>
                      <a:pt x="238" y="249"/>
                    </a:cubicBezTo>
                    <a:cubicBezTo>
                      <a:pt x="239" y="250"/>
                      <a:pt x="239" y="252"/>
                      <a:pt x="240" y="253"/>
                    </a:cubicBezTo>
                    <a:cubicBezTo>
                      <a:pt x="240" y="254"/>
                      <a:pt x="240" y="254"/>
                      <a:pt x="241" y="255"/>
                    </a:cubicBezTo>
                    <a:cubicBezTo>
                      <a:pt x="241" y="256"/>
                      <a:pt x="242" y="257"/>
                      <a:pt x="242" y="259"/>
                    </a:cubicBezTo>
                    <a:cubicBezTo>
                      <a:pt x="243" y="259"/>
                      <a:pt x="243" y="260"/>
                      <a:pt x="243" y="260"/>
                    </a:cubicBezTo>
                    <a:cubicBezTo>
                      <a:pt x="244" y="262"/>
                      <a:pt x="244" y="263"/>
                      <a:pt x="245" y="264"/>
                    </a:cubicBezTo>
                    <a:cubicBezTo>
                      <a:pt x="245" y="265"/>
                      <a:pt x="245" y="265"/>
                      <a:pt x="245" y="265"/>
                    </a:cubicBezTo>
                    <a:cubicBezTo>
                      <a:pt x="242" y="264"/>
                      <a:pt x="239" y="264"/>
                      <a:pt x="236" y="264"/>
                    </a:cubicBezTo>
                    <a:cubicBezTo>
                      <a:pt x="232" y="265"/>
                      <a:pt x="229" y="265"/>
                      <a:pt x="227" y="267"/>
                    </a:cubicBezTo>
                    <a:cubicBezTo>
                      <a:pt x="219" y="271"/>
                      <a:pt x="218" y="279"/>
                      <a:pt x="218" y="287"/>
                    </a:cubicBezTo>
                    <a:cubicBezTo>
                      <a:pt x="219" y="297"/>
                      <a:pt x="227" y="304"/>
                      <a:pt x="234" y="311"/>
                    </a:cubicBezTo>
                    <a:cubicBezTo>
                      <a:pt x="246" y="323"/>
                      <a:pt x="252" y="339"/>
                      <a:pt x="261" y="352"/>
                    </a:cubicBezTo>
                    <a:cubicBezTo>
                      <a:pt x="265" y="357"/>
                      <a:pt x="271" y="364"/>
                      <a:pt x="279" y="363"/>
                    </a:cubicBezTo>
                    <a:cubicBezTo>
                      <a:pt x="279" y="363"/>
                      <a:pt x="279" y="363"/>
                      <a:pt x="279" y="363"/>
                    </a:cubicBezTo>
                    <a:cubicBezTo>
                      <a:pt x="279" y="363"/>
                      <a:pt x="279" y="363"/>
                      <a:pt x="279" y="363"/>
                    </a:cubicBezTo>
                    <a:cubicBezTo>
                      <a:pt x="281" y="362"/>
                      <a:pt x="283" y="361"/>
                      <a:pt x="284" y="360"/>
                    </a:cubicBezTo>
                    <a:cubicBezTo>
                      <a:pt x="292" y="376"/>
                      <a:pt x="301" y="392"/>
                      <a:pt x="310" y="403"/>
                    </a:cubicBezTo>
                    <a:cubicBezTo>
                      <a:pt x="313" y="427"/>
                      <a:pt x="315" y="465"/>
                      <a:pt x="301" y="480"/>
                    </a:cubicBezTo>
                    <a:cubicBezTo>
                      <a:pt x="281" y="503"/>
                      <a:pt x="221" y="510"/>
                      <a:pt x="194" y="516"/>
                    </a:cubicBezTo>
                    <a:cubicBezTo>
                      <a:pt x="167" y="523"/>
                      <a:pt x="91" y="519"/>
                      <a:pt x="79" y="655"/>
                    </a:cubicBezTo>
                    <a:cubicBezTo>
                      <a:pt x="68" y="790"/>
                      <a:pt x="15" y="884"/>
                      <a:pt x="7" y="982"/>
                    </a:cubicBezTo>
                    <a:cubicBezTo>
                      <a:pt x="0" y="1081"/>
                      <a:pt x="15" y="1213"/>
                      <a:pt x="17" y="1245"/>
                    </a:cubicBezTo>
                    <a:cubicBezTo>
                      <a:pt x="20" y="1278"/>
                      <a:pt x="22" y="1347"/>
                      <a:pt x="11" y="1379"/>
                    </a:cubicBezTo>
                    <a:cubicBezTo>
                      <a:pt x="0" y="1410"/>
                      <a:pt x="8" y="1454"/>
                      <a:pt x="8" y="1454"/>
                    </a:cubicBezTo>
                    <a:cubicBezTo>
                      <a:pt x="8" y="1454"/>
                      <a:pt x="8" y="1454"/>
                      <a:pt x="8" y="1454"/>
                    </a:cubicBezTo>
                    <a:cubicBezTo>
                      <a:pt x="8" y="1455"/>
                      <a:pt x="8" y="1455"/>
                      <a:pt x="8" y="1455"/>
                    </a:cubicBezTo>
                    <a:cubicBezTo>
                      <a:pt x="8" y="1455"/>
                      <a:pt x="13" y="1461"/>
                      <a:pt x="21" y="1468"/>
                    </a:cubicBezTo>
                    <a:cubicBezTo>
                      <a:pt x="21" y="1470"/>
                      <a:pt x="22" y="1472"/>
                      <a:pt x="24" y="1474"/>
                    </a:cubicBezTo>
                    <a:cubicBezTo>
                      <a:pt x="22" y="1469"/>
                      <a:pt x="22" y="1469"/>
                      <a:pt x="22" y="1469"/>
                    </a:cubicBezTo>
                    <a:cubicBezTo>
                      <a:pt x="29" y="1476"/>
                      <a:pt x="39" y="1483"/>
                      <a:pt x="45" y="1483"/>
                    </a:cubicBezTo>
                    <a:cubicBezTo>
                      <a:pt x="45" y="1483"/>
                      <a:pt x="78" y="1509"/>
                      <a:pt x="96" y="1508"/>
                    </a:cubicBezTo>
                    <a:cubicBezTo>
                      <a:pt x="100" y="1507"/>
                      <a:pt x="99" y="1498"/>
                      <a:pt x="99" y="1498"/>
                    </a:cubicBezTo>
                    <a:cubicBezTo>
                      <a:pt x="99" y="1498"/>
                      <a:pt x="110" y="1500"/>
                      <a:pt x="110" y="1491"/>
                    </a:cubicBezTo>
                    <a:cubicBezTo>
                      <a:pt x="110" y="1490"/>
                      <a:pt x="110" y="1489"/>
                      <a:pt x="110" y="1489"/>
                    </a:cubicBezTo>
                    <a:cubicBezTo>
                      <a:pt x="108" y="1480"/>
                      <a:pt x="89" y="1472"/>
                      <a:pt x="88" y="1471"/>
                    </a:cubicBezTo>
                    <a:cubicBezTo>
                      <a:pt x="88" y="1465"/>
                      <a:pt x="86" y="1423"/>
                      <a:pt x="86" y="1421"/>
                    </a:cubicBezTo>
                    <a:cubicBezTo>
                      <a:pt x="85" y="1419"/>
                      <a:pt x="99" y="1400"/>
                      <a:pt x="101" y="1398"/>
                    </a:cubicBezTo>
                    <a:cubicBezTo>
                      <a:pt x="101" y="1401"/>
                      <a:pt x="100" y="1413"/>
                      <a:pt x="102" y="1425"/>
                    </a:cubicBezTo>
                    <a:cubicBezTo>
                      <a:pt x="105" y="1442"/>
                      <a:pt x="113" y="1460"/>
                      <a:pt x="133" y="1463"/>
                    </a:cubicBezTo>
                    <a:cubicBezTo>
                      <a:pt x="133" y="1463"/>
                      <a:pt x="136" y="1426"/>
                      <a:pt x="138" y="1420"/>
                    </a:cubicBezTo>
                    <a:cubicBezTo>
                      <a:pt x="139" y="1414"/>
                      <a:pt x="139" y="1350"/>
                      <a:pt x="139" y="1350"/>
                    </a:cubicBezTo>
                    <a:cubicBezTo>
                      <a:pt x="139" y="1350"/>
                      <a:pt x="139" y="1348"/>
                      <a:pt x="138" y="1345"/>
                    </a:cubicBezTo>
                    <a:cubicBezTo>
                      <a:pt x="137" y="1339"/>
                      <a:pt x="133" y="1325"/>
                      <a:pt x="118" y="1306"/>
                    </a:cubicBezTo>
                    <a:cubicBezTo>
                      <a:pt x="109" y="1294"/>
                      <a:pt x="105" y="1282"/>
                      <a:pt x="103" y="1269"/>
                    </a:cubicBezTo>
                    <a:cubicBezTo>
                      <a:pt x="100" y="1252"/>
                      <a:pt x="101" y="1236"/>
                      <a:pt x="100" y="1223"/>
                    </a:cubicBezTo>
                    <a:cubicBezTo>
                      <a:pt x="98" y="1200"/>
                      <a:pt x="117" y="1048"/>
                      <a:pt x="122" y="1031"/>
                    </a:cubicBezTo>
                    <a:cubicBezTo>
                      <a:pt x="128" y="1014"/>
                      <a:pt x="132" y="953"/>
                      <a:pt x="131" y="934"/>
                    </a:cubicBezTo>
                    <a:cubicBezTo>
                      <a:pt x="129" y="914"/>
                      <a:pt x="166" y="815"/>
                      <a:pt x="168" y="810"/>
                    </a:cubicBezTo>
                    <a:cubicBezTo>
                      <a:pt x="170" y="809"/>
                      <a:pt x="170" y="809"/>
                      <a:pt x="170" y="809"/>
                    </a:cubicBezTo>
                    <a:cubicBezTo>
                      <a:pt x="170" y="825"/>
                      <a:pt x="171" y="841"/>
                      <a:pt x="172" y="855"/>
                    </a:cubicBezTo>
                    <a:cubicBezTo>
                      <a:pt x="178" y="907"/>
                      <a:pt x="181" y="1087"/>
                      <a:pt x="176" y="1126"/>
                    </a:cubicBezTo>
                    <a:cubicBezTo>
                      <a:pt x="171" y="1165"/>
                      <a:pt x="182" y="1180"/>
                      <a:pt x="162" y="1319"/>
                    </a:cubicBezTo>
                    <a:cubicBezTo>
                      <a:pt x="161" y="1319"/>
                      <a:pt x="161" y="1319"/>
                      <a:pt x="161" y="1319"/>
                    </a:cubicBezTo>
                    <a:cubicBezTo>
                      <a:pt x="161" y="1319"/>
                      <a:pt x="151" y="1402"/>
                      <a:pt x="147" y="1433"/>
                    </a:cubicBezTo>
                    <a:cubicBezTo>
                      <a:pt x="143" y="1460"/>
                      <a:pt x="136" y="1546"/>
                      <a:pt x="149" y="1620"/>
                    </a:cubicBezTo>
                    <a:cubicBezTo>
                      <a:pt x="151" y="1630"/>
                      <a:pt x="153" y="1640"/>
                      <a:pt x="156" y="1650"/>
                    </a:cubicBezTo>
                    <a:cubicBezTo>
                      <a:pt x="164" y="1679"/>
                      <a:pt x="169" y="1704"/>
                      <a:pt x="173" y="1727"/>
                    </a:cubicBezTo>
                    <a:cubicBezTo>
                      <a:pt x="180" y="1765"/>
                      <a:pt x="182" y="1798"/>
                      <a:pt x="180" y="1833"/>
                    </a:cubicBezTo>
                    <a:cubicBezTo>
                      <a:pt x="177" y="1890"/>
                      <a:pt x="190" y="1943"/>
                      <a:pt x="191" y="1997"/>
                    </a:cubicBezTo>
                    <a:cubicBezTo>
                      <a:pt x="192" y="2041"/>
                      <a:pt x="197" y="2161"/>
                      <a:pt x="216" y="2265"/>
                    </a:cubicBezTo>
                    <a:cubicBezTo>
                      <a:pt x="220" y="2289"/>
                      <a:pt x="225" y="2313"/>
                      <a:pt x="231" y="2334"/>
                    </a:cubicBezTo>
                    <a:cubicBezTo>
                      <a:pt x="234" y="2345"/>
                      <a:pt x="236" y="2355"/>
                      <a:pt x="238" y="2364"/>
                    </a:cubicBezTo>
                    <a:cubicBezTo>
                      <a:pt x="255" y="2457"/>
                      <a:pt x="224" y="2499"/>
                      <a:pt x="224" y="2499"/>
                    </a:cubicBezTo>
                    <a:cubicBezTo>
                      <a:pt x="224" y="2499"/>
                      <a:pt x="200" y="2541"/>
                      <a:pt x="192" y="2571"/>
                    </a:cubicBezTo>
                    <a:cubicBezTo>
                      <a:pt x="187" y="2589"/>
                      <a:pt x="173" y="2594"/>
                      <a:pt x="168" y="2608"/>
                    </a:cubicBezTo>
                    <a:cubicBezTo>
                      <a:pt x="164" y="2620"/>
                      <a:pt x="150" y="2629"/>
                      <a:pt x="153" y="2648"/>
                    </a:cubicBezTo>
                    <a:cubicBezTo>
                      <a:pt x="153" y="2651"/>
                      <a:pt x="154" y="2654"/>
                      <a:pt x="155" y="2657"/>
                    </a:cubicBezTo>
                    <a:cubicBezTo>
                      <a:pt x="155" y="2657"/>
                      <a:pt x="160" y="2682"/>
                      <a:pt x="172" y="2673"/>
                    </a:cubicBezTo>
                    <a:cubicBezTo>
                      <a:pt x="172" y="2673"/>
                      <a:pt x="182" y="2690"/>
                      <a:pt x="194" y="2683"/>
                    </a:cubicBezTo>
                    <a:cubicBezTo>
                      <a:pt x="194" y="2684"/>
                      <a:pt x="194" y="2684"/>
                      <a:pt x="194" y="2685"/>
                    </a:cubicBezTo>
                    <a:cubicBezTo>
                      <a:pt x="195" y="2683"/>
                      <a:pt x="195" y="2683"/>
                      <a:pt x="195" y="2683"/>
                    </a:cubicBezTo>
                    <a:cubicBezTo>
                      <a:pt x="196" y="2685"/>
                      <a:pt x="211" y="2700"/>
                      <a:pt x="221" y="2685"/>
                    </a:cubicBezTo>
                    <a:cubicBezTo>
                      <a:pt x="221" y="2686"/>
                      <a:pt x="221" y="2687"/>
                      <a:pt x="222" y="2689"/>
                    </a:cubicBezTo>
                    <a:cubicBezTo>
                      <a:pt x="223" y="2696"/>
                      <a:pt x="228" y="2706"/>
                      <a:pt x="249" y="2705"/>
                    </a:cubicBezTo>
                    <a:cubicBezTo>
                      <a:pt x="279" y="2703"/>
                      <a:pt x="281" y="2690"/>
                      <a:pt x="280" y="2672"/>
                    </a:cubicBezTo>
                    <a:cubicBezTo>
                      <a:pt x="279" y="2654"/>
                      <a:pt x="293" y="2651"/>
                      <a:pt x="293" y="2651"/>
                    </a:cubicBezTo>
                    <a:cubicBezTo>
                      <a:pt x="293" y="2651"/>
                      <a:pt x="314" y="2635"/>
                      <a:pt x="314" y="2616"/>
                    </a:cubicBezTo>
                    <a:cubicBezTo>
                      <a:pt x="314" y="2596"/>
                      <a:pt x="328" y="2580"/>
                      <a:pt x="328" y="2580"/>
                    </a:cubicBezTo>
                    <a:cubicBezTo>
                      <a:pt x="328" y="2580"/>
                      <a:pt x="344" y="2573"/>
                      <a:pt x="337" y="2535"/>
                    </a:cubicBezTo>
                    <a:cubicBezTo>
                      <a:pt x="337" y="2532"/>
                      <a:pt x="336" y="2528"/>
                      <a:pt x="335" y="2524"/>
                    </a:cubicBezTo>
                    <a:cubicBezTo>
                      <a:pt x="335" y="2523"/>
                      <a:pt x="341" y="2500"/>
                      <a:pt x="337" y="2478"/>
                    </a:cubicBezTo>
                    <a:cubicBezTo>
                      <a:pt x="337" y="2477"/>
                      <a:pt x="336" y="2475"/>
                      <a:pt x="336" y="2473"/>
                    </a:cubicBezTo>
                    <a:cubicBezTo>
                      <a:pt x="336" y="2472"/>
                      <a:pt x="335" y="2471"/>
                      <a:pt x="335" y="2469"/>
                    </a:cubicBezTo>
                    <a:cubicBezTo>
                      <a:pt x="330" y="2440"/>
                      <a:pt x="332" y="2368"/>
                      <a:pt x="333" y="2341"/>
                    </a:cubicBezTo>
                    <a:cubicBezTo>
                      <a:pt x="334" y="2311"/>
                      <a:pt x="352" y="2147"/>
                      <a:pt x="340" y="2083"/>
                    </a:cubicBezTo>
                    <a:cubicBezTo>
                      <a:pt x="340" y="2083"/>
                      <a:pt x="340" y="2083"/>
                      <a:pt x="340" y="2082"/>
                    </a:cubicBezTo>
                    <a:cubicBezTo>
                      <a:pt x="340" y="2082"/>
                      <a:pt x="340" y="2082"/>
                      <a:pt x="340" y="2082"/>
                    </a:cubicBezTo>
                    <a:cubicBezTo>
                      <a:pt x="339" y="2079"/>
                      <a:pt x="339" y="2076"/>
                      <a:pt x="338" y="2073"/>
                    </a:cubicBezTo>
                    <a:cubicBezTo>
                      <a:pt x="321" y="1974"/>
                      <a:pt x="348" y="1939"/>
                      <a:pt x="348" y="1890"/>
                    </a:cubicBezTo>
                    <a:cubicBezTo>
                      <a:pt x="348" y="1890"/>
                      <a:pt x="352" y="1833"/>
                      <a:pt x="346" y="1787"/>
                    </a:cubicBezTo>
                    <a:cubicBezTo>
                      <a:pt x="341" y="1740"/>
                      <a:pt x="351" y="1688"/>
                      <a:pt x="357" y="1629"/>
                    </a:cubicBezTo>
                    <a:cubicBezTo>
                      <a:pt x="360" y="1591"/>
                      <a:pt x="366" y="1555"/>
                      <a:pt x="370" y="1527"/>
                    </a:cubicBezTo>
                    <a:cubicBezTo>
                      <a:pt x="375" y="1529"/>
                      <a:pt x="381" y="1530"/>
                      <a:pt x="387" y="1530"/>
                    </a:cubicBezTo>
                    <a:cubicBezTo>
                      <a:pt x="389" y="1530"/>
                      <a:pt x="391" y="1530"/>
                      <a:pt x="393" y="1529"/>
                    </a:cubicBezTo>
                    <a:cubicBezTo>
                      <a:pt x="397" y="1557"/>
                      <a:pt x="403" y="1592"/>
                      <a:pt x="406" y="1628"/>
                    </a:cubicBezTo>
                    <a:cubicBezTo>
                      <a:pt x="412" y="1687"/>
                      <a:pt x="422" y="1739"/>
                      <a:pt x="416" y="1786"/>
                    </a:cubicBezTo>
                    <a:cubicBezTo>
                      <a:pt x="411" y="1833"/>
                      <a:pt x="415" y="1889"/>
                      <a:pt x="415" y="1889"/>
                    </a:cubicBezTo>
                    <a:cubicBezTo>
                      <a:pt x="415" y="1900"/>
                      <a:pt x="416" y="1911"/>
                      <a:pt x="418" y="1921"/>
                    </a:cubicBezTo>
                    <a:cubicBezTo>
                      <a:pt x="420" y="1934"/>
                      <a:pt x="423" y="1946"/>
                      <a:pt x="426" y="1960"/>
                    </a:cubicBezTo>
                    <a:cubicBezTo>
                      <a:pt x="431" y="1989"/>
                      <a:pt x="434" y="2026"/>
                      <a:pt x="423" y="2082"/>
                    </a:cubicBezTo>
                    <a:cubicBezTo>
                      <a:pt x="411" y="2147"/>
                      <a:pt x="429" y="2311"/>
                      <a:pt x="430" y="2340"/>
                    </a:cubicBezTo>
                    <a:cubicBezTo>
                      <a:pt x="431" y="2369"/>
                      <a:pt x="433" y="2450"/>
                      <a:pt x="427" y="2473"/>
                    </a:cubicBezTo>
                    <a:cubicBezTo>
                      <a:pt x="423" y="2490"/>
                      <a:pt x="425" y="2507"/>
                      <a:pt x="426" y="2516"/>
                    </a:cubicBezTo>
                    <a:cubicBezTo>
                      <a:pt x="427" y="2520"/>
                      <a:pt x="428" y="2522"/>
                      <a:pt x="428" y="2523"/>
                    </a:cubicBezTo>
                    <a:cubicBezTo>
                      <a:pt x="423" y="2541"/>
                      <a:pt x="423" y="2553"/>
                      <a:pt x="425" y="2562"/>
                    </a:cubicBezTo>
                    <a:cubicBezTo>
                      <a:pt x="428" y="2576"/>
                      <a:pt x="435" y="2580"/>
                      <a:pt x="435" y="2580"/>
                    </a:cubicBezTo>
                    <a:cubicBezTo>
                      <a:pt x="435" y="2580"/>
                      <a:pt x="446" y="2592"/>
                      <a:pt x="449" y="2608"/>
                    </a:cubicBezTo>
                    <a:cubicBezTo>
                      <a:pt x="449" y="2610"/>
                      <a:pt x="449" y="2613"/>
                      <a:pt x="449" y="2615"/>
                    </a:cubicBezTo>
                    <a:cubicBezTo>
                      <a:pt x="449" y="2616"/>
                      <a:pt x="449" y="2618"/>
                      <a:pt x="450" y="2619"/>
                    </a:cubicBezTo>
                    <a:cubicBezTo>
                      <a:pt x="452" y="2637"/>
                      <a:pt x="470" y="2651"/>
                      <a:pt x="470" y="2651"/>
                    </a:cubicBezTo>
                    <a:cubicBezTo>
                      <a:pt x="470" y="2651"/>
                      <a:pt x="480" y="2653"/>
                      <a:pt x="483" y="2665"/>
                    </a:cubicBezTo>
                    <a:cubicBezTo>
                      <a:pt x="483" y="2667"/>
                      <a:pt x="483" y="2669"/>
                      <a:pt x="483" y="2671"/>
                    </a:cubicBezTo>
                    <a:cubicBezTo>
                      <a:pt x="483" y="2676"/>
                      <a:pt x="483" y="2680"/>
                      <a:pt x="483" y="2684"/>
                    </a:cubicBezTo>
                    <a:cubicBezTo>
                      <a:pt x="485" y="2696"/>
                      <a:pt x="492" y="2703"/>
                      <a:pt x="514" y="2705"/>
                    </a:cubicBezTo>
                    <a:cubicBezTo>
                      <a:pt x="544" y="2707"/>
                      <a:pt x="542" y="2685"/>
                      <a:pt x="542" y="2685"/>
                    </a:cubicBezTo>
                    <a:cubicBezTo>
                      <a:pt x="551" y="2699"/>
                      <a:pt x="566" y="2686"/>
                      <a:pt x="568" y="2683"/>
                    </a:cubicBezTo>
                    <a:cubicBezTo>
                      <a:pt x="569" y="2685"/>
                      <a:pt x="569" y="2685"/>
                      <a:pt x="569" y="2685"/>
                    </a:cubicBezTo>
                    <a:cubicBezTo>
                      <a:pt x="569" y="2684"/>
                      <a:pt x="569" y="2684"/>
                      <a:pt x="569" y="2683"/>
                    </a:cubicBezTo>
                    <a:cubicBezTo>
                      <a:pt x="581" y="2690"/>
                      <a:pt x="591" y="2673"/>
                      <a:pt x="591" y="2673"/>
                    </a:cubicBezTo>
                    <a:cubicBezTo>
                      <a:pt x="603" y="2682"/>
                      <a:pt x="608" y="2657"/>
                      <a:pt x="608" y="2657"/>
                    </a:cubicBezTo>
                    <a:cubicBezTo>
                      <a:pt x="611" y="2649"/>
                      <a:pt x="611" y="2642"/>
                      <a:pt x="610" y="2637"/>
                    </a:cubicBezTo>
                    <a:cubicBezTo>
                      <a:pt x="607" y="2625"/>
                      <a:pt x="598" y="2617"/>
                      <a:pt x="595" y="2608"/>
                    </a:cubicBezTo>
                    <a:cubicBezTo>
                      <a:pt x="590" y="2594"/>
                      <a:pt x="576" y="2589"/>
                      <a:pt x="571" y="2571"/>
                    </a:cubicBezTo>
                    <a:cubicBezTo>
                      <a:pt x="563" y="2541"/>
                      <a:pt x="539" y="2499"/>
                      <a:pt x="539" y="2499"/>
                    </a:cubicBezTo>
                    <a:cubicBezTo>
                      <a:pt x="539" y="2499"/>
                      <a:pt x="528" y="2484"/>
                      <a:pt x="523" y="2454"/>
                    </a:cubicBezTo>
                    <a:cubicBezTo>
                      <a:pt x="518" y="2427"/>
                      <a:pt x="517" y="2387"/>
                      <a:pt x="532" y="2334"/>
                    </a:cubicBezTo>
                    <a:cubicBezTo>
                      <a:pt x="563" y="2220"/>
                      <a:pt x="570" y="2052"/>
                      <a:pt x="572" y="1998"/>
                    </a:cubicBezTo>
                    <a:cubicBezTo>
                      <a:pt x="573" y="1944"/>
                      <a:pt x="586" y="1891"/>
                      <a:pt x="583" y="1834"/>
                    </a:cubicBezTo>
                    <a:cubicBezTo>
                      <a:pt x="580" y="1777"/>
                      <a:pt x="586" y="1729"/>
                      <a:pt x="607" y="1650"/>
                    </a:cubicBezTo>
                    <a:cubicBezTo>
                      <a:pt x="629" y="1572"/>
                      <a:pt x="621" y="1465"/>
                      <a:pt x="623" y="1433"/>
                    </a:cubicBezTo>
                    <a:cubicBezTo>
                      <a:pt x="627" y="1376"/>
                      <a:pt x="620" y="1312"/>
                      <a:pt x="620" y="1312"/>
                    </a:cubicBezTo>
                    <a:cubicBezTo>
                      <a:pt x="620" y="1312"/>
                      <a:pt x="620" y="1312"/>
                      <a:pt x="620" y="1312"/>
                    </a:cubicBezTo>
                    <a:cubicBezTo>
                      <a:pt x="620" y="1311"/>
                      <a:pt x="620" y="1311"/>
                      <a:pt x="620" y="1311"/>
                    </a:cubicBezTo>
                    <a:cubicBezTo>
                      <a:pt x="619" y="1311"/>
                      <a:pt x="619" y="1311"/>
                      <a:pt x="619" y="1311"/>
                    </a:cubicBezTo>
                    <a:cubicBezTo>
                      <a:pt x="618" y="1299"/>
                      <a:pt x="614" y="1276"/>
                      <a:pt x="611" y="1255"/>
                    </a:cubicBezTo>
                    <a:cubicBezTo>
                      <a:pt x="608" y="1242"/>
                      <a:pt x="606" y="1229"/>
                      <a:pt x="603" y="1219"/>
                    </a:cubicBezTo>
                    <a:cubicBezTo>
                      <a:pt x="602" y="1215"/>
                      <a:pt x="601" y="1210"/>
                      <a:pt x="600" y="1204"/>
                    </a:cubicBezTo>
                    <a:cubicBezTo>
                      <a:pt x="593" y="1162"/>
                      <a:pt x="587" y="1083"/>
                      <a:pt x="590" y="1038"/>
                    </a:cubicBezTo>
                    <a:cubicBezTo>
                      <a:pt x="593" y="989"/>
                      <a:pt x="626" y="874"/>
                      <a:pt x="627" y="792"/>
                    </a:cubicBezTo>
                    <a:cubicBezTo>
                      <a:pt x="628" y="793"/>
                      <a:pt x="628" y="793"/>
                      <a:pt x="628" y="793"/>
                    </a:cubicBezTo>
                    <a:cubicBezTo>
                      <a:pt x="628" y="794"/>
                      <a:pt x="628" y="794"/>
                      <a:pt x="628" y="794"/>
                    </a:cubicBezTo>
                    <a:cubicBezTo>
                      <a:pt x="628" y="793"/>
                      <a:pt x="628" y="793"/>
                      <a:pt x="628" y="793"/>
                    </a:cubicBezTo>
                    <a:cubicBezTo>
                      <a:pt x="631" y="799"/>
                      <a:pt x="631" y="799"/>
                      <a:pt x="631" y="799"/>
                    </a:cubicBezTo>
                    <a:cubicBezTo>
                      <a:pt x="632" y="805"/>
                      <a:pt x="634" y="814"/>
                      <a:pt x="636" y="827"/>
                    </a:cubicBezTo>
                    <a:cubicBezTo>
                      <a:pt x="641" y="854"/>
                      <a:pt x="649" y="894"/>
                      <a:pt x="656" y="932"/>
                    </a:cubicBezTo>
                    <a:cubicBezTo>
                      <a:pt x="662" y="970"/>
                      <a:pt x="668" y="1004"/>
                      <a:pt x="668" y="1020"/>
                    </a:cubicBezTo>
                    <a:cubicBezTo>
                      <a:pt x="668" y="1058"/>
                      <a:pt x="669" y="1223"/>
                      <a:pt x="672" y="1250"/>
                    </a:cubicBezTo>
                    <a:cubicBezTo>
                      <a:pt x="676" y="1277"/>
                      <a:pt x="677" y="1307"/>
                      <a:pt x="659" y="1331"/>
                    </a:cubicBezTo>
                    <a:cubicBezTo>
                      <a:pt x="641" y="1356"/>
                      <a:pt x="636" y="1373"/>
                      <a:pt x="634" y="1380"/>
                    </a:cubicBezTo>
                    <a:cubicBezTo>
                      <a:pt x="632" y="1386"/>
                      <a:pt x="633" y="1460"/>
                      <a:pt x="633" y="1460"/>
                    </a:cubicBezTo>
                    <a:cubicBezTo>
                      <a:pt x="634" y="1461"/>
                      <a:pt x="634" y="1461"/>
                      <a:pt x="634" y="1461"/>
                    </a:cubicBezTo>
                    <a:cubicBezTo>
                      <a:pt x="634" y="1461"/>
                      <a:pt x="634" y="1461"/>
                      <a:pt x="634" y="1461"/>
                    </a:cubicBezTo>
                    <a:cubicBezTo>
                      <a:pt x="639" y="1486"/>
                      <a:pt x="639" y="1486"/>
                      <a:pt x="639" y="1486"/>
                    </a:cubicBezTo>
                    <a:cubicBezTo>
                      <a:pt x="665" y="1478"/>
                      <a:pt x="660" y="1412"/>
                      <a:pt x="660" y="1412"/>
                    </a:cubicBezTo>
                    <a:cubicBezTo>
                      <a:pt x="668" y="1421"/>
                      <a:pt x="671" y="1431"/>
                      <a:pt x="672" y="1439"/>
                    </a:cubicBezTo>
                    <a:cubicBezTo>
                      <a:pt x="674" y="1448"/>
                      <a:pt x="674" y="1456"/>
                      <a:pt x="674" y="1461"/>
                    </a:cubicBezTo>
                    <a:cubicBezTo>
                      <a:pt x="675" y="1471"/>
                      <a:pt x="672" y="1497"/>
                      <a:pt x="668" y="1500"/>
                    </a:cubicBezTo>
                    <a:cubicBezTo>
                      <a:pt x="665" y="1502"/>
                      <a:pt x="659" y="1519"/>
                      <a:pt x="661" y="1528"/>
                    </a:cubicBezTo>
                    <a:cubicBezTo>
                      <a:pt x="661" y="1531"/>
                      <a:pt x="662" y="1533"/>
                      <a:pt x="663" y="1534"/>
                    </a:cubicBezTo>
                    <a:cubicBezTo>
                      <a:pt x="670" y="1541"/>
                      <a:pt x="682" y="1532"/>
                      <a:pt x="682" y="1532"/>
                    </a:cubicBezTo>
                    <a:cubicBezTo>
                      <a:pt x="691" y="1537"/>
                      <a:pt x="699" y="1530"/>
                      <a:pt x="704" y="1524"/>
                    </a:cubicBezTo>
                    <a:cubicBezTo>
                      <a:pt x="704" y="1525"/>
                      <a:pt x="704" y="1525"/>
                      <a:pt x="704" y="1526"/>
                    </a:cubicBezTo>
                    <a:cubicBezTo>
                      <a:pt x="705" y="1523"/>
                      <a:pt x="705" y="1523"/>
                      <a:pt x="705" y="1523"/>
                    </a:cubicBezTo>
                    <a:cubicBezTo>
                      <a:pt x="707" y="1521"/>
                      <a:pt x="708" y="1519"/>
                      <a:pt x="708" y="1519"/>
                    </a:cubicBezTo>
                    <a:cubicBezTo>
                      <a:pt x="717" y="1520"/>
                      <a:pt x="741" y="1500"/>
                      <a:pt x="750" y="1481"/>
                    </a:cubicBezTo>
                    <a:cubicBezTo>
                      <a:pt x="760" y="1461"/>
                      <a:pt x="765" y="1408"/>
                      <a:pt x="758" y="1367"/>
                    </a:cubicBezTo>
                    <a:cubicBezTo>
                      <a:pt x="750" y="1327"/>
                      <a:pt x="750" y="1273"/>
                      <a:pt x="758" y="1227"/>
                    </a:cubicBezTo>
                    <a:close/>
                  </a:path>
                </a:pathLst>
              </a:custGeom>
              <a:grpFill/>
              <a:ln w="0" cap="rnd" cmpd="sng">
                <a:solidFill>
                  <a:schemeClr val="tx1"/>
                </a:solidFill>
                <a:prstDash val="solid"/>
                <a:round/>
                <a:headEnd/>
                <a:tailEnd/>
              </a:ln>
            </p:spPr>
            <p:txBody>
              <a:bodyPr/>
              <a:lstStyle/>
              <a:p>
                <a:endParaRPr lang="fr-FR" sz="1114"/>
              </a:p>
            </p:txBody>
          </p:sp>
        </p:grpSp>
        <p:grpSp>
          <p:nvGrpSpPr>
            <p:cNvPr id="7" name="Group 206">
              <a:extLst>
                <a:ext uri="{FF2B5EF4-FFF2-40B4-BE49-F238E27FC236}">
                  <a16:creationId xmlns:a16="http://schemas.microsoft.com/office/drawing/2014/main" id="{72E19997-13EC-F84D-982D-9A66C396F46A}"/>
                </a:ext>
              </a:extLst>
            </p:cNvPr>
            <p:cNvGrpSpPr>
              <a:grpSpLocks/>
            </p:cNvGrpSpPr>
            <p:nvPr/>
          </p:nvGrpSpPr>
          <p:grpSpPr bwMode="auto">
            <a:xfrm>
              <a:off x="1472851" y="2304258"/>
              <a:ext cx="171732" cy="507790"/>
              <a:chOff x="1531" y="712"/>
              <a:chExt cx="630" cy="2189"/>
            </a:xfrm>
          </p:grpSpPr>
          <p:sp>
            <p:nvSpPr>
              <p:cNvPr id="8" name="Freeform 207">
                <a:extLst>
                  <a:ext uri="{FF2B5EF4-FFF2-40B4-BE49-F238E27FC236}">
                    <a16:creationId xmlns:a16="http://schemas.microsoft.com/office/drawing/2014/main" id="{036740A0-C5A1-734F-AF2A-AB7050210D6B}"/>
                  </a:ext>
                </a:extLst>
              </p:cNvPr>
              <p:cNvSpPr>
                <a:spLocks/>
              </p:cNvSpPr>
              <p:nvPr/>
            </p:nvSpPr>
            <p:spPr bwMode="auto">
              <a:xfrm>
                <a:off x="1531" y="712"/>
                <a:ext cx="630" cy="2189"/>
              </a:xfrm>
              <a:custGeom>
                <a:avLst/>
                <a:gdLst>
                  <a:gd name="T0" fmla="*/ 389 w 778"/>
                  <a:gd name="T1" fmla="*/ 340 h 2707"/>
                  <a:gd name="T2" fmla="*/ 264 w 778"/>
                  <a:gd name="T3" fmla="*/ 215 h 2707"/>
                  <a:gd name="T4" fmla="*/ 264 w 778"/>
                  <a:gd name="T5" fmla="*/ 213 h 2707"/>
                  <a:gd name="T6" fmla="*/ 274 w 778"/>
                  <a:gd name="T7" fmla="*/ 193 h 2707"/>
                  <a:gd name="T8" fmla="*/ 292 w 778"/>
                  <a:gd name="T9" fmla="*/ 150 h 2707"/>
                  <a:gd name="T10" fmla="*/ 300 w 778"/>
                  <a:gd name="T11" fmla="*/ 116 h 2707"/>
                  <a:gd name="T12" fmla="*/ 286 w 778"/>
                  <a:gd name="T13" fmla="*/ 112 h 2707"/>
                  <a:gd name="T14" fmla="*/ 285 w 778"/>
                  <a:gd name="T15" fmla="*/ 87 h 2707"/>
                  <a:gd name="T16" fmla="*/ 236 w 778"/>
                  <a:gd name="T17" fmla="*/ 11 h 2707"/>
                  <a:gd name="T18" fmla="*/ 206 w 778"/>
                  <a:gd name="T19" fmla="*/ 3 h 2707"/>
                  <a:gd name="T20" fmla="*/ 147 w 778"/>
                  <a:gd name="T21" fmla="*/ 14 h 2707"/>
                  <a:gd name="T22" fmla="*/ 124 w 778"/>
                  <a:gd name="T23" fmla="*/ 40 h 2707"/>
                  <a:gd name="T24" fmla="*/ 119 w 778"/>
                  <a:gd name="T25" fmla="*/ 82 h 2707"/>
                  <a:gd name="T26" fmla="*/ 124 w 778"/>
                  <a:gd name="T27" fmla="*/ 123 h 2707"/>
                  <a:gd name="T28" fmla="*/ 126 w 778"/>
                  <a:gd name="T29" fmla="*/ 129 h 2707"/>
                  <a:gd name="T30" fmla="*/ 127 w 778"/>
                  <a:gd name="T31" fmla="*/ 134 h 2707"/>
                  <a:gd name="T32" fmla="*/ 130 w 778"/>
                  <a:gd name="T33" fmla="*/ 139 h 2707"/>
                  <a:gd name="T34" fmla="*/ 116 w 778"/>
                  <a:gd name="T35" fmla="*/ 152 h 2707"/>
                  <a:gd name="T36" fmla="*/ 148 w 778"/>
                  <a:gd name="T37" fmla="*/ 192 h 2707"/>
                  <a:gd name="T38" fmla="*/ 160 w 778"/>
                  <a:gd name="T39" fmla="*/ 254 h 2707"/>
                  <a:gd name="T40" fmla="*/ 9 w 778"/>
                  <a:gd name="T41" fmla="*/ 658 h 2707"/>
                  <a:gd name="T42" fmla="*/ 4 w 778"/>
                  <a:gd name="T43" fmla="*/ 770 h 2707"/>
                  <a:gd name="T44" fmla="*/ 23 w 778"/>
                  <a:gd name="T45" fmla="*/ 784 h 2707"/>
                  <a:gd name="T46" fmla="*/ 58 w 778"/>
                  <a:gd name="T47" fmla="*/ 788 h 2707"/>
                  <a:gd name="T48" fmla="*/ 54 w 778"/>
                  <a:gd name="T49" fmla="*/ 754 h 2707"/>
                  <a:gd name="T50" fmla="*/ 74 w 778"/>
                  <a:gd name="T51" fmla="*/ 712 h 2707"/>
                  <a:gd name="T52" fmla="*/ 65 w 778"/>
                  <a:gd name="T53" fmla="*/ 545 h 2707"/>
                  <a:gd name="T54" fmla="*/ 92 w 778"/>
                  <a:gd name="T55" fmla="*/ 452 h 2707"/>
                  <a:gd name="T56" fmla="*/ 78 w 778"/>
                  <a:gd name="T57" fmla="*/ 758 h 2707"/>
                  <a:gd name="T58" fmla="*/ 96 w 778"/>
                  <a:gd name="T59" fmla="*/ 969 h 2707"/>
                  <a:gd name="T60" fmla="*/ 126 w 778"/>
                  <a:gd name="T61" fmla="*/ 1250 h 2707"/>
                  <a:gd name="T62" fmla="*/ 81 w 778"/>
                  <a:gd name="T63" fmla="*/ 1400 h 2707"/>
                  <a:gd name="T64" fmla="*/ 103 w 778"/>
                  <a:gd name="T65" fmla="*/ 1420 h 2707"/>
                  <a:gd name="T66" fmla="*/ 133 w 778"/>
                  <a:gd name="T67" fmla="*/ 1430 h 2707"/>
                  <a:gd name="T68" fmla="*/ 174 w 778"/>
                  <a:gd name="T69" fmla="*/ 1364 h 2707"/>
                  <a:gd name="T70" fmla="*/ 178 w 778"/>
                  <a:gd name="T71" fmla="*/ 1308 h 2707"/>
                  <a:gd name="T72" fmla="*/ 181 w 778"/>
                  <a:gd name="T73" fmla="*/ 1101 h 2707"/>
                  <a:gd name="T74" fmla="*/ 184 w 778"/>
                  <a:gd name="T75" fmla="*/ 944 h 2707"/>
                  <a:gd name="T76" fmla="*/ 209 w 778"/>
                  <a:gd name="T77" fmla="*/ 808 h 2707"/>
                  <a:gd name="T78" fmla="*/ 222 w 778"/>
                  <a:gd name="T79" fmla="*/ 1016 h 2707"/>
                  <a:gd name="T80" fmla="*/ 227 w 778"/>
                  <a:gd name="T81" fmla="*/ 1308 h 2707"/>
                  <a:gd name="T82" fmla="*/ 231 w 778"/>
                  <a:gd name="T83" fmla="*/ 1364 h 2707"/>
                  <a:gd name="T84" fmla="*/ 250 w 778"/>
                  <a:gd name="T85" fmla="*/ 1402 h 2707"/>
                  <a:gd name="T86" fmla="*/ 273 w 778"/>
                  <a:gd name="T87" fmla="*/ 1430 h 2707"/>
                  <a:gd name="T88" fmla="*/ 302 w 778"/>
                  <a:gd name="T89" fmla="*/ 1419 h 2707"/>
                  <a:gd name="T90" fmla="*/ 316 w 778"/>
                  <a:gd name="T91" fmla="*/ 1379 h 2707"/>
                  <a:gd name="T92" fmla="*/ 283 w 778"/>
                  <a:gd name="T93" fmla="*/ 1234 h 2707"/>
                  <a:gd name="T94" fmla="*/ 330 w 778"/>
                  <a:gd name="T95" fmla="*/ 758 h 2707"/>
                  <a:gd name="T96" fmla="*/ 329 w 778"/>
                  <a:gd name="T97" fmla="*/ 693 h 2707"/>
                  <a:gd name="T98" fmla="*/ 313 w 778"/>
                  <a:gd name="T99" fmla="*/ 548 h 2707"/>
                  <a:gd name="T100" fmla="*/ 334 w 778"/>
                  <a:gd name="T101" fmla="*/ 419 h 2707"/>
                  <a:gd name="T102" fmla="*/ 355 w 778"/>
                  <a:gd name="T103" fmla="*/ 539 h 2707"/>
                  <a:gd name="T104" fmla="*/ 336 w 778"/>
                  <a:gd name="T105" fmla="*/ 772 h 2707"/>
                  <a:gd name="T106" fmla="*/ 350 w 778"/>
                  <a:gd name="T107" fmla="*/ 746 h 2707"/>
                  <a:gd name="T108" fmla="*/ 351 w 778"/>
                  <a:gd name="T109" fmla="*/ 808 h 2707"/>
                  <a:gd name="T110" fmla="*/ 374 w 778"/>
                  <a:gd name="T111" fmla="*/ 807 h 2707"/>
                  <a:gd name="T112" fmla="*/ 402 w 778"/>
                  <a:gd name="T113" fmla="*/ 723 h 270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778" h="2707">
                    <a:moveTo>
                      <a:pt x="758" y="1227"/>
                    </a:moveTo>
                    <a:cubicBezTo>
                      <a:pt x="775" y="1130"/>
                      <a:pt x="778" y="1007"/>
                      <a:pt x="776" y="974"/>
                    </a:cubicBezTo>
                    <a:cubicBezTo>
                      <a:pt x="773" y="941"/>
                      <a:pt x="743" y="794"/>
                      <a:pt x="736" y="674"/>
                    </a:cubicBezTo>
                    <a:cubicBezTo>
                      <a:pt x="736" y="663"/>
                      <a:pt x="734" y="652"/>
                      <a:pt x="733" y="642"/>
                    </a:cubicBezTo>
                    <a:cubicBezTo>
                      <a:pt x="717" y="550"/>
                      <a:pt x="657" y="530"/>
                      <a:pt x="644" y="529"/>
                    </a:cubicBezTo>
                    <a:cubicBezTo>
                      <a:pt x="629" y="528"/>
                      <a:pt x="575" y="509"/>
                      <a:pt x="528" y="494"/>
                    </a:cubicBezTo>
                    <a:cubicBezTo>
                      <a:pt x="522" y="493"/>
                      <a:pt x="518" y="490"/>
                      <a:pt x="514" y="487"/>
                    </a:cubicBezTo>
                    <a:cubicBezTo>
                      <a:pt x="498" y="469"/>
                      <a:pt x="496" y="433"/>
                      <a:pt x="498" y="407"/>
                    </a:cubicBezTo>
                    <a:cubicBezTo>
                      <a:pt x="498" y="407"/>
                      <a:pt x="498" y="406"/>
                      <a:pt x="498" y="406"/>
                    </a:cubicBezTo>
                    <a:cubicBezTo>
                      <a:pt x="498" y="406"/>
                      <a:pt x="498" y="406"/>
                      <a:pt x="498" y="406"/>
                    </a:cubicBezTo>
                    <a:cubicBezTo>
                      <a:pt x="498" y="405"/>
                      <a:pt x="498" y="403"/>
                      <a:pt x="498" y="402"/>
                    </a:cubicBezTo>
                    <a:cubicBezTo>
                      <a:pt x="498" y="402"/>
                      <a:pt x="498" y="402"/>
                      <a:pt x="498" y="402"/>
                    </a:cubicBezTo>
                    <a:cubicBezTo>
                      <a:pt x="498" y="403"/>
                      <a:pt x="498" y="404"/>
                      <a:pt x="498" y="406"/>
                    </a:cubicBezTo>
                    <a:cubicBezTo>
                      <a:pt x="499" y="401"/>
                      <a:pt x="499" y="401"/>
                      <a:pt x="499" y="401"/>
                    </a:cubicBezTo>
                    <a:cubicBezTo>
                      <a:pt x="502" y="395"/>
                      <a:pt x="504" y="390"/>
                      <a:pt x="507" y="385"/>
                    </a:cubicBezTo>
                    <a:cubicBezTo>
                      <a:pt x="512" y="376"/>
                      <a:pt x="515" y="369"/>
                      <a:pt x="516" y="365"/>
                    </a:cubicBezTo>
                    <a:cubicBezTo>
                      <a:pt x="518" y="357"/>
                      <a:pt x="522" y="341"/>
                      <a:pt x="526" y="321"/>
                    </a:cubicBezTo>
                    <a:cubicBezTo>
                      <a:pt x="530" y="323"/>
                      <a:pt x="534" y="323"/>
                      <a:pt x="538" y="322"/>
                    </a:cubicBezTo>
                    <a:cubicBezTo>
                      <a:pt x="549" y="317"/>
                      <a:pt x="550" y="302"/>
                      <a:pt x="550" y="291"/>
                    </a:cubicBezTo>
                    <a:cubicBezTo>
                      <a:pt x="550" y="289"/>
                      <a:pt x="550" y="287"/>
                      <a:pt x="550" y="285"/>
                    </a:cubicBezTo>
                    <a:cubicBezTo>
                      <a:pt x="550" y="284"/>
                      <a:pt x="550" y="284"/>
                      <a:pt x="550" y="283"/>
                    </a:cubicBezTo>
                    <a:cubicBezTo>
                      <a:pt x="550" y="273"/>
                      <a:pt x="553" y="261"/>
                      <a:pt x="557" y="252"/>
                    </a:cubicBezTo>
                    <a:cubicBezTo>
                      <a:pt x="560" y="242"/>
                      <a:pt x="563" y="234"/>
                      <a:pt x="565" y="224"/>
                    </a:cubicBezTo>
                    <a:cubicBezTo>
                      <a:pt x="565" y="222"/>
                      <a:pt x="565" y="220"/>
                      <a:pt x="565" y="219"/>
                    </a:cubicBezTo>
                    <a:cubicBezTo>
                      <a:pt x="565" y="211"/>
                      <a:pt x="562" y="203"/>
                      <a:pt x="553" y="202"/>
                    </a:cubicBezTo>
                    <a:cubicBezTo>
                      <a:pt x="547" y="202"/>
                      <a:pt x="542" y="206"/>
                      <a:pt x="538" y="211"/>
                    </a:cubicBezTo>
                    <a:cubicBezTo>
                      <a:pt x="538" y="211"/>
                      <a:pt x="538" y="211"/>
                      <a:pt x="538" y="211"/>
                    </a:cubicBezTo>
                    <a:cubicBezTo>
                      <a:pt x="538" y="211"/>
                      <a:pt x="538" y="212"/>
                      <a:pt x="538" y="212"/>
                    </a:cubicBezTo>
                    <a:cubicBezTo>
                      <a:pt x="538" y="210"/>
                      <a:pt x="538" y="208"/>
                      <a:pt x="538" y="206"/>
                    </a:cubicBezTo>
                    <a:cubicBezTo>
                      <a:pt x="539" y="196"/>
                      <a:pt x="541" y="185"/>
                      <a:pt x="539" y="176"/>
                    </a:cubicBezTo>
                    <a:cubicBezTo>
                      <a:pt x="539" y="174"/>
                      <a:pt x="539" y="173"/>
                      <a:pt x="538" y="171"/>
                    </a:cubicBezTo>
                    <a:cubicBezTo>
                      <a:pt x="538" y="169"/>
                      <a:pt x="537" y="167"/>
                      <a:pt x="537" y="165"/>
                    </a:cubicBezTo>
                    <a:cubicBezTo>
                      <a:pt x="536" y="159"/>
                      <a:pt x="535" y="153"/>
                      <a:pt x="534" y="147"/>
                    </a:cubicBezTo>
                    <a:cubicBezTo>
                      <a:pt x="529" y="117"/>
                      <a:pt x="517" y="94"/>
                      <a:pt x="501" y="68"/>
                    </a:cubicBezTo>
                    <a:cubicBezTo>
                      <a:pt x="495" y="60"/>
                      <a:pt x="489" y="53"/>
                      <a:pt x="482" y="46"/>
                    </a:cubicBezTo>
                    <a:cubicBezTo>
                      <a:pt x="471" y="35"/>
                      <a:pt x="457" y="26"/>
                      <a:pt x="443" y="20"/>
                    </a:cubicBezTo>
                    <a:cubicBezTo>
                      <a:pt x="443" y="20"/>
                      <a:pt x="442" y="19"/>
                      <a:pt x="442" y="19"/>
                    </a:cubicBezTo>
                    <a:cubicBezTo>
                      <a:pt x="446" y="20"/>
                      <a:pt x="450" y="21"/>
                      <a:pt x="454" y="21"/>
                    </a:cubicBezTo>
                    <a:cubicBezTo>
                      <a:pt x="448" y="15"/>
                      <a:pt x="431" y="11"/>
                      <a:pt x="422" y="9"/>
                    </a:cubicBezTo>
                    <a:cubicBezTo>
                      <a:pt x="411" y="6"/>
                      <a:pt x="400" y="6"/>
                      <a:pt x="389" y="6"/>
                    </a:cubicBezTo>
                    <a:cubicBezTo>
                      <a:pt x="393" y="5"/>
                      <a:pt x="397" y="3"/>
                      <a:pt x="401" y="3"/>
                    </a:cubicBezTo>
                    <a:cubicBezTo>
                      <a:pt x="385" y="0"/>
                      <a:pt x="353" y="2"/>
                      <a:pt x="336" y="13"/>
                    </a:cubicBezTo>
                    <a:cubicBezTo>
                      <a:pt x="334" y="13"/>
                      <a:pt x="331" y="14"/>
                      <a:pt x="328" y="15"/>
                    </a:cubicBezTo>
                    <a:cubicBezTo>
                      <a:pt x="311" y="15"/>
                      <a:pt x="294" y="17"/>
                      <a:pt x="278" y="26"/>
                    </a:cubicBezTo>
                    <a:cubicBezTo>
                      <a:pt x="284" y="27"/>
                      <a:pt x="293" y="22"/>
                      <a:pt x="299" y="25"/>
                    </a:cubicBezTo>
                    <a:cubicBezTo>
                      <a:pt x="281" y="29"/>
                      <a:pt x="264" y="35"/>
                      <a:pt x="252" y="51"/>
                    </a:cubicBezTo>
                    <a:cubicBezTo>
                      <a:pt x="259" y="47"/>
                      <a:pt x="267" y="45"/>
                      <a:pt x="275" y="44"/>
                    </a:cubicBezTo>
                    <a:cubicBezTo>
                      <a:pt x="261" y="53"/>
                      <a:pt x="243" y="62"/>
                      <a:pt x="234" y="76"/>
                    </a:cubicBezTo>
                    <a:cubicBezTo>
                      <a:pt x="241" y="73"/>
                      <a:pt x="248" y="68"/>
                      <a:pt x="255" y="65"/>
                    </a:cubicBezTo>
                    <a:cubicBezTo>
                      <a:pt x="248" y="72"/>
                      <a:pt x="244" y="80"/>
                      <a:pt x="241" y="89"/>
                    </a:cubicBezTo>
                    <a:cubicBezTo>
                      <a:pt x="234" y="101"/>
                      <a:pt x="228" y="115"/>
                      <a:pt x="226" y="131"/>
                    </a:cubicBezTo>
                    <a:cubicBezTo>
                      <a:pt x="224" y="138"/>
                      <a:pt x="224" y="146"/>
                      <a:pt x="224" y="154"/>
                    </a:cubicBezTo>
                    <a:cubicBezTo>
                      <a:pt x="224" y="178"/>
                      <a:pt x="224" y="201"/>
                      <a:pt x="231" y="224"/>
                    </a:cubicBezTo>
                    <a:cubicBezTo>
                      <a:pt x="231" y="224"/>
                      <a:pt x="231" y="224"/>
                      <a:pt x="231" y="224"/>
                    </a:cubicBezTo>
                    <a:cubicBezTo>
                      <a:pt x="231" y="225"/>
                      <a:pt x="231" y="226"/>
                      <a:pt x="232" y="227"/>
                    </a:cubicBezTo>
                    <a:cubicBezTo>
                      <a:pt x="232" y="228"/>
                      <a:pt x="233" y="230"/>
                      <a:pt x="233" y="232"/>
                    </a:cubicBezTo>
                    <a:cubicBezTo>
                      <a:pt x="233" y="232"/>
                      <a:pt x="233" y="232"/>
                      <a:pt x="233" y="232"/>
                    </a:cubicBezTo>
                    <a:cubicBezTo>
                      <a:pt x="234" y="234"/>
                      <a:pt x="234" y="235"/>
                      <a:pt x="235" y="237"/>
                    </a:cubicBezTo>
                    <a:cubicBezTo>
                      <a:pt x="235" y="237"/>
                      <a:pt x="235" y="237"/>
                      <a:pt x="235" y="238"/>
                    </a:cubicBezTo>
                    <a:cubicBezTo>
                      <a:pt x="235" y="239"/>
                      <a:pt x="236" y="241"/>
                      <a:pt x="236" y="243"/>
                    </a:cubicBezTo>
                    <a:cubicBezTo>
                      <a:pt x="236" y="243"/>
                      <a:pt x="236" y="243"/>
                      <a:pt x="236" y="243"/>
                    </a:cubicBezTo>
                    <a:cubicBezTo>
                      <a:pt x="237" y="245"/>
                      <a:pt x="237" y="246"/>
                      <a:pt x="238" y="248"/>
                    </a:cubicBezTo>
                    <a:cubicBezTo>
                      <a:pt x="238" y="248"/>
                      <a:pt x="238" y="248"/>
                      <a:pt x="238" y="249"/>
                    </a:cubicBezTo>
                    <a:cubicBezTo>
                      <a:pt x="239" y="250"/>
                      <a:pt x="239" y="252"/>
                      <a:pt x="240" y="253"/>
                    </a:cubicBezTo>
                    <a:cubicBezTo>
                      <a:pt x="240" y="254"/>
                      <a:pt x="240" y="254"/>
                      <a:pt x="241" y="255"/>
                    </a:cubicBezTo>
                    <a:cubicBezTo>
                      <a:pt x="241" y="256"/>
                      <a:pt x="242" y="257"/>
                      <a:pt x="242" y="259"/>
                    </a:cubicBezTo>
                    <a:cubicBezTo>
                      <a:pt x="243" y="259"/>
                      <a:pt x="243" y="260"/>
                      <a:pt x="243" y="260"/>
                    </a:cubicBezTo>
                    <a:cubicBezTo>
                      <a:pt x="244" y="262"/>
                      <a:pt x="244" y="263"/>
                      <a:pt x="245" y="264"/>
                    </a:cubicBezTo>
                    <a:cubicBezTo>
                      <a:pt x="245" y="265"/>
                      <a:pt x="245" y="265"/>
                      <a:pt x="245" y="265"/>
                    </a:cubicBezTo>
                    <a:cubicBezTo>
                      <a:pt x="242" y="264"/>
                      <a:pt x="239" y="264"/>
                      <a:pt x="236" y="264"/>
                    </a:cubicBezTo>
                    <a:cubicBezTo>
                      <a:pt x="232" y="265"/>
                      <a:pt x="229" y="265"/>
                      <a:pt x="227" y="267"/>
                    </a:cubicBezTo>
                    <a:cubicBezTo>
                      <a:pt x="219" y="271"/>
                      <a:pt x="218" y="279"/>
                      <a:pt x="218" y="287"/>
                    </a:cubicBezTo>
                    <a:cubicBezTo>
                      <a:pt x="219" y="297"/>
                      <a:pt x="227" y="304"/>
                      <a:pt x="234" y="311"/>
                    </a:cubicBezTo>
                    <a:cubicBezTo>
                      <a:pt x="246" y="323"/>
                      <a:pt x="252" y="339"/>
                      <a:pt x="261" y="352"/>
                    </a:cubicBezTo>
                    <a:cubicBezTo>
                      <a:pt x="265" y="357"/>
                      <a:pt x="271" y="364"/>
                      <a:pt x="279" y="363"/>
                    </a:cubicBezTo>
                    <a:cubicBezTo>
                      <a:pt x="279" y="363"/>
                      <a:pt x="279" y="363"/>
                      <a:pt x="279" y="363"/>
                    </a:cubicBezTo>
                    <a:cubicBezTo>
                      <a:pt x="279" y="363"/>
                      <a:pt x="279" y="363"/>
                      <a:pt x="279" y="363"/>
                    </a:cubicBezTo>
                    <a:cubicBezTo>
                      <a:pt x="281" y="362"/>
                      <a:pt x="283" y="361"/>
                      <a:pt x="284" y="360"/>
                    </a:cubicBezTo>
                    <a:cubicBezTo>
                      <a:pt x="292" y="376"/>
                      <a:pt x="301" y="392"/>
                      <a:pt x="310" y="403"/>
                    </a:cubicBezTo>
                    <a:cubicBezTo>
                      <a:pt x="313" y="427"/>
                      <a:pt x="315" y="465"/>
                      <a:pt x="301" y="480"/>
                    </a:cubicBezTo>
                    <a:cubicBezTo>
                      <a:pt x="281" y="503"/>
                      <a:pt x="221" y="510"/>
                      <a:pt x="194" y="516"/>
                    </a:cubicBezTo>
                    <a:cubicBezTo>
                      <a:pt x="167" y="523"/>
                      <a:pt x="91" y="519"/>
                      <a:pt x="79" y="655"/>
                    </a:cubicBezTo>
                    <a:cubicBezTo>
                      <a:pt x="68" y="790"/>
                      <a:pt x="15" y="884"/>
                      <a:pt x="7" y="982"/>
                    </a:cubicBezTo>
                    <a:cubicBezTo>
                      <a:pt x="0" y="1081"/>
                      <a:pt x="15" y="1213"/>
                      <a:pt x="17" y="1245"/>
                    </a:cubicBezTo>
                    <a:cubicBezTo>
                      <a:pt x="20" y="1278"/>
                      <a:pt x="22" y="1347"/>
                      <a:pt x="11" y="1379"/>
                    </a:cubicBezTo>
                    <a:cubicBezTo>
                      <a:pt x="0" y="1410"/>
                      <a:pt x="8" y="1454"/>
                      <a:pt x="8" y="1454"/>
                    </a:cubicBezTo>
                    <a:cubicBezTo>
                      <a:pt x="8" y="1454"/>
                      <a:pt x="8" y="1454"/>
                      <a:pt x="8" y="1454"/>
                    </a:cubicBezTo>
                    <a:cubicBezTo>
                      <a:pt x="8" y="1455"/>
                      <a:pt x="8" y="1455"/>
                      <a:pt x="8" y="1455"/>
                    </a:cubicBezTo>
                    <a:cubicBezTo>
                      <a:pt x="8" y="1455"/>
                      <a:pt x="13" y="1461"/>
                      <a:pt x="21" y="1468"/>
                    </a:cubicBezTo>
                    <a:cubicBezTo>
                      <a:pt x="21" y="1470"/>
                      <a:pt x="22" y="1472"/>
                      <a:pt x="24" y="1474"/>
                    </a:cubicBezTo>
                    <a:cubicBezTo>
                      <a:pt x="22" y="1469"/>
                      <a:pt x="22" y="1469"/>
                      <a:pt x="22" y="1469"/>
                    </a:cubicBezTo>
                    <a:cubicBezTo>
                      <a:pt x="29" y="1476"/>
                      <a:pt x="39" y="1483"/>
                      <a:pt x="45" y="1483"/>
                    </a:cubicBezTo>
                    <a:cubicBezTo>
                      <a:pt x="45" y="1483"/>
                      <a:pt x="78" y="1509"/>
                      <a:pt x="96" y="1508"/>
                    </a:cubicBezTo>
                    <a:cubicBezTo>
                      <a:pt x="100" y="1507"/>
                      <a:pt x="99" y="1498"/>
                      <a:pt x="99" y="1498"/>
                    </a:cubicBezTo>
                    <a:cubicBezTo>
                      <a:pt x="99" y="1498"/>
                      <a:pt x="110" y="1500"/>
                      <a:pt x="110" y="1491"/>
                    </a:cubicBezTo>
                    <a:cubicBezTo>
                      <a:pt x="110" y="1490"/>
                      <a:pt x="110" y="1489"/>
                      <a:pt x="110" y="1489"/>
                    </a:cubicBezTo>
                    <a:cubicBezTo>
                      <a:pt x="108" y="1480"/>
                      <a:pt x="89" y="1472"/>
                      <a:pt x="88" y="1471"/>
                    </a:cubicBezTo>
                    <a:cubicBezTo>
                      <a:pt x="88" y="1465"/>
                      <a:pt x="86" y="1423"/>
                      <a:pt x="86" y="1421"/>
                    </a:cubicBezTo>
                    <a:cubicBezTo>
                      <a:pt x="85" y="1419"/>
                      <a:pt x="99" y="1400"/>
                      <a:pt x="101" y="1398"/>
                    </a:cubicBezTo>
                    <a:cubicBezTo>
                      <a:pt x="101" y="1401"/>
                      <a:pt x="100" y="1413"/>
                      <a:pt x="102" y="1425"/>
                    </a:cubicBezTo>
                    <a:cubicBezTo>
                      <a:pt x="105" y="1442"/>
                      <a:pt x="113" y="1460"/>
                      <a:pt x="133" y="1463"/>
                    </a:cubicBezTo>
                    <a:cubicBezTo>
                      <a:pt x="133" y="1463"/>
                      <a:pt x="136" y="1426"/>
                      <a:pt x="138" y="1420"/>
                    </a:cubicBezTo>
                    <a:cubicBezTo>
                      <a:pt x="139" y="1414"/>
                      <a:pt x="139" y="1350"/>
                      <a:pt x="139" y="1350"/>
                    </a:cubicBezTo>
                    <a:cubicBezTo>
                      <a:pt x="139" y="1350"/>
                      <a:pt x="139" y="1348"/>
                      <a:pt x="138" y="1345"/>
                    </a:cubicBezTo>
                    <a:cubicBezTo>
                      <a:pt x="137" y="1339"/>
                      <a:pt x="133" y="1325"/>
                      <a:pt x="118" y="1306"/>
                    </a:cubicBezTo>
                    <a:cubicBezTo>
                      <a:pt x="109" y="1294"/>
                      <a:pt x="105" y="1282"/>
                      <a:pt x="103" y="1269"/>
                    </a:cubicBezTo>
                    <a:cubicBezTo>
                      <a:pt x="100" y="1252"/>
                      <a:pt x="101" y="1236"/>
                      <a:pt x="100" y="1223"/>
                    </a:cubicBezTo>
                    <a:cubicBezTo>
                      <a:pt x="98" y="1200"/>
                      <a:pt x="117" y="1048"/>
                      <a:pt x="122" y="1031"/>
                    </a:cubicBezTo>
                    <a:cubicBezTo>
                      <a:pt x="128" y="1014"/>
                      <a:pt x="132" y="953"/>
                      <a:pt x="131" y="934"/>
                    </a:cubicBezTo>
                    <a:cubicBezTo>
                      <a:pt x="129" y="914"/>
                      <a:pt x="166" y="815"/>
                      <a:pt x="168" y="810"/>
                    </a:cubicBezTo>
                    <a:cubicBezTo>
                      <a:pt x="170" y="809"/>
                      <a:pt x="170" y="809"/>
                      <a:pt x="170" y="809"/>
                    </a:cubicBezTo>
                    <a:cubicBezTo>
                      <a:pt x="170" y="825"/>
                      <a:pt x="171" y="841"/>
                      <a:pt x="172" y="855"/>
                    </a:cubicBezTo>
                    <a:cubicBezTo>
                      <a:pt x="178" y="907"/>
                      <a:pt x="181" y="1087"/>
                      <a:pt x="176" y="1126"/>
                    </a:cubicBezTo>
                    <a:cubicBezTo>
                      <a:pt x="171" y="1165"/>
                      <a:pt x="182" y="1180"/>
                      <a:pt x="162" y="1319"/>
                    </a:cubicBezTo>
                    <a:cubicBezTo>
                      <a:pt x="161" y="1319"/>
                      <a:pt x="161" y="1319"/>
                      <a:pt x="161" y="1319"/>
                    </a:cubicBezTo>
                    <a:cubicBezTo>
                      <a:pt x="161" y="1319"/>
                      <a:pt x="151" y="1402"/>
                      <a:pt x="147" y="1433"/>
                    </a:cubicBezTo>
                    <a:cubicBezTo>
                      <a:pt x="143" y="1460"/>
                      <a:pt x="136" y="1546"/>
                      <a:pt x="149" y="1620"/>
                    </a:cubicBezTo>
                    <a:cubicBezTo>
                      <a:pt x="151" y="1630"/>
                      <a:pt x="153" y="1640"/>
                      <a:pt x="156" y="1650"/>
                    </a:cubicBezTo>
                    <a:cubicBezTo>
                      <a:pt x="164" y="1679"/>
                      <a:pt x="169" y="1704"/>
                      <a:pt x="173" y="1727"/>
                    </a:cubicBezTo>
                    <a:cubicBezTo>
                      <a:pt x="180" y="1765"/>
                      <a:pt x="182" y="1798"/>
                      <a:pt x="180" y="1833"/>
                    </a:cubicBezTo>
                    <a:cubicBezTo>
                      <a:pt x="177" y="1890"/>
                      <a:pt x="190" y="1943"/>
                      <a:pt x="191" y="1997"/>
                    </a:cubicBezTo>
                    <a:cubicBezTo>
                      <a:pt x="192" y="2041"/>
                      <a:pt x="197" y="2161"/>
                      <a:pt x="216" y="2265"/>
                    </a:cubicBezTo>
                    <a:cubicBezTo>
                      <a:pt x="220" y="2289"/>
                      <a:pt x="225" y="2313"/>
                      <a:pt x="231" y="2334"/>
                    </a:cubicBezTo>
                    <a:cubicBezTo>
                      <a:pt x="234" y="2345"/>
                      <a:pt x="236" y="2355"/>
                      <a:pt x="238" y="2364"/>
                    </a:cubicBezTo>
                    <a:cubicBezTo>
                      <a:pt x="255" y="2457"/>
                      <a:pt x="224" y="2499"/>
                      <a:pt x="224" y="2499"/>
                    </a:cubicBezTo>
                    <a:cubicBezTo>
                      <a:pt x="224" y="2499"/>
                      <a:pt x="200" y="2541"/>
                      <a:pt x="192" y="2571"/>
                    </a:cubicBezTo>
                    <a:cubicBezTo>
                      <a:pt x="187" y="2589"/>
                      <a:pt x="173" y="2594"/>
                      <a:pt x="168" y="2608"/>
                    </a:cubicBezTo>
                    <a:cubicBezTo>
                      <a:pt x="164" y="2620"/>
                      <a:pt x="150" y="2629"/>
                      <a:pt x="153" y="2648"/>
                    </a:cubicBezTo>
                    <a:cubicBezTo>
                      <a:pt x="153" y="2651"/>
                      <a:pt x="154" y="2654"/>
                      <a:pt x="155" y="2657"/>
                    </a:cubicBezTo>
                    <a:cubicBezTo>
                      <a:pt x="155" y="2657"/>
                      <a:pt x="160" y="2682"/>
                      <a:pt x="172" y="2673"/>
                    </a:cubicBezTo>
                    <a:cubicBezTo>
                      <a:pt x="172" y="2673"/>
                      <a:pt x="182" y="2690"/>
                      <a:pt x="194" y="2683"/>
                    </a:cubicBezTo>
                    <a:cubicBezTo>
                      <a:pt x="194" y="2684"/>
                      <a:pt x="194" y="2684"/>
                      <a:pt x="194" y="2685"/>
                    </a:cubicBezTo>
                    <a:cubicBezTo>
                      <a:pt x="195" y="2683"/>
                      <a:pt x="195" y="2683"/>
                      <a:pt x="195" y="2683"/>
                    </a:cubicBezTo>
                    <a:cubicBezTo>
                      <a:pt x="196" y="2685"/>
                      <a:pt x="211" y="2700"/>
                      <a:pt x="221" y="2685"/>
                    </a:cubicBezTo>
                    <a:cubicBezTo>
                      <a:pt x="221" y="2686"/>
                      <a:pt x="221" y="2687"/>
                      <a:pt x="222" y="2689"/>
                    </a:cubicBezTo>
                    <a:cubicBezTo>
                      <a:pt x="223" y="2696"/>
                      <a:pt x="228" y="2706"/>
                      <a:pt x="249" y="2705"/>
                    </a:cubicBezTo>
                    <a:cubicBezTo>
                      <a:pt x="279" y="2703"/>
                      <a:pt x="281" y="2690"/>
                      <a:pt x="280" y="2672"/>
                    </a:cubicBezTo>
                    <a:cubicBezTo>
                      <a:pt x="279" y="2654"/>
                      <a:pt x="293" y="2651"/>
                      <a:pt x="293" y="2651"/>
                    </a:cubicBezTo>
                    <a:cubicBezTo>
                      <a:pt x="293" y="2651"/>
                      <a:pt x="314" y="2635"/>
                      <a:pt x="314" y="2616"/>
                    </a:cubicBezTo>
                    <a:cubicBezTo>
                      <a:pt x="314" y="2596"/>
                      <a:pt x="328" y="2580"/>
                      <a:pt x="328" y="2580"/>
                    </a:cubicBezTo>
                    <a:cubicBezTo>
                      <a:pt x="328" y="2580"/>
                      <a:pt x="344" y="2573"/>
                      <a:pt x="337" y="2535"/>
                    </a:cubicBezTo>
                    <a:cubicBezTo>
                      <a:pt x="337" y="2532"/>
                      <a:pt x="336" y="2528"/>
                      <a:pt x="335" y="2524"/>
                    </a:cubicBezTo>
                    <a:cubicBezTo>
                      <a:pt x="335" y="2523"/>
                      <a:pt x="341" y="2500"/>
                      <a:pt x="337" y="2478"/>
                    </a:cubicBezTo>
                    <a:cubicBezTo>
                      <a:pt x="337" y="2477"/>
                      <a:pt x="336" y="2475"/>
                      <a:pt x="336" y="2473"/>
                    </a:cubicBezTo>
                    <a:cubicBezTo>
                      <a:pt x="336" y="2472"/>
                      <a:pt x="335" y="2471"/>
                      <a:pt x="335" y="2469"/>
                    </a:cubicBezTo>
                    <a:cubicBezTo>
                      <a:pt x="330" y="2440"/>
                      <a:pt x="332" y="2368"/>
                      <a:pt x="333" y="2341"/>
                    </a:cubicBezTo>
                    <a:cubicBezTo>
                      <a:pt x="334" y="2311"/>
                      <a:pt x="352" y="2147"/>
                      <a:pt x="340" y="2083"/>
                    </a:cubicBezTo>
                    <a:cubicBezTo>
                      <a:pt x="340" y="2083"/>
                      <a:pt x="340" y="2083"/>
                      <a:pt x="340" y="2082"/>
                    </a:cubicBezTo>
                    <a:cubicBezTo>
                      <a:pt x="340" y="2082"/>
                      <a:pt x="340" y="2082"/>
                      <a:pt x="340" y="2082"/>
                    </a:cubicBezTo>
                    <a:cubicBezTo>
                      <a:pt x="339" y="2079"/>
                      <a:pt x="339" y="2076"/>
                      <a:pt x="338" y="2073"/>
                    </a:cubicBezTo>
                    <a:cubicBezTo>
                      <a:pt x="321" y="1974"/>
                      <a:pt x="348" y="1939"/>
                      <a:pt x="348" y="1890"/>
                    </a:cubicBezTo>
                    <a:cubicBezTo>
                      <a:pt x="348" y="1890"/>
                      <a:pt x="352" y="1833"/>
                      <a:pt x="346" y="1787"/>
                    </a:cubicBezTo>
                    <a:cubicBezTo>
                      <a:pt x="341" y="1740"/>
                      <a:pt x="351" y="1688"/>
                      <a:pt x="357" y="1629"/>
                    </a:cubicBezTo>
                    <a:cubicBezTo>
                      <a:pt x="360" y="1591"/>
                      <a:pt x="366" y="1555"/>
                      <a:pt x="370" y="1527"/>
                    </a:cubicBezTo>
                    <a:cubicBezTo>
                      <a:pt x="375" y="1529"/>
                      <a:pt x="381" y="1530"/>
                      <a:pt x="387" y="1530"/>
                    </a:cubicBezTo>
                    <a:cubicBezTo>
                      <a:pt x="389" y="1530"/>
                      <a:pt x="391" y="1530"/>
                      <a:pt x="393" y="1529"/>
                    </a:cubicBezTo>
                    <a:cubicBezTo>
                      <a:pt x="397" y="1557"/>
                      <a:pt x="403" y="1592"/>
                      <a:pt x="406" y="1628"/>
                    </a:cubicBezTo>
                    <a:cubicBezTo>
                      <a:pt x="412" y="1687"/>
                      <a:pt x="422" y="1739"/>
                      <a:pt x="416" y="1786"/>
                    </a:cubicBezTo>
                    <a:cubicBezTo>
                      <a:pt x="411" y="1833"/>
                      <a:pt x="415" y="1889"/>
                      <a:pt x="415" y="1889"/>
                    </a:cubicBezTo>
                    <a:cubicBezTo>
                      <a:pt x="415" y="1900"/>
                      <a:pt x="416" y="1911"/>
                      <a:pt x="418" y="1921"/>
                    </a:cubicBezTo>
                    <a:cubicBezTo>
                      <a:pt x="420" y="1934"/>
                      <a:pt x="423" y="1946"/>
                      <a:pt x="426" y="1960"/>
                    </a:cubicBezTo>
                    <a:cubicBezTo>
                      <a:pt x="431" y="1989"/>
                      <a:pt x="434" y="2026"/>
                      <a:pt x="423" y="2082"/>
                    </a:cubicBezTo>
                    <a:cubicBezTo>
                      <a:pt x="411" y="2147"/>
                      <a:pt x="429" y="2311"/>
                      <a:pt x="430" y="2340"/>
                    </a:cubicBezTo>
                    <a:cubicBezTo>
                      <a:pt x="431" y="2369"/>
                      <a:pt x="433" y="2450"/>
                      <a:pt x="427" y="2473"/>
                    </a:cubicBezTo>
                    <a:cubicBezTo>
                      <a:pt x="423" y="2490"/>
                      <a:pt x="425" y="2507"/>
                      <a:pt x="426" y="2516"/>
                    </a:cubicBezTo>
                    <a:cubicBezTo>
                      <a:pt x="427" y="2520"/>
                      <a:pt x="428" y="2522"/>
                      <a:pt x="428" y="2523"/>
                    </a:cubicBezTo>
                    <a:cubicBezTo>
                      <a:pt x="423" y="2541"/>
                      <a:pt x="423" y="2553"/>
                      <a:pt x="425" y="2562"/>
                    </a:cubicBezTo>
                    <a:cubicBezTo>
                      <a:pt x="428" y="2576"/>
                      <a:pt x="435" y="2580"/>
                      <a:pt x="435" y="2580"/>
                    </a:cubicBezTo>
                    <a:cubicBezTo>
                      <a:pt x="435" y="2580"/>
                      <a:pt x="446" y="2592"/>
                      <a:pt x="449" y="2608"/>
                    </a:cubicBezTo>
                    <a:cubicBezTo>
                      <a:pt x="449" y="2610"/>
                      <a:pt x="449" y="2613"/>
                      <a:pt x="449" y="2615"/>
                    </a:cubicBezTo>
                    <a:cubicBezTo>
                      <a:pt x="449" y="2616"/>
                      <a:pt x="449" y="2618"/>
                      <a:pt x="450" y="2619"/>
                    </a:cubicBezTo>
                    <a:cubicBezTo>
                      <a:pt x="452" y="2637"/>
                      <a:pt x="470" y="2651"/>
                      <a:pt x="470" y="2651"/>
                    </a:cubicBezTo>
                    <a:cubicBezTo>
                      <a:pt x="470" y="2651"/>
                      <a:pt x="480" y="2653"/>
                      <a:pt x="483" y="2665"/>
                    </a:cubicBezTo>
                    <a:cubicBezTo>
                      <a:pt x="483" y="2667"/>
                      <a:pt x="483" y="2669"/>
                      <a:pt x="483" y="2671"/>
                    </a:cubicBezTo>
                    <a:cubicBezTo>
                      <a:pt x="483" y="2676"/>
                      <a:pt x="483" y="2680"/>
                      <a:pt x="483" y="2684"/>
                    </a:cubicBezTo>
                    <a:cubicBezTo>
                      <a:pt x="485" y="2696"/>
                      <a:pt x="492" y="2703"/>
                      <a:pt x="514" y="2705"/>
                    </a:cubicBezTo>
                    <a:cubicBezTo>
                      <a:pt x="544" y="2707"/>
                      <a:pt x="542" y="2685"/>
                      <a:pt x="542" y="2685"/>
                    </a:cubicBezTo>
                    <a:cubicBezTo>
                      <a:pt x="551" y="2699"/>
                      <a:pt x="566" y="2686"/>
                      <a:pt x="568" y="2683"/>
                    </a:cubicBezTo>
                    <a:cubicBezTo>
                      <a:pt x="569" y="2685"/>
                      <a:pt x="569" y="2685"/>
                      <a:pt x="569" y="2685"/>
                    </a:cubicBezTo>
                    <a:cubicBezTo>
                      <a:pt x="569" y="2684"/>
                      <a:pt x="569" y="2684"/>
                      <a:pt x="569" y="2683"/>
                    </a:cubicBezTo>
                    <a:cubicBezTo>
                      <a:pt x="581" y="2690"/>
                      <a:pt x="591" y="2673"/>
                      <a:pt x="591" y="2673"/>
                    </a:cubicBezTo>
                    <a:cubicBezTo>
                      <a:pt x="603" y="2682"/>
                      <a:pt x="608" y="2657"/>
                      <a:pt x="608" y="2657"/>
                    </a:cubicBezTo>
                    <a:cubicBezTo>
                      <a:pt x="611" y="2649"/>
                      <a:pt x="611" y="2642"/>
                      <a:pt x="610" y="2637"/>
                    </a:cubicBezTo>
                    <a:cubicBezTo>
                      <a:pt x="607" y="2625"/>
                      <a:pt x="598" y="2617"/>
                      <a:pt x="595" y="2608"/>
                    </a:cubicBezTo>
                    <a:cubicBezTo>
                      <a:pt x="590" y="2594"/>
                      <a:pt x="576" y="2589"/>
                      <a:pt x="571" y="2571"/>
                    </a:cubicBezTo>
                    <a:cubicBezTo>
                      <a:pt x="563" y="2541"/>
                      <a:pt x="539" y="2499"/>
                      <a:pt x="539" y="2499"/>
                    </a:cubicBezTo>
                    <a:cubicBezTo>
                      <a:pt x="539" y="2499"/>
                      <a:pt x="528" y="2484"/>
                      <a:pt x="523" y="2454"/>
                    </a:cubicBezTo>
                    <a:cubicBezTo>
                      <a:pt x="518" y="2427"/>
                      <a:pt x="517" y="2387"/>
                      <a:pt x="532" y="2334"/>
                    </a:cubicBezTo>
                    <a:cubicBezTo>
                      <a:pt x="563" y="2220"/>
                      <a:pt x="570" y="2052"/>
                      <a:pt x="572" y="1998"/>
                    </a:cubicBezTo>
                    <a:cubicBezTo>
                      <a:pt x="573" y="1944"/>
                      <a:pt x="586" y="1891"/>
                      <a:pt x="583" y="1834"/>
                    </a:cubicBezTo>
                    <a:cubicBezTo>
                      <a:pt x="580" y="1777"/>
                      <a:pt x="586" y="1729"/>
                      <a:pt x="607" y="1650"/>
                    </a:cubicBezTo>
                    <a:cubicBezTo>
                      <a:pt x="629" y="1572"/>
                      <a:pt x="621" y="1465"/>
                      <a:pt x="623" y="1433"/>
                    </a:cubicBezTo>
                    <a:cubicBezTo>
                      <a:pt x="627" y="1376"/>
                      <a:pt x="620" y="1312"/>
                      <a:pt x="620" y="1312"/>
                    </a:cubicBezTo>
                    <a:cubicBezTo>
                      <a:pt x="620" y="1312"/>
                      <a:pt x="620" y="1312"/>
                      <a:pt x="620" y="1312"/>
                    </a:cubicBezTo>
                    <a:cubicBezTo>
                      <a:pt x="620" y="1311"/>
                      <a:pt x="620" y="1311"/>
                      <a:pt x="620" y="1311"/>
                    </a:cubicBezTo>
                    <a:cubicBezTo>
                      <a:pt x="619" y="1311"/>
                      <a:pt x="619" y="1311"/>
                      <a:pt x="619" y="1311"/>
                    </a:cubicBezTo>
                    <a:cubicBezTo>
                      <a:pt x="618" y="1299"/>
                      <a:pt x="614" y="1276"/>
                      <a:pt x="611" y="1255"/>
                    </a:cubicBezTo>
                    <a:cubicBezTo>
                      <a:pt x="608" y="1242"/>
                      <a:pt x="606" y="1229"/>
                      <a:pt x="603" y="1219"/>
                    </a:cubicBezTo>
                    <a:cubicBezTo>
                      <a:pt x="602" y="1215"/>
                      <a:pt x="601" y="1210"/>
                      <a:pt x="600" y="1204"/>
                    </a:cubicBezTo>
                    <a:cubicBezTo>
                      <a:pt x="593" y="1162"/>
                      <a:pt x="587" y="1083"/>
                      <a:pt x="590" y="1038"/>
                    </a:cubicBezTo>
                    <a:cubicBezTo>
                      <a:pt x="593" y="989"/>
                      <a:pt x="626" y="874"/>
                      <a:pt x="627" y="792"/>
                    </a:cubicBezTo>
                    <a:cubicBezTo>
                      <a:pt x="628" y="793"/>
                      <a:pt x="628" y="793"/>
                      <a:pt x="628" y="793"/>
                    </a:cubicBezTo>
                    <a:cubicBezTo>
                      <a:pt x="628" y="794"/>
                      <a:pt x="628" y="794"/>
                      <a:pt x="628" y="794"/>
                    </a:cubicBezTo>
                    <a:cubicBezTo>
                      <a:pt x="628" y="793"/>
                      <a:pt x="628" y="793"/>
                      <a:pt x="628" y="793"/>
                    </a:cubicBezTo>
                    <a:cubicBezTo>
                      <a:pt x="631" y="799"/>
                      <a:pt x="631" y="799"/>
                      <a:pt x="631" y="799"/>
                    </a:cubicBezTo>
                    <a:cubicBezTo>
                      <a:pt x="632" y="805"/>
                      <a:pt x="634" y="814"/>
                      <a:pt x="636" y="827"/>
                    </a:cubicBezTo>
                    <a:cubicBezTo>
                      <a:pt x="641" y="854"/>
                      <a:pt x="649" y="894"/>
                      <a:pt x="656" y="932"/>
                    </a:cubicBezTo>
                    <a:cubicBezTo>
                      <a:pt x="662" y="970"/>
                      <a:pt x="668" y="1004"/>
                      <a:pt x="668" y="1020"/>
                    </a:cubicBezTo>
                    <a:cubicBezTo>
                      <a:pt x="668" y="1058"/>
                      <a:pt x="669" y="1223"/>
                      <a:pt x="672" y="1250"/>
                    </a:cubicBezTo>
                    <a:cubicBezTo>
                      <a:pt x="676" y="1277"/>
                      <a:pt x="677" y="1307"/>
                      <a:pt x="659" y="1331"/>
                    </a:cubicBezTo>
                    <a:cubicBezTo>
                      <a:pt x="641" y="1356"/>
                      <a:pt x="636" y="1373"/>
                      <a:pt x="634" y="1380"/>
                    </a:cubicBezTo>
                    <a:cubicBezTo>
                      <a:pt x="632" y="1386"/>
                      <a:pt x="633" y="1460"/>
                      <a:pt x="633" y="1460"/>
                    </a:cubicBezTo>
                    <a:cubicBezTo>
                      <a:pt x="634" y="1461"/>
                      <a:pt x="634" y="1461"/>
                      <a:pt x="634" y="1461"/>
                    </a:cubicBezTo>
                    <a:cubicBezTo>
                      <a:pt x="634" y="1461"/>
                      <a:pt x="634" y="1461"/>
                      <a:pt x="634" y="1461"/>
                    </a:cubicBezTo>
                    <a:cubicBezTo>
                      <a:pt x="639" y="1486"/>
                      <a:pt x="639" y="1486"/>
                      <a:pt x="639" y="1486"/>
                    </a:cubicBezTo>
                    <a:cubicBezTo>
                      <a:pt x="665" y="1478"/>
                      <a:pt x="660" y="1412"/>
                      <a:pt x="660" y="1412"/>
                    </a:cubicBezTo>
                    <a:cubicBezTo>
                      <a:pt x="668" y="1421"/>
                      <a:pt x="671" y="1431"/>
                      <a:pt x="672" y="1439"/>
                    </a:cubicBezTo>
                    <a:cubicBezTo>
                      <a:pt x="674" y="1448"/>
                      <a:pt x="674" y="1456"/>
                      <a:pt x="674" y="1461"/>
                    </a:cubicBezTo>
                    <a:cubicBezTo>
                      <a:pt x="675" y="1471"/>
                      <a:pt x="672" y="1497"/>
                      <a:pt x="668" y="1500"/>
                    </a:cubicBezTo>
                    <a:cubicBezTo>
                      <a:pt x="665" y="1502"/>
                      <a:pt x="659" y="1519"/>
                      <a:pt x="661" y="1528"/>
                    </a:cubicBezTo>
                    <a:cubicBezTo>
                      <a:pt x="661" y="1531"/>
                      <a:pt x="662" y="1533"/>
                      <a:pt x="663" y="1534"/>
                    </a:cubicBezTo>
                    <a:cubicBezTo>
                      <a:pt x="670" y="1541"/>
                      <a:pt x="682" y="1532"/>
                      <a:pt x="682" y="1532"/>
                    </a:cubicBezTo>
                    <a:cubicBezTo>
                      <a:pt x="691" y="1537"/>
                      <a:pt x="699" y="1530"/>
                      <a:pt x="704" y="1524"/>
                    </a:cubicBezTo>
                    <a:cubicBezTo>
                      <a:pt x="704" y="1525"/>
                      <a:pt x="704" y="1525"/>
                      <a:pt x="704" y="1526"/>
                    </a:cubicBezTo>
                    <a:cubicBezTo>
                      <a:pt x="705" y="1523"/>
                      <a:pt x="705" y="1523"/>
                      <a:pt x="705" y="1523"/>
                    </a:cubicBezTo>
                    <a:cubicBezTo>
                      <a:pt x="707" y="1521"/>
                      <a:pt x="708" y="1519"/>
                      <a:pt x="708" y="1519"/>
                    </a:cubicBezTo>
                    <a:cubicBezTo>
                      <a:pt x="717" y="1520"/>
                      <a:pt x="741" y="1500"/>
                      <a:pt x="750" y="1481"/>
                    </a:cubicBezTo>
                    <a:cubicBezTo>
                      <a:pt x="760" y="1461"/>
                      <a:pt x="765" y="1408"/>
                      <a:pt x="758" y="1367"/>
                    </a:cubicBezTo>
                    <a:cubicBezTo>
                      <a:pt x="750" y="1327"/>
                      <a:pt x="750" y="1273"/>
                      <a:pt x="758" y="1227"/>
                    </a:cubicBezTo>
                    <a:close/>
                  </a:path>
                </a:pathLst>
              </a:custGeom>
              <a:solidFill>
                <a:schemeClr val="bg1"/>
              </a:solidFill>
              <a:ln w="19050" cmpd="sng">
                <a:solidFill>
                  <a:schemeClr val="bg2"/>
                </a:solidFill>
                <a:round/>
                <a:headEnd/>
                <a:tailEnd/>
              </a:ln>
            </p:spPr>
            <p:txBody>
              <a:bodyPr/>
              <a:lstStyle/>
              <a:p>
                <a:endParaRPr lang="fr-FR" sz="1114"/>
              </a:p>
            </p:txBody>
          </p:sp>
          <p:sp>
            <p:nvSpPr>
              <p:cNvPr id="9" name="Freeform 208">
                <a:extLst>
                  <a:ext uri="{FF2B5EF4-FFF2-40B4-BE49-F238E27FC236}">
                    <a16:creationId xmlns:a16="http://schemas.microsoft.com/office/drawing/2014/main" id="{775804EC-935C-6147-9705-1C1F14701B83}"/>
                  </a:ext>
                </a:extLst>
              </p:cNvPr>
              <p:cNvSpPr>
                <a:spLocks/>
              </p:cNvSpPr>
              <p:nvPr/>
            </p:nvSpPr>
            <p:spPr bwMode="auto">
              <a:xfrm>
                <a:off x="1531" y="712"/>
                <a:ext cx="630" cy="2189"/>
              </a:xfrm>
              <a:custGeom>
                <a:avLst/>
                <a:gdLst>
                  <a:gd name="T0" fmla="*/ 389 w 778"/>
                  <a:gd name="T1" fmla="*/ 340 h 2707"/>
                  <a:gd name="T2" fmla="*/ 264 w 778"/>
                  <a:gd name="T3" fmla="*/ 215 h 2707"/>
                  <a:gd name="T4" fmla="*/ 264 w 778"/>
                  <a:gd name="T5" fmla="*/ 213 h 2707"/>
                  <a:gd name="T6" fmla="*/ 274 w 778"/>
                  <a:gd name="T7" fmla="*/ 193 h 2707"/>
                  <a:gd name="T8" fmla="*/ 292 w 778"/>
                  <a:gd name="T9" fmla="*/ 150 h 2707"/>
                  <a:gd name="T10" fmla="*/ 300 w 778"/>
                  <a:gd name="T11" fmla="*/ 116 h 2707"/>
                  <a:gd name="T12" fmla="*/ 286 w 778"/>
                  <a:gd name="T13" fmla="*/ 112 h 2707"/>
                  <a:gd name="T14" fmla="*/ 285 w 778"/>
                  <a:gd name="T15" fmla="*/ 87 h 2707"/>
                  <a:gd name="T16" fmla="*/ 236 w 778"/>
                  <a:gd name="T17" fmla="*/ 11 h 2707"/>
                  <a:gd name="T18" fmla="*/ 206 w 778"/>
                  <a:gd name="T19" fmla="*/ 3 h 2707"/>
                  <a:gd name="T20" fmla="*/ 147 w 778"/>
                  <a:gd name="T21" fmla="*/ 14 h 2707"/>
                  <a:gd name="T22" fmla="*/ 124 w 778"/>
                  <a:gd name="T23" fmla="*/ 40 h 2707"/>
                  <a:gd name="T24" fmla="*/ 119 w 778"/>
                  <a:gd name="T25" fmla="*/ 82 h 2707"/>
                  <a:gd name="T26" fmla="*/ 124 w 778"/>
                  <a:gd name="T27" fmla="*/ 123 h 2707"/>
                  <a:gd name="T28" fmla="*/ 126 w 778"/>
                  <a:gd name="T29" fmla="*/ 129 h 2707"/>
                  <a:gd name="T30" fmla="*/ 127 w 778"/>
                  <a:gd name="T31" fmla="*/ 134 h 2707"/>
                  <a:gd name="T32" fmla="*/ 130 w 778"/>
                  <a:gd name="T33" fmla="*/ 139 h 2707"/>
                  <a:gd name="T34" fmla="*/ 116 w 778"/>
                  <a:gd name="T35" fmla="*/ 152 h 2707"/>
                  <a:gd name="T36" fmla="*/ 148 w 778"/>
                  <a:gd name="T37" fmla="*/ 192 h 2707"/>
                  <a:gd name="T38" fmla="*/ 160 w 778"/>
                  <a:gd name="T39" fmla="*/ 254 h 2707"/>
                  <a:gd name="T40" fmla="*/ 9 w 778"/>
                  <a:gd name="T41" fmla="*/ 658 h 2707"/>
                  <a:gd name="T42" fmla="*/ 4 w 778"/>
                  <a:gd name="T43" fmla="*/ 770 h 2707"/>
                  <a:gd name="T44" fmla="*/ 23 w 778"/>
                  <a:gd name="T45" fmla="*/ 784 h 2707"/>
                  <a:gd name="T46" fmla="*/ 58 w 778"/>
                  <a:gd name="T47" fmla="*/ 788 h 2707"/>
                  <a:gd name="T48" fmla="*/ 54 w 778"/>
                  <a:gd name="T49" fmla="*/ 754 h 2707"/>
                  <a:gd name="T50" fmla="*/ 74 w 778"/>
                  <a:gd name="T51" fmla="*/ 712 h 2707"/>
                  <a:gd name="T52" fmla="*/ 65 w 778"/>
                  <a:gd name="T53" fmla="*/ 545 h 2707"/>
                  <a:gd name="T54" fmla="*/ 92 w 778"/>
                  <a:gd name="T55" fmla="*/ 452 h 2707"/>
                  <a:gd name="T56" fmla="*/ 78 w 778"/>
                  <a:gd name="T57" fmla="*/ 758 h 2707"/>
                  <a:gd name="T58" fmla="*/ 96 w 778"/>
                  <a:gd name="T59" fmla="*/ 969 h 2707"/>
                  <a:gd name="T60" fmla="*/ 126 w 778"/>
                  <a:gd name="T61" fmla="*/ 1250 h 2707"/>
                  <a:gd name="T62" fmla="*/ 81 w 778"/>
                  <a:gd name="T63" fmla="*/ 1400 h 2707"/>
                  <a:gd name="T64" fmla="*/ 103 w 778"/>
                  <a:gd name="T65" fmla="*/ 1420 h 2707"/>
                  <a:gd name="T66" fmla="*/ 133 w 778"/>
                  <a:gd name="T67" fmla="*/ 1430 h 2707"/>
                  <a:gd name="T68" fmla="*/ 174 w 778"/>
                  <a:gd name="T69" fmla="*/ 1364 h 2707"/>
                  <a:gd name="T70" fmla="*/ 178 w 778"/>
                  <a:gd name="T71" fmla="*/ 1308 h 2707"/>
                  <a:gd name="T72" fmla="*/ 181 w 778"/>
                  <a:gd name="T73" fmla="*/ 1101 h 2707"/>
                  <a:gd name="T74" fmla="*/ 184 w 778"/>
                  <a:gd name="T75" fmla="*/ 944 h 2707"/>
                  <a:gd name="T76" fmla="*/ 209 w 778"/>
                  <a:gd name="T77" fmla="*/ 808 h 2707"/>
                  <a:gd name="T78" fmla="*/ 222 w 778"/>
                  <a:gd name="T79" fmla="*/ 1016 h 2707"/>
                  <a:gd name="T80" fmla="*/ 227 w 778"/>
                  <a:gd name="T81" fmla="*/ 1308 h 2707"/>
                  <a:gd name="T82" fmla="*/ 231 w 778"/>
                  <a:gd name="T83" fmla="*/ 1364 h 2707"/>
                  <a:gd name="T84" fmla="*/ 250 w 778"/>
                  <a:gd name="T85" fmla="*/ 1402 h 2707"/>
                  <a:gd name="T86" fmla="*/ 273 w 778"/>
                  <a:gd name="T87" fmla="*/ 1430 h 2707"/>
                  <a:gd name="T88" fmla="*/ 302 w 778"/>
                  <a:gd name="T89" fmla="*/ 1419 h 2707"/>
                  <a:gd name="T90" fmla="*/ 316 w 778"/>
                  <a:gd name="T91" fmla="*/ 1379 h 2707"/>
                  <a:gd name="T92" fmla="*/ 283 w 778"/>
                  <a:gd name="T93" fmla="*/ 1234 h 2707"/>
                  <a:gd name="T94" fmla="*/ 330 w 778"/>
                  <a:gd name="T95" fmla="*/ 758 h 2707"/>
                  <a:gd name="T96" fmla="*/ 329 w 778"/>
                  <a:gd name="T97" fmla="*/ 693 h 2707"/>
                  <a:gd name="T98" fmla="*/ 313 w 778"/>
                  <a:gd name="T99" fmla="*/ 548 h 2707"/>
                  <a:gd name="T100" fmla="*/ 334 w 778"/>
                  <a:gd name="T101" fmla="*/ 419 h 2707"/>
                  <a:gd name="T102" fmla="*/ 355 w 778"/>
                  <a:gd name="T103" fmla="*/ 539 h 2707"/>
                  <a:gd name="T104" fmla="*/ 336 w 778"/>
                  <a:gd name="T105" fmla="*/ 772 h 2707"/>
                  <a:gd name="T106" fmla="*/ 350 w 778"/>
                  <a:gd name="T107" fmla="*/ 746 h 2707"/>
                  <a:gd name="T108" fmla="*/ 351 w 778"/>
                  <a:gd name="T109" fmla="*/ 808 h 2707"/>
                  <a:gd name="T110" fmla="*/ 374 w 778"/>
                  <a:gd name="T111" fmla="*/ 807 h 2707"/>
                  <a:gd name="T112" fmla="*/ 402 w 778"/>
                  <a:gd name="T113" fmla="*/ 723 h 270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778" h="2707">
                    <a:moveTo>
                      <a:pt x="758" y="1227"/>
                    </a:moveTo>
                    <a:cubicBezTo>
                      <a:pt x="775" y="1130"/>
                      <a:pt x="778" y="1007"/>
                      <a:pt x="776" y="974"/>
                    </a:cubicBezTo>
                    <a:cubicBezTo>
                      <a:pt x="773" y="941"/>
                      <a:pt x="743" y="794"/>
                      <a:pt x="736" y="674"/>
                    </a:cubicBezTo>
                    <a:cubicBezTo>
                      <a:pt x="736" y="663"/>
                      <a:pt x="734" y="652"/>
                      <a:pt x="733" y="642"/>
                    </a:cubicBezTo>
                    <a:cubicBezTo>
                      <a:pt x="717" y="550"/>
                      <a:pt x="657" y="530"/>
                      <a:pt x="644" y="529"/>
                    </a:cubicBezTo>
                    <a:cubicBezTo>
                      <a:pt x="629" y="528"/>
                      <a:pt x="575" y="509"/>
                      <a:pt x="528" y="494"/>
                    </a:cubicBezTo>
                    <a:cubicBezTo>
                      <a:pt x="522" y="493"/>
                      <a:pt x="518" y="490"/>
                      <a:pt x="514" y="487"/>
                    </a:cubicBezTo>
                    <a:cubicBezTo>
                      <a:pt x="498" y="469"/>
                      <a:pt x="496" y="433"/>
                      <a:pt x="498" y="407"/>
                    </a:cubicBezTo>
                    <a:cubicBezTo>
                      <a:pt x="498" y="407"/>
                      <a:pt x="498" y="406"/>
                      <a:pt x="498" y="406"/>
                    </a:cubicBezTo>
                    <a:cubicBezTo>
                      <a:pt x="498" y="406"/>
                      <a:pt x="498" y="406"/>
                      <a:pt x="498" y="406"/>
                    </a:cubicBezTo>
                    <a:cubicBezTo>
                      <a:pt x="498" y="405"/>
                      <a:pt x="498" y="403"/>
                      <a:pt x="498" y="402"/>
                    </a:cubicBezTo>
                    <a:cubicBezTo>
                      <a:pt x="498" y="402"/>
                      <a:pt x="498" y="402"/>
                      <a:pt x="498" y="402"/>
                    </a:cubicBezTo>
                    <a:cubicBezTo>
                      <a:pt x="498" y="403"/>
                      <a:pt x="498" y="404"/>
                      <a:pt x="498" y="406"/>
                    </a:cubicBezTo>
                    <a:cubicBezTo>
                      <a:pt x="499" y="401"/>
                      <a:pt x="499" y="401"/>
                      <a:pt x="499" y="401"/>
                    </a:cubicBezTo>
                    <a:cubicBezTo>
                      <a:pt x="502" y="395"/>
                      <a:pt x="504" y="390"/>
                      <a:pt x="507" y="385"/>
                    </a:cubicBezTo>
                    <a:cubicBezTo>
                      <a:pt x="512" y="376"/>
                      <a:pt x="515" y="369"/>
                      <a:pt x="516" y="365"/>
                    </a:cubicBezTo>
                    <a:cubicBezTo>
                      <a:pt x="518" y="357"/>
                      <a:pt x="522" y="341"/>
                      <a:pt x="526" y="321"/>
                    </a:cubicBezTo>
                    <a:cubicBezTo>
                      <a:pt x="530" y="323"/>
                      <a:pt x="534" y="323"/>
                      <a:pt x="538" y="322"/>
                    </a:cubicBezTo>
                    <a:cubicBezTo>
                      <a:pt x="549" y="317"/>
                      <a:pt x="550" y="302"/>
                      <a:pt x="550" y="291"/>
                    </a:cubicBezTo>
                    <a:cubicBezTo>
                      <a:pt x="550" y="289"/>
                      <a:pt x="550" y="287"/>
                      <a:pt x="550" y="285"/>
                    </a:cubicBezTo>
                    <a:cubicBezTo>
                      <a:pt x="550" y="284"/>
                      <a:pt x="550" y="284"/>
                      <a:pt x="550" y="283"/>
                    </a:cubicBezTo>
                    <a:cubicBezTo>
                      <a:pt x="550" y="273"/>
                      <a:pt x="553" y="261"/>
                      <a:pt x="557" y="252"/>
                    </a:cubicBezTo>
                    <a:cubicBezTo>
                      <a:pt x="560" y="242"/>
                      <a:pt x="563" y="234"/>
                      <a:pt x="565" y="224"/>
                    </a:cubicBezTo>
                    <a:cubicBezTo>
                      <a:pt x="565" y="222"/>
                      <a:pt x="565" y="220"/>
                      <a:pt x="565" y="219"/>
                    </a:cubicBezTo>
                    <a:cubicBezTo>
                      <a:pt x="565" y="211"/>
                      <a:pt x="562" y="203"/>
                      <a:pt x="553" y="202"/>
                    </a:cubicBezTo>
                    <a:cubicBezTo>
                      <a:pt x="547" y="202"/>
                      <a:pt x="542" y="206"/>
                      <a:pt x="538" y="211"/>
                    </a:cubicBezTo>
                    <a:cubicBezTo>
                      <a:pt x="538" y="211"/>
                      <a:pt x="538" y="211"/>
                      <a:pt x="538" y="211"/>
                    </a:cubicBezTo>
                    <a:cubicBezTo>
                      <a:pt x="538" y="211"/>
                      <a:pt x="538" y="212"/>
                      <a:pt x="538" y="212"/>
                    </a:cubicBezTo>
                    <a:cubicBezTo>
                      <a:pt x="538" y="210"/>
                      <a:pt x="538" y="208"/>
                      <a:pt x="538" y="206"/>
                    </a:cubicBezTo>
                    <a:cubicBezTo>
                      <a:pt x="539" y="196"/>
                      <a:pt x="541" y="185"/>
                      <a:pt x="539" y="176"/>
                    </a:cubicBezTo>
                    <a:cubicBezTo>
                      <a:pt x="539" y="174"/>
                      <a:pt x="539" y="173"/>
                      <a:pt x="538" y="171"/>
                    </a:cubicBezTo>
                    <a:cubicBezTo>
                      <a:pt x="538" y="169"/>
                      <a:pt x="537" y="167"/>
                      <a:pt x="537" y="165"/>
                    </a:cubicBezTo>
                    <a:cubicBezTo>
                      <a:pt x="536" y="159"/>
                      <a:pt x="535" y="153"/>
                      <a:pt x="534" y="147"/>
                    </a:cubicBezTo>
                    <a:cubicBezTo>
                      <a:pt x="529" y="117"/>
                      <a:pt x="517" y="94"/>
                      <a:pt x="501" y="68"/>
                    </a:cubicBezTo>
                    <a:cubicBezTo>
                      <a:pt x="495" y="60"/>
                      <a:pt x="489" y="53"/>
                      <a:pt x="482" y="46"/>
                    </a:cubicBezTo>
                    <a:cubicBezTo>
                      <a:pt x="471" y="35"/>
                      <a:pt x="457" y="26"/>
                      <a:pt x="443" y="20"/>
                    </a:cubicBezTo>
                    <a:cubicBezTo>
                      <a:pt x="443" y="20"/>
                      <a:pt x="442" y="19"/>
                      <a:pt x="442" y="19"/>
                    </a:cubicBezTo>
                    <a:cubicBezTo>
                      <a:pt x="446" y="20"/>
                      <a:pt x="450" y="21"/>
                      <a:pt x="454" y="21"/>
                    </a:cubicBezTo>
                    <a:cubicBezTo>
                      <a:pt x="448" y="15"/>
                      <a:pt x="431" y="11"/>
                      <a:pt x="422" y="9"/>
                    </a:cubicBezTo>
                    <a:cubicBezTo>
                      <a:pt x="411" y="6"/>
                      <a:pt x="400" y="6"/>
                      <a:pt x="389" y="6"/>
                    </a:cubicBezTo>
                    <a:cubicBezTo>
                      <a:pt x="393" y="5"/>
                      <a:pt x="397" y="3"/>
                      <a:pt x="401" y="3"/>
                    </a:cubicBezTo>
                    <a:cubicBezTo>
                      <a:pt x="385" y="0"/>
                      <a:pt x="353" y="2"/>
                      <a:pt x="336" y="13"/>
                    </a:cubicBezTo>
                    <a:cubicBezTo>
                      <a:pt x="334" y="13"/>
                      <a:pt x="331" y="14"/>
                      <a:pt x="328" y="15"/>
                    </a:cubicBezTo>
                    <a:cubicBezTo>
                      <a:pt x="311" y="15"/>
                      <a:pt x="294" y="17"/>
                      <a:pt x="278" y="26"/>
                    </a:cubicBezTo>
                    <a:cubicBezTo>
                      <a:pt x="284" y="27"/>
                      <a:pt x="293" y="22"/>
                      <a:pt x="299" y="25"/>
                    </a:cubicBezTo>
                    <a:cubicBezTo>
                      <a:pt x="281" y="29"/>
                      <a:pt x="264" y="35"/>
                      <a:pt x="252" y="51"/>
                    </a:cubicBezTo>
                    <a:cubicBezTo>
                      <a:pt x="259" y="47"/>
                      <a:pt x="267" y="45"/>
                      <a:pt x="275" y="44"/>
                    </a:cubicBezTo>
                    <a:cubicBezTo>
                      <a:pt x="261" y="53"/>
                      <a:pt x="243" y="62"/>
                      <a:pt x="234" y="76"/>
                    </a:cubicBezTo>
                    <a:cubicBezTo>
                      <a:pt x="241" y="73"/>
                      <a:pt x="248" y="68"/>
                      <a:pt x="255" y="65"/>
                    </a:cubicBezTo>
                    <a:cubicBezTo>
                      <a:pt x="248" y="72"/>
                      <a:pt x="244" y="80"/>
                      <a:pt x="241" y="89"/>
                    </a:cubicBezTo>
                    <a:cubicBezTo>
                      <a:pt x="234" y="101"/>
                      <a:pt x="228" y="115"/>
                      <a:pt x="226" y="131"/>
                    </a:cubicBezTo>
                    <a:cubicBezTo>
                      <a:pt x="224" y="138"/>
                      <a:pt x="224" y="146"/>
                      <a:pt x="224" y="154"/>
                    </a:cubicBezTo>
                    <a:cubicBezTo>
                      <a:pt x="224" y="178"/>
                      <a:pt x="224" y="201"/>
                      <a:pt x="231" y="224"/>
                    </a:cubicBezTo>
                    <a:cubicBezTo>
                      <a:pt x="231" y="224"/>
                      <a:pt x="231" y="224"/>
                      <a:pt x="231" y="224"/>
                    </a:cubicBezTo>
                    <a:cubicBezTo>
                      <a:pt x="231" y="225"/>
                      <a:pt x="231" y="226"/>
                      <a:pt x="232" y="227"/>
                    </a:cubicBezTo>
                    <a:cubicBezTo>
                      <a:pt x="232" y="228"/>
                      <a:pt x="233" y="230"/>
                      <a:pt x="233" y="232"/>
                    </a:cubicBezTo>
                    <a:cubicBezTo>
                      <a:pt x="233" y="232"/>
                      <a:pt x="233" y="232"/>
                      <a:pt x="233" y="232"/>
                    </a:cubicBezTo>
                    <a:cubicBezTo>
                      <a:pt x="234" y="234"/>
                      <a:pt x="234" y="235"/>
                      <a:pt x="235" y="237"/>
                    </a:cubicBezTo>
                    <a:cubicBezTo>
                      <a:pt x="235" y="237"/>
                      <a:pt x="235" y="237"/>
                      <a:pt x="235" y="238"/>
                    </a:cubicBezTo>
                    <a:cubicBezTo>
                      <a:pt x="235" y="239"/>
                      <a:pt x="236" y="241"/>
                      <a:pt x="236" y="243"/>
                    </a:cubicBezTo>
                    <a:cubicBezTo>
                      <a:pt x="236" y="243"/>
                      <a:pt x="236" y="243"/>
                      <a:pt x="236" y="243"/>
                    </a:cubicBezTo>
                    <a:cubicBezTo>
                      <a:pt x="237" y="245"/>
                      <a:pt x="237" y="246"/>
                      <a:pt x="238" y="248"/>
                    </a:cubicBezTo>
                    <a:cubicBezTo>
                      <a:pt x="238" y="248"/>
                      <a:pt x="238" y="248"/>
                      <a:pt x="238" y="249"/>
                    </a:cubicBezTo>
                    <a:cubicBezTo>
                      <a:pt x="239" y="250"/>
                      <a:pt x="239" y="252"/>
                      <a:pt x="240" y="253"/>
                    </a:cubicBezTo>
                    <a:cubicBezTo>
                      <a:pt x="240" y="254"/>
                      <a:pt x="240" y="254"/>
                      <a:pt x="241" y="255"/>
                    </a:cubicBezTo>
                    <a:cubicBezTo>
                      <a:pt x="241" y="256"/>
                      <a:pt x="242" y="257"/>
                      <a:pt x="242" y="259"/>
                    </a:cubicBezTo>
                    <a:cubicBezTo>
                      <a:pt x="243" y="259"/>
                      <a:pt x="243" y="260"/>
                      <a:pt x="243" y="260"/>
                    </a:cubicBezTo>
                    <a:cubicBezTo>
                      <a:pt x="244" y="262"/>
                      <a:pt x="244" y="263"/>
                      <a:pt x="245" y="264"/>
                    </a:cubicBezTo>
                    <a:cubicBezTo>
                      <a:pt x="245" y="265"/>
                      <a:pt x="245" y="265"/>
                      <a:pt x="245" y="265"/>
                    </a:cubicBezTo>
                    <a:cubicBezTo>
                      <a:pt x="242" y="264"/>
                      <a:pt x="239" y="264"/>
                      <a:pt x="236" y="264"/>
                    </a:cubicBezTo>
                    <a:cubicBezTo>
                      <a:pt x="232" y="265"/>
                      <a:pt x="229" y="265"/>
                      <a:pt x="227" y="267"/>
                    </a:cubicBezTo>
                    <a:cubicBezTo>
                      <a:pt x="219" y="271"/>
                      <a:pt x="218" y="279"/>
                      <a:pt x="218" y="287"/>
                    </a:cubicBezTo>
                    <a:cubicBezTo>
                      <a:pt x="219" y="297"/>
                      <a:pt x="227" y="304"/>
                      <a:pt x="234" y="311"/>
                    </a:cubicBezTo>
                    <a:cubicBezTo>
                      <a:pt x="246" y="323"/>
                      <a:pt x="252" y="339"/>
                      <a:pt x="261" y="352"/>
                    </a:cubicBezTo>
                    <a:cubicBezTo>
                      <a:pt x="265" y="357"/>
                      <a:pt x="271" y="364"/>
                      <a:pt x="279" y="363"/>
                    </a:cubicBezTo>
                    <a:cubicBezTo>
                      <a:pt x="279" y="363"/>
                      <a:pt x="279" y="363"/>
                      <a:pt x="279" y="363"/>
                    </a:cubicBezTo>
                    <a:cubicBezTo>
                      <a:pt x="279" y="363"/>
                      <a:pt x="279" y="363"/>
                      <a:pt x="279" y="363"/>
                    </a:cubicBezTo>
                    <a:cubicBezTo>
                      <a:pt x="281" y="362"/>
                      <a:pt x="283" y="361"/>
                      <a:pt x="284" y="360"/>
                    </a:cubicBezTo>
                    <a:cubicBezTo>
                      <a:pt x="292" y="376"/>
                      <a:pt x="301" y="392"/>
                      <a:pt x="310" y="403"/>
                    </a:cubicBezTo>
                    <a:cubicBezTo>
                      <a:pt x="313" y="427"/>
                      <a:pt x="315" y="465"/>
                      <a:pt x="301" y="480"/>
                    </a:cubicBezTo>
                    <a:cubicBezTo>
                      <a:pt x="281" y="503"/>
                      <a:pt x="221" y="510"/>
                      <a:pt x="194" y="516"/>
                    </a:cubicBezTo>
                    <a:cubicBezTo>
                      <a:pt x="167" y="523"/>
                      <a:pt x="91" y="519"/>
                      <a:pt x="79" y="655"/>
                    </a:cubicBezTo>
                    <a:cubicBezTo>
                      <a:pt x="68" y="790"/>
                      <a:pt x="15" y="884"/>
                      <a:pt x="7" y="982"/>
                    </a:cubicBezTo>
                    <a:cubicBezTo>
                      <a:pt x="0" y="1081"/>
                      <a:pt x="15" y="1213"/>
                      <a:pt x="17" y="1245"/>
                    </a:cubicBezTo>
                    <a:cubicBezTo>
                      <a:pt x="20" y="1278"/>
                      <a:pt x="22" y="1347"/>
                      <a:pt x="11" y="1379"/>
                    </a:cubicBezTo>
                    <a:cubicBezTo>
                      <a:pt x="0" y="1410"/>
                      <a:pt x="8" y="1454"/>
                      <a:pt x="8" y="1454"/>
                    </a:cubicBezTo>
                    <a:cubicBezTo>
                      <a:pt x="8" y="1454"/>
                      <a:pt x="8" y="1454"/>
                      <a:pt x="8" y="1454"/>
                    </a:cubicBezTo>
                    <a:cubicBezTo>
                      <a:pt x="8" y="1455"/>
                      <a:pt x="8" y="1455"/>
                      <a:pt x="8" y="1455"/>
                    </a:cubicBezTo>
                    <a:cubicBezTo>
                      <a:pt x="8" y="1455"/>
                      <a:pt x="13" y="1461"/>
                      <a:pt x="21" y="1468"/>
                    </a:cubicBezTo>
                    <a:cubicBezTo>
                      <a:pt x="21" y="1470"/>
                      <a:pt x="22" y="1472"/>
                      <a:pt x="24" y="1474"/>
                    </a:cubicBezTo>
                    <a:cubicBezTo>
                      <a:pt x="22" y="1469"/>
                      <a:pt x="22" y="1469"/>
                      <a:pt x="22" y="1469"/>
                    </a:cubicBezTo>
                    <a:cubicBezTo>
                      <a:pt x="29" y="1476"/>
                      <a:pt x="39" y="1483"/>
                      <a:pt x="45" y="1483"/>
                    </a:cubicBezTo>
                    <a:cubicBezTo>
                      <a:pt x="45" y="1483"/>
                      <a:pt x="78" y="1509"/>
                      <a:pt x="96" y="1508"/>
                    </a:cubicBezTo>
                    <a:cubicBezTo>
                      <a:pt x="100" y="1507"/>
                      <a:pt x="99" y="1498"/>
                      <a:pt x="99" y="1498"/>
                    </a:cubicBezTo>
                    <a:cubicBezTo>
                      <a:pt x="99" y="1498"/>
                      <a:pt x="110" y="1500"/>
                      <a:pt x="110" y="1491"/>
                    </a:cubicBezTo>
                    <a:cubicBezTo>
                      <a:pt x="110" y="1490"/>
                      <a:pt x="110" y="1489"/>
                      <a:pt x="110" y="1489"/>
                    </a:cubicBezTo>
                    <a:cubicBezTo>
                      <a:pt x="108" y="1480"/>
                      <a:pt x="89" y="1472"/>
                      <a:pt x="88" y="1471"/>
                    </a:cubicBezTo>
                    <a:cubicBezTo>
                      <a:pt x="88" y="1465"/>
                      <a:pt x="86" y="1423"/>
                      <a:pt x="86" y="1421"/>
                    </a:cubicBezTo>
                    <a:cubicBezTo>
                      <a:pt x="85" y="1419"/>
                      <a:pt x="99" y="1400"/>
                      <a:pt x="101" y="1398"/>
                    </a:cubicBezTo>
                    <a:cubicBezTo>
                      <a:pt x="101" y="1401"/>
                      <a:pt x="100" y="1413"/>
                      <a:pt x="102" y="1425"/>
                    </a:cubicBezTo>
                    <a:cubicBezTo>
                      <a:pt x="105" y="1442"/>
                      <a:pt x="113" y="1460"/>
                      <a:pt x="133" y="1463"/>
                    </a:cubicBezTo>
                    <a:cubicBezTo>
                      <a:pt x="133" y="1463"/>
                      <a:pt x="136" y="1426"/>
                      <a:pt x="138" y="1420"/>
                    </a:cubicBezTo>
                    <a:cubicBezTo>
                      <a:pt x="139" y="1414"/>
                      <a:pt x="139" y="1350"/>
                      <a:pt x="139" y="1350"/>
                    </a:cubicBezTo>
                    <a:cubicBezTo>
                      <a:pt x="139" y="1350"/>
                      <a:pt x="139" y="1348"/>
                      <a:pt x="138" y="1345"/>
                    </a:cubicBezTo>
                    <a:cubicBezTo>
                      <a:pt x="137" y="1339"/>
                      <a:pt x="133" y="1325"/>
                      <a:pt x="118" y="1306"/>
                    </a:cubicBezTo>
                    <a:cubicBezTo>
                      <a:pt x="109" y="1294"/>
                      <a:pt x="105" y="1282"/>
                      <a:pt x="103" y="1269"/>
                    </a:cubicBezTo>
                    <a:cubicBezTo>
                      <a:pt x="100" y="1252"/>
                      <a:pt x="101" y="1236"/>
                      <a:pt x="100" y="1223"/>
                    </a:cubicBezTo>
                    <a:cubicBezTo>
                      <a:pt x="98" y="1200"/>
                      <a:pt x="117" y="1048"/>
                      <a:pt x="122" y="1031"/>
                    </a:cubicBezTo>
                    <a:cubicBezTo>
                      <a:pt x="128" y="1014"/>
                      <a:pt x="132" y="953"/>
                      <a:pt x="131" y="934"/>
                    </a:cubicBezTo>
                    <a:cubicBezTo>
                      <a:pt x="129" y="914"/>
                      <a:pt x="166" y="815"/>
                      <a:pt x="168" y="810"/>
                    </a:cubicBezTo>
                    <a:cubicBezTo>
                      <a:pt x="170" y="809"/>
                      <a:pt x="170" y="809"/>
                      <a:pt x="170" y="809"/>
                    </a:cubicBezTo>
                    <a:cubicBezTo>
                      <a:pt x="170" y="825"/>
                      <a:pt x="171" y="841"/>
                      <a:pt x="172" y="855"/>
                    </a:cubicBezTo>
                    <a:cubicBezTo>
                      <a:pt x="178" y="907"/>
                      <a:pt x="181" y="1087"/>
                      <a:pt x="176" y="1126"/>
                    </a:cubicBezTo>
                    <a:cubicBezTo>
                      <a:pt x="171" y="1165"/>
                      <a:pt x="182" y="1180"/>
                      <a:pt x="162" y="1319"/>
                    </a:cubicBezTo>
                    <a:cubicBezTo>
                      <a:pt x="161" y="1319"/>
                      <a:pt x="161" y="1319"/>
                      <a:pt x="161" y="1319"/>
                    </a:cubicBezTo>
                    <a:cubicBezTo>
                      <a:pt x="161" y="1319"/>
                      <a:pt x="151" y="1402"/>
                      <a:pt x="147" y="1433"/>
                    </a:cubicBezTo>
                    <a:cubicBezTo>
                      <a:pt x="143" y="1460"/>
                      <a:pt x="136" y="1546"/>
                      <a:pt x="149" y="1620"/>
                    </a:cubicBezTo>
                    <a:cubicBezTo>
                      <a:pt x="151" y="1630"/>
                      <a:pt x="153" y="1640"/>
                      <a:pt x="156" y="1650"/>
                    </a:cubicBezTo>
                    <a:cubicBezTo>
                      <a:pt x="164" y="1679"/>
                      <a:pt x="169" y="1704"/>
                      <a:pt x="173" y="1727"/>
                    </a:cubicBezTo>
                    <a:cubicBezTo>
                      <a:pt x="180" y="1765"/>
                      <a:pt x="182" y="1798"/>
                      <a:pt x="180" y="1833"/>
                    </a:cubicBezTo>
                    <a:cubicBezTo>
                      <a:pt x="177" y="1890"/>
                      <a:pt x="190" y="1943"/>
                      <a:pt x="191" y="1997"/>
                    </a:cubicBezTo>
                    <a:cubicBezTo>
                      <a:pt x="192" y="2041"/>
                      <a:pt x="197" y="2161"/>
                      <a:pt x="216" y="2265"/>
                    </a:cubicBezTo>
                    <a:cubicBezTo>
                      <a:pt x="220" y="2289"/>
                      <a:pt x="225" y="2313"/>
                      <a:pt x="231" y="2334"/>
                    </a:cubicBezTo>
                    <a:cubicBezTo>
                      <a:pt x="234" y="2345"/>
                      <a:pt x="236" y="2355"/>
                      <a:pt x="238" y="2364"/>
                    </a:cubicBezTo>
                    <a:cubicBezTo>
                      <a:pt x="255" y="2457"/>
                      <a:pt x="224" y="2499"/>
                      <a:pt x="224" y="2499"/>
                    </a:cubicBezTo>
                    <a:cubicBezTo>
                      <a:pt x="224" y="2499"/>
                      <a:pt x="200" y="2541"/>
                      <a:pt x="192" y="2571"/>
                    </a:cubicBezTo>
                    <a:cubicBezTo>
                      <a:pt x="187" y="2589"/>
                      <a:pt x="173" y="2594"/>
                      <a:pt x="168" y="2608"/>
                    </a:cubicBezTo>
                    <a:cubicBezTo>
                      <a:pt x="164" y="2620"/>
                      <a:pt x="150" y="2629"/>
                      <a:pt x="153" y="2648"/>
                    </a:cubicBezTo>
                    <a:cubicBezTo>
                      <a:pt x="153" y="2651"/>
                      <a:pt x="154" y="2654"/>
                      <a:pt x="155" y="2657"/>
                    </a:cubicBezTo>
                    <a:cubicBezTo>
                      <a:pt x="155" y="2657"/>
                      <a:pt x="160" y="2682"/>
                      <a:pt x="172" y="2673"/>
                    </a:cubicBezTo>
                    <a:cubicBezTo>
                      <a:pt x="172" y="2673"/>
                      <a:pt x="182" y="2690"/>
                      <a:pt x="194" y="2683"/>
                    </a:cubicBezTo>
                    <a:cubicBezTo>
                      <a:pt x="194" y="2684"/>
                      <a:pt x="194" y="2684"/>
                      <a:pt x="194" y="2685"/>
                    </a:cubicBezTo>
                    <a:cubicBezTo>
                      <a:pt x="195" y="2683"/>
                      <a:pt x="195" y="2683"/>
                      <a:pt x="195" y="2683"/>
                    </a:cubicBezTo>
                    <a:cubicBezTo>
                      <a:pt x="196" y="2685"/>
                      <a:pt x="211" y="2700"/>
                      <a:pt x="221" y="2685"/>
                    </a:cubicBezTo>
                    <a:cubicBezTo>
                      <a:pt x="221" y="2686"/>
                      <a:pt x="221" y="2687"/>
                      <a:pt x="222" y="2689"/>
                    </a:cubicBezTo>
                    <a:cubicBezTo>
                      <a:pt x="223" y="2696"/>
                      <a:pt x="228" y="2706"/>
                      <a:pt x="249" y="2705"/>
                    </a:cubicBezTo>
                    <a:cubicBezTo>
                      <a:pt x="279" y="2703"/>
                      <a:pt x="281" y="2690"/>
                      <a:pt x="280" y="2672"/>
                    </a:cubicBezTo>
                    <a:cubicBezTo>
                      <a:pt x="279" y="2654"/>
                      <a:pt x="293" y="2651"/>
                      <a:pt x="293" y="2651"/>
                    </a:cubicBezTo>
                    <a:cubicBezTo>
                      <a:pt x="293" y="2651"/>
                      <a:pt x="314" y="2635"/>
                      <a:pt x="314" y="2616"/>
                    </a:cubicBezTo>
                    <a:cubicBezTo>
                      <a:pt x="314" y="2596"/>
                      <a:pt x="328" y="2580"/>
                      <a:pt x="328" y="2580"/>
                    </a:cubicBezTo>
                    <a:cubicBezTo>
                      <a:pt x="328" y="2580"/>
                      <a:pt x="344" y="2573"/>
                      <a:pt x="337" y="2535"/>
                    </a:cubicBezTo>
                    <a:cubicBezTo>
                      <a:pt x="337" y="2532"/>
                      <a:pt x="336" y="2528"/>
                      <a:pt x="335" y="2524"/>
                    </a:cubicBezTo>
                    <a:cubicBezTo>
                      <a:pt x="335" y="2523"/>
                      <a:pt x="341" y="2500"/>
                      <a:pt x="337" y="2478"/>
                    </a:cubicBezTo>
                    <a:cubicBezTo>
                      <a:pt x="337" y="2477"/>
                      <a:pt x="336" y="2475"/>
                      <a:pt x="336" y="2473"/>
                    </a:cubicBezTo>
                    <a:cubicBezTo>
                      <a:pt x="336" y="2472"/>
                      <a:pt x="335" y="2471"/>
                      <a:pt x="335" y="2469"/>
                    </a:cubicBezTo>
                    <a:cubicBezTo>
                      <a:pt x="330" y="2440"/>
                      <a:pt x="332" y="2368"/>
                      <a:pt x="333" y="2341"/>
                    </a:cubicBezTo>
                    <a:cubicBezTo>
                      <a:pt x="334" y="2311"/>
                      <a:pt x="352" y="2147"/>
                      <a:pt x="340" y="2083"/>
                    </a:cubicBezTo>
                    <a:cubicBezTo>
                      <a:pt x="340" y="2083"/>
                      <a:pt x="340" y="2083"/>
                      <a:pt x="340" y="2082"/>
                    </a:cubicBezTo>
                    <a:cubicBezTo>
                      <a:pt x="340" y="2082"/>
                      <a:pt x="340" y="2082"/>
                      <a:pt x="340" y="2082"/>
                    </a:cubicBezTo>
                    <a:cubicBezTo>
                      <a:pt x="339" y="2079"/>
                      <a:pt x="339" y="2076"/>
                      <a:pt x="338" y="2073"/>
                    </a:cubicBezTo>
                    <a:cubicBezTo>
                      <a:pt x="321" y="1974"/>
                      <a:pt x="348" y="1939"/>
                      <a:pt x="348" y="1890"/>
                    </a:cubicBezTo>
                    <a:cubicBezTo>
                      <a:pt x="348" y="1890"/>
                      <a:pt x="352" y="1833"/>
                      <a:pt x="346" y="1787"/>
                    </a:cubicBezTo>
                    <a:cubicBezTo>
                      <a:pt x="341" y="1740"/>
                      <a:pt x="351" y="1688"/>
                      <a:pt x="357" y="1629"/>
                    </a:cubicBezTo>
                    <a:cubicBezTo>
                      <a:pt x="360" y="1591"/>
                      <a:pt x="366" y="1555"/>
                      <a:pt x="370" y="1527"/>
                    </a:cubicBezTo>
                    <a:cubicBezTo>
                      <a:pt x="375" y="1529"/>
                      <a:pt x="381" y="1530"/>
                      <a:pt x="387" y="1530"/>
                    </a:cubicBezTo>
                    <a:cubicBezTo>
                      <a:pt x="389" y="1530"/>
                      <a:pt x="391" y="1530"/>
                      <a:pt x="393" y="1529"/>
                    </a:cubicBezTo>
                    <a:cubicBezTo>
                      <a:pt x="397" y="1557"/>
                      <a:pt x="403" y="1592"/>
                      <a:pt x="406" y="1628"/>
                    </a:cubicBezTo>
                    <a:cubicBezTo>
                      <a:pt x="412" y="1687"/>
                      <a:pt x="422" y="1739"/>
                      <a:pt x="416" y="1786"/>
                    </a:cubicBezTo>
                    <a:cubicBezTo>
                      <a:pt x="411" y="1833"/>
                      <a:pt x="415" y="1889"/>
                      <a:pt x="415" y="1889"/>
                    </a:cubicBezTo>
                    <a:cubicBezTo>
                      <a:pt x="415" y="1900"/>
                      <a:pt x="416" y="1911"/>
                      <a:pt x="418" y="1921"/>
                    </a:cubicBezTo>
                    <a:cubicBezTo>
                      <a:pt x="420" y="1934"/>
                      <a:pt x="423" y="1946"/>
                      <a:pt x="426" y="1960"/>
                    </a:cubicBezTo>
                    <a:cubicBezTo>
                      <a:pt x="431" y="1989"/>
                      <a:pt x="434" y="2026"/>
                      <a:pt x="423" y="2082"/>
                    </a:cubicBezTo>
                    <a:cubicBezTo>
                      <a:pt x="411" y="2147"/>
                      <a:pt x="429" y="2311"/>
                      <a:pt x="430" y="2340"/>
                    </a:cubicBezTo>
                    <a:cubicBezTo>
                      <a:pt x="431" y="2369"/>
                      <a:pt x="433" y="2450"/>
                      <a:pt x="427" y="2473"/>
                    </a:cubicBezTo>
                    <a:cubicBezTo>
                      <a:pt x="423" y="2490"/>
                      <a:pt x="425" y="2507"/>
                      <a:pt x="426" y="2516"/>
                    </a:cubicBezTo>
                    <a:cubicBezTo>
                      <a:pt x="427" y="2520"/>
                      <a:pt x="428" y="2522"/>
                      <a:pt x="428" y="2523"/>
                    </a:cubicBezTo>
                    <a:cubicBezTo>
                      <a:pt x="423" y="2541"/>
                      <a:pt x="423" y="2553"/>
                      <a:pt x="425" y="2562"/>
                    </a:cubicBezTo>
                    <a:cubicBezTo>
                      <a:pt x="428" y="2576"/>
                      <a:pt x="435" y="2580"/>
                      <a:pt x="435" y="2580"/>
                    </a:cubicBezTo>
                    <a:cubicBezTo>
                      <a:pt x="435" y="2580"/>
                      <a:pt x="446" y="2592"/>
                      <a:pt x="449" y="2608"/>
                    </a:cubicBezTo>
                    <a:cubicBezTo>
                      <a:pt x="449" y="2610"/>
                      <a:pt x="449" y="2613"/>
                      <a:pt x="449" y="2615"/>
                    </a:cubicBezTo>
                    <a:cubicBezTo>
                      <a:pt x="449" y="2616"/>
                      <a:pt x="449" y="2618"/>
                      <a:pt x="450" y="2619"/>
                    </a:cubicBezTo>
                    <a:cubicBezTo>
                      <a:pt x="452" y="2637"/>
                      <a:pt x="470" y="2651"/>
                      <a:pt x="470" y="2651"/>
                    </a:cubicBezTo>
                    <a:cubicBezTo>
                      <a:pt x="470" y="2651"/>
                      <a:pt x="480" y="2653"/>
                      <a:pt x="483" y="2665"/>
                    </a:cubicBezTo>
                    <a:cubicBezTo>
                      <a:pt x="483" y="2667"/>
                      <a:pt x="483" y="2669"/>
                      <a:pt x="483" y="2671"/>
                    </a:cubicBezTo>
                    <a:cubicBezTo>
                      <a:pt x="483" y="2676"/>
                      <a:pt x="483" y="2680"/>
                      <a:pt x="483" y="2684"/>
                    </a:cubicBezTo>
                    <a:cubicBezTo>
                      <a:pt x="485" y="2696"/>
                      <a:pt x="492" y="2703"/>
                      <a:pt x="514" y="2705"/>
                    </a:cubicBezTo>
                    <a:cubicBezTo>
                      <a:pt x="544" y="2707"/>
                      <a:pt x="542" y="2685"/>
                      <a:pt x="542" y="2685"/>
                    </a:cubicBezTo>
                    <a:cubicBezTo>
                      <a:pt x="551" y="2699"/>
                      <a:pt x="566" y="2686"/>
                      <a:pt x="568" y="2683"/>
                    </a:cubicBezTo>
                    <a:cubicBezTo>
                      <a:pt x="569" y="2685"/>
                      <a:pt x="569" y="2685"/>
                      <a:pt x="569" y="2685"/>
                    </a:cubicBezTo>
                    <a:cubicBezTo>
                      <a:pt x="569" y="2684"/>
                      <a:pt x="569" y="2684"/>
                      <a:pt x="569" y="2683"/>
                    </a:cubicBezTo>
                    <a:cubicBezTo>
                      <a:pt x="581" y="2690"/>
                      <a:pt x="591" y="2673"/>
                      <a:pt x="591" y="2673"/>
                    </a:cubicBezTo>
                    <a:cubicBezTo>
                      <a:pt x="603" y="2682"/>
                      <a:pt x="608" y="2657"/>
                      <a:pt x="608" y="2657"/>
                    </a:cubicBezTo>
                    <a:cubicBezTo>
                      <a:pt x="611" y="2649"/>
                      <a:pt x="611" y="2642"/>
                      <a:pt x="610" y="2637"/>
                    </a:cubicBezTo>
                    <a:cubicBezTo>
                      <a:pt x="607" y="2625"/>
                      <a:pt x="598" y="2617"/>
                      <a:pt x="595" y="2608"/>
                    </a:cubicBezTo>
                    <a:cubicBezTo>
                      <a:pt x="590" y="2594"/>
                      <a:pt x="576" y="2589"/>
                      <a:pt x="571" y="2571"/>
                    </a:cubicBezTo>
                    <a:cubicBezTo>
                      <a:pt x="563" y="2541"/>
                      <a:pt x="539" y="2499"/>
                      <a:pt x="539" y="2499"/>
                    </a:cubicBezTo>
                    <a:cubicBezTo>
                      <a:pt x="539" y="2499"/>
                      <a:pt x="528" y="2484"/>
                      <a:pt x="523" y="2454"/>
                    </a:cubicBezTo>
                    <a:cubicBezTo>
                      <a:pt x="518" y="2427"/>
                      <a:pt x="517" y="2387"/>
                      <a:pt x="532" y="2334"/>
                    </a:cubicBezTo>
                    <a:cubicBezTo>
                      <a:pt x="563" y="2220"/>
                      <a:pt x="570" y="2052"/>
                      <a:pt x="572" y="1998"/>
                    </a:cubicBezTo>
                    <a:cubicBezTo>
                      <a:pt x="573" y="1944"/>
                      <a:pt x="586" y="1891"/>
                      <a:pt x="583" y="1834"/>
                    </a:cubicBezTo>
                    <a:cubicBezTo>
                      <a:pt x="580" y="1777"/>
                      <a:pt x="586" y="1729"/>
                      <a:pt x="607" y="1650"/>
                    </a:cubicBezTo>
                    <a:cubicBezTo>
                      <a:pt x="629" y="1572"/>
                      <a:pt x="621" y="1465"/>
                      <a:pt x="623" y="1433"/>
                    </a:cubicBezTo>
                    <a:cubicBezTo>
                      <a:pt x="627" y="1376"/>
                      <a:pt x="620" y="1312"/>
                      <a:pt x="620" y="1312"/>
                    </a:cubicBezTo>
                    <a:cubicBezTo>
                      <a:pt x="620" y="1312"/>
                      <a:pt x="620" y="1312"/>
                      <a:pt x="620" y="1312"/>
                    </a:cubicBezTo>
                    <a:cubicBezTo>
                      <a:pt x="620" y="1311"/>
                      <a:pt x="620" y="1311"/>
                      <a:pt x="620" y="1311"/>
                    </a:cubicBezTo>
                    <a:cubicBezTo>
                      <a:pt x="619" y="1311"/>
                      <a:pt x="619" y="1311"/>
                      <a:pt x="619" y="1311"/>
                    </a:cubicBezTo>
                    <a:cubicBezTo>
                      <a:pt x="618" y="1299"/>
                      <a:pt x="614" y="1276"/>
                      <a:pt x="611" y="1255"/>
                    </a:cubicBezTo>
                    <a:cubicBezTo>
                      <a:pt x="608" y="1242"/>
                      <a:pt x="606" y="1229"/>
                      <a:pt x="603" y="1219"/>
                    </a:cubicBezTo>
                    <a:cubicBezTo>
                      <a:pt x="602" y="1215"/>
                      <a:pt x="601" y="1210"/>
                      <a:pt x="600" y="1204"/>
                    </a:cubicBezTo>
                    <a:cubicBezTo>
                      <a:pt x="593" y="1162"/>
                      <a:pt x="587" y="1083"/>
                      <a:pt x="590" y="1038"/>
                    </a:cubicBezTo>
                    <a:cubicBezTo>
                      <a:pt x="593" y="989"/>
                      <a:pt x="626" y="874"/>
                      <a:pt x="627" y="792"/>
                    </a:cubicBezTo>
                    <a:cubicBezTo>
                      <a:pt x="628" y="793"/>
                      <a:pt x="628" y="793"/>
                      <a:pt x="628" y="793"/>
                    </a:cubicBezTo>
                    <a:cubicBezTo>
                      <a:pt x="628" y="794"/>
                      <a:pt x="628" y="794"/>
                      <a:pt x="628" y="794"/>
                    </a:cubicBezTo>
                    <a:cubicBezTo>
                      <a:pt x="628" y="793"/>
                      <a:pt x="628" y="793"/>
                      <a:pt x="628" y="793"/>
                    </a:cubicBezTo>
                    <a:cubicBezTo>
                      <a:pt x="631" y="799"/>
                      <a:pt x="631" y="799"/>
                      <a:pt x="631" y="799"/>
                    </a:cubicBezTo>
                    <a:cubicBezTo>
                      <a:pt x="632" y="805"/>
                      <a:pt x="634" y="814"/>
                      <a:pt x="636" y="827"/>
                    </a:cubicBezTo>
                    <a:cubicBezTo>
                      <a:pt x="641" y="854"/>
                      <a:pt x="649" y="894"/>
                      <a:pt x="656" y="932"/>
                    </a:cubicBezTo>
                    <a:cubicBezTo>
                      <a:pt x="662" y="970"/>
                      <a:pt x="668" y="1004"/>
                      <a:pt x="668" y="1020"/>
                    </a:cubicBezTo>
                    <a:cubicBezTo>
                      <a:pt x="668" y="1058"/>
                      <a:pt x="669" y="1223"/>
                      <a:pt x="672" y="1250"/>
                    </a:cubicBezTo>
                    <a:cubicBezTo>
                      <a:pt x="676" y="1277"/>
                      <a:pt x="677" y="1307"/>
                      <a:pt x="659" y="1331"/>
                    </a:cubicBezTo>
                    <a:cubicBezTo>
                      <a:pt x="641" y="1356"/>
                      <a:pt x="636" y="1373"/>
                      <a:pt x="634" y="1380"/>
                    </a:cubicBezTo>
                    <a:cubicBezTo>
                      <a:pt x="632" y="1386"/>
                      <a:pt x="633" y="1460"/>
                      <a:pt x="633" y="1460"/>
                    </a:cubicBezTo>
                    <a:cubicBezTo>
                      <a:pt x="634" y="1461"/>
                      <a:pt x="634" y="1461"/>
                      <a:pt x="634" y="1461"/>
                    </a:cubicBezTo>
                    <a:cubicBezTo>
                      <a:pt x="634" y="1461"/>
                      <a:pt x="634" y="1461"/>
                      <a:pt x="634" y="1461"/>
                    </a:cubicBezTo>
                    <a:cubicBezTo>
                      <a:pt x="639" y="1486"/>
                      <a:pt x="639" y="1486"/>
                      <a:pt x="639" y="1486"/>
                    </a:cubicBezTo>
                    <a:cubicBezTo>
                      <a:pt x="665" y="1478"/>
                      <a:pt x="660" y="1412"/>
                      <a:pt x="660" y="1412"/>
                    </a:cubicBezTo>
                    <a:cubicBezTo>
                      <a:pt x="668" y="1421"/>
                      <a:pt x="671" y="1431"/>
                      <a:pt x="672" y="1439"/>
                    </a:cubicBezTo>
                    <a:cubicBezTo>
                      <a:pt x="674" y="1448"/>
                      <a:pt x="674" y="1456"/>
                      <a:pt x="674" y="1461"/>
                    </a:cubicBezTo>
                    <a:cubicBezTo>
                      <a:pt x="675" y="1471"/>
                      <a:pt x="672" y="1497"/>
                      <a:pt x="668" y="1500"/>
                    </a:cubicBezTo>
                    <a:cubicBezTo>
                      <a:pt x="665" y="1502"/>
                      <a:pt x="659" y="1519"/>
                      <a:pt x="661" y="1528"/>
                    </a:cubicBezTo>
                    <a:cubicBezTo>
                      <a:pt x="661" y="1531"/>
                      <a:pt x="662" y="1533"/>
                      <a:pt x="663" y="1534"/>
                    </a:cubicBezTo>
                    <a:cubicBezTo>
                      <a:pt x="670" y="1541"/>
                      <a:pt x="682" y="1532"/>
                      <a:pt x="682" y="1532"/>
                    </a:cubicBezTo>
                    <a:cubicBezTo>
                      <a:pt x="691" y="1537"/>
                      <a:pt x="699" y="1530"/>
                      <a:pt x="704" y="1524"/>
                    </a:cubicBezTo>
                    <a:cubicBezTo>
                      <a:pt x="704" y="1525"/>
                      <a:pt x="704" y="1525"/>
                      <a:pt x="704" y="1526"/>
                    </a:cubicBezTo>
                    <a:cubicBezTo>
                      <a:pt x="705" y="1523"/>
                      <a:pt x="705" y="1523"/>
                      <a:pt x="705" y="1523"/>
                    </a:cubicBezTo>
                    <a:cubicBezTo>
                      <a:pt x="707" y="1521"/>
                      <a:pt x="708" y="1519"/>
                      <a:pt x="708" y="1519"/>
                    </a:cubicBezTo>
                    <a:cubicBezTo>
                      <a:pt x="717" y="1520"/>
                      <a:pt x="741" y="1500"/>
                      <a:pt x="750" y="1481"/>
                    </a:cubicBezTo>
                    <a:cubicBezTo>
                      <a:pt x="760" y="1461"/>
                      <a:pt x="765" y="1408"/>
                      <a:pt x="758" y="1367"/>
                    </a:cubicBezTo>
                    <a:cubicBezTo>
                      <a:pt x="750" y="1327"/>
                      <a:pt x="750" y="1273"/>
                      <a:pt x="758" y="1227"/>
                    </a:cubicBezTo>
                    <a:close/>
                  </a:path>
                </a:pathLst>
              </a:custGeom>
              <a:noFill/>
              <a:ln w="0" cap="rnd" cmpd="sng">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sz="1114"/>
              </a:p>
            </p:txBody>
          </p:sp>
        </p:grpSp>
        <p:grpSp>
          <p:nvGrpSpPr>
            <p:cNvPr id="10" name="Group 206">
              <a:extLst>
                <a:ext uri="{FF2B5EF4-FFF2-40B4-BE49-F238E27FC236}">
                  <a16:creationId xmlns:a16="http://schemas.microsoft.com/office/drawing/2014/main" id="{7E641214-8695-3344-BDB9-C4E1D96EFDB6}"/>
                </a:ext>
              </a:extLst>
            </p:cNvPr>
            <p:cNvGrpSpPr>
              <a:grpSpLocks/>
            </p:cNvGrpSpPr>
            <p:nvPr/>
          </p:nvGrpSpPr>
          <p:grpSpPr bwMode="auto">
            <a:xfrm>
              <a:off x="1632765" y="2301055"/>
              <a:ext cx="171732" cy="507790"/>
              <a:chOff x="1531" y="712"/>
              <a:chExt cx="630" cy="2189"/>
            </a:xfrm>
            <a:solidFill>
              <a:srgbClr val="FEDBC8">
                <a:alpha val="35000"/>
              </a:srgbClr>
            </a:solidFill>
          </p:grpSpPr>
          <p:sp>
            <p:nvSpPr>
              <p:cNvPr id="11" name="Freeform 207">
                <a:extLst>
                  <a:ext uri="{FF2B5EF4-FFF2-40B4-BE49-F238E27FC236}">
                    <a16:creationId xmlns:a16="http://schemas.microsoft.com/office/drawing/2014/main" id="{41A90F07-282A-894A-A43A-2681E391F920}"/>
                  </a:ext>
                </a:extLst>
              </p:cNvPr>
              <p:cNvSpPr>
                <a:spLocks/>
              </p:cNvSpPr>
              <p:nvPr/>
            </p:nvSpPr>
            <p:spPr bwMode="auto">
              <a:xfrm>
                <a:off x="1531" y="712"/>
                <a:ext cx="630" cy="2189"/>
              </a:xfrm>
              <a:custGeom>
                <a:avLst/>
                <a:gdLst>
                  <a:gd name="T0" fmla="*/ 389 w 778"/>
                  <a:gd name="T1" fmla="*/ 340 h 2707"/>
                  <a:gd name="T2" fmla="*/ 264 w 778"/>
                  <a:gd name="T3" fmla="*/ 215 h 2707"/>
                  <a:gd name="T4" fmla="*/ 264 w 778"/>
                  <a:gd name="T5" fmla="*/ 213 h 2707"/>
                  <a:gd name="T6" fmla="*/ 274 w 778"/>
                  <a:gd name="T7" fmla="*/ 193 h 2707"/>
                  <a:gd name="T8" fmla="*/ 292 w 778"/>
                  <a:gd name="T9" fmla="*/ 150 h 2707"/>
                  <a:gd name="T10" fmla="*/ 300 w 778"/>
                  <a:gd name="T11" fmla="*/ 116 h 2707"/>
                  <a:gd name="T12" fmla="*/ 286 w 778"/>
                  <a:gd name="T13" fmla="*/ 112 h 2707"/>
                  <a:gd name="T14" fmla="*/ 285 w 778"/>
                  <a:gd name="T15" fmla="*/ 87 h 2707"/>
                  <a:gd name="T16" fmla="*/ 236 w 778"/>
                  <a:gd name="T17" fmla="*/ 11 h 2707"/>
                  <a:gd name="T18" fmla="*/ 206 w 778"/>
                  <a:gd name="T19" fmla="*/ 3 h 2707"/>
                  <a:gd name="T20" fmla="*/ 147 w 778"/>
                  <a:gd name="T21" fmla="*/ 14 h 2707"/>
                  <a:gd name="T22" fmla="*/ 124 w 778"/>
                  <a:gd name="T23" fmla="*/ 40 h 2707"/>
                  <a:gd name="T24" fmla="*/ 119 w 778"/>
                  <a:gd name="T25" fmla="*/ 82 h 2707"/>
                  <a:gd name="T26" fmla="*/ 124 w 778"/>
                  <a:gd name="T27" fmla="*/ 123 h 2707"/>
                  <a:gd name="T28" fmla="*/ 126 w 778"/>
                  <a:gd name="T29" fmla="*/ 129 h 2707"/>
                  <a:gd name="T30" fmla="*/ 127 w 778"/>
                  <a:gd name="T31" fmla="*/ 134 h 2707"/>
                  <a:gd name="T32" fmla="*/ 130 w 778"/>
                  <a:gd name="T33" fmla="*/ 139 h 2707"/>
                  <a:gd name="T34" fmla="*/ 116 w 778"/>
                  <a:gd name="T35" fmla="*/ 152 h 2707"/>
                  <a:gd name="T36" fmla="*/ 148 w 778"/>
                  <a:gd name="T37" fmla="*/ 192 h 2707"/>
                  <a:gd name="T38" fmla="*/ 160 w 778"/>
                  <a:gd name="T39" fmla="*/ 254 h 2707"/>
                  <a:gd name="T40" fmla="*/ 9 w 778"/>
                  <a:gd name="T41" fmla="*/ 658 h 2707"/>
                  <a:gd name="T42" fmla="*/ 4 w 778"/>
                  <a:gd name="T43" fmla="*/ 770 h 2707"/>
                  <a:gd name="T44" fmla="*/ 23 w 778"/>
                  <a:gd name="T45" fmla="*/ 784 h 2707"/>
                  <a:gd name="T46" fmla="*/ 58 w 778"/>
                  <a:gd name="T47" fmla="*/ 788 h 2707"/>
                  <a:gd name="T48" fmla="*/ 54 w 778"/>
                  <a:gd name="T49" fmla="*/ 754 h 2707"/>
                  <a:gd name="T50" fmla="*/ 74 w 778"/>
                  <a:gd name="T51" fmla="*/ 712 h 2707"/>
                  <a:gd name="T52" fmla="*/ 65 w 778"/>
                  <a:gd name="T53" fmla="*/ 545 h 2707"/>
                  <a:gd name="T54" fmla="*/ 92 w 778"/>
                  <a:gd name="T55" fmla="*/ 452 h 2707"/>
                  <a:gd name="T56" fmla="*/ 78 w 778"/>
                  <a:gd name="T57" fmla="*/ 758 h 2707"/>
                  <a:gd name="T58" fmla="*/ 96 w 778"/>
                  <a:gd name="T59" fmla="*/ 969 h 2707"/>
                  <a:gd name="T60" fmla="*/ 126 w 778"/>
                  <a:gd name="T61" fmla="*/ 1250 h 2707"/>
                  <a:gd name="T62" fmla="*/ 81 w 778"/>
                  <a:gd name="T63" fmla="*/ 1400 h 2707"/>
                  <a:gd name="T64" fmla="*/ 103 w 778"/>
                  <a:gd name="T65" fmla="*/ 1420 h 2707"/>
                  <a:gd name="T66" fmla="*/ 133 w 778"/>
                  <a:gd name="T67" fmla="*/ 1430 h 2707"/>
                  <a:gd name="T68" fmla="*/ 174 w 778"/>
                  <a:gd name="T69" fmla="*/ 1364 h 2707"/>
                  <a:gd name="T70" fmla="*/ 178 w 778"/>
                  <a:gd name="T71" fmla="*/ 1308 h 2707"/>
                  <a:gd name="T72" fmla="*/ 181 w 778"/>
                  <a:gd name="T73" fmla="*/ 1101 h 2707"/>
                  <a:gd name="T74" fmla="*/ 184 w 778"/>
                  <a:gd name="T75" fmla="*/ 944 h 2707"/>
                  <a:gd name="T76" fmla="*/ 209 w 778"/>
                  <a:gd name="T77" fmla="*/ 808 h 2707"/>
                  <a:gd name="T78" fmla="*/ 222 w 778"/>
                  <a:gd name="T79" fmla="*/ 1016 h 2707"/>
                  <a:gd name="T80" fmla="*/ 227 w 778"/>
                  <a:gd name="T81" fmla="*/ 1308 h 2707"/>
                  <a:gd name="T82" fmla="*/ 231 w 778"/>
                  <a:gd name="T83" fmla="*/ 1364 h 2707"/>
                  <a:gd name="T84" fmla="*/ 250 w 778"/>
                  <a:gd name="T85" fmla="*/ 1402 h 2707"/>
                  <a:gd name="T86" fmla="*/ 273 w 778"/>
                  <a:gd name="T87" fmla="*/ 1430 h 2707"/>
                  <a:gd name="T88" fmla="*/ 302 w 778"/>
                  <a:gd name="T89" fmla="*/ 1419 h 2707"/>
                  <a:gd name="T90" fmla="*/ 316 w 778"/>
                  <a:gd name="T91" fmla="*/ 1379 h 2707"/>
                  <a:gd name="T92" fmla="*/ 283 w 778"/>
                  <a:gd name="T93" fmla="*/ 1234 h 2707"/>
                  <a:gd name="T94" fmla="*/ 330 w 778"/>
                  <a:gd name="T95" fmla="*/ 758 h 2707"/>
                  <a:gd name="T96" fmla="*/ 329 w 778"/>
                  <a:gd name="T97" fmla="*/ 693 h 2707"/>
                  <a:gd name="T98" fmla="*/ 313 w 778"/>
                  <a:gd name="T99" fmla="*/ 548 h 2707"/>
                  <a:gd name="T100" fmla="*/ 334 w 778"/>
                  <a:gd name="T101" fmla="*/ 419 h 2707"/>
                  <a:gd name="T102" fmla="*/ 355 w 778"/>
                  <a:gd name="T103" fmla="*/ 539 h 2707"/>
                  <a:gd name="T104" fmla="*/ 336 w 778"/>
                  <a:gd name="T105" fmla="*/ 772 h 2707"/>
                  <a:gd name="T106" fmla="*/ 350 w 778"/>
                  <a:gd name="T107" fmla="*/ 746 h 2707"/>
                  <a:gd name="T108" fmla="*/ 351 w 778"/>
                  <a:gd name="T109" fmla="*/ 808 h 2707"/>
                  <a:gd name="T110" fmla="*/ 374 w 778"/>
                  <a:gd name="T111" fmla="*/ 807 h 2707"/>
                  <a:gd name="T112" fmla="*/ 402 w 778"/>
                  <a:gd name="T113" fmla="*/ 723 h 270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778" h="2707">
                    <a:moveTo>
                      <a:pt x="758" y="1227"/>
                    </a:moveTo>
                    <a:cubicBezTo>
                      <a:pt x="775" y="1130"/>
                      <a:pt x="778" y="1007"/>
                      <a:pt x="776" y="974"/>
                    </a:cubicBezTo>
                    <a:cubicBezTo>
                      <a:pt x="773" y="941"/>
                      <a:pt x="743" y="794"/>
                      <a:pt x="736" y="674"/>
                    </a:cubicBezTo>
                    <a:cubicBezTo>
                      <a:pt x="736" y="663"/>
                      <a:pt x="734" y="652"/>
                      <a:pt x="733" y="642"/>
                    </a:cubicBezTo>
                    <a:cubicBezTo>
                      <a:pt x="717" y="550"/>
                      <a:pt x="657" y="530"/>
                      <a:pt x="644" y="529"/>
                    </a:cubicBezTo>
                    <a:cubicBezTo>
                      <a:pt x="629" y="528"/>
                      <a:pt x="575" y="509"/>
                      <a:pt x="528" y="494"/>
                    </a:cubicBezTo>
                    <a:cubicBezTo>
                      <a:pt x="522" y="493"/>
                      <a:pt x="518" y="490"/>
                      <a:pt x="514" y="487"/>
                    </a:cubicBezTo>
                    <a:cubicBezTo>
                      <a:pt x="498" y="469"/>
                      <a:pt x="496" y="433"/>
                      <a:pt x="498" y="407"/>
                    </a:cubicBezTo>
                    <a:cubicBezTo>
                      <a:pt x="498" y="407"/>
                      <a:pt x="498" y="406"/>
                      <a:pt x="498" y="406"/>
                    </a:cubicBezTo>
                    <a:cubicBezTo>
                      <a:pt x="498" y="406"/>
                      <a:pt x="498" y="406"/>
                      <a:pt x="498" y="406"/>
                    </a:cubicBezTo>
                    <a:cubicBezTo>
                      <a:pt x="498" y="405"/>
                      <a:pt x="498" y="403"/>
                      <a:pt x="498" y="402"/>
                    </a:cubicBezTo>
                    <a:cubicBezTo>
                      <a:pt x="498" y="402"/>
                      <a:pt x="498" y="402"/>
                      <a:pt x="498" y="402"/>
                    </a:cubicBezTo>
                    <a:cubicBezTo>
                      <a:pt x="498" y="403"/>
                      <a:pt x="498" y="404"/>
                      <a:pt x="498" y="406"/>
                    </a:cubicBezTo>
                    <a:cubicBezTo>
                      <a:pt x="499" y="401"/>
                      <a:pt x="499" y="401"/>
                      <a:pt x="499" y="401"/>
                    </a:cubicBezTo>
                    <a:cubicBezTo>
                      <a:pt x="502" y="395"/>
                      <a:pt x="504" y="390"/>
                      <a:pt x="507" y="385"/>
                    </a:cubicBezTo>
                    <a:cubicBezTo>
                      <a:pt x="512" y="376"/>
                      <a:pt x="515" y="369"/>
                      <a:pt x="516" y="365"/>
                    </a:cubicBezTo>
                    <a:cubicBezTo>
                      <a:pt x="518" y="357"/>
                      <a:pt x="522" y="341"/>
                      <a:pt x="526" y="321"/>
                    </a:cubicBezTo>
                    <a:cubicBezTo>
                      <a:pt x="530" y="323"/>
                      <a:pt x="534" y="323"/>
                      <a:pt x="538" y="322"/>
                    </a:cubicBezTo>
                    <a:cubicBezTo>
                      <a:pt x="549" y="317"/>
                      <a:pt x="550" y="302"/>
                      <a:pt x="550" y="291"/>
                    </a:cubicBezTo>
                    <a:cubicBezTo>
                      <a:pt x="550" y="289"/>
                      <a:pt x="550" y="287"/>
                      <a:pt x="550" y="285"/>
                    </a:cubicBezTo>
                    <a:cubicBezTo>
                      <a:pt x="550" y="284"/>
                      <a:pt x="550" y="284"/>
                      <a:pt x="550" y="283"/>
                    </a:cubicBezTo>
                    <a:cubicBezTo>
                      <a:pt x="550" y="273"/>
                      <a:pt x="553" y="261"/>
                      <a:pt x="557" y="252"/>
                    </a:cubicBezTo>
                    <a:cubicBezTo>
                      <a:pt x="560" y="242"/>
                      <a:pt x="563" y="234"/>
                      <a:pt x="565" y="224"/>
                    </a:cubicBezTo>
                    <a:cubicBezTo>
                      <a:pt x="565" y="222"/>
                      <a:pt x="565" y="220"/>
                      <a:pt x="565" y="219"/>
                    </a:cubicBezTo>
                    <a:cubicBezTo>
                      <a:pt x="565" y="211"/>
                      <a:pt x="562" y="203"/>
                      <a:pt x="553" y="202"/>
                    </a:cubicBezTo>
                    <a:cubicBezTo>
                      <a:pt x="547" y="202"/>
                      <a:pt x="542" y="206"/>
                      <a:pt x="538" y="211"/>
                    </a:cubicBezTo>
                    <a:cubicBezTo>
                      <a:pt x="538" y="211"/>
                      <a:pt x="538" y="211"/>
                      <a:pt x="538" y="211"/>
                    </a:cubicBezTo>
                    <a:cubicBezTo>
                      <a:pt x="538" y="211"/>
                      <a:pt x="538" y="212"/>
                      <a:pt x="538" y="212"/>
                    </a:cubicBezTo>
                    <a:cubicBezTo>
                      <a:pt x="538" y="210"/>
                      <a:pt x="538" y="208"/>
                      <a:pt x="538" y="206"/>
                    </a:cubicBezTo>
                    <a:cubicBezTo>
                      <a:pt x="539" y="196"/>
                      <a:pt x="541" y="185"/>
                      <a:pt x="539" y="176"/>
                    </a:cubicBezTo>
                    <a:cubicBezTo>
                      <a:pt x="539" y="174"/>
                      <a:pt x="539" y="173"/>
                      <a:pt x="538" y="171"/>
                    </a:cubicBezTo>
                    <a:cubicBezTo>
                      <a:pt x="538" y="169"/>
                      <a:pt x="537" y="167"/>
                      <a:pt x="537" y="165"/>
                    </a:cubicBezTo>
                    <a:cubicBezTo>
                      <a:pt x="536" y="159"/>
                      <a:pt x="535" y="153"/>
                      <a:pt x="534" y="147"/>
                    </a:cubicBezTo>
                    <a:cubicBezTo>
                      <a:pt x="529" y="117"/>
                      <a:pt x="517" y="94"/>
                      <a:pt x="501" y="68"/>
                    </a:cubicBezTo>
                    <a:cubicBezTo>
                      <a:pt x="495" y="60"/>
                      <a:pt x="489" y="53"/>
                      <a:pt x="482" y="46"/>
                    </a:cubicBezTo>
                    <a:cubicBezTo>
                      <a:pt x="471" y="35"/>
                      <a:pt x="457" y="26"/>
                      <a:pt x="443" y="20"/>
                    </a:cubicBezTo>
                    <a:cubicBezTo>
                      <a:pt x="443" y="20"/>
                      <a:pt x="442" y="19"/>
                      <a:pt x="442" y="19"/>
                    </a:cubicBezTo>
                    <a:cubicBezTo>
                      <a:pt x="446" y="20"/>
                      <a:pt x="450" y="21"/>
                      <a:pt x="454" y="21"/>
                    </a:cubicBezTo>
                    <a:cubicBezTo>
                      <a:pt x="448" y="15"/>
                      <a:pt x="431" y="11"/>
                      <a:pt x="422" y="9"/>
                    </a:cubicBezTo>
                    <a:cubicBezTo>
                      <a:pt x="411" y="6"/>
                      <a:pt x="400" y="6"/>
                      <a:pt x="389" y="6"/>
                    </a:cubicBezTo>
                    <a:cubicBezTo>
                      <a:pt x="393" y="5"/>
                      <a:pt x="397" y="3"/>
                      <a:pt x="401" y="3"/>
                    </a:cubicBezTo>
                    <a:cubicBezTo>
                      <a:pt x="385" y="0"/>
                      <a:pt x="353" y="2"/>
                      <a:pt x="336" y="13"/>
                    </a:cubicBezTo>
                    <a:cubicBezTo>
                      <a:pt x="334" y="13"/>
                      <a:pt x="331" y="14"/>
                      <a:pt x="328" y="15"/>
                    </a:cubicBezTo>
                    <a:cubicBezTo>
                      <a:pt x="311" y="15"/>
                      <a:pt x="294" y="17"/>
                      <a:pt x="278" y="26"/>
                    </a:cubicBezTo>
                    <a:cubicBezTo>
                      <a:pt x="284" y="27"/>
                      <a:pt x="293" y="22"/>
                      <a:pt x="299" y="25"/>
                    </a:cubicBezTo>
                    <a:cubicBezTo>
                      <a:pt x="281" y="29"/>
                      <a:pt x="264" y="35"/>
                      <a:pt x="252" y="51"/>
                    </a:cubicBezTo>
                    <a:cubicBezTo>
                      <a:pt x="259" y="47"/>
                      <a:pt x="267" y="45"/>
                      <a:pt x="275" y="44"/>
                    </a:cubicBezTo>
                    <a:cubicBezTo>
                      <a:pt x="261" y="53"/>
                      <a:pt x="243" y="62"/>
                      <a:pt x="234" y="76"/>
                    </a:cubicBezTo>
                    <a:cubicBezTo>
                      <a:pt x="241" y="73"/>
                      <a:pt x="248" y="68"/>
                      <a:pt x="255" y="65"/>
                    </a:cubicBezTo>
                    <a:cubicBezTo>
                      <a:pt x="248" y="72"/>
                      <a:pt x="244" y="80"/>
                      <a:pt x="241" y="89"/>
                    </a:cubicBezTo>
                    <a:cubicBezTo>
                      <a:pt x="234" y="101"/>
                      <a:pt x="228" y="115"/>
                      <a:pt x="226" y="131"/>
                    </a:cubicBezTo>
                    <a:cubicBezTo>
                      <a:pt x="224" y="138"/>
                      <a:pt x="224" y="146"/>
                      <a:pt x="224" y="154"/>
                    </a:cubicBezTo>
                    <a:cubicBezTo>
                      <a:pt x="224" y="178"/>
                      <a:pt x="224" y="201"/>
                      <a:pt x="231" y="224"/>
                    </a:cubicBezTo>
                    <a:cubicBezTo>
                      <a:pt x="231" y="224"/>
                      <a:pt x="231" y="224"/>
                      <a:pt x="231" y="224"/>
                    </a:cubicBezTo>
                    <a:cubicBezTo>
                      <a:pt x="231" y="225"/>
                      <a:pt x="231" y="226"/>
                      <a:pt x="232" y="227"/>
                    </a:cubicBezTo>
                    <a:cubicBezTo>
                      <a:pt x="232" y="228"/>
                      <a:pt x="233" y="230"/>
                      <a:pt x="233" y="232"/>
                    </a:cubicBezTo>
                    <a:cubicBezTo>
                      <a:pt x="233" y="232"/>
                      <a:pt x="233" y="232"/>
                      <a:pt x="233" y="232"/>
                    </a:cubicBezTo>
                    <a:cubicBezTo>
                      <a:pt x="234" y="234"/>
                      <a:pt x="234" y="235"/>
                      <a:pt x="235" y="237"/>
                    </a:cubicBezTo>
                    <a:cubicBezTo>
                      <a:pt x="235" y="237"/>
                      <a:pt x="235" y="237"/>
                      <a:pt x="235" y="238"/>
                    </a:cubicBezTo>
                    <a:cubicBezTo>
                      <a:pt x="235" y="239"/>
                      <a:pt x="236" y="241"/>
                      <a:pt x="236" y="243"/>
                    </a:cubicBezTo>
                    <a:cubicBezTo>
                      <a:pt x="236" y="243"/>
                      <a:pt x="236" y="243"/>
                      <a:pt x="236" y="243"/>
                    </a:cubicBezTo>
                    <a:cubicBezTo>
                      <a:pt x="237" y="245"/>
                      <a:pt x="237" y="246"/>
                      <a:pt x="238" y="248"/>
                    </a:cubicBezTo>
                    <a:cubicBezTo>
                      <a:pt x="238" y="248"/>
                      <a:pt x="238" y="248"/>
                      <a:pt x="238" y="249"/>
                    </a:cubicBezTo>
                    <a:cubicBezTo>
                      <a:pt x="239" y="250"/>
                      <a:pt x="239" y="252"/>
                      <a:pt x="240" y="253"/>
                    </a:cubicBezTo>
                    <a:cubicBezTo>
                      <a:pt x="240" y="254"/>
                      <a:pt x="240" y="254"/>
                      <a:pt x="241" y="255"/>
                    </a:cubicBezTo>
                    <a:cubicBezTo>
                      <a:pt x="241" y="256"/>
                      <a:pt x="242" y="257"/>
                      <a:pt x="242" y="259"/>
                    </a:cubicBezTo>
                    <a:cubicBezTo>
                      <a:pt x="243" y="259"/>
                      <a:pt x="243" y="260"/>
                      <a:pt x="243" y="260"/>
                    </a:cubicBezTo>
                    <a:cubicBezTo>
                      <a:pt x="244" y="262"/>
                      <a:pt x="244" y="263"/>
                      <a:pt x="245" y="264"/>
                    </a:cubicBezTo>
                    <a:cubicBezTo>
                      <a:pt x="245" y="265"/>
                      <a:pt x="245" y="265"/>
                      <a:pt x="245" y="265"/>
                    </a:cubicBezTo>
                    <a:cubicBezTo>
                      <a:pt x="242" y="264"/>
                      <a:pt x="239" y="264"/>
                      <a:pt x="236" y="264"/>
                    </a:cubicBezTo>
                    <a:cubicBezTo>
                      <a:pt x="232" y="265"/>
                      <a:pt x="229" y="265"/>
                      <a:pt x="227" y="267"/>
                    </a:cubicBezTo>
                    <a:cubicBezTo>
                      <a:pt x="219" y="271"/>
                      <a:pt x="218" y="279"/>
                      <a:pt x="218" y="287"/>
                    </a:cubicBezTo>
                    <a:cubicBezTo>
                      <a:pt x="219" y="297"/>
                      <a:pt x="227" y="304"/>
                      <a:pt x="234" y="311"/>
                    </a:cubicBezTo>
                    <a:cubicBezTo>
                      <a:pt x="246" y="323"/>
                      <a:pt x="252" y="339"/>
                      <a:pt x="261" y="352"/>
                    </a:cubicBezTo>
                    <a:cubicBezTo>
                      <a:pt x="265" y="357"/>
                      <a:pt x="271" y="364"/>
                      <a:pt x="279" y="363"/>
                    </a:cubicBezTo>
                    <a:cubicBezTo>
                      <a:pt x="279" y="363"/>
                      <a:pt x="279" y="363"/>
                      <a:pt x="279" y="363"/>
                    </a:cubicBezTo>
                    <a:cubicBezTo>
                      <a:pt x="279" y="363"/>
                      <a:pt x="279" y="363"/>
                      <a:pt x="279" y="363"/>
                    </a:cubicBezTo>
                    <a:cubicBezTo>
                      <a:pt x="281" y="362"/>
                      <a:pt x="283" y="361"/>
                      <a:pt x="284" y="360"/>
                    </a:cubicBezTo>
                    <a:cubicBezTo>
                      <a:pt x="292" y="376"/>
                      <a:pt x="301" y="392"/>
                      <a:pt x="310" y="403"/>
                    </a:cubicBezTo>
                    <a:cubicBezTo>
                      <a:pt x="313" y="427"/>
                      <a:pt x="315" y="465"/>
                      <a:pt x="301" y="480"/>
                    </a:cubicBezTo>
                    <a:cubicBezTo>
                      <a:pt x="281" y="503"/>
                      <a:pt x="221" y="510"/>
                      <a:pt x="194" y="516"/>
                    </a:cubicBezTo>
                    <a:cubicBezTo>
                      <a:pt x="167" y="523"/>
                      <a:pt x="91" y="519"/>
                      <a:pt x="79" y="655"/>
                    </a:cubicBezTo>
                    <a:cubicBezTo>
                      <a:pt x="68" y="790"/>
                      <a:pt x="15" y="884"/>
                      <a:pt x="7" y="982"/>
                    </a:cubicBezTo>
                    <a:cubicBezTo>
                      <a:pt x="0" y="1081"/>
                      <a:pt x="15" y="1213"/>
                      <a:pt x="17" y="1245"/>
                    </a:cubicBezTo>
                    <a:cubicBezTo>
                      <a:pt x="20" y="1278"/>
                      <a:pt x="22" y="1347"/>
                      <a:pt x="11" y="1379"/>
                    </a:cubicBezTo>
                    <a:cubicBezTo>
                      <a:pt x="0" y="1410"/>
                      <a:pt x="8" y="1454"/>
                      <a:pt x="8" y="1454"/>
                    </a:cubicBezTo>
                    <a:cubicBezTo>
                      <a:pt x="8" y="1454"/>
                      <a:pt x="8" y="1454"/>
                      <a:pt x="8" y="1454"/>
                    </a:cubicBezTo>
                    <a:cubicBezTo>
                      <a:pt x="8" y="1455"/>
                      <a:pt x="8" y="1455"/>
                      <a:pt x="8" y="1455"/>
                    </a:cubicBezTo>
                    <a:cubicBezTo>
                      <a:pt x="8" y="1455"/>
                      <a:pt x="13" y="1461"/>
                      <a:pt x="21" y="1468"/>
                    </a:cubicBezTo>
                    <a:cubicBezTo>
                      <a:pt x="21" y="1470"/>
                      <a:pt x="22" y="1472"/>
                      <a:pt x="24" y="1474"/>
                    </a:cubicBezTo>
                    <a:cubicBezTo>
                      <a:pt x="22" y="1469"/>
                      <a:pt x="22" y="1469"/>
                      <a:pt x="22" y="1469"/>
                    </a:cubicBezTo>
                    <a:cubicBezTo>
                      <a:pt x="29" y="1476"/>
                      <a:pt x="39" y="1483"/>
                      <a:pt x="45" y="1483"/>
                    </a:cubicBezTo>
                    <a:cubicBezTo>
                      <a:pt x="45" y="1483"/>
                      <a:pt x="78" y="1509"/>
                      <a:pt x="96" y="1508"/>
                    </a:cubicBezTo>
                    <a:cubicBezTo>
                      <a:pt x="100" y="1507"/>
                      <a:pt x="99" y="1498"/>
                      <a:pt x="99" y="1498"/>
                    </a:cubicBezTo>
                    <a:cubicBezTo>
                      <a:pt x="99" y="1498"/>
                      <a:pt x="110" y="1500"/>
                      <a:pt x="110" y="1491"/>
                    </a:cubicBezTo>
                    <a:cubicBezTo>
                      <a:pt x="110" y="1490"/>
                      <a:pt x="110" y="1489"/>
                      <a:pt x="110" y="1489"/>
                    </a:cubicBezTo>
                    <a:cubicBezTo>
                      <a:pt x="108" y="1480"/>
                      <a:pt x="89" y="1472"/>
                      <a:pt x="88" y="1471"/>
                    </a:cubicBezTo>
                    <a:cubicBezTo>
                      <a:pt x="88" y="1465"/>
                      <a:pt x="86" y="1423"/>
                      <a:pt x="86" y="1421"/>
                    </a:cubicBezTo>
                    <a:cubicBezTo>
                      <a:pt x="85" y="1419"/>
                      <a:pt x="99" y="1400"/>
                      <a:pt x="101" y="1398"/>
                    </a:cubicBezTo>
                    <a:cubicBezTo>
                      <a:pt x="101" y="1401"/>
                      <a:pt x="100" y="1413"/>
                      <a:pt x="102" y="1425"/>
                    </a:cubicBezTo>
                    <a:cubicBezTo>
                      <a:pt x="105" y="1442"/>
                      <a:pt x="113" y="1460"/>
                      <a:pt x="133" y="1463"/>
                    </a:cubicBezTo>
                    <a:cubicBezTo>
                      <a:pt x="133" y="1463"/>
                      <a:pt x="136" y="1426"/>
                      <a:pt x="138" y="1420"/>
                    </a:cubicBezTo>
                    <a:cubicBezTo>
                      <a:pt x="139" y="1414"/>
                      <a:pt x="139" y="1350"/>
                      <a:pt x="139" y="1350"/>
                    </a:cubicBezTo>
                    <a:cubicBezTo>
                      <a:pt x="139" y="1350"/>
                      <a:pt x="139" y="1348"/>
                      <a:pt x="138" y="1345"/>
                    </a:cubicBezTo>
                    <a:cubicBezTo>
                      <a:pt x="137" y="1339"/>
                      <a:pt x="133" y="1325"/>
                      <a:pt x="118" y="1306"/>
                    </a:cubicBezTo>
                    <a:cubicBezTo>
                      <a:pt x="109" y="1294"/>
                      <a:pt x="105" y="1282"/>
                      <a:pt x="103" y="1269"/>
                    </a:cubicBezTo>
                    <a:cubicBezTo>
                      <a:pt x="100" y="1252"/>
                      <a:pt x="101" y="1236"/>
                      <a:pt x="100" y="1223"/>
                    </a:cubicBezTo>
                    <a:cubicBezTo>
                      <a:pt x="98" y="1200"/>
                      <a:pt x="117" y="1048"/>
                      <a:pt x="122" y="1031"/>
                    </a:cubicBezTo>
                    <a:cubicBezTo>
                      <a:pt x="128" y="1014"/>
                      <a:pt x="132" y="953"/>
                      <a:pt x="131" y="934"/>
                    </a:cubicBezTo>
                    <a:cubicBezTo>
                      <a:pt x="129" y="914"/>
                      <a:pt x="166" y="815"/>
                      <a:pt x="168" y="810"/>
                    </a:cubicBezTo>
                    <a:cubicBezTo>
                      <a:pt x="170" y="809"/>
                      <a:pt x="170" y="809"/>
                      <a:pt x="170" y="809"/>
                    </a:cubicBezTo>
                    <a:cubicBezTo>
                      <a:pt x="170" y="825"/>
                      <a:pt x="171" y="841"/>
                      <a:pt x="172" y="855"/>
                    </a:cubicBezTo>
                    <a:cubicBezTo>
                      <a:pt x="178" y="907"/>
                      <a:pt x="181" y="1087"/>
                      <a:pt x="176" y="1126"/>
                    </a:cubicBezTo>
                    <a:cubicBezTo>
                      <a:pt x="171" y="1165"/>
                      <a:pt x="182" y="1180"/>
                      <a:pt x="162" y="1319"/>
                    </a:cubicBezTo>
                    <a:cubicBezTo>
                      <a:pt x="161" y="1319"/>
                      <a:pt x="161" y="1319"/>
                      <a:pt x="161" y="1319"/>
                    </a:cubicBezTo>
                    <a:cubicBezTo>
                      <a:pt x="161" y="1319"/>
                      <a:pt x="151" y="1402"/>
                      <a:pt x="147" y="1433"/>
                    </a:cubicBezTo>
                    <a:cubicBezTo>
                      <a:pt x="143" y="1460"/>
                      <a:pt x="136" y="1546"/>
                      <a:pt x="149" y="1620"/>
                    </a:cubicBezTo>
                    <a:cubicBezTo>
                      <a:pt x="151" y="1630"/>
                      <a:pt x="153" y="1640"/>
                      <a:pt x="156" y="1650"/>
                    </a:cubicBezTo>
                    <a:cubicBezTo>
                      <a:pt x="164" y="1679"/>
                      <a:pt x="169" y="1704"/>
                      <a:pt x="173" y="1727"/>
                    </a:cubicBezTo>
                    <a:cubicBezTo>
                      <a:pt x="180" y="1765"/>
                      <a:pt x="182" y="1798"/>
                      <a:pt x="180" y="1833"/>
                    </a:cubicBezTo>
                    <a:cubicBezTo>
                      <a:pt x="177" y="1890"/>
                      <a:pt x="190" y="1943"/>
                      <a:pt x="191" y="1997"/>
                    </a:cubicBezTo>
                    <a:cubicBezTo>
                      <a:pt x="192" y="2041"/>
                      <a:pt x="197" y="2161"/>
                      <a:pt x="216" y="2265"/>
                    </a:cubicBezTo>
                    <a:cubicBezTo>
                      <a:pt x="220" y="2289"/>
                      <a:pt x="225" y="2313"/>
                      <a:pt x="231" y="2334"/>
                    </a:cubicBezTo>
                    <a:cubicBezTo>
                      <a:pt x="234" y="2345"/>
                      <a:pt x="236" y="2355"/>
                      <a:pt x="238" y="2364"/>
                    </a:cubicBezTo>
                    <a:cubicBezTo>
                      <a:pt x="255" y="2457"/>
                      <a:pt x="224" y="2499"/>
                      <a:pt x="224" y="2499"/>
                    </a:cubicBezTo>
                    <a:cubicBezTo>
                      <a:pt x="224" y="2499"/>
                      <a:pt x="200" y="2541"/>
                      <a:pt x="192" y="2571"/>
                    </a:cubicBezTo>
                    <a:cubicBezTo>
                      <a:pt x="187" y="2589"/>
                      <a:pt x="173" y="2594"/>
                      <a:pt x="168" y="2608"/>
                    </a:cubicBezTo>
                    <a:cubicBezTo>
                      <a:pt x="164" y="2620"/>
                      <a:pt x="150" y="2629"/>
                      <a:pt x="153" y="2648"/>
                    </a:cubicBezTo>
                    <a:cubicBezTo>
                      <a:pt x="153" y="2651"/>
                      <a:pt x="154" y="2654"/>
                      <a:pt x="155" y="2657"/>
                    </a:cubicBezTo>
                    <a:cubicBezTo>
                      <a:pt x="155" y="2657"/>
                      <a:pt x="160" y="2682"/>
                      <a:pt x="172" y="2673"/>
                    </a:cubicBezTo>
                    <a:cubicBezTo>
                      <a:pt x="172" y="2673"/>
                      <a:pt x="182" y="2690"/>
                      <a:pt x="194" y="2683"/>
                    </a:cubicBezTo>
                    <a:cubicBezTo>
                      <a:pt x="194" y="2684"/>
                      <a:pt x="194" y="2684"/>
                      <a:pt x="194" y="2685"/>
                    </a:cubicBezTo>
                    <a:cubicBezTo>
                      <a:pt x="195" y="2683"/>
                      <a:pt x="195" y="2683"/>
                      <a:pt x="195" y="2683"/>
                    </a:cubicBezTo>
                    <a:cubicBezTo>
                      <a:pt x="196" y="2685"/>
                      <a:pt x="211" y="2700"/>
                      <a:pt x="221" y="2685"/>
                    </a:cubicBezTo>
                    <a:cubicBezTo>
                      <a:pt x="221" y="2686"/>
                      <a:pt x="221" y="2687"/>
                      <a:pt x="222" y="2689"/>
                    </a:cubicBezTo>
                    <a:cubicBezTo>
                      <a:pt x="223" y="2696"/>
                      <a:pt x="228" y="2706"/>
                      <a:pt x="249" y="2705"/>
                    </a:cubicBezTo>
                    <a:cubicBezTo>
                      <a:pt x="279" y="2703"/>
                      <a:pt x="281" y="2690"/>
                      <a:pt x="280" y="2672"/>
                    </a:cubicBezTo>
                    <a:cubicBezTo>
                      <a:pt x="279" y="2654"/>
                      <a:pt x="293" y="2651"/>
                      <a:pt x="293" y="2651"/>
                    </a:cubicBezTo>
                    <a:cubicBezTo>
                      <a:pt x="293" y="2651"/>
                      <a:pt x="314" y="2635"/>
                      <a:pt x="314" y="2616"/>
                    </a:cubicBezTo>
                    <a:cubicBezTo>
                      <a:pt x="314" y="2596"/>
                      <a:pt x="328" y="2580"/>
                      <a:pt x="328" y="2580"/>
                    </a:cubicBezTo>
                    <a:cubicBezTo>
                      <a:pt x="328" y="2580"/>
                      <a:pt x="344" y="2573"/>
                      <a:pt x="337" y="2535"/>
                    </a:cubicBezTo>
                    <a:cubicBezTo>
                      <a:pt x="337" y="2532"/>
                      <a:pt x="336" y="2528"/>
                      <a:pt x="335" y="2524"/>
                    </a:cubicBezTo>
                    <a:cubicBezTo>
                      <a:pt x="335" y="2523"/>
                      <a:pt x="341" y="2500"/>
                      <a:pt x="337" y="2478"/>
                    </a:cubicBezTo>
                    <a:cubicBezTo>
                      <a:pt x="337" y="2477"/>
                      <a:pt x="336" y="2475"/>
                      <a:pt x="336" y="2473"/>
                    </a:cubicBezTo>
                    <a:cubicBezTo>
                      <a:pt x="336" y="2472"/>
                      <a:pt x="335" y="2471"/>
                      <a:pt x="335" y="2469"/>
                    </a:cubicBezTo>
                    <a:cubicBezTo>
                      <a:pt x="330" y="2440"/>
                      <a:pt x="332" y="2368"/>
                      <a:pt x="333" y="2341"/>
                    </a:cubicBezTo>
                    <a:cubicBezTo>
                      <a:pt x="334" y="2311"/>
                      <a:pt x="352" y="2147"/>
                      <a:pt x="340" y="2083"/>
                    </a:cubicBezTo>
                    <a:cubicBezTo>
                      <a:pt x="340" y="2083"/>
                      <a:pt x="340" y="2083"/>
                      <a:pt x="340" y="2082"/>
                    </a:cubicBezTo>
                    <a:cubicBezTo>
                      <a:pt x="340" y="2082"/>
                      <a:pt x="340" y="2082"/>
                      <a:pt x="340" y="2082"/>
                    </a:cubicBezTo>
                    <a:cubicBezTo>
                      <a:pt x="339" y="2079"/>
                      <a:pt x="339" y="2076"/>
                      <a:pt x="338" y="2073"/>
                    </a:cubicBezTo>
                    <a:cubicBezTo>
                      <a:pt x="321" y="1974"/>
                      <a:pt x="348" y="1939"/>
                      <a:pt x="348" y="1890"/>
                    </a:cubicBezTo>
                    <a:cubicBezTo>
                      <a:pt x="348" y="1890"/>
                      <a:pt x="352" y="1833"/>
                      <a:pt x="346" y="1787"/>
                    </a:cubicBezTo>
                    <a:cubicBezTo>
                      <a:pt x="341" y="1740"/>
                      <a:pt x="351" y="1688"/>
                      <a:pt x="357" y="1629"/>
                    </a:cubicBezTo>
                    <a:cubicBezTo>
                      <a:pt x="360" y="1591"/>
                      <a:pt x="366" y="1555"/>
                      <a:pt x="370" y="1527"/>
                    </a:cubicBezTo>
                    <a:cubicBezTo>
                      <a:pt x="375" y="1529"/>
                      <a:pt x="381" y="1530"/>
                      <a:pt x="387" y="1530"/>
                    </a:cubicBezTo>
                    <a:cubicBezTo>
                      <a:pt x="389" y="1530"/>
                      <a:pt x="391" y="1530"/>
                      <a:pt x="393" y="1529"/>
                    </a:cubicBezTo>
                    <a:cubicBezTo>
                      <a:pt x="397" y="1557"/>
                      <a:pt x="403" y="1592"/>
                      <a:pt x="406" y="1628"/>
                    </a:cubicBezTo>
                    <a:cubicBezTo>
                      <a:pt x="412" y="1687"/>
                      <a:pt x="422" y="1739"/>
                      <a:pt x="416" y="1786"/>
                    </a:cubicBezTo>
                    <a:cubicBezTo>
                      <a:pt x="411" y="1833"/>
                      <a:pt x="415" y="1889"/>
                      <a:pt x="415" y="1889"/>
                    </a:cubicBezTo>
                    <a:cubicBezTo>
                      <a:pt x="415" y="1900"/>
                      <a:pt x="416" y="1911"/>
                      <a:pt x="418" y="1921"/>
                    </a:cubicBezTo>
                    <a:cubicBezTo>
                      <a:pt x="420" y="1934"/>
                      <a:pt x="423" y="1946"/>
                      <a:pt x="426" y="1960"/>
                    </a:cubicBezTo>
                    <a:cubicBezTo>
                      <a:pt x="431" y="1989"/>
                      <a:pt x="434" y="2026"/>
                      <a:pt x="423" y="2082"/>
                    </a:cubicBezTo>
                    <a:cubicBezTo>
                      <a:pt x="411" y="2147"/>
                      <a:pt x="429" y="2311"/>
                      <a:pt x="430" y="2340"/>
                    </a:cubicBezTo>
                    <a:cubicBezTo>
                      <a:pt x="431" y="2369"/>
                      <a:pt x="433" y="2450"/>
                      <a:pt x="427" y="2473"/>
                    </a:cubicBezTo>
                    <a:cubicBezTo>
                      <a:pt x="423" y="2490"/>
                      <a:pt x="425" y="2507"/>
                      <a:pt x="426" y="2516"/>
                    </a:cubicBezTo>
                    <a:cubicBezTo>
                      <a:pt x="427" y="2520"/>
                      <a:pt x="428" y="2522"/>
                      <a:pt x="428" y="2523"/>
                    </a:cubicBezTo>
                    <a:cubicBezTo>
                      <a:pt x="423" y="2541"/>
                      <a:pt x="423" y="2553"/>
                      <a:pt x="425" y="2562"/>
                    </a:cubicBezTo>
                    <a:cubicBezTo>
                      <a:pt x="428" y="2576"/>
                      <a:pt x="435" y="2580"/>
                      <a:pt x="435" y="2580"/>
                    </a:cubicBezTo>
                    <a:cubicBezTo>
                      <a:pt x="435" y="2580"/>
                      <a:pt x="446" y="2592"/>
                      <a:pt x="449" y="2608"/>
                    </a:cubicBezTo>
                    <a:cubicBezTo>
                      <a:pt x="449" y="2610"/>
                      <a:pt x="449" y="2613"/>
                      <a:pt x="449" y="2615"/>
                    </a:cubicBezTo>
                    <a:cubicBezTo>
                      <a:pt x="449" y="2616"/>
                      <a:pt x="449" y="2618"/>
                      <a:pt x="450" y="2619"/>
                    </a:cubicBezTo>
                    <a:cubicBezTo>
                      <a:pt x="452" y="2637"/>
                      <a:pt x="470" y="2651"/>
                      <a:pt x="470" y="2651"/>
                    </a:cubicBezTo>
                    <a:cubicBezTo>
                      <a:pt x="470" y="2651"/>
                      <a:pt x="480" y="2653"/>
                      <a:pt x="483" y="2665"/>
                    </a:cubicBezTo>
                    <a:cubicBezTo>
                      <a:pt x="483" y="2667"/>
                      <a:pt x="483" y="2669"/>
                      <a:pt x="483" y="2671"/>
                    </a:cubicBezTo>
                    <a:cubicBezTo>
                      <a:pt x="483" y="2676"/>
                      <a:pt x="483" y="2680"/>
                      <a:pt x="483" y="2684"/>
                    </a:cubicBezTo>
                    <a:cubicBezTo>
                      <a:pt x="485" y="2696"/>
                      <a:pt x="492" y="2703"/>
                      <a:pt x="514" y="2705"/>
                    </a:cubicBezTo>
                    <a:cubicBezTo>
                      <a:pt x="544" y="2707"/>
                      <a:pt x="542" y="2685"/>
                      <a:pt x="542" y="2685"/>
                    </a:cubicBezTo>
                    <a:cubicBezTo>
                      <a:pt x="551" y="2699"/>
                      <a:pt x="566" y="2686"/>
                      <a:pt x="568" y="2683"/>
                    </a:cubicBezTo>
                    <a:cubicBezTo>
                      <a:pt x="569" y="2685"/>
                      <a:pt x="569" y="2685"/>
                      <a:pt x="569" y="2685"/>
                    </a:cubicBezTo>
                    <a:cubicBezTo>
                      <a:pt x="569" y="2684"/>
                      <a:pt x="569" y="2684"/>
                      <a:pt x="569" y="2683"/>
                    </a:cubicBezTo>
                    <a:cubicBezTo>
                      <a:pt x="581" y="2690"/>
                      <a:pt x="591" y="2673"/>
                      <a:pt x="591" y="2673"/>
                    </a:cubicBezTo>
                    <a:cubicBezTo>
                      <a:pt x="603" y="2682"/>
                      <a:pt x="608" y="2657"/>
                      <a:pt x="608" y="2657"/>
                    </a:cubicBezTo>
                    <a:cubicBezTo>
                      <a:pt x="611" y="2649"/>
                      <a:pt x="611" y="2642"/>
                      <a:pt x="610" y="2637"/>
                    </a:cubicBezTo>
                    <a:cubicBezTo>
                      <a:pt x="607" y="2625"/>
                      <a:pt x="598" y="2617"/>
                      <a:pt x="595" y="2608"/>
                    </a:cubicBezTo>
                    <a:cubicBezTo>
                      <a:pt x="590" y="2594"/>
                      <a:pt x="576" y="2589"/>
                      <a:pt x="571" y="2571"/>
                    </a:cubicBezTo>
                    <a:cubicBezTo>
                      <a:pt x="563" y="2541"/>
                      <a:pt x="539" y="2499"/>
                      <a:pt x="539" y="2499"/>
                    </a:cubicBezTo>
                    <a:cubicBezTo>
                      <a:pt x="539" y="2499"/>
                      <a:pt x="528" y="2484"/>
                      <a:pt x="523" y="2454"/>
                    </a:cubicBezTo>
                    <a:cubicBezTo>
                      <a:pt x="518" y="2427"/>
                      <a:pt x="517" y="2387"/>
                      <a:pt x="532" y="2334"/>
                    </a:cubicBezTo>
                    <a:cubicBezTo>
                      <a:pt x="563" y="2220"/>
                      <a:pt x="570" y="2052"/>
                      <a:pt x="572" y="1998"/>
                    </a:cubicBezTo>
                    <a:cubicBezTo>
                      <a:pt x="573" y="1944"/>
                      <a:pt x="586" y="1891"/>
                      <a:pt x="583" y="1834"/>
                    </a:cubicBezTo>
                    <a:cubicBezTo>
                      <a:pt x="580" y="1777"/>
                      <a:pt x="586" y="1729"/>
                      <a:pt x="607" y="1650"/>
                    </a:cubicBezTo>
                    <a:cubicBezTo>
                      <a:pt x="629" y="1572"/>
                      <a:pt x="621" y="1465"/>
                      <a:pt x="623" y="1433"/>
                    </a:cubicBezTo>
                    <a:cubicBezTo>
                      <a:pt x="627" y="1376"/>
                      <a:pt x="620" y="1312"/>
                      <a:pt x="620" y="1312"/>
                    </a:cubicBezTo>
                    <a:cubicBezTo>
                      <a:pt x="620" y="1312"/>
                      <a:pt x="620" y="1312"/>
                      <a:pt x="620" y="1312"/>
                    </a:cubicBezTo>
                    <a:cubicBezTo>
                      <a:pt x="620" y="1311"/>
                      <a:pt x="620" y="1311"/>
                      <a:pt x="620" y="1311"/>
                    </a:cubicBezTo>
                    <a:cubicBezTo>
                      <a:pt x="619" y="1311"/>
                      <a:pt x="619" y="1311"/>
                      <a:pt x="619" y="1311"/>
                    </a:cubicBezTo>
                    <a:cubicBezTo>
                      <a:pt x="618" y="1299"/>
                      <a:pt x="614" y="1276"/>
                      <a:pt x="611" y="1255"/>
                    </a:cubicBezTo>
                    <a:cubicBezTo>
                      <a:pt x="608" y="1242"/>
                      <a:pt x="606" y="1229"/>
                      <a:pt x="603" y="1219"/>
                    </a:cubicBezTo>
                    <a:cubicBezTo>
                      <a:pt x="602" y="1215"/>
                      <a:pt x="601" y="1210"/>
                      <a:pt x="600" y="1204"/>
                    </a:cubicBezTo>
                    <a:cubicBezTo>
                      <a:pt x="593" y="1162"/>
                      <a:pt x="587" y="1083"/>
                      <a:pt x="590" y="1038"/>
                    </a:cubicBezTo>
                    <a:cubicBezTo>
                      <a:pt x="593" y="989"/>
                      <a:pt x="626" y="874"/>
                      <a:pt x="627" y="792"/>
                    </a:cubicBezTo>
                    <a:cubicBezTo>
                      <a:pt x="628" y="793"/>
                      <a:pt x="628" y="793"/>
                      <a:pt x="628" y="793"/>
                    </a:cubicBezTo>
                    <a:cubicBezTo>
                      <a:pt x="628" y="794"/>
                      <a:pt x="628" y="794"/>
                      <a:pt x="628" y="794"/>
                    </a:cubicBezTo>
                    <a:cubicBezTo>
                      <a:pt x="628" y="793"/>
                      <a:pt x="628" y="793"/>
                      <a:pt x="628" y="793"/>
                    </a:cubicBezTo>
                    <a:cubicBezTo>
                      <a:pt x="631" y="799"/>
                      <a:pt x="631" y="799"/>
                      <a:pt x="631" y="799"/>
                    </a:cubicBezTo>
                    <a:cubicBezTo>
                      <a:pt x="632" y="805"/>
                      <a:pt x="634" y="814"/>
                      <a:pt x="636" y="827"/>
                    </a:cubicBezTo>
                    <a:cubicBezTo>
                      <a:pt x="641" y="854"/>
                      <a:pt x="649" y="894"/>
                      <a:pt x="656" y="932"/>
                    </a:cubicBezTo>
                    <a:cubicBezTo>
                      <a:pt x="662" y="970"/>
                      <a:pt x="668" y="1004"/>
                      <a:pt x="668" y="1020"/>
                    </a:cubicBezTo>
                    <a:cubicBezTo>
                      <a:pt x="668" y="1058"/>
                      <a:pt x="669" y="1223"/>
                      <a:pt x="672" y="1250"/>
                    </a:cubicBezTo>
                    <a:cubicBezTo>
                      <a:pt x="676" y="1277"/>
                      <a:pt x="677" y="1307"/>
                      <a:pt x="659" y="1331"/>
                    </a:cubicBezTo>
                    <a:cubicBezTo>
                      <a:pt x="641" y="1356"/>
                      <a:pt x="636" y="1373"/>
                      <a:pt x="634" y="1380"/>
                    </a:cubicBezTo>
                    <a:cubicBezTo>
                      <a:pt x="632" y="1386"/>
                      <a:pt x="633" y="1460"/>
                      <a:pt x="633" y="1460"/>
                    </a:cubicBezTo>
                    <a:cubicBezTo>
                      <a:pt x="634" y="1461"/>
                      <a:pt x="634" y="1461"/>
                      <a:pt x="634" y="1461"/>
                    </a:cubicBezTo>
                    <a:cubicBezTo>
                      <a:pt x="634" y="1461"/>
                      <a:pt x="634" y="1461"/>
                      <a:pt x="634" y="1461"/>
                    </a:cubicBezTo>
                    <a:cubicBezTo>
                      <a:pt x="639" y="1486"/>
                      <a:pt x="639" y="1486"/>
                      <a:pt x="639" y="1486"/>
                    </a:cubicBezTo>
                    <a:cubicBezTo>
                      <a:pt x="665" y="1478"/>
                      <a:pt x="660" y="1412"/>
                      <a:pt x="660" y="1412"/>
                    </a:cubicBezTo>
                    <a:cubicBezTo>
                      <a:pt x="668" y="1421"/>
                      <a:pt x="671" y="1431"/>
                      <a:pt x="672" y="1439"/>
                    </a:cubicBezTo>
                    <a:cubicBezTo>
                      <a:pt x="674" y="1448"/>
                      <a:pt x="674" y="1456"/>
                      <a:pt x="674" y="1461"/>
                    </a:cubicBezTo>
                    <a:cubicBezTo>
                      <a:pt x="675" y="1471"/>
                      <a:pt x="672" y="1497"/>
                      <a:pt x="668" y="1500"/>
                    </a:cubicBezTo>
                    <a:cubicBezTo>
                      <a:pt x="665" y="1502"/>
                      <a:pt x="659" y="1519"/>
                      <a:pt x="661" y="1528"/>
                    </a:cubicBezTo>
                    <a:cubicBezTo>
                      <a:pt x="661" y="1531"/>
                      <a:pt x="662" y="1533"/>
                      <a:pt x="663" y="1534"/>
                    </a:cubicBezTo>
                    <a:cubicBezTo>
                      <a:pt x="670" y="1541"/>
                      <a:pt x="682" y="1532"/>
                      <a:pt x="682" y="1532"/>
                    </a:cubicBezTo>
                    <a:cubicBezTo>
                      <a:pt x="691" y="1537"/>
                      <a:pt x="699" y="1530"/>
                      <a:pt x="704" y="1524"/>
                    </a:cubicBezTo>
                    <a:cubicBezTo>
                      <a:pt x="704" y="1525"/>
                      <a:pt x="704" y="1525"/>
                      <a:pt x="704" y="1526"/>
                    </a:cubicBezTo>
                    <a:cubicBezTo>
                      <a:pt x="705" y="1523"/>
                      <a:pt x="705" y="1523"/>
                      <a:pt x="705" y="1523"/>
                    </a:cubicBezTo>
                    <a:cubicBezTo>
                      <a:pt x="707" y="1521"/>
                      <a:pt x="708" y="1519"/>
                      <a:pt x="708" y="1519"/>
                    </a:cubicBezTo>
                    <a:cubicBezTo>
                      <a:pt x="717" y="1520"/>
                      <a:pt x="741" y="1500"/>
                      <a:pt x="750" y="1481"/>
                    </a:cubicBezTo>
                    <a:cubicBezTo>
                      <a:pt x="760" y="1461"/>
                      <a:pt x="765" y="1408"/>
                      <a:pt x="758" y="1367"/>
                    </a:cubicBezTo>
                    <a:cubicBezTo>
                      <a:pt x="750" y="1327"/>
                      <a:pt x="750" y="1273"/>
                      <a:pt x="758" y="1227"/>
                    </a:cubicBezTo>
                    <a:close/>
                  </a:path>
                </a:pathLst>
              </a:custGeom>
              <a:grpFill/>
              <a:ln w="19050" cmpd="sng">
                <a:solidFill>
                  <a:schemeClr val="bg2"/>
                </a:solidFill>
                <a:round/>
                <a:headEnd/>
                <a:tailEnd/>
              </a:ln>
            </p:spPr>
            <p:txBody>
              <a:bodyPr/>
              <a:lstStyle/>
              <a:p>
                <a:endParaRPr lang="fr-FR" sz="1114"/>
              </a:p>
            </p:txBody>
          </p:sp>
          <p:sp>
            <p:nvSpPr>
              <p:cNvPr id="12" name="Freeform 208">
                <a:extLst>
                  <a:ext uri="{FF2B5EF4-FFF2-40B4-BE49-F238E27FC236}">
                    <a16:creationId xmlns:a16="http://schemas.microsoft.com/office/drawing/2014/main" id="{68392C2A-75B2-5740-8E2D-E4DE24596C5D}"/>
                  </a:ext>
                </a:extLst>
              </p:cNvPr>
              <p:cNvSpPr>
                <a:spLocks/>
              </p:cNvSpPr>
              <p:nvPr/>
            </p:nvSpPr>
            <p:spPr bwMode="auto">
              <a:xfrm>
                <a:off x="1531" y="712"/>
                <a:ext cx="630" cy="2189"/>
              </a:xfrm>
              <a:custGeom>
                <a:avLst/>
                <a:gdLst>
                  <a:gd name="T0" fmla="*/ 389 w 778"/>
                  <a:gd name="T1" fmla="*/ 340 h 2707"/>
                  <a:gd name="T2" fmla="*/ 264 w 778"/>
                  <a:gd name="T3" fmla="*/ 215 h 2707"/>
                  <a:gd name="T4" fmla="*/ 264 w 778"/>
                  <a:gd name="T5" fmla="*/ 213 h 2707"/>
                  <a:gd name="T6" fmla="*/ 274 w 778"/>
                  <a:gd name="T7" fmla="*/ 193 h 2707"/>
                  <a:gd name="T8" fmla="*/ 292 w 778"/>
                  <a:gd name="T9" fmla="*/ 150 h 2707"/>
                  <a:gd name="T10" fmla="*/ 300 w 778"/>
                  <a:gd name="T11" fmla="*/ 116 h 2707"/>
                  <a:gd name="T12" fmla="*/ 286 w 778"/>
                  <a:gd name="T13" fmla="*/ 112 h 2707"/>
                  <a:gd name="T14" fmla="*/ 285 w 778"/>
                  <a:gd name="T15" fmla="*/ 87 h 2707"/>
                  <a:gd name="T16" fmla="*/ 236 w 778"/>
                  <a:gd name="T17" fmla="*/ 11 h 2707"/>
                  <a:gd name="T18" fmla="*/ 206 w 778"/>
                  <a:gd name="T19" fmla="*/ 3 h 2707"/>
                  <a:gd name="T20" fmla="*/ 147 w 778"/>
                  <a:gd name="T21" fmla="*/ 14 h 2707"/>
                  <a:gd name="T22" fmla="*/ 124 w 778"/>
                  <a:gd name="T23" fmla="*/ 40 h 2707"/>
                  <a:gd name="T24" fmla="*/ 119 w 778"/>
                  <a:gd name="T25" fmla="*/ 82 h 2707"/>
                  <a:gd name="T26" fmla="*/ 124 w 778"/>
                  <a:gd name="T27" fmla="*/ 123 h 2707"/>
                  <a:gd name="T28" fmla="*/ 126 w 778"/>
                  <a:gd name="T29" fmla="*/ 129 h 2707"/>
                  <a:gd name="T30" fmla="*/ 127 w 778"/>
                  <a:gd name="T31" fmla="*/ 134 h 2707"/>
                  <a:gd name="T32" fmla="*/ 130 w 778"/>
                  <a:gd name="T33" fmla="*/ 139 h 2707"/>
                  <a:gd name="T34" fmla="*/ 116 w 778"/>
                  <a:gd name="T35" fmla="*/ 152 h 2707"/>
                  <a:gd name="T36" fmla="*/ 148 w 778"/>
                  <a:gd name="T37" fmla="*/ 192 h 2707"/>
                  <a:gd name="T38" fmla="*/ 160 w 778"/>
                  <a:gd name="T39" fmla="*/ 254 h 2707"/>
                  <a:gd name="T40" fmla="*/ 9 w 778"/>
                  <a:gd name="T41" fmla="*/ 658 h 2707"/>
                  <a:gd name="T42" fmla="*/ 4 w 778"/>
                  <a:gd name="T43" fmla="*/ 770 h 2707"/>
                  <a:gd name="T44" fmla="*/ 23 w 778"/>
                  <a:gd name="T45" fmla="*/ 784 h 2707"/>
                  <a:gd name="T46" fmla="*/ 58 w 778"/>
                  <a:gd name="T47" fmla="*/ 788 h 2707"/>
                  <a:gd name="T48" fmla="*/ 54 w 778"/>
                  <a:gd name="T49" fmla="*/ 754 h 2707"/>
                  <a:gd name="T50" fmla="*/ 74 w 778"/>
                  <a:gd name="T51" fmla="*/ 712 h 2707"/>
                  <a:gd name="T52" fmla="*/ 65 w 778"/>
                  <a:gd name="T53" fmla="*/ 545 h 2707"/>
                  <a:gd name="T54" fmla="*/ 92 w 778"/>
                  <a:gd name="T55" fmla="*/ 452 h 2707"/>
                  <a:gd name="T56" fmla="*/ 78 w 778"/>
                  <a:gd name="T57" fmla="*/ 758 h 2707"/>
                  <a:gd name="T58" fmla="*/ 96 w 778"/>
                  <a:gd name="T59" fmla="*/ 969 h 2707"/>
                  <a:gd name="T60" fmla="*/ 126 w 778"/>
                  <a:gd name="T61" fmla="*/ 1250 h 2707"/>
                  <a:gd name="T62" fmla="*/ 81 w 778"/>
                  <a:gd name="T63" fmla="*/ 1400 h 2707"/>
                  <a:gd name="T64" fmla="*/ 103 w 778"/>
                  <a:gd name="T65" fmla="*/ 1420 h 2707"/>
                  <a:gd name="T66" fmla="*/ 133 w 778"/>
                  <a:gd name="T67" fmla="*/ 1430 h 2707"/>
                  <a:gd name="T68" fmla="*/ 174 w 778"/>
                  <a:gd name="T69" fmla="*/ 1364 h 2707"/>
                  <a:gd name="T70" fmla="*/ 178 w 778"/>
                  <a:gd name="T71" fmla="*/ 1308 h 2707"/>
                  <a:gd name="T72" fmla="*/ 181 w 778"/>
                  <a:gd name="T73" fmla="*/ 1101 h 2707"/>
                  <a:gd name="T74" fmla="*/ 184 w 778"/>
                  <a:gd name="T75" fmla="*/ 944 h 2707"/>
                  <a:gd name="T76" fmla="*/ 209 w 778"/>
                  <a:gd name="T77" fmla="*/ 808 h 2707"/>
                  <a:gd name="T78" fmla="*/ 222 w 778"/>
                  <a:gd name="T79" fmla="*/ 1016 h 2707"/>
                  <a:gd name="T80" fmla="*/ 227 w 778"/>
                  <a:gd name="T81" fmla="*/ 1308 h 2707"/>
                  <a:gd name="T82" fmla="*/ 231 w 778"/>
                  <a:gd name="T83" fmla="*/ 1364 h 2707"/>
                  <a:gd name="T84" fmla="*/ 250 w 778"/>
                  <a:gd name="T85" fmla="*/ 1402 h 2707"/>
                  <a:gd name="T86" fmla="*/ 273 w 778"/>
                  <a:gd name="T87" fmla="*/ 1430 h 2707"/>
                  <a:gd name="T88" fmla="*/ 302 w 778"/>
                  <a:gd name="T89" fmla="*/ 1419 h 2707"/>
                  <a:gd name="T90" fmla="*/ 316 w 778"/>
                  <a:gd name="T91" fmla="*/ 1379 h 2707"/>
                  <a:gd name="T92" fmla="*/ 283 w 778"/>
                  <a:gd name="T93" fmla="*/ 1234 h 2707"/>
                  <a:gd name="T94" fmla="*/ 330 w 778"/>
                  <a:gd name="T95" fmla="*/ 758 h 2707"/>
                  <a:gd name="T96" fmla="*/ 329 w 778"/>
                  <a:gd name="T97" fmla="*/ 693 h 2707"/>
                  <a:gd name="T98" fmla="*/ 313 w 778"/>
                  <a:gd name="T99" fmla="*/ 548 h 2707"/>
                  <a:gd name="T100" fmla="*/ 334 w 778"/>
                  <a:gd name="T101" fmla="*/ 419 h 2707"/>
                  <a:gd name="T102" fmla="*/ 355 w 778"/>
                  <a:gd name="T103" fmla="*/ 539 h 2707"/>
                  <a:gd name="T104" fmla="*/ 336 w 778"/>
                  <a:gd name="T105" fmla="*/ 772 h 2707"/>
                  <a:gd name="T106" fmla="*/ 350 w 778"/>
                  <a:gd name="T107" fmla="*/ 746 h 2707"/>
                  <a:gd name="T108" fmla="*/ 351 w 778"/>
                  <a:gd name="T109" fmla="*/ 808 h 2707"/>
                  <a:gd name="T110" fmla="*/ 374 w 778"/>
                  <a:gd name="T111" fmla="*/ 807 h 2707"/>
                  <a:gd name="T112" fmla="*/ 402 w 778"/>
                  <a:gd name="T113" fmla="*/ 723 h 270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778" h="2707">
                    <a:moveTo>
                      <a:pt x="758" y="1227"/>
                    </a:moveTo>
                    <a:cubicBezTo>
                      <a:pt x="775" y="1130"/>
                      <a:pt x="778" y="1007"/>
                      <a:pt x="776" y="974"/>
                    </a:cubicBezTo>
                    <a:cubicBezTo>
                      <a:pt x="773" y="941"/>
                      <a:pt x="743" y="794"/>
                      <a:pt x="736" y="674"/>
                    </a:cubicBezTo>
                    <a:cubicBezTo>
                      <a:pt x="736" y="663"/>
                      <a:pt x="734" y="652"/>
                      <a:pt x="733" y="642"/>
                    </a:cubicBezTo>
                    <a:cubicBezTo>
                      <a:pt x="717" y="550"/>
                      <a:pt x="657" y="530"/>
                      <a:pt x="644" y="529"/>
                    </a:cubicBezTo>
                    <a:cubicBezTo>
                      <a:pt x="629" y="528"/>
                      <a:pt x="575" y="509"/>
                      <a:pt x="528" y="494"/>
                    </a:cubicBezTo>
                    <a:cubicBezTo>
                      <a:pt x="522" y="493"/>
                      <a:pt x="518" y="490"/>
                      <a:pt x="514" y="487"/>
                    </a:cubicBezTo>
                    <a:cubicBezTo>
                      <a:pt x="498" y="469"/>
                      <a:pt x="496" y="433"/>
                      <a:pt x="498" y="407"/>
                    </a:cubicBezTo>
                    <a:cubicBezTo>
                      <a:pt x="498" y="407"/>
                      <a:pt x="498" y="406"/>
                      <a:pt x="498" y="406"/>
                    </a:cubicBezTo>
                    <a:cubicBezTo>
                      <a:pt x="498" y="406"/>
                      <a:pt x="498" y="406"/>
                      <a:pt x="498" y="406"/>
                    </a:cubicBezTo>
                    <a:cubicBezTo>
                      <a:pt x="498" y="405"/>
                      <a:pt x="498" y="403"/>
                      <a:pt x="498" y="402"/>
                    </a:cubicBezTo>
                    <a:cubicBezTo>
                      <a:pt x="498" y="402"/>
                      <a:pt x="498" y="402"/>
                      <a:pt x="498" y="402"/>
                    </a:cubicBezTo>
                    <a:cubicBezTo>
                      <a:pt x="498" y="403"/>
                      <a:pt x="498" y="404"/>
                      <a:pt x="498" y="406"/>
                    </a:cubicBezTo>
                    <a:cubicBezTo>
                      <a:pt x="499" y="401"/>
                      <a:pt x="499" y="401"/>
                      <a:pt x="499" y="401"/>
                    </a:cubicBezTo>
                    <a:cubicBezTo>
                      <a:pt x="502" y="395"/>
                      <a:pt x="504" y="390"/>
                      <a:pt x="507" y="385"/>
                    </a:cubicBezTo>
                    <a:cubicBezTo>
                      <a:pt x="512" y="376"/>
                      <a:pt x="515" y="369"/>
                      <a:pt x="516" y="365"/>
                    </a:cubicBezTo>
                    <a:cubicBezTo>
                      <a:pt x="518" y="357"/>
                      <a:pt x="522" y="341"/>
                      <a:pt x="526" y="321"/>
                    </a:cubicBezTo>
                    <a:cubicBezTo>
                      <a:pt x="530" y="323"/>
                      <a:pt x="534" y="323"/>
                      <a:pt x="538" y="322"/>
                    </a:cubicBezTo>
                    <a:cubicBezTo>
                      <a:pt x="549" y="317"/>
                      <a:pt x="550" y="302"/>
                      <a:pt x="550" y="291"/>
                    </a:cubicBezTo>
                    <a:cubicBezTo>
                      <a:pt x="550" y="289"/>
                      <a:pt x="550" y="287"/>
                      <a:pt x="550" y="285"/>
                    </a:cubicBezTo>
                    <a:cubicBezTo>
                      <a:pt x="550" y="284"/>
                      <a:pt x="550" y="284"/>
                      <a:pt x="550" y="283"/>
                    </a:cubicBezTo>
                    <a:cubicBezTo>
                      <a:pt x="550" y="273"/>
                      <a:pt x="553" y="261"/>
                      <a:pt x="557" y="252"/>
                    </a:cubicBezTo>
                    <a:cubicBezTo>
                      <a:pt x="560" y="242"/>
                      <a:pt x="563" y="234"/>
                      <a:pt x="565" y="224"/>
                    </a:cubicBezTo>
                    <a:cubicBezTo>
                      <a:pt x="565" y="222"/>
                      <a:pt x="565" y="220"/>
                      <a:pt x="565" y="219"/>
                    </a:cubicBezTo>
                    <a:cubicBezTo>
                      <a:pt x="565" y="211"/>
                      <a:pt x="562" y="203"/>
                      <a:pt x="553" y="202"/>
                    </a:cubicBezTo>
                    <a:cubicBezTo>
                      <a:pt x="547" y="202"/>
                      <a:pt x="542" y="206"/>
                      <a:pt x="538" y="211"/>
                    </a:cubicBezTo>
                    <a:cubicBezTo>
                      <a:pt x="538" y="211"/>
                      <a:pt x="538" y="211"/>
                      <a:pt x="538" y="211"/>
                    </a:cubicBezTo>
                    <a:cubicBezTo>
                      <a:pt x="538" y="211"/>
                      <a:pt x="538" y="212"/>
                      <a:pt x="538" y="212"/>
                    </a:cubicBezTo>
                    <a:cubicBezTo>
                      <a:pt x="538" y="210"/>
                      <a:pt x="538" y="208"/>
                      <a:pt x="538" y="206"/>
                    </a:cubicBezTo>
                    <a:cubicBezTo>
                      <a:pt x="539" y="196"/>
                      <a:pt x="541" y="185"/>
                      <a:pt x="539" y="176"/>
                    </a:cubicBezTo>
                    <a:cubicBezTo>
                      <a:pt x="539" y="174"/>
                      <a:pt x="539" y="173"/>
                      <a:pt x="538" y="171"/>
                    </a:cubicBezTo>
                    <a:cubicBezTo>
                      <a:pt x="538" y="169"/>
                      <a:pt x="537" y="167"/>
                      <a:pt x="537" y="165"/>
                    </a:cubicBezTo>
                    <a:cubicBezTo>
                      <a:pt x="536" y="159"/>
                      <a:pt x="535" y="153"/>
                      <a:pt x="534" y="147"/>
                    </a:cubicBezTo>
                    <a:cubicBezTo>
                      <a:pt x="529" y="117"/>
                      <a:pt x="517" y="94"/>
                      <a:pt x="501" y="68"/>
                    </a:cubicBezTo>
                    <a:cubicBezTo>
                      <a:pt x="495" y="60"/>
                      <a:pt x="489" y="53"/>
                      <a:pt x="482" y="46"/>
                    </a:cubicBezTo>
                    <a:cubicBezTo>
                      <a:pt x="471" y="35"/>
                      <a:pt x="457" y="26"/>
                      <a:pt x="443" y="20"/>
                    </a:cubicBezTo>
                    <a:cubicBezTo>
                      <a:pt x="443" y="20"/>
                      <a:pt x="442" y="19"/>
                      <a:pt x="442" y="19"/>
                    </a:cubicBezTo>
                    <a:cubicBezTo>
                      <a:pt x="446" y="20"/>
                      <a:pt x="450" y="21"/>
                      <a:pt x="454" y="21"/>
                    </a:cubicBezTo>
                    <a:cubicBezTo>
                      <a:pt x="448" y="15"/>
                      <a:pt x="431" y="11"/>
                      <a:pt x="422" y="9"/>
                    </a:cubicBezTo>
                    <a:cubicBezTo>
                      <a:pt x="411" y="6"/>
                      <a:pt x="400" y="6"/>
                      <a:pt x="389" y="6"/>
                    </a:cubicBezTo>
                    <a:cubicBezTo>
                      <a:pt x="393" y="5"/>
                      <a:pt x="397" y="3"/>
                      <a:pt x="401" y="3"/>
                    </a:cubicBezTo>
                    <a:cubicBezTo>
                      <a:pt x="385" y="0"/>
                      <a:pt x="353" y="2"/>
                      <a:pt x="336" y="13"/>
                    </a:cubicBezTo>
                    <a:cubicBezTo>
                      <a:pt x="334" y="13"/>
                      <a:pt x="331" y="14"/>
                      <a:pt x="328" y="15"/>
                    </a:cubicBezTo>
                    <a:cubicBezTo>
                      <a:pt x="311" y="15"/>
                      <a:pt x="294" y="17"/>
                      <a:pt x="278" y="26"/>
                    </a:cubicBezTo>
                    <a:cubicBezTo>
                      <a:pt x="284" y="27"/>
                      <a:pt x="293" y="22"/>
                      <a:pt x="299" y="25"/>
                    </a:cubicBezTo>
                    <a:cubicBezTo>
                      <a:pt x="281" y="29"/>
                      <a:pt x="264" y="35"/>
                      <a:pt x="252" y="51"/>
                    </a:cubicBezTo>
                    <a:cubicBezTo>
                      <a:pt x="259" y="47"/>
                      <a:pt x="267" y="45"/>
                      <a:pt x="275" y="44"/>
                    </a:cubicBezTo>
                    <a:cubicBezTo>
                      <a:pt x="261" y="53"/>
                      <a:pt x="243" y="62"/>
                      <a:pt x="234" y="76"/>
                    </a:cubicBezTo>
                    <a:cubicBezTo>
                      <a:pt x="241" y="73"/>
                      <a:pt x="248" y="68"/>
                      <a:pt x="255" y="65"/>
                    </a:cubicBezTo>
                    <a:cubicBezTo>
                      <a:pt x="248" y="72"/>
                      <a:pt x="244" y="80"/>
                      <a:pt x="241" y="89"/>
                    </a:cubicBezTo>
                    <a:cubicBezTo>
                      <a:pt x="234" y="101"/>
                      <a:pt x="228" y="115"/>
                      <a:pt x="226" y="131"/>
                    </a:cubicBezTo>
                    <a:cubicBezTo>
                      <a:pt x="224" y="138"/>
                      <a:pt x="224" y="146"/>
                      <a:pt x="224" y="154"/>
                    </a:cubicBezTo>
                    <a:cubicBezTo>
                      <a:pt x="224" y="178"/>
                      <a:pt x="224" y="201"/>
                      <a:pt x="231" y="224"/>
                    </a:cubicBezTo>
                    <a:cubicBezTo>
                      <a:pt x="231" y="224"/>
                      <a:pt x="231" y="224"/>
                      <a:pt x="231" y="224"/>
                    </a:cubicBezTo>
                    <a:cubicBezTo>
                      <a:pt x="231" y="225"/>
                      <a:pt x="231" y="226"/>
                      <a:pt x="232" y="227"/>
                    </a:cubicBezTo>
                    <a:cubicBezTo>
                      <a:pt x="232" y="228"/>
                      <a:pt x="233" y="230"/>
                      <a:pt x="233" y="232"/>
                    </a:cubicBezTo>
                    <a:cubicBezTo>
                      <a:pt x="233" y="232"/>
                      <a:pt x="233" y="232"/>
                      <a:pt x="233" y="232"/>
                    </a:cubicBezTo>
                    <a:cubicBezTo>
                      <a:pt x="234" y="234"/>
                      <a:pt x="234" y="235"/>
                      <a:pt x="235" y="237"/>
                    </a:cubicBezTo>
                    <a:cubicBezTo>
                      <a:pt x="235" y="237"/>
                      <a:pt x="235" y="237"/>
                      <a:pt x="235" y="238"/>
                    </a:cubicBezTo>
                    <a:cubicBezTo>
                      <a:pt x="235" y="239"/>
                      <a:pt x="236" y="241"/>
                      <a:pt x="236" y="243"/>
                    </a:cubicBezTo>
                    <a:cubicBezTo>
                      <a:pt x="236" y="243"/>
                      <a:pt x="236" y="243"/>
                      <a:pt x="236" y="243"/>
                    </a:cubicBezTo>
                    <a:cubicBezTo>
                      <a:pt x="237" y="245"/>
                      <a:pt x="237" y="246"/>
                      <a:pt x="238" y="248"/>
                    </a:cubicBezTo>
                    <a:cubicBezTo>
                      <a:pt x="238" y="248"/>
                      <a:pt x="238" y="248"/>
                      <a:pt x="238" y="249"/>
                    </a:cubicBezTo>
                    <a:cubicBezTo>
                      <a:pt x="239" y="250"/>
                      <a:pt x="239" y="252"/>
                      <a:pt x="240" y="253"/>
                    </a:cubicBezTo>
                    <a:cubicBezTo>
                      <a:pt x="240" y="254"/>
                      <a:pt x="240" y="254"/>
                      <a:pt x="241" y="255"/>
                    </a:cubicBezTo>
                    <a:cubicBezTo>
                      <a:pt x="241" y="256"/>
                      <a:pt x="242" y="257"/>
                      <a:pt x="242" y="259"/>
                    </a:cubicBezTo>
                    <a:cubicBezTo>
                      <a:pt x="243" y="259"/>
                      <a:pt x="243" y="260"/>
                      <a:pt x="243" y="260"/>
                    </a:cubicBezTo>
                    <a:cubicBezTo>
                      <a:pt x="244" y="262"/>
                      <a:pt x="244" y="263"/>
                      <a:pt x="245" y="264"/>
                    </a:cubicBezTo>
                    <a:cubicBezTo>
                      <a:pt x="245" y="265"/>
                      <a:pt x="245" y="265"/>
                      <a:pt x="245" y="265"/>
                    </a:cubicBezTo>
                    <a:cubicBezTo>
                      <a:pt x="242" y="264"/>
                      <a:pt x="239" y="264"/>
                      <a:pt x="236" y="264"/>
                    </a:cubicBezTo>
                    <a:cubicBezTo>
                      <a:pt x="232" y="265"/>
                      <a:pt x="229" y="265"/>
                      <a:pt x="227" y="267"/>
                    </a:cubicBezTo>
                    <a:cubicBezTo>
                      <a:pt x="219" y="271"/>
                      <a:pt x="218" y="279"/>
                      <a:pt x="218" y="287"/>
                    </a:cubicBezTo>
                    <a:cubicBezTo>
                      <a:pt x="219" y="297"/>
                      <a:pt x="227" y="304"/>
                      <a:pt x="234" y="311"/>
                    </a:cubicBezTo>
                    <a:cubicBezTo>
                      <a:pt x="246" y="323"/>
                      <a:pt x="252" y="339"/>
                      <a:pt x="261" y="352"/>
                    </a:cubicBezTo>
                    <a:cubicBezTo>
                      <a:pt x="265" y="357"/>
                      <a:pt x="271" y="364"/>
                      <a:pt x="279" y="363"/>
                    </a:cubicBezTo>
                    <a:cubicBezTo>
                      <a:pt x="279" y="363"/>
                      <a:pt x="279" y="363"/>
                      <a:pt x="279" y="363"/>
                    </a:cubicBezTo>
                    <a:cubicBezTo>
                      <a:pt x="279" y="363"/>
                      <a:pt x="279" y="363"/>
                      <a:pt x="279" y="363"/>
                    </a:cubicBezTo>
                    <a:cubicBezTo>
                      <a:pt x="281" y="362"/>
                      <a:pt x="283" y="361"/>
                      <a:pt x="284" y="360"/>
                    </a:cubicBezTo>
                    <a:cubicBezTo>
                      <a:pt x="292" y="376"/>
                      <a:pt x="301" y="392"/>
                      <a:pt x="310" y="403"/>
                    </a:cubicBezTo>
                    <a:cubicBezTo>
                      <a:pt x="313" y="427"/>
                      <a:pt x="315" y="465"/>
                      <a:pt x="301" y="480"/>
                    </a:cubicBezTo>
                    <a:cubicBezTo>
                      <a:pt x="281" y="503"/>
                      <a:pt x="221" y="510"/>
                      <a:pt x="194" y="516"/>
                    </a:cubicBezTo>
                    <a:cubicBezTo>
                      <a:pt x="167" y="523"/>
                      <a:pt x="91" y="519"/>
                      <a:pt x="79" y="655"/>
                    </a:cubicBezTo>
                    <a:cubicBezTo>
                      <a:pt x="68" y="790"/>
                      <a:pt x="15" y="884"/>
                      <a:pt x="7" y="982"/>
                    </a:cubicBezTo>
                    <a:cubicBezTo>
                      <a:pt x="0" y="1081"/>
                      <a:pt x="15" y="1213"/>
                      <a:pt x="17" y="1245"/>
                    </a:cubicBezTo>
                    <a:cubicBezTo>
                      <a:pt x="20" y="1278"/>
                      <a:pt x="22" y="1347"/>
                      <a:pt x="11" y="1379"/>
                    </a:cubicBezTo>
                    <a:cubicBezTo>
                      <a:pt x="0" y="1410"/>
                      <a:pt x="8" y="1454"/>
                      <a:pt x="8" y="1454"/>
                    </a:cubicBezTo>
                    <a:cubicBezTo>
                      <a:pt x="8" y="1454"/>
                      <a:pt x="8" y="1454"/>
                      <a:pt x="8" y="1454"/>
                    </a:cubicBezTo>
                    <a:cubicBezTo>
                      <a:pt x="8" y="1455"/>
                      <a:pt x="8" y="1455"/>
                      <a:pt x="8" y="1455"/>
                    </a:cubicBezTo>
                    <a:cubicBezTo>
                      <a:pt x="8" y="1455"/>
                      <a:pt x="13" y="1461"/>
                      <a:pt x="21" y="1468"/>
                    </a:cubicBezTo>
                    <a:cubicBezTo>
                      <a:pt x="21" y="1470"/>
                      <a:pt x="22" y="1472"/>
                      <a:pt x="24" y="1474"/>
                    </a:cubicBezTo>
                    <a:cubicBezTo>
                      <a:pt x="22" y="1469"/>
                      <a:pt x="22" y="1469"/>
                      <a:pt x="22" y="1469"/>
                    </a:cubicBezTo>
                    <a:cubicBezTo>
                      <a:pt x="29" y="1476"/>
                      <a:pt x="39" y="1483"/>
                      <a:pt x="45" y="1483"/>
                    </a:cubicBezTo>
                    <a:cubicBezTo>
                      <a:pt x="45" y="1483"/>
                      <a:pt x="78" y="1509"/>
                      <a:pt x="96" y="1508"/>
                    </a:cubicBezTo>
                    <a:cubicBezTo>
                      <a:pt x="100" y="1507"/>
                      <a:pt x="99" y="1498"/>
                      <a:pt x="99" y="1498"/>
                    </a:cubicBezTo>
                    <a:cubicBezTo>
                      <a:pt x="99" y="1498"/>
                      <a:pt x="110" y="1500"/>
                      <a:pt x="110" y="1491"/>
                    </a:cubicBezTo>
                    <a:cubicBezTo>
                      <a:pt x="110" y="1490"/>
                      <a:pt x="110" y="1489"/>
                      <a:pt x="110" y="1489"/>
                    </a:cubicBezTo>
                    <a:cubicBezTo>
                      <a:pt x="108" y="1480"/>
                      <a:pt x="89" y="1472"/>
                      <a:pt x="88" y="1471"/>
                    </a:cubicBezTo>
                    <a:cubicBezTo>
                      <a:pt x="88" y="1465"/>
                      <a:pt x="86" y="1423"/>
                      <a:pt x="86" y="1421"/>
                    </a:cubicBezTo>
                    <a:cubicBezTo>
                      <a:pt x="85" y="1419"/>
                      <a:pt x="99" y="1400"/>
                      <a:pt x="101" y="1398"/>
                    </a:cubicBezTo>
                    <a:cubicBezTo>
                      <a:pt x="101" y="1401"/>
                      <a:pt x="100" y="1413"/>
                      <a:pt x="102" y="1425"/>
                    </a:cubicBezTo>
                    <a:cubicBezTo>
                      <a:pt x="105" y="1442"/>
                      <a:pt x="113" y="1460"/>
                      <a:pt x="133" y="1463"/>
                    </a:cubicBezTo>
                    <a:cubicBezTo>
                      <a:pt x="133" y="1463"/>
                      <a:pt x="136" y="1426"/>
                      <a:pt x="138" y="1420"/>
                    </a:cubicBezTo>
                    <a:cubicBezTo>
                      <a:pt x="139" y="1414"/>
                      <a:pt x="139" y="1350"/>
                      <a:pt x="139" y="1350"/>
                    </a:cubicBezTo>
                    <a:cubicBezTo>
                      <a:pt x="139" y="1350"/>
                      <a:pt x="139" y="1348"/>
                      <a:pt x="138" y="1345"/>
                    </a:cubicBezTo>
                    <a:cubicBezTo>
                      <a:pt x="137" y="1339"/>
                      <a:pt x="133" y="1325"/>
                      <a:pt x="118" y="1306"/>
                    </a:cubicBezTo>
                    <a:cubicBezTo>
                      <a:pt x="109" y="1294"/>
                      <a:pt x="105" y="1282"/>
                      <a:pt x="103" y="1269"/>
                    </a:cubicBezTo>
                    <a:cubicBezTo>
                      <a:pt x="100" y="1252"/>
                      <a:pt x="101" y="1236"/>
                      <a:pt x="100" y="1223"/>
                    </a:cubicBezTo>
                    <a:cubicBezTo>
                      <a:pt x="98" y="1200"/>
                      <a:pt x="117" y="1048"/>
                      <a:pt x="122" y="1031"/>
                    </a:cubicBezTo>
                    <a:cubicBezTo>
                      <a:pt x="128" y="1014"/>
                      <a:pt x="132" y="953"/>
                      <a:pt x="131" y="934"/>
                    </a:cubicBezTo>
                    <a:cubicBezTo>
                      <a:pt x="129" y="914"/>
                      <a:pt x="166" y="815"/>
                      <a:pt x="168" y="810"/>
                    </a:cubicBezTo>
                    <a:cubicBezTo>
                      <a:pt x="170" y="809"/>
                      <a:pt x="170" y="809"/>
                      <a:pt x="170" y="809"/>
                    </a:cubicBezTo>
                    <a:cubicBezTo>
                      <a:pt x="170" y="825"/>
                      <a:pt x="171" y="841"/>
                      <a:pt x="172" y="855"/>
                    </a:cubicBezTo>
                    <a:cubicBezTo>
                      <a:pt x="178" y="907"/>
                      <a:pt x="181" y="1087"/>
                      <a:pt x="176" y="1126"/>
                    </a:cubicBezTo>
                    <a:cubicBezTo>
                      <a:pt x="171" y="1165"/>
                      <a:pt x="182" y="1180"/>
                      <a:pt x="162" y="1319"/>
                    </a:cubicBezTo>
                    <a:cubicBezTo>
                      <a:pt x="161" y="1319"/>
                      <a:pt x="161" y="1319"/>
                      <a:pt x="161" y="1319"/>
                    </a:cubicBezTo>
                    <a:cubicBezTo>
                      <a:pt x="161" y="1319"/>
                      <a:pt x="151" y="1402"/>
                      <a:pt x="147" y="1433"/>
                    </a:cubicBezTo>
                    <a:cubicBezTo>
                      <a:pt x="143" y="1460"/>
                      <a:pt x="136" y="1546"/>
                      <a:pt x="149" y="1620"/>
                    </a:cubicBezTo>
                    <a:cubicBezTo>
                      <a:pt x="151" y="1630"/>
                      <a:pt x="153" y="1640"/>
                      <a:pt x="156" y="1650"/>
                    </a:cubicBezTo>
                    <a:cubicBezTo>
                      <a:pt x="164" y="1679"/>
                      <a:pt x="169" y="1704"/>
                      <a:pt x="173" y="1727"/>
                    </a:cubicBezTo>
                    <a:cubicBezTo>
                      <a:pt x="180" y="1765"/>
                      <a:pt x="182" y="1798"/>
                      <a:pt x="180" y="1833"/>
                    </a:cubicBezTo>
                    <a:cubicBezTo>
                      <a:pt x="177" y="1890"/>
                      <a:pt x="190" y="1943"/>
                      <a:pt x="191" y="1997"/>
                    </a:cubicBezTo>
                    <a:cubicBezTo>
                      <a:pt x="192" y="2041"/>
                      <a:pt x="197" y="2161"/>
                      <a:pt x="216" y="2265"/>
                    </a:cubicBezTo>
                    <a:cubicBezTo>
                      <a:pt x="220" y="2289"/>
                      <a:pt x="225" y="2313"/>
                      <a:pt x="231" y="2334"/>
                    </a:cubicBezTo>
                    <a:cubicBezTo>
                      <a:pt x="234" y="2345"/>
                      <a:pt x="236" y="2355"/>
                      <a:pt x="238" y="2364"/>
                    </a:cubicBezTo>
                    <a:cubicBezTo>
                      <a:pt x="255" y="2457"/>
                      <a:pt x="224" y="2499"/>
                      <a:pt x="224" y="2499"/>
                    </a:cubicBezTo>
                    <a:cubicBezTo>
                      <a:pt x="224" y="2499"/>
                      <a:pt x="200" y="2541"/>
                      <a:pt x="192" y="2571"/>
                    </a:cubicBezTo>
                    <a:cubicBezTo>
                      <a:pt x="187" y="2589"/>
                      <a:pt x="173" y="2594"/>
                      <a:pt x="168" y="2608"/>
                    </a:cubicBezTo>
                    <a:cubicBezTo>
                      <a:pt x="164" y="2620"/>
                      <a:pt x="150" y="2629"/>
                      <a:pt x="153" y="2648"/>
                    </a:cubicBezTo>
                    <a:cubicBezTo>
                      <a:pt x="153" y="2651"/>
                      <a:pt x="154" y="2654"/>
                      <a:pt x="155" y="2657"/>
                    </a:cubicBezTo>
                    <a:cubicBezTo>
                      <a:pt x="155" y="2657"/>
                      <a:pt x="160" y="2682"/>
                      <a:pt x="172" y="2673"/>
                    </a:cubicBezTo>
                    <a:cubicBezTo>
                      <a:pt x="172" y="2673"/>
                      <a:pt x="182" y="2690"/>
                      <a:pt x="194" y="2683"/>
                    </a:cubicBezTo>
                    <a:cubicBezTo>
                      <a:pt x="194" y="2684"/>
                      <a:pt x="194" y="2684"/>
                      <a:pt x="194" y="2685"/>
                    </a:cubicBezTo>
                    <a:cubicBezTo>
                      <a:pt x="195" y="2683"/>
                      <a:pt x="195" y="2683"/>
                      <a:pt x="195" y="2683"/>
                    </a:cubicBezTo>
                    <a:cubicBezTo>
                      <a:pt x="196" y="2685"/>
                      <a:pt x="211" y="2700"/>
                      <a:pt x="221" y="2685"/>
                    </a:cubicBezTo>
                    <a:cubicBezTo>
                      <a:pt x="221" y="2686"/>
                      <a:pt x="221" y="2687"/>
                      <a:pt x="222" y="2689"/>
                    </a:cubicBezTo>
                    <a:cubicBezTo>
                      <a:pt x="223" y="2696"/>
                      <a:pt x="228" y="2706"/>
                      <a:pt x="249" y="2705"/>
                    </a:cubicBezTo>
                    <a:cubicBezTo>
                      <a:pt x="279" y="2703"/>
                      <a:pt x="281" y="2690"/>
                      <a:pt x="280" y="2672"/>
                    </a:cubicBezTo>
                    <a:cubicBezTo>
                      <a:pt x="279" y="2654"/>
                      <a:pt x="293" y="2651"/>
                      <a:pt x="293" y="2651"/>
                    </a:cubicBezTo>
                    <a:cubicBezTo>
                      <a:pt x="293" y="2651"/>
                      <a:pt x="314" y="2635"/>
                      <a:pt x="314" y="2616"/>
                    </a:cubicBezTo>
                    <a:cubicBezTo>
                      <a:pt x="314" y="2596"/>
                      <a:pt x="328" y="2580"/>
                      <a:pt x="328" y="2580"/>
                    </a:cubicBezTo>
                    <a:cubicBezTo>
                      <a:pt x="328" y="2580"/>
                      <a:pt x="344" y="2573"/>
                      <a:pt x="337" y="2535"/>
                    </a:cubicBezTo>
                    <a:cubicBezTo>
                      <a:pt x="337" y="2532"/>
                      <a:pt x="336" y="2528"/>
                      <a:pt x="335" y="2524"/>
                    </a:cubicBezTo>
                    <a:cubicBezTo>
                      <a:pt x="335" y="2523"/>
                      <a:pt x="341" y="2500"/>
                      <a:pt x="337" y="2478"/>
                    </a:cubicBezTo>
                    <a:cubicBezTo>
                      <a:pt x="337" y="2477"/>
                      <a:pt x="336" y="2475"/>
                      <a:pt x="336" y="2473"/>
                    </a:cubicBezTo>
                    <a:cubicBezTo>
                      <a:pt x="336" y="2472"/>
                      <a:pt x="335" y="2471"/>
                      <a:pt x="335" y="2469"/>
                    </a:cubicBezTo>
                    <a:cubicBezTo>
                      <a:pt x="330" y="2440"/>
                      <a:pt x="332" y="2368"/>
                      <a:pt x="333" y="2341"/>
                    </a:cubicBezTo>
                    <a:cubicBezTo>
                      <a:pt x="334" y="2311"/>
                      <a:pt x="352" y="2147"/>
                      <a:pt x="340" y="2083"/>
                    </a:cubicBezTo>
                    <a:cubicBezTo>
                      <a:pt x="340" y="2083"/>
                      <a:pt x="340" y="2083"/>
                      <a:pt x="340" y="2082"/>
                    </a:cubicBezTo>
                    <a:cubicBezTo>
                      <a:pt x="340" y="2082"/>
                      <a:pt x="340" y="2082"/>
                      <a:pt x="340" y="2082"/>
                    </a:cubicBezTo>
                    <a:cubicBezTo>
                      <a:pt x="339" y="2079"/>
                      <a:pt x="339" y="2076"/>
                      <a:pt x="338" y="2073"/>
                    </a:cubicBezTo>
                    <a:cubicBezTo>
                      <a:pt x="321" y="1974"/>
                      <a:pt x="348" y="1939"/>
                      <a:pt x="348" y="1890"/>
                    </a:cubicBezTo>
                    <a:cubicBezTo>
                      <a:pt x="348" y="1890"/>
                      <a:pt x="352" y="1833"/>
                      <a:pt x="346" y="1787"/>
                    </a:cubicBezTo>
                    <a:cubicBezTo>
                      <a:pt x="341" y="1740"/>
                      <a:pt x="351" y="1688"/>
                      <a:pt x="357" y="1629"/>
                    </a:cubicBezTo>
                    <a:cubicBezTo>
                      <a:pt x="360" y="1591"/>
                      <a:pt x="366" y="1555"/>
                      <a:pt x="370" y="1527"/>
                    </a:cubicBezTo>
                    <a:cubicBezTo>
                      <a:pt x="375" y="1529"/>
                      <a:pt x="381" y="1530"/>
                      <a:pt x="387" y="1530"/>
                    </a:cubicBezTo>
                    <a:cubicBezTo>
                      <a:pt x="389" y="1530"/>
                      <a:pt x="391" y="1530"/>
                      <a:pt x="393" y="1529"/>
                    </a:cubicBezTo>
                    <a:cubicBezTo>
                      <a:pt x="397" y="1557"/>
                      <a:pt x="403" y="1592"/>
                      <a:pt x="406" y="1628"/>
                    </a:cubicBezTo>
                    <a:cubicBezTo>
                      <a:pt x="412" y="1687"/>
                      <a:pt x="422" y="1739"/>
                      <a:pt x="416" y="1786"/>
                    </a:cubicBezTo>
                    <a:cubicBezTo>
                      <a:pt x="411" y="1833"/>
                      <a:pt x="415" y="1889"/>
                      <a:pt x="415" y="1889"/>
                    </a:cubicBezTo>
                    <a:cubicBezTo>
                      <a:pt x="415" y="1900"/>
                      <a:pt x="416" y="1911"/>
                      <a:pt x="418" y="1921"/>
                    </a:cubicBezTo>
                    <a:cubicBezTo>
                      <a:pt x="420" y="1934"/>
                      <a:pt x="423" y="1946"/>
                      <a:pt x="426" y="1960"/>
                    </a:cubicBezTo>
                    <a:cubicBezTo>
                      <a:pt x="431" y="1989"/>
                      <a:pt x="434" y="2026"/>
                      <a:pt x="423" y="2082"/>
                    </a:cubicBezTo>
                    <a:cubicBezTo>
                      <a:pt x="411" y="2147"/>
                      <a:pt x="429" y="2311"/>
                      <a:pt x="430" y="2340"/>
                    </a:cubicBezTo>
                    <a:cubicBezTo>
                      <a:pt x="431" y="2369"/>
                      <a:pt x="433" y="2450"/>
                      <a:pt x="427" y="2473"/>
                    </a:cubicBezTo>
                    <a:cubicBezTo>
                      <a:pt x="423" y="2490"/>
                      <a:pt x="425" y="2507"/>
                      <a:pt x="426" y="2516"/>
                    </a:cubicBezTo>
                    <a:cubicBezTo>
                      <a:pt x="427" y="2520"/>
                      <a:pt x="428" y="2522"/>
                      <a:pt x="428" y="2523"/>
                    </a:cubicBezTo>
                    <a:cubicBezTo>
                      <a:pt x="423" y="2541"/>
                      <a:pt x="423" y="2553"/>
                      <a:pt x="425" y="2562"/>
                    </a:cubicBezTo>
                    <a:cubicBezTo>
                      <a:pt x="428" y="2576"/>
                      <a:pt x="435" y="2580"/>
                      <a:pt x="435" y="2580"/>
                    </a:cubicBezTo>
                    <a:cubicBezTo>
                      <a:pt x="435" y="2580"/>
                      <a:pt x="446" y="2592"/>
                      <a:pt x="449" y="2608"/>
                    </a:cubicBezTo>
                    <a:cubicBezTo>
                      <a:pt x="449" y="2610"/>
                      <a:pt x="449" y="2613"/>
                      <a:pt x="449" y="2615"/>
                    </a:cubicBezTo>
                    <a:cubicBezTo>
                      <a:pt x="449" y="2616"/>
                      <a:pt x="449" y="2618"/>
                      <a:pt x="450" y="2619"/>
                    </a:cubicBezTo>
                    <a:cubicBezTo>
                      <a:pt x="452" y="2637"/>
                      <a:pt x="470" y="2651"/>
                      <a:pt x="470" y="2651"/>
                    </a:cubicBezTo>
                    <a:cubicBezTo>
                      <a:pt x="470" y="2651"/>
                      <a:pt x="480" y="2653"/>
                      <a:pt x="483" y="2665"/>
                    </a:cubicBezTo>
                    <a:cubicBezTo>
                      <a:pt x="483" y="2667"/>
                      <a:pt x="483" y="2669"/>
                      <a:pt x="483" y="2671"/>
                    </a:cubicBezTo>
                    <a:cubicBezTo>
                      <a:pt x="483" y="2676"/>
                      <a:pt x="483" y="2680"/>
                      <a:pt x="483" y="2684"/>
                    </a:cubicBezTo>
                    <a:cubicBezTo>
                      <a:pt x="485" y="2696"/>
                      <a:pt x="492" y="2703"/>
                      <a:pt x="514" y="2705"/>
                    </a:cubicBezTo>
                    <a:cubicBezTo>
                      <a:pt x="544" y="2707"/>
                      <a:pt x="542" y="2685"/>
                      <a:pt x="542" y="2685"/>
                    </a:cubicBezTo>
                    <a:cubicBezTo>
                      <a:pt x="551" y="2699"/>
                      <a:pt x="566" y="2686"/>
                      <a:pt x="568" y="2683"/>
                    </a:cubicBezTo>
                    <a:cubicBezTo>
                      <a:pt x="569" y="2685"/>
                      <a:pt x="569" y="2685"/>
                      <a:pt x="569" y="2685"/>
                    </a:cubicBezTo>
                    <a:cubicBezTo>
                      <a:pt x="569" y="2684"/>
                      <a:pt x="569" y="2684"/>
                      <a:pt x="569" y="2683"/>
                    </a:cubicBezTo>
                    <a:cubicBezTo>
                      <a:pt x="581" y="2690"/>
                      <a:pt x="591" y="2673"/>
                      <a:pt x="591" y="2673"/>
                    </a:cubicBezTo>
                    <a:cubicBezTo>
                      <a:pt x="603" y="2682"/>
                      <a:pt x="608" y="2657"/>
                      <a:pt x="608" y="2657"/>
                    </a:cubicBezTo>
                    <a:cubicBezTo>
                      <a:pt x="611" y="2649"/>
                      <a:pt x="611" y="2642"/>
                      <a:pt x="610" y="2637"/>
                    </a:cubicBezTo>
                    <a:cubicBezTo>
                      <a:pt x="607" y="2625"/>
                      <a:pt x="598" y="2617"/>
                      <a:pt x="595" y="2608"/>
                    </a:cubicBezTo>
                    <a:cubicBezTo>
                      <a:pt x="590" y="2594"/>
                      <a:pt x="576" y="2589"/>
                      <a:pt x="571" y="2571"/>
                    </a:cubicBezTo>
                    <a:cubicBezTo>
                      <a:pt x="563" y="2541"/>
                      <a:pt x="539" y="2499"/>
                      <a:pt x="539" y="2499"/>
                    </a:cubicBezTo>
                    <a:cubicBezTo>
                      <a:pt x="539" y="2499"/>
                      <a:pt x="528" y="2484"/>
                      <a:pt x="523" y="2454"/>
                    </a:cubicBezTo>
                    <a:cubicBezTo>
                      <a:pt x="518" y="2427"/>
                      <a:pt x="517" y="2387"/>
                      <a:pt x="532" y="2334"/>
                    </a:cubicBezTo>
                    <a:cubicBezTo>
                      <a:pt x="563" y="2220"/>
                      <a:pt x="570" y="2052"/>
                      <a:pt x="572" y="1998"/>
                    </a:cubicBezTo>
                    <a:cubicBezTo>
                      <a:pt x="573" y="1944"/>
                      <a:pt x="586" y="1891"/>
                      <a:pt x="583" y="1834"/>
                    </a:cubicBezTo>
                    <a:cubicBezTo>
                      <a:pt x="580" y="1777"/>
                      <a:pt x="586" y="1729"/>
                      <a:pt x="607" y="1650"/>
                    </a:cubicBezTo>
                    <a:cubicBezTo>
                      <a:pt x="629" y="1572"/>
                      <a:pt x="621" y="1465"/>
                      <a:pt x="623" y="1433"/>
                    </a:cubicBezTo>
                    <a:cubicBezTo>
                      <a:pt x="627" y="1376"/>
                      <a:pt x="620" y="1312"/>
                      <a:pt x="620" y="1312"/>
                    </a:cubicBezTo>
                    <a:cubicBezTo>
                      <a:pt x="620" y="1312"/>
                      <a:pt x="620" y="1312"/>
                      <a:pt x="620" y="1312"/>
                    </a:cubicBezTo>
                    <a:cubicBezTo>
                      <a:pt x="620" y="1311"/>
                      <a:pt x="620" y="1311"/>
                      <a:pt x="620" y="1311"/>
                    </a:cubicBezTo>
                    <a:cubicBezTo>
                      <a:pt x="619" y="1311"/>
                      <a:pt x="619" y="1311"/>
                      <a:pt x="619" y="1311"/>
                    </a:cubicBezTo>
                    <a:cubicBezTo>
                      <a:pt x="618" y="1299"/>
                      <a:pt x="614" y="1276"/>
                      <a:pt x="611" y="1255"/>
                    </a:cubicBezTo>
                    <a:cubicBezTo>
                      <a:pt x="608" y="1242"/>
                      <a:pt x="606" y="1229"/>
                      <a:pt x="603" y="1219"/>
                    </a:cubicBezTo>
                    <a:cubicBezTo>
                      <a:pt x="602" y="1215"/>
                      <a:pt x="601" y="1210"/>
                      <a:pt x="600" y="1204"/>
                    </a:cubicBezTo>
                    <a:cubicBezTo>
                      <a:pt x="593" y="1162"/>
                      <a:pt x="587" y="1083"/>
                      <a:pt x="590" y="1038"/>
                    </a:cubicBezTo>
                    <a:cubicBezTo>
                      <a:pt x="593" y="989"/>
                      <a:pt x="626" y="874"/>
                      <a:pt x="627" y="792"/>
                    </a:cubicBezTo>
                    <a:cubicBezTo>
                      <a:pt x="628" y="793"/>
                      <a:pt x="628" y="793"/>
                      <a:pt x="628" y="793"/>
                    </a:cubicBezTo>
                    <a:cubicBezTo>
                      <a:pt x="628" y="794"/>
                      <a:pt x="628" y="794"/>
                      <a:pt x="628" y="794"/>
                    </a:cubicBezTo>
                    <a:cubicBezTo>
                      <a:pt x="628" y="793"/>
                      <a:pt x="628" y="793"/>
                      <a:pt x="628" y="793"/>
                    </a:cubicBezTo>
                    <a:cubicBezTo>
                      <a:pt x="631" y="799"/>
                      <a:pt x="631" y="799"/>
                      <a:pt x="631" y="799"/>
                    </a:cubicBezTo>
                    <a:cubicBezTo>
                      <a:pt x="632" y="805"/>
                      <a:pt x="634" y="814"/>
                      <a:pt x="636" y="827"/>
                    </a:cubicBezTo>
                    <a:cubicBezTo>
                      <a:pt x="641" y="854"/>
                      <a:pt x="649" y="894"/>
                      <a:pt x="656" y="932"/>
                    </a:cubicBezTo>
                    <a:cubicBezTo>
                      <a:pt x="662" y="970"/>
                      <a:pt x="668" y="1004"/>
                      <a:pt x="668" y="1020"/>
                    </a:cubicBezTo>
                    <a:cubicBezTo>
                      <a:pt x="668" y="1058"/>
                      <a:pt x="669" y="1223"/>
                      <a:pt x="672" y="1250"/>
                    </a:cubicBezTo>
                    <a:cubicBezTo>
                      <a:pt x="676" y="1277"/>
                      <a:pt x="677" y="1307"/>
                      <a:pt x="659" y="1331"/>
                    </a:cubicBezTo>
                    <a:cubicBezTo>
                      <a:pt x="641" y="1356"/>
                      <a:pt x="636" y="1373"/>
                      <a:pt x="634" y="1380"/>
                    </a:cubicBezTo>
                    <a:cubicBezTo>
                      <a:pt x="632" y="1386"/>
                      <a:pt x="633" y="1460"/>
                      <a:pt x="633" y="1460"/>
                    </a:cubicBezTo>
                    <a:cubicBezTo>
                      <a:pt x="634" y="1461"/>
                      <a:pt x="634" y="1461"/>
                      <a:pt x="634" y="1461"/>
                    </a:cubicBezTo>
                    <a:cubicBezTo>
                      <a:pt x="634" y="1461"/>
                      <a:pt x="634" y="1461"/>
                      <a:pt x="634" y="1461"/>
                    </a:cubicBezTo>
                    <a:cubicBezTo>
                      <a:pt x="639" y="1486"/>
                      <a:pt x="639" y="1486"/>
                      <a:pt x="639" y="1486"/>
                    </a:cubicBezTo>
                    <a:cubicBezTo>
                      <a:pt x="665" y="1478"/>
                      <a:pt x="660" y="1412"/>
                      <a:pt x="660" y="1412"/>
                    </a:cubicBezTo>
                    <a:cubicBezTo>
                      <a:pt x="668" y="1421"/>
                      <a:pt x="671" y="1431"/>
                      <a:pt x="672" y="1439"/>
                    </a:cubicBezTo>
                    <a:cubicBezTo>
                      <a:pt x="674" y="1448"/>
                      <a:pt x="674" y="1456"/>
                      <a:pt x="674" y="1461"/>
                    </a:cubicBezTo>
                    <a:cubicBezTo>
                      <a:pt x="675" y="1471"/>
                      <a:pt x="672" y="1497"/>
                      <a:pt x="668" y="1500"/>
                    </a:cubicBezTo>
                    <a:cubicBezTo>
                      <a:pt x="665" y="1502"/>
                      <a:pt x="659" y="1519"/>
                      <a:pt x="661" y="1528"/>
                    </a:cubicBezTo>
                    <a:cubicBezTo>
                      <a:pt x="661" y="1531"/>
                      <a:pt x="662" y="1533"/>
                      <a:pt x="663" y="1534"/>
                    </a:cubicBezTo>
                    <a:cubicBezTo>
                      <a:pt x="670" y="1541"/>
                      <a:pt x="682" y="1532"/>
                      <a:pt x="682" y="1532"/>
                    </a:cubicBezTo>
                    <a:cubicBezTo>
                      <a:pt x="691" y="1537"/>
                      <a:pt x="699" y="1530"/>
                      <a:pt x="704" y="1524"/>
                    </a:cubicBezTo>
                    <a:cubicBezTo>
                      <a:pt x="704" y="1525"/>
                      <a:pt x="704" y="1525"/>
                      <a:pt x="704" y="1526"/>
                    </a:cubicBezTo>
                    <a:cubicBezTo>
                      <a:pt x="705" y="1523"/>
                      <a:pt x="705" y="1523"/>
                      <a:pt x="705" y="1523"/>
                    </a:cubicBezTo>
                    <a:cubicBezTo>
                      <a:pt x="707" y="1521"/>
                      <a:pt x="708" y="1519"/>
                      <a:pt x="708" y="1519"/>
                    </a:cubicBezTo>
                    <a:cubicBezTo>
                      <a:pt x="717" y="1520"/>
                      <a:pt x="741" y="1500"/>
                      <a:pt x="750" y="1481"/>
                    </a:cubicBezTo>
                    <a:cubicBezTo>
                      <a:pt x="760" y="1461"/>
                      <a:pt x="765" y="1408"/>
                      <a:pt x="758" y="1367"/>
                    </a:cubicBezTo>
                    <a:cubicBezTo>
                      <a:pt x="750" y="1327"/>
                      <a:pt x="750" y="1273"/>
                      <a:pt x="758" y="1227"/>
                    </a:cubicBezTo>
                    <a:close/>
                  </a:path>
                </a:pathLst>
              </a:custGeom>
              <a:grpFill/>
              <a:ln w="0" cap="rnd" cmpd="sng">
                <a:solidFill>
                  <a:schemeClr val="tx1"/>
                </a:solidFill>
                <a:prstDash val="solid"/>
                <a:round/>
                <a:headEnd/>
                <a:tailEnd/>
              </a:ln>
            </p:spPr>
            <p:txBody>
              <a:bodyPr/>
              <a:lstStyle/>
              <a:p>
                <a:endParaRPr lang="fr-FR" sz="1114"/>
              </a:p>
            </p:txBody>
          </p:sp>
        </p:grpSp>
        <p:grpSp>
          <p:nvGrpSpPr>
            <p:cNvPr id="13" name="Group 206">
              <a:extLst>
                <a:ext uri="{FF2B5EF4-FFF2-40B4-BE49-F238E27FC236}">
                  <a16:creationId xmlns:a16="http://schemas.microsoft.com/office/drawing/2014/main" id="{5F2F466C-16E3-EA46-B146-EDFA867A6331}"/>
                </a:ext>
              </a:extLst>
            </p:cNvPr>
            <p:cNvGrpSpPr>
              <a:grpSpLocks/>
            </p:cNvGrpSpPr>
            <p:nvPr/>
          </p:nvGrpSpPr>
          <p:grpSpPr bwMode="auto">
            <a:xfrm>
              <a:off x="1792240" y="2301055"/>
              <a:ext cx="171732" cy="507790"/>
              <a:chOff x="1531" y="712"/>
              <a:chExt cx="630" cy="2189"/>
            </a:xfrm>
          </p:grpSpPr>
          <p:sp>
            <p:nvSpPr>
              <p:cNvPr id="14" name="Freeform 207">
                <a:extLst>
                  <a:ext uri="{FF2B5EF4-FFF2-40B4-BE49-F238E27FC236}">
                    <a16:creationId xmlns:a16="http://schemas.microsoft.com/office/drawing/2014/main" id="{48B324A5-500E-9144-B24C-D7A6FF6E0A1B}"/>
                  </a:ext>
                </a:extLst>
              </p:cNvPr>
              <p:cNvSpPr>
                <a:spLocks/>
              </p:cNvSpPr>
              <p:nvPr/>
            </p:nvSpPr>
            <p:spPr bwMode="auto">
              <a:xfrm>
                <a:off x="1531" y="712"/>
                <a:ext cx="630" cy="2189"/>
              </a:xfrm>
              <a:custGeom>
                <a:avLst/>
                <a:gdLst>
                  <a:gd name="T0" fmla="*/ 389 w 778"/>
                  <a:gd name="T1" fmla="*/ 340 h 2707"/>
                  <a:gd name="T2" fmla="*/ 264 w 778"/>
                  <a:gd name="T3" fmla="*/ 215 h 2707"/>
                  <a:gd name="T4" fmla="*/ 264 w 778"/>
                  <a:gd name="T5" fmla="*/ 213 h 2707"/>
                  <a:gd name="T6" fmla="*/ 274 w 778"/>
                  <a:gd name="T7" fmla="*/ 193 h 2707"/>
                  <a:gd name="T8" fmla="*/ 292 w 778"/>
                  <a:gd name="T9" fmla="*/ 150 h 2707"/>
                  <a:gd name="T10" fmla="*/ 300 w 778"/>
                  <a:gd name="T11" fmla="*/ 116 h 2707"/>
                  <a:gd name="T12" fmla="*/ 286 w 778"/>
                  <a:gd name="T13" fmla="*/ 112 h 2707"/>
                  <a:gd name="T14" fmla="*/ 285 w 778"/>
                  <a:gd name="T15" fmla="*/ 87 h 2707"/>
                  <a:gd name="T16" fmla="*/ 236 w 778"/>
                  <a:gd name="T17" fmla="*/ 11 h 2707"/>
                  <a:gd name="T18" fmla="*/ 206 w 778"/>
                  <a:gd name="T19" fmla="*/ 3 h 2707"/>
                  <a:gd name="T20" fmla="*/ 147 w 778"/>
                  <a:gd name="T21" fmla="*/ 14 h 2707"/>
                  <a:gd name="T22" fmla="*/ 124 w 778"/>
                  <a:gd name="T23" fmla="*/ 40 h 2707"/>
                  <a:gd name="T24" fmla="*/ 119 w 778"/>
                  <a:gd name="T25" fmla="*/ 82 h 2707"/>
                  <a:gd name="T26" fmla="*/ 124 w 778"/>
                  <a:gd name="T27" fmla="*/ 123 h 2707"/>
                  <a:gd name="T28" fmla="*/ 126 w 778"/>
                  <a:gd name="T29" fmla="*/ 129 h 2707"/>
                  <a:gd name="T30" fmla="*/ 127 w 778"/>
                  <a:gd name="T31" fmla="*/ 134 h 2707"/>
                  <a:gd name="T32" fmla="*/ 130 w 778"/>
                  <a:gd name="T33" fmla="*/ 139 h 2707"/>
                  <a:gd name="T34" fmla="*/ 116 w 778"/>
                  <a:gd name="T35" fmla="*/ 152 h 2707"/>
                  <a:gd name="T36" fmla="*/ 148 w 778"/>
                  <a:gd name="T37" fmla="*/ 192 h 2707"/>
                  <a:gd name="T38" fmla="*/ 160 w 778"/>
                  <a:gd name="T39" fmla="*/ 254 h 2707"/>
                  <a:gd name="T40" fmla="*/ 9 w 778"/>
                  <a:gd name="T41" fmla="*/ 658 h 2707"/>
                  <a:gd name="T42" fmla="*/ 4 w 778"/>
                  <a:gd name="T43" fmla="*/ 770 h 2707"/>
                  <a:gd name="T44" fmla="*/ 23 w 778"/>
                  <a:gd name="T45" fmla="*/ 784 h 2707"/>
                  <a:gd name="T46" fmla="*/ 58 w 778"/>
                  <a:gd name="T47" fmla="*/ 788 h 2707"/>
                  <a:gd name="T48" fmla="*/ 54 w 778"/>
                  <a:gd name="T49" fmla="*/ 754 h 2707"/>
                  <a:gd name="T50" fmla="*/ 74 w 778"/>
                  <a:gd name="T51" fmla="*/ 712 h 2707"/>
                  <a:gd name="T52" fmla="*/ 65 w 778"/>
                  <a:gd name="T53" fmla="*/ 545 h 2707"/>
                  <a:gd name="T54" fmla="*/ 92 w 778"/>
                  <a:gd name="T55" fmla="*/ 452 h 2707"/>
                  <a:gd name="T56" fmla="*/ 78 w 778"/>
                  <a:gd name="T57" fmla="*/ 758 h 2707"/>
                  <a:gd name="T58" fmla="*/ 96 w 778"/>
                  <a:gd name="T59" fmla="*/ 969 h 2707"/>
                  <a:gd name="T60" fmla="*/ 126 w 778"/>
                  <a:gd name="T61" fmla="*/ 1250 h 2707"/>
                  <a:gd name="T62" fmla="*/ 81 w 778"/>
                  <a:gd name="T63" fmla="*/ 1400 h 2707"/>
                  <a:gd name="T64" fmla="*/ 103 w 778"/>
                  <a:gd name="T65" fmla="*/ 1420 h 2707"/>
                  <a:gd name="T66" fmla="*/ 133 w 778"/>
                  <a:gd name="T67" fmla="*/ 1430 h 2707"/>
                  <a:gd name="T68" fmla="*/ 174 w 778"/>
                  <a:gd name="T69" fmla="*/ 1364 h 2707"/>
                  <a:gd name="T70" fmla="*/ 178 w 778"/>
                  <a:gd name="T71" fmla="*/ 1308 h 2707"/>
                  <a:gd name="T72" fmla="*/ 181 w 778"/>
                  <a:gd name="T73" fmla="*/ 1101 h 2707"/>
                  <a:gd name="T74" fmla="*/ 184 w 778"/>
                  <a:gd name="T75" fmla="*/ 944 h 2707"/>
                  <a:gd name="T76" fmla="*/ 209 w 778"/>
                  <a:gd name="T77" fmla="*/ 808 h 2707"/>
                  <a:gd name="T78" fmla="*/ 222 w 778"/>
                  <a:gd name="T79" fmla="*/ 1016 h 2707"/>
                  <a:gd name="T80" fmla="*/ 227 w 778"/>
                  <a:gd name="T81" fmla="*/ 1308 h 2707"/>
                  <a:gd name="T82" fmla="*/ 231 w 778"/>
                  <a:gd name="T83" fmla="*/ 1364 h 2707"/>
                  <a:gd name="T84" fmla="*/ 250 w 778"/>
                  <a:gd name="T85" fmla="*/ 1402 h 2707"/>
                  <a:gd name="T86" fmla="*/ 273 w 778"/>
                  <a:gd name="T87" fmla="*/ 1430 h 2707"/>
                  <a:gd name="T88" fmla="*/ 302 w 778"/>
                  <a:gd name="T89" fmla="*/ 1419 h 2707"/>
                  <a:gd name="T90" fmla="*/ 316 w 778"/>
                  <a:gd name="T91" fmla="*/ 1379 h 2707"/>
                  <a:gd name="T92" fmla="*/ 283 w 778"/>
                  <a:gd name="T93" fmla="*/ 1234 h 2707"/>
                  <a:gd name="T94" fmla="*/ 330 w 778"/>
                  <a:gd name="T95" fmla="*/ 758 h 2707"/>
                  <a:gd name="T96" fmla="*/ 329 w 778"/>
                  <a:gd name="T97" fmla="*/ 693 h 2707"/>
                  <a:gd name="T98" fmla="*/ 313 w 778"/>
                  <a:gd name="T99" fmla="*/ 548 h 2707"/>
                  <a:gd name="T100" fmla="*/ 334 w 778"/>
                  <a:gd name="T101" fmla="*/ 419 h 2707"/>
                  <a:gd name="T102" fmla="*/ 355 w 778"/>
                  <a:gd name="T103" fmla="*/ 539 h 2707"/>
                  <a:gd name="T104" fmla="*/ 336 w 778"/>
                  <a:gd name="T105" fmla="*/ 772 h 2707"/>
                  <a:gd name="T106" fmla="*/ 350 w 778"/>
                  <a:gd name="T107" fmla="*/ 746 h 2707"/>
                  <a:gd name="T108" fmla="*/ 351 w 778"/>
                  <a:gd name="T109" fmla="*/ 808 h 2707"/>
                  <a:gd name="T110" fmla="*/ 374 w 778"/>
                  <a:gd name="T111" fmla="*/ 807 h 2707"/>
                  <a:gd name="T112" fmla="*/ 402 w 778"/>
                  <a:gd name="T113" fmla="*/ 723 h 270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778" h="2707">
                    <a:moveTo>
                      <a:pt x="758" y="1227"/>
                    </a:moveTo>
                    <a:cubicBezTo>
                      <a:pt x="775" y="1130"/>
                      <a:pt x="778" y="1007"/>
                      <a:pt x="776" y="974"/>
                    </a:cubicBezTo>
                    <a:cubicBezTo>
                      <a:pt x="773" y="941"/>
                      <a:pt x="743" y="794"/>
                      <a:pt x="736" y="674"/>
                    </a:cubicBezTo>
                    <a:cubicBezTo>
                      <a:pt x="736" y="663"/>
                      <a:pt x="734" y="652"/>
                      <a:pt x="733" y="642"/>
                    </a:cubicBezTo>
                    <a:cubicBezTo>
                      <a:pt x="717" y="550"/>
                      <a:pt x="657" y="530"/>
                      <a:pt x="644" y="529"/>
                    </a:cubicBezTo>
                    <a:cubicBezTo>
                      <a:pt x="629" y="528"/>
                      <a:pt x="575" y="509"/>
                      <a:pt x="528" y="494"/>
                    </a:cubicBezTo>
                    <a:cubicBezTo>
                      <a:pt x="522" y="493"/>
                      <a:pt x="518" y="490"/>
                      <a:pt x="514" y="487"/>
                    </a:cubicBezTo>
                    <a:cubicBezTo>
                      <a:pt x="498" y="469"/>
                      <a:pt x="496" y="433"/>
                      <a:pt x="498" y="407"/>
                    </a:cubicBezTo>
                    <a:cubicBezTo>
                      <a:pt x="498" y="407"/>
                      <a:pt x="498" y="406"/>
                      <a:pt x="498" y="406"/>
                    </a:cubicBezTo>
                    <a:cubicBezTo>
                      <a:pt x="498" y="406"/>
                      <a:pt x="498" y="406"/>
                      <a:pt x="498" y="406"/>
                    </a:cubicBezTo>
                    <a:cubicBezTo>
                      <a:pt x="498" y="405"/>
                      <a:pt x="498" y="403"/>
                      <a:pt x="498" y="402"/>
                    </a:cubicBezTo>
                    <a:cubicBezTo>
                      <a:pt x="498" y="402"/>
                      <a:pt x="498" y="402"/>
                      <a:pt x="498" y="402"/>
                    </a:cubicBezTo>
                    <a:cubicBezTo>
                      <a:pt x="498" y="403"/>
                      <a:pt x="498" y="404"/>
                      <a:pt x="498" y="406"/>
                    </a:cubicBezTo>
                    <a:cubicBezTo>
                      <a:pt x="499" y="401"/>
                      <a:pt x="499" y="401"/>
                      <a:pt x="499" y="401"/>
                    </a:cubicBezTo>
                    <a:cubicBezTo>
                      <a:pt x="502" y="395"/>
                      <a:pt x="504" y="390"/>
                      <a:pt x="507" y="385"/>
                    </a:cubicBezTo>
                    <a:cubicBezTo>
                      <a:pt x="512" y="376"/>
                      <a:pt x="515" y="369"/>
                      <a:pt x="516" y="365"/>
                    </a:cubicBezTo>
                    <a:cubicBezTo>
                      <a:pt x="518" y="357"/>
                      <a:pt x="522" y="341"/>
                      <a:pt x="526" y="321"/>
                    </a:cubicBezTo>
                    <a:cubicBezTo>
                      <a:pt x="530" y="323"/>
                      <a:pt x="534" y="323"/>
                      <a:pt x="538" y="322"/>
                    </a:cubicBezTo>
                    <a:cubicBezTo>
                      <a:pt x="549" y="317"/>
                      <a:pt x="550" y="302"/>
                      <a:pt x="550" y="291"/>
                    </a:cubicBezTo>
                    <a:cubicBezTo>
                      <a:pt x="550" y="289"/>
                      <a:pt x="550" y="287"/>
                      <a:pt x="550" y="285"/>
                    </a:cubicBezTo>
                    <a:cubicBezTo>
                      <a:pt x="550" y="284"/>
                      <a:pt x="550" y="284"/>
                      <a:pt x="550" y="283"/>
                    </a:cubicBezTo>
                    <a:cubicBezTo>
                      <a:pt x="550" y="273"/>
                      <a:pt x="553" y="261"/>
                      <a:pt x="557" y="252"/>
                    </a:cubicBezTo>
                    <a:cubicBezTo>
                      <a:pt x="560" y="242"/>
                      <a:pt x="563" y="234"/>
                      <a:pt x="565" y="224"/>
                    </a:cubicBezTo>
                    <a:cubicBezTo>
                      <a:pt x="565" y="222"/>
                      <a:pt x="565" y="220"/>
                      <a:pt x="565" y="219"/>
                    </a:cubicBezTo>
                    <a:cubicBezTo>
                      <a:pt x="565" y="211"/>
                      <a:pt x="562" y="203"/>
                      <a:pt x="553" y="202"/>
                    </a:cubicBezTo>
                    <a:cubicBezTo>
                      <a:pt x="547" y="202"/>
                      <a:pt x="542" y="206"/>
                      <a:pt x="538" y="211"/>
                    </a:cubicBezTo>
                    <a:cubicBezTo>
                      <a:pt x="538" y="211"/>
                      <a:pt x="538" y="211"/>
                      <a:pt x="538" y="211"/>
                    </a:cubicBezTo>
                    <a:cubicBezTo>
                      <a:pt x="538" y="211"/>
                      <a:pt x="538" y="212"/>
                      <a:pt x="538" y="212"/>
                    </a:cubicBezTo>
                    <a:cubicBezTo>
                      <a:pt x="538" y="210"/>
                      <a:pt x="538" y="208"/>
                      <a:pt x="538" y="206"/>
                    </a:cubicBezTo>
                    <a:cubicBezTo>
                      <a:pt x="539" y="196"/>
                      <a:pt x="541" y="185"/>
                      <a:pt x="539" y="176"/>
                    </a:cubicBezTo>
                    <a:cubicBezTo>
                      <a:pt x="539" y="174"/>
                      <a:pt x="539" y="173"/>
                      <a:pt x="538" y="171"/>
                    </a:cubicBezTo>
                    <a:cubicBezTo>
                      <a:pt x="538" y="169"/>
                      <a:pt x="537" y="167"/>
                      <a:pt x="537" y="165"/>
                    </a:cubicBezTo>
                    <a:cubicBezTo>
                      <a:pt x="536" y="159"/>
                      <a:pt x="535" y="153"/>
                      <a:pt x="534" y="147"/>
                    </a:cubicBezTo>
                    <a:cubicBezTo>
                      <a:pt x="529" y="117"/>
                      <a:pt x="517" y="94"/>
                      <a:pt x="501" y="68"/>
                    </a:cubicBezTo>
                    <a:cubicBezTo>
                      <a:pt x="495" y="60"/>
                      <a:pt x="489" y="53"/>
                      <a:pt x="482" y="46"/>
                    </a:cubicBezTo>
                    <a:cubicBezTo>
                      <a:pt x="471" y="35"/>
                      <a:pt x="457" y="26"/>
                      <a:pt x="443" y="20"/>
                    </a:cubicBezTo>
                    <a:cubicBezTo>
                      <a:pt x="443" y="20"/>
                      <a:pt x="442" y="19"/>
                      <a:pt x="442" y="19"/>
                    </a:cubicBezTo>
                    <a:cubicBezTo>
                      <a:pt x="446" y="20"/>
                      <a:pt x="450" y="21"/>
                      <a:pt x="454" y="21"/>
                    </a:cubicBezTo>
                    <a:cubicBezTo>
                      <a:pt x="448" y="15"/>
                      <a:pt x="431" y="11"/>
                      <a:pt x="422" y="9"/>
                    </a:cubicBezTo>
                    <a:cubicBezTo>
                      <a:pt x="411" y="6"/>
                      <a:pt x="400" y="6"/>
                      <a:pt x="389" y="6"/>
                    </a:cubicBezTo>
                    <a:cubicBezTo>
                      <a:pt x="393" y="5"/>
                      <a:pt x="397" y="3"/>
                      <a:pt x="401" y="3"/>
                    </a:cubicBezTo>
                    <a:cubicBezTo>
                      <a:pt x="385" y="0"/>
                      <a:pt x="353" y="2"/>
                      <a:pt x="336" y="13"/>
                    </a:cubicBezTo>
                    <a:cubicBezTo>
                      <a:pt x="334" y="13"/>
                      <a:pt x="331" y="14"/>
                      <a:pt x="328" y="15"/>
                    </a:cubicBezTo>
                    <a:cubicBezTo>
                      <a:pt x="311" y="15"/>
                      <a:pt x="294" y="17"/>
                      <a:pt x="278" y="26"/>
                    </a:cubicBezTo>
                    <a:cubicBezTo>
                      <a:pt x="284" y="27"/>
                      <a:pt x="293" y="22"/>
                      <a:pt x="299" y="25"/>
                    </a:cubicBezTo>
                    <a:cubicBezTo>
                      <a:pt x="281" y="29"/>
                      <a:pt x="264" y="35"/>
                      <a:pt x="252" y="51"/>
                    </a:cubicBezTo>
                    <a:cubicBezTo>
                      <a:pt x="259" y="47"/>
                      <a:pt x="267" y="45"/>
                      <a:pt x="275" y="44"/>
                    </a:cubicBezTo>
                    <a:cubicBezTo>
                      <a:pt x="261" y="53"/>
                      <a:pt x="243" y="62"/>
                      <a:pt x="234" y="76"/>
                    </a:cubicBezTo>
                    <a:cubicBezTo>
                      <a:pt x="241" y="73"/>
                      <a:pt x="248" y="68"/>
                      <a:pt x="255" y="65"/>
                    </a:cubicBezTo>
                    <a:cubicBezTo>
                      <a:pt x="248" y="72"/>
                      <a:pt x="244" y="80"/>
                      <a:pt x="241" y="89"/>
                    </a:cubicBezTo>
                    <a:cubicBezTo>
                      <a:pt x="234" y="101"/>
                      <a:pt x="228" y="115"/>
                      <a:pt x="226" y="131"/>
                    </a:cubicBezTo>
                    <a:cubicBezTo>
                      <a:pt x="224" y="138"/>
                      <a:pt x="224" y="146"/>
                      <a:pt x="224" y="154"/>
                    </a:cubicBezTo>
                    <a:cubicBezTo>
                      <a:pt x="224" y="178"/>
                      <a:pt x="224" y="201"/>
                      <a:pt x="231" y="224"/>
                    </a:cubicBezTo>
                    <a:cubicBezTo>
                      <a:pt x="231" y="224"/>
                      <a:pt x="231" y="224"/>
                      <a:pt x="231" y="224"/>
                    </a:cubicBezTo>
                    <a:cubicBezTo>
                      <a:pt x="231" y="225"/>
                      <a:pt x="231" y="226"/>
                      <a:pt x="232" y="227"/>
                    </a:cubicBezTo>
                    <a:cubicBezTo>
                      <a:pt x="232" y="228"/>
                      <a:pt x="233" y="230"/>
                      <a:pt x="233" y="232"/>
                    </a:cubicBezTo>
                    <a:cubicBezTo>
                      <a:pt x="233" y="232"/>
                      <a:pt x="233" y="232"/>
                      <a:pt x="233" y="232"/>
                    </a:cubicBezTo>
                    <a:cubicBezTo>
                      <a:pt x="234" y="234"/>
                      <a:pt x="234" y="235"/>
                      <a:pt x="235" y="237"/>
                    </a:cubicBezTo>
                    <a:cubicBezTo>
                      <a:pt x="235" y="237"/>
                      <a:pt x="235" y="237"/>
                      <a:pt x="235" y="238"/>
                    </a:cubicBezTo>
                    <a:cubicBezTo>
                      <a:pt x="235" y="239"/>
                      <a:pt x="236" y="241"/>
                      <a:pt x="236" y="243"/>
                    </a:cubicBezTo>
                    <a:cubicBezTo>
                      <a:pt x="236" y="243"/>
                      <a:pt x="236" y="243"/>
                      <a:pt x="236" y="243"/>
                    </a:cubicBezTo>
                    <a:cubicBezTo>
                      <a:pt x="237" y="245"/>
                      <a:pt x="237" y="246"/>
                      <a:pt x="238" y="248"/>
                    </a:cubicBezTo>
                    <a:cubicBezTo>
                      <a:pt x="238" y="248"/>
                      <a:pt x="238" y="248"/>
                      <a:pt x="238" y="249"/>
                    </a:cubicBezTo>
                    <a:cubicBezTo>
                      <a:pt x="239" y="250"/>
                      <a:pt x="239" y="252"/>
                      <a:pt x="240" y="253"/>
                    </a:cubicBezTo>
                    <a:cubicBezTo>
                      <a:pt x="240" y="254"/>
                      <a:pt x="240" y="254"/>
                      <a:pt x="241" y="255"/>
                    </a:cubicBezTo>
                    <a:cubicBezTo>
                      <a:pt x="241" y="256"/>
                      <a:pt x="242" y="257"/>
                      <a:pt x="242" y="259"/>
                    </a:cubicBezTo>
                    <a:cubicBezTo>
                      <a:pt x="243" y="259"/>
                      <a:pt x="243" y="260"/>
                      <a:pt x="243" y="260"/>
                    </a:cubicBezTo>
                    <a:cubicBezTo>
                      <a:pt x="244" y="262"/>
                      <a:pt x="244" y="263"/>
                      <a:pt x="245" y="264"/>
                    </a:cubicBezTo>
                    <a:cubicBezTo>
                      <a:pt x="245" y="265"/>
                      <a:pt x="245" y="265"/>
                      <a:pt x="245" y="265"/>
                    </a:cubicBezTo>
                    <a:cubicBezTo>
                      <a:pt x="242" y="264"/>
                      <a:pt x="239" y="264"/>
                      <a:pt x="236" y="264"/>
                    </a:cubicBezTo>
                    <a:cubicBezTo>
                      <a:pt x="232" y="265"/>
                      <a:pt x="229" y="265"/>
                      <a:pt x="227" y="267"/>
                    </a:cubicBezTo>
                    <a:cubicBezTo>
                      <a:pt x="219" y="271"/>
                      <a:pt x="218" y="279"/>
                      <a:pt x="218" y="287"/>
                    </a:cubicBezTo>
                    <a:cubicBezTo>
                      <a:pt x="219" y="297"/>
                      <a:pt x="227" y="304"/>
                      <a:pt x="234" y="311"/>
                    </a:cubicBezTo>
                    <a:cubicBezTo>
                      <a:pt x="246" y="323"/>
                      <a:pt x="252" y="339"/>
                      <a:pt x="261" y="352"/>
                    </a:cubicBezTo>
                    <a:cubicBezTo>
                      <a:pt x="265" y="357"/>
                      <a:pt x="271" y="364"/>
                      <a:pt x="279" y="363"/>
                    </a:cubicBezTo>
                    <a:cubicBezTo>
                      <a:pt x="279" y="363"/>
                      <a:pt x="279" y="363"/>
                      <a:pt x="279" y="363"/>
                    </a:cubicBezTo>
                    <a:cubicBezTo>
                      <a:pt x="279" y="363"/>
                      <a:pt x="279" y="363"/>
                      <a:pt x="279" y="363"/>
                    </a:cubicBezTo>
                    <a:cubicBezTo>
                      <a:pt x="281" y="362"/>
                      <a:pt x="283" y="361"/>
                      <a:pt x="284" y="360"/>
                    </a:cubicBezTo>
                    <a:cubicBezTo>
                      <a:pt x="292" y="376"/>
                      <a:pt x="301" y="392"/>
                      <a:pt x="310" y="403"/>
                    </a:cubicBezTo>
                    <a:cubicBezTo>
                      <a:pt x="313" y="427"/>
                      <a:pt x="315" y="465"/>
                      <a:pt x="301" y="480"/>
                    </a:cubicBezTo>
                    <a:cubicBezTo>
                      <a:pt x="281" y="503"/>
                      <a:pt x="221" y="510"/>
                      <a:pt x="194" y="516"/>
                    </a:cubicBezTo>
                    <a:cubicBezTo>
                      <a:pt x="167" y="523"/>
                      <a:pt x="91" y="519"/>
                      <a:pt x="79" y="655"/>
                    </a:cubicBezTo>
                    <a:cubicBezTo>
                      <a:pt x="68" y="790"/>
                      <a:pt x="15" y="884"/>
                      <a:pt x="7" y="982"/>
                    </a:cubicBezTo>
                    <a:cubicBezTo>
                      <a:pt x="0" y="1081"/>
                      <a:pt x="15" y="1213"/>
                      <a:pt x="17" y="1245"/>
                    </a:cubicBezTo>
                    <a:cubicBezTo>
                      <a:pt x="20" y="1278"/>
                      <a:pt x="22" y="1347"/>
                      <a:pt x="11" y="1379"/>
                    </a:cubicBezTo>
                    <a:cubicBezTo>
                      <a:pt x="0" y="1410"/>
                      <a:pt x="8" y="1454"/>
                      <a:pt x="8" y="1454"/>
                    </a:cubicBezTo>
                    <a:cubicBezTo>
                      <a:pt x="8" y="1454"/>
                      <a:pt x="8" y="1454"/>
                      <a:pt x="8" y="1454"/>
                    </a:cubicBezTo>
                    <a:cubicBezTo>
                      <a:pt x="8" y="1455"/>
                      <a:pt x="8" y="1455"/>
                      <a:pt x="8" y="1455"/>
                    </a:cubicBezTo>
                    <a:cubicBezTo>
                      <a:pt x="8" y="1455"/>
                      <a:pt x="13" y="1461"/>
                      <a:pt x="21" y="1468"/>
                    </a:cubicBezTo>
                    <a:cubicBezTo>
                      <a:pt x="21" y="1470"/>
                      <a:pt x="22" y="1472"/>
                      <a:pt x="24" y="1474"/>
                    </a:cubicBezTo>
                    <a:cubicBezTo>
                      <a:pt x="22" y="1469"/>
                      <a:pt x="22" y="1469"/>
                      <a:pt x="22" y="1469"/>
                    </a:cubicBezTo>
                    <a:cubicBezTo>
                      <a:pt x="29" y="1476"/>
                      <a:pt x="39" y="1483"/>
                      <a:pt x="45" y="1483"/>
                    </a:cubicBezTo>
                    <a:cubicBezTo>
                      <a:pt x="45" y="1483"/>
                      <a:pt x="78" y="1509"/>
                      <a:pt x="96" y="1508"/>
                    </a:cubicBezTo>
                    <a:cubicBezTo>
                      <a:pt x="100" y="1507"/>
                      <a:pt x="99" y="1498"/>
                      <a:pt x="99" y="1498"/>
                    </a:cubicBezTo>
                    <a:cubicBezTo>
                      <a:pt x="99" y="1498"/>
                      <a:pt x="110" y="1500"/>
                      <a:pt x="110" y="1491"/>
                    </a:cubicBezTo>
                    <a:cubicBezTo>
                      <a:pt x="110" y="1490"/>
                      <a:pt x="110" y="1489"/>
                      <a:pt x="110" y="1489"/>
                    </a:cubicBezTo>
                    <a:cubicBezTo>
                      <a:pt x="108" y="1480"/>
                      <a:pt x="89" y="1472"/>
                      <a:pt x="88" y="1471"/>
                    </a:cubicBezTo>
                    <a:cubicBezTo>
                      <a:pt x="88" y="1465"/>
                      <a:pt x="86" y="1423"/>
                      <a:pt x="86" y="1421"/>
                    </a:cubicBezTo>
                    <a:cubicBezTo>
                      <a:pt x="85" y="1419"/>
                      <a:pt x="99" y="1400"/>
                      <a:pt x="101" y="1398"/>
                    </a:cubicBezTo>
                    <a:cubicBezTo>
                      <a:pt x="101" y="1401"/>
                      <a:pt x="100" y="1413"/>
                      <a:pt x="102" y="1425"/>
                    </a:cubicBezTo>
                    <a:cubicBezTo>
                      <a:pt x="105" y="1442"/>
                      <a:pt x="113" y="1460"/>
                      <a:pt x="133" y="1463"/>
                    </a:cubicBezTo>
                    <a:cubicBezTo>
                      <a:pt x="133" y="1463"/>
                      <a:pt x="136" y="1426"/>
                      <a:pt x="138" y="1420"/>
                    </a:cubicBezTo>
                    <a:cubicBezTo>
                      <a:pt x="139" y="1414"/>
                      <a:pt x="139" y="1350"/>
                      <a:pt x="139" y="1350"/>
                    </a:cubicBezTo>
                    <a:cubicBezTo>
                      <a:pt x="139" y="1350"/>
                      <a:pt x="139" y="1348"/>
                      <a:pt x="138" y="1345"/>
                    </a:cubicBezTo>
                    <a:cubicBezTo>
                      <a:pt x="137" y="1339"/>
                      <a:pt x="133" y="1325"/>
                      <a:pt x="118" y="1306"/>
                    </a:cubicBezTo>
                    <a:cubicBezTo>
                      <a:pt x="109" y="1294"/>
                      <a:pt x="105" y="1282"/>
                      <a:pt x="103" y="1269"/>
                    </a:cubicBezTo>
                    <a:cubicBezTo>
                      <a:pt x="100" y="1252"/>
                      <a:pt x="101" y="1236"/>
                      <a:pt x="100" y="1223"/>
                    </a:cubicBezTo>
                    <a:cubicBezTo>
                      <a:pt x="98" y="1200"/>
                      <a:pt x="117" y="1048"/>
                      <a:pt x="122" y="1031"/>
                    </a:cubicBezTo>
                    <a:cubicBezTo>
                      <a:pt x="128" y="1014"/>
                      <a:pt x="132" y="953"/>
                      <a:pt x="131" y="934"/>
                    </a:cubicBezTo>
                    <a:cubicBezTo>
                      <a:pt x="129" y="914"/>
                      <a:pt x="166" y="815"/>
                      <a:pt x="168" y="810"/>
                    </a:cubicBezTo>
                    <a:cubicBezTo>
                      <a:pt x="170" y="809"/>
                      <a:pt x="170" y="809"/>
                      <a:pt x="170" y="809"/>
                    </a:cubicBezTo>
                    <a:cubicBezTo>
                      <a:pt x="170" y="825"/>
                      <a:pt x="171" y="841"/>
                      <a:pt x="172" y="855"/>
                    </a:cubicBezTo>
                    <a:cubicBezTo>
                      <a:pt x="178" y="907"/>
                      <a:pt x="181" y="1087"/>
                      <a:pt x="176" y="1126"/>
                    </a:cubicBezTo>
                    <a:cubicBezTo>
                      <a:pt x="171" y="1165"/>
                      <a:pt x="182" y="1180"/>
                      <a:pt x="162" y="1319"/>
                    </a:cubicBezTo>
                    <a:cubicBezTo>
                      <a:pt x="161" y="1319"/>
                      <a:pt x="161" y="1319"/>
                      <a:pt x="161" y="1319"/>
                    </a:cubicBezTo>
                    <a:cubicBezTo>
                      <a:pt x="161" y="1319"/>
                      <a:pt x="151" y="1402"/>
                      <a:pt x="147" y="1433"/>
                    </a:cubicBezTo>
                    <a:cubicBezTo>
                      <a:pt x="143" y="1460"/>
                      <a:pt x="136" y="1546"/>
                      <a:pt x="149" y="1620"/>
                    </a:cubicBezTo>
                    <a:cubicBezTo>
                      <a:pt x="151" y="1630"/>
                      <a:pt x="153" y="1640"/>
                      <a:pt x="156" y="1650"/>
                    </a:cubicBezTo>
                    <a:cubicBezTo>
                      <a:pt x="164" y="1679"/>
                      <a:pt x="169" y="1704"/>
                      <a:pt x="173" y="1727"/>
                    </a:cubicBezTo>
                    <a:cubicBezTo>
                      <a:pt x="180" y="1765"/>
                      <a:pt x="182" y="1798"/>
                      <a:pt x="180" y="1833"/>
                    </a:cubicBezTo>
                    <a:cubicBezTo>
                      <a:pt x="177" y="1890"/>
                      <a:pt x="190" y="1943"/>
                      <a:pt x="191" y="1997"/>
                    </a:cubicBezTo>
                    <a:cubicBezTo>
                      <a:pt x="192" y="2041"/>
                      <a:pt x="197" y="2161"/>
                      <a:pt x="216" y="2265"/>
                    </a:cubicBezTo>
                    <a:cubicBezTo>
                      <a:pt x="220" y="2289"/>
                      <a:pt x="225" y="2313"/>
                      <a:pt x="231" y="2334"/>
                    </a:cubicBezTo>
                    <a:cubicBezTo>
                      <a:pt x="234" y="2345"/>
                      <a:pt x="236" y="2355"/>
                      <a:pt x="238" y="2364"/>
                    </a:cubicBezTo>
                    <a:cubicBezTo>
                      <a:pt x="255" y="2457"/>
                      <a:pt x="224" y="2499"/>
                      <a:pt x="224" y="2499"/>
                    </a:cubicBezTo>
                    <a:cubicBezTo>
                      <a:pt x="224" y="2499"/>
                      <a:pt x="200" y="2541"/>
                      <a:pt x="192" y="2571"/>
                    </a:cubicBezTo>
                    <a:cubicBezTo>
                      <a:pt x="187" y="2589"/>
                      <a:pt x="173" y="2594"/>
                      <a:pt x="168" y="2608"/>
                    </a:cubicBezTo>
                    <a:cubicBezTo>
                      <a:pt x="164" y="2620"/>
                      <a:pt x="150" y="2629"/>
                      <a:pt x="153" y="2648"/>
                    </a:cubicBezTo>
                    <a:cubicBezTo>
                      <a:pt x="153" y="2651"/>
                      <a:pt x="154" y="2654"/>
                      <a:pt x="155" y="2657"/>
                    </a:cubicBezTo>
                    <a:cubicBezTo>
                      <a:pt x="155" y="2657"/>
                      <a:pt x="160" y="2682"/>
                      <a:pt x="172" y="2673"/>
                    </a:cubicBezTo>
                    <a:cubicBezTo>
                      <a:pt x="172" y="2673"/>
                      <a:pt x="182" y="2690"/>
                      <a:pt x="194" y="2683"/>
                    </a:cubicBezTo>
                    <a:cubicBezTo>
                      <a:pt x="194" y="2684"/>
                      <a:pt x="194" y="2684"/>
                      <a:pt x="194" y="2685"/>
                    </a:cubicBezTo>
                    <a:cubicBezTo>
                      <a:pt x="195" y="2683"/>
                      <a:pt x="195" y="2683"/>
                      <a:pt x="195" y="2683"/>
                    </a:cubicBezTo>
                    <a:cubicBezTo>
                      <a:pt x="196" y="2685"/>
                      <a:pt x="211" y="2700"/>
                      <a:pt x="221" y="2685"/>
                    </a:cubicBezTo>
                    <a:cubicBezTo>
                      <a:pt x="221" y="2686"/>
                      <a:pt x="221" y="2687"/>
                      <a:pt x="222" y="2689"/>
                    </a:cubicBezTo>
                    <a:cubicBezTo>
                      <a:pt x="223" y="2696"/>
                      <a:pt x="228" y="2706"/>
                      <a:pt x="249" y="2705"/>
                    </a:cubicBezTo>
                    <a:cubicBezTo>
                      <a:pt x="279" y="2703"/>
                      <a:pt x="281" y="2690"/>
                      <a:pt x="280" y="2672"/>
                    </a:cubicBezTo>
                    <a:cubicBezTo>
                      <a:pt x="279" y="2654"/>
                      <a:pt x="293" y="2651"/>
                      <a:pt x="293" y="2651"/>
                    </a:cubicBezTo>
                    <a:cubicBezTo>
                      <a:pt x="293" y="2651"/>
                      <a:pt x="314" y="2635"/>
                      <a:pt x="314" y="2616"/>
                    </a:cubicBezTo>
                    <a:cubicBezTo>
                      <a:pt x="314" y="2596"/>
                      <a:pt x="328" y="2580"/>
                      <a:pt x="328" y="2580"/>
                    </a:cubicBezTo>
                    <a:cubicBezTo>
                      <a:pt x="328" y="2580"/>
                      <a:pt x="344" y="2573"/>
                      <a:pt x="337" y="2535"/>
                    </a:cubicBezTo>
                    <a:cubicBezTo>
                      <a:pt x="337" y="2532"/>
                      <a:pt x="336" y="2528"/>
                      <a:pt x="335" y="2524"/>
                    </a:cubicBezTo>
                    <a:cubicBezTo>
                      <a:pt x="335" y="2523"/>
                      <a:pt x="341" y="2500"/>
                      <a:pt x="337" y="2478"/>
                    </a:cubicBezTo>
                    <a:cubicBezTo>
                      <a:pt x="337" y="2477"/>
                      <a:pt x="336" y="2475"/>
                      <a:pt x="336" y="2473"/>
                    </a:cubicBezTo>
                    <a:cubicBezTo>
                      <a:pt x="336" y="2472"/>
                      <a:pt x="335" y="2471"/>
                      <a:pt x="335" y="2469"/>
                    </a:cubicBezTo>
                    <a:cubicBezTo>
                      <a:pt x="330" y="2440"/>
                      <a:pt x="332" y="2368"/>
                      <a:pt x="333" y="2341"/>
                    </a:cubicBezTo>
                    <a:cubicBezTo>
                      <a:pt x="334" y="2311"/>
                      <a:pt x="352" y="2147"/>
                      <a:pt x="340" y="2083"/>
                    </a:cubicBezTo>
                    <a:cubicBezTo>
                      <a:pt x="340" y="2083"/>
                      <a:pt x="340" y="2083"/>
                      <a:pt x="340" y="2082"/>
                    </a:cubicBezTo>
                    <a:cubicBezTo>
                      <a:pt x="340" y="2082"/>
                      <a:pt x="340" y="2082"/>
                      <a:pt x="340" y="2082"/>
                    </a:cubicBezTo>
                    <a:cubicBezTo>
                      <a:pt x="339" y="2079"/>
                      <a:pt x="339" y="2076"/>
                      <a:pt x="338" y="2073"/>
                    </a:cubicBezTo>
                    <a:cubicBezTo>
                      <a:pt x="321" y="1974"/>
                      <a:pt x="348" y="1939"/>
                      <a:pt x="348" y="1890"/>
                    </a:cubicBezTo>
                    <a:cubicBezTo>
                      <a:pt x="348" y="1890"/>
                      <a:pt x="352" y="1833"/>
                      <a:pt x="346" y="1787"/>
                    </a:cubicBezTo>
                    <a:cubicBezTo>
                      <a:pt x="341" y="1740"/>
                      <a:pt x="351" y="1688"/>
                      <a:pt x="357" y="1629"/>
                    </a:cubicBezTo>
                    <a:cubicBezTo>
                      <a:pt x="360" y="1591"/>
                      <a:pt x="366" y="1555"/>
                      <a:pt x="370" y="1527"/>
                    </a:cubicBezTo>
                    <a:cubicBezTo>
                      <a:pt x="375" y="1529"/>
                      <a:pt x="381" y="1530"/>
                      <a:pt x="387" y="1530"/>
                    </a:cubicBezTo>
                    <a:cubicBezTo>
                      <a:pt x="389" y="1530"/>
                      <a:pt x="391" y="1530"/>
                      <a:pt x="393" y="1529"/>
                    </a:cubicBezTo>
                    <a:cubicBezTo>
                      <a:pt x="397" y="1557"/>
                      <a:pt x="403" y="1592"/>
                      <a:pt x="406" y="1628"/>
                    </a:cubicBezTo>
                    <a:cubicBezTo>
                      <a:pt x="412" y="1687"/>
                      <a:pt x="422" y="1739"/>
                      <a:pt x="416" y="1786"/>
                    </a:cubicBezTo>
                    <a:cubicBezTo>
                      <a:pt x="411" y="1833"/>
                      <a:pt x="415" y="1889"/>
                      <a:pt x="415" y="1889"/>
                    </a:cubicBezTo>
                    <a:cubicBezTo>
                      <a:pt x="415" y="1900"/>
                      <a:pt x="416" y="1911"/>
                      <a:pt x="418" y="1921"/>
                    </a:cubicBezTo>
                    <a:cubicBezTo>
                      <a:pt x="420" y="1934"/>
                      <a:pt x="423" y="1946"/>
                      <a:pt x="426" y="1960"/>
                    </a:cubicBezTo>
                    <a:cubicBezTo>
                      <a:pt x="431" y="1989"/>
                      <a:pt x="434" y="2026"/>
                      <a:pt x="423" y="2082"/>
                    </a:cubicBezTo>
                    <a:cubicBezTo>
                      <a:pt x="411" y="2147"/>
                      <a:pt x="429" y="2311"/>
                      <a:pt x="430" y="2340"/>
                    </a:cubicBezTo>
                    <a:cubicBezTo>
                      <a:pt x="431" y="2369"/>
                      <a:pt x="433" y="2450"/>
                      <a:pt x="427" y="2473"/>
                    </a:cubicBezTo>
                    <a:cubicBezTo>
                      <a:pt x="423" y="2490"/>
                      <a:pt x="425" y="2507"/>
                      <a:pt x="426" y="2516"/>
                    </a:cubicBezTo>
                    <a:cubicBezTo>
                      <a:pt x="427" y="2520"/>
                      <a:pt x="428" y="2522"/>
                      <a:pt x="428" y="2523"/>
                    </a:cubicBezTo>
                    <a:cubicBezTo>
                      <a:pt x="423" y="2541"/>
                      <a:pt x="423" y="2553"/>
                      <a:pt x="425" y="2562"/>
                    </a:cubicBezTo>
                    <a:cubicBezTo>
                      <a:pt x="428" y="2576"/>
                      <a:pt x="435" y="2580"/>
                      <a:pt x="435" y="2580"/>
                    </a:cubicBezTo>
                    <a:cubicBezTo>
                      <a:pt x="435" y="2580"/>
                      <a:pt x="446" y="2592"/>
                      <a:pt x="449" y="2608"/>
                    </a:cubicBezTo>
                    <a:cubicBezTo>
                      <a:pt x="449" y="2610"/>
                      <a:pt x="449" y="2613"/>
                      <a:pt x="449" y="2615"/>
                    </a:cubicBezTo>
                    <a:cubicBezTo>
                      <a:pt x="449" y="2616"/>
                      <a:pt x="449" y="2618"/>
                      <a:pt x="450" y="2619"/>
                    </a:cubicBezTo>
                    <a:cubicBezTo>
                      <a:pt x="452" y="2637"/>
                      <a:pt x="470" y="2651"/>
                      <a:pt x="470" y="2651"/>
                    </a:cubicBezTo>
                    <a:cubicBezTo>
                      <a:pt x="470" y="2651"/>
                      <a:pt x="480" y="2653"/>
                      <a:pt x="483" y="2665"/>
                    </a:cubicBezTo>
                    <a:cubicBezTo>
                      <a:pt x="483" y="2667"/>
                      <a:pt x="483" y="2669"/>
                      <a:pt x="483" y="2671"/>
                    </a:cubicBezTo>
                    <a:cubicBezTo>
                      <a:pt x="483" y="2676"/>
                      <a:pt x="483" y="2680"/>
                      <a:pt x="483" y="2684"/>
                    </a:cubicBezTo>
                    <a:cubicBezTo>
                      <a:pt x="485" y="2696"/>
                      <a:pt x="492" y="2703"/>
                      <a:pt x="514" y="2705"/>
                    </a:cubicBezTo>
                    <a:cubicBezTo>
                      <a:pt x="544" y="2707"/>
                      <a:pt x="542" y="2685"/>
                      <a:pt x="542" y="2685"/>
                    </a:cubicBezTo>
                    <a:cubicBezTo>
                      <a:pt x="551" y="2699"/>
                      <a:pt x="566" y="2686"/>
                      <a:pt x="568" y="2683"/>
                    </a:cubicBezTo>
                    <a:cubicBezTo>
                      <a:pt x="569" y="2685"/>
                      <a:pt x="569" y="2685"/>
                      <a:pt x="569" y="2685"/>
                    </a:cubicBezTo>
                    <a:cubicBezTo>
                      <a:pt x="569" y="2684"/>
                      <a:pt x="569" y="2684"/>
                      <a:pt x="569" y="2683"/>
                    </a:cubicBezTo>
                    <a:cubicBezTo>
                      <a:pt x="581" y="2690"/>
                      <a:pt x="591" y="2673"/>
                      <a:pt x="591" y="2673"/>
                    </a:cubicBezTo>
                    <a:cubicBezTo>
                      <a:pt x="603" y="2682"/>
                      <a:pt x="608" y="2657"/>
                      <a:pt x="608" y="2657"/>
                    </a:cubicBezTo>
                    <a:cubicBezTo>
                      <a:pt x="611" y="2649"/>
                      <a:pt x="611" y="2642"/>
                      <a:pt x="610" y="2637"/>
                    </a:cubicBezTo>
                    <a:cubicBezTo>
                      <a:pt x="607" y="2625"/>
                      <a:pt x="598" y="2617"/>
                      <a:pt x="595" y="2608"/>
                    </a:cubicBezTo>
                    <a:cubicBezTo>
                      <a:pt x="590" y="2594"/>
                      <a:pt x="576" y="2589"/>
                      <a:pt x="571" y="2571"/>
                    </a:cubicBezTo>
                    <a:cubicBezTo>
                      <a:pt x="563" y="2541"/>
                      <a:pt x="539" y="2499"/>
                      <a:pt x="539" y="2499"/>
                    </a:cubicBezTo>
                    <a:cubicBezTo>
                      <a:pt x="539" y="2499"/>
                      <a:pt x="528" y="2484"/>
                      <a:pt x="523" y="2454"/>
                    </a:cubicBezTo>
                    <a:cubicBezTo>
                      <a:pt x="518" y="2427"/>
                      <a:pt x="517" y="2387"/>
                      <a:pt x="532" y="2334"/>
                    </a:cubicBezTo>
                    <a:cubicBezTo>
                      <a:pt x="563" y="2220"/>
                      <a:pt x="570" y="2052"/>
                      <a:pt x="572" y="1998"/>
                    </a:cubicBezTo>
                    <a:cubicBezTo>
                      <a:pt x="573" y="1944"/>
                      <a:pt x="586" y="1891"/>
                      <a:pt x="583" y="1834"/>
                    </a:cubicBezTo>
                    <a:cubicBezTo>
                      <a:pt x="580" y="1777"/>
                      <a:pt x="586" y="1729"/>
                      <a:pt x="607" y="1650"/>
                    </a:cubicBezTo>
                    <a:cubicBezTo>
                      <a:pt x="629" y="1572"/>
                      <a:pt x="621" y="1465"/>
                      <a:pt x="623" y="1433"/>
                    </a:cubicBezTo>
                    <a:cubicBezTo>
                      <a:pt x="627" y="1376"/>
                      <a:pt x="620" y="1312"/>
                      <a:pt x="620" y="1312"/>
                    </a:cubicBezTo>
                    <a:cubicBezTo>
                      <a:pt x="620" y="1312"/>
                      <a:pt x="620" y="1312"/>
                      <a:pt x="620" y="1312"/>
                    </a:cubicBezTo>
                    <a:cubicBezTo>
                      <a:pt x="620" y="1311"/>
                      <a:pt x="620" y="1311"/>
                      <a:pt x="620" y="1311"/>
                    </a:cubicBezTo>
                    <a:cubicBezTo>
                      <a:pt x="619" y="1311"/>
                      <a:pt x="619" y="1311"/>
                      <a:pt x="619" y="1311"/>
                    </a:cubicBezTo>
                    <a:cubicBezTo>
                      <a:pt x="618" y="1299"/>
                      <a:pt x="614" y="1276"/>
                      <a:pt x="611" y="1255"/>
                    </a:cubicBezTo>
                    <a:cubicBezTo>
                      <a:pt x="608" y="1242"/>
                      <a:pt x="606" y="1229"/>
                      <a:pt x="603" y="1219"/>
                    </a:cubicBezTo>
                    <a:cubicBezTo>
                      <a:pt x="602" y="1215"/>
                      <a:pt x="601" y="1210"/>
                      <a:pt x="600" y="1204"/>
                    </a:cubicBezTo>
                    <a:cubicBezTo>
                      <a:pt x="593" y="1162"/>
                      <a:pt x="587" y="1083"/>
                      <a:pt x="590" y="1038"/>
                    </a:cubicBezTo>
                    <a:cubicBezTo>
                      <a:pt x="593" y="989"/>
                      <a:pt x="626" y="874"/>
                      <a:pt x="627" y="792"/>
                    </a:cubicBezTo>
                    <a:cubicBezTo>
                      <a:pt x="628" y="793"/>
                      <a:pt x="628" y="793"/>
                      <a:pt x="628" y="793"/>
                    </a:cubicBezTo>
                    <a:cubicBezTo>
                      <a:pt x="628" y="794"/>
                      <a:pt x="628" y="794"/>
                      <a:pt x="628" y="794"/>
                    </a:cubicBezTo>
                    <a:cubicBezTo>
                      <a:pt x="628" y="793"/>
                      <a:pt x="628" y="793"/>
                      <a:pt x="628" y="793"/>
                    </a:cubicBezTo>
                    <a:cubicBezTo>
                      <a:pt x="631" y="799"/>
                      <a:pt x="631" y="799"/>
                      <a:pt x="631" y="799"/>
                    </a:cubicBezTo>
                    <a:cubicBezTo>
                      <a:pt x="632" y="805"/>
                      <a:pt x="634" y="814"/>
                      <a:pt x="636" y="827"/>
                    </a:cubicBezTo>
                    <a:cubicBezTo>
                      <a:pt x="641" y="854"/>
                      <a:pt x="649" y="894"/>
                      <a:pt x="656" y="932"/>
                    </a:cubicBezTo>
                    <a:cubicBezTo>
                      <a:pt x="662" y="970"/>
                      <a:pt x="668" y="1004"/>
                      <a:pt x="668" y="1020"/>
                    </a:cubicBezTo>
                    <a:cubicBezTo>
                      <a:pt x="668" y="1058"/>
                      <a:pt x="669" y="1223"/>
                      <a:pt x="672" y="1250"/>
                    </a:cubicBezTo>
                    <a:cubicBezTo>
                      <a:pt x="676" y="1277"/>
                      <a:pt x="677" y="1307"/>
                      <a:pt x="659" y="1331"/>
                    </a:cubicBezTo>
                    <a:cubicBezTo>
                      <a:pt x="641" y="1356"/>
                      <a:pt x="636" y="1373"/>
                      <a:pt x="634" y="1380"/>
                    </a:cubicBezTo>
                    <a:cubicBezTo>
                      <a:pt x="632" y="1386"/>
                      <a:pt x="633" y="1460"/>
                      <a:pt x="633" y="1460"/>
                    </a:cubicBezTo>
                    <a:cubicBezTo>
                      <a:pt x="634" y="1461"/>
                      <a:pt x="634" y="1461"/>
                      <a:pt x="634" y="1461"/>
                    </a:cubicBezTo>
                    <a:cubicBezTo>
                      <a:pt x="634" y="1461"/>
                      <a:pt x="634" y="1461"/>
                      <a:pt x="634" y="1461"/>
                    </a:cubicBezTo>
                    <a:cubicBezTo>
                      <a:pt x="639" y="1486"/>
                      <a:pt x="639" y="1486"/>
                      <a:pt x="639" y="1486"/>
                    </a:cubicBezTo>
                    <a:cubicBezTo>
                      <a:pt x="665" y="1478"/>
                      <a:pt x="660" y="1412"/>
                      <a:pt x="660" y="1412"/>
                    </a:cubicBezTo>
                    <a:cubicBezTo>
                      <a:pt x="668" y="1421"/>
                      <a:pt x="671" y="1431"/>
                      <a:pt x="672" y="1439"/>
                    </a:cubicBezTo>
                    <a:cubicBezTo>
                      <a:pt x="674" y="1448"/>
                      <a:pt x="674" y="1456"/>
                      <a:pt x="674" y="1461"/>
                    </a:cubicBezTo>
                    <a:cubicBezTo>
                      <a:pt x="675" y="1471"/>
                      <a:pt x="672" y="1497"/>
                      <a:pt x="668" y="1500"/>
                    </a:cubicBezTo>
                    <a:cubicBezTo>
                      <a:pt x="665" y="1502"/>
                      <a:pt x="659" y="1519"/>
                      <a:pt x="661" y="1528"/>
                    </a:cubicBezTo>
                    <a:cubicBezTo>
                      <a:pt x="661" y="1531"/>
                      <a:pt x="662" y="1533"/>
                      <a:pt x="663" y="1534"/>
                    </a:cubicBezTo>
                    <a:cubicBezTo>
                      <a:pt x="670" y="1541"/>
                      <a:pt x="682" y="1532"/>
                      <a:pt x="682" y="1532"/>
                    </a:cubicBezTo>
                    <a:cubicBezTo>
                      <a:pt x="691" y="1537"/>
                      <a:pt x="699" y="1530"/>
                      <a:pt x="704" y="1524"/>
                    </a:cubicBezTo>
                    <a:cubicBezTo>
                      <a:pt x="704" y="1525"/>
                      <a:pt x="704" y="1525"/>
                      <a:pt x="704" y="1526"/>
                    </a:cubicBezTo>
                    <a:cubicBezTo>
                      <a:pt x="705" y="1523"/>
                      <a:pt x="705" y="1523"/>
                      <a:pt x="705" y="1523"/>
                    </a:cubicBezTo>
                    <a:cubicBezTo>
                      <a:pt x="707" y="1521"/>
                      <a:pt x="708" y="1519"/>
                      <a:pt x="708" y="1519"/>
                    </a:cubicBezTo>
                    <a:cubicBezTo>
                      <a:pt x="717" y="1520"/>
                      <a:pt x="741" y="1500"/>
                      <a:pt x="750" y="1481"/>
                    </a:cubicBezTo>
                    <a:cubicBezTo>
                      <a:pt x="760" y="1461"/>
                      <a:pt x="765" y="1408"/>
                      <a:pt x="758" y="1367"/>
                    </a:cubicBezTo>
                    <a:cubicBezTo>
                      <a:pt x="750" y="1327"/>
                      <a:pt x="750" y="1273"/>
                      <a:pt x="758" y="1227"/>
                    </a:cubicBezTo>
                    <a:close/>
                  </a:path>
                </a:pathLst>
              </a:custGeom>
              <a:solidFill>
                <a:schemeClr val="bg1"/>
              </a:solidFill>
              <a:ln w="19050" cmpd="sng">
                <a:solidFill>
                  <a:schemeClr val="bg2"/>
                </a:solidFill>
                <a:round/>
                <a:headEnd/>
                <a:tailEnd/>
              </a:ln>
            </p:spPr>
            <p:txBody>
              <a:bodyPr/>
              <a:lstStyle/>
              <a:p>
                <a:endParaRPr lang="fr-FR" sz="1114"/>
              </a:p>
            </p:txBody>
          </p:sp>
          <p:sp>
            <p:nvSpPr>
              <p:cNvPr id="15" name="Freeform 208">
                <a:extLst>
                  <a:ext uri="{FF2B5EF4-FFF2-40B4-BE49-F238E27FC236}">
                    <a16:creationId xmlns:a16="http://schemas.microsoft.com/office/drawing/2014/main" id="{084D0956-61B7-2641-BD57-00F0CE31155D}"/>
                  </a:ext>
                </a:extLst>
              </p:cNvPr>
              <p:cNvSpPr>
                <a:spLocks/>
              </p:cNvSpPr>
              <p:nvPr/>
            </p:nvSpPr>
            <p:spPr bwMode="auto">
              <a:xfrm>
                <a:off x="1531" y="712"/>
                <a:ext cx="630" cy="2189"/>
              </a:xfrm>
              <a:custGeom>
                <a:avLst/>
                <a:gdLst>
                  <a:gd name="T0" fmla="*/ 389 w 778"/>
                  <a:gd name="T1" fmla="*/ 340 h 2707"/>
                  <a:gd name="T2" fmla="*/ 264 w 778"/>
                  <a:gd name="T3" fmla="*/ 215 h 2707"/>
                  <a:gd name="T4" fmla="*/ 264 w 778"/>
                  <a:gd name="T5" fmla="*/ 213 h 2707"/>
                  <a:gd name="T6" fmla="*/ 274 w 778"/>
                  <a:gd name="T7" fmla="*/ 193 h 2707"/>
                  <a:gd name="T8" fmla="*/ 292 w 778"/>
                  <a:gd name="T9" fmla="*/ 150 h 2707"/>
                  <a:gd name="T10" fmla="*/ 300 w 778"/>
                  <a:gd name="T11" fmla="*/ 116 h 2707"/>
                  <a:gd name="T12" fmla="*/ 286 w 778"/>
                  <a:gd name="T13" fmla="*/ 112 h 2707"/>
                  <a:gd name="T14" fmla="*/ 285 w 778"/>
                  <a:gd name="T15" fmla="*/ 87 h 2707"/>
                  <a:gd name="T16" fmla="*/ 236 w 778"/>
                  <a:gd name="T17" fmla="*/ 11 h 2707"/>
                  <a:gd name="T18" fmla="*/ 206 w 778"/>
                  <a:gd name="T19" fmla="*/ 3 h 2707"/>
                  <a:gd name="T20" fmla="*/ 147 w 778"/>
                  <a:gd name="T21" fmla="*/ 14 h 2707"/>
                  <a:gd name="T22" fmla="*/ 124 w 778"/>
                  <a:gd name="T23" fmla="*/ 40 h 2707"/>
                  <a:gd name="T24" fmla="*/ 119 w 778"/>
                  <a:gd name="T25" fmla="*/ 82 h 2707"/>
                  <a:gd name="T26" fmla="*/ 124 w 778"/>
                  <a:gd name="T27" fmla="*/ 123 h 2707"/>
                  <a:gd name="T28" fmla="*/ 126 w 778"/>
                  <a:gd name="T29" fmla="*/ 129 h 2707"/>
                  <a:gd name="T30" fmla="*/ 127 w 778"/>
                  <a:gd name="T31" fmla="*/ 134 h 2707"/>
                  <a:gd name="T32" fmla="*/ 130 w 778"/>
                  <a:gd name="T33" fmla="*/ 139 h 2707"/>
                  <a:gd name="T34" fmla="*/ 116 w 778"/>
                  <a:gd name="T35" fmla="*/ 152 h 2707"/>
                  <a:gd name="T36" fmla="*/ 148 w 778"/>
                  <a:gd name="T37" fmla="*/ 192 h 2707"/>
                  <a:gd name="T38" fmla="*/ 160 w 778"/>
                  <a:gd name="T39" fmla="*/ 254 h 2707"/>
                  <a:gd name="T40" fmla="*/ 9 w 778"/>
                  <a:gd name="T41" fmla="*/ 658 h 2707"/>
                  <a:gd name="T42" fmla="*/ 4 w 778"/>
                  <a:gd name="T43" fmla="*/ 770 h 2707"/>
                  <a:gd name="T44" fmla="*/ 23 w 778"/>
                  <a:gd name="T45" fmla="*/ 784 h 2707"/>
                  <a:gd name="T46" fmla="*/ 58 w 778"/>
                  <a:gd name="T47" fmla="*/ 788 h 2707"/>
                  <a:gd name="T48" fmla="*/ 54 w 778"/>
                  <a:gd name="T49" fmla="*/ 754 h 2707"/>
                  <a:gd name="T50" fmla="*/ 74 w 778"/>
                  <a:gd name="T51" fmla="*/ 712 h 2707"/>
                  <a:gd name="T52" fmla="*/ 65 w 778"/>
                  <a:gd name="T53" fmla="*/ 545 h 2707"/>
                  <a:gd name="T54" fmla="*/ 92 w 778"/>
                  <a:gd name="T55" fmla="*/ 452 h 2707"/>
                  <a:gd name="T56" fmla="*/ 78 w 778"/>
                  <a:gd name="T57" fmla="*/ 758 h 2707"/>
                  <a:gd name="T58" fmla="*/ 96 w 778"/>
                  <a:gd name="T59" fmla="*/ 969 h 2707"/>
                  <a:gd name="T60" fmla="*/ 126 w 778"/>
                  <a:gd name="T61" fmla="*/ 1250 h 2707"/>
                  <a:gd name="T62" fmla="*/ 81 w 778"/>
                  <a:gd name="T63" fmla="*/ 1400 h 2707"/>
                  <a:gd name="T64" fmla="*/ 103 w 778"/>
                  <a:gd name="T65" fmla="*/ 1420 h 2707"/>
                  <a:gd name="T66" fmla="*/ 133 w 778"/>
                  <a:gd name="T67" fmla="*/ 1430 h 2707"/>
                  <a:gd name="T68" fmla="*/ 174 w 778"/>
                  <a:gd name="T69" fmla="*/ 1364 h 2707"/>
                  <a:gd name="T70" fmla="*/ 178 w 778"/>
                  <a:gd name="T71" fmla="*/ 1308 h 2707"/>
                  <a:gd name="T72" fmla="*/ 181 w 778"/>
                  <a:gd name="T73" fmla="*/ 1101 h 2707"/>
                  <a:gd name="T74" fmla="*/ 184 w 778"/>
                  <a:gd name="T75" fmla="*/ 944 h 2707"/>
                  <a:gd name="T76" fmla="*/ 209 w 778"/>
                  <a:gd name="T77" fmla="*/ 808 h 2707"/>
                  <a:gd name="T78" fmla="*/ 222 w 778"/>
                  <a:gd name="T79" fmla="*/ 1016 h 2707"/>
                  <a:gd name="T80" fmla="*/ 227 w 778"/>
                  <a:gd name="T81" fmla="*/ 1308 h 2707"/>
                  <a:gd name="T82" fmla="*/ 231 w 778"/>
                  <a:gd name="T83" fmla="*/ 1364 h 2707"/>
                  <a:gd name="T84" fmla="*/ 250 w 778"/>
                  <a:gd name="T85" fmla="*/ 1402 h 2707"/>
                  <a:gd name="T86" fmla="*/ 273 w 778"/>
                  <a:gd name="T87" fmla="*/ 1430 h 2707"/>
                  <a:gd name="T88" fmla="*/ 302 w 778"/>
                  <a:gd name="T89" fmla="*/ 1419 h 2707"/>
                  <a:gd name="T90" fmla="*/ 316 w 778"/>
                  <a:gd name="T91" fmla="*/ 1379 h 2707"/>
                  <a:gd name="T92" fmla="*/ 283 w 778"/>
                  <a:gd name="T93" fmla="*/ 1234 h 2707"/>
                  <a:gd name="T94" fmla="*/ 330 w 778"/>
                  <a:gd name="T95" fmla="*/ 758 h 2707"/>
                  <a:gd name="T96" fmla="*/ 329 w 778"/>
                  <a:gd name="T97" fmla="*/ 693 h 2707"/>
                  <a:gd name="T98" fmla="*/ 313 w 778"/>
                  <a:gd name="T99" fmla="*/ 548 h 2707"/>
                  <a:gd name="T100" fmla="*/ 334 w 778"/>
                  <a:gd name="T101" fmla="*/ 419 h 2707"/>
                  <a:gd name="T102" fmla="*/ 355 w 778"/>
                  <a:gd name="T103" fmla="*/ 539 h 2707"/>
                  <a:gd name="T104" fmla="*/ 336 w 778"/>
                  <a:gd name="T105" fmla="*/ 772 h 2707"/>
                  <a:gd name="T106" fmla="*/ 350 w 778"/>
                  <a:gd name="T107" fmla="*/ 746 h 2707"/>
                  <a:gd name="T108" fmla="*/ 351 w 778"/>
                  <a:gd name="T109" fmla="*/ 808 h 2707"/>
                  <a:gd name="T110" fmla="*/ 374 w 778"/>
                  <a:gd name="T111" fmla="*/ 807 h 2707"/>
                  <a:gd name="T112" fmla="*/ 402 w 778"/>
                  <a:gd name="T113" fmla="*/ 723 h 270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778" h="2707">
                    <a:moveTo>
                      <a:pt x="758" y="1227"/>
                    </a:moveTo>
                    <a:cubicBezTo>
                      <a:pt x="775" y="1130"/>
                      <a:pt x="778" y="1007"/>
                      <a:pt x="776" y="974"/>
                    </a:cubicBezTo>
                    <a:cubicBezTo>
                      <a:pt x="773" y="941"/>
                      <a:pt x="743" y="794"/>
                      <a:pt x="736" y="674"/>
                    </a:cubicBezTo>
                    <a:cubicBezTo>
                      <a:pt x="736" y="663"/>
                      <a:pt x="734" y="652"/>
                      <a:pt x="733" y="642"/>
                    </a:cubicBezTo>
                    <a:cubicBezTo>
                      <a:pt x="717" y="550"/>
                      <a:pt x="657" y="530"/>
                      <a:pt x="644" y="529"/>
                    </a:cubicBezTo>
                    <a:cubicBezTo>
                      <a:pt x="629" y="528"/>
                      <a:pt x="575" y="509"/>
                      <a:pt x="528" y="494"/>
                    </a:cubicBezTo>
                    <a:cubicBezTo>
                      <a:pt x="522" y="493"/>
                      <a:pt x="518" y="490"/>
                      <a:pt x="514" y="487"/>
                    </a:cubicBezTo>
                    <a:cubicBezTo>
                      <a:pt x="498" y="469"/>
                      <a:pt x="496" y="433"/>
                      <a:pt x="498" y="407"/>
                    </a:cubicBezTo>
                    <a:cubicBezTo>
                      <a:pt x="498" y="407"/>
                      <a:pt x="498" y="406"/>
                      <a:pt x="498" y="406"/>
                    </a:cubicBezTo>
                    <a:cubicBezTo>
                      <a:pt x="498" y="406"/>
                      <a:pt x="498" y="406"/>
                      <a:pt x="498" y="406"/>
                    </a:cubicBezTo>
                    <a:cubicBezTo>
                      <a:pt x="498" y="405"/>
                      <a:pt x="498" y="403"/>
                      <a:pt x="498" y="402"/>
                    </a:cubicBezTo>
                    <a:cubicBezTo>
                      <a:pt x="498" y="402"/>
                      <a:pt x="498" y="402"/>
                      <a:pt x="498" y="402"/>
                    </a:cubicBezTo>
                    <a:cubicBezTo>
                      <a:pt x="498" y="403"/>
                      <a:pt x="498" y="404"/>
                      <a:pt x="498" y="406"/>
                    </a:cubicBezTo>
                    <a:cubicBezTo>
                      <a:pt x="499" y="401"/>
                      <a:pt x="499" y="401"/>
                      <a:pt x="499" y="401"/>
                    </a:cubicBezTo>
                    <a:cubicBezTo>
                      <a:pt x="502" y="395"/>
                      <a:pt x="504" y="390"/>
                      <a:pt x="507" y="385"/>
                    </a:cubicBezTo>
                    <a:cubicBezTo>
                      <a:pt x="512" y="376"/>
                      <a:pt x="515" y="369"/>
                      <a:pt x="516" y="365"/>
                    </a:cubicBezTo>
                    <a:cubicBezTo>
                      <a:pt x="518" y="357"/>
                      <a:pt x="522" y="341"/>
                      <a:pt x="526" y="321"/>
                    </a:cubicBezTo>
                    <a:cubicBezTo>
                      <a:pt x="530" y="323"/>
                      <a:pt x="534" y="323"/>
                      <a:pt x="538" y="322"/>
                    </a:cubicBezTo>
                    <a:cubicBezTo>
                      <a:pt x="549" y="317"/>
                      <a:pt x="550" y="302"/>
                      <a:pt x="550" y="291"/>
                    </a:cubicBezTo>
                    <a:cubicBezTo>
                      <a:pt x="550" y="289"/>
                      <a:pt x="550" y="287"/>
                      <a:pt x="550" y="285"/>
                    </a:cubicBezTo>
                    <a:cubicBezTo>
                      <a:pt x="550" y="284"/>
                      <a:pt x="550" y="284"/>
                      <a:pt x="550" y="283"/>
                    </a:cubicBezTo>
                    <a:cubicBezTo>
                      <a:pt x="550" y="273"/>
                      <a:pt x="553" y="261"/>
                      <a:pt x="557" y="252"/>
                    </a:cubicBezTo>
                    <a:cubicBezTo>
                      <a:pt x="560" y="242"/>
                      <a:pt x="563" y="234"/>
                      <a:pt x="565" y="224"/>
                    </a:cubicBezTo>
                    <a:cubicBezTo>
                      <a:pt x="565" y="222"/>
                      <a:pt x="565" y="220"/>
                      <a:pt x="565" y="219"/>
                    </a:cubicBezTo>
                    <a:cubicBezTo>
                      <a:pt x="565" y="211"/>
                      <a:pt x="562" y="203"/>
                      <a:pt x="553" y="202"/>
                    </a:cubicBezTo>
                    <a:cubicBezTo>
                      <a:pt x="547" y="202"/>
                      <a:pt x="542" y="206"/>
                      <a:pt x="538" y="211"/>
                    </a:cubicBezTo>
                    <a:cubicBezTo>
                      <a:pt x="538" y="211"/>
                      <a:pt x="538" y="211"/>
                      <a:pt x="538" y="211"/>
                    </a:cubicBezTo>
                    <a:cubicBezTo>
                      <a:pt x="538" y="211"/>
                      <a:pt x="538" y="212"/>
                      <a:pt x="538" y="212"/>
                    </a:cubicBezTo>
                    <a:cubicBezTo>
                      <a:pt x="538" y="210"/>
                      <a:pt x="538" y="208"/>
                      <a:pt x="538" y="206"/>
                    </a:cubicBezTo>
                    <a:cubicBezTo>
                      <a:pt x="539" y="196"/>
                      <a:pt x="541" y="185"/>
                      <a:pt x="539" y="176"/>
                    </a:cubicBezTo>
                    <a:cubicBezTo>
                      <a:pt x="539" y="174"/>
                      <a:pt x="539" y="173"/>
                      <a:pt x="538" y="171"/>
                    </a:cubicBezTo>
                    <a:cubicBezTo>
                      <a:pt x="538" y="169"/>
                      <a:pt x="537" y="167"/>
                      <a:pt x="537" y="165"/>
                    </a:cubicBezTo>
                    <a:cubicBezTo>
                      <a:pt x="536" y="159"/>
                      <a:pt x="535" y="153"/>
                      <a:pt x="534" y="147"/>
                    </a:cubicBezTo>
                    <a:cubicBezTo>
                      <a:pt x="529" y="117"/>
                      <a:pt x="517" y="94"/>
                      <a:pt x="501" y="68"/>
                    </a:cubicBezTo>
                    <a:cubicBezTo>
                      <a:pt x="495" y="60"/>
                      <a:pt x="489" y="53"/>
                      <a:pt x="482" y="46"/>
                    </a:cubicBezTo>
                    <a:cubicBezTo>
                      <a:pt x="471" y="35"/>
                      <a:pt x="457" y="26"/>
                      <a:pt x="443" y="20"/>
                    </a:cubicBezTo>
                    <a:cubicBezTo>
                      <a:pt x="443" y="20"/>
                      <a:pt x="442" y="19"/>
                      <a:pt x="442" y="19"/>
                    </a:cubicBezTo>
                    <a:cubicBezTo>
                      <a:pt x="446" y="20"/>
                      <a:pt x="450" y="21"/>
                      <a:pt x="454" y="21"/>
                    </a:cubicBezTo>
                    <a:cubicBezTo>
                      <a:pt x="448" y="15"/>
                      <a:pt x="431" y="11"/>
                      <a:pt x="422" y="9"/>
                    </a:cubicBezTo>
                    <a:cubicBezTo>
                      <a:pt x="411" y="6"/>
                      <a:pt x="400" y="6"/>
                      <a:pt x="389" y="6"/>
                    </a:cubicBezTo>
                    <a:cubicBezTo>
                      <a:pt x="393" y="5"/>
                      <a:pt x="397" y="3"/>
                      <a:pt x="401" y="3"/>
                    </a:cubicBezTo>
                    <a:cubicBezTo>
                      <a:pt x="385" y="0"/>
                      <a:pt x="353" y="2"/>
                      <a:pt x="336" y="13"/>
                    </a:cubicBezTo>
                    <a:cubicBezTo>
                      <a:pt x="334" y="13"/>
                      <a:pt x="331" y="14"/>
                      <a:pt x="328" y="15"/>
                    </a:cubicBezTo>
                    <a:cubicBezTo>
                      <a:pt x="311" y="15"/>
                      <a:pt x="294" y="17"/>
                      <a:pt x="278" y="26"/>
                    </a:cubicBezTo>
                    <a:cubicBezTo>
                      <a:pt x="284" y="27"/>
                      <a:pt x="293" y="22"/>
                      <a:pt x="299" y="25"/>
                    </a:cubicBezTo>
                    <a:cubicBezTo>
                      <a:pt x="281" y="29"/>
                      <a:pt x="264" y="35"/>
                      <a:pt x="252" y="51"/>
                    </a:cubicBezTo>
                    <a:cubicBezTo>
                      <a:pt x="259" y="47"/>
                      <a:pt x="267" y="45"/>
                      <a:pt x="275" y="44"/>
                    </a:cubicBezTo>
                    <a:cubicBezTo>
                      <a:pt x="261" y="53"/>
                      <a:pt x="243" y="62"/>
                      <a:pt x="234" y="76"/>
                    </a:cubicBezTo>
                    <a:cubicBezTo>
                      <a:pt x="241" y="73"/>
                      <a:pt x="248" y="68"/>
                      <a:pt x="255" y="65"/>
                    </a:cubicBezTo>
                    <a:cubicBezTo>
                      <a:pt x="248" y="72"/>
                      <a:pt x="244" y="80"/>
                      <a:pt x="241" y="89"/>
                    </a:cubicBezTo>
                    <a:cubicBezTo>
                      <a:pt x="234" y="101"/>
                      <a:pt x="228" y="115"/>
                      <a:pt x="226" y="131"/>
                    </a:cubicBezTo>
                    <a:cubicBezTo>
                      <a:pt x="224" y="138"/>
                      <a:pt x="224" y="146"/>
                      <a:pt x="224" y="154"/>
                    </a:cubicBezTo>
                    <a:cubicBezTo>
                      <a:pt x="224" y="178"/>
                      <a:pt x="224" y="201"/>
                      <a:pt x="231" y="224"/>
                    </a:cubicBezTo>
                    <a:cubicBezTo>
                      <a:pt x="231" y="224"/>
                      <a:pt x="231" y="224"/>
                      <a:pt x="231" y="224"/>
                    </a:cubicBezTo>
                    <a:cubicBezTo>
                      <a:pt x="231" y="225"/>
                      <a:pt x="231" y="226"/>
                      <a:pt x="232" y="227"/>
                    </a:cubicBezTo>
                    <a:cubicBezTo>
                      <a:pt x="232" y="228"/>
                      <a:pt x="233" y="230"/>
                      <a:pt x="233" y="232"/>
                    </a:cubicBezTo>
                    <a:cubicBezTo>
                      <a:pt x="233" y="232"/>
                      <a:pt x="233" y="232"/>
                      <a:pt x="233" y="232"/>
                    </a:cubicBezTo>
                    <a:cubicBezTo>
                      <a:pt x="234" y="234"/>
                      <a:pt x="234" y="235"/>
                      <a:pt x="235" y="237"/>
                    </a:cubicBezTo>
                    <a:cubicBezTo>
                      <a:pt x="235" y="237"/>
                      <a:pt x="235" y="237"/>
                      <a:pt x="235" y="238"/>
                    </a:cubicBezTo>
                    <a:cubicBezTo>
                      <a:pt x="235" y="239"/>
                      <a:pt x="236" y="241"/>
                      <a:pt x="236" y="243"/>
                    </a:cubicBezTo>
                    <a:cubicBezTo>
                      <a:pt x="236" y="243"/>
                      <a:pt x="236" y="243"/>
                      <a:pt x="236" y="243"/>
                    </a:cubicBezTo>
                    <a:cubicBezTo>
                      <a:pt x="237" y="245"/>
                      <a:pt x="237" y="246"/>
                      <a:pt x="238" y="248"/>
                    </a:cubicBezTo>
                    <a:cubicBezTo>
                      <a:pt x="238" y="248"/>
                      <a:pt x="238" y="248"/>
                      <a:pt x="238" y="249"/>
                    </a:cubicBezTo>
                    <a:cubicBezTo>
                      <a:pt x="239" y="250"/>
                      <a:pt x="239" y="252"/>
                      <a:pt x="240" y="253"/>
                    </a:cubicBezTo>
                    <a:cubicBezTo>
                      <a:pt x="240" y="254"/>
                      <a:pt x="240" y="254"/>
                      <a:pt x="241" y="255"/>
                    </a:cubicBezTo>
                    <a:cubicBezTo>
                      <a:pt x="241" y="256"/>
                      <a:pt x="242" y="257"/>
                      <a:pt x="242" y="259"/>
                    </a:cubicBezTo>
                    <a:cubicBezTo>
                      <a:pt x="243" y="259"/>
                      <a:pt x="243" y="260"/>
                      <a:pt x="243" y="260"/>
                    </a:cubicBezTo>
                    <a:cubicBezTo>
                      <a:pt x="244" y="262"/>
                      <a:pt x="244" y="263"/>
                      <a:pt x="245" y="264"/>
                    </a:cubicBezTo>
                    <a:cubicBezTo>
                      <a:pt x="245" y="265"/>
                      <a:pt x="245" y="265"/>
                      <a:pt x="245" y="265"/>
                    </a:cubicBezTo>
                    <a:cubicBezTo>
                      <a:pt x="242" y="264"/>
                      <a:pt x="239" y="264"/>
                      <a:pt x="236" y="264"/>
                    </a:cubicBezTo>
                    <a:cubicBezTo>
                      <a:pt x="232" y="265"/>
                      <a:pt x="229" y="265"/>
                      <a:pt x="227" y="267"/>
                    </a:cubicBezTo>
                    <a:cubicBezTo>
                      <a:pt x="219" y="271"/>
                      <a:pt x="218" y="279"/>
                      <a:pt x="218" y="287"/>
                    </a:cubicBezTo>
                    <a:cubicBezTo>
                      <a:pt x="219" y="297"/>
                      <a:pt x="227" y="304"/>
                      <a:pt x="234" y="311"/>
                    </a:cubicBezTo>
                    <a:cubicBezTo>
                      <a:pt x="246" y="323"/>
                      <a:pt x="252" y="339"/>
                      <a:pt x="261" y="352"/>
                    </a:cubicBezTo>
                    <a:cubicBezTo>
                      <a:pt x="265" y="357"/>
                      <a:pt x="271" y="364"/>
                      <a:pt x="279" y="363"/>
                    </a:cubicBezTo>
                    <a:cubicBezTo>
                      <a:pt x="279" y="363"/>
                      <a:pt x="279" y="363"/>
                      <a:pt x="279" y="363"/>
                    </a:cubicBezTo>
                    <a:cubicBezTo>
                      <a:pt x="279" y="363"/>
                      <a:pt x="279" y="363"/>
                      <a:pt x="279" y="363"/>
                    </a:cubicBezTo>
                    <a:cubicBezTo>
                      <a:pt x="281" y="362"/>
                      <a:pt x="283" y="361"/>
                      <a:pt x="284" y="360"/>
                    </a:cubicBezTo>
                    <a:cubicBezTo>
                      <a:pt x="292" y="376"/>
                      <a:pt x="301" y="392"/>
                      <a:pt x="310" y="403"/>
                    </a:cubicBezTo>
                    <a:cubicBezTo>
                      <a:pt x="313" y="427"/>
                      <a:pt x="315" y="465"/>
                      <a:pt x="301" y="480"/>
                    </a:cubicBezTo>
                    <a:cubicBezTo>
                      <a:pt x="281" y="503"/>
                      <a:pt x="221" y="510"/>
                      <a:pt x="194" y="516"/>
                    </a:cubicBezTo>
                    <a:cubicBezTo>
                      <a:pt x="167" y="523"/>
                      <a:pt x="91" y="519"/>
                      <a:pt x="79" y="655"/>
                    </a:cubicBezTo>
                    <a:cubicBezTo>
                      <a:pt x="68" y="790"/>
                      <a:pt x="15" y="884"/>
                      <a:pt x="7" y="982"/>
                    </a:cubicBezTo>
                    <a:cubicBezTo>
                      <a:pt x="0" y="1081"/>
                      <a:pt x="15" y="1213"/>
                      <a:pt x="17" y="1245"/>
                    </a:cubicBezTo>
                    <a:cubicBezTo>
                      <a:pt x="20" y="1278"/>
                      <a:pt x="22" y="1347"/>
                      <a:pt x="11" y="1379"/>
                    </a:cubicBezTo>
                    <a:cubicBezTo>
                      <a:pt x="0" y="1410"/>
                      <a:pt x="8" y="1454"/>
                      <a:pt x="8" y="1454"/>
                    </a:cubicBezTo>
                    <a:cubicBezTo>
                      <a:pt x="8" y="1454"/>
                      <a:pt x="8" y="1454"/>
                      <a:pt x="8" y="1454"/>
                    </a:cubicBezTo>
                    <a:cubicBezTo>
                      <a:pt x="8" y="1455"/>
                      <a:pt x="8" y="1455"/>
                      <a:pt x="8" y="1455"/>
                    </a:cubicBezTo>
                    <a:cubicBezTo>
                      <a:pt x="8" y="1455"/>
                      <a:pt x="13" y="1461"/>
                      <a:pt x="21" y="1468"/>
                    </a:cubicBezTo>
                    <a:cubicBezTo>
                      <a:pt x="21" y="1470"/>
                      <a:pt x="22" y="1472"/>
                      <a:pt x="24" y="1474"/>
                    </a:cubicBezTo>
                    <a:cubicBezTo>
                      <a:pt x="22" y="1469"/>
                      <a:pt x="22" y="1469"/>
                      <a:pt x="22" y="1469"/>
                    </a:cubicBezTo>
                    <a:cubicBezTo>
                      <a:pt x="29" y="1476"/>
                      <a:pt x="39" y="1483"/>
                      <a:pt x="45" y="1483"/>
                    </a:cubicBezTo>
                    <a:cubicBezTo>
                      <a:pt x="45" y="1483"/>
                      <a:pt x="78" y="1509"/>
                      <a:pt x="96" y="1508"/>
                    </a:cubicBezTo>
                    <a:cubicBezTo>
                      <a:pt x="100" y="1507"/>
                      <a:pt x="99" y="1498"/>
                      <a:pt x="99" y="1498"/>
                    </a:cubicBezTo>
                    <a:cubicBezTo>
                      <a:pt x="99" y="1498"/>
                      <a:pt x="110" y="1500"/>
                      <a:pt x="110" y="1491"/>
                    </a:cubicBezTo>
                    <a:cubicBezTo>
                      <a:pt x="110" y="1490"/>
                      <a:pt x="110" y="1489"/>
                      <a:pt x="110" y="1489"/>
                    </a:cubicBezTo>
                    <a:cubicBezTo>
                      <a:pt x="108" y="1480"/>
                      <a:pt x="89" y="1472"/>
                      <a:pt x="88" y="1471"/>
                    </a:cubicBezTo>
                    <a:cubicBezTo>
                      <a:pt x="88" y="1465"/>
                      <a:pt x="86" y="1423"/>
                      <a:pt x="86" y="1421"/>
                    </a:cubicBezTo>
                    <a:cubicBezTo>
                      <a:pt x="85" y="1419"/>
                      <a:pt x="99" y="1400"/>
                      <a:pt x="101" y="1398"/>
                    </a:cubicBezTo>
                    <a:cubicBezTo>
                      <a:pt x="101" y="1401"/>
                      <a:pt x="100" y="1413"/>
                      <a:pt x="102" y="1425"/>
                    </a:cubicBezTo>
                    <a:cubicBezTo>
                      <a:pt x="105" y="1442"/>
                      <a:pt x="113" y="1460"/>
                      <a:pt x="133" y="1463"/>
                    </a:cubicBezTo>
                    <a:cubicBezTo>
                      <a:pt x="133" y="1463"/>
                      <a:pt x="136" y="1426"/>
                      <a:pt x="138" y="1420"/>
                    </a:cubicBezTo>
                    <a:cubicBezTo>
                      <a:pt x="139" y="1414"/>
                      <a:pt x="139" y="1350"/>
                      <a:pt x="139" y="1350"/>
                    </a:cubicBezTo>
                    <a:cubicBezTo>
                      <a:pt x="139" y="1350"/>
                      <a:pt x="139" y="1348"/>
                      <a:pt x="138" y="1345"/>
                    </a:cubicBezTo>
                    <a:cubicBezTo>
                      <a:pt x="137" y="1339"/>
                      <a:pt x="133" y="1325"/>
                      <a:pt x="118" y="1306"/>
                    </a:cubicBezTo>
                    <a:cubicBezTo>
                      <a:pt x="109" y="1294"/>
                      <a:pt x="105" y="1282"/>
                      <a:pt x="103" y="1269"/>
                    </a:cubicBezTo>
                    <a:cubicBezTo>
                      <a:pt x="100" y="1252"/>
                      <a:pt x="101" y="1236"/>
                      <a:pt x="100" y="1223"/>
                    </a:cubicBezTo>
                    <a:cubicBezTo>
                      <a:pt x="98" y="1200"/>
                      <a:pt x="117" y="1048"/>
                      <a:pt x="122" y="1031"/>
                    </a:cubicBezTo>
                    <a:cubicBezTo>
                      <a:pt x="128" y="1014"/>
                      <a:pt x="132" y="953"/>
                      <a:pt x="131" y="934"/>
                    </a:cubicBezTo>
                    <a:cubicBezTo>
                      <a:pt x="129" y="914"/>
                      <a:pt x="166" y="815"/>
                      <a:pt x="168" y="810"/>
                    </a:cubicBezTo>
                    <a:cubicBezTo>
                      <a:pt x="170" y="809"/>
                      <a:pt x="170" y="809"/>
                      <a:pt x="170" y="809"/>
                    </a:cubicBezTo>
                    <a:cubicBezTo>
                      <a:pt x="170" y="825"/>
                      <a:pt x="171" y="841"/>
                      <a:pt x="172" y="855"/>
                    </a:cubicBezTo>
                    <a:cubicBezTo>
                      <a:pt x="178" y="907"/>
                      <a:pt x="181" y="1087"/>
                      <a:pt x="176" y="1126"/>
                    </a:cubicBezTo>
                    <a:cubicBezTo>
                      <a:pt x="171" y="1165"/>
                      <a:pt x="182" y="1180"/>
                      <a:pt x="162" y="1319"/>
                    </a:cubicBezTo>
                    <a:cubicBezTo>
                      <a:pt x="161" y="1319"/>
                      <a:pt x="161" y="1319"/>
                      <a:pt x="161" y="1319"/>
                    </a:cubicBezTo>
                    <a:cubicBezTo>
                      <a:pt x="161" y="1319"/>
                      <a:pt x="151" y="1402"/>
                      <a:pt x="147" y="1433"/>
                    </a:cubicBezTo>
                    <a:cubicBezTo>
                      <a:pt x="143" y="1460"/>
                      <a:pt x="136" y="1546"/>
                      <a:pt x="149" y="1620"/>
                    </a:cubicBezTo>
                    <a:cubicBezTo>
                      <a:pt x="151" y="1630"/>
                      <a:pt x="153" y="1640"/>
                      <a:pt x="156" y="1650"/>
                    </a:cubicBezTo>
                    <a:cubicBezTo>
                      <a:pt x="164" y="1679"/>
                      <a:pt x="169" y="1704"/>
                      <a:pt x="173" y="1727"/>
                    </a:cubicBezTo>
                    <a:cubicBezTo>
                      <a:pt x="180" y="1765"/>
                      <a:pt x="182" y="1798"/>
                      <a:pt x="180" y="1833"/>
                    </a:cubicBezTo>
                    <a:cubicBezTo>
                      <a:pt x="177" y="1890"/>
                      <a:pt x="190" y="1943"/>
                      <a:pt x="191" y="1997"/>
                    </a:cubicBezTo>
                    <a:cubicBezTo>
                      <a:pt x="192" y="2041"/>
                      <a:pt x="197" y="2161"/>
                      <a:pt x="216" y="2265"/>
                    </a:cubicBezTo>
                    <a:cubicBezTo>
                      <a:pt x="220" y="2289"/>
                      <a:pt x="225" y="2313"/>
                      <a:pt x="231" y="2334"/>
                    </a:cubicBezTo>
                    <a:cubicBezTo>
                      <a:pt x="234" y="2345"/>
                      <a:pt x="236" y="2355"/>
                      <a:pt x="238" y="2364"/>
                    </a:cubicBezTo>
                    <a:cubicBezTo>
                      <a:pt x="255" y="2457"/>
                      <a:pt x="224" y="2499"/>
                      <a:pt x="224" y="2499"/>
                    </a:cubicBezTo>
                    <a:cubicBezTo>
                      <a:pt x="224" y="2499"/>
                      <a:pt x="200" y="2541"/>
                      <a:pt x="192" y="2571"/>
                    </a:cubicBezTo>
                    <a:cubicBezTo>
                      <a:pt x="187" y="2589"/>
                      <a:pt x="173" y="2594"/>
                      <a:pt x="168" y="2608"/>
                    </a:cubicBezTo>
                    <a:cubicBezTo>
                      <a:pt x="164" y="2620"/>
                      <a:pt x="150" y="2629"/>
                      <a:pt x="153" y="2648"/>
                    </a:cubicBezTo>
                    <a:cubicBezTo>
                      <a:pt x="153" y="2651"/>
                      <a:pt x="154" y="2654"/>
                      <a:pt x="155" y="2657"/>
                    </a:cubicBezTo>
                    <a:cubicBezTo>
                      <a:pt x="155" y="2657"/>
                      <a:pt x="160" y="2682"/>
                      <a:pt x="172" y="2673"/>
                    </a:cubicBezTo>
                    <a:cubicBezTo>
                      <a:pt x="172" y="2673"/>
                      <a:pt x="182" y="2690"/>
                      <a:pt x="194" y="2683"/>
                    </a:cubicBezTo>
                    <a:cubicBezTo>
                      <a:pt x="194" y="2684"/>
                      <a:pt x="194" y="2684"/>
                      <a:pt x="194" y="2685"/>
                    </a:cubicBezTo>
                    <a:cubicBezTo>
                      <a:pt x="195" y="2683"/>
                      <a:pt x="195" y="2683"/>
                      <a:pt x="195" y="2683"/>
                    </a:cubicBezTo>
                    <a:cubicBezTo>
                      <a:pt x="196" y="2685"/>
                      <a:pt x="211" y="2700"/>
                      <a:pt x="221" y="2685"/>
                    </a:cubicBezTo>
                    <a:cubicBezTo>
                      <a:pt x="221" y="2686"/>
                      <a:pt x="221" y="2687"/>
                      <a:pt x="222" y="2689"/>
                    </a:cubicBezTo>
                    <a:cubicBezTo>
                      <a:pt x="223" y="2696"/>
                      <a:pt x="228" y="2706"/>
                      <a:pt x="249" y="2705"/>
                    </a:cubicBezTo>
                    <a:cubicBezTo>
                      <a:pt x="279" y="2703"/>
                      <a:pt x="281" y="2690"/>
                      <a:pt x="280" y="2672"/>
                    </a:cubicBezTo>
                    <a:cubicBezTo>
                      <a:pt x="279" y="2654"/>
                      <a:pt x="293" y="2651"/>
                      <a:pt x="293" y="2651"/>
                    </a:cubicBezTo>
                    <a:cubicBezTo>
                      <a:pt x="293" y="2651"/>
                      <a:pt x="314" y="2635"/>
                      <a:pt x="314" y="2616"/>
                    </a:cubicBezTo>
                    <a:cubicBezTo>
                      <a:pt x="314" y="2596"/>
                      <a:pt x="328" y="2580"/>
                      <a:pt x="328" y="2580"/>
                    </a:cubicBezTo>
                    <a:cubicBezTo>
                      <a:pt x="328" y="2580"/>
                      <a:pt x="344" y="2573"/>
                      <a:pt x="337" y="2535"/>
                    </a:cubicBezTo>
                    <a:cubicBezTo>
                      <a:pt x="337" y="2532"/>
                      <a:pt x="336" y="2528"/>
                      <a:pt x="335" y="2524"/>
                    </a:cubicBezTo>
                    <a:cubicBezTo>
                      <a:pt x="335" y="2523"/>
                      <a:pt x="341" y="2500"/>
                      <a:pt x="337" y="2478"/>
                    </a:cubicBezTo>
                    <a:cubicBezTo>
                      <a:pt x="337" y="2477"/>
                      <a:pt x="336" y="2475"/>
                      <a:pt x="336" y="2473"/>
                    </a:cubicBezTo>
                    <a:cubicBezTo>
                      <a:pt x="336" y="2472"/>
                      <a:pt x="335" y="2471"/>
                      <a:pt x="335" y="2469"/>
                    </a:cubicBezTo>
                    <a:cubicBezTo>
                      <a:pt x="330" y="2440"/>
                      <a:pt x="332" y="2368"/>
                      <a:pt x="333" y="2341"/>
                    </a:cubicBezTo>
                    <a:cubicBezTo>
                      <a:pt x="334" y="2311"/>
                      <a:pt x="352" y="2147"/>
                      <a:pt x="340" y="2083"/>
                    </a:cubicBezTo>
                    <a:cubicBezTo>
                      <a:pt x="340" y="2083"/>
                      <a:pt x="340" y="2083"/>
                      <a:pt x="340" y="2082"/>
                    </a:cubicBezTo>
                    <a:cubicBezTo>
                      <a:pt x="340" y="2082"/>
                      <a:pt x="340" y="2082"/>
                      <a:pt x="340" y="2082"/>
                    </a:cubicBezTo>
                    <a:cubicBezTo>
                      <a:pt x="339" y="2079"/>
                      <a:pt x="339" y="2076"/>
                      <a:pt x="338" y="2073"/>
                    </a:cubicBezTo>
                    <a:cubicBezTo>
                      <a:pt x="321" y="1974"/>
                      <a:pt x="348" y="1939"/>
                      <a:pt x="348" y="1890"/>
                    </a:cubicBezTo>
                    <a:cubicBezTo>
                      <a:pt x="348" y="1890"/>
                      <a:pt x="352" y="1833"/>
                      <a:pt x="346" y="1787"/>
                    </a:cubicBezTo>
                    <a:cubicBezTo>
                      <a:pt x="341" y="1740"/>
                      <a:pt x="351" y="1688"/>
                      <a:pt x="357" y="1629"/>
                    </a:cubicBezTo>
                    <a:cubicBezTo>
                      <a:pt x="360" y="1591"/>
                      <a:pt x="366" y="1555"/>
                      <a:pt x="370" y="1527"/>
                    </a:cubicBezTo>
                    <a:cubicBezTo>
                      <a:pt x="375" y="1529"/>
                      <a:pt x="381" y="1530"/>
                      <a:pt x="387" y="1530"/>
                    </a:cubicBezTo>
                    <a:cubicBezTo>
                      <a:pt x="389" y="1530"/>
                      <a:pt x="391" y="1530"/>
                      <a:pt x="393" y="1529"/>
                    </a:cubicBezTo>
                    <a:cubicBezTo>
                      <a:pt x="397" y="1557"/>
                      <a:pt x="403" y="1592"/>
                      <a:pt x="406" y="1628"/>
                    </a:cubicBezTo>
                    <a:cubicBezTo>
                      <a:pt x="412" y="1687"/>
                      <a:pt x="422" y="1739"/>
                      <a:pt x="416" y="1786"/>
                    </a:cubicBezTo>
                    <a:cubicBezTo>
                      <a:pt x="411" y="1833"/>
                      <a:pt x="415" y="1889"/>
                      <a:pt x="415" y="1889"/>
                    </a:cubicBezTo>
                    <a:cubicBezTo>
                      <a:pt x="415" y="1900"/>
                      <a:pt x="416" y="1911"/>
                      <a:pt x="418" y="1921"/>
                    </a:cubicBezTo>
                    <a:cubicBezTo>
                      <a:pt x="420" y="1934"/>
                      <a:pt x="423" y="1946"/>
                      <a:pt x="426" y="1960"/>
                    </a:cubicBezTo>
                    <a:cubicBezTo>
                      <a:pt x="431" y="1989"/>
                      <a:pt x="434" y="2026"/>
                      <a:pt x="423" y="2082"/>
                    </a:cubicBezTo>
                    <a:cubicBezTo>
                      <a:pt x="411" y="2147"/>
                      <a:pt x="429" y="2311"/>
                      <a:pt x="430" y="2340"/>
                    </a:cubicBezTo>
                    <a:cubicBezTo>
                      <a:pt x="431" y="2369"/>
                      <a:pt x="433" y="2450"/>
                      <a:pt x="427" y="2473"/>
                    </a:cubicBezTo>
                    <a:cubicBezTo>
                      <a:pt x="423" y="2490"/>
                      <a:pt x="425" y="2507"/>
                      <a:pt x="426" y="2516"/>
                    </a:cubicBezTo>
                    <a:cubicBezTo>
                      <a:pt x="427" y="2520"/>
                      <a:pt x="428" y="2522"/>
                      <a:pt x="428" y="2523"/>
                    </a:cubicBezTo>
                    <a:cubicBezTo>
                      <a:pt x="423" y="2541"/>
                      <a:pt x="423" y="2553"/>
                      <a:pt x="425" y="2562"/>
                    </a:cubicBezTo>
                    <a:cubicBezTo>
                      <a:pt x="428" y="2576"/>
                      <a:pt x="435" y="2580"/>
                      <a:pt x="435" y="2580"/>
                    </a:cubicBezTo>
                    <a:cubicBezTo>
                      <a:pt x="435" y="2580"/>
                      <a:pt x="446" y="2592"/>
                      <a:pt x="449" y="2608"/>
                    </a:cubicBezTo>
                    <a:cubicBezTo>
                      <a:pt x="449" y="2610"/>
                      <a:pt x="449" y="2613"/>
                      <a:pt x="449" y="2615"/>
                    </a:cubicBezTo>
                    <a:cubicBezTo>
                      <a:pt x="449" y="2616"/>
                      <a:pt x="449" y="2618"/>
                      <a:pt x="450" y="2619"/>
                    </a:cubicBezTo>
                    <a:cubicBezTo>
                      <a:pt x="452" y="2637"/>
                      <a:pt x="470" y="2651"/>
                      <a:pt x="470" y="2651"/>
                    </a:cubicBezTo>
                    <a:cubicBezTo>
                      <a:pt x="470" y="2651"/>
                      <a:pt x="480" y="2653"/>
                      <a:pt x="483" y="2665"/>
                    </a:cubicBezTo>
                    <a:cubicBezTo>
                      <a:pt x="483" y="2667"/>
                      <a:pt x="483" y="2669"/>
                      <a:pt x="483" y="2671"/>
                    </a:cubicBezTo>
                    <a:cubicBezTo>
                      <a:pt x="483" y="2676"/>
                      <a:pt x="483" y="2680"/>
                      <a:pt x="483" y="2684"/>
                    </a:cubicBezTo>
                    <a:cubicBezTo>
                      <a:pt x="485" y="2696"/>
                      <a:pt x="492" y="2703"/>
                      <a:pt x="514" y="2705"/>
                    </a:cubicBezTo>
                    <a:cubicBezTo>
                      <a:pt x="544" y="2707"/>
                      <a:pt x="542" y="2685"/>
                      <a:pt x="542" y="2685"/>
                    </a:cubicBezTo>
                    <a:cubicBezTo>
                      <a:pt x="551" y="2699"/>
                      <a:pt x="566" y="2686"/>
                      <a:pt x="568" y="2683"/>
                    </a:cubicBezTo>
                    <a:cubicBezTo>
                      <a:pt x="569" y="2685"/>
                      <a:pt x="569" y="2685"/>
                      <a:pt x="569" y="2685"/>
                    </a:cubicBezTo>
                    <a:cubicBezTo>
                      <a:pt x="569" y="2684"/>
                      <a:pt x="569" y="2684"/>
                      <a:pt x="569" y="2683"/>
                    </a:cubicBezTo>
                    <a:cubicBezTo>
                      <a:pt x="581" y="2690"/>
                      <a:pt x="591" y="2673"/>
                      <a:pt x="591" y="2673"/>
                    </a:cubicBezTo>
                    <a:cubicBezTo>
                      <a:pt x="603" y="2682"/>
                      <a:pt x="608" y="2657"/>
                      <a:pt x="608" y="2657"/>
                    </a:cubicBezTo>
                    <a:cubicBezTo>
                      <a:pt x="611" y="2649"/>
                      <a:pt x="611" y="2642"/>
                      <a:pt x="610" y="2637"/>
                    </a:cubicBezTo>
                    <a:cubicBezTo>
                      <a:pt x="607" y="2625"/>
                      <a:pt x="598" y="2617"/>
                      <a:pt x="595" y="2608"/>
                    </a:cubicBezTo>
                    <a:cubicBezTo>
                      <a:pt x="590" y="2594"/>
                      <a:pt x="576" y="2589"/>
                      <a:pt x="571" y="2571"/>
                    </a:cubicBezTo>
                    <a:cubicBezTo>
                      <a:pt x="563" y="2541"/>
                      <a:pt x="539" y="2499"/>
                      <a:pt x="539" y="2499"/>
                    </a:cubicBezTo>
                    <a:cubicBezTo>
                      <a:pt x="539" y="2499"/>
                      <a:pt x="528" y="2484"/>
                      <a:pt x="523" y="2454"/>
                    </a:cubicBezTo>
                    <a:cubicBezTo>
                      <a:pt x="518" y="2427"/>
                      <a:pt x="517" y="2387"/>
                      <a:pt x="532" y="2334"/>
                    </a:cubicBezTo>
                    <a:cubicBezTo>
                      <a:pt x="563" y="2220"/>
                      <a:pt x="570" y="2052"/>
                      <a:pt x="572" y="1998"/>
                    </a:cubicBezTo>
                    <a:cubicBezTo>
                      <a:pt x="573" y="1944"/>
                      <a:pt x="586" y="1891"/>
                      <a:pt x="583" y="1834"/>
                    </a:cubicBezTo>
                    <a:cubicBezTo>
                      <a:pt x="580" y="1777"/>
                      <a:pt x="586" y="1729"/>
                      <a:pt x="607" y="1650"/>
                    </a:cubicBezTo>
                    <a:cubicBezTo>
                      <a:pt x="629" y="1572"/>
                      <a:pt x="621" y="1465"/>
                      <a:pt x="623" y="1433"/>
                    </a:cubicBezTo>
                    <a:cubicBezTo>
                      <a:pt x="627" y="1376"/>
                      <a:pt x="620" y="1312"/>
                      <a:pt x="620" y="1312"/>
                    </a:cubicBezTo>
                    <a:cubicBezTo>
                      <a:pt x="620" y="1312"/>
                      <a:pt x="620" y="1312"/>
                      <a:pt x="620" y="1312"/>
                    </a:cubicBezTo>
                    <a:cubicBezTo>
                      <a:pt x="620" y="1311"/>
                      <a:pt x="620" y="1311"/>
                      <a:pt x="620" y="1311"/>
                    </a:cubicBezTo>
                    <a:cubicBezTo>
                      <a:pt x="619" y="1311"/>
                      <a:pt x="619" y="1311"/>
                      <a:pt x="619" y="1311"/>
                    </a:cubicBezTo>
                    <a:cubicBezTo>
                      <a:pt x="618" y="1299"/>
                      <a:pt x="614" y="1276"/>
                      <a:pt x="611" y="1255"/>
                    </a:cubicBezTo>
                    <a:cubicBezTo>
                      <a:pt x="608" y="1242"/>
                      <a:pt x="606" y="1229"/>
                      <a:pt x="603" y="1219"/>
                    </a:cubicBezTo>
                    <a:cubicBezTo>
                      <a:pt x="602" y="1215"/>
                      <a:pt x="601" y="1210"/>
                      <a:pt x="600" y="1204"/>
                    </a:cubicBezTo>
                    <a:cubicBezTo>
                      <a:pt x="593" y="1162"/>
                      <a:pt x="587" y="1083"/>
                      <a:pt x="590" y="1038"/>
                    </a:cubicBezTo>
                    <a:cubicBezTo>
                      <a:pt x="593" y="989"/>
                      <a:pt x="626" y="874"/>
                      <a:pt x="627" y="792"/>
                    </a:cubicBezTo>
                    <a:cubicBezTo>
                      <a:pt x="628" y="793"/>
                      <a:pt x="628" y="793"/>
                      <a:pt x="628" y="793"/>
                    </a:cubicBezTo>
                    <a:cubicBezTo>
                      <a:pt x="628" y="794"/>
                      <a:pt x="628" y="794"/>
                      <a:pt x="628" y="794"/>
                    </a:cubicBezTo>
                    <a:cubicBezTo>
                      <a:pt x="628" y="793"/>
                      <a:pt x="628" y="793"/>
                      <a:pt x="628" y="793"/>
                    </a:cubicBezTo>
                    <a:cubicBezTo>
                      <a:pt x="631" y="799"/>
                      <a:pt x="631" y="799"/>
                      <a:pt x="631" y="799"/>
                    </a:cubicBezTo>
                    <a:cubicBezTo>
                      <a:pt x="632" y="805"/>
                      <a:pt x="634" y="814"/>
                      <a:pt x="636" y="827"/>
                    </a:cubicBezTo>
                    <a:cubicBezTo>
                      <a:pt x="641" y="854"/>
                      <a:pt x="649" y="894"/>
                      <a:pt x="656" y="932"/>
                    </a:cubicBezTo>
                    <a:cubicBezTo>
                      <a:pt x="662" y="970"/>
                      <a:pt x="668" y="1004"/>
                      <a:pt x="668" y="1020"/>
                    </a:cubicBezTo>
                    <a:cubicBezTo>
                      <a:pt x="668" y="1058"/>
                      <a:pt x="669" y="1223"/>
                      <a:pt x="672" y="1250"/>
                    </a:cubicBezTo>
                    <a:cubicBezTo>
                      <a:pt x="676" y="1277"/>
                      <a:pt x="677" y="1307"/>
                      <a:pt x="659" y="1331"/>
                    </a:cubicBezTo>
                    <a:cubicBezTo>
                      <a:pt x="641" y="1356"/>
                      <a:pt x="636" y="1373"/>
                      <a:pt x="634" y="1380"/>
                    </a:cubicBezTo>
                    <a:cubicBezTo>
                      <a:pt x="632" y="1386"/>
                      <a:pt x="633" y="1460"/>
                      <a:pt x="633" y="1460"/>
                    </a:cubicBezTo>
                    <a:cubicBezTo>
                      <a:pt x="634" y="1461"/>
                      <a:pt x="634" y="1461"/>
                      <a:pt x="634" y="1461"/>
                    </a:cubicBezTo>
                    <a:cubicBezTo>
                      <a:pt x="634" y="1461"/>
                      <a:pt x="634" y="1461"/>
                      <a:pt x="634" y="1461"/>
                    </a:cubicBezTo>
                    <a:cubicBezTo>
                      <a:pt x="639" y="1486"/>
                      <a:pt x="639" y="1486"/>
                      <a:pt x="639" y="1486"/>
                    </a:cubicBezTo>
                    <a:cubicBezTo>
                      <a:pt x="665" y="1478"/>
                      <a:pt x="660" y="1412"/>
                      <a:pt x="660" y="1412"/>
                    </a:cubicBezTo>
                    <a:cubicBezTo>
                      <a:pt x="668" y="1421"/>
                      <a:pt x="671" y="1431"/>
                      <a:pt x="672" y="1439"/>
                    </a:cubicBezTo>
                    <a:cubicBezTo>
                      <a:pt x="674" y="1448"/>
                      <a:pt x="674" y="1456"/>
                      <a:pt x="674" y="1461"/>
                    </a:cubicBezTo>
                    <a:cubicBezTo>
                      <a:pt x="675" y="1471"/>
                      <a:pt x="672" y="1497"/>
                      <a:pt x="668" y="1500"/>
                    </a:cubicBezTo>
                    <a:cubicBezTo>
                      <a:pt x="665" y="1502"/>
                      <a:pt x="659" y="1519"/>
                      <a:pt x="661" y="1528"/>
                    </a:cubicBezTo>
                    <a:cubicBezTo>
                      <a:pt x="661" y="1531"/>
                      <a:pt x="662" y="1533"/>
                      <a:pt x="663" y="1534"/>
                    </a:cubicBezTo>
                    <a:cubicBezTo>
                      <a:pt x="670" y="1541"/>
                      <a:pt x="682" y="1532"/>
                      <a:pt x="682" y="1532"/>
                    </a:cubicBezTo>
                    <a:cubicBezTo>
                      <a:pt x="691" y="1537"/>
                      <a:pt x="699" y="1530"/>
                      <a:pt x="704" y="1524"/>
                    </a:cubicBezTo>
                    <a:cubicBezTo>
                      <a:pt x="704" y="1525"/>
                      <a:pt x="704" y="1525"/>
                      <a:pt x="704" y="1526"/>
                    </a:cubicBezTo>
                    <a:cubicBezTo>
                      <a:pt x="705" y="1523"/>
                      <a:pt x="705" y="1523"/>
                      <a:pt x="705" y="1523"/>
                    </a:cubicBezTo>
                    <a:cubicBezTo>
                      <a:pt x="707" y="1521"/>
                      <a:pt x="708" y="1519"/>
                      <a:pt x="708" y="1519"/>
                    </a:cubicBezTo>
                    <a:cubicBezTo>
                      <a:pt x="717" y="1520"/>
                      <a:pt x="741" y="1500"/>
                      <a:pt x="750" y="1481"/>
                    </a:cubicBezTo>
                    <a:cubicBezTo>
                      <a:pt x="760" y="1461"/>
                      <a:pt x="765" y="1408"/>
                      <a:pt x="758" y="1367"/>
                    </a:cubicBezTo>
                    <a:cubicBezTo>
                      <a:pt x="750" y="1327"/>
                      <a:pt x="750" y="1273"/>
                      <a:pt x="758" y="1227"/>
                    </a:cubicBezTo>
                    <a:close/>
                  </a:path>
                </a:pathLst>
              </a:custGeom>
              <a:noFill/>
              <a:ln w="0" cap="rnd" cmpd="sng">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sz="1114"/>
              </a:p>
            </p:txBody>
          </p:sp>
        </p:grpSp>
        <p:grpSp>
          <p:nvGrpSpPr>
            <p:cNvPr id="16" name="Group 206">
              <a:extLst>
                <a:ext uri="{FF2B5EF4-FFF2-40B4-BE49-F238E27FC236}">
                  <a16:creationId xmlns:a16="http://schemas.microsoft.com/office/drawing/2014/main" id="{AFE8D162-EBFD-CB4F-B2D0-D395C555F7B7}"/>
                </a:ext>
              </a:extLst>
            </p:cNvPr>
            <p:cNvGrpSpPr>
              <a:grpSpLocks/>
            </p:cNvGrpSpPr>
            <p:nvPr/>
          </p:nvGrpSpPr>
          <p:grpSpPr bwMode="auto">
            <a:xfrm>
              <a:off x="1952154" y="2297853"/>
              <a:ext cx="171732" cy="507790"/>
              <a:chOff x="1531" y="712"/>
              <a:chExt cx="630" cy="2189"/>
            </a:xfrm>
            <a:solidFill>
              <a:srgbClr val="FEDBC8">
                <a:alpha val="35000"/>
              </a:srgbClr>
            </a:solidFill>
          </p:grpSpPr>
          <p:sp>
            <p:nvSpPr>
              <p:cNvPr id="17" name="Freeform 207">
                <a:extLst>
                  <a:ext uri="{FF2B5EF4-FFF2-40B4-BE49-F238E27FC236}">
                    <a16:creationId xmlns:a16="http://schemas.microsoft.com/office/drawing/2014/main" id="{9DF186CA-B2D5-0D41-8A0C-FB1A1588ED91}"/>
                  </a:ext>
                </a:extLst>
              </p:cNvPr>
              <p:cNvSpPr>
                <a:spLocks/>
              </p:cNvSpPr>
              <p:nvPr/>
            </p:nvSpPr>
            <p:spPr bwMode="auto">
              <a:xfrm>
                <a:off x="1531" y="712"/>
                <a:ext cx="630" cy="2189"/>
              </a:xfrm>
              <a:custGeom>
                <a:avLst/>
                <a:gdLst>
                  <a:gd name="T0" fmla="*/ 389 w 778"/>
                  <a:gd name="T1" fmla="*/ 340 h 2707"/>
                  <a:gd name="T2" fmla="*/ 264 w 778"/>
                  <a:gd name="T3" fmla="*/ 215 h 2707"/>
                  <a:gd name="T4" fmla="*/ 264 w 778"/>
                  <a:gd name="T5" fmla="*/ 213 h 2707"/>
                  <a:gd name="T6" fmla="*/ 274 w 778"/>
                  <a:gd name="T7" fmla="*/ 193 h 2707"/>
                  <a:gd name="T8" fmla="*/ 292 w 778"/>
                  <a:gd name="T9" fmla="*/ 150 h 2707"/>
                  <a:gd name="T10" fmla="*/ 300 w 778"/>
                  <a:gd name="T11" fmla="*/ 116 h 2707"/>
                  <a:gd name="T12" fmla="*/ 286 w 778"/>
                  <a:gd name="T13" fmla="*/ 112 h 2707"/>
                  <a:gd name="T14" fmla="*/ 285 w 778"/>
                  <a:gd name="T15" fmla="*/ 87 h 2707"/>
                  <a:gd name="T16" fmla="*/ 236 w 778"/>
                  <a:gd name="T17" fmla="*/ 11 h 2707"/>
                  <a:gd name="T18" fmla="*/ 206 w 778"/>
                  <a:gd name="T19" fmla="*/ 3 h 2707"/>
                  <a:gd name="T20" fmla="*/ 147 w 778"/>
                  <a:gd name="T21" fmla="*/ 14 h 2707"/>
                  <a:gd name="T22" fmla="*/ 124 w 778"/>
                  <a:gd name="T23" fmla="*/ 40 h 2707"/>
                  <a:gd name="T24" fmla="*/ 119 w 778"/>
                  <a:gd name="T25" fmla="*/ 82 h 2707"/>
                  <a:gd name="T26" fmla="*/ 124 w 778"/>
                  <a:gd name="T27" fmla="*/ 123 h 2707"/>
                  <a:gd name="T28" fmla="*/ 126 w 778"/>
                  <a:gd name="T29" fmla="*/ 129 h 2707"/>
                  <a:gd name="T30" fmla="*/ 127 w 778"/>
                  <a:gd name="T31" fmla="*/ 134 h 2707"/>
                  <a:gd name="T32" fmla="*/ 130 w 778"/>
                  <a:gd name="T33" fmla="*/ 139 h 2707"/>
                  <a:gd name="T34" fmla="*/ 116 w 778"/>
                  <a:gd name="T35" fmla="*/ 152 h 2707"/>
                  <a:gd name="T36" fmla="*/ 148 w 778"/>
                  <a:gd name="T37" fmla="*/ 192 h 2707"/>
                  <a:gd name="T38" fmla="*/ 160 w 778"/>
                  <a:gd name="T39" fmla="*/ 254 h 2707"/>
                  <a:gd name="T40" fmla="*/ 9 w 778"/>
                  <a:gd name="T41" fmla="*/ 658 h 2707"/>
                  <a:gd name="T42" fmla="*/ 4 w 778"/>
                  <a:gd name="T43" fmla="*/ 770 h 2707"/>
                  <a:gd name="T44" fmla="*/ 23 w 778"/>
                  <a:gd name="T45" fmla="*/ 784 h 2707"/>
                  <a:gd name="T46" fmla="*/ 58 w 778"/>
                  <a:gd name="T47" fmla="*/ 788 h 2707"/>
                  <a:gd name="T48" fmla="*/ 54 w 778"/>
                  <a:gd name="T49" fmla="*/ 754 h 2707"/>
                  <a:gd name="T50" fmla="*/ 74 w 778"/>
                  <a:gd name="T51" fmla="*/ 712 h 2707"/>
                  <a:gd name="T52" fmla="*/ 65 w 778"/>
                  <a:gd name="T53" fmla="*/ 545 h 2707"/>
                  <a:gd name="T54" fmla="*/ 92 w 778"/>
                  <a:gd name="T55" fmla="*/ 452 h 2707"/>
                  <a:gd name="T56" fmla="*/ 78 w 778"/>
                  <a:gd name="T57" fmla="*/ 758 h 2707"/>
                  <a:gd name="T58" fmla="*/ 96 w 778"/>
                  <a:gd name="T59" fmla="*/ 969 h 2707"/>
                  <a:gd name="T60" fmla="*/ 126 w 778"/>
                  <a:gd name="T61" fmla="*/ 1250 h 2707"/>
                  <a:gd name="T62" fmla="*/ 81 w 778"/>
                  <a:gd name="T63" fmla="*/ 1400 h 2707"/>
                  <a:gd name="T64" fmla="*/ 103 w 778"/>
                  <a:gd name="T65" fmla="*/ 1420 h 2707"/>
                  <a:gd name="T66" fmla="*/ 133 w 778"/>
                  <a:gd name="T67" fmla="*/ 1430 h 2707"/>
                  <a:gd name="T68" fmla="*/ 174 w 778"/>
                  <a:gd name="T69" fmla="*/ 1364 h 2707"/>
                  <a:gd name="T70" fmla="*/ 178 w 778"/>
                  <a:gd name="T71" fmla="*/ 1308 h 2707"/>
                  <a:gd name="T72" fmla="*/ 181 w 778"/>
                  <a:gd name="T73" fmla="*/ 1101 h 2707"/>
                  <a:gd name="T74" fmla="*/ 184 w 778"/>
                  <a:gd name="T75" fmla="*/ 944 h 2707"/>
                  <a:gd name="T76" fmla="*/ 209 w 778"/>
                  <a:gd name="T77" fmla="*/ 808 h 2707"/>
                  <a:gd name="T78" fmla="*/ 222 w 778"/>
                  <a:gd name="T79" fmla="*/ 1016 h 2707"/>
                  <a:gd name="T80" fmla="*/ 227 w 778"/>
                  <a:gd name="T81" fmla="*/ 1308 h 2707"/>
                  <a:gd name="T82" fmla="*/ 231 w 778"/>
                  <a:gd name="T83" fmla="*/ 1364 h 2707"/>
                  <a:gd name="T84" fmla="*/ 250 w 778"/>
                  <a:gd name="T85" fmla="*/ 1402 h 2707"/>
                  <a:gd name="T86" fmla="*/ 273 w 778"/>
                  <a:gd name="T87" fmla="*/ 1430 h 2707"/>
                  <a:gd name="T88" fmla="*/ 302 w 778"/>
                  <a:gd name="T89" fmla="*/ 1419 h 2707"/>
                  <a:gd name="T90" fmla="*/ 316 w 778"/>
                  <a:gd name="T91" fmla="*/ 1379 h 2707"/>
                  <a:gd name="T92" fmla="*/ 283 w 778"/>
                  <a:gd name="T93" fmla="*/ 1234 h 2707"/>
                  <a:gd name="T94" fmla="*/ 330 w 778"/>
                  <a:gd name="T95" fmla="*/ 758 h 2707"/>
                  <a:gd name="T96" fmla="*/ 329 w 778"/>
                  <a:gd name="T97" fmla="*/ 693 h 2707"/>
                  <a:gd name="T98" fmla="*/ 313 w 778"/>
                  <a:gd name="T99" fmla="*/ 548 h 2707"/>
                  <a:gd name="T100" fmla="*/ 334 w 778"/>
                  <a:gd name="T101" fmla="*/ 419 h 2707"/>
                  <a:gd name="T102" fmla="*/ 355 w 778"/>
                  <a:gd name="T103" fmla="*/ 539 h 2707"/>
                  <a:gd name="T104" fmla="*/ 336 w 778"/>
                  <a:gd name="T105" fmla="*/ 772 h 2707"/>
                  <a:gd name="T106" fmla="*/ 350 w 778"/>
                  <a:gd name="T107" fmla="*/ 746 h 2707"/>
                  <a:gd name="T108" fmla="*/ 351 w 778"/>
                  <a:gd name="T109" fmla="*/ 808 h 2707"/>
                  <a:gd name="T110" fmla="*/ 374 w 778"/>
                  <a:gd name="T111" fmla="*/ 807 h 2707"/>
                  <a:gd name="T112" fmla="*/ 402 w 778"/>
                  <a:gd name="T113" fmla="*/ 723 h 270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778" h="2707">
                    <a:moveTo>
                      <a:pt x="758" y="1227"/>
                    </a:moveTo>
                    <a:cubicBezTo>
                      <a:pt x="775" y="1130"/>
                      <a:pt x="778" y="1007"/>
                      <a:pt x="776" y="974"/>
                    </a:cubicBezTo>
                    <a:cubicBezTo>
                      <a:pt x="773" y="941"/>
                      <a:pt x="743" y="794"/>
                      <a:pt x="736" y="674"/>
                    </a:cubicBezTo>
                    <a:cubicBezTo>
                      <a:pt x="736" y="663"/>
                      <a:pt x="734" y="652"/>
                      <a:pt x="733" y="642"/>
                    </a:cubicBezTo>
                    <a:cubicBezTo>
                      <a:pt x="717" y="550"/>
                      <a:pt x="657" y="530"/>
                      <a:pt x="644" y="529"/>
                    </a:cubicBezTo>
                    <a:cubicBezTo>
                      <a:pt x="629" y="528"/>
                      <a:pt x="575" y="509"/>
                      <a:pt x="528" y="494"/>
                    </a:cubicBezTo>
                    <a:cubicBezTo>
                      <a:pt x="522" y="493"/>
                      <a:pt x="518" y="490"/>
                      <a:pt x="514" y="487"/>
                    </a:cubicBezTo>
                    <a:cubicBezTo>
                      <a:pt x="498" y="469"/>
                      <a:pt x="496" y="433"/>
                      <a:pt x="498" y="407"/>
                    </a:cubicBezTo>
                    <a:cubicBezTo>
                      <a:pt x="498" y="407"/>
                      <a:pt x="498" y="406"/>
                      <a:pt x="498" y="406"/>
                    </a:cubicBezTo>
                    <a:cubicBezTo>
                      <a:pt x="498" y="406"/>
                      <a:pt x="498" y="406"/>
                      <a:pt x="498" y="406"/>
                    </a:cubicBezTo>
                    <a:cubicBezTo>
                      <a:pt x="498" y="405"/>
                      <a:pt x="498" y="403"/>
                      <a:pt x="498" y="402"/>
                    </a:cubicBezTo>
                    <a:cubicBezTo>
                      <a:pt x="498" y="402"/>
                      <a:pt x="498" y="402"/>
                      <a:pt x="498" y="402"/>
                    </a:cubicBezTo>
                    <a:cubicBezTo>
                      <a:pt x="498" y="403"/>
                      <a:pt x="498" y="404"/>
                      <a:pt x="498" y="406"/>
                    </a:cubicBezTo>
                    <a:cubicBezTo>
                      <a:pt x="499" y="401"/>
                      <a:pt x="499" y="401"/>
                      <a:pt x="499" y="401"/>
                    </a:cubicBezTo>
                    <a:cubicBezTo>
                      <a:pt x="502" y="395"/>
                      <a:pt x="504" y="390"/>
                      <a:pt x="507" y="385"/>
                    </a:cubicBezTo>
                    <a:cubicBezTo>
                      <a:pt x="512" y="376"/>
                      <a:pt x="515" y="369"/>
                      <a:pt x="516" y="365"/>
                    </a:cubicBezTo>
                    <a:cubicBezTo>
                      <a:pt x="518" y="357"/>
                      <a:pt x="522" y="341"/>
                      <a:pt x="526" y="321"/>
                    </a:cubicBezTo>
                    <a:cubicBezTo>
                      <a:pt x="530" y="323"/>
                      <a:pt x="534" y="323"/>
                      <a:pt x="538" y="322"/>
                    </a:cubicBezTo>
                    <a:cubicBezTo>
                      <a:pt x="549" y="317"/>
                      <a:pt x="550" y="302"/>
                      <a:pt x="550" y="291"/>
                    </a:cubicBezTo>
                    <a:cubicBezTo>
                      <a:pt x="550" y="289"/>
                      <a:pt x="550" y="287"/>
                      <a:pt x="550" y="285"/>
                    </a:cubicBezTo>
                    <a:cubicBezTo>
                      <a:pt x="550" y="284"/>
                      <a:pt x="550" y="284"/>
                      <a:pt x="550" y="283"/>
                    </a:cubicBezTo>
                    <a:cubicBezTo>
                      <a:pt x="550" y="273"/>
                      <a:pt x="553" y="261"/>
                      <a:pt x="557" y="252"/>
                    </a:cubicBezTo>
                    <a:cubicBezTo>
                      <a:pt x="560" y="242"/>
                      <a:pt x="563" y="234"/>
                      <a:pt x="565" y="224"/>
                    </a:cubicBezTo>
                    <a:cubicBezTo>
                      <a:pt x="565" y="222"/>
                      <a:pt x="565" y="220"/>
                      <a:pt x="565" y="219"/>
                    </a:cubicBezTo>
                    <a:cubicBezTo>
                      <a:pt x="565" y="211"/>
                      <a:pt x="562" y="203"/>
                      <a:pt x="553" y="202"/>
                    </a:cubicBezTo>
                    <a:cubicBezTo>
                      <a:pt x="547" y="202"/>
                      <a:pt x="542" y="206"/>
                      <a:pt x="538" y="211"/>
                    </a:cubicBezTo>
                    <a:cubicBezTo>
                      <a:pt x="538" y="211"/>
                      <a:pt x="538" y="211"/>
                      <a:pt x="538" y="211"/>
                    </a:cubicBezTo>
                    <a:cubicBezTo>
                      <a:pt x="538" y="211"/>
                      <a:pt x="538" y="212"/>
                      <a:pt x="538" y="212"/>
                    </a:cubicBezTo>
                    <a:cubicBezTo>
                      <a:pt x="538" y="210"/>
                      <a:pt x="538" y="208"/>
                      <a:pt x="538" y="206"/>
                    </a:cubicBezTo>
                    <a:cubicBezTo>
                      <a:pt x="539" y="196"/>
                      <a:pt x="541" y="185"/>
                      <a:pt x="539" y="176"/>
                    </a:cubicBezTo>
                    <a:cubicBezTo>
                      <a:pt x="539" y="174"/>
                      <a:pt x="539" y="173"/>
                      <a:pt x="538" y="171"/>
                    </a:cubicBezTo>
                    <a:cubicBezTo>
                      <a:pt x="538" y="169"/>
                      <a:pt x="537" y="167"/>
                      <a:pt x="537" y="165"/>
                    </a:cubicBezTo>
                    <a:cubicBezTo>
                      <a:pt x="536" y="159"/>
                      <a:pt x="535" y="153"/>
                      <a:pt x="534" y="147"/>
                    </a:cubicBezTo>
                    <a:cubicBezTo>
                      <a:pt x="529" y="117"/>
                      <a:pt x="517" y="94"/>
                      <a:pt x="501" y="68"/>
                    </a:cubicBezTo>
                    <a:cubicBezTo>
                      <a:pt x="495" y="60"/>
                      <a:pt x="489" y="53"/>
                      <a:pt x="482" y="46"/>
                    </a:cubicBezTo>
                    <a:cubicBezTo>
                      <a:pt x="471" y="35"/>
                      <a:pt x="457" y="26"/>
                      <a:pt x="443" y="20"/>
                    </a:cubicBezTo>
                    <a:cubicBezTo>
                      <a:pt x="443" y="20"/>
                      <a:pt x="442" y="19"/>
                      <a:pt x="442" y="19"/>
                    </a:cubicBezTo>
                    <a:cubicBezTo>
                      <a:pt x="446" y="20"/>
                      <a:pt x="450" y="21"/>
                      <a:pt x="454" y="21"/>
                    </a:cubicBezTo>
                    <a:cubicBezTo>
                      <a:pt x="448" y="15"/>
                      <a:pt x="431" y="11"/>
                      <a:pt x="422" y="9"/>
                    </a:cubicBezTo>
                    <a:cubicBezTo>
                      <a:pt x="411" y="6"/>
                      <a:pt x="400" y="6"/>
                      <a:pt x="389" y="6"/>
                    </a:cubicBezTo>
                    <a:cubicBezTo>
                      <a:pt x="393" y="5"/>
                      <a:pt x="397" y="3"/>
                      <a:pt x="401" y="3"/>
                    </a:cubicBezTo>
                    <a:cubicBezTo>
                      <a:pt x="385" y="0"/>
                      <a:pt x="353" y="2"/>
                      <a:pt x="336" y="13"/>
                    </a:cubicBezTo>
                    <a:cubicBezTo>
                      <a:pt x="334" y="13"/>
                      <a:pt x="331" y="14"/>
                      <a:pt x="328" y="15"/>
                    </a:cubicBezTo>
                    <a:cubicBezTo>
                      <a:pt x="311" y="15"/>
                      <a:pt x="294" y="17"/>
                      <a:pt x="278" y="26"/>
                    </a:cubicBezTo>
                    <a:cubicBezTo>
                      <a:pt x="284" y="27"/>
                      <a:pt x="293" y="22"/>
                      <a:pt x="299" y="25"/>
                    </a:cubicBezTo>
                    <a:cubicBezTo>
                      <a:pt x="281" y="29"/>
                      <a:pt x="264" y="35"/>
                      <a:pt x="252" y="51"/>
                    </a:cubicBezTo>
                    <a:cubicBezTo>
                      <a:pt x="259" y="47"/>
                      <a:pt x="267" y="45"/>
                      <a:pt x="275" y="44"/>
                    </a:cubicBezTo>
                    <a:cubicBezTo>
                      <a:pt x="261" y="53"/>
                      <a:pt x="243" y="62"/>
                      <a:pt x="234" y="76"/>
                    </a:cubicBezTo>
                    <a:cubicBezTo>
                      <a:pt x="241" y="73"/>
                      <a:pt x="248" y="68"/>
                      <a:pt x="255" y="65"/>
                    </a:cubicBezTo>
                    <a:cubicBezTo>
                      <a:pt x="248" y="72"/>
                      <a:pt x="244" y="80"/>
                      <a:pt x="241" y="89"/>
                    </a:cubicBezTo>
                    <a:cubicBezTo>
                      <a:pt x="234" y="101"/>
                      <a:pt x="228" y="115"/>
                      <a:pt x="226" y="131"/>
                    </a:cubicBezTo>
                    <a:cubicBezTo>
                      <a:pt x="224" y="138"/>
                      <a:pt x="224" y="146"/>
                      <a:pt x="224" y="154"/>
                    </a:cubicBezTo>
                    <a:cubicBezTo>
                      <a:pt x="224" y="178"/>
                      <a:pt x="224" y="201"/>
                      <a:pt x="231" y="224"/>
                    </a:cubicBezTo>
                    <a:cubicBezTo>
                      <a:pt x="231" y="224"/>
                      <a:pt x="231" y="224"/>
                      <a:pt x="231" y="224"/>
                    </a:cubicBezTo>
                    <a:cubicBezTo>
                      <a:pt x="231" y="225"/>
                      <a:pt x="231" y="226"/>
                      <a:pt x="232" y="227"/>
                    </a:cubicBezTo>
                    <a:cubicBezTo>
                      <a:pt x="232" y="228"/>
                      <a:pt x="233" y="230"/>
                      <a:pt x="233" y="232"/>
                    </a:cubicBezTo>
                    <a:cubicBezTo>
                      <a:pt x="233" y="232"/>
                      <a:pt x="233" y="232"/>
                      <a:pt x="233" y="232"/>
                    </a:cubicBezTo>
                    <a:cubicBezTo>
                      <a:pt x="234" y="234"/>
                      <a:pt x="234" y="235"/>
                      <a:pt x="235" y="237"/>
                    </a:cubicBezTo>
                    <a:cubicBezTo>
                      <a:pt x="235" y="237"/>
                      <a:pt x="235" y="237"/>
                      <a:pt x="235" y="238"/>
                    </a:cubicBezTo>
                    <a:cubicBezTo>
                      <a:pt x="235" y="239"/>
                      <a:pt x="236" y="241"/>
                      <a:pt x="236" y="243"/>
                    </a:cubicBezTo>
                    <a:cubicBezTo>
                      <a:pt x="236" y="243"/>
                      <a:pt x="236" y="243"/>
                      <a:pt x="236" y="243"/>
                    </a:cubicBezTo>
                    <a:cubicBezTo>
                      <a:pt x="237" y="245"/>
                      <a:pt x="237" y="246"/>
                      <a:pt x="238" y="248"/>
                    </a:cubicBezTo>
                    <a:cubicBezTo>
                      <a:pt x="238" y="248"/>
                      <a:pt x="238" y="248"/>
                      <a:pt x="238" y="249"/>
                    </a:cubicBezTo>
                    <a:cubicBezTo>
                      <a:pt x="239" y="250"/>
                      <a:pt x="239" y="252"/>
                      <a:pt x="240" y="253"/>
                    </a:cubicBezTo>
                    <a:cubicBezTo>
                      <a:pt x="240" y="254"/>
                      <a:pt x="240" y="254"/>
                      <a:pt x="241" y="255"/>
                    </a:cubicBezTo>
                    <a:cubicBezTo>
                      <a:pt x="241" y="256"/>
                      <a:pt x="242" y="257"/>
                      <a:pt x="242" y="259"/>
                    </a:cubicBezTo>
                    <a:cubicBezTo>
                      <a:pt x="243" y="259"/>
                      <a:pt x="243" y="260"/>
                      <a:pt x="243" y="260"/>
                    </a:cubicBezTo>
                    <a:cubicBezTo>
                      <a:pt x="244" y="262"/>
                      <a:pt x="244" y="263"/>
                      <a:pt x="245" y="264"/>
                    </a:cubicBezTo>
                    <a:cubicBezTo>
                      <a:pt x="245" y="265"/>
                      <a:pt x="245" y="265"/>
                      <a:pt x="245" y="265"/>
                    </a:cubicBezTo>
                    <a:cubicBezTo>
                      <a:pt x="242" y="264"/>
                      <a:pt x="239" y="264"/>
                      <a:pt x="236" y="264"/>
                    </a:cubicBezTo>
                    <a:cubicBezTo>
                      <a:pt x="232" y="265"/>
                      <a:pt x="229" y="265"/>
                      <a:pt x="227" y="267"/>
                    </a:cubicBezTo>
                    <a:cubicBezTo>
                      <a:pt x="219" y="271"/>
                      <a:pt x="218" y="279"/>
                      <a:pt x="218" y="287"/>
                    </a:cubicBezTo>
                    <a:cubicBezTo>
                      <a:pt x="219" y="297"/>
                      <a:pt x="227" y="304"/>
                      <a:pt x="234" y="311"/>
                    </a:cubicBezTo>
                    <a:cubicBezTo>
                      <a:pt x="246" y="323"/>
                      <a:pt x="252" y="339"/>
                      <a:pt x="261" y="352"/>
                    </a:cubicBezTo>
                    <a:cubicBezTo>
                      <a:pt x="265" y="357"/>
                      <a:pt x="271" y="364"/>
                      <a:pt x="279" y="363"/>
                    </a:cubicBezTo>
                    <a:cubicBezTo>
                      <a:pt x="279" y="363"/>
                      <a:pt x="279" y="363"/>
                      <a:pt x="279" y="363"/>
                    </a:cubicBezTo>
                    <a:cubicBezTo>
                      <a:pt x="279" y="363"/>
                      <a:pt x="279" y="363"/>
                      <a:pt x="279" y="363"/>
                    </a:cubicBezTo>
                    <a:cubicBezTo>
                      <a:pt x="281" y="362"/>
                      <a:pt x="283" y="361"/>
                      <a:pt x="284" y="360"/>
                    </a:cubicBezTo>
                    <a:cubicBezTo>
                      <a:pt x="292" y="376"/>
                      <a:pt x="301" y="392"/>
                      <a:pt x="310" y="403"/>
                    </a:cubicBezTo>
                    <a:cubicBezTo>
                      <a:pt x="313" y="427"/>
                      <a:pt x="315" y="465"/>
                      <a:pt x="301" y="480"/>
                    </a:cubicBezTo>
                    <a:cubicBezTo>
                      <a:pt x="281" y="503"/>
                      <a:pt x="221" y="510"/>
                      <a:pt x="194" y="516"/>
                    </a:cubicBezTo>
                    <a:cubicBezTo>
                      <a:pt x="167" y="523"/>
                      <a:pt x="91" y="519"/>
                      <a:pt x="79" y="655"/>
                    </a:cubicBezTo>
                    <a:cubicBezTo>
                      <a:pt x="68" y="790"/>
                      <a:pt x="15" y="884"/>
                      <a:pt x="7" y="982"/>
                    </a:cubicBezTo>
                    <a:cubicBezTo>
                      <a:pt x="0" y="1081"/>
                      <a:pt x="15" y="1213"/>
                      <a:pt x="17" y="1245"/>
                    </a:cubicBezTo>
                    <a:cubicBezTo>
                      <a:pt x="20" y="1278"/>
                      <a:pt x="22" y="1347"/>
                      <a:pt x="11" y="1379"/>
                    </a:cubicBezTo>
                    <a:cubicBezTo>
                      <a:pt x="0" y="1410"/>
                      <a:pt x="8" y="1454"/>
                      <a:pt x="8" y="1454"/>
                    </a:cubicBezTo>
                    <a:cubicBezTo>
                      <a:pt x="8" y="1454"/>
                      <a:pt x="8" y="1454"/>
                      <a:pt x="8" y="1454"/>
                    </a:cubicBezTo>
                    <a:cubicBezTo>
                      <a:pt x="8" y="1455"/>
                      <a:pt x="8" y="1455"/>
                      <a:pt x="8" y="1455"/>
                    </a:cubicBezTo>
                    <a:cubicBezTo>
                      <a:pt x="8" y="1455"/>
                      <a:pt x="13" y="1461"/>
                      <a:pt x="21" y="1468"/>
                    </a:cubicBezTo>
                    <a:cubicBezTo>
                      <a:pt x="21" y="1470"/>
                      <a:pt x="22" y="1472"/>
                      <a:pt x="24" y="1474"/>
                    </a:cubicBezTo>
                    <a:cubicBezTo>
                      <a:pt x="22" y="1469"/>
                      <a:pt x="22" y="1469"/>
                      <a:pt x="22" y="1469"/>
                    </a:cubicBezTo>
                    <a:cubicBezTo>
                      <a:pt x="29" y="1476"/>
                      <a:pt x="39" y="1483"/>
                      <a:pt x="45" y="1483"/>
                    </a:cubicBezTo>
                    <a:cubicBezTo>
                      <a:pt x="45" y="1483"/>
                      <a:pt x="78" y="1509"/>
                      <a:pt x="96" y="1508"/>
                    </a:cubicBezTo>
                    <a:cubicBezTo>
                      <a:pt x="100" y="1507"/>
                      <a:pt x="99" y="1498"/>
                      <a:pt x="99" y="1498"/>
                    </a:cubicBezTo>
                    <a:cubicBezTo>
                      <a:pt x="99" y="1498"/>
                      <a:pt x="110" y="1500"/>
                      <a:pt x="110" y="1491"/>
                    </a:cubicBezTo>
                    <a:cubicBezTo>
                      <a:pt x="110" y="1490"/>
                      <a:pt x="110" y="1489"/>
                      <a:pt x="110" y="1489"/>
                    </a:cubicBezTo>
                    <a:cubicBezTo>
                      <a:pt x="108" y="1480"/>
                      <a:pt x="89" y="1472"/>
                      <a:pt x="88" y="1471"/>
                    </a:cubicBezTo>
                    <a:cubicBezTo>
                      <a:pt x="88" y="1465"/>
                      <a:pt x="86" y="1423"/>
                      <a:pt x="86" y="1421"/>
                    </a:cubicBezTo>
                    <a:cubicBezTo>
                      <a:pt x="85" y="1419"/>
                      <a:pt x="99" y="1400"/>
                      <a:pt x="101" y="1398"/>
                    </a:cubicBezTo>
                    <a:cubicBezTo>
                      <a:pt x="101" y="1401"/>
                      <a:pt x="100" y="1413"/>
                      <a:pt x="102" y="1425"/>
                    </a:cubicBezTo>
                    <a:cubicBezTo>
                      <a:pt x="105" y="1442"/>
                      <a:pt x="113" y="1460"/>
                      <a:pt x="133" y="1463"/>
                    </a:cubicBezTo>
                    <a:cubicBezTo>
                      <a:pt x="133" y="1463"/>
                      <a:pt x="136" y="1426"/>
                      <a:pt x="138" y="1420"/>
                    </a:cubicBezTo>
                    <a:cubicBezTo>
                      <a:pt x="139" y="1414"/>
                      <a:pt x="139" y="1350"/>
                      <a:pt x="139" y="1350"/>
                    </a:cubicBezTo>
                    <a:cubicBezTo>
                      <a:pt x="139" y="1350"/>
                      <a:pt x="139" y="1348"/>
                      <a:pt x="138" y="1345"/>
                    </a:cubicBezTo>
                    <a:cubicBezTo>
                      <a:pt x="137" y="1339"/>
                      <a:pt x="133" y="1325"/>
                      <a:pt x="118" y="1306"/>
                    </a:cubicBezTo>
                    <a:cubicBezTo>
                      <a:pt x="109" y="1294"/>
                      <a:pt x="105" y="1282"/>
                      <a:pt x="103" y="1269"/>
                    </a:cubicBezTo>
                    <a:cubicBezTo>
                      <a:pt x="100" y="1252"/>
                      <a:pt x="101" y="1236"/>
                      <a:pt x="100" y="1223"/>
                    </a:cubicBezTo>
                    <a:cubicBezTo>
                      <a:pt x="98" y="1200"/>
                      <a:pt x="117" y="1048"/>
                      <a:pt x="122" y="1031"/>
                    </a:cubicBezTo>
                    <a:cubicBezTo>
                      <a:pt x="128" y="1014"/>
                      <a:pt x="132" y="953"/>
                      <a:pt x="131" y="934"/>
                    </a:cubicBezTo>
                    <a:cubicBezTo>
                      <a:pt x="129" y="914"/>
                      <a:pt x="166" y="815"/>
                      <a:pt x="168" y="810"/>
                    </a:cubicBezTo>
                    <a:cubicBezTo>
                      <a:pt x="170" y="809"/>
                      <a:pt x="170" y="809"/>
                      <a:pt x="170" y="809"/>
                    </a:cubicBezTo>
                    <a:cubicBezTo>
                      <a:pt x="170" y="825"/>
                      <a:pt x="171" y="841"/>
                      <a:pt x="172" y="855"/>
                    </a:cubicBezTo>
                    <a:cubicBezTo>
                      <a:pt x="178" y="907"/>
                      <a:pt x="181" y="1087"/>
                      <a:pt x="176" y="1126"/>
                    </a:cubicBezTo>
                    <a:cubicBezTo>
                      <a:pt x="171" y="1165"/>
                      <a:pt x="182" y="1180"/>
                      <a:pt x="162" y="1319"/>
                    </a:cubicBezTo>
                    <a:cubicBezTo>
                      <a:pt x="161" y="1319"/>
                      <a:pt x="161" y="1319"/>
                      <a:pt x="161" y="1319"/>
                    </a:cubicBezTo>
                    <a:cubicBezTo>
                      <a:pt x="161" y="1319"/>
                      <a:pt x="151" y="1402"/>
                      <a:pt x="147" y="1433"/>
                    </a:cubicBezTo>
                    <a:cubicBezTo>
                      <a:pt x="143" y="1460"/>
                      <a:pt x="136" y="1546"/>
                      <a:pt x="149" y="1620"/>
                    </a:cubicBezTo>
                    <a:cubicBezTo>
                      <a:pt x="151" y="1630"/>
                      <a:pt x="153" y="1640"/>
                      <a:pt x="156" y="1650"/>
                    </a:cubicBezTo>
                    <a:cubicBezTo>
                      <a:pt x="164" y="1679"/>
                      <a:pt x="169" y="1704"/>
                      <a:pt x="173" y="1727"/>
                    </a:cubicBezTo>
                    <a:cubicBezTo>
                      <a:pt x="180" y="1765"/>
                      <a:pt x="182" y="1798"/>
                      <a:pt x="180" y="1833"/>
                    </a:cubicBezTo>
                    <a:cubicBezTo>
                      <a:pt x="177" y="1890"/>
                      <a:pt x="190" y="1943"/>
                      <a:pt x="191" y="1997"/>
                    </a:cubicBezTo>
                    <a:cubicBezTo>
                      <a:pt x="192" y="2041"/>
                      <a:pt x="197" y="2161"/>
                      <a:pt x="216" y="2265"/>
                    </a:cubicBezTo>
                    <a:cubicBezTo>
                      <a:pt x="220" y="2289"/>
                      <a:pt x="225" y="2313"/>
                      <a:pt x="231" y="2334"/>
                    </a:cubicBezTo>
                    <a:cubicBezTo>
                      <a:pt x="234" y="2345"/>
                      <a:pt x="236" y="2355"/>
                      <a:pt x="238" y="2364"/>
                    </a:cubicBezTo>
                    <a:cubicBezTo>
                      <a:pt x="255" y="2457"/>
                      <a:pt x="224" y="2499"/>
                      <a:pt x="224" y="2499"/>
                    </a:cubicBezTo>
                    <a:cubicBezTo>
                      <a:pt x="224" y="2499"/>
                      <a:pt x="200" y="2541"/>
                      <a:pt x="192" y="2571"/>
                    </a:cubicBezTo>
                    <a:cubicBezTo>
                      <a:pt x="187" y="2589"/>
                      <a:pt x="173" y="2594"/>
                      <a:pt x="168" y="2608"/>
                    </a:cubicBezTo>
                    <a:cubicBezTo>
                      <a:pt x="164" y="2620"/>
                      <a:pt x="150" y="2629"/>
                      <a:pt x="153" y="2648"/>
                    </a:cubicBezTo>
                    <a:cubicBezTo>
                      <a:pt x="153" y="2651"/>
                      <a:pt x="154" y="2654"/>
                      <a:pt x="155" y="2657"/>
                    </a:cubicBezTo>
                    <a:cubicBezTo>
                      <a:pt x="155" y="2657"/>
                      <a:pt x="160" y="2682"/>
                      <a:pt x="172" y="2673"/>
                    </a:cubicBezTo>
                    <a:cubicBezTo>
                      <a:pt x="172" y="2673"/>
                      <a:pt x="182" y="2690"/>
                      <a:pt x="194" y="2683"/>
                    </a:cubicBezTo>
                    <a:cubicBezTo>
                      <a:pt x="194" y="2684"/>
                      <a:pt x="194" y="2684"/>
                      <a:pt x="194" y="2685"/>
                    </a:cubicBezTo>
                    <a:cubicBezTo>
                      <a:pt x="195" y="2683"/>
                      <a:pt x="195" y="2683"/>
                      <a:pt x="195" y="2683"/>
                    </a:cubicBezTo>
                    <a:cubicBezTo>
                      <a:pt x="196" y="2685"/>
                      <a:pt x="211" y="2700"/>
                      <a:pt x="221" y="2685"/>
                    </a:cubicBezTo>
                    <a:cubicBezTo>
                      <a:pt x="221" y="2686"/>
                      <a:pt x="221" y="2687"/>
                      <a:pt x="222" y="2689"/>
                    </a:cubicBezTo>
                    <a:cubicBezTo>
                      <a:pt x="223" y="2696"/>
                      <a:pt x="228" y="2706"/>
                      <a:pt x="249" y="2705"/>
                    </a:cubicBezTo>
                    <a:cubicBezTo>
                      <a:pt x="279" y="2703"/>
                      <a:pt x="281" y="2690"/>
                      <a:pt x="280" y="2672"/>
                    </a:cubicBezTo>
                    <a:cubicBezTo>
                      <a:pt x="279" y="2654"/>
                      <a:pt x="293" y="2651"/>
                      <a:pt x="293" y="2651"/>
                    </a:cubicBezTo>
                    <a:cubicBezTo>
                      <a:pt x="293" y="2651"/>
                      <a:pt x="314" y="2635"/>
                      <a:pt x="314" y="2616"/>
                    </a:cubicBezTo>
                    <a:cubicBezTo>
                      <a:pt x="314" y="2596"/>
                      <a:pt x="328" y="2580"/>
                      <a:pt x="328" y="2580"/>
                    </a:cubicBezTo>
                    <a:cubicBezTo>
                      <a:pt x="328" y="2580"/>
                      <a:pt x="344" y="2573"/>
                      <a:pt x="337" y="2535"/>
                    </a:cubicBezTo>
                    <a:cubicBezTo>
                      <a:pt x="337" y="2532"/>
                      <a:pt x="336" y="2528"/>
                      <a:pt x="335" y="2524"/>
                    </a:cubicBezTo>
                    <a:cubicBezTo>
                      <a:pt x="335" y="2523"/>
                      <a:pt x="341" y="2500"/>
                      <a:pt x="337" y="2478"/>
                    </a:cubicBezTo>
                    <a:cubicBezTo>
                      <a:pt x="337" y="2477"/>
                      <a:pt x="336" y="2475"/>
                      <a:pt x="336" y="2473"/>
                    </a:cubicBezTo>
                    <a:cubicBezTo>
                      <a:pt x="336" y="2472"/>
                      <a:pt x="335" y="2471"/>
                      <a:pt x="335" y="2469"/>
                    </a:cubicBezTo>
                    <a:cubicBezTo>
                      <a:pt x="330" y="2440"/>
                      <a:pt x="332" y="2368"/>
                      <a:pt x="333" y="2341"/>
                    </a:cubicBezTo>
                    <a:cubicBezTo>
                      <a:pt x="334" y="2311"/>
                      <a:pt x="352" y="2147"/>
                      <a:pt x="340" y="2083"/>
                    </a:cubicBezTo>
                    <a:cubicBezTo>
                      <a:pt x="340" y="2083"/>
                      <a:pt x="340" y="2083"/>
                      <a:pt x="340" y="2082"/>
                    </a:cubicBezTo>
                    <a:cubicBezTo>
                      <a:pt x="340" y="2082"/>
                      <a:pt x="340" y="2082"/>
                      <a:pt x="340" y="2082"/>
                    </a:cubicBezTo>
                    <a:cubicBezTo>
                      <a:pt x="339" y="2079"/>
                      <a:pt x="339" y="2076"/>
                      <a:pt x="338" y="2073"/>
                    </a:cubicBezTo>
                    <a:cubicBezTo>
                      <a:pt x="321" y="1974"/>
                      <a:pt x="348" y="1939"/>
                      <a:pt x="348" y="1890"/>
                    </a:cubicBezTo>
                    <a:cubicBezTo>
                      <a:pt x="348" y="1890"/>
                      <a:pt x="352" y="1833"/>
                      <a:pt x="346" y="1787"/>
                    </a:cubicBezTo>
                    <a:cubicBezTo>
                      <a:pt x="341" y="1740"/>
                      <a:pt x="351" y="1688"/>
                      <a:pt x="357" y="1629"/>
                    </a:cubicBezTo>
                    <a:cubicBezTo>
                      <a:pt x="360" y="1591"/>
                      <a:pt x="366" y="1555"/>
                      <a:pt x="370" y="1527"/>
                    </a:cubicBezTo>
                    <a:cubicBezTo>
                      <a:pt x="375" y="1529"/>
                      <a:pt x="381" y="1530"/>
                      <a:pt x="387" y="1530"/>
                    </a:cubicBezTo>
                    <a:cubicBezTo>
                      <a:pt x="389" y="1530"/>
                      <a:pt x="391" y="1530"/>
                      <a:pt x="393" y="1529"/>
                    </a:cubicBezTo>
                    <a:cubicBezTo>
                      <a:pt x="397" y="1557"/>
                      <a:pt x="403" y="1592"/>
                      <a:pt x="406" y="1628"/>
                    </a:cubicBezTo>
                    <a:cubicBezTo>
                      <a:pt x="412" y="1687"/>
                      <a:pt x="422" y="1739"/>
                      <a:pt x="416" y="1786"/>
                    </a:cubicBezTo>
                    <a:cubicBezTo>
                      <a:pt x="411" y="1833"/>
                      <a:pt x="415" y="1889"/>
                      <a:pt x="415" y="1889"/>
                    </a:cubicBezTo>
                    <a:cubicBezTo>
                      <a:pt x="415" y="1900"/>
                      <a:pt x="416" y="1911"/>
                      <a:pt x="418" y="1921"/>
                    </a:cubicBezTo>
                    <a:cubicBezTo>
                      <a:pt x="420" y="1934"/>
                      <a:pt x="423" y="1946"/>
                      <a:pt x="426" y="1960"/>
                    </a:cubicBezTo>
                    <a:cubicBezTo>
                      <a:pt x="431" y="1989"/>
                      <a:pt x="434" y="2026"/>
                      <a:pt x="423" y="2082"/>
                    </a:cubicBezTo>
                    <a:cubicBezTo>
                      <a:pt x="411" y="2147"/>
                      <a:pt x="429" y="2311"/>
                      <a:pt x="430" y="2340"/>
                    </a:cubicBezTo>
                    <a:cubicBezTo>
                      <a:pt x="431" y="2369"/>
                      <a:pt x="433" y="2450"/>
                      <a:pt x="427" y="2473"/>
                    </a:cubicBezTo>
                    <a:cubicBezTo>
                      <a:pt x="423" y="2490"/>
                      <a:pt x="425" y="2507"/>
                      <a:pt x="426" y="2516"/>
                    </a:cubicBezTo>
                    <a:cubicBezTo>
                      <a:pt x="427" y="2520"/>
                      <a:pt x="428" y="2522"/>
                      <a:pt x="428" y="2523"/>
                    </a:cubicBezTo>
                    <a:cubicBezTo>
                      <a:pt x="423" y="2541"/>
                      <a:pt x="423" y="2553"/>
                      <a:pt x="425" y="2562"/>
                    </a:cubicBezTo>
                    <a:cubicBezTo>
                      <a:pt x="428" y="2576"/>
                      <a:pt x="435" y="2580"/>
                      <a:pt x="435" y="2580"/>
                    </a:cubicBezTo>
                    <a:cubicBezTo>
                      <a:pt x="435" y="2580"/>
                      <a:pt x="446" y="2592"/>
                      <a:pt x="449" y="2608"/>
                    </a:cubicBezTo>
                    <a:cubicBezTo>
                      <a:pt x="449" y="2610"/>
                      <a:pt x="449" y="2613"/>
                      <a:pt x="449" y="2615"/>
                    </a:cubicBezTo>
                    <a:cubicBezTo>
                      <a:pt x="449" y="2616"/>
                      <a:pt x="449" y="2618"/>
                      <a:pt x="450" y="2619"/>
                    </a:cubicBezTo>
                    <a:cubicBezTo>
                      <a:pt x="452" y="2637"/>
                      <a:pt x="470" y="2651"/>
                      <a:pt x="470" y="2651"/>
                    </a:cubicBezTo>
                    <a:cubicBezTo>
                      <a:pt x="470" y="2651"/>
                      <a:pt x="480" y="2653"/>
                      <a:pt x="483" y="2665"/>
                    </a:cubicBezTo>
                    <a:cubicBezTo>
                      <a:pt x="483" y="2667"/>
                      <a:pt x="483" y="2669"/>
                      <a:pt x="483" y="2671"/>
                    </a:cubicBezTo>
                    <a:cubicBezTo>
                      <a:pt x="483" y="2676"/>
                      <a:pt x="483" y="2680"/>
                      <a:pt x="483" y="2684"/>
                    </a:cubicBezTo>
                    <a:cubicBezTo>
                      <a:pt x="485" y="2696"/>
                      <a:pt x="492" y="2703"/>
                      <a:pt x="514" y="2705"/>
                    </a:cubicBezTo>
                    <a:cubicBezTo>
                      <a:pt x="544" y="2707"/>
                      <a:pt x="542" y="2685"/>
                      <a:pt x="542" y="2685"/>
                    </a:cubicBezTo>
                    <a:cubicBezTo>
                      <a:pt x="551" y="2699"/>
                      <a:pt x="566" y="2686"/>
                      <a:pt x="568" y="2683"/>
                    </a:cubicBezTo>
                    <a:cubicBezTo>
                      <a:pt x="569" y="2685"/>
                      <a:pt x="569" y="2685"/>
                      <a:pt x="569" y="2685"/>
                    </a:cubicBezTo>
                    <a:cubicBezTo>
                      <a:pt x="569" y="2684"/>
                      <a:pt x="569" y="2684"/>
                      <a:pt x="569" y="2683"/>
                    </a:cubicBezTo>
                    <a:cubicBezTo>
                      <a:pt x="581" y="2690"/>
                      <a:pt x="591" y="2673"/>
                      <a:pt x="591" y="2673"/>
                    </a:cubicBezTo>
                    <a:cubicBezTo>
                      <a:pt x="603" y="2682"/>
                      <a:pt x="608" y="2657"/>
                      <a:pt x="608" y="2657"/>
                    </a:cubicBezTo>
                    <a:cubicBezTo>
                      <a:pt x="611" y="2649"/>
                      <a:pt x="611" y="2642"/>
                      <a:pt x="610" y="2637"/>
                    </a:cubicBezTo>
                    <a:cubicBezTo>
                      <a:pt x="607" y="2625"/>
                      <a:pt x="598" y="2617"/>
                      <a:pt x="595" y="2608"/>
                    </a:cubicBezTo>
                    <a:cubicBezTo>
                      <a:pt x="590" y="2594"/>
                      <a:pt x="576" y="2589"/>
                      <a:pt x="571" y="2571"/>
                    </a:cubicBezTo>
                    <a:cubicBezTo>
                      <a:pt x="563" y="2541"/>
                      <a:pt x="539" y="2499"/>
                      <a:pt x="539" y="2499"/>
                    </a:cubicBezTo>
                    <a:cubicBezTo>
                      <a:pt x="539" y="2499"/>
                      <a:pt x="528" y="2484"/>
                      <a:pt x="523" y="2454"/>
                    </a:cubicBezTo>
                    <a:cubicBezTo>
                      <a:pt x="518" y="2427"/>
                      <a:pt x="517" y="2387"/>
                      <a:pt x="532" y="2334"/>
                    </a:cubicBezTo>
                    <a:cubicBezTo>
                      <a:pt x="563" y="2220"/>
                      <a:pt x="570" y="2052"/>
                      <a:pt x="572" y="1998"/>
                    </a:cubicBezTo>
                    <a:cubicBezTo>
                      <a:pt x="573" y="1944"/>
                      <a:pt x="586" y="1891"/>
                      <a:pt x="583" y="1834"/>
                    </a:cubicBezTo>
                    <a:cubicBezTo>
                      <a:pt x="580" y="1777"/>
                      <a:pt x="586" y="1729"/>
                      <a:pt x="607" y="1650"/>
                    </a:cubicBezTo>
                    <a:cubicBezTo>
                      <a:pt x="629" y="1572"/>
                      <a:pt x="621" y="1465"/>
                      <a:pt x="623" y="1433"/>
                    </a:cubicBezTo>
                    <a:cubicBezTo>
                      <a:pt x="627" y="1376"/>
                      <a:pt x="620" y="1312"/>
                      <a:pt x="620" y="1312"/>
                    </a:cubicBezTo>
                    <a:cubicBezTo>
                      <a:pt x="620" y="1312"/>
                      <a:pt x="620" y="1312"/>
                      <a:pt x="620" y="1312"/>
                    </a:cubicBezTo>
                    <a:cubicBezTo>
                      <a:pt x="620" y="1311"/>
                      <a:pt x="620" y="1311"/>
                      <a:pt x="620" y="1311"/>
                    </a:cubicBezTo>
                    <a:cubicBezTo>
                      <a:pt x="619" y="1311"/>
                      <a:pt x="619" y="1311"/>
                      <a:pt x="619" y="1311"/>
                    </a:cubicBezTo>
                    <a:cubicBezTo>
                      <a:pt x="618" y="1299"/>
                      <a:pt x="614" y="1276"/>
                      <a:pt x="611" y="1255"/>
                    </a:cubicBezTo>
                    <a:cubicBezTo>
                      <a:pt x="608" y="1242"/>
                      <a:pt x="606" y="1229"/>
                      <a:pt x="603" y="1219"/>
                    </a:cubicBezTo>
                    <a:cubicBezTo>
                      <a:pt x="602" y="1215"/>
                      <a:pt x="601" y="1210"/>
                      <a:pt x="600" y="1204"/>
                    </a:cubicBezTo>
                    <a:cubicBezTo>
                      <a:pt x="593" y="1162"/>
                      <a:pt x="587" y="1083"/>
                      <a:pt x="590" y="1038"/>
                    </a:cubicBezTo>
                    <a:cubicBezTo>
                      <a:pt x="593" y="989"/>
                      <a:pt x="626" y="874"/>
                      <a:pt x="627" y="792"/>
                    </a:cubicBezTo>
                    <a:cubicBezTo>
                      <a:pt x="628" y="793"/>
                      <a:pt x="628" y="793"/>
                      <a:pt x="628" y="793"/>
                    </a:cubicBezTo>
                    <a:cubicBezTo>
                      <a:pt x="628" y="794"/>
                      <a:pt x="628" y="794"/>
                      <a:pt x="628" y="794"/>
                    </a:cubicBezTo>
                    <a:cubicBezTo>
                      <a:pt x="628" y="793"/>
                      <a:pt x="628" y="793"/>
                      <a:pt x="628" y="793"/>
                    </a:cubicBezTo>
                    <a:cubicBezTo>
                      <a:pt x="631" y="799"/>
                      <a:pt x="631" y="799"/>
                      <a:pt x="631" y="799"/>
                    </a:cubicBezTo>
                    <a:cubicBezTo>
                      <a:pt x="632" y="805"/>
                      <a:pt x="634" y="814"/>
                      <a:pt x="636" y="827"/>
                    </a:cubicBezTo>
                    <a:cubicBezTo>
                      <a:pt x="641" y="854"/>
                      <a:pt x="649" y="894"/>
                      <a:pt x="656" y="932"/>
                    </a:cubicBezTo>
                    <a:cubicBezTo>
                      <a:pt x="662" y="970"/>
                      <a:pt x="668" y="1004"/>
                      <a:pt x="668" y="1020"/>
                    </a:cubicBezTo>
                    <a:cubicBezTo>
                      <a:pt x="668" y="1058"/>
                      <a:pt x="669" y="1223"/>
                      <a:pt x="672" y="1250"/>
                    </a:cubicBezTo>
                    <a:cubicBezTo>
                      <a:pt x="676" y="1277"/>
                      <a:pt x="677" y="1307"/>
                      <a:pt x="659" y="1331"/>
                    </a:cubicBezTo>
                    <a:cubicBezTo>
                      <a:pt x="641" y="1356"/>
                      <a:pt x="636" y="1373"/>
                      <a:pt x="634" y="1380"/>
                    </a:cubicBezTo>
                    <a:cubicBezTo>
                      <a:pt x="632" y="1386"/>
                      <a:pt x="633" y="1460"/>
                      <a:pt x="633" y="1460"/>
                    </a:cubicBezTo>
                    <a:cubicBezTo>
                      <a:pt x="634" y="1461"/>
                      <a:pt x="634" y="1461"/>
                      <a:pt x="634" y="1461"/>
                    </a:cubicBezTo>
                    <a:cubicBezTo>
                      <a:pt x="634" y="1461"/>
                      <a:pt x="634" y="1461"/>
                      <a:pt x="634" y="1461"/>
                    </a:cubicBezTo>
                    <a:cubicBezTo>
                      <a:pt x="639" y="1486"/>
                      <a:pt x="639" y="1486"/>
                      <a:pt x="639" y="1486"/>
                    </a:cubicBezTo>
                    <a:cubicBezTo>
                      <a:pt x="665" y="1478"/>
                      <a:pt x="660" y="1412"/>
                      <a:pt x="660" y="1412"/>
                    </a:cubicBezTo>
                    <a:cubicBezTo>
                      <a:pt x="668" y="1421"/>
                      <a:pt x="671" y="1431"/>
                      <a:pt x="672" y="1439"/>
                    </a:cubicBezTo>
                    <a:cubicBezTo>
                      <a:pt x="674" y="1448"/>
                      <a:pt x="674" y="1456"/>
                      <a:pt x="674" y="1461"/>
                    </a:cubicBezTo>
                    <a:cubicBezTo>
                      <a:pt x="675" y="1471"/>
                      <a:pt x="672" y="1497"/>
                      <a:pt x="668" y="1500"/>
                    </a:cubicBezTo>
                    <a:cubicBezTo>
                      <a:pt x="665" y="1502"/>
                      <a:pt x="659" y="1519"/>
                      <a:pt x="661" y="1528"/>
                    </a:cubicBezTo>
                    <a:cubicBezTo>
                      <a:pt x="661" y="1531"/>
                      <a:pt x="662" y="1533"/>
                      <a:pt x="663" y="1534"/>
                    </a:cubicBezTo>
                    <a:cubicBezTo>
                      <a:pt x="670" y="1541"/>
                      <a:pt x="682" y="1532"/>
                      <a:pt x="682" y="1532"/>
                    </a:cubicBezTo>
                    <a:cubicBezTo>
                      <a:pt x="691" y="1537"/>
                      <a:pt x="699" y="1530"/>
                      <a:pt x="704" y="1524"/>
                    </a:cubicBezTo>
                    <a:cubicBezTo>
                      <a:pt x="704" y="1525"/>
                      <a:pt x="704" y="1525"/>
                      <a:pt x="704" y="1526"/>
                    </a:cubicBezTo>
                    <a:cubicBezTo>
                      <a:pt x="705" y="1523"/>
                      <a:pt x="705" y="1523"/>
                      <a:pt x="705" y="1523"/>
                    </a:cubicBezTo>
                    <a:cubicBezTo>
                      <a:pt x="707" y="1521"/>
                      <a:pt x="708" y="1519"/>
                      <a:pt x="708" y="1519"/>
                    </a:cubicBezTo>
                    <a:cubicBezTo>
                      <a:pt x="717" y="1520"/>
                      <a:pt x="741" y="1500"/>
                      <a:pt x="750" y="1481"/>
                    </a:cubicBezTo>
                    <a:cubicBezTo>
                      <a:pt x="760" y="1461"/>
                      <a:pt x="765" y="1408"/>
                      <a:pt x="758" y="1367"/>
                    </a:cubicBezTo>
                    <a:cubicBezTo>
                      <a:pt x="750" y="1327"/>
                      <a:pt x="750" y="1273"/>
                      <a:pt x="758" y="1227"/>
                    </a:cubicBezTo>
                    <a:close/>
                  </a:path>
                </a:pathLst>
              </a:custGeom>
              <a:grpFill/>
              <a:ln w="19050" cmpd="sng">
                <a:solidFill>
                  <a:schemeClr val="bg2"/>
                </a:solidFill>
                <a:round/>
                <a:headEnd/>
                <a:tailEnd/>
              </a:ln>
            </p:spPr>
            <p:txBody>
              <a:bodyPr/>
              <a:lstStyle/>
              <a:p>
                <a:endParaRPr lang="fr-FR" sz="1114"/>
              </a:p>
            </p:txBody>
          </p:sp>
          <p:sp>
            <p:nvSpPr>
              <p:cNvPr id="18" name="Freeform 208">
                <a:extLst>
                  <a:ext uri="{FF2B5EF4-FFF2-40B4-BE49-F238E27FC236}">
                    <a16:creationId xmlns:a16="http://schemas.microsoft.com/office/drawing/2014/main" id="{B8245E73-FE96-1041-AFEE-3A9D6126834D}"/>
                  </a:ext>
                </a:extLst>
              </p:cNvPr>
              <p:cNvSpPr>
                <a:spLocks/>
              </p:cNvSpPr>
              <p:nvPr/>
            </p:nvSpPr>
            <p:spPr bwMode="auto">
              <a:xfrm>
                <a:off x="1531" y="712"/>
                <a:ext cx="630" cy="2189"/>
              </a:xfrm>
              <a:custGeom>
                <a:avLst/>
                <a:gdLst>
                  <a:gd name="T0" fmla="*/ 389 w 778"/>
                  <a:gd name="T1" fmla="*/ 340 h 2707"/>
                  <a:gd name="T2" fmla="*/ 264 w 778"/>
                  <a:gd name="T3" fmla="*/ 215 h 2707"/>
                  <a:gd name="T4" fmla="*/ 264 w 778"/>
                  <a:gd name="T5" fmla="*/ 213 h 2707"/>
                  <a:gd name="T6" fmla="*/ 274 w 778"/>
                  <a:gd name="T7" fmla="*/ 193 h 2707"/>
                  <a:gd name="T8" fmla="*/ 292 w 778"/>
                  <a:gd name="T9" fmla="*/ 150 h 2707"/>
                  <a:gd name="T10" fmla="*/ 300 w 778"/>
                  <a:gd name="T11" fmla="*/ 116 h 2707"/>
                  <a:gd name="T12" fmla="*/ 286 w 778"/>
                  <a:gd name="T13" fmla="*/ 112 h 2707"/>
                  <a:gd name="T14" fmla="*/ 285 w 778"/>
                  <a:gd name="T15" fmla="*/ 87 h 2707"/>
                  <a:gd name="T16" fmla="*/ 236 w 778"/>
                  <a:gd name="T17" fmla="*/ 11 h 2707"/>
                  <a:gd name="T18" fmla="*/ 206 w 778"/>
                  <a:gd name="T19" fmla="*/ 3 h 2707"/>
                  <a:gd name="T20" fmla="*/ 147 w 778"/>
                  <a:gd name="T21" fmla="*/ 14 h 2707"/>
                  <a:gd name="T22" fmla="*/ 124 w 778"/>
                  <a:gd name="T23" fmla="*/ 40 h 2707"/>
                  <a:gd name="T24" fmla="*/ 119 w 778"/>
                  <a:gd name="T25" fmla="*/ 82 h 2707"/>
                  <a:gd name="T26" fmla="*/ 124 w 778"/>
                  <a:gd name="T27" fmla="*/ 123 h 2707"/>
                  <a:gd name="T28" fmla="*/ 126 w 778"/>
                  <a:gd name="T29" fmla="*/ 129 h 2707"/>
                  <a:gd name="T30" fmla="*/ 127 w 778"/>
                  <a:gd name="T31" fmla="*/ 134 h 2707"/>
                  <a:gd name="T32" fmla="*/ 130 w 778"/>
                  <a:gd name="T33" fmla="*/ 139 h 2707"/>
                  <a:gd name="T34" fmla="*/ 116 w 778"/>
                  <a:gd name="T35" fmla="*/ 152 h 2707"/>
                  <a:gd name="T36" fmla="*/ 148 w 778"/>
                  <a:gd name="T37" fmla="*/ 192 h 2707"/>
                  <a:gd name="T38" fmla="*/ 160 w 778"/>
                  <a:gd name="T39" fmla="*/ 254 h 2707"/>
                  <a:gd name="T40" fmla="*/ 9 w 778"/>
                  <a:gd name="T41" fmla="*/ 658 h 2707"/>
                  <a:gd name="T42" fmla="*/ 4 w 778"/>
                  <a:gd name="T43" fmla="*/ 770 h 2707"/>
                  <a:gd name="T44" fmla="*/ 23 w 778"/>
                  <a:gd name="T45" fmla="*/ 784 h 2707"/>
                  <a:gd name="T46" fmla="*/ 58 w 778"/>
                  <a:gd name="T47" fmla="*/ 788 h 2707"/>
                  <a:gd name="T48" fmla="*/ 54 w 778"/>
                  <a:gd name="T49" fmla="*/ 754 h 2707"/>
                  <a:gd name="T50" fmla="*/ 74 w 778"/>
                  <a:gd name="T51" fmla="*/ 712 h 2707"/>
                  <a:gd name="T52" fmla="*/ 65 w 778"/>
                  <a:gd name="T53" fmla="*/ 545 h 2707"/>
                  <a:gd name="T54" fmla="*/ 92 w 778"/>
                  <a:gd name="T55" fmla="*/ 452 h 2707"/>
                  <a:gd name="T56" fmla="*/ 78 w 778"/>
                  <a:gd name="T57" fmla="*/ 758 h 2707"/>
                  <a:gd name="T58" fmla="*/ 96 w 778"/>
                  <a:gd name="T59" fmla="*/ 969 h 2707"/>
                  <a:gd name="T60" fmla="*/ 126 w 778"/>
                  <a:gd name="T61" fmla="*/ 1250 h 2707"/>
                  <a:gd name="T62" fmla="*/ 81 w 778"/>
                  <a:gd name="T63" fmla="*/ 1400 h 2707"/>
                  <a:gd name="T64" fmla="*/ 103 w 778"/>
                  <a:gd name="T65" fmla="*/ 1420 h 2707"/>
                  <a:gd name="T66" fmla="*/ 133 w 778"/>
                  <a:gd name="T67" fmla="*/ 1430 h 2707"/>
                  <a:gd name="T68" fmla="*/ 174 w 778"/>
                  <a:gd name="T69" fmla="*/ 1364 h 2707"/>
                  <a:gd name="T70" fmla="*/ 178 w 778"/>
                  <a:gd name="T71" fmla="*/ 1308 h 2707"/>
                  <a:gd name="T72" fmla="*/ 181 w 778"/>
                  <a:gd name="T73" fmla="*/ 1101 h 2707"/>
                  <a:gd name="T74" fmla="*/ 184 w 778"/>
                  <a:gd name="T75" fmla="*/ 944 h 2707"/>
                  <a:gd name="T76" fmla="*/ 209 w 778"/>
                  <a:gd name="T77" fmla="*/ 808 h 2707"/>
                  <a:gd name="T78" fmla="*/ 222 w 778"/>
                  <a:gd name="T79" fmla="*/ 1016 h 2707"/>
                  <a:gd name="T80" fmla="*/ 227 w 778"/>
                  <a:gd name="T81" fmla="*/ 1308 h 2707"/>
                  <a:gd name="T82" fmla="*/ 231 w 778"/>
                  <a:gd name="T83" fmla="*/ 1364 h 2707"/>
                  <a:gd name="T84" fmla="*/ 250 w 778"/>
                  <a:gd name="T85" fmla="*/ 1402 h 2707"/>
                  <a:gd name="T86" fmla="*/ 273 w 778"/>
                  <a:gd name="T87" fmla="*/ 1430 h 2707"/>
                  <a:gd name="T88" fmla="*/ 302 w 778"/>
                  <a:gd name="T89" fmla="*/ 1419 h 2707"/>
                  <a:gd name="T90" fmla="*/ 316 w 778"/>
                  <a:gd name="T91" fmla="*/ 1379 h 2707"/>
                  <a:gd name="T92" fmla="*/ 283 w 778"/>
                  <a:gd name="T93" fmla="*/ 1234 h 2707"/>
                  <a:gd name="T94" fmla="*/ 330 w 778"/>
                  <a:gd name="T95" fmla="*/ 758 h 2707"/>
                  <a:gd name="T96" fmla="*/ 329 w 778"/>
                  <a:gd name="T97" fmla="*/ 693 h 2707"/>
                  <a:gd name="T98" fmla="*/ 313 w 778"/>
                  <a:gd name="T99" fmla="*/ 548 h 2707"/>
                  <a:gd name="T100" fmla="*/ 334 w 778"/>
                  <a:gd name="T101" fmla="*/ 419 h 2707"/>
                  <a:gd name="T102" fmla="*/ 355 w 778"/>
                  <a:gd name="T103" fmla="*/ 539 h 2707"/>
                  <a:gd name="T104" fmla="*/ 336 w 778"/>
                  <a:gd name="T105" fmla="*/ 772 h 2707"/>
                  <a:gd name="T106" fmla="*/ 350 w 778"/>
                  <a:gd name="T107" fmla="*/ 746 h 2707"/>
                  <a:gd name="T108" fmla="*/ 351 w 778"/>
                  <a:gd name="T109" fmla="*/ 808 h 2707"/>
                  <a:gd name="T110" fmla="*/ 374 w 778"/>
                  <a:gd name="T111" fmla="*/ 807 h 2707"/>
                  <a:gd name="T112" fmla="*/ 402 w 778"/>
                  <a:gd name="T113" fmla="*/ 723 h 270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778" h="2707">
                    <a:moveTo>
                      <a:pt x="758" y="1227"/>
                    </a:moveTo>
                    <a:cubicBezTo>
                      <a:pt x="775" y="1130"/>
                      <a:pt x="778" y="1007"/>
                      <a:pt x="776" y="974"/>
                    </a:cubicBezTo>
                    <a:cubicBezTo>
                      <a:pt x="773" y="941"/>
                      <a:pt x="743" y="794"/>
                      <a:pt x="736" y="674"/>
                    </a:cubicBezTo>
                    <a:cubicBezTo>
                      <a:pt x="736" y="663"/>
                      <a:pt x="734" y="652"/>
                      <a:pt x="733" y="642"/>
                    </a:cubicBezTo>
                    <a:cubicBezTo>
                      <a:pt x="717" y="550"/>
                      <a:pt x="657" y="530"/>
                      <a:pt x="644" y="529"/>
                    </a:cubicBezTo>
                    <a:cubicBezTo>
                      <a:pt x="629" y="528"/>
                      <a:pt x="575" y="509"/>
                      <a:pt x="528" y="494"/>
                    </a:cubicBezTo>
                    <a:cubicBezTo>
                      <a:pt x="522" y="493"/>
                      <a:pt x="518" y="490"/>
                      <a:pt x="514" y="487"/>
                    </a:cubicBezTo>
                    <a:cubicBezTo>
                      <a:pt x="498" y="469"/>
                      <a:pt x="496" y="433"/>
                      <a:pt x="498" y="407"/>
                    </a:cubicBezTo>
                    <a:cubicBezTo>
                      <a:pt x="498" y="407"/>
                      <a:pt x="498" y="406"/>
                      <a:pt x="498" y="406"/>
                    </a:cubicBezTo>
                    <a:cubicBezTo>
                      <a:pt x="498" y="406"/>
                      <a:pt x="498" y="406"/>
                      <a:pt x="498" y="406"/>
                    </a:cubicBezTo>
                    <a:cubicBezTo>
                      <a:pt x="498" y="405"/>
                      <a:pt x="498" y="403"/>
                      <a:pt x="498" y="402"/>
                    </a:cubicBezTo>
                    <a:cubicBezTo>
                      <a:pt x="498" y="402"/>
                      <a:pt x="498" y="402"/>
                      <a:pt x="498" y="402"/>
                    </a:cubicBezTo>
                    <a:cubicBezTo>
                      <a:pt x="498" y="403"/>
                      <a:pt x="498" y="404"/>
                      <a:pt x="498" y="406"/>
                    </a:cubicBezTo>
                    <a:cubicBezTo>
                      <a:pt x="499" y="401"/>
                      <a:pt x="499" y="401"/>
                      <a:pt x="499" y="401"/>
                    </a:cubicBezTo>
                    <a:cubicBezTo>
                      <a:pt x="502" y="395"/>
                      <a:pt x="504" y="390"/>
                      <a:pt x="507" y="385"/>
                    </a:cubicBezTo>
                    <a:cubicBezTo>
                      <a:pt x="512" y="376"/>
                      <a:pt x="515" y="369"/>
                      <a:pt x="516" y="365"/>
                    </a:cubicBezTo>
                    <a:cubicBezTo>
                      <a:pt x="518" y="357"/>
                      <a:pt x="522" y="341"/>
                      <a:pt x="526" y="321"/>
                    </a:cubicBezTo>
                    <a:cubicBezTo>
                      <a:pt x="530" y="323"/>
                      <a:pt x="534" y="323"/>
                      <a:pt x="538" y="322"/>
                    </a:cubicBezTo>
                    <a:cubicBezTo>
                      <a:pt x="549" y="317"/>
                      <a:pt x="550" y="302"/>
                      <a:pt x="550" y="291"/>
                    </a:cubicBezTo>
                    <a:cubicBezTo>
                      <a:pt x="550" y="289"/>
                      <a:pt x="550" y="287"/>
                      <a:pt x="550" y="285"/>
                    </a:cubicBezTo>
                    <a:cubicBezTo>
                      <a:pt x="550" y="284"/>
                      <a:pt x="550" y="284"/>
                      <a:pt x="550" y="283"/>
                    </a:cubicBezTo>
                    <a:cubicBezTo>
                      <a:pt x="550" y="273"/>
                      <a:pt x="553" y="261"/>
                      <a:pt x="557" y="252"/>
                    </a:cubicBezTo>
                    <a:cubicBezTo>
                      <a:pt x="560" y="242"/>
                      <a:pt x="563" y="234"/>
                      <a:pt x="565" y="224"/>
                    </a:cubicBezTo>
                    <a:cubicBezTo>
                      <a:pt x="565" y="222"/>
                      <a:pt x="565" y="220"/>
                      <a:pt x="565" y="219"/>
                    </a:cubicBezTo>
                    <a:cubicBezTo>
                      <a:pt x="565" y="211"/>
                      <a:pt x="562" y="203"/>
                      <a:pt x="553" y="202"/>
                    </a:cubicBezTo>
                    <a:cubicBezTo>
                      <a:pt x="547" y="202"/>
                      <a:pt x="542" y="206"/>
                      <a:pt x="538" y="211"/>
                    </a:cubicBezTo>
                    <a:cubicBezTo>
                      <a:pt x="538" y="211"/>
                      <a:pt x="538" y="211"/>
                      <a:pt x="538" y="211"/>
                    </a:cubicBezTo>
                    <a:cubicBezTo>
                      <a:pt x="538" y="211"/>
                      <a:pt x="538" y="212"/>
                      <a:pt x="538" y="212"/>
                    </a:cubicBezTo>
                    <a:cubicBezTo>
                      <a:pt x="538" y="210"/>
                      <a:pt x="538" y="208"/>
                      <a:pt x="538" y="206"/>
                    </a:cubicBezTo>
                    <a:cubicBezTo>
                      <a:pt x="539" y="196"/>
                      <a:pt x="541" y="185"/>
                      <a:pt x="539" y="176"/>
                    </a:cubicBezTo>
                    <a:cubicBezTo>
                      <a:pt x="539" y="174"/>
                      <a:pt x="539" y="173"/>
                      <a:pt x="538" y="171"/>
                    </a:cubicBezTo>
                    <a:cubicBezTo>
                      <a:pt x="538" y="169"/>
                      <a:pt x="537" y="167"/>
                      <a:pt x="537" y="165"/>
                    </a:cubicBezTo>
                    <a:cubicBezTo>
                      <a:pt x="536" y="159"/>
                      <a:pt x="535" y="153"/>
                      <a:pt x="534" y="147"/>
                    </a:cubicBezTo>
                    <a:cubicBezTo>
                      <a:pt x="529" y="117"/>
                      <a:pt x="517" y="94"/>
                      <a:pt x="501" y="68"/>
                    </a:cubicBezTo>
                    <a:cubicBezTo>
                      <a:pt x="495" y="60"/>
                      <a:pt x="489" y="53"/>
                      <a:pt x="482" y="46"/>
                    </a:cubicBezTo>
                    <a:cubicBezTo>
                      <a:pt x="471" y="35"/>
                      <a:pt x="457" y="26"/>
                      <a:pt x="443" y="20"/>
                    </a:cubicBezTo>
                    <a:cubicBezTo>
                      <a:pt x="443" y="20"/>
                      <a:pt x="442" y="19"/>
                      <a:pt x="442" y="19"/>
                    </a:cubicBezTo>
                    <a:cubicBezTo>
                      <a:pt x="446" y="20"/>
                      <a:pt x="450" y="21"/>
                      <a:pt x="454" y="21"/>
                    </a:cubicBezTo>
                    <a:cubicBezTo>
                      <a:pt x="448" y="15"/>
                      <a:pt x="431" y="11"/>
                      <a:pt x="422" y="9"/>
                    </a:cubicBezTo>
                    <a:cubicBezTo>
                      <a:pt x="411" y="6"/>
                      <a:pt x="400" y="6"/>
                      <a:pt x="389" y="6"/>
                    </a:cubicBezTo>
                    <a:cubicBezTo>
                      <a:pt x="393" y="5"/>
                      <a:pt x="397" y="3"/>
                      <a:pt x="401" y="3"/>
                    </a:cubicBezTo>
                    <a:cubicBezTo>
                      <a:pt x="385" y="0"/>
                      <a:pt x="353" y="2"/>
                      <a:pt x="336" y="13"/>
                    </a:cubicBezTo>
                    <a:cubicBezTo>
                      <a:pt x="334" y="13"/>
                      <a:pt x="331" y="14"/>
                      <a:pt x="328" y="15"/>
                    </a:cubicBezTo>
                    <a:cubicBezTo>
                      <a:pt x="311" y="15"/>
                      <a:pt x="294" y="17"/>
                      <a:pt x="278" y="26"/>
                    </a:cubicBezTo>
                    <a:cubicBezTo>
                      <a:pt x="284" y="27"/>
                      <a:pt x="293" y="22"/>
                      <a:pt x="299" y="25"/>
                    </a:cubicBezTo>
                    <a:cubicBezTo>
                      <a:pt x="281" y="29"/>
                      <a:pt x="264" y="35"/>
                      <a:pt x="252" y="51"/>
                    </a:cubicBezTo>
                    <a:cubicBezTo>
                      <a:pt x="259" y="47"/>
                      <a:pt x="267" y="45"/>
                      <a:pt x="275" y="44"/>
                    </a:cubicBezTo>
                    <a:cubicBezTo>
                      <a:pt x="261" y="53"/>
                      <a:pt x="243" y="62"/>
                      <a:pt x="234" y="76"/>
                    </a:cubicBezTo>
                    <a:cubicBezTo>
                      <a:pt x="241" y="73"/>
                      <a:pt x="248" y="68"/>
                      <a:pt x="255" y="65"/>
                    </a:cubicBezTo>
                    <a:cubicBezTo>
                      <a:pt x="248" y="72"/>
                      <a:pt x="244" y="80"/>
                      <a:pt x="241" y="89"/>
                    </a:cubicBezTo>
                    <a:cubicBezTo>
                      <a:pt x="234" y="101"/>
                      <a:pt x="228" y="115"/>
                      <a:pt x="226" y="131"/>
                    </a:cubicBezTo>
                    <a:cubicBezTo>
                      <a:pt x="224" y="138"/>
                      <a:pt x="224" y="146"/>
                      <a:pt x="224" y="154"/>
                    </a:cubicBezTo>
                    <a:cubicBezTo>
                      <a:pt x="224" y="178"/>
                      <a:pt x="224" y="201"/>
                      <a:pt x="231" y="224"/>
                    </a:cubicBezTo>
                    <a:cubicBezTo>
                      <a:pt x="231" y="224"/>
                      <a:pt x="231" y="224"/>
                      <a:pt x="231" y="224"/>
                    </a:cubicBezTo>
                    <a:cubicBezTo>
                      <a:pt x="231" y="225"/>
                      <a:pt x="231" y="226"/>
                      <a:pt x="232" y="227"/>
                    </a:cubicBezTo>
                    <a:cubicBezTo>
                      <a:pt x="232" y="228"/>
                      <a:pt x="233" y="230"/>
                      <a:pt x="233" y="232"/>
                    </a:cubicBezTo>
                    <a:cubicBezTo>
                      <a:pt x="233" y="232"/>
                      <a:pt x="233" y="232"/>
                      <a:pt x="233" y="232"/>
                    </a:cubicBezTo>
                    <a:cubicBezTo>
                      <a:pt x="234" y="234"/>
                      <a:pt x="234" y="235"/>
                      <a:pt x="235" y="237"/>
                    </a:cubicBezTo>
                    <a:cubicBezTo>
                      <a:pt x="235" y="237"/>
                      <a:pt x="235" y="237"/>
                      <a:pt x="235" y="238"/>
                    </a:cubicBezTo>
                    <a:cubicBezTo>
                      <a:pt x="235" y="239"/>
                      <a:pt x="236" y="241"/>
                      <a:pt x="236" y="243"/>
                    </a:cubicBezTo>
                    <a:cubicBezTo>
                      <a:pt x="236" y="243"/>
                      <a:pt x="236" y="243"/>
                      <a:pt x="236" y="243"/>
                    </a:cubicBezTo>
                    <a:cubicBezTo>
                      <a:pt x="237" y="245"/>
                      <a:pt x="237" y="246"/>
                      <a:pt x="238" y="248"/>
                    </a:cubicBezTo>
                    <a:cubicBezTo>
                      <a:pt x="238" y="248"/>
                      <a:pt x="238" y="248"/>
                      <a:pt x="238" y="249"/>
                    </a:cubicBezTo>
                    <a:cubicBezTo>
                      <a:pt x="239" y="250"/>
                      <a:pt x="239" y="252"/>
                      <a:pt x="240" y="253"/>
                    </a:cubicBezTo>
                    <a:cubicBezTo>
                      <a:pt x="240" y="254"/>
                      <a:pt x="240" y="254"/>
                      <a:pt x="241" y="255"/>
                    </a:cubicBezTo>
                    <a:cubicBezTo>
                      <a:pt x="241" y="256"/>
                      <a:pt x="242" y="257"/>
                      <a:pt x="242" y="259"/>
                    </a:cubicBezTo>
                    <a:cubicBezTo>
                      <a:pt x="243" y="259"/>
                      <a:pt x="243" y="260"/>
                      <a:pt x="243" y="260"/>
                    </a:cubicBezTo>
                    <a:cubicBezTo>
                      <a:pt x="244" y="262"/>
                      <a:pt x="244" y="263"/>
                      <a:pt x="245" y="264"/>
                    </a:cubicBezTo>
                    <a:cubicBezTo>
                      <a:pt x="245" y="265"/>
                      <a:pt x="245" y="265"/>
                      <a:pt x="245" y="265"/>
                    </a:cubicBezTo>
                    <a:cubicBezTo>
                      <a:pt x="242" y="264"/>
                      <a:pt x="239" y="264"/>
                      <a:pt x="236" y="264"/>
                    </a:cubicBezTo>
                    <a:cubicBezTo>
                      <a:pt x="232" y="265"/>
                      <a:pt x="229" y="265"/>
                      <a:pt x="227" y="267"/>
                    </a:cubicBezTo>
                    <a:cubicBezTo>
                      <a:pt x="219" y="271"/>
                      <a:pt x="218" y="279"/>
                      <a:pt x="218" y="287"/>
                    </a:cubicBezTo>
                    <a:cubicBezTo>
                      <a:pt x="219" y="297"/>
                      <a:pt x="227" y="304"/>
                      <a:pt x="234" y="311"/>
                    </a:cubicBezTo>
                    <a:cubicBezTo>
                      <a:pt x="246" y="323"/>
                      <a:pt x="252" y="339"/>
                      <a:pt x="261" y="352"/>
                    </a:cubicBezTo>
                    <a:cubicBezTo>
                      <a:pt x="265" y="357"/>
                      <a:pt x="271" y="364"/>
                      <a:pt x="279" y="363"/>
                    </a:cubicBezTo>
                    <a:cubicBezTo>
                      <a:pt x="279" y="363"/>
                      <a:pt x="279" y="363"/>
                      <a:pt x="279" y="363"/>
                    </a:cubicBezTo>
                    <a:cubicBezTo>
                      <a:pt x="279" y="363"/>
                      <a:pt x="279" y="363"/>
                      <a:pt x="279" y="363"/>
                    </a:cubicBezTo>
                    <a:cubicBezTo>
                      <a:pt x="281" y="362"/>
                      <a:pt x="283" y="361"/>
                      <a:pt x="284" y="360"/>
                    </a:cubicBezTo>
                    <a:cubicBezTo>
                      <a:pt x="292" y="376"/>
                      <a:pt x="301" y="392"/>
                      <a:pt x="310" y="403"/>
                    </a:cubicBezTo>
                    <a:cubicBezTo>
                      <a:pt x="313" y="427"/>
                      <a:pt x="315" y="465"/>
                      <a:pt x="301" y="480"/>
                    </a:cubicBezTo>
                    <a:cubicBezTo>
                      <a:pt x="281" y="503"/>
                      <a:pt x="221" y="510"/>
                      <a:pt x="194" y="516"/>
                    </a:cubicBezTo>
                    <a:cubicBezTo>
                      <a:pt x="167" y="523"/>
                      <a:pt x="91" y="519"/>
                      <a:pt x="79" y="655"/>
                    </a:cubicBezTo>
                    <a:cubicBezTo>
                      <a:pt x="68" y="790"/>
                      <a:pt x="15" y="884"/>
                      <a:pt x="7" y="982"/>
                    </a:cubicBezTo>
                    <a:cubicBezTo>
                      <a:pt x="0" y="1081"/>
                      <a:pt x="15" y="1213"/>
                      <a:pt x="17" y="1245"/>
                    </a:cubicBezTo>
                    <a:cubicBezTo>
                      <a:pt x="20" y="1278"/>
                      <a:pt x="22" y="1347"/>
                      <a:pt x="11" y="1379"/>
                    </a:cubicBezTo>
                    <a:cubicBezTo>
                      <a:pt x="0" y="1410"/>
                      <a:pt x="8" y="1454"/>
                      <a:pt x="8" y="1454"/>
                    </a:cubicBezTo>
                    <a:cubicBezTo>
                      <a:pt x="8" y="1454"/>
                      <a:pt x="8" y="1454"/>
                      <a:pt x="8" y="1454"/>
                    </a:cubicBezTo>
                    <a:cubicBezTo>
                      <a:pt x="8" y="1455"/>
                      <a:pt x="8" y="1455"/>
                      <a:pt x="8" y="1455"/>
                    </a:cubicBezTo>
                    <a:cubicBezTo>
                      <a:pt x="8" y="1455"/>
                      <a:pt x="13" y="1461"/>
                      <a:pt x="21" y="1468"/>
                    </a:cubicBezTo>
                    <a:cubicBezTo>
                      <a:pt x="21" y="1470"/>
                      <a:pt x="22" y="1472"/>
                      <a:pt x="24" y="1474"/>
                    </a:cubicBezTo>
                    <a:cubicBezTo>
                      <a:pt x="22" y="1469"/>
                      <a:pt x="22" y="1469"/>
                      <a:pt x="22" y="1469"/>
                    </a:cubicBezTo>
                    <a:cubicBezTo>
                      <a:pt x="29" y="1476"/>
                      <a:pt x="39" y="1483"/>
                      <a:pt x="45" y="1483"/>
                    </a:cubicBezTo>
                    <a:cubicBezTo>
                      <a:pt x="45" y="1483"/>
                      <a:pt x="78" y="1509"/>
                      <a:pt x="96" y="1508"/>
                    </a:cubicBezTo>
                    <a:cubicBezTo>
                      <a:pt x="100" y="1507"/>
                      <a:pt x="99" y="1498"/>
                      <a:pt x="99" y="1498"/>
                    </a:cubicBezTo>
                    <a:cubicBezTo>
                      <a:pt x="99" y="1498"/>
                      <a:pt x="110" y="1500"/>
                      <a:pt x="110" y="1491"/>
                    </a:cubicBezTo>
                    <a:cubicBezTo>
                      <a:pt x="110" y="1490"/>
                      <a:pt x="110" y="1489"/>
                      <a:pt x="110" y="1489"/>
                    </a:cubicBezTo>
                    <a:cubicBezTo>
                      <a:pt x="108" y="1480"/>
                      <a:pt x="89" y="1472"/>
                      <a:pt x="88" y="1471"/>
                    </a:cubicBezTo>
                    <a:cubicBezTo>
                      <a:pt x="88" y="1465"/>
                      <a:pt x="86" y="1423"/>
                      <a:pt x="86" y="1421"/>
                    </a:cubicBezTo>
                    <a:cubicBezTo>
                      <a:pt x="85" y="1419"/>
                      <a:pt x="99" y="1400"/>
                      <a:pt x="101" y="1398"/>
                    </a:cubicBezTo>
                    <a:cubicBezTo>
                      <a:pt x="101" y="1401"/>
                      <a:pt x="100" y="1413"/>
                      <a:pt x="102" y="1425"/>
                    </a:cubicBezTo>
                    <a:cubicBezTo>
                      <a:pt x="105" y="1442"/>
                      <a:pt x="113" y="1460"/>
                      <a:pt x="133" y="1463"/>
                    </a:cubicBezTo>
                    <a:cubicBezTo>
                      <a:pt x="133" y="1463"/>
                      <a:pt x="136" y="1426"/>
                      <a:pt x="138" y="1420"/>
                    </a:cubicBezTo>
                    <a:cubicBezTo>
                      <a:pt x="139" y="1414"/>
                      <a:pt x="139" y="1350"/>
                      <a:pt x="139" y="1350"/>
                    </a:cubicBezTo>
                    <a:cubicBezTo>
                      <a:pt x="139" y="1350"/>
                      <a:pt x="139" y="1348"/>
                      <a:pt x="138" y="1345"/>
                    </a:cubicBezTo>
                    <a:cubicBezTo>
                      <a:pt x="137" y="1339"/>
                      <a:pt x="133" y="1325"/>
                      <a:pt x="118" y="1306"/>
                    </a:cubicBezTo>
                    <a:cubicBezTo>
                      <a:pt x="109" y="1294"/>
                      <a:pt x="105" y="1282"/>
                      <a:pt x="103" y="1269"/>
                    </a:cubicBezTo>
                    <a:cubicBezTo>
                      <a:pt x="100" y="1252"/>
                      <a:pt x="101" y="1236"/>
                      <a:pt x="100" y="1223"/>
                    </a:cubicBezTo>
                    <a:cubicBezTo>
                      <a:pt x="98" y="1200"/>
                      <a:pt x="117" y="1048"/>
                      <a:pt x="122" y="1031"/>
                    </a:cubicBezTo>
                    <a:cubicBezTo>
                      <a:pt x="128" y="1014"/>
                      <a:pt x="132" y="953"/>
                      <a:pt x="131" y="934"/>
                    </a:cubicBezTo>
                    <a:cubicBezTo>
                      <a:pt x="129" y="914"/>
                      <a:pt x="166" y="815"/>
                      <a:pt x="168" y="810"/>
                    </a:cubicBezTo>
                    <a:cubicBezTo>
                      <a:pt x="170" y="809"/>
                      <a:pt x="170" y="809"/>
                      <a:pt x="170" y="809"/>
                    </a:cubicBezTo>
                    <a:cubicBezTo>
                      <a:pt x="170" y="825"/>
                      <a:pt x="171" y="841"/>
                      <a:pt x="172" y="855"/>
                    </a:cubicBezTo>
                    <a:cubicBezTo>
                      <a:pt x="178" y="907"/>
                      <a:pt x="181" y="1087"/>
                      <a:pt x="176" y="1126"/>
                    </a:cubicBezTo>
                    <a:cubicBezTo>
                      <a:pt x="171" y="1165"/>
                      <a:pt x="182" y="1180"/>
                      <a:pt x="162" y="1319"/>
                    </a:cubicBezTo>
                    <a:cubicBezTo>
                      <a:pt x="161" y="1319"/>
                      <a:pt x="161" y="1319"/>
                      <a:pt x="161" y="1319"/>
                    </a:cubicBezTo>
                    <a:cubicBezTo>
                      <a:pt x="161" y="1319"/>
                      <a:pt x="151" y="1402"/>
                      <a:pt x="147" y="1433"/>
                    </a:cubicBezTo>
                    <a:cubicBezTo>
                      <a:pt x="143" y="1460"/>
                      <a:pt x="136" y="1546"/>
                      <a:pt x="149" y="1620"/>
                    </a:cubicBezTo>
                    <a:cubicBezTo>
                      <a:pt x="151" y="1630"/>
                      <a:pt x="153" y="1640"/>
                      <a:pt x="156" y="1650"/>
                    </a:cubicBezTo>
                    <a:cubicBezTo>
                      <a:pt x="164" y="1679"/>
                      <a:pt x="169" y="1704"/>
                      <a:pt x="173" y="1727"/>
                    </a:cubicBezTo>
                    <a:cubicBezTo>
                      <a:pt x="180" y="1765"/>
                      <a:pt x="182" y="1798"/>
                      <a:pt x="180" y="1833"/>
                    </a:cubicBezTo>
                    <a:cubicBezTo>
                      <a:pt x="177" y="1890"/>
                      <a:pt x="190" y="1943"/>
                      <a:pt x="191" y="1997"/>
                    </a:cubicBezTo>
                    <a:cubicBezTo>
                      <a:pt x="192" y="2041"/>
                      <a:pt x="197" y="2161"/>
                      <a:pt x="216" y="2265"/>
                    </a:cubicBezTo>
                    <a:cubicBezTo>
                      <a:pt x="220" y="2289"/>
                      <a:pt x="225" y="2313"/>
                      <a:pt x="231" y="2334"/>
                    </a:cubicBezTo>
                    <a:cubicBezTo>
                      <a:pt x="234" y="2345"/>
                      <a:pt x="236" y="2355"/>
                      <a:pt x="238" y="2364"/>
                    </a:cubicBezTo>
                    <a:cubicBezTo>
                      <a:pt x="255" y="2457"/>
                      <a:pt x="224" y="2499"/>
                      <a:pt x="224" y="2499"/>
                    </a:cubicBezTo>
                    <a:cubicBezTo>
                      <a:pt x="224" y="2499"/>
                      <a:pt x="200" y="2541"/>
                      <a:pt x="192" y="2571"/>
                    </a:cubicBezTo>
                    <a:cubicBezTo>
                      <a:pt x="187" y="2589"/>
                      <a:pt x="173" y="2594"/>
                      <a:pt x="168" y="2608"/>
                    </a:cubicBezTo>
                    <a:cubicBezTo>
                      <a:pt x="164" y="2620"/>
                      <a:pt x="150" y="2629"/>
                      <a:pt x="153" y="2648"/>
                    </a:cubicBezTo>
                    <a:cubicBezTo>
                      <a:pt x="153" y="2651"/>
                      <a:pt x="154" y="2654"/>
                      <a:pt x="155" y="2657"/>
                    </a:cubicBezTo>
                    <a:cubicBezTo>
                      <a:pt x="155" y="2657"/>
                      <a:pt x="160" y="2682"/>
                      <a:pt x="172" y="2673"/>
                    </a:cubicBezTo>
                    <a:cubicBezTo>
                      <a:pt x="172" y="2673"/>
                      <a:pt x="182" y="2690"/>
                      <a:pt x="194" y="2683"/>
                    </a:cubicBezTo>
                    <a:cubicBezTo>
                      <a:pt x="194" y="2684"/>
                      <a:pt x="194" y="2684"/>
                      <a:pt x="194" y="2685"/>
                    </a:cubicBezTo>
                    <a:cubicBezTo>
                      <a:pt x="195" y="2683"/>
                      <a:pt x="195" y="2683"/>
                      <a:pt x="195" y="2683"/>
                    </a:cubicBezTo>
                    <a:cubicBezTo>
                      <a:pt x="196" y="2685"/>
                      <a:pt x="211" y="2700"/>
                      <a:pt x="221" y="2685"/>
                    </a:cubicBezTo>
                    <a:cubicBezTo>
                      <a:pt x="221" y="2686"/>
                      <a:pt x="221" y="2687"/>
                      <a:pt x="222" y="2689"/>
                    </a:cubicBezTo>
                    <a:cubicBezTo>
                      <a:pt x="223" y="2696"/>
                      <a:pt x="228" y="2706"/>
                      <a:pt x="249" y="2705"/>
                    </a:cubicBezTo>
                    <a:cubicBezTo>
                      <a:pt x="279" y="2703"/>
                      <a:pt x="281" y="2690"/>
                      <a:pt x="280" y="2672"/>
                    </a:cubicBezTo>
                    <a:cubicBezTo>
                      <a:pt x="279" y="2654"/>
                      <a:pt x="293" y="2651"/>
                      <a:pt x="293" y="2651"/>
                    </a:cubicBezTo>
                    <a:cubicBezTo>
                      <a:pt x="293" y="2651"/>
                      <a:pt x="314" y="2635"/>
                      <a:pt x="314" y="2616"/>
                    </a:cubicBezTo>
                    <a:cubicBezTo>
                      <a:pt x="314" y="2596"/>
                      <a:pt x="328" y="2580"/>
                      <a:pt x="328" y="2580"/>
                    </a:cubicBezTo>
                    <a:cubicBezTo>
                      <a:pt x="328" y="2580"/>
                      <a:pt x="344" y="2573"/>
                      <a:pt x="337" y="2535"/>
                    </a:cubicBezTo>
                    <a:cubicBezTo>
                      <a:pt x="337" y="2532"/>
                      <a:pt x="336" y="2528"/>
                      <a:pt x="335" y="2524"/>
                    </a:cubicBezTo>
                    <a:cubicBezTo>
                      <a:pt x="335" y="2523"/>
                      <a:pt x="341" y="2500"/>
                      <a:pt x="337" y="2478"/>
                    </a:cubicBezTo>
                    <a:cubicBezTo>
                      <a:pt x="337" y="2477"/>
                      <a:pt x="336" y="2475"/>
                      <a:pt x="336" y="2473"/>
                    </a:cubicBezTo>
                    <a:cubicBezTo>
                      <a:pt x="336" y="2472"/>
                      <a:pt x="335" y="2471"/>
                      <a:pt x="335" y="2469"/>
                    </a:cubicBezTo>
                    <a:cubicBezTo>
                      <a:pt x="330" y="2440"/>
                      <a:pt x="332" y="2368"/>
                      <a:pt x="333" y="2341"/>
                    </a:cubicBezTo>
                    <a:cubicBezTo>
                      <a:pt x="334" y="2311"/>
                      <a:pt x="352" y="2147"/>
                      <a:pt x="340" y="2083"/>
                    </a:cubicBezTo>
                    <a:cubicBezTo>
                      <a:pt x="340" y="2083"/>
                      <a:pt x="340" y="2083"/>
                      <a:pt x="340" y="2082"/>
                    </a:cubicBezTo>
                    <a:cubicBezTo>
                      <a:pt x="340" y="2082"/>
                      <a:pt x="340" y="2082"/>
                      <a:pt x="340" y="2082"/>
                    </a:cubicBezTo>
                    <a:cubicBezTo>
                      <a:pt x="339" y="2079"/>
                      <a:pt x="339" y="2076"/>
                      <a:pt x="338" y="2073"/>
                    </a:cubicBezTo>
                    <a:cubicBezTo>
                      <a:pt x="321" y="1974"/>
                      <a:pt x="348" y="1939"/>
                      <a:pt x="348" y="1890"/>
                    </a:cubicBezTo>
                    <a:cubicBezTo>
                      <a:pt x="348" y="1890"/>
                      <a:pt x="352" y="1833"/>
                      <a:pt x="346" y="1787"/>
                    </a:cubicBezTo>
                    <a:cubicBezTo>
                      <a:pt x="341" y="1740"/>
                      <a:pt x="351" y="1688"/>
                      <a:pt x="357" y="1629"/>
                    </a:cubicBezTo>
                    <a:cubicBezTo>
                      <a:pt x="360" y="1591"/>
                      <a:pt x="366" y="1555"/>
                      <a:pt x="370" y="1527"/>
                    </a:cubicBezTo>
                    <a:cubicBezTo>
                      <a:pt x="375" y="1529"/>
                      <a:pt x="381" y="1530"/>
                      <a:pt x="387" y="1530"/>
                    </a:cubicBezTo>
                    <a:cubicBezTo>
                      <a:pt x="389" y="1530"/>
                      <a:pt x="391" y="1530"/>
                      <a:pt x="393" y="1529"/>
                    </a:cubicBezTo>
                    <a:cubicBezTo>
                      <a:pt x="397" y="1557"/>
                      <a:pt x="403" y="1592"/>
                      <a:pt x="406" y="1628"/>
                    </a:cubicBezTo>
                    <a:cubicBezTo>
                      <a:pt x="412" y="1687"/>
                      <a:pt x="422" y="1739"/>
                      <a:pt x="416" y="1786"/>
                    </a:cubicBezTo>
                    <a:cubicBezTo>
                      <a:pt x="411" y="1833"/>
                      <a:pt x="415" y="1889"/>
                      <a:pt x="415" y="1889"/>
                    </a:cubicBezTo>
                    <a:cubicBezTo>
                      <a:pt x="415" y="1900"/>
                      <a:pt x="416" y="1911"/>
                      <a:pt x="418" y="1921"/>
                    </a:cubicBezTo>
                    <a:cubicBezTo>
                      <a:pt x="420" y="1934"/>
                      <a:pt x="423" y="1946"/>
                      <a:pt x="426" y="1960"/>
                    </a:cubicBezTo>
                    <a:cubicBezTo>
                      <a:pt x="431" y="1989"/>
                      <a:pt x="434" y="2026"/>
                      <a:pt x="423" y="2082"/>
                    </a:cubicBezTo>
                    <a:cubicBezTo>
                      <a:pt x="411" y="2147"/>
                      <a:pt x="429" y="2311"/>
                      <a:pt x="430" y="2340"/>
                    </a:cubicBezTo>
                    <a:cubicBezTo>
                      <a:pt x="431" y="2369"/>
                      <a:pt x="433" y="2450"/>
                      <a:pt x="427" y="2473"/>
                    </a:cubicBezTo>
                    <a:cubicBezTo>
                      <a:pt x="423" y="2490"/>
                      <a:pt x="425" y="2507"/>
                      <a:pt x="426" y="2516"/>
                    </a:cubicBezTo>
                    <a:cubicBezTo>
                      <a:pt x="427" y="2520"/>
                      <a:pt x="428" y="2522"/>
                      <a:pt x="428" y="2523"/>
                    </a:cubicBezTo>
                    <a:cubicBezTo>
                      <a:pt x="423" y="2541"/>
                      <a:pt x="423" y="2553"/>
                      <a:pt x="425" y="2562"/>
                    </a:cubicBezTo>
                    <a:cubicBezTo>
                      <a:pt x="428" y="2576"/>
                      <a:pt x="435" y="2580"/>
                      <a:pt x="435" y="2580"/>
                    </a:cubicBezTo>
                    <a:cubicBezTo>
                      <a:pt x="435" y="2580"/>
                      <a:pt x="446" y="2592"/>
                      <a:pt x="449" y="2608"/>
                    </a:cubicBezTo>
                    <a:cubicBezTo>
                      <a:pt x="449" y="2610"/>
                      <a:pt x="449" y="2613"/>
                      <a:pt x="449" y="2615"/>
                    </a:cubicBezTo>
                    <a:cubicBezTo>
                      <a:pt x="449" y="2616"/>
                      <a:pt x="449" y="2618"/>
                      <a:pt x="450" y="2619"/>
                    </a:cubicBezTo>
                    <a:cubicBezTo>
                      <a:pt x="452" y="2637"/>
                      <a:pt x="470" y="2651"/>
                      <a:pt x="470" y="2651"/>
                    </a:cubicBezTo>
                    <a:cubicBezTo>
                      <a:pt x="470" y="2651"/>
                      <a:pt x="480" y="2653"/>
                      <a:pt x="483" y="2665"/>
                    </a:cubicBezTo>
                    <a:cubicBezTo>
                      <a:pt x="483" y="2667"/>
                      <a:pt x="483" y="2669"/>
                      <a:pt x="483" y="2671"/>
                    </a:cubicBezTo>
                    <a:cubicBezTo>
                      <a:pt x="483" y="2676"/>
                      <a:pt x="483" y="2680"/>
                      <a:pt x="483" y="2684"/>
                    </a:cubicBezTo>
                    <a:cubicBezTo>
                      <a:pt x="485" y="2696"/>
                      <a:pt x="492" y="2703"/>
                      <a:pt x="514" y="2705"/>
                    </a:cubicBezTo>
                    <a:cubicBezTo>
                      <a:pt x="544" y="2707"/>
                      <a:pt x="542" y="2685"/>
                      <a:pt x="542" y="2685"/>
                    </a:cubicBezTo>
                    <a:cubicBezTo>
                      <a:pt x="551" y="2699"/>
                      <a:pt x="566" y="2686"/>
                      <a:pt x="568" y="2683"/>
                    </a:cubicBezTo>
                    <a:cubicBezTo>
                      <a:pt x="569" y="2685"/>
                      <a:pt x="569" y="2685"/>
                      <a:pt x="569" y="2685"/>
                    </a:cubicBezTo>
                    <a:cubicBezTo>
                      <a:pt x="569" y="2684"/>
                      <a:pt x="569" y="2684"/>
                      <a:pt x="569" y="2683"/>
                    </a:cubicBezTo>
                    <a:cubicBezTo>
                      <a:pt x="581" y="2690"/>
                      <a:pt x="591" y="2673"/>
                      <a:pt x="591" y="2673"/>
                    </a:cubicBezTo>
                    <a:cubicBezTo>
                      <a:pt x="603" y="2682"/>
                      <a:pt x="608" y="2657"/>
                      <a:pt x="608" y="2657"/>
                    </a:cubicBezTo>
                    <a:cubicBezTo>
                      <a:pt x="611" y="2649"/>
                      <a:pt x="611" y="2642"/>
                      <a:pt x="610" y="2637"/>
                    </a:cubicBezTo>
                    <a:cubicBezTo>
                      <a:pt x="607" y="2625"/>
                      <a:pt x="598" y="2617"/>
                      <a:pt x="595" y="2608"/>
                    </a:cubicBezTo>
                    <a:cubicBezTo>
                      <a:pt x="590" y="2594"/>
                      <a:pt x="576" y="2589"/>
                      <a:pt x="571" y="2571"/>
                    </a:cubicBezTo>
                    <a:cubicBezTo>
                      <a:pt x="563" y="2541"/>
                      <a:pt x="539" y="2499"/>
                      <a:pt x="539" y="2499"/>
                    </a:cubicBezTo>
                    <a:cubicBezTo>
                      <a:pt x="539" y="2499"/>
                      <a:pt x="528" y="2484"/>
                      <a:pt x="523" y="2454"/>
                    </a:cubicBezTo>
                    <a:cubicBezTo>
                      <a:pt x="518" y="2427"/>
                      <a:pt x="517" y="2387"/>
                      <a:pt x="532" y="2334"/>
                    </a:cubicBezTo>
                    <a:cubicBezTo>
                      <a:pt x="563" y="2220"/>
                      <a:pt x="570" y="2052"/>
                      <a:pt x="572" y="1998"/>
                    </a:cubicBezTo>
                    <a:cubicBezTo>
                      <a:pt x="573" y="1944"/>
                      <a:pt x="586" y="1891"/>
                      <a:pt x="583" y="1834"/>
                    </a:cubicBezTo>
                    <a:cubicBezTo>
                      <a:pt x="580" y="1777"/>
                      <a:pt x="586" y="1729"/>
                      <a:pt x="607" y="1650"/>
                    </a:cubicBezTo>
                    <a:cubicBezTo>
                      <a:pt x="629" y="1572"/>
                      <a:pt x="621" y="1465"/>
                      <a:pt x="623" y="1433"/>
                    </a:cubicBezTo>
                    <a:cubicBezTo>
                      <a:pt x="627" y="1376"/>
                      <a:pt x="620" y="1312"/>
                      <a:pt x="620" y="1312"/>
                    </a:cubicBezTo>
                    <a:cubicBezTo>
                      <a:pt x="620" y="1312"/>
                      <a:pt x="620" y="1312"/>
                      <a:pt x="620" y="1312"/>
                    </a:cubicBezTo>
                    <a:cubicBezTo>
                      <a:pt x="620" y="1311"/>
                      <a:pt x="620" y="1311"/>
                      <a:pt x="620" y="1311"/>
                    </a:cubicBezTo>
                    <a:cubicBezTo>
                      <a:pt x="619" y="1311"/>
                      <a:pt x="619" y="1311"/>
                      <a:pt x="619" y="1311"/>
                    </a:cubicBezTo>
                    <a:cubicBezTo>
                      <a:pt x="618" y="1299"/>
                      <a:pt x="614" y="1276"/>
                      <a:pt x="611" y="1255"/>
                    </a:cubicBezTo>
                    <a:cubicBezTo>
                      <a:pt x="608" y="1242"/>
                      <a:pt x="606" y="1229"/>
                      <a:pt x="603" y="1219"/>
                    </a:cubicBezTo>
                    <a:cubicBezTo>
                      <a:pt x="602" y="1215"/>
                      <a:pt x="601" y="1210"/>
                      <a:pt x="600" y="1204"/>
                    </a:cubicBezTo>
                    <a:cubicBezTo>
                      <a:pt x="593" y="1162"/>
                      <a:pt x="587" y="1083"/>
                      <a:pt x="590" y="1038"/>
                    </a:cubicBezTo>
                    <a:cubicBezTo>
                      <a:pt x="593" y="989"/>
                      <a:pt x="626" y="874"/>
                      <a:pt x="627" y="792"/>
                    </a:cubicBezTo>
                    <a:cubicBezTo>
                      <a:pt x="628" y="793"/>
                      <a:pt x="628" y="793"/>
                      <a:pt x="628" y="793"/>
                    </a:cubicBezTo>
                    <a:cubicBezTo>
                      <a:pt x="628" y="794"/>
                      <a:pt x="628" y="794"/>
                      <a:pt x="628" y="794"/>
                    </a:cubicBezTo>
                    <a:cubicBezTo>
                      <a:pt x="628" y="793"/>
                      <a:pt x="628" y="793"/>
                      <a:pt x="628" y="793"/>
                    </a:cubicBezTo>
                    <a:cubicBezTo>
                      <a:pt x="631" y="799"/>
                      <a:pt x="631" y="799"/>
                      <a:pt x="631" y="799"/>
                    </a:cubicBezTo>
                    <a:cubicBezTo>
                      <a:pt x="632" y="805"/>
                      <a:pt x="634" y="814"/>
                      <a:pt x="636" y="827"/>
                    </a:cubicBezTo>
                    <a:cubicBezTo>
                      <a:pt x="641" y="854"/>
                      <a:pt x="649" y="894"/>
                      <a:pt x="656" y="932"/>
                    </a:cubicBezTo>
                    <a:cubicBezTo>
                      <a:pt x="662" y="970"/>
                      <a:pt x="668" y="1004"/>
                      <a:pt x="668" y="1020"/>
                    </a:cubicBezTo>
                    <a:cubicBezTo>
                      <a:pt x="668" y="1058"/>
                      <a:pt x="669" y="1223"/>
                      <a:pt x="672" y="1250"/>
                    </a:cubicBezTo>
                    <a:cubicBezTo>
                      <a:pt x="676" y="1277"/>
                      <a:pt x="677" y="1307"/>
                      <a:pt x="659" y="1331"/>
                    </a:cubicBezTo>
                    <a:cubicBezTo>
                      <a:pt x="641" y="1356"/>
                      <a:pt x="636" y="1373"/>
                      <a:pt x="634" y="1380"/>
                    </a:cubicBezTo>
                    <a:cubicBezTo>
                      <a:pt x="632" y="1386"/>
                      <a:pt x="633" y="1460"/>
                      <a:pt x="633" y="1460"/>
                    </a:cubicBezTo>
                    <a:cubicBezTo>
                      <a:pt x="634" y="1461"/>
                      <a:pt x="634" y="1461"/>
                      <a:pt x="634" y="1461"/>
                    </a:cubicBezTo>
                    <a:cubicBezTo>
                      <a:pt x="634" y="1461"/>
                      <a:pt x="634" y="1461"/>
                      <a:pt x="634" y="1461"/>
                    </a:cubicBezTo>
                    <a:cubicBezTo>
                      <a:pt x="639" y="1486"/>
                      <a:pt x="639" y="1486"/>
                      <a:pt x="639" y="1486"/>
                    </a:cubicBezTo>
                    <a:cubicBezTo>
                      <a:pt x="665" y="1478"/>
                      <a:pt x="660" y="1412"/>
                      <a:pt x="660" y="1412"/>
                    </a:cubicBezTo>
                    <a:cubicBezTo>
                      <a:pt x="668" y="1421"/>
                      <a:pt x="671" y="1431"/>
                      <a:pt x="672" y="1439"/>
                    </a:cubicBezTo>
                    <a:cubicBezTo>
                      <a:pt x="674" y="1448"/>
                      <a:pt x="674" y="1456"/>
                      <a:pt x="674" y="1461"/>
                    </a:cubicBezTo>
                    <a:cubicBezTo>
                      <a:pt x="675" y="1471"/>
                      <a:pt x="672" y="1497"/>
                      <a:pt x="668" y="1500"/>
                    </a:cubicBezTo>
                    <a:cubicBezTo>
                      <a:pt x="665" y="1502"/>
                      <a:pt x="659" y="1519"/>
                      <a:pt x="661" y="1528"/>
                    </a:cubicBezTo>
                    <a:cubicBezTo>
                      <a:pt x="661" y="1531"/>
                      <a:pt x="662" y="1533"/>
                      <a:pt x="663" y="1534"/>
                    </a:cubicBezTo>
                    <a:cubicBezTo>
                      <a:pt x="670" y="1541"/>
                      <a:pt x="682" y="1532"/>
                      <a:pt x="682" y="1532"/>
                    </a:cubicBezTo>
                    <a:cubicBezTo>
                      <a:pt x="691" y="1537"/>
                      <a:pt x="699" y="1530"/>
                      <a:pt x="704" y="1524"/>
                    </a:cubicBezTo>
                    <a:cubicBezTo>
                      <a:pt x="704" y="1525"/>
                      <a:pt x="704" y="1525"/>
                      <a:pt x="704" y="1526"/>
                    </a:cubicBezTo>
                    <a:cubicBezTo>
                      <a:pt x="705" y="1523"/>
                      <a:pt x="705" y="1523"/>
                      <a:pt x="705" y="1523"/>
                    </a:cubicBezTo>
                    <a:cubicBezTo>
                      <a:pt x="707" y="1521"/>
                      <a:pt x="708" y="1519"/>
                      <a:pt x="708" y="1519"/>
                    </a:cubicBezTo>
                    <a:cubicBezTo>
                      <a:pt x="717" y="1520"/>
                      <a:pt x="741" y="1500"/>
                      <a:pt x="750" y="1481"/>
                    </a:cubicBezTo>
                    <a:cubicBezTo>
                      <a:pt x="760" y="1461"/>
                      <a:pt x="765" y="1408"/>
                      <a:pt x="758" y="1367"/>
                    </a:cubicBezTo>
                    <a:cubicBezTo>
                      <a:pt x="750" y="1327"/>
                      <a:pt x="750" y="1273"/>
                      <a:pt x="758" y="1227"/>
                    </a:cubicBezTo>
                    <a:close/>
                  </a:path>
                </a:pathLst>
              </a:custGeom>
              <a:grpFill/>
              <a:ln w="0" cap="rnd" cmpd="sng">
                <a:solidFill>
                  <a:schemeClr val="tx1"/>
                </a:solidFill>
                <a:prstDash val="solid"/>
                <a:round/>
                <a:headEnd/>
                <a:tailEnd/>
              </a:ln>
            </p:spPr>
            <p:txBody>
              <a:bodyPr/>
              <a:lstStyle/>
              <a:p>
                <a:endParaRPr lang="fr-FR" sz="1114"/>
              </a:p>
            </p:txBody>
          </p:sp>
        </p:grpSp>
        <p:sp>
          <p:nvSpPr>
            <p:cNvPr id="19" name="TextBox 18">
              <a:extLst>
                <a:ext uri="{FF2B5EF4-FFF2-40B4-BE49-F238E27FC236}">
                  <a16:creationId xmlns:a16="http://schemas.microsoft.com/office/drawing/2014/main" id="{1B176CE3-3186-2446-8F91-C931FFDA8C3E}"/>
                </a:ext>
              </a:extLst>
            </p:cNvPr>
            <p:cNvSpPr txBox="1"/>
            <p:nvPr/>
          </p:nvSpPr>
          <p:spPr>
            <a:xfrm>
              <a:off x="838200" y="2823839"/>
              <a:ext cx="1655780" cy="646331"/>
            </a:xfrm>
            <a:prstGeom prst="rect">
              <a:avLst/>
            </a:prstGeom>
            <a:noFill/>
          </p:spPr>
          <p:txBody>
            <a:bodyPr wrap="square" rtlCol="0">
              <a:spAutoFit/>
            </a:bodyPr>
            <a:lstStyle/>
            <a:p>
              <a:pPr algn="ctr"/>
              <a:r>
                <a:rPr lang="en-US" sz="1200" dirty="0">
                  <a:latin typeface="Arial" panose="020B0604020202020204" pitchFamily="34" charset="0"/>
                  <a:cs typeface="Arial" panose="020B0604020202020204" pitchFamily="34" charset="0"/>
                </a:rPr>
                <a:t>Probands with suspected Mendelian disease</a:t>
              </a:r>
            </a:p>
          </p:txBody>
        </p:sp>
      </p:grpSp>
      <p:grpSp>
        <p:nvGrpSpPr>
          <p:cNvPr id="34" name="Group 33">
            <a:extLst>
              <a:ext uri="{FF2B5EF4-FFF2-40B4-BE49-F238E27FC236}">
                <a16:creationId xmlns:a16="http://schemas.microsoft.com/office/drawing/2014/main" id="{D94C7051-EFA7-4244-984C-7138FE0AFB24}"/>
              </a:ext>
            </a:extLst>
          </p:cNvPr>
          <p:cNvGrpSpPr/>
          <p:nvPr/>
        </p:nvGrpSpPr>
        <p:grpSpPr>
          <a:xfrm>
            <a:off x="838200" y="4176595"/>
            <a:ext cx="1593115" cy="1300016"/>
            <a:chOff x="900865" y="4832152"/>
            <a:chExt cx="1593115" cy="1300016"/>
          </a:xfrm>
        </p:grpSpPr>
        <p:pic>
          <p:nvPicPr>
            <p:cNvPr id="20" name="Picture 19">
              <a:extLst>
                <a:ext uri="{FF2B5EF4-FFF2-40B4-BE49-F238E27FC236}">
                  <a16:creationId xmlns:a16="http://schemas.microsoft.com/office/drawing/2014/main" id="{E138AB39-389E-FE45-A8A3-D1B7AC4BC1A2}"/>
                </a:ext>
              </a:extLst>
            </p:cNvPr>
            <p:cNvPicPr>
              <a:picLocks noChangeAspect="1"/>
            </p:cNvPicPr>
            <p:nvPr/>
          </p:nvPicPr>
          <p:blipFill>
            <a:blip r:embed="rId3"/>
            <a:stretch>
              <a:fillRect/>
            </a:stretch>
          </p:blipFill>
          <p:spPr>
            <a:xfrm>
              <a:off x="1544260" y="4832152"/>
              <a:ext cx="355583" cy="638844"/>
            </a:xfrm>
            <a:prstGeom prst="rect">
              <a:avLst/>
            </a:prstGeom>
          </p:spPr>
        </p:pic>
        <p:pic>
          <p:nvPicPr>
            <p:cNvPr id="21" name="Picture 20">
              <a:extLst>
                <a:ext uri="{FF2B5EF4-FFF2-40B4-BE49-F238E27FC236}">
                  <a16:creationId xmlns:a16="http://schemas.microsoft.com/office/drawing/2014/main" id="{3AC57F12-197F-7C4B-841F-6DF828FF0B9B}"/>
                </a:ext>
              </a:extLst>
            </p:cNvPr>
            <p:cNvPicPr>
              <a:picLocks noChangeAspect="1"/>
            </p:cNvPicPr>
            <p:nvPr/>
          </p:nvPicPr>
          <p:blipFill>
            <a:blip r:embed="rId4"/>
            <a:stretch>
              <a:fillRect/>
            </a:stretch>
          </p:blipFill>
          <p:spPr>
            <a:xfrm>
              <a:off x="1822367" y="5050321"/>
              <a:ext cx="215729" cy="415477"/>
            </a:xfrm>
            <a:prstGeom prst="rect">
              <a:avLst/>
            </a:prstGeom>
          </p:spPr>
        </p:pic>
        <p:sp>
          <p:nvSpPr>
            <p:cNvPr id="22" name="TextBox 21">
              <a:extLst>
                <a:ext uri="{FF2B5EF4-FFF2-40B4-BE49-F238E27FC236}">
                  <a16:creationId xmlns:a16="http://schemas.microsoft.com/office/drawing/2014/main" id="{72C3FA85-6928-EF45-AE4B-18320C00C933}"/>
                </a:ext>
              </a:extLst>
            </p:cNvPr>
            <p:cNvSpPr txBox="1"/>
            <p:nvPr/>
          </p:nvSpPr>
          <p:spPr>
            <a:xfrm>
              <a:off x="900865" y="5485837"/>
              <a:ext cx="1593115" cy="646331"/>
            </a:xfrm>
            <a:prstGeom prst="rect">
              <a:avLst/>
            </a:prstGeom>
            <a:noFill/>
          </p:spPr>
          <p:txBody>
            <a:bodyPr wrap="square" rtlCol="0">
              <a:spAutoFit/>
            </a:bodyPr>
            <a:lstStyle/>
            <a:p>
              <a:pPr algn="ctr"/>
              <a:r>
                <a:rPr lang="en-US" sz="1200" dirty="0">
                  <a:latin typeface="Arial" panose="020B0604020202020204" pitchFamily="34" charset="0"/>
                  <a:cs typeface="Arial" panose="020B0604020202020204" pitchFamily="34" charset="0"/>
                </a:rPr>
                <a:t>DNA purified from blood for genetic analysis</a:t>
              </a:r>
            </a:p>
          </p:txBody>
        </p:sp>
      </p:grpSp>
      <p:grpSp>
        <p:nvGrpSpPr>
          <p:cNvPr id="23" name="Group 22">
            <a:extLst>
              <a:ext uri="{FF2B5EF4-FFF2-40B4-BE49-F238E27FC236}">
                <a16:creationId xmlns:a16="http://schemas.microsoft.com/office/drawing/2014/main" id="{2C99E8D9-7FB9-614D-9E9D-C952763889DF}"/>
              </a:ext>
            </a:extLst>
          </p:cNvPr>
          <p:cNvGrpSpPr/>
          <p:nvPr/>
        </p:nvGrpSpPr>
        <p:grpSpPr>
          <a:xfrm>
            <a:off x="879924" y="2890215"/>
            <a:ext cx="1593115" cy="1098191"/>
            <a:chOff x="395751" y="5041921"/>
            <a:chExt cx="1593115" cy="1098191"/>
          </a:xfrm>
        </p:grpSpPr>
        <p:pic>
          <p:nvPicPr>
            <p:cNvPr id="24" name="Picture 23">
              <a:extLst>
                <a:ext uri="{FF2B5EF4-FFF2-40B4-BE49-F238E27FC236}">
                  <a16:creationId xmlns:a16="http://schemas.microsoft.com/office/drawing/2014/main" id="{750B48F0-ADCA-4F49-9B6B-6E8048E41C06}"/>
                </a:ext>
              </a:extLst>
            </p:cNvPr>
            <p:cNvPicPr>
              <a:picLocks noChangeAspect="1"/>
            </p:cNvPicPr>
            <p:nvPr/>
          </p:nvPicPr>
          <p:blipFill>
            <a:blip r:embed="rId5"/>
            <a:stretch>
              <a:fillRect/>
            </a:stretch>
          </p:blipFill>
          <p:spPr>
            <a:xfrm>
              <a:off x="1311587" y="5325219"/>
              <a:ext cx="288605" cy="350710"/>
            </a:xfrm>
            <a:prstGeom prst="rect">
              <a:avLst/>
            </a:prstGeom>
          </p:spPr>
        </p:pic>
        <p:pic>
          <p:nvPicPr>
            <p:cNvPr id="25" name="Picture 24">
              <a:extLst>
                <a:ext uri="{FF2B5EF4-FFF2-40B4-BE49-F238E27FC236}">
                  <a16:creationId xmlns:a16="http://schemas.microsoft.com/office/drawing/2014/main" id="{8DE34F7C-F753-BA41-BF05-0A43139E2BC2}"/>
                </a:ext>
              </a:extLst>
            </p:cNvPr>
            <p:cNvPicPr>
              <a:picLocks noChangeAspect="1"/>
            </p:cNvPicPr>
            <p:nvPr/>
          </p:nvPicPr>
          <p:blipFill>
            <a:blip r:embed="rId6"/>
            <a:stretch>
              <a:fillRect/>
            </a:stretch>
          </p:blipFill>
          <p:spPr>
            <a:xfrm>
              <a:off x="935749" y="5041921"/>
              <a:ext cx="429673" cy="501285"/>
            </a:xfrm>
            <a:prstGeom prst="rect">
              <a:avLst/>
            </a:prstGeom>
          </p:spPr>
        </p:pic>
        <p:sp>
          <p:nvSpPr>
            <p:cNvPr id="26" name="TextBox 25">
              <a:extLst>
                <a:ext uri="{FF2B5EF4-FFF2-40B4-BE49-F238E27FC236}">
                  <a16:creationId xmlns:a16="http://schemas.microsoft.com/office/drawing/2014/main" id="{4E2FEAE3-E21F-DE4C-90D9-31722C7D5757}"/>
                </a:ext>
              </a:extLst>
            </p:cNvPr>
            <p:cNvSpPr txBox="1"/>
            <p:nvPr/>
          </p:nvSpPr>
          <p:spPr>
            <a:xfrm>
              <a:off x="395751" y="5678447"/>
              <a:ext cx="1593115" cy="461665"/>
            </a:xfrm>
            <a:prstGeom prst="rect">
              <a:avLst/>
            </a:prstGeom>
            <a:noFill/>
          </p:spPr>
          <p:txBody>
            <a:bodyPr wrap="square" rtlCol="0">
              <a:spAutoFit/>
            </a:bodyPr>
            <a:lstStyle/>
            <a:p>
              <a:pPr algn="ctr"/>
              <a:r>
                <a:rPr lang="en-US" sz="1200" dirty="0">
                  <a:latin typeface="Arial" panose="020B0604020202020204" pitchFamily="34" charset="0"/>
                  <a:cs typeface="Arial" panose="020B0604020202020204" pitchFamily="34" charset="0"/>
                </a:rPr>
                <a:t>HPO extraction from medical records</a:t>
              </a:r>
            </a:p>
          </p:txBody>
        </p:sp>
      </p:grpSp>
      <p:sp>
        <p:nvSpPr>
          <p:cNvPr id="29" name="TextBox 28">
            <a:extLst>
              <a:ext uri="{FF2B5EF4-FFF2-40B4-BE49-F238E27FC236}">
                <a16:creationId xmlns:a16="http://schemas.microsoft.com/office/drawing/2014/main" id="{C5AAAFCC-CB6F-9E4C-830F-170A05AE86E7}"/>
              </a:ext>
            </a:extLst>
          </p:cNvPr>
          <p:cNvSpPr txBox="1"/>
          <p:nvPr/>
        </p:nvSpPr>
        <p:spPr>
          <a:xfrm>
            <a:off x="3339558" y="1618351"/>
            <a:ext cx="10021600" cy="1015663"/>
          </a:xfrm>
          <a:prstGeom prst="rect">
            <a:avLst/>
          </a:prstGeom>
          <a:noFill/>
        </p:spPr>
        <p:txBody>
          <a:bodyPr wrap="square" rtlCol="0">
            <a:spAutoFit/>
          </a:bodyPr>
          <a:lstStyle/>
          <a:p>
            <a:r>
              <a:rPr lang="en-US" sz="1500" b="1" dirty="0">
                <a:latin typeface="Arial" panose="020B0604020202020204" pitchFamily="34" charset="0"/>
                <a:cs typeface="Arial" panose="020B0604020202020204" pitchFamily="34" charset="0"/>
              </a:rPr>
              <a:t>35 families – </a:t>
            </a:r>
            <a:r>
              <a:rPr lang="en-US" sz="1500" dirty="0">
                <a:latin typeface="Arial" panose="020B0604020202020204" pitchFamily="34" charset="0"/>
                <a:cs typeface="Arial" panose="020B0604020202020204" pitchFamily="34" charset="0"/>
              </a:rPr>
              <a:t>training data with causal variants provided</a:t>
            </a:r>
          </a:p>
          <a:p>
            <a:r>
              <a:rPr lang="en-US" sz="1500" b="1" dirty="0">
                <a:latin typeface="Arial" panose="020B0604020202020204" pitchFamily="34" charset="0"/>
                <a:cs typeface="Arial" panose="020B0604020202020204" pitchFamily="34" charset="0"/>
              </a:rPr>
              <a:t>30 families </a:t>
            </a:r>
            <a:r>
              <a:rPr lang="en-US" sz="1500" dirty="0">
                <a:latin typeface="Arial" panose="020B0604020202020204" pitchFamily="34" charset="0"/>
                <a:cs typeface="Arial" panose="020B0604020202020204" pitchFamily="34" charset="0"/>
              </a:rPr>
              <a:t>– test data consisted of proband only (2), duos (3), trios (23), quads (2)</a:t>
            </a:r>
          </a:p>
          <a:p>
            <a:r>
              <a:rPr lang="en-US" sz="1500" b="1" dirty="0">
                <a:latin typeface="Arial" panose="020B0604020202020204" pitchFamily="34" charset="0"/>
                <a:cs typeface="Arial" panose="020B0604020202020204" pitchFamily="34" charset="0"/>
              </a:rPr>
              <a:t>	14 solved </a:t>
            </a:r>
            <a:r>
              <a:rPr lang="en-US" sz="1500" dirty="0">
                <a:latin typeface="Arial" panose="020B0604020202020204" pitchFamily="34" charset="0"/>
                <a:cs typeface="Arial" panose="020B0604020202020204" pitchFamily="34" charset="0"/>
              </a:rPr>
              <a:t>- included to evaluate the performance of each participant's predictive model</a:t>
            </a:r>
          </a:p>
          <a:p>
            <a:r>
              <a:rPr lang="en-US" sz="1500" b="1" dirty="0">
                <a:latin typeface="Arial" panose="020B0604020202020204" pitchFamily="34" charset="0"/>
                <a:cs typeface="Arial" panose="020B0604020202020204" pitchFamily="34" charset="0"/>
              </a:rPr>
              <a:t>	16 unsolved </a:t>
            </a:r>
            <a:r>
              <a:rPr lang="en-US" sz="1500" dirty="0">
                <a:latin typeface="Arial" panose="020B0604020202020204" pitchFamily="34" charset="0"/>
                <a:cs typeface="Arial" panose="020B0604020202020204" pitchFamily="34" charset="0"/>
              </a:rPr>
              <a:t>- included with the goal of identifying new potentially causal variants</a:t>
            </a:r>
          </a:p>
        </p:txBody>
      </p:sp>
      <p:sp>
        <p:nvSpPr>
          <p:cNvPr id="30" name="TextBox 29">
            <a:extLst>
              <a:ext uri="{FF2B5EF4-FFF2-40B4-BE49-F238E27FC236}">
                <a16:creationId xmlns:a16="http://schemas.microsoft.com/office/drawing/2014/main" id="{192DF413-8AF0-4E45-98A4-F59372B77207}"/>
              </a:ext>
            </a:extLst>
          </p:cNvPr>
          <p:cNvSpPr txBox="1"/>
          <p:nvPr/>
        </p:nvSpPr>
        <p:spPr>
          <a:xfrm>
            <a:off x="3339558" y="2972743"/>
            <a:ext cx="8616277" cy="784830"/>
          </a:xfrm>
          <a:prstGeom prst="rect">
            <a:avLst/>
          </a:prstGeom>
          <a:noFill/>
        </p:spPr>
        <p:txBody>
          <a:bodyPr wrap="square" rtlCol="0">
            <a:spAutoFit/>
          </a:bodyPr>
          <a:lstStyle/>
          <a:p>
            <a:r>
              <a:rPr lang="en-US" sz="1500" dirty="0">
                <a:latin typeface="Arial" panose="020B0604020202020204" pitchFamily="34" charset="0"/>
                <a:cs typeface="Arial" panose="020B0604020202020204" pitchFamily="34" charset="0"/>
              </a:rPr>
              <a:t>Phenotype provided as Human Phenotype Ontology (HPO) nomenclature</a:t>
            </a:r>
          </a:p>
          <a:p>
            <a:r>
              <a:rPr lang="en-US" sz="1500" dirty="0">
                <a:latin typeface="Arial" panose="020B0604020202020204" pitchFamily="34" charset="0"/>
                <a:cs typeface="Arial" panose="020B0604020202020204" pitchFamily="34" charset="0"/>
              </a:rPr>
              <a:t>Range 1-9 per proband (median 5)</a:t>
            </a:r>
          </a:p>
          <a:p>
            <a:r>
              <a:rPr lang="en-US" sz="1500" dirty="0">
                <a:latin typeface="Arial" panose="020B0604020202020204" pitchFamily="34" charset="0"/>
                <a:cs typeface="Arial" panose="020B0604020202020204" pitchFamily="34" charset="0"/>
              </a:rPr>
              <a:t>Diversity represents the range of phenotypes routinely seen in patients referred for genetic testing</a:t>
            </a:r>
          </a:p>
        </p:txBody>
      </p:sp>
      <p:sp>
        <p:nvSpPr>
          <p:cNvPr id="32" name="TextBox 31">
            <a:extLst>
              <a:ext uri="{FF2B5EF4-FFF2-40B4-BE49-F238E27FC236}">
                <a16:creationId xmlns:a16="http://schemas.microsoft.com/office/drawing/2014/main" id="{E6B8CFF3-2067-DD41-BC9D-B77177CF75CE}"/>
              </a:ext>
            </a:extLst>
          </p:cNvPr>
          <p:cNvSpPr txBox="1"/>
          <p:nvPr/>
        </p:nvSpPr>
        <p:spPr>
          <a:xfrm>
            <a:off x="3364465" y="4394764"/>
            <a:ext cx="8095816" cy="784830"/>
          </a:xfrm>
          <a:prstGeom prst="rect">
            <a:avLst/>
          </a:prstGeom>
          <a:noFill/>
        </p:spPr>
        <p:txBody>
          <a:bodyPr wrap="square" rtlCol="0">
            <a:spAutoFit/>
          </a:bodyPr>
          <a:lstStyle/>
          <a:p>
            <a:r>
              <a:rPr lang="en-US" sz="1500" dirty="0">
                <a:latin typeface="Arial" panose="020B0604020202020204" pitchFamily="34" charset="0"/>
                <a:cs typeface="Arial" panose="020B0604020202020204" pitchFamily="34" charset="0"/>
              </a:rPr>
              <a:t>Genome sequencing performed at the Broad Institute on an Illumina sequencer at ~30x depth</a:t>
            </a:r>
          </a:p>
          <a:p>
            <a:r>
              <a:rPr lang="en-US" sz="1500" dirty="0">
                <a:latin typeface="Arial" panose="020B0604020202020204" pitchFamily="34" charset="0"/>
                <a:cs typeface="Arial" panose="020B0604020202020204" pitchFamily="34" charset="0"/>
              </a:rPr>
              <a:t>Raw sequence reads reassembled against GRCh38 with variant calling by GATK</a:t>
            </a:r>
          </a:p>
          <a:p>
            <a:r>
              <a:rPr lang="en-US" sz="1500" dirty="0">
                <a:latin typeface="Arial" panose="020B0604020202020204" pitchFamily="34" charset="0"/>
                <a:cs typeface="Arial" panose="020B0604020202020204" pitchFamily="34" charset="0"/>
              </a:rPr>
              <a:t>Variant calls in the form of SNVs and indels (no structural variants) provided within a joint vcf</a:t>
            </a:r>
          </a:p>
        </p:txBody>
      </p:sp>
      <p:sp>
        <p:nvSpPr>
          <p:cNvPr id="35" name="TextBox 34">
            <a:extLst>
              <a:ext uri="{FF2B5EF4-FFF2-40B4-BE49-F238E27FC236}">
                <a16:creationId xmlns:a16="http://schemas.microsoft.com/office/drawing/2014/main" id="{30E99CF6-E913-FF4D-929E-DD7718DC3F60}"/>
              </a:ext>
            </a:extLst>
          </p:cNvPr>
          <p:cNvSpPr txBox="1"/>
          <p:nvPr/>
        </p:nvSpPr>
        <p:spPr>
          <a:xfrm>
            <a:off x="731719" y="5744469"/>
            <a:ext cx="10728562" cy="553998"/>
          </a:xfrm>
          <a:prstGeom prst="rect">
            <a:avLst/>
          </a:prstGeom>
          <a:noFill/>
        </p:spPr>
        <p:txBody>
          <a:bodyPr wrap="square" rtlCol="0">
            <a:spAutoFit/>
          </a:bodyPr>
          <a:lstStyle/>
          <a:p>
            <a:r>
              <a:rPr lang="en-US" sz="1500" b="1" u="sng" dirty="0">
                <a:solidFill>
                  <a:srgbClr val="6AA4A2"/>
                </a:solidFill>
                <a:latin typeface="Arial" panose="020B0604020202020204" pitchFamily="34" charset="0"/>
                <a:cs typeface="Arial" panose="020B0604020202020204" pitchFamily="34" charset="0"/>
              </a:rPr>
              <a:t>Aim</a:t>
            </a:r>
            <a:r>
              <a:rPr lang="en-US" sz="1500" b="1" dirty="0">
                <a:solidFill>
                  <a:srgbClr val="6AA4A2"/>
                </a:solidFill>
                <a:latin typeface="Arial" panose="020B0604020202020204" pitchFamily="34" charset="0"/>
                <a:cs typeface="Arial" panose="020B0604020202020204" pitchFamily="34" charset="0"/>
              </a:rPr>
              <a:t>: </a:t>
            </a:r>
            <a:r>
              <a:rPr lang="en-US" sz="1500" b="1" dirty="0">
                <a:latin typeface="Arial" panose="020B0604020202020204" pitchFamily="34" charset="0"/>
                <a:cs typeface="Arial" panose="020B0604020202020204" pitchFamily="34" charset="0"/>
              </a:rPr>
              <a:t>participants asked to provide a molecular diagnosis for as many probands as possible i.e., to identify one or more causal variants per proband</a:t>
            </a:r>
          </a:p>
        </p:txBody>
      </p:sp>
      <p:sp>
        <p:nvSpPr>
          <p:cNvPr id="38" name="Title 1">
            <a:extLst>
              <a:ext uri="{FF2B5EF4-FFF2-40B4-BE49-F238E27FC236}">
                <a16:creationId xmlns:a16="http://schemas.microsoft.com/office/drawing/2014/main" id="{155880E6-500F-4EA3-FE58-DAAB57F64D2F}"/>
              </a:ext>
            </a:extLst>
          </p:cNvPr>
          <p:cNvSpPr txBox="1">
            <a:spLocks/>
          </p:cNvSpPr>
          <p:nvPr/>
        </p:nvSpPr>
        <p:spPr>
          <a:xfrm>
            <a:off x="838200" y="-67037"/>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500" b="1" dirty="0">
                <a:solidFill>
                  <a:schemeClr val="bg1"/>
                </a:solidFill>
                <a:latin typeface="Arial" panose="020B0604020202020204" pitchFamily="34" charset="0"/>
                <a:cs typeface="Arial" panose="020B0604020202020204" pitchFamily="34" charset="0"/>
              </a:rPr>
              <a:t>Design of the RGP CAGI challenge</a:t>
            </a:r>
          </a:p>
        </p:txBody>
      </p:sp>
      <p:sp>
        <p:nvSpPr>
          <p:cNvPr id="37" name="Text Box 6">
            <a:extLst>
              <a:ext uri="{FF2B5EF4-FFF2-40B4-BE49-F238E27FC236}">
                <a16:creationId xmlns:a16="http://schemas.microsoft.com/office/drawing/2014/main" id="{AD267461-FBA2-3AD2-7FF0-0B301E18A09E}"/>
              </a:ext>
            </a:extLst>
          </p:cNvPr>
          <p:cNvSpPr txBox="1">
            <a:spLocks noChangeArrowheads="1"/>
          </p:cNvSpPr>
          <p:nvPr/>
        </p:nvSpPr>
        <p:spPr bwMode="auto">
          <a:xfrm>
            <a:off x="0" y="6513094"/>
            <a:ext cx="1500732"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dirty="0">
                <a:solidFill>
                  <a:srgbClr val="646164"/>
                </a:solidFill>
                <a:latin typeface="Arial" panose="020B0604020202020204" pitchFamily="34" charset="0"/>
                <a:cs typeface="Arial" panose="020B0604020202020204" pitchFamily="34" charset="0"/>
              </a:rPr>
              <a:t>Created for CAGI 6</a:t>
            </a:r>
          </a:p>
        </p:txBody>
      </p:sp>
      <p:sp>
        <p:nvSpPr>
          <p:cNvPr id="40" name="Text Box 9">
            <a:extLst>
              <a:ext uri="{FF2B5EF4-FFF2-40B4-BE49-F238E27FC236}">
                <a16:creationId xmlns:a16="http://schemas.microsoft.com/office/drawing/2014/main" id="{9B3B2F74-BF13-114F-55BB-B74F2E9259B9}"/>
              </a:ext>
            </a:extLst>
          </p:cNvPr>
          <p:cNvSpPr txBox="1">
            <a:spLocks noChangeArrowheads="1"/>
          </p:cNvSpPr>
          <p:nvPr/>
        </p:nvSpPr>
        <p:spPr bwMode="auto">
          <a:xfrm>
            <a:off x="5002649" y="6513094"/>
            <a:ext cx="189667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dirty="0" err="1">
                <a:solidFill>
                  <a:srgbClr val="646164"/>
                </a:solidFill>
                <a:latin typeface="Arial" panose="020B0604020202020204" pitchFamily="34" charset="0"/>
                <a:cs typeface="Arial" panose="020B0604020202020204" pitchFamily="34" charset="0"/>
              </a:rPr>
              <a:t>genomeinterpretation.org</a:t>
            </a:r>
            <a:endParaRPr lang="en-US" altLang="en-US" sz="1200" dirty="0">
              <a:solidFill>
                <a:srgbClr val="646164"/>
              </a:solidFill>
              <a:latin typeface="Arial" panose="020B0604020202020204" pitchFamily="34" charset="0"/>
              <a:cs typeface="Arial" panose="020B0604020202020204" pitchFamily="34" charset="0"/>
            </a:endParaRPr>
          </a:p>
        </p:txBody>
      </p:sp>
      <p:sp>
        <p:nvSpPr>
          <p:cNvPr id="41" name="Text Box 8">
            <a:extLst>
              <a:ext uri="{FF2B5EF4-FFF2-40B4-BE49-F238E27FC236}">
                <a16:creationId xmlns:a16="http://schemas.microsoft.com/office/drawing/2014/main" id="{96F783CB-203A-195A-1C36-3437AC18E7FD}"/>
              </a:ext>
            </a:extLst>
          </p:cNvPr>
          <p:cNvSpPr txBox="1">
            <a:spLocks noChangeArrowheads="1"/>
          </p:cNvSpPr>
          <p:nvPr/>
        </p:nvSpPr>
        <p:spPr bwMode="auto">
          <a:xfrm>
            <a:off x="10526159" y="6513093"/>
            <a:ext cx="1665841"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sz="1200" dirty="0">
                <a:solidFill>
                  <a:srgbClr val="646164"/>
                </a:solidFill>
                <a:latin typeface="Arial" panose="020B0604020202020204" pitchFamily="34" charset="0"/>
                <a:cs typeface="Arial" panose="020B0604020202020204" pitchFamily="34" charset="0"/>
              </a:rPr>
              <a:t>Anne O’Donnell-Luria</a:t>
            </a:r>
          </a:p>
        </p:txBody>
      </p:sp>
    </p:spTree>
    <p:extLst>
      <p:ext uri="{BB962C8B-B14F-4D97-AF65-F5344CB8AC3E}">
        <p14:creationId xmlns:p14="http://schemas.microsoft.com/office/powerpoint/2010/main" val="3564319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2" grpId="0"/>
      <p:bldP spid="3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8EEC1B56-28B1-2D44-BC43-02D69A6902DC}"/>
              </a:ext>
            </a:extLst>
          </p:cNvPr>
          <p:cNvSpPr txBox="1"/>
          <p:nvPr/>
        </p:nvSpPr>
        <p:spPr>
          <a:xfrm>
            <a:off x="838200" y="1657399"/>
            <a:ext cx="11353800" cy="2554545"/>
          </a:xfrm>
          <a:prstGeom prst="rect">
            <a:avLst/>
          </a:prstGeom>
          <a:noFill/>
        </p:spPr>
        <p:txBody>
          <a:bodyPr wrap="square" rtlCol="0">
            <a:spAutoFit/>
          </a:bodyPr>
          <a:lstStyle/>
          <a:p>
            <a:r>
              <a:rPr lang="en-US" sz="1600" dirty="0">
                <a:latin typeface="Arial" panose="020B0604020202020204" pitchFamily="34" charset="0"/>
                <a:cs typeface="Arial" panose="020B0604020202020204" pitchFamily="34" charset="0"/>
              </a:rPr>
              <a:t>Consider evidence driven by the </a:t>
            </a:r>
            <a:r>
              <a:rPr lang="en-US" sz="1600" b="1" dirty="0">
                <a:solidFill>
                  <a:srgbClr val="6AA4A2"/>
                </a:solidFill>
                <a:latin typeface="Arial" panose="020B0604020202020204" pitchFamily="34" charset="0"/>
                <a:cs typeface="Arial" panose="020B0604020202020204" pitchFamily="34" charset="0"/>
              </a:rPr>
              <a:t>ACMG/AMP guidelines</a:t>
            </a:r>
            <a:r>
              <a:rPr lang="en-US" sz="1600" dirty="0">
                <a:latin typeface="Arial" panose="020B0604020202020204" pitchFamily="34" charset="0"/>
                <a:cs typeface="Arial" panose="020B0604020202020204" pitchFamily="34" charset="0"/>
              </a:rPr>
              <a:t> (Richards et al. 2015, </a:t>
            </a:r>
            <a:r>
              <a:rPr lang="en-US" sz="1600" i="1" dirty="0">
                <a:latin typeface="Arial" panose="020B0604020202020204" pitchFamily="34" charset="0"/>
                <a:cs typeface="Arial" panose="020B0604020202020204" pitchFamily="34" charset="0"/>
              </a:rPr>
              <a:t>Genetics in Medicine</a:t>
            </a:r>
            <a:r>
              <a:rPr lang="en-US" sz="1600" dirty="0">
                <a:latin typeface="Arial" panose="020B0604020202020204" pitchFamily="34" charset="0"/>
                <a:cs typeface="Arial" panose="020B0604020202020204" pitchFamily="34" charset="0"/>
              </a:rPr>
              <a:t>)</a:t>
            </a:r>
          </a:p>
          <a:p>
            <a:endParaRPr lang="en-US" sz="16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all variants fall in established Mendelian disease genes</a:t>
            </a:r>
          </a:p>
          <a:p>
            <a:pPr marL="285750"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all were absent from ClinVar</a:t>
            </a:r>
          </a:p>
          <a:p>
            <a:pPr marL="285750"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majority of variants were classified as </a:t>
            </a:r>
            <a:r>
              <a:rPr lang="en-US" sz="1600" b="1" dirty="0">
                <a:solidFill>
                  <a:srgbClr val="CC9FB7"/>
                </a:solidFill>
                <a:latin typeface="Arial" panose="020B0604020202020204" pitchFamily="34" charset="0"/>
                <a:cs typeface="Arial" panose="020B0604020202020204" pitchFamily="34" charset="0"/>
              </a:rPr>
              <a:t>P/LP</a:t>
            </a:r>
            <a:r>
              <a:rPr lang="en-US" sz="1600" b="1" dirty="0">
                <a:solidFill>
                  <a:srgbClr val="6AA4A2"/>
                </a:solidFill>
                <a:latin typeface="Arial" panose="020B0604020202020204" pitchFamily="34" charset="0"/>
                <a:cs typeface="Arial" panose="020B0604020202020204" pitchFamily="34" charset="0"/>
              </a:rPr>
              <a:t> </a:t>
            </a:r>
            <a:r>
              <a:rPr lang="en-US" sz="1600" dirty="0">
                <a:latin typeface="Arial" panose="020B0604020202020204" pitchFamily="34" charset="0"/>
                <a:cs typeface="Arial" panose="020B0604020202020204" pitchFamily="34" charset="0"/>
              </a:rPr>
              <a:t>(12/14) by ACMG/AMP, two were </a:t>
            </a:r>
            <a:r>
              <a:rPr lang="en-US" sz="1600" b="1" dirty="0">
                <a:solidFill>
                  <a:schemeClr val="bg1">
                    <a:lumMod val="50000"/>
                  </a:schemeClr>
                </a:solidFill>
                <a:latin typeface="Arial" panose="020B0604020202020204" pitchFamily="34" charset="0"/>
                <a:cs typeface="Arial" panose="020B0604020202020204" pitchFamily="34" charset="0"/>
              </a:rPr>
              <a:t>VUS</a:t>
            </a:r>
            <a:r>
              <a:rPr lang="en-US" sz="1600" dirty="0">
                <a:latin typeface="Arial" panose="020B0604020202020204" pitchFamily="34" charset="0"/>
                <a:cs typeface="Arial" panose="020B0604020202020204" pitchFamily="34" charset="0"/>
              </a:rPr>
              <a:t> (2/14)</a:t>
            </a:r>
          </a:p>
          <a:p>
            <a:endParaRPr lang="en-US" sz="1600" dirty="0">
              <a:latin typeface="Arial" panose="020B0604020202020204" pitchFamily="34" charset="0"/>
              <a:cs typeface="Arial" panose="020B0604020202020204" pitchFamily="34" charset="0"/>
            </a:endParaRPr>
          </a:p>
          <a:p>
            <a:r>
              <a:rPr lang="en-US" sz="1600" dirty="0">
                <a:latin typeface="Arial" panose="020B0604020202020204" pitchFamily="34" charset="0"/>
                <a:cs typeface="Arial" panose="020B0604020202020204" pitchFamily="34" charset="0"/>
              </a:rPr>
              <a:t>Prioritized variants were discussed in an MDT of physicians, genetic counselors, analysts, and molecular geneticists</a:t>
            </a:r>
          </a:p>
          <a:p>
            <a:endParaRPr lang="en-US" sz="16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all in agreement to return the result to the patient following CLIA confirmation</a:t>
            </a:r>
          </a:p>
          <a:p>
            <a:pPr marL="285750"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received agreement from patient’s physician</a:t>
            </a:r>
          </a:p>
        </p:txBody>
      </p:sp>
      <p:sp>
        <p:nvSpPr>
          <p:cNvPr id="8" name="Rectangle 7">
            <a:extLst>
              <a:ext uri="{FF2B5EF4-FFF2-40B4-BE49-F238E27FC236}">
                <a16:creationId xmlns:a16="http://schemas.microsoft.com/office/drawing/2014/main" id="{C1B1EB37-AF90-3547-938C-539BA8D89766}"/>
              </a:ext>
            </a:extLst>
          </p:cNvPr>
          <p:cNvSpPr/>
          <p:nvPr/>
        </p:nvSpPr>
        <p:spPr>
          <a:xfrm>
            <a:off x="-180109" y="-96982"/>
            <a:ext cx="12704618" cy="1385455"/>
          </a:xfrm>
          <a:prstGeom prst="rect">
            <a:avLst/>
          </a:prstGeom>
          <a:solidFill>
            <a:srgbClr val="6AA4A2"/>
          </a:solidFill>
          <a:ln>
            <a:solidFill>
              <a:srgbClr val="6AA4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29C36AEB-84C5-4ECC-638F-3C18C0BC430A}"/>
              </a:ext>
            </a:extLst>
          </p:cNvPr>
          <p:cNvSpPr txBox="1">
            <a:spLocks/>
          </p:cNvSpPr>
          <p:nvPr/>
        </p:nvSpPr>
        <p:spPr>
          <a:xfrm>
            <a:off x="838200" y="-67037"/>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500" b="1" dirty="0">
                <a:solidFill>
                  <a:schemeClr val="bg1"/>
                </a:solidFill>
                <a:latin typeface="Arial" panose="020B0604020202020204" pitchFamily="34" charset="0"/>
                <a:cs typeface="Arial" panose="020B0604020202020204" pitchFamily="34" charset="0"/>
              </a:rPr>
              <a:t>Selection of solved “ground truth” cases</a:t>
            </a:r>
          </a:p>
        </p:txBody>
      </p:sp>
      <p:sp>
        <p:nvSpPr>
          <p:cNvPr id="5" name="Text Box 6">
            <a:extLst>
              <a:ext uri="{FF2B5EF4-FFF2-40B4-BE49-F238E27FC236}">
                <a16:creationId xmlns:a16="http://schemas.microsoft.com/office/drawing/2014/main" id="{DA014300-F8FA-8C64-26E5-278B644DAA2D}"/>
              </a:ext>
            </a:extLst>
          </p:cNvPr>
          <p:cNvSpPr txBox="1">
            <a:spLocks noChangeArrowheads="1"/>
          </p:cNvSpPr>
          <p:nvPr/>
        </p:nvSpPr>
        <p:spPr bwMode="auto">
          <a:xfrm>
            <a:off x="0" y="6513094"/>
            <a:ext cx="1500732"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dirty="0">
                <a:solidFill>
                  <a:srgbClr val="646164"/>
                </a:solidFill>
                <a:latin typeface="Arial" panose="020B0604020202020204" pitchFamily="34" charset="0"/>
                <a:cs typeface="Arial" panose="020B0604020202020204" pitchFamily="34" charset="0"/>
              </a:rPr>
              <a:t>Created for CAGI 6</a:t>
            </a:r>
          </a:p>
        </p:txBody>
      </p:sp>
      <p:sp>
        <p:nvSpPr>
          <p:cNvPr id="10" name="Text Box 9">
            <a:extLst>
              <a:ext uri="{FF2B5EF4-FFF2-40B4-BE49-F238E27FC236}">
                <a16:creationId xmlns:a16="http://schemas.microsoft.com/office/drawing/2014/main" id="{6E87C000-86BD-8FE6-4690-A4660B86ED38}"/>
              </a:ext>
            </a:extLst>
          </p:cNvPr>
          <p:cNvSpPr txBox="1">
            <a:spLocks noChangeArrowheads="1"/>
          </p:cNvSpPr>
          <p:nvPr/>
        </p:nvSpPr>
        <p:spPr bwMode="auto">
          <a:xfrm>
            <a:off x="5002649" y="6513094"/>
            <a:ext cx="189667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dirty="0" err="1">
                <a:solidFill>
                  <a:srgbClr val="646164"/>
                </a:solidFill>
                <a:latin typeface="Arial" panose="020B0604020202020204" pitchFamily="34" charset="0"/>
                <a:cs typeface="Arial" panose="020B0604020202020204" pitchFamily="34" charset="0"/>
              </a:rPr>
              <a:t>genomeinterpretation.org</a:t>
            </a:r>
            <a:endParaRPr lang="en-US" altLang="en-US" sz="1200" dirty="0">
              <a:solidFill>
                <a:srgbClr val="646164"/>
              </a:solidFill>
              <a:latin typeface="Arial" panose="020B0604020202020204" pitchFamily="34" charset="0"/>
              <a:cs typeface="Arial" panose="020B0604020202020204" pitchFamily="34" charset="0"/>
            </a:endParaRPr>
          </a:p>
        </p:txBody>
      </p:sp>
      <p:sp>
        <p:nvSpPr>
          <p:cNvPr id="11" name="Text Box 8">
            <a:extLst>
              <a:ext uri="{FF2B5EF4-FFF2-40B4-BE49-F238E27FC236}">
                <a16:creationId xmlns:a16="http://schemas.microsoft.com/office/drawing/2014/main" id="{DDDC66BE-6C78-056D-62EC-E85A4A021930}"/>
              </a:ext>
            </a:extLst>
          </p:cNvPr>
          <p:cNvSpPr txBox="1">
            <a:spLocks noChangeArrowheads="1"/>
          </p:cNvSpPr>
          <p:nvPr/>
        </p:nvSpPr>
        <p:spPr bwMode="auto">
          <a:xfrm>
            <a:off x="10526159" y="6513093"/>
            <a:ext cx="1665841"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sz="1200" dirty="0">
                <a:solidFill>
                  <a:srgbClr val="646164"/>
                </a:solidFill>
                <a:latin typeface="Arial" panose="020B0604020202020204" pitchFamily="34" charset="0"/>
                <a:cs typeface="Arial" panose="020B0604020202020204" pitchFamily="34" charset="0"/>
              </a:rPr>
              <a:t>Anne O’Donnell-Luria</a:t>
            </a:r>
          </a:p>
        </p:txBody>
      </p:sp>
    </p:spTree>
    <p:extLst>
      <p:ext uri="{BB962C8B-B14F-4D97-AF65-F5344CB8AC3E}">
        <p14:creationId xmlns:p14="http://schemas.microsoft.com/office/powerpoint/2010/main" val="1701370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8" end="8"/>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CC8DA20-DE5D-9344-81C8-58F56F7AC45F}"/>
              </a:ext>
            </a:extLst>
          </p:cNvPr>
          <p:cNvSpPr txBox="1"/>
          <p:nvPr/>
        </p:nvSpPr>
        <p:spPr>
          <a:xfrm>
            <a:off x="838200" y="1671253"/>
            <a:ext cx="10728562" cy="3693319"/>
          </a:xfrm>
          <a:prstGeom prst="rect">
            <a:avLst/>
          </a:prstGeom>
          <a:noFill/>
        </p:spPr>
        <p:txBody>
          <a:bodyPr wrap="square" rtlCol="0">
            <a:spAutoFit/>
          </a:bodyPr>
          <a:lstStyle/>
          <a:p>
            <a:r>
              <a:rPr lang="en-US" sz="1500" b="1" dirty="0">
                <a:solidFill>
                  <a:srgbClr val="000000"/>
                </a:solidFill>
                <a:latin typeface="Arial" panose="020B0604020202020204" pitchFamily="34" charset="0"/>
              </a:rPr>
              <a:t>De Novo/ Dominant Restrictive:</a:t>
            </a:r>
            <a:br>
              <a:rPr lang="en-US" sz="1500" dirty="0">
                <a:solidFill>
                  <a:srgbClr val="000000"/>
                </a:solidFill>
                <a:latin typeface="Arial" panose="020B0604020202020204" pitchFamily="34" charset="0"/>
              </a:rPr>
            </a:br>
            <a:r>
              <a:rPr lang="en-US" sz="1500" dirty="0">
                <a:solidFill>
                  <a:srgbClr val="000000"/>
                </a:solidFill>
                <a:latin typeface="Arial" panose="020B0604020202020204" pitchFamily="34" charset="0"/>
              </a:rPr>
              <a:t>Inheritance: De Novo/ Dominant</a:t>
            </a:r>
            <a:endParaRPr lang="en-US" sz="1500" dirty="0">
              <a:solidFill>
                <a:srgbClr val="000000"/>
              </a:solidFill>
              <a:latin typeface="Helvetica" pitchFamily="2" charset="0"/>
            </a:endParaRPr>
          </a:p>
          <a:p>
            <a:r>
              <a:rPr lang="en-US" sz="1500" dirty="0">
                <a:solidFill>
                  <a:srgbClr val="000000"/>
                </a:solidFill>
                <a:latin typeface="Arial" panose="020B0604020202020204" pitchFamily="34" charset="0"/>
              </a:rPr>
              <a:t>Pathogenicity: ClinVar Pathogenic/ Likely Path (gnomAD AF &lt;0.05) + HGMD disease causing </a:t>
            </a:r>
            <a:endParaRPr lang="en-US" sz="1500" dirty="0">
              <a:solidFill>
                <a:srgbClr val="000000"/>
              </a:solidFill>
              <a:latin typeface="Helvetica" pitchFamily="2" charset="0"/>
            </a:endParaRPr>
          </a:p>
          <a:p>
            <a:r>
              <a:rPr lang="en-US" sz="1500" dirty="0">
                <a:solidFill>
                  <a:srgbClr val="000000"/>
                </a:solidFill>
                <a:latin typeface="Arial" panose="020B0604020202020204" pitchFamily="34" charset="0"/>
              </a:rPr>
              <a:t>Annotations: PTV (nonsense, frameshift, canonical splice site) + Missense + Extended Splice Site </a:t>
            </a:r>
            <a:endParaRPr lang="en-US" sz="1500" dirty="0">
              <a:solidFill>
                <a:srgbClr val="000000"/>
              </a:solidFill>
              <a:latin typeface="Helvetica" pitchFamily="2" charset="0"/>
            </a:endParaRPr>
          </a:p>
          <a:p>
            <a:r>
              <a:rPr lang="en-US" sz="1500" dirty="0">
                <a:solidFill>
                  <a:srgbClr val="000000"/>
                </a:solidFill>
                <a:latin typeface="Arial" panose="020B0604020202020204" pitchFamily="34" charset="0"/>
              </a:rPr>
              <a:t>Frequency: </a:t>
            </a:r>
            <a:r>
              <a:rPr lang="en-US" sz="1500" dirty="0" err="1">
                <a:solidFill>
                  <a:srgbClr val="000000"/>
                </a:solidFill>
                <a:latin typeface="Arial" panose="020B0604020202020204" pitchFamily="34" charset="0"/>
              </a:rPr>
              <a:t>gnomAD</a:t>
            </a:r>
            <a:r>
              <a:rPr lang="en-US" sz="1500" dirty="0">
                <a:solidFill>
                  <a:srgbClr val="000000"/>
                </a:solidFill>
                <a:latin typeface="Arial" panose="020B0604020202020204" pitchFamily="34" charset="0"/>
              </a:rPr>
              <a:t> genomes AF: &lt;=0.001</a:t>
            </a:r>
            <a:r>
              <a:rPr lang="en-US" sz="1500" dirty="0">
                <a:solidFill>
                  <a:srgbClr val="000000"/>
                </a:solidFill>
                <a:latin typeface="Helvetica" pitchFamily="2" charset="0"/>
              </a:rPr>
              <a:t> </a:t>
            </a:r>
            <a:r>
              <a:rPr lang="en-US" sz="1500" dirty="0" err="1">
                <a:solidFill>
                  <a:srgbClr val="000000"/>
                </a:solidFill>
                <a:latin typeface="Arial" panose="020B0604020202020204" pitchFamily="34" charset="0"/>
              </a:rPr>
              <a:t>gnomAD</a:t>
            </a:r>
            <a:r>
              <a:rPr lang="en-US" sz="1500" dirty="0">
                <a:solidFill>
                  <a:srgbClr val="000000"/>
                </a:solidFill>
                <a:latin typeface="Arial" panose="020B0604020202020204" pitchFamily="34" charset="0"/>
              </a:rPr>
              <a:t> exomes AF: &lt;=0.001 </a:t>
            </a:r>
            <a:r>
              <a:rPr lang="en-US" sz="1500" dirty="0" err="1">
                <a:solidFill>
                  <a:srgbClr val="000000"/>
                </a:solidFill>
                <a:latin typeface="Arial" panose="020B0604020202020204" pitchFamily="34" charset="0"/>
              </a:rPr>
              <a:t>Callset</a:t>
            </a:r>
            <a:r>
              <a:rPr lang="en-US" sz="1500" dirty="0">
                <a:solidFill>
                  <a:srgbClr val="000000"/>
                </a:solidFill>
                <a:latin typeface="Arial" panose="020B0604020202020204" pitchFamily="34" charset="0"/>
              </a:rPr>
              <a:t> AF: 0.01</a:t>
            </a:r>
            <a:endParaRPr lang="en-US" sz="1500" dirty="0">
              <a:solidFill>
                <a:srgbClr val="000000"/>
              </a:solidFill>
              <a:latin typeface="Helvetica" pitchFamily="2" charset="0"/>
            </a:endParaRPr>
          </a:p>
          <a:p>
            <a:r>
              <a:rPr lang="en-US" sz="1500" dirty="0">
                <a:solidFill>
                  <a:srgbClr val="000000"/>
                </a:solidFill>
                <a:latin typeface="Arial" panose="020B0604020202020204" pitchFamily="34" charset="0"/>
              </a:rPr>
              <a:t>Location: None</a:t>
            </a:r>
            <a:endParaRPr lang="en-US" sz="1500" dirty="0">
              <a:solidFill>
                <a:srgbClr val="000000"/>
              </a:solidFill>
              <a:latin typeface="Helvetica" pitchFamily="2" charset="0"/>
            </a:endParaRPr>
          </a:p>
          <a:p>
            <a:r>
              <a:rPr lang="en-US" sz="1500" dirty="0">
                <a:solidFill>
                  <a:srgbClr val="000000"/>
                </a:solidFill>
                <a:latin typeface="Arial" panose="020B0604020202020204" pitchFamily="34" charset="0"/>
              </a:rPr>
              <a:t>Call Quality: Pass Variants Only</a:t>
            </a:r>
            <a:r>
              <a:rPr lang="en-US" sz="1500" dirty="0">
                <a:solidFill>
                  <a:srgbClr val="000000"/>
                </a:solidFill>
                <a:latin typeface="Helvetica" pitchFamily="2" charset="0"/>
              </a:rPr>
              <a:t> </a:t>
            </a:r>
            <a:r>
              <a:rPr lang="en-US" sz="1500" dirty="0">
                <a:solidFill>
                  <a:srgbClr val="000000"/>
                </a:solidFill>
                <a:latin typeface="Arial" panose="020B0604020202020204" pitchFamily="34" charset="0"/>
              </a:rPr>
              <a:t>GQ 40</a:t>
            </a:r>
            <a:r>
              <a:rPr lang="en-US" sz="1500" dirty="0">
                <a:solidFill>
                  <a:srgbClr val="000000"/>
                </a:solidFill>
                <a:latin typeface="Helvetica" pitchFamily="2" charset="0"/>
              </a:rPr>
              <a:t> </a:t>
            </a:r>
            <a:r>
              <a:rPr lang="en-US" sz="1500" dirty="0">
                <a:solidFill>
                  <a:srgbClr val="000000"/>
                </a:solidFill>
                <a:latin typeface="Arial" panose="020B0604020202020204" pitchFamily="34" charset="0"/>
              </a:rPr>
              <a:t>AB 20</a:t>
            </a:r>
            <a:endParaRPr lang="en-US" sz="1500" dirty="0">
              <a:solidFill>
                <a:srgbClr val="000000"/>
              </a:solidFill>
              <a:latin typeface="Helvetica" pitchFamily="2" charset="0"/>
            </a:endParaRPr>
          </a:p>
          <a:p>
            <a:endParaRPr lang="en-US" sz="1500" dirty="0">
              <a:solidFill>
                <a:srgbClr val="000000"/>
              </a:solidFill>
              <a:latin typeface="Helvetica" pitchFamily="2" charset="0"/>
            </a:endParaRPr>
          </a:p>
          <a:p>
            <a:r>
              <a:rPr lang="en-US" sz="1500" b="1" dirty="0">
                <a:solidFill>
                  <a:srgbClr val="000000"/>
                </a:solidFill>
                <a:latin typeface="Arial" panose="020B0604020202020204" pitchFamily="34" charset="0"/>
              </a:rPr>
              <a:t>De Novo/ Dominant Permissive:</a:t>
            </a:r>
            <a:br>
              <a:rPr lang="en-US" sz="1500" b="1" dirty="0">
                <a:solidFill>
                  <a:srgbClr val="000000"/>
                </a:solidFill>
                <a:latin typeface="Arial" panose="020B0604020202020204" pitchFamily="34" charset="0"/>
              </a:rPr>
            </a:br>
            <a:r>
              <a:rPr lang="en-US" sz="1500" dirty="0">
                <a:solidFill>
                  <a:srgbClr val="000000"/>
                </a:solidFill>
                <a:latin typeface="Arial" panose="020B0604020202020204" pitchFamily="34" charset="0"/>
              </a:rPr>
              <a:t>Inheritance: De Novo/ Dominant</a:t>
            </a:r>
            <a:endParaRPr lang="en-US" sz="1500" dirty="0">
              <a:solidFill>
                <a:srgbClr val="000000"/>
              </a:solidFill>
              <a:latin typeface="Helvetica" pitchFamily="2" charset="0"/>
            </a:endParaRPr>
          </a:p>
          <a:p>
            <a:r>
              <a:rPr lang="en-US" sz="1500" dirty="0">
                <a:solidFill>
                  <a:srgbClr val="000000"/>
                </a:solidFill>
                <a:latin typeface="Arial" panose="020B0604020202020204" pitchFamily="34" charset="0"/>
              </a:rPr>
              <a:t>Pathogenicity: Pathogenic/Likely Path. (gnomAD </a:t>
            </a:r>
            <a:r>
              <a:rPr lang="en-US" sz="1500" dirty="0" err="1">
                <a:solidFill>
                  <a:srgbClr val="000000"/>
                </a:solidFill>
                <a:latin typeface="Arial" panose="020B0604020202020204" pitchFamily="34" charset="0"/>
              </a:rPr>
              <a:t>popmax</a:t>
            </a:r>
            <a:r>
              <a:rPr lang="en-US" sz="1500" dirty="0">
                <a:solidFill>
                  <a:srgbClr val="000000"/>
                </a:solidFill>
                <a:latin typeface="Arial" panose="020B0604020202020204" pitchFamily="34" charset="0"/>
              </a:rPr>
              <a:t> AF &lt;0.05) + </a:t>
            </a:r>
            <a:r>
              <a:rPr lang="en-US" sz="1500" dirty="0" err="1">
                <a:solidFill>
                  <a:srgbClr val="000000"/>
                </a:solidFill>
                <a:latin typeface="Arial" panose="020B0604020202020204" pitchFamily="34" charset="0"/>
              </a:rPr>
              <a:t>Clinvar</a:t>
            </a:r>
            <a:r>
              <a:rPr lang="en-US" sz="1500" dirty="0">
                <a:solidFill>
                  <a:srgbClr val="000000"/>
                </a:solidFill>
                <a:latin typeface="Arial" panose="020B0604020202020204" pitchFamily="34" charset="0"/>
              </a:rPr>
              <a:t> VUS or Conflicting + HGMD DM</a:t>
            </a:r>
            <a:endParaRPr lang="en-US" sz="1500" dirty="0">
              <a:solidFill>
                <a:srgbClr val="000000"/>
              </a:solidFill>
              <a:latin typeface="Helvetica" pitchFamily="2" charset="0"/>
            </a:endParaRPr>
          </a:p>
          <a:p>
            <a:r>
              <a:rPr lang="en-US" sz="1500" dirty="0">
                <a:solidFill>
                  <a:srgbClr val="000000"/>
                </a:solidFill>
                <a:latin typeface="Arial" panose="020B0604020202020204" pitchFamily="34" charset="0"/>
              </a:rPr>
              <a:t>Annotations: All rare coding variants, </a:t>
            </a:r>
            <a:r>
              <a:rPr lang="en-US" sz="1500" dirty="0" err="1">
                <a:solidFill>
                  <a:srgbClr val="000000"/>
                </a:solidFill>
                <a:latin typeface="Arial" panose="020B0604020202020204" pitchFamily="34" charset="0"/>
              </a:rPr>
              <a:t>SpliceAI</a:t>
            </a:r>
            <a:r>
              <a:rPr lang="en-US" sz="1500" dirty="0">
                <a:solidFill>
                  <a:srgbClr val="000000"/>
                </a:solidFill>
                <a:latin typeface="Arial" panose="020B0604020202020204" pitchFamily="34" charset="0"/>
              </a:rPr>
              <a:t> &gt;0.1</a:t>
            </a:r>
            <a:endParaRPr lang="en-US" sz="1500" dirty="0">
              <a:solidFill>
                <a:srgbClr val="000000"/>
              </a:solidFill>
              <a:latin typeface="Helvetica" pitchFamily="2" charset="0"/>
            </a:endParaRPr>
          </a:p>
          <a:p>
            <a:r>
              <a:rPr lang="en-US" sz="1500" dirty="0">
                <a:solidFill>
                  <a:srgbClr val="000000"/>
                </a:solidFill>
                <a:latin typeface="Arial" panose="020B0604020202020204" pitchFamily="34" charset="0"/>
              </a:rPr>
              <a:t>Frequency</a:t>
            </a:r>
            <a:r>
              <a:rPr lang="en-US" sz="1500" dirty="0">
                <a:solidFill>
                  <a:srgbClr val="000000"/>
                </a:solidFill>
                <a:latin typeface="Helvetica" pitchFamily="2" charset="0"/>
              </a:rPr>
              <a:t>: </a:t>
            </a:r>
            <a:r>
              <a:rPr lang="en-US" sz="1500" dirty="0" err="1">
                <a:solidFill>
                  <a:srgbClr val="000000"/>
                </a:solidFill>
                <a:latin typeface="Arial" panose="020B0604020202020204" pitchFamily="34" charset="0"/>
              </a:rPr>
              <a:t>gnomAD</a:t>
            </a:r>
            <a:r>
              <a:rPr lang="en-US" sz="1500" dirty="0">
                <a:solidFill>
                  <a:srgbClr val="000000"/>
                </a:solidFill>
                <a:latin typeface="Arial" panose="020B0604020202020204" pitchFamily="34" charset="0"/>
              </a:rPr>
              <a:t> genomes AF: &lt;=0.001</a:t>
            </a:r>
            <a:r>
              <a:rPr lang="en-US" sz="1500" dirty="0">
                <a:solidFill>
                  <a:srgbClr val="000000"/>
                </a:solidFill>
                <a:latin typeface="Helvetica" pitchFamily="2" charset="0"/>
              </a:rPr>
              <a:t>, </a:t>
            </a:r>
            <a:r>
              <a:rPr lang="en-US" sz="1500" dirty="0" err="1">
                <a:solidFill>
                  <a:srgbClr val="000000"/>
                </a:solidFill>
                <a:latin typeface="Arial" panose="020B0604020202020204" pitchFamily="34" charset="0"/>
              </a:rPr>
              <a:t>gnomAD</a:t>
            </a:r>
            <a:r>
              <a:rPr lang="en-US" sz="1500" dirty="0">
                <a:solidFill>
                  <a:srgbClr val="000000"/>
                </a:solidFill>
                <a:latin typeface="Arial" panose="020B0604020202020204" pitchFamily="34" charset="0"/>
              </a:rPr>
              <a:t> exomes AF: &lt;=0.001, </a:t>
            </a:r>
            <a:r>
              <a:rPr lang="en-US" sz="1500" dirty="0" err="1">
                <a:solidFill>
                  <a:srgbClr val="000000"/>
                </a:solidFill>
                <a:latin typeface="Arial" panose="020B0604020202020204" pitchFamily="34" charset="0"/>
              </a:rPr>
              <a:t>Callset</a:t>
            </a:r>
            <a:r>
              <a:rPr lang="en-US" sz="1500" dirty="0">
                <a:solidFill>
                  <a:srgbClr val="000000"/>
                </a:solidFill>
                <a:latin typeface="Arial" panose="020B0604020202020204" pitchFamily="34" charset="0"/>
              </a:rPr>
              <a:t> AF: &lt;=0.01</a:t>
            </a:r>
            <a:endParaRPr lang="en-US" sz="1500" dirty="0">
              <a:solidFill>
                <a:srgbClr val="000000"/>
              </a:solidFill>
              <a:latin typeface="Helvetica" pitchFamily="2" charset="0"/>
            </a:endParaRPr>
          </a:p>
          <a:p>
            <a:r>
              <a:rPr lang="en-US" sz="1500" dirty="0">
                <a:solidFill>
                  <a:srgbClr val="000000"/>
                </a:solidFill>
                <a:latin typeface="Arial" panose="020B0604020202020204" pitchFamily="34" charset="0"/>
              </a:rPr>
              <a:t>Location: None</a:t>
            </a:r>
            <a:endParaRPr lang="en-US" sz="1500" dirty="0">
              <a:solidFill>
                <a:srgbClr val="000000"/>
              </a:solidFill>
              <a:latin typeface="Helvetica" pitchFamily="2" charset="0"/>
            </a:endParaRPr>
          </a:p>
          <a:p>
            <a:r>
              <a:rPr lang="en-US" sz="1500" dirty="0">
                <a:solidFill>
                  <a:srgbClr val="000000"/>
                </a:solidFill>
                <a:latin typeface="Arial" panose="020B0604020202020204" pitchFamily="34" charset="0"/>
              </a:rPr>
              <a:t>Call Quality: Show all variants</a:t>
            </a:r>
            <a:r>
              <a:rPr lang="en-US" sz="1500" dirty="0">
                <a:solidFill>
                  <a:srgbClr val="000000"/>
                </a:solidFill>
                <a:latin typeface="Helvetica" pitchFamily="2" charset="0"/>
              </a:rPr>
              <a:t> </a:t>
            </a:r>
            <a:r>
              <a:rPr lang="en-US" sz="1500" dirty="0">
                <a:solidFill>
                  <a:srgbClr val="000000"/>
                </a:solidFill>
                <a:latin typeface="Arial" panose="020B0604020202020204" pitchFamily="34" charset="0"/>
              </a:rPr>
              <a:t>GQ 40</a:t>
            </a:r>
            <a:r>
              <a:rPr lang="en-US" sz="1500" dirty="0">
                <a:solidFill>
                  <a:srgbClr val="000000"/>
                </a:solidFill>
                <a:latin typeface="Helvetica" pitchFamily="2" charset="0"/>
              </a:rPr>
              <a:t> </a:t>
            </a:r>
            <a:r>
              <a:rPr lang="en-US" sz="1500" dirty="0">
                <a:solidFill>
                  <a:srgbClr val="000000"/>
                </a:solidFill>
                <a:latin typeface="Arial" panose="020B0604020202020204" pitchFamily="34" charset="0"/>
              </a:rPr>
              <a:t>AB 10</a:t>
            </a:r>
            <a:endParaRPr lang="en-US" sz="1500" dirty="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BE4B97D4-B011-4F05-6009-CE2F1DB9D621}"/>
              </a:ext>
            </a:extLst>
          </p:cNvPr>
          <p:cNvSpPr/>
          <p:nvPr/>
        </p:nvSpPr>
        <p:spPr>
          <a:xfrm>
            <a:off x="-180109" y="-96982"/>
            <a:ext cx="12704618" cy="1385455"/>
          </a:xfrm>
          <a:prstGeom prst="rect">
            <a:avLst/>
          </a:prstGeom>
          <a:solidFill>
            <a:srgbClr val="6AA4A2"/>
          </a:solidFill>
          <a:ln>
            <a:solidFill>
              <a:srgbClr val="6AA4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C6931F87-70AA-1303-EF02-9A748A1A5F4A}"/>
              </a:ext>
            </a:extLst>
          </p:cNvPr>
          <p:cNvSpPr txBox="1">
            <a:spLocks/>
          </p:cNvSpPr>
          <p:nvPr/>
        </p:nvSpPr>
        <p:spPr>
          <a:xfrm>
            <a:off x="838200" y="-67037"/>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500" b="1" dirty="0">
                <a:solidFill>
                  <a:schemeClr val="bg1"/>
                </a:solidFill>
                <a:latin typeface="Arial" panose="020B0604020202020204" pitchFamily="34" charset="0"/>
                <a:cs typeface="Arial" panose="020B0604020202020204" pitchFamily="34" charset="0"/>
              </a:rPr>
              <a:t>Selection of solved “ground truth” families</a:t>
            </a:r>
          </a:p>
        </p:txBody>
      </p:sp>
    </p:spTree>
    <p:extLst>
      <p:ext uri="{BB962C8B-B14F-4D97-AF65-F5344CB8AC3E}">
        <p14:creationId xmlns:p14="http://schemas.microsoft.com/office/powerpoint/2010/main" val="8521460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AF7B966-E7E6-7749-BFCE-F757D86DD7E0}"/>
              </a:ext>
            </a:extLst>
          </p:cNvPr>
          <p:cNvSpPr txBox="1"/>
          <p:nvPr/>
        </p:nvSpPr>
        <p:spPr>
          <a:xfrm>
            <a:off x="838200" y="1674720"/>
            <a:ext cx="10728562" cy="4247317"/>
          </a:xfrm>
          <a:prstGeom prst="rect">
            <a:avLst/>
          </a:prstGeom>
          <a:noFill/>
        </p:spPr>
        <p:txBody>
          <a:bodyPr wrap="square" rtlCol="0">
            <a:spAutoFit/>
          </a:bodyPr>
          <a:lstStyle/>
          <a:p>
            <a:r>
              <a:rPr lang="en-US" sz="1500" b="1" dirty="0">
                <a:solidFill>
                  <a:srgbClr val="000000"/>
                </a:solidFill>
                <a:latin typeface="Arial" panose="020B0604020202020204" pitchFamily="34" charset="0"/>
              </a:rPr>
              <a:t>Recessive Restrictive:</a:t>
            </a:r>
            <a:endParaRPr lang="en-US" sz="1500" dirty="0">
              <a:solidFill>
                <a:srgbClr val="000000"/>
              </a:solidFill>
              <a:latin typeface="Helvetica" pitchFamily="2" charset="0"/>
            </a:endParaRPr>
          </a:p>
          <a:p>
            <a:r>
              <a:rPr lang="en-US" sz="1500" dirty="0">
                <a:solidFill>
                  <a:srgbClr val="000000"/>
                </a:solidFill>
                <a:latin typeface="Arial" panose="020B0604020202020204" pitchFamily="34" charset="0"/>
              </a:rPr>
              <a:t>Inheritance: Recessive</a:t>
            </a:r>
            <a:endParaRPr lang="en-US" sz="1500" dirty="0">
              <a:solidFill>
                <a:srgbClr val="000000"/>
              </a:solidFill>
              <a:latin typeface="Helvetica" pitchFamily="2" charset="0"/>
            </a:endParaRPr>
          </a:p>
          <a:p>
            <a:r>
              <a:rPr lang="en-US" sz="1500" dirty="0">
                <a:solidFill>
                  <a:srgbClr val="000000"/>
                </a:solidFill>
                <a:latin typeface="Arial" panose="020B0604020202020204" pitchFamily="34" charset="0"/>
              </a:rPr>
              <a:t>Pathogenicity: Pathogenic/ Likely Path. ClinVar (gnomAD AF &lt;0.05) + HGMD DM</a:t>
            </a:r>
            <a:endParaRPr lang="en-US" sz="1500" dirty="0">
              <a:solidFill>
                <a:srgbClr val="000000"/>
              </a:solidFill>
              <a:latin typeface="Helvetica" pitchFamily="2" charset="0"/>
            </a:endParaRPr>
          </a:p>
          <a:p>
            <a:r>
              <a:rPr lang="en-US" sz="1500" dirty="0">
                <a:solidFill>
                  <a:srgbClr val="000000"/>
                </a:solidFill>
                <a:latin typeface="Arial" panose="020B0604020202020204" pitchFamily="34" charset="0"/>
              </a:rPr>
              <a:t>Annotations: PTV, Missense, extended splice site, </a:t>
            </a:r>
            <a:r>
              <a:rPr lang="en-US" sz="1500" dirty="0" err="1">
                <a:solidFill>
                  <a:srgbClr val="000000"/>
                </a:solidFill>
                <a:latin typeface="Arial" panose="020B0604020202020204" pitchFamily="34" charset="0"/>
              </a:rPr>
              <a:t>SpliceAI</a:t>
            </a:r>
            <a:r>
              <a:rPr lang="en-US" sz="1500" dirty="0">
                <a:solidFill>
                  <a:srgbClr val="000000"/>
                </a:solidFill>
                <a:latin typeface="Arial" panose="020B0604020202020204" pitchFamily="34" charset="0"/>
              </a:rPr>
              <a:t> score &gt;0.2</a:t>
            </a:r>
            <a:endParaRPr lang="en-US" sz="1500" dirty="0">
              <a:solidFill>
                <a:srgbClr val="000000"/>
              </a:solidFill>
              <a:latin typeface="Helvetica" pitchFamily="2" charset="0"/>
            </a:endParaRPr>
          </a:p>
          <a:p>
            <a:r>
              <a:rPr lang="en-US" sz="1500" dirty="0">
                <a:solidFill>
                  <a:srgbClr val="000000"/>
                </a:solidFill>
                <a:latin typeface="Arial" panose="020B0604020202020204" pitchFamily="34" charset="0"/>
              </a:rPr>
              <a:t>Frequency: </a:t>
            </a:r>
            <a:r>
              <a:rPr lang="en-US" sz="1500" dirty="0" err="1">
                <a:solidFill>
                  <a:srgbClr val="000000"/>
                </a:solidFill>
                <a:latin typeface="Arial" panose="020B0604020202020204" pitchFamily="34" charset="0"/>
              </a:rPr>
              <a:t>gnomAD</a:t>
            </a:r>
            <a:r>
              <a:rPr lang="en-US" sz="1500" dirty="0">
                <a:solidFill>
                  <a:srgbClr val="000000"/>
                </a:solidFill>
                <a:latin typeface="Arial" panose="020B0604020202020204" pitchFamily="34" charset="0"/>
              </a:rPr>
              <a:t> genomes AF: &lt;=0.01</a:t>
            </a:r>
            <a:r>
              <a:rPr lang="en-US" sz="1500" dirty="0">
                <a:solidFill>
                  <a:srgbClr val="000000"/>
                </a:solidFill>
                <a:latin typeface="Helvetica" pitchFamily="2" charset="0"/>
              </a:rPr>
              <a:t> </a:t>
            </a:r>
            <a:r>
              <a:rPr lang="en-US" sz="1500" dirty="0" err="1">
                <a:solidFill>
                  <a:srgbClr val="000000"/>
                </a:solidFill>
                <a:latin typeface="Arial" panose="020B0604020202020204" pitchFamily="34" charset="0"/>
              </a:rPr>
              <a:t>gnomAD</a:t>
            </a:r>
            <a:r>
              <a:rPr lang="en-US" sz="1500" dirty="0">
                <a:solidFill>
                  <a:srgbClr val="000000"/>
                </a:solidFill>
                <a:latin typeface="Arial" panose="020B0604020202020204" pitchFamily="34" charset="0"/>
              </a:rPr>
              <a:t> exomes AF: &lt;=0.01</a:t>
            </a:r>
            <a:r>
              <a:rPr lang="en-US" sz="1500" dirty="0">
                <a:solidFill>
                  <a:srgbClr val="000000"/>
                </a:solidFill>
                <a:latin typeface="Helvetica" pitchFamily="2" charset="0"/>
              </a:rPr>
              <a:t> </a:t>
            </a:r>
            <a:r>
              <a:rPr lang="en-US" sz="1500" dirty="0" err="1">
                <a:solidFill>
                  <a:srgbClr val="000000"/>
                </a:solidFill>
                <a:latin typeface="Arial" panose="020B0604020202020204" pitchFamily="34" charset="0"/>
              </a:rPr>
              <a:t>Callset</a:t>
            </a:r>
            <a:r>
              <a:rPr lang="en-US" sz="1500" dirty="0">
                <a:solidFill>
                  <a:srgbClr val="000000"/>
                </a:solidFill>
                <a:latin typeface="Arial" panose="020B0604020202020204" pitchFamily="34" charset="0"/>
              </a:rPr>
              <a:t> AF: &lt;=0.03</a:t>
            </a:r>
            <a:endParaRPr lang="en-US" sz="1500" dirty="0">
              <a:solidFill>
                <a:srgbClr val="000000"/>
              </a:solidFill>
              <a:latin typeface="Helvetica" pitchFamily="2" charset="0"/>
            </a:endParaRPr>
          </a:p>
          <a:p>
            <a:r>
              <a:rPr lang="en-US" sz="1500" dirty="0">
                <a:solidFill>
                  <a:srgbClr val="000000"/>
                </a:solidFill>
                <a:latin typeface="Arial" panose="020B0604020202020204" pitchFamily="34" charset="0"/>
              </a:rPr>
              <a:t>Location: None</a:t>
            </a:r>
            <a:endParaRPr lang="en-US" sz="1500" dirty="0">
              <a:solidFill>
                <a:srgbClr val="000000"/>
              </a:solidFill>
              <a:latin typeface="Helvetica" pitchFamily="2" charset="0"/>
            </a:endParaRPr>
          </a:p>
          <a:p>
            <a:r>
              <a:rPr lang="en-US" sz="1500" dirty="0">
                <a:solidFill>
                  <a:srgbClr val="000000"/>
                </a:solidFill>
                <a:latin typeface="Arial" panose="020B0604020202020204" pitchFamily="34" charset="0"/>
              </a:rPr>
              <a:t>Call Quality: Pass Variants only</a:t>
            </a:r>
            <a:r>
              <a:rPr lang="en-US" sz="1500" dirty="0">
                <a:solidFill>
                  <a:srgbClr val="000000"/>
                </a:solidFill>
                <a:latin typeface="Helvetica" pitchFamily="2" charset="0"/>
              </a:rPr>
              <a:t> </a:t>
            </a:r>
            <a:r>
              <a:rPr lang="en-US" sz="1500" dirty="0">
                <a:solidFill>
                  <a:srgbClr val="000000"/>
                </a:solidFill>
                <a:latin typeface="Arial" panose="020B0604020202020204" pitchFamily="34" charset="0"/>
              </a:rPr>
              <a:t>GQ 40</a:t>
            </a:r>
            <a:r>
              <a:rPr lang="en-US" sz="1500" dirty="0">
                <a:solidFill>
                  <a:srgbClr val="000000"/>
                </a:solidFill>
                <a:latin typeface="Helvetica" pitchFamily="2" charset="0"/>
              </a:rPr>
              <a:t> </a:t>
            </a:r>
            <a:r>
              <a:rPr lang="en-US" sz="1500" dirty="0">
                <a:solidFill>
                  <a:srgbClr val="000000"/>
                </a:solidFill>
                <a:latin typeface="Arial" panose="020B0604020202020204" pitchFamily="34" charset="0"/>
              </a:rPr>
              <a:t>AB 20</a:t>
            </a:r>
          </a:p>
          <a:p>
            <a:endParaRPr lang="en-US" sz="1500" dirty="0">
              <a:solidFill>
                <a:srgbClr val="000000"/>
              </a:solidFill>
              <a:latin typeface="Arial" panose="020B0604020202020204" pitchFamily="34" charset="0"/>
            </a:endParaRPr>
          </a:p>
          <a:p>
            <a:r>
              <a:rPr lang="en-US" sz="1500" b="1" dirty="0">
                <a:solidFill>
                  <a:srgbClr val="000000"/>
                </a:solidFill>
                <a:latin typeface="Arial" panose="020B0604020202020204" pitchFamily="34" charset="0"/>
              </a:rPr>
              <a:t>Recessive Permissive:</a:t>
            </a:r>
            <a:endParaRPr lang="en-US" sz="1500" dirty="0">
              <a:solidFill>
                <a:srgbClr val="000000"/>
              </a:solidFill>
              <a:latin typeface="Helvetica" pitchFamily="2" charset="0"/>
            </a:endParaRPr>
          </a:p>
          <a:p>
            <a:r>
              <a:rPr lang="en-US" sz="1500" dirty="0">
                <a:solidFill>
                  <a:srgbClr val="000000"/>
                </a:solidFill>
                <a:latin typeface="Arial" panose="020B0604020202020204" pitchFamily="34" charset="0"/>
              </a:rPr>
              <a:t>Inheritance: Recessive</a:t>
            </a:r>
            <a:endParaRPr lang="en-US" sz="1500" dirty="0">
              <a:solidFill>
                <a:srgbClr val="000000"/>
              </a:solidFill>
              <a:latin typeface="Helvetica" pitchFamily="2" charset="0"/>
            </a:endParaRPr>
          </a:p>
          <a:p>
            <a:r>
              <a:rPr lang="en-US" sz="1500" dirty="0">
                <a:solidFill>
                  <a:srgbClr val="000000"/>
                </a:solidFill>
                <a:latin typeface="Arial" panose="020B0604020202020204" pitchFamily="34" charset="0"/>
              </a:rPr>
              <a:t>Pathogenicity: Pathogenic/ Likely Path. ClinVar (gnomAD AF &lt;0.05) + HGMD DM</a:t>
            </a:r>
            <a:endParaRPr lang="en-US" sz="1500" dirty="0">
              <a:solidFill>
                <a:srgbClr val="000000"/>
              </a:solidFill>
              <a:latin typeface="Helvetica" pitchFamily="2" charset="0"/>
            </a:endParaRPr>
          </a:p>
          <a:p>
            <a:r>
              <a:rPr lang="en-US" sz="1500" dirty="0">
                <a:solidFill>
                  <a:srgbClr val="000000"/>
                </a:solidFill>
                <a:latin typeface="Arial" panose="020B0604020202020204" pitchFamily="34" charset="0"/>
              </a:rPr>
              <a:t>Annotations: All rare coding variants, </a:t>
            </a:r>
            <a:r>
              <a:rPr lang="en-US" sz="1500" dirty="0" err="1">
                <a:solidFill>
                  <a:srgbClr val="000000"/>
                </a:solidFill>
                <a:latin typeface="Arial" panose="020B0604020202020204" pitchFamily="34" charset="0"/>
              </a:rPr>
              <a:t>SpliceAI</a:t>
            </a:r>
            <a:r>
              <a:rPr lang="en-US" sz="1500" dirty="0">
                <a:solidFill>
                  <a:srgbClr val="000000"/>
                </a:solidFill>
                <a:latin typeface="Arial" panose="020B0604020202020204" pitchFamily="34" charset="0"/>
              </a:rPr>
              <a:t> &gt;0.1</a:t>
            </a:r>
          </a:p>
          <a:p>
            <a:r>
              <a:rPr lang="en-US" sz="1500" dirty="0">
                <a:solidFill>
                  <a:srgbClr val="000000"/>
                </a:solidFill>
                <a:latin typeface="Arial" panose="020B0604020202020204" pitchFamily="34" charset="0"/>
              </a:rPr>
              <a:t>Annotations (second hit): PTV, Missense, In frame indel</a:t>
            </a:r>
            <a:endParaRPr lang="en-US" sz="1500" dirty="0">
              <a:solidFill>
                <a:srgbClr val="000000"/>
              </a:solidFill>
              <a:latin typeface="Helvetica" pitchFamily="2" charset="0"/>
            </a:endParaRPr>
          </a:p>
          <a:p>
            <a:r>
              <a:rPr lang="en-US" sz="1500" dirty="0">
                <a:solidFill>
                  <a:srgbClr val="000000"/>
                </a:solidFill>
                <a:latin typeface="Arial" panose="020B0604020202020204" pitchFamily="34" charset="0"/>
              </a:rPr>
              <a:t>Frequency: </a:t>
            </a:r>
            <a:r>
              <a:rPr lang="en-US" sz="1500" dirty="0" err="1">
                <a:solidFill>
                  <a:srgbClr val="000000"/>
                </a:solidFill>
                <a:latin typeface="Arial" panose="020B0604020202020204" pitchFamily="34" charset="0"/>
              </a:rPr>
              <a:t>gnomAD</a:t>
            </a:r>
            <a:r>
              <a:rPr lang="en-US" sz="1500" dirty="0">
                <a:solidFill>
                  <a:srgbClr val="000000"/>
                </a:solidFill>
                <a:latin typeface="Arial" panose="020B0604020202020204" pitchFamily="34" charset="0"/>
              </a:rPr>
              <a:t> genomes AF: &lt;=0.01</a:t>
            </a:r>
            <a:r>
              <a:rPr lang="en-US" sz="1500" dirty="0">
                <a:solidFill>
                  <a:srgbClr val="000000"/>
                </a:solidFill>
                <a:latin typeface="Helvetica" pitchFamily="2" charset="0"/>
              </a:rPr>
              <a:t> </a:t>
            </a:r>
            <a:r>
              <a:rPr lang="en-US" sz="1500" dirty="0" err="1">
                <a:solidFill>
                  <a:srgbClr val="000000"/>
                </a:solidFill>
                <a:latin typeface="Arial" panose="020B0604020202020204" pitchFamily="34" charset="0"/>
              </a:rPr>
              <a:t>gnomAD</a:t>
            </a:r>
            <a:r>
              <a:rPr lang="en-US" sz="1500" dirty="0">
                <a:solidFill>
                  <a:srgbClr val="000000"/>
                </a:solidFill>
                <a:latin typeface="Arial" panose="020B0604020202020204" pitchFamily="34" charset="0"/>
              </a:rPr>
              <a:t> exomes AF: &lt;=0.01</a:t>
            </a:r>
            <a:r>
              <a:rPr lang="en-US" sz="1500" dirty="0">
                <a:solidFill>
                  <a:srgbClr val="000000"/>
                </a:solidFill>
                <a:latin typeface="Helvetica" pitchFamily="2" charset="0"/>
              </a:rPr>
              <a:t> </a:t>
            </a:r>
            <a:r>
              <a:rPr lang="en-US" sz="1500" dirty="0" err="1">
                <a:solidFill>
                  <a:srgbClr val="000000"/>
                </a:solidFill>
                <a:latin typeface="Arial" panose="020B0604020202020204" pitchFamily="34" charset="0"/>
              </a:rPr>
              <a:t>Callset</a:t>
            </a:r>
            <a:r>
              <a:rPr lang="en-US" sz="1500" dirty="0">
                <a:solidFill>
                  <a:srgbClr val="000000"/>
                </a:solidFill>
                <a:latin typeface="Arial" panose="020B0604020202020204" pitchFamily="34" charset="0"/>
              </a:rPr>
              <a:t> AF: &lt;=0.03</a:t>
            </a:r>
            <a:endParaRPr lang="en-US" sz="1500" dirty="0">
              <a:solidFill>
                <a:srgbClr val="000000"/>
              </a:solidFill>
              <a:latin typeface="Helvetica" pitchFamily="2" charset="0"/>
            </a:endParaRPr>
          </a:p>
          <a:p>
            <a:r>
              <a:rPr lang="en-US" sz="1500" dirty="0">
                <a:solidFill>
                  <a:srgbClr val="000000"/>
                </a:solidFill>
                <a:latin typeface="Arial" panose="020B0604020202020204" pitchFamily="34" charset="0"/>
              </a:rPr>
              <a:t>Location: None</a:t>
            </a:r>
            <a:endParaRPr lang="en-US" sz="1500" dirty="0">
              <a:solidFill>
                <a:srgbClr val="000000"/>
              </a:solidFill>
              <a:latin typeface="Helvetica" pitchFamily="2" charset="0"/>
            </a:endParaRPr>
          </a:p>
          <a:p>
            <a:r>
              <a:rPr lang="en-US" sz="1500" dirty="0">
                <a:solidFill>
                  <a:srgbClr val="000000"/>
                </a:solidFill>
                <a:latin typeface="Arial" panose="020B0604020202020204" pitchFamily="34" charset="0"/>
              </a:rPr>
              <a:t>Call Quality: Pass Variants only</a:t>
            </a:r>
            <a:r>
              <a:rPr lang="en-US" sz="1500" dirty="0">
                <a:solidFill>
                  <a:srgbClr val="000000"/>
                </a:solidFill>
                <a:latin typeface="Helvetica" pitchFamily="2" charset="0"/>
              </a:rPr>
              <a:t> </a:t>
            </a:r>
            <a:r>
              <a:rPr lang="en-US" sz="1500" dirty="0">
                <a:solidFill>
                  <a:srgbClr val="000000"/>
                </a:solidFill>
                <a:latin typeface="Arial" panose="020B0604020202020204" pitchFamily="34" charset="0"/>
              </a:rPr>
              <a:t>GQ 40</a:t>
            </a:r>
            <a:r>
              <a:rPr lang="en-US" sz="1500" dirty="0">
                <a:solidFill>
                  <a:srgbClr val="000000"/>
                </a:solidFill>
                <a:latin typeface="Helvetica" pitchFamily="2" charset="0"/>
              </a:rPr>
              <a:t> </a:t>
            </a:r>
            <a:r>
              <a:rPr lang="en-US" sz="1500" dirty="0">
                <a:solidFill>
                  <a:srgbClr val="000000"/>
                </a:solidFill>
                <a:latin typeface="Arial" panose="020B0604020202020204" pitchFamily="34" charset="0"/>
              </a:rPr>
              <a:t>AB 10</a:t>
            </a:r>
          </a:p>
          <a:p>
            <a:endParaRPr lang="en-US" sz="1500" b="1" dirty="0">
              <a:solidFill>
                <a:srgbClr val="000000"/>
              </a:solidFill>
              <a:latin typeface="Arial" panose="020B0604020202020204" pitchFamily="34" charset="0"/>
              <a:cs typeface="Arial" panose="020B0604020202020204" pitchFamily="34" charset="0"/>
            </a:endParaRPr>
          </a:p>
          <a:p>
            <a:r>
              <a:rPr lang="en-US" sz="1500" b="1" dirty="0">
                <a:latin typeface="Arial" panose="020B0604020202020204" pitchFamily="34" charset="0"/>
                <a:cs typeface="Arial" panose="020B0604020202020204" pitchFamily="34" charset="0"/>
              </a:rPr>
              <a:t>Depending on the phenotype a more permissive search on a specific gene list may have been run</a:t>
            </a:r>
          </a:p>
        </p:txBody>
      </p:sp>
      <p:sp>
        <p:nvSpPr>
          <p:cNvPr id="6" name="Rectangle 5">
            <a:extLst>
              <a:ext uri="{FF2B5EF4-FFF2-40B4-BE49-F238E27FC236}">
                <a16:creationId xmlns:a16="http://schemas.microsoft.com/office/drawing/2014/main" id="{084F40D2-810B-AF50-3C6E-52F71A24FDC5}"/>
              </a:ext>
            </a:extLst>
          </p:cNvPr>
          <p:cNvSpPr/>
          <p:nvPr/>
        </p:nvSpPr>
        <p:spPr>
          <a:xfrm>
            <a:off x="-180109" y="-96982"/>
            <a:ext cx="12704618" cy="1385455"/>
          </a:xfrm>
          <a:prstGeom prst="rect">
            <a:avLst/>
          </a:prstGeom>
          <a:solidFill>
            <a:srgbClr val="6AA4A2"/>
          </a:solidFill>
          <a:ln>
            <a:solidFill>
              <a:srgbClr val="6AA4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445E9218-90A1-EFE0-46DA-6CDB5992BE6A}"/>
              </a:ext>
            </a:extLst>
          </p:cNvPr>
          <p:cNvSpPr txBox="1">
            <a:spLocks/>
          </p:cNvSpPr>
          <p:nvPr/>
        </p:nvSpPr>
        <p:spPr>
          <a:xfrm>
            <a:off x="838200" y="-67037"/>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500" b="1" dirty="0">
                <a:solidFill>
                  <a:schemeClr val="bg1"/>
                </a:solidFill>
                <a:latin typeface="Arial" panose="020B0604020202020204" pitchFamily="34" charset="0"/>
                <a:cs typeface="Arial" panose="020B0604020202020204" pitchFamily="34" charset="0"/>
              </a:rPr>
              <a:t>Selection of solved “ground truth” families</a:t>
            </a:r>
          </a:p>
        </p:txBody>
      </p:sp>
    </p:spTree>
    <p:extLst>
      <p:ext uri="{BB962C8B-B14F-4D97-AF65-F5344CB8AC3E}">
        <p14:creationId xmlns:p14="http://schemas.microsoft.com/office/powerpoint/2010/main" val="1643089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a:extLst>
              <a:ext uri="{FF2B5EF4-FFF2-40B4-BE49-F238E27FC236}">
                <a16:creationId xmlns:a16="http://schemas.microsoft.com/office/drawing/2014/main" id="{56B76A9D-DB15-1D49-83E3-F87C5BA0F2D3}"/>
              </a:ext>
            </a:extLst>
          </p:cNvPr>
          <p:cNvSpPr txBox="1"/>
          <p:nvPr/>
        </p:nvSpPr>
        <p:spPr>
          <a:xfrm>
            <a:off x="838200" y="1524323"/>
            <a:ext cx="11353800" cy="2169825"/>
          </a:xfrm>
          <a:prstGeom prst="rect">
            <a:avLst/>
          </a:prstGeom>
          <a:noFill/>
        </p:spPr>
        <p:txBody>
          <a:bodyPr wrap="square" rtlCol="0">
            <a:spAutoFit/>
          </a:bodyPr>
          <a:lstStyle/>
          <a:p>
            <a:r>
              <a:rPr lang="en-US" sz="1500" dirty="0">
                <a:latin typeface="Arial" panose="020B0604020202020204" pitchFamily="34" charset="0"/>
                <a:cs typeface="Arial" panose="020B0604020202020204" pitchFamily="34" charset="0"/>
              </a:rPr>
              <a:t>Participants submitted a </a:t>
            </a:r>
            <a:r>
              <a:rPr lang="en-US" sz="1500" b="1" dirty="0">
                <a:latin typeface="Arial" panose="020B0604020202020204" pitchFamily="34" charset="0"/>
                <a:cs typeface="Arial" panose="020B0604020202020204" pitchFamily="34" charset="0"/>
              </a:rPr>
              <a:t>ranked list</a:t>
            </a:r>
            <a:r>
              <a:rPr lang="en-US" sz="1500" dirty="0">
                <a:latin typeface="Arial" panose="020B0604020202020204" pitchFamily="34" charset="0"/>
                <a:cs typeface="Arial" panose="020B0604020202020204" pitchFamily="34" charset="0"/>
              </a:rPr>
              <a:t> of maximum 100 variants per proband</a:t>
            </a:r>
          </a:p>
          <a:p>
            <a:endParaRPr lang="en-US" sz="1500" dirty="0">
              <a:latin typeface="Arial" panose="020B0604020202020204" pitchFamily="34" charset="0"/>
              <a:cs typeface="Arial" panose="020B0604020202020204" pitchFamily="34" charset="0"/>
            </a:endParaRPr>
          </a:p>
          <a:p>
            <a:r>
              <a:rPr lang="en-US" sz="1500" dirty="0">
                <a:latin typeface="Arial" panose="020B0604020202020204" pitchFamily="34" charset="0"/>
                <a:cs typeface="Arial" panose="020B0604020202020204" pitchFamily="34" charset="0"/>
              </a:rPr>
              <a:t>Proposed single or biallelic variants</a:t>
            </a:r>
          </a:p>
          <a:p>
            <a:endParaRPr lang="en-US" sz="15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500" dirty="0">
                <a:latin typeface="Arial" panose="020B0604020202020204" pitchFamily="34" charset="0"/>
                <a:cs typeface="Arial" panose="020B0604020202020204" pitchFamily="34" charset="0"/>
              </a:rPr>
              <a:t>proband identifier</a:t>
            </a:r>
          </a:p>
          <a:p>
            <a:pPr marL="285750" indent="-285750">
              <a:buFont typeface="Arial" panose="020B0604020202020204" pitchFamily="34" charset="0"/>
              <a:buChar char="•"/>
            </a:pPr>
            <a:r>
              <a:rPr lang="en-US" sz="1500" dirty="0">
                <a:latin typeface="Arial" panose="020B0604020202020204" pitchFamily="34" charset="0"/>
                <a:cs typeface="Arial" panose="020B0604020202020204" pitchFamily="34" charset="0"/>
              </a:rPr>
              <a:t>variant</a:t>
            </a:r>
          </a:p>
          <a:p>
            <a:pPr marL="285750" indent="-285750">
              <a:buFont typeface="Arial" panose="020B0604020202020204" pitchFamily="34" charset="0"/>
              <a:buChar char="•"/>
            </a:pPr>
            <a:r>
              <a:rPr lang="en-US" sz="1500" dirty="0">
                <a:latin typeface="Arial" panose="020B0604020202020204" pitchFamily="34" charset="0"/>
                <a:cs typeface="Arial" panose="020B0604020202020204" pitchFamily="34" charset="0"/>
              </a:rPr>
              <a:t>estimated probability of causal relationship (real number, 0 to 1, indicating the degree of certainty)</a:t>
            </a:r>
          </a:p>
          <a:p>
            <a:endParaRPr lang="en-US" sz="1500" dirty="0">
              <a:latin typeface="Arial" panose="020B0604020202020204" pitchFamily="34" charset="0"/>
              <a:cs typeface="Arial" panose="020B0604020202020204" pitchFamily="34" charset="0"/>
            </a:endParaRPr>
          </a:p>
          <a:p>
            <a:r>
              <a:rPr lang="en-US" sz="1500" b="1" dirty="0">
                <a:latin typeface="Arial" panose="020B0604020202020204" pitchFamily="34" charset="0"/>
                <a:cs typeface="Arial" panose="020B0604020202020204" pitchFamily="34" charset="0"/>
              </a:rPr>
              <a:t>Variants ranked by the </a:t>
            </a:r>
            <a:r>
              <a:rPr lang="en-US" sz="1500" b="1" dirty="0">
                <a:solidFill>
                  <a:srgbClr val="6AA4A2"/>
                </a:solidFill>
                <a:latin typeface="Arial" panose="020B0604020202020204" pitchFamily="34" charset="0"/>
                <a:cs typeface="Arial" panose="020B0604020202020204" pitchFamily="34" charset="0"/>
              </a:rPr>
              <a:t>estimated probability of causal relationship </a:t>
            </a:r>
            <a:r>
              <a:rPr lang="en-US" sz="1500" b="1" dirty="0">
                <a:latin typeface="Arial" panose="020B0604020202020204" pitchFamily="34" charset="0"/>
                <a:cs typeface="Arial" panose="020B0604020202020204" pitchFamily="34" charset="0"/>
              </a:rPr>
              <a:t>value</a:t>
            </a:r>
          </a:p>
        </p:txBody>
      </p:sp>
      <p:grpSp>
        <p:nvGrpSpPr>
          <p:cNvPr id="5" name="Group 4">
            <a:extLst>
              <a:ext uri="{FF2B5EF4-FFF2-40B4-BE49-F238E27FC236}">
                <a16:creationId xmlns:a16="http://schemas.microsoft.com/office/drawing/2014/main" id="{DF52EB43-F522-3FE6-C4DA-42E5D0F207D0}"/>
              </a:ext>
            </a:extLst>
          </p:cNvPr>
          <p:cNvGrpSpPr/>
          <p:nvPr/>
        </p:nvGrpSpPr>
        <p:grpSpPr>
          <a:xfrm>
            <a:off x="838200" y="4288875"/>
            <a:ext cx="11106150" cy="2659280"/>
            <a:chOff x="838200" y="4288875"/>
            <a:chExt cx="11106150" cy="2659280"/>
          </a:xfrm>
        </p:grpSpPr>
        <p:pic>
          <p:nvPicPr>
            <p:cNvPr id="4" name="Picture 3" descr="Table&#10;&#10;Description automatically generated">
              <a:extLst>
                <a:ext uri="{FF2B5EF4-FFF2-40B4-BE49-F238E27FC236}">
                  <a16:creationId xmlns:a16="http://schemas.microsoft.com/office/drawing/2014/main" id="{A65FC328-8A4C-8E71-22DD-699A2204E21C}"/>
                </a:ext>
              </a:extLst>
            </p:cNvPr>
            <p:cNvPicPr>
              <a:picLocks noChangeAspect="1"/>
            </p:cNvPicPr>
            <p:nvPr/>
          </p:nvPicPr>
          <p:blipFill>
            <a:blip r:embed="rId3"/>
            <a:stretch>
              <a:fillRect/>
            </a:stretch>
          </p:blipFill>
          <p:spPr>
            <a:xfrm>
              <a:off x="1747285" y="4288875"/>
              <a:ext cx="8407400" cy="1727200"/>
            </a:xfrm>
            <a:prstGeom prst="rect">
              <a:avLst/>
            </a:prstGeom>
          </p:spPr>
        </p:pic>
        <p:sp>
          <p:nvSpPr>
            <p:cNvPr id="37" name="Rectangle 36">
              <a:extLst>
                <a:ext uri="{FF2B5EF4-FFF2-40B4-BE49-F238E27FC236}">
                  <a16:creationId xmlns:a16="http://schemas.microsoft.com/office/drawing/2014/main" id="{ECD98AB5-C2BF-B942-A10B-7B2C1A93BCAA}"/>
                </a:ext>
              </a:extLst>
            </p:cNvPr>
            <p:cNvSpPr/>
            <p:nvPr/>
          </p:nvSpPr>
          <p:spPr>
            <a:xfrm>
              <a:off x="838200" y="5687805"/>
              <a:ext cx="11106150" cy="1260350"/>
            </a:xfrm>
            <a:prstGeom prst="rect">
              <a:avLst/>
            </a:prstGeom>
            <a:solidFill>
              <a:schemeClr val="bg1">
                <a:alpha val="568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8" name="Rectangle 37">
            <a:extLst>
              <a:ext uri="{FF2B5EF4-FFF2-40B4-BE49-F238E27FC236}">
                <a16:creationId xmlns:a16="http://schemas.microsoft.com/office/drawing/2014/main" id="{76187C3A-C6EB-804B-BF83-48C4E23DA0F1}"/>
              </a:ext>
            </a:extLst>
          </p:cNvPr>
          <p:cNvSpPr/>
          <p:nvPr/>
        </p:nvSpPr>
        <p:spPr>
          <a:xfrm>
            <a:off x="838200" y="5687804"/>
            <a:ext cx="11106150" cy="423863"/>
          </a:xfrm>
          <a:prstGeom prst="rect">
            <a:avLst/>
          </a:prstGeom>
          <a:solidFill>
            <a:schemeClr val="bg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D2997A96-C6BF-EEE5-C6DC-B1E3815A5511}"/>
              </a:ext>
            </a:extLst>
          </p:cNvPr>
          <p:cNvSpPr/>
          <p:nvPr/>
        </p:nvSpPr>
        <p:spPr>
          <a:xfrm>
            <a:off x="-180109" y="-96982"/>
            <a:ext cx="12704618" cy="1385455"/>
          </a:xfrm>
          <a:prstGeom prst="rect">
            <a:avLst/>
          </a:prstGeom>
          <a:solidFill>
            <a:srgbClr val="6AA4A2"/>
          </a:solidFill>
          <a:ln>
            <a:solidFill>
              <a:srgbClr val="6AA4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a:extLst>
              <a:ext uri="{FF2B5EF4-FFF2-40B4-BE49-F238E27FC236}">
                <a16:creationId xmlns:a16="http://schemas.microsoft.com/office/drawing/2014/main" id="{B9D64E6F-E098-6C01-7E57-31B42FCFAC13}"/>
              </a:ext>
            </a:extLst>
          </p:cNvPr>
          <p:cNvSpPr txBox="1">
            <a:spLocks/>
          </p:cNvSpPr>
          <p:nvPr/>
        </p:nvSpPr>
        <p:spPr>
          <a:xfrm>
            <a:off x="838200" y="-67037"/>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500" b="1" dirty="0">
                <a:solidFill>
                  <a:schemeClr val="bg1"/>
                </a:solidFill>
                <a:latin typeface="Arial" panose="020B0604020202020204" pitchFamily="34" charset="0"/>
                <a:cs typeface="Arial" panose="020B0604020202020204" pitchFamily="34" charset="0"/>
              </a:rPr>
              <a:t>RGP CAGI challenge entry format</a:t>
            </a:r>
          </a:p>
        </p:txBody>
      </p:sp>
      <p:sp>
        <p:nvSpPr>
          <p:cNvPr id="9" name="Text Box 6">
            <a:extLst>
              <a:ext uri="{FF2B5EF4-FFF2-40B4-BE49-F238E27FC236}">
                <a16:creationId xmlns:a16="http://schemas.microsoft.com/office/drawing/2014/main" id="{35ED79D7-4A4A-2645-22EB-F22ECDBCB774}"/>
              </a:ext>
            </a:extLst>
          </p:cNvPr>
          <p:cNvSpPr txBox="1">
            <a:spLocks noChangeArrowheads="1"/>
          </p:cNvSpPr>
          <p:nvPr/>
        </p:nvSpPr>
        <p:spPr bwMode="auto">
          <a:xfrm>
            <a:off x="0" y="6513094"/>
            <a:ext cx="1500732"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dirty="0">
                <a:solidFill>
                  <a:srgbClr val="646164"/>
                </a:solidFill>
                <a:latin typeface="Arial" panose="020B0604020202020204" pitchFamily="34" charset="0"/>
                <a:cs typeface="Arial" panose="020B0604020202020204" pitchFamily="34" charset="0"/>
              </a:rPr>
              <a:t>Created for CAGI 6</a:t>
            </a:r>
          </a:p>
        </p:txBody>
      </p:sp>
      <p:sp>
        <p:nvSpPr>
          <p:cNvPr id="10" name="Text Box 8">
            <a:extLst>
              <a:ext uri="{FF2B5EF4-FFF2-40B4-BE49-F238E27FC236}">
                <a16:creationId xmlns:a16="http://schemas.microsoft.com/office/drawing/2014/main" id="{BF626B27-01BF-59A4-367F-068FEDF0500F}"/>
              </a:ext>
            </a:extLst>
          </p:cNvPr>
          <p:cNvSpPr txBox="1">
            <a:spLocks noChangeArrowheads="1"/>
          </p:cNvSpPr>
          <p:nvPr/>
        </p:nvSpPr>
        <p:spPr bwMode="auto">
          <a:xfrm>
            <a:off x="10854775" y="6513093"/>
            <a:ext cx="1337225"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sz="1200" dirty="0">
                <a:solidFill>
                  <a:srgbClr val="646164"/>
                </a:solidFill>
                <a:latin typeface="Arial" panose="020B0604020202020204" pitchFamily="34" charset="0"/>
                <a:cs typeface="Arial" panose="020B0604020202020204" pitchFamily="34" charset="0"/>
              </a:rPr>
              <a:t>Sarah L. Stenton</a:t>
            </a:r>
          </a:p>
        </p:txBody>
      </p:sp>
      <p:sp>
        <p:nvSpPr>
          <p:cNvPr id="11" name="Text Box 9">
            <a:extLst>
              <a:ext uri="{FF2B5EF4-FFF2-40B4-BE49-F238E27FC236}">
                <a16:creationId xmlns:a16="http://schemas.microsoft.com/office/drawing/2014/main" id="{0F3103B9-74CE-2397-B9D4-B297B29512EB}"/>
              </a:ext>
            </a:extLst>
          </p:cNvPr>
          <p:cNvSpPr txBox="1">
            <a:spLocks noChangeArrowheads="1"/>
          </p:cNvSpPr>
          <p:nvPr/>
        </p:nvSpPr>
        <p:spPr bwMode="auto">
          <a:xfrm>
            <a:off x="5002649" y="6513094"/>
            <a:ext cx="189667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dirty="0" err="1">
                <a:solidFill>
                  <a:srgbClr val="646164"/>
                </a:solidFill>
                <a:latin typeface="Arial" panose="020B0604020202020204" pitchFamily="34" charset="0"/>
                <a:cs typeface="Arial" panose="020B0604020202020204" pitchFamily="34" charset="0"/>
              </a:rPr>
              <a:t>genomeinterpretation.org</a:t>
            </a:r>
            <a:endParaRPr lang="en-US" altLang="en-US" sz="1200" dirty="0">
              <a:solidFill>
                <a:srgbClr val="646164"/>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88C2F78B-2D02-8BDE-E083-9DB7231F2E7C}"/>
              </a:ext>
            </a:extLst>
          </p:cNvPr>
          <p:cNvSpPr txBox="1"/>
          <p:nvPr/>
        </p:nvSpPr>
        <p:spPr>
          <a:xfrm>
            <a:off x="8798703" y="4260738"/>
            <a:ext cx="2011680" cy="323165"/>
          </a:xfrm>
          <a:prstGeom prst="rect">
            <a:avLst/>
          </a:prstGeom>
          <a:noFill/>
        </p:spPr>
        <p:txBody>
          <a:bodyPr wrap="square" rtlCol="0">
            <a:spAutoFit/>
          </a:bodyPr>
          <a:lstStyle/>
          <a:p>
            <a:r>
              <a:rPr lang="en-US" sz="1500" dirty="0">
                <a:latin typeface="Arial" panose="020B0604020202020204" pitchFamily="34" charset="0"/>
                <a:cs typeface="Arial" panose="020B0604020202020204" pitchFamily="34" charset="0"/>
              </a:rPr>
              <a:t>(example data)</a:t>
            </a:r>
          </a:p>
        </p:txBody>
      </p:sp>
    </p:spTree>
    <p:extLst>
      <p:ext uri="{BB962C8B-B14F-4D97-AF65-F5344CB8AC3E}">
        <p14:creationId xmlns:p14="http://schemas.microsoft.com/office/powerpoint/2010/main" val="1536819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6">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6">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6">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E8FAEFCA-55AA-864A-AAFB-C11248116E16}"/>
              </a:ext>
            </a:extLst>
          </p:cNvPr>
          <p:cNvSpPr txBox="1"/>
          <p:nvPr/>
        </p:nvSpPr>
        <p:spPr>
          <a:xfrm>
            <a:off x="838200" y="1598969"/>
            <a:ext cx="10728562" cy="3293209"/>
          </a:xfrm>
          <a:prstGeom prst="rect">
            <a:avLst/>
          </a:prstGeom>
          <a:noFill/>
        </p:spPr>
        <p:txBody>
          <a:bodyPr wrap="square" rtlCol="0">
            <a:spAutoFit/>
          </a:bodyPr>
          <a:lstStyle/>
          <a:p>
            <a:r>
              <a:rPr lang="en-US" sz="1600" b="1" dirty="0">
                <a:latin typeface="Arial" panose="020B0604020202020204" pitchFamily="34" charset="0"/>
                <a:cs typeface="Arial" panose="020B0604020202020204" pitchFamily="34" charset="0"/>
              </a:rPr>
              <a:t>16 teams entered the challenge </a:t>
            </a:r>
            <a:r>
              <a:rPr lang="en-US" sz="1600" dirty="0">
                <a:latin typeface="Arial" panose="020B0604020202020204" pitchFamily="34" charset="0"/>
                <a:cs typeface="Arial" panose="020B0604020202020204" pitchFamily="34" charset="0"/>
              </a:rPr>
              <a:t>across academia and industry</a:t>
            </a:r>
          </a:p>
          <a:p>
            <a:endParaRPr lang="en-US" sz="1600" b="1" dirty="0">
              <a:latin typeface="Arial" panose="020B0604020202020204" pitchFamily="34" charset="0"/>
              <a:cs typeface="Arial" panose="020B0604020202020204" pitchFamily="34" charset="0"/>
            </a:endParaRPr>
          </a:p>
          <a:p>
            <a:r>
              <a:rPr lang="en-US" sz="1600" b="1" dirty="0">
                <a:latin typeface="Arial" panose="020B0604020202020204" pitchFamily="34" charset="0"/>
                <a:cs typeface="Arial" panose="020B0604020202020204" pitchFamily="34" charset="0"/>
              </a:rPr>
              <a:t>52 models submitted in total</a:t>
            </a:r>
            <a:r>
              <a:rPr lang="en-US" sz="1600" dirty="0">
                <a:latin typeface="Arial" panose="020B0604020202020204" pitchFamily="34" charset="0"/>
                <a:cs typeface="Arial" panose="020B0604020202020204" pitchFamily="34" charset="0"/>
              </a:rPr>
              <a:t>, one primary model per team (indicated as model 1)</a:t>
            </a:r>
          </a:p>
          <a:p>
            <a:endParaRPr lang="en-US" sz="1600" dirty="0">
              <a:latin typeface="Arial" panose="020B0604020202020204" pitchFamily="34" charset="0"/>
              <a:cs typeface="Arial" panose="020B0604020202020204" pitchFamily="34" charset="0"/>
            </a:endParaRPr>
          </a:p>
          <a:p>
            <a:endParaRPr lang="en-US" sz="1600" dirty="0">
              <a:latin typeface="Arial" panose="020B0604020202020204" pitchFamily="34" charset="0"/>
              <a:cs typeface="Arial" panose="020B0604020202020204" pitchFamily="34" charset="0"/>
            </a:endParaRPr>
          </a:p>
          <a:p>
            <a:endParaRPr lang="en-US" sz="1600" dirty="0">
              <a:latin typeface="Arial" panose="020B0604020202020204" pitchFamily="34" charset="0"/>
              <a:cs typeface="Arial" panose="020B0604020202020204" pitchFamily="34" charset="0"/>
            </a:endParaRPr>
          </a:p>
          <a:p>
            <a:endParaRPr lang="en-US" sz="1600" dirty="0">
              <a:latin typeface="Arial" panose="020B0604020202020204" pitchFamily="34" charset="0"/>
              <a:cs typeface="Arial" panose="020B0604020202020204" pitchFamily="34" charset="0"/>
            </a:endParaRPr>
          </a:p>
          <a:p>
            <a:endParaRPr lang="en-US" sz="1600" dirty="0">
              <a:latin typeface="Arial" panose="020B0604020202020204" pitchFamily="34" charset="0"/>
              <a:cs typeface="Arial" panose="020B0604020202020204" pitchFamily="34" charset="0"/>
            </a:endParaRPr>
          </a:p>
          <a:p>
            <a:endParaRPr lang="en-US" sz="1600" dirty="0">
              <a:latin typeface="Arial" panose="020B0604020202020204" pitchFamily="34" charset="0"/>
              <a:cs typeface="Arial" panose="020B0604020202020204" pitchFamily="34" charset="0"/>
            </a:endParaRPr>
          </a:p>
          <a:p>
            <a:endParaRPr lang="en-US" sz="1600" dirty="0">
              <a:latin typeface="Arial" panose="020B0604020202020204" pitchFamily="34" charset="0"/>
              <a:cs typeface="Arial" panose="020B0604020202020204" pitchFamily="34" charset="0"/>
            </a:endParaRPr>
          </a:p>
          <a:p>
            <a:endParaRPr lang="en-US" sz="1600" dirty="0">
              <a:latin typeface="Arial" panose="020B0604020202020204" pitchFamily="34" charset="0"/>
              <a:cs typeface="Arial" panose="020B0604020202020204" pitchFamily="34" charset="0"/>
            </a:endParaRPr>
          </a:p>
          <a:p>
            <a:endParaRPr lang="en-US" sz="1600" dirty="0">
              <a:latin typeface="Arial" panose="020B0604020202020204" pitchFamily="34" charset="0"/>
              <a:cs typeface="Arial" panose="020B0604020202020204" pitchFamily="34" charset="0"/>
            </a:endParaRPr>
          </a:p>
          <a:p>
            <a:endParaRPr lang="en-US" sz="1600" dirty="0">
              <a:latin typeface="Arial" panose="020B0604020202020204" pitchFamily="34" charset="0"/>
              <a:cs typeface="Arial" panose="020B0604020202020204" pitchFamily="34" charset="0"/>
            </a:endParaRPr>
          </a:p>
        </p:txBody>
      </p:sp>
      <p:graphicFrame>
        <p:nvGraphicFramePr>
          <p:cNvPr id="3" name="Table 3">
            <a:extLst>
              <a:ext uri="{FF2B5EF4-FFF2-40B4-BE49-F238E27FC236}">
                <a16:creationId xmlns:a16="http://schemas.microsoft.com/office/drawing/2014/main" id="{02C9B33B-446E-CC44-94F3-81B12B59EB45}"/>
              </a:ext>
            </a:extLst>
          </p:cNvPr>
          <p:cNvGraphicFramePr>
            <a:graphicFrameLocks noGrp="1"/>
          </p:cNvGraphicFramePr>
          <p:nvPr>
            <p:extLst>
              <p:ext uri="{D42A27DB-BD31-4B8C-83A1-F6EECF244321}">
                <p14:modId xmlns:p14="http://schemas.microsoft.com/office/powerpoint/2010/main" val="1048313412"/>
              </p:ext>
            </p:extLst>
          </p:nvPr>
        </p:nvGraphicFramePr>
        <p:xfrm>
          <a:off x="942974" y="2624051"/>
          <a:ext cx="10623788" cy="3677920"/>
        </p:xfrm>
        <a:graphic>
          <a:graphicData uri="http://schemas.openxmlformats.org/drawingml/2006/table">
            <a:tbl>
              <a:tblPr firstRow="1" bandRow="1">
                <a:tableStyleId>{5C22544A-7EE6-4342-B048-85BDC9FD1C3A}</a:tableStyleId>
              </a:tblPr>
              <a:tblGrid>
                <a:gridCol w="3770877">
                  <a:extLst>
                    <a:ext uri="{9D8B030D-6E8A-4147-A177-3AD203B41FA5}">
                      <a16:colId xmlns:a16="http://schemas.microsoft.com/office/drawing/2014/main" val="1075742322"/>
                    </a:ext>
                  </a:extLst>
                </a:gridCol>
                <a:gridCol w="6852911">
                  <a:extLst>
                    <a:ext uri="{9D8B030D-6E8A-4147-A177-3AD203B41FA5}">
                      <a16:colId xmlns:a16="http://schemas.microsoft.com/office/drawing/2014/main" val="771890616"/>
                    </a:ext>
                  </a:extLst>
                </a:gridCol>
              </a:tblGrid>
              <a:tr h="370840">
                <a:tc>
                  <a:txBody>
                    <a:bodyPr/>
                    <a:lstStyle/>
                    <a:p>
                      <a:pPr algn="r"/>
                      <a:endParaRPr lang="en-US" sz="1500" dirty="0">
                        <a:latin typeface="Arial" panose="020B0604020202020204" pitchFamily="34" charset="0"/>
                        <a:cs typeface="Arial" panose="020B0604020202020204" pitchFamily="34" charset="0"/>
                      </a:endParaRPr>
                    </a:p>
                  </a:txBody>
                  <a:tcPr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noFill/>
                  </a:tcPr>
                </a:tc>
                <a:tc>
                  <a:txBody>
                    <a:bodyPr/>
                    <a:lstStyle/>
                    <a:p>
                      <a:endParaRPr lang="en-US" sz="150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63089978"/>
                  </a:ext>
                </a:extLst>
              </a:tr>
              <a:tr h="370840">
                <a:tc>
                  <a:txBody>
                    <a:bodyPr/>
                    <a:lstStyle/>
                    <a:p>
                      <a:pPr algn="r"/>
                      <a:r>
                        <a:rPr lang="en-US" sz="1500" b="1" dirty="0">
                          <a:latin typeface="Arial" panose="020B0604020202020204" pitchFamily="34" charset="0"/>
                          <a:cs typeface="Arial" panose="020B0604020202020204" pitchFamily="34" charset="0"/>
                        </a:rPr>
                        <a:t>Models per team</a:t>
                      </a: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latin typeface="Arial" panose="020B0604020202020204" pitchFamily="34" charset="0"/>
                          <a:cs typeface="Arial" panose="020B0604020202020204" pitchFamily="34" charset="0"/>
                        </a:rPr>
                        <a:t>1-6 (median 3)</a:t>
                      </a: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34351274"/>
                  </a:ext>
                </a:extLst>
              </a:tr>
              <a:tr h="370840">
                <a:tc>
                  <a:txBody>
                    <a:bodyPr/>
                    <a:lstStyle/>
                    <a:p>
                      <a:pPr algn="r"/>
                      <a:r>
                        <a:rPr lang="en-US" sz="1500" b="1" dirty="0">
                          <a:latin typeface="Arial" panose="020B0604020202020204" pitchFamily="34" charset="0"/>
                          <a:cs typeface="Arial" panose="020B0604020202020204" pitchFamily="34" charset="0"/>
                        </a:rPr>
                        <a:t>Predictions per proband per model</a:t>
                      </a: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latin typeface="Arial" panose="020B0604020202020204" pitchFamily="34" charset="0"/>
                          <a:cs typeface="Arial" panose="020B0604020202020204" pitchFamily="34" charset="0"/>
                        </a:rPr>
                        <a:t>0-100 (median 100)</a:t>
                      </a: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21156748"/>
                  </a:ext>
                </a:extLst>
              </a:tr>
              <a:tr h="370840">
                <a:tc>
                  <a:txBody>
                    <a:bodyPr/>
                    <a:lstStyle/>
                    <a:p>
                      <a:pPr algn="r"/>
                      <a:r>
                        <a:rPr lang="en-US" sz="1500" b="1" dirty="0">
                          <a:latin typeface="Arial" panose="020B0604020202020204" pitchFamily="34" charset="0"/>
                          <a:cs typeface="Arial" panose="020B0604020202020204" pitchFamily="34" charset="0"/>
                        </a:rPr>
                        <a:t>Estimated probability of causal relationship values</a:t>
                      </a: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latin typeface="Arial" panose="020B0604020202020204" pitchFamily="34" charset="0"/>
                          <a:cs typeface="Arial" panose="020B0604020202020204" pitchFamily="34" charset="0"/>
                        </a:rPr>
                        <a:t>0-1 (median 0.32)</a:t>
                      </a: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49560182"/>
                  </a:ext>
                </a:extLst>
              </a:tr>
              <a:tr h="37084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500" b="1" dirty="0">
                          <a:latin typeface="Arial" panose="020B0604020202020204" pitchFamily="34" charset="0"/>
                          <a:cs typeface="Arial" panose="020B0604020202020204" pitchFamily="34" charset="0"/>
                        </a:rPr>
                        <a:t>Submitted variants</a:t>
                      </a: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50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19210205"/>
                  </a:ext>
                </a:extLst>
              </a:tr>
              <a:tr h="370840">
                <a:tc>
                  <a:txBody>
                    <a:bodyPr/>
                    <a:lstStyle/>
                    <a:p>
                      <a:pPr algn="r"/>
                      <a:r>
                        <a:rPr lang="en-US" sz="1500" b="0" i="1" dirty="0">
                          <a:latin typeface="Arial" panose="020B0604020202020204" pitchFamily="34" charset="0"/>
                          <a:cs typeface="Arial" panose="020B0604020202020204" pitchFamily="34" charset="0"/>
                        </a:rPr>
                        <a:t>single versus biallelic</a:t>
                      </a: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latin typeface="Arial" panose="020B0604020202020204" pitchFamily="34" charset="0"/>
                          <a:cs typeface="Arial" panose="020B0604020202020204" pitchFamily="34" charset="0"/>
                        </a:rPr>
                        <a:t>90% single, 10% biallelic</a:t>
                      </a:r>
                    </a:p>
                    <a:p>
                      <a:r>
                        <a:rPr lang="en-US" sz="1500" dirty="0">
                          <a:latin typeface="Arial" panose="020B0604020202020204" pitchFamily="34" charset="0"/>
                          <a:cs typeface="Arial" panose="020B0604020202020204" pitchFamily="34" charset="0"/>
                        </a:rPr>
                        <a:t>5/16 teams made single variant predictions only</a:t>
                      </a: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39250895"/>
                  </a:ext>
                </a:extLst>
              </a:tr>
              <a:tr h="370840">
                <a:tc>
                  <a:txBody>
                    <a:bodyPr/>
                    <a:lstStyle/>
                    <a:p>
                      <a:pPr algn="r"/>
                      <a:r>
                        <a:rPr lang="en-US" sz="1500" b="0" i="1" dirty="0">
                          <a:latin typeface="Arial" panose="020B0604020202020204" pitchFamily="34" charset="0"/>
                          <a:cs typeface="Arial" panose="020B0604020202020204" pitchFamily="34" charset="0"/>
                        </a:rPr>
                        <a:t>known disease causing versus novel gene</a:t>
                      </a: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latin typeface="Arial" panose="020B0604020202020204" pitchFamily="34" charset="0"/>
                          <a:cs typeface="Arial" panose="020B0604020202020204" pitchFamily="34" charset="0"/>
                        </a:rPr>
                        <a:t>53% known disease genes, 47% potential novel disease gene</a:t>
                      </a:r>
                    </a:p>
                    <a:p>
                      <a:r>
                        <a:rPr lang="en-US" sz="1500" dirty="0">
                          <a:latin typeface="Arial" panose="020B0604020202020204" pitchFamily="34" charset="0"/>
                          <a:cs typeface="Arial" panose="020B0604020202020204" pitchFamily="34" charset="0"/>
                        </a:rPr>
                        <a:t>2/16 teams only included known disease genes</a:t>
                      </a: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02134498"/>
                  </a:ext>
                </a:extLst>
              </a:tr>
              <a:tr h="370840">
                <a:tc>
                  <a:txBody>
                    <a:bodyPr/>
                    <a:lstStyle/>
                    <a:p>
                      <a:pPr algn="r"/>
                      <a:r>
                        <a:rPr lang="en-US" sz="1500" b="0" i="1" dirty="0">
                          <a:latin typeface="Arial" panose="020B0604020202020204" pitchFamily="34" charset="0"/>
                          <a:cs typeface="Arial" panose="020B0604020202020204" pitchFamily="34" charset="0"/>
                        </a:rPr>
                        <a:t>coding and splice versus non-coding</a:t>
                      </a: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noFill/>
                  </a:tcPr>
                </a:tc>
                <a:tc>
                  <a:txBody>
                    <a:bodyPr/>
                    <a:lstStyle/>
                    <a:p>
                      <a:r>
                        <a:rPr lang="en-US" sz="1500" dirty="0">
                          <a:latin typeface="Arial" panose="020B0604020202020204" pitchFamily="34" charset="0"/>
                          <a:cs typeface="Arial" panose="020B0604020202020204" pitchFamily="34" charset="0"/>
                        </a:rPr>
                        <a:t>85% coding and splice region, 15% non-coding</a:t>
                      </a:r>
                    </a:p>
                    <a:p>
                      <a:r>
                        <a:rPr lang="en-US" sz="1500" dirty="0">
                          <a:latin typeface="Arial" panose="020B0604020202020204" pitchFamily="34" charset="0"/>
                          <a:cs typeface="Arial" panose="020B0604020202020204" pitchFamily="34" charset="0"/>
                        </a:rPr>
                        <a:t>2/16 teams only included coding and splice variants</a:t>
                      </a: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3389255329"/>
                  </a:ext>
                </a:extLst>
              </a:tr>
            </a:tbl>
          </a:graphicData>
        </a:graphic>
      </p:graphicFrame>
      <p:sp>
        <p:nvSpPr>
          <p:cNvPr id="7" name="Rectangle 6">
            <a:extLst>
              <a:ext uri="{FF2B5EF4-FFF2-40B4-BE49-F238E27FC236}">
                <a16:creationId xmlns:a16="http://schemas.microsoft.com/office/drawing/2014/main" id="{E5ADB86C-DBD3-3EB3-856C-0E7DDB9A9C78}"/>
              </a:ext>
            </a:extLst>
          </p:cNvPr>
          <p:cNvSpPr/>
          <p:nvPr/>
        </p:nvSpPr>
        <p:spPr>
          <a:xfrm>
            <a:off x="-180109" y="-96982"/>
            <a:ext cx="12704618" cy="1385455"/>
          </a:xfrm>
          <a:prstGeom prst="rect">
            <a:avLst/>
          </a:prstGeom>
          <a:solidFill>
            <a:srgbClr val="6AA4A2"/>
          </a:solidFill>
          <a:ln>
            <a:solidFill>
              <a:srgbClr val="6AA4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a:extLst>
              <a:ext uri="{FF2B5EF4-FFF2-40B4-BE49-F238E27FC236}">
                <a16:creationId xmlns:a16="http://schemas.microsoft.com/office/drawing/2014/main" id="{899B72C5-EB60-D59D-F582-000535087DAC}"/>
              </a:ext>
            </a:extLst>
          </p:cNvPr>
          <p:cNvSpPr txBox="1">
            <a:spLocks/>
          </p:cNvSpPr>
          <p:nvPr/>
        </p:nvSpPr>
        <p:spPr>
          <a:xfrm>
            <a:off x="838200" y="-67037"/>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500" b="1" dirty="0">
                <a:solidFill>
                  <a:schemeClr val="bg1"/>
                </a:solidFill>
                <a:latin typeface="Arial" panose="020B0604020202020204" pitchFamily="34" charset="0"/>
                <a:cs typeface="Arial" panose="020B0604020202020204" pitchFamily="34" charset="0"/>
              </a:rPr>
              <a:t>RGP CAGI challenge participant summary</a:t>
            </a:r>
          </a:p>
        </p:txBody>
      </p:sp>
      <p:sp>
        <p:nvSpPr>
          <p:cNvPr id="6" name="Text Box 6">
            <a:extLst>
              <a:ext uri="{FF2B5EF4-FFF2-40B4-BE49-F238E27FC236}">
                <a16:creationId xmlns:a16="http://schemas.microsoft.com/office/drawing/2014/main" id="{6415DE63-CD43-EE3B-09B8-4EF10B8BE373}"/>
              </a:ext>
            </a:extLst>
          </p:cNvPr>
          <p:cNvSpPr txBox="1">
            <a:spLocks noChangeArrowheads="1"/>
          </p:cNvSpPr>
          <p:nvPr/>
        </p:nvSpPr>
        <p:spPr bwMode="auto">
          <a:xfrm>
            <a:off x="0" y="6513094"/>
            <a:ext cx="1500732"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dirty="0">
                <a:solidFill>
                  <a:srgbClr val="646164"/>
                </a:solidFill>
                <a:latin typeface="Arial" panose="020B0604020202020204" pitchFamily="34" charset="0"/>
                <a:cs typeface="Arial" panose="020B0604020202020204" pitchFamily="34" charset="0"/>
              </a:rPr>
              <a:t>Created for CAGI 6</a:t>
            </a:r>
          </a:p>
        </p:txBody>
      </p:sp>
      <p:sp>
        <p:nvSpPr>
          <p:cNvPr id="8" name="Text Box 8">
            <a:extLst>
              <a:ext uri="{FF2B5EF4-FFF2-40B4-BE49-F238E27FC236}">
                <a16:creationId xmlns:a16="http://schemas.microsoft.com/office/drawing/2014/main" id="{0674A962-AB60-27ED-FFEB-4B01BBF0917B}"/>
              </a:ext>
            </a:extLst>
          </p:cNvPr>
          <p:cNvSpPr txBox="1">
            <a:spLocks noChangeArrowheads="1"/>
          </p:cNvSpPr>
          <p:nvPr/>
        </p:nvSpPr>
        <p:spPr bwMode="auto">
          <a:xfrm>
            <a:off x="10854775" y="6513093"/>
            <a:ext cx="1337225"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sz="1200" dirty="0">
                <a:solidFill>
                  <a:srgbClr val="646164"/>
                </a:solidFill>
                <a:latin typeface="Arial" panose="020B0604020202020204" pitchFamily="34" charset="0"/>
                <a:cs typeface="Arial" panose="020B0604020202020204" pitchFamily="34" charset="0"/>
              </a:rPr>
              <a:t>Sarah L. Stenton</a:t>
            </a:r>
          </a:p>
        </p:txBody>
      </p:sp>
      <p:sp>
        <p:nvSpPr>
          <p:cNvPr id="11" name="Text Box 9">
            <a:extLst>
              <a:ext uri="{FF2B5EF4-FFF2-40B4-BE49-F238E27FC236}">
                <a16:creationId xmlns:a16="http://schemas.microsoft.com/office/drawing/2014/main" id="{48AC1AEC-4240-9B42-D4F9-D6E27113EBEB}"/>
              </a:ext>
            </a:extLst>
          </p:cNvPr>
          <p:cNvSpPr txBox="1">
            <a:spLocks noChangeArrowheads="1"/>
          </p:cNvSpPr>
          <p:nvPr/>
        </p:nvSpPr>
        <p:spPr bwMode="auto">
          <a:xfrm>
            <a:off x="5002649" y="6513094"/>
            <a:ext cx="189667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dirty="0" err="1">
                <a:solidFill>
                  <a:srgbClr val="646164"/>
                </a:solidFill>
                <a:latin typeface="Arial" panose="020B0604020202020204" pitchFamily="34" charset="0"/>
                <a:cs typeface="Arial" panose="020B0604020202020204" pitchFamily="34" charset="0"/>
              </a:rPr>
              <a:t>genomeinterpretation.org</a:t>
            </a:r>
            <a:endParaRPr lang="en-US" altLang="en-US" sz="1200" dirty="0">
              <a:solidFill>
                <a:srgbClr val="646164"/>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08468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9F8E2DE7-A6EA-D846-A2DF-63F01122A412}"/>
              </a:ext>
            </a:extLst>
          </p:cNvPr>
          <p:cNvSpPr txBox="1"/>
          <p:nvPr/>
        </p:nvSpPr>
        <p:spPr>
          <a:xfrm>
            <a:off x="838200" y="1674452"/>
            <a:ext cx="10728562" cy="830997"/>
          </a:xfrm>
          <a:prstGeom prst="rect">
            <a:avLst/>
          </a:prstGeom>
          <a:noFill/>
        </p:spPr>
        <p:txBody>
          <a:bodyPr wrap="square" rtlCol="0">
            <a:spAutoFit/>
          </a:bodyPr>
          <a:lstStyle/>
          <a:p>
            <a:r>
              <a:rPr lang="en-US" sz="1600" b="1" dirty="0">
                <a:latin typeface="Arial" panose="020B0604020202020204" pitchFamily="34" charset="0"/>
                <a:cs typeface="Arial" panose="020B0604020202020204" pitchFamily="34" charset="0"/>
              </a:rPr>
              <a:t>Objective 1: utilize the 14 solved cases to assess each model’s ability to identify the causal variant(s)</a:t>
            </a:r>
          </a:p>
          <a:p>
            <a:endParaRPr lang="en-US" sz="1600" dirty="0">
              <a:latin typeface="Arial" panose="020B0604020202020204" pitchFamily="34" charset="0"/>
              <a:cs typeface="Arial" panose="020B0604020202020204" pitchFamily="34" charset="0"/>
            </a:endParaRPr>
          </a:p>
          <a:p>
            <a:r>
              <a:rPr lang="en-US" sz="1600" b="1" dirty="0">
                <a:latin typeface="Arial" panose="020B0604020202020204" pitchFamily="34" charset="0"/>
                <a:cs typeface="Arial" panose="020B0604020202020204" pitchFamily="34" charset="0"/>
              </a:rPr>
              <a:t>Objective 2: explore the 16 unsolved cases in search of additional diagnoses</a:t>
            </a:r>
          </a:p>
        </p:txBody>
      </p:sp>
      <p:sp>
        <p:nvSpPr>
          <p:cNvPr id="6" name="Rectangle 5">
            <a:extLst>
              <a:ext uri="{FF2B5EF4-FFF2-40B4-BE49-F238E27FC236}">
                <a16:creationId xmlns:a16="http://schemas.microsoft.com/office/drawing/2014/main" id="{E46C5340-5FA0-FDEC-4894-82909A9EC843}"/>
              </a:ext>
            </a:extLst>
          </p:cNvPr>
          <p:cNvSpPr/>
          <p:nvPr/>
        </p:nvSpPr>
        <p:spPr>
          <a:xfrm>
            <a:off x="-180109" y="-96982"/>
            <a:ext cx="12704618" cy="1385455"/>
          </a:xfrm>
          <a:prstGeom prst="rect">
            <a:avLst/>
          </a:prstGeom>
          <a:solidFill>
            <a:srgbClr val="6AA4A2"/>
          </a:solidFill>
          <a:ln>
            <a:solidFill>
              <a:srgbClr val="6AA4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CA7E8073-4A44-0DA0-7523-3DDFA5687A05}"/>
              </a:ext>
            </a:extLst>
          </p:cNvPr>
          <p:cNvSpPr txBox="1">
            <a:spLocks/>
          </p:cNvSpPr>
          <p:nvPr/>
        </p:nvSpPr>
        <p:spPr>
          <a:xfrm>
            <a:off x="838200" y="-67037"/>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500" b="1" dirty="0">
                <a:solidFill>
                  <a:schemeClr val="bg1"/>
                </a:solidFill>
                <a:latin typeface="Arial" panose="020B0604020202020204" pitchFamily="34" charset="0"/>
                <a:cs typeface="Arial" panose="020B0604020202020204" pitchFamily="34" charset="0"/>
              </a:rPr>
              <a:t>RGP CAGI challenge objectives</a:t>
            </a:r>
          </a:p>
        </p:txBody>
      </p:sp>
      <p:sp>
        <p:nvSpPr>
          <p:cNvPr id="5" name="Text Box 6">
            <a:extLst>
              <a:ext uri="{FF2B5EF4-FFF2-40B4-BE49-F238E27FC236}">
                <a16:creationId xmlns:a16="http://schemas.microsoft.com/office/drawing/2014/main" id="{D13CE329-888E-48FF-880D-ADC4C01EEEDA}"/>
              </a:ext>
            </a:extLst>
          </p:cNvPr>
          <p:cNvSpPr txBox="1">
            <a:spLocks noChangeArrowheads="1"/>
          </p:cNvSpPr>
          <p:nvPr/>
        </p:nvSpPr>
        <p:spPr bwMode="auto">
          <a:xfrm>
            <a:off x="0" y="6513094"/>
            <a:ext cx="1500732"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dirty="0">
                <a:solidFill>
                  <a:srgbClr val="646164"/>
                </a:solidFill>
                <a:latin typeface="Arial" panose="020B0604020202020204" pitchFamily="34" charset="0"/>
                <a:cs typeface="Arial" panose="020B0604020202020204" pitchFamily="34" charset="0"/>
              </a:rPr>
              <a:t>Created for CAGI 6</a:t>
            </a:r>
          </a:p>
        </p:txBody>
      </p:sp>
      <p:sp>
        <p:nvSpPr>
          <p:cNvPr id="7" name="Text Box 8">
            <a:extLst>
              <a:ext uri="{FF2B5EF4-FFF2-40B4-BE49-F238E27FC236}">
                <a16:creationId xmlns:a16="http://schemas.microsoft.com/office/drawing/2014/main" id="{8F001304-A6F6-E529-AAE4-C4FFC574E3B6}"/>
              </a:ext>
            </a:extLst>
          </p:cNvPr>
          <p:cNvSpPr txBox="1">
            <a:spLocks noChangeArrowheads="1"/>
          </p:cNvSpPr>
          <p:nvPr/>
        </p:nvSpPr>
        <p:spPr bwMode="auto">
          <a:xfrm>
            <a:off x="10854775" y="6513093"/>
            <a:ext cx="1337225"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sz="1200" dirty="0">
                <a:solidFill>
                  <a:srgbClr val="646164"/>
                </a:solidFill>
                <a:latin typeface="Arial" panose="020B0604020202020204" pitchFamily="34" charset="0"/>
                <a:cs typeface="Arial" panose="020B0604020202020204" pitchFamily="34" charset="0"/>
              </a:rPr>
              <a:t>Sarah L. Stenton</a:t>
            </a:r>
          </a:p>
        </p:txBody>
      </p:sp>
      <p:sp>
        <p:nvSpPr>
          <p:cNvPr id="10" name="Text Box 9">
            <a:extLst>
              <a:ext uri="{FF2B5EF4-FFF2-40B4-BE49-F238E27FC236}">
                <a16:creationId xmlns:a16="http://schemas.microsoft.com/office/drawing/2014/main" id="{AE2CF17F-4777-8885-8FFB-3E433250ABE0}"/>
              </a:ext>
            </a:extLst>
          </p:cNvPr>
          <p:cNvSpPr txBox="1">
            <a:spLocks noChangeArrowheads="1"/>
          </p:cNvSpPr>
          <p:nvPr/>
        </p:nvSpPr>
        <p:spPr bwMode="auto">
          <a:xfrm>
            <a:off x="5002649" y="6513094"/>
            <a:ext cx="189667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dirty="0" err="1">
                <a:solidFill>
                  <a:srgbClr val="646164"/>
                </a:solidFill>
                <a:latin typeface="Arial" panose="020B0604020202020204" pitchFamily="34" charset="0"/>
                <a:cs typeface="Arial" panose="020B0604020202020204" pitchFamily="34" charset="0"/>
              </a:rPr>
              <a:t>genomeinterpretation.org</a:t>
            </a:r>
            <a:endParaRPr lang="en-US" altLang="en-US" sz="1200" dirty="0">
              <a:solidFill>
                <a:srgbClr val="646164"/>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524807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5">
            <a:extLst>
              <a:ext uri="{FF2B5EF4-FFF2-40B4-BE49-F238E27FC236}">
                <a16:creationId xmlns:a16="http://schemas.microsoft.com/office/drawing/2014/main" id="{EA1048A7-C4C5-E64D-868A-4C159C7DFDBF}"/>
              </a:ext>
            </a:extLst>
          </p:cNvPr>
          <p:cNvGraphicFramePr>
            <a:graphicFrameLocks noGrp="1"/>
          </p:cNvGraphicFramePr>
          <p:nvPr>
            <p:extLst>
              <p:ext uri="{D42A27DB-BD31-4B8C-83A1-F6EECF244321}">
                <p14:modId xmlns:p14="http://schemas.microsoft.com/office/powerpoint/2010/main" val="79408998"/>
              </p:ext>
            </p:extLst>
          </p:nvPr>
        </p:nvGraphicFramePr>
        <p:xfrm>
          <a:off x="925827" y="1783054"/>
          <a:ext cx="10427976" cy="4297043"/>
        </p:xfrm>
        <a:graphic>
          <a:graphicData uri="http://schemas.openxmlformats.org/drawingml/2006/table">
            <a:tbl>
              <a:tblPr firstRow="1" bandRow="1">
                <a:tableStyleId>{5C22544A-7EE6-4342-B048-85BDC9FD1C3A}</a:tableStyleId>
              </a:tblPr>
              <a:tblGrid>
                <a:gridCol w="588327">
                  <a:extLst>
                    <a:ext uri="{9D8B030D-6E8A-4147-A177-3AD203B41FA5}">
                      <a16:colId xmlns:a16="http://schemas.microsoft.com/office/drawing/2014/main" val="769084770"/>
                    </a:ext>
                  </a:extLst>
                </a:gridCol>
                <a:gridCol w="614684">
                  <a:extLst>
                    <a:ext uri="{9D8B030D-6E8A-4147-A177-3AD203B41FA5}">
                      <a16:colId xmlns:a16="http://schemas.microsoft.com/office/drawing/2014/main" val="3335879381"/>
                    </a:ext>
                  </a:extLst>
                </a:gridCol>
                <a:gridCol w="671512">
                  <a:extLst>
                    <a:ext uri="{9D8B030D-6E8A-4147-A177-3AD203B41FA5}">
                      <a16:colId xmlns:a16="http://schemas.microsoft.com/office/drawing/2014/main" val="941504123"/>
                    </a:ext>
                  </a:extLst>
                </a:gridCol>
                <a:gridCol w="828675">
                  <a:extLst>
                    <a:ext uri="{9D8B030D-6E8A-4147-A177-3AD203B41FA5}">
                      <a16:colId xmlns:a16="http://schemas.microsoft.com/office/drawing/2014/main" val="1284201614"/>
                    </a:ext>
                  </a:extLst>
                </a:gridCol>
                <a:gridCol w="2700338">
                  <a:extLst>
                    <a:ext uri="{9D8B030D-6E8A-4147-A177-3AD203B41FA5}">
                      <a16:colId xmlns:a16="http://schemas.microsoft.com/office/drawing/2014/main" val="327739847"/>
                    </a:ext>
                  </a:extLst>
                </a:gridCol>
                <a:gridCol w="1000125">
                  <a:extLst>
                    <a:ext uri="{9D8B030D-6E8A-4147-A177-3AD203B41FA5}">
                      <a16:colId xmlns:a16="http://schemas.microsoft.com/office/drawing/2014/main" val="764804639"/>
                    </a:ext>
                  </a:extLst>
                </a:gridCol>
                <a:gridCol w="1528762">
                  <a:extLst>
                    <a:ext uri="{9D8B030D-6E8A-4147-A177-3AD203B41FA5}">
                      <a16:colId xmlns:a16="http://schemas.microsoft.com/office/drawing/2014/main" val="2169232202"/>
                    </a:ext>
                  </a:extLst>
                </a:gridCol>
                <a:gridCol w="1843088">
                  <a:extLst>
                    <a:ext uri="{9D8B030D-6E8A-4147-A177-3AD203B41FA5}">
                      <a16:colId xmlns:a16="http://schemas.microsoft.com/office/drawing/2014/main" val="2886977049"/>
                    </a:ext>
                  </a:extLst>
                </a:gridCol>
                <a:gridCol w="652465">
                  <a:extLst>
                    <a:ext uri="{9D8B030D-6E8A-4147-A177-3AD203B41FA5}">
                      <a16:colId xmlns:a16="http://schemas.microsoft.com/office/drawing/2014/main" val="2423048734"/>
                    </a:ext>
                  </a:extLst>
                </a:gridCol>
              </a:tblGrid>
              <a:tr h="456563">
                <a:tc>
                  <a:txBody>
                    <a:bodyPr/>
                    <a:lstStyle/>
                    <a:p>
                      <a:pPr algn="r" rtl="0" fontAlgn="b"/>
                      <a:r>
                        <a:rPr lang="en-US" sz="1200" b="1" i="0" u="none" strike="noStrike" dirty="0">
                          <a:solidFill>
                            <a:schemeClr val="tx1"/>
                          </a:solidFill>
                          <a:effectLst/>
                          <a:latin typeface="Arial" panose="020B0604020202020204" pitchFamily="34" charset="0"/>
                        </a:rPr>
                        <a:t>Family</a:t>
                      </a:r>
                    </a:p>
                  </a:txBody>
                  <a:tcPr marL="45720" marR="45720" anchor="ct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1" i="0" u="none" strike="noStrike" dirty="0">
                          <a:solidFill>
                            <a:schemeClr val="tx1"/>
                          </a:solidFill>
                          <a:effectLst/>
                          <a:latin typeface="Arial" panose="020B0604020202020204" pitchFamily="34" charset="0"/>
                        </a:rPr>
                        <a:t>HPO n</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1" i="0" u="none" strike="noStrike" dirty="0">
                          <a:solidFill>
                            <a:schemeClr val="tx1"/>
                          </a:solidFill>
                          <a:effectLst/>
                          <a:latin typeface="Arial" panose="020B0604020202020204" pitchFamily="34" charset="0"/>
                        </a:rPr>
                        <a:t>HPO IC</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1" i="0" u="none" strike="noStrike" dirty="0">
                          <a:solidFill>
                            <a:schemeClr val="tx1"/>
                          </a:solidFill>
                          <a:effectLst/>
                          <a:latin typeface="Arial" panose="020B0604020202020204" pitchFamily="34" charset="0"/>
                        </a:rPr>
                        <a:t>Gene</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1" i="0" u="none" strike="noStrike" dirty="0">
                          <a:solidFill>
                            <a:schemeClr val="tx1"/>
                          </a:solidFill>
                          <a:effectLst/>
                          <a:latin typeface="Arial" panose="020B0604020202020204" pitchFamily="34" charset="0"/>
                        </a:rPr>
                        <a:t>Variant(s)</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1" i="0" u="none" strike="noStrike" dirty="0">
                          <a:solidFill>
                            <a:schemeClr val="tx1"/>
                          </a:solidFill>
                          <a:effectLst/>
                          <a:latin typeface="Arial" panose="020B0604020202020204" pitchFamily="34" charset="0"/>
                        </a:rPr>
                        <a:t>Inheritance</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1" i="0" u="none" strike="noStrike" dirty="0">
                          <a:solidFill>
                            <a:schemeClr val="tx1"/>
                          </a:solidFill>
                          <a:effectLst/>
                          <a:latin typeface="Arial" panose="020B0604020202020204" pitchFamily="34" charset="0"/>
                        </a:rPr>
                        <a:t>Variant class</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1" i="0" u="none" strike="noStrike" dirty="0">
                          <a:solidFill>
                            <a:schemeClr val="tx1"/>
                          </a:solidFill>
                          <a:effectLst/>
                          <a:latin typeface="Arial" panose="020B0604020202020204" pitchFamily="34" charset="0"/>
                        </a:rPr>
                        <a:t>Sequencing type</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1" i="0" u="none" strike="noStrike" dirty="0">
                          <a:solidFill>
                            <a:schemeClr val="tx1"/>
                          </a:solidFill>
                          <a:effectLst/>
                          <a:latin typeface="Arial" panose="020B0604020202020204" pitchFamily="34" charset="0"/>
                        </a:rPr>
                        <a:t>ACMG</a:t>
                      </a:r>
                    </a:p>
                  </a:txBody>
                  <a:tcPr marL="45720" marR="4572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36695208"/>
                  </a:ext>
                </a:extLst>
              </a:tr>
              <a:tr h="0">
                <a:tc>
                  <a:txBody>
                    <a:bodyPr/>
                    <a:lstStyle/>
                    <a:p>
                      <a:pPr algn="r" rtl="0" fontAlgn="b"/>
                      <a:r>
                        <a:rPr lang="en-US" sz="1200" b="0" i="0" u="none" strike="noStrike" dirty="0">
                          <a:solidFill>
                            <a:schemeClr val="tx1"/>
                          </a:solidFill>
                          <a:effectLst/>
                          <a:latin typeface="Arial" panose="020B0604020202020204" pitchFamily="34" charset="0"/>
                        </a:rPr>
                        <a:t>F28</a:t>
                      </a:r>
                    </a:p>
                  </a:txBody>
                  <a:tcPr marL="45720" marR="45720"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0" i="0" u="none" strike="noStrike" dirty="0">
                          <a:solidFill>
                            <a:schemeClr val="tx1"/>
                          </a:solidFill>
                          <a:effectLst/>
                          <a:latin typeface="Arial" panose="020B0604020202020204" pitchFamily="34" charset="0"/>
                        </a:rPr>
                        <a:t>4</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0" i="0" u="none" strike="noStrike" dirty="0">
                          <a:solidFill>
                            <a:schemeClr val="tx1"/>
                          </a:solidFill>
                          <a:effectLst/>
                          <a:latin typeface="Arial" panose="020B0604020202020204" pitchFamily="34" charset="0"/>
                        </a:rPr>
                        <a:t>27.1</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0" i="1" u="none" strike="noStrike" dirty="0">
                          <a:solidFill>
                            <a:schemeClr val="tx1"/>
                          </a:solidFill>
                          <a:effectLst/>
                          <a:latin typeface="Arial" panose="020B0604020202020204" pitchFamily="34" charset="0"/>
                        </a:rPr>
                        <a:t>FGFR2</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0" i="0" u="none" strike="noStrike" dirty="0">
                          <a:solidFill>
                            <a:schemeClr val="tx1"/>
                          </a:solidFill>
                          <a:effectLst/>
                          <a:latin typeface="Arial" panose="020B0604020202020204" pitchFamily="34" charset="0"/>
                        </a:rPr>
                        <a:t>chr10:g.121517378C&gt;T</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0" i="0" u="none" strike="noStrike" dirty="0">
                          <a:solidFill>
                            <a:schemeClr val="tx1"/>
                          </a:solidFill>
                          <a:effectLst/>
                          <a:latin typeface="Arial" panose="020B0604020202020204" pitchFamily="34" charset="0"/>
                        </a:rPr>
                        <a:t>de novo</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0" i="0" u="none" strike="noStrike" dirty="0">
                          <a:solidFill>
                            <a:schemeClr val="tx1"/>
                          </a:solidFill>
                          <a:effectLst/>
                          <a:latin typeface="Arial" panose="020B0604020202020204" pitchFamily="34" charset="0"/>
                        </a:rPr>
                        <a:t>missense</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0" i="0" u="none" strike="noStrike" dirty="0">
                          <a:solidFill>
                            <a:schemeClr val="tx1"/>
                          </a:solidFill>
                          <a:effectLst/>
                          <a:latin typeface="Arial" panose="020B0604020202020204" pitchFamily="34" charset="0"/>
                        </a:rPr>
                        <a:t>trio, unaffected parents</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0" i="0" u="none" strike="noStrike" dirty="0">
                          <a:solidFill>
                            <a:schemeClr val="tx1"/>
                          </a:solidFill>
                          <a:effectLst/>
                          <a:latin typeface="Arial" panose="020B0604020202020204" pitchFamily="34" charset="0"/>
                        </a:rPr>
                        <a:t>P</a:t>
                      </a:r>
                    </a:p>
                  </a:txBody>
                  <a:tcPr marL="45720" marR="4572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extLst>
                  <a:ext uri="{0D108BD9-81ED-4DB2-BD59-A6C34878D82A}">
                    <a16:rowId xmlns:a16="http://schemas.microsoft.com/office/drawing/2014/main" val="877531781"/>
                  </a:ext>
                </a:extLst>
              </a:tr>
              <a:tr h="0">
                <a:tc>
                  <a:txBody>
                    <a:bodyPr/>
                    <a:lstStyle/>
                    <a:p>
                      <a:pPr algn="r" rtl="0" fontAlgn="b"/>
                      <a:r>
                        <a:rPr lang="en-US" sz="1200" b="0" i="0" u="none" strike="noStrike" dirty="0">
                          <a:solidFill>
                            <a:schemeClr val="tx1"/>
                          </a:solidFill>
                          <a:effectLst/>
                          <a:latin typeface="Arial" panose="020B0604020202020204" pitchFamily="34" charset="0"/>
                        </a:rPr>
                        <a:t>F11</a:t>
                      </a:r>
                    </a:p>
                  </a:txBody>
                  <a:tcPr marL="45720" marR="45720"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0" i="0" u="none" strike="noStrike" dirty="0">
                          <a:solidFill>
                            <a:schemeClr val="tx1"/>
                          </a:solidFill>
                          <a:effectLst/>
                          <a:latin typeface="Arial" panose="020B0604020202020204" pitchFamily="34" charset="0"/>
                        </a:rPr>
                        <a:t>4</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0" i="0" u="none" strike="noStrike" dirty="0">
                          <a:solidFill>
                            <a:schemeClr val="tx1"/>
                          </a:solidFill>
                          <a:effectLst/>
                          <a:latin typeface="Arial" panose="020B0604020202020204" pitchFamily="34" charset="0"/>
                        </a:rPr>
                        <a:t>33.4</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0" i="1" u="none" strike="noStrike" dirty="0">
                          <a:solidFill>
                            <a:schemeClr val="tx1"/>
                          </a:solidFill>
                          <a:effectLst/>
                          <a:latin typeface="Arial" panose="020B0604020202020204" pitchFamily="34" charset="0"/>
                        </a:rPr>
                        <a:t>TPM2</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0" i="0" u="none" strike="noStrike" dirty="0">
                          <a:solidFill>
                            <a:schemeClr val="tx1"/>
                          </a:solidFill>
                          <a:effectLst/>
                          <a:latin typeface="Arial" panose="020B0604020202020204" pitchFamily="34" charset="0"/>
                        </a:rPr>
                        <a:t>chr9:g.35685677T&gt;A</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0" i="0" u="none" strike="noStrike" dirty="0">
                          <a:solidFill>
                            <a:schemeClr val="tx1"/>
                          </a:solidFill>
                          <a:effectLst/>
                          <a:latin typeface="Arial" panose="020B0604020202020204" pitchFamily="34" charset="0"/>
                        </a:rPr>
                        <a:t>AD</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0" i="0" u="none" strike="noStrike" dirty="0">
                          <a:solidFill>
                            <a:schemeClr val="tx1"/>
                          </a:solidFill>
                          <a:effectLst/>
                          <a:latin typeface="Arial" panose="020B0604020202020204" pitchFamily="34" charset="0"/>
                        </a:rPr>
                        <a:t>missense</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0" i="0" u="none" strike="noStrike" dirty="0">
                          <a:solidFill>
                            <a:schemeClr val="tx1"/>
                          </a:solidFill>
                          <a:effectLst/>
                          <a:latin typeface="Arial" panose="020B0604020202020204" pitchFamily="34" charset="0"/>
                        </a:rPr>
                        <a:t>proband only</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0" i="0" u="none" strike="noStrike" dirty="0">
                          <a:solidFill>
                            <a:schemeClr val="tx1"/>
                          </a:solidFill>
                          <a:effectLst/>
                          <a:latin typeface="Arial" panose="020B0604020202020204" pitchFamily="34" charset="0"/>
                        </a:rPr>
                        <a:t>VUS</a:t>
                      </a:r>
                    </a:p>
                  </a:txBody>
                  <a:tcPr marL="45720" marR="4572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664871528"/>
                  </a:ext>
                </a:extLst>
              </a:tr>
              <a:tr h="0">
                <a:tc>
                  <a:txBody>
                    <a:bodyPr/>
                    <a:lstStyle/>
                    <a:p>
                      <a:pPr algn="r" rtl="0" fontAlgn="b"/>
                      <a:r>
                        <a:rPr lang="en-US" sz="1200" b="0" i="0" u="none" strike="noStrike" dirty="0">
                          <a:solidFill>
                            <a:schemeClr val="tx1"/>
                          </a:solidFill>
                          <a:effectLst/>
                          <a:latin typeface="Arial" panose="020B0604020202020204" pitchFamily="34" charset="0"/>
                        </a:rPr>
                        <a:t>F04</a:t>
                      </a:r>
                    </a:p>
                  </a:txBody>
                  <a:tcPr marL="45720" marR="45720"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0" i="0" u="none" strike="noStrike" dirty="0">
                          <a:solidFill>
                            <a:schemeClr val="tx1"/>
                          </a:solidFill>
                          <a:effectLst/>
                          <a:latin typeface="Arial" panose="020B0604020202020204" pitchFamily="34" charset="0"/>
                        </a:rPr>
                        <a:t>5</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0" i="0" u="none" strike="noStrike" dirty="0">
                          <a:solidFill>
                            <a:schemeClr val="tx1"/>
                          </a:solidFill>
                          <a:effectLst/>
                          <a:latin typeface="Arial" panose="020B0604020202020204" pitchFamily="34" charset="0"/>
                        </a:rPr>
                        <a:t>32.6</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0" i="1" u="none" strike="noStrike" dirty="0">
                          <a:solidFill>
                            <a:schemeClr val="tx1"/>
                          </a:solidFill>
                          <a:effectLst/>
                          <a:latin typeface="Arial" panose="020B0604020202020204" pitchFamily="34" charset="0"/>
                        </a:rPr>
                        <a:t>NALCN</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0" i="0" u="none" strike="noStrike" dirty="0">
                          <a:solidFill>
                            <a:schemeClr val="tx1"/>
                          </a:solidFill>
                          <a:effectLst/>
                          <a:latin typeface="Arial" panose="020B0604020202020204" pitchFamily="34" charset="0"/>
                        </a:rPr>
                        <a:t>chr13:g.101229500C&gt;A</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lang="en-US" sz="1200" b="0" i="0" u="none" strike="noStrike" dirty="0">
                          <a:solidFill>
                            <a:schemeClr val="tx1"/>
                          </a:solidFill>
                          <a:effectLst/>
                          <a:latin typeface="Arial" panose="020B0604020202020204" pitchFamily="34" charset="0"/>
                        </a:rPr>
                        <a:t>de novo</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0" i="0" u="none" strike="noStrike" dirty="0">
                          <a:solidFill>
                            <a:schemeClr val="tx1"/>
                          </a:solidFill>
                          <a:effectLst/>
                          <a:latin typeface="Arial" panose="020B0604020202020204" pitchFamily="34" charset="0"/>
                        </a:rPr>
                        <a:t>missense</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0" i="0" u="none" strike="noStrike" dirty="0">
                          <a:solidFill>
                            <a:schemeClr val="tx1"/>
                          </a:solidFill>
                          <a:effectLst/>
                          <a:latin typeface="Arial" panose="020B0604020202020204" pitchFamily="34" charset="0"/>
                        </a:rPr>
                        <a:t>trio, unaffected parents</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0" i="0" u="none" strike="noStrike" dirty="0">
                          <a:solidFill>
                            <a:schemeClr val="tx1"/>
                          </a:solidFill>
                          <a:effectLst/>
                          <a:latin typeface="Arial" panose="020B0604020202020204" pitchFamily="34" charset="0"/>
                        </a:rPr>
                        <a:t>LP</a:t>
                      </a:r>
                    </a:p>
                  </a:txBody>
                  <a:tcPr marL="45720" marR="4572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BF2FF"/>
                    </a:solidFill>
                  </a:tcPr>
                </a:tc>
                <a:extLst>
                  <a:ext uri="{0D108BD9-81ED-4DB2-BD59-A6C34878D82A}">
                    <a16:rowId xmlns:a16="http://schemas.microsoft.com/office/drawing/2014/main" val="2715305970"/>
                  </a:ext>
                </a:extLst>
              </a:tr>
              <a:tr h="0">
                <a:tc>
                  <a:txBody>
                    <a:bodyPr/>
                    <a:lstStyle/>
                    <a:p>
                      <a:pPr algn="r" rtl="0" fontAlgn="b"/>
                      <a:r>
                        <a:rPr lang="en-US" sz="1200" b="0" i="0" u="none" strike="noStrike" dirty="0">
                          <a:solidFill>
                            <a:schemeClr val="tx1"/>
                          </a:solidFill>
                          <a:effectLst/>
                          <a:latin typeface="Arial" panose="020B0604020202020204" pitchFamily="34" charset="0"/>
                        </a:rPr>
                        <a:t>F07</a:t>
                      </a:r>
                    </a:p>
                  </a:txBody>
                  <a:tcPr marL="45720" marR="45720"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0" i="0" u="none" strike="noStrike" dirty="0">
                          <a:solidFill>
                            <a:schemeClr val="tx1"/>
                          </a:solidFill>
                          <a:effectLst/>
                          <a:latin typeface="Arial" panose="020B0604020202020204" pitchFamily="34" charset="0"/>
                        </a:rPr>
                        <a:t>5</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0" i="0" u="none" strike="noStrike" dirty="0">
                          <a:solidFill>
                            <a:schemeClr val="tx1"/>
                          </a:solidFill>
                          <a:effectLst/>
                          <a:latin typeface="Arial" panose="020B0604020202020204" pitchFamily="34" charset="0"/>
                        </a:rPr>
                        <a:t>42.7</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0" i="1" u="none" strike="noStrike" dirty="0">
                          <a:solidFill>
                            <a:schemeClr val="tx1"/>
                          </a:solidFill>
                          <a:effectLst/>
                          <a:latin typeface="Arial" panose="020B0604020202020204" pitchFamily="34" charset="0"/>
                        </a:rPr>
                        <a:t>EHMT1</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0" i="0" u="none" strike="noStrike" dirty="0">
                          <a:solidFill>
                            <a:schemeClr val="tx1"/>
                          </a:solidFill>
                          <a:effectLst/>
                          <a:latin typeface="Arial" panose="020B0604020202020204" pitchFamily="34" charset="0"/>
                        </a:rPr>
                        <a:t>chr9:g.137743969AG&gt;A</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lang="en-US" sz="1200" b="0" i="0" u="none" strike="noStrike" dirty="0">
                          <a:solidFill>
                            <a:schemeClr val="tx1"/>
                          </a:solidFill>
                          <a:effectLst/>
                          <a:latin typeface="Arial" panose="020B0604020202020204" pitchFamily="34" charset="0"/>
                        </a:rPr>
                        <a:t>de novo</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0" i="0" u="none" strike="noStrike" dirty="0">
                          <a:solidFill>
                            <a:schemeClr val="tx1"/>
                          </a:solidFill>
                          <a:effectLst/>
                          <a:latin typeface="Arial" panose="020B0604020202020204" pitchFamily="34" charset="0"/>
                        </a:rPr>
                        <a:t>frameshift</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0" i="0" u="none" strike="noStrike" dirty="0">
                          <a:solidFill>
                            <a:schemeClr val="tx1"/>
                          </a:solidFill>
                          <a:effectLst/>
                          <a:latin typeface="Arial" panose="020B0604020202020204" pitchFamily="34" charset="0"/>
                        </a:rPr>
                        <a:t>trio, unaffected parents</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0" i="0" u="none" strike="noStrike" dirty="0">
                          <a:solidFill>
                            <a:schemeClr val="tx1"/>
                          </a:solidFill>
                          <a:effectLst/>
                          <a:latin typeface="Arial" panose="020B0604020202020204" pitchFamily="34" charset="0"/>
                        </a:rPr>
                        <a:t>LP</a:t>
                      </a:r>
                    </a:p>
                  </a:txBody>
                  <a:tcPr marL="45720" marR="4572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BF2FF"/>
                    </a:solidFill>
                  </a:tcPr>
                </a:tc>
                <a:extLst>
                  <a:ext uri="{0D108BD9-81ED-4DB2-BD59-A6C34878D82A}">
                    <a16:rowId xmlns:a16="http://schemas.microsoft.com/office/drawing/2014/main" val="1704780244"/>
                  </a:ext>
                </a:extLst>
              </a:tr>
              <a:tr h="0">
                <a:tc>
                  <a:txBody>
                    <a:bodyPr/>
                    <a:lstStyle/>
                    <a:p>
                      <a:pPr algn="r" rtl="0" fontAlgn="b"/>
                      <a:r>
                        <a:rPr lang="en-US" sz="1200" b="0" i="0" u="none" strike="noStrike" dirty="0">
                          <a:solidFill>
                            <a:schemeClr val="tx1"/>
                          </a:solidFill>
                          <a:effectLst/>
                          <a:latin typeface="Arial" panose="020B0604020202020204" pitchFamily="34" charset="0"/>
                        </a:rPr>
                        <a:t>F02</a:t>
                      </a:r>
                    </a:p>
                  </a:txBody>
                  <a:tcPr marL="45720" marR="45720"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0" i="0" u="none" strike="noStrike" dirty="0">
                          <a:solidFill>
                            <a:schemeClr val="tx1"/>
                          </a:solidFill>
                          <a:effectLst/>
                          <a:latin typeface="Arial" panose="020B0604020202020204" pitchFamily="34" charset="0"/>
                        </a:rPr>
                        <a:t>5</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0" i="0" u="none" strike="noStrike" dirty="0">
                          <a:solidFill>
                            <a:schemeClr val="tx1"/>
                          </a:solidFill>
                          <a:effectLst/>
                          <a:latin typeface="Arial" panose="020B0604020202020204" pitchFamily="34" charset="0"/>
                        </a:rPr>
                        <a:t>38.6</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0" i="1" u="none" strike="noStrike" dirty="0">
                          <a:solidFill>
                            <a:schemeClr val="tx1"/>
                          </a:solidFill>
                          <a:effectLst/>
                          <a:latin typeface="Arial" panose="020B0604020202020204" pitchFamily="34" charset="0"/>
                        </a:rPr>
                        <a:t>FAM111B</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0" i="0" u="none" strike="noStrike" dirty="0">
                          <a:solidFill>
                            <a:schemeClr val="tx1"/>
                          </a:solidFill>
                          <a:effectLst/>
                          <a:latin typeface="Arial" panose="020B0604020202020204" pitchFamily="34" charset="0"/>
                        </a:rPr>
                        <a:t>chr11:g.59125977G&gt;C</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0" i="0" u="none" strike="noStrike" dirty="0">
                          <a:solidFill>
                            <a:schemeClr val="tx1"/>
                          </a:solidFill>
                          <a:effectLst/>
                          <a:latin typeface="Arial" panose="020B0604020202020204" pitchFamily="34" charset="0"/>
                        </a:rPr>
                        <a:t>AD</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0" i="0" u="none" strike="noStrike" dirty="0">
                          <a:solidFill>
                            <a:schemeClr val="tx1"/>
                          </a:solidFill>
                          <a:effectLst/>
                          <a:latin typeface="Arial" panose="020B0604020202020204" pitchFamily="34" charset="0"/>
                        </a:rPr>
                        <a:t>missense</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lang="en-US" sz="1200" b="0" i="0" u="none" strike="noStrike" dirty="0">
                          <a:solidFill>
                            <a:schemeClr val="tx1"/>
                          </a:solidFill>
                          <a:effectLst/>
                          <a:latin typeface="Arial" panose="020B0604020202020204" pitchFamily="34" charset="0"/>
                        </a:rPr>
                        <a:t>proband only</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lang="en-US" sz="1200" b="0" i="0" u="none" strike="noStrike" dirty="0">
                          <a:solidFill>
                            <a:schemeClr val="tx1"/>
                          </a:solidFill>
                          <a:effectLst/>
                          <a:latin typeface="Arial" panose="020B0604020202020204" pitchFamily="34" charset="0"/>
                        </a:rPr>
                        <a:t>LP</a:t>
                      </a:r>
                    </a:p>
                  </a:txBody>
                  <a:tcPr marL="45720" marR="4572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BF2FF"/>
                    </a:solidFill>
                  </a:tcPr>
                </a:tc>
                <a:extLst>
                  <a:ext uri="{0D108BD9-81ED-4DB2-BD59-A6C34878D82A}">
                    <a16:rowId xmlns:a16="http://schemas.microsoft.com/office/drawing/2014/main" val="889251305"/>
                  </a:ext>
                </a:extLst>
              </a:tr>
              <a:tr h="0">
                <a:tc>
                  <a:txBody>
                    <a:bodyPr/>
                    <a:lstStyle/>
                    <a:p>
                      <a:pPr algn="r" rtl="0" fontAlgn="b"/>
                      <a:r>
                        <a:rPr lang="en-US" sz="1200" b="0" i="0" u="none" strike="noStrike" dirty="0">
                          <a:solidFill>
                            <a:schemeClr val="tx1"/>
                          </a:solidFill>
                          <a:effectLst/>
                          <a:latin typeface="Arial" panose="020B0604020202020204" pitchFamily="34" charset="0"/>
                        </a:rPr>
                        <a:t>F24</a:t>
                      </a:r>
                    </a:p>
                  </a:txBody>
                  <a:tcPr marL="45720" marR="45720"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0" i="0" u="none" strike="noStrike" dirty="0">
                          <a:solidFill>
                            <a:schemeClr val="tx1"/>
                          </a:solidFill>
                          <a:effectLst/>
                          <a:latin typeface="Arial" panose="020B0604020202020204" pitchFamily="34" charset="0"/>
                        </a:rPr>
                        <a:t>7</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0" i="0" u="none" strike="noStrike" dirty="0">
                          <a:solidFill>
                            <a:schemeClr val="tx1"/>
                          </a:solidFill>
                          <a:effectLst/>
                          <a:latin typeface="Arial" panose="020B0604020202020204" pitchFamily="34" charset="0"/>
                        </a:rPr>
                        <a:t>59.8</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0" i="1" u="none" strike="noStrike" dirty="0">
                          <a:solidFill>
                            <a:schemeClr val="tx1"/>
                          </a:solidFill>
                          <a:effectLst/>
                          <a:latin typeface="Arial" panose="020B0604020202020204" pitchFamily="34" charset="0"/>
                        </a:rPr>
                        <a:t>KMT2D</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0" i="0" u="none" strike="noStrike" dirty="0">
                          <a:solidFill>
                            <a:schemeClr val="tx1"/>
                          </a:solidFill>
                          <a:effectLst/>
                          <a:latin typeface="Arial" panose="020B0604020202020204" pitchFamily="34" charset="0"/>
                        </a:rPr>
                        <a:t>chr12:g.49054901T&gt;C</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0" i="0" u="none" strike="noStrike" dirty="0">
                          <a:solidFill>
                            <a:schemeClr val="tx1"/>
                          </a:solidFill>
                          <a:effectLst/>
                          <a:latin typeface="Arial" panose="020B0604020202020204" pitchFamily="34" charset="0"/>
                        </a:rPr>
                        <a:t>de novo</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0" i="0" u="none" strike="noStrike" dirty="0">
                          <a:solidFill>
                            <a:schemeClr val="tx1"/>
                          </a:solidFill>
                          <a:effectLst/>
                          <a:latin typeface="Arial" panose="020B0604020202020204" pitchFamily="34" charset="0"/>
                        </a:rPr>
                        <a:t>missense</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lang="en-US" sz="1200" b="0" i="0" u="none" strike="noStrike" dirty="0">
                          <a:solidFill>
                            <a:schemeClr val="tx1"/>
                          </a:solidFill>
                          <a:effectLst/>
                          <a:latin typeface="Arial" panose="020B0604020202020204" pitchFamily="34" charset="0"/>
                        </a:rPr>
                        <a:t>trio, unaffected parents</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0" i="0" u="none" strike="noStrike" dirty="0">
                          <a:solidFill>
                            <a:schemeClr val="tx1"/>
                          </a:solidFill>
                          <a:effectLst/>
                          <a:latin typeface="Arial" panose="020B0604020202020204" pitchFamily="34" charset="0"/>
                        </a:rPr>
                        <a:t>LP</a:t>
                      </a:r>
                    </a:p>
                  </a:txBody>
                  <a:tcPr marL="45720" marR="4572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BF2FF"/>
                    </a:solidFill>
                  </a:tcPr>
                </a:tc>
                <a:extLst>
                  <a:ext uri="{0D108BD9-81ED-4DB2-BD59-A6C34878D82A}">
                    <a16:rowId xmlns:a16="http://schemas.microsoft.com/office/drawing/2014/main" val="2236860261"/>
                  </a:ext>
                </a:extLst>
              </a:tr>
              <a:tr h="0">
                <a:tc>
                  <a:txBody>
                    <a:bodyPr/>
                    <a:lstStyle/>
                    <a:p>
                      <a:pPr algn="r" rtl="0" fontAlgn="b"/>
                      <a:r>
                        <a:rPr lang="en-US" sz="1200" b="0" i="0" u="none" strike="noStrike" dirty="0">
                          <a:solidFill>
                            <a:schemeClr val="tx1"/>
                          </a:solidFill>
                          <a:effectLst/>
                          <a:latin typeface="Arial" panose="020B0604020202020204" pitchFamily="34" charset="0"/>
                        </a:rPr>
                        <a:t>F21</a:t>
                      </a:r>
                    </a:p>
                  </a:txBody>
                  <a:tcPr marL="45720" marR="45720"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0" i="0" u="none" strike="noStrike" dirty="0">
                          <a:solidFill>
                            <a:schemeClr val="tx1"/>
                          </a:solidFill>
                          <a:effectLst/>
                          <a:latin typeface="Arial" panose="020B0604020202020204" pitchFamily="34" charset="0"/>
                        </a:rPr>
                        <a:t>3</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0" i="0" u="none" strike="noStrike" dirty="0">
                          <a:solidFill>
                            <a:schemeClr val="tx1"/>
                          </a:solidFill>
                          <a:effectLst/>
                          <a:latin typeface="Arial" panose="020B0604020202020204" pitchFamily="34" charset="0"/>
                        </a:rPr>
                        <a:t>21.8</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0" i="1" u="none" strike="noStrike" dirty="0">
                          <a:solidFill>
                            <a:schemeClr val="tx1"/>
                          </a:solidFill>
                          <a:effectLst/>
                          <a:latin typeface="Arial" panose="020B0604020202020204" pitchFamily="34" charset="0"/>
                        </a:rPr>
                        <a:t>BICC1</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0" i="0" u="none" strike="noStrike" dirty="0">
                          <a:solidFill>
                            <a:schemeClr val="tx1"/>
                          </a:solidFill>
                          <a:effectLst/>
                          <a:latin typeface="Arial" panose="020B0604020202020204" pitchFamily="34" charset="0"/>
                        </a:rPr>
                        <a:t>chr10:g.58813842T&gt;C</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0" i="0" u="none" strike="noStrike" dirty="0">
                          <a:solidFill>
                            <a:schemeClr val="tx1"/>
                          </a:solidFill>
                          <a:effectLst/>
                          <a:latin typeface="Arial" panose="020B0604020202020204" pitchFamily="34" charset="0"/>
                        </a:rPr>
                        <a:t>de novo</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0" i="0" u="none" strike="noStrike" dirty="0">
                          <a:solidFill>
                            <a:schemeClr val="tx1"/>
                          </a:solidFill>
                          <a:effectLst/>
                          <a:latin typeface="Arial" panose="020B0604020202020204" pitchFamily="34" charset="0"/>
                        </a:rPr>
                        <a:t>missense</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lang="en-US" sz="1200" b="0" i="0" u="none" strike="noStrike" dirty="0">
                          <a:solidFill>
                            <a:schemeClr val="tx1"/>
                          </a:solidFill>
                          <a:effectLst/>
                          <a:latin typeface="Arial" panose="020B0604020202020204" pitchFamily="34" charset="0"/>
                        </a:rPr>
                        <a:t>trio, unaffected parents</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0" i="0" u="none" strike="noStrike" dirty="0">
                          <a:solidFill>
                            <a:schemeClr val="tx1"/>
                          </a:solidFill>
                          <a:effectLst/>
                          <a:latin typeface="Arial" panose="020B0604020202020204" pitchFamily="34" charset="0"/>
                        </a:rPr>
                        <a:t>LP</a:t>
                      </a:r>
                    </a:p>
                  </a:txBody>
                  <a:tcPr marL="45720" marR="4572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BF2FF"/>
                    </a:solidFill>
                  </a:tcPr>
                </a:tc>
                <a:extLst>
                  <a:ext uri="{0D108BD9-81ED-4DB2-BD59-A6C34878D82A}">
                    <a16:rowId xmlns:a16="http://schemas.microsoft.com/office/drawing/2014/main" val="4010729299"/>
                  </a:ext>
                </a:extLst>
              </a:tr>
              <a:tr h="0">
                <a:tc>
                  <a:txBody>
                    <a:bodyPr/>
                    <a:lstStyle/>
                    <a:p>
                      <a:pPr algn="r" rtl="0" fontAlgn="b"/>
                      <a:r>
                        <a:rPr lang="en-US" sz="1200" b="0" i="0" u="none" strike="noStrike" dirty="0">
                          <a:solidFill>
                            <a:schemeClr val="tx1"/>
                          </a:solidFill>
                          <a:effectLst/>
                          <a:latin typeface="Arial" panose="020B0604020202020204" pitchFamily="34" charset="0"/>
                        </a:rPr>
                        <a:t>F22</a:t>
                      </a:r>
                    </a:p>
                  </a:txBody>
                  <a:tcPr marL="45720" marR="45720"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0" i="0" u="none" strike="noStrike" dirty="0">
                          <a:solidFill>
                            <a:schemeClr val="tx1"/>
                          </a:solidFill>
                          <a:effectLst/>
                          <a:latin typeface="Arial" panose="020B0604020202020204" pitchFamily="34" charset="0"/>
                        </a:rPr>
                        <a:t>6</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0" i="0" u="none" strike="noStrike" dirty="0">
                          <a:solidFill>
                            <a:schemeClr val="tx1"/>
                          </a:solidFill>
                          <a:effectLst/>
                          <a:latin typeface="Arial" panose="020B0604020202020204" pitchFamily="34" charset="0"/>
                        </a:rPr>
                        <a:t>47.6</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0" i="1" u="none" strike="noStrike" dirty="0">
                          <a:solidFill>
                            <a:schemeClr val="tx1"/>
                          </a:solidFill>
                          <a:effectLst/>
                          <a:latin typeface="Arial" panose="020B0604020202020204" pitchFamily="34" charset="0"/>
                        </a:rPr>
                        <a:t>GRIN2A</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0" i="0" u="none" strike="noStrike" dirty="0">
                          <a:solidFill>
                            <a:schemeClr val="tx1"/>
                          </a:solidFill>
                          <a:effectLst/>
                          <a:latin typeface="Arial" panose="020B0604020202020204" pitchFamily="34" charset="0"/>
                        </a:rPr>
                        <a:t>chr16:g.9764502C&gt;T</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0" i="0" u="none" strike="noStrike" dirty="0">
                          <a:solidFill>
                            <a:schemeClr val="tx1"/>
                          </a:solidFill>
                          <a:effectLst/>
                          <a:latin typeface="Arial" panose="020B0604020202020204" pitchFamily="34" charset="0"/>
                        </a:rPr>
                        <a:t>unknown</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0" i="0" u="none" strike="noStrike" dirty="0">
                          <a:solidFill>
                            <a:schemeClr val="tx1"/>
                          </a:solidFill>
                          <a:effectLst/>
                          <a:latin typeface="Arial" panose="020B0604020202020204" pitchFamily="34" charset="0"/>
                        </a:rPr>
                        <a:t>nonsense</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0" i="0" u="none" strike="noStrike" dirty="0">
                          <a:solidFill>
                            <a:schemeClr val="tx1"/>
                          </a:solidFill>
                          <a:effectLst/>
                          <a:latin typeface="Arial" panose="020B0604020202020204" pitchFamily="34" charset="0"/>
                        </a:rPr>
                        <a:t>duo, unaffected mother</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0" i="0" u="none" strike="noStrike" dirty="0">
                          <a:solidFill>
                            <a:schemeClr val="tx1"/>
                          </a:solidFill>
                          <a:effectLst/>
                          <a:latin typeface="Arial" panose="020B0604020202020204" pitchFamily="34" charset="0"/>
                        </a:rPr>
                        <a:t>P</a:t>
                      </a:r>
                    </a:p>
                  </a:txBody>
                  <a:tcPr marL="45720" marR="4572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extLst>
                  <a:ext uri="{0D108BD9-81ED-4DB2-BD59-A6C34878D82A}">
                    <a16:rowId xmlns:a16="http://schemas.microsoft.com/office/drawing/2014/main" val="1845557187"/>
                  </a:ext>
                </a:extLst>
              </a:tr>
              <a:tr h="0">
                <a:tc>
                  <a:txBody>
                    <a:bodyPr/>
                    <a:lstStyle/>
                    <a:p>
                      <a:pPr algn="r" rtl="0" fontAlgn="b"/>
                      <a:r>
                        <a:rPr lang="en-US" sz="1200" b="0" i="0" u="none" strike="noStrike" dirty="0">
                          <a:solidFill>
                            <a:schemeClr val="tx1"/>
                          </a:solidFill>
                          <a:effectLst/>
                          <a:latin typeface="Arial" panose="020B0604020202020204" pitchFamily="34" charset="0"/>
                        </a:rPr>
                        <a:t>F23</a:t>
                      </a:r>
                    </a:p>
                  </a:txBody>
                  <a:tcPr marL="45720" marR="45720"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0" i="0" u="none" strike="noStrike" dirty="0">
                          <a:solidFill>
                            <a:schemeClr val="tx1"/>
                          </a:solidFill>
                          <a:effectLst/>
                          <a:latin typeface="Arial" panose="020B0604020202020204" pitchFamily="34" charset="0"/>
                        </a:rPr>
                        <a:t>6</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0" i="0" u="none" strike="noStrike" dirty="0">
                          <a:solidFill>
                            <a:schemeClr val="tx1"/>
                          </a:solidFill>
                          <a:effectLst/>
                          <a:latin typeface="Arial" panose="020B0604020202020204" pitchFamily="34" charset="0"/>
                        </a:rPr>
                        <a:t>43.1</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0" i="1" u="none" strike="noStrike" dirty="0">
                          <a:solidFill>
                            <a:schemeClr val="tx1"/>
                          </a:solidFill>
                          <a:effectLst/>
                          <a:latin typeface="Arial" panose="020B0604020202020204" pitchFamily="34" charset="0"/>
                        </a:rPr>
                        <a:t>GNAI1</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0" i="0" u="none" strike="noStrike" dirty="0">
                          <a:solidFill>
                            <a:schemeClr val="tx1"/>
                          </a:solidFill>
                          <a:effectLst/>
                          <a:latin typeface="Arial" panose="020B0604020202020204" pitchFamily="34" charset="0"/>
                        </a:rPr>
                        <a:t>chr7:g.80212805G&gt;C</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0" i="0" u="none" strike="noStrike" dirty="0">
                          <a:solidFill>
                            <a:schemeClr val="tx1"/>
                          </a:solidFill>
                          <a:effectLst/>
                          <a:latin typeface="Arial" panose="020B0604020202020204" pitchFamily="34" charset="0"/>
                        </a:rPr>
                        <a:t>de novo</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0" i="0" u="none" strike="noStrike" dirty="0">
                          <a:solidFill>
                            <a:schemeClr val="tx1"/>
                          </a:solidFill>
                          <a:effectLst/>
                          <a:latin typeface="Arial" panose="020B0604020202020204" pitchFamily="34" charset="0"/>
                        </a:rPr>
                        <a:t>missense</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lang="en-US" sz="1200" b="0" i="0" u="none" strike="noStrike" dirty="0">
                          <a:solidFill>
                            <a:schemeClr val="tx1"/>
                          </a:solidFill>
                          <a:effectLst/>
                          <a:latin typeface="Arial" panose="020B0604020202020204" pitchFamily="34" charset="0"/>
                        </a:rPr>
                        <a:t>trio, unaffected parents</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0" i="0" u="none" strike="noStrike" dirty="0">
                          <a:solidFill>
                            <a:schemeClr val="tx1"/>
                          </a:solidFill>
                          <a:effectLst/>
                          <a:latin typeface="Arial" panose="020B0604020202020204" pitchFamily="34" charset="0"/>
                        </a:rPr>
                        <a:t>LP</a:t>
                      </a:r>
                    </a:p>
                  </a:txBody>
                  <a:tcPr marL="45720" marR="4572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BF2FF"/>
                    </a:solidFill>
                  </a:tcPr>
                </a:tc>
                <a:extLst>
                  <a:ext uri="{0D108BD9-81ED-4DB2-BD59-A6C34878D82A}">
                    <a16:rowId xmlns:a16="http://schemas.microsoft.com/office/drawing/2014/main" val="369285196"/>
                  </a:ext>
                </a:extLst>
              </a:tr>
              <a:tr h="0">
                <a:tc>
                  <a:txBody>
                    <a:bodyPr/>
                    <a:lstStyle/>
                    <a:p>
                      <a:pPr algn="r" rtl="0" fontAlgn="b"/>
                      <a:r>
                        <a:rPr lang="en-US" sz="1200" b="0" i="0" u="none" strike="noStrike" dirty="0">
                          <a:solidFill>
                            <a:schemeClr val="tx1"/>
                          </a:solidFill>
                          <a:effectLst/>
                          <a:latin typeface="Arial" panose="020B0604020202020204" pitchFamily="34" charset="0"/>
                        </a:rPr>
                        <a:t>F16</a:t>
                      </a:r>
                    </a:p>
                  </a:txBody>
                  <a:tcPr marL="45720" marR="45720"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0" i="0" u="none" strike="noStrike" dirty="0">
                          <a:solidFill>
                            <a:schemeClr val="tx1"/>
                          </a:solidFill>
                          <a:effectLst/>
                          <a:latin typeface="Arial" panose="020B0604020202020204" pitchFamily="34" charset="0"/>
                        </a:rPr>
                        <a:t>9</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0" i="0" u="none" strike="noStrike" dirty="0">
                          <a:solidFill>
                            <a:schemeClr val="tx1"/>
                          </a:solidFill>
                          <a:effectLst/>
                          <a:latin typeface="Arial" panose="020B0604020202020204" pitchFamily="34" charset="0"/>
                        </a:rPr>
                        <a:t>68.9</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0" i="1" u="none" strike="noStrike" dirty="0">
                          <a:solidFill>
                            <a:schemeClr val="tx1"/>
                          </a:solidFill>
                          <a:effectLst/>
                          <a:latin typeface="Arial" panose="020B0604020202020204" pitchFamily="34" charset="0"/>
                        </a:rPr>
                        <a:t>DLG4</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0" i="0" u="none" strike="noStrike" dirty="0">
                          <a:solidFill>
                            <a:schemeClr val="tx1"/>
                          </a:solidFill>
                          <a:effectLst/>
                          <a:latin typeface="Arial" panose="020B0604020202020204" pitchFamily="34" charset="0"/>
                        </a:rPr>
                        <a:t>chr17:g.7190808AC&gt;A</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0" i="0" u="none" strike="noStrike" dirty="0">
                          <a:solidFill>
                            <a:schemeClr val="tx1"/>
                          </a:solidFill>
                          <a:effectLst/>
                          <a:latin typeface="Arial" panose="020B0604020202020204" pitchFamily="34" charset="0"/>
                        </a:rPr>
                        <a:t>de novo</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0" i="0" u="none" strike="noStrike" dirty="0">
                          <a:solidFill>
                            <a:schemeClr val="tx1"/>
                          </a:solidFill>
                          <a:effectLst/>
                          <a:latin typeface="Arial" panose="020B0604020202020204" pitchFamily="34" charset="0"/>
                        </a:rPr>
                        <a:t>frameshift</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lang="en-US" sz="1200" b="0" i="0" u="none" strike="noStrike" dirty="0">
                          <a:solidFill>
                            <a:schemeClr val="tx1"/>
                          </a:solidFill>
                          <a:effectLst/>
                          <a:latin typeface="Arial" panose="020B0604020202020204" pitchFamily="34" charset="0"/>
                        </a:rPr>
                        <a:t>trio, unaffected parents</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0" i="0" u="none" strike="noStrike" dirty="0">
                          <a:solidFill>
                            <a:schemeClr val="tx1"/>
                          </a:solidFill>
                          <a:effectLst/>
                          <a:latin typeface="Arial" panose="020B0604020202020204" pitchFamily="34" charset="0"/>
                        </a:rPr>
                        <a:t>LP</a:t>
                      </a:r>
                    </a:p>
                  </a:txBody>
                  <a:tcPr marL="45720" marR="4572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BF2FF"/>
                    </a:solidFill>
                  </a:tcPr>
                </a:tc>
                <a:extLst>
                  <a:ext uri="{0D108BD9-81ED-4DB2-BD59-A6C34878D82A}">
                    <a16:rowId xmlns:a16="http://schemas.microsoft.com/office/drawing/2014/main" val="1977857946"/>
                  </a:ext>
                </a:extLst>
              </a:tr>
              <a:tr h="0">
                <a:tc>
                  <a:txBody>
                    <a:bodyPr/>
                    <a:lstStyle/>
                    <a:p>
                      <a:pPr algn="r" rtl="0" fontAlgn="b"/>
                      <a:r>
                        <a:rPr lang="en-US" sz="1200" b="0" i="0" u="none" strike="noStrike" dirty="0">
                          <a:solidFill>
                            <a:schemeClr val="tx1"/>
                          </a:solidFill>
                          <a:effectLst/>
                          <a:latin typeface="Arial" panose="020B0604020202020204" pitchFamily="34" charset="0"/>
                        </a:rPr>
                        <a:t>F27</a:t>
                      </a:r>
                    </a:p>
                  </a:txBody>
                  <a:tcPr marL="45720" marR="45720"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0" i="0" u="none" strike="noStrike" dirty="0">
                          <a:solidFill>
                            <a:schemeClr val="tx1"/>
                          </a:solidFill>
                          <a:effectLst/>
                          <a:latin typeface="Arial" panose="020B0604020202020204" pitchFamily="34" charset="0"/>
                        </a:rPr>
                        <a:t>1</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0" i="0" u="none" strike="noStrike" dirty="0">
                          <a:solidFill>
                            <a:schemeClr val="tx1"/>
                          </a:solidFill>
                          <a:effectLst/>
                          <a:latin typeface="Arial" panose="020B0604020202020204" pitchFamily="34" charset="0"/>
                        </a:rPr>
                        <a:t>9.4</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0" i="1" u="none" strike="noStrike" dirty="0">
                          <a:solidFill>
                            <a:schemeClr val="tx1"/>
                          </a:solidFill>
                          <a:effectLst/>
                          <a:latin typeface="Arial" panose="020B0604020202020204" pitchFamily="34" charset="0"/>
                        </a:rPr>
                        <a:t>TUBB8</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0" i="0" u="none" strike="noStrike" dirty="0">
                          <a:solidFill>
                            <a:schemeClr val="tx1"/>
                          </a:solidFill>
                          <a:effectLst/>
                          <a:latin typeface="Arial" panose="020B0604020202020204" pitchFamily="34" charset="0"/>
                        </a:rPr>
                        <a:t>chr10:g.47353T&gt;C</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0" i="0" u="none" strike="noStrike" dirty="0">
                          <a:solidFill>
                            <a:schemeClr val="tx1"/>
                          </a:solidFill>
                          <a:effectLst/>
                          <a:latin typeface="Arial" panose="020B0604020202020204" pitchFamily="34" charset="0"/>
                        </a:rPr>
                        <a:t>AD</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0" i="0" u="none" strike="noStrike" dirty="0">
                          <a:solidFill>
                            <a:schemeClr val="tx1"/>
                          </a:solidFill>
                          <a:effectLst/>
                          <a:latin typeface="Arial" panose="020B0604020202020204" pitchFamily="34" charset="0"/>
                        </a:rPr>
                        <a:t>missense</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0" i="0" u="none" strike="noStrike" dirty="0">
                          <a:solidFill>
                            <a:schemeClr val="tx1"/>
                          </a:solidFill>
                          <a:effectLst/>
                          <a:latin typeface="Arial" panose="020B0604020202020204" pitchFamily="34" charset="0"/>
                        </a:rPr>
                        <a:t>quad with affected sibling</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0" i="0" u="none" strike="noStrike" dirty="0">
                          <a:solidFill>
                            <a:schemeClr val="tx1"/>
                          </a:solidFill>
                          <a:effectLst/>
                          <a:latin typeface="Arial" panose="020B0604020202020204" pitchFamily="34" charset="0"/>
                        </a:rPr>
                        <a:t>VUS</a:t>
                      </a:r>
                    </a:p>
                  </a:txBody>
                  <a:tcPr marL="45720" marR="4572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168365786"/>
                  </a:ext>
                </a:extLst>
              </a:tr>
              <a:tr h="0">
                <a:tc>
                  <a:txBody>
                    <a:bodyPr/>
                    <a:lstStyle/>
                    <a:p>
                      <a:pPr algn="r" rtl="0" fontAlgn="b"/>
                      <a:r>
                        <a:rPr lang="en-US" sz="1200" b="0" i="0" u="none" strike="noStrike" dirty="0">
                          <a:solidFill>
                            <a:schemeClr val="tx1"/>
                          </a:solidFill>
                          <a:effectLst/>
                          <a:latin typeface="Arial" panose="020B0604020202020204" pitchFamily="34" charset="0"/>
                        </a:rPr>
                        <a:t>F19</a:t>
                      </a:r>
                    </a:p>
                  </a:txBody>
                  <a:tcPr marL="45720" marR="45720"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0" i="0" u="none" strike="noStrike" dirty="0">
                          <a:solidFill>
                            <a:schemeClr val="tx1"/>
                          </a:solidFill>
                          <a:effectLst/>
                          <a:latin typeface="Arial" panose="020B0604020202020204" pitchFamily="34" charset="0"/>
                        </a:rPr>
                        <a:t>8</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0" i="0" u="none" strike="noStrike" dirty="0">
                          <a:solidFill>
                            <a:schemeClr val="tx1"/>
                          </a:solidFill>
                          <a:effectLst/>
                          <a:latin typeface="Arial" panose="020B0604020202020204" pitchFamily="34" charset="0"/>
                        </a:rPr>
                        <a:t>65.4</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0" i="1" u="none" strike="noStrike" dirty="0">
                          <a:solidFill>
                            <a:schemeClr val="tx1"/>
                          </a:solidFill>
                          <a:effectLst/>
                          <a:latin typeface="Arial" panose="020B0604020202020204" pitchFamily="34" charset="0"/>
                        </a:rPr>
                        <a:t>CLTC</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0" i="0" u="none" strike="noStrike" dirty="0">
                          <a:solidFill>
                            <a:schemeClr val="tx1"/>
                          </a:solidFill>
                          <a:effectLst/>
                          <a:latin typeface="Arial" panose="020B0604020202020204" pitchFamily="34" charset="0"/>
                        </a:rPr>
                        <a:t>chr17:g.59664785AG&gt;A</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0" i="0" u="none" strike="noStrike" dirty="0">
                          <a:solidFill>
                            <a:schemeClr val="tx1"/>
                          </a:solidFill>
                          <a:effectLst/>
                          <a:latin typeface="Arial" panose="020B0604020202020204" pitchFamily="34" charset="0"/>
                        </a:rPr>
                        <a:t>de novo</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0" i="0" u="none" strike="noStrike" dirty="0">
                          <a:solidFill>
                            <a:schemeClr val="tx1"/>
                          </a:solidFill>
                          <a:effectLst/>
                          <a:latin typeface="Arial" panose="020B0604020202020204" pitchFamily="34" charset="0"/>
                        </a:rPr>
                        <a:t>frameshift</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lang="en-US" sz="1200" b="0" i="0" u="none" strike="noStrike" dirty="0">
                          <a:solidFill>
                            <a:schemeClr val="tx1"/>
                          </a:solidFill>
                          <a:effectLst/>
                          <a:latin typeface="Arial" panose="020B0604020202020204" pitchFamily="34" charset="0"/>
                        </a:rPr>
                        <a:t>trio, unaffected parents</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0" i="0" u="none" strike="noStrike" dirty="0">
                          <a:solidFill>
                            <a:schemeClr val="tx1"/>
                          </a:solidFill>
                          <a:effectLst/>
                          <a:latin typeface="Arial" panose="020B0604020202020204" pitchFamily="34" charset="0"/>
                        </a:rPr>
                        <a:t>LP</a:t>
                      </a:r>
                    </a:p>
                  </a:txBody>
                  <a:tcPr marL="45720" marR="4572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BF2FF"/>
                    </a:solidFill>
                  </a:tcPr>
                </a:tc>
                <a:extLst>
                  <a:ext uri="{0D108BD9-81ED-4DB2-BD59-A6C34878D82A}">
                    <a16:rowId xmlns:a16="http://schemas.microsoft.com/office/drawing/2014/main" val="3959306717"/>
                  </a:ext>
                </a:extLst>
              </a:tr>
              <a:tr h="0">
                <a:tc>
                  <a:txBody>
                    <a:bodyPr/>
                    <a:lstStyle/>
                    <a:p>
                      <a:pPr algn="r" rtl="0" fontAlgn="b"/>
                      <a:r>
                        <a:rPr lang="en-US" sz="1200" b="0" i="0" u="none" strike="noStrike" dirty="0">
                          <a:solidFill>
                            <a:schemeClr val="tx1"/>
                          </a:solidFill>
                          <a:effectLst/>
                          <a:latin typeface="Arial" panose="020B0604020202020204" pitchFamily="34" charset="0"/>
                        </a:rPr>
                        <a:t>F05</a:t>
                      </a:r>
                    </a:p>
                  </a:txBody>
                  <a:tcPr marL="45720" marR="45720"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0" i="0" u="none" strike="noStrike" dirty="0">
                          <a:solidFill>
                            <a:schemeClr val="tx1"/>
                          </a:solidFill>
                          <a:effectLst/>
                          <a:latin typeface="Arial" panose="020B0604020202020204" pitchFamily="34" charset="0"/>
                        </a:rPr>
                        <a:t>7</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0" i="0" u="none" strike="noStrike" dirty="0">
                          <a:solidFill>
                            <a:schemeClr val="tx1"/>
                          </a:solidFill>
                          <a:effectLst/>
                          <a:latin typeface="Arial" panose="020B0604020202020204" pitchFamily="34" charset="0"/>
                        </a:rPr>
                        <a:t>55.5</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0" i="1" u="none" strike="noStrike" dirty="0">
                          <a:solidFill>
                            <a:schemeClr val="tx1"/>
                          </a:solidFill>
                          <a:effectLst/>
                          <a:latin typeface="Arial" panose="020B0604020202020204" pitchFamily="34" charset="0"/>
                        </a:rPr>
                        <a:t>PI4KA</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0" i="0" u="none" strike="noStrike" dirty="0">
                          <a:solidFill>
                            <a:schemeClr val="tx1"/>
                          </a:solidFill>
                          <a:effectLst/>
                          <a:latin typeface="Arial" panose="020B0604020202020204" pitchFamily="34" charset="0"/>
                        </a:rPr>
                        <a:t>chr22:g.20726493C&gt;T; 20799245G&gt;A</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0" i="0" u="none" strike="noStrike" dirty="0">
                          <a:solidFill>
                            <a:schemeClr val="tx1"/>
                          </a:solidFill>
                          <a:effectLst/>
                          <a:latin typeface="Arial" panose="020B0604020202020204" pitchFamily="34" charset="0"/>
                        </a:rPr>
                        <a:t>AR</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0" i="0" u="none" strike="noStrike" dirty="0">
                          <a:solidFill>
                            <a:schemeClr val="tx1"/>
                          </a:solidFill>
                          <a:effectLst/>
                          <a:latin typeface="Arial" panose="020B0604020202020204" pitchFamily="34" charset="0"/>
                        </a:rPr>
                        <a:t>nonsense; missense</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0" i="0" u="none" strike="noStrike" dirty="0">
                          <a:solidFill>
                            <a:schemeClr val="tx1"/>
                          </a:solidFill>
                          <a:effectLst/>
                          <a:latin typeface="Arial" panose="020B0604020202020204" pitchFamily="34" charset="0"/>
                        </a:rPr>
                        <a:t>duo, unaffected father</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0" i="0" u="none" strike="noStrike" dirty="0">
                          <a:solidFill>
                            <a:schemeClr val="tx1"/>
                          </a:solidFill>
                          <a:effectLst/>
                          <a:latin typeface="Arial" panose="020B0604020202020204" pitchFamily="34" charset="0"/>
                        </a:rPr>
                        <a:t>P; LP</a:t>
                      </a:r>
                    </a:p>
                  </a:txBody>
                  <a:tcPr marL="45720" marR="4572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extLst>
                  <a:ext uri="{0D108BD9-81ED-4DB2-BD59-A6C34878D82A}">
                    <a16:rowId xmlns:a16="http://schemas.microsoft.com/office/drawing/2014/main" val="2920229735"/>
                  </a:ext>
                </a:extLst>
              </a:tr>
              <a:tr h="0">
                <a:tc>
                  <a:txBody>
                    <a:bodyPr/>
                    <a:lstStyle/>
                    <a:p>
                      <a:pPr algn="r" rtl="0" fontAlgn="b"/>
                      <a:r>
                        <a:rPr lang="en-US" sz="1200" b="0" i="0" u="none" strike="noStrike" dirty="0">
                          <a:solidFill>
                            <a:schemeClr val="tx1"/>
                          </a:solidFill>
                          <a:effectLst/>
                          <a:latin typeface="Arial" panose="020B0604020202020204" pitchFamily="34" charset="0"/>
                        </a:rPr>
                        <a:t>F06</a:t>
                      </a:r>
                    </a:p>
                  </a:txBody>
                  <a:tcPr marL="45720" marR="45720"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0" i="0" u="none" strike="noStrike" dirty="0">
                          <a:solidFill>
                            <a:schemeClr val="tx1"/>
                          </a:solidFill>
                          <a:effectLst/>
                          <a:latin typeface="Arial" panose="020B0604020202020204" pitchFamily="34" charset="0"/>
                        </a:rPr>
                        <a:t>8</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0" i="0" u="none" strike="noStrike" dirty="0">
                          <a:solidFill>
                            <a:schemeClr val="tx1"/>
                          </a:solidFill>
                          <a:effectLst/>
                          <a:latin typeface="Arial" panose="020B0604020202020204" pitchFamily="34" charset="0"/>
                        </a:rPr>
                        <a:t>63.3</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0" i="1" u="none" strike="noStrike" dirty="0">
                          <a:solidFill>
                            <a:schemeClr val="tx1"/>
                          </a:solidFill>
                          <a:effectLst/>
                          <a:latin typeface="Arial" panose="020B0604020202020204" pitchFamily="34" charset="0"/>
                        </a:rPr>
                        <a:t>KCND2</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0" i="0" u="none" strike="noStrike" dirty="0">
                          <a:solidFill>
                            <a:schemeClr val="tx1"/>
                          </a:solidFill>
                          <a:effectLst/>
                          <a:latin typeface="Arial" panose="020B0604020202020204" pitchFamily="34" charset="0"/>
                        </a:rPr>
                        <a:t>chr7:g.120732994C&gt;G</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0" i="0" u="none" strike="noStrike" dirty="0">
                          <a:solidFill>
                            <a:schemeClr val="tx1"/>
                          </a:solidFill>
                          <a:effectLst/>
                          <a:latin typeface="Arial" panose="020B0604020202020204" pitchFamily="34" charset="0"/>
                        </a:rPr>
                        <a:t>unknown</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0" i="0" u="none" strike="noStrike" dirty="0">
                          <a:solidFill>
                            <a:schemeClr val="tx1"/>
                          </a:solidFill>
                          <a:effectLst/>
                          <a:latin typeface="Arial" panose="020B0604020202020204" pitchFamily="34" charset="0"/>
                        </a:rPr>
                        <a:t>missense</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0" i="0" u="none" strike="noStrike" dirty="0">
                          <a:solidFill>
                            <a:schemeClr val="tx1"/>
                          </a:solidFill>
                          <a:effectLst/>
                          <a:latin typeface="Arial" panose="020B0604020202020204" pitchFamily="34" charset="0"/>
                        </a:rPr>
                        <a:t>duo, unaffected father</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0" i="0" u="none" strike="noStrike" dirty="0">
                          <a:solidFill>
                            <a:schemeClr val="tx1"/>
                          </a:solidFill>
                          <a:effectLst/>
                          <a:latin typeface="Arial" panose="020B0604020202020204" pitchFamily="34" charset="0"/>
                        </a:rPr>
                        <a:t>LP</a:t>
                      </a:r>
                    </a:p>
                  </a:txBody>
                  <a:tcPr marL="45720" marR="4572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BF2FF"/>
                    </a:solidFill>
                  </a:tcPr>
                </a:tc>
                <a:extLst>
                  <a:ext uri="{0D108BD9-81ED-4DB2-BD59-A6C34878D82A}">
                    <a16:rowId xmlns:a16="http://schemas.microsoft.com/office/drawing/2014/main" val="3384838218"/>
                  </a:ext>
                </a:extLst>
              </a:tr>
            </a:tbl>
          </a:graphicData>
        </a:graphic>
      </p:graphicFrame>
      <p:cxnSp>
        <p:nvCxnSpPr>
          <p:cNvPr id="3" name="Straight Arrow Connector 2">
            <a:extLst>
              <a:ext uri="{FF2B5EF4-FFF2-40B4-BE49-F238E27FC236}">
                <a16:creationId xmlns:a16="http://schemas.microsoft.com/office/drawing/2014/main" id="{50DC463B-1900-E740-80AD-EB8FB697E87F}"/>
              </a:ext>
            </a:extLst>
          </p:cNvPr>
          <p:cNvCxnSpPr>
            <a:cxnSpLocks/>
          </p:cNvCxnSpPr>
          <p:nvPr/>
        </p:nvCxnSpPr>
        <p:spPr>
          <a:xfrm>
            <a:off x="654848" y="2221203"/>
            <a:ext cx="0" cy="3858894"/>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74C6339E-19C6-4146-B5BC-066ACC60413A}"/>
              </a:ext>
            </a:extLst>
          </p:cNvPr>
          <p:cNvSpPr txBox="1"/>
          <p:nvPr/>
        </p:nvSpPr>
        <p:spPr>
          <a:xfrm rot="16200000">
            <a:off x="-1442168" y="3983081"/>
            <a:ext cx="3858896" cy="335140"/>
          </a:xfrm>
          <a:prstGeom prst="rect">
            <a:avLst/>
          </a:prstGeom>
          <a:noFill/>
        </p:spPr>
        <p:txBody>
          <a:bodyPr wrap="square" rtlCol="0">
            <a:spAutoFit/>
          </a:bodyPr>
          <a:lstStyle/>
          <a:p>
            <a:pPr algn="ctr"/>
            <a:r>
              <a:rPr lang="en-US" sz="1500" dirty="0">
                <a:latin typeface="Arial" panose="020B0604020202020204" pitchFamily="34" charset="0"/>
                <a:cs typeface="Arial" panose="020B0604020202020204" pitchFamily="34" charset="0"/>
              </a:rPr>
              <a:t>Detection rate</a:t>
            </a:r>
          </a:p>
        </p:txBody>
      </p:sp>
      <p:sp>
        <p:nvSpPr>
          <p:cNvPr id="12" name="Rectangle 11">
            <a:extLst>
              <a:ext uri="{FF2B5EF4-FFF2-40B4-BE49-F238E27FC236}">
                <a16:creationId xmlns:a16="http://schemas.microsoft.com/office/drawing/2014/main" id="{5228FCD1-DDCF-DE02-2D03-6632BB256AA5}"/>
              </a:ext>
            </a:extLst>
          </p:cNvPr>
          <p:cNvSpPr/>
          <p:nvPr/>
        </p:nvSpPr>
        <p:spPr>
          <a:xfrm>
            <a:off x="-180109" y="-96982"/>
            <a:ext cx="12704618" cy="1385455"/>
          </a:xfrm>
          <a:prstGeom prst="rect">
            <a:avLst/>
          </a:prstGeom>
          <a:solidFill>
            <a:srgbClr val="6AA4A2"/>
          </a:solidFill>
          <a:ln>
            <a:solidFill>
              <a:srgbClr val="6AA4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a:extLst>
              <a:ext uri="{FF2B5EF4-FFF2-40B4-BE49-F238E27FC236}">
                <a16:creationId xmlns:a16="http://schemas.microsoft.com/office/drawing/2014/main" id="{E68D92BA-50B5-5C65-61A9-CA5EBE034E39}"/>
              </a:ext>
            </a:extLst>
          </p:cNvPr>
          <p:cNvSpPr txBox="1">
            <a:spLocks/>
          </p:cNvSpPr>
          <p:nvPr/>
        </p:nvSpPr>
        <p:spPr>
          <a:xfrm>
            <a:off x="838200" y="-67037"/>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500" b="1" dirty="0">
                <a:solidFill>
                  <a:schemeClr val="bg1"/>
                </a:solidFill>
                <a:latin typeface="Arial" panose="020B0604020202020204" pitchFamily="34" charset="0"/>
                <a:cs typeface="Arial" panose="020B0604020202020204" pitchFamily="34" charset="0"/>
              </a:rPr>
              <a:t>Overview of the solved cases</a:t>
            </a:r>
          </a:p>
        </p:txBody>
      </p:sp>
      <p:sp>
        <p:nvSpPr>
          <p:cNvPr id="7" name="Text Box 6">
            <a:extLst>
              <a:ext uri="{FF2B5EF4-FFF2-40B4-BE49-F238E27FC236}">
                <a16:creationId xmlns:a16="http://schemas.microsoft.com/office/drawing/2014/main" id="{5713FC99-AE6B-84AE-5A0F-FA5CEF1DCE6A}"/>
              </a:ext>
            </a:extLst>
          </p:cNvPr>
          <p:cNvSpPr txBox="1">
            <a:spLocks noChangeArrowheads="1"/>
          </p:cNvSpPr>
          <p:nvPr/>
        </p:nvSpPr>
        <p:spPr bwMode="auto">
          <a:xfrm>
            <a:off x="0" y="6513094"/>
            <a:ext cx="1500732"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dirty="0">
                <a:solidFill>
                  <a:srgbClr val="646164"/>
                </a:solidFill>
                <a:latin typeface="Arial" panose="020B0604020202020204" pitchFamily="34" charset="0"/>
                <a:cs typeface="Arial" panose="020B0604020202020204" pitchFamily="34" charset="0"/>
              </a:rPr>
              <a:t>Created for CAGI 6</a:t>
            </a:r>
          </a:p>
        </p:txBody>
      </p:sp>
      <p:sp>
        <p:nvSpPr>
          <p:cNvPr id="8" name="Text Box 8">
            <a:extLst>
              <a:ext uri="{FF2B5EF4-FFF2-40B4-BE49-F238E27FC236}">
                <a16:creationId xmlns:a16="http://schemas.microsoft.com/office/drawing/2014/main" id="{6EBC4C9B-F5FF-37D7-67DC-166FE5364018}"/>
              </a:ext>
            </a:extLst>
          </p:cNvPr>
          <p:cNvSpPr txBox="1">
            <a:spLocks noChangeArrowheads="1"/>
          </p:cNvSpPr>
          <p:nvPr/>
        </p:nvSpPr>
        <p:spPr bwMode="auto">
          <a:xfrm>
            <a:off x="10854775" y="6513093"/>
            <a:ext cx="1337225"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sz="1200" dirty="0">
                <a:solidFill>
                  <a:srgbClr val="646164"/>
                </a:solidFill>
                <a:latin typeface="Arial" panose="020B0604020202020204" pitchFamily="34" charset="0"/>
                <a:cs typeface="Arial" panose="020B0604020202020204" pitchFamily="34" charset="0"/>
              </a:rPr>
              <a:t>Sarah L. Stenton</a:t>
            </a:r>
          </a:p>
        </p:txBody>
      </p:sp>
      <p:sp>
        <p:nvSpPr>
          <p:cNvPr id="9" name="Text Box 9">
            <a:extLst>
              <a:ext uri="{FF2B5EF4-FFF2-40B4-BE49-F238E27FC236}">
                <a16:creationId xmlns:a16="http://schemas.microsoft.com/office/drawing/2014/main" id="{0FBB3C77-70EF-BDA0-3B88-10BE28A4A73E}"/>
              </a:ext>
            </a:extLst>
          </p:cNvPr>
          <p:cNvSpPr txBox="1">
            <a:spLocks noChangeArrowheads="1"/>
          </p:cNvSpPr>
          <p:nvPr/>
        </p:nvSpPr>
        <p:spPr bwMode="auto">
          <a:xfrm>
            <a:off x="5002649" y="6513094"/>
            <a:ext cx="189667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dirty="0" err="1">
                <a:solidFill>
                  <a:srgbClr val="646164"/>
                </a:solidFill>
                <a:latin typeface="Arial" panose="020B0604020202020204" pitchFamily="34" charset="0"/>
                <a:cs typeface="Arial" panose="020B0604020202020204" pitchFamily="34" charset="0"/>
              </a:rPr>
              <a:t>genomeinterpretation.org</a:t>
            </a:r>
            <a:endParaRPr lang="en-US" altLang="en-US" sz="1200" dirty="0">
              <a:solidFill>
                <a:srgbClr val="646164"/>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265450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D43E3C4-65A1-AB32-820C-6D68626ECC3D}"/>
              </a:ext>
            </a:extLst>
          </p:cNvPr>
          <p:cNvSpPr txBox="1"/>
          <p:nvPr/>
        </p:nvSpPr>
        <p:spPr>
          <a:xfrm>
            <a:off x="838200" y="1736248"/>
            <a:ext cx="10996246" cy="1815882"/>
          </a:xfrm>
          <a:prstGeom prst="rect">
            <a:avLst/>
          </a:prstGeom>
          <a:noFill/>
        </p:spPr>
        <p:txBody>
          <a:bodyPr wrap="square">
            <a:spAutoFit/>
          </a:bodyPr>
          <a:lstStyle/>
          <a:p>
            <a:r>
              <a:rPr lang="en-US" sz="1600" dirty="0">
                <a:solidFill>
                  <a:srgbClr val="000000"/>
                </a:solidFill>
                <a:effectLst/>
                <a:latin typeface="Arial" panose="020B0604020202020204" pitchFamily="34" charset="0"/>
                <a:ea typeface="Calibri" panose="020F0502020204030204" pitchFamily="34" charset="0"/>
              </a:rPr>
              <a:t>Two independent methods selected to assess:</a:t>
            </a:r>
          </a:p>
          <a:p>
            <a:endParaRPr lang="en-US" sz="1600" dirty="0">
              <a:solidFill>
                <a:srgbClr val="000000"/>
              </a:solidFill>
              <a:latin typeface="Arial" panose="020B0604020202020204" pitchFamily="34" charset="0"/>
              <a:ea typeface="Calibri" panose="020F0502020204030204" pitchFamily="34" charset="0"/>
            </a:endParaRPr>
          </a:p>
          <a:p>
            <a:r>
              <a:rPr lang="en-US" sz="1600" dirty="0">
                <a:solidFill>
                  <a:srgbClr val="000000"/>
                </a:solidFill>
                <a:latin typeface="Arial" panose="020B0604020202020204" pitchFamily="34" charset="0"/>
                <a:ea typeface="Calibri" panose="020F0502020204030204" pitchFamily="34" charset="0"/>
              </a:rPr>
              <a:t>(1) How </a:t>
            </a:r>
            <a:r>
              <a:rPr lang="en-US" sz="1600" b="1" dirty="0">
                <a:solidFill>
                  <a:srgbClr val="000000"/>
                </a:solidFill>
                <a:latin typeface="Arial" panose="020B0604020202020204" pitchFamily="34" charset="0"/>
                <a:ea typeface="Calibri" panose="020F0502020204030204" pitchFamily="34" charset="0"/>
              </a:rPr>
              <a:t>highly</a:t>
            </a:r>
            <a:r>
              <a:rPr lang="en-US" sz="1600" dirty="0">
                <a:solidFill>
                  <a:srgbClr val="000000"/>
                </a:solidFill>
                <a:latin typeface="Arial" panose="020B0604020202020204" pitchFamily="34" charset="0"/>
                <a:ea typeface="Calibri" panose="020F0502020204030204" pitchFamily="34" charset="0"/>
              </a:rPr>
              <a:t> the models ranked the true causal variants</a:t>
            </a:r>
          </a:p>
          <a:p>
            <a:endParaRPr lang="en-US" sz="1600" dirty="0">
              <a:solidFill>
                <a:srgbClr val="000000"/>
              </a:solidFill>
              <a:latin typeface="Arial" panose="020B0604020202020204" pitchFamily="34" charset="0"/>
              <a:ea typeface="Calibri" panose="020F0502020204030204" pitchFamily="34" charset="0"/>
            </a:endParaRPr>
          </a:p>
          <a:p>
            <a:r>
              <a:rPr lang="en-US" sz="1600" dirty="0">
                <a:solidFill>
                  <a:srgbClr val="000000"/>
                </a:solidFill>
                <a:latin typeface="Arial" panose="020B0604020202020204" pitchFamily="34" charset="0"/>
                <a:ea typeface="Calibri" panose="020F0502020204030204" pitchFamily="34" charset="0"/>
              </a:rPr>
              <a:t>(2) How </a:t>
            </a:r>
            <a:r>
              <a:rPr lang="en-US" sz="1600" b="1" dirty="0">
                <a:solidFill>
                  <a:srgbClr val="000000"/>
                </a:solidFill>
                <a:latin typeface="Arial" panose="020B0604020202020204" pitchFamily="34" charset="0"/>
                <a:ea typeface="Calibri" panose="020F0502020204030204" pitchFamily="34" charset="0"/>
              </a:rPr>
              <a:t>confidently</a:t>
            </a:r>
            <a:r>
              <a:rPr lang="en-US" sz="1600" dirty="0">
                <a:solidFill>
                  <a:srgbClr val="000000"/>
                </a:solidFill>
                <a:latin typeface="Arial" panose="020B0604020202020204" pitchFamily="34" charset="0"/>
                <a:ea typeface="Calibri" panose="020F0502020204030204" pitchFamily="34" charset="0"/>
              </a:rPr>
              <a:t> the models made the predictions</a:t>
            </a:r>
          </a:p>
          <a:p>
            <a:endParaRPr lang="en-US" sz="1600" dirty="0">
              <a:solidFill>
                <a:srgbClr val="000000"/>
              </a:solidFill>
              <a:latin typeface="Arial" panose="020B0604020202020204" pitchFamily="34" charset="0"/>
              <a:ea typeface="Calibri" panose="020F0502020204030204" pitchFamily="34" charset="0"/>
            </a:endParaRPr>
          </a:p>
          <a:p>
            <a:r>
              <a:rPr lang="en-US" sz="1600" b="1" u="sng" dirty="0">
                <a:solidFill>
                  <a:srgbClr val="6AA4A2"/>
                </a:solidFill>
                <a:effectLst/>
                <a:latin typeface="Arial" panose="020B0604020202020204" pitchFamily="34" charset="0"/>
                <a:ea typeface="Calibri" panose="020F0502020204030204" pitchFamily="34" charset="0"/>
              </a:rPr>
              <a:t>Final performance ranking</a:t>
            </a:r>
            <a:r>
              <a:rPr lang="en-US" sz="1600" b="1" dirty="0">
                <a:solidFill>
                  <a:srgbClr val="000000"/>
                </a:solidFill>
                <a:effectLst/>
                <a:latin typeface="Arial" panose="020B0604020202020204" pitchFamily="34" charset="0"/>
                <a:ea typeface="Calibri" panose="020F0502020204030204" pitchFamily="34" charset="0"/>
              </a:rPr>
              <a:t>: mean rank of the two methods</a:t>
            </a:r>
            <a:r>
              <a:rPr lang="en-US" sz="1600" dirty="0">
                <a:solidFill>
                  <a:srgbClr val="000000"/>
                </a:solidFill>
                <a:effectLst/>
                <a:latin typeface="Arial" panose="020B0604020202020204" pitchFamily="34" charset="0"/>
                <a:ea typeface="Calibri" panose="020F0502020204030204" pitchFamily="34" charset="0"/>
              </a:rPr>
              <a:t> </a:t>
            </a:r>
            <a:endParaRPr lang="en-US" sz="1600" dirty="0"/>
          </a:p>
        </p:txBody>
      </p:sp>
      <p:sp>
        <p:nvSpPr>
          <p:cNvPr id="6" name="Rectangle 5">
            <a:extLst>
              <a:ext uri="{FF2B5EF4-FFF2-40B4-BE49-F238E27FC236}">
                <a16:creationId xmlns:a16="http://schemas.microsoft.com/office/drawing/2014/main" id="{632DC15D-5018-2A2A-B90C-BFE75AAFCB6B}"/>
              </a:ext>
            </a:extLst>
          </p:cNvPr>
          <p:cNvSpPr/>
          <p:nvPr/>
        </p:nvSpPr>
        <p:spPr>
          <a:xfrm>
            <a:off x="-180109" y="-96982"/>
            <a:ext cx="12704618" cy="1385455"/>
          </a:xfrm>
          <a:prstGeom prst="rect">
            <a:avLst/>
          </a:prstGeom>
          <a:solidFill>
            <a:srgbClr val="6AA4A2"/>
          </a:solidFill>
          <a:ln>
            <a:solidFill>
              <a:srgbClr val="6AA4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23D93517-BDFC-5FB1-B0C6-57A664B406FF}"/>
              </a:ext>
            </a:extLst>
          </p:cNvPr>
          <p:cNvSpPr>
            <a:spLocks noGrp="1"/>
          </p:cNvSpPr>
          <p:nvPr>
            <p:ph type="title"/>
          </p:nvPr>
        </p:nvSpPr>
        <p:spPr>
          <a:xfrm>
            <a:off x="838200" y="-67037"/>
            <a:ext cx="10515600" cy="1325563"/>
          </a:xfrm>
        </p:spPr>
        <p:txBody>
          <a:bodyPr>
            <a:normAutofit/>
          </a:bodyPr>
          <a:lstStyle/>
          <a:p>
            <a:r>
              <a:rPr lang="en-US" sz="2500" b="1" dirty="0">
                <a:solidFill>
                  <a:schemeClr val="bg1"/>
                </a:solidFill>
                <a:latin typeface="Arial" panose="020B0604020202020204" pitchFamily="34" charset="0"/>
                <a:cs typeface="Arial" panose="020B0604020202020204" pitchFamily="34" charset="0"/>
              </a:rPr>
              <a:t>Selection of assessment methods</a:t>
            </a:r>
          </a:p>
        </p:txBody>
      </p:sp>
      <p:sp>
        <p:nvSpPr>
          <p:cNvPr id="8" name="Text Box 6">
            <a:extLst>
              <a:ext uri="{FF2B5EF4-FFF2-40B4-BE49-F238E27FC236}">
                <a16:creationId xmlns:a16="http://schemas.microsoft.com/office/drawing/2014/main" id="{CF1FB1D7-1A61-4618-95CA-956927266D80}"/>
              </a:ext>
            </a:extLst>
          </p:cNvPr>
          <p:cNvSpPr txBox="1">
            <a:spLocks noChangeArrowheads="1"/>
          </p:cNvSpPr>
          <p:nvPr/>
        </p:nvSpPr>
        <p:spPr bwMode="auto">
          <a:xfrm>
            <a:off x="0" y="6513094"/>
            <a:ext cx="1500732"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dirty="0">
                <a:solidFill>
                  <a:srgbClr val="646164"/>
                </a:solidFill>
                <a:latin typeface="Arial" panose="020B0604020202020204" pitchFamily="34" charset="0"/>
                <a:cs typeface="Arial" panose="020B0604020202020204" pitchFamily="34" charset="0"/>
              </a:rPr>
              <a:t>Created for CAGI 6</a:t>
            </a:r>
          </a:p>
        </p:txBody>
      </p:sp>
      <p:sp>
        <p:nvSpPr>
          <p:cNvPr id="9" name="Text Box 8">
            <a:extLst>
              <a:ext uri="{FF2B5EF4-FFF2-40B4-BE49-F238E27FC236}">
                <a16:creationId xmlns:a16="http://schemas.microsoft.com/office/drawing/2014/main" id="{C5EFF753-03C1-916C-3F73-189928C8CB20}"/>
              </a:ext>
            </a:extLst>
          </p:cNvPr>
          <p:cNvSpPr txBox="1">
            <a:spLocks noChangeArrowheads="1"/>
          </p:cNvSpPr>
          <p:nvPr/>
        </p:nvSpPr>
        <p:spPr bwMode="auto">
          <a:xfrm>
            <a:off x="10854775" y="6513093"/>
            <a:ext cx="1337225"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sz="1200" dirty="0">
                <a:solidFill>
                  <a:srgbClr val="646164"/>
                </a:solidFill>
                <a:latin typeface="Arial" panose="020B0604020202020204" pitchFamily="34" charset="0"/>
                <a:cs typeface="Arial" panose="020B0604020202020204" pitchFamily="34" charset="0"/>
              </a:rPr>
              <a:t>Sarah L. Stenton</a:t>
            </a:r>
          </a:p>
        </p:txBody>
      </p:sp>
      <p:sp>
        <p:nvSpPr>
          <p:cNvPr id="10" name="Text Box 9">
            <a:extLst>
              <a:ext uri="{FF2B5EF4-FFF2-40B4-BE49-F238E27FC236}">
                <a16:creationId xmlns:a16="http://schemas.microsoft.com/office/drawing/2014/main" id="{8B255608-ACEB-7F93-BA66-1E8F83FDCDE0}"/>
              </a:ext>
            </a:extLst>
          </p:cNvPr>
          <p:cNvSpPr txBox="1">
            <a:spLocks noChangeArrowheads="1"/>
          </p:cNvSpPr>
          <p:nvPr/>
        </p:nvSpPr>
        <p:spPr bwMode="auto">
          <a:xfrm>
            <a:off x="5002649" y="6513094"/>
            <a:ext cx="189667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dirty="0" err="1">
                <a:solidFill>
                  <a:srgbClr val="646164"/>
                </a:solidFill>
                <a:latin typeface="Arial" panose="020B0604020202020204" pitchFamily="34" charset="0"/>
                <a:cs typeface="Arial" panose="020B0604020202020204" pitchFamily="34" charset="0"/>
              </a:rPr>
              <a:t>genomeinterpretation.org</a:t>
            </a:r>
            <a:endParaRPr lang="en-US" altLang="en-US" sz="1200" dirty="0">
              <a:solidFill>
                <a:srgbClr val="646164"/>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758845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E93E4401-65F8-924B-A381-606880AEBA78}"/>
              </a:ext>
            </a:extLst>
          </p:cNvPr>
          <p:cNvSpPr txBox="1"/>
          <p:nvPr/>
        </p:nvSpPr>
        <p:spPr>
          <a:xfrm>
            <a:off x="601884" y="1318418"/>
            <a:ext cx="11590116" cy="4047262"/>
          </a:xfrm>
          <a:prstGeom prst="rect">
            <a:avLst/>
          </a:prstGeom>
          <a:noFill/>
        </p:spPr>
        <p:txBody>
          <a:bodyPr wrap="square" rtlCol="0">
            <a:spAutoFit/>
          </a:bodyPr>
          <a:lstStyle/>
          <a:p>
            <a:endParaRPr lang="en-US" sz="1500" dirty="0">
              <a:latin typeface="Arial" panose="020B0604020202020204" pitchFamily="34" charset="0"/>
              <a:cs typeface="Arial" panose="020B0604020202020204" pitchFamily="34" charset="0"/>
            </a:endParaRPr>
          </a:p>
          <a:p>
            <a:r>
              <a:rPr lang="en-US" sz="1600" dirty="0">
                <a:latin typeface="Arial" panose="020B0604020202020204" pitchFamily="34" charset="0"/>
                <a:cs typeface="Arial" panose="020B0604020202020204" pitchFamily="34" charset="0"/>
              </a:rPr>
              <a:t>Implemented a weighted scoring system for occurrence of the correct diagnosis in the top 5, 10, 20, 50, or 100 ranked variants</a:t>
            </a:r>
          </a:p>
          <a:p>
            <a:endParaRPr lang="en-US" sz="1500" dirty="0">
              <a:latin typeface="Arial" panose="020B0604020202020204" pitchFamily="34" charset="0"/>
              <a:cs typeface="Arial" panose="020B0604020202020204" pitchFamily="34" charset="0"/>
            </a:endParaRPr>
          </a:p>
          <a:p>
            <a:endParaRPr lang="en-US" sz="1500" dirty="0">
              <a:latin typeface="Arial" panose="020B0604020202020204" pitchFamily="34" charset="0"/>
              <a:cs typeface="Arial" panose="020B0604020202020204" pitchFamily="34" charset="0"/>
            </a:endParaRPr>
          </a:p>
          <a:p>
            <a:endParaRPr lang="en-US" sz="1500" dirty="0">
              <a:latin typeface="Arial" panose="020B0604020202020204" pitchFamily="34" charset="0"/>
              <a:cs typeface="Arial" panose="020B0604020202020204" pitchFamily="34" charset="0"/>
            </a:endParaRPr>
          </a:p>
          <a:p>
            <a:endParaRPr lang="en-US" sz="1500" dirty="0">
              <a:latin typeface="Arial" panose="020B0604020202020204" pitchFamily="34" charset="0"/>
              <a:cs typeface="Arial" panose="020B0604020202020204" pitchFamily="34" charset="0"/>
            </a:endParaRPr>
          </a:p>
          <a:p>
            <a:endParaRPr lang="en-US" sz="1500" dirty="0">
              <a:latin typeface="Arial" panose="020B0604020202020204" pitchFamily="34" charset="0"/>
              <a:cs typeface="Arial" panose="020B0604020202020204" pitchFamily="34" charset="0"/>
            </a:endParaRPr>
          </a:p>
          <a:p>
            <a:endParaRPr lang="en-US" sz="1500" dirty="0">
              <a:latin typeface="Arial" panose="020B0604020202020204" pitchFamily="34" charset="0"/>
              <a:cs typeface="Arial" panose="020B0604020202020204" pitchFamily="34" charset="0"/>
            </a:endParaRPr>
          </a:p>
          <a:p>
            <a:endParaRPr lang="en-US" sz="1500" dirty="0">
              <a:latin typeface="Arial" panose="020B0604020202020204" pitchFamily="34" charset="0"/>
              <a:cs typeface="Arial" panose="020B0604020202020204" pitchFamily="34" charset="0"/>
            </a:endParaRPr>
          </a:p>
          <a:p>
            <a:endParaRPr lang="en-US" sz="1500" dirty="0">
              <a:latin typeface="Arial" panose="020B0604020202020204" pitchFamily="34" charset="0"/>
              <a:cs typeface="Arial" panose="020B0604020202020204" pitchFamily="34" charset="0"/>
            </a:endParaRPr>
          </a:p>
          <a:p>
            <a:endParaRPr lang="en-US" sz="1500" dirty="0">
              <a:latin typeface="Arial" panose="020B0604020202020204" pitchFamily="34" charset="0"/>
              <a:cs typeface="Arial" panose="020B0604020202020204" pitchFamily="34" charset="0"/>
            </a:endParaRPr>
          </a:p>
          <a:p>
            <a:endParaRPr lang="en-US" sz="1500" dirty="0">
              <a:latin typeface="Arial" panose="020B0604020202020204" pitchFamily="34" charset="0"/>
              <a:cs typeface="Arial" panose="020B0604020202020204" pitchFamily="34" charset="0"/>
            </a:endParaRPr>
          </a:p>
          <a:p>
            <a:endParaRPr lang="en-US" sz="1500" dirty="0">
              <a:latin typeface="Arial" panose="020B0604020202020204" pitchFamily="34" charset="0"/>
              <a:cs typeface="Arial" panose="020B0604020202020204" pitchFamily="34" charset="0"/>
            </a:endParaRPr>
          </a:p>
          <a:p>
            <a:endParaRPr lang="en-US" sz="1500" dirty="0">
              <a:latin typeface="Arial" panose="020B0604020202020204" pitchFamily="34" charset="0"/>
              <a:cs typeface="Arial" panose="020B0604020202020204" pitchFamily="34" charset="0"/>
            </a:endParaRPr>
          </a:p>
          <a:p>
            <a:endParaRPr lang="en-US" sz="1500" dirty="0">
              <a:latin typeface="Arial" panose="020B0604020202020204" pitchFamily="34" charset="0"/>
              <a:cs typeface="Arial" panose="020B0604020202020204" pitchFamily="34" charset="0"/>
            </a:endParaRPr>
          </a:p>
          <a:p>
            <a:endParaRPr lang="en-US" sz="1500" dirty="0">
              <a:latin typeface="Arial" panose="020B0604020202020204" pitchFamily="34" charset="0"/>
              <a:cs typeface="Arial" panose="020B0604020202020204" pitchFamily="34" charset="0"/>
            </a:endParaRPr>
          </a:p>
          <a:p>
            <a:r>
              <a:rPr lang="en-US" sz="1600" dirty="0">
                <a:latin typeface="Arial" panose="020B0604020202020204" pitchFamily="34" charset="0"/>
                <a:cs typeface="Arial" panose="020B0604020202020204" pitchFamily="34" charset="0"/>
              </a:rPr>
              <a:t>14 solved cases for evaluation &gt; maximum 1,400 points to be gained</a:t>
            </a:r>
          </a:p>
        </p:txBody>
      </p:sp>
      <p:graphicFrame>
        <p:nvGraphicFramePr>
          <p:cNvPr id="4" name="Table 3">
            <a:extLst>
              <a:ext uri="{FF2B5EF4-FFF2-40B4-BE49-F238E27FC236}">
                <a16:creationId xmlns:a16="http://schemas.microsoft.com/office/drawing/2014/main" id="{C3F847ED-1718-6B46-92C7-900E95F23A8F}"/>
              </a:ext>
            </a:extLst>
          </p:cNvPr>
          <p:cNvGraphicFramePr>
            <a:graphicFrameLocks noGrp="1"/>
          </p:cNvGraphicFramePr>
          <p:nvPr>
            <p:extLst>
              <p:ext uri="{D42A27DB-BD31-4B8C-83A1-F6EECF244321}">
                <p14:modId xmlns:p14="http://schemas.microsoft.com/office/powerpoint/2010/main" val="1681632047"/>
              </p:ext>
            </p:extLst>
          </p:nvPr>
        </p:nvGraphicFramePr>
        <p:xfrm>
          <a:off x="957262" y="2131060"/>
          <a:ext cx="6637338" cy="2595880"/>
        </p:xfrm>
        <a:graphic>
          <a:graphicData uri="http://schemas.openxmlformats.org/drawingml/2006/table">
            <a:tbl>
              <a:tblPr firstRow="1" bandRow="1">
                <a:tableStyleId>{5C22544A-7EE6-4342-B048-85BDC9FD1C3A}</a:tableStyleId>
              </a:tblPr>
              <a:tblGrid>
                <a:gridCol w="3318669">
                  <a:extLst>
                    <a:ext uri="{9D8B030D-6E8A-4147-A177-3AD203B41FA5}">
                      <a16:colId xmlns:a16="http://schemas.microsoft.com/office/drawing/2014/main" val="1075742322"/>
                    </a:ext>
                  </a:extLst>
                </a:gridCol>
                <a:gridCol w="3318669">
                  <a:extLst>
                    <a:ext uri="{9D8B030D-6E8A-4147-A177-3AD203B41FA5}">
                      <a16:colId xmlns:a16="http://schemas.microsoft.com/office/drawing/2014/main" val="771890616"/>
                    </a:ext>
                  </a:extLst>
                </a:gridCol>
              </a:tblGrid>
              <a:tr h="370840">
                <a:tc>
                  <a:txBody>
                    <a:bodyPr/>
                    <a:lstStyle/>
                    <a:p>
                      <a:r>
                        <a:rPr lang="en-US" sz="1500" dirty="0">
                          <a:solidFill>
                            <a:sysClr val="windowText" lastClr="000000"/>
                          </a:solidFill>
                          <a:latin typeface="Arial" panose="020B0604020202020204" pitchFamily="34" charset="0"/>
                          <a:cs typeface="Arial" panose="020B0604020202020204" pitchFamily="34" charset="0"/>
                        </a:rPr>
                        <a:t>Rank of the causative variant</a:t>
                      </a:r>
                    </a:p>
                  </a:txBody>
                  <a:tcPr anchor="ct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dirty="0">
                          <a:solidFill>
                            <a:sysClr val="windowText" lastClr="000000"/>
                          </a:solidFill>
                          <a:latin typeface="Arial" panose="020B0604020202020204" pitchFamily="34" charset="0"/>
                          <a:cs typeface="Arial" panose="020B0604020202020204" pitchFamily="34" charset="0"/>
                        </a:rPr>
                        <a:t>Rank score</a:t>
                      </a:r>
                    </a:p>
                  </a:txBody>
                  <a:tcPr anchor="ctr">
                    <a:lnL w="12700" cap="flat" cmpd="sng" algn="ctr">
                      <a:solidFill>
                        <a:schemeClr val="tx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587040"/>
                  </a:ext>
                </a:extLst>
              </a:tr>
              <a:tr h="370840">
                <a:tc>
                  <a:txBody>
                    <a:bodyPr/>
                    <a:lstStyle/>
                    <a:p>
                      <a:r>
                        <a:rPr lang="en-US" sz="1500" dirty="0">
                          <a:latin typeface="Arial" panose="020B0604020202020204" pitchFamily="34" charset="0"/>
                          <a:cs typeface="Arial" panose="020B0604020202020204" pitchFamily="34" charset="0"/>
                        </a:rPr>
                        <a:t>Top 5</a:t>
                      </a:r>
                    </a:p>
                  </a:txBody>
                  <a:tcPr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dirty="0">
                          <a:latin typeface="Arial" panose="020B0604020202020204" pitchFamily="34" charset="0"/>
                          <a:cs typeface="Arial" panose="020B0604020202020204" pitchFamily="34" charset="0"/>
                        </a:rPr>
                        <a:t>100</a:t>
                      </a:r>
                    </a:p>
                  </a:txBody>
                  <a:tcPr anchor="ct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63089978"/>
                  </a:ext>
                </a:extLst>
              </a:tr>
              <a:tr h="370840">
                <a:tc>
                  <a:txBody>
                    <a:bodyPr/>
                    <a:lstStyle/>
                    <a:p>
                      <a:r>
                        <a:rPr lang="en-US" sz="1500" dirty="0">
                          <a:latin typeface="Arial" panose="020B0604020202020204" pitchFamily="34" charset="0"/>
                          <a:cs typeface="Arial" panose="020B0604020202020204" pitchFamily="34" charset="0"/>
                        </a:rPr>
                        <a:t>Top 10</a:t>
                      </a:r>
                    </a:p>
                  </a:txBody>
                  <a:tcPr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dirty="0">
                          <a:latin typeface="Arial" panose="020B0604020202020204" pitchFamily="34" charset="0"/>
                          <a:cs typeface="Arial" panose="020B0604020202020204" pitchFamily="34" charset="0"/>
                        </a:rPr>
                        <a:t>50</a:t>
                      </a:r>
                    </a:p>
                  </a:txBody>
                  <a:tcPr anchor="ct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34351274"/>
                  </a:ext>
                </a:extLst>
              </a:tr>
              <a:tr h="370840">
                <a:tc>
                  <a:txBody>
                    <a:bodyPr/>
                    <a:lstStyle/>
                    <a:p>
                      <a:r>
                        <a:rPr lang="en-US" sz="1500" dirty="0">
                          <a:latin typeface="Arial" panose="020B0604020202020204" pitchFamily="34" charset="0"/>
                          <a:cs typeface="Arial" panose="020B0604020202020204" pitchFamily="34" charset="0"/>
                        </a:rPr>
                        <a:t>Top 20</a:t>
                      </a:r>
                    </a:p>
                  </a:txBody>
                  <a:tcPr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dirty="0">
                          <a:latin typeface="Arial" panose="020B0604020202020204" pitchFamily="34" charset="0"/>
                          <a:cs typeface="Arial" panose="020B0604020202020204" pitchFamily="34" charset="0"/>
                        </a:rPr>
                        <a:t>25</a:t>
                      </a:r>
                    </a:p>
                  </a:txBody>
                  <a:tcPr anchor="ct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21156748"/>
                  </a:ext>
                </a:extLst>
              </a:tr>
              <a:tr h="370840">
                <a:tc>
                  <a:txBody>
                    <a:bodyPr/>
                    <a:lstStyle/>
                    <a:p>
                      <a:r>
                        <a:rPr lang="en-US" sz="1500" dirty="0">
                          <a:latin typeface="Arial" panose="020B0604020202020204" pitchFamily="34" charset="0"/>
                          <a:cs typeface="Arial" panose="020B0604020202020204" pitchFamily="34" charset="0"/>
                        </a:rPr>
                        <a:t>Top 50</a:t>
                      </a:r>
                    </a:p>
                  </a:txBody>
                  <a:tcPr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dirty="0">
                          <a:latin typeface="Arial" panose="020B0604020202020204" pitchFamily="34" charset="0"/>
                          <a:cs typeface="Arial" panose="020B0604020202020204" pitchFamily="34" charset="0"/>
                        </a:rPr>
                        <a:t>10</a:t>
                      </a:r>
                    </a:p>
                  </a:txBody>
                  <a:tcPr anchor="ct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39250895"/>
                  </a:ext>
                </a:extLst>
              </a:tr>
              <a:tr h="370840">
                <a:tc>
                  <a:txBody>
                    <a:bodyPr/>
                    <a:lstStyle/>
                    <a:p>
                      <a:r>
                        <a:rPr lang="en-US" sz="1500" dirty="0">
                          <a:latin typeface="Arial" panose="020B0604020202020204" pitchFamily="34" charset="0"/>
                          <a:cs typeface="Arial" panose="020B0604020202020204" pitchFamily="34" charset="0"/>
                        </a:rPr>
                        <a:t>Top 100</a:t>
                      </a:r>
                    </a:p>
                  </a:txBody>
                  <a:tcPr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dirty="0">
                          <a:latin typeface="Arial" panose="020B0604020202020204" pitchFamily="34" charset="0"/>
                          <a:cs typeface="Arial" panose="020B0604020202020204" pitchFamily="34" charset="0"/>
                        </a:rPr>
                        <a:t>5</a:t>
                      </a:r>
                    </a:p>
                  </a:txBody>
                  <a:tcPr anchor="ct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91893707"/>
                  </a:ext>
                </a:extLst>
              </a:tr>
              <a:tr h="370840">
                <a:tc>
                  <a:txBody>
                    <a:bodyPr/>
                    <a:lstStyle/>
                    <a:p>
                      <a:r>
                        <a:rPr lang="en-US" sz="1500" dirty="0">
                          <a:latin typeface="Arial" panose="020B0604020202020204" pitchFamily="34" charset="0"/>
                          <a:cs typeface="Arial" panose="020B0604020202020204" pitchFamily="34" charset="0"/>
                        </a:rPr>
                        <a:t>Variant not listed</a:t>
                      </a:r>
                    </a:p>
                  </a:txBody>
                  <a:tcPr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r>
                        <a:rPr lang="en-US" sz="1500" dirty="0">
                          <a:latin typeface="Arial" panose="020B0604020202020204" pitchFamily="34" charset="0"/>
                          <a:cs typeface="Arial" panose="020B0604020202020204" pitchFamily="34" charset="0"/>
                        </a:rPr>
                        <a:t>0</a:t>
                      </a:r>
                    </a:p>
                  </a:txBody>
                  <a:tcPr anchor="ct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526315817"/>
                  </a:ext>
                </a:extLst>
              </a:tr>
            </a:tbl>
          </a:graphicData>
        </a:graphic>
      </p:graphicFrame>
      <p:sp>
        <p:nvSpPr>
          <p:cNvPr id="7" name="Rectangle 6">
            <a:extLst>
              <a:ext uri="{FF2B5EF4-FFF2-40B4-BE49-F238E27FC236}">
                <a16:creationId xmlns:a16="http://schemas.microsoft.com/office/drawing/2014/main" id="{6D42253C-BFD8-11AD-B089-21F177391B2B}"/>
              </a:ext>
            </a:extLst>
          </p:cNvPr>
          <p:cNvSpPr/>
          <p:nvPr/>
        </p:nvSpPr>
        <p:spPr>
          <a:xfrm>
            <a:off x="-180109" y="-96982"/>
            <a:ext cx="12704618" cy="1385455"/>
          </a:xfrm>
          <a:prstGeom prst="rect">
            <a:avLst/>
          </a:prstGeom>
          <a:solidFill>
            <a:srgbClr val="6AA4A2"/>
          </a:solidFill>
          <a:ln>
            <a:solidFill>
              <a:srgbClr val="6AA4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a:extLst>
              <a:ext uri="{FF2B5EF4-FFF2-40B4-BE49-F238E27FC236}">
                <a16:creationId xmlns:a16="http://schemas.microsoft.com/office/drawing/2014/main" id="{E6C05090-3763-4AD7-613D-AABE161DC27B}"/>
              </a:ext>
            </a:extLst>
          </p:cNvPr>
          <p:cNvSpPr>
            <a:spLocks noGrp="1"/>
          </p:cNvSpPr>
          <p:nvPr>
            <p:ph type="title"/>
          </p:nvPr>
        </p:nvSpPr>
        <p:spPr>
          <a:xfrm>
            <a:off x="838199" y="-67037"/>
            <a:ext cx="11686309" cy="1325563"/>
          </a:xfrm>
        </p:spPr>
        <p:txBody>
          <a:bodyPr>
            <a:normAutofit/>
          </a:bodyPr>
          <a:lstStyle/>
          <a:p>
            <a:r>
              <a:rPr lang="en-US" sz="2500" b="1" dirty="0">
                <a:solidFill>
                  <a:schemeClr val="bg1"/>
                </a:solidFill>
                <a:latin typeface="Arial" panose="020B0604020202020204" pitchFamily="34" charset="0"/>
                <a:cs typeface="Arial" panose="020B0604020202020204" pitchFamily="34" charset="0"/>
              </a:rPr>
              <a:t>Method 1. Point allocation based on the prioritization of causal variants  </a:t>
            </a:r>
          </a:p>
        </p:txBody>
      </p:sp>
      <p:sp>
        <p:nvSpPr>
          <p:cNvPr id="6" name="Text Box 6">
            <a:extLst>
              <a:ext uri="{FF2B5EF4-FFF2-40B4-BE49-F238E27FC236}">
                <a16:creationId xmlns:a16="http://schemas.microsoft.com/office/drawing/2014/main" id="{13EDF7D2-9A64-2EEB-A6B0-07E3B6918D9C}"/>
              </a:ext>
            </a:extLst>
          </p:cNvPr>
          <p:cNvSpPr txBox="1">
            <a:spLocks noChangeArrowheads="1"/>
          </p:cNvSpPr>
          <p:nvPr/>
        </p:nvSpPr>
        <p:spPr bwMode="auto">
          <a:xfrm>
            <a:off x="0" y="6513094"/>
            <a:ext cx="1500732"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dirty="0">
                <a:solidFill>
                  <a:srgbClr val="646164"/>
                </a:solidFill>
                <a:latin typeface="Arial" panose="020B0604020202020204" pitchFamily="34" charset="0"/>
                <a:cs typeface="Arial" panose="020B0604020202020204" pitchFamily="34" charset="0"/>
              </a:rPr>
              <a:t>Created for CAGI 6</a:t>
            </a:r>
          </a:p>
        </p:txBody>
      </p:sp>
      <p:sp>
        <p:nvSpPr>
          <p:cNvPr id="8" name="Text Box 8">
            <a:extLst>
              <a:ext uri="{FF2B5EF4-FFF2-40B4-BE49-F238E27FC236}">
                <a16:creationId xmlns:a16="http://schemas.microsoft.com/office/drawing/2014/main" id="{EB683904-1106-4076-3F3A-C498B425C2D6}"/>
              </a:ext>
            </a:extLst>
          </p:cNvPr>
          <p:cNvSpPr txBox="1">
            <a:spLocks noChangeArrowheads="1"/>
          </p:cNvSpPr>
          <p:nvPr/>
        </p:nvSpPr>
        <p:spPr bwMode="auto">
          <a:xfrm>
            <a:off x="10854775" y="6513093"/>
            <a:ext cx="1337225"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sz="1200" dirty="0">
                <a:solidFill>
                  <a:srgbClr val="646164"/>
                </a:solidFill>
                <a:latin typeface="Arial" panose="020B0604020202020204" pitchFamily="34" charset="0"/>
                <a:cs typeface="Arial" panose="020B0604020202020204" pitchFamily="34" charset="0"/>
              </a:rPr>
              <a:t>Sarah L. Stenton</a:t>
            </a:r>
          </a:p>
        </p:txBody>
      </p:sp>
      <p:sp>
        <p:nvSpPr>
          <p:cNvPr id="11" name="Text Box 9">
            <a:extLst>
              <a:ext uri="{FF2B5EF4-FFF2-40B4-BE49-F238E27FC236}">
                <a16:creationId xmlns:a16="http://schemas.microsoft.com/office/drawing/2014/main" id="{59983F83-0B4D-F108-55CB-4BAEC1071686}"/>
              </a:ext>
            </a:extLst>
          </p:cNvPr>
          <p:cNvSpPr txBox="1">
            <a:spLocks noChangeArrowheads="1"/>
          </p:cNvSpPr>
          <p:nvPr/>
        </p:nvSpPr>
        <p:spPr bwMode="auto">
          <a:xfrm>
            <a:off x="5002649" y="6513094"/>
            <a:ext cx="189667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dirty="0" err="1">
                <a:solidFill>
                  <a:srgbClr val="646164"/>
                </a:solidFill>
                <a:latin typeface="Arial" panose="020B0604020202020204" pitchFamily="34" charset="0"/>
                <a:cs typeface="Arial" panose="020B0604020202020204" pitchFamily="34" charset="0"/>
              </a:rPr>
              <a:t>genomeinterpretation.org</a:t>
            </a:r>
            <a:endParaRPr lang="en-US" altLang="en-US" sz="1200" dirty="0">
              <a:solidFill>
                <a:srgbClr val="646164"/>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857628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780D71F1-451D-D545-99B5-26F103CCCC9C}"/>
              </a:ext>
            </a:extLst>
          </p:cNvPr>
          <p:cNvSpPr txBox="1"/>
          <p:nvPr/>
        </p:nvSpPr>
        <p:spPr>
          <a:xfrm>
            <a:off x="838200" y="1480836"/>
            <a:ext cx="10728562" cy="323165"/>
          </a:xfrm>
          <a:prstGeom prst="rect">
            <a:avLst/>
          </a:prstGeom>
          <a:noFill/>
        </p:spPr>
        <p:txBody>
          <a:bodyPr wrap="square" rtlCol="0">
            <a:spAutoFit/>
          </a:bodyPr>
          <a:lstStyle/>
          <a:p>
            <a:r>
              <a:rPr lang="en-US" sz="1500" dirty="0">
                <a:latin typeface="Arial" panose="020B0604020202020204" pitchFamily="34" charset="0"/>
                <a:cs typeface="Arial" panose="020B0604020202020204" pitchFamily="34" charset="0"/>
              </a:rPr>
              <a:t>Total scores ranged from 0 - 1,300 (mean 695)</a:t>
            </a:r>
          </a:p>
        </p:txBody>
      </p:sp>
      <p:sp>
        <p:nvSpPr>
          <p:cNvPr id="24" name="Rectangle 23">
            <a:extLst>
              <a:ext uri="{FF2B5EF4-FFF2-40B4-BE49-F238E27FC236}">
                <a16:creationId xmlns:a16="http://schemas.microsoft.com/office/drawing/2014/main" id="{AE387F36-CCDC-F102-6BAE-57891C7B1EB4}"/>
              </a:ext>
            </a:extLst>
          </p:cNvPr>
          <p:cNvSpPr/>
          <p:nvPr/>
        </p:nvSpPr>
        <p:spPr>
          <a:xfrm>
            <a:off x="-180109" y="-96982"/>
            <a:ext cx="12704618" cy="1385455"/>
          </a:xfrm>
          <a:prstGeom prst="rect">
            <a:avLst/>
          </a:prstGeom>
          <a:solidFill>
            <a:srgbClr val="6AA4A2"/>
          </a:solidFill>
          <a:ln>
            <a:solidFill>
              <a:srgbClr val="6AA4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itle 1">
            <a:extLst>
              <a:ext uri="{FF2B5EF4-FFF2-40B4-BE49-F238E27FC236}">
                <a16:creationId xmlns:a16="http://schemas.microsoft.com/office/drawing/2014/main" id="{0DB4FA5E-60BA-D35F-2277-91A6F8797FED}"/>
              </a:ext>
            </a:extLst>
          </p:cNvPr>
          <p:cNvSpPr>
            <a:spLocks noGrp="1"/>
          </p:cNvSpPr>
          <p:nvPr>
            <p:ph type="title"/>
          </p:nvPr>
        </p:nvSpPr>
        <p:spPr>
          <a:xfrm>
            <a:off x="838199" y="-67037"/>
            <a:ext cx="11686309" cy="1325563"/>
          </a:xfrm>
        </p:spPr>
        <p:txBody>
          <a:bodyPr>
            <a:normAutofit/>
          </a:bodyPr>
          <a:lstStyle/>
          <a:p>
            <a:r>
              <a:rPr lang="en-US" sz="2500" b="1" dirty="0">
                <a:solidFill>
                  <a:schemeClr val="bg1"/>
                </a:solidFill>
                <a:latin typeface="Arial" panose="020B0604020202020204" pitchFamily="34" charset="0"/>
                <a:cs typeface="Arial" panose="020B0604020202020204" pitchFamily="34" charset="0"/>
              </a:rPr>
              <a:t>Result 1. Point allocation based on the prioritization of causal variants  </a:t>
            </a:r>
          </a:p>
        </p:txBody>
      </p:sp>
      <p:sp>
        <p:nvSpPr>
          <p:cNvPr id="9" name="Text Box 6">
            <a:extLst>
              <a:ext uri="{FF2B5EF4-FFF2-40B4-BE49-F238E27FC236}">
                <a16:creationId xmlns:a16="http://schemas.microsoft.com/office/drawing/2014/main" id="{D4F9DCA7-0F51-8E80-DEE3-68400E05354E}"/>
              </a:ext>
            </a:extLst>
          </p:cNvPr>
          <p:cNvSpPr txBox="1">
            <a:spLocks noChangeArrowheads="1"/>
          </p:cNvSpPr>
          <p:nvPr/>
        </p:nvSpPr>
        <p:spPr bwMode="auto">
          <a:xfrm>
            <a:off x="0" y="6513094"/>
            <a:ext cx="1500732"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dirty="0">
                <a:solidFill>
                  <a:srgbClr val="646164"/>
                </a:solidFill>
                <a:latin typeface="Arial" panose="020B0604020202020204" pitchFamily="34" charset="0"/>
                <a:cs typeface="Arial" panose="020B0604020202020204" pitchFamily="34" charset="0"/>
              </a:rPr>
              <a:t>Created for CAGI 6</a:t>
            </a:r>
          </a:p>
        </p:txBody>
      </p:sp>
      <p:sp>
        <p:nvSpPr>
          <p:cNvPr id="12" name="Text Box 8">
            <a:extLst>
              <a:ext uri="{FF2B5EF4-FFF2-40B4-BE49-F238E27FC236}">
                <a16:creationId xmlns:a16="http://schemas.microsoft.com/office/drawing/2014/main" id="{43EF614F-7827-194A-8D27-12130BAFD78B}"/>
              </a:ext>
            </a:extLst>
          </p:cNvPr>
          <p:cNvSpPr txBox="1">
            <a:spLocks noChangeArrowheads="1"/>
          </p:cNvSpPr>
          <p:nvPr/>
        </p:nvSpPr>
        <p:spPr bwMode="auto">
          <a:xfrm>
            <a:off x="10854775" y="6513093"/>
            <a:ext cx="1337225"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sz="1200" dirty="0">
                <a:solidFill>
                  <a:srgbClr val="646164"/>
                </a:solidFill>
                <a:latin typeface="Arial" panose="020B0604020202020204" pitchFamily="34" charset="0"/>
                <a:cs typeface="Arial" panose="020B0604020202020204" pitchFamily="34" charset="0"/>
              </a:rPr>
              <a:t>Sarah L. Stenton</a:t>
            </a:r>
          </a:p>
        </p:txBody>
      </p:sp>
      <p:sp>
        <p:nvSpPr>
          <p:cNvPr id="13" name="Text Box 9">
            <a:extLst>
              <a:ext uri="{FF2B5EF4-FFF2-40B4-BE49-F238E27FC236}">
                <a16:creationId xmlns:a16="http://schemas.microsoft.com/office/drawing/2014/main" id="{B323A1C9-C536-F5DE-0A06-2376F1B0B6C7}"/>
              </a:ext>
            </a:extLst>
          </p:cNvPr>
          <p:cNvSpPr txBox="1">
            <a:spLocks noChangeArrowheads="1"/>
          </p:cNvSpPr>
          <p:nvPr/>
        </p:nvSpPr>
        <p:spPr bwMode="auto">
          <a:xfrm>
            <a:off x="5002649" y="6513094"/>
            <a:ext cx="189667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dirty="0" err="1">
                <a:solidFill>
                  <a:srgbClr val="646164"/>
                </a:solidFill>
                <a:latin typeface="Arial" panose="020B0604020202020204" pitchFamily="34" charset="0"/>
                <a:cs typeface="Arial" panose="020B0604020202020204" pitchFamily="34" charset="0"/>
              </a:rPr>
              <a:t>genomeinterpretation.org</a:t>
            </a:r>
            <a:endParaRPr lang="en-US" altLang="en-US" sz="1200" dirty="0">
              <a:solidFill>
                <a:srgbClr val="646164"/>
              </a:solidFill>
              <a:latin typeface="Arial" panose="020B0604020202020204" pitchFamily="34" charset="0"/>
              <a:cs typeface="Arial" panose="020B0604020202020204" pitchFamily="34" charset="0"/>
            </a:endParaRPr>
          </a:p>
        </p:txBody>
      </p:sp>
      <p:graphicFrame>
        <p:nvGraphicFramePr>
          <p:cNvPr id="14" name="Table 5">
            <a:extLst>
              <a:ext uri="{FF2B5EF4-FFF2-40B4-BE49-F238E27FC236}">
                <a16:creationId xmlns:a16="http://schemas.microsoft.com/office/drawing/2014/main" id="{73590ECE-4386-6A9B-7F1B-4E0E27B9E34E}"/>
              </a:ext>
            </a:extLst>
          </p:cNvPr>
          <p:cNvGraphicFramePr>
            <a:graphicFrameLocks noGrp="1"/>
          </p:cNvGraphicFramePr>
          <p:nvPr>
            <p:extLst>
              <p:ext uri="{D42A27DB-BD31-4B8C-83A1-F6EECF244321}">
                <p14:modId xmlns:p14="http://schemas.microsoft.com/office/powerpoint/2010/main" val="3772478029"/>
              </p:ext>
            </p:extLst>
          </p:nvPr>
        </p:nvGraphicFramePr>
        <p:xfrm>
          <a:off x="3829323" y="2149882"/>
          <a:ext cx="7372077" cy="3078480"/>
        </p:xfrm>
        <a:graphic>
          <a:graphicData uri="http://schemas.openxmlformats.org/drawingml/2006/table">
            <a:tbl>
              <a:tblPr firstRow="1" bandRow="1">
                <a:tableStyleId>{5C22544A-7EE6-4342-B048-85BDC9FD1C3A}</a:tableStyleId>
              </a:tblPr>
              <a:tblGrid>
                <a:gridCol w="1194889">
                  <a:extLst>
                    <a:ext uri="{9D8B030D-6E8A-4147-A177-3AD203B41FA5}">
                      <a16:colId xmlns:a16="http://schemas.microsoft.com/office/drawing/2014/main" val="769084770"/>
                    </a:ext>
                  </a:extLst>
                </a:gridCol>
                <a:gridCol w="504718">
                  <a:extLst>
                    <a:ext uri="{9D8B030D-6E8A-4147-A177-3AD203B41FA5}">
                      <a16:colId xmlns:a16="http://schemas.microsoft.com/office/drawing/2014/main" val="941504123"/>
                    </a:ext>
                  </a:extLst>
                </a:gridCol>
                <a:gridCol w="1041991">
                  <a:extLst>
                    <a:ext uri="{9D8B030D-6E8A-4147-A177-3AD203B41FA5}">
                      <a16:colId xmlns:a16="http://schemas.microsoft.com/office/drawing/2014/main" val="1284201614"/>
                    </a:ext>
                  </a:extLst>
                </a:gridCol>
                <a:gridCol w="661497">
                  <a:extLst>
                    <a:ext uri="{9D8B030D-6E8A-4147-A177-3AD203B41FA5}">
                      <a16:colId xmlns:a16="http://schemas.microsoft.com/office/drawing/2014/main" val="1418776978"/>
                    </a:ext>
                  </a:extLst>
                </a:gridCol>
                <a:gridCol w="661497">
                  <a:extLst>
                    <a:ext uri="{9D8B030D-6E8A-4147-A177-3AD203B41FA5}">
                      <a16:colId xmlns:a16="http://schemas.microsoft.com/office/drawing/2014/main" val="1838540312"/>
                    </a:ext>
                  </a:extLst>
                </a:gridCol>
                <a:gridCol w="661497">
                  <a:extLst>
                    <a:ext uri="{9D8B030D-6E8A-4147-A177-3AD203B41FA5}">
                      <a16:colId xmlns:a16="http://schemas.microsoft.com/office/drawing/2014/main" val="764804639"/>
                    </a:ext>
                  </a:extLst>
                </a:gridCol>
                <a:gridCol w="661497">
                  <a:extLst>
                    <a:ext uri="{9D8B030D-6E8A-4147-A177-3AD203B41FA5}">
                      <a16:colId xmlns:a16="http://schemas.microsoft.com/office/drawing/2014/main" val="2169232202"/>
                    </a:ext>
                  </a:extLst>
                </a:gridCol>
                <a:gridCol w="661497">
                  <a:extLst>
                    <a:ext uri="{9D8B030D-6E8A-4147-A177-3AD203B41FA5}">
                      <a16:colId xmlns:a16="http://schemas.microsoft.com/office/drawing/2014/main" val="2886977049"/>
                    </a:ext>
                  </a:extLst>
                </a:gridCol>
                <a:gridCol w="661497">
                  <a:extLst>
                    <a:ext uri="{9D8B030D-6E8A-4147-A177-3AD203B41FA5}">
                      <a16:colId xmlns:a16="http://schemas.microsoft.com/office/drawing/2014/main" val="2423048734"/>
                    </a:ext>
                  </a:extLst>
                </a:gridCol>
                <a:gridCol w="661497">
                  <a:extLst>
                    <a:ext uri="{9D8B030D-6E8A-4147-A177-3AD203B41FA5}">
                      <a16:colId xmlns:a16="http://schemas.microsoft.com/office/drawing/2014/main" val="3849402362"/>
                    </a:ext>
                  </a:extLst>
                </a:gridCol>
              </a:tblGrid>
              <a:tr h="396140">
                <a:tc>
                  <a:txBody>
                    <a:bodyPr/>
                    <a:lstStyle/>
                    <a:p>
                      <a:pPr algn="r" rtl="0" fontAlgn="b"/>
                      <a:r>
                        <a:rPr lang="en-US" sz="1000" b="1" i="0" u="none" strike="noStrike" dirty="0">
                          <a:solidFill>
                            <a:schemeClr val="tx1"/>
                          </a:solidFill>
                          <a:effectLst/>
                          <a:latin typeface="Arial" panose="020B0604020202020204" pitchFamily="34" charset="0"/>
                          <a:cs typeface="Arial" panose="020B0604020202020204" pitchFamily="34" charset="0"/>
                        </a:rPr>
                        <a:t>Team</a:t>
                      </a:r>
                    </a:p>
                  </a:txBody>
                  <a:tcPr marL="45720" marR="45720" anchor="ct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000" b="1" i="0" u="none" strike="noStrike" dirty="0">
                          <a:solidFill>
                            <a:schemeClr val="tx1"/>
                          </a:solidFill>
                          <a:effectLst/>
                          <a:latin typeface="Arial" panose="020B0604020202020204" pitchFamily="34" charset="0"/>
                          <a:cs typeface="Arial" panose="020B0604020202020204" pitchFamily="34" charset="0"/>
                        </a:rPr>
                        <a:t>Model</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000" b="1" i="0" u="none" strike="noStrike" dirty="0">
                          <a:solidFill>
                            <a:schemeClr val="tx1"/>
                          </a:solidFill>
                          <a:effectLst/>
                          <a:latin typeface="Arial" panose="020B0604020202020204" pitchFamily="34" charset="0"/>
                          <a:cs typeface="Arial" panose="020B0604020202020204" pitchFamily="34" charset="0"/>
                        </a:rPr>
                        <a:t>Total rank score</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000" b="1" i="0" u="none" strike="noStrike" dirty="0">
                          <a:solidFill>
                            <a:schemeClr val="tx1"/>
                          </a:solidFill>
                          <a:effectLst/>
                          <a:latin typeface="Arial" panose="020B0604020202020204" pitchFamily="34" charset="0"/>
                          <a:cs typeface="Arial" panose="020B0604020202020204" pitchFamily="34" charset="0"/>
                        </a:rPr>
                        <a:t>Rank 1</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000" b="1" i="0" u="none" strike="noStrike" dirty="0">
                          <a:solidFill>
                            <a:schemeClr val="tx1"/>
                          </a:solidFill>
                          <a:effectLst/>
                          <a:latin typeface="Arial" panose="020B0604020202020204" pitchFamily="34" charset="0"/>
                          <a:cs typeface="Arial" panose="020B0604020202020204" pitchFamily="34" charset="0"/>
                        </a:rPr>
                        <a:t>Rank 3</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000" b="1" i="0" u="none" strike="noStrike" dirty="0">
                          <a:solidFill>
                            <a:schemeClr val="tx1"/>
                          </a:solidFill>
                          <a:effectLst/>
                          <a:latin typeface="Arial" panose="020B0604020202020204" pitchFamily="34" charset="0"/>
                          <a:cs typeface="Arial" panose="020B0604020202020204" pitchFamily="34" charset="0"/>
                        </a:rPr>
                        <a:t>Rank 5</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000" b="1" i="0" u="none" strike="noStrike" dirty="0">
                          <a:solidFill>
                            <a:schemeClr val="tx1"/>
                          </a:solidFill>
                          <a:effectLst/>
                          <a:latin typeface="Arial" panose="020B0604020202020204" pitchFamily="34" charset="0"/>
                          <a:cs typeface="Arial" panose="020B0604020202020204" pitchFamily="34" charset="0"/>
                        </a:rPr>
                        <a:t>Rank 10</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000" b="1" i="0" u="none" strike="noStrike" dirty="0">
                          <a:solidFill>
                            <a:schemeClr val="tx1"/>
                          </a:solidFill>
                          <a:effectLst/>
                          <a:latin typeface="Arial" panose="020B0604020202020204" pitchFamily="34" charset="0"/>
                          <a:cs typeface="Arial" panose="020B0604020202020204" pitchFamily="34" charset="0"/>
                        </a:rPr>
                        <a:t>Rank 20</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000" b="1" i="0" u="none" strike="noStrike" dirty="0">
                          <a:solidFill>
                            <a:schemeClr val="tx1"/>
                          </a:solidFill>
                          <a:effectLst/>
                          <a:latin typeface="Arial" panose="020B0604020202020204" pitchFamily="34" charset="0"/>
                          <a:cs typeface="Arial" panose="020B0604020202020204" pitchFamily="34" charset="0"/>
                        </a:rPr>
                        <a:t>Rank 50</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000" b="1" i="0" u="none" strike="noStrike" dirty="0">
                          <a:solidFill>
                            <a:schemeClr val="tx1"/>
                          </a:solidFill>
                          <a:effectLst/>
                          <a:latin typeface="Arial" panose="020B0604020202020204" pitchFamily="34" charset="0"/>
                          <a:cs typeface="Arial" panose="020B0604020202020204" pitchFamily="34" charset="0"/>
                        </a:rPr>
                        <a:t>Rank 100</a:t>
                      </a:r>
                    </a:p>
                  </a:txBody>
                  <a:tcPr marL="45720" marR="4572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36695208"/>
                  </a:ext>
                </a:extLst>
              </a:tr>
              <a:tr h="238016">
                <a:tc>
                  <a:txBody>
                    <a:bodyPr/>
                    <a:lstStyle/>
                    <a:p>
                      <a:pPr algn="r" fontAlgn="b"/>
                      <a:r>
                        <a:rPr lang="en-US" sz="1000" b="0" i="0" u="none" strike="noStrike" dirty="0" err="1">
                          <a:solidFill>
                            <a:srgbClr val="000000"/>
                          </a:solidFill>
                          <a:effectLst/>
                          <a:latin typeface="Arial" panose="020B0604020202020204" pitchFamily="34" charset="0"/>
                          <a:cs typeface="Arial" panose="020B0604020202020204" pitchFamily="34" charset="0"/>
                        </a:rPr>
                        <a:t>Invitae</a:t>
                      </a:r>
                      <a:r>
                        <a:rPr lang="en-US" sz="1000" b="0" i="0" u="none" strike="noStrike" dirty="0">
                          <a:solidFill>
                            <a:srgbClr val="000000"/>
                          </a:solidFill>
                          <a:effectLst/>
                          <a:latin typeface="Arial" panose="020B0604020202020204" pitchFamily="34" charset="0"/>
                          <a:cs typeface="Arial" panose="020B0604020202020204" pitchFamily="34" charset="0"/>
                        </a:rPr>
                        <a:t> Moon</a:t>
                      </a:r>
                    </a:p>
                  </a:txBody>
                  <a:tcPr marL="45720" marR="45720"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dirty="0">
                          <a:solidFill>
                            <a:srgbClr val="000000"/>
                          </a:solidFill>
                          <a:effectLst/>
                          <a:latin typeface="Arial" panose="020B0604020202020204" pitchFamily="34" charset="0"/>
                          <a:cs typeface="Arial" panose="020B0604020202020204" pitchFamily="34" charset="0"/>
                        </a:rPr>
                        <a:t>1</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1300</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dirty="0">
                          <a:solidFill>
                            <a:srgbClr val="000000"/>
                          </a:solidFill>
                          <a:effectLst/>
                          <a:latin typeface="Arial" panose="020B0604020202020204" pitchFamily="34" charset="0"/>
                          <a:cs typeface="Arial" panose="020B0604020202020204" pitchFamily="34" charset="0"/>
                        </a:rPr>
                        <a:t>9</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12</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13</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dirty="0">
                          <a:solidFill>
                            <a:srgbClr val="000000"/>
                          </a:solidFill>
                          <a:effectLst/>
                          <a:latin typeface="Arial" panose="020B0604020202020204" pitchFamily="34" charset="0"/>
                          <a:cs typeface="Arial" panose="020B0604020202020204" pitchFamily="34" charset="0"/>
                        </a:rPr>
                        <a:t>13</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dirty="0">
                          <a:solidFill>
                            <a:srgbClr val="000000"/>
                          </a:solidFill>
                          <a:effectLst/>
                          <a:latin typeface="Arial" panose="020B0604020202020204" pitchFamily="34" charset="0"/>
                          <a:cs typeface="Arial" panose="020B0604020202020204" pitchFamily="34" charset="0"/>
                        </a:rPr>
                        <a:t>13</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13</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13</a:t>
                      </a:r>
                    </a:p>
                  </a:txBody>
                  <a:tcPr marL="45720" marR="45720" anchor="b">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77531781"/>
                  </a:ext>
                </a:extLst>
              </a:tr>
              <a:tr h="238016">
                <a:tc>
                  <a:txBody>
                    <a:bodyPr/>
                    <a:lstStyle/>
                    <a:p>
                      <a:pPr algn="r" fontAlgn="b"/>
                      <a:r>
                        <a:rPr lang="en-US" sz="1000" b="0" i="0" u="none" strike="noStrike" dirty="0" err="1">
                          <a:solidFill>
                            <a:srgbClr val="000000"/>
                          </a:solidFill>
                          <a:effectLst/>
                          <a:latin typeface="Arial" panose="020B0604020202020204" pitchFamily="34" charset="0"/>
                          <a:cs typeface="Arial" panose="020B0604020202020204" pitchFamily="34" charset="0"/>
                        </a:rPr>
                        <a:t>Lichtarge</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1</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1100</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8</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9</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dirty="0">
                          <a:solidFill>
                            <a:srgbClr val="000000"/>
                          </a:solidFill>
                          <a:effectLst/>
                          <a:latin typeface="Arial" panose="020B0604020202020204" pitchFamily="34" charset="0"/>
                          <a:cs typeface="Arial" panose="020B0604020202020204" pitchFamily="34" charset="0"/>
                        </a:rPr>
                        <a:t>11</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dirty="0">
                          <a:solidFill>
                            <a:srgbClr val="000000"/>
                          </a:solidFill>
                          <a:effectLst/>
                          <a:latin typeface="Arial" panose="020B0604020202020204" pitchFamily="34" charset="0"/>
                          <a:cs typeface="Arial" panose="020B0604020202020204" pitchFamily="34" charset="0"/>
                        </a:rPr>
                        <a:t>11</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11</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11</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11</a:t>
                      </a:r>
                    </a:p>
                  </a:txBody>
                  <a:tcPr marL="45720" marR="45720" anchor="b">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21180471"/>
                  </a:ext>
                </a:extLst>
              </a:tr>
              <a:tr h="238016">
                <a:tc>
                  <a:txBody>
                    <a:bodyPr/>
                    <a:lstStyle/>
                    <a:p>
                      <a:pPr algn="r" fontAlgn="b"/>
                      <a:r>
                        <a:rPr lang="en-US" sz="1000" b="0" i="0" u="none" strike="noStrike" dirty="0" err="1">
                          <a:solidFill>
                            <a:srgbClr val="000000"/>
                          </a:solidFill>
                          <a:effectLst/>
                          <a:latin typeface="Arial" panose="020B0604020202020204" pitchFamily="34" charset="0"/>
                          <a:cs typeface="Arial" panose="020B0604020202020204" pitchFamily="34" charset="0"/>
                        </a:rPr>
                        <a:t>ETeam</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dirty="0">
                          <a:solidFill>
                            <a:srgbClr val="000000"/>
                          </a:solidFill>
                          <a:effectLst/>
                          <a:latin typeface="Arial" panose="020B0604020202020204" pitchFamily="34" charset="0"/>
                          <a:cs typeface="Arial" panose="020B0604020202020204" pitchFamily="34" charset="0"/>
                        </a:rPr>
                        <a:t>1</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1050</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7</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8</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dirty="0">
                          <a:solidFill>
                            <a:srgbClr val="000000"/>
                          </a:solidFill>
                          <a:effectLst/>
                          <a:latin typeface="Arial" panose="020B0604020202020204" pitchFamily="34" charset="0"/>
                          <a:cs typeface="Arial" panose="020B0604020202020204" pitchFamily="34" charset="0"/>
                        </a:rPr>
                        <a:t>10</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dirty="0">
                          <a:solidFill>
                            <a:srgbClr val="000000"/>
                          </a:solidFill>
                          <a:effectLst/>
                          <a:latin typeface="Arial" panose="020B0604020202020204" pitchFamily="34" charset="0"/>
                          <a:cs typeface="Arial" panose="020B0604020202020204" pitchFamily="34" charset="0"/>
                        </a:rPr>
                        <a:t>11</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11</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11</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11</a:t>
                      </a:r>
                    </a:p>
                  </a:txBody>
                  <a:tcPr marL="45720" marR="45720" anchor="b">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24738651"/>
                  </a:ext>
                </a:extLst>
              </a:tr>
              <a:tr h="238016">
                <a:tc>
                  <a:txBody>
                    <a:bodyPr/>
                    <a:lstStyle/>
                    <a:p>
                      <a:pPr algn="r" fontAlgn="b"/>
                      <a:r>
                        <a:rPr lang="en-US" sz="1000" b="0" i="0" u="none" strike="noStrike" dirty="0" err="1">
                          <a:solidFill>
                            <a:srgbClr val="000000"/>
                          </a:solidFill>
                          <a:effectLst/>
                          <a:latin typeface="Arial" panose="020B0604020202020204" pitchFamily="34" charset="0"/>
                          <a:cs typeface="Arial" panose="020B0604020202020204" pitchFamily="34" charset="0"/>
                        </a:rPr>
                        <a:t>Exomiser</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dirty="0">
                          <a:solidFill>
                            <a:srgbClr val="000000"/>
                          </a:solidFill>
                          <a:effectLst/>
                          <a:latin typeface="Arial" panose="020B0604020202020204" pitchFamily="34" charset="0"/>
                          <a:cs typeface="Arial" panose="020B0604020202020204" pitchFamily="34" charset="0"/>
                        </a:rPr>
                        <a:t>1</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dirty="0">
                          <a:solidFill>
                            <a:srgbClr val="000000"/>
                          </a:solidFill>
                          <a:effectLst/>
                          <a:latin typeface="Arial" panose="020B0604020202020204" pitchFamily="34" charset="0"/>
                          <a:cs typeface="Arial" panose="020B0604020202020204" pitchFamily="34" charset="0"/>
                        </a:rPr>
                        <a:t>1025</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6</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dirty="0">
                          <a:solidFill>
                            <a:srgbClr val="000000"/>
                          </a:solidFill>
                          <a:effectLst/>
                          <a:latin typeface="Arial" panose="020B0604020202020204" pitchFamily="34" charset="0"/>
                          <a:cs typeface="Arial" panose="020B0604020202020204" pitchFamily="34" charset="0"/>
                        </a:rPr>
                        <a:t>9</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dirty="0">
                          <a:solidFill>
                            <a:srgbClr val="000000"/>
                          </a:solidFill>
                          <a:effectLst/>
                          <a:latin typeface="Arial" panose="020B0604020202020204" pitchFamily="34" charset="0"/>
                          <a:cs typeface="Arial" panose="020B0604020202020204" pitchFamily="34" charset="0"/>
                        </a:rPr>
                        <a:t>9</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11</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12</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12</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dirty="0">
                          <a:solidFill>
                            <a:srgbClr val="000000"/>
                          </a:solidFill>
                          <a:effectLst/>
                          <a:latin typeface="Arial" panose="020B0604020202020204" pitchFamily="34" charset="0"/>
                          <a:cs typeface="Arial" panose="020B0604020202020204" pitchFamily="34" charset="0"/>
                        </a:rPr>
                        <a:t>12</a:t>
                      </a:r>
                    </a:p>
                  </a:txBody>
                  <a:tcPr marL="45720" marR="45720" anchor="b">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4290150"/>
                  </a:ext>
                </a:extLst>
              </a:tr>
              <a:tr h="238016">
                <a:tc>
                  <a:txBody>
                    <a:bodyPr/>
                    <a:lstStyle/>
                    <a:p>
                      <a:pPr algn="r" rtl="0" fontAlgn="b"/>
                      <a:endParaRPr lang="en-US" sz="1000" b="0" i="0" u="none" strike="noStrike" dirty="0">
                        <a:solidFill>
                          <a:schemeClr val="tx1"/>
                        </a:solidFill>
                        <a:effectLst/>
                        <a:latin typeface="Arial" panose="020B0604020202020204" pitchFamily="34" charset="0"/>
                        <a:cs typeface="Arial" panose="020B0604020202020204" pitchFamily="34" charset="0"/>
                      </a:endParaRPr>
                    </a:p>
                  </a:txBody>
                  <a:tcPr marL="45720" marR="45720"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pattFill prst="wdUpDiag">
                      <a:fgClr>
                        <a:schemeClr val="bg1">
                          <a:lumMod val="85000"/>
                        </a:schemeClr>
                      </a:fgClr>
                      <a:bgClr>
                        <a:schemeClr val="bg1"/>
                      </a:bgClr>
                    </a:pattFill>
                  </a:tcPr>
                </a:tc>
                <a:tc>
                  <a:txBody>
                    <a:bodyPr/>
                    <a:lstStyle/>
                    <a:p>
                      <a:pPr algn="r" rtl="0" fontAlgn="b"/>
                      <a:endParaRPr lang="en-US" sz="1000" b="0" i="0" u="none" strike="noStrike" dirty="0">
                        <a:solidFill>
                          <a:schemeClr val="tx1"/>
                        </a:solidFill>
                        <a:effectLst/>
                        <a:latin typeface="Arial" panose="020B0604020202020204" pitchFamily="34" charset="0"/>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pattFill prst="wdUpDiag">
                      <a:fgClr>
                        <a:schemeClr val="bg1">
                          <a:lumMod val="85000"/>
                        </a:schemeClr>
                      </a:fgClr>
                      <a:bgClr>
                        <a:schemeClr val="bg1"/>
                      </a:bgClr>
                    </a:pattFill>
                  </a:tcPr>
                </a:tc>
                <a:tc>
                  <a:txBody>
                    <a:bodyPr/>
                    <a:lstStyle/>
                    <a:p>
                      <a:pPr algn="r" rtl="0" fontAlgn="b"/>
                      <a:endParaRPr lang="en-US" sz="1000" b="0" i="1" u="none" strike="noStrike" dirty="0">
                        <a:solidFill>
                          <a:schemeClr val="tx1"/>
                        </a:solidFill>
                        <a:effectLst/>
                        <a:latin typeface="Arial" panose="020B0604020202020204" pitchFamily="34" charset="0"/>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pattFill prst="wdUpDiag">
                      <a:fgClr>
                        <a:schemeClr val="bg1">
                          <a:lumMod val="85000"/>
                        </a:schemeClr>
                      </a:fgClr>
                      <a:bgClr>
                        <a:schemeClr val="bg1"/>
                      </a:bgClr>
                    </a:pattFill>
                  </a:tcPr>
                </a:tc>
                <a:tc>
                  <a:txBody>
                    <a:bodyPr/>
                    <a:lstStyle/>
                    <a:p>
                      <a:pPr algn="r" rtl="0" fontAlgn="b"/>
                      <a:endParaRPr lang="en-US" sz="1000" b="0" i="0" u="none" strike="noStrike" dirty="0">
                        <a:solidFill>
                          <a:schemeClr val="tx1"/>
                        </a:solidFill>
                        <a:effectLst/>
                        <a:latin typeface="Arial" panose="020B0604020202020204" pitchFamily="34" charset="0"/>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pattFill prst="wdUpDiag">
                      <a:fgClr>
                        <a:schemeClr val="bg1">
                          <a:lumMod val="85000"/>
                        </a:schemeClr>
                      </a:fgClr>
                      <a:bgClr>
                        <a:schemeClr val="bg1"/>
                      </a:bgClr>
                    </a:pattFill>
                  </a:tcPr>
                </a:tc>
                <a:tc>
                  <a:txBody>
                    <a:bodyPr/>
                    <a:lstStyle/>
                    <a:p>
                      <a:pPr algn="r" rtl="0" fontAlgn="b"/>
                      <a:endParaRPr lang="en-US" sz="1000" b="0" i="0" u="none" strike="noStrike" dirty="0">
                        <a:solidFill>
                          <a:schemeClr val="tx1"/>
                        </a:solidFill>
                        <a:effectLst/>
                        <a:latin typeface="Arial" panose="020B0604020202020204" pitchFamily="34" charset="0"/>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pattFill prst="wdUpDiag">
                      <a:fgClr>
                        <a:schemeClr val="bg1">
                          <a:lumMod val="85000"/>
                        </a:schemeClr>
                      </a:fgClr>
                      <a:bgClr>
                        <a:schemeClr val="bg1"/>
                      </a:bgClr>
                    </a:pattFill>
                  </a:tcPr>
                </a:tc>
                <a:tc>
                  <a:txBody>
                    <a:bodyPr/>
                    <a:lstStyle/>
                    <a:p>
                      <a:pPr algn="r" rtl="0" fontAlgn="b"/>
                      <a:endParaRPr lang="en-US" sz="1000" b="0" i="0" u="none" strike="noStrike" dirty="0">
                        <a:solidFill>
                          <a:schemeClr val="tx1"/>
                        </a:solidFill>
                        <a:effectLst/>
                        <a:latin typeface="Arial" panose="020B0604020202020204" pitchFamily="34" charset="0"/>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pattFill prst="wdUpDiag">
                      <a:fgClr>
                        <a:schemeClr val="bg1">
                          <a:lumMod val="85000"/>
                        </a:schemeClr>
                      </a:fgClr>
                      <a:bgClr>
                        <a:schemeClr val="bg1"/>
                      </a:bgClr>
                    </a:pattFill>
                  </a:tcPr>
                </a:tc>
                <a:tc>
                  <a:txBody>
                    <a:bodyPr/>
                    <a:lstStyle/>
                    <a:p>
                      <a:pPr algn="r" rtl="0" fontAlgn="b"/>
                      <a:endParaRPr lang="en-US" sz="1000" b="0" i="0" u="none" strike="noStrike" dirty="0">
                        <a:solidFill>
                          <a:schemeClr val="tx1"/>
                        </a:solidFill>
                        <a:effectLst/>
                        <a:latin typeface="Arial" panose="020B0604020202020204" pitchFamily="34" charset="0"/>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pattFill prst="wdUpDiag">
                      <a:fgClr>
                        <a:schemeClr val="bg1">
                          <a:lumMod val="85000"/>
                        </a:schemeClr>
                      </a:fgClr>
                      <a:bgClr>
                        <a:schemeClr val="bg1"/>
                      </a:bgClr>
                    </a:pattFill>
                  </a:tcPr>
                </a:tc>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endParaRPr lang="en-US" sz="1000" b="0" i="0" u="none" strike="noStrike" dirty="0">
                        <a:solidFill>
                          <a:schemeClr val="tx1"/>
                        </a:solidFill>
                        <a:effectLst/>
                        <a:latin typeface="Arial" panose="020B0604020202020204" pitchFamily="34" charset="0"/>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pattFill prst="wdUpDiag">
                      <a:fgClr>
                        <a:schemeClr val="bg1">
                          <a:lumMod val="85000"/>
                        </a:schemeClr>
                      </a:fgClr>
                      <a:bgClr>
                        <a:schemeClr val="bg1"/>
                      </a:bgClr>
                    </a:pattFill>
                  </a:tcPr>
                </a:tc>
                <a:tc>
                  <a:txBody>
                    <a:bodyPr/>
                    <a:lstStyle/>
                    <a:p>
                      <a:pPr algn="r" rtl="0" fontAlgn="b"/>
                      <a:endParaRPr lang="en-US" sz="1000" b="0" i="0" u="none" strike="noStrike" dirty="0">
                        <a:solidFill>
                          <a:schemeClr val="tx1"/>
                        </a:solidFill>
                        <a:effectLst/>
                        <a:latin typeface="Arial" panose="020B0604020202020204" pitchFamily="34" charset="0"/>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pattFill prst="wdUpDiag">
                      <a:fgClr>
                        <a:schemeClr val="bg1">
                          <a:lumMod val="85000"/>
                        </a:schemeClr>
                      </a:fgClr>
                      <a:bgClr>
                        <a:schemeClr val="bg1"/>
                      </a:bgClr>
                    </a:pattFill>
                  </a:tcPr>
                </a:tc>
                <a:tc>
                  <a:txBody>
                    <a:bodyPr/>
                    <a:lstStyle/>
                    <a:p>
                      <a:pPr algn="r" fontAlgn="b"/>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pattFill prst="wdUpDiag">
                      <a:fgClr>
                        <a:schemeClr val="bg1">
                          <a:lumMod val="85000"/>
                        </a:schemeClr>
                      </a:fgClr>
                      <a:bgClr>
                        <a:schemeClr val="bg1"/>
                      </a:bgClr>
                    </a:pattFill>
                  </a:tcPr>
                </a:tc>
                <a:extLst>
                  <a:ext uri="{0D108BD9-81ED-4DB2-BD59-A6C34878D82A}">
                    <a16:rowId xmlns:a16="http://schemas.microsoft.com/office/drawing/2014/main" val="1979217365"/>
                  </a:ext>
                </a:extLst>
              </a:tr>
              <a:tr h="238016">
                <a:tc>
                  <a:txBody>
                    <a:bodyPr/>
                    <a:lstStyle/>
                    <a:p>
                      <a:pPr algn="r" rtl="0" fontAlgn="b"/>
                      <a:endParaRPr lang="en-US" sz="1000" b="0" i="0" u="none" strike="noStrike" dirty="0">
                        <a:solidFill>
                          <a:schemeClr val="tx1"/>
                        </a:solidFill>
                        <a:effectLst/>
                        <a:latin typeface="Arial" panose="020B0604020202020204" pitchFamily="34" charset="0"/>
                        <a:cs typeface="Arial" panose="020B0604020202020204" pitchFamily="34" charset="0"/>
                      </a:endParaRPr>
                    </a:p>
                  </a:txBody>
                  <a:tcPr marL="45720" marR="45720"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pattFill prst="wdUpDiag">
                      <a:fgClr>
                        <a:schemeClr val="bg1">
                          <a:lumMod val="85000"/>
                        </a:schemeClr>
                      </a:fgClr>
                      <a:bgClr>
                        <a:schemeClr val="bg1"/>
                      </a:bgClr>
                    </a:pattFill>
                  </a:tcPr>
                </a:tc>
                <a:tc>
                  <a:txBody>
                    <a:bodyPr/>
                    <a:lstStyle/>
                    <a:p>
                      <a:pPr algn="r" rtl="0" fontAlgn="b"/>
                      <a:endParaRPr lang="en-US" sz="1000" b="0" i="0" u="none" strike="noStrike" dirty="0">
                        <a:solidFill>
                          <a:schemeClr val="tx1"/>
                        </a:solidFill>
                        <a:effectLst/>
                        <a:latin typeface="Arial" panose="020B0604020202020204" pitchFamily="34" charset="0"/>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pattFill prst="wdUpDiag">
                      <a:fgClr>
                        <a:schemeClr val="bg1">
                          <a:lumMod val="85000"/>
                        </a:schemeClr>
                      </a:fgClr>
                      <a:bgClr>
                        <a:schemeClr val="bg1"/>
                      </a:bgClr>
                    </a:pattFill>
                  </a:tcPr>
                </a:tc>
                <a:tc>
                  <a:txBody>
                    <a:bodyPr/>
                    <a:lstStyle/>
                    <a:p>
                      <a:pPr algn="r" rtl="0" fontAlgn="b"/>
                      <a:endParaRPr lang="en-US" sz="1000" b="0" i="1" u="none" strike="noStrike" dirty="0">
                        <a:solidFill>
                          <a:schemeClr val="tx1"/>
                        </a:solidFill>
                        <a:effectLst/>
                        <a:latin typeface="Arial" panose="020B0604020202020204" pitchFamily="34" charset="0"/>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pattFill prst="wdUpDiag">
                      <a:fgClr>
                        <a:schemeClr val="bg1">
                          <a:lumMod val="85000"/>
                        </a:schemeClr>
                      </a:fgClr>
                      <a:bgClr>
                        <a:schemeClr val="bg1"/>
                      </a:bgClr>
                    </a:pattFill>
                  </a:tcPr>
                </a:tc>
                <a:tc>
                  <a:txBody>
                    <a:bodyPr/>
                    <a:lstStyle/>
                    <a:p>
                      <a:pPr algn="r" rtl="0" fontAlgn="b"/>
                      <a:endParaRPr lang="en-US" sz="1000" b="0" i="0" u="none" strike="noStrike" dirty="0">
                        <a:solidFill>
                          <a:schemeClr val="tx1"/>
                        </a:solidFill>
                        <a:effectLst/>
                        <a:latin typeface="Arial" panose="020B0604020202020204" pitchFamily="34" charset="0"/>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pattFill prst="wdUpDiag">
                      <a:fgClr>
                        <a:schemeClr val="bg1">
                          <a:lumMod val="85000"/>
                        </a:schemeClr>
                      </a:fgClr>
                      <a:bgClr>
                        <a:schemeClr val="bg1"/>
                      </a:bgClr>
                    </a:pattFill>
                  </a:tcPr>
                </a:tc>
                <a:tc>
                  <a:txBody>
                    <a:bodyPr/>
                    <a:lstStyle/>
                    <a:p>
                      <a:pPr algn="r" rtl="0" fontAlgn="b"/>
                      <a:endParaRPr lang="en-US" sz="1000" b="0" i="0" u="none" strike="noStrike" dirty="0">
                        <a:solidFill>
                          <a:schemeClr val="tx1"/>
                        </a:solidFill>
                        <a:effectLst/>
                        <a:latin typeface="Arial" panose="020B0604020202020204" pitchFamily="34" charset="0"/>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pattFill prst="wdUpDiag">
                      <a:fgClr>
                        <a:schemeClr val="bg1">
                          <a:lumMod val="85000"/>
                        </a:schemeClr>
                      </a:fgClr>
                      <a:bgClr>
                        <a:schemeClr val="bg1"/>
                      </a:bgClr>
                    </a:pattFill>
                  </a:tcPr>
                </a:tc>
                <a:tc>
                  <a:txBody>
                    <a:bodyPr/>
                    <a:lstStyle/>
                    <a:p>
                      <a:pPr algn="r" rtl="0" fontAlgn="b"/>
                      <a:endParaRPr lang="en-US" sz="1000" b="0" i="0" u="none" strike="noStrike" dirty="0">
                        <a:solidFill>
                          <a:schemeClr val="tx1"/>
                        </a:solidFill>
                        <a:effectLst/>
                        <a:latin typeface="Arial" panose="020B0604020202020204" pitchFamily="34" charset="0"/>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pattFill prst="wdUpDiag">
                      <a:fgClr>
                        <a:schemeClr val="bg1">
                          <a:lumMod val="85000"/>
                        </a:schemeClr>
                      </a:fgClr>
                      <a:bgClr>
                        <a:schemeClr val="bg1"/>
                      </a:bgClr>
                    </a:pattFill>
                  </a:tcPr>
                </a:tc>
                <a:tc>
                  <a:txBody>
                    <a:bodyPr/>
                    <a:lstStyle/>
                    <a:p>
                      <a:pPr algn="r" rtl="0" fontAlgn="b"/>
                      <a:endParaRPr lang="en-US" sz="1000" b="0" i="0" u="none" strike="noStrike" dirty="0">
                        <a:solidFill>
                          <a:schemeClr val="tx1"/>
                        </a:solidFill>
                        <a:effectLst/>
                        <a:latin typeface="Arial" panose="020B0604020202020204" pitchFamily="34" charset="0"/>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pattFill prst="wdUpDiag">
                      <a:fgClr>
                        <a:schemeClr val="bg1">
                          <a:lumMod val="85000"/>
                        </a:schemeClr>
                      </a:fgClr>
                      <a:bgClr>
                        <a:schemeClr val="bg1"/>
                      </a:bgClr>
                    </a:pattFill>
                  </a:tcPr>
                </a:tc>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endParaRPr lang="en-US" sz="1000" b="0" i="0" u="none" strike="noStrike" dirty="0">
                        <a:solidFill>
                          <a:schemeClr val="tx1"/>
                        </a:solidFill>
                        <a:effectLst/>
                        <a:latin typeface="Arial" panose="020B0604020202020204" pitchFamily="34" charset="0"/>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pattFill prst="wdUpDiag">
                      <a:fgClr>
                        <a:schemeClr val="bg1">
                          <a:lumMod val="85000"/>
                        </a:schemeClr>
                      </a:fgClr>
                      <a:bgClr>
                        <a:schemeClr val="bg1"/>
                      </a:bgClr>
                    </a:pattFill>
                  </a:tcPr>
                </a:tc>
                <a:tc>
                  <a:txBody>
                    <a:bodyPr/>
                    <a:lstStyle/>
                    <a:p>
                      <a:pPr algn="r" rtl="0" fontAlgn="b"/>
                      <a:endParaRPr lang="en-US" sz="1000" b="0" i="0" u="none" strike="noStrike" dirty="0">
                        <a:solidFill>
                          <a:schemeClr val="tx1"/>
                        </a:solidFill>
                        <a:effectLst/>
                        <a:latin typeface="Arial" panose="020B0604020202020204" pitchFamily="34" charset="0"/>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pattFill prst="wdUpDiag">
                      <a:fgClr>
                        <a:schemeClr val="bg1">
                          <a:lumMod val="85000"/>
                        </a:schemeClr>
                      </a:fgClr>
                      <a:bgClr>
                        <a:schemeClr val="bg1"/>
                      </a:bgClr>
                    </a:pattFill>
                  </a:tcPr>
                </a:tc>
                <a:tc>
                  <a:txBody>
                    <a:bodyPr/>
                    <a:lstStyle/>
                    <a:p>
                      <a:pPr algn="r" fontAlgn="b"/>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pattFill prst="wdUpDiag">
                      <a:fgClr>
                        <a:schemeClr val="bg1">
                          <a:lumMod val="85000"/>
                        </a:schemeClr>
                      </a:fgClr>
                      <a:bgClr>
                        <a:schemeClr val="bg1"/>
                      </a:bgClr>
                    </a:pattFill>
                  </a:tcPr>
                </a:tc>
                <a:extLst>
                  <a:ext uri="{0D108BD9-81ED-4DB2-BD59-A6C34878D82A}">
                    <a16:rowId xmlns:a16="http://schemas.microsoft.com/office/drawing/2014/main" val="4010729299"/>
                  </a:ext>
                </a:extLst>
              </a:tr>
              <a:tr h="238016">
                <a:tc>
                  <a:txBody>
                    <a:bodyPr/>
                    <a:lstStyle/>
                    <a:p>
                      <a:pPr algn="r" fontAlgn="b"/>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dirty="0">
                          <a:solidFill>
                            <a:srgbClr val="000000"/>
                          </a:solidFill>
                          <a:effectLst/>
                          <a:latin typeface="Arial" panose="020B0604020202020204" pitchFamily="34" charset="0"/>
                          <a:cs typeface="Arial" panose="020B0604020202020204" pitchFamily="34" charset="0"/>
                        </a:rPr>
                        <a:t>200</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dirty="0">
                          <a:solidFill>
                            <a:srgbClr val="000000"/>
                          </a:solidFill>
                          <a:effectLst/>
                          <a:latin typeface="Arial" panose="020B0604020202020204" pitchFamily="34" charset="0"/>
                          <a:cs typeface="Arial" panose="020B0604020202020204" pitchFamily="34" charset="0"/>
                        </a:rPr>
                        <a:t>1</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1</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dirty="0">
                          <a:solidFill>
                            <a:srgbClr val="000000"/>
                          </a:solidFill>
                          <a:effectLst/>
                          <a:latin typeface="Arial" panose="020B0604020202020204" pitchFamily="34" charset="0"/>
                          <a:cs typeface="Arial" panose="020B0604020202020204" pitchFamily="34" charset="0"/>
                        </a:rPr>
                        <a:t>2</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dirty="0">
                          <a:solidFill>
                            <a:srgbClr val="000000"/>
                          </a:solidFill>
                          <a:effectLst/>
                          <a:latin typeface="Arial" panose="020B0604020202020204" pitchFamily="34" charset="0"/>
                          <a:cs typeface="Arial" panose="020B0604020202020204" pitchFamily="34" charset="0"/>
                        </a:rPr>
                        <a:t>2</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2</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2</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dirty="0">
                          <a:solidFill>
                            <a:srgbClr val="000000"/>
                          </a:solidFill>
                          <a:effectLst/>
                          <a:latin typeface="Arial" panose="020B0604020202020204" pitchFamily="34" charset="0"/>
                          <a:cs typeface="Arial" panose="020B0604020202020204" pitchFamily="34" charset="0"/>
                        </a:rPr>
                        <a:t>2</a:t>
                      </a:r>
                    </a:p>
                  </a:txBody>
                  <a:tcPr marL="45720" marR="45720" anchor="b">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85362621"/>
                  </a:ext>
                </a:extLst>
              </a:tr>
              <a:tr h="238016">
                <a:tc>
                  <a:txBody>
                    <a:bodyPr/>
                    <a:lstStyle/>
                    <a:p>
                      <a:pPr algn="r" fontAlgn="b"/>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200</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1</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1</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dirty="0">
                          <a:solidFill>
                            <a:srgbClr val="000000"/>
                          </a:solidFill>
                          <a:effectLst/>
                          <a:latin typeface="Arial" panose="020B0604020202020204" pitchFamily="34" charset="0"/>
                          <a:cs typeface="Arial" panose="020B0604020202020204" pitchFamily="34" charset="0"/>
                        </a:rPr>
                        <a:t>2</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dirty="0">
                          <a:solidFill>
                            <a:srgbClr val="000000"/>
                          </a:solidFill>
                          <a:effectLst/>
                          <a:latin typeface="Arial" panose="020B0604020202020204" pitchFamily="34" charset="0"/>
                          <a:cs typeface="Arial" panose="020B0604020202020204" pitchFamily="34" charset="0"/>
                        </a:rPr>
                        <a:t>2</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2</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2</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dirty="0">
                          <a:solidFill>
                            <a:srgbClr val="000000"/>
                          </a:solidFill>
                          <a:effectLst/>
                          <a:latin typeface="Arial" panose="020B0604020202020204" pitchFamily="34" charset="0"/>
                          <a:cs typeface="Arial" panose="020B0604020202020204" pitchFamily="34" charset="0"/>
                        </a:rPr>
                        <a:t>2</a:t>
                      </a:r>
                    </a:p>
                  </a:txBody>
                  <a:tcPr marL="45720" marR="45720" anchor="b">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13768437"/>
                  </a:ext>
                </a:extLst>
              </a:tr>
              <a:tr h="238016">
                <a:tc>
                  <a:txBody>
                    <a:bodyPr/>
                    <a:lstStyle/>
                    <a:p>
                      <a:pPr algn="r" fontAlgn="b"/>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100</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1</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1</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dirty="0">
                          <a:solidFill>
                            <a:srgbClr val="000000"/>
                          </a:solidFill>
                          <a:effectLst/>
                          <a:latin typeface="Arial" panose="020B0604020202020204" pitchFamily="34" charset="0"/>
                          <a:cs typeface="Arial" panose="020B0604020202020204" pitchFamily="34" charset="0"/>
                        </a:rPr>
                        <a:t>1</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dirty="0">
                          <a:solidFill>
                            <a:srgbClr val="000000"/>
                          </a:solidFill>
                          <a:effectLst/>
                          <a:latin typeface="Arial" panose="020B0604020202020204" pitchFamily="34" charset="0"/>
                          <a:cs typeface="Arial" panose="020B0604020202020204" pitchFamily="34" charset="0"/>
                        </a:rPr>
                        <a:t>1</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1</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1</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dirty="0">
                          <a:solidFill>
                            <a:srgbClr val="000000"/>
                          </a:solidFill>
                          <a:effectLst/>
                          <a:latin typeface="Arial" panose="020B0604020202020204" pitchFamily="34" charset="0"/>
                          <a:cs typeface="Arial" panose="020B0604020202020204" pitchFamily="34" charset="0"/>
                        </a:rPr>
                        <a:t>1</a:t>
                      </a:r>
                    </a:p>
                  </a:txBody>
                  <a:tcPr marL="45720" marR="45720" anchor="b">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77857946"/>
                  </a:ext>
                </a:extLst>
              </a:tr>
              <a:tr h="238016">
                <a:tc>
                  <a:txBody>
                    <a:bodyPr/>
                    <a:lstStyle/>
                    <a:p>
                      <a:pPr algn="r" fontAlgn="b"/>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0</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0</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0</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dirty="0">
                          <a:solidFill>
                            <a:srgbClr val="000000"/>
                          </a:solidFill>
                          <a:effectLst/>
                          <a:latin typeface="Arial" panose="020B0604020202020204" pitchFamily="34" charset="0"/>
                          <a:cs typeface="Arial" panose="020B0604020202020204" pitchFamily="34" charset="0"/>
                        </a:rPr>
                        <a:t>0</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dirty="0">
                          <a:solidFill>
                            <a:srgbClr val="000000"/>
                          </a:solidFill>
                          <a:effectLst/>
                          <a:latin typeface="Arial" panose="020B0604020202020204" pitchFamily="34" charset="0"/>
                          <a:cs typeface="Arial" panose="020B0604020202020204" pitchFamily="34" charset="0"/>
                        </a:rPr>
                        <a:t>0</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0</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0</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dirty="0">
                          <a:solidFill>
                            <a:srgbClr val="000000"/>
                          </a:solidFill>
                          <a:effectLst/>
                          <a:latin typeface="Arial" panose="020B0604020202020204" pitchFamily="34" charset="0"/>
                          <a:cs typeface="Arial" panose="020B0604020202020204" pitchFamily="34" charset="0"/>
                        </a:rPr>
                        <a:t>0</a:t>
                      </a:r>
                    </a:p>
                  </a:txBody>
                  <a:tcPr marL="45720" marR="45720" anchor="b">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37612898"/>
                  </a:ext>
                </a:extLst>
              </a:tr>
              <a:tr h="238016">
                <a:tc>
                  <a:txBody>
                    <a:bodyPr/>
                    <a:lstStyle/>
                    <a:p>
                      <a:pPr algn="r" fontAlgn="b"/>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dirty="0">
                          <a:solidFill>
                            <a:srgbClr val="000000"/>
                          </a:solidFill>
                          <a:effectLst/>
                          <a:latin typeface="Arial" panose="020B0604020202020204" pitchFamily="34" charset="0"/>
                          <a:cs typeface="Arial" panose="020B0604020202020204" pitchFamily="34" charset="0"/>
                        </a:rPr>
                        <a:t>0</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0</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dirty="0">
                          <a:solidFill>
                            <a:srgbClr val="000000"/>
                          </a:solidFill>
                          <a:effectLst/>
                          <a:latin typeface="Arial" panose="020B0604020202020204" pitchFamily="34" charset="0"/>
                          <a:cs typeface="Arial" panose="020B0604020202020204" pitchFamily="34" charset="0"/>
                        </a:rPr>
                        <a:t>0</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0</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dirty="0">
                          <a:solidFill>
                            <a:srgbClr val="000000"/>
                          </a:solidFill>
                          <a:effectLst/>
                          <a:latin typeface="Arial" panose="020B0604020202020204" pitchFamily="34" charset="0"/>
                          <a:cs typeface="Arial" panose="020B0604020202020204" pitchFamily="34" charset="0"/>
                        </a:rPr>
                        <a:t>0</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0</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0</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dirty="0">
                          <a:solidFill>
                            <a:srgbClr val="000000"/>
                          </a:solidFill>
                          <a:effectLst/>
                          <a:latin typeface="Arial" panose="020B0604020202020204" pitchFamily="34" charset="0"/>
                          <a:cs typeface="Arial" panose="020B0604020202020204" pitchFamily="34" charset="0"/>
                        </a:rPr>
                        <a:t>0</a:t>
                      </a:r>
                    </a:p>
                  </a:txBody>
                  <a:tcPr marL="45720" marR="45720" anchor="b">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84838218"/>
                  </a:ext>
                </a:extLst>
              </a:tr>
            </a:tbl>
          </a:graphicData>
        </a:graphic>
      </p:graphicFrame>
      <p:sp>
        <p:nvSpPr>
          <p:cNvPr id="15" name="TextBox 14">
            <a:extLst>
              <a:ext uri="{FF2B5EF4-FFF2-40B4-BE49-F238E27FC236}">
                <a16:creationId xmlns:a16="http://schemas.microsoft.com/office/drawing/2014/main" id="{380123BC-34BF-FA16-3277-8215F303A069}"/>
              </a:ext>
            </a:extLst>
          </p:cNvPr>
          <p:cNvSpPr txBox="1"/>
          <p:nvPr/>
        </p:nvSpPr>
        <p:spPr>
          <a:xfrm>
            <a:off x="3714899" y="5575203"/>
            <a:ext cx="8299006" cy="830997"/>
          </a:xfrm>
          <a:prstGeom prst="rect">
            <a:avLst/>
          </a:prstGeom>
          <a:noFill/>
        </p:spPr>
        <p:txBody>
          <a:bodyPr wrap="square">
            <a:spAutoFit/>
          </a:bodyPr>
          <a:lstStyle/>
          <a:p>
            <a:pPr marL="285750"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The most successful team identified the correct diagnosis for 13/14 probands in top 5</a:t>
            </a:r>
          </a:p>
          <a:p>
            <a:pPr marL="285750" indent="-285750">
              <a:buFont typeface="Arial" panose="020B0604020202020204" pitchFamily="34" charset="0"/>
              <a:buChar char="•"/>
            </a:pPr>
            <a:endParaRPr lang="en-US" sz="16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One diagnosis was missed in </a:t>
            </a:r>
            <a:r>
              <a:rPr lang="en-US" sz="1600" i="1" dirty="0">
                <a:latin typeface="Arial" panose="020B0604020202020204" pitchFamily="34" charset="0"/>
                <a:cs typeface="Arial" panose="020B0604020202020204" pitchFamily="34" charset="0"/>
              </a:rPr>
              <a:t>BICC1</a:t>
            </a:r>
            <a:r>
              <a:rPr lang="en-US" sz="1600" dirty="0">
                <a:latin typeface="Arial" panose="020B0604020202020204" pitchFamily="34" charset="0"/>
                <a:cs typeface="Arial" panose="020B0604020202020204" pitchFamily="34" charset="0"/>
              </a:rPr>
              <a:t>, possibly due to “susceptibility to” status in OMIM</a:t>
            </a:r>
          </a:p>
        </p:txBody>
      </p:sp>
      <p:pic>
        <p:nvPicPr>
          <p:cNvPr id="3" name="Picture 2" descr="Chart, scatter chart&#10;&#10;Description automatically generated">
            <a:extLst>
              <a:ext uri="{FF2B5EF4-FFF2-40B4-BE49-F238E27FC236}">
                <a16:creationId xmlns:a16="http://schemas.microsoft.com/office/drawing/2014/main" id="{29B0FE41-25B1-018A-726D-BA84B71A6F1B}"/>
              </a:ext>
            </a:extLst>
          </p:cNvPr>
          <p:cNvPicPr>
            <a:picLocks noChangeAspect="1"/>
          </p:cNvPicPr>
          <p:nvPr/>
        </p:nvPicPr>
        <p:blipFill>
          <a:blip r:embed="rId3"/>
          <a:stretch>
            <a:fillRect/>
          </a:stretch>
        </p:blipFill>
        <p:spPr>
          <a:xfrm>
            <a:off x="405294" y="2186283"/>
            <a:ext cx="3084009" cy="3429000"/>
          </a:xfrm>
          <a:prstGeom prst="rect">
            <a:avLst/>
          </a:prstGeom>
        </p:spPr>
      </p:pic>
    </p:spTree>
    <p:extLst>
      <p:ext uri="{BB962C8B-B14F-4D97-AF65-F5344CB8AC3E}">
        <p14:creationId xmlns:p14="http://schemas.microsoft.com/office/powerpoint/2010/main" val="3227002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Table 5">
            <a:extLst>
              <a:ext uri="{FF2B5EF4-FFF2-40B4-BE49-F238E27FC236}">
                <a16:creationId xmlns:a16="http://schemas.microsoft.com/office/drawing/2014/main" id="{7AE390EB-677F-D045-634F-A3A57B603B43}"/>
              </a:ext>
            </a:extLst>
          </p:cNvPr>
          <p:cNvGraphicFramePr>
            <a:graphicFrameLocks noGrp="1"/>
          </p:cNvGraphicFramePr>
          <p:nvPr>
            <p:extLst>
              <p:ext uri="{D42A27DB-BD31-4B8C-83A1-F6EECF244321}">
                <p14:modId xmlns:p14="http://schemas.microsoft.com/office/powerpoint/2010/main" val="3885642239"/>
              </p:ext>
            </p:extLst>
          </p:nvPr>
        </p:nvGraphicFramePr>
        <p:xfrm>
          <a:off x="3829328" y="1927723"/>
          <a:ext cx="7800519" cy="3810000"/>
        </p:xfrm>
        <a:graphic>
          <a:graphicData uri="http://schemas.openxmlformats.org/drawingml/2006/table">
            <a:tbl>
              <a:tblPr firstRow="1" bandRow="1">
                <a:tableStyleId>{5C22544A-7EE6-4342-B048-85BDC9FD1C3A}</a:tableStyleId>
              </a:tblPr>
              <a:tblGrid>
                <a:gridCol w="391798">
                  <a:extLst>
                    <a:ext uri="{9D8B030D-6E8A-4147-A177-3AD203B41FA5}">
                      <a16:colId xmlns:a16="http://schemas.microsoft.com/office/drawing/2014/main" val="769084770"/>
                    </a:ext>
                  </a:extLst>
                </a:gridCol>
                <a:gridCol w="435934">
                  <a:extLst>
                    <a:ext uri="{9D8B030D-6E8A-4147-A177-3AD203B41FA5}">
                      <a16:colId xmlns:a16="http://schemas.microsoft.com/office/drawing/2014/main" val="941504123"/>
                    </a:ext>
                  </a:extLst>
                </a:gridCol>
                <a:gridCol w="701749">
                  <a:extLst>
                    <a:ext uri="{9D8B030D-6E8A-4147-A177-3AD203B41FA5}">
                      <a16:colId xmlns:a16="http://schemas.microsoft.com/office/drawing/2014/main" val="1284201614"/>
                    </a:ext>
                  </a:extLst>
                </a:gridCol>
                <a:gridCol w="808075">
                  <a:extLst>
                    <a:ext uri="{9D8B030D-6E8A-4147-A177-3AD203B41FA5}">
                      <a16:colId xmlns:a16="http://schemas.microsoft.com/office/drawing/2014/main" val="764804639"/>
                    </a:ext>
                  </a:extLst>
                </a:gridCol>
                <a:gridCol w="1254642">
                  <a:extLst>
                    <a:ext uri="{9D8B030D-6E8A-4147-A177-3AD203B41FA5}">
                      <a16:colId xmlns:a16="http://schemas.microsoft.com/office/drawing/2014/main" val="2169232202"/>
                    </a:ext>
                  </a:extLst>
                </a:gridCol>
                <a:gridCol w="1562986">
                  <a:extLst>
                    <a:ext uri="{9D8B030D-6E8A-4147-A177-3AD203B41FA5}">
                      <a16:colId xmlns:a16="http://schemas.microsoft.com/office/drawing/2014/main" val="2886977049"/>
                    </a:ext>
                  </a:extLst>
                </a:gridCol>
                <a:gridCol w="516838">
                  <a:extLst>
                    <a:ext uri="{9D8B030D-6E8A-4147-A177-3AD203B41FA5}">
                      <a16:colId xmlns:a16="http://schemas.microsoft.com/office/drawing/2014/main" val="2423048734"/>
                    </a:ext>
                  </a:extLst>
                </a:gridCol>
                <a:gridCol w="304071">
                  <a:extLst>
                    <a:ext uri="{9D8B030D-6E8A-4147-A177-3AD203B41FA5}">
                      <a16:colId xmlns:a16="http://schemas.microsoft.com/office/drawing/2014/main" val="410665476"/>
                    </a:ext>
                  </a:extLst>
                </a:gridCol>
                <a:gridCol w="304071">
                  <a:extLst>
                    <a:ext uri="{9D8B030D-6E8A-4147-A177-3AD203B41FA5}">
                      <a16:colId xmlns:a16="http://schemas.microsoft.com/office/drawing/2014/main" val="4167679069"/>
                    </a:ext>
                  </a:extLst>
                </a:gridCol>
                <a:gridCol w="304071">
                  <a:extLst>
                    <a:ext uri="{9D8B030D-6E8A-4147-A177-3AD203B41FA5}">
                      <a16:colId xmlns:a16="http://schemas.microsoft.com/office/drawing/2014/main" val="3849402362"/>
                    </a:ext>
                  </a:extLst>
                </a:gridCol>
                <a:gridCol w="304071">
                  <a:extLst>
                    <a:ext uri="{9D8B030D-6E8A-4147-A177-3AD203B41FA5}">
                      <a16:colId xmlns:a16="http://schemas.microsoft.com/office/drawing/2014/main" val="1769995466"/>
                    </a:ext>
                  </a:extLst>
                </a:gridCol>
                <a:gridCol w="304071">
                  <a:extLst>
                    <a:ext uri="{9D8B030D-6E8A-4147-A177-3AD203B41FA5}">
                      <a16:colId xmlns:a16="http://schemas.microsoft.com/office/drawing/2014/main" val="2399062862"/>
                    </a:ext>
                  </a:extLst>
                </a:gridCol>
                <a:gridCol w="304071">
                  <a:extLst>
                    <a:ext uri="{9D8B030D-6E8A-4147-A177-3AD203B41FA5}">
                      <a16:colId xmlns:a16="http://schemas.microsoft.com/office/drawing/2014/main" val="3134469282"/>
                    </a:ext>
                  </a:extLst>
                </a:gridCol>
                <a:gridCol w="304071">
                  <a:extLst>
                    <a:ext uri="{9D8B030D-6E8A-4147-A177-3AD203B41FA5}">
                      <a16:colId xmlns:a16="http://schemas.microsoft.com/office/drawing/2014/main" val="3353853152"/>
                    </a:ext>
                  </a:extLst>
                </a:gridCol>
              </a:tblGrid>
              <a:tr h="396140">
                <a:tc>
                  <a:txBody>
                    <a:bodyPr/>
                    <a:lstStyle/>
                    <a:p>
                      <a:pPr algn="r" rtl="0" fontAlgn="b"/>
                      <a:r>
                        <a:rPr lang="en-US" sz="1000" b="1" i="0" u="none" strike="noStrike" dirty="0">
                          <a:solidFill>
                            <a:schemeClr val="tx1"/>
                          </a:solidFill>
                          <a:effectLst/>
                          <a:latin typeface="Arial" panose="020B0604020202020204" pitchFamily="34" charset="0"/>
                          <a:cs typeface="Arial" panose="020B0604020202020204" pitchFamily="34" charset="0"/>
                        </a:rPr>
                        <a:t>ID</a:t>
                      </a:r>
                    </a:p>
                  </a:txBody>
                  <a:tcPr marL="45720" marR="45720" anchor="ct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000" b="1" i="0" u="none" strike="noStrike" dirty="0">
                          <a:solidFill>
                            <a:schemeClr val="tx1"/>
                          </a:solidFill>
                          <a:effectLst/>
                          <a:latin typeface="Arial" panose="020B0604020202020204" pitchFamily="34" charset="0"/>
                          <a:cs typeface="Arial" panose="020B0604020202020204" pitchFamily="34" charset="0"/>
                        </a:rPr>
                        <a:t>HPO IC</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000" b="1" i="0" u="none" strike="noStrike" dirty="0">
                          <a:solidFill>
                            <a:schemeClr val="tx1"/>
                          </a:solidFill>
                          <a:effectLst/>
                          <a:latin typeface="Arial" panose="020B0604020202020204" pitchFamily="34" charset="0"/>
                          <a:cs typeface="Arial" panose="020B0604020202020204" pitchFamily="34" charset="0"/>
                        </a:rPr>
                        <a:t>Gene</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000" b="1" i="0" u="none" strike="noStrike" dirty="0">
                          <a:solidFill>
                            <a:schemeClr val="tx1"/>
                          </a:solidFill>
                          <a:effectLst/>
                          <a:latin typeface="Arial" panose="020B0604020202020204" pitchFamily="34" charset="0"/>
                          <a:cs typeface="Arial" panose="020B0604020202020204" pitchFamily="34" charset="0"/>
                        </a:rPr>
                        <a:t>Inheritance</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000" b="1" i="0" u="none" strike="noStrike" dirty="0">
                          <a:solidFill>
                            <a:schemeClr val="tx1"/>
                          </a:solidFill>
                          <a:effectLst/>
                          <a:latin typeface="Arial" panose="020B0604020202020204" pitchFamily="34" charset="0"/>
                          <a:cs typeface="Arial" panose="020B0604020202020204" pitchFamily="34" charset="0"/>
                        </a:rPr>
                        <a:t>Variant</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000" b="1" i="0" u="none" strike="noStrike" dirty="0">
                          <a:solidFill>
                            <a:schemeClr val="tx1"/>
                          </a:solidFill>
                          <a:effectLst/>
                          <a:latin typeface="Arial" panose="020B0604020202020204" pitchFamily="34" charset="0"/>
                          <a:cs typeface="Arial" panose="020B0604020202020204" pitchFamily="34" charset="0"/>
                        </a:rPr>
                        <a:t>Sequencing type</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000" b="1" i="0" u="none" strike="noStrike" dirty="0">
                          <a:solidFill>
                            <a:schemeClr val="tx1"/>
                          </a:solidFill>
                          <a:effectLst/>
                          <a:latin typeface="Arial" panose="020B0604020202020204" pitchFamily="34" charset="0"/>
                          <a:cs typeface="Arial" panose="020B0604020202020204" pitchFamily="34" charset="0"/>
                        </a:rPr>
                        <a:t>ACMG</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000" b="1" i="0" u="none" strike="noStrike" dirty="0">
                          <a:solidFill>
                            <a:schemeClr val="tx1"/>
                          </a:solidFill>
                          <a:effectLst/>
                          <a:latin typeface="Arial" panose="020B0604020202020204" pitchFamily="34" charset="0"/>
                          <a:cs typeface="Arial" panose="020B0604020202020204" pitchFamily="34" charset="0"/>
                        </a:rPr>
                        <a:t>1</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000" b="1" i="0" u="none" strike="noStrike" dirty="0">
                          <a:solidFill>
                            <a:schemeClr val="tx1"/>
                          </a:solidFill>
                          <a:effectLst/>
                          <a:latin typeface="Arial" panose="020B0604020202020204" pitchFamily="34" charset="0"/>
                          <a:cs typeface="Arial" panose="020B0604020202020204" pitchFamily="34" charset="0"/>
                        </a:rPr>
                        <a:t>3</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000" b="1" i="0" u="none" strike="noStrike" dirty="0">
                          <a:solidFill>
                            <a:schemeClr val="tx1"/>
                          </a:solidFill>
                          <a:effectLst/>
                          <a:latin typeface="Arial" panose="020B0604020202020204" pitchFamily="34" charset="0"/>
                          <a:cs typeface="Arial" panose="020B0604020202020204" pitchFamily="34" charset="0"/>
                        </a:rPr>
                        <a:t>5</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000" b="1" i="0" u="none" strike="noStrike" dirty="0">
                          <a:solidFill>
                            <a:schemeClr val="tx1"/>
                          </a:solidFill>
                          <a:effectLst/>
                          <a:latin typeface="Arial" panose="020B0604020202020204" pitchFamily="34" charset="0"/>
                          <a:cs typeface="Arial" panose="020B0604020202020204" pitchFamily="34" charset="0"/>
                        </a:rPr>
                        <a:t>10</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000" b="1" i="0" u="none" strike="noStrike" dirty="0">
                          <a:solidFill>
                            <a:schemeClr val="tx1"/>
                          </a:solidFill>
                          <a:effectLst/>
                          <a:latin typeface="Arial" panose="020B0604020202020204" pitchFamily="34" charset="0"/>
                          <a:cs typeface="Arial" panose="020B0604020202020204" pitchFamily="34" charset="0"/>
                        </a:rPr>
                        <a:t>20</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000" b="1" i="0" u="none" strike="noStrike" dirty="0">
                          <a:solidFill>
                            <a:schemeClr val="tx1"/>
                          </a:solidFill>
                          <a:effectLst/>
                          <a:latin typeface="Arial" panose="020B0604020202020204" pitchFamily="34" charset="0"/>
                          <a:cs typeface="Arial" panose="020B0604020202020204" pitchFamily="34" charset="0"/>
                        </a:rPr>
                        <a:t>50</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000" b="1" i="0" u="none" strike="noStrike" dirty="0">
                          <a:solidFill>
                            <a:schemeClr val="tx1"/>
                          </a:solidFill>
                          <a:effectLst/>
                          <a:latin typeface="Arial" panose="020B0604020202020204" pitchFamily="34" charset="0"/>
                          <a:cs typeface="Arial" panose="020B0604020202020204" pitchFamily="34" charset="0"/>
                        </a:rPr>
                        <a:t>100</a:t>
                      </a:r>
                    </a:p>
                  </a:txBody>
                  <a:tcPr marL="45720" marR="4572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36695208"/>
                  </a:ext>
                </a:extLst>
              </a:tr>
              <a:tr h="238016">
                <a:tc>
                  <a:txBody>
                    <a:bodyPr/>
                    <a:lstStyle/>
                    <a:p>
                      <a:pPr algn="r" rtl="0" fontAlgn="b"/>
                      <a:r>
                        <a:rPr lang="en-US" sz="1000" b="0" i="0" u="none" strike="noStrike" dirty="0">
                          <a:solidFill>
                            <a:schemeClr val="tx1"/>
                          </a:solidFill>
                          <a:effectLst/>
                          <a:latin typeface="Arial" panose="020B0604020202020204" pitchFamily="34" charset="0"/>
                          <a:cs typeface="Arial" panose="020B0604020202020204" pitchFamily="34" charset="0"/>
                        </a:rPr>
                        <a:t>F28</a:t>
                      </a:r>
                    </a:p>
                  </a:txBody>
                  <a:tcPr marL="45720" marR="45720"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000" b="0" i="0" u="none" strike="noStrike" dirty="0">
                          <a:solidFill>
                            <a:schemeClr val="tx1"/>
                          </a:solidFill>
                          <a:effectLst/>
                          <a:latin typeface="Arial" panose="020B0604020202020204" pitchFamily="34" charset="0"/>
                          <a:cs typeface="Arial" panose="020B0604020202020204" pitchFamily="34" charset="0"/>
                        </a:rPr>
                        <a:t>27.1</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000" b="0" i="1" u="none" strike="noStrike" dirty="0">
                          <a:solidFill>
                            <a:schemeClr val="tx1"/>
                          </a:solidFill>
                          <a:effectLst/>
                          <a:latin typeface="Arial" panose="020B0604020202020204" pitchFamily="34" charset="0"/>
                          <a:cs typeface="Arial" panose="020B0604020202020204" pitchFamily="34" charset="0"/>
                        </a:rPr>
                        <a:t>FGFR2</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000" b="0" i="0" u="none" strike="noStrike" dirty="0">
                          <a:solidFill>
                            <a:schemeClr val="tx1"/>
                          </a:solidFill>
                          <a:effectLst/>
                          <a:latin typeface="Arial" panose="020B0604020202020204" pitchFamily="34" charset="0"/>
                          <a:cs typeface="Arial" panose="020B0604020202020204" pitchFamily="34" charset="0"/>
                        </a:rPr>
                        <a:t>de novo</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000" b="0" i="0" u="none" strike="noStrike" dirty="0">
                          <a:solidFill>
                            <a:schemeClr val="tx1"/>
                          </a:solidFill>
                          <a:effectLst/>
                          <a:latin typeface="Arial" panose="020B0604020202020204" pitchFamily="34" charset="0"/>
                          <a:cs typeface="Arial" panose="020B0604020202020204" pitchFamily="34" charset="0"/>
                        </a:rPr>
                        <a:t>missense</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000" b="0" i="0" u="none" strike="noStrike" dirty="0">
                          <a:solidFill>
                            <a:schemeClr val="tx1"/>
                          </a:solidFill>
                          <a:effectLst/>
                          <a:latin typeface="Arial" panose="020B0604020202020204" pitchFamily="34" charset="0"/>
                          <a:cs typeface="Arial" panose="020B0604020202020204" pitchFamily="34" charset="0"/>
                        </a:rPr>
                        <a:t>trio, unaffected parents</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000" b="0" i="0" u="none" strike="noStrike" dirty="0">
                          <a:solidFill>
                            <a:schemeClr val="tx1"/>
                          </a:solidFill>
                          <a:effectLst/>
                          <a:latin typeface="Arial" panose="020B0604020202020204" pitchFamily="34" charset="0"/>
                          <a:cs typeface="Arial" panose="020B0604020202020204" pitchFamily="34" charset="0"/>
                        </a:rPr>
                        <a:t>P</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r" fontAlgn="b"/>
                      <a:r>
                        <a:rPr lang="en-US" sz="1000" b="0" i="0" u="none" strike="noStrike" dirty="0">
                          <a:solidFill>
                            <a:srgbClr val="000000"/>
                          </a:solidFill>
                          <a:effectLst/>
                          <a:latin typeface="Arial" panose="020B0604020202020204" pitchFamily="34" charset="0"/>
                          <a:cs typeface="Arial" panose="020B0604020202020204" pitchFamily="34" charset="0"/>
                        </a:rPr>
                        <a:t>35</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45</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45</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45</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46</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46</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dirty="0">
                          <a:solidFill>
                            <a:srgbClr val="000000"/>
                          </a:solidFill>
                          <a:effectLst/>
                          <a:latin typeface="Arial" panose="020B0604020202020204" pitchFamily="34" charset="0"/>
                          <a:cs typeface="Arial" panose="020B0604020202020204" pitchFamily="34" charset="0"/>
                        </a:rPr>
                        <a:t>46</a:t>
                      </a:r>
                    </a:p>
                  </a:txBody>
                  <a:tcPr marL="45720" marR="4572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77531781"/>
                  </a:ext>
                </a:extLst>
              </a:tr>
              <a:tr h="238016">
                <a:tc>
                  <a:txBody>
                    <a:bodyPr/>
                    <a:lstStyle/>
                    <a:p>
                      <a:pPr algn="r" rtl="0" fontAlgn="b"/>
                      <a:r>
                        <a:rPr lang="en-US" sz="1000" b="0" i="0" u="none" strike="noStrike" dirty="0">
                          <a:solidFill>
                            <a:schemeClr val="tx1"/>
                          </a:solidFill>
                          <a:effectLst/>
                          <a:latin typeface="Arial" panose="020B0604020202020204" pitchFamily="34" charset="0"/>
                          <a:cs typeface="Arial" panose="020B0604020202020204" pitchFamily="34" charset="0"/>
                        </a:rPr>
                        <a:t>F11</a:t>
                      </a:r>
                    </a:p>
                  </a:txBody>
                  <a:tcPr marL="45720" marR="45720"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000" b="0" i="0" u="none" strike="noStrike" dirty="0">
                          <a:solidFill>
                            <a:schemeClr val="tx1"/>
                          </a:solidFill>
                          <a:effectLst/>
                          <a:latin typeface="Arial" panose="020B0604020202020204" pitchFamily="34" charset="0"/>
                          <a:cs typeface="Arial" panose="020B0604020202020204" pitchFamily="34" charset="0"/>
                        </a:rPr>
                        <a:t>33.4</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000" b="0" i="1" u="none" strike="noStrike" dirty="0">
                          <a:solidFill>
                            <a:schemeClr val="tx1"/>
                          </a:solidFill>
                          <a:effectLst/>
                          <a:latin typeface="Arial" panose="020B0604020202020204" pitchFamily="34" charset="0"/>
                          <a:cs typeface="Arial" panose="020B0604020202020204" pitchFamily="34" charset="0"/>
                        </a:rPr>
                        <a:t>TPM2</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000" b="0" i="0" u="none" strike="noStrike" dirty="0">
                          <a:solidFill>
                            <a:schemeClr val="tx1"/>
                          </a:solidFill>
                          <a:effectLst/>
                          <a:latin typeface="Arial" panose="020B0604020202020204" pitchFamily="34" charset="0"/>
                          <a:cs typeface="Arial" panose="020B0604020202020204" pitchFamily="34" charset="0"/>
                        </a:rPr>
                        <a:t>AD</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000" b="0" i="0" u="none" strike="noStrike" dirty="0">
                          <a:solidFill>
                            <a:schemeClr val="tx1"/>
                          </a:solidFill>
                          <a:effectLst/>
                          <a:latin typeface="Arial" panose="020B0604020202020204" pitchFamily="34" charset="0"/>
                          <a:cs typeface="Arial" panose="020B0604020202020204" pitchFamily="34" charset="0"/>
                        </a:rPr>
                        <a:t>missense</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000" b="0" i="0" u="none" strike="noStrike" dirty="0">
                          <a:solidFill>
                            <a:schemeClr val="tx1"/>
                          </a:solidFill>
                          <a:effectLst/>
                          <a:latin typeface="Arial" panose="020B0604020202020204" pitchFamily="34" charset="0"/>
                          <a:cs typeface="Arial" panose="020B0604020202020204" pitchFamily="34" charset="0"/>
                        </a:rPr>
                        <a:t>proband only</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000" b="0" i="0" u="none" strike="noStrike" dirty="0">
                          <a:solidFill>
                            <a:schemeClr val="tx1"/>
                          </a:solidFill>
                          <a:effectLst/>
                          <a:latin typeface="Arial" panose="020B0604020202020204" pitchFamily="34" charset="0"/>
                          <a:cs typeface="Arial" panose="020B0604020202020204" pitchFamily="34" charset="0"/>
                        </a:rPr>
                        <a:t>VUS</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17</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33</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dirty="0">
                          <a:solidFill>
                            <a:srgbClr val="000000"/>
                          </a:solidFill>
                          <a:effectLst/>
                          <a:latin typeface="Arial" panose="020B0604020202020204" pitchFamily="34" charset="0"/>
                          <a:cs typeface="Arial" panose="020B0604020202020204" pitchFamily="34" charset="0"/>
                        </a:rPr>
                        <a:t>39</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40</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43</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46</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46</a:t>
                      </a:r>
                    </a:p>
                  </a:txBody>
                  <a:tcPr marL="45720" marR="4572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21180471"/>
                  </a:ext>
                </a:extLst>
              </a:tr>
              <a:tr h="238016">
                <a:tc>
                  <a:txBody>
                    <a:bodyPr/>
                    <a:lstStyle/>
                    <a:p>
                      <a:pPr algn="r" rtl="0" fontAlgn="b"/>
                      <a:r>
                        <a:rPr lang="en-US" sz="1000" b="0" i="0" u="none" strike="noStrike" dirty="0">
                          <a:solidFill>
                            <a:schemeClr val="tx1"/>
                          </a:solidFill>
                          <a:effectLst/>
                          <a:latin typeface="Arial" panose="020B0604020202020204" pitchFamily="34" charset="0"/>
                          <a:cs typeface="Arial" panose="020B0604020202020204" pitchFamily="34" charset="0"/>
                        </a:rPr>
                        <a:t>F04</a:t>
                      </a:r>
                    </a:p>
                  </a:txBody>
                  <a:tcPr marL="45720" marR="45720"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000" b="0" i="0" u="none" strike="noStrike" dirty="0">
                          <a:solidFill>
                            <a:schemeClr val="tx1"/>
                          </a:solidFill>
                          <a:effectLst/>
                          <a:latin typeface="Arial" panose="020B0604020202020204" pitchFamily="34" charset="0"/>
                          <a:cs typeface="Arial" panose="020B0604020202020204" pitchFamily="34" charset="0"/>
                        </a:rPr>
                        <a:t>32.6</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000" b="0" i="1" u="none" strike="noStrike" dirty="0">
                          <a:solidFill>
                            <a:schemeClr val="tx1"/>
                          </a:solidFill>
                          <a:effectLst/>
                          <a:latin typeface="Arial" panose="020B0604020202020204" pitchFamily="34" charset="0"/>
                          <a:cs typeface="Arial" panose="020B0604020202020204" pitchFamily="34" charset="0"/>
                        </a:rPr>
                        <a:t>NALCN</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lang="en-US" sz="1000" b="0" i="0" u="none" strike="noStrike" dirty="0">
                          <a:solidFill>
                            <a:schemeClr val="tx1"/>
                          </a:solidFill>
                          <a:effectLst/>
                          <a:latin typeface="Arial" panose="020B0604020202020204" pitchFamily="34" charset="0"/>
                          <a:cs typeface="Arial" panose="020B0604020202020204" pitchFamily="34" charset="0"/>
                        </a:rPr>
                        <a:t>de novo</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000" b="0" i="0" u="none" strike="noStrike" dirty="0">
                          <a:solidFill>
                            <a:schemeClr val="tx1"/>
                          </a:solidFill>
                          <a:effectLst/>
                          <a:latin typeface="Arial" panose="020B0604020202020204" pitchFamily="34" charset="0"/>
                          <a:cs typeface="Arial" panose="020B0604020202020204" pitchFamily="34" charset="0"/>
                        </a:rPr>
                        <a:t>missense</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000" b="0" i="0" u="none" strike="noStrike" dirty="0">
                          <a:solidFill>
                            <a:schemeClr val="tx1"/>
                          </a:solidFill>
                          <a:effectLst/>
                          <a:latin typeface="Arial" panose="020B0604020202020204" pitchFamily="34" charset="0"/>
                          <a:cs typeface="Arial" panose="020B0604020202020204" pitchFamily="34" charset="0"/>
                        </a:rPr>
                        <a:t>trio, unaffected parents</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000" b="0" i="0" u="none" strike="noStrike" dirty="0">
                          <a:solidFill>
                            <a:schemeClr val="tx1"/>
                          </a:solidFill>
                          <a:effectLst/>
                          <a:latin typeface="Arial" panose="020B0604020202020204" pitchFamily="34" charset="0"/>
                          <a:cs typeface="Arial" panose="020B0604020202020204" pitchFamily="34" charset="0"/>
                        </a:rPr>
                        <a:t>LP</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BF2FF"/>
                    </a:solid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27</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34</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dirty="0">
                          <a:solidFill>
                            <a:srgbClr val="000000"/>
                          </a:solidFill>
                          <a:effectLst/>
                          <a:latin typeface="Arial" panose="020B0604020202020204" pitchFamily="34" charset="0"/>
                          <a:cs typeface="Arial" panose="020B0604020202020204" pitchFamily="34" charset="0"/>
                        </a:rPr>
                        <a:t>37</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39</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40</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44</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46</a:t>
                      </a:r>
                    </a:p>
                  </a:txBody>
                  <a:tcPr marL="45720" marR="4572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24738651"/>
                  </a:ext>
                </a:extLst>
              </a:tr>
              <a:tr h="238016">
                <a:tc>
                  <a:txBody>
                    <a:bodyPr/>
                    <a:lstStyle/>
                    <a:p>
                      <a:pPr algn="r" rtl="0" fontAlgn="b"/>
                      <a:r>
                        <a:rPr lang="en-US" sz="1000" b="0" i="0" u="none" strike="noStrike" dirty="0">
                          <a:solidFill>
                            <a:schemeClr val="tx1"/>
                          </a:solidFill>
                          <a:effectLst/>
                          <a:latin typeface="Arial" panose="020B0604020202020204" pitchFamily="34" charset="0"/>
                          <a:cs typeface="Arial" panose="020B0604020202020204" pitchFamily="34" charset="0"/>
                        </a:rPr>
                        <a:t>F07</a:t>
                      </a:r>
                    </a:p>
                  </a:txBody>
                  <a:tcPr marL="45720" marR="45720"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000" b="0" i="0" u="none" strike="noStrike" dirty="0">
                          <a:solidFill>
                            <a:schemeClr val="tx1"/>
                          </a:solidFill>
                          <a:effectLst/>
                          <a:latin typeface="Arial" panose="020B0604020202020204" pitchFamily="34" charset="0"/>
                          <a:cs typeface="Arial" panose="020B0604020202020204" pitchFamily="34" charset="0"/>
                        </a:rPr>
                        <a:t>42.7</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000" b="0" i="1" u="none" strike="noStrike" dirty="0">
                          <a:solidFill>
                            <a:schemeClr val="tx1"/>
                          </a:solidFill>
                          <a:effectLst/>
                          <a:latin typeface="Arial" panose="020B0604020202020204" pitchFamily="34" charset="0"/>
                          <a:cs typeface="Arial" panose="020B0604020202020204" pitchFamily="34" charset="0"/>
                        </a:rPr>
                        <a:t>EHMT1</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lang="en-US" sz="1000" b="0" i="0" u="none" strike="noStrike" dirty="0">
                          <a:solidFill>
                            <a:schemeClr val="tx1"/>
                          </a:solidFill>
                          <a:effectLst/>
                          <a:latin typeface="Arial" panose="020B0604020202020204" pitchFamily="34" charset="0"/>
                          <a:cs typeface="Arial" panose="020B0604020202020204" pitchFamily="34" charset="0"/>
                        </a:rPr>
                        <a:t>de novo</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000" b="0" i="0" u="none" strike="noStrike" dirty="0">
                          <a:solidFill>
                            <a:schemeClr val="tx1"/>
                          </a:solidFill>
                          <a:effectLst/>
                          <a:latin typeface="Arial" panose="020B0604020202020204" pitchFamily="34" charset="0"/>
                          <a:cs typeface="Arial" panose="020B0604020202020204" pitchFamily="34" charset="0"/>
                        </a:rPr>
                        <a:t>frameshift</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000" b="0" i="0" u="none" strike="noStrike" dirty="0">
                          <a:solidFill>
                            <a:schemeClr val="tx1"/>
                          </a:solidFill>
                          <a:effectLst/>
                          <a:latin typeface="Arial" panose="020B0604020202020204" pitchFamily="34" charset="0"/>
                          <a:cs typeface="Arial" panose="020B0604020202020204" pitchFamily="34" charset="0"/>
                        </a:rPr>
                        <a:t>trio, unaffected parents</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000" b="0" i="0" u="none" strike="noStrike" dirty="0">
                          <a:solidFill>
                            <a:schemeClr val="tx1"/>
                          </a:solidFill>
                          <a:effectLst/>
                          <a:latin typeface="Arial" panose="020B0604020202020204" pitchFamily="34" charset="0"/>
                          <a:cs typeface="Arial" panose="020B0604020202020204" pitchFamily="34" charset="0"/>
                        </a:rPr>
                        <a:t>LP</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BF2FF"/>
                    </a:solid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27</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33</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dirty="0">
                          <a:solidFill>
                            <a:srgbClr val="000000"/>
                          </a:solidFill>
                          <a:effectLst/>
                          <a:latin typeface="Arial" panose="020B0604020202020204" pitchFamily="34" charset="0"/>
                          <a:cs typeface="Arial" panose="020B0604020202020204" pitchFamily="34" charset="0"/>
                        </a:rPr>
                        <a:t>33</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dirty="0">
                          <a:solidFill>
                            <a:srgbClr val="000000"/>
                          </a:solidFill>
                          <a:effectLst/>
                          <a:latin typeface="Arial" panose="020B0604020202020204" pitchFamily="34" charset="0"/>
                          <a:cs typeface="Arial" panose="020B0604020202020204" pitchFamily="34" charset="0"/>
                        </a:rPr>
                        <a:t>35</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36</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37</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dirty="0">
                          <a:solidFill>
                            <a:srgbClr val="000000"/>
                          </a:solidFill>
                          <a:effectLst/>
                          <a:latin typeface="Arial" panose="020B0604020202020204" pitchFamily="34" charset="0"/>
                          <a:cs typeface="Arial" panose="020B0604020202020204" pitchFamily="34" charset="0"/>
                        </a:rPr>
                        <a:t>39</a:t>
                      </a:r>
                    </a:p>
                  </a:txBody>
                  <a:tcPr marL="45720" marR="4572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4290150"/>
                  </a:ext>
                </a:extLst>
              </a:tr>
              <a:tr h="238016">
                <a:tc>
                  <a:txBody>
                    <a:bodyPr/>
                    <a:lstStyle/>
                    <a:p>
                      <a:pPr algn="r" rtl="0" fontAlgn="b"/>
                      <a:r>
                        <a:rPr lang="en-US" sz="1000" b="0" i="0" u="none" strike="noStrike" dirty="0">
                          <a:solidFill>
                            <a:schemeClr val="tx1"/>
                          </a:solidFill>
                          <a:effectLst/>
                          <a:latin typeface="Arial" panose="020B0604020202020204" pitchFamily="34" charset="0"/>
                          <a:cs typeface="Arial" panose="020B0604020202020204" pitchFamily="34" charset="0"/>
                        </a:rPr>
                        <a:t>F02</a:t>
                      </a:r>
                    </a:p>
                  </a:txBody>
                  <a:tcPr marL="45720" marR="45720"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000" b="0" i="0" u="none" strike="noStrike" dirty="0">
                          <a:solidFill>
                            <a:schemeClr val="tx1"/>
                          </a:solidFill>
                          <a:effectLst/>
                          <a:latin typeface="Arial" panose="020B0604020202020204" pitchFamily="34" charset="0"/>
                          <a:cs typeface="Arial" panose="020B0604020202020204" pitchFamily="34" charset="0"/>
                        </a:rPr>
                        <a:t>38.6</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000" b="0" i="1" u="none" strike="noStrike" dirty="0">
                          <a:solidFill>
                            <a:schemeClr val="tx1"/>
                          </a:solidFill>
                          <a:effectLst/>
                          <a:latin typeface="Arial" panose="020B0604020202020204" pitchFamily="34" charset="0"/>
                          <a:cs typeface="Arial" panose="020B0604020202020204" pitchFamily="34" charset="0"/>
                        </a:rPr>
                        <a:t>FAM111B</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000" b="0" i="0" u="none" strike="noStrike" dirty="0">
                          <a:solidFill>
                            <a:schemeClr val="tx1"/>
                          </a:solidFill>
                          <a:effectLst/>
                          <a:latin typeface="Arial" panose="020B0604020202020204" pitchFamily="34" charset="0"/>
                          <a:cs typeface="Arial" panose="020B0604020202020204" pitchFamily="34" charset="0"/>
                        </a:rPr>
                        <a:t>AD</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000" b="0" i="0" u="none" strike="noStrike" dirty="0">
                          <a:solidFill>
                            <a:schemeClr val="tx1"/>
                          </a:solidFill>
                          <a:effectLst/>
                          <a:latin typeface="Arial" panose="020B0604020202020204" pitchFamily="34" charset="0"/>
                          <a:cs typeface="Arial" panose="020B0604020202020204" pitchFamily="34" charset="0"/>
                        </a:rPr>
                        <a:t>missense</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lang="en-US" sz="1000" b="0" i="0" u="none" strike="noStrike" dirty="0">
                          <a:solidFill>
                            <a:schemeClr val="tx1"/>
                          </a:solidFill>
                          <a:effectLst/>
                          <a:latin typeface="Arial" panose="020B0604020202020204" pitchFamily="34" charset="0"/>
                          <a:cs typeface="Arial" panose="020B0604020202020204" pitchFamily="34" charset="0"/>
                        </a:rPr>
                        <a:t>proband only</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lang="en-US" sz="1000" b="0" i="0" u="none" strike="noStrike" dirty="0">
                          <a:solidFill>
                            <a:schemeClr val="tx1"/>
                          </a:solidFill>
                          <a:effectLst/>
                          <a:latin typeface="Arial" panose="020B0604020202020204" pitchFamily="34" charset="0"/>
                          <a:cs typeface="Arial" panose="020B0604020202020204" pitchFamily="34" charset="0"/>
                        </a:rPr>
                        <a:t>LP</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BF2FF"/>
                    </a:solid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15</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23</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dirty="0">
                          <a:solidFill>
                            <a:srgbClr val="000000"/>
                          </a:solidFill>
                          <a:effectLst/>
                          <a:latin typeface="Arial" panose="020B0604020202020204" pitchFamily="34" charset="0"/>
                          <a:cs typeface="Arial" panose="020B0604020202020204" pitchFamily="34" charset="0"/>
                        </a:rPr>
                        <a:t>26</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dirty="0">
                          <a:solidFill>
                            <a:srgbClr val="000000"/>
                          </a:solidFill>
                          <a:effectLst/>
                          <a:latin typeface="Arial" panose="020B0604020202020204" pitchFamily="34" charset="0"/>
                          <a:cs typeface="Arial" panose="020B0604020202020204" pitchFamily="34" charset="0"/>
                        </a:rPr>
                        <a:t>32</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34</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40</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dirty="0">
                          <a:solidFill>
                            <a:srgbClr val="000000"/>
                          </a:solidFill>
                          <a:effectLst/>
                          <a:latin typeface="Arial" panose="020B0604020202020204" pitchFamily="34" charset="0"/>
                          <a:cs typeface="Arial" panose="020B0604020202020204" pitchFamily="34" charset="0"/>
                        </a:rPr>
                        <a:t>40</a:t>
                      </a:r>
                    </a:p>
                  </a:txBody>
                  <a:tcPr marL="45720" marR="4572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89251305"/>
                  </a:ext>
                </a:extLst>
              </a:tr>
              <a:tr h="238016">
                <a:tc>
                  <a:txBody>
                    <a:bodyPr/>
                    <a:lstStyle/>
                    <a:p>
                      <a:pPr algn="r" rtl="0" fontAlgn="b"/>
                      <a:r>
                        <a:rPr lang="en-US" sz="1000" b="0" i="0" u="none" strike="noStrike" dirty="0">
                          <a:solidFill>
                            <a:schemeClr val="tx1"/>
                          </a:solidFill>
                          <a:effectLst/>
                          <a:latin typeface="Arial" panose="020B0604020202020204" pitchFamily="34" charset="0"/>
                          <a:cs typeface="Arial" panose="020B0604020202020204" pitchFamily="34" charset="0"/>
                        </a:rPr>
                        <a:t>F24</a:t>
                      </a:r>
                    </a:p>
                  </a:txBody>
                  <a:tcPr marL="45720" marR="45720"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000" b="0" i="0" u="none" strike="noStrike" dirty="0">
                          <a:solidFill>
                            <a:schemeClr val="tx1"/>
                          </a:solidFill>
                          <a:effectLst/>
                          <a:latin typeface="Arial" panose="020B0604020202020204" pitchFamily="34" charset="0"/>
                          <a:cs typeface="Arial" panose="020B0604020202020204" pitchFamily="34" charset="0"/>
                        </a:rPr>
                        <a:t>59.8</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000" b="0" i="1" u="none" strike="noStrike" dirty="0">
                          <a:solidFill>
                            <a:schemeClr val="tx1"/>
                          </a:solidFill>
                          <a:effectLst/>
                          <a:latin typeface="Arial" panose="020B0604020202020204" pitchFamily="34" charset="0"/>
                          <a:cs typeface="Arial" panose="020B0604020202020204" pitchFamily="34" charset="0"/>
                        </a:rPr>
                        <a:t>KMT2D</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000" b="0" i="0" u="none" strike="noStrike" dirty="0">
                          <a:solidFill>
                            <a:schemeClr val="tx1"/>
                          </a:solidFill>
                          <a:effectLst/>
                          <a:latin typeface="Arial" panose="020B0604020202020204" pitchFamily="34" charset="0"/>
                          <a:cs typeface="Arial" panose="020B0604020202020204" pitchFamily="34" charset="0"/>
                        </a:rPr>
                        <a:t>de novo</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000" b="0" i="0" u="none" strike="noStrike" dirty="0">
                          <a:solidFill>
                            <a:schemeClr val="tx1"/>
                          </a:solidFill>
                          <a:effectLst/>
                          <a:latin typeface="Arial" panose="020B0604020202020204" pitchFamily="34" charset="0"/>
                          <a:cs typeface="Arial" panose="020B0604020202020204" pitchFamily="34" charset="0"/>
                        </a:rPr>
                        <a:t>missense</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lang="en-US" sz="1000" b="0" i="0" u="none" strike="noStrike" dirty="0">
                          <a:solidFill>
                            <a:schemeClr val="tx1"/>
                          </a:solidFill>
                          <a:effectLst/>
                          <a:latin typeface="Arial" panose="020B0604020202020204" pitchFamily="34" charset="0"/>
                          <a:cs typeface="Arial" panose="020B0604020202020204" pitchFamily="34" charset="0"/>
                        </a:rPr>
                        <a:t>trio, unaffected parents</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000" b="0" i="0" u="none" strike="noStrike" dirty="0">
                          <a:solidFill>
                            <a:schemeClr val="tx1"/>
                          </a:solidFill>
                          <a:effectLst/>
                          <a:latin typeface="Arial" panose="020B0604020202020204" pitchFamily="34" charset="0"/>
                          <a:cs typeface="Arial" panose="020B0604020202020204" pitchFamily="34" charset="0"/>
                        </a:rPr>
                        <a:t>LP</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BF2FF"/>
                    </a:solid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9</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18</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dirty="0">
                          <a:solidFill>
                            <a:srgbClr val="000000"/>
                          </a:solidFill>
                          <a:effectLst/>
                          <a:latin typeface="Arial" panose="020B0604020202020204" pitchFamily="34" charset="0"/>
                          <a:cs typeface="Arial" panose="020B0604020202020204" pitchFamily="34" charset="0"/>
                        </a:rPr>
                        <a:t>19</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dirty="0">
                          <a:solidFill>
                            <a:srgbClr val="000000"/>
                          </a:solidFill>
                          <a:effectLst/>
                          <a:latin typeface="Arial" panose="020B0604020202020204" pitchFamily="34" charset="0"/>
                          <a:cs typeface="Arial" panose="020B0604020202020204" pitchFamily="34" charset="0"/>
                        </a:rPr>
                        <a:t>28</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dirty="0">
                          <a:solidFill>
                            <a:srgbClr val="000000"/>
                          </a:solidFill>
                          <a:effectLst/>
                          <a:latin typeface="Arial" panose="020B0604020202020204" pitchFamily="34" charset="0"/>
                          <a:cs typeface="Arial" panose="020B0604020202020204" pitchFamily="34" charset="0"/>
                        </a:rPr>
                        <a:t>30</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34</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34</a:t>
                      </a:r>
                    </a:p>
                  </a:txBody>
                  <a:tcPr marL="45720" marR="4572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79217365"/>
                  </a:ext>
                </a:extLst>
              </a:tr>
              <a:tr h="238016">
                <a:tc>
                  <a:txBody>
                    <a:bodyPr/>
                    <a:lstStyle/>
                    <a:p>
                      <a:pPr algn="r" rtl="0" fontAlgn="b"/>
                      <a:r>
                        <a:rPr lang="en-US" sz="1000" b="0" i="0" u="none" strike="noStrike" dirty="0">
                          <a:solidFill>
                            <a:schemeClr val="tx1"/>
                          </a:solidFill>
                          <a:effectLst/>
                          <a:latin typeface="Arial" panose="020B0604020202020204" pitchFamily="34" charset="0"/>
                          <a:cs typeface="Arial" panose="020B0604020202020204" pitchFamily="34" charset="0"/>
                        </a:rPr>
                        <a:t>F21</a:t>
                      </a:r>
                    </a:p>
                  </a:txBody>
                  <a:tcPr marL="45720" marR="45720"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000" b="0" i="0" u="none" strike="noStrike" dirty="0">
                          <a:solidFill>
                            <a:schemeClr val="tx1"/>
                          </a:solidFill>
                          <a:effectLst/>
                          <a:latin typeface="Arial" panose="020B0604020202020204" pitchFamily="34" charset="0"/>
                          <a:cs typeface="Arial" panose="020B0604020202020204" pitchFamily="34" charset="0"/>
                        </a:rPr>
                        <a:t>21.8</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000" b="0" i="1" u="none" strike="noStrike" dirty="0">
                          <a:solidFill>
                            <a:schemeClr val="tx1"/>
                          </a:solidFill>
                          <a:effectLst/>
                          <a:latin typeface="Arial" panose="020B0604020202020204" pitchFamily="34" charset="0"/>
                          <a:cs typeface="Arial" panose="020B0604020202020204" pitchFamily="34" charset="0"/>
                        </a:rPr>
                        <a:t>BICC1</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000" b="0" i="0" u="none" strike="noStrike" dirty="0">
                          <a:solidFill>
                            <a:schemeClr val="tx1"/>
                          </a:solidFill>
                          <a:effectLst/>
                          <a:latin typeface="Arial" panose="020B0604020202020204" pitchFamily="34" charset="0"/>
                          <a:cs typeface="Arial" panose="020B0604020202020204" pitchFamily="34" charset="0"/>
                        </a:rPr>
                        <a:t>de novo</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000" b="0" i="0" u="none" strike="noStrike" dirty="0">
                          <a:solidFill>
                            <a:schemeClr val="tx1"/>
                          </a:solidFill>
                          <a:effectLst/>
                          <a:latin typeface="Arial" panose="020B0604020202020204" pitchFamily="34" charset="0"/>
                          <a:cs typeface="Arial" panose="020B0604020202020204" pitchFamily="34" charset="0"/>
                        </a:rPr>
                        <a:t>missense</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lang="en-US" sz="1000" b="0" i="0" u="none" strike="noStrike" dirty="0">
                          <a:solidFill>
                            <a:schemeClr val="tx1"/>
                          </a:solidFill>
                          <a:effectLst/>
                          <a:latin typeface="Arial" panose="020B0604020202020204" pitchFamily="34" charset="0"/>
                          <a:cs typeface="Arial" panose="020B0604020202020204" pitchFamily="34" charset="0"/>
                        </a:rPr>
                        <a:t>trio, unaffected parents</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000" b="0" i="0" u="none" strike="noStrike" dirty="0">
                          <a:solidFill>
                            <a:schemeClr val="tx1"/>
                          </a:solidFill>
                          <a:effectLst/>
                          <a:latin typeface="Arial" panose="020B0604020202020204" pitchFamily="34" charset="0"/>
                          <a:cs typeface="Arial" panose="020B0604020202020204" pitchFamily="34" charset="0"/>
                        </a:rPr>
                        <a:t>LP</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BF2FF"/>
                    </a:solid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3</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17</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dirty="0">
                          <a:solidFill>
                            <a:srgbClr val="000000"/>
                          </a:solidFill>
                          <a:effectLst/>
                          <a:latin typeface="Arial" panose="020B0604020202020204" pitchFamily="34" charset="0"/>
                          <a:cs typeface="Arial" panose="020B0604020202020204" pitchFamily="34" charset="0"/>
                        </a:rPr>
                        <a:t>21</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dirty="0">
                          <a:solidFill>
                            <a:srgbClr val="000000"/>
                          </a:solidFill>
                          <a:effectLst/>
                          <a:latin typeface="Arial" panose="020B0604020202020204" pitchFamily="34" charset="0"/>
                          <a:cs typeface="Arial" panose="020B0604020202020204" pitchFamily="34" charset="0"/>
                        </a:rPr>
                        <a:t>24</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27</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32</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35</a:t>
                      </a:r>
                    </a:p>
                  </a:txBody>
                  <a:tcPr marL="45720" marR="4572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10729299"/>
                  </a:ext>
                </a:extLst>
              </a:tr>
              <a:tr h="238016">
                <a:tc>
                  <a:txBody>
                    <a:bodyPr/>
                    <a:lstStyle/>
                    <a:p>
                      <a:pPr algn="r" rtl="0" fontAlgn="b"/>
                      <a:r>
                        <a:rPr lang="en-US" sz="1000" b="0" i="0" u="none" strike="noStrike" dirty="0">
                          <a:solidFill>
                            <a:schemeClr val="tx1"/>
                          </a:solidFill>
                          <a:effectLst/>
                          <a:latin typeface="Arial" panose="020B0604020202020204" pitchFamily="34" charset="0"/>
                          <a:cs typeface="Arial" panose="020B0604020202020204" pitchFamily="34" charset="0"/>
                        </a:rPr>
                        <a:t>F22</a:t>
                      </a:r>
                    </a:p>
                  </a:txBody>
                  <a:tcPr marL="45720" marR="45720"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000" b="0" i="0" u="none" strike="noStrike" dirty="0">
                          <a:solidFill>
                            <a:schemeClr val="tx1"/>
                          </a:solidFill>
                          <a:effectLst/>
                          <a:latin typeface="Arial" panose="020B0604020202020204" pitchFamily="34" charset="0"/>
                          <a:cs typeface="Arial" panose="020B0604020202020204" pitchFamily="34" charset="0"/>
                        </a:rPr>
                        <a:t>47.6</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000" b="0" i="1" u="none" strike="noStrike" dirty="0">
                          <a:solidFill>
                            <a:schemeClr val="tx1"/>
                          </a:solidFill>
                          <a:effectLst/>
                          <a:latin typeface="Arial" panose="020B0604020202020204" pitchFamily="34" charset="0"/>
                          <a:cs typeface="Arial" panose="020B0604020202020204" pitchFamily="34" charset="0"/>
                        </a:rPr>
                        <a:t>GRIN2A</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000" b="0" i="0" u="none" strike="noStrike" dirty="0">
                          <a:solidFill>
                            <a:schemeClr val="tx1"/>
                          </a:solidFill>
                          <a:effectLst/>
                          <a:latin typeface="Arial" panose="020B0604020202020204" pitchFamily="34" charset="0"/>
                          <a:cs typeface="Arial" panose="020B0604020202020204" pitchFamily="34" charset="0"/>
                        </a:rPr>
                        <a:t>unknown</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000" b="0" i="0" u="none" strike="noStrike" dirty="0">
                          <a:solidFill>
                            <a:schemeClr val="tx1"/>
                          </a:solidFill>
                          <a:effectLst/>
                          <a:latin typeface="Arial" panose="020B0604020202020204" pitchFamily="34" charset="0"/>
                          <a:cs typeface="Arial" panose="020B0604020202020204" pitchFamily="34" charset="0"/>
                        </a:rPr>
                        <a:t>nonsense</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000" b="0" i="0" u="none" strike="noStrike" dirty="0">
                          <a:solidFill>
                            <a:schemeClr val="tx1"/>
                          </a:solidFill>
                          <a:effectLst/>
                          <a:latin typeface="Arial" panose="020B0604020202020204" pitchFamily="34" charset="0"/>
                          <a:cs typeface="Arial" panose="020B0604020202020204" pitchFamily="34" charset="0"/>
                        </a:rPr>
                        <a:t>duo, unaffected mother</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000" b="0" i="0" u="none" strike="noStrike" dirty="0">
                          <a:solidFill>
                            <a:schemeClr val="tx1"/>
                          </a:solidFill>
                          <a:effectLst/>
                          <a:latin typeface="Arial" panose="020B0604020202020204" pitchFamily="34" charset="0"/>
                          <a:cs typeface="Arial" panose="020B0604020202020204" pitchFamily="34" charset="0"/>
                        </a:rPr>
                        <a:t>P</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6</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9</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dirty="0">
                          <a:solidFill>
                            <a:srgbClr val="000000"/>
                          </a:solidFill>
                          <a:effectLst/>
                          <a:latin typeface="Arial" panose="020B0604020202020204" pitchFamily="34" charset="0"/>
                          <a:cs typeface="Arial" panose="020B0604020202020204" pitchFamily="34" charset="0"/>
                        </a:rPr>
                        <a:t>19</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dirty="0">
                          <a:solidFill>
                            <a:srgbClr val="000000"/>
                          </a:solidFill>
                          <a:effectLst/>
                          <a:latin typeface="Arial" panose="020B0604020202020204" pitchFamily="34" charset="0"/>
                          <a:cs typeface="Arial" panose="020B0604020202020204" pitchFamily="34" charset="0"/>
                        </a:rPr>
                        <a:t>23</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32</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dirty="0">
                          <a:solidFill>
                            <a:srgbClr val="000000"/>
                          </a:solidFill>
                          <a:effectLst/>
                          <a:latin typeface="Arial" panose="020B0604020202020204" pitchFamily="34" charset="0"/>
                          <a:cs typeface="Arial" panose="020B0604020202020204" pitchFamily="34" charset="0"/>
                        </a:rPr>
                        <a:t>33</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dirty="0">
                          <a:solidFill>
                            <a:srgbClr val="000000"/>
                          </a:solidFill>
                          <a:effectLst/>
                          <a:latin typeface="Arial" panose="020B0604020202020204" pitchFamily="34" charset="0"/>
                          <a:cs typeface="Arial" panose="020B0604020202020204" pitchFamily="34" charset="0"/>
                        </a:rPr>
                        <a:t>33</a:t>
                      </a:r>
                    </a:p>
                  </a:txBody>
                  <a:tcPr marL="45720" marR="4572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85362621"/>
                  </a:ext>
                </a:extLst>
              </a:tr>
              <a:tr h="238016">
                <a:tc>
                  <a:txBody>
                    <a:bodyPr/>
                    <a:lstStyle/>
                    <a:p>
                      <a:pPr algn="r" rtl="0" fontAlgn="b"/>
                      <a:r>
                        <a:rPr lang="en-US" sz="1000" b="0" i="0" u="none" strike="noStrike" dirty="0">
                          <a:solidFill>
                            <a:schemeClr val="tx1"/>
                          </a:solidFill>
                          <a:effectLst/>
                          <a:latin typeface="Arial" panose="020B0604020202020204" pitchFamily="34" charset="0"/>
                          <a:cs typeface="Arial" panose="020B0604020202020204" pitchFamily="34" charset="0"/>
                        </a:rPr>
                        <a:t>F23</a:t>
                      </a:r>
                    </a:p>
                  </a:txBody>
                  <a:tcPr marL="45720" marR="45720"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000" b="0" i="0" u="none" strike="noStrike" dirty="0">
                          <a:solidFill>
                            <a:schemeClr val="tx1"/>
                          </a:solidFill>
                          <a:effectLst/>
                          <a:latin typeface="Arial" panose="020B0604020202020204" pitchFamily="34" charset="0"/>
                          <a:cs typeface="Arial" panose="020B0604020202020204" pitchFamily="34" charset="0"/>
                        </a:rPr>
                        <a:t>43.1</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000" b="0" i="1" u="none" strike="noStrike" dirty="0">
                          <a:solidFill>
                            <a:schemeClr val="tx1"/>
                          </a:solidFill>
                          <a:effectLst/>
                          <a:latin typeface="Arial" panose="020B0604020202020204" pitchFamily="34" charset="0"/>
                          <a:cs typeface="Arial" panose="020B0604020202020204" pitchFamily="34" charset="0"/>
                        </a:rPr>
                        <a:t>GNAI1</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000" b="0" i="0" u="none" strike="noStrike" dirty="0">
                          <a:solidFill>
                            <a:schemeClr val="tx1"/>
                          </a:solidFill>
                          <a:effectLst/>
                          <a:latin typeface="Arial" panose="020B0604020202020204" pitchFamily="34" charset="0"/>
                          <a:cs typeface="Arial" panose="020B0604020202020204" pitchFamily="34" charset="0"/>
                        </a:rPr>
                        <a:t>de novo</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000" b="0" i="0" u="none" strike="noStrike" dirty="0">
                          <a:solidFill>
                            <a:schemeClr val="tx1"/>
                          </a:solidFill>
                          <a:effectLst/>
                          <a:latin typeface="Arial" panose="020B0604020202020204" pitchFamily="34" charset="0"/>
                          <a:cs typeface="Arial" panose="020B0604020202020204" pitchFamily="34" charset="0"/>
                        </a:rPr>
                        <a:t>missense</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lang="en-US" sz="1000" b="0" i="0" u="none" strike="noStrike" dirty="0">
                          <a:solidFill>
                            <a:schemeClr val="tx1"/>
                          </a:solidFill>
                          <a:effectLst/>
                          <a:latin typeface="Arial" panose="020B0604020202020204" pitchFamily="34" charset="0"/>
                          <a:cs typeface="Arial" panose="020B0604020202020204" pitchFamily="34" charset="0"/>
                        </a:rPr>
                        <a:t>trio, unaffected parents</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000" b="0" i="0" u="none" strike="noStrike" dirty="0">
                          <a:solidFill>
                            <a:schemeClr val="tx1"/>
                          </a:solidFill>
                          <a:effectLst/>
                          <a:latin typeface="Arial" panose="020B0604020202020204" pitchFamily="34" charset="0"/>
                          <a:cs typeface="Arial" panose="020B0604020202020204" pitchFamily="34" charset="0"/>
                        </a:rPr>
                        <a:t>LP</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BF2FF"/>
                    </a:solid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14</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19</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dirty="0">
                          <a:solidFill>
                            <a:srgbClr val="000000"/>
                          </a:solidFill>
                          <a:effectLst/>
                          <a:latin typeface="Arial" panose="020B0604020202020204" pitchFamily="34" charset="0"/>
                          <a:cs typeface="Arial" panose="020B0604020202020204" pitchFamily="34" charset="0"/>
                        </a:rPr>
                        <a:t>19</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19</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21</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29</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31</a:t>
                      </a:r>
                    </a:p>
                  </a:txBody>
                  <a:tcPr marL="45720" marR="4572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13768437"/>
                  </a:ext>
                </a:extLst>
              </a:tr>
              <a:tr h="238016">
                <a:tc>
                  <a:txBody>
                    <a:bodyPr/>
                    <a:lstStyle/>
                    <a:p>
                      <a:pPr algn="r" rtl="0" fontAlgn="b"/>
                      <a:r>
                        <a:rPr lang="en-US" sz="1000" b="0" i="0" u="none" strike="noStrike" dirty="0">
                          <a:solidFill>
                            <a:schemeClr val="tx1"/>
                          </a:solidFill>
                          <a:effectLst/>
                          <a:latin typeface="Arial" panose="020B0604020202020204" pitchFamily="34" charset="0"/>
                          <a:cs typeface="Arial" panose="020B0604020202020204" pitchFamily="34" charset="0"/>
                        </a:rPr>
                        <a:t>F16</a:t>
                      </a:r>
                    </a:p>
                  </a:txBody>
                  <a:tcPr marL="45720" marR="45720"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000" b="0" i="0" u="none" strike="noStrike" dirty="0">
                          <a:solidFill>
                            <a:schemeClr val="tx1"/>
                          </a:solidFill>
                          <a:effectLst/>
                          <a:latin typeface="Arial" panose="020B0604020202020204" pitchFamily="34" charset="0"/>
                          <a:cs typeface="Arial" panose="020B0604020202020204" pitchFamily="34" charset="0"/>
                        </a:rPr>
                        <a:t>68.9</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000" b="0" i="1" u="none" strike="noStrike" dirty="0">
                          <a:solidFill>
                            <a:schemeClr val="tx1"/>
                          </a:solidFill>
                          <a:effectLst/>
                          <a:latin typeface="Arial" panose="020B0604020202020204" pitchFamily="34" charset="0"/>
                          <a:cs typeface="Arial" panose="020B0604020202020204" pitchFamily="34" charset="0"/>
                        </a:rPr>
                        <a:t>DLG4</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000" b="0" i="0" u="none" strike="noStrike" dirty="0">
                          <a:solidFill>
                            <a:schemeClr val="tx1"/>
                          </a:solidFill>
                          <a:effectLst/>
                          <a:latin typeface="Arial" panose="020B0604020202020204" pitchFamily="34" charset="0"/>
                          <a:cs typeface="Arial" panose="020B0604020202020204" pitchFamily="34" charset="0"/>
                        </a:rPr>
                        <a:t>de novo</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000" b="0" i="0" u="none" strike="noStrike" dirty="0">
                          <a:solidFill>
                            <a:schemeClr val="tx1"/>
                          </a:solidFill>
                          <a:effectLst/>
                          <a:latin typeface="Arial" panose="020B0604020202020204" pitchFamily="34" charset="0"/>
                          <a:cs typeface="Arial" panose="020B0604020202020204" pitchFamily="34" charset="0"/>
                        </a:rPr>
                        <a:t>frameshift</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lang="en-US" sz="1000" b="0" i="0" u="none" strike="noStrike" dirty="0">
                          <a:solidFill>
                            <a:schemeClr val="tx1"/>
                          </a:solidFill>
                          <a:effectLst/>
                          <a:latin typeface="Arial" panose="020B0604020202020204" pitchFamily="34" charset="0"/>
                          <a:cs typeface="Arial" panose="020B0604020202020204" pitchFamily="34" charset="0"/>
                        </a:rPr>
                        <a:t>trio, unaffected parents</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000" b="0" i="0" u="none" strike="noStrike" dirty="0">
                          <a:solidFill>
                            <a:schemeClr val="tx1"/>
                          </a:solidFill>
                          <a:effectLst/>
                          <a:latin typeface="Arial" panose="020B0604020202020204" pitchFamily="34" charset="0"/>
                          <a:cs typeface="Arial" panose="020B0604020202020204" pitchFamily="34" charset="0"/>
                        </a:rPr>
                        <a:t>LP</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BF2FF"/>
                    </a:solid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10</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17</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dirty="0">
                          <a:solidFill>
                            <a:srgbClr val="000000"/>
                          </a:solidFill>
                          <a:effectLst/>
                          <a:latin typeface="Arial" panose="020B0604020202020204" pitchFamily="34" charset="0"/>
                          <a:cs typeface="Arial" panose="020B0604020202020204" pitchFamily="34" charset="0"/>
                        </a:rPr>
                        <a:t>18</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22</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23</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dirty="0">
                          <a:solidFill>
                            <a:srgbClr val="000000"/>
                          </a:solidFill>
                          <a:effectLst/>
                          <a:latin typeface="Arial" panose="020B0604020202020204" pitchFamily="34" charset="0"/>
                          <a:cs typeface="Arial" panose="020B0604020202020204" pitchFamily="34" charset="0"/>
                        </a:rPr>
                        <a:t>24</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dirty="0">
                          <a:solidFill>
                            <a:srgbClr val="000000"/>
                          </a:solidFill>
                          <a:effectLst/>
                          <a:latin typeface="Arial" panose="020B0604020202020204" pitchFamily="34" charset="0"/>
                          <a:cs typeface="Arial" panose="020B0604020202020204" pitchFamily="34" charset="0"/>
                        </a:rPr>
                        <a:t>25</a:t>
                      </a:r>
                    </a:p>
                  </a:txBody>
                  <a:tcPr marL="45720" marR="4572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77857946"/>
                  </a:ext>
                </a:extLst>
              </a:tr>
              <a:tr h="238016">
                <a:tc>
                  <a:txBody>
                    <a:bodyPr/>
                    <a:lstStyle/>
                    <a:p>
                      <a:pPr algn="r" rtl="0" fontAlgn="b"/>
                      <a:r>
                        <a:rPr lang="en-US" sz="1000" b="0" i="0" u="none" strike="noStrike" dirty="0">
                          <a:solidFill>
                            <a:schemeClr val="tx1"/>
                          </a:solidFill>
                          <a:effectLst/>
                          <a:latin typeface="Arial" panose="020B0604020202020204" pitchFamily="34" charset="0"/>
                          <a:cs typeface="Arial" panose="020B0604020202020204" pitchFamily="34" charset="0"/>
                        </a:rPr>
                        <a:t>F27</a:t>
                      </a:r>
                    </a:p>
                  </a:txBody>
                  <a:tcPr marL="45720" marR="45720"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000" b="0" i="0" u="none" strike="noStrike" dirty="0">
                          <a:solidFill>
                            <a:schemeClr val="tx1"/>
                          </a:solidFill>
                          <a:effectLst/>
                          <a:latin typeface="Arial" panose="020B0604020202020204" pitchFamily="34" charset="0"/>
                          <a:cs typeface="Arial" panose="020B0604020202020204" pitchFamily="34" charset="0"/>
                        </a:rPr>
                        <a:t>9.4</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000" b="0" i="1" u="none" strike="noStrike" dirty="0">
                          <a:solidFill>
                            <a:schemeClr val="tx1"/>
                          </a:solidFill>
                          <a:effectLst/>
                          <a:latin typeface="Arial" panose="020B0604020202020204" pitchFamily="34" charset="0"/>
                          <a:cs typeface="Arial" panose="020B0604020202020204" pitchFamily="34" charset="0"/>
                        </a:rPr>
                        <a:t>TUBB8</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000" b="0" i="0" u="none" strike="noStrike" dirty="0">
                          <a:solidFill>
                            <a:schemeClr val="tx1"/>
                          </a:solidFill>
                          <a:effectLst/>
                          <a:latin typeface="Arial" panose="020B0604020202020204" pitchFamily="34" charset="0"/>
                          <a:cs typeface="Arial" panose="020B0604020202020204" pitchFamily="34" charset="0"/>
                        </a:rPr>
                        <a:t>AD</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000" b="0" i="0" u="none" strike="noStrike" dirty="0">
                          <a:solidFill>
                            <a:schemeClr val="tx1"/>
                          </a:solidFill>
                          <a:effectLst/>
                          <a:latin typeface="Arial" panose="020B0604020202020204" pitchFamily="34" charset="0"/>
                          <a:cs typeface="Arial" panose="020B0604020202020204" pitchFamily="34" charset="0"/>
                        </a:rPr>
                        <a:t>missense</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000" b="0" i="0" u="none" strike="noStrike" dirty="0">
                          <a:solidFill>
                            <a:schemeClr val="tx1"/>
                          </a:solidFill>
                          <a:effectLst/>
                          <a:latin typeface="Arial" panose="020B0604020202020204" pitchFamily="34" charset="0"/>
                          <a:cs typeface="Arial" panose="020B0604020202020204" pitchFamily="34" charset="0"/>
                        </a:rPr>
                        <a:t>quad with affected sibling</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000" b="0" i="0" u="none" strike="noStrike" dirty="0">
                          <a:solidFill>
                            <a:schemeClr val="tx1"/>
                          </a:solidFill>
                          <a:effectLst/>
                          <a:latin typeface="Arial" panose="020B0604020202020204" pitchFamily="34" charset="0"/>
                          <a:cs typeface="Arial" panose="020B0604020202020204" pitchFamily="34" charset="0"/>
                        </a:rPr>
                        <a:t>VUS</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9</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12</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dirty="0">
                          <a:solidFill>
                            <a:srgbClr val="000000"/>
                          </a:solidFill>
                          <a:effectLst/>
                          <a:latin typeface="Arial" panose="020B0604020202020204" pitchFamily="34" charset="0"/>
                          <a:cs typeface="Arial" panose="020B0604020202020204" pitchFamily="34" charset="0"/>
                        </a:rPr>
                        <a:t>15</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17</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19</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dirty="0">
                          <a:solidFill>
                            <a:srgbClr val="000000"/>
                          </a:solidFill>
                          <a:effectLst/>
                          <a:latin typeface="Arial" panose="020B0604020202020204" pitchFamily="34" charset="0"/>
                          <a:cs typeface="Arial" panose="020B0604020202020204" pitchFamily="34" charset="0"/>
                        </a:rPr>
                        <a:t>20</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dirty="0">
                          <a:solidFill>
                            <a:srgbClr val="000000"/>
                          </a:solidFill>
                          <a:effectLst/>
                          <a:latin typeface="Arial" panose="020B0604020202020204" pitchFamily="34" charset="0"/>
                          <a:cs typeface="Arial" panose="020B0604020202020204" pitchFamily="34" charset="0"/>
                        </a:rPr>
                        <a:t>20</a:t>
                      </a:r>
                    </a:p>
                  </a:txBody>
                  <a:tcPr marL="45720" marR="4572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37612898"/>
                  </a:ext>
                </a:extLst>
              </a:tr>
              <a:tr h="238016">
                <a:tc>
                  <a:txBody>
                    <a:bodyPr/>
                    <a:lstStyle/>
                    <a:p>
                      <a:pPr algn="r" rtl="0" fontAlgn="b"/>
                      <a:r>
                        <a:rPr lang="en-US" sz="1000" b="0" i="0" u="none" strike="noStrike" dirty="0">
                          <a:solidFill>
                            <a:schemeClr val="tx1"/>
                          </a:solidFill>
                          <a:effectLst/>
                          <a:latin typeface="Arial" panose="020B0604020202020204" pitchFamily="34" charset="0"/>
                          <a:cs typeface="Arial" panose="020B0604020202020204" pitchFamily="34" charset="0"/>
                        </a:rPr>
                        <a:t>F19</a:t>
                      </a:r>
                    </a:p>
                  </a:txBody>
                  <a:tcPr marL="45720" marR="45720"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000" b="0" i="0" u="none" strike="noStrike" dirty="0">
                          <a:solidFill>
                            <a:schemeClr val="tx1"/>
                          </a:solidFill>
                          <a:effectLst/>
                          <a:latin typeface="Arial" panose="020B0604020202020204" pitchFamily="34" charset="0"/>
                          <a:cs typeface="Arial" panose="020B0604020202020204" pitchFamily="34" charset="0"/>
                        </a:rPr>
                        <a:t>65.4</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000" b="0" i="1" u="none" strike="noStrike" dirty="0">
                          <a:solidFill>
                            <a:schemeClr val="tx1"/>
                          </a:solidFill>
                          <a:effectLst/>
                          <a:latin typeface="Arial" panose="020B0604020202020204" pitchFamily="34" charset="0"/>
                          <a:cs typeface="Arial" panose="020B0604020202020204" pitchFamily="34" charset="0"/>
                        </a:rPr>
                        <a:t>CLTC</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000" b="0" i="0" u="none" strike="noStrike" dirty="0">
                          <a:solidFill>
                            <a:schemeClr val="tx1"/>
                          </a:solidFill>
                          <a:effectLst/>
                          <a:latin typeface="Arial" panose="020B0604020202020204" pitchFamily="34" charset="0"/>
                          <a:cs typeface="Arial" panose="020B0604020202020204" pitchFamily="34" charset="0"/>
                        </a:rPr>
                        <a:t>de novo</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000" b="0" i="0" u="none" strike="noStrike" dirty="0">
                          <a:solidFill>
                            <a:schemeClr val="tx1"/>
                          </a:solidFill>
                          <a:effectLst/>
                          <a:latin typeface="Arial" panose="020B0604020202020204" pitchFamily="34" charset="0"/>
                          <a:cs typeface="Arial" panose="020B0604020202020204" pitchFamily="34" charset="0"/>
                        </a:rPr>
                        <a:t>frameshift</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lang="en-US" sz="1000" b="0" i="0" u="none" strike="noStrike" dirty="0">
                          <a:solidFill>
                            <a:schemeClr val="tx1"/>
                          </a:solidFill>
                          <a:effectLst/>
                          <a:latin typeface="Arial" panose="020B0604020202020204" pitchFamily="34" charset="0"/>
                          <a:cs typeface="Arial" panose="020B0604020202020204" pitchFamily="34" charset="0"/>
                        </a:rPr>
                        <a:t>trio, unaffected parents</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000" b="0" i="0" u="none" strike="noStrike" dirty="0">
                          <a:solidFill>
                            <a:schemeClr val="tx1"/>
                          </a:solidFill>
                          <a:effectLst/>
                          <a:latin typeface="Arial" panose="020B0604020202020204" pitchFamily="34" charset="0"/>
                          <a:cs typeface="Arial" panose="020B0604020202020204" pitchFamily="34" charset="0"/>
                        </a:rPr>
                        <a:t>LP</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BF2FF"/>
                    </a:solid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8</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11</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dirty="0">
                          <a:solidFill>
                            <a:srgbClr val="000000"/>
                          </a:solidFill>
                          <a:effectLst/>
                          <a:latin typeface="Arial" panose="020B0604020202020204" pitchFamily="34" charset="0"/>
                          <a:cs typeface="Arial" panose="020B0604020202020204" pitchFamily="34" charset="0"/>
                        </a:rPr>
                        <a:t>13</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dirty="0">
                          <a:solidFill>
                            <a:srgbClr val="000000"/>
                          </a:solidFill>
                          <a:effectLst/>
                          <a:latin typeface="Arial" panose="020B0604020202020204" pitchFamily="34" charset="0"/>
                          <a:cs typeface="Arial" panose="020B0604020202020204" pitchFamily="34" charset="0"/>
                        </a:rPr>
                        <a:t>15</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16</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17</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dirty="0">
                          <a:solidFill>
                            <a:srgbClr val="000000"/>
                          </a:solidFill>
                          <a:effectLst/>
                          <a:latin typeface="Arial" panose="020B0604020202020204" pitchFamily="34" charset="0"/>
                          <a:cs typeface="Arial" panose="020B0604020202020204" pitchFamily="34" charset="0"/>
                        </a:rPr>
                        <a:t>17</a:t>
                      </a:r>
                    </a:p>
                  </a:txBody>
                  <a:tcPr marL="45720" marR="4572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07703808"/>
                  </a:ext>
                </a:extLst>
              </a:tr>
              <a:tr h="238016">
                <a:tc>
                  <a:txBody>
                    <a:bodyPr/>
                    <a:lstStyle/>
                    <a:p>
                      <a:pPr algn="r" rtl="0" fontAlgn="b"/>
                      <a:r>
                        <a:rPr lang="en-US" sz="1000" b="0" i="0" u="none" strike="noStrike" dirty="0">
                          <a:solidFill>
                            <a:schemeClr val="tx1"/>
                          </a:solidFill>
                          <a:effectLst/>
                          <a:latin typeface="Arial" panose="020B0604020202020204" pitchFamily="34" charset="0"/>
                          <a:cs typeface="Arial" panose="020B0604020202020204" pitchFamily="34" charset="0"/>
                        </a:rPr>
                        <a:t>F05</a:t>
                      </a:r>
                    </a:p>
                  </a:txBody>
                  <a:tcPr marL="45720" marR="45720"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000" b="0" i="0" u="none" strike="noStrike" dirty="0">
                          <a:solidFill>
                            <a:schemeClr val="tx1"/>
                          </a:solidFill>
                          <a:effectLst/>
                          <a:latin typeface="Arial" panose="020B0604020202020204" pitchFamily="34" charset="0"/>
                          <a:cs typeface="Arial" panose="020B0604020202020204" pitchFamily="34" charset="0"/>
                        </a:rPr>
                        <a:t>55.5</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000" b="0" i="1" u="none" strike="noStrike" dirty="0">
                          <a:solidFill>
                            <a:schemeClr val="tx1"/>
                          </a:solidFill>
                          <a:effectLst/>
                          <a:latin typeface="Arial" panose="020B0604020202020204" pitchFamily="34" charset="0"/>
                          <a:cs typeface="Arial" panose="020B0604020202020204" pitchFamily="34" charset="0"/>
                        </a:rPr>
                        <a:t>PI4KA</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000" b="0" i="0" u="none" strike="noStrike" dirty="0">
                          <a:solidFill>
                            <a:schemeClr val="tx1"/>
                          </a:solidFill>
                          <a:effectLst/>
                          <a:latin typeface="Arial" panose="020B0604020202020204" pitchFamily="34" charset="0"/>
                          <a:cs typeface="Arial" panose="020B0604020202020204" pitchFamily="34" charset="0"/>
                        </a:rPr>
                        <a:t>AR</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000" b="0" i="0" u="none" strike="noStrike" dirty="0">
                          <a:solidFill>
                            <a:schemeClr val="tx1"/>
                          </a:solidFill>
                          <a:effectLst/>
                          <a:latin typeface="Arial" panose="020B0604020202020204" pitchFamily="34" charset="0"/>
                          <a:cs typeface="Arial" panose="020B0604020202020204" pitchFamily="34" charset="0"/>
                        </a:rPr>
                        <a:t>nonsense; missense</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000" b="0" i="0" u="none" strike="noStrike" dirty="0">
                          <a:solidFill>
                            <a:schemeClr val="tx1"/>
                          </a:solidFill>
                          <a:effectLst/>
                          <a:latin typeface="Arial" panose="020B0604020202020204" pitchFamily="34" charset="0"/>
                          <a:cs typeface="Arial" panose="020B0604020202020204" pitchFamily="34" charset="0"/>
                        </a:rPr>
                        <a:t>duo, unaffected father</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000" b="0" i="0" u="none" strike="noStrike" dirty="0">
                          <a:solidFill>
                            <a:schemeClr val="tx1"/>
                          </a:solidFill>
                          <a:effectLst/>
                          <a:latin typeface="Arial" panose="020B0604020202020204" pitchFamily="34" charset="0"/>
                          <a:cs typeface="Arial" panose="020B0604020202020204" pitchFamily="34" charset="0"/>
                        </a:rPr>
                        <a:t>P; LP</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6</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7</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dirty="0">
                          <a:solidFill>
                            <a:srgbClr val="000000"/>
                          </a:solidFill>
                          <a:effectLst/>
                          <a:latin typeface="Arial" panose="020B0604020202020204" pitchFamily="34" charset="0"/>
                          <a:cs typeface="Arial" panose="020B0604020202020204" pitchFamily="34" charset="0"/>
                        </a:rPr>
                        <a:t>9</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dirty="0">
                          <a:solidFill>
                            <a:srgbClr val="000000"/>
                          </a:solidFill>
                          <a:effectLst/>
                          <a:latin typeface="Arial" panose="020B0604020202020204" pitchFamily="34" charset="0"/>
                          <a:cs typeface="Arial" panose="020B0604020202020204" pitchFamily="34" charset="0"/>
                        </a:rPr>
                        <a:t>12</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12</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15</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dirty="0">
                          <a:solidFill>
                            <a:srgbClr val="000000"/>
                          </a:solidFill>
                          <a:effectLst/>
                          <a:latin typeface="Arial" panose="020B0604020202020204" pitchFamily="34" charset="0"/>
                          <a:cs typeface="Arial" panose="020B0604020202020204" pitchFamily="34" charset="0"/>
                        </a:rPr>
                        <a:t>18</a:t>
                      </a:r>
                    </a:p>
                  </a:txBody>
                  <a:tcPr marL="45720" marR="4572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82256450"/>
                  </a:ext>
                </a:extLst>
              </a:tr>
              <a:tr h="238016">
                <a:tc>
                  <a:txBody>
                    <a:bodyPr/>
                    <a:lstStyle/>
                    <a:p>
                      <a:pPr algn="r" rtl="0" fontAlgn="b"/>
                      <a:r>
                        <a:rPr lang="en-US" sz="1000" b="0" i="0" u="none" strike="noStrike" dirty="0">
                          <a:solidFill>
                            <a:schemeClr val="tx1"/>
                          </a:solidFill>
                          <a:effectLst/>
                          <a:latin typeface="Arial" panose="020B0604020202020204" pitchFamily="34" charset="0"/>
                          <a:cs typeface="Arial" panose="020B0604020202020204" pitchFamily="34" charset="0"/>
                        </a:rPr>
                        <a:t>F06</a:t>
                      </a:r>
                    </a:p>
                  </a:txBody>
                  <a:tcPr marL="45720" marR="45720"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000" b="0" i="0" u="none" strike="noStrike" dirty="0">
                          <a:solidFill>
                            <a:schemeClr val="tx1"/>
                          </a:solidFill>
                          <a:effectLst/>
                          <a:latin typeface="Arial" panose="020B0604020202020204" pitchFamily="34" charset="0"/>
                          <a:cs typeface="Arial" panose="020B0604020202020204" pitchFamily="34" charset="0"/>
                        </a:rPr>
                        <a:t>63.3</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000" b="0" i="1" u="none" strike="noStrike" dirty="0">
                          <a:solidFill>
                            <a:schemeClr val="tx1"/>
                          </a:solidFill>
                          <a:effectLst/>
                          <a:latin typeface="Arial" panose="020B0604020202020204" pitchFamily="34" charset="0"/>
                          <a:cs typeface="Arial" panose="020B0604020202020204" pitchFamily="34" charset="0"/>
                        </a:rPr>
                        <a:t>KCND2</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000" b="0" i="0" u="none" strike="noStrike" dirty="0">
                          <a:solidFill>
                            <a:schemeClr val="tx1"/>
                          </a:solidFill>
                          <a:effectLst/>
                          <a:latin typeface="Arial" panose="020B0604020202020204" pitchFamily="34" charset="0"/>
                          <a:cs typeface="Arial" panose="020B0604020202020204" pitchFamily="34" charset="0"/>
                        </a:rPr>
                        <a:t>unknown</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000" b="0" i="0" u="none" strike="noStrike" dirty="0">
                          <a:solidFill>
                            <a:schemeClr val="tx1"/>
                          </a:solidFill>
                          <a:effectLst/>
                          <a:latin typeface="Arial" panose="020B0604020202020204" pitchFamily="34" charset="0"/>
                          <a:cs typeface="Arial" panose="020B0604020202020204" pitchFamily="34" charset="0"/>
                        </a:rPr>
                        <a:t>missense</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000" b="0" i="0" u="none" strike="noStrike" dirty="0">
                          <a:solidFill>
                            <a:schemeClr val="tx1"/>
                          </a:solidFill>
                          <a:effectLst/>
                          <a:latin typeface="Arial" panose="020B0604020202020204" pitchFamily="34" charset="0"/>
                          <a:cs typeface="Arial" panose="020B0604020202020204" pitchFamily="34" charset="0"/>
                        </a:rPr>
                        <a:t>duo, unaffected father</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000" b="0" i="0" u="none" strike="noStrike" dirty="0">
                          <a:solidFill>
                            <a:schemeClr val="tx1"/>
                          </a:solidFill>
                          <a:effectLst/>
                          <a:latin typeface="Arial" panose="020B0604020202020204" pitchFamily="34" charset="0"/>
                          <a:cs typeface="Arial" panose="020B0604020202020204" pitchFamily="34" charset="0"/>
                        </a:rPr>
                        <a:t>LP</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BF2FF"/>
                    </a:solid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0</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dirty="0">
                          <a:solidFill>
                            <a:srgbClr val="000000"/>
                          </a:solidFill>
                          <a:effectLst/>
                          <a:latin typeface="Arial" panose="020B0604020202020204" pitchFamily="34" charset="0"/>
                          <a:cs typeface="Arial" panose="020B0604020202020204" pitchFamily="34" charset="0"/>
                        </a:rPr>
                        <a:t>1</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dirty="0">
                          <a:solidFill>
                            <a:srgbClr val="000000"/>
                          </a:solidFill>
                          <a:effectLst/>
                          <a:latin typeface="Arial" panose="020B0604020202020204" pitchFamily="34" charset="0"/>
                          <a:cs typeface="Arial" panose="020B0604020202020204" pitchFamily="34" charset="0"/>
                        </a:rPr>
                        <a:t>3</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dirty="0">
                          <a:solidFill>
                            <a:srgbClr val="000000"/>
                          </a:solidFill>
                          <a:effectLst/>
                          <a:latin typeface="Arial" panose="020B0604020202020204" pitchFamily="34" charset="0"/>
                          <a:cs typeface="Arial" panose="020B0604020202020204" pitchFamily="34" charset="0"/>
                        </a:rPr>
                        <a:t>5</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12</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22</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dirty="0">
                          <a:solidFill>
                            <a:srgbClr val="000000"/>
                          </a:solidFill>
                          <a:effectLst/>
                          <a:latin typeface="Arial" panose="020B0604020202020204" pitchFamily="34" charset="0"/>
                          <a:cs typeface="Arial" panose="020B0604020202020204" pitchFamily="34" charset="0"/>
                        </a:rPr>
                        <a:t>26</a:t>
                      </a:r>
                    </a:p>
                  </a:txBody>
                  <a:tcPr marL="45720" marR="4572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84838218"/>
                  </a:ext>
                </a:extLst>
              </a:tr>
            </a:tbl>
          </a:graphicData>
        </a:graphic>
      </p:graphicFrame>
      <p:cxnSp>
        <p:nvCxnSpPr>
          <p:cNvPr id="22" name="Straight Arrow Connector 21">
            <a:extLst>
              <a:ext uri="{FF2B5EF4-FFF2-40B4-BE49-F238E27FC236}">
                <a16:creationId xmlns:a16="http://schemas.microsoft.com/office/drawing/2014/main" id="{34F4F46F-C2CB-ACA0-099D-74286D1F4527}"/>
              </a:ext>
            </a:extLst>
          </p:cNvPr>
          <p:cNvCxnSpPr>
            <a:cxnSpLocks/>
          </p:cNvCxnSpPr>
          <p:nvPr/>
        </p:nvCxnSpPr>
        <p:spPr>
          <a:xfrm>
            <a:off x="3714889" y="2012627"/>
            <a:ext cx="0" cy="3696667"/>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2281EF98-757E-2E60-BA50-BB7524D6D3EB}"/>
              </a:ext>
            </a:extLst>
          </p:cNvPr>
          <p:cNvSpPr txBox="1"/>
          <p:nvPr/>
        </p:nvSpPr>
        <p:spPr>
          <a:xfrm rot="16200000">
            <a:off x="1741327" y="3735730"/>
            <a:ext cx="3670128" cy="276999"/>
          </a:xfrm>
          <a:prstGeom prst="rect">
            <a:avLst/>
          </a:prstGeom>
          <a:noFill/>
        </p:spPr>
        <p:txBody>
          <a:bodyPr wrap="square" rtlCol="0">
            <a:spAutoFit/>
          </a:bodyPr>
          <a:lstStyle/>
          <a:p>
            <a:pPr algn="ctr"/>
            <a:r>
              <a:rPr lang="en-US" sz="1200" dirty="0">
                <a:latin typeface="Arial" panose="020B0604020202020204" pitchFamily="34" charset="0"/>
                <a:cs typeface="Arial" panose="020B0604020202020204" pitchFamily="34" charset="0"/>
              </a:rPr>
              <a:t>Detection rate</a:t>
            </a:r>
          </a:p>
        </p:txBody>
      </p:sp>
      <p:sp>
        <p:nvSpPr>
          <p:cNvPr id="24" name="Rectangle 23">
            <a:extLst>
              <a:ext uri="{FF2B5EF4-FFF2-40B4-BE49-F238E27FC236}">
                <a16:creationId xmlns:a16="http://schemas.microsoft.com/office/drawing/2014/main" id="{AE387F36-CCDC-F102-6BAE-57891C7B1EB4}"/>
              </a:ext>
            </a:extLst>
          </p:cNvPr>
          <p:cNvSpPr/>
          <p:nvPr/>
        </p:nvSpPr>
        <p:spPr>
          <a:xfrm>
            <a:off x="-180109" y="-96982"/>
            <a:ext cx="12704618" cy="1385455"/>
          </a:xfrm>
          <a:prstGeom prst="rect">
            <a:avLst/>
          </a:prstGeom>
          <a:solidFill>
            <a:srgbClr val="6AA4A2"/>
          </a:solidFill>
          <a:ln>
            <a:solidFill>
              <a:srgbClr val="6AA4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itle 1">
            <a:extLst>
              <a:ext uri="{FF2B5EF4-FFF2-40B4-BE49-F238E27FC236}">
                <a16:creationId xmlns:a16="http://schemas.microsoft.com/office/drawing/2014/main" id="{0DB4FA5E-60BA-D35F-2277-91A6F8797FED}"/>
              </a:ext>
            </a:extLst>
          </p:cNvPr>
          <p:cNvSpPr>
            <a:spLocks noGrp="1"/>
          </p:cNvSpPr>
          <p:nvPr>
            <p:ph type="title"/>
          </p:nvPr>
        </p:nvSpPr>
        <p:spPr>
          <a:xfrm>
            <a:off x="838199" y="-67037"/>
            <a:ext cx="11686309" cy="1325563"/>
          </a:xfrm>
        </p:spPr>
        <p:txBody>
          <a:bodyPr>
            <a:normAutofit/>
          </a:bodyPr>
          <a:lstStyle/>
          <a:p>
            <a:r>
              <a:rPr lang="en-US" sz="2500" b="1" dirty="0">
                <a:solidFill>
                  <a:schemeClr val="bg1"/>
                </a:solidFill>
                <a:latin typeface="Arial" panose="020B0604020202020204" pitchFamily="34" charset="0"/>
                <a:cs typeface="Arial" panose="020B0604020202020204" pitchFamily="34" charset="0"/>
              </a:rPr>
              <a:t>Result 1. Point allocation based on the prioritization of causal variants  </a:t>
            </a:r>
          </a:p>
        </p:txBody>
      </p:sp>
      <p:sp>
        <p:nvSpPr>
          <p:cNvPr id="9" name="Text Box 6">
            <a:extLst>
              <a:ext uri="{FF2B5EF4-FFF2-40B4-BE49-F238E27FC236}">
                <a16:creationId xmlns:a16="http://schemas.microsoft.com/office/drawing/2014/main" id="{D4F9DCA7-0F51-8E80-DEE3-68400E05354E}"/>
              </a:ext>
            </a:extLst>
          </p:cNvPr>
          <p:cNvSpPr txBox="1">
            <a:spLocks noChangeArrowheads="1"/>
          </p:cNvSpPr>
          <p:nvPr/>
        </p:nvSpPr>
        <p:spPr bwMode="auto">
          <a:xfrm>
            <a:off x="0" y="6513094"/>
            <a:ext cx="1500732"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dirty="0">
                <a:solidFill>
                  <a:srgbClr val="646164"/>
                </a:solidFill>
                <a:latin typeface="Arial" panose="020B0604020202020204" pitchFamily="34" charset="0"/>
                <a:cs typeface="Arial" panose="020B0604020202020204" pitchFamily="34" charset="0"/>
              </a:rPr>
              <a:t>Created for CAGI 6</a:t>
            </a:r>
          </a:p>
        </p:txBody>
      </p:sp>
      <p:sp>
        <p:nvSpPr>
          <p:cNvPr id="12" name="Text Box 8">
            <a:extLst>
              <a:ext uri="{FF2B5EF4-FFF2-40B4-BE49-F238E27FC236}">
                <a16:creationId xmlns:a16="http://schemas.microsoft.com/office/drawing/2014/main" id="{43EF614F-7827-194A-8D27-12130BAFD78B}"/>
              </a:ext>
            </a:extLst>
          </p:cNvPr>
          <p:cNvSpPr txBox="1">
            <a:spLocks noChangeArrowheads="1"/>
          </p:cNvSpPr>
          <p:nvPr/>
        </p:nvSpPr>
        <p:spPr bwMode="auto">
          <a:xfrm>
            <a:off x="10854775" y="6513093"/>
            <a:ext cx="1337225"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sz="1200" dirty="0">
                <a:solidFill>
                  <a:srgbClr val="646164"/>
                </a:solidFill>
                <a:latin typeface="Arial" panose="020B0604020202020204" pitchFamily="34" charset="0"/>
                <a:cs typeface="Arial" panose="020B0604020202020204" pitchFamily="34" charset="0"/>
              </a:rPr>
              <a:t>Sarah L. Stenton</a:t>
            </a:r>
          </a:p>
        </p:txBody>
      </p:sp>
      <p:sp>
        <p:nvSpPr>
          <p:cNvPr id="13" name="Text Box 9">
            <a:extLst>
              <a:ext uri="{FF2B5EF4-FFF2-40B4-BE49-F238E27FC236}">
                <a16:creationId xmlns:a16="http://schemas.microsoft.com/office/drawing/2014/main" id="{B323A1C9-C536-F5DE-0A06-2376F1B0B6C7}"/>
              </a:ext>
            </a:extLst>
          </p:cNvPr>
          <p:cNvSpPr txBox="1">
            <a:spLocks noChangeArrowheads="1"/>
          </p:cNvSpPr>
          <p:nvPr/>
        </p:nvSpPr>
        <p:spPr bwMode="auto">
          <a:xfrm>
            <a:off x="5002649" y="6513094"/>
            <a:ext cx="189667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dirty="0" err="1">
                <a:solidFill>
                  <a:srgbClr val="646164"/>
                </a:solidFill>
                <a:latin typeface="Arial" panose="020B0604020202020204" pitchFamily="34" charset="0"/>
                <a:cs typeface="Arial" panose="020B0604020202020204" pitchFamily="34" charset="0"/>
              </a:rPr>
              <a:t>genomeinterpretation.org</a:t>
            </a:r>
            <a:endParaRPr lang="en-US" altLang="en-US" sz="1200" dirty="0">
              <a:solidFill>
                <a:srgbClr val="646164"/>
              </a:solidFill>
              <a:latin typeface="Arial" panose="020B0604020202020204" pitchFamily="34" charset="0"/>
              <a:cs typeface="Arial" panose="020B0604020202020204" pitchFamily="34" charset="0"/>
            </a:endParaRPr>
          </a:p>
        </p:txBody>
      </p:sp>
      <p:pic>
        <p:nvPicPr>
          <p:cNvPr id="11" name="Picture 10" descr="Chart, scatter chart&#10;&#10;Description automatically generated">
            <a:extLst>
              <a:ext uri="{FF2B5EF4-FFF2-40B4-BE49-F238E27FC236}">
                <a16:creationId xmlns:a16="http://schemas.microsoft.com/office/drawing/2014/main" id="{4AF29F3E-4322-9681-F18E-BF41725A2A46}"/>
              </a:ext>
            </a:extLst>
          </p:cNvPr>
          <p:cNvPicPr>
            <a:picLocks noChangeAspect="1"/>
          </p:cNvPicPr>
          <p:nvPr/>
        </p:nvPicPr>
        <p:blipFill>
          <a:blip r:embed="rId3"/>
          <a:stretch>
            <a:fillRect/>
          </a:stretch>
        </p:blipFill>
        <p:spPr>
          <a:xfrm>
            <a:off x="405294" y="2186283"/>
            <a:ext cx="3084009" cy="3429000"/>
          </a:xfrm>
          <a:prstGeom prst="rect">
            <a:avLst/>
          </a:prstGeom>
        </p:spPr>
      </p:pic>
    </p:spTree>
    <p:extLst>
      <p:ext uri="{BB962C8B-B14F-4D97-AF65-F5344CB8AC3E}">
        <p14:creationId xmlns:p14="http://schemas.microsoft.com/office/powerpoint/2010/main" val="3073706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8178D528-9FE1-9040-E5DA-86B5927F6EBB}"/>
              </a:ext>
            </a:extLst>
          </p:cNvPr>
          <p:cNvSpPr/>
          <p:nvPr/>
        </p:nvSpPr>
        <p:spPr>
          <a:xfrm>
            <a:off x="-180109" y="-96982"/>
            <a:ext cx="12704618" cy="1385455"/>
          </a:xfrm>
          <a:prstGeom prst="rect">
            <a:avLst/>
          </a:prstGeom>
          <a:solidFill>
            <a:srgbClr val="6AA4A2"/>
          </a:solidFill>
          <a:ln>
            <a:solidFill>
              <a:srgbClr val="6AA4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itle 1">
            <a:extLst>
              <a:ext uri="{FF2B5EF4-FFF2-40B4-BE49-F238E27FC236}">
                <a16:creationId xmlns:a16="http://schemas.microsoft.com/office/drawing/2014/main" id="{640032EB-232F-29C3-BACF-1C1D08857037}"/>
              </a:ext>
            </a:extLst>
          </p:cNvPr>
          <p:cNvSpPr>
            <a:spLocks noGrp="1"/>
          </p:cNvSpPr>
          <p:nvPr>
            <p:ph type="title"/>
          </p:nvPr>
        </p:nvSpPr>
        <p:spPr>
          <a:xfrm>
            <a:off x="838200" y="-67037"/>
            <a:ext cx="10515600" cy="1325563"/>
          </a:xfrm>
        </p:spPr>
        <p:txBody>
          <a:bodyPr>
            <a:normAutofit/>
          </a:bodyPr>
          <a:lstStyle/>
          <a:p>
            <a:r>
              <a:rPr lang="en-US" sz="2500" b="1" dirty="0">
                <a:solidFill>
                  <a:schemeClr val="bg1"/>
                </a:solidFill>
                <a:latin typeface="Arial" panose="020B0604020202020204" pitchFamily="34" charset="0"/>
                <a:cs typeface="Arial" panose="020B0604020202020204" pitchFamily="34" charset="0"/>
              </a:rPr>
              <a:t>Method 2. Maximum F-measure (F-max) based on estimated probability of causal relationship values </a:t>
            </a:r>
          </a:p>
        </p:txBody>
      </p:sp>
      <p:sp>
        <p:nvSpPr>
          <p:cNvPr id="34" name="TextBox 33">
            <a:extLst>
              <a:ext uri="{FF2B5EF4-FFF2-40B4-BE49-F238E27FC236}">
                <a16:creationId xmlns:a16="http://schemas.microsoft.com/office/drawing/2014/main" id="{B208278F-7F0F-CFCC-5F4E-9AFDB6C3A997}"/>
              </a:ext>
            </a:extLst>
          </p:cNvPr>
          <p:cNvSpPr txBox="1"/>
          <p:nvPr/>
        </p:nvSpPr>
        <p:spPr>
          <a:xfrm>
            <a:off x="629855" y="1480591"/>
            <a:ext cx="11353800" cy="830997"/>
          </a:xfrm>
          <a:prstGeom prst="rect">
            <a:avLst/>
          </a:prstGeom>
          <a:noFill/>
        </p:spPr>
        <p:txBody>
          <a:bodyPr wrap="square" rtlCol="0">
            <a:spAutoFit/>
          </a:bodyPr>
          <a:lstStyle/>
          <a:p>
            <a:pPr marL="285750"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All teams submitted an estimated probability of causal relationship value with each variant prediction</a:t>
            </a:r>
          </a:p>
          <a:p>
            <a:pPr marL="285750"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Real number, 0 to 1, indicating the degree of certainty of causal relationship in the proband</a:t>
            </a:r>
          </a:p>
          <a:p>
            <a:pPr marL="285750"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Determine </a:t>
            </a:r>
            <a:r>
              <a:rPr lang="en-US" sz="1600" b="1" dirty="0">
                <a:latin typeface="Arial" panose="020B0604020202020204" pitchFamily="34" charset="0"/>
                <a:cs typeface="Arial" panose="020B0604020202020204" pitchFamily="34" charset="0"/>
              </a:rPr>
              <a:t>how confident </a:t>
            </a:r>
            <a:r>
              <a:rPr lang="en-US" sz="1600" dirty="0">
                <a:latin typeface="Arial" panose="020B0604020202020204" pitchFamily="34" charset="0"/>
                <a:cs typeface="Arial" panose="020B0604020202020204" pitchFamily="34" charset="0"/>
              </a:rPr>
              <a:t>the teams were in their predictions based on </a:t>
            </a:r>
            <a:r>
              <a:rPr lang="en-US" sz="1600" b="1" dirty="0">
                <a:latin typeface="Arial" panose="020B0604020202020204" pitchFamily="34" charset="0"/>
                <a:cs typeface="Arial" panose="020B0604020202020204" pitchFamily="34" charset="0"/>
              </a:rPr>
              <a:t>how well they discriminated </a:t>
            </a:r>
            <a:r>
              <a:rPr lang="en-US" sz="1600" dirty="0">
                <a:latin typeface="Arial" panose="020B0604020202020204" pitchFamily="34" charset="0"/>
                <a:cs typeface="Arial" panose="020B0604020202020204" pitchFamily="34" charset="0"/>
              </a:rPr>
              <a:t>P variants</a:t>
            </a:r>
          </a:p>
        </p:txBody>
      </p:sp>
      <p:pic>
        <p:nvPicPr>
          <p:cNvPr id="59" name="Picture 58" descr="Shape&#10;&#10;Description automatically generated with medium confidence">
            <a:extLst>
              <a:ext uri="{FF2B5EF4-FFF2-40B4-BE49-F238E27FC236}">
                <a16:creationId xmlns:a16="http://schemas.microsoft.com/office/drawing/2014/main" id="{E691743E-8D8E-1C59-6343-78C5C9C151E6}"/>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5032605" y="5394473"/>
            <a:ext cx="1425126" cy="1097280"/>
          </a:xfrm>
          <a:prstGeom prst="rect">
            <a:avLst/>
          </a:prstGeom>
        </p:spPr>
      </p:pic>
      <p:pic>
        <p:nvPicPr>
          <p:cNvPr id="61" name="Picture 60" descr="Chart, line chart&#10;&#10;Description automatically generated">
            <a:extLst>
              <a:ext uri="{FF2B5EF4-FFF2-40B4-BE49-F238E27FC236}">
                <a16:creationId xmlns:a16="http://schemas.microsoft.com/office/drawing/2014/main" id="{CB207972-ED17-FB9D-E950-5A4DD8EC2A6B}"/>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3647085" y="5394473"/>
            <a:ext cx="1425126" cy="1097280"/>
          </a:xfrm>
          <a:prstGeom prst="rect">
            <a:avLst/>
          </a:prstGeom>
        </p:spPr>
      </p:pic>
      <p:pic>
        <p:nvPicPr>
          <p:cNvPr id="63" name="Picture 62" descr="Shape, rectangle&#10;&#10;Description automatically generated">
            <a:extLst>
              <a:ext uri="{FF2B5EF4-FFF2-40B4-BE49-F238E27FC236}">
                <a16:creationId xmlns:a16="http://schemas.microsoft.com/office/drawing/2014/main" id="{6C170D5D-71B2-0CA5-A1D5-9AAD8FC836B7}"/>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5032605" y="4408673"/>
            <a:ext cx="1425126" cy="1097280"/>
          </a:xfrm>
          <a:prstGeom prst="rect">
            <a:avLst/>
          </a:prstGeom>
        </p:spPr>
      </p:pic>
      <p:pic>
        <p:nvPicPr>
          <p:cNvPr id="65" name="Picture 64" descr="Shape&#10;&#10;Description automatically generated with low confidence">
            <a:extLst>
              <a:ext uri="{FF2B5EF4-FFF2-40B4-BE49-F238E27FC236}">
                <a16:creationId xmlns:a16="http://schemas.microsoft.com/office/drawing/2014/main" id="{5BF5D9A9-72D9-980A-BFD0-B091EFD56BF9}"/>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3647085" y="4408673"/>
            <a:ext cx="1425126" cy="1097280"/>
          </a:xfrm>
          <a:prstGeom prst="rect">
            <a:avLst/>
          </a:prstGeom>
        </p:spPr>
      </p:pic>
      <p:pic>
        <p:nvPicPr>
          <p:cNvPr id="67" name="Picture 66" descr="Chart&#10;&#10;Description automatically generated">
            <a:extLst>
              <a:ext uri="{FF2B5EF4-FFF2-40B4-BE49-F238E27FC236}">
                <a16:creationId xmlns:a16="http://schemas.microsoft.com/office/drawing/2014/main" id="{12317696-DF83-C825-FFE1-A3EB90120BE1}"/>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5032605" y="3422873"/>
            <a:ext cx="1425126" cy="1097280"/>
          </a:xfrm>
          <a:prstGeom prst="rect">
            <a:avLst/>
          </a:prstGeom>
        </p:spPr>
      </p:pic>
      <p:pic>
        <p:nvPicPr>
          <p:cNvPr id="77" name="Picture 76" descr="Chart, rectangle&#10;&#10;Description automatically generated with medium confidence">
            <a:extLst>
              <a:ext uri="{FF2B5EF4-FFF2-40B4-BE49-F238E27FC236}">
                <a16:creationId xmlns:a16="http://schemas.microsoft.com/office/drawing/2014/main" id="{8818497F-E353-DF0C-28F3-C03841FE701F}"/>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3647085" y="3422873"/>
            <a:ext cx="1425126" cy="1097280"/>
          </a:xfrm>
          <a:prstGeom prst="rect">
            <a:avLst/>
          </a:prstGeom>
        </p:spPr>
      </p:pic>
      <p:pic>
        <p:nvPicPr>
          <p:cNvPr id="79" name="Picture 78" descr="Chart, shape, histogram, rectangle&#10;&#10;Description automatically generated">
            <a:extLst>
              <a:ext uri="{FF2B5EF4-FFF2-40B4-BE49-F238E27FC236}">
                <a16:creationId xmlns:a16="http://schemas.microsoft.com/office/drawing/2014/main" id="{D8DF8BB8-F625-EF95-6FF5-A6AB74A48808}"/>
              </a:ext>
            </a:extLst>
          </p:cNvPr>
          <p:cNvPicPr>
            <a:picLocks noChangeAspect="1"/>
          </p:cNvPicPr>
          <p:nvPr/>
        </p:nvPicPr>
        <p:blipFill>
          <a:blip r:embed="rId8">
            <a:clrChange>
              <a:clrFrom>
                <a:srgbClr val="FFFFFF"/>
              </a:clrFrom>
              <a:clrTo>
                <a:srgbClr val="FFFFFF">
                  <a:alpha val="0"/>
                </a:srgbClr>
              </a:clrTo>
            </a:clrChange>
          </a:blip>
          <a:stretch>
            <a:fillRect/>
          </a:stretch>
        </p:blipFill>
        <p:spPr>
          <a:xfrm>
            <a:off x="5032605" y="2440160"/>
            <a:ext cx="1425126" cy="1097280"/>
          </a:xfrm>
          <a:prstGeom prst="rect">
            <a:avLst/>
          </a:prstGeom>
        </p:spPr>
      </p:pic>
      <p:pic>
        <p:nvPicPr>
          <p:cNvPr id="81" name="Picture 80" descr="Shape, rectangle&#10;&#10;Description automatically generated">
            <a:extLst>
              <a:ext uri="{FF2B5EF4-FFF2-40B4-BE49-F238E27FC236}">
                <a16:creationId xmlns:a16="http://schemas.microsoft.com/office/drawing/2014/main" id="{D8966C16-4BE6-CAC4-A881-816D12390E19}"/>
              </a:ext>
            </a:extLst>
          </p:cNvPr>
          <p:cNvPicPr>
            <a:picLocks noChangeAspect="1"/>
          </p:cNvPicPr>
          <p:nvPr/>
        </p:nvPicPr>
        <p:blipFill>
          <a:blip r:embed="rId9">
            <a:clrChange>
              <a:clrFrom>
                <a:srgbClr val="FFFFFF"/>
              </a:clrFrom>
              <a:clrTo>
                <a:srgbClr val="FFFFFF">
                  <a:alpha val="0"/>
                </a:srgbClr>
              </a:clrTo>
            </a:clrChange>
          </a:blip>
          <a:stretch>
            <a:fillRect/>
          </a:stretch>
        </p:blipFill>
        <p:spPr>
          <a:xfrm>
            <a:off x="3647085" y="2440160"/>
            <a:ext cx="1425126" cy="1097280"/>
          </a:xfrm>
          <a:prstGeom prst="rect">
            <a:avLst/>
          </a:prstGeom>
        </p:spPr>
      </p:pic>
      <p:pic>
        <p:nvPicPr>
          <p:cNvPr id="83" name="Picture 82" descr="Chart, histogram&#10;&#10;Description automatically generated">
            <a:extLst>
              <a:ext uri="{FF2B5EF4-FFF2-40B4-BE49-F238E27FC236}">
                <a16:creationId xmlns:a16="http://schemas.microsoft.com/office/drawing/2014/main" id="{47EFEE66-90D1-17B5-20EC-90636279EE45}"/>
              </a:ext>
            </a:extLst>
          </p:cNvPr>
          <p:cNvPicPr>
            <a:picLocks noChangeAspect="1"/>
          </p:cNvPicPr>
          <p:nvPr/>
        </p:nvPicPr>
        <p:blipFill>
          <a:blip r:embed="rId10">
            <a:clrChange>
              <a:clrFrom>
                <a:srgbClr val="FFFFFF"/>
              </a:clrFrom>
              <a:clrTo>
                <a:srgbClr val="FFFFFF">
                  <a:alpha val="0"/>
                </a:srgbClr>
              </a:clrTo>
            </a:clrChange>
          </a:blip>
          <a:stretch>
            <a:fillRect/>
          </a:stretch>
        </p:blipFill>
        <p:spPr>
          <a:xfrm>
            <a:off x="2221959" y="5394473"/>
            <a:ext cx="1425126" cy="1097280"/>
          </a:xfrm>
          <a:prstGeom prst="rect">
            <a:avLst/>
          </a:prstGeom>
        </p:spPr>
      </p:pic>
      <p:pic>
        <p:nvPicPr>
          <p:cNvPr id="85" name="Picture 84" descr="Chart, line chart&#10;&#10;Description automatically generated">
            <a:extLst>
              <a:ext uri="{FF2B5EF4-FFF2-40B4-BE49-F238E27FC236}">
                <a16:creationId xmlns:a16="http://schemas.microsoft.com/office/drawing/2014/main" id="{02F25977-9263-82A9-86C0-DD4CB87D9D16}"/>
              </a:ext>
            </a:extLst>
          </p:cNvPr>
          <p:cNvPicPr>
            <a:picLocks noChangeAspect="1"/>
          </p:cNvPicPr>
          <p:nvPr/>
        </p:nvPicPr>
        <p:blipFill>
          <a:blip r:embed="rId11">
            <a:clrChange>
              <a:clrFrom>
                <a:srgbClr val="FFFFFF"/>
              </a:clrFrom>
              <a:clrTo>
                <a:srgbClr val="FFFFFF">
                  <a:alpha val="0"/>
                </a:srgbClr>
              </a:clrTo>
            </a:clrChange>
          </a:blip>
          <a:stretch>
            <a:fillRect/>
          </a:stretch>
        </p:blipFill>
        <p:spPr>
          <a:xfrm>
            <a:off x="2221959" y="4408673"/>
            <a:ext cx="1425126" cy="1097280"/>
          </a:xfrm>
          <a:prstGeom prst="rect">
            <a:avLst/>
          </a:prstGeom>
        </p:spPr>
      </p:pic>
      <p:pic>
        <p:nvPicPr>
          <p:cNvPr id="87" name="Picture 86" descr="Shape&#10;&#10;Description automatically generated">
            <a:extLst>
              <a:ext uri="{FF2B5EF4-FFF2-40B4-BE49-F238E27FC236}">
                <a16:creationId xmlns:a16="http://schemas.microsoft.com/office/drawing/2014/main" id="{811EA5BB-E6DB-0E1E-107A-EC6D889CB12D}"/>
              </a:ext>
            </a:extLst>
          </p:cNvPr>
          <p:cNvPicPr>
            <a:picLocks noChangeAspect="1"/>
          </p:cNvPicPr>
          <p:nvPr/>
        </p:nvPicPr>
        <p:blipFill>
          <a:blip r:embed="rId12">
            <a:clrChange>
              <a:clrFrom>
                <a:srgbClr val="FFFFFF"/>
              </a:clrFrom>
              <a:clrTo>
                <a:srgbClr val="FFFFFF">
                  <a:alpha val="0"/>
                </a:srgbClr>
              </a:clrTo>
            </a:clrChange>
          </a:blip>
          <a:stretch>
            <a:fillRect/>
          </a:stretch>
        </p:blipFill>
        <p:spPr>
          <a:xfrm>
            <a:off x="2221959" y="3422873"/>
            <a:ext cx="1425126" cy="1097280"/>
          </a:xfrm>
          <a:prstGeom prst="rect">
            <a:avLst/>
          </a:prstGeom>
        </p:spPr>
      </p:pic>
      <p:pic>
        <p:nvPicPr>
          <p:cNvPr id="89" name="Picture 88" descr="A picture containing rectangle&#10;&#10;Description automatically generated">
            <a:extLst>
              <a:ext uri="{FF2B5EF4-FFF2-40B4-BE49-F238E27FC236}">
                <a16:creationId xmlns:a16="http://schemas.microsoft.com/office/drawing/2014/main" id="{B679FD19-0C8D-93FC-3076-03F6BEF5BD62}"/>
              </a:ext>
            </a:extLst>
          </p:cNvPr>
          <p:cNvPicPr>
            <a:picLocks noChangeAspect="1"/>
          </p:cNvPicPr>
          <p:nvPr/>
        </p:nvPicPr>
        <p:blipFill>
          <a:blip r:embed="rId13">
            <a:clrChange>
              <a:clrFrom>
                <a:srgbClr val="FFFFFF"/>
              </a:clrFrom>
              <a:clrTo>
                <a:srgbClr val="FFFFFF">
                  <a:alpha val="0"/>
                </a:srgbClr>
              </a:clrTo>
            </a:clrChange>
          </a:blip>
          <a:stretch>
            <a:fillRect/>
          </a:stretch>
        </p:blipFill>
        <p:spPr>
          <a:xfrm>
            <a:off x="2221959" y="2440160"/>
            <a:ext cx="1425126" cy="1097280"/>
          </a:xfrm>
          <a:prstGeom prst="rect">
            <a:avLst/>
          </a:prstGeom>
        </p:spPr>
      </p:pic>
      <p:pic>
        <p:nvPicPr>
          <p:cNvPr id="91" name="Picture 90" descr="Chart, line chart, histogram&#10;&#10;Description automatically generated">
            <a:extLst>
              <a:ext uri="{FF2B5EF4-FFF2-40B4-BE49-F238E27FC236}">
                <a16:creationId xmlns:a16="http://schemas.microsoft.com/office/drawing/2014/main" id="{44EDD7F4-B10C-2DCD-8F18-B4550642B3C4}"/>
              </a:ext>
            </a:extLst>
          </p:cNvPr>
          <p:cNvPicPr>
            <a:picLocks noChangeAspect="1"/>
          </p:cNvPicPr>
          <p:nvPr/>
        </p:nvPicPr>
        <p:blipFill>
          <a:blip r:embed="rId14">
            <a:clrChange>
              <a:clrFrom>
                <a:srgbClr val="FFFFFF"/>
              </a:clrFrom>
              <a:clrTo>
                <a:srgbClr val="FFFFFF">
                  <a:alpha val="0"/>
                </a:srgbClr>
              </a:clrTo>
            </a:clrChange>
          </a:blip>
          <a:stretch>
            <a:fillRect/>
          </a:stretch>
        </p:blipFill>
        <p:spPr>
          <a:xfrm>
            <a:off x="838200" y="5394473"/>
            <a:ext cx="1425126" cy="1097280"/>
          </a:xfrm>
          <a:prstGeom prst="rect">
            <a:avLst/>
          </a:prstGeom>
        </p:spPr>
      </p:pic>
      <p:pic>
        <p:nvPicPr>
          <p:cNvPr id="93" name="Picture 92" descr="Chart, line chart&#10;&#10;Description automatically generated">
            <a:extLst>
              <a:ext uri="{FF2B5EF4-FFF2-40B4-BE49-F238E27FC236}">
                <a16:creationId xmlns:a16="http://schemas.microsoft.com/office/drawing/2014/main" id="{31712A81-8280-22C3-061C-248496DAE8E7}"/>
              </a:ext>
            </a:extLst>
          </p:cNvPr>
          <p:cNvPicPr>
            <a:picLocks noChangeAspect="1"/>
          </p:cNvPicPr>
          <p:nvPr/>
        </p:nvPicPr>
        <p:blipFill>
          <a:blip r:embed="rId15">
            <a:clrChange>
              <a:clrFrom>
                <a:srgbClr val="FFFFFF"/>
              </a:clrFrom>
              <a:clrTo>
                <a:srgbClr val="FFFFFF">
                  <a:alpha val="0"/>
                </a:srgbClr>
              </a:clrTo>
            </a:clrChange>
          </a:blip>
          <a:stretch>
            <a:fillRect/>
          </a:stretch>
        </p:blipFill>
        <p:spPr>
          <a:xfrm>
            <a:off x="838200" y="4408673"/>
            <a:ext cx="1425126" cy="1097280"/>
          </a:xfrm>
          <a:prstGeom prst="rect">
            <a:avLst/>
          </a:prstGeom>
        </p:spPr>
      </p:pic>
      <p:pic>
        <p:nvPicPr>
          <p:cNvPr id="95" name="Picture 94" descr="Chart, shape, rectangle&#10;&#10;Description automatically generated">
            <a:extLst>
              <a:ext uri="{FF2B5EF4-FFF2-40B4-BE49-F238E27FC236}">
                <a16:creationId xmlns:a16="http://schemas.microsoft.com/office/drawing/2014/main" id="{A53EBD99-EB67-DE34-74A9-2DAEC5AFF7B8}"/>
              </a:ext>
            </a:extLst>
          </p:cNvPr>
          <p:cNvPicPr>
            <a:picLocks noChangeAspect="1"/>
          </p:cNvPicPr>
          <p:nvPr/>
        </p:nvPicPr>
        <p:blipFill>
          <a:blip r:embed="rId16">
            <a:clrChange>
              <a:clrFrom>
                <a:srgbClr val="FFFFFF"/>
              </a:clrFrom>
              <a:clrTo>
                <a:srgbClr val="FFFFFF">
                  <a:alpha val="0"/>
                </a:srgbClr>
              </a:clrTo>
            </a:clrChange>
          </a:blip>
          <a:stretch>
            <a:fillRect/>
          </a:stretch>
        </p:blipFill>
        <p:spPr>
          <a:xfrm>
            <a:off x="838200" y="3422873"/>
            <a:ext cx="1425126" cy="1097280"/>
          </a:xfrm>
          <a:prstGeom prst="rect">
            <a:avLst/>
          </a:prstGeom>
        </p:spPr>
      </p:pic>
      <p:pic>
        <p:nvPicPr>
          <p:cNvPr id="97" name="Picture 96" descr="Chart, line chart&#10;&#10;Description automatically generated">
            <a:extLst>
              <a:ext uri="{FF2B5EF4-FFF2-40B4-BE49-F238E27FC236}">
                <a16:creationId xmlns:a16="http://schemas.microsoft.com/office/drawing/2014/main" id="{088A3956-8334-2D19-F6AD-9E981888959B}"/>
              </a:ext>
            </a:extLst>
          </p:cNvPr>
          <p:cNvPicPr>
            <a:picLocks noChangeAspect="1"/>
          </p:cNvPicPr>
          <p:nvPr/>
        </p:nvPicPr>
        <p:blipFill>
          <a:blip r:embed="rId17">
            <a:clrChange>
              <a:clrFrom>
                <a:srgbClr val="FFFFFF"/>
              </a:clrFrom>
              <a:clrTo>
                <a:srgbClr val="FFFFFF">
                  <a:alpha val="0"/>
                </a:srgbClr>
              </a:clrTo>
            </a:clrChange>
          </a:blip>
          <a:stretch>
            <a:fillRect/>
          </a:stretch>
        </p:blipFill>
        <p:spPr>
          <a:xfrm>
            <a:off x="838200" y="2440160"/>
            <a:ext cx="1425126" cy="1097280"/>
          </a:xfrm>
          <a:prstGeom prst="rect">
            <a:avLst/>
          </a:prstGeom>
        </p:spPr>
      </p:pic>
      <p:sp>
        <p:nvSpPr>
          <p:cNvPr id="22" name="Text Box 6">
            <a:extLst>
              <a:ext uri="{FF2B5EF4-FFF2-40B4-BE49-F238E27FC236}">
                <a16:creationId xmlns:a16="http://schemas.microsoft.com/office/drawing/2014/main" id="{B77379FB-FAC4-0B4E-8938-86E8671D2BCD}"/>
              </a:ext>
            </a:extLst>
          </p:cNvPr>
          <p:cNvSpPr txBox="1">
            <a:spLocks noChangeArrowheads="1"/>
          </p:cNvSpPr>
          <p:nvPr/>
        </p:nvSpPr>
        <p:spPr bwMode="auto">
          <a:xfrm>
            <a:off x="0" y="6513094"/>
            <a:ext cx="1500732"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dirty="0">
                <a:solidFill>
                  <a:srgbClr val="646164"/>
                </a:solidFill>
                <a:latin typeface="Arial" panose="020B0604020202020204" pitchFamily="34" charset="0"/>
                <a:cs typeface="Arial" panose="020B0604020202020204" pitchFamily="34" charset="0"/>
              </a:rPr>
              <a:t>Created for CAGI 6</a:t>
            </a:r>
          </a:p>
        </p:txBody>
      </p:sp>
      <p:sp>
        <p:nvSpPr>
          <p:cNvPr id="23" name="Text Box 8">
            <a:extLst>
              <a:ext uri="{FF2B5EF4-FFF2-40B4-BE49-F238E27FC236}">
                <a16:creationId xmlns:a16="http://schemas.microsoft.com/office/drawing/2014/main" id="{125F3094-DF19-29A9-3049-C2F4E6DC6FB7}"/>
              </a:ext>
            </a:extLst>
          </p:cNvPr>
          <p:cNvSpPr txBox="1">
            <a:spLocks noChangeArrowheads="1"/>
          </p:cNvSpPr>
          <p:nvPr/>
        </p:nvSpPr>
        <p:spPr bwMode="auto">
          <a:xfrm>
            <a:off x="10854775" y="6513093"/>
            <a:ext cx="1337225"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sz="1200" dirty="0">
                <a:solidFill>
                  <a:srgbClr val="646164"/>
                </a:solidFill>
                <a:latin typeface="Arial" panose="020B0604020202020204" pitchFamily="34" charset="0"/>
                <a:cs typeface="Arial" panose="020B0604020202020204" pitchFamily="34" charset="0"/>
              </a:rPr>
              <a:t>Sarah L. Stenton</a:t>
            </a:r>
          </a:p>
        </p:txBody>
      </p:sp>
      <p:sp>
        <p:nvSpPr>
          <p:cNvPr id="24" name="Text Box 9">
            <a:extLst>
              <a:ext uri="{FF2B5EF4-FFF2-40B4-BE49-F238E27FC236}">
                <a16:creationId xmlns:a16="http://schemas.microsoft.com/office/drawing/2014/main" id="{02B7452D-8B4B-A883-1148-EEED1E681D6B}"/>
              </a:ext>
            </a:extLst>
          </p:cNvPr>
          <p:cNvSpPr txBox="1">
            <a:spLocks noChangeArrowheads="1"/>
          </p:cNvSpPr>
          <p:nvPr/>
        </p:nvSpPr>
        <p:spPr bwMode="auto">
          <a:xfrm>
            <a:off x="5002649" y="6513094"/>
            <a:ext cx="189667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dirty="0" err="1">
                <a:solidFill>
                  <a:srgbClr val="646164"/>
                </a:solidFill>
                <a:latin typeface="Arial" panose="020B0604020202020204" pitchFamily="34" charset="0"/>
                <a:cs typeface="Arial" panose="020B0604020202020204" pitchFamily="34" charset="0"/>
              </a:rPr>
              <a:t>genomeinterpretation.org</a:t>
            </a:r>
            <a:endParaRPr lang="en-US" altLang="en-US" sz="1200" dirty="0">
              <a:solidFill>
                <a:srgbClr val="646164"/>
              </a:solidFill>
              <a:latin typeface="Arial" panose="020B0604020202020204" pitchFamily="34" charset="0"/>
              <a:cs typeface="Arial" panose="020B0604020202020204" pitchFamily="34" charset="0"/>
            </a:endParaRPr>
          </a:p>
        </p:txBody>
      </p:sp>
      <p:sp>
        <p:nvSpPr>
          <p:cNvPr id="28" name="TextBox 27">
            <a:extLst>
              <a:ext uri="{FF2B5EF4-FFF2-40B4-BE49-F238E27FC236}">
                <a16:creationId xmlns:a16="http://schemas.microsoft.com/office/drawing/2014/main" id="{037E388A-E4AC-53E4-C50F-67A26F816254}"/>
              </a:ext>
            </a:extLst>
          </p:cNvPr>
          <p:cNvSpPr txBox="1"/>
          <p:nvPr/>
        </p:nvSpPr>
        <p:spPr>
          <a:xfrm>
            <a:off x="7483078" y="3511042"/>
            <a:ext cx="4389835" cy="1708160"/>
          </a:xfrm>
          <a:prstGeom prst="rect">
            <a:avLst/>
          </a:prstGeom>
          <a:noFill/>
        </p:spPr>
        <p:txBody>
          <a:bodyPr wrap="square">
            <a:spAutoFit/>
          </a:bodyPr>
          <a:lstStyle/>
          <a:p>
            <a:r>
              <a:rPr lang="en-US" sz="1500" b="1" dirty="0">
                <a:latin typeface="Arial" panose="020B0604020202020204" pitchFamily="34" charset="0"/>
                <a:cs typeface="Arial" panose="020B0604020202020204" pitchFamily="34" charset="0"/>
              </a:rPr>
              <a:t>Issue:</a:t>
            </a:r>
          </a:p>
          <a:p>
            <a:pPr marL="285750" indent="-285750">
              <a:buFont typeface="Arial" panose="020B0604020202020204" pitchFamily="34" charset="0"/>
              <a:buChar char="•"/>
            </a:pPr>
            <a:endParaRPr lang="en-US" sz="15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500" dirty="0">
                <a:latin typeface="Arial" panose="020B0604020202020204" pitchFamily="34" charset="0"/>
                <a:cs typeface="Arial" panose="020B0604020202020204" pitchFamily="34" charset="0"/>
              </a:rPr>
              <a:t>Value distributions varied widely</a:t>
            </a:r>
          </a:p>
          <a:p>
            <a:pPr marL="285750" indent="-285750">
              <a:buFont typeface="Arial" panose="020B0604020202020204" pitchFamily="34" charset="0"/>
              <a:buChar char="•"/>
            </a:pPr>
            <a:endParaRPr lang="en-US" sz="15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500" dirty="0">
                <a:latin typeface="Arial" panose="020B0604020202020204" pitchFamily="34" charset="0"/>
                <a:cs typeface="Arial" panose="020B0604020202020204" pitchFamily="34" charset="0"/>
              </a:rPr>
              <a:t>Infeasible to select threshold to apply to all models to determine precision and recall of causative variants</a:t>
            </a:r>
          </a:p>
        </p:txBody>
      </p:sp>
      <p:sp>
        <p:nvSpPr>
          <p:cNvPr id="29" name="Right Brace 28">
            <a:extLst>
              <a:ext uri="{FF2B5EF4-FFF2-40B4-BE49-F238E27FC236}">
                <a16:creationId xmlns:a16="http://schemas.microsoft.com/office/drawing/2014/main" id="{11B23783-2C5C-CFD0-CC54-4FEEC3916A9C}"/>
              </a:ext>
            </a:extLst>
          </p:cNvPr>
          <p:cNvSpPr/>
          <p:nvPr/>
        </p:nvSpPr>
        <p:spPr>
          <a:xfrm>
            <a:off x="6955039" y="2458030"/>
            <a:ext cx="345874" cy="3814184"/>
          </a:xfrm>
          <a:prstGeom prst="rightBrace">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Tree>
    <p:extLst>
      <p:ext uri="{BB962C8B-B14F-4D97-AF65-F5344CB8AC3E}">
        <p14:creationId xmlns:p14="http://schemas.microsoft.com/office/powerpoint/2010/main" val="2639502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93"/>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9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97"/>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1"/>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83"/>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91"/>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9"/>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8178D528-9FE1-9040-E5DA-86B5927F6EBB}"/>
              </a:ext>
            </a:extLst>
          </p:cNvPr>
          <p:cNvSpPr/>
          <p:nvPr/>
        </p:nvSpPr>
        <p:spPr>
          <a:xfrm>
            <a:off x="-180109" y="-96982"/>
            <a:ext cx="12704618" cy="1385455"/>
          </a:xfrm>
          <a:prstGeom prst="rect">
            <a:avLst/>
          </a:prstGeom>
          <a:solidFill>
            <a:srgbClr val="6AA4A2"/>
          </a:solidFill>
          <a:ln>
            <a:solidFill>
              <a:srgbClr val="6AA4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itle 1">
            <a:extLst>
              <a:ext uri="{FF2B5EF4-FFF2-40B4-BE49-F238E27FC236}">
                <a16:creationId xmlns:a16="http://schemas.microsoft.com/office/drawing/2014/main" id="{640032EB-232F-29C3-BACF-1C1D08857037}"/>
              </a:ext>
            </a:extLst>
          </p:cNvPr>
          <p:cNvSpPr>
            <a:spLocks noGrp="1"/>
          </p:cNvSpPr>
          <p:nvPr>
            <p:ph type="title"/>
          </p:nvPr>
        </p:nvSpPr>
        <p:spPr>
          <a:xfrm>
            <a:off x="838200" y="-67037"/>
            <a:ext cx="10515600" cy="1325563"/>
          </a:xfrm>
        </p:spPr>
        <p:txBody>
          <a:bodyPr>
            <a:normAutofit/>
          </a:bodyPr>
          <a:lstStyle/>
          <a:p>
            <a:r>
              <a:rPr lang="en-US" sz="2500" b="1" dirty="0">
                <a:solidFill>
                  <a:schemeClr val="bg1"/>
                </a:solidFill>
                <a:latin typeface="Arial" panose="020B0604020202020204" pitchFamily="34" charset="0"/>
                <a:cs typeface="Arial" panose="020B0604020202020204" pitchFamily="34" charset="0"/>
              </a:rPr>
              <a:t>Method 2. Maximum F-measure (F-max) based on estimated probability of causal relationship values </a:t>
            </a:r>
          </a:p>
        </p:txBody>
      </p:sp>
      <p:pic>
        <p:nvPicPr>
          <p:cNvPr id="59" name="Picture 58" descr="Shape&#10;&#10;Description automatically generated with medium confidence">
            <a:extLst>
              <a:ext uri="{FF2B5EF4-FFF2-40B4-BE49-F238E27FC236}">
                <a16:creationId xmlns:a16="http://schemas.microsoft.com/office/drawing/2014/main" id="{E691743E-8D8E-1C59-6343-78C5C9C151E6}"/>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5032605" y="5394473"/>
            <a:ext cx="1425126" cy="1097280"/>
          </a:xfrm>
          <a:prstGeom prst="rect">
            <a:avLst/>
          </a:prstGeom>
        </p:spPr>
      </p:pic>
      <p:pic>
        <p:nvPicPr>
          <p:cNvPr id="61" name="Picture 60" descr="Chart, line chart&#10;&#10;Description automatically generated">
            <a:extLst>
              <a:ext uri="{FF2B5EF4-FFF2-40B4-BE49-F238E27FC236}">
                <a16:creationId xmlns:a16="http://schemas.microsoft.com/office/drawing/2014/main" id="{CB207972-ED17-FB9D-E950-5A4DD8EC2A6B}"/>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3647085" y="5394473"/>
            <a:ext cx="1425126" cy="1097280"/>
          </a:xfrm>
          <a:prstGeom prst="rect">
            <a:avLst/>
          </a:prstGeom>
        </p:spPr>
      </p:pic>
      <p:pic>
        <p:nvPicPr>
          <p:cNvPr id="63" name="Picture 62" descr="Shape, rectangle&#10;&#10;Description automatically generated">
            <a:extLst>
              <a:ext uri="{FF2B5EF4-FFF2-40B4-BE49-F238E27FC236}">
                <a16:creationId xmlns:a16="http://schemas.microsoft.com/office/drawing/2014/main" id="{6C170D5D-71B2-0CA5-A1D5-9AAD8FC836B7}"/>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5032605" y="4408673"/>
            <a:ext cx="1425126" cy="1097280"/>
          </a:xfrm>
          <a:prstGeom prst="rect">
            <a:avLst/>
          </a:prstGeom>
        </p:spPr>
      </p:pic>
      <p:pic>
        <p:nvPicPr>
          <p:cNvPr id="65" name="Picture 64" descr="Shape&#10;&#10;Description automatically generated with low confidence">
            <a:extLst>
              <a:ext uri="{FF2B5EF4-FFF2-40B4-BE49-F238E27FC236}">
                <a16:creationId xmlns:a16="http://schemas.microsoft.com/office/drawing/2014/main" id="{5BF5D9A9-72D9-980A-BFD0-B091EFD56BF9}"/>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3647085" y="4408673"/>
            <a:ext cx="1425126" cy="1097280"/>
          </a:xfrm>
          <a:prstGeom prst="rect">
            <a:avLst/>
          </a:prstGeom>
        </p:spPr>
      </p:pic>
      <p:pic>
        <p:nvPicPr>
          <p:cNvPr id="67" name="Picture 66" descr="Chart&#10;&#10;Description automatically generated">
            <a:extLst>
              <a:ext uri="{FF2B5EF4-FFF2-40B4-BE49-F238E27FC236}">
                <a16:creationId xmlns:a16="http://schemas.microsoft.com/office/drawing/2014/main" id="{12317696-DF83-C825-FFE1-A3EB90120BE1}"/>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5032605" y="3422873"/>
            <a:ext cx="1425126" cy="1097280"/>
          </a:xfrm>
          <a:prstGeom prst="rect">
            <a:avLst/>
          </a:prstGeom>
        </p:spPr>
      </p:pic>
      <p:pic>
        <p:nvPicPr>
          <p:cNvPr id="77" name="Picture 76" descr="Chart, rectangle&#10;&#10;Description automatically generated with medium confidence">
            <a:extLst>
              <a:ext uri="{FF2B5EF4-FFF2-40B4-BE49-F238E27FC236}">
                <a16:creationId xmlns:a16="http://schemas.microsoft.com/office/drawing/2014/main" id="{8818497F-E353-DF0C-28F3-C03841FE701F}"/>
              </a:ext>
            </a:extLst>
          </p:cNvPr>
          <p:cNvPicPr>
            <a:picLocks noChangeAspect="1"/>
          </p:cNvPicPr>
          <p:nvPr/>
        </p:nvPicPr>
        <p:blipFill>
          <a:blip r:embed="rId8">
            <a:clrChange>
              <a:clrFrom>
                <a:srgbClr val="FFFFFF"/>
              </a:clrFrom>
              <a:clrTo>
                <a:srgbClr val="FFFFFF">
                  <a:alpha val="0"/>
                </a:srgbClr>
              </a:clrTo>
            </a:clrChange>
          </a:blip>
          <a:stretch>
            <a:fillRect/>
          </a:stretch>
        </p:blipFill>
        <p:spPr>
          <a:xfrm>
            <a:off x="3647085" y="3422873"/>
            <a:ext cx="1425126" cy="1097280"/>
          </a:xfrm>
          <a:prstGeom prst="rect">
            <a:avLst/>
          </a:prstGeom>
        </p:spPr>
      </p:pic>
      <p:pic>
        <p:nvPicPr>
          <p:cNvPr id="79" name="Picture 78" descr="Chart, shape, histogram, rectangle&#10;&#10;Description automatically generated">
            <a:extLst>
              <a:ext uri="{FF2B5EF4-FFF2-40B4-BE49-F238E27FC236}">
                <a16:creationId xmlns:a16="http://schemas.microsoft.com/office/drawing/2014/main" id="{D8DF8BB8-F625-EF95-6FF5-A6AB74A48808}"/>
              </a:ext>
            </a:extLst>
          </p:cNvPr>
          <p:cNvPicPr>
            <a:picLocks noChangeAspect="1"/>
          </p:cNvPicPr>
          <p:nvPr/>
        </p:nvPicPr>
        <p:blipFill>
          <a:blip r:embed="rId9">
            <a:clrChange>
              <a:clrFrom>
                <a:srgbClr val="FFFFFF"/>
              </a:clrFrom>
              <a:clrTo>
                <a:srgbClr val="FFFFFF">
                  <a:alpha val="0"/>
                </a:srgbClr>
              </a:clrTo>
            </a:clrChange>
          </a:blip>
          <a:stretch>
            <a:fillRect/>
          </a:stretch>
        </p:blipFill>
        <p:spPr>
          <a:xfrm>
            <a:off x="5032605" y="2440160"/>
            <a:ext cx="1425126" cy="1097280"/>
          </a:xfrm>
          <a:prstGeom prst="rect">
            <a:avLst/>
          </a:prstGeom>
        </p:spPr>
      </p:pic>
      <p:pic>
        <p:nvPicPr>
          <p:cNvPr id="81" name="Picture 80" descr="Shape, rectangle&#10;&#10;Description automatically generated">
            <a:extLst>
              <a:ext uri="{FF2B5EF4-FFF2-40B4-BE49-F238E27FC236}">
                <a16:creationId xmlns:a16="http://schemas.microsoft.com/office/drawing/2014/main" id="{D8966C16-4BE6-CAC4-A881-816D12390E19}"/>
              </a:ext>
            </a:extLst>
          </p:cNvPr>
          <p:cNvPicPr>
            <a:picLocks noChangeAspect="1"/>
          </p:cNvPicPr>
          <p:nvPr/>
        </p:nvPicPr>
        <p:blipFill>
          <a:blip r:embed="rId10">
            <a:clrChange>
              <a:clrFrom>
                <a:srgbClr val="FFFFFF"/>
              </a:clrFrom>
              <a:clrTo>
                <a:srgbClr val="FFFFFF">
                  <a:alpha val="0"/>
                </a:srgbClr>
              </a:clrTo>
            </a:clrChange>
          </a:blip>
          <a:stretch>
            <a:fillRect/>
          </a:stretch>
        </p:blipFill>
        <p:spPr>
          <a:xfrm>
            <a:off x="3647085" y="2440160"/>
            <a:ext cx="1425126" cy="1097280"/>
          </a:xfrm>
          <a:prstGeom prst="rect">
            <a:avLst/>
          </a:prstGeom>
        </p:spPr>
      </p:pic>
      <p:pic>
        <p:nvPicPr>
          <p:cNvPr id="83" name="Picture 82" descr="Chart, histogram&#10;&#10;Description automatically generated">
            <a:extLst>
              <a:ext uri="{FF2B5EF4-FFF2-40B4-BE49-F238E27FC236}">
                <a16:creationId xmlns:a16="http://schemas.microsoft.com/office/drawing/2014/main" id="{47EFEE66-90D1-17B5-20EC-90636279EE45}"/>
              </a:ext>
            </a:extLst>
          </p:cNvPr>
          <p:cNvPicPr>
            <a:picLocks noChangeAspect="1"/>
          </p:cNvPicPr>
          <p:nvPr/>
        </p:nvPicPr>
        <p:blipFill>
          <a:blip r:embed="rId11">
            <a:clrChange>
              <a:clrFrom>
                <a:srgbClr val="FFFFFF"/>
              </a:clrFrom>
              <a:clrTo>
                <a:srgbClr val="FFFFFF">
                  <a:alpha val="0"/>
                </a:srgbClr>
              </a:clrTo>
            </a:clrChange>
          </a:blip>
          <a:stretch>
            <a:fillRect/>
          </a:stretch>
        </p:blipFill>
        <p:spPr>
          <a:xfrm>
            <a:off x="2221959" y="5394473"/>
            <a:ext cx="1425126" cy="1097280"/>
          </a:xfrm>
          <a:prstGeom prst="rect">
            <a:avLst/>
          </a:prstGeom>
        </p:spPr>
      </p:pic>
      <p:pic>
        <p:nvPicPr>
          <p:cNvPr id="85" name="Picture 84" descr="Chart, line chart&#10;&#10;Description automatically generated">
            <a:extLst>
              <a:ext uri="{FF2B5EF4-FFF2-40B4-BE49-F238E27FC236}">
                <a16:creationId xmlns:a16="http://schemas.microsoft.com/office/drawing/2014/main" id="{02F25977-9263-82A9-86C0-DD4CB87D9D16}"/>
              </a:ext>
            </a:extLst>
          </p:cNvPr>
          <p:cNvPicPr>
            <a:picLocks noChangeAspect="1"/>
          </p:cNvPicPr>
          <p:nvPr/>
        </p:nvPicPr>
        <p:blipFill>
          <a:blip r:embed="rId12">
            <a:clrChange>
              <a:clrFrom>
                <a:srgbClr val="FFFFFF"/>
              </a:clrFrom>
              <a:clrTo>
                <a:srgbClr val="FFFFFF">
                  <a:alpha val="0"/>
                </a:srgbClr>
              </a:clrTo>
            </a:clrChange>
          </a:blip>
          <a:stretch>
            <a:fillRect/>
          </a:stretch>
        </p:blipFill>
        <p:spPr>
          <a:xfrm>
            <a:off x="2221959" y="4408673"/>
            <a:ext cx="1425126" cy="1097280"/>
          </a:xfrm>
          <a:prstGeom prst="rect">
            <a:avLst/>
          </a:prstGeom>
        </p:spPr>
      </p:pic>
      <p:pic>
        <p:nvPicPr>
          <p:cNvPr id="87" name="Picture 86" descr="Shape&#10;&#10;Description automatically generated">
            <a:extLst>
              <a:ext uri="{FF2B5EF4-FFF2-40B4-BE49-F238E27FC236}">
                <a16:creationId xmlns:a16="http://schemas.microsoft.com/office/drawing/2014/main" id="{811EA5BB-E6DB-0E1E-107A-EC6D889CB12D}"/>
              </a:ext>
            </a:extLst>
          </p:cNvPr>
          <p:cNvPicPr>
            <a:picLocks noChangeAspect="1"/>
          </p:cNvPicPr>
          <p:nvPr/>
        </p:nvPicPr>
        <p:blipFill>
          <a:blip r:embed="rId13">
            <a:clrChange>
              <a:clrFrom>
                <a:srgbClr val="FFFFFF"/>
              </a:clrFrom>
              <a:clrTo>
                <a:srgbClr val="FFFFFF">
                  <a:alpha val="0"/>
                </a:srgbClr>
              </a:clrTo>
            </a:clrChange>
          </a:blip>
          <a:stretch>
            <a:fillRect/>
          </a:stretch>
        </p:blipFill>
        <p:spPr>
          <a:xfrm>
            <a:off x="2221959" y="3422873"/>
            <a:ext cx="1425126" cy="1097280"/>
          </a:xfrm>
          <a:prstGeom prst="rect">
            <a:avLst/>
          </a:prstGeom>
        </p:spPr>
      </p:pic>
      <p:pic>
        <p:nvPicPr>
          <p:cNvPr id="89" name="Picture 88" descr="A picture containing rectangle&#10;&#10;Description automatically generated">
            <a:extLst>
              <a:ext uri="{FF2B5EF4-FFF2-40B4-BE49-F238E27FC236}">
                <a16:creationId xmlns:a16="http://schemas.microsoft.com/office/drawing/2014/main" id="{B679FD19-0C8D-93FC-3076-03F6BEF5BD62}"/>
              </a:ext>
            </a:extLst>
          </p:cNvPr>
          <p:cNvPicPr>
            <a:picLocks noChangeAspect="1"/>
          </p:cNvPicPr>
          <p:nvPr/>
        </p:nvPicPr>
        <p:blipFill>
          <a:blip r:embed="rId14">
            <a:clrChange>
              <a:clrFrom>
                <a:srgbClr val="FFFFFF"/>
              </a:clrFrom>
              <a:clrTo>
                <a:srgbClr val="FFFFFF">
                  <a:alpha val="0"/>
                </a:srgbClr>
              </a:clrTo>
            </a:clrChange>
          </a:blip>
          <a:stretch>
            <a:fillRect/>
          </a:stretch>
        </p:blipFill>
        <p:spPr>
          <a:xfrm>
            <a:off x="2221959" y="2440160"/>
            <a:ext cx="1425126" cy="1097280"/>
          </a:xfrm>
          <a:prstGeom prst="rect">
            <a:avLst/>
          </a:prstGeom>
        </p:spPr>
      </p:pic>
      <p:pic>
        <p:nvPicPr>
          <p:cNvPr id="91" name="Picture 90" descr="Chart, line chart, histogram&#10;&#10;Description automatically generated">
            <a:extLst>
              <a:ext uri="{FF2B5EF4-FFF2-40B4-BE49-F238E27FC236}">
                <a16:creationId xmlns:a16="http://schemas.microsoft.com/office/drawing/2014/main" id="{44EDD7F4-B10C-2DCD-8F18-B4550642B3C4}"/>
              </a:ext>
            </a:extLst>
          </p:cNvPr>
          <p:cNvPicPr>
            <a:picLocks noChangeAspect="1"/>
          </p:cNvPicPr>
          <p:nvPr/>
        </p:nvPicPr>
        <p:blipFill>
          <a:blip r:embed="rId15">
            <a:clrChange>
              <a:clrFrom>
                <a:srgbClr val="FFFFFF"/>
              </a:clrFrom>
              <a:clrTo>
                <a:srgbClr val="FFFFFF">
                  <a:alpha val="0"/>
                </a:srgbClr>
              </a:clrTo>
            </a:clrChange>
          </a:blip>
          <a:stretch>
            <a:fillRect/>
          </a:stretch>
        </p:blipFill>
        <p:spPr>
          <a:xfrm>
            <a:off x="838200" y="5394473"/>
            <a:ext cx="1425126" cy="1097280"/>
          </a:xfrm>
          <a:prstGeom prst="rect">
            <a:avLst/>
          </a:prstGeom>
        </p:spPr>
      </p:pic>
      <p:pic>
        <p:nvPicPr>
          <p:cNvPr id="93" name="Picture 92" descr="Chart, line chart&#10;&#10;Description automatically generated">
            <a:extLst>
              <a:ext uri="{FF2B5EF4-FFF2-40B4-BE49-F238E27FC236}">
                <a16:creationId xmlns:a16="http://schemas.microsoft.com/office/drawing/2014/main" id="{31712A81-8280-22C3-061C-248496DAE8E7}"/>
              </a:ext>
            </a:extLst>
          </p:cNvPr>
          <p:cNvPicPr>
            <a:picLocks noChangeAspect="1"/>
          </p:cNvPicPr>
          <p:nvPr/>
        </p:nvPicPr>
        <p:blipFill>
          <a:blip r:embed="rId16">
            <a:clrChange>
              <a:clrFrom>
                <a:srgbClr val="FFFFFF"/>
              </a:clrFrom>
              <a:clrTo>
                <a:srgbClr val="FFFFFF">
                  <a:alpha val="0"/>
                </a:srgbClr>
              </a:clrTo>
            </a:clrChange>
          </a:blip>
          <a:stretch>
            <a:fillRect/>
          </a:stretch>
        </p:blipFill>
        <p:spPr>
          <a:xfrm>
            <a:off x="838200" y="4408673"/>
            <a:ext cx="1425126" cy="1097280"/>
          </a:xfrm>
          <a:prstGeom prst="rect">
            <a:avLst/>
          </a:prstGeom>
        </p:spPr>
      </p:pic>
      <p:pic>
        <p:nvPicPr>
          <p:cNvPr id="95" name="Picture 94" descr="Chart, shape, rectangle&#10;&#10;Description automatically generated">
            <a:extLst>
              <a:ext uri="{FF2B5EF4-FFF2-40B4-BE49-F238E27FC236}">
                <a16:creationId xmlns:a16="http://schemas.microsoft.com/office/drawing/2014/main" id="{A53EBD99-EB67-DE34-74A9-2DAEC5AFF7B8}"/>
              </a:ext>
            </a:extLst>
          </p:cNvPr>
          <p:cNvPicPr>
            <a:picLocks noChangeAspect="1"/>
          </p:cNvPicPr>
          <p:nvPr/>
        </p:nvPicPr>
        <p:blipFill>
          <a:blip r:embed="rId17">
            <a:clrChange>
              <a:clrFrom>
                <a:srgbClr val="FFFFFF"/>
              </a:clrFrom>
              <a:clrTo>
                <a:srgbClr val="FFFFFF">
                  <a:alpha val="0"/>
                </a:srgbClr>
              </a:clrTo>
            </a:clrChange>
          </a:blip>
          <a:stretch>
            <a:fillRect/>
          </a:stretch>
        </p:blipFill>
        <p:spPr>
          <a:xfrm>
            <a:off x="838200" y="3422873"/>
            <a:ext cx="1425126" cy="1097280"/>
          </a:xfrm>
          <a:prstGeom prst="rect">
            <a:avLst/>
          </a:prstGeom>
        </p:spPr>
      </p:pic>
      <p:pic>
        <p:nvPicPr>
          <p:cNvPr id="97" name="Picture 96" descr="Chart, line chart&#10;&#10;Description automatically generated">
            <a:extLst>
              <a:ext uri="{FF2B5EF4-FFF2-40B4-BE49-F238E27FC236}">
                <a16:creationId xmlns:a16="http://schemas.microsoft.com/office/drawing/2014/main" id="{088A3956-8334-2D19-F6AD-9E981888959B}"/>
              </a:ext>
            </a:extLst>
          </p:cNvPr>
          <p:cNvPicPr>
            <a:picLocks noChangeAspect="1"/>
          </p:cNvPicPr>
          <p:nvPr/>
        </p:nvPicPr>
        <p:blipFill>
          <a:blip r:embed="rId18">
            <a:clrChange>
              <a:clrFrom>
                <a:srgbClr val="FFFFFF"/>
              </a:clrFrom>
              <a:clrTo>
                <a:srgbClr val="FFFFFF">
                  <a:alpha val="0"/>
                </a:srgbClr>
              </a:clrTo>
            </a:clrChange>
          </a:blip>
          <a:stretch>
            <a:fillRect/>
          </a:stretch>
        </p:blipFill>
        <p:spPr>
          <a:xfrm>
            <a:off x="838200" y="2440160"/>
            <a:ext cx="1425126" cy="1097280"/>
          </a:xfrm>
          <a:prstGeom prst="rect">
            <a:avLst/>
          </a:prstGeom>
        </p:spPr>
      </p:pic>
      <p:sp>
        <p:nvSpPr>
          <p:cNvPr id="98" name="TextBox 97">
            <a:extLst>
              <a:ext uri="{FF2B5EF4-FFF2-40B4-BE49-F238E27FC236}">
                <a16:creationId xmlns:a16="http://schemas.microsoft.com/office/drawing/2014/main" id="{341FC80A-B1C9-5D6F-3E8E-DECF498BDBDC}"/>
              </a:ext>
            </a:extLst>
          </p:cNvPr>
          <p:cNvSpPr txBox="1"/>
          <p:nvPr/>
        </p:nvSpPr>
        <p:spPr>
          <a:xfrm>
            <a:off x="6620691" y="2322930"/>
            <a:ext cx="5323659" cy="4278094"/>
          </a:xfrm>
          <a:prstGeom prst="rect">
            <a:avLst/>
          </a:prstGeom>
          <a:noFill/>
        </p:spPr>
        <p:txBody>
          <a:bodyPr wrap="square" rtlCol="0">
            <a:spAutoFit/>
          </a:bodyPr>
          <a:lstStyle/>
          <a:p>
            <a:r>
              <a:rPr lang="en-US" sz="1500" b="1" dirty="0">
                <a:latin typeface="Arial" panose="020B0604020202020204" pitchFamily="34" charset="0"/>
                <a:cs typeface="Arial" panose="020B0604020202020204" pitchFamily="34" charset="0"/>
              </a:rPr>
              <a:t>Solution: maximum F-measure or “F-max”</a:t>
            </a:r>
          </a:p>
          <a:p>
            <a:endParaRPr lang="en-US" sz="1500" b="1"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500" dirty="0">
                <a:latin typeface="Arial" panose="020B0604020202020204" pitchFamily="34" charset="0"/>
                <a:cs typeface="Arial" panose="020B0604020202020204" pitchFamily="34" charset="0"/>
              </a:rPr>
              <a:t>F-measure: harmonic mean between precision and recall</a:t>
            </a:r>
          </a:p>
          <a:p>
            <a:pPr marL="285750" indent="-285750">
              <a:buFont typeface="Arial" panose="020B0604020202020204" pitchFamily="34" charset="0"/>
              <a:buChar char="•"/>
            </a:pPr>
            <a:endParaRPr lang="en-US" sz="500" dirty="0">
              <a:latin typeface="Arial" panose="020B0604020202020204" pitchFamily="34" charset="0"/>
              <a:cs typeface="Arial" panose="020B0604020202020204" pitchFamily="34" charset="0"/>
            </a:endParaRPr>
          </a:p>
          <a:p>
            <a:pPr algn="ctr"/>
            <a:r>
              <a:rPr lang="en-US" sz="1200" dirty="0">
                <a:latin typeface="Arial" panose="020B0604020202020204" pitchFamily="34" charset="0"/>
                <a:cs typeface="Arial" panose="020B0604020202020204" pitchFamily="34" charset="0"/>
              </a:rPr>
              <a:t>(2 * precision * recall) / (precision + recall)</a:t>
            </a:r>
          </a:p>
          <a:p>
            <a:pPr marL="285750" indent="-285750">
              <a:buFont typeface="Arial" panose="020B0604020202020204" pitchFamily="34" charset="0"/>
              <a:buChar char="•"/>
            </a:pPr>
            <a:endParaRPr lang="en-US" sz="15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500" dirty="0">
                <a:latin typeface="Arial" panose="020B0604020202020204" pitchFamily="34" charset="0"/>
                <a:cs typeface="Arial" panose="020B0604020202020204" pitchFamily="34" charset="0"/>
              </a:rPr>
              <a:t>F-max: determines the estimated probability of causal relationship value at which the diagnostic test has the highest performance</a:t>
            </a:r>
          </a:p>
          <a:p>
            <a:pPr marL="285750" indent="-285750">
              <a:buFont typeface="Arial" panose="020B0604020202020204" pitchFamily="34" charset="0"/>
              <a:buChar char="•"/>
            </a:pPr>
            <a:endParaRPr lang="en-US" sz="15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500" dirty="0">
                <a:latin typeface="Arial" panose="020B0604020202020204" pitchFamily="34" charset="0"/>
                <a:cs typeface="Arial" panose="020B0604020202020204" pitchFamily="34" charset="0"/>
              </a:rPr>
              <a:t>Returns a value from 0-1 where 0 indicates low performance and 1 indicates high performance</a:t>
            </a:r>
          </a:p>
          <a:p>
            <a:pPr marL="285750" indent="-285750">
              <a:buFont typeface="Arial" panose="020B0604020202020204" pitchFamily="34" charset="0"/>
              <a:buChar char="•"/>
            </a:pPr>
            <a:endParaRPr lang="en-US" sz="15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500" b="1" dirty="0">
                <a:solidFill>
                  <a:srgbClr val="CC9FB7"/>
                </a:solidFill>
                <a:latin typeface="Arial" panose="020B0604020202020204" pitchFamily="34" charset="0"/>
                <a:cs typeface="Arial" panose="020B0604020202020204" pitchFamily="34" charset="0"/>
              </a:rPr>
              <a:t>Rewards models with high precision and recall of causative variants</a:t>
            </a:r>
          </a:p>
          <a:p>
            <a:pPr marL="285750" indent="-285750">
              <a:buFont typeface="Arial" panose="020B0604020202020204" pitchFamily="34" charset="0"/>
              <a:buChar char="•"/>
            </a:pPr>
            <a:endParaRPr lang="en-US" sz="1500" b="1" dirty="0">
              <a:solidFill>
                <a:srgbClr val="CC9FB7"/>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500" b="1" dirty="0">
                <a:solidFill>
                  <a:srgbClr val="CC9FB7"/>
                </a:solidFill>
                <a:latin typeface="Arial" panose="020B0604020202020204" pitchFamily="34" charset="0"/>
                <a:cs typeface="Arial" panose="020B0604020202020204" pitchFamily="34" charset="0"/>
              </a:rPr>
              <a:t>Penalizes models with low precision allocating similar probability values to many variants </a:t>
            </a:r>
          </a:p>
          <a:p>
            <a:pPr marL="285750" indent="-285750">
              <a:buFont typeface="Arial" panose="020B0604020202020204" pitchFamily="34" charset="0"/>
              <a:buChar char="•"/>
            </a:pPr>
            <a:endParaRPr lang="en-US" sz="1500" dirty="0">
              <a:latin typeface="Arial" panose="020B0604020202020204" pitchFamily="34" charset="0"/>
              <a:cs typeface="Arial" panose="020B0604020202020204" pitchFamily="34" charset="0"/>
            </a:endParaRPr>
          </a:p>
        </p:txBody>
      </p:sp>
      <p:sp>
        <p:nvSpPr>
          <p:cNvPr id="22" name="Text Box 6">
            <a:extLst>
              <a:ext uri="{FF2B5EF4-FFF2-40B4-BE49-F238E27FC236}">
                <a16:creationId xmlns:a16="http://schemas.microsoft.com/office/drawing/2014/main" id="{B77379FB-FAC4-0B4E-8938-86E8671D2BCD}"/>
              </a:ext>
            </a:extLst>
          </p:cNvPr>
          <p:cNvSpPr txBox="1">
            <a:spLocks noChangeArrowheads="1"/>
          </p:cNvSpPr>
          <p:nvPr/>
        </p:nvSpPr>
        <p:spPr bwMode="auto">
          <a:xfrm>
            <a:off x="0" y="6513094"/>
            <a:ext cx="1500732"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dirty="0">
                <a:solidFill>
                  <a:srgbClr val="646164"/>
                </a:solidFill>
                <a:latin typeface="Arial" panose="020B0604020202020204" pitchFamily="34" charset="0"/>
                <a:cs typeface="Arial" panose="020B0604020202020204" pitchFamily="34" charset="0"/>
              </a:rPr>
              <a:t>Created for CAGI 6</a:t>
            </a:r>
          </a:p>
        </p:txBody>
      </p:sp>
      <p:sp>
        <p:nvSpPr>
          <p:cNvPr id="23" name="Text Box 8">
            <a:extLst>
              <a:ext uri="{FF2B5EF4-FFF2-40B4-BE49-F238E27FC236}">
                <a16:creationId xmlns:a16="http://schemas.microsoft.com/office/drawing/2014/main" id="{125F3094-DF19-29A9-3049-C2F4E6DC6FB7}"/>
              </a:ext>
            </a:extLst>
          </p:cNvPr>
          <p:cNvSpPr txBox="1">
            <a:spLocks noChangeArrowheads="1"/>
          </p:cNvSpPr>
          <p:nvPr/>
        </p:nvSpPr>
        <p:spPr bwMode="auto">
          <a:xfrm>
            <a:off x="10854775" y="6513093"/>
            <a:ext cx="1337225"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sz="1200" dirty="0">
                <a:solidFill>
                  <a:srgbClr val="646164"/>
                </a:solidFill>
                <a:latin typeface="Arial" panose="020B0604020202020204" pitchFamily="34" charset="0"/>
                <a:cs typeface="Arial" panose="020B0604020202020204" pitchFamily="34" charset="0"/>
              </a:rPr>
              <a:t>Sarah L. Stenton</a:t>
            </a:r>
          </a:p>
        </p:txBody>
      </p:sp>
      <p:sp>
        <p:nvSpPr>
          <p:cNvPr id="24" name="Text Box 9">
            <a:extLst>
              <a:ext uri="{FF2B5EF4-FFF2-40B4-BE49-F238E27FC236}">
                <a16:creationId xmlns:a16="http://schemas.microsoft.com/office/drawing/2014/main" id="{02B7452D-8B4B-A883-1148-EEED1E681D6B}"/>
              </a:ext>
            </a:extLst>
          </p:cNvPr>
          <p:cNvSpPr txBox="1">
            <a:spLocks noChangeArrowheads="1"/>
          </p:cNvSpPr>
          <p:nvPr/>
        </p:nvSpPr>
        <p:spPr bwMode="auto">
          <a:xfrm>
            <a:off x="5002649" y="6513094"/>
            <a:ext cx="189667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dirty="0" err="1">
                <a:solidFill>
                  <a:srgbClr val="646164"/>
                </a:solidFill>
                <a:latin typeface="Arial" panose="020B0604020202020204" pitchFamily="34" charset="0"/>
                <a:cs typeface="Arial" panose="020B0604020202020204" pitchFamily="34" charset="0"/>
              </a:rPr>
              <a:t>genomeinterpretation.org</a:t>
            </a:r>
            <a:endParaRPr lang="en-US" altLang="en-US" sz="1200" dirty="0">
              <a:solidFill>
                <a:srgbClr val="646164"/>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52434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8">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8">
                                            <p:txEl>
                                              <p:pRg st="8" end="8"/>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8">
                                            <p:txEl>
                                              <p:pRg st="10" end="1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8">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D42253C-BFD8-11AD-B089-21F177391B2B}"/>
              </a:ext>
            </a:extLst>
          </p:cNvPr>
          <p:cNvSpPr/>
          <p:nvPr/>
        </p:nvSpPr>
        <p:spPr>
          <a:xfrm>
            <a:off x="-180109" y="-96982"/>
            <a:ext cx="12704618" cy="1385455"/>
          </a:xfrm>
          <a:prstGeom prst="rect">
            <a:avLst/>
          </a:prstGeom>
          <a:solidFill>
            <a:srgbClr val="6AA4A2"/>
          </a:solidFill>
          <a:ln>
            <a:solidFill>
              <a:srgbClr val="6AA4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a:extLst>
              <a:ext uri="{FF2B5EF4-FFF2-40B4-BE49-F238E27FC236}">
                <a16:creationId xmlns:a16="http://schemas.microsoft.com/office/drawing/2014/main" id="{E6C05090-3763-4AD7-613D-AABE161DC27B}"/>
              </a:ext>
            </a:extLst>
          </p:cNvPr>
          <p:cNvSpPr>
            <a:spLocks noGrp="1"/>
          </p:cNvSpPr>
          <p:nvPr>
            <p:ph type="title"/>
          </p:nvPr>
        </p:nvSpPr>
        <p:spPr>
          <a:xfrm>
            <a:off x="838200" y="-67037"/>
            <a:ext cx="10515600" cy="1325563"/>
          </a:xfrm>
        </p:spPr>
        <p:txBody>
          <a:bodyPr>
            <a:normAutofit/>
          </a:bodyPr>
          <a:lstStyle/>
          <a:p>
            <a:r>
              <a:rPr lang="en-US" sz="2500" b="1" dirty="0">
                <a:solidFill>
                  <a:schemeClr val="bg1"/>
                </a:solidFill>
                <a:latin typeface="Arial" panose="020B0604020202020204" pitchFamily="34" charset="0"/>
                <a:cs typeface="Arial" panose="020B0604020202020204" pitchFamily="34" charset="0"/>
              </a:rPr>
              <a:t>Result 2. Maximum F-measure (F-max) based on estimated probability of causal relationship values </a:t>
            </a:r>
          </a:p>
        </p:txBody>
      </p:sp>
      <p:sp>
        <p:nvSpPr>
          <p:cNvPr id="5" name="TextBox 4">
            <a:extLst>
              <a:ext uri="{FF2B5EF4-FFF2-40B4-BE49-F238E27FC236}">
                <a16:creationId xmlns:a16="http://schemas.microsoft.com/office/drawing/2014/main" id="{25F88254-EA6E-A198-B7CF-81A25D5EE720}"/>
              </a:ext>
            </a:extLst>
          </p:cNvPr>
          <p:cNvSpPr txBox="1"/>
          <p:nvPr/>
        </p:nvSpPr>
        <p:spPr>
          <a:xfrm>
            <a:off x="838200" y="1480836"/>
            <a:ext cx="10728562" cy="323165"/>
          </a:xfrm>
          <a:prstGeom prst="rect">
            <a:avLst/>
          </a:prstGeom>
          <a:noFill/>
        </p:spPr>
        <p:txBody>
          <a:bodyPr wrap="square" rtlCol="0">
            <a:spAutoFit/>
          </a:bodyPr>
          <a:lstStyle/>
          <a:p>
            <a:r>
              <a:rPr lang="en-US" sz="1500" dirty="0">
                <a:latin typeface="Arial" panose="020B0604020202020204" pitchFamily="34" charset="0"/>
                <a:cs typeface="Arial" panose="020B0604020202020204" pitchFamily="34" charset="0"/>
              </a:rPr>
              <a:t>F-max values ranged from 0 - 0.64 (mean 0.24)</a:t>
            </a:r>
          </a:p>
        </p:txBody>
      </p:sp>
      <p:graphicFrame>
        <p:nvGraphicFramePr>
          <p:cNvPr id="8" name="Table 5">
            <a:extLst>
              <a:ext uri="{FF2B5EF4-FFF2-40B4-BE49-F238E27FC236}">
                <a16:creationId xmlns:a16="http://schemas.microsoft.com/office/drawing/2014/main" id="{CDC0C617-EFB5-FD57-778F-6B584A33BC9A}"/>
              </a:ext>
            </a:extLst>
          </p:cNvPr>
          <p:cNvGraphicFramePr>
            <a:graphicFrameLocks noGrp="1"/>
          </p:cNvGraphicFramePr>
          <p:nvPr>
            <p:extLst>
              <p:ext uri="{D42A27DB-BD31-4B8C-83A1-F6EECF244321}">
                <p14:modId xmlns:p14="http://schemas.microsoft.com/office/powerpoint/2010/main" val="2395800188"/>
              </p:ext>
            </p:extLst>
          </p:nvPr>
        </p:nvGraphicFramePr>
        <p:xfrm>
          <a:off x="3829323" y="2278471"/>
          <a:ext cx="7524477" cy="3322220"/>
        </p:xfrm>
        <a:graphic>
          <a:graphicData uri="http://schemas.openxmlformats.org/drawingml/2006/table">
            <a:tbl>
              <a:tblPr firstRow="1" bandRow="1">
                <a:tableStyleId>{5C22544A-7EE6-4342-B048-85BDC9FD1C3A}</a:tableStyleId>
              </a:tblPr>
              <a:tblGrid>
                <a:gridCol w="1331613">
                  <a:extLst>
                    <a:ext uri="{9D8B030D-6E8A-4147-A177-3AD203B41FA5}">
                      <a16:colId xmlns:a16="http://schemas.microsoft.com/office/drawing/2014/main" val="769084770"/>
                    </a:ext>
                  </a:extLst>
                </a:gridCol>
                <a:gridCol w="774108">
                  <a:extLst>
                    <a:ext uri="{9D8B030D-6E8A-4147-A177-3AD203B41FA5}">
                      <a16:colId xmlns:a16="http://schemas.microsoft.com/office/drawing/2014/main" val="941504123"/>
                    </a:ext>
                  </a:extLst>
                </a:gridCol>
                <a:gridCol w="774108">
                  <a:extLst>
                    <a:ext uri="{9D8B030D-6E8A-4147-A177-3AD203B41FA5}">
                      <a16:colId xmlns:a16="http://schemas.microsoft.com/office/drawing/2014/main" val="1284201614"/>
                    </a:ext>
                  </a:extLst>
                </a:gridCol>
                <a:gridCol w="774108">
                  <a:extLst>
                    <a:ext uri="{9D8B030D-6E8A-4147-A177-3AD203B41FA5}">
                      <a16:colId xmlns:a16="http://schemas.microsoft.com/office/drawing/2014/main" val="764804639"/>
                    </a:ext>
                  </a:extLst>
                </a:gridCol>
                <a:gridCol w="774108">
                  <a:extLst>
                    <a:ext uri="{9D8B030D-6E8A-4147-A177-3AD203B41FA5}">
                      <a16:colId xmlns:a16="http://schemas.microsoft.com/office/drawing/2014/main" val="2169232202"/>
                    </a:ext>
                  </a:extLst>
                </a:gridCol>
                <a:gridCol w="774108">
                  <a:extLst>
                    <a:ext uri="{9D8B030D-6E8A-4147-A177-3AD203B41FA5}">
                      <a16:colId xmlns:a16="http://schemas.microsoft.com/office/drawing/2014/main" val="2886977049"/>
                    </a:ext>
                  </a:extLst>
                </a:gridCol>
                <a:gridCol w="774108">
                  <a:extLst>
                    <a:ext uri="{9D8B030D-6E8A-4147-A177-3AD203B41FA5}">
                      <a16:colId xmlns:a16="http://schemas.microsoft.com/office/drawing/2014/main" val="2423048734"/>
                    </a:ext>
                  </a:extLst>
                </a:gridCol>
                <a:gridCol w="774108">
                  <a:extLst>
                    <a:ext uri="{9D8B030D-6E8A-4147-A177-3AD203B41FA5}">
                      <a16:colId xmlns:a16="http://schemas.microsoft.com/office/drawing/2014/main" val="3849402362"/>
                    </a:ext>
                  </a:extLst>
                </a:gridCol>
                <a:gridCol w="774108">
                  <a:extLst>
                    <a:ext uri="{9D8B030D-6E8A-4147-A177-3AD203B41FA5}">
                      <a16:colId xmlns:a16="http://schemas.microsoft.com/office/drawing/2014/main" val="1769995466"/>
                    </a:ext>
                  </a:extLst>
                </a:gridCol>
              </a:tblGrid>
              <a:tr h="396140">
                <a:tc>
                  <a:txBody>
                    <a:bodyPr/>
                    <a:lstStyle/>
                    <a:p>
                      <a:pPr algn="r" rtl="0" fontAlgn="b"/>
                      <a:r>
                        <a:rPr lang="en-US" sz="1000" b="1" i="0" u="none" strike="noStrike" dirty="0">
                          <a:solidFill>
                            <a:schemeClr val="tx1"/>
                          </a:solidFill>
                          <a:effectLst/>
                          <a:latin typeface="Arial" panose="020B0604020202020204" pitchFamily="34" charset="0"/>
                          <a:cs typeface="Arial" panose="020B0604020202020204" pitchFamily="34" charset="0"/>
                        </a:rPr>
                        <a:t>Team</a:t>
                      </a:r>
                    </a:p>
                  </a:txBody>
                  <a:tcPr marL="45720" marR="45720" anchor="ct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000" b="1" i="0" u="none" strike="noStrike" dirty="0">
                          <a:solidFill>
                            <a:schemeClr val="tx1"/>
                          </a:solidFill>
                          <a:effectLst/>
                          <a:latin typeface="Arial" panose="020B0604020202020204" pitchFamily="34" charset="0"/>
                          <a:cs typeface="Arial" panose="020B0604020202020204" pitchFamily="34" charset="0"/>
                        </a:rPr>
                        <a:t>Model</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000" b="1" i="0" u="none" strike="noStrike" dirty="0">
                          <a:solidFill>
                            <a:schemeClr val="tx1"/>
                          </a:solidFill>
                          <a:effectLst/>
                          <a:latin typeface="Arial" panose="020B0604020202020204" pitchFamily="34" charset="0"/>
                          <a:cs typeface="Arial" panose="020B0604020202020204" pitchFamily="34" charset="0"/>
                        </a:rPr>
                        <a:t>F-max</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000" b="1" i="0" u="none" strike="noStrike" dirty="0">
                          <a:solidFill>
                            <a:schemeClr val="tx1"/>
                          </a:solidFill>
                          <a:effectLst/>
                          <a:latin typeface="Arial" panose="020B0604020202020204" pitchFamily="34" charset="0"/>
                          <a:cs typeface="Arial" panose="020B0604020202020204" pitchFamily="34" charset="0"/>
                        </a:rPr>
                        <a:t>Threshold</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000" b="1" i="0" u="none" strike="noStrike" dirty="0">
                          <a:solidFill>
                            <a:schemeClr val="tx1"/>
                          </a:solidFill>
                          <a:effectLst/>
                          <a:latin typeface="Arial" panose="020B0604020202020204" pitchFamily="34" charset="0"/>
                          <a:cs typeface="Arial" panose="020B0604020202020204" pitchFamily="34" charset="0"/>
                        </a:rPr>
                        <a:t>Precision</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000" b="1" i="0" u="none" strike="noStrike" dirty="0">
                          <a:solidFill>
                            <a:schemeClr val="tx1"/>
                          </a:solidFill>
                          <a:effectLst/>
                          <a:latin typeface="Arial" panose="020B0604020202020204" pitchFamily="34" charset="0"/>
                          <a:cs typeface="Arial" panose="020B0604020202020204" pitchFamily="34" charset="0"/>
                        </a:rPr>
                        <a:t>Recall</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000" b="1" i="0" u="none" strike="noStrike" dirty="0">
                          <a:solidFill>
                            <a:schemeClr val="tx1"/>
                          </a:solidFill>
                          <a:effectLst/>
                          <a:latin typeface="Arial" panose="020B0604020202020204" pitchFamily="34" charset="0"/>
                          <a:cs typeface="Arial" panose="020B0604020202020204" pitchFamily="34" charset="0"/>
                        </a:rPr>
                        <a:t>TP</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000" b="1" i="0" u="none" strike="noStrike" dirty="0">
                          <a:solidFill>
                            <a:schemeClr val="tx1"/>
                          </a:solidFill>
                          <a:effectLst/>
                          <a:latin typeface="Arial" panose="020B0604020202020204" pitchFamily="34" charset="0"/>
                          <a:cs typeface="Arial" panose="020B0604020202020204" pitchFamily="34" charset="0"/>
                        </a:rPr>
                        <a:t>FP</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000" b="1" i="0" u="none" strike="noStrike" dirty="0">
                          <a:solidFill>
                            <a:schemeClr val="tx1"/>
                          </a:solidFill>
                          <a:effectLst/>
                          <a:latin typeface="Arial" panose="020B0604020202020204" pitchFamily="34" charset="0"/>
                          <a:cs typeface="Arial" panose="020B0604020202020204" pitchFamily="34" charset="0"/>
                        </a:rPr>
                        <a:t>FN</a:t>
                      </a:r>
                    </a:p>
                  </a:txBody>
                  <a:tcPr marL="45720" marR="4572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36695208"/>
                  </a:ext>
                </a:extLst>
              </a:tr>
              <a:tr h="238016">
                <a:tc>
                  <a:txBody>
                    <a:bodyPr/>
                    <a:lstStyle/>
                    <a:p>
                      <a:pPr algn="r" fontAlgn="b"/>
                      <a:r>
                        <a:rPr lang="en-US" sz="1000" b="0" i="0" u="none" strike="noStrike" dirty="0" err="1">
                          <a:solidFill>
                            <a:srgbClr val="000000"/>
                          </a:solidFill>
                          <a:effectLst/>
                          <a:latin typeface="Arial" panose="020B0604020202020204" pitchFamily="34" charset="0"/>
                          <a:cs typeface="Arial" panose="020B0604020202020204" pitchFamily="34" charset="0"/>
                        </a:rPr>
                        <a:t>Invitae</a:t>
                      </a:r>
                      <a:r>
                        <a:rPr lang="en-US" sz="1000" b="0" i="0" u="none" strike="noStrike" dirty="0">
                          <a:solidFill>
                            <a:srgbClr val="000000"/>
                          </a:solidFill>
                          <a:effectLst/>
                          <a:latin typeface="Arial" panose="020B0604020202020204" pitchFamily="34" charset="0"/>
                          <a:cs typeface="Arial" panose="020B0604020202020204" pitchFamily="34" charset="0"/>
                        </a:rPr>
                        <a:t> Moon</a:t>
                      </a:r>
                    </a:p>
                  </a:txBody>
                  <a:tcPr marL="45720" marR="45720"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dirty="0">
                          <a:solidFill>
                            <a:srgbClr val="000000"/>
                          </a:solidFill>
                          <a:effectLst/>
                          <a:latin typeface="Arial" panose="020B0604020202020204" pitchFamily="34" charset="0"/>
                          <a:cs typeface="Arial" panose="020B0604020202020204" pitchFamily="34" charset="0"/>
                        </a:rPr>
                        <a:t>1</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dirty="0">
                          <a:solidFill>
                            <a:srgbClr val="000000"/>
                          </a:solidFill>
                          <a:effectLst/>
                          <a:latin typeface="Arial" panose="020B0604020202020204" pitchFamily="34" charset="0"/>
                          <a:cs typeface="Arial" panose="020B0604020202020204" pitchFamily="34" charset="0"/>
                        </a:rPr>
                        <a:t>0.64</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dirty="0">
                          <a:solidFill>
                            <a:srgbClr val="000000"/>
                          </a:solidFill>
                          <a:effectLst/>
                          <a:latin typeface="Arial" panose="020B0604020202020204" pitchFamily="34" charset="0"/>
                          <a:cs typeface="Arial" panose="020B0604020202020204" pitchFamily="34" charset="0"/>
                        </a:rPr>
                        <a:t>0.88</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0.64</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0.64</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9</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5</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5</a:t>
                      </a:r>
                    </a:p>
                  </a:txBody>
                  <a:tcPr marL="45720" marR="4572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77531781"/>
                  </a:ext>
                </a:extLst>
              </a:tr>
              <a:tr h="238016">
                <a:tc>
                  <a:txBody>
                    <a:bodyPr/>
                    <a:lstStyle/>
                    <a:p>
                      <a:pPr algn="r" fontAlgn="b"/>
                      <a:r>
                        <a:rPr lang="en-US" sz="1000" b="0" i="0" u="none" strike="noStrike" dirty="0" err="1">
                          <a:solidFill>
                            <a:srgbClr val="000000"/>
                          </a:solidFill>
                          <a:effectLst/>
                          <a:latin typeface="Arial" panose="020B0604020202020204" pitchFamily="34" charset="0"/>
                          <a:cs typeface="Arial" panose="020B0604020202020204" pitchFamily="34" charset="0"/>
                        </a:rPr>
                        <a:t>Lichtarge</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1</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0.58</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0.6</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0.53</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0.64</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9</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8</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5</a:t>
                      </a:r>
                    </a:p>
                  </a:txBody>
                  <a:tcPr marL="45720" marR="4572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21180471"/>
                  </a:ext>
                </a:extLst>
              </a:tr>
              <a:tr h="238016">
                <a:tc>
                  <a:txBody>
                    <a:bodyPr/>
                    <a:lstStyle/>
                    <a:p>
                      <a:pPr algn="r" fontAlgn="b"/>
                      <a:r>
                        <a:rPr lang="en-US" sz="1000" b="0" i="0" u="none" strike="noStrike" dirty="0">
                          <a:solidFill>
                            <a:srgbClr val="000000"/>
                          </a:solidFill>
                          <a:effectLst/>
                          <a:latin typeface="Arial" panose="020B0604020202020204" pitchFamily="34" charset="0"/>
                          <a:cs typeface="Arial" panose="020B0604020202020204" pitchFamily="34" charset="0"/>
                        </a:rPr>
                        <a:t>Exomiser</a:t>
                      </a:r>
                    </a:p>
                  </a:txBody>
                  <a:tcPr marL="45720" marR="45720"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2</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dirty="0">
                          <a:solidFill>
                            <a:srgbClr val="000000"/>
                          </a:solidFill>
                          <a:effectLst/>
                          <a:latin typeface="Arial" panose="020B0604020202020204" pitchFamily="34" charset="0"/>
                          <a:cs typeface="Arial" panose="020B0604020202020204" pitchFamily="34" charset="0"/>
                        </a:rPr>
                        <a:t>0.53</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dirty="0">
                          <a:solidFill>
                            <a:srgbClr val="000000"/>
                          </a:solidFill>
                          <a:effectLst/>
                          <a:latin typeface="Arial" panose="020B0604020202020204" pitchFamily="34" charset="0"/>
                          <a:cs typeface="Arial" panose="020B0604020202020204" pitchFamily="34" charset="0"/>
                        </a:rPr>
                        <a:t>0.6</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0.42</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0.71</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dirty="0">
                          <a:solidFill>
                            <a:srgbClr val="000000"/>
                          </a:solidFill>
                          <a:effectLst/>
                          <a:latin typeface="Arial" panose="020B0604020202020204" pitchFamily="34" charset="0"/>
                          <a:cs typeface="Arial" panose="020B0604020202020204" pitchFamily="34" charset="0"/>
                        </a:rPr>
                        <a:t>10</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14</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4</a:t>
                      </a:r>
                    </a:p>
                  </a:txBody>
                  <a:tcPr marL="45720" marR="4572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24738651"/>
                  </a:ext>
                </a:extLst>
              </a:tr>
              <a:tr h="238016">
                <a:tc>
                  <a:txBody>
                    <a:bodyPr/>
                    <a:lstStyle/>
                    <a:p>
                      <a:pPr algn="r" fontAlgn="b"/>
                      <a:r>
                        <a:rPr lang="en-US" sz="1000" b="0" i="0" u="none" strike="noStrike" dirty="0" err="1">
                          <a:solidFill>
                            <a:srgbClr val="000000"/>
                          </a:solidFill>
                          <a:effectLst/>
                          <a:latin typeface="Arial" panose="020B0604020202020204" pitchFamily="34" charset="0"/>
                          <a:cs typeface="Arial" panose="020B0604020202020204" pitchFamily="34" charset="0"/>
                        </a:rPr>
                        <a:t>ETeam</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1</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0.49</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0.16</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0.39</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dirty="0">
                          <a:solidFill>
                            <a:srgbClr val="000000"/>
                          </a:solidFill>
                          <a:effectLst/>
                          <a:latin typeface="Arial" panose="020B0604020202020204" pitchFamily="34" charset="0"/>
                          <a:cs typeface="Arial" panose="020B0604020202020204" pitchFamily="34" charset="0"/>
                        </a:rPr>
                        <a:t>0.64</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9</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14</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5</a:t>
                      </a:r>
                    </a:p>
                  </a:txBody>
                  <a:tcPr marL="45720" marR="4572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4290150"/>
                  </a:ext>
                </a:extLst>
              </a:tr>
              <a:tr h="238016">
                <a:tc>
                  <a:txBody>
                    <a:bodyPr/>
                    <a:lstStyle/>
                    <a:p>
                      <a:pPr algn="r" fontAlgn="b"/>
                      <a:r>
                        <a:rPr lang="en-US" sz="1000" b="0" i="0" u="none" strike="noStrike" dirty="0">
                          <a:solidFill>
                            <a:srgbClr val="000000"/>
                          </a:solidFill>
                          <a:effectLst/>
                          <a:latin typeface="Arial" panose="020B0604020202020204" pitchFamily="34" charset="0"/>
                          <a:cs typeface="Arial" panose="020B0604020202020204" pitchFamily="34" charset="0"/>
                        </a:rPr>
                        <a:t>Exomiser</a:t>
                      </a:r>
                    </a:p>
                  </a:txBody>
                  <a:tcPr marL="45720" marR="45720"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dirty="0">
                          <a:solidFill>
                            <a:srgbClr val="000000"/>
                          </a:solidFill>
                          <a:effectLst/>
                          <a:latin typeface="Arial" panose="020B0604020202020204" pitchFamily="34" charset="0"/>
                          <a:cs typeface="Arial" panose="020B0604020202020204" pitchFamily="34" charset="0"/>
                        </a:rPr>
                        <a:t>1</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0.47</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0.86</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0.44</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0.5</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7</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9</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dirty="0">
                          <a:solidFill>
                            <a:srgbClr val="000000"/>
                          </a:solidFill>
                          <a:effectLst/>
                          <a:latin typeface="Arial" panose="020B0604020202020204" pitchFamily="34" charset="0"/>
                          <a:cs typeface="Arial" panose="020B0604020202020204" pitchFamily="34" charset="0"/>
                        </a:rPr>
                        <a:t>7</a:t>
                      </a:r>
                    </a:p>
                  </a:txBody>
                  <a:tcPr marL="45720" marR="4572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89251305"/>
                  </a:ext>
                </a:extLst>
              </a:tr>
              <a:tr h="238016">
                <a:tc>
                  <a:txBody>
                    <a:bodyPr/>
                    <a:lstStyle/>
                    <a:p>
                      <a:pPr algn="r" rtl="0" fontAlgn="b"/>
                      <a:endParaRPr lang="en-US" sz="1000" b="0" i="0" u="none" strike="noStrike" dirty="0">
                        <a:solidFill>
                          <a:schemeClr val="tx1"/>
                        </a:solidFill>
                        <a:effectLst/>
                        <a:latin typeface="Arial" panose="020B0604020202020204" pitchFamily="34" charset="0"/>
                        <a:cs typeface="Arial" panose="020B0604020202020204" pitchFamily="34" charset="0"/>
                      </a:endParaRPr>
                    </a:p>
                  </a:txBody>
                  <a:tcPr marL="45720" marR="45720"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pattFill prst="wdUpDiag">
                      <a:fgClr>
                        <a:schemeClr val="bg1">
                          <a:lumMod val="85000"/>
                        </a:schemeClr>
                      </a:fgClr>
                      <a:bgClr>
                        <a:schemeClr val="bg1"/>
                      </a:bgClr>
                    </a:pattFill>
                  </a:tcPr>
                </a:tc>
                <a:tc>
                  <a:txBody>
                    <a:bodyPr/>
                    <a:lstStyle/>
                    <a:p>
                      <a:pPr algn="r" rtl="0" fontAlgn="b"/>
                      <a:endParaRPr lang="en-US" sz="1000" b="0" i="0" u="none" strike="noStrike" dirty="0">
                        <a:solidFill>
                          <a:schemeClr val="tx1"/>
                        </a:solidFill>
                        <a:effectLst/>
                        <a:latin typeface="Arial" panose="020B0604020202020204" pitchFamily="34" charset="0"/>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pattFill prst="wdUpDiag">
                      <a:fgClr>
                        <a:schemeClr val="bg1">
                          <a:lumMod val="85000"/>
                        </a:schemeClr>
                      </a:fgClr>
                      <a:bgClr>
                        <a:schemeClr val="bg1"/>
                      </a:bgClr>
                    </a:pattFill>
                  </a:tcPr>
                </a:tc>
                <a:tc>
                  <a:txBody>
                    <a:bodyPr/>
                    <a:lstStyle/>
                    <a:p>
                      <a:pPr algn="r" rtl="0" fontAlgn="b"/>
                      <a:endParaRPr lang="en-US" sz="1000" b="0" i="1" u="none" strike="noStrike" dirty="0">
                        <a:solidFill>
                          <a:schemeClr val="tx1"/>
                        </a:solidFill>
                        <a:effectLst/>
                        <a:latin typeface="Arial" panose="020B0604020202020204" pitchFamily="34" charset="0"/>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pattFill prst="wdUpDiag">
                      <a:fgClr>
                        <a:schemeClr val="bg1">
                          <a:lumMod val="85000"/>
                        </a:schemeClr>
                      </a:fgClr>
                      <a:bgClr>
                        <a:schemeClr val="bg1"/>
                      </a:bgClr>
                    </a:pattFill>
                  </a:tcPr>
                </a:tc>
                <a:tc>
                  <a:txBody>
                    <a:bodyPr/>
                    <a:lstStyle/>
                    <a:p>
                      <a:pPr algn="r" rtl="0" fontAlgn="b"/>
                      <a:endParaRPr lang="en-US" sz="1000" b="0" i="0" u="none" strike="noStrike" dirty="0">
                        <a:solidFill>
                          <a:schemeClr val="tx1"/>
                        </a:solidFill>
                        <a:effectLst/>
                        <a:latin typeface="Arial" panose="020B0604020202020204" pitchFamily="34" charset="0"/>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pattFill prst="wdUpDiag">
                      <a:fgClr>
                        <a:schemeClr val="bg1">
                          <a:lumMod val="85000"/>
                        </a:schemeClr>
                      </a:fgClr>
                      <a:bgClr>
                        <a:schemeClr val="bg1"/>
                      </a:bgClr>
                    </a:pattFill>
                  </a:tcPr>
                </a:tc>
                <a:tc>
                  <a:txBody>
                    <a:bodyPr/>
                    <a:lstStyle/>
                    <a:p>
                      <a:pPr algn="r" rtl="0" fontAlgn="b"/>
                      <a:endParaRPr lang="en-US" sz="1000" b="0" i="0" u="none" strike="noStrike" dirty="0">
                        <a:solidFill>
                          <a:schemeClr val="tx1"/>
                        </a:solidFill>
                        <a:effectLst/>
                        <a:latin typeface="Arial" panose="020B0604020202020204" pitchFamily="34" charset="0"/>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pattFill prst="wdUpDiag">
                      <a:fgClr>
                        <a:schemeClr val="bg1">
                          <a:lumMod val="85000"/>
                        </a:schemeClr>
                      </a:fgClr>
                      <a:bgClr>
                        <a:schemeClr val="bg1"/>
                      </a:bgClr>
                    </a:pattFill>
                  </a:tcPr>
                </a:tc>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endParaRPr lang="en-US" sz="1000" b="0" i="0" u="none" strike="noStrike" dirty="0">
                        <a:solidFill>
                          <a:schemeClr val="tx1"/>
                        </a:solidFill>
                        <a:effectLst/>
                        <a:latin typeface="Arial" panose="020B0604020202020204" pitchFamily="34" charset="0"/>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pattFill prst="wdUpDiag">
                      <a:fgClr>
                        <a:schemeClr val="bg1">
                          <a:lumMod val="85000"/>
                        </a:schemeClr>
                      </a:fgClr>
                      <a:bgClr>
                        <a:schemeClr val="bg1"/>
                      </a:bgClr>
                    </a:pattFill>
                  </a:tcPr>
                </a:tc>
                <a:tc>
                  <a:txBody>
                    <a:bodyPr/>
                    <a:lstStyle/>
                    <a:p>
                      <a:pPr algn="r" rtl="0" fontAlgn="b"/>
                      <a:endParaRPr lang="en-US" sz="1000" b="0" i="0" u="none" strike="noStrike" dirty="0">
                        <a:solidFill>
                          <a:schemeClr val="tx1"/>
                        </a:solidFill>
                        <a:effectLst/>
                        <a:latin typeface="Arial" panose="020B0604020202020204" pitchFamily="34" charset="0"/>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pattFill prst="wdUpDiag">
                      <a:fgClr>
                        <a:schemeClr val="bg1">
                          <a:lumMod val="85000"/>
                        </a:schemeClr>
                      </a:fgClr>
                      <a:bgClr>
                        <a:schemeClr val="bg1"/>
                      </a:bgClr>
                    </a:pattFill>
                  </a:tcPr>
                </a:tc>
                <a:tc>
                  <a:txBody>
                    <a:bodyPr/>
                    <a:lstStyle/>
                    <a:p>
                      <a:pPr algn="r" fontAlgn="b"/>
                      <a:endParaRPr lang="en-US" sz="10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pattFill prst="wdUpDiag">
                      <a:fgClr>
                        <a:schemeClr val="bg1">
                          <a:lumMod val="85000"/>
                        </a:schemeClr>
                      </a:fgClr>
                      <a:bgClr>
                        <a:schemeClr val="bg1"/>
                      </a:bgClr>
                    </a:pattFill>
                  </a:tcPr>
                </a:tc>
                <a:tc>
                  <a:txBody>
                    <a:bodyPr/>
                    <a:lstStyle/>
                    <a:p>
                      <a:pPr algn="r" fontAlgn="b"/>
                      <a:endParaRPr lang="en-US" sz="10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pattFill prst="wdUpDiag">
                      <a:fgClr>
                        <a:schemeClr val="bg1">
                          <a:lumMod val="85000"/>
                        </a:schemeClr>
                      </a:fgClr>
                      <a:bgClr>
                        <a:schemeClr val="bg1"/>
                      </a:bgClr>
                    </a:pattFill>
                  </a:tcPr>
                </a:tc>
                <a:extLst>
                  <a:ext uri="{0D108BD9-81ED-4DB2-BD59-A6C34878D82A}">
                    <a16:rowId xmlns:a16="http://schemas.microsoft.com/office/drawing/2014/main" val="1979217365"/>
                  </a:ext>
                </a:extLst>
              </a:tr>
              <a:tr h="238016">
                <a:tc>
                  <a:txBody>
                    <a:bodyPr/>
                    <a:lstStyle/>
                    <a:p>
                      <a:pPr algn="r" rtl="0" fontAlgn="b"/>
                      <a:endParaRPr lang="en-US" sz="1000" b="0" i="0" u="none" strike="noStrike" dirty="0">
                        <a:solidFill>
                          <a:schemeClr val="tx1"/>
                        </a:solidFill>
                        <a:effectLst/>
                        <a:latin typeface="Arial" panose="020B0604020202020204" pitchFamily="34" charset="0"/>
                        <a:cs typeface="Arial" panose="020B0604020202020204" pitchFamily="34" charset="0"/>
                      </a:endParaRPr>
                    </a:p>
                  </a:txBody>
                  <a:tcPr marL="45720" marR="45720"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pattFill prst="wdUpDiag">
                      <a:fgClr>
                        <a:schemeClr val="bg1">
                          <a:lumMod val="85000"/>
                        </a:schemeClr>
                      </a:fgClr>
                      <a:bgClr>
                        <a:schemeClr val="bg1"/>
                      </a:bgClr>
                    </a:pattFill>
                  </a:tcPr>
                </a:tc>
                <a:tc>
                  <a:txBody>
                    <a:bodyPr/>
                    <a:lstStyle/>
                    <a:p>
                      <a:pPr algn="r" rtl="0" fontAlgn="b"/>
                      <a:endParaRPr lang="en-US" sz="1000" b="0" i="0" u="none" strike="noStrike" dirty="0">
                        <a:solidFill>
                          <a:schemeClr val="tx1"/>
                        </a:solidFill>
                        <a:effectLst/>
                        <a:latin typeface="Arial" panose="020B0604020202020204" pitchFamily="34" charset="0"/>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pattFill prst="wdUpDiag">
                      <a:fgClr>
                        <a:schemeClr val="bg1">
                          <a:lumMod val="85000"/>
                        </a:schemeClr>
                      </a:fgClr>
                      <a:bgClr>
                        <a:schemeClr val="bg1"/>
                      </a:bgClr>
                    </a:pattFill>
                  </a:tcPr>
                </a:tc>
                <a:tc>
                  <a:txBody>
                    <a:bodyPr/>
                    <a:lstStyle/>
                    <a:p>
                      <a:pPr algn="r" rtl="0" fontAlgn="b"/>
                      <a:endParaRPr lang="en-US" sz="1000" b="0" i="1" u="none" strike="noStrike" dirty="0">
                        <a:solidFill>
                          <a:schemeClr val="tx1"/>
                        </a:solidFill>
                        <a:effectLst/>
                        <a:latin typeface="Arial" panose="020B0604020202020204" pitchFamily="34" charset="0"/>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pattFill prst="wdUpDiag">
                      <a:fgClr>
                        <a:schemeClr val="bg1">
                          <a:lumMod val="85000"/>
                        </a:schemeClr>
                      </a:fgClr>
                      <a:bgClr>
                        <a:schemeClr val="bg1"/>
                      </a:bgClr>
                    </a:pattFill>
                  </a:tcPr>
                </a:tc>
                <a:tc>
                  <a:txBody>
                    <a:bodyPr/>
                    <a:lstStyle/>
                    <a:p>
                      <a:pPr algn="r" rtl="0" fontAlgn="b"/>
                      <a:endParaRPr lang="en-US" sz="1000" b="0" i="0" u="none" strike="noStrike" dirty="0">
                        <a:solidFill>
                          <a:schemeClr val="tx1"/>
                        </a:solidFill>
                        <a:effectLst/>
                        <a:latin typeface="Arial" panose="020B0604020202020204" pitchFamily="34" charset="0"/>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pattFill prst="wdUpDiag">
                      <a:fgClr>
                        <a:schemeClr val="bg1">
                          <a:lumMod val="85000"/>
                        </a:schemeClr>
                      </a:fgClr>
                      <a:bgClr>
                        <a:schemeClr val="bg1"/>
                      </a:bgClr>
                    </a:pattFill>
                  </a:tcPr>
                </a:tc>
                <a:tc>
                  <a:txBody>
                    <a:bodyPr/>
                    <a:lstStyle/>
                    <a:p>
                      <a:pPr algn="r" rtl="0" fontAlgn="b"/>
                      <a:endParaRPr lang="en-US" sz="1000" b="0" i="0" u="none" strike="noStrike" dirty="0">
                        <a:solidFill>
                          <a:schemeClr val="tx1"/>
                        </a:solidFill>
                        <a:effectLst/>
                        <a:latin typeface="Arial" panose="020B0604020202020204" pitchFamily="34" charset="0"/>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pattFill prst="wdUpDiag">
                      <a:fgClr>
                        <a:schemeClr val="bg1">
                          <a:lumMod val="85000"/>
                        </a:schemeClr>
                      </a:fgClr>
                      <a:bgClr>
                        <a:schemeClr val="bg1"/>
                      </a:bgClr>
                    </a:pattFill>
                  </a:tcPr>
                </a:tc>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endParaRPr lang="en-US" sz="1000" b="0" i="0" u="none" strike="noStrike" dirty="0">
                        <a:solidFill>
                          <a:schemeClr val="tx1"/>
                        </a:solidFill>
                        <a:effectLst/>
                        <a:latin typeface="Arial" panose="020B0604020202020204" pitchFamily="34" charset="0"/>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pattFill prst="wdUpDiag">
                      <a:fgClr>
                        <a:schemeClr val="bg1">
                          <a:lumMod val="85000"/>
                        </a:schemeClr>
                      </a:fgClr>
                      <a:bgClr>
                        <a:schemeClr val="bg1"/>
                      </a:bgClr>
                    </a:pattFill>
                  </a:tcPr>
                </a:tc>
                <a:tc>
                  <a:txBody>
                    <a:bodyPr/>
                    <a:lstStyle/>
                    <a:p>
                      <a:pPr algn="r" rtl="0" fontAlgn="b"/>
                      <a:endParaRPr lang="en-US" sz="1000" b="0" i="0" u="none" strike="noStrike" dirty="0">
                        <a:solidFill>
                          <a:schemeClr val="tx1"/>
                        </a:solidFill>
                        <a:effectLst/>
                        <a:latin typeface="Arial" panose="020B0604020202020204" pitchFamily="34" charset="0"/>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pattFill prst="wdUpDiag">
                      <a:fgClr>
                        <a:schemeClr val="bg1">
                          <a:lumMod val="85000"/>
                        </a:schemeClr>
                      </a:fgClr>
                      <a:bgClr>
                        <a:schemeClr val="bg1"/>
                      </a:bgClr>
                    </a:pattFill>
                  </a:tcPr>
                </a:tc>
                <a:tc>
                  <a:txBody>
                    <a:bodyPr/>
                    <a:lstStyle/>
                    <a:p>
                      <a:pPr algn="r" fontAlgn="b"/>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pattFill prst="wdUpDiag">
                      <a:fgClr>
                        <a:schemeClr val="bg1">
                          <a:lumMod val="85000"/>
                        </a:schemeClr>
                      </a:fgClr>
                      <a:bgClr>
                        <a:schemeClr val="bg1"/>
                      </a:bgClr>
                    </a:pattFill>
                  </a:tcPr>
                </a:tc>
                <a:tc>
                  <a:txBody>
                    <a:bodyPr/>
                    <a:lstStyle/>
                    <a:p>
                      <a:pPr algn="r" fontAlgn="b"/>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pattFill prst="wdUpDiag">
                      <a:fgClr>
                        <a:schemeClr val="bg1">
                          <a:lumMod val="85000"/>
                        </a:schemeClr>
                      </a:fgClr>
                      <a:bgClr>
                        <a:schemeClr val="bg1"/>
                      </a:bgClr>
                    </a:pattFill>
                  </a:tcPr>
                </a:tc>
                <a:extLst>
                  <a:ext uri="{0D108BD9-81ED-4DB2-BD59-A6C34878D82A}">
                    <a16:rowId xmlns:a16="http://schemas.microsoft.com/office/drawing/2014/main" val="4010729299"/>
                  </a:ext>
                </a:extLst>
              </a:tr>
              <a:tr h="238016">
                <a:tc>
                  <a:txBody>
                    <a:bodyPr/>
                    <a:lstStyle/>
                    <a:p>
                      <a:pPr algn="r" fontAlgn="b"/>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dirty="0">
                          <a:solidFill>
                            <a:srgbClr val="000000"/>
                          </a:solidFill>
                          <a:effectLst/>
                          <a:latin typeface="Arial" panose="020B0604020202020204" pitchFamily="34" charset="0"/>
                          <a:cs typeface="Arial" panose="020B0604020202020204" pitchFamily="34" charset="0"/>
                        </a:rPr>
                        <a:t>0.07</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1</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0.07</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0.07</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1</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13</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13</a:t>
                      </a:r>
                    </a:p>
                  </a:txBody>
                  <a:tcPr marL="45720" marR="4572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85362621"/>
                  </a:ext>
                </a:extLst>
              </a:tr>
              <a:tr h="238016">
                <a:tc>
                  <a:txBody>
                    <a:bodyPr/>
                    <a:lstStyle/>
                    <a:p>
                      <a:pPr algn="r" fontAlgn="b"/>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0.06</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1</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0.04</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0.21</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3</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76</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11</a:t>
                      </a:r>
                    </a:p>
                  </a:txBody>
                  <a:tcPr marL="45720" marR="4572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13768437"/>
                  </a:ext>
                </a:extLst>
              </a:tr>
              <a:tr h="238016">
                <a:tc>
                  <a:txBody>
                    <a:bodyPr/>
                    <a:lstStyle/>
                    <a:p>
                      <a:pPr algn="r" fontAlgn="b"/>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0.05</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0.99</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0.03</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0.36</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5</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171</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dirty="0">
                          <a:solidFill>
                            <a:srgbClr val="000000"/>
                          </a:solidFill>
                          <a:effectLst/>
                          <a:latin typeface="Arial" panose="020B0604020202020204" pitchFamily="34" charset="0"/>
                          <a:cs typeface="Arial" panose="020B0604020202020204" pitchFamily="34" charset="0"/>
                        </a:rPr>
                        <a:t>9</a:t>
                      </a:r>
                    </a:p>
                  </a:txBody>
                  <a:tcPr marL="45720" marR="4572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77857946"/>
                  </a:ext>
                </a:extLst>
              </a:tr>
              <a:tr h="238016">
                <a:tc>
                  <a:txBody>
                    <a:bodyPr/>
                    <a:lstStyle/>
                    <a:p>
                      <a:pPr algn="r" fontAlgn="b"/>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dirty="0">
                          <a:solidFill>
                            <a:srgbClr val="000000"/>
                          </a:solidFill>
                          <a:effectLst/>
                          <a:latin typeface="Arial" panose="020B0604020202020204" pitchFamily="34" charset="0"/>
                          <a:cs typeface="Arial" panose="020B0604020202020204" pitchFamily="34" charset="0"/>
                        </a:rPr>
                        <a:t>0</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dirty="0">
                          <a:solidFill>
                            <a:srgbClr val="000000"/>
                          </a:solidFill>
                          <a:effectLst/>
                          <a:latin typeface="Arial" panose="020B0604020202020204" pitchFamily="34" charset="0"/>
                          <a:cs typeface="Arial" panose="020B0604020202020204" pitchFamily="34" charset="0"/>
                        </a:rPr>
                        <a:t>1</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dirty="0">
                          <a:solidFill>
                            <a:srgbClr val="000000"/>
                          </a:solidFill>
                          <a:effectLst/>
                          <a:latin typeface="Arial" panose="020B0604020202020204" pitchFamily="34" charset="0"/>
                          <a:cs typeface="Arial" panose="020B0604020202020204" pitchFamily="34" charset="0"/>
                        </a:rPr>
                        <a:t>0</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dirty="0">
                          <a:solidFill>
                            <a:srgbClr val="000000"/>
                          </a:solidFill>
                          <a:effectLst/>
                          <a:latin typeface="Arial" panose="020B0604020202020204" pitchFamily="34" charset="0"/>
                          <a:cs typeface="Arial" panose="020B0604020202020204" pitchFamily="34" charset="0"/>
                        </a:rPr>
                        <a:t>0</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dirty="0">
                          <a:solidFill>
                            <a:srgbClr val="000000"/>
                          </a:solidFill>
                          <a:effectLst/>
                          <a:latin typeface="Arial" panose="020B0604020202020204" pitchFamily="34" charset="0"/>
                          <a:cs typeface="Arial" panose="020B0604020202020204" pitchFamily="34" charset="0"/>
                        </a:rPr>
                        <a:t>0</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dirty="0">
                          <a:solidFill>
                            <a:srgbClr val="000000"/>
                          </a:solidFill>
                          <a:effectLst/>
                          <a:latin typeface="Arial" panose="020B0604020202020204" pitchFamily="34" charset="0"/>
                          <a:cs typeface="Arial" panose="020B0604020202020204" pitchFamily="34" charset="0"/>
                        </a:rPr>
                        <a:t>0</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dirty="0">
                          <a:solidFill>
                            <a:srgbClr val="000000"/>
                          </a:solidFill>
                          <a:effectLst/>
                          <a:latin typeface="Arial" panose="020B0604020202020204" pitchFamily="34" charset="0"/>
                          <a:cs typeface="Arial" panose="020B0604020202020204" pitchFamily="34" charset="0"/>
                        </a:rPr>
                        <a:t>14</a:t>
                      </a:r>
                    </a:p>
                  </a:txBody>
                  <a:tcPr marL="45720" marR="4572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37612898"/>
                  </a:ext>
                </a:extLst>
              </a:tr>
              <a:tr h="238016">
                <a:tc>
                  <a:txBody>
                    <a:bodyPr/>
                    <a:lstStyle/>
                    <a:p>
                      <a:pPr algn="r" fontAlgn="b"/>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0</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1</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0</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0</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0</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a:solidFill>
                            <a:srgbClr val="000000"/>
                          </a:solidFill>
                          <a:effectLst/>
                          <a:latin typeface="Arial" panose="020B0604020202020204" pitchFamily="34" charset="0"/>
                          <a:cs typeface="Arial" panose="020B0604020202020204" pitchFamily="34" charset="0"/>
                        </a:rPr>
                        <a:t>0</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b="0" i="0" u="none" strike="noStrike" dirty="0">
                          <a:solidFill>
                            <a:srgbClr val="000000"/>
                          </a:solidFill>
                          <a:effectLst/>
                          <a:latin typeface="Arial" panose="020B0604020202020204" pitchFamily="34" charset="0"/>
                          <a:cs typeface="Arial" panose="020B0604020202020204" pitchFamily="34" charset="0"/>
                        </a:rPr>
                        <a:t>14</a:t>
                      </a:r>
                    </a:p>
                  </a:txBody>
                  <a:tcPr marL="45720" marR="4572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84838218"/>
                  </a:ext>
                </a:extLst>
              </a:tr>
            </a:tbl>
          </a:graphicData>
        </a:graphic>
      </p:graphicFrame>
      <p:sp>
        <p:nvSpPr>
          <p:cNvPr id="9" name="Text Box 6">
            <a:extLst>
              <a:ext uri="{FF2B5EF4-FFF2-40B4-BE49-F238E27FC236}">
                <a16:creationId xmlns:a16="http://schemas.microsoft.com/office/drawing/2014/main" id="{43EAF2C1-005E-3D4A-39AF-7EE92E6F3C91}"/>
              </a:ext>
            </a:extLst>
          </p:cNvPr>
          <p:cNvSpPr txBox="1">
            <a:spLocks noChangeArrowheads="1"/>
          </p:cNvSpPr>
          <p:nvPr/>
        </p:nvSpPr>
        <p:spPr bwMode="auto">
          <a:xfrm>
            <a:off x="0" y="6513094"/>
            <a:ext cx="1500732"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dirty="0">
                <a:solidFill>
                  <a:srgbClr val="646164"/>
                </a:solidFill>
                <a:latin typeface="Arial" panose="020B0604020202020204" pitchFamily="34" charset="0"/>
                <a:cs typeface="Arial" panose="020B0604020202020204" pitchFamily="34" charset="0"/>
              </a:rPr>
              <a:t>Created for CAGI 6</a:t>
            </a:r>
          </a:p>
        </p:txBody>
      </p:sp>
      <p:sp>
        <p:nvSpPr>
          <p:cNvPr id="11" name="Text Box 8">
            <a:extLst>
              <a:ext uri="{FF2B5EF4-FFF2-40B4-BE49-F238E27FC236}">
                <a16:creationId xmlns:a16="http://schemas.microsoft.com/office/drawing/2014/main" id="{DC6E104B-8F86-45CB-AF4B-C8DEA8936F84}"/>
              </a:ext>
            </a:extLst>
          </p:cNvPr>
          <p:cNvSpPr txBox="1">
            <a:spLocks noChangeArrowheads="1"/>
          </p:cNvSpPr>
          <p:nvPr/>
        </p:nvSpPr>
        <p:spPr bwMode="auto">
          <a:xfrm>
            <a:off x="10854775" y="6513093"/>
            <a:ext cx="1337225"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sz="1200" dirty="0">
                <a:solidFill>
                  <a:srgbClr val="646164"/>
                </a:solidFill>
                <a:latin typeface="Arial" panose="020B0604020202020204" pitchFamily="34" charset="0"/>
                <a:cs typeface="Arial" panose="020B0604020202020204" pitchFamily="34" charset="0"/>
              </a:rPr>
              <a:t>Sarah L. Stenton</a:t>
            </a:r>
          </a:p>
        </p:txBody>
      </p:sp>
      <p:sp>
        <p:nvSpPr>
          <p:cNvPr id="12" name="Text Box 9">
            <a:extLst>
              <a:ext uri="{FF2B5EF4-FFF2-40B4-BE49-F238E27FC236}">
                <a16:creationId xmlns:a16="http://schemas.microsoft.com/office/drawing/2014/main" id="{59757ABD-7457-7CB7-2DB0-874A4B6C382C}"/>
              </a:ext>
            </a:extLst>
          </p:cNvPr>
          <p:cNvSpPr txBox="1">
            <a:spLocks noChangeArrowheads="1"/>
          </p:cNvSpPr>
          <p:nvPr/>
        </p:nvSpPr>
        <p:spPr bwMode="auto">
          <a:xfrm>
            <a:off x="5002649" y="6513094"/>
            <a:ext cx="189667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dirty="0" err="1">
                <a:solidFill>
                  <a:srgbClr val="646164"/>
                </a:solidFill>
                <a:latin typeface="Arial" panose="020B0604020202020204" pitchFamily="34" charset="0"/>
                <a:cs typeface="Arial" panose="020B0604020202020204" pitchFamily="34" charset="0"/>
              </a:rPr>
              <a:t>genomeinterpretation.org</a:t>
            </a:r>
            <a:endParaRPr lang="en-US" altLang="en-US" sz="1200" dirty="0">
              <a:solidFill>
                <a:srgbClr val="646164"/>
              </a:solidFill>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04E2BF07-E271-6A1B-007D-8434F171BF53}"/>
              </a:ext>
            </a:extLst>
          </p:cNvPr>
          <p:cNvSpPr txBox="1"/>
          <p:nvPr/>
        </p:nvSpPr>
        <p:spPr>
          <a:xfrm>
            <a:off x="3716782" y="5711322"/>
            <a:ext cx="7637018" cy="553998"/>
          </a:xfrm>
          <a:prstGeom prst="rect">
            <a:avLst/>
          </a:prstGeom>
          <a:noFill/>
        </p:spPr>
        <p:txBody>
          <a:bodyPr wrap="square">
            <a:spAutoFit/>
          </a:bodyPr>
          <a:lstStyle/>
          <a:p>
            <a:r>
              <a:rPr lang="en-US" sz="1500" dirty="0">
                <a:latin typeface="Arial" panose="020B0604020202020204" pitchFamily="34" charset="0"/>
                <a:cs typeface="Arial" panose="020B0604020202020204" pitchFamily="34" charset="0"/>
              </a:rPr>
              <a:t>At an optimized threshold, the top performing team identified 9/14 diagnoses with only 5 false positives and 5 false negatives</a:t>
            </a:r>
          </a:p>
        </p:txBody>
      </p:sp>
      <p:pic>
        <p:nvPicPr>
          <p:cNvPr id="15" name="Picture 14" descr="Chart, scatter chart&#10;&#10;Description automatically generated">
            <a:extLst>
              <a:ext uri="{FF2B5EF4-FFF2-40B4-BE49-F238E27FC236}">
                <a16:creationId xmlns:a16="http://schemas.microsoft.com/office/drawing/2014/main" id="{FD9AB92F-6A65-4E41-64B7-A0D37FD38B47}"/>
              </a:ext>
            </a:extLst>
          </p:cNvPr>
          <p:cNvPicPr>
            <a:picLocks noChangeAspect="1"/>
          </p:cNvPicPr>
          <p:nvPr/>
        </p:nvPicPr>
        <p:blipFill>
          <a:blip r:embed="rId3"/>
          <a:stretch>
            <a:fillRect/>
          </a:stretch>
        </p:blipFill>
        <p:spPr>
          <a:xfrm>
            <a:off x="438914" y="2287481"/>
            <a:ext cx="3084009" cy="3429000"/>
          </a:xfrm>
          <a:prstGeom prst="rect">
            <a:avLst/>
          </a:prstGeom>
        </p:spPr>
      </p:pic>
    </p:spTree>
    <p:extLst>
      <p:ext uri="{BB962C8B-B14F-4D97-AF65-F5344CB8AC3E}">
        <p14:creationId xmlns:p14="http://schemas.microsoft.com/office/powerpoint/2010/main" val="2642396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94676D35-0BAC-484E-C886-48B5E1C92080}"/>
              </a:ext>
            </a:extLst>
          </p:cNvPr>
          <p:cNvSpPr/>
          <p:nvPr/>
        </p:nvSpPr>
        <p:spPr>
          <a:xfrm>
            <a:off x="-180109" y="-96982"/>
            <a:ext cx="12704618" cy="1385455"/>
          </a:xfrm>
          <a:prstGeom prst="rect">
            <a:avLst/>
          </a:prstGeom>
          <a:solidFill>
            <a:srgbClr val="6AA4A2"/>
          </a:solidFill>
          <a:ln>
            <a:solidFill>
              <a:srgbClr val="6AA4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CE8299BE-40CF-D26C-7FEE-E48F007EA629}"/>
              </a:ext>
            </a:extLst>
          </p:cNvPr>
          <p:cNvSpPr txBox="1">
            <a:spLocks/>
          </p:cNvSpPr>
          <p:nvPr/>
        </p:nvSpPr>
        <p:spPr>
          <a:xfrm>
            <a:off x="838200" y="-67037"/>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500" b="1" dirty="0">
                <a:solidFill>
                  <a:schemeClr val="bg1"/>
                </a:solidFill>
                <a:latin typeface="Arial" panose="020B0604020202020204" pitchFamily="34" charset="0"/>
                <a:cs typeface="Arial" panose="020B0604020202020204" pitchFamily="34" charset="0"/>
              </a:rPr>
              <a:t>Summary of assessment results</a:t>
            </a:r>
          </a:p>
        </p:txBody>
      </p:sp>
      <p:sp>
        <p:nvSpPr>
          <p:cNvPr id="11" name="Text Box 6">
            <a:extLst>
              <a:ext uri="{FF2B5EF4-FFF2-40B4-BE49-F238E27FC236}">
                <a16:creationId xmlns:a16="http://schemas.microsoft.com/office/drawing/2014/main" id="{6BEC26B6-2E32-7610-A5F0-AACC0D0E8DDF}"/>
              </a:ext>
            </a:extLst>
          </p:cNvPr>
          <p:cNvSpPr txBox="1">
            <a:spLocks noChangeArrowheads="1"/>
          </p:cNvSpPr>
          <p:nvPr/>
        </p:nvSpPr>
        <p:spPr bwMode="auto">
          <a:xfrm>
            <a:off x="0" y="6513094"/>
            <a:ext cx="1500732"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dirty="0">
                <a:solidFill>
                  <a:srgbClr val="646164"/>
                </a:solidFill>
                <a:latin typeface="Arial" panose="020B0604020202020204" pitchFamily="34" charset="0"/>
                <a:cs typeface="Arial" panose="020B0604020202020204" pitchFamily="34" charset="0"/>
              </a:rPr>
              <a:t>Created for CAGI 6</a:t>
            </a:r>
          </a:p>
        </p:txBody>
      </p:sp>
      <p:sp>
        <p:nvSpPr>
          <p:cNvPr id="13" name="Text Box 8">
            <a:extLst>
              <a:ext uri="{FF2B5EF4-FFF2-40B4-BE49-F238E27FC236}">
                <a16:creationId xmlns:a16="http://schemas.microsoft.com/office/drawing/2014/main" id="{92C857F6-BA2F-1B7F-0185-495DCB981FA3}"/>
              </a:ext>
            </a:extLst>
          </p:cNvPr>
          <p:cNvSpPr txBox="1">
            <a:spLocks noChangeArrowheads="1"/>
          </p:cNvSpPr>
          <p:nvPr/>
        </p:nvSpPr>
        <p:spPr bwMode="auto">
          <a:xfrm>
            <a:off x="10854775" y="6513093"/>
            <a:ext cx="1337225"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sz="1200" dirty="0">
                <a:solidFill>
                  <a:srgbClr val="646164"/>
                </a:solidFill>
                <a:latin typeface="Arial" panose="020B0604020202020204" pitchFamily="34" charset="0"/>
                <a:cs typeface="Arial" panose="020B0604020202020204" pitchFamily="34" charset="0"/>
              </a:rPr>
              <a:t>Sarah L. Stenton</a:t>
            </a:r>
          </a:p>
        </p:txBody>
      </p:sp>
      <p:sp>
        <p:nvSpPr>
          <p:cNvPr id="15" name="Text Box 9">
            <a:extLst>
              <a:ext uri="{FF2B5EF4-FFF2-40B4-BE49-F238E27FC236}">
                <a16:creationId xmlns:a16="http://schemas.microsoft.com/office/drawing/2014/main" id="{8AD87D1D-D182-07C7-DA1C-2EE072FFCB58}"/>
              </a:ext>
            </a:extLst>
          </p:cNvPr>
          <p:cNvSpPr txBox="1">
            <a:spLocks noChangeArrowheads="1"/>
          </p:cNvSpPr>
          <p:nvPr/>
        </p:nvSpPr>
        <p:spPr bwMode="auto">
          <a:xfrm>
            <a:off x="5002649" y="6513094"/>
            <a:ext cx="189667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dirty="0" err="1">
                <a:solidFill>
                  <a:srgbClr val="646164"/>
                </a:solidFill>
                <a:latin typeface="Arial" panose="020B0604020202020204" pitchFamily="34" charset="0"/>
                <a:cs typeface="Arial" panose="020B0604020202020204" pitchFamily="34" charset="0"/>
              </a:rPr>
              <a:t>genomeinterpretation.org</a:t>
            </a:r>
            <a:endParaRPr lang="en-US" altLang="en-US" sz="1200" dirty="0">
              <a:solidFill>
                <a:srgbClr val="646164"/>
              </a:solidFill>
              <a:latin typeface="Arial" panose="020B0604020202020204" pitchFamily="34" charset="0"/>
              <a:cs typeface="Arial" panose="020B0604020202020204" pitchFamily="34" charset="0"/>
            </a:endParaRPr>
          </a:p>
        </p:txBody>
      </p:sp>
      <p:graphicFrame>
        <p:nvGraphicFramePr>
          <p:cNvPr id="2" name="Table 2">
            <a:extLst>
              <a:ext uri="{FF2B5EF4-FFF2-40B4-BE49-F238E27FC236}">
                <a16:creationId xmlns:a16="http://schemas.microsoft.com/office/drawing/2014/main" id="{E073AEC5-733C-285F-7C06-EABF8D1982A6}"/>
              </a:ext>
            </a:extLst>
          </p:cNvPr>
          <p:cNvGraphicFramePr>
            <a:graphicFrameLocks noGrp="1"/>
          </p:cNvGraphicFramePr>
          <p:nvPr>
            <p:extLst>
              <p:ext uri="{D42A27DB-BD31-4B8C-83A1-F6EECF244321}">
                <p14:modId xmlns:p14="http://schemas.microsoft.com/office/powerpoint/2010/main" val="3245712702"/>
              </p:ext>
            </p:extLst>
          </p:nvPr>
        </p:nvGraphicFramePr>
        <p:xfrm>
          <a:off x="474664" y="1500483"/>
          <a:ext cx="10879136" cy="1600200"/>
        </p:xfrm>
        <a:graphic>
          <a:graphicData uri="http://schemas.openxmlformats.org/drawingml/2006/table">
            <a:tbl>
              <a:tblPr firstRow="1" bandRow="1">
                <a:tableStyleId>{5C22544A-7EE6-4342-B048-85BDC9FD1C3A}</a:tableStyleId>
              </a:tblPr>
              <a:tblGrid>
                <a:gridCol w="2719784">
                  <a:extLst>
                    <a:ext uri="{9D8B030D-6E8A-4147-A177-3AD203B41FA5}">
                      <a16:colId xmlns:a16="http://schemas.microsoft.com/office/drawing/2014/main" val="2696150171"/>
                    </a:ext>
                  </a:extLst>
                </a:gridCol>
                <a:gridCol w="2719784">
                  <a:extLst>
                    <a:ext uri="{9D8B030D-6E8A-4147-A177-3AD203B41FA5}">
                      <a16:colId xmlns:a16="http://schemas.microsoft.com/office/drawing/2014/main" val="609459939"/>
                    </a:ext>
                  </a:extLst>
                </a:gridCol>
                <a:gridCol w="2719784">
                  <a:extLst>
                    <a:ext uri="{9D8B030D-6E8A-4147-A177-3AD203B41FA5}">
                      <a16:colId xmlns:a16="http://schemas.microsoft.com/office/drawing/2014/main" val="2898888754"/>
                    </a:ext>
                  </a:extLst>
                </a:gridCol>
                <a:gridCol w="2719784">
                  <a:extLst>
                    <a:ext uri="{9D8B030D-6E8A-4147-A177-3AD203B41FA5}">
                      <a16:colId xmlns:a16="http://schemas.microsoft.com/office/drawing/2014/main" val="3534288617"/>
                    </a:ext>
                  </a:extLst>
                </a:gridCol>
              </a:tblGrid>
              <a:tr h="119720">
                <a:tc>
                  <a:txBody>
                    <a:bodyPr/>
                    <a:lstStyle/>
                    <a:p>
                      <a:pPr algn="r"/>
                      <a:r>
                        <a:rPr lang="en-US" sz="1500" dirty="0">
                          <a:solidFill>
                            <a:schemeClr val="tx1"/>
                          </a:solidFill>
                          <a:latin typeface="Arial" panose="020B0604020202020204" pitchFamily="34" charset="0"/>
                          <a:cs typeface="Arial" panose="020B0604020202020204" pitchFamily="34" charset="0"/>
                        </a:rPr>
                        <a:t>Team</a:t>
                      </a:r>
                    </a:p>
                  </a:txBody>
                  <a:tcPr marL="45720" marR="45720">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500" dirty="0">
                          <a:solidFill>
                            <a:schemeClr val="tx1"/>
                          </a:solidFill>
                          <a:latin typeface="Arial" panose="020B0604020202020204" pitchFamily="34" charset="0"/>
                          <a:cs typeface="Arial" panose="020B0604020202020204" pitchFamily="34" charset="0"/>
                        </a:rPr>
                        <a:t>Rank in assessment 1</a:t>
                      </a: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500" dirty="0">
                          <a:solidFill>
                            <a:schemeClr val="tx1"/>
                          </a:solidFill>
                          <a:latin typeface="Arial" panose="020B0604020202020204" pitchFamily="34" charset="0"/>
                          <a:cs typeface="Arial" panose="020B0604020202020204" pitchFamily="34" charset="0"/>
                        </a:rPr>
                        <a:t>Rank in assessment 2</a:t>
                      </a: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500" b="1" u="sng" dirty="0">
                          <a:solidFill>
                            <a:srgbClr val="6AA4A2"/>
                          </a:solidFill>
                          <a:latin typeface="Arial" panose="020B0604020202020204" pitchFamily="34" charset="0"/>
                          <a:cs typeface="Arial" panose="020B0604020202020204" pitchFamily="34" charset="0"/>
                        </a:rPr>
                        <a:t>Rank mean</a:t>
                      </a:r>
                    </a:p>
                  </a:txBody>
                  <a:tcPr marL="45720" marR="45720">
                    <a:lnL w="12700" cap="flat" cmpd="sng" algn="ctr">
                      <a:solidFill>
                        <a:schemeClr val="tx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06790590"/>
                  </a:ext>
                </a:extLst>
              </a:tr>
              <a:tr h="119720">
                <a:tc>
                  <a:txBody>
                    <a:bodyPr/>
                    <a:lstStyle/>
                    <a:p>
                      <a:pPr algn="r" fontAlgn="b"/>
                      <a:r>
                        <a:rPr lang="en-US" sz="1500" b="0" i="0" u="none" strike="noStrike" dirty="0" err="1">
                          <a:solidFill>
                            <a:schemeClr val="tx1"/>
                          </a:solidFill>
                          <a:effectLst/>
                          <a:latin typeface="Arial" panose="020B0604020202020204" pitchFamily="34" charset="0"/>
                          <a:cs typeface="Arial" panose="020B0604020202020204" pitchFamily="34" charset="0"/>
                        </a:rPr>
                        <a:t>Invitae</a:t>
                      </a:r>
                      <a:r>
                        <a:rPr lang="en-US" sz="1500" b="0" i="0" u="none" strike="noStrike" dirty="0">
                          <a:solidFill>
                            <a:schemeClr val="tx1"/>
                          </a:solidFill>
                          <a:effectLst/>
                          <a:latin typeface="Arial" panose="020B0604020202020204" pitchFamily="34" charset="0"/>
                          <a:cs typeface="Arial" panose="020B0604020202020204" pitchFamily="34" charset="0"/>
                        </a:rPr>
                        <a:t> Moon (industry)</a:t>
                      </a:r>
                    </a:p>
                  </a:txBody>
                  <a:tcPr marL="45720" marR="45720"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500" b="1" i="0" u="none" strike="noStrike">
                          <a:solidFill>
                            <a:schemeClr val="tx1"/>
                          </a:solidFill>
                          <a:effectLst/>
                          <a:latin typeface="Arial" panose="020B0604020202020204" pitchFamily="34" charset="0"/>
                          <a:cs typeface="Arial" panose="020B0604020202020204" pitchFamily="34" charset="0"/>
                        </a:rPr>
                        <a:t>1</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500" b="1" i="0" u="none" strike="noStrike">
                          <a:solidFill>
                            <a:schemeClr val="tx1"/>
                          </a:solidFill>
                          <a:effectLst/>
                          <a:latin typeface="Arial" panose="020B0604020202020204" pitchFamily="34" charset="0"/>
                          <a:cs typeface="Arial" panose="020B0604020202020204" pitchFamily="34" charset="0"/>
                        </a:rPr>
                        <a:t>1</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500" b="1" i="0" u="none" strike="noStrike" dirty="0">
                          <a:solidFill>
                            <a:srgbClr val="6AA4A2"/>
                          </a:solidFill>
                          <a:effectLst/>
                          <a:latin typeface="Arial" panose="020B0604020202020204" pitchFamily="34" charset="0"/>
                          <a:cs typeface="Arial" panose="020B0604020202020204" pitchFamily="34" charset="0"/>
                        </a:rPr>
                        <a:t>1</a:t>
                      </a:r>
                    </a:p>
                  </a:txBody>
                  <a:tcPr marL="45720" marR="45720" anchor="b">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99725521"/>
                  </a:ext>
                </a:extLst>
              </a:tr>
              <a:tr h="119720">
                <a:tc>
                  <a:txBody>
                    <a:bodyPr/>
                    <a:lstStyle/>
                    <a:p>
                      <a:pPr algn="r" fontAlgn="b"/>
                      <a:r>
                        <a:rPr lang="en-US" sz="1500" b="0" i="0" u="none" strike="noStrike" dirty="0" err="1">
                          <a:solidFill>
                            <a:schemeClr val="tx1"/>
                          </a:solidFill>
                          <a:effectLst/>
                          <a:latin typeface="Arial" panose="020B0604020202020204" pitchFamily="34" charset="0"/>
                          <a:cs typeface="Arial" panose="020B0604020202020204" pitchFamily="34" charset="0"/>
                        </a:rPr>
                        <a:t>Lichtarge</a:t>
                      </a:r>
                      <a:r>
                        <a:rPr lang="en-US" sz="1500" b="0" i="0" u="none" strike="noStrike" dirty="0">
                          <a:solidFill>
                            <a:schemeClr val="tx1"/>
                          </a:solidFill>
                          <a:effectLst/>
                          <a:latin typeface="Arial" panose="020B0604020202020204" pitchFamily="34" charset="0"/>
                          <a:cs typeface="Arial" panose="020B0604020202020204" pitchFamily="34" charset="0"/>
                        </a:rPr>
                        <a:t> (academia)</a:t>
                      </a:r>
                    </a:p>
                  </a:txBody>
                  <a:tcPr marL="45720" marR="45720"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500" b="1" i="0" u="none" strike="noStrike">
                          <a:solidFill>
                            <a:schemeClr val="tx1"/>
                          </a:solidFill>
                          <a:effectLst/>
                          <a:latin typeface="Arial" panose="020B0604020202020204" pitchFamily="34" charset="0"/>
                          <a:cs typeface="Arial" panose="020B0604020202020204" pitchFamily="34" charset="0"/>
                        </a:rPr>
                        <a:t>2</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500" b="1" i="0" u="none" strike="noStrike">
                          <a:solidFill>
                            <a:schemeClr val="tx1"/>
                          </a:solidFill>
                          <a:effectLst/>
                          <a:latin typeface="Arial" panose="020B0604020202020204" pitchFamily="34" charset="0"/>
                          <a:cs typeface="Arial" panose="020B0604020202020204" pitchFamily="34" charset="0"/>
                        </a:rPr>
                        <a:t>2</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500" b="1" i="0" u="none" strike="noStrike" dirty="0">
                          <a:solidFill>
                            <a:srgbClr val="6AA4A2"/>
                          </a:solidFill>
                          <a:effectLst/>
                          <a:latin typeface="Arial" panose="020B0604020202020204" pitchFamily="34" charset="0"/>
                          <a:cs typeface="Arial" panose="020B0604020202020204" pitchFamily="34" charset="0"/>
                        </a:rPr>
                        <a:t>2</a:t>
                      </a:r>
                    </a:p>
                  </a:txBody>
                  <a:tcPr marL="45720" marR="45720" anchor="b">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49013312"/>
                  </a:ext>
                </a:extLst>
              </a:tr>
              <a:tr h="119720">
                <a:tc>
                  <a:txBody>
                    <a:bodyPr/>
                    <a:lstStyle/>
                    <a:p>
                      <a:pPr algn="r" fontAlgn="b"/>
                      <a:r>
                        <a:rPr lang="en-US" sz="1500" b="0" i="0" u="none" strike="noStrike" dirty="0" err="1">
                          <a:solidFill>
                            <a:schemeClr val="tx1"/>
                          </a:solidFill>
                          <a:effectLst/>
                          <a:latin typeface="Arial" panose="020B0604020202020204" pitchFamily="34" charset="0"/>
                          <a:cs typeface="Arial" panose="020B0604020202020204" pitchFamily="34" charset="0"/>
                        </a:rPr>
                        <a:t>ETeam</a:t>
                      </a:r>
                      <a:r>
                        <a:rPr lang="en-US" sz="1500" b="0" i="0" u="none" strike="noStrike" dirty="0">
                          <a:solidFill>
                            <a:schemeClr val="tx1"/>
                          </a:solidFill>
                          <a:effectLst/>
                          <a:latin typeface="Arial" panose="020B0604020202020204" pitchFamily="34" charset="0"/>
                          <a:cs typeface="Arial" panose="020B0604020202020204" pitchFamily="34" charset="0"/>
                        </a:rPr>
                        <a:t> (industry)</a:t>
                      </a:r>
                    </a:p>
                  </a:txBody>
                  <a:tcPr marL="45720" marR="45720"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500" b="1" i="0" u="none" strike="noStrike">
                          <a:solidFill>
                            <a:schemeClr val="tx1"/>
                          </a:solidFill>
                          <a:effectLst/>
                          <a:latin typeface="Arial" panose="020B0604020202020204" pitchFamily="34" charset="0"/>
                          <a:cs typeface="Arial" panose="020B0604020202020204" pitchFamily="34" charset="0"/>
                        </a:rPr>
                        <a:t>3</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500" b="1" i="0" u="none" strike="noStrike">
                          <a:solidFill>
                            <a:schemeClr val="tx1"/>
                          </a:solidFill>
                          <a:effectLst/>
                          <a:latin typeface="Arial" panose="020B0604020202020204" pitchFamily="34" charset="0"/>
                          <a:cs typeface="Arial" panose="020B0604020202020204" pitchFamily="34" charset="0"/>
                        </a:rPr>
                        <a:t>4</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500" b="1" i="0" u="none" strike="noStrike" dirty="0">
                          <a:solidFill>
                            <a:srgbClr val="6AA4A2"/>
                          </a:solidFill>
                          <a:effectLst/>
                          <a:latin typeface="Arial" panose="020B0604020202020204" pitchFamily="34" charset="0"/>
                          <a:cs typeface="Arial" panose="020B0604020202020204" pitchFamily="34" charset="0"/>
                        </a:rPr>
                        <a:t>3.5</a:t>
                      </a:r>
                    </a:p>
                  </a:txBody>
                  <a:tcPr marL="45720" marR="45720" anchor="b">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2883472"/>
                  </a:ext>
                </a:extLst>
              </a:tr>
              <a:tr h="119720">
                <a:tc>
                  <a:txBody>
                    <a:bodyPr/>
                    <a:lstStyle/>
                    <a:p>
                      <a:pPr algn="r" fontAlgn="b"/>
                      <a:r>
                        <a:rPr lang="en-US" sz="1500" b="0" i="0" u="none" strike="noStrike" dirty="0" err="1">
                          <a:solidFill>
                            <a:schemeClr val="tx1"/>
                          </a:solidFill>
                          <a:effectLst/>
                          <a:latin typeface="Arial" panose="020B0604020202020204" pitchFamily="34" charset="0"/>
                          <a:cs typeface="Arial" panose="020B0604020202020204" pitchFamily="34" charset="0"/>
                        </a:rPr>
                        <a:t>Exomiser</a:t>
                      </a:r>
                      <a:r>
                        <a:rPr lang="en-US" sz="1500" b="0" i="0" u="none" strike="noStrike" dirty="0">
                          <a:solidFill>
                            <a:schemeClr val="tx1"/>
                          </a:solidFill>
                          <a:effectLst/>
                          <a:latin typeface="Arial" panose="020B0604020202020204" pitchFamily="34" charset="0"/>
                          <a:cs typeface="Arial" panose="020B0604020202020204" pitchFamily="34" charset="0"/>
                        </a:rPr>
                        <a:t> (academia)</a:t>
                      </a:r>
                    </a:p>
                  </a:txBody>
                  <a:tcPr marL="45720" marR="45720"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r" fontAlgn="b"/>
                      <a:r>
                        <a:rPr lang="en-US" sz="1500" b="1" i="0" u="none" strike="noStrike">
                          <a:solidFill>
                            <a:schemeClr val="tx1"/>
                          </a:solidFill>
                          <a:effectLst/>
                          <a:latin typeface="Arial" panose="020B0604020202020204" pitchFamily="34" charset="0"/>
                          <a:cs typeface="Arial" panose="020B0604020202020204" pitchFamily="34" charset="0"/>
                        </a:rPr>
                        <a:t>4</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r" fontAlgn="b"/>
                      <a:r>
                        <a:rPr lang="en-US" sz="1500" b="1" i="0" u="none" strike="noStrike">
                          <a:solidFill>
                            <a:schemeClr val="tx1"/>
                          </a:solidFill>
                          <a:effectLst/>
                          <a:latin typeface="Arial" panose="020B0604020202020204" pitchFamily="34" charset="0"/>
                          <a:cs typeface="Arial" panose="020B0604020202020204" pitchFamily="34" charset="0"/>
                        </a:rPr>
                        <a:t>5</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r" fontAlgn="b"/>
                      <a:r>
                        <a:rPr lang="en-US" sz="1500" b="1" i="0" u="none" strike="noStrike" dirty="0">
                          <a:solidFill>
                            <a:srgbClr val="6AA4A2"/>
                          </a:solidFill>
                          <a:effectLst/>
                          <a:latin typeface="Arial" panose="020B0604020202020204" pitchFamily="34" charset="0"/>
                          <a:cs typeface="Arial" panose="020B0604020202020204" pitchFamily="34" charset="0"/>
                        </a:rPr>
                        <a:t>4.5</a:t>
                      </a:r>
                    </a:p>
                  </a:txBody>
                  <a:tcPr marL="45720" marR="45720" anchor="b">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304857769"/>
                  </a:ext>
                </a:extLst>
              </a:tr>
            </a:tbl>
          </a:graphicData>
        </a:graphic>
      </p:graphicFrame>
      <p:pic>
        <p:nvPicPr>
          <p:cNvPr id="4" name="Picture 3" descr="Chart, scatter chart&#10;&#10;Description automatically generated">
            <a:extLst>
              <a:ext uri="{FF2B5EF4-FFF2-40B4-BE49-F238E27FC236}">
                <a16:creationId xmlns:a16="http://schemas.microsoft.com/office/drawing/2014/main" id="{029826AC-B71D-2B78-6FAA-866E322E0E20}"/>
              </a:ext>
            </a:extLst>
          </p:cNvPr>
          <p:cNvPicPr>
            <a:picLocks noChangeAspect="1"/>
          </p:cNvPicPr>
          <p:nvPr/>
        </p:nvPicPr>
        <p:blipFill rotWithShape="1">
          <a:blip r:embed="rId2"/>
          <a:srcRect r="45383"/>
          <a:stretch/>
        </p:blipFill>
        <p:spPr>
          <a:xfrm>
            <a:off x="3649801" y="3206688"/>
            <a:ext cx="1572089" cy="3200400"/>
          </a:xfrm>
          <a:prstGeom prst="rect">
            <a:avLst/>
          </a:prstGeom>
        </p:spPr>
      </p:pic>
      <p:pic>
        <p:nvPicPr>
          <p:cNvPr id="6" name="Picture 5" descr="Chart, scatter chart&#10;&#10;Description automatically generated">
            <a:extLst>
              <a:ext uri="{FF2B5EF4-FFF2-40B4-BE49-F238E27FC236}">
                <a16:creationId xmlns:a16="http://schemas.microsoft.com/office/drawing/2014/main" id="{6A6DFE6C-C600-9293-0AC1-24F73AB68AAA}"/>
              </a:ext>
            </a:extLst>
          </p:cNvPr>
          <p:cNvPicPr>
            <a:picLocks noChangeAspect="1"/>
          </p:cNvPicPr>
          <p:nvPr/>
        </p:nvPicPr>
        <p:blipFill rotWithShape="1">
          <a:blip r:embed="rId3"/>
          <a:srcRect r="45383"/>
          <a:stretch/>
        </p:blipFill>
        <p:spPr>
          <a:xfrm>
            <a:off x="6436674" y="3206688"/>
            <a:ext cx="1572089" cy="3200400"/>
          </a:xfrm>
          <a:prstGeom prst="rect">
            <a:avLst/>
          </a:prstGeom>
        </p:spPr>
      </p:pic>
      <p:pic>
        <p:nvPicPr>
          <p:cNvPr id="8" name="Picture 7" descr="Chart, scatter chart&#10;&#10;Description automatically generated">
            <a:extLst>
              <a:ext uri="{FF2B5EF4-FFF2-40B4-BE49-F238E27FC236}">
                <a16:creationId xmlns:a16="http://schemas.microsoft.com/office/drawing/2014/main" id="{CD0C41CE-1360-0795-5C50-FAFB7A88B64A}"/>
              </a:ext>
            </a:extLst>
          </p:cNvPr>
          <p:cNvPicPr>
            <a:picLocks noChangeAspect="1"/>
          </p:cNvPicPr>
          <p:nvPr/>
        </p:nvPicPr>
        <p:blipFill>
          <a:blip r:embed="rId4"/>
          <a:stretch>
            <a:fillRect/>
          </a:stretch>
        </p:blipFill>
        <p:spPr>
          <a:xfrm>
            <a:off x="8971120" y="3206688"/>
            <a:ext cx="2878407" cy="3200400"/>
          </a:xfrm>
          <a:prstGeom prst="rect">
            <a:avLst/>
          </a:prstGeom>
        </p:spPr>
      </p:pic>
    </p:spTree>
    <p:extLst>
      <p:ext uri="{BB962C8B-B14F-4D97-AF65-F5344CB8AC3E}">
        <p14:creationId xmlns:p14="http://schemas.microsoft.com/office/powerpoint/2010/main" val="2463299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5ADB86C-DBD3-3EB3-856C-0E7DDB9A9C78}"/>
              </a:ext>
            </a:extLst>
          </p:cNvPr>
          <p:cNvSpPr/>
          <p:nvPr/>
        </p:nvSpPr>
        <p:spPr>
          <a:xfrm>
            <a:off x="-180109" y="-96982"/>
            <a:ext cx="12704618" cy="1385455"/>
          </a:xfrm>
          <a:prstGeom prst="rect">
            <a:avLst/>
          </a:prstGeom>
          <a:solidFill>
            <a:srgbClr val="6AA4A2"/>
          </a:solidFill>
          <a:ln>
            <a:solidFill>
              <a:srgbClr val="6AA4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a:extLst>
              <a:ext uri="{FF2B5EF4-FFF2-40B4-BE49-F238E27FC236}">
                <a16:creationId xmlns:a16="http://schemas.microsoft.com/office/drawing/2014/main" id="{899B72C5-EB60-D59D-F582-000535087DAC}"/>
              </a:ext>
            </a:extLst>
          </p:cNvPr>
          <p:cNvSpPr txBox="1">
            <a:spLocks/>
          </p:cNvSpPr>
          <p:nvPr/>
        </p:nvSpPr>
        <p:spPr>
          <a:xfrm>
            <a:off x="838200" y="-67037"/>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500" b="1" dirty="0">
                <a:solidFill>
                  <a:schemeClr val="bg1"/>
                </a:solidFill>
                <a:latin typeface="Arial" panose="020B0604020202020204" pitchFamily="34" charset="0"/>
                <a:cs typeface="Arial" panose="020B0604020202020204" pitchFamily="34" charset="0"/>
              </a:rPr>
              <a:t>Patterns in performance - what did top performing teams have in common?</a:t>
            </a:r>
          </a:p>
        </p:txBody>
      </p:sp>
      <p:graphicFrame>
        <p:nvGraphicFramePr>
          <p:cNvPr id="4" name="Table 4">
            <a:extLst>
              <a:ext uri="{FF2B5EF4-FFF2-40B4-BE49-F238E27FC236}">
                <a16:creationId xmlns:a16="http://schemas.microsoft.com/office/drawing/2014/main" id="{91934424-83F3-F96F-A728-DAC1445706D2}"/>
              </a:ext>
            </a:extLst>
          </p:cNvPr>
          <p:cNvGraphicFramePr>
            <a:graphicFrameLocks noGrp="1"/>
          </p:cNvGraphicFramePr>
          <p:nvPr>
            <p:extLst>
              <p:ext uri="{D42A27DB-BD31-4B8C-83A1-F6EECF244321}">
                <p14:modId xmlns:p14="http://schemas.microsoft.com/office/powerpoint/2010/main" val="1190930280"/>
              </p:ext>
            </p:extLst>
          </p:nvPr>
        </p:nvGraphicFramePr>
        <p:xfrm>
          <a:off x="496446" y="1718020"/>
          <a:ext cx="10982786" cy="2709667"/>
        </p:xfrm>
        <a:graphic>
          <a:graphicData uri="http://schemas.openxmlformats.org/drawingml/2006/table">
            <a:tbl>
              <a:tblPr firstRow="1" bandRow="1">
                <a:tableStyleId>{5C22544A-7EE6-4342-B048-85BDC9FD1C3A}</a:tableStyleId>
              </a:tblPr>
              <a:tblGrid>
                <a:gridCol w="3243122">
                  <a:extLst>
                    <a:ext uri="{9D8B030D-6E8A-4147-A177-3AD203B41FA5}">
                      <a16:colId xmlns:a16="http://schemas.microsoft.com/office/drawing/2014/main" val="3528152223"/>
                    </a:ext>
                  </a:extLst>
                </a:gridCol>
                <a:gridCol w="483729">
                  <a:extLst>
                    <a:ext uri="{9D8B030D-6E8A-4147-A177-3AD203B41FA5}">
                      <a16:colId xmlns:a16="http://schemas.microsoft.com/office/drawing/2014/main" val="3663188400"/>
                    </a:ext>
                  </a:extLst>
                </a:gridCol>
                <a:gridCol w="483729">
                  <a:extLst>
                    <a:ext uri="{9D8B030D-6E8A-4147-A177-3AD203B41FA5}">
                      <a16:colId xmlns:a16="http://schemas.microsoft.com/office/drawing/2014/main" val="3326904698"/>
                    </a:ext>
                  </a:extLst>
                </a:gridCol>
                <a:gridCol w="483729">
                  <a:extLst>
                    <a:ext uri="{9D8B030D-6E8A-4147-A177-3AD203B41FA5}">
                      <a16:colId xmlns:a16="http://schemas.microsoft.com/office/drawing/2014/main" val="3303089901"/>
                    </a:ext>
                  </a:extLst>
                </a:gridCol>
                <a:gridCol w="483729">
                  <a:extLst>
                    <a:ext uri="{9D8B030D-6E8A-4147-A177-3AD203B41FA5}">
                      <a16:colId xmlns:a16="http://schemas.microsoft.com/office/drawing/2014/main" val="4212925811"/>
                    </a:ext>
                  </a:extLst>
                </a:gridCol>
                <a:gridCol w="483729">
                  <a:extLst>
                    <a:ext uri="{9D8B030D-6E8A-4147-A177-3AD203B41FA5}">
                      <a16:colId xmlns:a16="http://schemas.microsoft.com/office/drawing/2014/main" val="1573078791"/>
                    </a:ext>
                  </a:extLst>
                </a:gridCol>
                <a:gridCol w="483729">
                  <a:extLst>
                    <a:ext uri="{9D8B030D-6E8A-4147-A177-3AD203B41FA5}">
                      <a16:colId xmlns:a16="http://schemas.microsoft.com/office/drawing/2014/main" val="3134793776"/>
                    </a:ext>
                  </a:extLst>
                </a:gridCol>
                <a:gridCol w="483729">
                  <a:extLst>
                    <a:ext uri="{9D8B030D-6E8A-4147-A177-3AD203B41FA5}">
                      <a16:colId xmlns:a16="http://schemas.microsoft.com/office/drawing/2014/main" val="2033382428"/>
                    </a:ext>
                  </a:extLst>
                </a:gridCol>
                <a:gridCol w="483729">
                  <a:extLst>
                    <a:ext uri="{9D8B030D-6E8A-4147-A177-3AD203B41FA5}">
                      <a16:colId xmlns:a16="http://schemas.microsoft.com/office/drawing/2014/main" val="2882742794"/>
                    </a:ext>
                  </a:extLst>
                </a:gridCol>
                <a:gridCol w="483729">
                  <a:extLst>
                    <a:ext uri="{9D8B030D-6E8A-4147-A177-3AD203B41FA5}">
                      <a16:colId xmlns:a16="http://schemas.microsoft.com/office/drawing/2014/main" val="607070157"/>
                    </a:ext>
                  </a:extLst>
                </a:gridCol>
                <a:gridCol w="483729">
                  <a:extLst>
                    <a:ext uri="{9D8B030D-6E8A-4147-A177-3AD203B41FA5}">
                      <a16:colId xmlns:a16="http://schemas.microsoft.com/office/drawing/2014/main" val="1521389030"/>
                    </a:ext>
                  </a:extLst>
                </a:gridCol>
                <a:gridCol w="483729">
                  <a:extLst>
                    <a:ext uri="{9D8B030D-6E8A-4147-A177-3AD203B41FA5}">
                      <a16:colId xmlns:a16="http://schemas.microsoft.com/office/drawing/2014/main" val="2906879668"/>
                    </a:ext>
                  </a:extLst>
                </a:gridCol>
                <a:gridCol w="483729">
                  <a:extLst>
                    <a:ext uri="{9D8B030D-6E8A-4147-A177-3AD203B41FA5}">
                      <a16:colId xmlns:a16="http://schemas.microsoft.com/office/drawing/2014/main" val="1095636227"/>
                    </a:ext>
                  </a:extLst>
                </a:gridCol>
                <a:gridCol w="483729">
                  <a:extLst>
                    <a:ext uri="{9D8B030D-6E8A-4147-A177-3AD203B41FA5}">
                      <a16:colId xmlns:a16="http://schemas.microsoft.com/office/drawing/2014/main" val="1675575073"/>
                    </a:ext>
                  </a:extLst>
                </a:gridCol>
                <a:gridCol w="483729">
                  <a:extLst>
                    <a:ext uri="{9D8B030D-6E8A-4147-A177-3AD203B41FA5}">
                      <a16:colId xmlns:a16="http://schemas.microsoft.com/office/drawing/2014/main" val="3435104109"/>
                    </a:ext>
                  </a:extLst>
                </a:gridCol>
                <a:gridCol w="483729">
                  <a:extLst>
                    <a:ext uri="{9D8B030D-6E8A-4147-A177-3AD203B41FA5}">
                      <a16:colId xmlns:a16="http://schemas.microsoft.com/office/drawing/2014/main" val="101175539"/>
                    </a:ext>
                  </a:extLst>
                </a:gridCol>
                <a:gridCol w="483729">
                  <a:extLst>
                    <a:ext uri="{9D8B030D-6E8A-4147-A177-3AD203B41FA5}">
                      <a16:colId xmlns:a16="http://schemas.microsoft.com/office/drawing/2014/main" val="1128256374"/>
                    </a:ext>
                  </a:extLst>
                </a:gridCol>
              </a:tblGrid>
              <a:tr h="360949">
                <a:tc>
                  <a:txBody>
                    <a:bodyPr/>
                    <a:lstStyle/>
                    <a:p>
                      <a:pPr algn="ctr"/>
                      <a:endParaRPr lang="en-US" sz="1500" dirty="0">
                        <a:solidFill>
                          <a:schemeClr val="tx1"/>
                        </a:solidFill>
                        <a:latin typeface="Arial" panose="020B0604020202020204" pitchFamily="34" charset="0"/>
                        <a:cs typeface="Arial" panose="020B0604020202020204" pitchFamily="34" charset="0"/>
                      </a:endParaRPr>
                    </a:p>
                  </a:txBody>
                  <a:tcPr anchor="ct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dirty="0">
                          <a:solidFill>
                            <a:schemeClr val="tx1"/>
                          </a:solidFill>
                          <a:latin typeface="Arial" panose="020B0604020202020204" pitchFamily="34" charset="0"/>
                          <a:cs typeface="Arial" panose="020B0604020202020204" pitchFamily="34" charset="0"/>
                        </a:rPr>
                        <a:t>T9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6EDEC"/>
                    </a:solidFill>
                  </a:tcPr>
                </a:tc>
                <a:tc>
                  <a:txBody>
                    <a:bodyPr/>
                    <a:lstStyle/>
                    <a:p>
                      <a:pPr algn="ctr"/>
                      <a:r>
                        <a:rPr lang="en-US" sz="1100" dirty="0">
                          <a:solidFill>
                            <a:schemeClr val="tx1"/>
                          </a:solidFill>
                          <a:latin typeface="Arial" panose="020B0604020202020204" pitchFamily="34" charset="0"/>
                          <a:cs typeface="Arial" panose="020B0604020202020204" pitchFamily="34" charset="0"/>
                        </a:rPr>
                        <a:t>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6EDEC"/>
                    </a:solidFill>
                  </a:tcPr>
                </a:tc>
                <a:tc>
                  <a:txBody>
                    <a:bodyPr/>
                    <a:lstStyle/>
                    <a:p>
                      <a:pPr algn="ctr"/>
                      <a:r>
                        <a:rPr lang="en-US" sz="1100" dirty="0">
                          <a:solidFill>
                            <a:schemeClr val="tx1"/>
                          </a:solidFill>
                          <a:latin typeface="Arial" panose="020B0604020202020204" pitchFamily="34" charset="0"/>
                          <a:cs typeface="Arial" panose="020B0604020202020204" pitchFamily="34" charset="0"/>
                        </a:rPr>
                        <a:t>T11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6EDEC"/>
                    </a:solidFill>
                  </a:tcPr>
                </a:tc>
                <a:tc>
                  <a:txBody>
                    <a:bodyPr/>
                    <a:lstStyle/>
                    <a:p>
                      <a:pPr algn="ctr"/>
                      <a:r>
                        <a:rPr lang="en-US" sz="1100" dirty="0">
                          <a:solidFill>
                            <a:schemeClr val="tx1"/>
                          </a:solidFill>
                          <a:latin typeface="Arial" panose="020B0604020202020204" pitchFamily="34" charset="0"/>
                          <a:cs typeface="Arial" panose="020B0604020202020204" pitchFamily="34" charset="0"/>
                        </a:rPr>
                        <a:t>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6EDEC"/>
                    </a:solidFill>
                  </a:tcPr>
                </a:tc>
                <a:tc>
                  <a:txBody>
                    <a:bodyPr/>
                    <a:lstStyle/>
                    <a:p>
                      <a:pPr algn="ctr"/>
                      <a:r>
                        <a:rPr lang="en-US" sz="1100" dirty="0">
                          <a:solidFill>
                            <a:schemeClr val="tx1"/>
                          </a:solidFill>
                          <a:latin typeface="Arial" panose="020B0604020202020204" pitchFamily="34" charset="0"/>
                          <a:cs typeface="Arial" panose="020B0604020202020204" pitchFamily="34" charset="0"/>
                        </a:rPr>
                        <a:t>T14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dirty="0">
                          <a:solidFill>
                            <a:schemeClr val="tx1"/>
                          </a:solidFill>
                          <a:latin typeface="Arial" panose="020B0604020202020204" pitchFamily="34" charset="0"/>
                          <a:cs typeface="Arial" panose="020B0604020202020204" pitchFamily="34" charset="0"/>
                        </a:rPr>
                        <a:t>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dirty="0">
                          <a:solidFill>
                            <a:schemeClr val="tx1"/>
                          </a:solidFill>
                          <a:latin typeface="Arial" panose="020B0604020202020204" pitchFamily="34" charset="0"/>
                          <a:cs typeface="Arial" panose="020B0604020202020204" pitchFamily="34" charset="0"/>
                        </a:rPr>
                        <a:t>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dirty="0">
                          <a:solidFill>
                            <a:schemeClr val="tx1"/>
                          </a:solidFill>
                          <a:latin typeface="Arial" panose="020B0604020202020204" pitchFamily="34" charset="0"/>
                          <a:cs typeface="Arial" panose="020B0604020202020204" pitchFamily="34" charset="0"/>
                        </a:rPr>
                        <a:t>T10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dirty="0">
                          <a:solidFill>
                            <a:schemeClr val="tx1"/>
                          </a:solidFill>
                          <a:latin typeface="Arial" panose="020B0604020202020204" pitchFamily="34" charset="0"/>
                          <a:cs typeface="Arial" panose="020B0604020202020204" pitchFamily="34" charset="0"/>
                        </a:rPr>
                        <a:t>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dirty="0">
                          <a:solidFill>
                            <a:schemeClr val="tx1"/>
                          </a:solidFill>
                          <a:latin typeface="Arial" panose="020B0604020202020204" pitchFamily="34" charset="0"/>
                          <a:cs typeface="Arial" panose="020B0604020202020204" pitchFamily="34" charset="0"/>
                        </a:rPr>
                        <a:t>T8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en-US" sz="1100" dirty="0">
                          <a:solidFill>
                            <a:schemeClr val="tx1"/>
                          </a:solidFill>
                          <a:latin typeface="Arial" panose="020B0604020202020204" pitchFamily="34" charset="0"/>
                          <a:cs typeface="Arial" panose="020B0604020202020204" pitchFamily="34" charset="0"/>
                        </a:rPr>
                        <a:t>T13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en-US" sz="1100" dirty="0">
                          <a:solidFill>
                            <a:schemeClr val="tx1"/>
                          </a:solidFill>
                          <a:latin typeface="Arial" panose="020B0604020202020204" pitchFamily="34" charset="0"/>
                          <a:cs typeface="Arial" panose="020B0604020202020204" pitchFamily="34" charset="0"/>
                        </a:rPr>
                        <a:t>T15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dirty="0">
                          <a:solidFill>
                            <a:schemeClr val="tx1"/>
                          </a:solidFill>
                          <a:latin typeface="Arial" panose="020B0604020202020204" pitchFamily="34" charset="0"/>
                          <a:cs typeface="Arial" panose="020B0604020202020204" pitchFamily="34" charset="0"/>
                        </a:rPr>
                        <a:t>T16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dirty="0">
                          <a:solidFill>
                            <a:schemeClr val="tx1"/>
                          </a:solidFill>
                          <a:latin typeface="Arial" panose="020B0604020202020204" pitchFamily="34" charset="0"/>
                          <a:cs typeface="Arial" panose="020B0604020202020204" pitchFamily="34" charset="0"/>
                        </a:rPr>
                        <a:t>T7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dirty="0">
                          <a:solidFill>
                            <a:schemeClr val="tx1"/>
                          </a:solidFill>
                          <a:latin typeface="Arial" panose="020B0604020202020204" pitchFamily="34" charset="0"/>
                          <a:cs typeface="Arial" panose="020B0604020202020204" pitchFamily="34" charset="0"/>
                        </a:rPr>
                        <a:t>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dirty="0">
                          <a:solidFill>
                            <a:schemeClr val="tx1"/>
                          </a:solidFill>
                          <a:latin typeface="Arial" panose="020B0604020202020204" pitchFamily="34" charset="0"/>
                          <a:cs typeface="Arial" panose="020B0604020202020204" pitchFamily="34" charset="0"/>
                        </a:rPr>
                        <a:t>T6</a:t>
                      </a: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57267904"/>
                  </a:ext>
                </a:extLst>
              </a:tr>
              <a:tr h="391453">
                <a:tc>
                  <a:txBody>
                    <a:bodyPr/>
                    <a:lstStyle/>
                    <a:p>
                      <a:pPr algn="r"/>
                      <a:r>
                        <a:rPr lang="en-US" sz="1500" b="1" dirty="0">
                          <a:solidFill>
                            <a:schemeClr val="tx1"/>
                          </a:solidFill>
                          <a:latin typeface="Arial" panose="020B0604020202020204" pitchFamily="34" charset="0"/>
                          <a:cs typeface="Arial" panose="020B0604020202020204" pitchFamily="34" charset="0"/>
                        </a:rPr>
                        <a:t>variant QC</a:t>
                      </a:r>
                    </a:p>
                  </a:txBody>
                  <a:tcPr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pattFill prst="wdUpDiag">
                      <a:fgClr>
                        <a:srgbClr val="F6D1EE"/>
                      </a:fgClr>
                      <a:bgClr>
                        <a:schemeClr val="bg1"/>
                      </a:bgClr>
                    </a:patt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pattFill prst="wdUpDiag">
                      <a:fgClr>
                        <a:srgbClr val="F6D1EE"/>
                      </a:fgClr>
                      <a:bgClr>
                        <a:schemeClr val="bg1"/>
                      </a:bgClr>
                    </a:patt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79001062"/>
                  </a:ext>
                </a:extLst>
              </a:tr>
              <a:tr h="391453">
                <a:tc>
                  <a:txBody>
                    <a:bodyPr/>
                    <a:lstStyle/>
                    <a:p>
                      <a:pPr algn="r"/>
                      <a:r>
                        <a:rPr lang="en-US" sz="1500" b="1" dirty="0">
                          <a:solidFill>
                            <a:schemeClr val="tx1"/>
                          </a:solidFill>
                          <a:latin typeface="Arial" panose="020B0604020202020204" pitchFamily="34" charset="0"/>
                          <a:cs typeface="Arial" panose="020B0604020202020204" pitchFamily="34" charset="0"/>
                        </a:rPr>
                        <a:t>variant frequency</a:t>
                      </a:r>
                    </a:p>
                  </a:txBody>
                  <a:tcPr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pattFill prst="wdUpDiag">
                      <a:fgClr>
                        <a:srgbClr val="F6D1EE"/>
                      </a:fgClr>
                      <a:bgClr>
                        <a:schemeClr val="bg1"/>
                      </a:bgClr>
                    </a:patt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extLst>
                  <a:ext uri="{0D108BD9-81ED-4DB2-BD59-A6C34878D82A}">
                    <a16:rowId xmlns:a16="http://schemas.microsoft.com/office/drawing/2014/main" val="2946293678"/>
                  </a:ext>
                </a:extLst>
              </a:tr>
              <a:tr h="391453">
                <a:tc>
                  <a:txBody>
                    <a:bodyPr/>
                    <a:lstStyle/>
                    <a:p>
                      <a:pPr algn="r"/>
                      <a:r>
                        <a:rPr lang="en-US" sz="1500" b="1" dirty="0">
                          <a:solidFill>
                            <a:schemeClr val="tx1"/>
                          </a:solidFill>
                          <a:latin typeface="Arial" panose="020B0604020202020204" pitchFamily="34" charset="0"/>
                          <a:cs typeface="Arial" panose="020B0604020202020204" pitchFamily="34" charset="0"/>
                        </a:rPr>
                        <a:t>pathogenicity prediction</a:t>
                      </a:r>
                    </a:p>
                  </a:txBody>
                  <a:tcPr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pattFill prst="wdUpDiag">
                      <a:fgClr>
                        <a:srgbClr val="F6D1EE"/>
                      </a:fgClr>
                      <a:bgClr>
                        <a:schemeClr val="bg1"/>
                      </a:bgClr>
                    </a:patt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extLst>
                  <a:ext uri="{0D108BD9-81ED-4DB2-BD59-A6C34878D82A}">
                    <a16:rowId xmlns:a16="http://schemas.microsoft.com/office/drawing/2014/main" val="2972046191"/>
                  </a:ext>
                </a:extLst>
              </a:tr>
              <a:tr h="391453">
                <a:tc>
                  <a:txBody>
                    <a:bodyPr/>
                    <a:lstStyle/>
                    <a:p>
                      <a:pPr algn="r"/>
                      <a:r>
                        <a:rPr lang="en-US" sz="1500" b="1" dirty="0">
                          <a:solidFill>
                            <a:schemeClr val="tx1"/>
                          </a:solidFill>
                          <a:latin typeface="Arial" panose="020B0604020202020204" pitchFamily="34" charset="0"/>
                          <a:cs typeface="Arial" panose="020B0604020202020204" pitchFamily="34" charset="0"/>
                        </a:rPr>
                        <a:t>familial segregation, inheritance</a:t>
                      </a:r>
                    </a:p>
                  </a:txBody>
                  <a:tcPr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pattFill prst="wdUpDiag">
                      <a:fgClr>
                        <a:srgbClr val="F6D1EE"/>
                      </a:fgClr>
                      <a:bgClr>
                        <a:schemeClr val="bg1"/>
                      </a:bgClr>
                    </a:patt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69243514"/>
                  </a:ext>
                </a:extLst>
              </a:tr>
              <a:tr h="391453">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500" b="1" dirty="0">
                          <a:solidFill>
                            <a:schemeClr val="tx1"/>
                          </a:solidFill>
                          <a:latin typeface="Arial" panose="020B0604020202020204" pitchFamily="34" charset="0"/>
                          <a:cs typeface="Arial" panose="020B0604020202020204" pitchFamily="34" charset="0"/>
                        </a:rPr>
                        <a:t>phenotype relevance, similarity</a:t>
                      </a:r>
                    </a:p>
                  </a:txBody>
                  <a:tcPr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8836345"/>
                  </a:ext>
                </a:extLst>
              </a:tr>
              <a:tr h="391453">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500" b="1" dirty="0">
                          <a:solidFill>
                            <a:schemeClr val="tx1"/>
                          </a:solidFill>
                          <a:latin typeface="Arial" panose="020B0604020202020204" pitchFamily="34" charset="0"/>
                          <a:cs typeface="Arial" panose="020B0604020202020204" pitchFamily="34" charset="0"/>
                        </a:rPr>
                        <a:t>use of </a:t>
                      </a:r>
                      <a:r>
                        <a:rPr lang="en-US" sz="1500" b="1" dirty="0">
                          <a:latin typeface="Arial" panose="020B0604020202020204" pitchFamily="34" charset="0"/>
                          <a:cs typeface="Arial" panose="020B0604020202020204" pitchFamily="34" charset="0"/>
                        </a:rPr>
                        <a:t>proprietary data</a:t>
                      </a:r>
                      <a:endParaRPr lang="en-US" sz="1500" b="1" dirty="0">
                        <a:solidFill>
                          <a:schemeClr val="tx1"/>
                        </a:solidFill>
                        <a:latin typeface="Arial" panose="020B0604020202020204" pitchFamily="34" charset="0"/>
                        <a:cs typeface="Arial" panose="020B0604020202020204" pitchFamily="34" charset="0"/>
                      </a:endParaRPr>
                    </a:p>
                  </a:txBody>
                  <a:tcPr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6D1EE"/>
                    </a:solidFill>
                  </a:tcPr>
                </a:tc>
                <a:extLst>
                  <a:ext uri="{0D108BD9-81ED-4DB2-BD59-A6C34878D82A}">
                    <a16:rowId xmlns:a16="http://schemas.microsoft.com/office/drawing/2014/main" val="3329973675"/>
                  </a:ext>
                </a:extLst>
              </a:tr>
            </a:tbl>
          </a:graphicData>
        </a:graphic>
      </p:graphicFrame>
      <p:sp>
        <p:nvSpPr>
          <p:cNvPr id="5" name="Rectangle 4">
            <a:extLst>
              <a:ext uri="{FF2B5EF4-FFF2-40B4-BE49-F238E27FC236}">
                <a16:creationId xmlns:a16="http://schemas.microsoft.com/office/drawing/2014/main" id="{7779DA3C-0748-BED6-D8A6-BAC360B4D0D1}"/>
              </a:ext>
            </a:extLst>
          </p:cNvPr>
          <p:cNvSpPr/>
          <p:nvPr/>
        </p:nvSpPr>
        <p:spPr>
          <a:xfrm>
            <a:off x="3715714" y="4905227"/>
            <a:ext cx="494675" cy="404734"/>
          </a:xfrm>
          <a:prstGeom prst="rect">
            <a:avLst/>
          </a:prstGeom>
          <a:solidFill>
            <a:srgbClr val="F6D1E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97A24133-72E2-4884-9FC4-2C0F02862D1F}"/>
              </a:ext>
            </a:extLst>
          </p:cNvPr>
          <p:cNvSpPr txBox="1"/>
          <p:nvPr/>
        </p:nvSpPr>
        <p:spPr>
          <a:xfrm>
            <a:off x="4210388" y="4946012"/>
            <a:ext cx="1274167" cy="323165"/>
          </a:xfrm>
          <a:prstGeom prst="rect">
            <a:avLst/>
          </a:prstGeom>
          <a:noFill/>
        </p:spPr>
        <p:txBody>
          <a:bodyPr wrap="square" rtlCol="0">
            <a:spAutoFit/>
          </a:bodyPr>
          <a:lstStyle/>
          <a:p>
            <a:r>
              <a:rPr lang="en-US" sz="1500" dirty="0">
                <a:latin typeface="Arial" panose="020B0604020202020204" pitchFamily="34" charset="0"/>
                <a:cs typeface="Arial" panose="020B0604020202020204" pitchFamily="34" charset="0"/>
              </a:rPr>
              <a:t>all models</a:t>
            </a:r>
          </a:p>
        </p:txBody>
      </p:sp>
      <p:sp>
        <p:nvSpPr>
          <p:cNvPr id="16" name="Rectangle 15">
            <a:extLst>
              <a:ext uri="{FF2B5EF4-FFF2-40B4-BE49-F238E27FC236}">
                <a16:creationId xmlns:a16="http://schemas.microsoft.com/office/drawing/2014/main" id="{3202AE57-3E73-8E34-3749-7C94A1B8BD2C}"/>
              </a:ext>
            </a:extLst>
          </p:cNvPr>
          <p:cNvSpPr/>
          <p:nvPr/>
        </p:nvSpPr>
        <p:spPr>
          <a:xfrm>
            <a:off x="5680080" y="4905227"/>
            <a:ext cx="494675" cy="404734"/>
          </a:xfrm>
          <a:prstGeom prst="rect">
            <a:avLst/>
          </a:prstGeom>
          <a:pattFill prst="wdUpDiag">
            <a:fgClr>
              <a:srgbClr val="F6D1EE"/>
            </a:fgClr>
            <a:bgClr>
              <a:schemeClr val="bg1"/>
            </a:bgClr>
          </a:patt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6FDDDF53-0A88-3081-88C4-27E69C75588A}"/>
              </a:ext>
            </a:extLst>
          </p:cNvPr>
          <p:cNvSpPr txBox="1"/>
          <p:nvPr/>
        </p:nvSpPr>
        <p:spPr>
          <a:xfrm>
            <a:off x="6174755" y="4946010"/>
            <a:ext cx="1976204" cy="323165"/>
          </a:xfrm>
          <a:prstGeom prst="rect">
            <a:avLst/>
          </a:prstGeom>
          <a:noFill/>
        </p:spPr>
        <p:txBody>
          <a:bodyPr wrap="square" rtlCol="0">
            <a:spAutoFit/>
          </a:bodyPr>
          <a:lstStyle/>
          <a:p>
            <a:r>
              <a:rPr lang="en-US" sz="1500" dirty="0">
                <a:latin typeface="Arial" panose="020B0604020202020204" pitchFamily="34" charset="0"/>
                <a:cs typeface="Arial" panose="020B0604020202020204" pitchFamily="34" charset="0"/>
              </a:rPr>
              <a:t>some models</a:t>
            </a:r>
          </a:p>
        </p:txBody>
      </p:sp>
      <p:sp>
        <p:nvSpPr>
          <p:cNvPr id="18" name="Rectangle 17">
            <a:extLst>
              <a:ext uri="{FF2B5EF4-FFF2-40B4-BE49-F238E27FC236}">
                <a16:creationId xmlns:a16="http://schemas.microsoft.com/office/drawing/2014/main" id="{A0EC24FC-934D-2ED4-25C3-F3B85F40F8BB}"/>
              </a:ext>
            </a:extLst>
          </p:cNvPr>
          <p:cNvSpPr/>
          <p:nvPr/>
        </p:nvSpPr>
        <p:spPr>
          <a:xfrm>
            <a:off x="7630378" y="4905227"/>
            <a:ext cx="494675" cy="40473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65E34DB8-4CFD-3EA0-9796-E948A42D0B1B}"/>
              </a:ext>
            </a:extLst>
          </p:cNvPr>
          <p:cNvSpPr txBox="1"/>
          <p:nvPr/>
        </p:nvSpPr>
        <p:spPr>
          <a:xfrm>
            <a:off x="8125052" y="4946011"/>
            <a:ext cx="1976204" cy="323165"/>
          </a:xfrm>
          <a:prstGeom prst="rect">
            <a:avLst/>
          </a:prstGeom>
          <a:noFill/>
        </p:spPr>
        <p:txBody>
          <a:bodyPr wrap="square" rtlCol="0">
            <a:spAutoFit/>
          </a:bodyPr>
          <a:lstStyle/>
          <a:p>
            <a:r>
              <a:rPr lang="en-US" sz="1500" dirty="0">
                <a:latin typeface="Arial" panose="020B0604020202020204" pitchFamily="34" charset="0"/>
                <a:cs typeface="Arial" panose="020B0604020202020204" pitchFamily="34" charset="0"/>
              </a:rPr>
              <a:t>not specified</a:t>
            </a:r>
          </a:p>
        </p:txBody>
      </p:sp>
      <p:sp>
        <p:nvSpPr>
          <p:cNvPr id="21" name="TextBox 20">
            <a:extLst>
              <a:ext uri="{FF2B5EF4-FFF2-40B4-BE49-F238E27FC236}">
                <a16:creationId xmlns:a16="http://schemas.microsoft.com/office/drawing/2014/main" id="{5840E13B-3369-A691-33B3-21474AA83558}"/>
              </a:ext>
            </a:extLst>
          </p:cNvPr>
          <p:cNvSpPr txBox="1"/>
          <p:nvPr/>
        </p:nvSpPr>
        <p:spPr>
          <a:xfrm>
            <a:off x="496446" y="5464842"/>
            <a:ext cx="11695554" cy="323165"/>
          </a:xfrm>
          <a:prstGeom prst="rect">
            <a:avLst/>
          </a:prstGeom>
          <a:noFill/>
        </p:spPr>
        <p:txBody>
          <a:bodyPr wrap="square" rtlCol="0">
            <a:spAutoFit/>
          </a:bodyPr>
          <a:lstStyle/>
          <a:p>
            <a:r>
              <a:rPr lang="en-US" sz="1500" dirty="0">
                <a:latin typeface="Arial" panose="020B0604020202020204" pitchFamily="34" charset="0"/>
                <a:cs typeface="Arial" panose="020B0604020202020204" pitchFamily="34" charset="0"/>
              </a:rPr>
              <a:t>Highest performing teams identified </a:t>
            </a:r>
            <a:r>
              <a:rPr lang="en-US" sz="1500" b="1" dirty="0">
                <a:latin typeface="Arial" panose="020B0604020202020204" pitchFamily="34" charset="0"/>
                <a:cs typeface="Arial" panose="020B0604020202020204" pitchFamily="34" charset="0"/>
              </a:rPr>
              <a:t>high quality rare damaging variants segregating correctly in-keeping with the phenotype</a:t>
            </a:r>
          </a:p>
        </p:txBody>
      </p:sp>
      <p:sp>
        <p:nvSpPr>
          <p:cNvPr id="12" name="Text Box 6">
            <a:extLst>
              <a:ext uri="{FF2B5EF4-FFF2-40B4-BE49-F238E27FC236}">
                <a16:creationId xmlns:a16="http://schemas.microsoft.com/office/drawing/2014/main" id="{4B3DABE3-CC05-52C5-CC50-B3BAD1C58B48}"/>
              </a:ext>
            </a:extLst>
          </p:cNvPr>
          <p:cNvSpPr txBox="1">
            <a:spLocks noChangeArrowheads="1"/>
          </p:cNvSpPr>
          <p:nvPr/>
        </p:nvSpPr>
        <p:spPr bwMode="auto">
          <a:xfrm>
            <a:off x="0" y="6513094"/>
            <a:ext cx="1500732"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dirty="0">
                <a:solidFill>
                  <a:srgbClr val="646164"/>
                </a:solidFill>
                <a:latin typeface="Arial" panose="020B0604020202020204" pitchFamily="34" charset="0"/>
                <a:cs typeface="Arial" panose="020B0604020202020204" pitchFamily="34" charset="0"/>
              </a:rPr>
              <a:t>Created for CAGI 6</a:t>
            </a:r>
          </a:p>
        </p:txBody>
      </p:sp>
      <p:sp>
        <p:nvSpPr>
          <p:cNvPr id="13" name="Text Box 8">
            <a:extLst>
              <a:ext uri="{FF2B5EF4-FFF2-40B4-BE49-F238E27FC236}">
                <a16:creationId xmlns:a16="http://schemas.microsoft.com/office/drawing/2014/main" id="{8D6E1943-C869-7743-ED85-F37AD9A09093}"/>
              </a:ext>
            </a:extLst>
          </p:cNvPr>
          <p:cNvSpPr txBox="1">
            <a:spLocks noChangeArrowheads="1"/>
          </p:cNvSpPr>
          <p:nvPr/>
        </p:nvSpPr>
        <p:spPr bwMode="auto">
          <a:xfrm>
            <a:off x="10854775" y="6513093"/>
            <a:ext cx="1337225"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sz="1200" dirty="0">
                <a:solidFill>
                  <a:srgbClr val="646164"/>
                </a:solidFill>
                <a:latin typeface="Arial" panose="020B0604020202020204" pitchFamily="34" charset="0"/>
                <a:cs typeface="Arial" panose="020B0604020202020204" pitchFamily="34" charset="0"/>
              </a:rPr>
              <a:t>Sarah L. Stenton</a:t>
            </a:r>
          </a:p>
        </p:txBody>
      </p:sp>
      <p:sp>
        <p:nvSpPr>
          <p:cNvPr id="14" name="Text Box 9">
            <a:extLst>
              <a:ext uri="{FF2B5EF4-FFF2-40B4-BE49-F238E27FC236}">
                <a16:creationId xmlns:a16="http://schemas.microsoft.com/office/drawing/2014/main" id="{81E5B7B2-DFB9-F147-E01A-CE59C6415F59}"/>
              </a:ext>
            </a:extLst>
          </p:cNvPr>
          <p:cNvSpPr txBox="1">
            <a:spLocks noChangeArrowheads="1"/>
          </p:cNvSpPr>
          <p:nvPr/>
        </p:nvSpPr>
        <p:spPr bwMode="auto">
          <a:xfrm>
            <a:off x="5002649" y="6513094"/>
            <a:ext cx="189667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dirty="0" err="1">
                <a:solidFill>
                  <a:srgbClr val="646164"/>
                </a:solidFill>
                <a:latin typeface="Arial" panose="020B0604020202020204" pitchFamily="34" charset="0"/>
                <a:cs typeface="Arial" panose="020B0604020202020204" pitchFamily="34" charset="0"/>
              </a:rPr>
              <a:t>genomeinterpretation.org</a:t>
            </a:r>
            <a:endParaRPr lang="en-US" altLang="en-US" sz="1200" dirty="0">
              <a:solidFill>
                <a:srgbClr val="646164"/>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79947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5ADB86C-DBD3-3EB3-856C-0E7DDB9A9C78}"/>
              </a:ext>
            </a:extLst>
          </p:cNvPr>
          <p:cNvSpPr/>
          <p:nvPr/>
        </p:nvSpPr>
        <p:spPr>
          <a:xfrm>
            <a:off x="-180109" y="-96982"/>
            <a:ext cx="12704618" cy="1385455"/>
          </a:xfrm>
          <a:prstGeom prst="rect">
            <a:avLst/>
          </a:prstGeom>
          <a:solidFill>
            <a:srgbClr val="6AA4A2"/>
          </a:solidFill>
          <a:ln>
            <a:solidFill>
              <a:srgbClr val="6AA4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Table 4">
            <a:extLst>
              <a:ext uri="{FF2B5EF4-FFF2-40B4-BE49-F238E27FC236}">
                <a16:creationId xmlns:a16="http://schemas.microsoft.com/office/drawing/2014/main" id="{91934424-83F3-F96F-A728-DAC1445706D2}"/>
              </a:ext>
            </a:extLst>
          </p:cNvPr>
          <p:cNvGraphicFramePr>
            <a:graphicFrameLocks noGrp="1"/>
          </p:cNvGraphicFramePr>
          <p:nvPr>
            <p:extLst>
              <p:ext uri="{D42A27DB-BD31-4B8C-83A1-F6EECF244321}">
                <p14:modId xmlns:p14="http://schemas.microsoft.com/office/powerpoint/2010/main" val="3131330196"/>
              </p:ext>
            </p:extLst>
          </p:nvPr>
        </p:nvGraphicFramePr>
        <p:xfrm>
          <a:off x="496446" y="1718020"/>
          <a:ext cx="10982786" cy="2709667"/>
        </p:xfrm>
        <a:graphic>
          <a:graphicData uri="http://schemas.openxmlformats.org/drawingml/2006/table">
            <a:tbl>
              <a:tblPr firstRow="1" bandRow="1">
                <a:tableStyleId>{5C22544A-7EE6-4342-B048-85BDC9FD1C3A}</a:tableStyleId>
              </a:tblPr>
              <a:tblGrid>
                <a:gridCol w="3243122">
                  <a:extLst>
                    <a:ext uri="{9D8B030D-6E8A-4147-A177-3AD203B41FA5}">
                      <a16:colId xmlns:a16="http://schemas.microsoft.com/office/drawing/2014/main" val="3528152223"/>
                    </a:ext>
                  </a:extLst>
                </a:gridCol>
                <a:gridCol w="483729">
                  <a:extLst>
                    <a:ext uri="{9D8B030D-6E8A-4147-A177-3AD203B41FA5}">
                      <a16:colId xmlns:a16="http://schemas.microsoft.com/office/drawing/2014/main" val="3663188400"/>
                    </a:ext>
                  </a:extLst>
                </a:gridCol>
                <a:gridCol w="483729">
                  <a:extLst>
                    <a:ext uri="{9D8B030D-6E8A-4147-A177-3AD203B41FA5}">
                      <a16:colId xmlns:a16="http://schemas.microsoft.com/office/drawing/2014/main" val="3326904698"/>
                    </a:ext>
                  </a:extLst>
                </a:gridCol>
                <a:gridCol w="483729">
                  <a:extLst>
                    <a:ext uri="{9D8B030D-6E8A-4147-A177-3AD203B41FA5}">
                      <a16:colId xmlns:a16="http://schemas.microsoft.com/office/drawing/2014/main" val="3303089901"/>
                    </a:ext>
                  </a:extLst>
                </a:gridCol>
                <a:gridCol w="483729">
                  <a:extLst>
                    <a:ext uri="{9D8B030D-6E8A-4147-A177-3AD203B41FA5}">
                      <a16:colId xmlns:a16="http://schemas.microsoft.com/office/drawing/2014/main" val="4212925811"/>
                    </a:ext>
                  </a:extLst>
                </a:gridCol>
                <a:gridCol w="483729">
                  <a:extLst>
                    <a:ext uri="{9D8B030D-6E8A-4147-A177-3AD203B41FA5}">
                      <a16:colId xmlns:a16="http://schemas.microsoft.com/office/drawing/2014/main" val="1573078791"/>
                    </a:ext>
                  </a:extLst>
                </a:gridCol>
                <a:gridCol w="483729">
                  <a:extLst>
                    <a:ext uri="{9D8B030D-6E8A-4147-A177-3AD203B41FA5}">
                      <a16:colId xmlns:a16="http://schemas.microsoft.com/office/drawing/2014/main" val="3134793776"/>
                    </a:ext>
                  </a:extLst>
                </a:gridCol>
                <a:gridCol w="483729">
                  <a:extLst>
                    <a:ext uri="{9D8B030D-6E8A-4147-A177-3AD203B41FA5}">
                      <a16:colId xmlns:a16="http://schemas.microsoft.com/office/drawing/2014/main" val="2033382428"/>
                    </a:ext>
                  </a:extLst>
                </a:gridCol>
                <a:gridCol w="483729">
                  <a:extLst>
                    <a:ext uri="{9D8B030D-6E8A-4147-A177-3AD203B41FA5}">
                      <a16:colId xmlns:a16="http://schemas.microsoft.com/office/drawing/2014/main" val="2882742794"/>
                    </a:ext>
                  </a:extLst>
                </a:gridCol>
                <a:gridCol w="483729">
                  <a:extLst>
                    <a:ext uri="{9D8B030D-6E8A-4147-A177-3AD203B41FA5}">
                      <a16:colId xmlns:a16="http://schemas.microsoft.com/office/drawing/2014/main" val="607070157"/>
                    </a:ext>
                  </a:extLst>
                </a:gridCol>
                <a:gridCol w="483729">
                  <a:extLst>
                    <a:ext uri="{9D8B030D-6E8A-4147-A177-3AD203B41FA5}">
                      <a16:colId xmlns:a16="http://schemas.microsoft.com/office/drawing/2014/main" val="1521389030"/>
                    </a:ext>
                  </a:extLst>
                </a:gridCol>
                <a:gridCol w="483729">
                  <a:extLst>
                    <a:ext uri="{9D8B030D-6E8A-4147-A177-3AD203B41FA5}">
                      <a16:colId xmlns:a16="http://schemas.microsoft.com/office/drawing/2014/main" val="2906879668"/>
                    </a:ext>
                  </a:extLst>
                </a:gridCol>
                <a:gridCol w="483729">
                  <a:extLst>
                    <a:ext uri="{9D8B030D-6E8A-4147-A177-3AD203B41FA5}">
                      <a16:colId xmlns:a16="http://schemas.microsoft.com/office/drawing/2014/main" val="1095636227"/>
                    </a:ext>
                  </a:extLst>
                </a:gridCol>
                <a:gridCol w="483729">
                  <a:extLst>
                    <a:ext uri="{9D8B030D-6E8A-4147-A177-3AD203B41FA5}">
                      <a16:colId xmlns:a16="http://schemas.microsoft.com/office/drawing/2014/main" val="1675575073"/>
                    </a:ext>
                  </a:extLst>
                </a:gridCol>
                <a:gridCol w="483729">
                  <a:extLst>
                    <a:ext uri="{9D8B030D-6E8A-4147-A177-3AD203B41FA5}">
                      <a16:colId xmlns:a16="http://schemas.microsoft.com/office/drawing/2014/main" val="3435104109"/>
                    </a:ext>
                  </a:extLst>
                </a:gridCol>
                <a:gridCol w="483729">
                  <a:extLst>
                    <a:ext uri="{9D8B030D-6E8A-4147-A177-3AD203B41FA5}">
                      <a16:colId xmlns:a16="http://schemas.microsoft.com/office/drawing/2014/main" val="101175539"/>
                    </a:ext>
                  </a:extLst>
                </a:gridCol>
                <a:gridCol w="483729">
                  <a:extLst>
                    <a:ext uri="{9D8B030D-6E8A-4147-A177-3AD203B41FA5}">
                      <a16:colId xmlns:a16="http://schemas.microsoft.com/office/drawing/2014/main" val="1128256374"/>
                    </a:ext>
                  </a:extLst>
                </a:gridCol>
              </a:tblGrid>
              <a:tr h="360949">
                <a:tc>
                  <a:txBody>
                    <a:bodyPr/>
                    <a:lstStyle/>
                    <a:p>
                      <a:pPr algn="ctr"/>
                      <a:endParaRPr lang="en-US" sz="1500" dirty="0">
                        <a:solidFill>
                          <a:schemeClr val="tx1"/>
                        </a:solidFill>
                        <a:latin typeface="Arial" panose="020B0604020202020204" pitchFamily="34" charset="0"/>
                        <a:cs typeface="Arial" panose="020B0604020202020204" pitchFamily="34" charset="0"/>
                      </a:endParaRPr>
                    </a:p>
                  </a:txBody>
                  <a:tcPr anchor="ct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dirty="0">
                          <a:solidFill>
                            <a:schemeClr val="tx1"/>
                          </a:solidFill>
                          <a:latin typeface="Arial" panose="020B0604020202020204" pitchFamily="34" charset="0"/>
                          <a:cs typeface="Arial" panose="020B0604020202020204" pitchFamily="34" charset="0"/>
                        </a:rPr>
                        <a:t>T9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6EDEC"/>
                    </a:solidFill>
                  </a:tcPr>
                </a:tc>
                <a:tc>
                  <a:txBody>
                    <a:bodyPr/>
                    <a:lstStyle/>
                    <a:p>
                      <a:pPr algn="ctr"/>
                      <a:r>
                        <a:rPr lang="en-US" sz="1100" dirty="0">
                          <a:solidFill>
                            <a:schemeClr val="tx1"/>
                          </a:solidFill>
                          <a:latin typeface="Arial" panose="020B0604020202020204" pitchFamily="34" charset="0"/>
                          <a:cs typeface="Arial" panose="020B0604020202020204" pitchFamily="34" charset="0"/>
                        </a:rPr>
                        <a:t>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6EDEC"/>
                    </a:solidFill>
                  </a:tcPr>
                </a:tc>
                <a:tc>
                  <a:txBody>
                    <a:bodyPr/>
                    <a:lstStyle/>
                    <a:p>
                      <a:pPr algn="ctr"/>
                      <a:r>
                        <a:rPr lang="en-US" sz="1100" dirty="0">
                          <a:solidFill>
                            <a:schemeClr val="tx1"/>
                          </a:solidFill>
                          <a:latin typeface="Arial" panose="020B0604020202020204" pitchFamily="34" charset="0"/>
                          <a:cs typeface="Arial" panose="020B0604020202020204" pitchFamily="34" charset="0"/>
                        </a:rPr>
                        <a:t>T11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6EDEC"/>
                    </a:solidFill>
                  </a:tcPr>
                </a:tc>
                <a:tc>
                  <a:txBody>
                    <a:bodyPr/>
                    <a:lstStyle/>
                    <a:p>
                      <a:pPr algn="ctr"/>
                      <a:r>
                        <a:rPr lang="en-US" sz="1100" dirty="0">
                          <a:solidFill>
                            <a:schemeClr val="tx1"/>
                          </a:solidFill>
                          <a:latin typeface="Arial" panose="020B0604020202020204" pitchFamily="34" charset="0"/>
                          <a:cs typeface="Arial" panose="020B0604020202020204" pitchFamily="34" charset="0"/>
                        </a:rPr>
                        <a:t>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6EDEC"/>
                    </a:solidFill>
                  </a:tcPr>
                </a:tc>
                <a:tc>
                  <a:txBody>
                    <a:bodyPr/>
                    <a:lstStyle/>
                    <a:p>
                      <a:pPr algn="ctr"/>
                      <a:r>
                        <a:rPr lang="en-US" sz="1100" dirty="0">
                          <a:solidFill>
                            <a:schemeClr val="tx1"/>
                          </a:solidFill>
                          <a:latin typeface="Arial" panose="020B0604020202020204" pitchFamily="34" charset="0"/>
                          <a:cs typeface="Arial" panose="020B0604020202020204" pitchFamily="34" charset="0"/>
                        </a:rPr>
                        <a:t>T14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dirty="0">
                          <a:solidFill>
                            <a:schemeClr val="tx1"/>
                          </a:solidFill>
                          <a:latin typeface="Arial" panose="020B0604020202020204" pitchFamily="34" charset="0"/>
                          <a:cs typeface="Arial" panose="020B0604020202020204" pitchFamily="34" charset="0"/>
                        </a:rPr>
                        <a:t>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dirty="0">
                          <a:solidFill>
                            <a:schemeClr val="tx1"/>
                          </a:solidFill>
                          <a:latin typeface="Arial" panose="020B0604020202020204" pitchFamily="34" charset="0"/>
                          <a:cs typeface="Arial" panose="020B0604020202020204" pitchFamily="34" charset="0"/>
                        </a:rPr>
                        <a:t>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dirty="0">
                          <a:solidFill>
                            <a:schemeClr val="tx1"/>
                          </a:solidFill>
                          <a:latin typeface="Arial" panose="020B0604020202020204" pitchFamily="34" charset="0"/>
                          <a:cs typeface="Arial" panose="020B0604020202020204" pitchFamily="34" charset="0"/>
                        </a:rPr>
                        <a:t>T10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dirty="0">
                          <a:solidFill>
                            <a:schemeClr val="tx1"/>
                          </a:solidFill>
                          <a:latin typeface="Arial" panose="020B0604020202020204" pitchFamily="34" charset="0"/>
                          <a:cs typeface="Arial" panose="020B0604020202020204" pitchFamily="34" charset="0"/>
                        </a:rPr>
                        <a:t>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dirty="0">
                          <a:solidFill>
                            <a:schemeClr val="tx1"/>
                          </a:solidFill>
                          <a:latin typeface="Arial" panose="020B0604020202020204" pitchFamily="34" charset="0"/>
                          <a:cs typeface="Arial" panose="020B0604020202020204" pitchFamily="34" charset="0"/>
                        </a:rPr>
                        <a:t>T8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en-US" sz="1100" dirty="0">
                          <a:solidFill>
                            <a:schemeClr val="tx1"/>
                          </a:solidFill>
                          <a:latin typeface="Arial" panose="020B0604020202020204" pitchFamily="34" charset="0"/>
                          <a:cs typeface="Arial" panose="020B0604020202020204" pitchFamily="34" charset="0"/>
                        </a:rPr>
                        <a:t>T13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en-US" sz="1100" dirty="0">
                          <a:solidFill>
                            <a:schemeClr val="tx1"/>
                          </a:solidFill>
                          <a:latin typeface="Arial" panose="020B0604020202020204" pitchFamily="34" charset="0"/>
                          <a:cs typeface="Arial" panose="020B0604020202020204" pitchFamily="34" charset="0"/>
                        </a:rPr>
                        <a:t>T15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dirty="0">
                          <a:solidFill>
                            <a:schemeClr val="tx1"/>
                          </a:solidFill>
                          <a:latin typeface="Arial" panose="020B0604020202020204" pitchFamily="34" charset="0"/>
                          <a:cs typeface="Arial" panose="020B0604020202020204" pitchFamily="34" charset="0"/>
                        </a:rPr>
                        <a:t>T16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dirty="0">
                          <a:solidFill>
                            <a:schemeClr val="tx1"/>
                          </a:solidFill>
                          <a:latin typeface="Arial" panose="020B0604020202020204" pitchFamily="34" charset="0"/>
                          <a:cs typeface="Arial" panose="020B0604020202020204" pitchFamily="34" charset="0"/>
                        </a:rPr>
                        <a:t>T7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dirty="0">
                          <a:solidFill>
                            <a:schemeClr val="tx1"/>
                          </a:solidFill>
                          <a:latin typeface="Arial" panose="020B0604020202020204" pitchFamily="34" charset="0"/>
                          <a:cs typeface="Arial" panose="020B0604020202020204" pitchFamily="34" charset="0"/>
                        </a:rPr>
                        <a:t>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dirty="0">
                          <a:solidFill>
                            <a:schemeClr val="tx1"/>
                          </a:solidFill>
                          <a:latin typeface="Arial" panose="020B0604020202020204" pitchFamily="34" charset="0"/>
                          <a:cs typeface="Arial" panose="020B0604020202020204" pitchFamily="34" charset="0"/>
                        </a:rPr>
                        <a:t>T6</a:t>
                      </a: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57267904"/>
                  </a:ext>
                </a:extLst>
              </a:tr>
              <a:tr h="391453">
                <a:tc>
                  <a:txBody>
                    <a:bodyPr/>
                    <a:lstStyle/>
                    <a:p>
                      <a:pPr algn="r"/>
                      <a:r>
                        <a:rPr lang="en-US" sz="1500" b="1" dirty="0">
                          <a:solidFill>
                            <a:schemeClr val="tx1"/>
                          </a:solidFill>
                          <a:latin typeface="Arial" panose="020B0604020202020204" pitchFamily="34" charset="0"/>
                          <a:cs typeface="Arial" panose="020B0604020202020204" pitchFamily="34" charset="0"/>
                        </a:rPr>
                        <a:t>variant QC</a:t>
                      </a:r>
                    </a:p>
                  </a:txBody>
                  <a:tcPr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pattFill prst="wdUpDiag">
                      <a:fgClr>
                        <a:srgbClr val="F6D1EE"/>
                      </a:fgClr>
                      <a:bgClr>
                        <a:schemeClr val="bg1"/>
                      </a:bgClr>
                    </a:patt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pattFill prst="wdUpDiag">
                      <a:fgClr>
                        <a:srgbClr val="F6D1EE"/>
                      </a:fgClr>
                      <a:bgClr>
                        <a:schemeClr val="bg1"/>
                      </a:bgClr>
                    </a:patt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79001062"/>
                  </a:ext>
                </a:extLst>
              </a:tr>
              <a:tr h="391453">
                <a:tc>
                  <a:txBody>
                    <a:bodyPr/>
                    <a:lstStyle/>
                    <a:p>
                      <a:pPr algn="r"/>
                      <a:r>
                        <a:rPr lang="en-US" sz="1500" b="1" dirty="0">
                          <a:solidFill>
                            <a:schemeClr val="tx1"/>
                          </a:solidFill>
                          <a:latin typeface="Arial" panose="020B0604020202020204" pitchFamily="34" charset="0"/>
                          <a:cs typeface="Arial" panose="020B0604020202020204" pitchFamily="34" charset="0"/>
                        </a:rPr>
                        <a:t>variant frequency</a:t>
                      </a:r>
                    </a:p>
                  </a:txBody>
                  <a:tcPr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pattFill prst="wdUpDiag">
                      <a:fgClr>
                        <a:srgbClr val="F6D1EE"/>
                      </a:fgClr>
                      <a:bgClr>
                        <a:schemeClr val="bg1"/>
                      </a:bgClr>
                    </a:patt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extLst>
                  <a:ext uri="{0D108BD9-81ED-4DB2-BD59-A6C34878D82A}">
                    <a16:rowId xmlns:a16="http://schemas.microsoft.com/office/drawing/2014/main" val="2946293678"/>
                  </a:ext>
                </a:extLst>
              </a:tr>
              <a:tr h="391453">
                <a:tc>
                  <a:txBody>
                    <a:bodyPr/>
                    <a:lstStyle/>
                    <a:p>
                      <a:pPr algn="r"/>
                      <a:r>
                        <a:rPr lang="en-US" sz="1500" b="1" dirty="0">
                          <a:solidFill>
                            <a:schemeClr val="tx1"/>
                          </a:solidFill>
                          <a:latin typeface="Arial" panose="020B0604020202020204" pitchFamily="34" charset="0"/>
                          <a:cs typeface="Arial" panose="020B0604020202020204" pitchFamily="34" charset="0"/>
                        </a:rPr>
                        <a:t>pathogenicity prediction</a:t>
                      </a:r>
                    </a:p>
                  </a:txBody>
                  <a:tcPr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pattFill prst="wdUpDiag">
                      <a:fgClr>
                        <a:srgbClr val="F6D1EE"/>
                      </a:fgClr>
                      <a:bgClr>
                        <a:schemeClr val="bg1"/>
                      </a:bgClr>
                    </a:patt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extLst>
                  <a:ext uri="{0D108BD9-81ED-4DB2-BD59-A6C34878D82A}">
                    <a16:rowId xmlns:a16="http://schemas.microsoft.com/office/drawing/2014/main" val="2972046191"/>
                  </a:ext>
                </a:extLst>
              </a:tr>
              <a:tr h="391453">
                <a:tc>
                  <a:txBody>
                    <a:bodyPr/>
                    <a:lstStyle/>
                    <a:p>
                      <a:pPr algn="r"/>
                      <a:r>
                        <a:rPr lang="en-US" sz="1500" b="1" dirty="0">
                          <a:solidFill>
                            <a:schemeClr val="tx1"/>
                          </a:solidFill>
                          <a:latin typeface="Arial" panose="020B0604020202020204" pitchFamily="34" charset="0"/>
                          <a:cs typeface="Arial" panose="020B0604020202020204" pitchFamily="34" charset="0"/>
                        </a:rPr>
                        <a:t>familial segregation, inheritance</a:t>
                      </a:r>
                    </a:p>
                  </a:txBody>
                  <a:tcPr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pattFill prst="wdUpDiag">
                      <a:fgClr>
                        <a:srgbClr val="F6D1EE"/>
                      </a:fgClr>
                      <a:bgClr>
                        <a:schemeClr val="bg1"/>
                      </a:bgClr>
                    </a:patt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69243514"/>
                  </a:ext>
                </a:extLst>
              </a:tr>
              <a:tr h="391453">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500" b="1" dirty="0">
                          <a:solidFill>
                            <a:schemeClr val="tx1"/>
                          </a:solidFill>
                          <a:latin typeface="Arial" panose="020B0604020202020204" pitchFamily="34" charset="0"/>
                          <a:cs typeface="Arial" panose="020B0604020202020204" pitchFamily="34" charset="0"/>
                        </a:rPr>
                        <a:t>phenotype relevance, similarity</a:t>
                      </a:r>
                    </a:p>
                  </a:txBody>
                  <a:tcPr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8836345"/>
                  </a:ext>
                </a:extLst>
              </a:tr>
              <a:tr h="391453">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500" b="1" dirty="0">
                          <a:solidFill>
                            <a:schemeClr val="tx1"/>
                          </a:solidFill>
                          <a:latin typeface="Arial" panose="020B0604020202020204" pitchFamily="34" charset="0"/>
                          <a:cs typeface="Arial" panose="020B0604020202020204" pitchFamily="34" charset="0"/>
                        </a:rPr>
                        <a:t>use of </a:t>
                      </a:r>
                      <a:r>
                        <a:rPr lang="en-US" sz="1500" b="1" dirty="0">
                          <a:latin typeface="Arial" panose="020B0604020202020204" pitchFamily="34" charset="0"/>
                          <a:cs typeface="Arial" panose="020B0604020202020204" pitchFamily="34" charset="0"/>
                        </a:rPr>
                        <a:t>proprietary data</a:t>
                      </a:r>
                      <a:endParaRPr lang="en-US" sz="1500" b="1" dirty="0">
                        <a:solidFill>
                          <a:schemeClr val="tx1"/>
                        </a:solidFill>
                        <a:latin typeface="Arial" panose="020B0604020202020204" pitchFamily="34" charset="0"/>
                        <a:cs typeface="Arial" panose="020B0604020202020204" pitchFamily="34" charset="0"/>
                      </a:endParaRPr>
                    </a:p>
                  </a:txBody>
                  <a:tcPr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6D1EE"/>
                    </a:solidFill>
                  </a:tcPr>
                </a:tc>
                <a:extLst>
                  <a:ext uri="{0D108BD9-81ED-4DB2-BD59-A6C34878D82A}">
                    <a16:rowId xmlns:a16="http://schemas.microsoft.com/office/drawing/2014/main" val="3329973675"/>
                  </a:ext>
                </a:extLst>
              </a:tr>
            </a:tbl>
          </a:graphicData>
        </a:graphic>
      </p:graphicFrame>
      <p:sp>
        <p:nvSpPr>
          <p:cNvPr id="5" name="Rectangle 4">
            <a:extLst>
              <a:ext uri="{FF2B5EF4-FFF2-40B4-BE49-F238E27FC236}">
                <a16:creationId xmlns:a16="http://schemas.microsoft.com/office/drawing/2014/main" id="{7779DA3C-0748-BED6-D8A6-BAC360B4D0D1}"/>
              </a:ext>
            </a:extLst>
          </p:cNvPr>
          <p:cNvSpPr/>
          <p:nvPr/>
        </p:nvSpPr>
        <p:spPr>
          <a:xfrm>
            <a:off x="3715714" y="4905227"/>
            <a:ext cx="494675" cy="404734"/>
          </a:xfrm>
          <a:prstGeom prst="rect">
            <a:avLst/>
          </a:prstGeom>
          <a:solidFill>
            <a:srgbClr val="F6D1E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97A24133-72E2-4884-9FC4-2C0F02862D1F}"/>
              </a:ext>
            </a:extLst>
          </p:cNvPr>
          <p:cNvSpPr txBox="1"/>
          <p:nvPr/>
        </p:nvSpPr>
        <p:spPr>
          <a:xfrm>
            <a:off x="4210388" y="4946012"/>
            <a:ext cx="1274167" cy="323165"/>
          </a:xfrm>
          <a:prstGeom prst="rect">
            <a:avLst/>
          </a:prstGeom>
          <a:noFill/>
        </p:spPr>
        <p:txBody>
          <a:bodyPr wrap="square" rtlCol="0">
            <a:spAutoFit/>
          </a:bodyPr>
          <a:lstStyle/>
          <a:p>
            <a:r>
              <a:rPr lang="en-US" sz="1500" dirty="0">
                <a:latin typeface="Arial" panose="020B0604020202020204" pitchFamily="34" charset="0"/>
                <a:cs typeface="Arial" panose="020B0604020202020204" pitchFamily="34" charset="0"/>
              </a:rPr>
              <a:t>all models</a:t>
            </a:r>
          </a:p>
        </p:txBody>
      </p:sp>
      <p:sp>
        <p:nvSpPr>
          <p:cNvPr id="16" name="Rectangle 15">
            <a:extLst>
              <a:ext uri="{FF2B5EF4-FFF2-40B4-BE49-F238E27FC236}">
                <a16:creationId xmlns:a16="http://schemas.microsoft.com/office/drawing/2014/main" id="{3202AE57-3E73-8E34-3749-7C94A1B8BD2C}"/>
              </a:ext>
            </a:extLst>
          </p:cNvPr>
          <p:cNvSpPr/>
          <p:nvPr/>
        </p:nvSpPr>
        <p:spPr>
          <a:xfrm>
            <a:off x="5680080" y="4905227"/>
            <a:ext cx="494675" cy="404734"/>
          </a:xfrm>
          <a:prstGeom prst="rect">
            <a:avLst/>
          </a:prstGeom>
          <a:pattFill prst="wdUpDiag">
            <a:fgClr>
              <a:srgbClr val="F6D1EE"/>
            </a:fgClr>
            <a:bgClr>
              <a:schemeClr val="bg1"/>
            </a:bgClr>
          </a:patt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6FDDDF53-0A88-3081-88C4-27E69C75588A}"/>
              </a:ext>
            </a:extLst>
          </p:cNvPr>
          <p:cNvSpPr txBox="1"/>
          <p:nvPr/>
        </p:nvSpPr>
        <p:spPr>
          <a:xfrm>
            <a:off x="6174755" y="4946010"/>
            <a:ext cx="1976204" cy="323165"/>
          </a:xfrm>
          <a:prstGeom prst="rect">
            <a:avLst/>
          </a:prstGeom>
          <a:noFill/>
        </p:spPr>
        <p:txBody>
          <a:bodyPr wrap="square" rtlCol="0">
            <a:spAutoFit/>
          </a:bodyPr>
          <a:lstStyle/>
          <a:p>
            <a:r>
              <a:rPr lang="en-US" sz="1500" dirty="0">
                <a:latin typeface="Arial" panose="020B0604020202020204" pitchFamily="34" charset="0"/>
                <a:cs typeface="Arial" panose="020B0604020202020204" pitchFamily="34" charset="0"/>
              </a:rPr>
              <a:t>some models</a:t>
            </a:r>
          </a:p>
        </p:txBody>
      </p:sp>
      <p:sp>
        <p:nvSpPr>
          <p:cNvPr id="18" name="Rectangle 17">
            <a:extLst>
              <a:ext uri="{FF2B5EF4-FFF2-40B4-BE49-F238E27FC236}">
                <a16:creationId xmlns:a16="http://schemas.microsoft.com/office/drawing/2014/main" id="{A0EC24FC-934D-2ED4-25C3-F3B85F40F8BB}"/>
              </a:ext>
            </a:extLst>
          </p:cNvPr>
          <p:cNvSpPr/>
          <p:nvPr/>
        </p:nvSpPr>
        <p:spPr>
          <a:xfrm>
            <a:off x="7630378" y="4905227"/>
            <a:ext cx="494675" cy="40473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65E34DB8-4CFD-3EA0-9796-E948A42D0B1B}"/>
              </a:ext>
            </a:extLst>
          </p:cNvPr>
          <p:cNvSpPr txBox="1"/>
          <p:nvPr/>
        </p:nvSpPr>
        <p:spPr>
          <a:xfrm>
            <a:off x="8125052" y="4946011"/>
            <a:ext cx="1976204" cy="323165"/>
          </a:xfrm>
          <a:prstGeom prst="rect">
            <a:avLst/>
          </a:prstGeom>
          <a:noFill/>
        </p:spPr>
        <p:txBody>
          <a:bodyPr wrap="square" rtlCol="0">
            <a:spAutoFit/>
          </a:bodyPr>
          <a:lstStyle/>
          <a:p>
            <a:r>
              <a:rPr lang="en-US" sz="1500" dirty="0">
                <a:latin typeface="Arial" panose="020B0604020202020204" pitchFamily="34" charset="0"/>
                <a:cs typeface="Arial" panose="020B0604020202020204" pitchFamily="34" charset="0"/>
              </a:rPr>
              <a:t>not specified</a:t>
            </a:r>
          </a:p>
        </p:txBody>
      </p:sp>
      <p:sp>
        <p:nvSpPr>
          <p:cNvPr id="21" name="TextBox 20">
            <a:extLst>
              <a:ext uri="{FF2B5EF4-FFF2-40B4-BE49-F238E27FC236}">
                <a16:creationId xmlns:a16="http://schemas.microsoft.com/office/drawing/2014/main" id="{5840E13B-3369-A691-33B3-21474AA83558}"/>
              </a:ext>
            </a:extLst>
          </p:cNvPr>
          <p:cNvSpPr txBox="1"/>
          <p:nvPr/>
        </p:nvSpPr>
        <p:spPr>
          <a:xfrm>
            <a:off x="496447" y="5466871"/>
            <a:ext cx="11105940" cy="1015663"/>
          </a:xfrm>
          <a:prstGeom prst="rect">
            <a:avLst/>
          </a:prstGeom>
          <a:noFill/>
        </p:spPr>
        <p:txBody>
          <a:bodyPr wrap="square" rtlCol="0">
            <a:spAutoFit/>
          </a:bodyPr>
          <a:lstStyle/>
          <a:p>
            <a:r>
              <a:rPr lang="en-US" sz="1500" b="1" dirty="0">
                <a:latin typeface="Arial" panose="020B0604020202020204" pitchFamily="34" charset="0"/>
                <a:cs typeface="Arial" panose="020B0604020202020204" pitchFamily="34" charset="0"/>
              </a:rPr>
              <a:t>Example: </a:t>
            </a:r>
            <a:r>
              <a:rPr lang="en-US" sz="1500" dirty="0">
                <a:latin typeface="Arial" panose="020B0604020202020204" pitchFamily="34" charset="0"/>
                <a:cs typeface="Arial" panose="020B0604020202020204" pitchFamily="34" charset="0"/>
              </a:rPr>
              <a:t>Team 5 submitted 5 models, 2 high performing, 1 moderate, 2 low performing</a:t>
            </a:r>
          </a:p>
          <a:p>
            <a:r>
              <a:rPr lang="en-US" sz="1500" dirty="0">
                <a:latin typeface="Arial" panose="020B0604020202020204" pitchFamily="34" charset="0"/>
                <a:cs typeface="Arial" panose="020B0604020202020204" pitchFamily="34" charset="0"/>
              </a:rPr>
              <a:t>Features common to all: frequency filtering, pathogenicity prediction, phenotype similarity</a:t>
            </a:r>
          </a:p>
          <a:p>
            <a:r>
              <a:rPr lang="en-US" sz="1500" dirty="0">
                <a:latin typeface="Arial" panose="020B0604020202020204" pitchFamily="34" charset="0"/>
                <a:cs typeface="Arial" panose="020B0604020202020204" pitchFamily="34" charset="0"/>
              </a:rPr>
              <a:t>Features that when </a:t>
            </a:r>
            <a:r>
              <a:rPr lang="en-US" sz="1500" b="1" dirty="0">
                <a:latin typeface="Arial" panose="020B0604020202020204" pitchFamily="34" charset="0"/>
                <a:cs typeface="Arial" panose="020B0604020202020204" pitchFamily="34" charset="0"/>
              </a:rPr>
              <a:t>removed</a:t>
            </a:r>
            <a:r>
              <a:rPr lang="en-US" sz="1500" dirty="0">
                <a:latin typeface="Arial" panose="020B0604020202020204" pitchFamily="34" charset="0"/>
                <a:cs typeface="Arial" panose="020B0604020202020204" pitchFamily="34" charset="0"/>
              </a:rPr>
              <a:t> reduced performance: variant QC, segregation (allowing incomplete penetrance)</a:t>
            </a:r>
          </a:p>
          <a:p>
            <a:r>
              <a:rPr lang="en-US" sz="1500" dirty="0">
                <a:latin typeface="Arial" panose="020B0604020202020204" pitchFamily="34" charset="0"/>
                <a:cs typeface="Arial" panose="020B0604020202020204" pitchFamily="34" charset="0"/>
              </a:rPr>
              <a:t>Features that when </a:t>
            </a:r>
            <a:r>
              <a:rPr lang="en-US" sz="1500" b="1" dirty="0">
                <a:latin typeface="Arial" panose="020B0604020202020204" pitchFamily="34" charset="0"/>
                <a:cs typeface="Arial" panose="020B0604020202020204" pitchFamily="34" charset="0"/>
              </a:rPr>
              <a:t>added</a:t>
            </a:r>
            <a:r>
              <a:rPr lang="en-US" sz="1500" dirty="0">
                <a:latin typeface="Arial" panose="020B0604020202020204" pitchFamily="34" charset="0"/>
                <a:cs typeface="Arial" panose="020B0604020202020204" pitchFamily="34" charset="0"/>
              </a:rPr>
              <a:t> reduced performance: non-coding variants</a:t>
            </a:r>
          </a:p>
        </p:txBody>
      </p:sp>
      <p:sp>
        <p:nvSpPr>
          <p:cNvPr id="12" name="Text Box 6">
            <a:extLst>
              <a:ext uri="{FF2B5EF4-FFF2-40B4-BE49-F238E27FC236}">
                <a16:creationId xmlns:a16="http://schemas.microsoft.com/office/drawing/2014/main" id="{579BE1A9-39D9-00CD-331D-A4B6AD108283}"/>
              </a:ext>
            </a:extLst>
          </p:cNvPr>
          <p:cNvSpPr txBox="1">
            <a:spLocks noChangeArrowheads="1"/>
          </p:cNvSpPr>
          <p:nvPr/>
        </p:nvSpPr>
        <p:spPr bwMode="auto">
          <a:xfrm>
            <a:off x="0" y="6513094"/>
            <a:ext cx="1500732"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dirty="0">
                <a:solidFill>
                  <a:srgbClr val="646164"/>
                </a:solidFill>
                <a:latin typeface="Arial" panose="020B0604020202020204" pitchFamily="34" charset="0"/>
                <a:cs typeface="Arial" panose="020B0604020202020204" pitchFamily="34" charset="0"/>
              </a:rPr>
              <a:t>Created for CAGI 6</a:t>
            </a:r>
          </a:p>
        </p:txBody>
      </p:sp>
      <p:sp>
        <p:nvSpPr>
          <p:cNvPr id="13" name="Text Box 8">
            <a:extLst>
              <a:ext uri="{FF2B5EF4-FFF2-40B4-BE49-F238E27FC236}">
                <a16:creationId xmlns:a16="http://schemas.microsoft.com/office/drawing/2014/main" id="{34C412E7-4B57-5044-6B19-69240DE05F36}"/>
              </a:ext>
            </a:extLst>
          </p:cNvPr>
          <p:cNvSpPr txBox="1">
            <a:spLocks noChangeArrowheads="1"/>
          </p:cNvSpPr>
          <p:nvPr/>
        </p:nvSpPr>
        <p:spPr bwMode="auto">
          <a:xfrm>
            <a:off x="10854775" y="6513093"/>
            <a:ext cx="1337225"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sz="1200" dirty="0">
                <a:solidFill>
                  <a:srgbClr val="646164"/>
                </a:solidFill>
                <a:latin typeface="Arial" panose="020B0604020202020204" pitchFamily="34" charset="0"/>
                <a:cs typeface="Arial" panose="020B0604020202020204" pitchFamily="34" charset="0"/>
              </a:rPr>
              <a:t>Sarah L. Stenton</a:t>
            </a:r>
          </a:p>
        </p:txBody>
      </p:sp>
      <p:sp>
        <p:nvSpPr>
          <p:cNvPr id="14" name="Text Box 9">
            <a:extLst>
              <a:ext uri="{FF2B5EF4-FFF2-40B4-BE49-F238E27FC236}">
                <a16:creationId xmlns:a16="http://schemas.microsoft.com/office/drawing/2014/main" id="{1021DC5E-E88C-80DB-1A9C-087D728B7E03}"/>
              </a:ext>
            </a:extLst>
          </p:cNvPr>
          <p:cNvSpPr txBox="1">
            <a:spLocks noChangeArrowheads="1"/>
          </p:cNvSpPr>
          <p:nvPr/>
        </p:nvSpPr>
        <p:spPr bwMode="auto">
          <a:xfrm>
            <a:off x="5002649" y="6513094"/>
            <a:ext cx="189667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dirty="0" err="1">
                <a:solidFill>
                  <a:srgbClr val="646164"/>
                </a:solidFill>
                <a:latin typeface="Arial" panose="020B0604020202020204" pitchFamily="34" charset="0"/>
                <a:cs typeface="Arial" panose="020B0604020202020204" pitchFamily="34" charset="0"/>
              </a:rPr>
              <a:t>genomeinterpretation.org</a:t>
            </a:r>
            <a:endParaRPr lang="en-US" altLang="en-US" sz="1200" dirty="0">
              <a:solidFill>
                <a:srgbClr val="646164"/>
              </a:solidFill>
              <a:latin typeface="Arial" panose="020B0604020202020204" pitchFamily="34" charset="0"/>
              <a:cs typeface="Arial" panose="020B0604020202020204" pitchFamily="34" charset="0"/>
            </a:endParaRPr>
          </a:p>
        </p:txBody>
      </p:sp>
      <p:sp>
        <p:nvSpPr>
          <p:cNvPr id="20" name="Title 1">
            <a:extLst>
              <a:ext uri="{FF2B5EF4-FFF2-40B4-BE49-F238E27FC236}">
                <a16:creationId xmlns:a16="http://schemas.microsoft.com/office/drawing/2014/main" id="{05411A19-9074-8307-5EAA-BF646B6312AA}"/>
              </a:ext>
            </a:extLst>
          </p:cNvPr>
          <p:cNvSpPr txBox="1">
            <a:spLocks/>
          </p:cNvSpPr>
          <p:nvPr/>
        </p:nvSpPr>
        <p:spPr>
          <a:xfrm>
            <a:off x="838200" y="-67037"/>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500" b="1" dirty="0">
                <a:solidFill>
                  <a:schemeClr val="bg1"/>
                </a:solidFill>
                <a:latin typeface="Arial" panose="020B0604020202020204" pitchFamily="34" charset="0"/>
                <a:cs typeface="Arial" panose="020B0604020202020204" pitchFamily="34" charset="0"/>
              </a:rPr>
              <a:t>Patterns in performance - what did top performing teams have in common?</a:t>
            </a:r>
          </a:p>
        </p:txBody>
      </p:sp>
    </p:spTree>
    <p:extLst>
      <p:ext uri="{BB962C8B-B14F-4D97-AF65-F5344CB8AC3E}">
        <p14:creationId xmlns:p14="http://schemas.microsoft.com/office/powerpoint/2010/main" val="3273391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Chart, diagram&#10;&#10;Description automatically generated">
            <a:extLst>
              <a:ext uri="{FF2B5EF4-FFF2-40B4-BE49-F238E27FC236}">
                <a16:creationId xmlns:a16="http://schemas.microsoft.com/office/drawing/2014/main" id="{1566C4C8-228D-0903-8D57-D3EF3CD9ACEB}"/>
              </a:ext>
            </a:extLst>
          </p:cNvPr>
          <p:cNvPicPr>
            <a:picLocks noChangeAspect="1"/>
          </p:cNvPicPr>
          <p:nvPr/>
        </p:nvPicPr>
        <p:blipFill>
          <a:blip r:embed="rId3"/>
          <a:stretch>
            <a:fillRect/>
          </a:stretch>
        </p:blipFill>
        <p:spPr>
          <a:xfrm>
            <a:off x="7461628" y="1961798"/>
            <a:ext cx="3659150" cy="4114800"/>
          </a:xfrm>
          <a:prstGeom prst="rect">
            <a:avLst/>
          </a:prstGeom>
        </p:spPr>
      </p:pic>
      <p:pic>
        <p:nvPicPr>
          <p:cNvPr id="8" name="Picture 7" descr="Diagram&#10;&#10;Description automatically generated">
            <a:extLst>
              <a:ext uri="{FF2B5EF4-FFF2-40B4-BE49-F238E27FC236}">
                <a16:creationId xmlns:a16="http://schemas.microsoft.com/office/drawing/2014/main" id="{D8302FFB-C38E-55BB-F565-4A17C41A3433}"/>
              </a:ext>
            </a:extLst>
          </p:cNvPr>
          <p:cNvPicPr>
            <a:picLocks noChangeAspect="1"/>
          </p:cNvPicPr>
          <p:nvPr/>
        </p:nvPicPr>
        <p:blipFill>
          <a:blip r:embed="rId4"/>
          <a:stretch>
            <a:fillRect/>
          </a:stretch>
        </p:blipFill>
        <p:spPr>
          <a:xfrm>
            <a:off x="1319646" y="1961798"/>
            <a:ext cx="3662436" cy="4118495"/>
          </a:xfrm>
          <a:prstGeom prst="rect">
            <a:avLst/>
          </a:prstGeom>
        </p:spPr>
      </p:pic>
      <p:sp>
        <p:nvSpPr>
          <p:cNvPr id="5" name="TextBox 4">
            <a:extLst>
              <a:ext uri="{FF2B5EF4-FFF2-40B4-BE49-F238E27FC236}">
                <a16:creationId xmlns:a16="http://schemas.microsoft.com/office/drawing/2014/main" id="{9FC1033E-13C7-4D46-A13D-BFD53EAA2575}"/>
              </a:ext>
            </a:extLst>
          </p:cNvPr>
          <p:cNvSpPr txBox="1"/>
          <p:nvPr/>
        </p:nvSpPr>
        <p:spPr>
          <a:xfrm>
            <a:off x="294409" y="1574629"/>
            <a:ext cx="5801591" cy="323165"/>
          </a:xfrm>
          <a:prstGeom prst="rect">
            <a:avLst/>
          </a:prstGeom>
          <a:noFill/>
        </p:spPr>
        <p:txBody>
          <a:bodyPr wrap="square" rtlCol="0">
            <a:spAutoFit/>
          </a:bodyPr>
          <a:lstStyle/>
          <a:p>
            <a:r>
              <a:rPr lang="en-US" sz="1500" dirty="0">
                <a:latin typeface="Arial" panose="020B0604020202020204" pitchFamily="34" charset="0"/>
                <a:cs typeface="Arial" panose="020B0604020202020204" pitchFamily="34" charset="0"/>
              </a:rPr>
              <a:t>Does the availability of </a:t>
            </a:r>
            <a:r>
              <a:rPr lang="en-US" sz="1500" b="1" dirty="0">
                <a:latin typeface="Arial" panose="020B0604020202020204" pitchFamily="34" charset="0"/>
                <a:cs typeface="Arial" panose="020B0604020202020204" pitchFamily="34" charset="0"/>
              </a:rPr>
              <a:t>family data</a:t>
            </a:r>
            <a:r>
              <a:rPr lang="en-US" sz="1500" dirty="0">
                <a:latin typeface="Arial" panose="020B0604020202020204" pitchFamily="34" charset="0"/>
                <a:cs typeface="Arial" panose="020B0604020202020204" pitchFamily="34" charset="0"/>
              </a:rPr>
              <a:t> aid in identifying diagnoses?</a:t>
            </a:r>
          </a:p>
        </p:txBody>
      </p:sp>
      <p:sp>
        <p:nvSpPr>
          <p:cNvPr id="6" name="Rectangle 5">
            <a:extLst>
              <a:ext uri="{FF2B5EF4-FFF2-40B4-BE49-F238E27FC236}">
                <a16:creationId xmlns:a16="http://schemas.microsoft.com/office/drawing/2014/main" id="{69954331-ABCB-660F-0667-83C950C9B427}"/>
              </a:ext>
            </a:extLst>
          </p:cNvPr>
          <p:cNvSpPr/>
          <p:nvPr/>
        </p:nvSpPr>
        <p:spPr>
          <a:xfrm>
            <a:off x="-180109" y="-96982"/>
            <a:ext cx="12704618" cy="1385455"/>
          </a:xfrm>
          <a:prstGeom prst="rect">
            <a:avLst/>
          </a:prstGeom>
          <a:solidFill>
            <a:srgbClr val="6AA4A2"/>
          </a:solidFill>
          <a:ln>
            <a:solidFill>
              <a:srgbClr val="6AA4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A71E3F85-C07B-BD1C-CA8E-1EF891FDE448}"/>
              </a:ext>
            </a:extLst>
          </p:cNvPr>
          <p:cNvSpPr txBox="1">
            <a:spLocks/>
          </p:cNvSpPr>
          <p:nvPr/>
        </p:nvSpPr>
        <p:spPr>
          <a:xfrm>
            <a:off x="838200" y="-67037"/>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500" b="1" dirty="0">
                <a:solidFill>
                  <a:schemeClr val="bg1"/>
                </a:solidFill>
                <a:latin typeface="Arial" panose="020B0604020202020204" pitchFamily="34" charset="0"/>
                <a:cs typeface="Arial" panose="020B0604020202020204" pitchFamily="34" charset="0"/>
              </a:rPr>
              <a:t>Patterns in performance - does data availability and depth influence performance?</a:t>
            </a:r>
          </a:p>
        </p:txBody>
      </p:sp>
      <p:sp>
        <p:nvSpPr>
          <p:cNvPr id="12" name="Text Box 6">
            <a:extLst>
              <a:ext uri="{FF2B5EF4-FFF2-40B4-BE49-F238E27FC236}">
                <a16:creationId xmlns:a16="http://schemas.microsoft.com/office/drawing/2014/main" id="{7AE9260D-5031-FE94-6C26-CA6A215DCF92}"/>
              </a:ext>
            </a:extLst>
          </p:cNvPr>
          <p:cNvSpPr txBox="1">
            <a:spLocks noChangeArrowheads="1"/>
          </p:cNvSpPr>
          <p:nvPr/>
        </p:nvSpPr>
        <p:spPr bwMode="auto">
          <a:xfrm>
            <a:off x="0" y="6513094"/>
            <a:ext cx="1500732"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dirty="0">
                <a:solidFill>
                  <a:srgbClr val="646164"/>
                </a:solidFill>
                <a:latin typeface="Arial" panose="020B0604020202020204" pitchFamily="34" charset="0"/>
                <a:cs typeface="Arial" panose="020B0604020202020204" pitchFamily="34" charset="0"/>
              </a:rPr>
              <a:t>Created for CAGI 6</a:t>
            </a:r>
          </a:p>
        </p:txBody>
      </p:sp>
      <p:sp>
        <p:nvSpPr>
          <p:cNvPr id="13" name="Text Box 8">
            <a:extLst>
              <a:ext uri="{FF2B5EF4-FFF2-40B4-BE49-F238E27FC236}">
                <a16:creationId xmlns:a16="http://schemas.microsoft.com/office/drawing/2014/main" id="{7D3C008E-C2BE-798B-2F55-358D47C8E171}"/>
              </a:ext>
            </a:extLst>
          </p:cNvPr>
          <p:cNvSpPr txBox="1">
            <a:spLocks noChangeArrowheads="1"/>
          </p:cNvSpPr>
          <p:nvPr/>
        </p:nvSpPr>
        <p:spPr bwMode="auto">
          <a:xfrm>
            <a:off x="10854775" y="6513093"/>
            <a:ext cx="1337225"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sz="1200" dirty="0">
                <a:solidFill>
                  <a:srgbClr val="646164"/>
                </a:solidFill>
                <a:latin typeface="Arial" panose="020B0604020202020204" pitchFamily="34" charset="0"/>
                <a:cs typeface="Arial" panose="020B0604020202020204" pitchFamily="34" charset="0"/>
              </a:rPr>
              <a:t>Sarah L. Stenton</a:t>
            </a:r>
          </a:p>
        </p:txBody>
      </p:sp>
      <p:sp>
        <p:nvSpPr>
          <p:cNvPr id="14" name="Text Box 9">
            <a:extLst>
              <a:ext uri="{FF2B5EF4-FFF2-40B4-BE49-F238E27FC236}">
                <a16:creationId xmlns:a16="http://schemas.microsoft.com/office/drawing/2014/main" id="{9A1C5F3C-8298-734A-A98B-A73B7C8EC8A5}"/>
              </a:ext>
            </a:extLst>
          </p:cNvPr>
          <p:cNvSpPr txBox="1">
            <a:spLocks noChangeArrowheads="1"/>
          </p:cNvSpPr>
          <p:nvPr/>
        </p:nvSpPr>
        <p:spPr bwMode="auto">
          <a:xfrm>
            <a:off x="5002649" y="6513094"/>
            <a:ext cx="189667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dirty="0" err="1">
                <a:solidFill>
                  <a:srgbClr val="646164"/>
                </a:solidFill>
                <a:latin typeface="Arial" panose="020B0604020202020204" pitchFamily="34" charset="0"/>
                <a:cs typeface="Arial" panose="020B0604020202020204" pitchFamily="34" charset="0"/>
              </a:rPr>
              <a:t>genomeinterpretation.org</a:t>
            </a:r>
            <a:endParaRPr lang="en-US" altLang="en-US" sz="1200" dirty="0">
              <a:solidFill>
                <a:srgbClr val="646164"/>
              </a:solidFill>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0157888F-C5AF-0269-83D2-A07E1894C592}"/>
              </a:ext>
            </a:extLst>
          </p:cNvPr>
          <p:cNvSpPr txBox="1"/>
          <p:nvPr/>
        </p:nvSpPr>
        <p:spPr>
          <a:xfrm>
            <a:off x="481360" y="5873826"/>
            <a:ext cx="5427687" cy="553998"/>
          </a:xfrm>
          <a:prstGeom prst="rect">
            <a:avLst/>
          </a:prstGeom>
          <a:noFill/>
        </p:spPr>
        <p:txBody>
          <a:bodyPr wrap="square" rtlCol="0">
            <a:spAutoFit/>
          </a:bodyPr>
          <a:lstStyle/>
          <a:p>
            <a:pPr algn="ctr"/>
            <a:r>
              <a:rPr lang="en-US" sz="1500" dirty="0">
                <a:latin typeface="Arial" panose="020B0604020202020204" pitchFamily="34" charset="0"/>
                <a:cs typeface="Arial" panose="020B0604020202020204" pitchFamily="34" charset="0"/>
              </a:rPr>
              <a:t>Most models increased in performance with complete familial data availability (p 0.002)</a:t>
            </a:r>
          </a:p>
        </p:txBody>
      </p:sp>
      <p:sp>
        <p:nvSpPr>
          <p:cNvPr id="18" name="TextBox 17">
            <a:extLst>
              <a:ext uri="{FF2B5EF4-FFF2-40B4-BE49-F238E27FC236}">
                <a16:creationId xmlns:a16="http://schemas.microsoft.com/office/drawing/2014/main" id="{E389C130-3D9B-F820-9595-2CDF46C5FABA}"/>
              </a:ext>
            </a:extLst>
          </p:cNvPr>
          <p:cNvSpPr txBox="1"/>
          <p:nvPr/>
        </p:nvSpPr>
        <p:spPr>
          <a:xfrm>
            <a:off x="6390409" y="1574629"/>
            <a:ext cx="5801591" cy="323165"/>
          </a:xfrm>
          <a:prstGeom prst="rect">
            <a:avLst/>
          </a:prstGeom>
          <a:noFill/>
        </p:spPr>
        <p:txBody>
          <a:bodyPr wrap="square" rtlCol="0">
            <a:spAutoFit/>
          </a:bodyPr>
          <a:lstStyle/>
          <a:p>
            <a:r>
              <a:rPr lang="en-US" sz="1500" dirty="0">
                <a:latin typeface="Arial" panose="020B0604020202020204" pitchFamily="34" charset="0"/>
                <a:cs typeface="Arial" panose="020B0604020202020204" pitchFamily="34" charset="0"/>
              </a:rPr>
              <a:t>Does the depth of </a:t>
            </a:r>
            <a:r>
              <a:rPr lang="en-US" sz="1500" b="1" dirty="0">
                <a:latin typeface="Arial" panose="020B0604020202020204" pitchFamily="34" charset="0"/>
                <a:cs typeface="Arial" panose="020B0604020202020204" pitchFamily="34" charset="0"/>
              </a:rPr>
              <a:t>HPO data</a:t>
            </a:r>
            <a:r>
              <a:rPr lang="en-US" sz="1500" dirty="0">
                <a:latin typeface="Arial" panose="020B0604020202020204" pitchFamily="34" charset="0"/>
                <a:cs typeface="Arial" panose="020B0604020202020204" pitchFamily="34" charset="0"/>
              </a:rPr>
              <a:t> aid in identifying diagnoses?</a:t>
            </a:r>
          </a:p>
        </p:txBody>
      </p:sp>
      <p:sp>
        <p:nvSpPr>
          <p:cNvPr id="20" name="TextBox 19">
            <a:extLst>
              <a:ext uri="{FF2B5EF4-FFF2-40B4-BE49-F238E27FC236}">
                <a16:creationId xmlns:a16="http://schemas.microsoft.com/office/drawing/2014/main" id="{FB114618-812B-795B-A63C-D4B32A395F62}"/>
              </a:ext>
            </a:extLst>
          </p:cNvPr>
          <p:cNvSpPr txBox="1"/>
          <p:nvPr/>
        </p:nvSpPr>
        <p:spPr>
          <a:xfrm>
            <a:off x="6577360" y="5873826"/>
            <a:ext cx="5427687" cy="553998"/>
          </a:xfrm>
          <a:prstGeom prst="rect">
            <a:avLst/>
          </a:prstGeom>
          <a:noFill/>
        </p:spPr>
        <p:txBody>
          <a:bodyPr wrap="square">
            <a:spAutoFit/>
          </a:bodyPr>
          <a:lstStyle/>
          <a:p>
            <a:pPr algn="ctr"/>
            <a:r>
              <a:rPr lang="en-US" sz="1500" dirty="0">
                <a:latin typeface="Arial" panose="020B0604020202020204" pitchFamily="34" charset="0"/>
                <a:cs typeface="Arial" panose="020B0604020202020204" pitchFamily="34" charset="0"/>
              </a:rPr>
              <a:t>Most models decreased in performance with higher HPO information content (p &lt;0.001)</a:t>
            </a:r>
          </a:p>
        </p:txBody>
      </p:sp>
    </p:spTree>
    <p:extLst>
      <p:ext uri="{BB962C8B-B14F-4D97-AF65-F5344CB8AC3E}">
        <p14:creationId xmlns:p14="http://schemas.microsoft.com/office/powerpoint/2010/main" val="1469169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6E33CF52-FF66-B844-9023-E03A33B4F1CE}"/>
              </a:ext>
            </a:extLst>
          </p:cNvPr>
          <p:cNvGraphicFramePr>
            <a:graphicFrameLocks noGrp="1"/>
          </p:cNvGraphicFramePr>
          <p:nvPr>
            <p:extLst>
              <p:ext uri="{D42A27DB-BD31-4B8C-83A1-F6EECF244321}">
                <p14:modId xmlns:p14="http://schemas.microsoft.com/office/powerpoint/2010/main" val="3929645742"/>
              </p:ext>
            </p:extLst>
          </p:nvPr>
        </p:nvGraphicFramePr>
        <p:xfrm>
          <a:off x="959370" y="4552028"/>
          <a:ext cx="10712702" cy="1371600"/>
        </p:xfrm>
        <a:graphic>
          <a:graphicData uri="http://schemas.openxmlformats.org/drawingml/2006/table">
            <a:tbl>
              <a:tblPr firstRow="1" bandRow="1">
                <a:tableStyleId>{5C22544A-7EE6-4342-B048-85BDC9FD1C3A}</a:tableStyleId>
              </a:tblPr>
              <a:tblGrid>
                <a:gridCol w="4422099">
                  <a:extLst>
                    <a:ext uri="{9D8B030D-6E8A-4147-A177-3AD203B41FA5}">
                      <a16:colId xmlns:a16="http://schemas.microsoft.com/office/drawing/2014/main" val="2980447232"/>
                    </a:ext>
                  </a:extLst>
                </a:gridCol>
                <a:gridCol w="2488367">
                  <a:extLst>
                    <a:ext uri="{9D8B030D-6E8A-4147-A177-3AD203B41FA5}">
                      <a16:colId xmlns:a16="http://schemas.microsoft.com/office/drawing/2014/main" val="215137664"/>
                    </a:ext>
                  </a:extLst>
                </a:gridCol>
                <a:gridCol w="3802236">
                  <a:extLst>
                    <a:ext uri="{9D8B030D-6E8A-4147-A177-3AD203B41FA5}">
                      <a16:colId xmlns:a16="http://schemas.microsoft.com/office/drawing/2014/main" val="3209218170"/>
                    </a:ext>
                  </a:extLst>
                </a:gridCol>
              </a:tblGrid>
              <a:tr h="0">
                <a:tc>
                  <a:txBody>
                    <a:bodyPr/>
                    <a:lstStyle/>
                    <a:p>
                      <a:r>
                        <a:rPr lang="en-US" sz="1200" dirty="0">
                          <a:solidFill>
                            <a:schemeClr val="tx1"/>
                          </a:solidFill>
                          <a:latin typeface="Arial" panose="020B0604020202020204" pitchFamily="34" charset="0"/>
                          <a:cs typeface="Arial" panose="020B0604020202020204" pitchFamily="34" charset="0"/>
                        </a:rPr>
                        <a:t>Next steps</a:t>
                      </a:r>
                    </a:p>
                  </a:txBody>
                  <a:tcP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200" dirty="0">
                          <a:solidFill>
                            <a:schemeClr val="tx1"/>
                          </a:solidFill>
                          <a:latin typeface="Arial" panose="020B0604020202020204" pitchFamily="34" charset="0"/>
                          <a:cs typeface="Arial" panose="020B0604020202020204" pitchFamily="34" charset="0"/>
                        </a:rPr>
                        <a:t>Number of probands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200" dirty="0">
                          <a:solidFill>
                            <a:schemeClr val="tx1"/>
                          </a:solidFill>
                          <a:latin typeface="Arial" panose="020B0604020202020204" pitchFamily="34" charset="0"/>
                          <a:cs typeface="Arial" panose="020B0604020202020204" pitchFamily="34" charset="0"/>
                        </a:rPr>
                        <a:t>Candidate diagnosis</a:t>
                      </a:r>
                    </a:p>
                  </a:txBody>
                  <a:tcPr>
                    <a:lnL w="12700" cap="flat" cmpd="sng" algn="ctr">
                      <a:solidFill>
                        <a:schemeClr val="tx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53465631"/>
                  </a:ext>
                </a:extLst>
              </a:tr>
              <a:tr h="0">
                <a:tc>
                  <a:txBody>
                    <a:bodyPr/>
                    <a:lstStyle/>
                    <a:p>
                      <a:r>
                        <a:rPr lang="en-US" sz="1200" dirty="0">
                          <a:latin typeface="Arial" panose="020B0604020202020204" pitchFamily="34" charset="0"/>
                          <a:cs typeface="Arial" panose="020B0604020202020204" pitchFamily="34" charset="0"/>
                        </a:rPr>
                        <a:t>Return following clinical confirmation</a:t>
                      </a:r>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200" dirty="0">
                          <a:latin typeface="Arial" panose="020B0604020202020204" pitchFamily="34" charset="0"/>
                          <a:cs typeface="Arial" panose="020B0604020202020204" pitchFamily="34"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200" b="1" i="1" dirty="0">
                          <a:solidFill>
                            <a:srgbClr val="6AA4A2"/>
                          </a:solidFill>
                          <a:latin typeface="Arial" panose="020B0604020202020204" pitchFamily="34" charset="0"/>
                          <a:cs typeface="Arial" panose="020B0604020202020204" pitchFamily="34" charset="0"/>
                        </a:rPr>
                        <a:t>TCF4</a:t>
                      </a:r>
                    </a:p>
                  </a:txBody>
                  <a:tcP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59234109"/>
                  </a:ext>
                </a:extLst>
              </a:tr>
              <a:tr h="0">
                <a:tc>
                  <a:txBody>
                    <a:bodyPr/>
                    <a:lstStyle/>
                    <a:p>
                      <a:r>
                        <a:rPr lang="en-US" sz="1200" dirty="0">
                          <a:latin typeface="Arial" panose="020B0604020202020204" pitchFamily="34" charset="0"/>
                          <a:cs typeface="Arial" panose="020B0604020202020204" pitchFamily="34" charset="0"/>
                        </a:rPr>
                        <a:t>RNA-seq for non-coding variant</a:t>
                      </a:r>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200" dirty="0">
                          <a:latin typeface="Arial" panose="020B0604020202020204" pitchFamily="34" charset="0"/>
                          <a:cs typeface="Arial" panose="020B0604020202020204" pitchFamily="34" charset="0"/>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200" b="1" i="1" dirty="0">
                          <a:solidFill>
                            <a:srgbClr val="6AA4A2"/>
                          </a:solidFill>
                          <a:latin typeface="Arial" panose="020B0604020202020204" pitchFamily="34" charset="0"/>
                          <a:cs typeface="Arial" panose="020B0604020202020204" pitchFamily="34" charset="0"/>
                        </a:rPr>
                        <a:t>ASNS</a:t>
                      </a:r>
                      <a:r>
                        <a:rPr lang="en-US" sz="1200" i="1" dirty="0">
                          <a:latin typeface="Arial" panose="020B0604020202020204" pitchFamily="34" charset="0"/>
                          <a:cs typeface="Arial" panose="020B0604020202020204" pitchFamily="34" charset="0"/>
                        </a:rPr>
                        <a:t>, MRPL54</a:t>
                      </a:r>
                    </a:p>
                  </a:txBody>
                  <a:tcP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25139570"/>
                  </a:ext>
                </a:extLst>
              </a:tr>
              <a:tr h="0">
                <a:tc>
                  <a:txBody>
                    <a:bodyPr/>
                    <a:lstStyle/>
                    <a:p>
                      <a:r>
                        <a:rPr lang="en-US" sz="1200" dirty="0">
                          <a:latin typeface="Arial" panose="020B0604020202020204" pitchFamily="34" charset="0"/>
                          <a:cs typeface="Arial" panose="020B0604020202020204" pitchFamily="34" charset="0"/>
                        </a:rPr>
                        <a:t>Submission to MME as a potential novel disease gene</a:t>
                      </a:r>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200" dirty="0">
                          <a:latin typeface="Arial" panose="020B0604020202020204" pitchFamily="34" charset="0"/>
                          <a:cs typeface="Arial" panose="020B0604020202020204" pitchFamily="34" charset="0"/>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200" i="1" dirty="0">
                          <a:latin typeface="Arial" panose="020B0604020202020204" pitchFamily="34" charset="0"/>
                          <a:cs typeface="Arial" panose="020B0604020202020204" pitchFamily="34" charset="0"/>
                        </a:rPr>
                        <a:t>FRY, KCNH8, KLHL13, MRPL54, THAP12, TPPP</a:t>
                      </a:r>
                    </a:p>
                  </a:txBody>
                  <a:tcP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42019062"/>
                  </a:ext>
                </a:extLst>
              </a:tr>
              <a:tr h="0">
                <a:tc>
                  <a:txBody>
                    <a:bodyPr/>
                    <a:lstStyle/>
                    <a:p>
                      <a:r>
                        <a:rPr lang="en-US" sz="1200" dirty="0">
                          <a:latin typeface="Arial" panose="020B0604020202020204" pitchFamily="34" charset="0"/>
                          <a:cs typeface="Arial" panose="020B0604020202020204" pitchFamily="34" charset="0"/>
                        </a:rPr>
                        <a:t>Structural variant analysis for recessive single-hits</a:t>
                      </a:r>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200" dirty="0">
                          <a:latin typeface="Arial" panose="020B0604020202020204" pitchFamily="34" charset="0"/>
                          <a:cs typeface="Arial" panose="020B0604020202020204" pitchFamily="34" charset="0"/>
                        </a:rPr>
                        <a:t>11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200" dirty="0">
                          <a:latin typeface="Arial" panose="020B0604020202020204" pitchFamily="34" charset="0"/>
                          <a:cs typeface="Arial" panose="020B0604020202020204" pitchFamily="34" charset="0"/>
                        </a:rPr>
                        <a:t>-</a:t>
                      </a:r>
                    </a:p>
                  </a:txBody>
                  <a:tcP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27756725"/>
                  </a:ext>
                </a:extLst>
              </a:tr>
            </a:tbl>
          </a:graphicData>
        </a:graphic>
      </p:graphicFrame>
      <p:sp>
        <p:nvSpPr>
          <p:cNvPr id="9" name="Rectangle 8">
            <a:extLst>
              <a:ext uri="{FF2B5EF4-FFF2-40B4-BE49-F238E27FC236}">
                <a16:creationId xmlns:a16="http://schemas.microsoft.com/office/drawing/2014/main" id="{39878A3C-39E8-7EB1-C928-B07B2C742D25}"/>
              </a:ext>
            </a:extLst>
          </p:cNvPr>
          <p:cNvSpPr/>
          <p:nvPr/>
        </p:nvSpPr>
        <p:spPr>
          <a:xfrm>
            <a:off x="-180109" y="-96982"/>
            <a:ext cx="12704618" cy="1385455"/>
          </a:xfrm>
          <a:prstGeom prst="rect">
            <a:avLst/>
          </a:prstGeom>
          <a:solidFill>
            <a:srgbClr val="6AA4A2"/>
          </a:solidFill>
          <a:ln>
            <a:solidFill>
              <a:srgbClr val="6AA4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a:extLst>
              <a:ext uri="{FF2B5EF4-FFF2-40B4-BE49-F238E27FC236}">
                <a16:creationId xmlns:a16="http://schemas.microsoft.com/office/drawing/2014/main" id="{19F51F7F-DBAD-CF9D-4550-C7D97E0D6D16}"/>
              </a:ext>
            </a:extLst>
          </p:cNvPr>
          <p:cNvSpPr txBox="1">
            <a:spLocks/>
          </p:cNvSpPr>
          <p:nvPr/>
        </p:nvSpPr>
        <p:spPr>
          <a:xfrm>
            <a:off x="838200" y="-67037"/>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500" b="1">
                <a:solidFill>
                  <a:schemeClr val="bg1"/>
                </a:solidFill>
                <a:latin typeface="Arial" panose="020B0604020202020204" pitchFamily="34" charset="0"/>
                <a:cs typeface="Arial" panose="020B0604020202020204" pitchFamily="34" charset="0"/>
              </a:rPr>
              <a:t>Exploration of unsolved cases</a:t>
            </a:r>
            <a:endParaRPr lang="en-US" sz="2500" b="1" dirty="0">
              <a:solidFill>
                <a:schemeClr val="bg1"/>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B680402A-3546-A947-63E4-2A8E681D300A}"/>
              </a:ext>
            </a:extLst>
          </p:cNvPr>
          <p:cNvSpPr txBox="1"/>
          <p:nvPr/>
        </p:nvSpPr>
        <p:spPr>
          <a:xfrm>
            <a:off x="838200" y="1528362"/>
            <a:ext cx="10833872" cy="3093154"/>
          </a:xfrm>
          <a:prstGeom prst="rect">
            <a:avLst/>
          </a:prstGeom>
          <a:noFill/>
        </p:spPr>
        <p:txBody>
          <a:bodyPr wrap="square" rtlCol="0">
            <a:spAutoFit/>
          </a:bodyPr>
          <a:lstStyle/>
          <a:p>
            <a:r>
              <a:rPr lang="en-US" sz="1500" b="1" dirty="0">
                <a:latin typeface="Arial" panose="020B0604020202020204" pitchFamily="34" charset="0"/>
                <a:cs typeface="Arial" panose="020B0604020202020204" pitchFamily="34" charset="0"/>
              </a:rPr>
              <a:t>16 unsolved cases included in the challenge in the hope of discovering novel diagnoses</a:t>
            </a:r>
          </a:p>
          <a:p>
            <a:endParaRPr lang="en-US" sz="1500" b="1" dirty="0">
              <a:latin typeface="Arial" panose="020B0604020202020204" pitchFamily="34" charset="0"/>
              <a:cs typeface="Arial" panose="020B0604020202020204" pitchFamily="34" charset="0"/>
            </a:endParaRPr>
          </a:p>
          <a:p>
            <a:r>
              <a:rPr lang="en-US" sz="1500" dirty="0">
                <a:latin typeface="Arial" panose="020B0604020202020204" pitchFamily="34" charset="0"/>
                <a:cs typeface="Arial" panose="020B0604020202020204" pitchFamily="34" charset="0"/>
              </a:rPr>
              <a:t>Initially reviewed the top 25 ranked variants from the top 25 ranked teams, later extended to all submitted variants</a:t>
            </a:r>
          </a:p>
          <a:p>
            <a:endParaRPr lang="en-US" sz="15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500" dirty="0">
                <a:latin typeface="Arial" panose="020B0604020202020204" pitchFamily="34" charset="0"/>
                <a:cs typeface="Arial" panose="020B0604020202020204" pitchFamily="34" charset="0"/>
              </a:rPr>
              <a:t>Variants entered into </a:t>
            </a:r>
            <a:r>
              <a:rPr lang="en-US" sz="1500" i="1" dirty="0">
                <a:latin typeface="Arial" panose="020B0604020202020204" pitchFamily="34" charset="0"/>
                <a:cs typeface="Arial" panose="020B0604020202020204" pitchFamily="34" charset="0"/>
              </a:rPr>
              <a:t>seqr</a:t>
            </a:r>
            <a:r>
              <a:rPr lang="en-US" sz="1500" dirty="0">
                <a:latin typeface="Arial" panose="020B0604020202020204" pitchFamily="34" charset="0"/>
                <a:cs typeface="Arial" panose="020B0604020202020204" pitchFamily="34" charset="0"/>
              </a:rPr>
              <a:t> (web-based analysis tool for rare disease genomics, </a:t>
            </a:r>
            <a:r>
              <a:rPr lang="en-US" sz="1500" u="sng" dirty="0" err="1">
                <a:solidFill>
                  <a:srgbClr val="0563C1"/>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seqr</a:t>
            </a:r>
            <a:r>
              <a:rPr lang="en-US" sz="1500" u="sng" dirty="0" err="1">
                <a:solidFill>
                  <a:srgbClr val="0563C1"/>
                </a:solidFill>
                <a:latin typeface="Arial" panose="020B0604020202020204" pitchFamily="34" charset="0"/>
                <a:cs typeface="Arial" panose="020B0604020202020204" pitchFamily="34" charset="0"/>
              </a:rPr>
              <a:t>.broadinstitute.org</a:t>
            </a:r>
            <a:r>
              <a:rPr lang="en-US" sz="1500" dirty="0">
                <a:latin typeface="Arial" panose="020B0604020202020204" pitchFamily="34" charset="0"/>
                <a:cs typeface="Arial" panose="020B0604020202020204" pitchFamily="34" charset="0"/>
              </a:rPr>
              <a:t>)</a:t>
            </a:r>
            <a:endParaRPr lang="en-US" sz="1500" u="sng"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500" dirty="0">
                <a:latin typeface="Arial" panose="020B0604020202020204" pitchFamily="34" charset="0"/>
                <a:cs typeface="Arial" panose="020B0604020202020204" pitchFamily="34" charset="0"/>
              </a:rPr>
              <a:t>Results reviewed following a 1) de novo / dominant</a:t>
            </a:r>
            <a:r>
              <a:rPr lang="en-US" sz="1500" i="1" dirty="0">
                <a:latin typeface="Arial" panose="020B0604020202020204" pitchFamily="34" charset="0"/>
                <a:cs typeface="Arial" panose="020B0604020202020204" pitchFamily="34" charset="0"/>
              </a:rPr>
              <a:t> </a:t>
            </a:r>
            <a:r>
              <a:rPr lang="en-US" sz="1500" dirty="0">
                <a:latin typeface="Arial" panose="020B0604020202020204" pitchFamily="34" charset="0"/>
                <a:cs typeface="Arial" panose="020B0604020202020204" pitchFamily="34" charset="0"/>
              </a:rPr>
              <a:t>search, 2) recessive search, 3) “any affected” search</a:t>
            </a:r>
          </a:p>
          <a:p>
            <a:endParaRPr lang="en-US" sz="1500" dirty="0">
              <a:latin typeface="Arial" panose="020B0604020202020204" pitchFamily="34" charset="0"/>
              <a:cs typeface="Arial" panose="020B0604020202020204" pitchFamily="34" charset="0"/>
            </a:endParaRPr>
          </a:p>
          <a:p>
            <a:r>
              <a:rPr lang="en-US" sz="1500" dirty="0">
                <a:latin typeface="Arial" panose="020B0604020202020204" pitchFamily="34" charset="0"/>
                <a:cs typeface="Arial" panose="020B0604020202020204" pitchFamily="34" charset="0"/>
              </a:rPr>
              <a:t>The majority of candidates were deemed non-disease causing due to issues with variant </a:t>
            </a:r>
            <a:r>
              <a:rPr lang="en-US" sz="1500" b="1" dirty="0">
                <a:latin typeface="Arial" panose="020B0604020202020204" pitchFamily="34" charset="0"/>
                <a:cs typeface="Arial" panose="020B0604020202020204" pitchFamily="34" charset="0"/>
              </a:rPr>
              <a:t>quality</a:t>
            </a:r>
            <a:r>
              <a:rPr lang="en-US" sz="1500" dirty="0">
                <a:latin typeface="Arial" panose="020B0604020202020204" pitchFamily="34" charset="0"/>
                <a:cs typeface="Arial" panose="020B0604020202020204" pitchFamily="34" charset="0"/>
              </a:rPr>
              <a:t> metrics, </a:t>
            </a:r>
            <a:r>
              <a:rPr lang="en-US" sz="1500" b="1" dirty="0">
                <a:latin typeface="Arial" panose="020B0604020202020204" pitchFamily="34" charset="0"/>
                <a:cs typeface="Arial" panose="020B0604020202020204" pitchFamily="34" charset="0"/>
              </a:rPr>
              <a:t>segregation</a:t>
            </a:r>
            <a:r>
              <a:rPr lang="en-US" sz="1500" dirty="0">
                <a:latin typeface="Arial" panose="020B0604020202020204" pitchFamily="34" charset="0"/>
                <a:cs typeface="Arial" panose="020B0604020202020204" pitchFamily="34" charset="0"/>
              </a:rPr>
              <a:t> (assuming complete penetrance) and/or </a:t>
            </a:r>
            <a:r>
              <a:rPr lang="en-US" sz="1500" b="1" dirty="0">
                <a:latin typeface="Arial" panose="020B0604020202020204" pitchFamily="34" charset="0"/>
                <a:cs typeface="Arial" panose="020B0604020202020204" pitchFamily="34" charset="0"/>
              </a:rPr>
              <a:t>phenotype</a:t>
            </a:r>
            <a:r>
              <a:rPr lang="en-US" sz="1500" dirty="0">
                <a:latin typeface="Arial" panose="020B0604020202020204" pitchFamily="34" charset="0"/>
                <a:cs typeface="Arial" panose="020B0604020202020204" pitchFamily="34" charset="0"/>
              </a:rPr>
              <a:t> relevance</a:t>
            </a:r>
          </a:p>
          <a:p>
            <a:endParaRPr lang="en-US" sz="1500" dirty="0">
              <a:latin typeface="Arial" panose="020B0604020202020204" pitchFamily="34" charset="0"/>
              <a:cs typeface="Arial" panose="020B0604020202020204" pitchFamily="34" charset="0"/>
            </a:endParaRPr>
          </a:p>
          <a:p>
            <a:endParaRPr lang="en-US" sz="1500" b="1" dirty="0">
              <a:latin typeface="Arial" panose="020B0604020202020204" pitchFamily="34" charset="0"/>
              <a:cs typeface="Arial" panose="020B0604020202020204" pitchFamily="34" charset="0"/>
            </a:endParaRPr>
          </a:p>
          <a:p>
            <a:r>
              <a:rPr lang="en-US" sz="1500" b="1" dirty="0">
                <a:latin typeface="Arial" panose="020B0604020202020204" pitchFamily="34" charset="0"/>
                <a:cs typeface="Arial" panose="020B0604020202020204" pitchFamily="34" charset="0"/>
              </a:rPr>
              <a:t>Identified 12/16 probands with promising candidates</a:t>
            </a:r>
          </a:p>
          <a:p>
            <a:endParaRPr lang="en-US" sz="1500" dirty="0">
              <a:latin typeface="Arial" panose="020B0604020202020204" pitchFamily="34" charset="0"/>
              <a:cs typeface="Arial" panose="020B0604020202020204" pitchFamily="34" charset="0"/>
            </a:endParaRPr>
          </a:p>
        </p:txBody>
      </p:sp>
      <p:sp>
        <p:nvSpPr>
          <p:cNvPr id="7" name="Text Box 6">
            <a:extLst>
              <a:ext uri="{FF2B5EF4-FFF2-40B4-BE49-F238E27FC236}">
                <a16:creationId xmlns:a16="http://schemas.microsoft.com/office/drawing/2014/main" id="{81071C2C-C0B8-E8D6-E460-B299D09973AF}"/>
              </a:ext>
            </a:extLst>
          </p:cNvPr>
          <p:cNvSpPr txBox="1">
            <a:spLocks noChangeArrowheads="1"/>
          </p:cNvSpPr>
          <p:nvPr/>
        </p:nvSpPr>
        <p:spPr bwMode="auto">
          <a:xfrm>
            <a:off x="0" y="6513094"/>
            <a:ext cx="1500732"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dirty="0">
                <a:solidFill>
                  <a:srgbClr val="646164"/>
                </a:solidFill>
                <a:latin typeface="Arial" panose="020B0604020202020204" pitchFamily="34" charset="0"/>
                <a:cs typeface="Arial" panose="020B0604020202020204" pitchFamily="34" charset="0"/>
              </a:rPr>
              <a:t>Created for CAGI 6</a:t>
            </a:r>
          </a:p>
        </p:txBody>
      </p:sp>
      <p:sp>
        <p:nvSpPr>
          <p:cNvPr id="8" name="Text Box 8">
            <a:extLst>
              <a:ext uri="{FF2B5EF4-FFF2-40B4-BE49-F238E27FC236}">
                <a16:creationId xmlns:a16="http://schemas.microsoft.com/office/drawing/2014/main" id="{3DFCB313-BFCF-20D7-5E0D-C0727CE65F9F}"/>
              </a:ext>
            </a:extLst>
          </p:cNvPr>
          <p:cNvSpPr txBox="1">
            <a:spLocks noChangeArrowheads="1"/>
          </p:cNvSpPr>
          <p:nvPr/>
        </p:nvSpPr>
        <p:spPr bwMode="auto">
          <a:xfrm>
            <a:off x="10854775" y="6513093"/>
            <a:ext cx="1337225"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sz="1200" dirty="0">
                <a:solidFill>
                  <a:srgbClr val="646164"/>
                </a:solidFill>
                <a:latin typeface="Arial" panose="020B0604020202020204" pitchFamily="34" charset="0"/>
                <a:cs typeface="Arial" panose="020B0604020202020204" pitchFamily="34" charset="0"/>
              </a:rPr>
              <a:t>Sarah L. Stenton</a:t>
            </a:r>
          </a:p>
        </p:txBody>
      </p:sp>
      <p:sp>
        <p:nvSpPr>
          <p:cNvPr id="11" name="Text Box 9">
            <a:extLst>
              <a:ext uri="{FF2B5EF4-FFF2-40B4-BE49-F238E27FC236}">
                <a16:creationId xmlns:a16="http://schemas.microsoft.com/office/drawing/2014/main" id="{12C8FB6C-B325-117A-566F-1B70AB1C34C6}"/>
              </a:ext>
            </a:extLst>
          </p:cNvPr>
          <p:cNvSpPr txBox="1">
            <a:spLocks noChangeArrowheads="1"/>
          </p:cNvSpPr>
          <p:nvPr/>
        </p:nvSpPr>
        <p:spPr bwMode="auto">
          <a:xfrm>
            <a:off x="5002649" y="6513094"/>
            <a:ext cx="189667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dirty="0" err="1">
                <a:solidFill>
                  <a:srgbClr val="646164"/>
                </a:solidFill>
                <a:latin typeface="Arial" panose="020B0604020202020204" pitchFamily="34" charset="0"/>
                <a:cs typeface="Arial" panose="020B0604020202020204" pitchFamily="34" charset="0"/>
              </a:rPr>
              <a:t>genomeinterpretation.org</a:t>
            </a:r>
            <a:endParaRPr lang="en-US" altLang="en-US" sz="1200" dirty="0">
              <a:solidFill>
                <a:srgbClr val="646164"/>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81884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10" end="1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32DC15D-5018-2A2A-B90C-BFE75AAFCB6B}"/>
              </a:ext>
            </a:extLst>
          </p:cNvPr>
          <p:cNvSpPr/>
          <p:nvPr/>
        </p:nvSpPr>
        <p:spPr>
          <a:xfrm>
            <a:off x="-180109" y="-96982"/>
            <a:ext cx="12704618" cy="1385455"/>
          </a:xfrm>
          <a:prstGeom prst="rect">
            <a:avLst/>
          </a:prstGeom>
          <a:solidFill>
            <a:srgbClr val="6AA4A2"/>
          </a:solidFill>
          <a:ln>
            <a:solidFill>
              <a:srgbClr val="6AA4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23D93517-BDFC-5FB1-B0C6-57A664B406FF}"/>
              </a:ext>
            </a:extLst>
          </p:cNvPr>
          <p:cNvSpPr>
            <a:spLocks noGrp="1"/>
          </p:cNvSpPr>
          <p:nvPr>
            <p:ph type="title"/>
          </p:nvPr>
        </p:nvSpPr>
        <p:spPr>
          <a:xfrm>
            <a:off x="838200" y="-67037"/>
            <a:ext cx="10515600" cy="1325563"/>
          </a:xfrm>
        </p:spPr>
        <p:txBody>
          <a:bodyPr>
            <a:normAutofit/>
          </a:bodyPr>
          <a:lstStyle/>
          <a:p>
            <a:r>
              <a:rPr lang="en-US" sz="2500" b="1" dirty="0">
                <a:solidFill>
                  <a:schemeClr val="bg1"/>
                </a:solidFill>
                <a:latin typeface="Arial" panose="020B0604020202020204" pitchFamily="34" charset="0"/>
                <a:cs typeface="Arial" panose="020B0604020202020204" pitchFamily="34" charset="0"/>
              </a:rPr>
              <a:t>Candidate 1. de novo near-splice variant in </a:t>
            </a:r>
            <a:r>
              <a:rPr lang="en-US" sz="2500" b="1" i="1" dirty="0">
                <a:solidFill>
                  <a:schemeClr val="bg1"/>
                </a:solidFill>
                <a:latin typeface="Arial" panose="020B0604020202020204" pitchFamily="34" charset="0"/>
                <a:cs typeface="Arial" panose="020B0604020202020204" pitchFamily="34" charset="0"/>
              </a:rPr>
              <a:t>TCF4</a:t>
            </a:r>
          </a:p>
        </p:txBody>
      </p:sp>
      <p:pic>
        <p:nvPicPr>
          <p:cNvPr id="1026" name="Picture 2" descr="pedigree">
            <a:extLst>
              <a:ext uri="{FF2B5EF4-FFF2-40B4-BE49-F238E27FC236}">
                <a16:creationId xmlns:a16="http://schemas.microsoft.com/office/drawing/2014/main" id="{01EFEC89-5310-BB9A-9B1C-38672A9FFC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97606" y="1288471"/>
            <a:ext cx="2894394" cy="2045776"/>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946B67A3-5431-5298-1F71-59A29DB7D130}"/>
              </a:ext>
            </a:extLst>
          </p:cNvPr>
          <p:cNvSpPr/>
          <p:nvPr/>
        </p:nvSpPr>
        <p:spPr>
          <a:xfrm>
            <a:off x="9297606" y="1844297"/>
            <a:ext cx="1148252" cy="38745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F5DCFF50-E2D9-D95F-CAB1-4F82DC4FA2B3}"/>
              </a:ext>
            </a:extLst>
          </p:cNvPr>
          <p:cNvSpPr/>
          <p:nvPr/>
        </p:nvSpPr>
        <p:spPr>
          <a:xfrm>
            <a:off x="10154138" y="2735447"/>
            <a:ext cx="1148252" cy="38745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595FA7D-5940-28C5-941E-24E56E83C9B5}"/>
              </a:ext>
            </a:extLst>
          </p:cNvPr>
          <p:cNvSpPr/>
          <p:nvPr/>
        </p:nvSpPr>
        <p:spPr>
          <a:xfrm>
            <a:off x="11043748" y="1844297"/>
            <a:ext cx="1148252" cy="38745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A5A00D57-AAD0-FF87-A114-2AF74D20C07A}"/>
              </a:ext>
            </a:extLst>
          </p:cNvPr>
          <p:cNvSpPr txBox="1"/>
          <p:nvPr/>
        </p:nvSpPr>
        <p:spPr>
          <a:xfrm>
            <a:off x="838200" y="1585512"/>
            <a:ext cx="11696700" cy="1708160"/>
          </a:xfrm>
          <a:prstGeom prst="rect">
            <a:avLst/>
          </a:prstGeom>
          <a:noFill/>
        </p:spPr>
        <p:txBody>
          <a:bodyPr wrap="square" rtlCol="0">
            <a:spAutoFit/>
          </a:bodyPr>
          <a:lstStyle/>
          <a:p>
            <a:r>
              <a:rPr lang="en-US" sz="1500" dirty="0">
                <a:latin typeface="Arial" panose="020B0604020202020204" pitchFamily="34" charset="0"/>
                <a:cs typeface="Arial" panose="020B0604020202020204" pitchFamily="34" charset="0"/>
              </a:rPr>
              <a:t>Undiagnosed female, onset at &lt;1-year, neurodevelopmental phenotype</a:t>
            </a:r>
          </a:p>
          <a:p>
            <a:endParaRPr lang="en-US" sz="15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500" dirty="0">
                <a:latin typeface="Arial" panose="020B0604020202020204" pitchFamily="34" charset="0"/>
                <a:cs typeface="Arial" panose="020B0604020202020204" pitchFamily="34" charset="0"/>
              </a:rPr>
              <a:t>HP:0100704 (Cerebral visual impairment)</a:t>
            </a:r>
          </a:p>
          <a:p>
            <a:pPr marL="285750" indent="-285750">
              <a:buFont typeface="Arial" panose="020B0604020202020204" pitchFamily="34" charset="0"/>
              <a:buChar char="•"/>
            </a:pPr>
            <a:r>
              <a:rPr lang="en-US" sz="1500" dirty="0">
                <a:solidFill>
                  <a:srgbClr val="6AA4A2"/>
                </a:solidFill>
                <a:latin typeface="Arial" panose="020B0604020202020204" pitchFamily="34" charset="0"/>
                <a:cs typeface="Arial" panose="020B0604020202020204" pitchFamily="34" charset="0"/>
              </a:rPr>
              <a:t>HP:0001252 (Hypotonia)</a:t>
            </a:r>
          </a:p>
          <a:p>
            <a:pPr marL="285750" indent="-285750">
              <a:buFont typeface="Arial" panose="020B0604020202020204" pitchFamily="34" charset="0"/>
              <a:buChar char="•"/>
            </a:pPr>
            <a:r>
              <a:rPr lang="en-US" sz="1500" dirty="0">
                <a:solidFill>
                  <a:srgbClr val="6AA4A2"/>
                </a:solidFill>
                <a:latin typeface="Arial" panose="020B0604020202020204" pitchFamily="34" charset="0"/>
                <a:cs typeface="Arial" panose="020B0604020202020204" pitchFamily="34" charset="0"/>
              </a:rPr>
              <a:t>HP:0000750 (Delayed speech and language development)</a:t>
            </a:r>
          </a:p>
          <a:p>
            <a:pPr marL="285750" indent="-285750">
              <a:buFont typeface="Arial" panose="020B0604020202020204" pitchFamily="34" charset="0"/>
              <a:buChar char="•"/>
            </a:pPr>
            <a:r>
              <a:rPr lang="en-US" sz="1500" dirty="0">
                <a:solidFill>
                  <a:srgbClr val="6AA4A2"/>
                </a:solidFill>
                <a:latin typeface="Arial" panose="020B0604020202020204" pitchFamily="34" charset="0"/>
                <a:cs typeface="Arial" panose="020B0604020202020204" pitchFamily="34" charset="0"/>
              </a:rPr>
              <a:t>HP:0001263 (Global developmental delay)</a:t>
            </a:r>
          </a:p>
          <a:p>
            <a:pPr marL="285750" indent="-285750">
              <a:buFont typeface="Arial" panose="020B0604020202020204" pitchFamily="34" charset="0"/>
              <a:buChar char="•"/>
            </a:pPr>
            <a:r>
              <a:rPr lang="en-US" sz="1500" dirty="0">
                <a:solidFill>
                  <a:srgbClr val="6AA4A2"/>
                </a:solidFill>
                <a:latin typeface="Arial" panose="020B0604020202020204" pitchFamily="34" charset="0"/>
                <a:cs typeface="Arial" panose="020B0604020202020204" pitchFamily="34" charset="0"/>
              </a:rPr>
              <a:t>HP:0001344 (Absent speech)</a:t>
            </a:r>
          </a:p>
        </p:txBody>
      </p:sp>
      <p:sp>
        <p:nvSpPr>
          <p:cNvPr id="22" name="TextBox 21">
            <a:extLst>
              <a:ext uri="{FF2B5EF4-FFF2-40B4-BE49-F238E27FC236}">
                <a16:creationId xmlns:a16="http://schemas.microsoft.com/office/drawing/2014/main" id="{D9CCCFEE-5D91-11C2-6E63-0DCBDD15914D}"/>
              </a:ext>
            </a:extLst>
          </p:cNvPr>
          <p:cNvSpPr txBox="1"/>
          <p:nvPr/>
        </p:nvSpPr>
        <p:spPr>
          <a:xfrm>
            <a:off x="6701662" y="2092447"/>
            <a:ext cx="3119967" cy="1015663"/>
          </a:xfrm>
          <a:prstGeom prst="rect">
            <a:avLst/>
          </a:prstGeom>
          <a:noFill/>
        </p:spPr>
        <p:txBody>
          <a:bodyPr wrap="square">
            <a:spAutoFit/>
          </a:bodyPr>
          <a:lstStyle/>
          <a:p>
            <a:r>
              <a:rPr lang="en-US" sz="1500" dirty="0">
                <a:latin typeface="Arial" panose="020B0604020202020204" pitchFamily="34" charset="0"/>
                <a:cs typeface="Arial" panose="020B0604020202020204" pitchFamily="34" charset="0"/>
              </a:rPr>
              <a:t>Initially considered non-compelling due to only partial phenotype overlap with associated syndrome, Pitt-Hopkins syndrome (PHS)</a:t>
            </a:r>
            <a:endParaRPr lang="en-US" sz="1500" b="1" dirty="0">
              <a:latin typeface="Arial" panose="020B0604020202020204" pitchFamily="34" charset="0"/>
              <a:cs typeface="Arial" panose="020B0604020202020204" pitchFamily="34" charset="0"/>
            </a:endParaRPr>
          </a:p>
        </p:txBody>
      </p:sp>
      <p:sp>
        <p:nvSpPr>
          <p:cNvPr id="21" name="Right Brace 20">
            <a:extLst>
              <a:ext uri="{FF2B5EF4-FFF2-40B4-BE49-F238E27FC236}">
                <a16:creationId xmlns:a16="http://schemas.microsoft.com/office/drawing/2014/main" id="{084AC830-6215-7CA9-B512-DFBE0829EC8F}"/>
              </a:ext>
            </a:extLst>
          </p:cNvPr>
          <p:cNvSpPr/>
          <p:nvPr/>
        </p:nvSpPr>
        <p:spPr>
          <a:xfrm>
            <a:off x="6279507" y="2076878"/>
            <a:ext cx="332509" cy="1081886"/>
          </a:xfrm>
          <a:prstGeom prst="rightBrace">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ln>
                <a:solidFill>
                  <a:sysClr val="windowText" lastClr="000000"/>
                </a:solidFill>
              </a:ln>
            </a:endParaRPr>
          </a:p>
        </p:txBody>
      </p:sp>
      <p:sp>
        <p:nvSpPr>
          <p:cNvPr id="23" name="Text Box 6">
            <a:extLst>
              <a:ext uri="{FF2B5EF4-FFF2-40B4-BE49-F238E27FC236}">
                <a16:creationId xmlns:a16="http://schemas.microsoft.com/office/drawing/2014/main" id="{B0874FE6-2848-C3DF-1CF8-F0C9FBE531E3}"/>
              </a:ext>
            </a:extLst>
          </p:cNvPr>
          <p:cNvSpPr txBox="1">
            <a:spLocks noChangeArrowheads="1"/>
          </p:cNvSpPr>
          <p:nvPr/>
        </p:nvSpPr>
        <p:spPr bwMode="auto">
          <a:xfrm>
            <a:off x="0" y="6513094"/>
            <a:ext cx="1500732"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dirty="0">
                <a:solidFill>
                  <a:srgbClr val="646164"/>
                </a:solidFill>
                <a:latin typeface="Arial" panose="020B0604020202020204" pitchFamily="34" charset="0"/>
                <a:cs typeface="Arial" panose="020B0604020202020204" pitchFamily="34" charset="0"/>
              </a:rPr>
              <a:t>Created for CAGI 6</a:t>
            </a:r>
          </a:p>
        </p:txBody>
      </p:sp>
      <p:sp>
        <p:nvSpPr>
          <p:cNvPr id="24" name="Text Box 8">
            <a:extLst>
              <a:ext uri="{FF2B5EF4-FFF2-40B4-BE49-F238E27FC236}">
                <a16:creationId xmlns:a16="http://schemas.microsoft.com/office/drawing/2014/main" id="{2C2F2D34-7011-534B-8D38-C0E6315F91D4}"/>
              </a:ext>
            </a:extLst>
          </p:cNvPr>
          <p:cNvSpPr txBox="1">
            <a:spLocks noChangeArrowheads="1"/>
          </p:cNvSpPr>
          <p:nvPr/>
        </p:nvSpPr>
        <p:spPr bwMode="auto">
          <a:xfrm>
            <a:off x="10854775" y="6513093"/>
            <a:ext cx="1337225"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sz="1200" dirty="0">
                <a:solidFill>
                  <a:srgbClr val="646164"/>
                </a:solidFill>
                <a:latin typeface="Arial" panose="020B0604020202020204" pitchFamily="34" charset="0"/>
                <a:cs typeface="Arial" panose="020B0604020202020204" pitchFamily="34" charset="0"/>
              </a:rPr>
              <a:t>Sarah L. Stenton</a:t>
            </a:r>
          </a:p>
        </p:txBody>
      </p:sp>
      <p:sp>
        <p:nvSpPr>
          <p:cNvPr id="25" name="Text Box 9">
            <a:extLst>
              <a:ext uri="{FF2B5EF4-FFF2-40B4-BE49-F238E27FC236}">
                <a16:creationId xmlns:a16="http://schemas.microsoft.com/office/drawing/2014/main" id="{EB66E60A-C02A-3BCC-F054-7C1909B07A08}"/>
              </a:ext>
            </a:extLst>
          </p:cNvPr>
          <p:cNvSpPr txBox="1">
            <a:spLocks noChangeArrowheads="1"/>
          </p:cNvSpPr>
          <p:nvPr/>
        </p:nvSpPr>
        <p:spPr bwMode="auto">
          <a:xfrm>
            <a:off x="5002649" y="6513094"/>
            <a:ext cx="189667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dirty="0" err="1">
                <a:solidFill>
                  <a:srgbClr val="646164"/>
                </a:solidFill>
                <a:latin typeface="Arial" panose="020B0604020202020204" pitchFamily="34" charset="0"/>
                <a:cs typeface="Arial" panose="020B0604020202020204" pitchFamily="34" charset="0"/>
              </a:rPr>
              <a:t>genomeinterpretation.org</a:t>
            </a:r>
            <a:endParaRPr lang="en-US" altLang="en-US" sz="1200" dirty="0">
              <a:solidFill>
                <a:srgbClr val="646164"/>
              </a:solidFill>
              <a:latin typeface="Arial" panose="020B0604020202020204" pitchFamily="34" charset="0"/>
              <a:cs typeface="Arial" panose="020B0604020202020204" pitchFamily="34" charset="0"/>
            </a:endParaRPr>
          </a:p>
        </p:txBody>
      </p:sp>
      <p:grpSp>
        <p:nvGrpSpPr>
          <p:cNvPr id="4" name="Group 3">
            <a:extLst>
              <a:ext uri="{FF2B5EF4-FFF2-40B4-BE49-F238E27FC236}">
                <a16:creationId xmlns:a16="http://schemas.microsoft.com/office/drawing/2014/main" id="{B1A7E586-33E0-97FA-8439-8542577DE781}"/>
              </a:ext>
            </a:extLst>
          </p:cNvPr>
          <p:cNvGrpSpPr/>
          <p:nvPr/>
        </p:nvGrpSpPr>
        <p:grpSpPr>
          <a:xfrm>
            <a:off x="1473063" y="3626597"/>
            <a:ext cx="9245873" cy="2644397"/>
            <a:chOff x="1473063" y="3626597"/>
            <a:chExt cx="9245873" cy="2644397"/>
          </a:xfrm>
        </p:grpSpPr>
        <p:grpSp>
          <p:nvGrpSpPr>
            <p:cNvPr id="14" name="Group 13">
              <a:extLst>
                <a:ext uri="{FF2B5EF4-FFF2-40B4-BE49-F238E27FC236}">
                  <a16:creationId xmlns:a16="http://schemas.microsoft.com/office/drawing/2014/main" id="{37A226A4-5933-AEFD-BA10-B7C7423749C2}"/>
                </a:ext>
              </a:extLst>
            </p:cNvPr>
            <p:cNvGrpSpPr/>
            <p:nvPr/>
          </p:nvGrpSpPr>
          <p:grpSpPr>
            <a:xfrm>
              <a:off x="1473063" y="3626597"/>
              <a:ext cx="9245873" cy="2644397"/>
              <a:chOff x="1276350" y="1028700"/>
              <a:chExt cx="9639300" cy="2721177"/>
            </a:xfrm>
          </p:grpSpPr>
          <p:pic>
            <p:nvPicPr>
              <p:cNvPr id="15" name="Picture 14" descr="Graphical user interface, text, application, email&#10;&#10;Description automatically generated">
                <a:extLst>
                  <a:ext uri="{FF2B5EF4-FFF2-40B4-BE49-F238E27FC236}">
                    <a16:creationId xmlns:a16="http://schemas.microsoft.com/office/drawing/2014/main" id="{8B3A9ACA-7A44-EC19-09A4-AD0763E6FAFB}"/>
                  </a:ext>
                </a:extLst>
              </p:cNvPr>
              <p:cNvPicPr>
                <a:picLocks noChangeAspect="1"/>
              </p:cNvPicPr>
              <p:nvPr/>
            </p:nvPicPr>
            <p:blipFill rotWithShape="1">
              <a:blip r:embed="rId3"/>
              <a:srcRect b="89822"/>
              <a:stretch/>
            </p:blipFill>
            <p:spPr>
              <a:xfrm>
                <a:off x="1276350" y="1028700"/>
                <a:ext cx="9639300" cy="488611"/>
              </a:xfrm>
              <a:prstGeom prst="rect">
                <a:avLst/>
              </a:prstGeom>
            </p:spPr>
          </p:pic>
          <p:pic>
            <p:nvPicPr>
              <p:cNvPr id="16" name="Picture 15" descr="Graphical user interface, text, application, email&#10;&#10;Description automatically generated">
                <a:extLst>
                  <a:ext uri="{FF2B5EF4-FFF2-40B4-BE49-F238E27FC236}">
                    <a16:creationId xmlns:a16="http://schemas.microsoft.com/office/drawing/2014/main" id="{3598272D-1C6D-8737-7974-CDF6A5D40D9B}"/>
                  </a:ext>
                </a:extLst>
              </p:cNvPr>
              <p:cNvPicPr>
                <a:picLocks noChangeAspect="1"/>
              </p:cNvPicPr>
              <p:nvPr/>
            </p:nvPicPr>
            <p:blipFill rotWithShape="1">
              <a:blip r:embed="rId3"/>
              <a:srcRect t="53494"/>
              <a:stretch/>
            </p:blipFill>
            <p:spPr>
              <a:xfrm>
                <a:off x="1276350" y="1517311"/>
                <a:ext cx="9639300" cy="2232566"/>
              </a:xfrm>
              <a:prstGeom prst="rect">
                <a:avLst/>
              </a:prstGeom>
            </p:spPr>
          </p:pic>
        </p:grpSp>
        <p:sp>
          <p:nvSpPr>
            <p:cNvPr id="13" name="Rectangle 12">
              <a:extLst>
                <a:ext uri="{FF2B5EF4-FFF2-40B4-BE49-F238E27FC236}">
                  <a16:creationId xmlns:a16="http://schemas.microsoft.com/office/drawing/2014/main" id="{0EA9EA35-A00C-BF1F-4527-6DF0A7122417}"/>
                </a:ext>
              </a:extLst>
            </p:cNvPr>
            <p:cNvSpPr/>
            <p:nvPr/>
          </p:nvSpPr>
          <p:spPr>
            <a:xfrm>
              <a:off x="1837267" y="3869267"/>
              <a:ext cx="516466" cy="160866"/>
            </a:xfrm>
            <a:prstGeom prst="rect">
              <a:avLst/>
            </a:prstGeom>
            <a:solidFill>
              <a:srgbClr val="F8E3E2"/>
            </a:solidFill>
            <a:ln>
              <a:solidFill>
                <a:srgbClr val="F8E3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7EA286E1-28ED-65C7-5CED-C621472A42B6}"/>
                </a:ext>
              </a:extLst>
            </p:cNvPr>
            <p:cNvSpPr/>
            <p:nvPr/>
          </p:nvSpPr>
          <p:spPr>
            <a:xfrm>
              <a:off x="3979333" y="5037362"/>
              <a:ext cx="516466" cy="160866"/>
            </a:xfrm>
            <a:prstGeom prst="rect">
              <a:avLst/>
            </a:prstGeom>
            <a:solidFill>
              <a:srgbClr val="F8E3E2"/>
            </a:solidFill>
            <a:ln>
              <a:solidFill>
                <a:srgbClr val="F8E3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3D94997F-0752-3CF0-7B00-5F09970E2662}"/>
                </a:ext>
              </a:extLst>
            </p:cNvPr>
            <p:cNvSpPr/>
            <p:nvPr/>
          </p:nvSpPr>
          <p:spPr>
            <a:xfrm>
              <a:off x="4594292" y="5037362"/>
              <a:ext cx="510143" cy="160866"/>
            </a:xfrm>
            <a:prstGeom prst="rect">
              <a:avLst/>
            </a:prstGeom>
            <a:solidFill>
              <a:srgbClr val="F8E3E2"/>
            </a:solidFill>
            <a:ln>
              <a:solidFill>
                <a:srgbClr val="F8E3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B7E1178A-B8CC-ADF7-17C4-FF3DA0D9AB99}"/>
                </a:ext>
              </a:extLst>
            </p:cNvPr>
            <p:cNvSpPr/>
            <p:nvPr/>
          </p:nvSpPr>
          <p:spPr>
            <a:xfrm>
              <a:off x="5232401" y="5023678"/>
              <a:ext cx="516466" cy="160866"/>
            </a:xfrm>
            <a:prstGeom prst="rect">
              <a:avLst/>
            </a:prstGeom>
            <a:solidFill>
              <a:srgbClr val="F8E3E2"/>
            </a:solidFill>
            <a:ln>
              <a:solidFill>
                <a:srgbClr val="F8E3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F3808CC1-C850-5A96-12F1-DEFC42AF905A}"/>
                </a:ext>
              </a:extLst>
            </p:cNvPr>
            <p:cNvSpPr/>
            <p:nvPr/>
          </p:nvSpPr>
          <p:spPr>
            <a:xfrm>
              <a:off x="1500731" y="4506733"/>
              <a:ext cx="2127051" cy="1198611"/>
            </a:xfrm>
            <a:prstGeom prst="rect">
              <a:avLst/>
            </a:prstGeom>
            <a:solidFill>
              <a:srgbClr val="F8E3E2"/>
            </a:solidFill>
            <a:ln>
              <a:solidFill>
                <a:srgbClr val="F8E3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7" name="Picture 26" descr="Logo&#10;&#10;Description automatically generated">
            <a:extLst>
              <a:ext uri="{FF2B5EF4-FFF2-40B4-BE49-F238E27FC236}">
                <a16:creationId xmlns:a16="http://schemas.microsoft.com/office/drawing/2014/main" id="{326CC755-7E81-F9D2-5FDA-EECA8E7941A3}"/>
              </a:ext>
            </a:extLst>
          </p:cNvPr>
          <p:cNvPicPr>
            <a:picLocks noChangeAspect="1"/>
          </p:cNvPicPr>
          <p:nvPr/>
        </p:nvPicPr>
        <p:blipFill>
          <a:blip r:embed="rId4">
            <a:clrChange>
              <a:clrFrom>
                <a:srgbClr val="F3F4F5"/>
              </a:clrFrom>
              <a:clrTo>
                <a:srgbClr val="F3F4F5">
                  <a:alpha val="0"/>
                </a:srgbClr>
              </a:clrTo>
            </a:clrChange>
          </a:blip>
          <a:stretch>
            <a:fillRect/>
          </a:stretch>
        </p:blipFill>
        <p:spPr>
          <a:xfrm>
            <a:off x="9765554" y="2973466"/>
            <a:ext cx="1852320" cy="883578"/>
          </a:xfrm>
          <a:prstGeom prst="rect">
            <a:avLst/>
          </a:prstGeom>
        </p:spPr>
      </p:pic>
    </p:spTree>
    <p:extLst>
      <p:ext uri="{BB962C8B-B14F-4D97-AF65-F5344CB8AC3E}">
        <p14:creationId xmlns:p14="http://schemas.microsoft.com/office/powerpoint/2010/main" val="39616544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1"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32DC15D-5018-2A2A-B90C-BFE75AAFCB6B}"/>
              </a:ext>
            </a:extLst>
          </p:cNvPr>
          <p:cNvSpPr/>
          <p:nvPr/>
        </p:nvSpPr>
        <p:spPr>
          <a:xfrm>
            <a:off x="-180109" y="-96982"/>
            <a:ext cx="12704618" cy="1385455"/>
          </a:xfrm>
          <a:prstGeom prst="rect">
            <a:avLst/>
          </a:prstGeom>
          <a:solidFill>
            <a:srgbClr val="6AA4A2"/>
          </a:solidFill>
          <a:ln>
            <a:solidFill>
              <a:srgbClr val="6AA4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23D93517-BDFC-5FB1-B0C6-57A664B406FF}"/>
              </a:ext>
            </a:extLst>
          </p:cNvPr>
          <p:cNvSpPr>
            <a:spLocks noGrp="1"/>
          </p:cNvSpPr>
          <p:nvPr>
            <p:ph type="title"/>
          </p:nvPr>
        </p:nvSpPr>
        <p:spPr>
          <a:xfrm>
            <a:off x="838200" y="-67037"/>
            <a:ext cx="10515600" cy="1325563"/>
          </a:xfrm>
        </p:spPr>
        <p:txBody>
          <a:bodyPr>
            <a:normAutofit/>
          </a:bodyPr>
          <a:lstStyle/>
          <a:p>
            <a:r>
              <a:rPr lang="en-US" sz="2500" b="1" dirty="0">
                <a:solidFill>
                  <a:schemeClr val="bg1"/>
                </a:solidFill>
                <a:latin typeface="Arial" panose="020B0604020202020204" pitchFamily="34" charset="0"/>
                <a:cs typeface="Arial" panose="020B0604020202020204" pitchFamily="34" charset="0"/>
              </a:rPr>
              <a:t>Candidate 1. de novo near-splice variant in </a:t>
            </a:r>
            <a:r>
              <a:rPr lang="en-US" sz="2500" b="1" i="1" dirty="0">
                <a:solidFill>
                  <a:schemeClr val="bg1"/>
                </a:solidFill>
                <a:latin typeface="Arial" panose="020B0604020202020204" pitchFamily="34" charset="0"/>
                <a:cs typeface="Arial" panose="020B0604020202020204" pitchFamily="34" charset="0"/>
              </a:rPr>
              <a:t>TCF4</a:t>
            </a:r>
          </a:p>
        </p:txBody>
      </p:sp>
      <p:sp>
        <p:nvSpPr>
          <p:cNvPr id="2" name="Rectangle 1">
            <a:extLst>
              <a:ext uri="{FF2B5EF4-FFF2-40B4-BE49-F238E27FC236}">
                <a16:creationId xmlns:a16="http://schemas.microsoft.com/office/drawing/2014/main" id="{946B67A3-5431-5298-1F71-59A29DB7D130}"/>
              </a:ext>
            </a:extLst>
          </p:cNvPr>
          <p:cNvSpPr/>
          <p:nvPr/>
        </p:nvSpPr>
        <p:spPr>
          <a:xfrm>
            <a:off x="9297606" y="1844297"/>
            <a:ext cx="1148252" cy="38745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F5DCFF50-E2D9-D95F-CAB1-4F82DC4FA2B3}"/>
              </a:ext>
            </a:extLst>
          </p:cNvPr>
          <p:cNvSpPr/>
          <p:nvPr/>
        </p:nvSpPr>
        <p:spPr>
          <a:xfrm>
            <a:off x="10154138" y="2735447"/>
            <a:ext cx="1148252" cy="38745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595FA7D-5940-28C5-941E-24E56E83C9B5}"/>
              </a:ext>
            </a:extLst>
          </p:cNvPr>
          <p:cNvSpPr/>
          <p:nvPr/>
        </p:nvSpPr>
        <p:spPr>
          <a:xfrm>
            <a:off x="11043748" y="1844297"/>
            <a:ext cx="1148252" cy="38745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A5A00D57-AAD0-FF87-A114-2AF74D20C07A}"/>
              </a:ext>
            </a:extLst>
          </p:cNvPr>
          <p:cNvSpPr txBox="1"/>
          <p:nvPr/>
        </p:nvSpPr>
        <p:spPr>
          <a:xfrm>
            <a:off x="838200" y="1585512"/>
            <a:ext cx="11696700" cy="2169825"/>
          </a:xfrm>
          <a:prstGeom prst="rect">
            <a:avLst/>
          </a:prstGeom>
          <a:noFill/>
        </p:spPr>
        <p:txBody>
          <a:bodyPr wrap="square" rtlCol="0">
            <a:spAutoFit/>
          </a:bodyPr>
          <a:lstStyle/>
          <a:p>
            <a:pPr marL="285750" indent="-285750">
              <a:buFont typeface="Arial" panose="020B0604020202020204" pitchFamily="34" charset="0"/>
              <a:buChar char="•"/>
            </a:pPr>
            <a:r>
              <a:rPr lang="en-US" sz="1500" dirty="0">
                <a:latin typeface="Arial" panose="020B0604020202020204" pitchFamily="34" charset="0"/>
                <a:cs typeface="Arial" panose="020B0604020202020204" pitchFamily="34" charset="0"/>
              </a:rPr>
              <a:t>Prioritized by three of the top performing teams at rank 1, prioritized by 8/25 models in total</a:t>
            </a:r>
          </a:p>
          <a:p>
            <a:pPr marL="285750" indent="-285750">
              <a:buFont typeface="Arial" panose="020B0604020202020204" pitchFamily="34" charset="0"/>
              <a:buChar char="•"/>
            </a:pPr>
            <a:endParaRPr lang="en-US" sz="15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500" dirty="0">
                <a:latin typeface="Arial" panose="020B0604020202020204" pitchFamily="34" charset="0"/>
                <a:cs typeface="Arial" panose="020B0604020202020204" pitchFamily="34" charset="0"/>
              </a:rPr>
              <a:t>Recently reported </a:t>
            </a:r>
            <a:r>
              <a:rPr lang="en-US" sz="1500" b="1" dirty="0">
                <a:solidFill>
                  <a:srgbClr val="CC9FB7"/>
                </a:solidFill>
                <a:latin typeface="Arial" panose="020B0604020202020204" pitchFamily="34" charset="0"/>
                <a:cs typeface="Arial" panose="020B0604020202020204" pitchFamily="34" charset="0"/>
              </a:rPr>
              <a:t>LP</a:t>
            </a:r>
            <a:r>
              <a:rPr lang="en-US" sz="1500" dirty="0">
                <a:latin typeface="Arial" panose="020B0604020202020204" pitchFamily="34" charset="0"/>
                <a:cs typeface="Arial" panose="020B0604020202020204" pitchFamily="34" charset="0"/>
              </a:rPr>
              <a:t> in ClinVar and included in a PHS study (PMID: 32971458)</a:t>
            </a:r>
          </a:p>
          <a:p>
            <a:pPr marL="285750" indent="-285750">
              <a:buFont typeface="Arial" panose="020B0604020202020204" pitchFamily="34" charset="0"/>
              <a:buChar char="•"/>
            </a:pPr>
            <a:endParaRPr lang="en-US" sz="15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500" dirty="0">
                <a:latin typeface="Arial" panose="020B0604020202020204" pitchFamily="34" charset="0"/>
                <a:cs typeface="Arial" panose="020B0604020202020204" pitchFamily="34" charset="0"/>
              </a:rPr>
              <a:t>Disruption of the </a:t>
            </a:r>
            <a:r>
              <a:rPr lang="en-US" sz="1500" i="1" dirty="0">
                <a:latin typeface="Arial" panose="020B0604020202020204" pitchFamily="34" charset="0"/>
                <a:cs typeface="Arial" panose="020B0604020202020204" pitchFamily="34" charset="0"/>
              </a:rPr>
              <a:t>TCF4</a:t>
            </a:r>
            <a:r>
              <a:rPr lang="en-US" sz="1500" dirty="0">
                <a:latin typeface="Arial" panose="020B0604020202020204" pitchFamily="34" charset="0"/>
                <a:cs typeface="Arial" panose="020B0604020202020204" pitchFamily="34" charset="0"/>
              </a:rPr>
              <a:t> reported in a patient with neurodevelopmental delay without the classical PHS (PMID: 18627065)</a:t>
            </a:r>
          </a:p>
          <a:p>
            <a:endParaRPr lang="en-US" sz="15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500" b="1" dirty="0">
                <a:latin typeface="Arial" panose="020B0604020202020204" pitchFamily="34" charset="0"/>
                <a:cs typeface="Arial" panose="020B0604020202020204" pitchFamily="34" charset="0"/>
              </a:rPr>
              <a:t>MDT agreed </a:t>
            </a:r>
            <a:r>
              <a:rPr lang="en-US" sz="1500" b="1" i="1" dirty="0">
                <a:latin typeface="Arial" panose="020B0604020202020204" pitchFamily="34" charset="0"/>
                <a:cs typeface="Arial" panose="020B0604020202020204" pitchFamily="34" charset="0"/>
              </a:rPr>
              <a:t>TCF4</a:t>
            </a:r>
            <a:r>
              <a:rPr lang="en-US" sz="1500" b="1" dirty="0">
                <a:latin typeface="Arial" panose="020B0604020202020204" pitchFamily="34" charset="0"/>
                <a:cs typeface="Arial" panose="020B0604020202020204" pitchFamily="34" charset="0"/>
              </a:rPr>
              <a:t> is a strong candidate and is returnable</a:t>
            </a:r>
          </a:p>
          <a:p>
            <a:endParaRPr lang="en-US" sz="1500" dirty="0">
              <a:latin typeface="Arial" panose="020B0604020202020204" pitchFamily="34" charset="0"/>
              <a:cs typeface="Arial" panose="020B0604020202020204" pitchFamily="34" charset="0"/>
            </a:endParaRPr>
          </a:p>
          <a:p>
            <a:endParaRPr lang="en-US" sz="1500" dirty="0">
              <a:latin typeface="Arial" panose="020B0604020202020204" pitchFamily="34" charset="0"/>
              <a:cs typeface="Arial" panose="020B0604020202020204" pitchFamily="34" charset="0"/>
            </a:endParaRPr>
          </a:p>
        </p:txBody>
      </p:sp>
      <p:sp>
        <p:nvSpPr>
          <p:cNvPr id="12" name="Text Box 6">
            <a:extLst>
              <a:ext uri="{FF2B5EF4-FFF2-40B4-BE49-F238E27FC236}">
                <a16:creationId xmlns:a16="http://schemas.microsoft.com/office/drawing/2014/main" id="{EAA05331-9268-06F5-D46E-CC77EAE68EC4}"/>
              </a:ext>
            </a:extLst>
          </p:cNvPr>
          <p:cNvSpPr txBox="1">
            <a:spLocks noChangeArrowheads="1"/>
          </p:cNvSpPr>
          <p:nvPr/>
        </p:nvSpPr>
        <p:spPr bwMode="auto">
          <a:xfrm>
            <a:off x="0" y="6513094"/>
            <a:ext cx="1500732"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dirty="0">
                <a:solidFill>
                  <a:srgbClr val="646164"/>
                </a:solidFill>
                <a:latin typeface="Arial" panose="020B0604020202020204" pitchFamily="34" charset="0"/>
                <a:cs typeface="Arial" panose="020B0604020202020204" pitchFamily="34" charset="0"/>
              </a:rPr>
              <a:t>Created for CAGI 6</a:t>
            </a:r>
          </a:p>
        </p:txBody>
      </p:sp>
      <p:sp>
        <p:nvSpPr>
          <p:cNvPr id="13" name="Text Box 8">
            <a:extLst>
              <a:ext uri="{FF2B5EF4-FFF2-40B4-BE49-F238E27FC236}">
                <a16:creationId xmlns:a16="http://schemas.microsoft.com/office/drawing/2014/main" id="{D9F4A8AE-3F23-5925-812F-74CAD050B008}"/>
              </a:ext>
            </a:extLst>
          </p:cNvPr>
          <p:cNvSpPr txBox="1">
            <a:spLocks noChangeArrowheads="1"/>
          </p:cNvSpPr>
          <p:nvPr/>
        </p:nvSpPr>
        <p:spPr bwMode="auto">
          <a:xfrm>
            <a:off x="10854775" y="6513093"/>
            <a:ext cx="1337225"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sz="1200" dirty="0">
                <a:solidFill>
                  <a:srgbClr val="646164"/>
                </a:solidFill>
                <a:latin typeface="Arial" panose="020B0604020202020204" pitchFamily="34" charset="0"/>
                <a:cs typeface="Arial" panose="020B0604020202020204" pitchFamily="34" charset="0"/>
              </a:rPr>
              <a:t>Sarah L. Stenton</a:t>
            </a:r>
          </a:p>
        </p:txBody>
      </p:sp>
      <p:sp>
        <p:nvSpPr>
          <p:cNvPr id="17" name="Text Box 9">
            <a:extLst>
              <a:ext uri="{FF2B5EF4-FFF2-40B4-BE49-F238E27FC236}">
                <a16:creationId xmlns:a16="http://schemas.microsoft.com/office/drawing/2014/main" id="{7B16CCE1-695E-1DAC-BDCB-5D0C85EA0042}"/>
              </a:ext>
            </a:extLst>
          </p:cNvPr>
          <p:cNvSpPr txBox="1">
            <a:spLocks noChangeArrowheads="1"/>
          </p:cNvSpPr>
          <p:nvPr/>
        </p:nvSpPr>
        <p:spPr bwMode="auto">
          <a:xfrm>
            <a:off x="5002649" y="6513094"/>
            <a:ext cx="189667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dirty="0" err="1">
                <a:solidFill>
                  <a:srgbClr val="646164"/>
                </a:solidFill>
                <a:latin typeface="Arial" panose="020B0604020202020204" pitchFamily="34" charset="0"/>
                <a:cs typeface="Arial" panose="020B0604020202020204" pitchFamily="34" charset="0"/>
              </a:rPr>
              <a:t>genomeinterpretation.org</a:t>
            </a:r>
            <a:endParaRPr lang="en-US" altLang="en-US" sz="1200" dirty="0">
              <a:solidFill>
                <a:srgbClr val="646164"/>
              </a:solidFill>
              <a:latin typeface="Arial" panose="020B0604020202020204" pitchFamily="34" charset="0"/>
              <a:cs typeface="Arial" panose="020B0604020202020204" pitchFamily="34" charset="0"/>
            </a:endParaRPr>
          </a:p>
        </p:txBody>
      </p:sp>
      <p:grpSp>
        <p:nvGrpSpPr>
          <p:cNvPr id="18" name="Group 17">
            <a:extLst>
              <a:ext uri="{FF2B5EF4-FFF2-40B4-BE49-F238E27FC236}">
                <a16:creationId xmlns:a16="http://schemas.microsoft.com/office/drawing/2014/main" id="{C26DA486-9C9F-84E9-9308-3B666F28641B}"/>
              </a:ext>
            </a:extLst>
          </p:cNvPr>
          <p:cNvGrpSpPr/>
          <p:nvPr/>
        </p:nvGrpSpPr>
        <p:grpSpPr>
          <a:xfrm>
            <a:off x="1473063" y="3626597"/>
            <a:ext cx="9245873" cy="2644397"/>
            <a:chOff x="1473063" y="3626597"/>
            <a:chExt cx="9245873" cy="2644397"/>
          </a:xfrm>
        </p:grpSpPr>
        <p:grpSp>
          <p:nvGrpSpPr>
            <p:cNvPr id="19" name="Group 18">
              <a:extLst>
                <a:ext uri="{FF2B5EF4-FFF2-40B4-BE49-F238E27FC236}">
                  <a16:creationId xmlns:a16="http://schemas.microsoft.com/office/drawing/2014/main" id="{5046EEDA-3489-3ADE-6A5E-D47F02E9D63C}"/>
                </a:ext>
              </a:extLst>
            </p:cNvPr>
            <p:cNvGrpSpPr/>
            <p:nvPr/>
          </p:nvGrpSpPr>
          <p:grpSpPr>
            <a:xfrm>
              <a:off x="1473063" y="3626597"/>
              <a:ext cx="9245873" cy="2644397"/>
              <a:chOff x="1276350" y="1028700"/>
              <a:chExt cx="9639300" cy="2721177"/>
            </a:xfrm>
          </p:grpSpPr>
          <p:pic>
            <p:nvPicPr>
              <p:cNvPr id="25" name="Picture 24" descr="Graphical user interface, text, application, email&#10;&#10;Description automatically generated">
                <a:extLst>
                  <a:ext uri="{FF2B5EF4-FFF2-40B4-BE49-F238E27FC236}">
                    <a16:creationId xmlns:a16="http://schemas.microsoft.com/office/drawing/2014/main" id="{1F523860-FB2E-8D42-44A6-91D69128C3DC}"/>
                  </a:ext>
                </a:extLst>
              </p:cNvPr>
              <p:cNvPicPr>
                <a:picLocks noChangeAspect="1"/>
              </p:cNvPicPr>
              <p:nvPr/>
            </p:nvPicPr>
            <p:blipFill rotWithShape="1">
              <a:blip r:embed="rId3"/>
              <a:srcRect b="89822"/>
              <a:stretch/>
            </p:blipFill>
            <p:spPr>
              <a:xfrm>
                <a:off x="1276350" y="1028700"/>
                <a:ext cx="9639300" cy="488611"/>
              </a:xfrm>
              <a:prstGeom prst="rect">
                <a:avLst/>
              </a:prstGeom>
            </p:spPr>
          </p:pic>
          <p:pic>
            <p:nvPicPr>
              <p:cNvPr id="26" name="Picture 25" descr="Graphical user interface, text, application, email&#10;&#10;Description automatically generated">
                <a:extLst>
                  <a:ext uri="{FF2B5EF4-FFF2-40B4-BE49-F238E27FC236}">
                    <a16:creationId xmlns:a16="http://schemas.microsoft.com/office/drawing/2014/main" id="{3C46423E-E136-72D1-ED3A-3F12CCD8DDBE}"/>
                  </a:ext>
                </a:extLst>
              </p:cNvPr>
              <p:cNvPicPr>
                <a:picLocks noChangeAspect="1"/>
              </p:cNvPicPr>
              <p:nvPr/>
            </p:nvPicPr>
            <p:blipFill rotWithShape="1">
              <a:blip r:embed="rId3"/>
              <a:srcRect t="53494"/>
              <a:stretch/>
            </p:blipFill>
            <p:spPr>
              <a:xfrm>
                <a:off x="1276350" y="1517311"/>
                <a:ext cx="9639300" cy="2232566"/>
              </a:xfrm>
              <a:prstGeom prst="rect">
                <a:avLst/>
              </a:prstGeom>
            </p:spPr>
          </p:pic>
        </p:grpSp>
        <p:sp>
          <p:nvSpPr>
            <p:cNvPr id="20" name="Rectangle 19">
              <a:extLst>
                <a:ext uri="{FF2B5EF4-FFF2-40B4-BE49-F238E27FC236}">
                  <a16:creationId xmlns:a16="http://schemas.microsoft.com/office/drawing/2014/main" id="{764C5D1F-2B2A-ECED-66F3-D26840AEEA39}"/>
                </a:ext>
              </a:extLst>
            </p:cNvPr>
            <p:cNvSpPr/>
            <p:nvPr/>
          </p:nvSpPr>
          <p:spPr>
            <a:xfrm>
              <a:off x="1837267" y="3869267"/>
              <a:ext cx="516466" cy="160866"/>
            </a:xfrm>
            <a:prstGeom prst="rect">
              <a:avLst/>
            </a:prstGeom>
            <a:solidFill>
              <a:srgbClr val="F8E3E2"/>
            </a:solidFill>
            <a:ln>
              <a:solidFill>
                <a:srgbClr val="F8E3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691A4A74-4C7D-2589-B3E6-ECA0078E3511}"/>
                </a:ext>
              </a:extLst>
            </p:cNvPr>
            <p:cNvSpPr/>
            <p:nvPr/>
          </p:nvSpPr>
          <p:spPr>
            <a:xfrm>
              <a:off x="3979333" y="5037362"/>
              <a:ext cx="516466" cy="160866"/>
            </a:xfrm>
            <a:prstGeom prst="rect">
              <a:avLst/>
            </a:prstGeom>
            <a:solidFill>
              <a:srgbClr val="F8E3E2"/>
            </a:solidFill>
            <a:ln>
              <a:solidFill>
                <a:srgbClr val="F8E3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124F052E-F86E-D169-8FCB-EDCB329662FD}"/>
                </a:ext>
              </a:extLst>
            </p:cNvPr>
            <p:cNvSpPr/>
            <p:nvPr/>
          </p:nvSpPr>
          <p:spPr>
            <a:xfrm>
              <a:off x="4605867" y="5037362"/>
              <a:ext cx="516466" cy="160866"/>
            </a:xfrm>
            <a:prstGeom prst="rect">
              <a:avLst/>
            </a:prstGeom>
            <a:solidFill>
              <a:srgbClr val="F8E3E2"/>
            </a:solidFill>
            <a:ln>
              <a:solidFill>
                <a:srgbClr val="F8E3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AE72262F-D9A0-EFA4-0BD8-3A6B5E296258}"/>
                </a:ext>
              </a:extLst>
            </p:cNvPr>
            <p:cNvSpPr/>
            <p:nvPr/>
          </p:nvSpPr>
          <p:spPr>
            <a:xfrm>
              <a:off x="5232401" y="5023678"/>
              <a:ext cx="516466" cy="160866"/>
            </a:xfrm>
            <a:prstGeom prst="rect">
              <a:avLst/>
            </a:prstGeom>
            <a:solidFill>
              <a:srgbClr val="F8E3E2"/>
            </a:solidFill>
            <a:ln>
              <a:solidFill>
                <a:srgbClr val="F8E3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D7B81E27-2659-D0F8-8792-5ED5BB31578D}"/>
                </a:ext>
              </a:extLst>
            </p:cNvPr>
            <p:cNvSpPr/>
            <p:nvPr/>
          </p:nvSpPr>
          <p:spPr>
            <a:xfrm>
              <a:off x="1500731" y="4506733"/>
              <a:ext cx="2127051" cy="1198611"/>
            </a:xfrm>
            <a:prstGeom prst="rect">
              <a:avLst/>
            </a:prstGeom>
            <a:solidFill>
              <a:srgbClr val="F8E3E2"/>
            </a:solidFill>
            <a:ln>
              <a:solidFill>
                <a:srgbClr val="F8E3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7" name="Picture 26" descr="Logo&#10;&#10;Description automatically generated">
            <a:extLst>
              <a:ext uri="{FF2B5EF4-FFF2-40B4-BE49-F238E27FC236}">
                <a16:creationId xmlns:a16="http://schemas.microsoft.com/office/drawing/2014/main" id="{1CDA40FA-2AFE-F3AB-4FD2-E1477C0F5191}"/>
              </a:ext>
            </a:extLst>
          </p:cNvPr>
          <p:cNvPicPr>
            <a:picLocks noChangeAspect="1"/>
          </p:cNvPicPr>
          <p:nvPr/>
        </p:nvPicPr>
        <p:blipFill>
          <a:blip r:embed="rId4">
            <a:clrChange>
              <a:clrFrom>
                <a:srgbClr val="F3F4F5"/>
              </a:clrFrom>
              <a:clrTo>
                <a:srgbClr val="F3F4F5">
                  <a:alpha val="0"/>
                </a:srgbClr>
              </a:clrTo>
            </a:clrChange>
          </a:blip>
          <a:stretch>
            <a:fillRect/>
          </a:stretch>
        </p:blipFill>
        <p:spPr>
          <a:xfrm>
            <a:off x="9765554" y="2973466"/>
            <a:ext cx="1852320" cy="883578"/>
          </a:xfrm>
          <a:prstGeom prst="rect">
            <a:avLst/>
          </a:prstGeom>
        </p:spPr>
      </p:pic>
    </p:spTree>
    <p:extLst>
      <p:ext uri="{BB962C8B-B14F-4D97-AF65-F5344CB8AC3E}">
        <p14:creationId xmlns:p14="http://schemas.microsoft.com/office/powerpoint/2010/main" val="508881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32DC15D-5018-2A2A-B90C-BFE75AAFCB6B}"/>
              </a:ext>
            </a:extLst>
          </p:cNvPr>
          <p:cNvSpPr/>
          <p:nvPr/>
        </p:nvSpPr>
        <p:spPr>
          <a:xfrm>
            <a:off x="-180109" y="-96982"/>
            <a:ext cx="12704618" cy="1385455"/>
          </a:xfrm>
          <a:prstGeom prst="rect">
            <a:avLst/>
          </a:prstGeom>
          <a:solidFill>
            <a:srgbClr val="6AA4A2"/>
          </a:solidFill>
          <a:ln>
            <a:solidFill>
              <a:srgbClr val="6AA4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23D93517-BDFC-5FB1-B0C6-57A664B406FF}"/>
              </a:ext>
            </a:extLst>
          </p:cNvPr>
          <p:cNvSpPr>
            <a:spLocks noGrp="1"/>
          </p:cNvSpPr>
          <p:nvPr>
            <p:ph type="title"/>
          </p:nvPr>
        </p:nvSpPr>
        <p:spPr>
          <a:xfrm>
            <a:off x="838200" y="-67037"/>
            <a:ext cx="10515600" cy="1325563"/>
          </a:xfrm>
        </p:spPr>
        <p:txBody>
          <a:bodyPr>
            <a:normAutofit/>
          </a:bodyPr>
          <a:lstStyle/>
          <a:p>
            <a:r>
              <a:rPr lang="en-US" sz="2500" b="1" dirty="0">
                <a:solidFill>
                  <a:schemeClr val="bg1"/>
                </a:solidFill>
                <a:latin typeface="Arial" panose="020B0604020202020204" pitchFamily="34" charset="0"/>
                <a:cs typeface="Arial" panose="020B0604020202020204" pitchFamily="34" charset="0"/>
              </a:rPr>
              <a:t>Candidate 2. compound heterozygous frameshift and deep intronic indel in </a:t>
            </a:r>
            <a:r>
              <a:rPr lang="en-US" sz="2500" b="1" i="1" dirty="0">
                <a:solidFill>
                  <a:schemeClr val="bg1"/>
                </a:solidFill>
                <a:latin typeface="Arial" panose="020B0604020202020204" pitchFamily="34" charset="0"/>
                <a:cs typeface="Arial" panose="020B0604020202020204" pitchFamily="34" charset="0"/>
              </a:rPr>
              <a:t>ASNS</a:t>
            </a:r>
          </a:p>
        </p:txBody>
      </p:sp>
      <p:pic>
        <p:nvPicPr>
          <p:cNvPr id="1026" name="Picture 2" descr="pedigree">
            <a:extLst>
              <a:ext uri="{FF2B5EF4-FFF2-40B4-BE49-F238E27FC236}">
                <a16:creationId xmlns:a16="http://schemas.microsoft.com/office/drawing/2014/main" id="{01EFEC89-5310-BB9A-9B1C-38672A9FFC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97606" y="1288471"/>
            <a:ext cx="2894394" cy="2045776"/>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946B67A3-5431-5298-1F71-59A29DB7D130}"/>
              </a:ext>
            </a:extLst>
          </p:cNvPr>
          <p:cNvSpPr/>
          <p:nvPr/>
        </p:nvSpPr>
        <p:spPr>
          <a:xfrm>
            <a:off x="9297606" y="1844297"/>
            <a:ext cx="1148252" cy="38745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F5DCFF50-E2D9-D95F-CAB1-4F82DC4FA2B3}"/>
              </a:ext>
            </a:extLst>
          </p:cNvPr>
          <p:cNvSpPr/>
          <p:nvPr/>
        </p:nvSpPr>
        <p:spPr>
          <a:xfrm>
            <a:off x="10154138" y="2735447"/>
            <a:ext cx="1148252" cy="38745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595FA7D-5940-28C5-941E-24E56E83C9B5}"/>
              </a:ext>
            </a:extLst>
          </p:cNvPr>
          <p:cNvSpPr/>
          <p:nvPr/>
        </p:nvSpPr>
        <p:spPr>
          <a:xfrm>
            <a:off x="11043748" y="1844297"/>
            <a:ext cx="1148252" cy="38745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A5A00D57-AAD0-FF87-A114-2AF74D20C07A}"/>
              </a:ext>
            </a:extLst>
          </p:cNvPr>
          <p:cNvSpPr txBox="1"/>
          <p:nvPr/>
        </p:nvSpPr>
        <p:spPr>
          <a:xfrm>
            <a:off x="838200" y="1585512"/>
            <a:ext cx="11696701" cy="3554819"/>
          </a:xfrm>
          <a:prstGeom prst="rect">
            <a:avLst/>
          </a:prstGeom>
          <a:noFill/>
        </p:spPr>
        <p:txBody>
          <a:bodyPr wrap="square" rtlCol="0">
            <a:spAutoFit/>
          </a:bodyPr>
          <a:lstStyle/>
          <a:p>
            <a:r>
              <a:rPr lang="en-US" sz="1500" dirty="0">
                <a:latin typeface="Arial" panose="020B0604020202020204" pitchFamily="34" charset="0"/>
                <a:cs typeface="Arial" panose="020B0604020202020204" pitchFamily="34" charset="0"/>
              </a:rPr>
              <a:t>Undiagnosed female, onset at &lt;1-year, neurodevelopmental phenotype</a:t>
            </a:r>
          </a:p>
          <a:p>
            <a:endParaRPr lang="en-US" sz="1500" dirty="0">
              <a:latin typeface="Arial" panose="020B0604020202020204" pitchFamily="34" charset="0"/>
              <a:cs typeface="Arial" panose="020B0604020202020204" pitchFamily="34" charset="0"/>
            </a:endParaRPr>
          </a:p>
          <a:p>
            <a:r>
              <a:rPr lang="en-US" sz="1500" dirty="0">
                <a:solidFill>
                  <a:srgbClr val="6AA4A2"/>
                </a:solidFill>
                <a:latin typeface="Arial" panose="020B0604020202020204" pitchFamily="34" charset="0"/>
                <a:cs typeface="Arial" panose="020B0604020202020204" pitchFamily="34" charset="0"/>
              </a:rPr>
              <a:t>HP:0012448 (Delayed myelination)</a:t>
            </a:r>
          </a:p>
          <a:p>
            <a:r>
              <a:rPr lang="en-US" sz="1500" dirty="0">
                <a:solidFill>
                  <a:srgbClr val="6AA4A2"/>
                </a:solidFill>
                <a:latin typeface="Arial" panose="020B0604020202020204" pitchFamily="34" charset="0"/>
                <a:cs typeface="Arial" panose="020B0604020202020204" pitchFamily="34" charset="0"/>
              </a:rPr>
              <a:t>HP:0012469 (Infantile spasms)</a:t>
            </a:r>
          </a:p>
          <a:p>
            <a:r>
              <a:rPr lang="en-US" sz="1500" dirty="0">
                <a:solidFill>
                  <a:srgbClr val="6AA4A2"/>
                </a:solidFill>
                <a:latin typeface="Arial" panose="020B0604020202020204" pitchFamily="34" charset="0"/>
                <a:cs typeface="Arial" panose="020B0604020202020204" pitchFamily="34" charset="0"/>
              </a:rPr>
              <a:t>HP:0000252 (Microcephaly)</a:t>
            </a:r>
          </a:p>
          <a:p>
            <a:r>
              <a:rPr lang="en-US" sz="1500" dirty="0">
                <a:solidFill>
                  <a:srgbClr val="6AA4A2"/>
                </a:solidFill>
                <a:latin typeface="Arial" panose="020B0604020202020204" pitchFamily="34" charset="0"/>
                <a:cs typeface="Arial" panose="020B0604020202020204" pitchFamily="34" charset="0"/>
              </a:rPr>
              <a:t>HP:0001252 (Hypotonia)</a:t>
            </a:r>
          </a:p>
          <a:p>
            <a:r>
              <a:rPr lang="en-US" sz="1500" dirty="0">
                <a:latin typeface="Arial" panose="020B0604020202020204" pitchFamily="34" charset="0"/>
                <a:cs typeface="Arial" panose="020B0604020202020204" pitchFamily="34" charset="0"/>
              </a:rPr>
              <a:t>HP:0000639 (Nystagmus)</a:t>
            </a:r>
          </a:p>
          <a:p>
            <a:r>
              <a:rPr lang="en-US" sz="1500" dirty="0">
                <a:solidFill>
                  <a:srgbClr val="6AA4A2"/>
                </a:solidFill>
                <a:latin typeface="Arial" panose="020B0604020202020204" pitchFamily="34" charset="0"/>
                <a:cs typeface="Arial" panose="020B0604020202020204" pitchFamily="34" charset="0"/>
              </a:rPr>
              <a:t>HP:0000609 (Optic nerve hypoplasia)</a:t>
            </a:r>
          </a:p>
          <a:p>
            <a:r>
              <a:rPr lang="en-US" sz="1500" dirty="0">
                <a:solidFill>
                  <a:srgbClr val="6AA4A2"/>
                </a:solidFill>
                <a:latin typeface="Arial" panose="020B0604020202020204" pitchFamily="34" charset="0"/>
                <a:cs typeface="Arial" panose="020B0604020202020204" pitchFamily="34" charset="0"/>
              </a:rPr>
              <a:t>HP:0001338 (Partial agenesis of the corpus callosum)</a:t>
            </a:r>
          </a:p>
          <a:p>
            <a:endParaRPr lang="en-US" sz="15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500" dirty="0">
                <a:latin typeface="Arial" panose="020B0604020202020204" pitchFamily="34" charset="0"/>
                <a:cs typeface="Arial" panose="020B0604020202020204" pitchFamily="34" charset="0"/>
              </a:rPr>
              <a:t>The compound heterozygous variants in </a:t>
            </a:r>
            <a:r>
              <a:rPr lang="en-US" sz="1500" i="1" dirty="0">
                <a:latin typeface="Arial" panose="020B0604020202020204" pitchFamily="34" charset="0"/>
                <a:cs typeface="Arial" panose="020B0604020202020204" pitchFamily="34" charset="0"/>
              </a:rPr>
              <a:t>ASNS</a:t>
            </a:r>
            <a:r>
              <a:rPr lang="en-US" sz="1500" dirty="0">
                <a:latin typeface="Arial" panose="020B0604020202020204" pitchFamily="34" charset="0"/>
                <a:cs typeface="Arial" panose="020B0604020202020204" pitchFamily="34" charset="0"/>
              </a:rPr>
              <a:t> were prioritized by one top performing team at rank 1</a:t>
            </a:r>
          </a:p>
          <a:p>
            <a:pPr marL="285750" indent="-285750">
              <a:buFont typeface="Arial" panose="020B0604020202020204" pitchFamily="34" charset="0"/>
              <a:buChar char="•"/>
            </a:pPr>
            <a:endParaRPr lang="en-US" sz="15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500" dirty="0">
                <a:latin typeface="Arial" panose="020B0604020202020204" pitchFamily="34" charset="0"/>
                <a:cs typeface="Arial" panose="020B0604020202020204" pitchFamily="34" charset="0"/>
              </a:rPr>
              <a:t>The frameshift variant was also prioritized amongst the top 10 by an additional top performing team</a:t>
            </a:r>
          </a:p>
          <a:p>
            <a:pPr marL="285750" indent="-285750">
              <a:buFont typeface="Arial" panose="020B0604020202020204" pitchFamily="34" charset="0"/>
              <a:buChar char="•"/>
            </a:pPr>
            <a:endParaRPr lang="en-US" sz="15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500" dirty="0">
                <a:latin typeface="Arial" panose="020B0604020202020204" pitchFamily="34" charset="0"/>
                <a:cs typeface="Arial" panose="020B0604020202020204" pitchFamily="34" charset="0"/>
              </a:rPr>
              <a:t>Substantial overlap with reported phenotypes</a:t>
            </a:r>
          </a:p>
        </p:txBody>
      </p:sp>
      <p:sp>
        <p:nvSpPr>
          <p:cNvPr id="12" name="Text Box 6">
            <a:extLst>
              <a:ext uri="{FF2B5EF4-FFF2-40B4-BE49-F238E27FC236}">
                <a16:creationId xmlns:a16="http://schemas.microsoft.com/office/drawing/2014/main" id="{4BFF8D4D-9A54-967D-BD44-71441FF06F6C}"/>
              </a:ext>
            </a:extLst>
          </p:cNvPr>
          <p:cNvSpPr txBox="1">
            <a:spLocks noChangeArrowheads="1"/>
          </p:cNvSpPr>
          <p:nvPr/>
        </p:nvSpPr>
        <p:spPr bwMode="auto">
          <a:xfrm>
            <a:off x="0" y="6513094"/>
            <a:ext cx="1500732"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dirty="0">
                <a:solidFill>
                  <a:srgbClr val="646164"/>
                </a:solidFill>
                <a:latin typeface="Arial" panose="020B0604020202020204" pitchFamily="34" charset="0"/>
                <a:cs typeface="Arial" panose="020B0604020202020204" pitchFamily="34" charset="0"/>
              </a:rPr>
              <a:t>Created for CAGI 6</a:t>
            </a:r>
          </a:p>
        </p:txBody>
      </p:sp>
      <p:sp>
        <p:nvSpPr>
          <p:cNvPr id="13" name="Text Box 8">
            <a:extLst>
              <a:ext uri="{FF2B5EF4-FFF2-40B4-BE49-F238E27FC236}">
                <a16:creationId xmlns:a16="http://schemas.microsoft.com/office/drawing/2014/main" id="{C66987E0-9895-CEBC-ADD0-4B19563F67A6}"/>
              </a:ext>
            </a:extLst>
          </p:cNvPr>
          <p:cNvSpPr txBox="1">
            <a:spLocks noChangeArrowheads="1"/>
          </p:cNvSpPr>
          <p:nvPr/>
        </p:nvSpPr>
        <p:spPr bwMode="auto">
          <a:xfrm>
            <a:off x="10854775" y="6513093"/>
            <a:ext cx="1337225"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sz="1200" dirty="0">
                <a:solidFill>
                  <a:srgbClr val="646164"/>
                </a:solidFill>
                <a:latin typeface="Arial" panose="020B0604020202020204" pitchFamily="34" charset="0"/>
                <a:cs typeface="Arial" panose="020B0604020202020204" pitchFamily="34" charset="0"/>
              </a:rPr>
              <a:t>Sarah L. Stenton</a:t>
            </a:r>
          </a:p>
        </p:txBody>
      </p:sp>
      <p:sp>
        <p:nvSpPr>
          <p:cNvPr id="14" name="Text Box 9">
            <a:extLst>
              <a:ext uri="{FF2B5EF4-FFF2-40B4-BE49-F238E27FC236}">
                <a16:creationId xmlns:a16="http://schemas.microsoft.com/office/drawing/2014/main" id="{8D95F6F6-2AD8-1820-D450-2AC2AA80EF6F}"/>
              </a:ext>
            </a:extLst>
          </p:cNvPr>
          <p:cNvSpPr txBox="1">
            <a:spLocks noChangeArrowheads="1"/>
          </p:cNvSpPr>
          <p:nvPr/>
        </p:nvSpPr>
        <p:spPr bwMode="auto">
          <a:xfrm>
            <a:off x="5002649" y="6513094"/>
            <a:ext cx="189667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dirty="0" err="1">
                <a:solidFill>
                  <a:srgbClr val="646164"/>
                </a:solidFill>
                <a:latin typeface="Arial" panose="020B0604020202020204" pitchFamily="34" charset="0"/>
                <a:cs typeface="Arial" panose="020B0604020202020204" pitchFamily="34" charset="0"/>
              </a:rPr>
              <a:t>genomeinterpretation.org</a:t>
            </a:r>
            <a:endParaRPr lang="en-US" altLang="en-US" sz="1200" dirty="0">
              <a:solidFill>
                <a:srgbClr val="646164"/>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62042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10" end="1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xEl>
                                              <p:pRg st="12" end="1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1">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Group 35">
            <a:extLst>
              <a:ext uri="{FF2B5EF4-FFF2-40B4-BE49-F238E27FC236}">
                <a16:creationId xmlns:a16="http://schemas.microsoft.com/office/drawing/2014/main" id="{89596532-D5F3-8DE7-DF33-0388167CA319}"/>
              </a:ext>
            </a:extLst>
          </p:cNvPr>
          <p:cNvGrpSpPr/>
          <p:nvPr/>
        </p:nvGrpSpPr>
        <p:grpSpPr>
          <a:xfrm>
            <a:off x="251012" y="1550897"/>
            <a:ext cx="11708663" cy="5091952"/>
            <a:chOff x="251012" y="1550897"/>
            <a:chExt cx="11708663" cy="5091952"/>
          </a:xfrm>
        </p:grpSpPr>
        <p:pic>
          <p:nvPicPr>
            <p:cNvPr id="7" name="Picture 6" descr="Graphical user interface&#10;&#10;Description automatically generated">
              <a:extLst>
                <a:ext uri="{FF2B5EF4-FFF2-40B4-BE49-F238E27FC236}">
                  <a16:creationId xmlns:a16="http://schemas.microsoft.com/office/drawing/2014/main" id="{813624D9-54E3-986E-DE8E-A449A6F8C745}"/>
                </a:ext>
              </a:extLst>
            </p:cNvPr>
            <p:cNvPicPr>
              <a:picLocks noChangeAspect="1"/>
            </p:cNvPicPr>
            <p:nvPr/>
          </p:nvPicPr>
          <p:blipFill rotWithShape="1">
            <a:blip r:embed="rId3"/>
            <a:srcRect t="69779"/>
            <a:stretch/>
          </p:blipFill>
          <p:spPr>
            <a:xfrm>
              <a:off x="251012" y="4579749"/>
              <a:ext cx="11689974" cy="2063100"/>
            </a:xfrm>
            <a:prstGeom prst="rect">
              <a:avLst/>
            </a:prstGeom>
          </p:spPr>
        </p:pic>
        <p:pic>
          <p:nvPicPr>
            <p:cNvPr id="5" name="Picture 4" descr="Graphical user interface&#10;&#10;Description automatically generated">
              <a:extLst>
                <a:ext uri="{FF2B5EF4-FFF2-40B4-BE49-F238E27FC236}">
                  <a16:creationId xmlns:a16="http://schemas.microsoft.com/office/drawing/2014/main" id="{05CBF075-A5D3-4A89-591A-128D79B3B78C}"/>
                </a:ext>
              </a:extLst>
            </p:cNvPr>
            <p:cNvPicPr>
              <a:picLocks noChangeAspect="1"/>
            </p:cNvPicPr>
            <p:nvPr/>
          </p:nvPicPr>
          <p:blipFill rotWithShape="1">
            <a:blip r:embed="rId3"/>
            <a:srcRect b="81303"/>
            <a:stretch/>
          </p:blipFill>
          <p:spPr>
            <a:xfrm>
              <a:off x="251014" y="1550897"/>
              <a:ext cx="11689974" cy="1276382"/>
            </a:xfrm>
            <a:prstGeom prst="rect">
              <a:avLst/>
            </a:prstGeom>
          </p:spPr>
        </p:pic>
        <p:pic>
          <p:nvPicPr>
            <p:cNvPr id="6" name="Picture 5" descr="Graphical user interface&#10;&#10;Description automatically generated">
              <a:extLst>
                <a:ext uri="{FF2B5EF4-FFF2-40B4-BE49-F238E27FC236}">
                  <a16:creationId xmlns:a16="http://schemas.microsoft.com/office/drawing/2014/main" id="{F60F608D-C32C-A31E-2F5C-FA7BF7350C11}"/>
                </a:ext>
              </a:extLst>
            </p:cNvPr>
            <p:cNvPicPr>
              <a:picLocks noChangeAspect="1"/>
            </p:cNvPicPr>
            <p:nvPr/>
          </p:nvPicPr>
          <p:blipFill rotWithShape="1">
            <a:blip r:embed="rId3"/>
            <a:srcRect t="29938" b="42347"/>
            <a:stretch/>
          </p:blipFill>
          <p:spPr>
            <a:xfrm>
              <a:off x="251013" y="2753196"/>
              <a:ext cx="11689974" cy="1891981"/>
            </a:xfrm>
            <a:prstGeom prst="rect">
              <a:avLst/>
            </a:prstGeom>
          </p:spPr>
        </p:pic>
        <p:sp>
          <p:nvSpPr>
            <p:cNvPr id="14" name="TextBox 13">
              <a:extLst>
                <a:ext uri="{FF2B5EF4-FFF2-40B4-BE49-F238E27FC236}">
                  <a16:creationId xmlns:a16="http://schemas.microsoft.com/office/drawing/2014/main" id="{6C250EEF-D81F-C78E-1A7E-A5AF95090FC4}"/>
                </a:ext>
              </a:extLst>
            </p:cNvPr>
            <p:cNvSpPr txBox="1"/>
            <p:nvPr/>
          </p:nvSpPr>
          <p:spPr>
            <a:xfrm>
              <a:off x="6862746" y="3074813"/>
              <a:ext cx="1792806" cy="280967"/>
            </a:xfrm>
            <a:prstGeom prst="rect">
              <a:avLst/>
            </a:prstGeom>
            <a:noFill/>
          </p:spPr>
          <p:txBody>
            <a:bodyPr wrap="square" rtlCol="0">
              <a:spAutoFit/>
            </a:bodyPr>
            <a:lstStyle/>
            <a:p>
              <a:r>
                <a:rPr lang="en-US" sz="1200" dirty="0">
                  <a:solidFill>
                    <a:srgbClr val="404040"/>
                  </a:solidFill>
                  <a:latin typeface="Arial" panose="020B0604020202020204" pitchFamily="34" charset="0"/>
                  <a:cs typeface="Arial" panose="020B0604020202020204" pitchFamily="34" charset="0"/>
                </a:rPr>
                <a:t>0.22</a:t>
              </a:r>
            </a:p>
          </p:txBody>
        </p:sp>
        <p:sp>
          <p:nvSpPr>
            <p:cNvPr id="18" name="Oval 17">
              <a:extLst>
                <a:ext uri="{FF2B5EF4-FFF2-40B4-BE49-F238E27FC236}">
                  <a16:creationId xmlns:a16="http://schemas.microsoft.com/office/drawing/2014/main" id="{90E9E472-4BA0-71C2-01A5-A12C1FBD2F03}"/>
                </a:ext>
              </a:extLst>
            </p:cNvPr>
            <p:cNvSpPr/>
            <p:nvPr/>
          </p:nvSpPr>
          <p:spPr>
            <a:xfrm>
              <a:off x="6209362" y="3152163"/>
              <a:ext cx="100584" cy="100584"/>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descr="Logo&#10;&#10;Description automatically generated">
              <a:extLst>
                <a:ext uri="{FF2B5EF4-FFF2-40B4-BE49-F238E27FC236}">
                  <a16:creationId xmlns:a16="http://schemas.microsoft.com/office/drawing/2014/main" id="{D7270004-965B-E45D-2570-2BE50B528E41}"/>
                </a:ext>
              </a:extLst>
            </p:cNvPr>
            <p:cNvPicPr>
              <a:picLocks noChangeAspect="1"/>
            </p:cNvPicPr>
            <p:nvPr/>
          </p:nvPicPr>
          <p:blipFill>
            <a:blip r:embed="rId4">
              <a:clrChange>
                <a:clrFrom>
                  <a:srgbClr val="F3F4F5"/>
                </a:clrFrom>
                <a:clrTo>
                  <a:srgbClr val="F3F4F5">
                    <a:alpha val="0"/>
                  </a:srgbClr>
                </a:clrTo>
              </a:clrChange>
            </a:blip>
            <a:stretch>
              <a:fillRect/>
            </a:stretch>
          </p:blipFill>
          <p:spPr>
            <a:xfrm>
              <a:off x="9749875" y="1567365"/>
              <a:ext cx="2209800" cy="1054100"/>
            </a:xfrm>
            <a:prstGeom prst="rect">
              <a:avLst/>
            </a:prstGeom>
          </p:spPr>
        </p:pic>
        <p:pic>
          <p:nvPicPr>
            <p:cNvPr id="34" name="Picture 33" descr="Graphical user interface&#10;&#10;Description automatically generated">
              <a:extLst>
                <a:ext uri="{FF2B5EF4-FFF2-40B4-BE49-F238E27FC236}">
                  <a16:creationId xmlns:a16="http://schemas.microsoft.com/office/drawing/2014/main" id="{591D0ADE-8AF0-6B3C-C4C7-E19C1E3DA74A}"/>
                </a:ext>
              </a:extLst>
            </p:cNvPr>
            <p:cNvPicPr>
              <a:picLocks noChangeAspect="1"/>
            </p:cNvPicPr>
            <p:nvPr/>
          </p:nvPicPr>
          <p:blipFill rotWithShape="1">
            <a:blip r:embed="rId3">
              <a:clrChange>
                <a:clrFrom>
                  <a:srgbClr val="FFFFFF"/>
                </a:clrFrom>
                <a:clrTo>
                  <a:srgbClr val="FFFFFF">
                    <a:alpha val="0"/>
                  </a:srgbClr>
                </a:clrTo>
              </a:clrChange>
            </a:blip>
            <a:srcRect l="52316" t="73469" r="42792" b="24412"/>
            <a:stretch/>
          </p:blipFill>
          <p:spPr>
            <a:xfrm>
              <a:off x="6309946" y="3124273"/>
              <a:ext cx="612648" cy="154966"/>
            </a:xfrm>
            <a:prstGeom prst="rect">
              <a:avLst/>
            </a:prstGeom>
          </p:spPr>
        </p:pic>
        <p:sp>
          <p:nvSpPr>
            <p:cNvPr id="11" name="Rectangle 10">
              <a:extLst>
                <a:ext uri="{FF2B5EF4-FFF2-40B4-BE49-F238E27FC236}">
                  <a16:creationId xmlns:a16="http://schemas.microsoft.com/office/drawing/2014/main" id="{DB89CBD1-D704-1AE2-E733-BBB7192945A7}"/>
                </a:ext>
              </a:extLst>
            </p:cNvPr>
            <p:cNvSpPr/>
            <p:nvPr/>
          </p:nvSpPr>
          <p:spPr>
            <a:xfrm>
              <a:off x="484093" y="4549801"/>
              <a:ext cx="2420471" cy="5959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C8E0346-535A-08C6-E4A6-5668A7D2A5B5}"/>
                </a:ext>
              </a:extLst>
            </p:cNvPr>
            <p:cNvSpPr/>
            <p:nvPr/>
          </p:nvSpPr>
          <p:spPr>
            <a:xfrm>
              <a:off x="484093" y="2827280"/>
              <a:ext cx="2420471" cy="257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7583112-E3DC-9FC8-002D-F1C37BBEA415}"/>
                </a:ext>
              </a:extLst>
            </p:cNvPr>
            <p:cNvSpPr/>
            <p:nvPr/>
          </p:nvSpPr>
          <p:spPr>
            <a:xfrm>
              <a:off x="484093" y="3453299"/>
              <a:ext cx="2420471" cy="25780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9E86A5FE-CABE-8806-0A95-A35C3D348763}"/>
                </a:ext>
              </a:extLst>
            </p:cNvPr>
            <p:cNvSpPr/>
            <p:nvPr/>
          </p:nvSpPr>
          <p:spPr>
            <a:xfrm>
              <a:off x="389605" y="5456179"/>
              <a:ext cx="2420471" cy="14909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Rectangle 7">
            <a:extLst>
              <a:ext uri="{FF2B5EF4-FFF2-40B4-BE49-F238E27FC236}">
                <a16:creationId xmlns:a16="http://schemas.microsoft.com/office/drawing/2014/main" id="{332FBC88-7FDA-23D2-13AE-B35A3E0ABC8C}"/>
              </a:ext>
            </a:extLst>
          </p:cNvPr>
          <p:cNvSpPr/>
          <p:nvPr/>
        </p:nvSpPr>
        <p:spPr>
          <a:xfrm>
            <a:off x="-180109" y="-96982"/>
            <a:ext cx="12704618" cy="1385455"/>
          </a:xfrm>
          <a:prstGeom prst="rect">
            <a:avLst/>
          </a:prstGeom>
          <a:solidFill>
            <a:srgbClr val="6AA4A2"/>
          </a:solidFill>
          <a:ln>
            <a:solidFill>
              <a:srgbClr val="6AA4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A836CAC7-B677-DCA4-E17C-42ACD3E4C68D}"/>
              </a:ext>
            </a:extLst>
          </p:cNvPr>
          <p:cNvSpPr>
            <a:spLocks noGrp="1"/>
          </p:cNvSpPr>
          <p:nvPr>
            <p:ph type="title"/>
          </p:nvPr>
        </p:nvSpPr>
        <p:spPr>
          <a:xfrm>
            <a:off x="838200" y="-67037"/>
            <a:ext cx="10515600" cy="1325563"/>
          </a:xfrm>
        </p:spPr>
        <p:txBody>
          <a:bodyPr>
            <a:normAutofit/>
          </a:bodyPr>
          <a:lstStyle/>
          <a:p>
            <a:r>
              <a:rPr lang="en-US" sz="2500" b="1" dirty="0">
                <a:solidFill>
                  <a:schemeClr val="bg1"/>
                </a:solidFill>
                <a:latin typeface="Arial" panose="020B0604020202020204" pitchFamily="34" charset="0"/>
                <a:cs typeface="Arial" panose="020B0604020202020204" pitchFamily="34" charset="0"/>
              </a:rPr>
              <a:t>Candidate 2. compound heterozygous frameshift and deep intronic indel in </a:t>
            </a:r>
            <a:r>
              <a:rPr lang="en-US" sz="2500" b="1" i="1" dirty="0">
                <a:solidFill>
                  <a:schemeClr val="bg1"/>
                </a:solidFill>
                <a:latin typeface="Arial" panose="020B0604020202020204" pitchFamily="34" charset="0"/>
                <a:cs typeface="Arial" panose="020B0604020202020204" pitchFamily="34" charset="0"/>
              </a:rPr>
              <a:t>ASNS</a:t>
            </a:r>
          </a:p>
        </p:txBody>
      </p:sp>
      <p:sp>
        <p:nvSpPr>
          <p:cNvPr id="15" name="Text Box 6">
            <a:extLst>
              <a:ext uri="{FF2B5EF4-FFF2-40B4-BE49-F238E27FC236}">
                <a16:creationId xmlns:a16="http://schemas.microsoft.com/office/drawing/2014/main" id="{6387EF46-FE1E-221F-1C3C-3E3CAF99CC64}"/>
              </a:ext>
            </a:extLst>
          </p:cNvPr>
          <p:cNvSpPr txBox="1">
            <a:spLocks noChangeArrowheads="1"/>
          </p:cNvSpPr>
          <p:nvPr/>
        </p:nvSpPr>
        <p:spPr bwMode="auto">
          <a:xfrm>
            <a:off x="0" y="6513094"/>
            <a:ext cx="1500732"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dirty="0">
                <a:solidFill>
                  <a:srgbClr val="646164"/>
                </a:solidFill>
                <a:latin typeface="Arial" panose="020B0604020202020204" pitchFamily="34" charset="0"/>
                <a:cs typeface="Arial" panose="020B0604020202020204" pitchFamily="34" charset="0"/>
              </a:rPr>
              <a:t>Created for CAGI 6</a:t>
            </a:r>
          </a:p>
        </p:txBody>
      </p:sp>
      <p:sp>
        <p:nvSpPr>
          <p:cNvPr id="16" name="Text Box 8">
            <a:extLst>
              <a:ext uri="{FF2B5EF4-FFF2-40B4-BE49-F238E27FC236}">
                <a16:creationId xmlns:a16="http://schemas.microsoft.com/office/drawing/2014/main" id="{94566664-60A8-0C81-83E1-9C0CF1EBECDC}"/>
              </a:ext>
            </a:extLst>
          </p:cNvPr>
          <p:cNvSpPr txBox="1">
            <a:spLocks noChangeArrowheads="1"/>
          </p:cNvSpPr>
          <p:nvPr/>
        </p:nvSpPr>
        <p:spPr bwMode="auto">
          <a:xfrm>
            <a:off x="10854775" y="6513093"/>
            <a:ext cx="1337225"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sz="1200" dirty="0">
                <a:solidFill>
                  <a:srgbClr val="646164"/>
                </a:solidFill>
                <a:latin typeface="Arial" panose="020B0604020202020204" pitchFamily="34" charset="0"/>
                <a:cs typeface="Arial" panose="020B0604020202020204" pitchFamily="34" charset="0"/>
              </a:rPr>
              <a:t>Sarah L. Stenton</a:t>
            </a:r>
          </a:p>
        </p:txBody>
      </p:sp>
      <p:sp>
        <p:nvSpPr>
          <p:cNvPr id="17" name="Text Box 9">
            <a:extLst>
              <a:ext uri="{FF2B5EF4-FFF2-40B4-BE49-F238E27FC236}">
                <a16:creationId xmlns:a16="http://schemas.microsoft.com/office/drawing/2014/main" id="{71C672EB-178D-AB92-BCB3-7666A1716EA2}"/>
              </a:ext>
            </a:extLst>
          </p:cNvPr>
          <p:cNvSpPr txBox="1">
            <a:spLocks noChangeArrowheads="1"/>
          </p:cNvSpPr>
          <p:nvPr/>
        </p:nvSpPr>
        <p:spPr bwMode="auto">
          <a:xfrm>
            <a:off x="5002649" y="6513094"/>
            <a:ext cx="189667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dirty="0" err="1">
                <a:solidFill>
                  <a:srgbClr val="646164"/>
                </a:solidFill>
                <a:latin typeface="Arial" panose="020B0604020202020204" pitchFamily="34" charset="0"/>
                <a:cs typeface="Arial" panose="020B0604020202020204" pitchFamily="34" charset="0"/>
              </a:rPr>
              <a:t>genomeinterpretation.org</a:t>
            </a:r>
            <a:endParaRPr lang="en-US" altLang="en-US" sz="1200" dirty="0">
              <a:solidFill>
                <a:srgbClr val="646164"/>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437830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32FBC88-7FDA-23D2-13AE-B35A3E0ABC8C}"/>
              </a:ext>
            </a:extLst>
          </p:cNvPr>
          <p:cNvSpPr/>
          <p:nvPr/>
        </p:nvSpPr>
        <p:spPr>
          <a:xfrm>
            <a:off x="-180109" y="-96982"/>
            <a:ext cx="12704618" cy="1385455"/>
          </a:xfrm>
          <a:prstGeom prst="rect">
            <a:avLst/>
          </a:prstGeom>
          <a:solidFill>
            <a:srgbClr val="6AA4A2"/>
          </a:solidFill>
          <a:ln>
            <a:solidFill>
              <a:srgbClr val="6AA4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A836CAC7-B677-DCA4-E17C-42ACD3E4C68D}"/>
              </a:ext>
            </a:extLst>
          </p:cNvPr>
          <p:cNvSpPr>
            <a:spLocks noGrp="1"/>
          </p:cNvSpPr>
          <p:nvPr>
            <p:ph type="title"/>
          </p:nvPr>
        </p:nvSpPr>
        <p:spPr>
          <a:xfrm>
            <a:off x="838200" y="-67037"/>
            <a:ext cx="10515600" cy="1325563"/>
          </a:xfrm>
        </p:spPr>
        <p:txBody>
          <a:bodyPr>
            <a:normAutofit/>
          </a:bodyPr>
          <a:lstStyle/>
          <a:p>
            <a:r>
              <a:rPr lang="en-US" sz="2500" b="1" dirty="0">
                <a:solidFill>
                  <a:schemeClr val="bg1"/>
                </a:solidFill>
                <a:latin typeface="Arial" panose="020B0604020202020204" pitchFamily="34" charset="0"/>
                <a:cs typeface="Arial" panose="020B0604020202020204" pitchFamily="34" charset="0"/>
              </a:rPr>
              <a:t>Candidate 2. compound heterozygous frameshift and deep intronic indel in </a:t>
            </a:r>
            <a:r>
              <a:rPr lang="en-US" sz="2500" b="1" i="1" dirty="0">
                <a:solidFill>
                  <a:schemeClr val="bg1"/>
                </a:solidFill>
                <a:latin typeface="Arial" panose="020B0604020202020204" pitchFamily="34" charset="0"/>
                <a:cs typeface="Arial" panose="020B0604020202020204" pitchFamily="34" charset="0"/>
              </a:rPr>
              <a:t>ASNS</a:t>
            </a:r>
          </a:p>
        </p:txBody>
      </p:sp>
      <p:pic>
        <p:nvPicPr>
          <p:cNvPr id="22" name="Picture 21" descr="Diagram&#10;&#10;Description automatically generated">
            <a:extLst>
              <a:ext uri="{FF2B5EF4-FFF2-40B4-BE49-F238E27FC236}">
                <a16:creationId xmlns:a16="http://schemas.microsoft.com/office/drawing/2014/main" id="{3DC5088E-9543-572C-0BDE-642CF576A217}"/>
              </a:ext>
            </a:extLst>
          </p:cNvPr>
          <p:cNvPicPr>
            <a:picLocks noChangeAspect="1"/>
          </p:cNvPicPr>
          <p:nvPr/>
        </p:nvPicPr>
        <p:blipFill rotWithShape="1">
          <a:blip r:embed="rId2"/>
          <a:srcRect b="11010"/>
          <a:stretch/>
        </p:blipFill>
        <p:spPr>
          <a:xfrm>
            <a:off x="409614" y="1914196"/>
            <a:ext cx="5323731" cy="2919880"/>
          </a:xfrm>
          <a:prstGeom prst="rect">
            <a:avLst/>
          </a:prstGeom>
        </p:spPr>
      </p:pic>
      <p:pic>
        <p:nvPicPr>
          <p:cNvPr id="27" name="Picture 26" descr="A picture containing diagram&#10;&#10;Description automatically generated">
            <a:extLst>
              <a:ext uri="{FF2B5EF4-FFF2-40B4-BE49-F238E27FC236}">
                <a16:creationId xmlns:a16="http://schemas.microsoft.com/office/drawing/2014/main" id="{18FD16D3-411E-BFF5-535A-7E752B490A58}"/>
              </a:ext>
            </a:extLst>
          </p:cNvPr>
          <p:cNvPicPr>
            <a:picLocks noChangeAspect="1"/>
          </p:cNvPicPr>
          <p:nvPr/>
        </p:nvPicPr>
        <p:blipFill>
          <a:blip r:embed="rId3"/>
          <a:stretch>
            <a:fillRect/>
          </a:stretch>
        </p:blipFill>
        <p:spPr>
          <a:xfrm>
            <a:off x="364789" y="4867018"/>
            <a:ext cx="5452244" cy="1042477"/>
          </a:xfrm>
          <a:prstGeom prst="rect">
            <a:avLst/>
          </a:prstGeom>
        </p:spPr>
      </p:pic>
      <p:sp>
        <p:nvSpPr>
          <p:cNvPr id="28" name="Rectangle 27">
            <a:extLst>
              <a:ext uri="{FF2B5EF4-FFF2-40B4-BE49-F238E27FC236}">
                <a16:creationId xmlns:a16="http://schemas.microsoft.com/office/drawing/2014/main" id="{AA9354FA-5EDE-B645-4A74-652E141B80E2}"/>
              </a:ext>
            </a:extLst>
          </p:cNvPr>
          <p:cNvSpPr/>
          <p:nvPr/>
        </p:nvSpPr>
        <p:spPr>
          <a:xfrm>
            <a:off x="548278" y="1800115"/>
            <a:ext cx="1620982" cy="32316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b="1" dirty="0">
                <a:solidFill>
                  <a:schemeClr val="tx1"/>
                </a:solidFill>
                <a:latin typeface="Arial" panose="020B0604020202020204" pitchFamily="34" charset="0"/>
                <a:cs typeface="Arial" panose="020B0604020202020204" pitchFamily="34" charset="0"/>
              </a:rPr>
              <a:t>CAGI proband</a:t>
            </a:r>
          </a:p>
        </p:txBody>
      </p:sp>
      <p:sp>
        <p:nvSpPr>
          <p:cNvPr id="29" name="Rectangle 28">
            <a:extLst>
              <a:ext uri="{FF2B5EF4-FFF2-40B4-BE49-F238E27FC236}">
                <a16:creationId xmlns:a16="http://schemas.microsoft.com/office/drawing/2014/main" id="{ADCAF001-5CE1-8ECC-F6B5-6DD9579AC2EB}"/>
              </a:ext>
            </a:extLst>
          </p:cNvPr>
          <p:cNvSpPr/>
          <p:nvPr/>
        </p:nvSpPr>
        <p:spPr>
          <a:xfrm>
            <a:off x="548278" y="2794958"/>
            <a:ext cx="1191491" cy="43808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b="1" dirty="0">
                <a:solidFill>
                  <a:schemeClr val="tx1"/>
                </a:solidFill>
                <a:latin typeface="Arial" panose="020B0604020202020204" pitchFamily="34" charset="0"/>
                <a:cs typeface="Arial" panose="020B0604020202020204" pitchFamily="34" charset="0"/>
              </a:rPr>
              <a:t>RGP proband</a:t>
            </a:r>
          </a:p>
        </p:txBody>
      </p:sp>
      <p:sp>
        <p:nvSpPr>
          <p:cNvPr id="30" name="Rectangle 29">
            <a:extLst>
              <a:ext uri="{FF2B5EF4-FFF2-40B4-BE49-F238E27FC236}">
                <a16:creationId xmlns:a16="http://schemas.microsoft.com/office/drawing/2014/main" id="{E5DE98F5-EA10-353A-32F0-F1383F573552}"/>
              </a:ext>
            </a:extLst>
          </p:cNvPr>
          <p:cNvSpPr/>
          <p:nvPr/>
        </p:nvSpPr>
        <p:spPr>
          <a:xfrm>
            <a:off x="548277" y="3763047"/>
            <a:ext cx="1191491" cy="31376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b="1" dirty="0">
                <a:solidFill>
                  <a:schemeClr val="tx1"/>
                </a:solidFill>
                <a:latin typeface="Arial" panose="020B0604020202020204" pitchFamily="34" charset="0"/>
                <a:cs typeface="Arial" panose="020B0604020202020204" pitchFamily="34" charset="0"/>
              </a:rPr>
              <a:t>RGP proband</a:t>
            </a:r>
          </a:p>
        </p:txBody>
      </p:sp>
      <p:sp>
        <p:nvSpPr>
          <p:cNvPr id="31" name="Rectangle 30">
            <a:extLst>
              <a:ext uri="{FF2B5EF4-FFF2-40B4-BE49-F238E27FC236}">
                <a16:creationId xmlns:a16="http://schemas.microsoft.com/office/drawing/2014/main" id="{5B24CE08-B741-C904-249C-221488BF0C45}"/>
              </a:ext>
            </a:extLst>
          </p:cNvPr>
          <p:cNvSpPr/>
          <p:nvPr/>
        </p:nvSpPr>
        <p:spPr>
          <a:xfrm>
            <a:off x="548276" y="4767512"/>
            <a:ext cx="1191491" cy="31376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b="1" dirty="0">
                <a:solidFill>
                  <a:schemeClr val="tx1"/>
                </a:solidFill>
                <a:latin typeface="Arial" panose="020B0604020202020204" pitchFamily="34" charset="0"/>
                <a:cs typeface="Arial" panose="020B0604020202020204" pitchFamily="34" charset="0"/>
              </a:rPr>
              <a:t>GTEx blood</a:t>
            </a:r>
          </a:p>
        </p:txBody>
      </p:sp>
      <p:sp>
        <p:nvSpPr>
          <p:cNvPr id="32" name="Rectangle 31">
            <a:extLst>
              <a:ext uri="{FF2B5EF4-FFF2-40B4-BE49-F238E27FC236}">
                <a16:creationId xmlns:a16="http://schemas.microsoft.com/office/drawing/2014/main" id="{0ADBCA8D-8AA7-2109-ABF3-772E723EA418}"/>
              </a:ext>
            </a:extLst>
          </p:cNvPr>
          <p:cNvSpPr/>
          <p:nvPr/>
        </p:nvSpPr>
        <p:spPr>
          <a:xfrm>
            <a:off x="273794" y="1700634"/>
            <a:ext cx="274482" cy="44473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a:extLst>
              <a:ext uri="{FF2B5EF4-FFF2-40B4-BE49-F238E27FC236}">
                <a16:creationId xmlns:a16="http://schemas.microsoft.com/office/drawing/2014/main" id="{407FBFD8-D06D-4722-BED3-3DFDB9630140}"/>
              </a:ext>
            </a:extLst>
          </p:cNvPr>
          <p:cNvSpPr txBox="1"/>
          <p:nvPr/>
        </p:nvSpPr>
        <p:spPr>
          <a:xfrm>
            <a:off x="7915599" y="2099060"/>
            <a:ext cx="3940870" cy="1938992"/>
          </a:xfrm>
          <a:prstGeom prst="rect">
            <a:avLst/>
          </a:prstGeom>
          <a:noFill/>
        </p:spPr>
        <p:txBody>
          <a:bodyPr wrap="square" rtlCol="0">
            <a:spAutoFit/>
          </a:bodyPr>
          <a:lstStyle/>
          <a:p>
            <a:pPr marL="285750" indent="-285750">
              <a:buFont typeface="Arial" panose="020B0604020202020204" pitchFamily="34" charset="0"/>
              <a:buChar char="•"/>
            </a:pPr>
            <a:r>
              <a:rPr lang="en-US" sz="1500" dirty="0">
                <a:latin typeface="Arial" panose="020B0604020202020204" pitchFamily="34" charset="0"/>
                <a:cs typeface="Arial" panose="020B0604020202020204" pitchFamily="34" charset="0"/>
              </a:rPr>
              <a:t>Intronic deletion &gt; altered splicing with intron retention</a:t>
            </a:r>
          </a:p>
          <a:p>
            <a:pPr marL="285750" indent="-285750">
              <a:buFont typeface="Arial" panose="020B0604020202020204" pitchFamily="34" charset="0"/>
              <a:buChar char="•"/>
            </a:pPr>
            <a:endParaRPr lang="en-US" sz="15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500" dirty="0">
                <a:latin typeface="Arial" panose="020B0604020202020204" pitchFamily="34" charset="0"/>
                <a:cs typeface="Arial" panose="020B0604020202020204" pitchFamily="34" charset="0"/>
              </a:rPr>
              <a:t>Lowest expression of </a:t>
            </a:r>
            <a:r>
              <a:rPr lang="en-US" sz="1500" i="1" dirty="0">
                <a:latin typeface="Arial" panose="020B0604020202020204" pitchFamily="34" charset="0"/>
                <a:cs typeface="Arial" panose="020B0604020202020204" pitchFamily="34" charset="0"/>
              </a:rPr>
              <a:t>ASNS</a:t>
            </a:r>
            <a:r>
              <a:rPr lang="en-US" sz="1500" dirty="0">
                <a:latin typeface="Arial" panose="020B0604020202020204" pitchFamily="34" charset="0"/>
                <a:cs typeface="Arial" panose="020B0604020202020204" pitchFamily="34" charset="0"/>
              </a:rPr>
              <a:t> in our RGP cohort</a:t>
            </a:r>
          </a:p>
          <a:p>
            <a:endParaRPr lang="en-US" sz="15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500" b="1" dirty="0">
                <a:latin typeface="Arial" panose="020B0604020202020204" pitchFamily="34" charset="0"/>
                <a:cs typeface="Arial" panose="020B0604020202020204" pitchFamily="34" charset="0"/>
              </a:rPr>
              <a:t>MDT agreed </a:t>
            </a:r>
            <a:r>
              <a:rPr lang="en-US" sz="1500" b="1" i="1" dirty="0">
                <a:latin typeface="Arial" panose="020B0604020202020204" pitchFamily="34" charset="0"/>
                <a:cs typeface="Arial" panose="020B0604020202020204" pitchFamily="34" charset="0"/>
              </a:rPr>
              <a:t>ASNS</a:t>
            </a:r>
            <a:r>
              <a:rPr lang="en-US" sz="1500" b="1" dirty="0">
                <a:latin typeface="Arial" panose="020B0604020202020204" pitchFamily="34" charset="0"/>
                <a:cs typeface="Arial" panose="020B0604020202020204" pitchFamily="34" charset="0"/>
              </a:rPr>
              <a:t> is a strong candidate and is returnable</a:t>
            </a:r>
          </a:p>
        </p:txBody>
      </p:sp>
      <p:sp>
        <p:nvSpPr>
          <p:cNvPr id="23" name="Text Box 6">
            <a:extLst>
              <a:ext uri="{FF2B5EF4-FFF2-40B4-BE49-F238E27FC236}">
                <a16:creationId xmlns:a16="http://schemas.microsoft.com/office/drawing/2014/main" id="{511B1E83-82DC-1211-946F-C1C25377F4B7}"/>
              </a:ext>
            </a:extLst>
          </p:cNvPr>
          <p:cNvSpPr txBox="1">
            <a:spLocks noChangeArrowheads="1"/>
          </p:cNvSpPr>
          <p:nvPr/>
        </p:nvSpPr>
        <p:spPr bwMode="auto">
          <a:xfrm>
            <a:off x="0" y="6513094"/>
            <a:ext cx="1500732"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dirty="0">
                <a:solidFill>
                  <a:srgbClr val="646164"/>
                </a:solidFill>
                <a:latin typeface="Arial" panose="020B0604020202020204" pitchFamily="34" charset="0"/>
                <a:cs typeface="Arial" panose="020B0604020202020204" pitchFamily="34" charset="0"/>
              </a:rPr>
              <a:t>Created for CAGI 6</a:t>
            </a:r>
          </a:p>
        </p:txBody>
      </p:sp>
      <p:sp>
        <p:nvSpPr>
          <p:cNvPr id="24" name="Text Box 8">
            <a:extLst>
              <a:ext uri="{FF2B5EF4-FFF2-40B4-BE49-F238E27FC236}">
                <a16:creationId xmlns:a16="http://schemas.microsoft.com/office/drawing/2014/main" id="{BCB91E46-8512-56FA-0C56-1BE6A08E6014}"/>
              </a:ext>
            </a:extLst>
          </p:cNvPr>
          <p:cNvSpPr txBox="1">
            <a:spLocks noChangeArrowheads="1"/>
          </p:cNvSpPr>
          <p:nvPr/>
        </p:nvSpPr>
        <p:spPr bwMode="auto">
          <a:xfrm>
            <a:off x="10854775" y="6513093"/>
            <a:ext cx="1337225"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sz="1200" dirty="0">
                <a:solidFill>
                  <a:srgbClr val="646164"/>
                </a:solidFill>
                <a:latin typeface="Arial" panose="020B0604020202020204" pitchFamily="34" charset="0"/>
                <a:cs typeface="Arial" panose="020B0604020202020204" pitchFamily="34" charset="0"/>
              </a:rPr>
              <a:t>Sarah L. Stenton</a:t>
            </a:r>
          </a:p>
        </p:txBody>
      </p:sp>
      <p:sp>
        <p:nvSpPr>
          <p:cNvPr id="25" name="Text Box 9">
            <a:extLst>
              <a:ext uri="{FF2B5EF4-FFF2-40B4-BE49-F238E27FC236}">
                <a16:creationId xmlns:a16="http://schemas.microsoft.com/office/drawing/2014/main" id="{5969BA35-7F28-1FC9-D24E-B3F912DDE002}"/>
              </a:ext>
            </a:extLst>
          </p:cNvPr>
          <p:cNvSpPr txBox="1">
            <a:spLocks noChangeArrowheads="1"/>
          </p:cNvSpPr>
          <p:nvPr/>
        </p:nvSpPr>
        <p:spPr bwMode="auto">
          <a:xfrm>
            <a:off x="5002649" y="6513094"/>
            <a:ext cx="189667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dirty="0" err="1">
                <a:solidFill>
                  <a:srgbClr val="646164"/>
                </a:solidFill>
                <a:latin typeface="Arial" panose="020B0604020202020204" pitchFamily="34" charset="0"/>
                <a:cs typeface="Arial" panose="020B0604020202020204" pitchFamily="34" charset="0"/>
              </a:rPr>
              <a:t>genomeinterpretation.org</a:t>
            </a:r>
            <a:endParaRPr lang="en-US" altLang="en-US" sz="1200" dirty="0">
              <a:solidFill>
                <a:srgbClr val="646164"/>
              </a:solidFill>
              <a:latin typeface="Arial" panose="020B0604020202020204" pitchFamily="34" charset="0"/>
              <a:cs typeface="Arial" panose="020B0604020202020204" pitchFamily="34" charset="0"/>
            </a:endParaRPr>
          </a:p>
        </p:txBody>
      </p:sp>
      <p:grpSp>
        <p:nvGrpSpPr>
          <p:cNvPr id="2" name="Group 1">
            <a:extLst>
              <a:ext uri="{FF2B5EF4-FFF2-40B4-BE49-F238E27FC236}">
                <a16:creationId xmlns:a16="http://schemas.microsoft.com/office/drawing/2014/main" id="{A950398A-5DAA-03E5-02CE-CDD54E4F08CE}"/>
              </a:ext>
            </a:extLst>
          </p:cNvPr>
          <p:cNvGrpSpPr/>
          <p:nvPr/>
        </p:nvGrpSpPr>
        <p:grpSpPr>
          <a:xfrm>
            <a:off x="5794685" y="1653623"/>
            <a:ext cx="2142170" cy="4730136"/>
            <a:chOff x="5794685" y="1653623"/>
            <a:chExt cx="2142170" cy="4730136"/>
          </a:xfrm>
        </p:grpSpPr>
        <p:sp>
          <p:nvSpPr>
            <p:cNvPr id="3" name="Rectangle 2">
              <a:extLst>
                <a:ext uri="{FF2B5EF4-FFF2-40B4-BE49-F238E27FC236}">
                  <a16:creationId xmlns:a16="http://schemas.microsoft.com/office/drawing/2014/main" id="{E6E5354B-D0D8-9F48-F3A7-C2B5D24B53E0}"/>
                </a:ext>
              </a:extLst>
            </p:cNvPr>
            <p:cNvSpPr/>
            <p:nvPr/>
          </p:nvSpPr>
          <p:spPr>
            <a:xfrm>
              <a:off x="6294615" y="1653623"/>
              <a:ext cx="274482" cy="44473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2D984623-6BF5-D169-7A92-1FABC824EA96}"/>
                </a:ext>
              </a:extLst>
            </p:cNvPr>
            <p:cNvSpPr/>
            <p:nvPr/>
          </p:nvSpPr>
          <p:spPr>
            <a:xfrm>
              <a:off x="6257770" y="5624753"/>
              <a:ext cx="332583" cy="13539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B57AC145-ED8E-3D33-5AB2-15270082F828}"/>
                </a:ext>
              </a:extLst>
            </p:cNvPr>
            <p:cNvPicPr>
              <a:picLocks noChangeAspect="1"/>
            </p:cNvPicPr>
            <p:nvPr/>
          </p:nvPicPr>
          <p:blipFill rotWithShape="1">
            <a:blip r:embed="rId4"/>
            <a:srcRect l="70435" t="54279" r="3021" b="3795"/>
            <a:stretch/>
          </p:blipFill>
          <p:spPr>
            <a:xfrm>
              <a:off x="6431856" y="1810234"/>
              <a:ext cx="1504999" cy="3431043"/>
            </a:xfrm>
            <a:prstGeom prst="rect">
              <a:avLst/>
            </a:prstGeom>
          </p:spPr>
        </p:pic>
        <p:sp>
          <p:nvSpPr>
            <p:cNvPr id="20" name="Rectangle 19">
              <a:extLst>
                <a:ext uri="{FF2B5EF4-FFF2-40B4-BE49-F238E27FC236}">
                  <a16:creationId xmlns:a16="http://schemas.microsoft.com/office/drawing/2014/main" id="{B999846E-61DF-D26B-48F5-E7E3A4F2E64F}"/>
                </a:ext>
              </a:extLst>
            </p:cNvPr>
            <p:cNvSpPr/>
            <p:nvPr/>
          </p:nvSpPr>
          <p:spPr>
            <a:xfrm rot="18316065">
              <a:off x="5847945" y="5631134"/>
              <a:ext cx="1191491" cy="31376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000" b="1" dirty="0">
                  <a:solidFill>
                    <a:schemeClr val="tx1"/>
                  </a:solidFill>
                  <a:latin typeface="Arial" panose="020B0604020202020204" pitchFamily="34" charset="0"/>
                  <a:cs typeface="Arial" panose="020B0604020202020204" pitchFamily="34" charset="0"/>
                </a:rPr>
                <a:t>GTEx blood</a:t>
              </a:r>
            </a:p>
          </p:txBody>
        </p:sp>
        <p:sp>
          <p:nvSpPr>
            <p:cNvPr id="26" name="Rectangle 25">
              <a:extLst>
                <a:ext uri="{FF2B5EF4-FFF2-40B4-BE49-F238E27FC236}">
                  <a16:creationId xmlns:a16="http://schemas.microsoft.com/office/drawing/2014/main" id="{3EB60632-6E6B-E8AD-AFD2-B1B18913D6B1}"/>
                </a:ext>
              </a:extLst>
            </p:cNvPr>
            <p:cNvSpPr/>
            <p:nvPr/>
          </p:nvSpPr>
          <p:spPr>
            <a:xfrm rot="18316065">
              <a:off x="6390334" y="5631134"/>
              <a:ext cx="1191491" cy="31376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000" b="1" dirty="0">
                  <a:solidFill>
                    <a:schemeClr val="tx1"/>
                  </a:solidFill>
                  <a:latin typeface="Arial" panose="020B0604020202020204" pitchFamily="34" charset="0"/>
                  <a:cs typeface="Arial" panose="020B0604020202020204" pitchFamily="34" charset="0"/>
                </a:rPr>
                <a:t>RGP probands</a:t>
              </a:r>
            </a:p>
          </p:txBody>
        </p:sp>
        <p:sp>
          <p:nvSpPr>
            <p:cNvPr id="34" name="Rectangle 33">
              <a:extLst>
                <a:ext uri="{FF2B5EF4-FFF2-40B4-BE49-F238E27FC236}">
                  <a16:creationId xmlns:a16="http://schemas.microsoft.com/office/drawing/2014/main" id="{76142870-9F91-651D-D7C4-B7C0AC7E4F70}"/>
                </a:ext>
              </a:extLst>
            </p:cNvPr>
            <p:cNvSpPr/>
            <p:nvPr/>
          </p:nvSpPr>
          <p:spPr>
            <a:xfrm rot="18316065">
              <a:off x="6917718" y="5631134"/>
              <a:ext cx="1191491" cy="31376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000" b="1" dirty="0">
                  <a:solidFill>
                    <a:schemeClr val="tx1"/>
                  </a:solidFill>
                  <a:latin typeface="Arial" panose="020B0604020202020204" pitchFamily="34" charset="0"/>
                  <a:cs typeface="Arial" panose="020B0604020202020204" pitchFamily="34" charset="0"/>
                </a:rPr>
                <a:t>CAGI proband</a:t>
              </a:r>
            </a:p>
          </p:txBody>
        </p:sp>
        <p:cxnSp>
          <p:nvCxnSpPr>
            <p:cNvPr id="7" name="Straight Connector 6">
              <a:extLst>
                <a:ext uri="{FF2B5EF4-FFF2-40B4-BE49-F238E27FC236}">
                  <a16:creationId xmlns:a16="http://schemas.microsoft.com/office/drawing/2014/main" id="{21BCA8FB-5E9C-09C6-4096-F5FC325A5FFB}"/>
                </a:ext>
              </a:extLst>
            </p:cNvPr>
            <p:cNvCxnSpPr>
              <a:cxnSpLocks/>
            </p:cNvCxnSpPr>
            <p:nvPr/>
          </p:nvCxnSpPr>
          <p:spPr>
            <a:xfrm>
              <a:off x="6274335" y="1961697"/>
              <a:ext cx="0" cy="327958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C2324EA6-BB1D-9BAC-31CF-D8C4605D3772}"/>
                </a:ext>
              </a:extLst>
            </p:cNvPr>
            <p:cNvCxnSpPr>
              <a:cxnSpLocks/>
            </p:cNvCxnSpPr>
            <p:nvPr/>
          </p:nvCxnSpPr>
          <p:spPr>
            <a:xfrm flipH="1">
              <a:off x="6274335" y="5241277"/>
              <a:ext cx="16459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6" name="Rectangle 35">
              <a:extLst>
                <a:ext uri="{FF2B5EF4-FFF2-40B4-BE49-F238E27FC236}">
                  <a16:creationId xmlns:a16="http://schemas.microsoft.com/office/drawing/2014/main" id="{33D205B1-F73F-A6A5-5F89-C9DB64F48C41}"/>
                </a:ext>
              </a:extLst>
            </p:cNvPr>
            <p:cNvSpPr/>
            <p:nvPr/>
          </p:nvSpPr>
          <p:spPr>
            <a:xfrm rot="16200000">
              <a:off x="4946713" y="3504584"/>
              <a:ext cx="2013073" cy="313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latin typeface="Arial" panose="020B0604020202020204" pitchFamily="34" charset="0"/>
                  <a:cs typeface="Arial" panose="020B0604020202020204" pitchFamily="34" charset="0"/>
                </a:rPr>
                <a:t>Expression (TPM)</a:t>
              </a:r>
            </a:p>
          </p:txBody>
        </p:sp>
        <p:sp>
          <p:nvSpPr>
            <p:cNvPr id="37" name="Rectangle 36">
              <a:extLst>
                <a:ext uri="{FF2B5EF4-FFF2-40B4-BE49-F238E27FC236}">
                  <a16:creationId xmlns:a16="http://schemas.microsoft.com/office/drawing/2014/main" id="{BD4E075B-4363-6FB7-712C-E3B4F1137C44}"/>
                </a:ext>
              </a:extLst>
            </p:cNvPr>
            <p:cNvSpPr/>
            <p:nvPr/>
          </p:nvSpPr>
          <p:spPr>
            <a:xfrm>
              <a:off x="5794685" y="1799804"/>
              <a:ext cx="523308" cy="3210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000" dirty="0">
                  <a:solidFill>
                    <a:schemeClr val="tx1"/>
                  </a:solidFill>
                  <a:latin typeface="Arial" panose="020B0604020202020204" pitchFamily="34" charset="0"/>
                  <a:cs typeface="Arial" panose="020B0604020202020204" pitchFamily="34" charset="0"/>
                </a:rPr>
                <a:t>50</a:t>
              </a:r>
            </a:p>
          </p:txBody>
        </p:sp>
        <p:sp>
          <p:nvSpPr>
            <p:cNvPr id="38" name="Rectangle 37">
              <a:extLst>
                <a:ext uri="{FF2B5EF4-FFF2-40B4-BE49-F238E27FC236}">
                  <a16:creationId xmlns:a16="http://schemas.microsoft.com/office/drawing/2014/main" id="{96AB64B5-EB1F-04AD-A647-0255C17EAA9C}"/>
                </a:ext>
              </a:extLst>
            </p:cNvPr>
            <p:cNvSpPr/>
            <p:nvPr/>
          </p:nvSpPr>
          <p:spPr>
            <a:xfrm>
              <a:off x="5794685" y="2353015"/>
              <a:ext cx="523308" cy="3210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000" dirty="0">
                  <a:solidFill>
                    <a:schemeClr val="tx1"/>
                  </a:solidFill>
                  <a:latin typeface="Arial" panose="020B0604020202020204" pitchFamily="34" charset="0"/>
                  <a:cs typeface="Arial" panose="020B0604020202020204" pitchFamily="34" charset="0"/>
                </a:rPr>
                <a:t>20</a:t>
              </a:r>
            </a:p>
          </p:txBody>
        </p:sp>
        <p:sp>
          <p:nvSpPr>
            <p:cNvPr id="39" name="Rectangle 38">
              <a:extLst>
                <a:ext uri="{FF2B5EF4-FFF2-40B4-BE49-F238E27FC236}">
                  <a16:creationId xmlns:a16="http://schemas.microsoft.com/office/drawing/2014/main" id="{0FD04B09-EF6D-3CCC-7288-8307899AB854}"/>
                </a:ext>
              </a:extLst>
            </p:cNvPr>
            <p:cNvSpPr/>
            <p:nvPr/>
          </p:nvSpPr>
          <p:spPr>
            <a:xfrm>
              <a:off x="5794685" y="2900443"/>
              <a:ext cx="523308" cy="3210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000" dirty="0">
                  <a:solidFill>
                    <a:schemeClr val="tx1"/>
                  </a:solidFill>
                  <a:latin typeface="Arial" panose="020B0604020202020204" pitchFamily="34" charset="0"/>
                  <a:cs typeface="Arial" panose="020B0604020202020204" pitchFamily="34" charset="0"/>
                </a:rPr>
                <a:t>10</a:t>
              </a:r>
            </a:p>
          </p:txBody>
        </p:sp>
        <p:sp>
          <p:nvSpPr>
            <p:cNvPr id="40" name="Rectangle 39">
              <a:extLst>
                <a:ext uri="{FF2B5EF4-FFF2-40B4-BE49-F238E27FC236}">
                  <a16:creationId xmlns:a16="http://schemas.microsoft.com/office/drawing/2014/main" id="{080F2B58-0578-251E-CA58-E0B30EF4DC19}"/>
                </a:ext>
              </a:extLst>
            </p:cNvPr>
            <p:cNvSpPr/>
            <p:nvPr/>
          </p:nvSpPr>
          <p:spPr>
            <a:xfrm>
              <a:off x="5794685" y="3449502"/>
              <a:ext cx="523308" cy="3210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000" dirty="0">
                  <a:solidFill>
                    <a:schemeClr val="tx1"/>
                  </a:solidFill>
                  <a:latin typeface="Arial" panose="020B0604020202020204" pitchFamily="34" charset="0"/>
                  <a:cs typeface="Arial" panose="020B0604020202020204" pitchFamily="34" charset="0"/>
                </a:rPr>
                <a:t>5</a:t>
              </a:r>
            </a:p>
          </p:txBody>
        </p:sp>
        <p:sp>
          <p:nvSpPr>
            <p:cNvPr id="41" name="Rectangle 40">
              <a:extLst>
                <a:ext uri="{FF2B5EF4-FFF2-40B4-BE49-F238E27FC236}">
                  <a16:creationId xmlns:a16="http://schemas.microsoft.com/office/drawing/2014/main" id="{0DD9AE69-4CDE-64EB-8780-C452CB92FC0E}"/>
                </a:ext>
              </a:extLst>
            </p:cNvPr>
            <p:cNvSpPr/>
            <p:nvPr/>
          </p:nvSpPr>
          <p:spPr>
            <a:xfrm>
              <a:off x="5794685" y="4175382"/>
              <a:ext cx="523308" cy="3210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000" dirty="0">
                  <a:solidFill>
                    <a:schemeClr val="tx1"/>
                  </a:solidFill>
                  <a:latin typeface="Arial" panose="020B0604020202020204" pitchFamily="34" charset="0"/>
                  <a:cs typeface="Arial" panose="020B0604020202020204" pitchFamily="34" charset="0"/>
                </a:rPr>
                <a:t>2</a:t>
              </a:r>
            </a:p>
          </p:txBody>
        </p:sp>
        <p:sp>
          <p:nvSpPr>
            <p:cNvPr id="42" name="Rectangle 41">
              <a:extLst>
                <a:ext uri="{FF2B5EF4-FFF2-40B4-BE49-F238E27FC236}">
                  <a16:creationId xmlns:a16="http://schemas.microsoft.com/office/drawing/2014/main" id="{224A7015-6680-2E86-5BD0-521FF7DBDF52}"/>
                </a:ext>
              </a:extLst>
            </p:cNvPr>
            <p:cNvSpPr/>
            <p:nvPr/>
          </p:nvSpPr>
          <p:spPr>
            <a:xfrm>
              <a:off x="5794685" y="4734605"/>
              <a:ext cx="523308" cy="3210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000" dirty="0">
                  <a:solidFill>
                    <a:schemeClr val="tx1"/>
                  </a:solidFill>
                  <a:latin typeface="Arial" panose="020B0604020202020204" pitchFamily="34" charset="0"/>
                  <a:cs typeface="Arial" panose="020B0604020202020204" pitchFamily="34" charset="0"/>
                </a:rPr>
                <a:t>1</a:t>
              </a:r>
            </a:p>
          </p:txBody>
        </p:sp>
      </p:grpSp>
    </p:spTree>
    <p:extLst>
      <p:ext uri="{BB962C8B-B14F-4D97-AF65-F5344CB8AC3E}">
        <p14:creationId xmlns:p14="http://schemas.microsoft.com/office/powerpoint/2010/main" val="3603632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3" descr="A picture containing diagram&#10;&#10;Description automatically generated">
            <a:extLst>
              <a:ext uri="{FF2B5EF4-FFF2-40B4-BE49-F238E27FC236}">
                <a16:creationId xmlns:a16="http://schemas.microsoft.com/office/drawing/2014/main" id="{5B774561-5AFE-2E0B-4F25-AE30DC1F2EA8}"/>
              </a:ext>
            </a:extLst>
          </p:cNvPr>
          <p:cNvPicPr>
            <a:picLocks noChangeAspect="1"/>
          </p:cNvPicPr>
          <p:nvPr/>
        </p:nvPicPr>
        <p:blipFill>
          <a:blip r:embed="rId2"/>
          <a:stretch>
            <a:fillRect/>
          </a:stretch>
        </p:blipFill>
        <p:spPr>
          <a:xfrm>
            <a:off x="1969894" y="1719035"/>
            <a:ext cx="8929895" cy="4551779"/>
          </a:xfrm>
          <a:prstGeom prst="rect">
            <a:avLst/>
          </a:prstGeom>
        </p:spPr>
      </p:pic>
      <p:sp>
        <p:nvSpPr>
          <p:cNvPr id="5" name="Rectangle 4">
            <a:extLst>
              <a:ext uri="{FF2B5EF4-FFF2-40B4-BE49-F238E27FC236}">
                <a16:creationId xmlns:a16="http://schemas.microsoft.com/office/drawing/2014/main" id="{0467F334-5C39-9314-D143-A666C038A559}"/>
              </a:ext>
            </a:extLst>
          </p:cNvPr>
          <p:cNvSpPr/>
          <p:nvPr/>
        </p:nvSpPr>
        <p:spPr>
          <a:xfrm>
            <a:off x="-180109" y="-96982"/>
            <a:ext cx="12704618" cy="1385455"/>
          </a:xfrm>
          <a:prstGeom prst="rect">
            <a:avLst/>
          </a:prstGeom>
          <a:solidFill>
            <a:srgbClr val="6AA4A2"/>
          </a:solidFill>
          <a:ln>
            <a:solidFill>
              <a:srgbClr val="6AA4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03626A1C-702D-E20D-B9DB-0D007E51F70C}"/>
              </a:ext>
            </a:extLst>
          </p:cNvPr>
          <p:cNvSpPr>
            <a:spLocks noGrp="1"/>
          </p:cNvSpPr>
          <p:nvPr>
            <p:ph type="title"/>
          </p:nvPr>
        </p:nvSpPr>
        <p:spPr>
          <a:xfrm>
            <a:off x="838200" y="-67037"/>
            <a:ext cx="10515600" cy="1325563"/>
          </a:xfrm>
        </p:spPr>
        <p:txBody>
          <a:bodyPr>
            <a:normAutofit/>
          </a:bodyPr>
          <a:lstStyle/>
          <a:p>
            <a:r>
              <a:rPr lang="en-US" sz="2500" b="1" dirty="0">
                <a:solidFill>
                  <a:schemeClr val="bg1"/>
                </a:solidFill>
                <a:latin typeface="Arial" panose="020B0604020202020204" pitchFamily="34" charset="0"/>
                <a:cs typeface="Arial" panose="020B0604020202020204" pitchFamily="34" charset="0"/>
              </a:rPr>
              <a:t>Candidate 2. compound heterozygous frameshift and deep intronic indel in </a:t>
            </a:r>
            <a:r>
              <a:rPr lang="en-US" sz="2500" b="1" i="1" dirty="0">
                <a:solidFill>
                  <a:schemeClr val="bg1"/>
                </a:solidFill>
                <a:latin typeface="Arial" panose="020B0604020202020204" pitchFamily="34" charset="0"/>
                <a:cs typeface="Arial" panose="020B0604020202020204" pitchFamily="34" charset="0"/>
              </a:rPr>
              <a:t>ASNS</a:t>
            </a:r>
          </a:p>
        </p:txBody>
      </p:sp>
      <p:sp>
        <p:nvSpPr>
          <p:cNvPr id="7" name="Rectangle 6">
            <a:extLst>
              <a:ext uri="{FF2B5EF4-FFF2-40B4-BE49-F238E27FC236}">
                <a16:creationId xmlns:a16="http://schemas.microsoft.com/office/drawing/2014/main" id="{F1D0EFEB-79D8-ADAF-B5AE-1418FA07809D}"/>
              </a:ext>
            </a:extLst>
          </p:cNvPr>
          <p:cNvSpPr/>
          <p:nvPr/>
        </p:nvSpPr>
        <p:spPr>
          <a:xfrm>
            <a:off x="2570083" y="3069438"/>
            <a:ext cx="1353486" cy="34968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b="1" dirty="0">
                <a:solidFill>
                  <a:schemeClr val="tx1"/>
                </a:solidFill>
                <a:latin typeface="Arial" panose="020B0604020202020204" pitchFamily="34" charset="0"/>
                <a:cs typeface="Arial" panose="020B0604020202020204" pitchFamily="34" charset="0"/>
              </a:rPr>
              <a:t>CAGI proband</a:t>
            </a:r>
          </a:p>
        </p:txBody>
      </p:sp>
      <p:sp>
        <p:nvSpPr>
          <p:cNvPr id="8" name="Rectangle 7">
            <a:extLst>
              <a:ext uri="{FF2B5EF4-FFF2-40B4-BE49-F238E27FC236}">
                <a16:creationId xmlns:a16="http://schemas.microsoft.com/office/drawing/2014/main" id="{6B4E6CB6-8091-D9A7-12CF-28A26CA7E83B}"/>
              </a:ext>
            </a:extLst>
          </p:cNvPr>
          <p:cNvSpPr/>
          <p:nvPr/>
        </p:nvSpPr>
        <p:spPr>
          <a:xfrm>
            <a:off x="2570083" y="4688090"/>
            <a:ext cx="1191491" cy="31376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b="1" dirty="0">
                <a:solidFill>
                  <a:schemeClr val="tx1"/>
                </a:solidFill>
                <a:latin typeface="Arial" panose="020B0604020202020204" pitchFamily="34" charset="0"/>
                <a:cs typeface="Arial" panose="020B0604020202020204" pitchFamily="34" charset="0"/>
              </a:rPr>
              <a:t>Aggregate </a:t>
            </a:r>
          </a:p>
          <a:p>
            <a:r>
              <a:rPr lang="en-US" sz="1000" b="1" dirty="0" err="1">
                <a:solidFill>
                  <a:schemeClr val="tx1"/>
                </a:solidFill>
                <a:latin typeface="Arial" panose="020B0604020202020204" pitchFamily="34" charset="0"/>
                <a:cs typeface="Arial" panose="020B0604020202020204" pitchFamily="34" charset="0"/>
              </a:rPr>
              <a:t>GTEx</a:t>
            </a:r>
            <a:r>
              <a:rPr lang="en-US" sz="1000" b="1" dirty="0">
                <a:solidFill>
                  <a:schemeClr val="tx1"/>
                </a:solidFill>
                <a:latin typeface="Arial" panose="020B0604020202020204" pitchFamily="34" charset="0"/>
                <a:cs typeface="Arial" panose="020B0604020202020204" pitchFamily="34" charset="0"/>
              </a:rPr>
              <a:t> blood</a:t>
            </a:r>
          </a:p>
        </p:txBody>
      </p:sp>
      <p:sp>
        <p:nvSpPr>
          <p:cNvPr id="9" name="Rectangle 8">
            <a:extLst>
              <a:ext uri="{FF2B5EF4-FFF2-40B4-BE49-F238E27FC236}">
                <a16:creationId xmlns:a16="http://schemas.microsoft.com/office/drawing/2014/main" id="{E81DF05A-A3F4-C601-C5C4-D34DFEC31FDA}"/>
              </a:ext>
            </a:extLst>
          </p:cNvPr>
          <p:cNvSpPr/>
          <p:nvPr/>
        </p:nvSpPr>
        <p:spPr>
          <a:xfrm>
            <a:off x="1738308" y="3007445"/>
            <a:ext cx="831775" cy="357594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211886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69505141-E464-EED3-9A2F-B9DC12CD5AE6}"/>
              </a:ext>
            </a:extLst>
          </p:cNvPr>
          <p:cNvSpPr/>
          <p:nvPr/>
        </p:nvSpPr>
        <p:spPr>
          <a:xfrm>
            <a:off x="-180109" y="-96982"/>
            <a:ext cx="12704618" cy="1385455"/>
          </a:xfrm>
          <a:prstGeom prst="rect">
            <a:avLst/>
          </a:prstGeom>
          <a:solidFill>
            <a:srgbClr val="6AA4A2"/>
          </a:solidFill>
          <a:ln>
            <a:solidFill>
              <a:srgbClr val="6AA4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itle 1">
            <a:extLst>
              <a:ext uri="{FF2B5EF4-FFF2-40B4-BE49-F238E27FC236}">
                <a16:creationId xmlns:a16="http://schemas.microsoft.com/office/drawing/2014/main" id="{9A75BCE0-0E64-2BF3-93ED-94D43D8C0E83}"/>
              </a:ext>
            </a:extLst>
          </p:cNvPr>
          <p:cNvSpPr>
            <a:spLocks noGrp="1"/>
          </p:cNvSpPr>
          <p:nvPr>
            <p:ph type="title"/>
          </p:nvPr>
        </p:nvSpPr>
        <p:spPr>
          <a:xfrm>
            <a:off x="838200" y="-67037"/>
            <a:ext cx="10515600" cy="1325563"/>
          </a:xfrm>
        </p:spPr>
        <p:txBody>
          <a:bodyPr>
            <a:normAutofit/>
          </a:bodyPr>
          <a:lstStyle/>
          <a:p>
            <a:r>
              <a:rPr lang="en-US" sz="2500" b="1" dirty="0">
                <a:solidFill>
                  <a:schemeClr val="bg1"/>
                </a:solidFill>
                <a:latin typeface="Arial" panose="020B0604020202020204" pitchFamily="34" charset="0"/>
                <a:cs typeface="Arial" panose="020B0604020202020204" pitchFamily="34" charset="0"/>
              </a:rPr>
              <a:t>Novel disease gene candidates</a:t>
            </a:r>
            <a:endParaRPr lang="en-US" sz="2500" b="1" i="1" dirty="0">
              <a:solidFill>
                <a:schemeClr val="bg1"/>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E2973BD6-43C4-6F04-80EC-BC9D6DFA1F45}"/>
              </a:ext>
            </a:extLst>
          </p:cNvPr>
          <p:cNvSpPr txBox="1"/>
          <p:nvPr/>
        </p:nvSpPr>
        <p:spPr>
          <a:xfrm>
            <a:off x="838200" y="1603096"/>
            <a:ext cx="10204938" cy="553998"/>
          </a:xfrm>
          <a:prstGeom prst="rect">
            <a:avLst/>
          </a:prstGeom>
          <a:noFill/>
        </p:spPr>
        <p:txBody>
          <a:bodyPr wrap="square" rtlCol="0">
            <a:spAutoFit/>
          </a:bodyPr>
          <a:lstStyle/>
          <a:p>
            <a:r>
              <a:rPr lang="en-US" sz="1500" dirty="0">
                <a:latin typeface="Arial" panose="020B0604020202020204" pitchFamily="34" charset="0"/>
                <a:cs typeface="Arial" panose="020B0604020202020204" pitchFamily="34" charset="0"/>
              </a:rPr>
              <a:t>Additionally, </a:t>
            </a:r>
            <a:r>
              <a:rPr lang="en-US" sz="1500" b="1" dirty="0">
                <a:latin typeface="Arial" panose="020B0604020202020204" pitchFamily="34" charset="0"/>
                <a:cs typeface="Arial" panose="020B0604020202020204" pitchFamily="34" charset="0"/>
              </a:rPr>
              <a:t>six</a:t>
            </a:r>
            <a:r>
              <a:rPr lang="en-US" sz="1500" dirty="0">
                <a:latin typeface="Arial" panose="020B0604020202020204" pitchFamily="34" charset="0"/>
                <a:cs typeface="Arial" panose="020B0604020202020204" pitchFamily="34" charset="0"/>
              </a:rPr>
              <a:t> candidates were entered into MME</a:t>
            </a:r>
          </a:p>
          <a:p>
            <a:endParaRPr lang="en-US" sz="1500" dirty="0">
              <a:latin typeface="Arial" panose="020B0604020202020204" pitchFamily="34" charset="0"/>
              <a:cs typeface="Arial" panose="020B0604020202020204" pitchFamily="34" charset="0"/>
            </a:endParaRPr>
          </a:p>
        </p:txBody>
      </p:sp>
      <p:graphicFrame>
        <p:nvGraphicFramePr>
          <p:cNvPr id="3" name="Table 3">
            <a:extLst>
              <a:ext uri="{FF2B5EF4-FFF2-40B4-BE49-F238E27FC236}">
                <a16:creationId xmlns:a16="http://schemas.microsoft.com/office/drawing/2014/main" id="{6A436233-236F-AB67-6D8D-64D7C57F0BB8}"/>
              </a:ext>
            </a:extLst>
          </p:cNvPr>
          <p:cNvGraphicFramePr>
            <a:graphicFrameLocks noGrp="1"/>
          </p:cNvGraphicFramePr>
          <p:nvPr>
            <p:extLst>
              <p:ext uri="{D42A27DB-BD31-4B8C-83A1-F6EECF244321}">
                <p14:modId xmlns:p14="http://schemas.microsoft.com/office/powerpoint/2010/main" val="1868537310"/>
              </p:ext>
            </p:extLst>
          </p:nvPr>
        </p:nvGraphicFramePr>
        <p:xfrm>
          <a:off x="890954" y="2157093"/>
          <a:ext cx="10609379" cy="3200400"/>
        </p:xfrm>
        <a:graphic>
          <a:graphicData uri="http://schemas.openxmlformats.org/drawingml/2006/table">
            <a:tbl>
              <a:tblPr firstRow="1" bandRow="1">
                <a:tableStyleId>{5C22544A-7EE6-4342-B048-85BDC9FD1C3A}</a:tableStyleId>
              </a:tblPr>
              <a:tblGrid>
                <a:gridCol w="814754">
                  <a:extLst>
                    <a:ext uri="{9D8B030D-6E8A-4147-A177-3AD203B41FA5}">
                      <a16:colId xmlns:a16="http://schemas.microsoft.com/office/drawing/2014/main" val="1876811035"/>
                    </a:ext>
                  </a:extLst>
                </a:gridCol>
                <a:gridCol w="1793630">
                  <a:extLst>
                    <a:ext uri="{9D8B030D-6E8A-4147-A177-3AD203B41FA5}">
                      <a16:colId xmlns:a16="http://schemas.microsoft.com/office/drawing/2014/main" val="2868326490"/>
                    </a:ext>
                  </a:extLst>
                </a:gridCol>
                <a:gridCol w="797169">
                  <a:extLst>
                    <a:ext uri="{9D8B030D-6E8A-4147-A177-3AD203B41FA5}">
                      <a16:colId xmlns:a16="http://schemas.microsoft.com/office/drawing/2014/main" val="1344330581"/>
                    </a:ext>
                  </a:extLst>
                </a:gridCol>
                <a:gridCol w="797169">
                  <a:extLst>
                    <a:ext uri="{9D8B030D-6E8A-4147-A177-3AD203B41FA5}">
                      <a16:colId xmlns:a16="http://schemas.microsoft.com/office/drawing/2014/main" val="189878195"/>
                    </a:ext>
                  </a:extLst>
                </a:gridCol>
                <a:gridCol w="797169">
                  <a:extLst>
                    <a:ext uri="{9D8B030D-6E8A-4147-A177-3AD203B41FA5}">
                      <a16:colId xmlns:a16="http://schemas.microsoft.com/office/drawing/2014/main" val="2513510616"/>
                    </a:ext>
                  </a:extLst>
                </a:gridCol>
                <a:gridCol w="1019908">
                  <a:extLst>
                    <a:ext uri="{9D8B030D-6E8A-4147-A177-3AD203B41FA5}">
                      <a16:colId xmlns:a16="http://schemas.microsoft.com/office/drawing/2014/main" val="3334542282"/>
                    </a:ext>
                  </a:extLst>
                </a:gridCol>
                <a:gridCol w="1019908">
                  <a:extLst>
                    <a:ext uri="{9D8B030D-6E8A-4147-A177-3AD203B41FA5}">
                      <a16:colId xmlns:a16="http://schemas.microsoft.com/office/drawing/2014/main" val="2912662080"/>
                    </a:ext>
                  </a:extLst>
                </a:gridCol>
                <a:gridCol w="1019908">
                  <a:extLst>
                    <a:ext uri="{9D8B030D-6E8A-4147-A177-3AD203B41FA5}">
                      <a16:colId xmlns:a16="http://schemas.microsoft.com/office/drawing/2014/main" val="1151380833"/>
                    </a:ext>
                  </a:extLst>
                </a:gridCol>
                <a:gridCol w="1019908">
                  <a:extLst>
                    <a:ext uri="{9D8B030D-6E8A-4147-A177-3AD203B41FA5}">
                      <a16:colId xmlns:a16="http://schemas.microsoft.com/office/drawing/2014/main" val="2254201618"/>
                    </a:ext>
                  </a:extLst>
                </a:gridCol>
                <a:gridCol w="1529856">
                  <a:extLst>
                    <a:ext uri="{9D8B030D-6E8A-4147-A177-3AD203B41FA5}">
                      <a16:colId xmlns:a16="http://schemas.microsoft.com/office/drawing/2014/main" val="365425490"/>
                    </a:ext>
                  </a:extLst>
                </a:gridCol>
              </a:tblGrid>
              <a:tr h="457200">
                <a:tc>
                  <a:txBody>
                    <a:bodyPr/>
                    <a:lstStyle/>
                    <a:p>
                      <a:pPr algn="r"/>
                      <a:r>
                        <a:rPr lang="en-US" sz="1200" b="1" dirty="0">
                          <a:solidFill>
                            <a:schemeClr val="tx1"/>
                          </a:solidFill>
                          <a:latin typeface="Arial" panose="020B0604020202020204" pitchFamily="34" charset="0"/>
                          <a:cs typeface="Arial" panose="020B0604020202020204" pitchFamily="34" charset="0"/>
                        </a:rPr>
                        <a:t>Gene</a:t>
                      </a:r>
                    </a:p>
                  </a:txBody>
                  <a:tcPr anchor="ct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200" b="1" dirty="0">
                          <a:solidFill>
                            <a:schemeClr val="tx1"/>
                          </a:solidFill>
                          <a:latin typeface="Arial" panose="020B0604020202020204" pitchFamily="34" charset="0"/>
                          <a:cs typeface="Arial" panose="020B0604020202020204" pitchFamily="34" charset="0"/>
                        </a:rPr>
                        <a:t>Variants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200" b="1" dirty="0">
                          <a:solidFill>
                            <a:schemeClr val="tx1"/>
                          </a:solidFill>
                          <a:latin typeface="Arial" panose="020B0604020202020204" pitchFamily="34" charset="0"/>
                          <a:cs typeface="Arial" panose="020B0604020202020204" pitchFamily="34" charset="0"/>
                        </a:rPr>
                        <a:t>Number Teams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200" b="1" dirty="0">
                          <a:solidFill>
                            <a:schemeClr val="tx1"/>
                          </a:solidFill>
                          <a:latin typeface="Arial" panose="020B0604020202020204" pitchFamily="34" charset="0"/>
                          <a:cs typeface="Arial" panose="020B0604020202020204" pitchFamily="34" charset="0"/>
                        </a:rPr>
                        <a:t>Number Models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200" b="1" dirty="0">
                          <a:solidFill>
                            <a:schemeClr val="tx1"/>
                          </a:solidFill>
                          <a:latin typeface="Arial" panose="020B0604020202020204" pitchFamily="34" charset="0"/>
                          <a:cs typeface="Arial" panose="020B0604020202020204" pitchFamily="34" charset="0"/>
                        </a:rPr>
                        <a:t>Rank</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4">
                  <a:txBody>
                    <a:bodyPr/>
                    <a:lstStyle/>
                    <a:p>
                      <a:pPr algn="r"/>
                      <a:r>
                        <a:rPr lang="en-US" sz="1200" b="1" dirty="0">
                          <a:solidFill>
                            <a:schemeClr val="tx1"/>
                          </a:solidFill>
                          <a:latin typeface="Arial" panose="020B0604020202020204" pitchFamily="34" charset="0"/>
                          <a:cs typeface="Arial" panose="020B0604020202020204" pitchFamily="34" charset="0"/>
                        </a:rPr>
                        <a:t>Evidence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r"/>
                      <a:endParaRPr lang="en-US" sz="1200" b="1"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r"/>
                      <a:endParaRPr lang="en-US" sz="1200" b="1"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r"/>
                      <a:endParaRPr lang="en-US" sz="1200" b="1"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200" b="1" dirty="0">
                          <a:solidFill>
                            <a:schemeClr val="tx1"/>
                          </a:solidFill>
                          <a:latin typeface="Arial" panose="020B0604020202020204" pitchFamily="34" charset="0"/>
                          <a:cs typeface="Arial" panose="020B0604020202020204" pitchFamily="34" charset="0"/>
                        </a:rPr>
                        <a:t>Follow-up</a:t>
                      </a:r>
                    </a:p>
                  </a:txBody>
                  <a:tcPr anchor="ctr">
                    <a:lnL w="12700" cap="flat" cmpd="sng" algn="ctr">
                      <a:solidFill>
                        <a:schemeClr val="tx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32374769"/>
                  </a:ext>
                </a:extLst>
              </a:tr>
              <a:tr h="457200">
                <a:tc>
                  <a:txBody>
                    <a:bodyPr/>
                    <a:lstStyle/>
                    <a:p>
                      <a:pPr algn="r"/>
                      <a:r>
                        <a:rPr lang="en-US" sz="1200" i="1" dirty="0">
                          <a:latin typeface="Arial" panose="020B0604020202020204" pitchFamily="34" charset="0"/>
                          <a:cs typeface="Arial" panose="020B0604020202020204" pitchFamily="34" charset="0"/>
                        </a:rPr>
                        <a:t>MRPL54</a:t>
                      </a:r>
                    </a:p>
                  </a:txBody>
                  <a:tcPr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200" dirty="0">
                          <a:latin typeface="Arial" panose="020B0604020202020204" pitchFamily="34" charset="0"/>
                          <a:cs typeface="Arial" panose="020B0604020202020204" pitchFamily="34" charset="0"/>
                        </a:rPr>
                        <a:t>missense; splice region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200" dirty="0">
                          <a:latin typeface="Arial" panose="020B0604020202020204" pitchFamily="34" charset="0"/>
                          <a:cs typeface="Arial" panose="020B0604020202020204" pitchFamily="34"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200" dirty="0">
                          <a:latin typeface="Arial" panose="020B0604020202020204" pitchFamily="34" charset="0"/>
                          <a:cs typeface="Arial" panose="020B0604020202020204" pitchFamily="34"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200" dirty="0">
                          <a:latin typeface="Arial" panose="020B0604020202020204" pitchFamily="34" charset="0"/>
                          <a:cs typeface="Arial" panose="020B0604020202020204" pitchFamily="34"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endParaRPr lang="en-US" sz="100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r"/>
                      <a:endParaRPr lang="en-US" sz="100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pattFill prst="wdUpDiag">
                      <a:fgClr>
                        <a:srgbClr val="F6D1EE"/>
                      </a:fgClr>
                      <a:bgClr>
                        <a:schemeClr val="bg1"/>
                      </a:bgClr>
                    </a:pattFill>
                  </a:tcPr>
                </a:tc>
                <a:tc>
                  <a:txBody>
                    <a:bodyPr/>
                    <a:lstStyle/>
                    <a:p>
                      <a:pPr algn="r"/>
                      <a:endParaRPr lang="en-US" sz="100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pattFill prst="wdUpDiag">
                      <a:fgClr>
                        <a:srgbClr val="F6D1EE"/>
                      </a:fgClr>
                      <a:bgClr>
                        <a:schemeClr val="bg1"/>
                      </a:bgClr>
                    </a:pattFill>
                  </a:tcPr>
                </a:tc>
                <a:tc>
                  <a:txBody>
                    <a:bodyPr/>
                    <a:lstStyle/>
                    <a:p>
                      <a:pPr algn="r"/>
                      <a:endParaRPr lang="en-US" sz="100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r"/>
                      <a:r>
                        <a:rPr lang="en-US" sz="1200" dirty="0">
                          <a:latin typeface="Arial" panose="020B0604020202020204" pitchFamily="34" charset="0"/>
                          <a:cs typeface="Arial" panose="020B0604020202020204" pitchFamily="34" charset="0"/>
                        </a:rPr>
                        <a:t>RNA-seq; MME, no strong matches</a:t>
                      </a:r>
                    </a:p>
                  </a:txBody>
                  <a:tcPr anchor="ct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31591473"/>
                  </a:ext>
                </a:extLst>
              </a:tr>
              <a:tr h="457200">
                <a:tc>
                  <a:txBody>
                    <a:bodyPr/>
                    <a:lstStyle/>
                    <a:p>
                      <a:pPr algn="r"/>
                      <a:r>
                        <a:rPr lang="en-US" sz="1200" i="1" dirty="0">
                          <a:latin typeface="Arial" panose="020B0604020202020204" pitchFamily="34" charset="0"/>
                          <a:cs typeface="Arial" panose="020B0604020202020204" pitchFamily="34" charset="0"/>
                        </a:rPr>
                        <a:t>FRY</a:t>
                      </a:r>
                    </a:p>
                  </a:txBody>
                  <a:tcPr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200" dirty="0">
                          <a:latin typeface="Arial" panose="020B0604020202020204" pitchFamily="34" charset="0"/>
                          <a:cs typeface="Arial" panose="020B0604020202020204" pitchFamily="34" charset="0"/>
                        </a:rPr>
                        <a:t>missense; missense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200" dirty="0">
                          <a:latin typeface="Arial" panose="020B0604020202020204" pitchFamily="34" charset="0"/>
                          <a:cs typeface="Arial" panose="020B0604020202020204" pitchFamily="34"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200" dirty="0">
                          <a:latin typeface="Arial" panose="020B0604020202020204" pitchFamily="34" charset="0"/>
                          <a:cs typeface="Arial" panose="020B0604020202020204" pitchFamily="34"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200" dirty="0">
                          <a:latin typeface="Arial" panose="020B0604020202020204" pitchFamily="34" charset="0"/>
                          <a:cs typeface="Arial" panose="020B0604020202020204" pitchFamily="34"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endParaRPr lang="en-US" sz="100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r"/>
                      <a:endParaRPr lang="en-US" sz="100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r"/>
                      <a:endParaRPr lang="en-US" sz="100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pattFill prst="wdUpDiag">
                      <a:fgClr>
                        <a:srgbClr val="F6D1EE"/>
                      </a:fgClr>
                      <a:bgClr>
                        <a:schemeClr val="bg1"/>
                      </a:bgClr>
                    </a:pattFill>
                  </a:tcPr>
                </a:tc>
                <a:tc>
                  <a:txBody>
                    <a:bodyPr/>
                    <a:lstStyle/>
                    <a:p>
                      <a:pPr algn="r"/>
                      <a:endParaRPr lang="en-US" sz="100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r"/>
                      <a:r>
                        <a:rPr lang="en-US" sz="1200" dirty="0">
                          <a:latin typeface="Arial" panose="020B0604020202020204" pitchFamily="34" charset="0"/>
                          <a:cs typeface="Arial" panose="020B0604020202020204" pitchFamily="34" charset="0"/>
                        </a:rPr>
                        <a:t>MME, no strong matches</a:t>
                      </a:r>
                    </a:p>
                  </a:txBody>
                  <a:tcPr anchor="ct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26538597"/>
                  </a:ext>
                </a:extLst>
              </a:tr>
              <a:tr h="457200">
                <a:tc>
                  <a:txBody>
                    <a:bodyPr/>
                    <a:lstStyle/>
                    <a:p>
                      <a:pPr algn="r"/>
                      <a:r>
                        <a:rPr lang="en-US" sz="1200" i="1" dirty="0">
                          <a:latin typeface="Arial" panose="020B0604020202020204" pitchFamily="34" charset="0"/>
                          <a:cs typeface="Arial" panose="020B0604020202020204" pitchFamily="34" charset="0"/>
                        </a:rPr>
                        <a:t>TPPP</a:t>
                      </a:r>
                    </a:p>
                  </a:txBody>
                  <a:tcPr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200" dirty="0">
                          <a:latin typeface="Arial" panose="020B0604020202020204" pitchFamily="34" charset="0"/>
                          <a:cs typeface="Arial" panose="020B0604020202020204" pitchFamily="34" charset="0"/>
                        </a:rPr>
                        <a:t>splice region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200" dirty="0">
                          <a:latin typeface="Arial" panose="020B0604020202020204" pitchFamily="34" charset="0"/>
                          <a:cs typeface="Arial" panose="020B0604020202020204" pitchFamily="34"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200" dirty="0">
                          <a:latin typeface="Arial" panose="020B0604020202020204" pitchFamily="34" charset="0"/>
                          <a:cs typeface="Arial" panose="020B0604020202020204" pitchFamily="34"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200" dirty="0">
                          <a:latin typeface="Arial" panose="020B0604020202020204" pitchFamily="34" charset="0"/>
                          <a:cs typeface="Arial" panose="020B0604020202020204" pitchFamily="34" charset="0"/>
                        </a:rPr>
                        <a:t>1-13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endParaRPr lang="en-US" sz="100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r"/>
                      <a:endParaRPr lang="en-US" sz="100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r"/>
                      <a:endParaRPr lang="en-US" sz="100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r"/>
                      <a:endParaRPr lang="en-US" sz="100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r"/>
                      <a:r>
                        <a:rPr lang="en-US" sz="1200" dirty="0">
                          <a:latin typeface="Arial" panose="020B0604020202020204" pitchFamily="34" charset="0"/>
                          <a:cs typeface="Arial" panose="020B0604020202020204" pitchFamily="34" charset="0"/>
                        </a:rPr>
                        <a:t>MME, no matches</a:t>
                      </a:r>
                    </a:p>
                  </a:txBody>
                  <a:tcPr anchor="ct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94398725"/>
                  </a:ext>
                </a:extLst>
              </a:tr>
              <a:tr h="457200">
                <a:tc>
                  <a:txBody>
                    <a:bodyPr/>
                    <a:lstStyle/>
                    <a:p>
                      <a:pPr algn="r"/>
                      <a:r>
                        <a:rPr lang="en-US" sz="1200" i="1" dirty="0">
                          <a:latin typeface="Arial" panose="020B0604020202020204" pitchFamily="34" charset="0"/>
                          <a:cs typeface="Arial" panose="020B0604020202020204" pitchFamily="34" charset="0"/>
                        </a:rPr>
                        <a:t>KCNH8</a:t>
                      </a:r>
                    </a:p>
                  </a:txBody>
                  <a:tcPr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200" dirty="0">
                          <a:latin typeface="Arial" panose="020B0604020202020204" pitchFamily="34" charset="0"/>
                          <a:cs typeface="Arial" panose="020B0604020202020204" pitchFamily="34" charset="0"/>
                        </a:rPr>
                        <a:t>missense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200" dirty="0">
                          <a:latin typeface="Arial" panose="020B0604020202020204" pitchFamily="34" charset="0"/>
                          <a:cs typeface="Arial" panose="020B0604020202020204" pitchFamily="34"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200" dirty="0">
                          <a:latin typeface="Arial" panose="020B0604020202020204" pitchFamily="34" charset="0"/>
                          <a:cs typeface="Arial" panose="020B0604020202020204" pitchFamily="34" charset="0"/>
                        </a:rPr>
                        <a:t>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200" dirty="0">
                          <a:latin typeface="Arial" panose="020B0604020202020204" pitchFamily="34" charset="0"/>
                          <a:cs typeface="Arial" panose="020B0604020202020204" pitchFamily="34" charset="0"/>
                        </a:rPr>
                        <a:t>1-21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endParaRPr lang="en-US" sz="100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r"/>
                      <a:endParaRPr lang="en-US" sz="100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r"/>
                      <a:endParaRPr lang="en-US" sz="100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r"/>
                      <a:endParaRPr lang="en-US" sz="100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pattFill prst="wdUpDiag">
                      <a:fgClr>
                        <a:srgbClr val="F6D1EE"/>
                      </a:fgClr>
                      <a:bgClr>
                        <a:schemeClr val="bg1"/>
                      </a:bgClr>
                    </a:pattFill>
                  </a:tcPr>
                </a:tc>
                <a:tc>
                  <a:txBody>
                    <a:bodyPr/>
                    <a:lstStyle/>
                    <a:p>
                      <a:pPr algn="r"/>
                      <a:r>
                        <a:rPr lang="en-US" sz="1200" dirty="0">
                          <a:latin typeface="Arial" panose="020B0604020202020204" pitchFamily="34" charset="0"/>
                          <a:cs typeface="Arial" panose="020B0604020202020204" pitchFamily="34" charset="0"/>
                        </a:rPr>
                        <a:t>MME, awaiting update</a:t>
                      </a:r>
                    </a:p>
                  </a:txBody>
                  <a:tcPr anchor="ct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55180231"/>
                  </a:ext>
                </a:extLst>
              </a:tr>
              <a:tr h="457200">
                <a:tc>
                  <a:txBody>
                    <a:bodyPr/>
                    <a:lstStyle/>
                    <a:p>
                      <a:pPr algn="r"/>
                      <a:r>
                        <a:rPr lang="en-US" sz="1200" i="1" dirty="0">
                          <a:latin typeface="Arial" panose="020B0604020202020204" pitchFamily="34" charset="0"/>
                          <a:cs typeface="Arial" panose="020B0604020202020204" pitchFamily="34" charset="0"/>
                        </a:rPr>
                        <a:t>KLHL13</a:t>
                      </a:r>
                    </a:p>
                  </a:txBody>
                  <a:tcPr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200" dirty="0">
                          <a:latin typeface="Arial" panose="020B0604020202020204" pitchFamily="34" charset="0"/>
                          <a:cs typeface="Arial" panose="020B0604020202020204" pitchFamily="34" charset="0"/>
                        </a:rPr>
                        <a:t>missense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200" dirty="0">
                          <a:latin typeface="Arial" panose="020B0604020202020204" pitchFamily="34" charset="0"/>
                          <a:cs typeface="Arial" panose="020B0604020202020204" pitchFamily="34"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200" dirty="0">
                          <a:latin typeface="Arial" panose="020B0604020202020204" pitchFamily="34" charset="0"/>
                          <a:cs typeface="Arial" panose="020B0604020202020204" pitchFamily="34" charset="0"/>
                        </a:rPr>
                        <a:t>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200" dirty="0">
                          <a:latin typeface="Arial" panose="020B0604020202020204" pitchFamily="34" charset="0"/>
                          <a:cs typeface="Arial" panose="020B0604020202020204" pitchFamily="34" charset="0"/>
                        </a:rPr>
                        <a:t>1-14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endParaRPr lang="en-US" sz="100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r"/>
                      <a:endParaRPr lang="en-US" sz="100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r"/>
                      <a:endParaRPr lang="en-US" sz="100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r"/>
                      <a:endParaRPr lang="en-US" sz="100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6D1EE"/>
                    </a:solidFill>
                  </a:tcPr>
                </a:tc>
                <a:tc>
                  <a:txBody>
                    <a:bodyPr/>
                    <a:lstStyle/>
                    <a:p>
                      <a:pPr algn="r"/>
                      <a:r>
                        <a:rPr lang="en-US" sz="1200" dirty="0">
                          <a:latin typeface="Arial" panose="020B0604020202020204" pitchFamily="34" charset="0"/>
                          <a:cs typeface="Arial" panose="020B0604020202020204" pitchFamily="34" charset="0"/>
                        </a:rPr>
                        <a:t>MME, no strong matches</a:t>
                      </a:r>
                    </a:p>
                  </a:txBody>
                  <a:tcPr anchor="ct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98976287"/>
                  </a:ext>
                </a:extLst>
              </a:tr>
              <a:tr h="457200">
                <a:tc>
                  <a:txBody>
                    <a:bodyPr/>
                    <a:lstStyle/>
                    <a:p>
                      <a:pPr algn="r"/>
                      <a:r>
                        <a:rPr lang="en-US" sz="1200" i="1" dirty="0">
                          <a:latin typeface="Arial" panose="020B0604020202020204" pitchFamily="34" charset="0"/>
                          <a:cs typeface="Arial" panose="020B0604020202020204" pitchFamily="34" charset="0"/>
                        </a:rPr>
                        <a:t>THAP12</a:t>
                      </a:r>
                    </a:p>
                  </a:txBody>
                  <a:tcPr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r"/>
                      <a:r>
                        <a:rPr lang="en-US" sz="1200" dirty="0">
                          <a:latin typeface="Arial" panose="020B0604020202020204" pitchFamily="34" charset="0"/>
                          <a:cs typeface="Arial" panose="020B0604020202020204" pitchFamily="34" charset="0"/>
                        </a:rPr>
                        <a:t>frameshift; missense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r"/>
                      <a:r>
                        <a:rPr lang="en-US" sz="1200" dirty="0">
                          <a:latin typeface="Arial" panose="020B0604020202020204" pitchFamily="34" charset="0"/>
                          <a:cs typeface="Arial" panose="020B0604020202020204" pitchFamily="34"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r"/>
                      <a:r>
                        <a:rPr lang="en-US" sz="1200" dirty="0">
                          <a:latin typeface="Arial" panose="020B0604020202020204" pitchFamily="34" charset="0"/>
                          <a:cs typeface="Arial" panose="020B0604020202020204" pitchFamily="34"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r"/>
                      <a:r>
                        <a:rPr lang="en-US" sz="1200" dirty="0">
                          <a:latin typeface="Arial" panose="020B0604020202020204" pitchFamily="34" charset="0"/>
                          <a:cs typeface="Arial" panose="020B0604020202020204" pitchFamily="34" charset="0"/>
                        </a:rPr>
                        <a:t>3-7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r"/>
                      <a:endParaRPr lang="en-US" sz="100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6D1EE"/>
                    </a:solidFill>
                  </a:tcPr>
                </a:tc>
                <a:tc>
                  <a:txBody>
                    <a:bodyPr/>
                    <a:lstStyle/>
                    <a:p>
                      <a:pPr algn="r"/>
                      <a:endParaRPr lang="en-US" sz="100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6D1EE"/>
                    </a:solidFill>
                  </a:tcPr>
                </a:tc>
                <a:tc>
                  <a:txBody>
                    <a:bodyPr/>
                    <a:lstStyle/>
                    <a:p>
                      <a:pPr algn="r"/>
                      <a:endParaRPr lang="en-US" sz="100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6D1EE"/>
                    </a:solidFill>
                  </a:tcPr>
                </a:tc>
                <a:tc>
                  <a:txBody>
                    <a:bodyPr/>
                    <a:lstStyle/>
                    <a:p>
                      <a:pPr algn="r"/>
                      <a:endParaRPr lang="en-US" sz="100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6D1EE"/>
                    </a:solidFill>
                  </a:tcPr>
                </a:tc>
                <a:tc>
                  <a:txBody>
                    <a:bodyPr/>
                    <a:lstStyle/>
                    <a:p>
                      <a:pPr algn="r"/>
                      <a:r>
                        <a:rPr lang="en-US" sz="1200" dirty="0">
                          <a:latin typeface="Arial" panose="020B0604020202020204" pitchFamily="34" charset="0"/>
                          <a:cs typeface="Arial" panose="020B0604020202020204" pitchFamily="34" charset="0"/>
                        </a:rPr>
                        <a:t>MME, no strong matches</a:t>
                      </a:r>
                    </a:p>
                  </a:txBody>
                  <a:tcPr anchor="ct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500218279"/>
                  </a:ext>
                </a:extLst>
              </a:tr>
            </a:tbl>
          </a:graphicData>
        </a:graphic>
      </p:graphicFrame>
      <p:sp>
        <p:nvSpPr>
          <p:cNvPr id="4" name="TextBox 3">
            <a:extLst>
              <a:ext uri="{FF2B5EF4-FFF2-40B4-BE49-F238E27FC236}">
                <a16:creationId xmlns:a16="http://schemas.microsoft.com/office/drawing/2014/main" id="{B9CE75B2-ADB6-D930-287A-1BC5118A27FD}"/>
              </a:ext>
            </a:extLst>
          </p:cNvPr>
          <p:cNvSpPr txBox="1"/>
          <p:nvPr/>
        </p:nvSpPr>
        <p:spPr>
          <a:xfrm>
            <a:off x="5926015" y="2391508"/>
            <a:ext cx="4378570" cy="246221"/>
          </a:xfrm>
          <a:prstGeom prst="rect">
            <a:avLst/>
          </a:prstGeom>
          <a:noFill/>
        </p:spPr>
        <p:txBody>
          <a:bodyPr wrap="square" rtlCol="0">
            <a:spAutoFit/>
          </a:bodyPr>
          <a:lstStyle/>
          <a:p>
            <a:r>
              <a:rPr lang="en-US" sz="1000" b="1" dirty="0">
                <a:latin typeface="Arial" panose="020B0604020202020204" pitchFamily="34" charset="0"/>
                <a:cs typeface="Arial" panose="020B0604020202020204" pitchFamily="34" charset="0"/>
              </a:rPr>
              <a:t>segregation       frequency           predictions          gene function</a:t>
            </a:r>
          </a:p>
        </p:txBody>
      </p:sp>
      <p:sp>
        <p:nvSpPr>
          <p:cNvPr id="7" name="Text Box 6">
            <a:extLst>
              <a:ext uri="{FF2B5EF4-FFF2-40B4-BE49-F238E27FC236}">
                <a16:creationId xmlns:a16="http://schemas.microsoft.com/office/drawing/2014/main" id="{D5370822-258F-EADE-BA3B-090212F1404B}"/>
              </a:ext>
            </a:extLst>
          </p:cNvPr>
          <p:cNvSpPr txBox="1">
            <a:spLocks noChangeArrowheads="1"/>
          </p:cNvSpPr>
          <p:nvPr/>
        </p:nvSpPr>
        <p:spPr bwMode="auto">
          <a:xfrm>
            <a:off x="0" y="6513094"/>
            <a:ext cx="1500732"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dirty="0">
                <a:solidFill>
                  <a:srgbClr val="646164"/>
                </a:solidFill>
                <a:latin typeface="Arial" panose="020B0604020202020204" pitchFamily="34" charset="0"/>
                <a:cs typeface="Arial" panose="020B0604020202020204" pitchFamily="34" charset="0"/>
              </a:rPr>
              <a:t>Created for CAGI 6</a:t>
            </a:r>
          </a:p>
        </p:txBody>
      </p:sp>
      <p:sp>
        <p:nvSpPr>
          <p:cNvPr id="8" name="Text Box 8">
            <a:extLst>
              <a:ext uri="{FF2B5EF4-FFF2-40B4-BE49-F238E27FC236}">
                <a16:creationId xmlns:a16="http://schemas.microsoft.com/office/drawing/2014/main" id="{1D46AA04-5D66-D364-993B-906C1E1FDA05}"/>
              </a:ext>
            </a:extLst>
          </p:cNvPr>
          <p:cNvSpPr txBox="1">
            <a:spLocks noChangeArrowheads="1"/>
          </p:cNvSpPr>
          <p:nvPr/>
        </p:nvSpPr>
        <p:spPr bwMode="auto">
          <a:xfrm>
            <a:off x="10854775" y="6513093"/>
            <a:ext cx="1337225"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sz="1200" dirty="0">
                <a:solidFill>
                  <a:srgbClr val="646164"/>
                </a:solidFill>
                <a:latin typeface="Arial" panose="020B0604020202020204" pitchFamily="34" charset="0"/>
                <a:cs typeface="Arial" panose="020B0604020202020204" pitchFamily="34" charset="0"/>
              </a:rPr>
              <a:t>Sarah L. Stenton</a:t>
            </a:r>
          </a:p>
        </p:txBody>
      </p:sp>
      <p:sp>
        <p:nvSpPr>
          <p:cNvPr id="9" name="Text Box 9">
            <a:extLst>
              <a:ext uri="{FF2B5EF4-FFF2-40B4-BE49-F238E27FC236}">
                <a16:creationId xmlns:a16="http://schemas.microsoft.com/office/drawing/2014/main" id="{91EB712F-2A2D-8A87-447C-A8C5D194B65B}"/>
              </a:ext>
            </a:extLst>
          </p:cNvPr>
          <p:cNvSpPr txBox="1">
            <a:spLocks noChangeArrowheads="1"/>
          </p:cNvSpPr>
          <p:nvPr/>
        </p:nvSpPr>
        <p:spPr bwMode="auto">
          <a:xfrm>
            <a:off x="5002649" y="6513094"/>
            <a:ext cx="189667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dirty="0" err="1">
                <a:solidFill>
                  <a:srgbClr val="646164"/>
                </a:solidFill>
                <a:latin typeface="Arial" panose="020B0604020202020204" pitchFamily="34" charset="0"/>
                <a:cs typeface="Arial" panose="020B0604020202020204" pitchFamily="34" charset="0"/>
              </a:rPr>
              <a:t>genomeinterpretation.org</a:t>
            </a:r>
            <a:endParaRPr lang="en-US" altLang="en-US" sz="1200" dirty="0">
              <a:solidFill>
                <a:srgbClr val="646164"/>
              </a:solidFill>
              <a:latin typeface="Arial" panose="020B060402020202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939DC5FE-C6C9-01C3-803A-B23D05339FED}"/>
              </a:ext>
            </a:extLst>
          </p:cNvPr>
          <p:cNvSpPr/>
          <p:nvPr/>
        </p:nvSpPr>
        <p:spPr>
          <a:xfrm>
            <a:off x="6096000" y="5603298"/>
            <a:ext cx="494675" cy="404734"/>
          </a:xfrm>
          <a:prstGeom prst="rect">
            <a:avLst/>
          </a:prstGeom>
          <a:solidFill>
            <a:srgbClr val="F6D1E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BA2AB68A-81C8-0B87-A7CF-7BB73DF9EEE2}"/>
              </a:ext>
            </a:extLst>
          </p:cNvPr>
          <p:cNvSpPr txBox="1"/>
          <p:nvPr/>
        </p:nvSpPr>
        <p:spPr>
          <a:xfrm>
            <a:off x="6590674" y="5644083"/>
            <a:ext cx="1274167" cy="323165"/>
          </a:xfrm>
          <a:prstGeom prst="rect">
            <a:avLst/>
          </a:prstGeom>
          <a:noFill/>
        </p:spPr>
        <p:txBody>
          <a:bodyPr wrap="square" rtlCol="0">
            <a:spAutoFit/>
          </a:bodyPr>
          <a:lstStyle/>
          <a:p>
            <a:r>
              <a:rPr lang="en-US" sz="1500" dirty="0">
                <a:latin typeface="Arial" panose="020B0604020202020204" pitchFamily="34" charset="0"/>
                <a:cs typeface="Arial" panose="020B0604020202020204" pitchFamily="34" charset="0"/>
              </a:rPr>
              <a:t>supporting</a:t>
            </a:r>
          </a:p>
        </p:txBody>
      </p:sp>
      <p:sp>
        <p:nvSpPr>
          <p:cNvPr id="12" name="Rectangle 11">
            <a:extLst>
              <a:ext uri="{FF2B5EF4-FFF2-40B4-BE49-F238E27FC236}">
                <a16:creationId xmlns:a16="http://schemas.microsoft.com/office/drawing/2014/main" id="{27D7FCCC-02E5-0A3E-E481-890135C2022B}"/>
              </a:ext>
            </a:extLst>
          </p:cNvPr>
          <p:cNvSpPr/>
          <p:nvPr/>
        </p:nvSpPr>
        <p:spPr>
          <a:xfrm>
            <a:off x="8188956" y="5603298"/>
            <a:ext cx="494675" cy="404734"/>
          </a:xfrm>
          <a:prstGeom prst="rect">
            <a:avLst/>
          </a:prstGeom>
          <a:pattFill prst="wdUpDiag">
            <a:fgClr>
              <a:srgbClr val="F6D1EE"/>
            </a:fgClr>
            <a:bgClr>
              <a:schemeClr val="bg1"/>
            </a:bgClr>
          </a:patt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B4F41C02-D778-4AC9-5647-41331E9CF3D3}"/>
              </a:ext>
            </a:extLst>
          </p:cNvPr>
          <p:cNvSpPr txBox="1"/>
          <p:nvPr/>
        </p:nvSpPr>
        <p:spPr>
          <a:xfrm>
            <a:off x="8683631" y="5644081"/>
            <a:ext cx="1976204" cy="323165"/>
          </a:xfrm>
          <a:prstGeom prst="rect">
            <a:avLst/>
          </a:prstGeom>
          <a:noFill/>
        </p:spPr>
        <p:txBody>
          <a:bodyPr wrap="square" rtlCol="0">
            <a:spAutoFit/>
          </a:bodyPr>
          <a:lstStyle/>
          <a:p>
            <a:r>
              <a:rPr lang="en-US" sz="1500" dirty="0">
                <a:latin typeface="Arial" panose="020B0604020202020204" pitchFamily="34" charset="0"/>
                <a:cs typeface="Arial" panose="020B0604020202020204" pitchFamily="34" charset="0"/>
              </a:rPr>
              <a:t>conflicting</a:t>
            </a:r>
          </a:p>
        </p:txBody>
      </p:sp>
    </p:spTree>
    <p:extLst>
      <p:ext uri="{BB962C8B-B14F-4D97-AF65-F5344CB8AC3E}">
        <p14:creationId xmlns:p14="http://schemas.microsoft.com/office/powerpoint/2010/main" val="1043035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animBg="1"/>
      <p:bldP spid="11" grpId="0"/>
      <p:bldP spid="12" grpId="0" animBg="1"/>
      <p:bldP spid="14"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1" name="Group 206">
            <a:extLst>
              <a:ext uri="{FF2B5EF4-FFF2-40B4-BE49-F238E27FC236}">
                <a16:creationId xmlns:a16="http://schemas.microsoft.com/office/drawing/2014/main" id="{821B42CD-10D8-5ACD-F2E2-293BAF21C103}"/>
              </a:ext>
            </a:extLst>
          </p:cNvPr>
          <p:cNvGrpSpPr>
            <a:grpSpLocks/>
          </p:cNvGrpSpPr>
          <p:nvPr/>
        </p:nvGrpSpPr>
        <p:grpSpPr bwMode="auto">
          <a:xfrm>
            <a:off x="4756647" y="3078939"/>
            <a:ext cx="171732" cy="507790"/>
            <a:chOff x="1531" y="712"/>
            <a:chExt cx="630" cy="2189"/>
          </a:xfrm>
          <a:solidFill>
            <a:schemeClr val="bg1"/>
          </a:solidFill>
        </p:grpSpPr>
        <p:sp>
          <p:nvSpPr>
            <p:cNvPr id="92" name="Freeform 207">
              <a:extLst>
                <a:ext uri="{FF2B5EF4-FFF2-40B4-BE49-F238E27FC236}">
                  <a16:creationId xmlns:a16="http://schemas.microsoft.com/office/drawing/2014/main" id="{8B113C03-DAB6-F832-851D-5EEA6873DD90}"/>
                </a:ext>
              </a:extLst>
            </p:cNvPr>
            <p:cNvSpPr>
              <a:spLocks/>
            </p:cNvSpPr>
            <p:nvPr/>
          </p:nvSpPr>
          <p:spPr bwMode="auto">
            <a:xfrm>
              <a:off x="1531" y="712"/>
              <a:ext cx="630" cy="2189"/>
            </a:xfrm>
            <a:custGeom>
              <a:avLst/>
              <a:gdLst>
                <a:gd name="T0" fmla="*/ 389 w 778"/>
                <a:gd name="T1" fmla="*/ 340 h 2707"/>
                <a:gd name="T2" fmla="*/ 264 w 778"/>
                <a:gd name="T3" fmla="*/ 215 h 2707"/>
                <a:gd name="T4" fmla="*/ 264 w 778"/>
                <a:gd name="T5" fmla="*/ 213 h 2707"/>
                <a:gd name="T6" fmla="*/ 274 w 778"/>
                <a:gd name="T7" fmla="*/ 193 h 2707"/>
                <a:gd name="T8" fmla="*/ 292 w 778"/>
                <a:gd name="T9" fmla="*/ 150 h 2707"/>
                <a:gd name="T10" fmla="*/ 300 w 778"/>
                <a:gd name="T11" fmla="*/ 116 h 2707"/>
                <a:gd name="T12" fmla="*/ 286 w 778"/>
                <a:gd name="T13" fmla="*/ 112 h 2707"/>
                <a:gd name="T14" fmla="*/ 285 w 778"/>
                <a:gd name="T15" fmla="*/ 87 h 2707"/>
                <a:gd name="T16" fmla="*/ 236 w 778"/>
                <a:gd name="T17" fmla="*/ 11 h 2707"/>
                <a:gd name="T18" fmla="*/ 206 w 778"/>
                <a:gd name="T19" fmla="*/ 3 h 2707"/>
                <a:gd name="T20" fmla="*/ 147 w 778"/>
                <a:gd name="T21" fmla="*/ 14 h 2707"/>
                <a:gd name="T22" fmla="*/ 124 w 778"/>
                <a:gd name="T23" fmla="*/ 40 h 2707"/>
                <a:gd name="T24" fmla="*/ 119 w 778"/>
                <a:gd name="T25" fmla="*/ 82 h 2707"/>
                <a:gd name="T26" fmla="*/ 124 w 778"/>
                <a:gd name="T27" fmla="*/ 123 h 2707"/>
                <a:gd name="T28" fmla="*/ 126 w 778"/>
                <a:gd name="T29" fmla="*/ 129 h 2707"/>
                <a:gd name="T30" fmla="*/ 127 w 778"/>
                <a:gd name="T31" fmla="*/ 134 h 2707"/>
                <a:gd name="T32" fmla="*/ 130 w 778"/>
                <a:gd name="T33" fmla="*/ 139 h 2707"/>
                <a:gd name="T34" fmla="*/ 116 w 778"/>
                <a:gd name="T35" fmla="*/ 152 h 2707"/>
                <a:gd name="T36" fmla="*/ 148 w 778"/>
                <a:gd name="T37" fmla="*/ 192 h 2707"/>
                <a:gd name="T38" fmla="*/ 160 w 778"/>
                <a:gd name="T39" fmla="*/ 254 h 2707"/>
                <a:gd name="T40" fmla="*/ 9 w 778"/>
                <a:gd name="T41" fmla="*/ 658 h 2707"/>
                <a:gd name="T42" fmla="*/ 4 w 778"/>
                <a:gd name="T43" fmla="*/ 770 h 2707"/>
                <a:gd name="T44" fmla="*/ 23 w 778"/>
                <a:gd name="T45" fmla="*/ 784 h 2707"/>
                <a:gd name="T46" fmla="*/ 58 w 778"/>
                <a:gd name="T47" fmla="*/ 788 h 2707"/>
                <a:gd name="T48" fmla="*/ 54 w 778"/>
                <a:gd name="T49" fmla="*/ 754 h 2707"/>
                <a:gd name="T50" fmla="*/ 74 w 778"/>
                <a:gd name="T51" fmla="*/ 712 h 2707"/>
                <a:gd name="T52" fmla="*/ 65 w 778"/>
                <a:gd name="T53" fmla="*/ 545 h 2707"/>
                <a:gd name="T54" fmla="*/ 92 w 778"/>
                <a:gd name="T55" fmla="*/ 452 h 2707"/>
                <a:gd name="T56" fmla="*/ 78 w 778"/>
                <a:gd name="T57" fmla="*/ 758 h 2707"/>
                <a:gd name="T58" fmla="*/ 96 w 778"/>
                <a:gd name="T59" fmla="*/ 969 h 2707"/>
                <a:gd name="T60" fmla="*/ 126 w 778"/>
                <a:gd name="T61" fmla="*/ 1250 h 2707"/>
                <a:gd name="T62" fmla="*/ 81 w 778"/>
                <a:gd name="T63" fmla="*/ 1400 h 2707"/>
                <a:gd name="T64" fmla="*/ 103 w 778"/>
                <a:gd name="T65" fmla="*/ 1420 h 2707"/>
                <a:gd name="T66" fmla="*/ 133 w 778"/>
                <a:gd name="T67" fmla="*/ 1430 h 2707"/>
                <a:gd name="T68" fmla="*/ 174 w 778"/>
                <a:gd name="T69" fmla="*/ 1364 h 2707"/>
                <a:gd name="T70" fmla="*/ 178 w 778"/>
                <a:gd name="T71" fmla="*/ 1308 h 2707"/>
                <a:gd name="T72" fmla="*/ 181 w 778"/>
                <a:gd name="T73" fmla="*/ 1101 h 2707"/>
                <a:gd name="T74" fmla="*/ 184 w 778"/>
                <a:gd name="T75" fmla="*/ 944 h 2707"/>
                <a:gd name="T76" fmla="*/ 209 w 778"/>
                <a:gd name="T77" fmla="*/ 808 h 2707"/>
                <a:gd name="T78" fmla="*/ 222 w 778"/>
                <a:gd name="T79" fmla="*/ 1016 h 2707"/>
                <a:gd name="T80" fmla="*/ 227 w 778"/>
                <a:gd name="T81" fmla="*/ 1308 h 2707"/>
                <a:gd name="T82" fmla="*/ 231 w 778"/>
                <a:gd name="T83" fmla="*/ 1364 h 2707"/>
                <a:gd name="T84" fmla="*/ 250 w 778"/>
                <a:gd name="T85" fmla="*/ 1402 h 2707"/>
                <a:gd name="T86" fmla="*/ 273 w 778"/>
                <a:gd name="T87" fmla="*/ 1430 h 2707"/>
                <a:gd name="T88" fmla="*/ 302 w 778"/>
                <a:gd name="T89" fmla="*/ 1419 h 2707"/>
                <a:gd name="T90" fmla="*/ 316 w 778"/>
                <a:gd name="T91" fmla="*/ 1379 h 2707"/>
                <a:gd name="T92" fmla="*/ 283 w 778"/>
                <a:gd name="T93" fmla="*/ 1234 h 2707"/>
                <a:gd name="T94" fmla="*/ 330 w 778"/>
                <a:gd name="T95" fmla="*/ 758 h 2707"/>
                <a:gd name="T96" fmla="*/ 329 w 778"/>
                <a:gd name="T97" fmla="*/ 693 h 2707"/>
                <a:gd name="T98" fmla="*/ 313 w 778"/>
                <a:gd name="T99" fmla="*/ 548 h 2707"/>
                <a:gd name="T100" fmla="*/ 334 w 778"/>
                <a:gd name="T101" fmla="*/ 419 h 2707"/>
                <a:gd name="T102" fmla="*/ 355 w 778"/>
                <a:gd name="T103" fmla="*/ 539 h 2707"/>
                <a:gd name="T104" fmla="*/ 336 w 778"/>
                <a:gd name="T105" fmla="*/ 772 h 2707"/>
                <a:gd name="T106" fmla="*/ 350 w 778"/>
                <a:gd name="T107" fmla="*/ 746 h 2707"/>
                <a:gd name="T108" fmla="*/ 351 w 778"/>
                <a:gd name="T109" fmla="*/ 808 h 2707"/>
                <a:gd name="T110" fmla="*/ 374 w 778"/>
                <a:gd name="T111" fmla="*/ 807 h 2707"/>
                <a:gd name="T112" fmla="*/ 402 w 778"/>
                <a:gd name="T113" fmla="*/ 723 h 270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778" h="2707">
                  <a:moveTo>
                    <a:pt x="758" y="1227"/>
                  </a:moveTo>
                  <a:cubicBezTo>
                    <a:pt x="775" y="1130"/>
                    <a:pt x="778" y="1007"/>
                    <a:pt x="776" y="974"/>
                  </a:cubicBezTo>
                  <a:cubicBezTo>
                    <a:pt x="773" y="941"/>
                    <a:pt x="743" y="794"/>
                    <a:pt x="736" y="674"/>
                  </a:cubicBezTo>
                  <a:cubicBezTo>
                    <a:pt x="736" y="663"/>
                    <a:pt x="734" y="652"/>
                    <a:pt x="733" y="642"/>
                  </a:cubicBezTo>
                  <a:cubicBezTo>
                    <a:pt x="717" y="550"/>
                    <a:pt x="657" y="530"/>
                    <a:pt x="644" y="529"/>
                  </a:cubicBezTo>
                  <a:cubicBezTo>
                    <a:pt x="629" y="528"/>
                    <a:pt x="575" y="509"/>
                    <a:pt x="528" y="494"/>
                  </a:cubicBezTo>
                  <a:cubicBezTo>
                    <a:pt x="522" y="493"/>
                    <a:pt x="518" y="490"/>
                    <a:pt x="514" y="487"/>
                  </a:cubicBezTo>
                  <a:cubicBezTo>
                    <a:pt x="498" y="469"/>
                    <a:pt x="496" y="433"/>
                    <a:pt x="498" y="407"/>
                  </a:cubicBezTo>
                  <a:cubicBezTo>
                    <a:pt x="498" y="407"/>
                    <a:pt x="498" y="406"/>
                    <a:pt x="498" y="406"/>
                  </a:cubicBezTo>
                  <a:cubicBezTo>
                    <a:pt x="498" y="406"/>
                    <a:pt x="498" y="406"/>
                    <a:pt x="498" y="406"/>
                  </a:cubicBezTo>
                  <a:cubicBezTo>
                    <a:pt x="498" y="405"/>
                    <a:pt x="498" y="403"/>
                    <a:pt x="498" y="402"/>
                  </a:cubicBezTo>
                  <a:cubicBezTo>
                    <a:pt x="498" y="402"/>
                    <a:pt x="498" y="402"/>
                    <a:pt x="498" y="402"/>
                  </a:cubicBezTo>
                  <a:cubicBezTo>
                    <a:pt x="498" y="403"/>
                    <a:pt x="498" y="404"/>
                    <a:pt x="498" y="406"/>
                  </a:cubicBezTo>
                  <a:cubicBezTo>
                    <a:pt x="499" y="401"/>
                    <a:pt x="499" y="401"/>
                    <a:pt x="499" y="401"/>
                  </a:cubicBezTo>
                  <a:cubicBezTo>
                    <a:pt x="502" y="395"/>
                    <a:pt x="504" y="390"/>
                    <a:pt x="507" y="385"/>
                  </a:cubicBezTo>
                  <a:cubicBezTo>
                    <a:pt x="512" y="376"/>
                    <a:pt x="515" y="369"/>
                    <a:pt x="516" y="365"/>
                  </a:cubicBezTo>
                  <a:cubicBezTo>
                    <a:pt x="518" y="357"/>
                    <a:pt x="522" y="341"/>
                    <a:pt x="526" y="321"/>
                  </a:cubicBezTo>
                  <a:cubicBezTo>
                    <a:pt x="530" y="323"/>
                    <a:pt x="534" y="323"/>
                    <a:pt x="538" y="322"/>
                  </a:cubicBezTo>
                  <a:cubicBezTo>
                    <a:pt x="549" y="317"/>
                    <a:pt x="550" y="302"/>
                    <a:pt x="550" y="291"/>
                  </a:cubicBezTo>
                  <a:cubicBezTo>
                    <a:pt x="550" y="289"/>
                    <a:pt x="550" y="287"/>
                    <a:pt x="550" y="285"/>
                  </a:cubicBezTo>
                  <a:cubicBezTo>
                    <a:pt x="550" y="284"/>
                    <a:pt x="550" y="284"/>
                    <a:pt x="550" y="283"/>
                  </a:cubicBezTo>
                  <a:cubicBezTo>
                    <a:pt x="550" y="273"/>
                    <a:pt x="553" y="261"/>
                    <a:pt x="557" y="252"/>
                  </a:cubicBezTo>
                  <a:cubicBezTo>
                    <a:pt x="560" y="242"/>
                    <a:pt x="563" y="234"/>
                    <a:pt x="565" y="224"/>
                  </a:cubicBezTo>
                  <a:cubicBezTo>
                    <a:pt x="565" y="222"/>
                    <a:pt x="565" y="220"/>
                    <a:pt x="565" y="219"/>
                  </a:cubicBezTo>
                  <a:cubicBezTo>
                    <a:pt x="565" y="211"/>
                    <a:pt x="562" y="203"/>
                    <a:pt x="553" y="202"/>
                  </a:cubicBezTo>
                  <a:cubicBezTo>
                    <a:pt x="547" y="202"/>
                    <a:pt x="542" y="206"/>
                    <a:pt x="538" y="211"/>
                  </a:cubicBezTo>
                  <a:cubicBezTo>
                    <a:pt x="538" y="211"/>
                    <a:pt x="538" y="211"/>
                    <a:pt x="538" y="211"/>
                  </a:cubicBezTo>
                  <a:cubicBezTo>
                    <a:pt x="538" y="211"/>
                    <a:pt x="538" y="212"/>
                    <a:pt x="538" y="212"/>
                  </a:cubicBezTo>
                  <a:cubicBezTo>
                    <a:pt x="538" y="210"/>
                    <a:pt x="538" y="208"/>
                    <a:pt x="538" y="206"/>
                  </a:cubicBezTo>
                  <a:cubicBezTo>
                    <a:pt x="539" y="196"/>
                    <a:pt x="541" y="185"/>
                    <a:pt x="539" y="176"/>
                  </a:cubicBezTo>
                  <a:cubicBezTo>
                    <a:pt x="539" y="174"/>
                    <a:pt x="539" y="173"/>
                    <a:pt x="538" y="171"/>
                  </a:cubicBezTo>
                  <a:cubicBezTo>
                    <a:pt x="538" y="169"/>
                    <a:pt x="537" y="167"/>
                    <a:pt x="537" y="165"/>
                  </a:cubicBezTo>
                  <a:cubicBezTo>
                    <a:pt x="536" y="159"/>
                    <a:pt x="535" y="153"/>
                    <a:pt x="534" y="147"/>
                  </a:cubicBezTo>
                  <a:cubicBezTo>
                    <a:pt x="529" y="117"/>
                    <a:pt x="517" y="94"/>
                    <a:pt x="501" y="68"/>
                  </a:cubicBezTo>
                  <a:cubicBezTo>
                    <a:pt x="495" y="60"/>
                    <a:pt x="489" y="53"/>
                    <a:pt x="482" y="46"/>
                  </a:cubicBezTo>
                  <a:cubicBezTo>
                    <a:pt x="471" y="35"/>
                    <a:pt x="457" y="26"/>
                    <a:pt x="443" y="20"/>
                  </a:cubicBezTo>
                  <a:cubicBezTo>
                    <a:pt x="443" y="20"/>
                    <a:pt x="442" y="19"/>
                    <a:pt x="442" y="19"/>
                  </a:cubicBezTo>
                  <a:cubicBezTo>
                    <a:pt x="446" y="20"/>
                    <a:pt x="450" y="21"/>
                    <a:pt x="454" y="21"/>
                  </a:cubicBezTo>
                  <a:cubicBezTo>
                    <a:pt x="448" y="15"/>
                    <a:pt x="431" y="11"/>
                    <a:pt x="422" y="9"/>
                  </a:cubicBezTo>
                  <a:cubicBezTo>
                    <a:pt x="411" y="6"/>
                    <a:pt x="400" y="6"/>
                    <a:pt x="389" y="6"/>
                  </a:cubicBezTo>
                  <a:cubicBezTo>
                    <a:pt x="393" y="5"/>
                    <a:pt x="397" y="3"/>
                    <a:pt x="401" y="3"/>
                  </a:cubicBezTo>
                  <a:cubicBezTo>
                    <a:pt x="385" y="0"/>
                    <a:pt x="353" y="2"/>
                    <a:pt x="336" y="13"/>
                  </a:cubicBezTo>
                  <a:cubicBezTo>
                    <a:pt x="334" y="13"/>
                    <a:pt x="331" y="14"/>
                    <a:pt x="328" y="15"/>
                  </a:cubicBezTo>
                  <a:cubicBezTo>
                    <a:pt x="311" y="15"/>
                    <a:pt x="294" y="17"/>
                    <a:pt x="278" y="26"/>
                  </a:cubicBezTo>
                  <a:cubicBezTo>
                    <a:pt x="284" y="27"/>
                    <a:pt x="293" y="22"/>
                    <a:pt x="299" y="25"/>
                  </a:cubicBezTo>
                  <a:cubicBezTo>
                    <a:pt x="281" y="29"/>
                    <a:pt x="264" y="35"/>
                    <a:pt x="252" y="51"/>
                  </a:cubicBezTo>
                  <a:cubicBezTo>
                    <a:pt x="259" y="47"/>
                    <a:pt x="267" y="45"/>
                    <a:pt x="275" y="44"/>
                  </a:cubicBezTo>
                  <a:cubicBezTo>
                    <a:pt x="261" y="53"/>
                    <a:pt x="243" y="62"/>
                    <a:pt x="234" y="76"/>
                  </a:cubicBezTo>
                  <a:cubicBezTo>
                    <a:pt x="241" y="73"/>
                    <a:pt x="248" y="68"/>
                    <a:pt x="255" y="65"/>
                  </a:cubicBezTo>
                  <a:cubicBezTo>
                    <a:pt x="248" y="72"/>
                    <a:pt x="244" y="80"/>
                    <a:pt x="241" y="89"/>
                  </a:cubicBezTo>
                  <a:cubicBezTo>
                    <a:pt x="234" y="101"/>
                    <a:pt x="228" y="115"/>
                    <a:pt x="226" y="131"/>
                  </a:cubicBezTo>
                  <a:cubicBezTo>
                    <a:pt x="224" y="138"/>
                    <a:pt x="224" y="146"/>
                    <a:pt x="224" y="154"/>
                  </a:cubicBezTo>
                  <a:cubicBezTo>
                    <a:pt x="224" y="178"/>
                    <a:pt x="224" y="201"/>
                    <a:pt x="231" y="224"/>
                  </a:cubicBezTo>
                  <a:cubicBezTo>
                    <a:pt x="231" y="224"/>
                    <a:pt x="231" y="224"/>
                    <a:pt x="231" y="224"/>
                  </a:cubicBezTo>
                  <a:cubicBezTo>
                    <a:pt x="231" y="225"/>
                    <a:pt x="231" y="226"/>
                    <a:pt x="232" y="227"/>
                  </a:cubicBezTo>
                  <a:cubicBezTo>
                    <a:pt x="232" y="228"/>
                    <a:pt x="233" y="230"/>
                    <a:pt x="233" y="232"/>
                  </a:cubicBezTo>
                  <a:cubicBezTo>
                    <a:pt x="233" y="232"/>
                    <a:pt x="233" y="232"/>
                    <a:pt x="233" y="232"/>
                  </a:cubicBezTo>
                  <a:cubicBezTo>
                    <a:pt x="234" y="234"/>
                    <a:pt x="234" y="235"/>
                    <a:pt x="235" y="237"/>
                  </a:cubicBezTo>
                  <a:cubicBezTo>
                    <a:pt x="235" y="237"/>
                    <a:pt x="235" y="237"/>
                    <a:pt x="235" y="238"/>
                  </a:cubicBezTo>
                  <a:cubicBezTo>
                    <a:pt x="235" y="239"/>
                    <a:pt x="236" y="241"/>
                    <a:pt x="236" y="243"/>
                  </a:cubicBezTo>
                  <a:cubicBezTo>
                    <a:pt x="236" y="243"/>
                    <a:pt x="236" y="243"/>
                    <a:pt x="236" y="243"/>
                  </a:cubicBezTo>
                  <a:cubicBezTo>
                    <a:pt x="237" y="245"/>
                    <a:pt x="237" y="246"/>
                    <a:pt x="238" y="248"/>
                  </a:cubicBezTo>
                  <a:cubicBezTo>
                    <a:pt x="238" y="248"/>
                    <a:pt x="238" y="248"/>
                    <a:pt x="238" y="249"/>
                  </a:cubicBezTo>
                  <a:cubicBezTo>
                    <a:pt x="239" y="250"/>
                    <a:pt x="239" y="252"/>
                    <a:pt x="240" y="253"/>
                  </a:cubicBezTo>
                  <a:cubicBezTo>
                    <a:pt x="240" y="254"/>
                    <a:pt x="240" y="254"/>
                    <a:pt x="241" y="255"/>
                  </a:cubicBezTo>
                  <a:cubicBezTo>
                    <a:pt x="241" y="256"/>
                    <a:pt x="242" y="257"/>
                    <a:pt x="242" y="259"/>
                  </a:cubicBezTo>
                  <a:cubicBezTo>
                    <a:pt x="243" y="259"/>
                    <a:pt x="243" y="260"/>
                    <a:pt x="243" y="260"/>
                  </a:cubicBezTo>
                  <a:cubicBezTo>
                    <a:pt x="244" y="262"/>
                    <a:pt x="244" y="263"/>
                    <a:pt x="245" y="264"/>
                  </a:cubicBezTo>
                  <a:cubicBezTo>
                    <a:pt x="245" y="265"/>
                    <a:pt x="245" y="265"/>
                    <a:pt x="245" y="265"/>
                  </a:cubicBezTo>
                  <a:cubicBezTo>
                    <a:pt x="242" y="264"/>
                    <a:pt x="239" y="264"/>
                    <a:pt x="236" y="264"/>
                  </a:cubicBezTo>
                  <a:cubicBezTo>
                    <a:pt x="232" y="265"/>
                    <a:pt x="229" y="265"/>
                    <a:pt x="227" y="267"/>
                  </a:cubicBezTo>
                  <a:cubicBezTo>
                    <a:pt x="219" y="271"/>
                    <a:pt x="218" y="279"/>
                    <a:pt x="218" y="287"/>
                  </a:cubicBezTo>
                  <a:cubicBezTo>
                    <a:pt x="219" y="297"/>
                    <a:pt x="227" y="304"/>
                    <a:pt x="234" y="311"/>
                  </a:cubicBezTo>
                  <a:cubicBezTo>
                    <a:pt x="246" y="323"/>
                    <a:pt x="252" y="339"/>
                    <a:pt x="261" y="352"/>
                  </a:cubicBezTo>
                  <a:cubicBezTo>
                    <a:pt x="265" y="357"/>
                    <a:pt x="271" y="364"/>
                    <a:pt x="279" y="363"/>
                  </a:cubicBezTo>
                  <a:cubicBezTo>
                    <a:pt x="279" y="363"/>
                    <a:pt x="279" y="363"/>
                    <a:pt x="279" y="363"/>
                  </a:cubicBezTo>
                  <a:cubicBezTo>
                    <a:pt x="279" y="363"/>
                    <a:pt x="279" y="363"/>
                    <a:pt x="279" y="363"/>
                  </a:cubicBezTo>
                  <a:cubicBezTo>
                    <a:pt x="281" y="362"/>
                    <a:pt x="283" y="361"/>
                    <a:pt x="284" y="360"/>
                  </a:cubicBezTo>
                  <a:cubicBezTo>
                    <a:pt x="292" y="376"/>
                    <a:pt x="301" y="392"/>
                    <a:pt x="310" y="403"/>
                  </a:cubicBezTo>
                  <a:cubicBezTo>
                    <a:pt x="313" y="427"/>
                    <a:pt x="315" y="465"/>
                    <a:pt x="301" y="480"/>
                  </a:cubicBezTo>
                  <a:cubicBezTo>
                    <a:pt x="281" y="503"/>
                    <a:pt x="221" y="510"/>
                    <a:pt x="194" y="516"/>
                  </a:cubicBezTo>
                  <a:cubicBezTo>
                    <a:pt x="167" y="523"/>
                    <a:pt x="91" y="519"/>
                    <a:pt x="79" y="655"/>
                  </a:cubicBezTo>
                  <a:cubicBezTo>
                    <a:pt x="68" y="790"/>
                    <a:pt x="15" y="884"/>
                    <a:pt x="7" y="982"/>
                  </a:cubicBezTo>
                  <a:cubicBezTo>
                    <a:pt x="0" y="1081"/>
                    <a:pt x="15" y="1213"/>
                    <a:pt x="17" y="1245"/>
                  </a:cubicBezTo>
                  <a:cubicBezTo>
                    <a:pt x="20" y="1278"/>
                    <a:pt x="22" y="1347"/>
                    <a:pt x="11" y="1379"/>
                  </a:cubicBezTo>
                  <a:cubicBezTo>
                    <a:pt x="0" y="1410"/>
                    <a:pt x="8" y="1454"/>
                    <a:pt x="8" y="1454"/>
                  </a:cubicBezTo>
                  <a:cubicBezTo>
                    <a:pt x="8" y="1454"/>
                    <a:pt x="8" y="1454"/>
                    <a:pt x="8" y="1454"/>
                  </a:cubicBezTo>
                  <a:cubicBezTo>
                    <a:pt x="8" y="1455"/>
                    <a:pt x="8" y="1455"/>
                    <a:pt x="8" y="1455"/>
                  </a:cubicBezTo>
                  <a:cubicBezTo>
                    <a:pt x="8" y="1455"/>
                    <a:pt x="13" y="1461"/>
                    <a:pt x="21" y="1468"/>
                  </a:cubicBezTo>
                  <a:cubicBezTo>
                    <a:pt x="21" y="1470"/>
                    <a:pt x="22" y="1472"/>
                    <a:pt x="24" y="1474"/>
                  </a:cubicBezTo>
                  <a:cubicBezTo>
                    <a:pt x="22" y="1469"/>
                    <a:pt x="22" y="1469"/>
                    <a:pt x="22" y="1469"/>
                  </a:cubicBezTo>
                  <a:cubicBezTo>
                    <a:pt x="29" y="1476"/>
                    <a:pt x="39" y="1483"/>
                    <a:pt x="45" y="1483"/>
                  </a:cubicBezTo>
                  <a:cubicBezTo>
                    <a:pt x="45" y="1483"/>
                    <a:pt x="78" y="1509"/>
                    <a:pt x="96" y="1508"/>
                  </a:cubicBezTo>
                  <a:cubicBezTo>
                    <a:pt x="100" y="1507"/>
                    <a:pt x="99" y="1498"/>
                    <a:pt x="99" y="1498"/>
                  </a:cubicBezTo>
                  <a:cubicBezTo>
                    <a:pt x="99" y="1498"/>
                    <a:pt x="110" y="1500"/>
                    <a:pt x="110" y="1491"/>
                  </a:cubicBezTo>
                  <a:cubicBezTo>
                    <a:pt x="110" y="1490"/>
                    <a:pt x="110" y="1489"/>
                    <a:pt x="110" y="1489"/>
                  </a:cubicBezTo>
                  <a:cubicBezTo>
                    <a:pt x="108" y="1480"/>
                    <a:pt x="89" y="1472"/>
                    <a:pt x="88" y="1471"/>
                  </a:cubicBezTo>
                  <a:cubicBezTo>
                    <a:pt x="88" y="1465"/>
                    <a:pt x="86" y="1423"/>
                    <a:pt x="86" y="1421"/>
                  </a:cubicBezTo>
                  <a:cubicBezTo>
                    <a:pt x="85" y="1419"/>
                    <a:pt x="99" y="1400"/>
                    <a:pt x="101" y="1398"/>
                  </a:cubicBezTo>
                  <a:cubicBezTo>
                    <a:pt x="101" y="1401"/>
                    <a:pt x="100" y="1413"/>
                    <a:pt x="102" y="1425"/>
                  </a:cubicBezTo>
                  <a:cubicBezTo>
                    <a:pt x="105" y="1442"/>
                    <a:pt x="113" y="1460"/>
                    <a:pt x="133" y="1463"/>
                  </a:cubicBezTo>
                  <a:cubicBezTo>
                    <a:pt x="133" y="1463"/>
                    <a:pt x="136" y="1426"/>
                    <a:pt x="138" y="1420"/>
                  </a:cubicBezTo>
                  <a:cubicBezTo>
                    <a:pt x="139" y="1414"/>
                    <a:pt x="139" y="1350"/>
                    <a:pt x="139" y="1350"/>
                  </a:cubicBezTo>
                  <a:cubicBezTo>
                    <a:pt x="139" y="1350"/>
                    <a:pt x="139" y="1348"/>
                    <a:pt x="138" y="1345"/>
                  </a:cubicBezTo>
                  <a:cubicBezTo>
                    <a:pt x="137" y="1339"/>
                    <a:pt x="133" y="1325"/>
                    <a:pt x="118" y="1306"/>
                  </a:cubicBezTo>
                  <a:cubicBezTo>
                    <a:pt x="109" y="1294"/>
                    <a:pt x="105" y="1282"/>
                    <a:pt x="103" y="1269"/>
                  </a:cubicBezTo>
                  <a:cubicBezTo>
                    <a:pt x="100" y="1252"/>
                    <a:pt x="101" y="1236"/>
                    <a:pt x="100" y="1223"/>
                  </a:cubicBezTo>
                  <a:cubicBezTo>
                    <a:pt x="98" y="1200"/>
                    <a:pt x="117" y="1048"/>
                    <a:pt x="122" y="1031"/>
                  </a:cubicBezTo>
                  <a:cubicBezTo>
                    <a:pt x="128" y="1014"/>
                    <a:pt x="132" y="953"/>
                    <a:pt x="131" y="934"/>
                  </a:cubicBezTo>
                  <a:cubicBezTo>
                    <a:pt x="129" y="914"/>
                    <a:pt x="166" y="815"/>
                    <a:pt x="168" y="810"/>
                  </a:cubicBezTo>
                  <a:cubicBezTo>
                    <a:pt x="170" y="809"/>
                    <a:pt x="170" y="809"/>
                    <a:pt x="170" y="809"/>
                  </a:cubicBezTo>
                  <a:cubicBezTo>
                    <a:pt x="170" y="825"/>
                    <a:pt x="171" y="841"/>
                    <a:pt x="172" y="855"/>
                  </a:cubicBezTo>
                  <a:cubicBezTo>
                    <a:pt x="178" y="907"/>
                    <a:pt x="181" y="1087"/>
                    <a:pt x="176" y="1126"/>
                  </a:cubicBezTo>
                  <a:cubicBezTo>
                    <a:pt x="171" y="1165"/>
                    <a:pt x="182" y="1180"/>
                    <a:pt x="162" y="1319"/>
                  </a:cubicBezTo>
                  <a:cubicBezTo>
                    <a:pt x="161" y="1319"/>
                    <a:pt x="161" y="1319"/>
                    <a:pt x="161" y="1319"/>
                  </a:cubicBezTo>
                  <a:cubicBezTo>
                    <a:pt x="161" y="1319"/>
                    <a:pt x="151" y="1402"/>
                    <a:pt x="147" y="1433"/>
                  </a:cubicBezTo>
                  <a:cubicBezTo>
                    <a:pt x="143" y="1460"/>
                    <a:pt x="136" y="1546"/>
                    <a:pt x="149" y="1620"/>
                  </a:cubicBezTo>
                  <a:cubicBezTo>
                    <a:pt x="151" y="1630"/>
                    <a:pt x="153" y="1640"/>
                    <a:pt x="156" y="1650"/>
                  </a:cubicBezTo>
                  <a:cubicBezTo>
                    <a:pt x="164" y="1679"/>
                    <a:pt x="169" y="1704"/>
                    <a:pt x="173" y="1727"/>
                  </a:cubicBezTo>
                  <a:cubicBezTo>
                    <a:pt x="180" y="1765"/>
                    <a:pt x="182" y="1798"/>
                    <a:pt x="180" y="1833"/>
                  </a:cubicBezTo>
                  <a:cubicBezTo>
                    <a:pt x="177" y="1890"/>
                    <a:pt x="190" y="1943"/>
                    <a:pt x="191" y="1997"/>
                  </a:cubicBezTo>
                  <a:cubicBezTo>
                    <a:pt x="192" y="2041"/>
                    <a:pt x="197" y="2161"/>
                    <a:pt x="216" y="2265"/>
                  </a:cubicBezTo>
                  <a:cubicBezTo>
                    <a:pt x="220" y="2289"/>
                    <a:pt x="225" y="2313"/>
                    <a:pt x="231" y="2334"/>
                  </a:cubicBezTo>
                  <a:cubicBezTo>
                    <a:pt x="234" y="2345"/>
                    <a:pt x="236" y="2355"/>
                    <a:pt x="238" y="2364"/>
                  </a:cubicBezTo>
                  <a:cubicBezTo>
                    <a:pt x="255" y="2457"/>
                    <a:pt x="224" y="2499"/>
                    <a:pt x="224" y="2499"/>
                  </a:cubicBezTo>
                  <a:cubicBezTo>
                    <a:pt x="224" y="2499"/>
                    <a:pt x="200" y="2541"/>
                    <a:pt x="192" y="2571"/>
                  </a:cubicBezTo>
                  <a:cubicBezTo>
                    <a:pt x="187" y="2589"/>
                    <a:pt x="173" y="2594"/>
                    <a:pt x="168" y="2608"/>
                  </a:cubicBezTo>
                  <a:cubicBezTo>
                    <a:pt x="164" y="2620"/>
                    <a:pt x="150" y="2629"/>
                    <a:pt x="153" y="2648"/>
                  </a:cubicBezTo>
                  <a:cubicBezTo>
                    <a:pt x="153" y="2651"/>
                    <a:pt x="154" y="2654"/>
                    <a:pt x="155" y="2657"/>
                  </a:cubicBezTo>
                  <a:cubicBezTo>
                    <a:pt x="155" y="2657"/>
                    <a:pt x="160" y="2682"/>
                    <a:pt x="172" y="2673"/>
                  </a:cubicBezTo>
                  <a:cubicBezTo>
                    <a:pt x="172" y="2673"/>
                    <a:pt x="182" y="2690"/>
                    <a:pt x="194" y="2683"/>
                  </a:cubicBezTo>
                  <a:cubicBezTo>
                    <a:pt x="194" y="2684"/>
                    <a:pt x="194" y="2684"/>
                    <a:pt x="194" y="2685"/>
                  </a:cubicBezTo>
                  <a:cubicBezTo>
                    <a:pt x="195" y="2683"/>
                    <a:pt x="195" y="2683"/>
                    <a:pt x="195" y="2683"/>
                  </a:cubicBezTo>
                  <a:cubicBezTo>
                    <a:pt x="196" y="2685"/>
                    <a:pt x="211" y="2700"/>
                    <a:pt x="221" y="2685"/>
                  </a:cubicBezTo>
                  <a:cubicBezTo>
                    <a:pt x="221" y="2686"/>
                    <a:pt x="221" y="2687"/>
                    <a:pt x="222" y="2689"/>
                  </a:cubicBezTo>
                  <a:cubicBezTo>
                    <a:pt x="223" y="2696"/>
                    <a:pt x="228" y="2706"/>
                    <a:pt x="249" y="2705"/>
                  </a:cubicBezTo>
                  <a:cubicBezTo>
                    <a:pt x="279" y="2703"/>
                    <a:pt x="281" y="2690"/>
                    <a:pt x="280" y="2672"/>
                  </a:cubicBezTo>
                  <a:cubicBezTo>
                    <a:pt x="279" y="2654"/>
                    <a:pt x="293" y="2651"/>
                    <a:pt x="293" y="2651"/>
                  </a:cubicBezTo>
                  <a:cubicBezTo>
                    <a:pt x="293" y="2651"/>
                    <a:pt x="314" y="2635"/>
                    <a:pt x="314" y="2616"/>
                  </a:cubicBezTo>
                  <a:cubicBezTo>
                    <a:pt x="314" y="2596"/>
                    <a:pt x="328" y="2580"/>
                    <a:pt x="328" y="2580"/>
                  </a:cubicBezTo>
                  <a:cubicBezTo>
                    <a:pt x="328" y="2580"/>
                    <a:pt x="344" y="2573"/>
                    <a:pt x="337" y="2535"/>
                  </a:cubicBezTo>
                  <a:cubicBezTo>
                    <a:pt x="337" y="2532"/>
                    <a:pt x="336" y="2528"/>
                    <a:pt x="335" y="2524"/>
                  </a:cubicBezTo>
                  <a:cubicBezTo>
                    <a:pt x="335" y="2523"/>
                    <a:pt x="341" y="2500"/>
                    <a:pt x="337" y="2478"/>
                  </a:cubicBezTo>
                  <a:cubicBezTo>
                    <a:pt x="337" y="2477"/>
                    <a:pt x="336" y="2475"/>
                    <a:pt x="336" y="2473"/>
                  </a:cubicBezTo>
                  <a:cubicBezTo>
                    <a:pt x="336" y="2472"/>
                    <a:pt x="335" y="2471"/>
                    <a:pt x="335" y="2469"/>
                  </a:cubicBezTo>
                  <a:cubicBezTo>
                    <a:pt x="330" y="2440"/>
                    <a:pt x="332" y="2368"/>
                    <a:pt x="333" y="2341"/>
                  </a:cubicBezTo>
                  <a:cubicBezTo>
                    <a:pt x="334" y="2311"/>
                    <a:pt x="352" y="2147"/>
                    <a:pt x="340" y="2083"/>
                  </a:cubicBezTo>
                  <a:cubicBezTo>
                    <a:pt x="340" y="2083"/>
                    <a:pt x="340" y="2083"/>
                    <a:pt x="340" y="2082"/>
                  </a:cubicBezTo>
                  <a:cubicBezTo>
                    <a:pt x="340" y="2082"/>
                    <a:pt x="340" y="2082"/>
                    <a:pt x="340" y="2082"/>
                  </a:cubicBezTo>
                  <a:cubicBezTo>
                    <a:pt x="339" y="2079"/>
                    <a:pt x="339" y="2076"/>
                    <a:pt x="338" y="2073"/>
                  </a:cubicBezTo>
                  <a:cubicBezTo>
                    <a:pt x="321" y="1974"/>
                    <a:pt x="348" y="1939"/>
                    <a:pt x="348" y="1890"/>
                  </a:cubicBezTo>
                  <a:cubicBezTo>
                    <a:pt x="348" y="1890"/>
                    <a:pt x="352" y="1833"/>
                    <a:pt x="346" y="1787"/>
                  </a:cubicBezTo>
                  <a:cubicBezTo>
                    <a:pt x="341" y="1740"/>
                    <a:pt x="351" y="1688"/>
                    <a:pt x="357" y="1629"/>
                  </a:cubicBezTo>
                  <a:cubicBezTo>
                    <a:pt x="360" y="1591"/>
                    <a:pt x="366" y="1555"/>
                    <a:pt x="370" y="1527"/>
                  </a:cubicBezTo>
                  <a:cubicBezTo>
                    <a:pt x="375" y="1529"/>
                    <a:pt x="381" y="1530"/>
                    <a:pt x="387" y="1530"/>
                  </a:cubicBezTo>
                  <a:cubicBezTo>
                    <a:pt x="389" y="1530"/>
                    <a:pt x="391" y="1530"/>
                    <a:pt x="393" y="1529"/>
                  </a:cubicBezTo>
                  <a:cubicBezTo>
                    <a:pt x="397" y="1557"/>
                    <a:pt x="403" y="1592"/>
                    <a:pt x="406" y="1628"/>
                  </a:cubicBezTo>
                  <a:cubicBezTo>
                    <a:pt x="412" y="1687"/>
                    <a:pt x="422" y="1739"/>
                    <a:pt x="416" y="1786"/>
                  </a:cubicBezTo>
                  <a:cubicBezTo>
                    <a:pt x="411" y="1833"/>
                    <a:pt x="415" y="1889"/>
                    <a:pt x="415" y="1889"/>
                  </a:cubicBezTo>
                  <a:cubicBezTo>
                    <a:pt x="415" y="1900"/>
                    <a:pt x="416" y="1911"/>
                    <a:pt x="418" y="1921"/>
                  </a:cubicBezTo>
                  <a:cubicBezTo>
                    <a:pt x="420" y="1934"/>
                    <a:pt x="423" y="1946"/>
                    <a:pt x="426" y="1960"/>
                  </a:cubicBezTo>
                  <a:cubicBezTo>
                    <a:pt x="431" y="1989"/>
                    <a:pt x="434" y="2026"/>
                    <a:pt x="423" y="2082"/>
                  </a:cubicBezTo>
                  <a:cubicBezTo>
                    <a:pt x="411" y="2147"/>
                    <a:pt x="429" y="2311"/>
                    <a:pt x="430" y="2340"/>
                  </a:cubicBezTo>
                  <a:cubicBezTo>
                    <a:pt x="431" y="2369"/>
                    <a:pt x="433" y="2450"/>
                    <a:pt x="427" y="2473"/>
                  </a:cubicBezTo>
                  <a:cubicBezTo>
                    <a:pt x="423" y="2490"/>
                    <a:pt x="425" y="2507"/>
                    <a:pt x="426" y="2516"/>
                  </a:cubicBezTo>
                  <a:cubicBezTo>
                    <a:pt x="427" y="2520"/>
                    <a:pt x="428" y="2522"/>
                    <a:pt x="428" y="2523"/>
                  </a:cubicBezTo>
                  <a:cubicBezTo>
                    <a:pt x="423" y="2541"/>
                    <a:pt x="423" y="2553"/>
                    <a:pt x="425" y="2562"/>
                  </a:cubicBezTo>
                  <a:cubicBezTo>
                    <a:pt x="428" y="2576"/>
                    <a:pt x="435" y="2580"/>
                    <a:pt x="435" y="2580"/>
                  </a:cubicBezTo>
                  <a:cubicBezTo>
                    <a:pt x="435" y="2580"/>
                    <a:pt x="446" y="2592"/>
                    <a:pt x="449" y="2608"/>
                  </a:cubicBezTo>
                  <a:cubicBezTo>
                    <a:pt x="449" y="2610"/>
                    <a:pt x="449" y="2613"/>
                    <a:pt x="449" y="2615"/>
                  </a:cubicBezTo>
                  <a:cubicBezTo>
                    <a:pt x="449" y="2616"/>
                    <a:pt x="449" y="2618"/>
                    <a:pt x="450" y="2619"/>
                  </a:cubicBezTo>
                  <a:cubicBezTo>
                    <a:pt x="452" y="2637"/>
                    <a:pt x="470" y="2651"/>
                    <a:pt x="470" y="2651"/>
                  </a:cubicBezTo>
                  <a:cubicBezTo>
                    <a:pt x="470" y="2651"/>
                    <a:pt x="480" y="2653"/>
                    <a:pt x="483" y="2665"/>
                  </a:cubicBezTo>
                  <a:cubicBezTo>
                    <a:pt x="483" y="2667"/>
                    <a:pt x="483" y="2669"/>
                    <a:pt x="483" y="2671"/>
                  </a:cubicBezTo>
                  <a:cubicBezTo>
                    <a:pt x="483" y="2676"/>
                    <a:pt x="483" y="2680"/>
                    <a:pt x="483" y="2684"/>
                  </a:cubicBezTo>
                  <a:cubicBezTo>
                    <a:pt x="485" y="2696"/>
                    <a:pt x="492" y="2703"/>
                    <a:pt x="514" y="2705"/>
                  </a:cubicBezTo>
                  <a:cubicBezTo>
                    <a:pt x="544" y="2707"/>
                    <a:pt x="542" y="2685"/>
                    <a:pt x="542" y="2685"/>
                  </a:cubicBezTo>
                  <a:cubicBezTo>
                    <a:pt x="551" y="2699"/>
                    <a:pt x="566" y="2686"/>
                    <a:pt x="568" y="2683"/>
                  </a:cubicBezTo>
                  <a:cubicBezTo>
                    <a:pt x="569" y="2685"/>
                    <a:pt x="569" y="2685"/>
                    <a:pt x="569" y="2685"/>
                  </a:cubicBezTo>
                  <a:cubicBezTo>
                    <a:pt x="569" y="2684"/>
                    <a:pt x="569" y="2684"/>
                    <a:pt x="569" y="2683"/>
                  </a:cubicBezTo>
                  <a:cubicBezTo>
                    <a:pt x="581" y="2690"/>
                    <a:pt x="591" y="2673"/>
                    <a:pt x="591" y="2673"/>
                  </a:cubicBezTo>
                  <a:cubicBezTo>
                    <a:pt x="603" y="2682"/>
                    <a:pt x="608" y="2657"/>
                    <a:pt x="608" y="2657"/>
                  </a:cubicBezTo>
                  <a:cubicBezTo>
                    <a:pt x="611" y="2649"/>
                    <a:pt x="611" y="2642"/>
                    <a:pt x="610" y="2637"/>
                  </a:cubicBezTo>
                  <a:cubicBezTo>
                    <a:pt x="607" y="2625"/>
                    <a:pt x="598" y="2617"/>
                    <a:pt x="595" y="2608"/>
                  </a:cubicBezTo>
                  <a:cubicBezTo>
                    <a:pt x="590" y="2594"/>
                    <a:pt x="576" y="2589"/>
                    <a:pt x="571" y="2571"/>
                  </a:cubicBezTo>
                  <a:cubicBezTo>
                    <a:pt x="563" y="2541"/>
                    <a:pt x="539" y="2499"/>
                    <a:pt x="539" y="2499"/>
                  </a:cubicBezTo>
                  <a:cubicBezTo>
                    <a:pt x="539" y="2499"/>
                    <a:pt x="528" y="2484"/>
                    <a:pt x="523" y="2454"/>
                  </a:cubicBezTo>
                  <a:cubicBezTo>
                    <a:pt x="518" y="2427"/>
                    <a:pt x="517" y="2387"/>
                    <a:pt x="532" y="2334"/>
                  </a:cubicBezTo>
                  <a:cubicBezTo>
                    <a:pt x="563" y="2220"/>
                    <a:pt x="570" y="2052"/>
                    <a:pt x="572" y="1998"/>
                  </a:cubicBezTo>
                  <a:cubicBezTo>
                    <a:pt x="573" y="1944"/>
                    <a:pt x="586" y="1891"/>
                    <a:pt x="583" y="1834"/>
                  </a:cubicBezTo>
                  <a:cubicBezTo>
                    <a:pt x="580" y="1777"/>
                    <a:pt x="586" y="1729"/>
                    <a:pt x="607" y="1650"/>
                  </a:cubicBezTo>
                  <a:cubicBezTo>
                    <a:pt x="629" y="1572"/>
                    <a:pt x="621" y="1465"/>
                    <a:pt x="623" y="1433"/>
                  </a:cubicBezTo>
                  <a:cubicBezTo>
                    <a:pt x="627" y="1376"/>
                    <a:pt x="620" y="1312"/>
                    <a:pt x="620" y="1312"/>
                  </a:cubicBezTo>
                  <a:cubicBezTo>
                    <a:pt x="620" y="1312"/>
                    <a:pt x="620" y="1312"/>
                    <a:pt x="620" y="1312"/>
                  </a:cubicBezTo>
                  <a:cubicBezTo>
                    <a:pt x="620" y="1311"/>
                    <a:pt x="620" y="1311"/>
                    <a:pt x="620" y="1311"/>
                  </a:cubicBezTo>
                  <a:cubicBezTo>
                    <a:pt x="619" y="1311"/>
                    <a:pt x="619" y="1311"/>
                    <a:pt x="619" y="1311"/>
                  </a:cubicBezTo>
                  <a:cubicBezTo>
                    <a:pt x="618" y="1299"/>
                    <a:pt x="614" y="1276"/>
                    <a:pt x="611" y="1255"/>
                  </a:cubicBezTo>
                  <a:cubicBezTo>
                    <a:pt x="608" y="1242"/>
                    <a:pt x="606" y="1229"/>
                    <a:pt x="603" y="1219"/>
                  </a:cubicBezTo>
                  <a:cubicBezTo>
                    <a:pt x="602" y="1215"/>
                    <a:pt x="601" y="1210"/>
                    <a:pt x="600" y="1204"/>
                  </a:cubicBezTo>
                  <a:cubicBezTo>
                    <a:pt x="593" y="1162"/>
                    <a:pt x="587" y="1083"/>
                    <a:pt x="590" y="1038"/>
                  </a:cubicBezTo>
                  <a:cubicBezTo>
                    <a:pt x="593" y="989"/>
                    <a:pt x="626" y="874"/>
                    <a:pt x="627" y="792"/>
                  </a:cubicBezTo>
                  <a:cubicBezTo>
                    <a:pt x="628" y="793"/>
                    <a:pt x="628" y="793"/>
                    <a:pt x="628" y="793"/>
                  </a:cubicBezTo>
                  <a:cubicBezTo>
                    <a:pt x="628" y="794"/>
                    <a:pt x="628" y="794"/>
                    <a:pt x="628" y="794"/>
                  </a:cubicBezTo>
                  <a:cubicBezTo>
                    <a:pt x="628" y="793"/>
                    <a:pt x="628" y="793"/>
                    <a:pt x="628" y="793"/>
                  </a:cubicBezTo>
                  <a:cubicBezTo>
                    <a:pt x="631" y="799"/>
                    <a:pt x="631" y="799"/>
                    <a:pt x="631" y="799"/>
                  </a:cubicBezTo>
                  <a:cubicBezTo>
                    <a:pt x="632" y="805"/>
                    <a:pt x="634" y="814"/>
                    <a:pt x="636" y="827"/>
                  </a:cubicBezTo>
                  <a:cubicBezTo>
                    <a:pt x="641" y="854"/>
                    <a:pt x="649" y="894"/>
                    <a:pt x="656" y="932"/>
                  </a:cubicBezTo>
                  <a:cubicBezTo>
                    <a:pt x="662" y="970"/>
                    <a:pt x="668" y="1004"/>
                    <a:pt x="668" y="1020"/>
                  </a:cubicBezTo>
                  <a:cubicBezTo>
                    <a:pt x="668" y="1058"/>
                    <a:pt x="669" y="1223"/>
                    <a:pt x="672" y="1250"/>
                  </a:cubicBezTo>
                  <a:cubicBezTo>
                    <a:pt x="676" y="1277"/>
                    <a:pt x="677" y="1307"/>
                    <a:pt x="659" y="1331"/>
                  </a:cubicBezTo>
                  <a:cubicBezTo>
                    <a:pt x="641" y="1356"/>
                    <a:pt x="636" y="1373"/>
                    <a:pt x="634" y="1380"/>
                  </a:cubicBezTo>
                  <a:cubicBezTo>
                    <a:pt x="632" y="1386"/>
                    <a:pt x="633" y="1460"/>
                    <a:pt x="633" y="1460"/>
                  </a:cubicBezTo>
                  <a:cubicBezTo>
                    <a:pt x="634" y="1461"/>
                    <a:pt x="634" y="1461"/>
                    <a:pt x="634" y="1461"/>
                  </a:cubicBezTo>
                  <a:cubicBezTo>
                    <a:pt x="634" y="1461"/>
                    <a:pt x="634" y="1461"/>
                    <a:pt x="634" y="1461"/>
                  </a:cubicBezTo>
                  <a:cubicBezTo>
                    <a:pt x="639" y="1486"/>
                    <a:pt x="639" y="1486"/>
                    <a:pt x="639" y="1486"/>
                  </a:cubicBezTo>
                  <a:cubicBezTo>
                    <a:pt x="665" y="1478"/>
                    <a:pt x="660" y="1412"/>
                    <a:pt x="660" y="1412"/>
                  </a:cubicBezTo>
                  <a:cubicBezTo>
                    <a:pt x="668" y="1421"/>
                    <a:pt x="671" y="1431"/>
                    <a:pt x="672" y="1439"/>
                  </a:cubicBezTo>
                  <a:cubicBezTo>
                    <a:pt x="674" y="1448"/>
                    <a:pt x="674" y="1456"/>
                    <a:pt x="674" y="1461"/>
                  </a:cubicBezTo>
                  <a:cubicBezTo>
                    <a:pt x="675" y="1471"/>
                    <a:pt x="672" y="1497"/>
                    <a:pt x="668" y="1500"/>
                  </a:cubicBezTo>
                  <a:cubicBezTo>
                    <a:pt x="665" y="1502"/>
                    <a:pt x="659" y="1519"/>
                    <a:pt x="661" y="1528"/>
                  </a:cubicBezTo>
                  <a:cubicBezTo>
                    <a:pt x="661" y="1531"/>
                    <a:pt x="662" y="1533"/>
                    <a:pt x="663" y="1534"/>
                  </a:cubicBezTo>
                  <a:cubicBezTo>
                    <a:pt x="670" y="1541"/>
                    <a:pt x="682" y="1532"/>
                    <a:pt x="682" y="1532"/>
                  </a:cubicBezTo>
                  <a:cubicBezTo>
                    <a:pt x="691" y="1537"/>
                    <a:pt x="699" y="1530"/>
                    <a:pt x="704" y="1524"/>
                  </a:cubicBezTo>
                  <a:cubicBezTo>
                    <a:pt x="704" y="1525"/>
                    <a:pt x="704" y="1525"/>
                    <a:pt x="704" y="1526"/>
                  </a:cubicBezTo>
                  <a:cubicBezTo>
                    <a:pt x="705" y="1523"/>
                    <a:pt x="705" y="1523"/>
                    <a:pt x="705" y="1523"/>
                  </a:cubicBezTo>
                  <a:cubicBezTo>
                    <a:pt x="707" y="1521"/>
                    <a:pt x="708" y="1519"/>
                    <a:pt x="708" y="1519"/>
                  </a:cubicBezTo>
                  <a:cubicBezTo>
                    <a:pt x="717" y="1520"/>
                    <a:pt x="741" y="1500"/>
                    <a:pt x="750" y="1481"/>
                  </a:cubicBezTo>
                  <a:cubicBezTo>
                    <a:pt x="760" y="1461"/>
                    <a:pt x="765" y="1408"/>
                    <a:pt x="758" y="1367"/>
                  </a:cubicBezTo>
                  <a:cubicBezTo>
                    <a:pt x="750" y="1327"/>
                    <a:pt x="750" y="1273"/>
                    <a:pt x="758" y="1227"/>
                  </a:cubicBezTo>
                  <a:close/>
                </a:path>
              </a:pathLst>
            </a:custGeom>
            <a:grpFill/>
            <a:ln w="19050" cmpd="sng">
              <a:solidFill>
                <a:schemeClr val="bg2"/>
              </a:solidFill>
              <a:round/>
              <a:headEnd/>
              <a:tailEnd/>
            </a:ln>
          </p:spPr>
          <p:txBody>
            <a:bodyPr/>
            <a:lstStyle/>
            <a:p>
              <a:endParaRPr lang="fr-FR" sz="1114"/>
            </a:p>
          </p:txBody>
        </p:sp>
        <p:sp>
          <p:nvSpPr>
            <p:cNvPr id="93" name="Freeform 208">
              <a:extLst>
                <a:ext uri="{FF2B5EF4-FFF2-40B4-BE49-F238E27FC236}">
                  <a16:creationId xmlns:a16="http://schemas.microsoft.com/office/drawing/2014/main" id="{738C9AA4-1A03-1DD3-DF2A-9135A778A13C}"/>
                </a:ext>
              </a:extLst>
            </p:cNvPr>
            <p:cNvSpPr>
              <a:spLocks/>
            </p:cNvSpPr>
            <p:nvPr/>
          </p:nvSpPr>
          <p:spPr bwMode="auto">
            <a:xfrm>
              <a:off x="1531" y="712"/>
              <a:ext cx="630" cy="2189"/>
            </a:xfrm>
            <a:custGeom>
              <a:avLst/>
              <a:gdLst>
                <a:gd name="T0" fmla="*/ 389 w 778"/>
                <a:gd name="T1" fmla="*/ 340 h 2707"/>
                <a:gd name="T2" fmla="*/ 264 w 778"/>
                <a:gd name="T3" fmla="*/ 215 h 2707"/>
                <a:gd name="T4" fmla="*/ 264 w 778"/>
                <a:gd name="T5" fmla="*/ 213 h 2707"/>
                <a:gd name="T6" fmla="*/ 274 w 778"/>
                <a:gd name="T7" fmla="*/ 193 h 2707"/>
                <a:gd name="T8" fmla="*/ 292 w 778"/>
                <a:gd name="T9" fmla="*/ 150 h 2707"/>
                <a:gd name="T10" fmla="*/ 300 w 778"/>
                <a:gd name="T11" fmla="*/ 116 h 2707"/>
                <a:gd name="T12" fmla="*/ 286 w 778"/>
                <a:gd name="T13" fmla="*/ 112 h 2707"/>
                <a:gd name="T14" fmla="*/ 285 w 778"/>
                <a:gd name="T15" fmla="*/ 87 h 2707"/>
                <a:gd name="T16" fmla="*/ 236 w 778"/>
                <a:gd name="T17" fmla="*/ 11 h 2707"/>
                <a:gd name="T18" fmla="*/ 206 w 778"/>
                <a:gd name="T19" fmla="*/ 3 h 2707"/>
                <a:gd name="T20" fmla="*/ 147 w 778"/>
                <a:gd name="T21" fmla="*/ 14 h 2707"/>
                <a:gd name="T22" fmla="*/ 124 w 778"/>
                <a:gd name="T23" fmla="*/ 40 h 2707"/>
                <a:gd name="T24" fmla="*/ 119 w 778"/>
                <a:gd name="T25" fmla="*/ 82 h 2707"/>
                <a:gd name="T26" fmla="*/ 124 w 778"/>
                <a:gd name="T27" fmla="*/ 123 h 2707"/>
                <a:gd name="T28" fmla="*/ 126 w 778"/>
                <a:gd name="T29" fmla="*/ 129 h 2707"/>
                <a:gd name="T30" fmla="*/ 127 w 778"/>
                <a:gd name="T31" fmla="*/ 134 h 2707"/>
                <a:gd name="T32" fmla="*/ 130 w 778"/>
                <a:gd name="T33" fmla="*/ 139 h 2707"/>
                <a:gd name="T34" fmla="*/ 116 w 778"/>
                <a:gd name="T35" fmla="*/ 152 h 2707"/>
                <a:gd name="T36" fmla="*/ 148 w 778"/>
                <a:gd name="T37" fmla="*/ 192 h 2707"/>
                <a:gd name="T38" fmla="*/ 160 w 778"/>
                <a:gd name="T39" fmla="*/ 254 h 2707"/>
                <a:gd name="T40" fmla="*/ 9 w 778"/>
                <a:gd name="T41" fmla="*/ 658 h 2707"/>
                <a:gd name="T42" fmla="*/ 4 w 778"/>
                <a:gd name="T43" fmla="*/ 770 h 2707"/>
                <a:gd name="T44" fmla="*/ 23 w 778"/>
                <a:gd name="T45" fmla="*/ 784 h 2707"/>
                <a:gd name="T46" fmla="*/ 58 w 778"/>
                <a:gd name="T47" fmla="*/ 788 h 2707"/>
                <a:gd name="T48" fmla="*/ 54 w 778"/>
                <a:gd name="T49" fmla="*/ 754 h 2707"/>
                <a:gd name="T50" fmla="*/ 74 w 778"/>
                <a:gd name="T51" fmla="*/ 712 h 2707"/>
                <a:gd name="T52" fmla="*/ 65 w 778"/>
                <a:gd name="T53" fmla="*/ 545 h 2707"/>
                <a:gd name="T54" fmla="*/ 92 w 778"/>
                <a:gd name="T55" fmla="*/ 452 h 2707"/>
                <a:gd name="T56" fmla="*/ 78 w 778"/>
                <a:gd name="T57" fmla="*/ 758 h 2707"/>
                <a:gd name="T58" fmla="*/ 96 w 778"/>
                <a:gd name="T59" fmla="*/ 969 h 2707"/>
                <a:gd name="T60" fmla="*/ 126 w 778"/>
                <a:gd name="T61" fmla="*/ 1250 h 2707"/>
                <a:gd name="T62" fmla="*/ 81 w 778"/>
                <a:gd name="T63" fmla="*/ 1400 h 2707"/>
                <a:gd name="T64" fmla="*/ 103 w 778"/>
                <a:gd name="T65" fmla="*/ 1420 h 2707"/>
                <a:gd name="T66" fmla="*/ 133 w 778"/>
                <a:gd name="T67" fmla="*/ 1430 h 2707"/>
                <a:gd name="T68" fmla="*/ 174 w 778"/>
                <a:gd name="T69" fmla="*/ 1364 h 2707"/>
                <a:gd name="T70" fmla="*/ 178 w 778"/>
                <a:gd name="T71" fmla="*/ 1308 h 2707"/>
                <a:gd name="T72" fmla="*/ 181 w 778"/>
                <a:gd name="T73" fmla="*/ 1101 h 2707"/>
                <a:gd name="T74" fmla="*/ 184 w 778"/>
                <a:gd name="T75" fmla="*/ 944 h 2707"/>
                <a:gd name="T76" fmla="*/ 209 w 778"/>
                <a:gd name="T77" fmla="*/ 808 h 2707"/>
                <a:gd name="T78" fmla="*/ 222 w 778"/>
                <a:gd name="T79" fmla="*/ 1016 h 2707"/>
                <a:gd name="T80" fmla="*/ 227 w 778"/>
                <a:gd name="T81" fmla="*/ 1308 h 2707"/>
                <a:gd name="T82" fmla="*/ 231 w 778"/>
                <a:gd name="T83" fmla="*/ 1364 h 2707"/>
                <a:gd name="T84" fmla="*/ 250 w 778"/>
                <a:gd name="T85" fmla="*/ 1402 h 2707"/>
                <a:gd name="T86" fmla="*/ 273 w 778"/>
                <a:gd name="T87" fmla="*/ 1430 h 2707"/>
                <a:gd name="T88" fmla="*/ 302 w 778"/>
                <a:gd name="T89" fmla="*/ 1419 h 2707"/>
                <a:gd name="T90" fmla="*/ 316 w 778"/>
                <a:gd name="T91" fmla="*/ 1379 h 2707"/>
                <a:gd name="T92" fmla="*/ 283 w 778"/>
                <a:gd name="T93" fmla="*/ 1234 h 2707"/>
                <a:gd name="T94" fmla="*/ 330 w 778"/>
                <a:gd name="T95" fmla="*/ 758 h 2707"/>
                <a:gd name="T96" fmla="*/ 329 w 778"/>
                <a:gd name="T97" fmla="*/ 693 h 2707"/>
                <a:gd name="T98" fmla="*/ 313 w 778"/>
                <a:gd name="T99" fmla="*/ 548 h 2707"/>
                <a:gd name="T100" fmla="*/ 334 w 778"/>
                <a:gd name="T101" fmla="*/ 419 h 2707"/>
                <a:gd name="T102" fmla="*/ 355 w 778"/>
                <a:gd name="T103" fmla="*/ 539 h 2707"/>
                <a:gd name="T104" fmla="*/ 336 w 778"/>
                <a:gd name="T105" fmla="*/ 772 h 2707"/>
                <a:gd name="T106" fmla="*/ 350 w 778"/>
                <a:gd name="T107" fmla="*/ 746 h 2707"/>
                <a:gd name="T108" fmla="*/ 351 w 778"/>
                <a:gd name="T109" fmla="*/ 808 h 2707"/>
                <a:gd name="T110" fmla="*/ 374 w 778"/>
                <a:gd name="T111" fmla="*/ 807 h 2707"/>
                <a:gd name="T112" fmla="*/ 402 w 778"/>
                <a:gd name="T113" fmla="*/ 723 h 270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778" h="2707">
                  <a:moveTo>
                    <a:pt x="758" y="1227"/>
                  </a:moveTo>
                  <a:cubicBezTo>
                    <a:pt x="775" y="1130"/>
                    <a:pt x="778" y="1007"/>
                    <a:pt x="776" y="974"/>
                  </a:cubicBezTo>
                  <a:cubicBezTo>
                    <a:pt x="773" y="941"/>
                    <a:pt x="743" y="794"/>
                    <a:pt x="736" y="674"/>
                  </a:cubicBezTo>
                  <a:cubicBezTo>
                    <a:pt x="736" y="663"/>
                    <a:pt x="734" y="652"/>
                    <a:pt x="733" y="642"/>
                  </a:cubicBezTo>
                  <a:cubicBezTo>
                    <a:pt x="717" y="550"/>
                    <a:pt x="657" y="530"/>
                    <a:pt x="644" y="529"/>
                  </a:cubicBezTo>
                  <a:cubicBezTo>
                    <a:pt x="629" y="528"/>
                    <a:pt x="575" y="509"/>
                    <a:pt x="528" y="494"/>
                  </a:cubicBezTo>
                  <a:cubicBezTo>
                    <a:pt x="522" y="493"/>
                    <a:pt x="518" y="490"/>
                    <a:pt x="514" y="487"/>
                  </a:cubicBezTo>
                  <a:cubicBezTo>
                    <a:pt x="498" y="469"/>
                    <a:pt x="496" y="433"/>
                    <a:pt x="498" y="407"/>
                  </a:cubicBezTo>
                  <a:cubicBezTo>
                    <a:pt x="498" y="407"/>
                    <a:pt x="498" y="406"/>
                    <a:pt x="498" y="406"/>
                  </a:cubicBezTo>
                  <a:cubicBezTo>
                    <a:pt x="498" y="406"/>
                    <a:pt x="498" y="406"/>
                    <a:pt x="498" y="406"/>
                  </a:cubicBezTo>
                  <a:cubicBezTo>
                    <a:pt x="498" y="405"/>
                    <a:pt x="498" y="403"/>
                    <a:pt x="498" y="402"/>
                  </a:cubicBezTo>
                  <a:cubicBezTo>
                    <a:pt x="498" y="402"/>
                    <a:pt x="498" y="402"/>
                    <a:pt x="498" y="402"/>
                  </a:cubicBezTo>
                  <a:cubicBezTo>
                    <a:pt x="498" y="403"/>
                    <a:pt x="498" y="404"/>
                    <a:pt x="498" y="406"/>
                  </a:cubicBezTo>
                  <a:cubicBezTo>
                    <a:pt x="499" y="401"/>
                    <a:pt x="499" y="401"/>
                    <a:pt x="499" y="401"/>
                  </a:cubicBezTo>
                  <a:cubicBezTo>
                    <a:pt x="502" y="395"/>
                    <a:pt x="504" y="390"/>
                    <a:pt x="507" y="385"/>
                  </a:cubicBezTo>
                  <a:cubicBezTo>
                    <a:pt x="512" y="376"/>
                    <a:pt x="515" y="369"/>
                    <a:pt x="516" y="365"/>
                  </a:cubicBezTo>
                  <a:cubicBezTo>
                    <a:pt x="518" y="357"/>
                    <a:pt x="522" y="341"/>
                    <a:pt x="526" y="321"/>
                  </a:cubicBezTo>
                  <a:cubicBezTo>
                    <a:pt x="530" y="323"/>
                    <a:pt x="534" y="323"/>
                    <a:pt x="538" y="322"/>
                  </a:cubicBezTo>
                  <a:cubicBezTo>
                    <a:pt x="549" y="317"/>
                    <a:pt x="550" y="302"/>
                    <a:pt x="550" y="291"/>
                  </a:cubicBezTo>
                  <a:cubicBezTo>
                    <a:pt x="550" y="289"/>
                    <a:pt x="550" y="287"/>
                    <a:pt x="550" y="285"/>
                  </a:cubicBezTo>
                  <a:cubicBezTo>
                    <a:pt x="550" y="284"/>
                    <a:pt x="550" y="284"/>
                    <a:pt x="550" y="283"/>
                  </a:cubicBezTo>
                  <a:cubicBezTo>
                    <a:pt x="550" y="273"/>
                    <a:pt x="553" y="261"/>
                    <a:pt x="557" y="252"/>
                  </a:cubicBezTo>
                  <a:cubicBezTo>
                    <a:pt x="560" y="242"/>
                    <a:pt x="563" y="234"/>
                    <a:pt x="565" y="224"/>
                  </a:cubicBezTo>
                  <a:cubicBezTo>
                    <a:pt x="565" y="222"/>
                    <a:pt x="565" y="220"/>
                    <a:pt x="565" y="219"/>
                  </a:cubicBezTo>
                  <a:cubicBezTo>
                    <a:pt x="565" y="211"/>
                    <a:pt x="562" y="203"/>
                    <a:pt x="553" y="202"/>
                  </a:cubicBezTo>
                  <a:cubicBezTo>
                    <a:pt x="547" y="202"/>
                    <a:pt x="542" y="206"/>
                    <a:pt x="538" y="211"/>
                  </a:cubicBezTo>
                  <a:cubicBezTo>
                    <a:pt x="538" y="211"/>
                    <a:pt x="538" y="211"/>
                    <a:pt x="538" y="211"/>
                  </a:cubicBezTo>
                  <a:cubicBezTo>
                    <a:pt x="538" y="211"/>
                    <a:pt x="538" y="212"/>
                    <a:pt x="538" y="212"/>
                  </a:cubicBezTo>
                  <a:cubicBezTo>
                    <a:pt x="538" y="210"/>
                    <a:pt x="538" y="208"/>
                    <a:pt x="538" y="206"/>
                  </a:cubicBezTo>
                  <a:cubicBezTo>
                    <a:pt x="539" y="196"/>
                    <a:pt x="541" y="185"/>
                    <a:pt x="539" y="176"/>
                  </a:cubicBezTo>
                  <a:cubicBezTo>
                    <a:pt x="539" y="174"/>
                    <a:pt x="539" y="173"/>
                    <a:pt x="538" y="171"/>
                  </a:cubicBezTo>
                  <a:cubicBezTo>
                    <a:pt x="538" y="169"/>
                    <a:pt x="537" y="167"/>
                    <a:pt x="537" y="165"/>
                  </a:cubicBezTo>
                  <a:cubicBezTo>
                    <a:pt x="536" y="159"/>
                    <a:pt x="535" y="153"/>
                    <a:pt x="534" y="147"/>
                  </a:cubicBezTo>
                  <a:cubicBezTo>
                    <a:pt x="529" y="117"/>
                    <a:pt x="517" y="94"/>
                    <a:pt x="501" y="68"/>
                  </a:cubicBezTo>
                  <a:cubicBezTo>
                    <a:pt x="495" y="60"/>
                    <a:pt x="489" y="53"/>
                    <a:pt x="482" y="46"/>
                  </a:cubicBezTo>
                  <a:cubicBezTo>
                    <a:pt x="471" y="35"/>
                    <a:pt x="457" y="26"/>
                    <a:pt x="443" y="20"/>
                  </a:cubicBezTo>
                  <a:cubicBezTo>
                    <a:pt x="443" y="20"/>
                    <a:pt x="442" y="19"/>
                    <a:pt x="442" y="19"/>
                  </a:cubicBezTo>
                  <a:cubicBezTo>
                    <a:pt x="446" y="20"/>
                    <a:pt x="450" y="21"/>
                    <a:pt x="454" y="21"/>
                  </a:cubicBezTo>
                  <a:cubicBezTo>
                    <a:pt x="448" y="15"/>
                    <a:pt x="431" y="11"/>
                    <a:pt x="422" y="9"/>
                  </a:cubicBezTo>
                  <a:cubicBezTo>
                    <a:pt x="411" y="6"/>
                    <a:pt x="400" y="6"/>
                    <a:pt x="389" y="6"/>
                  </a:cubicBezTo>
                  <a:cubicBezTo>
                    <a:pt x="393" y="5"/>
                    <a:pt x="397" y="3"/>
                    <a:pt x="401" y="3"/>
                  </a:cubicBezTo>
                  <a:cubicBezTo>
                    <a:pt x="385" y="0"/>
                    <a:pt x="353" y="2"/>
                    <a:pt x="336" y="13"/>
                  </a:cubicBezTo>
                  <a:cubicBezTo>
                    <a:pt x="334" y="13"/>
                    <a:pt x="331" y="14"/>
                    <a:pt x="328" y="15"/>
                  </a:cubicBezTo>
                  <a:cubicBezTo>
                    <a:pt x="311" y="15"/>
                    <a:pt x="294" y="17"/>
                    <a:pt x="278" y="26"/>
                  </a:cubicBezTo>
                  <a:cubicBezTo>
                    <a:pt x="284" y="27"/>
                    <a:pt x="293" y="22"/>
                    <a:pt x="299" y="25"/>
                  </a:cubicBezTo>
                  <a:cubicBezTo>
                    <a:pt x="281" y="29"/>
                    <a:pt x="264" y="35"/>
                    <a:pt x="252" y="51"/>
                  </a:cubicBezTo>
                  <a:cubicBezTo>
                    <a:pt x="259" y="47"/>
                    <a:pt x="267" y="45"/>
                    <a:pt x="275" y="44"/>
                  </a:cubicBezTo>
                  <a:cubicBezTo>
                    <a:pt x="261" y="53"/>
                    <a:pt x="243" y="62"/>
                    <a:pt x="234" y="76"/>
                  </a:cubicBezTo>
                  <a:cubicBezTo>
                    <a:pt x="241" y="73"/>
                    <a:pt x="248" y="68"/>
                    <a:pt x="255" y="65"/>
                  </a:cubicBezTo>
                  <a:cubicBezTo>
                    <a:pt x="248" y="72"/>
                    <a:pt x="244" y="80"/>
                    <a:pt x="241" y="89"/>
                  </a:cubicBezTo>
                  <a:cubicBezTo>
                    <a:pt x="234" y="101"/>
                    <a:pt x="228" y="115"/>
                    <a:pt x="226" y="131"/>
                  </a:cubicBezTo>
                  <a:cubicBezTo>
                    <a:pt x="224" y="138"/>
                    <a:pt x="224" y="146"/>
                    <a:pt x="224" y="154"/>
                  </a:cubicBezTo>
                  <a:cubicBezTo>
                    <a:pt x="224" y="178"/>
                    <a:pt x="224" y="201"/>
                    <a:pt x="231" y="224"/>
                  </a:cubicBezTo>
                  <a:cubicBezTo>
                    <a:pt x="231" y="224"/>
                    <a:pt x="231" y="224"/>
                    <a:pt x="231" y="224"/>
                  </a:cubicBezTo>
                  <a:cubicBezTo>
                    <a:pt x="231" y="225"/>
                    <a:pt x="231" y="226"/>
                    <a:pt x="232" y="227"/>
                  </a:cubicBezTo>
                  <a:cubicBezTo>
                    <a:pt x="232" y="228"/>
                    <a:pt x="233" y="230"/>
                    <a:pt x="233" y="232"/>
                  </a:cubicBezTo>
                  <a:cubicBezTo>
                    <a:pt x="233" y="232"/>
                    <a:pt x="233" y="232"/>
                    <a:pt x="233" y="232"/>
                  </a:cubicBezTo>
                  <a:cubicBezTo>
                    <a:pt x="234" y="234"/>
                    <a:pt x="234" y="235"/>
                    <a:pt x="235" y="237"/>
                  </a:cubicBezTo>
                  <a:cubicBezTo>
                    <a:pt x="235" y="237"/>
                    <a:pt x="235" y="237"/>
                    <a:pt x="235" y="238"/>
                  </a:cubicBezTo>
                  <a:cubicBezTo>
                    <a:pt x="235" y="239"/>
                    <a:pt x="236" y="241"/>
                    <a:pt x="236" y="243"/>
                  </a:cubicBezTo>
                  <a:cubicBezTo>
                    <a:pt x="236" y="243"/>
                    <a:pt x="236" y="243"/>
                    <a:pt x="236" y="243"/>
                  </a:cubicBezTo>
                  <a:cubicBezTo>
                    <a:pt x="237" y="245"/>
                    <a:pt x="237" y="246"/>
                    <a:pt x="238" y="248"/>
                  </a:cubicBezTo>
                  <a:cubicBezTo>
                    <a:pt x="238" y="248"/>
                    <a:pt x="238" y="248"/>
                    <a:pt x="238" y="249"/>
                  </a:cubicBezTo>
                  <a:cubicBezTo>
                    <a:pt x="239" y="250"/>
                    <a:pt x="239" y="252"/>
                    <a:pt x="240" y="253"/>
                  </a:cubicBezTo>
                  <a:cubicBezTo>
                    <a:pt x="240" y="254"/>
                    <a:pt x="240" y="254"/>
                    <a:pt x="241" y="255"/>
                  </a:cubicBezTo>
                  <a:cubicBezTo>
                    <a:pt x="241" y="256"/>
                    <a:pt x="242" y="257"/>
                    <a:pt x="242" y="259"/>
                  </a:cubicBezTo>
                  <a:cubicBezTo>
                    <a:pt x="243" y="259"/>
                    <a:pt x="243" y="260"/>
                    <a:pt x="243" y="260"/>
                  </a:cubicBezTo>
                  <a:cubicBezTo>
                    <a:pt x="244" y="262"/>
                    <a:pt x="244" y="263"/>
                    <a:pt x="245" y="264"/>
                  </a:cubicBezTo>
                  <a:cubicBezTo>
                    <a:pt x="245" y="265"/>
                    <a:pt x="245" y="265"/>
                    <a:pt x="245" y="265"/>
                  </a:cubicBezTo>
                  <a:cubicBezTo>
                    <a:pt x="242" y="264"/>
                    <a:pt x="239" y="264"/>
                    <a:pt x="236" y="264"/>
                  </a:cubicBezTo>
                  <a:cubicBezTo>
                    <a:pt x="232" y="265"/>
                    <a:pt x="229" y="265"/>
                    <a:pt x="227" y="267"/>
                  </a:cubicBezTo>
                  <a:cubicBezTo>
                    <a:pt x="219" y="271"/>
                    <a:pt x="218" y="279"/>
                    <a:pt x="218" y="287"/>
                  </a:cubicBezTo>
                  <a:cubicBezTo>
                    <a:pt x="219" y="297"/>
                    <a:pt x="227" y="304"/>
                    <a:pt x="234" y="311"/>
                  </a:cubicBezTo>
                  <a:cubicBezTo>
                    <a:pt x="246" y="323"/>
                    <a:pt x="252" y="339"/>
                    <a:pt x="261" y="352"/>
                  </a:cubicBezTo>
                  <a:cubicBezTo>
                    <a:pt x="265" y="357"/>
                    <a:pt x="271" y="364"/>
                    <a:pt x="279" y="363"/>
                  </a:cubicBezTo>
                  <a:cubicBezTo>
                    <a:pt x="279" y="363"/>
                    <a:pt x="279" y="363"/>
                    <a:pt x="279" y="363"/>
                  </a:cubicBezTo>
                  <a:cubicBezTo>
                    <a:pt x="279" y="363"/>
                    <a:pt x="279" y="363"/>
                    <a:pt x="279" y="363"/>
                  </a:cubicBezTo>
                  <a:cubicBezTo>
                    <a:pt x="281" y="362"/>
                    <a:pt x="283" y="361"/>
                    <a:pt x="284" y="360"/>
                  </a:cubicBezTo>
                  <a:cubicBezTo>
                    <a:pt x="292" y="376"/>
                    <a:pt x="301" y="392"/>
                    <a:pt x="310" y="403"/>
                  </a:cubicBezTo>
                  <a:cubicBezTo>
                    <a:pt x="313" y="427"/>
                    <a:pt x="315" y="465"/>
                    <a:pt x="301" y="480"/>
                  </a:cubicBezTo>
                  <a:cubicBezTo>
                    <a:pt x="281" y="503"/>
                    <a:pt x="221" y="510"/>
                    <a:pt x="194" y="516"/>
                  </a:cubicBezTo>
                  <a:cubicBezTo>
                    <a:pt x="167" y="523"/>
                    <a:pt x="91" y="519"/>
                    <a:pt x="79" y="655"/>
                  </a:cubicBezTo>
                  <a:cubicBezTo>
                    <a:pt x="68" y="790"/>
                    <a:pt x="15" y="884"/>
                    <a:pt x="7" y="982"/>
                  </a:cubicBezTo>
                  <a:cubicBezTo>
                    <a:pt x="0" y="1081"/>
                    <a:pt x="15" y="1213"/>
                    <a:pt x="17" y="1245"/>
                  </a:cubicBezTo>
                  <a:cubicBezTo>
                    <a:pt x="20" y="1278"/>
                    <a:pt x="22" y="1347"/>
                    <a:pt x="11" y="1379"/>
                  </a:cubicBezTo>
                  <a:cubicBezTo>
                    <a:pt x="0" y="1410"/>
                    <a:pt x="8" y="1454"/>
                    <a:pt x="8" y="1454"/>
                  </a:cubicBezTo>
                  <a:cubicBezTo>
                    <a:pt x="8" y="1454"/>
                    <a:pt x="8" y="1454"/>
                    <a:pt x="8" y="1454"/>
                  </a:cubicBezTo>
                  <a:cubicBezTo>
                    <a:pt x="8" y="1455"/>
                    <a:pt x="8" y="1455"/>
                    <a:pt x="8" y="1455"/>
                  </a:cubicBezTo>
                  <a:cubicBezTo>
                    <a:pt x="8" y="1455"/>
                    <a:pt x="13" y="1461"/>
                    <a:pt x="21" y="1468"/>
                  </a:cubicBezTo>
                  <a:cubicBezTo>
                    <a:pt x="21" y="1470"/>
                    <a:pt x="22" y="1472"/>
                    <a:pt x="24" y="1474"/>
                  </a:cubicBezTo>
                  <a:cubicBezTo>
                    <a:pt x="22" y="1469"/>
                    <a:pt x="22" y="1469"/>
                    <a:pt x="22" y="1469"/>
                  </a:cubicBezTo>
                  <a:cubicBezTo>
                    <a:pt x="29" y="1476"/>
                    <a:pt x="39" y="1483"/>
                    <a:pt x="45" y="1483"/>
                  </a:cubicBezTo>
                  <a:cubicBezTo>
                    <a:pt x="45" y="1483"/>
                    <a:pt x="78" y="1509"/>
                    <a:pt x="96" y="1508"/>
                  </a:cubicBezTo>
                  <a:cubicBezTo>
                    <a:pt x="100" y="1507"/>
                    <a:pt x="99" y="1498"/>
                    <a:pt x="99" y="1498"/>
                  </a:cubicBezTo>
                  <a:cubicBezTo>
                    <a:pt x="99" y="1498"/>
                    <a:pt x="110" y="1500"/>
                    <a:pt x="110" y="1491"/>
                  </a:cubicBezTo>
                  <a:cubicBezTo>
                    <a:pt x="110" y="1490"/>
                    <a:pt x="110" y="1489"/>
                    <a:pt x="110" y="1489"/>
                  </a:cubicBezTo>
                  <a:cubicBezTo>
                    <a:pt x="108" y="1480"/>
                    <a:pt x="89" y="1472"/>
                    <a:pt x="88" y="1471"/>
                  </a:cubicBezTo>
                  <a:cubicBezTo>
                    <a:pt x="88" y="1465"/>
                    <a:pt x="86" y="1423"/>
                    <a:pt x="86" y="1421"/>
                  </a:cubicBezTo>
                  <a:cubicBezTo>
                    <a:pt x="85" y="1419"/>
                    <a:pt x="99" y="1400"/>
                    <a:pt x="101" y="1398"/>
                  </a:cubicBezTo>
                  <a:cubicBezTo>
                    <a:pt x="101" y="1401"/>
                    <a:pt x="100" y="1413"/>
                    <a:pt x="102" y="1425"/>
                  </a:cubicBezTo>
                  <a:cubicBezTo>
                    <a:pt x="105" y="1442"/>
                    <a:pt x="113" y="1460"/>
                    <a:pt x="133" y="1463"/>
                  </a:cubicBezTo>
                  <a:cubicBezTo>
                    <a:pt x="133" y="1463"/>
                    <a:pt x="136" y="1426"/>
                    <a:pt x="138" y="1420"/>
                  </a:cubicBezTo>
                  <a:cubicBezTo>
                    <a:pt x="139" y="1414"/>
                    <a:pt x="139" y="1350"/>
                    <a:pt x="139" y="1350"/>
                  </a:cubicBezTo>
                  <a:cubicBezTo>
                    <a:pt x="139" y="1350"/>
                    <a:pt x="139" y="1348"/>
                    <a:pt x="138" y="1345"/>
                  </a:cubicBezTo>
                  <a:cubicBezTo>
                    <a:pt x="137" y="1339"/>
                    <a:pt x="133" y="1325"/>
                    <a:pt x="118" y="1306"/>
                  </a:cubicBezTo>
                  <a:cubicBezTo>
                    <a:pt x="109" y="1294"/>
                    <a:pt x="105" y="1282"/>
                    <a:pt x="103" y="1269"/>
                  </a:cubicBezTo>
                  <a:cubicBezTo>
                    <a:pt x="100" y="1252"/>
                    <a:pt x="101" y="1236"/>
                    <a:pt x="100" y="1223"/>
                  </a:cubicBezTo>
                  <a:cubicBezTo>
                    <a:pt x="98" y="1200"/>
                    <a:pt x="117" y="1048"/>
                    <a:pt x="122" y="1031"/>
                  </a:cubicBezTo>
                  <a:cubicBezTo>
                    <a:pt x="128" y="1014"/>
                    <a:pt x="132" y="953"/>
                    <a:pt x="131" y="934"/>
                  </a:cubicBezTo>
                  <a:cubicBezTo>
                    <a:pt x="129" y="914"/>
                    <a:pt x="166" y="815"/>
                    <a:pt x="168" y="810"/>
                  </a:cubicBezTo>
                  <a:cubicBezTo>
                    <a:pt x="170" y="809"/>
                    <a:pt x="170" y="809"/>
                    <a:pt x="170" y="809"/>
                  </a:cubicBezTo>
                  <a:cubicBezTo>
                    <a:pt x="170" y="825"/>
                    <a:pt x="171" y="841"/>
                    <a:pt x="172" y="855"/>
                  </a:cubicBezTo>
                  <a:cubicBezTo>
                    <a:pt x="178" y="907"/>
                    <a:pt x="181" y="1087"/>
                    <a:pt x="176" y="1126"/>
                  </a:cubicBezTo>
                  <a:cubicBezTo>
                    <a:pt x="171" y="1165"/>
                    <a:pt x="182" y="1180"/>
                    <a:pt x="162" y="1319"/>
                  </a:cubicBezTo>
                  <a:cubicBezTo>
                    <a:pt x="161" y="1319"/>
                    <a:pt x="161" y="1319"/>
                    <a:pt x="161" y="1319"/>
                  </a:cubicBezTo>
                  <a:cubicBezTo>
                    <a:pt x="161" y="1319"/>
                    <a:pt x="151" y="1402"/>
                    <a:pt x="147" y="1433"/>
                  </a:cubicBezTo>
                  <a:cubicBezTo>
                    <a:pt x="143" y="1460"/>
                    <a:pt x="136" y="1546"/>
                    <a:pt x="149" y="1620"/>
                  </a:cubicBezTo>
                  <a:cubicBezTo>
                    <a:pt x="151" y="1630"/>
                    <a:pt x="153" y="1640"/>
                    <a:pt x="156" y="1650"/>
                  </a:cubicBezTo>
                  <a:cubicBezTo>
                    <a:pt x="164" y="1679"/>
                    <a:pt x="169" y="1704"/>
                    <a:pt x="173" y="1727"/>
                  </a:cubicBezTo>
                  <a:cubicBezTo>
                    <a:pt x="180" y="1765"/>
                    <a:pt x="182" y="1798"/>
                    <a:pt x="180" y="1833"/>
                  </a:cubicBezTo>
                  <a:cubicBezTo>
                    <a:pt x="177" y="1890"/>
                    <a:pt x="190" y="1943"/>
                    <a:pt x="191" y="1997"/>
                  </a:cubicBezTo>
                  <a:cubicBezTo>
                    <a:pt x="192" y="2041"/>
                    <a:pt x="197" y="2161"/>
                    <a:pt x="216" y="2265"/>
                  </a:cubicBezTo>
                  <a:cubicBezTo>
                    <a:pt x="220" y="2289"/>
                    <a:pt x="225" y="2313"/>
                    <a:pt x="231" y="2334"/>
                  </a:cubicBezTo>
                  <a:cubicBezTo>
                    <a:pt x="234" y="2345"/>
                    <a:pt x="236" y="2355"/>
                    <a:pt x="238" y="2364"/>
                  </a:cubicBezTo>
                  <a:cubicBezTo>
                    <a:pt x="255" y="2457"/>
                    <a:pt x="224" y="2499"/>
                    <a:pt x="224" y="2499"/>
                  </a:cubicBezTo>
                  <a:cubicBezTo>
                    <a:pt x="224" y="2499"/>
                    <a:pt x="200" y="2541"/>
                    <a:pt x="192" y="2571"/>
                  </a:cubicBezTo>
                  <a:cubicBezTo>
                    <a:pt x="187" y="2589"/>
                    <a:pt x="173" y="2594"/>
                    <a:pt x="168" y="2608"/>
                  </a:cubicBezTo>
                  <a:cubicBezTo>
                    <a:pt x="164" y="2620"/>
                    <a:pt x="150" y="2629"/>
                    <a:pt x="153" y="2648"/>
                  </a:cubicBezTo>
                  <a:cubicBezTo>
                    <a:pt x="153" y="2651"/>
                    <a:pt x="154" y="2654"/>
                    <a:pt x="155" y="2657"/>
                  </a:cubicBezTo>
                  <a:cubicBezTo>
                    <a:pt x="155" y="2657"/>
                    <a:pt x="160" y="2682"/>
                    <a:pt x="172" y="2673"/>
                  </a:cubicBezTo>
                  <a:cubicBezTo>
                    <a:pt x="172" y="2673"/>
                    <a:pt x="182" y="2690"/>
                    <a:pt x="194" y="2683"/>
                  </a:cubicBezTo>
                  <a:cubicBezTo>
                    <a:pt x="194" y="2684"/>
                    <a:pt x="194" y="2684"/>
                    <a:pt x="194" y="2685"/>
                  </a:cubicBezTo>
                  <a:cubicBezTo>
                    <a:pt x="195" y="2683"/>
                    <a:pt x="195" y="2683"/>
                    <a:pt x="195" y="2683"/>
                  </a:cubicBezTo>
                  <a:cubicBezTo>
                    <a:pt x="196" y="2685"/>
                    <a:pt x="211" y="2700"/>
                    <a:pt x="221" y="2685"/>
                  </a:cubicBezTo>
                  <a:cubicBezTo>
                    <a:pt x="221" y="2686"/>
                    <a:pt x="221" y="2687"/>
                    <a:pt x="222" y="2689"/>
                  </a:cubicBezTo>
                  <a:cubicBezTo>
                    <a:pt x="223" y="2696"/>
                    <a:pt x="228" y="2706"/>
                    <a:pt x="249" y="2705"/>
                  </a:cubicBezTo>
                  <a:cubicBezTo>
                    <a:pt x="279" y="2703"/>
                    <a:pt x="281" y="2690"/>
                    <a:pt x="280" y="2672"/>
                  </a:cubicBezTo>
                  <a:cubicBezTo>
                    <a:pt x="279" y="2654"/>
                    <a:pt x="293" y="2651"/>
                    <a:pt x="293" y="2651"/>
                  </a:cubicBezTo>
                  <a:cubicBezTo>
                    <a:pt x="293" y="2651"/>
                    <a:pt x="314" y="2635"/>
                    <a:pt x="314" y="2616"/>
                  </a:cubicBezTo>
                  <a:cubicBezTo>
                    <a:pt x="314" y="2596"/>
                    <a:pt x="328" y="2580"/>
                    <a:pt x="328" y="2580"/>
                  </a:cubicBezTo>
                  <a:cubicBezTo>
                    <a:pt x="328" y="2580"/>
                    <a:pt x="344" y="2573"/>
                    <a:pt x="337" y="2535"/>
                  </a:cubicBezTo>
                  <a:cubicBezTo>
                    <a:pt x="337" y="2532"/>
                    <a:pt x="336" y="2528"/>
                    <a:pt x="335" y="2524"/>
                  </a:cubicBezTo>
                  <a:cubicBezTo>
                    <a:pt x="335" y="2523"/>
                    <a:pt x="341" y="2500"/>
                    <a:pt x="337" y="2478"/>
                  </a:cubicBezTo>
                  <a:cubicBezTo>
                    <a:pt x="337" y="2477"/>
                    <a:pt x="336" y="2475"/>
                    <a:pt x="336" y="2473"/>
                  </a:cubicBezTo>
                  <a:cubicBezTo>
                    <a:pt x="336" y="2472"/>
                    <a:pt x="335" y="2471"/>
                    <a:pt x="335" y="2469"/>
                  </a:cubicBezTo>
                  <a:cubicBezTo>
                    <a:pt x="330" y="2440"/>
                    <a:pt x="332" y="2368"/>
                    <a:pt x="333" y="2341"/>
                  </a:cubicBezTo>
                  <a:cubicBezTo>
                    <a:pt x="334" y="2311"/>
                    <a:pt x="352" y="2147"/>
                    <a:pt x="340" y="2083"/>
                  </a:cubicBezTo>
                  <a:cubicBezTo>
                    <a:pt x="340" y="2083"/>
                    <a:pt x="340" y="2083"/>
                    <a:pt x="340" y="2082"/>
                  </a:cubicBezTo>
                  <a:cubicBezTo>
                    <a:pt x="340" y="2082"/>
                    <a:pt x="340" y="2082"/>
                    <a:pt x="340" y="2082"/>
                  </a:cubicBezTo>
                  <a:cubicBezTo>
                    <a:pt x="339" y="2079"/>
                    <a:pt x="339" y="2076"/>
                    <a:pt x="338" y="2073"/>
                  </a:cubicBezTo>
                  <a:cubicBezTo>
                    <a:pt x="321" y="1974"/>
                    <a:pt x="348" y="1939"/>
                    <a:pt x="348" y="1890"/>
                  </a:cubicBezTo>
                  <a:cubicBezTo>
                    <a:pt x="348" y="1890"/>
                    <a:pt x="352" y="1833"/>
                    <a:pt x="346" y="1787"/>
                  </a:cubicBezTo>
                  <a:cubicBezTo>
                    <a:pt x="341" y="1740"/>
                    <a:pt x="351" y="1688"/>
                    <a:pt x="357" y="1629"/>
                  </a:cubicBezTo>
                  <a:cubicBezTo>
                    <a:pt x="360" y="1591"/>
                    <a:pt x="366" y="1555"/>
                    <a:pt x="370" y="1527"/>
                  </a:cubicBezTo>
                  <a:cubicBezTo>
                    <a:pt x="375" y="1529"/>
                    <a:pt x="381" y="1530"/>
                    <a:pt x="387" y="1530"/>
                  </a:cubicBezTo>
                  <a:cubicBezTo>
                    <a:pt x="389" y="1530"/>
                    <a:pt x="391" y="1530"/>
                    <a:pt x="393" y="1529"/>
                  </a:cubicBezTo>
                  <a:cubicBezTo>
                    <a:pt x="397" y="1557"/>
                    <a:pt x="403" y="1592"/>
                    <a:pt x="406" y="1628"/>
                  </a:cubicBezTo>
                  <a:cubicBezTo>
                    <a:pt x="412" y="1687"/>
                    <a:pt x="422" y="1739"/>
                    <a:pt x="416" y="1786"/>
                  </a:cubicBezTo>
                  <a:cubicBezTo>
                    <a:pt x="411" y="1833"/>
                    <a:pt x="415" y="1889"/>
                    <a:pt x="415" y="1889"/>
                  </a:cubicBezTo>
                  <a:cubicBezTo>
                    <a:pt x="415" y="1900"/>
                    <a:pt x="416" y="1911"/>
                    <a:pt x="418" y="1921"/>
                  </a:cubicBezTo>
                  <a:cubicBezTo>
                    <a:pt x="420" y="1934"/>
                    <a:pt x="423" y="1946"/>
                    <a:pt x="426" y="1960"/>
                  </a:cubicBezTo>
                  <a:cubicBezTo>
                    <a:pt x="431" y="1989"/>
                    <a:pt x="434" y="2026"/>
                    <a:pt x="423" y="2082"/>
                  </a:cubicBezTo>
                  <a:cubicBezTo>
                    <a:pt x="411" y="2147"/>
                    <a:pt x="429" y="2311"/>
                    <a:pt x="430" y="2340"/>
                  </a:cubicBezTo>
                  <a:cubicBezTo>
                    <a:pt x="431" y="2369"/>
                    <a:pt x="433" y="2450"/>
                    <a:pt x="427" y="2473"/>
                  </a:cubicBezTo>
                  <a:cubicBezTo>
                    <a:pt x="423" y="2490"/>
                    <a:pt x="425" y="2507"/>
                    <a:pt x="426" y="2516"/>
                  </a:cubicBezTo>
                  <a:cubicBezTo>
                    <a:pt x="427" y="2520"/>
                    <a:pt x="428" y="2522"/>
                    <a:pt x="428" y="2523"/>
                  </a:cubicBezTo>
                  <a:cubicBezTo>
                    <a:pt x="423" y="2541"/>
                    <a:pt x="423" y="2553"/>
                    <a:pt x="425" y="2562"/>
                  </a:cubicBezTo>
                  <a:cubicBezTo>
                    <a:pt x="428" y="2576"/>
                    <a:pt x="435" y="2580"/>
                    <a:pt x="435" y="2580"/>
                  </a:cubicBezTo>
                  <a:cubicBezTo>
                    <a:pt x="435" y="2580"/>
                    <a:pt x="446" y="2592"/>
                    <a:pt x="449" y="2608"/>
                  </a:cubicBezTo>
                  <a:cubicBezTo>
                    <a:pt x="449" y="2610"/>
                    <a:pt x="449" y="2613"/>
                    <a:pt x="449" y="2615"/>
                  </a:cubicBezTo>
                  <a:cubicBezTo>
                    <a:pt x="449" y="2616"/>
                    <a:pt x="449" y="2618"/>
                    <a:pt x="450" y="2619"/>
                  </a:cubicBezTo>
                  <a:cubicBezTo>
                    <a:pt x="452" y="2637"/>
                    <a:pt x="470" y="2651"/>
                    <a:pt x="470" y="2651"/>
                  </a:cubicBezTo>
                  <a:cubicBezTo>
                    <a:pt x="470" y="2651"/>
                    <a:pt x="480" y="2653"/>
                    <a:pt x="483" y="2665"/>
                  </a:cubicBezTo>
                  <a:cubicBezTo>
                    <a:pt x="483" y="2667"/>
                    <a:pt x="483" y="2669"/>
                    <a:pt x="483" y="2671"/>
                  </a:cubicBezTo>
                  <a:cubicBezTo>
                    <a:pt x="483" y="2676"/>
                    <a:pt x="483" y="2680"/>
                    <a:pt x="483" y="2684"/>
                  </a:cubicBezTo>
                  <a:cubicBezTo>
                    <a:pt x="485" y="2696"/>
                    <a:pt x="492" y="2703"/>
                    <a:pt x="514" y="2705"/>
                  </a:cubicBezTo>
                  <a:cubicBezTo>
                    <a:pt x="544" y="2707"/>
                    <a:pt x="542" y="2685"/>
                    <a:pt x="542" y="2685"/>
                  </a:cubicBezTo>
                  <a:cubicBezTo>
                    <a:pt x="551" y="2699"/>
                    <a:pt x="566" y="2686"/>
                    <a:pt x="568" y="2683"/>
                  </a:cubicBezTo>
                  <a:cubicBezTo>
                    <a:pt x="569" y="2685"/>
                    <a:pt x="569" y="2685"/>
                    <a:pt x="569" y="2685"/>
                  </a:cubicBezTo>
                  <a:cubicBezTo>
                    <a:pt x="569" y="2684"/>
                    <a:pt x="569" y="2684"/>
                    <a:pt x="569" y="2683"/>
                  </a:cubicBezTo>
                  <a:cubicBezTo>
                    <a:pt x="581" y="2690"/>
                    <a:pt x="591" y="2673"/>
                    <a:pt x="591" y="2673"/>
                  </a:cubicBezTo>
                  <a:cubicBezTo>
                    <a:pt x="603" y="2682"/>
                    <a:pt x="608" y="2657"/>
                    <a:pt x="608" y="2657"/>
                  </a:cubicBezTo>
                  <a:cubicBezTo>
                    <a:pt x="611" y="2649"/>
                    <a:pt x="611" y="2642"/>
                    <a:pt x="610" y="2637"/>
                  </a:cubicBezTo>
                  <a:cubicBezTo>
                    <a:pt x="607" y="2625"/>
                    <a:pt x="598" y="2617"/>
                    <a:pt x="595" y="2608"/>
                  </a:cubicBezTo>
                  <a:cubicBezTo>
                    <a:pt x="590" y="2594"/>
                    <a:pt x="576" y="2589"/>
                    <a:pt x="571" y="2571"/>
                  </a:cubicBezTo>
                  <a:cubicBezTo>
                    <a:pt x="563" y="2541"/>
                    <a:pt x="539" y="2499"/>
                    <a:pt x="539" y="2499"/>
                  </a:cubicBezTo>
                  <a:cubicBezTo>
                    <a:pt x="539" y="2499"/>
                    <a:pt x="528" y="2484"/>
                    <a:pt x="523" y="2454"/>
                  </a:cubicBezTo>
                  <a:cubicBezTo>
                    <a:pt x="518" y="2427"/>
                    <a:pt x="517" y="2387"/>
                    <a:pt x="532" y="2334"/>
                  </a:cubicBezTo>
                  <a:cubicBezTo>
                    <a:pt x="563" y="2220"/>
                    <a:pt x="570" y="2052"/>
                    <a:pt x="572" y="1998"/>
                  </a:cubicBezTo>
                  <a:cubicBezTo>
                    <a:pt x="573" y="1944"/>
                    <a:pt x="586" y="1891"/>
                    <a:pt x="583" y="1834"/>
                  </a:cubicBezTo>
                  <a:cubicBezTo>
                    <a:pt x="580" y="1777"/>
                    <a:pt x="586" y="1729"/>
                    <a:pt x="607" y="1650"/>
                  </a:cubicBezTo>
                  <a:cubicBezTo>
                    <a:pt x="629" y="1572"/>
                    <a:pt x="621" y="1465"/>
                    <a:pt x="623" y="1433"/>
                  </a:cubicBezTo>
                  <a:cubicBezTo>
                    <a:pt x="627" y="1376"/>
                    <a:pt x="620" y="1312"/>
                    <a:pt x="620" y="1312"/>
                  </a:cubicBezTo>
                  <a:cubicBezTo>
                    <a:pt x="620" y="1312"/>
                    <a:pt x="620" y="1312"/>
                    <a:pt x="620" y="1312"/>
                  </a:cubicBezTo>
                  <a:cubicBezTo>
                    <a:pt x="620" y="1311"/>
                    <a:pt x="620" y="1311"/>
                    <a:pt x="620" y="1311"/>
                  </a:cubicBezTo>
                  <a:cubicBezTo>
                    <a:pt x="619" y="1311"/>
                    <a:pt x="619" y="1311"/>
                    <a:pt x="619" y="1311"/>
                  </a:cubicBezTo>
                  <a:cubicBezTo>
                    <a:pt x="618" y="1299"/>
                    <a:pt x="614" y="1276"/>
                    <a:pt x="611" y="1255"/>
                  </a:cubicBezTo>
                  <a:cubicBezTo>
                    <a:pt x="608" y="1242"/>
                    <a:pt x="606" y="1229"/>
                    <a:pt x="603" y="1219"/>
                  </a:cubicBezTo>
                  <a:cubicBezTo>
                    <a:pt x="602" y="1215"/>
                    <a:pt x="601" y="1210"/>
                    <a:pt x="600" y="1204"/>
                  </a:cubicBezTo>
                  <a:cubicBezTo>
                    <a:pt x="593" y="1162"/>
                    <a:pt x="587" y="1083"/>
                    <a:pt x="590" y="1038"/>
                  </a:cubicBezTo>
                  <a:cubicBezTo>
                    <a:pt x="593" y="989"/>
                    <a:pt x="626" y="874"/>
                    <a:pt x="627" y="792"/>
                  </a:cubicBezTo>
                  <a:cubicBezTo>
                    <a:pt x="628" y="793"/>
                    <a:pt x="628" y="793"/>
                    <a:pt x="628" y="793"/>
                  </a:cubicBezTo>
                  <a:cubicBezTo>
                    <a:pt x="628" y="794"/>
                    <a:pt x="628" y="794"/>
                    <a:pt x="628" y="794"/>
                  </a:cubicBezTo>
                  <a:cubicBezTo>
                    <a:pt x="628" y="793"/>
                    <a:pt x="628" y="793"/>
                    <a:pt x="628" y="793"/>
                  </a:cubicBezTo>
                  <a:cubicBezTo>
                    <a:pt x="631" y="799"/>
                    <a:pt x="631" y="799"/>
                    <a:pt x="631" y="799"/>
                  </a:cubicBezTo>
                  <a:cubicBezTo>
                    <a:pt x="632" y="805"/>
                    <a:pt x="634" y="814"/>
                    <a:pt x="636" y="827"/>
                  </a:cubicBezTo>
                  <a:cubicBezTo>
                    <a:pt x="641" y="854"/>
                    <a:pt x="649" y="894"/>
                    <a:pt x="656" y="932"/>
                  </a:cubicBezTo>
                  <a:cubicBezTo>
                    <a:pt x="662" y="970"/>
                    <a:pt x="668" y="1004"/>
                    <a:pt x="668" y="1020"/>
                  </a:cubicBezTo>
                  <a:cubicBezTo>
                    <a:pt x="668" y="1058"/>
                    <a:pt x="669" y="1223"/>
                    <a:pt x="672" y="1250"/>
                  </a:cubicBezTo>
                  <a:cubicBezTo>
                    <a:pt x="676" y="1277"/>
                    <a:pt x="677" y="1307"/>
                    <a:pt x="659" y="1331"/>
                  </a:cubicBezTo>
                  <a:cubicBezTo>
                    <a:pt x="641" y="1356"/>
                    <a:pt x="636" y="1373"/>
                    <a:pt x="634" y="1380"/>
                  </a:cubicBezTo>
                  <a:cubicBezTo>
                    <a:pt x="632" y="1386"/>
                    <a:pt x="633" y="1460"/>
                    <a:pt x="633" y="1460"/>
                  </a:cubicBezTo>
                  <a:cubicBezTo>
                    <a:pt x="634" y="1461"/>
                    <a:pt x="634" y="1461"/>
                    <a:pt x="634" y="1461"/>
                  </a:cubicBezTo>
                  <a:cubicBezTo>
                    <a:pt x="634" y="1461"/>
                    <a:pt x="634" y="1461"/>
                    <a:pt x="634" y="1461"/>
                  </a:cubicBezTo>
                  <a:cubicBezTo>
                    <a:pt x="639" y="1486"/>
                    <a:pt x="639" y="1486"/>
                    <a:pt x="639" y="1486"/>
                  </a:cubicBezTo>
                  <a:cubicBezTo>
                    <a:pt x="665" y="1478"/>
                    <a:pt x="660" y="1412"/>
                    <a:pt x="660" y="1412"/>
                  </a:cubicBezTo>
                  <a:cubicBezTo>
                    <a:pt x="668" y="1421"/>
                    <a:pt x="671" y="1431"/>
                    <a:pt x="672" y="1439"/>
                  </a:cubicBezTo>
                  <a:cubicBezTo>
                    <a:pt x="674" y="1448"/>
                    <a:pt x="674" y="1456"/>
                    <a:pt x="674" y="1461"/>
                  </a:cubicBezTo>
                  <a:cubicBezTo>
                    <a:pt x="675" y="1471"/>
                    <a:pt x="672" y="1497"/>
                    <a:pt x="668" y="1500"/>
                  </a:cubicBezTo>
                  <a:cubicBezTo>
                    <a:pt x="665" y="1502"/>
                    <a:pt x="659" y="1519"/>
                    <a:pt x="661" y="1528"/>
                  </a:cubicBezTo>
                  <a:cubicBezTo>
                    <a:pt x="661" y="1531"/>
                    <a:pt x="662" y="1533"/>
                    <a:pt x="663" y="1534"/>
                  </a:cubicBezTo>
                  <a:cubicBezTo>
                    <a:pt x="670" y="1541"/>
                    <a:pt x="682" y="1532"/>
                    <a:pt x="682" y="1532"/>
                  </a:cubicBezTo>
                  <a:cubicBezTo>
                    <a:pt x="691" y="1537"/>
                    <a:pt x="699" y="1530"/>
                    <a:pt x="704" y="1524"/>
                  </a:cubicBezTo>
                  <a:cubicBezTo>
                    <a:pt x="704" y="1525"/>
                    <a:pt x="704" y="1525"/>
                    <a:pt x="704" y="1526"/>
                  </a:cubicBezTo>
                  <a:cubicBezTo>
                    <a:pt x="705" y="1523"/>
                    <a:pt x="705" y="1523"/>
                    <a:pt x="705" y="1523"/>
                  </a:cubicBezTo>
                  <a:cubicBezTo>
                    <a:pt x="707" y="1521"/>
                    <a:pt x="708" y="1519"/>
                    <a:pt x="708" y="1519"/>
                  </a:cubicBezTo>
                  <a:cubicBezTo>
                    <a:pt x="717" y="1520"/>
                    <a:pt x="741" y="1500"/>
                    <a:pt x="750" y="1481"/>
                  </a:cubicBezTo>
                  <a:cubicBezTo>
                    <a:pt x="760" y="1461"/>
                    <a:pt x="765" y="1408"/>
                    <a:pt x="758" y="1367"/>
                  </a:cubicBezTo>
                  <a:cubicBezTo>
                    <a:pt x="750" y="1327"/>
                    <a:pt x="750" y="1273"/>
                    <a:pt x="758" y="1227"/>
                  </a:cubicBezTo>
                  <a:close/>
                </a:path>
              </a:pathLst>
            </a:custGeom>
            <a:grpFill/>
            <a:ln w="0" cap="rnd" cmpd="sng">
              <a:solidFill>
                <a:schemeClr val="tx1"/>
              </a:solidFill>
              <a:prstDash val="solid"/>
              <a:round/>
              <a:headEnd/>
              <a:tailEnd/>
            </a:ln>
          </p:spPr>
          <p:txBody>
            <a:bodyPr/>
            <a:lstStyle/>
            <a:p>
              <a:endParaRPr lang="fr-FR" sz="1114"/>
            </a:p>
          </p:txBody>
        </p:sp>
      </p:grpSp>
      <p:grpSp>
        <p:nvGrpSpPr>
          <p:cNvPr id="88" name="Group 206">
            <a:extLst>
              <a:ext uri="{FF2B5EF4-FFF2-40B4-BE49-F238E27FC236}">
                <a16:creationId xmlns:a16="http://schemas.microsoft.com/office/drawing/2014/main" id="{33400126-C064-460D-61B8-79D75C2536FD}"/>
              </a:ext>
            </a:extLst>
          </p:cNvPr>
          <p:cNvGrpSpPr>
            <a:grpSpLocks/>
          </p:cNvGrpSpPr>
          <p:nvPr/>
        </p:nvGrpSpPr>
        <p:grpSpPr bwMode="auto">
          <a:xfrm>
            <a:off x="10060983" y="451785"/>
            <a:ext cx="45719" cy="45719"/>
            <a:chOff x="1531" y="712"/>
            <a:chExt cx="630" cy="2189"/>
          </a:xfrm>
          <a:solidFill>
            <a:schemeClr val="bg1">
              <a:alpha val="35000"/>
            </a:schemeClr>
          </a:solidFill>
        </p:grpSpPr>
        <p:sp>
          <p:nvSpPr>
            <p:cNvPr id="89" name="Freeform 207">
              <a:extLst>
                <a:ext uri="{FF2B5EF4-FFF2-40B4-BE49-F238E27FC236}">
                  <a16:creationId xmlns:a16="http://schemas.microsoft.com/office/drawing/2014/main" id="{38FF602A-C0AF-A5CF-2BED-2BDDC8F3DDA5}"/>
                </a:ext>
              </a:extLst>
            </p:cNvPr>
            <p:cNvSpPr>
              <a:spLocks/>
            </p:cNvSpPr>
            <p:nvPr/>
          </p:nvSpPr>
          <p:spPr bwMode="auto">
            <a:xfrm>
              <a:off x="1531" y="712"/>
              <a:ext cx="630" cy="2189"/>
            </a:xfrm>
            <a:custGeom>
              <a:avLst/>
              <a:gdLst>
                <a:gd name="T0" fmla="*/ 389 w 778"/>
                <a:gd name="T1" fmla="*/ 340 h 2707"/>
                <a:gd name="T2" fmla="*/ 264 w 778"/>
                <a:gd name="T3" fmla="*/ 215 h 2707"/>
                <a:gd name="T4" fmla="*/ 264 w 778"/>
                <a:gd name="T5" fmla="*/ 213 h 2707"/>
                <a:gd name="T6" fmla="*/ 274 w 778"/>
                <a:gd name="T7" fmla="*/ 193 h 2707"/>
                <a:gd name="T8" fmla="*/ 292 w 778"/>
                <a:gd name="T9" fmla="*/ 150 h 2707"/>
                <a:gd name="T10" fmla="*/ 300 w 778"/>
                <a:gd name="T11" fmla="*/ 116 h 2707"/>
                <a:gd name="T12" fmla="*/ 286 w 778"/>
                <a:gd name="T13" fmla="*/ 112 h 2707"/>
                <a:gd name="T14" fmla="*/ 285 w 778"/>
                <a:gd name="T15" fmla="*/ 87 h 2707"/>
                <a:gd name="T16" fmla="*/ 236 w 778"/>
                <a:gd name="T17" fmla="*/ 11 h 2707"/>
                <a:gd name="T18" fmla="*/ 206 w 778"/>
                <a:gd name="T19" fmla="*/ 3 h 2707"/>
                <a:gd name="T20" fmla="*/ 147 w 778"/>
                <a:gd name="T21" fmla="*/ 14 h 2707"/>
                <a:gd name="T22" fmla="*/ 124 w 778"/>
                <a:gd name="T23" fmla="*/ 40 h 2707"/>
                <a:gd name="T24" fmla="*/ 119 w 778"/>
                <a:gd name="T25" fmla="*/ 82 h 2707"/>
                <a:gd name="T26" fmla="*/ 124 w 778"/>
                <a:gd name="T27" fmla="*/ 123 h 2707"/>
                <a:gd name="T28" fmla="*/ 126 w 778"/>
                <a:gd name="T29" fmla="*/ 129 h 2707"/>
                <a:gd name="T30" fmla="*/ 127 w 778"/>
                <a:gd name="T31" fmla="*/ 134 h 2707"/>
                <a:gd name="T32" fmla="*/ 130 w 778"/>
                <a:gd name="T33" fmla="*/ 139 h 2707"/>
                <a:gd name="T34" fmla="*/ 116 w 778"/>
                <a:gd name="T35" fmla="*/ 152 h 2707"/>
                <a:gd name="T36" fmla="*/ 148 w 778"/>
                <a:gd name="T37" fmla="*/ 192 h 2707"/>
                <a:gd name="T38" fmla="*/ 160 w 778"/>
                <a:gd name="T39" fmla="*/ 254 h 2707"/>
                <a:gd name="T40" fmla="*/ 9 w 778"/>
                <a:gd name="T41" fmla="*/ 658 h 2707"/>
                <a:gd name="T42" fmla="*/ 4 w 778"/>
                <a:gd name="T43" fmla="*/ 770 h 2707"/>
                <a:gd name="T44" fmla="*/ 23 w 778"/>
                <a:gd name="T45" fmla="*/ 784 h 2707"/>
                <a:gd name="T46" fmla="*/ 58 w 778"/>
                <a:gd name="T47" fmla="*/ 788 h 2707"/>
                <a:gd name="T48" fmla="*/ 54 w 778"/>
                <a:gd name="T49" fmla="*/ 754 h 2707"/>
                <a:gd name="T50" fmla="*/ 74 w 778"/>
                <a:gd name="T51" fmla="*/ 712 h 2707"/>
                <a:gd name="T52" fmla="*/ 65 w 778"/>
                <a:gd name="T53" fmla="*/ 545 h 2707"/>
                <a:gd name="T54" fmla="*/ 92 w 778"/>
                <a:gd name="T55" fmla="*/ 452 h 2707"/>
                <a:gd name="T56" fmla="*/ 78 w 778"/>
                <a:gd name="T57" fmla="*/ 758 h 2707"/>
                <a:gd name="T58" fmla="*/ 96 w 778"/>
                <a:gd name="T59" fmla="*/ 969 h 2707"/>
                <a:gd name="T60" fmla="*/ 126 w 778"/>
                <a:gd name="T61" fmla="*/ 1250 h 2707"/>
                <a:gd name="T62" fmla="*/ 81 w 778"/>
                <a:gd name="T63" fmla="*/ 1400 h 2707"/>
                <a:gd name="T64" fmla="*/ 103 w 778"/>
                <a:gd name="T65" fmla="*/ 1420 h 2707"/>
                <a:gd name="T66" fmla="*/ 133 w 778"/>
                <a:gd name="T67" fmla="*/ 1430 h 2707"/>
                <a:gd name="T68" fmla="*/ 174 w 778"/>
                <a:gd name="T69" fmla="*/ 1364 h 2707"/>
                <a:gd name="T70" fmla="*/ 178 w 778"/>
                <a:gd name="T71" fmla="*/ 1308 h 2707"/>
                <a:gd name="T72" fmla="*/ 181 w 778"/>
                <a:gd name="T73" fmla="*/ 1101 h 2707"/>
                <a:gd name="T74" fmla="*/ 184 w 778"/>
                <a:gd name="T75" fmla="*/ 944 h 2707"/>
                <a:gd name="T76" fmla="*/ 209 w 778"/>
                <a:gd name="T77" fmla="*/ 808 h 2707"/>
                <a:gd name="T78" fmla="*/ 222 w 778"/>
                <a:gd name="T79" fmla="*/ 1016 h 2707"/>
                <a:gd name="T80" fmla="*/ 227 w 778"/>
                <a:gd name="T81" fmla="*/ 1308 h 2707"/>
                <a:gd name="T82" fmla="*/ 231 w 778"/>
                <a:gd name="T83" fmla="*/ 1364 h 2707"/>
                <a:gd name="T84" fmla="*/ 250 w 778"/>
                <a:gd name="T85" fmla="*/ 1402 h 2707"/>
                <a:gd name="T86" fmla="*/ 273 w 778"/>
                <a:gd name="T87" fmla="*/ 1430 h 2707"/>
                <a:gd name="T88" fmla="*/ 302 w 778"/>
                <a:gd name="T89" fmla="*/ 1419 h 2707"/>
                <a:gd name="T90" fmla="*/ 316 w 778"/>
                <a:gd name="T91" fmla="*/ 1379 h 2707"/>
                <a:gd name="T92" fmla="*/ 283 w 778"/>
                <a:gd name="T93" fmla="*/ 1234 h 2707"/>
                <a:gd name="T94" fmla="*/ 330 w 778"/>
                <a:gd name="T95" fmla="*/ 758 h 2707"/>
                <a:gd name="T96" fmla="*/ 329 w 778"/>
                <a:gd name="T97" fmla="*/ 693 h 2707"/>
                <a:gd name="T98" fmla="*/ 313 w 778"/>
                <a:gd name="T99" fmla="*/ 548 h 2707"/>
                <a:gd name="T100" fmla="*/ 334 w 778"/>
                <a:gd name="T101" fmla="*/ 419 h 2707"/>
                <a:gd name="T102" fmla="*/ 355 w 778"/>
                <a:gd name="T103" fmla="*/ 539 h 2707"/>
                <a:gd name="T104" fmla="*/ 336 w 778"/>
                <a:gd name="T105" fmla="*/ 772 h 2707"/>
                <a:gd name="T106" fmla="*/ 350 w 778"/>
                <a:gd name="T107" fmla="*/ 746 h 2707"/>
                <a:gd name="T108" fmla="*/ 351 w 778"/>
                <a:gd name="T109" fmla="*/ 808 h 2707"/>
                <a:gd name="T110" fmla="*/ 374 w 778"/>
                <a:gd name="T111" fmla="*/ 807 h 2707"/>
                <a:gd name="T112" fmla="*/ 402 w 778"/>
                <a:gd name="T113" fmla="*/ 723 h 270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778" h="2707">
                  <a:moveTo>
                    <a:pt x="758" y="1227"/>
                  </a:moveTo>
                  <a:cubicBezTo>
                    <a:pt x="775" y="1130"/>
                    <a:pt x="778" y="1007"/>
                    <a:pt x="776" y="974"/>
                  </a:cubicBezTo>
                  <a:cubicBezTo>
                    <a:pt x="773" y="941"/>
                    <a:pt x="743" y="794"/>
                    <a:pt x="736" y="674"/>
                  </a:cubicBezTo>
                  <a:cubicBezTo>
                    <a:pt x="736" y="663"/>
                    <a:pt x="734" y="652"/>
                    <a:pt x="733" y="642"/>
                  </a:cubicBezTo>
                  <a:cubicBezTo>
                    <a:pt x="717" y="550"/>
                    <a:pt x="657" y="530"/>
                    <a:pt x="644" y="529"/>
                  </a:cubicBezTo>
                  <a:cubicBezTo>
                    <a:pt x="629" y="528"/>
                    <a:pt x="575" y="509"/>
                    <a:pt x="528" y="494"/>
                  </a:cubicBezTo>
                  <a:cubicBezTo>
                    <a:pt x="522" y="493"/>
                    <a:pt x="518" y="490"/>
                    <a:pt x="514" y="487"/>
                  </a:cubicBezTo>
                  <a:cubicBezTo>
                    <a:pt x="498" y="469"/>
                    <a:pt x="496" y="433"/>
                    <a:pt x="498" y="407"/>
                  </a:cubicBezTo>
                  <a:cubicBezTo>
                    <a:pt x="498" y="407"/>
                    <a:pt x="498" y="406"/>
                    <a:pt x="498" y="406"/>
                  </a:cubicBezTo>
                  <a:cubicBezTo>
                    <a:pt x="498" y="406"/>
                    <a:pt x="498" y="406"/>
                    <a:pt x="498" y="406"/>
                  </a:cubicBezTo>
                  <a:cubicBezTo>
                    <a:pt x="498" y="405"/>
                    <a:pt x="498" y="403"/>
                    <a:pt x="498" y="402"/>
                  </a:cubicBezTo>
                  <a:cubicBezTo>
                    <a:pt x="498" y="402"/>
                    <a:pt x="498" y="402"/>
                    <a:pt x="498" y="402"/>
                  </a:cubicBezTo>
                  <a:cubicBezTo>
                    <a:pt x="498" y="403"/>
                    <a:pt x="498" y="404"/>
                    <a:pt x="498" y="406"/>
                  </a:cubicBezTo>
                  <a:cubicBezTo>
                    <a:pt x="499" y="401"/>
                    <a:pt x="499" y="401"/>
                    <a:pt x="499" y="401"/>
                  </a:cubicBezTo>
                  <a:cubicBezTo>
                    <a:pt x="502" y="395"/>
                    <a:pt x="504" y="390"/>
                    <a:pt x="507" y="385"/>
                  </a:cubicBezTo>
                  <a:cubicBezTo>
                    <a:pt x="512" y="376"/>
                    <a:pt x="515" y="369"/>
                    <a:pt x="516" y="365"/>
                  </a:cubicBezTo>
                  <a:cubicBezTo>
                    <a:pt x="518" y="357"/>
                    <a:pt x="522" y="341"/>
                    <a:pt x="526" y="321"/>
                  </a:cubicBezTo>
                  <a:cubicBezTo>
                    <a:pt x="530" y="323"/>
                    <a:pt x="534" y="323"/>
                    <a:pt x="538" y="322"/>
                  </a:cubicBezTo>
                  <a:cubicBezTo>
                    <a:pt x="549" y="317"/>
                    <a:pt x="550" y="302"/>
                    <a:pt x="550" y="291"/>
                  </a:cubicBezTo>
                  <a:cubicBezTo>
                    <a:pt x="550" y="289"/>
                    <a:pt x="550" y="287"/>
                    <a:pt x="550" y="285"/>
                  </a:cubicBezTo>
                  <a:cubicBezTo>
                    <a:pt x="550" y="284"/>
                    <a:pt x="550" y="284"/>
                    <a:pt x="550" y="283"/>
                  </a:cubicBezTo>
                  <a:cubicBezTo>
                    <a:pt x="550" y="273"/>
                    <a:pt x="553" y="261"/>
                    <a:pt x="557" y="252"/>
                  </a:cubicBezTo>
                  <a:cubicBezTo>
                    <a:pt x="560" y="242"/>
                    <a:pt x="563" y="234"/>
                    <a:pt x="565" y="224"/>
                  </a:cubicBezTo>
                  <a:cubicBezTo>
                    <a:pt x="565" y="222"/>
                    <a:pt x="565" y="220"/>
                    <a:pt x="565" y="219"/>
                  </a:cubicBezTo>
                  <a:cubicBezTo>
                    <a:pt x="565" y="211"/>
                    <a:pt x="562" y="203"/>
                    <a:pt x="553" y="202"/>
                  </a:cubicBezTo>
                  <a:cubicBezTo>
                    <a:pt x="547" y="202"/>
                    <a:pt x="542" y="206"/>
                    <a:pt x="538" y="211"/>
                  </a:cubicBezTo>
                  <a:cubicBezTo>
                    <a:pt x="538" y="211"/>
                    <a:pt x="538" y="211"/>
                    <a:pt x="538" y="211"/>
                  </a:cubicBezTo>
                  <a:cubicBezTo>
                    <a:pt x="538" y="211"/>
                    <a:pt x="538" y="212"/>
                    <a:pt x="538" y="212"/>
                  </a:cubicBezTo>
                  <a:cubicBezTo>
                    <a:pt x="538" y="210"/>
                    <a:pt x="538" y="208"/>
                    <a:pt x="538" y="206"/>
                  </a:cubicBezTo>
                  <a:cubicBezTo>
                    <a:pt x="539" y="196"/>
                    <a:pt x="541" y="185"/>
                    <a:pt x="539" y="176"/>
                  </a:cubicBezTo>
                  <a:cubicBezTo>
                    <a:pt x="539" y="174"/>
                    <a:pt x="539" y="173"/>
                    <a:pt x="538" y="171"/>
                  </a:cubicBezTo>
                  <a:cubicBezTo>
                    <a:pt x="538" y="169"/>
                    <a:pt x="537" y="167"/>
                    <a:pt x="537" y="165"/>
                  </a:cubicBezTo>
                  <a:cubicBezTo>
                    <a:pt x="536" y="159"/>
                    <a:pt x="535" y="153"/>
                    <a:pt x="534" y="147"/>
                  </a:cubicBezTo>
                  <a:cubicBezTo>
                    <a:pt x="529" y="117"/>
                    <a:pt x="517" y="94"/>
                    <a:pt x="501" y="68"/>
                  </a:cubicBezTo>
                  <a:cubicBezTo>
                    <a:pt x="495" y="60"/>
                    <a:pt x="489" y="53"/>
                    <a:pt x="482" y="46"/>
                  </a:cubicBezTo>
                  <a:cubicBezTo>
                    <a:pt x="471" y="35"/>
                    <a:pt x="457" y="26"/>
                    <a:pt x="443" y="20"/>
                  </a:cubicBezTo>
                  <a:cubicBezTo>
                    <a:pt x="443" y="20"/>
                    <a:pt x="442" y="19"/>
                    <a:pt x="442" y="19"/>
                  </a:cubicBezTo>
                  <a:cubicBezTo>
                    <a:pt x="446" y="20"/>
                    <a:pt x="450" y="21"/>
                    <a:pt x="454" y="21"/>
                  </a:cubicBezTo>
                  <a:cubicBezTo>
                    <a:pt x="448" y="15"/>
                    <a:pt x="431" y="11"/>
                    <a:pt x="422" y="9"/>
                  </a:cubicBezTo>
                  <a:cubicBezTo>
                    <a:pt x="411" y="6"/>
                    <a:pt x="400" y="6"/>
                    <a:pt x="389" y="6"/>
                  </a:cubicBezTo>
                  <a:cubicBezTo>
                    <a:pt x="393" y="5"/>
                    <a:pt x="397" y="3"/>
                    <a:pt x="401" y="3"/>
                  </a:cubicBezTo>
                  <a:cubicBezTo>
                    <a:pt x="385" y="0"/>
                    <a:pt x="353" y="2"/>
                    <a:pt x="336" y="13"/>
                  </a:cubicBezTo>
                  <a:cubicBezTo>
                    <a:pt x="334" y="13"/>
                    <a:pt x="331" y="14"/>
                    <a:pt x="328" y="15"/>
                  </a:cubicBezTo>
                  <a:cubicBezTo>
                    <a:pt x="311" y="15"/>
                    <a:pt x="294" y="17"/>
                    <a:pt x="278" y="26"/>
                  </a:cubicBezTo>
                  <a:cubicBezTo>
                    <a:pt x="284" y="27"/>
                    <a:pt x="293" y="22"/>
                    <a:pt x="299" y="25"/>
                  </a:cubicBezTo>
                  <a:cubicBezTo>
                    <a:pt x="281" y="29"/>
                    <a:pt x="264" y="35"/>
                    <a:pt x="252" y="51"/>
                  </a:cubicBezTo>
                  <a:cubicBezTo>
                    <a:pt x="259" y="47"/>
                    <a:pt x="267" y="45"/>
                    <a:pt x="275" y="44"/>
                  </a:cubicBezTo>
                  <a:cubicBezTo>
                    <a:pt x="261" y="53"/>
                    <a:pt x="243" y="62"/>
                    <a:pt x="234" y="76"/>
                  </a:cubicBezTo>
                  <a:cubicBezTo>
                    <a:pt x="241" y="73"/>
                    <a:pt x="248" y="68"/>
                    <a:pt x="255" y="65"/>
                  </a:cubicBezTo>
                  <a:cubicBezTo>
                    <a:pt x="248" y="72"/>
                    <a:pt x="244" y="80"/>
                    <a:pt x="241" y="89"/>
                  </a:cubicBezTo>
                  <a:cubicBezTo>
                    <a:pt x="234" y="101"/>
                    <a:pt x="228" y="115"/>
                    <a:pt x="226" y="131"/>
                  </a:cubicBezTo>
                  <a:cubicBezTo>
                    <a:pt x="224" y="138"/>
                    <a:pt x="224" y="146"/>
                    <a:pt x="224" y="154"/>
                  </a:cubicBezTo>
                  <a:cubicBezTo>
                    <a:pt x="224" y="178"/>
                    <a:pt x="224" y="201"/>
                    <a:pt x="231" y="224"/>
                  </a:cubicBezTo>
                  <a:cubicBezTo>
                    <a:pt x="231" y="224"/>
                    <a:pt x="231" y="224"/>
                    <a:pt x="231" y="224"/>
                  </a:cubicBezTo>
                  <a:cubicBezTo>
                    <a:pt x="231" y="225"/>
                    <a:pt x="231" y="226"/>
                    <a:pt x="232" y="227"/>
                  </a:cubicBezTo>
                  <a:cubicBezTo>
                    <a:pt x="232" y="228"/>
                    <a:pt x="233" y="230"/>
                    <a:pt x="233" y="232"/>
                  </a:cubicBezTo>
                  <a:cubicBezTo>
                    <a:pt x="233" y="232"/>
                    <a:pt x="233" y="232"/>
                    <a:pt x="233" y="232"/>
                  </a:cubicBezTo>
                  <a:cubicBezTo>
                    <a:pt x="234" y="234"/>
                    <a:pt x="234" y="235"/>
                    <a:pt x="235" y="237"/>
                  </a:cubicBezTo>
                  <a:cubicBezTo>
                    <a:pt x="235" y="237"/>
                    <a:pt x="235" y="237"/>
                    <a:pt x="235" y="238"/>
                  </a:cubicBezTo>
                  <a:cubicBezTo>
                    <a:pt x="235" y="239"/>
                    <a:pt x="236" y="241"/>
                    <a:pt x="236" y="243"/>
                  </a:cubicBezTo>
                  <a:cubicBezTo>
                    <a:pt x="236" y="243"/>
                    <a:pt x="236" y="243"/>
                    <a:pt x="236" y="243"/>
                  </a:cubicBezTo>
                  <a:cubicBezTo>
                    <a:pt x="237" y="245"/>
                    <a:pt x="237" y="246"/>
                    <a:pt x="238" y="248"/>
                  </a:cubicBezTo>
                  <a:cubicBezTo>
                    <a:pt x="238" y="248"/>
                    <a:pt x="238" y="248"/>
                    <a:pt x="238" y="249"/>
                  </a:cubicBezTo>
                  <a:cubicBezTo>
                    <a:pt x="239" y="250"/>
                    <a:pt x="239" y="252"/>
                    <a:pt x="240" y="253"/>
                  </a:cubicBezTo>
                  <a:cubicBezTo>
                    <a:pt x="240" y="254"/>
                    <a:pt x="240" y="254"/>
                    <a:pt x="241" y="255"/>
                  </a:cubicBezTo>
                  <a:cubicBezTo>
                    <a:pt x="241" y="256"/>
                    <a:pt x="242" y="257"/>
                    <a:pt x="242" y="259"/>
                  </a:cubicBezTo>
                  <a:cubicBezTo>
                    <a:pt x="243" y="259"/>
                    <a:pt x="243" y="260"/>
                    <a:pt x="243" y="260"/>
                  </a:cubicBezTo>
                  <a:cubicBezTo>
                    <a:pt x="244" y="262"/>
                    <a:pt x="244" y="263"/>
                    <a:pt x="245" y="264"/>
                  </a:cubicBezTo>
                  <a:cubicBezTo>
                    <a:pt x="245" y="265"/>
                    <a:pt x="245" y="265"/>
                    <a:pt x="245" y="265"/>
                  </a:cubicBezTo>
                  <a:cubicBezTo>
                    <a:pt x="242" y="264"/>
                    <a:pt x="239" y="264"/>
                    <a:pt x="236" y="264"/>
                  </a:cubicBezTo>
                  <a:cubicBezTo>
                    <a:pt x="232" y="265"/>
                    <a:pt x="229" y="265"/>
                    <a:pt x="227" y="267"/>
                  </a:cubicBezTo>
                  <a:cubicBezTo>
                    <a:pt x="219" y="271"/>
                    <a:pt x="218" y="279"/>
                    <a:pt x="218" y="287"/>
                  </a:cubicBezTo>
                  <a:cubicBezTo>
                    <a:pt x="219" y="297"/>
                    <a:pt x="227" y="304"/>
                    <a:pt x="234" y="311"/>
                  </a:cubicBezTo>
                  <a:cubicBezTo>
                    <a:pt x="246" y="323"/>
                    <a:pt x="252" y="339"/>
                    <a:pt x="261" y="352"/>
                  </a:cubicBezTo>
                  <a:cubicBezTo>
                    <a:pt x="265" y="357"/>
                    <a:pt x="271" y="364"/>
                    <a:pt x="279" y="363"/>
                  </a:cubicBezTo>
                  <a:cubicBezTo>
                    <a:pt x="279" y="363"/>
                    <a:pt x="279" y="363"/>
                    <a:pt x="279" y="363"/>
                  </a:cubicBezTo>
                  <a:cubicBezTo>
                    <a:pt x="279" y="363"/>
                    <a:pt x="279" y="363"/>
                    <a:pt x="279" y="363"/>
                  </a:cubicBezTo>
                  <a:cubicBezTo>
                    <a:pt x="281" y="362"/>
                    <a:pt x="283" y="361"/>
                    <a:pt x="284" y="360"/>
                  </a:cubicBezTo>
                  <a:cubicBezTo>
                    <a:pt x="292" y="376"/>
                    <a:pt x="301" y="392"/>
                    <a:pt x="310" y="403"/>
                  </a:cubicBezTo>
                  <a:cubicBezTo>
                    <a:pt x="313" y="427"/>
                    <a:pt x="315" y="465"/>
                    <a:pt x="301" y="480"/>
                  </a:cubicBezTo>
                  <a:cubicBezTo>
                    <a:pt x="281" y="503"/>
                    <a:pt x="221" y="510"/>
                    <a:pt x="194" y="516"/>
                  </a:cubicBezTo>
                  <a:cubicBezTo>
                    <a:pt x="167" y="523"/>
                    <a:pt x="91" y="519"/>
                    <a:pt x="79" y="655"/>
                  </a:cubicBezTo>
                  <a:cubicBezTo>
                    <a:pt x="68" y="790"/>
                    <a:pt x="15" y="884"/>
                    <a:pt x="7" y="982"/>
                  </a:cubicBezTo>
                  <a:cubicBezTo>
                    <a:pt x="0" y="1081"/>
                    <a:pt x="15" y="1213"/>
                    <a:pt x="17" y="1245"/>
                  </a:cubicBezTo>
                  <a:cubicBezTo>
                    <a:pt x="20" y="1278"/>
                    <a:pt x="22" y="1347"/>
                    <a:pt x="11" y="1379"/>
                  </a:cubicBezTo>
                  <a:cubicBezTo>
                    <a:pt x="0" y="1410"/>
                    <a:pt x="8" y="1454"/>
                    <a:pt x="8" y="1454"/>
                  </a:cubicBezTo>
                  <a:cubicBezTo>
                    <a:pt x="8" y="1454"/>
                    <a:pt x="8" y="1454"/>
                    <a:pt x="8" y="1454"/>
                  </a:cubicBezTo>
                  <a:cubicBezTo>
                    <a:pt x="8" y="1455"/>
                    <a:pt x="8" y="1455"/>
                    <a:pt x="8" y="1455"/>
                  </a:cubicBezTo>
                  <a:cubicBezTo>
                    <a:pt x="8" y="1455"/>
                    <a:pt x="13" y="1461"/>
                    <a:pt x="21" y="1468"/>
                  </a:cubicBezTo>
                  <a:cubicBezTo>
                    <a:pt x="21" y="1470"/>
                    <a:pt x="22" y="1472"/>
                    <a:pt x="24" y="1474"/>
                  </a:cubicBezTo>
                  <a:cubicBezTo>
                    <a:pt x="22" y="1469"/>
                    <a:pt x="22" y="1469"/>
                    <a:pt x="22" y="1469"/>
                  </a:cubicBezTo>
                  <a:cubicBezTo>
                    <a:pt x="29" y="1476"/>
                    <a:pt x="39" y="1483"/>
                    <a:pt x="45" y="1483"/>
                  </a:cubicBezTo>
                  <a:cubicBezTo>
                    <a:pt x="45" y="1483"/>
                    <a:pt x="78" y="1509"/>
                    <a:pt x="96" y="1508"/>
                  </a:cubicBezTo>
                  <a:cubicBezTo>
                    <a:pt x="100" y="1507"/>
                    <a:pt x="99" y="1498"/>
                    <a:pt x="99" y="1498"/>
                  </a:cubicBezTo>
                  <a:cubicBezTo>
                    <a:pt x="99" y="1498"/>
                    <a:pt x="110" y="1500"/>
                    <a:pt x="110" y="1491"/>
                  </a:cubicBezTo>
                  <a:cubicBezTo>
                    <a:pt x="110" y="1490"/>
                    <a:pt x="110" y="1489"/>
                    <a:pt x="110" y="1489"/>
                  </a:cubicBezTo>
                  <a:cubicBezTo>
                    <a:pt x="108" y="1480"/>
                    <a:pt x="89" y="1472"/>
                    <a:pt x="88" y="1471"/>
                  </a:cubicBezTo>
                  <a:cubicBezTo>
                    <a:pt x="88" y="1465"/>
                    <a:pt x="86" y="1423"/>
                    <a:pt x="86" y="1421"/>
                  </a:cubicBezTo>
                  <a:cubicBezTo>
                    <a:pt x="85" y="1419"/>
                    <a:pt x="99" y="1400"/>
                    <a:pt x="101" y="1398"/>
                  </a:cubicBezTo>
                  <a:cubicBezTo>
                    <a:pt x="101" y="1401"/>
                    <a:pt x="100" y="1413"/>
                    <a:pt x="102" y="1425"/>
                  </a:cubicBezTo>
                  <a:cubicBezTo>
                    <a:pt x="105" y="1442"/>
                    <a:pt x="113" y="1460"/>
                    <a:pt x="133" y="1463"/>
                  </a:cubicBezTo>
                  <a:cubicBezTo>
                    <a:pt x="133" y="1463"/>
                    <a:pt x="136" y="1426"/>
                    <a:pt x="138" y="1420"/>
                  </a:cubicBezTo>
                  <a:cubicBezTo>
                    <a:pt x="139" y="1414"/>
                    <a:pt x="139" y="1350"/>
                    <a:pt x="139" y="1350"/>
                  </a:cubicBezTo>
                  <a:cubicBezTo>
                    <a:pt x="139" y="1350"/>
                    <a:pt x="139" y="1348"/>
                    <a:pt x="138" y="1345"/>
                  </a:cubicBezTo>
                  <a:cubicBezTo>
                    <a:pt x="137" y="1339"/>
                    <a:pt x="133" y="1325"/>
                    <a:pt x="118" y="1306"/>
                  </a:cubicBezTo>
                  <a:cubicBezTo>
                    <a:pt x="109" y="1294"/>
                    <a:pt x="105" y="1282"/>
                    <a:pt x="103" y="1269"/>
                  </a:cubicBezTo>
                  <a:cubicBezTo>
                    <a:pt x="100" y="1252"/>
                    <a:pt x="101" y="1236"/>
                    <a:pt x="100" y="1223"/>
                  </a:cubicBezTo>
                  <a:cubicBezTo>
                    <a:pt x="98" y="1200"/>
                    <a:pt x="117" y="1048"/>
                    <a:pt x="122" y="1031"/>
                  </a:cubicBezTo>
                  <a:cubicBezTo>
                    <a:pt x="128" y="1014"/>
                    <a:pt x="132" y="953"/>
                    <a:pt x="131" y="934"/>
                  </a:cubicBezTo>
                  <a:cubicBezTo>
                    <a:pt x="129" y="914"/>
                    <a:pt x="166" y="815"/>
                    <a:pt x="168" y="810"/>
                  </a:cubicBezTo>
                  <a:cubicBezTo>
                    <a:pt x="170" y="809"/>
                    <a:pt x="170" y="809"/>
                    <a:pt x="170" y="809"/>
                  </a:cubicBezTo>
                  <a:cubicBezTo>
                    <a:pt x="170" y="825"/>
                    <a:pt x="171" y="841"/>
                    <a:pt x="172" y="855"/>
                  </a:cubicBezTo>
                  <a:cubicBezTo>
                    <a:pt x="178" y="907"/>
                    <a:pt x="181" y="1087"/>
                    <a:pt x="176" y="1126"/>
                  </a:cubicBezTo>
                  <a:cubicBezTo>
                    <a:pt x="171" y="1165"/>
                    <a:pt x="182" y="1180"/>
                    <a:pt x="162" y="1319"/>
                  </a:cubicBezTo>
                  <a:cubicBezTo>
                    <a:pt x="161" y="1319"/>
                    <a:pt x="161" y="1319"/>
                    <a:pt x="161" y="1319"/>
                  </a:cubicBezTo>
                  <a:cubicBezTo>
                    <a:pt x="161" y="1319"/>
                    <a:pt x="151" y="1402"/>
                    <a:pt x="147" y="1433"/>
                  </a:cubicBezTo>
                  <a:cubicBezTo>
                    <a:pt x="143" y="1460"/>
                    <a:pt x="136" y="1546"/>
                    <a:pt x="149" y="1620"/>
                  </a:cubicBezTo>
                  <a:cubicBezTo>
                    <a:pt x="151" y="1630"/>
                    <a:pt x="153" y="1640"/>
                    <a:pt x="156" y="1650"/>
                  </a:cubicBezTo>
                  <a:cubicBezTo>
                    <a:pt x="164" y="1679"/>
                    <a:pt x="169" y="1704"/>
                    <a:pt x="173" y="1727"/>
                  </a:cubicBezTo>
                  <a:cubicBezTo>
                    <a:pt x="180" y="1765"/>
                    <a:pt x="182" y="1798"/>
                    <a:pt x="180" y="1833"/>
                  </a:cubicBezTo>
                  <a:cubicBezTo>
                    <a:pt x="177" y="1890"/>
                    <a:pt x="190" y="1943"/>
                    <a:pt x="191" y="1997"/>
                  </a:cubicBezTo>
                  <a:cubicBezTo>
                    <a:pt x="192" y="2041"/>
                    <a:pt x="197" y="2161"/>
                    <a:pt x="216" y="2265"/>
                  </a:cubicBezTo>
                  <a:cubicBezTo>
                    <a:pt x="220" y="2289"/>
                    <a:pt x="225" y="2313"/>
                    <a:pt x="231" y="2334"/>
                  </a:cubicBezTo>
                  <a:cubicBezTo>
                    <a:pt x="234" y="2345"/>
                    <a:pt x="236" y="2355"/>
                    <a:pt x="238" y="2364"/>
                  </a:cubicBezTo>
                  <a:cubicBezTo>
                    <a:pt x="255" y="2457"/>
                    <a:pt x="224" y="2499"/>
                    <a:pt x="224" y="2499"/>
                  </a:cubicBezTo>
                  <a:cubicBezTo>
                    <a:pt x="224" y="2499"/>
                    <a:pt x="200" y="2541"/>
                    <a:pt x="192" y="2571"/>
                  </a:cubicBezTo>
                  <a:cubicBezTo>
                    <a:pt x="187" y="2589"/>
                    <a:pt x="173" y="2594"/>
                    <a:pt x="168" y="2608"/>
                  </a:cubicBezTo>
                  <a:cubicBezTo>
                    <a:pt x="164" y="2620"/>
                    <a:pt x="150" y="2629"/>
                    <a:pt x="153" y="2648"/>
                  </a:cubicBezTo>
                  <a:cubicBezTo>
                    <a:pt x="153" y="2651"/>
                    <a:pt x="154" y="2654"/>
                    <a:pt x="155" y="2657"/>
                  </a:cubicBezTo>
                  <a:cubicBezTo>
                    <a:pt x="155" y="2657"/>
                    <a:pt x="160" y="2682"/>
                    <a:pt x="172" y="2673"/>
                  </a:cubicBezTo>
                  <a:cubicBezTo>
                    <a:pt x="172" y="2673"/>
                    <a:pt x="182" y="2690"/>
                    <a:pt x="194" y="2683"/>
                  </a:cubicBezTo>
                  <a:cubicBezTo>
                    <a:pt x="194" y="2684"/>
                    <a:pt x="194" y="2684"/>
                    <a:pt x="194" y="2685"/>
                  </a:cubicBezTo>
                  <a:cubicBezTo>
                    <a:pt x="195" y="2683"/>
                    <a:pt x="195" y="2683"/>
                    <a:pt x="195" y="2683"/>
                  </a:cubicBezTo>
                  <a:cubicBezTo>
                    <a:pt x="196" y="2685"/>
                    <a:pt x="211" y="2700"/>
                    <a:pt x="221" y="2685"/>
                  </a:cubicBezTo>
                  <a:cubicBezTo>
                    <a:pt x="221" y="2686"/>
                    <a:pt x="221" y="2687"/>
                    <a:pt x="222" y="2689"/>
                  </a:cubicBezTo>
                  <a:cubicBezTo>
                    <a:pt x="223" y="2696"/>
                    <a:pt x="228" y="2706"/>
                    <a:pt x="249" y="2705"/>
                  </a:cubicBezTo>
                  <a:cubicBezTo>
                    <a:pt x="279" y="2703"/>
                    <a:pt x="281" y="2690"/>
                    <a:pt x="280" y="2672"/>
                  </a:cubicBezTo>
                  <a:cubicBezTo>
                    <a:pt x="279" y="2654"/>
                    <a:pt x="293" y="2651"/>
                    <a:pt x="293" y="2651"/>
                  </a:cubicBezTo>
                  <a:cubicBezTo>
                    <a:pt x="293" y="2651"/>
                    <a:pt x="314" y="2635"/>
                    <a:pt x="314" y="2616"/>
                  </a:cubicBezTo>
                  <a:cubicBezTo>
                    <a:pt x="314" y="2596"/>
                    <a:pt x="328" y="2580"/>
                    <a:pt x="328" y="2580"/>
                  </a:cubicBezTo>
                  <a:cubicBezTo>
                    <a:pt x="328" y="2580"/>
                    <a:pt x="344" y="2573"/>
                    <a:pt x="337" y="2535"/>
                  </a:cubicBezTo>
                  <a:cubicBezTo>
                    <a:pt x="337" y="2532"/>
                    <a:pt x="336" y="2528"/>
                    <a:pt x="335" y="2524"/>
                  </a:cubicBezTo>
                  <a:cubicBezTo>
                    <a:pt x="335" y="2523"/>
                    <a:pt x="341" y="2500"/>
                    <a:pt x="337" y="2478"/>
                  </a:cubicBezTo>
                  <a:cubicBezTo>
                    <a:pt x="337" y="2477"/>
                    <a:pt x="336" y="2475"/>
                    <a:pt x="336" y="2473"/>
                  </a:cubicBezTo>
                  <a:cubicBezTo>
                    <a:pt x="336" y="2472"/>
                    <a:pt x="335" y="2471"/>
                    <a:pt x="335" y="2469"/>
                  </a:cubicBezTo>
                  <a:cubicBezTo>
                    <a:pt x="330" y="2440"/>
                    <a:pt x="332" y="2368"/>
                    <a:pt x="333" y="2341"/>
                  </a:cubicBezTo>
                  <a:cubicBezTo>
                    <a:pt x="334" y="2311"/>
                    <a:pt x="352" y="2147"/>
                    <a:pt x="340" y="2083"/>
                  </a:cubicBezTo>
                  <a:cubicBezTo>
                    <a:pt x="340" y="2083"/>
                    <a:pt x="340" y="2083"/>
                    <a:pt x="340" y="2082"/>
                  </a:cubicBezTo>
                  <a:cubicBezTo>
                    <a:pt x="340" y="2082"/>
                    <a:pt x="340" y="2082"/>
                    <a:pt x="340" y="2082"/>
                  </a:cubicBezTo>
                  <a:cubicBezTo>
                    <a:pt x="339" y="2079"/>
                    <a:pt x="339" y="2076"/>
                    <a:pt x="338" y="2073"/>
                  </a:cubicBezTo>
                  <a:cubicBezTo>
                    <a:pt x="321" y="1974"/>
                    <a:pt x="348" y="1939"/>
                    <a:pt x="348" y="1890"/>
                  </a:cubicBezTo>
                  <a:cubicBezTo>
                    <a:pt x="348" y="1890"/>
                    <a:pt x="352" y="1833"/>
                    <a:pt x="346" y="1787"/>
                  </a:cubicBezTo>
                  <a:cubicBezTo>
                    <a:pt x="341" y="1740"/>
                    <a:pt x="351" y="1688"/>
                    <a:pt x="357" y="1629"/>
                  </a:cubicBezTo>
                  <a:cubicBezTo>
                    <a:pt x="360" y="1591"/>
                    <a:pt x="366" y="1555"/>
                    <a:pt x="370" y="1527"/>
                  </a:cubicBezTo>
                  <a:cubicBezTo>
                    <a:pt x="375" y="1529"/>
                    <a:pt x="381" y="1530"/>
                    <a:pt x="387" y="1530"/>
                  </a:cubicBezTo>
                  <a:cubicBezTo>
                    <a:pt x="389" y="1530"/>
                    <a:pt x="391" y="1530"/>
                    <a:pt x="393" y="1529"/>
                  </a:cubicBezTo>
                  <a:cubicBezTo>
                    <a:pt x="397" y="1557"/>
                    <a:pt x="403" y="1592"/>
                    <a:pt x="406" y="1628"/>
                  </a:cubicBezTo>
                  <a:cubicBezTo>
                    <a:pt x="412" y="1687"/>
                    <a:pt x="422" y="1739"/>
                    <a:pt x="416" y="1786"/>
                  </a:cubicBezTo>
                  <a:cubicBezTo>
                    <a:pt x="411" y="1833"/>
                    <a:pt x="415" y="1889"/>
                    <a:pt x="415" y="1889"/>
                  </a:cubicBezTo>
                  <a:cubicBezTo>
                    <a:pt x="415" y="1900"/>
                    <a:pt x="416" y="1911"/>
                    <a:pt x="418" y="1921"/>
                  </a:cubicBezTo>
                  <a:cubicBezTo>
                    <a:pt x="420" y="1934"/>
                    <a:pt x="423" y="1946"/>
                    <a:pt x="426" y="1960"/>
                  </a:cubicBezTo>
                  <a:cubicBezTo>
                    <a:pt x="431" y="1989"/>
                    <a:pt x="434" y="2026"/>
                    <a:pt x="423" y="2082"/>
                  </a:cubicBezTo>
                  <a:cubicBezTo>
                    <a:pt x="411" y="2147"/>
                    <a:pt x="429" y="2311"/>
                    <a:pt x="430" y="2340"/>
                  </a:cubicBezTo>
                  <a:cubicBezTo>
                    <a:pt x="431" y="2369"/>
                    <a:pt x="433" y="2450"/>
                    <a:pt x="427" y="2473"/>
                  </a:cubicBezTo>
                  <a:cubicBezTo>
                    <a:pt x="423" y="2490"/>
                    <a:pt x="425" y="2507"/>
                    <a:pt x="426" y="2516"/>
                  </a:cubicBezTo>
                  <a:cubicBezTo>
                    <a:pt x="427" y="2520"/>
                    <a:pt x="428" y="2522"/>
                    <a:pt x="428" y="2523"/>
                  </a:cubicBezTo>
                  <a:cubicBezTo>
                    <a:pt x="423" y="2541"/>
                    <a:pt x="423" y="2553"/>
                    <a:pt x="425" y="2562"/>
                  </a:cubicBezTo>
                  <a:cubicBezTo>
                    <a:pt x="428" y="2576"/>
                    <a:pt x="435" y="2580"/>
                    <a:pt x="435" y="2580"/>
                  </a:cubicBezTo>
                  <a:cubicBezTo>
                    <a:pt x="435" y="2580"/>
                    <a:pt x="446" y="2592"/>
                    <a:pt x="449" y="2608"/>
                  </a:cubicBezTo>
                  <a:cubicBezTo>
                    <a:pt x="449" y="2610"/>
                    <a:pt x="449" y="2613"/>
                    <a:pt x="449" y="2615"/>
                  </a:cubicBezTo>
                  <a:cubicBezTo>
                    <a:pt x="449" y="2616"/>
                    <a:pt x="449" y="2618"/>
                    <a:pt x="450" y="2619"/>
                  </a:cubicBezTo>
                  <a:cubicBezTo>
                    <a:pt x="452" y="2637"/>
                    <a:pt x="470" y="2651"/>
                    <a:pt x="470" y="2651"/>
                  </a:cubicBezTo>
                  <a:cubicBezTo>
                    <a:pt x="470" y="2651"/>
                    <a:pt x="480" y="2653"/>
                    <a:pt x="483" y="2665"/>
                  </a:cubicBezTo>
                  <a:cubicBezTo>
                    <a:pt x="483" y="2667"/>
                    <a:pt x="483" y="2669"/>
                    <a:pt x="483" y="2671"/>
                  </a:cubicBezTo>
                  <a:cubicBezTo>
                    <a:pt x="483" y="2676"/>
                    <a:pt x="483" y="2680"/>
                    <a:pt x="483" y="2684"/>
                  </a:cubicBezTo>
                  <a:cubicBezTo>
                    <a:pt x="485" y="2696"/>
                    <a:pt x="492" y="2703"/>
                    <a:pt x="514" y="2705"/>
                  </a:cubicBezTo>
                  <a:cubicBezTo>
                    <a:pt x="544" y="2707"/>
                    <a:pt x="542" y="2685"/>
                    <a:pt x="542" y="2685"/>
                  </a:cubicBezTo>
                  <a:cubicBezTo>
                    <a:pt x="551" y="2699"/>
                    <a:pt x="566" y="2686"/>
                    <a:pt x="568" y="2683"/>
                  </a:cubicBezTo>
                  <a:cubicBezTo>
                    <a:pt x="569" y="2685"/>
                    <a:pt x="569" y="2685"/>
                    <a:pt x="569" y="2685"/>
                  </a:cubicBezTo>
                  <a:cubicBezTo>
                    <a:pt x="569" y="2684"/>
                    <a:pt x="569" y="2684"/>
                    <a:pt x="569" y="2683"/>
                  </a:cubicBezTo>
                  <a:cubicBezTo>
                    <a:pt x="581" y="2690"/>
                    <a:pt x="591" y="2673"/>
                    <a:pt x="591" y="2673"/>
                  </a:cubicBezTo>
                  <a:cubicBezTo>
                    <a:pt x="603" y="2682"/>
                    <a:pt x="608" y="2657"/>
                    <a:pt x="608" y="2657"/>
                  </a:cubicBezTo>
                  <a:cubicBezTo>
                    <a:pt x="611" y="2649"/>
                    <a:pt x="611" y="2642"/>
                    <a:pt x="610" y="2637"/>
                  </a:cubicBezTo>
                  <a:cubicBezTo>
                    <a:pt x="607" y="2625"/>
                    <a:pt x="598" y="2617"/>
                    <a:pt x="595" y="2608"/>
                  </a:cubicBezTo>
                  <a:cubicBezTo>
                    <a:pt x="590" y="2594"/>
                    <a:pt x="576" y="2589"/>
                    <a:pt x="571" y="2571"/>
                  </a:cubicBezTo>
                  <a:cubicBezTo>
                    <a:pt x="563" y="2541"/>
                    <a:pt x="539" y="2499"/>
                    <a:pt x="539" y="2499"/>
                  </a:cubicBezTo>
                  <a:cubicBezTo>
                    <a:pt x="539" y="2499"/>
                    <a:pt x="528" y="2484"/>
                    <a:pt x="523" y="2454"/>
                  </a:cubicBezTo>
                  <a:cubicBezTo>
                    <a:pt x="518" y="2427"/>
                    <a:pt x="517" y="2387"/>
                    <a:pt x="532" y="2334"/>
                  </a:cubicBezTo>
                  <a:cubicBezTo>
                    <a:pt x="563" y="2220"/>
                    <a:pt x="570" y="2052"/>
                    <a:pt x="572" y="1998"/>
                  </a:cubicBezTo>
                  <a:cubicBezTo>
                    <a:pt x="573" y="1944"/>
                    <a:pt x="586" y="1891"/>
                    <a:pt x="583" y="1834"/>
                  </a:cubicBezTo>
                  <a:cubicBezTo>
                    <a:pt x="580" y="1777"/>
                    <a:pt x="586" y="1729"/>
                    <a:pt x="607" y="1650"/>
                  </a:cubicBezTo>
                  <a:cubicBezTo>
                    <a:pt x="629" y="1572"/>
                    <a:pt x="621" y="1465"/>
                    <a:pt x="623" y="1433"/>
                  </a:cubicBezTo>
                  <a:cubicBezTo>
                    <a:pt x="627" y="1376"/>
                    <a:pt x="620" y="1312"/>
                    <a:pt x="620" y="1312"/>
                  </a:cubicBezTo>
                  <a:cubicBezTo>
                    <a:pt x="620" y="1312"/>
                    <a:pt x="620" y="1312"/>
                    <a:pt x="620" y="1312"/>
                  </a:cubicBezTo>
                  <a:cubicBezTo>
                    <a:pt x="620" y="1311"/>
                    <a:pt x="620" y="1311"/>
                    <a:pt x="620" y="1311"/>
                  </a:cubicBezTo>
                  <a:cubicBezTo>
                    <a:pt x="619" y="1311"/>
                    <a:pt x="619" y="1311"/>
                    <a:pt x="619" y="1311"/>
                  </a:cubicBezTo>
                  <a:cubicBezTo>
                    <a:pt x="618" y="1299"/>
                    <a:pt x="614" y="1276"/>
                    <a:pt x="611" y="1255"/>
                  </a:cubicBezTo>
                  <a:cubicBezTo>
                    <a:pt x="608" y="1242"/>
                    <a:pt x="606" y="1229"/>
                    <a:pt x="603" y="1219"/>
                  </a:cubicBezTo>
                  <a:cubicBezTo>
                    <a:pt x="602" y="1215"/>
                    <a:pt x="601" y="1210"/>
                    <a:pt x="600" y="1204"/>
                  </a:cubicBezTo>
                  <a:cubicBezTo>
                    <a:pt x="593" y="1162"/>
                    <a:pt x="587" y="1083"/>
                    <a:pt x="590" y="1038"/>
                  </a:cubicBezTo>
                  <a:cubicBezTo>
                    <a:pt x="593" y="989"/>
                    <a:pt x="626" y="874"/>
                    <a:pt x="627" y="792"/>
                  </a:cubicBezTo>
                  <a:cubicBezTo>
                    <a:pt x="628" y="793"/>
                    <a:pt x="628" y="793"/>
                    <a:pt x="628" y="793"/>
                  </a:cubicBezTo>
                  <a:cubicBezTo>
                    <a:pt x="628" y="794"/>
                    <a:pt x="628" y="794"/>
                    <a:pt x="628" y="794"/>
                  </a:cubicBezTo>
                  <a:cubicBezTo>
                    <a:pt x="628" y="793"/>
                    <a:pt x="628" y="793"/>
                    <a:pt x="628" y="793"/>
                  </a:cubicBezTo>
                  <a:cubicBezTo>
                    <a:pt x="631" y="799"/>
                    <a:pt x="631" y="799"/>
                    <a:pt x="631" y="799"/>
                  </a:cubicBezTo>
                  <a:cubicBezTo>
                    <a:pt x="632" y="805"/>
                    <a:pt x="634" y="814"/>
                    <a:pt x="636" y="827"/>
                  </a:cubicBezTo>
                  <a:cubicBezTo>
                    <a:pt x="641" y="854"/>
                    <a:pt x="649" y="894"/>
                    <a:pt x="656" y="932"/>
                  </a:cubicBezTo>
                  <a:cubicBezTo>
                    <a:pt x="662" y="970"/>
                    <a:pt x="668" y="1004"/>
                    <a:pt x="668" y="1020"/>
                  </a:cubicBezTo>
                  <a:cubicBezTo>
                    <a:pt x="668" y="1058"/>
                    <a:pt x="669" y="1223"/>
                    <a:pt x="672" y="1250"/>
                  </a:cubicBezTo>
                  <a:cubicBezTo>
                    <a:pt x="676" y="1277"/>
                    <a:pt x="677" y="1307"/>
                    <a:pt x="659" y="1331"/>
                  </a:cubicBezTo>
                  <a:cubicBezTo>
                    <a:pt x="641" y="1356"/>
                    <a:pt x="636" y="1373"/>
                    <a:pt x="634" y="1380"/>
                  </a:cubicBezTo>
                  <a:cubicBezTo>
                    <a:pt x="632" y="1386"/>
                    <a:pt x="633" y="1460"/>
                    <a:pt x="633" y="1460"/>
                  </a:cubicBezTo>
                  <a:cubicBezTo>
                    <a:pt x="634" y="1461"/>
                    <a:pt x="634" y="1461"/>
                    <a:pt x="634" y="1461"/>
                  </a:cubicBezTo>
                  <a:cubicBezTo>
                    <a:pt x="634" y="1461"/>
                    <a:pt x="634" y="1461"/>
                    <a:pt x="634" y="1461"/>
                  </a:cubicBezTo>
                  <a:cubicBezTo>
                    <a:pt x="639" y="1486"/>
                    <a:pt x="639" y="1486"/>
                    <a:pt x="639" y="1486"/>
                  </a:cubicBezTo>
                  <a:cubicBezTo>
                    <a:pt x="665" y="1478"/>
                    <a:pt x="660" y="1412"/>
                    <a:pt x="660" y="1412"/>
                  </a:cubicBezTo>
                  <a:cubicBezTo>
                    <a:pt x="668" y="1421"/>
                    <a:pt x="671" y="1431"/>
                    <a:pt x="672" y="1439"/>
                  </a:cubicBezTo>
                  <a:cubicBezTo>
                    <a:pt x="674" y="1448"/>
                    <a:pt x="674" y="1456"/>
                    <a:pt x="674" y="1461"/>
                  </a:cubicBezTo>
                  <a:cubicBezTo>
                    <a:pt x="675" y="1471"/>
                    <a:pt x="672" y="1497"/>
                    <a:pt x="668" y="1500"/>
                  </a:cubicBezTo>
                  <a:cubicBezTo>
                    <a:pt x="665" y="1502"/>
                    <a:pt x="659" y="1519"/>
                    <a:pt x="661" y="1528"/>
                  </a:cubicBezTo>
                  <a:cubicBezTo>
                    <a:pt x="661" y="1531"/>
                    <a:pt x="662" y="1533"/>
                    <a:pt x="663" y="1534"/>
                  </a:cubicBezTo>
                  <a:cubicBezTo>
                    <a:pt x="670" y="1541"/>
                    <a:pt x="682" y="1532"/>
                    <a:pt x="682" y="1532"/>
                  </a:cubicBezTo>
                  <a:cubicBezTo>
                    <a:pt x="691" y="1537"/>
                    <a:pt x="699" y="1530"/>
                    <a:pt x="704" y="1524"/>
                  </a:cubicBezTo>
                  <a:cubicBezTo>
                    <a:pt x="704" y="1525"/>
                    <a:pt x="704" y="1525"/>
                    <a:pt x="704" y="1526"/>
                  </a:cubicBezTo>
                  <a:cubicBezTo>
                    <a:pt x="705" y="1523"/>
                    <a:pt x="705" y="1523"/>
                    <a:pt x="705" y="1523"/>
                  </a:cubicBezTo>
                  <a:cubicBezTo>
                    <a:pt x="707" y="1521"/>
                    <a:pt x="708" y="1519"/>
                    <a:pt x="708" y="1519"/>
                  </a:cubicBezTo>
                  <a:cubicBezTo>
                    <a:pt x="717" y="1520"/>
                    <a:pt x="741" y="1500"/>
                    <a:pt x="750" y="1481"/>
                  </a:cubicBezTo>
                  <a:cubicBezTo>
                    <a:pt x="760" y="1461"/>
                    <a:pt x="765" y="1408"/>
                    <a:pt x="758" y="1367"/>
                  </a:cubicBezTo>
                  <a:cubicBezTo>
                    <a:pt x="750" y="1327"/>
                    <a:pt x="750" y="1273"/>
                    <a:pt x="758" y="1227"/>
                  </a:cubicBezTo>
                  <a:close/>
                </a:path>
              </a:pathLst>
            </a:custGeom>
            <a:grpFill/>
            <a:ln w="19050" cmpd="sng">
              <a:solidFill>
                <a:schemeClr val="bg2"/>
              </a:solidFill>
              <a:round/>
              <a:headEnd/>
              <a:tailEnd/>
            </a:ln>
          </p:spPr>
          <p:txBody>
            <a:bodyPr/>
            <a:lstStyle/>
            <a:p>
              <a:endParaRPr lang="fr-FR" sz="1114"/>
            </a:p>
          </p:txBody>
        </p:sp>
        <p:sp>
          <p:nvSpPr>
            <p:cNvPr id="90" name="Freeform 208">
              <a:extLst>
                <a:ext uri="{FF2B5EF4-FFF2-40B4-BE49-F238E27FC236}">
                  <a16:creationId xmlns:a16="http://schemas.microsoft.com/office/drawing/2014/main" id="{C4652932-ABD3-EB1A-9F5E-1A44F6F045DC}"/>
                </a:ext>
              </a:extLst>
            </p:cNvPr>
            <p:cNvSpPr>
              <a:spLocks/>
            </p:cNvSpPr>
            <p:nvPr/>
          </p:nvSpPr>
          <p:spPr bwMode="auto">
            <a:xfrm>
              <a:off x="1531" y="712"/>
              <a:ext cx="630" cy="2189"/>
            </a:xfrm>
            <a:custGeom>
              <a:avLst/>
              <a:gdLst>
                <a:gd name="T0" fmla="*/ 389 w 778"/>
                <a:gd name="T1" fmla="*/ 340 h 2707"/>
                <a:gd name="T2" fmla="*/ 264 w 778"/>
                <a:gd name="T3" fmla="*/ 215 h 2707"/>
                <a:gd name="T4" fmla="*/ 264 w 778"/>
                <a:gd name="T5" fmla="*/ 213 h 2707"/>
                <a:gd name="T6" fmla="*/ 274 w 778"/>
                <a:gd name="T7" fmla="*/ 193 h 2707"/>
                <a:gd name="T8" fmla="*/ 292 w 778"/>
                <a:gd name="T9" fmla="*/ 150 h 2707"/>
                <a:gd name="T10" fmla="*/ 300 w 778"/>
                <a:gd name="T11" fmla="*/ 116 h 2707"/>
                <a:gd name="T12" fmla="*/ 286 w 778"/>
                <a:gd name="T13" fmla="*/ 112 h 2707"/>
                <a:gd name="T14" fmla="*/ 285 w 778"/>
                <a:gd name="T15" fmla="*/ 87 h 2707"/>
                <a:gd name="T16" fmla="*/ 236 w 778"/>
                <a:gd name="T17" fmla="*/ 11 h 2707"/>
                <a:gd name="T18" fmla="*/ 206 w 778"/>
                <a:gd name="T19" fmla="*/ 3 h 2707"/>
                <a:gd name="T20" fmla="*/ 147 w 778"/>
                <a:gd name="T21" fmla="*/ 14 h 2707"/>
                <a:gd name="T22" fmla="*/ 124 w 778"/>
                <a:gd name="T23" fmla="*/ 40 h 2707"/>
                <a:gd name="T24" fmla="*/ 119 w 778"/>
                <a:gd name="T25" fmla="*/ 82 h 2707"/>
                <a:gd name="T26" fmla="*/ 124 w 778"/>
                <a:gd name="T27" fmla="*/ 123 h 2707"/>
                <a:gd name="T28" fmla="*/ 126 w 778"/>
                <a:gd name="T29" fmla="*/ 129 h 2707"/>
                <a:gd name="T30" fmla="*/ 127 w 778"/>
                <a:gd name="T31" fmla="*/ 134 h 2707"/>
                <a:gd name="T32" fmla="*/ 130 w 778"/>
                <a:gd name="T33" fmla="*/ 139 h 2707"/>
                <a:gd name="T34" fmla="*/ 116 w 778"/>
                <a:gd name="T35" fmla="*/ 152 h 2707"/>
                <a:gd name="T36" fmla="*/ 148 w 778"/>
                <a:gd name="T37" fmla="*/ 192 h 2707"/>
                <a:gd name="T38" fmla="*/ 160 w 778"/>
                <a:gd name="T39" fmla="*/ 254 h 2707"/>
                <a:gd name="T40" fmla="*/ 9 w 778"/>
                <a:gd name="T41" fmla="*/ 658 h 2707"/>
                <a:gd name="T42" fmla="*/ 4 w 778"/>
                <a:gd name="T43" fmla="*/ 770 h 2707"/>
                <a:gd name="T44" fmla="*/ 23 w 778"/>
                <a:gd name="T45" fmla="*/ 784 h 2707"/>
                <a:gd name="T46" fmla="*/ 58 w 778"/>
                <a:gd name="T47" fmla="*/ 788 h 2707"/>
                <a:gd name="T48" fmla="*/ 54 w 778"/>
                <a:gd name="T49" fmla="*/ 754 h 2707"/>
                <a:gd name="T50" fmla="*/ 74 w 778"/>
                <a:gd name="T51" fmla="*/ 712 h 2707"/>
                <a:gd name="T52" fmla="*/ 65 w 778"/>
                <a:gd name="T53" fmla="*/ 545 h 2707"/>
                <a:gd name="T54" fmla="*/ 92 w 778"/>
                <a:gd name="T55" fmla="*/ 452 h 2707"/>
                <a:gd name="T56" fmla="*/ 78 w 778"/>
                <a:gd name="T57" fmla="*/ 758 h 2707"/>
                <a:gd name="T58" fmla="*/ 96 w 778"/>
                <a:gd name="T59" fmla="*/ 969 h 2707"/>
                <a:gd name="T60" fmla="*/ 126 w 778"/>
                <a:gd name="T61" fmla="*/ 1250 h 2707"/>
                <a:gd name="T62" fmla="*/ 81 w 778"/>
                <a:gd name="T63" fmla="*/ 1400 h 2707"/>
                <a:gd name="T64" fmla="*/ 103 w 778"/>
                <a:gd name="T65" fmla="*/ 1420 h 2707"/>
                <a:gd name="T66" fmla="*/ 133 w 778"/>
                <a:gd name="T67" fmla="*/ 1430 h 2707"/>
                <a:gd name="T68" fmla="*/ 174 w 778"/>
                <a:gd name="T69" fmla="*/ 1364 h 2707"/>
                <a:gd name="T70" fmla="*/ 178 w 778"/>
                <a:gd name="T71" fmla="*/ 1308 h 2707"/>
                <a:gd name="T72" fmla="*/ 181 w 778"/>
                <a:gd name="T73" fmla="*/ 1101 h 2707"/>
                <a:gd name="T74" fmla="*/ 184 w 778"/>
                <a:gd name="T75" fmla="*/ 944 h 2707"/>
                <a:gd name="T76" fmla="*/ 209 w 778"/>
                <a:gd name="T77" fmla="*/ 808 h 2707"/>
                <a:gd name="T78" fmla="*/ 222 w 778"/>
                <a:gd name="T79" fmla="*/ 1016 h 2707"/>
                <a:gd name="T80" fmla="*/ 227 w 778"/>
                <a:gd name="T81" fmla="*/ 1308 h 2707"/>
                <a:gd name="T82" fmla="*/ 231 w 778"/>
                <a:gd name="T83" fmla="*/ 1364 h 2707"/>
                <a:gd name="T84" fmla="*/ 250 w 778"/>
                <a:gd name="T85" fmla="*/ 1402 h 2707"/>
                <a:gd name="T86" fmla="*/ 273 w 778"/>
                <a:gd name="T87" fmla="*/ 1430 h 2707"/>
                <a:gd name="T88" fmla="*/ 302 w 778"/>
                <a:gd name="T89" fmla="*/ 1419 h 2707"/>
                <a:gd name="T90" fmla="*/ 316 w 778"/>
                <a:gd name="T91" fmla="*/ 1379 h 2707"/>
                <a:gd name="T92" fmla="*/ 283 w 778"/>
                <a:gd name="T93" fmla="*/ 1234 h 2707"/>
                <a:gd name="T94" fmla="*/ 330 w 778"/>
                <a:gd name="T95" fmla="*/ 758 h 2707"/>
                <a:gd name="T96" fmla="*/ 329 w 778"/>
                <a:gd name="T97" fmla="*/ 693 h 2707"/>
                <a:gd name="T98" fmla="*/ 313 w 778"/>
                <a:gd name="T99" fmla="*/ 548 h 2707"/>
                <a:gd name="T100" fmla="*/ 334 w 778"/>
                <a:gd name="T101" fmla="*/ 419 h 2707"/>
                <a:gd name="T102" fmla="*/ 355 w 778"/>
                <a:gd name="T103" fmla="*/ 539 h 2707"/>
                <a:gd name="T104" fmla="*/ 336 w 778"/>
                <a:gd name="T105" fmla="*/ 772 h 2707"/>
                <a:gd name="T106" fmla="*/ 350 w 778"/>
                <a:gd name="T107" fmla="*/ 746 h 2707"/>
                <a:gd name="T108" fmla="*/ 351 w 778"/>
                <a:gd name="T109" fmla="*/ 808 h 2707"/>
                <a:gd name="T110" fmla="*/ 374 w 778"/>
                <a:gd name="T111" fmla="*/ 807 h 2707"/>
                <a:gd name="T112" fmla="*/ 402 w 778"/>
                <a:gd name="T113" fmla="*/ 723 h 270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778" h="2707">
                  <a:moveTo>
                    <a:pt x="758" y="1227"/>
                  </a:moveTo>
                  <a:cubicBezTo>
                    <a:pt x="775" y="1130"/>
                    <a:pt x="778" y="1007"/>
                    <a:pt x="776" y="974"/>
                  </a:cubicBezTo>
                  <a:cubicBezTo>
                    <a:pt x="773" y="941"/>
                    <a:pt x="743" y="794"/>
                    <a:pt x="736" y="674"/>
                  </a:cubicBezTo>
                  <a:cubicBezTo>
                    <a:pt x="736" y="663"/>
                    <a:pt x="734" y="652"/>
                    <a:pt x="733" y="642"/>
                  </a:cubicBezTo>
                  <a:cubicBezTo>
                    <a:pt x="717" y="550"/>
                    <a:pt x="657" y="530"/>
                    <a:pt x="644" y="529"/>
                  </a:cubicBezTo>
                  <a:cubicBezTo>
                    <a:pt x="629" y="528"/>
                    <a:pt x="575" y="509"/>
                    <a:pt x="528" y="494"/>
                  </a:cubicBezTo>
                  <a:cubicBezTo>
                    <a:pt x="522" y="493"/>
                    <a:pt x="518" y="490"/>
                    <a:pt x="514" y="487"/>
                  </a:cubicBezTo>
                  <a:cubicBezTo>
                    <a:pt x="498" y="469"/>
                    <a:pt x="496" y="433"/>
                    <a:pt x="498" y="407"/>
                  </a:cubicBezTo>
                  <a:cubicBezTo>
                    <a:pt x="498" y="407"/>
                    <a:pt x="498" y="406"/>
                    <a:pt x="498" y="406"/>
                  </a:cubicBezTo>
                  <a:cubicBezTo>
                    <a:pt x="498" y="406"/>
                    <a:pt x="498" y="406"/>
                    <a:pt x="498" y="406"/>
                  </a:cubicBezTo>
                  <a:cubicBezTo>
                    <a:pt x="498" y="405"/>
                    <a:pt x="498" y="403"/>
                    <a:pt x="498" y="402"/>
                  </a:cubicBezTo>
                  <a:cubicBezTo>
                    <a:pt x="498" y="402"/>
                    <a:pt x="498" y="402"/>
                    <a:pt x="498" y="402"/>
                  </a:cubicBezTo>
                  <a:cubicBezTo>
                    <a:pt x="498" y="403"/>
                    <a:pt x="498" y="404"/>
                    <a:pt x="498" y="406"/>
                  </a:cubicBezTo>
                  <a:cubicBezTo>
                    <a:pt x="499" y="401"/>
                    <a:pt x="499" y="401"/>
                    <a:pt x="499" y="401"/>
                  </a:cubicBezTo>
                  <a:cubicBezTo>
                    <a:pt x="502" y="395"/>
                    <a:pt x="504" y="390"/>
                    <a:pt x="507" y="385"/>
                  </a:cubicBezTo>
                  <a:cubicBezTo>
                    <a:pt x="512" y="376"/>
                    <a:pt x="515" y="369"/>
                    <a:pt x="516" y="365"/>
                  </a:cubicBezTo>
                  <a:cubicBezTo>
                    <a:pt x="518" y="357"/>
                    <a:pt x="522" y="341"/>
                    <a:pt x="526" y="321"/>
                  </a:cubicBezTo>
                  <a:cubicBezTo>
                    <a:pt x="530" y="323"/>
                    <a:pt x="534" y="323"/>
                    <a:pt x="538" y="322"/>
                  </a:cubicBezTo>
                  <a:cubicBezTo>
                    <a:pt x="549" y="317"/>
                    <a:pt x="550" y="302"/>
                    <a:pt x="550" y="291"/>
                  </a:cubicBezTo>
                  <a:cubicBezTo>
                    <a:pt x="550" y="289"/>
                    <a:pt x="550" y="287"/>
                    <a:pt x="550" y="285"/>
                  </a:cubicBezTo>
                  <a:cubicBezTo>
                    <a:pt x="550" y="284"/>
                    <a:pt x="550" y="284"/>
                    <a:pt x="550" y="283"/>
                  </a:cubicBezTo>
                  <a:cubicBezTo>
                    <a:pt x="550" y="273"/>
                    <a:pt x="553" y="261"/>
                    <a:pt x="557" y="252"/>
                  </a:cubicBezTo>
                  <a:cubicBezTo>
                    <a:pt x="560" y="242"/>
                    <a:pt x="563" y="234"/>
                    <a:pt x="565" y="224"/>
                  </a:cubicBezTo>
                  <a:cubicBezTo>
                    <a:pt x="565" y="222"/>
                    <a:pt x="565" y="220"/>
                    <a:pt x="565" y="219"/>
                  </a:cubicBezTo>
                  <a:cubicBezTo>
                    <a:pt x="565" y="211"/>
                    <a:pt x="562" y="203"/>
                    <a:pt x="553" y="202"/>
                  </a:cubicBezTo>
                  <a:cubicBezTo>
                    <a:pt x="547" y="202"/>
                    <a:pt x="542" y="206"/>
                    <a:pt x="538" y="211"/>
                  </a:cubicBezTo>
                  <a:cubicBezTo>
                    <a:pt x="538" y="211"/>
                    <a:pt x="538" y="211"/>
                    <a:pt x="538" y="211"/>
                  </a:cubicBezTo>
                  <a:cubicBezTo>
                    <a:pt x="538" y="211"/>
                    <a:pt x="538" y="212"/>
                    <a:pt x="538" y="212"/>
                  </a:cubicBezTo>
                  <a:cubicBezTo>
                    <a:pt x="538" y="210"/>
                    <a:pt x="538" y="208"/>
                    <a:pt x="538" y="206"/>
                  </a:cubicBezTo>
                  <a:cubicBezTo>
                    <a:pt x="539" y="196"/>
                    <a:pt x="541" y="185"/>
                    <a:pt x="539" y="176"/>
                  </a:cubicBezTo>
                  <a:cubicBezTo>
                    <a:pt x="539" y="174"/>
                    <a:pt x="539" y="173"/>
                    <a:pt x="538" y="171"/>
                  </a:cubicBezTo>
                  <a:cubicBezTo>
                    <a:pt x="538" y="169"/>
                    <a:pt x="537" y="167"/>
                    <a:pt x="537" y="165"/>
                  </a:cubicBezTo>
                  <a:cubicBezTo>
                    <a:pt x="536" y="159"/>
                    <a:pt x="535" y="153"/>
                    <a:pt x="534" y="147"/>
                  </a:cubicBezTo>
                  <a:cubicBezTo>
                    <a:pt x="529" y="117"/>
                    <a:pt x="517" y="94"/>
                    <a:pt x="501" y="68"/>
                  </a:cubicBezTo>
                  <a:cubicBezTo>
                    <a:pt x="495" y="60"/>
                    <a:pt x="489" y="53"/>
                    <a:pt x="482" y="46"/>
                  </a:cubicBezTo>
                  <a:cubicBezTo>
                    <a:pt x="471" y="35"/>
                    <a:pt x="457" y="26"/>
                    <a:pt x="443" y="20"/>
                  </a:cubicBezTo>
                  <a:cubicBezTo>
                    <a:pt x="443" y="20"/>
                    <a:pt x="442" y="19"/>
                    <a:pt x="442" y="19"/>
                  </a:cubicBezTo>
                  <a:cubicBezTo>
                    <a:pt x="446" y="20"/>
                    <a:pt x="450" y="21"/>
                    <a:pt x="454" y="21"/>
                  </a:cubicBezTo>
                  <a:cubicBezTo>
                    <a:pt x="448" y="15"/>
                    <a:pt x="431" y="11"/>
                    <a:pt x="422" y="9"/>
                  </a:cubicBezTo>
                  <a:cubicBezTo>
                    <a:pt x="411" y="6"/>
                    <a:pt x="400" y="6"/>
                    <a:pt x="389" y="6"/>
                  </a:cubicBezTo>
                  <a:cubicBezTo>
                    <a:pt x="393" y="5"/>
                    <a:pt x="397" y="3"/>
                    <a:pt x="401" y="3"/>
                  </a:cubicBezTo>
                  <a:cubicBezTo>
                    <a:pt x="385" y="0"/>
                    <a:pt x="353" y="2"/>
                    <a:pt x="336" y="13"/>
                  </a:cubicBezTo>
                  <a:cubicBezTo>
                    <a:pt x="334" y="13"/>
                    <a:pt x="331" y="14"/>
                    <a:pt x="328" y="15"/>
                  </a:cubicBezTo>
                  <a:cubicBezTo>
                    <a:pt x="311" y="15"/>
                    <a:pt x="294" y="17"/>
                    <a:pt x="278" y="26"/>
                  </a:cubicBezTo>
                  <a:cubicBezTo>
                    <a:pt x="284" y="27"/>
                    <a:pt x="293" y="22"/>
                    <a:pt x="299" y="25"/>
                  </a:cubicBezTo>
                  <a:cubicBezTo>
                    <a:pt x="281" y="29"/>
                    <a:pt x="264" y="35"/>
                    <a:pt x="252" y="51"/>
                  </a:cubicBezTo>
                  <a:cubicBezTo>
                    <a:pt x="259" y="47"/>
                    <a:pt x="267" y="45"/>
                    <a:pt x="275" y="44"/>
                  </a:cubicBezTo>
                  <a:cubicBezTo>
                    <a:pt x="261" y="53"/>
                    <a:pt x="243" y="62"/>
                    <a:pt x="234" y="76"/>
                  </a:cubicBezTo>
                  <a:cubicBezTo>
                    <a:pt x="241" y="73"/>
                    <a:pt x="248" y="68"/>
                    <a:pt x="255" y="65"/>
                  </a:cubicBezTo>
                  <a:cubicBezTo>
                    <a:pt x="248" y="72"/>
                    <a:pt x="244" y="80"/>
                    <a:pt x="241" y="89"/>
                  </a:cubicBezTo>
                  <a:cubicBezTo>
                    <a:pt x="234" y="101"/>
                    <a:pt x="228" y="115"/>
                    <a:pt x="226" y="131"/>
                  </a:cubicBezTo>
                  <a:cubicBezTo>
                    <a:pt x="224" y="138"/>
                    <a:pt x="224" y="146"/>
                    <a:pt x="224" y="154"/>
                  </a:cubicBezTo>
                  <a:cubicBezTo>
                    <a:pt x="224" y="178"/>
                    <a:pt x="224" y="201"/>
                    <a:pt x="231" y="224"/>
                  </a:cubicBezTo>
                  <a:cubicBezTo>
                    <a:pt x="231" y="224"/>
                    <a:pt x="231" y="224"/>
                    <a:pt x="231" y="224"/>
                  </a:cubicBezTo>
                  <a:cubicBezTo>
                    <a:pt x="231" y="225"/>
                    <a:pt x="231" y="226"/>
                    <a:pt x="232" y="227"/>
                  </a:cubicBezTo>
                  <a:cubicBezTo>
                    <a:pt x="232" y="228"/>
                    <a:pt x="233" y="230"/>
                    <a:pt x="233" y="232"/>
                  </a:cubicBezTo>
                  <a:cubicBezTo>
                    <a:pt x="233" y="232"/>
                    <a:pt x="233" y="232"/>
                    <a:pt x="233" y="232"/>
                  </a:cubicBezTo>
                  <a:cubicBezTo>
                    <a:pt x="234" y="234"/>
                    <a:pt x="234" y="235"/>
                    <a:pt x="235" y="237"/>
                  </a:cubicBezTo>
                  <a:cubicBezTo>
                    <a:pt x="235" y="237"/>
                    <a:pt x="235" y="237"/>
                    <a:pt x="235" y="238"/>
                  </a:cubicBezTo>
                  <a:cubicBezTo>
                    <a:pt x="235" y="239"/>
                    <a:pt x="236" y="241"/>
                    <a:pt x="236" y="243"/>
                  </a:cubicBezTo>
                  <a:cubicBezTo>
                    <a:pt x="236" y="243"/>
                    <a:pt x="236" y="243"/>
                    <a:pt x="236" y="243"/>
                  </a:cubicBezTo>
                  <a:cubicBezTo>
                    <a:pt x="237" y="245"/>
                    <a:pt x="237" y="246"/>
                    <a:pt x="238" y="248"/>
                  </a:cubicBezTo>
                  <a:cubicBezTo>
                    <a:pt x="238" y="248"/>
                    <a:pt x="238" y="248"/>
                    <a:pt x="238" y="249"/>
                  </a:cubicBezTo>
                  <a:cubicBezTo>
                    <a:pt x="239" y="250"/>
                    <a:pt x="239" y="252"/>
                    <a:pt x="240" y="253"/>
                  </a:cubicBezTo>
                  <a:cubicBezTo>
                    <a:pt x="240" y="254"/>
                    <a:pt x="240" y="254"/>
                    <a:pt x="241" y="255"/>
                  </a:cubicBezTo>
                  <a:cubicBezTo>
                    <a:pt x="241" y="256"/>
                    <a:pt x="242" y="257"/>
                    <a:pt x="242" y="259"/>
                  </a:cubicBezTo>
                  <a:cubicBezTo>
                    <a:pt x="243" y="259"/>
                    <a:pt x="243" y="260"/>
                    <a:pt x="243" y="260"/>
                  </a:cubicBezTo>
                  <a:cubicBezTo>
                    <a:pt x="244" y="262"/>
                    <a:pt x="244" y="263"/>
                    <a:pt x="245" y="264"/>
                  </a:cubicBezTo>
                  <a:cubicBezTo>
                    <a:pt x="245" y="265"/>
                    <a:pt x="245" y="265"/>
                    <a:pt x="245" y="265"/>
                  </a:cubicBezTo>
                  <a:cubicBezTo>
                    <a:pt x="242" y="264"/>
                    <a:pt x="239" y="264"/>
                    <a:pt x="236" y="264"/>
                  </a:cubicBezTo>
                  <a:cubicBezTo>
                    <a:pt x="232" y="265"/>
                    <a:pt x="229" y="265"/>
                    <a:pt x="227" y="267"/>
                  </a:cubicBezTo>
                  <a:cubicBezTo>
                    <a:pt x="219" y="271"/>
                    <a:pt x="218" y="279"/>
                    <a:pt x="218" y="287"/>
                  </a:cubicBezTo>
                  <a:cubicBezTo>
                    <a:pt x="219" y="297"/>
                    <a:pt x="227" y="304"/>
                    <a:pt x="234" y="311"/>
                  </a:cubicBezTo>
                  <a:cubicBezTo>
                    <a:pt x="246" y="323"/>
                    <a:pt x="252" y="339"/>
                    <a:pt x="261" y="352"/>
                  </a:cubicBezTo>
                  <a:cubicBezTo>
                    <a:pt x="265" y="357"/>
                    <a:pt x="271" y="364"/>
                    <a:pt x="279" y="363"/>
                  </a:cubicBezTo>
                  <a:cubicBezTo>
                    <a:pt x="279" y="363"/>
                    <a:pt x="279" y="363"/>
                    <a:pt x="279" y="363"/>
                  </a:cubicBezTo>
                  <a:cubicBezTo>
                    <a:pt x="279" y="363"/>
                    <a:pt x="279" y="363"/>
                    <a:pt x="279" y="363"/>
                  </a:cubicBezTo>
                  <a:cubicBezTo>
                    <a:pt x="281" y="362"/>
                    <a:pt x="283" y="361"/>
                    <a:pt x="284" y="360"/>
                  </a:cubicBezTo>
                  <a:cubicBezTo>
                    <a:pt x="292" y="376"/>
                    <a:pt x="301" y="392"/>
                    <a:pt x="310" y="403"/>
                  </a:cubicBezTo>
                  <a:cubicBezTo>
                    <a:pt x="313" y="427"/>
                    <a:pt x="315" y="465"/>
                    <a:pt x="301" y="480"/>
                  </a:cubicBezTo>
                  <a:cubicBezTo>
                    <a:pt x="281" y="503"/>
                    <a:pt x="221" y="510"/>
                    <a:pt x="194" y="516"/>
                  </a:cubicBezTo>
                  <a:cubicBezTo>
                    <a:pt x="167" y="523"/>
                    <a:pt x="91" y="519"/>
                    <a:pt x="79" y="655"/>
                  </a:cubicBezTo>
                  <a:cubicBezTo>
                    <a:pt x="68" y="790"/>
                    <a:pt x="15" y="884"/>
                    <a:pt x="7" y="982"/>
                  </a:cubicBezTo>
                  <a:cubicBezTo>
                    <a:pt x="0" y="1081"/>
                    <a:pt x="15" y="1213"/>
                    <a:pt x="17" y="1245"/>
                  </a:cubicBezTo>
                  <a:cubicBezTo>
                    <a:pt x="20" y="1278"/>
                    <a:pt x="22" y="1347"/>
                    <a:pt x="11" y="1379"/>
                  </a:cubicBezTo>
                  <a:cubicBezTo>
                    <a:pt x="0" y="1410"/>
                    <a:pt x="8" y="1454"/>
                    <a:pt x="8" y="1454"/>
                  </a:cubicBezTo>
                  <a:cubicBezTo>
                    <a:pt x="8" y="1454"/>
                    <a:pt x="8" y="1454"/>
                    <a:pt x="8" y="1454"/>
                  </a:cubicBezTo>
                  <a:cubicBezTo>
                    <a:pt x="8" y="1455"/>
                    <a:pt x="8" y="1455"/>
                    <a:pt x="8" y="1455"/>
                  </a:cubicBezTo>
                  <a:cubicBezTo>
                    <a:pt x="8" y="1455"/>
                    <a:pt x="13" y="1461"/>
                    <a:pt x="21" y="1468"/>
                  </a:cubicBezTo>
                  <a:cubicBezTo>
                    <a:pt x="21" y="1470"/>
                    <a:pt x="22" y="1472"/>
                    <a:pt x="24" y="1474"/>
                  </a:cubicBezTo>
                  <a:cubicBezTo>
                    <a:pt x="22" y="1469"/>
                    <a:pt x="22" y="1469"/>
                    <a:pt x="22" y="1469"/>
                  </a:cubicBezTo>
                  <a:cubicBezTo>
                    <a:pt x="29" y="1476"/>
                    <a:pt x="39" y="1483"/>
                    <a:pt x="45" y="1483"/>
                  </a:cubicBezTo>
                  <a:cubicBezTo>
                    <a:pt x="45" y="1483"/>
                    <a:pt x="78" y="1509"/>
                    <a:pt x="96" y="1508"/>
                  </a:cubicBezTo>
                  <a:cubicBezTo>
                    <a:pt x="100" y="1507"/>
                    <a:pt x="99" y="1498"/>
                    <a:pt x="99" y="1498"/>
                  </a:cubicBezTo>
                  <a:cubicBezTo>
                    <a:pt x="99" y="1498"/>
                    <a:pt x="110" y="1500"/>
                    <a:pt x="110" y="1491"/>
                  </a:cubicBezTo>
                  <a:cubicBezTo>
                    <a:pt x="110" y="1490"/>
                    <a:pt x="110" y="1489"/>
                    <a:pt x="110" y="1489"/>
                  </a:cubicBezTo>
                  <a:cubicBezTo>
                    <a:pt x="108" y="1480"/>
                    <a:pt x="89" y="1472"/>
                    <a:pt x="88" y="1471"/>
                  </a:cubicBezTo>
                  <a:cubicBezTo>
                    <a:pt x="88" y="1465"/>
                    <a:pt x="86" y="1423"/>
                    <a:pt x="86" y="1421"/>
                  </a:cubicBezTo>
                  <a:cubicBezTo>
                    <a:pt x="85" y="1419"/>
                    <a:pt x="99" y="1400"/>
                    <a:pt x="101" y="1398"/>
                  </a:cubicBezTo>
                  <a:cubicBezTo>
                    <a:pt x="101" y="1401"/>
                    <a:pt x="100" y="1413"/>
                    <a:pt x="102" y="1425"/>
                  </a:cubicBezTo>
                  <a:cubicBezTo>
                    <a:pt x="105" y="1442"/>
                    <a:pt x="113" y="1460"/>
                    <a:pt x="133" y="1463"/>
                  </a:cubicBezTo>
                  <a:cubicBezTo>
                    <a:pt x="133" y="1463"/>
                    <a:pt x="136" y="1426"/>
                    <a:pt x="138" y="1420"/>
                  </a:cubicBezTo>
                  <a:cubicBezTo>
                    <a:pt x="139" y="1414"/>
                    <a:pt x="139" y="1350"/>
                    <a:pt x="139" y="1350"/>
                  </a:cubicBezTo>
                  <a:cubicBezTo>
                    <a:pt x="139" y="1350"/>
                    <a:pt x="139" y="1348"/>
                    <a:pt x="138" y="1345"/>
                  </a:cubicBezTo>
                  <a:cubicBezTo>
                    <a:pt x="137" y="1339"/>
                    <a:pt x="133" y="1325"/>
                    <a:pt x="118" y="1306"/>
                  </a:cubicBezTo>
                  <a:cubicBezTo>
                    <a:pt x="109" y="1294"/>
                    <a:pt x="105" y="1282"/>
                    <a:pt x="103" y="1269"/>
                  </a:cubicBezTo>
                  <a:cubicBezTo>
                    <a:pt x="100" y="1252"/>
                    <a:pt x="101" y="1236"/>
                    <a:pt x="100" y="1223"/>
                  </a:cubicBezTo>
                  <a:cubicBezTo>
                    <a:pt x="98" y="1200"/>
                    <a:pt x="117" y="1048"/>
                    <a:pt x="122" y="1031"/>
                  </a:cubicBezTo>
                  <a:cubicBezTo>
                    <a:pt x="128" y="1014"/>
                    <a:pt x="132" y="953"/>
                    <a:pt x="131" y="934"/>
                  </a:cubicBezTo>
                  <a:cubicBezTo>
                    <a:pt x="129" y="914"/>
                    <a:pt x="166" y="815"/>
                    <a:pt x="168" y="810"/>
                  </a:cubicBezTo>
                  <a:cubicBezTo>
                    <a:pt x="170" y="809"/>
                    <a:pt x="170" y="809"/>
                    <a:pt x="170" y="809"/>
                  </a:cubicBezTo>
                  <a:cubicBezTo>
                    <a:pt x="170" y="825"/>
                    <a:pt x="171" y="841"/>
                    <a:pt x="172" y="855"/>
                  </a:cubicBezTo>
                  <a:cubicBezTo>
                    <a:pt x="178" y="907"/>
                    <a:pt x="181" y="1087"/>
                    <a:pt x="176" y="1126"/>
                  </a:cubicBezTo>
                  <a:cubicBezTo>
                    <a:pt x="171" y="1165"/>
                    <a:pt x="182" y="1180"/>
                    <a:pt x="162" y="1319"/>
                  </a:cubicBezTo>
                  <a:cubicBezTo>
                    <a:pt x="161" y="1319"/>
                    <a:pt x="161" y="1319"/>
                    <a:pt x="161" y="1319"/>
                  </a:cubicBezTo>
                  <a:cubicBezTo>
                    <a:pt x="161" y="1319"/>
                    <a:pt x="151" y="1402"/>
                    <a:pt x="147" y="1433"/>
                  </a:cubicBezTo>
                  <a:cubicBezTo>
                    <a:pt x="143" y="1460"/>
                    <a:pt x="136" y="1546"/>
                    <a:pt x="149" y="1620"/>
                  </a:cubicBezTo>
                  <a:cubicBezTo>
                    <a:pt x="151" y="1630"/>
                    <a:pt x="153" y="1640"/>
                    <a:pt x="156" y="1650"/>
                  </a:cubicBezTo>
                  <a:cubicBezTo>
                    <a:pt x="164" y="1679"/>
                    <a:pt x="169" y="1704"/>
                    <a:pt x="173" y="1727"/>
                  </a:cubicBezTo>
                  <a:cubicBezTo>
                    <a:pt x="180" y="1765"/>
                    <a:pt x="182" y="1798"/>
                    <a:pt x="180" y="1833"/>
                  </a:cubicBezTo>
                  <a:cubicBezTo>
                    <a:pt x="177" y="1890"/>
                    <a:pt x="190" y="1943"/>
                    <a:pt x="191" y="1997"/>
                  </a:cubicBezTo>
                  <a:cubicBezTo>
                    <a:pt x="192" y="2041"/>
                    <a:pt x="197" y="2161"/>
                    <a:pt x="216" y="2265"/>
                  </a:cubicBezTo>
                  <a:cubicBezTo>
                    <a:pt x="220" y="2289"/>
                    <a:pt x="225" y="2313"/>
                    <a:pt x="231" y="2334"/>
                  </a:cubicBezTo>
                  <a:cubicBezTo>
                    <a:pt x="234" y="2345"/>
                    <a:pt x="236" y="2355"/>
                    <a:pt x="238" y="2364"/>
                  </a:cubicBezTo>
                  <a:cubicBezTo>
                    <a:pt x="255" y="2457"/>
                    <a:pt x="224" y="2499"/>
                    <a:pt x="224" y="2499"/>
                  </a:cubicBezTo>
                  <a:cubicBezTo>
                    <a:pt x="224" y="2499"/>
                    <a:pt x="200" y="2541"/>
                    <a:pt x="192" y="2571"/>
                  </a:cubicBezTo>
                  <a:cubicBezTo>
                    <a:pt x="187" y="2589"/>
                    <a:pt x="173" y="2594"/>
                    <a:pt x="168" y="2608"/>
                  </a:cubicBezTo>
                  <a:cubicBezTo>
                    <a:pt x="164" y="2620"/>
                    <a:pt x="150" y="2629"/>
                    <a:pt x="153" y="2648"/>
                  </a:cubicBezTo>
                  <a:cubicBezTo>
                    <a:pt x="153" y="2651"/>
                    <a:pt x="154" y="2654"/>
                    <a:pt x="155" y="2657"/>
                  </a:cubicBezTo>
                  <a:cubicBezTo>
                    <a:pt x="155" y="2657"/>
                    <a:pt x="160" y="2682"/>
                    <a:pt x="172" y="2673"/>
                  </a:cubicBezTo>
                  <a:cubicBezTo>
                    <a:pt x="172" y="2673"/>
                    <a:pt x="182" y="2690"/>
                    <a:pt x="194" y="2683"/>
                  </a:cubicBezTo>
                  <a:cubicBezTo>
                    <a:pt x="194" y="2684"/>
                    <a:pt x="194" y="2684"/>
                    <a:pt x="194" y="2685"/>
                  </a:cubicBezTo>
                  <a:cubicBezTo>
                    <a:pt x="195" y="2683"/>
                    <a:pt x="195" y="2683"/>
                    <a:pt x="195" y="2683"/>
                  </a:cubicBezTo>
                  <a:cubicBezTo>
                    <a:pt x="196" y="2685"/>
                    <a:pt x="211" y="2700"/>
                    <a:pt x="221" y="2685"/>
                  </a:cubicBezTo>
                  <a:cubicBezTo>
                    <a:pt x="221" y="2686"/>
                    <a:pt x="221" y="2687"/>
                    <a:pt x="222" y="2689"/>
                  </a:cubicBezTo>
                  <a:cubicBezTo>
                    <a:pt x="223" y="2696"/>
                    <a:pt x="228" y="2706"/>
                    <a:pt x="249" y="2705"/>
                  </a:cubicBezTo>
                  <a:cubicBezTo>
                    <a:pt x="279" y="2703"/>
                    <a:pt x="281" y="2690"/>
                    <a:pt x="280" y="2672"/>
                  </a:cubicBezTo>
                  <a:cubicBezTo>
                    <a:pt x="279" y="2654"/>
                    <a:pt x="293" y="2651"/>
                    <a:pt x="293" y="2651"/>
                  </a:cubicBezTo>
                  <a:cubicBezTo>
                    <a:pt x="293" y="2651"/>
                    <a:pt x="314" y="2635"/>
                    <a:pt x="314" y="2616"/>
                  </a:cubicBezTo>
                  <a:cubicBezTo>
                    <a:pt x="314" y="2596"/>
                    <a:pt x="328" y="2580"/>
                    <a:pt x="328" y="2580"/>
                  </a:cubicBezTo>
                  <a:cubicBezTo>
                    <a:pt x="328" y="2580"/>
                    <a:pt x="344" y="2573"/>
                    <a:pt x="337" y="2535"/>
                  </a:cubicBezTo>
                  <a:cubicBezTo>
                    <a:pt x="337" y="2532"/>
                    <a:pt x="336" y="2528"/>
                    <a:pt x="335" y="2524"/>
                  </a:cubicBezTo>
                  <a:cubicBezTo>
                    <a:pt x="335" y="2523"/>
                    <a:pt x="341" y="2500"/>
                    <a:pt x="337" y="2478"/>
                  </a:cubicBezTo>
                  <a:cubicBezTo>
                    <a:pt x="337" y="2477"/>
                    <a:pt x="336" y="2475"/>
                    <a:pt x="336" y="2473"/>
                  </a:cubicBezTo>
                  <a:cubicBezTo>
                    <a:pt x="336" y="2472"/>
                    <a:pt x="335" y="2471"/>
                    <a:pt x="335" y="2469"/>
                  </a:cubicBezTo>
                  <a:cubicBezTo>
                    <a:pt x="330" y="2440"/>
                    <a:pt x="332" y="2368"/>
                    <a:pt x="333" y="2341"/>
                  </a:cubicBezTo>
                  <a:cubicBezTo>
                    <a:pt x="334" y="2311"/>
                    <a:pt x="352" y="2147"/>
                    <a:pt x="340" y="2083"/>
                  </a:cubicBezTo>
                  <a:cubicBezTo>
                    <a:pt x="340" y="2083"/>
                    <a:pt x="340" y="2083"/>
                    <a:pt x="340" y="2082"/>
                  </a:cubicBezTo>
                  <a:cubicBezTo>
                    <a:pt x="340" y="2082"/>
                    <a:pt x="340" y="2082"/>
                    <a:pt x="340" y="2082"/>
                  </a:cubicBezTo>
                  <a:cubicBezTo>
                    <a:pt x="339" y="2079"/>
                    <a:pt x="339" y="2076"/>
                    <a:pt x="338" y="2073"/>
                  </a:cubicBezTo>
                  <a:cubicBezTo>
                    <a:pt x="321" y="1974"/>
                    <a:pt x="348" y="1939"/>
                    <a:pt x="348" y="1890"/>
                  </a:cubicBezTo>
                  <a:cubicBezTo>
                    <a:pt x="348" y="1890"/>
                    <a:pt x="352" y="1833"/>
                    <a:pt x="346" y="1787"/>
                  </a:cubicBezTo>
                  <a:cubicBezTo>
                    <a:pt x="341" y="1740"/>
                    <a:pt x="351" y="1688"/>
                    <a:pt x="357" y="1629"/>
                  </a:cubicBezTo>
                  <a:cubicBezTo>
                    <a:pt x="360" y="1591"/>
                    <a:pt x="366" y="1555"/>
                    <a:pt x="370" y="1527"/>
                  </a:cubicBezTo>
                  <a:cubicBezTo>
                    <a:pt x="375" y="1529"/>
                    <a:pt x="381" y="1530"/>
                    <a:pt x="387" y="1530"/>
                  </a:cubicBezTo>
                  <a:cubicBezTo>
                    <a:pt x="389" y="1530"/>
                    <a:pt x="391" y="1530"/>
                    <a:pt x="393" y="1529"/>
                  </a:cubicBezTo>
                  <a:cubicBezTo>
                    <a:pt x="397" y="1557"/>
                    <a:pt x="403" y="1592"/>
                    <a:pt x="406" y="1628"/>
                  </a:cubicBezTo>
                  <a:cubicBezTo>
                    <a:pt x="412" y="1687"/>
                    <a:pt x="422" y="1739"/>
                    <a:pt x="416" y="1786"/>
                  </a:cubicBezTo>
                  <a:cubicBezTo>
                    <a:pt x="411" y="1833"/>
                    <a:pt x="415" y="1889"/>
                    <a:pt x="415" y="1889"/>
                  </a:cubicBezTo>
                  <a:cubicBezTo>
                    <a:pt x="415" y="1900"/>
                    <a:pt x="416" y="1911"/>
                    <a:pt x="418" y="1921"/>
                  </a:cubicBezTo>
                  <a:cubicBezTo>
                    <a:pt x="420" y="1934"/>
                    <a:pt x="423" y="1946"/>
                    <a:pt x="426" y="1960"/>
                  </a:cubicBezTo>
                  <a:cubicBezTo>
                    <a:pt x="431" y="1989"/>
                    <a:pt x="434" y="2026"/>
                    <a:pt x="423" y="2082"/>
                  </a:cubicBezTo>
                  <a:cubicBezTo>
                    <a:pt x="411" y="2147"/>
                    <a:pt x="429" y="2311"/>
                    <a:pt x="430" y="2340"/>
                  </a:cubicBezTo>
                  <a:cubicBezTo>
                    <a:pt x="431" y="2369"/>
                    <a:pt x="433" y="2450"/>
                    <a:pt x="427" y="2473"/>
                  </a:cubicBezTo>
                  <a:cubicBezTo>
                    <a:pt x="423" y="2490"/>
                    <a:pt x="425" y="2507"/>
                    <a:pt x="426" y="2516"/>
                  </a:cubicBezTo>
                  <a:cubicBezTo>
                    <a:pt x="427" y="2520"/>
                    <a:pt x="428" y="2522"/>
                    <a:pt x="428" y="2523"/>
                  </a:cubicBezTo>
                  <a:cubicBezTo>
                    <a:pt x="423" y="2541"/>
                    <a:pt x="423" y="2553"/>
                    <a:pt x="425" y="2562"/>
                  </a:cubicBezTo>
                  <a:cubicBezTo>
                    <a:pt x="428" y="2576"/>
                    <a:pt x="435" y="2580"/>
                    <a:pt x="435" y="2580"/>
                  </a:cubicBezTo>
                  <a:cubicBezTo>
                    <a:pt x="435" y="2580"/>
                    <a:pt x="446" y="2592"/>
                    <a:pt x="449" y="2608"/>
                  </a:cubicBezTo>
                  <a:cubicBezTo>
                    <a:pt x="449" y="2610"/>
                    <a:pt x="449" y="2613"/>
                    <a:pt x="449" y="2615"/>
                  </a:cubicBezTo>
                  <a:cubicBezTo>
                    <a:pt x="449" y="2616"/>
                    <a:pt x="449" y="2618"/>
                    <a:pt x="450" y="2619"/>
                  </a:cubicBezTo>
                  <a:cubicBezTo>
                    <a:pt x="452" y="2637"/>
                    <a:pt x="470" y="2651"/>
                    <a:pt x="470" y="2651"/>
                  </a:cubicBezTo>
                  <a:cubicBezTo>
                    <a:pt x="470" y="2651"/>
                    <a:pt x="480" y="2653"/>
                    <a:pt x="483" y="2665"/>
                  </a:cubicBezTo>
                  <a:cubicBezTo>
                    <a:pt x="483" y="2667"/>
                    <a:pt x="483" y="2669"/>
                    <a:pt x="483" y="2671"/>
                  </a:cubicBezTo>
                  <a:cubicBezTo>
                    <a:pt x="483" y="2676"/>
                    <a:pt x="483" y="2680"/>
                    <a:pt x="483" y="2684"/>
                  </a:cubicBezTo>
                  <a:cubicBezTo>
                    <a:pt x="485" y="2696"/>
                    <a:pt x="492" y="2703"/>
                    <a:pt x="514" y="2705"/>
                  </a:cubicBezTo>
                  <a:cubicBezTo>
                    <a:pt x="544" y="2707"/>
                    <a:pt x="542" y="2685"/>
                    <a:pt x="542" y="2685"/>
                  </a:cubicBezTo>
                  <a:cubicBezTo>
                    <a:pt x="551" y="2699"/>
                    <a:pt x="566" y="2686"/>
                    <a:pt x="568" y="2683"/>
                  </a:cubicBezTo>
                  <a:cubicBezTo>
                    <a:pt x="569" y="2685"/>
                    <a:pt x="569" y="2685"/>
                    <a:pt x="569" y="2685"/>
                  </a:cubicBezTo>
                  <a:cubicBezTo>
                    <a:pt x="569" y="2684"/>
                    <a:pt x="569" y="2684"/>
                    <a:pt x="569" y="2683"/>
                  </a:cubicBezTo>
                  <a:cubicBezTo>
                    <a:pt x="581" y="2690"/>
                    <a:pt x="591" y="2673"/>
                    <a:pt x="591" y="2673"/>
                  </a:cubicBezTo>
                  <a:cubicBezTo>
                    <a:pt x="603" y="2682"/>
                    <a:pt x="608" y="2657"/>
                    <a:pt x="608" y="2657"/>
                  </a:cubicBezTo>
                  <a:cubicBezTo>
                    <a:pt x="611" y="2649"/>
                    <a:pt x="611" y="2642"/>
                    <a:pt x="610" y="2637"/>
                  </a:cubicBezTo>
                  <a:cubicBezTo>
                    <a:pt x="607" y="2625"/>
                    <a:pt x="598" y="2617"/>
                    <a:pt x="595" y="2608"/>
                  </a:cubicBezTo>
                  <a:cubicBezTo>
                    <a:pt x="590" y="2594"/>
                    <a:pt x="576" y="2589"/>
                    <a:pt x="571" y="2571"/>
                  </a:cubicBezTo>
                  <a:cubicBezTo>
                    <a:pt x="563" y="2541"/>
                    <a:pt x="539" y="2499"/>
                    <a:pt x="539" y="2499"/>
                  </a:cubicBezTo>
                  <a:cubicBezTo>
                    <a:pt x="539" y="2499"/>
                    <a:pt x="528" y="2484"/>
                    <a:pt x="523" y="2454"/>
                  </a:cubicBezTo>
                  <a:cubicBezTo>
                    <a:pt x="518" y="2427"/>
                    <a:pt x="517" y="2387"/>
                    <a:pt x="532" y="2334"/>
                  </a:cubicBezTo>
                  <a:cubicBezTo>
                    <a:pt x="563" y="2220"/>
                    <a:pt x="570" y="2052"/>
                    <a:pt x="572" y="1998"/>
                  </a:cubicBezTo>
                  <a:cubicBezTo>
                    <a:pt x="573" y="1944"/>
                    <a:pt x="586" y="1891"/>
                    <a:pt x="583" y="1834"/>
                  </a:cubicBezTo>
                  <a:cubicBezTo>
                    <a:pt x="580" y="1777"/>
                    <a:pt x="586" y="1729"/>
                    <a:pt x="607" y="1650"/>
                  </a:cubicBezTo>
                  <a:cubicBezTo>
                    <a:pt x="629" y="1572"/>
                    <a:pt x="621" y="1465"/>
                    <a:pt x="623" y="1433"/>
                  </a:cubicBezTo>
                  <a:cubicBezTo>
                    <a:pt x="627" y="1376"/>
                    <a:pt x="620" y="1312"/>
                    <a:pt x="620" y="1312"/>
                  </a:cubicBezTo>
                  <a:cubicBezTo>
                    <a:pt x="620" y="1312"/>
                    <a:pt x="620" y="1312"/>
                    <a:pt x="620" y="1312"/>
                  </a:cubicBezTo>
                  <a:cubicBezTo>
                    <a:pt x="620" y="1311"/>
                    <a:pt x="620" y="1311"/>
                    <a:pt x="620" y="1311"/>
                  </a:cubicBezTo>
                  <a:cubicBezTo>
                    <a:pt x="619" y="1311"/>
                    <a:pt x="619" y="1311"/>
                    <a:pt x="619" y="1311"/>
                  </a:cubicBezTo>
                  <a:cubicBezTo>
                    <a:pt x="618" y="1299"/>
                    <a:pt x="614" y="1276"/>
                    <a:pt x="611" y="1255"/>
                  </a:cubicBezTo>
                  <a:cubicBezTo>
                    <a:pt x="608" y="1242"/>
                    <a:pt x="606" y="1229"/>
                    <a:pt x="603" y="1219"/>
                  </a:cubicBezTo>
                  <a:cubicBezTo>
                    <a:pt x="602" y="1215"/>
                    <a:pt x="601" y="1210"/>
                    <a:pt x="600" y="1204"/>
                  </a:cubicBezTo>
                  <a:cubicBezTo>
                    <a:pt x="593" y="1162"/>
                    <a:pt x="587" y="1083"/>
                    <a:pt x="590" y="1038"/>
                  </a:cubicBezTo>
                  <a:cubicBezTo>
                    <a:pt x="593" y="989"/>
                    <a:pt x="626" y="874"/>
                    <a:pt x="627" y="792"/>
                  </a:cubicBezTo>
                  <a:cubicBezTo>
                    <a:pt x="628" y="793"/>
                    <a:pt x="628" y="793"/>
                    <a:pt x="628" y="793"/>
                  </a:cubicBezTo>
                  <a:cubicBezTo>
                    <a:pt x="628" y="794"/>
                    <a:pt x="628" y="794"/>
                    <a:pt x="628" y="794"/>
                  </a:cubicBezTo>
                  <a:cubicBezTo>
                    <a:pt x="628" y="793"/>
                    <a:pt x="628" y="793"/>
                    <a:pt x="628" y="793"/>
                  </a:cubicBezTo>
                  <a:cubicBezTo>
                    <a:pt x="631" y="799"/>
                    <a:pt x="631" y="799"/>
                    <a:pt x="631" y="799"/>
                  </a:cubicBezTo>
                  <a:cubicBezTo>
                    <a:pt x="632" y="805"/>
                    <a:pt x="634" y="814"/>
                    <a:pt x="636" y="827"/>
                  </a:cubicBezTo>
                  <a:cubicBezTo>
                    <a:pt x="641" y="854"/>
                    <a:pt x="649" y="894"/>
                    <a:pt x="656" y="932"/>
                  </a:cubicBezTo>
                  <a:cubicBezTo>
                    <a:pt x="662" y="970"/>
                    <a:pt x="668" y="1004"/>
                    <a:pt x="668" y="1020"/>
                  </a:cubicBezTo>
                  <a:cubicBezTo>
                    <a:pt x="668" y="1058"/>
                    <a:pt x="669" y="1223"/>
                    <a:pt x="672" y="1250"/>
                  </a:cubicBezTo>
                  <a:cubicBezTo>
                    <a:pt x="676" y="1277"/>
                    <a:pt x="677" y="1307"/>
                    <a:pt x="659" y="1331"/>
                  </a:cubicBezTo>
                  <a:cubicBezTo>
                    <a:pt x="641" y="1356"/>
                    <a:pt x="636" y="1373"/>
                    <a:pt x="634" y="1380"/>
                  </a:cubicBezTo>
                  <a:cubicBezTo>
                    <a:pt x="632" y="1386"/>
                    <a:pt x="633" y="1460"/>
                    <a:pt x="633" y="1460"/>
                  </a:cubicBezTo>
                  <a:cubicBezTo>
                    <a:pt x="634" y="1461"/>
                    <a:pt x="634" y="1461"/>
                    <a:pt x="634" y="1461"/>
                  </a:cubicBezTo>
                  <a:cubicBezTo>
                    <a:pt x="634" y="1461"/>
                    <a:pt x="634" y="1461"/>
                    <a:pt x="634" y="1461"/>
                  </a:cubicBezTo>
                  <a:cubicBezTo>
                    <a:pt x="639" y="1486"/>
                    <a:pt x="639" y="1486"/>
                    <a:pt x="639" y="1486"/>
                  </a:cubicBezTo>
                  <a:cubicBezTo>
                    <a:pt x="665" y="1478"/>
                    <a:pt x="660" y="1412"/>
                    <a:pt x="660" y="1412"/>
                  </a:cubicBezTo>
                  <a:cubicBezTo>
                    <a:pt x="668" y="1421"/>
                    <a:pt x="671" y="1431"/>
                    <a:pt x="672" y="1439"/>
                  </a:cubicBezTo>
                  <a:cubicBezTo>
                    <a:pt x="674" y="1448"/>
                    <a:pt x="674" y="1456"/>
                    <a:pt x="674" y="1461"/>
                  </a:cubicBezTo>
                  <a:cubicBezTo>
                    <a:pt x="675" y="1471"/>
                    <a:pt x="672" y="1497"/>
                    <a:pt x="668" y="1500"/>
                  </a:cubicBezTo>
                  <a:cubicBezTo>
                    <a:pt x="665" y="1502"/>
                    <a:pt x="659" y="1519"/>
                    <a:pt x="661" y="1528"/>
                  </a:cubicBezTo>
                  <a:cubicBezTo>
                    <a:pt x="661" y="1531"/>
                    <a:pt x="662" y="1533"/>
                    <a:pt x="663" y="1534"/>
                  </a:cubicBezTo>
                  <a:cubicBezTo>
                    <a:pt x="670" y="1541"/>
                    <a:pt x="682" y="1532"/>
                    <a:pt x="682" y="1532"/>
                  </a:cubicBezTo>
                  <a:cubicBezTo>
                    <a:pt x="691" y="1537"/>
                    <a:pt x="699" y="1530"/>
                    <a:pt x="704" y="1524"/>
                  </a:cubicBezTo>
                  <a:cubicBezTo>
                    <a:pt x="704" y="1525"/>
                    <a:pt x="704" y="1525"/>
                    <a:pt x="704" y="1526"/>
                  </a:cubicBezTo>
                  <a:cubicBezTo>
                    <a:pt x="705" y="1523"/>
                    <a:pt x="705" y="1523"/>
                    <a:pt x="705" y="1523"/>
                  </a:cubicBezTo>
                  <a:cubicBezTo>
                    <a:pt x="707" y="1521"/>
                    <a:pt x="708" y="1519"/>
                    <a:pt x="708" y="1519"/>
                  </a:cubicBezTo>
                  <a:cubicBezTo>
                    <a:pt x="717" y="1520"/>
                    <a:pt x="741" y="1500"/>
                    <a:pt x="750" y="1481"/>
                  </a:cubicBezTo>
                  <a:cubicBezTo>
                    <a:pt x="760" y="1461"/>
                    <a:pt x="765" y="1408"/>
                    <a:pt x="758" y="1367"/>
                  </a:cubicBezTo>
                  <a:cubicBezTo>
                    <a:pt x="750" y="1327"/>
                    <a:pt x="750" y="1273"/>
                    <a:pt x="758" y="1227"/>
                  </a:cubicBezTo>
                  <a:close/>
                </a:path>
              </a:pathLst>
            </a:custGeom>
            <a:grpFill/>
            <a:ln w="0" cap="rnd" cmpd="sng">
              <a:solidFill>
                <a:schemeClr val="tx1"/>
              </a:solidFill>
              <a:prstDash val="solid"/>
              <a:round/>
              <a:headEnd/>
              <a:tailEnd/>
            </a:ln>
          </p:spPr>
          <p:txBody>
            <a:bodyPr/>
            <a:lstStyle/>
            <a:p>
              <a:endParaRPr lang="fr-FR" sz="1114"/>
            </a:p>
          </p:txBody>
        </p:sp>
      </p:grpSp>
      <p:grpSp>
        <p:nvGrpSpPr>
          <p:cNvPr id="85" name="Group 206">
            <a:extLst>
              <a:ext uri="{FF2B5EF4-FFF2-40B4-BE49-F238E27FC236}">
                <a16:creationId xmlns:a16="http://schemas.microsoft.com/office/drawing/2014/main" id="{95455377-BFE3-2DC8-598D-C840BFD25C1B}"/>
              </a:ext>
            </a:extLst>
          </p:cNvPr>
          <p:cNvGrpSpPr>
            <a:grpSpLocks/>
          </p:cNvGrpSpPr>
          <p:nvPr/>
        </p:nvGrpSpPr>
        <p:grpSpPr bwMode="auto">
          <a:xfrm>
            <a:off x="4634208" y="3078939"/>
            <a:ext cx="171732" cy="507790"/>
            <a:chOff x="1531" y="712"/>
            <a:chExt cx="630" cy="2189"/>
          </a:xfrm>
          <a:solidFill>
            <a:schemeClr val="bg1"/>
          </a:solidFill>
        </p:grpSpPr>
        <p:sp>
          <p:nvSpPr>
            <p:cNvPr id="86" name="Freeform 207">
              <a:extLst>
                <a:ext uri="{FF2B5EF4-FFF2-40B4-BE49-F238E27FC236}">
                  <a16:creationId xmlns:a16="http://schemas.microsoft.com/office/drawing/2014/main" id="{2012B76D-F9B5-223B-9B17-5A5C1E4B5FBB}"/>
                </a:ext>
              </a:extLst>
            </p:cNvPr>
            <p:cNvSpPr>
              <a:spLocks/>
            </p:cNvSpPr>
            <p:nvPr/>
          </p:nvSpPr>
          <p:spPr bwMode="auto">
            <a:xfrm>
              <a:off x="1531" y="712"/>
              <a:ext cx="630" cy="2189"/>
            </a:xfrm>
            <a:custGeom>
              <a:avLst/>
              <a:gdLst>
                <a:gd name="T0" fmla="*/ 389 w 778"/>
                <a:gd name="T1" fmla="*/ 340 h 2707"/>
                <a:gd name="T2" fmla="*/ 264 w 778"/>
                <a:gd name="T3" fmla="*/ 215 h 2707"/>
                <a:gd name="T4" fmla="*/ 264 w 778"/>
                <a:gd name="T5" fmla="*/ 213 h 2707"/>
                <a:gd name="T6" fmla="*/ 274 w 778"/>
                <a:gd name="T7" fmla="*/ 193 h 2707"/>
                <a:gd name="T8" fmla="*/ 292 w 778"/>
                <a:gd name="T9" fmla="*/ 150 h 2707"/>
                <a:gd name="T10" fmla="*/ 300 w 778"/>
                <a:gd name="T11" fmla="*/ 116 h 2707"/>
                <a:gd name="T12" fmla="*/ 286 w 778"/>
                <a:gd name="T13" fmla="*/ 112 h 2707"/>
                <a:gd name="T14" fmla="*/ 285 w 778"/>
                <a:gd name="T15" fmla="*/ 87 h 2707"/>
                <a:gd name="T16" fmla="*/ 236 w 778"/>
                <a:gd name="T17" fmla="*/ 11 h 2707"/>
                <a:gd name="T18" fmla="*/ 206 w 778"/>
                <a:gd name="T19" fmla="*/ 3 h 2707"/>
                <a:gd name="T20" fmla="*/ 147 w 778"/>
                <a:gd name="T21" fmla="*/ 14 h 2707"/>
                <a:gd name="T22" fmla="*/ 124 w 778"/>
                <a:gd name="T23" fmla="*/ 40 h 2707"/>
                <a:gd name="T24" fmla="*/ 119 w 778"/>
                <a:gd name="T25" fmla="*/ 82 h 2707"/>
                <a:gd name="T26" fmla="*/ 124 w 778"/>
                <a:gd name="T27" fmla="*/ 123 h 2707"/>
                <a:gd name="T28" fmla="*/ 126 w 778"/>
                <a:gd name="T29" fmla="*/ 129 h 2707"/>
                <a:gd name="T30" fmla="*/ 127 w 778"/>
                <a:gd name="T31" fmla="*/ 134 h 2707"/>
                <a:gd name="T32" fmla="*/ 130 w 778"/>
                <a:gd name="T33" fmla="*/ 139 h 2707"/>
                <a:gd name="T34" fmla="*/ 116 w 778"/>
                <a:gd name="T35" fmla="*/ 152 h 2707"/>
                <a:gd name="T36" fmla="*/ 148 w 778"/>
                <a:gd name="T37" fmla="*/ 192 h 2707"/>
                <a:gd name="T38" fmla="*/ 160 w 778"/>
                <a:gd name="T39" fmla="*/ 254 h 2707"/>
                <a:gd name="T40" fmla="*/ 9 w 778"/>
                <a:gd name="T41" fmla="*/ 658 h 2707"/>
                <a:gd name="T42" fmla="*/ 4 w 778"/>
                <a:gd name="T43" fmla="*/ 770 h 2707"/>
                <a:gd name="T44" fmla="*/ 23 w 778"/>
                <a:gd name="T45" fmla="*/ 784 h 2707"/>
                <a:gd name="T46" fmla="*/ 58 w 778"/>
                <a:gd name="T47" fmla="*/ 788 h 2707"/>
                <a:gd name="T48" fmla="*/ 54 w 778"/>
                <a:gd name="T49" fmla="*/ 754 h 2707"/>
                <a:gd name="T50" fmla="*/ 74 w 778"/>
                <a:gd name="T51" fmla="*/ 712 h 2707"/>
                <a:gd name="T52" fmla="*/ 65 w 778"/>
                <a:gd name="T53" fmla="*/ 545 h 2707"/>
                <a:gd name="T54" fmla="*/ 92 w 778"/>
                <a:gd name="T55" fmla="*/ 452 h 2707"/>
                <a:gd name="T56" fmla="*/ 78 w 778"/>
                <a:gd name="T57" fmla="*/ 758 h 2707"/>
                <a:gd name="T58" fmla="*/ 96 w 778"/>
                <a:gd name="T59" fmla="*/ 969 h 2707"/>
                <a:gd name="T60" fmla="*/ 126 w 778"/>
                <a:gd name="T61" fmla="*/ 1250 h 2707"/>
                <a:gd name="T62" fmla="*/ 81 w 778"/>
                <a:gd name="T63" fmla="*/ 1400 h 2707"/>
                <a:gd name="T64" fmla="*/ 103 w 778"/>
                <a:gd name="T65" fmla="*/ 1420 h 2707"/>
                <a:gd name="T66" fmla="*/ 133 w 778"/>
                <a:gd name="T67" fmla="*/ 1430 h 2707"/>
                <a:gd name="T68" fmla="*/ 174 w 778"/>
                <a:gd name="T69" fmla="*/ 1364 h 2707"/>
                <a:gd name="T70" fmla="*/ 178 w 778"/>
                <a:gd name="T71" fmla="*/ 1308 h 2707"/>
                <a:gd name="T72" fmla="*/ 181 w 778"/>
                <a:gd name="T73" fmla="*/ 1101 h 2707"/>
                <a:gd name="T74" fmla="*/ 184 w 778"/>
                <a:gd name="T75" fmla="*/ 944 h 2707"/>
                <a:gd name="T76" fmla="*/ 209 w 778"/>
                <a:gd name="T77" fmla="*/ 808 h 2707"/>
                <a:gd name="T78" fmla="*/ 222 w 778"/>
                <a:gd name="T79" fmla="*/ 1016 h 2707"/>
                <a:gd name="T80" fmla="*/ 227 w 778"/>
                <a:gd name="T81" fmla="*/ 1308 h 2707"/>
                <a:gd name="T82" fmla="*/ 231 w 778"/>
                <a:gd name="T83" fmla="*/ 1364 h 2707"/>
                <a:gd name="T84" fmla="*/ 250 w 778"/>
                <a:gd name="T85" fmla="*/ 1402 h 2707"/>
                <a:gd name="T86" fmla="*/ 273 w 778"/>
                <a:gd name="T87" fmla="*/ 1430 h 2707"/>
                <a:gd name="T88" fmla="*/ 302 w 778"/>
                <a:gd name="T89" fmla="*/ 1419 h 2707"/>
                <a:gd name="T90" fmla="*/ 316 w 778"/>
                <a:gd name="T91" fmla="*/ 1379 h 2707"/>
                <a:gd name="T92" fmla="*/ 283 w 778"/>
                <a:gd name="T93" fmla="*/ 1234 h 2707"/>
                <a:gd name="T94" fmla="*/ 330 w 778"/>
                <a:gd name="T95" fmla="*/ 758 h 2707"/>
                <a:gd name="T96" fmla="*/ 329 w 778"/>
                <a:gd name="T97" fmla="*/ 693 h 2707"/>
                <a:gd name="T98" fmla="*/ 313 w 778"/>
                <a:gd name="T99" fmla="*/ 548 h 2707"/>
                <a:gd name="T100" fmla="*/ 334 w 778"/>
                <a:gd name="T101" fmla="*/ 419 h 2707"/>
                <a:gd name="T102" fmla="*/ 355 w 778"/>
                <a:gd name="T103" fmla="*/ 539 h 2707"/>
                <a:gd name="T104" fmla="*/ 336 w 778"/>
                <a:gd name="T105" fmla="*/ 772 h 2707"/>
                <a:gd name="T106" fmla="*/ 350 w 778"/>
                <a:gd name="T107" fmla="*/ 746 h 2707"/>
                <a:gd name="T108" fmla="*/ 351 w 778"/>
                <a:gd name="T109" fmla="*/ 808 h 2707"/>
                <a:gd name="T110" fmla="*/ 374 w 778"/>
                <a:gd name="T111" fmla="*/ 807 h 2707"/>
                <a:gd name="T112" fmla="*/ 402 w 778"/>
                <a:gd name="T113" fmla="*/ 723 h 270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778" h="2707">
                  <a:moveTo>
                    <a:pt x="758" y="1227"/>
                  </a:moveTo>
                  <a:cubicBezTo>
                    <a:pt x="775" y="1130"/>
                    <a:pt x="778" y="1007"/>
                    <a:pt x="776" y="974"/>
                  </a:cubicBezTo>
                  <a:cubicBezTo>
                    <a:pt x="773" y="941"/>
                    <a:pt x="743" y="794"/>
                    <a:pt x="736" y="674"/>
                  </a:cubicBezTo>
                  <a:cubicBezTo>
                    <a:pt x="736" y="663"/>
                    <a:pt x="734" y="652"/>
                    <a:pt x="733" y="642"/>
                  </a:cubicBezTo>
                  <a:cubicBezTo>
                    <a:pt x="717" y="550"/>
                    <a:pt x="657" y="530"/>
                    <a:pt x="644" y="529"/>
                  </a:cubicBezTo>
                  <a:cubicBezTo>
                    <a:pt x="629" y="528"/>
                    <a:pt x="575" y="509"/>
                    <a:pt x="528" y="494"/>
                  </a:cubicBezTo>
                  <a:cubicBezTo>
                    <a:pt x="522" y="493"/>
                    <a:pt x="518" y="490"/>
                    <a:pt x="514" y="487"/>
                  </a:cubicBezTo>
                  <a:cubicBezTo>
                    <a:pt x="498" y="469"/>
                    <a:pt x="496" y="433"/>
                    <a:pt x="498" y="407"/>
                  </a:cubicBezTo>
                  <a:cubicBezTo>
                    <a:pt x="498" y="407"/>
                    <a:pt x="498" y="406"/>
                    <a:pt x="498" y="406"/>
                  </a:cubicBezTo>
                  <a:cubicBezTo>
                    <a:pt x="498" y="406"/>
                    <a:pt x="498" y="406"/>
                    <a:pt x="498" y="406"/>
                  </a:cubicBezTo>
                  <a:cubicBezTo>
                    <a:pt x="498" y="405"/>
                    <a:pt x="498" y="403"/>
                    <a:pt x="498" y="402"/>
                  </a:cubicBezTo>
                  <a:cubicBezTo>
                    <a:pt x="498" y="402"/>
                    <a:pt x="498" y="402"/>
                    <a:pt x="498" y="402"/>
                  </a:cubicBezTo>
                  <a:cubicBezTo>
                    <a:pt x="498" y="403"/>
                    <a:pt x="498" y="404"/>
                    <a:pt x="498" y="406"/>
                  </a:cubicBezTo>
                  <a:cubicBezTo>
                    <a:pt x="499" y="401"/>
                    <a:pt x="499" y="401"/>
                    <a:pt x="499" y="401"/>
                  </a:cubicBezTo>
                  <a:cubicBezTo>
                    <a:pt x="502" y="395"/>
                    <a:pt x="504" y="390"/>
                    <a:pt x="507" y="385"/>
                  </a:cubicBezTo>
                  <a:cubicBezTo>
                    <a:pt x="512" y="376"/>
                    <a:pt x="515" y="369"/>
                    <a:pt x="516" y="365"/>
                  </a:cubicBezTo>
                  <a:cubicBezTo>
                    <a:pt x="518" y="357"/>
                    <a:pt x="522" y="341"/>
                    <a:pt x="526" y="321"/>
                  </a:cubicBezTo>
                  <a:cubicBezTo>
                    <a:pt x="530" y="323"/>
                    <a:pt x="534" y="323"/>
                    <a:pt x="538" y="322"/>
                  </a:cubicBezTo>
                  <a:cubicBezTo>
                    <a:pt x="549" y="317"/>
                    <a:pt x="550" y="302"/>
                    <a:pt x="550" y="291"/>
                  </a:cubicBezTo>
                  <a:cubicBezTo>
                    <a:pt x="550" y="289"/>
                    <a:pt x="550" y="287"/>
                    <a:pt x="550" y="285"/>
                  </a:cubicBezTo>
                  <a:cubicBezTo>
                    <a:pt x="550" y="284"/>
                    <a:pt x="550" y="284"/>
                    <a:pt x="550" y="283"/>
                  </a:cubicBezTo>
                  <a:cubicBezTo>
                    <a:pt x="550" y="273"/>
                    <a:pt x="553" y="261"/>
                    <a:pt x="557" y="252"/>
                  </a:cubicBezTo>
                  <a:cubicBezTo>
                    <a:pt x="560" y="242"/>
                    <a:pt x="563" y="234"/>
                    <a:pt x="565" y="224"/>
                  </a:cubicBezTo>
                  <a:cubicBezTo>
                    <a:pt x="565" y="222"/>
                    <a:pt x="565" y="220"/>
                    <a:pt x="565" y="219"/>
                  </a:cubicBezTo>
                  <a:cubicBezTo>
                    <a:pt x="565" y="211"/>
                    <a:pt x="562" y="203"/>
                    <a:pt x="553" y="202"/>
                  </a:cubicBezTo>
                  <a:cubicBezTo>
                    <a:pt x="547" y="202"/>
                    <a:pt x="542" y="206"/>
                    <a:pt x="538" y="211"/>
                  </a:cubicBezTo>
                  <a:cubicBezTo>
                    <a:pt x="538" y="211"/>
                    <a:pt x="538" y="211"/>
                    <a:pt x="538" y="211"/>
                  </a:cubicBezTo>
                  <a:cubicBezTo>
                    <a:pt x="538" y="211"/>
                    <a:pt x="538" y="212"/>
                    <a:pt x="538" y="212"/>
                  </a:cubicBezTo>
                  <a:cubicBezTo>
                    <a:pt x="538" y="210"/>
                    <a:pt x="538" y="208"/>
                    <a:pt x="538" y="206"/>
                  </a:cubicBezTo>
                  <a:cubicBezTo>
                    <a:pt x="539" y="196"/>
                    <a:pt x="541" y="185"/>
                    <a:pt x="539" y="176"/>
                  </a:cubicBezTo>
                  <a:cubicBezTo>
                    <a:pt x="539" y="174"/>
                    <a:pt x="539" y="173"/>
                    <a:pt x="538" y="171"/>
                  </a:cubicBezTo>
                  <a:cubicBezTo>
                    <a:pt x="538" y="169"/>
                    <a:pt x="537" y="167"/>
                    <a:pt x="537" y="165"/>
                  </a:cubicBezTo>
                  <a:cubicBezTo>
                    <a:pt x="536" y="159"/>
                    <a:pt x="535" y="153"/>
                    <a:pt x="534" y="147"/>
                  </a:cubicBezTo>
                  <a:cubicBezTo>
                    <a:pt x="529" y="117"/>
                    <a:pt x="517" y="94"/>
                    <a:pt x="501" y="68"/>
                  </a:cubicBezTo>
                  <a:cubicBezTo>
                    <a:pt x="495" y="60"/>
                    <a:pt x="489" y="53"/>
                    <a:pt x="482" y="46"/>
                  </a:cubicBezTo>
                  <a:cubicBezTo>
                    <a:pt x="471" y="35"/>
                    <a:pt x="457" y="26"/>
                    <a:pt x="443" y="20"/>
                  </a:cubicBezTo>
                  <a:cubicBezTo>
                    <a:pt x="443" y="20"/>
                    <a:pt x="442" y="19"/>
                    <a:pt x="442" y="19"/>
                  </a:cubicBezTo>
                  <a:cubicBezTo>
                    <a:pt x="446" y="20"/>
                    <a:pt x="450" y="21"/>
                    <a:pt x="454" y="21"/>
                  </a:cubicBezTo>
                  <a:cubicBezTo>
                    <a:pt x="448" y="15"/>
                    <a:pt x="431" y="11"/>
                    <a:pt x="422" y="9"/>
                  </a:cubicBezTo>
                  <a:cubicBezTo>
                    <a:pt x="411" y="6"/>
                    <a:pt x="400" y="6"/>
                    <a:pt x="389" y="6"/>
                  </a:cubicBezTo>
                  <a:cubicBezTo>
                    <a:pt x="393" y="5"/>
                    <a:pt x="397" y="3"/>
                    <a:pt x="401" y="3"/>
                  </a:cubicBezTo>
                  <a:cubicBezTo>
                    <a:pt x="385" y="0"/>
                    <a:pt x="353" y="2"/>
                    <a:pt x="336" y="13"/>
                  </a:cubicBezTo>
                  <a:cubicBezTo>
                    <a:pt x="334" y="13"/>
                    <a:pt x="331" y="14"/>
                    <a:pt x="328" y="15"/>
                  </a:cubicBezTo>
                  <a:cubicBezTo>
                    <a:pt x="311" y="15"/>
                    <a:pt x="294" y="17"/>
                    <a:pt x="278" y="26"/>
                  </a:cubicBezTo>
                  <a:cubicBezTo>
                    <a:pt x="284" y="27"/>
                    <a:pt x="293" y="22"/>
                    <a:pt x="299" y="25"/>
                  </a:cubicBezTo>
                  <a:cubicBezTo>
                    <a:pt x="281" y="29"/>
                    <a:pt x="264" y="35"/>
                    <a:pt x="252" y="51"/>
                  </a:cubicBezTo>
                  <a:cubicBezTo>
                    <a:pt x="259" y="47"/>
                    <a:pt x="267" y="45"/>
                    <a:pt x="275" y="44"/>
                  </a:cubicBezTo>
                  <a:cubicBezTo>
                    <a:pt x="261" y="53"/>
                    <a:pt x="243" y="62"/>
                    <a:pt x="234" y="76"/>
                  </a:cubicBezTo>
                  <a:cubicBezTo>
                    <a:pt x="241" y="73"/>
                    <a:pt x="248" y="68"/>
                    <a:pt x="255" y="65"/>
                  </a:cubicBezTo>
                  <a:cubicBezTo>
                    <a:pt x="248" y="72"/>
                    <a:pt x="244" y="80"/>
                    <a:pt x="241" y="89"/>
                  </a:cubicBezTo>
                  <a:cubicBezTo>
                    <a:pt x="234" y="101"/>
                    <a:pt x="228" y="115"/>
                    <a:pt x="226" y="131"/>
                  </a:cubicBezTo>
                  <a:cubicBezTo>
                    <a:pt x="224" y="138"/>
                    <a:pt x="224" y="146"/>
                    <a:pt x="224" y="154"/>
                  </a:cubicBezTo>
                  <a:cubicBezTo>
                    <a:pt x="224" y="178"/>
                    <a:pt x="224" y="201"/>
                    <a:pt x="231" y="224"/>
                  </a:cubicBezTo>
                  <a:cubicBezTo>
                    <a:pt x="231" y="224"/>
                    <a:pt x="231" y="224"/>
                    <a:pt x="231" y="224"/>
                  </a:cubicBezTo>
                  <a:cubicBezTo>
                    <a:pt x="231" y="225"/>
                    <a:pt x="231" y="226"/>
                    <a:pt x="232" y="227"/>
                  </a:cubicBezTo>
                  <a:cubicBezTo>
                    <a:pt x="232" y="228"/>
                    <a:pt x="233" y="230"/>
                    <a:pt x="233" y="232"/>
                  </a:cubicBezTo>
                  <a:cubicBezTo>
                    <a:pt x="233" y="232"/>
                    <a:pt x="233" y="232"/>
                    <a:pt x="233" y="232"/>
                  </a:cubicBezTo>
                  <a:cubicBezTo>
                    <a:pt x="234" y="234"/>
                    <a:pt x="234" y="235"/>
                    <a:pt x="235" y="237"/>
                  </a:cubicBezTo>
                  <a:cubicBezTo>
                    <a:pt x="235" y="237"/>
                    <a:pt x="235" y="237"/>
                    <a:pt x="235" y="238"/>
                  </a:cubicBezTo>
                  <a:cubicBezTo>
                    <a:pt x="235" y="239"/>
                    <a:pt x="236" y="241"/>
                    <a:pt x="236" y="243"/>
                  </a:cubicBezTo>
                  <a:cubicBezTo>
                    <a:pt x="236" y="243"/>
                    <a:pt x="236" y="243"/>
                    <a:pt x="236" y="243"/>
                  </a:cubicBezTo>
                  <a:cubicBezTo>
                    <a:pt x="237" y="245"/>
                    <a:pt x="237" y="246"/>
                    <a:pt x="238" y="248"/>
                  </a:cubicBezTo>
                  <a:cubicBezTo>
                    <a:pt x="238" y="248"/>
                    <a:pt x="238" y="248"/>
                    <a:pt x="238" y="249"/>
                  </a:cubicBezTo>
                  <a:cubicBezTo>
                    <a:pt x="239" y="250"/>
                    <a:pt x="239" y="252"/>
                    <a:pt x="240" y="253"/>
                  </a:cubicBezTo>
                  <a:cubicBezTo>
                    <a:pt x="240" y="254"/>
                    <a:pt x="240" y="254"/>
                    <a:pt x="241" y="255"/>
                  </a:cubicBezTo>
                  <a:cubicBezTo>
                    <a:pt x="241" y="256"/>
                    <a:pt x="242" y="257"/>
                    <a:pt x="242" y="259"/>
                  </a:cubicBezTo>
                  <a:cubicBezTo>
                    <a:pt x="243" y="259"/>
                    <a:pt x="243" y="260"/>
                    <a:pt x="243" y="260"/>
                  </a:cubicBezTo>
                  <a:cubicBezTo>
                    <a:pt x="244" y="262"/>
                    <a:pt x="244" y="263"/>
                    <a:pt x="245" y="264"/>
                  </a:cubicBezTo>
                  <a:cubicBezTo>
                    <a:pt x="245" y="265"/>
                    <a:pt x="245" y="265"/>
                    <a:pt x="245" y="265"/>
                  </a:cubicBezTo>
                  <a:cubicBezTo>
                    <a:pt x="242" y="264"/>
                    <a:pt x="239" y="264"/>
                    <a:pt x="236" y="264"/>
                  </a:cubicBezTo>
                  <a:cubicBezTo>
                    <a:pt x="232" y="265"/>
                    <a:pt x="229" y="265"/>
                    <a:pt x="227" y="267"/>
                  </a:cubicBezTo>
                  <a:cubicBezTo>
                    <a:pt x="219" y="271"/>
                    <a:pt x="218" y="279"/>
                    <a:pt x="218" y="287"/>
                  </a:cubicBezTo>
                  <a:cubicBezTo>
                    <a:pt x="219" y="297"/>
                    <a:pt x="227" y="304"/>
                    <a:pt x="234" y="311"/>
                  </a:cubicBezTo>
                  <a:cubicBezTo>
                    <a:pt x="246" y="323"/>
                    <a:pt x="252" y="339"/>
                    <a:pt x="261" y="352"/>
                  </a:cubicBezTo>
                  <a:cubicBezTo>
                    <a:pt x="265" y="357"/>
                    <a:pt x="271" y="364"/>
                    <a:pt x="279" y="363"/>
                  </a:cubicBezTo>
                  <a:cubicBezTo>
                    <a:pt x="279" y="363"/>
                    <a:pt x="279" y="363"/>
                    <a:pt x="279" y="363"/>
                  </a:cubicBezTo>
                  <a:cubicBezTo>
                    <a:pt x="279" y="363"/>
                    <a:pt x="279" y="363"/>
                    <a:pt x="279" y="363"/>
                  </a:cubicBezTo>
                  <a:cubicBezTo>
                    <a:pt x="281" y="362"/>
                    <a:pt x="283" y="361"/>
                    <a:pt x="284" y="360"/>
                  </a:cubicBezTo>
                  <a:cubicBezTo>
                    <a:pt x="292" y="376"/>
                    <a:pt x="301" y="392"/>
                    <a:pt x="310" y="403"/>
                  </a:cubicBezTo>
                  <a:cubicBezTo>
                    <a:pt x="313" y="427"/>
                    <a:pt x="315" y="465"/>
                    <a:pt x="301" y="480"/>
                  </a:cubicBezTo>
                  <a:cubicBezTo>
                    <a:pt x="281" y="503"/>
                    <a:pt x="221" y="510"/>
                    <a:pt x="194" y="516"/>
                  </a:cubicBezTo>
                  <a:cubicBezTo>
                    <a:pt x="167" y="523"/>
                    <a:pt x="91" y="519"/>
                    <a:pt x="79" y="655"/>
                  </a:cubicBezTo>
                  <a:cubicBezTo>
                    <a:pt x="68" y="790"/>
                    <a:pt x="15" y="884"/>
                    <a:pt x="7" y="982"/>
                  </a:cubicBezTo>
                  <a:cubicBezTo>
                    <a:pt x="0" y="1081"/>
                    <a:pt x="15" y="1213"/>
                    <a:pt x="17" y="1245"/>
                  </a:cubicBezTo>
                  <a:cubicBezTo>
                    <a:pt x="20" y="1278"/>
                    <a:pt x="22" y="1347"/>
                    <a:pt x="11" y="1379"/>
                  </a:cubicBezTo>
                  <a:cubicBezTo>
                    <a:pt x="0" y="1410"/>
                    <a:pt x="8" y="1454"/>
                    <a:pt x="8" y="1454"/>
                  </a:cubicBezTo>
                  <a:cubicBezTo>
                    <a:pt x="8" y="1454"/>
                    <a:pt x="8" y="1454"/>
                    <a:pt x="8" y="1454"/>
                  </a:cubicBezTo>
                  <a:cubicBezTo>
                    <a:pt x="8" y="1455"/>
                    <a:pt x="8" y="1455"/>
                    <a:pt x="8" y="1455"/>
                  </a:cubicBezTo>
                  <a:cubicBezTo>
                    <a:pt x="8" y="1455"/>
                    <a:pt x="13" y="1461"/>
                    <a:pt x="21" y="1468"/>
                  </a:cubicBezTo>
                  <a:cubicBezTo>
                    <a:pt x="21" y="1470"/>
                    <a:pt x="22" y="1472"/>
                    <a:pt x="24" y="1474"/>
                  </a:cubicBezTo>
                  <a:cubicBezTo>
                    <a:pt x="22" y="1469"/>
                    <a:pt x="22" y="1469"/>
                    <a:pt x="22" y="1469"/>
                  </a:cubicBezTo>
                  <a:cubicBezTo>
                    <a:pt x="29" y="1476"/>
                    <a:pt x="39" y="1483"/>
                    <a:pt x="45" y="1483"/>
                  </a:cubicBezTo>
                  <a:cubicBezTo>
                    <a:pt x="45" y="1483"/>
                    <a:pt x="78" y="1509"/>
                    <a:pt x="96" y="1508"/>
                  </a:cubicBezTo>
                  <a:cubicBezTo>
                    <a:pt x="100" y="1507"/>
                    <a:pt x="99" y="1498"/>
                    <a:pt x="99" y="1498"/>
                  </a:cubicBezTo>
                  <a:cubicBezTo>
                    <a:pt x="99" y="1498"/>
                    <a:pt x="110" y="1500"/>
                    <a:pt x="110" y="1491"/>
                  </a:cubicBezTo>
                  <a:cubicBezTo>
                    <a:pt x="110" y="1490"/>
                    <a:pt x="110" y="1489"/>
                    <a:pt x="110" y="1489"/>
                  </a:cubicBezTo>
                  <a:cubicBezTo>
                    <a:pt x="108" y="1480"/>
                    <a:pt x="89" y="1472"/>
                    <a:pt x="88" y="1471"/>
                  </a:cubicBezTo>
                  <a:cubicBezTo>
                    <a:pt x="88" y="1465"/>
                    <a:pt x="86" y="1423"/>
                    <a:pt x="86" y="1421"/>
                  </a:cubicBezTo>
                  <a:cubicBezTo>
                    <a:pt x="85" y="1419"/>
                    <a:pt x="99" y="1400"/>
                    <a:pt x="101" y="1398"/>
                  </a:cubicBezTo>
                  <a:cubicBezTo>
                    <a:pt x="101" y="1401"/>
                    <a:pt x="100" y="1413"/>
                    <a:pt x="102" y="1425"/>
                  </a:cubicBezTo>
                  <a:cubicBezTo>
                    <a:pt x="105" y="1442"/>
                    <a:pt x="113" y="1460"/>
                    <a:pt x="133" y="1463"/>
                  </a:cubicBezTo>
                  <a:cubicBezTo>
                    <a:pt x="133" y="1463"/>
                    <a:pt x="136" y="1426"/>
                    <a:pt x="138" y="1420"/>
                  </a:cubicBezTo>
                  <a:cubicBezTo>
                    <a:pt x="139" y="1414"/>
                    <a:pt x="139" y="1350"/>
                    <a:pt x="139" y="1350"/>
                  </a:cubicBezTo>
                  <a:cubicBezTo>
                    <a:pt x="139" y="1350"/>
                    <a:pt x="139" y="1348"/>
                    <a:pt x="138" y="1345"/>
                  </a:cubicBezTo>
                  <a:cubicBezTo>
                    <a:pt x="137" y="1339"/>
                    <a:pt x="133" y="1325"/>
                    <a:pt x="118" y="1306"/>
                  </a:cubicBezTo>
                  <a:cubicBezTo>
                    <a:pt x="109" y="1294"/>
                    <a:pt x="105" y="1282"/>
                    <a:pt x="103" y="1269"/>
                  </a:cubicBezTo>
                  <a:cubicBezTo>
                    <a:pt x="100" y="1252"/>
                    <a:pt x="101" y="1236"/>
                    <a:pt x="100" y="1223"/>
                  </a:cubicBezTo>
                  <a:cubicBezTo>
                    <a:pt x="98" y="1200"/>
                    <a:pt x="117" y="1048"/>
                    <a:pt x="122" y="1031"/>
                  </a:cubicBezTo>
                  <a:cubicBezTo>
                    <a:pt x="128" y="1014"/>
                    <a:pt x="132" y="953"/>
                    <a:pt x="131" y="934"/>
                  </a:cubicBezTo>
                  <a:cubicBezTo>
                    <a:pt x="129" y="914"/>
                    <a:pt x="166" y="815"/>
                    <a:pt x="168" y="810"/>
                  </a:cubicBezTo>
                  <a:cubicBezTo>
                    <a:pt x="170" y="809"/>
                    <a:pt x="170" y="809"/>
                    <a:pt x="170" y="809"/>
                  </a:cubicBezTo>
                  <a:cubicBezTo>
                    <a:pt x="170" y="825"/>
                    <a:pt x="171" y="841"/>
                    <a:pt x="172" y="855"/>
                  </a:cubicBezTo>
                  <a:cubicBezTo>
                    <a:pt x="178" y="907"/>
                    <a:pt x="181" y="1087"/>
                    <a:pt x="176" y="1126"/>
                  </a:cubicBezTo>
                  <a:cubicBezTo>
                    <a:pt x="171" y="1165"/>
                    <a:pt x="182" y="1180"/>
                    <a:pt x="162" y="1319"/>
                  </a:cubicBezTo>
                  <a:cubicBezTo>
                    <a:pt x="161" y="1319"/>
                    <a:pt x="161" y="1319"/>
                    <a:pt x="161" y="1319"/>
                  </a:cubicBezTo>
                  <a:cubicBezTo>
                    <a:pt x="161" y="1319"/>
                    <a:pt x="151" y="1402"/>
                    <a:pt x="147" y="1433"/>
                  </a:cubicBezTo>
                  <a:cubicBezTo>
                    <a:pt x="143" y="1460"/>
                    <a:pt x="136" y="1546"/>
                    <a:pt x="149" y="1620"/>
                  </a:cubicBezTo>
                  <a:cubicBezTo>
                    <a:pt x="151" y="1630"/>
                    <a:pt x="153" y="1640"/>
                    <a:pt x="156" y="1650"/>
                  </a:cubicBezTo>
                  <a:cubicBezTo>
                    <a:pt x="164" y="1679"/>
                    <a:pt x="169" y="1704"/>
                    <a:pt x="173" y="1727"/>
                  </a:cubicBezTo>
                  <a:cubicBezTo>
                    <a:pt x="180" y="1765"/>
                    <a:pt x="182" y="1798"/>
                    <a:pt x="180" y="1833"/>
                  </a:cubicBezTo>
                  <a:cubicBezTo>
                    <a:pt x="177" y="1890"/>
                    <a:pt x="190" y="1943"/>
                    <a:pt x="191" y="1997"/>
                  </a:cubicBezTo>
                  <a:cubicBezTo>
                    <a:pt x="192" y="2041"/>
                    <a:pt x="197" y="2161"/>
                    <a:pt x="216" y="2265"/>
                  </a:cubicBezTo>
                  <a:cubicBezTo>
                    <a:pt x="220" y="2289"/>
                    <a:pt x="225" y="2313"/>
                    <a:pt x="231" y="2334"/>
                  </a:cubicBezTo>
                  <a:cubicBezTo>
                    <a:pt x="234" y="2345"/>
                    <a:pt x="236" y="2355"/>
                    <a:pt x="238" y="2364"/>
                  </a:cubicBezTo>
                  <a:cubicBezTo>
                    <a:pt x="255" y="2457"/>
                    <a:pt x="224" y="2499"/>
                    <a:pt x="224" y="2499"/>
                  </a:cubicBezTo>
                  <a:cubicBezTo>
                    <a:pt x="224" y="2499"/>
                    <a:pt x="200" y="2541"/>
                    <a:pt x="192" y="2571"/>
                  </a:cubicBezTo>
                  <a:cubicBezTo>
                    <a:pt x="187" y="2589"/>
                    <a:pt x="173" y="2594"/>
                    <a:pt x="168" y="2608"/>
                  </a:cubicBezTo>
                  <a:cubicBezTo>
                    <a:pt x="164" y="2620"/>
                    <a:pt x="150" y="2629"/>
                    <a:pt x="153" y="2648"/>
                  </a:cubicBezTo>
                  <a:cubicBezTo>
                    <a:pt x="153" y="2651"/>
                    <a:pt x="154" y="2654"/>
                    <a:pt x="155" y="2657"/>
                  </a:cubicBezTo>
                  <a:cubicBezTo>
                    <a:pt x="155" y="2657"/>
                    <a:pt x="160" y="2682"/>
                    <a:pt x="172" y="2673"/>
                  </a:cubicBezTo>
                  <a:cubicBezTo>
                    <a:pt x="172" y="2673"/>
                    <a:pt x="182" y="2690"/>
                    <a:pt x="194" y="2683"/>
                  </a:cubicBezTo>
                  <a:cubicBezTo>
                    <a:pt x="194" y="2684"/>
                    <a:pt x="194" y="2684"/>
                    <a:pt x="194" y="2685"/>
                  </a:cubicBezTo>
                  <a:cubicBezTo>
                    <a:pt x="195" y="2683"/>
                    <a:pt x="195" y="2683"/>
                    <a:pt x="195" y="2683"/>
                  </a:cubicBezTo>
                  <a:cubicBezTo>
                    <a:pt x="196" y="2685"/>
                    <a:pt x="211" y="2700"/>
                    <a:pt x="221" y="2685"/>
                  </a:cubicBezTo>
                  <a:cubicBezTo>
                    <a:pt x="221" y="2686"/>
                    <a:pt x="221" y="2687"/>
                    <a:pt x="222" y="2689"/>
                  </a:cubicBezTo>
                  <a:cubicBezTo>
                    <a:pt x="223" y="2696"/>
                    <a:pt x="228" y="2706"/>
                    <a:pt x="249" y="2705"/>
                  </a:cubicBezTo>
                  <a:cubicBezTo>
                    <a:pt x="279" y="2703"/>
                    <a:pt x="281" y="2690"/>
                    <a:pt x="280" y="2672"/>
                  </a:cubicBezTo>
                  <a:cubicBezTo>
                    <a:pt x="279" y="2654"/>
                    <a:pt x="293" y="2651"/>
                    <a:pt x="293" y="2651"/>
                  </a:cubicBezTo>
                  <a:cubicBezTo>
                    <a:pt x="293" y="2651"/>
                    <a:pt x="314" y="2635"/>
                    <a:pt x="314" y="2616"/>
                  </a:cubicBezTo>
                  <a:cubicBezTo>
                    <a:pt x="314" y="2596"/>
                    <a:pt x="328" y="2580"/>
                    <a:pt x="328" y="2580"/>
                  </a:cubicBezTo>
                  <a:cubicBezTo>
                    <a:pt x="328" y="2580"/>
                    <a:pt x="344" y="2573"/>
                    <a:pt x="337" y="2535"/>
                  </a:cubicBezTo>
                  <a:cubicBezTo>
                    <a:pt x="337" y="2532"/>
                    <a:pt x="336" y="2528"/>
                    <a:pt x="335" y="2524"/>
                  </a:cubicBezTo>
                  <a:cubicBezTo>
                    <a:pt x="335" y="2523"/>
                    <a:pt x="341" y="2500"/>
                    <a:pt x="337" y="2478"/>
                  </a:cubicBezTo>
                  <a:cubicBezTo>
                    <a:pt x="337" y="2477"/>
                    <a:pt x="336" y="2475"/>
                    <a:pt x="336" y="2473"/>
                  </a:cubicBezTo>
                  <a:cubicBezTo>
                    <a:pt x="336" y="2472"/>
                    <a:pt x="335" y="2471"/>
                    <a:pt x="335" y="2469"/>
                  </a:cubicBezTo>
                  <a:cubicBezTo>
                    <a:pt x="330" y="2440"/>
                    <a:pt x="332" y="2368"/>
                    <a:pt x="333" y="2341"/>
                  </a:cubicBezTo>
                  <a:cubicBezTo>
                    <a:pt x="334" y="2311"/>
                    <a:pt x="352" y="2147"/>
                    <a:pt x="340" y="2083"/>
                  </a:cubicBezTo>
                  <a:cubicBezTo>
                    <a:pt x="340" y="2083"/>
                    <a:pt x="340" y="2083"/>
                    <a:pt x="340" y="2082"/>
                  </a:cubicBezTo>
                  <a:cubicBezTo>
                    <a:pt x="340" y="2082"/>
                    <a:pt x="340" y="2082"/>
                    <a:pt x="340" y="2082"/>
                  </a:cubicBezTo>
                  <a:cubicBezTo>
                    <a:pt x="339" y="2079"/>
                    <a:pt x="339" y="2076"/>
                    <a:pt x="338" y="2073"/>
                  </a:cubicBezTo>
                  <a:cubicBezTo>
                    <a:pt x="321" y="1974"/>
                    <a:pt x="348" y="1939"/>
                    <a:pt x="348" y="1890"/>
                  </a:cubicBezTo>
                  <a:cubicBezTo>
                    <a:pt x="348" y="1890"/>
                    <a:pt x="352" y="1833"/>
                    <a:pt x="346" y="1787"/>
                  </a:cubicBezTo>
                  <a:cubicBezTo>
                    <a:pt x="341" y="1740"/>
                    <a:pt x="351" y="1688"/>
                    <a:pt x="357" y="1629"/>
                  </a:cubicBezTo>
                  <a:cubicBezTo>
                    <a:pt x="360" y="1591"/>
                    <a:pt x="366" y="1555"/>
                    <a:pt x="370" y="1527"/>
                  </a:cubicBezTo>
                  <a:cubicBezTo>
                    <a:pt x="375" y="1529"/>
                    <a:pt x="381" y="1530"/>
                    <a:pt x="387" y="1530"/>
                  </a:cubicBezTo>
                  <a:cubicBezTo>
                    <a:pt x="389" y="1530"/>
                    <a:pt x="391" y="1530"/>
                    <a:pt x="393" y="1529"/>
                  </a:cubicBezTo>
                  <a:cubicBezTo>
                    <a:pt x="397" y="1557"/>
                    <a:pt x="403" y="1592"/>
                    <a:pt x="406" y="1628"/>
                  </a:cubicBezTo>
                  <a:cubicBezTo>
                    <a:pt x="412" y="1687"/>
                    <a:pt x="422" y="1739"/>
                    <a:pt x="416" y="1786"/>
                  </a:cubicBezTo>
                  <a:cubicBezTo>
                    <a:pt x="411" y="1833"/>
                    <a:pt x="415" y="1889"/>
                    <a:pt x="415" y="1889"/>
                  </a:cubicBezTo>
                  <a:cubicBezTo>
                    <a:pt x="415" y="1900"/>
                    <a:pt x="416" y="1911"/>
                    <a:pt x="418" y="1921"/>
                  </a:cubicBezTo>
                  <a:cubicBezTo>
                    <a:pt x="420" y="1934"/>
                    <a:pt x="423" y="1946"/>
                    <a:pt x="426" y="1960"/>
                  </a:cubicBezTo>
                  <a:cubicBezTo>
                    <a:pt x="431" y="1989"/>
                    <a:pt x="434" y="2026"/>
                    <a:pt x="423" y="2082"/>
                  </a:cubicBezTo>
                  <a:cubicBezTo>
                    <a:pt x="411" y="2147"/>
                    <a:pt x="429" y="2311"/>
                    <a:pt x="430" y="2340"/>
                  </a:cubicBezTo>
                  <a:cubicBezTo>
                    <a:pt x="431" y="2369"/>
                    <a:pt x="433" y="2450"/>
                    <a:pt x="427" y="2473"/>
                  </a:cubicBezTo>
                  <a:cubicBezTo>
                    <a:pt x="423" y="2490"/>
                    <a:pt x="425" y="2507"/>
                    <a:pt x="426" y="2516"/>
                  </a:cubicBezTo>
                  <a:cubicBezTo>
                    <a:pt x="427" y="2520"/>
                    <a:pt x="428" y="2522"/>
                    <a:pt x="428" y="2523"/>
                  </a:cubicBezTo>
                  <a:cubicBezTo>
                    <a:pt x="423" y="2541"/>
                    <a:pt x="423" y="2553"/>
                    <a:pt x="425" y="2562"/>
                  </a:cubicBezTo>
                  <a:cubicBezTo>
                    <a:pt x="428" y="2576"/>
                    <a:pt x="435" y="2580"/>
                    <a:pt x="435" y="2580"/>
                  </a:cubicBezTo>
                  <a:cubicBezTo>
                    <a:pt x="435" y="2580"/>
                    <a:pt x="446" y="2592"/>
                    <a:pt x="449" y="2608"/>
                  </a:cubicBezTo>
                  <a:cubicBezTo>
                    <a:pt x="449" y="2610"/>
                    <a:pt x="449" y="2613"/>
                    <a:pt x="449" y="2615"/>
                  </a:cubicBezTo>
                  <a:cubicBezTo>
                    <a:pt x="449" y="2616"/>
                    <a:pt x="449" y="2618"/>
                    <a:pt x="450" y="2619"/>
                  </a:cubicBezTo>
                  <a:cubicBezTo>
                    <a:pt x="452" y="2637"/>
                    <a:pt x="470" y="2651"/>
                    <a:pt x="470" y="2651"/>
                  </a:cubicBezTo>
                  <a:cubicBezTo>
                    <a:pt x="470" y="2651"/>
                    <a:pt x="480" y="2653"/>
                    <a:pt x="483" y="2665"/>
                  </a:cubicBezTo>
                  <a:cubicBezTo>
                    <a:pt x="483" y="2667"/>
                    <a:pt x="483" y="2669"/>
                    <a:pt x="483" y="2671"/>
                  </a:cubicBezTo>
                  <a:cubicBezTo>
                    <a:pt x="483" y="2676"/>
                    <a:pt x="483" y="2680"/>
                    <a:pt x="483" y="2684"/>
                  </a:cubicBezTo>
                  <a:cubicBezTo>
                    <a:pt x="485" y="2696"/>
                    <a:pt x="492" y="2703"/>
                    <a:pt x="514" y="2705"/>
                  </a:cubicBezTo>
                  <a:cubicBezTo>
                    <a:pt x="544" y="2707"/>
                    <a:pt x="542" y="2685"/>
                    <a:pt x="542" y="2685"/>
                  </a:cubicBezTo>
                  <a:cubicBezTo>
                    <a:pt x="551" y="2699"/>
                    <a:pt x="566" y="2686"/>
                    <a:pt x="568" y="2683"/>
                  </a:cubicBezTo>
                  <a:cubicBezTo>
                    <a:pt x="569" y="2685"/>
                    <a:pt x="569" y="2685"/>
                    <a:pt x="569" y="2685"/>
                  </a:cubicBezTo>
                  <a:cubicBezTo>
                    <a:pt x="569" y="2684"/>
                    <a:pt x="569" y="2684"/>
                    <a:pt x="569" y="2683"/>
                  </a:cubicBezTo>
                  <a:cubicBezTo>
                    <a:pt x="581" y="2690"/>
                    <a:pt x="591" y="2673"/>
                    <a:pt x="591" y="2673"/>
                  </a:cubicBezTo>
                  <a:cubicBezTo>
                    <a:pt x="603" y="2682"/>
                    <a:pt x="608" y="2657"/>
                    <a:pt x="608" y="2657"/>
                  </a:cubicBezTo>
                  <a:cubicBezTo>
                    <a:pt x="611" y="2649"/>
                    <a:pt x="611" y="2642"/>
                    <a:pt x="610" y="2637"/>
                  </a:cubicBezTo>
                  <a:cubicBezTo>
                    <a:pt x="607" y="2625"/>
                    <a:pt x="598" y="2617"/>
                    <a:pt x="595" y="2608"/>
                  </a:cubicBezTo>
                  <a:cubicBezTo>
                    <a:pt x="590" y="2594"/>
                    <a:pt x="576" y="2589"/>
                    <a:pt x="571" y="2571"/>
                  </a:cubicBezTo>
                  <a:cubicBezTo>
                    <a:pt x="563" y="2541"/>
                    <a:pt x="539" y="2499"/>
                    <a:pt x="539" y="2499"/>
                  </a:cubicBezTo>
                  <a:cubicBezTo>
                    <a:pt x="539" y="2499"/>
                    <a:pt x="528" y="2484"/>
                    <a:pt x="523" y="2454"/>
                  </a:cubicBezTo>
                  <a:cubicBezTo>
                    <a:pt x="518" y="2427"/>
                    <a:pt x="517" y="2387"/>
                    <a:pt x="532" y="2334"/>
                  </a:cubicBezTo>
                  <a:cubicBezTo>
                    <a:pt x="563" y="2220"/>
                    <a:pt x="570" y="2052"/>
                    <a:pt x="572" y="1998"/>
                  </a:cubicBezTo>
                  <a:cubicBezTo>
                    <a:pt x="573" y="1944"/>
                    <a:pt x="586" y="1891"/>
                    <a:pt x="583" y="1834"/>
                  </a:cubicBezTo>
                  <a:cubicBezTo>
                    <a:pt x="580" y="1777"/>
                    <a:pt x="586" y="1729"/>
                    <a:pt x="607" y="1650"/>
                  </a:cubicBezTo>
                  <a:cubicBezTo>
                    <a:pt x="629" y="1572"/>
                    <a:pt x="621" y="1465"/>
                    <a:pt x="623" y="1433"/>
                  </a:cubicBezTo>
                  <a:cubicBezTo>
                    <a:pt x="627" y="1376"/>
                    <a:pt x="620" y="1312"/>
                    <a:pt x="620" y="1312"/>
                  </a:cubicBezTo>
                  <a:cubicBezTo>
                    <a:pt x="620" y="1312"/>
                    <a:pt x="620" y="1312"/>
                    <a:pt x="620" y="1312"/>
                  </a:cubicBezTo>
                  <a:cubicBezTo>
                    <a:pt x="620" y="1311"/>
                    <a:pt x="620" y="1311"/>
                    <a:pt x="620" y="1311"/>
                  </a:cubicBezTo>
                  <a:cubicBezTo>
                    <a:pt x="619" y="1311"/>
                    <a:pt x="619" y="1311"/>
                    <a:pt x="619" y="1311"/>
                  </a:cubicBezTo>
                  <a:cubicBezTo>
                    <a:pt x="618" y="1299"/>
                    <a:pt x="614" y="1276"/>
                    <a:pt x="611" y="1255"/>
                  </a:cubicBezTo>
                  <a:cubicBezTo>
                    <a:pt x="608" y="1242"/>
                    <a:pt x="606" y="1229"/>
                    <a:pt x="603" y="1219"/>
                  </a:cubicBezTo>
                  <a:cubicBezTo>
                    <a:pt x="602" y="1215"/>
                    <a:pt x="601" y="1210"/>
                    <a:pt x="600" y="1204"/>
                  </a:cubicBezTo>
                  <a:cubicBezTo>
                    <a:pt x="593" y="1162"/>
                    <a:pt x="587" y="1083"/>
                    <a:pt x="590" y="1038"/>
                  </a:cubicBezTo>
                  <a:cubicBezTo>
                    <a:pt x="593" y="989"/>
                    <a:pt x="626" y="874"/>
                    <a:pt x="627" y="792"/>
                  </a:cubicBezTo>
                  <a:cubicBezTo>
                    <a:pt x="628" y="793"/>
                    <a:pt x="628" y="793"/>
                    <a:pt x="628" y="793"/>
                  </a:cubicBezTo>
                  <a:cubicBezTo>
                    <a:pt x="628" y="794"/>
                    <a:pt x="628" y="794"/>
                    <a:pt x="628" y="794"/>
                  </a:cubicBezTo>
                  <a:cubicBezTo>
                    <a:pt x="628" y="793"/>
                    <a:pt x="628" y="793"/>
                    <a:pt x="628" y="793"/>
                  </a:cubicBezTo>
                  <a:cubicBezTo>
                    <a:pt x="631" y="799"/>
                    <a:pt x="631" y="799"/>
                    <a:pt x="631" y="799"/>
                  </a:cubicBezTo>
                  <a:cubicBezTo>
                    <a:pt x="632" y="805"/>
                    <a:pt x="634" y="814"/>
                    <a:pt x="636" y="827"/>
                  </a:cubicBezTo>
                  <a:cubicBezTo>
                    <a:pt x="641" y="854"/>
                    <a:pt x="649" y="894"/>
                    <a:pt x="656" y="932"/>
                  </a:cubicBezTo>
                  <a:cubicBezTo>
                    <a:pt x="662" y="970"/>
                    <a:pt x="668" y="1004"/>
                    <a:pt x="668" y="1020"/>
                  </a:cubicBezTo>
                  <a:cubicBezTo>
                    <a:pt x="668" y="1058"/>
                    <a:pt x="669" y="1223"/>
                    <a:pt x="672" y="1250"/>
                  </a:cubicBezTo>
                  <a:cubicBezTo>
                    <a:pt x="676" y="1277"/>
                    <a:pt x="677" y="1307"/>
                    <a:pt x="659" y="1331"/>
                  </a:cubicBezTo>
                  <a:cubicBezTo>
                    <a:pt x="641" y="1356"/>
                    <a:pt x="636" y="1373"/>
                    <a:pt x="634" y="1380"/>
                  </a:cubicBezTo>
                  <a:cubicBezTo>
                    <a:pt x="632" y="1386"/>
                    <a:pt x="633" y="1460"/>
                    <a:pt x="633" y="1460"/>
                  </a:cubicBezTo>
                  <a:cubicBezTo>
                    <a:pt x="634" y="1461"/>
                    <a:pt x="634" y="1461"/>
                    <a:pt x="634" y="1461"/>
                  </a:cubicBezTo>
                  <a:cubicBezTo>
                    <a:pt x="634" y="1461"/>
                    <a:pt x="634" y="1461"/>
                    <a:pt x="634" y="1461"/>
                  </a:cubicBezTo>
                  <a:cubicBezTo>
                    <a:pt x="639" y="1486"/>
                    <a:pt x="639" y="1486"/>
                    <a:pt x="639" y="1486"/>
                  </a:cubicBezTo>
                  <a:cubicBezTo>
                    <a:pt x="665" y="1478"/>
                    <a:pt x="660" y="1412"/>
                    <a:pt x="660" y="1412"/>
                  </a:cubicBezTo>
                  <a:cubicBezTo>
                    <a:pt x="668" y="1421"/>
                    <a:pt x="671" y="1431"/>
                    <a:pt x="672" y="1439"/>
                  </a:cubicBezTo>
                  <a:cubicBezTo>
                    <a:pt x="674" y="1448"/>
                    <a:pt x="674" y="1456"/>
                    <a:pt x="674" y="1461"/>
                  </a:cubicBezTo>
                  <a:cubicBezTo>
                    <a:pt x="675" y="1471"/>
                    <a:pt x="672" y="1497"/>
                    <a:pt x="668" y="1500"/>
                  </a:cubicBezTo>
                  <a:cubicBezTo>
                    <a:pt x="665" y="1502"/>
                    <a:pt x="659" y="1519"/>
                    <a:pt x="661" y="1528"/>
                  </a:cubicBezTo>
                  <a:cubicBezTo>
                    <a:pt x="661" y="1531"/>
                    <a:pt x="662" y="1533"/>
                    <a:pt x="663" y="1534"/>
                  </a:cubicBezTo>
                  <a:cubicBezTo>
                    <a:pt x="670" y="1541"/>
                    <a:pt x="682" y="1532"/>
                    <a:pt x="682" y="1532"/>
                  </a:cubicBezTo>
                  <a:cubicBezTo>
                    <a:pt x="691" y="1537"/>
                    <a:pt x="699" y="1530"/>
                    <a:pt x="704" y="1524"/>
                  </a:cubicBezTo>
                  <a:cubicBezTo>
                    <a:pt x="704" y="1525"/>
                    <a:pt x="704" y="1525"/>
                    <a:pt x="704" y="1526"/>
                  </a:cubicBezTo>
                  <a:cubicBezTo>
                    <a:pt x="705" y="1523"/>
                    <a:pt x="705" y="1523"/>
                    <a:pt x="705" y="1523"/>
                  </a:cubicBezTo>
                  <a:cubicBezTo>
                    <a:pt x="707" y="1521"/>
                    <a:pt x="708" y="1519"/>
                    <a:pt x="708" y="1519"/>
                  </a:cubicBezTo>
                  <a:cubicBezTo>
                    <a:pt x="717" y="1520"/>
                    <a:pt x="741" y="1500"/>
                    <a:pt x="750" y="1481"/>
                  </a:cubicBezTo>
                  <a:cubicBezTo>
                    <a:pt x="760" y="1461"/>
                    <a:pt x="765" y="1408"/>
                    <a:pt x="758" y="1367"/>
                  </a:cubicBezTo>
                  <a:cubicBezTo>
                    <a:pt x="750" y="1327"/>
                    <a:pt x="750" y="1273"/>
                    <a:pt x="758" y="1227"/>
                  </a:cubicBezTo>
                  <a:close/>
                </a:path>
              </a:pathLst>
            </a:custGeom>
            <a:grpFill/>
            <a:ln w="19050" cmpd="sng">
              <a:solidFill>
                <a:schemeClr val="bg2"/>
              </a:solidFill>
              <a:round/>
              <a:headEnd/>
              <a:tailEnd/>
            </a:ln>
          </p:spPr>
          <p:txBody>
            <a:bodyPr/>
            <a:lstStyle/>
            <a:p>
              <a:endParaRPr lang="fr-FR" sz="1114"/>
            </a:p>
          </p:txBody>
        </p:sp>
        <p:sp>
          <p:nvSpPr>
            <p:cNvPr id="87" name="Freeform 208">
              <a:extLst>
                <a:ext uri="{FF2B5EF4-FFF2-40B4-BE49-F238E27FC236}">
                  <a16:creationId xmlns:a16="http://schemas.microsoft.com/office/drawing/2014/main" id="{B20E4F94-F95C-35DB-3B5B-B75AA16A0DCF}"/>
                </a:ext>
              </a:extLst>
            </p:cNvPr>
            <p:cNvSpPr>
              <a:spLocks/>
            </p:cNvSpPr>
            <p:nvPr/>
          </p:nvSpPr>
          <p:spPr bwMode="auto">
            <a:xfrm>
              <a:off x="1531" y="712"/>
              <a:ext cx="630" cy="2189"/>
            </a:xfrm>
            <a:custGeom>
              <a:avLst/>
              <a:gdLst>
                <a:gd name="T0" fmla="*/ 389 w 778"/>
                <a:gd name="T1" fmla="*/ 340 h 2707"/>
                <a:gd name="T2" fmla="*/ 264 w 778"/>
                <a:gd name="T3" fmla="*/ 215 h 2707"/>
                <a:gd name="T4" fmla="*/ 264 w 778"/>
                <a:gd name="T5" fmla="*/ 213 h 2707"/>
                <a:gd name="T6" fmla="*/ 274 w 778"/>
                <a:gd name="T7" fmla="*/ 193 h 2707"/>
                <a:gd name="T8" fmla="*/ 292 w 778"/>
                <a:gd name="T9" fmla="*/ 150 h 2707"/>
                <a:gd name="T10" fmla="*/ 300 w 778"/>
                <a:gd name="T11" fmla="*/ 116 h 2707"/>
                <a:gd name="T12" fmla="*/ 286 w 778"/>
                <a:gd name="T13" fmla="*/ 112 h 2707"/>
                <a:gd name="T14" fmla="*/ 285 w 778"/>
                <a:gd name="T15" fmla="*/ 87 h 2707"/>
                <a:gd name="T16" fmla="*/ 236 w 778"/>
                <a:gd name="T17" fmla="*/ 11 h 2707"/>
                <a:gd name="T18" fmla="*/ 206 w 778"/>
                <a:gd name="T19" fmla="*/ 3 h 2707"/>
                <a:gd name="T20" fmla="*/ 147 w 778"/>
                <a:gd name="T21" fmla="*/ 14 h 2707"/>
                <a:gd name="T22" fmla="*/ 124 w 778"/>
                <a:gd name="T23" fmla="*/ 40 h 2707"/>
                <a:gd name="T24" fmla="*/ 119 w 778"/>
                <a:gd name="T25" fmla="*/ 82 h 2707"/>
                <a:gd name="T26" fmla="*/ 124 w 778"/>
                <a:gd name="T27" fmla="*/ 123 h 2707"/>
                <a:gd name="T28" fmla="*/ 126 w 778"/>
                <a:gd name="T29" fmla="*/ 129 h 2707"/>
                <a:gd name="T30" fmla="*/ 127 w 778"/>
                <a:gd name="T31" fmla="*/ 134 h 2707"/>
                <a:gd name="T32" fmla="*/ 130 w 778"/>
                <a:gd name="T33" fmla="*/ 139 h 2707"/>
                <a:gd name="T34" fmla="*/ 116 w 778"/>
                <a:gd name="T35" fmla="*/ 152 h 2707"/>
                <a:gd name="T36" fmla="*/ 148 w 778"/>
                <a:gd name="T37" fmla="*/ 192 h 2707"/>
                <a:gd name="T38" fmla="*/ 160 w 778"/>
                <a:gd name="T39" fmla="*/ 254 h 2707"/>
                <a:gd name="T40" fmla="*/ 9 w 778"/>
                <a:gd name="T41" fmla="*/ 658 h 2707"/>
                <a:gd name="T42" fmla="*/ 4 w 778"/>
                <a:gd name="T43" fmla="*/ 770 h 2707"/>
                <a:gd name="T44" fmla="*/ 23 w 778"/>
                <a:gd name="T45" fmla="*/ 784 h 2707"/>
                <a:gd name="T46" fmla="*/ 58 w 778"/>
                <a:gd name="T47" fmla="*/ 788 h 2707"/>
                <a:gd name="T48" fmla="*/ 54 w 778"/>
                <a:gd name="T49" fmla="*/ 754 h 2707"/>
                <a:gd name="T50" fmla="*/ 74 w 778"/>
                <a:gd name="T51" fmla="*/ 712 h 2707"/>
                <a:gd name="T52" fmla="*/ 65 w 778"/>
                <a:gd name="T53" fmla="*/ 545 h 2707"/>
                <a:gd name="T54" fmla="*/ 92 w 778"/>
                <a:gd name="T55" fmla="*/ 452 h 2707"/>
                <a:gd name="T56" fmla="*/ 78 w 778"/>
                <a:gd name="T57" fmla="*/ 758 h 2707"/>
                <a:gd name="T58" fmla="*/ 96 w 778"/>
                <a:gd name="T59" fmla="*/ 969 h 2707"/>
                <a:gd name="T60" fmla="*/ 126 w 778"/>
                <a:gd name="T61" fmla="*/ 1250 h 2707"/>
                <a:gd name="T62" fmla="*/ 81 w 778"/>
                <a:gd name="T63" fmla="*/ 1400 h 2707"/>
                <a:gd name="T64" fmla="*/ 103 w 778"/>
                <a:gd name="T65" fmla="*/ 1420 h 2707"/>
                <a:gd name="T66" fmla="*/ 133 w 778"/>
                <a:gd name="T67" fmla="*/ 1430 h 2707"/>
                <a:gd name="T68" fmla="*/ 174 w 778"/>
                <a:gd name="T69" fmla="*/ 1364 h 2707"/>
                <a:gd name="T70" fmla="*/ 178 w 778"/>
                <a:gd name="T71" fmla="*/ 1308 h 2707"/>
                <a:gd name="T72" fmla="*/ 181 w 778"/>
                <a:gd name="T73" fmla="*/ 1101 h 2707"/>
                <a:gd name="T74" fmla="*/ 184 w 778"/>
                <a:gd name="T75" fmla="*/ 944 h 2707"/>
                <a:gd name="T76" fmla="*/ 209 w 778"/>
                <a:gd name="T77" fmla="*/ 808 h 2707"/>
                <a:gd name="T78" fmla="*/ 222 w 778"/>
                <a:gd name="T79" fmla="*/ 1016 h 2707"/>
                <a:gd name="T80" fmla="*/ 227 w 778"/>
                <a:gd name="T81" fmla="*/ 1308 h 2707"/>
                <a:gd name="T82" fmla="*/ 231 w 778"/>
                <a:gd name="T83" fmla="*/ 1364 h 2707"/>
                <a:gd name="T84" fmla="*/ 250 w 778"/>
                <a:gd name="T85" fmla="*/ 1402 h 2707"/>
                <a:gd name="T86" fmla="*/ 273 w 778"/>
                <a:gd name="T87" fmla="*/ 1430 h 2707"/>
                <a:gd name="T88" fmla="*/ 302 w 778"/>
                <a:gd name="T89" fmla="*/ 1419 h 2707"/>
                <a:gd name="T90" fmla="*/ 316 w 778"/>
                <a:gd name="T91" fmla="*/ 1379 h 2707"/>
                <a:gd name="T92" fmla="*/ 283 w 778"/>
                <a:gd name="T93" fmla="*/ 1234 h 2707"/>
                <a:gd name="T94" fmla="*/ 330 w 778"/>
                <a:gd name="T95" fmla="*/ 758 h 2707"/>
                <a:gd name="T96" fmla="*/ 329 w 778"/>
                <a:gd name="T97" fmla="*/ 693 h 2707"/>
                <a:gd name="T98" fmla="*/ 313 w 778"/>
                <a:gd name="T99" fmla="*/ 548 h 2707"/>
                <a:gd name="T100" fmla="*/ 334 w 778"/>
                <a:gd name="T101" fmla="*/ 419 h 2707"/>
                <a:gd name="T102" fmla="*/ 355 w 778"/>
                <a:gd name="T103" fmla="*/ 539 h 2707"/>
                <a:gd name="T104" fmla="*/ 336 w 778"/>
                <a:gd name="T105" fmla="*/ 772 h 2707"/>
                <a:gd name="T106" fmla="*/ 350 w 778"/>
                <a:gd name="T107" fmla="*/ 746 h 2707"/>
                <a:gd name="T108" fmla="*/ 351 w 778"/>
                <a:gd name="T109" fmla="*/ 808 h 2707"/>
                <a:gd name="T110" fmla="*/ 374 w 778"/>
                <a:gd name="T111" fmla="*/ 807 h 2707"/>
                <a:gd name="T112" fmla="*/ 402 w 778"/>
                <a:gd name="T113" fmla="*/ 723 h 270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778" h="2707">
                  <a:moveTo>
                    <a:pt x="758" y="1227"/>
                  </a:moveTo>
                  <a:cubicBezTo>
                    <a:pt x="775" y="1130"/>
                    <a:pt x="778" y="1007"/>
                    <a:pt x="776" y="974"/>
                  </a:cubicBezTo>
                  <a:cubicBezTo>
                    <a:pt x="773" y="941"/>
                    <a:pt x="743" y="794"/>
                    <a:pt x="736" y="674"/>
                  </a:cubicBezTo>
                  <a:cubicBezTo>
                    <a:pt x="736" y="663"/>
                    <a:pt x="734" y="652"/>
                    <a:pt x="733" y="642"/>
                  </a:cubicBezTo>
                  <a:cubicBezTo>
                    <a:pt x="717" y="550"/>
                    <a:pt x="657" y="530"/>
                    <a:pt x="644" y="529"/>
                  </a:cubicBezTo>
                  <a:cubicBezTo>
                    <a:pt x="629" y="528"/>
                    <a:pt x="575" y="509"/>
                    <a:pt x="528" y="494"/>
                  </a:cubicBezTo>
                  <a:cubicBezTo>
                    <a:pt x="522" y="493"/>
                    <a:pt x="518" y="490"/>
                    <a:pt x="514" y="487"/>
                  </a:cubicBezTo>
                  <a:cubicBezTo>
                    <a:pt x="498" y="469"/>
                    <a:pt x="496" y="433"/>
                    <a:pt x="498" y="407"/>
                  </a:cubicBezTo>
                  <a:cubicBezTo>
                    <a:pt x="498" y="407"/>
                    <a:pt x="498" y="406"/>
                    <a:pt x="498" y="406"/>
                  </a:cubicBezTo>
                  <a:cubicBezTo>
                    <a:pt x="498" y="406"/>
                    <a:pt x="498" y="406"/>
                    <a:pt x="498" y="406"/>
                  </a:cubicBezTo>
                  <a:cubicBezTo>
                    <a:pt x="498" y="405"/>
                    <a:pt x="498" y="403"/>
                    <a:pt x="498" y="402"/>
                  </a:cubicBezTo>
                  <a:cubicBezTo>
                    <a:pt x="498" y="402"/>
                    <a:pt x="498" y="402"/>
                    <a:pt x="498" y="402"/>
                  </a:cubicBezTo>
                  <a:cubicBezTo>
                    <a:pt x="498" y="403"/>
                    <a:pt x="498" y="404"/>
                    <a:pt x="498" y="406"/>
                  </a:cubicBezTo>
                  <a:cubicBezTo>
                    <a:pt x="499" y="401"/>
                    <a:pt x="499" y="401"/>
                    <a:pt x="499" y="401"/>
                  </a:cubicBezTo>
                  <a:cubicBezTo>
                    <a:pt x="502" y="395"/>
                    <a:pt x="504" y="390"/>
                    <a:pt x="507" y="385"/>
                  </a:cubicBezTo>
                  <a:cubicBezTo>
                    <a:pt x="512" y="376"/>
                    <a:pt x="515" y="369"/>
                    <a:pt x="516" y="365"/>
                  </a:cubicBezTo>
                  <a:cubicBezTo>
                    <a:pt x="518" y="357"/>
                    <a:pt x="522" y="341"/>
                    <a:pt x="526" y="321"/>
                  </a:cubicBezTo>
                  <a:cubicBezTo>
                    <a:pt x="530" y="323"/>
                    <a:pt x="534" y="323"/>
                    <a:pt x="538" y="322"/>
                  </a:cubicBezTo>
                  <a:cubicBezTo>
                    <a:pt x="549" y="317"/>
                    <a:pt x="550" y="302"/>
                    <a:pt x="550" y="291"/>
                  </a:cubicBezTo>
                  <a:cubicBezTo>
                    <a:pt x="550" y="289"/>
                    <a:pt x="550" y="287"/>
                    <a:pt x="550" y="285"/>
                  </a:cubicBezTo>
                  <a:cubicBezTo>
                    <a:pt x="550" y="284"/>
                    <a:pt x="550" y="284"/>
                    <a:pt x="550" y="283"/>
                  </a:cubicBezTo>
                  <a:cubicBezTo>
                    <a:pt x="550" y="273"/>
                    <a:pt x="553" y="261"/>
                    <a:pt x="557" y="252"/>
                  </a:cubicBezTo>
                  <a:cubicBezTo>
                    <a:pt x="560" y="242"/>
                    <a:pt x="563" y="234"/>
                    <a:pt x="565" y="224"/>
                  </a:cubicBezTo>
                  <a:cubicBezTo>
                    <a:pt x="565" y="222"/>
                    <a:pt x="565" y="220"/>
                    <a:pt x="565" y="219"/>
                  </a:cubicBezTo>
                  <a:cubicBezTo>
                    <a:pt x="565" y="211"/>
                    <a:pt x="562" y="203"/>
                    <a:pt x="553" y="202"/>
                  </a:cubicBezTo>
                  <a:cubicBezTo>
                    <a:pt x="547" y="202"/>
                    <a:pt x="542" y="206"/>
                    <a:pt x="538" y="211"/>
                  </a:cubicBezTo>
                  <a:cubicBezTo>
                    <a:pt x="538" y="211"/>
                    <a:pt x="538" y="211"/>
                    <a:pt x="538" y="211"/>
                  </a:cubicBezTo>
                  <a:cubicBezTo>
                    <a:pt x="538" y="211"/>
                    <a:pt x="538" y="212"/>
                    <a:pt x="538" y="212"/>
                  </a:cubicBezTo>
                  <a:cubicBezTo>
                    <a:pt x="538" y="210"/>
                    <a:pt x="538" y="208"/>
                    <a:pt x="538" y="206"/>
                  </a:cubicBezTo>
                  <a:cubicBezTo>
                    <a:pt x="539" y="196"/>
                    <a:pt x="541" y="185"/>
                    <a:pt x="539" y="176"/>
                  </a:cubicBezTo>
                  <a:cubicBezTo>
                    <a:pt x="539" y="174"/>
                    <a:pt x="539" y="173"/>
                    <a:pt x="538" y="171"/>
                  </a:cubicBezTo>
                  <a:cubicBezTo>
                    <a:pt x="538" y="169"/>
                    <a:pt x="537" y="167"/>
                    <a:pt x="537" y="165"/>
                  </a:cubicBezTo>
                  <a:cubicBezTo>
                    <a:pt x="536" y="159"/>
                    <a:pt x="535" y="153"/>
                    <a:pt x="534" y="147"/>
                  </a:cubicBezTo>
                  <a:cubicBezTo>
                    <a:pt x="529" y="117"/>
                    <a:pt x="517" y="94"/>
                    <a:pt x="501" y="68"/>
                  </a:cubicBezTo>
                  <a:cubicBezTo>
                    <a:pt x="495" y="60"/>
                    <a:pt x="489" y="53"/>
                    <a:pt x="482" y="46"/>
                  </a:cubicBezTo>
                  <a:cubicBezTo>
                    <a:pt x="471" y="35"/>
                    <a:pt x="457" y="26"/>
                    <a:pt x="443" y="20"/>
                  </a:cubicBezTo>
                  <a:cubicBezTo>
                    <a:pt x="443" y="20"/>
                    <a:pt x="442" y="19"/>
                    <a:pt x="442" y="19"/>
                  </a:cubicBezTo>
                  <a:cubicBezTo>
                    <a:pt x="446" y="20"/>
                    <a:pt x="450" y="21"/>
                    <a:pt x="454" y="21"/>
                  </a:cubicBezTo>
                  <a:cubicBezTo>
                    <a:pt x="448" y="15"/>
                    <a:pt x="431" y="11"/>
                    <a:pt x="422" y="9"/>
                  </a:cubicBezTo>
                  <a:cubicBezTo>
                    <a:pt x="411" y="6"/>
                    <a:pt x="400" y="6"/>
                    <a:pt x="389" y="6"/>
                  </a:cubicBezTo>
                  <a:cubicBezTo>
                    <a:pt x="393" y="5"/>
                    <a:pt x="397" y="3"/>
                    <a:pt x="401" y="3"/>
                  </a:cubicBezTo>
                  <a:cubicBezTo>
                    <a:pt x="385" y="0"/>
                    <a:pt x="353" y="2"/>
                    <a:pt x="336" y="13"/>
                  </a:cubicBezTo>
                  <a:cubicBezTo>
                    <a:pt x="334" y="13"/>
                    <a:pt x="331" y="14"/>
                    <a:pt x="328" y="15"/>
                  </a:cubicBezTo>
                  <a:cubicBezTo>
                    <a:pt x="311" y="15"/>
                    <a:pt x="294" y="17"/>
                    <a:pt x="278" y="26"/>
                  </a:cubicBezTo>
                  <a:cubicBezTo>
                    <a:pt x="284" y="27"/>
                    <a:pt x="293" y="22"/>
                    <a:pt x="299" y="25"/>
                  </a:cubicBezTo>
                  <a:cubicBezTo>
                    <a:pt x="281" y="29"/>
                    <a:pt x="264" y="35"/>
                    <a:pt x="252" y="51"/>
                  </a:cubicBezTo>
                  <a:cubicBezTo>
                    <a:pt x="259" y="47"/>
                    <a:pt x="267" y="45"/>
                    <a:pt x="275" y="44"/>
                  </a:cubicBezTo>
                  <a:cubicBezTo>
                    <a:pt x="261" y="53"/>
                    <a:pt x="243" y="62"/>
                    <a:pt x="234" y="76"/>
                  </a:cubicBezTo>
                  <a:cubicBezTo>
                    <a:pt x="241" y="73"/>
                    <a:pt x="248" y="68"/>
                    <a:pt x="255" y="65"/>
                  </a:cubicBezTo>
                  <a:cubicBezTo>
                    <a:pt x="248" y="72"/>
                    <a:pt x="244" y="80"/>
                    <a:pt x="241" y="89"/>
                  </a:cubicBezTo>
                  <a:cubicBezTo>
                    <a:pt x="234" y="101"/>
                    <a:pt x="228" y="115"/>
                    <a:pt x="226" y="131"/>
                  </a:cubicBezTo>
                  <a:cubicBezTo>
                    <a:pt x="224" y="138"/>
                    <a:pt x="224" y="146"/>
                    <a:pt x="224" y="154"/>
                  </a:cubicBezTo>
                  <a:cubicBezTo>
                    <a:pt x="224" y="178"/>
                    <a:pt x="224" y="201"/>
                    <a:pt x="231" y="224"/>
                  </a:cubicBezTo>
                  <a:cubicBezTo>
                    <a:pt x="231" y="224"/>
                    <a:pt x="231" y="224"/>
                    <a:pt x="231" y="224"/>
                  </a:cubicBezTo>
                  <a:cubicBezTo>
                    <a:pt x="231" y="225"/>
                    <a:pt x="231" y="226"/>
                    <a:pt x="232" y="227"/>
                  </a:cubicBezTo>
                  <a:cubicBezTo>
                    <a:pt x="232" y="228"/>
                    <a:pt x="233" y="230"/>
                    <a:pt x="233" y="232"/>
                  </a:cubicBezTo>
                  <a:cubicBezTo>
                    <a:pt x="233" y="232"/>
                    <a:pt x="233" y="232"/>
                    <a:pt x="233" y="232"/>
                  </a:cubicBezTo>
                  <a:cubicBezTo>
                    <a:pt x="234" y="234"/>
                    <a:pt x="234" y="235"/>
                    <a:pt x="235" y="237"/>
                  </a:cubicBezTo>
                  <a:cubicBezTo>
                    <a:pt x="235" y="237"/>
                    <a:pt x="235" y="237"/>
                    <a:pt x="235" y="238"/>
                  </a:cubicBezTo>
                  <a:cubicBezTo>
                    <a:pt x="235" y="239"/>
                    <a:pt x="236" y="241"/>
                    <a:pt x="236" y="243"/>
                  </a:cubicBezTo>
                  <a:cubicBezTo>
                    <a:pt x="236" y="243"/>
                    <a:pt x="236" y="243"/>
                    <a:pt x="236" y="243"/>
                  </a:cubicBezTo>
                  <a:cubicBezTo>
                    <a:pt x="237" y="245"/>
                    <a:pt x="237" y="246"/>
                    <a:pt x="238" y="248"/>
                  </a:cubicBezTo>
                  <a:cubicBezTo>
                    <a:pt x="238" y="248"/>
                    <a:pt x="238" y="248"/>
                    <a:pt x="238" y="249"/>
                  </a:cubicBezTo>
                  <a:cubicBezTo>
                    <a:pt x="239" y="250"/>
                    <a:pt x="239" y="252"/>
                    <a:pt x="240" y="253"/>
                  </a:cubicBezTo>
                  <a:cubicBezTo>
                    <a:pt x="240" y="254"/>
                    <a:pt x="240" y="254"/>
                    <a:pt x="241" y="255"/>
                  </a:cubicBezTo>
                  <a:cubicBezTo>
                    <a:pt x="241" y="256"/>
                    <a:pt x="242" y="257"/>
                    <a:pt x="242" y="259"/>
                  </a:cubicBezTo>
                  <a:cubicBezTo>
                    <a:pt x="243" y="259"/>
                    <a:pt x="243" y="260"/>
                    <a:pt x="243" y="260"/>
                  </a:cubicBezTo>
                  <a:cubicBezTo>
                    <a:pt x="244" y="262"/>
                    <a:pt x="244" y="263"/>
                    <a:pt x="245" y="264"/>
                  </a:cubicBezTo>
                  <a:cubicBezTo>
                    <a:pt x="245" y="265"/>
                    <a:pt x="245" y="265"/>
                    <a:pt x="245" y="265"/>
                  </a:cubicBezTo>
                  <a:cubicBezTo>
                    <a:pt x="242" y="264"/>
                    <a:pt x="239" y="264"/>
                    <a:pt x="236" y="264"/>
                  </a:cubicBezTo>
                  <a:cubicBezTo>
                    <a:pt x="232" y="265"/>
                    <a:pt x="229" y="265"/>
                    <a:pt x="227" y="267"/>
                  </a:cubicBezTo>
                  <a:cubicBezTo>
                    <a:pt x="219" y="271"/>
                    <a:pt x="218" y="279"/>
                    <a:pt x="218" y="287"/>
                  </a:cubicBezTo>
                  <a:cubicBezTo>
                    <a:pt x="219" y="297"/>
                    <a:pt x="227" y="304"/>
                    <a:pt x="234" y="311"/>
                  </a:cubicBezTo>
                  <a:cubicBezTo>
                    <a:pt x="246" y="323"/>
                    <a:pt x="252" y="339"/>
                    <a:pt x="261" y="352"/>
                  </a:cubicBezTo>
                  <a:cubicBezTo>
                    <a:pt x="265" y="357"/>
                    <a:pt x="271" y="364"/>
                    <a:pt x="279" y="363"/>
                  </a:cubicBezTo>
                  <a:cubicBezTo>
                    <a:pt x="279" y="363"/>
                    <a:pt x="279" y="363"/>
                    <a:pt x="279" y="363"/>
                  </a:cubicBezTo>
                  <a:cubicBezTo>
                    <a:pt x="279" y="363"/>
                    <a:pt x="279" y="363"/>
                    <a:pt x="279" y="363"/>
                  </a:cubicBezTo>
                  <a:cubicBezTo>
                    <a:pt x="281" y="362"/>
                    <a:pt x="283" y="361"/>
                    <a:pt x="284" y="360"/>
                  </a:cubicBezTo>
                  <a:cubicBezTo>
                    <a:pt x="292" y="376"/>
                    <a:pt x="301" y="392"/>
                    <a:pt x="310" y="403"/>
                  </a:cubicBezTo>
                  <a:cubicBezTo>
                    <a:pt x="313" y="427"/>
                    <a:pt x="315" y="465"/>
                    <a:pt x="301" y="480"/>
                  </a:cubicBezTo>
                  <a:cubicBezTo>
                    <a:pt x="281" y="503"/>
                    <a:pt x="221" y="510"/>
                    <a:pt x="194" y="516"/>
                  </a:cubicBezTo>
                  <a:cubicBezTo>
                    <a:pt x="167" y="523"/>
                    <a:pt x="91" y="519"/>
                    <a:pt x="79" y="655"/>
                  </a:cubicBezTo>
                  <a:cubicBezTo>
                    <a:pt x="68" y="790"/>
                    <a:pt x="15" y="884"/>
                    <a:pt x="7" y="982"/>
                  </a:cubicBezTo>
                  <a:cubicBezTo>
                    <a:pt x="0" y="1081"/>
                    <a:pt x="15" y="1213"/>
                    <a:pt x="17" y="1245"/>
                  </a:cubicBezTo>
                  <a:cubicBezTo>
                    <a:pt x="20" y="1278"/>
                    <a:pt x="22" y="1347"/>
                    <a:pt x="11" y="1379"/>
                  </a:cubicBezTo>
                  <a:cubicBezTo>
                    <a:pt x="0" y="1410"/>
                    <a:pt x="8" y="1454"/>
                    <a:pt x="8" y="1454"/>
                  </a:cubicBezTo>
                  <a:cubicBezTo>
                    <a:pt x="8" y="1454"/>
                    <a:pt x="8" y="1454"/>
                    <a:pt x="8" y="1454"/>
                  </a:cubicBezTo>
                  <a:cubicBezTo>
                    <a:pt x="8" y="1455"/>
                    <a:pt x="8" y="1455"/>
                    <a:pt x="8" y="1455"/>
                  </a:cubicBezTo>
                  <a:cubicBezTo>
                    <a:pt x="8" y="1455"/>
                    <a:pt x="13" y="1461"/>
                    <a:pt x="21" y="1468"/>
                  </a:cubicBezTo>
                  <a:cubicBezTo>
                    <a:pt x="21" y="1470"/>
                    <a:pt x="22" y="1472"/>
                    <a:pt x="24" y="1474"/>
                  </a:cubicBezTo>
                  <a:cubicBezTo>
                    <a:pt x="22" y="1469"/>
                    <a:pt x="22" y="1469"/>
                    <a:pt x="22" y="1469"/>
                  </a:cubicBezTo>
                  <a:cubicBezTo>
                    <a:pt x="29" y="1476"/>
                    <a:pt x="39" y="1483"/>
                    <a:pt x="45" y="1483"/>
                  </a:cubicBezTo>
                  <a:cubicBezTo>
                    <a:pt x="45" y="1483"/>
                    <a:pt x="78" y="1509"/>
                    <a:pt x="96" y="1508"/>
                  </a:cubicBezTo>
                  <a:cubicBezTo>
                    <a:pt x="100" y="1507"/>
                    <a:pt x="99" y="1498"/>
                    <a:pt x="99" y="1498"/>
                  </a:cubicBezTo>
                  <a:cubicBezTo>
                    <a:pt x="99" y="1498"/>
                    <a:pt x="110" y="1500"/>
                    <a:pt x="110" y="1491"/>
                  </a:cubicBezTo>
                  <a:cubicBezTo>
                    <a:pt x="110" y="1490"/>
                    <a:pt x="110" y="1489"/>
                    <a:pt x="110" y="1489"/>
                  </a:cubicBezTo>
                  <a:cubicBezTo>
                    <a:pt x="108" y="1480"/>
                    <a:pt x="89" y="1472"/>
                    <a:pt x="88" y="1471"/>
                  </a:cubicBezTo>
                  <a:cubicBezTo>
                    <a:pt x="88" y="1465"/>
                    <a:pt x="86" y="1423"/>
                    <a:pt x="86" y="1421"/>
                  </a:cubicBezTo>
                  <a:cubicBezTo>
                    <a:pt x="85" y="1419"/>
                    <a:pt x="99" y="1400"/>
                    <a:pt x="101" y="1398"/>
                  </a:cubicBezTo>
                  <a:cubicBezTo>
                    <a:pt x="101" y="1401"/>
                    <a:pt x="100" y="1413"/>
                    <a:pt x="102" y="1425"/>
                  </a:cubicBezTo>
                  <a:cubicBezTo>
                    <a:pt x="105" y="1442"/>
                    <a:pt x="113" y="1460"/>
                    <a:pt x="133" y="1463"/>
                  </a:cubicBezTo>
                  <a:cubicBezTo>
                    <a:pt x="133" y="1463"/>
                    <a:pt x="136" y="1426"/>
                    <a:pt x="138" y="1420"/>
                  </a:cubicBezTo>
                  <a:cubicBezTo>
                    <a:pt x="139" y="1414"/>
                    <a:pt x="139" y="1350"/>
                    <a:pt x="139" y="1350"/>
                  </a:cubicBezTo>
                  <a:cubicBezTo>
                    <a:pt x="139" y="1350"/>
                    <a:pt x="139" y="1348"/>
                    <a:pt x="138" y="1345"/>
                  </a:cubicBezTo>
                  <a:cubicBezTo>
                    <a:pt x="137" y="1339"/>
                    <a:pt x="133" y="1325"/>
                    <a:pt x="118" y="1306"/>
                  </a:cubicBezTo>
                  <a:cubicBezTo>
                    <a:pt x="109" y="1294"/>
                    <a:pt x="105" y="1282"/>
                    <a:pt x="103" y="1269"/>
                  </a:cubicBezTo>
                  <a:cubicBezTo>
                    <a:pt x="100" y="1252"/>
                    <a:pt x="101" y="1236"/>
                    <a:pt x="100" y="1223"/>
                  </a:cubicBezTo>
                  <a:cubicBezTo>
                    <a:pt x="98" y="1200"/>
                    <a:pt x="117" y="1048"/>
                    <a:pt x="122" y="1031"/>
                  </a:cubicBezTo>
                  <a:cubicBezTo>
                    <a:pt x="128" y="1014"/>
                    <a:pt x="132" y="953"/>
                    <a:pt x="131" y="934"/>
                  </a:cubicBezTo>
                  <a:cubicBezTo>
                    <a:pt x="129" y="914"/>
                    <a:pt x="166" y="815"/>
                    <a:pt x="168" y="810"/>
                  </a:cubicBezTo>
                  <a:cubicBezTo>
                    <a:pt x="170" y="809"/>
                    <a:pt x="170" y="809"/>
                    <a:pt x="170" y="809"/>
                  </a:cubicBezTo>
                  <a:cubicBezTo>
                    <a:pt x="170" y="825"/>
                    <a:pt x="171" y="841"/>
                    <a:pt x="172" y="855"/>
                  </a:cubicBezTo>
                  <a:cubicBezTo>
                    <a:pt x="178" y="907"/>
                    <a:pt x="181" y="1087"/>
                    <a:pt x="176" y="1126"/>
                  </a:cubicBezTo>
                  <a:cubicBezTo>
                    <a:pt x="171" y="1165"/>
                    <a:pt x="182" y="1180"/>
                    <a:pt x="162" y="1319"/>
                  </a:cubicBezTo>
                  <a:cubicBezTo>
                    <a:pt x="161" y="1319"/>
                    <a:pt x="161" y="1319"/>
                    <a:pt x="161" y="1319"/>
                  </a:cubicBezTo>
                  <a:cubicBezTo>
                    <a:pt x="161" y="1319"/>
                    <a:pt x="151" y="1402"/>
                    <a:pt x="147" y="1433"/>
                  </a:cubicBezTo>
                  <a:cubicBezTo>
                    <a:pt x="143" y="1460"/>
                    <a:pt x="136" y="1546"/>
                    <a:pt x="149" y="1620"/>
                  </a:cubicBezTo>
                  <a:cubicBezTo>
                    <a:pt x="151" y="1630"/>
                    <a:pt x="153" y="1640"/>
                    <a:pt x="156" y="1650"/>
                  </a:cubicBezTo>
                  <a:cubicBezTo>
                    <a:pt x="164" y="1679"/>
                    <a:pt x="169" y="1704"/>
                    <a:pt x="173" y="1727"/>
                  </a:cubicBezTo>
                  <a:cubicBezTo>
                    <a:pt x="180" y="1765"/>
                    <a:pt x="182" y="1798"/>
                    <a:pt x="180" y="1833"/>
                  </a:cubicBezTo>
                  <a:cubicBezTo>
                    <a:pt x="177" y="1890"/>
                    <a:pt x="190" y="1943"/>
                    <a:pt x="191" y="1997"/>
                  </a:cubicBezTo>
                  <a:cubicBezTo>
                    <a:pt x="192" y="2041"/>
                    <a:pt x="197" y="2161"/>
                    <a:pt x="216" y="2265"/>
                  </a:cubicBezTo>
                  <a:cubicBezTo>
                    <a:pt x="220" y="2289"/>
                    <a:pt x="225" y="2313"/>
                    <a:pt x="231" y="2334"/>
                  </a:cubicBezTo>
                  <a:cubicBezTo>
                    <a:pt x="234" y="2345"/>
                    <a:pt x="236" y="2355"/>
                    <a:pt x="238" y="2364"/>
                  </a:cubicBezTo>
                  <a:cubicBezTo>
                    <a:pt x="255" y="2457"/>
                    <a:pt x="224" y="2499"/>
                    <a:pt x="224" y="2499"/>
                  </a:cubicBezTo>
                  <a:cubicBezTo>
                    <a:pt x="224" y="2499"/>
                    <a:pt x="200" y="2541"/>
                    <a:pt x="192" y="2571"/>
                  </a:cubicBezTo>
                  <a:cubicBezTo>
                    <a:pt x="187" y="2589"/>
                    <a:pt x="173" y="2594"/>
                    <a:pt x="168" y="2608"/>
                  </a:cubicBezTo>
                  <a:cubicBezTo>
                    <a:pt x="164" y="2620"/>
                    <a:pt x="150" y="2629"/>
                    <a:pt x="153" y="2648"/>
                  </a:cubicBezTo>
                  <a:cubicBezTo>
                    <a:pt x="153" y="2651"/>
                    <a:pt x="154" y="2654"/>
                    <a:pt x="155" y="2657"/>
                  </a:cubicBezTo>
                  <a:cubicBezTo>
                    <a:pt x="155" y="2657"/>
                    <a:pt x="160" y="2682"/>
                    <a:pt x="172" y="2673"/>
                  </a:cubicBezTo>
                  <a:cubicBezTo>
                    <a:pt x="172" y="2673"/>
                    <a:pt x="182" y="2690"/>
                    <a:pt x="194" y="2683"/>
                  </a:cubicBezTo>
                  <a:cubicBezTo>
                    <a:pt x="194" y="2684"/>
                    <a:pt x="194" y="2684"/>
                    <a:pt x="194" y="2685"/>
                  </a:cubicBezTo>
                  <a:cubicBezTo>
                    <a:pt x="195" y="2683"/>
                    <a:pt x="195" y="2683"/>
                    <a:pt x="195" y="2683"/>
                  </a:cubicBezTo>
                  <a:cubicBezTo>
                    <a:pt x="196" y="2685"/>
                    <a:pt x="211" y="2700"/>
                    <a:pt x="221" y="2685"/>
                  </a:cubicBezTo>
                  <a:cubicBezTo>
                    <a:pt x="221" y="2686"/>
                    <a:pt x="221" y="2687"/>
                    <a:pt x="222" y="2689"/>
                  </a:cubicBezTo>
                  <a:cubicBezTo>
                    <a:pt x="223" y="2696"/>
                    <a:pt x="228" y="2706"/>
                    <a:pt x="249" y="2705"/>
                  </a:cubicBezTo>
                  <a:cubicBezTo>
                    <a:pt x="279" y="2703"/>
                    <a:pt x="281" y="2690"/>
                    <a:pt x="280" y="2672"/>
                  </a:cubicBezTo>
                  <a:cubicBezTo>
                    <a:pt x="279" y="2654"/>
                    <a:pt x="293" y="2651"/>
                    <a:pt x="293" y="2651"/>
                  </a:cubicBezTo>
                  <a:cubicBezTo>
                    <a:pt x="293" y="2651"/>
                    <a:pt x="314" y="2635"/>
                    <a:pt x="314" y="2616"/>
                  </a:cubicBezTo>
                  <a:cubicBezTo>
                    <a:pt x="314" y="2596"/>
                    <a:pt x="328" y="2580"/>
                    <a:pt x="328" y="2580"/>
                  </a:cubicBezTo>
                  <a:cubicBezTo>
                    <a:pt x="328" y="2580"/>
                    <a:pt x="344" y="2573"/>
                    <a:pt x="337" y="2535"/>
                  </a:cubicBezTo>
                  <a:cubicBezTo>
                    <a:pt x="337" y="2532"/>
                    <a:pt x="336" y="2528"/>
                    <a:pt x="335" y="2524"/>
                  </a:cubicBezTo>
                  <a:cubicBezTo>
                    <a:pt x="335" y="2523"/>
                    <a:pt x="341" y="2500"/>
                    <a:pt x="337" y="2478"/>
                  </a:cubicBezTo>
                  <a:cubicBezTo>
                    <a:pt x="337" y="2477"/>
                    <a:pt x="336" y="2475"/>
                    <a:pt x="336" y="2473"/>
                  </a:cubicBezTo>
                  <a:cubicBezTo>
                    <a:pt x="336" y="2472"/>
                    <a:pt x="335" y="2471"/>
                    <a:pt x="335" y="2469"/>
                  </a:cubicBezTo>
                  <a:cubicBezTo>
                    <a:pt x="330" y="2440"/>
                    <a:pt x="332" y="2368"/>
                    <a:pt x="333" y="2341"/>
                  </a:cubicBezTo>
                  <a:cubicBezTo>
                    <a:pt x="334" y="2311"/>
                    <a:pt x="352" y="2147"/>
                    <a:pt x="340" y="2083"/>
                  </a:cubicBezTo>
                  <a:cubicBezTo>
                    <a:pt x="340" y="2083"/>
                    <a:pt x="340" y="2083"/>
                    <a:pt x="340" y="2082"/>
                  </a:cubicBezTo>
                  <a:cubicBezTo>
                    <a:pt x="340" y="2082"/>
                    <a:pt x="340" y="2082"/>
                    <a:pt x="340" y="2082"/>
                  </a:cubicBezTo>
                  <a:cubicBezTo>
                    <a:pt x="339" y="2079"/>
                    <a:pt x="339" y="2076"/>
                    <a:pt x="338" y="2073"/>
                  </a:cubicBezTo>
                  <a:cubicBezTo>
                    <a:pt x="321" y="1974"/>
                    <a:pt x="348" y="1939"/>
                    <a:pt x="348" y="1890"/>
                  </a:cubicBezTo>
                  <a:cubicBezTo>
                    <a:pt x="348" y="1890"/>
                    <a:pt x="352" y="1833"/>
                    <a:pt x="346" y="1787"/>
                  </a:cubicBezTo>
                  <a:cubicBezTo>
                    <a:pt x="341" y="1740"/>
                    <a:pt x="351" y="1688"/>
                    <a:pt x="357" y="1629"/>
                  </a:cubicBezTo>
                  <a:cubicBezTo>
                    <a:pt x="360" y="1591"/>
                    <a:pt x="366" y="1555"/>
                    <a:pt x="370" y="1527"/>
                  </a:cubicBezTo>
                  <a:cubicBezTo>
                    <a:pt x="375" y="1529"/>
                    <a:pt x="381" y="1530"/>
                    <a:pt x="387" y="1530"/>
                  </a:cubicBezTo>
                  <a:cubicBezTo>
                    <a:pt x="389" y="1530"/>
                    <a:pt x="391" y="1530"/>
                    <a:pt x="393" y="1529"/>
                  </a:cubicBezTo>
                  <a:cubicBezTo>
                    <a:pt x="397" y="1557"/>
                    <a:pt x="403" y="1592"/>
                    <a:pt x="406" y="1628"/>
                  </a:cubicBezTo>
                  <a:cubicBezTo>
                    <a:pt x="412" y="1687"/>
                    <a:pt x="422" y="1739"/>
                    <a:pt x="416" y="1786"/>
                  </a:cubicBezTo>
                  <a:cubicBezTo>
                    <a:pt x="411" y="1833"/>
                    <a:pt x="415" y="1889"/>
                    <a:pt x="415" y="1889"/>
                  </a:cubicBezTo>
                  <a:cubicBezTo>
                    <a:pt x="415" y="1900"/>
                    <a:pt x="416" y="1911"/>
                    <a:pt x="418" y="1921"/>
                  </a:cubicBezTo>
                  <a:cubicBezTo>
                    <a:pt x="420" y="1934"/>
                    <a:pt x="423" y="1946"/>
                    <a:pt x="426" y="1960"/>
                  </a:cubicBezTo>
                  <a:cubicBezTo>
                    <a:pt x="431" y="1989"/>
                    <a:pt x="434" y="2026"/>
                    <a:pt x="423" y="2082"/>
                  </a:cubicBezTo>
                  <a:cubicBezTo>
                    <a:pt x="411" y="2147"/>
                    <a:pt x="429" y="2311"/>
                    <a:pt x="430" y="2340"/>
                  </a:cubicBezTo>
                  <a:cubicBezTo>
                    <a:pt x="431" y="2369"/>
                    <a:pt x="433" y="2450"/>
                    <a:pt x="427" y="2473"/>
                  </a:cubicBezTo>
                  <a:cubicBezTo>
                    <a:pt x="423" y="2490"/>
                    <a:pt x="425" y="2507"/>
                    <a:pt x="426" y="2516"/>
                  </a:cubicBezTo>
                  <a:cubicBezTo>
                    <a:pt x="427" y="2520"/>
                    <a:pt x="428" y="2522"/>
                    <a:pt x="428" y="2523"/>
                  </a:cubicBezTo>
                  <a:cubicBezTo>
                    <a:pt x="423" y="2541"/>
                    <a:pt x="423" y="2553"/>
                    <a:pt x="425" y="2562"/>
                  </a:cubicBezTo>
                  <a:cubicBezTo>
                    <a:pt x="428" y="2576"/>
                    <a:pt x="435" y="2580"/>
                    <a:pt x="435" y="2580"/>
                  </a:cubicBezTo>
                  <a:cubicBezTo>
                    <a:pt x="435" y="2580"/>
                    <a:pt x="446" y="2592"/>
                    <a:pt x="449" y="2608"/>
                  </a:cubicBezTo>
                  <a:cubicBezTo>
                    <a:pt x="449" y="2610"/>
                    <a:pt x="449" y="2613"/>
                    <a:pt x="449" y="2615"/>
                  </a:cubicBezTo>
                  <a:cubicBezTo>
                    <a:pt x="449" y="2616"/>
                    <a:pt x="449" y="2618"/>
                    <a:pt x="450" y="2619"/>
                  </a:cubicBezTo>
                  <a:cubicBezTo>
                    <a:pt x="452" y="2637"/>
                    <a:pt x="470" y="2651"/>
                    <a:pt x="470" y="2651"/>
                  </a:cubicBezTo>
                  <a:cubicBezTo>
                    <a:pt x="470" y="2651"/>
                    <a:pt x="480" y="2653"/>
                    <a:pt x="483" y="2665"/>
                  </a:cubicBezTo>
                  <a:cubicBezTo>
                    <a:pt x="483" y="2667"/>
                    <a:pt x="483" y="2669"/>
                    <a:pt x="483" y="2671"/>
                  </a:cubicBezTo>
                  <a:cubicBezTo>
                    <a:pt x="483" y="2676"/>
                    <a:pt x="483" y="2680"/>
                    <a:pt x="483" y="2684"/>
                  </a:cubicBezTo>
                  <a:cubicBezTo>
                    <a:pt x="485" y="2696"/>
                    <a:pt x="492" y="2703"/>
                    <a:pt x="514" y="2705"/>
                  </a:cubicBezTo>
                  <a:cubicBezTo>
                    <a:pt x="544" y="2707"/>
                    <a:pt x="542" y="2685"/>
                    <a:pt x="542" y="2685"/>
                  </a:cubicBezTo>
                  <a:cubicBezTo>
                    <a:pt x="551" y="2699"/>
                    <a:pt x="566" y="2686"/>
                    <a:pt x="568" y="2683"/>
                  </a:cubicBezTo>
                  <a:cubicBezTo>
                    <a:pt x="569" y="2685"/>
                    <a:pt x="569" y="2685"/>
                    <a:pt x="569" y="2685"/>
                  </a:cubicBezTo>
                  <a:cubicBezTo>
                    <a:pt x="569" y="2684"/>
                    <a:pt x="569" y="2684"/>
                    <a:pt x="569" y="2683"/>
                  </a:cubicBezTo>
                  <a:cubicBezTo>
                    <a:pt x="581" y="2690"/>
                    <a:pt x="591" y="2673"/>
                    <a:pt x="591" y="2673"/>
                  </a:cubicBezTo>
                  <a:cubicBezTo>
                    <a:pt x="603" y="2682"/>
                    <a:pt x="608" y="2657"/>
                    <a:pt x="608" y="2657"/>
                  </a:cubicBezTo>
                  <a:cubicBezTo>
                    <a:pt x="611" y="2649"/>
                    <a:pt x="611" y="2642"/>
                    <a:pt x="610" y="2637"/>
                  </a:cubicBezTo>
                  <a:cubicBezTo>
                    <a:pt x="607" y="2625"/>
                    <a:pt x="598" y="2617"/>
                    <a:pt x="595" y="2608"/>
                  </a:cubicBezTo>
                  <a:cubicBezTo>
                    <a:pt x="590" y="2594"/>
                    <a:pt x="576" y="2589"/>
                    <a:pt x="571" y="2571"/>
                  </a:cubicBezTo>
                  <a:cubicBezTo>
                    <a:pt x="563" y="2541"/>
                    <a:pt x="539" y="2499"/>
                    <a:pt x="539" y="2499"/>
                  </a:cubicBezTo>
                  <a:cubicBezTo>
                    <a:pt x="539" y="2499"/>
                    <a:pt x="528" y="2484"/>
                    <a:pt x="523" y="2454"/>
                  </a:cubicBezTo>
                  <a:cubicBezTo>
                    <a:pt x="518" y="2427"/>
                    <a:pt x="517" y="2387"/>
                    <a:pt x="532" y="2334"/>
                  </a:cubicBezTo>
                  <a:cubicBezTo>
                    <a:pt x="563" y="2220"/>
                    <a:pt x="570" y="2052"/>
                    <a:pt x="572" y="1998"/>
                  </a:cubicBezTo>
                  <a:cubicBezTo>
                    <a:pt x="573" y="1944"/>
                    <a:pt x="586" y="1891"/>
                    <a:pt x="583" y="1834"/>
                  </a:cubicBezTo>
                  <a:cubicBezTo>
                    <a:pt x="580" y="1777"/>
                    <a:pt x="586" y="1729"/>
                    <a:pt x="607" y="1650"/>
                  </a:cubicBezTo>
                  <a:cubicBezTo>
                    <a:pt x="629" y="1572"/>
                    <a:pt x="621" y="1465"/>
                    <a:pt x="623" y="1433"/>
                  </a:cubicBezTo>
                  <a:cubicBezTo>
                    <a:pt x="627" y="1376"/>
                    <a:pt x="620" y="1312"/>
                    <a:pt x="620" y="1312"/>
                  </a:cubicBezTo>
                  <a:cubicBezTo>
                    <a:pt x="620" y="1312"/>
                    <a:pt x="620" y="1312"/>
                    <a:pt x="620" y="1312"/>
                  </a:cubicBezTo>
                  <a:cubicBezTo>
                    <a:pt x="620" y="1311"/>
                    <a:pt x="620" y="1311"/>
                    <a:pt x="620" y="1311"/>
                  </a:cubicBezTo>
                  <a:cubicBezTo>
                    <a:pt x="619" y="1311"/>
                    <a:pt x="619" y="1311"/>
                    <a:pt x="619" y="1311"/>
                  </a:cubicBezTo>
                  <a:cubicBezTo>
                    <a:pt x="618" y="1299"/>
                    <a:pt x="614" y="1276"/>
                    <a:pt x="611" y="1255"/>
                  </a:cubicBezTo>
                  <a:cubicBezTo>
                    <a:pt x="608" y="1242"/>
                    <a:pt x="606" y="1229"/>
                    <a:pt x="603" y="1219"/>
                  </a:cubicBezTo>
                  <a:cubicBezTo>
                    <a:pt x="602" y="1215"/>
                    <a:pt x="601" y="1210"/>
                    <a:pt x="600" y="1204"/>
                  </a:cubicBezTo>
                  <a:cubicBezTo>
                    <a:pt x="593" y="1162"/>
                    <a:pt x="587" y="1083"/>
                    <a:pt x="590" y="1038"/>
                  </a:cubicBezTo>
                  <a:cubicBezTo>
                    <a:pt x="593" y="989"/>
                    <a:pt x="626" y="874"/>
                    <a:pt x="627" y="792"/>
                  </a:cubicBezTo>
                  <a:cubicBezTo>
                    <a:pt x="628" y="793"/>
                    <a:pt x="628" y="793"/>
                    <a:pt x="628" y="793"/>
                  </a:cubicBezTo>
                  <a:cubicBezTo>
                    <a:pt x="628" y="794"/>
                    <a:pt x="628" y="794"/>
                    <a:pt x="628" y="794"/>
                  </a:cubicBezTo>
                  <a:cubicBezTo>
                    <a:pt x="628" y="793"/>
                    <a:pt x="628" y="793"/>
                    <a:pt x="628" y="793"/>
                  </a:cubicBezTo>
                  <a:cubicBezTo>
                    <a:pt x="631" y="799"/>
                    <a:pt x="631" y="799"/>
                    <a:pt x="631" y="799"/>
                  </a:cubicBezTo>
                  <a:cubicBezTo>
                    <a:pt x="632" y="805"/>
                    <a:pt x="634" y="814"/>
                    <a:pt x="636" y="827"/>
                  </a:cubicBezTo>
                  <a:cubicBezTo>
                    <a:pt x="641" y="854"/>
                    <a:pt x="649" y="894"/>
                    <a:pt x="656" y="932"/>
                  </a:cubicBezTo>
                  <a:cubicBezTo>
                    <a:pt x="662" y="970"/>
                    <a:pt x="668" y="1004"/>
                    <a:pt x="668" y="1020"/>
                  </a:cubicBezTo>
                  <a:cubicBezTo>
                    <a:pt x="668" y="1058"/>
                    <a:pt x="669" y="1223"/>
                    <a:pt x="672" y="1250"/>
                  </a:cubicBezTo>
                  <a:cubicBezTo>
                    <a:pt x="676" y="1277"/>
                    <a:pt x="677" y="1307"/>
                    <a:pt x="659" y="1331"/>
                  </a:cubicBezTo>
                  <a:cubicBezTo>
                    <a:pt x="641" y="1356"/>
                    <a:pt x="636" y="1373"/>
                    <a:pt x="634" y="1380"/>
                  </a:cubicBezTo>
                  <a:cubicBezTo>
                    <a:pt x="632" y="1386"/>
                    <a:pt x="633" y="1460"/>
                    <a:pt x="633" y="1460"/>
                  </a:cubicBezTo>
                  <a:cubicBezTo>
                    <a:pt x="634" y="1461"/>
                    <a:pt x="634" y="1461"/>
                    <a:pt x="634" y="1461"/>
                  </a:cubicBezTo>
                  <a:cubicBezTo>
                    <a:pt x="634" y="1461"/>
                    <a:pt x="634" y="1461"/>
                    <a:pt x="634" y="1461"/>
                  </a:cubicBezTo>
                  <a:cubicBezTo>
                    <a:pt x="639" y="1486"/>
                    <a:pt x="639" y="1486"/>
                    <a:pt x="639" y="1486"/>
                  </a:cubicBezTo>
                  <a:cubicBezTo>
                    <a:pt x="665" y="1478"/>
                    <a:pt x="660" y="1412"/>
                    <a:pt x="660" y="1412"/>
                  </a:cubicBezTo>
                  <a:cubicBezTo>
                    <a:pt x="668" y="1421"/>
                    <a:pt x="671" y="1431"/>
                    <a:pt x="672" y="1439"/>
                  </a:cubicBezTo>
                  <a:cubicBezTo>
                    <a:pt x="674" y="1448"/>
                    <a:pt x="674" y="1456"/>
                    <a:pt x="674" y="1461"/>
                  </a:cubicBezTo>
                  <a:cubicBezTo>
                    <a:pt x="675" y="1471"/>
                    <a:pt x="672" y="1497"/>
                    <a:pt x="668" y="1500"/>
                  </a:cubicBezTo>
                  <a:cubicBezTo>
                    <a:pt x="665" y="1502"/>
                    <a:pt x="659" y="1519"/>
                    <a:pt x="661" y="1528"/>
                  </a:cubicBezTo>
                  <a:cubicBezTo>
                    <a:pt x="661" y="1531"/>
                    <a:pt x="662" y="1533"/>
                    <a:pt x="663" y="1534"/>
                  </a:cubicBezTo>
                  <a:cubicBezTo>
                    <a:pt x="670" y="1541"/>
                    <a:pt x="682" y="1532"/>
                    <a:pt x="682" y="1532"/>
                  </a:cubicBezTo>
                  <a:cubicBezTo>
                    <a:pt x="691" y="1537"/>
                    <a:pt x="699" y="1530"/>
                    <a:pt x="704" y="1524"/>
                  </a:cubicBezTo>
                  <a:cubicBezTo>
                    <a:pt x="704" y="1525"/>
                    <a:pt x="704" y="1525"/>
                    <a:pt x="704" y="1526"/>
                  </a:cubicBezTo>
                  <a:cubicBezTo>
                    <a:pt x="705" y="1523"/>
                    <a:pt x="705" y="1523"/>
                    <a:pt x="705" y="1523"/>
                  </a:cubicBezTo>
                  <a:cubicBezTo>
                    <a:pt x="707" y="1521"/>
                    <a:pt x="708" y="1519"/>
                    <a:pt x="708" y="1519"/>
                  </a:cubicBezTo>
                  <a:cubicBezTo>
                    <a:pt x="717" y="1520"/>
                    <a:pt x="741" y="1500"/>
                    <a:pt x="750" y="1481"/>
                  </a:cubicBezTo>
                  <a:cubicBezTo>
                    <a:pt x="760" y="1461"/>
                    <a:pt x="765" y="1408"/>
                    <a:pt x="758" y="1367"/>
                  </a:cubicBezTo>
                  <a:cubicBezTo>
                    <a:pt x="750" y="1327"/>
                    <a:pt x="750" y="1273"/>
                    <a:pt x="758" y="1227"/>
                  </a:cubicBezTo>
                  <a:close/>
                </a:path>
              </a:pathLst>
            </a:custGeom>
            <a:grpFill/>
            <a:ln w="0" cap="rnd" cmpd="sng">
              <a:solidFill>
                <a:schemeClr val="tx1"/>
              </a:solidFill>
              <a:prstDash val="solid"/>
              <a:round/>
              <a:headEnd/>
              <a:tailEnd/>
            </a:ln>
          </p:spPr>
          <p:txBody>
            <a:bodyPr/>
            <a:lstStyle/>
            <a:p>
              <a:endParaRPr lang="fr-FR" sz="1114"/>
            </a:p>
          </p:txBody>
        </p:sp>
      </p:grpSp>
      <p:grpSp>
        <p:nvGrpSpPr>
          <p:cNvPr id="82" name="Group 206">
            <a:extLst>
              <a:ext uri="{FF2B5EF4-FFF2-40B4-BE49-F238E27FC236}">
                <a16:creationId xmlns:a16="http://schemas.microsoft.com/office/drawing/2014/main" id="{F9C9BF53-9DAB-FCA3-282F-C31666CC179E}"/>
              </a:ext>
            </a:extLst>
          </p:cNvPr>
          <p:cNvGrpSpPr>
            <a:grpSpLocks/>
          </p:cNvGrpSpPr>
          <p:nvPr/>
        </p:nvGrpSpPr>
        <p:grpSpPr bwMode="auto">
          <a:xfrm>
            <a:off x="4500195" y="3078939"/>
            <a:ext cx="171732" cy="507790"/>
            <a:chOff x="1531" y="712"/>
            <a:chExt cx="630" cy="2189"/>
          </a:xfrm>
          <a:solidFill>
            <a:schemeClr val="bg1"/>
          </a:solidFill>
        </p:grpSpPr>
        <p:sp>
          <p:nvSpPr>
            <p:cNvPr id="83" name="Freeform 207">
              <a:extLst>
                <a:ext uri="{FF2B5EF4-FFF2-40B4-BE49-F238E27FC236}">
                  <a16:creationId xmlns:a16="http://schemas.microsoft.com/office/drawing/2014/main" id="{7A8365A9-3303-B1D0-CBC5-84B5838A928D}"/>
                </a:ext>
              </a:extLst>
            </p:cNvPr>
            <p:cNvSpPr>
              <a:spLocks/>
            </p:cNvSpPr>
            <p:nvPr/>
          </p:nvSpPr>
          <p:spPr bwMode="auto">
            <a:xfrm>
              <a:off x="1531" y="712"/>
              <a:ext cx="630" cy="2189"/>
            </a:xfrm>
            <a:custGeom>
              <a:avLst/>
              <a:gdLst>
                <a:gd name="T0" fmla="*/ 389 w 778"/>
                <a:gd name="T1" fmla="*/ 340 h 2707"/>
                <a:gd name="T2" fmla="*/ 264 w 778"/>
                <a:gd name="T3" fmla="*/ 215 h 2707"/>
                <a:gd name="T4" fmla="*/ 264 w 778"/>
                <a:gd name="T5" fmla="*/ 213 h 2707"/>
                <a:gd name="T6" fmla="*/ 274 w 778"/>
                <a:gd name="T7" fmla="*/ 193 h 2707"/>
                <a:gd name="T8" fmla="*/ 292 w 778"/>
                <a:gd name="T9" fmla="*/ 150 h 2707"/>
                <a:gd name="T10" fmla="*/ 300 w 778"/>
                <a:gd name="T11" fmla="*/ 116 h 2707"/>
                <a:gd name="T12" fmla="*/ 286 w 778"/>
                <a:gd name="T13" fmla="*/ 112 h 2707"/>
                <a:gd name="T14" fmla="*/ 285 w 778"/>
                <a:gd name="T15" fmla="*/ 87 h 2707"/>
                <a:gd name="T16" fmla="*/ 236 w 778"/>
                <a:gd name="T17" fmla="*/ 11 h 2707"/>
                <a:gd name="T18" fmla="*/ 206 w 778"/>
                <a:gd name="T19" fmla="*/ 3 h 2707"/>
                <a:gd name="T20" fmla="*/ 147 w 778"/>
                <a:gd name="T21" fmla="*/ 14 h 2707"/>
                <a:gd name="T22" fmla="*/ 124 w 778"/>
                <a:gd name="T23" fmla="*/ 40 h 2707"/>
                <a:gd name="T24" fmla="*/ 119 w 778"/>
                <a:gd name="T25" fmla="*/ 82 h 2707"/>
                <a:gd name="T26" fmla="*/ 124 w 778"/>
                <a:gd name="T27" fmla="*/ 123 h 2707"/>
                <a:gd name="T28" fmla="*/ 126 w 778"/>
                <a:gd name="T29" fmla="*/ 129 h 2707"/>
                <a:gd name="T30" fmla="*/ 127 w 778"/>
                <a:gd name="T31" fmla="*/ 134 h 2707"/>
                <a:gd name="T32" fmla="*/ 130 w 778"/>
                <a:gd name="T33" fmla="*/ 139 h 2707"/>
                <a:gd name="T34" fmla="*/ 116 w 778"/>
                <a:gd name="T35" fmla="*/ 152 h 2707"/>
                <a:gd name="T36" fmla="*/ 148 w 778"/>
                <a:gd name="T37" fmla="*/ 192 h 2707"/>
                <a:gd name="T38" fmla="*/ 160 w 778"/>
                <a:gd name="T39" fmla="*/ 254 h 2707"/>
                <a:gd name="T40" fmla="*/ 9 w 778"/>
                <a:gd name="T41" fmla="*/ 658 h 2707"/>
                <a:gd name="T42" fmla="*/ 4 w 778"/>
                <a:gd name="T43" fmla="*/ 770 h 2707"/>
                <a:gd name="T44" fmla="*/ 23 w 778"/>
                <a:gd name="T45" fmla="*/ 784 h 2707"/>
                <a:gd name="T46" fmla="*/ 58 w 778"/>
                <a:gd name="T47" fmla="*/ 788 h 2707"/>
                <a:gd name="T48" fmla="*/ 54 w 778"/>
                <a:gd name="T49" fmla="*/ 754 h 2707"/>
                <a:gd name="T50" fmla="*/ 74 w 778"/>
                <a:gd name="T51" fmla="*/ 712 h 2707"/>
                <a:gd name="T52" fmla="*/ 65 w 778"/>
                <a:gd name="T53" fmla="*/ 545 h 2707"/>
                <a:gd name="T54" fmla="*/ 92 w 778"/>
                <a:gd name="T55" fmla="*/ 452 h 2707"/>
                <a:gd name="T56" fmla="*/ 78 w 778"/>
                <a:gd name="T57" fmla="*/ 758 h 2707"/>
                <a:gd name="T58" fmla="*/ 96 w 778"/>
                <a:gd name="T59" fmla="*/ 969 h 2707"/>
                <a:gd name="T60" fmla="*/ 126 w 778"/>
                <a:gd name="T61" fmla="*/ 1250 h 2707"/>
                <a:gd name="T62" fmla="*/ 81 w 778"/>
                <a:gd name="T63" fmla="*/ 1400 h 2707"/>
                <a:gd name="T64" fmla="*/ 103 w 778"/>
                <a:gd name="T65" fmla="*/ 1420 h 2707"/>
                <a:gd name="T66" fmla="*/ 133 w 778"/>
                <a:gd name="T67" fmla="*/ 1430 h 2707"/>
                <a:gd name="T68" fmla="*/ 174 w 778"/>
                <a:gd name="T69" fmla="*/ 1364 h 2707"/>
                <a:gd name="T70" fmla="*/ 178 w 778"/>
                <a:gd name="T71" fmla="*/ 1308 h 2707"/>
                <a:gd name="T72" fmla="*/ 181 w 778"/>
                <a:gd name="T73" fmla="*/ 1101 h 2707"/>
                <a:gd name="T74" fmla="*/ 184 w 778"/>
                <a:gd name="T75" fmla="*/ 944 h 2707"/>
                <a:gd name="T76" fmla="*/ 209 w 778"/>
                <a:gd name="T77" fmla="*/ 808 h 2707"/>
                <a:gd name="T78" fmla="*/ 222 w 778"/>
                <a:gd name="T79" fmla="*/ 1016 h 2707"/>
                <a:gd name="T80" fmla="*/ 227 w 778"/>
                <a:gd name="T81" fmla="*/ 1308 h 2707"/>
                <a:gd name="T82" fmla="*/ 231 w 778"/>
                <a:gd name="T83" fmla="*/ 1364 h 2707"/>
                <a:gd name="T84" fmla="*/ 250 w 778"/>
                <a:gd name="T85" fmla="*/ 1402 h 2707"/>
                <a:gd name="T86" fmla="*/ 273 w 778"/>
                <a:gd name="T87" fmla="*/ 1430 h 2707"/>
                <a:gd name="T88" fmla="*/ 302 w 778"/>
                <a:gd name="T89" fmla="*/ 1419 h 2707"/>
                <a:gd name="T90" fmla="*/ 316 w 778"/>
                <a:gd name="T91" fmla="*/ 1379 h 2707"/>
                <a:gd name="T92" fmla="*/ 283 w 778"/>
                <a:gd name="T93" fmla="*/ 1234 h 2707"/>
                <a:gd name="T94" fmla="*/ 330 w 778"/>
                <a:gd name="T95" fmla="*/ 758 h 2707"/>
                <a:gd name="T96" fmla="*/ 329 w 778"/>
                <a:gd name="T97" fmla="*/ 693 h 2707"/>
                <a:gd name="T98" fmla="*/ 313 w 778"/>
                <a:gd name="T99" fmla="*/ 548 h 2707"/>
                <a:gd name="T100" fmla="*/ 334 w 778"/>
                <a:gd name="T101" fmla="*/ 419 h 2707"/>
                <a:gd name="T102" fmla="*/ 355 w 778"/>
                <a:gd name="T103" fmla="*/ 539 h 2707"/>
                <a:gd name="T104" fmla="*/ 336 w 778"/>
                <a:gd name="T105" fmla="*/ 772 h 2707"/>
                <a:gd name="T106" fmla="*/ 350 w 778"/>
                <a:gd name="T107" fmla="*/ 746 h 2707"/>
                <a:gd name="T108" fmla="*/ 351 w 778"/>
                <a:gd name="T109" fmla="*/ 808 h 2707"/>
                <a:gd name="T110" fmla="*/ 374 w 778"/>
                <a:gd name="T111" fmla="*/ 807 h 2707"/>
                <a:gd name="T112" fmla="*/ 402 w 778"/>
                <a:gd name="T113" fmla="*/ 723 h 270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778" h="2707">
                  <a:moveTo>
                    <a:pt x="758" y="1227"/>
                  </a:moveTo>
                  <a:cubicBezTo>
                    <a:pt x="775" y="1130"/>
                    <a:pt x="778" y="1007"/>
                    <a:pt x="776" y="974"/>
                  </a:cubicBezTo>
                  <a:cubicBezTo>
                    <a:pt x="773" y="941"/>
                    <a:pt x="743" y="794"/>
                    <a:pt x="736" y="674"/>
                  </a:cubicBezTo>
                  <a:cubicBezTo>
                    <a:pt x="736" y="663"/>
                    <a:pt x="734" y="652"/>
                    <a:pt x="733" y="642"/>
                  </a:cubicBezTo>
                  <a:cubicBezTo>
                    <a:pt x="717" y="550"/>
                    <a:pt x="657" y="530"/>
                    <a:pt x="644" y="529"/>
                  </a:cubicBezTo>
                  <a:cubicBezTo>
                    <a:pt x="629" y="528"/>
                    <a:pt x="575" y="509"/>
                    <a:pt x="528" y="494"/>
                  </a:cubicBezTo>
                  <a:cubicBezTo>
                    <a:pt x="522" y="493"/>
                    <a:pt x="518" y="490"/>
                    <a:pt x="514" y="487"/>
                  </a:cubicBezTo>
                  <a:cubicBezTo>
                    <a:pt x="498" y="469"/>
                    <a:pt x="496" y="433"/>
                    <a:pt x="498" y="407"/>
                  </a:cubicBezTo>
                  <a:cubicBezTo>
                    <a:pt x="498" y="407"/>
                    <a:pt x="498" y="406"/>
                    <a:pt x="498" y="406"/>
                  </a:cubicBezTo>
                  <a:cubicBezTo>
                    <a:pt x="498" y="406"/>
                    <a:pt x="498" y="406"/>
                    <a:pt x="498" y="406"/>
                  </a:cubicBezTo>
                  <a:cubicBezTo>
                    <a:pt x="498" y="405"/>
                    <a:pt x="498" y="403"/>
                    <a:pt x="498" y="402"/>
                  </a:cubicBezTo>
                  <a:cubicBezTo>
                    <a:pt x="498" y="402"/>
                    <a:pt x="498" y="402"/>
                    <a:pt x="498" y="402"/>
                  </a:cubicBezTo>
                  <a:cubicBezTo>
                    <a:pt x="498" y="403"/>
                    <a:pt x="498" y="404"/>
                    <a:pt x="498" y="406"/>
                  </a:cubicBezTo>
                  <a:cubicBezTo>
                    <a:pt x="499" y="401"/>
                    <a:pt x="499" y="401"/>
                    <a:pt x="499" y="401"/>
                  </a:cubicBezTo>
                  <a:cubicBezTo>
                    <a:pt x="502" y="395"/>
                    <a:pt x="504" y="390"/>
                    <a:pt x="507" y="385"/>
                  </a:cubicBezTo>
                  <a:cubicBezTo>
                    <a:pt x="512" y="376"/>
                    <a:pt x="515" y="369"/>
                    <a:pt x="516" y="365"/>
                  </a:cubicBezTo>
                  <a:cubicBezTo>
                    <a:pt x="518" y="357"/>
                    <a:pt x="522" y="341"/>
                    <a:pt x="526" y="321"/>
                  </a:cubicBezTo>
                  <a:cubicBezTo>
                    <a:pt x="530" y="323"/>
                    <a:pt x="534" y="323"/>
                    <a:pt x="538" y="322"/>
                  </a:cubicBezTo>
                  <a:cubicBezTo>
                    <a:pt x="549" y="317"/>
                    <a:pt x="550" y="302"/>
                    <a:pt x="550" y="291"/>
                  </a:cubicBezTo>
                  <a:cubicBezTo>
                    <a:pt x="550" y="289"/>
                    <a:pt x="550" y="287"/>
                    <a:pt x="550" y="285"/>
                  </a:cubicBezTo>
                  <a:cubicBezTo>
                    <a:pt x="550" y="284"/>
                    <a:pt x="550" y="284"/>
                    <a:pt x="550" y="283"/>
                  </a:cubicBezTo>
                  <a:cubicBezTo>
                    <a:pt x="550" y="273"/>
                    <a:pt x="553" y="261"/>
                    <a:pt x="557" y="252"/>
                  </a:cubicBezTo>
                  <a:cubicBezTo>
                    <a:pt x="560" y="242"/>
                    <a:pt x="563" y="234"/>
                    <a:pt x="565" y="224"/>
                  </a:cubicBezTo>
                  <a:cubicBezTo>
                    <a:pt x="565" y="222"/>
                    <a:pt x="565" y="220"/>
                    <a:pt x="565" y="219"/>
                  </a:cubicBezTo>
                  <a:cubicBezTo>
                    <a:pt x="565" y="211"/>
                    <a:pt x="562" y="203"/>
                    <a:pt x="553" y="202"/>
                  </a:cubicBezTo>
                  <a:cubicBezTo>
                    <a:pt x="547" y="202"/>
                    <a:pt x="542" y="206"/>
                    <a:pt x="538" y="211"/>
                  </a:cubicBezTo>
                  <a:cubicBezTo>
                    <a:pt x="538" y="211"/>
                    <a:pt x="538" y="211"/>
                    <a:pt x="538" y="211"/>
                  </a:cubicBezTo>
                  <a:cubicBezTo>
                    <a:pt x="538" y="211"/>
                    <a:pt x="538" y="212"/>
                    <a:pt x="538" y="212"/>
                  </a:cubicBezTo>
                  <a:cubicBezTo>
                    <a:pt x="538" y="210"/>
                    <a:pt x="538" y="208"/>
                    <a:pt x="538" y="206"/>
                  </a:cubicBezTo>
                  <a:cubicBezTo>
                    <a:pt x="539" y="196"/>
                    <a:pt x="541" y="185"/>
                    <a:pt x="539" y="176"/>
                  </a:cubicBezTo>
                  <a:cubicBezTo>
                    <a:pt x="539" y="174"/>
                    <a:pt x="539" y="173"/>
                    <a:pt x="538" y="171"/>
                  </a:cubicBezTo>
                  <a:cubicBezTo>
                    <a:pt x="538" y="169"/>
                    <a:pt x="537" y="167"/>
                    <a:pt x="537" y="165"/>
                  </a:cubicBezTo>
                  <a:cubicBezTo>
                    <a:pt x="536" y="159"/>
                    <a:pt x="535" y="153"/>
                    <a:pt x="534" y="147"/>
                  </a:cubicBezTo>
                  <a:cubicBezTo>
                    <a:pt x="529" y="117"/>
                    <a:pt x="517" y="94"/>
                    <a:pt x="501" y="68"/>
                  </a:cubicBezTo>
                  <a:cubicBezTo>
                    <a:pt x="495" y="60"/>
                    <a:pt x="489" y="53"/>
                    <a:pt x="482" y="46"/>
                  </a:cubicBezTo>
                  <a:cubicBezTo>
                    <a:pt x="471" y="35"/>
                    <a:pt x="457" y="26"/>
                    <a:pt x="443" y="20"/>
                  </a:cubicBezTo>
                  <a:cubicBezTo>
                    <a:pt x="443" y="20"/>
                    <a:pt x="442" y="19"/>
                    <a:pt x="442" y="19"/>
                  </a:cubicBezTo>
                  <a:cubicBezTo>
                    <a:pt x="446" y="20"/>
                    <a:pt x="450" y="21"/>
                    <a:pt x="454" y="21"/>
                  </a:cubicBezTo>
                  <a:cubicBezTo>
                    <a:pt x="448" y="15"/>
                    <a:pt x="431" y="11"/>
                    <a:pt x="422" y="9"/>
                  </a:cubicBezTo>
                  <a:cubicBezTo>
                    <a:pt x="411" y="6"/>
                    <a:pt x="400" y="6"/>
                    <a:pt x="389" y="6"/>
                  </a:cubicBezTo>
                  <a:cubicBezTo>
                    <a:pt x="393" y="5"/>
                    <a:pt x="397" y="3"/>
                    <a:pt x="401" y="3"/>
                  </a:cubicBezTo>
                  <a:cubicBezTo>
                    <a:pt x="385" y="0"/>
                    <a:pt x="353" y="2"/>
                    <a:pt x="336" y="13"/>
                  </a:cubicBezTo>
                  <a:cubicBezTo>
                    <a:pt x="334" y="13"/>
                    <a:pt x="331" y="14"/>
                    <a:pt x="328" y="15"/>
                  </a:cubicBezTo>
                  <a:cubicBezTo>
                    <a:pt x="311" y="15"/>
                    <a:pt x="294" y="17"/>
                    <a:pt x="278" y="26"/>
                  </a:cubicBezTo>
                  <a:cubicBezTo>
                    <a:pt x="284" y="27"/>
                    <a:pt x="293" y="22"/>
                    <a:pt x="299" y="25"/>
                  </a:cubicBezTo>
                  <a:cubicBezTo>
                    <a:pt x="281" y="29"/>
                    <a:pt x="264" y="35"/>
                    <a:pt x="252" y="51"/>
                  </a:cubicBezTo>
                  <a:cubicBezTo>
                    <a:pt x="259" y="47"/>
                    <a:pt x="267" y="45"/>
                    <a:pt x="275" y="44"/>
                  </a:cubicBezTo>
                  <a:cubicBezTo>
                    <a:pt x="261" y="53"/>
                    <a:pt x="243" y="62"/>
                    <a:pt x="234" y="76"/>
                  </a:cubicBezTo>
                  <a:cubicBezTo>
                    <a:pt x="241" y="73"/>
                    <a:pt x="248" y="68"/>
                    <a:pt x="255" y="65"/>
                  </a:cubicBezTo>
                  <a:cubicBezTo>
                    <a:pt x="248" y="72"/>
                    <a:pt x="244" y="80"/>
                    <a:pt x="241" y="89"/>
                  </a:cubicBezTo>
                  <a:cubicBezTo>
                    <a:pt x="234" y="101"/>
                    <a:pt x="228" y="115"/>
                    <a:pt x="226" y="131"/>
                  </a:cubicBezTo>
                  <a:cubicBezTo>
                    <a:pt x="224" y="138"/>
                    <a:pt x="224" y="146"/>
                    <a:pt x="224" y="154"/>
                  </a:cubicBezTo>
                  <a:cubicBezTo>
                    <a:pt x="224" y="178"/>
                    <a:pt x="224" y="201"/>
                    <a:pt x="231" y="224"/>
                  </a:cubicBezTo>
                  <a:cubicBezTo>
                    <a:pt x="231" y="224"/>
                    <a:pt x="231" y="224"/>
                    <a:pt x="231" y="224"/>
                  </a:cubicBezTo>
                  <a:cubicBezTo>
                    <a:pt x="231" y="225"/>
                    <a:pt x="231" y="226"/>
                    <a:pt x="232" y="227"/>
                  </a:cubicBezTo>
                  <a:cubicBezTo>
                    <a:pt x="232" y="228"/>
                    <a:pt x="233" y="230"/>
                    <a:pt x="233" y="232"/>
                  </a:cubicBezTo>
                  <a:cubicBezTo>
                    <a:pt x="233" y="232"/>
                    <a:pt x="233" y="232"/>
                    <a:pt x="233" y="232"/>
                  </a:cubicBezTo>
                  <a:cubicBezTo>
                    <a:pt x="234" y="234"/>
                    <a:pt x="234" y="235"/>
                    <a:pt x="235" y="237"/>
                  </a:cubicBezTo>
                  <a:cubicBezTo>
                    <a:pt x="235" y="237"/>
                    <a:pt x="235" y="237"/>
                    <a:pt x="235" y="238"/>
                  </a:cubicBezTo>
                  <a:cubicBezTo>
                    <a:pt x="235" y="239"/>
                    <a:pt x="236" y="241"/>
                    <a:pt x="236" y="243"/>
                  </a:cubicBezTo>
                  <a:cubicBezTo>
                    <a:pt x="236" y="243"/>
                    <a:pt x="236" y="243"/>
                    <a:pt x="236" y="243"/>
                  </a:cubicBezTo>
                  <a:cubicBezTo>
                    <a:pt x="237" y="245"/>
                    <a:pt x="237" y="246"/>
                    <a:pt x="238" y="248"/>
                  </a:cubicBezTo>
                  <a:cubicBezTo>
                    <a:pt x="238" y="248"/>
                    <a:pt x="238" y="248"/>
                    <a:pt x="238" y="249"/>
                  </a:cubicBezTo>
                  <a:cubicBezTo>
                    <a:pt x="239" y="250"/>
                    <a:pt x="239" y="252"/>
                    <a:pt x="240" y="253"/>
                  </a:cubicBezTo>
                  <a:cubicBezTo>
                    <a:pt x="240" y="254"/>
                    <a:pt x="240" y="254"/>
                    <a:pt x="241" y="255"/>
                  </a:cubicBezTo>
                  <a:cubicBezTo>
                    <a:pt x="241" y="256"/>
                    <a:pt x="242" y="257"/>
                    <a:pt x="242" y="259"/>
                  </a:cubicBezTo>
                  <a:cubicBezTo>
                    <a:pt x="243" y="259"/>
                    <a:pt x="243" y="260"/>
                    <a:pt x="243" y="260"/>
                  </a:cubicBezTo>
                  <a:cubicBezTo>
                    <a:pt x="244" y="262"/>
                    <a:pt x="244" y="263"/>
                    <a:pt x="245" y="264"/>
                  </a:cubicBezTo>
                  <a:cubicBezTo>
                    <a:pt x="245" y="265"/>
                    <a:pt x="245" y="265"/>
                    <a:pt x="245" y="265"/>
                  </a:cubicBezTo>
                  <a:cubicBezTo>
                    <a:pt x="242" y="264"/>
                    <a:pt x="239" y="264"/>
                    <a:pt x="236" y="264"/>
                  </a:cubicBezTo>
                  <a:cubicBezTo>
                    <a:pt x="232" y="265"/>
                    <a:pt x="229" y="265"/>
                    <a:pt x="227" y="267"/>
                  </a:cubicBezTo>
                  <a:cubicBezTo>
                    <a:pt x="219" y="271"/>
                    <a:pt x="218" y="279"/>
                    <a:pt x="218" y="287"/>
                  </a:cubicBezTo>
                  <a:cubicBezTo>
                    <a:pt x="219" y="297"/>
                    <a:pt x="227" y="304"/>
                    <a:pt x="234" y="311"/>
                  </a:cubicBezTo>
                  <a:cubicBezTo>
                    <a:pt x="246" y="323"/>
                    <a:pt x="252" y="339"/>
                    <a:pt x="261" y="352"/>
                  </a:cubicBezTo>
                  <a:cubicBezTo>
                    <a:pt x="265" y="357"/>
                    <a:pt x="271" y="364"/>
                    <a:pt x="279" y="363"/>
                  </a:cubicBezTo>
                  <a:cubicBezTo>
                    <a:pt x="279" y="363"/>
                    <a:pt x="279" y="363"/>
                    <a:pt x="279" y="363"/>
                  </a:cubicBezTo>
                  <a:cubicBezTo>
                    <a:pt x="279" y="363"/>
                    <a:pt x="279" y="363"/>
                    <a:pt x="279" y="363"/>
                  </a:cubicBezTo>
                  <a:cubicBezTo>
                    <a:pt x="281" y="362"/>
                    <a:pt x="283" y="361"/>
                    <a:pt x="284" y="360"/>
                  </a:cubicBezTo>
                  <a:cubicBezTo>
                    <a:pt x="292" y="376"/>
                    <a:pt x="301" y="392"/>
                    <a:pt x="310" y="403"/>
                  </a:cubicBezTo>
                  <a:cubicBezTo>
                    <a:pt x="313" y="427"/>
                    <a:pt x="315" y="465"/>
                    <a:pt x="301" y="480"/>
                  </a:cubicBezTo>
                  <a:cubicBezTo>
                    <a:pt x="281" y="503"/>
                    <a:pt x="221" y="510"/>
                    <a:pt x="194" y="516"/>
                  </a:cubicBezTo>
                  <a:cubicBezTo>
                    <a:pt x="167" y="523"/>
                    <a:pt x="91" y="519"/>
                    <a:pt x="79" y="655"/>
                  </a:cubicBezTo>
                  <a:cubicBezTo>
                    <a:pt x="68" y="790"/>
                    <a:pt x="15" y="884"/>
                    <a:pt x="7" y="982"/>
                  </a:cubicBezTo>
                  <a:cubicBezTo>
                    <a:pt x="0" y="1081"/>
                    <a:pt x="15" y="1213"/>
                    <a:pt x="17" y="1245"/>
                  </a:cubicBezTo>
                  <a:cubicBezTo>
                    <a:pt x="20" y="1278"/>
                    <a:pt x="22" y="1347"/>
                    <a:pt x="11" y="1379"/>
                  </a:cubicBezTo>
                  <a:cubicBezTo>
                    <a:pt x="0" y="1410"/>
                    <a:pt x="8" y="1454"/>
                    <a:pt x="8" y="1454"/>
                  </a:cubicBezTo>
                  <a:cubicBezTo>
                    <a:pt x="8" y="1454"/>
                    <a:pt x="8" y="1454"/>
                    <a:pt x="8" y="1454"/>
                  </a:cubicBezTo>
                  <a:cubicBezTo>
                    <a:pt x="8" y="1455"/>
                    <a:pt x="8" y="1455"/>
                    <a:pt x="8" y="1455"/>
                  </a:cubicBezTo>
                  <a:cubicBezTo>
                    <a:pt x="8" y="1455"/>
                    <a:pt x="13" y="1461"/>
                    <a:pt x="21" y="1468"/>
                  </a:cubicBezTo>
                  <a:cubicBezTo>
                    <a:pt x="21" y="1470"/>
                    <a:pt x="22" y="1472"/>
                    <a:pt x="24" y="1474"/>
                  </a:cubicBezTo>
                  <a:cubicBezTo>
                    <a:pt x="22" y="1469"/>
                    <a:pt x="22" y="1469"/>
                    <a:pt x="22" y="1469"/>
                  </a:cubicBezTo>
                  <a:cubicBezTo>
                    <a:pt x="29" y="1476"/>
                    <a:pt x="39" y="1483"/>
                    <a:pt x="45" y="1483"/>
                  </a:cubicBezTo>
                  <a:cubicBezTo>
                    <a:pt x="45" y="1483"/>
                    <a:pt x="78" y="1509"/>
                    <a:pt x="96" y="1508"/>
                  </a:cubicBezTo>
                  <a:cubicBezTo>
                    <a:pt x="100" y="1507"/>
                    <a:pt x="99" y="1498"/>
                    <a:pt x="99" y="1498"/>
                  </a:cubicBezTo>
                  <a:cubicBezTo>
                    <a:pt x="99" y="1498"/>
                    <a:pt x="110" y="1500"/>
                    <a:pt x="110" y="1491"/>
                  </a:cubicBezTo>
                  <a:cubicBezTo>
                    <a:pt x="110" y="1490"/>
                    <a:pt x="110" y="1489"/>
                    <a:pt x="110" y="1489"/>
                  </a:cubicBezTo>
                  <a:cubicBezTo>
                    <a:pt x="108" y="1480"/>
                    <a:pt x="89" y="1472"/>
                    <a:pt x="88" y="1471"/>
                  </a:cubicBezTo>
                  <a:cubicBezTo>
                    <a:pt x="88" y="1465"/>
                    <a:pt x="86" y="1423"/>
                    <a:pt x="86" y="1421"/>
                  </a:cubicBezTo>
                  <a:cubicBezTo>
                    <a:pt x="85" y="1419"/>
                    <a:pt x="99" y="1400"/>
                    <a:pt x="101" y="1398"/>
                  </a:cubicBezTo>
                  <a:cubicBezTo>
                    <a:pt x="101" y="1401"/>
                    <a:pt x="100" y="1413"/>
                    <a:pt x="102" y="1425"/>
                  </a:cubicBezTo>
                  <a:cubicBezTo>
                    <a:pt x="105" y="1442"/>
                    <a:pt x="113" y="1460"/>
                    <a:pt x="133" y="1463"/>
                  </a:cubicBezTo>
                  <a:cubicBezTo>
                    <a:pt x="133" y="1463"/>
                    <a:pt x="136" y="1426"/>
                    <a:pt x="138" y="1420"/>
                  </a:cubicBezTo>
                  <a:cubicBezTo>
                    <a:pt x="139" y="1414"/>
                    <a:pt x="139" y="1350"/>
                    <a:pt x="139" y="1350"/>
                  </a:cubicBezTo>
                  <a:cubicBezTo>
                    <a:pt x="139" y="1350"/>
                    <a:pt x="139" y="1348"/>
                    <a:pt x="138" y="1345"/>
                  </a:cubicBezTo>
                  <a:cubicBezTo>
                    <a:pt x="137" y="1339"/>
                    <a:pt x="133" y="1325"/>
                    <a:pt x="118" y="1306"/>
                  </a:cubicBezTo>
                  <a:cubicBezTo>
                    <a:pt x="109" y="1294"/>
                    <a:pt x="105" y="1282"/>
                    <a:pt x="103" y="1269"/>
                  </a:cubicBezTo>
                  <a:cubicBezTo>
                    <a:pt x="100" y="1252"/>
                    <a:pt x="101" y="1236"/>
                    <a:pt x="100" y="1223"/>
                  </a:cubicBezTo>
                  <a:cubicBezTo>
                    <a:pt x="98" y="1200"/>
                    <a:pt x="117" y="1048"/>
                    <a:pt x="122" y="1031"/>
                  </a:cubicBezTo>
                  <a:cubicBezTo>
                    <a:pt x="128" y="1014"/>
                    <a:pt x="132" y="953"/>
                    <a:pt x="131" y="934"/>
                  </a:cubicBezTo>
                  <a:cubicBezTo>
                    <a:pt x="129" y="914"/>
                    <a:pt x="166" y="815"/>
                    <a:pt x="168" y="810"/>
                  </a:cubicBezTo>
                  <a:cubicBezTo>
                    <a:pt x="170" y="809"/>
                    <a:pt x="170" y="809"/>
                    <a:pt x="170" y="809"/>
                  </a:cubicBezTo>
                  <a:cubicBezTo>
                    <a:pt x="170" y="825"/>
                    <a:pt x="171" y="841"/>
                    <a:pt x="172" y="855"/>
                  </a:cubicBezTo>
                  <a:cubicBezTo>
                    <a:pt x="178" y="907"/>
                    <a:pt x="181" y="1087"/>
                    <a:pt x="176" y="1126"/>
                  </a:cubicBezTo>
                  <a:cubicBezTo>
                    <a:pt x="171" y="1165"/>
                    <a:pt x="182" y="1180"/>
                    <a:pt x="162" y="1319"/>
                  </a:cubicBezTo>
                  <a:cubicBezTo>
                    <a:pt x="161" y="1319"/>
                    <a:pt x="161" y="1319"/>
                    <a:pt x="161" y="1319"/>
                  </a:cubicBezTo>
                  <a:cubicBezTo>
                    <a:pt x="161" y="1319"/>
                    <a:pt x="151" y="1402"/>
                    <a:pt x="147" y="1433"/>
                  </a:cubicBezTo>
                  <a:cubicBezTo>
                    <a:pt x="143" y="1460"/>
                    <a:pt x="136" y="1546"/>
                    <a:pt x="149" y="1620"/>
                  </a:cubicBezTo>
                  <a:cubicBezTo>
                    <a:pt x="151" y="1630"/>
                    <a:pt x="153" y="1640"/>
                    <a:pt x="156" y="1650"/>
                  </a:cubicBezTo>
                  <a:cubicBezTo>
                    <a:pt x="164" y="1679"/>
                    <a:pt x="169" y="1704"/>
                    <a:pt x="173" y="1727"/>
                  </a:cubicBezTo>
                  <a:cubicBezTo>
                    <a:pt x="180" y="1765"/>
                    <a:pt x="182" y="1798"/>
                    <a:pt x="180" y="1833"/>
                  </a:cubicBezTo>
                  <a:cubicBezTo>
                    <a:pt x="177" y="1890"/>
                    <a:pt x="190" y="1943"/>
                    <a:pt x="191" y="1997"/>
                  </a:cubicBezTo>
                  <a:cubicBezTo>
                    <a:pt x="192" y="2041"/>
                    <a:pt x="197" y="2161"/>
                    <a:pt x="216" y="2265"/>
                  </a:cubicBezTo>
                  <a:cubicBezTo>
                    <a:pt x="220" y="2289"/>
                    <a:pt x="225" y="2313"/>
                    <a:pt x="231" y="2334"/>
                  </a:cubicBezTo>
                  <a:cubicBezTo>
                    <a:pt x="234" y="2345"/>
                    <a:pt x="236" y="2355"/>
                    <a:pt x="238" y="2364"/>
                  </a:cubicBezTo>
                  <a:cubicBezTo>
                    <a:pt x="255" y="2457"/>
                    <a:pt x="224" y="2499"/>
                    <a:pt x="224" y="2499"/>
                  </a:cubicBezTo>
                  <a:cubicBezTo>
                    <a:pt x="224" y="2499"/>
                    <a:pt x="200" y="2541"/>
                    <a:pt x="192" y="2571"/>
                  </a:cubicBezTo>
                  <a:cubicBezTo>
                    <a:pt x="187" y="2589"/>
                    <a:pt x="173" y="2594"/>
                    <a:pt x="168" y="2608"/>
                  </a:cubicBezTo>
                  <a:cubicBezTo>
                    <a:pt x="164" y="2620"/>
                    <a:pt x="150" y="2629"/>
                    <a:pt x="153" y="2648"/>
                  </a:cubicBezTo>
                  <a:cubicBezTo>
                    <a:pt x="153" y="2651"/>
                    <a:pt x="154" y="2654"/>
                    <a:pt x="155" y="2657"/>
                  </a:cubicBezTo>
                  <a:cubicBezTo>
                    <a:pt x="155" y="2657"/>
                    <a:pt x="160" y="2682"/>
                    <a:pt x="172" y="2673"/>
                  </a:cubicBezTo>
                  <a:cubicBezTo>
                    <a:pt x="172" y="2673"/>
                    <a:pt x="182" y="2690"/>
                    <a:pt x="194" y="2683"/>
                  </a:cubicBezTo>
                  <a:cubicBezTo>
                    <a:pt x="194" y="2684"/>
                    <a:pt x="194" y="2684"/>
                    <a:pt x="194" y="2685"/>
                  </a:cubicBezTo>
                  <a:cubicBezTo>
                    <a:pt x="195" y="2683"/>
                    <a:pt x="195" y="2683"/>
                    <a:pt x="195" y="2683"/>
                  </a:cubicBezTo>
                  <a:cubicBezTo>
                    <a:pt x="196" y="2685"/>
                    <a:pt x="211" y="2700"/>
                    <a:pt x="221" y="2685"/>
                  </a:cubicBezTo>
                  <a:cubicBezTo>
                    <a:pt x="221" y="2686"/>
                    <a:pt x="221" y="2687"/>
                    <a:pt x="222" y="2689"/>
                  </a:cubicBezTo>
                  <a:cubicBezTo>
                    <a:pt x="223" y="2696"/>
                    <a:pt x="228" y="2706"/>
                    <a:pt x="249" y="2705"/>
                  </a:cubicBezTo>
                  <a:cubicBezTo>
                    <a:pt x="279" y="2703"/>
                    <a:pt x="281" y="2690"/>
                    <a:pt x="280" y="2672"/>
                  </a:cubicBezTo>
                  <a:cubicBezTo>
                    <a:pt x="279" y="2654"/>
                    <a:pt x="293" y="2651"/>
                    <a:pt x="293" y="2651"/>
                  </a:cubicBezTo>
                  <a:cubicBezTo>
                    <a:pt x="293" y="2651"/>
                    <a:pt x="314" y="2635"/>
                    <a:pt x="314" y="2616"/>
                  </a:cubicBezTo>
                  <a:cubicBezTo>
                    <a:pt x="314" y="2596"/>
                    <a:pt x="328" y="2580"/>
                    <a:pt x="328" y="2580"/>
                  </a:cubicBezTo>
                  <a:cubicBezTo>
                    <a:pt x="328" y="2580"/>
                    <a:pt x="344" y="2573"/>
                    <a:pt x="337" y="2535"/>
                  </a:cubicBezTo>
                  <a:cubicBezTo>
                    <a:pt x="337" y="2532"/>
                    <a:pt x="336" y="2528"/>
                    <a:pt x="335" y="2524"/>
                  </a:cubicBezTo>
                  <a:cubicBezTo>
                    <a:pt x="335" y="2523"/>
                    <a:pt x="341" y="2500"/>
                    <a:pt x="337" y="2478"/>
                  </a:cubicBezTo>
                  <a:cubicBezTo>
                    <a:pt x="337" y="2477"/>
                    <a:pt x="336" y="2475"/>
                    <a:pt x="336" y="2473"/>
                  </a:cubicBezTo>
                  <a:cubicBezTo>
                    <a:pt x="336" y="2472"/>
                    <a:pt x="335" y="2471"/>
                    <a:pt x="335" y="2469"/>
                  </a:cubicBezTo>
                  <a:cubicBezTo>
                    <a:pt x="330" y="2440"/>
                    <a:pt x="332" y="2368"/>
                    <a:pt x="333" y="2341"/>
                  </a:cubicBezTo>
                  <a:cubicBezTo>
                    <a:pt x="334" y="2311"/>
                    <a:pt x="352" y="2147"/>
                    <a:pt x="340" y="2083"/>
                  </a:cubicBezTo>
                  <a:cubicBezTo>
                    <a:pt x="340" y="2083"/>
                    <a:pt x="340" y="2083"/>
                    <a:pt x="340" y="2082"/>
                  </a:cubicBezTo>
                  <a:cubicBezTo>
                    <a:pt x="340" y="2082"/>
                    <a:pt x="340" y="2082"/>
                    <a:pt x="340" y="2082"/>
                  </a:cubicBezTo>
                  <a:cubicBezTo>
                    <a:pt x="339" y="2079"/>
                    <a:pt x="339" y="2076"/>
                    <a:pt x="338" y="2073"/>
                  </a:cubicBezTo>
                  <a:cubicBezTo>
                    <a:pt x="321" y="1974"/>
                    <a:pt x="348" y="1939"/>
                    <a:pt x="348" y="1890"/>
                  </a:cubicBezTo>
                  <a:cubicBezTo>
                    <a:pt x="348" y="1890"/>
                    <a:pt x="352" y="1833"/>
                    <a:pt x="346" y="1787"/>
                  </a:cubicBezTo>
                  <a:cubicBezTo>
                    <a:pt x="341" y="1740"/>
                    <a:pt x="351" y="1688"/>
                    <a:pt x="357" y="1629"/>
                  </a:cubicBezTo>
                  <a:cubicBezTo>
                    <a:pt x="360" y="1591"/>
                    <a:pt x="366" y="1555"/>
                    <a:pt x="370" y="1527"/>
                  </a:cubicBezTo>
                  <a:cubicBezTo>
                    <a:pt x="375" y="1529"/>
                    <a:pt x="381" y="1530"/>
                    <a:pt x="387" y="1530"/>
                  </a:cubicBezTo>
                  <a:cubicBezTo>
                    <a:pt x="389" y="1530"/>
                    <a:pt x="391" y="1530"/>
                    <a:pt x="393" y="1529"/>
                  </a:cubicBezTo>
                  <a:cubicBezTo>
                    <a:pt x="397" y="1557"/>
                    <a:pt x="403" y="1592"/>
                    <a:pt x="406" y="1628"/>
                  </a:cubicBezTo>
                  <a:cubicBezTo>
                    <a:pt x="412" y="1687"/>
                    <a:pt x="422" y="1739"/>
                    <a:pt x="416" y="1786"/>
                  </a:cubicBezTo>
                  <a:cubicBezTo>
                    <a:pt x="411" y="1833"/>
                    <a:pt x="415" y="1889"/>
                    <a:pt x="415" y="1889"/>
                  </a:cubicBezTo>
                  <a:cubicBezTo>
                    <a:pt x="415" y="1900"/>
                    <a:pt x="416" y="1911"/>
                    <a:pt x="418" y="1921"/>
                  </a:cubicBezTo>
                  <a:cubicBezTo>
                    <a:pt x="420" y="1934"/>
                    <a:pt x="423" y="1946"/>
                    <a:pt x="426" y="1960"/>
                  </a:cubicBezTo>
                  <a:cubicBezTo>
                    <a:pt x="431" y="1989"/>
                    <a:pt x="434" y="2026"/>
                    <a:pt x="423" y="2082"/>
                  </a:cubicBezTo>
                  <a:cubicBezTo>
                    <a:pt x="411" y="2147"/>
                    <a:pt x="429" y="2311"/>
                    <a:pt x="430" y="2340"/>
                  </a:cubicBezTo>
                  <a:cubicBezTo>
                    <a:pt x="431" y="2369"/>
                    <a:pt x="433" y="2450"/>
                    <a:pt x="427" y="2473"/>
                  </a:cubicBezTo>
                  <a:cubicBezTo>
                    <a:pt x="423" y="2490"/>
                    <a:pt x="425" y="2507"/>
                    <a:pt x="426" y="2516"/>
                  </a:cubicBezTo>
                  <a:cubicBezTo>
                    <a:pt x="427" y="2520"/>
                    <a:pt x="428" y="2522"/>
                    <a:pt x="428" y="2523"/>
                  </a:cubicBezTo>
                  <a:cubicBezTo>
                    <a:pt x="423" y="2541"/>
                    <a:pt x="423" y="2553"/>
                    <a:pt x="425" y="2562"/>
                  </a:cubicBezTo>
                  <a:cubicBezTo>
                    <a:pt x="428" y="2576"/>
                    <a:pt x="435" y="2580"/>
                    <a:pt x="435" y="2580"/>
                  </a:cubicBezTo>
                  <a:cubicBezTo>
                    <a:pt x="435" y="2580"/>
                    <a:pt x="446" y="2592"/>
                    <a:pt x="449" y="2608"/>
                  </a:cubicBezTo>
                  <a:cubicBezTo>
                    <a:pt x="449" y="2610"/>
                    <a:pt x="449" y="2613"/>
                    <a:pt x="449" y="2615"/>
                  </a:cubicBezTo>
                  <a:cubicBezTo>
                    <a:pt x="449" y="2616"/>
                    <a:pt x="449" y="2618"/>
                    <a:pt x="450" y="2619"/>
                  </a:cubicBezTo>
                  <a:cubicBezTo>
                    <a:pt x="452" y="2637"/>
                    <a:pt x="470" y="2651"/>
                    <a:pt x="470" y="2651"/>
                  </a:cubicBezTo>
                  <a:cubicBezTo>
                    <a:pt x="470" y="2651"/>
                    <a:pt x="480" y="2653"/>
                    <a:pt x="483" y="2665"/>
                  </a:cubicBezTo>
                  <a:cubicBezTo>
                    <a:pt x="483" y="2667"/>
                    <a:pt x="483" y="2669"/>
                    <a:pt x="483" y="2671"/>
                  </a:cubicBezTo>
                  <a:cubicBezTo>
                    <a:pt x="483" y="2676"/>
                    <a:pt x="483" y="2680"/>
                    <a:pt x="483" y="2684"/>
                  </a:cubicBezTo>
                  <a:cubicBezTo>
                    <a:pt x="485" y="2696"/>
                    <a:pt x="492" y="2703"/>
                    <a:pt x="514" y="2705"/>
                  </a:cubicBezTo>
                  <a:cubicBezTo>
                    <a:pt x="544" y="2707"/>
                    <a:pt x="542" y="2685"/>
                    <a:pt x="542" y="2685"/>
                  </a:cubicBezTo>
                  <a:cubicBezTo>
                    <a:pt x="551" y="2699"/>
                    <a:pt x="566" y="2686"/>
                    <a:pt x="568" y="2683"/>
                  </a:cubicBezTo>
                  <a:cubicBezTo>
                    <a:pt x="569" y="2685"/>
                    <a:pt x="569" y="2685"/>
                    <a:pt x="569" y="2685"/>
                  </a:cubicBezTo>
                  <a:cubicBezTo>
                    <a:pt x="569" y="2684"/>
                    <a:pt x="569" y="2684"/>
                    <a:pt x="569" y="2683"/>
                  </a:cubicBezTo>
                  <a:cubicBezTo>
                    <a:pt x="581" y="2690"/>
                    <a:pt x="591" y="2673"/>
                    <a:pt x="591" y="2673"/>
                  </a:cubicBezTo>
                  <a:cubicBezTo>
                    <a:pt x="603" y="2682"/>
                    <a:pt x="608" y="2657"/>
                    <a:pt x="608" y="2657"/>
                  </a:cubicBezTo>
                  <a:cubicBezTo>
                    <a:pt x="611" y="2649"/>
                    <a:pt x="611" y="2642"/>
                    <a:pt x="610" y="2637"/>
                  </a:cubicBezTo>
                  <a:cubicBezTo>
                    <a:pt x="607" y="2625"/>
                    <a:pt x="598" y="2617"/>
                    <a:pt x="595" y="2608"/>
                  </a:cubicBezTo>
                  <a:cubicBezTo>
                    <a:pt x="590" y="2594"/>
                    <a:pt x="576" y="2589"/>
                    <a:pt x="571" y="2571"/>
                  </a:cubicBezTo>
                  <a:cubicBezTo>
                    <a:pt x="563" y="2541"/>
                    <a:pt x="539" y="2499"/>
                    <a:pt x="539" y="2499"/>
                  </a:cubicBezTo>
                  <a:cubicBezTo>
                    <a:pt x="539" y="2499"/>
                    <a:pt x="528" y="2484"/>
                    <a:pt x="523" y="2454"/>
                  </a:cubicBezTo>
                  <a:cubicBezTo>
                    <a:pt x="518" y="2427"/>
                    <a:pt x="517" y="2387"/>
                    <a:pt x="532" y="2334"/>
                  </a:cubicBezTo>
                  <a:cubicBezTo>
                    <a:pt x="563" y="2220"/>
                    <a:pt x="570" y="2052"/>
                    <a:pt x="572" y="1998"/>
                  </a:cubicBezTo>
                  <a:cubicBezTo>
                    <a:pt x="573" y="1944"/>
                    <a:pt x="586" y="1891"/>
                    <a:pt x="583" y="1834"/>
                  </a:cubicBezTo>
                  <a:cubicBezTo>
                    <a:pt x="580" y="1777"/>
                    <a:pt x="586" y="1729"/>
                    <a:pt x="607" y="1650"/>
                  </a:cubicBezTo>
                  <a:cubicBezTo>
                    <a:pt x="629" y="1572"/>
                    <a:pt x="621" y="1465"/>
                    <a:pt x="623" y="1433"/>
                  </a:cubicBezTo>
                  <a:cubicBezTo>
                    <a:pt x="627" y="1376"/>
                    <a:pt x="620" y="1312"/>
                    <a:pt x="620" y="1312"/>
                  </a:cubicBezTo>
                  <a:cubicBezTo>
                    <a:pt x="620" y="1312"/>
                    <a:pt x="620" y="1312"/>
                    <a:pt x="620" y="1312"/>
                  </a:cubicBezTo>
                  <a:cubicBezTo>
                    <a:pt x="620" y="1311"/>
                    <a:pt x="620" y="1311"/>
                    <a:pt x="620" y="1311"/>
                  </a:cubicBezTo>
                  <a:cubicBezTo>
                    <a:pt x="619" y="1311"/>
                    <a:pt x="619" y="1311"/>
                    <a:pt x="619" y="1311"/>
                  </a:cubicBezTo>
                  <a:cubicBezTo>
                    <a:pt x="618" y="1299"/>
                    <a:pt x="614" y="1276"/>
                    <a:pt x="611" y="1255"/>
                  </a:cubicBezTo>
                  <a:cubicBezTo>
                    <a:pt x="608" y="1242"/>
                    <a:pt x="606" y="1229"/>
                    <a:pt x="603" y="1219"/>
                  </a:cubicBezTo>
                  <a:cubicBezTo>
                    <a:pt x="602" y="1215"/>
                    <a:pt x="601" y="1210"/>
                    <a:pt x="600" y="1204"/>
                  </a:cubicBezTo>
                  <a:cubicBezTo>
                    <a:pt x="593" y="1162"/>
                    <a:pt x="587" y="1083"/>
                    <a:pt x="590" y="1038"/>
                  </a:cubicBezTo>
                  <a:cubicBezTo>
                    <a:pt x="593" y="989"/>
                    <a:pt x="626" y="874"/>
                    <a:pt x="627" y="792"/>
                  </a:cubicBezTo>
                  <a:cubicBezTo>
                    <a:pt x="628" y="793"/>
                    <a:pt x="628" y="793"/>
                    <a:pt x="628" y="793"/>
                  </a:cubicBezTo>
                  <a:cubicBezTo>
                    <a:pt x="628" y="794"/>
                    <a:pt x="628" y="794"/>
                    <a:pt x="628" y="794"/>
                  </a:cubicBezTo>
                  <a:cubicBezTo>
                    <a:pt x="628" y="793"/>
                    <a:pt x="628" y="793"/>
                    <a:pt x="628" y="793"/>
                  </a:cubicBezTo>
                  <a:cubicBezTo>
                    <a:pt x="631" y="799"/>
                    <a:pt x="631" y="799"/>
                    <a:pt x="631" y="799"/>
                  </a:cubicBezTo>
                  <a:cubicBezTo>
                    <a:pt x="632" y="805"/>
                    <a:pt x="634" y="814"/>
                    <a:pt x="636" y="827"/>
                  </a:cubicBezTo>
                  <a:cubicBezTo>
                    <a:pt x="641" y="854"/>
                    <a:pt x="649" y="894"/>
                    <a:pt x="656" y="932"/>
                  </a:cubicBezTo>
                  <a:cubicBezTo>
                    <a:pt x="662" y="970"/>
                    <a:pt x="668" y="1004"/>
                    <a:pt x="668" y="1020"/>
                  </a:cubicBezTo>
                  <a:cubicBezTo>
                    <a:pt x="668" y="1058"/>
                    <a:pt x="669" y="1223"/>
                    <a:pt x="672" y="1250"/>
                  </a:cubicBezTo>
                  <a:cubicBezTo>
                    <a:pt x="676" y="1277"/>
                    <a:pt x="677" y="1307"/>
                    <a:pt x="659" y="1331"/>
                  </a:cubicBezTo>
                  <a:cubicBezTo>
                    <a:pt x="641" y="1356"/>
                    <a:pt x="636" y="1373"/>
                    <a:pt x="634" y="1380"/>
                  </a:cubicBezTo>
                  <a:cubicBezTo>
                    <a:pt x="632" y="1386"/>
                    <a:pt x="633" y="1460"/>
                    <a:pt x="633" y="1460"/>
                  </a:cubicBezTo>
                  <a:cubicBezTo>
                    <a:pt x="634" y="1461"/>
                    <a:pt x="634" y="1461"/>
                    <a:pt x="634" y="1461"/>
                  </a:cubicBezTo>
                  <a:cubicBezTo>
                    <a:pt x="634" y="1461"/>
                    <a:pt x="634" y="1461"/>
                    <a:pt x="634" y="1461"/>
                  </a:cubicBezTo>
                  <a:cubicBezTo>
                    <a:pt x="639" y="1486"/>
                    <a:pt x="639" y="1486"/>
                    <a:pt x="639" y="1486"/>
                  </a:cubicBezTo>
                  <a:cubicBezTo>
                    <a:pt x="665" y="1478"/>
                    <a:pt x="660" y="1412"/>
                    <a:pt x="660" y="1412"/>
                  </a:cubicBezTo>
                  <a:cubicBezTo>
                    <a:pt x="668" y="1421"/>
                    <a:pt x="671" y="1431"/>
                    <a:pt x="672" y="1439"/>
                  </a:cubicBezTo>
                  <a:cubicBezTo>
                    <a:pt x="674" y="1448"/>
                    <a:pt x="674" y="1456"/>
                    <a:pt x="674" y="1461"/>
                  </a:cubicBezTo>
                  <a:cubicBezTo>
                    <a:pt x="675" y="1471"/>
                    <a:pt x="672" y="1497"/>
                    <a:pt x="668" y="1500"/>
                  </a:cubicBezTo>
                  <a:cubicBezTo>
                    <a:pt x="665" y="1502"/>
                    <a:pt x="659" y="1519"/>
                    <a:pt x="661" y="1528"/>
                  </a:cubicBezTo>
                  <a:cubicBezTo>
                    <a:pt x="661" y="1531"/>
                    <a:pt x="662" y="1533"/>
                    <a:pt x="663" y="1534"/>
                  </a:cubicBezTo>
                  <a:cubicBezTo>
                    <a:pt x="670" y="1541"/>
                    <a:pt x="682" y="1532"/>
                    <a:pt x="682" y="1532"/>
                  </a:cubicBezTo>
                  <a:cubicBezTo>
                    <a:pt x="691" y="1537"/>
                    <a:pt x="699" y="1530"/>
                    <a:pt x="704" y="1524"/>
                  </a:cubicBezTo>
                  <a:cubicBezTo>
                    <a:pt x="704" y="1525"/>
                    <a:pt x="704" y="1525"/>
                    <a:pt x="704" y="1526"/>
                  </a:cubicBezTo>
                  <a:cubicBezTo>
                    <a:pt x="705" y="1523"/>
                    <a:pt x="705" y="1523"/>
                    <a:pt x="705" y="1523"/>
                  </a:cubicBezTo>
                  <a:cubicBezTo>
                    <a:pt x="707" y="1521"/>
                    <a:pt x="708" y="1519"/>
                    <a:pt x="708" y="1519"/>
                  </a:cubicBezTo>
                  <a:cubicBezTo>
                    <a:pt x="717" y="1520"/>
                    <a:pt x="741" y="1500"/>
                    <a:pt x="750" y="1481"/>
                  </a:cubicBezTo>
                  <a:cubicBezTo>
                    <a:pt x="760" y="1461"/>
                    <a:pt x="765" y="1408"/>
                    <a:pt x="758" y="1367"/>
                  </a:cubicBezTo>
                  <a:cubicBezTo>
                    <a:pt x="750" y="1327"/>
                    <a:pt x="750" y="1273"/>
                    <a:pt x="758" y="1227"/>
                  </a:cubicBezTo>
                  <a:close/>
                </a:path>
              </a:pathLst>
            </a:custGeom>
            <a:grpFill/>
            <a:ln w="19050" cmpd="sng">
              <a:solidFill>
                <a:schemeClr val="bg2"/>
              </a:solidFill>
              <a:round/>
              <a:headEnd/>
              <a:tailEnd/>
            </a:ln>
          </p:spPr>
          <p:txBody>
            <a:bodyPr/>
            <a:lstStyle/>
            <a:p>
              <a:endParaRPr lang="fr-FR" sz="1114"/>
            </a:p>
          </p:txBody>
        </p:sp>
        <p:sp>
          <p:nvSpPr>
            <p:cNvPr id="84" name="Freeform 208">
              <a:extLst>
                <a:ext uri="{FF2B5EF4-FFF2-40B4-BE49-F238E27FC236}">
                  <a16:creationId xmlns:a16="http://schemas.microsoft.com/office/drawing/2014/main" id="{6291FB0D-8A56-7AF3-D237-9AAE74C06EFA}"/>
                </a:ext>
              </a:extLst>
            </p:cNvPr>
            <p:cNvSpPr>
              <a:spLocks/>
            </p:cNvSpPr>
            <p:nvPr/>
          </p:nvSpPr>
          <p:spPr bwMode="auto">
            <a:xfrm>
              <a:off x="1531" y="712"/>
              <a:ext cx="630" cy="2189"/>
            </a:xfrm>
            <a:custGeom>
              <a:avLst/>
              <a:gdLst>
                <a:gd name="T0" fmla="*/ 389 w 778"/>
                <a:gd name="T1" fmla="*/ 340 h 2707"/>
                <a:gd name="T2" fmla="*/ 264 w 778"/>
                <a:gd name="T3" fmla="*/ 215 h 2707"/>
                <a:gd name="T4" fmla="*/ 264 w 778"/>
                <a:gd name="T5" fmla="*/ 213 h 2707"/>
                <a:gd name="T6" fmla="*/ 274 w 778"/>
                <a:gd name="T7" fmla="*/ 193 h 2707"/>
                <a:gd name="T8" fmla="*/ 292 w 778"/>
                <a:gd name="T9" fmla="*/ 150 h 2707"/>
                <a:gd name="T10" fmla="*/ 300 w 778"/>
                <a:gd name="T11" fmla="*/ 116 h 2707"/>
                <a:gd name="T12" fmla="*/ 286 w 778"/>
                <a:gd name="T13" fmla="*/ 112 h 2707"/>
                <a:gd name="T14" fmla="*/ 285 w 778"/>
                <a:gd name="T15" fmla="*/ 87 h 2707"/>
                <a:gd name="T16" fmla="*/ 236 w 778"/>
                <a:gd name="T17" fmla="*/ 11 h 2707"/>
                <a:gd name="T18" fmla="*/ 206 w 778"/>
                <a:gd name="T19" fmla="*/ 3 h 2707"/>
                <a:gd name="T20" fmla="*/ 147 w 778"/>
                <a:gd name="T21" fmla="*/ 14 h 2707"/>
                <a:gd name="T22" fmla="*/ 124 w 778"/>
                <a:gd name="T23" fmla="*/ 40 h 2707"/>
                <a:gd name="T24" fmla="*/ 119 w 778"/>
                <a:gd name="T25" fmla="*/ 82 h 2707"/>
                <a:gd name="T26" fmla="*/ 124 w 778"/>
                <a:gd name="T27" fmla="*/ 123 h 2707"/>
                <a:gd name="T28" fmla="*/ 126 w 778"/>
                <a:gd name="T29" fmla="*/ 129 h 2707"/>
                <a:gd name="T30" fmla="*/ 127 w 778"/>
                <a:gd name="T31" fmla="*/ 134 h 2707"/>
                <a:gd name="T32" fmla="*/ 130 w 778"/>
                <a:gd name="T33" fmla="*/ 139 h 2707"/>
                <a:gd name="T34" fmla="*/ 116 w 778"/>
                <a:gd name="T35" fmla="*/ 152 h 2707"/>
                <a:gd name="T36" fmla="*/ 148 w 778"/>
                <a:gd name="T37" fmla="*/ 192 h 2707"/>
                <a:gd name="T38" fmla="*/ 160 w 778"/>
                <a:gd name="T39" fmla="*/ 254 h 2707"/>
                <a:gd name="T40" fmla="*/ 9 w 778"/>
                <a:gd name="T41" fmla="*/ 658 h 2707"/>
                <a:gd name="T42" fmla="*/ 4 w 778"/>
                <a:gd name="T43" fmla="*/ 770 h 2707"/>
                <a:gd name="T44" fmla="*/ 23 w 778"/>
                <a:gd name="T45" fmla="*/ 784 h 2707"/>
                <a:gd name="T46" fmla="*/ 58 w 778"/>
                <a:gd name="T47" fmla="*/ 788 h 2707"/>
                <a:gd name="T48" fmla="*/ 54 w 778"/>
                <a:gd name="T49" fmla="*/ 754 h 2707"/>
                <a:gd name="T50" fmla="*/ 74 w 778"/>
                <a:gd name="T51" fmla="*/ 712 h 2707"/>
                <a:gd name="T52" fmla="*/ 65 w 778"/>
                <a:gd name="T53" fmla="*/ 545 h 2707"/>
                <a:gd name="T54" fmla="*/ 92 w 778"/>
                <a:gd name="T55" fmla="*/ 452 h 2707"/>
                <a:gd name="T56" fmla="*/ 78 w 778"/>
                <a:gd name="T57" fmla="*/ 758 h 2707"/>
                <a:gd name="T58" fmla="*/ 96 w 778"/>
                <a:gd name="T59" fmla="*/ 969 h 2707"/>
                <a:gd name="T60" fmla="*/ 126 w 778"/>
                <a:gd name="T61" fmla="*/ 1250 h 2707"/>
                <a:gd name="T62" fmla="*/ 81 w 778"/>
                <a:gd name="T63" fmla="*/ 1400 h 2707"/>
                <a:gd name="T64" fmla="*/ 103 w 778"/>
                <a:gd name="T65" fmla="*/ 1420 h 2707"/>
                <a:gd name="T66" fmla="*/ 133 w 778"/>
                <a:gd name="T67" fmla="*/ 1430 h 2707"/>
                <a:gd name="T68" fmla="*/ 174 w 778"/>
                <a:gd name="T69" fmla="*/ 1364 h 2707"/>
                <a:gd name="T70" fmla="*/ 178 w 778"/>
                <a:gd name="T71" fmla="*/ 1308 h 2707"/>
                <a:gd name="T72" fmla="*/ 181 w 778"/>
                <a:gd name="T73" fmla="*/ 1101 h 2707"/>
                <a:gd name="T74" fmla="*/ 184 w 778"/>
                <a:gd name="T75" fmla="*/ 944 h 2707"/>
                <a:gd name="T76" fmla="*/ 209 w 778"/>
                <a:gd name="T77" fmla="*/ 808 h 2707"/>
                <a:gd name="T78" fmla="*/ 222 w 778"/>
                <a:gd name="T79" fmla="*/ 1016 h 2707"/>
                <a:gd name="T80" fmla="*/ 227 w 778"/>
                <a:gd name="T81" fmla="*/ 1308 h 2707"/>
                <a:gd name="T82" fmla="*/ 231 w 778"/>
                <a:gd name="T83" fmla="*/ 1364 h 2707"/>
                <a:gd name="T84" fmla="*/ 250 w 778"/>
                <a:gd name="T85" fmla="*/ 1402 h 2707"/>
                <a:gd name="T86" fmla="*/ 273 w 778"/>
                <a:gd name="T87" fmla="*/ 1430 h 2707"/>
                <a:gd name="T88" fmla="*/ 302 w 778"/>
                <a:gd name="T89" fmla="*/ 1419 h 2707"/>
                <a:gd name="T90" fmla="*/ 316 w 778"/>
                <a:gd name="T91" fmla="*/ 1379 h 2707"/>
                <a:gd name="T92" fmla="*/ 283 w 778"/>
                <a:gd name="T93" fmla="*/ 1234 h 2707"/>
                <a:gd name="T94" fmla="*/ 330 w 778"/>
                <a:gd name="T95" fmla="*/ 758 h 2707"/>
                <a:gd name="T96" fmla="*/ 329 w 778"/>
                <a:gd name="T97" fmla="*/ 693 h 2707"/>
                <a:gd name="T98" fmla="*/ 313 w 778"/>
                <a:gd name="T99" fmla="*/ 548 h 2707"/>
                <a:gd name="T100" fmla="*/ 334 w 778"/>
                <a:gd name="T101" fmla="*/ 419 h 2707"/>
                <a:gd name="T102" fmla="*/ 355 w 778"/>
                <a:gd name="T103" fmla="*/ 539 h 2707"/>
                <a:gd name="T104" fmla="*/ 336 w 778"/>
                <a:gd name="T105" fmla="*/ 772 h 2707"/>
                <a:gd name="T106" fmla="*/ 350 w 778"/>
                <a:gd name="T107" fmla="*/ 746 h 2707"/>
                <a:gd name="T108" fmla="*/ 351 w 778"/>
                <a:gd name="T109" fmla="*/ 808 h 2707"/>
                <a:gd name="T110" fmla="*/ 374 w 778"/>
                <a:gd name="T111" fmla="*/ 807 h 2707"/>
                <a:gd name="T112" fmla="*/ 402 w 778"/>
                <a:gd name="T113" fmla="*/ 723 h 270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778" h="2707">
                  <a:moveTo>
                    <a:pt x="758" y="1227"/>
                  </a:moveTo>
                  <a:cubicBezTo>
                    <a:pt x="775" y="1130"/>
                    <a:pt x="778" y="1007"/>
                    <a:pt x="776" y="974"/>
                  </a:cubicBezTo>
                  <a:cubicBezTo>
                    <a:pt x="773" y="941"/>
                    <a:pt x="743" y="794"/>
                    <a:pt x="736" y="674"/>
                  </a:cubicBezTo>
                  <a:cubicBezTo>
                    <a:pt x="736" y="663"/>
                    <a:pt x="734" y="652"/>
                    <a:pt x="733" y="642"/>
                  </a:cubicBezTo>
                  <a:cubicBezTo>
                    <a:pt x="717" y="550"/>
                    <a:pt x="657" y="530"/>
                    <a:pt x="644" y="529"/>
                  </a:cubicBezTo>
                  <a:cubicBezTo>
                    <a:pt x="629" y="528"/>
                    <a:pt x="575" y="509"/>
                    <a:pt x="528" y="494"/>
                  </a:cubicBezTo>
                  <a:cubicBezTo>
                    <a:pt x="522" y="493"/>
                    <a:pt x="518" y="490"/>
                    <a:pt x="514" y="487"/>
                  </a:cubicBezTo>
                  <a:cubicBezTo>
                    <a:pt x="498" y="469"/>
                    <a:pt x="496" y="433"/>
                    <a:pt x="498" y="407"/>
                  </a:cubicBezTo>
                  <a:cubicBezTo>
                    <a:pt x="498" y="407"/>
                    <a:pt x="498" y="406"/>
                    <a:pt x="498" y="406"/>
                  </a:cubicBezTo>
                  <a:cubicBezTo>
                    <a:pt x="498" y="406"/>
                    <a:pt x="498" y="406"/>
                    <a:pt x="498" y="406"/>
                  </a:cubicBezTo>
                  <a:cubicBezTo>
                    <a:pt x="498" y="405"/>
                    <a:pt x="498" y="403"/>
                    <a:pt x="498" y="402"/>
                  </a:cubicBezTo>
                  <a:cubicBezTo>
                    <a:pt x="498" y="402"/>
                    <a:pt x="498" y="402"/>
                    <a:pt x="498" y="402"/>
                  </a:cubicBezTo>
                  <a:cubicBezTo>
                    <a:pt x="498" y="403"/>
                    <a:pt x="498" y="404"/>
                    <a:pt x="498" y="406"/>
                  </a:cubicBezTo>
                  <a:cubicBezTo>
                    <a:pt x="499" y="401"/>
                    <a:pt x="499" y="401"/>
                    <a:pt x="499" y="401"/>
                  </a:cubicBezTo>
                  <a:cubicBezTo>
                    <a:pt x="502" y="395"/>
                    <a:pt x="504" y="390"/>
                    <a:pt x="507" y="385"/>
                  </a:cubicBezTo>
                  <a:cubicBezTo>
                    <a:pt x="512" y="376"/>
                    <a:pt x="515" y="369"/>
                    <a:pt x="516" y="365"/>
                  </a:cubicBezTo>
                  <a:cubicBezTo>
                    <a:pt x="518" y="357"/>
                    <a:pt x="522" y="341"/>
                    <a:pt x="526" y="321"/>
                  </a:cubicBezTo>
                  <a:cubicBezTo>
                    <a:pt x="530" y="323"/>
                    <a:pt x="534" y="323"/>
                    <a:pt x="538" y="322"/>
                  </a:cubicBezTo>
                  <a:cubicBezTo>
                    <a:pt x="549" y="317"/>
                    <a:pt x="550" y="302"/>
                    <a:pt x="550" y="291"/>
                  </a:cubicBezTo>
                  <a:cubicBezTo>
                    <a:pt x="550" y="289"/>
                    <a:pt x="550" y="287"/>
                    <a:pt x="550" y="285"/>
                  </a:cubicBezTo>
                  <a:cubicBezTo>
                    <a:pt x="550" y="284"/>
                    <a:pt x="550" y="284"/>
                    <a:pt x="550" y="283"/>
                  </a:cubicBezTo>
                  <a:cubicBezTo>
                    <a:pt x="550" y="273"/>
                    <a:pt x="553" y="261"/>
                    <a:pt x="557" y="252"/>
                  </a:cubicBezTo>
                  <a:cubicBezTo>
                    <a:pt x="560" y="242"/>
                    <a:pt x="563" y="234"/>
                    <a:pt x="565" y="224"/>
                  </a:cubicBezTo>
                  <a:cubicBezTo>
                    <a:pt x="565" y="222"/>
                    <a:pt x="565" y="220"/>
                    <a:pt x="565" y="219"/>
                  </a:cubicBezTo>
                  <a:cubicBezTo>
                    <a:pt x="565" y="211"/>
                    <a:pt x="562" y="203"/>
                    <a:pt x="553" y="202"/>
                  </a:cubicBezTo>
                  <a:cubicBezTo>
                    <a:pt x="547" y="202"/>
                    <a:pt x="542" y="206"/>
                    <a:pt x="538" y="211"/>
                  </a:cubicBezTo>
                  <a:cubicBezTo>
                    <a:pt x="538" y="211"/>
                    <a:pt x="538" y="211"/>
                    <a:pt x="538" y="211"/>
                  </a:cubicBezTo>
                  <a:cubicBezTo>
                    <a:pt x="538" y="211"/>
                    <a:pt x="538" y="212"/>
                    <a:pt x="538" y="212"/>
                  </a:cubicBezTo>
                  <a:cubicBezTo>
                    <a:pt x="538" y="210"/>
                    <a:pt x="538" y="208"/>
                    <a:pt x="538" y="206"/>
                  </a:cubicBezTo>
                  <a:cubicBezTo>
                    <a:pt x="539" y="196"/>
                    <a:pt x="541" y="185"/>
                    <a:pt x="539" y="176"/>
                  </a:cubicBezTo>
                  <a:cubicBezTo>
                    <a:pt x="539" y="174"/>
                    <a:pt x="539" y="173"/>
                    <a:pt x="538" y="171"/>
                  </a:cubicBezTo>
                  <a:cubicBezTo>
                    <a:pt x="538" y="169"/>
                    <a:pt x="537" y="167"/>
                    <a:pt x="537" y="165"/>
                  </a:cubicBezTo>
                  <a:cubicBezTo>
                    <a:pt x="536" y="159"/>
                    <a:pt x="535" y="153"/>
                    <a:pt x="534" y="147"/>
                  </a:cubicBezTo>
                  <a:cubicBezTo>
                    <a:pt x="529" y="117"/>
                    <a:pt x="517" y="94"/>
                    <a:pt x="501" y="68"/>
                  </a:cubicBezTo>
                  <a:cubicBezTo>
                    <a:pt x="495" y="60"/>
                    <a:pt x="489" y="53"/>
                    <a:pt x="482" y="46"/>
                  </a:cubicBezTo>
                  <a:cubicBezTo>
                    <a:pt x="471" y="35"/>
                    <a:pt x="457" y="26"/>
                    <a:pt x="443" y="20"/>
                  </a:cubicBezTo>
                  <a:cubicBezTo>
                    <a:pt x="443" y="20"/>
                    <a:pt x="442" y="19"/>
                    <a:pt x="442" y="19"/>
                  </a:cubicBezTo>
                  <a:cubicBezTo>
                    <a:pt x="446" y="20"/>
                    <a:pt x="450" y="21"/>
                    <a:pt x="454" y="21"/>
                  </a:cubicBezTo>
                  <a:cubicBezTo>
                    <a:pt x="448" y="15"/>
                    <a:pt x="431" y="11"/>
                    <a:pt x="422" y="9"/>
                  </a:cubicBezTo>
                  <a:cubicBezTo>
                    <a:pt x="411" y="6"/>
                    <a:pt x="400" y="6"/>
                    <a:pt x="389" y="6"/>
                  </a:cubicBezTo>
                  <a:cubicBezTo>
                    <a:pt x="393" y="5"/>
                    <a:pt x="397" y="3"/>
                    <a:pt x="401" y="3"/>
                  </a:cubicBezTo>
                  <a:cubicBezTo>
                    <a:pt x="385" y="0"/>
                    <a:pt x="353" y="2"/>
                    <a:pt x="336" y="13"/>
                  </a:cubicBezTo>
                  <a:cubicBezTo>
                    <a:pt x="334" y="13"/>
                    <a:pt x="331" y="14"/>
                    <a:pt x="328" y="15"/>
                  </a:cubicBezTo>
                  <a:cubicBezTo>
                    <a:pt x="311" y="15"/>
                    <a:pt x="294" y="17"/>
                    <a:pt x="278" y="26"/>
                  </a:cubicBezTo>
                  <a:cubicBezTo>
                    <a:pt x="284" y="27"/>
                    <a:pt x="293" y="22"/>
                    <a:pt x="299" y="25"/>
                  </a:cubicBezTo>
                  <a:cubicBezTo>
                    <a:pt x="281" y="29"/>
                    <a:pt x="264" y="35"/>
                    <a:pt x="252" y="51"/>
                  </a:cubicBezTo>
                  <a:cubicBezTo>
                    <a:pt x="259" y="47"/>
                    <a:pt x="267" y="45"/>
                    <a:pt x="275" y="44"/>
                  </a:cubicBezTo>
                  <a:cubicBezTo>
                    <a:pt x="261" y="53"/>
                    <a:pt x="243" y="62"/>
                    <a:pt x="234" y="76"/>
                  </a:cubicBezTo>
                  <a:cubicBezTo>
                    <a:pt x="241" y="73"/>
                    <a:pt x="248" y="68"/>
                    <a:pt x="255" y="65"/>
                  </a:cubicBezTo>
                  <a:cubicBezTo>
                    <a:pt x="248" y="72"/>
                    <a:pt x="244" y="80"/>
                    <a:pt x="241" y="89"/>
                  </a:cubicBezTo>
                  <a:cubicBezTo>
                    <a:pt x="234" y="101"/>
                    <a:pt x="228" y="115"/>
                    <a:pt x="226" y="131"/>
                  </a:cubicBezTo>
                  <a:cubicBezTo>
                    <a:pt x="224" y="138"/>
                    <a:pt x="224" y="146"/>
                    <a:pt x="224" y="154"/>
                  </a:cubicBezTo>
                  <a:cubicBezTo>
                    <a:pt x="224" y="178"/>
                    <a:pt x="224" y="201"/>
                    <a:pt x="231" y="224"/>
                  </a:cubicBezTo>
                  <a:cubicBezTo>
                    <a:pt x="231" y="224"/>
                    <a:pt x="231" y="224"/>
                    <a:pt x="231" y="224"/>
                  </a:cubicBezTo>
                  <a:cubicBezTo>
                    <a:pt x="231" y="225"/>
                    <a:pt x="231" y="226"/>
                    <a:pt x="232" y="227"/>
                  </a:cubicBezTo>
                  <a:cubicBezTo>
                    <a:pt x="232" y="228"/>
                    <a:pt x="233" y="230"/>
                    <a:pt x="233" y="232"/>
                  </a:cubicBezTo>
                  <a:cubicBezTo>
                    <a:pt x="233" y="232"/>
                    <a:pt x="233" y="232"/>
                    <a:pt x="233" y="232"/>
                  </a:cubicBezTo>
                  <a:cubicBezTo>
                    <a:pt x="234" y="234"/>
                    <a:pt x="234" y="235"/>
                    <a:pt x="235" y="237"/>
                  </a:cubicBezTo>
                  <a:cubicBezTo>
                    <a:pt x="235" y="237"/>
                    <a:pt x="235" y="237"/>
                    <a:pt x="235" y="238"/>
                  </a:cubicBezTo>
                  <a:cubicBezTo>
                    <a:pt x="235" y="239"/>
                    <a:pt x="236" y="241"/>
                    <a:pt x="236" y="243"/>
                  </a:cubicBezTo>
                  <a:cubicBezTo>
                    <a:pt x="236" y="243"/>
                    <a:pt x="236" y="243"/>
                    <a:pt x="236" y="243"/>
                  </a:cubicBezTo>
                  <a:cubicBezTo>
                    <a:pt x="237" y="245"/>
                    <a:pt x="237" y="246"/>
                    <a:pt x="238" y="248"/>
                  </a:cubicBezTo>
                  <a:cubicBezTo>
                    <a:pt x="238" y="248"/>
                    <a:pt x="238" y="248"/>
                    <a:pt x="238" y="249"/>
                  </a:cubicBezTo>
                  <a:cubicBezTo>
                    <a:pt x="239" y="250"/>
                    <a:pt x="239" y="252"/>
                    <a:pt x="240" y="253"/>
                  </a:cubicBezTo>
                  <a:cubicBezTo>
                    <a:pt x="240" y="254"/>
                    <a:pt x="240" y="254"/>
                    <a:pt x="241" y="255"/>
                  </a:cubicBezTo>
                  <a:cubicBezTo>
                    <a:pt x="241" y="256"/>
                    <a:pt x="242" y="257"/>
                    <a:pt x="242" y="259"/>
                  </a:cubicBezTo>
                  <a:cubicBezTo>
                    <a:pt x="243" y="259"/>
                    <a:pt x="243" y="260"/>
                    <a:pt x="243" y="260"/>
                  </a:cubicBezTo>
                  <a:cubicBezTo>
                    <a:pt x="244" y="262"/>
                    <a:pt x="244" y="263"/>
                    <a:pt x="245" y="264"/>
                  </a:cubicBezTo>
                  <a:cubicBezTo>
                    <a:pt x="245" y="265"/>
                    <a:pt x="245" y="265"/>
                    <a:pt x="245" y="265"/>
                  </a:cubicBezTo>
                  <a:cubicBezTo>
                    <a:pt x="242" y="264"/>
                    <a:pt x="239" y="264"/>
                    <a:pt x="236" y="264"/>
                  </a:cubicBezTo>
                  <a:cubicBezTo>
                    <a:pt x="232" y="265"/>
                    <a:pt x="229" y="265"/>
                    <a:pt x="227" y="267"/>
                  </a:cubicBezTo>
                  <a:cubicBezTo>
                    <a:pt x="219" y="271"/>
                    <a:pt x="218" y="279"/>
                    <a:pt x="218" y="287"/>
                  </a:cubicBezTo>
                  <a:cubicBezTo>
                    <a:pt x="219" y="297"/>
                    <a:pt x="227" y="304"/>
                    <a:pt x="234" y="311"/>
                  </a:cubicBezTo>
                  <a:cubicBezTo>
                    <a:pt x="246" y="323"/>
                    <a:pt x="252" y="339"/>
                    <a:pt x="261" y="352"/>
                  </a:cubicBezTo>
                  <a:cubicBezTo>
                    <a:pt x="265" y="357"/>
                    <a:pt x="271" y="364"/>
                    <a:pt x="279" y="363"/>
                  </a:cubicBezTo>
                  <a:cubicBezTo>
                    <a:pt x="279" y="363"/>
                    <a:pt x="279" y="363"/>
                    <a:pt x="279" y="363"/>
                  </a:cubicBezTo>
                  <a:cubicBezTo>
                    <a:pt x="279" y="363"/>
                    <a:pt x="279" y="363"/>
                    <a:pt x="279" y="363"/>
                  </a:cubicBezTo>
                  <a:cubicBezTo>
                    <a:pt x="281" y="362"/>
                    <a:pt x="283" y="361"/>
                    <a:pt x="284" y="360"/>
                  </a:cubicBezTo>
                  <a:cubicBezTo>
                    <a:pt x="292" y="376"/>
                    <a:pt x="301" y="392"/>
                    <a:pt x="310" y="403"/>
                  </a:cubicBezTo>
                  <a:cubicBezTo>
                    <a:pt x="313" y="427"/>
                    <a:pt x="315" y="465"/>
                    <a:pt x="301" y="480"/>
                  </a:cubicBezTo>
                  <a:cubicBezTo>
                    <a:pt x="281" y="503"/>
                    <a:pt x="221" y="510"/>
                    <a:pt x="194" y="516"/>
                  </a:cubicBezTo>
                  <a:cubicBezTo>
                    <a:pt x="167" y="523"/>
                    <a:pt x="91" y="519"/>
                    <a:pt x="79" y="655"/>
                  </a:cubicBezTo>
                  <a:cubicBezTo>
                    <a:pt x="68" y="790"/>
                    <a:pt x="15" y="884"/>
                    <a:pt x="7" y="982"/>
                  </a:cubicBezTo>
                  <a:cubicBezTo>
                    <a:pt x="0" y="1081"/>
                    <a:pt x="15" y="1213"/>
                    <a:pt x="17" y="1245"/>
                  </a:cubicBezTo>
                  <a:cubicBezTo>
                    <a:pt x="20" y="1278"/>
                    <a:pt x="22" y="1347"/>
                    <a:pt x="11" y="1379"/>
                  </a:cubicBezTo>
                  <a:cubicBezTo>
                    <a:pt x="0" y="1410"/>
                    <a:pt x="8" y="1454"/>
                    <a:pt x="8" y="1454"/>
                  </a:cubicBezTo>
                  <a:cubicBezTo>
                    <a:pt x="8" y="1454"/>
                    <a:pt x="8" y="1454"/>
                    <a:pt x="8" y="1454"/>
                  </a:cubicBezTo>
                  <a:cubicBezTo>
                    <a:pt x="8" y="1455"/>
                    <a:pt x="8" y="1455"/>
                    <a:pt x="8" y="1455"/>
                  </a:cubicBezTo>
                  <a:cubicBezTo>
                    <a:pt x="8" y="1455"/>
                    <a:pt x="13" y="1461"/>
                    <a:pt x="21" y="1468"/>
                  </a:cubicBezTo>
                  <a:cubicBezTo>
                    <a:pt x="21" y="1470"/>
                    <a:pt x="22" y="1472"/>
                    <a:pt x="24" y="1474"/>
                  </a:cubicBezTo>
                  <a:cubicBezTo>
                    <a:pt x="22" y="1469"/>
                    <a:pt x="22" y="1469"/>
                    <a:pt x="22" y="1469"/>
                  </a:cubicBezTo>
                  <a:cubicBezTo>
                    <a:pt x="29" y="1476"/>
                    <a:pt x="39" y="1483"/>
                    <a:pt x="45" y="1483"/>
                  </a:cubicBezTo>
                  <a:cubicBezTo>
                    <a:pt x="45" y="1483"/>
                    <a:pt x="78" y="1509"/>
                    <a:pt x="96" y="1508"/>
                  </a:cubicBezTo>
                  <a:cubicBezTo>
                    <a:pt x="100" y="1507"/>
                    <a:pt x="99" y="1498"/>
                    <a:pt x="99" y="1498"/>
                  </a:cubicBezTo>
                  <a:cubicBezTo>
                    <a:pt x="99" y="1498"/>
                    <a:pt x="110" y="1500"/>
                    <a:pt x="110" y="1491"/>
                  </a:cubicBezTo>
                  <a:cubicBezTo>
                    <a:pt x="110" y="1490"/>
                    <a:pt x="110" y="1489"/>
                    <a:pt x="110" y="1489"/>
                  </a:cubicBezTo>
                  <a:cubicBezTo>
                    <a:pt x="108" y="1480"/>
                    <a:pt x="89" y="1472"/>
                    <a:pt x="88" y="1471"/>
                  </a:cubicBezTo>
                  <a:cubicBezTo>
                    <a:pt x="88" y="1465"/>
                    <a:pt x="86" y="1423"/>
                    <a:pt x="86" y="1421"/>
                  </a:cubicBezTo>
                  <a:cubicBezTo>
                    <a:pt x="85" y="1419"/>
                    <a:pt x="99" y="1400"/>
                    <a:pt x="101" y="1398"/>
                  </a:cubicBezTo>
                  <a:cubicBezTo>
                    <a:pt x="101" y="1401"/>
                    <a:pt x="100" y="1413"/>
                    <a:pt x="102" y="1425"/>
                  </a:cubicBezTo>
                  <a:cubicBezTo>
                    <a:pt x="105" y="1442"/>
                    <a:pt x="113" y="1460"/>
                    <a:pt x="133" y="1463"/>
                  </a:cubicBezTo>
                  <a:cubicBezTo>
                    <a:pt x="133" y="1463"/>
                    <a:pt x="136" y="1426"/>
                    <a:pt x="138" y="1420"/>
                  </a:cubicBezTo>
                  <a:cubicBezTo>
                    <a:pt x="139" y="1414"/>
                    <a:pt x="139" y="1350"/>
                    <a:pt x="139" y="1350"/>
                  </a:cubicBezTo>
                  <a:cubicBezTo>
                    <a:pt x="139" y="1350"/>
                    <a:pt x="139" y="1348"/>
                    <a:pt x="138" y="1345"/>
                  </a:cubicBezTo>
                  <a:cubicBezTo>
                    <a:pt x="137" y="1339"/>
                    <a:pt x="133" y="1325"/>
                    <a:pt x="118" y="1306"/>
                  </a:cubicBezTo>
                  <a:cubicBezTo>
                    <a:pt x="109" y="1294"/>
                    <a:pt x="105" y="1282"/>
                    <a:pt x="103" y="1269"/>
                  </a:cubicBezTo>
                  <a:cubicBezTo>
                    <a:pt x="100" y="1252"/>
                    <a:pt x="101" y="1236"/>
                    <a:pt x="100" y="1223"/>
                  </a:cubicBezTo>
                  <a:cubicBezTo>
                    <a:pt x="98" y="1200"/>
                    <a:pt x="117" y="1048"/>
                    <a:pt x="122" y="1031"/>
                  </a:cubicBezTo>
                  <a:cubicBezTo>
                    <a:pt x="128" y="1014"/>
                    <a:pt x="132" y="953"/>
                    <a:pt x="131" y="934"/>
                  </a:cubicBezTo>
                  <a:cubicBezTo>
                    <a:pt x="129" y="914"/>
                    <a:pt x="166" y="815"/>
                    <a:pt x="168" y="810"/>
                  </a:cubicBezTo>
                  <a:cubicBezTo>
                    <a:pt x="170" y="809"/>
                    <a:pt x="170" y="809"/>
                    <a:pt x="170" y="809"/>
                  </a:cubicBezTo>
                  <a:cubicBezTo>
                    <a:pt x="170" y="825"/>
                    <a:pt x="171" y="841"/>
                    <a:pt x="172" y="855"/>
                  </a:cubicBezTo>
                  <a:cubicBezTo>
                    <a:pt x="178" y="907"/>
                    <a:pt x="181" y="1087"/>
                    <a:pt x="176" y="1126"/>
                  </a:cubicBezTo>
                  <a:cubicBezTo>
                    <a:pt x="171" y="1165"/>
                    <a:pt x="182" y="1180"/>
                    <a:pt x="162" y="1319"/>
                  </a:cubicBezTo>
                  <a:cubicBezTo>
                    <a:pt x="161" y="1319"/>
                    <a:pt x="161" y="1319"/>
                    <a:pt x="161" y="1319"/>
                  </a:cubicBezTo>
                  <a:cubicBezTo>
                    <a:pt x="161" y="1319"/>
                    <a:pt x="151" y="1402"/>
                    <a:pt x="147" y="1433"/>
                  </a:cubicBezTo>
                  <a:cubicBezTo>
                    <a:pt x="143" y="1460"/>
                    <a:pt x="136" y="1546"/>
                    <a:pt x="149" y="1620"/>
                  </a:cubicBezTo>
                  <a:cubicBezTo>
                    <a:pt x="151" y="1630"/>
                    <a:pt x="153" y="1640"/>
                    <a:pt x="156" y="1650"/>
                  </a:cubicBezTo>
                  <a:cubicBezTo>
                    <a:pt x="164" y="1679"/>
                    <a:pt x="169" y="1704"/>
                    <a:pt x="173" y="1727"/>
                  </a:cubicBezTo>
                  <a:cubicBezTo>
                    <a:pt x="180" y="1765"/>
                    <a:pt x="182" y="1798"/>
                    <a:pt x="180" y="1833"/>
                  </a:cubicBezTo>
                  <a:cubicBezTo>
                    <a:pt x="177" y="1890"/>
                    <a:pt x="190" y="1943"/>
                    <a:pt x="191" y="1997"/>
                  </a:cubicBezTo>
                  <a:cubicBezTo>
                    <a:pt x="192" y="2041"/>
                    <a:pt x="197" y="2161"/>
                    <a:pt x="216" y="2265"/>
                  </a:cubicBezTo>
                  <a:cubicBezTo>
                    <a:pt x="220" y="2289"/>
                    <a:pt x="225" y="2313"/>
                    <a:pt x="231" y="2334"/>
                  </a:cubicBezTo>
                  <a:cubicBezTo>
                    <a:pt x="234" y="2345"/>
                    <a:pt x="236" y="2355"/>
                    <a:pt x="238" y="2364"/>
                  </a:cubicBezTo>
                  <a:cubicBezTo>
                    <a:pt x="255" y="2457"/>
                    <a:pt x="224" y="2499"/>
                    <a:pt x="224" y="2499"/>
                  </a:cubicBezTo>
                  <a:cubicBezTo>
                    <a:pt x="224" y="2499"/>
                    <a:pt x="200" y="2541"/>
                    <a:pt x="192" y="2571"/>
                  </a:cubicBezTo>
                  <a:cubicBezTo>
                    <a:pt x="187" y="2589"/>
                    <a:pt x="173" y="2594"/>
                    <a:pt x="168" y="2608"/>
                  </a:cubicBezTo>
                  <a:cubicBezTo>
                    <a:pt x="164" y="2620"/>
                    <a:pt x="150" y="2629"/>
                    <a:pt x="153" y="2648"/>
                  </a:cubicBezTo>
                  <a:cubicBezTo>
                    <a:pt x="153" y="2651"/>
                    <a:pt x="154" y="2654"/>
                    <a:pt x="155" y="2657"/>
                  </a:cubicBezTo>
                  <a:cubicBezTo>
                    <a:pt x="155" y="2657"/>
                    <a:pt x="160" y="2682"/>
                    <a:pt x="172" y="2673"/>
                  </a:cubicBezTo>
                  <a:cubicBezTo>
                    <a:pt x="172" y="2673"/>
                    <a:pt x="182" y="2690"/>
                    <a:pt x="194" y="2683"/>
                  </a:cubicBezTo>
                  <a:cubicBezTo>
                    <a:pt x="194" y="2684"/>
                    <a:pt x="194" y="2684"/>
                    <a:pt x="194" y="2685"/>
                  </a:cubicBezTo>
                  <a:cubicBezTo>
                    <a:pt x="195" y="2683"/>
                    <a:pt x="195" y="2683"/>
                    <a:pt x="195" y="2683"/>
                  </a:cubicBezTo>
                  <a:cubicBezTo>
                    <a:pt x="196" y="2685"/>
                    <a:pt x="211" y="2700"/>
                    <a:pt x="221" y="2685"/>
                  </a:cubicBezTo>
                  <a:cubicBezTo>
                    <a:pt x="221" y="2686"/>
                    <a:pt x="221" y="2687"/>
                    <a:pt x="222" y="2689"/>
                  </a:cubicBezTo>
                  <a:cubicBezTo>
                    <a:pt x="223" y="2696"/>
                    <a:pt x="228" y="2706"/>
                    <a:pt x="249" y="2705"/>
                  </a:cubicBezTo>
                  <a:cubicBezTo>
                    <a:pt x="279" y="2703"/>
                    <a:pt x="281" y="2690"/>
                    <a:pt x="280" y="2672"/>
                  </a:cubicBezTo>
                  <a:cubicBezTo>
                    <a:pt x="279" y="2654"/>
                    <a:pt x="293" y="2651"/>
                    <a:pt x="293" y="2651"/>
                  </a:cubicBezTo>
                  <a:cubicBezTo>
                    <a:pt x="293" y="2651"/>
                    <a:pt x="314" y="2635"/>
                    <a:pt x="314" y="2616"/>
                  </a:cubicBezTo>
                  <a:cubicBezTo>
                    <a:pt x="314" y="2596"/>
                    <a:pt x="328" y="2580"/>
                    <a:pt x="328" y="2580"/>
                  </a:cubicBezTo>
                  <a:cubicBezTo>
                    <a:pt x="328" y="2580"/>
                    <a:pt x="344" y="2573"/>
                    <a:pt x="337" y="2535"/>
                  </a:cubicBezTo>
                  <a:cubicBezTo>
                    <a:pt x="337" y="2532"/>
                    <a:pt x="336" y="2528"/>
                    <a:pt x="335" y="2524"/>
                  </a:cubicBezTo>
                  <a:cubicBezTo>
                    <a:pt x="335" y="2523"/>
                    <a:pt x="341" y="2500"/>
                    <a:pt x="337" y="2478"/>
                  </a:cubicBezTo>
                  <a:cubicBezTo>
                    <a:pt x="337" y="2477"/>
                    <a:pt x="336" y="2475"/>
                    <a:pt x="336" y="2473"/>
                  </a:cubicBezTo>
                  <a:cubicBezTo>
                    <a:pt x="336" y="2472"/>
                    <a:pt x="335" y="2471"/>
                    <a:pt x="335" y="2469"/>
                  </a:cubicBezTo>
                  <a:cubicBezTo>
                    <a:pt x="330" y="2440"/>
                    <a:pt x="332" y="2368"/>
                    <a:pt x="333" y="2341"/>
                  </a:cubicBezTo>
                  <a:cubicBezTo>
                    <a:pt x="334" y="2311"/>
                    <a:pt x="352" y="2147"/>
                    <a:pt x="340" y="2083"/>
                  </a:cubicBezTo>
                  <a:cubicBezTo>
                    <a:pt x="340" y="2083"/>
                    <a:pt x="340" y="2083"/>
                    <a:pt x="340" y="2082"/>
                  </a:cubicBezTo>
                  <a:cubicBezTo>
                    <a:pt x="340" y="2082"/>
                    <a:pt x="340" y="2082"/>
                    <a:pt x="340" y="2082"/>
                  </a:cubicBezTo>
                  <a:cubicBezTo>
                    <a:pt x="339" y="2079"/>
                    <a:pt x="339" y="2076"/>
                    <a:pt x="338" y="2073"/>
                  </a:cubicBezTo>
                  <a:cubicBezTo>
                    <a:pt x="321" y="1974"/>
                    <a:pt x="348" y="1939"/>
                    <a:pt x="348" y="1890"/>
                  </a:cubicBezTo>
                  <a:cubicBezTo>
                    <a:pt x="348" y="1890"/>
                    <a:pt x="352" y="1833"/>
                    <a:pt x="346" y="1787"/>
                  </a:cubicBezTo>
                  <a:cubicBezTo>
                    <a:pt x="341" y="1740"/>
                    <a:pt x="351" y="1688"/>
                    <a:pt x="357" y="1629"/>
                  </a:cubicBezTo>
                  <a:cubicBezTo>
                    <a:pt x="360" y="1591"/>
                    <a:pt x="366" y="1555"/>
                    <a:pt x="370" y="1527"/>
                  </a:cubicBezTo>
                  <a:cubicBezTo>
                    <a:pt x="375" y="1529"/>
                    <a:pt x="381" y="1530"/>
                    <a:pt x="387" y="1530"/>
                  </a:cubicBezTo>
                  <a:cubicBezTo>
                    <a:pt x="389" y="1530"/>
                    <a:pt x="391" y="1530"/>
                    <a:pt x="393" y="1529"/>
                  </a:cubicBezTo>
                  <a:cubicBezTo>
                    <a:pt x="397" y="1557"/>
                    <a:pt x="403" y="1592"/>
                    <a:pt x="406" y="1628"/>
                  </a:cubicBezTo>
                  <a:cubicBezTo>
                    <a:pt x="412" y="1687"/>
                    <a:pt x="422" y="1739"/>
                    <a:pt x="416" y="1786"/>
                  </a:cubicBezTo>
                  <a:cubicBezTo>
                    <a:pt x="411" y="1833"/>
                    <a:pt x="415" y="1889"/>
                    <a:pt x="415" y="1889"/>
                  </a:cubicBezTo>
                  <a:cubicBezTo>
                    <a:pt x="415" y="1900"/>
                    <a:pt x="416" y="1911"/>
                    <a:pt x="418" y="1921"/>
                  </a:cubicBezTo>
                  <a:cubicBezTo>
                    <a:pt x="420" y="1934"/>
                    <a:pt x="423" y="1946"/>
                    <a:pt x="426" y="1960"/>
                  </a:cubicBezTo>
                  <a:cubicBezTo>
                    <a:pt x="431" y="1989"/>
                    <a:pt x="434" y="2026"/>
                    <a:pt x="423" y="2082"/>
                  </a:cubicBezTo>
                  <a:cubicBezTo>
                    <a:pt x="411" y="2147"/>
                    <a:pt x="429" y="2311"/>
                    <a:pt x="430" y="2340"/>
                  </a:cubicBezTo>
                  <a:cubicBezTo>
                    <a:pt x="431" y="2369"/>
                    <a:pt x="433" y="2450"/>
                    <a:pt x="427" y="2473"/>
                  </a:cubicBezTo>
                  <a:cubicBezTo>
                    <a:pt x="423" y="2490"/>
                    <a:pt x="425" y="2507"/>
                    <a:pt x="426" y="2516"/>
                  </a:cubicBezTo>
                  <a:cubicBezTo>
                    <a:pt x="427" y="2520"/>
                    <a:pt x="428" y="2522"/>
                    <a:pt x="428" y="2523"/>
                  </a:cubicBezTo>
                  <a:cubicBezTo>
                    <a:pt x="423" y="2541"/>
                    <a:pt x="423" y="2553"/>
                    <a:pt x="425" y="2562"/>
                  </a:cubicBezTo>
                  <a:cubicBezTo>
                    <a:pt x="428" y="2576"/>
                    <a:pt x="435" y="2580"/>
                    <a:pt x="435" y="2580"/>
                  </a:cubicBezTo>
                  <a:cubicBezTo>
                    <a:pt x="435" y="2580"/>
                    <a:pt x="446" y="2592"/>
                    <a:pt x="449" y="2608"/>
                  </a:cubicBezTo>
                  <a:cubicBezTo>
                    <a:pt x="449" y="2610"/>
                    <a:pt x="449" y="2613"/>
                    <a:pt x="449" y="2615"/>
                  </a:cubicBezTo>
                  <a:cubicBezTo>
                    <a:pt x="449" y="2616"/>
                    <a:pt x="449" y="2618"/>
                    <a:pt x="450" y="2619"/>
                  </a:cubicBezTo>
                  <a:cubicBezTo>
                    <a:pt x="452" y="2637"/>
                    <a:pt x="470" y="2651"/>
                    <a:pt x="470" y="2651"/>
                  </a:cubicBezTo>
                  <a:cubicBezTo>
                    <a:pt x="470" y="2651"/>
                    <a:pt x="480" y="2653"/>
                    <a:pt x="483" y="2665"/>
                  </a:cubicBezTo>
                  <a:cubicBezTo>
                    <a:pt x="483" y="2667"/>
                    <a:pt x="483" y="2669"/>
                    <a:pt x="483" y="2671"/>
                  </a:cubicBezTo>
                  <a:cubicBezTo>
                    <a:pt x="483" y="2676"/>
                    <a:pt x="483" y="2680"/>
                    <a:pt x="483" y="2684"/>
                  </a:cubicBezTo>
                  <a:cubicBezTo>
                    <a:pt x="485" y="2696"/>
                    <a:pt x="492" y="2703"/>
                    <a:pt x="514" y="2705"/>
                  </a:cubicBezTo>
                  <a:cubicBezTo>
                    <a:pt x="544" y="2707"/>
                    <a:pt x="542" y="2685"/>
                    <a:pt x="542" y="2685"/>
                  </a:cubicBezTo>
                  <a:cubicBezTo>
                    <a:pt x="551" y="2699"/>
                    <a:pt x="566" y="2686"/>
                    <a:pt x="568" y="2683"/>
                  </a:cubicBezTo>
                  <a:cubicBezTo>
                    <a:pt x="569" y="2685"/>
                    <a:pt x="569" y="2685"/>
                    <a:pt x="569" y="2685"/>
                  </a:cubicBezTo>
                  <a:cubicBezTo>
                    <a:pt x="569" y="2684"/>
                    <a:pt x="569" y="2684"/>
                    <a:pt x="569" y="2683"/>
                  </a:cubicBezTo>
                  <a:cubicBezTo>
                    <a:pt x="581" y="2690"/>
                    <a:pt x="591" y="2673"/>
                    <a:pt x="591" y="2673"/>
                  </a:cubicBezTo>
                  <a:cubicBezTo>
                    <a:pt x="603" y="2682"/>
                    <a:pt x="608" y="2657"/>
                    <a:pt x="608" y="2657"/>
                  </a:cubicBezTo>
                  <a:cubicBezTo>
                    <a:pt x="611" y="2649"/>
                    <a:pt x="611" y="2642"/>
                    <a:pt x="610" y="2637"/>
                  </a:cubicBezTo>
                  <a:cubicBezTo>
                    <a:pt x="607" y="2625"/>
                    <a:pt x="598" y="2617"/>
                    <a:pt x="595" y="2608"/>
                  </a:cubicBezTo>
                  <a:cubicBezTo>
                    <a:pt x="590" y="2594"/>
                    <a:pt x="576" y="2589"/>
                    <a:pt x="571" y="2571"/>
                  </a:cubicBezTo>
                  <a:cubicBezTo>
                    <a:pt x="563" y="2541"/>
                    <a:pt x="539" y="2499"/>
                    <a:pt x="539" y="2499"/>
                  </a:cubicBezTo>
                  <a:cubicBezTo>
                    <a:pt x="539" y="2499"/>
                    <a:pt x="528" y="2484"/>
                    <a:pt x="523" y="2454"/>
                  </a:cubicBezTo>
                  <a:cubicBezTo>
                    <a:pt x="518" y="2427"/>
                    <a:pt x="517" y="2387"/>
                    <a:pt x="532" y="2334"/>
                  </a:cubicBezTo>
                  <a:cubicBezTo>
                    <a:pt x="563" y="2220"/>
                    <a:pt x="570" y="2052"/>
                    <a:pt x="572" y="1998"/>
                  </a:cubicBezTo>
                  <a:cubicBezTo>
                    <a:pt x="573" y="1944"/>
                    <a:pt x="586" y="1891"/>
                    <a:pt x="583" y="1834"/>
                  </a:cubicBezTo>
                  <a:cubicBezTo>
                    <a:pt x="580" y="1777"/>
                    <a:pt x="586" y="1729"/>
                    <a:pt x="607" y="1650"/>
                  </a:cubicBezTo>
                  <a:cubicBezTo>
                    <a:pt x="629" y="1572"/>
                    <a:pt x="621" y="1465"/>
                    <a:pt x="623" y="1433"/>
                  </a:cubicBezTo>
                  <a:cubicBezTo>
                    <a:pt x="627" y="1376"/>
                    <a:pt x="620" y="1312"/>
                    <a:pt x="620" y="1312"/>
                  </a:cubicBezTo>
                  <a:cubicBezTo>
                    <a:pt x="620" y="1312"/>
                    <a:pt x="620" y="1312"/>
                    <a:pt x="620" y="1312"/>
                  </a:cubicBezTo>
                  <a:cubicBezTo>
                    <a:pt x="620" y="1311"/>
                    <a:pt x="620" y="1311"/>
                    <a:pt x="620" y="1311"/>
                  </a:cubicBezTo>
                  <a:cubicBezTo>
                    <a:pt x="619" y="1311"/>
                    <a:pt x="619" y="1311"/>
                    <a:pt x="619" y="1311"/>
                  </a:cubicBezTo>
                  <a:cubicBezTo>
                    <a:pt x="618" y="1299"/>
                    <a:pt x="614" y="1276"/>
                    <a:pt x="611" y="1255"/>
                  </a:cubicBezTo>
                  <a:cubicBezTo>
                    <a:pt x="608" y="1242"/>
                    <a:pt x="606" y="1229"/>
                    <a:pt x="603" y="1219"/>
                  </a:cubicBezTo>
                  <a:cubicBezTo>
                    <a:pt x="602" y="1215"/>
                    <a:pt x="601" y="1210"/>
                    <a:pt x="600" y="1204"/>
                  </a:cubicBezTo>
                  <a:cubicBezTo>
                    <a:pt x="593" y="1162"/>
                    <a:pt x="587" y="1083"/>
                    <a:pt x="590" y="1038"/>
                  </a:cubicBezTo>
                  <a:cubicBezTo>
                    <a:pt x="593" y="989"/>
                    <a:pt x="626" y="874"/>
                    <a:pt x="627" y="792"/>
                  </a:cubicBezTo>
                  <a:cubicBezTo>
                    <a:pt x="628" y="793"/>
                    <a:pt x="628" y="793"/>
                    <a:pt x="628" y="793"/>
                  </a:cubicBezTo>
                  <a:cubicBezTo>
                    <a:pt x="628" y="794"/>
                    <a:pt x="628" y="794"/>
                    <a:pt x="628" y="794"/>
                  </a:cubicBezTo>
                  <a:cubicBezTo>
                    <a:pt x="628" y="793"/>
                    <a:pt x="628" y="793"/>
                    <a:pt x="628" y="793"/>
                  </a:cubicBezTo>
                  <a:cubicBezTo>
                    <a:pt x="631" y="799"/>
                    <a:pt x="631" y="799"/>
                    <a:pt x="631" y="799"/>
                  </a:cubicBezTo>
                  <a:cubicBezTo>
                    <a:pt x="632" y="805"/>
                    <a:pt x="634" y="814"/>
                    <a:pt x="636" y="827"/>
                  </a:cubicBezTo>
                  <a:cubicBezTo>
                    <a:pt x="641" y="854"/>
                    <a:pt x="649" y="894"/>
                    <a:pt x="656" y="932"/>
                  </a:cubicBezTo>
                  <a:cubicBezTo>
                    <a:pt x="662" y="970"/>
                    <a:pt x="668" y="1004"/>
                    <a:pt x="668" y="1020"/>
                  </a:cubicBezTo>
                  <a:cubicBezTo>
                    <a:pt x="668" y="1058"/>
                    <a:pt x="669" y="1223"/>
                    <a:pt x="672" y="1250"/>
                  </a:cubicBezTo>
                  <a:cubicBezTo>
                    <a:pt x="676" y="1277"/>
                    <a:pt x="677" y="1307"/>
                    <a:pt x="659" y="1331"/>
                  </a:cubicBezTo>
                  <a:cubicBezTo>
                    <a:pt x="641" y="1356"/>
                    <a:pt x="636" y="1373"/>
                    <a:pt x="634" y="1380"/>
                  </a:cubicBezTo>
                  <a:cubicBezTo>
                    <a:pt x="632" y="1386"/>
                    <a:pt x="633" y="1460"/>
                    <a:pt x="633" y="1460"/>
                  </a:cubicBezTo>
                  <a:cubicBezTo>
                    <a:pt x="634" y="1461"/>
                    <a:pt x="634" y="1461"/>
                    <a:pt x="634" y="1461"/>
                  </a:cubicBezTo>
                  <a:cubicBezTo>
                    <a:pt x="634" y="1461"/>
                    <a:pt x="634" y="1461"/>
                    <a:pt x="634" y="1461"/>
                  </a:cubicBezTo>
                  <a:cubicBezTo>
                    <a:pt x="639" y="1486"/>
                    <a:pt x="639" y="1486"/>
                    <a:pt x="639" y="1486"/>
                  </a:cubicBezTo>
                  <a:cubicBezTo>
                    <a:pt x="665" y="1478"/>
                    <a:pt x="660" y="1412"/>
                    <a:pt x="660" y="1412"/>
                  </a:cubicBezTo>
                  <a:cubicBezTo>
                    <a:pt x="668" y="1421"/>
                    <a:pt x="671" y="1431"/>
                    <a:pt x="672" y="1439"/>
                  </a:cubicBezTo>
                  <a:cubicBezTo>
                    <a:pt x="674" y="1448"/>
                    <a:pt x="674" y="1456"/>
                    <a:pt x="674" y="1461"/>
                  </a:cubicBezTo>
                  <a:cubicBezTo>
                    <a:pt x="675" y="1471"/>
                    <a:pt x="672" y="1497"/>
                    <a:pt x="668" y="1500"/>
                  </a:cubicBezTo>
                  <a:cubicBezTo>
                    <a:pt x="665" y="1502"/>
                    <a:pt x="659" y="1519"/>
                    <a:pt x="661" y="1528"/>
                  </a:cubicBezTo>
                  <a:cubicBezTo>
                    <a:pt x="661" y="1531"/>
                    <a:pt x="662" y="1533"/>
                    <a:pt x="663" y="1534"/>
                  </a:cubicBezTo>
                  <a:cubicBezTo>
                    <a:pt x="670" y="1541"/>
                    <a:pt x="682" y="1532"/>
                    <a:pt x="682" y="1532"/>
                  </a:cubicBezTo>
                  <a:cubicBezTo>
                    <a:pt x="691" y="1537"/>
                    <a:pt x="699" y="1530"/>
                    <a:pt x="704" y="1524"/>
                  </a:cubicBezTo>
                  <a:cubicBezTo>
                    <a:pt x="704" y="1525"/>
                    <a:pt x="704" y="1525"/>
                    <a:pt x="704" y="1526"/>
                  </a:cubicBezTo>
                  <a:cubicBezTo>
                    <a:pt x="705" y="1523"/>
                    <a:pt x="705" y="1523"/>
                    <a:pt x="705" y="1523"/>
                  </a:cubicBezTo>
                  <a:cubicBezTo>
                    <a:pt x="707" y="1521"/>
                    <a:pt x="708" y="1519"/>
                    <a:pt x="708" y="1519"/>
                  </a:cubicBezTo>
                  <a:cubicBezTo>
                    <a:pt x="717" y="1520"/>
                    <a:pt x="741" y="1500"/>
                    <a:pt x="750" y="1481"/>
                  </a:cubicBezTo>
                  <a:cubicBezTo>
                    <a:pt x="760" y="1461"/>
                    <a:pt x="765" y="1408"/>
                    <a:pt x="758" y="1367"/>
                  </a:cubicBezTo>
                  <a:cubicBezTo>
                    <a:pt x="750" y="1327"/>
                    <a:pt x="750" y="1273"/>
                    <a:pt x="758" y="1227"/>
                  </a:cubicBezTo>
                  <a:close/>
                </a:path>
              </a:pathLst>
            </a:custGeom>
            <a:grpFill/>
            <a:ln w="0" cap="rnd" cmpd="sng">
              <a:solidFill>
                <a:schemeClr val="tx1"/>
              </a:solidFill>
              <a:prstDash val="solid"/>
              <a:round/>
              <a:headEnd/>
              <a:tailEnd/>
            </a:ln>
          </p:spPr>
          <p:txBody>
            <a:bodyPr/>
            <a:lstStyle/>
            <a:p>
              <a:endParaRPr lang="fr-FR" sz="1114"/>
            </a:p>
          </p:txBody>
        </p:sp>
      </p:grpSp>
      <p:grpSp>
        <p:nvGrpSpPr>
          <p:cNvPr id="79" name="Group 206">
            <a:extLst>
              <a:ext uri="{FF2B5EF4-FFF2-40B4-BE49-F238E27FC236}">
                <a16:creationId xmlns:a16="http://schemas.microsoft.com/office/drawing/2014/main" id="{BBB817FA-3BCB-C213-0950-7443C5B9137B}"/>
              </a:ext>
            </a:extLst>
          </p:cNvPr>
          <p:cNvGrpSpPr>
            <a:grpSpLocks/>
          </p:cNvGrpSpPr>
          <p:nvPr/>
        </p:nvGrpSpPr>
        <p:grpSpPr bwMode="auto">
          <a:xfrm>
            <a:off x="4365427" y="3078939"/>
            <a:ext cx="171732" cy="507790"/>
            <a:chOff x="1531" y="712"/>
            <a:chExt cx="630" cy="2189"/>
          </a:xfrm>
          <a:solidFill>
            <a:schemeClr val="bg1"/>
          </a:solidFill>
        </p:grpSpPr>
        <p:sp>
          <p:nvSpPr>
            <p:cNvPr id="80" name="Freeform 207">
              <a:extLst>
                <a:ext uri="{FF2B5EF4-FFF2-40B4-BE49-F238E27FC236}">
                  <a16:creationId xmlns:a16="http://schemas.microsoft.com/office/drawing/2014/main" id="{42C239A3-12D1-DAB3-06F7-089D89FA89DE}"/>
                </a:ext>
              </a:extLst>
            </p:cNvPr>
            <p:cNvSpPr>
              <a:spLocks/>
            </p:cNvSpPr>
            <p:nvPr/>
          </p:nvSpPr>
          <p:spPr bwMode="auto">
            <a:xfrm>
              <a:off x="1531" y="712"/>
              <a:ext cx="630" cy="2189"/>
            </a:xfrm>
            <a:custGeom>
              <a:avLst/>
              <a:gdLst>
                <a:gd name="T0" fmla="*/ 389 w 778"/>
                <a:gd name="T1" fmla="*/ 340 h 2707"/>
                <a:gd name="T2" fmla="*/ 264 w 778"/>
                <a:gd name="T3" fmla="*/ 215 h 2707"/>
                <a:gd name="T4" fmla="*/ 264 w 778"/>
                <a:gd name="T5" fmla="*/ 213 h 2707"/>
                <a:gd name="T6" fmla="*/ 274 w 778"/>
                <a:gd name="T7" fmla="*/ 193 h 2707"/>
                <a:gd name="T8" fmla="*/ 292 w 778"/>
                <a:gd name="T9" fmla="*/ 150 h 2707"/>
                <a:gd name="T10" fmla="*/ 300 w 778"/>
                <a:gd name="T11" fmla="*/ 116 h 2707"/>
                <a:gd name="T12" fmla="*/ 286 w 778"/>
                <a:gd name="T13" fmla="*/ 112 h 2707"/>
                <a:gd name="T14" fmla="*/ 285 w 778"/>
                <a:gd name="T15" fmla="*/ 87 h 2707"/>
                <a:gd name="T16" fmla="*/ 236 w 778"/>
                <a:gd name="T17" fmla="*/ 11 h 2707"/>
                <a:gd name="T18" fmla="*/ 206 w 778"/>
                <a:gd name="T19" fmla="*/ 3 h 2707"/>
                <a:gd name="T20" fmla="*/ 147 w 778"/>
                <a:gd name="T21" fmla="*/ 14 h 2707"/>
                <a:gd name="T22" fmla="*/ 124 w 778"/>
                <a:gd name="T23" fmla="*/ 40 h 2707"/>
                <a:gd name="T24" fmla="*/ 119 w 778"/>
                <a:gd name="T25" fmla="*/ 82 h 2707"/>
                <a:gd name="T26" fmla="*/ 124 w 778"/>
                <a:gd name="T27" fmla="*/ 123 h 2707"/>
                <a:gd name="T28" fmla="*/ 126 w 778"/>
                <a:gd name="T29" fmla="*/ 129 h 2707"/>
                <a:gd name="T30" fmla="*/ 127 w 778"/>
                <a:gd name="T31" fmla="*/ 134 h 2707"/>
                <a:gd name="T32" fmla="*/ 130 w 778"/>
                <a:gd name="T33" fmla="*/ 139 h 2707"/>
                <a:gd name="T34" fmla="*/ 116 w 778"/>
                <a:gd name="T35" fmla="*/ 152 h 2707"/>
                <a:gd name="T36" fmla="*/ 148 w 778"/>
                <a:gd name="T37" fmla="*/ 192 h 2707"/>
                <a:gd name="T38" fmla="*/ 160 w 778"/>
                <a:gd name="T39" fmla="*/ 254 h 2707"/>
                <a:gd name="T40" fmla="*/ 9 w 778"/>
                <a:gd name="T41" fmla="*/ 658 h 2707"/>
                <a:gd name="T42" fmla="*/ 4 w 778"/>
                <a:gd name="T43" fmla="*/ 770 h 2707"/>
                <a:gd name="T44" fmla="*/ 23 w 778"/>
                <a:gd name="T45" fmla="*/ 784 h 2707"/>
                <a:gd name="T46" fmla="*/ 58 w 778"/>
                <a:gd name="T47" fmla="*/ 788 h 2707"/>
                <a:gd name="T48" fmla="*/ 54 w 778"/>
                <a:gd name="T49" fmla="*/ 754 h 2707"/>
                <a:gd name="T50" fmla="*/ 74 w 778"/>
                <a:gd name="T51" fmla="*/ 712 h 2707"/>
                <a:gd name="T52" fmla="*/ 65 w 778"/>
                <a:gd name="T53" fmla="*/ 545 h 2707"/>
                <a:gd name="T54" fmla="*/ 92 w 778"/>
                <a:gd name="T55" fmla="*/ 452 h 2707"/>
                <a:gd name="T56" fmla="*/ 78 w 778"/>
                <a:gd name="T57" fmla="*/ 758 h 2707"/>
                <a:gd name="T58" fmla="*/ 96 w 778"/>
                <a:gd name="T59" fmla="*/ 969 h 2707"/>
                <a:gd name="T60" fmla="*/ 126 w 778"/>
                <a:gd name="T61" fmla="*/ 1250 h 2707"/>
                <a:gd name="T62" fmla="*/ 81 w 778"/>
                <a:gd name="T63" fmla="*/ 1400 h 2707"/>
                <a:gd name="T64" fmla="*/ 103 w 778"/>
                <a:gd name="T65" fmla="*/ 1420 h 2707"/>
                <a:gd name="T66" fmla="*/ 133 w 778"/>
                <a:gd name="T67" fmla="*/ 1430 h 2707"/>
                <a:gd name="T68" fmla="*/ 174 w 778"/>
                <a:gd name="T69" fmla="*/ 1364 h 2707"/>
                <a:gd name="T70" fmla="*/ 178 w 778"/>
                <a:gd name="T71" fmla="*/ 1308 h 2707"/>
                <a:gd name="T72" fmla="*/ 181 w 778"/>
                <a:gd name="T73" fmla="*/ 1101 h 2707"/>
                <a:gd name="T74" fmla="*/ 184 w 778"/>
                <a:gd name="T75" fmla="*/ 944 h 2707"/>
                <a:gd name="T76" fmla="*/ 209 w 778"/>
                <a:gd name="T77" fmla="*/ 808 h 2707"/>
                <a:gd name="T78" fmla="*/ 222 w 778"/>
                <a:gd name="T79" fmla="*/ 1016 h 2707"/>
                <a:gd name="T80" fmla="*/ 227 w 778"/>
                <a:gd name="T81" fmla="*/ 1308 h 2707"/>
                <a:gd name="T82" fmla="*/ 231 w 778"/>
                <a:gd name="T83" fmla="*/ 1364 h 2707"/>
                <a:gd name="T84" fmla="*/ 250 w 778"/>
                <a:gd name="T85" fmla="*/ 1402 h 2707"/>
                <a:gd name="T86" fmla="*/ 273 w 778"/>
                <a:gd name="T87" fmla="*/ 1430 h 2707"/>
                <a:gd name="T88" fmla="*/ 302 w 778"/>
                <a:gd name="T89" fmla="*/ 1419 h 2707"/>
                <a:gd name="T90" fmla="*/ 316 w 778"/>
                <a:gd name="T91" fmla="*/ 1379 h 2707"/>
                <a:gd name="T92" fmla="*/ 283 w 778"/>
                <a:gd name="T93" fmla="*/ 1234 h 2707"/>
                <a:gd name="T94" fmla="*/ 330 w 778"/>
                <a:gd name="T95" fmla="*/ 758 h 2707"/>
                <a:gd name="T96" fmla="*/ 329 w 778"/>
                <a:gd name="T97" fmla="*/ 693 h 2707"/>
                <a:gd name="T98" fmla="*/ 313 w 778"/>
                <a:gd name="T99" fmla="*/ 548 h 2707"/>
                <a:gd name="T100" fmla="*/ 334 w 778"/>
                <a:gd name="T101" fmla="*/ 419 h 2707"/>
                <a:gd name="T102" fmla="*/ 355 w 778"/>
                <a:gd name="T103" fmla="*/ 539 h 2707"/>
                <a:gd name="T104" fmla="*/ 336 w 778"/>
                <a:gd name="T105" fmla="*/ 772 h 2707"/>
                <a:gd name="T106" fmla="*/ 350 w 778"/>
                <a:gd name="T107" fmla="*/ 746 h 2707"/>
                <a:gd name="T108" fmla="*/ 351 w 778"/>
                <a:gd name="T109" fmla="*/ 808 h 2707"/>
                <a:gd name="T110" fmla="*/ 374 w 778"/>
                <a:gd name="T111" fmla="*/ 807 h 2707"/>
                <a:gd name="T112" fmla="*/ 402 w 778"/>
                <a:gd name="T113" fmla="*/ 723 h 270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778" h="2707">
                  <a:moveTo>
                    <a:pt x="758" y="1227"/>
                  </a:moveTo>
                  <a:cubicBezTo>
                    <a:pt x="775" y="1130"/>
                    <a:pt x="778" y="1007"/>
                    <a:pt x="776" y="974"/>
                  </a:cubicBezTo>
                  <a:cubicBezTo>
                    <a:pt x="773" y="941"/>
                    <a:pt x="743" y="794"/>
                    <a:pt x="736" y="674"/>
                  </a:cubicBezTo>
                  <a:cubicBezTo>
                    <a:pt x="736" y="663"/>
                    <a:pt x="734" y="652"/>
                    <a:pt x="733" y="642"/>
                  </a:cubicBezTo>
                  <a:cubicBezTo>
                    <a:pt x="717" y="550"/>
                    <a:pt x="657" y="530"/>
                    <a:pt x="644" y="529"/>
                  </a:cubicBezTo>
                  <a:cubicBezTo>
                    <a:pt x="629" y="528"/>
                    <a:pt x="575" y="509"/>
                    <a:pt x="528" y="494"/>
                  </a:cubicBezTo>
                  <a:cubicBezTo>
                    <a:pt x="522" y="493"/>
                    <a:pt x="518" y="490"/>
                    <a:pt x="514" y="487"/>
                  </a:cubicBezTo>
                  <a:cubicBezTo>
                    <a:pt x="498" y="469"/>
                    <a:pt x="496" y="433"/>
                    <a:pt x="498" y="407"/>
                  </a:cubicBezTo>
                  <a:cubicBezTo>
                    <a:pt x="498" y="407"/>
                    <a:pt x="498" y="406"/>
                    <a:pt x="498" y="406"/>
                  </a:cubicBezTo>
                  <a:cubicBezTo>
                    <a:pt x="498" y="406"/>
                    <a:pt x="498" y="406"/>
                    <a:pt x="498" y="406"/>
                  </a:cubicBezTo>
                  <a:cubicBezTo>
                    <a:pt x="498" y="405"/>
                    <a:pt x="498" y="403"/>
                    <a:pt x="498" y="402"/>
                  </a:cubicBezTo>
                  <a:cubicBezTo>
                    <a:pt x="498" y="402"/>
                    <a:pt x="498" y="402"/>
                    <a:pt x="498" y="402"/>
                  </a:cubicBezTo>
                  <a:cubicBezTo>
                    <a:pt x="498" y="403"/>
                    <a:pt x="498" y="404"/>
                    <a:pt x="498" y="406"/>
                  </a:cubicBezTo>
                  <a:cubicBezTo>
                    <a:pt x="499" y="401"/>
                    <a:pt x="499" y="401"/>
                    <a:pt x="499" y="401"/>
                  </a:cubicBezTo>
                  <a:cubicBezTo>
                    <a:pt x="502" y="395"/>
                    <a:pt x="504" y="390"/>
                    <a:pt x="507" y="385"/>
                  </a:cubicBezTo>
                  <a:cubicBezTo>
                    <a:pt x="512" y="376"/>
                    <a:pt x="515" y="369"/>
                    <a:pt x="516" y="365"/>
                  </a:cubicBezTo>
                  <a:cubicBezTo>
                    <a:pt x="518" y="357"/>
                    <a:pt x="522" y="341"/>
                    <a:pt x="526" y="321"/>
                  </a:cubicBezTo>
                  <a:cubicBezTo>
                    <a:pt x="530" y="323"/>
                    <a:pt x="534" y="323"/>
                    <a:pt x="538" y="322"/>
                  </a:cubicBezTo>
                  <a:cubicBezTo>
                    <a:pt x="549" y="317"/>
                    <a:pt x="550" y="302"/>
                    <a:pt x="550" y="291"/>
                  </a:cubicBezTo>
                  <a:cubicBezTo>
                    <a:pt x="550" y="289"/>
                    <a:pt x="550" y="287"/>
                    <a:pt x="550" y="285"/>
                  </a:cubicBezTo>
                  <a:cubicBezTo>
                    <a:pt x="550" y="284"/>
                    <a:pt x="550" y="284"/>
                    <a:pt x="550" y="283"/>
                  </a:cubicBezTo>
                  <a:cubicBezTo>
                    <a:pt x="550" y="273"/>
                    <a:pt x="553" y="261"/>
                    <a:pt x="557" y="252"/>
                  </a:cubicBezTo>
                  <a:cubicBezTo>
                    <a:pt x="560" y="242"/>
                    <a:pt x="563" y="234"/>
                    <a:pt x="565" y="224"/>
                  </a:cubicBezTo>
                  <a:cubicBezTo>
                    <a:pt x="565" y="222"/>
                    <a:pt x="565" y="220"/>
                    <a:pt x="565" y="219"/>
                  </a:cubicBezTo>
                  <a:cubicBezTo>
                    <a:pt x="565" y="211"/>
                    <a:pt x="562" y="203"/>
                    <a:pt x="553" y="202"/>
                  </a:cubicBezTo>
                  <a:cubicBezTo>
                    <a:pt x="547" y="202"/>
                    <a:pt x="542" y="206"/>
                    <a:pt x="538" y="211"/>
                  </a:cubicBezTo>
                  <a:cubicBezTo>
                    <a:pt x="538" y="211"/>
                    <a:pt x="538" y="211"/>
                    <a:pt x="538" y="211"/>
                  </a:cubicBezTo>
                  <a:cubicBezTo>
                    <a:pt x="538" y="211"/>
                    <a:pt x="538" y="212"/>
                    <a:pt x="538" y="212"/>
                  </a:cubicBezTo>
                  <a:cubicBezTo>
                    <a:pt x="538" y="210"/>
                    <a:pt x="538" y="208"/>
                    <a:pt x="538" y="206"/>
                  </a:cubicBezTo>
                  <a:cubicBezTo>
                    <a:pt x="539" y="196"/>
                    <a:pt x="541" y="185"/>
                    <a:pt x="539" y="176"/>
                  </a:cubicBezTo>
                  <a:cubicBezTo>
                    <a:pt x="539" y="174"/>
                    <a:pt x="539" y="173"/>
                    <a:pt x="538" y="171"/>
                  </a:cubicBezTo>
                  <a:cubicBezTo>
                    <a:pt x="538" y="169"/>
                    <a:pt x="537" y="167"/>
                    <a:pt x="537" y="165"/>
                  </a:cubicBezTo>
                  <a:cubicBezTo>
                    <a:pt x="536" y="159"/>
                    <a:pt x="535" y="153"/>
                    <a:pt x="534" y="147"/>
                  </a:cubicBezTo>
                  <a:cubicBezTo>
                    <a:pt x="529" y="117"/>
                    <a:pt x="517" y="94"/>
                    <a:pt x="501" y="68"/>
                  </a:cubicBezTo>
                  <a:cubicBezTo>
                    <a:pt x="495" y="60"/>
                    <a:pt x="489" y="53"/>
                    <a:pt x="482" y="46"/>
                  </a:cubicBezTo>
                  <a:cubicBezTo>
                    <a:pt x="471" y="35"/>
                    <a:pt x="457" y="26"/>
                    <a:pt x="443" y="20"/>
                  </a:cubicBezTo>
                  <a:cubicBezTo>
                    <a:pt x="443" y="20"/>
                    <a:pt x="442" y="19"/>
                    <a:pt x="442" y="19"/>
                  </a:cubicBezTo>
                  <a:cubicBezTo>
                    <a:pt x="446" y="20"/>
                    <a:pt x="450" y="21"/>
                    <a:pt x="454" y="21"/>
                  </a:cubicBezTo>
                  <a:cubicBezTo>
                    <a:pt x="448" y="15"/>
                    <a:pt x="431" y="11"/>
                    <a:pt x="422" y="9"/>
                  </a:cubicBezTo>
                  <a:cubicBezTo>
                    <a:pt x="411" y="6"/>
                    <a:pt x="400" y="6"/>
                    <a:pt x="389" y="6"/>
                  </a:cubicBezTo>
                  <a:cubicBezTo>
                    <a:pt x="393" y="5"/>
                    <a:pt x="397" y="3"/>
                    <a:pt x="401" y="3"/>
                  </a:cubicBezTo>
                  <a:cubicBezTo>
                    <a:pt x="385" y="0"/>
                    <a:pt x="353" y="2"/>
                    <a:pt x="336" y="13"/>
                  </a:cubicBezTo>
                  <a:cubicBezTo>
                    <a:pt x="334" y="13"/>
                    <a:pt x="331" y="14"/>
                    <a:pt x="328" y="15"/>
                  </a:cubicBezTo>
                  <a:cubicBezTo>
                    <a:pt x="311" y="15"/>
                    <a:pt x="294" y="17"/>
                    <a:pt x="278" y="26"/>
                  </a:cubicBezTo>
                  <a:cubicBezTo>
                    <a:pt x="284" y="27"/>
                    <a:pt x="293" y="22"/>
                    <a:pt x="299" y="25"/>
                  </a:cubicBezTo>
                  <a:cubicBezTo>
                    <a:pt x="281" y="29"/>
                    <a:pt x="264" y="35"/>
                    <a:pt x="252" y="51"/>
                  </a:cubicBezTo>
                  <a:cubicBezTo>
                    <a:pt x="259" y="47"/>
                    <a:pt x="267" y="45"/>
                    <a:pt x="275" y="44"/>
                  </a:cubicBezTo>
                  <a:cubicBezTo>
                    <a:pt x="261" y="53"/>
                    <a:pt x="243" y="62"/>
                    <a:pt x="234" y="76"/>
                  </a:cubicBezTo>
                  <a:cubicBezTo>
                    <a:pt x="241" y="73"/>
                    <a:pt x="248" y="68"/>
                    <a:pt x="255" y="65"/>
                  </a:cubicBezTo>
                  <a:cubicBezTo>
                    <a:pt x="248" y="72"/>
                    <a:pt x="244" y="80"/>
                    <a:pt x="241" y="89"/>
                  </a:cubicBezTo>
                  <a:cubicBezTo>
                    <a:pt x="234" y="101"/>
                    <a:pt x="228" y="115"/>
                    <a:pt x="226" y="131"/>
                  </a:cubicBezTo>
                  <a:cubicBezTo>
                    <a:pt x="224" y="138"/>
                    <a:pt x="224" y="146"/>
                    <a:pt x="224" y="154"/>
                  </a:cubicBezTo>
                  <a:cubicBezTo>
                    <a:pt x="224" y="178"/>
                    <a:pt x="224" y="201"/>
                    <a:pt x="231" y="224"/>
                  </a:cubicBezTo>
                  <a:cubicBezTo>
                    <a:pt x="231" y="224"/>
                    <a:pt x="231" y="224"/>
                    <a:pt x="231" y="224"/>
                  </a:cubicBezTo>
                  <a:cubicBezTo>
                    <a:pt x="231" y="225"/>
                    <a:pt x="231" y="226"/>
                    <a:pt x="232" y="227"/>
                  </a:cubicBezTo>
                  <a:cubicBezTo>
                    <a:pt x="232" y="228"/>
                    <a:pt x="233" y="230"/>
                    <a:pt x="233" y="232"/>
                  </a:cubicBezTo>
                  <a:cubicBezTo>
                    <a:pt x="233" y="232"/>
                    <a:pt x="233" y="232"/>
                    <a:pt x="233" y="232"/>
                  </a:cubicBezTo>
                  <a:cubicBezTo>
                    <a:pt x="234" y="234"/>
                    <a:pt x="234" y="235"/>
                    <a:pt x="235" y="237"/>
                  </a:cubicBezTo>
                  <a:cubicBezTo>
                    <a:pt x="235" y="237"/>
                    <a:pt x="235" y="237"/>
                    <a:pt x="235" y="238"/>
                  </a:cubicBezTo>
                  <a:cubicBezTo>
                    <a:pt x="235" y="239"/>
                    <a:pt x="236" y="241"/>
                    <a:pt x="236" y="243"/>
                  </a:cubicBezTo>
                  <a:cubicBezTo>
                    <a:pt x="236" y="243"/>
                    <a:pt x="236" y="243"/>
                    <a:pt x="236" y="243"/>
                  </a:cubicBezTo>
                  <a:cubicBezTo>
                    <a:pt x="237" y="245"/>
                    <a:pt x="237" y="246"/>
                    <a:pt x="238" y="248"/>
                  </a:cubicBezTo>
                  <a:cubicBezTo>
                    <a:pt x="238" y="248"/>
                    <a:pt x="238" y="248"/>
                    <a:pt x="238" y="249"/>
                  </a:cubicBezTo>
                  <a:cubicBezTo>
                    <a:pt x="239" y="250"/>
                    <a:pt x="239" y="252"/>
                    <a:pt x="240" y="253"/>
                  </a:cubicBezTo>
                  <a:cubicBezTo>
                    <a:pt x="240" y="254"/>
                    <a:pt x="240" y="254"/>
                    <a:pt x="241" y="255"/>
                  </a:cubicBezTo>
                  <a:cubicBezTo>
                    <a:pt x="241" y="256"/>
                    <a:pt x="242" y="257"/>
                    <a:pt x="242" y="259"/>
                  </a:cubicBezTo>
                  <a:cubicBezTo>
                    <a:pt x="243" y="259"/>
                    <a:pt x="243" y="260"/>
                    <a:pt x="243" y="260"/>
                  </a:cubicBezTo>
                  <a:cubicBezTo>
                    <a:pt x="244" y="262"/>
                    <a:pt x="244" y="263"/>
                    <a:pt x="245" y="264"/>
                  </a:cubicBezTo>
                  <a:cubicBezTo>
                    <a:pt x="245" y="265"/>
                    <a:pt x="245" y="265"/>
                    <a:pt x="245" y="265"/>
                  </a:cubicBezTo>
                  <a:cubicBezTo>
                    <a:pt x="242" y="264"/>
                    <a:pt x="239" y="264"/>
                    <a:pt x="236" y="264"/>
                  </a:cubicBezTo>
                  <a:cubicBezTo>
                    <a:pt x="232" y="265"/>
                    <a:pt x="229" y="265"/>
                    <a:pt x="227" y="267"/>
                  </a:cubicBezTo>
                  <a:cubicBezTo>
                    <a:pt x="219" y="271"/>
                    <a:pt x="218" y="279"/>
                    <a:pt x="218" y="287"/>
                  </a:cubicBezTo>
                  <a:cubicBezTo>
                    <a:pt x="219" y="297"/>
                    <a:pt x="227" y="304"/>
                    <a:pt x="234" y="311"/>
                  </a:cubicBezTo>
                  <a:cubicBezTo>
                    <a:pt x="246" y="323"/>
                    <a:pt x="252" y="339"/>
                    <a:pt x="261" y="352"/>
                  </a:cubicBezTo>
                  <a:cubicBezTo>
                    <a:pt x="265" y="357"/>
                    <a:pt x="271" y="364"/>
                    <a:pt x="279" y="363"/>
                  </a:cubicBezTo>
                  <a:cubicBezTo>
                    <a:pt x="279" y="363"/>
                    <a:pt x="279" y="363"/>
                    <a:pt x="279" y="363"/>
                  </a:cubicBezTo>
                  <a:cubicBezTo>
                    <a:pt x="279" y="363"/>
                    <a:pt x="279" y="363"/>
                    <a:pt x="279" y="363"/>
                  </a:cubicBezTo>
                  <a:cubicBezTo>
                    <a:pt x="281" y="362"/>
                    <a:pt x="283" y="361"/>
                    <a:pt x="284" y="360"/>
                  </a:cubicBezTo>
                  <a:cubicBezTo>
                    <a:pt x="292" y="376"/>
                    <a:pt x="301" y="392"/>
                    <a:pt x="310" y="403"/>
                  </a:cubicBezTo>
                  <a:cubicBezTo>
                    <a:pt x="313" y="427"/>
                    <a:pt x="315" y="465"/>
                    <a:pt x="301" y="480"/>
                  </a:cubicBezTo>
                  <a:cubicBezTo>
                    <a:pt x="281" y="503"/>
                    <a:pt x="221" y="510"/>
                    <a:pt x="194" y="516"/>
                  </a:cubicBezTo>
                  <a:cubicBezTo>
                    <a:pt x="167" y="523"/>
                    <a:pt x="91" y="519"/>
                    <a:pt x="79" y="655"/>
                  </a:cubicBezTo>
                  <a:cubicBezTo>
                    <a:pt x="68" y="790"/>
                    <a:pt x="15" y="884"/>
                    <a:pt x="7" y="982"/>
                  </a:cubicBezTo>
                  <a:cubicBezTo>
                    <a:pt x="0" y="1081"/>
                    <a:pt x="15" y="1213"/>
                    <a:pt x="17" y="1245"/>
                  </a:cubicBezTo>
                  <a:cubicBezTo>
                    <a:pt x="20" y="1278"/>
                    <a:pt x="22" y="1347"/>
                    <a:pt x="11" y="1379"/>
                  </a:cubicBezTo>
                  <a:cubicBezTo>
                    <a:pt x="0" y="1410"/>
                    <a:pt x="8" y="1454"/>
                    <a:pt x="8" y="1454"/>
                  </a:cubicBezTo>
                  <a:cubicBezTo>
                    <a:pt x="8" y="1454"/>
                    <a:pt x="8" y="1454"/>
                    <a:pt x="8" y="1454"/>
                  </a:cubicBezTo>
                  <a:cubicBezTo>
                    <a:pt x="8" y="1455"/>
                    <a:pt x="8" y="1455"/>
                    <a:pt x="8" y="1455"/>
                  </a:cubicBezTo>
                  <a:cubicBezTo>
                    <a:pt x="8" y="1455"/>
                    <a:pt x="13" y="1461"/>
                    <a:pt x="21" y="1468"/>
                  </a:cubicBezTo>
                  <a:cubicBezTo>
                    <a:pt x="21" y="1470"/>
                    <a:pt x="22" y="1472"/>
                    <a:pt x="24" y="1474"/>
                  </a:cubicBezTo>
                  <a:cubicBezTo>
                    <a:pt x="22" y="1469"/>
                    <a:pt x="22" y="1469"/>
                    <a:pt x="22" y="1469"/>
                  </a:cubicBezTo>
                  <a:cubicBezTo>
                    <a:pt x="29" y="1476"/>
                    <a:pt x="39" y="1483"/>
                    <a:pt x="45" y="1483"/>
                  </a:cubicBezTo>
                  <a:cubicBezTo>
                    <a:pt x="45" y="1483"/>
                    <a:pt x="78" y="1509"/>
                    <a:pt x="96" y="1508"/>
                  </a:cubicBezTo>
                  <a:cubicBezTo>
                    <a:pt x="100" y="1507"/>
                    <a:pt x="99" y="1498"/>
                    <a:pt x="99" y="1498"/>
                  </a:cubicBezTo>
                  <a:cubicBezTo>
                    <a:pt x="99" y="1498"/>
                    <a:pt x="110" y="1500"/>
                    <a:pt x="110" y="1491"/>
                  </a:cubicBezTo>
                  <a:cubicBezTo>
                    <a:pt x="110" y="1490"/>
                    <a:pt x="110" y="1489"/>
                    <a:pt x="110" y="1489"/>
                  </a:cubicBezTo>
                  <a:cubicBezTo>
                    <a:pt x="108" y="1480"/>
                    <a:pt x="89" y="1472"/>
                    <a:pt x="88" y="1471"/>
                  </a:cubicBezTo>
                  <a:cubicBezTo>
                    <a:pt x="88" y="1465"/>
                    <a:pt x="86" y="1423"/>
                    <a:pt x="86" y="1421"/>
                  </a:cubicBezTo>
                  <a:cubicBezTo>
                    <a:pt x="85" y="1419"/>
                    <a:pt x="99" y="1400"/>
                    <a:pt x="101" y="1398"/>
                  </a:cubicBezTo>
                  <a:cubicBezTo>
                    <a:pt x="101" y="1401"/>
                    <a:pt x="100" y="1413"/>
                    <a:pt x="102" y="1425"/>
                  </a:cubicBezTo>
                  <a:cubicBezTo>
                    <a:pt x="105" y="1442"/>
                    <a:pt x="113" y="1460"/>
                    <a:pt x="133" y="1463"/>
                  </a:cubicBezTo>
                  <a:cubicBezTo>
                    <a:pt x="133" y="1463"/>
                    <a:pt x="136" y="1426"/>
                    <a:pt x="138" y="1420"/>
                  </a:cubicBezTo>
                  <a:cubicBezTo>
                    <a:pt x="139" y="1414"/>
                    <a:pt x="139" y="1350"/>
                    <a:pt x="139" y="1350"/>
                  </a:cubicBezTo>
                  <a:cubicBezTo>
                    <a:pt x="139" y="1350"/>
                    <a:pt x="139" y="1348"/>
                    <a:pt x="138" y="1345"/>
                  </a:cubicBezTo>
                  <a:cubicBezTo>
                    <a:pt x="137" y="1339"/>
                    <a:pt x="133" y="1325"/>
                    <a:pt x="118" y="1306"/>
                  </a:cubicBezTo>
                  <a:cubicBezTo>
                    <a:pt x="109" y="1294"/>
                    <a:pt x="105" y="1282"/>
                    <a:pt x="103" y="1269"/>
                  </a:cubicBezTo>
                  <a:cubicBezTo>
                    <a:pt x="100" y="1252"/>
                    <a:pt x="101" y="1236"/>
                    <a:pt x="100" y="1223"/>
                  </a:cubicBezTo>
                  <a:cubicBezTo>
                    <a:pt x="98" y="1200"/>
                    <a:pt x="117" y="1048"/>
                    <a:pt x="122" y="1031"/>
                  </a:cubicBezTo>
                  <a:cubicBezTo>
                    <a:pt x="128" y="1014"/>
                    <a:pt x="132" y="953"/>
                    <a:pt x="131" y="934"/>
                  </a:cubicBezTo>
                  <a:cubicBezTo>
                    <a:pt x="129" y="914"/>
                    <a:pt x="166" y="815"/>
                    <a:pt x="168" y="810"/>
                  </a:cubicBezTo>
                  <a:cubicBezTo>
                    <a:pt x="170" y="809"/>
                    <a:pt x="170" y="809"/>
                    <a:pt x="170" y="809"/>
                  </a:cubicBezTo>
                  <a:cubicBezTo>
                    <a:pt x="170" y="825"/>
                    <a:pt x="171" y="841"/>
                    <a:pt x="172" y="855"/>
                  </a:cubicBezTo>
                  <a:cubicBezTo>
                    <a:pt x="178" y="907"/>
                    <a:pt x="181" y="1087"/>
                    <a:pt x="176" y="1126"/>
                  </a:cubicBezTo>
                  <a:cubicBezTo>
                    <a:pt x="171" y="1165"/>
                    <a:pt x="182" y="1180"/>
                    <a:pt x="162" y="1319"/>
                  </a:cubicBezTo>
                  <a:cubicBezTo>
                    <a:pt x="161" y="1319"/>
                    <a:pt x="161" y="1319"/>
                    <a:pt x="161" y="1319"/>
                  </a:cubicBezTo>
                  <a:cubicBezTo>
                    <a:pt x="161" y="1319"/>
                    <a:pt x="151" y="1402"/>
                    <a:pt x="147" y="1433"/>
                  </a:cubicBezTo>
                  <a:cubicBezTo>
                    <a:pt x="143" y="1460"/>
                    <a:pt x="136" y="1546"/>
                    <a:pt x="149" y="1620"/>
                  </a:cubicBezTo>
                  <a:cubicBezTo>
                    <a:pt x="151" y="1630"/>
                    <a:pt x="153" y="1640"/>
                    <a:pt x="156" y="1650"/>
                  </a:cubicBezTo>
                  <a:cubicBezTo>
                    <a:pt x="164" y="1679"/>
                    <a:pt x="169" y="1704"/>
                    <a:pt x="173" y="1727"/>
                  </a:cubicBezTo>
                  <a:cubicBezTo>
                    <a:pt x="180" y="1765"/>
                    <a:pt x="182" y="1798"/>
                    <a:pt x="180" y="1833"/>
                  </a:cubicBezTo>
                  <a:cubicBezTo>
                    <a:pt x="177" y="1890"/>
                    <a:pt x="190" y="1943"/>
                    <a:pt x="191" y="1997"/>
                  </a:cubicBezTo>
                  <a:cubicBezTo>
                    <a:pt x="192" y="2041"/>
                    <a:pt x="197" y="2161"/>
                    <a:pt x="216" y="2265"/>
                  </a:cubicBezTo>
                  <a:cubicBezTo>
                    <a:pt x="220" y="2289"/>
                    <a:pt x="225" y="2313"/>
                    <a:pt x="231" y="2334"/>
                  </a:cubicBezTo>
                  <a:cubicBezTo>
                    <a:pt x="234" y="2345"/>
                    <a:pt x="236" y="2355"/>
                    <a:pt x="238" y="2364"/>
                  </a:cubicBezTo>
                  <a:cubicBezTo>
                    <a:pt x="255" y="2457"/>
                    <a:pt x="224" y="2499"/>
                    <a:pt x="224" y="2499"/>
                  </a:cubicBezTo>
                  <a:cubicBezTo>
                    <a:pt x="224" y="2499"/>
                    <a:pt x="200" y="2541"/>
                    <a:pt x="192" y="2571"/>
                  </a:cubicBezTo>
                  <a:cubicBezTo>
                    <a:pt x="187" y="2589"/>
                    <a:pt x="173" y="2594"/>
                    <a:pt x="168" y="2608"/>
                  </a:cubicBezTo>
                  <a:cubicBezTo>
                    <a:pt x="164" y="2620"/>
                    <a:pt x="150" y="2629"/>
                    <a:pt x="153" y="2648"/>
                  </a:cubicBezTo>
                  <a:cubicBezTo>
                    <a:pt x="153" y="2651"/>
                    <a:pt x="154" y="2654"/>
                    <a:pt x="155" y="2657"/>
                  </a:cubicBezTo>
                  <a:cubicBezTo>
                    <a:pt x="155" y="2657"/>
                    <a:pt x="160" y="2682"/>
                    <a:pt x="172" y="2673"/>
                  </a:cubicBezTo>
                  <a:cubicBezTo>
                    <a:pt x="172" y="2673"/>
                    <a:pt x="182" y="2690"/>
                    <a:pt x="194" y="2683"/>
                  </a:cubicBezTo>
                  <a:cubicBezTo>
                    <a:pt x="194" y="2684"/>
                    <a:pt x="194" y="2684"/>
                    <a:pt x="194" y="2685"/>
                  </a:cubicBezTo>
                  <a:cubicBezTo>
                    <a:pt x="195" y="2683"/>
                    <a:pt x="195" y="2683"/>
                    <a:pt x="195" y="2683"/>
                  </a:cubicBezTo>
                  <a:cubicBezTo>
                    <a:pt x="196" y="2685"/>
                    <a:pt x="211" y="2700"/>
                    <a:pt x="221" y="2685"/>
                  </a:cubicBezTo>
                  <a:cubicBezTo>
                    <a:pt x="221" y="2686"/>
                    <a:pt x="221" y="2687"/>
                    <a:pt x="222" y="2689"/>
                  </a:cubicBezTo>
                  <a:cubicBezTo>
                    <a:pt x="223" y="2696"/>
                    <a:pt x="228" y="2706"/>
                    <a:pt x="249" y="2705"/>
                  </a:cubicBezTo>
                  <a:cubicBezTo>
                    <a:pt x="279" y="2703"/>
                    <a:pt x="281" y="2690"/>
                    <a:pt x="280" y="2672"/>
                  </a:cubicBezTo>
                  <a:cubicBezTo>
                    <a:pt x="279" y="2654"/>
                    <a:pt x="293" y="2651"/>
                    <a:pt x="293" y="2651"/>
                  </a:cubicBezTo>
                  <a:cubicBezTo>
                    <a:pt x="293" y="2651"/>
                    <a:pt x="314" y="2635"/>
                    <a:pt x="314" y="2616"/>
                  </a:cubicBezTo>
                  <a:cubicBezTo>
                    <a:pt x="314" y="2596"/>
                    <a:pt x="328" y="2580"/>
                    <a:pt x="328" y="2580"/>
                  </a:cubicBezTo>
                  <a:cubicBezTo>
                    <a:pt x="328" y="2580"/>
                    <a:pt x="344" y="2573"/>
                    <a:pt x="337" y="2535"/>
                  </a:cubicBezTo>
                  <a:cubicBezTo>
                    <a:pt x="337" y="2532"/>
                    <a:pt x="336" y="2528"/>
                    <a:pt x="335" y="2524"/>
                  </a:cubicBezTo>
                  <a:cubicBezTo>
                    <a:pt x="335" y="2523"/>
                    <a:pt x="341" y="2500"/>
                    <a:pt x="337" y="2478"/>
                  </a:cubicBezTo>
                  <a:cubicBezTo>
                    <a:pt x="337" y="2477"/>
                    <a:pt x="336" y="2475"/>
                    <a:pt x="336" y="2473"/>
                  </a:cubicBezTo>
                  <a:cubicBezTo>
                    <a:pt x="336" y="2472"/>
                    <a:pt x="335" y="2471"/>
                    <a:pt x="335" y="2469"/>
                  </a:cubicBezTo>
                  <a:cubicBezTo>
                    <a:pt x="330" y="2440"/>
                    <a:pt x="332" y="2368"/>
                    <a:pt x="333" y="2341"/>
                  </a:cubicBezTo>
                  <a:cubicBezTo>
                    <a:pt x="334" y="2311"/>
                    <a:pt x="352" y="2147"/>
                    <a:pt x="340" y="2083"/>
                  </a:cubicBezTo>
                  <a:cubicBezTo>
                    <a:pt x="340" y="2083"/>
                    <a:pt x="340" y="2083"/>
                    <a:pt x="340" y="2082"/>
                  </a:cubicBezTo>
                  <a:cubicBezTo>
                    <a:pt x="340" y="2082"/>
                    <a:pt x="340" y="2082"/>
                    <a:pt x="340" y="2082"/>
                  </a:cubicBezTo>
                  <a:cubicBezTo>
                    <a:pt x="339" y="2079"/>
                    <a:pt x="339" y="2076"/>
                    <a:pt x="338" y="2073"/>
                  </a:cubicBezTo>
                  <a:cubicBezTo>
                    <a:pt x="321" y="1974"/>
                    <a:pt x="348" y="1939"/>
                    <a:pt x="348" y="1890"/>
                  </a:cubicBezTo>
                  <a:cubicBezTo>
                    <a:pt x="348" y="1890"/>
                    <a:pt x="352" y="1833"/>
                    <a:pt x="346" y="1787"/>
                  </a:cubicBezTo>
                  <a:cubicBezTo>
                    <a:pt x="341" y="1740"/>
                    <a:pt x="351" y="1688"/>
                    <a:pt x="357" y="1629"/>
                  </a:cubicBezTo>
                  <a:cubicBezTo>
                    <a:pt x="360" y="1591"/>
                    <a:pt x="366" y="1555"/>
                    <a:pt x="370" y="1527"/>
                  </a:cubicBezTo>
                  <a:cubicBezTo>
                    <a:pt x="375" y="1529"/>
                    <a:pt x="381" y="1530"/>
                    <a:pt x="387" y="1530"/>
                  </a:cubicBezTo>
                  <a:cubicBezTo>
                    <a:pt x="389" y="1530"/>
                    <a:pt x="391" y="1530"/>
                    <a:pt x="393" y="1529"/>
                  </a:cubicBezTo>
                  <a:cubicBezTo>
                    <a:pt x="397" y="1557"/>
                    <a:pt x="403" y="1592"/>
                    <a:pt x="406" y="1628"/>
                  </a:cubicBezTo>
                  <a:cubicBezTo>
                    <a:pt x="412" y="1687"/>
                    <a:pt x="422" y="1739"/>
                    <a:pt x="416" y="1786"/>
                  </a:cubicBezTo>
                  <a:cubicBezTo>
                    <a:pt x="411" y="1833"/>
                    <a:pt x="415" y="1889"/>
                    <a:pt x="415" y="1889"/>
                  </a:cubicBezTo>
                  <a:cubicBezTo>
                    <a:pt x="415" y="1900"/>
                    <a:pt x="416" y="1911"/>
                    <a:pt x="418" y="1921"/>
                  </a:cubicBezTo>
                  <a:cubicBezTo>
                    <a:pt x="420" y="1934"/>
                    <a:pt x="423" y="1946"/>
                    <a:pt x="426" y="1960"/>
                  </a:cubicBezTo>
                  <a:cubicBezTo>
                    <a:pt x="431" y="1989"/>
                    <a:pt x="434" y="2026"/>
                    <a:pt x="423" y="2082"/>
                  </a:cubicBezTo>
                  <a:cubicBezTo>
                    <a:pt x="411" y="2147"/>
                    <a:pt x="429" y="2311"/>
                    <a:pt x="430" y="2340"/>
                  </a:cubicBezTo>
                  <a:cubicBezTo>
                    <a:pt x="431" y="2369"/>
                    <a:pt x="433" y="2450"/>
                    <a:pt x="427" y="2473"/>
                  </a:cubicBezTo>
                  <a:cubicBezTo>
                    <a:pt x="423" y="2490"/>
                    <a:pt x="425" y="2507"/>
                    <a:pt x="426" y="2516"/>
                  </a:cubicBezTo>
                  <a:cubicBezTo>
                    <a:pt x="427" y="2520"/>
                    <a:pt x="428" y="2522"/>
                    <a:pt x="428" y="2523"/>
                  </a:cubicBezTo>
                  <a:cubicBezTo>
                    <a:pt x="423" y="2541"/>
                    <a:pt x="423" y="2553"/>
                    <a:pt x="425" y="2562"/>
                  </a:cubicBezTo>
                  <a:cubicBezTo>
                    <a:pt x="428" y="2576"/>
                    <a:pt x="435" y="2580"/>
                    <a:pt x="435" y="2580"/>
                  </a:cubicBezTo>
                  <a:cubicBezTo>
                    <a:pt x="435" y="2580"/>
                    <a:pt x="446" y="2592"/>
                    <a:pt x="449" y="2608"/>
                  </a:cubicBezTo>
                  <a:cubicBezTo>
                    <a:pt x="449" y="2610"/>
                    <a:pt x="449" y="2613"/>
                    <a:pt x="449" y="2615"/>
                  </a:cubicBezTo>
                  <a:cubicBezTo>
                    <a:pt x="449" y="2616"/>
                    <a:pt x="449" y="2618"/>
                    <a:pt x="450" y="2619"/>
                  </a:cubicBezTo>
                  <a:cubicBezTo>
                    <a:pt x="452" y="2637"/>
                    <a:pt x="470" y="2651"/>
                    <a:pt x="470" y="2651"/>
                  </a:cubicBezTo>
                  <a:cubicBezTo>
                    <a:pt x="470" y="2651"/>
                    <a:pt x="480" y="2653"/>
                    <a:pt x="483" y="2665"/>
                  </a:cubicBezTo>
                  <a:cubicBezTo>
                    <a:pt x="483" y="2667"/>
                    <a:pt x="483" y="2669"/>
                    <a:pt x="483" y="2671"/>
                  </a:cubicBezTo>
                  <a:cubicBezTo>
                    <a:pt x="483" y="2676"/>
                    <a:pt x="483" y="2680"/>
                    <a:pt x="483" y="2684"/>
                  </a:cubicBezTo>
                  <a:cubicBezTo>
                    <a:pt x="485" y="2696"/>
                    <a:pt x="492" y="2703"/>
                    <a:pt x="514" y="2705"/>
                  </a:cubicBezTo>
                  <a:cubicBezTo>
                    <a:pt x="544" y="2707"/>
                    <a:pt x="542" y="2685"/>
                    <a:pt x="542" y="2685"/>
                  </a:cubicBezTo>
                  <a:cubicBezTo>
                    <a:pt x="551" y="2699"/>
                    <a:pt x="566" y="2686"/>
                    <a:pt x="568" y="2683"/>
                  </a:cubicBezTo>
                  <a:cubicBezTo>
                    <a:pt x="569" y="2685"/>
                    <a:pt x="569" y="2685"/>
                    <a:pt x="569" y="2685"/>
                  </a:cubicBezTo>
                  <a:cubicBezTo>
                    <a:pt x="569" y="2684"/>
                    <a:pt x="569" y="2684"/>
                    <a:pt x="569" y="2683"/>
                  </a:cubicBezTo>
                  <a:cubicBezTo>
                    <a:pt x="581" y="2690"/>
                    <a:pt x="591" y="2673"/>
                    <a:pt x="591" y="2673"/>
                  </a:cubicBezTo>
                  <a:cubicBezTo>
                    <a:pt x="603" y="2682"/>
                    <a:pt x="608" y="2657"/>
                    <a:pt x="608" y="2657"/>
                  </a:cubicBezTo>
                  <a:cubicBezTo>
                    <a:pt x="611" y="2649"/>
                    <a:pt x="611" y="2642"/>
                    <a:pt x="610" y="2637"/>
                  </a:cubicBezTo>
                  <a:cubicBezTo>
                    <a:pt x="607" y="2625"/>
                    <a:pt x="598" y="2617"/>
                    <a:pt x="595" y="2608"/>
                  </a:cubicBezTo>
                  <a:cubicBezTo>
                    <a:pt x="590" y="2594"/>
                    <a:pt x="576" y="2589"/>
                    <a:pt x="571" y="2571"/>
                  </a:cubicBezTo>
                  <a:cubicBezTo>
                    <a:pt x="563" y="2541"/>
                    <a:pt x="539" y="2499"/>
                    <a:pt x="539" y="2499"/>
                  </a:cubicBezTo>
                  <a:cubicBezTo>
                    <a:pt x="539" y="2499"/>
                    <a:pt x="528" y="2484"/>
                    <a:pt x="523" y="2454"/>
                  </a:cubicBezTo>
                  <a:cubicBezTo>
                    <a:pt x="518" y="2427"/>
                    <a:pt x="517" y="2387"/>
                    <a:pt x="532" y="2334"/>
                  </a:cubicBezTo>
                  <a:cubicBezTo>
                    <a:pt x="563" y="2220"/>
                    <a:pt x="570" y="2052"/>
                    <a:pt x="572" y="1998"/>
                  </a:cubicBezTo>
                  <a:cubicBezTo>
                    <a:pt x="573" y="1944"/>
                    <a:pt x="586" y="1891"/>
                    <a:pt x="583" y="1834"/>
                  </a:cubicBezTo>
                  <a:cubicBezTo>
                    <a:pt x="580" y="1777"/>
                    <a:pt x="586" y="1729"/>
                    <a:pt x="607" y="1650"/>
                  </a:cubicBezTo>
                  <a:cubicBezTo>
                    <a:pt x="629" y="1572"/>
                    <a:pt x="621" y="1465"/>
                    <a:pt x="623" y="1433"/>
                  </a:cubicBezTo>
                  <a:cubicBezTo>
                    <a:pt x="627" y="1376"/>
                    <a:pt x="620" y="1312"/>
                    <a:pt x="620" y="1312"/>
                  </a:cubicBezTo>
                  <a:cubicBezTo>
                    <a:pt x="620" y="1312"/>
                    <a:pt x="620" y="1312"/>
                    <a:pt x="620" y="1312"/>
                  </a:cubicBezTo>
                  <a:cubicBezTo>
                    <a:pt x="620" y="1311"/>
                    <a:pt x="620" y="1311"/>
                    <a:pt x="620" y="1311"/>
                  </a:cubicBezTo>
                  <a:cubicBezTo>
                    <a:pt x="619" y="1311"/>
                    <a:pt x="619" y="1311"/>
                    <a:pt x="619" y="1311"/>
                  </a:cubicBezTo>
                  <a:cubicBezTo>
                    <a:pt x="618" y="1299"/>
                    <a:pt x="614" y="1276"/>
                    <a:pt x="611" y="1255"/>
                  </a:cubicBezTo>
                  <a:cubicBezTo>
                    <a:pt x="608" y="1242"/>
                    <a:pt x="606" y="1229"/>
                    <a:pt x="603" y="1219"/>
                  </a:cubicBezTo>
                  <a:cubicBezTo>
                    <a:pt x="602" y="1215"/>
                    <a:pt x="601" y="1210"/>
                    <a:pt x="600" y="1204"/>
                  </a:cubicBezTo>
                  <a:cubicBezTo>
                    <a:pt x="593" y="1162"/>
                    <a:pt x="587" y="1083"/>
                    <a:pt x="590" y="1038"/>
                  </a:cubicBezTo>
                  <a:cubicBezTo>
                    <a:pt x="593" y="989"/>
                    <a:pt x="626" y="874"/>
                    <a:pt x="627" y="792"/>
                  </a:cubicBezTo>
                  <a:cubicBezTo>
                    <a:pt x="628" y="793"/>
                    <a:pt x="628" y="793"/>
                    <a:pt x="628" y="793"/>
                  </a:cubicBezTo>
                  <a:cubicBezTo>
                    <a:pt x="628" y="794"/>
                    <a:pt x="628" y="794"/>
                    <a:pt x="628" y="794"/>
                  </a:cubicBezTo>
                  <a:cubicBezTo>
                    <a:pt x="628" y="793"/>
                    <a:pt x="628" y="793"/>
                    <a:pt x="628" y="793"/>
                  </a:cubicBezTo>
                  <a:cubicBezTo>
                    <a:pt x="631" y="799"/>
                    <a:pt x="631" y="799"/>
                    <a:pt x="631" y="799"/>
                  </a:cubicBezTo>
                  <a:cubicBezTo>
                    <a:pt x="632" y="805"/>
                    <a:pt x="634" y="814"/>
                    <a:pt x="636" y="827"/>
                  </a:cubicBezTo>
                  <a:cubicBezTo>
                    <a:pt x="641" y="854"/>
                    <a:pt x="649" y="894"/>
                    <a:pt x="656" y="932"/>
                  </a:cubicBezTo>
                  <a:cubicBezTo>
                    <a:pt x="662" y="970"/>
                    <a:pt x="668" y="1004"/>
                    <a:pt x="668" y="1020"/>
                  </a:cubicBezTo>
                  <a:cubicBezTo>
                    <a:pt x="668" y="1058"/>
                    <a:pt x="669" y="1223"/>
                    <a:pt x="672" y="1250"/>
                  </a:cubicBezTo>
                  <a:cubicBezTo>
                    <a:pt x="676" y="1277"/>
                    <a:pt x="677" y="1307"/>
                    <a:pt x="659" y="1331"/>
                  </a:cubicBezTo>
                  <a:cubicBezTo>
                    <a:pt x="641" y="1356"/>
                    <a:pt x="636" y="1373"/>
                    <a:pt x="634" y="1380"/>
                  </a:cubicBezTo>
                  <a:cubicBezTo>
                    <a:pt x="632" y="1386"/>
                    <a:pt x="633" y="1460"/>
                    <a:pt x="633" y="1460"/>
                  </a:cubicBezTo>
                  <a:cubicBezTo>
                    <a:pt x="634" y="1461"/>
                    <a:pt x="634" y="1461"/>
                    <a:pt x="634" y="1461"/>
                  </a:cubicBezTo>
                  <a:cubicBezTo>
                    <a:pt x="634" y="1461"/>
                    <a:pt x="634" y="1461"/>
                    <a:pt x="634" y="1461"/>
                  </a:cubicBezTo>
                  <a:cubicBezTo>
                    <a:pt x="639" y="1486"/>
                    <a:pt x="639" y="1486"/>
                    <a:pt x="639" y="1486"/>
                  </a:cubicBezTo>
                  <a:cubicBezTo>
                    <a:pt x="665" y="1478"/>
                    <a:pt x="660" y="1412"/>
                    <a:pt x="660" y="1412"/>
                  </a:cubicBezTo>
                  <a:cubicBezTo>
                    <a:pt x="668" y="1421"/>
                    <a:pt x="671" y="1431"/>
                    <a:pt x="672" y="1439"/>
                  </a:cubicBezTo>
                  <a:cubicBezTo>
                    <a:pt x="674" y="1448"/>
                    <a:pt x="674" y="1456"/>
                    <a:pt x="674" y="1461"/>
                  </a:cubicBezTo>
                  <a:cubicBezTo>
                    <a:pt x="675" y="1471"/>
                    <a:pt x="672" y="1497"/>
                    <a:pt x="668" y="1500"/>
                  </a:cubicBezTo>
                  <a:cubicBezTo>
                    <a:pt x="665" y="1502"/>
                    <a:pt x="659" y="1519"/>
                    <a:pt x="661" y="1528"/>
                  </a:cubicBezTo>
                  <a:cubicBezTo>
                    <a:pt x="661" y="1531"/>
                    <a:pt x="662" y="1533"/>
                    <a:pt x="663" y="1534"/>
                  </a:cubicBezTo>
                  <a:cubicBezTo>
                    <a:pt x="670" y="1541"/>
                    <a:pt x="682" y="1532"/>
                    <a:pt x="682" y="1532"/>
                  </a:cubicBezTo>
                  <a:cubicBezTo>
                    <a:pt x="691" y="1537"/>
                    <a:pt x="699" y="1530"/>
                    <a:pt x="704" y="1524"/>
                  </a:cubicBezTo>
                  <a:cubicBezTo>
                    <a:pt x="704" y="1525"/>
                    <a:pt x="704" y="1525"/>
                    <a:pt x="704" y="1526"/>
                  </a:cubicBezTo>
                  <a:cubicBezTo>
                    <a:pt x="705" y="1523"/>
                    <a:pt x="705" y="1523"/>
                    <a:pt x="705" y="1523"/>
                  </a:cubicBezTo>
                  <a:cubicBezTo>
                    <a:pt x="707" y="1521"/>
                    <a:pt x="708" y="1519"/>
                    <a:pt x="708" y="1519"/>
                  </a:cubicBezTo>
                  <a:cubicBezTo>
                    <a:pt x="717" y="1520"/>
                    <a:pt x="741" y="1500"/>
                    <a:pt x="750" y="1481"/>
                  </a:cubicBezTo>
                  <a:cubicBezTo>
                    <a:pt x="760" y="1461"/>
                    <a:pt x="765" y="1408"/>
                    <a:pt x="758" y="1367"/>
                  </a:cubicBezTo>
                  <a:cubicBezTo>
                    <a:pt x="750" y="1327"/>
                    <a:pt x="750" y="1273"/>
                    <a:pt x="758" y="1227"/>
                  </a:cubicBezTo>
                  <a:close/>
                </a:path>
              </a:pathLst>
            </a:custGeom>
            <a:grpFill/>
            <a:ln w="19050" cmpd="sng">
              <a:solidFill>
                <a:schemeClr val="bg2"/>
              </a:solidFill>
              <a:round/>
              <a:headEnd/>
              <a:tailEnd/>
            </a:ln>
          </p:spPr>
          <p:txBody>
            <a:bodyPr/>
            <a:lstStyle/>
            <a:p>
              <a:endParaRPr lang="fr-FR" sz="1114"/>
            </a:p>
          </p:txBody>
        </p:sp>
        <p:sp>
          <p:nvSpPr>
            <p:cNvPr id="81" name="Freeform 208">
              <a:extLst>
                <a:ext uri="{FF2B5EF4-FFF2-40B4-BE49-F238E27FC236}">
                  <a16:creationId xmlns:a16="http://schemas.microsoft.com/office/drawing/2014/main" id="{0FA3653D-E13C-1C30-AF2B-6B9A73824D0A}"/>
                </a:ext>
              </a:extLst>
            </p:cNvPr>
            <p:cNvSpPr>
              <a:spLocks/>
            </p:cNvSpPr>
            <p:nvPr/>
          </p:nvSpPr>
          <p:spPr bwMode="auto">
            <a:xfrm>
              <a:off x="1531" y="712"/>
              <a:ext cx="630" cy="2189"/>
            </a:xfrm>
            <a:custGeom>
              <a:avLst/>
              <a:gdLst>
                <a:gd name="T0" fmla="*/ 389 w 778"/>
                <a:gd name="T1" fmla="*/ 340 h 2707"/>
                <a:gd name="T2" fmla="*/ 264 w 778"/>
                <a:gd name="T3" fmla="*/ 215 h 2707"/>
                <a:gd name="T4" fmla="*/ 264 w 778"/>
                <a:gd name="T5" fmla="*/ 213 h 2707"/>
                <a:gd name="T6" fmla="*/ 274 w 778"/>
                <a:gd name="T7" fmla="*/ 193 h 2707"/>
                <a:gd name="T8" fmla="*/ 292 w 778"/>
                <a:gd name="T9" fmla="*/ 150 h 2707"/>
                <a:gd name="T10" fmla="*/ 300 w 778"/>
                <a:gd name="T11" fmla="*/ 116 h 2707"/>
                <a:gd name="T12" fmla="*/ 286 w 778"/>
                <a:gd name="T13" fmla="*/ 112 h 2707"/>
                <a:gd name="T14" fmla="*/ 285 w 778"/>
                <a:gd name="T15" fmla="*/ 87 h 2707"/>
                <a:gd name="T16" fmla="*/ 236 w 778"/>
                <a:gd name="T17" fmla="*/ 11 h 2707"/>
                <a:gd name="T18" fmla="*/ 206 w 778"/>
                <a:gd name="T19" fmla="*/ 3 h 2707"/>
                <a:gd name="T20" fmla="*/ 147 w 778"/>
                <a:gd name="T21" fmla="*/ 14 h 2707"/>
                <a:gd name="T22" fmla="*/ 124 w 778"/>
                <a:gd name="T23" fmla="*/ 40 h 2707"/>
                <a:gd name="T24" fmla="*/ 119 w 778"/>
                <a:gd name="T25" fmla="*/ 82 h 2707"/>
                <a:gd name="T26" fmla="*/ 124 w 778"/>
                <a:gd name="T27" fmla="*/ 123 h 2707"/>
                <a:gd name="T28" fmla="*/ 126 w 778"/>
                <a:gd name="T29" fmla="*/ 129 h 2707"/>
                <a:gd name="T30" fmla="*/ 127 w 778"/>
                <a:gd name="T31" fmla="*/ 134 h 2707"/>
                <a:gd name="T32" fmla="*/ 130 w 778"/>
                <a:gd name="T33" fmla="*/ 139 h 2707"/>
                <a:gd name="T34" fmla="*/ 116 w 778"/>
                <a:gd name="T35" fmla="*/ 152 h 2707"/>
                <a:gd name="T36" fmla="*/ 148 w 778"/>
                <a:gd name="T37" fmla="*/ 192 h 2707"/>
                <a:gd name="T38" fmla="*/ 160 w 778"/>
                <a:gd name="T39" fmla="*/ 254 h 2707"/>
                <a:gd name="T40" fmla="*/ 9 w 778"/>
                <a:gd name="T41" fmla="*/ 658 h 2707"/>
                <a:gd name="T42" fmla="*/ 4 w 778"/>
                <a:gd name="T43" fmla="*/ 770 h 2707"/>
                <a:gd name="T44" fmla="*/ 23 w 778"/>
                <a:gd name="T45" fmla="*/ 784 h 2707"/>
                <a:gd name="T46" fmla="*/ 58 w 778"/>
                <a:gd name="T47" fmla="*/ 788 h 2707"/>
                <a:gd name="T48" fmla="*/ 54 w 778"/>
                <a:gd name="T49" fmla="*/ 754 h 2707"/>
                <a:gd name="T50" fmla="*/ 74 w 778"/>
                <a:gd name="T51" fmla="*/ 712 h 2707"/>
                <a:gd name="T52" fmla="*/ 65 w 778"/>
                <a:gd name="T53" fmla="*/ 545 h 2707"/>
                <a:gd name="T54" fmla="*/ 92 w 778"/>
                <a:gd name="T55" fmla="*/ 452 h 2707"/>
                <a:gd name="T56" fmla="*/ 78 w 778"/>
                <a:gd name="T57" fmla="*/ 758 h 2707"/>
                <a:gd name="T58" fmla="*/ 96 w 778"/>
                <a:gd name="T59" fmla="*/ 969 h 2707"/>
                <a:gd name="T60" fmla="*/ 126 w 778"/>
                <a:gd name="T61" fmla="*/ 1250 h 2707"/>
                <a:gd name="T62" fmla="*/ 81 w 778"/>
                <a:gd name="T63" fmla="*/ 1400 h 2707"/>
                <a:gd name="T64" fmla="*/ 103 w 778"/>
                <a:gd name="T65" fmla="*/ 1420 h 2707"/>
                <a:gd name="T66" fmla="*/ 133 w 778"/>
                <a:gd name="T67" fmla="*/ 1430 h 2707"/>
                <a:gd name="T68" fmla="*/ 174 w 778"/>
                <a:gd name="T69" fmla="*/ 1364 h 2707"/>
                <a:gd name="T70" fmla="*/ 178 w 778"/>
                <a:gd name="T71" fmla="*/ 1308 h 2707"/>
                <a:gd name="T72" fmla="*/ 181 w 778"/>
                <a:gd name="T73" fmla="*/ 1101 h 2707"/>
                <a:gd name="T74" fmla="*/ 184 w 778"/>
                <a:gd name="T75" fmla="*/ 944 h 2707"/>
                <a:gd name="T76" fmla="*/ 209 w 778"/>
                <a:gd name="T77" fmla="*/ 808 h 2707"/>
                <a:gd name="T78" fmla="*/ 222 w 778"/>
                <a:gd name="T79" fmla="*/ 1016 h 2707"/>
                <a:gd name="T80" fmla="*/ 227 w 778"/>
                <a:gd name="T81" fmla="*/ 1308 h 2707"/>
                <a:gd name="T82" fmla="*/ 231 w 778"/>
                <a:gd name="T83" fmla="*/ 1364 h 2707"/>
                <a:gd name="T84" fmla="*/ 250 w 778"/>
                <a:gd name="T85" fmla="*/ 1402 h 2707"/>
                <a:gd name="T86" fmla="*/ 273 w 778"/>
                <a:gd name="T87" fmla="*/ 1430 h 2707"/>
                <a:gd name="T88" fmla="*/ 302 w 778"/>
                <a:gd name="T89" fmla="*/ 1419 h 2707"/>
                <a:gd name="T90" fmla="*/ 316 w 778"/>
                <a:gd name="T91" fmla="*/ 1379 h 2707"/>
                <a:gd name="T92" fmla="*/ 283 w 778"/>
                <a:gd name="T93" fmla="*/ 1234 h 2707"/>
                <a:gd name="T94" fmla="*/ 330 w 778"/>
                <a:gd name="T95" fmla="*/ 758 h 2707"/>
                <a:gd name="T96" fmla="*/ 329 w 778"/>
                <a:gd name="T97" fmla="*/ 693 h 2707"/>
                <a:gd name="T98" fmla="*/ 313 w 778"/>
                <a:gd name="T99" fmla="*/ 548 h 2707"/>
                <a:gd name="T100" fmla="*/ 334 w 778"/>
                <a:gd name="T101" fmla="*/ 419 h 2707"/>
                <a:gd name="T102" fmla="*/ 355 w 778"/>
                <a:gd name="T103" fmla="*/ 539 h 2707"/>
                <a:gd name="T104" fmla="*/ 336 w 778"/>
                <a:gd name="T105" fmla="*/ 772 h 2707"/>
                <a:gd name="T106" fmla="*/ 350 w 778"/>
                <a:gd name="T107" fmla="*/ 746 h 2707"/>
                <a:gd name="T108" fmla="*/ 351 w 778"/>
                <a:gd name="T109" fmla="*/ 808 h 2707"/>
                <a:gd name="T110" fmla="*/ 374 w 778"/>
                <a:gd name="T111" fmla="*/ 807 h 2707"/>
                <a:gd name="T112" fmla="*/ 402 w 778"/>
                <a:gd name="T113" fmla="*/ 723 h 270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778" h="2707">
                  <a:moveTo>
                    <a:pt x="758" y="1227"/>
                  </a:moveTo>
                  <a:cubicBezTo>
                    <a:pt x="775" y="1130"/>
                    <a:pt x="778" y="1007"/>
                    <a:pt x="776" y="974"/>
                  </a:cubicBezTo>
                  <a:cubicBezTo>
                    <a:pt x="773" y="941"/>
                    <a:pt x="743" y="794"/>
                    <a:pt x="736" y="674"/>
                  </a:cubicBezTo>
                  <a:cubicBezTo>
                    <a:pt x="736" y="663"/>
                    <a:pt x="734" y="652"/>
                    <a:pt x="733" y="642"/>
                  </a:cubicBezTo>
                  <a:cubicBezTo>
                    <a:pt x="717" y="550"/>
                    <a:pt x="657" y="530"/>
                    <a:pt x="644" y="529"/>
                  </a:cubicBezTo>
                  <a:cubicBezTo>
                    <a:pt x="629" y="528"/>
                    <a:pt x="575" y="509"/>
                    <a:pt x="528" y="494"/>
                  </a:cubicBezTo>
                  <a:cubicBezTo>
                    <a:pt x="522" y="493"/>
                    <a:pt x="518" y="490"/>
                    <a:pt x="514" y="487"/>
                  </a:cubicBezTo>
                  <a:cubicBezTo>
                    <a:pt x="498" y="469"/>
                    <a:pt x="496" y="433"/>
                    <a:pt x="498" y="407"/>
                  </a:cubicBezTo>
                  <a:cubicBezTo>
                    <a:pt x="498" y="407"/>
                    <a:pt x="498" y="406"/>
                    <a:pt x="498" y="406"/>
                  </a:cubicBezTo>
                  <a:cubicBezTo>
                    <a:pt x="498" y="406"/>
                    <a:pt x="498" y="406"/>
                    <a:pt x="498" y="406"/>
                  </a:cubicBezTo>
                  <a:cubicBezTo>
                    <a:pt x="498" y="405"/>
                    <a:pt x="498" y="403"/>
                    <a:pt x="498" y="402"/>
                  </a:cubicBezTo>
                  <a:cubicBezTo>
                    <a:pt x="498" y="402"/>
                    <a:pt x="498" y="402"/>
                    <a:pt x="498" y="402"/>
                  </a:cubicBezTo>
                  <a:cubicBezTo>
                    <a:pt x="498" y="403"/>
                    <a:pt x="498" y="404"/>
                    <a:pt x="498" y="406"/>
                  </a:cubicBezTo>
                  <a:cubicBezTo>
                    <a:pt x="499" y="401"/>
                    <a:pt x="499" y="401"/>
                    <a:pt x="499" y="401"/>
                  </a:cubicBezTo>
                  <a:cubicBezTo>
                    <a:pt x="502" y="395"/>
                    <a:pt x="504" y="390"/>
                    <a:pt x="507" y="385"/>
                  </a:cubicBezTo>
                  <a:cubicBezTo>
                    <a:pt x="512" y="376"/>
                    <a:pt x="515" y="369"/>
                    <a:pt x="516" y="365"/>
                  </a:cubicBezTo>
                  <a:cubicBezTo>
                    <a:pt x="518" y="357"/>
                    <a:pt x="522" y="341"/>
                    <a:pt x="526" y="321"/>
                  </a:cubicBezTo>
                  <a:cubicBezTo>
                    <a:pt x="530" y="323"/>
                    <a:pt x="534" y="323"/>
                    <a:pt x="538" y="322"/>
                  </a:cubicBezTo>
                  <a:cubicBezTo>
                    <a:pt x="549" y="317"/>
                    <a:pt x="550" y="302"/>
                    <a:pt x="550" y="291"/>
                  </a:cubicBezTo>
                  <a:cubicBezTo>
                    <a:pt x="550" y="289"/>
                    <a:pt x="550" y="287"/>
                    <a:pt x="550" y="285"/>
                  </a:cubicBezTo>
                  <a:cubicBezTo>
                    <a:pt x="550" y="284"/>
                    <a:pt x="550" y="284"/>
                    <a:pt x="550" y="283"/>
                  </a:cubicBezTo>
                  <a:cubicBezTo>
                    <a:pt x="550" y="273"/>
                    <a:pt x="553" y="261"/>
                    <a:pt x="557" y="252"/>
                  </a:cubicBezTo>
                  <a:cubicBezTo>
                    <a:pt x="560" y="242"/>
                    <a:pt x="563" y="234"/>
                    <a:pt x="565" y="224"/>
                  </a:cubicBezTo>
                  <a:cubicBezTo>
                    <a:pt x="565" y="222"/>
                    <a:pt x="565" y="220"/>
                    <a:pt x="565" y="219"/>
                  </a:cubicBezTo>
                  <a:cubicBezTo>
                    <a:pt x="565" y="211"/>
                    <a:pt x="562" y="203"/>
                    <a:pt x="553" y="202"/>
                  </a:cubicBezTo>
                  <a:cubicBezTo>
                    <a:pt x="547" y="202"/>
                    <a:pt x="542" y="206"/>
                    <a:pt x="538" y="211"/>
                  </a:cubicBezTo>
                  <a:cubicBezTo>
                    <a:pt x="538" y="211"/>
                    <a:pt x="538" y="211"/>
                    <a:pt x="538" y="211"/>
                  </a:cubicBezTo>
                  <a:cubicBezTo>
                    <a:pt x="538" y="211"/>
                    <a:pt x="538" y="212"/>
                    <a:pt x="538" y="212"/>
                  </a:cubicBezTo>
                  <a:cubicBezTo>
                    <a:pt x="538" y="210"/>
                    <a:pt x="538" y="208"/>
                    <a:pt x="538" y="206"/>
                  </a:cubicBezTo>
                  <a:cubicBezTo>
                    <a:pt x="539" y="196"/>
                    <a:pt x="541" y="185"/>
                    <a:pt x="539" y="176"/>
                  </a:cubicBezTo>
                  <a:cubicBezTo>
                    <a:pt x="539" y="174"/>
                    <a:pt x="539" y="173"/>
                    <a:pt x="538" y="171"/>
                  </a:cubicBezTo>
                  <a:cubicBezTo>
                    <a:pt x="538" y="169"/>
                    <a:pt x="537" y="167"/>
                    <a:pt x="537" y="165"/>
                  </a:cubicBezTo>
                  <a:cubicBezTo>
                    <a:pt x="536" y="159"/>
                    <a:pt x="535" y="153"/>
                    <a:pt x="534" y="147"/>
                  </a:cubicBezTo>
                  <a:cubicBezTo>
                    <a:pt x="529" y="117"/>
                    <a:pt x="517" y="94"/>
                    <a:pt x="501" y="68"/>
                  </a:cubicBezTo>
                  <a:cubicBezTo>
                    <a:pt x="495" y="60"/>
                    <a:pt x="489" y="53"/>
                    <a:pt x="482" y="46"/>
                  </a:cubicBezTo>
                  <a:cubicBezTo>
                    <a:pt x="471" y="35"/>
                    <a:pt x="457" y="26"/>
                    <a:pt x="443" y="20"/>
                  </a:cubicBezTo>
                  <a:cubicBezTo>
                    <a:pt x="443" y="20"/>
                    <a:pt x="442" y="19"/>
                    <a:pt x="442" y="19"/>
                  </a:cubicBezTo>
                  <a:cubicBezTo>
                    <a:pt x="446" y="20"/>
                    <a:pt x="450" y="21"/>
                    <a:pt x="454" y="21"/>
                  </a:cubicBezTo>
                  <a:cubicBezTo>
                    <a:pt x="448" y="15"/>
                    <a:pt x="431" y="11"/>
                    <a:pt x="422" y="9"/>
                  </a:cubicBezTo>
                  <a:cubicBezTo>
                    <a:pt x="411" y="6"/>
                    <a:pt x="400" y="6"/>
                    <a:pt x="389" y="6"/>
                  </a:cubicBezTo>
                  <a:cubicBezTo>
                    <a:pt x="393" y="5"/>
                    <a:pt x="397" y="3"/>
                    <a:pt x="401" y="3"/>
                  </a:cubicBezTo>
                  <a:cubicBezTo>
                    <a:pt x="385" y="0"/>
                    <a:pt x="353" y="2"/>
                    <a:pt x="336" y="13"/>
                  </a:cubicBezTo>
                  <a:cubicBezTo>
                    <a:pt x="334" y="13"/>
                    <a:pt x="331" y="14"/>
                    <a:pt x="328" y="15"/>
                  </a:cubicBezTo>
                  <a:cubicBezTo>
                    <a:pt x="311" y="15"/>
                    <a:pt x="294" y="17"/>
                    <a:pt x="278" y="26"/>
                  </a:cubicBezTo>
                  <a:cubicBezTo>
                    <a:pt x="284" y="27"/>
                    <a:pt x="293" y="22"/>
                    <a:pt x="299" y="25"/>
                  </a:cubicBezTo>
                  <a:cubicBezTo>
                    <a:pt x="281" y="29"/>
                    <a:pt x="264" y="35"/>
                    <a:pt x="252" y="51"/>
                  </a:cubicBezTo>
                  <a:cubicBezTo>
                    <a:pt x="259" y="47"/>
                    <a:pt x="267" y="45"/>
                    <a:pt x="275" y="44"/>
                  </a:cubicBezTo>
                  <a:cubicBezTo>
                    <a:pt x="261" y="53"/>
                    <a:pt x="243" y="62"/>
                    <a:pt x="234" y="76"/>
                  </a:cubicBezTo>
                  <a:cubicBezTo>
                    <a:pt x="241" y="73"/>
                    <a:pt x="248" y="68"/>
                    <a:pt x="255" y="65"/>
                  </a:cubicBezTo>
                  <a:cubicBezTo>
                    <a:pt x="248" y="72"/>
                    <a:pt x="244" y="80"/>
                    <a:pt x="241" y="89"/>
                  </a:cubicBezTo>
                  <a:cubicBezTo>
                    <a:pt x="234" y="101"/>
                    <a:pt x="228" y="115"/>
                    <a:pt x="226" y="131"/>
                  </a:cubicBezTo>
                  <a:cubicBezTo>
                    <a:pt x="224" y="138"/>
                    <a:pt x="224" y="146"/>
                    <a:pt x="224" y="154"/>
                  </a:cubicBezTo>
                  <a:cubicBezTo>
                    <a:pt x="224" y="178"/>
                    <a:pt x="224" y="201"/>
                    <a:pt x="231" y="224"/>
                  </a:cubicBezTo>
                  <a:cubicBezTo>
                    <a:pt x="231" y="224"/>
                    <a:pt x="231" y="224"/>
                    <a:pt x="231" y="224"/>
                  </a:cubicBezTo>
                  <a:cubicBezTo>
                    <a:pt x="231" y="225"/>
                    <a:pt x="231" y="226"/>
                    <a:pt x="232" y="227"/>
                  </a:cubicBezTo>
                  <a:cubicBezTo>
                    <a:pt x="232" y="228"/>
                    <a:pt x="233" y="230"/>
                    <a:pt x="233" y="232"/>
                  </a:cubicBezTo>
                  <a:cubicBezTo>
                    <a:pt x="233" y="232"/>
                    <a:pt x="233" y="232"/>
                    <a:pt x="233" y="232"/>
                  </a:cubicBezTo>
                  <a:cubicBezTo>
                    <a:pt x="234" y="234"/>
                    <a:pt x="234" y="235"/>
                    <a:pt x="235" y="237"/>
                  </a:cubicBezTo>
                  <a:cubicBezTo>
                    <a:pt x="235" y="237"/>
                    <a:pt x="235" y="237"/>
                    <a:pt x="235" y="238"/>
                  </a:cubicBezTo>
                  <a:cubicBezTo>
                    <a:pt x="235" y="239"/>
                    <a:pt x="236" y="241"/>
                    <a:pt x="236" y="243"/>
                  </a:cubicBezTo>
                  <a:cubicBezTo>
                    <a:pt x="236" y="243"/>
                    <a:pt x="236" y="243"/>
                    <a:pt x="236" y="243"/>
                  </a:cubicBezTo>
                  <a:cubicBezTo>
                    <a:pt x="237" y="245"/>
                    <a:pt x="237" y="246"/>
                    <a:pt x="238" y="248"/>
                  </a:cubicBezTo>
                  <a:cubicBezTo>
                    <a:pt x="238" y="248"/>
                    <a:pt x="238" y="248"/>
                    <a:pt x="238" y="249"/>
                  </a:cubicBezTo>
                  <a:cubicBezTo>
                    <a:pt x="239" y="250"/>
                    <a:pt x="239" y="252"/>
                    <a:pt x="240" y="253"/>
                  </a:cubicBezTo>
                  <a:cubicBezTo>
                    <a:pt x="240" y="254"/>
                    <a:pt x="240" y="254"/>
                    <a:pt x="241" y="255"/>
                  </a:cubicBezTo>
                  <a:cubicBezTo>
                    <a:pt x="241" y="256"/>
                    <a:pt x="242" y="257"/>
                    <a:pt x="242" y="259"/>
                  </a:cubicBezTo>
                  <a:cubicBezTo>
                    <a:pt x="243" y="259"/>
                    <a:pt x="243" y="260"/>
                    <a:pt x="243" y="260"/>
                  </a:cubicBezTo>
                  <a:cubicBezTo>
                    <a:pt x="244" y="262"/>
                    <a:pt x="244" y="263"/>
                    <a:pt x="245" y="264"/>
                  </a:cubicBezTo>
                  <a:cubicBezTo>
                    <a:pt x="245" y="265"/>
                    <a:pt x="245" y="265"/>
                    <a:pt x="245" y="265"/>
                  </a:cubicBezTo>
                  <a:cubicBezTo>
                    <a:pt x="242" y="264"/>
                    <a:pt x="239" y="264"/>
                    <a:pt x="236" y="264"/>
                  </a:cubicBezTo>
                  <a:cubicBezTo>
                    <a:pt x="232" y="265"/>
                    <a:pt x="229" y="265"/>
                    <a:pt x="227" y="267"/>
                  </a:cubicBezTo>
                  <a:cubicBezTo>
                    <a:pt x="219" y="271"/>
                    <a:pt x="218" y="279"/>
                    <a:pt x="218" y="287"/>
                  </a:cubicBezTo>
                  <a:cubicBezTo>
                    <a:pt x="219" y="297"/>
                    <a:pt x="227" y="304"/>
                    <a:pt x="234" y="311"/>
                  </a:cubicBezTo>
                  <a:cubicBezTo>
                    <a:pt x="246" y="323"/>
                    <a:pt x="252" y="339"/>
                    <a:pt x="261" y="352"/>
                  </a:cubicBezTo>
                  <a:cubicBezTo>
                    <a:pt x="265" y="357"/>
                    <a:pt x="271" y="364"/>
                    <a:pt x="279" y="363"/>
                  </a:cubicBezTo>
                  <a:cubicBezTo>
                    <a:pt x="279" y="363"/>
                    <a:pt x="279" y="363"/>
                    <a:pt x="279" y="363"/>
                  </a:cubicBezTo>
                  <a:cubicBezTo>
                    <a:pt x="279" y="363"/>
                    <a:pt x="279" y="363"/>
                    <a:pt x="279" y="363"/>
                  </a:cubicBezTo>
                  <a:cubicBezTo>
                    <a:pt x="281" y="362"/>
                    <a:pt x="283" y="361"/>
                    <a:pt x="284" y="360"/>
                  </a:cubicBezTo>
                  <a:cubicBezTo>
                    <a:pt x="292" y="376"/>
                    <a:pt x="301" y="392"/>
                    <a:pt x="310" y="403"/>
                  </a:cubicBezTo>
                  <a:cubicBezTo>
                    <a:pt x="313" y="427"/>
                    <a:pt x="315" y="465"/>
                    <a:pt x="301" y="480"/>
                  </a:cubicBezTo>
                  <a:cubicBezTo>
                    <a:pt x="281" y="503"/>
                    <a:pt x="221" y="510"/>
                    <a:pt x="194" y="516"/>
                  </a:cubicBezTo>
                  <a:cubicBezTo>
                    <a:pt x="167" y="523"/>
                    <a:pt x="91" y="519"/>
                    <a:pt x="79" y="655"/>
                  </a:cubicBezTo>
                  <a:cubicBezTo>
                    <a:pt x="68" y="790"/>
                    <a:pt x="15" y="884"/>
                    <a:pt x="7" y="982"/>
                  </a:cubicBezTo>
                  <a:cubicBezTo>
                    <a:pt x="0" y="1081"/>
                    <a:pt x="15" y="1213"/>
                    <a:pt x="17" y="1245"/>
                  </a:cubicBezTo>
                  <a:cubicBezTo>
                    <a:pt x="20" y="1278"/>
                    <a:pt x="22" y="1347"/>
                    <a:pt x="11" y="1379"/>
                  </a:cubicBezTo>
                  <a:cubicBezTo>
                    <a:pt x="0" y="1410"/>
                    <a:pt x="8" y="1454"/>
                    <a:pt x="8" y="1454"/>
                  </a:cubicBezTo>
                  <a:cubicBezTo>
                    <a:pt x="8" y="1454"/>
                    <a:pt x="8" y="1454"/>
                    <a:pt x="8" y="1454"/>
                  </a:cubicBezTo>
                  <a:cubicBezTo>
                    <a:pt x="8" y="1455"/>
                    <a:pt x="8" y="1455"/>
                    <a:pt x="8" y="1455"/>
                  </a:cubicBezTo>
                  <a:cubicBezTo>
                    <a:pt x="8" y="1455"/>
                    <a:pt x="13" y="1461"/>
                    <a:pt x="21" y="1468"/>
                  </a:cubicBezTo>
                  <a:cubicBezTo>
                    <a:pt x="21" y="1470"/>
                    <a:pt x="22" y="1472"/>
                    <a:pt x="24" y="1474"/>
                  </a:cubicBezTo>
                  <a:cubicBezTo>
                    <a:pt x="22" y="1469"/>
                    <a:pt x="22" y="1469"/>
                    <a:pt x="22" y="1469"/>
                  </a:cubicBezTo>
                  <a:cubicBezTo>
                    <a:pt x="29" y="1476"/>
                    <a:pt x="39" y="1483"/>
                    <a:pt x="45" y="1483"/>
                  </a:cubicBezTo>
                  <a:cubicBezTo>
                    <a:pt x="45" y="1483"/>
                    <a:pt x="78" y="1509"/>
                    <a:pt x="96" y="1508"/>
                  </a:cubicBezTo>
                  <a:cubicBezTo>
                    <a:pt x="100" y="1507"/>
                    <a:pt x="99" y="1498"/>
                    <a:pt x="99" y="1498"/>
                  </a:cubicBezTo>
                  <a:cubicBezTo>
                    <a:pt x="99" y="1498"/>
                    <a:pt x="110" y="1500"/>
                    <a:pt x="110" y="1491"/>
                  </a:cubicBezTo>
                  <a:cubicBezTo>
                    <a:pt x="110" y="1490"/>
                    <a:pt x="110" y="1489"/>
                    <a:pt x="110" y="1489"/>
                  </a:cubicBezTo>
                  <a:cubicBezTo>
                    <a:pt x="108" y="1480"/>
                    <a:pt x="89" y="1472"/>
                    <a:pt x="88" y="1471"/>
                  </a:cubicBezTo>
                  <a:cubicBezTo>
                    <a:pt x="88" y="1465"/>
                    <a:pt x="86" y="1423"/>
                    <a:pt x="86" y="1421"/>
                  </a:cubicBezTo>
                  <a:cubicBezTo>
                    <a:pt x="85" y="1419"/>
                    <a:pt x="99" y="1400"/>
                    <a:pt x="101" y="1398"/>
                  </a:cubicBezTo>
                  <a:cubicBezTo>
                    <a:pt x="101" y="1401"/>
                    <a:pt x="100" y="1413"/>
                    <a:pt x="102" y="1425"/>
                  </a:cubicBezTo>
                  <a:cubicBezTo>
                    <a:pt x="105" y="1442"/>
                    <a:pt x="113" y="1460"/>
                    <a:pt x="133" y="1463"/>
                  </a:cubicBezTo>
                  <a:cubicBezTo>
                    <a:pt x="133" y="1463"/>
                    <a:pt x="136" y="1426"/>
                    <a:pt x="138" y="1420"/>
                  </a:cubicBezTo>
                  <a:cubicBezTo>
                    <a:pt x="139" y="1414"/>
                    <a:pt x="139" y="1350"/>
                    <a:pt x="139" y="1350"/>
                  </a:cubicBezTo>
                  <a:cubicBezTo>
                    <a:pt x="139" y="1350"/>
                    <a:pt x="139" y="1348"/>
                    <a:pt x="138" y="1345"/>
                  </a:cubicBezTo>
                  <a:cubicBezTo>
                    <a:pt x="137" y="1339"/>
                    <a:pt x="133" y="1325"/>
                    <a:pt x="118" y="1306"/>
                  </a:cubicBezTo>
                  <a:cubicBezTo>
                    <a:pt x="109" y="1294"/>
                    <a:pt x="105" y="1282"/>
                    <a:pt x="103" y="1269"/>
                  </a:cubicBezTo>
                  <a:cubicBezTo>
                    <a:pt x="100" y="1252"/>
                    <a:pt x="101" y="1236"/>
                    <a:pt x="100" y="1223"/>
                  </a:cubicBezTo>
                  <a:cubicBezTo>
                    <a:pt x="98" y="1200"/>
                    <a:pt x="117" y="1048"/>
                    <a:pt x="122" y="1031"/>
                  </a:cubicBezTo>
                  <a:cubicBezTo>
                    <a:pt x="128" y="1014"/>
                    <a:pt x="132" y="953"/>
                    <a:pt x="131" y="934"/>
                  </a:cubicBezTo>
                  <a:cubicBezTo>
                    <a:pt x="129" y="914"/>
                    <a:pt x="166" y="815"/>
                    <a:pt x="168" y="810"/>
                  </a:cubicBezTo>
                  <a:cubicBezTo>
                    <a:pt x="170" y="809"/>
                    <a:pt x="170" y="809"/>
                    <a:pt x="170" y="809"/>
                  </a:cubicBezTo>
                  <a:cubicBezTo>
                    <a:pt x="170" y="825"/>
                    <a:pt x="171" y="841"/>
                    <a:pt x="172" y="855"/>
                  </a:cubicBezTo>
                  <a:cubicBezTo>
                    <a:pt x="178" y="907"/>
                    <a:pt x="181" y="1087"/>
                    <a:pt x="176" y="1126"/>
                  </a:cubicBezTo>
                  <a:cubicBezTo>
                    <a:pt x="171" y="1165"/>
                    <a:pt x="182" y="1180"/>
                    <a:pt x="162" y="1319"/>
                  </a:cubicBezTo>
                  <a:cubicBezTo>
                    <a:pt x="161" y="1319"/>
                    <a:pt x="161" y="1319"/>
                    <a:pt x="161" y="1319"/>
                  </a:cubicBezTo>
                  <a:cubicBezTo>
                    <a:pt x="161" y="1319"/>
                    <a:pt x="151" y="1402"/>
                    <a:pt x="147" y="1433"/>
                  </a:cubicBezTo>
                  <a:cubicBezTo>
                    <a:pt x="143" y="1460"/>
                    <a:pt x="136" y="1546"/>
                    <a:pt x="149" y="1620"/>
                  </a:cubicBezTo>
                  <a:cubicBezTo>
                    <a:pt x="151" y="1630"/>
                    <a:pt x="153" y="1640"/>
                    <a:pt x="156" y="1650"/>
                  </a:cubicBezTo>
                  <a:cubicBezTo>
                    <a:pt x="164" y="1679"/>
                    <a:pt x="169" y="1704"/>
                    <a:pt x="173" y="1727"/>
                  </a:cubicBezTo>
                  <a:cubicBezTo>
                    <a:pt x="180" y="1765"/>
                    <a:pt x="182" y="1798"/>
                    <a:pt x="180" y="1833"/>
                  </a:cubicBezTo>
                  <a:cubicBezTo>
                    <a:pt x="177" y="1890"/>
                    <a:pt x="190" y="1943"/>
                    <a:pt x="191" y="1997"/>
                  </a:cubicBezTo>
                  <a:cubicBezTo>
                    <a:pt x="192" y="2041"/>
                    <a:pt x="197" y="2161"/>
                    <a:pt x="216" y="2265"/>
                  </a:cubicBezTo>
                  <a:cubicBezTo>
                    <a:pt x="220" y="2289"/>
                    <a:pt x="225" y="2313"/>
                    <a:pt x="231" y="2334"/>
                  </a:cubicBezTo>
                  <a:cubicBezTo>
                    <a:pt x="234" y="2345"/>
                    <a:pt x="236" y="2355"/>
                    <a:pt x="238" y="2364"/>
                  </a:cubicBezTo>
                  <a:cubicBezTo>
                    <a:pt x="255" y="2457"/>
                    <a:pt x="224" y="2499"/>
                    <a:pt x="224" y="2499"/>
                  </a:cubicBezTo>
                  <a:cubicBezTo>
                    <a:pt x="224" y="2499"/>
                    <a:pt x="200" y="2541"/>
                    <a:pt x="192" y="2571"/>
                  </a:cubicBezTo>
                  <a:cubicBezTo>
                    <a:pt x="187" y="2589"/>
                    <a:pt x="173" y="2594"/>
                    <a:pt x="168" y="2608"/>
                  </a:cubicBezTo>
                  <a:cubicBezTo>
                    <a:pt x="164" y="2620"/>
                    <a:pt x="150" y="2629"/>
                    <a:pt x="153" y="2648"/>
                  </a:cubicBezTo>
                  <a:cubicBezTo>
                    <a:pt x="153" y="2651"/>
                    <a:pt x="154" y="2654"/>
                    <a:pt x="155" y="2657"/>
                  </a:cubicBezTo>
                  <a:cubicBezTo>
                    <a:pt x="155" y="2657"/>
                    <a:pt x="160" y="2682"/>
                    <a:pt x="172" y="2673"/>
                  </a:cubicBezTo>
                  <a:cubicBezTo>
                    <a:pt x="172" y="2673"/>
                    <a:pt x="182" y="2690"/>
                    <a:pt x="194" y="2683"/>
                  </a:cubicBezTo>
                  <a:cubicBezTo>
                    <a:pt x="194" y="2684"/>
                    <a:pt x="194" y="2684"/>
                    <a:pt x="194" y="2685"/>
                  </a:cubicBezTo>
                  <a:cubicBezTo>
                    <a:pt x="195" y="2683"/>
                    <a:pt x="195" y="2683"/>
                    <a:pt x="195" y="2683"/>
                  </a:cubicBezTo>
                  <a:cubicBezTo>
                    <a:pt x="196" y="2685"/>
                    <a:pt x="211" y="2700"/>
                    <a:pt x="221" y="2685"/>
                  </a:cubicBezTo>
                  <a:cubicBezTo>
                    <a:pt x="221" y="2686"/>
                    <a:pt x="221" y="2687"/>
                    <a:pt x="222" y="2689"/>
                  </a:cubicBezTo>
                  <a:cubicBezTo>
                    <a:pt x="223" y="2696"/>
                    <a:pt x="228" y="2706"/>
                    <a:pt x="249" y="2705"/>
                  </a:cubicBezTo>
                  <a:cubicBezTo>
                    <a:pt x="279" y="2703"/>
                    <a:pt x="281" y="2690"/>
                    <a:pt x="280" y="2672"/>
                  </a:cubicBezTo>
                  <a:cubicBezTo>
                    <a:pt x="279" y="2654"/>
                    <a:pt x="293" y="2651"/>
                    <a:pt x="293" y="2651"/>
                  </a:cubicBezTo>
                  <a:cubicBezTo>
                    <a:pt x="293" y="2651"/>
                    <a:pt x="314" y="2635"/>
                    <a:pt x="314" y="2616"/>
                  </a:cubicBezTo>
                  <a:cubicBezTo>
                    <a:pt x="314" y="2596"/>
                    <a:pt x="328" y="2580"/>
                    <a:pt x="328" y="2580"/>
                  </a:cubicBezTo>
                  <a:cubicBezTo>
                    <a:pt x="328" y="2580"/>
                    <a:pt x="344" y="2573"/>
                    <a:pt x="337" y="2535"/>
                  </a:cubicBezTo>
                  <a:cubicBezTo>
                    <a:pt x="337" y="2532"/>
                    <a:pt x="336" y="2528"/>
                    <a:pt x="335" y="2524"/>
                  </a:cubicBezTo>
                  <a:cubicBezTo>
                    <a:pt x="335" y="2523"/>
                    <a:pt x="341" y="2500"/>
                    <a:pt x="337" y="2478"/>
                  </a:cubicBezTo>
                  <a:cubicBezTo>
                    <a:pt x="337" y="2477"/>
                    <a:pt x="336" y="2475"/>
                    <a:pt x="336" y="2473"/>
                  </a:cubicBezTo>
                  <a:cubicBezTo>
                    <a:pt x="336" y="2472"/>
                    <a:pt x="335" y="2471"/>
                    <a:pt x="335" y="2469"/>
                  </a:cubicBezTo>
                  <a:cubicBezTo>
                    <a:pt x="330" y="2440"/>
                    <a:pt x="332" y="2368"/>
                    <a:pt x="333" y="2341"/>
                  </a:cubicBezTo>
                  <a:cubicBezTo>
                    <a:pt x="334" y="2311"/>
                    <a:pt x="352" y="2147"/>
                    <a:pt x="340" y="2083"/>
                  </a:cubicBezTo>
                  <a:cubicBezTo>
                    <a:pt x="340" y="2083"/>
                    <a:pt x="340" y="2083"/>
                    <a:pt x="340" y="2082"/>
                  </a:cubicBezTo>
                  <a:cubicBezTo>
                    <a:pt x="340" y="2082"/>
                    <a:pt x="340" y="2082"/>
                    <a:pt x="340" y="2082"/>
                  </a:cubicBezTo>
                  <a:cubicBezTo>
                    <a:pt x="339" y="2079"/>
                    <a:pt x="339" y="2076"/>
                    <a:pt x="338" y="2073"/>
                  </a:cubicBezTo>
                  <a:cubicBezTo>
                    <a:pt x="321" y="1974"/>
                    <a:pt x="348" y="1939"/>
                    <a:pt x="348" y="1890"/>
                  </a:cubicBezTo>
                  <a:cubicBezTo>
                    <a:pt x="348" y="1890"/>
                    <a:pt x="352" y="1833"/>
                    <a:pt x="346" y="1787"/>
                  </a:cubicBezTo>
                  <a:cubicBezTo>
                    <a:pt x="341" y="1740"/>
                    <a:pt x="351" y="1688"/>
                    <a:pt x="357" y="1629"/>
                  </a:cubicBezTo>
                  <a:cubicBezTo>
                    <a:pt x="360" y="1591"/>
                    <a:pt x="366" y="1555"/>
                    <a:pt x="370" y="1527"/>
                  </a:cubicBezTo>
                  <a:cubicBezTo>
                    <a:pt x="375" y="1529"/>
                    <a:pt x="381" y="1530"/>
                    <a:pt x="387" y="1530"/>
                  </a:cubicBezTo>
                  <a:cubicBezTo>
                    <a:pt x="389" y="1530"/>
                    <a:pt x="391" y="1530"/>
                    <a:pt x="393" y="1529"/>
                  </a:cubicBezTo>
                  <a:cubicBezTo>
                    <a:pt x="397" y="1557"/>
                    <a:pt x="403" y="1592"/>
                    <a:pt x="406" y="1628"/>
                  </a:cubicBezTo>
                  <a:cubicBezTo>
                    <a:pt x="412" y="1687"/>
                    <a:pt x="422" y="1739"/>
                    <a:pt x="416" y="1786"/>
                  </a:cubicBezTo>
                  <a:cubicBezTo>
                    <a:pt x="411" y="1833"/>
                    <a:pt x="415" y="1889"/>
                    <a:pt x="415" y="1889"/>
                  </a:cubicBezTo>
                  <a:cubicBezTo>
                    <a:pt x="415" y="1900"/>
                    <a:pt x="416" y="1911"/>
                    <a:pt x="418" y="1921"/>
                  </a:cubicBezTo>
                  <a:cubicBezTo>
                    <a:pt x="420" y="1934"/>
                    <a:pt x="423" y="1946"/>
                    <a:pt x="426" y="1960"/>
                  </a:cubicBezTo>
                  <a:cubicBezTo>
                    <a:pt x="431" y="1989"/>
                    <a:pt x="434" y="2026"/>
                    <a:pt x="423" y="2082"/>
                  </a:cubicBezTo>
                  <a:cubicBezTo>
                    <a:pt x="411" y="2147"/>
                    <a:pt x="429" y="2311"/>
                    <a:pt x="430" y="2340"/>
                  </a:cubicBezTo>
                  <a:cubicBezTo>
                    <a:pt x="431" y="2369"/>
                    <a:pt x="433" y="2450"/>
                    <a:pt x="427" y="2473"/>
                  </a:cubicBezTo>
                  <a:cubicBezTo>
                    <a:pt x="423" y="2490"/>
                    <a:pt x="425" y="2507"/>
                    <a:pt x="426" y="2516"/>
                  </a:cubicBezTo>
                  <a:cubicBezTo>
                    <a:pt x="427" y="2520"/>
                    <a:pt x="428" y="2522"/>
                    <a:pt x="428" y="2523"/>
                  </a:cubicBezTo>
                  <a:cubicBezTo>
                    <a:pt x="423" y="2541"/>
                    <a:pt x="423" y="2553"/>
                    <a:pt x="425" y="2562"/>
                  </a:cubicBezTo>
                  <a:cubicBezTo>
                    <a:pt x="428" y="2576"/>
                    <a:pt x="435" y="2580"/>
                    <a:pt x="435" y="2580"/>
                  </a:cubicBezTo>
                  <a:cubicBezTo>
                    <a:pt x="435" y="2580"/>
                    <a:pt x="446" y="2592"/>
                    <a:pt x="449" y="2608"/>
                  </a:cubicBezTo>
                  <a:cubicBezTo>
                    <a:pt x="449" y="2610"/>
                    <a:pt x="449" y="2613"/>
                    <a:pt x="449" y="2615"/>
                  </a:cubicBezTo>
                  <a:cubicBezTo>
                    <a:pt x="449" y="2616"/>
                    <a:pt x="449" y="2618"/>
                    <a:pt x="450" y="2619"/>
                  </a:cubicBezTo>
                  <a:cubicBezTo>
                    <a:pt x="452" y="2637"/>
                    <a:pt x="470" y="2651"/>
                    <a:pt x="470" y="2651"/>
                  </a:cubicBezTo>
                  <a:cubicBezTo>
                    <a:pt x="470" y="2651"/>
                    <a:pt x="480" y="2653"/>
                    <a:pt x="483" y="2665"/>
                  </a:cubicBezTo>
                  <a:cubicBezTo>
                    <a:pt x="483" y="2667"/>
                    <a:pt x="483" y="2669"/>
                    <a:pt x="483" y="2671"/>
                  </a:cubicBezTo>
                  <a:cubicBezTo>
                    <a:pt x="483" y="2676"/>
                    <a:pt x="483" y="2680"/>
                    <a:pt x="483" y="2684"/>
                  </a:cubicBezTo>
                  <a:cubicBezTo>
                    <a:pt x="485" y="2696"/>
                    <a:pt x="492" y="2703"/>
                    <a:pt x="514" y="2705"/>
                  </a:cubicBezTo>
                  <a:cubicBezTo>
                    <a:pt x="544" y="2707"/>
                    <a:pt x="542" y="2685"/>
                    <a:pt x="542" y="2685"/>
                  </a:cubicBezTo>
                  <a:cubicBezTo>
                    <a:pt x="551" y="2699"/>
                    <a:pt x="566" y="2686"/>
                    <a:pt x="568" y="2683"/>
                  </a:cubicBezTo>
                  <a:cubicBezTo>
                    <a:pt x="569" y="2685"/>
                    <a:pt x="569" y="2685"/>
                    <a:pt x="569" y="2685"/>
                  </a:cubicBezTo>
                  <a:cubicBezTo>
                    <a:pt x="569" y="2684"/>
                    <a:pt x="569" y="2684"/>
                    <a:pt x="569" y="2683"/>
                  </a:cubicBezTo>
                  <a:cubicBezTo>
                    <a:pt x="581" y="2690"/>
                    <a:pt x="591" y="2673"/>
                    <a:pt x="591" y="2673"/>
                  </a:cubicBezTo>
                  <a:cubicBezTo>
                    <a:pt x="603" y="2682"/>
                    <a:pt x="608" y="2657"/>
                    <a:pt x="608" y="2657"/>
                  </a:cubicBezTo>
                  <a:cubicBezTo>
                    <a:pt x="611" y="2649"/>
                    <a:pt x="611" y="2642"/>
                    <a:pt x="610" y="2637"/>
                  </a:cubicBezTo>
                  <a:cubicBezTo>
                    <a:pt x="607" y="2625"/>
                    <a:pt x="598" y="2617"/>
                    <a:pt x="595" y="2608"/>
                  </a:cubicBezTo>
                  <a:cubicBezTo>
                    <a:pt x="590" y="2594"/>
                    <a:pt x="576" y="2589"/>
                    <a:pt x="571" y="2571"/>
                  </a:cubicBezTo>
                  <a:cubicBezTo>
                    <a:pt x="563" y="2541"/>
                    <a:pt x="539" y="2499"/>
                    <a:pt x="539" y="2499"/>
                  </a:cubicBezTo>
                  <a:cubicBezTo>
                    <a:pt x="539" y="2499"/>
                    <a:pt x="528" y="2484"/>
                    <a:pt x="523" y="2454"/>
                  </a:cubicBezTo>
                  <a:cubicBezTo>
                    <a:pt x="518" y="2427"/>
                    <a:pt x="517" y="2387"/>
                    <a:pt x="532" y="2334"/>
                  </a:cubicBezTo>
                  <a:cubicBezTo>
                    <a:pt x="563" y="2220"/>
                    <a:pt x="570" y="2052"/>
                    <a:pt x="572" y="1998"/>
                  </a:cubicBezTo>
                  <a:cubicBezTo>
                    <a:pt x="573" y="1944"/>
                    <a:pt x="586" y="1891"/>
                    <a:pt x="583" y="1834"/>
                  </a:cubicBezTo>
                  <a:cubicBezTo>
                    <a:pt x="580" y="1777"/>
                    <a:pt x="586" y="1729"/>
                    <a:pt x="607" y="1650"/>
                  </a:cubicBezTo>
                  <a:cubicBezTo>
                    <a:pt x="629" y="1572"/>
                    <a:pt x="621" y="1465"/>
                    <a:pt x="623" y="1433"/>
                  </a:cubicBezTo>
                  <a:cubicBezTo>
                    <a:pt x="627" y="1376"/>
                    <a:pt x="620" y="1312"/>
                    <a:pt x="620" y="1312"/>
                  </a:cubicBezTo>
                  <a:cubicBezTo>
                    <a:pt x="620" y="1312"/>
                    <a:pt x="620" y="1312"/>
                    <a:pt x="620" y="1312"/>
                  </a:cubicBezTo>
                  <a:cubicBezTo>
                    <a:pt x="620" y="1311"/>
                    <a:pt x="620" y="1311"/>
                    <a:pt x="620" y="1311"/>
                  </a:cubicBezTo>
                  <a:cubicBezTo>
                    <a:pt x="619" y="1311"/>
                    <a:pt x="619" y="1311"/>
                    <a:pt x="619" y="1311"/>
                  </a:cubicBezTo>
                  <a:cubicBezTo>
                    <a:pt x="618" y="1299"/>
                    <a:pt x="614" y="1276"/>
                    <a:pt x="611" y="1255"/>
                  </a:cubicBezTo>
                  <a:cubicBezTo>
                    <a:pt x="608" y="1242"/>
                    <a:pt x="606" y="1229"/>
                    <a:pt x="603" y="1219"/>
                  </a:cubicBezTo>
                  <a:cubicBezTo>
                    <a:pt x="602" y="1215"/>
                    <a:pt x="601" y="1210"/>
                    <a:pt x="600" y="1204"/>
                  </a:cubicBezTo>
                  <a:cubicBezTo>
                    <a:pt x="593" y="1162"/>
                    <a:pt x="587" y="1083"/>
                    <a:pt x="590" y="1038"/>
                  </a:cubicBezTo>
                  <a:cubicBezTo>
                    <a:pt x="593" y="989"/>
                    <a:pt x="626" y="874"/>
                    <a:pt x="627" y="792"/>
                  </a:cubicBezTo>
                  <a:cubicBezTo>
                    <a:pt x="628" y="793"/>
                    <a:pt x="628" y="793"/>
                    <a:pt x="628" y="793"/>
                  </a:cubicBezTo>
                  <a:cubicBezTo>
                    <a:pt x="628" y="794"/>
                    <a:pt x="628" y="794"/>
                    <a:pt x="628" y="794"/>
                  </a:cubicBezTo>
                  <a:cubicBezTo>
                    <a:pt x="628" y="793"/>
                    <a:pt x="628" y="793"/>
                    <a:pt x="628" y="793"/>
                  </a:cubicBezTo>
                  <a:cubicBezTo>
                    <a:pt x="631" y="799"/>
                    <a:pt x="631" y="799"/>
                    <a:pt x="631" y="799"/>
                  </a:cubicBezTo>
                  <a:cubicBezTo>
                    <a:pt x="632" y="805"/>
                    <a:pt x="634" y="814"/>
                    <a:pt x="636" y="827"/>
                  </a:cubicBezTo>
                  <a:cubicBezTo>
                    <a:pt x="641" y="854"/>
                    <a:pt x="649" y="894"/>
                    <a:pt x="656" y="932"/>
                  </a:cubicBezTo>
                  <a:cubicBezTo>
                    <a:pt x="662" y="970"/>
                    <a:pt x="668" y="1004"/>
                    <a:pt x="668" y="1020"/>
                  </a:cubicBezTo>
                  <a:cubicBezTo>
                    <a:pt x="668" y="1058"/>
                    <a:pt x="669" y="1223"/>
                    <a:pt x="672" y="1250"/>
                  </a:cubicBezTo>
                  <a:cubicBezTo>
                    <a:pt x="676" y="1277"/>
                    <a:pt x="677" y="1307"/>
                    <a:pt x="659" y="1331"/>
                  </a:cubicBezTo>
                  <a:cubicBezTo>
                    <a:pt x="641" y="1356"/>
                    <a:pt x="636" y="1373"/>
                    <a:pt x="634" y="1380"/>
                  </a:cubicBezTo>
                  <a:cubicBezTo>
                    <a:pt x="632" y="1386"/>
                    <a:pt x="633" y="1460"/>
                    <a:pt x="633" y="1460"/>
                  </a:cubicBezTo>
                  <a:cubicBezTo>
                    <a:pt x="634" y="1461"/>
                    <a:pt x="634" y="1461"/>
                    <a:pt x="634" y="1461"/>
                  </a:cubicBezTo>
                  <a:cubicBezTo>
                    <a:pt x="634" y="1461"/>
                    <a:pt x="634" y="1461"/>
                    <a:pt x="634" y="1461"/>
                  </a:cubicBezTo>
                  <a:cubicBezTo>
                    <a:pt x="639" y="1486"/>
                    <a:pt x="639" y="1486"/>
                    <a:pt x="639" y="1486"/>
                  </a:cubicBezTo>
                  <a:cubicBezTo>
                    <a:pt x="665" y="1478"/>
                    <a:pt x="660" y="1412"/>
                    <a:pt x="660" y="1412"/>
                  </a:cubicBezTo>
                  <a:cubicBezTo>
                    <a:pt x="668" y="1421"/>
                    <a:pt x="671" y="1431"/>
                    <a:pt x="672" y="1439"/>
                  </a:cubicBezTo>
                  <a:cubicBezTo>
                    <a:pt x="674" y="1448"/>
                    <a:pt x="674" y="1456"/>
                    <a:pt x="674" y="1461"/>
                  </a:cubicBezTo>
                  <a:cubicBezTo>
                    <a:pt x="675" y="1471"/>
                    <a:pt x="672" y="1497"/>
                    <a:pt x="668" y="1500"/>
                  </a:cubicBezTo>
                  <a:cubicBezTo>
                    <a:pt x="665" y="1502"/>
                    <a:pt x="659" y="1519"/>
                    <a:pt x="661" y="1528"/>
                  </a:cubicBezTo>
                  <a:cubicBezTo>
                    <a:pt x="661" y="1531"/>
                    <a:pt x="662" y="1533"/>
                    <a:pt x="663" y="1534"/>
                  </a:cubicBezTo>
                  <a:cubicBezTo>
                    <a:pt x="670" y="1541"/>
                    <a:pt x="682" y="1532"/>
                    <a:pt x="682" y="1532"/>
                  </a:cubicBezTo>
                  <a:cubicBezTo>
                    <a:pt x="691" y="1537"/>
                    <a:pt x="699" y="1530"/>
                    <a:pt x="704" y="1524"/>
                  </a:cubicBezTo>
                  <a:cubicBezTo>
                    <a:pt x="704" y="1525"/>
                    <a:pt x="704" y="1525"/>
                    <a:pt x="704" y="1526"/>
                  </a:cubicBezTo>
                  <a:cubicBezTo>
                    <a:pt x="705" y="1523"/>
                    <a:pt x="705" y="1523"/>
                    <a:pt x="705" y="1523"/>
                  </a:cubicBezTo>
                  <a:cubicBezTo>
                    <a:pt x="707" y="1521"/>
                    <a:pt x="708" y="1519"/>
                    <a:pt x="708" y="1519"/>
                  </a:cubicBezTo>
                  <a:cubicBezTo>
                    <a:pt x="717" y="1520"/>
                    <a:pt x="741" y="1500"/>
                    <a:pt x="750" y="1481"/>
                  </a:cubicBezTo>
                  <a:cubicBezTo>
                    <a:pt x="760" y="1461"/>
                    <a:pt x="765" y="1408"/>
                    <a:pt x="758" y="1367"/>
                  </a:cubicBezTo>
                  <a:cubicBezTo>
                    <a:pt x="750" y="1327"/>
                    <a:pt x="750" y="1273"/>
                    <a:pt x="758" y="1227"/>
                  </a:cubicBezTo>
                  <a:close/>
                </a:path>
              </a:pathLst>
            </a:custGeom>
            <a:grpFill/>
            <a:ln w="0" cap="rnd" cmpd="sng">
              <a:solidFill>
                <a:schemeClr val="tx1"/>
              </a:solidFill>
              <a:prstDash val="solid"/>
              <a:round/>
              <a:headEnd/>
              <a:tailEnd/>
            </a:ln>
          </p:spPr>
          <p:txBody>
            <a:bodyPr/>
            <a:lstStyle/>
            <a:p>
              <a:endParaRPr lang="fr-FR" sz="1114"/>
            </a:p>
          </p:txBody>
        </p:sp>
      </p:grpSp>
      <p:sp>
        <p:nvSpPr>
          <p:cNvPr id="5" name="TextBox 4">
            <a:extLst>
              <a:ext uri="{FF2B5EF4-FFF2-40B4-BE49-F238E27FC236}">
                <a16:creationId xmlns:a16="http://schemas.microsoft.com/office/drawing/2014/main" id="{8E2CAB63-43F5-73AD-4B3B-BBEAEC1966B5}"/>
              </a:ext>
            </a:extLst>
          </p:cNvPr>
          <p:cNvSpPr txBox="1"/>
          <p:nvPr/>
        </p:nvSpPr>
        <p:spPr>
          <a:xfrm>
            <a:off x="838200" y="1613299"/>
            <a:ext cx="11013832" cy="4247317"/>
          </a:xfrm>
          <a:prstGeom prst="rect">
            <a:avLst/>
          </a:prstGeom>
          <a:noFill/>
        </p:spPr>
        <p:txBody>
          <a:bodyPr wrap="square">
            <a:spAutoFit/>
          </a:bodyPr>
          <a:lstStyle/>
          <a:p>
            <a:r>
              <a:rPr lang="en-US" sz="1500" b="1" dirty="0">
                <a:latin typeface="Arial" panose="020B0604020202020204" pitchFamily="34" charset="0"/>
                <a:cs typeface="Arial" panose="020B0604020202020204" pitchFamily="34" charset="0"/>
              </a:rPr>
              <a:t>Conclusions</a:t>
            </a:r>
          </a:p>
          <a:p>
            <a:pPr marL="285750" indent="-285750">
              <a:buFont typeface="Arial" panose="020B0604020202020204" pitchFamily="34" charset="0"/>
              <a:buChar char="•"/>
            </a:pPr>
            <a:endParaRPr lang="en-US" sz="1500" dirty="0">
              <a:solidFill>
                <a:srgbClr val="000000"/>
              </a:solidFill>
              <a:latin typeface="Arial" panose="020B0604020202020204" pitchFamily="34" charset="0"/>
              <a:ea typeface="Calibri" panose="020F0502020204030204" pitchFamily="34" charset="0"/>
              <a:cs typeface="Arial" panose="020B0604020202020204" pitchFamily="34" charset="0"/>
            </a:endParaRPr>
          </a:p>
          <a:p>
            <a:pPr marL="285750" indent="-285750">
              <a:buFont typeface="Arial" panose="020B0604020202020204" pitchFamily="34" charset="0"/>
              <a:buChar char="•"/>
            </a:pPr>
            <a:r>
              <a:rPr lang="en-US" sz="1500" dirty="0">
                <a:solidFill>
                  <a:srgbClr val="000000"/>
                </a:solidFill>
                <a:latin typeface="Arial" panose="020B0604020202020204" pitchFamily="34" charset="0"/>
                <a:ea typeface="Calibri" panose="020F0502020204030204" pitchFamily="34" charset="0"/>
                <a:cs typeface="Arial" panose="020B0604020202020204" pitchFamily="34" charset="0"/>
              </a:rPr>
              <a:t>Methods of highly </a:t>
            </a:r>
            <a:r>
              <a:rPr lang="en-US" sz="1500" dirty="0">
                <a:latin typeface="Arial" panose="020B0604020202020204" pitchFamily="34" charset="0"/>
                <a:cs typeface="Arial" panose="020B0604020202020204" pitchFamily="34" charset="0"/>
              </a:rPr>
              <a:t>performing teams returned </a:t>
            </a:r>
            <a:r>
              <a:rPr lang="en-US" sz="1500" b="1" dirty="0">
                <a:latin typeface="Arial" panose="020B0604020202020204" pitchFamily="34" charset="0"/>
                <a:cs typeface="Arial" panose="020B0604020202020204" pitchFamily="34" charset="0"/>
              </a:rPr>
              <a:t>high priority</a:t>
            </a:r>
            <a:r>
              <a:rPr lang="en-US" sz="1500" dirty="0">
                <a:latin typeface="Arial" panose="020B0604020202020204" pitchFamily="34" charset="0"/>
                <a:cs typeface="Arial" panose="020B0604020202020204" pitchFamily="34" charset="0"/>
              </a:rPr>
              <a:t> variants for consideration, by:</a:t>
            </a:r>
          </a:p>
          <a:p>
            <a:pPr algn="ctr"/>
            <a:endParaRPr lang="en-US" sz="1500" dirty="0">
              <a:latin typeface="Arial" panose="020B0604020202020204" pitchFamily="34" charset="0"/>
              <a:cs typeface="Arial" panose="020B0604020202020204" pitchFamily="34" charset="0"/>
            </a:endParaRPr>
          </a:p>
          <a:p>
            <a:pPr algn="ctr"/>
            <a:endParaRPr lang="en-US" sz="15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5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5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5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5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5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500" dirty="0">
              <a:latin typeface="Arial" panose="020B0604020202020204" pitchFamily="34" charset="0"/>
              <a:cs typeface="Arial" panose="020B0604020202020204" pitchFamily="34" charset="0"/>
            </a:endParaRPr>
          </a:p>
          <a:p>
            <a:endParaRPr lang="en-US" sz="1500" dirty="0">
              <a:solidFill>
                <a:srgbClr val="000000"/>
              </a:solidFill>
              <a:latin typeface="Arial" panose="020B0604020202020204" pitchFamily="34" charset="0"/>
              <a:ea typeface="Calibri" panose="020F0502020204030204" pitchFamily="34" charset="0"/>
              <a:cs typeface="Arial" panose="020B0604020202020204" pitchFamily="34" charset="0"/>
            </a:endParaRPr>
          </a:p>
          <a:p>
            <a:endParaRPr lang="en-US" sz="1500" dirty="0">
              <a:solidFill>
                <a:srgbClr val="000000"/>
              </a:solidFill>
              <a:latin typeface="Arial" panose="020B0604020202020204" pitchFamily="34" charset="0"/>
              <a:ea typeface="Calibri" panose="020F0502020204030204" pitchFamily="34" charset="0"/>
              <a:cs typeface="Arial" panose="020B0604020202020204" pitchFamily="34" charset="0"/>
            </a:endParaRPr>
          </a:p>
          <a:p>
            <a:endParaRPr lang="en-US" sz="1500" dirty="0">
              <a:solidFill>
                <a:srgbClr val="000000"/>
              </a:solidFill>
              <a:latin typeface="Arial" panose="020B0604020202020204" pitchFamily="34" charset="0"/>
              <a:ea typeface="Calibri" panose="020F0502020204030204" pitchFamily="34" charset="0"/>
              <a:cs typeface="Arial" panose="020B0604020202020204" pitchFamily="34" charset="0"/>
            </a:endParaRPr>
          </a:p>
          <a:p>
            <a:endParaRPr lang="en-US" sz="1500" dirty="0">
              <a:solidFill>
                <a:srgbClr val="000000"/>
              </a:solidFill>
              <a:latin typeface="Arial" panose="020B0604020202020204" pitchFamily="34" charset="0"/>
              <a:ea typeface="Calibri" panose="020F0502020204030204" pitchFamily="34" charset="0"/>
              <a:cs typeface="Arial" panose="020B0604020202020204" pitchFamily="34" charset="0"/>
            </a:endParaRPr>
          </a:p>
          <a:p>
            <a:pPr marL="285750" indent="-285750">
              <a:buFont typeface="Arial" panose="020B0604020202020204" pitchFamily="34" charset="0"/>
              <a:buChar char="•"/>
            </a:pPr>
            <a:endParaRPr lang="en-US" sz="1500" dirty="0">
              <a:solidFill>
                <a:srgbClr val="000000"/>
              </a:solidFill>
              <a:latin typeface="Arial" panose="020B0604020202020204" pitchFamily="34" charset="0"/>
              <a:ea typeface="Calibri" panose="020F0502020204030204" pitchFamily="34" charset="0"/>
              <a:cs typeface="Arial" panose="020B0604020202020204" pitchFamily="34" charset="0"/>
            </a:endParaRPr>
          </a:p>
          <a:p>
            <a:pPr marL="285750" indent="-285750">
              <a:buFont typeface="Arial" panose="020B0604020202020204" pitchFamily="34" charset="0"/>
              <a:buChar char="•"/>
            </a:pPr>
            <a:r>
              <a:rPr lang="en-US" sz="1500" dirty="0">
                <a:solidFill>
                  <a:srgbClr val="000000"/>
                </a:solidFill>
                <a:latin typeface="Arial" panose="020B0604020202020204" pitchFamily="34" charset="0"/>
                <a:ea typeface="Calibri" panose="020F0502020204030204" pitchFamily="34" charset="0"/>
                <a:cs typeface="Arial" panose="020B0604020202020204" pitchFamily="34" charset="0"/>
              </a:rPr>
              <a:t>I</a:t>
            </a:r>
            <a:r>
              <a:rPr lang="en-US" sz="1500" dirty="0">
                <a:solidFill>
                  <a:srgbClr val="000000"/>
                </a:solidFill>
                <a:effectLst/>
                <a:latin typeface="Arial" panose="020B0604020202020204" pitchFamily="34" charset="0"/>
                <a:ea typeface="Calibri" panose="020F0502020204030204" pitchFamily="34" charset="0"/>
                <a:cs typeface="Arial" panose="020B0604020202020204" pitchFamily="34" charset="0"/>
              </a:rPr>
              <a:t>dentification of additional potentially diagnostic variants (2/16 cases, 12.5% diagnostic uplift) </a:t>
            </a:r>
            <a:r>
              <a:rPr lang="en-US" sz="1500" b="1" dirty="0">
                <a:solidFill>
                  <a:srgbClr val="000000"/>
                </a:solidFill>
                <a:effectLst/>
                <a:latin typeface="Arial" panose="020B0604020202020204" pitchFamily="34" charset="0"/>
                <a:ea typeface="Calibri" panose="020F0502020204030204" pitchFamily="34" charset="0"/>
                <a:cs typeface="Arial" panose="020B0604020202020204" pitchFamily="34" charset="0"/>
              </a:rPr>
              <a:t>promotes synergy between researchers with clinical and computational expertise</a:t>
            </a:r>
          </a:p>
        </p:txBody>
      </p:sp>
      <p:sp>
        <p:nvSpPr>
          <p:cNvPr id="6" name="Rectangle 5">
            <a:extLst>
              <a:ext uri="{FF2B5EF4-FFF2-40B4-BE49-F238E27FC236}">
                <a16:creationId xmlns:a16="http://schemas.microsoft.com/office/drawing/2014/main" id="{148E3BD2-C9B0-1179-7268-A615C2DAFC69}"/>
              </a:ext>
            </a:extLst>
          </p:cNvPr>
          <p:cNvSpPr/>
          <p:nvPr/>
        </p:nvSpPr>
        <p:spPr>
          <a:xfrm>
            <a:off x="-180109" y="-96982"/>
            <a:ext cx="12704618" cy="1385455"/>
          </a:xfrm>
          <a:prstGeom prst="rect">
            <a:avLst/>
          </a:prstGeom>
          <a:solidFill>
            <a:srgbClr val="6AA4A2"/>
          </a:solidFill>
          <a:ln>
            <a:solidFill>
              <a:srgbClr val="6AA4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3C01B968-1D92-0AD6-A169-2613DF739E26}"/>
              </a:ext>
            </a:extLst>
          </p:cNvPr>
          <p:cNvSpPr>
            <a:spLocks noGrp="1"/>
          </p:cNvSpPr>
          <p:nvPr>
            <p:ph type="title"/>
          </p:nvPr>
        </p:nvSpPr>
        <p:spPr>
          <a:xfrm>
            <a:off x="838200" y="-67037"/>
            <a:ext cx="10515600" cy="1325563"/>
          </a:xfrm>
        </p:spPr>
        <p:txBody>
          <a:bodyPr>
            <a:normAutofit/>
          </a:bodyPr>
          <a:lstStyle/>
          <a:p>
            <a:r>
              <a:rPr lang="en-US" sz="2500" b="1" dirty="0">
                <a:solidFill>
                  <a:schemeClr val="bg1"/>
                </a:solidFill>
                <a:latin typeface="Arial" panose="020B0604020202020204" pitchFamily="34" charset="0"/>
                <a:cs typeface="Arial" panose="020B0604020202020204" pitchFamily="34" charset="0"/>
              </a:rPr>
              <a:t>Conclusions and reflections</a:t>
            </a:r>
          </a:p>
        </p:txBody>
      </p:sp>
      <p:grpSp>
        <p:nvGrpSpPr>
          <p:cNvPr id="52" name="Group 51">
            <a:extLst>
              <a:ext uri="{FF2B5EF4-FFF2-40B4-BE49-F238E27FC236}">
                <a16:creationId xmlns:a16="http://schemas.microsoft.com/office/drawing/2014/main" id="{7C08A38D-5C5D-730C-C1D6-7DE6D3DC7016}"/>
              </a:ext>
            </a:extLst>
          </p:cNvPr>
          <p:cNvGrpSpPr>
            <a:grpSpLocks noChangeAspect="1"/>
          </p:cNvGrpSpPr>
          <p:nvPr/>
        </p:nvGrpSpPr>
        <p:grpSpPr>
          <a:xfrm>
            <a:off x="7552246" y="3078283"/>
            <a:ext cx="1097280" cy="677322"/>
            <a:chOff x="8200658" y="641131"/>
            <a:chExt cx="3706293" cy="2287785"/>
          </a:xfrm>
        </p:grpSpPr>
        <p:pic>
          <p:nvPicPr>
            <p:cNvPr id="53" name="Picture 52" descr="Diagram&#10;&#10;Description automatically generated">
              <a:extLst>
                <a:ext uri="{FF2B5EF4-FFF2-40B4-BE49-F238E27FC236}">
                  <a16:creationId xmlns:a16="http://schemas.microsoft.com/office/drawing/2014/main" id="{23974591-F4B1-E5C7-DD20-96519206B6D8}"/>
                </a:ext>
              </a:extLst>
            </p:cNvPr>
            <p:cNvPicPr>
              <a:picLocks noChangeAspect="1"/>
            </p:cNvPicPr>
            <p:nvPr/>
          </p:nvPicPr>
          <p:blipFill>
            <a:blip r:embed="rId3"/>
            <a:stretch>
              <a:fillRect/>
            </a:stretch>
          </p:blipFill>
          <p:spPr>
            <a:xfrm>
              <a:off x="8200658" y="641131"/>
              <a:ext cx="3366104" cy="2287785"/>
            </a:xfrm>
            <a:prstGeom prst="rect">
              <a:avLst/>
            </a:prstGeom>
          </p:spPr>
        </p:pic>
        <p:sp>
          <p:nvSpPr>
            <p:cNvPr id="54" name="Rectangle 53">
              <a:extLst>
                <a:ext uri="{FF2B5EF4-FFF2-40B4-BE49-F238E27FC236}">
                  <a16:creationId xmlns:a16="http://schemas.microsoft.com/office/drawing/2014/main" id="{7492DFEC-78A5-AE76-8C95-48B6BBBD3EAC}"/>
                </a:ext>
              </a:extLst>
            </p:cNvPr>
            <p:cNvSpPr/>
            <p:nvPr/>
          </p:nvSpPr>
          <p:spPr>
            <a:xfrm>
              <a:off x="8324193" y="641131"/>
              <a:ext cx="1559517" cy="39939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a:extLst>
                <a:ext uri="{FF2B5EF4-FFF2-40B4-BE49-F238E27FC236}">
                  <a16:creationId xmlns:a16="http://schemas.microsoft.com/office/drawing/2014/main" id="{5A1D4AE4-436E-3750-CECD-76EB55C2E56C}"/>
                </a:ext>
              </a:extLst>
            </p:cNvPr>
            <p:cNvSpPr/>
            <p:nvPr/>
          </p:nvSpPr>
          <p:spPr>
            <a:xfrm>
              <a:off x="8324192" y="1567301"/>
              <a:ext cx="1559517" cy="39939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4C203696-8B0C-9A70-9725-A4711AF09ADD}"/>
                </a:ext>
              </a:extLst>
            </p:cNvPr>
            <p:cNvSpPr/>
            <p:nvPr/>
          </p:nvSpPr>
          <p:spPr>
            <a:xfrm>
              <a:off x="10347434" y="1595412"/>
              <a:ext cx="1559517" cy="39939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693E2ED7-C5E8-0464-90CE-A06CF3297479}"/>
                </a:ext>
              </a:extLst>
            </p:cNvPr>
            <p:cNvSpPr/>
            <p:nvPr/>
          </p:nvSpPr>
          <p:spPr>
            <a:xfrm>
              <a:off x="9397581" y="2521582"/>
              <a:ext cx="1559517" cy="39939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8" name="Content Placeholder 4" descr="Graphical user interface, text, application, email&#10;&#10;Description automatically generated">
            <a:extLst>
              <a:ext uri="{FF2B5EF4-FFF2-40B4-BE49-F238E27FC236}">
                <a16:creationId xmlns:a16="http://schemas.microsoft.com/office/drawing/2014/main" id="{0AF89455-DFF7-CD6B-8495-DA40FBBEE317}"/>
              </a:ext>
            </a:extLst>
          </p:cNvPr>
          <p:cNvPicPr>
            <a:picLocks noChangeAspect="1"/>
          </p:cNvPicPr>
          <p:nvPr/>
        </p:nvPicPr>
        <p:blipFill rotWithShape="1">
          <a:blip r:embed="rId4">
            <a:clrChange>
              <a:clrFrom>
                <a:srgbClr val="FFFFFF"/>
              </a:clrFrom>
              <a:clrTo>
                <a:srgbClr val="FFFFFF">
                  <a:alpha val="0"/>
                </a:srgbClr>
              </a:clrTo>
            </a:clrChange>
          </a:blip>
          <a:srcRect l="1" r="76684" b="56039"/>
          <a:stretch/>
        </p:blipFill>
        <p:spPr>
          <a:xfrm>
            <a:off x="1600473" y="2907555"/>
            <a:ext cx="994474" cy="821766"/>
          </a:xfrm>
          <a:prstGeom prst="rect">
            <a:avLst/>
          </a:prstGeom>
        </p:spPr>
      </p:pic>
      <p:grpSp>
        <p:nvGrpSpPr>
          <p:cNvPr id="59" name="Group 206">
            <a:extLst>
              <a:ext uri="{FF2B5EF4-FFF2-40B4-BE49-F238E27FC236}">
                <a16:creationId xmlns:a16="http://schemas.microsoft.com/office/drawing/2014/main" id="{FB2304B0-B052-9FEE-F9ED-FA6A3E682D8E}"/>
              </a:ext>
            </a:extLst>
          </p:cNvPr>
          <p:cNvGrpSpPr>
            <a:grpSpLocks/>
          </p:cNvGrpSpPr>
          <p:nvPr/>
        </p:nvGrpSpPr>
        <p:grpSpPr bwMode="auto">
          <a:xfrm>
            <a:off x="7173586" y="3163049"/>
            <a:ext cx="171732" cy="507790"/>
            <a:chOff x="1531" y="712"/>
            <a:chExt cx="630" cy="2189"/>
          </a:xfrm>
          <a:solidFill>
            <a:schemeClr val="bg1">
              <a:alpha val="35000"/>
            </a:schemeClr>
          </a:solidFill>
        </p:grpSpPr>
        <p:sp>
          <p:nvSpPr>
            <p:cNvPr id="60" name="Freeform 207">
              <a:extLst>
                <a:ext uri="{FF2B5EF4-FFF2-40B4-BE49-F238E27FC236}">
                  <a16:creationId xmlns:a16="http://schemas.microsoft.com/office/drawing/2014/main" id="{D3D9F991-267D-B26A-942C-D2F4A51FBD17}"/>
                </a:ext>
              </a:extLst>
            </p:cNvPr>
            <p:cNvSpPr>
              <a:spLocks/>
            </p:cNvSpPr>
            <p:nvPr/>
          </p:nvSpPr>
          <p:spPr bwMode="auto">
            <a:xfrm>
              <a:off x="1531" y="712"/>
              <a:ext cx="630" cy="2189"/>
            </a:xfrm>
            <a:custGeom>
              <a:avLst/>
              <a:gdLst>
                <a:gd name="T0" fmla="*/ 389 w 778"/>
                <a:gd name="T1" fmla="*/ 340 h 2707"/>
                <a:gd name="T2" fmla="*/ 264 w 778"/>
                <a:gd name="T3" fmla="*/ 215 h 2707"/>
                <a:gd name="T4" fmla="*/ 264 w 778"/>
                <a:gd name="T5" fmla="*/ 213 h 2707"/>
                <a:gd name="T6" fmla="*/ 274 w 778"/>
                <a:gd name="T7" fmla="*/ 193 h 2707"/>
                <a:gd name="T8" fmla="*/ 292 w 778"/>
                <a:gd name="T9" fmla="*/ 150 h 2707"/>
                <a:gd name="T10" fmla="*/ 300 w 778"/>
                <a:gd name="T11" fmla="*/ 116 h 2707"/>
                <a:gd name="T12" fmla="*/ 286 w 778"/>
                <a:gd name="T13" fmla="*/ 112 h 2707"/>
                <a:gd name="T14" fmla="*/ 285 w 778"/>
                <a:gd name="T15" fmla="*/ 87 h 2707"/>
                <a:gd name="T16" fmla="*/ 236 w 778"/>
                <a:gd name="T17" fmla="*/ 11 h 2707"/>
                <a:gd name="T18" fmla="*/ 206 w 778"/>
                <a:gd name="T19" fmla="*/ 3 h 2707"/>
                <a:gd name="T20" fmla="*/ 147 w 778"/>
                <a:gd name="T21" fmla="*/ 14 h 2707"/>
                <a:gd name="T22" fmla="*/ 124 w 778"/>
                <a:gd name="T23" fmla="*/ 40 h 2707"/>
                <a:gd name="T24" fmla="*/ 119 w 778"/>
                <a:gd name="T25" fmla="*/ 82 h 2707"/>
                <a:gd name="T26" fmla="*/ 124 w 778"/>
                <a:gd name="T27" fmla="*/ 123 h 2707"/>
                <a:gd name="T28" fmla="*/ 126 w 778"/>
                <a:gd name="T29" fmla="*/ 129 h 2707"/>
                <a:gd name="T30" fmla="*/ 127 w 778"/>
                <a:gd name="T31" fmla="*/ 134 h 2707"/>
                <a:gd name="T32" fmla="*/ 130 w 778"/>
                <a:gd name="T33" fmla="*/ 139 h 2707"/>
                <a:gd name="T34" fmla="*/ 116 w 778"/>
                <a:gd name="T35" fmla="*/ 152 h 2707"/>
                <a:gd name="T36" fmla="*/ 148 w 778"/>
                <a:gd name="T37" fmla="*/ 192 h 2707"/>
                <a:gd name="T38" fmla="*/ 160 w 778"/>
                <a:gd name="T39" fmla="*/ 254 h 2707"/>
                <a:gd name="T40" fmla="*/ 9 w 778"/>
                <a:gd name="T41" fmla="*/ 658 h 2707"/>
                <a:gd name="T42" fmla="*/ 4 w 778"/>
                <a:gd name="T43" fmla="*/ 770 h 2707"/>
                <a:gd name="T44" fmla="*/ 23 w 778"/>
                <a:gd name="T45" fmla="*/ 784 h 2707"/>
                <a:gd name="T46" fmla="*/ 58 w 778"/>
                <a:gd name="T47" fmla="*/ 788 h 2707"/>
                <a:gd name="T48" fmla="*/ 54 w 778"/>
                <a:gd name="T49" fmla="*/ 754 h 2707"/>
                <a:gd name="T50" fmla="*/ 74 w 778"/>
                <a:gd name="T51" fmla="*/ 712 h 2707"/>
                <a:gd name="T52" fmla="*/ 65 w 778"/>
                <a:gd name="T53" fmla="*/ 545 h 2707"/>
                <a:gd name="T54" fmla="*/ 92 w 778"/>
                <a:gd name="T55" fmla="*/ 452 h 2707"/>
                <a:gd name="T56" fmla="*/ 78 w 778"/>
                <a:gd name="T57" fmla="*/ 758 h 2707"/>
                <a:gd name="T58" fmla="*/ 96 w 778"/>
                <a:gd name="T59" fmla="*/ 969 h 2707"/>
                <a:gd name="T60" fmla="*/ 126 w 778"/>
                <a:gd name="T61" fmla="*/ 1250 h 2707"/>
                <a:gd name="T62" fmla="*/ 81 w 778"/>
                <a:gd name="T63" fmla="*/ 1400 h 2707"/>
                <a:gd name="T64" fmla="*/ 103 w 778"/>
                <a:gd name="T65" fmla="*/ 1420 h 2707"/>
                <a:gd name="T66" fmla="*/ 133 w 778"/>
                <a:gd name="T67" fmla="*/ 1430 h 2707"/>
                <a:gd name="T68" fmla="*/ 174 w 778"/>
                <a:gd name="T69" fmla="*/ 1364 h 2707"/>
                <a:gd name="T70" fmla="*/ 178 w 778"/>
                <a:gd name="T71" fmla="*/ 1308 h 2707"/>
                <a:gd name="T72" fmla="*/ 181 w 778"/>
                <a:gd name="T73" fmla="*/ 1101 h 2707"/>
                <a:gd name="T74" fmla="*/ 184 w 778"/>
                <a:gd name="T75" fmla="*/ 944 h 2707"/>
                <a:gd name="T76" fmla="*/ 209 w 778"/>
                <a:gd name="T77" fmla="*/ 808 h 2707"/>
                <a:gd name="T78" fmla="*/ 222 w 778"/>
                <a:gd name="T79" fmla="*/ 1016 h 2707"/>
                <a:gd name="T80" fmla="*/ 227 w 778"/>
                <a:gd name="T81" fmla="*/ 1308 h 2707"/>
                <a:gd name="T82" fmla="*/ 231 w 778"/>
                <a:gd name="T83" fmla="*/ 1364 h 2707"/>
                <a:gd name="T84" fmla="*/ 250 w 778"/>
                <a:gd name="T85" fmla="*/ 1402 h 2707"/>
                <a:gd name="T86" fmla="*/ 273 w 778"/>
                <a:gd name="T87" fmla="*/ 1430 h 2707"/>
                <a:gd name="T88" fmla="*/ 302 w 778"/>
                <a:gd name="T89" fmla="*/ 1419 h 2707"/>
                <a:gd name="T90" fmla="*/ 316 w 778"/>
                <a:gd name="T91" fmla="*/ 1379 h 2707"/>
                <a:gd name="T92" fmla="*/ 283 w 778"/>
                <a:gd name="T93" fmla="*/ 1234 h 2707"/>
                <a:gd name="T94" fmla="*/ 330 w 778"/>
                <a:gd name="T95" fmla="*/ 758 h 2707"/>
                <a:gd name="T96" fmla="*/ 329 w 778"/>
                <a:gd name="T97" fmla="*/ 693 h 2707"/>
                <a:gd name="T98" fmla="*/ 313 w 778"/>
                <a:gd name="T99" fmla="*/ 548 h 2707"/>
                <a:gd name="T100" fmla="*/ 334 w 778"/>
                <a:gd name="T101" fmla="*/ 419 h 2707"/>
                <a:gd name="T102" fmla="*/ 355 w 778"/>
                <a:gd name="T103" fmla="*/ 539 h 2707"/>
                <a:gd name="T104" fmla="*/ 336 w 778"/>
                <a:gd name="T105" fmla="*/ 772 h 2707"/>
                <a:gd name="T106" fmla="*/ 350 w 778"/>
                <a:gd name="T107" fmla="*/ 746 h 2707"/>
                <a:gd name="T108" fmla="*/ 351 w 778"/>
                <a:gd name="T109" fmla="*/ 808 h 2707"/>
                <a:gd name="T110" fmla="*/ 374 w 778"/>
                <a:gd name="T111" fmla="*/ 807 h 2707"/>
                <a:gd name="T112" fmla="*/ 402 w 778"/>
                <a:gd name="T113" fmla="*/ 723 h 270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778" h="2707">
                  <a:moveTo>
                    <a:pt x="758" y="1227"/>
                  </a:moveTo>
                  <a:cubicBezTo>
                    <a:pt x="775" y="1130"/>
                    <a:pt x="778" y="1007"/>
                    <a:pt x="776" y="974"/>
                  </a:cubicBezTo>
                  <a:cubicBezTo>
                    <a:pt x="773" y="941"/>
                    <a:pt x="743" y="794"/>
                    <a:pt x="736" y="674"/>
                  </a:cubicBezTo>
                  <a:cubicBezTo>
                    <a:pt x="736" y="663"/>
                    <a:pt x="734" y="652"/>
                    <a:pt x="733" y="642"/>
                  </a:cubicBezTo>
                  <a:cubicBezTo>
                    <a:pt x="717" y="550"/>
                    <a:pt x="657" y="530"/>
                    <a:pt x="644" y="529"/>
                  </a:cubicBezTo>
                  <a:cubicBezTo>
                    <a:pt x="629" y="528"/>
                    <a:pt x="575" y="509"/>
                    <a:pt x="528" y="494"/>
                  </a:cubicBezTo>
                  <a:cubicBezTo>
                    <a:pt x="522" y="493"/>
                    <a:pt x="518" y="490"/>
                    <a:pt x="514" y="487"/>
                  </a:cubicBezTo>
                  <a:cubicBezTo>
                    <a:pt x="498" y="469"/>
                    <a:pt x="496" y="433"/>
                    <a:pt x="498" y="407"/>
                  </a:cubicBezTo>
                  <a:cubicBezTo>
                    <a:pt x="498" y="407"/>
                    <a:pt x="498" y="406"/>
                    <a:pt x="498" y="406"/>
                  </a:cubicBezTo>
                  <a:cubicBezTo>
                    <a:pt x="498" y="406"/>
                    <a:pt x="498" y="406"/>
                    <a:pt x="498" y="406"/>
                  </a:cubicBezTo>
                  <a:cubicBezTo>
                    <a:pt x="498" y="405"/>
                    <a:pt x="498" y="403"/>
                    <a:pt x="498" y="402"/>
                  </a:cubicBezTo>
                  <a:cubicBezTo>
                    <a:pt x="498" y="402"/>
                    <a:pt x="498" y="402"/>
                    <a:pt x="498" y="402"/>
                  </a:cubicBezTo>
                  <a:cubicBezTo>
                    <a:pt x="498" y="403"/>
                    <a:pt x="498" y="404"/>
                    <a:pt x="498" y="406"/>
                  </a:cubicBezTo>
                  <a:cubicBezTo>
                    <a:pt x="499" y="401"/>
                    <a:pt x="499" y="401"/>
                    <a:pt x="499" y="401"/>
                  </a:cubicBezTo>
                  <a:cubicBezTo>
                    <a:pt x="502" y="395"/>
                    <a:pt x="504" y="390"/>
                    <a:pt x="507" y="385"/>
                  </a:cubicBezTo>
                  <a:cubicBezTo>
                    <a:pt x="512" y="376"/>
                    <a:pt x="515" y="369"/>
                    <a:pt x="516" y="365"/>
                  </a:cubicBezTo>
                  <a:cubicBezTo>
                    <a:pt x="518" y="357"/>
                    <a:pt x="522" y="341"/>
                    <a:pt x="526" y="321"/>
                  </a:cubicBezTo>
                  <a:cubicBezTo>
                    <a:pt x="530" y="323"/>
                    <a:pt x="534" y="323"/>
                    <a:pt x="538" y="322"/>
                  </a:cubicBezTo>
                  <a:cubicBezTo>
                    <a:pt x="549" y="317"/>
                    <a:pt x="550" y="302"/>
                    <a:pt x="550" y="291"/>
                  </a:cubicBezTo>
                  <a:cubicBezTo>
                    <a:pt x="550" y="289"/>
                    <a:pt x="550" y="287"/>
                    <a:pt x="550" y="285"/>
                  </a:cubicBezTo>
                  <a:cubicBezTo>
                    <a:pt x="550" y="284"/>
                    <a:pt x="550" y="284"/>
                    <a:pt x="550" y="283"/>
                  </a:cubicBezTo>
                  <a:cubicBezTo>
                    <a:pt x="550" y="273"/>
                    <a:pt x="553" y="261"/>
                    <a:pt x="557" y="252"/>
                  </a:cubicBezTo>
                  <a:cubicBezTo>
                    <a:pt x="560" y="242"/>
                    <a:pt x="563" y="234"/>
                    <a:pt x="565" y="224"/>
                  </a:cubicBezTo>
                  <a:cubicBezTo>
                    <a:pt x="565" y="222"/>
                    <a:pt x="565" y="220"/>
                    <a:pt x="565" y="219"/>
                  </a:cubicBezTo>
                  <a:cubicBezTo>
                    <a:pt x="565" y="211"/>
                    <a:pt x="562" y="203"/>
                    <a:pt x="553" y="202"/>
                  </a:cubicBezTo>
                  <a:cubicBezTo>
                    <a:pt x="547" y="202"/>
                    <a:pt x="542" y="206"/>
                    <a:pt x="538" y="211"/>
                  </a:cubicBezTo>
                  <a:cubicBezTo>
                    <a:pt x="538" y="211"/>
                    <a:pt x="538" y="211"/>
                    <a:pt x="538" y="211"/>
                  </a:cubicBezTo>
                  <a:cubicBezTo>
                    <a:pt x="538" y="211"/>
                    <a:pt x="538" y="212"/>
                    <a:pt x="538" y="212"/>
                  </a:cubicBezTo>
                  <a:cubicBezTo>
                    <a:pt x="538" y="210"/>
                    <a:pt x="538" y="208"/>
                    <a:pt x="538" y="206"/>
                  </a:cubicBezTo>
                  <a:cubicBezTo>
                    <a:pt x="539" y="196"/>
                    <a:pt x="541" y="185"/>
                    <a:pt x="539" y="176"/>
                  </a:cubicBezTo>
                  <a:cubicBezTo>
                    <a:pt x="539" y="174"/>
                    <a:pt x="539" y="173"/>
                    <a:pt x="538" y="171"/>
                  </a:cubicBezTo>
                  <a:cubicBezTo>
                    <a:pt x="538" y="169"/>
                    <a:pt x="537" y="167"/>
                    <a:pt x="537" y="165"/>
                  </a:cubicBezTo>
                  <a:cubicBezTo>
                    <a:pt x="536" y="159"/>
                    <a:pt x="535" y="153"/>
                    <a:pt x="534" y="147"/>
                  </a:cubicBezTo>
                  <a:cubicBezTo>
                    <a:pt x="529" y="117"/>
                    <a:pt x="517" y="94"/>
                    <a:pt x="501" y="68"/>
                  </a:cubicBezTo>
                  <a:cubicBezTo>
                    <a:pt x="495" y="60"/>
                    <a:pt x="489" y="53"/>
                    <a:pt x="482" y="46"/>
                  </a:cubicBezTo>
                  <a:cubicBezTo>
                    <a:pt x="471" y="35"/>
                    <a:pt x="457" y="26"/>
                    <a:pt x="443" y="20"/>
                  </a:cubicBezTo>
                  <a:cubicBezTo>
                    <a:pt x="443" y="20"/>
                    <a:pt x="442" y="19"/>
                    <a:pt x="442" y="19"/>
                  </a:cubicBezTo>
                  <a:cubicBezTo>
                    <a:pt x="446" y="20"/>
                    <a:pt x="450" y="21"/>
                    <a:pt x="454" y="21"/>
                  </a:cubicBezTo>
                  <a:cubicBezTo>
                    <a:pt x="448" y="15"/>
                    <a:pt x="431" y="11"/>
                    <a:pt x="422" y="9"/>
                  </a:cubicBezTo>
                  <a:cubicBezTo>
                    <a:pt x="411" y="6"/>
                    <a:pt x="400" y="6"/>
                    <a:pt x="389" y="6"/>
                  </a:cubicBezTo>
                  <a:cubicBezTo>
                    <a:pt x="393" y="5"/>
                    <a:pt x="397" y="3"/>
                    <a:pt x="401" y="3"/>
                  </a:cubicBezTo>
                  <a:cubicBezTo>
                    <a:pt x="385" y="0"/>
                    <a:pt x="353" y="2"/>
                    <a:pt x="336" y="13"/>
                  </a:cubicBezTo>
                  <a:cubicBezTo>
                    <a:pt x="334" y="13"/>
                    <a:pt x="331" y="14"/>
                    <a:pt x="328" y="15"/>
                  </a:cubicBezTo>
                  <a:cubicBezTo>
                    <a:pt x="311" y="15"/>
                    <a:pt x="294" y="17"/>
                    <a:pt x="278" y="26"/>
                  </a:cubicBezTo>
                  <a:cubicBezTo>
                    <a:pt x="284" y="27"/>
                    <a:pt x="293" y="22"/>
                    <a:pt x="299" y="25"/>
                  </a:cubicBezTo>
                  <a:cubicBezTo>
                    <a:pt x="281" y="29"/>
                    <a:pt x="264" y="35"/>
                    <a:pt x="252" y="51"/>
                  </a:cubicBezTo>
                  <a:cubicBezTo>
                    <a:pt x="259" y="47"/>
                    <a:pt x="267" y="45"/>
                    <a:pt x="275" y="44"/>
                  </a:cubicBezTo>
                  <a:cubicBezTo>
                    <a:pt x="261" y="53"/>
                    <a:pt x="243" y="62"/>
                    <a:pt x="234" y="76"/>
                  </a:cubicBezTo>
                  <a:cubicBezTo>
                    <a:pt x="241" y="73"/>
                    <a:pt x="248" y="68"/>
                    <a:pt x="255" y="65"/>
                  </a:cubicBezTo>
                  <a:cubicBezTo>
                    <a:pt x="248" y="72"/>
                    <a:pt x="244" y="80"/>
                    <a:pt x="241" y="89"/>
                  </a:cubicBezTo>
                  <a:cubicBezTo>
                    <a:pt x="234" y="101"/>
                    <a:pt x="228" y="115"/>
                    <a:pt x="226" y="131"/>
                  </a:cubicBezTo>
                  <a:cubicBezTo>
                    <a:pt x="224" y="138"/>
                    <a:pt x="224" y="146"/>
                    <a:pt x="224" y="154"/>
                  </a:cubicBezTo>
                  <a:cubicBezTo>
                    <a:pt x="224" y="178"/>
                    <a:pt x="224" y="201"/>
                    <a:pt x="231" y="224"/>
                  </a:cubicBezTo>
                  <a:cubicBezTo>
                    <a:pt x="231" y="224"/>
                    <a:pt x="231" y="224"/>
                    <a:pt x="231" y="224"/>
                  </a:cubicBezTo>
                  <a:cubicBezTo>
                    <a:pt x="231" y="225"/>
                    <a:pt x="231" y="226"/>
                    <a:pt x="232" y="227"/>
                  </a:cubicBezTo>
                  <a:cubicBezTo>
                    <a:pt x="232" y="228"/>
                    <a:pt x="233" y="230"/>
                    <a:pt x="233" y="232"/>
                  </a:cubicBezTo>
                  <a:cubicBezTo>
                    <a:pt x="233" y="232"/>
                    <a:pt x="233" y="232"/>
                    <a:pt x="233" y="232"/>
                  </a:cubicBezTo>
                  <a:cubicBezTo>
                    <a:pt x="234" y="234"/>
                    <a:pt x="234" y="235"/>
                    <a:pt x="235" y="237"/>
                  </a:cubicBezTo>
                  <a:cubicBezTo>
                    <a:pt x="235" y="237"/>
                    <a:pt x="235" y="237"/>
                    <a:pt x="235" y="238"/>
                  </a:cubicBezTo>
                  <a:cubicBezTo>
                    <a:pt x="235" y="239"/>
                    <a:pt x="236" y="241"/>
                    <a:pt x="236" y="243"/>
                  </a:cubicBezTo>
                  <a:cubicBezTo>
                    <a:pt x="236" y="243"/>
                    <a:pt x="236" y="243"/>
                    <a:pt x="236" y="243"/>
                  </a:cubicBezTo>
                  <a:cubicBezTo>
                    <a:pt x="237" y="245"/>
                    <a:pt x="237" y="246"/>
                    <a:pt x="238" y="248"/>
                  </a:cubicBezTo>
                  <a:cubicBezTo>
                    <a:pt x="238" y="248"/>
                    <a:pt x="238" y="248"/>
                    <a:pt x="238" y="249"/>
                  </a:cubicBezTo>
                  <a:cubicBezTo>
                    <a:pt x="239" y="250"/>
                    <a:pt x="239" y="252"/>
                    <a:pt x="240" y="253"/>
                  </a:cubicBezTo>
                  <a:cubicBezTo>
                    <a:pt x="240" y="254"/>
                    <a:pt x="240" y="254"/>
                    <a:pt x="241" y="255"/>
                  </a:cubicBezTo>
                  <a:cubicBezTo>
                    <a:pt x="241" y="256"/>
                    <a:pt x="242" y="257"/>
                    <a:pt x="242" y="259"/>
                  </a:cubicBezTo>
                  <a:cubicBezTo>
                    <a:pt x="243" y="259"/>
                    <a:pt x="243" y="260"/>
                    <a:pt x="243" y="260"/>
                  </a:cubicBezTo>
                  <a:cubicBezTo>
                    <a:pt x="244" y="262"/>
                    <a:pt x="244" y="263"/>
                    <a:pt x="245" y="264"/>
                  </a:cubicBezTo>
                  <a:cubicBezTo>
                    <a:pt x="245" y="265"/>
                    <a:pt x="245" y="265"/>
                    <a:pt x="245" y="265"/>
                  </a:cubicBezTo>
                  <a:cubicBezTo>
                    <a:pt x="242" y="264"/>
                    <a:pt x="239" y="264"/>
                    <a:pt x="236" y="264"/>
                  </a:cubicBezTo>
                  <a:cubicBezTo>
                    <a:pt x="232" y="265"/>
                    <a:pt x="229" y="265"/>
                    <a:pt x="227" y="267"/>
                  </a:cubicBezTo>
                  <a:cubicBezTo>
                    <a:pt x="219" y="271"/>
                    <a:pt x="218" y="279"/>
                    <a:pt x="218" y="287"/>
                  </a:cubicBezTo>
                  <a:cubicBezTo>
                    <a:pt x="219" y="297"/>
                    <a:pt x="227" y="304"/>
                    <a:pt x="234" y="311"/>
                  </a:cubicBezTo>
                  <a:cubicBezTo>
                    <a:pt x="246" y="323"/>
                    <a:pt x="252" y="339"/>
                    <a:pt x="261" y="352"/>
                  </a:cubicBezTo>
                  <a:cubicBezTo>
                    <a:pt x="265" y="357"/>
                    <a:pt x="271" y="364"/>
                    <a:pt x="279" y="363"/>
                  </a:cubicBezTo>
                  <a:cubicBezTo>
                    <a:pt x="279" y="363"/>
                    <a:pt x="279" y="363"/>
                    <a:pt x="279" y="363"/>
                  </a:cubicBezTo>
                  <a:cubicBezTo>
                    <a:pt x="279" y="363"/>
                    <a:pt x="279" y="363"/>
                    <a:pt x="279" y="363"/>
                  </a:cubicBezTo>
                  <a:cubicBezTo>
                    <a:pt x="281" y="362"/>
                    <a:pt x="283" y="361"/>
                    <a:pt x="284" y="360"/>
                  </a:cubicBezTo>
                  <a:cubicBezTo>
                    <a:pt x="292" y="376"/>
                    <a:pt x="301" y="392"/>
                    <a:pt x="310" y="403"/>
                  </a:cubicBezTo>
                  <a:cubicBezTo>
                    <a:pt x="313" y="427"/>
                    <a:pt x="315" y="465"/>
                    <a:pt x="301" y="480"/>
                  </a:cubicBezTo>
                  <a:cubicBezTo>
                    <a:pt x="281" y="503"/>
                    <a:pt x="221" y="510"/>
                    <a:pt x="194" y="516"/>
                  </a:cubicBezTo>
                  <a:cubicBezTo>
                    <a:pt x="167" y="523"/>
                    <a:pt x="91" y="519"/>
                    <a:pt x="79" y="655"/>
                  </a:cubicBezTo>
                  <a:cubicBezTo>
                    <a:pt x="68" y="790"/>
                    <a:pt x="15" y="884"/>
                    <a:pt x="7" y="982"/>
                  </a:cubicBezTo>
                  <a:cubicBezTo>
                    <a:pt x="0" y="1081"/>
                    <a:pt x="15" y="1213"/>
                    <a:pt x="17" y="1245"/>
                  </a:cubicBezTo>
                  <a:cubicBezTo>
                    <a:pt x="20" y="1278"/>
                    <a:pt x="22" y="1347"/>
                    <a:pt x="11" y="1379"/>
                  </a:cubicBezTo>
                  <a:cubicBezTo>
                    <a:pt x="0" y="1410"/>
                    <a:pt x="8" y="1454"/>
                    <a:pt x="8" y="1454"/>
                  </a:cubicBezTo>
                  <a:cubicBezTo>
                    <a:pt x="8" y="1454"/>
                    <a:pt x="8" y="1454"/>
                    <a:pt x="8" y="1454"/>
                  </a:cubicBezTo>
                  <a:cubicBezTo>
                    <a:pt x="8" y="1455"/>
                    <a:pt x="8" y="1455"/>
                    <a:pt x="8" y="1455"/>
                  </a:cubicBezTo>
                  <a:cubicBezTo>
                    <a:pt x="8" y="1455"/>
                    <a:pt x="13" y="1461"/>
                    <a:pt x="21" y="1468"/>
                  </a:cubicBezTo>
                  <a:cubicBezTo>
                    <a:pt x="21" y="1470"/>
                    <a:pt x="22" y="1472"/>
                    <a:pt x="24" y="1474"/>
                  </a:cubicBezTo>
                  <a:cubicBezTo>
                    <a:pt x="22" y="1469"/>
                    <a:pt x="22" y="1469"/>
                    <a:pt x="22" y="1469"/>
                  </a:cubicBezTo>
                  <a:cubicBezTo>
                    <a:pt x="29" y="1476"/>
                    <a:pt x="39" y="1483"/>
                    <a:pt x="45" y="1483"/>
                  </a:cubicBezTo>
                  <a:cubicBezTo>
                    <a:pt x="45" y="1483"/>
                    <a:pt x="78" y="1509"/>
                    <a:pt x="96" y="1508"/>
                  </a:cubicBezTo>
                  <a:cubicBezTo>
                    <a:pt x="100" y="1507"/>
                    <a:pt x="99" y="1498"/>
                    <a:pt x="99" y="1498"/>
                  </a:cubicBezTo>
                  <a:cubicBezTo>
                    <a:pt x="99" y="1498"/>
                    <a:pt x="110" y="1500"/>
                    <a:pt x="110" y="1491"/>
                  </a:cubicBezTo>
                  <a:cubicBezTo>
                    <a:pt x="110" y="1490"/>
                    <a:pt x="110" y="1489"/>
                    <a:pt x="110" y="1489"/>
                  </a:cubicBezTo>
                  <a:cubicBezTo>
                    <a:pt x="108" y="1480"/>
                    <a:pt x="89" y="1472"/>
                    <a:pt x="88" y="1471"/>
                  </a:cubicBezTo>
                  <a:cubicBezTo>
                    <a:pt x="88" y="1465"/>
                    <a:pt x="86" y="1423"/>
                    <a:pt x="86" y="1421"/>
                  </a:cubicBezTo>
                  <a:cubicBezTo>
                    <a:pt x="85" y="1419"/>
                    <a:pt x="99" y="1400"/>
                    <a:pt x="101" y="1398"/>
                  </a:cubicBezTo>
                  <a:cubicBezTo>
                    <a:pt x="101" y="1401"/>
                    <a:pt x="100" y="1413"/>
                    <a:pt x="102" y="1425"/>
                  </a:cubicBezTo>
                  <a:cubicBezTo>
                    <a:pt x="105" y="1442"/>
                    <a:pt x="113" y="1460"/>
                    <a:pt x="133" y="1463"/>
                  </a:cubicBezTo>
                  <a:cubicBezTo>
                    <a:pt x="133" y="1463"/>
                    <a:pt x="136" y="1426"/>
                    <a:pt x="138" y="1420"/>
                  </a:cubicBezTo>
                  <a:cubicBezTo>
                    <a:pt x="139" y="1414"/>
                    <a:pt x="139" y="1350"/>
                    <a:pt x="139" y="1350"/>
                  </a:cubicBezTo>
                  <a:cubicBezTo>
                    <a:pt x="139" y="1350"/>
                    <a:pt x="139" y="1348"/>
                    <a:pt x="138" y="1345"/>
                  </a:cubicBezTo>
                  <a:cubicBezTo>
                    <a:pt x="137" y="1339"/>
                    <a:pt x="133" y="1325"/>
                    <a:pt x="118" y="1306"/>
                  </a:cubicBezTo>
                  <a:cubicBezTo>
                    <a:pt x="109" y="1294"/>
                    <a:pt x="105" y="1282"/>
                    <a:pt x="103" y="1269"/>
                  </a:cubicBezTo>
                  <a:cubicBezTo>
                    <a:pt x="100" y="1252"/>
                    <a:pt x="101" y="1236"/>
                    <a:pt x="100" y="1223"/>
                  </a:cubicBezTo>
                  <a:cubicBezTo>
                    <a:pt x="98" y="1200"/>
                    <a:pt x="117" y="1048"/>
                    <a:pt x="122" y="1031"/>
                  </a:cubicBezTo>
                  <a:cubicBezTo>
                    <a:pt x="128" y="1014"/>
                    <a:pt x="132" y="953"/>
                    <a:pt x="131" y="934"/>
                  </a:cubicBezTo>
                  <a:cubicBezTo>
                    <a:pt x="129" y="914"/>
                    <a:pt x="166" y="815"/>
                    <a:pt x="168" y="810"/>
                  </a:cubicBezTo>
                  <a:cubicBezTo>
                    <a:pt x="170" y="809"/>
                    <a:pt x="170" y="809"/>
                    <a:pt x="170" y="809"/>
                  </a:cubicBezTo>
                  <a:cubicBezTo>
                    <a:pt x="170" y="825"/>
                    <a:pt x="171" y="841"/>
                    <a:pt x="172" y="855"/>
                  </a:cubicBezTo>
                  <a:cubicBezTo>
                    <a:pt x="178" y="907"/>
                    <a:pt x="181" y="1087"/>
                    <a:pt x="176" y="1126"/>
                  </a:cubicBezTo>
                  <a:cubicBezTo>
                    <a:pt x="171" y="1165"/>
                    <a:pt x="182" y="1180"/>
                    <a:pt x="162" y="1319"/>
                  </a:cubicBezTo>
                  <a:cubicBezTo>
                    <a:pt x="161" y="1319"/>
                    <a:pt x="161" y="1319"/>
                    <a:pt x="161" y="1319"/>
                  </a:cubicBezTo>
                  <a:cubicBezTo>
                    <a:pt x="161" y="1319"/>
                    <a:pt x="151" y="1402"/>
                    <a:pt x="147" y="1433"/>
                  </a:cubicBezTo>
                  <a:cubicBezTo>
                    <a:pt x="143" y="1460"/>
                    <a:pt x="136" y="1546"/>
                    <a:pt x="149" y="1620"/>
                  </a:cubicBezTo>
                  <a:cubicBezTo>
                    <a:pt x="151" y="1630"/>
                    <a:pt x="153" y="1640"/>
                    <a:pt x="156" y="1650"/>
                  </a:cubicBezTo>
                  <a:cubicBezTo>
                    <a:pt x="164" y="1679"/>
                    <a:pt x="169" y="1704"/>
                    <a:pt x="173" y="1727"/>
                  </a:cubicBezTo>
                  <a:cubicBezTo>
                    <a:pt x="180" y="1765"/>
                    <a:pt x="182" y="1798"/>
                    <a:pt x="180" y="1833"/>
                  </a:cubicBezTo>
                  <a:cubicBezTo>
                    <a:pt x="177" y="1890"/>
                    <a:pt x="190" y="1943"/>
                    <a:pt x="191" y="1997"/>
                  </a:cubicBezTo>
                  <a:cubicBezTo>
                    <a:pt x="192" y="2041"/>
                    <a:pt x="197" y="2161"/>
                    <a:pt x="216" y="2265"/>
                  </a:cubicBezTo>
                  <a:cubicBezTo>
                    <a:pt x="220" y="2289"/>
                    <a:pt x="225" y="2313"/>
                    <a:pt x="231" y="2334"/>
                  </a:cubicBezTo>
                  <a:cubicBezTo>
                    <a:pt x="234" y="2345"/>
                    <a:pt x="236" y="2355"/>
                    <a:pt x="238" y="2364"/>
                  </a:cubicBezTo>
                  <a:cubicBezTo>
                    <a:pt x="255" y="2457"/>
                    <a:pt x="224" y="2499"/>
                    <a:pt x="224" y="2499"/>
                  </a:cubicBezTo>
                  <a:cubicBezTo>
                    <a:pt x="224" y="2499"/>
                    <a:pt x="200" y="2541"/>
                    <a:pt x="192" y="2571"/>
                  </a:cubicBezTo>
                  <a:cubicBezTo>
                    <a:pt x="187" y="2589"/>
                    <a:pt x="173" y="2594"/>
                    <a:pt x="168" y="2608"/>
                  </a:cubicBezTo>
                  <a:cubicBezTo>
                    <a:pt x="164" y="2620"/>
                    <a:pt x="150" y="2629"/>
                    <a:pt x="153" y="2648"/>
                  </a:cubicBezTo>
                  <a:cubicBezTo>
                    <a:pt x="153" y="2651"/>
                    <a:pt x="154" y="2654"/>
                    <a:pt x="155" y="2657"/>
                  </a:cubicBezTo>
                  <a:cubicBezTo>
                    <a:pt x="155" y="2657"/>
                    <a:pt x="160" y="2682"/>
                    <a:pt x="172" y="2673"/>
                  </a:cubicBezTo>
                  <a:cubicBezTo>
                    <a:pt x="172" y="2673"/>
                    <a:pt x="182" y="2690"/>
                    <a:pt x="194" y="2683"/>
                  </a:cubicBezTo>
                  <a:cubicBezTo>
                    <a:pt x="194" y="2684"/>
                    <a:pt x="194" y="2684"/>
                    <a:pt x="194" y="2685"/>
                  </a:cubicBezTo>
                  <a:cubicBezTo>
                    <a:pt x="195" y="2683"/>
                    <a:pt x="195" y="2683"/>
                    <a:pt x="195" y="2683"/>
                  </a:cubicBezTo>
                  <a:cubicBezTo>
                    <a:pt x="196" y="2685"/>
                    <a:pt x="211" y="2700"/>
                    <a:pt x="221" y="2685"/>
                  </a:cubicBezTo>
                  <a:cubicBezTo>
                    <a:pt x="221" y="2686"/>
                    <a:pt x="221" y="2687"/>
                    <a:pt x="222" y="2689"/>
                  </a:cubicBezTo>
                  <a:cubicBezTo>
                    <a:pt x="223" y="2696"/>
                    <a:pt x="228" y="2706"/>
                    <a:pt x="249" y="2705"/>
                  </a:cubicBezTo>
                  <a:cubicBezTo>
                    <a:pt x="279" y="2703"/>
                    <a:pt x="281" y="2690"/>
                    <a:pt x="280" y="2672"/>
                  </a:cubicBezTo>
                  <a:cubicBezTo>
                    <a:pt x="279" y="2654"/>
                    <a:pt x="293" y="2651"/>
                    <a:pt x="293" y="2651"/>
                  </a:cubicBezTo>
                  <a:cubicBezTo>
                    <a:pt x="293" y="2651"/>
                    <a:pt x="314" y="2635"/>
                    <a:pt x="314" y="2616"/>
                  </a:cubicBezTo>
                  <a:cubicBezTo>
                    <a:pt x="314" y="2596"/>
                    <a:pt x="328" y="2580"/>
                    <a:pt x="328" y="2580"/>
                  </a:cubicBezTo>
                  <a:cubicBezTo>
                    <a:pt x="328" y="2580"/>
                    <a:pt x="344" y="2573"/>
                    <a:pt x="337" y="2535"/>
                  </a:cubicBezTo>
                  <a:cubicBezTo>
                    <a:pt x="337" y="2532"/>
                    <a:pt x="336" y="2528"/>
                    <a:pt x="335" y="2524"/>
                  </a:cubicBezTo>
                  <a:cubicBezTo>
                    <a:pt x="335" y="2523"/>
                    <a:pt x="341" y="2500"/>
                    <a:pt x="337" y="2478"/>
                  </a:cubicBezTo>
                  <a:cubicBezTo>
                    <a:pt x="337" y="2477"/>
                    <a:pt x="336" y="2475"/>
                    <a:pt x="336" y="2473"/>
                  </a:cubicBezTo>
                  <a:cubicBezTo>
                    <a:pt x="336" y="2472"/>
                    <a:pt x="335" y="2471"/>
                    <a:pt x="335" y="2469"/>
                  </a:cubicBezTo>
                  <a:cubicBezTo>
                    <a:pt x="330" y="2440"/>
                    <a:pt x="332" y="2368"/>
                    <a:pt x="333" y="2341"/>
                  </a:cubicBezTo>
                  <a:cubicBezTo>
                    <a:pt x="334" y="2311"/>
                    <a:pt x="352" y="2147"/>
                    <a:pt x="340" y="2083"/>
                  </a:cubicBezTo>
                  <a:cubicBezTo>
                    <a:pt x="340" y="2083"/>
                    <a:pt x="340" y="2083"/>
                    <a:pt x="340" y="2082"/>
                  </a:cubicBezTo>
                  <a:cubicBezTo>
                    <a:pt x="340" y="2082"/>
                    <a:pt x="340" y="2082"/>
                    <a:pt x="340" y="2082"/>
                  </a:cubicBezTo>
                  <a:cubicBezTo>
                    <a:pt x="339" y="2079"/>
                    <a:pt x="339" y="2076"/>
                    <a:pt x="338" y="2073"/>
                  </a:cubicBezTo>
                  <a:cubicBezTo>
                    <a:pt x="321" y="1974"/>
                    <a:pt x="348" y="1939"/>
                    <a:pt x="348" y="1890"/>
                  </a:cubicBezTo>
                  <a:cubicBezTo>
                    <a:pt x="348" y="1890"/>
                    <a:pt x="352" y="1833"/>
                    <a:pt x="346" y="1787"/>
                  </a:cubicBezTo>
                  <a:cubicBezTo>
                    <a:pt x="341" y="1740"/>
                    <a:pt x="351" y="1688"/>
                    <a:pt x="357" y="1629"/>
                  </a:cubicBezTo>
                  <a:cubicBezTo>
                    <a:pt x="360" y="1591"/>
                    <a:pt x="366" y="1555"/>
                    <a:pt x="370" y="1527"/>
                  </a:cubicBezTo>
                  <a:cubicBezTo>
                    <a:pt x="375" y="1529"/>
                    <a:pt x="381" y="1530"/>
                    <a:pt x="387" y="1530"/>
                  </a:cubicBezTo>
                  <a:cubicBezTo>
                    <a:pt x="389" y="1530"/>
                    <a:pt x="391" y="1530"/>
                    <a:pt x="393" y="1529"/>
                  </a:cubicBezTo>
                  <a:cubicBezTo>
                    <a:pt x="397" y="1557"/>
                    <a:pt x="403" y="1592"/>
                    <a:pt x="406" y="1628"/>
                  </a:cubicBezTo>
                  <a:cubicBezTo>
                    <a:pt x="412" y="1687"/>
                    <a:pt x="422" y="1739"/>
                    <a:pt x="416" y="1786"/>
                  </a:cubicBezTo>
                  <a:cubicBezTo>
                    <a:pt x="411" y="1833"/>
                    <a:pt x="415" y="1889"/>
                    <a:pt x="415" y="1889"/>
                  </a:cubicBezTo>
                  <a:cubicBezTo>
                    <a:pt x="415" y="1900"/>
                    <a:pt x="416" y="1911"/>
                    <a:pt x="418" y="1921"/>
                  </a:cubicBezTo>
                  <a:cubicBezTo>
                    <a:pt x="420" y="1934"/>
                    <a:pt x="423" y="1946"/>
                    <a:pt x="426" y="1960"/>
                  </a:cubicBezTo>
                  <a:cubicBezTo>
                    <a:pt x="431" y="1989"/>
                    <a:pt x="434" y="2026"/>
                    <a:pt x="423" y="2082"/>
                  </a:cubicBezTo>
                  <a:cubicBezTo>
                    <a:pt x="411" y="2147"/>
                    <a:pt x="429" y="2311"/>
                    <a:pt x="430" y="2340"/>
                  </a:cubicBezTo>
                  <a:cubicBezTo>
                    <a:pt x="431" y="2369"/>
                    <a:pt x="433" y="2450"/>
                    <a:pt x="427" y="2473"/>
                  </a:cubicBezTo>
                  <a:cubicBezTo>
                    <a:pt x="423" y="2490"/>
                    <a:pt x="425" y="2507"/>
                    <a:pt x="426" y="2516"/>
                  </a:cubicBezTo>
                  <a:cubicBezTo>
                    <a:pt x="427" y="2520"/>
                    <a:pt x="428" y="2522"/>
                    <a:pt x="428" y="2523"/>
                  </a:cubicBezTo>
                  <a:cubicBezTo>
                    <a:pt x="423" y="2541"/>
                    <a:pt x="423" y="2553"/>
                    <a:pt x="425" y="2562"/>
                  </a:cubicBezTo>
                  <a:cubicBezTo>
                    <a:pt x="428" y="2576"/>
                    <a:pt x="435" y="2580"/>
                    <a:pt x="435" y="2580"/>
                  </a:cubicBezTo>
                  <a:cubicBezTo>
                    <a:pt x="435" y="2580"/>
                    <a:pt x="446" y="2592"/>
                    <a:pt x="449" y="2608"/>
                  </a:cubicBezTo>
                  <a:cubicBezTo>
                    <a:pt x="449" y="2610"/>
                    <a:pt x="449" y="2613"/>
                    <a:pt x="449" y="2615"/>
                  </a:cubicBezTo>
                  <a:cubicBezTo>
                    <a:pt x="449" y="2616"/>
                    <a:pt x="449" y="2618"/>
                    <a:pt x="450" y="2619"/>
                  </a:cubicBezTo>
                  <a:cubicBezTo>
                    <a:pt x="452" y="2637"/>
                    <a:pt x="470" y="2651"/>
                    <a:pt x="470" y="2651"/>
                  </a:cubicBezTo>
                  <a:cubicBezTo>
                    <a:pt x="470" y="2651"/>
                    <a:pt x="480" y="2653"/>
                    <a:pt x="483" y="2665"/>
                  </a:cubicBezTo>
                  <a:cubicBezTo>
                    <a:pt x="483" y="2667"/>
                    <a:pt x="483" y="2669"/>
                    <a:pt x="483" y="2671"/>
                  </a:cubicBezTo>
                  <a:cubicBezTo>
                    <a:pt x="483" y="2676"/>
                    <a:pt x="483" y="2680"/>
                    <a:pt x="483" y="2684"/>
                  </a:cubicBezTo>
                  <a:cubicBezTo>
                    <a:pt x="485" y="2696"/>
                    <a:pt x="492" y="2703"/>
                    <a:pt x="514" y="2705"/>
                  </a:cubicBezTo>
                  <a:cubicBezTo>
                    <a:pt x="544" y="2707"/>
                    <a:pt x="542" y="2685"/>
                    <a:pt x="542" y="2685"/>
                  </a:cubicBezTo>
                  <a:cubicBezTo>
                    <a:pt x="551" y="2699"/>
                    <a:pt x="566" y="2686"/>
                    <a:pt x="568" y="2683"/>
                  </a:cubicBezTo>
                  <a:cubicBezTo>
                    <a:pt x="569" y="2685"/>
                    <a:pt x="569" y="2685"/>
                    <a:pt x="569" y="2685"/>
                  </a:cubicBezTo>
                  <a:cubicBezTo>
                    <a:pt x="569" y="2684"/>
                    <a:pt x="569" y="2684"/>
                    <a:pt x="569" y="2683"/>
                  </a:cubicBezTo>
                  <a:cubicBezTo>
                    <a:pt x="581" y="2690"/>
                    <a:pt x="591" y="2673"/>
                    <a:pt x="591" y="2673"/>
                  </a:cubicBezTo>
                  <a:cubicBezTo>
                    <a:pt x="603" y="2682"/>
                    <a:pt x="608" y="2657"/>
                    <a:pt x="608" y="2657"/>
                  </a:cubicBezTo>
                  <a:cubicBezTo>
                    <a:pt x="611" y="2649"/>
                    <a:pt x="611" y="2642"/>
                    <a:pt x="610" y="2637"/>
                  </a:cubicBezTo>
                  <a:cubicBezTo>
                    <a:pt x="607" y="2625"/>
                    <a:pt x="598" y="2617"/>
                    <a:pt x="595" y="2608"/>
                  </a:cubicBezTo>
                  <a:cubicBezTo>
                    <a:pt x="590" y="2594"/>
                    <a:pt x="576" y="2589"/>
                    <a:pt x="571" y="2571"/>
                  </a:cubicBezTo>
                  <a:cubicBezTo>
                    <a:pt x="563" y="2541"/>
                    <a:pt x="539" y="2499"/>
                    <a:pt x="539" y="2499"/>
                  </a:cubicBezTo>
                  <a:cubicBezTo>
                    <a:pt x="539" y="2499"/>
                    <a:pt x="528" y="2484"/>
                    <a:pt x="523" y="2454"/>
                  </a:cubicBezTo>
                  <a:cubicBezTo>
                    <a:pt x="518" y="2427"/>
                    <a:pt x="517" y="2387"/>
                    <a:pt x="532" y="2334"/>
                  </a:cubicBezTo>
                  <a:cubicBezTo>
                    <a:pt x="563" y="2220"/>
                    <a:pt x="570" y="2052"/>
                    <a:pt x="572" y="1998"/>
                  </a:cubicBezTo>
                  <a:cubicBezTo>
                    <a:pt x="573" y="1944"/>
                    <a:pt x="586" y="1891"/>
                    <a:pt x="583" y="1834"/>
                  </a:cubicBezTo>
                  <a:cubicBezTo>
                    <a:pt x="580" y="1777"/>
                    <a:pt x="586" y="1729"/>
                    <a:pt x="607" y="1650"/>
                  </a:cubicBezTo>
                  <a:cubicBezTo>
                    <a:pt x="629" y="1572"/>
                    <a:pt x="621" y="1465"/>
                    <a:pt x="623" y="1433"/>
                  </a:cubicBezTo>
                  <a:cubicBezTo>
                    <a:pt x="627" y="1376"/>
                    <a:pt x="620" y="1312"/>
                    <a:pt x="620" y="1312"/>
                  </a:cubicBezTo>
                  <a:cubicBezTo>
                    <a:pt x="620" y="1312"/>
                    <a:pt x="620" y="1312"/>
                    <a:pt x="620" y="1312"/>
                  </a:cubicBezTo>
                  <a:cubicBezTo>
                    <a:pt x="620" y="1311"/>
                    <a:pt x="620" y="1311"/>
                    <a:pt x="620" y="1311"/>
                  </a:cubicBezTo>
                  <a:cubicBezTo>
                    <a:pt x="619" y="1311"/>
                    <a:pt x="619" y="1311"/>
                    <a:pt x="619" y="1311"/>
                  </a:cubicBezTo>
                  <a:cubicBezTo>
                    <a:pt x="618" y="1299"/>
                    <a:pt x="614" y="1276"/>
                    <a:pt x="611" y="1255"/>
                  </a:cubicBezTo>
                  <a:cubicBezTo>
                    <a:pt x="608" y="1242"/>
                    <a:pt x="606" y="1229"/>
                    <a:pt x="603" y="1219"/>
                  </a:cubicBezTo>
                  <a:cubicBezTo>
                    <a:pt x="602" y="1215"/>
                    <a:pt x="601" y="1210"/>
                    <a:pt x="600" y="1204"/>
                  </a:cubicBezTo>
                  <a:cubicBezTo>
                    <a:pt x="593" y="1162"/>
                    <a:pt x="587" y="1083"/>
                    <a:pt x="590" y="1038"/>
                  </a:cubicBezTo>
                  <a:cubicBezTo>
                    <a:pt x="593" y="989"/>
                    <a:pt x="626" y="874"/>
                    <a:pt x="627" y="792"/>
                  </a:cubicBezTo>
                  <a:cubicBezTo>
                    <a:pt x="628" y="793"/>
                    <a:pt x="628" y="793"/>
                    <a:pt x="628" y="793"/>
                  </a:cubicBezTo>
                  <a:cubicBezTo>
                    <a:pt x="628" y="794"/>
                    <a:pt x="628" y="794"/>
                    <a:pt x="628" y="794"/>
                  </a:cubicBezTo>
                  <a:cubicBezTo>
                    <a:pt x="628" y="793"/>
                    <a:pt x="628" y="793"/>
                    <a:pt x="628" y="793"/>
                  </a:cubicBezTo>
                  <a:cubicBezTo>
                    <a:pt x="631" y="799"/>
                    <a:pt x="631" y="799"/>
                    <a:pt x="631" y="799"/>
                  </a:cubicBezTo>
                  <a:cubicBezTo>
                    <a:pt x="632" y="805"/>
                    <a:pt x="634" y="814"/>
                    <a:pt x="636" y="827"/>
                  </a:cubicBezTo>
                  <a:cubicBezTo>
                    <a:pt x="641" y="854"/>
                    <a:pt x="649" y="894"/>
                    <a:pt x="656" y="932"/>
                  </a:cubicBezTo>
                  <a:cubicBezTo>
                    <a:pt x="662" y="970"/>
                    <a:pt x="668" y="1004"/>
                    <a:pt x="668" y="1020"/>
                  </a:cubicBezTo>
                  <a:cubicBezTo>
                    <a:pt x="668" y="1058"/>
                    <a:pt x="669" y="1223"/>
                    <a:pt x="672" y="1250"/>
                  </a:cubicBezTo>
                  <a:cubicBezTo>
                    <a:pt x="676" y="1277"/>
                    <a:pt x="677" y="1307"/>
                    <a:pt x="659" y="1331"/>
                  </a:cubicBezTo>
                  <a:cubicBezTo>
                    <a:pt x="641" y="1356"/>
                    <a:pt x="636" y="1373"/>
                    <a:pt x="634" y="1380"/>
                  </a:cubicBezTo>
                  <a:cubicBezTo>
                    <a:pt x="632" y="1386"/>
                    <a:pt x="633" y="1460"/>
                    <a:pt x="633" y="1460"/>
                  </a:cubicBezTo>
                  <a:cubicBezTo>
                    <a:pt x="634" y="1461"/>
                    <a:pt x="634" y="1461"/>
                    <a:pt x="634" y="1461"/>
                  </a:cubicBezTo>
                  <a:cubicBezTo>
                    <a:pt x="634" y="1461"/>
                    <a:pt x="634" y="1461"/>
                    <a:pt x="634" y="1461"/>
                  </a:cubicBezTo>
                  <a:cubicBezTo>
                    <a:pt x="639" y="1486"/>
                    <a:pt x="639" y="1486"/>
                    <a:pt x="639" y="1486"/>
                  </a:cubicBezTo>
                  <a:cubicBezTo>
                    <a:pt x="665" y="1478"/>
                    <a:pt x="660" y="1412"/>
                    <a:pt x="660" y="1412"/>
                  </a:cubicBezTo>
                  <a:cubicBezTo>
                    <a:pt x="668" y="1421"/>
                    <a:pt x="671" y="1431"/>
                    <a:pt x="672" y="1439"/>
                  </a:cubicBezTo>
                  <a:cubicBezTo>
                    <a:pt x="674" y="1448"/>
                    <a:pt x="674" y="1456"/>
                    <a:pt x="674" y="1461"/>
                  </a:cubicBezTo>
                  <a:cubicBezTo>
                    <a:pt x="675" y="1471"/>
                    <a:pt x="672" y="1497"/>
                    <a:pt x="668" y="1500"/>
                  </a:cubicBezTo>
                  <a:cubicBezTo>
                    <a:pt x="665" y="1502"/>
                    <a:pt x="659" y="1519"/>
                    <a:pt x="661" y="1528"/>
                  </a:cubicBezTo>
                  <a:cubicBezTo>
                    <a:pt x="661" y="1531"/>
                    <a:pt x="662" y="1533"/>
                    <a:pt x="663" y="1534"/>
                  </a:cubicBezTo>
                  <a:cubicBezTo>
                    <a:pt x="670" y="1541"/>
                    <a:pt x="682" y="1532"/>
                    <a:pt x="682" y="1532"/>
                  </a:cubicBezTo>
                  <a:cubicBezTo>
                    <a:pt x="691" y="1537"/>
                    <a:pt x="699" y="1530"/>
                    <a:pt x="704" y="1524"/>
                  </a:cubicBezTo>
                  <a:cubicBezTo>
                    <a:pt x="704" y="1525"/>
                    <a:pt x="704" y="1525"/>
                    <a:pt x="704" y="1526"/>
                  </a:cubicBezTo>
                  <a:cubicBezTo>
                    <a:pt x="705" y="1523"/>
                    <a:pt x="705" y="1523"/>
                    <a:pt x="705" y="1523"/>
                  </a:cubicBezTo>
                  <a:cubicBezTo>
                    <a:pt x="707" y="1521"/>
                    <a:pt x="708" y="1519"/>
                    <a:pt x="708" y="1519"/>
                  </a:cubicBezTo>
                  <a:cubicBezTo>
                    <a:pt x="717" y="1520"/>
                    <a:pt x="741" y="1500"/>
                    <a:pt x="750" y="1481"/>
                  </a:cubicBezTo>
                  <a:cubicBezTo>
                    <a:pt x="760" y="1461"/>
                    <a:pt x="765" y="1408"/>
                    <a:pt x="758" y="1367"/>
                  </a:cubicBezTo>
                  <a:cubicBezTo>
                    <a:pt x="750" y="1327"/>
                    <a:pt x="750" y="1273"/>
                    <a:pt x="758" y="1227"/>
                  </a:cubicBezTo>
                  <a:close/>
                </a:path>
              </a:pathLst>
            </a:custGeom>
            <a:grpFill/>
            <a:ln w="19050" cmpd="sng">
              <a:solidFill>
                <a:schemeClr val="bg2"/>
              </a:solidFill>
              <a:round/>
              <a:headEnd/>
              <a:tailEnd/>
            </a:ln>
          </p:spPr>
          <p:txBody>
            <a:bodyPr/>
            <a:lstStyle/>
            <a:p>
              <a:endParaRPr lang="fr-FR" sz="1114"/>
            </a:p>
          </p:txBody>
        </p:sp>
        <p:sp>
          <p:nvSpPr>
            <p:cNvPr id="61" name="Freeform 208">
              <a:extLst>
                <a:ext uri="{FF2B5EF4-FFF2-40B4-BE49-F238E27FC236}">
                  <a16:creationId xmlns:a16="http://schemas.microsoft.com/office/drawing/2014/main" id="{A78A5955-DEB2-559E-C276-4DD8663CD42C}"/>
                </a:ext>
              </a:extLst>
            </p:cNvPr>
            <p:cNvSpPr>
              <a:spLocks/>
            </p:cNvSpPr>
            <p:nvPr/>
          </p:nvSpPr>
          <p:spPr bwMode="auto">
            <a:xfrm>
              <a:off x="1531" y="712"/>
              <a:ext cx="630" cy="2189"/>
            </a:xfrm>
            <a:custGeom>
              <a:avLst/>
              <a:gdLst>
                <a:gd name="T0" fmla="*/ 389 w 778"/>
                <a:gd name="T1" fmla="*/ 340 h 2707"/>
                <a:gd name="T2" fmla="*/ 264 w 778"/>
                <a:gd name="T3" fmla="*/ 215 h 2707"/>
                <a:gd name="T4" fmla="*/ 264 w 778"/>
                <a:gd name="T5" fmla="*/ 213 h 2707"/>
                <a:gd name="T6" fmla="*/ 274 w 778"/>
                <a:gd name="T7" fmla="*/ 193 h 2707"/>
                <a:gd name="T8" fmla="*/ 292 w 778"/>
                <a:gd name="T9" fmla="*/ 150 h 2707"/>
                <a:gd name="T10" fmla="*/ 300 w 778"/>
                <a:gd name="T11" fmla="*/ 116 h 2707"/>
                <a:gd name="T12" fmla="*/ 286 w 778"/>
                <a:gd name="T13" fmla="*/ 112 h 2707"/>
                <a:gd name="T14" fmla="*/ 285 w 778"/>
                <a:gd name="T15" fmla="*/ 87 h 2707"/>
                <a:gd name="T16" fmla="*/ 236 w 778"/>
                <a:gd name="T17" fmla="*/ 11 h 2707"/>
                <a:gd name="T18" fmla="*/ 206 w 778"/>
                <a:gd name="T19" fmla="*/ 3 h 2707"/>
                <a:gd name="T20" fmla="*/ 147 w 778"/>
                <a:gd name="T21" fmla="*/ 14 h 2707"/>
                <a:gd name="T22" fmla="*/ 124 w 778"/>
                <a:gd name="T23" fmla="*/ 40 h 2707"/>
                <a:gd name="T24" fmla="*/ 119 w 778"/>
                <a:gd name="T25" fmla="*/ 82 h 2707"/>
                <a:gd name="T26" fmla="*/ 124 w 778"/>
                <a:gd name="T27" fmla="*/ 123 h 2707"/>
                <a:gd name="T28" fmla="*/ 126 w 778"/>
                <a:gd name="T29" fmla="*/ 129 h 2707"/>
                <a:gd name="T30" fmla="*/ 127 w 778"/>
                <a:gd name="T31" fmla="*/ 134 h 2707"/>
                <a:gd name="T32" fmla="*/ 130 w 778"/>
                <a:gd name="T33" fmla="*/ 139 h 2707"/>
                <a:gd name="T34" fmla="*/ 116 w 778"/>
                <a:gd name="T35" fmla="*/ 152 h 2707"/>
                <a:gd name="T36" fmla="*/ 148 w 778"/>
                <a:gd name="T37" fmla="*/ 192 h 2707"/>
                <a:gd name="T38" fmla="*/ 160 w 778"/>
                <a:gd name="T39" fmla="*/ 254 h 2707"/>
                <a:gd name="T40" fmla="*/ 9 w 778"/>
                <a:gd name="T41" fmla="*/ 658 h 2707"/>
                <a:gd name="T42" fmla="*/ 4 w 778"/>
                <a:gd name="T43" fmla="*/ 770 h 2707"/>
                <a:gd name="T44" fmla="*/ 23 w 778"/>
                <a:gd name="T45" fmla="*/ 784 h 2707"/>
                <a:gd name="T46" fmla="*/ 58 w 778"/>
                <a:gd name="T47" fmla="*/ 788 h 2707"/>
                <a:gd name="T48" fmla="*/ 54 w 778"/>
                <a:gd name="T49" fmla="*/ 754 h 2707"/>
                <a:gd name="T50" fmla="*/ 74 w 778"/>
                <a:gd name="T51" fmla="*/ 712 h 2707"/>
                <a:gd name="T52" fmla="*/ 65 w 778"/>
                <a:gd name="T53" fmla="*/ 545 h 2707"/>
                <a:gd name="T54" fmla="*/ 92 w 778"/>
                <a:gd name="T55" fmla="*/ 452 h 2707"/>
                <a:gd name="T56" fmla="*/ 78 w 778"/>
                <a:gd name="T57" fmla="*/ 758 h 2707"/>
                <a:gd name="T58" fmla="*/ 96 w 778"/>
                <a:gd name="T59" fmla="*/ 969 h 2707"/>
                <a:gd name="T60" fmla="*/ 126 w 778"/>
                <a:gd name="T61" fmla="*/ 1250 h 2707"/>
                <a:gd name="T62" fmla="*/ 81 w 778"/>
                <a:gd name="T63" fmla="*/ 1400 h 2707"/>
                <a:gd name="T64" fmla="*/ 103 w 778"/>
                <a:gd name="T65" fmla="*/ 1420 h 2707"/>
                <a:gd name="T66" fmla="*/ 133 w 778"/>
                <a:gd name="T67" fmla="*/ 1430 h 2707"/>
                <a:gd name="T68" fmla="*/ 174 w 778"/>
                <a:gd name="T69" fmla="*/ 1364 h 2707"/>
                <a:gd name="T70" fmla="*/ 178 w 778"/>
                <a:gd name="T71" fmla="*/ 1308 h 2707"/>
                <a:gd name="T72" fmla="*/ 181 w 778"/>
                <a:gd name="T73" fmla="*/ 1101 h 2707"/>
                <a:gd name="T74" fmla="*/ 184 w 778"/>
                <a:gd name="T75" fmla="*/ 944 h 2707"/>
                <a:gd name="T76" fmla="*/ 209 w 778"/>
                <a:gd name="T77" fmla="*/ 808 h 2707"/>
                <a:gd name="T78" fmla="*/ 222 w 778"/>
                <a:gd name="T79" fmla="*/ 1016 h 2707"/>
                <a:gd name="T80" fmla="*/ 227 w 778"/>
                <a:gd name="T81" fmla="*/ 1308 h 2707"/>
                <a:gd name="T82" fmla="*/ 231 w 778"/>
                <a:gd name="T83" fmla="*/ 1364 h 2707"/>
                <a:gd name="T84" fmla="*/ 250 w 778"/>
                <a:gd name="T85" fmla="*/ 1402 h 2707"/>
                <a:gd name="T86" fmla="*/ 273 w 778"/>
                <a:gd name="T87" fmla="*/ 1430 h 2707"/>
                <a:gd name="T88" fmla="*/ 302 w 778"/>
                <a:gd name="T89" fmla="*/ 1419 h 2707"/>
                <a:gd name="T90" fmla="*/ 316 w 778"/>
                <a:gd name="T91" fmla="*/ 1379 h 2707"/>
                <a:gd name="T92" fmla="*/ 283 w 778"/>
                <a:gd name="T93" fmla="*/ 1234 h 2707"/>
                <a:gd name="T94" fmla="*/ 330 w 778"/>
                <a:gd name="T95" fmla="*/ 758 h 2707"/>
                <a:gd name="T96" fmla="*/ 329 w 778"/>
                <a:gd name="T97" fmla="*/ 693 h 2707"/>
                <a:gd name="T98" fmla="*/ 313 w 778"/>
                <a:gd name="T99" fmla="*/ 548 h 2707"/>
                <a:gd name="T100" fmla="*/ 334 w 778"/>
                <a:gd name="T101" fmla="*/ 419 h 2707"/>
                <a:gd name="T102" fmla="*/ 355 w 778"/>
                <a:gd name="T103" fmla="*/ 539 h 2707"/>
                <a:gd name="T104" fmla="*/ 336 w 778"/>
                <a:gd name="T105" fmla="*/ 772 h 2707"/>
                <a:gd name="T106" fmla="*/ 350 w 778"/>
                <a:gd name="T107" fmla="*/ 746 h 2707"/>
                <a:gd name="T108" fmla="*/ 351 w 778"/>
                <a:gd name="T109" fmla="*/ 808 h 2707"/>
                <a:gd name="T110" fmla="*/ 374 w 778"/>
                <a:gd name="T111" fmla="*/ 807 h 2707"/>
                <a:gd name="T112" fmla="*/ 402 w 778"/>
                <a:gd name="T113" fmla="*/ 723 h 270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778" h="2707">
                  <a:moveTo>
                    <a:pt x="758" y="1227"/>
                  </a:moveTo>
                  <a:cubicBezTo>
                    <a:pt x="775" y="1130"/>
                    <a:pt x="778" y="1007"/>
                    <a:pt x="776" y="974"/>
                  </a:cubicBezTo>
                  <a:cubicBezTo>
                    <a:pt x="773" y="941"/>
                    <a:pt x="743" y="794"/>
                    <a:pt x="736" y="674"/>
                  </a:cubicBezTo>
                  <a:cubicBezTo>
                    <a:pt x="736" y="663"/>
                    <a:pt x="734" y="652"/>
                    <a:pt x="733" y="642"/>
                  </a:cubicBezTo>
                  <a:cubicBezTo>
                    <a:pt x="717" y="550"/>
                    <a:pt x="657" y="530"/>
                    <a:pt x="644" y="529"/>
                  </a:cubicBezTo>
                  <a:cubicBezTo>
                    <a:pt x="629" y="528"/>
                    <a:pt x="575" y="509"/>
                    <a:pt x="528" y="494"/>
                  </a:cubicBezTo>
                  <a:cubicBezTo>
                    <a:pt x="522" y="493"/>
                    <a:pt x="518" y="490"/>
                    <a:pt x="514" y="487"/>
                  </a:cubicBezTo>
                  <a:cubicBezTo>
                    <a:pt x="498" y="469"/>
                    <a:pt x="496" y="433"/>
                    <a:pt x="498" y="407"/>
                  </a:cubicBezTo>
                  <a:cubicBezTo>
                    <a:pt x="498" y="407"/>
                    <a:pt x="498" y="406"/>
                    <a:pt x="498" y="406"/>
                  </a:cubicBezTo>
                  <a:cubicBezTo>
                    <a:pt x="498" y="406"/>
                    <a:pt x="498" y="406"/>
                    <a:pt x="498" y="406"/>
                  </a:cubicBezTo>
                  <a:cubicBezTo>
                    <a:pt x="498" y="405"/>
                    <a:pt x="498" y="403"/>
                    <a:pt x="498" y="402"/>
                  </a:cubicBezTo>
                  <a:cubicBezTo>
                    <a:pt x="498" y="402"/>
                    <a:pt x="498" y="402"/>
                    <a:pt x="498" y="402"/>
                  </a:cubicBezTo>
                  <a:cubicBezTo>
                    <a:pt x="498" y="403"/>
                    <a:pt x="498" y="404"/>
                    <a:pt x="498" y="406"/>
                  </a:cubicBezTo>
                  <a:cubicBezTo>
                    <a:pt x="499" y="401"/>
                    <a:pt x="499" y="401"/>
                    <a:pt x="499" y="401"/>
                  </a:cubicBezTo>
                  <a:cubicBezTo>
                    <a:pt x="502" y="395"/>
                    <a:pt x="504" y="390"/>
                    <a:pt x="507" y="385"/>
                  </a:cubicBezTo>
                  <a:cubicBezTo>
                    <a:pt x="512" y="376"/>
                    <a:pt x="515" y="369"/>
                    <a:pt x="516" y="365"/>
                  </a:cubicBezTo>
                  <a:cubicBezTo>
                    <a:pt x="518" y="357"/>
                    <a:pt x="522" y="341"/>
                    <a:pt x="526" y="321"/>
                  </a:cubicBezTo>
                  <a:cubicBezTo>
                    <a:pt x="530" y="323"/>
                    <a:pt x="534" y="323"/>
                    <a:pt x="538" y="322"/>
                  </a:cubicBezTo>
                  <a:cubicBezTo>
                    <a:pt x="549" y="317"/>
                    <a:pt x="550" y="302"/>
                    <a:pt x="550" y="291"/>
                  </a:cubicBezTo>
                  <a:cubicBezTo>
                    <a:pt x="550" y="289"/>
                    <a:pt x="550" y="287"/>
                    <a:pt x="550" y="285"/>
                  </a:cubicBezTo>
                  <a:cubicBezTo>
                    <a:pt x="550" y="284"/>
                    <a:pt x="550" y="284"/>
                    <a:pt x="550" y="283"/>
                  </a:cubicBezTo>
                  <a:cubicBezTo>
                    <a:pt x="550" y="273"/>
                    <a:pt x="553" y="261"/>
                    <a:pt x="557" y="252"/>
                  </a:cubicBezTo>
                  <a:cubicBezTo>
                    <a:pt x="560" y="242"/>
                    <a:pt x="563" y="234"/>
                    <a:pt x="565" y="224"/>
                  </a:cubicBezTo>
                  <a:cubicBezTo>
                    <a:pt x="565" y="222"/>
                    <a:pt x="565" y="220"/>
                    <a:pt x="565" y="219"/>
                  </a:cubicBezTo>
                  <a:cubicBezTo>
                    <a:pt x="565" y="211"/>
                    <a:pt x="562" y="203"/>
                    <a:pt x="553" y="202"/>
                  </a:cubicBezTo>
                  <a:cubicBezTo>
                    <a:pt x="547" y="202"/>
                    <a:pt x="542" y="206"/>
                    <a:pt x="538" y="211"/>
                  </a:cubicBezTo>
                  <a:cubicBezTo>
                    <a:pt x="538" y="211"/>
                    <a:pt x="538" y="211"/>
                    <a:pt x="538" y="211"/>
                  </a:cubicBezTo>
                  <a:cubicBezTo>
                    <a:pt x="538" y="211"/>
                    <a:pt x="538" y="212"/>
                    <a:pt x="538" y="212"/>
                  </a:cubicBezTo>
                  <a:cubicBezTo>
                    <a:pt x="538" y="210"/>
                    <a:pt x="538" y="208"/>
                    <a:pt x="538" y="206"/>
                  </a:cubicBezTo>
                  <a:cubicBezTo>
                    <a:pt x="539" y="196"/>
                    <a:pt x="541" y="185"/>
                    <a:pt x="539" y="176"/>
                  </a:cubicBezTo>
                  <a:cubicBezTo>
                    <a:pt x="539" y="174"/>
                    <a:pt x="539" y="173"/>
                    <a:pt x="538" y="171"/>
                  </a:cubicBezTo>
                  <a:cubicBezTo>
                    <a:pt x="538" y="169"/>
                    <a:pt x="537" y="167"/>
                    <a:pt x="537" y="165"/>
                  </a:cubicBezTo>
                  <a:cubicBezTo>
                    <a:pt x="536" y="159"/>
                    <a:pt x="535" y="153"/>
                    <a:pt x="534" y="147"/>
                  </a:cubicBezTo>
                  <a:cubicBezTo>
                    <a:pt x="529" y="117"/>
                    <a:pt x="517" y="94"/>
                    <a:pt x="501" y="68"/>
                  </a:cubicBezTo>
                  <a:cubicBezTo>
                    <a:pt x="495" y="60"/>
                    <a:pt x="489" y="53"/>
                    <a:pt x="482" y="46"/>
                  </a:cubicBezTo>
                  <a:cubicBezTo>
                    <a:pt x="471" y="35"/>
                    <a:pt x="457" y="26"/>
                    <a:pt x="443" y="20"/>
                  </a:cubicBezTo>
                  <a:cubicBezTo>
                    <a:pt x="443" y="20"/>
                    <a:pt x="442" y="19"/>
                    <a:pt x="442" y="19"/>
                  </a:cubicBezTo>
                  <a:cubicBezTo>
                    <a:pt x="446" y="20"/>
                    <a:pt x="450" y="21"/>
                    <a:pt x="454" y="21"/>
                  </a:cubicBezTo>
                  <a:cubicBezTo>
                    <a:pt x="448" y="15"/>
                    <a:pt x="431" y="11"/>
                    <a:pt x="422" y="9"/>
                  </a:cubicBezTo>
                  <a:cubicBezTo>
                    <a:pt x="411" y="6"/>
                    <a:pt x="400" y="6"/>
                    <a:pt x="389" y="6"/>
                  </a:cubicBezTo>
                  <a:cubicBezTo>
                    <a:pt x="393" y="5"/>
                    <a:pt x="397" y="3"/>
                    <a:pt x="401" y="3"/>
                  </a:cubicBezTo>
                  <a:cubicBezTo>
                    <a:pt x="385" y="0"/>
                    <a:pt x="353" y="2"/>
                    <a:pt x="336" y="13"/>
                  </a:cubicBezTo>
                  <a:cubicBezTo>
                    <a:pt x="334" y="13"/>
                    <a:pt x="331" y="14"/>
                    <a:pt x="328" y="15"/>
                  </a:cubicBezTo>
                  <a:cubicBezTo>
                    <a:pt x="311" y="15"/>
                    <a:pt x="294" y="17"/>
                    <a:pt x="278" y="26"/>
                  </a:cubicBezTo>
                  <a:cubicBezTo>
                    <a:pt x="284" y="27"/>
                    <a:pt x="293" y="22"/>
                    <a:pt x="299" y="25"/>
                  </a:cubicBezTo>
                  <a:cubicBezTo>
                    <a:pt x="281" y="29"/>
                    <a:pt x="264" y="35"/>
                    <a:pt x="252" y="51"/>
                  </a:cubicBezTo>
                  <a:cubicBezTo>
                    <a:pt x="259" y="47"/>
                    <a:pt x="267" y="45"/>
                    <a:pt x="275" y="44"/>
                  </a:cubicBezTo>
                  <a:cubicBezTo>
                    <a:pt x="261" y="53"/>
                    <a:pt x="243" y="62"/>
                    <a:pt x="234" y="76"/>
                  </a:cubicBezTo>
                  <a:cubicBezTo>
                    <a:pt x="241" y="73"/>
                    <a:pt x="248" y="68"/>
                    <a:pt x="255" y="65"/>
                  </a:cubicBezTo>
                  <a:cubicBezTo>
                    <a:pt x="248" y="72"/>
                    <a:pt x="244" y="80"/>
                    <a:pt x="241" y="89"/>
                  </a:cubicBezTo>
                  <a:cubicBezTo>
                    <a:pt x="234" y="101"/>
                    <a:pt x="228" y="115"/>
                    <a:pt x="226" y="131"/>
                  </a:cubicBezTo>
                  <a:cubicBezTo>
                    <a:pt x="224" y="138"/>
                    <a:pt x="224" y="146"/>
                    <a:pt x="224" y="154"/>
                  </a:cubicBezTo>
                  <a:cubicBezTo>
                    <a:pt x="224" y="178"/>
                    <a:pt x="224" y="201"/>
                    <a:pt x="231" y="224"/>
                  </a:cubicBezTo>
                  <a:cubicBezTo>
                    <a:pt x="231" y="224"/>
                    <a:pt x="231" y="224"/>
                    <a:pt x="231" y="224"/>
                  </a:cubicBezTo>
                  <a:cubicBezTo>
                    <a:pt x="231" y="225"/>
                    <a:pt x="231" y="226"/>
                    <a:pt x="232" y="227"/>
                  </a:cubicBezTo>
                  <a:cubicBezTo>
                    <a:pt x="232" y="228"/>
                    <a:pt x="233" y="230"/>
                    <a:pt x="233" y="232"/>
                  </a:cubicBezTo>
                  <a:cubicBezTo>
                    <a:pt x="233" y="232"/>
                    <a:pt x="233" y="232"/>
                    <a:pt x="233" y="232"/>
                  </a:cubicBezTo>
                  <a:cubicBezTo>
                    <a:pt x="234" y="234"/>
                    <a:pt x="234" y="235"/>
                    <a:pt x="235" y="237"/>
                  </a:cubicBezTo>
                  <a:cubicBezTo>
                    <a:pt x="235" y="237"/>
                    <a:pt x="235" y="237"/>
                    <a:pt x="235" y="238"/>
                  </a:cubicBezTo>
                  <a:cubicBezTo>
                    <a:pt x="235" y="239"/>
                    <a:pt x="236" y="241"/>
                    <a:pt x="236" y="243"/>
                  </a:cubicBezTo>
                  <a:cubicBezTo>
                    <a:pt x="236" y="243"/>
                    <a:pt x="236" y="243"/>
                    <a:pt x="236" y="243"/>
                  </a:cubicBezTo>
                  <a:cubicBezTo>
                    <a:pt x="237" y="245"/>
                    <a:pt x="237" y="246"/>
                    <a:pt x="238" y="248"/>
                  </a:cubicBezTo>
                  <a:cubicBezTo>
                    <a:pt x="238" y="248"/>
                    <a:pt x="238" y="248"/>
                    <a:pt x="238" y="249"/>
                  </a:cubicBezTo>
                  <a:cubicBezTo>
                    <a:pt x="239" y="250"/>
                    <a:pt x="239" y="252"/>
                    <a:pt x="240" y="253"/>
                  </a:cubicBezTo>
                  <a:cubicBezTo>
                    <a:pt x="240" y="254"/>
                    <a:pt x="240" y="254"/>
                    <a:pt x="241" y="255"/>
                  </a:cubicBezTo>
                  <a:cubicBezTo>
                    <a:pt x="241" y="256"/>
                    <a:pt x="242" y="257"/>
                    <a:pt x="242" y="259"/>
                  </a:cubicBezTo>
                  <a:cubicBezTo>
                    <a:pt x="243" y="259"/>
                    <a:pt x="243" y="260"/>
                    <a:pt x="243" y="260"/>
                  </a:cubicBezTo>
                  <a:cubicBezTo>
                    <a:pt x="244" y="262"/>
                    <a:pt x="244" y="263"/>
                    <a:pt x="245" y="264"/>
                  </a:cubicBezTo>
                  <a:cubicBezTo>
                    <a:pt x="245" y="265"/>
                    <a:pt x="245" y="265"/>
                    <a:pt x="245" y="265"/>
                  </a:cubicBezTo>
                  <a:cubicBezTo>
                    <a:pt x="242" y="264"/>
                    <a:pt x="239" y="264"/>
                    <a:pt x="236" y="264"/>
                  </a:cubicBezTo>
                  <a:cubicBezTo>
                    <a:pt x="232" y="265"/>
                    <a:pt x="229" y="265"/>
                    <a:pt x="227" y="267"/>
                  </a:cubicBezTo>
                  <a:cubicBezTo>
                    <a:pt x="219" y="271"/>
                    <a:pt x="218" y="279"/>
                    <a:pt x="218" y="287"/>
                  </a:cubicBezTo>
                  <a:cubicBezTo>
                    <a:pt x="219" y="297"/>
                    <a:pt x="227" y="304"/>
                    <a:pt x="234" y="311"/>
                  </a:cubicBezTo>
                  <a:cubicBezTo>
                    <a:pt x="246" y="323"/>
                    <a:pt x="252" y="339"/>
                    <a:pt x="261" y="352"/>
                  </a:cubicBezTo>
                  <a:cubicBezTo>
                    <a:pt x="265" y="357"/>
                    <a:pt x="271" y="364"/>
                    <a:pt x="279" y="363"/>
                  </a:cubicBezTo>
                  <a:cubicBezTo>
                    <a:pt x="279" y="363"/>
                    <a:pt x="279" y="363"/>
                    <a:pt x="279" y="363"/>
                  </a:cubicBezTo>
                  <a:cubicBezTo>
                    <a:pt x="279" y="363"/>
                    <a:pt x="279" y="363"/>
                    <a:pt x="279" y="363"/>
                  </a:cubicBezTo>
                  <a:cubicBezTo>
                    <a:pt x="281" y="362"/>
                    <a:pt x="283" y="361"/>
                    <a:pt x="284" y="360"/>
                  </a:cubicBezTo>
                  <a:cubicBezTo>
                    <a:pt x="292" y="376"/>
                    <a:pt x="301" y="392"/>
                    <a:pt x="310" y="403"/>
                  </a:cubicBezTo>
                  <a:cubicBezTo>
                    <a:pt x="313" y="427"/>
                    <a:pt x="315" y="465"/>
                    <a:pt x="301" y="480"/>
                  </a:cubicBezTo>
                  <a:cubicBezTo>
                    <a:pt x="281" y="503"/>
                    <a:pt x="221" y="510"/>
                    <a:pt x="194" y="516"/>
                  </a:cubicBezTo>
                  <a:cubicBezTo>
                    <a:pt x="167" y="523"/>
                    <a:pt x="91" y="519"/>
                    <a:pt x="79" y="655"/>
                  </a:cubicBezTo>
                  <a:cubicBezTo>
                    <a:pt x="68" y="790"/>
                    <a:pt x="15" y="884"/>
                    <a:pt x="7" y="982"/>
                  </a:cubicBezTo>
                  <a:cubicBezTo>
                    <a:pt x="0" y="1081"/>
                    <a:pt x="15" y="1213"/>
                    <a:pt x="17" y="1245"/>
                  </a:cubicBezTo>
                  <a:cubicBezTo>
                    <a:pt x="20" y="1278"/>
                    <a:pt x="22" y="1347"/>
                    <a:pt x="11" y="1379"/>
                  </a:cubicBezTo>
                  <a:cubicBezTo>
                    <a:pt x="0" y="1410"/>
                    <a:pt x="8" y="1454"/>
                    <a:pt x="8" y="1454"/>
                  </a:cubicBezTo>
                  <a:cubicBezTo>
                    <a:pt x="8" y="1454"/>
                    <a:pt x="8" y="1454"/>
                    <a:pt x="8" y="1454"/>
                  </a:cubicBezTo>
                  <a:cubicBezTo>
                    <a:pt x="8" y="1455"/>
                    <a:pt x="8" y="1455"/>
                    <a:pt x="8" y="1455"/>
                  </a:cubicBezTo>
                  <a:cubicBezTo>
                    <a:pt x="8" y="1455"/>
                    <a:pt x="13" y="1461"/>
                    <a:pt x="21" y="1468"/>
                  </a:cubicBezTo>
                  <a:cubicBezTo>
                    <a:pt x="21" y="1470"/>
                    <a:pt x="22" y="1472"/>
                    <a:pt x="24" y="1474"/>
                  </a:cubicBezTo>
                  <a:cubicBezTo>
                    <a:pt x="22" y="1469"/>
                    <a:pt x="22" y="1469"/>
                    <a:pt x="22" y="1469"/>
                  </a:cubicBezTo>
                  <a:cubicBezTo>
                    <a:pt x="29" y="1476"/>
                    <a:pt x="39" y="1483"/>
                    <a:pt x="45" y="1483"/>
                  </a:cubicBezTo>
                  <a:cubicBezTo>
                    <a:pt x="45" y="1483"/>
                    <a:pt x="78" y="1509"/>
                    <a:pt x="96" y="1508"/>
                  </a:cubicBezTo>
                  <a:cubicBezTo>
                    <a:pt x="100" y="1507"/>
                    <a:pt x="99" y="1498"/>
                    <a:pt x="99" y="1498"/>
                  </a:cubicBezTo>
                  <a:cubicBezTo>
                    <a:pt x="99" y="1498"/>
                    <a:pt x="110" y="1500"/>
                    <a:pt x="110" y="1491"/>
                  </a:cubicBezTo>
                  <a:cubicBezTo>
                    <a:pt x="110" y="1490"/>
                    <a:pt x="110" y="1489"/>
                    <a:pt x="110" y="1489"/>
                  </a:cubicBezTo>
                  <a:cubicBezTo>
                    <a:pt x="108" y="1480"/>
                    <a:pt x="89" y="1472"/>
                    <a:pt x="88" y="1471"/>
                  </a:cubicBezTo>
                  <a:cubicBezTo>
                    <a:pt x="88" y="1465"/>
                    <a:pt x="86" y="1423"/>
                    <a:pt x="86" y="1421"/>
                  </a:cubicBezTo>
                  <a:cubicBezTo>
                    <a:pt x="85" y="1419"/>
                    <a:pt x="99" y="1400"/>
                    <a:pt x="101" y="1398"/>
                  </a:cubicBezTo>
                  <a:cubicBezTo>
                    <a:pt x="101" y="1401"/>
                    <a:pt x="100" y="1413"/>
                    <a:pt x="102" y="1425"/>
                  </a:cubicBezTo>
                  <a:cubicBezTo>
                    <a:pt x="105" y="1442"/>
                    <a:pt x="113" y="1460"/>
                    <a:pt x="133" y="1463"/>
                  </a:cubicBezTo>
                  <a:cubicBezTo>
                    <a:pt x="133" y="1463"/>
                    <a:pt x="136" y="1426"/>
                    <a:pt x="138" y="1420"/>
                  </a:cubicBezTo>
                  <a:cubicBezTo>
                    <a:pt x="139" y="1414"/>
                    <a:pt x="139" y="1350"/>
                    <a:pt x="139" y="1350"/>
                  </a:cubicBezTo>
                  <a:cubicBezTo>
                    <a:pt x="139" y="1350"/>
                    <a:pt x="139" y="1348"/>
                    <a:pt x="138" y="1345"/>
                  </a:cubicBezTo>
                  <a:cubicBezTo>
                    <a:pt x="137" y="1339"/>
                    <a:pt x="133" y="1325"/>
                    <a:pt x="118" y="1306"/>
                  </a:cubicBezTo>
                  <a:cubicBezTo>
                    <a:pt x="109" y="1294"/>
                    <a:pt x="105" y="1282"/>
                    <a:pt x="103" y="1269"/>
                  </a:cubicBezTo>
                  <a:cubicBezTo>
                    <a:pt x="100" y="1252"/>
                    <a:pt x="101" y="1236"/>
                    <a:pt x="100" y="1223"/>
                  </a:cubicBezTo>
                  <a:cubicBezTo>
                    <a:pt x="98" y="1200"/>
                    <a:pt x="117" y="1048"/>
                    <a:pt x="122" y="1031"/>
                  </a:cubicBezTo>
                  <a:cubicBezTo>
                    <a:pt x="128" y="1014"/>
                    <a:pt x="132" y="953"/>
                    <a:pt x="131" y="934"/>
                  </a:cubicBezTo>
                  <a:cubicBezTo>
                    <a:pt x="129" y="914"/>
                    <a:pt x="166" y="815"/>
                    <a:pt x="168" y="810"/>
                  </a:cubicBezTo>
                  <a:cubicBezTo>
                    <a:pt x="170" y="809"/>
                    <a:pt x="170" y="809"/>
                    <a:pt x="170" y="809"/>
                  </a:cubicBezTo>
                  <a:cubicBezTo>
                    <a:pt x="170" y="825"/>
                    <a:pt x="171" y="841"/>
                    <a:pt x="172" y="855"/>
                  </a:cubicBezTo>
                  <a:cubicBezTo>
                    <a:pt x="178" y="907"/>
                    <a:pt x="181" y="1087"/>
                    <a:pt x="176" y="1126"/>
                  </a:cubicBezTo>
                  <a:cubicBezTo>
                    <a:pt x="171" y="1165"/>
                    <a:pt x="182" y="1180"/>
                    <a:pt x="162" y="1319"/>
                  </a:cubicBezTo>
                  <a:cubicBezTo>
                    <a:pt x="161" y="1319"/>
                    <a:pt x="161" y="1319"/>
                    <a:pt x="161" y="1319"/>
                  </a:cubicBezTo>
                  <a:cubicBezTo>
                    <a:pt x="161" y="1319"/>
                    <a:pt x="151" y="1402"/>
                    <a:pt x="147" y="1433"/>
                  </a:cubicBezTo>
                  <a:cubicBezTo>
                    <a:pt x="143" y="1460"/>
                    <a:pt x="136" y="1546"/>
                    <a:pt x="149" y="1620"/>
                  </a:cubicBezTo>
                  <a:cubicBezTo>
                    <a:pt x="151" y="1630"/>
                    <a:pt x="153" y="1640"/>
                    <a:pt x="156" y="1650"/>
                  </a:cubicBezTo>
                  <a:cubicBezTo>
                    <a:pt x="164" y="1679"/>
                    <a:pt x="169" y="1704"/>
                    <a:pt x="173" y="1727"/>
                  </a:cubicBezTo>
                  <a:cubicBezTo>
                    <a:pt x="180" y="1765"/>
                    <a:pt x="182" y="1798"/>
                    <a:pt x="180" y="1833"/>
                  </a:cubicBezTo>
                  <a:cubicBezTo>
                    <a:pt x="177" y="1890"/>
                    <a:pt x="190" y="1943"/>
                    <a:pt x="191" y="1997"/>
                  </a:cubicBezTo>
                  <a:cubicBezTo>
                    <a:pt x="192" y="2041"/>
                    <a:pt x="197" y="2161"/>
                    <a:pt x="216" y="2265"/>
                  </a:cubicBezTo>
                  <a:cubicBezTo>
                    <a:pt x="220" y="2289"/>
                    <a:pt x="225" y="2313"/>
                    <a:pt x="231" y="2334"/>
                  </a:cubicBezTo>
                  <a:cubicBezTo>
                    <a:pt x="234" y="2345"/>
                    <a:pt x="236" y="2355"/>
                    <a:pt x="238" y="2364"/>
                  </a:cubicBezTo>
                  <a:cubicBezTo>
                    <a:pt x="255" y="2457"/>
                    <a:pt x="224" y="2499"/>
                    <a:pt x="224" y="2499"/>
                  </a:cubicBezTo>
                  <a:cubicBezTo>
                    <a:pt x="224" y="2499"/>
                    <a:pt x="200" y="2541"/>
                    <a:pt x="192" y="2571"/>
                  </a:cubicBezTo>
                  <a:cubicBezTo>
                    <a:pt x="187" y="2589"/>
                    <a:pt x="173" y="2594"/>
                    <a:pt x="168" y="2608"/>
                  </a:cubicBezTo>
                  <a:cubicBezTo>
                    <a:pt x="164" y="2620"/>
                    <a:pt x="150" y="2629"/>
                    <a:pt x="153" y="2648"/>
                  </a:cubicBezTo>
                  <a:cubicBezTo>
                    <a:pt x="153" y="2651"/>
                    <a:pt x="154" y="2654"/>
                    <a:pt x="155" y="2657"/>
                  </a:cubicBezTo>
                  <a:cubicBezTo>
                    <a:pt x="155" y="2657"/>
                    <a:pt x="160" y="2682"/>
                    <a:pt x="172" y="2673"/>
                  </a:cubicBezTo>
                  <a:cubicBezTo>
                    <a:pt x="172" y="2673"/>
                    <a:pt x="182" y="2690"/>
                    <a:pt x="194" y="2683"/>
                  </a:cubicBezTo>
                  <a:cubicBezTo>
                    <a:pt x="194" y="2684"/>
                    <a:pt x="194" y="2684"/>
                    <a:pt x="194" y="2685"/>
                  </a:cubicBezTo>
                  <a:cubicBezTo>
                    <a:pt x="195" y="2683"/>
                    <a:pt x="195" y="2683"/>
                    <a:pt x="195" y="2683"/>
                  </a:cubicBezTo>
                  <a:cubicBezTo>
                    <a:pt x="196" y="2685"/>
                    <a:pt x="211" y="2700"/>
                    <a:pt x="221" y="2685"/>
                  </a:cubicBezTo>
                  <a:cubicBezTo>
                    <a:pt x="221" y="2686"/>
                    <a:pt x="221" y="2687"/>
                    <a:pt x="222" y="2689"/>
                  </a:cubicBezTo>
                  <a:cubicBezTo>
                    <a:pt x="223" y="2696"/>
                    <a:pt x="228" y="2706"/>
                    <a:pt x="249" y="2705"/>
                  </a:cubicBezTo>
                  <a:cubicBezTo>
                    <a:pt x="279" y="2703"/>
                    <a:pt x="281" y="2690"/>
                    <a:pt x="280" y="2672"/>
                  </a:cubicBezTo>
                  <a:cubicBezTo>
                    <a:pt x="279" y="2654"/>
                    <a:pt x="293" y="2651"/>
                    <a:pt x="293" y="2651"/>
                  </a:cubicBezTo>
                  <a:cubicBezTo>
                    <a:pt x="293" y="2651"/>
                    <a:pt x="314" y="2635"/>
                    <a:pt x="314" y="2616"/>
                  </a:cubicBezTo>
                  <a:cubicBezTo>
                    <a:pt x="314" y="2596"/>
                    <a:pt x="328" y="2580"/>
                    <a:pt x="328" y="2580"/>
                  </a:cubicBezTo>
                  <a:cubicBezTo>
                    <a:pt x="328" y="2580"/>
                    <a:pt x="344" y="2573"/>
                    <a:pt x="337" y="2535"/>
                  </a:cubicBezTo>
                  <a:cubicBezTo>
                    <a:pt x="337" y="2532"/>
                    <a:pt x="336" y="2528"/>
                    <a:pt x="335" y="2524"/>
                  </a:cubicBezTo>
                  <a:cubicBezTo>
                    <a:pt x="335" y="2523"/>
                    <a:pt x="341" y="2500"/>
                    <a:pt x="337" y="2478"/>
                  </a:cubicBezTo>
                  <a:cubicBezTo>
                    <a:pt x="337" y="2477"/>
                    <a:pt x="336" y="2475"/>
                    <a:pt x="336" y="2473"/>
                  </a:cubicBezTo>
                  <a:cubicBezTo>
                    <a:pt x="336" y="2472"/>
                    <a:pt x="335" y="2471"/>
                    <a:pt x="335" y="2469"/>
                  </a:cubicBezTo>
                  <a:cubicBezTo>
                    <a:pt x="330" y="2440"/>
                    <a:pt x="332" y="2368"/>
                    <a:pt x="333" y="2341"/>
                  </a:cubicBezTo>
                  <a:cubicBezTo>
                    <a:pt x="334" y="2311"/>
                    <a:pt x="352" y="2147"/>
                    <a:pt x="340" y="2083"/>
                  </a:cubicBezTo>
                  <a:cubicBezTo>
                    <a:pt x="340" y="2083"/>
                    <a:pt x="340" y="2083"/>
                    <a:pt x="340" y="2082"/>
                  </a:cubicBezTo>
                  <a:cubicBezTo>
                    <a:pt x="340" y="2082"/>
                    <a:pt x="340" y="2082"/>
                    <a:pt x="340" y="2082"/>
                  </a:cubicBezTo>
                  <a:cubicBezTo>
                    <a:pt x="339" y="2079"/>
                    <a:pt x="339" y="2076"/>
                    <a:pt x="338" y="2073"/>
                  </a:cubicBezTo>
                  <a:cubicBezTo>
                    <a:pt x="321" y="1974"/>
                    <a:pt x="348" y="1939"/>
                    <a:pt x="348" y="1890"/>
                  </a:cubicBezTo>
                  <a:cubicBezTo>
                    <a:pt x="348" y="1890"/>
                    <a:pt x="352" y="1833"/>
                    <a:pt x="346" y="1787"/>
                  </a:cubicBezTo>
                  <a:cubicBezTo>
                    <a:pt x="341" y="1740"/>
                    <a:pt x="351" y="1688"/>
                    <a:pt x="357" y="1629"/>
                  </a:cubicBezTo>
                  <a:cubicBezTo>
                    <a:pt x="360" y="1591"/>
                    <a:pt x="366" y="1555"/>
                    <a:pt x="370" y="1527"/>
                  </a:cubicBezTo>
                  <a:cubicBezTo>
                    <a:pt x="375" y="1529"/>
                    <a:pt x="381" y="1530"/>
                    <a:pt x="387" y="1530"/>
                  </a:cubicBezTo>
                  <a:cubicBezTo>
                    <a:pt x="389" y="1530"/>
                    <a:pt x="391" y="1530"/>
                    <a:pt x="393" y="1529"/>
                  </a:cubicBezTo>
                  <a:cubicBezTo>
                    <a:pt x="397" y="1557"/>
                    <a:pt x="403" y="1592"/>
                    <a:pt x="406" y="1628"/>
                  </a:cubicBezTo>
                  <a:cubicBezTo>
                    <a:pt x="412" y="1687"/>
                    <a:pt x="422" y="1739"/>
                    <a:pt x="416" y="1786"/>
                  </a:cubicBezTo>
                  <a:cubicBezTo>
                    <a:pt x="411" y="1833"/>
                    <a:pt x="415" y="1889"/>
                    <a:pt x="415" y="1889"/>
                  </a:cubicBezTo>
                  <a:cubicBezTo>
                    <a:pt x="415" y="1900"/>
                    <a:pt x="416" y="1911"/>
                    <a:pt x="418" y="1921"/>
                  </a:cubicBezTo>
                  <a:cubicBezTo>
                    <a:pt x="420" y="1934"/>
                    <a:pt x="423" y="1946"/>
                    <a:pt x="426" y="1960"/>
                  </a:cubicBezTo>
                  <a:cubicBezTo>
                    <a:pt x="431" y="1989"/>
                    <a:pt x="434" y="2026"/>
                    <a:pt x="423" y="2082"/>
                  </a:cubicBezTo>
                  <a:cubicBezTo>
                    <a:pt x="411" y="2147"/>
                    <a:pt x="429" y="2311"/>
                    <a:pt x="430" y="2340"/>
                  </a:cubicBezTo>
                  <a:cubicBezTo>
                    <a:pt x="431" y="2369"/>
                    <a:pt x="433" y="2450"/>
                    <a:pt x="427" y="2473"/>
                  </a:cubicBezTo>
                  <a:cubicBezTo>
                    <a:pt x="423" y="2490"/>
                    <a:pt x="425" y="2507"/>
                    <a:pt x="426" y="2516"/>
                  </a:cubicBezTo>
                  <a:cubicBezTo>
                    <a:pt x="427" y="2520"/>
                    <a:pt x="428" y="2522"/>
                    <a:pt x="428" y="2523"/>
                  </a:cubicBezTo>
                  <a:cubicBezTo>
                    <a:pt x="423" y="2541"/>
                    <a:pt x="423" y="2553"/>
                    <a:pt x="425" y="2562"/>
                  </a:cubicBezTo>
                  <a:cubicBezTo>
                    <a:pt x="428" y="2576"/>
                    <a:pt x="435" y="2580"/>
                    <a:pt x="435" y="2580"/>
                  </a:cubicBezTo>
                  <a:cubicBezTo>
                    <a:pt x="435" y="2580"/>
                    <a:pt x="446" y="2592"/>
                    <a:pt x="449" y="2608"/>
                  </a:cubicBezTo>
                  <a:cubicBezTo>
                    <a:pt x="449" y="2610"/>
                    <a:pt x="449" y="2613"/>
                    <a:pt x="449" y="2615"/>
                  </a:cubicBezTo>
                  <a:cubicBezTo>
                    <a:pt x="449" y="2616"/>
                    <a:pt x="449" y="2618"/>
                    <a:pt x="450" y="2619"/>
                  </a:cubicBezTo>
                  <a:cubicBezTo>
                    <a:pt x="452" y="2637"/>
                    <a:pt x="470" y="2651"/>
                    <a:pt x="470" y="2651"/>
                  </a:cubicBezTo>
                  <a:cubicBezTo>
                    <a:pt x="470" y="2651"/>
                    <a:pt x="480" y="2653"/>
                    <a:pt x="483" y="2665"/>
                  </a:cubicBezTo>
                  <a:cubicBezTo>
                    <a:pt x="483" y="2667"/>
                    <a:pt x="483" y="2669"/>
                    <a:pt x="483" y="2671"/>
                  </a:cubicBezTo>
                  <a:cubicBezTo>
                    <a:pt x="483" y="2676"/>
                    <a:pt x="483" y="2680"/>
                    <a:pt x="483" y="2684"/>
                  </a:cubicBezTo>
                  <a:cubicBezTo>
                    <a:pt x="485" y="2696"/>
                    <a:pt x="492" y="2703"/>
                    <a:pt x="514" y="2705"/>
                  </a:cubicBezTo>
                  <a:cubicBezTo>
                    <a:pt x="544" y="2707"/>
                    <a:pt x="542" y="2685"/>
                    <a:pt x="542" y="2685"/>
                  </a:cubicBezTo>
                  <a:cubicBezTo>
                    <a:pt x="551" y="2699"/>
                    <a:pt x="566" y="2686"/>
                    <a:pt x="568" y="2683"/>
                  </a:cubicBezTo>
                  <a:cubicBezTo>
                    <a:pt x="569" y="2685"/>
                    <a:pt x="569" y="2685"/>
                    <a:pt x="569" y="2685"/>
                  </a:cubicBezTo>
                  <a:cubicBezTo>
                    <a:pt x="569" y="2684"/>
                    <a:pt x="569" y="2684"/>
                    <a:pt x="569" y="2683"/>
                  </a:cubicBezTo>
                  <a:cubicBezTo>
                    <a:pt x="581" y="2690"/>
                    <a:pt x="591" y="2673"/>
                    <a:pt x="591" y="2673"/>
                  </a:cubicBezTo>
                  <a:cubicBezTo>
                    <a:pt x="603" y="2682"/>
                    <a:pt x="608" y="2657"/>
                    <a:pt x="608" y="2657"/>
                  </a:cubicBezTo>
                  <a:cubicBezTo>
                    <a:pt x="611" y="2649"/>
                    <a:pt x="611" y="2642"/>
                    <a:pt x="610" y="2637"/>
                  </a:cubicBezTo>
                  <a:cubicBezTo>
                    <a:pt x="607" y="2625"/>
                    <a:pt x="598" y="2617"/>
                    <a:pt x="595" y="2608"/>
                  </a:cubicBezTo>
                  <a:cubicBezTo>
                    <a:pt x="590" y="2594"/>
                    <a:pt x="576" y="2589"/>
                    <a:pt x="571" y="2571"/>
                  </a:cubicBezTo>
                  <a:cubicBezTo>
                    <a:pt x="563" y="2541"/>
                    <a:pt x="539" y="2499"/>
                    <a:pt x="539" y="2499"/>
                  </a:cubicBezTo>
                  <a:cubicBezTo>
                    <a:pt x="539" y="2499"/>
                    <a:pt x="528" y="2484"/>
                    <a:pt x="523" y="2454"/>
                  </a:cubicBezTo>
                  <a:cubicBezTo>
                    <a:pt x="518" y="2427"/>
                    <a:pt x="517" y="2387"/>
                    <a:pt x="532" y="2334"/>
                  </a:cubicBezTo>
                  <a:cubicBezTo>
                    <a:pt x="563" y="2220"/>
                    <a:pt x="570" y="2052"/>
                    <a:pt x="572" y="1998"/>
                  </a:cubicBezTo>
                  <a:cubicBezTo>
                    <a:pt x="573" y="1944"/>
                    <a:pt x="586" y="1891"/>
                    <a:pt x="583" y="1834"/>
                  </a:cubicBezTo>
                  <a:cubicBezTo>
                    <a:pt x="580" y="1777"/>
                    <a:pt x="586" y="1729"/>
                    <a:pt x="607" y="1650"/>
                  </a:cubicBezTo>
                  <a:cubicBezTo>
                    <a:pt x="629" y="1572"/>
                    <a:pt x="621" y="1465"/>
                    <a:pt x="623" y="1433"/>
                  </a:cubicBezTo>
                  <a:cubicBezTo>
                    <a:pt x="627" y="1376"/>
                    <a:pt x="620" y="1312"/>
                    <a:pt x="620" y="1312"/>
                  </a:cubicBezTo>
                  <a:cubicBezTo>
                    <a:pt x="620" y="1312"/>
                    <a:pt x="620" y="1312"/>
                    <a:pt x="620" y="1312"/>
                  </a:cubicBezTo>
                  <a:cubicBezTo>
                    <a:pt x="620" y="1311"/>
                    <a:pt x="620" y="1311"/>
                    <a:pt x="620" y="1311"/>
                  </a:cubicBezTo>
                  <a:cubicBezTo>
                    <a:pt x="619" y="1311"/>
                    <a:pt x="619" y="1311"/>
                    <a:pt x="619" y="1311"/>
                  </a:cubicBezTo>
                  <a:cubicBezTo>
                    <a:pt x="618" y="1299"/>
                    <a:pt x="614" y="1276"/>
                    <a:pt x="611" y="1255"/>
                  </a:cubicBezTo>
                  <a:cubicBezTo>
                    <a:pt x="608" y="1242"/>
                    <a:pt x="606" y="1229"/>
                    <a:pt x="603" y="1219"/>
                  </a:cubicBezTo>
                  <a:cubicBezTo>
                    <a:pt x="602" y="1215"/>
                    <a:pt x="601" y="1210"/>
                    <a:pt x="600" y="1204"/>
                  </a:cubicBezTo>
                  <a:cubicBezTo>
                    <a:pt x="593" y="1162"/>
                    <a:pt x="587" y="1083"/>
                    <a:pt x="590" y="1038"/>
                  </a:cubicBezTo>
                  <a:cubicBezTo>
                    <a:pt x="593" y="989"/>
                    <a:pt x="626" y="874"/>
                    <a:pt x="627" y="792"/>
                  </a:cubicBezTo>
                  <a:cubicBezTo>
                    <a:pt x="628" y="793"/>
                    <a:pt x="628" y="793"/>
                    <a:pt x="628" y="793"/>
                  </a:cubicBezTo>
                  <a:cubicBezTo>
                    <a:pt x="628" y="794"/>
                    <a:pt x="628" y="794"/>
                    <a:pt x="628" y="794"/>
                  </a:cubicBezTo>
                  <a:cubicBezTo>
                    <a:pt x="628" y="793"/>
                    <a:pt x="628" y="793"/>
                    <a:pt x="628" y="793"/>
                  </a:cubicBezTo>
                  <a:cubicBezTo>
                    <a:pt x="631" y="799"/>
                    <a:pt x="631" y="799"/>
                    <a:pt x="631" y="799"/>
                  </a:cubicBezTo>
                  <a:cubicBezTo>
                    <a:pt x="632" y="805"/>
                    <a:pt x="634" y="814"/>
                    <a:pt x="636" y="827"/>
                  </a:cubicBezTo>
                  <a:cubicBezTo>
                    <a:pt x="641" y="854"/>
                    <a:pt x="649" y="894"/>
                    <a:pt x="656" y="932"/>
                  </a:cubicBezTo>
                  <a:cubicBezTo>
                    <a:pt x="662" y="970"/>
                    <a:pt x="668" y="1004"/>
                    <a:pt x="668" y="1020"/>
                  </a:cubicBezTo>
                  <a:cubicBezTo>
                    <a:pt x="668" y="1058"/>
                    <a:pt x="669" y="1223"/>
                    <a:pt x="672" y="1250"/>
                  </a:cubicBezTo>
                  <a:cubicBezTo>
                    <a:pt x="676" y="1277"/>
                    <a:pt x="677" y="1307"/>
                    <a:pt x="659" y="1331"/>
                  </a:cubicBezTo>
                  <a:cubicBezTo>
                    <a:pt x="641" y="1356"/>
                    <a:pt x="636" y="1373"/>
                    <a:pt x="634" y="1380"/>
                  </a:cubicBezTo>
                  <a:cubicBezTo>
                    <a:pt x="632" y="1386"/>
                    <a:pt x="633" y="1460"/>
                    <a:pt x="633" y="1460"/>
                  </a:cubicBezTo>
                  <a:cubicBezTo>
                    <a:pt x="634" y="1461"/>
                    <a:pt x="634" y="1461"/>
                    <a:pt x="634" y="1461"/>
                  </a:cubicBezTo>
                  <a:cubicBezTo>
                    <a:pt x="634" y="1461"/>
                    <a:pt x="634" y="1461"/>
                    <a:pt x="634" y="1461"/>
                  </a:cubicBezTo>
                  <a:cubicBezTo>
                    <a:pt x="639" y="1486"/>
                    <a:pt x="639" y="1486"/>
                    <a:pt x="639" y="1486"/>
                  </a:cubicBezTo>
                  <a:cubicBezTo>
                    <a:pt x="665" y="1478"/>
                    <a:pt x="660" y="1412"/>
                    <a:pt x="660" y="1412"/>
                  </a:cubicBezTo>
                  <a:cubicBezTo>
                    <a:pt x="668" y="1421"/>
                    <a:pt x="671" y="1431"/>
                    <a:pt x="672" y="1439"/>
                  </a:cubicBezTo>
                  <a:cubicBezTo>
                    <a:pt x="674" y="1448"/>
                    <a:pt x="674" y="1456"/>
                    <a:pt x="674" y="1461"/>
                  </a:cubicBezTo>
                  <a:cubicBezTo>
                    <a:pt x="675" y="1471"/>
                    <a:pt x="672" y="1497"/>
                    <a:pt x="668" y="1500"/>
                  </a:cubicBezTo>
                  <a:cubicBezTo>
                    <a:pt x="665" y="1502"/>
                    <a:pt x="659" y="1519"/>
                    <a:pt x="661" y="1528"/>
                  </a:cubicBezTo>
                  <a:cubicBezTo>
                    <a:pt x="661" y="1531"/>
                    <a:pt x="662" y="1533"/>
                    <a:pt x="663" y="1534"/>
                  </a:cubicBezTo>
                  <a:cubicBezTo>
                    <a:pt x="670" y="1541"/>
                    <a:pt x="682" y="1532"/>
                    <a:pt x="682" y="1532"/>
                  </a:cubicBezTo>
                  <a:cubicBezTo>
                    <a:pt x="691" y="1537"/>
                    <a:pt x="699" y="1530"/>
                    <a:pt x="704" y="1524"/>
                  </a:cubicBezTo>
                  <a:cubicBezTo>
                    <a:pt x="704" y="1525"/>
                    <a:pt x="704" y="1525"/>
                    <a:pt x="704" y="1526"/>
                  </a:cubicBezTo>
                  <a:cubicBezTo>
                    <a:pt x="705" y="1523"/>
                    <a:pt x="705" y="1523"/>
                    <a:pt x="705" y="1523"/>
                  </a:cubicBezTo>
                  <a:cubicBezTo>
                    <a:pt x="707" y="1521"/>
                    <a:pt x="708" y="1519"/>
                    <a:pt x="708" y="1519"/>
                  </a:cubicBezTo>
                  <a:cubicBezTo>
                    <a:pt x="717" y="1520"/>
                    <a:pt x="741" y="1500"/>
                    <a:pt x="750" y="1481"/>
                  </a:cubicBezTo>
                  <a:cubicBezTo>
                    <a:pt x="760" y="1461"/>
                    <a:pt x="765" y="1408"/>
                    <a:pt x="758" y="1367"/>
                  </a:cubicBezTo>
                  <a:cubicBezTo>
                    <a:pt x="750" y="1327"/>
                    <a:pt x="750" y="1273"/>
                    <a:pt x="758" y="1227"/>
                  </a:cubicBezTo>
                  <a:close/>
                </a:path>
              </a:pathLst>
            </a:custGeom>
            <a:grpFill/>
            <a:ln w="0" cap="rnd" cmpd="sng">
              <a:solidFill>
                <a:schemeClr val="tx1"/>
              </a:solidFill>
              <a:prstDash val="solid"/>
              <a:round/>
              <a:headEnd/>
              <a:tailEnd/>
            </a:ln>
          </p:spPr>
          <p:txBody>
            <a:bodyPr/>
            <a:lstStyle/>
            <a:p>
              <a:endParaRPr lang="fr-FR" sz="1114"/>
            </a:p>
          </p:txBody>
        </p:sp>
      </p:grpSp>
      <p:grpSp>
        <p:nvGrpSpPr>
          <p:cNvPr id="62" name="Group 206">
            <a:extLst>
              <a:ext uri="{FF2B5EF4-FFF2-40B4-BE49-F238E27FC236}">
                <a16:creationId xmlns:a16="http://schemas.microsoft.com/office/drawing/2014/main" id="{9BC62FFD-AD17-0A32-9B0E-145C2F32B81F}"/>
              </a:ext>
            </a:extLst>
          </p:cNvPr>
          <p:cNvGrpSpPr>
            <a:grpSpLocks/>
          </p:cNvGrpSpPr>
          <p:nvPr/>
        </p:nvGrpSpPr>
        <p:grpSpPr bwMode="auto">
          <a:xfrm>
            <a:off x="7323134" y="3163189"/>
            <a:ext cx="171732" cy="507790"/>
            <a:chOff x="1531" y="712"/>
            <a:chExt cx="630" cy="2189"/>
          </a:xfrm>
          <a:solidFill>
            <a:schemeClr val="bg1">
              <a:alpha val="35000"/>
            </a:schemeClr>
          </a:solidFill>
        </p:grpSpPr>
        <p:sp>
          <p:nvSpPr>
            <p:cNvPr id="63" name="Freeform 207">
              <a:extLst>
                <a:ext uri="{FF2B5EF4-FFF2-40B4-BE49-F238E27FC236}">
                  <a16:creationId xmlns:a16="http://schemas.microsoft.com/office/drawing/2014/main" id="{22149079-3989-E85E-4509-ACA65F992986}"/>
                </a:ext>
              </a:extLst>
            </p:cNvPr>
            <p:cNvSpPr>
              <a:spLocks/>
            </p:cNvSpPr>
            <p:nvPr/>
          </p:nvSpPr>
          <p:spPr bwMode="auto">
            <a:xfrm>
              <a:off x="1531" y="712"/>
              <a:ext cx="630" cy="2189"/>
            </a:xfrm>
            <a:custGeom>
              <a:avLst/>
              <a:gdLst>
                <a:gd name="T0" fmla="*/ 389 w 778"/>
                <a:gd name="T1" fmla="*/ 340 h 2707"/>
                <a:gd name="T2" fmla="*/ 264 w 778"/>
                <a:gd name="T3" fmla="*/ 215 h 2707"/>
                <a:gd name="T4" fmla="*/ 264 w 778"/>
                <a:gd name="T5" fmla="*/ 213 h 2707"/>
                <a:gd name="T6" fmla="*/ 274 w 778"/>
                <a:gd name="T7" fmla="*/ 193 h 2707"/>
                <a:gd name="T8" fmla="*/ 292 w 778"/>
                <a:gd name="T9" fmla="*/ 150 h 2707"/>
                <a:gd name="T10" fmla="*/ 300 w 778"/>
                <a:gd name="T11" fmla="*/ 116 h 2707"/>
                <a:gd name="T12" fmla="*/ 286 w 778"/>
                <a:gd name="T13" fmla="*/ 112 h 2707"/>
                <a:gd name="T14" fmla="*/ 285 w 778"/>
                <a:gd name="T15" fmla="*/ 87 h 2707"/>
                <a:gd name="T16" fmla="*/ 236 w 778"/>
                <a:gd name="T17" fmla="*/ 11 h 2707"/>
                <a:gd name="T18" fmla="*/ 206 w 778"/>
                <a:gd name="T19" fmla="*/ 3 h 2707"/>
                <a:gd name="T20" fmla="*/ 147 w 778"/>
                <a:gd name="T21" fmla="*/ 14 h 2707"/>
                <a:gd name="T22" fmla="*/ 124 w 778"/>
                <a:gd name="T23" fmla="*/ 40 h 2707"/>
                <a:gd name="T24" fmla="*/ 119 w 778"/>
                <a:gd name="T25" fmla="*/ 82 h 2707"/>
                <a:gd name="T26" fmla="*/ 124 w 778"/>
                <a:gd name="T27" fmla="*/ 123 h 2707"/>
                <a:gd name="T28" fmla="*/ 126 w 778"/>
                <a:gd name="T29" fmla="*/ 129 h 2707"/>
                <a:gd name="T30" fmla="*/ 127 w 778"/>
                <a:gd name="T31" fmla="*/ 134 h 2707"/>
                <a:gd name="T32" fmla="*/ 130 w 778"/>
                <a:gd name="T33" fmla="*/ 139 h 2707"/>
                <a:gd name="T34" fmla="*/ 116 w 778"/>
                <a:gd name="T35" fmla="*/ 152 h 2707"/>
                <a:gd name="T36" fmla="*/ 148 w 778"/>
                <a:gd name="T37" fmla="*/ 192 h 2707"/>
                <a:gd name="T38" fmla="*/ 160 w 778"/>
                <a:gd name="T39" fmla="*/ 254 h 2707"/>
                <a:gd name="T40" fmla="*/ 9 w 778"/>
                <a:gd name="T41" fmla="*/ 658 h 2707"/>
                <a:gd name="T42" fmla="*/ 4 w 778"/>
                <a:gd name="T43" fmla="*/ 770 h 2707"/>
                <a:gd name="T44" fmla="*/ 23 w 778"/>
                <a:gd name="T45" fmla="*/ 784 h 2707"/>
                <a:gd name="T46" fmla="*/ 58 w 778"/>
                <a:gd name="T47" fmla="*/ 788 h 2707"/>
                <a:gd name="T48" fmla="*/ 54 w 778"/>
                <a:gd name="T49" fmla="*/ 754 h 2707"/>
                <a:gd name="T50" fmla="*/ 74 w 778"/>
                <a:gd name="T51" fmla="*/ 712 h 2707"/>
                <a:gd name="T52" fmla="*/ 65 w 778"/>
                <a:gd name="T53" fmla="*/ 545 h 2707"/>
                <a:gd name="T54" fmla="*/ 92 w 778"/>
                <a:gd name="T55" fmla="*/ 452 h 2707"/>
                <a:gd name="T56" fmla="*/ 78 w 778"/>
                <a:gd name="T57" fmla="*/ 758 h 2707"/>
                <a:gd name="T58" fmla="*/ 96 w 778"/>
                <a:gd name="T59" fmla="*/ 969 h 2707"/>
                <a:gd name="T60" fmla="*/ 126 w 778"/>
                <a:gd name="T61" fmla="*/ 1250 h 2707"/>
                <a:gd name="T62" fmla="*/ 81 w 778"/>
                <a:gd name="T63" fmla="*/ 1400 h 2707"/>
                <a:gd name="T64" fmla="*/ 103 w 778"/>
                <a:gd name="T65" fmla="*/ 1420 h 2707"/>
                <a:gd name="T66" fmla="*/ 133 w 778"/>
                <a:gd name="T67" fmla="*/ 1430 h 2707"/>
                <a:gd name="T68" fmla="*/ 174 w 778"/>
                <a:gd name="T69" fmla="*/ 1364 h 2707"/>
                <a:gd name="T70" fmla="*/ 178 w 778"/>
                <a:gd name="T71" fmla="*/ 1308 h 2707"/>
                <a:gd name="T72" fmla="*/ 181 w 778"/>
                <a:gd name="T73" fmla="*/ 1101 h 2707"/>
                <a:gd name="T74" fmla="*/ 184 w 778"/>
                <a:gd name="T75" fmla="*/ 944 h 2707"/>
                <a:gd name="T76" fmla="*/ 209 w 778"/>
                <a:gd name="T77" fmla="*/ 808 h 2707"/>
                <a:gd name="T78" fmla="*/ 222 w 778"/>
                <a:gd name="T79" fmla="*/ 1016 h 2707"/>
                <a:gd name="T80" fmla="*/ 227 w 778"/>
                <a:gd name="T81" fmla="*/ 1308 h 2707"/>
                <a:gd name="T82" fmla="*/ 231 w 778"/>
                <a:gd name="T83" fmla="*/ 1364 h 2707"/>
                <a:gd name="T84" fmla="*/ 250 w 778"/>
                <a:gd name="T85" fmla="*/ 1402 h 2707"/>
                <a:gd name="T86" fmla="*/ 273 w 778"/>
                <a:gd name="T87" fmla="*/ 1430 h 2707"/>
                <a:gd name="T88" fmla="*/ 302 w 778"/>
                <a:gd name="T89" fmla="*/ 1419 h 2707"/>
                <a:gd name="T90" fmla="*/ 316 w 778"/>
                <a:gd name="T91" fmla="*/ 1379 h 2707"/>
                <a:gd name="T92" fmla="*/ 283 w 778"/>
                <a:gd name="T93" fmla="*/ 1234 h 2707"/>
                <a:gd name="T94" fmla="*/ 330 w 778"/>
                <a:gd name="T95" fmla="*/ 758 h 2707"/>
                <a:gd name="T96" fmla="*/ 329 w 778"/>
                <a:gd name="T97" fmla="*/ 693 h 2707"/>
                <a:gd name="T98" fmla="*/ 313 w 778"/>
                <a:gd name="T99" fmla="*/ 548 h 2707"/>
                <a:gd name="T100" fmla="*/ 334 w 778"/>
                <a:gd name="T101" fmla="*/ 419 h 2707"/>
                <a:gd name="T102" fmla="*/ 355 w 778"/>
                <a:gd name="T103" fmla="*/ 539 h 2707"/>
                <a:gd name="T104" fmla="*/ 336 w 778"/>
                <a:gd name="T105" fmla="*/ 772 h 2707"/>
                <a:gd name="T106" fmla="*/ 350 w 778"/>
                <a:gd name="T107" fmla="*/ 746 h 2707"/>
                <a:gd name="T108" fmla="*/ 351 w 778"/>
                <a:gd name="T109" fmla="*/ 808 h 2707"/>
                <a:gd name="T110" fmla="*/ 374 w 778"/>
                <a:gd name="T111" fmla="*/ 807 h 2707"/>
                <a:gd name="T112" fmla="*/ 402 w 778"/>
                <a:gd name="T113" fmla="*/ 723 h 270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778" h="2707">
                  <a:moveTo>
                    <a:pt x="758" y="1227"/>
                  </a:moveTo>
                  <a:cubicBezTo>
                    <a:pt x="775" y="1130"/>
                    <a:pt x="778" y="1007"/>
                    <a:pt x="776" y="974"/>
                  </a:cubicBezTo>
                  <a:cubicBezTo>
                    <a:pt x="773" y="941"/>
                    <a:pt x="743" y="794"/>
                    <a:pt x="736" y="674"/>
                  </a:cubicBezTo>
                  <a:cubicBezTo>
                    <a:pt x="736" y="663"/>
                    <a:pt x="734" y="652"/>
                    <a:pt x="733" y="642"/>
                  </a:cubicBezTo>
                  <a:cubicBezTo>
                    <a:pt x="717" y="550"/>
                    <a:pt x="657" y="530"/>
                    <a:pt x="644" y="529"/>
                  </a:cubicBezTo>
                  <a:cubicBezTo>
                    <a:pt x="629" y="528"/>
                    <a:pt x="575" y="509"/>
                    <a:pt x="528" y="494"/>
                  </a:cubicBezTo>
                  <a:cubicBezTo>
                    <a:pt x="522" y="493"/>
                    <a:pt x="518" y="490"/>
                    <a:pt x="514" y="487"/>
                  </a:cubicBezTo>
                  <a:cubicBezTo>
                    <a:pt x="498" y="469"/>
                    <a:pt x="496" y="433"/>
                    <a:pt x="498" y="407"/>
                  </a:cubicBezTo>
                  <a:cubicBezTo>
                    <a:pt x="498" y="407"/>
                    <a:pt x="498" y="406"/>
                    <a:pt x="498" y="406"/>
                  </a:cubicBezTo>
                  <a:cubicBezTo>
                    <a:pt x="498" y="406"/>
                    <a:pt x="498" y="406"/>
                    <a:pt x="498" y="406"/>
                  </a:cubicBezTo>
                  <a:cubicBezTo>
                    <a:pt x="498" y="405"/>
                    <a:pt x="498" y="403"/>
                    <a:pt x="498" y="402"/>
                  </a:cubicBezTo>
                  <a:cubicBezTo>
                    <a:pt x="498" y="402"/>
                    <a:pt x="498" y="402"/>
                    <a:pt x="498" y="402"/>
                  </a:cubicBezTo>
                  <a:cubicBezTo>
                    <a:pt x="498" y="403"/>
                    <a:pt x="498" y="404"/>
                    <a:pt x="498" y="406"/>
                  </a:cubicBezTo>
                  <a:cubicBezTo>
                    <a:pt x="499" y="401"/>
                    <a:pt x="499" y="401"/>
                    <a:pt x="499" y="401"/>
                  </a:cubicBezTo>
                  <a:cubicBezTo>
                    <a:pt x="502" y="395"/>
                    <a:pt x="504" y="390"/>
                    <a:pt x="507" y="385"/>
                  </a:cubicBezTo>
                  <a:cubicBezTo>
                    <a:pt x="512" y="376"/>
                    <a:pt x="515" y="369"/>
                    <a:pt x="516" y="365"/>
                  </a:cubicBezTo>
                  <a:cubicBezTo>
                    <a:pt x="518" y="357"/>
                    <a:pt x="522" y="341"/>
                    <a:pt x="526" y="321"/>
                  </a:cubicBezTo>
                  <a:cubicBezTo>
                    <a:pt x="530" y="323"/>
                    <a:pt x="534" y="323"/>
                    <a:pt x="538" y="322"/>
                  </a:cubicBezTo>
                  <a:cubicBezTo>
                    <a:pt x="549" y="317"/>
                    <a:pt x="550" y="302"/>
                    <a:pt x="550" y="291"/>
                  </a:cubicBezTo>
                  <a:cubicBezTo>
                    <a:pt x="550" y="289"/>
                    <a:pt x="550" y="287"/>
                    <a:pt x="550" y="285"/>
                  </a:cubicBezTo>
                  <a:cubicBezTo>
                    <a:pt x="550" y="284"/>
                    <a:pt x="550" y="284"/>
                    <a:pt x="550" y="283"/>
                  </a:cubicBezTo>
                  <a:cubicBezTo>
                    <a:pt x="550" y="273"/>
                    <a:pt x="553" y="261"/>
                    <a:pt x="557" y="252"/>
                  </a:cubicBezTo>
                  <a:cubicBezTo>
                    <a:pt x="560" y="242"/>
                    <a:pt x="563" y="234"/>
                    <a:pt x="565" y="224"/>
                  </a:cubicBezTo>
                  <a:cubicBezTo>
                    <a:pt x="565" y="222"/>
                    <a:pt x="565" y="220"/>
                    <a:pt x="565" y="219"/>
                  </a:cubicBezTo>
                  <a:cubicBezTo>
                    <a:pt x="565" y="211"/>
                    <a:pt x="562" y="203"/>
                    <a:pt x="553" y="202"/>
                  </a:cubicBezTo>
                  <a:cubicBezTo>
                    <a:pt x="547" y="202"/>
                    <a:pt x="542" y="206"/>
                    <a:pt x="538" y="211"/>
                  </a:cubicBezTo>
                  <a:cubicBezTo>
                    <a:pt x="538" y="211"/>
                    <a:pt x="538" y="211"/>
                    <a:pt x="538" y="211"/>
                  </a:cubicBezTo>
                  <a:cubicBezTo>
                    <a:pt x="538" y="211"/>
                    <a:pt x="538" y="212"/>
                    <a:pt x="538" y="212"/>
                  </a:cubicBezTo>
                  <a:cubicBezTo>
                    <a:pt x="538" y="210"/>
                    <a:pt x="538" y="208"/>
                    <a:pt x="538" y="206"/>
                  </a:cubicBezTo>
                  <a:cubicBezTo>
                    <a:pt x="539" y="196"/>
                    <a:pt x="541" y="185"/>
                    <a:pt x="539" y="176"/>
                  </a:cubicBezTo>
                  <a:cubicBezTo>
                    <a:pt x="539" y="174"/>
                    <a:pt x="539" y="173"/>
                    <a:pt x="538" y="171"/>
                  </a:cubicBezTo>
                  <a:cubicBezTo>
                    <a:pt x="538" y="169"/>
                    <a:pt x="537" y="167"/>
                    <a:pt x="537" y="165"/>
                  </a:cubicBezTo>
                  <a:cubicBezTo>
                    <a:pt x="536" y="159"/>
                    <a:pt x="535" y="153"/>
                    <a:pt x="534" y="147"/>
                  </a:cubicBezTo>
                  <a:cubicBezTo>
                    <a:pt x="529" y="117"/>
                    <a:pt x="517" y="94"/>
                    <a:pt x="501" y="68"/>
                  </a:cubicBezTo>
                  <a:cubicBezTo>
                    <a:pt x="495" y="60"/>
                    <a:pt x="489" y="53"/>
                    <a:pt x="482" y="46"/>
                  </a:cubicBezTo>
                  <a:cubicBezTo>
                    <a:pt x="471" y="35"/>
                    <a:pt x="457" y="26"/>
                    <a:pt x="443" y="20"/>
                  </a:cubicBezTo>
                  <a:cubicBezTo>
                    <a:pt x="443" y="20"/>
                    <a:pt x="442" y="19"/>
                    <a:pt x="442" y="19"/>
                  </a:cubicBezTo>
                  <a:cubicBezTo>
                    <a:pt x="446" y="20"/>
                    <a:pt x="450" y="21"/>
                    <a:pt x="454" y="21"/>
                  </a:cubicBezTo>
                  <a:cubicBezTo>
                    <a:pt x="448" y="15"/>
                    <a:pt x="431" y="11"/>
                    <a:pt x="422" y="9"/>
                  </a:cubicBezTo>
                  <a:cubicBezTo>
                    <a:pt x="411" y="6"/>
                    <a:pt x="400" y="6"/>
                    <a:pt x="389" y="6"/>
                  </a:cubicBezTo>
                  <a:cubicBezTo>
                    <a:pt x="393" y="5"/>
                    <a:pt x="397" y="3"/>
                    <a:pt x="401" y="3"/>
                  </a:cubicBezTo>
                  <a:cubicBezTo>
                    <a:pt x="385" y="0"/>
                    <a:pt x="353" y="2"/>
                    <a:pt x="336" y="13"/>
                  </a:cubicBezTo>
                  <a:cubicBezTo>
                    <a:pt x="334" y="13"/>
                    <a:pt x="331" y="14"/>
                    <a:pt x="328" y="15"/>
                  </a:cubicBezTo>
                  <a:cubicBezTo>
                    <a:pt x="311" y="15"/>
                    <a:pt x="294" y="17"/>
                    <a:pt x="278" y="26"/>
                  </a:cubicBezTo>
                  <a:cubicBezTo>
                    <a:pt x="284" y="27"/>
                    <a:pt x="293" y="22"/>
                    <a:pt x="299" y="25"/>
                  </a:cubicBezTo>
                  <a:cubicBezTo>
                    <a:pt x="281" y="29"/>
                    <a:pt x="264" y="35"/>
                    <a:pt x="252" y="51"/>
                  </a:cubicBezTo>
                  <a:cubicBezTo>
                    <a:pt x="259" y="47"/>
                    <a:pt x="267" y="45"/>
                    <a:pt x="275" y="44"/>
                  </a:cubicBezTo>
                  <a:cubicBezTo>
                    <a:pt x="261" y="53"/>
                    <a:pt x="243" y="62"/>
                    <a:pt x="234" y="76"/>
                  </a:cubicBezTo>
                  <a:cubicBezTo>
                    <a:pt x="241" y="73"/>
                    <a:pt x="248" y="68"/>
                    <a:pt x="255" y="65"/>
                  </a:cubicBezTo>
                  <a:cubicBezTo>
                    <a:pt x="248" y="72"/>
                    <a:pt x="244" y="80"/>
                    <a:pt x="241" y="89"/>
                  </a:cubicBezTo>
                  <a:cubicBezTo>
                    <a:pt x="234" y="101"/>
                    <a:pt x="228" y="115"/>
                    <a:pt x="226" y="131"/>
                  </a:cubicBezTo>
                  <a:cubicBezTo>
                    <a:pt x="224" y="138"/>
                    <a:pt x="224" y="146"/>
                    <a:pt x="224" y="154"/>
                  </a:cubicBezTo>
                  <a:cubicBezTo>
                    <a:pt x="224" y="178"/>
                    <a:pt x="224" y="201"/>
                    <a:pt x="231" y="224"/>
                  </a:cubicBezTo>
                  <a:cubicBezTo>
                    <a:pt x="231" y="224"/>
                    <a:pt x="231" y="224"/>
                    <a:pt x="231" y="224"/>
                  </a:cubicBezTo>
                  <a:cubicBezTo>
                    <a:pt x="231" y="225"/>
                    <a:pt x="231" y="226"/>
                    <a:pt x="232" y="227"/>
                  </a:cubicBezTo>
                  <a:cubicBezTo>
                    <a:pt x="232" y="228"/>
                    <a:pt x="233" y="230"/>
                    <a:pt x="233" y="232"/>
                  </a:cubicBezTo>
                  <a:cubicBezTo>
                    <a:pt x="233" y="232"/>
                    <a:pt x="233" y="232"/>
                    <a:pt x="233" y="232"/>
                  </a:cubicBezTo>
                  <a:cubicBezTo>
                    <a:pt x="234" y="234"/>
                    <a:pt x="234" y="235"/>
                    <a:pt x="235" y="237"/>
                  </a:cubicBezTo>
                  <a:cubicBezTo>
                    <a:pt x="235" y="237"/>
                    <a:pt x="235" y="237"/>
                    <a:pt x="235" y="238"/>
                  </a:cubicBezTo>
                  <a:cubicBezTo>
                    <a:pt x="235" y="239"/>
                    <a:pt x="236" y="241"/>
                    <a:pt x="236" y="243"/>
                  </a:cubicBezTo>
                  <a:cubicBezTo>
                    <a:pt x="236" y="243"/>
                    <a:pt x="236" y="243"/>
                    <a:pt x="236" y="243"/>
                  </a:cubicBezTo>
                  <a:cubicBezTo>
                    <a:pt x="237" y="245"/>
                    <a:pt x="237" y="246"/>
                    <a:pt x="238" y="248"/>
                  </a:cubicBezTo>
                  <a:cubicBezTo>
                    <a:pt x="238" y="248"/>
                    <a:pt x="238" y="248"/>
                    <a:pt x="238" y="249"/>
                  </a:cubicBezTo>
                  <a:cubicBezTo>
                    <a:pt x="239" y="250"/>
                    <a:pt x="239" y="252"/>
                    <a:pt x="240" y="253"/>
                  </a:cubicBezTo>
                  <a:cubicBezTo>
                    <a:pt x="240" y="254"/>
                    <a:pt x="240" y="254"/>
                    <a:pt x="241" y="255"/>
                  </a:cubicBezTo>
                  <a:cubicBezTo>
                    <a:pt x="241" y="256"/>
                    <a:pt x="242" y="257"/>
                    <a:pt x="242" y="259"/>
                  </a:cubicBezTo>
                  <a:cubicBezTo>
                    <a:pt x="243" y="259"/>
                    <a:pt x="243" y="260"/>
                    <a:pt x="243" y="260"/>
                  </a:cubicBezTo>
                  <a:cubicBezTo>
                    <a:pt x="244" y="262"/>
                    <a:pt x="244" y="263"/>
                    <a:pt x="245" y="264"/>
                  </a:cubicBezTo>
                  <a:cubicBezTo>
                    <a:pt x="245" y="265"/>
                    <a:pt x="245" y="265"/>
                    <a:pt x="245" y="265"/>
                  </a:cubicBezTo>
                  <a:cubicBezTo>
                    <a:pt x="242" y="264"/>
                    <a:pt x="239" y="264"/>
                    <a:pt x="236" y="264"/>
                  </a:cubicBezTo>
                  <a:cubicBezTo>
                    <a:pt x="232" y="265"/>
                    <a:pt x="229" y="265"/>
                    <a:pt x="227" y="267"/>
                  </a:cubicBezTo>
                  <a:cubicBezTo>
                    <a:pt x="219" y="271"/>
                    <a:pt x="218" y="279"/>
                    <a:pt x="218" y="287"/>
                  </a:cubicBezTo>
                  <a:cubicBezTo>
                    <a:pt x="219" y="297"/>
                    <a:pt x="227" y="304"/>
                    <a:pt x="234" y="311"/>
                  </a:cubicBezTo>
                  <a:cubicBezTo>
                    <a:pt x="246" y="323"/>
                    <a:pt x="252" y="339"/>
                    <a:pt x="261" y="352"/>
                  </a:cubicBezTo>
                  <a:cubicBezTo>
                    <a:pt x="265" y="357"/>
                    <a:pt x="271" y="364"/>
                    <a:pt x="279" y="363"/>
                  </a:cubicBezTo>
                  <a:cubicBezTo>
                    <a:pt x="279" y="363"/>
                    <a:pt x="279" y="363"/>
                    <a:pt x="279" y="363"/>
                  </a:cubicBezTo>
                  <a:cubicBezTo>
                    <a:pt x="279" y="363"/>
                    <a:pt x="279" y="363"/>
                    <a:pt x="279" y="363"/>
                  </a:cubicBezTo>
                  <a:cubicBezTo>
                    <a:pt x="281" y="362"/>
                    <a:pt x="283" y="361"/>
                    <a:pt x="284" y="360"/>
                  </a:cubicBezTo>
                  <a:cubicBezTo>
                    <a:pt x="292" y="376"/>
                    <a:pt x="301" y="392"/>
                    <a:pt x="310" y="403"/>
                  </a:cubicBezTo>
                  <a:cubicBezTo>
                    <a:pt x="313" y="427"/>
                    <a:pt x="315" y="465"/>
                    <a:pt x="301" y="480"/>
                  </a:cubicBezTo>
                  <a:cubicBezTo>
                    <a:pt x="281" y="503"/>
                    <a:pt x="221" y="510"/>
                    <a:pt x="194" y="516"/>
                  </a:cubicBezTo>
                  <a:cubicBezTo>
                    <a:pt x="167" y="523"/>
                    <a:pt x="91" y="519"/>
                    <a:pt x="79" y="655"/>
                  </a:cubicBezTo>
                  <a:cubicBezTo>
                    <a:pt x="68" y="790"/>
                    <a:pt x="15" y="884"/>
                    <a:pt x="7" y="982"/>
                  </a:cubicBezTo>
                  <a:cubicBezTo>
                    <a:pt x="0" y="1081"/>
                    <a:pt x="15" y="1213"/>
                    <a:pt x="17" y="1245"/>
                  </a:cubicBezTo>
                  <a:cubicBezTo>
                    <a:pt x="20" y="1278"/>
                    <a:pt x="22" y="1347"/>
                    <a:pt x="11" y="1379"/>
                  </a:cubicBezTo>
                  <a:cubicBezTo>
                    <a:pt x="0" y="1410"/>
                    <a:pt x="8" y="1454"/>
                    <a:pt x="8" y="1454"/>
                  </a:cubicBezTo>
                  <a:cubicBezTo>
                    <a:pt x="8" y="1454"/>
                    <a:pt x="8" y="1454"/>
                    <a:pt x="8" y="1454"/>
                  </a:cubicBezTo>
                  <a:cubicBezTo>
                    <a:pt x="8" y="1455"/>
                    <a:pt x="8" y="1455"/>
                    <a:pt x="8" y="1455"/>
                  </a:cubicBezTo>
                  <a:cubicBezTo>
                    <a:pt x="8" y="1455"/>
                    <a:pt x="13" y="1461"/>
                    <a:pt x="21" y="1468"/>
                  </a:cubicBezTo>
                  <a:cubicBezTo>
                    <a:pt x="21" y="1470"/>
                    <a:pt x="22" y="1472"/>
                    <a:pt x="24" y="1474"/>
                  </a:cubicBezTo>
                  <a:cubicBezTo>
                    <a:pt x="22" y="1469"/>
                    <a:pt x="22" y="1469"/>
                    <a:pt x="22" y="1469"/>
                  </a:cubicBezTo>
                  <a:cubicBezTo>
                    <a:pt x="29" y="1476"/>
                    <a:pt x="39" y="1483"/>
                    <a:pt x="45" y="1483"/>
                  </a:cubicBezTo>
                  <a:cubicBezTo>
                    <a:pt x="45" y="1483"/>
                    <a:pt x="78" y="1509"/>
                    <a:pt x="96" y="1508"/>
                  </a:cubicBezTo>
                  <a:cubicBezTo>
                    <a:pt x="100" y="1507"/>
                    <a:pt x="99" y="1498"/>
                    <a:pt x="99" y="1498"/>
                  </a:cubicBezTo>
                  <a:cubicBezTo>
                    <a:pt x="99" y="1498"/>
                    <a:pt x="110" y="1500"/>
                    <a:pt x="110" y="1491"/>
                  </a:cubicBezTo>
                  <a:cubicBezTo>
                    <a:pt x="110" y="1490"/>
                    <a:pt x="110" y="1489"/>
                    <a:pt x="110" y="1489"/>
                  </a:cubicBezTo>
                  <a:cubicBezTo>
                    <a:pt x="108" y="1480"/>
                    <a:pt x="89" y="1472"/>
                    <a:pt x="88" y="1471"/>
                  </a:cubicBezTo>
                  <a:cubicBezTo>
                    <a:pt x="88" y="1465"/>
                    <a:pt x="86" y="1423"/>
                    <a:pt x="86" y="1421"/>
                  </a:cubicBezTo>
                  <a:cubicBezTo>
                    <a:pt x="85" y="1419"/>
                    <a:pt x="99" y="1400"/>
                    <a:pt x="101" y="1398"/>
                  </a:cubicBezTo>
                  <a:cubicBezTo>
                    <a:pt x="101" y="1401"/>
                    <a:pt x="100" y="1413"/>
                    <a:pt x="102" y="1425"/>
                  </a:cubicBezTo>
                  <a:cubicBezTo>
                    <a:pt x="105" y="1442"/>
                    <a:pt x="113" y="1460"/>
                    <a:pt x="133" y="1463"/>
                  </a:cubicBezTo>
                  <a:cubicBezTo>
                    <a:pt x="133" y="1463"/>
                    <a:pt x="136" y="1426"/>
                    <a:pt x="138" y="1420"/>
                  </a:cubicBezTo>
                  <a:cubicBezTo>
                    <a:pt x="139" y="1414"/>
                    <a:pt x="139" y="1350"/>
                    <a:pt x="139" y="1350"/>
                  </a:cubicBezTo>
                  <a:cubicBezTo>
                    <a:pt x="139" y="1350"/>
                    <a:pt x="139" y="1348"/>
                    <a:pt x="138" y="1345"/>
                  </a:cubicBezTo>
                  <a:cubicBezTo>
                    <a:pt x="137" y="1339"/>
                    <a:pt x="133" y="1325"/>
                    <a:pt x="118" y="1306"/>
                  </a:cubicBezTo>
                  <a:cubicBezTo>
                    <a:pt x="109" y="1294"/>
                    <a:pt x="105" y="1282"/>
                    <a:pt x="103" y="1269"/>
                  </a:cubicBezTo>
                  <a:cubicBezTo>
                    <a:pt x="100" y="1252"/>
                    <a:pt x="101" y="1236"/>
                    <a:pt x="100" y="1223"/>
                  </a:cubicBezTo>
                  <a:cubicBezTo>
                    <a:pt x="98" y="1200"/>
                    <a:pt x="117" y="1048"/>
                    <a:pt x="122" y="1031"/>
                  </a:cubicBezTo>
                  <a:cubicBezTo>
                    <a:pt x="128" y="1014"/>
                    <a:pt x="132" y="953"/>
                    <a:pt x="131" y="934"/>
                  </a:cubicBezTo>
                  <a:cubicBezTo>
                    <a:pt x="129" y="914"/>
                    <a:pt x="166" y="815"/>
                    <a:pt x="168" y="810"/>
                  </a:cubicBezTo>
                  <a:cubicBezTo>
                    <a:pt x="170" y="809"/>
                    <a:pt x="170" y="809"/>
                    <a:pt x="170" y="809"/>
                  </a:cubicBezTo>
                  <a:cubicBezTo>
                    <a:pt x="170" y="825"/>
                    <a:pt x="171" y="841"/>
                    <a:pt x="172" y="855"/>
                  </a:cubicBezTo>
                  <a:cubicBezTo>
                    <a:pt x="178" y="907"/>
                    <a:pt x="181" y="1087"/>
                    <a:pt x="176" y="1126"/>
                  </a:cubicBezTo>
                  <a:cubicBezTo>
                    <a:pt x="171" y="1165"/>
                    <a:pt x="182" y="1180"/>
                    <a:pt x="162" y="1319"/>
                  </a:cubicBezTo>
                  <a:cubicBezTo>
                    <a:pt x="161" y="1319"/>
                    <a:pt x="161" y="1319"/>
                    <a:pt x="161" y="1319"/>
                  </a:cubicBezTo>
                  <a:cubicBezTo>
                    <a:pt x="161" y="1319"/>
                    <a:pt x="151" y="1402"/>
                    <a:pt x="147" y="1433"/>
                  </a:cubicBezTo>
                  <a:cubicBezTo>
                    <a:pt x="143" y="1460"/>
                    <a:pt x="136" y="1546"/>
                    <a:pt x="149" y="1620"/>
                  </a:cubicBezTo>
                  <a:cubicBezTo>
                    <a:pt x="151" y="1630"/>
                    <a:pt x="153" y="1640"/>
                    <a:pt x="156" y="1650"/>
                  </a:cubicBezTo>
                  <a:cubicBezTo>
                    <a:pt x="164" y="1679"/>
                    <a:pt x="169" y="1704"/>
                    <a:pt x="173" y="1727"/>
                  </a:cubicBezTo>
                  <a:cubicBezTo>
                    <a:pt x="180" y="1765"/>
                    <a:pt x="182" y="1798"/>
                    <a:pt x="180" y="1833"/>
                  </a:cubicBezTo>
                  <a:cubicBezTo>
                    <a:pt x="177" y="1890"/>
                    <a:pt x="190" y="1943"/>
                    <a:pt x="191" y="1997"/>
                  </a:cubicBezTo>
                  <a:cubicBezTo>
                    <a:pt x="192" y="2041"/>
                    <a:pt x="197" y="2161"/>
                    <a:pt x="216" y="2265"/>
                  </a:cubicBezTo>
                  <a:cubicBezTo>
                    <a:pt x="220" y="2289"/>
                    <a:pt x="225" y="2313"/>
                    <a:pt x="231" y="2334"/>
                  </a:cubicBezTo>
                  <a:cubicBezTo>
                    <a:pt x="234" y="2345"/>
                    <a:pt x="236" y="2355"/>
                    <a:pt x="238" y="2364"/>
                  </a:cubicBezTo>
                  <a:cubicBezTo>
                    <a:pt x="255" y="2457"/>
                    <a:pt x="224" y="2499"/>
                    <a:pt x="224" y="2499"/>
                  </a:cubicBezTo>
                  <a:cubicBezTo>
                    <a:pt x="224" y="2499"/>
                    <a:pt x="200" y="2541"/>
                    <a:pt x="192" y="2571"/>
                  </a:cubicBezTo>
                  <a:cubicBezTo>
                    <a:pt x="187" y="2589"/>
                    <a:pt x="173" y="2594"/>
                    <a:pt x="168" y="2608"/>
                  </a:cubicBezTo>
                  <a:cubicBezTo>
                    <a:pt x="164" y="2620"/>
                    <a:pt x="150" y="2629"/>
                    <a:pt x="153" y="2648"/>
                  </a:cubicBezTo>
                  <a:cubicBezTo>
                    <a:pt x="153" y="2651"/>
                    <a:pt x="154" y="2654"/>
                    <a:pt x="155" y="2657"/>
                  </a:cubicBezTo>
                  <a:cubicBezTo>
                    <a:pt x="155" y="2657"/>
                    <a:pt x="160" y="2682"/>
                    <a:pt x="172" y="2673"/>
                  </a:cubicBezTo>
                  <a:cubicBezTo>
                    <a:pt x="172" y="2673"/>
                    <a:pt x="182" y="2690"/>
                    <a:pt x="194" y="2683"/>
                  </a:cubicBezTo>
                  <a:cubicBezTo>
                    <a:pt x="194" y="2684"/>
                    <a:pt x="194" y="2684"/>
                    <a:pt x="194" y="2685"/>
                  </a:cubicBezTo>
                  <a:cubicBezTo>
                    <a:pt x="195" y="2683"/>
                    <a:pt x="195" y="2683"/>
                    <a:pt x="195" y="2683"/>
                  </a:cubicBezTo>
                  <a:cubicBezTo>
                    <a:pt x="196" y="2685"/>
                    <a:pt x="211" y="2700"/>
                    <a:pt x="221" y="2685"/>
                  </a:cubicBezTo>
                  <a:cubicBezTo>
                    <a:pt x="221" y="2686"/>
                    <a:pt x="221" y="2687"/>
                    <a:pt x="222" y="2689"/>
                  </a:cubicBezTo>
                  <a:cubicBezTo>
                    <a:pt x="223" y="2696"/>
                    <a:pt x="228" y="2706"/>
                    <a:pt x="249" y="2705"/>
                  </a:cubicBezTo>
                  <a:cubicBezTo>
                    <a:pt x="279" y="2703"/>
                    <a:pt x="281" y="2690"/>
                    <a:pt x="280" y="2672"/>
                  </a:cubicBezTo>
                  <a:cubicBezTo>
                    <a:pt x="279" y="2654"/>
                    <a:pt x="293" y="2651"/>
                    <a:pt x="293" y="2651"/>
                  </a:cubicBezTo>
                  <a:cubicBezTo>
                    <a:pt x="293" y="2651"/>
                    <a:pt x="314" y="2635"/>
                    <a:pt x="314" y="2616"/>
                  </a:cubicBezTo>
                  <a:cubicBezTo>
                    <a:pt x="314" y="2596"/>
                    <a:pt x="328" y="2580"/>
                    <a:pt x="328" y="2580"/>
                  </a:cubicBezTo>
                  <a:cubicBezTo>
                    <a:pt x="328" y="2580"/>
                    <a:pt x="344" y="2573"/>
                    <a:pt x="337" y="2535"/>
                  </a:cubicBezTo>
                  <a:cubicBezTo>
                    <a:pt x="337" y="2532"/>
                    <a:pt x="336" y="2528"/>
                    <a:pt x="335" y="2524"/>
                  </a:cubicBezTo>
                  <a:cubicBezTo>
                    <a:pt x="335" y="2523"/>
                    <a:pt x="341" y="2500"/>
                    <a:pt x="337" y="2478"/>
                  </a:cubicBezTo>
                  <a:cubicBezTo>
                    <a:pt x="337" y="2477"/>
                    <a:pt x="336" y="2475"/>
                    <a:pt x="336" y="2473"/>
                  </a:cubicBezTo>
                  <a:cubicBezTo>
                    <a:pt x="336" y="2472"/>
                    <a:pt x="335" y="2471"/>
                    <a:pt x="335" y="2469"/>
                  </a:cubicBezTo>
                  <a:cubicBezTo>
                    <a:pt x="330" y="2440"/>
                    <a:pt x="332" y="2368"/>
                    <a:pt x="333" y="2341"/>
                  </a:cubicBezTo>
                  <a:cubicBezTo>
                    <a:pt x="334" y="2311"/>
                    <a:pt x="352" y="2147"/>
                    <a:pt x="340" y="2083"/>
                  </a:cubicBezTo>
                  <a:cubicBezTo>
                    <a:pt x="340" y="2083"/>
                    <a:pt x="340" y="2083"/>
                    <a:pt x="340" y="2082"/>
                  </a:cubicBezTo>
                  <a:cubicBezTo>
                    <a:pt x="340" y="2082"/>
                    <a:pt x="340" y="2082"/>
                    <a:pt x="340" y="2082"/>
                  </a:cubicBezTo>
                  <a:cubicBezTo>
                    <a:pt x="339" y="2079"/>
                    <a:pt x="339" y="2076"/>
                    <a:pt x="338" y="2073"/>
                  </a:cubicBezTo>
                  <a:cubicBezTo>
                    <a:pt x="321" y="1974"/>
                    <a:pt x="348" y="1939"/>
                    <a:pt x="348" y="1890"/>
                  </a:cubicBezTo>
                  <a:cubicBezTo>
                    <a:pt x="348" y="1890"/>
                    <a:pt x="352" y="1833"/>
                    <a:pt x="346" y="1787"/>
                  </a:cubicBezTo>
                  <a:cubicBezTo>
                    <a:pt x="341" y="1740"/>
                    <a:pt x="351" y="1688"/>
                    <a:pt x="357" y="1629"/>
                  </a:cubicBezTo>
                  <a:cubicBezTo>
                    <a:pt x="360" y="1591"/>
                    <a:pt x="366" y="1555"/>
                    <a:pt x="370" y="1527"/>
                  </a:cubicBezTo>
                  <a:cubicBezTo>
                    <a:pt x="375" y="1529"/>
                    <a:pt x="381" y="1530"/>
                    <a:pt x="387" y="1530"/>
                  </a:cubicBezTo>
                  <a:cubicBezTo>
                    <a:pt x="389" y="1530"/>
                    <a:pt x="391" y="1530"/>
                    <a:pt x="393" y="1529"/>
                  </a:cubicBezTo>
                  <a:cubicBezTo>
                    <a:pt x="397" y="1557"/>
                    <a:pt x="403" y="1592"/>
                    <a:pt x="406" y="1628"/>
                  </a:cubicBezTo>
                  <a:cubicBezTo>
                    <a:pt x="412" y="1687"/>
                    <a:pt x="422" y="1739"/>
                    <a:pt x="416" y="1786"/>
                  </a:cubicBezTo>
                  <a:cubicBezTo>
                    <a:pt x="411" y="1833"/>
                    <a:pt x="415" y="1889"/>
                    <a:pt x="415" y="1889"/>
                  </a:cubicBezTo>
                  <a:cubicBezTo>
                    <a:pt x="415" y="1900"/>
                    <a:pt x="416" y="1911"/>
                    <a:pt x="418" y="1921"/>
                  </a:cubicBezTo>
                  <a:cubicBezTo>
                    <a:pt x="420" y="1934"/>
                    <a:pt x="423" y="1946"/>
                    <a:pt x="426" y="1960"/>
                  </a:cubicBezTo>
                  <a:cubicBezTo>
                    <a:pt x="431" y="1989"/>
                    <a:pt x="434" y="2026"/>
                    <a:pt x="423" y="2082"/>
                  </a:cubicBezTo>
                  <a:cubicBezTo>
                    <a:pt x="411" y="2147"/>
                    <a:pt x="429" y="2311"/>
                    <a:pt x="430" y="2340"/>
                  </a:cubicBezTo>
                  <a:cubicBezTo>
                    <a:pt x="431" y="2369"/>
                    <a:pt x="433" y="2450"/>
                    <a:pt x="427" y="2473"/>
                  </a:cubicBezTo>
                  <a:cubicBezTo>
                    <a:pt x="423" y="2490"/>
                    <a:pt x="425" y="2507"/>
                    <a:pt x="426" y="2516"/>
                  </a:cubicBezTo>
                  <a:cubicBezTo>
                    <a:pt x="427" y="2520"/>
                    <a:pt x="428" y="2522"/>
                    <a:pt x="428" y="2523"/>
                  </a:cubicBezTo>
                  <a:cubicBezTo>
                    <a:pt x="423" y="2541"/>
                    <a:pt x="423" y="2553"/>
                    <a:pt x="425" y="2562"/>
                  </a:cubicBezTo>
                  <a:cubicBezTo>
                    <a:pt x="428" y="2576"/>
                    <a:pt x="435" y="2580"/>
                    <a:pt x="435" y="2580"/>
                  </a:cubicBezTo>
                  <a:cubicBezTo>
                    <a:pt x="435" y="2580"/>
                    <a:pt x="446" y="2592"/>
                    <a:pt x="449" y="2608"/>
                  </a:cubicBezTo>
                  <a:cubicBezTo>
                    <a:pt x="449" y="2610"/>
                    <a:pt x="449" y="2613"/>
                    <a:pt x="449" y="2615"/>
                  </a:cubicBezTo>
                  <a:cubicBezTo>
                    <a:pt x="449" y="2616"/>
                    <a:pt x="449" y="2618"/>
                    <a:pt x="450" y="2619"/>
                  </a:cubicBezTo>
                  <a:cubicBezTo>
                    <a:pt x="452" y="2637"/>
                    <a:pt x="470" y="2651"/>
                    <a:pt x="470" y="2651"/>
                  </a:cubicBezTo>
                  <a:cubicBezTo>
                    <a:pt x="470" y="2651"/>
                    <a:pt x="480" y="2653"/>
                    <a:pt x="483" y="2665"/>
                  </a:cubicBezTo>
                  <a:cubicBezTo>
                    <a:pt x="483" y="2667"/>
                    <a:pt x="483" y="2669"/>
                    <a:pt x="483" y="2671"/>
                  </a:cubicBezTo>
                  <a:cubicBezTo>
                    <a:pt x="483" y="2676"/>
                    <a:pt x="483" y="2680"/>
                    <a:pt x="483" y="2684"/>
                  </a:cubicBezTo>
                  <a:cubicBezTo>
                    <a:pt x="485" y="2696"/>
                    <a:pt x="492" y="2703"/>
                    <a:pt x="514" y="2705"/>
                  </a:cubicBezTo>
                  <a:cubicBezTo>
                    <a:pt x="544" y="2707"/>
                    <a:pt x="542" y="2685"/>
                    <a:pt x="542" y="2685"/>
                  </a:cubicBezTo>
                  <a:cubicBezTo>
                    <a:pt x="551" y="2699"/>
                    <a:pt x="566" y="2686"/>
                    <a:pt x="568" y="2683"/>
                  </a:cubicBezTo>
                  <a:cubicBezTo>
                    <a:pt x="569" y="2685"/>
                    <a:pt x="569" y="2685"/>
                    <a:pt x="569" y="2685"/>
                  </a:cubicBezTo>
                  <a:cubicBezTo>
                    <a:pt x="569" y="2684"/>
                    <a:pt x="569" y="2684"/>
                    <a:pt x="569" y="2683"/>
                  </a:cubicBezTo>
                  <a:cubicBezTo>
                    <a:pt x="581" y="2690"/>
                    <a:pt x="591" y="2673"/>
                    <a:pt x="591" y="2673"/>
                  </a:cubicBezTo>
                  <a:cubicBezTo>
                    <a:pt x="603" y="2682"/>
                    <a:pt x="608" y="2657"/>
                    <a:pt x="608" y="2657"/>
                  </a:cubicBezTo>
                  <a:cubicBezTo>
                    <a:pt x="611" y="2649"/>
                    <a:pt x="611" y="2642"/>
                    <a:pt x="610" y="2637"/>
                  </a:cubicBezTo>
                  <a:cubicBezTo>
                    <a:pt x="607" y="2625"/>
                    <a:pt x="598" y="2617"/>
                    <a:pt x="595" y="2608"/>
                  </a:cubicBezTo>
                  <a:cubicBezTo>
                    <a:pt x="590" y="2594"/>
                    <a:pt x="576" y="2589"/>
                    <a:pt x="571" y="2571"/>
                  </a:cubicBezTo>
                  <a:cubicBezTo>
                    <a:pt x="563" y="2541"/>
                    <a:pt x="539" y="2499"/>
                    <a:pt x="539" y="2499"/>
                  </a:cubicBezTo>
                  <a:cubicBezTo>
                    <a:pt x="539" y="2499"/>
                    <a:pt x="528" y="2484"/>
                    <a:pt x="523" y="2454"/>
                  </a:cubicBezTo>
                  <a:cubicBezTo>
                    <a:pt x="518" y="2427"/>
                    <a:pt x="517" y="2387"/>
                    <a:pt x="532" y="2334"/>
                  </a:cubicBezTo>
                  <a:cubicBezTo>
                    <a:pt x="563" y="2220"/>
                    <a:pt x="570" y="2052"/>
                    <a:pt x="572" y="1998"/>
                  </a:cubicBezTo>
                  <a:cubicBezTo>
                    <a:pt x="573" y="1944"/>
                    <a:pt x="586" y="1891"/>
                    <a:pt x="583" y="1834"/>
                  </a:cubicBezTo>
                  <a:cubicBezTo>
                    <a:pt x="580" y="1777"/>
                    <a:pt x="586" y="1729"/>
                    <a:pt x="607" y="1650"/>
                  </a:cubicBezTo>
                  <a:cubicBezTo>
                    <a:pt x="629" y="1572"/>
                    <a:pt x="621" y="1465"/>
                    <a:pt x="623" y="1433"/>
                  </a:cubicBezTo>
                  <a:cubicBezTo>
                    <a:pt x="627" y="1376"/>
                    <a:pt x="620" y="1312"/>
                    <a:pt x="620" y="1312"/>
                  </a:cubicBezTo>
                  <a:cubicBezTo>
                    <a:pt x="620" y="1312"/>
                    <a:pt x="620" y="1312"/>
                    <a:pt x="620" y="1312"/>
                  </a:cubicBezTo>
                  <a:cubicBezTo>
                    <a:pt x="620" y="1311"/>
                    <a:pt x="620" y="1311"/>
                    <a:pt x="620" y="1311"/>
                  </a:cubicBezTo>
                  <a:cubicBezTo>
                    <a:pt x="619" y="1311"/>
                    <a:pt x="619" y="1311"/>
                    <a:pt x="619" y="1311"/>
                  </a:cubicBezTo>
                  <a:cubicBezTo>
                    <a:pt x="618" y="1299"/>
                    <a:pt x="614" y="1276"/>
                    <a:pt x="611" y="1255"/>
                  </a:cubicBezTo>
                  <a:cubicBezTo>
                    <a:pt x="608" y="1242"/>
                    <a:pt x="606" y="1229"/>
                    <a:pt x="603" y="1219"/>
                  </a:cubicBezTo>
                  <a:cubicBezTo>
                    <a:pt x="602" y="1215"/>
                    <a:pt x="601" y="1210"/>
                    <a:pt x="600" y="1204"/>
                  </a:cubicBezTo>
                  <a:cubicBezTo>
                    <a:pt x="593" y="1162"/>
                    <a:pt x="587" y="1083"/>
                    <a:pt x="590" y="1038"/>
                  </a:cubicBezTo>
                  <a:cubicBezTo>
                    <a:pt x="593" y="989"/>
                    <a:pt x="626" y="874"/>
                    <a:pt x="627" y="792"/>
                  </a:cubicBezTo>
                  <a:cubicBezTo>
                    <a:pt x="628" y="793"/>
                    <a:pt x="628" y="793"/>
                    <a:pt x="628" y="793"/>
                  </a:cubicBezTo>
                  <a:cubicBezTo>
                    <a:pt x="628" y="794"/>
                    <a:pt x="628" y="794"/>
                    <a:pt x="628" y="794"/>
                  </a:cubicBezTo>
                  <a:cubicBezTo>
                    <a:pt x="628" y="793"/>
                    <a:pt x="628" y="793"/>
                    <a:pt x="628" y="793"/>
                  </a:cubicBezTo>
                  <a:cubicBezTo>
                    <a:pt x="631" y="799"/>
                    <a:pt x="631" y="799"/>
                    <a:pt x="631" y="799"/>
                  </a:cubicBezTo>
                  <a:cubicBezTo>
                    <a:pt x="632" y="805"/>
                    <a:pt x="634" y="814"/>
                    <a:pt x="636" y="827"/>
                  </a:cubicBezTo>
                  <a:cubicBezTo>
                    <a:pt x="641" y="854"/>
                    <a:pt x="649" y="894"/>
                    <a:pt x="656" y="932"/>
                  </a:cubicBezTo>
                  <a:cubicBezTo>
                    <a:pt x="662" y="970"/>
                    <a:pt x="668" y="1004"/>
                    <a:pt x="668" y="1020"/>
                  </a:cubicBezTo>
                  <a:cubicBezTo>
                    <a:pt x="668" y="1058"/>
                    <a:pt x="669" y="1223"/>
                    <a:pt x="672" y="1250"/>
                  </a:cubicBezTo>
                  <a:cubicBezTo>
                    <a:pt x="676" y="1277"/>
                    <a:pt x="677" y="1307"/>
                    <a:pt x="659" y="1331"/>
                  </a:cubicBezTo>
                  <a:cubicBezTo>
                    <a:pt x="641" y="1356"/>
                    <a:pt x="636" y="1373"/>
                    <a:pt x="634" y="1380"/>
                  </a:cubicBezTo>
                  <a:cubicBezTo>
                    <a:pt x="632" y="1386"/>
                    <a:pt x="633" y="1460"/>
                    <a:pt x="633" y="1460"/>
                  </a:cubicBezTo>
                  <a:cubicBezTo>
                    <a:pt x="634" y="1461"/>
                    <a:pt x="634" y="1461"/>
                    <a:pt x="634" y="1461"/>
                  </a:cubicBezTo>
                  <a:cubicBezTo>
                    <a:pt x="634" y="1461"/>
                    <a:pt x="634" y="1461"/>
                    <a:pt x="634" y="1461"/>
                  </a:cubicBezTo>
                  <a:cubicBezTo>
                    <a:pt x="639" y="1486"/>
                    <a:pt x="639" y="1486"/>
                    <a:pt x="639" y="1486"/>
                  </a:cubicBezTo>
                  <a:cubicBezTo>
                    <a:pt x="665" y="1478"/>
                    <a:pt x="660" y="1412"/>
                    <a:pt x="660" y="1412"/>
                  </a:cubicBezTo>
                  <a:cubicBezTo>
                    <a:pt x="668" y="1421"/>
                    <a:pt x="671" y="1431"/>
                    <a:pt x="672" y="1439"/>
                  </a:cubicBezTo>
                  <a:cubicBezTo>
                    <a:pt x="674" y="1448"/>
                    <a:pt x="674" y="1456"/>
                    <a:pt x="674" y="1461"/>
                  </a:cubicBezTo>
                  <a:cubicBezTo>
                    <a:pt x="675" y="1471"/>
                    <a:pt x="672" y="1497"/>
                    <a:pt x="668" y="1500"/>
                  </a:cubicBezTo>
                  <a:cubicBezTo>
                    <a:pt x="665" y="1502"/>
                    <a:pt x="659" y="1519"/>
                    <a:pt x="661" y="1528"/>
                  </a:cubicBezTo>
                  <a:cubicBezTo>
                    <a:pt x="661" y="1531"/>
                    <a:pt x="662" y="1533"/>
                    <a:pt x="663" y="1534"/>
                  </a:cubicBezTo>
                  <a:cubicBezTo>
                    <a:pt x="670" y="1541"/>
                    <a:pt x="682" y="1532"/>
                    <a:pt x="682" y="1532"/>
                  </a:cubicBezTo>
                  <a:cubicBezTo>
                    <a:pt x="691" y="1537"/>
                    <a:pt x="699" y="1530"/>
                    <a:pt x="704" y="1524"/>
                  </a:cubicBezTo>
                  <a:cubicBezTo>
                    <a:pt x="704" y="1525"/>
                    <a:pt x="704" y="1525"/>
                    <a:pt x="704" y="1526"/>
                  </a:cubicBezTo>
                  <a:cubicBezTo>
                    <a:pt x="705" y="1523"/>
                    <a:pt x="705" y="1523"/>
                    <a:pt x="705" y="1523"/>
                  </a:cubicBezTo>
                  <a:cubicBezTo>
                    <a:pt x="707" y="1521"/>
                    <a:pt x="708" y="1519"/>
                    <a:pt x="708" y="1519"/>
                  </a:cubicBezTo>
                  <a:cubicBezTo>
                    <a:pt x="717" y="1520"/>
                    <a:pt x="741" y="1500"/>
                    <a:pt x="750" y="1481"/>
                  </a:cubicBezTo>
                  <a:cubicBezTo>
                    <a:pt x="760" y="1461"/>
                    <a:pt x="765" y="1408"/>
                    <a:pt x="758" y="1367"/>
                  </a:cubicBezTo>
                  <a:cubicBezTo>
                    <a:pt x="750" y="1327"/>
                    <a:pt x="750" y="1273"/>
                    <a:pt x="758" y="1227"/>
                  </a:cubicBezTo>
                  <a:close/>
                </a:path>
              </a:pathLst>
            </a:custGeom>
            <a:grpFill/>
            <a:ln w="19050" cmpd="sng">
              <a:solidFill>
                <a:schemeClr val="bg2"/>
              </a:solidFill>
              <a:round/>
              <a:headEnd/>
              <a:tailEnd/>
            </a:ln>
          </p:spPr>
          <p:txBody>
            <a:bodyPr/>
            <a:lstStyle/>
            <a:p>
              <a:endParaRPr lang="fr-FR" sz="1114"/>
            </a:p>
          </p:txBody>
        </p:sp>
        <p:sp>
          <p:nvSpPr>
            <p:cNvPr id="64" name="Freeform 208">
              <a:extLst>
                <a:ext uri="{FF2B5EF4-FFF2-40B4-BE49-F238E27FC236}">
                  <a16:creationId xmlns:a16="http://schemas.microsoft.com/office/drawing/2014/main" id="{12AE9FB5-4EBD-BADD-EDDF-48AB926A35DB}"/>
                </a:ext>
              </a:extLst>
            </p:cNvPr>
            <p:cNvSpPr>
              <a:spLocks/>
            </p:cNvSpPr>
            <p:nvPr/>
          </p:nvSpPr>
          <p:spPr bwMode="auto">
            <a:xfrm>
              <a:off x="1531" y="712"/>
              <a:ext cx="630" cy="2189"/>
            </a:xfrm>
            <a:custGeom>
              <a:avLst/>
              <a:gdLst>
                <a:gd name="T0" fmla="*/ 389 w 778"/>
                <a:gd name="T1" fmla="*/ 340 h 2707"/>
                <a:gd name="T2" fmla="*/ 264 w 778"/>
                <a:gd name="T3" fmla="*/ 215 h 2707"/>
                <a:gd name="T4" fmla="*/ 264 w 778"/>
                <a:gd name="T5" fmla="*/ 213 h 2707"/>
                <a:gd name="T6" fmla="*/ 274 w 778"/>
                <a:gd name="T7" fmla="*/ 193 h 2707"/>
                <a:gd name="T8" fmla="*/ 292 w 778"/>
                <a:gd name="T9" fmla="*/ 150 h 2707"/>
                <a:gd name="T10" fmla="*/ 300 w 778"/>
                <a:gd name="T11" fmla="*/ 116 h 2707"/>
                <a:gd name="T12" fmla="*/ 286 w 778"/>
                <a:gd name="T13" fmla="*/ 112 h 2707"/>
                <a:gd name="T14" fmla="*/ 285 w 778"/>
                <a:gd name="T15" fmla="*/ 87 h 2707"/>
                <a:gd name="T16" fmla="*/ 236 w 778"/>
                <a:gd name="T17" fmla="*/ 11 h 2707"/>
                <a:gd name="T18" fmla="*/ 206 w 778"/>
                <a:gd name="T19" fmla="*/ 3 h 2707"/>
                <a:gd name="T20" fmla="*/ 147 w 778"/>
                <a:gd name="T21" fmla="*/ 14 h 2707"/>
                <a:gd name="T22" fmla="*/ 124 w 778"/>
                <a:gd name="T23" fmla="*/ 40 h 2707"/>
                <a:gd name="T24" fmla="*/ 119 w 778"/>
                <a:gd name="T25" fmla="*/ 82 h 2707"/>
                <a:gd name="T26" fmla="*/ 124 w 778"/>
                <a:gd name="T27" fmla="*/ 123 h 2707"/>
                <a:gd name="T28" fmla="*/ 126 w 778"/>
                <a:gd name="T29" fmla="*/ 129 h 2707"/>
                <a:gd name="T30" fmla="*/ 127 w 778"/>
                <a:gd name="T31" fmla="*/ 134 h 2707"/>
                <a:gd name="T32" fmla="*/ 130 w 778"/>
                <a:gd name="T33" fmla="*/ 139 h 2707"/>
                <a:gd name="T34" fmla="*/ 116 w 778"/>
                <a:gd name="T35" fmla="*/ 152 h 2707"/>
                <a:gd name="T36" fmla="*/ 148 w 778"/>
                <a:gd name="T37" fmla="*/ 192 h 2707"/>
                <a:gd name="T38" fmla="*/ 160 w 778"/>
                <a:gd name="T39" fmla="*/ 254 h 2707"/>
                <a:gd name="T40" fmla="*/ 9 w 778"/>
                <a:gd name="T41" fmla="*/ 658 h 2707"/>
                <a:gd name="T42" fmla="*/ 4 w 778"/>
                <a:gd name="T43" fmla="*/ 770 h 2707"/>
                <a:gd name="T44" fmla="*/ 23 w 778"/>
                <a:gd name="T45" fmla="*/ 784 h 2707"/>
                <a:gd name="T46" fmla="*/ 58 w 778"/>
                <a:gd name="T47" fmla="*/ 788 h 2707"/>
                <a:gd name="T48" fmla="*/ 54 w 778"/>
                <a:gd name="T49" fmla="*/ 754 h 2707"/>
                <a:gd name="T50" fmla="*/ 74 w 778"/>
                <a:gd name="T51" fmla="*/ 712 h 2707"/>
                <a:gd name="T52" fmla="*/ 65 w 778"/>
                <a:gd name="T53" fmla="*/ 545 h 2707"/>
                <a:gd name="T54" fmla="*/ 92 w 778"/>
                <a:gd name="T55" fmla="*/ 452 h 2707"/>
                <a:gd name="T56" fmla="*/ 78 w 778"/>
                <a:gd name="T57" fmla="*/ 758 h 2707"/>
                <a:gd name="T58" fmla="*/ 96 w 778"/>
                <a:gd name="T59" fmla="*/ 969 h 2707"/>
                <a:gd name="T60" fmla="*/ 126 w 778"/>
                <a:gd name="T61" fmla="*/ 1250 h 2707"/>
                <a:gd name="T62" fmla="*/ 81 w 778"/>
                <a:gd name="T63" fmla="*/ 1400 h 2707"/>
                <a:gd name="T64" fmla="*/ 103 w 778"/>
                <a:gd name="T65" fmla="*/ 1420 h 2707"/>
                <a:gd name="T66" fmla="*/ 133 w 778"/>
                <a:gd name="T67" fmla="*/ 1430 h 2707"/>
                <a:gd name="T68" fmla="*/ 174 w 778"/>
                <a:gd name="T69" fmla="*/ 1364 h 2707"/>
                <a:gd name="T70" fmla="*/ 178 w 778"/>
                <a:gd name="T71" fmla="*/ 1308 h 2707"/>
                <a:gd name="T72" fmla="*/ 181 w 778"/>
                <a:gd name="T73" fmla="*/ 1101 h 2707"/>
                <a:gd name="T74" fmla="*/ 184 w 778"/>
                <a:gd name="T75" fmla="*/ 944 h 2707"/>
                <a:gd name="T76" fmla="*/ 209 w 778"/>
                <a:gd name="T77" fmla="*/ 808 h 2707"/>
                <a:gd name="T78" fmla="*/ 222 w 778"/>
                <a:gd name="T79" fmla="*/ 1016 h 2707"/>
                <a:gd name="T80" fmla="*/ 227 w 778"/>
                <a:gd name="T81" fmla="*/ 1308 h 2707"/>
                <a:gd name="T82" fmla="*/ 231 w 778"/>
                <a:gd name="T83" fmla="*/ 1364 h 2707"/>
                <a:gd name="T84" fmla="*/ 250 w 778"/>
                <a:gd name="T85" fmla="*/ 1402 h 2707"/>
                <a:gd name="T86" fmla="*/ 273 w 778"/>
                <a:gd name="T87" fmla="*/ 1430 h 2707"/>
                <a:gd name="T88" fmla="*/ 302 w 778"/>
                <a:gd name="T89" fmla="*/ 1419 h 2707"/>
                <a:gd name="T90" fmla="*/ 316 w 778"/>
                <a:gd name="T91" fmla="*/ 1379 h 2707"/>
                <a:gd name="T92" fmla="*/ 283 w 778"/>
                <a:gd name="T93" fmla="*/ 1234 h 2707"/>
                <a:gd name="T94" fmla="*/ 330 w 778"/>
                <a:gd name="T95" fmla="*/ 758 h 2707"/>
                <a:gd name="T96" fmla="*/ 329 w 778"/>
                <a:gd name="T97" fmla="*/ 693 h 2707"/>
                <a:gd name="T98" fmla="*/ 313 w 778"/>
                <a:gd name="T99" fmla="*/ 548 h 2707"/>
                <a:gd name="T100" fmla="*/ 334 w 778"/>
                <a:gd name="T101" fmla="*/ 419 h 2707"/>
                <a:gd name="T102" fmla="*/ 355 w 778"/>
                <a:gd name="T103" fmla="*/ 539 h 2707"/>
                <a:gd name="T104" fmla="*/ 336 w 778"/>
                <a:gd name="T105" fmla="*/ 772 h 2707"/>
                <a:gd name="T106" fmla="*/ 350 w 778"/>
                <a:gd name="T107" fmla="*/ 746 h 2707"/>
                <a:gd name="T108" fmla="*/ 351 w 778"/>
                <a:gd name="T109" fmla="*/ 808 h 2707"/>
                <a:gd name="T110" fmla="*/ 374 w 778"/>
                <a:gd name="T111" fmla="*/ 807 h 2707"/>
                <a:gd name="T112" fmla="*/ 402 w 778"/>
                <a:gd name="T113" fmla="*/ 723 h 270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778" h="2707">
                  <a:moveTo>
                    <a:pt x="758" y="1227"/>
                  </a:moveTo>
                  <a:cubicBezTo>
                    <a:pt x="775" y="1130"/>
                    <a:pt x="778" y="1007"/>
                    <a:pt x="776" y="974"/>
                  </a:cubicBezTo>
                  <a:cubicBezTo>
                    <a:pt x="773" y="941"/>
                    <a:pt x="743" y="794"/>
                    <a:pt x="736" y="674"/>
                  </a:cubicBezTo>
                  <a:cubicBezTo>
                    <a:pt x="736" y="663"/>
                    <a:pt x="734" y="652"/>
                    <a:pt x="733" y="642"/>
                  </a:cubicBezTo>
                  <a:cubicBezTo>
                    <a:pt x="717" y="550"/>
                    <a:pt x="657" y="530"/>
                    <a:pt x="644" y="529"/>
                  </a:cubicBezTo>
                  <a:cubicBezTo>
                    <a:pt x="629" y="528"/>
                    <a:pt x="575" y="509"/>
                    <a:pt x="528" y="494"/>
                  </a:cubicBezTo>
                  <a:cubicBezTo>
                    <a:pt x="522" y="493"/>
                    <a:pt x="518" y="490"/>
                    <a:pt x="514" y="487"/>
                  </a:cubicBezTo>
                  <a:cubicBezTo>
                    <a:pt x="498" y="469"/>
                    <a:pt x="496" y="433"/>
                    <a:pt x="498" y="407"/>
                  </a:cubicBezTo>
                  <a:cubicBezTo>
                    <a:pt x="498" y="407"/>
                    <a:pt x="498" y="406"/>
                    <a:pt x="498" y="406"/>
                  </a:cubicBezTo>
                  <a:cubicBezTo>
                    <a:pt x="498" y="406"/>
                    <a:pt x="498" y="406"/>
                    <a:pt x="498" y="406"/>
                  </a:cubicBezTo>
                  <a:cubicBezTo>
                    <a:pt x="498" y="405"/>
                    <a:pt x="498" y="403"/>
                    <a:pt x="498" y="402"/>
                  </a:cubicBezTo>
                  <a:cubicBezTo>
                    <a:pt x="498" y="402"/>
                    <a:pt x="498" y="402"/>
                    <a:pt x="498" y="402"/>
                  </a:cubicBezTo>
                  <a:cubicBezTo>
                    <a:pt x="498" y="403"/>
                    <a:pt x="498" y="404"/>
                    <a:pt x="498" y="406"/>
                  </a:cubicBezTo>
                  <a:cubicBezTo>
                    <a:pt x="499" y="401"/>
                    <a:pt x="499" y="401"/>
                    <a:pt x="499" y="401"/>
                  </a:cubicBezTo>
                  <a:cubicBezTo>
                    <a:pt x="502" y="395"/>
                    <a:pt x="504" y="390"/>
                    <a:pt x="507" y="385"/>
                  </a:cubicBezTo>
                  <a:cubicBezTo>
                    <a:pt x="512" y="376"/>
                    <a:pt x="515" y="369"/>
                    <a:pt x="516" y="365"/>
                  </a:cubicBezTo>
                  <a:cubicBezTo>
                    <a:pt x="518" y="357"/>
                    <a:pt x="522" y="341"/>
                    <a:pt x="526" y="321"/>
                  </a:cubicBezTo>
                  <a:cubicBezTo>
                    <a:pt x="530" y="323"/>
                    <a:pt x="534" y="323"/>
                    <a:pt x="538" y="322"/>
                  </a:cubicBezTo>
                  <a:cubicBezTo>
                    <a:pt x="549" y="317"/>
                    <a:pt x="550" y="302"/>
                    <a:pt x="550" y="291"/>
                  </a:cubicBezTo>
                  <a:cubicBezTo>
                    <a:pt x="550" y="289"/>
                    <a:pt x="550" y="287"/>
                    <a:pt x="550" y="285"/>
                  </a:cubicBezTo>
                  <a:cubicBezTo>
                    <a:pt x="550" y="284"/>
                    <a:pt x="550" y="284"/>
                    <a:pt x="550" y="283"/>
                  </a:cubicBezTo>
                  <a:cubicBezTo>
                    <a:pt x="550" y="273"/>
                    <a:pt x="553" y="261"/>
                    <a:pt x="557" y="252"/>
                  </a:cubicBezTo>
                  <a:cubicBezTo>
                    <a:pt x="560" y="242"/>
                    <a:pt x="563" y="234"/>
                    <a:pt x="565" y="224"/>
                  </a:cubicBezTo>
                  <a:cubicBezTo>
                    <a:pt x="565" y="222"/>
                    <a:pt x="565" y="220"/>
                    <a:pt x="565" y="219"/>
                  </a:cubicBezTo>
                  <a:cubicBezTo>
                    <a:pt x="565" y="211"/>
                    <a:pt x="562" y="203"/>
                    <a:pt x="553" y="202"/>
                  </a:cubicBezTo>
                  <a:cubicBezTo>
                    <a:pt x="547" y="202"/>
                    <a:pt x="542" y="206"/>
                    <a:pt x="538" y="211"/>
                  </a:cubicBezTo>
                  <a:cubicBezTo>
                    <a:pt x="538" y="211"/>
                    <a:pt x="538" y="211"/>
                    <a:pt x="538" y="211"/>
                  </a:cubicBezTo>
                  <a:cubicBezTo>
                    <a:pt x="538" y="211"/>
                    <a:pt x="538" y="212"/>
                    <a:pt x="538" y="212"/>
                  </a:cubicBezTo>
                  <a:cubicBezTo>
                    <a:pt x="538" y="210"/>
                    <a:pt x="538" y="208"/>
                    <a:pt x="538" y="206"/>
                  </a:cubicBezTo>
                  <a:cubicBezTo>
                    <a:pt x="539" y="196"/>
                    <a:pt x="541" y="185"/>
                    <a:pt x="539" y="176"/>
                  </a:cubicBezTo>
                  <a:cubicBezTo>
                    <a:pt x="539" y="174"/>
                    <a:pt x="539" y="173"/>
                    <a:pt x="538" y="171"/>
                  </a:cubicBezTo>
                  <a:cubicBezTo>
                    <a:pt x="538" y="169"/>
                    <a:pt x="537" y="167"/>
                    <a:pt x="537" y="165"/>
                  </a:cubicBezTo>
                  <a:cubicBezTo>
                    <a:pt x="536" y="159"/>
                    <a:pt x="535" y="153"/>
                    <a:pt x="534" y="147"/>
                  </a:cubicBezTo>
                  <a:cubicBezTo>
                    <a:pt x="529" y="117"/>
                    <a:pt x="517" y="94"/>
                    <a:pt x="501" y="68"/>
                  </a:cubicBezTo>
                  <a:cubicBezTo>
                    <a:pt x="495" y="60"/>
                    <a:pt x="489" y="53"/>
                    <a:pt x="482" y="46"/>
                  </a:cubicBezTo>
                  <a:cubicBezTo>
                    <a:pt x="471" y="35"/>
                    <a:pt x="457" y="26"/>
                    <a:pt x="443" y="20"/>
                  </a:cubicBezTo>
                  <a:cubicBezTo>
                    <a:pt x="443" y="20"/>
                    <a:pt x="442" y="19"/>
                    <a:pt x="442" y="19"/>
                  </a:cubicBezTo>
                  <a:cubicBezTo>
                    <a:pt x="446" y="20"/>
                    <a:pt x="450" y="21"/>
                    <a:pt x="454" y="21"/>
                  </a:cubicBezTo>
                  <a:cubicBezTo>
                    <a:pt x="448" y="15"/>
                    <a:pt x="431" y="11"/>
                    <a:pt x="422" y="9"/>
                  </a:cubicBezTo>
                  <a:cubicBezTo>
                    <a:pt x="411" y="6"/>
                    <a:pt x="400" y="6"/>
                    <a:pt x="389" y="6"/>
                  </a:cubicBezTo>
                  <a:cubicBezTo>
                    <a:pt x="393" y="5"/>
                    <a:pt x="397" y="3"/>
                    <a:pt x="401" y="3"/>
                  </a:cubicBezTo>
                  <a:cubicBezTo>
                    <a:pt x="385" y="0"/>
                    <a:pt x="353" y="2"/>
                    <a:pt x="336" y="13"/>
                  </a:cubicBezTo>
                  <a:cubicBezTo>
                    <a:pt x="334" y="13"/>
                    <a:pt x="331" y="14"/>
                    <a:pt x="328" y="15"/>
                  </a:cubicBezTo>
                  <a:cubicBezTo>
                    <a:pt x="311" y="15"/>
                    <a:pt x="294" y="17"/>
                    <a:pt x="278" y="26"/>
                  </a:cubicBezTo>
                  <a:cubicBezTo>
                    <a:pt x="284" y="27"/>
                    <a:pt x="293" y="22"/>
                    <a:pt x="299" y="25"/>
                  </a:cubicBezTo>
                  <a:cubicBezTo>
                    <a:pt x="281" y="29"/>
                    <a:pt x="264" y="35"/>
                    <a:pt x="252" y="51"/>
                  </a:cubicBezTo>
                  <a:cubicBezTo>
                    <a:pt x="259" y="47"/>
                    <a:pt x="267" y="45"/>
                    <a:pt x="275" y="44"/>
                  </a:cubicBezTo>
                  <a:cubicBezTo>
                    <a:pt x="261" y="53"/>
                    <a:pt x="243" y="62"/>
                    <a:pt x="234" y="76"/>
                  </a:cubicBezTo>
                  <a:cubicBezTo>
                    <a:pt x="241" y="73"/>
                    <a:pt x="248" y="68"/>
                    <a:pt x="255" y="65"/>
                  </a:cubicBezTo>
                  <a:cubicBezTo>
                    <a:pt x="248" y="72"/>
                    <a:pt x="244" y="80"/>
                    <a:pt x="241" y="89"/>
                  </a:cubicBezTo>
                  <a:cubicBezTo>
                    <a:pt x="234" y="101"/>
                    <a:pt x="228" y="115"/>
                    <a:pt x="226" y="131"/>
                  </a:cubicBezTo>
                  <a:cubicBezTo>
                    <a:pt x="224" y="138"/>
                    <a:pt x="224" y="146"/>
                    <a:pt x="224" y="154"/>
                  </a:cubicBezTo>
                  <a:cubicBezTo>
                    <a:pt x="224" y="178"/>
                    <a:pt x="224" y="201"/>
                    <a:pt x="231" y="224"/>
                  </a:cubicBezTo>
                  <a:cubicBezTo>
                    <a:pt x="231" y="224"/>
                    <a:pt x="231" y="224"/>
                    <a:pt x="231" y="224"/>
                  </a:cubicBezTo>
                  <a:cubicBezTo>
                    <a:pt x="231" y="225"/>
                    <a:pt x="231" y="226"/>
                    <a:pt x="232" y="227"/>
                  </a:cubicBezTo>
                  <a:cubicBezTo>
                    <a:pt x="232" y="228"/>
                    <a:pt x="233" y="230"/>
                    <a:pt x="233" y="232"/>
                  </a:cubicBezTo>
                  <a:cubicBezTo>
                    <a:pt x="233" y="232"/>
                    <a:pt x="233" y="232"/>
                    <a:pt x="233" y="232"/>
                  </a:cubicBezTo>
                  <a:cubicBezTo>
                    <a:pt x="234" y="234"/>
                    <a:pt x="234" y="235"/>
                    <a:pt x="235" y="237"/>
                  </a:cubicBezTo>
                  <a:cubicBezTo>
                    <a:pt x="235" y="237"/>
                    <a:pt x="235" y="237"/>
                    <a:pt x="235" y="238"/>
                  </a:cubicBezTo>
                  <a:cubicBezTo>
                    <a:pt x="235" y="239"/>
                    <a:pt x="236" y="241"/>
                    <a:pt x="236" y="243"/>
                  </a:cubicBezTo>
                  <a:cubicBezTo>
                    <a:pt x="236" y="243"/>
                    <a:pt x="236" y="243"/>
                    <a:pt x="236" y="243"/>
                  </a:cubicBezTo>
                  <a:cubicBezTo>
                    <a:pt x="237" y="245"/>
                    <a:pt x="237" y="246"/>
                    <a:pt x="238" y="248"/>
                  </a:cubicBezTo>
                  <a:cubicBezTo>
                    <a:pt x="238" y="248"/>
                    <a:pt x="238" y="248"/>
                    <a:pt x="238" y="249"/>
                  </a:cubicBezTo>
                  <a:cubicBezTo>
                    <a:pt x="239" y="250"/>
                    <a:pt x="239" y="252"/>
                    <a:pt x="240" y="253"/>
                  </a:cubicBezTo>
                  <a:cubicBezTo>
                    <a:pt x="240" y="254"/>
                    <a:pt x="240" y="254"/>
                    <a:pt x="241" y="255"/>
                  </a:cubicBezTo>
                  <a:cubicBezTo>
                    <a:pt x="241" y="256"/>
                    <a:pt x="242" y="257"/>
                    <a:pt x="242" y="259"/>
                  </a:cubicBezTo>
                  <a:cubicBezTo>
                    <a:pt x="243" y="259"/>
                    <a:pt x="243" y="260"/>
                    <a:pt x="243" y="260"/>
                  </a:cubicBezTo>
                  <a:cubicBezTo>
                    <a:pt x="244" y="262"/>
                    <a:pt x="244" y="263"/>
                    <a:pt x="245" y="264"/>
                  </a:cubicBezTo>
                  <a:cubicBezTo>
                    <a:pt x="245" y="265"/>
                    <a:pt x="245" y="265"/>
                    <a:pt x="245" y="265"/>
                  </a:cubicBezTo>
                  <a:cubicBezTo>
                    <a:pt x="242" y="264"/>
                    <a:pt x="239" y="264"/>
                    <a:pt x="236" y="264"/>
                  </a:cubicBezTo>
                  <a:cubicBezTo>
                    <a:pt x="232" y="265"/>
                    <a:pt x="229" y="265"/>
                    <a:pt x="227" y="267"/>
                  </a:cubicBezTo>
                  <a:cubicBezTo>
                    <a:pt x="219" y="271"/>
                    <a:pt x="218" y="279"/>
                    <a:pt x="218" y="287"/>
                  </a:cubicBezTo>
                  <a:cubicBezTo>
                    <a:pt x="219" y="297"/>
                    <a:pt x="227" y="304"/>
                    <a:pt x="234" y="311"/>
                  </a:cubicBezTo>
                  <a:cubicBezTo>
                    <a:pt x="246" y="323"/>
                    <a:pt x="252" y="339"/>
                    <a:pt x="261" y="352"/>
                  </a:cubicBezTo>
                  <a:cubicBezTo>
                    <a:pt x="265" y="357"/>
                    <a:pt x="271" y="364"/>
                    <a:pt x="279" y="363"/>
                  </a:cubicBezTo>
                  <a:cubicBezTo>
                    <a:pt x="279" y="363"/>
                    <a:pt x="279" y="363"/>
                    <a:pt x="279" y="363"/>
                  </a:cubicBezTo>
                  <a:cubicBezTo>
                    <a:pt x="279" y="363"/>
                    <a:pt x="279" y="363"/>
                    <a:pt x="279" y="363"/>
                  </a:cubicBezTo>
                  <a:cubicBezTo>
                    <a:pt x="281" y="362"/>
                    <a:pt x="283" y="361"/>
                    <a:pt x="284" y="360"/>
                  </a:cubicBezTo>
                  <a:cubicBezTo>
                    <a:pt x="292" y="376"/>
                    <a:pt x="301" y="392"/>
                    <a:pt x="310" y="403"/>
                  </a:cubicBezTo>
                  <a:cubicBezTo>
                    <a:pt x="313" y="427"/>
                    <a:pt x="315" y="465"/>
                    <a:pt x="301" y="480"/>
                  </a:cubicBezTo>
                  <a:cubicBezTo>
                    <a:pt x="281" y="503"/>
                    <a:pt x="221" y="510"/>
                    <a:pt x="194" y="516"/>
                  </a:cubicBezTo>
                  <a:cubicBezTo>
                    <a:pt x="167" y="523"/>
                    <a:pt x="91" y="519"/>
                    <a:pt x="79" y="655"/>
                  </a:cubicBezTo>
                  <a:cubicBezTo>
                    <a:pt x="68" y="790"/>
                    <a:pt x="15" y="884"/>
                    <a:pt x="7" y="982"/>
                  </a:cubicBezTo>
                  <a:cubicBezTo>
                    <a:pt x="0" y="1081"/>
                    <a:pt x="15" y="1213"/>
                    <a:pt x="17" y="1245"/>
                  </a:cubicBezTo>
                  <a:cubicBezTo>
                    <a:pt x="20" y="1278"/>
                    <a:pt x="22" y="1347"/>
                    <a:pt x="11" y="1379"/>
                  </a:cubicBezTo>
                  <a:cubicBezTo>
                    <a:pt x="0" y="1410"/>
                    <a:pt x="8" y="1454"/>
                    <a:pt x="8" y="1454"/>
                  </a:cubicBezTo>
                  <a:cubicBezTo>
                    <a:pt x="8" y="1454"/>
                    <a:pt x="8" y="1454"/>
                    <a:pt x="8" y="1454"/>
                  </a:cubicBezTo>
                  <a:cubicBezTo>
                    <a:pt x="8" y="1455"/>
                    <a:pt x="8" y="1455"/>
                    <a:pt x="8" y="1455"/>
                  </a:cubicBezTo>
                  <a:cubicBezTo>
                    <a:pt x="8" y="1455"/>
                    <a:pt x="13" y="1461"/>
                    <a:pt x="21" y="1468"/>
                  </a:cubicBezTo>
                  <a:cubicBezTo>
                    <a:pt x="21" y="1470"/>
                    <a:pt x="22" y="1472"/>
                    <a:pt x="24" y="1474"/>
                  </a:cubicBezTo>
                  <a:cubicBezTo>
                    <a:pt x="22" y="1469"/>
                    <a:pt x="22" y="1469"/>
                    <a:pt x="22" y="1469"/>
                  </a:cubicBezTo>
                  <a:cubicBezTo>
                    <a:pt x="29" y="1476"/>
                    <a:pt x="39" y="1483"/>
                    <a:pt x="45" y="1483"/>
                  </a:cubicBezTo>
                  <a:cubicBezTo>
                    <a:pt x="45" y="1483"/>
                    <a:pt x="78" y="1509"/>
                    <a:pt x="96" y="1508"/>
                  </a:cubicBezTo>
                  <a:cubicBezTo>
                    <a:pt x="100" y="1507"/>
                    <a:pt x="99" y="1498"/>
                    <a:pt x="99" y="1498"/>
                  </a:cubicBezTo>
                  <a:cubicBezTo>
                    <a:pt x="99" y="1498"/>
                    <a:pt x="110" y="1500"/>
                    <a:pt x="110" y="1491"/>
                  </a:cubicBezTo>
                  <a:cubicBezTo>
                    <a:pt x="110" y="1490"/>
                    <a:pt x="110" y="1489"/>
                    <a:pt x="110" y="1489"/>
                  </a:cubicBezTo>
                  <a:cubicBezTo>
                    <a:pt x="108" y="1480"/>
                    <a:pt x="89" y="1472"/>
                    <a:pt x="88" y="1471"/>
                  </a:cubicBezTo>
                  <a:cubicBezTo>
                    <a:pt x="88" y="1465"/>
                    <a:pt x="86" y="1423"/>
                    <a:pt x="86" y="1421"/>
                  </a:cubicBezTo>
                  <a:cubicBezTo>
                    <a:pt x="85" y="1419"/>
                    <a:pt x="99" y="1400"/>
                    <a:pt x="101" y="1398"/>
                  </a:cubicBezTo>
                  <a:cubicBezTo>
                    <a:pt x="101" y="1401"/>
                    <a:pt x="100" y="1413"/>
                    <a:pt x="102" y="1425"/>
                  </a:cubicBezTo>
                  <a:cubicBezTo>
                    <a:pt x="105" y="1442"/>
                    <a:pt x="113" y="1460"/>
                    <a:pt x="133" y="1463"/>
                  </a:cubicBezTo>
                  <a:cubicBezTo>
                    <a:pt x="133" y="1463"/>
                    <a:pt x="136" y="1426"/>
                    <a:pt x="138" y="1420"/>
                  </a:cubicBezTo>
                  <a:cubicBezTo>
                    <a:pt x="139" y="1414"/>
                    <a:pt x="139" y="1350"/>
                    <a:pt x="139" y="1350"/>
                  </a:cubicBezTo>
                  <a:cubicBezTo>
                    <a:pt x="139" y="1350"/>
                    <a:pt x="139" y="1348"/>
                    <a:pt x="138" y="1345"/>
                  </a:cubicBezTo>
                  <a:cubicBezTo>
                    <a:pt x="137" y="1339"/>
                    <a:pt x="133" y="1325"/>
                    <a:pt x="118" y="1306"/>
                  </a:cubicBezTo>
                  <a:cubicBezTo>
                    <a:pt x="109" y="1294"/>
                    <a:pt x="105" y="1282"/>
                    <a:pt x="103" y="1269"/>
                  </a:cubicBezTo>
                  <a:cubicBezTo>
                    <a:pt x="100" y="1252"/>
                    <a:pt x="101" y="1236"/>
                    <a:pt x="100" y="1223"/>
                  </a:cubicBezTo>
                  <a:cubicBezTo>
                    <a:pt x="98" y="1200"/>
                    <a:pt x="117" y="1048"/>
                    <a:pt x="122" y="1031"/>
                  </a:cubicBezTo>
                  <a:cubicBezTo>
                    <a:pt x="128" y="1014"/>
                    <a:pt x="132" y="953"/>
                    <a:pt x="131" y="934"/>
                  </a:cubicBezTo>
                  <a:cubicBezTo>
                    <a:pt x="129" y="914"/>
                    <a:pt x="166" y="815"/>
                    <a:pt x="168" y="810"/>
                  </a:cubicBezTo>
                  <a:cubicBezTo>
                    <a:pt x="170" y="809"/>
                    <a:pt x="170" y="809"/>
                    <a:pt x="170" y="809"/>
                  </a:cubicBezTo>
                  <a:cubicBezTo>
                    <a:pt x="170" y="825"/>
                    <a:pt x="171" y="841"/>
                    <a:pt x="172" y="855"/>
                  </a:cubicBezTo>
                  <a:cubicBezTo>
                    <a:pt x="178" y="907"/>
                    <a:pt x="181" y="1087"/>
                    <a:pt x="176" y="1126"/>
                  </a:cubicBezTo>
                  <a:cubicBezTo>
                    <a:pt x="171" y="1165"/>
                    <a:pt x="182" y="1180"/>
                    <a:pt x="162" y="1319"/>
                  </a:cubicBezTo>
                  <a:cubicBezTo>
                    <a:pt x="161" y="1319"/>
                    <a:pt x="161" y="1319"/>
                    <a:pt x="161" y="1319"/>
                  </a:cubicBezTo>
                  <a:cubicBezTo>
                    <a:pt x="161" y="1319"/>
                    <a:pt x="151" y="1402"/>
                    <a:pt x="147" y="1433"/>
                  </a:cubicBezTo>
                  <a:cubicBezTo>
                    <a:pt x="143" y="1460"/>
                    <a:pt x="136" y="1546"/>
                    <a:pt x="149" y="1620"/>
                  </a:cubicBezTo>
                  <a:cubicBezTo>
                    <a:pt x="151" y="1630"/>
                    <a:pt x="153" y="1640"/>
                    <a:pt x="156" y="1650"/>
                  </a:cubicBezTo>
                  <a:cubicBezTo>
                    <a:pt x="164" y="1679"/>
                    <a:pt x="169" y="1704"/>
                    <a:pt x="173" y="1727"/>
                  </a:cubicBezTo>
                  <a:cubicBezTo>
                    <a:pt x="180" y="1765"/>
                    <a:pt x="182" y="1798"/>
                    <a:pt x="180" y="1833"/>
                  </a:cubicBezTo>
                  <a:cubicBezTo>
                    <a:pt x="177" y="1890"/>
                    <a:pt x="190" y="1943"/>
                    <a:pt x="191" y="1997"/>
                  </a:cubicBezTo>
                  <a:cubicBezTo>
                    <a:pt x="192" y="2041"/>
                    <a:pt x="197" y="2161"/>
                    <a:pt x="216" y="2265"/>
                  </a:cubicBezTo>
                  <a:cubicBezTo>
                    <a:pt x="220" y="2289"/>
                    <a:pt x="225" y="2313"/>
                    <a:pt x="231" y="2334"/>
                  </a:cubicBezTo>
                  <a:cubicBezTo>
                    <a:pt x="234" y="2345"/>
                    <a:pt x="236" y="2355"/>
                    <a:pt x="238" y="2364"/>
                  </a:cubicBezTo>
                  <a:cubicBezTo>
                    <a:pt x="255" y="2457"/>
                    <a:pt x="224" y="2499"/>
                    <a:pt x="224" y="2499"/>
                  </a:cubicBezTo>
                  <a:cubicBezTo>
                    <a:pt x="224" y="2499"/>
                    <a:pt x="200" y="2541"/>
                    <a:pt x="192" y="2571"/>
                  </a:cubicBezTo>
                  <a:cubicBezTo>
                    <a:pt x="187" y="2589"/>
                    <a:pt x="173" y="2594"/>
                    <a:pt x="168" y="2608"/>
                  </a:cubicBezTo>
                  <a:cubicBezTo>
                    <a:pt x="164" y="2620"/>
                    <a:pt x="150" y="2629"/>
                    <a:pt x="153" y="2648"/>
                  </a:cubicBezTo>
                  <a:cubicBezTo>
                    <a:pt x="153" y="2651"/>
                    <a:pt x="154" y="2654"/>
                    <a:pt x="155" y="2657"/>
                  </a:cubicBezTo>
                  <a:cubicBezTo>
                    <a:pt x="155" y="2657"/>
                    <a:pt x="160" y="2682"/>
                    <a:pt x="172" y="2673"/>
                  </a:cubicBezTo>
                  <a:cubicBezTo>
                    <a:pt x="172" y="2673"/>
                    <a:pt x="182" y="2690"/>
                    <a:pt x="194" y="2683"/>
                  </a:cubicBezTo>
                  <a:cubicBezTo>
                    <a:pt x="194" y="2684"/>
                    <a:pt x="194" y="2684"/>
                    <a:pt x="194" y="2685"/>
                  </a:cubicBezTo>
                  <a:cubicBezTo>
                    <a:pt x="195" y="2683"/>
                    <a:pt x="195" y="2683"/>
                    <a:pt x="195" y="2683"/>
                  </a:cubicBezTo>
                  <a:cubicBezTo>
                    <a:pt x="196" y="2685"/>
                    <a:pt x="211" y="2700"/>
                    <a:pt x="221" y="2685"/>
                  </a:cubicBezTo>
                  <a:cubicBezTo>
                    <a:pt x="221" y="2686"/>
                    <a:pt x="221" y="2687"/>
                    <a:pt x="222" y="2689"/>
                  </a:cubicBezTo>
                  <a:cubicBezTo>
                    <a:pt x="223" y="2696"/>
                    <a:pt x="228" y="2706"/>
                    <a:pt x="249" y="2705"/>
                  </a:cubicBezTo>
                  <a:cubicBezTo>
                    <a:pt x="279" y="2703"/>
                    <a:pt x="281" y="2690"/>
                    <a:pt x="280" y="2672"/>
                  </a:cubicBezTo>
                  <a:cubicBezTo>
                    <a:pt x="279" y="2654"/>
                    <a:pt x="293" y="2651"/>
                    <a:pt x="293" y="2651"/>
                  </a:cubicBezTo>
                  <a:cubicBezTo>
                    <a:pt x="293" y="2651"/>
                    <a:pt x="314" y="2635"/>
                    <a:pt x="314" y="2616"/>
                  </a:cubicBezTo>
                  <a:cubicBezTo>
                    <a:pt x="314" y="2596"/>
                    <a:pt x="328" y="2580"/>
                    <a:pt x="328" y="2580"/>
                  </a:cubicBezTo>
                  <a:cubicBezTo>
                    <a:pt x="328" y="2580"/>
                    <a:pt x="344" y="2573"/>
                    <a:pt x="337" y="2535"/>
                  </a:cubicBezTo>
                  <a:cubicBezTo>
                    <a:pt x="337" y="2532"/>
                    <a:pt x="336" y="2528"/>
                    <a:pt x="335" y="2524"/>
                  </a:cubicBezTo>
                  <a:cubicBezTo>
                    <a:pt x="335" y="2523"/>
                    <a:pt x="341" y="2500"/>
                    <a:pt x="337" y="2478"/>
                  </a:cubicBezTo>
                  <a:cubicBezTo>
                    <a:pt x="337" y="2477"/>
                    <a:pt x="336" y="2475"/>
                    <a:pt x="336" y="2473"/>
                  </a:cubicBezTo>
                  <a:cubicBezTo>
                    <a:pt x="336" y="2472"/>
                    <a:pt x="335" y="2471"/>
                    <a:pt x="335" y="2469"/>
                  </a:cubicBezTo>
                  <a:cubicBezTo>
                    <a:pt x="330" y="2440"/>
                    <a:pt x="332" y="2368"/>
                    <a:pt x="333" y="2341"/>
                  </a:cubicBezTo>
                  <a:cubicBezTo>
                    <a:pt x="334" y="2311"/>
                    <a:pt x="352" y="2147"/>
                    <a:pt x="340" y="2083"/>
                  </a:cubicBezTo>
                  <a:cubicBezTo>
                    <a:pt x="340" y="2083"/>
                    <a:pt x="340" y="2083"/>
                    <a:pt x="340" y="2082"/>
                  </a:cubicBezTo>
                  <a:cubicBezTo>
                    <a:pt x="340" y="2082"/>
                    <a:pt x="340" y="2082"/>
                    <a:pt x="340" y="2082"/>
                  </a:cubicBezTo>
                  <a:cubicBezTo>
                    <a:pt x="339" y="2079"/>
                    <a:pt x="339" y="2076"/>
                    <a:pt x="338" y="2073"/>
                  </a:cubicBezTo>
                  <a:cubicBezTo>
                    <a:pt x="321" y="1974"/>
                    <a:pt x="348" y="1939"/>
                    <a:pt x="348" y="1890"/>
                  </a:cubicBezTo>
                  <a:cubicBezTo>
                    <a:pt x="348" y="1890"/>
                    <a:pt x="352" y="1833"/>
                    <a:pt x="346" y="1787"/>
                  </a:cubicBezTo>
                  <a:cubicBezTo>
                    <a:pt x="341" y="1740"/>
                    <a:pt x="351" y="1688"/>
                    <a:pt x="357" y="1629"/>
                  </a:cubicBezTo>
                  <a:cubicBezTo>
                    <a:pt x="360" y="1591"/>
                    <a:pt x="366" y="1555"/>
                    <a:pt x="370" y="1527"/>
                  </a:cubicBezTo>
                  <a:cubicBezTo>
                    <a:pt x="375" y="1529"/>
                    <a:pt x="381" y="1530"/>
                    <a:pt x="387" y="1530"/>
                  </a:cubicBezTo>
                  <a:cubicBezTo>
                    <a:pt x="389" y="1530"/>
                    <a:pt x="391" y="1530"/>
                    <a:pt x="393" y="1529"/>
                  </a:cubicBezTo>
                  <a:cubicBezTo>
                    <a:pt x="397" y="1557"/>
                    <a:pt x="403" y="1592"/>
                    <a:pt x="406" y="1628"/>
                  </a:cubicBezTo>
                  <a:cubicBezTo>
                    <a:pt x="412" y="1687"/>
                    <a:pt x="422" y="1739"/>
                    <a:pt x="416" y="1786"/>
                  </a:cubicBezTo>
                  <a:cubicBezTo>
                    <a:pt x="411" y="1833"/>
                    <a:pt x="415" y="1889"/>
                    <a:pt x="415" y="1889"/>
                  </a:cubicBezTo>
                  <a:cubicBezTo>
                    <a:pt x="415" y="1900"/>
                    <a:pt x="416" y="1911"/>
                    <a:pt x="418" y="1921"/>
                  </a:cubicBezTo>
                  <a:cubicBezTo>
                    <a:pt x="420" y="1934"/>
                    <a:pt x="423" y="1946"/>
                    <a:pt x="426" y="1960"/>
                  </a:cubicBezTo>
                  <a:cubicBezTo>
                    <a:pt x="431" y="1989"/>
                    <a:pt x="434" y="2026"/>
                    <a:pt x="423" y="2082"/>
                  </a:cubicBezTo>
                  <a:cubicBezTo>
                    <a:pt x="411" y="2147"/>
                    <a:pt x="429" y="2311"/>
                    <a:pt x="430" y="2340"/>
                  </a:cubicBezTo>
                  <a:cubicBezTo>
                    <a:pt x="431" y="2369"/>
                    <a:pt x="433" y="2450"/>
                    <a:pt x="427" y="2473"/>
                  </a:cubicBezTo>
                  <a:cubicBezTo>
                    <a:pt x="423" y="2490"/>
                    <a:pt x="425" y="2507"/>
                    <a:pt x="426" y="2516"/>
                  </a:cubicBezTo>
                  <a:cubicBezTo>
                    <a:pt x="427" y="2520"/>
                    <a:pt x="428" y="2522"/>
                    <a:pt x="428" y="2523"/>
                  </a:cubicBezTo>
                  <a:cubicBezTo>
                    <a:pt x="423" y="2541"/>
                    <a:pt x="423" y="2553"/>
                    <a:pt x="425" y="2562"/>
                  </a:cubicBezTo>
                  <a:cubicBezTo>
                    <a:pt x="428" y="2576"/>
                    <a:pt x="435" y="2580"/>
                    <a:pt x="435" y="2580"/>
                  </a:cubicBezTo>
                  <a:cubicBezTo>
                    <a:pt x="435" y="2580"/>
                    <a:pt x="446" y="2592"/>
                    <a:pt x="449" y="2608"/>
                  </a:cubicBezTo>
                  <a:cubicBezTo>
                    <a:pt x="449" y="2610"/>
                    <a:pt x="449" y="2613"/>
                    <a:pt x="449" y="2615"/>
                  </a:cubicBezTo>
                  <a:cubicBezTo>
                    <a:pt x="449" y="2616"/>
                    <a:pt x="449" y="2618"/>
                    <a:pt x="450" y="2619"/>
                  </a:cubicBezTo>
                  <a:cubicBezTo>
                    <a:pt x="452" y="2637"/>
                    <a:pt x="470" y="2651"/>
                    <a:pt x="470" y="2651"/>
                  </a:cubicBezTo>
                  <a:cubicBezTo>
                    <a:pt x="470" y="2651"/>
                    <a:pt x="480" y="2653"/>
                    <a:pt x="483" y="2665"/>
                  </a:cubicBezTo>
                  <a:cubicBezTo>
                    <a:pt x="483" y="2667"/>
                    <a:pt x="483" y="2669"/>
                    <a:pt x="483" y="2671"/>
                  </a:cubicBezTo>
                  <a:cubicBezTo>
                    <a:pt x="483" y="2676"/>
                    <a:pt x="483" y="2680"/>
                    <a:pt x="483" y="2684"/>
                  </a:cubicBezTo>
                  <a:cubicBezTo>
                    <a:pt x="485" y="2696"/>
                    <a:pt x="492" y="2703"/>
                    <a:pt x="514" y="2705"/>
                  </a:cubicBezTo>
                  <a:cubicBezTo>
                    <a:pt x="544" y="2707"/>
                    <a:pt x="542" y="2685"/>
                    <a:pt x="542" y="2685"/>
                  </a:cubicBezTo>
                  <a:cubicBezTo>
                    <a:pt x="551" y="2699"/>
                    <a:pt x="566" y="2686"/>
                    <a:pt x="568" y="2683"/>
                  </a:cubicBezTo>
                  <a:cubicBezTo>
                    <a:pt x="569" y="2685"/>
                    <a:pt x="569" y="2685"/>
                    <a:pt x="569" y="2685"/>
                  </a:cubicBezTo>
                  <a:cubicBezTo>
                    <a:pt x="569" y="2684"/>
                    <a:pt x="569" y="2684"/>
                    <a:pt x="569" y="2683"/>
                  </a:cubicBezTo>
                  <a:cubicBezTo>
                    <a:pt x="581" y="2690"/>
                    <a:pt x="591" y="2673"/>
                    <a:pt x="591" y="2673"/>
                  </a:cubicBezTo>
                  <a:cubicBezTo>
                    <a:pt x="603" y="2682"/>
                    <a:pt x="608" y="2657"/>
                    <a:pt x="608" y="2657"/>
                  </a:cubicBezTo>
                  <a:cubicBezTo>
                    <a:pt x="611" y="2649"/>
                    <a:pt x="611" y="2642"/>
                    <a:pt x="610" y="2637"/>
                  </a:cubicBezTo>
                  <a:cubicBezTo>
                    <a:pt x="607" y="2625"/>
                    <a:pt x="598" y="2617"/>
                    <a:pt x="595" y="2608"/>
                  </a:cubicBezTo>
                  <a:cubicBezTo>
                    <a:pt x="590" y="2594"/>
                    <a:pt x="576" y="2589"/>
                    <a:pt x="571" y="2571"/>
                  </a:cubicBezTo>
                  <a:cubicBezTo>
                    <a:pt x="563" y="2541"/>
                    <a:pt x="539" y="2499"/>
                    <a:pt x="539" y="2499"/>
                  </a:cubicBezTo>
                  <a:cubicBezTo>
                    <a:pt x="539" y="2499"/>
                    <a:pt x="528" y="2484"/>
                    <a:pt x="523" y="2454"/>
                  </a:cubicBezTo>
                  <a:cubicBezTo>
                    <a:pt x="518" y="2427"/>
                    <a:pt x="517" y="2387"/>
                    <a:pt x="532" y="2334"/>
                  </a:cubicBezTo>
                  <a:cubicBezTo>
                    <a:pt x="563" y="2220"/>
                    <a:pt x="570" y="2052"/>
                    <a:pt x="572" y="1998"/>
                  </a:cubicBezTo>
                  <a:cubicBezTo>
                    <a:pt x="573" y="1944"/>
                    <a:pt x="586" y="1891"/>
                    <a:pt x="583" y="1834"/>
                  </a:cubicBezTo>
                  <a:cubicBezTo>
                    <a:pt x="580" y="1777"/>
                    <a:pt x="586" y="1729"/>
                    <a:pt x="607" y="1650"/>
                  </a:cubicBezTo>
                  <a:cubicBezTo>
                    <a:pt x="629" y="1572"/>
                    <a:pt x="621" y="1465"/>
                    <a:pt x="623" y="1433"/>
                  </a:cubicBezTo>
                  <a:cubicBezTo>
                    <a:pt x="627" y="1376"/>
                    <a:pt x="620" y="1312"/>
                    <a:pt x="620" y="1312"/>
                  </a:cubicBezTo>
                  <a:cubicBezTo>
                    <a:pt x="620" y="1312"/>
                    <a:pt x="620" y="1312"/>
                    <a:pt x="620" y="1312"/>
                  </a:cubicBezTo>
                  <a:cubicBezTo>
                    <a:pt x="620" y="1311"/>
                    <a:pt x="620" y="1311"/>
                    <a:pt x="620" y="1311"/>
                  </a:cubicBezTo>
                  <a:cubicBezTo>
                    <a:pt x="619" y="1311"/>
                    <a:pt x="619" y="1311"/>
                    <a:pt x="619" y="1311"/>
                  </a:cubicBezTo>
                  <a:cubicBezTo>
                    <a:pt x="618" y="1299"/>
                    <a:pt x="614" y="1276"/>
                    <a:pt x="611" y="1255"/>
                  </a:cubicBezTo>
                  <a:cubicBezTo>
                    <a:pt x="608" y="1242"/>
                    <a:pt x="606" y="1229"/>
                    <a:pt x="603" y="1219"/>
                  </a:cubicBezTo>
                  <a:cubicBezTo>
                    <a:pt x="602" y="1215"/>
                    <a:pt x="601" y="1210"/>
                    <a:pt x="600" y="1204"/>
                  </a:cubicBezTo>
                  <a:cubicBezTo>
                    <a:pt x="593" y="1162"/>
                    <a:pt x="587" y="1083"/>
                    <a:pt x="590" y="1038"/>
                  </a:cubicBezTo>
                  <a:cubicBezTo>
                    <a:pt x="593" y="989"/>
                    <a:pt x="626" y="874"/>
                    <a:pt x="627" y="792"/>
                  </a:cubicBezTo>
                  <a:cubicBezTo>
                    <a:pt x="628" y="793"/>
                    <a:pt x="628" y="793"/>
                    <a:pt x="628" y="793"/>
                  </a:cubicBezTo>
                  <a:cubicBezTo>
                    <a:pt x="628" y="794"/>
                    <a:pt x="628" y="794"/>
                    <a:pt x="628" y="794"/>
                  </a:cubicBezTo>
                  <a:cubicBezTo>
                    <a:pt x="628" y="793"/>
                    <a:pt x="628" y="793"/>
                    <a:pt x="628" y="793"/>
                  </a:cubicBezTo>
                  <a:cubicBezTo>
                    <a:pt x="631" y="799"/>
                    <a:pt x="631" y="799"/>
                    <a:pt x="631" y="799"/>
                  </a:cubicBezTo>
                  <a:cubicBezTo>
                    <a:pt x="632" y="805"/>
                    <a:pt x="634" y="814"/>
                    <a:pt x="636" y="827"/>
                  </a:cubicBezTo>
                  <a:cubicBezTo>
                    <a:pt x="641" y="854"/>
                    <a:pt x="649" y="894"/>
                    <a:pt x="656" y="932"/>
                  </a:cubicBezTo>
                  <a:cubicBezTo>
                    <a:pt x="662" y="970"/>
                    <a:pt x="668" y="1004"/>
                    <a:pt x="668" y="1020"/>
                  </a:cubicBezTo>
                  <a:cubicBezTo>
                    <a:pt x="668" y="1058"/>
                    <a:pt x="669" y="1223"/>
                    <a:pt x="672" y="1250"/>
                  </a:cubicBezTo>
                  <a:cubicBezTo>
                    <a:pt x="676" y="1277"/>
                    <a:pt x="677" y="1307"/>
                    <a:pt x="659" y="1331"/>
                  </a:cubicBezTo>
                  <a:cubicBezTo>
                    <a:pt x="641" y="1356"/>
                    <a:pt x="636" y="1373"/>
                    <a:pt x="634" y="1380"/>
                  </a:cubicBezTo>
                  <a:cubicBezTo>
                    <a:pt x="632" y="1386"/>
                    <a:pt x="633" y="1460"/>
                    <a:pt x="633" y="1460"/>
                  </a:cubicBezTo>
                  <a:cubicBezTo>
                    <a:pt x="634" y="1461"/>
                    <a:pt x="634" y="1461"/>
                    <a:pt x="634" y="1461"/>
                  </a:cubicBezTo>
                  <a:cubicBezTo>
                    <a:pt x="634" y="1461"/>
                    <a:pt x="634" y="1461"/>
                    <a:pt x="634" y="1461"/>
                  </a:cubicBezTo>
                  <a:cubicBezTo>
                    <a:pt x="639" y="1486"/>
                    <a:pt x="639" y="1486"/>
                    <a:pt x="639" y="1486"/>
                  </a:cubicBezTo>
                  <a:cubicBezTo>
                    <a:pt x="665" y="1478"/>
                    <a:pt x="660" y="1412"/>
                    <a:pt x="660" y="1412"/>
                  </a:cubicBezTo>
                  <a:cubicBezTo>
                    <a:pt x="668" y="1421"/>
                    <a:pt x="671" y="1431"/>
                    <a:pt x="672" y="1439"/>
                  </a:cubicBezTo>
                  <a:cubicBezTo>
                    <a:pt x="674" y="1448"/>
                    <a:pt x="674" y="1456"/>
                    <a:pt x="674" y="1461"/>
                  </a:cubicBezTo>
                  <a:cubicBezTo>
                    <a:pt x="675" y="1471"/>
                    <a:pt x="672" y="1497"/>
                    <a:pt x="668" y="1500"/>
                  </a:cubicBezTo>
                  <a:cubicBezTo>
                    <a:pt x="665" y="1502"/>
                    <a:pt x="659" y="1519"/>
                    <a:pt x="661" y="1528"/>
                  </a:cubicBezTo>
                  <a:cubicBezTo>
                    <a:pt x="661" y="1531"/>
                    <a:pt x="662" y="1533"/>
                    <a:pt x="663" y="1534"/>
                  </a:cubicBezTo>
                  <a:cubicBezTo>
                    <a:pt x="670" y="1541"/>
                    <a:pt x="682" y="1532"/>
                    <a:pt x="682" y="1532"/>
                  </a:cubicBezTo>
                  <a:cubicBezTo>
                    <a:pt x="691" y="1537"/>
                    <a:pt x="699" y="1530"/>
                    <a:pt x="704" y="1524"/>
                  </a:cubicBezTo>
                  <a:cubicBezTo>
                    <a:pt x="704" y="1525"/>
                    <a:pt x="704" y="1525"/>
                    <a:pt x="704" y="1526"/>
                  </a:cubicBezTo>
                  <a:cubicBezTo>
                    <a:pt x="705" y="1523"/>
                    <a:pt x="705" y="1523"/>
                    <a:pt x="705" y="1523"/>
                  </a:cubicBezTo>
                  <a:cubicBezTo>
                    <a:pt x="707" y="1521"/>
                    <a:pt x="708" y="1519"/>
                    <a:pt x="708" y="1519"/>
                  </a:cubicBezTo>
                  <a:cubicBezTo>
                    <a:pt x="717" y="1520"/>
                    <a:pt x="741" y="1500"/>
                    <a:pt x="750" y="1481"/>
                  </a:cubicBezTo>
                  <a:cubicBezTo>
                    <a:pt x="760" y="1461"/>
                    <a:pt x="765" y="1408"/>
                    <a:pt x="758" y="1367"/>
                  </a:cubicBezTo>
                  <a:cubicBezTo>
                    <a:pt x="750" y="1327"/>
                    <a:pt x="750" y="1273"/>
                    <a:pt x="758" y="1227"/>
                  </a:cubicBezTo>
                  <a:close/>
                </a:path>
              </a:pathLst>
            </a:custGeom>
            <a:grpFill/>
            <a:ln w="0" cap="rnd" cmpd="sng">
              <a:solidFill>
                <a:schemeClr val="tx1"/>
              </a:solidFill>
              <a:prstDash val="solid"/>
              <a:round/>
              <a:headEnd/>
              <a:tailEnd/>
            </a:ln>
          </p:spPr>
          <p:txBody>
            <a:bodyPr/>
            <a:lstStyle/>
            <a:p>
              <a:endParaRPr lang="fr-FR" sz="1114"/>
            </a:p>
          </p:txBody>
        </p:sp>
      </p:grpSp>
      <p:grpSp>
        <p:nvGrpSpPr>
          <p:cNvPr id="65" name="Group 206">
            <a:extLst>
              <a:ext uri="{FF2B5EF4-FFF2-40B4-BE49-F238E27FC236}">
                <a16:creationId xmlns:a16="http://schemas.microsoft.com/office/drawing/2014/main" id="{254F709D-E953-BC03-275F-7F3939325DB0}"/>
              </a:ext>
            </a:extLst>
          </p:cNvPr>
          <p:cNvGrpSpPr>
            <a:grpSpLocks/>
          </p:cNvGrpSpPr>
          <p:nvPr/>
        </p:nvGrpSpPr>
        <p:grpSpPr bwMode="auto">
          <a:xfrm>
            <a:off x="7482609" y="3163189"/>
            <a:ext cx="171732" cy="507790"/>
            <a:chOff x="1531" y="712"/>
            <a:chExt cx="630" cy="2189"/>
          </a:xfrm>
          <a:solidFill>
            <a:srgbClr val="C00000"/>
          </a:solidFill>
        </p:grpSpPr>
        <p:sp>
          <p:nvSpPr>
            <p:cNvPr id="66" name="Freeform 207">
              <a:extLst>
                <a:ext uri="{FF2B5EF4-FFF2-40B4-BE49-F238E27FC236}">
                  <a16:creationId xmlns:a16="http://schemas.microsoft.com/office/drawing/2014/main" id="{BC9F5FA0-D14D-D9EA-5653-B10B21B36B29}"/>
                </a:ext>
              </a:extLst>
            </p:cNvPr>
            <p:cNvSpPr>
              <a:spLocks/>
            </p:cNvSpPr>
            <p:nvPr/>
          </p:nvSpPr>
          <p:spPr bwMode="auto">
            <a:xfrm>
              <a:off x="1531" y="712"/>
              <a:ext cx="630" cy="2189"/>
            </a:xfrm>
            <a:custGeom>
              <a:avLst/>
              <a:gdLst>
                <a:gd name="T0" fmla="*/ 389 w 778"/>
                <a:gd name="T1" fmla="*/ 340 h 2707"/>
                <a:gd name="T2" fmla="*/ 264 w 778"/>
                <a:gd name="T3" fmla="*/ 215 h 2707"/>
                <a:gd name="T4" fmla="*/ 264 w 778"/>
                <a:gd name="T5" fmla="*/ 213 h 2707"/>
                <a:gd name="T6" fmla="*/ 274 w 778"/>
                <a:gd name="T7" fmla="*/ 193 h 2707"/>
                <a:gd name="T8" fmla="*/ 292 w 778"/>
                <a:gd name="T9" fmla="*/ 150 h 2707"/>
                <a:gd name="T10" fmla="*/ 300 w 778"/>
                <a:gd name="T11" fmla="*/ 116 h 2707"/>
                <a:gd name="T12" fmla="*/ 286 w 778"/>
                <a:gd name="T13" fmla="*/ 112 h 2707"/>
                <a:gd name="T14" fmla="*/ 285 w 778"/>
                <a:gd name="T15" fmla="*/ 87 h 2707"/>
                <a:gd name="T16" fmla="*/ 236 w 778"/>
                <a:gd name="T17" fmla="*/ 11 h 2707"/>
                <a:gd name="T18" fmla="*/ 206 w 778"/>
                <a:gd name="T19" fmla="*/ 3 h 2707"/>
                <a:gd name="T20" fmla="*/ 147 w 778"/>
                <a:gd name="T21" fmla="*/ 14 h 2707"/>
                <a:gd name="T22" fmla="*/ 124 w 778"/>
                <a:gd name="T23" fmla="*/ 40 h 2707"/>
                <a:gd name="T24" fmla="*/ 119 w 778"/>
                <a:gd name="T25" fmla="*/ 82 h 2707"/>
                <a:gd name="T26" fmla="*/ 124 w 778"/>
                <a:gd name="T27" fmla="*/ 123 h 2707"/>
                <a:gd name="T28" fmla="*/ 126 w 778"/>
                <a:gd name="T29" fmla="*/ 129 h 2707"/>
                <a:gd name="T30" fmla="*/ 127 w 778"/>
                <a:gd name="T31" fmla="*/ 134 h 2707"/>
                <a:gd name="T32" fmla="*/ 130 w 778"/>
                <a:gd name="T33" fmla="*/ 139 h 2707"/>
                <a:gd name="T34" fmla="*/ 116 w 778"/>
                <a:gd name="T35" fmla="*/ 152 h 2707"/>
                <a:gd name="T36" fmla="*/ 148 w 778"/>
                <a:gd name="T37" fmla="*/ 192 h 2707"/>
                <a:gd name="T38" fmla="*/ 160 w 778"/>
                <a:gd name="T39" fmla="*/ 254 h 2707"/>
                <a:gd name="T40" fmla="*/ 9 w 778"/>
                <a:gd name="T41" fmla="*/ 658 h 2707"/>
                <a:gd name="T42" fmla="*/ 4 w 778"/>
                <a:gd name="T43" fmla="*/ 770 h 2707"/>
                <a:gd name="T44" fmla="*/ 23 w 778"/>
                <a:gd name="T45" fmla="*/ 784 h 2707"/>
                <a:gd name="T46" fmla="*/ 58 w 778"/>
                <a:gd name="T47" fmla="*/ 788 h 2707"/>
                <a:gd name="T48" fmla="*/ 54 w 778"/>
                <a:gd name="T49" fmla="*/ 754 h 2707"/>
                <a:gd name="T50" fmla="*/ 74 w 778"/>
                <a:gd name="T51" fmla="*/ 712 h 2707"/>
                <a:gd name="T52" fmla="*/ 65 w 778"/>
                <a:gd name="T53" fmla="*/ 545 h 2707"/>
                <a:gd name="T54" fmla="*/ 92 w 778"/>
                <a:gd name="T55" fmla="*/ 452 h 2707"/>
                <a:gd name="T56" fmla="*/ 78 w 778"/>
                <a:gd name="T57" fmla="*/ 758 h 2707"/>
                <a:gd name="T58" fmla="*/ 96 w 778"/>
                <a:gd name="T59" fmla="*/ 969 h 2707"/>
                <a:gd name="T60" fmla="*/ 126 w 778"/>
                <a:gd name="T61" fmla="*/ 1250 h 2707"/>
                <a:gd name="T62" fmla="*/ 81 w 778"/>
                <a:gd name="T63" fmla="*/ 1400 h 2707"/>
                <a:gd name="T64" fmla="*/ 103 w 778"/>
                <a:gd name="T65" fmla="*/ 1420 h 2707"/>
                <a:gd name="T66" fmla="*/ 133 w 778"/>
                <a:gd name="T67" fmla="*/ 1430 h 2707"/>
                <a:gd name="T68" fmla="*/ 174 w 778"/>
                <a:gd name="T69" fmla="*/ 1364 h 2707"/>
                <a:gd name="T70" fmla="*/ 178 w 778"/>
                <a:gd name="T71" fmla="*/ 1308 h 2707"/>
                <a:gd name="T72" fmla="*/ 181 w 778"/>
                <a:gd name="T73" fmla="*/ 1101 h 2707"/>
                <a:gd name="T74" fmla="*/ 184 w 778"/>
                <a:gd name="T75" fmla="*/ 944 h 2707"/>
                <a:gd name="T76" fmla="*/ 209 w 778"/>
                <a:gd name="T77" fmla="*/ 808 h 2707"/>
                <a:gd name="T78" fmla="*/ 222 w 778"/>
                <a:gd name="T79" fmla="*/ 1016 h 2707"/>
                <a:gd name="T80" fmla="*/ 227 w 778"/>
                <a:gd name="T81" fmla="*/ 1308 h 2707"/>
                <a:gd name="T82" fmla="*/ 231 w 778"/>
                <a:gd name="T83" fmla="*/ 1364 h 2707"/>
                <a:gd name="T84" fmla="*/ 250 w 778"/>
                <a:gd name="T85" fmla="*/ 1402 h 2707"/>
                <a:gd name="T86" fmla="*/ 273 w 778"/>
                <a:gd name="T87" fmla="*/ 1430 h 2707"/>
                <a:gd name="T88" fmla="*/ 302 w 778"/>
                <a:gd name="T89" fmla="*/ 1419 h 2707"/>
                <a:gd name="T90" fmla="*/ 316 w 778"/>
                <a:gd name="T91" fmla="*/ 1379 h 2707"/>
                <a:gd name="T92" fmla="*/ 283 w 778"/>
                <a:gd name="T93" fmla="*/ 1234 h 2707"/>
                <a:gd name="T94" fmla="*/ 330 w 778"/>
                <a:gd name="T95" fmla="*/ 758 h 2707"/>
                <a:gd name="T96" fmla="*/ 329 w 778"/>
                <a:gd name="T97" fmla="*/ 693 h 2707"/>
                <a:gd name="T98" fmla="*/ 313 w 778"/>
                <a:gd name="T99" fmla="*/ 548 h 2707"/>
                <a:gd name="T100" fmla="*/ 334 w 778"/>
                <a:gd name="T101" fmla="*/ 419 h 2707"/>
                <a:gd name="T102" fmla="*/ 355 w 778"/>
                <a:gd name="T103" fmla="*/ 539 h 2707"/>
                <a:gd name="T104" fmla="*/ 336 w 778"/>
                <a:gd name="T105" fmla="*/ 772 h 2707"/>
                <a:gd name="T106" fmla="*/ 350 w 778"/>
                <a:gd name="T107" fmla="*/ 746 h 2707"/>
                <a:gd name="T108" fmla="*/ 351 w 778"/>
                <a:gd name="T109" fmla="*/ 808 h 2707"/>
                <a:gd name="T110" fmla="*/ 374 w 778"/>
                <a:gd name="T111" fmla="*/ 807 h 2707"/>
                <a:gd name="T112" fmla="*/ 402 w 778"/>
                <a:gd name="T113" fmla="*/ 723 h 270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778" h="2707">
                  <a:moveTo>
                    <a:pt x="758" y="1227"/>
                  </a:moveTo>
                  <a:cubicBezTo>
                    <a:pt x="775" y="1130"/>
                    <a:pt x="778" y="1007"/>
                    <a:pt x="776" y="974"/>
                  </a:cubicBezTo>
                  <a:cubicBezTo>
                    <a:pt x="773" y="941"/>
                    <a:pt x="743" y="794"/>
                    <a:pt x="736" y="674"/>
                  </a:cubicBezTo>
                  <a:cubicBezTo>
                    <a:pt x="736" y="663"/>
                    <a:pt x="734" y="652"/>
                    <a:pt x="733" y="642"/>
                  </a:cubicBezTo>
                  <a:cubicBezTo>
                    <a:pt x="717" y="550"/>
                    <a:pt x="657" y="530"/>
                    <a:pt x="644" y="529"/>
                  </a:cubicBezTo>
                  <a:cubicBezTo>
                    <a:pt x="629" y="528"/>
                    <a:pt x="575" y="509"/>
                    <a:pt x="528" y="494"/>
                  </a:cubicBezTo>
                  <a:cubicBezTo>
                    <a:pt x="522" y="493"/>
                    <a:pt x="518" y="490"/>
                    <a:pt x="514" y="487"/>
                  </a:cubicBezTo>
                  <a:cubicBezTo>
                    <a:pt x="498" y="469"/>
                    <a:pt x="496" y="433"/>
                    <a:pt x="498" y="407"/>
                  </a:cubicBezTo>
                  <a:cubicBezTo>
                    <a:pt x="498" y="407"/>
                    <a:pt x="498" y="406"/>
                    <a:pt x="498" y="406"/>
                  </a:cubicBezTo>
                  <a:cubicBezTo>
                    <a:pt x="498" y="406"/>
                    <a:pt x="498" y="406"/>
                    <a:pt x="498" y="406"/>
                  </a:cubicBezTo>
                  <a:cubicBezTo>
                    <a:pt x="498" y="405"/>
                    <a:pt x="498" y="403"/>
                    <a:pt x="498" y="402"/>
                  </a:cubicBezTo>
                  <a:cubicBezTo>
                    <a:pt x="498" y="402"/>
                    <a:pt x="498" y="402"/>
                    <a:pt x="498" y="402"/>
                  </a:cubicBezTo>
                  <a:cubicBezTo>
                    <a:pt x="498" y="403"/>
                    <a:pt x="498" y="404"/>
                    <a:pt x="498" y="406"/>
                  </a:cubicBezTo>
                  <a:cubicBezTo>
                    <a:pt x="499" y="401"/>
                    <a:pt x="499" y="401"/>
                    <a:pt x="499" y="401"/>
                  </a:cubicBezTo>
                  <a:cubicBezTo>
                    <a:pt x="502" y="395"/>
                    <a:pt x="504" y="390"/>
                    <a:pt x="507" y="385"/>
                  </a:cubicBezTo>
                  <a:cubicBezTo>
                    <a:pt x="512" y="376"/>
                    <a:pt x="515" y="369"/>
                    <a:pt x="516" y="365"/>
                  </a:cubicBezTo>
                  <a:cubicBezTo>
                    <a:pt x="518" y="357"/>
                    <a:pt x="522" y="341"/>
                    <a:pt x="526" y="321"/>
                  </a:cubicBezTo>
                  <a:cubicBezTo>
                    <a:pt x="530" y="323"/>
                    <a:pt x="534" y="323"/>
                    <a:pt x="538" y="322"/>
                  </a:cubicBezTo>
                  <a:cubicBezTo>
                    <a:pt x="549" y="317"/>
                    <a:pt x="550" y="302"/>
                    <a:pt x="550" y="291"/>
                  </a:cubicBezTo>
                  <a:cubicBezTo>
                    <a:pt x="550" y="289"/>
                    <a:pt x="550" y="287"/>
                    <a:pt x="550" y="285"/>
                  </a:cubicBezTo>
                  <a:cubicBezTo>
                    <a:pt x="550" y="284"/>
                    <a:pt x="550" y="284"/>
                    <a:pt x="550" y="283"/>
                  </a:cubicBezTo>
                  <a:cubicBezTo>
                    <a:pt x="550" y="273"/>
                    <a:pt x="553" y="261"/>
                    <a:pt x="557" y="252"/>
                  </a:cubicBezTo>
                  <a:cubicBezTo>
                    <a:pt x="560" y="242"/>
                    <a:pt x="563" y="234"/>
                    <a:pt x="565" y="224"/>
                  </a:cubicBezTo>
                  <a:cubicBezTo>
                    <a:pt x="565" y="222"/>
                    <a:pt x="565" y="220"/>
                    <a:pt x="565" y="219"/>
                  </a:cubicBezTo>
                  <a:cubicBezTo>
                    <a:pt x="565" y="211"/>
                    <a:pt x="562" y="203"/>
                    <a:pt x="553" y="202"/>
                  </a:cubicBezTo>
                  <a:cubicBezTo>
                    <a:pt x="547" y="202"/>
                    <a:pt x="542" y="206"/>
                    <a:pt x="538" y="211"/>
                  </a:cubicBezTo>
                  <a:cubicBezTo>
                    <a:pt x="538" y="211"/>
                    <a:pt x="538" y="211"/>
                    <a:pt x="538" y="211"/>
                  </a:cubicBezTo>
                  <a:cubicBezTo>
                    <a:pt x="538" y="211"/>
                    <a:pt x="538" y="212"/>
                    <a:pt x="538" y="212"/>
                  </a:cubicBezTo>
                  <a:cubicBezTo>
                    <a:pt x="538" y="210"/>
                    <a:pt x="538" y="208"/>
                    <a:pt x="538" y="206"/>
                  </a:cubicBezTo>
                  <a:cubicBezTo>
                    <a:pt x="539" y="196"/>
                    <a:pt x="541" y="185"/>
                    <a:pt x="539" y="176"/>
                  </a:cubicBezTo>
                  <a:cubicBezTo>
                    <a:pt x="539" y="174"/>
                    <a:pt x="539" y="173"/>
                    <a:pt x="538" y="171"/>
                  </a:cubicBezTo>
                  <a:cubicBezTo>
                    <a:pt x="538" y="169"/>
                    <a:pt x="537" y="167"/>
                    <a:pt x="537" y="165"/>
                  </a:cubicBezTo>
                  <a:cubicBezTo>
                    <a:pt x="536" y="159"/>
                    <a:pt x="535" y="153"/>
                    <a:pt x="534" y="147"/>
                  </a:cubicBezTo>
                  <a:cubicBezTo>
                    <a:pt x="529" y="117"/>
                    <a:pt x="517" y="94"/>
                    <a:pt x="501" y="68"/>
                  </a:cubicBezTo>
                  <a:cubicBezTo>
                    <a:pt x="495" y="60"/>
                    <a:pt x="489" y="53"/>
                    <a:pt x="482" y="46"/>
                  </a:cubicBezTo>
                  <a:cubicBezTo>
                    <a:pt x="471" y="35"/>
                    <a:pt x="457" y="26"/>
                    <a:pt x="443" y="20"/>
                  </a:cubicBezTo>
                  <a:cubicBezTo>
                    <a:pt x="443" y="20"/>
                    <a:pt x="442" y="19"/>
                    <a:pt x="442" y="19"/>
                  </a:cubicBezTo>
                  <a:cubicBezTo>
                    <a:pt x="446" y="20"/>
                    <a:pt x="450" y="21"/>
                    <a:pt x="454" y="21"/>
                  </a:cubicBezTo>
                  <a:cubicBezTo>
                    <a:pt x="448" y="15"/>
                    <a:pt x="431" y="11"/>
                    <a:pt x="422" y="9"/>
                  </a:cubicBezTo>
                  <a:cubicBezTo>
                    <a:pt x="411" y="6"/>
                    <a:pt x="400" y="6"/>
                    <a:pt x="389" y="6"/>
                  </a:cubicBezTo>
                  <a:cubicBezTo>
                    <a:pt x="393" y="5"/>
                    <a:pt x="397" y="3"/>
                    <a:pt x="401" y="3"/>
                  </a:cubicBezTo>
                  <a:cubicBezTo>
                    <a:pt x="385" y="0"/>
                    <a:pt x="353" y="2"/>
                    <a:pt x="336" y="13"/>
                  </a:cubicBezTo>
                  <a:cubicBezTo>
                    <a:pt x="334" y="13"/>
                    <a:pt x="331" y="14"/>
                    <a:pt x="328" y="15"/>
                  </a:cubicBezTo>
                  <a:cubicBezTo>
                    <a:pt x="311" y="15"/>
                    <a:pt x="294" y="17"/>
                    <a:pt x="278" y="26"/>
                  </a:cubicBezTo>
                  <a:cubicBezTo>
                    <a:pt x="284" y="27"/>
                    <a:pt x="293" y="22"/>
                    <a:pt x="299" y="25"/>
                  </a:cubicBezTo>
                  <a:cubicBezTo>
                    <a:pt x="281" y="29"/>
                    <a:pt x="264" y="35"/>
                    <a:pt x="252" y="51"/>
                  </a:cubicBezTo>
                  <a:cubicBezTo>
                    <a:pt x="259" y="47"/>
                    <a:pt x="267" y="45"/>
                    <a:pt x="275" y="44"/>
                  </a:cubicBezTo>
                  <a:cubicBezTo>
                    <a:pt x="261" y="53"/>
                    <a:pt x="243" y="62"/>
                    <a:pt x="234" y="76"/>
                  </a:cubicBezTo>
                  <a:cubicBezTo>
                    <a:pt x="241" y="73"/>
                    <a:pt x="248" y="68"/>
                    <a:pt x="255" y="65"/>
                  </a:cubicBezTo>
                  <a:cubicBezTo>
                    <a:pt x="248" y="72"/>
                    <a:pt x="244" y="80"/>
                    <a:pt x="241" y="89"/>
                  </a:cubicBezTo>
                  <a:cubicBezTo>
                    <a:pt x="234" y="101"/>
                    <a:pt x="228" y="115"/>
                    <a:pt x="226" y="131"/>
                  </a:cubicBezTo>
                  <a:cubicBezTo>
                    <a:pt x="224" y="138"/>
                    <a:pt x="224" y="146"/>
                    <a:pt x="224" y="154"/>
                  </a:cubicBezTo>
                  <a:cubicBezTo>
                    <a:pt x="224" y="178"/>
                    <a:pt x="224" y="201"/>
                    <a:pt x="231" y="224"/>
                  </a:cubicBezTo>
                  <a:cubicBezTo>
                    <a:pt x="231" y="224"/>
                    <a:pt x="231" y="224"/>
                    <a:pt x="231" y="224"/>
                  </a:cubicBezTo>
                  <a:cubicBezTo>
                    <a:pt x="231" y="225"/>
                    <a:pt x="231" y="226"/>
                    <a:pt x="232" y="227"/>
                  </a:cubicBezTo>
                  <a:cubicBezTo>
                    <a:pt x="232" y="228"/>
                    <a:pt x="233" y="230"/>
                    <a:pt x="233" y="232"/>
                  </a:cubicBezTo>
                  <a:cubicBezTo>
                    <a:pt x="233" y="232"/>
                    <a:pt x="233" y="232"/>
                    <a:pt x="233" y="232"/>
                  </a:cubicBezTo>
                  <a:cubicBezTo>
                    <a:pt x="234" y="234"/>
                    <a:pt x="234" y="235"/>
                    <a:pt x="235" y="237"/>
                  </a:cubicBezTo>
                  <a:cubicBezTo>
                    <a:pt x="235" y="237"/>
                    <a:pt x="235" y="237"/>
                    <a:pt x="235" y="238"/>
                  </a:cubicBezTo>
                  <a:cubicBezTo>
                    <a:pt x="235" y="239"/>
                    <a:pt x="236" y="241"/>
                    <a:pt x="236" y="243"/>
                  </a:cubicBezTo>
                  <a:cubicBezTo>
                    <a:pt x="236" y="243"/>
                    <a:pt x="236" y="243"/>
                    <a:pt x="236" y="243"/>
                  </a:cubicBezTo>
                  <a:cubicBezTo>
                    <a:pt x="237" y="245"/>
                    <a:pt x="237" y="246"/>
                    <a:pt x="238" y="248"/>
                  </a:cubicBezTo>
                  <a:cubicBezTo>
                    <a:pt x="238" y="248"/>
                    <a:pt x="238" y="248"/>
                    <a:pt x="238" y="249"/>
                  </a:cubicBezTo>
                  <a:cubicBezTo>
                    <a:pt x="239" y="250"/>
                    <a:pt x="239" y="252"/>
                    <a:pt x="240" y="253"/>
                  </a:cubicBezTo>
                  <a:cubicBezTo>
                    <a:pt x="240" y="254"/>
                    <a:pt x="240" y="254"/>
                    <a:pt x="241" y="255"/>
                  </a:cubicBezTo>
                  <a:cubicBezTo>
                    <a:pt x="241" y="256"/>
                    <a:pt x="242" y="257"/>
                    <a:pt x="242" y="259"/>
                  </a:cubicBezTo>
                  <a:cubicBezTo>
                    <a:pt x="243" y="259"/>
                    <a:pt x="243" y="260"/>
                    <a:pt x="243" y="260"/>
                  </a:cubicBezTo>
                  <a:cubicBezTo>
                    <a:pt x="244" y="262"/>
                    <a:pt x="244" y="263"/>
                    <a:pt x="245" y="264"/>
                  </a:cubicBezTo>
                  <a:cubicBezTo>
                    <a:pt x="245" y="265"/>
                    <a:pt x="245" y="265"/>
                    <a:pt x="245" y="265"/>
                  </a:cubicBezTo>
                  <a:cubicBezTo>
                    <a:pt x="242" y="264"/>
                    <a:pt x="239" y="264"/>
                    <a:pt x="236" y="264"/>
                  </a:cubicBezTo>
                  <a:cubicBezTo>
                    <a:pt x="232" y="265"/>
                    <a:pt x="229" y="265"/>
                    <a:pt x="227" y="267"/>
                  </a:cubicBezTo>
                  <a:cubicBezTo>
                    <a:pt x="219" y="271"/>
                    <a:pt x="218" y="279"/>
                    <a:pt x="218" y="287"/>
                  </a:cubicBezTo>
                  <a:cubicBezTo>
                    <a:pt x="219" y="297"/>
                    <a:pt x="227" y="304"/>
                    <a:pt x="234" y="311"/>
                  </a:cubicBezTo>
                  <a:cubicBezTo>
                    <a:pt x="246" y="323"/>
                    <a:pt x="252" y="339"/>
                    <a:pt x="261" y="352"/>
                  </a:cubicBezTo>
                  <a:cubicBezTo>
                    <a:pt x="265" y="357"/>
                    <a:pt x="271" y="364"/>
                    <a:pt x="279" y="363"/>
                  </a:cubicBezTo>
                  <a:cubicBezTo>
                    <a:pt x="279" y="363"/>
                    <a:pt x="279" y="363"/>
                    <a:pt x="279" y="363"/>
                  </a:cubicBezTo>
                  <a:cubicBezTo>
                    <a:pt x="279" y="363"/>
                    <a:pt x="279" y="363"/>
                    <a:pt x="279" y="363"/>
                  </a:cubicBezTo>
                  <a:cubicBezTo>
                    <a:pt x="281" y="362"/>
                    <a:pt x="283" y="361"/>
                    <a:pt x="284" y="360"/>
                  </a:cubicBezTo>
                  <a:cubicBezTo>
                    <a:pt x="292" y="376"/>
                    <a:pt x="301" y="392"/>
                    <a:pt x="310" y="403"/>
                  </a:cubicBezTo>
                  <a:cubicBezTo>
                    <a:pt x="313" y="427"/>
                    <a:pt x="315" y="465"/>
                    <a:pt x="301" y="480"/>
                  </a:cubicBezTo>
                  <a:cubicBezTo>
                    <a:pt x="281" y="503"/>
                    <a:pt x="221" y="510"/>
                    <a:pt x="194" y="516"/>
                  </a:cubicBezTo>
                  <a:cubicBezTo>
                    <a:pt x="167" y="523"/>
                    <a:pt x="91" y="519"/>
                    <a:pt x="79" y="655"/>
                  </a:cubicBezTo>
                  <a:cubicBezTo>
                    <a:pt x="68" y="790"/>
                    <a:pt x="15" y="884"/>
                    <a:pt x="7" y="982"/>
                  </a:cubicBezTo>
                  <a:cubicBezTo>
                    <a:pt x="0" y="1081"/>
                    <a:pt x="15" y="1213"/>
                    <a:pt x="17" y="1245"/>
                  </a:cubicBezTo>
                  <a:cubicBezTo>
                    <a:pt x="20" y="1278"/>
                    <a:pt x="22" y="1347"/>
                    <a:pt x="11" y="1379"/>
                  </a:cubicBezTo>
                  <a:cubicBezTo>
                    <a:pt x="0" y="1410"/>
                    <a:pt x="8" y="1454"/>
                    <a:pt x="8" y="1454"/>
                  </a:cubicBezTo>
                  <a:cubicBezTo>
                    <a:pt x="8" y="1454"/>
                    <a:pt x="8" y="1454"/>
                    <a:pt x="8" y="1454"/>
                  </a:cubicBezTo>
                  <a:cubicBezTo>
                    <a:pt x="8" y="1455"/>
                    <a:pt x="8" y="1455"/>
                    <a:pt x="8" y="1455"/>
                  </a:cubicBezTo>
                  <a:cubicBezTo>
                    <a:pt x="8" y="1455"/>
                    <a:pt x="13" y="1461"/>
                    <a:pt x="21" y="1468"/>
                  </a:cubicBezTo>
                  <a:cubicBezTo>
                    <a:pt x="21" y="1470"/>
                    <a:pt x="22" y="1472"/>
                    <a:pt x="24" y="1474"/>
                  </a:cubicBezTo>
                  <a:cubicBezTo>
                    <a:pt x="22" y="1469"/>
                    <a:pt x="22" y="1469"/>
                    <a:pt x="22" y="1469"/>
                  </a:cubicBezTo>
                  <a:cubicBezTo>
                    <a:pt x="29" y="1476"/>
                    <a:pt x="39" y="1483"/>
                    <a:pt x="45" y="1483"/>
                  </a:cubicBezTo>
                  <a:cubicBezTo>
                    <a:pt x="45" y="1483"/>
                    <a:pt x="78" y="1509"/>
                    <a:pt x="96" y="1508"/>
                  </a:cubicBezTo>
                  <a:cubicBezTo>
                    <a:pt x="100" y="1507"/>
                    <a:pt x="99" y="1498"/>
                    <a:pt x="99" y="1498"/>
                  </a:cubicBezTo>
                  <a:cubicBezTo>
                    <a:pt x="99" y="1498"/>
                    <a:pt x="110" y="1500"/>
                    <a:pt x="110" y="1491"/>
                  </a:cubicBezTo>
                  <a:cubicBezTo>
                    <a:pt x="110" y="1490"/>
                    <a:pt x="110" y="1489"/>
                    <a:pt x="110" y="1489"/>
                  </a:cubicBezTo>
                  <a:cubicBezTo>
                    <a:pt x="108" y="1480"/>
                    <a:pt x="89" y="1472"/>
                    <a:pt x="88" y="1471"/>
                  </a:cubicBezTo>
                  <a:cubicBezTo>
                    <a:pt x="88" y="1465"/>
                    <a:pt x="86" y="1423"/>
                    <a:pt x="86" y="1421"/>
                  </a:cubicBezTo>
                  <a:cubicBezTo>
                    <a:pt x="85" y="1419"/>
                    <a:pt x="99" y="1400"/>
                    <a:pt x="101" y="1398"/>
                  </a:cubicBezTo>
                  <a:cubicBezTo>
                    <a:pt x="101" y="1401"/>
                    <a:pt x="100" y="1413"/>
                    <a:pt x="102" y="1425"/>
                  </a:cubicBezTo>
                  <a:cubicBezTo>
                    <a:pt x="105" y="1442"/>
                    <a:pt x="113" y="1460"/>
                    <a:pt x="133" y="1463"/>
                  </a:cubicBezTo>
                  <a:cubicBezTo>
                    <a:pt x="133" y="1463"/>
                    <a:pt x="136" y="1426"/>
                    <a:pt x="138" y="1420"/>
                  </a:cubicBezTo>
                  <a:cubicBezTo>
                    <a:pt x="139" y="1414"/>
                    <a:pt x="139" y="1350"/>
                    <a:pt x="139" y="1350"/>
                  </a:cubicBezTo>
                  <a:cubicBezTo>
                    <a:pt x="139" y="1350"/>
                    <a:pt x="139" y="1348"/>
                    <a:pt x="138" y="1345"/>
                  </a:cubicBezTo>
                  <a:cubicBezTo>
                    <a:pt x="137" y="1339"/>
                    <a:pt x="133" y="1325"/>
                    <a:pt x="118" y="1306"/>
                  </a:cubicBezTo>
                  <a:cubicBezTo>
                    <a:pt x="109" y="1294"/>
                    <a:pt x="105" y="1282"/>
                    <a:pt x="103" y="1269"/>
                  </a:cubicBezTo>
                  <a:cubicBezTo>
                    <a:pt x="100" y="1252"/>
                    <a:pt x="101" y="1236"/>
                    <a:pt x="100" y="1223"/>
                  </a:cubicBezTo>
                  <a:cubicBezTo>
                    <a:pt x="98" y="1200"/>
                    <a:pt x="117" y="1048"/>
                    <a:pt x="122" y="1031"/>
                  </a:cubicBezTo>
                  <a:cubicBezTo>
                    <a:pt x="128" y="1014"/>
                    <a:pt x="132" y="953"/>
                    <a:pt x="131" y="934"/>
                  </a:cubicBezTo>
                  <a:cubicBezTo>
                    <a:pt x="129" y="914"/>
                    <a:pt x="166" y="815"/>
                    <a:pt x="168" y="810"/>
                  </a:cubicBezTo>
                  <a:cubicBezTo>
                    <a:pt x="170" y="809"/>
                    <a:pt x="170" y="809"/>
                    <a:pt x="170" y="809"/>
                  </a:cubicBezTo>
                  <a:cubicBezTo>
                    <a:pt x="170" y="825"/>
                    <a:pt x="171" y="841"/>
                    <a:pt x="172" y="855"/>
                  </a:cubicBezTo>
                  <a:cubicBezTo>
                    <a:pt x="178" y="907"/>
                    <a:pt x="181" y="1087"/>
                    <a:pt x="176" y="1126"/>
                  </a:cubicBezTo>
                  <a:cubicBezTo>
                    <a:pt x="171" y="1165"/>
                    <a:pt x="182" y="1180"/>
                    <a:pt x="162" y="1319"/>
                  </a:cubicBezTo>
                  <a:cubicBezTo>
                    <a:pt x="161" y="1319"/>
                    <a:pt x="161" y="1319"/>
                    <a:pt x="161" y="1319"/>
                  </a:cubicBezTo>
                  <a:cubicBezTo>
                    <a:pt x="161" y="1319"/>
                    <a:pt x="151" y="1402"/>
                    <a:pt x="147" y="1433"/>
                  </a:cubicBezTo>
                  <a:cubicBezTo>
                    <a:pt x="143" y="1460"/>
                    <a:pt x="136" y="1546"/>
                    <a:pt x="149" y="1620"/>
                  </a:cubicBezTo>
                  <a:cubicBezTo>
                    <a:pt x="151" y="1630"/>
                    <a:pt x="153" y="1640"/>
                    <a:pt x="156" y="1650"/>
                  </a:cubicBezTo>
                  <a:cubicBezTo>
                    <a:pt x="164" y="1679"/>
                    <a:pt x="169" y="1704"/>
                    <a:pt x="173" y="1727"/>
                  </a:cubicBezTo>
                  <a:cubicBezTo>
                    <a:pt x="180" y="1765"/>
                    <a:pt x="182" y="1798"/>
                    <a:pt x="180" y="1833"/>
                  </a:cubicBezTo>
                  <a:cubicBezTo>
                    <a:pt x="177" y="1890"/>
                    <a:pt x="190" y="1943"/>
                    <a:pt x="191" y="1997"/>
                  </a:cubicBezTo>
                  <a:cubicBezTo>
                    <a:pt x="192" y="2041"/>
                    <a:pt x="197" y="2161"/>
                    <a:pt x="216" y="2265"/>
                  </a:cubicBezTo>
                  <a:cubicBezTo>
                    <a:pt x="220" y="2289"/>
                    <a:pt x="225" y="2313"/>
                    <a:pt x="231" y="2334"/>
                  </a:cubicBezTo>
                  <a:cubicBezTo>
                    <a:pt x="234" y="2345"/>
                    <a:pt x="236" y="2355"/>
                    <a:pt x="238" y="2364"/>
                  </a:cubicBezTo>
                  <a:cubicBezTo>
                    <a:pt x="255" y="2457"/>
                    <a:pt x="224" y="2499"/>
                    <a:pt x="224" y="2499"/>
                  </a:cubicBezTo>
                  <a:cubicBezTo>
                    <a:pt x="224" y="2499"/>
                    <a:pt x="200" y="2541"/>
                    <a:pt x="192" y="2571"/>
                  </a:cubicBezTo>
                  <a:cubicBezTo>
                    <a:pt x="187" y="2589"/>
                    <a:pt x="173" y="2594"/>
                    <a:pt x="168" y="2608"/>
                  </a:cubicBezTo>
                  <a:cubicBezTo>
                    <a:pt x="164" y="2620"/>
                    <a:pt x="150" y="2629"/>
                    <a:pt x="153" y="2648"/>
                  </a:cubicBezTo>
                  <a:cubicBezTo>
                    <a:pt x="153" y="2651"/>
                    <a:pt x="154" y="2654"/>
                    <a:pt x="155" y="2657"/>
                  </a:cubicBezTo>
                  <a:cubicBezTo>
                    <a:pt x="155" y="2657"/>
                    <a:pt x="160" y="2682"/>
                    <a:pt x="172" y="2673"/>
                  </a:cubicBezTo>
                  <a:cubicBezTo>
                    <a:pt x="172" y="2673"/>
                    <a:pt x="182" y="2690"/>
                    <a:pt x="194" y="2683"/>
                  </a:cubicBezTo>
                  <a:cubicBezTo>
                    <a:pt x="194" y="2684"/>
                    <a:pt x="194" y="2684"/>
                    <a:pt x="194" y="2685"/>
                  </a:cubicBezTo>
                  <a:cubicBezTo>
                    <a:pt x="195" y="2683"/>
                    <a:pt x="195" y="2683"/>
                    <a:pt x="195" y="2683"/>
                  </a:cubicBezTo>
                  <a:cubicBezTo>
                    <a:pt x="196" y="2685"/>
                    <a:pt x="211" y="2700"/>
                    <a:pt x="221" y="2685"/>
                  </a:cubicBezTo>
                  <a:cubicBezTo>
                    <a:pt x="221" y="2686"/>
                    <a:pt x="221" y="2687"/>
                    <a:pt x="222" y="2689"/>
                  </a:cubicBezTo>
                  <a:cubicBezTo>
                    <a:pt x="223" y="2696"/>
                    <a:pt x="228" y="2706"/>
                    <a:pt x="249" y="2705"/>
                  </a:cubicBezTo>
                  <a:cubicBezTo>
                    <a:pt x="279" y="2703"/>
                    <a:pt x="281" y="2690"/>
                    <a:pt x="280" y="2672"/>
                  </a:cubicBezTo>
                  <a:cubicBezTo>
                    <a:pt x="279" y="2654"/>
                    <a:pt x="293" y="2651"/>
                    <a:pt x="293" y="2651"/>
                  </a:cubicBezTo>
                  <a:cubicBezTo>
                    <a:pt x="293" y="2651"/>
                    <a:pt x="314" y="2635"/>
                    <a:pt x="314" y="2616"/>
                  </a:cubicBezTo>
                  <a:cubicBezTo>
                    <a:pt x="314" y="2596"/>
                    <a:pt x="328" y="2580"/>
                    <a:pt x="328" y="2580"/>
                  </a:cubicBezTo>
                  <a:cubicBezTo>
                    <a:pt x="328" y="2580"/>
                    <a:pt x="344" y="2573"/>
                    <a:pt x="337" y="2535"/>
                  </a:cubicBezTo>
                  <a:cubicBezTo>
                    <a:pt x="337" y="2532"/>
                    <a:pt x="336" y="2528"/>
                    <a:pt x="335" y="2524"/>
                  </a:cubicBezTo>
                  <a:cubicBezTo>
                    <a:pt x="335" y="2523"/>
                    <a:pt x="341" y="2500"/>
                    <a:pt x="337" y="2478"/>
                  </a:cubicBezTo>
                  <a:cubicBezTo>
                    <a:pt x="337" y="2477"/>
                    <a:pt x="336" y="2475"/>
                    <a:pt x="336" y="2473"/>
                  </a:cubicBezTo>
                  <a:cubicBezTo>
                    <a:pt x="336" y="2472"/>
                    <a:pt x="335" y="2471"/>
                    <a:pt x="335" y="2469"/>
                  </a:cubicBezTo>
                  <a:cubicBezTo>
                    <a:pt x="330" y="2440"/>
                    <a:pt x="332" y="2368"/>
                    <a:pt x="333" y="2341"/>
                  </a:cubicBezTo>
                  <a:cubicBezTo>
                    <a:pt x="334" y="2311"/>
                    <a:pt x="352" y="2147"/>
                    <a:pt x="340" y="2083"/>
                  </a:cubicBezTo>
                  <a:cubicBezTo>
                    <a:pt x="340" y="2083"/>
                    <a:pt x="340" y="2083"/>
                    <a:pt x="340" y="2082"/>
                  </a:cubicBezTo>
                  <a:cubicBezTo>
                    <a:pt x="340" y="2082"/>
                    <a:pt x="340" y="2082"/>
                    <a:pt x="340" y="2082"/>
                  </a:cubicBezTo>
                  <a:cubicBezTo>
                    <a:pt x="339" y="2079"/>
                    <a:pt x="339" y="2076"/>
                    <a:pt x="338" y="2073"/>
                  </a:cubicBezTo>
                  <a:cubicBezTo>
                    <a:pt x="321" y="1974"/>
                    <a:pt x="348" y="1939"/>
                    <a:pt x="348" y="1890"/>
                  </a:cubicBezTo>
                  <a:cubicBezTo>
                    <a:pt x="348" y="1890"/>
                    <a:pt x="352" y="1833"/>
                    <a:pt x="346" y="1787"/>
                  </a:cubicBezTo>
                  <a:cubicBezTo>
                    <a:pt x="341" y="1740"/>
                    <a:pt x="351" y="1688"/>
                    <a:pt x="357" y="1629"/>
                  </a:cubicBezTo>
                  <a:cubicBezTo>
                    <a:pt x="360" y="1591"/>
                    <a:pt x="366" y="1555"/>
                    <a:pt x="370" y="1527"/>
                  </a:cubicBezTo>
                  <a:cubicBezTo>
                    <a:pt x="375" y="1529"/>
                    <a:pt x="381" y="1530"/>
                    <a:pt x="387" y="1530"/>
                  </a:cubicBezTo>
                  <a:cubicBezTo>
                    <a:pt x="389" y="1530"/>
                    <a:pt x="391" y="1530"/>
                    <a:pt x="393" y="1529"/>
                  </a:cubicBezTo>
                  <a:cubicBezTo>
                    <a:pt x="397" y="1557"/>
                    <a:pt x="403" y="1592"/>
                    <a:pt x="406" y="1628"/>
                  </a:cubicBezTo>
                  <a:cubicBezTo>
                    <a:pt x="412" y="1687"/>
                    <a:pt x="422" y="1739"/>
                    <a:pt x="416" y="1786"/>
                  </a:cubicBezTo>
                  <a:cubicBezTo>
                    <a:pt x="411" y="1833"/>
                    <a:pt x="415" y="1889"/>
                    <a:pt x="415" y="1889"/>
                  </a:cubicBezTo>
                  <a:cubicBezTo>
                    <a:pt x="415" y="1900"/>
                    <a:pt x="416" y="1911"/>
                    <a:pt x="418" y="1921"/>
                  </a:cubicBezTo>
                  <a:cubicBezTo>
                    <a:pt x="420" y="1934"/>
                    <a:pt x="423" y="1946"/>
                    <a:pt x="426" y="1960"/>
                  </a:cubicBezTo>
                  <a:cubicBezTo>
                    <a:pt x="431" y="1989"/>
                    <a:pt x="434" y="2026"/>
                    <a:pt x="423" y="2082"/>
                  </a:cubicBezTo>
                  <a:cubicBezTo>
                    <a:pt x="411" y="2147"/>
                    <a:pt x="429" y="2311"/>
                    <a:pt x="430" y="2340"/>
                  </a:cubicBezTo>
                  <a:cubicBezTo>
                    <a:pt x="431" y="2369"/>
                    <a:pt x="433" y="2450"/>
                    <a:pt x="427" y="2473"/>
                  </a:cubicBezTo>
                  <a:cubicBezTo>
                    <a:pt x="423" y="2490"/>
                    <a:pt x="425" y="2507"/>
                    <a:pt x="426" y="2516"/>
                  </a:cubicBezTo>
                  <a:cubicBezTo>
                    <a:pt x="427" y="2520"/>
                    <a:pt x="428" y="2522"/>
                    <a:pt x="428" y="2523"/>
                  </a:cubicBezTo>
                  <a:cubicBezTo>
                    <a:pt x="423" y="2541"/>
                    <a:pt x="423" y="2553"/>
                    <a:pt x="425" y="2562"/>
                  </a:cubicBezTo>
                  <a:cubicBezTo>
                    <a:pt x="428" y="2576"/>
                    <a:pt x="435" y="2580"/>
                    <a:pt x="435" y="2580"/>
                  </a:cubicBezTo>
                  <a:cubicBezTo>
                    <a:pt x="435" y="2580"/>
                    <a:pt x="446" y="2592"/>
                    <a:pt x="449" y="2608"/>
                  </a:cubicBezTo>
                  <a:cubicBezTo>
                    <a:pt x="449" y="2610"/>
                    <a:pt x="449" y="2613"/>
                    <a:pt x="449" y="2615"/>
                  </a:cubicBezTo>
                  <a:cubicBezTo>
                    <a:pt x="449" y="2616"/>
                    <a:pt x="449" y="2618"/>
                    <a:pt x="450" y="2619"/>
                  </a:cubicBezTo>
                  <a:cubicBezTo>
                    <a:pt x="452" y="2637"/>
                    <a:pt x="470" y="2651"/>
                    <a:pt x="470" y="2651"/>
                  </a:cubicBezTo>
                  <a:cubicBezTo>
                    <a:pt x="470" y="2651"/>
                    <a:pt x="480" y="2653"/>
                    <a:pt x="483" y="2665"/>
                  </a:cubicBezTo>
                  <a:cubicBezTo>
                    <a:pt x="483" y="2667"/>
                    <a:pt x="483" y="2669"/>
                    <a:pt x="483" y="2671"/>
                  </a:cubicBezTo>
                  <a:cubicBezTo>
                    <a:pt x="483" y="2676"/>
                    <a:pt x="483" y="2680"/>
                    <a:pt x="483" y="2684"/>
                  </a:cubicBezTo>
                  <a:cubicBezTo>
                    <a:pt x="485" y="2696"/>
                    <a:pt x="492" y="2703"/>
                    <a:pt x="514" y="2705"/>
                  </a:cubicBezTo>
                  <a:cubicBezTo>
                    <a:pt x="544" y="2707"/>
                    <a:pt x="542" y="2685"/>
                    <a:pt x="542" y="2685"/>
                  </a:cubicBezTo>
                  <a:cubicBezTo>
                    <a:pt x="551" y="2699"/>
                    <a:pt x="566" y="2686"/>
                    <a:pt x="568" y="2683"/>
                  </a:cubicBezTo>
                  <a:cubicBezTo>
                    <a:pt x="569" y="2685"/>
                    <a:pt x="569" y="2685"/>
                    <a:pt x="569" y="2685"/>
                  </a:cubicBezTo>
                  <a:cubicBezTo>
                    <a:pt x="569" y="2684"/>
                    <a:pt x="569" y="2684"/>
                    <a:pt x="569" y="2683"/>
                  </a:cubicBezTo>
                  <a:cubicBezTo>
                    <a:pt x="581" y="2690"/>
                    <a:pt x="591" y="2673"/>
                    <a:pt x="591" y="2673"/>
                  </a:cubicBezTo>
                  <a:cubicBezTo>
                    <a:pt x="603" y="2682"/>
                    <a:pt x="608" y="2657"/>
                    <a:pt x="608" y="2657"/>
                  </a:cubicBezTo>
                  <a:cubicBezTo>
                    <a:pt x="611" y="2649"/>
                    <a:pt x="611" y="2642"/>
                    <a:pt x="610" y="2637"/>
                  </a:cubicBezTo>
                  <a:cubicBezTo>
                    <a:pt x="607" y="2625"/>
                    <a:pt x="598" y="2617"/>
                    <a:pt x="595" y="2608"/>
                  </a:cubicBezTo>
                  <a:cubicBezTo>
                    <a:pt x="590" y="2594"/>
                    <a:pt x="576" y="2589"/>
                    <a:pt x="571" y="2571"/>
                  </a:cubicBezTo>
                  <a:cubicBezTo>
                    <a:pt x="563" y="2541"/>
                    <a:pt x="539" y="2499"/>
                    <a:pt x="539" y="2499"/>
                  </a:cubicBezTo>
                  <a:cubicBezTo>
                    <a:pt x="539" y="2499"/>
                    <a:pt x="528" y="2484"/>
                    <a:pt x="523" y="2454"/>
                  </a:cubicBezTo>
                  <a:cubicBezTo>
                    <a:pt x="518" y="2427"/>
                    <a:pt x="517" y="2387"/>
                    <a:pt x="532" y="2334"/>
                  </a:cubicBezTo>
                  <a:cubicBezTo>
                    <a:pt x="563" y="2220"/>
                    <a:pt x="570" y="2052"/>
                    <a:pt x="572" y="1998"/>
                  </a:cubicBezTo>
                  <a:cubicBezTo>
                    <a:pt x="573" y="1944"/>
                    <a:pt x="586" y="1891"/>
                    <a:pt x="583" y="1834"/>
                  </a:cubicBezTo>
                  <a:cubicBezTo>
                    <a:pt x="580" y="1777"/>
                    <a:pt x="586" y="1729"/>
                    <a:pt x="607" y="1650"/>
                  </a:cubicBezTo>
                  <a:cubicBezTo>
                    <a:pt x="629" y="1572"/>
                    <a:pt x="621" y="1465"/>
                    <a:pt x="623" y="1433"/>
                  </a:cubicBezTo>
                  <a:cubicBezTo>
                    <a:pt x="627" y="1376"/>
                    <a:pt x="620" y="1312"/>
                    <a:pt x="620" y="1312"/>
                  </a:cubicBezTo>
                  <a:cubicBezTo>
                    <a:pt x="620" y="1312"/>
                    <a:pt x="620" y="1312"/>
                    <a:pt x="620" y="1312"/>
                  </a:cubicBezTo>
                  <a:cubicBezTo>
                    <a:pt x="620" y="1311"/>
                    <a:pt x="620" y="1311"/>
                    <a:pt x="620" y="1311"/>
                  </a:cubicBezTo>
                  <a:cubicBezTo>
                    <a:pt x="619" y="1311"/>
                    <a:pt x="619" y="1311"/>
                    <a:pt x="619" y="1311"/>
                  </a:cubicBezTo>
                  <a:cubicBezTo>
                    <a:pt x="618" y="1299"/>
                    <a:pt x="614" y="1276"/>
                    <a:pt x="611" y="1255"/>
                  </a:cubicBezTo>
                  <a:cubicBezTo>
                    <a:pt x="608" y="1242"/>
                    <a:pt x="606" y="1229"/>
                    <a:pt x="603" y="1219"/>
                  </a:cubicBezTo>
                  <a:cubicBezTo>
                    <a:pt x="602" y="1215"/>
                    <a:pt x="601" y="1210"/>
                    <a:pt x="600" y="1204"/>
                  </a:cubicBezTo>
                  <a:cubicBezTo>
                    <a:pt x="593" y="1162"/>
                    <a:pt x="587" y="1083"/>
                    <a:pt x="590" y="1038"/>
                  </a:cubicBezTo>
                  <a:cubicBezTo>
                    <a:pt x="593" y="989"/>
                    <a:pt x="626" y="874"/>
                    <a:pt x="627" y="792"/>
                  </a:cubicBezTo>
                  <a:cubicBezTo>
                    <a:pt x="628" y="793"/>
                    <a:pt x="628" y="793"/>
                    <a:pt x="628" y="793"/>
                  </a:cubicBezTo>
                  <a:cubicBezTo>
                    <a:pt x="628" y="794"/>
                    <a:pt x="628" y="794"/>
                    <a:pt x="628" y="794"/>
                  </a:cubicBezTo>
                  <a:cubicBezTo>
                    <a:pt x="628" y="793"/>
                    <a:pt x="628" y="793"/>
                    <a:pt x="628" y="793"/>
                  </a:cubicBezTo>
                  <a:cubicBezTo>
                    <a:pt x="631" y="799"/>
                    <a:pt x="631" y="799"/>
                    <a:pt x="631" y="799"/>
                  </a:cubicBezTo>
                  <a:cubicBezTo>
                    <a:pt x="632" y="805"/>
                    <a:pt x="634" y="814"/>
                    <a:pt x="636" y="827"/>
                  </a:cubicBezTo>
                  <a:cubicBezTo>
                    <a:pt x="641" y="854"/>
                    <a:pt x="649" y="894"/>
                    <a:pt x="656" y="932"/>
                  </a:cubicBezTo>
                  <a:cubicBezTo>
                    <a:pt x="662" y="970"/>
                    <a:pt x="668" y="1004"/>
                    <a:pt x="668" y="1020"/>
                  </a:cubicBezTo>
                  <a:cubicBezTo>
                    <a:pt x="668" y="1058"/>
                    <a:pt x="669" y="1223"/>
                    <a:pt x="672" y="1250"/>
                  </a:cubicBezTo>
                  <a:cubicBezTo>
                    <a:pt x="676" y="1277"/>
                    <a:pt x="677" y="1307"/>
                    <a:pt x="659" y="1331"/>
                  </a:cubicBezTo>
                  <a:cubicBezTo>
                    <a:pt x="641" y="1356"/>
                    <a:pt x="636" y="1373"/>
                    <a:pt x="634" y="1380"/>
                  </a:cubicBezTo>
                  <a:cubicBezTo>
                    <a:pt x="632" y="1386"/>
                    <a:pt x="633" y="1460"/>
                    <a:pt x="633" y="1460"/>
                  </a:cubicBezTo>
                  <a:cubicBezTo>
                    <a:pt x="634" y="1461"/>
                    <a:pt x="634" y="1461"/>
                    <a:pt x="634" y="1461"/>
                  </a:cubicBezTo>
                  <a:cubicBezTo>
                    <a:pt x="634" y="1461"/>
                    <a:pt x="634" y="1461"/>
                    <a:pt x="634" y="1461"/>
                  </a:cubicBezTo>
                  <a:cubicBezTo>
                    <a:pt x="639" y="1486"/>
                    <a:pt x="639" y="1486"/>
                    <a:pt x="639" y="1486"/>
                  </a:cubicBezTo>
                  <a:cubicBezTo>
                    <a:pt x="665" y="1478"/>
                    <a:pt x="660" y="1412"/>
                    <a:pt x="660" y="1412"/>
                  </a:cubicBezTo>
                  <a:cubicBezTo>
                    <a:pt x="668" y="1421"/>
                    <a:pt x="671" y="1431"/>
                    <a:pt x="672" y="1439"/>
                  </a:cubicBezTo>
                  <a:cubicBezTo>
                    <a:pt x="674" y="1448"/>
                    <a:pt x="674" y="1456"/>
                    <a:pt x="674" y="1461"/>
                  </a:cubicBezTo>
                  <a:cubicBezTo>
                    <a:pt x="675" y="1471"/>
                    <a:pt x="672" y="1497"/>
                    <a:pt x="668" y="1500"/>
                  </a:cubicBezTo>
                  <a:cubicBezTo>
                    <a:pt x="665" y="1502"/>
                    <a:pt x="659" y="1519"/>
                    <a:pt x="661" y="1528"/>
                  </a:cubicBezTo>
                  <a:cubicBezTo>
                    <a:pt x="661" y="1531"/>
                    <a:pt x="662" y="1533"/>
                    <a:pt x="663" y="1534"/>
                  </a:cubicBezTo>
                  <a:cubicBezTo>
                    <a:pt x="670" y="1541"/>
                    <a:pt x="682" y="1532"/>
                    <a:pt x="682" y="1532"/>
                  </a:cubicBezTo>
                  <a:cubicBezTo>
                    <a:pt x="691" y="1537"/>
                    <a:pt x="699" y="1530"/>
                    <a:pt x="704" y="1524"/>
                  </a:cubicBezTo>
                  <a:cubicBezTo>
                    <a:pt x="704" y="1525"/>
                    <a:pt x="704" y="1525"/>
                    <a:pt x="704" y="1526"/>
                  </a:cubicBezTo>
                  <a:cubicBezTo>
                    <a:pt x="705" y="1523"/>
                    <a:pt x="705" y="1523"/>
                    <a:pt x="705" y="1523"/>
                  </a:cubicBezTo>
                  <a:cubicBezTo>
                    <a:pt x="707" y="1521"/>
                    <a:pt x="708" y="1519"/>
                    <a:pt x="708" y="1519"/>
                  </a:cubicBezTo>
                  <a:cubicBezTo>
                    <a:pt x="717" y="1520"/>
                    <a:pt x="741" y="1500"/>
                    <a:pt x="750" y="1481"/>
                  </a:cubicBezTo>
                  <a:cubicBezTo>
                    <a:pt x="760" y="1461"/>
                    <a:pt x="765" y="1408"/>
                    <a:pt x="758" y="1367"/>
                  </a:cubicBezTo>
                  <a:cubicBezTo>
                    <a:pt x="750" y="1327"/>
                    <a:pt x="750" y="1273"/>
                    <a:pt x="758" y="1227"/>
                  </a:cubicBezTo>
                  <a:close/>
                </a:path>
              </a:pathLst>
            </a:custGeom>
            <a:grpFill/>
            <a:ln w="19050" cmpd="sng">
              <a:solidFill>
                <a:schemeClr val="bg2"/>
              </a:solidFill>
              <a:round/>
              <a:headEnd/>
              <a:tailEnd/>
            </a:ln>
          </p:spPr>
          <p:txBody>
            <a:bodyPr/>
            <a:lstStyle/>
            <a:p>
              <a:endParaRPr lang="fr-FR" sz="1114"/>
            </a:p>
          </p:txBody>
        </p:sp>
        <p:sp>
          <p:nvSpPr>
            <p:cNvPr id="67" name="Freeform 208">
              <a:extLst>
                <a:ext uri="{FF2B5EF4-FFF2-40B4-BE49-F238E27FC236}">
                  <a16:creationId xmlns:a16="http://schemas.microsoft.com/office/drawing/2014/main" id="{D52846A2-E4F7-1FDD-4B42-5EB70D27660F}"/>
                </a:ext>
              </a:extLst>
            </p:cNvPr>
            <p:cNvSpPr>
              <a:spLocks/>
            </p:cNvSpPr>
            <p:nvPr/>
          </p:nvSpPr>
          <p:spPr bwMode="auto">
            <a:xfrm>
              <a:off x="1531" y="712"/>
              <a:ext cx="630" cy="2189"/>
            </a:xfrm>
            <a:custGeom>
              <a:avLst/>
              <a:gdLst>
                <a:gd name="T0" fmla="*/ 389 w 778"/>
                <a:gd name="T1" fmla="*/ 340 h 2707"/>
                <a:gd name="T2" fmla="*/ 264 w 778"/>
                <a:gd name="T3" fmla="*/ 215 h 2707"/>
                <a:gd name="T4" fmla="*/ 264 w 778"/>
                <a:gd name="T5" fmla="*/ 213 h 2707"/>
                <a:gd name="T6" fmla="*/ 274 w 778"/>
                <a:gd name="T7" fmla="*/ 193 h 2707"/>
                <a:gd name="T8" fmla="*/ 292 w 778"/>
                <a:gd name="T9" fmla="*/ 150 h 2707"/>
                <a:gd name="T10" fmla="*/ 300 w 778"/>
                <a:gd name="T11" fmla="*/ 116 h 2707"/>
                <a:gd name="T12" fmla="*/ 286 w 778"/>
                <a:gd name="T13" fmla="*/ 112 h 2707"/>
                <a:gd name="T14" fmla="*/ 285 w 778"/>
                <a:gd name="T15" fmla="*/ 87 h 2707"/>
                <a:gd name="T16" fmla="*/ 236 w 778"/>
                <a:gd name="T17" fmla="*/ 11 h 2707"/>
                <a:gd name="T18" fmla="*/ 206 w 778"/>
                <a:gd name="T19" fmla="*/ 3 h 2707"/>
                <a:gd name="T20" fmla="*/ 147 w 778"/>
                <a:gd name="T21" fmla="*/ 14 h 2707"/>
                <a:gd name="T22" fmla="*/ 124 w 778"/>
                <a:gd name="T23" fmla="*/ 40 h 2707"/>
                <a:gd name="T24" fmla="*/ 119 w 778"/>
                <a:gd name="T25" fmla="*/ 82 h 2707"/>
                <a:gd name="T26" fmla="*/ 124 w 778"/>
                <a:gd name="T27" fmla="*/ 123 h 2707"/>
                <a:gd name="T28" fmla="*/ 126 w 778"/>
                <a:gd name="T29" fmla="*/ 129 h 2707"/>
                <a:gd name="T30" fmla="*/ 127 w 778"/>
                <a:gd name="T31" fmla="*/ 134 h 2707"/>
                <a:gd name="T32" fmla="*/ 130 w 778"/>
                <a:gd name="T33" fmla="*/ 139 h 2707"/>
                <a:gd name="T34" fmla="*/ 116 w 778"/>
                <a:gd name="T35" fmla="*/ 152 h 2707"/>
                <a:gd name="T36" fmla="*/ 148 w 778"/>
                <a:gd name="T37" fmla="*/ 192 h 2707"/>
                <a:gd name="T38" fmla="*/ 160 w 778"/>
                <a:gd name="T39" fmla="*/ 254 h 2707"/>
                <a:gd name="T40" fmla="*/ 9 w 778"/>
                <a:gd name="T41" fmla="*/ 658 h 2707"/>
                <a:gd name="T42" fmla="*/ 4 w 778"/>
                <a:gd name="T43" fmla="*/ 770 h 2707"/>
                <a:gd name="T44" fmla="*/ 23 w 778"/>
                <a:gd name="T45" fmla="*/ 784 h 2707"/>
                <a:gd name="T46" fmla="*/ 58 w 778"/>
                <a:gd name="T47" fmla="*/ 788 h 2707"/>
                <a:gd name="T48" fmla="*/ 54 w 778"/>
                <a:gd name="T49" fmla="*/ 754 h 2707"/>
                <a:gd name="T50" fmla="*/ 74 w 778"/>
                <a:gd name="T51" fmla="*/ 712 h 2707"/>
                <a:gd name="T52" fmla="*/ 65 w 778"/>
                <a:gd name="T53" fmla="*/ 545 h 2707"/>
                <a:gd name="T54" fmla="*/ 92 w 778"/>
                <a:gd name="T55" fmla="*/ 452 h 2707"/>
                <a:gd name="T56" fmla="*/ 78 w 778"/>
                <a:gd name="T57" fmla="*/ 758 h 2707"/>
                <a:gd name="T58" fmla="*/ 96 w 778"/>
                <a:gd name="T59" fmla="*/ 969 h 2707"/>
                <a:gd name="T60" fmla="*/ 126 w 778"/>
                <a:gd name="T61" fmla="*/ 1250 h 2707"/>
                <a:gd name="T62" fmla="*/ 81 w 778"/>
                <a:gd name="T63" fmla="*/ 1400 h 2707"/>
                <a:gd name="T64" fmla="*/ 103 w 778"/>
                <a:gd name="T65" fmla="*/ 1420 h 2707"/>
                <a:gd name="T66" fmla="*/ 133 w 778"/>
                <a:gd name="T67" fmla="*/ 1430 h 2707"/>
                <a:gd name="T68" fmla="*/ 174 w 778"/>
                <a:gd name="T69" fmla="*/ 1364 h 2707"/>
                <a:gd name="T70" fmla="*/ 178 w 778"/>
                <a:gd name="T71" fmla="*/ 1308 h 2707"/>
                <a:gd name="T72" fmla="*/ 181 w 778"/>
                <a:gd name="T73" fmla="*/ 1101 h 2707"/>
                <a:gd name="T74" fmla="*/ 184 w 778"/>
                <a:gd name="T75" fmla="*/ 944 h 2707"/>
                <a:gd name="T76" fmla="*/ 209 w 778"/>
                <a:gd name="T77" fmla="*/ 808 h 2707"/>
                <a:gd name="T78" fmla="*/ 222 w 778"/>
                <a:gd name="T79" fmla="*/ 1016 h 2707"/>
                <a:gd name="T80" fmla="*/ 227 w 778"/>
                <a:gd name="T81" fmla="*/ 1308 h 2707"/>
                <a:gd name="T82" fmla="*/ 231 w 778"/>
                <a:gd name="T83" fmla="*/ 1364 h 2707"/>
                <a:gd name="T84" fmla="*/ 250 w 778"/>
                <a:gd name="T85" fmla="*/ 1402 h 2707"/>
                <a:gd name="T86" fmla="*/ 273 w 778"/>
                <a:gd name="T87" fmla="*/ 1430 h 2707"/>
                <a:gd name="T88" fmla="*/ 302 w 778"/>
                <a:gd name="T89" fmla="*/ 1419 h 2707"/>
                <a:gd name="T90" fmla="*/ 316 w 778"/>
                <a:gd name="T91" fmla="*/ 1379 h 2707"/>
                <a:gd name="T92" fmla="*/ 283 w 778"/>
                <a:gd name="T93" fmla="*/ 1234 h 2707"/>
                <a:gd name="T94" fmla="*/ 330 w 778"/>
                <a:gd name="T95" fmla="*/ 758 h 2707"/>
                <a:gd name="T96" fmla="*/ 329 w 778"/>
                <a:gd name="T97" fmla="*/ 693 h 2707"/>
                <a:gd name="T98" fmla="*/ 313 w 778"/>
                <a:gd name="T99" fmla="*/ 548 h 2707"/>
                <a:gd name="T100" fmla="*/ 334 w 778"/>
                <a:gd name="T101" fmla="*/ 419 h 2707"/>
                <a:gd name="T102" fmla="*/ 355 w 778"/>
                <a:gd name="T103" fmla="*/ 539 h 2707"/>
                <a:gd name="T104" fmla="*/ 336 w 778"/>
                <a:gd name="T105" fmla="*/ 772 h 2707"/>
                <a:gd name="T106" fmla="*/ 350 w 778"/>
                <a:gd name="T107" fmla="*/ 746 h 2707"/>
                <a:gd name="T108" fmla="*/ 351 w 778"/>
                <a:gd name="T109" fmla="*/ 808 h 2707"/>
                <a:gd name="T110" fmla="*/ 374 w 778"/>
                <a:gd name="T111" fmla="*/ 807 h 2707"/>
                <a:gd name="T112" fmla="*/ 402 w 778"/>
                <a:gd name="T113" fmla="*/ 723 h 270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778" h="2707">
                  <a:moveTo>
                    <a:pt x="758" y="1227"/>
                  </a:moveTo>
                  <a:cubicBezTo>
                    <a:pt x="775" y="1130"/>
                    <a:pt x="778" y="1007"/>
                    <a:pt x="776" y="974"/>
                  </a:cubicBezTo>
                  <a:cubicBezTo>
                    <a:pt x="773" y="941"/>
                    <a:pt x="743" y="794"/>
                    <a:pt x="736" y="674"/>
                  </a:cubicBezTo>
                  <a:cubicBezTo>
                    <a:pt x="736" y="663"/>
                    <a:pt x="734" y="652"/>
                    <a:pt x="733" y="642"/>
                  </a:cubicBezTo>
                  <a:cubicBezTo>
                    <a:pt x="717" y="550"/>
                    <a:pt x="657" y="530"/>
                    <a:pt x="644" y="529"/>
                  </a:cubicBezTo>
                  <a:cubicBezTo>
                    <a:pt x="629" y="528"/>
                    <a:pt x="575" y="509"/>
                    <a:pt x="528" y="494"/>
                  </a:cubicBezTo>
                  <a:cubicBezTo>
                    <a:pt x="522" y="493"/>
                    <a:pt x="518" y="490"/>
                    <a:pt x="514" y="487"/>
                  </a:cubicBezTo>
                  <a:cubicBezTo>
                    <a:pt x="498" y="469"/>
                    <a:pt x="496" y="433"/>
                    <a:pt x="498" y="407"/>
                  </a:cubicBezTo>
                  <a:cubicBezTo>
                    <a:pt x="498" y="407"/>
                    <a:pt x="498" y="406"/>
                    <a:pt x="498" y="406"/>
                  </a:cubicBezTo>
                  <a:cubicBezTo>
                    <a:pt x="498" y="406"/>
                    <a:pt x="498" y="406"/>
                    <a:pt x="498" y="406"/>
                  </a:cubicBezTo>
                  <a:cubicBezTo>
                    <a:pt x="498" y="405"/>
                    <a:pt x="498" y="403"/>
                    <a:pt x="498" y="402"/>
                  </a:cubicBezTo>
                  <a:cubicBezTo>
                    <a:pt x="498" y="402"/>
                    <a:pt x="498" y="402"/>
                    <a:pt x="498" y="402"/>
                  </a:cubicBezTo>
                  <a:cubicBezTo>
                    <a:pt x="498" y="403"/>
                    <a:pt x="498" y="404"/>
                    <a:pt x="498" y="406"/>
                  </a:cubicBezTo>
                  <a:cubicBezTo>
                    <a:pt x="499" y="401"/>
                    <a:pt x="499" y="401"/>
                    <a:pt x="499" y="401"/>
                  </a:cubicBezTo>
                  <a:cubicBezTo>
                    <a:pt x="502" y="395"/>
                    <a:pt x="504" y="390"/>
                    <a:pt x="507" y="385"/>
                  </a:cubicBezTo>
                  <a:cubicBezTo>
                    <a:pt x="512" y="376"/>
                    <a:pt x="515" y="369"/>
                    <a:pt x="516" y="365"/>
                  </a:cubicBezTo>
                  <a:cubicBezTo>
                    <a:pt x="518" y="357"/>
                    <a:pt x="522" y="341"/>
                    <a:pt x="526" y="321"/>
                  </a:cubicBezTo>
                  <a:cubicBezTo>
                    <a:pt x="530" y="323"/>
                    <a:pt x="534" y="323"/>
                    <a:pt x="538" y="322"/>
                  </a:cubicBezTo>
                  <a:cubicBezTo>
                    <a:pt x="549" y="317"/>
                    <a:pt x="550" y="302"/>
                    <a:pt x="550" y="291"/>
                  </a:cubicBezTo>
                  <a:cubicBezTo>
                    <a:pt x="550" y="289"/>
                    <a:pt x="550" y="287"/>
                    <a:pt x="550" y="285"/>
                  </a:cubicBezTo>
                  <a:cubicBezTo>
                    <a:pt x="550" y="284"/>
                    <a:pt x="550" y="284"/>
                    <a:pt x="550" y="283"/>
                  </a:cubicBezTo>
                  <a:cubicBezTo>
                    <a:pt x="550" y="273"/>
                    <a:pt x="553" y="261"/>
                    <a:pt x="557" y="252"/>
                  </a:cubicBezTo>
                  <a:cubicBezTo>
                    <a:pt x="560" y="242"/>
                    <a:pt x="563" y="234"/>
                    <a:pt x="565" y="224"/>
                  </a:cubicBezTo>
                  <a:cubicBezTo>
                    <a:pt x="565" y="222"/>
                    <a:pt x="565" y="220"/>
                    <a:pt x="565" y="219"/>
                  </a:cubicBezTo>
                  <a:cubicBezTo>
                    <a:pt x="565" y="211"/>
                    <a:pt x="562" y="203"/>
                    <a:pt x="553" y="202"/>
                  </a:cubicBezTo>
                  <a:cubicBezTo>
                    <a:pt x="547" y="202"/>
                    <a:pt x="542" y="206"/>
                    <a:pt x="538" y="211"/>
                  </a:cubicBezTo>
                  <a:cubicBezTo>
                    <a:pt x="538" y="211"/>
                    <a:pt x="538" y="211"/>
                    <a:pt x="538" y="211"/>
                  </a:cubicBezTo>
                  <a:cubicBezTo>
                    <a:pt x="538" y="211"/>
                    <a:pt x="538" y="212"/>
                    <a:pt x="538" y="212"/>
                  </a:cubicBezTo>
                  <a:cubicBezTo>
                    <a:pt x="538" y="210"/>
                    <a:pt x="538" y="208"/>
                    <a:pt x="538" y="206"/>
                  </a:cubicBezTo>
                  <a:cubicBezTo>
                    <a:pt x="539" y="196"/>
                    <a:pt x="541" y="185"/>
                    <a:pt x="539" y="176"/>
                  </a:cubicBezTo>
                  <a:cubicBezTo>
                    <a:pt x="539" y="174"/>
                    <a:pt x="539" y="173"/>
                    <a:pt x="538" y="171"/>
                  </a:cubicBezTo>
                  <a:cubicBezTo>
                    <a:pt x="538" y="169"/>
                    <a:pt x="537" y="167"/>
                    <a:pt x="537" y="165"/>
                  </a:cubicBezTo>
                  <a:cubicBezTo>
                    <a:pt x="536" y="159"/>
                    <a:pt x="535" y="153"/>
                    <a:pt x="534" y="147"/>
                  </a:cubicBezTo>
                  <a:cubicBezTo>
                    <a:pt x="529" y="117"/>
                    <a:pt x="517" y="94"/>
                    <a:pt x="501" y="68"/>
                  </a:cubicBezTo>
                  <a:cubicBezTo>
                    <a:pt x="495" y="60"/>
                    <a:pt x="489" y="53"/>
                    <a:pt x="482" y="46"/>
                  </a:cubicBezTo>
                  <a:cubicBezTo>
                    <a:pt x="471" y="35"/>
                    <a:pt x="457" y="26"/>
                    <a:pt x="443" y="20"/>
                  </a:cubicBezTo>
                  <a:cubicBezTo>
                    <a:pt x="443" y="20"/>
                    <a:pt x="442" y="19"/>
                    <a:pt x="442" y="19"/>
                  </a:cubicBezTo>
                  <a:cubicBezTo>
                    <a:pt x="446" y="20"/>
                    <a:pt x="450" y="21"/>
                    <a:pt x="454" y="21"/>
                  </a:cubicBezTo>
                  <a:cubicBezTo>
                    <a:pt x="448" y="15"/>
                    <a:pt x="431" y="11"/>
                    <a:pt x="422" y="9"/>
                  </a:cubicBezTo>
                  <a:cubicBezTo>
                    <a:pt x="411" y="6"/>
                    <a:pt x="400" y="6"/>
                    <a:pt x="389" y="6"/>
                  </a:cubicBezTo>
                  <a:cubicBezTo>
                    <a:pt x="393" y="5"/>
                    <a:pt x="397" y="3"/>
                    <a:pt x="401" y="3"/>
                  </a:cubicBezTo>
                  <a:cubicBezTo>
                    <a:pt x="385" y="0"/>
                    <a:pt x="353" y="2"/>
                    <a:pt x="336" y="13"/>
                  </a:cubicBezTo>
                  <a:cubicBezTo>
                    <a:pt x="334" y="13"/>
                    <a:pt x="331" y="14"/>
                    <a:pt x="328" y="15"/>
                  </a:cubicBezTo>
                  <a:cubicBezTo>
                    <a:pt x="311" y="15"/>
                    <a:pt x="294" y="17"/>
                    <a:pt x="278" y="26"/>
                  </a:cubicBezTo>
                  <a:cubicBezTo>
                    <a:pt x="284" y="27"/>
                    <a:pt x="293" y="22"/>
                    <a:pt x="299" y="25"/>
                  </a:cubicBezTo>
                  <a:cubicBezTo>
                    <a:pt x="281" y="29"/>
                    <a:pt x="264" y="35"/>
                    <a:pt x="252" y="51"/>
                  </a:cubicBezTo>
                  <a:cubicBezTo>
                    <a:pt x="259" y="47"/>
                    <a:pt x="267" y="45"/>
                    <a:pt x="275" y="44"/>
                  </a:cubicBezTo>
                  <a:cubicBezTo>
                    <a:pt x="261" y="53"/>
                    <a:pt x="243" y="62"/>
                    <a:pt x="234" y="76"/>
                  </a:cubicBezTo>
                  <a:cubicBezTo>
                    <a:pt x="241" y="73"/>
                    <a:pt x="248" y="68"/>
                    <a:pt x="255" y="65"/>
                  </a:cubicBezTo>
                  <a:cubicBezTo>
                    <a:pt x="248" y="72"/>
                    <a:pt x="244" y="80"/>
                    <a:pt x="241" y="89"/>
                  </a:cubicBezTo>
                  <a:cubicBezTo>
                    <a:pt x="234" y="101"/>
                    <a:pt x="228" y="115"/>
                    <a:pt x="226" y="131"/>
                  </a:cubicBezTo>
                  <a:cubicBezTo>
                    <a:pt x="224" y="138"/>
                    <a:pt x="224" y="146"/>
                    <a:pt x="224" y="154"/>
                  </a:cubicBezTo>
                  <a:cubicBezTo>
                    <a:pt x="224" y="178"/>
                    <a:pt x="224" y="201"/>
                    <a:pt x="231" y="224"/>
                  </a:cubicBezTo>
                  <a:cubicBezTo>
                    <a:pt x="231" y="224"/>
                    <a:pt x="231" y="224"/>
                    <a:pt x="231" y="224"/>
                  </a:cubicBezTo>
                  <a:cubicBezTo>
                    <a:pt x="231" y="225"/>
                    <a:pt x="231" y="226"/>
                    <a:pt x="232" y="227"/>
                  </a:cubicBezTo>
                  <a:cubicBezTo>
                    <a:pt x="232" y="228"/>
                    <a:pt x="233" y="230"/>
                    <a:pt x="233" y="232"/>
                  </a:cubicBezTo>
                  <a:cubicBezTo>
                    <a:pt x="233" y="232"/>
                    <a:pt x="233" y="232"/>
                    <a:pt x="233" y="232"/>
                  </a:cubicBezTo>
                  <a:cubicBezTo>
                    <a:pt x="234" y="234"/>
                    <a:pt x="234" y="235"/>
                    <a:pt x="235" y="237"/>
                  </a:cubicBezTo>
                  <a:cubicBezTo>
                    <a:pt x="235" y="237"/>
                    <a:pt x="235" y="237"/>
                    <a:pt x="235" y="238"/>
                  </a:cubicBezTo>
                  <a:cubicBezTo>
                    <a:pt x="235" y="239"/>
                    <a:pt x="236" y="241"/>
                    <a:pt x="236" y="243"/>
                  </a:cubicBezTo>
                  <a:cubicBezTo>
                    <a:pt x="236" y="243"/>
                    <a:pt x="236" y="243"/>
                    <a:pt x="236" y="243"/>
                  </a:cubicBezTo>
                  <a:cubicBezTo>
                    <a:pt x="237" y="245"/>
                    <a:pt x="237" y="246"/>
                    <a:pt x="238" y="248"/>
                  </a:cubicBezTo>
                  <a:cubicBezTo>
                    <a:pt x="238" y="248"/>
                    <a:pt x="238" y="248"/>
                    <a:pt x="238" y="249"/>
                  </a:cubicBezTo>
                  <a:cubicBezTo>
                    <a:pt x="239" y="250"/>
                    <a:pt x="239" y="252"/>
                    <a:pt x="240" y="253"/>
                  </a:cubicBezTo>
                  <a:cubicBezTo>
                    <a:pt x="240" y="254"/>
                    <a:pt x="240" y="254"/>
                    <a:pt x="241" y="255"/>
                  </a:cubicBezTo>
                  <a:cubicBezTo>
                    <a:pt x="241" y="256"/>
                    <a:pt x="242" y="257"/>
                    <a:pt x="242" y="259"/>
                  </a:cubicBezTo>
                  <a:cubicBezTo>
                    <a:pt x="243" y="259"/>
                    <a:pt x="243" y="260"/>
                    <a:pt x="243" y="260"/>
                  </a:cubicBezTo>
                  <a:cubicBezTo>
                    <a:pt x="244" y="262"/>
                    <a:pt x="244" y="263"/>
                    <a:pt x="245" y="264"/>
                  </a:cubicBezTo>
                  <a:cubicBezTo>
                    <a:pt x="245" y="265"/>
                    <a:pt x="245" y="265"/>
                    <a:pt x="245" y="265"/>
                  </a:cubicBezTo>
                  <a:cubicBezTo>
                    <a:pt x="242" y="264"/>
                    <a:pt x="239" y="264"/>
                    <a:pt x="236" y="264"/>
                  </a:cubicBezTo>
                  <a:cubicBezTo>
                    <a:pt x="232" y="265"/>
                    <a:pt x="229" y="265"/>
                    <a:pt x="227" y="267"/>
                  </a:cubicBezTo>
                  <a:cubicBezTo>
                    <a:pt x="219" y="271"/>
                    <a:pt x="218" y="279"/>
                    <a:pt x="218" y="287"/>
                  </a:cubicBezTo>
                  <a:cubicBezTo>
                    <a:pt x="219" y="297"/>
                    <a:pt x="227" y="304"/>
                    <a:pt x="234" y="311"/>
                  </a:cubicBezTo>
                  <a:cubicBezTo>
                    <a:pt x="246" y="323"/>
                    <a:pt x="252" y="339"/>
                    <a:pt x="261" y="352"/>
                  </a:cubicBezTo>
                  <a:cubicBezTo>
                    <a:pt x="265" y="357"/>
                    <a:pt x="271" y="364"/>
                    <a:pt x="279" y="363"/>
                  </a:cubicBezTo>
                  <a:cubicBezTo>
                    <a:pt x="279" y="363"/>
                    <a:pt x="279" y="363"/>
                    <a:pt x="279" y="363"/>
                  </a:cubicBezTo>
                  <a:cubicBezTo>
                    <a:pt x="279" y="363"/>
                    <a:pt x="279" y="363"/>
                    <a:pt x="279" y="363"/>
                  </a:cubicBezTo>
                  <a:cubicBezTo>
                    <a:pt x="281" y="362"/>
                    <a:pt x="283" y="361"/>
                    <a:pt x="284" y="360"/>
                  </a:cubicBezTo>
                  <a:cubicBezTo>
                    <a:pt x="292" y="376"/>
                    <a:pt x="301" y="392"/>
                    <a:pt x="310" y="403"/>
                  </a:cubicBezTo>
                  <a:cubicBezTo>
                    <a:pt x="313" y="427"/>
                    <a:pt x="315" y="465"/>
                    <a:pt x="301" y="480"/>
                  </a:cubicBezTo>
                  <a:cubicBezTo>
                    <a:pt x="281" y="503"/>
                    <a:pt x="221" y="510"/>
                    <a:pt x="194" y="516"/>
                  </a:cubicBezTo>
                  <a:cubicBezTo>
                    <a:pt x="167" y="523"/>
                    <a:pt x="91" y="519"/>
                    <a:pt x="79" y="655"/>
                  </a:cubicBezTo>
                  <a:cubicBezTo>
                    <a:pt x="68" y="790"/>
                    <a:pt x="15" y="884"/>
                    <a:pt x="7" y="982"/>
                  </a:cubicBezTo>
                  <a:cubicBezTo>
                    <a:pt x="0" y="1081"/>
                    <a:pt x="15" y="1213"/>
                    <a:pt x="17" y="1245"/>
                  </a:cubicBezTo>
                  <a:cubicBezTo>
                    <a:pt x="20" y="1278"/>
                    <a:pt x="22" y="1347"/>
                    <a:pt x="11" y="1379"/>
                  </a:cubicBezTo>
                  <a:cubicBezTo>
                    <a:pt x="0" y="1410"/>
                    <a:pt x="8" y="1454"/>
                    <a:pt x="8" y="1454"/>
                  </a:cubicBezTo>
                  <a:cubicBezTo>
                    <a:pt x="8" y="1454"/>
                    <a:pt x="8" y="1454"/>
                    <a:pt x="8" y="1454"/>
                  </a:cubicBezTo>
                  <a:cubicBezTo>
                    <a:pt x="8" y="1455"/>
                    <a:pt x="8" y="1455"/>
                    <a:pt x="8" y="1455"/>
                  </a:cubicBezTo>
                  <a:cubicBezTo>
                    <a:pt x="8" y="1455"/>
                    <a:pt x="13" y="1461"/>
                    <a:pt x="21" y="1468"/>
                  </a:cubicBezTo>
                  <a:cubicBezTo>
                    <a:pt x="21" y="1470"/>
                    <a:pt x="22" y="1472"/>
                    <a:pt x="24" y="1474"/>
                  </a:cubicBezTo>
                  <a:cubicBezTo>
                    <a:pt x="22" y="1469"/>
                    <a:pt x="22" y="1469"/>
                    <a:pt x="22" y="1469"/>
                  </a:cubicBezTo>
                  <a:cubicBezTo>
                    <a:pt x="29" y="1476"/>
                    <a:pt x="39" y="1483"/>
                    <a:pt x="45" y="1483"/>
                  </a:cubicBezTo>
                  <a:cubicBezTo>
                    <a:pt x="45" y="1483"/>
                    <a:pt x="78" y="1509"/>
                    <a:pt x="96" y="1508"/>
                  </a:cubicBezTo>
                  <a:cubicBezTo>
                    <a:pt x="100" y="1507"/>
                    <a:pt x="99" y="1498"/>
                    <a:pt x="99" y="1498"/>
                  </a:cubicBezTo>
                  <a:cubicBezTo>
                    <a:pt x="99" y="1498"/>
                    <a:pt x="110" y="1500"/>
                    <a:pt x="110" y="1491"/>
                  </a:cubicBezTo>
                  <a:cubicBezTo>
                    <a:pt x="110" y="1490"/>
                    <a:pt x="110" y="1489"/>
                    <a:pt x="110" y="1489"/>
                  </a:cubicBezTo>
                  <a:cubicBezTo>
                    <a:pt x="108" y="1480"/>
                    <a:pt x="89" y="1472"/>
                    <a:pt x="88" y="1471"/>
                  </a:cubicBezTo>
                  <a:cubicBezTo>
                    <a:pt x="88" y="1465"/>
                    <a:pt x="86" y="1423"/>
                    <a:pt x="86" y="1421"/>
                  </a:cubicBezTo>
                  <a:cubicBezTo>
                    <a:pt x="85" y="1419"/>
                    <a:pt x="99" y="1400"/>
                    <a:pt x="101" y="1398"/>
                  </a:cubicBezTo>
                  <a:cubicBezTo>
                    <a:pt x="101" y="1401"/>
                    <a:pt x="100" y="1413"/>
                    <a:pt x="102" y="1425"/>
                  </a:cubicBezTo>
                  <a:cubicBezTo>
                    <a:pt x="105" y="1442"/>
                    <a:pt x="113" y="1460"/>
                    <a:pt x="133" y="1463"/>
                  </a:cubicBezTo>
                  <a:cubicBezTo>
                    <a:pt x="133" y="1463"/>
                    <a:pt x="136" y="1426"/>
                    <a:pt x="138" y="1420"/>
                  </a:cubicBezTo>
                  <a:cubicBezTo>
                    <a:pt x="139" y="1414"/>
                    <a:pt x="139" y="1350"/>
                    <a:pt x="139" y="1350"/>
                  </a:cubicBezTo>
                  <a:cubicBezTo>
                    <a:pt x="139" y="1350"/>
                    <a:pt x="139" y="1348"/>
                    <a:pt x="138" y="1345"/>
                  </a:cubicBezTo>
                  <a:cubicBezTo>
                    <a:pt x="137" y="1339"/>
                    <a:pt x="133" y="1325"/>
                    <a:pt x="118" y="1306"/>
                  </a:cubicBezTo>
                  <a:cubicBezTo>
                    <a:pt x="109" y="1294"/>
                    <a:pt x="105" y="1282"/>
                    <a:pt x="103" y="1269"/>
                  </a:cubicBezTo>
                  <a:cubicBezTo>
                    <a:pt x="100" y="1252"/>
                    <a:pt x="101" y="1236"/>
                    <a:pt x="100" y="1223"/>
                  </a:cubicBezTo>
                  <a:cubicBezTo>
                    <a:pt x="98" y="1200"/>
                    <a:pt x="117" y="1048"/>
                    <a:pt x="122" y="1031"/>
                  </a:cubicBezTo>
                  <a:cubicBezTo>
                    <a:pt x="128" y="1014"/>
                    <a:pt x="132" y="953"/>
                    <a:pt x="131" y="934"/>
                  </a:cubicBezTo>
                  <a:cubicBezTo>
                    <a:pt x="129" y="914"/>
                    <a:pt x="166" y="815"/>
                    <a:pt x="168" y="810"/>
                  </a:cubicBezTo>
                  <a:cubicBezTo>
                    <a:pt x="170" y="809"/>
                    <a:pt x="170" y="809"/>
                    <a:pt x="170" y="809"/>
                  </a:cubicBezTo>
                  <a:cubicBezTo>
                    <a:pt x="170" y="825"/>
                    <a:pt x="171" y="841"/>
                    <a:pt x="172" y="855"/>
                  </a:cubicBezTo>
                  <a:cubicBezTo>
                    <a:pt x="178" y="907"/>
                    <a:pt x="181" y="1087"/>
                    <a:pt x="176" y="1126"/>
                  </a:cubicBezTo>
                  <a:cubicBezTo>
                    <a:pt x="171" y="1165"/>
                    <a:pt x="182" y="1180"/>
                    <a:pt x="162" y="1319"/>
                  </a:cubicBezTo>
                  <a:cubicBezTo>
                    <a:pt x="161" y="1319"/>
                    <a:pt x="161" y="1319"/>
                    <a:pt x="161" y="1319"/>
                  </a:cubicBezTo>
                  <a:cubicBezTo>
                    <a:pt x="161" y="1319"/>
                    <a:pt x="151" y="1402"/>
                    <a:pt x="147" y="1433"/>
                  </a:cubicBezTo>
                  <a:cubicBezTo>
                    <a:pt x="143" y="1460"/>
                    <a:pt x="136" y="1546"/>
                    <a:pt x="149" y="1620"/>
                  </a:cubicBezTo>
                  <a:cubicBezTo>
                    <a:pt x="151" y="1630"/>
                    <a:pt x="153" y="1640"/>
                    <a:pt x="156" y="1650"/>
                  </a:cubicBezTo>
                  <a:cubicBezTo>
                    <a:pt x="164" y="1679"/>
                    <a:pt x="169" y="1704"/>
                    <a:pt x="173" y="1727"/>
                  </a:cubicBezTo>
                  <a:cubicBezTo>
                    <a:pt x="180" y="1765"/>
                    <a:pt x="182" y="1798"/>
                    <a:pt x="180" y="1833"/>
                  </a:cubicBezTo>
                  <a:cubicBezTo>
                    <a:pt x="177" y="1890"/>
                    <a:pt x="190" y="1943"/>
                    <a:pt x="191" y="1997"/>
                  </a:cubicBezTo>
                  <a:cubicBezTo>
                    <a:pt x="192" y="2041"/>
                    <a:pt x="197" y="2161"/>
                    <a:pt x="216" y="2265"/>
                  </a:cubicBezTo>
                  <a:cubicBezTo>
                    <a:pt x="220" y="2289"/>
                    <a:pt x="225" y="2313"/>
                    <a:pt x="231" y="2334"/>
                  </a:cubicBezTo>
                  <a:cubicBezTo>
                    <a:pt x="234" y="2345"/>
                    <a:pt x="236" y="2355"/>
                    <a:pt x="238" y="2364"/>
                  </a:cubicBezTo>
                  <a:cubicBezTo>
                    <a:pt x="255" y="2457"/>
                    <a:pt x="224" y="2499"/>
                    <a:pt x="224" y="2499"/>
                  </a:cubicBezTo>
                  <a:cubicBezTo>
                    <a:pt x="224" y="2499"/>
                    <a:pt x="200" y="2541"/>
                    <a:pt x="192" y="2571"/>
                  </a:cubicBezTo>
                  <a:cubicBezTo>
                    <a:pt x="187" y="2589"/>
                    <a:pt x="173" y="2594"/>
                    <a:pt x="168" y="2608"/>
                  </a:cubicBezTo>
                  <a:cubicBezTo>
                    <a:pt x="164" y="2620"/>
                    <a:pt x="150" y="2629"/>
                    <a:pt x="153" y="2648"/>
                  </a:cubicBezTo>
                  <a:cubicBezTo>
                    <a:pt x="153" y="2651"/>
                    <a:pt x="154" y="2654"/>
                    <a:pt x="155" y="2657"/>
                  </a:cubicBezTo>
                  <a:cubicBezTo>
                    <a:pt x="155" y="2657"/>
                    <a:pt x="160" y="2682"/>
                    <a:pt x="172" y="2673"/>
                  </a:cubicBezTo>
                  <a:cubicBezTo>
                    <a:pt x="172" y="2673"/>
                    <a:pt x="182" y="2690"/>
                    <a:pt x="194" y="2683"/>
                  </a:cubicBezTo>
                  <a:cubicBezTo>
                    <a:pt x="194" y="2684"/>
                    <a:pt x="194" y="2684"/>
                    <a:pt x="194" y="2685"/>
                  </a:cubicBezTo>
                  <a:cubicBezTo>
                    <a:pt x="195" y="2683"/>
                    <a:pt x="195" y="2683"/>
                    <a:pt x="195" y="2683"/>
                  </a:cubicBezTo>
                  <a:cubicBezTo>
                    <a:pt x="196" y="2685"/>
                    <a:pt x="211" y="2700"/>
                    <a:pt x="221" y="2685"/>
                  </a:cubicBezTo>
                  <a:cubicBezTo>
                    <a:pt x="221" y="2686"/>
                    <a:pt x="221" y="2687"/>
                    <a:pt x="222" y="2689"/>
                  </a:cubicBezTo>
                  <a:cubicBezTo>
                    <a:pt x="223" y="2696"/>
                    <a:pt x="228" y="2706"/>
                    <a:pt x="249" y="2705"/>
                  </a:cubicBezTo>
                  <a:cubicBezTo>
                    <a:pt x="279" y="2703"/>
                    <a:pt x="281" y="2690"/>
                    <a:pt x="280" y="2672"/>
                  </a:cubicBezTo>
                  <a:cubicBezTo>
                    <a:pt x="279" y="2654"/>
                    <a:pt x="293" y="2651"/>
                    <a:pt x="293" y="2651"/>
                  </a:cubicBezTo>
                  <a:cubicBezTo>
                    <a:pt x="293" y="2651"/>
                    <a:pt x="314" y="2635"/>
                    <a:pt x="314" y="2616"/>
                  </a:cubicBezTo>
                  <a:cubicBezTo>
                    <a:pt x="314" y="2596"/>
                    <a:pt x="328" y="2580"/>
                    <a:pt x="328" y="2580"/>
                  </a:cubicBezTo>
                  <a:cubicBezTo>
                    <a:pt x="328" y="2580"/>
                    <a:pt x="344" y="2573"/>
                    <a:pt x="337" y="2535"/>
                  </a:cubicBezTo>
                  <a:cubicBezTo>
                    <a:pt x="337" y="2532"/>
                    <a:pt x="336" y="2528"/>
                    <a:pt x="335" y="2524"/>
                  </a:cubicBezTo>
                  <a:cubicBezTo>
                    <a:pt x="335" y="2523"/>
                    <a:pt x="341" y="2500"/>
                    <a:pt x="337" y="2478"/>
                  </a:cubicBezTo>
                  <a:cubicBezTo>
                    <a:pt x="337" y="2477"/>
                    <a:pt x="336" y="2475"/>
                    <a:pt x="336" y="2473"/>
                  </a:cubicBezTo>
                  <a:cubicBezTo>
                    <a:pt x="336" y="2472"/>
                    <a:pt x="335" y="2471"/>
                    <a:pt x="335" y="2469"/>
                  </a:cubicBezTo>
                  <a:cubicBezTo>
                    <a:pt x="330" y="2440"/>
                    <a:pt x="332" y="2368"/>
                    <a:pt x="333" y="2341"/>
                  </a:cubicBezTo>
                  <a:cubicBezTo>
                    <a:pt x="334" y="2311"/>
                    <a:pt x="352" y="2147"/>
                    <a:pt x="340" y="2083"/>
                  </a:cubicBezTo>
                  <a:cubicBezTo>
                    <a:pt x="340" y="2083"/>
                    <a:pt x="340" y="2083"/>
                    <a:pt x="340" y="2082"/>
                  </a:cubicBezTo>
                  <a:cubicBezTo>
                    <a:pt x="340" y="2082"/>
                    <a:pt x="340" y="2082"/>
                    <a:pt x="340" y="2082"/>
                  </a:cubicBezTo>
                  <a:cubicBezTo>
                    <a:pt x="339" y="2079"/>
                    <a:pt x="339" y="2076"/>
                    <a:pt x="338" y="2073"/>
                  </a:cubicBezTo>
                  <a:cubicBezTo>
                    <a:pt x="321" y="1974"/>
                    <a:pt x="348" y="1939"/>
                    <a:pt x="348" y="1890"/>
                  </a:cubicBezTo>
                  <a:cubicBezTo>
                    <a:pt x="348" y="1890"/>
                    <a:pt x="352" y="1833"/>
                    <a:pt x="346" y="1787"/>
                  </a:cubicBezTo>
                  <a:cubicBezTo>
                    <a:pt x="341" y="1740"/>
                    <a:pt x="351" y="1688"/>
                    <a:pt x="357" y="1629"/>
                  </a:cubicBezTo>
                  <a:cubicBezTo>
                    <a:pt x="360" y="1591"/>
                    <a:pt x="366" y="1555"/>
                    <a:pt x="370" y="1527"/>
                  </a:cubicBezTo>
                  <a:cubicBezTo>
                    <a:pt x="375" y="1529"/>
                    <a:pt x="381" y="1530"/>
                    <a:pt x="387" y="1530"/>
                  </a:cubicBezTo>
                  <a:cubicBezTo>
                    <a:pt x="389" y="1530"/>
                    <a:pt x="391" y="1530"/>
                    <a:pt x="393" y="1529"/>
                  </a:cubicBezTo>
                  <a:cubicBezTo>
                    <a:pt x="397" y="1557"/>
                    <a:pt x="403" y="1592"/>
                    <a:pt x="406" y="1628"/>
                  </a:cubicBezTo>
                  <a:cubicBezTo>
                    <a:pt x="412" y="1687"/>
                    <a:pt x="422" y="1739"/>
                    <a:pt x="416" y="1786"/>
                  </a:cubicBezTo>
                  <a:cubicBezTo>
                    <a:pt x="411" y="1833"/>
                    <a:pt x="415" y="1889"/>
                    <a:pt x="415" y="1889"/>
                  </a:cubicBezTo>
                  <a:cubicBezTo>
                    <a:pt x="415" y="1900"/>
                    <a:pt x="416" y="1911"/>
                    <a:pt x="418" y="1921"/>
                  </a:cubicBezTo>
                  <a:cubicBezTo>
                    <a:pt x="420" y="1934"/>
                    <a:pt x="423" y="1946"/>
                    <a:pt x="426" y="1960"/>
                  </a:cubicBezTo>
                  <a:cubicBezTo>
                    <a:pt x="431" y="1989"/>
                    <a:pt x="434" y="2026"/>
                    <a:pt x="423" y="2082"/>
                  </a:cubicBezTo>
                  <a:cubicBezTo>
                    <a:pt x="411" y="2147"/>
                    <a:pt x="429" y="2311"/>
                    <a:pt x="430" y="2340"/>
                  </a:cubicBezTo>
                  <a:cubicBezTo>
                    <a:pt x="431" y="2369"/>
                    <a:pt x="433" y="2450"/>
                    <a:pt x="427" y="2473"/>
                  </a:cubicBezTo>
                  <a:cubicBezTo>
                    <a:pt x="423" y="2490"/>
                    <a:pt x="425" y="2507"/>
                    <a:pt x="426" y="2516"/>
                  </a:cubicBezTo>
                  <a:cubicBezTo>
                    <a:pt x="427" y="2520"/>
                    <a:pt x="428" y="2522"/>
                    <a:pt x="428" y="2523"/>
                  </a:cubicBezTo>
                  <a:cubicBezTo>
                    <a:pt x="423" y="2541"/>
                    <a:pt x="423" y="2553"/>
                    <a:pt x="425" y="2562"/>
                  </a:cubicBezTo>
                  <a:cubicBezTo>
                    <a:pt x="428" y="2576"/>
                    <a:pt x="435" y="2580"/>
                    <a:pt x="435" y="2580"/>
                  </a:cubicBezTo>
                  <a:cubicBezTo>
                    <a:pt x="435" y="2580"/>
                    <a:pt x="446" y="2592"/>
                    <a:pt x="449" y="2608"/>
                  </a:cubicBezTo>
                  <a:cubicBezTo>
                    <a:pt x="449" y="2610"/>
                    <a:pt x="449" y="2613"/>
                    <a:pt x="449" y="2615"/>
                  </a:cubicBezTo>
                  <a:cubicBezTo>
                    <a:pt x="449" y="2616"/>
                    <a:pt x="449" y="2618"/>
                    <a:pt x="450" y="2619"/>
                  </a:cubicBezTo>
                  <a:cubicBezTo>
                    <a:pt x="452" y="2637"/>
                    <a:pt x="470" y="2651"/>
                    <a:pt x="470" y="2651"/>
                  </a:cubicBezTo>
                  <a:cubicBezTo>
                    <a:pt x="470" y="2651"/>
                    <a:pt x="480" y="2653"/>
                    <a:pt x="483" y="2665"/>
                  </a:cubicBezTo>
                  <a:cubicBezTo>
                    <a:pt x="483" y="2667"/>
                    <a:pt x="483" y="2669"/>
                    <a:pt x="483" y="2671"/>
                  </a:cubicBezTo>
                  <a:cubicBezTo>
                    <a:pt x="483" y="2676"/>
                    <a:pt x="483" y="2680"/>
                    <a:pt x="483" y="2684"/>
                  </a:cubicBezTo>
                  <a:cubicBezTo>
                    <a:pt x="485" y="2696"/>
                    <a:pt x="492" y="2703"/>
                    <a:pt x="514" y="2705"/>
                  </a:cubicBezTo>
                  <a:cubicBezTo>
                    <a:pt x="544" y="2707"/>
                    <a:pt x="542" y="2685"/>
                    <a:pt x="542" y="2685"/>
                  </a:cubicBezTo>
                  <a:cubicBezTo>
                    <a:pt x="551" y="2699"/>
                    <a:pt x="566" y="2686"/>
                    <a:pt x="568" y="2683"/>
                  </a:cubicBezTo>
                  <a:cubicBezTo>
                    <a:pt x="569" y="2685"/>
                    <a:pt x="569" y="2685"/>
                    <a:pt x="569" y="2685"/>
                  </a:cubicBezTo>
                  <a:cubicBezTo>
                    <a:pt x="569" y="2684"/>
                    <a:pt x="569" y="2684"/>
                    <a:pt x="569" y="2683"/>
                  </a:cubicBezTo>
                  <a:cubicBezTo>
                    <a:pt x="581" y="2690"/>
                    <a:pt x="591" y="2673"/>
                    <a:pt x="591" y="2673"/>
                  </a:cubicBezTo>
                  <a:cubicBezTo>
                    <a:pt x="603" y="2682"/>
                    <a:pt x="608" y="2657"/>
                    <a:pt x="608" y="2657"/>
                  </a:cubicBezTo>
                  <a:cubicBezTo>
                    <a:pt x="611" y="2649"/>
                    <a:pt x="611" y="2642"/>
                    <a:pt x="610" y="2637"/>
                  </a:cubicBezTo>
                  <a:cubicBezTo>
                    <a:pt x="607" y="2625"/>
                    <a:pt x="598" y="2617"/>
                    <a:pt x="595" y="2608"/>
                  </a:cubicBezTo>
                  <a:cubicBezTo>
                    <a:pt x="590" y="2594"/>
                    <a:pt x="576" y="2589"/>
                    <a:pt x="571" y="2571"/>
                  </a:cubicBezTo>
                  <a:cubicBezTo>
                    <a:pt x="563" y="2541"/>
                    <a:pt x="539" y="2499"/>
                    <a:pt x="539" y="2499"/>
                  </a:cubicBezTo>
                  <a:cubicBezTo>
                    <a:pt x="539" y="2499"/>
                    <a:pt x="528" y="2484"/>
                    <a:pt x="523" y="2454"/>
                  </a:cubicBezTo>
                  <a:cubicBezTo>
                    <a:pt x="518" y="2427"/>
                    <a:pt x="517" y="2387"/>
                    <a:pt x="532" y="2334"/>
                  </a:cubicBezTo>
                  <a:cubicBezTo>
                    <a:pt x="563" y="2220"/>
                    <a:pt x="570" y="2052"/>
                    <a:pt x="572" y="1998"/>
                  </a:cubicBezTo>
                  <a:cubicBezTo>
                    <a:pt x="573" y="1944"/>
                    <a:pt x="586" y="1891"/>
                    <a:pt x="583" y="1834"/>
                  </a:cubicBezTo>
                  <a:cubicBezTo>
                    <a:pt x="580" y="1777"/>
                    <a:pt x="586" y="1729"/>
                    <a:pt x="607" y="1650"/>
                  </a:cubicBezTo>
                  <a:cubicBezTo>
                    <a:pt x="629" y="1572"/>
                    <a:pt x="621" y="1465"/>
                    <a:pt x="623" y="1433"/>
                  </a:cubicBezTo>
                  <a:cubicBezTo>
                    <a:pt x="627" y="1376"/>
                    <a:pt x="620" y="1312"/>
                    <a:pt x="620" y="1312"/>
                  </a:cubicBezTo>
                  <a:cubicBezTo>
                    <a:pt x="620" y="1312"/>
                    <a:pt x="620" y="1312"/>
                    <a:pt x="620" y="1312"/>
                  </a:cubicBezTo>
                  <a:cubicBezTo>
                    <a:pt x="620" y="1311"/>
                    <a:pt x="620" y="1311"/>
                    <a:pt x="620" y="1311"/>
                  </a:cubicBezTo>
                  <a:cubicBezTo>
                    <a:pt x="619" y="1311"/>
                    <a:pt x="619" y="1311"/>
                    <a:pt x="619" y="1311"/>
                  </a:cubicBezTo>
                  <a:cubicBezTo>
                    <a:pt x="618" y="1299"/>
                    <a:pt x="614" y="1276"/>
                    <a:pt x="611" y="1255"/>
                  </a:cubicBezTo>
                  <a:cubicBezTo>
                    <a:pt x="608" y="1242"/>
                    <a:pt x="606" y="1229"/>
                    <a:pt x="603" y="1219"/>
                  </a:cubicBezTo>
                  <a:cubicBezTo>
                    <a:pt x="602" y="1215"/>
                    <a:pt x="601" y="1210"/>
                    <a:pt x="600" y="1204"/>
                  </a:cubicBezTo>
                  <a:cubicBezTo>
                    <a:pt x="593" y="1162"/>
                    <a:pt x="587" y="1083"/>
                    <a:pt x="590" y="1038"/>
                  </a:cubicBezTo>
                  <a:cubicBezTo>
                    <a:pt x="593" y="989"/>
                    <a:pt x="626" y="874"/>
                    <a:pt x="627" y="792"/>
                  </a:cubicBezTo>
                  <a:cubicBezTo>
                    <a:pt x="628" y="793"/>
                    <a:pt x="628" y="793"/>
                    <a:pt x="628" y="793"/>
                  </a:cubicBezTo>
                  <a:cubicBezTo>
                    <a:pt x="628" y="794"/>
                    <a:pt x="628" y="794"/>
                    <a:pt x="628" y="794"/>
                  </a:cubicBezTo>
                  <a:cubicBezTo>
                    <a:pt x="628" y="793"/>
                    <a:pt x="628" y="793"/>
                    <a:pt x="628" y="793"/>
                  </a:cubicBezTo>
                  <a:cubicBezTo>
                    <a:pt x="631" y="799"/>
                    <a:pt x="631" y="799"/>
                    <a:pt x="631" y="799"/>
                  </a:cubicBezTo>
                  <a:cubicBezTo>
                    <a:pt x="632" y="805"/>
                    <a:pt x="634" y="814"/>
                    <a:pt x="636" y="827"/>
                  </a:cubicBezTo>
                  <a:cubicBezTo>
                    <a:pt x="641" y="854"/>
                    <a:pt x="649" y="894"/>
                    <a:pt x="656" y="932"/>
                  </a:cubicBezTo>
                  <a:cubicBezTo>
                    <a:pt x="662" y="970"/>
                    <a:pt x="668" y="1004"/>
                    <a:pt x="668" y="1020"/>
                  </a:cubicBezTo>
                  <a:cubicBezTo>
                    <a:pt x="668" y="1058"/>
                    <a:pt x="669" y="1223"/>
                    <a:pt x="672" y="1250"/>
                  </a:cubicBezTo>
                  <a:cubicBezTo>
                    <a:pt x="676" y="1277"/>
                    <a:pt x="677" y="1307"/>
                    <a:pt x="659" y="1331"/>
                  </a:cubicBezTo>
                  <a:cubicBezTo>
                    <a:pt x="641" y="1356"/>
                    <a:pt x="636" y="1373"/>
                    <a:pt x="634" y="1380"/>
                  </a:cubicBezTo>
                  <a:cubicBezTo>
                    <a:pt x="632" y="1386"/>
                    <a:pt x="633" y="1460"/>
                    <a:pt x="633" y="1460"/>
                  </a:cubicBezTo>
                  <a:cubicBezTo>
                    <a:pt x="634" y="1461"/>
                    <a:pt x="634" y="1461"/>
                    <a:pt x="634" y="1461"/>
                  </a:cubicBezTo>
                  <a:cubicBezTo>
                    <a:pt x="634" y="1461"/>
                    <a:pt x="634" y="1461"/>
                    <a:pt x="634" y="1461"/>
                  </a:cubicBezTo>
                  <a:cubicBezTo>
                    <a:pt x="639" y="1486"/>
                    <a:pt x="639" y="1486"/>
                    <a:pt x="639" y="1486"/>
                  </a:cubicBezTo>
                  <a:cubicBezTo>
                    <a:pt x="665" y="1478"/>
                    <a:pt x="660" y="1412"/>
                    <a:pt x="660" y="1412"/>
                  </a:cubicBezTo>
                  <a:cubicBezTo>
                    <a:pt x="668" y="1421"/>
                    <a:pt x="671" y="1431"/>
                    <a:pt x="672" y="1439"/>
                  </a:cubicBezTo>
                  <a:cubicBezTo>
                    <a:pt x="674" y="1448"/>
                    <a:pt x="674" y="1456"/>
                    <a:pt x="674" y="1461"/>
                  </a:cubicBezTo>
                  <a:cubicBezTo>
                    <a:pt x="675" y="1471"/>
                    <a:pt x="672" y="1497"/>
                    <a:pt x="668" y="1500"/>
                  </a:cubicBezTo>
                  <a:cubicBezTo>
                    <a:pt x="665" y="1502"/>
                    <a:pt x="659" y="1519"/>
                    <a:pt x="661" y="1528"/>
                  </a:cubicBezTo>
                  <a:cubicBezTo>
                    <a:pt x="661" y="1531"/>
                    <a:pt x="662" y="1533"/>
                    <a:pt x="663" y="1534"/>
                  </a:cubicBezTo>
                  <a:cubicBezTo>
                    <a:pt x="670" y="1541"/>
                    <a:pt x="682" y="1532"/>
                    <a:pt x="682" y="1532"/>
                  </a:cubicBezTo>
                  <a:cubicBezTo>
                    <a:pt x="691" y="1537"/>
                    <a:pt x="699" y="1530"/>
                    <a:pt x="704" y="1524"/>
                  </a:cubicBezTo>
                  <a:cubicBezTo>
                    <a:pt x="704" y="1525"/>
                    <a:pt x="704" y="1525"/>
                    <a:pt x="704" y="1526"/>
                  </a:cubicBezTo>
                  <a:cubicBezTo>
                    <a:pt x="705" y="1523"/>
                    <a:pt x="705" y="1523"/>
                    <a:pt x="705" y="1523"/>
                  </a:cubicBezTo>
                  <a:cubicBezTo>
                    <a:pt x="707" y="1521"/>
                    <a:pt x="708" y="1519"/>
                    <a:pt x="708" y="1519"/>
                  </a:cubicBezTo>
                  <a:cubicBezTo>
                    <a:pt x="717" y="1520"/>
                    <a:pt x="741" y="1500"/>
                    <a:pt x="750" y="1481"/>
                  </a:cubicBezTo>
                  <a:cubicBezTo>
                    <a:pt x="760" y="1461"/>
                    <a:pt x="765" y="1408"/>
                    <a:pt x="758" y="1367"/>
                  </a:cubicBezTo>
                  <a:cubicBezTo>
                    <a:pt x="750" y="1327"/>
                    <a:pt x="750" y="1273"/>
                    <a:pt x="758" y="1227"/>
                  </a:cubicBezTo>
                  <a:close/>
                </a:path>
              </a:pathLst>
            </a:custGeom>
            <a:grpFill/>
            <a:ln w="0" cap="rnd" cmpd="sng">
              <a:solidFill>
                <a:schemeClr val="tx1"/>
              </a:solidFill>
              <a:prstDash val="solid"/>
              <a:round/>
              <a:headEnd/>
              <a:tailEnd/>
            </a:ln>
          </p:spPr>
          <p:txBody>
            <a:bodyPr/>
            <a:lstStyle/>
            <a:p>
              <a:endParaRPr lang="fr-FR" sz="1114"/>
            </a:p>
          </p:txBody>
        </p:sp>
      </p:grpSp>
      <p:pic>
        <p:nvPicPr>
          <p:cNvPr id="68" name="Picture 67">
            <a:extLst>
              <a:ext uri="{FF2B5EF4-FFF2-40B4-BE49-F238E27FC236}">
                <a16:creationId xmlns:a16="http://schemas.microsoft.com/office/drawing/2014/main" id="{F5DEE773-F0E0-438C-4CB3-DC44E3FFCC91}"/>
              </a:ext>
            </a:extLst>
          </p:cNvPr>
          <p:cNvPicPr>
            <a:picLocks noChangeAspect="1"/>
          </p:cNvPicPr>
          <p:nvPr/>
        </p:nvPicPr>
        <p:blipFill>
          <a:blip r:embed="rId5"/>
          <a:stretch>
            <a:fillRect/>
          </a:stretch>
        </p:blipFill>
        <p:spPr>
          <a:xfrm>
            <a:off x="1244889" y="3180306"/>
            <a:ext cx="355583" cy="638844"/>
          </a:xfrm>
          <a:prstGeom prst="rect">
            <a:avLst/>
          </a:prstGeom>
        </p:spPr>
      </p:pic>
      <p:pic>
        <p:nvPicPr>
          <p:cNvPr id="69" name="Picture 68">
            <a:extLst>
              <a:ext uri="{FF2B5EF4-FFF2-40B4-BE49-F238E27FC236}">
                <a16:creationId xmlns:a16="http://schemas.microsoft.com/office/drawing/2014/main" id="{C762398B-E354-C3E5-9FE9-3282C2FE0278}"/>
              </a:ext>
            </a:extLst>
          </p:cNvPr>
          <p:cNvPicPr>
            <a:picLocks noChangeAspect="1"/>
          </p:cNvPicPr>
          <p:nvPr/>
        </p:nvPicPr>
        <p:blipFill>
          <a:blip r:embed="rId6"/>
          <a:stretch>
            <a:fillRect/>
          </a:stretch>
        </p:blipFill>
        <p:spPr>
          <a:xfrm>
            <a:off x="1522996" y="3398475"/>
            <a:ext cx="215729" cy="415477"/>
          </a:xfrm>
          <a:prstGeom prst="rect">
            <a:avLst/>
          </a:prstGeom>
        </p:spPr>
      </p:pic>
      <p:sp>
        <p:nvSpPr>
          <p:cNvPr id="70" name="TextBox 69">
            <a:extLst>
              <a:ext uri="{FF2B5EF4-FFF2-40B4-BE49-F238E27FC236}">
                <a16:creationId xmlns:a16="http://schemas.microsoft.com/office/drawing/2014/main" id="{B73D89B3-CC10-348C-6168-915BEBF999CF}"/>
              </a:ext>
            </a:extLst>
          </p:cNvPr>
          <p:cNvSpPr txBox="1"/>
          <p:nvPr/>
        </p:nvSpPr>
        <p:spPr>
          <a:xfrm>
            <a:off x="488538" y="3971134"/>
            <a:ext cx="2665419" cy="1015663"/>
          </a:xfrm>
          <a:prstGeom prst="rect">
            <a:avLst/>
          </a:prstGeom>
          <a:noFill/>
        </p:spPr>
        <p:txBody>
          <a:bodyPr wrap="square" rtlCol="0">
            <a:spAutoFit/>
          </a:bodyPr>
          <a:lstStyle/>
          <a:p>
            <a:pPr algn="ctr"/>
            <a:r>
              <a:rPr lang="en-US" sz="1500" dirty="0">
                <a:latin typeface="Arial" panose="020B0604020202020204" pitchFamily="34" charset="0"/>
                <a:cs typeface="Arial" panose="020B0604020202020204" pitchFamily="34" charset="0"/>
              </a:rPr>
              <a:t>Utilizing the genetic data to prioritize </a:t>
            </a:r>
            <a:r>
              <a:rPr lang="en-US" sz="1500" b="1" dirty="0">
                <a:latin typeface="Arial" panose="020B0604020202020204" pitchFamily="34" charset="0"/>
                <a:cs typeface="Arial" panose="020B0604020202020204" pitchFamily="34" charset="0"/>
              </a:rPr>
              <a:t>high quality </a:t>
            </a:r>
            <a:r>
              <a:rPr lang="en-US" sz="1500" dirty="0">
                <a:latin typeface="Arial" panose="020B0604020202020204" pitchFamily="34" charset="0"/>
                <a:cs typeface="Arial" panose="020B0604020202020204" pitchFamily="34" charset="0"/>
              </a:rPr>
              <a:t>potentially </a:t>
            </a:r>
            <a:r>
              <a:rPr lang="en-US" sz="1500" b="1" dirty="0">
                <a:latin typeface="Arial" panose="020B0604020202020204" pitchFamily="34" charset="0"/>
                <a:cs typeface="Arial" panose="020B0604020202020204" pitchFamily="34" charset="0"/>
              </a:rPr>
              <a:t>damaging</a:t>
            </a:r>
            <a:r>
              <a:rPr lang="en-US" sz="1500" dirty="0">
                <a:latin typeface="Arial" panose="020B0604020202020204" pitchFamily="34" charset="0"/>
                <a:cs typeface="Arial" panose="020B0604020202020204" pitchFamily="34" charset="0"/>
              </a:rPr>
              <a:t> variants</a:t>
            </a:r>
          </a:p>
        </p:txBody>
      </p:sp>
      <p:pic>
        <p:nvPicPr>
          <p:cNvPr id="71" name="Picture 70">
            <a:extLst>
              <a:ext uri="{FF2B5EF4-FFF2-40B4-BE49-F238E27FC236}">
                <a16:creationId xmlns:a16="http://schemas.microsoft.com/office/drawing/2014/main" id="{D2C03E10-3B1F-42A1-3E13-47F891413EA0}"/>
              </a:ext>
            </a:extLst>
          </p:cNvPr>
          <p:cNvPicPr>
            <a:picLocks noChangeAspect="1"/>
          </p:cNvPicPr>
          <p:nvPr/>
        </p:nvPicPr>
        <p:blipFill>
          <a:blip r:embed="rId7"/>
          <a:stretch>
            <a:fillRect/>
          </a:stretch>
        </p:blipFill>
        <p:spPr>
          <a:xfrm>
            <a:off x="10397558" y="3462662"/>
            <a:ext cx="288605" cy="350710"/>
          </a:xfrm>
          <a:prstGeom prst="rect">
            <a:avLst/>
          </a:prstGeom>
        </p:spPr>
      </p:pic>
      <p:pic>
        <p:nvPicPr>
          <p:cNvPr id="72" name="Picture 71">
            <a:extLst>
              <a:ext uri="{FF2B5EF4-FFF2-40B4-BE49-F238E27FC236}">
                <a16:creationId xmlns:a16="http://schemas.microsoft.com/office/drawing/2014/main" id="{05A31A92-1FCB-4362-36BF-4789F26A3AED}"/>
              </a:ext>
            </a:extLst>
          </p:cNvPr>
          <p:cNvPicPr>
            <a:picLocks noChangeAspect="1"/>
          </p:cNvPicPr>
          <p:nvPr/>
        </p:nvPicPr>
        <p:blipFill>
          <a:blip r:embed="rId8"/>
          <a:stretch>
            <a:fillRect/>
          </a:stretch>
        </p:blipFill>
        <p:spPr>
          <a:xfrm>
            <a:off x="10021720" y="3179364"/>
            <a:ext cx="429673" cy="501285"/>
          </a:xfrm>
          <a:prstGeom prst="rect">
            <a:avLst/>
          </a:prstGeom>
        </p:spPr>
      </p:pic>
      <p:sp>
        <p:nvSpPr>
          <p:cNvPr id="73" name="TextBox 72">
            <a:extLst>
              <a:ext uri="{FF2B5EF4-FFF2-40B4-BE49-F238E27FC236}">
                <a16:creationId xmlns:a16="http://schemas.microsoft.com/office/drawing/2014/main" id="{7660BA76-0EAE-C112-5DC2-ED873EBA5FF5}"/>
              </a:ext>
            </a:extLst>
          </p:cNvPr>
          <p:cNvSpPr txBox="1"/>
          <p:nvPr/>
        </p:nvSpPr>
        <p:spPr>
          <a:xfrm>
            <a:off x="6256109" y="3971717"/>
            <a:ext cx="2665419" cy="1015663"/>
          </a:xfrm>
          <a:prstGeom prst="rect">
            <a:avLst/>
          </a:prstGeom>
          <a:noFill/>
        </p:spPr>
        <p:txBody>
          <a:bodyPr wrap="square" rtlCol="0">
            <a:spAutoFit/>
          </a:bodyPr>
          <a:lstStyle/>
          <a:p>
            <a:pPr algn="ctr"/>
            <a:r>
              <a:rPr lang="en-US" sz="1500" dirty="0">
                <a:latin typeface="Arial" panose="020B0604020202020204" pitchFamily="34" charset="0"/>
                <a:cs typeface="Arial" panose="020B0604020202020204" pitchFamily="34" charset="0"/>
              </a:rPr>
              <a:t>Utilizing the family data to prioritize variants </a:t>
            </a:r>
            <a:r>
              <a:rPr lang="en-US" sz="1500" b="1" dirty="0">
                <a:latin typeface="Arial" panose="020B0604020202020204" pitchFamily="34" charset="0"/>
                <a:cs typeface="Arial" panose="020B0604020202020204" pitchFamily="34" charset="0"/>
              </a:rPr>
              <a:t>segregating</a:t>
            </a:r>
            <a:r>
              <a:rPr lang="en-US" sz="1500" dirty="0">
                <a:latin typeface="Arial" panose="020B0604020202020204" pitchFamily="34" charset="0"/>
                <a:cs typeface="Arial" panose="020B0604020202020204" pitchFamily="34" charset="0"/>
              </a:rPr>
              <a:t> with the disease</a:t>
            </a:r>
          </a:p>
        </p:txBody>
      </p:sp>
      <p:sp>
        <p:nvSpPr>
          <p:cNvPr id="74" name="TextBox 73">
            <a:extLst>
              <a:ext uri="{FF2B5EF4-FFF2-40B4-BE49-F238E27FC236}">
                <a16:creationId xmlns:a16="http://schemas.microsoft.com/office/drawing/2014/main" id="{BB6A1341-AA90-2BD9-FCED-41BC3E41C44B}"/>
              </a:ext>
            </a:extLst>
          </p:cNvPr>
          <p:cNvSpPr txBox="1"/>
          <p:nvPr/>
        </p:nvSpPr>
        <p:spPr>
          <a:xfrm>
            <a:off x="9038043" y="3971134"/>
            <a:ext cx="2665419" cy="784830"/>
          </a:xfrm>
          <a:prstGeom prst="rect">
            <a:avLst/>
          </a:prstGeom>
          <a:noFill/>
        </p:spPr>
        <p:txBody>
          <a:bodyPr wrap="square" rtlCol="0">
            <a:spAutoFit/>
          </a:bodyPr>
          <a:lstStyle/>
          <a:p>
            <a:pPr algn="ctr"/>
            <a:r>
              <a:rPr lang="en-US" sz="1500" dirty="0">
                <a:latin typeface="Arial" panose="020B0604020202020204" pitchFamily="34" charset="0"/>
                <a:cs typeface="Arial" panose="020B0604020202020204" pitchFamily="34" charset="0"/>
              </a:rPr>
              <a:t>Utilizing HPO data to prioritize variants explaining the patient’s </a:t>
            </a:r>
            <a:r>
              <a:rPr lang="en-US" sz="1500" b="1" dirty="0">
                <a:latin typeface="Arial" panose="020B0604020202020204" pitchFamily="34" charset="0"/>
                <a:cs typeface="Arial" panose="020B0604020202020204" pitchFamily="34" charset="0"/>
              </a:rPr>
              <a:t>phenotype</a:t>
            </a:r>
          </a:p>
        </p:txBody>
      </p:sp>
      <p:sp>
        <p:nvSpPr>
          <p:cNvPr id="28" name="Text Box 6">
            <a:extLst>
              <a:ext uri="{FF2B5EF4-FFF2-40B4-BE49-F238E27FC236}">
                <a16:creationId xmlns:a16="http://schemas.microsoft.com/office/drawing/2014/main" id="{E6F97D63-C3BD-0766-30EF-C1E9B3088804}"/>
              </a:ext>
            </a:extLst>
          </p:cNvPr>
          <p:cNvSpPr txBox="1">
            <a:spLocks noChangeArrowheads="1"/>
          </p:cNvSpPr>
          <p:nvPr/>
        </p:nvSpPr>
        <p:spPr bwMode="auto">
          <a:xfrm>
            <a:off x="0" y="6513094"/>
            <a:ext cx="1500732"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dirty="0">
                <a:solidFill>
                  <a:srgbClr val="646164"/>
                </a:solidFill>
                <a:latin typeface="Arial" panose="020B0604020202020204" pitchFamily="34" charset="0"/>
                <a:cs typeface="Arial" panose="020B0604020202020204" pitchFamily="34" charset="0"/>
              </a:rPr>
              <a:t>Created for CAGI 6</a:t>
            </a:r>
          </a:p>
        </p:txBody>
      </p:sp>
      <p:sp>
        <p:nvSpPr>
          <p:cNvPr id="29" name="Text Box 8">
            <a:extLst>
              <a:ext uri="{FF2B5EF4-FFF2-40B4-BE49-F238E27FC236}">
                <a16:creationId xmlns:a16="http://schemas.microsoft.com/office/drawing/2014/main" id="{304C5B43-20CE-CB3C-D210-CC02692E40F8}"/>
              </a:ext>
            </a:extLst>
          </p:cNvPr>
          <p:cNvSpPr txBox="1">
            <a:spLocks noChangeArrowheads="1"/>
          </p:cNvSpPr>
          <p:nvPr/>
        </p:nvSpPr>
        <p:spPr bwMode="auto">
          <a:xfrm>
            <a:off x="10854775" y="6513093"/>
            <a:ext cx="1337225"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sz="1200" dirty="0">
                <a:solidFill>
                  <a:srgbClr val="646164"/>
                </a:solidFill>
                <a:latin typeface="Arial" panose="020B0604020202020204" pitchFamily="34" charset="0"/>
                <a:cs typeface="Arial" panose="020B0604020202020204" pitchFamily="34" charset="0"/>
              </a:rPr>
              <a:t>Sarah L. Stenton</a:t>
            </a:r>
          </a:p>
        </p:txBody>
      </p:sp>
      <p:sp>
        <p:nvSpPr>
          <p:cNvPr id="30" name="Text Box 9">
            <a:extLst>
              <a:ext uri="{FF2B5EF4-FFF2-40B4-BE49-F238E27FC236}">
                <a16:creationId xmlns:a16="http://schemas.microsoft.com/office/drawing/2014/main" id="{163E2DCA-7D46-6A99-0017-9FA5B64C1DAF}"/>
              </a:ext>
            </a:extLst>
          </p:cNvPr>
          <p:cNvSpPr txBox="1">
            <a:spLocks noChangeArrowheads="1"/>
          </p:cNvSpPr>
          <p:nvPr/>
        </p:nvSpPr>
        <p:spPr bwMode="auto">
          <a:xfrm>
            <a:off x="5002649" y="6513094"/>
            <a:ext cx="189667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dirty="0" err="1">
                <a:solidFill>
                  <a:srgbClr val="646164"/>
                </a:solidFill>
                <a:latin typeface="Arial" panose="020B0604020202020204" pitchFamily="34" charset="0"/>
                <a:cs typeface="Arial" panose="020B0604020202020204" pitchFamily="34" charset="0"/>
              </a:rPr>
              <a:t>genomeinterpretation.org</a:t>
            </a:r>
            <a:endParaRPr lang="en-US" altLang="en-US" sz="1200" dirty="0">
              <a:solidFill>
                <a:srgbClr val="646164"/>
              </a:solidFill>
              <a:latin typeface="Arial" panose="020B0604020202020204" pitchFamily="34" charset="0"/>
              <a:cs typeface="Arial" panose="020B0604020202020204" pitchFamily="34" charset="0"/>
            </a:endParaRPr>
          </a:p>
        </p:txBody>
      </p:sp>
      <p:grpSp>
        <p:nvGrpSpPr>
          <p:cNvPr id="37" name="Group 206">
            <a:extLst>
              <a:ext uri="{FF2B5EF4-FFF2-40B4-BE49-F238E27FC236}">
                <a16:creationId xmlns:a16="http://schemas.microsoft.com/office/drawing/2014/main" id="{CE486A19-661B-BAD9-4D9A-C4DFE864404E}"/>
              </a:ext>
            </a:extLst>
          </p:cNvPr>
          <p:cNvGrpSpPr>
            <a:grpSpLocks/>
          </p:cNvGrpSpPr>
          <p:nvPr/>
        </p:nvGrpSpPr>
        <p:grpSpPr bwMode="auto">
          <a:xfrm>
            <a:off x="4259982" y="3257359"/>
            <a:ext cx="171732" cy="507790"/>
            <a:chOff x="1531" y="712"/>
            <a:chExt cx="630" cy="2189"/>
          </a:xfrm>
          <a:solidFill>
            <a:schemeClr val="bg1"/>
          </a:solidFill>
        </p:grpSpPr>
        <p:sp>
          <p:nvSpPr>
            <p:cNvPr id="38" name="Freeform 207">
              <a:extLst>
                <a:ext uri="{FF2B5EF4-FFF2-40B4-BE49-F238E27FC236}">
                  <a16:creationId xmlns:a16="http://schemas.microsoft.com/office/drawing/2014/main" id="{6BA6D051-C987-1E66-DE97-5ADF3391825D}"/>
                </a:ext>
              </a:extLst>
            </p:cNvPr>
            <p:cNvSpPr>
              <a:spLocks/>
            </p:cNvSpPr>
            <p:nvPr/>
          </p:nvSpPr>
          <p:spPr bwMode="auto">
            <a:xfrm>
              <a:off x="1531" y="712"/>
              <a:ext cx="630" cy="2189"/>
            </a:xfrm>
            <a:custGeom>
              <a:avLst/>
              <a:gdLst>
                <a:gd name="T0" fmla="*/ 389 w 778"/>
                <a:gd name="T1" fmla="*/ 340 h 2707"/>
                <a:gd name="T2" fmla="*/ 264 w 778"/>
                <a:gd name="T3" fmla="*/ 215 h 2707"/>
                <a:gd name="T4" fmla="*/ 264 w 778"/>
                <a:gd name="T5" fmla="*/ 213 h 2707"/>
                <a:gd name="T6" fmla="*/ 274 w 778"/>
                <a:gd name="T7" fmla="*/ 193 h 2707"/>
                <a:gd name="T8" fmla="*/ 292 w 778"/>
                <a:gd name="T9" fmla="*/ 150 h 2707"/>
                <a:gd name="T10" fmla="*/ 300 w 778"/>
                <a:gd name="T11" fmla="*/ 116 h 2707"/>
                <a:gd name="T12" fmla="*/ 286 w 778"/>
                <a:gd name="T13" fmla="*/ 112 h 2707"/>
                <a:gd name="T14" fmla="*/ 285 w 778"/>
                <a:gd name="T15" fmla="*/ 87 h 2707"/>
                <a:gd name="T16" fmla="*/ 236 w 778"/>
                <a:gd name="T17" fmla="*/ 11 h 2707"/>
                <a:gd name="T18" fmla="*/ 206 w 778"/>
                <a:gd name="T19" fmla="*/ 3 h 2707"/>
                <a:gd name="T20" fmla="*/ 147 w 778"/>
                <a:gd name="T21" fmla="*/ 14 h 2707"/>
                <a:gd name="T22" fmla="*/ 124 w 778"/>
                <a:gd name="T23" fmla="*/ 40 h 2707"/>
                <a:gd name="T24" fmla="*/ 119 w 778"/>
                <a:gd name="T25" fmla="*/ 82 h 2707"/>
                <a:gd name="T26" fmla="*/ 124 w 778"/>
                <a:gd name="T27" fmla="*/ 123 h 2707"/>
                <a:gd name="T28" fmla="*/ 126 w 778"/>
                <a:gd name="T29" fmla="*/ 129 h 2707"/>
                <a:gd name="T30" fmla="*/ 127 w 778"/>
                <a:gd name="T31" fmla="*/ 134 h 2707"/>
                <a:gd name="T32" fmla="*/ 130 w 778"/>
                <a:gd name="T33" fmla="*/ 139 h 2707"/>
                <a:gd name="T34" fmla="*/ 116 w 778"/>
                <a:gd name="T35" fmla="*/ 152 h 2707"/>
                <a:gd name="T36" fmla="*/ 148 w 778"/>
                <a:gd name="T37" fmla="*/ 192 h 2707"/>
                <a:gd name="T38" fmla="*/ 160 w 778"/>
                <a:gd name="T39" fmla="*/ 254 h 2707"/>
                <a:gd name="T40" fmla="*/ 9 w 778"/>
                <a:gd name="T41" fmla="*/ 658 h 2707"/>
                <a:gd name="T42" fmla="*/ 4 w 778"/>
                <a:gd name="T43" fmla="*/ 770 h 2707"/>
                <a:gd name="T44" fmla="*/ 23 w 778"/>
                <a:gd name="T45" fmla="*/ 784 h 2707"/>
                <a:gd name="T46" fmla="*/ 58 w 778"/>
                <a:gd name="T47" fmla="*/ 788 h 2707"/>
                <a:gd name="T48" fmla="*/ 54 w 778"/>
                <a:gd name="T49" fmla="*/ 754 h 2707"/>
                <a:gd name="T50" fmla="*/ 74 w 778"/>
                <a:gd name="T51" fmla="*/ 712 h 2707"/>
                <a:gd name="T52" fmla="*/ 65 w 778"/>
                <a:gd name="T53" fmla="*/ 545 h 2707"/>
                <a:gd name="T54" fmla="*/ 92 w 778"/>
                <a:gd name="T55" fmla="*/ 452 h 2707"/>
                <a:gd name="T56" fmla="*/ 78 w 778"/>
                <a:gd name="T57" fmla="*/ 758 h 2707"/>
                <a:gd name="T58" fmla="*/ 96 w 778"/>
                <a:gd name="T59" fmla="*/ 969 h 2707"/>
                <a:gd name="T60" fmla="*/ 126 w 778"/>
                <a:gd name="T61" fmla="*/ 1250 h 2707"/>
                <a:gd name="T62" fmla="*/ 81 w 778"/>
                <a:gd name="T63" fmla="*/ 1400 h 2707"/>
                <a:gd name="T64" fmla="*/ 103 w 778"/>
                <a:gd name="T65" fmla="*/ 1420 h 2707"/>
                <a:gd name="T66" fmla="*/ 133 w 778"/>
                <a:gd name="T67" fmla="*/ 1430 h 2707"/>
                <a:gd name="T68" fmla="*/ 174 w 778"/>
                <a:gd name="T69" fmla="*/ 1364 h 2707"/>
                <a:gd name="T70" fmla="*/ 178 w 778"/>
                <a:gd name="T71" fmla="*/ 1308 h 2707"/>
                <a:gd name="T72" fmla="*/ 181 w 778"/>
                <a:gd name="T73" fmla="*/ 1101 h 2707"/>
                <a:gd name="T74" fmla="*/ 184 w 778"/>
                <a:gd name="T75" fmla="*/ 944 h 2707"/>
                <a:gd name="T76" fmla="*/ 209 w 778"/>
                <a:gd name="T77" fmla="*/ 808 h 2707"/>
                <a:gd name="T78" fmla="*/ 222 w 778"/>
                <a:gd name="T79" fmla="*/ 1016 h 2707"/>
                <a:gd name="T80" fmla="*/ 227 w 778"/>
                <a:gd name="T81" fmla="*/ 1308 h 2707"/>
                <a:gd name="T82" fmla="*/ 231 w 778"/>
                <a:gd name="T83" fmla="*/ 1364 h 2707"/>
                <a:gd name="T84" fmla="*/ 250 w 778"/>
                <a:gd name="T85" fmla="*/ 1402 h 2707"/>
                <a:gd name="T86" fmla="*/ 273 w 778"/>
                <a:gd name="T87" fmla="*/ 1430 h 2707"/>
                <a:gd name="T88" fmla="*/ 302 w 778"/>
                <a:gd name="T89" fmla="*/ 1419 h 2707"/>
                <a:gd name="T90" fmla="*/ 316 w 778"/>
                <a:gd name="T91" fmla="*/ 1379 h 2707"/>
                <a:gd name="T92" fmla="*/ 283 w 778"/>
                <a:gd name="T93" fmla="*/ 1234 h 2707"/>
                <a:gd name="T94" fmla="*/ 330 w 778"/>
                <a:gd name="T95" fmla="*/ 758 h 2707"/>
                <a:gd name="T96" fmla="*/ 329 w 778"/>
                <a:gd name="T97" fmla="*/ 693 h 2707"/>
                <a:gd name="T98" fmla="*/ 313 w 778"/>
                <a:gd name="T99" fmla="*/ 548 h 2707"/>
                <a:gd name="T100" fmla="*/ 334 w 778"/>
                <a:gd name="T101" fmla="*/ 419 h 2707"/>
                <a:gd name="T102" fmla="*/ 355 w 778"/>
                <a:gd name="T103" fmla="*/ 539 h 2707"/>
                <a:gd name="T104" fmla="*/ 336 w 778"/>
                <a:gd name="T105" fmla="*/ 772 h 2707"/>
                <a:gd name="T106" fmla="*/ 350 w 778"/>
                <a:gd name="T107" fmla="*/ 746 h 2707"/>
                <a:gd name="T108" fmla="*/ 351 w 778"/>
                <a:gd name="T109" fmla="*/ 808 h 2707"/>
                <a:gd name="T110" fmla="*/ 374 w 778"/>
                <a:gd name="T111" fmla="*/ 807 h 2707"/>
                <a:gd name="T112" fmla="*/ 402 w 778"/>
                <a:gd name="T113" fmla="*/ 723 h 270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778" h="2707">
                  <a:moveTo>
                    <a:pt x="758" y="1227"/>
                  </a:moveTo>
                  <a:cubicBezTo>
                    <a:pt x="775" y="1130"/>
                    <a:pt x="778" y="1007"/>
                    <a:pt x="776" y="974"/>
                  </a:cubicBezTo>
                  <a:cubicBezTo>
                    <a:pt x="773" y="941"/>
                    <a:pt x="743" y="794"/>
                    <a:pt x="736" y="674"/>
                  </a:cubicBezTo>
                  <a:cubicBezTo>
                    <a:pt x="736" y="663"/>
                    <a:pt x="734" y="652"/>
                    <a:pt x="733" y="642"/>
                  </a:cubicBezTo>
                  <a:cubicBezTo>
                    <a:pt x="717" y="550"/>
                    <a:pt x="657" y="530"/>
                    <a:pt x="644" y="529"/>
                  </a:cubicBezTo>
                  <a:cubicBezTo>
                    <a:pt x="629" y="528"/>
                    <a:pt x="575" y="509"/>
                    <a:pt x="528" y="494"/>
                  </a:cubicBezTo>
                  <a:cubicBezTo>
                    <a:pt x="522" y="493"/>
                    <a:pt x="518" y="490"/>
                    <a:pt x="514" y="487"/>
                  </a:cubicBezTo>
                  <a:cubicBezTo>
                    <a:pt x="498" y="469"/>
                    <a:pt x="496" y="433"/>
                    <a:pt x="498" y="407"/>
                  </a:cubicBezTo>
                  <a:cubicBezTo>
                    <a:pt x="498" y="407"/>
                    <a:pt x="498" y="406"/>
                    <a:pt x="498" y="406"/>
                  </a:cubicBezTo>
                  <a:cubicBezTo>
                    <a:pt x="498" y="406"/>
                    <a:pt x="498" y="406"/>
                    <a:pt x="498" y="406"/>
                  </a:cubicBezTo>
                  <a:cubicBezTo>
                    <a:pt x="498" y="405"/>
                    <a:pt x="498" y="403"/>
                    <a:pt x="498" y="402"/>
                  </a:cubicBezTo>
                  <a:cubicBezTo>
                    <a:pt x="498" y="402"/>
                    <a:pt x="498" y="402"/>
                    <a:pt x="498" y="402"/>
                  </a:cubicBezTo>
                  <a:cubicBezTo>
                    <a:pt x="498" y="403"/>
                    <a:pt x="498" y="404"/>
                    <a:pt x="498" y="406"/>
                  </a:cubicBezTo>
                  <a:cubicBezTo>
                    <a:pt x="499" y="401"/>
                    <a:pt x="499" y="401"/>
                    <a:pt x="499" y="401"/>
                  </a:cubicBezTo>
                  <a:cubicBezTo>
                    <a:pt x="502" y="395"/>
                    <a:pt x="504" y="390"/>
                    <a:pt x="507" y="385"/>
                  </a:cubicBezTo>
                  <a:cubicBezTo>
                    <a:pt x="512" y="376"/>
                    <a:pt x="515" y="369"/>
                    <a:pt x="516" y="365"/>
                  </a:cubicBezTo>
                  <a:cubicBezTo>
                    <a:pt x="518" y="357"/>
                    <a:pt x="522" y="341"/>
                    <a:pt x="526" y="321"/>
                  </a:cubicBezTo>
                  <a:cubicBezTo>
                    <a:pt x="530" y="323"/>
                    <a:pt x="534" y="323"/>
                    <a:pt x="538" y="322"/>
                  </a:cubicBezTo>
                  <a:cubicBezTo>
                    <a:pt x="549" y="317"/>
                    <a:pt x="550" y="302"/>
                    <a:pt x="550" y="291"/>
                  </a:cubicBezTo>
                  <a:cubicBezTo>
                    <a:pt x="550" y="289"/>
                    <a:pt x="550" y="287"/>
                    <a:pt x="550" y="285"/>
                  </a:cubicBezTo>
                  <a:cubicBezTo>
                    <a:pt x="550" y="284"/>
                    <a:pt x="550" y="284"/>
                    <a:pt x="550" y="283"/>
                  </a:cubicBezTo>
                  <a:cubicBezTo>
                    <a:pt x="550" y="273"/>
                    <a:pt x="553" y="261"/>
                    <a:pt x="557" y="252"/>
                  </a:cubicBezTo>
                  <a:cubicBezTo>
                    <a:pt x="560" y="242"/>
                    <a:pt x="563" y="234"/>
                    <a:pt x="565" y="224"/>
                  </a:cubicBezTo>
                  <a:cubicBezTo>
                    <a:pt x="565" y="222"/>
                    <a:pt x="565" y="220"/>
                    <a:pt x="565" y="219"/>
                  </a:cubicBezTo>
                  <a:cubicBezTo>
                    <a:pt x="565" y="211"/>
                    <a:pt x="562" y="203"/>
                    <a:pt x="553" y="202"/>
                  </a:cubicBezTo>
                  <a:cubicBezTo>
                    <a:pt x="547" y="202"/>
                    <a:pt x="542" y="206"/>
                    <a:pt x="538" y="211"/>
                  </a:cubicBezTo>
                  <a:cubicBezTo>
                    <a:pt x="538" y="211"/>
                    <a:pt x="538" y="211"/>
                    <a:pt x="538" y="211"/>
                  </a:cubicBezTo>
                  <a:cubicBezTo>
                    <a:pt x="538" y="211"/>
                    <a:pt x="538" y="212"/>
                    <a:pt x="538" y="212"/>
                  </a:cubicBezTo>
                  <a:cubicBezTo>
                    <a:pt x="538" y="210"/>
                    <a:pt x="538" y="208"/>
                    <a:pt x="538" y="206"/>
                  </a:cubicBezTo>
                  <a:cubicBezTo>
                    <a:pt x="539" y="196"/>
                    <a:pt x="541" y="185"/>
                    <a:pt x="539" y="176"/>
                  </a:cubicBezTo>
                  <a:cubicBezTo>
                    <a:pt x="539" y="174"/>
                    <a:pt x="539" y="173"/>
                    <a:pt x="538" y="171"/>
                  </a:cubicBezTo>
                  <a:cubicBezTo>
                    <a:pt x="538" y="169"/>
                    <a:pt x="537" y="167"/>
                    <a:pt x="537" y="165"/>
                  </a:cubicBezTo>
                  <a:cubicBezTo>
                    <a:pt x="536" y="159"/>
                    <a:pt x="535" y="153"/>
                    <a:pt x="534" y="147"/>
                  </a:cubicBezTo>
                  <a:cubicBezTo>
                    <a:pt x="529" y="117"/>
                    <a:pt x="517" y="94"/>
                    <a:pt x="501" y="68"/>
                  </a:cubicBezTo>
                  <a:cubicBezTo>
                    <a:pt x="495" y="60"/>
                    <a:pt x="489" y="53"/>
                    <a:pt x="482" y="46"/>
                  </a:cubicBezTo>
                  <a:cubicBezTo>
                    <a:pt x="471" y="35"/>
                    <a:pt x="457" y="26"/>
                    <a:pt x="443" y="20"/>
                  </a:cubicBezTo>
                  <a:cubicBezTo>
                    <a:pt x="443" y="20"/>
                    <a:pt x="442" y="19"/>
                    <a:pt x="442" y="19"/>
                  </a:cubicBezTo>
                  <a:cubicBezTo>
                    <a:pt x="446" y="20"/>
                    <a:pt x="450" y="21"/>
                    <a:pt x="454" y="21"/>
                  </a:cubicBezTo>
                  <a:cubicBezTo>
                    <a:pt x="448" y="15"/>
                    <a:pt x="431" y="11"/>
                    <a:pt x="422" y="9"/>
                  </a:cubicBezTo>
                  <a:cubicBezTo>
                    <a:pt x="411" y="6"/>
                    <a:pt x="400" y="6"/>
                    <a:pt x="389" y="6"/>
                  </a:cubicBezTo>
                  <a:cubicBezTo>
                    <a:pt x="393" y="5"/>
                    <a:pt x="397" y="3"/>
                    <a:pt x="401" y="3"/>
                  </a:cubicBezTo>
                  <a:cubicBezTo>
                    <a:pt x="385" y="0"/>
                    <a:pt x="353" y="2"/>
                    <a:pt x="336" y="13"/>
                  </a:cubicBezTo>
                  <a:cubicBezTo>
                    <a:pt x="334" y="13"/>
                    <a:pt x="331" y="14"/>
                    <a:pt x="328" y="15"/>
                  </a:cubicBezTo>
                  <a:cubicBezTo>
                    <a:pt x="311" y="15"/>
                    <a:pt x="294" y="17"/>
                    <a:pt x="278" y="26"/>
                  </a:cubicBezTo>
                  <a:cubicBezTo>
                    <a:pt x="284" y="27"/>
                    <a:pt x="293" y="22"/>
                    <a:pt x="299" y="25"/>
                  </a:cubicBezTo>
                  <a:cubicBezTo>
                    <a:pt x="281" y="29"/>
                    <a:pt x="264" y="35"/>
                    <a:pt x="252" y="51"/>
                  </a:cubicBezTo>
                  <a:cubicBezTo>
                    <a:pt x="259" y="47"/>
                    <a:pt x="267" y="45"/>
                    <a:pt x="275" y="44"/>
                  </a:cubicBezTo>
                  <a:cubicBezTo>
                    <a:pt x="261" y="53"/>
                    <a:pt x="243" y="62"/>
                    <a:pt x="234" y="76"/>
                  </a:cubicBezTo>
                  <a:cubicBezTo>
                    <a:pt x="241" y="73"/>
                    <a:pt x="248" y="68"/>
                    <a:pt x="255" y="65"/>
                  </a:cubicBezTo>
                  <a:cubicBezTo>
                    <a:pt x="248" y="72"/>
                    <a:pt x="244" y="80"/>
                    <a:pt x="241" y="89"/>
                  </a:cubicBezTo>
                  <a:cubicBezTo>
                    <a:pt x="234" y="101"/>
                    <a:pt x="228" y="115"/>
                    <a:pt x="226" y="131"/>
                  </a:cubicBezTo>
                  <a:cubicBezTo>
                    <a:pt x="224" y="138"/>
                    <a:pt x="224" y="146"/>
                    <a:pt x="224" y="154"/>
                  </a:cubicBezTo>
                  <a:cubicBezTo>
                    <a:pt x="224" y="178"/>
                    <a:pt x="224" y="201"/>
                    <a:pt x="231" y="224"/>
                  </a:cubicBezTo>
                  <a:cubicBezTo>
                    <a:pt x="231" y="224"/>
                    <a:pt x="231" y="224"/>
                    <a:pt x="231" y="224"/>
                  </a:cubicBezTo>
                  <a:cubicBezTo>
                    <a:pt x="231" y="225"/>
                    <a:pt x="231" y="226"/>
                    <a:pt x="232" y="227"/>
                  </a:cubicBezTo>
                  <a:cubicBezTo>
                    <a:pt x="232" y="228"/>
                    <a:pt x="233" y="230"/>
                    <a:pt x="233" y="232"/>
                  </a:cubicBezTo>
                  <a:cubicBezTo>
                    <a:pt x="233" y="232"/>
                    <a:pt x="233" y="232"/>
                    <a:pt x="233" y="232"/>
                  </a:cubicBezTo>
                  <a:cubicBezTo>
                    <a:pt x="234" y="234"/>
                    <a:pt x="234" y="235"/>
                    <a:pt x="235" y="237"/>
                  </a:cubicBezTo>
                  <a:cubicBezTo>
                    <a:pt x="235" y="237"/>
                    <a:pt x="235" y="237"/>
                    <a:pt x="235" y="238"/>
                  </a:cubicBezTo>
                  <a:cubicBezTo>
                    <a:pt x="235" y="239"/>
                    <a:pt x="236" y="241"/>
                    <a:pt x="236" y="243"/>
                  </a:cubicBezTo>
                  <a:cubicBezTo>
                    <a:pt x="236" y="243"/>
                    <a:pt x="236" y="243"/>
                    <a:pt x="236" y="243"/>
                  </a:cubicBezTo>
                  <a:cubicBezTo>
                    <a:pt x="237" y="245"/>
                    <a:pt x="237" y="246"/>
                    <a:pt x="238" y="248"/>
                  </a:cubicBezTo>
                  <a:cubicBezTo>
                    <a:pt x="238" y="248"/>
                    <a:pt x="238" y="248"/>
                    <a:pt x="238" y="249"/>
                  </a:cubicBezTo>
                  <a:cubicBezTo>
                    <a:pt x="239" y="250"/>
                    <a:pt x="239" y="252"/>
                    <a:pt x="240" y="253"/>
                  </a:cubicBezTo>
                  <a:cubicBezTo>
                    <a:pt x="240" y="254"/>
                    <a:pt x="240" y="254"/>
                    <a:pt x="241" y="255"/>
                  </a:cubicBezTo>
                  <a:cubicBezTo>
                    <a:pt x="241" y="256"/>
                    <a:pt x="242" y="257"/>
                    <a:pt x="242" y="259"/>
                  </a:cubicBezTo>
                  <a:cubicBezTo>
                    <a:pt x="243" y="259"/>
                    <a:pt x="243" y="260"/>
                    <a:pt x="243" y="260"/>
                  </a:cubicBezTo>
                  <a:cubicBezTo>
                    <a:pt x="244" y="262"/>
                    <a:pt x="244" y="263"/>
                    <a:pt x="245" y="264"/>
                  </a:cubicBezTo>
                  <a:cubicBezTo>
                    <a:pt x="245" y="265"/>
                    <a:pt x="245" y="265"/>
                    <a:pt x="245" y="265"/>
                  </a:cubicBezTo>
                  <a:cubicBezTo>
                    <a:pt x="242" y="264"/>
                    <a:pt x="239" y="264"/>
                    <a:pt x="236" y="264"/>
                  </a:cubicBezTo>
                  <a:cubicBezTo>
                    <a:pt x="232" y="265"/>
                    <a:pt x="229" y="265"/>
                    <a:pt x="227" y="267"/>
                  </a:cubicBezTo>
                  <a:cubicBezTo>
                    <a:pt x="219" y="271"/>
                    <a:pt x="218" y="279"/>
                    <a:pt x="218" y="287"/>
                  </a:cubicBezTo>
                  <a:cubicBezTo>
                    <a:pt x="219" y="297"/>
                    <a:pt x="227" y="304"/>
                    <a:pt x="234" y="311"/>
                  </a:cubicBezTo>
                  <a:cubicBezTo>
                    <a:pt x="246" y="323"/>
                    <a:pt x="252" y="339"/>
                    <a:pt x="261" y="352"/>
                  </a:cubicBezTo>
                  <a:cubicBezTo>
                    <a:pt x="265" y="357"/>
                    <a:pt x="271" y="364"/>
                    <a:pt x="279" y="363"/>
                  </a:cubicBezTo>
                  <a:cubicBezTo>
                    <a:pt x="279" y="363"/>
                    <a:pt x="279" y="363"/>
                    <a:pt x="279" y="363"/>
                  </a:cubicBezTo>
                  <a:cubicBezTo>
                    <a:pt x="279" y="363"/>
                    <a:pt x="279" y="363"/>
                    <a:pt x="279" y="363"/>
                  </a:cubicBezTo>
                  <a:cubicBezTo>
                    <a:pt x="281" y="362"/>
                    <a:pt x="283" y="361"/>
                    <a:pt x="284" y="360"/>
                  </a:cubicBezTo>
                  <a:cubicBezTo>
                    <a:pt x="292" y="376"/>
                    <a:pt x="301" y="392"/>
                    <a:pt x="310" y="403"/>
                  </a:cubicBezTo>
                  <a:cubicBezTo>
                    <a:pt x="313" y="427"/>
                    <a:pt x="315" y="465"/>
                    <a:pt x="301" y="480"/>
                  </a:cubicBezTo>
                  <a:cubicBezTo>
                    <a:pt x="281" y="503"/>
                    <a:pt x="221" y="510"/>
                    <a:pt x="194" y="516"/>
                  </a:cubicBezTo>
                  <a:cubicBezTo>
                    <a:pt x="167" y="523"/>
                    <a:pt x="91" y="519"/>
                    <a:pt x="79" y="655"/>
                  </a:cubicBezTo>
                  <a:cubicBezTo>
                    <a:pt x="68" y="790"/>
                    <a:pt x="15" y="884"/>
                    <a:pt x="7" y="982"/>
                  </a:cubicBezTo>
                  <a:cubicBezTo>
                    <a:pt x="0" y="1081"/>
                    <a:pt x="15" y="1213"/>
                    <a:pt x="17" y="1245"/>
                  </a:cubicBezTo>
                  <a:cubicBezTo>
                    <a:pt x="20" y="1278"/>
                    <a:pt x="22" y="1347"/>
                    <a:pt x="11" y="1379"/>
                  </a:cubicBezTo>
                  <a:cubicBezTo>
                    <a:pt x="0" y="1410"/>
                    <a:pt x="8" y="1454"/>
                    <a:pt x="8" y="1454"/>
                  </a:cubicBezTo>
                  <a:cubicBezTo>
                    <a:pt x="8" y="1454"/>
                    <a:pt x="8" y="1454"/>
                    <a:pt x="8" y="1454"/>
                  </a:cubicBezTo>
                  <a:cubicBezTo>
                    <a:pt x="8" y="1455"/>
                    <a:pt x="8" y="1455"/>
                    <a:pt x="8" y="1455"/>
                  </a:cubicBezTo>
                  <a:cubicBezTo>
                    <a:pt x="8" y="1455"/>
                    <a:pt x="13" y="1461"/>
                    <a:pt x="21" y="1468"/>
                  </a:cubicBezTo>
                  <a:cubicBezTo>
                    <a:pt x="21" y="1470"/>
                    <a:pt x="22" y="1472"/>
                    <a:pt x="24" y="1474"/>
                  </a:cubicBezTo>
                  <a:cubicBezTo>
                    <a:pt x="22" y="1469"/>
                    <a:pt x="22" y="1469"/>
                    <a:pt x="22" y="1469"/>
                  </a:cubicBezTo>
                  <a:cubicBezTo>
                    <a:pt x="29" y="1476"/>
                    <a:pt x="39" y="1483"/>
                    <a:pt x="45" y="1483"/>
                  </a:cubicBezTo>
                  <a:cubicBezTo>
                    <a:pt x="45" y="1483"/>
                    <a:pt x="78" y="1509"/>
                    <a:pt x="96" y="1508"/>
                  </a:cubicBezTo>
                  <a:cubicBezTo>
                    <a:pt x="100" y="1507"/>
                    <a:pt x="99" y="1498"/>
                    <a:pt x="99" y="1498"/>
                  </a:cubicBezTo>
                  <a:cubicBezTo>
                    <a:pt x="99" y="1498"/>
                    <a:pt x="110" y="1500"/>
                    <a:pt x="110" y="1491"/>
                  </a:cubicBezTo>
                  <a:cubicBezTo>
                    <a:pt x="110" y="1490"/>
                    <a:pt x="110" y="1489"/>
                    <a:pt x="110" y="1489"/>
                  </a:cubicBezTo>
                  <a:cubicBezTo>
                    <a:pt x="108" y="1480"/>
                    <a:pt x="89" y="1472"/>
                    <a:pt x="88" y="1471"/>
                  </a:cubicBezTo>
                  <a:cubicBezTo>
                    <a:pt x="88" y="1465"/>
                    <a:pt x="86" y="1423"/>
                    <a:pt x="86" y="1421"/>
                  </a:cubicBezTo>
                  <a:cubicBezTo>
                    <a:pt x="85" y="1419"/>
                    <a:pt x="99" y="1400"/>
                    <a:pt x="101" y="1398"/>
                  </a:cubicBezTo>
                  <a:cubicBezTo>
                    <a:pt x="101" y="1401"/>
                    <a:pt x="100" y="1413"/>
                    <a:pt x="102" y="1425"/>
                  </a:cubicBezTo>
                  <a:cubicBezTo>
                    <a:pt x="105" y="1442"/>
                    <a:pt x="113" y="1460"/>
                    <a:pt x="133" y="1463"/>
                  </a:cubicBezTo>
                  <a:cubicBezTo>
                    <a:pt x="133" y="1463"/>
                    <a:pt x="136" y="1426"/>
                    <a:pt x="138" y="1420"/>
                  </a:cubicBezTo>
                  <a:cubicBezTo>
                    <a:pt x="139" y="1414"/>
                    <a:pt x="139" y="1350"/>
                    <a:pt x="139" y="1350"/>
                  </a:cubicBezTo>
                  <a:cubicBezTo>
                    <a:pt x="139" y="1350"/>
                    <a:pt x="139" y="1348"/>
                    <a:pt x="138" y="1345"/>
                  </a:cubicBezTo>
                  <a:cubicBezTo>
                    <a:pt x="137" y="1339"/>
                    <a:pt x="133" y="1325"/>
                    <a:pt x="118" y="1306"/>
                  </a:cubicBezTo>
                  <a:cubicBezTo>
                    <a:pt x="109" y="1294"/>
                    <a:pt x="105" y="1282"/>
                    <a:pt x="103" y="1269"/>
                  </a:cubicBezTo>
                  <a:cubicBezTo>
                    <a:pt x="100" y="1252"/>
                    <a:pt x="101" y="1236"/>
                    <a:pt x="100" y="1223"/>
                  </a:cubicBezTo>
                  <a:cubicBezTo>
                    <a:pt x="98" y="1200"/>
                    <a:pt x="117" y="1048"/>
                    <a:pt x="122" y="1031"/>
                  </a:cubicBezTo>
                  <a:cubicBezTo>
                    <a:pt x="128" y="1014"/>
                    <a:pt x="132" y="953"/>
                    <a:pt x="131" y="934"/>
                  </a:cubicBezTo>
                  <a:cubicBezTo>
                    <a:pt x="129" y="914"/>
                    <a:pt x="166" y="815"/>
                    <a:pt x="168" y="810"/>
                  </a:cubicBezTo>
                  <a:cubicBezTo>
                    <a:pt x="170" y="809"/>
                    <a:pt x="170" y="809"/>
                    <a:pt x="170" y="809"/>
                  </a:cubicBezTo>
                  <a:cubicBezTo>
                    <a:pt x="170" y="825"/>
                    <a:pt x="171" y="841"/>
                    <a:pt x="172" y="855"/>
                  </a:cubicBezTo>
                  <a:cubicBezTo>
                    <a:pt x="178" y="907"/>
                    <a:pt x="181" y="1087"/>
                    <a:pt x="176" y="1126"/>
                  </a:cubicBezTo>
                  <a:cubicBezTo>
                    <a:pt x="171" y="1165"/>
                    <a:pt x="182" y="1180"/>
                    <a:pt x="162" y="1319"/>
                  </a:cubicBezTo>
                  <a:cubicBezTo>
                    <a:pt x="161" y="1319"/>
                    <a:pt x="161" y="1319"/>
                    <a:pt x="161" y="1319"/>
                  </a:cubicBezTo>
                  <a:cubicBezTo>
                    <a:pt x="161" y="1319"/>
                    <a:pt x="151" y="1402"/>
                    <a:pt x="147" y="1433"/>
                  </a:cubicBezTo>
                  <a:cubicBezTo>
                    <a:pt x="143" y="1460"/>
                    <a:pt x="136" y="1546"/>
                    <a:pt x="149" y="1620"/>
                  </a:cubicBezTo>
                  <a:cubicBezTo>
                    <a:pt x="151" y="1630"/>
                    <a:pt x="153" y="1640"/>
                    <a:pt x="156" y="1650"/>
                  </a:cubicBezTo>
                  <a:cubicBezTo>
                    <a:pt x="164" y="1679"/>
                    <a:pt x="169" y="1704"/>
                    <a:pt x="173" y="1727"/>
                  </a:cubicBezTo>
                  <a:cubicBezTo>
                    <a:pt x="180" y="1765"/>
                    <a:pt x="182" y="1798"/>
                    <a:pt x="180" y="1833"/>
                  </a:cubicBezTo>
                  <a:cubicBezTo>
                    <a:pt x="177" y="1890"/>
                    <a:pt x="190" y="1943"/>
                    <a:pt x="191" y="1997"/>
                  </a:cubicBezTo>
                  <a:cubicBezTo>
                    <a:pt x="192" y="2041"/>
                    <a:pt x="197" y="2161"/>
                    <a:pt x="216" y="2265"/>
                  </a:cubicBezTo>
                  <a:cubicBezTo>
                    <a:pt x="220" y="2289"/>
                    <a:pt x="225" y="2313"/>
                    <a:pt x="231" y="2334"/>
                  </a:cubicBezTo>
                  <a:cubicBezTo>
                    <a:pt x="234" y="2345"/>
                    <a:pt x="236" y="2355"/>
                    <a:pt x="238" y="2364"/>
                  </a:cubicBezTo>
                  <a:cubicBezTo>
                    <a:pt x="255" y="2457"/>
                    <a:pt x="224" y="2499"/>
                    <a:pt x="224" y="2499"/>
                  </a:cubicBezTo>
                  <a:cubicBezTo>
                    <a:pt x="224" y="2499"/>
                    <a:pt x="200" y="2541"/>
                    <a:pt x="192" y="2571"/>
                  </a:cubicBezTo>
                  <a:cubicBezTo>
                    <a:pt x="187" y="2589"/>
                    <a:pt x="173" y="2594"/>
                    <a:pt x="168" y="2608"/>
                  </a:cubicBezTo>
                  <a:cubicBezTo>
                    <a:pt x="164" y="2620"/>
                    <a:pt x="150" y="2629"/>
                    <a:pt x="153" y="2648"/>
                  </a:cubicBezTo>
                  <a:cubicBezTo>
                    <a:pt x="153" y="2651"/>
                    <a:pt x="154" y="2654"/>
                    <a:pt x="155" y="2657"/>
                  </a:cubicBezTo>
                  <a:cubicBezTo>
                    <a:pt x="155" y="2657"/>
                    <a:pt x="160" y="2682"/>
                    <a:pt x="172" y="2673"/>
                  </a:cubicBezTo>
                  <a:cubicBezTo>
                    <a:pt x="172" y="2673"/>
                    <a:pt x="182" y="2690"/>
                    <a:pt x="194" y="2683"/>
                  </a:cubicBezTo>
                  <a:cubicBezTo>
                    <a:pt x="194" y="2684"/>
                    <a:pt x="194" y="2684"/>
                    <a:pt x="194" y="2685"/>
                  </a:cubicBezTo>
                  <a:cubicBezTo>
                    <a:pt x="195" y="2683"/>
                    <a:pt x="195" y="2683"/>
                    <a:pt x="195" y="2683"/>
                  </a:cubicBezTo>
                  <a:cubicBezTo>
                    <a:pt x="196" y="2685"/>
                    <a:pt x="211" y="2700"/>
                    <a:pt x="221" y="2685"/>
                  </a:cubicBezTo>
                  <a:cubicBezTo>
                    <a:pt x="221" y="2686"/>
                    <a:pt x="221" y="2687"/>
                    <a:pt x="222" y="2689"/>
                  </a:cubicBezTo>
                  <a:cubicBezTo>
                    <a:pt x="223" y="2696"/>
                    <a:pt x="228" y="2706"/>
                    <a:pt x="249" y="2705"/>
                  </a:cubicBezTo>
                  <a:cubicBezTo>
                    <a:pt x="279" y="2703"/>
                    <a:pt x="281" y="2690"/>
                    <a:pt x="280" y="2672"/>
                  </a:cubicBezTo>
                  <a:cubicBezTo>
                    <a:pt x="279" y="2654"/>
                    <a:pt x="293" y="2651"/>
                    <a:pt x="293" y="2651"/>
                  </a:cubicBezTo>
                  <a:cubicBezTo>
                    <a:pt x="293" y="2651"/>
                    <a:pt x="314" y="2635"/>
                    <a:pt x="314" y="2616"/>
                  </a:cubicBezTo>
                  <a:cubicBezTo>
                    <a:pt x="314" y="2596"/>
                    <a:pt x="328" y="2580"/>
                    <a:pt x="328" y="2580"/>
                  </a:cubicBezTo>
                  <a:cubicBezTo>
                    <a:pt x="328" y="2580"/>
                    <a:pt x="344" y="2573"/>
                    <a:pt x="337" y="2535"/>
                  </a:cubicBezTo>
                  <a:cubicBezTo>
                    <a:pt x="337" y="2532"/>
                    <a:pt x="336" y="2528"/>
                    <a:pt x="335" y="2524"/>
                  </a:cubicBezTo>
                  <a:cubicBezTo>
                    <a:pt x="335" y="2523"/>
                    <a:pt x="341" y="2500"/>
                    <a:pt x="337" y="2478"/>
                  </a:cubicBezTo>
                  <a:cubicBezTo>
                    <a:pt x="337" y="2477"/>
                    <a:pt x="336" y="2475"/>
                    <a:pt x="336" y="2473"/>
                  </a:cubicBezTo>
                  <a:cubicBezTo>
                    <a:pt x="336" y="2472"/>
                    <a:pt x="335" y="2471"/>
                    <a:pt x="335" y="2469"/>
                  </a:cubicBezTo>
                  <a:cubicBezTo>
                    <a:pt x="330" y="2440"/>
                    <a:pt x="332" y="2368"/>
                    <a:pt x="333" y="2341"/>
                  </a:cubicBezTo>
                  <a:cubicBezTo>
                    <a:pt x="334" y="2311"/>
                    <a:pt x="352" y="2147"/>
                    <a:pt x="340" y="2083"/>
                  </a:cubicBezTo>
                  <a:cubicBezTo>
                    <a:pt x="340" y="2083"/>
                    <a:pt x="340" y="2083"/>
                    <a:pt x="340" y="2082"/>
                  </a:cubicBezTo>
                  <a:cubicBezTo>
                    <a:pt x="340" y="2082"/>
                    <a:pt x="340" y="2082"/>
                    <a:pt x="340" y="2082"/>
                  </a:cubicBezTo>
                  <a:cubicBezTo>
                    <a:pt x="339" y="2079"/>
                    <a:pt x="339" y="2076"/>
                    <a:pt x="338" y="2073"/>
                  </a:cubicBezTo>
                  <a:cubicBezTo>
                    <a:pt x="321" y="1974"/>
                    <a:pt x="348" y="1939"/>
                    <a:pt x="348" y="1890"/>
                  </a:cubicBezTo>
                  <a:cubicBezTo>
                    <a:pt x="348" y="1890"/>
                    <a:pt x="352" y="1833"/>
                    <a:pt x="346" y="1787"/>
                  </a:cubicBezTo>
                  <a:cubicBezTo>
                    <a:pt x="341" y="1740"/>
                    <a:pt x="351" y="1688"/>
                    <a:pt x="357" y="1629"/>
                  </a:cubicBezTo>
                  <a:cubicBezTo>
                    <a:pt x="360" y="1591"/>
                    <a:pt x="366" y="1555"/>
                    <a:pt x="370" y="1527"/>
                  </a:cubicBezTo>
                  <a:cubicBezTo>
                    <a:pt x="375" y="1529"/>
                    <a:pt x="381" y="1530"/>
                    <a:pt x="387" y="1530"/>
                  </a:cubicBezTo>
                  <a:cubicBezTo>
                    <a:pt x="389" y="1530"/>
                    <a:pt x="391" y="1530"/>
                    <a:pt x="393" y="1529"/>
                  </a:cubicBezTo>
                  <a:cubicBezTo>
                    <a:pt x="397" y="1557"/>
                    <a:pt x="403" y="1592"/>
                    <a:pt x="406" y="1628"/>
                  </a:cubicBezTo>
                  <a:cubicBezTo>
                    <a:pt x="412" y="1687"/>
                    <a:pt x="422" y="1739"/>
                    <a:pt x="416" y="1786"/>
                  </a:cubicBezTo>
                  <a:cubicBezTo>
                    <a:pt x="411" y="1833"/>
                    <a:pt x="415" y="1889"/>
                    <a:pt x="415" y="1889"/>
                  </a:cubicBezTo>
                  <a:cubicBezTo>
                    <a:pt x="415" y="1900"/>
                    <a:pt x="416" y="1911"/>
                    <a:pt x="418" y="1921"/>
                  </a:cubicBezTo>
                  <a:cubicBezTo>
                    <a:pt x="420" y="1934"/>
                    <a:pt x="423" y="1946"/>
                    <a:pt x="426" y="1960"/>
                  </a:cubicBezTo>
                  <a:cubicBezTo>
                    <a:pt x="431" y="1989"/>
                    <a:pt x="434" y="2026"/>
                    <a:pt x="423" y="2082"/>
                  </a:cubicBezTo>
                  <a:cubicBezTo>
                    <a:pt x="411" y="2147"/>
                    <a:pt x="429" y="2311"/>
                    <a:pt x="430" y="2340"/>
                  </a:cubicBezTo>
                  <a:cubicBezTo>
                    <a:pt x="431" y="2369"/>
                    <a:pt x="433" y="2450"/>
                    <a:pt x="427" y="2473"/>
                  </a:cubicBezTo>
                  <a:cubicBezTo>
                    <a:pt x="423" y="2490"/>
                    <a:pt x="425" y="2507"/>
                    <a:pt x="426" y="2516"/>
                  </a:cubicBezTo>
                  <a:cubicBezTo>
                    <a:pt x="427" y="2520"/>
                    <a:pt x="428" y="2522"/>
                    <a:pt x="428" y="2523"/>
                  </a:cubicBezTo>
                  <a:cubicBezTo>
                    <a:pt x="423" y="2541"/>
                    <a:pt x="423" y="2553"/>
                    <a:pt x="425" y="2562"/>
                  </a:cubicBezTo>
                  <a:cubicBezTo>
                    <a:pt x="428" y="2576"/>
                    <a:pt x="435" y="2580"/>
                    <a:pt x="435" y="2580"/>
                  </a:cubicBezTo>
                  <a:cubicBezTo>
                    <a:pt x="435" y="2580"/>
                    <a:pt x="446" y="2592"/>
                    <a:pt x="449" y="2608"/>
                  </a:cubicBezTo>
                  <a:cubicBezTo>
                    <a:pt x="449" y="2610"/>
                    <a:pt x="449" y="2613"/>
                    <a:pt x="449" y="2615"/>
                  </a:cubicBezTo>
                  <a:cubicBezTo>
                    <a:pt x="449" y="2616"/>
                    <a:pt x="449" y="2618"/>
                    <a:pt x="450" y="2619"/>
                  </a:cubicBezTo>
                  <a:cubicBezTo>
                    <a:pt x="452" y="2637"/>
                    <a:pt x="470" y="2651"/>
                    <a:pt x="470" y="2651"/>
                  </a:cubicBezTo>
                  <a:cubicBezTo>
                    <a:pt x="470" y="2651"/>
                    <a:pt x="480" y="2653"/>
                    <a:pt x="483" y="2665"/>
                  </a:cubicBezTo>
                  <a:cubicBezTo>
                    <a:pt x="483" y="2667"/>
                    <a:pt x="483" y="2669"/>
                    <a:pt x="483" y="2671"/>
                  </a:cubicBezTo>
                  <a:cubicBezTo>
                    <a:pt x="483" y="2676"/>
                    <a:pt x="483" y="2680"/>
                    <a:pt x="483" y="2684"/>
                  </a:cubicBezTo>
                  <a:cubicBezTo>
                    <a:pt x="485" y="2696"/>
                    <a:pt x="492" y="2703"/>
                    <a:pt x="514" y="2705"/>
                  </a:cubicBezTo>
                  <a:cubicBezTo>
                    <a:pt x="544" y="2707"/>
                    <a:pt x="542" y="2685"/>
                    <a:pt x="542" y="2685"/>
                  </a:cubicBezTo>
                  <a:cubicBezTo>
                    <a:pt x="551" y="2699"/>
                    <a:pt x="566" y="2686"/>
                    <a:pt x="568" y="2683"/>
                  </a:cubicBezTo>
                  <a:cubicBezTo>
                    <a:pt x="569" y="2685"/>
                    <a:pt x="569" y="2685"/>
                    <a:pt x="569" y="2685"/>
                  </a:cubicBezTo>
                  <a:cubicBezTo>
                    <a:pt x="569" y="2684"/>
                    <a:pt x="569" y="2684"/>
                    <a:pt x="569" y="2683"/>
                  </a:cubicBezTo>
                  <a:cubicBezTo>
                    <a:pt x="581" y="2690"/>
                    <a:pt x="591" y="2673"/>
                    <a:pt x="591" y="2673"/>
                  </a:cubicBezTo>
                  <a:cubicBezTo>
                    <a:pt x="603" y="2682"/>
                    <a:pt x="608" y="2657"/>
                    <a:pt x="608" y="2657"/>
                  </a:cubicBezTo>
                  <a:cubicBezTo>
                    <a:pt x="611" y="2649"/>
                    <a:pt x="611" y="2642"/>
                    <a:pt x="610" y="2637"/>
                  </a:cubicBezTo>
                  <a:cubicBezTo>
                    <a:pt x="607" y="2625"/>
                    <a:pt x="598" y="2617"/>
                    <a:pt x="595" y="2608"/>
                  </a:cubicBezTo>
                  <a:cubicBezTo>
                    <a:pt x="590" y="2594"/>
                    <a:pt x="576" y="2589"/>
                    <a:pt x="571" y="2571"/>
                  </a:cubicBezTo>
                  <a:cubicBezTo>
                    <a:pt x="563" y="2541"/>
                    <a:pt x="539" y="2499"/>
                    <a:pt x="539" y="2499"/>
                  </a:cubicBezTo>
                  <a:cubicBezTo>
                    <a:pt x="539" y="2499"/>
                    <a:pt x="528" y="2484"/>
                    <a:pt x="523" y="2454"/>
                  </a:cubicBezTo>
                  <a:cubicBezTo>
                    <a:pt x="518" y="2427"/>
                    <a:pt x="517" y="2387"/>
                    <a:pt x="532" y="2334"/>
                  </a:cubicBezTo>
                  <a:cubicBezTo>
                    <a:pt x="563" y="2220"/>
                    <a:pt x="570" y="2052"/>
                    <a:pt x="572" y="1998"/>
                  </a:cubicBezTo>
                  <a:cubicBezTo>
                    <a:pt x="573" y="1944"/>
                    <a:pt x="586" y="1891"/>
                    <a:pt x="583" y="1834"/>
                  </a:cubicBezTo>
                  <a:cubicBezTo>
                    <a:pt x="580" y="1777"/>
                    <a:pt x="586" y="1729"/>
                    <a:pt x="607" y="1650"/>
                  </a:cubicBezTo>
                  <a:cubicBezTo>
                    <a:pt x="629" y="1572"/>
                    <a:pt x="621" y="1465"/>
                    <a:pt x="623" y="1433"/>
                  </a:cubicBezTo>
                  <a:cubicBezTo>
                    <a:pt x="627" y="1376"/>
                    <a:pt x="620" y="1312"/>
                    <a:pt x="620" y="1312"/>
                  </a:cubicBezTo>
                  <a:cubicBezTo>
                    <a:pt x="620" y="1312"/>
                    <a:pt x="620" y="1312"/>
                    <a:pt x="620" y="1312"/>
                  </a:cubicBezTo>
                  <a:cubicBezTo>
                    <a:pt x="620" y="1311"/>
                    <a:pt x="620" y="1311"/>
                    <a:pt x="620" y="1311"/>
                  </a:cubicBezTo>
                  <a:cubicBezTo>
                    <a:pt x="619" y="1311"/>
                    <a:pt x="619" y="1311"/>
                    <a:pt x="619" y="1311"/>
                  </a:cubicBezTo>
                  <a:cubicBezTo>
                    <a:pt x="618" y="1299"/>
                    <a:pt x="614" y="1276"/>
                    <a:pt x="611" y="1255"/>
                  </a:cubicBezTo>
                  <a:cubicBezTo>
                    <a:pt x="608" y="1242"/>
                    <a:pt x="606" y="1229"/>
                    <a:pt x="603" y="1219"/>
                  </a:cubicBezTo>
                  <a:cubicBezTo>
                    <a:pt x="602" y="1215"/>
                    <a:pt x="601" y="1210"/>
                    <a:pt x="600" y="1204"/>
                  </a:cubicBezTo>
                  <a:cubicBezTo>
                    <a:pt x="593" y="1162"/>
                    <a:pt x="587" y="1083"/>
                    <a:pt x="590" y="1038"/>
                  </a:cubicBezTo>
                  <a:cubicBezTo>
                    <a:pt x="593" y="989"/>
                    <a:pt x="626" y="874"/>
                    <a:pt x="627" y="792"/>
                  </a:cubicBezTo>
                  <a:cubicBezTo>
                    <a:pt x="628" y="793"/>
                    <a:pt x="628" y="793"/>
                    <a:pt x="628" y="793"/>
                  </a:cubicBezTo>
                  <a:cubicBezTo>
                    <a:pt x="628" y="794"/>
                    <a:pt x="628" y="794"/>
                    <a:pt x="628" y="794"/>
                  </a:cubicBezTo>
                  <a:cubicBezTo>
                    <a:pt x="628" y="793"/>
                    <a:pt x="628" y="793"/>
                    <a:pt x="628" y="793"/>
                  </a:cubicBezTo>
                  <a:cubicBezTo>
                    <a:pt x="631" y="799"/>
                    <a:pt x="631" y="799"/>
                    <a:pt x="631" y="799"/>
                  </a:cubicBezTo>
                  <a:cubicBezTo>
                    <a:pt x="632" y="805"/>
                    <a:pt x="634" y="814"/>
                    <a:pt x="636" y="827"/>
                  </a:cubicBezTo>
                  <a:cubicBezTo>
                    <a:pt x="641" y="854"/>
                    <a:pt x="649" y="894"/>
                    <a:pt x="656" y="932"/>
                  </a:cubicBezTo>
                  <a:cubicBezTo>
                    <a:pt x="662" y="970"/>
                    <a:pt x="668" y="1004"/>
                    <a:pt x="668" y="1020"/>
                  </a:cubicBezTo>
                  <a:cubicBezTo>
                    <a:pt x="668" y="1058"/>
                    <a:pt x="669" y="1223"/>
                    <a:pt x="672" y="1250"/>
                  </a:cubicBezTo>
                  <a:cubicBezTo>
                    <a:pt x="676" y="1277"/>
                    <a:pt x="677" y="1307"/>
                    <a:pt x="659" y="1331"/>
                  </a:cubicBezTo>
                  <a:cubicBezTo>
                    <a:pt x="641" y="1356"/>
                    <a:pt x="636" y="1373"/>
                    <a:pt x="634" y="1380"/>
                  </a:cubicBezTo>
                  <a:cubicBezTo>
                    <a:pt x="632" y="1386"/>
                    <a:pt x="633" y="1460"/>
                    <a:pt x="633" y="1460"/>
                  </a:cubicBezTo>
                  <a:cubicBezTo>
                    <a:pt x="634" y="1461"/>
                    <a:pt x="634" y="1461"/>
                    <a:pt x="634" y="1461"/>
                  </a:cubicBezTo>
                  <a:cubicBezTo>
                    <a:pt x="634" y="1461"/>
                    <a:pt x="634" y="1461"/>
                    <a:pt x="634" y="1461"/>
                  </a:cubicBezTo>
                  <a:cubicBezTo>
                    <a:pt x="639" y="1486"/>
                    <a:pt x="639" y="1486"/>
                    <a:pt x="639" y="1486"/>
                  </a:cubicBezTo>
                  <a:cubicBezTo>
                    <a:pt x="665" y="1478"/>
                    <a:pt x="660" y="1412"/>
                    <a:pt x="660" y="1412"/>
                  </a:cubicBezTo>
                  <a:cubicBezTo>
                    <a:pt x="668" y="1421"/>
                    <a:pt x="671" y="1431"/>
                    <a:pt x="672" y="1439"/>
                  </a:cubicBezTo>
                  <a:cubicBezTo>
                    <a:pt x="674" y="1448"/>
                    <a:pt x="674" y="1456"/>
                    <a:pt x="674" y="1461"/>
                  </a:cubicBezTo>
                  <a:cubicBezTo>
                    <a:pt x="675" y="1471"/>
                    <a:pt x="672" y="1497"/>
                    <a:pt x="668" y="1500"/>
                  </a:cubicBezTo>
                  <a:cubicBezTo>
                    <a:pt x="665" y="1502"/>
                    <a:pt x="659" y="1519"/>
                    <a:pt x="661" y="1528"/>
                  </a:cubicBezTo>
                  <a:cubicBezTo>
                    <a:pt x="661" y="1531"/>
                    <a:pt x="662" y="1533"/>
                    <a:pt x="663" y="1534"/>
                  </a:cubicBezTo>
                  <a:cubicBezTo>
                    <a:pt x="670" y="1541"/>
                    <a:pt x="682" y="1532"/>
                    <a:pt x="682" y="1532"/>
                  </a:cubicBezTo>
                  <a:cubicBezTo>
                    <a:pt x="691" y="1537"/>
                    <a:pt x="699" y="1530"/>
                    <a:pt x="704" y="1524"/>
                  </a:cubicBezTo>
                  <a:cubicBezTo>
                    <a:pt x="704" y="1525"/>
                    <a:pt x="704" y="1525"/>
                    <a:pt x="704" y="1526"/>
                  </a:cubicBezTo>
                  <a:cubicBezTo>
                    <a:pt x="705" y="1523"/>
                    <a:pt x="705" y="1523"/>
                    <a:pt x="705" y="1523"/>
                  </a:cubicBezTo>
                  <a:cubicBezTo>
                    <a:pt x="707" y="1521"/>
                    <a:pt x="708" y="1519"/>
                    <a:pt x="708" y="1519"/>
                  </a:cubicBezTo>
                  <a:cubicBezTo>
                    <a:pt x="717" y="1520"/>
                    <a:pt x="741" y="1500"/>
                    <a:pt x="750" y="1481"/>
                  </a:cubicBezTo>
                  <a:cubicBezTo>
                    <a:pt x="760" y="1461"/>
                    <a:pt x="765" y="1408"/>
                    <a:pt x="758" y="1367"/>
                  </a:cubicBezTo>
                  <a:cubicBezTo>
                    <a:pt x="750" y="1327"/>
                    <a:pt x="750" y="1273"/>
                    <a:pt x="758" y="1227"/>
                  </a:cubicBezTo>
                  <a:close/>
                </a:path>
              </a:pathLst>
            </a:custGeom>
            <a:grpFill/>
            <a:ln w="19050" cmpd="sng">
              <a:solidFill>
                <a:schemeClr val="bg2"/>
              </a:solidFill>
              <a:round/>
              <a:headEnd/>
              <a:tailEnd/>
            </a:ln>
          </p:spPr>
          <p:txBody>
            <a:bodyPr/>
            <a:lstStyle/>
            <a:p>
              <a:endParaRPr lang="fr-FR" sz="1114"/>
            </a:p>
          </p:txBody>
        </p:sp>
        <p:sp>
          <p:nvSpPr>
            <p:cNvPr id="39" name="Freeform 208">
              <a:extLst>
                <a:ext uri="{FF2B5EF4-FFF2-40B4-BE49-F238E27FC236}">
                  <a16:creationId xmlns:a16="http://schemas.microsoft.com/office/drawing/2014/main" id="{AF488B79-C4E1-E66E-0B91-67A4BEE5C424}"/>
                </a:ext>
              </a:extLst>
            </p:cNvPr>
            <p:cNvSpPr>
              <a:spLocks/>
            </p:cNvSpPr>
            <p:nvPr/>
          </p:nvSpPr>
          <p:spPr bwMode="auto">
            <a:xfrm>
              <a:off x="1531" y="712"/>
              <a:ext cx="630" cy="2189"/>
            </a:xfrm>
            <a:custGeom>
              <a:avLst/>
              <a:gdLst>
                <a:gd name="T0" fmla="*/ 389 w 778"/>
                <a:gd name="T1" fmla="*/ 340 h 2707"/>
                <a:gd name="T2" fmla="*/ 264 w 778"/>
                <a:gd name="T3" fmla="*/ 215 h 2707"/>
                <a:gd name="T4" fmla="*/ 264 w 778"/>
                <a:gd name="T5" fmla="*/ 213 h 2707"/>
                <a:gd name="T6" fmla="*/ 274 w 778"/>
                <a:gd name="T7" fmla="*/ 193 h 2707"/>
                <a:gd name="T8" fmla="*/ 292 w 778"/>
                <a:gd name="T9" fmla="*/ 150 h 2707"/>
                <a:gd name="T10" fmla="*/ 300 w 778"/>
                <a:gd name="T11" fmla="*/ 116 h 2707"/>
                <a:gd name="T12" fmla="*/ 286 w 778"/>
                <a:gd name="T13" fmla="*/ 112 h 2707"/>
                <a:gd name="T14" fmla="*/ 285 w 778"/>
                <a:gd name="T15" fmla="*/ 87 h 2707"/>
                <a:gd name="T16" fmla="*/ 236 w 778"/>
                <a:gd name="T17" fmla="*/ 11 h 2707"/>
                <a:gd name="T18" fmla="*/ 206 w 778"/>
                <a:gd name="T19" fmla="*/ 3 h 2707"/>
                <a:gd name="T20" fmla="*/ 147 w 778"/>
                <a:gd name="T21" fmla="*/ 14 h 2707"/>
                <a:gd name="T22" fmla="*/ 124 w 778"/>
                <a:gd name="T23" fmla="*/ 40 h 2707"/>
                <a:gd name="T24" fmla="*/ 119 w 778"/>
                <a:gd name="T25" fmla="*/ 82 h 2707"/>
                <a:gd name="T26" fmla="*/ 124 w 778"/>
                <a:gd name="T27" fmla="*/ 123 h 2707"/>
                <a:gd name="T28" fmla="*/ 126 w 778"/>
                <a:gd name="T29" fmla="*/ 129 h 2707"/>
                <a:gd name="T30" fmla="*/ 127 w 778"/>
                <a:gd name="T31" fmla="*/ 134 h 2707"/>
                <a:gd name="T32" fmla="*/ 130 w 778"/>
                <a:gd name="T33" fmla="*/ 139 h 2707"/>
                <a:gd name="T34" fmla="*/ 116 w 778"/>
                <a:gd name="T35" fmla="*/ 152 h 2707"/>
                <a:gd name="T36" fmla="*/ 148 w 778"/>
                <a:gd name="T37" fmla="*/ 192 h 2707"/>
                <a:gd name="T38" fmla="*/ 160 w 778"/>
                <a:gd name="T39" fmla="*/ 254 h 2707"/>
                <a:gd name="T40" fmla="*/ 9 w 778"/>
                <a:gd name="T41" fmla="*/ 658 h 2707"/>
                <a:gd name="T42" fmla="*/ 4 w 778"/>
                <a:gd name="T43" fmla="*/ 770 h 2707"/>
                <a:gd name="T44" fmla="*/ 23 w 778"/>
                <a:gd name="T45" fmla="*/ 784 h 2707"/>
                <a:gd name="T46" fmla="*/ 58 w 778"/>
                <a:gd name="T47" fmla="*/ 788 h 2707"/>
                <a:gd name="T48" fmla="*/ 54 w 778"/>
                <a:gd name="T49" fmla="*/ 754 h 2707"/>
                <a:gd name="T50" fmla="*/ 74 w 778"/>
                <a:gd name="T51" fmla="*/ 712 h 2707"/>
                <a:gd name="T52" fmla="*/ 65 w 778"/>
                <a:gd name="T53" fmla="*/ 545 h 2707"/>
                <a:gd name="T54" fmla="*/ 92 w 778"/>
                <a:gd name="T55" fmla="*/ 452 h 2707"/>
                <a:gd name="T56" fmla="*/ 78 w 778"/>
                <a:gd name="T57" fmla="*/ 758 h 2707"/>
                <a:gd name="T58" fmla="*/ 96 w 778"/>
                <a:gd name="T59" fmla="*/ 969 h 2707"/>
                <a:gd name="T60" fmla="*/ 126 w 778"/>
                <a:gd name="T61" fmla="*/ 1250 h 2707"/>
                <a:gd name="T62" fmla="*/ 81 w 778"/>
                <a:gd name="T63" fmla="*/ 1400 h 2707"/>
                <a:gd name="T64" fmla="*/ 103 w 778"/>
                <a:gd name="T65" fmla="*/ 1420 h 2707"/>
                <a:gd name="T66" fmla="*/ 133 w 778"/>
                <a:gd name="T67" fmla="*/ 1430 h 2707"/>
                <a:gd name="T68" fmla="*/ 174 w 778"/>
                <a:gd name="T69" fmla="*/ 1364 h 2707"/>
                <a:gd name="T70" fmla="*/ 178 w 778"/>
                <a:gd name="T71" fmla="*/ 1308 h 2707"/>
                <a:gd name="T72" fmla="*/ 181 w 778"/>
                <a:gd name="T73" fmla="*/ 1101 h 2707"/>
                <a:gd name="T74" fmla="*/ 184 w 778"/>
                <a:gd name="T75" fmla="*/ 944 h 2707"/>
                <a:gd name="T76" fmla="*/ 209 w 778"/>
                <a:gd name="T77" fmla="*/ 808 h 2707"/>
                <a:gd name="T78" fmla="*/ 222 w 778"/>
                <a:gd name="T79" fmla="*/ 1016 h 2707"/>
                <a:gd name="T80" fmla="*/ 227 w 778"/>
                <a:gd name="T81" fmla="*/ 1308 h 2707"/>
                <a:gd name="T82" fmla="*/ 231 w 778"/>
                <a:gd name="T83" fmla="*/ 1364 h 2707"/>
                <a:gd name="T84" fmla="*/ 250 w 778"/>
                <a:gd name="T85" fmla="*/ 1402 h 2707"/>
                <a:gd name="T86" fmla="*/ 273 w 778"/>
                <a:gd name="T87" fmla="*/ 1430 h 2707"/>
                <a:gd name="T88" fmla="*/ 302 w 778"/>
                <a:gd name="T89" fmla="*/ 1419 h 2707"/>
                <a:gd name="T90" fmla="*/ 316 w 778"/>
                <a:gd name="T91" fmla="*/ 1379 h 2707"/>
                <a:gd name="T92" fmla="*/ 283 w 778"/>
                <a:gd name="T93" fmla="*/ 1234 h 2707"/>
                <a:gd name="T94" fmla="*/ 330 w 778"/>
                <a:gd name="T95" fmla="*/ 758 h 2707"/>
                <a:gd name="T96" fmla="*/ 329 w 778"/>
                <a:gd name="T97" fmla="*/ 693 h 2707"/>
                <a:gd name="T98" fmla="*/ 313 w 778"/>
                <a:gd name="T99" fmla="*/ 548 h 2707"/>
                <a:gd name="T100" fmla="*/ 334 w 778"/>
                <a:gd name="T101" fmla="*/ 419 h 2707"/>
                <a:gd name="T102" fmla="*/ 355 w 778"/>
                <a:gd name="T103" fmla="*/ 539 h 2707"/>
                <a:gd name="T104" fmla="*/ 336 w 778"/>
                <a:gd name="T105" fmla="*/ 772 h 2707"/>
                <a:gd name="T106" fmla="*/ 350 w 778"/>
                <a:gd name="T107" fmla="*/ 746 h 2707"/>
                <a:gd name="T108" fmla="*/ 351 w 778"/>
                <a:gd name="T109" fmla="*/ 808 h 2707"/>
                <a:gd name="T110" fmla="*/ 374 w 778"/>
                <a:gd name="T111" fmla="*/ 807 h 2707"/>
                <a:gd name="T112" fmla="*/ 402 w 778"/>
                <a:gd name="T113" fmla="*/ 723 h 270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778" h="2707">
                  <a:moveTo>
                    <a:pt x="758" y="1227"/>
                  </a:moveTo>
                  <a:cubicBezTo>
                    <a:pt x="775" y="1130"/>
                    <a:pt x="778" y="1007"/>
                    <a:pt x="776" y="974"/>
                  </a:cubicBezTo>
                  <a:cubicBezTo>
                    <a:pt x="773" y="941"/>
                    <a:pt x="743" y="794"/>
                    <a:pt x="736" y="674"/>
                  </a:cubicBezTo>
                  <a:cubicBezTo>
                    <a:pt x="736" y="663"/>
                    <a:pt x="734" y="652"/>
                    <a:pt x="733" y="642"/>
                  </a:cubicBezTo>
                  <a:cubicBezTo>
                    <a:pt x="717" y="550"/>
                    <a:pt x="657" y="530"/>
                    <a:pt x="644" y="529"/>
                  </a:cubicBezTo>
                  <a:cubicBezTo>
                    <a:pt x="629" y="528"/>
                    <a:pt x="575" y="509"/>
                    <a:pt x="528" y="494"/>
                  </a:cubicBezTo>
                  <a:cubicBezTo>
                    <a:pt x="522" y="493"/>
                    <a:pt x="518" y="490"/>
                    <a:pt x="514" y="487"/>
                  </a:cubicBezTo>
                  <a:cubicBezTo>
                    <a:pt x="498" y="469"/>
                    <a:pt x="496" y="433"/>
                    <a:pt x="498" y="407"/>
                  </a:cubicBezTo>
                  <a:cubicBezTo>
                    <a:pt x="498" y="407"/>
                    <a:pt x="498" y="406"/>
                    <a:pt x="498" y="406"/>
                  </a:cubicBezTo>
                  <a:cubicBezTo>
                    <a:pt x="498" y="406"/>
                    <a:pt x="498" y="406"/>
                    <a:pt x="498" y="406"/>
                  </a:cubicBezTo>
                  <a:cubicBezTo>
                    <a:pt x="498" y="405"/>
                    <a:pt x="498" y="403"/>
                    <a:pt x="498" y="402"/>
                  </a:cubicBezTo>
                  <a:cubicBezTo>
                    <a:pt x="498" y="402"/>
                    <a:pt x="498" y="402"/>
                    <a:pt x="498" y="402"/>
                  </a:cubicBezTo>
                  <a:cubicBezTo>
                    <a:pt x="498" y="403"/>
                    <a:pt x="498" y="404"/>
                    <a:pt x="498" y="406"/>
                  </a:cubicBezTo>
                  <a:cubicBezTo>
                    <a:pt x="499" y="401"/>
                    <a:pt x="499" y="401"/>
                    <a:pt x="499" y="401"/>
                  </a:cubicBezTo>
                  <a:cubicBezTo>
                    <a:pt x="502" y="395"/>
                    <a:pt x="504" y="390"/>
                    <a:pt x="507" y="385"/>
                  </a:cubicBezTo>
                  <a:cubicBezTo>
                    <a:pt x="512" y="376"/>
                    <a:pt x="515" y="369"/>
                    <a:pt x="516" y="365"/>
                  </a:cubicBezTo>
                  <a:cubicBezTo>
                    <a:pt x="518" y="357"/>
                    <a:pt x="522" y="341"/>
                    <a:pt x="526" y="321"/>
                  </a:cubicBezTo>
                  <a:cubicBezTo>
                    <a:pt x="530" y="323"/>
                    <a:pt x="534" y="323"/>
                    <a:pt x="538" y="322"/>
                  </a:cubicBezTo>
                  <a:cubicBezTo>
                    <a:pt x="549" y="317"/>
                    <a:pt x="550" y="302"/>
                    <a:pt x="550" y="291"/>
                  </a:cubicBezTo>
                  <a:cubicBezTo>
                    <a:pt x="550" y="289"/>
                    <a:pt x="550" y="287"/>
                    <a:pt x="550" y="285"/>
                  </a:cubicBezTo>
                  <a:cubicBezTo>
                    <a:pt x="550" y="284"/>
                    <a:pt x="550" y="284"/>
                    <a:pt x="550" y="283"/>
                  </a:cubicBezTo>
                  <a:cubicBezTo>
                    <a:pt x="550" y="273"/>
                    <a:pt x="553" y="261"/>
                    <a:pt x="557" y="252"/>
                  </a:cubicBezTo>
                  <a:cubicBezTo>
                    <a:pt x="560" y="242"/>
                    <a:pt x="563" y="234"/>
                    <a:pt x="565" y="224"/>
                  </a:cubicBezTo>
                  <a:cubicBezTo>
                    <a:pt x="565" y="222"/>
                    <a:pt x="565" y="220"/>
                    <a:pt x="565" y="219"/>
                  </a:cubicBezTo>
                  <a:cubicBezTo>
                    <a:pt x="565" y="211"/>
                    <a:pt x="562" y="203"/>
                    <a:pt x="553" y="202"/>
                  </a:cubicBezTo>
                  <a:cubicBezTo>
                    <a:pt x="547" y="202"/>
                    <a:pt x="542" y="206"/>
                    <a:pt x="538" y="211"/>
                  </a:cubicBezTo>
                  <a:cubicBezTo>
                    <a:pt x="538" y="211"/>
                    <a:pt x="538" y="211"/>
                    <a:pt x="538" y="211"/>
                  </a:cubicBezTo>
                  <a:cubicBezTo>
                    <a:pt x="538" y="211"/>
                    <a:pt x="538" y="212"/>
                    <a:pt x="538" y="212"/>
                  </a:cubicBezTo>
                  <a:cubicBezTo>
                    <a:pt x="538" y="210"/>
                    <a:pt x="538" y="208"/>
                    <a:pt x="538" y="206"/>
                  </a:cubicBezTo>
                  <a:cubicBezTo>
                    <a:pt x="539" y="196"/>
                    <a:pt x="541" y="185"/>
                    <a:pt x="539" y="176"/>
                  </a:cubicBezTo>
                  <a:cubicBezTo>
                    <a:pt x="539" y="174"/>
                    <a:pt x="539" y="173"/>
                    <a:pt x="538" y="171"/>
                  </a:cubicBezTo>
                  <a:cubicBezTo>
                    <a:pt x="538" y="169"/>
                    <a:pt x="537" y="167"/>
                    <a:pt x="537" y="165"/>
                  </a:cubicBezTo>
                  <a:cubicBezTo>
                    <a:pt x="536" y="159"/>
                    <a:pt x="535" y="153"/>
                    <a:pt x="534" y="147"/>
                  </a:cubicBezTo>
                  <a:cubicBezTo>
                    <a:pt x="529" y="117"/>
                    <a:pt x="517" y="94"/>
                    <a:pt x="501" y="68"/>
                  </a:cubicBezTo>
                  <a:cubicBezTo>
                    <a:pt x="495" y="60"/>
                    <a:pt x="489" y="53"/>
                    <a:pt x="482" y="46"/>
                  </a:cubicBezTo>
                  <a:cubicBezTo>
                    <a:pt x="471" y="35"/>
                    <a:pt x="457" y="26"/>
                    <a:pt x="443" y="20"/>
                  </a:cubicBezTo>
                  <a:cubicBezTo>
                    <a:pt x="443" y="20"/>
                    <a:pt x="442" y="19"/>
                    <a:pt x="442" y="19"/>
                  </a:cubicBezTo>
                  <a:cubicBezTo>
                    <a:pt x="446" y="20"/>
                    <a:pt x="450" y="21"/>
                    <a:pt x="454" y="21"/>
                  </a:cubicBezTo>
                  <a:cubicBezTo>
                    <a:pt x="448" y="15"/>
                    <a:pt x="431" y="11"/>
                    <a:pt x="422" y="9"/>
                  </a:cubicBezTo>
                  <a:cubicBezTo>
                    <a:pt x="411" y="6"/>
                    <a:pt x="400" y="6"/>
                    <a:pt x="389" y="6"/>
                  </a:cubicBezTo>
                  <a:cubicBezTo>
                    <a:pt x="393" y="5"/>
                    <a:pt x="397" y="3"/>
                    <a:pt x="401" y="3"/>
                  </a:cubicBezTo>
                  <a:cubicBezTo>
                    <a:pt x="385" y="0"/>
                    <a:pt x="353" y="2"/>
                    <a:pt x="336" y="13"/>
                  </a:cubicBezTo>
                  <a:cubicBezTo>
                    <a:pt x="334" y="13"/>
                    <a:pt x="331" y="14"/>
                    <a:pt x="328" y="15"/>
                  </a:cubicBezTo>
                  <a:cubicBezTo>
                    <a:pt x="311" y="15"/>
                    <a:pt x="294" y="17"/>
                    <a:pt x="278" y="26"/>
                  </a:cubicBezTo>
                  <a:cubicBezTo>
                    <a:pt x="284" y="27"/>
                    <a:pt x="293" y="22"/>
                    <a:pt x="299" y="25"/>
                  </a:cubicBezTo>
                  <a:cubicBezTo>
                    <a:pt x="281" y="29"/>
                    <a:pt x="264" y="35"/>
                    <a:pt x="252" y="51"/>
                  </a:cubicBezTo>
                  <a:cubicBezTo>
                    <a:pt x="259" y="47"/>
                    <a:pt x="267" y="45"/>
                    <a:pt x="275" y="44"/>
                  </a:cubicBezTo>
                  <a:cubicBezTo>
                    <a:pt x="261" y="53"/>
                    <a:pt x="243" y="62"/>
                    <a:pt x="234" y="76"/>
                  </a:cubicBezTo>
                  <a:cubicBezTo>
                    <a:pt x="241" y="73"/>
                    <a:pt x="248" y="68"/>
                    <a:pt x="255" y="65"/>
                  </a:cubicBezTo>
                  <a:cubicBezTo>
                    <a:pt x="248" y="72"/>
                    <a:pt x="244" y="80"/>
                    <a:pt x="241" y="89"/>
                  </a:cubicBezTo>
                  <a:cubicBezTo>
                    <a:pt x="234" y="101"/>
                    <a:pt x="228" y="115"/>
                    <a:pt x="226" y="131"/>
                  </a:cubicBezTo>
                  <a:cubicBezTo>
                    <a:pt x="224" y="138"/>
                    <a:pt x="224" y="146"/>
                    <a:pt x="224" y="154"/>
                  </a:cubicBezTo>
                  <a:cubicBezTo>
                    <a:pt x="224" y="178"/>
                    <a:pt x="224" y="201"/>
                    <a:pt x="231" y="224"/>
                  </a:cubicBezTo>
                  <a:cubicBezTo>
                    <a:pt x="231" y="224"/>
                    <a:pt x="231" y="224"/>
                    <a:pt x="231" y="224"/>
                  </a:cubicBezTo>
                  <a:cubicBezTo>
                    <a:pt x="231" y="225"/>
                    <a:pt x="231" y="226"/>
                    <a:pt x="232" y="227"/>
                  </a:cubicBezTo>
                  <a:cubicBezTo>
                    <a:pt x="232" y="228"/>
                    <a:pt x="233" y="230"/>
                    <a:pt x="233" y="232"/>
                  </a:cubicBezTo>
                  <a:cubicBezTo>
                    <a:pt x="233" y="232"/>
                    <a:pt x="233" y="232"/>
                    <a:pt x="233" y="232"/>
                  </a:cubicBezTo>
                  <a:cubicBezTo>
                    <a:pt x="234" y="234"/>
                    <a:pt x="234" y="235"/>
                    <a:pt x="235" y="237"/>
                  </a:cubicBezTo>
                  <a:cubicBezTo>
                    <a:pt x="235" y="237"/>
                    <a:pt x="235" y="237"/>
                    <a:pt x="235" y="238"/>
                  </a:cubicBezTo>
                  <a:cubicBezTo>
                    <a:pt x="235" y="239"/>
                    <a:pt x="236" y="241"/>
                    <a:pt x="236" y="243"/>
                  </a:cubicBezTo>
                  <a:cubicBezTo>
                    <a:pt x="236" y="243"/>
                    <a:pt x="236" y="243"/>
                    <a:pt x="236" y="243"/>
                  </a:cubicBezTo>
                  <a:cubicBezTo>
                    <a:pt x="237" y="245"/>
                    <a:pt x="237" y="246"/>
                    <a:pt x="238" y="248"/>
                  </a:cubicBezTo>
                  <a:cubicBezTo>
                    <a:pt x="238" y="248"/>
                    <a:pt x="238" y="248"/>
                    <a:pt x="238" y="249"/>
                  </a:cubicBezTo>
                  <a:cubicBezTo>
                    <a:pt x="239" y="250"/>
                    <a:pt x="239" y="252"/>
                    <a:pt x="240" y="253"/>
                  </a:cubicBezTo>
                  <a:cubicBezTo>
                    <a:pt x="240" y="254"/>
                    <a:pt x="240" y="254"/>
                    <a:pt x="241" y="255"/>
                  </a:cubicBezTo>
                  <a:cubicBezTo>
                    <a:pt x="241" y="256"/>
                    <a:pt x="242" y="257"/>
                    <a:pt x="242" y="259"/>
                  </a:cubicBezTo>
                  <a:cubicBezTo>
                    <a:pt x="243" y="259"/>
                    <a:pt x="243" y="260"/>
                    <a:pt x="243" y="260"/>
                  </a:cubicBezTo>
                  <a:cubicBezTo>
                    <a:pt x="244" y="262"/>
                    <a:pt x="244" y="263"/>
                    <a:pt x="245" y="264"/>
                  </a:cubicBezTo>
                  <a:cubicBezTo>
                    <a:pt x="245" y="265"/>
                    <a:pt x="245" y="265"/>
                    <a:pt x="245" y="265"/>
                  </a:cubicBezTo>
                  <a:cubicBezTo>
                    <a:pt x="242" y="264"/>
                    <a:pt x="239" y="264"/>
                    <a:pt x="236" y="264"/>
                  </a:cubicBezTo>
                  <a:cubicBezTo>
                    <a:pt x="232" y="265"/>
                    <a:pt x="229" y="265"/>
                    <a:pt x="227" y="267"/>
                  </a:cubicBezTo>
                  <a:cubicBezTo>
                    <a:pt x="219" y="271"/>
                    <a:pt x="218" y="279"/>
                    <a:pt x="218" y="287"/>
                  </a:cubicBezTo>
                  <a:cubicBezTo>
                    <a:pt x="219" y="297"/>
                    <a:pt x="227" y="304"/>
                    <a:pt x="234" y="311"/>
                  </a:cubicBezTo>
                  <a:cubicBezTo>
                    <a:pt x="246" y="323"/>
                    <a:pt x="252" y="339"/>
                    <a:pt x="261" y="352"/>
                  </a:cubicBezTo>
                  <a:cubicBezTo>
                    <a:pt x="265" y="357"/>
                    <a:pt x="271" y="364"/>
                    <a:pt x="279" y="363"/>
                  </a:cubicBezTo>
                  <a:cubicBezTo>
                    <a:pt x="279" y="363"/>
                    <a:pt x="279" y="363"/>
                    <a:pt x="279" y="363"/>
                  </a:cubicBezTo>
                  <a:cubicBezTo>
                    <a:pt x="279" y="363"/>
                    <a:pt x="279" y="363"/>
                    <a:pt x="279" y="363"/>
                  </a:cubicBezTo>
                  <a:cubicBezTo>
                    <a:pt x="281" y="362"/>
                    <a:pt x="283" y="361"/>
                    <a:pt x="284" y="360"/>
                  </a:cubicBezTo>
                  <a:cubicBezTo>
                    <a:pt x="292" y="376"/>
                    <a:pt x="301" y="392"/>
                    <a:pt x="310" y="403"/>
                  </a:cubicBezTo>
                  <a:cubicBezTo>
                    <a:pt x="313" y="427"/>
                    <a:pt x="315" y="465"/>
                    <a:pt x="301" y="480"/>
                  </a:cubicBezTo>
                  <a:cubicBezTo>
                    <a:pt x="281" y="503"/>
                    <a:pt x="221" y="510"/>
                    <a:pt x="194" y="516"/>
                  </a:cubicBezTo>
                  <a:cubicBezTo>
                    <a:pt x="167" y="523"/>
                    <a:pt x="91" y="519"/>
                    <a:pt x="79" y="655"/>
                  </a:cubicBezTo>
                  <a:cubicBezTo>
                    <a:pt x="68" y="790"/>
                    <a:pt x="15" y="884"/>
                    <a:pt x="7" y="982"/>
                  </a:cubicBezTo>
                  <a:cubicBezTo>
                    <a:pt x="0" y="1081"/>
                    <a:pt x="15" y="1213"/>
                    <a:pt x="17" y="1245"/>
                  </a:cubicBezTo>
                  <a:cubicBezTo>
                    <a:pt x="20" y="1278"/>
                    <a:pt x="22" y="1347"/>
                    <a:pt x="11" y="1379"/>
                  </a:cubicBezTo>
                  <a:cubicBezTo>
                    <a:pt x="0" y="1410"/>
                    <a:pt x="8" y="1454"/>
                    <a:pt x="8" y="1454"/>
                  </a:cubicBezTo>
                  <a:cubicBezTo>
                    <a:pt x="8" y="1454"/>
                    <a:pt x="8" y="1454"/>
                    <a:pt x="8" y="1454"/>
                  </a:cubicBezTo>
                  <a:cubicBezTo>
                    <a:pt x="8" y="1455"/>
                    <a:pt x="8" y="1455"/>
                    <a:pt x="8" y="1455"/>
                  </a:cubicBezTo>
                  <a:cubicBezTo>
                    <a:pt x="8" y="1455"/>
                    <a:pt x="13" y="1461"/>
                    <a:pt x="21" y="1468"/>
                  </a:cubicBezTo>
                  <a:cubicBezTo>
                    <a:pt x="21" y="1470"/>
                    <a:pt x="22" y="1472"/>
                    <a:pt x="24" y="1474"/>
                  </a:cubicBezTo>
                  <a:cubicBezTo>
                    <a:pt x="22" y="1469"/>
                    <a:pt x="22" y="1469"/>
                    <a:pt x="22" y="1469"/>
                  </a:cubicBezTo>
                  <a:cubicBezTo>
                    <a:pt x="29" y="1476"/>
                    <a:pt x="39" y="1483"/>
                    <a:pt x="45" y="1483"/>
                  </a:cubicBezTo>
                  <a:cubicBezTo>
                    <a:pt x="45" y="1483"/>
                    <a:pt x="78" y="1509"/>
                    <a:pt x="96" y="1508"/>
                  </a:cubicBezTo>
                  <a:cubicBezTo>
                    <a:pt x="100" y="1507"/>
                    <a:pt x="99" y="1498"/>
                    <a:pt x="99" y="1498"/>
                  </a:cubicBezTo>
                  <a:cubicBezTo>
                    <a:pt x="99" y="1498"/>
                    <a:pt x="110" y="1500"/>
                    <a:pt x="110" y="1491"/>
                  </a:cubicBezTo>
                  <a:cubicBezTo>
                    <a:pt x="110" y="1490"/>
                    <a:pt x="110" y="1489"/>
                    <a:pt x="110" y="1489"/>
                  </a:cubicBezTo>
                  <a:cubicBezTo>
                    <a:pt x="108" y="1480"/>
                    <a:pt x="89" y="1472"/>
                    <a:pt x="88" y="1471"/>
                  </a:cubicBezTo>
                  <a:cubicBezTo>
                    <a:pt x="88" y="1465"/>
                    <a:pt x="86" y="1423"/>
                    <a:pt x="86" y="1421"/>
                  </a:cubicBezTo>
                  <a:cubicBezTo>
                    <a:pt x="85" y="1419"/>
                    <a:pt x="99" y="1400"/>
                    <a:pt x="101" y="1398"/>
                  </a:cubicBezTo>
                  <a:cubicBezTo>
                    <a:pt x="101" y="1401"/>
                    <a:pt x="100" y="1413"/>
                    <a:pt x="102" y="1425"/>
                  </a:cubicBezTo>
                  <a:cubicBezTo>
                    <a:pt x="105" y="1442"/>
                    <a:pt x="113" y="1460"/>
                    <a:pt x="133" y="1463"/>
                  </a:cubicBezTo>
                  <a:cubicBezTo>
                    <a:pt x="133" y="1463"/>
                    <a:pt x="136" y="1426"/>
                    <a:pt x="138" y="1420"/>
                  </a:cubicBezTo>
                  <a:cubicBezTo>
                    <a:pt x="139" y="1414"/>
                    <a:pt x="139" y="1350"/>
                    <a:pt x="139" y="1350"/>
                  </a:cubicBezTo>
                  <a:cubicBezTo>
                    <a:pt x="139" y="1350"/>
                    <a:pt x="139" y="1348"/>
                    <a:pt x="138" y="1345"/>
                  </a:cubicBezTo>
                  <a:cubicBezTo>
                    <a:pt x="137" y="1339"/>
                    <a:pt x="133" y="1325"/>
                    <a:pt x="118" y="1306"/>
                  </a:cubicBezTo>
                  <a:cubicBezTo>
                    <a:pt x="109" y="1294"/>
                    <a:pt x="105" y="1282"/>
                    <a:pt x="103" y="1269"/>
                  </a:cubicBezTo>
                  <a:cubicBezTo>
                    <a:pt x="100" y="1252"/>
                    <a:pt x="101" y="1236"/>
                    <a:pt x="100" y="1223"/>
                  </a:cubicBezTo>
                  <a:cubicBezTo>
                    <a:pt x="98" y="1200"/>
                    <a:pt x="117" y="1048"/>
                    <a:pt x="122" y="1031"/>
                  </a:cubicBezTo>
                  <a:cubicBezTo>
                    <a:pt x="128" y="1014"/>
                    <a:pt x="132" y="953"/>
                    <a:pt x="131" y="934"/>
                  </a:cubicBezTo>
                  <a:cubicBezTo>
                    <a:pt x="129" y="914"/>
                    <a:pt x="166" y="815"/>
                    <a:pt x="168" y="810"/>
                  </a:cubicBezTo>
                  <a:cubicBezTo>
                    <a:pt x="170" y="809"/>
                    <a:pt x="170" y="809"/>
                    <a:pt x="170" y="809"/>
                  </a:cubicBezTo>
                  <a:cubicBezTo>
                    <a:pt x="170" y="825"/>
                    <a:pt x="171" y="841"/>
                    <a:pt x="172" y="855"/>
                  </a:cubicBezTo>
                  <a:cubicBezTo>
                    <a:pt x="178" y="907"/>
                    <a:pt x="181" y="1087"/>
                    <a:pt x="176" y="1126"/>
                  </a:cubicBezTo>
                  <a:cubicBezTo>
                    <a:pt x="171" y="1165"/>
                    <a:pt x="182" y="1180"/>
                    <a:pt x="162" y="1319"/>
                  </a:cubicBezTo>
                  <a:cubicBezTo>
                    <a:pt x="161" y="1319"/>
                    <a:pt x="161" y="1319"/>
                    <a:pt x="161" y="1319"/>
                  </a:cubicBezTo>
                  <a:cubicBezTo>
                    <a:pt x="161" y="1319"/>
                    <a:pt x="151" y="1402"/>
                    <a:pt x="147" y="1433"/>
                  </a:cubicBezTo>
                  <a:cubicBezTo>
                    <a:pt x="143" y="1460"/>
                    <a:pt x="136" y="1546"/>
                    <a:pt x="149" y="1620"/>
                  </a:cubicBezTo>
                  <a:cubicBezTo>
                    <a:pt x="151" y="1630"/>
                    <a:pt x="153" y="1640"/>
                    <a:pt x="156" y="1650"/>
                  </a:cubicBezTo>
                  <a:cubicBezTo>
                    <a:pt x="164" y="1679"/>
                    <a:pt x="169" y="1704"/>
                    <a:pt x="173" y="1727"/>
                  </a:cubicBezTo>
                  <a:cubicBezTo>
                    <a:pt x="180" y="1765"/>
                    <a:pt x="182" y="1798"/>
                    <a:pt x="180" y="1833"/>
                  </a:cubicBezTo>
                  <a:cubicBezTo>
                    <a:pt x="177" y="1890"/>
                    <a:pt x="190" y="1943"/>
                    <a:pt x="191" y="1997"/>
                  </a:cubicBezTo>
                  <a:cubicBezTo>
                    <a:pt x="192" y="2041"/>
                    <a:pt x="197" y="2161"/>
                    <a:pt x="216" y="2265"/>
                  </a:cubicBezTo>
                  <a:cubicBezTo>
                    <a:pt x="220" y="2289"/>
                    <a:pt x="225" y="2313"/>
                    <a:pt x="231" y="2334"/>
                  </a:cubicBezTo>
                  <a:cubicBezTo>
                    <a:pt x="234" y="2345"/>
                    <a:pt x="236" y="2355"/>
                    <a:pt x="238" y="2364"/>
                  </a:cubicBezTo>
                  <a:cubicBezTo>
                    <a:pt x="255" y="2457"/>
                    <a:pt x="224" y="2499"/>
                    <a:pt x="224" y="2499"/>
                  </a:cubicBezTo>
                  <a:cubicBezTo>
                    <a:pt x="224" y="2499"/>
                    <a:pt x="200" y="2541"/>
                    <a:pt x="192" y="2571"/>
                  </a:cubicBezTo>
                  <a:cubicBezTo>
                    <a:pt x="187" y="2589"/>
                    <a:pt x="173" y="2594"/>
                    <a:pt x="168" y="2608"/>
                  </a:cubicBezTo>
                  <a:cubicBezTo>
                    <a:pt x="164" y="2620"/>
                    <a:pt x="150" y="2629"/>
                    <a:pt x="153" y="2648"/>
                  </a:cubicBezTo>
                  <a:cubicBezTo>
                    <a:pt x="153" y="2651"/>
                    <a:pt x="154" y="2654"/>
                    <a:pt x="155" y="2657"/>
                  </a:cubicBezTo>
                  <a:cubicBezTo>
                    <a:pt x="155" y="2657"/>
                    <a:pt x="160" y="2682"/>
                    <a:pt x="172" y="2673"/>
                  </a:cubicBezTo>
                  <a:cubicBezTo>
                    <a:pt x="172" y="2673"/>
                    <a:pt x="182" y="2690"/>
                    <a:pt x="194" y="2683"/>
                  </a:cubicBezTo>
                  <a:cubicBezTo>
                    <a:pt x="194" y="2684"/>
                    <a:pt x="194" y="2684"/>
                    <a:pt x="194" y="2685"/>
                  </a:cubicBezTo>
                  <a:cubicBezTo>
                    <a:pt x="195" y="2683"/>
                    <a:pt x="195" y="2683"/>
                    <a:pt x="195" y="2683"/>
                  </a:cubicBezTo>
                  <a:cubicBezTo>
                    <a:pt x="196" y="2685"/>
                    <a:pt x="211" y="2700"/>
                    <a:pt x="221" y="2685"/>
                  </a:cubicBezTo>
                  <a:cubicBezTo>
                    <a:pt x="221" y="2686"/>
                    <a:pt x="221" y="2687"/>
                    <a:pt x="222" y="2689"/>
                  </a:cubicBezTo>
                  <a:cubicBezTo>
                    <a:pt x="223" y="2696"/>
                    <a:pt x="228" y="2706"/>
                    <a:pt x="249" y="2705"/>
                  </a:cubicBezTo>
                  <a:cubicBezTo>
                    <a:pt x="279" y="2703"/>
                    <a:pt x="281" y="2690"/>
                    <a:pt x="280" y="2672"/>
                  </a:cubicBezTo>
                  <a:cubicBezTo>
                    <a:pt x="279" y="2654"/>
                    <a:pt x="293" y="2651"/>
                    <a:pt x="293" y="2651"/>
                  </a:cubicBezTo>
                  <a:cubicBezTo>
                    <a:pt x="293" y="2651"/>
                    <a:pt x="314" y="2635"/>
                    <a:pt x="314" y="2616"/>
                  </a:cubicBezTo>
                  <a:cubicBezTo>
                    <a:pt x="314" y="2596"/>
                    <a:pt x="328" y="2580"/>
                    <a:pt x="328" y="2580"/>
                  </a:cubicBezTo>
                  <a:cubicBezTo>
                    <a:pt x="328" y="2580"/>
                    <a:pt x="344" y="2573"/>
                    <a:pt x="337" y="2535"/>
                  </a:cubicBezTo>
                  <a:cubicBezTo>
                    <a:pt x="337" y="2532"/>
                    <a:pt x="336" y="2528"/>
                    <a:pt x="335" y="2524"/>
                  </a:cubicBezTo>
                  <a:cubicBezTo>
                    <a:pt x="335" y="2523"/>
                    <a:pt x="341" y="2500"/>
                    <a:pt x="337" y="2478"/>
                  </a:cubicBezTo>
                  <a:cubicBezTo>
                    <a:pt x="337" y="2477"/>
                    <a:pt x="336" y="2475"/>
                    <a:pt x="336" y="2473"/>
                  </a:cubicBezTo>
                  <a:cubicBezTo>
                    <a:pt x="336" y="2472"/>
                    <a:pt x="335" y="2471"/>
                    <a:pt x="335" y="2469"/>
                  </a:cubicBezTo>
                  <a:cubicBezTo>
                    <a:pt x="330" y="2440"/>
                    <a:pt x="332" y="2368"/>
                    <a:pt x="333" y="2341"/>
                  </a:cubicBezTo>
                  <a:cubicBezTo>
                    <a:pt x="334" y="2311"/>
                    <a:pt x="352" y="2147"/>
                    <a:pt x="340" y="2083"/>
                  </a:cubicBezTo>
                  <a:cubicBezTo>
                    <a:pt x="340" y="2083"/>
                    <a:pt x="340" y="2083"/>
                    <a:pt x="340" y="2082"/>
                  </a:cubicBezTo>
                  <a:cubicBezTo>
                    <a:pt x="340" y="2082"/>
                    <a:pt x="340" y="2082"/>
                    <a:pt x="340" y="2082"/>
                  </a:cubicBezTo>
                  <a:cubicBezTo>
                    <a:pt x="339" y="2079"/>
                    <a:pt x="339" y="2076"/>
                    <a:pt x="338" y="2073"/>
                  </a:cubicBezTo>
                  <a:cubicBezTo>
                    <a:pt x="321" y="1974"/>
                    <a:pt x="348" y="1939"/>
                    <a:pt x="348" y="1890"/>
                  </a:cubicBezTo>
                  <a:cubicBezTo>
                    <a:pt x="348" y="1890"/>
                    <a:pt x="352" y="1833"/>
                    <a:pt x="346" y="1787"/>
                  </a:cubicBezTo>
                  <a:cubicBezTo>
                    <a:pt x="341" y="1740"/>
                    <a:pt x="351" y="1688"/>
                    <a:pt x="357" y="1629"/>
                  </a:cubicBezTo>
                  <a:cubicBezTo>
                    <a:pt x="360" y="1591"/>
                    <a:pt x="366" y="1555"/>
                    <a:pt x="370" y="1527"/>
                  </a:cubicBezTo>
                  <a:cubicBezTo>
                    <a:pt x="375" y="1529"/>
                    <a:pt x="381" y="1530"/>
                    <a:pt x="387" y="1530"/>
                  </a:cubicBezTo>
                  <a:cubicBezTo>
                    <a:pt x="389" y="1530"/>
                    <a:pt x="391" y="1530"/>
                    <a:pt x="393" y="1529"/>
                  </a:cubicBezTo>
                  <a:cubicBezTo>
                    <a:pt x="397" y="1557"/>
                    <a:pt x="403" y="1592"/>
                    <a:pt x="406" y="1628"/>
                  </a:cubicBezTo>
                  <a:cubicBezTo>
                    <a:pt x="412" y="1687"/>
                    <a:pt x="422" y="1739"/>
                    <a:pt x="416" y="1786"/>
                  </a:cubicBezTo>
                  <a:cubicBezTo>
                    <a:pt x="411" y="1833"/>
                    <a:pt x="415" y="1889"/>
                    <a:pt x="415" y="1889"/>
                  </a:cubicBezTo>
                  <a:cubicBezTo>
                    <a:pt x="415" y="1900"/>
                    <a:pt x="416" y="1911"/>
                    <a:pt x="418" y="1921"/>
                  </a:cubicBezTo>
                  <a:cubicBezTo>
                    <a:pt x="420" y="1934"/>
                    <a:pt x="423" y="1946"/>
                    <a:pt x="426" y="1960"/>
                  </a:cubicBezTo>
                  <a:cubicBezTo>
                    <a:pt x="431" y="1989"/>
                    <a:pt x="434" y="2026"/>
                    <a:pt x="423" y="2082"/>
                  </a:cubicBezTo>
                  <a:cubicBezTo>
                    <a:pt x="411" y="2147"/>
                    <a:pt x="429" y="2311"/>
                    <a:pt x="430" y="2340"/>
                  </a:cubicBezTo>
                  <a:cubicBezTo>
                    <a:pt x="431" y="2369"/>
                    <a:pt x="433" y="2450"/>
                    <a:pt x="427" y="2473"/>
                  </a:cubicBezTo>
                  <a:cubicBezTo>
                    <a:pt x="423" y="2490"/>
                    <a:pt x="425" y="2507"/>
                    <a:pt x="426" y="2516"/>
                  </a:cubicBezTo>
                  <a:cubicBezTo>
                    <a:pt x="427" y="2520"/>
                    <a:pt x="428" y="2522"/>
                    <a:pt x="428" y="2523"/>
                  </a:cubicBezTo>
                  <a:cubicBezTo>
                    <a:pt x="423" y="2541"/>
                    <a:pt x="423" y="2553"/>
                    <a:pt x="425" y="2562"/>
                  </a:cubicBezTo>
                  <a:cubicBezTo>
                    <a:pt x="428" y="2576"/>
                    <a:pt x="435" y="2580"/>
                    <a:pt x="435" y="2580"/>
                  </a:cubicBezTo>
                  <a:cubicBezTo>
                    <a:pt x="435" y="2580"/>
                    <a:pt x="446" y="2592"/>
                    <a:pt x="449" y="2608"/>
                  </a:cubicBezTo>
                  <a:cubicBezTo>
                    <a:pt x="449" y="2610"/>
                    <a:pt x="449" y="2613"/>
                    <a:pt x="449" y="2615"/>
                  </a:cubicBezTo>
                  <a:cubicBezTo>
                    <a:pt x="449" y="2616"/>
                    <a:pt x="449" y="2618"/>
                    <a:pt x="450" y="2619"/>
                  </a:cubicBezTo>
                  <a:cubicBezTo>
                    <a:pt x="452" y="2637"/>
                    <a:pt x="470" y="2651"/>
                    <a:pt x="470" y="2651"/>
                  </a:cubicBezTo>
                  <a:cubicBezTo>
                    <a:pt x="470" y="2651"/>
                    <a:pt x="480" y="2653"/>
                    <a:pt x="483" y="2665"/>
                  </a:cubicBezTo>
                  <a:cubicBezTo>
                    <a:pt x="483" y="2667"/>
                    <a:pt x="483" y="2669"/>
                    <a:pt x="483" y="2671"/>
                  </a:cubicBezTo>
                  <a:cubicBezTo>
                    <a:pt x="483" y="2676"/>
                    <a:pt x="483" y="2680"/>
                    <a:pt x="483" y="2684"/>
                  </a:cubicBezTo>
                  <a:cubicBezTo>
                    <a:pt x="485" y="2696"/>
                    <a:pt x="492" y="2703"/>
                    <a:pt x="514" y="2705"/>
                  </a:cubicBezTo>
                  <a:cubicBezTo>
                    <a:pt x="544" y="2707"/>
                    <a:pt x="542" y="2685"/>
                    <a:pt x="542" y="2685"/>
                  </a:cubicBezTo>
                  <a:cubicBezTo>
                    <a:pt x="551" y="2699"/>
                    <a:pt x="566" y="2686"/>
                    <a:pt x="568" y="2683"/>
                  </a:cubicBezTo>
                  <a:cubicBezTo>
                    <a:pt x="569" y="2685"/>
                    <a:pt x="569" y="2685"/>
                    <a:pt x="569" y="2685"/>
                  </a:cubicBezTo>
                  <a:cubicBezTo>
                    <a:pt x="569" y="2684"/>
                    <a:pt x="569" y="2684"/>
                    <a:pt x="569" y="2683"/>
                  </a:cubicBezTo>
                  <a:cubicBezTo>
                    <a:pt x="581" y="2690"/>
                    <a:pt x="591" y="2673"/>
                    <a:pt x="591" y="2673"/>
                  </a:cubicBezTo>
                  <a:cubicBezTo>
                    <a:pt x="603" y="2682"/>
                    <a:pt x="608" y="2657"/>
                    <a:pt x="608" y="2657"/>
                  </a:cubicBezTo>
                  <a:cubicBezTo>
                    <a:pt x="611" y="2649"/>
                    <a:pt x="611" y="2642"/>
                    <a:pt x="610" y="2637"/>
                  </a:cubicBezTo>
                  <a:cubicBezTo>
                    <a:pt x="607" y="2625"/>
                    <a:pt x="598" y="2617"/>
                    <a:pt x="595" y="2608"/>
                  </a:cubicBezTo>
                  <a:cubicBezTo>
                    <a:pt x="590" y="2594"/>
                    <a:pt x="576" y="2589"/>
                    <a:pt x="571" y="2571"/>
                  </a:cubicBezTo>
                  <a:cubicBezTo>
                    <a:pt x="563" y="2541"/>
                    <a:pt x="539" y="2499"/>
                    <a:pt x="539" y="2499"/>
                  </a:cubicBezTo>
                  <a:cubicBezTo>
                    <a:pt x="539" y="2499"/>
                    <a:pt x="528" y="2484"/>
                    <a:pt x="523" y="2454"/>
                  </a:cubicBezTo>
                  <a:cubicBezTo>
                    <a:pt x="518" y="2427"/>
                    <a:pt x="517" y="2387"/>
                    <a:pt x="532" y="2334"/>
                  </a:cubicBezTo>
                  <a:cubicBezTo>
                    <a:pt x="563" y="2220"/>
                    <a:pt x="570" y="2052"/>
                    <a:pt x="572" y="1998"/>
                  </a:cubicBezTo>
                  <a:cubicBezTo>
                    <a:pt x="573" y="1944"/>
                    <a:pt x="586" y="1891"/>
                    <a:pt x="583" y="1834"/>
                  </a:cubicBezTo>
                  <a:cubicBezTo>
                    <a:pt x="580" y="1777"/>
                    <a:pt x="586" y="1729"/>
                    <a:pt x="607" y="1650"/>
                  </a:cubicBezTo>
                  <a:cubicBezTo>
                    <a:pt x="629" y="1572"/>
                    <a:pt x="621" y="1465"/>
                    <a:pt x="623" y="1433"/>
                  </a:cubicBezTo>
                  <a:cubicBezTo>
                    <a:pt x="627" y="1376"/>
                    <a:pt x="620" y="1312"/>
                    <a:pt x="620" y="1312"/>
                  </a:cubicBezTo>
                  <a:cubicBezTo>
                    <a:pt x="620" y="1312"/>
                    <a:pt x="620" y="1312"/>
                    <a:pt x="620" y="1312"/>
                  </a:cubicBezTo>
                  <a:cubicBezTo>
                    <a:pt x="620" y="1311"/>
                    <a:pt x="620" y="1311"/>
                    <a:pt x="620" y="1311"/>
                  </a:cubicBezTo>
                  <a:cubicBezTo>
                    <a:pt x="619" y="1311"/>
                    <a:pt x="619" y="1311"/>
                    <a:pt x="619" y="1311"/>
                  </a:cubicBezTo>
                  <a:cubicBezTo>
                    <a:pt x="618" y="1299"/>
                    <a:pt x="614" y="1276"/>
                    <a:pt x="611" y="1255"/>
                  </a:cubicBezTo>
                  <a:cubicBezTo>
                    <a:pt x="608" y="1242"/>
                    <a:pt x="606" y="1229"/>
                    <a:pt x="603" y="1219"/>
                  </a:cubicBezTo>
                  <a:cubicBezTo>
                    <a:pt x="602" y="1215"/>
                    <a:pt x="601" y="1210"/>
                    <a:pt x="600" y="1204"/>
                  </a:cubicBezTo>
                  <a:cubicBezTo>
                    <a:pt x="593" y="1162"/>
                    <a:pt x="587" y="1083"/>
                    <a:pt x="590" y="1038"/>
                  </a:cubicBezTo>
                  <a:cubicBezTo>
                    <a:pt x="593" y="989"/>
                    <a:pt x="626" y="874"/>
                    <a:pt x="627" y="792"/>
                  </a:cubicBezTo>
                  <a:cubicBezTo>
                    <a:pt x="628" y="793"/>
                    <a:pt x="628" y="793"/>
                    <a:pt x="628" y="793"/>
                  </a:cubicBezTo>
                  <a:cubicBezTo>
                    <a:pt x="628" y="794"/>
                    <a:pt x="628" y="794"/>
                    <a:pt x="628" y="794"/>
                  </a:cubicBezTo>
                  <a:cubicBezTo>
                    <a:pt x="628" y="793"/>
                    <a:pt x="628" y="793"/>
                    <a:pt x="628" y="793"/>
                  </a:cubicBezTo>
                  <a:cubicBezTo>
                    <a:pt x="631" y="799"/>
                    <a:pt x="631" y="799"/>
                    <a:pt x="631" y="799"/>
                  </a:cubicBezTo>
                  <a:cubicBezTo>
                    <a:pt x="632" y="805"/>
                    <a:pt x="634" y="814"/>
                    <a:pt x="636" y="827"/>
                  </a:cubicBezTo>
                  <a:cubicBezTo>
                    <a:pt x="641" y="854"/>
                    <a:pt x="649" y="894"/>
                    <a:pt x="656" y="932"/>
                  </a:cubicBezTo>
                  <a:cubicBezTo>
                    <a:pt x="662" y="970"/>
                    <a:pt x="668" y="1004"/>
                    <a:pt x="668" y="1020"/>
                  </a:cubicBezTo>
                  <a:cubicBezTo>
                    <a:pt x="668" y="1058"/>
                    <a:pt x="669" y="1223"/>
                    <a:pt x="672" y="1250"/>
                  </a:cubicBezTo>
                  <a:cubicBezTo>
                    <a:pt x="676" y="1277"/>
                    <a:pt x="677" y="1307"/>
                    <a:pt x="659" y="1331"/>
                  </a:cubicBezTo>
                  <a:cubicBezTo>
                    <a:pt x="641" y="1356"/>
                    <a:pt x="636" y="1373"/>
                    <a:pt x="634" y="1380"/>
                  </a:cubicBezTo>
                  <a:cubicBezTo>
                    <a:pt x="632" y="1386"/>
                    <a:pt x="633" y="1460"/>
                    <a:pt x="633" y="1460"/>
                  </a:cubicBezTo>
                  <a:cubicBezTo>
                    <a:pt x="634" y="1461"/>
                    <a:pt x="634" y="1461"/>
                    <a:pt x="634" y="1461"/>
                  </a:cubicBezTo>
                  <a:cubicBezTo>
                    <a:pt x="634" y="1461"/>
                    <a:pt x="634" y="1461"/>
                    <a:pt x="634" y="1461"/>
                  </a:cubicBezTo>
                  <a:cubicBezTo>
                    <a:pt x="639" y="1486"/>
                    <a:pt x="639" y="1486"/>
                    <a:pt x="639" y="1486"/>
                  </a:cubicBezTo>
                  <a:cubicBezTo>
                    <a:pt x="665" y="1478"/>
                    <a:pt x="660" y="1412"/>
                    <a:pt x="660" y="1412"/>
                  </a:cubicBezTo>
                  <a:cubicBezTo>
                    <a:pt x="668" y="1421"/>
                    <a:pt x="671" y="1431"/>
                    <a:pt x="672" y="1439"/>
                  </a:cubicBezTo>
                  <a:cubicBezTo>
                    <a:pt x="674" y="1448"/>
                    <a:pt x="674" y="1456"/>
                    <a:pt x="674" y="1461"/>
                  </a:cubicBezTo>
                  <a:cubicBezTo>
                    <a:pt x="675" y="1471"/>
                    <a:pt x="672" y="1497"/>
                    <a:pt x="668" y="1500"/>
                  </a:cubicBezTo>
                  <a:cubicBezTo>
                    <a:pt x="665" y="1502"/>
                    <a:pt x="659" y="1519"/>
                    <a:pt x="661" y="1528"/>
                  </a:cubicBezTo>
                  <a:cubicBezTo>
                    <a:pt x="661" y="1531"/>
                    <a:pt x="662" y="1533"/>
                    <a:pt x="663" y="1534"/>
                  </a:cubicBezTo>
                  <a:cubicBezTo>
                    <a:pt x="670" y="1541"/>
                    <a:pt x="682" y="1532"/>
                    <a:pt x="682" y="1532"/>
                  </a:cubicBezTo>
                  <a:cubicBezTo>
                    <a:pt x="691" y="1537"/>
                    <a:pt x="699" y="1530"/>
                    <a:pt x="704" y="1524"/>
                  </a:cubicBezTo>
                  <a:cubicBezTo>
                    <a:pt x="704" y="1525"/>
                    <a:pt x="704" y="1525"/>
                    <a:pt x="704" y="1526"/>
                  </a:cubicBezTo>
                  <a:cubicBezTo>
                    <a:pt x="705" y="1523"/>
                    <a:pt x="705" y="1523"/>
                    <a:pt x="705" y="1523"/>
                  </a:cubicBezTo>
                  <a:cubicBezTo>
                    <a:pt x="707" y="1521"/>
                    <a:pt x="708" y="1519"/>
                    <a:pt x="708" y="1519"/>
                  </a:cubicBezTo>
                  <a:cubicBezTo>
                    <a:pt x="717" y="1520"/>
                    <a:pt x="741" y="1500"/>
                    <a:pt x="750" y="1481"/>
                  </a:cubicBezTo>
                  <a:cubicBezTo>
                    <a:pt x="760" y="1461"/>
                    <a:pt x="765" y="1408"/>
                    <a:pt x="758" y="1367"/>
                  </a:cubicBezTo>
                  <a:cubicBezTo>
                    <a:pt x="750" y="1327"/>
                    <a:pt x="750" y="1273"/>
                    <a:pt x="758" y="1227"/>
                  </a:cubicBezTo>
                  <a:close/>
                </a:path>
              </a:pathLst>
            </a:custGeom>
            <a:grpFill/>
            <a:ln w="0" cap="rnd" cmpd="sng">
              <a:solidFill>
                <a:schemeClr val="tx1"/>
              </a:solidFill>
              <a:prstDash val="solid"/>
              <a:round/>
              <a:headEnd/>
              <a:tailEnd/>
            </a:ln>
          </p:spPr>
          <p:txBody>
            <a:bodyPr/>
            <a:lstStyle/>
            <a:p>
              <a:endParaRPr lang="fr-FR" sz="1114"/>
            </a:p>
          </p:txBody>
        </p:sp>
      </p:grpSp>
      <p:grpSp>
        <p:nvGrpSpPr>
          <p:cNvPr id="40" name="Group 206">
            <a:extLst>
              <a:ext uri="{FF2B5EF4-FFF2-40B4-BE49-F238E27FC236}">
                <a16:creationId xmlns:a16="http://schemas.microsoft.com/office/drawing/2014/main" id="{CB44E397-B1D2-FDD8-F64F-6114C3C64AFA}"/>
              </a:ext>
            </a:extLst>
          </p:cNvPr>
          <p:cNvGrpSpPr>
            <a:grpSpLocks/>
          </p:cNvGrpSpPr>
          <p:nvPr/>
        </p:nvGrpSpPr>
        <p:grpSpPr bwMode="auto">
          <a:xfrm>
            <a:off x="4409530" y="3257499"/>
            <a:ext cx="171732" cy="507790"/>
            <a:chOff x="1531" y="712"/>
            <a:chExt cx="630" cy="2189"/>
          </a:xfrm>
          <a:solidFill>
            <a:schemeClr val="bg1"/>
          </a:solidFill>
        </p:grpSpPr>
        <p:sp>
          <p:nvSpPr>
            <p:cNvPr id="41" name="Freeform 207">
              <a:extLst>
                <a:ext uri="{FF2B5EF4-FFF2-40B4-BE49-F238E27FC236}">
                  <a16:creationId xmlns:a16="http://schemas.microsoft.com/office/drawing/2014/main" id="{C4F0F305-368B-901F-3DF0-4513DF803F31}"/>
                </a:ext>
              </a:extLst>
            </p:cNvPr>
            <p:cNvSpPr>
              <a:spLocks/>
            </p:cNvSpPr>
            <p:nvPr/>
          </p:nvSpPr>
          <p:spPr bwMode="auto">
            <a:xfrm>
              <a:off x="1531" y="712"/>
              <a:ext cx="630" cy="2189"/>
            </a:xfrm>
            <a:custGeom>
              <a:avLst/>
              <a:gdLst>
                <a:gd name="T0" fmla="*/ 389 w 778"/>
                <a:gd name="T1" fmla="*/ 340 h 2707"/>
                <a:gd name="T2" fmla="*/ 264 w 778"/>
                <a:gd name="T3" fmla="*/ 215 h 2707"/>
                <a:gd name="T4" fmla="*/ 264 w 778"/>
                <a:gd name="T5" fmla="*/ 213 h 2707"/>
                <a:gd name="T6" fmla="*/ 274 w 778"/>
                <a:gd name="T7" fmla="*/ 193 h 2707"/>
                <a:gd name="T8" fmla="*/ 292 w 778"/>
                <a:gd name="T9" fmla="*/ 150 h 2707"/>
                <a:gd name="T10" fmla="*/ 300 w 778"/>
                <a:gd name="T11" fmla="*/ 116 h 2707"/>
                <a:gd name="T12" fmla="*/ 286 w 778"/>
                <a:gd name="T13" fmla="*/ 112 h 2707"/>
                <a:gd name="T14" fmla="*/ 285 w 778"/>
                <a:gd name="T15" fmla="*/ 87 h 2707"/>
                <a:gd name="T16" fmla="*/ 236 w 778"/>
                <a:gd name="T17" fmla="*/ 11 h 2707"/>
                <a:gd name="T18" fmla="*/ 206 w 778"/>
                <a:gd name="T19" fmla="*/ 3 h 2707"/>
                <a:gd name="T20" fmla="*/ 147 w 778"/>
                <a:gd name="T21" fmla="*/ 14 h 2707"/>
                <a:gd name="T22" fmla="*/ 124 w 778"/>
                <a:gd name="T23" fmla="*/ 40 h 2707"/>
                <a:gd name="T24" fmla="*/ 119 w 778"/>
                <a:gd name="T25" fmla="*/ 82 h 2707"/>
                <a:gd name="T26" fmla="*/ 124 w 778"/>
                <a:gd name="T27" fmla="*/ 123 h 2707"/>
                <a:gd name="T28" fmla="*/ 126 w 778"/>
                <a:gd name="T29" fmla="*/ 129 h 2707"/>
                <a:gd name="T30" fmla="*/ 127 w 778"/>
                <a:gd name="T31" fmla="*/ 134 h 2707"/>
                <a:gd name="T32" fmla="*/ 130 w 778"/>
                <a:gd name="T33" fmla="*/ 139 h 2707"/>
                <a:gd name="T34" fmla="*/ 116 w 778"/>
                <a:gd name="T35" fmla="*/ 152 h 2707"/>
                <a:gd name="T36" fmla="*/ 148 w 778"/>
                <a:gd name="T37" fmla="*/ 192 h 2707"/>
                <a:gd name="T38" fmla="*/ 160 w 778"/>
                <a:gd name="T39" fmla="*/ 254 h 2707"/>
                <a:gd name="T40" fmla="*/ 9 w 778"/>
                <a:gd name="T41" fmla="*/ 658 h 2707"/>
                <a:gd name="T42" fmla="*/ 4 w 778"/>
                <a:gd name="T43" fmla="*/ 770 h 2707"/>
                <a:gd name="T44" fmla="*/ 23 w 778"/>
                <a:gd name="T45" fmla="*/ 784 h 2707"/>
                <a:gd name="T46" fmla="*/ 58 w 778"/>
                <a:gd name="T47" fmla="*/ 788 h 2707"/>
                <a:gd name="T48" fmla="*/ 54 w 778"/>
                <a:gd name="T49" fmla="*/ 754 h 2707"/>
                <a:gd name="T50" fmla="*/ 74 w 778"/>
                <a:gd name="T51" fmla="*/ 712 h 2707"/>
                <a:gd name="T52" fmla="*/ 65 w 778"/>
                <a:gd name="T53" fmla="*/ 545 h 2707"/>
                <a:gd name="T54" fmla="*/ 92 w 778"/>
                <a:gd name="T55" fmla="*/ 452 h 2707"/>
                <a:gd name="T56" fmla="*/ 78 w 778"/>
                <a:gd name="T57" fmla="*/ 758 h 2707"/>
                <a:gd name="T58" fmla="*/ 96 w 778"/>
                <a:gd name="T59" fmla="*/ 969 h 2707"/>
                <a:gd name="T60" fmla="*/ 126 w 778"/>
                <a:gd name="T61" fmla="*/ 1250 h 2707"/>
                <a:gd name="T62" fmla="*/ 81 w 778"/>
                <a:gd name="T63" fmla="*/ 1400 h 2707"/>
                <a:gd name="T64" fmla="*/ 103 w 778"/>
                <a:gd name="T65" fmla="*/ 1420 h 2707"/>
                <a:gd name="T66" fmla="*/ 133 w 778"/>
                <a:gd name="T67" fmla="*/ 1430 h 2707"/>
                <a:gd name="T68" fmla="*/ 174 w 778"/>
                <a:gd name="T69" fmla="*/ 1364 h 2707"/>
                <a:gd name="T70" fmla="*/ 178 w 778"/>
                <a:gd name="T71" fmla="*/ 1308 h 2707"/>
                <a:gd name="T72" fmla="*/ 181 w 778"/>
                <a:gd name="T73" fmla="*/ 1101 h 2707"/>
                <a:gd name="T74" fmla="*/ 184 w 778"/>
                <a:gd name="T75" fmla="*/ 944 h 2707"/>
                <a:gd name="T76" fmla="*/ 209 w 778"/>
                <a:gd name="T77" fmla="*/ 808 h 2707"/>
                <a:gd name="T78" fmla="*/ 222 w 778"/>
                <a:gd name="T79" fmla="*/ 1016 h 2707"/>
                <a:gd name="T80" fmla="*/ 227 w 778"/>
                <a:gd name="T81" fmla="*/ 1308 h 2707"/>
                <a:gd name="T82" fmla="*/ 231 w 778"/>
                <a:gd name="T83" fmla="*/ 1364 h 2707"/>
                <a:gd name="T84" fmla="*/ 250 w 778"/>
                <a:gd name="T85" fmla="*/ 1402 h 2707"/>
                <a:gd name="T86" fmla="*/ 273 w 778"/>
                <a:gd name="T87" fmla="*/ 1430 h 2707"/>
                <a:gd name="T88" fmla="*/ 302 w 778"/>
                <a:gd name="T89" fmla="*/ 1419 h 2707"/>
                <a:gd name="T90" fmla="*/ 316 w 778"/>
                <a:gd name="T91" fmla="*/ 1379 h 2707"/>
                <a:gd name="T92" fmla="*/ 283 w 778"/>
                <a:gd name="T93" fmla="*/ 1234 h 2707"/>
                <a:gd name="T94" fmla="*/ 330 w 778"/>
                <a:gd name="T95" fmla="*/ 758 h 2707"/>
                <a:gd name="T96" fmla="*/ 329 w 778"/>
                <a:gd name="T97" fmla="*/ 693 h 2707"/>
                <a:gd name="T98" fmla="*/ 313 w 778"/>
                <a:gd name="T99" fmla="*/ 548 h 2707"/>
                <a:gd name="T100" fmla="*/ 334 w 778"/>
                <a:gd name="T101" fmla="*/ 419 h 2707"/>
                <a:gd name="T102" fmla="*/ 355 w 778"/>
                <a:gd name="T103" fmla="*/ 539 h 2707"/>
                <a:gd name="T104" fmla="*/ 336 w 778"/>
                <a:gd name="T105" fmla="*/ 772 h 2707"/>
                <a:gd name="T106" fmla="*/ 350 w 778"/>
                <a:gd name="T107" fmla="*/ 746 h 2707"/>
                <a:gd name="T108" fmla="*/ 351 w 778"/>
                <a:gd name="T109" fmla="*/ 808 h 2707"/>
                <a:gd name="T110" fmla="*/ 374 w 778"/>
                <a:gd name="T111" fmla="*/ 807 h 2707"/>
                <a:gd name="T112" fmla="*/ 402 w 778"/>
                <a:gd name="T113" fmla="*/ 723 h 270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778" h="2707">
                  <a:moveTo>
                    <a:pt x="758" y="1227"/>
                  </a:moveTo>
                  <a:cubicBezTo>
                    <a:pt x="775" y="1130"/>
                    <a:pt x="778" y="1007"/>
                    <a:pt x="776" y="974"/>
                  </a:cubicBezTo>
                  <a:cubicBezTo>
                    <a:pt x="773" y="941"/>
                    <a:pt x="743" y="794"/>
                    <a:pt x="736" y="674"/>
                  </a:cubicBezTo>
                  <a:cubicBezTo>
                    <a:pt x="736" y="663"/>
                    <a:pt x="734" y="652"/>
                    <a:pt x="733" y="642"/>
                  </a:cubicBezTo>
                  <a:cubicBezTo>
                    <a:pt x="717" y="550"/>
                    <a:pt x="657" y="530"/>
                    <a:pt x="644" y="529"/>
                  </a:cubicBezTo>
                  <a:cubicBezTo>
                    <a:pt x="629" y="528"/>
                    <a:pt x="575" y="509"/>
                    <a:pt x="528" y="494"/>
                  </a:cubicBezTo>
                  <a:cubicBezTo>
                    <a:pt x="522" y="493"/>
                    <a:pt x="518" y="490"/>
                    <a:pt x="514" y="487"/>
                  </a:cubicBezTo>
                  <a:cubicBezTo>
                    <a:pt x="498" y="469"/>
                    <a:pt x="496" y="433"/>
                    <a:pt x="498" y="407"/>
                  </a:cubicBezTo>
                  <a:cubicBezTo>
                    <a:pt x="498" y="407"/>
                    <a:pt x="498" y="406"/>
                    <a:pt x="498" y="406"/>
                  </a:cubicBezTo>
                  <a:cubicBezTo>
                    <a:pt x="498" y="406"/>
                    <a:pt x="498" y="406"/>
                    <a:pt x="498" y="406"/>
                  </a:cubicBezTo>
                  <a:cubicBezTo>
                    <a:pt x="498" y="405"/>
                    <a:pt x="498" y="403"/>
                    <a:pt x="498" y="402"/>
                  </a:cubicBezTo>
                  <a:cubicBezTo>
                    <a:pt x="498" y="402"/>
                    <a:pt x="498" y="402"/>
                    <a:pt x="498" y="402"/>
                  </a:cubicBezTo>
                  <a:cubicBezTo>
                    <a:pt x="498" y="403"/>
                    <a:pt x="498" y="404"/>
                    <a:pt x="498" y="406"/>
                  </a:cubicBezTo>
                  <a:cubicBezTo>
                    <a:pt x="499" y="401"/>
                    <a:pt x="499" y="401"/>
                    <a:pt x="499" y="401"/>
                  </a:cubicBezTo>
                  <a:cubicBezTo>
                    <a:pt x="502" y="395"/>
                    <a:pt x="504" y="390"/>
                    <a:pt x="507" y="385"/>
                  </a:cubicBezTo>
                  <a:cubicBezTo>
                    <a:pt x="512" y="376"/>
                    <a:pt x="515" y="369"/>
                    <a:pt x="516" y="365"/>
                  </a:cubicBezTo>
                  <a:cubicBezTo>
                    <a:pt x="518" y="357"/>
                    <a:pt x="522" y="341"/>
                    <a:pt x="526" y="321"/>
                  </a:cubicBezTo>
                  <a:cubicBezTo>
                    <a:pt x="530" y="323"/>
                    <a:pt x="534" y="323"/>
                    <a:pt x="538" y="322"/>
                  </a:cubicBezTo>
                  <a:cubicBezTo>
                    <a:pt x="549" y="317"/>
                    <a:pt x="550" y="302"/>
                    <a:pt x="550" y="291"/>
                  </a:cubicBezTo>
                  <a:cubicBezTo>
                    <a:pt x="550" y="289"/>
                    <a:pt x="550" y="287"/>
                    <a:pt x="550" y="285"/>
                  </a:cubicBezTo>
                  <a:cubicBezTo>
                    <a:pt x="550" y="284"/>
                    <a:pt x="550" y="284"/>
                    <a:pt x="550" y="283"/>
                  </a:cubicBezTo>
                  <a:cubicBezTo>
                    <a:pt x="550" y="273"/>
                    <a:pt x="553" y="261"/>
                    <a:pt x="557" y="252"/>
                  </a:cubicBezTo>
                  <a:cubicBezTo>
                    <a:pt x="560" y="242"/>
                    <a:pt x="563" y="234"/>
                    <a:pt x="565" y="224"/>
                  </a:cubicBezTo>
                  <a:cubicBezTo>
                    <a:pt x="565" y="222"/>
                    <a:pt x="565" y="220"/>
                    <a:pt x="565" y="219"/>
                  </a:cubicBezTo>
                  <a:cubicBezTo>
                    <a:pt x="565" y="211"/>
                    <a:pt x="562" y="203"/>
                    <a:pt x="553" y="202"/>
                  </a:cubicBezTo>
                  <a:cubicBezTo>
                    <a:pt x="547" y="202"/>
                    <a:pt x="542" y="206"/>
                    <a:pt x="538" y="211"/>
                  </a:cubicBezTo>
                  <a:cubicBezTo>
                    <a:pt x="538" y="211"/>
                    <a:pt x="538" y="211"/>
                    <a:pt x="538" y="211"/>
                  </a:cubicBezTo>
                  <a:cubicBezTo>
                    <a:pt x="538" y="211"/>
                    <a:pt x="538" y="212"/>
                    <a:pt x="538" y="212"/>
                  </a:cubicBezTo>
                  <a:cubicBezTo>
                    <a:pt x="538" y="210"/>
                    <a:pt x="538" y="208"/>
                    <a:pt x="538" y="206"/>
                  </a:cubicBezTo>
                  <a:cubicBezTo>
                    <a:pt x="539" y="196"/>
                    <a:pt x="541" y="185"/>
                    <a:pt x="539" y="176"/>
                  </a:cubicBezTo>
                  <a:cubicBezTo>
                    <a:pt x="539" y="174"/>
                    <a:pt x="539" y="173"/>
                    <a:pt x="538" y="171"/>
                  </a:cubicBezTo>
                  <a:cubicBezTo>
                    <a:pt x="538" y="169"/>
                    <a:pt x="537" y="167"/>
                    <a:pt x="537" y="165"/>
                  </a:cubicBezTo>
                  <a:cubicBezTo>
                    <a:pt x="536" y="159"/>
                    <a:pt x="535" y="153"/>
                    <a:pt x="534" y="147"/>
                  </a:cubicBezTo>
                  <a:cubicBezTo>
                    <a:pt x="529" y="117"/>
                    <a:pt x="517" y="94"/>
                    <a:pt x="501" y="68"/>
                  </a:cubicBezTo>
                  <a:cubicBezTo>
                    <a:pt x="495" y="60"/>
                    <a:pt x="489" y="53"/>
                    <a:pt x="482" y="46"/>
                  </a:cubicBezTo>
                  <a:cubicBezTo>
                    <a:pt x="471" y="35"/>
                    <a:pt x="457" y="26"/>
                    <a:pt x="443" y="20"/>
                  </a:cubicBezTo>
                  <a:cubicBezTo>
                    <a:pt x="443" y="20"/>
                    <a:pt x="442" y="19"/>
                    <a:pt x="442" y="19"/>
                  </a:cubicBezTo>
                  <a:cubicBezTo>
                    <a:pt x="446" y="20"/>
                    <a:pt x="450" y="21"/>
                    <a:pt x="454" y="21"/>
                  </a:cubicBezTo>
                  <a:cubicBezTo>
                    <a:pt x="448" y="15"/>
                    <a:pt x="431" y="11"/>
                    <a:pt x="422" y="9"/>
                  </a:cubicBezTo>
                  <a:cubicBezTo>
                    <a:pt x="411" y="6"/>
                    <a:pt x="400" y="6"/>
                    <a:pt x="389" y="6"/>
                  </a:cubicBezTo>
                  <a:cubicBezTo>
                    <a:pt x="393" y="5"/>
                    <a:pt x="397" y="3"/>
                    <a:pt x="401" y="3"/>
                  </a:cubicBezTo>
                  <a:cubicBezTo>
                    <a:pt x="385" y="0"/>
                    <a:pt x="353" y="2"/>
                    <a:pt x="336" y="13"/>
                  </a:cubicBezTo>
                  <a:cubicBezTo>
                    <a:pt x="334" y="13"/>
                    <a:pt x="331" y="14"/>
                    <a:pt x="328" y="15"/>
                  </a:cubicBezTo>
                  <a:cubicBezTo>
                    <a:pt x="311" y="15"/>
                    <a:pt x="294" y="17"/>
                    <a:pt x="278" y="26"/>
                  </a:cubicBezTo>
                  <a:cubicBezTo>
                    <a:pt x="284" y="27"/>
                    <a:pt x="293" y="22"/>
                    <a:pt x="299" y="25"/>
                  </a:cubicBezTo>
                  <a:cubicBezTo>
                    <a:pt x="281" y="29"/>
                    <a:pt x="264" y="35"/>
                    <a:pt x="252" y="51"/>
                  </a:cubicBezTo>
                  <a:cubicBezTo>
                    <a:pt x="259" y="47"/>
                    <a:pt x="267" y="45"/>
                    <a:pt x="275" y="44"/>
                  </a:cubicBezTo>
                  <a:cubicBezTo>
                    <a:pt x="261" y="53"/>
                    <a:pt x="243" y="62"/>
                    <a:pt x="234" y="76"/>
                  </a:cubicBezTo>
                  <a:cubicBezTo>
                    <a:pt x="241" y="73"/>
                    <a:pt x="248" y="68"/>
                    <a:pt x="255" y="65"/>
                  </a:cubicBezTo>
                  <a:cubicBezTo>
                    <a:pt x="248" y="72"/>
                    <a:pt x="244" y="80"/>
                    <a:pt x="241" y="89"/>
                  </a:cubicBezTo>
                  <a:cubicBezTo>
                    <a:pt x="234" y="101"/>
                    <a:pt x="228" y="115"/>
                    <a:pt x="226" y="131"/>
                  </a:cubicBezTo>
                  <a:cubicBezTo>
                    <a:pt x="224" y="138"/>
                    <a:pt x="224" y="146"/>
                    <a:pt x="224" y="154"/>
                  </a:cubicBezTo>
                  <a:cubicBezTo>
                    <a:pt x="224" y="178"/>
                    <a:pt x="224" y="201"/>
                    <a:pt x="231" y="224"/>
                  </a:cubicBezTo>
                  <a:cubicBezTo>
                    <a:pt x="231" y="224"/>
                    <a:pt x="231" y="224"/>
                    <a:pt x="231" y="224"/>
                  </a:cubicBezTo>
                  <a:cubicBezTo>
                    <a:pt x="231" y="225"/>
                    <a:pt x="231" y="226"/>
                    <a:pt x="232" y="227"/>
                  </a:cubicBezTo>
                  <a:cubicBezTo>
                    <a:pt x="232" y="228"/>
                    <a:pt x="233" y="230"/>
                    <a:pt x="233" y="232"/>
                  </a:cubicBezTo>
                  <a:cubicBezTo>
                    <a:pt x="233" y="232"/>
                    <a:pt x="233" y="232"/>
                    <a:pt x="233" y="232"/>
                  </a:cubicBezTo>
                  <a:cubicBezTo>
                    <a:pt x="234" y="234"/>
                    <a:pt x="234" y="235"/>
                    <a:pt x="235" y="237"/>
                  </a:cubicBezTo>
                  <a:cubicBezTo>
                    <a:pt x="235" y="237"/>
                    <a:pt x="235" y="237"/>
                    <a:pt x="235" y="238"/>
                  </a:cubicBezTo>
                  <a:cubicBezTo>
                    <a:pt x="235" y="239"/>
                    <a:pt x="236" y="241"/>
                    <a:pt x="236" y="243"/>
                  </a:cubicBezTo>
                  <a:cubicBezTo>
                    <a:pt x="236" y="243"/>
                    <a:pt x="236" y="243"/>
                    <a:pt x="236" y="243"/>
                  </a:cubicBezTo>
                  <a:cubicBezTo>
                    <a:pt x="237" y="245"/>
                    <a:pt x="237" y="246"/>
                    <a:pt x="238" y="248"/>
                  </a:cubicBezTo>
                  <a:cubicBezTo>
                    <a:pt x="238" y="248"/>
                    <a:pt x="238" y="248"/>
                    <a:pt x="238" y="249"/>
                  </a:cubicBezTo>
                  <a:cubicBezTo>
                    <a:pt x="239" y="250"/>
                    <a:pt x="239" y="252"/>
                    <a:pt x="240" y="253"/>
                  </a:cubicBezTo>
                  <a:cubicBezTo>
                    <a:pt x="240" y="254"/>
                    <a:pt x="240" y="254"/>
                    <a:pt x="241" y="255"/>
                  </a:cubicBezTo>
                  <a:cubicBezTo>
                    <a:pt x="241" y="256"/>
                    <a:pt x="242" y="257"/>
                    <a:pt x="242" y="259"/>
                  </a:cubicBezTo>
                  <a:cubicBezTo>
                    <a:pt x="243" y="259"/>
                    <a:pt x="243" y="260"/>
                    <a:pt x="243" y="260"/>
                  </a:cubicBezTo>
                  <a:cubicBezTo>
                    <a:pt x="244" y="262"/>
                    <a:pt x="244" y="263"/>
                    <a:pt x="245" y="264"/>
                  </a:cubicBezTo>
                  <a:cubicBezTo>
                    <a:pt x="245" y="265"/>
                    <a:pt x="245" y="265"/>
                    <a:pt x="245" y="265"/>
                  </a:cubicBezTo>
                  <a:cubicBezTo>
                    <a:pt x="242" y="264"/>
                    <a:pt x="239" y="264"/>
                    <a:pt x="236" y="264"/>
                  </a:cubicBezTo>
                  <a:cubicBezTo>
                    <a:pt x="232" y="265"/>
                    <a:pt x="229" y="265"/>
                    <a:pt x="227" y="267"/>
                  </a:cubicBezTo>
                  <a:cubicBezTo>
                    <a:pt x="219" y="271"/>
                    <a:pt x="218" y="279"/>
                    <a:pt x="218" y="287"/>
                  </a:cubicBezTo>
                  <a:cubicBezTo>
                    <a:pt x="219" y="297"/>
                    <a:pt x="227" y="304"/>
                    <a:pt x="234" y="311"/>
                  </a:cubicBezTo>
                  <a:cubicBezTo>
                    <a:pt x="246" y="323"/>
                    <a:pt x="252" y="339"/>
                    <a:pt x="261" y="352"/>
                  </a:cubicBezTo>
                  <a:cubicBezTo>
                    <a:pt x="265" y="357"/>
                    <a:pt x="271" y="364"/>
                    <a:pt x="279" y="363"/>
                  </a:cubicBezTo>
                  <a:cubicBezTo>
                    <a:pt x="279" y="363"/>
                    <a:pt x="279" y="363"/>
                    <a:pt x="279" y="363"/>
                  </a:cubicBezTo>
                  <a:cubicBezTo>
                    <a:pt x="279" y="363"/>
                    <a:pt x="279" y="363"/>
                    <a:pt x="279" y="363"/>
                  </a:cubicBezTo>
                  <a:cubicBezTo>
                    <a:pt x="281" y="362"/>
                    <a:pt x="283" y="361"/>
                    <a:pt x="284" y="360"/>
                  </a:cubicBezTo>
                  <a:cubicBezTo>
                    <a:pt x="292" y="376"/>
                    <a:pt x="301" y="392"/>
                    <a:pt x="310" y="403"/>
                  </a:cubicBezTo>
                  <a:cubicBezTo>
                    <a:pt x="313" y="427"/>
                    <a:pt x="315" y="465"/>
                    <a:pt x="301" y="480"/>
                  </a:cubicBezTo>
                  <a:cubicBezTo>
                    <a:pt x="281" y="503"/>
                    <a:pt x="221" y="510"/>
                    <a:pt x="194" y="516"/>
                  </a:cubicBezTo>
                  <a:cubicBezTo>
                    <a:pt x="167" y="523"/>
                    <a:pt x="91" y="519"/>
                    <a:pt x="79" y="655"/>
                  </a:cubicBezTo>
                  <a:cubicBezTo>
                    <a:pt x="68" y="790"/>
                    <a:pt x="15" y="884"/>
                    <a:pt x="7" y="982"/>
                  </a:cubicBezTo>
                  <a:cubicBezTo>
                    <a:pt x="0" y="1081"/>
                    <a:pt x="15" y="1213"/>
                    <a:pt x="17" y="1245"/>
                  </a:cubicBezTo>
                  <a:cubicBezTo>
                    <a:pt x="20" y="1278"/>
                    <a:pt x="22" y="1347"/>
                    <a:pt x="11" y="1379"/>
                  </a:cubicBezTo>
                  <a:cubicBezTo>
                    <a:pt x="0" y="1410"/>
                    <a:pt x="8" y="1454"/>
                    <a:pt x="8" y="1454"/>
                  </a:cubicBezTo>
                  <a:cubicBezTo>
                    <a:pt x="8" y="1454"/>
                    <a:pt x="8" y="1454"/>
                    <a:pt x="8" y="1454"/>
                  </a:cubicBezTo>
                  <a:cubicBezTo>
                    <a:pt x="8" y="1455"/>
                    <a:pt x="8" y="1455"/>
                    <a:pt x="8" y="1455"/>
                  </a:cubicBezTo>
                  <a:cubicBezTo>
                    <a:pt x="8" y="1455"/>
                    <a:pt x="13" y="1461"/>
                    <a:pt x="21" y="1468"/>
                  </a:cubicBezTo>
                  <a:cubicBezTo>
                    <a:pt x="21" y="1470"/>
                    <a:pt x="22" y="1472"/>
                    <a:pt x="24" y="1474"/>
                  </a:cubicBezTo>
                  <a:cubicBezTo>
                    <a:pt x="22" y="1469"/>
                    <a:pt x="22" y="1469"/>
                    <a:pt x="22" y="1469"/>
                  </a:cubicBezTo>
                  <a:cubicBezTo>
                    <a:pt x="29" y="1476"/>
                    <a:pt x="39" y="1483"/>
                    <a:pt x="45" y="1483"/>
                  </a:cubicBezTo>
                  <a:cubicBezTo>
                    <a:pt x="45" y="1483"/>
                    <a:pt x="78" y="1509"/>
                    <a:pt x="96" y="1508"/>
                  </a:cubicBezTo>
                  <a:cubicBezTo>
                    <a:pt x="100" y="1507"/>
                    <a:pt x="99" y="1498"/>
                    <a:pt x="99" y="1498"/>
                  </a:cubicBezTo>
                  <a:cubicBezTo>
                    <a:pt x="99" y="1498"/>
                    <a:pt x="110" y="1500"/>
                    <a:pt x="110" y="1491"/>
                  </a:cubicBezTo>
                  <a:cubicBezTo>
                    <a:pt x="110" y="1490"/>
                    <a:pt x="110" y="1489"/>
                    <a:pt x="110" y="1489"/>
                  </a:cubicBezTo>
                  <a:cubicBezTo>
                    <a:pt x="108" y="1480"/>
                    <a:pt x="89" y="1472"/>
                    <a:pt x="88" y="1471"/>
                  </a:cubicBezTo>
                  <a:cubicBezTo>
                    <a:pt x="88" y="1465"/>
                    <a:pt x="86" y="1423"/>
                    <a:pt x="86" y="1421"/>
                  </a:cubicBezTo>
                  <a:cubicBezTo>
                    <a:pt x="85" y="1419"/>
                    <a:pt x="99" y="1400"/>
                    <a:pt x="101" y="1398"/>
                  </a:cubicBezTo>
                  <a:cubicBezTo>
                    <a:pt x="101" y="1401"/>
                    <a:pt x="100" y="1413"/>
                    <a:pt x="102" y="1425"/>
                  </a:cubicBezTo>
                  <a:cubicBezTo>
                    <a:pt x="105" y="1442"/>
                    <a:pt x="113" y="1460"/>
                    <a:pt x="133" y="1463"/>
                  </a:cubicBezTo>
                  <a:cubicBezTo>
                    <a:pt x="133" y="1463"/>
                    <a:pt x="136" y="1426"/>
                    <a:pt x="138" y="1420"/>
                  </a:cubicBezTo>
                  <a:cubicBezTo>
                    <a:pt x="139" y="1414"/>
                    <a:pt x="139" y="1350"/>
                    <a:pt x="139" y="1350"/>
                  </a:cubicBezTo>
                  <a:cubicBezTo>
                    <a:pt x="139" y="1350"/>
                    <a:pt x="139" y="1348"/>
                    <a:pt x="138" y="1345"/>
                  </a:cubicBezTo>
                  <a:cubicBezTo>
                    <a:pt x="137" y="1339"/>
                    <a:pt x="133" y="1325"/>
                    <a:pt x="118" y="1306"/>
                  </a:cubicBezTo>
                  <a:cubicBezTo>
                    <a:pt x="109" y="1294"/>
                    <a:pt x="105" y="1282"/>
                    <a:pt x="103" y="1269"/>
                  </a:cubicBezTo>
                  <a:cubicBezTo>
                    <a:pt x="100" y="1252"/>
                    <a:pt x="101" y="1236"/>
                    <a:pt x="100" y="1223"/>
                  </a:cubicBezTo>
                  <a:cubicBezTo>
                    <a:pt x="98" y="1200"/>
                    <a:pt x="117" y="1048"/>
                    <a:pt x="122" y="1031"/>
                  </a:cubicBezTo>
                  <a:cubicBezTo>
                    <a:pt x="128" y="1014"/>
                    <a:pt x="132" y="953"/>
                    <a:pt x="131" y="934"/>
                  </a:cubicBezTo>
                  <a:cubicBezTo>
                    <a:pt x="129" y="914"/>
                    <a:pt x="166" y="815"/>
                    <a:pt x="168" y="810"/>
                  </a:cubicBezTo>
                  <a:cubicBezTo>
                    <a:pt x="170" y="809"/>
                    <a:pt x="170" y="809"/>
                    <a:pt x="170" y="809"/>
                  </a:cubicBezTo>
                  <a:cubicBezTo>
                    <a:pt x="170" y="825"/>
                    <a:pt x="171" y="841"/>
                    <a:pt x="172" y="855"/>
                  </a:cubicBezTo>
                  <a:cubicBezTo>
                    <a:pt x="178" y="907"/>
                    <a:pt x="181" y="1087"/>
                    <a:pt x="176" y="1126"/>
                  </a:cubicBezTo>
                  <a:cubicBezTo>
                    <a:pt x="171" y="1165"/>
                    <a:pt x="182" y="1180"/>
                    <a:pt x="162" y="1319"/>
                  </a:cubicBezTo>
                  <a:cubicBezTo>
                    <a:pt x="161" y="1319"/>
                    <a:pt x="161" y="1319"/>
                    <a:pt x="161" y="1319"/>
                  </a:cubicBezTo>
                  <a:cubicBezTo>
                    <a:pt x="161" y="1319"/>
                    <a:pt x="151" y="1402"/>
                    <a:pt x="147" y="1433"/>
                  </a:cubicBezTo>
                  <a:cubicBezTo>
                    <a:pt x="143" y="1460"/>
                    <a:pt x="136" y="1546"/>
                    <a:pt x="149" y="1620"/>
                  </a:cubicBezTo>
                  <a:cubicBezTo>
                    <a:pt x="151" y="1630"/>
                    <a:pt x="153" y="1640"/>
                    <a:pt x="156" y="1650"/>
                  </a:cubicBezTo>
                  <a:cubicBezTo>
                    <a:pt x="164" y="1679"/>
                    <a:pt x="169" y="1704"/>
                    <a:pt x="173" y="1727"/>
                  </a:cubicBezTo>
                  <a:cubicBezTo>
                    <a:pt x="180" y="1765"/>
                    <a:pt x="182" y="1798"/>
                    <a:pt x="180" y="1833"/>
                  </a:cubicBezTo>
                  <a:cubicBezTo>
                    <a:pt x="177" y="1890"/>
                    <a:pt x="190" y="1943"/>
                    <a:pt x="191" y="1997"/>
                  </a:cubicBezTo>
                  <a:cubicBezTo>
                    <a:pt x="192" y="2041"/>
                    <a:pt x="197" y="2161"/>
                    <a:pt x="216" y="2265"/>
                  </a:cubicBezTo>
                  <a:cubicBezTo>
                    <a:pt x="220" y="2289"/>
                    <a:pt x="225" y="2313"/>
                    <a:pt x="231" y="2334"/>
                  </a:cubicBezTo>
                  <a:cubicBezTo>
                    <a:pt x="234" y="2345"/>
                    <a:pt x="236" y="2355"/>
                    <a:pt x="238" y="2364"/>
                  </a:cubicBezTo>
                  <a:cubicBezTo>
                    <a:pt x="255" y="2457"/>
                    <a:pt x="224" y="2499"/>
                    <a:pt x="224" y="2499"/>
                  </a:cubicBezTo>
                  <a:cubicBezTo>
                    <a:pt x="224" y="2499"/>
                    <a:pt x="200" y="2541"/>
                    <a:pt x="192" y="2571"/>
                  </a:cubicBezTo>
                  <a:cubicBezTo>
                    <a:pt x="187" y="2589"/>
                    <a:pt x="173" y="2594"/>
                    <a:pt x="168" y="2608"/>
                  </a:cubicBezTo>
                  <a:cubicBezTo>
                    <a:pt x="164" y="2620"/>
                    <a:pt x="150" y="2629"/>
                    <a:pt x="153" y="2648"/>
                  </a:cubicBezTo>
                  <a:cubicBezTo>
                    <a:pt x="153" y="2651"/>
                    <a:pt x="154" y="2654"/>
                    <a:pt x="155" y="2657"/>
                  </a:cubicBezTo>
                  <a:cubicBezTo>
                    <a:pt x="155" y="2657"/>
                    <a:pt x="160" y="2682"/>
                    <a:pt x="172" y="2673"/>
                  </a:cubicBezTo>
                  <a:cubicBezTo>
                    <a:pt x="172" y="2673"/>
                    <a:pt x="182" y="2690"/>
                    <a:pt x="194" y="2683"/>
                  </a:cubicBezTo>
                  <a:cubicBezTo>
                    <a:pt x="194" y="2684"/>
                    <a:pt x="194" y="2684"/>
                    <a:pt x="194" y="2685"/>
                  </a:cubicBezTo>
                  <a:cubicBezTo>
                    <a:pt x="195" y="2683"/>
                    <a:pt x="195" y="2683"/>
                    <a:pt x="195" y="2683"/>
                  </a:cubicBezTo>
                  <a:cubicBezTo>
                    <a:pt x="196" y="2685"/>
                    <a:pt x="211" y="2700"/>
                    <a:pt x="221" y="2685"/>
                  </a:cubicBezTo>
                  <a:cubicBezTo>
                    <a:pt x="221" y="2686"/>
                    <a:pt x="221" y="2687"/>
                    <a:pt x="222" y="2689"/>
                  </a:cubicBezTo>
                  <a:cubicBezTo>
                    <a:pt x="223" y="2696"/>
                    <a:pt x="228" y="2706"/>
                    <a:pt x="249" y="2705"/>
                  </a:cubicBezTo>
                  <a:cubicBezTo>
                    <a:pt x="279" y="2703"/>
                    <a:pt x="281" y="2690"/>
                    <a:pt x="280" y="2672"/>
                  </a:cubicBezTo>
                  <a:cubicBezTo>
                    <a:pt x="279" y="2654"/>
                    <a:pt x="293" y="2651"/>
                    <a:pt x="293" y="2651"/>
                  </a:cubicBezTo>
                  <a:cubicBezTo>
                    <a:pt x="293" y="2651"/>
                    <a:pt x="314" y="2635"/>
                    <a:pt x="314" y="2616"/>
                  </a:cubicBezTo>
                  <a:cubicBezTo>
                    <a:pt x="314" y="2596"/>
                    <a:pt x="328" y="2580"/>
                    <a:pt x="328" y="2580"/>
                  </a:cubicBezTo>
                  <a:cubicBezTo>
                    <a:pt x="328" y="2580"/>
                    <a:pt x="344" y="2573"/>
                    <a:pt x="337" y="2535"/>
                  </a:cubicBezTo>
                  <a:cubicBezTo>
                    <a:pt x="337" y="2532"/>
                    <a:pt x="336" y="2528"/>
                    <a:pt x="335" y="2524"/>
                  </a:cubicBezTo>
                  <a:cubicBezTo>
                    <a:pt x="335" y="2523"/>
                    <a:pt x="341" y="2500"/>
                    <a:pt x="337" y="2478"/>
                  </a:cubicBezTo>
                  <a:cubicBezTo>
                    <a:pt x="337" y="2477"/>
                    <a:pt x="336" y="2475"/>
                    <a:pt x="336" y="2473"/>
                  </a:cubicBezTo>
                  <a:cubicBezTo>
                    <a:pt x="336" y="2472"/>
                    <a:pt x="335" y="2471"/>
                    <a:pt x="335" y="2469"/>
                  </a:cubicBezTo>
                  <a:cubicBezTo>
                    <a:pt x="330" y="2440"/>
                    <a:pt x="332" y="2368"/>
                    <a:pt x="333" y="2341"/>
                  </a:cubicBezTo>
                  <a:cubicBezTo>
                    <a:pt x="334" y="2311"/>
                    <a:pt x="352" y="2147"/>
                    <a:pt x="340" y="2083"/>
                  </a:cubicBezTo>
                  <a:cubicBezTo>
                    <a:pt x="340" y="2083"/>
                    <a:pt x="340" y="2083"/>
                    <a:pt x="340" y="2082"/>
                  </a:cubicBezTo>
                  <a:cubicBezTo>
                    <a:pt x="340" y="2082"/>
                    <a:pt x="340" y="2082"/>
                    <a:pt x="340" y="2082"/>
                  </a:cubicBezTo>
                  <a:cubicBezTo>
                    <a:pt x="339" y="2079"/>
                    <a:pt x="339" y="2076"/>
                    <a:pt x="338" y="2073"/>
                  </a:cubicBezTo>
                  <a:cubicBezTo>
                    <a:pt x="321" y="1974"/>
                    <a:pt x="348" y="1939"/>
                    <a:pt x="348" y="1890"/>
                  </a:cubicBezTo>
                  <a:cubicBezTo>
                    <a:pt x="348" y="1890"/>
                    <a:pt x="352" y="1833"/>
                    <a:pt x="346" y="1787"/>
                  </a:cubicBezTo>
                  <a:cubicBezTo>
                    <a:pt x="341" y="1740"/>
                    <a:pt x="351" y="1688"/>
                    <a:pt x="357" y="1629"/>
                  </a:cubicBezTo>
                  <a:cubicBezTo>
                    <a:pt x="360" y="1591"/>
                    <a:pt x="366" y="1555"/>
                    <a:pt x="370" y="1527"/>
                  </a:cubicBezTo>
                  <a:cubicBezTo>
                    <a:pt x="375" y="1529"/>
                    <a:pt x="381" y="1530"/>
                    <a:pt x="387" y="1530"/>
                  </a:cubicBezTo>
                  <a:cubicBezTo>
                    <a:pt x="389" y="1530"/>
                    <a:pt x="391" y="1530"/>
                    <a:pt x="393" y="1529"/>
                  </a:cubicBezTo>
                  <a:cubicBezTo>
                    <a:pt x="397" y="1557"/>
                    <a:pt x="403" y="1592"/>
                    <a:pt x="406" y="1628"/>
                  </a:cubicBezTo>
                  <a:cubicBezTo>
                    <a:pt x="412" y="1687"/>
                    <a:pt x="422" y="1739"/>
                    <a:pt x="416" y="1786"/>
                  </a:cubicBezTo>
                  <a:cubicBezTo>
                    <a:pt x="411" y="1833"/>
                    <a:pt x="415" y="1889"/>
                    <a:pt x="415" y="1889"/>
                  </a:cubicBezTo>
                  <a:cubicBezTo>
                    <a:pt x="415" y="1900"/>
                    <a:pt x="416" y="1911"/>
                    <a:pt x="418" y="1921"/>
                  </a:cubicBezTo>
                  <a:cubicBezTo>
                    <a:pt x="420" y="1934"/>
                    <a:pt x="423" y="1946"/>
                    <a:pt x="426" y="1960"/>
                  </a:cubicBezTo>
                  <a:cubicBezTo>
                    <a:pt x="431" y="1989"/>
                    <a:pt x="434" y="2026"/>
                    <a:pt x="423" y="2082"/>
                  </a:cubicBezTo>
                  <a:cubicBezTo>
                    <a:pt x="411" y="2147"/>
                    <a:pt x="429" y="2311"/>
                    <a:pt x="430" y="2340"/>
                  </a:cubicBezTo>
                  <a:cubicBezTo>
                    <a:pt x="431" y="2369"/>
                    <a:pt x="433" y="2450"/>
                    <a:pt x="427" y="2473"/>
                  </a:cubicBezTo>
                  <a:cubicBezTo>
                    <a:pt x="423" y="2490"/>
                    <a:pt x="425" y="2507"/>
                    <a:pt x="426" y="2516"/>
                  </a:cubicBezTo>
                  <a:cubicBezTo>
                    <a:pt x="427" y="2520"/>
                    <a:pt x="428" y="2522"/>
                    <a:pt x="428" y="2523"/>
                  </a:cubicBezTo>
                  <a:cubicBezTo>
                    <a:pt x="423" y="2541"/>
                    <a:pt x="423" y="2553"/>
                    <a:pt x="425" y="2562"/>
                  </a:cubicBezTo>
                  <a:cubicBezTo>
                    <a:pt x="428" y="2576"/>
                    <a:pt x="435" y="2580"/>
                    <a:pt x="435" y="2580"/>
                  </a:cubicBezTo>
                  <a:cubicBezTo>
                    <a:pt x="435" y="2580"/>
                    <a:pt x="446" y="2592"/>
                    <a:pt x="449" y="2608"/>
                  </a:cubicBezTo>
                  <a:cubicBezTo>
                    <a:pt x="449" y="2610"/>
                    <a:pt x="449" y="2613"/>
                    <a:pt x="449" y="2615"/>
                  </a:cubicBezTo>
                  <a:cubicBezTo>
                    <a:pt x="449" y="2616"/>
                    <a:pt x="449" y="2618"/>
                    <a:pt x="450" y="2619"/>
                  </a:cubicBezTo>
                  <a:cubicBezTo>
                    <a:pt x="452" y="2637"/>
                    <a:pt x="470" y="2651"/>
                    <a:pt x="470" y="2651"/>
                  </a:cubicBezTo>
                  <a:cubicBezTo>
                    <a:pt x="470" y="2651"/>
                    <a:pt x="480" y="2653"/>
                    <a:pt x="483" y="2665"/>
                  </a:cubicBezTo>
                  <a:cubicBezTo>
                    <a:pt x="483" y="2667"/>
                    <a:pt x="483" y="2669"/>
                    <a:pt x="483" y="2671"/>
                  </a:cubicBezTo>
                  <a:cubicBezTo>
                    <a:pt x="483" y="2676"/>
                    <a:pt x="483" y="2680"/>
                    <a:pt x="483" y="2684"/>
                  </a:cubicBezTo>
                  <a:cubicBezTo>
                    <a:pt x="485" y="2696"/>
                    <a:pt x="492" y="2703"/>
                    <a:pt x="514" y="2705"/>
                  </a:cubicBezTo>
                  <a:cubicBezTo>
                    <a:pt x="544" y="2707"/>
                    <a:pt x="542" y="2685"/>
                    <a:pt x="542" y="2685"/>
                  </a:cubicBezTo>
                  <a:cubicBezTo>
                    <a:pt x="551" y="2699"/>
                    <a:pt x="566" y="2686"/>
                    <a:pt x="568" y="2683"/>
                  </a:cubicBezTo>
                  <a:cubicBezTo>
                    <a:pt x="569" y="2685"/>
                    <a:pt x="569" y="2685"/>
                    <a:pt x="569" y="2685"/>
                  </a:cubicBezTo>
                  <a:cubicBezTo>
                    <a:pt x="569" y="2684"/>
                    <a:pt x="569" y="2684"/>
                    <a:pt x="569" y="2683"/>
                  </a:cubicBezTo>
                  <a:cubicBezTo>
                    <a:pt x="581" y="2690"/>
                    <a:pt x="591" y="2673"/>
                    <a:pt x="591" y="2673"/>
                  </a:cubicBezTo>
                  <a:cubicBezTo>
                    <a:pt x="603" y="2682"/>
                    <a:pt x="608" y="2657"/>
                    <a:pt x="608" y="2657"/>
                  </a:cubicBezTo>
                  <a:cubicBezTo>
                    <a:pt x="611" y="2649"/>
                    <a:pt x="611" y="2642"/>
                    <a:pt x="610" y="2637"/>
                  </a:cubicBezTo>
                  <a:cubicBezTo>
                    <a:pt x="607" y="2625"/>
                    <a:pt x="598" y="2617"/>
                    <a:pt x="595" y="2608"/>
                  </a:cubicBezTo>
                  <a:cubicBezTo>
                    <a:pt x="590" y="2594"/>
                    <a:pt x="576" y="2589"/>
                    <a:pt x="571" y="2571"/>
                  </a:cubicBezTo>
                  <a:cubicBezTo>
                    <a:pt x="563" y="2541"/>
                    <a:pt x="539" y="2499"/>
                    <a:pt x="539" y="2499"/>
                  </a:cubicBezTo>
                  <a:cubicBezTo>
                    <a:pt x="539" y="2499"/>
                    <a:pt x="528" y="2484"/>
                    <a:pt x="523" y="2454"/>
                  </a:cubicBezTo>
                  <a:cubicBezTo>
                    <a:pt x="518" y="2427"/>
                    <a:pt x="517" y="2387"/>
                    <a:pt x="532" y="2334"/>
                  </a:cubicBezTo>
                  <a:cubicBezTo>
                    <a:pt x="563" y="2220"/>
                    <a:pt x="570" y="2052"/>
                    <a:pt x="572" y="1998"/>
                  </a:cubicBezTo>
                  <a:cubicBezTo>
                    <a:pt x="573" y="1944"/>
                    <a:pt x="586" y="1891"/>
                    <a:pt x="583" y="1834"/>
                  </a:cubicBezTo>
                  <a:cubicBezTo>
                    <a:pt x="580" y="1777"/>
                    <a:pt x="586" y="1729"/>
                    <a:pt x="607" y="1650"/>
                  </a:cubicBezTo>
                  <a:cubicBezTo>
                    <a:pt x="629" y="1572"/>
                    <a:pt x="621" y="1465"/>
                    <a:pt x="623" y="1433"/>
                  </a:cubicBezTo>
                  <a:cubicBezTo>
                    <a:pt x="627" y="1376"/>
                    <a:pt x="620" y="1312"/>
                    <a:pt x="620" y="1312"/>
                  </a:cubicBezTo>
                  <a:cubicBezTo>
                    <a:pt x="620" y="1312"/>
                    <a:pt x="620" y="1312"/>
                    <a:pt x="620" y="1312"/>
                  </a:cubicBezTo>
                  <a:cubicBezTo>
                    <a:pt x="620" y="1311"/>
                    <a:pt x="620" y="1311"/>
                    <a:pt x="620" y="1311"/>
                  </a:cubicBezTo>
                  <a:cubicBezTo>
                    <a:pt x="619" y="1311"/>
                    <a:pt x="619" y="1311"/>
                    <a:pt x="619" y="1311"/>
                  </a:cubicBezTo>
                  <a:cubicBezTo>
                    <a:pt x="618" y="1299"/>
                    <a:pt x="614" y="1276"/>
                    <a:pt x="611" y="1255"/>
                  </a:cubicBezTo>
                  <a:cubicBezTo>
                    <a:pt x="608" y="1242"/>
                    <a:pt x="606" y="1229"/>
                    <a:pt x="603" y="1219"/>
                  </a:cubicBezTo>
                  <a:cubicBezTo>
                    <a:pt x="602" y="1215"/>
                    <a:pt x="601" y="1210"/>
                    <a:pt x="600" y="1204"/>
                  </a:cubicBezTo>
                  <a:cubicBezTo>
                    <a:pt x="593" y="1162"/>
                    <a:pt x="587" y="1083"/>
                    <a:pt x="590" y="1038"/>
                  </a:cubicBezTo>
                  <a:cubicBezTo>
                    <a:pt x="593" y="989"/>
                    <a:pt x="626" y="874"/>
                    <a:pt x="627" y="792"/>
                  </a:cubicBezTo>
                  <a:cubicBezTo>
                    <a:pt x="628" y="793"/>
                    <a:pt x="628" y="793"/>
                    <a:pt x="628" y="793"/>
                  </a:cubicBezTo>
                  <a:cubicBezTo>
                    <a:pt x="628" y="794"/>
                    <a:pt x="628" y="794"/>
                    <a:pt x="628" y="794"/>
                  </a:cubicBezTo>
                  <a:cubicBezTo>
                    <a:pt x="628" y="793"/>
                    <a:pt x="628" y="793"/>
                    <a:pt x="628" y="793"/>
                  </a:cubicBezTo>
                  <a:cubicBezTo>
                    <a:pt x="631" y="799"/>
                    <a:pt x="631" y="799"/>
                    <a:pt x="631" y="799"/>
                  </a:cubicBezTo>
                  <a:cubicBezTo>
                    <a:pt x="632" y="805"/>
                    <a:pt x="634" y="814"/>
                    <a:pt x="636" y="827"/>
                  </a:cubicBezTo>
                  <a:cubicBezTo>
                    <a:pt x="641" y="854"/>
                    <a:pt x="649" y="894"/>
                    <a:pt x="656" y="932"/>
                  </a:cubicBezTo>
                  <a:cubicBezTo>
                    <a:pt x="662" y="970"/>
                    <a:pt x="668" y="1004"/>
                    <a:pt x="668" y="1020"/>
                  </a:cubicBezTo>
                  <a:cubicBezTo>
                    <a:pt x="668" y="1058"/>
                    <a:pt x="669" y="1223"/>
                    <a:pt x="672" y="1250"/>
                  </a:cubicBezTo>
                  <a:cubicBezTo>
                    <a:pt x="676" y="1277"/>
                    <a:pt x="677" y="1307"/>
                    <a:pt x="659" y="1331"/>
                  </a:cubicBezTo>
                  <a:cubicBezTo>
                    <a:pt x="641" y="1356"/>
                    <a:pt x="636" y="1373"/>
                    <a:pt x="634" y="1380"/>
                  </a:cubicBezTo>
                  <a:cubicBezTo>
                    <a:pt x="632" y="1386"/>
                    <a:pt x="633" y="1460"/>
                    <a:pt x="633" y="1460"/>
                  </a:cubicBezTo>
                  <a:cubicBezTo>
                    <a:pt x="634" y="1461"/>
                    <a:pt x="634" y="1461"/>
                    <a:pt x="634" y="1461"/>
                  </a:cubicBezTo>
                  <a:cubicBezTo>
                    <a:pt x="634" y="1461"/>
                    <a:pt x="634" y="1461"/>
                    <a:pt x="634" y="1461"/>
                  </a:cubicBezTo>
                  <a:cubicBezTo>
                    <a:pt x="639" y="1486"/>
                    <a:pt x="639" y="1486"/>
                    <a:pt x="639" y="1486"/>
                  </a:cubicBezTo>
                  <a:cubicBezTo>
                    <a:pt x="665" y="1478"/>
                    <a:pt x="660" y="1412"/>
                    <a:pt x="660" y="1412"/>
                  </a:cubicBezTo>
                  <a:cubicBezTo>
                    <a:pt x="668" y="1421"/>
                    <a:pt x="671" y="1431"/>
                    <a:pt x="672" y="1439"/>
                  </a:cubicBezTo>
                  <a:cubicBezTo>
                    <a:pt x="674" y="1448"/>
                    <a:pt x="674" y="1456"/>
                    <a:pt x="674" y="1461"/>
                  </a:cubicBezTo>
                  <a:cubicBezTo>
                    <a:pt x="675" y="1471"/>
                    <a:pt x="672" y="1497"/>
                    <a:pt x="668" y="1500"/>
                  </a:cubicBezTo>
                  <a:cubicBezTo>
                    <a:pt x="665" y="1502"/>
                    <a:pt x="659" y="1519"/>
                    <a:pt x="661" y="1528"/>
                  </a:cubicBezTo>
                  <a:cubicBezTo>
                    <a:pt x="661" y="1531"/>
                    <a:pt x="662" y="1533"/>
                    <a:pt x="663" y="1534"/>
                  </a:cubicBezTo>
                  <a:cubicBezTo>
                    <a:pt x="670" y="1541"/>
                    <a:pt x="682" y="1532"/>
                    <a:pt x="682" y="1532"/>
                  </a:cubicBezTo>
                  <a:cubicBezTo>
                    <a:pt x="691" y="1537"/>
                    <a:pt x="699" y="1530"/>
                    <a:pt x="704" y="1524"/>
                  </a:cubicBezTo>
                  <a:cubicBezTo>
                    <a:pt x="704" y="1525"/>
                    <a:pt x="704" y="1525"/>
                    <a:pt x="704" y="1526"/>
                  </a:cubicBezTo>
                  <a:cubicBezTo>
                    <a:pt x="705" y="1523"/>
                    <a:pt x="705" y="1523"/>
                    <a:pt x="705" y="1523"/>
                  </a:cubicBezTo>
                  <a:cubicBezTo>
                    <a:pt x="707" y="1521"/>
                    <a:pt x="708" y="1519"/>
                    <a:pt x="708" y="1519"/>
                  </a:cubicBezTo>
                  <a:cubicBezTo>
                    <a:pt x="717" y="1520"/>
                    <a:pt x="741" y="1500"/>
                    <a:pt x="750" y="1481"/>
                  </a:cubicBezTo>
                  <a:cubicBezTo>
                    <a:pt x="760" y="1461"/>
                    <a:pt x="765" y="1408"/>
                    <a:pt x="758" y="1367"/>
                  </a:cubicBezTo>
                  <a:cubicBezTo>
                    <a:pt x="750" y="1327"/>
                    <a:pt x="750" y="1273"/>
                    <a:pt x="758" y="1227"/>
                  </a:cubicBezTo>
                  <a:close/>
                </a:path>
              </a:pathLst>
            </a:custGeom>
            <a:grpFill/>
            <a:ln w="19050" cmpd="sng">
              <a:solidFill>
                <a:schemeClr val="bg2"/>
              </a:solidFill>
              <a:round/>
              <a:headEnd/>
              <a:tailEnd/>
            </a:ln>
          </p:spPr>
          <p:txBody>
            <a:bodyPr/>
            <a:lstStyle/>
            <a:p>
              <a:endParaRPr lang="fr-FR" sz="1114"/>
            </a:p>
          </p:txBody>
        </p:sp>
        <p:sp>
          <p:nvSpPr>
            <p:cNvPr id="42" name="Freeform 208">
              <a:extLst>
                <a:ext uri="{FF2B5EF4-FFF2-40B4-BE49-F238E27FC236}">
                  <a16:creationId xmlns:a16="http://schemas.microsoft.com/office/drawing/2014/main" id="{F230410D-C5D8-EFD7-F016-41C3FB9E0DEF}"/>
                </a:ext>
              </a:extLst>
            </p:cNvPr>
            <p:cNvSpPr>
              <a:spLocks/>
            </p:cNvSpPr>
            <p:nvPr/>
          </p:nvSpPr>
          <p:spPr bwMode="auto">
            <a:xfrm>
              <a:off x="1531" y="712"/>
              <a:ext cx="630" cy="2189"/>
            </a:xfrm>
            <a:custGeom>
              <a:avLst/>
              <a:gdLst>
                <a:gd name="T0" fmla="*/ 389 w 778"/>
                <a:gd name="T1" fmla="*/ 340 h 2707"/>
                <a:gd name="T2" fmla="*/ 264 w 778"/>
                <a:gd name="T3" fmla="*/ 215 h 2707"/>
                <a:gd name="T4" fmla="*/ 264 w 778"/>
                <a:gd name="T5" fmla="*/ 213 h 2707"/>
                <a:gd name="T6" fmla="*/ 274 w 778"/>
                <a:gd name="T7" fmla="*/ 193 h 2707"/>
                <a:gd name="T8" fmla="*/ 292 w 778"/>
                <a:gd name="T9" fmla="*/ 150 h 2707"/>
                <a:gd name="T10" fmla="*/ 300 w 778"/>
                <a:gd name="T11" fmla="*/ 116 h 2707"/>
                <a:gd name="T12" fmla="*/ 286 w 778"/>
                <a:gd name="T13" fmla="*/ 112 h 2707"/>
                <a:gd name="T14" fmla="*/ 285 w 778"/>
                <a:gd name="T15" fmla="*/ 87 h 2707"/>
                <a:gd name="T16" fmla="*/ 236 w 778"/>
                <a:gd name="T17" fmla="*/ 11 h 2707"/>
                <a:gd name="T18" fmla="*/ 206 w 778"/>
                <a:gd name="T19" fmla="*/ 3 h 2707"/>
                <a:gd name="T20" fmla="*/ 147 w 778"/>
                <a:gd name="T21" fmla="*/ 14 h 2707"/>
                <a:gd name="T22" fmla="*/ 124 w 778"/>
                <a:gd name="T23" fmla="*/ 40 h 2707"/>
                <a:gd name="T24" fmla="*/ 119 w 778"/>
                <a:gd name="T25" fmla="*/ 82 h 2707"/>
                <a:gd name="T26" fmla="*/ 124 w 778"/>
                <a:gd name="T27" fmla="*/ 123 h 2707"/>
                <a:gd name="T28" fmla="*/ 126 w 778"/>
                <a:gd name="T29" fmla="*/ 129 h 2707"/>
                <a:gd name="T30" fmla="*/ 127 w 778"/>
                <a:gd name="T31" fmla="*/ 134 h 2707"/>
                <a:gd name="T32" fmla="*/ 130 w 778"/>
                <a:gd name="T33" fmla="*/ 139 h 2707"/>
                <a:gd name="T34" fmla="*/ 116 w 778"/>
                <a:gd name="T35" fmla="*/ 152 h 2707"/>
                <a:gd name="T36" fmla="*/ 148 w 778"/>
                <a:gd name="T37" fmla="*/ 192 h 2707"/>
                <a:gd name="T38" fmla="*/ 160 w 778"/>
                <a:gd name="T39" fmla="*/ 254 h 2707"/>
                <a:gd name="T40" fmla="*/ 9 w 778"/>
                <a:gd name="T41" fmla="*/ 658 h 2707"/>
                <a:gd name="T42" fmla="*/ 4 w 778"/>
                <a:gd name="T43" fmla="*/ 770 h 2707"/>
                <a:gd name="T44" fmla="*/ 23 w 778"/>
                <a:gd name="T45" fmla="*/ 784 h 2707"/>
                <a:gd name="T46" fmla="*/ 58 w 778"/>
                <a:gd name="T47" fmla="*/ 788 h 2707"/>
                <a:gd name="T48" fmla="*/ 54 w 778"/>
                <a:gd name="T49" fmla="*/ 754 h 2707"/>
                <a:gd name="T50" fmla="*/ 74 w 778"/>
                <a:gd name="T51" fmla="*/ 712 h 2707"/>
                <a:gd name="T52" fmla="*/ 65 w 778"/>
                <a:gd name="T53" fmla="*/ 545 h 2707"/>
                <a:gd name="T54" fmla="*/ 92 w 778"/>
                <a:gd name="T55" fmla="*/ 452 h 2707"/>
                <a:gd name="T56" fmla="*/ 78 w 778"/>
                <a:gd name="T57" fmla="*/ 758 h 2707"/>
                <a:gd name="T58" fmla="*/ 96 w 778"/>
                <a:gd name="T59" fmla="*/ 969 h 2707"/>
                <a:gd name="T60" fmla="*/ 126 w 778"/>
                <a:gd name="T61" fmla="*/ 1250 h 2707"/>
                <a:gd name="T62" fmla="*/ 81 w 778"/>
                <a:gd name="T63" fmla="*/ 1400 h 2707"/>
                <a:gd name="T64" fmla="*/ 103 w 778"/>
                <a:gd name="T65" fmla="*/ 1420 h 2707"/>
                <a:gd name="T66" fmla="*/ 133 w 778"/>
                <a:gd name="T67" fmla="*/ 1430 h 2707"/>
                <a:gd name="T68" fmla="*/ 174 w 778"/>
                <a:gd name="T69" fmla="*/ 1364 h 2707"/>
                <a:gd name="T70" fmla="*/ 178 w 778"/>
                <a:gd name="T71" fmla="*/ 1308 h 2707"/>
                <a:gd name="T72" fmla="*/ 181 w 778"/>
                <a:gd name="T73" fmla="*/ 1101 h 2707"/>
                <a:gd name="T74" fmla="*/ 184 w 778"/>
                <a:gd name="T75" fmla="*/ 944 h 2707"/>
                <a:gd name="T76" fmla="*/ 209 w 778"/>
                <a:gd name="T77" fmla="*/ 808 h 2707"/>
                <a:gd name="T78" fmla="*/ 222 w 778"/>
                <a:gd name="T79" fmla="*/ 1016 h 2707"/>
                <a:gd name="T80" fmla="*/ 227 w 778"/>
                <a:gd name="T81" fmla="*/ 1308 h 2707"/>
                <a:gd name="T82" fmla="*/ 231 w 778"/>
                <a:gd name="T83" fmla="*/ 1364 h 2707"/>
                <a:gd name="T84" fmla="*/ 250 w 778"/>
                <a:gd name="T85" fmla="*/ 1402 h 2707"/>
                <a:gd name="T86" fmla="*/ 273 w 778"/>
                <a:gd name="T87" fmla="*/ 1430 h 2707"/>
                <a:gd name="T88" fmla="*/ 302 w 778"/>
                <a:gd name="T89" fmla="*/ 1419 h 2707"/>
                <a:gd name="T90" fmla="*/ 316 w 778"/>
                <a:gd name="T91" fmla="*/ 1379 h 2707"/>
                <a:gd name="T92" fmla="*/ 283 w 778"/>
                <a:gd name="T93" fmla="*/ 1234 h 2707"/>
                <a:gd name="T94" fmla="*/ 330 w 778"/>
                <a:gd name="T95" fmla="*/ 758 h 2707"/>
                <a:gd name="T96" fmla="*/ 329 w 778"/>
                <a:gd name="T97" fmla="*/ 693 h 2707"/>
                <a:gd name="T98" fmla="*/ 313 w 778"/>
                <a:gd name="T99" fmla="*/ 548 h 2707"/>
                <a:gd name="T100" fmla="*/ 334 w 778"/>
                <a:gd name="T101" fmla="*/ 419 h 2707"/>
                <a:gd name="T102" fmla="*/ 355 w 778"/>
                <a:gd name="T103" fmla="*/ 539 h 2707"/>
                <a:gd name="T104" fmla="*/ 336 w 778"/>
                <a:gd name="T105" fmla="*/ 772 h 2707"/>
                <a:gd name="T106" fmla="*/ 350 w 778"/>
                <a:gd name="T107" fmla="*/ 746 h 2707"/>
                <a:gd name="T108" fmla="*/ 351 w 778"/>
                <a:gd name="T109" fmla="*/ 808 h 2707"/>
                <a:gd name="T110" fmla="*/ 374 w 778"/>
                <a:gd name="T111" fmla="*/ 807 h 2707"/>
                <a:gd name="T112" fmla="*/ 402 w 778"/>
                <a:gd name="T113" fmla="*/ 723 h 270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778" h="2707">
                  <a:moveTo>
                    <a:pt x="758" y="1227"/>
                  </a:moveTo>
                  <a:cubicBezTo>
                    <a:pt x="775" y="1130"/>
                    <a:pt x="778" y="1007"/>
                    <a:pt x="776" y="974"/>
                  </a:cubicBezTo>
                  <a:cubicBezTo>
                    <a:pt x="773" y="941"/>
                    <a:pt x="743" y="794"/>
                    <a:pt x="736" y="674"/>
                  </a:cubicBezTo>
                  <a:cubicBezTo>
                    <a:pt x="736" y="663"/>
                    <a:pt x="734" y="652"/>
                    <a:pt x="733" y="642"/>
                  </a:cubicBezTo>
                  <a:cubicBezTo>
                    <a:pt x="717" y="550"/>
                    <a:pt x="657" y="530"/>
                    <a:pt x="644" y="529"/>
                  </a:cubicBezTo>
                  <a:cubicBezTo>
                    <a:pt x="629" y="528"/>
                    <a:pt x="575" y="509"/>
                    <a:pt x="528" y="494"/>
                  </a:cubicBezTo>
                  <a:cubicBezTo>
                    <a:pt x="522" y="493"/>
                    <a:pt x="518" y="490"/>
                    <a:pt x="514" y="487"/>
                  </a:cubicBezTo>
                  <a:cubicBezTo>
                    <a:pt x="498" y="469"/>
                    <a:pt x="496" y="433"/>
                    <a:pt x="498" y="407"/>
                  </a:cubicBezTo>
                  <a:cubicBezTo>
                    <a:pt x="498" y="407"/>
                    <a:pt x="498" y="406"/>
                    <a:pt x="498" y="406"/>
                  </a:cubicBezTo>
                  <a:cubicBezTo>
                    <a:pt x="498" y="406"/>
                    <a:pt x="498" y="406"/>
                    <a:pt x="498" y="406"/>
                  </a:cubicBezTo>
                  <a:cubicBezTo>
                    <a:pt x="498" y="405"/>
                    <a:pt x="498" y="403"/>
                    <a:pt x="498" y="402"/>
                  </a:cubicBezTo>
                  <a:cubicBezTo>
                    <a:pt x="498" y="402"/>
                    <a:pt x="498" y="402"/>
                    <a:pt x="498" y="402"/>
                  </a:cubicBezTo>
                  <a:cubicBezTo>
                    <a:pt x="498" y="403"/>
                    <a:pt x="498" y="404"/>
                    <a:pt x="498" y="406"/>
                  </a:cubicBezTo>
                  <a:cubicBezTo>
                    <a:pt x="499" y="401"/>
                    <a:pt x="499" y="401"/>
                    <a:pt x="499" y="401"/>
                  </a:cubicBezTo>
                  <a:cubicBezTo>
                    <a:pt x="502" y="395"/>
                    <a:pt x="504" y="390"/>
                    <a:pt x="507" y="385"/>
                  </a:cubicBezTo>
                  <a:cubicBezTo>
                    <a:pt x="512" y="376"/>
                    <a:pt x="515" y="369"/>
                    <a:pt x="516" y="365"/>
                  </a:cubicBezTo>
                  <a:cubicBezTo>
                    <a:pt x="518" y="357"/>
                    <a:pt x="522" y="341"/>
                    <a:pt x="526" y="321"/>
                  </a:cubicBezTo>
                  <a:cubicBezTo>
                    <a:pt x="530" y="323"/>
                    <a:pt x="534" y="323"/>
                    <a:pt x="538" y="322"/>
                  </a:cubicBezTo>
                  <a:cubicBezTo>
                    <a:pt x="549" y="317"/>
                    <a:pt x="550" y="302"/>
                    <a:pt x="550" y="291"/>
                  </a:cubicBezTo>
                  <a:cubicBezTo>
                    <a:pt x="550" y="289"/>
                    <a:pt x="550" y="287"/>
                    <a:pt x="550" y="285"/>
                  </a:cubicBezTo>
                  <a:cubicBezTo>
                    <a:pt x="550" y="284"/>
                    <a:pt x="550" y="284"/>
                    <a:pt x="550" y="283"/>
                  </a:cubicBezTo>
                  <a:cubicBezTo>
                    <a:pt x="550" y="273"/>
                    <a:pt x="553" y="261"/>
                    <a:pt x="557" y="252"/>
                  </a:cubicBezTo>
                  <a:cubicBezTo>
                    <a:pt x="560" y="242"/>
                    <a:pt x="563" y="234"/>
                    <a:pt x="565" y="224"/>
                  </a:cubicBezTo>
                  <a:cubicBezTo>
                    <a:pt x="565" y="222"/>
                    <a:pt x="565" y="220"/>
                    <a:pt x="565" y="219"/>
                  </a:cubicBezTo>
                  <a:cubicBezTo>
                    <a:pt x="565" y="211"/>
                    <a:pt x="562" y="203"/>
                    <a:pt x="553" y="202"/>
                  </a:cubicBezTo>
                  <a:cubicBezTo>
                    <a:pt x="547" y="202"/>
                    <a:pt x="542" y="206"/>
                    <a:pt x="538" y="211"/>
                  </a:cubicBezTo>
                  <a:cubicBezTo>
                    <a:pt x="538" y="211"/>
                    <a:pt x="538" y="211"/>
                    <a:pt x="538" y="211"/>
                  </a:cubicBezTo>
                  <a:cubicBezTo>
                    <a:pt x="538" y="211"/>
                    <a:pt x="538" y="212"/>
                    <a:pt x="538" y="212"/>
                  </a:cubicBezTo>
                  <a:cubicBezTo>
                    <a:pt x="538" y="210"/>
                    <a:pt x="538" y="208"/>
                    <a:pt x="538" y="206"/>
                  </a:cubicBezTo>
                  <a:cubicBezTo>
                    <a:pt x="539" y="196"/>
                    <a:pt x="541" y="185"/>
                    <a:pt x="539" y="176"/>
                  </a:cubicBezTo>
                  <a:cubicBezTo>
                    <a:pt x="539" y="174"/>
                    <a:pt x="539" y="173"/>
                    <a:pt x="538" y="171"/>
                  </a:cubicBezTo>
                  <a:cubicBezTo>
                    <a:pt x="538" y="169"/>
                    <a:pt x="537" y="167"/>
                    <a:pt x="537" y="165"/>
                  </a:cubicBezTo>
                  <a:cubicBezTo>
                    <a:pt x="536" y="159"/>
                    <a:pt x="535" y="153"/>
                    <a:pt x="534" y="147"/>
                  </a:cubicBezTo>
                  <a:cubicBezTo>
                    <a:pt x="529" y="117"/>
                    <a:pt x="517" y="94"/>
                    <a:pt x="501" y="68"/>
                  </a:cubicBezTo>
                  <a:cubicBezTo>
                    <a:pt x="495" y="60"/>
                    <a:pt x="489" y="53"/>
                    <a:pt x="482" y="46"/>
                  </a:cubicBezTo>
                  <a:cubicBezTo>
                    <a:pt x="471" y="35"/>
                    <a:pt x="457" y="26"/>
                    <a:pt x="443" y="20"/>
                  </a:cubicBezTo>
                  <a:cubicBezTo>
                    <a:pt x="443" y="20"/>
                    <a:pt x="442" y="19"/>
                    <a:pt x="442" y="19"/>
                  </a:cubicBezTo>
                  <a:cubicBezTo>
                    <a:pt x="446" y="20"/>
                    <a:pt x="450" y="21"/>
                    <a:pt x="454" y="21"/>
                  </a:cubicBezTo>
                  <a:cubicBezTo>
                    <a:pt x="448" y="15"/>
                    <a:pt x="431" y="11"/>
                    <a:pt x="422" y="9"/>
                  </a:cubicBezTo>
                  <a:cubicBezTo>
                    <a:pt x="411" y="6"/>
                    <a:pt x="400" y="6"/>
                    <a:pt x="389" y="6"/>
                  </a:cubicBezTo>
                  <a:cubicBezTo>
                    <a:pt x="393" y="5"/>
                    <a:pt x="397" y="3"/>
                    <a:pt x="401" y="3"/>
                  </a:cubicBezTo>
                  <a:cubicBezTo>
                    <a:pt x="385" y="0"/>
                    <a:pt x="353" y="2"/>
                    <a:pt x="336" y="13"/>
                  </a:cubicBezTo>
                  <a:cubicBezTo>
                    <a:pt x="334" y="13"/>
                    <a:pt x="331" y="14"/>
                    <a:pt x="328" y="15"/>
                  </a:cubicBezTo>
                  <a:cubicBezTo>
                    <a:pt x="311" y="15"/>
                    <a:pt x="294" y="17"/>
                    <a:pt x="278" y="26"/>
                  </a:cubicBezTo>
                  <a:cubicBezTo>
                    <a:pt x="284" y="27"/>
                    <a:pt x="293" y="22"/>
                    <a:pt x="299" y="25"/>
                  </a:cubicBezTo>
                  <a:cubicBezTo>
                    <a:pt x="281" y="29"/>
                    <a:pt x="264" y="35"/>
                    <a:pt x="252" y="51"/>
                  </a:cubicBezTo>
                  <a:cubicBezTo>
                    <a:pt x="259" y="47"/>
                    <a:pt x="267" y="45"/>
                    <a:pt x="275" y="44"/>
                  </a:cubicBezTo>
                  <a:cubicBezTo>
                    <a:pt x="261" y="53"/>
                    <a:pt x="243" y="62"/>
                    <a:pt x="234" y="76"/>
                  </a:cubicBezTo>
                  <a:cubicBezTo>
                    <a:pt x="241" y="73"/>
                    <a:pt x="248" y="68"/>
                    <a:pt x="255" y="65"/>
                  </a:cubicBezTo>
                  <a:cubicBezTo>
                    <a:pt x="248" y="72"/>
                    <a:pt x="244" y="80"/>
                    <a:pt x="241" y="89"/>
                  </a:cubicBezTo>
                  <a:cubicBezTo>
                    <a:pt x="234" y="101"/>
                    <a:pt x="228" y="115"/>
                    <a:pt x="226" y="131"/>
                  </a:cubicBezTo>
                  <a:cubicBezTo>
                    <a:pt x="224" y="138"/>
                    <a:pt x="224" y="146"/>
                    <a:pt x="224" y="154"/>
                  </a:cubicBezTo>
                  <a:cubicBezTo>
                    <a:pt x="224" y="178"/>
                    <a:pt x="224" y="201"/>
                    <a:pt x="231" y="224"/>
                  </a:cubicBezTo>
                  <a:cubicBezTo>
                    <a:pt x="231" y="224"/>
                    <a:pt x="231" y="224"/>
                    <a:pt x="231" y="224"/>
                  </a:cubicBezTo>
                  <a:cubicBezTo>
                    <a:pt x="231" y="225"/>
                    <a:pt x="231" y="226"/>
                    <a:pt x="232" y="227"/>
                  </a:cubicBezTo>
                  <a:cubicBezTo>
                    <a:pt x="232" y="228"/>
                    <a:pt x="233" y="230"/>
                    <a:pt x="233" y="232"/>
                  </a:cubicBezTo>
                  <a:cubicBezTo>
                    <a:pt x="233" y="232"/>
                    <a:pt x="233" y="232"/>
                    <a:pt x="233" y="232"/>
                  </a:cubicBezTo>
                  <a:cubicBezTo>
                    <a:pt x="234" y="234"/>
                    <a:pt x="234" y="235"/>
                    <a:pt x="235" y="237"/>
                  </a:cubicBezTo>
                  <a:cubicBezTo>
                    <a:pt x="235" y="237"/>
                    <a:pt x="235" y="237"/>
                    <a:pt x="235" y="238"/>
                  </a:cubicBezTo>
                  <a:cubicBezTo>
                    <a:pt x="235" y="239"/>
                    <a:pt x="236" y="241"/>
                    <a:pt x="236" y="243"/>
                  </a:cubicBezTo>
                  <a:cubicBezTo>
                    <a:pt x="236" y="243"/>
                    <a:pt x="236" y="243"/>
                    <a:pt x="236" y="243"/>
                  </a:cubicBezTo>
                  <a:cubicBezTo>
                    <a:pt x="237" y="245"/>
                    <a:pt x="237" y="246"/>
                    <a:pt x="238" y="248"/>
                  </a:cubicBezTo>
                  <a:cubicBezTo>
                    <a:pt x="238" y="248"/>
                    <a:pt x="238" y="248"/>
                    <a:pt x="238" y="249"/>
                  </a:cubicBezTo>
                  <a:cubicBezTo>
                    <a:pt x="239" y="250"/>
                    <a:pt x="239" y="252"/>
                    <a:pt x="240" y="253"/>
                  </a:cubicBezTo>
                  <a:cubicBezTo>
                    <a:pt x="240" y="254"/>
                    <a:pt x="240" y="254"/>
                    <a:pt x="241" y="255"/>
                  </a:cubicBezTo>
                  <a:cubicBezTo>
                    <a:pt x="241" y="256"/>
                    <a:pt x="242" y="257"/>
                    <a:pt x="242" y="259"/>
                  </a:cubicBezTo>
                  <a:cubicBezTo>
                    <a:pt x="243" y="259"/>
                    <a:pt x="243" y="260"/>
                    <a:pt x="243" y="260"/>
                  </a:cubicBezTo>
                  <a:cubicBezTo>
                    <a:pt x="244" y="262"/>
                    <a:pt x="244" y="263"/>
                    <a:pt x="245" y="264"/>
                  </a:cubicBezTo>
                  <a:cubicBezTo>
                    <a:pt x="245" y="265"/>
                    <a:pt x="245" y="265"/>
                    <a:pt x="245" y="265"/>
                  </a:cubicBezTo>
                  <a:cubicBezTo>
                    <a:pt x="242" y="264"/>
                    <a:pt x="239" y="264"/>
                    <a:pt x="236" y="264"/>
                  </a:cubicBezTo>
                  <a:cubicBezTo>
                    <a:pt x="232" y="265"/>
                    <a:pt x="229" y="265"/>
                    <a:pt x="227" y="267"/>
                  </a:cubicBezTo>
                  <a:cubicBezTo>
                    <a:pt x="219" y="271"/>
                    <a:pt x="218" y="279"/>
                    <a:pt x="218" y="287"/>
                  </a:cubicBezTo>
                  <a:cubicBezTo>
                    <a:pt x="219" y="297"/>
                    <a:pt x="227" y="304"/>
                    <a:pt x="234" y="311"/>
                  </a:cubicBezTo>
                  <a:cubicBezTo>
                    <a:pt x="246" y="323"/>
                    <a:pt x="252" y="339"/>
                    <a:pt x="261" y="352"/>
                  </a:cubicBezTo>
                  <a:cubicBezTo>
                    <a:pt x="265" y="357"/>
                    <a:pt x="271" y="364"/>
                    <a:pt x="279" y="363"/>
                  </a:cubicBezTo>
                  <a:cubicBezTo>
                    <a:pt x="279" y="363"/>
                    <a:pt x="279" y="363"/>
                    <a:pt x="279" y="363"/>
                  </a:cubicBezTo>
                  <a:cubicBezTo>
                    <a:pt x="279" y="363"/>
                    <a:pt x="279" y="363"/>
                    <a:pt x="279" y="363"/>
                  </a:cubicBezTo>
                  <a:cubicBezTo>
                    <a:pt x="281" y="362"/>
                    <a:pt x="283" y="361"/>
                    <a:pt x="284" y="360"/>
                  </a:cubicBezTo>
                  <a:cubicBezTo>
                    <a:pt x="292" y="376"/>
                    <a:pt x="301" y="392"/>
                    <a:pt x="310" y="403"/>
                  </a:cubicBezTo>
                  <a:cubicBezTo>
                    <a:pt x="313" y="427"/>
                    <a:pt x="315" y="465"/>
                    <a:pt x="301" y="480"/>
                  </a:cubicBezTo>
                  <a:cubicBezTo>
                    <a:pt x="281" y="503"/>
                    <a:pt x="221" y="510"/>
                    <a:pt x="194" y="516"/>
                  </a:cubicBezTo>
                  <a:cubicBezTo>
                    <a:pt x="167" y="523"/>
                    <a:pt x="91" y="519"/>
                    <a:pt x="79" y="655"/>
                  </a:cubicBezTo>
                  <a:cubicBezTo>
                    <a:pt x="68" y="790"/>
                    <a:pt x="15" y="884"/>
                    <a:pt x="7" y="982"/>
                  </a:cubicBezTo>
                  <a:cubicBezTo>
                    <a:pt x="0" y="1081"/>
                    <a:pt x="15" y="1213"/>
                    <a:pt x="17" y="1245"/>
                  </a:cubicBezTo>
                  <a:cubicBezTo>
                    <a:pt x="20" y="1278"/>
                    <a:pt x="22" y="1347"/>
                    <a:pt x="11" y="1379"/>
                  </a:cubicBezTo>
                  <a:cubicBezTo>
                    <a:pt x="0" y="1410"/>
                    <a:pt x="8" y="1454"/>
                    <a:pt x="8" y="1454"/>
                  </a:cubicBezTo>
                  <a:cubicBezTo>
                    <a:pt x="8" y="1454"/>
                    <a:pt x="8" y="1454"/>
                    <a:pt x="8" y="1454"/>
                  </a:cubicBezTo>
                  <a:cubicBezTo>
                    <a:pt x="8" y="1455"/>
                    <a:pt x="8" y="1455"/>
                    <a:pt x="8" y="1455"/>
                  </a:cubicBezTo>
                  <a:cubicBezTo>
                    <a:pt x="8" y="1455"/>
                    <a:pt x="13" y="1461"/>
                    <a:pt x="21" y="1468"/>
                  </a:cubicBezTo>
                  <a:cubicBezTo>
                    <a:pt x="21" y="1470"/>
                    <a:pt x="22" y="1472"/>
                    <a:pt x="24" y="1474"/>
                  </a:cubicBezTo>
                  <a:cubicBezTo>
                    <a:pt x="22" y="1469"/>
                    <a:pt x="22" y="1469"/>
                    <a:pt x="22" y="1469"/>
                  </a:cubicBezTo>
                  <a:cubicBezTo>
                    <a:pt x="29" y="1476"/>
                    <a:pt x="39" y="1483"/>
                    <a:pt x="45" y="1483"/>
                  </a:cubicBezTo>
                  <a:cubicBezTo>
                    <a:pt x="45" y="1483"/>
                    <a:pt x="78" y="1509"/>
                    <a:pt x="96" y="1508"/>
                  </a:cubicBezTo>
                  <a:cubicBezTo>
                    <a:pt x="100" y="1507"/>
                    <a:pt x="99" y="1498"/>
                    <a:pt x="99" y="1498"/>
                  </a:cubicBezTo>
                  <a:cubicBezTo>
                    <a:pt x="99" y="1498"/>
                    <a:pt x="110" y="1500"/>
                    <a:pt x="110" y="1491"/>
                  </a:cubicBezTo>
                  <a:cubicBezTo>
                    <a:pt x="110" y="1490"/>
                    <a:pt x="110" y="1489"/>
                    <a:pt x="110" y="1489"/>
                  </a:cubicBezTo>
                  <a:cubicBezTo>
                    <a:pt x="108" y="1480"/>
                    <a:pt x="89" y="1472"/>
                    <a:pt x="88" y="1471"/>
                  </a:cubicBezTo>
                  <a:cubicBezTo>
                    <a:pt x="88" y="1465"/>
                    <a:pt x="86" y="1423"/>
                    <a:pt x="86" y="1421"/>
                  </a:cubicBezTo>
                  <a:cubicBezTo>
                    <a:pt x="85" y="1419"/>
                    <a:pt x="99" y="1400"/>
                    <a:pt x="101" y="1398"/>
                  </a:cubicBezTo>
                  <a:cubicBezTo>
                    <a:pt x="101" y="1401"/>
                    <a:pt x="100" y="1413"/>
                    <a:pt x="102" y="1425"/>
                  </a:cubicBezTo>
                  <a:cubicBezTo>
                    <a:pt x="105" y="1442"/>
                    <a:pt x="113" y="1460"/>
                    <a:pt x="133" y="1463"/>
                  </a:cubicBezTo>
                  <a:cubicBezTo>
                    <a:pt x="133" y="1463"/>
                    <a:pt x="136" y="1426"/>
                    <a:pt x="138" y="1420"/>
                  </a:cubicBezTo>
                  <a:cubicBezTo>
                    <a:pt x="139" y="1414"/>
                    <a:pt x="139" y="1350"/>
                    <a:pt x="139" y="1350"/>
                  </a:cubicBezTo>
                  <a:cubicBezTo>
                    <a:pt x="139" y="1350"/>
                    <a:pt x="139" y="1348"/>
                    <a:pt x="138" y="1345"/>
                  </a:cubicBezTo>
                  <a:cubicBezTo>
                    <a:pt x="137" y="1339"/>
                    <a:pt x="133" y="1325"/>
                    <a:pt x="118" y="1306"/>
                  </a:cubicBezTo>
                  <a:cubicBezTo>
                    <a:pt x="109" y="1294"/>
                    <a:pt x="105" y="1282"/>
                    <a:pt x="103" y="1269"/>
                  </a:cubicBezTo>
                  <a:cubicBezTo>
                    <a:pt x="100" y="1252"/>
                    <a:pt x="101" y="1236"/>
                    <a:pt x="100" y="1223"/>
                  </a:cubicBezTo>
                  <a:cubicBezTo>
                    <a:pt x="98" y="1200"/>
                    <a:pt x="117" y="1048"/>
                    <a:pt x="122" y="1031"/>
                  </a:cubicBezTo>
                  <a:cubicBezTo>
                    <a:pt x="128" y="1014"/>
                    <a:pt x="132" y="953"/>
                    <a:pt x="131" y="934"/>
                  </a:cubicBezTo>
                  <a:cubicBezTo>
                    <a:pt x="129" y="914"/>
                    <a:pt x="166" y="815"/>
                    <a:pt x="168" y="810"/>
                  </a:cubicBezTo>
                  <a:cubicBezTo>
                    <a:pt x="170" y="809"/>
                    <a:pt x="170" y="809"/>
                    <a:pt x="170" y="809"/>
                  </a:cubicBezTo>
                  <a:cubicBezTo>
                    <a:pt x="170" y="825"/>
                    <a:pt x="171" y="841"/>
                    <a:pt x="172" y="855"/>
                  </a:cubicBezTo>
                  <a:cubicBezTo>
                    <a:pt x="178" y="907"/>
                    <a:pt x="181" y="1087"/>
                    <a:pt x="176" y="1126"/>
                  </a:cubicBezTo>
                  <a:cubicBezTo>
                    <a:pt x="171" y="1165"/>
                    <a:pt x="182" y="1180"/>
                    <a:pt x="162" y="1319"/>
                  </a:cubicBezTo>
                  <a:cubicBezTo>
                    <a:pt x="161" y="1319"/>
                    <a:pt x="161" y="1319"/>
                    <a:pt x="161" y="1319"/>
                  </a:cubicBezTo>
                  <a:cubicBezTo>
                    <a:pt x="161" y="1319"/>
                    <a:pt x="151" y="1402"/>
                    <a:pt x="147" y="1433"/>
                  </a:cubicBezTo>
                  <a:cubicBezTo>
                    <a:pt x="143" y="1460"/>
                    <a:pt x="136" y="1546"/>
                    <a:pt x="149" y="1620"/>
                  </a:cubicBezTo>
                  <a:cubicBezTo>
                    <a:pt x="151" y="1630"/>
                    <a:pt x="153" y="1640"/>
                    <a:pt x="156" y="1650"/>
                  </a:cubicBezTo>
                  <a:cubicBezTo>
                    <a:pt x="164" y="1679"/>
                    <a:pt x="169" y="1704"/>
                    <a:pt x="173" y="1727"/>
                  </a:cubicBezTo>
                  <a:cubicBezTo>
                    <a:pt x="180" y="1765"/>
                    <a:pt x="182" y="1798"/>
                    <a:pt x="180" y="1833"/>
                  </a:cubicBezTo>
                  <a:cubicBezTo>
                    <a:pt x="177" y="1890"/>
                    <a:pt x="190" y="1943"/>
                    <a:pt x="191" y="1997"/>
                  </a:cubicBezTo>
                  <a:cubicBezTo>
                    <a:pt x="192" y="2041"/>
                    <a:pt x="197" y="2161"/>
                    <a:pt x="216" y="2265"/>
                  </a:cubicBezTo>
                  <a:cubicBezTo>
                    <a:pt x="220" y="2289"/>
                    <a:pt x="225" y="2313"/>
                    <a:pt x="231" y="2334"/>
                  </a:cubicBezTo>
                  <a:cubicBezTo>
                    <a:pt x="234" y="2345"/>
                    <a:pt x="236" y="2355"/>
                    <a:pt x="238" y="2364"/>
                  </a:cubicBezTo>
                  <a:cubicBezTo>
                    <a:pt x="255" y="2457"/>
                    <a:pt x="224" y="2499"/>
                    <a:pt x="224" y="2499"/>
                  </a:cubicBezTo>
                  <a:cubicBezTo>
                    <a:pt x="224" y="2499"/>
                    <a:pt x="200" y="2541"/>
                    <a:pt x="192" y="2571"/>
                  </a:cubicBezTo>
                  <a:cubicBezTo>
                    <a:pt x="187" y="2589"/>
                    <a:pt x="173" y="2594"/>
                    <a:pt x="168" y="2608"/>
                  </a:cubicBezTo>
                  <a:cubicBezTo>
                    <a:pt x="164" y="2620"/>
                    <a:pt x="150" y="2629"/>
                    <a:pt x="153" y="2648"/>
                  </a:cubicBezTo>
                  <a:cubicBezTo>
                    <a:pt x="153" y="2651"/>
                    <a:pt x="154" y="2654"/>
                    <a:pt x="155" y="2657"/>
                  </a:cubicBezTo>
                  <a:cubicBezTo>
                    <a:pt x="155" y="2657"/>
                    <a:pt x="160" y="2682"/>
                    <a:pt x="172" y="2673"/>
                  </a:cubicBezTo>
                  <a:cubicBezTo>
                    <a:pt x="172" y="2673"/>
                    <a:pt x="182" y="2690"/>
                    <a:pt x="194" y="2683"/>
                  </a:cubicBezTo>
                  <a:cubicBezTo>
                    <a:pt x="194" y="2684"/>
                    <a:pt x="194" y="2684"/>
                    <a:pt x="194" y="2685"/>
                  </a:cubicBezTo>
                  <a:cubicBezTo>
                    <a:pt x="195" y="2683"/>
                    <a:pt x="195" y="2683"/>
                    <a:pt x="195" y="2683"/>
                  </a:cubicBezTo>
                  <a:cubicBezTo>
                    <a:pt x="196" y="2685"/>
                    <a:pt x="211" y="2700"/>
                    <a:pt x="221" y="2685"/>
                  </a:cubicBezTo>
                  <a:cubicBezTo>
                    <a:pt x="221" y="2686"/>
                    <a:pt x="221" y="2687"/>
                    <a:pt x="222" y="2689"/>
                  </a:cubicBezTo>
                  <a:cubicBezTo>
                    <a:pt x="223" y="2696"/>
                    <a:pt x="228" y="2706"/>
                    <a:pt x="249" y="2705"/>
                  </a:cubicBezTo>
                  <a:cubicBezTo>
                    <a:pt x="279" y="2703"/>
                    <a:pt x="281" y="2690"/>
                    <a:pt x="280" y="2672"/>
                  </a:cubicBezTo>
                  <a:cubicBezTo>
                    <a:pt x="279" y="2654"/>
                    <a:pt x="293" y="2651"/>
                    <a:pt x="293" y="2651"/>
                  </a:cubicBezTo>
                  <a:cubicBezTo>
                    <a:pt x="293" y="2651"/>
                    <a:pt x="314" y="2635"/>
                    <a:pt x="314" y="2616"/>
                  </a:cubicBezTo>
                  <a:cubicBezTo>
                    <a:pt x="314" y="2596"/>
                    <a:pt x="328" y="2580"/>
                    <a:pt x="328" y="2580"/>
                  </a:cubicBezTo>
                  <a:cubicBezTo>
                    <a:pt x="328" y="2580"/>
                    <a:pt x="344" y="2573"/>
                    <a:pt x="337" y="2535"/>
                  </a:cubicBezTo>
                  <a:cubicBezTo>
                    <a:pt x="337" y="2532"/>
                    <a:pt x="336" y="2528"/>
                    <a:pt x="335" y="2524"/>
                  </a:cubicBezTo>
                  <a:cubicBezTo>
                    <a:pt x="335" y="2523"/>
                    <a:pt x="341" y="2500"/>
                    <a:pt x="337" y="2478"/>
                  </a:cubicBezTo>
                  <a:cubicBezTo>
                    <a:pt x="337" y="2477"/>
                    <a:pt x="336" y="2475"/>
                    <a:pt x="336" y="2473"/>
                  </a:cubicBezTo>
                  <a:cubicBezTo>
                    <a:pt x="336" y="2472"/>
                    <a:pt x="335" y="2471"/>
                    <a:pt x="335" y="2469"/>
                  </a:cubicBezTo>
                  <a:cubicBezTo>
                    <a:pt x="330" y="2440"/>
                    <a:pt x="332" y="2368"/>
                    <a:pt x="333" y="2341"/>
                  </a:cubicBezTo>
                  <a:cubicBezTo>
                    <a:pt x="334" y="2311"/>
                    <a:pt x="352" y="2147"/>
                    <a:pt x="340" y="2083"/>
                  </a:cubicBezTo>
                  <a:cubicBezTo>
                    <a:pt x="340" y="2083"/>
                    <a:pt x="340" y="2083"/>
                    <a:pt x="340" y="2082"/>
                  </a:cubicBezTo>
                  <a:cubicBezTo>
                    <a:pt x="340" y="2082"/>
                    <a:pt x="340" y="2082"/>
                    <a:pt x="340" y="2082"/>
                  </a:cubicBezTo>
                  <a:cubicBezTo>
                    <a:pt x="339" y="2079"/>
                    <a:pt x="339" y="2076"/>
                    <a:pt x="338" y="2073"/>
                  </a:cubicBezTo>
                  <a:cubicBezTo>
                    <a:pt x="321" y="1974"/>
                    <a:pt x="348" y="1939"/>
                    <a:pt x="348" y="1890"/>
                  </a:cubicBezTo>
                  <a:cubicBezTo>
                    <a:pt x="348" y="1890"/>
                    <a:pt x="352" y="1833"/>
                    <a:pt x="346" y="1787"/>
                  </a:cubicBezTo>
                  <a:cubicBezTo>
                    <a:pt x="341" y="1740"/>
                    <a:pt x="351" y="1688"/>
                    <a:pt x="357" y="1629"/>
                  </a:cubicBezTo>
                  <a:cubicBezTo>
                    <a:pt x="360" y="1591"/>
                    <a:pt x="366" y="1555"/>
                    <a:pt x="370" y="1527"/>
                  </a:cubicBezTo>
                  <a:cubicBezTo>
                    <a:pt x="375" y="1529"/>
                    <a:pt x="381" y="1530"/>
                    <a:pt x="387" y="1530"/>
                  </a:cubicBezTo>
                  <a:cubicBezTo>
                    <a:pt x="389" y="1530"/>
                    <a:pt x="391" y="1530"/>
                    <a:pt x="393" y="1529"/>
                  </a:cubicBezTo>
                  <a:cubicBezTo>
                    <a:pt x="397" y="1557"/>
                    <a:pt x="403" y="1592"/>
                    <a:pt x="406" y="1628"/>
                  </a:cubicBezTo>
                  <a:cubicBezTo>
                    <a:pt x="412" y="1687"/>
                    <a:pt x="422" y="1739"/>
                    <a:pt x="416" y="1786"/>
                  </a:cubicBezTo>
                  <a:cubicBezTo>
                    <a:pt x="411" y="1833"/>
                    <a:pt x="415" y="1889"/>
                    <a:pt x="415" y="1889"/>
                  </a:cubicBezTo>
                  <a:cubicBezTo>
                    <a:pt x="415" y="1900"/>
                    <a:pt x="416" y="1911"/>
                    <a:pt x="418" y="1921"/>
                  </a:cubicBezTo>
                  <a:cubicBezTo>
                    <a:pt x="420" y="1934"/>
                    <a:pt x="423" y="1946"/>
                    <a:pt x="426" y="1960"/>
                  </a:cubicBezTo>
                  <a:cubicBezTo>
                    <a:pt x="431" y="1989"/>
                    <a:pt x="434" y="2026"/>
                    <a:pt x="423" y="2082"/>
                  </a:cubicBezTo>
                  <a:cubicBezTo>
                    <a:pt x="411" y="2147"/>
                    <a:pt x="429" y="2311"/>
                    <a:pt x="430" y="2340"/>
                  </a:cubicBezTo>
                  <a:cubicBezTo>
                    <a:pt x="431" y="2369"/>
                    <a:pt x="433" y="2450"/>
                    <a:pt x="427" y="2473"/>
                  </a:cubicBezTo>
                  <a:cubicBezTo>
                    <a:pt x="423" y="2490"/>
                    <a:pt x="425" y="2507"/>
                    <a:pt x="426" y="2516"/>
                  </a:cubicBezTo>
                  <a:cubicBezTo>
                    <a:pt x="427" y="2520"/>
                    <a:pt x="428" y="2522"/>
                    <a:pt x="428" y="2523"/>
                  </a:cubicBezTo>
                  <a:cubicBezTo>
                    <a:pt x="423" y="2541"/>
                    <a:pt x="423" y="2553"/>
                    <a:pt x="425" y="2562"/>
                  </a:cubicBezTo>
                  <a:cubicBezTo>
                    <a:pt x="428" y="2576"/>
                    <a:pt x="435" y="2580"/>
                    <a:pt x="435" y="2580"/>
                  </a:cubicBezTo>
                  <a:cubicBezTo>
                    <a:pt x="435" y="2580"/>
                    <a:pt x="446" y="2592"/>
                    <a:pt x="449" y="2608"/>
                  </a:cubicBezTo>
                  <a:cubicBezTo>
                    <a:pt x="449" y="2610"/>
                    <a:pt x="449" y="2613"/>
                    <a:pt x="449" y="2615"/>
                  </a:cubicBezTo>
                  <a:cubicBezTo>
                    <a:pt x="449" y="2616"/>
                    <a:pt x="449" y="2618"/>
                    <a:pt x="450" y="2619"/>
                  </a:cubicBezTo>
                  <a:cubicBezTo>
                    <a:pt x="452" y="2637"/>
                    <a:pt x="470" y="2651"/>
                    <a:pt x="470" y="2651"/>
                  </a:cubicBezTo>
                  <a:cubicBezTo>
                    <a:pt x="470" y="2651"/>
                    <a:pt x="480" y="2653"/>
                    <a:pt x="483" y="2665"/>
                  </a:cubicBezTo>
                  <a:cubicBezTo>
                    <a:pt x="483" y="2667"/>
                    <a:pt x="483" y="2669"/>
                    <a:pt x="483" y="2671"/>
                  </a:cubicBezTo>
                  <a:cubicBezTo>
                    <a:pt x="483" y="2676"/>
                    <a:pt x="483" y="2680"/>
                    <a:pt x="483" y="2684"/>
                  </a:cubicBezTo>
                  <a:cubicBezTo>
                    <a:pt x="485" y="2696"/>
                    <a:pt x="492" y="2703"/>
                    <a:pt x="514" y="2705"/>
                  </a:cubicBezTo>
                  <a:cubicBezTo>
                    <a:pt x="544" y="2707"/>
                    <a:pt x="542" y="2685"/>
                    <a:pt x="542" y="2685"/>
                  </a:cubicBezTo>
                  <a:cubicBezTo>
                    <a:pt x="551" y="2699"/>
                    <a:pt x="566" y="2686"/>
                    <a:pt x="568" y="2683"/>
                  </a:cubicBezTo>
                  <a:cubicBezTo>
                    <a:pt x="569" y="2685"/>
                    <a:pt x="569" y="2685"/>
                    <a:pt x="569" y="2685"/>
                  </a:cubicBezTo>
                  <a:cubicBezTo>
                    <a:pt x="569" y="2684"/>
                    <a:pt x="569" y="2684"/>
                    <a:pt x="569" y="2683"/>
                  </a:cubicBezTo>
                  <a:cubicBezTo>
                    <a:pt x="581" y="2690"/>
                    <a:pt x="591" y="2673"/>
                    <a:pt x="591" y="2673"/>
                  </a:cubicBezTo>
                  <a:cubicBezTo>
                    <a:pt x="603" y="2682"/>
                    <a:pt x="608" y="2657"/>
                    <a:pt x="608" y="2657"/>
                  </a:cubicBezTo>
                  <a:cubicBezTo>
                    <a:pt x="611" y="2649"/>
                    <a:pt x="611" y="2642"/>
                    <a:pt x="610" y="2637"/>
                  </a:cubicBezTo>
                  <a:cubicBezTo>
                    <a:pt x="607" y="2625"/>
                    <a:pt x="598" y="2617"/>
                    <a:pt x="595" y="2608"/>
                  </a:cubicBezTo>
                  <a:cubicBezTo>
                    <a:pt x="590" y="2594"/>
                    <a:pt x="576" y="2589"/>
                    <a:pt x="571" y="2571"/>
                  </a:cubicBezTo>
                  <a:cubicBezTo>
                    <a:pt x="563" y="2541"/>
                    <a:pt x="539" y="2499"/>
                    <a:pt x="539" y="2499"/>
                  </a:cubicBezTo>
                  <a:cubicBezTo>
                    <a:pt x="539" y="2499"/>
                    <a:pt x="528" y="2484"/>
                    <a:pt x="523" y="2454"/>
                  </a:cubicBezTo>
                  <a:cubicBezTo>
                    <a:pt x="518" y="2427"/>
                    <a:pt x="517" y="2387"/>
                    <a:pt x="532" y="2334"/>
                  </a:cubicBezTo>
                  <a:cubicBezTo>
                    <a:pt x="563" y="2220"/>
                    <a:pt x="570" y="2052"/>
                    <a:pt x="572" y="1998"/>
                  </a:cubicBezTo>
                  <a:cubicBezTo>
                    <a:pt x="573" y="1944"/>
                    <a:pt x="586" y="1891"/>
                    <a:pt x="583" y="1834"/>
                  </a:cubicBezTo>
                  <a:cubicBezTo>
                    <a:pt x="580" y="1777"/>
                    <a:pt x="586" y="1729"/>
                    <a:pt x="607" y="1650"/>
                  </a:cubicBezTo>
                  <a:cubicBezTo>
                    <a:pt x="629" y="1572"/>
                    <a:pt x="621" y="1465"/>
                    <a:pt x="623" y="1433"/>
                  </a:cubicBezTo>
                  <a:cubicBezTo>
                    <a:pt x="627" y="1376"/>
                    <a:pt x="620" y="1312"/>
                    <a:pt x="620" y="1312"/>
                  </a:cubicBezTo>
                  <a:cubicBezTo>
                    <a:pt x="620" y="1312"/>
                    <a:pt x="620" y="1312"/>
                    <a:pt x="620" y="1312"/>
                  </a:cubicBezTo>
                  <a:cubicBezTo>
                    <a:pt x="620" y="1311"/>
                    <a:pt x="620" y="1311"/>
                    <a:pt x="620" y="1311"/>
                  </a:cubicBezTo>
                  <a:cubicBezTo>
                    <a:pt x="619" y="1311"/>
                    <a:pt x="619" y="1311"/>
                    <a:pt x="619" y="1311"/>
                  </a:cubicBezTo>
                  <a:cubicBezTo>
                    <a:pt x="618" y="1299"/>
                    <a:pt x="614" y="1276"/>
                    <a:pt x="611" y="1255"/>
                  </a:cubicBezTo>
                  <a:cubicBezTo>
                    <a:pt x="608" y="1242"/>
                    <a:pt x="606" y="1229"/>
                    <a:pt x="603" y="1219"/>
                  </a:cubicBezTo>
                  <a:cubicBezTo>
                    <a:pt x="602" y="1215"/>
                    <a:pt x="601" y="1210"/>
                    <a:pt x="600" y="1204"/>
                  </a:cubicBezTo>
                  <a:cubicBezTo>
                    <a:pt x="593" y="1162"/>
                    <a:pt x="587" y="1083"/>
                    <a:pt x="590" y="1038"/>
                  </a:cubicBezTo>
                  <a:cubicBezTo>
                    <a:pt x="593" y="989"/>
                    <a:pt x="626" y="874"/>
                    <a:pt x="627" y="792"/>
                  </a:cubicBezTo>
                  <a:cubicBezTo>
                    <a:pt x="628" y="793"/>
                    <a:pt x="628" y="793"/>
                    <a:pt x="628" y="793"/>
                  </a:cubicBezTo>
                  <a:cubicBezTo>
                    <a:pt x="628" y="794"/>
                    <a:pt x="628" y="794"/>
                    <a:pt x="628" y="794"/>
                  </a:cubicBezTo>
                  <a:cubicBezTo>
                    <a:pt x="628" y="793"/>
                    <a:pt x="628" y="793"/>
                    <a:pt x="628" y="793"/>
                  </a:cubicBezTo>
                  <a:cubicBezTo>
                    <a:pt x="631" y="799"/>
                    <a:pt x="631" y="799"/>
                    <a:pt x="631" y="799"/>
                  </a:cubicBezTo>
                  <a:cubicBezTo>
                    <a:pt x="632" y="805"/>
                    <a:pt x="634" y="814"/>
                    <a:pt x="636" y="827"/>
                  </a:cubicBezTo>
                  <a:cubicBezTo>
                    <a:pt x="641" y="854"/>
                    <a:pt x="649" y="894"/>
                    <a:pt x="656" y="932"/>
                  </a:cubicBezTo>
                  <a:cubicBezTo>
                    <a:pt x="662" y="970"/>
                    <a:pt x="668" y="1004"/>
                    <a:pt x="668" y="1020"/>
                  </a:cubicBezTo>
                  <a:cubicBezTo>
                    <a:pt x="668" y="1058"/>
                    <a:pt x="669" y="1223"/>
                    <a:pt x="672" y="1250"/>
                  </a:cubicBezTo>
                  <a:cubicBezTo>
                    <a:pt x="676" y="1277"/>
                    <a:pt x="677" y="1307"/>
                    <a:pt x="659" y="1331"/>
                  </a:cubicBezTo>
                  <a:cubicBezTo>
                    <a:pt x="641" y="1356"/>
                    <a:pt x="636" y="1373"/>
                    <a:pt x="634" y="1380"/>
                  </a:cubicBezTo>
                  <a:cubicBezTo>
                    <a:pt x="632" y="1386"/>
                    <a:pt x="633" y="1460"/>
                    <a:pt x="633" y="1460"/>
                  </a:cubicBezTo>
                  <a:cubicBezTo>
                    <a:pt x="634" y="1461"/>
                    <a:pt x="634" y="1461"/>
                    <a:pt x="634" y="1461"/>
                  </a:cubicBezTo>
                  <a:cubicBezTo>
                    <a:pt x="634" y="1461"/>
                    <a:pt x="634" y="1461"/>
                    <a:pt x="634" y="1461"/>
                  </a:cubicBezTo>
                  <a:cubicBezTo>
                    <a:pt x="639" y="1486"/>
                    <a:pt x="639" y="1486"/>
                    <a:pt x="639" y="1486"/>
                  </a:cubicBezTo>
                  <a:cubicBezTo>
                    <a:pt x="665" y="1478"/>
                    <a:pt x="660" y="1412"/>
                    <a:pt x="660" y="1412"/>
                  </a:cubicBezTo>
                  <a:cubicBezTo>
                    <a:pt x="668" y="1421"/>
                    <a:pt x="671" y="1431"/>
                    <a:pt x="672" y="1439"/>
                  </a:cubicBezTo>
                  <a:cubicBezTo>
                    <a:pt x="674" y="1448"/>
                    <a:pt x="674" y="1456"/>
                    <a:pt x="674" y="1461"/>
                  </a:cubicBezTo>
                  <a:cubicBezTo>
                    <a:pt x="675" y="1471"/>
                    <a:pt x="672" y="1497"/>
                    <a:pt x="668" y="1500"/>
                  </a:cubicBezTo>
                  <a:cubicBezTo>
                    <a:pt x="665" y="1502"/>
                    <a:pt x="659" y="1519"/>
                    <a:pt x="661" y="1528"/>
                  </a:cubicBezTo>
                  <a:cubicBezTo>
                    <a:pt x="661" y="1531"/>
                    <a:pt x="662" y="1533"/>
                    <a:pt x="663" y="1534"/>
                  </a:cubicBezTo>
                  <a:cubicBezTo>
                    <a:pt x="670" y="1541"/>
                    <a:pt x="682" y="1532"/>
                    <a:pt x="682" y="1532"/>
                  </a:cubicBezTo>
                  <a:cubicBezTo>
                    <a:pt x="691" y="1537"/>
                    <a:pt x="699" y="1530"/>
                    <a:pt x="704" y="1524"/>
                  </a:cubicBezTo>
                  <a:cubicBezTo>
                    <a:pt x="704" y="1525"/>
                    <a:pt x="704" y="1525"/>
                    <a:pt x="704" y="1526"/>
                  </a:cubicBezTo>
                  <a:cubicBezTo>
                    <a:pt x="705" y="1523"/>
                    <a:pt x="705" y="1523"/>
                    <a:pt x="705" y="1523"/>
                  </a:cubicBezTo>
                  <a:cubicBezTo>
                    <a:pt x="707" y="1521"/>
                    <a:pt x="708" y="1519"/>
                    <a:pt x="708" y="1519"/>
                  </a:cubicBezTo>
                  <a:cubicBezTo>
                    <a:pt x="717" y="1520"/>
                    <a:pt x="741" y="1500"/>
                    <a:pt x="750" y="1481"/>
                  </a:cubicBezTo>
                  <a:cubicBezTo>
                    <a:pt x="760" y="1461"/>
                    <a:pt x="765" y="1408"/>
                    <a:pt x="758" y="1367"/>
                  </a:cubicBezTo>
                  <a:cubicBezTo>
                    <a:pt x="750" y="1327"/>
                    <a:pt x="750" y="1273"/>
                    <a:pt x="758" y="1227"/>
                  </a:cubicBezTo>
                  <a:close/>
                </a:path>
              </a:pathLst>
            </a:custGeom>
            <a:grpFill/>
            <a:ln w="0" cap="rnd" cmpd="sng">
              <a:solidFill>
                <a:schemeClr val="tx1"/>
              </a:solidFill>
              <a:prstDash val="solid"/>
              <a:round/>
              <a:headEnd/>
              <a:tailEnd/>
            </a:ln>
          </p:spPr>
          <p:txBody>
            <a:bodyPr/>
            <a:lstStyle/>
            <a:p>
              <a:endParaRPr lang="fr-FR" sz="1114"/>
            </a:p>
          </p:txBody>
        </p:sp>
      </p:grpSp>
      <p:sp>
        <p:nvSpPr>
          <p:cNvPr id="46" name="TextBox 45">
            <a:extLst>
              <a:ext uri="{FF2B5EF4-FFF2-40B4-BE49-F238E27FC236}">
                <a16:creationId xmlns:a16="http://schemas.microsoft.com/office/drawing/2014/main" id="{9465642C-34BF-CD1F-5B22-24B66AFD1947}"/>
              </a:ext>
            </a:extLst>
          </p:cNvPr>
          <p:cNvSpPr txBox="1"/>
          <p:nvPr/>
        </p:nvSpPr>
        <p:spPr>
          <a:xfrm>
            <a:off x="3403064" y="3971134"/>
            <a:ext cx="2665419" cy="553998"/>
          </a:xfrm>
          <a:prstGeom prst="rect">
            <a:avLst/>
          </a:prstGeom>
          <a:noFill/>
        </p:spPr>
        <p:txBody>
          <a:bodyPr wrap="square" rtlCol="0">
            <a:spAutoFit/>
          </a:bodyPr>
          <a:lstStyle/>
          <a:p>
            <a:pPr algn="ctr"/>
            <a:r>
              <a:rPr lang="en-US" sz="1500" dirty="0">
                <a:latin typeface="Arial" panose="020B0604020202020204" pitchFamily="34" charset="0"/>
                <a:cs typeface="Arial" panose="020B0604020202020204" pitchFamily="34" charset="0"/>
              </a:rPr>
              <a:t>Utilizing population data to prioritize </a:t>
            </a:r>
            <a:r>
              <a:rPr lang="en-US" sz="1500" b="1" dirty="0">
                <a:latin typeface="Arial" panose="020B0604020202020204" pitchFamily="34" charset="0"/>
                <a:cs typeface="Arial" panose="020B0604020202020204" pitchFamily="34" charset="0"/>
              </a:rPr>
              <a:t>rare</a:t>
            </a:r>
            <a:r>
              <a:rPr lang="en-US" sz="1500" dirty="0">
                <a:latin typeface="Arial" panose="020B0604020202020204" pitchFamily="34" charset="0"/>
                <a:cs typeface="Arial" panose="020B0604020202020204" pitchFamily="34" charset="0"/>
              </a:rPr>
              <a:t> variants</a:t>
            </a:r>
          </a:p>
        </p:txBody>
      </p:sp>
      <p:grpSp>
        <p:nvGrpSpPr>
          <p:cNvPr id="47" name="Group 206">
            <a:extLst>
              <a:ext uri="{FF2B5EF4-FFF2-40B4-BE49-F238E27FC236}">
                <a16:creationId xmlns:a16="http://schemas.microsoft.com/office/drawing/2014/main" id="{016B7762-5E5B-CAEB-55C7-4C60B7BB767D}"/>
              </a:ext>
            </a:extLst>
          </p:cNvPr>
          <p:cNvGrpSpPr>
            <a:grpSpLocks/>
          </p:cNvGrpSpPr>
          <p:nvPr/>
        </p:nvGrpSpPr>
        <p:grpSpPr bwMode="auto">
          <a:xfrm>
            <a:off x="4564042" y="3256146"/>
            <a:ext cx="171732" cy="507790"/>
            <a:chOff x="1531" y="712"/>
            <a:chExt cx="630" cy="2189"/>
          </a:xfrm>
          <a:solidFill>
            <a:schemeClr val="bg1"/>
          </a:solidFill>
        </p:grpSpPr>
        <p:sp>
          <p:nvSpPr>
            <p:cNvPr id="48" name="Freeform 207">
              <a:extLst>
                <a:ext uri="{FF2B5EF4-FFF2-40B4-BE49-F238E27FC236}">
                  <a16:creationId xmlns:a16="http://schemas.microsoft.com/office/drawing/2014/main" id="{E3A53E88-824E-84D2-2600-E929FE08CCFF}"/>
                </a:ext>
              </a:extLst>
            </p:cNvPr>
            <p:cNvSpPr>
              <a:spLocks/>
            </p:cNvSpPr>
            <p:nvPr/>
          </p:nvSpPr>
          <p:spPr bwMode="auto">
            <a:xfrm>
              <a:off x="1531" y="712"/>
              <a:ext cx="630" cy="2189"/>
            </a:xfrm>
            <a:custGeom>
              <a:avLst/>
              <a:gdLst>
                <a:gd name="T0" fmla="*/ 389 w 778"/>
                <a:gd name="T1" fmla="*/ 340 h 2707"/>
                <a:gd name="T2" fmla="*/ 264 w 778"/>
                <a:gd name="T3" fmla="*/ 215 h 2707"/>
                <a:gd name="T4" fmla="*/ 264 w 778"/>
                <a:gd name="T5" fmla="*/ 213 h 2707"/>
                <a:gd name="T6" fmla="*/ 274 w 778"/>
                <a:gd name="T7" fmla="*/ 193 h 2707"/>
                <a:gd name="T8" fmla="*/ 292 w 778"/>
                <a:gd name="T9" fmla="*/ 150 h 2707"/>
                <a:gd name="T10" fmla="*/ 300 w 778"/>
                <a:gd name="T11" fmla="*/ 116 h 2707"/>
                <a:gd name="T12" fmla="*/ 286 w 778"/>
                <a:gd name="T13" fmla="*/ 112 h 2707"/>
                <a:gd name="T14" fmla="*/ 285 w 778"/>
                <a:gd name="T15" fmla="*/ 87 h 2707"/>
                <a:gd name="T16" fmla="*/ 236 w 778"/>
                <a:gd name="T17" fmla="*/ 11 h 2707"/>
                <a:gd name="T18" fmla="*/ 206 w 778"/>
                <a:gd name="T19" fmla="*/ 3 h 2707"/>
                <a:gd name="T20" fmla="*/ 147 w 778"/>
                <a:gd name="T21" fmla="*/ 14 h 2707"/>
                <a:gd name="T22" fmla="*/ 124 w 778"/>
                <a:gd name="T23" fmla="*/ 40 h 2707"/>
                <a:gd name="T24" fmla="*/ 119 w 778"/>
                <a:gd name="T25" fmla="*/ 82 h 2707"/>
                <a:gd name="T26" fmla="*/ 124 w 778"/>
                <a:gd name="T27" fmla="*/ 123 h 2707"/>
                <a:gd name="T28" fmla="*/ 126 w 778"/>
                <a:gd name="T29" fmla="*/ 129 h 2707"/>
                <a:gd name="T30" fmla="*/ 127 w 778"/>
                <a:gd name="T31" fmla="*/ 134 h 2707"/>
                <a:gd name="T32" fmla="*/ 130 w 778"/>
                <a:gd name="T33" fmla="*/ 139 h 2707"/>
                <a:gd name="T34" fmla="*/ 116 w 778"/>
                <a:gd name="T35" fmla="*/ 152 h 2707"/>
                <a:gd name="T36" fmla="*/ 148 w 778"/>
                <a:gd name="T37" fmla="*/ 192 h 2707"/>
                <a:gd name="T38" fmla="*/ 160 w 778"/>
                <a:gd name="T39" fmla="*/ 254 h 2707"/>
                <a:gd name="T40" fmla="*/ 9 w 778"/>
                <a:gd name="T41" fmla="*/ 658 h 2707"/>
                <a:gd name="T42" fmla="*/ 4 w 778"/>
                <a:gd name="T43" fmla="*/ 770 h 2707"/>
                <a:gd name="T44" fmla="*/ 23 w 778"/>
                <a:gd name="T45" fmla="*/ 784 h 2707"/>
                <a:gd name="T46" fmla="*/ 58 w 778"/>
                <a:gd name="T47" fmla="*/ 788 h 2707"/>
                <a:gd name="T48" fmla="*/ 54 w 778"/>
                <a:gd name="T49" fmla="*/ 754 h 2707"/>
                <a:gd name="T50" fmla="*/ 74 w 778"/>
                <a:gd name="T51" fmla="*/ 712 h 2707"/>
                <a:gd name="T52" fmla="*/ 65 w 778"/>
                <a:gd name="T53" fmla="*/ 545 h 2707"/>
                <a:gd name="T54" fmla="*/ 92 w 778"/>
                <a:gd name="T55" fmla="*/ 452 h 2707"/>
                <a:gd name="T56" fmla="*/ 78 w 778"/>
                <a:gd name="T57" fmla="*/ 758 h 2707"/>
                <a:gd name="T58" fmla="*/ 96 w 778"/>
                <a:gd name="T59" fmla="*/ 969 h 2707"/>
                <a:gd name="T60" fmla="*/ 126 w 778"/>
                <a:gd name="T61" fmla="*/ 1250 h 2707"/>
                <a:gd name="T62" fmla="*/ 81 w 778"/>
                <a:gd name="T63" fmla="*/ 1400 h 2707"/>
                <a:gd name="T64" fmla="*/ 103 w 778"/>
                <a:gd name="T65" fmla="*/ 1420 h 2707"/>
                <a:gd name="T66" fmla="*/ 133 w 778"/>
                <a:gd name="T67" fmla="*/ 1430 h 2707"/>
                <a:gd name="T68" fmla="*/ 174 w 778"/>
                <a:gd name="T69" fmla="*/ 1364 h 2707"/>
                <a:gd name="T70" fmla="*/ 178 w 778"/>
                <a:gd name="T71" fmla="*/ 1308 h 2707"/>
                <a:gd name="T72" fmla="*/ 181 w 778"/>
                <a:gd name="T73" fmla="*/ 1101 h 2707"/>
                <a:gd name="T74" fmla="*/ 184 w 778"/>
                <a:gd name="T75" fmla="*/ 944 h 2707"/>
                <a:gd name="T76" fmla="*/ 209 w 778"/>
                <a:gd name="T77" fmla="*/ 808 h 2707"/>
                <a:gd name="T78" fmla="*/ 222 w 778"/>
                <a:gd name="T79" fmla="*/ 1016 h 2707"/>
                <a:gd name="T80" fmla="*/ 227 w 778"/>
                <a:gd name="T81" fmla="*/ 1308 h 2707"/>
                <a:gd name="T82" fmla="*/ 231 w 778"/>
                <a:gd name="T83" fmla="*/ 1364 h 2707"/>
                <a:gd name="T84" fmla="*/ 250 w 778"/>
                <a:gd name="T85" fmla="*/ 1402 h 2707"/>
                <a:gd name="T86" fmla="*/ 273 w 778"/>
                <a:gd name="T87" fmla="*/ 1430 h 2707"/>
                <a:gd name="T88" fmla="*/ 302 w 778"/>
                <a:gd name="T89" fmla="*/ 1419 h 2707"/>
                <a:gd name="T90" fmla="*/ 316 w 778"/>
                <a:gd name="T91" fmla="*/ 1379 h 2707"/>
                <a:gd name="T92" fmla="*/ 283 w 778"/>
                <a:gd name="T93" fmla="*/ 1234 h 2707"/>
                <a:gd name="T94" fmla="*/ 330 w 778"/>
                <a:gd name="T95" fmla="*/ 758 h 2707"/>
                <a:gd name="T96" fmla="*/ 329 w 778"/>
                <a:gd name="T97" fmla="*/ 693 h 2707"/>
                <a:gd name="T98" fmla="*/ 313 w 778"/>
                <a:gd name="T99" fmla="*/ 548 h 2707"/>
                <a:gd name="T100" fmla="*/ 334 w 778"/>
                <a:gd name="T101" fmla="*/ 419 h 2707"/>
                <a:gd name="T102" fmla="*/ 355 w 778"/>
                <a:gd name="T103" fmla="*/ 539 h 2707"/>
                <a:gd name="T104" fmla="*/ 336 w 778"/>
                <a:gd name="T105" fmla="*/ 772 h 2707"/>
                <a:gd name="T106" fmla="*/ 350 w 778"/>
                <a:gd name="T107" fmla="*/ 746 h 2707"/>
                <a:gd name="T108" fmla="*/ 351 w 778"/>
                <a:gd name="T109" fmla="*/ 808 h 2707"/>
                <a:gd name="T110" fmla="*/ 374 w 778"/>
                <a:gd name="T111" fmla="*/ 807 h 2707"/>
                <a:gd name="T112" fmla="*/ 402 w 778"/>
                <a:gd name="T113" fmla="*/ 723 h 270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778" h="2707">
                  <a:moveTo>
                    <a:pt x="758" y="1227"/>
                  </a:moveTo>
                  <a:cubicBezTo>
                    <a:pt x="775" y="1130"/>
                    <a:pt x="778" y="1007"/>
                    <a:pt x="776" y="974"/>
                  </a:cubicBezTo>
                  <a:cubicBezTo>
                    <a:pt x="773" y="941"/>
                    <a:pt x="743" y="794"/>
                    <a:pt x="736" y="674"/>
                  </a:cubicBezTo>
                  <a:cubicBezTo>
                    <a:pt x="736" y="663"/>
                    <a:pt x="734" y="652"/>
                    <a:pt x="733" y="642"/>
                  </a:cubicBezTo>
                  <a:cubicBezTo>
                    <a:pt x="717" y="550"/>
                    <a:pt x="657" y="530"/>
                    <a:pt x="644" y="529"/>
                  </a:cubicBezTo>
                  <a:cubicBezTo>
                    <a:pt x="629" y="528"/>
                    <a:pt x="575" y="509"/>
                    <a:pt x="528" y="494"/>
                  </a:cubicBezTo>
                  <a:cubicBezTo>
                    <a:pt x="522" y="493"/>
                    <a:pt x="518" y="490"/>
                    <a:pt x="514" y="487"/>
                  </a:cubicBezTo>
                  <a:cubicBezTo>
                    <a:pt x="498" y="469"/>
                    <a:pt x="496" y="433"/>
                    <a:pt x="498" y="407"/>
                  </a:cubicBezTo>
                  <a:cubicBezTo>
                    <a:pt x="498" y="407"/>
                    <a:pt x="498" y="406"/>
                    <a:pt x="498" y="406"/>
                  </a:cubicBezTo>
                  <a:cubicBezTo>
                    <a:pt x="498" y="406"/>
                    <a:pt x="498" y="406"/>
                    <a:pt x="498" y="406"/>
                  </a:cubicBezTo>
                  <a:cubicBezTo>
                    <a:pt x="498" y="405"/>
                    <a:pt x="498" y="403"/>
                    <a:pt x="498" y="402"/>
                  </a:cubicBezTo>
                  <a:cubicBezTo>
                    <a:pt x="498" y="402"/>
                    <a:pt x="498" y="402"/>
                    <a:pt x="498" y="402"/>
                  </a:cubicBezTo>
                  <a:cubicBezTo>
                    <a:pt x="498" y="403"/>
                    <a:pt x="498" y="404"/>
                    <a:pt x="498" y="406"/>
                  </a:cubicBezTo>
                  <a:cubicBezTo>
                    <a:pt x="499" y="401"/>
                    <a:pt x="499" y="401"/>
                    <a:pt x="499" y="401"/>
                  </a:cubicBezTo>
                  <a:cubicBezTo>
                    <a:pt x="502" y="395"/>
                    <a:pt x="504" y="390"/>
                    <a:pt x="507" y="385"/>
                  </a:cubicBezTo>
                  <a:cubicBezTo>
                    <a:pt x="512" y="376"/>
                    <a:pt x="515" y="369"/>
                    <a:pt x="516" y="365"/>
                  </a:cubicBezTo>
                  <a:cubicBezTo>
                    <a:pt x="518" y="357"/>
                    <a:pt x="522" y="341"/>
                    <a:pt x="526" y="321"/>
                  </a:cubicBezTo>
                  <a:cubicBezTo>
                    <a:pt x="530" y="323"/>
                    <a:pt x="534" y="323"/>
                    <a:pt x="538" y="322"/>
                  </a:cubicBezTo>
                  <a:cubicBezTo>
                    <a:pt x="549" y="317"/>
                    <a:pt x="550" y="302"/>
                    <a:pt x="550" y="291"/>
                  </a:cubicBezTo>
                  <a:cubicBezTo>
                    <a:pt x="550" y="289"/>
                    <a:pt x="550" y="287"/>
                    <a:pt x="550" y="285"/>
                  </a:cubicBezTo>
                  <a:cubicBezTo>
                    <a:pt x="550" y="284"/>
                    <a:pt x="550" y="284"/>
                    <a:pt x="550" y="283"/>
                  </a:cubicBezTo>
                  <a:cubicBezTo>
                    <a:pt x="550" y="273"/>
                    <a:pt x="553" y="261"/>
                    <a:pt x="557" y="252"/>
                  </a:cubicBezTo>
                  <a:cubicBezTo>
                    <a:pt x="560" y="242"/>
                    <a:pt x="563" y="234"/>
                    <a:pt x="565" y="224"/>
                  </a:cubicBezTo>
                  <a:cubicBezTo>
                    <a:pt x="565" y="222"/>
                    <a:pt x="565" y="220"/>
                    <a:pt x="565" y="219"/>
                  </a:cubicBezTo>
                  <a:cubicBezTo>
                    <a:pt x="565" y="211"/>
                    <a:pt x="562" y="203"/>
                    <a:pt x="553" y="202"/>
                  </a:cubicBezTo>
                  <a:cubicBezTo>
                    <a:pt x="547" y="202"/>
                    <a:pt x="542" y="206"/>
                    <a:pt x="538" y="211"/>
                  </a:cubicBezTo>
                  <a:cubicBezTo>
                    <a:pt x="538" y="211"/>
                    <a:pt x="538" y="211"/>
                    <a:pt x="538" y="211"/>
                  </a:cubicBezTo>
                  <a:cubicBezTo>
                    <a:pt x="538" y="211"/>
                    <a:pt x="538" y="212"/>
                    <a:pt x="538" y="212"/>
                  </a:cubicBezTo>
                  <a:cubicBezTo>
                    <a:pt x="538" y="210"/>
                    <a:pt x="538" y="208"/>
                    <a:pt x="538" y="206"/>
                  </a:cubicBezTo>
                  <a:cubicBezTo>
                    <a:pt x="539" y="196"/>
                    <a:pt x="541" y="185"/>
                    <a:pt x="539" y="176"/>
                  </a:cubicBezTo>
                  <a:cubicBezTo>
                    <a:pt x="539" y="174"/>
                    <a:pt x="539" y="173"/>
                    <a:pt x="538" y="171"/>
                  </a:cubicBezTo>
                  <a:cubicBezTo>
                    <a:pt x="538" y="169"/>
                    <a:pt x="537" y="167"/>
                    <a:pt x="537" y="165"/>
                  </a:cubicBezTo>
                  <a:cubicBezTo>
                    <a:pt x="536" y="159"/>
                    <a:pt x="535" y="153"/>
                    <a:pt x="534" y="147"/>
                  </a:cubicBezTo>
                  <a:cubicBezTo>
                    <a:pt x="529" y="117"/>
                    <a:pt x="517" y="94"/>
                    <a:pt x="501" y="68"/>
                  </a:cubicBezTo>
                  <a:cubicBezTo>
                    <a:pt x="495" y="60"/>
                    <a:pt x="489" y="53"/>
                    <a:pt x="482" y="46"/>
                  </a:cubicBezTo>
                  <a:cubicBezTo>
                    <a:pt x="471" y="35"/>
                    <a:pt x="457" y="26"/>
                    <a:pt x="443" y="20"/>
                  </a:cubicBezTo>
                  <a:cubicBezTo>
                    <a:pt x="443" y="20"/>
                    <a:pt x="442" y="19"/>
                    <a:pt x="442" y="19"/>
                  </a:cubicBezTo>
                  <a:cubicBezTo>
                    <a:pt x="446" y="20"/>
                    <a:pt x="450" y="21"/>
                    <a:pt x="454" y="21"/>
                  </a:cubicBezTo>
                  <a:cubicBezTo>
                    <a:pt x="448" y="15"/>
                    <a:pt x="431" y="11"/>
                    <a:pt x="422" y="9"/>
                  </a:cubicBezTo>
                  <a:cubicBezTo>
                    <a:pt x="411" y="6"/>
                    <a:pt x="400" y="6"/>
                    <a:pt x="389" y="6"/>
                  </a:cubicBezTo>
                  <a:cubicBezTo>
                    <a:pt x="393" y="5"/>
                    <a:pt x="397" y="3"/>
                    <a:pt x="401" y="3"/>
                  </a:cubicBezTo>
                  <a:cubicBezTo>
                    <a:pt x="385" y="0"/>
                    <a:pt x="353" y="2"/>
                    <a:pt x="336" y="13"/>
                  </a:cubicBezTo>
                  <a:cubicBezTo>
                    <a:pt x="334" y="13"/>
                    <a:pt x="331" y="14"/>
                    <a:pt x="328" y="15"/>
                  </a:cubicBezTo>
                  <a:cubicBezTo>
                    <a:pt x="311" y="15"/>
                    <a:pt x="294" y="17"/>
                    <a:pt x="278" y="26"/>
                  </a:cubicBezTo>
                  <a:cubicBezTo>
                    <a:pt x="284" y="27"/>
                    <a:pt x="293" y="22"/>
                    <a:pt x="299" y="25"/>
                  </a:cubicBezTo>
                  <a:cubicBezTo>
                    <a:pt x="281" y="29"/>
                    <a:pt x="264" y="35"/>
                    <a:pt x="252" y="51"/>
                  </a:cubicBezTo>
                  <a:cubicBezTo>
                    <a:pt x="259" y="47"/>
                    <a:pt x="267" y="45"/>
                    <a:pt x="275" y="44"/>
                  </a:cubicBezTo>
                  <a:cubicBezTo>
                    <a:pt x="261" y="53"/>
                    <a:pt x="243" y="62"/>
                    <a:pt x="234" y="76"/>
                  </a:cubicBezTo>
                  <a:cubicBezTo>
                    <a:pt x="241" y="73"/>
                    <a:pt x="248" y="68"/>
                    <a:pt x="255" y="65"/>
                  </a:cubicBezTo>
                  <a:cubicBezTo>
                    <a:pt x="248" y="72"/>
                    <a:pt x="244" y="80"/>
                    <a:pt x="241" y="89"/>
                  </a:cubicBezTo>
                  <a:cubicBezTo>
                    <a:pt x="234" y="101"/>
                    <a:pt x="228" y="115"/>
                    <a:pt x="226" y="131"/>
                  </a:cubicBezTo>
                  <a:cubicBezTo>
                    <a:pt x="224" y="138"/>
                    <a:pt x="224" y="146"/>
                    <a:pt x="224" y="154"/>
                  </a:cubicBezTo>
                  <a:cubicBezTo>
                    <a:pt x="224" y="178"/>
                    <a:pt x="224" y="201"/>
                    <a:pt x="231" y="224"/>
                  </a:cubicBezTo>
                  <a:cubicBezTo>
                    <a:pt x="231" y="224"/>
                    <a:pt x="231" y="224"/>
                    <a:pt x="231" y="224"/>
                  </a:cubicBezTo>
                  <a:cubicBezTo>
                    <a:pt x="231" y="225"/>
                    <a:pt x="231" y="226"/>
                    <a:pt x="232" y="227"/>
                  </a:cubicBezTo>
                  <a:cubicBezTo>
                    <a:pt x="232" y="228"/>
                    <a:pt x="233" y="230"/>
                    <a:pt x="233" y="232"/>
                  </a:cubicBezTo>
                  <a:cubicBezTo>
                    <a:pt x="233" y="232"/>
                    <a:pt x="233" y="232"/>
                    <a:pt x="233" y="232"/>
                  </a:cubicBezTo>
                  <a:cubicBezTo>
                    <a:pt x="234" y="234"/>
                    <a:pt x="234" y="235"/>
                    <a:pt x="235" y="237"/>
                  </a:cubicBezTo>
                  <a:cubicBezTo>
                    <a:pt x="235" y="237"/>
                    <a:pt x="235" y="237"/>
                    <a:pt x="235" y="238"/>
                  </a:cubicBezTo>
                  <a:cubicBezTo>
                    <a:pt x="235" y="239"/>
                    <a:pt x="236" y="241"/>
                    <a:pt x="236" y="243"/>
                  </a:cubicBezTo>
                  <a:cubicBezTo>
                    <a:pt x="236" y="243"/>
                    <a:pt x="236" y="243"/>
                    <a:pt x="236" y="243"/>
                  </a:cubicBezTo>
                  <a:cubicBezTo>
                    <a:pt x="237" y="245"/>
                    <a:pt x="237" y="246"/>
                    <a:pt x="238" y="248"/>
                  </a:cubicBezTo>
                  <a:cubicBezTo>
                    <a:pt x="238" y="248"/>
                    <a:pt x="238" y="248"/>
                    <a:pt x="238" y="249"/>
                  </a:cubicBezTo>
                  <a:cubicBezTo>
                    <a:pt x="239" y="250"/>
                    <a:pt x="239" y="252"/>
                    <a:pt x="240" y="253"/>
                  </a:cubicBezTo>
                  <a:cubicBezTo>
                    <a:pt x="240" y="254"/>
                    <a:pt x="240" y="254"/>
                    <a:pt x="241" y="255"/>
                  </a:cubicBezTo>
                  <a:cubicBezTo>
                    <a:pt x="241" y="256"/>
                    <a:pt x="242" y="257"/>
                    <a:pt x="242" y="259"/>
                  </a:cubicBezTo>
                  <a:cubicBezTo>
                    <a:pt x="243" y="259"/>
                    <a:pt x="243" y="260"/>
                    <a:pt x="243" y="260"/>
                  </a:cubicBezTo>
                  <a:cubicBezTo>
                    <a:pt x="244" y="262"/>
                    <a:pt x="244" y="263"/>
                    <a:pt x="245" y="264"/>
                  </a:cubicBezTo>
                  <a:cubicBezTo>
                    <a:pt x="245" y="265"/>
                    <a:pt x="245" y="265"/>
                    <a:pt x="245" y="265"/>
                  </a:cubicBezTo>
                  <a:cubicBezTo>
                    <a:pt x="242" y="264"/>
                    <a:pt x="239" y="264"/>
                    <a:pt x="236" y="264"/>
                  </a:cubicBezTo>
                  <a:cubicBezTo>
                    <a:pt x="232" y="265"/>
                    <a:pt x="229" y="265"/>
                    <a:pt x="227" y="267"/>
                  </a:cubicBezTo>
                  <a:cubicBezTo>
                    <a:pt x="219" y="271"/>
                    <a:pt x="218" y="279"/>
                    <a:pt x="218" y="287"/>
                  </a:cubicBezTo>
                  <a:cubicBezTo>
                    <a:pt x="219" y="297"/>
                    <a:pt x="227" y="304"/>
                    <a:pt x="234" y="311"/>
                  </a:cubicBezTo>
                  <a:cubicBezTo>
                    <a:pt x="246" y="323"/>
                    <a:pt x="252" y="339"/>
                    <a:pt x="261" y="352"/>
                  </a:cubicBezTo>
                  <a:cubicBezTo>
                    <a:pt x="265" y="357"/>
                    <a:pt x="271" y="364"/>
                    <a:pt x="279" y="363"/>
                  </a:cubicBezTo>
                  <a:cubicBezTo>
                    <a:pt x="279" y="363"/>
                    <a:pt x="279" y="363"/>
                    <a:pt x="279" y="363"/>
                  </a:cubicBezTo>
                  <a:cubicBezTo>
                    <a:pt x="279" y="363"/>
                    <a:pt x="279" y="363"/>
                    <a:pt x="279" y="363"/>
                  </a:cubicBezTo>
                  <a:cubicBezTo>
                    <a:pt x="281" y="362"/>
                    <a:pt x="283" y="361"/>
                    <a:pt x="284" y="360"/>
                  </a:cubicBezTo>
                  <a:cubicBezTo>
                    <a:pt x="292" y="376"/>
                    <a:pt x="301" y="392"/>
                    <a:pt x="310" y="403"/>
                  </a:cubicBezTo>
                  <a:cubicBezTo>
                    <a:pt x="313" y="427"/>
                    <a:pt x="315" y="465"/>
                    <a:pt x="301" y="480"/>
                  </a:cubicBezTo>
                  <a:cubicBezTo>
                    <a:pt x="281" y="503"/>
                    <a:pt x="221" y="510"/>
                    <a:pt x="194" y="516"/>
                  </a:cubicBezTo>
                  <a:cubicBezTo>
                    <a:pt x="167" y="523"/>
                    <a:pt x="91" y="519"/>
                    <a:pt x="79" y="655"/>
                  </a:cubicBezTo>
                  <a:cubicBezTo>
                    <a:pt x="68" y="790"/>
                    <a:pt x="15" y="884"/>
                    <a:pt x="7" y="982"/>
                  </a:cubicBezTo>
                  <a:cubicBezTo>
                    <a:pt x="0" y="1081"/>
                    <a:pt x="15" y="1213"/>
                    <a:pt x="17" y="1245"/>
                  </a:cubicBezTo>
                  <a:cubicBezTo>
                    <a:pt x="20" y="1278"/>
                    <a:pt x="22" y="1347"/>
                    <a:pt x="11" y="1379"/>
                  </a:cubicBezTo>
                  <a:cubicBezTo>
                    <a:pt x="0" y="1410"/>
                    <a:pt x="8" y="1454"/>
                    <a:pt x="8" y="1454"/>
                  </a:cubicBezTo>
                  <a:cubicBezTo>
                    <a:pt x="8" y="1454"/>
                    <a:pt x="8" y="1454"/>
                    <a:pt x="8" y="1454"/>
                  </a:cubicBezTo>
                  <a:cubicBezTo>
                    <a:pt x="8" y="1455"/>
                    <a:pt x="8" y="1455"/>
                    <a:pt x="8" y="1455"/>
                  </a:cubicBezTo>
                  <a:cubicBezTo>
                    <a:pt x="8" y="1455"/>
                    <a:pt x="13" y="1461"/>
                    <a:pt x="21" y="1468"/>
                  </a:cubicBezTo>
                  <a:cubicBezTo>
                    <a:pt x="21" y="1470"/>
                    <a:pt x="22" y="1472"/>
                    <a:pt x="24" y="1474"/>
                  </a:cubicBezTo>
                  <a:cubicBezTo>
                    <a:pt x="22" y="1469"/>
                    <a:pt x="22" y="1469"/>
                    <a:pt x="22" y="1469"/>
                  </a:cubicBezTo>
                  <a:cubicBezTo>
                    <a:pt x="29" y="1476"/>
                    <a:pt x="39" y="1483"/>
                    <a:pt x="45" y="1483"/>
                  </a:cubicBezTo>
                  <a:cubicBezTo>
                    <a:pt x="45" y="1483"/>
                    <a:pt x="78" y="1509"/>
                    <a:pt x="96" y="1508"/>
                  </a:cubicBezTo>
                  <a:cubicBezTo>
                    <a:pt x="100" y="1507"/>
                    <a:pt x="99" y="1498"/>
                    <a:pt x="99" y="1498"/>
                  </a:cubicBezTo>
                  <a:cubicBezTo>
                    <a:pt x="99" y="1498"/>
                    <a:pt x="110" y="1500"/>
                    <a:pt x="110" y="1491"/>
                  </a:cubicBezTo>
                  <a:cubicBezTo>
                    <a:pt x="110" y="1490"/>
                    <a:pt x="110" y="1489"/>
                    <a:pt x="110" y="1489"/>
                  </a:cubicBezTo>
                  <a:cubicBezTo>
                    <a:pt x="108" y="1480"/>
                    <a:pt x="89" y="1472"/>
                    <a:pt x="88" y="1471"/>
                  </a:cubicBezTo>
                  <a:cubicBezTo>
                    <a:pt x="88" y="1465"/>
                    <a:pt x="86" y="1423"/>
                    <a:pt x="86" y="1421"/>
                  </a:cubicBezTo>
                  <a:cubicBezTo>
                    <a:pt x="85" y="1419"/>
                    <a:pt x="99" y="1400"/>
                    <a:pt x="101" y="1398"/>
                  </a:cubicBezTo>
                  <a:cubicBezTo>
                    <a:pt x="101" y="1401"/>
                    <a:pt x="100" y="1413"/>
                    <a:pt x="102" y="1425"/>
                  </a:cubicBezTo>
                  <a:cubicBezTo>
                    <a:pt x="105" y="1442"/>
                    <a:pt x="113" y="1460"/>
                    <a:pt x="133" y="1463"/>
                  </a:cubicBezTo>
                  <a:cubicBezTo>
                    <a:pt x="133" y="1463"/>
                    <a:pt x="136" y="1426"/>
                    <a:pt x="138" y="1420"/>
                  </a:cubicBezTo>
                  <a:cubicBezTo>
                    <a:pt x="139" y="1414"/>
                    <a:pt x="139" y="1350"/>
                    <a:pt x="139" y="1350"/>
                  </a:cubicBezTo>
                  <a:cubicBezTo>
                    <a:pt x="139" y="1350"/>
                    <a:pt x="139" y="1348"/>
                    <a:pt x="138" y="1345"/>
                  </a:cubicBezTo>
                  <a:cubicBezTo>
                    <a:pt x="137" y="1339"/>
                    <a:pt x="133" y="1325"/>
                    <a:pt x="118" y="1306"/>
                  </a:cubicBezTo>
                  <a:cubicBezTo>
                    <a:pt x="109" y="1294"/>
                    <a:pt x="105" y="1282"/>
                    <a:pt x="103" y="1269"/>
                  </a:cubicBezTo>
                  <a:cubicBezTo>
                    <a:pt x="100" y="1252"/>
                    <a:pt x="101" y="1236"/>
                    <a:pt x="100" y="1223"/>
                  </a:cubicBezTo>
                  <a:cubicBezTo>
                    <a:pt x="98" y="1200"/>
                    <a:pt x="117" y="1048"/>
                    <a:pt x="122" y="1031"/>
                  </a:cubicBezTo>
                  <a:cubicBezTo>
                    <a:pt x="128" y="1014"/>
                    <a:pt x="132" y="953"/>
                    <a:pt x="131" y="934"/>
                  </a:cubicBezTo>
                  <a:cubicBezTo>
                    <a:pt x="129" y="914"/>
                    <a:pt x="166" y="815"/>
                    <a:pt x="168" y="810"/>
                  </a:cubicBezTo>
                  <a:cubicBezTo>
                    <a:pt x="170" y="809"/>
                    <a:pt x="170" y="809"/>
                    <a:pt x="170" y="809"/>
                  </a:cubicBezTo>
                  <a:cubicBezTo>
                    <a:pt x="170" y="825"/>
                    <a:pt x="171" y="841"/>
                    <a:pt x="172" y="855"/>
                  </a:cubicBezTo>
                  <a:cubicBezTo>
                    <a:pt x="178" y="907"/>
                    <a:pt x="181" y="1087"/>
                    <a:pt x="176" y="1126"/>
                  </a:cubicBezTo>
                  <a:cubicBezTo>
                    <a:pt x="171" y="1165"/>
                    <a:pt x="182" y="1180"/>
                    <a:pt x="162" y="1319"/>
                  </a:cubicBezTo>
                  <a:cubicBezTo>
                    <a:pt x="161" y="1319"/>
                    <a:pt x="161" y="1319"/>
                    <a:pt x="161" y="1319"/>
                  </a:cubicBezTo>
                  <a:cubicBezTo>
                    <a:pt x="161" y="1319"/>
                    <a:pt x="151" y="1402"/>
                    <a:pt x="147" y="1433"/>
                  </a:cubicBezTo>
                  <a:cubicBezTo>
                    <a:pt x="143" y="1460"/>
                    <a:pt x="136" y="1546"/>
                    <a:pt x="149" y="1620"/>
                  </a:cubicBezTo>
                  <a:cubicBezTo>
                    <a:pt x="151" y="1630"/>
                    <a:pt x="153" y="1640"/>
                    <a:pt x="156" y="1650"/>
                  </a:cubicBezTo>
                  <a:cubicBezTo>
                    <a:pt x="164" y="1679"/>
                    <a:pt x="169" y="1704"/>
                    <a:pt x="173" y="1727"/>
                  </a:cubicBezTo>
                  <a:cubicBezTo>
                    <a:pt x="180" y="1765"/>
                    <a:pt x="182" y="1798"/>
                    <a:pt x="180" y="1833"/>
                  </a:cubicBezTo>
                  <a:cubicBezTo>
                    <a:pt x="177" y="1890"/>
                    <a:pt x="190" y="1943"/>
                    <a:pt x="191" y="1997"/>
                  </a:cubicBezTo>
                  <a:cubicBezTo>
                    <a:pt x="192" y="2041"/>
                    <a:pt x="197" y="2161"/>
                    <a:pt x="216" y="2265"/>
                  </a:cubicBezTo>
                  <a:cubicBezTo>
                    <a:pt x="220" y="2289"/>
                    <a:pt x="225" y="2313"/>
                    <a:pt x="231" y="2334"/>
                  </a:cubicBezTo>
                  <a:cubicBezTo>
                    <a:pt x="234" y="2345"/>
                    <a:pt x="236" y="2355"/>
                    <a:pt x="238" y="2364"/>
                  </a:cubicBezTo>
                  <a:cubicBezTo>
                    <a:pt x="255" y="2457"/>
                    <a:pt x="224" y="2499"/>
                    <a:pt x="224" y="2499"/>
                  </a:cubicBezTo>
                  <a:cubicBezTo>
                    <a:pt x="224" y="2499"/>
                    <a:pt x="200" y="2541"/>
                    <a:pt x="192" y="2571"/>
                  </a:cubicBezTo>
                  <a:cubicBezTo>
                    <a:pt x="187" y="2589"/>
                    <a:pt x="173" y="2594"/>
                    <a:pt x="168" y="2608"/>
                  </a:cubicBezTo>
                  <a:cubicBezTo>
                    <a:pt x="164" y="2620"/>
                    <a:pt x="150" y="2629"/>
                    <a:pt x="153" y="2648"/>
                  </a:cubicBezTo>
                  <a:cubicBezTo>
                    <a:pt x="153" y="2651"/>
                    <a:pt x="154" y="2654"/>
                    <a:pt x="155" y="2657"/>
                  </a:cubicBezTo>
                  <a:cubicBezTo>
                    <a:pt x="155" y="2657"/>
                    <a:pt x="160" y="2682"/>
                    <a:pt x="172" y="2673"/>
                  </a:cubicBezTo>
                  <a:cubicBezTo>
                    <a:pt x="172" y="2673"/>
                    <a:pt x="182" y="2690"/>
                    <a:pt x="194" y="2683"/>
                  </a:cubicBezTo>
                  <a:cubicBezTo>
                    <a:pt x="194" y="2684"/>
                    <a:pt x="194" y="2684"/>
                    <a:pt x="194" y="2685"/>
                  </a:cubicBezTo>
                  <a:cubicBezTo>
                    <a:pt x="195" y="2683"/>
                    <a:pt x="195" y="2683"/>
                    <a:pt x="195" y="2683"/>
                  </a:cubicBezTo>
                  <a:cubicBezTo>
                    <a:pt x="196" y="2685"/>
                    <a:pt x="211" y="2700"/>
                    <a:pt x="221" y="2685"/>
                  </a:cubicBezTo>
                  <a:cubicBezTo>
                    <a:pt x="221" y="2686"/>
                    <a:pt x="221" y="2687"/>
                    <a:pt x="222" y="2689"/>
                  </a:cubicBezTo>
                  <a:cubicBezTo>
                    <a:pt x="223" y="2696"/>
                    <a:pt x="228" y="2706"/>
                    <a:pt x="249" y="2705"/>
                  </a:cubicBezTo>
                  <a:cubicBezTo>
                    <a:pt x="279" y="2703"/>
                    <a:pt x="281" y="2690"/>
                    <a:pt x="280" y="2672"/>
                  </a:cubicBezTo>
                  <a:cubicBezTo>
                    <a:pt x="279" y="2654"/>
                    <a:pt x="293" y="2651"/>
                    <a:pt x="293" y="2651"/>
                  </a:cubicBezTo>
                  <a:cubicBezTo>
                    <a:pt x="293" y="2651"/>
                    <a:pt x="314" y="2635"/>
                    <a:pt x="314" y="2616"/>
                  </a:cubicBezTo>
                  <a:cubicBezTo>
                    <a:pt x="314" y="2596"/>
                    <a:pt x="328" y="2580"/>
                    <a:pt x="328" y="2580"/>
                  </a:cubicBezTo>
                  <a:cubicBezTo>
                    <a:pt x="328" y="2580"/>
                    <a:pt x="344" y="2573"/>
                    <a:pt x="337" y="2535"/>
                  </a:cubicBezTo>
                  <a:cubicBezTo>
                    <a:pt x="337" y="2532"/>
                    <a:pt x="336" y="2528"/>
                    <a:pt x="335" y="2524"/>
                  </a:cubicBezTo>
                  <a:cubicBezTo>
                    <a:pt x="335" y="2523"/>
                    <a:pt x="341" y="2500"/>
                    <a:pt x="337" y="2478"/>
                  </a:cubicBezTo>
                  <a:cubicBezTo>
                    <a:pt x="337" y="2477"/>
                    <a:pt x="336" y="2475"/>
                    <a:pt x="336" y="2473"/>
                  </a:cubicBezTo>
                  <a:cubicBezTo>
                    <a:pt x="336" y="2472"/>
                    <a:pt x="335" y="2471"/>
                    <a:pt x="335" y="2469"/>
                  </a:cubicBezTo>
                  <a:cubicBezTo>
                    <a:pt x="330" y="2440"/>
                    <a:pt x="332" y="2368"/>
                    <a:pt x="333" y="2341"/>
                  </a:cubicBezTo>
                  <a:cubicBezTo>
                    <a:pt x="334" y="2311"/>
                    <a:pt x="352" y="2147"/>
                    <a:pt x="340" y="2083"/>
                  </a:cubicBezTo>
                  <a:cubicBezTo>
                    <a:pt x="340" y="2083"/>
                    <a:pt x="340" y="2083"/>
                    <a:pt x="340" y="2082"/>
                  </a:cubicBezTo>
                  <a:cubicBezTo>
                    <a:pt x="340" y="2082"/>
                    <a:pt x="340" y="2082"/>
                    <a:pt x="340" y="2082"/>
                  </a:cubicBezTo>
                  <a:cubicBezTo>
                    <a:pt x="339" y="2079"/>
                    <a:pt x="339" y="2076"/>
                    <a:pt x="338" y="2073"/>
                  </a:cubicBezTo>
                  <a:cubicBezTo>
                    <a:pt x="321" y="1974"/>
                    <a:pt x="348" y="1939"/>
                    <a:pt x="348" y="1890"/>
                  </a:cubicBezTo>
                  <a:cubicBezTo>
                    <a:pt x="348" y="1890"/>
                    <a:pt x="352" y="1833"/>
                    <a:pt x="346" y="1787"/>
                  </a:cubicBezTo>
                  <a:cubicBezTo>
                    <a:pt x="341" y="1740"/>
                    <a:pt x="351" y="1688"/>
                    <a:pt x="357" y="1629"/>
                  </a:cubicBezTo>
                  <a:cubicBezTo>
                    <a:pt x="360" y="1591"/>
                    <a:pt x="366" y="1555"/>
                    <a:pt x="370" y="1527"/>
                  </a:cubicBezTo>
                  <a:cubicBezTo>
                    <a:pt x="375" y="1529"/>
                    <a:pt x="381" y="1530"/>
                    <a:pt x="387" y="1530"/>
                  </a:cubicBezTo>
                  <a:cubicBezTo>
                    <a:pt x="389" y="1530"/>
                    <a:pt x="391" y="1530"/>
                    <a:pt x="393" y="1529"/>
                  </a:cubicBezTo>
                  <a:cubicBezTo>
                    <a:pt x="397" y="1557"/>
                    <a:pt x="403" y="1592"/>
                    <a:pt x="406" y="1628"/>
                  </a:cubicBezTo>
                  <a:cubicBezTo>
                    <a:pt x="412" y="1687"/>
                    <a:pt x="422" y="1739"/>
                    <a:pt x="416" y="1786"/>
                  </a:cubicBezTo>
                  <a:cubicBezTo>
                    <a:pt x="411" y="1833"/>
                    <a:pt x="415" y="1889"/>
                    <a:pt x="415" y="1889"/>
                  </a:cubicBezTo>
                  <a:cubicBezTo>
                    <a:pt x="415" y="1900"/>
                    <a:pt x="416" y="1911"/>
                    <a:pt x="418" y="1921"/>
                  </a:cubicBezTo>
                  <a:cubicBezTo>
                    <a:pt x="420" y="1934"/>
                    <a:pt x="423" y="1946"/>
                    <a:pt x="426" y="1960"/>
                  </a:cubicBezTo>
                  <a:cubicBezTo>
                    <a:pt x="431" y="1989"/>
                    <a:pt x="434" y="2026"/>
                    <a:pt x="423" y="2082"/>
                  </a:cubicBezTo>
                  <a:cubicBezTo>
                    <a:pt x="411" y="2147"/>
                    <a:pt x="429" y="2311"/>
                    <a:pt x="430" y="2340"/>
                  </a:cubicBezTo>
                  <a:cubicBezTo>
                    <a:pt x="431" y="2369"/>
                    <a:pt x="433" y="2450"/>
                    <a:pt x="427" y="2473"/>
                  </a:cubicBezTo>
                  <a:cubicBezTo>
                    <a:pt x="423" y="2490"/>
                    <a:pt x="425" y="2507"/>
                    <a:pt x="426" y="2516"/>
                  </a:cubicBezTo>
                  <a:cubicBezTo>
                    <a:pt x="427" y="2520"/>
                    <a:pt x="428" y="2522"/>
                    <a:pt x="428" y="2523"/>
                  </a:cubicBezTo>
                  <a:cubicBezTo>
                    <a:pt x="423" y="2541"/>
                    <a:pt x="423" y="2553"/>
                    <a:pt x="425" y="2562"/>
                  </a:cubicBezTo>
                  <a:cubicBezTo>
                    <a:pt x="428" y="2576"/>
                    <a:pt x="435" y="2580"/>
                    <a:pt x="435" y="2580"/>
                  </a:cubicBezTo>
                  <a:cubicBezTo>
                    <a:pt x="435" y="2580"/>
                    <a:pt x="446" y="2592"/>
                    <a:pt x="449" y="2608"/>
                  </a:cubicBezTo>
                  <a:cubicBezTo>
                    <a:pt x="449" y="2610"/>
                    <a:pt x="449" y="2613"/>
                    <a:pt x="449" y="2615"/>
                  </a:cubicBezTo>
                  <a:cubicBezTo>
                    <a:pt x="449" y="2616"/>
                    <a:pt x="449" y="2618"/>
                    <a:pt x="450" y="2619"/>
                  </a:cubicBezTo>
                  <a:cubicBezTo>
                    <a:pt x="452" y="2637"/>
                    <a:pt x="470" y="2651"/>
                    <a:pt x="470" y="2651"/>
                  </a:cubicBezTo>
                  <a:cubicBezTo>
                    <a:pt x="470" y="2651"/>
                    <a:pt x="480" y="2653"/>
                    <a:pt x="483" y="2665"/>
                  </a:cubicBezTo>
                  <a:cubicBezTo>
                    <a:pt x="483" y="2667"/>
                    <a:pt x="483" y="2669"/>
                    <a:pt x="483" y="2671"/>
                  </a:cubicBezTo>
                  <a:cubicBezTo>
                    <a:pt x="483" y="2676"/>
                    <a:pt x="483" y="2680"/>
                    <a:pt x="483" y="2684"/>
                  </a:cubicBezTo>
                  <a:cubicBezTo>
                    <a:pt x="485" y="2696"/>
                    <a:pt x="492" y="2703"/>
                    <a:pt x="514" y="2705"/>
                  </a:cubicBezTo>
                  <a:cubicBezTo>
                    <a:pt x="544" y="2707"/>
                    <a:pt x="542" y="2685"/>
                    <a:pt x="542" y="2685"/>
                  </a:cubicBezTo>
                  <a:cubicBezTo>
                    <a:pt x="551" y="2699"/>
                    <a:pt x="566" y="2686"/>
                    <a:pt x="568" y="2683"/>
                  </a:cubicBezTo>
                  <a:cubicBezTo>
                    <a:pt x="569" y="2685"/>
                    <a:pt x="569" y="2685"/>
                    <a:pt x="569" y="2685"/>
                  </a:cubicBezTo>
                  <a:cubicBezTo>
                    <a:pt x="569" y="2684"/>
                    <a:pt x="569" y="2684"/>
                    <a:pt x="569" y="2683"/>
                  </a:cubicBezTo>
                  <a:cubicBezTo>
                    <a:pt x="581" y="2690"/>
                    <a:pt x="591" y="2673"/>
                    <a:pt x="591" y="2673"/>
                  </a:cubicBezTo>
                  <a:cubicBezTo>
                    <a:pt x="603" y="2682"/>
                    <a:pt x="608" y="2657"/>
                    <a:pt x="608" y="2657"/>
                  </a:cubicBezTo>
                  <a:cubicBezTo>
                    <a:pt x="611" y="2649"/>
                    <a:pt x="611" y="2642"/>
                    <a:pt x="610" y="2637"/>
                  </a:cubicBezTo>
                  <a:cubicBezTo>
                    <a:pt x="607" y="2625"/>
                    <a:pt x="598" y="2617"/>
                    <a:pt x="595" y="2608"/>
                  </a:cubicBezTo>
                  <a:cubicBezTo>
                    <a:pt x="590" y="2594"/>
                    <a:pt x="576" y="2589"/>
                    <a:pt x="571" y="2571"/>
                  </a:cubicBezTo>
                  <a:cubicBezTo>
                    <a:pt x="563" y="2541"/>
                    <a:pt x="539" y="2499"/>
                    <a:pt x="539" y="2499"/>
                  </a:cubicBezTo>
                  <a:cubicBezTo>
                    <a:pt x="539" y="2499"/>
                    <a:pt x="528" y="2484"/>
                    <a:pt x="523" y="2454"/>
                  </a:cubicBezTo>
                  <a:cubicBezTo>
                    <a:pt x="518" y="2427"/>
                    <a:pt x="517" y="2387"/>
                    <a:pt x="532" y="2334"/>
                  </a:cubicBezTo>
                  <a:cubicBezTo>
                    <a:pt x="563" y="2220"/>
                    <a:pt x="570" y="2052"/>
                    <a:pt x="572" y="1998"/>
                  </a:cubicBezTo>
                  <a:cubicBezTo>
                    <a:pt x="573" y="1944"/>
                    <a:pt x="586" y="1891"/>
                    <a:pt x="583" y="1834"/>
                  </a:cubicBezTo>
                  <a:cubicBezTo>
                    <a:pt x="580" y="1777"/>
                    <a:pt x="586" y="1729"/>
                    <a:pt x="607" y="1650"/>
                  </a:cubicBezTo>
                  <a:cubicBezTo>
                    <a:pt x="629" y="1572"/>
                    <a:pt x="621" y="1465"/>
                    <a:pt x="623" y="1433"/>
                  </a:cubicBezTo>
                  <a:cubicBezTo>
                    <a:pt x="627" y="1376"/>
                    <a:pt x="620" y="1312"/>
                    <a:pt x="620" y="1312"/>
                  </a:cubicBezTo>
                  <a:cubicBezTo>
                    <a:pt x="620" y="1312"/>
                    <a:pt x="620" y="1312"/>
                    <a:pt x="620" y="1312"/>
                  </a:cubicBezTo>
                  <a:cubicBezTo>
                    <a:pt x="620" y="1311"/>
                    <a:pt x="620" y="1311"/>
                    <a:pt x="620" y="1311"/>
                  </a:cubicBezTo>
                  <a:cubicBezTo>
                    <a:pt x="619" y="1311"/>
                    <a:pt x="619" y="1311"/>
                    <a:pt x="619" y="1311"/>
                  </a:cubicBezTo>
                  <a:cubicBezTo>
                    <a:pt x="618" y="1299"/>
                    <a:pt x="614" y="1276"/>
                    <a:pt x="611" y="1255"/>
                  </a:cubicBezTo>
                  <a:cubicBezTo>
                    <a:pt x="608" y="1242"/>
                    <a:pt x="606" y="1229"/>
                    <a:pt x="603" y="1219"/>
                  </a:cubicBezTo>
                  <a:cubicBezTo>
                    <a:pt x="602" y="1215"/>
                    <a:pt x="601" y="1210"/>
                    <a:pt x="600" y="1204"/>
                  </a:cubicBezTo>
                  <a:cubicBezTo>
                    <a:pt x="593" y="1162"/>
                    <a:pt x="587" y="1083"/>
                    <a:pt x="590" y="1038"/>
                  </a:cubicBezTo>
                  <a:cubicBezTo>
                    <a:pt x="593" y="989"/>
                    <a:pt x="626" y="874"/>
                    <a:pt x="627" y="792"/>
                  </a:cubicBezTo>
                  <a:cubicBezTo>
                    <a:pt x="628" y="793"/>
                    <a:pt x="628" y="793"/>
                    <a:pt x="628" y="793"/>
                  </a:cubicBezTo>
                  <a:cubicBezTo>
                    <a:pt x="628" y="794"/>
                    <a:pt x="628" y="794"/>
                    <a:pt x="628" y="794"/>
                  </a:cubicBezTo>
                  <a:cubicBezTo>
                    <a:pt x="628" y="793"/>
                    <a:pt x="628" y="793"/>
                    <a:pt x="628" y="793"/>
                  </a:cubicBezTo>
                  <a:cubicBezTo>
                    <a:pt x="631" y="799"/>
                    <a:pt x="631" y="799"/>
                    <a:pt x="631" y="799"/>
                  </a:cubicBezTo>
                  <a:cubicBezTo>
                    <a:pt x="632" y="805"/>
                    <a:pt x="634" y="814"/>
                    <a:pt x="636" y="827"/>
                  </a:cubicBezTo>
                  <a:cubicBezTo>
                    <a:pt x="641" y="854"/>
                    <a:pt x="649" y="894"/>
                    <a:pt x="656" y="932"/>
                  </a:cubicBezTo>
                  <a:cubicBezTo>
                    <a:pt x="662" y="970"/>
                    <a:pt x="668" y="1004"/>
                    <a:pt x="668" y="1020"/>
                  </a:cubicBezTo>
                  <a:cubicBezTo>
                    <a:pt x="668" y="1058"/>
                    <a:pt x="669" y="1223"/>
                    <a:pt x="672" y="1250"/>
                  </a:cubicBezTo>
                  <a:cubicBezTo>
                    <a:pt x="676" y="1277"/>
                    <a:pt x="677" y="1307"/>
                    <a:pt x="659" y="1331"/>
                  </a:cubicBezTo>
                  <a:cubicBezTo>
                    <a:pt x="641" y="1356"/>
                    <a:pt x="636" y="1373"/>
                    <a:pt x="634" y="1380"/>
                  </a:cubicBezTo>
                  <a:cubicBezTo>
                    <a:pt x="632" y="1386"/>
                    <a:pt x="633" y="1460"/>
                    <a:pt x="633" y="1460"/>
                  </a:cubicBezTo>
                  <a:cubicBezTo>
                    <a:pt x="634" y="1461"/>
                    <a:pt x="634" y="1461"/>
                    <a:pt x="634" y="1461"/>
                  </a:cubicBezTo>
                  <a:cubicBezTo>
                    <a:pt x="634" y="1461"/>
                    <a:pt x="634" y="1461"/>
                    <a:pt x="634" y="1461"/>
                  </a:cubicBezTo>
                  <a:cubicBezTo>
                    <a:pt x="639" y="1486"/>
                    <a:pt x="639" y="1486"/>
                    <a:pt x="639" y="1486"/>
                  </a:cubicBezTo>
                  <a:cubicBezTo>
                    <a:pt x="665" y="1478"/>
                    <a:pt x="660" y="1412"/>
                    <a:pt x="660" y="1412"/>
                  </a:cubicBezTo>
                  <a:cubicBezTo>
                    <a:pt x="668" y="1421"/>
                    <a:pt x="671" y="1431"/>
                    <a:pt x="672" y="1439"/>
                  </a:cubicBezTo>
                  <a:cubicBezTo>
                    <a:pt x="674" y="1448"/>
                    <a:pt x="674" y="1456"/>
                    <a:pt x="674" y="1461"/>
                  </a:cubicBezTo>
                  <a:cubicBezTo>
                    <a:pt x="675" y="1471"/>
                    <a:pt x="672" y="1497"/>
                    <a:pt x="668" y="1500"/>
                  </a:cubicBezTo>
                  <a:cubicBezTo>
                    <a:pt x="665" y="1502"/>
                    <a:pt x="659" y="1519"/>
                    <a:pt x="661" y="1528"/>
                  </a:cubicBezTo>
                  <a:cubicBezTo>
                    <a:pt x="661" y="1531"/>
                    <a:pt x="662" y="1533"/>
                    <a:pt x="663" y="1534"/>
                  </a:cubicBezTo>
                  <a:cubicBezTo>
                    <a:pt x="670" y="1541"/>
                    <a:pt x="682" y="1532"/>
                    <a:pt x="682" y="1532"/>
                  </a:cubicBezTo>
                  <a:cubicBezTo>
                    <a:pt x="691" y="1537"/>
                    <a:pt x="699" y="1530"/>
                    <a:pt x="704" y="1524"/>
                  </a:cubicBezTo>
                  <a:cubicBezTo>
                    <a:pt x="704" y="1525"/>
                    <a:pt x="704" y="1525"/>
                    <a:pt x="704" y="1526"/>
                  </a:cubicBezTo>
                  <a:cubicBezTo>
                    <a:pt x="705" y="1523"/>
                    <a:pt x="705" y="1523"/>
                    <a:pt x="705" y="1523"/>
                  </a:cubicBezTo>
                  <a:cubicBezTo>
                    <a:pt x="707" y="1521"/>
                    <a:pt x="708" y="1519"/>
                    <a:pt x="708" y="1519"/>
                  </a:cubicBezTo>
                  <a:cubicBezTo>
                    <a:pt x="717" y="1520"/>
                    <a:pt x="741" y="1500"/>
                    <a:pt x="750" y="1481"/>
                  </a:cubicBezTo>
                  <a:cubicBezTo>
                    <a:pt x="760" y="1461"/>
                    <a:pt x="765" y="1408"/>
                    <a:pt x="758" y="1367"/>
                  </a:cubicBezTo>
                  <a:cubicBezTo>
                    <a:pt x="750" y="1327"/>
                    <a:pt x="750" y="1273"/>
                    <a:pt x="758" y="1227"/>
                  </a:cubicBezTo>
                  <a:close/>
                </a:path>
              </a:pathLst>
            </a:custGeom>
            <a:grpFill/>
            <a:ln w="19050" cmpd="sng">
              <a:solidFill>
                <a:schemeClr val="bg2"/>
              </a:solidFill>
              <a:round/>
              <a:headEnd/>
              <a:tailEnd/>
            </a:ln>
          </p:spPr>
          <p:txBody>
            <a:bodyPr/>
            <a:lstStyle/>
            <a:p>
              <a:endParaRPr lang="fr-FR" sz="1114"/>
            </a:p>
          </p:txBody>
        </p:sp>
        <p:sp>
          <p:nvSpPr>
            <p:cNvPr id="49" name="Freeform 208">
              <a:extLst>
                <a:ext uri="{FF2B5EF4-FFF2-40B4-BE49-F238E27FC236}">
                  <a16:creationId xmlns:a16="http://schemas.microsoft.com/office/drawing/2014/main" id="{E1B4310C-5AA5-97CC-7B81-2F7D66194AA0}"/>
                </a:ext>
              </a:extLst>
            </p:cNvPr>
            <p:cNvSpPr>
              <a:spLocks/>
            </p:cNvSpPr>
            <p:nvPr/>
          </p:nvSpPr>
          <p:spPr bwMode="auto">
            <a:xfrm>
              <a:off x="1531" y="712"/>
              <a:ext cx="630" cy="2189"/>
            </a:xfrm>
            <a:custGeom>
              <a:avLst/>
              <a:gdLst>
                <a:gd name="T0" fmla="*/ 389 w 778"/>
                <a:gd name="T1" fmla="*/ 340 h 2707"/>
                <a:gd name="T2" fmla="*/ 264 w 778"/>
                <a:gd name="T3" fmla="*/ 215 h 2707"/>
                <a:gd name="T4" fmla="*/ 264 w 778"/>
                <a:gd name="T5" fmla="*/ 213 h 2707"/>
                <a:gd name="T6" fmla="*/ 274 w 778"/>
                <a:gd name="T7" fmla="*/ 193 h 2707"/>
                <a:gd name="T8" fmla="*/ 292 w 778"/>
                <a:gd name="T9" fmla="*/ 150 h 2707"/>
                <a:gd name="T10" fmla="*/ 300 w 778"/>
                <a:gd name="T11" fmla="*/ 116 h 2707"/>
                <a:gd name="T12" fmla="*/ 286 w 778"/>
                <a:gd name="T13" fmla="*/ 112 h 2707"/>
                <a:gd name="T14" fmla="*/ 285 w 778"/>
                <a:gd name="T15" fmla="*/ 87 h 2707"/>
                <a:gd name="T16" fmla="*/ 236 w 778"/>
                <a:gd name="T17" fmla="*/ 11 h 2707"/>
                <a:gd name="T18" fmla="*/ 206 w 778"/>
                <a:gd name="T19" fmla="*/ 3 h 2707"/>
                <a:gd name="T20" fmla="*/ 147 w 778"/>
                <a:gd name="T21" fmla="*/ 14 h 2707"/>
                <a:gd name="T22" fmla="*/ 124 w 778"/>
                <a:gd name="T23" fmla="*/ 40 h 2707"/>
                <a:gd name="T24" fmla="*/ 119 w 778"/>
                <a:gd name="T25" fmla="*/ 82 h 2707"/>
                <a:gd name="T26" fmla="*/ 124 w 778"/>
                <a:gd name="T27" fmla="*/ 123 h 2707"/>
                <a:gd name="T28" fmla="*/ 126 w 778"/>
                <a:gd name="T29" fmla="*/ 129 h 2707"/>
                <a:gd name="T30" fmla="*/ 127 w 778"/>
                <a:gd name="T31" fmla="*/ 134 h 2707"/>
                <a:gd name="T32" fmla="*/ 130 w 778"/>
                <a:gd name="T33" fmla="*/ 139 h 2707"/>
                <a:gd name="T34" fmla="*/ 116 w 778"/>
                <a:gd name="T35" fmla="*/ 152 h 2707"/>
                <a:gd name="T36" fmla="*/ 148 w 778"/>
                <a:gd name="T37" fmla="*/ 192 h 2707"/>
                <a:gd name="T38" fmla="*/ 160 w 778"/>
                <a:gd name="T39" fmla="*/ 254 h 2707"/>
                <a:gd name="T40" fmla="*/ 9 w 778"/>
                <a:gd name="T41" fmla="*/ 658 h 2707"/>
                <a:gd name="T42" fmla="*/ 4 w 778"/>
                <a:gd name="T43" fmla="*/ 770 h 2707"/>
                <a:gd name="T44" fmla="*/ 23 w 778"/>
                <a:gd name="T45" fmla="*/ 784 h 2707"/>
                <a:gd name="T46" fmla="*/ 58 w 778"/>
                <a:gd name="T47" fmla="*/ 788 h 2707"/>
                <a:gd name="T48" fmla="*/ 54 w 778"/>
                <a:gd name="T49" fmla="*/ 754 h 2707"/>
                <a:gd name="T50" fmla="*/ 74 w 778"/>
                <a:gd name="T51" fmla="*/ 712 h 2707"/>
                <a:gd name="T52" fmla="*/ 65 w 778"/>
                <a:gd name="T53" fmla="*/ 545 h 2707"/>
                <a:gd name="T54" fmla="*/ 92 w 778"/>
                <a:gd name="T55" fmla="*/ 452 h 2707"/>
                <a:gd name="T56" fmla="*/ 78 w 778"/>
                <a:gd name="T57" fmla="*/ 758 h 2707"/>
                <a:gd name="T58" fmla="*/ 96 w 778"/>
                <a:gd name="T59" fmla="*/ 969 h 2707"/>
                <a:gd name="T60" fmla="*/ 126 w 778"/>
                <a:gd name="T61" fmla="*/ 1250 h 2707"/>
                <a:gd name="T62" fmla="*/ 81 w 778"/>
                <a:gd name="T63" fmla="*/ 1400 h 2707"/>
                <a:gd name="T64" fmla="*/ 103 w 778"/>
                <a:gd name="T65" fmla="*/ 1420 h 2707"/>
                <a:gd name="T66" fmla="*/ 133 w 778"/>
                <a:gd name="T67" fmla="*/ 1430 h 2707"/>
                <a:gd name="T68" fmla="*/ 174 w 778"/>
                <a:gd name="T69" fmla="*/ 1364 h 2707"/>
                <a:gd name="T70" fmla="*/ 178 w 778"/>
                <a:gd name="T71" fmla="*/ 1308 h 2707"/>
                <a:gd name="T72" fmla="*/ 181 w 778"/>
                <a:gd name="T73" fmla="*/ 1101 h 2707"/>
                <a:gd name="T74" fmla="*/ 184 w 778"/>
                <a:gd name="T75" fmla="*/ 944 h 2707"/>
                <a:gd name="T76" fmla="*/ 209 w 778"/>
                <a:gd name="T77" fmla="*/ 808 h 2707"/>
                <a:gd name="T78" fmla="*/ 222 w 778"/>
                <a:gd name="T79" fmla="*/ 1016 h 2707"/>
                <a:gd name="T80" fmla="*/ 227 w 778"/>
                <a:gd name="T81" fmla="*/ 1308 h 2707"/>
                <a:gd name="T82" fmla="*/ 231 w 778"/>
                <a:gd name="T83" fmla="*/ 1364 h 2707"/>
                <a:gd name="T84" fmla="*/ 250 w 778"/>
                <a:gd name="T85" fmla="*/ 1402 h 2707"/>
                <a:gd name="T86" fmla="*/ 273 w 778"/>
                <a:gd name="T87" fmla="*/ 1430 h 2707"/>
                <a:gd name="T88" fmla="*/ 302 w 778"/>
                <a:gd name="T89" fmla="*/ 1419 h 2707"/>
                <a:gd name="T90" fmla="*/ 316 w 778"/>
                <a:gd name="T91" fmla="*/ 1379 h 2707"/>
                <a:gd name="T92" fmla="*/ 283 w 778"/>
                <a:gd name="T93" fmla="*/ 1234 h 2707"/>
                <a:gd name="T94" fmla="*/ 330 w 778"/>
                <a:gd name="T95" fmla="*/ 758 h 2707"/>
                <a:gd name="T96" fmla="*/ 329 w 778"/>
                <a:gd name="T97" fmla="*/ 693 h 2707"/>
                <a:gd name="T98" fmla="*/ 313 w 778"/>
                <a:gd name="T99" fmla="*/ 548 h 2707"/>
                <a:gd name="T100" fmla="*/ 334 w 778"/>
                <a:gd name="T101" fmla="*/ 419 h 2707"/>
                <a:gd name="T102" fmla="*/ 355 w 778"/>
                <a:gd name="T103" fmla="*/ 539 h 2707"/>
                <a:gd name="T104" fmla="*/ 336 w 778"/>
                <a:gd name="T105" fmla="*/ 772 h 2707"/>
                <a:gd name="T106" fmla="*/ 350 w 778"/>
                <a:gd name="T107" fmla="*/ 746 h 2707"/>
                <a:gd name="T108" fmla="*/ 351 w 778"/>
                <a:gd name="T109" fmla="*/ 808 h 2707"/>
                <a:gd name="T110" fmla="*/ 374 w 778"/>
                <a:gd name="T111" fmla="*/ 807 h 2707"/>
                <a:gd name="T112" fmla="*/ 402 w 778"/>
                <a:gd name="T113" fmla="*/ 723 h 270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778" h="2707">
                  <a:moveTo>
                    <a:pt x="758" y="1227"/>
                  </a:moveTo>
                  <a:cubicBezTo>
                    <a:pt x="775" y="1130"/>
                    <a:pt x="778" y="1007"/>
                    <a:pt x="776" y="974"/>
                  </a:cubicBezTo>
                  <a:cubicBezTo>
                    <a:pt x="773" y="941"/>
                    <a:pt x="743" y="794"/>
                    <a:pt x="736" y="674"/>
                  </a:cubicBezTo>
                  <a:cubicBezTo>
                    <a:pt x="736" y="663"/>
                    <a:pt x="734" y="652"/>
                    <a:pt x="733" y="642"/>
                  </a:cubicBezTo>
                  <a:cubicBezTo>
                    <a:pt x="717" y="550"/>
                    <a:pt x="657" y="530"/>
                    <a:pt x="644" y="529"/>
                  </a:cubicBezTo>
                  <a:cubicBezTo>
                    <a:pt x="629" y="528"/>
                    <a:pt x="575" y="509"/>
                    <a:pt x="528" y="494"/>
                  </a:cubicBezTo>
                  <a:cubicBezTo>
                    <a:pt x="522" y="493"/>
                    <a:pt x="518" y="490"/>
                    <a:pt x="514" y="487"/>
                  </a:cubicBezTo>
                  <a:cubicBezTo>
                    <a:pt x="498" y="469"/>
                    <a:pt x="496" y="433"/>
                    <a:pt x="498" y="407"/>
                  </a:cubicBezTo>
                  <a:cubicBezTo>
                    <a:pt x="498" y="407"/>
                    <a:pt x="498" y="406"/>
                    <a:pt x="498" y="406"/>
                  </a:cubicBezTo>
                  <a:cubicBezTo>
                    <a:pt x="498" y="406"/>
                    <a:pt x="498" y="406"/>
                    <a:pt x="498" y="406"/>
                  </a:cubicBezTo>
                  <a:cubicBezTo>
                    <a:pt x="498" y="405"/>
                    <a:pt x="498" y="403"/>
                    <a:pt x="498" y="402"/>
                  </a:cubicBezTo>
                  <a:cubicBezTo>
                    <a:pt x="498" y="402"/>
                    <a:pt x="498" y="402"/>
                    <a:pt x="498" y="402"/>
                  </a:cubicBezTo>
                  <a:cubicBezTo>
                    <a:pt x="498" y="403"/>
                    <a:pt x="498" y="404"/>
                    <a:pt x="498" y="406"/>
                  </a:cubicBezTo>
                  <a:cubicBezTo>
                    <a:pt x="499" y="401"/>
                    <a:pt x="499" y="401"/>
                    <a:pt x="499" y="401"/>
                  </a:cubicBezTo>
                  <a:cubicBezTo>
                    <a:pt x="502" y="395"/>
                    <a:pt x="504" y="390"/>
                    <a:pt x="507" y="385"/>
                  </a:cubicBezTo>
                  <a:cubicBezTo>
                    <a:pt x="512" y="376"/>
                    <a:pt x="515" y="369"/>
                    <a:pt x="516" y="365"/>
                  </a:cubicBezTo>
                  <a:cubicBezTo>
                    <a:pt x="518" y="357"/>
                    <a:pt x="522" y="341"/>
                    <a:pt x="526" y="321"/>
                  </a:cubicBezTo>
                  <a:cubicBezTo>
                    <a:pt x="530" y="323"/>
                    <a:pt x="534" y="323"/>
                    <a:pt x="538" y="322"/>
                  </a:cubicBezTo>
                  <a:cubicBezTo>
                    <a:pt x="549" y="317"/>
                    <a:pt x="550" y="302"/>
                    <a:pt x="550" y="291"/>
                  </a:cubicBezTo>
                  <a:cubicBezTo>
                    <a:pt x="550" y="289"/>
                    <a:pt x="550" y="287"/>
                    <a:pt x="550" y="285"/>
                  </a:cubicBezTo>
                  <a:cubicBezTo>
                    <a:pt x="550" y="284"/>
                    <a:pt x="550" y="284"/>
                    <a:pt x="550" y="283"/>
                  </a:cubicBezTo>
                  <a:cubicBezTo>
                    <a:pt x="550" y="273"/>
                    <a:pt x="553" y="261"/>
                    <a:pt x="557" y="252"/>
                  </a:cubicBezTo>
                  <a:cubicBezTo>
                    <a:pt x="560" y="242"/>
                    <a:pt x="563" y="234"/>
                    <a:pt x="565" y="224"/>
                  </a:cubicBezTo>
                  <a:cubicBezTo>
                    <a:pt x="565" y="222"/>
                    <a:pt x="565" y="220"/>
                    <a:pt x="565" y="219"/>
                  </a:cubicBezTo>
                  <a:cubicBezTo>
                    <a:pt x="565" y="211"/>
                    <a:pt x="562" y="203"/>
                    <a:pt x="553" y="202"/>
                  </a:cubicBezTo>
                  <a:cubicBezTo>
                    <a:pt x="547" y="202"/>
                    <a:pt x="542" y="206"/>
                    <a:pt x="538" y="211"/>
                  </a:cubicBezTo>
                  <a:cubicBezTo>
                    <a:pt x="538" y="211"/>
                    <a:pt x="538" y="211"/>
                    <a:pt x="538" y="211"/>
                  </a:cubicBezTo>
                  <a:cubicBezTo>
                    <a:pt x="538" y="211"/>
                    <a:pt x="538" y="212"/>
                    <a:pt x="538" y="212"/>
                  </a:cubicBezTo>
                  <a:cubicBezTo>
                    <a:pt x="538" y="210"/>
                    <a:pt x="538" y="208"/>
                    <a:pt x="538" y="206"/>
                  </a:cubicBezTo>
                  <a:cubicBezTo>
                    <a:pt x="539" y="196"/>
                    <a:pt x="541" y="185"/>
                    <a:pt x="539" y="176"/>
                  </a:cubicBezTo>
                  <a:cubicBezTo>
                    <a:pt x="539" y="174"/>
                    <a:pt x="539" y="173"/>
                    <a:pt x="538" y="171"/>
                  </a:cubicBezTo>
                  <a:cubicBezTo>
                    <a:pt x="538" y="169"/>
                    <a:pt x="537" y="167"/>
                    <a:pt x="537" y="165"/>
                  </a:cubicBezTo>
                  <a:cubicBezTo>
                    <a:pt x="536" y="159"/>
                    <a:pt x="535" y="153"/>
                    <a:pt x="534" y="147"/>
                  </a:cubicBezTo>
                  <a:cubicBezTo>
                    <a:pt x="529" y="117"/>
                    <a:pt x="517" y="94"/>
                    <a:pt x="501" y="68"/>
                  </a:cubicBezTo>
                  <a:cubicBezTo>
                    <a:pt x="495" y="60"/>
                    <a:pt x="489" y="53"/>
                    <a:pt x="482" y="46"/>
                  </a:cubicBezTo>
                  <a:cubicBezTo>
                    <a:pt x="471" y="35"/>
                    <a:pt x="457" y="26"/>
                    <a:pt x="443" y="20"/>
                  </a:cubicBezTo>
                  <a:cubicBezTo>
                    <a:pt x="443" y="20"/>
                    <a:pt x="442" y="19"/>
                    <a:pt x="442" y="19"/>
                  </a:cubicBezTo>
                  <a:cubicBezTo>
                    <a:pt x="446" y="20"/>
                    <a:pt x="450" y="21"/>
                    <a:pt x="454" y="21"/>
                  </a:cubicBezTo>
                  <a:cubicBezTo>
                    <a:pt x="448" y="15"/>
                    <a:pt x="431" y="11"/>
                    <a:pt x="422" y="9"/>
                  </a:cubicBezTo>
                  <a:cubicBezTo>
                    <a:pt x="411" y="6"/>
                    <a:pt x="400" y="6"/>
                    <a:pt x="389" y="6"/>
                  </a:cubicBezTo>
                  <a:cubicBezTo>
                    <a:pt x="393" y="5"/>
                    <a:pt x="397" y="3"/>
                    <a:pt x="401" y="3"/>
                  </a:cubicBezTo>
                  <a:cubicBezTo>
                    <a:pt x="385" y="0"/>
                    <a:pt x="353" y="2"/>
                    <a:pt x="336" y="13"/>
                  </a:cubicBezTo>
                  <a:cubicBezTo>
                    <a:pt x="334" y="13"/>
                    <a:pt x="331" y="14"/>
                    <a:pt x="328" y="15"/>
                  </a:cubicBezTo>
                  <a:cubicBezTo>
                    <a:pt x="311" y="15"/>
                    <a:pt x="294" y="17"/>
                    <a:pt x="278" y="26"/>
                  </a:cubicBezTo>
                  <a:cubicBezTo>
                    <a:pt x="284" y="27"/>
                    <a:pt x="293" y="22"/>
                    <a:pt x="299" y="25"/>
                  </a:cubicBezTo>
                  <a:cubicBezTo>
                    <a:pt x="281" y="29"/>
                    <a:pt x="264" y="35"/>
                    <a:pt x="252" y="51"/>
                  </a:cubicBezTo>
                  <a:cubicBezTo>
                    <a:pt x="259" y="47"/>
                    <a:pt x="267" y="45"/>
                    <a:pt x="275" y="44"/>
                  </a:cubicBezTo>
                  <a:cubicBezTo>
                    <a:pt x="261" y="53"/>
                    <a:pt x="243" y="62"/>
                    <a:pt x="234" y="76"/>
                  </a:cubicBezTo>
                  <a:cubicBezTo>
                    <a:pt x="241" y="73"/>
                    <a:pt x="248" y="68"/>
                    <a:pt x="255" y="65"/>
                  </a:cubicBezTo>
                  <a:cubicBezTo>
                    <a:pt x="248" y="72"/>
                    <a:pt x="244" y="80"/>
                    <a:pt x="241" y="89"/>
                  </a:cubicBezTo>
                  <a:cubicBezTo>
                    <a:pt x="234" y="101"/>
                    <a:pt x="228" y="115"/>
                    <a:pt x="226" y="131"/>
                  </a:cubicBezTo>
                  <a:cubicBezTo>
                    <a:pt x="224" y="138"/>
                    <a:pt x="224" y="146"/>
                    <a:pt x="224" y="154"/>
                  </a:cubicBezTo>
                  <a:cubicBezTo>
                    <a:pt x="224" y="178"/>
                    <a:pt x="224" y="201"/>
                    <a:pt x="231" y="224"/>
                  </a:cubicBezTo>
                  <a:cubicBezTo>
                    <a:pt x="231" y="224"/>
                    <a:pt x="231" y="224"/>
                    <a:pt x="231" y="224"/>
                  </a:cubicBezTo>
                  <a:cubicBezTo>
                    <a:pt x="231" y="225"/>
                    <a:pt x="231" y="226"/>
                    <a:pt x="232" y="227"/>
                  </a:cubicBezTo>
                  <a:cubicBezTo>
                    <a:pt x="232" y="228"/>
                    <a:pt x="233" y="230"/>
                    <a:pt x="233" y="232"/>
                  </a:cubicBezTo>
                  <a:cubicBezTo>
                    <a:pt x="233" y="232"/>
                    <a:pt x="233" y="232"/>
                    <a:pt x="233" y="232"/>
                  </a:cubicBezTo>
                  <a:cubicBezTo>
                    <a:pt x="234" y="234"/>
                    <a:pt x="234" y="235"/>
                    <a:pt x="235" y="237"/>
                  </a:cubicBezTo>
                  <a:cubicBezTo>
                    <a:pt x="235" y="237"/>
                    <a:pt x="235" y="237"/>
                    <a:pt x="235" y="238"/>
                  </a:cubicBezTo>
                  <a:cubicBezTo>
                    <a:pt x="235" y="239"/>
                    <a:pt x="236" y="241"/>
                    <a:pt x="236" y="243"/>
                  </a:cubicBezTo>
                  <a:cubicBezTo>
                    <a:pt x="236" y="243"/>
                    <a:pt x="236" y="243"/>
                    <a:pt x="236" y="243"/>
                  </a:cubicBezTo>
                  <a:cubicBezTo>
                    <a:pt x="237" y="245"/>
                    <a:pt x="237" y="246"/>
                    <a:pt x="238" y="248"/>
                  </a:cubicBezTo>
                  <a:cubicBezTo>
                    <a:pt x="238" y="248"/>
                    <a:pt x="238" y="248"/>
                    <a:pt x="238" y="249"/>
                  </a:cubicBezTo>
                  <a:cubicBezTo>
                    <a:pt x="239" y="250"/>
                    <a:pt x="239" y="252"/>
                    <a:pt x="240" y="253"/>
                  </a:cubicBezTo>
                  <a:cubicBezTo>
                    <a:pt x="240" y="254"/>
                    <a:pt x="240" y="254"/>
                    <a:pt x="241" y="255"/>
                  </a:cubicBezTo>
                  <a:cubicBezTo>
                    <a:pt x="241" y="256"/>
                    <a:pt x="242" y="257"/>
                    <a:pt x="242" y="259"/>
                  </a:cubicBezTo>
                  <a:cubicBezTo>
                    <a:pt x="243" y="259"/>
                    <a:pt x="243" y="260"/>
                    <a:pt x="243" y="260"/>
                  </a:cubicBezTo>
                  <a:cubicBezTo>
                    <a:pt x="244" y="262"/>
                    <a:pt x="244" y="263"/>
                    <a:pt x="245" y="264"/>
                  </a:cubicBezTo>
                  <a:cubicBezTo>
                    <a:pt x="245" y="265"/>
                    <a:pt x="245" y="265"/>
                    <a:pt x="245" y="265"/>
                  </a:cubicBezTo>
                  <a:cubicBezTo>
                    <a:pt x="242" y="264"/>
                    <a:pt x="239" y="264"/>
                    <a:pt x="236" y="264"/>
                  </a:cubicBezTo>
                  <a:cubicBezTo>
                    <a:pt x="232" y="265"/>
                    <a:pt x="229" y="265"/>
                    <a:pt x="227" y="267"/>
                  </a:cubicBezTo>
                  <a:cubicBezTo>
                    <a:pt x="219" y="271"/>
                    <a:pt x="218" y="279"/>
                    <a:pt x="218" y="287"/>
                  </a:cubicBezTo>
                  <a:cubicBezTo>
                    <a:pt x="219" y="297"/>
                    <a:pt x="227" y="304"/>
                    <a:pt x="234" y="311"/>
                  </a:cubicBezTo>
                  <a:cubicBezTo>
                    <a:pt x="246" y="323"/>
                    <a:pt x="252" y="339"/>
                    <a:pt x="261" y="352"/>
                  </a:cubicBezTo>
                  <a:cubicBezTo>
                    <a:pt x="265" y="357"/>
                    <a:pt x="271" y="364"/>
                    <a:pt x="279" y="363"/>
                  </a:cubicBezTo>
                  <a:cubicBezTo>
                    <a:pt x="279" y="363"/>
                    <a:pt x="279" y="363"/>
                    <a:pt x="279" y="363"/>
                  </a:cubicBezTo>
                  <a:cubicBezTo>
                    <a:pt x="279" y="363"/>
                    <a:pt x="279" y="363"/>
                    <a:pt x="279" y="363"/>
                  </a:cubicBezTo>
                  <a:cubicBezTo>
                    <a:pt x="281" y="362"/>
                    <a:pt x="283" y="361"/>
                    <a:pt x="284" y="360"/>
                  </a:cubicBezTo>
                  <a:cubicBezTo>
                    <a:pt x="292" y="376"/>
                    <a:pt x="301" y="392"/>
                    <a:pt x="310" y="403"/>
                  </a:cubicBezTo>
                  <a:cubicBezTo>
                    <a:pt x="313" y="427"/>
                    <a:pt x="315" y="465"/>
                    <a:pt x="301" y="480"/>
                  </a:cubicBezTo>
                  <a:cubicBezTo>
                    <a:pt x="281" y="503"/>
                    <a:pt x="221" y="510"/>
                    <a:pt x="194" y="516"/>
                  </a:cubicBezTo>
                  <a:cubicBezTo>
                    <a:pt x="167" y="523"/>
                    <a:pt x="91" y="519"/>
                    <a:pt x="79" y="655"/>
                  </a:cubicBezTo>
                  <a:cubicBezTo>
                    <a:pt x="68" y="790"/>
                    <a:pt x="15" y="884"/>
                    <a:pt x="7" y="982"/>
                  </a:cubicBezTo>
                  <a:cubicBezTo>
                    <a:pt x="0" y="1081"/>
                    <a:pt x="15" y="1213"/>
                    <a:pt x="17" y="1245"/>
                  </a:cubicBezTo>
                  <a:cubicBezTo>
                    <a:pt x="20" y="1278"/>
                    <a:pt x="22" y="1347"/>
                    <a:pt x="11" y="1379"/>
                  </a:cubicBezTo>
                  <a:cubicBezTo>
                    <a:pt x="0" y="1410"/>
                    <a:pt x="8" y="1454"/>
                    <a:pt x="8" y="1454"/>
                  </a:cubicBezTo>
                  <a:cubicBezTo>
                    <a:pt x="8" y="1454"/>
                    <a:pt x="8" y="1454"/>
                    <a:pt x="8" y="1454"/>
                  </a:cubicBezTo>
                  <a:cubicBezTo>
                    <a:pt x="8" y="1455"/>
                    <a:pt x="8" y="1455"/>
                    <a:pt x="8" y="1455"/>
                  </a:cubicBezTo>
                  <a:cubicBezTo>
                    <a:pt x="8" y="1455"/>
                    <a:pt x="13" y="1461"/>
                    <a:pt x="21" y="1468"/>
                  </a:cubicBezTo>
                  <a:cubicBezTo>
                    <a:pt x="21" y="1470"/>
                    <a:pt x="22" y="1472"/>
                    <a:pt x="24" y="1474"/>
                  </a:cubicBezTo>
                  <a:cubicBezTo>
                    <a:pt x="22" y="1469"/>
                    <a:pt x="22" y="1469"/>
                    <a:pt x="22" y="1469"/>
                  </a:cubicBezTo>
                  <a:cubicBezTo>
                    <a:pt x="29" y="1476"/>
                    <a:pt x="39" y="1483"/>
                    <a:pt x="45" y="1483"/>
                  </a:cubicBezTo>
                  <a:cubicBezTo>
                    <a:pt x="45" y="1483"/>
                    <a:pt x="78" y="1509"/>
                    <a:pt x="96" y="1508"/>
                  </a:cubicBezTo>
                  <a:cubicBezTo>
                    <a:pt x="100" y="1507"/>
                    <a:pt x="99" y="1498"/>
                    <a:pt x="99" y="1498"/>
                  </a:cubicBezTo>
                  <a:cubicBezTo>
                    <a:pt x="99" y="1498"/>
                    <a:pt x="110" y="1500"/>
                    <a:pt x="110" y="1491"/>
                  </a:cubicBezTo>
                  <a:cubicBezTo>
                    <a:pt x="110" y="1490"/>
                    <a:pt x="110" y="1489"/>
                    <a:pt x="110" y="1489"/>
                  </a:cubicBezTo>
                  <a:cubicBezTo>
                    <a:pt x="108" y="1480"/>
                    <a:pt x="89" y="1472"/>
                    <a:pt x="88" y="1471"/>
                  </a:cubicBezTo>
                  <a:cubicBezTo>
                    <a:pt x="88" y="1465"/>
                    <a:pt x="86" y="1423"/>
                    <a:pt x="86" y="1421"/>
                  </a:cubicBezTo>
                  <a:cubicBezTo>
                    <a:pt x="85" y="1419"/>
                    <a:pt x="99" y="1400"/>
                    <a:pt x="101" y="1398"/>
                  </a:cubicBezTo>
                  <a:cubicBezTo>
                    <a:pt x="101" y="1401"/>
                    <a:pt x="100" y="1413"/>
                    <a:pt x="102" y="1425"/>
                  </a:cubicBezTo>
                  <a:cubicBezTo>
                    <a:pt x="105" y="1442"/>
                    <a:pt x="113" y="1460"/>
                    <a:pt x="133" y="1463"/>
                  </a:cubicBezTo>
                  <a:cubicBezTo>
                    <a:pt x="133" y="1463"/>
                    <a:pt x="136" y="1426"/>
                    <a:pt x="138" y="1420"/>
                  </a:cubicBezTo>
                  <a:cubicBezTo>
                    <a:pt x="139" y="1414"/>
                    <a:pt x="139" y="1350"/>
                    <a:pt x="139" y="1350"/>
                  </a:cubicBezTo>
                  <a:cubicBezTo>
                    <a:pt x="139" y="1350"/>
                    <a:pt x="139" y="1348"/>
                    <a:pt x="138" y="1345"/>
                  </a:cubicBezTo>
                  <a:cubicBezTo>
                    <a:pt x="137" y="1339"/>
                    <a:pt x="133" y="1325"/>
                    <a:pt x="118" y="1306"/>
                  </a:cubicBezTo>
                  <a:cubicBezTo>
                    <a:pt x="109" y="1294"/>
                    <a:pt x="105" y="1282"/>
                    <a:pt x="103" y="1269"/>
                  </a:cubicBezTo>
                  <a:cubicBezTo>
                    <a:pt x="100" y="1252"/>
                    <a:pt x="101" y="1236"/>
                    <a:pt x="100" y="1223"/>
                  </a:cubicBezTo>
                  <a:cubicBezTo>
                    <a:pt x="98" y="1200"/>
                    <a:pt x="117" y="1048"/>
                    <a:pt x="122" y="1031"/>
                  </a:cubicBezTo>
                  <a:cubicBezTo>
                    <a:pt x="128" y="1014"/>
                    <a:pt x="132" y="953"/>
                    <a:pt x="131" y="934"/>
                  </a:cubicBezTo>
                  <a:cubicBezTo>
                    <a:pt x="129" y="914"/>
                    <a:pt x="166" y="815"/>
                    <a:pt x="168" y="810"/>
                  </a:cubicBezTo>
                  <a:cubicBezTo>
                    <a:pt x="170" y="809"/>
                    <a:pt x="170" y="809"/>
                    <a:pt x="170" y="809"/>
                  </a:cubicBezTo>
                  <a:cubicBezTo>
                    <a:pt x="170" y="825"/>
                    <a:pt x="171" y="841"/>
                    <a:pt x="172" y="855"/>
                  </a:cubicBezTo>
                  <a:cubicBezTo>
                    <a:pt x="178" y="907"/>
                    <a:pt x="181" y="1087"/>
                    <a:pt x="176" y="1126"/>
                  </a:cubicBezTo>
                  <a:cubicBezTo>
                    <a:pt x="171" y="1165"/>
                    <a:pt x="182" y="1180"/>
                    <a:pt x="162" y="1319"/>
                  </a:cubicBezTo>
                  <a:cubicBezTo>
                    <a:pt x="161" y="1319"/>
                    <a:pt x="161" y="1319"/>
                    <a:pt x="161" y="1319"/>
                  </a:cubicBezTo>
                  <a:cubicBezTo>
                    <a:pt x="161" y="1319"/>
                    <a:pt x="151" y="1402"/>
                    <a:pt x="147" y="1433"/>
                  </a:cubicBezTo>
                  <a:cubicBezTo>
                    <a:pt x="143" y="1460"/>
                    <a:pt x="136" y="1546"/>
                    <a:pt x="149" y="1620"/>
                  </a:cubicBezTo>
                  <a:cubicBezTo>
                    <a:pt x="151" y="1630"/>
                    <a:pt x="153" y="1640"/>
                    <a:pt x="156" y="1650"/>
                  </a:cubicBezTo>
                  <a:cubicBezTo>
                    <a:pt x="164" y="1679"/>
                    <a:pt x="169" y="1704"/>
                    <a:pt x="173" y="1727"/>
                  </a:cubicBezTo>
                  <a:cubicBezTo>
                    <a:pt x="180" y="1765"/>
                    <a:pt x="182" y="1798"/>
                    <a:pt x="180" y="1833"/>
                  </a:cubicBezTo>
                  <a:cubicBezTo>
                    <a:pt x="177" y="1890"/>
                    <a:pt x="190" y="1943"/>
                    <a:pt x="191" y="1997"/>
                  </a:cubicBezTo>
                  <a:cubicBezTo>
                    <a:pt x="192" y="2041"/>
                    <a:pt x="197" y="2161"/>
                    <a:pt x="216" y="2265"/>
                  </a:cubicBezTo>
                  <a:cubicBezTo>
                    <a:pt x="220" y="2289"/>
                    <a:pt x="225" y="2313"/>
                    <a:pt x="231" y="2334"/>
                  </a:cubicBezTo>
                  <a:cubicBezTo>
                    <a:pt x="234" y="2345"/>
                    <a:pt x="236" y="2355"/>
                    <a:pt x="238" y="2364"/>
                  </a:cubicBezTo>
                  <a:cubicBezTo>
                    <a:pt x="255" y="2457"/>
                    <a:pt x="224" y="2499"/>
                    <a:pt x="224" y="2499"/>
                  </a:cubicBezTo>
                  <a:cubicBezTo>
                    <a:pt x="224" y="2499"/>
                    <a:pt x="200" y="2541"/>
                    <a:pt x="192" y="2571"/>
                  </a:cubicBezTo>
                  <a:cubicBezTo>
                    <a:pt x="187" y="2589"/>
                    <a:pt x="173" y="2594"/>
                    <a:pt x="168" y="2608"/>
                  </a:cubicBezTo>
                  <a:cubicBezTo>
                    <a:pt x="164" y="2620"/>
                    <a:pt x="150" y="2629"/>
                    <a:pt x="153" y="2648"/>
                  </a:cubicBezTo>
                  <a:cubicBezTo>
                    <a:pt x="153" y="2651"/>
                    <a:pt x="154" y="2654"/>
                    <a:pt x="155" y="2657"/>
                  </a:cubicBezTo>
                  <a:cubicBezTo>
                    <a:pt x="155" y="2657"/>
                    <a:pt x="160" y="2682"/>
                    <a:pt x="172" y="2673"/>
                  </a:cubicBezTo>
                  <a:cubicBezTo>
                    <a:pt x="172" y="2673"/>
                    <a:pt x="182" y="2690"/>
                    <a:pt x="194" y="2683"/>
                  </a:cubicBezTo>
                  <a:cubicBezTo>
                    <a:pt x="194" y="2684"/>
                    <a:pt x="194" y="2684"/>
                    <a:pt x="194" y="2685"/>
                  </a:cubicBezTo>
                  <a:cubicBezTo>
                    <a:pt x="195" y="2683"/>
                    <a:pt x="195" y="2683"/>
                    <a:pt x="195" y="2683"/>
                  </a:cubicBezTo>
                  <a:cubicBezTo>
                    <a:pt x="196" y="2685"/>
                    <a:pt x="211" y="2700"/>
                    <a:pt x="221" y="2685"/>
                  </a:cubicBezTo>
                  <a:cubicBezTo>
                    <a:pt x="221" y="2686"/>
                    <a:pt x="221" y="2687"/>
                    <a:pt x="222" y="2689"/>
                  </a:cubicBezTo>
                  <a:cubicBezTo>
                    <a:pt x="223" y="2696"/>
                    <a:pt x="228" y="2706"/>
                    <a:pt x="249" y="2705"/>
                  </a:cubicBezTo>
                  <a:cubicBezTo>
                    <a:pt x="279" y="2703"/>
                    <a:pt x="281" y="2690"/>
                    <a:pt x="280" y="2672"/>
                  </a:cubicBezTo>
                  <a:cubicBezTo>
                    <a:pt x="279" y="2654"/>
                    <a:pt x="293" y="2651"/>
                    <a:pt x="293" y="2651"/>
                  </a:cubicBezTo>
                  <a:cubicBezTo>
                    <a:pt x="293" y="2651"/>
                    <a:pt x="314" y="2635"/>
                    <a:pt x="314" y="2616"/>
                  </a:cubicBezTo>
                  <a:cubicBezTo>
                    <a:pt x="314" y="2596"/>
                    <a:pt x="328" y="2580"/>
                    <a:pt x="328" y="2580"/>
                  </a:cubicBezTo>
                  <a:cubicBezTo>
                    <a:pt x="328" y="2580"/>
                    <a:pt x="344" y="2573"/>
                    <a:pt x="337" y="2535"/>
                  </a:cubicBezTo>
                  <a:cubicBezTo>
                    <a:pt x="337" y="2532"/>
                    <a:pt x="336" y="2528"/>
                    <a:pt x="335" y="2524"/>
                  </a:cubicBezTo>
                  <a:cubicBezTo>
                    <a:pt x="335" y="2523"/>
                    <a:pt x="341" y="2500"/>
                    <a:pt x="337" y="2478"/>
                  </a:cubicBezTo>
                  <a:cubicBezTo>
                    <a:pt x="337" y="2477"/>
                    <a:pt x="336" y="2475"/>
                    <a:pt x="336" y="2473"/>
                  </a:cubicBezTo>
                  <a:cubicBezTo>
                    <a:pt x="336" y="2472"/>
                    <a:pt x="335" y="2471"/>
                    <a:pt x="335" y="2469"/>
                  </a:cubicBezTo>
                  <a:cubicBezTo>
                    <a:pt x="330" y="2440"/>
                    <a:pt x="332" y="2368"/>
                    <a:pt x="333" y="2341"/>
                  </a:cubicBezTo>
                  <a:cubicBezTo>
                    <a:pt x="334" y="2311"/>
                    <a:pt x="352" y="2147"/>
                    <a:pt x="340" y="2083"/>
                  </a:cubicBezTo>
                  <a:cubicBezTo>
                    <a:pt x="340" y="2083"/>
                    <a:pt x="340" y="2083"/>
                    <a:pt x="340" y="2082"/>
                  </a:cubicBezTo>
                  <a:cubicBezTo>
                    <a:pt x="340" y="2082"/>
                    <a:pt x="340" y="2082"/>
                    <a:pt x="340" y="2082"/>
                  </a:cubicBezTo>
                  <a:cubicBezTo>
                    <a:pt x="339" y="2079"/>
                    <a:pt x="339" y="2076"/>
                    <a:pt x="338" y="2073"/>
                  </a:cubicBezTo>
                  <a:cubicBezTo>
                    <a:pt x="321" y="1974"/>
                    <a:pt x="348" y="1939"/>
                    <a:pt x="348" y="1890"/>
                  </a:cubicBezTo>
                  <a:cubicBezTo>
                    <a:pt x="348" y="1890"/>
                    <a:pt x="352" y="1833"/>
                    <a:pt x="346" y="1787"/>
                  </a:cubicBezTo>
                  <a:cubicBezTo>
                    <a:pt x="341" y="1740"/>
                    <a:pt x="351" y="1688"/>
                    <a:pt x="357" y="1629"/>
                  </a:cubicBezTo>
                  <a:cubicBezTo>
                    <a:pt x="360" y="1591"/>
                    <a:pt x="366" y="1555"/>
                    <a:pt x="370" y="1527"/>
                  </a:cubicBezTo>
                  <a:cubicBezTo>
                    <a:pt x="375" y="1529"/>
                    <a:pt x="381" y="1530"/>
                    <a:pt x="387" y="1530"/>
                  </a:cubicBezTo>
                  <a:cubicBezTo>
                    <a:pt x="389" y="1530"/>
                    <a:pt x="391" y="1530"/>
                    <a:pt x="393" y="1529"/>
                  </a:cubicBezTo>
                  <a:cubicBezTo>
                    <a:pt x="397" y="1557"/>
                    <a:pt x="403" y="1592"/>
                    <a:pt x="406" y="1628"/>
                  </a:cubicBezTo>
                  <a:cubicBezTo>
                    <a:pt x="412" y="1687"/>
                    <a:pt x="422" y="1739"/>
                    <a:pt x="416" y="1786"/>
                  </a:cubicBezTo>
                  <a:cubicBezTo>
                    <a:pt x="411" y="1833"/>
                    <a:pt x="415" y="1889"/>
                    <a:pt x="415" y="1889"/>
                  </a:cubicBezTo>
                  <a:cubicBezTo>
                    <a:pt x="415" y="1900"/>
                    <a:pt x="416" y="1911"/>
                    <a:pt x="418" y="1921"/>
                  </a:cubicBezTo>
                  <a:cubicBezTo>
                    <a:pt x="420" y="1934"/>
                    <a:pt x="423" y="1946"/>
                    <a:pt x="426" y="1960"/>
                  </a:cubicBezTo>
                  <a:cubicBezTo>
                    <a:pt x="431" y="1989"/>
                    <a:pt x="434" y="2026"/>
                    <a:pt x="423" y="2082"/>
                  </a:cubicBezTo>
                  <a:cubicBezTo>
                    <a:pt x="411" y="2147"/>
                    <a:pt x="429" y="2311"/>
                    <a:pt x="430" y="2340"/>
                  </a:cubicBezTo>
                  <a:cubicBezTo>
                    <a:pt x="431" y="2369"/>
                    <a:pt x="433" y="2450"/>
                    <a:pt x="427" y="2473"/>
                  </a:cubicBezTo>
                  <a:cubicBezTo>
                    <a:pt x="423" y="2490"/>
                    <a:pt x="425" y="2507"/>
                    <a:pt x="426" y="2516"/>
                  </a:cubicBezTo>
                  <a:cubicBezTo>
                    <a:pt x="427" y="2520"/>
                    <a:pt x="428" y="2522"/>
                    <a:pt x="428" y="2523"/>
                  </a:cubicBezTo>
                  <a:cubicBezTo>
                    <a:pt x="423" y="2541"/>
                    <a:pt x="423" y="2553"/>
                    <a:pt x="425" y="2562"/>
                  </a:cubicBezTo>
                  <a:cubicBezTo>
                    <a:pt x="428" y="2576"/>
                    <a:pt x="435" y="2580"/>
                    <a:pt x="435" y="2580"/>
                  </a:cubicBezTo>
                  <a:cubicBezTo>
                    <a:pt x="435" y="2580"/>
                    <a:pt x="446" y="2592"/>
                    <a:pt x="449" y="2608"/>
                  </a:cubicBezTo>
                  <a:cubicBezTo>
                    <a:pt x="449" y="2610"/>
                    <a:pt x="449" y="2613"/>
                    <a:pt x="449" y="2615"/>
                  </a:cubicBezTo>
                  <a:cubicBezTo>
                    <a:pt x="449" y="2616"/>
                    <a:pt x="449" y="2618"/>
                    <a:pt x="450" y="2619"/>
                  </a:cubicBezTo>
                  <a:cubicBezTo>
                    <a:pt x="452" y="2637"/>
                    <a:pt x="470" y="2651"/>
                    <a:pt x="470" y="2651"/>
                  </a:cubicBezTo>
                  <a:cubicBezTo>
                    <a:pt x="470" y="2651"/>
                    <a:pt x="480" y="2653"/>
                    <a:pt x="483" y="2665"/>
                  </a:cubicBezTo>
                  <a:cubicBezTo>
                    <a:pt x="483" y="2667"/>
                    <a:pt x="483" y="2669"/>
                    <a:pt x="483" y="2671"/>
                  </a:cubicBezTo>
                  <a:cubicBezTo>
                    <a:pt x="483" y="2676"/>
                    <a:pt x="483" y="2680"/>
                    <a:pt x="483" y="2684"/>
                  </a:cubicBezTo>
                  <a:cubicBezTo>
                    <a:pt x="485" y="2696"/>
                    <a:pt x="492" y="2703"/>
                    <a:pt x="514" y="2705"/>
                  </a:cubicBezTo>
                  <a:cubicBezTo>
                    <a:pt x="544" y="2707"/>
                    <a:pt x="542" y="2685"/>
                    <a:pt x="542" y="2685"/>
                  </a:cubicBezTo>
                  <a:cubicBezTo>
                    <a:pt x="551" y="2699"/>
                    <a:pt x="566" y="2686"/>
                    <a:pt x="568" y="2683"/>
                  </a:cubicBezTo>
                  <a:cubicBezTo>
                    <a:pt x="569" y="2685"/>
                    <a:pt x="569" y="2685"/>
                    <a:pt x="569" y="2685"/>
                  </a:cubicBezTo>
                  <a:cubicBezTo>
                    <a:pt x="569" y="2684"/>
                    <a:pt x="569" y="2684"/>
                    <a:pt x="569" y="2683"/>
                  </a:cubicBezTo>
                  <a:cubicBezTo>
                    <a:pt x="581" y="2690"/>
                    <a:pt x="591" y="2673"/>
                    <a:pt x="591" y="2673"/>
                  </a:cubicBezTo>
                  <a:cubicBezTo>
                    <a:pt x="603" y="2682"/>
                    <a:pt x="608" y="2657"/>
                    <a:pt x="608" y="2657"/>
                  </a:cubicBezTo>
                  <a:cubicBezTo>
                    <a:pt x="611" y="2649"/>
                    <a:pt x="611" y="2642"/>
                    <a:pt x="610" y="2637"/>
                  </a:cubicBezTo>
                  <a:cubicBezTo>
                    <a:pt x="607" y="2625"/>
                    <a:pt x="598" y="2617"/>
                    <a:pt x="595" y="2608"/>
                  </a:cubicBezTo>
                  <a:cubicBezTo>
                    <a:pt x="590" y="2594"/>
                    <a:pt x="576" y="2589"/>
                    <a:pt x="571" y="2571"/>
                  </a:cubicBezTo>
                  <a:cubicBezTo>
                    <a:pt x="563" y="2541"/>
                    <a:pt x="539" y="2499"/>
                    <a:pt x="539" y="2499"/>
                  </a:cubicBezTo>
                  <a:cubicBezTo>
                    <a:pt x="539" y="2499"/>
                    <a:pt x="528" y="2484"/>
                    <a:pt x="523" y="2454"/>
                  </a:cubicBezTo>
                  <a:cubicBezTo>
                    <a:pt x="518" y="2427"/>
                    <a:pt x="517" y="2387"/>
                    <a:pt x="532" y="2334"/>
                  </a:cubicBezTo>
                  <a:cubicBezTo>
                    <a:pt x="563" y="2220"/>
                    <a:pt x="570" y="2052"/>
                    <a:pt x="572" y="1998"/>
                  </a:cubicBezTo>
                  <a:cubicBezTo>
                    <a:pt x="573" y="1944"/>
                    <a:pt x="586" y="1891"/>
                    <a:pt x="583" y="1834"/>
                  </a:cubicBezTo>
                  <a:cubicBezTo>
                    <a:pt x="580" y="1777"/>
                    <a:pt x="586" y="1729"/>
                    <a:pt x="607" y="1650"/>
                  </a:cubicBezTo>
                  <a:cubicBezTo>
                    <a:pt x="629" y="1572"/>
                    <a:pt x="621" y="1465"/>
                    <a:pt x="623" y="1433"/>
                  </a:cubicBezTo>
                  <a:cubicBezTo>
                    <a:pt x="627" y="1376"/>
                    <a:pt x="620" y="1312"/>
                    <a:pt x="620" y="1312"/>
                  </a:cubicBezTo>
                  <a:cubicBezTo>
                    <a:pt x="620" y="1312"/>
                    <a:pt x="620" y="1312"/>
                    <a:pt x="620" y="1312"/>
                  </a:cubicBezTo>
                  <a:cubicBezTo>
                    <a:pt x="620" y="1311"/>
                    <a:pt x="620" y="1311"/>
                    <a:pt x="620" y="1311"/>
                  </a:cubicBezTo>
                  <a:cubicBezTo>
                    <a:pt x="619" y="1311"/>
                    <a:pt x="619" y="1311"/>
                    <a:pt x="619" y="1311"/>
                  </a:cubicBezTo>
                  <a:cubicBezTo>
                    <a:pt x="618" y="1299"/>
                    <a:pt x="614" y="1276"/>
                    <a:pt x="611" y="1255"/>
                  </a:cubicBezTo>
                  <a:cubicBezTo>
                    <a:pt x="608" y="1242"/>
                    <a:pt x="606" y="1229"/>
                    <a:pt x="603" y="1219"/>
                  </a:cubicBezTo>
                  <a:cubicBezTo>
                    <a:pt x="602" y="1215"/>
                    <a:pt x="601" y="1210"/>
                    <a:pt x="600" y="1204"/>
                  </a:cubicBezTo>
                  <a:cubicBezTo>
                    <a:pt x="593" y="1162"/>
                    <a:pt x="587" y="1083"/>
                    <a:pt x="590" y="1038"/>
                  </a:cubicBezTo>
                  <a:cubicBezTo>
                    <a:pt x="593" y="989"/>
                    <a:pt x="626" y="874"/>
                    <a:pt x="627" y="792"/>
                  </a:cubicBezTo>
                  <a:cubicBezTo>
                    <a:pt x="628" y="793"/>
                    <a:pt x="628" y="793"/>
                    <a:pt x="628" y="793"/>
                  </a:cubicBezTo>
                  <a:cubicBezTo>
                    <a:pt x="628" y="794"/>
                    <a:pt x="628" y="794"/>
                    <a:pt x="628" y="794"/>
                  </a:cubicBezTo>
                  <a:cubicBezTo>
                    <a:pt x="628" y="793"/>
                    <a:pt x="628" y="793"/>
                    <a:pt x="628" y="793"/>
                  </a:cubicBezTo>
                  <a:cubicBezTo>
                    <a:pt x="631" y="799"/>
                    <a:pt x="631" y="799"/>
                    <a:pt x="631" y="799"/>
                  </a:cubicBezTo>
                  <a:cubicBezTo>
                    <a:pt x="632" y="805"/>
                    <a:pt x="634" y="814"/>
                    <a:pt x="636" y="827"/>
                  </a:cubicBezTo>
                  <a:cubicBezTo>
                    <a:pt x="641" y="854"/>
                    <a:pt x="649" y="894"/>
                    <a:pt x="656" y="932"/>
                  </a:cubicBezTo>
                  <a:cubicBezTo>
                    <a:pt x="662" y="970"/>
                    <a:pt x="668" y="1004"/>
                    <a:pt x="668" y="1020"/>
                  </a:cubicBezTo>
                  <a:cubicBezTo>
                    <a:pt x="668" y="1058"/>
                    <a:pt x="669" y="1223"/>
                    <a:pt x="672" y="1250"/>
                  </a:cubicBezTo>
                  <a:cubicBezTo>
                    <a:pt x="676" y="1277"/>
                    <a:pt x="677" y="1307"/>
                    <a:pt x="659" y="1331"/>
                  </a:cubicBezTo>
                  <a:cubicBezTo>
                    <a:pt x="641" y="1356"/>
                    <a:pt x="636" y="1373"/>
                    <a:pt x="634" y="1380"/>
                  </a:cubicBezTo>
                  <a:cubicBezTo>
                    <a:pt x="632" y="1386"/>
                    <a:pt x="633" y="1460"/>
                    <a:pt x="633" y="1460"/>
                  </a:cubicBezTo>
                  <a:cubicBezTo>
                    <a:pt x="634" y="1461"/>
                    <a:pt x="634" y="1461"/>
                    <a:pt x="634" y="1461"/>
                  </a:cubicBezTo>
                  <a:cubicBezTo>
                    <a:pt x="634" y="1461"/>
                    <a:pt x="634" y="1461"/>
                    <a:pt x="634" y="1461"/>
                  </a:cubicBezTo>
                  <a:cubicBezTo>
                    <a:pt x="639" y="1486"/>
                    <a:pt x="639" y="1486"/>
                    <a:pt x="639" y="1486"/>
                  </a:cubicBezTo>
                  <a:cubicBezTo>
                    <a:pt x="665" y="1478"/>
                    <a:pt x="660" y="1412"/>
                    <a:pt x="660" y="1412"/>
                  </a:cubicBezTo>
                  <a:cubicBezTo>
                    <a:pt x="668" y="1421"/>
                    <a:pt x="671" y="1431"/>
                    <a:pt x="672" y="1439"/>
                  </a:cubicBezTo>
                  <a:cubicBezTo>
                    <a:pt x="674" y="1448"/>
                    <a:pt x="674" y="1456"/>
                    <a:pt x="674" y="1461"/>
                  </a:cubicBezTo>
                  <a:cubicBezTo>
                    <a:pt x="675" y="1471"/>
                    <a:pt x="672" y="1497"/>
                    <a:pt x="668" y="1500"/>
                  </a:cubicBezTo>
                  <a:cubicBezTo>
                    <a:pt x="665" y="1502"/>
                    <a:pt x="659" y="1519"/>
                    <a:pt x="661" y="1528"/>
                  </a:cubicBezTo>
                  <a:cubicBezTo>
                    <a:pt x="661" y="1531"/>
                    <a:pt x="662" y="1533"/>
                    <a:pt x="663" y="1534"/>
                  </a:cubicBezTo>
                  <a:cubicBezTo>
                    <a:pt x="670" y="1541"/>
                    <a:pt x="682" y="1532"/>
                    <a:pt x="682" y="1532"/>
                  </a:cubicBezTo>
                  <a:cubicBezTo>
                    <a:pt x="691" y="1537"/>
                    <a:pt x="699" y="1530"/>
                    <a:pt x="704" y="1524"/>
                  </a:cubicBezTo>
                  <a:cubicBezTo>
                    <a:pt x="704" y="1525"/>
                    <a:pt x="704" y="1525"/>
                    <a:pt x="704" y="1526"/>
                  </a:cubicBezTo>
                  <a:cubicBezTo>
                    <a:pt x="705" y="1523"/>
                    <a:pt x="705" y="1523"/>
                    <a:pt x="705" y="1523"/>
                  </a:cubicBezTo>
                  <a:cubicBezTo>
                    <a:pt x="707" y="1521"/>
                    <a:pt x="708" y="1519"/>
                    <a:pt x="708" y="1519"/>
                  </a:cubicBezTo>
                  <a:cubicBezTo>
                    <a:pt x="717" y="1520"/>
                    <a:pt x="741" y="1500"/>
                    <a:pt x="750" y="1481"/>
                  </a:cubicBezTo>
                  <a:cubicBezTo>
                    <a:pt x="760" y="1461"/>
                    <a:pt x="765" y="1408"/>
                    <a:pt x="758" y="1367"/>
                  </a:cubicBezTo>
                  <a:cubicBezTo>
                    <a:pt x="750" y="1327"/>
                    <a:pt x="750" y="1273"/>
                    <a:pt x="758" y="1227"/>
                  </a:cubicBezTo>
                  <a:close/>
                </a:path>
              </a:pathLst>
            </a:custGeom>
            <a:grpFill/>
            <a:ln w="0" cap="rnd" cmpd="sng">
              <a:solidFill>
                <a:schemeClr val="tx1"/>
              </a:solidFill>
              <a:prstDash val="solid"/>
              <a:round/>
              <a:headEnd/>
              <a:tailEnd/>
            </a:ln>
          </p:spPr>
          <p:txBody>
            <a:bodyPr/>
            <a:lstStyle/>
            <a:p>
              <a:endParaRPr lang="fr-FR" sz="1114"/>
            </a:p>
          </p:txBody>
        </p:sp>
      </p:grpSp>
      <p:grpSp>
        <p:nvGrpSpPr>
          <p:cNvPr id="50" name="Group 206">
            <a:extLst>
              <a:ext uri="{FF2B5EF4-FFF2-40B4-BE49-F238E27FC236}">
                <a16:creationId xmlns:a16="http://schemas.microsoft.com/office/drawing/2014/main" id="{21C5487A-EDF6-26FB-9200-381B161D3B20}"/>
              </a:ext>
            </a:extLst>
          </p:cNvPr>
          <p:cNvGrpSpPr>
            <a:grpSpLocks/>
          </p:cNvGrpSpPr>
          <p:nvPr/>
        </p:nvGrpSpPr>
        <p:grpSpPr bwMode="auto">
          <a:xfrm>
            <a:off x="4703882" y="3254793"/>
            <a:ext cx="171732" cy="507790"/>
            <a:chOff x="1531" y="712"/>
            <a:chExt cx="630" cy="2189"/>
          </a:xfrm>
          <a:solidFill>
            <a:schemeClr val="bg1"/>
          </a:solidFill>
        </p:grpSpPr>
        <p:sp>
          <p:nvSpPr>
            <p:cNvPr id="51" name="Freeform 207">
              <a:extLst>
                <a:ext uri="{FF2B5EF4-FFF2-40B4-BE49-F238E27FC236}">
                  <a16:creationId xmlns:a16="http://schemas.microsoft.com/office/drawing/2014/main" id="{0FB8B615-0163-9361-FF69-981729B99CFB}"/>
                </a:ext>
              </a:extLst>
            </p:cNvPr>
            <p:cNvSpPr>
              <a:spLocks/>
            </p:cNvSpPr>
            <p:nvPr/>
          </p:nvSpPr>
          <p:spPr bwMode="auto">
            <a:xfrm>
              <a:off x="1531" y="712"/>
              <a:ext cx="630" cy="2189"/>
            </a:xfrm>
            <a:custGeom>
              <a:avLst/>
              <a:gdLst>
                <a:gd name="T0" fmla="*/ 389 w 778"/>
                <a:gd name="T1" fmla="*/ 340 h 2707"/>
                <a:gd name="T2" fmla="*/ 264 w 778"/>
                <a:gd name="T3" fmla="*/ 215 h 2707"/>
                <a:gd name="T4" fmla="*/ 264 w 778"/>
                <a:gd name="T5" fmla="*/ 213 h 2707"/>
                <a:gd name="T6" fmla="*/ 274 w 778"/>
                <a:gd name="T7" fmla="*/ 193 h 2707"/>
                <a:gd name="T8" fmla="*/ 292 w 778"/>
                <a:gd name="T9" fmla="*/ 150 h 2707"/>
                <a:gd name="T10" fmla="*/ 300 w 778"/>
                <a:gd name="T11" fmla="*/ 116 h 2707"/>
                <a:gd name="T12" fmla="*/ 286 w 778"/>
                <a:gd name="T13" fmla="*/ 112 h 2707"/>
                <a:gd name="T14" fmla="*/ 285 w 778"/>
                <a:gd name="T15" fmla="*/ 87 h 2707"/>
                <a:gd name="T16" fmla="*/ 236 w 778"/>
                <a:gd name="T17" fmla="*/ 11 h 2707"/>
                <a:gd name="T18" fmla="*/ 206 w 778"/>
                <a:gd name="T19" fmla="*/ 3 h 2707"/>
                <a:gd name="T20" fmla="*/ 147 w 778"/>
                <a:gd name="T21" fmla="*/ 14 h 2707"/>
                <a:gd name="T22" fmla="*/ 124 w 778"/>
                <a:gd name="T23" fmla="*/ 40 h 2707"/>
                <a:gd name="T24" fmla="*/ 119 w 778"/>
                <a:gd name="T25" fmla="*/ 82 h 2707"/>
                <a:gd name="T26" fmla="*/ 124 w 778"/>
                <a:gd name="T27" fmla="*/ 123 h 2707"/>
                <a:gd name="T28" fmla="*/ 126 w 778"/>
                <a:gd name="T29" fmla="*/ 129 h 2707"/>
                <a:gd name="T30" fmla="*/ 127 w 778"/>
                <a:gd name="T31" fmla="*/ 134 h 2707"/>
                <a:gd name="T32" fmla="*/ 130 w 778"/>
                <a:gd name="T33" fmla="*/ 139 h 2707"/>
                <a:gd name="T34" fmla="*/ 116 w 778"/>
                <a:gd name="T35" fmla="*/ 152 h 2707"/>
                <a:gd name="T36" fmla="*/ 148 w 778"/>
                <a:gd name="T37" fmla="*/ 192 h 2707"/>
                <a:gd name="T38" fmla="*/ 160 w 778"/>
                <a:gd name="T39" fmla="*/ 254 h 2707"/>
                <a:gd name="T40" fmla="*/ 9 w 778"/>
                <a:gd name="T41" fmla="*/ 658 h 2707"/>
                <a:gd name="T42" fmla="*/ 4 w 778"/>
                <a:gd name="T43" fmla="*/ 770 h 2707"/>
                <a:gd name="T44" fmla="*/ 23 w 778"/>
                <a:gd name="T45" fmla="*/ 784 h 2707"/>
                <a:gd name="T46" fmla="*/ 58 w 778"/>
                <a:gd name="T47" fmla="*/ 788 h 2707"/>
                <a:gd name="T48" fmla="*/ 54 w 778"/>
                <a:gd name="T49" fmla="*/ 754 h 2707"/>
                <a:gd name="T50" fmla="*/ 74 w 778"/>
                <a:gd name="T51" fmla="*/ 712 h 2707"/>
                <a:gd name="T52" fmla="*/ 65 w 778"/>
                <a:gd name="T53" fmla="*/ 545 h 2707"/>
                <a:gd name="T54" fmla="*/ 92 w 778"/>
                <a:gd name="T55" fmla="*/ 452 h 2707"/>
                <a:gd name="T56" fmla="*/ 78 w 778"/>
                <a:gd name="T57" fmla="*/ 758 h 2707"/>
                <a:gd name="T58" fmla="*/ 96 w 778"/>
                <a:gd name="T59" fmla="*/ 969 h 2707"/>
                <a:gd name="T60" fmla="*/ 126 w 778"/>
                <a:gd name="T61" fmla="*/ 1250 h 2707"/>
                <a:gd name="T62" fmla="*/ 81 w 778"/>
                <a:gd name="T63" fmla="*/ 1400 h 2707"/>
                <a:gd name="T64" fmla="*/ 103 w 778"/>
                <a:gd name="T65" fmla="*/ 1420 h 2707"/>
                <a:gd name="T66" fmla="*/ 133 w 778"/>
                <a:gd name="T67" fmla="*/ 1430 h 2707"/>
                <a:gd name="T68" fmla="*/ 174 w 778"/>
                <a:gd name="T69" fmla="*/ 1364 h 2707"/>
                <a:gd name="T70" fmla="*/ 178 w 778"/>
                <a:gd name="T71" fmla="*/ 1308 h 2707"/>
                <a:gd name="T72" fmla="*/ 181 w 778"/>
                <a:gd name="T73" fmla="*/ 1101 h 2707"/>
                <a:gd name="T74" fmla="*/ 184 w 778"/>
                <a:gd name="T75" fmla="*/ 944 h 2707"/>
                <a:gd name="T76" fmla="*/ 209 w 778"/>
                <a:gd name="T77" fmla="*/ 808 h 2707"/>
                <a:gd name="T78" fmla="*/ 222 w 778"/>
                <a:gd name="T79" fmla="*/ 1016 h 2707"/>
                <a:gd name="T80" fmla="*/ 227 w 778"/>
                <a:gd name="T81" fmla="*/ 1308 h 2707"/>
                <a:gd name="T82" fmla="*/ 231 w 778"/>
                <a:gd name="T83" fmla="*/ 1364 h 2707"/>
                <a:gd name="T84" fmla="*/ 250 w 778"/>
                <a:gd name="T85" fmla="*/ 1402 h 2707"/>
                <a:gd name="T86" fmla="*/ 273 w 778"/>
                <a:gd name="T87" fmla="*/ 1430 h 2707"/>
                <a:gd name="T88" fmla="*/ 302 w 778"/>
                <a:gd name="T89" fmla="*/ 1419 h 2707"/>
                <a:gd name="T90" fmla="*/ 316 w 778"/>
                <a:gd name="T91" fmla="*/ 1379 h 2707"/>
                <a:gd name="T92" fmla="*/ 283 w 778"/>
                <a:gd name="T93" fmla="*/ 1234 h 2707"/>
                <a:gd name="T94" fmla="*/ 330 w 778"/>
                <a:gd name="T95" fmla="*/ 758 h 2707"/>
                <a:gd name="T96" fmla="*/ 329 w 778"/>
                <a:gd name="T97" fmla="*/ 693 h 2707"/>
                <a:gd name="T98" fmla="*/ 313 w 778"/>
                <a:gd name="T99" fmla="*/ 548 h 2707"/>
                <a:gd name="T100" fmla="*/ 334 w 778"/>
                <a:gd name="T101" fmla="*/ 419 h 2707"/>
                <a:gd name="T102" fmla="*/ 355 w 778"/>
                <a:gd name="T103" fmla="*/ 539 h 2707"/>
                <a:gd name="T104" fmla="*/ 336 w 778"/>
                <a:gd name="T105" fmla="*/ 772 h 2707"/>
                <a:gd name="T106" fmla="*/ 350 w 778"/>
                <a:gd name="T107" fmla="*/ 746 h 2707"/>
                <a:gd name="T108" fmla="*/ 351 w 778"/>
                <a:gd name="T109" fmla="*/ 808 h 2707"/>
                <a:gd name="T110" fmla="*/ 374 w 778"/>
                <a:gd name="T111" fmla="*/ 807 h 2707"/>
                <a:gd name="T112" fmla="*/ 402 w 778"/>
                <a:gd name="T113" fmla="*/ 723 h 270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778" h="2707">
                  <a:moveTo>
                    <a:pt x="758" y="1227"/>
                  </a:moveTo>
                  <a:cubicBezTo>
                    <a:pt x="775" y="1130"/>
                    <a:pt x="778" y="1007"/>
                    <a:pt x="776" y="974"/>
                  </a:cubicBezTo>
                  <a:cubicBezTo>
                    <a:pt x="773" y="941"/>
                    <a:pt x="743" y="794"/>
                    <a:pt x="736" y="674"/>
                  </a:cubicBezTo>
                  <a:cubicBezTo>
                    <a:pt x="736" y="663"/>
                    <a:pt x="734" y="652"/>
                    <a:pt x="733" y="642"/>
                  </a:cubicBezTo>
                  <a:cubicBezTo>
                    <a:pt x="717" y="550"/>
                    <a:pt x="657" y="530"/>
                    <a:pt x="644" y="529"/>
                  </a:cubicBezTo>
                  <a:cubicBezTo>
                    <a:pt x="629" y="528"/>
                    <a:pt x="575" y="509"/>
                    <a:pt x="528" y="494"/>
                  </a:cubicBezTo>
                  <a:cubicBezTo>
                    <a:pt x="522" y="493"/>
                    <a:pt x="518" y="490"/>
                    <a:pt x="514" y="487"/>
                  </a:cubicBezTo>
                  <a:cubicBezTo>
                    <a:pt x="498" y="469"/>
                    <a:pt x="496" y="433"/>
                    <a:pt x="498" y="407"/>
                  </a:cubicBezTo>
                  <a:cubicBezTo>
                    <a:pt x="498" y="407"/>
                    <a:pt x="498" y="406"/>
                    <a:pt x="498" y="406"/>
                  </a:cubicBezTo>
                  <a:cubicBezTo>
                    <a:pt x="498" y="406"/>
                    <a:pt x="498" y="406"/>
                    <a:pt x="498" y="406"/>
                  </a:cubicBezTo>
                  <a:cubicBezTo>
                    <a:pt x="498" y="405"/>
                    <a:pt x="498" y="403"/>
                    <a:pt x="498" y="402"/>
                  </a:cubicBezTo>
                  <a:cubicBezTo>
                    <a:pt x="498" y="402"/>
                    <a:pt x="498" y="402"/>
                    <a:pt x="498" y="402"/>
                  </a:cubicBezTo>
                  <a:cubicBezTo>
                    <a:pt x="498" y="403"/>
                    <a:pt x="498" y="404"/>
                    <a:pt x="498" y="406"/>
                  </a:cubicBezTo>
                  <a:cubicBezTo>
                    <a:pt x="499" y="401"/>
                    <a:pt x="499" y="401"/>
                    <a:pt x="499" y="401"/>
                  </a:cubicBezTo>
                  <a:cubicBezTo>
                    <a:pt x="502" y="395"/>
                    <a:pt x="504" y="390"/>
                    <a:pt x="507" y="385"/>
                  </a:cubicBezTo>
                  <a:cubicBezTo>
                    <a:pt x="512" y="376"/>
                    <a:pt x="515" y="369"/>
                    <a:pt x="516" y="365"/>
                  </a:cubicBezTo>
                  <a:cubicBezTo>
                    <a:pt x="518" y="357"/>
                    <a:pt x="522" y="341"/>
                    <a:pt x="526" y="321"/>
                  </a:cubicBezTo>
                  <a:cubicBezTo>
                    <a:pt x="530" y="323"/>
                    <a:pt x="534" y="323"/>
                    <a:pt x="538" y="322"/>
                  </a:cubicBezTo>
                  <a:cubicBezTo>
                    <a:pt x="549" y="317"/>
                    <a:pt x="550" y="302"/>
                    <a:pt x="550" y="291"/>
                  </a:cubicBezTo>
                  <a:cubicBezTo>
                    <a:pt x="550" y="289"/>
                    <a:pt x="550" y="287"/>
                    <a:pt x="550" y="285"/>
                  </a:cubicBezTo>
                  <a:cubicBezTo>
                    <a:pt x="550" y="284"/>
                    <a:pt x="550" y="284"/>
                    <a:pt x="550" y="283"/>
                  </a:cubicBezTo>
                  <a:cubicBezTo>
                    <a:pt x="550" y="273"/>
                    <a:pt x="553" y="261"/>
                    <a:pt x="557" y="252"/>
                  </a:cubicBezTo>
                  <a:cubicBezTo>
                    <a:pt x="560" y="242"/>
                    <a:pt x="563" y="234"/>
                    <a:pt x="565" y="224"/>
                  </a:cubicBezTo>
                  <a:cubicBezTo>
                    <a:pt x="565" y="222"/>
                    <a:pt x="565" y="220"/>
                    <a:pt x="565" y="219"/>
                  </a:cubicBezTo>
                  <a:cubicBezTo>
                    <a:pt x="565" y="211"/>
                    <a:pt x="562" y="203"/>
                    <a:pt x="553" y="202"/>
                  </a:cubicBezTo>
                  <a:cubicBezTo>
                    <a:pt x="547" y="202"/>
                    <a:pt x="542" y="206"/>
                    <a:pt x="538" y="211"/>
                  </a:cubicBezTo>
                  <a:cubicBezTo>
                    <a:pt x="538" y="211"/>
                    <a:pt x="538" y="211"/>
                    <a:pt x="538" y="211"/>
                  </a:cubicBezTo>
                  <a:cubicBezTo>
                    <a:pt x="538" y="211"/>
                    <a:pt x="538" y="212"/>
                    <a:pt x="538" y="212"/>
                  </a:cubicBezTo>
                  <a:cubicBezTo>
                    <a:pt x="538" y="210"/>
                    <a:pt x="538" y="208"/>
                    <a:pt x="538" y="206"/>
                  </a:cubicBezTo>
                  <a:cubicBezTo>
                    <a:pt x="539" y="196"/>
                    <a:pt x="541" y="185"/>
                    <a:pt x="539" y="176"/>
                  </a:cubicBezTo>
                  <a:cubicBezTo>
                    <a:pt x="539" y="174"/>
                    <a:pt x="539" y="173"/>
                    <a:pt x="538" y="171"/>
                  </a:cubicBezTo>
                  <a:cubicBezTo>
                    <a:pt x="538" y="169"/>
                    <a:pt x="537" y="167"/>
                    <a:pt x="537" y="165"/>
                  </a:cubicBezTo>
                  <a:cubicBezTo>
                    <a:pt x="536" y="159"/>
                    <a:pt x="535" y="153"/>
                    <a:pt x="534" y="147"/>
                  </a:cubicBezTo>
                  <a:cubicBezTo>
                    <a:pt x="529" y="117"/>
                    <a:pt x="517" y="94"/>
                    <a:pt x="501" y="68"/>
                  </a:cubicBezTo>
                  <a:cubicBezTo>
                    <a:pt x="495" y="60"/>
                    <a:pt x="489" y="53"/>
                    <a:pt x="482" y="46"/>
                  </a:cubicBezTo>
                  <a:cubicBezTo>
                    <a:pt x="471" y="35"/>
                    <a:pt x="457" y="26"/>
                    <a:pt x="443" y="20"/>
                  </a:cubicBezTo>
                  <a:cubicBezTo>
                    <a:pt x="443" y="20"/>
                    <a:pt x="442" y="19"/>
                    <a:pt x="442" y="19"/>
                  </a:cubicBezTo>
                  <a:cubicBezTo>
                    <a:pt x="446" y="20"/>
                    <a:pt x="450" y="21"/>
                    <a:pt x="454" y="21"/>
                  </a:cubicBezTo>
                  <a:cubicBezTo>
                    <a:pt x="448" y="15"/>
                    <a:pt x="431" y="11"/>
                    <a:pt x="422" y="9"/>
                  </a:cubicBezTo>
                  <a:cubicBezTo>
                    <a:pt x="411" y="6"/>
                    <a:pt x="400" y="6"/>
                    <a:pt x="389" y="6"/>
                  </a:cubicBezTo>
                  <a:cubicBezTo>
                    <a:pt x="393" y="5"/>
                    <a:pt x="397" y="3"/>
                    <a:pt x="401" y="3"/>
                  </a:cubicBezTo>
                  <a:cubicBezTo>
                    <a:pt x="385" y="0"/>
                    <a:pt x="353" y="2"/>
                    <a:pt x="336" y="13"/>
                  </a:cubicBezTo>
                  <a:cubicBezTo>
                    <a:pt x="334" y="13"/>
                    <a:pt x="331" y="14"/>
                    <a:pt x="328" y="15"/>
                  </a:cubicBezTo>
                  <a:cubicBezTo>
                    <a:pt x="311" y="15"/>
                    <a:pt x="294" y="17"/>
                    <a:pt x="278" y="26"/>
                  </a:cubicBezTo>
                  <a:cubicBezTo>
                    <a:pt x="284" y="27"/>
                    <a:pt x="293" y="22"/>
                    <a:pt x="299" y="25"/>
                  </a:cubicBezTo>
                  <a:cubicBezTo>
                    <a:pt x="281" y="29"/>
                    <a:pt x="264" y="35"/>
                    <a:pt x="252" y="51"/>
                  </a:cubicBezTo>
                  <a:cubicBezTo>
                    <a:pt x="259" y="47"/>
                    <a:pt x="267" y="45"/>
                    <a:pt x="275" y="44"/>
                  </a:cubicBezTo>
                  <a:cubicBezTo>
                    <a:pt x="261" y="53"/>
                    <a:pt x="243" y="62"/>
                    <a:pt x="234" y="76"/>
                  </a:cubicBezTo>
                  <a:cubicBezTo>
                    <a:pt x="241" y="73"/>
                    <a:pt x="248" y="68"/>
                    <a:pt x="255" y="65"/>
                  </a:cubicBezTo>
                  <a:cubicBezTo>
                    <a:pt x="248" y="72"/>
                    <a:pt x="244" y="80"/>
                    <a:pt x="241" y="89"/>
                  </a:cubicBezTo>
                  <a:cubicBezTo>
                    <a:pt x="234" y="101"/>
                    <a:pt x="228" y="115"/>
                    <a:pt x="226" y="131"/>
                  </a:cubicBezTo>
                  <a:cubicBezTo>
                    <a:pt x="224" y="138"/>
                    <a:pt x="224" y="146"/>
                    <a:pt x="224" y="154"/>
                  </a:cubicBezTo>
                  <a:cubicBezTo>
                    <a:pt x="224" y="178"/>
                    <a:pt x="224" y="201"/>
                    <a:pt x="231" y="224"/>
                  </a:cubicBezTo>
                  <a:cubicBezTo>
                    <a:pt x="231" y="224"/>
                    <a:pt x="231" y="224"/>
                    <a:pt x="231" y="224"/>
                  </a:cubicBezTo>
                  <a:cubicBezTo>
                    <a:pt x="231" y="225"/>
                    <a:pt x="231" y="226"/>
                    <a:pt x="232" y="227"/>
                  </a:cubicBezTo>
                  <a:cubicBezTo>
                    <a:pt x="232" y="228"/>
                    <a:pt x="233" y="230"/>
                    <a:pt x="233" y="232"/>
                  </a:cubicBezTo>
                  <a:cubicBezTo>
                    <a:pt x="233" y="232"/>
                    <a:pt x="233" y="232"/>
                    <a:pt x="233" y="232"/>
                  </a:cubicBezTo>
                  <a:cubicBezTo>
                    <a:pt x="234" y="234"/>
                    <a:pt x="234" y="235"/>
                    <a:pt x="235" y="237"/>
                  </a:cubicBezTo>
                  <a:cubicBezTo>
                    <a:pt x="235" y="237"/>
                    <a:pt x="235" y="237"/>
                    <a:pt x="235" y="238"/>
                  </a:cubicBezTo>
                  <a:cubicBezTo>
                    <a:pt x="235" y="239"/>
                    <a:pt x="236" y="241"/>
                    <a:pt x="236" y="243"/>
                  </a:cubicBezTo>
                  <a:cubicBezTo>
                    <a:pt x="236" y="243"/>
                    <a:pt x="236" y="243"/>
                    <a:pt x="236" y="243"/>
                  </a:cubicBezTo>
                  <a:cubicBezTo>
                    <a:pt x="237" y="245"/>
                    <a:pt x="237" y="246"/>
                    <a:pt x="238" y="248"/>
                  </a:cubicBezTo>
                  <a:cubicBezTo>
                    <a:pt x="238" y="248"/>
                    <a:pt x="238" y="248"/>
                    <a:pt x="238" y="249"/>
                  </a:cubicBezTo>
                  <a:cubicBezTo>
                    <a:pt x="239" y="250"/>
                    <a:pt x="239" y="252"/>
                    <a:pt x="240" y="253"/>
                  </a:cubicBezTo>
                  <a:cubicBezTo>
                    <a:pt x="240" y="254"/>
                    <a:pt x="240" y="254"/>
                    <a:pt x="241" y="255"/>
                  </a:cubicBezTo>
                  <a:cubicBezTo>
                    <a:pt x="241" y="256"/>
                    <a:pt x="242" y="257"/>
                    <a:pt x="242" y="259"/>
                  </a:cubicBezTo>
                  <a:cubicBezTo>
                    <a:pt x="243" y="259"/>
                    <a:pt x="243" y="260"/>
                    <a:pt x="243" y="260"/>
                  </a:cubicBezTo>
                  <a:cubicBezTo>
                    <a:pt x="244" y="262"/>
                    <a:pt x="244" y="263"/>
                    <a:pt x="245" y="264"/>
                  </a:cubicBezTo>
                  <a:cubicBezTo>
                    <a:pt x="245" y="265"/>
                    <a:pt x="245" y="265"/>
                    <a:pt x="245" y="265"/>
                  </a:cubicBezTo>
                  <a:cubicBezTo>
                    <a:pt x="242" y="264"/>
                    <a:pt x="239" y="264"/>
                    <a:pt x="236" y="264"/>
                  </a:cubicBezTo>
                  <a:cubicBezTo>
                    <a:pt x="232" y="265"/>
                    <a:pt x="229" y="265"/>
                    <a:pt x="227" y="267"/>
                  </a:cubicBezTo>
                  <a:cubicBezTo>
                    <a:pt x="219" y="271"/>
                    <a:pt x="218" y="279"/>
                    <a:pt x="218" y="287"/>
                  </a:cubicBezTo>
                  <a:cubicBezTo>
                    <a:pt x="219" y="297"/>
                    <a:pt x="227" y="304"/>
                    <a:pt x="234" y="311"/>
                  </a:cubicBezTo>
                  <a:cubicBezTo>
                    <a:pt x="246" y="323"/>
                    <a:pt x="252" y="339"/>
                    <a:pt x="261" y="352"/>
                  </a:cubicBezTo>
                  <a:cubicBezTo>
                    <a:pt x="265" y="357"/>
                    <a:pt x="271" y="364"/>
                    <a:pt x="279" y="363"/>
                  </a:cubicBezTo>
                  <a:cubicBezTo>
                    <a:pt x="279" y="363"/>
                    <a:pt x="279" y="363"/>
                    <a:pt x="279" y="363"/>
                  </a:cubicBezTo>
                  <a:cubicBezTo>
                    <a:pt x="279" y="363"/>
                    <a:pt x="279" y="363"/>
                    <a:pt x="279" y="363"/>
                  </a:cubicBezTo>
                  <a:cubicBezTo>
                    <a:pt x="281" y="362"/>
                    <a:pt x="283" y="361"/>
                    <a:pt x="284" y="360"/>
                  </a:cubicBezTo>
                  <a:cubicBezTo>
                    <a:pt x="292" y="376"/>
                    <a:pt x="301" y="392"/>
                    <a:pt x="310" y="403"/>
                  </a:cubicBezTo>
                  <a:cubicBezTo>
                    <a:pt x="313" y="427"/>
                    <a:pt x="315" y="465"/>
                    <a:pt x="301" y="480"/>
                  </a:cubicBezTo>
                  <a:cubicBezTo>
                    <a:pt x="281" y="503"/>
                    <a:pt x="221" y="510"/>
                    <a:pt x="194" y="516"/>
                  </a:cubicBezTo>
                  <a:cubicBezTo>
                    <a:pt x="167" y="523"/>
                    <a:pt x="91" y="519"/>
                    <a:pt x="79" y="655"/>
                  </a:cubicBezTo>
                  <a:cubicBezTo>
                    <a:pt x="68" y="790"/>
                    <a:pt x="15" y="884"/>
                    <a:pt x="7" y="982"/>
                  </a:cubicBezTo>
                  <a:cubicBezTo>
                    <a:pt x="0" y="1081"/>
                    <a:pt x="15" y="1213"/>
                    <a:pt x="17" y="1245"/>
                  </a:cubicBezTo>
                  <a:cubicBezTo>
                    <a:pt x="20" y="1278"/>
                    <a:pt x="22" y="1347"/>
                    <a:pt x="11" y="1379"/>
                  </a:cubicBezTo>
                  <a:cubicBezTo>
                    <a:pt x="0" y="1410"/>
                    <a:pt x="8" y="1454"/>
                    <a:pt x="8" y="1454"/>
                  </a:cubicBezTo>
                  <a:cubicBezTo>
                    <a:pt x="8" y="1454"/>
                    <a:pt x="8" y="1454"/>
                    <a:pt x="8" y="1454"/>
                  </a:cubicBezTo>
                  <a:cubicBezTo>
                    <a:pt x="8" y="1455"/>
                    <a:pt x="8" y="1455"/>
                    <a:pt x="8" y="1455"/>
                  </a:cubicBezTo>
                  <a:cubicBezTo>
                    <a:pt x="8" y="1455"/>
                    <a:pt x="13" y="1461"/>
                    <a:pt x="21" y="1468"/>
                  </a:cubicBezTo>
                  <a:cubicBezTo>
                    <a:pt x="21" y="1470"/>
                    <a:pt x="22" y="1472"/>
                    <a:pt x="24" y="1474"/>
                  </a:cubicBezTo>
                  <a:cubicBezTo>
                    <a:pt x="22" y="1469"/>
                    <a:pt x="22" y="1469"/>
                    <a:pt x="22" y="1469"/>
                  </a:cubicBezTo>
                  <a:cubicBezTo>
                    <a:pt x="29" y="1476"/>
                    <a:pt x="39" y="1483"/>
                    <a:pt x="45" y="1483"/>
                  </a:cubicBezTo>
                  <a:cubicBezTo>
                    <a:pt x="45" y="1483"/>
                    <a:pt x="78" y="1509"/>
                    <a:pt x="96" y="1508"/>
                  </a:cubicBezTo>
                  <a:cubicBezTo>
                    <a:pt x="100" y="1507"/>
                    <a:pt x="99" y="1498"/>
                    <a:pt x="99" y="1498"/>
                  </a:cubicBezTo>
                  <a:cubicBezTo>
                    <a:pt x="99" y="1498"/>
                    <a:pt x="110" y="1500"/>
                    <a:pt x="110" y="1491"/>
                  </a:cubicBezTo>
                  <a:cubicBezTo>
                    <a:pt x="110" y="1490"/>
                    <a:pt x="110" y="1489"/>
                    <a:pt x="110" y="1489"/>
                  </a:cubicBezTo>
                  <a:cubicBezTo>
                    <a:pt x="108" y="1480"/>
                    <a:pt x="89" y="1472"/>
                    <a:pt x="88" y="1471"/>
                  </a:cubicBezTo>
                  <a:cubicBezTo>
                    <a:pt x="88" y="1465"/>
                    <a:pt x="86" y="1423"/>
                    <a:pt x="86" y="1421"/>
                  </a:cubicBezTo>
                  <a:cubicBezTo>
                    <a:pt x="85" y="1419"/>
                    <a:pt x="99" y="1400"/>
                    <a:pt x="101" y="1398"/>
                  </a:cubicBezTo>
                  <a:cubicBezTo>
                    <a:pt x="101" y="1401"/>
                    <a:pt x="100" y="1413"/>
                    <a:pt x="102" y="1425"/>
                  </a:cubicBezTo>
                  <a:cubicBezTo>
                    <a:pt x="105" y="1442"/>
                    <a:pt x="113" y="1460"/>
                    <a:pt x="133" y="1463"/>
                  </a:cubicBezTo>
                  <a:cubicBezTo>
                    <a:pt x="133" y="1463"/>
                    <a:pt x="136" y="1426"/>
                    <a:pt x="138" y="1420"/>
                  </a:cubicBezTo>
                  <a:cubicBezTo>
                    <a:pt x="139" y="1414"/>
                    <a:pt x="139" y="1350"/>
                    <a:pt x="139" y="1350"/>
                  </a:cubicBezTo>
                  <a:cubicBezTo>
                    <a:pt x="139" y="1350"/>
                    <a:pt x="139" y="1348"/>
                    <a:pt x="138" y="1345"/>
                  </a:cubicBezTo>
                  <a:cubicBezTo>
                    <a:pt x="137" y="1339"/>
                    <a:pt x="133" y="1325"/>
                    <a:pt x="118" y="1306"/>
                  </a:cubicBezTo>
                  <a:cubicBezTo>
                    <a:pt x="109" y="1294"/>
                    <a:pt x="105" y="1282"/>
                    <a:pt x="103" y="1269"/>
                  </a:cubicBezTo>
                  <a:cubicBezTo>
                    <a:pt x="100" y="1252"/>
                    <a:pt x="101" y="1236"/>
                    <a:pt x="100" y="1223"/>
                  </a:cubicBezTo>
                  <a:cubicBezTo>
                    <a:pt x="98" y="1200"/>
                    <a:pt x="117" y="1048"/>
                    <a:pt x="122" y="1031"/>
                  </a:cubicBezTo>
                  <a:cubicBezTo>
                    <a:pt x="128" y="1014"/>
                    <a:pt x="132" y="953"/>
                    <a:pt x="131" y="934"/>
                  </a:cubicBezTo>
                  <a:cubicBezTo>
                    <a:pt x="129" y="914"/>
                    <a:pt x="166" y="815"/>
                    <a:pt x="168" y="810"/>
                  </a:cubicBezTo>
                  <a:cubicBezTo>
                    <a:pt x="170" y="809"/>
                    <a:pt x="170" y="809"/>
                    <a:pt x="170" y="809"/>
                  </a:cubicBezTo>
                  <a:cubicBezTo>
                    <a:pt x="170" y="825"/>
                    <a:pt x="171" y="841"/>
                    <a:pt x="172" y="855"/>
                  </a:cubicBezTo>
                  <a:cubicBezTo>
                    <a:pt x="178" y="907"/>
                    <a:pt x="181" y="1087"/>
                    <a:pt x="176" y="1126"/>
                  </a:cubicBezTo>
                  <a:cubicBezTo>
                    <a:pt x="171" y="1165"/>
                    <a:pt x="182" y="1180"/>
                    <a:pt x="162" y="1319"/>
                  </a:cubicBezTo>
                  <a:cubicBezTo>
                    <a:pt x="161" y="1319"/>
                    <a:pt x="161" y="1319"/>
                    <a:pt x="161" y="1319"/>
                  </a:cubicBezTo>
                  <a:cubicBezTo>
                    <a:pt x="161" y="1319"/>
                    <a:pt x="151" y="1402"/>
                    <a:pt x="147" y="1433"/>
                  </a:cubicBezTo>
                  <a:cubicBezTo>
                    <a:pt x="143" y="1460"/>
                    <a:pt x="136" y="1546"/>
                    <a:pt x="149" y="1620"/>
                  </a:cubicBezTo>
                  <a:cubicBezTo>
                    <a:pt x="151" y="1630"/>
                    <a:pt x="153" y="1640"/>
                    <a:pt x="156" y="1650"/>
                  </a:cubicBezTo>
                  <a:cubicBezTo>
                    <a:pt x="164" y="1679"/>
                    <a:pt x="169" y="1704"/>
                    <a:pt x="173" y="1727"/>
                  </a:cubicBezTo>
                  <a:cubicBezTo>
                    <a:pt x="180" y="1765"/>
                    <a:pt x="182" y="1798"/>
                    <a:pt x="180" y="1833"/>
                  </a:cubicBezTo>
                  <a:cubicBezTo>
                    <a:pt x="177" y="1890"/>
                    <a:pt x="190" y="1943"/>
                    <a:pt x="191" y="1997"/>
                  </a:cubicBezTo>
                  <a:cubicBezTo>
                    <a:pt x="192" y="2041"/>
                    <a:pt x="197" y="2161"/>
                    <a:pt x="216" y="2265"/>
                  </a:cubicBezTo>
                  <a:cubicBezTo>
                    <a:pt x="220" y="2289"/>
                    <a:pt x="225" y="2313"/>
                    <a:pt x="231" y="2334"/>
                  </a:cubicBezTo>
                  <a:cubicBezTo>
                    <a:pt x="234" y="2345"/>
                    <a:pt x="236" y="2355"/>
                    <a:pt x="238" y="2364"/>
                  </a:cubicBezTo>
                  <a:cubicBezTo>
                    <a:pt x="255" y="2457"/>
                    <a:pt x="224" y="2499"/>
                    <a:pt x="224" y="2499"/>
                  </a:cubicBezTo>
                  <a:cubicBezTo>
                    <a:pt x="224" y="2499"/>
                    <a:pt x="200" y="2541"/>
                    <a:pt x="192" y="2571"/>
                  </a:cubicBezTo>
                  <a:cubicBezTo>
                    <a:pt x="187" y="2589"/>
                    <a:pt x="173" y="2594"/>
                    <a:pt x="168" y="2608"/>
                  </a:cubicBezTo>
                  <a:cubicBezTo>
                    <a:pt x="164" y="2620"/>
                    <a:pt x="150" y="2629"/>
                    <a:pt x="153" y="2648"/>
                  </a:cubicBezTo>
                  <a:cubicBezTo>
                    <a:pt x="153" y="2651"/>
                    <a:pt x="154" y="2654"/>
                    <a:pt x="155" y="2657"/>
                  </a:cubicBezTo>
                  <a:cubicBezTo>
                    <a:pt x="155" y="2657"/>
                    <a:pt x="160" y="2682"/>
                    <a:pt x="172" y="2673"/>
                  </a:cubicBezTo>
                  <a:cubicBezTo>
                    <a:pt x="172" y="2673"/>
                    <a:pt x="182" y="2690"/>
                    <a:pt x="194" y="2683"/>
                  </a:cubicBezTo>
                  <a:cubicBezTo>
                    <a:pt x="194" y="2684"/>
                    <a:pt x="194" y="2684"/>
                    <a:pt x="194" y="2685"/>
                  </a:cubicBezTo>
                  <a:cubicBezTo>
                    <a:pt x="195" y="2683"/>
                    <a:pt x="195" y="2683"/>
                    <a:pt x="195" y="2683"/>
                  </a:cubicBezTo>
                  <a:cubicBezTo>
                    <a:pt x="196" y="2685"/>
                    <a:pt x="211" y="2700"/>
                    <a:pt x="221" y="2685"/>
                  </a:cubicBezTo>
                  <a:cubicBezTo>
                    <a:pt x="221" y="2686"/>
                    <a:pt x="221" y="2687"/>
                    <a:pt x="222" y="2689"/>
                  </a:cubicBezTo>
                  <a:cubicBezTo>
                    <a:pt x="223" y="2696"/>
                    <a:pt x="228" y="2706"/>
                    <a:pt x="249" y="2705"/>
                  </a:cubicBezTo>
                  <a:cubicBezTo>
                    <a:pt x="279" y="2703"/>
                    <a:pt x="281" y="2690"/>
                    <a:pt x="280" y="2672"/>
                  </a:cubicBezTo>
                  <a:cubicBezTo>
                    <a:pt x="279" y="2654"/>
                    <a:pt x="293" y="2651"/>
                    <a:pt x="293" y="2651"/>
                  </a:cubicBezTo>
                  <a:cubicBezTo>
                    <a:pt x="293" y="2651"/>
                    <a:pt x="314" y="2635"/>
                    <a:pt x="314" y="2616"/>
                  </a:cubicBezTo>
                  <a:cubicBezTo>
                    <a:pt x="314" y="2596"/>
                    <a:pt x="328" y="2580"/>
                    <a:pt x="328" y="2580"/>
                  </a:cubicBezTo>
                  <a:cubicBezTo>
                    <a:pt x="328" y="2580"/>
                    <a:pt x="344" y="2573"/>
                    <a:pt x="337" y="2535"/>
                  </a:cubicBezTo>
                  <a:cubicBezTo>
                    <a:pt x="337" y="2532"/>
                    <a:pt x="336" y="2528"/>
                    <a:pt x="335" y="2524"/>
                  </a:cubicBezTo>
                  <a:cubicBezTo>
                    <a:pt x="335" y="2523"/>
                    <a:pt x="341" y="2500"/>
                    <a:pt x="337" y="2478"/>
                  </a:cubicBezTo>
                  <a:cubicBezTo>
                    <a:pt x="337" y="2477"/>
                    <a:pt x="336" y="2475"/>
                    <a:pt x="336" y="2473"/>
                  </a:cubicBezTo>
                  <a:cubicBezTo>
                    <a:pt x="336" y="2472"/>
                    <a:pt x="335" y="2471"/>
                    <a:pt x="335" y="2469"/>
                  </a:cubicBezTo>
                  <a:cubicBezTo>
                    <a:pt x="330" y="2440"/>
                    <a:pt x="332" y="2368"/>
                    <a:pt x="333" y="2341"/>
                  </a:cubicBezTo>
                  <a:cubicBezTo>
                    <a:pt x="334" y="2311"/>
                    <a:pt x="352" y="2147"/>
                    <a:pt x="340" y="2083"/>
                  </a:cubicBezTo>
                  <a:cubicBezTo>
                    <a:pt x="340" y="2083"/>
                    <a:pt x="340" y="2083"/>
                    <a:pt x="340" y="2082"/>
                  </a:cubicBezTo>
                  <a:cubicBezTo>
                    <a:pt x="340" y="2082"/>
                    <a:pt x="340" y="2082"/>
                    <a:pt x="340" y="2082"/>
                  </a:cubicBezTo>
                  <a:cubicBezTo>
                    <a:pt x="339" y="2079"/>
                    <a:pt x="339" y="2076"/>
                    <a:pt x="338" y="2073"/>
                  </a:cubicBezTo>
                  <a:cubicBezTo>
                    <a:pt x="321" y="1974"/>
                    <a:pt x="348" y="1939"/>
                    <a:pt x="348" y="1890"/>
                  </a:cubicBezTo>
                  <a:cubicBezTo>
                    <a:pt x="348" y="1890"/>
                    <a:pt x="352" y="1833"/>
                    <a:pt x="346" y="1787"/>
                  </a:cubicBezTo>
                  <a:cubicBezTo>
                    <a:pt x="341" y="1740"/>
                    <a:pt x="351" y="1688"/>
                    <a:pt x="357" y="1629"/>
                  </a:cubicBezTo>
                  <a:cubicBezTo>
                    <a:pt x="360" y="1591"/>
                    <a:pt x="366" y="1555"/>
                    <a:pt x="370" y="1527"/>
                  </a:cubicBezTo>
                  <a:cubicBezTo>
                    <a:pt x="375" y="1529"/>
                    <a:pt x="381" y="1530"/>
                    <a:pt x="387" y="1530"/>
                  </a:cubicBezTo>
                  <a:cubicBezTo>
                    <a:pt x="389" y="1530"/>
                    <a:pt x="391" y="1530"/>
                    <a:pt x="393" y="1529"/>
                  </a:cubicBezTo>
                  <a:cubicBezTo>
                    <a:pt x="397" y="1557"/>
                    <a:pt x="403" y="1592"/>
                    <a:pt x="406" y="1628"/>
                  </a:cubicBezTo>
                  <a:cubicBezTo>
                    <a:pt x="412" y="1687"/>
                    <a:pt x="422" y="1739"/>
                    <a:pt x="416" y="1786"/>
                  </a:cubicBezTo>
                  <a:cubicBezTo>
                    <a:pt x="411" y="1833"/>
                    <a:pt x="415" y="1889"/>
                    <a:pt x="415" y="1889"/>
                  </a:cubicBezTo>
                  <a:cubicBezTo>
                    <a:pt x="415" y="1900"/>
                    <a:pt x="416" y="1911"/>
                    <a:pt x="418" y="1921"/>
                  </a:cubicBezTo>
                  <a:cubicBezTo>
                    <a:pt x="420" y="1934"/>
                    <a:pt x="423" y="1946"/>
                    <a:pt x="426" y="1960"/>
                  </a:cubicBezTo>
                  <a:cubicBezTo>
                    <a:pt x="431" y="1989"/>
                    <a:pt x="434" y="2026"/>
                    <a:pt x="423" y="2082"/>
                  </a:cubicBezTo>
                  <a:cubicBezTo>
                    <a:pt x="411" y="2147"/>
                    <a:pt x="429" y="2311"/>
                    <a:pt x="430" y="2340"/>
                  </a:cubicBezTo>
                  <a:cubicBezTo>
                    <a:pt x="431" y="2369"/>
                    <a:pt x="433" y="2450"/>
                    <a:pt x="427" y="2473"/>
                  </a:cubicBezTo>
                  <a:cubicBezTo>
                    <a:pt x="423" y="2490"/>
                    <a:pt x="425" y="2507"/>
                    <a:pt x="426" y="2516"/>
                  </a:cubicBezTo>
                  <a:cubicBezTo>
                    <a:pt x="427" y="2520"/>
                    <a:pt x="428" y="2522"/>
                    <a:pt x="428" y="2523"/>
                  </a:cubicBezTo>
                  <a:cubicBezTo>
                    <a:pt x="423" y="2541"/>
                    <a:pt x="423" y="2553"/>
                    <a:pt x="425" y="2562"/>
                  </a:cubicBezTo>
                  <a:cubicBezTo>
                    <a:pt x="428" y="2576"/>
                    <a:pt x="435" y="2580"/>
                    <a:pt x="435" y="2580"/>
                  </a:cubicBezTo>
                  <a:cubicBezTo>
                    <a:pt x="435" y="2580"/>
                    <a:pt x="446" y="2592"/>
                    <a:pt x="449" y="2608"/>
                  </a:cubicBezTo>
                  <a:cubicBezTo>
                    <a:pt x="449" y="2610"/>
                    <a:pt x="449" y="2613"/>
                    <a:pt x="449" y="2615"/>
                  </a:cubicBezTo>
                  <a:cubicBezTo>
                    <a:pt x="449" y="2616"/>
                    <a:pt x="449" y="2618"/>
                    <a:pt x="450" y="2619"/>
                  </a:cubicBezTo>
                  <a:cubicBezTo>
                    <a:pt x="452" y="2637"/>
                    <a:pt x="470" y="2651"/>
                    <a:pt x="470" y="2651"/>
                  </a:cubicBezTo>
                  <a:cubicBezTo>
                    <a:pt x="470" y="2651"/>
                    <a:pt x="480" y="2653"/>
                    <a:pt x="483" y="2665"/>
                  </a:cubicBezTo>
                  <a:cubicBezTo>
                    <a:pt x="483" y="2667"/>
                    <a:pt x="483" y="2669"/>
                    <a:pt x="483" y="2671"/>
                  </a:cubicBezTo>
                  <a:cubicBezTo>
                    <a:pt x="483" y="2676"/>
                    <a:pt x="483" y="2680"/>
                    <a:pt x="483" y="2684"/>
                  </a:cubicBezTo>
                  <a:cubicBezTo>
                    <a:pt x="485" y="2696"/>
                    <a:pt x="492" y="2703"/>
                    <a:pt x="514" y="2705"/>
                  </a:cubicBezTo>
                  <a:cubicBezTo>
                    <a:pt x="544" y="2707"/>
                    <a:pt x="542" y="2685"/>
                    <a:pt x="542" y="2685"/>
                  </a:cubicBezTo>
                  <a:cubicBezTo>
                    <a:pt x="551" y="2699"/>
                    <a:pt x="566" y="2686"/>
                    <a:pt x="568" y="2683"/>
                  </a:cubicBezTo>
                  <a:cubicBezTo>
                    <a:pt x="569" y="2685"/>
                    <a:pt x="569" y="2685"/>
                    <a:pt x="569" y="2685"/>
                  </a:cubicBezTo>
                  <a:cubicBezTo>
                    <a:pt x="569" y="2684"/>
                    <a:pt x="569" y="2684"/>
                    <a:pt x="569" y="2683"/>
                  </a:cubicBezTo>
                  <a:cubicBezTo>
                    <a:pt x="581" y="2690"/>
                    <a:pt x="591" y="2673"/>
                    <a:pt x="591" y="2673"/>
                  </a:cubicBezTo>
                  <a:cubicBezTo>
                    <a:pt x="603" y="2682"/>
                    <a:pt x="608" y="2657"/>
                    <a:pt x="608" y="2657"/>
                  </a:cubicBezTo>
                  <a:cubicBezTo>
                    <a:pt x="611" y="2649"/>
                    <a:pt x="611" y="2642"/>
                    <a:pt x="610" y="2637"/>
                  </a:cubicBezTo>
                  <a:cubicBezTo>
                    <a:pt x="607" y="2625"/>
                    <a:pt x="598" y="2617"/>
                    <a:pt x="595" y="2608"/>
                  </a:cubicBezTo>
                  <a:cubicBezTo>
                    <a:pt x="590" y="2594"/>
                    <a:pt x="576" y="2589"/>
                    <a:pt x="571" y="2571"/>
                  </a:cubicBezTo>
                  <a:cubicBezTo>
                    <a:pt x="563" y="2541"/>
                    <a:pt x="539" y="2499"/>
                    <a:pt x="539" y="2499"/>
                  </a:cubicBezTo>
                  <a:cubicBezTo>
                    <a:pt x="539" y="2499"/>
                    <a:pt x="528" y="2484"/>
                    <a:pt x="523" y="2454"/>
                  </a:cubicBezTo>
                  <a:cubicBezTo>
                    <a:pt x="518" y="2427"/>
                    <a:pt x="517" y="2387"/>
                    <a:pt x="532" y="2334"/>
                  </a:cubicBezTo>
                  <a:cubicBezTo>
                    <a:pt x="563" y="2220"/>
                    <a:pt x="570" y="2052"/>
                    <a:pt x="572" y="1998"/>
                  </a:cubicBezTo>
                  <a:cubicBezTo>
                    <a:pt x="573" y="1944"/>
                    <a:pt x="586" y="1891"/>
                    <a:pt x="583" y="1834"/>
                  </a:cubicBezTo>
                  <a:cubicBezTo>
                    <a:pt x="580" y="1777"/>
                    <a:pt x="586" y="1729"/>
                    <a:pt x="607" y="1650"/>
                  </a:cubicBezTo>
                  <a:cubicBezTo>
                    <a:pt x="629" y="1572"/>
                    <a:pt x="621" y="1465"/>
                    <a:pt x="623" y="1433"/>
                  </a:cubicBezTo>
                  <a:cubicBezTo>
                    <a:pt x="627" y="1376"/>
                    <a:pt x="620" y="1312"/>
                    <a:pt x="620" y="1312"/>
                  </a:cubicBezTo>
                  <a:cubicBezTo>
                    <a:pt x="620" y="1312"/>
                    <a:pt x="620" y="1312"/>
                    <a:pt x="620" y="1312"/>
                  </a:cubicBezTo>
                  <a:cubicBezTo>
                    <a:pt x="620" y="1311"/>
                    <a:pt x="620" y="1311"/>
                    <a:pt x="620" y="1311"/>
                  </a:cubicBezTo>
                  <a:cubicBezTo>
                    <a:pt x="619" y="1311"/>
                    <a:pt x="619" y="1311"/>
                    <a:pt x="619" y="1311"/>
                  </a:cubicBezTo>
                  <a:cubicBezTo>
                    <a:pt x="618" y="1299"/>
                    <a:pt x="614" y="1276"/>
                    <a:pt x="611" y="1255"/>
                  </a:cubicBezTo>
                  <a:cubicBezTo>
                    <a:pt x="608" y="1242"/>
                    <a:pt x="606" y="1229"/>
                    <a:pt x="603" y="1219"/>
                  </a:cubicBezTo>
                  <a:cubicBezTo>
                    <a:pt x="602" y="1215"/>
                    <a:pt x="601" y="1210"/>
                    <a:pt x="600" y="1204"/>
                  </a:cubicBezTo>
                  <a:cubicBezTo>
                    <a:pt x="593" y="1162"/>
                    <a:pt x="587" y="1083"/>
                    <a:pt x="590" y="1038"/>
                  </a:cubicBezTo>
                  <a:cubicBezTo>
                    <a:pt x="593" y="989"/>
                    <a:pt x="626" y="874"/>
                    <a:pt x="627" y="792"/>
                  </a:cubicBezTo>
                  <a:cubicBezTo>
                    <a:pt x="628" y="793"/>
                    <a:pt x="628" y="793"/>
                    <a:pt x="628" y="793"/>
                  </a:cubicBezTo>
                  <a:cubicBezTo>
                    <a:pt x="628" y="794"/>
                    <a:pt x="628" y="794"/>
                    <a:pt x="628" y="794"/>
                  </a:cubicBezTo>
                  <a:cubicBezTo>
                    <a:pt x="628" y="793"/>
                    <a:pt x="628" y="793"/>
                    <a:pt x="628" y="793"/>
                  </a:cubicBezTo>
                  <a:cubicBezTo>
                    <a:pt x="631" y="799"/>
                    <a:pt x="631" y="799"/>
                    <a:pt x="631" y="799"/>
                  </a:cubicBezTo>
                  <a:cubicBezTo>
                    <a:pt x="632" y="805"/>
                    <a:pt x="634" y="814"/>
                    <a:pt x="636" y="827"/>
                  </a:cubicBezTo>
                  <a:cubicBezTo>
                    <a:pt x="641" y="854"/>
                    <a:pt x="649" y="894"/>
                    <a:pt x="656" y="932"/>
                  </a:cubicBezTo>
                  <a:cubicBezTo>
                    <a:pt x="662" y="970"/>
                    <a:pt x="668" y="1004"/>
                    <a:pt x="668" y="1020"/>
                  </a:cubicBezTo>
                  <a:cubicBezTo>
                    <a:pt x="668" y="1058"/>
                    <a:pt x="669" y="1223"/>
                    <a:pt x="672" y="1250"/>
                  </a:cubicBezTo>
                  <a:cubicBezTo>
                    <a:pt x="676" y="1277"/>
                    <a:pt x="677" y="1307"/>
                    <a:pt x="659" y="1331"/>
                  </a:cubicBezTo>
                  <a:cubicBezTo>
                    <a:pt x="641" y="1356"/>
                    <a:pt x="636" y="1373"/>
                    <a:pt x="634" y="1380"/>
                  </a:cubicBezTo>
                  <a:cubicBezTo>
                    <a:pt x="632" y="1386"/>
                    <a:pt x="633" y="1460"/>
                    <a:pt x="633" y="1460"/>
                  </a:cubicBezTo>
                  <a:cubicBezTo>
                    <a:pt x="634" y="1461"/>
                    <a:pt x="634" y="1461"/>
                    <a:pt x="634" y="1461"/>
                  </a:cubicBezTo>
                  <a:cubicBezTo>
                    <a:pt x="634" y="1461"/>
                    <a:pt x="634" y="1461"/>
                    <a:pt x="634" y="1461"/>
                  </a:cubicBezTo>
                  <a:cubicBezTo>
                    <a:pt x="639" y="1486"/>
                    <a:pt x="639" y="1486"/>
                    <a:pt x="639" y="1486"/>
                  </a:cubicBezTo>
                  <a:cubicBezTo>
                    <a:pt x="665" y="1478"/>
                    <a:pt x="660" y="1412"/>
                    <a:pt x="660" y="1412"/>
                  </a:cubicBezTo>
                  <a:cubicBezTo>
                    <a:pt x="668" y="1421"/>
                    <a:pt x="671" y="1431"/>
                    <a:pt x="672" y="1439"/>
                  </a:cubicBezTo>
                  <a:cubicBezTo>
                    <a:pt x="674" y="1448"/>
                    <a:pt x="674" y="1456"/>
                    <a:pt x="674" y="1461"/>
                  </a:cubicBezTo>
                  <a:cubicBezTo>
                    <a:pt x="675" y="1471"/>
                    <a:pt x="672" y="1497"/>
                    <a:pt x="668" y="1500"/>
                  </a:cubicBezTo>
                  <a:cubicBezTo>
                    <a:pt x="665" y="1502"/>
                    <a:pt x="659" y="1519"/>
                    <a:pt x="661" y="1528"/>
                  </a:cubicBezTo>
                  <a:cubicBezTo>
                    <a:pt x="661" y="1531"/>
                    <a:pt x="662" y="1533"/>
                    <a:pt x="663" y="1534"/>
                  </a:cubicBezTo>
                  <a:cubicBezTo>
                    <a:pt x="670" y="1541"/>
                    <a:pt x="682" y="1532"/>
                    <a:pt x="682" y="1532"/>
                  </a:cubicBezTo>
                  <a:cubicBezTo>
                    <a:pt x="691" y="1537"/>
                    <a:pt x="699" y="1530"/>
                    <a:pt x="704" y="1524"/>
                  </a:cubicBezTo>
                  <a:cubicBezTo>
                    <a:pt x="704" y="1525"/>
                    <a:pt x="704" y="1525"/>
                    <a:pt x="704" y="1526"/>
                  </a:cubicBezTo>
                  <a:cubicBezTo>
                    <a:pt x="705" y="1523"/>
                    <a:pt x="705" y="1523"/>
                    <a:pt x="705" y="1523"/>
                  </a:cubicBezTo>
                  <a:cubicBezTo>
                    <a:pt x="707" y="1521"/>
                    <a:pt x="708" y="1519"/>
                    <a:pt x="708" y="1519"/>
                  </a:cubicBezTo>
                  <a:cubicBezTo>
                    <a:pt x="717" y="1520"/>
                    <a:pt x="741" y="1500"/>
                    <a:pt x="750" y="1481"/>
                  </a:cubicBezTo>
                  <a:cubicBezTo>
                    <a:pt x="760" y="1461"/>
                    <a:pt x="765" y="1408"/>
                    <a:pt x="758" y="1367"/>
                  </a:cubicBezTo>
                  <a:cubicBezTo>
                    <a:pt x="750" y="1327"/>
                    <a:pt x="750" y="1273"/>
                    <a:pt x="758" y="1227"/>
                  </a:cubicBezTo>
                  <a:close/>
                </a:path>
              </a:pathLst>
            </a:custGeom>
            <a:grpFill/>
            <a:ln w="19050" cmpd="sng">
              <a:solidFill>
                <a:schemeClr val="bg2"/>
              </a:solidFill>
              <a:round/>
              <a:headEnd/>
              <a:tailEnd/>
            </a:ln>
          </p:spPr>
          <p:txBody>
            <a:bodyPr/>
            <a:lstStyle/>
            <a:p>
              <a:endParaRPr lang="fr-FR" sz="1114"/>
            </a:p>
          </p:txBody>
        </p:sp>
        <p:sp>
          <p:nvSpPr>
            <p:cNvPr id="75" name="Freeform 208">
              <a:extLst>
                <a:ext uri="{FF2B5EF4-FFF2-40B4-BE49-F238E27FC236}">
                  <a16:creationId xmlns:a16="http://schemas.microsoft.com/office/drawing/2014/main" id="{4638BA5E-1882-5ED4-0640-F3E61B695E8F}"/>
                </a:ext>
              </a:extLst>
            </p:cNvPr>
            <p:cNvSpPr>
              <a:spLocks/>
            </p:cNvSpPr>
            <p:nvPr/>
          </p:nvSpPr>
          <p:spPr bwMode="auto">
            <a:xfrm>
              <a:off x="1531" y="712"/>
              <a:ext cx="630" cy="2189"/>
            </a:xfrm>
            <a:custGeom>
              <a:avLst/>
              <a:gdLst>
                <a:gd name="T0" fmla="*/ 389 w 778"/>
                <a:gd name="T1" fmla="*/ 340 h 2707"/>
                <a:gd name="T2" fmla="*/ 264 w 778"/>
                <a:gd name="T3" fmla="*/ 215 h 2707"/>
                <a:gd name="T4" fmla="*/ 264 w 778"/>
                <a:gd name="T5" fmla="*/ 213 h 2707"/>
                <a:gd name="T6" fmla="*/ 274 w 778"/>
                <a:gd name="T7" fmla="*/ 193 h 2707"/>
                <a:gd name="T8" fmla="*/ 292 w 778"/>
                <a:gd name="T9" fmla="*/ 150 h 2707"/>
                <a:gd name="T10" fmla="*/ 300 w 778"/>
                <a:gd name="T11" fmla="*/ 116 h 2707"/>
                <a:gd name="T12" fmla="*/ 286 w 778"/>
                <a:gd name="T13" fmla="*/ 112 h 2707"/>
                <a:gd name="T14" fmla="*/ 285 w 778"/>
                <a:gd name="T15" fmla="*/ 87 h 2707"/>
                <a:gd name="T16" fmla="*/ 236 w 778"/>
                <a:gd name="T17" fmla="*/ 11 h 2707"/>
                <a:gd name="T18" fmla="*/ 206 w 778"/>
                <a:gd name="T19" fmla="*/ 3 h 2707"/>
                <a:gd name="T20" fmla="*/ 147 w 778"/>
                <a:gd name="T21" fmla="*/ 14 h 2707"/>
                <a:gd name="T22" fmla="*/ 124 w 778"/>
                <a:gd name="T23" fmla="*/ 40 h 2707"/>
                <a:gd name="T24" fmla="*/ 119 w 778"/>
                <a:gd name="T25" fmla="*/ 82 h 2707"/>
                <a:gd name="T26" fmla="*/ 124 w 778"/>
                <a:gd name="T27" fmla="*/ 123 h 2707"/>
                <a:gd name="T28" fmla="*/ 126 w 778"/>
                <a:gd name="T29" fmla="*/ 129 h 2707"/>
                <a:gd name="T30" fmla="*/ 127 w 778"/>
                <a:gd name="T31" fmla="*/ 134 h 2707"/>
                <a:gd name="T32" fmla="*/ 130 w 778"/>
                <a:gd name="T33" fmla="*/ 139 h 2707"/>
                <a:gd name="T34" fmla="*/ 116 w 778"/>
                <a:gd name="T35" fmla="*/ 152 h 2707"/>
                <a:gd name="T36" fmla="*/ 148 w 778"/>
                <a:gd name="T37" fmla="*/ 192 h 2707"/>
                <a:gd name="T38" fmla="*/ 160 w 778"/>
                <a:gd name="T39" fmla="*/ 254 h 2707"/>
                <a:gd name="T40" fmla="*/ 9 w 778"/>
                <a:gd name="T41" fmla="*/ 658 h 2707"/>
                <a:gd name="T42" fmla="*/ 4 w 778"/>
                <a:gd name="T43" fmla="*/ 770 h 2707"/>
                <a:gd name="T44" fmla="*/ 23 w 778"/>
                <a:gd name="T45" fmla="*/ 784 h 2707"/>
                <a:gd name="T46" fmla="*/ 58 w 778"/>
                <a:gd name="T47" fmla="*/ 788 h 2707"/>
                <a:gd name="T48" fmla="*/ 54 w 778"/>
                <a:gd name="T49" fmla="*/ 754 h 2707"/>
                <a:gd name="T50" fmla="*/ 74 w 778"/>
                <a:gd name="T51" fmla="*/ 712 h 2707"/>
                <a:gd name="T52" fmla="*/ 65 w 778"/>
                <a:gd name="T53" fmla="*/ 545 h 2707"/>
                <a:gd name="T54" fmla="*/ 92 w 778"/>
                <a:gd name="T55" fmla="*/ 452 h 2707"/>
                <a:gd name="T56" fmla="*/ 78 w 778"/>
                <a:gd name="T57" fmla="*/ 758 h 2707"/>
                <a:gd name="T58" fmla="*/ 96 w 778"/>
                <a:gd name="T59" fmla="*/ 969 h 2707"/>
                <a:gd name="T60" fmla="*/ 126 w 778"/>
                <a:gd name="T61" fmla="*/ 1250 h 2707"/>
                <a:gd name="T62" fmla="*/ 81 w 778"/>
                <a:gd name="T63" fmla="*/ 1400 h 2707"/>
                <a:gd name="T64" fmla="*/ 103 w 778"/>
                <a:gd name="T65" fmla="*/ 1420 h 2707"/>
                <a:gd name="T66" fmla="*/ 133 w 778"/>
                <a:gd name="T67" fmla="*/ 1430 h 2707"/>
                <a:gd name="T68" fmla="*/ 174 w 778"/>
                <a:gd name="T69" fmla="*/ 1364 h 2707"/>
                <a:gd name="T70" fmla="*/ 178 w 778"/>
                <a:gd name="T71" fmla="*/ 1308 h 2707"/>
                <a:gd name="T72" fmla="*/ 181 w 778"/>
                <a:gd name="T73" fmla="*/ 1101 h 2707"/>
                <a:gd name="T74" fmla="*/ 184 w 778"/>
                <a:gd name="T75" fmla="*/ 944 h 2707"/>
                <a:gd name="T76" fmla="*/ 209 w 778"/>
                <a:gd name="T77" fmla="*/ 808 h 2707"/>
                <a:gd name="T78" fmla="*/ 222 w 778"/>
                <a:gd name="T79" fmla="*/ 1016 h 2707"/>
                <a:gd name="T80" fmla="*/ 227 w 778"/>
                <a:gd name="T81" fmla="*/ 1308 h 2707"/>
                <a:gd name="T82" fmla="*/ 231 w 778"/>
                <a:gd name="T83" fmla="*/ 1364 h 2707"/>
                <a:gd name="T84" fmla="*/ 250 w 778"/>
                <a:gd name="T85" fmla="*/ 1402 h 2707"/>
                <a:gd name="T86" fmla="*/ 273 w 778"/>
                <a:gd name="T87" fmla="*/ 1430 h 2707"/>
                <a:gd name="T88" fmla="*/ 302 w 778"/>
                <a:gd name="T89" fmla="*/ 1419 h 2707"/>
                <a:gd name="T90" fmla="*/ 316 w 778"/>
                <a:gd name="T91" fmla="*/ 1379 h 2707"/>
                <a:gd name="T92" fmla="*/ 283 w 778"/>
                <a:gd name="T93" fmla="*/ 1234 h 2707"/>
                <a:gd name="T94" fmla="*/ 330 w 778"/>
                <a:gd name="T95" fmla="*/ 758 h 2707"/>
                <a:gd name="T96" fmla="*/ 329 w 778"/>
                <a:gd name="T97" fmla="*/ 693 h 2707"/>
                <a:gd name="T98" fmla="*/ 313 w 778"/>
                <a:gd name="T99" fmla="*/ 548 h 2707"/>
                <a:gd name="T100" fmla="*/ 334 w 778"/>
                <a:gd name="T101" fmla="*/ 419 h 2707"/>
                <a:gd name="T102" fmla="*/ 355 w 778"/>
                <a:gd name="T103" fmla="*/ 539 h 2707"/>
                <a:gd name="T104" fmla="*/ 336 w 778"/>
                <a:gd name="T105" fmla="*/ 772 h 2707"/>
                <a:gd name="T106" fmla="*/ 350 w 778"/>
                <a:gd name="T107" fmla="*/ 746 h 2707"/>
                <a:gd name="T108" fmla="*/ 351 w 778"/>
                <a:gd name="T109" fmla="*/ 808 h 2707"/>
                <a:gd name="T110" fmla="*/ 374 w 778"/>
                <a:gd name="T111" fmla="*/ 807 h 2707"/>
                <a:gd name="T112" fmla="*/ 402 w 778"/>
                <a:gd name="T113" fmla="*/ 723 h 270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778" h="2707">
                  <a:moveTo>
                    <a:pt x="758" y="1227"/>
                  </a:moveTo>
                  <a:cubicBezTo>
                    <a:pt x="775" y="1130"/>
                    <a:pt x="778" y="1007"/>
                    <a:pt x="776" y="974"/>
                  </a:cubicBezTo>
                  <a:cubicBezTo>
                    <a:pt x="773" y="941"/>
                    <a:pt x="743" y="794"/>
                    <a:pt x="736" y="674"/>
                  </a:cubicBezTo>
                  <a:cubicBezTo>
                    <a:pt x="736" y="663"/>
                    <a:pt x="734" y="652"/>
                    <a:pt x="733" y="642"/>
                  </a:cubicBezTo>
                  <a:cubicBezTo>
                    <a:pt x="717" y="550"/>
                    <a:pt x="657" y="530"/>
                    <a:pt x="644" y="529"/>
                  </a:cubicBezTo>
                  <a:cubicBezTo>
                    <a:pt x="629" y="528"/>
                    <a:pt x="575" y="509"/>
                    <a:pt x="528" y="494"/>
                  </a:cubicBezTo>
                  <a:cubicBezTo>
                    <a:pt x="522" y="493"/>
                    <a:pt x="518" y="490"/>
                    <a:pt x="514" y="487"/>
                  </a:cubicBezTo>
                  <a:cubicBezTo>
                    <a:pt x="498" y="469"/>
                    <a:pt x="496" y="433"/>
                    <a:pt x="498" y="407"/>
                  </a:cubicBezTo>
                  <a:cubicBezTo>
                    <a:pt x="498" y="407"/>
                    <a:pt x="498" y="406"/>
                    <a:pt x="498" y="406"/>
                  </a:cubicBezTo>
                  <a:cubicBezTo>
                    <a:pt x="498" y="406"/>
                    <a:pt x="498" y="406"/>
                    <a:pt x="498" y="406"/>
                  </a:cubicBezTo>
                  <a:cubicBezTo>
                    <a:pt x="498" y="405"/>
                    <a:pt x="498" y="403"/>
                    <a:pt x="498" y="402"/>
                  </a:cubicBezTo>
                  <a:cubicBezTo>
                    <a:pt x="498" y="402"/>
                    <a:pt x="498" y="402"/>
                    <a:pt x="498" y="402"/>
                  </a:cubicBezTo>
                  <a:cubicBezTo>
                    <a:pt x="498" y="403"/>
                    <a:pt x="498" y="404"/>
                    <a:pt x="498" y="406"/>
                  </a:cubicBezTo>
                  <a:cubicBezTo>
                    <a:pt x="499" y="401"/>
                    <a:pt x="499" y="401"/>
                    <a:pt x="499" y="401"/>
                  </a:cubicBezTo>
                  <a:cubicBezTo>
                    <a:pt x="502" y="395"/>
                    <a:pt x="504" y="390"/>
                    <a:pt x="507" y="385"/>
                  </a:cubicBezTo>
                  <a:cubicBezTo>
                    <a:pt x="512" y="376"/>
                    <a:pt x="515" y="369"/>
                    <a:pt x="516" y="365"/>
                  </a:cubicBezTo>
                  <a:cubicBezTo>
                    <a:pt x="518" y="357"/>
                    <a:pt x="522" y="341"/>
                    <a:pt x="526" y="321"/>
                  </a:cubicBezTo>
                  <a:cubicBezTo>
                    <a:pt x="530" y="323"/>
                    <a:pt x="534" y="323"/>
                    <a:pt x="538" y="322"/>
                  </a:cubicBezTo>
                  <a:cubicBezTo>
                    <a:pt x="549" y="317"/>
                    <a:pt x="550" y="302"/>
                    <a:pt x="550" y="291"/>
                  </a:cubicBezTo>
                  <a:cubicBezTo>
                    <a:pt x="550" y="289"/>
                    <a:pt x="550" y="287"/>
                    <a:pt x="550" y="285"/>
                  </a:cubicBezTo>
                  <a:cubicBezTo>
                    <a:pt x="550" y="284"/>
                    <a:pt x="550" y="284"/>
                    <a:pt x="550" y="283"/>
                  </a:cubicBezTo>
                  <a:cubicBezTo>
                    <a:pt x="550" y="273"/>
                    <a:pt x="553" y="261"/>
                    <a:pt x="557" y="252"/>
                  </a:cubicBezTo>
                  <a:cubicBezTo>
                    <a:pt x="560" y="242"/>
                    <a:pt x="563" y="234"/>
                    <a:pt x="565" y="224"/>
                  </a:cubicBezTo>
                  <a:cubicBezTo>
                    <a:pt x="565" y="222"/>
                    <a:pt x="565" y="220"/>
                    <a:pt x="565" y="219"/>
                  </a:cubicBezTo>
                  <a:cubicBezTo>
                    <a:pt x="565" y="211"/>
                    <a:pt x="562" y="203"/>
                    <a:pt x="553" y="202"/>
                  </a:cubicBezTo>
                  <a:cubicBezTo>
                    <a:pt x="547" y="202"/>
                    <a:pt x="542" y="206"/>
                    <a:pt x="538" y="211"/>
                  </a:cubicBezTo>
                  <a:cubicBezTo>
                    <a:pt x="538" y="211"/>
                    <a:pt x="538" y="211"/>
                    <a:pt x="538" y="211"/>
                  </a:cubicBezTo>
                  <a:cubicBezTo>
                    <a:pt x="538" y="211"/>
                    <a:pt x="538" y="212"/>
                    <a:pt x="538" y="212"/>
                  </a:cubicBezTo>
                  <a:cubicBezTo>
                    <a:pt x="538" y="210"/>
                    <a:pt x="538" y="208"/>
                    <a:pt x="538" y="206"/>
                  </a:cubicBezTo>
                  <a:cubicBezTo>
                    <a:pt x="539" y="196"/>
                    <a:pt x="541" y="185"/>
                    <a:pt x="539" y="176"/>
                  </a:cubicBezTo>
                  <a:cubicBezTo>
                    <a:pt x="539" y="174"/>
                    <a:pt x="539" y="173"/>
                    <a:pt x="538" y="171"/>
                  </a:cubicBezTo>
                  <a:cubicBezTo>
                    <a:pt x="538" y="169"/>
                    <a:pt x="537" y="167"/>
                    <a:pt x="537" y="165"/>
                  </a:cubicBezTo>
                  <a:cubicBezTo>
                    <a:pt x="536" y="159"/>
                    <a:pt x="535" y="153"/>
                    <a:pt x="534" y="147"/>
                  </a:cubicBezTo>
                  <a:cubicBezTo>
                    <a:pt x="529" y="117"/>
                    <a:pt x="517" y="94"/>
                    <a:pt x="501" y="68"/>
                  </a:cubicBezTo>
                  <a:cubicBezTo>
                    <a:pt x="495" y="60"/>
                    <a:pt x="489" y="53"/>
                    <a:pt x="482" y="46"/>
                  </a:cubicBezTo>
                  <a:cubicBezTo>
                    <a:pt x="471" y="35"/>
                    <a:pt x="457" y="26"/>
                    <a:pt x="443" y="20"/>
                  </a:cubicBezTo>
                  <a:cubicBezTo>
                    <a:pt x="443" y="20"/>
                    <a:pt x="442" y="19"/>
                    <a:pt x="442" y="19"/>
                  </a:cubicBezTo>
                  <a:cubicBezTo>
                    <a:pt x="446" y="20"/>
                    <a:pt x="450" y="21"/>
                    <a:pt x="454" y="21"/>
                  </a:cubicBezTo>
                  <a:cubicBezTo>
                    <a:pt x="448" y="15"/>
                    <a:pt x="431" y="11"/>
                    <a:pt x="422" y="9"/>
                  </a:cubicBezTo>
                  <a:cubicBezTo>
                    <a:pt x="411" y="6"/>
                    <a:pt x="400" y="6"/>
                    <a:pt x="389" y="6"/>
                  </a:cubicBezTo>
                  <a:cubicBezTo>
                    <a:pt x="393" y="5"/>
                    <a:pt x="397" y="3"/>
                    <a:pt x="401" y="3"/>
                  </a:cubicBezTo>
                  <a:cubicBezTo>
                    <a:pt x="385" y="0"/>
                    <a:pt x="353" y="2"/>
                    <a:pt x="336" y="13"/>
                  </a:cubicBezTo>
                  <a:cubicBezTo>
                    <a:pt x="334" y="13"/>
                    <a:pt x="331" y="14"/>
                    <a:pt x="328" y="15"/>
                  </a:cubicBezTo>
                  <a:cubicBezTo>
                    <a:pt x="311" y="15"/>
                    <a:pt x="294" y="17"/>
                    <a:pt x="278" y="26"/>
                  </a:cubicBezTo>
                  <a:cubicBezTo>
                    <a:pt x="284" y="27"/>
                    <a:pt x="293" y="22"/>
                    <a:pt x="299" y="25"/>
                  </a:cubicBezTo>
                  <a:cubicBezTo>
                    <a:pt x="281" y="29"/>
                    <a:pt x="264" y="35"/>
                    <a:pt x="252" y="51"/>
                  </a:cubicBezTo>
                  <a:cubicBezTo>
                    <a:pt x="259" y="47"/>
                    <a:pt x="267" y="45"/>
                    <a:pt x="275" y="44"/>
                  </a:cubicBezTo>
                  <a:cubicBezTo>
                    <a:pt x="261" y="53"/>
                    <a:pt x="243" y="62"/>
                    <a:pt x="234" y="76"/>
                  </a:cubicBezTo>
                  <a:cubicBezTo>
                    <a:pt x="241" y="73"/>
                    <a:pt x="248" y="68"/>
                    <a:pt x="255" y="65"/>
                  </a:cubicBezTo>
                  <a:cubicBezTo>
                    <a:pt x="248" y="72"/>
                    <a:pt x="244" y="80"/>
                    <a:pt x="241" y="89"/>
                  </a:cubicBezTo>
                  <a:cubicBezTo>
                    <a:pt x="234" y="101"/>
                    <a:pt x="228" y="115"/>
                    <a:pt x="226" y="131"/>
                  </a:cubicBezTo>
                  <a:cubicBezTo>
                    <a:pt x="224" y="138"/>
                    <a:pt x="224" y="146"/>
                    <a:pt x="224" y="154"/>
                  </a:cubicBezTo>
                  <a:cubicBezTo>
                    <a:pt x="224" y="178"/>
                    <a:pt x="224" y="201"/>
                    <a:pt x="231" y="224"/>
                  </a:cubicBezTo>
                  <a:cubicBezTo>
                    <a:pt x="231" y="224"/>
                    <a:pt x="231" y="224"/>
                    <a:pt x="231" y="224"/>
                  </a:cubicBezTo>
                  <a:cubicBezTo>
                    <a:pt x="231" y="225"/>
                    <a:pt x="231" y="226"/>
                    <a:pt x="232" y="227"/>
                  </a:cubicBezTo>
                  <a:cubicBezTo>
                    <a:pt x="232" y="228"/>
                    <a:pt x="233" y="230"/>
                    <a:pt x="233" y="232"/>
                  </a:cubicBezTo>
                  <a:cubicBezTo>
                    <a:pt x="233" y="232"/>
                    <a:pt x="233" y="232"/>
                    <a:pt x="233" y="232"/>
                  </a:cubicBezTo>
                  <a:cubicBezTo>
                    <a:pt x="234" y="234"/>
                    <a:pt x="234" y="235"/>
                    <a:pt x="235" y="237"/>
                  </a:cubicBezTo>
                  <a:cubicBezTo>
                    <a:pt x="235" y="237"/>
                    <a:pt x="235" y="237"/>
                    <a:pt x="235" y="238"/>
                  </a:cubicBezTo>
                  <a:cubicBezTo>
                    <a:pt x="235" y="239"/>
                    <a:pt x="236" y="241"/>
                    <a:pt x="236" y="243"/>
                  </a:cubicBezTo>
                  <a:cubicBezTo>
                    <a:pt x="236" y="243"/>
                    <a:pt x="236" y="243"/>
                    <a:pt x="236" y="243"/>
                  </a:cubicBezTo>
                  <a:cubicBezTo>
                    <a:pt x="237" y="245"/>
                    <a:pt x="237" y="246"/>
                    <a:pt x="238" y="248"/>
                  </a:cubicBezTo>
                  <a:cubicBezTo>
                    <a:pt x="238" y="248"/>
                    <a:pt x="238" y="248"/>
                    <a:pt x="238" y="249"/>
                  </a:cubicBezTo>
                  <a:cubicBezTo>
                    <a:pt x="239" y="250"/>
                    <a:pt x="239" y="252"/>
                    <a:pt x="240" y="253"/>
                  </a:cubicBezTo>
                  <a:cubicBezTo>
                    <a:pt x="240" y="254"/>
                    <a:pt x="240" y="254"/>
                    <a:pt x="241" y="255"/>
                  </a:cubicBezTo>
                  <a:cubicBezTo>
                    <a:pt x="241" y="256"/>
                    <a:pt x="242" y="257"/>
                    <a:pt x="242" y="259"/>
                  </a:cubicBezTo>
                  <a:cubicBezTo>
                    <a:pt x="243" y="259"/>
                    <a:pt x="243" y="260"/>
                    <a:pt x="243" y="260"/>
                  </a:cubicBezTo>
                  <a:cubicBezTo>
                    <a:pt x="244" y="262"/>
                    <a:pt x="244" y="263"/>
                    <a:pt x="245" y="264"/>
                  </a:cubicBezTo>
                  <a:cubicBezTo>
                    <a:pt x="245" y="265"/>
                    <a:pt x="245" y="265"/>
                    <a:pt x="245" y="265"/>
                  </a:cubicBezTo>
                  <a:cubicBezTo>
                    <a:pt x="242" y="264"/>
                    <a:pt x="239" y="264"/>
                    <a:pt x="236" y="264"/>
                  </a:cubicBezTo>
                  <a:cubicBezTo>
                    <a:pt x="232" y="265"/>
                    <a:pt x="229" y="265"/>
                    <a:pt x="227" y="267"/>
                  </a:cubicBezTo>
                  <a:cubicBezTo>
                    <a:pt x="219" y="271"/>
                    <a:pt x="218" y="279"/>
                    <a:pt x="218" y="287"/>
                  </a:cubicBezTo>
                  <a:cubicBezTo>
                    <a:pt x="219" y="297"/>
                    <a:pt x="227" y="304"/>
                    <a:pt x="234" y="311"/>
                  </a:cubicBezTo>
                  <a:cubicBezTo>
                    <a:pt x="246" y="323"/>
                    <a:pt x="252" y="339"/>
                    <a:pt x="261" y="352"/>
                  </a:cubicBezTo>
                  <a:cubicBezTo>
                    <a:pt x="265" y="357"/>
                    <a:pt x="271" y="364"/>
                    <a:pt x="279" y="363"/>
                  </a:cubicBezTo>
                  <a:cubicBezTo>
                    <a:pt x="279" y="363"/>
                    <a:pt x="279" y="363"/>
                    <a:pt x="279" y="363"/>
                  </a:cubicBezTo>
                  <a:cubicBezTo>
                    <a:pt x="279" y="363"/>
                    <a:pt x="279" y="363"/>
                    <a:pt x="279" y="363"/>
                  </a:cubicBezTo>
                  <a:cubicBezTo>
                    <a:pt x="281" y="362"/>
                    <a:pt x="283" y="361"/>
                    <a:pt x="284" y="360"/>
                  </a:cubicBezTo>
                  <a:cubicBezTo>
                    <a:pt x="292" y="376"/>
                    <a:pt x="301" y="392"/>
                    <a:pt x="310" y="403"/>
                  </a:cubicBezTo>
                  <a:cubicBezTo>
                    <a:pt x="313" y="427"/>
                    <a:pt x="315" y="465"/>
                    <a:pt x="301" y="480"/>
                  </a:cubicBezTo>
                  <a:cubicBezTo>
                    <a:pt x="281" y="503"/>
                    <a:pt x="221" y="510"/>
                    <a:pt x="194" y="516"/>
                  </a:cubicBezTo>
                  <a:cubicBezTo>
                    <a:pt x="167" y="523"/>
                    <a:pt x="91" y="519"/>
                    <a:pt x="79" y="655"/>
                  </a:cubicBezTo>
                  <a:cubicBezTo>
                    <a:pt x="68" y="790"/>
                    <a:pt x="15" y="884"/>
                    <a:pt x="7" y="982"/>
                  </a:cubicBezTo>
                  <a:cubicBezTo>
                    <a:pt x="0" y="1081"/>
                    <a:pt x="15" y="1213"/>
                    <a:pt x="17" y="1245"/>
                  </a:cubicBezTo>
                  <a:cubicBezTo>
                    <a:pt x="20" y="1278"/>
                    <a:pt x="22" y="1347"/>
                    <a:pt x="11" y="1379"/>
                  </a:cubicBezTo>
                  <a:cubicBezTo>
                    <a:pt x="0" y="1410"/>
                    <a:pt x="8" y="1454"/>
                    <a:pt x="8" y="1454"/>
                  </a:cubicBezTo>
                  <a:cubicBezTo>
                    <a:pt x="8" y="1454"/>
                    <a:pt x="8" y="1454"/>
                    <a:pt x="8" y="1454"/>
                  </a:cubicBezTo>
                  <a:cubicBezTo>
                    <a:pt x="8" y="1455"/>
                    <a:pt x="8" y="1455"/>
                    <a:pt x="8" y="1455"/>
                  </a:cubicBezTo>
                  <a:cubicBezTo>
                    <a:pt x="8" y="1455"/>
                    <a:pt x="13" y="1461"/>
                    <a:pt x="21" y="1468"/>
                  </a:cubicBezTo>
                  <a:cubicBezTo>
                    <a:pt x="21" y="1470"/>
                    <a:pt x="22" y="1472"/>
                    <a:pt x="24" y="1474"/>
                  </a:cubicBezTo>
                  <a:cubicBezTo>
                    <a:pt x="22" y="1469"/>
                    <a:pt x="22" y="1469"/>
                    <a:pt x="22" y="1469"/>
                  </a:cubicBezTo>
                  <a:cubicBezTo>
                    <a:pt x="29" y="1476"/>
                    <a:pt x="39" y="1483"/>
                    <a:pt x="45" y="1483"/>
                  </a:cubicBezTo>
                  <a:cubicBezTo>
                    <a:pt x="45" y="1483"/>
                    <a:pt x="78" y="1509"/>
                    <a:pt x="96" y="1508"/>
                  </a:cubicBezTo>
                  <a:cubicBezTo>
                    <a:pt x="100" y="1507"/>
                    <a:pt x="99" y="1498"/>
                    <a:pt x="99" y="1498"/>
                  </a:cubicBezTo>
                  <a:cubicBezTo>
                    <a:pt x="99" y="1498"/>
                    <a:pt x="110" y="1500"/>
                    <a:pt x="110" y="1491"/>
                  </a:cubicBezTo>
                  <a:cubicBezTo>
                    <a:pt x="110" y="1490"/>
                    <a:pt x="110" y="1489"/>
                    <a:pt x="110" y="1489"/>
                  </a:cubicBezTo>
                  <a:cubicBezTo>
                    <a:pt x="108" y="1480"/>
                    <a:pt x="89" y="1472"/>
                    <a:pt x="88" y="1471"/>
                  </a:cubicBezTo>
                  <a:cubicBezTo>
                    <a:pt x="88" y="1465"/>
                    <a:pt x="86" y="1423"/>
                    <a:pt x="86" y="1421"/>
                  </a:cubicBezTo>
                  <a:cubicBezTo>
                    <a:pt x="85" y="1419"/>
                    <a:pt x="99" y="1400"/>
                    <a:pt x="101" y="1398"/>
                  </a:cubicBezTo>
                  <a:cubicBezTo>
                    <a:pt x="101" y="1401"/>
                    <a:pt x="100" y="1413"/>
                    <a:pt x="102" y="1425"/>
                  </a:cubicBezTo>
                  <a:cubicBezTo>
                    <a:pt x="105" y="1442"/>
                    <a:pt x="113" y="1460"/>
                    <a:pt x="133" y="1463"/>
                  </a:cubicBezTo>
                  <a:cubicBezTo>
                    <a:pt x="133" y="1463"/>
                    <a:pt x="136" y="1426"/>
                    <a:pt x="138" y="1420"/>
                  </a:cubicBezTo>
                  <a:cubicBezTo>
                    <a:pt x="139" y="1414"/>
                    <a:pt x="139" y="1350"/>
                    <a:pt x="139" y="1350"/>
                  </a:cubicBezTo>
                  <a:cubicBezTo>
                    <a:pt x="139" y="1350"/>
                    <a:pt x="139" y="1348"/>
                    <a:pt x="138" y="1345"/>
                  </a:cubicBezTo>
                  <a:cubicBezTo>
                    <a:pt x="137" y="1339"/>
                    <a:pt x="133" y="1325"/>
                    <a:pt x="118" y="1306"/>
                  </a:cubicBezTo>
                  <a:cubicBezTo>
                    <a:pt x="109" y="1294"/>
                    <a:pt x="105" y="1282"/>
                    <a:pt x="103" y="1269"/>
                  </a:cubicBezTo>
                  <a:cubicBezTo>
                    <a:pt x="100" y="1252"/>
                    <a:pt x="101" y="1236"/>
                    <a:pt x="100" y="1223"/>
                  </a:cubicBezTo>
                  <a:cubicBezTo>
                    <a:pt x="98" y="1200"/>
                    <a:pt x="117" y="1048"/>
                    <a:pt x="122" y="1031"/>
                  </a:cubicBezTo>
                  <a:cubicBezTo>
                    <a:pt x="128" y="1014"/>
                    <a:pt x="132" y="953"/>
                    <a:pt x="131" y="934"/>
                  </a:cubicBezTo>
                  <a:cubicBezTo>
                    <a:pt x="129" y="914"/>
                    <a:pt x="166" y="815"/>
                    <a:pt x="168" y="810"/>
                  </a:cubicBezTo>
                  <a:cubicBezTo>
                    <a:pt x="170" y="809"/>
                    <a:pt x="170" y="809"/>
                    <a:pt x="170" y="809"/>
                  </a:cubicBezTo>
                  <a:cubicBezTo>
                    <a:pt x="170" y="825"/>
                    <a:pt x="171" y="841"/>
                    <a:pt x="172" y="855"/>
                  </a:cubicBezTo>
                  <a:cubicBezTo>
                    <a:pt x="178" y="907"/>
                    <a:pt x="181" y="1087"/>
                    <a:pt x="176" y="1126"/>
                  </a:cubicBezTo>
                  <a:cubicBezTo>
                    <a:pt x="171" y="1165"/>
                    <a:pt x="182" y="1180"/>
                    <a:pt x="162" y="1319"/>
                  </a:cubicBezTo>
                  <a:cubicBezTo>
                    <a:pt x="161" y="1319"/>
                    <a:pt x="161" y="1319"/>
                    <a:pt x="161" y="1319"/>
                  </a:cubicBezTo>
                  <a:cubicBezTo>
                    <a:pt x="161" y="1319"/>
                    <a:pt x="151" y="1402"/>
                    <a:pt x="147" y="1433"/>
                  </a:cubicBezTo>
                  <a:cubicBezTo>
                    <a:pt x="143" y="1460"/>
                    <a:pt x="136" y="1546"/>
                    <a:pt x="149" y="1620"/>
                  </a:cubicBezTo>
                  <a:cubicBezTo>
                    <a:pt x="151" y="1630"/>
                    <a:pt x="153" y="1640"/>
                    <a:pt x="156" y="1650"/>
                  </a:cubicBezTo>
                  <a:cubicBezTo>
                    <a:pt x="164" y="1679"/>
                    <a:pt x="169" y="1704"/>
                    <a:pt x="173" y="1727"/>
                  </a:cubicBezTo>
                  <a:cubicBezTo>
                    <a:pt x="180" y="1765"/>
                    <a:pt x="182" y="1798"/>
                    <a:pt x="180" y="1833"/>
                  </a:cubicBezTo>
                  <a:cubicBezTo>
                    <a:pt x="177" y="1890"/>
                    <a:pt x="190" y="1943"/>
                    <a:pt x="191" y="1997"/>
                  </a:cubicBezTo>
                  <a:cubicBezTo>
                    <a:pt x="192" y="2041"/>
                    <a:pt x="197" y="2161"/>
                    <a:pt x="216" y="2265"/>
                  </a:cubicBezTo>
                  <a:cubicBezTo>
                    <a:pt x="220" y="2289"/>
                    <a:pt x="225" y="2313"/>
                    <a:pt x="231" y="2334"/>
                  </a:cubicBezTo>
                  <a:cubicBezTo>
                    <a:pt x="234" y="2345"/>
                    <a:pt x="236" y="2355"/>
                    <a:pt x="238" y="2364"/>
                  </a:cubicBezTo>
                  <a:cubicBezTo>
                    <a:pt x="255" y="2457"/>
                    <a:pt x="224" y="2499"/>
                    <a:pt x="224" y="2499"/>
                  </a:cubicBezTo>
                  <a:cubicBezTo>
                    <a:pt x="224" y="2499"/>
                    <a:pt x="200" y="2541"/>
                    <a:pt x="192" y="2571"/>
                  </a:cubicBezTo>
                  <a:cubicBezTo>
                    <a:pt x="187" y="2589"/>
                    <a:pt x="173" y="2594"/>
                    <a:pt x="168" y="2608"/>
                  </a:cubicBezTo>
                  <a:cubicBezTo>
                    <a:pt x="164" y="2620"/>
                    <a:pt x="150" y="2629"/>
                    <a:pt x="153" y="2648"/>
                  </a:cubicBezTo>
                  <a:cubicBezTo>
                    <a:pt x="153" y="2651"/>
                    <a:pt x="154" y="2654"/>
                    <a:pt x="155" y="2657"/>
                  </a:cubicBezTo>
                  <a:cubicBezTo>
                    <a:pt x="155" y="2657"/>
                    <a:pt x="160" y="2682"/>
                    <a:pt x="172" y="2673"/>
                  </a:cubicBezTo>
                  <a:cubicBezTo>
                    <a:pt x="172" y="2673"/>
                    <a:pt x="182" y="2690"/>
                    <a:pt x="194" y="2683"/>
                  </a:cubicBezTo>
                  <a:cubicBezTo>
                    <a:pt x="194" y="2684"/>
                    <a:pt x="194" y="2684"/>
                    <a:pt x="194" y="2685"/>
                  </a:cubicBezTo>
                  <a:cubicBezTo>
                    <a:pt x="195" y="2683"/>
                    <a:pt x="195" y="2683"/>
                    <a:pt x="195" y="2683"/>
                  </a:cubicBezTo>
                  <a:cubicBezTo>
                    <a:pt x="196" y="2685"/>
                    <a:pt x="211" y="2700"/>
                    <a:pt x="221" y="2685"/>
                  </a:cubicBezTo>
                  <a:cubicBezTo>
                    <a:pt x="221" y="2686"/>
                    <a:pt x="221" y="2687"/>
                    <a:pt x="222" y="2689"/>
                  </a:cubicBezTo>
                  <a:cubicBezTo>
                    <a:pt x="223" y="2696"/>
                    <a:pt x="228" y="2706"/>
                    <a:pt x="249" y="2705"/>
                  </a:cubicBezTo>
                  <a:cubicBezTo>
                    <a:pt x="279" y="2703"/>
                    <a:pt x="281" y="2690"/>
                    <a:pt x="280" y="2672"/>
                  </a:cubicBezTo>
                  <a:cubicBezTo>
                    <a:pt x="279" y="2654"/>
                    <a:pt x="293" y="2651"/>
                    <a:pt x="293" y="2651"/>
                  </a:cubicBezTo>
                  <a:cubicBezTo>
                    <a:pt x="293" y="2651"/>
                    <a:pt x="314" y="2635"/>
                    <a:pt x="314" y="2616"/>
                  </a:cubicBezTo>
                  <a:cubicBezTo>
                    <a:pt x="314" y="2596"/>
                    <a:pt x="328" y="2580"/>
                    <a:pt x="328" y="2580"/>
                  </a:cubicBezTo>
                  <a:cubicBezTo>
                    <a:pt x="328" y="2580"/>
                    <a:pt x="344" y="2573"/>
                    <a:pt x="337" y="2535"/>
                  </a:cubicBezTo>
                  <a:cubicBezTo>
                    <a:pt x="337" y="2532"/>
                    <a:pt x="336" y="2528"/>
                    <a:pt x="335" y="2524"/>
                  </a:cubicBezTo>
                  <a:cubicBezTo>
                    <a:pt x="335" y="2523"/>
                    <a:pt x="341" y="2500"/>
                    <a:pt x="337" y="2478"/>
                  </a:cubicBezTo>
                  <a:cubicBezTo>
                    <a:pt x="337" y="2477"/>
                    <a:pt x="336" y="2475"/>
                    <a:pt x="336" y="2473"/>
                  </a:cubicBezTo>
                  <a:cubicBezTo>
                    <a:pt x="336" y="2472"/>
                    <a:pt x="335" y="2471"/>
                    <a:pt x="335" y="2469"/>
                  </a:cubicBezTo>
                  <a:cubicBezTo>
                    <a:pt x="330" y="2440"/>
                    <a:pt x="332" y="2368"/>
                    <a:pt x="333" y="2341"/>
                  </a:cubicBezTo>
                  <a:cubicBezTo>
                    <a:pt x="334" y="2311"/>
                    <a:pt x="352" y="2147"/>
                    <a:pt x="340" y="2083"/>
                  </a:cubicBezTo>
                  <a:cubicBezTo>
                    <a:pt x="340" y="2083"/>
                    <a:pt x="340" y="2083"/>
                    <a:pt x="340" y="2082"/>
                  </a:cubicBezTo>
                  <a:cubicBezTo>
                    <a:pt x="340" y="2082"/>
                    <a:pt x="340" y="2082"/>
                    <a:pt x="340" y="2082"/>
                  </a:cubicBezTo>
                  <a:cubicBezTo>
                    <a:pt x="339" y="2079"/>
                    <a:pt x="339" y="2076"/>
                    <a:pt x="338" y="2073"/>
                  </a:cubicBezTo>
                  <a:cubicBezTo>
                    <a:pt x="321" y="1974"/>
                    <a:pt x="348" y="1939"/>
                    <a:pt x="348" y="1890"/>
                  </a:cubicBezTo>
                  <a:cubicBezTo>
                    <a:pt x="348" y="1890"/>
                    <a:pt x="352" y="1833"/>
                    <a:pt x="346" y="1787"/>
                  </a:cubicBezTo>
                  <a:cubicBezTo>
                    <a:pt x="341" y="1740"/>
                    <a:pt x="351" y="1688"/>
                    <a:pt x="357" y="1629"/>
                  </a:cubicBezTo>
                  <a:cubicBezTo>
                    <a:pt x="360" y="1591"/>
                    <a:pt x="366" y="1555"/>
                    <a:pt x="370" y="1527"/>
                  </a:cubicBezTo>
                  <a:cubicBezTo>
                    <a:pt x="375" y="1529"/>
                    <a:pt x="381" y="1530"/>
                    <a:pt x="387" y="1530"/>
                  </a:cubicBezTo>
                  <a:cubicBezTo>
                    <a:pt x="389" y="1530"/>
                    <a:pt x="391" y="1530"/>
                    <a:pt x="393" y="1529"/>
                  </a:cubicBezTo>
                  <a:cubicBezTo>
                    <a:pt x="397" y="1557"/>
                    <a:pt x="403" y="1592"/>
                    <a:pt x="406" y="1628"/>
                  </a:cubicBezTo>
                  <a:cubicBezTo>
                    <a:pt x="412" y="1687"/>
                    <a:pt x="422" y="1739"/>
                    <a:pt x="416" y="1786"/>
                  </a:cubicBezTo>
                  <a:cubicBezTo>
                    <a:pt x="411" y="1833"/>
                    <a:pt x="415" y="1889"/>
                    <a:pt x="415" y="1889"/>
                  </a:cubicBezTo>
                  <a:cubicBezTo>
                    <a:pt x="415" y="1900"/>
                    <a:pt x="416" y="1911"/>
                    <a:pt x="418" y="1921"/>
                  </a:cubicBezTo>
                  <a:cubicBezTo>
                    <a:pt x="420" y="1934"/>
                    <a:pt x="423" y="1946"/>
                    <a:pt x="426" y="1960"/>
                  </a:cubicBezTo>
                  <a:cubicBezTo>
                    <a:pt x="431" y="1989"/>
                    <a:pt x="434" y="2026"/>
                    <a:pt x="423" y="2082"/>
                  </a:cubicBezTo>
                  <a:cubicBezTo>
                    <a:pt x="411" y="2147"/>
                    <a:pt x="429" y="2311"/>
                    <a:pt x="430" y="2340"/>
                  </a:cubicBezTo>
                  <a:cubicBezTo>
                    <a:pt x="431" y="2369"/>
                    <a:pt x="433" y="2450"/>
                    <a:pt x="427" y="2473"/>
                  </a:cubicBezTo>
                  <a:cubicBezTo>
                    <a:pt x="423" y="2490"/>
                    <a:pt x="425" y="2507"/>
                    <a:pt x="426" y="2516"/>
                  </a:cubicBezTo>
                  <a:cubicBezTo>
                    <a:pt x="427" y="2520"/>
                    <a:pt x="428" y="2522"/>
                    <a:pt x="428" y="2523"/>
                  </a:cubicBezTo>
                  <a:cubicBezTo>
                    <a:pt x="423" y="2541"/>
                    <a:pt x="423" y="2553"/>
                    <a:pt x="425" y="2562"/>
                  </a:cubicBezTo>
                  <a:cubicBezTo>
                    <a:pt x="428" y="2576"/>
                    <a:pt x="435" y="2580"/>
                    <a:pt x="435" y="2580"/>
                  </a:cubicBezTo>
                  <a:cubicBezTo>
                    <a:pt x="435" y="2580"/>
                    <a:pt x="446" y="2592"/>
                    <a:pt x="449" y="2608"/>
                  </a:cubicBezTo>
                  <a:cubicBezTo>
                    <a:pt x="449" y="2610"/>
                    <a:pt x="449" y="2613"/>
                    <a:pt x="449" y="2615"/>
                  </a:cubicBezTo>
                  <a:cubicBezTo>
                    <a:pt x="449" y="2616"/>
                    <a:pt x="449" y="2618"/>
                    <a:pt x="450" y="2619"/>
                  </a:cubicBezTo>
                  <a:cubicBezTo>
                    <a:pt x="452" y="2637"/>
                    <a:pt x="470" y="2651"/>
                    <a:pt x="470" y="2651"/>
                  </a:cubicBezTo>
                  <a:cubicBezTo>
                    <a:pt x="470" y="2651"/>
                    <a:pt x="480" y="2653"/>
                    <a:pt x="483" y="2665"/>
                  </a:cubicBezTo>
                  <a:cubicBezTo>
                    <a:pt x="483" y="2667"/>
                    <a:pt x="483" y="2669"/>
                    <a:pt x="483" y="2671"/>
                  </a:cubicBezTo>
                  <a:cubicBezTo>
                    <a:pt x="483" y="2676"/>
                    <a:pt x="483" y="2680"/>
                    <a:pt x="483" y="2684"/>
                  </a:cubicBezTo>
                  <a:cubicBezTo>
                    <a:pt x="485" y="2696"/>
                    <a:pt x="492" y="2703"/>
                    <a:pt x="514" y="2705"/>
                  </a:cubicBezTo>
                  <a:cubicBezTo>
                    <a:pt x="544" y="2707"/>
                    <a:pt x="542" y="2685"/>
                    <a:pt x="542" y="2685"/>
                  </a:cubicBezTo>
                  <a:cubicBezTo>
                    <a:pt x="551" y="2699"/>
                    <a:pt x="566" y="2686"/>
                    <a:pt x="568" y="2683"/>
                  </a:cubicBezTo>
                  <a:cubicBezTo>
                    <a:pt x="569" y="2685"/>
                    <a:pt x="569" y="2685"/>
                    <a:pt x="569" y="2685"/>
                  </a:cubicBezTo>
                  <a:cubicBezTo>
                    <a:pt x="569" y="2684"/>
                    <a:pt x="569" y="2684"/>
                    <a:pt x="569" y="2683"/>
                  </a:cubicBezTo>
                  <a:cubicBezTo>
                    <a:pt x="581" y="2690"/>
                    <a:pt x="591" y="2673"/>
                    <a:pt x="591" y="2673"/>
                  </a:cubicBezTo>
                  <a:cubicBezTo>
                    <a:pt x="603" y="2682"/>
                    <a:pt x="608" y="2657"/>
                    <a:pt x="608" y="2657"/>
                  </a:cubicBezTo>
                  <a:cubicBezTo>
                    <a:pt x="611" y="2649"/>
                    <a:pt x="611" y="2642"/>
                    <a:pt x="610" y="2637"/>
                  </a:cubicBezTo>
                  <a:cubicBezTo>
                    <a:pt x="607" y="2625"/>
                    <a:pt x="598" y="2617"/>
                    <a:pt x="595" y="2608"/>
                  </a:cubicBezTo>
                  <a:cubicBezTo>
                    <a:pt x="590" y="2594"/>
                    <a:pt x="576" y="2589"/>
                    <a:pt x="571" y="2571"/>
                  </a:cubicBezTo>
                  <a:cubicBezTo>
                    <a:pt x="563" y="2541"/>
                    <a:pt x="539" y="2499"/>
                    <a:pt x="539" y="2499"/>
                  </a:cubicBezTo>
                  <a:cubicBezTo>
                    <a:pt x="539" y="2499"/>
                    <a:pt x="528" y="2484"/>
                    <a:pt x="523" y="2454"/>
                  </a:cubicBezTo>
                  <a:cubicBezTo>
                    <a:pt x="518" y="2427"/>
                    <a:pt x="517" y="2387"/>
                    <a:pt x="532" y="2334"/>
                  </a:cubicBezTo>
                  <a:cubicBezTo>
                    <a:pt x="563" y="2220"/>
                    <a:pt x="570" y="2052"/>
                    <a:pt x="572" y="1998"/>
                  </a:cubicBezTo>
                  <a:cubicBezTo>
                    <a:pt x="573" y="1944"/>
                    <a:pt x="586" y="1891"/>
                    <a:pt x="583" y="1834"/>
                  </a:cubicBezTo>
                  <a:cubicBezTo>
                    <a:pt x="580" y="1777"/>
                    <a:pt x="586" y="1729"/>
                    <a:pt x="607" y="1650"/>
                  </a:cubicBezTo>
                  <a:cubicBezTo>
                    <a:pt x="629" y="1572"/>
                    <a:pt x="621" y="1465"/>
                    <a:pt x="623" y="1433"/>
                  </a:cubicBezTo>
                  <a:cubicBezTo>
                    <a:pt x="627" y="1376"/>
                    <a:pt x="620" y="1312"/>
                    <a:pt x="620" y="1312"/>
                  </a:cubicBezTo>
                  <a:cubicBezTo>
                    <a:pt x="620" y="1312"/>
                    <a:pt x="620" y="1312"/>
                    <a:pt x="620" y="1312"/>
                  </a:cubicBezTo>
                  <a:cubicBezTo>
                    <a:pt x="620" y="1311"/>
                    <a:pt x="620" y="1311"/>
                    <a:pt x="620" y="1311"/>
                  </a:cubicBezTo>
                  <a:cubicBezTo>
                    <a:pt x="619" y="1311"/>
                    <a:pt x="619" y="1311"/>
                    <a:pt x="619" y="1311"/>
                  </a:cubicBezTo>
                  <a:cubicBezTo>
                    <a:pt x="618" y="1299"/>
                    <a:pt x="614" y="1276"/>
                    <a:pt x="611" y="1255"/>
                  </a:cubicBezTo>
                  <a:cubicBezTo>
                    <a:pt x="608" y="1242"/>
                    <a:pt x="606" y="1229"/>
                    <a:pt x="603" y="1219"/>
                  </a:cubicBezTo>
                  <a:cubicBezTo>
                    <a:pt x="602" y="1215"/>
                    <a:pt x="601" y="1210"/>
                    <a:pt x="600" y="1204"/>
                  </a:cubicBezTo>
                  <a:cubicBezTo>
                    <a:pt x="593" y="1162"/>
                    <a:pt x="587" y="1083"/>
                    <a:pt x="590" y="1038"/>
                  </a:cubicBezTo>
                  <a:cubicBezTo>
                    <a:pt x="593" y="989"/>
                    <a:pt x="626" y="874"/>
                    <a:pt x="627" y="792"/>
                  </a:cubicBezTo>
                  <a:cubicBezTo>
                    <a:pt x="628" y="793"/>
                    <a:pt x="628" y="793"/>
                    <a:pt x="628" y="793"/>
                  </a:cubicBezTo>
                  <a:cubicBezTo>
                    <a:pt x="628" y="794"/>
                    <a:pt x="628" y="794"/>
                    <a:pt x="628" y="794"/>
                  </a:cubicBezTo>
                  <a:cubicBezTo>
                    <a:pt x="628" y="793"/>
                    <a:pt x="628" y="793"/>
                    <a:pt x="628" y="793"/>
                  </a:cubicBezTo>
                  <a:cubicBezTo>
                    <a:pt x="631" y="799"/>
                    <a:pt x="631" y="799"/>
                    <a:pt x="631" y="799"/>
                  </a:cubicBezTo>
                  <a:cubicBezTo>
                    <a:pt x="632" y="805"/>
                    <a:pt x="634" y="814"/>
                    <a:pt x="636" y="827"/>
                  </a:cubicBezTo>
                  <a:cubicBezTo>
                    <a:pt x="641" y="854"/>
                    <a:pt x="649" y="894"/>
                    <a:pt x="656" y="932"/>
                  </a:cubicBezTo>
                  <a:cubicBezTo>
                    <a:pt x="662" y="970"/>
                    <a:pt x="668" y="1004"/>
                    <a:pt x="668" y="1020"/>
                  </a:cubicBezTo>
                  <a:cubicBezTo>
                    <a:pt x="668" y="1058"/>
                    <a:pt x="669" y="1223"/>
                    <a:pt x="672" y="1250"/>
                  </a:cubicBezTo>
                  <a:cubicBezTo>
                    <a:pt x="676" y="1277"/>
                    <a:pt x="677" y="1307"/>
                    <a:pt x="659" y="1331"/>
                  </a:cubicBezTo>
                  <a:cubicBezTo>
                    <a:pt x="641" y="1356"/>
                    <a:pt x="636" y="1373"/>
                    <a:pt x="634" y="1380"/>
                  </a:cubicBezTo>
                  <a:cubicBezTo>
                    <a:pt x="632" y="1386"/>
                    <a:pt x="633" y="1460"/>
                    <a:pt x="633" y="1460"/>
                  </a:cubicBezTo>
                  <a:cubicBezTo>
                    <a:pt x="634" y="1461"/>
                    <a:pt x="634" y="1461"/>
                    <a:pt x="634" y="1461"/>
                  </a:cubicBezTo>
                  <a:cubicBezTo>
                    <a:pt x="634" y="1461"/>
                    <a:pt x="634" y="1461"/>
                    <a:pt x="634" y="1461"/>
                  </a:cubicBezTo>
                  <a:cubicBezTo>
                    <a:pt x="639" y="1486"/>
                    <a:pt x="639" y="1486"/>
                    <a:pt x="639" y="1486"/>
                  </a:cubicBezTo>
                  <a:cubicBezTo>
                    <a:pt x="665" y="1478"/>
                    <a:pt x="660" y="1412"/>
                    <a:pt x="660" y="1412"/>
                  </a:cubicBezTo>
                  <a:cubicBezTo>
                    <a:pt x="668" y="1421"/>
                    <a:pt x="671" y="1431"/>
                    <a:pt x="672" y="1439"/>
                  </a:cubicBezTo>
                  <a:cubicBezTo>
                    <a:pt x="674" y="1448"/>
                    <a:pt x="674" y="1456"/>
                    <a:pt x="674" y="1461"/>
                  </a:cubicBezTo>
                  <a:cubicBezTo>
                    <a:pt x="675" y="1471"/>
                    <a:pt x="672" y="1497"/>
                    <a:pt x="668" y="1500"/>
                  </a:cubicBezTo>
                  <a:cubicBezTo>
                    <a:pt x="665" y="1502"/>
                    <a:pt x="659" y="1519"/>
                    <a:pt x="661" y="1528"/>
                  </a:cubicBezTo>
                  <a:cubicBezTo>
                    <a:pt x="661" y="1531"/>
                    <a:pt x="662" y="1533"/>
                    <a:pt x="663" y="1534"/>
                  </a:cubicBezTo>
                  <a:cubicBezTo>
                    <a:pt x="670" y="1541"/>
                    <a:pt x="682" y="1532"/>
                    <a:pt x="682" y="1532"/>
                  </a:cubicBezTo>
                  <a:cubicBezTo>
                    <a:pt x="691" y="1537"/>
                    <a:pt x="699" y="1530"/>
                    <a:pt x="704" y="1524"/>
                  </a:cubicBezTo>
                  <a:cubicBezTo>
                    <a:pt x="704" y="1525"/>
                    <a:pt x="704" y="1525"/>
                    <a:pt x="704" y="1526"/>
                  </a:cubicBezTo>
                  <a:cubicBezTo>
                    <a:pt x="705" y="1523"/>
                    <a:pt x="705" y="1523"/>
                    <a:pt x="705" y="1523"/>
                  </a:cubicBezTo>
                  <a:cubicBezTo>
                    <a:pt x="707" y="1521"/>
                    <a:pt x="708" y="1519"/>
                    <a:pt x="708" y="1519"/>
                  </a:cubicBezTo>
                  <a:cubicBezTo>
                    <a:pt x="717" y="1520"/>
                    <a:pt x="741" y="1500"/>
                    <a:pt x="750" y="1481"/>
                  </a:cubicBezTo>
                  <a:cubicBezTo>
                    <a:pt x="760" y="1461"/>
                    <a:pt x="765" y="1408"/>
                    <a:pt x="758" y="1367"/>
                  </a:cubicBezTo>
                  <a:cubicBezTo>
                    <a:pt x="750" y="1327"/>
                    <a:pt x="750" y="1273"/>
                    <a:pt x="758" y="1227"/>
                  </a:cubicBezTo>
                  <a:close/>
                </a:path>
              </a:pathLst>
            </a:custGeom>
            <a:grpFill/>
            <a:ln w="0" cap="rnd" cmpd="sng">
              <a:solidFill>
                <a:schemeClr val="tx1"/>
              </a:solidFill>
              <a:prstDash val="solid"/>
              <a:round/>
              <a:headEnd/>
              <a:tailEnd/>
            </a:ln>
          </p:spPr>
          <p:txBody>
            <a:bodyPr/>
            <a:lstStyle/>
            <a:p>
              <a:endParaRPr lang="fr-FR" sz="1114"/>
            </a:p>
          </p:txBody>
        </p:sp>
      </p:grpSp>
      <p:grpSp>
        <p:nvGrpSpPr>
          <p:cNvPr id="76" name="Group 206">
            <a:extLst>
              <a:ext uri="{FF2B5EF4-FFF2-40B4-BE49-F238E27FC236}">
                <a16:creationId xmlns:a16="http://schemas.microsoft.com/office/drawing/2014/main" id="{541878F7-5D35-4F4B-A067-A394977D2332}"/>
              </a:ext>
            </a:extLst>
          </p:cNvPr>
          <p:cNvGrpSpPr>
            <a:grpSpLocks/>
          </p:cNvGrpSpPr>
          <p:nvPr/>
        </p:nvGrpSpPr>
        <p:grpSpPr bwMode="auto">
          <a:xfrm>
            <a:off x="4832823" y="3253440"/>
            <a:ext cx="171732" cy="507790"/>
            <a:chOff x="1531" y="712"/>
            <a:chExt cx="630" cy="2189"/>
          </a:xfrm>
          <a:solidFill>
            <a:schemeClr val="bg1"/>
          </a:solidFill>
        </p:grpSpPr>
        <p:sp>
          <p:nvSpPr>
            <p:cNvPr id="77" name="Freeform 207">
              <a:extLst>
                <a:ext uri="{FF2B5EF4-FFF2-40B4-BE49-F238E27FC236}">
                  <a16:creationId xmlns:a16="http://schemas.microsoft.com/office/drawing/2014/main" id="{FF35E879-8F75-6679-104F-7877878C2271}"/>
                </a:ext>
              </a:extLst>
            </p:cNvPr>
            <p:cNvSpPr>
              <a:spLocks/>
            </p:cNvSpPr>
            <p:nvPr/>
          </p:nvSpPr>
          <p:spPr bwMode="auto">
            <a:xfrm>
              <a:off x="1531" y="712"/>
              <a:ext cx="630" cy="2189"/>
            </a:xfrm>
            <a:custGeom>
              <a:avLst/>
              <a:gdLst>
                <a:gd name="T0" fmla="*/ 389 w 778"/>
                <a:gd name="T1" fmla="*/ 340 h 2707"/>
                <a:gd name="T2" fmla="*/ 264 w 778"/>
                <a:gd name="T3" fmla="*/ 215 h 2707"/>
                <a:gd name="T4" fmla="*/ 264 w 778"/>
                <a:gd name="T5" fmla="*/ 213 h 2707"/>
                <a:gd name="T6" fmla="*/ 274 w 778"/>
                <a:gd name="T7" fmla="*/ 193 h 2707"/>
                <a:gd name="T8" fmla="*/ 292 w 778"/>
                <a:gd name="T9" fmla="*/ 150 h 2707"/>
                <a:gd name="T10" fmla="*/ 300 w 778"/>
                <a:gd name="T11" fmla="*/ 116 h 2707"/>
                <a:gd name="T12" fmla="*/ 286 w 778"/>
                <a:gd name="T13" fmla="*/ 112 h 2707"/>
                <a:gd name="T14" fmla="*/ 285 w 778"/>
                <a:gd name="T15" fmla="*/ 87 h 2707"/>
                <a:gd name="T16" fmla="*/ 236 w 778"/>
                <a:gd name="T17" fmla="*/ 11 h 2707"/>
                <a:gd name="T18" fmla="*/ 206 w 778"/>
                <a:gd name="T19" fmla="*/ 3 h 2707"/>
                <a:gd name="T20" fmla="*/ 147 w 778"/>
                <a:gd name="T21" fmla="*/ 14 h 2707"/>
                <a:gd name="T22" fmla="*/ 124 w 778"/>
                <a:gd name="T23" fmla="*/ 40 h 2707"/>
                <a:gd name="T24" fmla="*/ 119 w 778"/>
                <a:gd name="T25" fmla="*/ 82 h 2707"/>
                <a:gd name="T26" fmla="*/ 124 w 778"/>
                <a:gd name="T27" fmla="*/ 123 h 2707"/>
                <a:gd name="T28" fmla="*/ 126 w 778"/>
                <a:gd name="T29" fmla="*/ 129 h 2707"/>
                <a:gd name="T30" fmla="*/ 127 w 778"/>
                <a:gd name="T31" fmla="*/ 134 h 2707"/>
                <a:gd name="T32" fmla="*/ 130 w 778"/>
                <a:gd name="T33" fmla="*/ 139 h 2707"/>
                <a:gd name="T34" fmla="*/ 116 w 778"/>
                <a:gd name="T35" fmla="*/ 152 h 2707"/>
                <a:gd name="T36" fmla="*/ 148 w 778"/>
                <a:gd name="T37" fmla="*/ 192 h 2707"/>
                <a:gd name="T38" fmla="*/ 160 w 778"/>
                <a:gd name="T39" fmla="*/ 254 h 2707"/>
                <a:gd name="T40" fmla="*/ 9 w 778"/>
                <a:gd name="T41" fmla="*/ 658 h 2707"/>
                <a:gd name="T42" fmla="*/ 4 w 778"/>
                <a:gd name="T43" fmla="*/ 770 h 2707"/>
                <a:gd name="T44" fmla="*/ 23 w 778"/>
                <a:gd name="T45" fmla="*/ 784 h 2707"/>
                <a:gd name="T46" fmla="*/ 58 w 778"/>
                <a:gd name="T47" fmla="*/ 788 h 2707"/>
                <a:gd name="T48" fmla="*/ 54 w 778"/>
                <a:gd name="T49" fmla="*/ 754 h 2707"/>
                <a:gd name="T50" fmla="*/ 74 w 778"/>
                <a:gd name="T51" fmla="*/ 712 h 2707"/>
                <a:gd name="T52" fmla="*/ 65 w 778"/>
                <a:gd name="T53" fmla="*/ 545 h 2707"/>
                <a:gd name="T54" fmla="*/ 92 w 778"/>
                <a:gd name="T55" fmla="*/ 452 h 2707"/>
                <a:gd name="T56" fmla="*/ 78 w 778"/>
                <a:gd name="T57" fmla="*/ 758 h 2707"/>
                <a:gd name="T58" fmla="*/ 96 w 778"/>
                <a:gd name="T59" fmla="*/ 969 h 2707"/>
                <a:gd name="T60" fmla="*/ 126 w 778"/>
                <a:gd name="T61" fmla="*/ 1250 h 2707"/>
                <a:gd name="T62" fmla="*/ 81 w 778"/>
                <a:gd name="T63" fmla="*/ 1400 h 2707"/>
                <a:gd name="T64" fmla="*/ 103 w 778"/>
                <a:gd name="T65" fmla="*/ 1420 h 2707"/>
                <a:gd name="T66" fmla="*/ 133 w 778"/>
                <a:gd name="T67" fmla="*/ 1430 h 2707"/>
                <a:gd name="T68" fmla="*/ 174 w 778"/>
                <a:gd name="T69" fmla="*/ 1364 h 2707"/>
                <a:gd name="T70" fmla="*/ 178 w 778"/>
                <a:gd name="T71" fmla="*/ 1308 h 2707"/>
                <a:gd name="T72" fmla="*/ 181 w 778"/>
                <a:gd name="T73" fmla="*/ 1101 h 2707"/>
                <a:gd name="T74" fmla="*/ 184 w 778"/>
                <a:gd name="T75" fmla="*/ 944 h 2707"/>
                <a:gd name="T76" fmla="*/ 209 w 778"/>
                <a:gd name="T77" fmla="*/ 808 h 2707"/>
                <a:gd name="T78" fmla="*/ 222 w 778"/>
                <a:gd name="T79" fmla="*/ 1016 h 2707"/>
                <a:gd name="T80" fmla="*/ 227 w 778"/>
                <a:gd name="T81" fmla="*/ 1308 h 2707"/>
                <a:gd name="T82" fmla="*/ 231 w 778"/>
                <a:gd name="T83" fmla="*/ 1364 h 2707"/>
                <a:gd name="T84" fmla="*/ 250 w 778"/>
                <a:gd name="T85" fmla="*/ 1402 h 2707"/>
                <a:gd name="T86" fmla="*/ 273 w 778"/>
                <a:gd name="T87" fmla="*/ 1430 h 2707"/>
                <a:gd name="T88" fmla="*/ 302 w 778"/>
                <a:gd name="T89" fmla="*/ 1419 h 2707"/>
                <a:gd name="T90" fmla="*/ 316 w 778"/>
                <a:gd name="T91" fmla="*/ 1379 h 2707"/>
                <a:gd name="T92" fmla="*/ 283 w 778"/>
                <a:gd name="T93" fmla="*/ 1234 h 2707"/>
                <a:gd name="T94" fmla="*/ 330 w 778"/>
                <a:gd name="T95" fmla="*/ 758 h 2707"/>
                <a:gd name="T96" fmla="*/ 329 w 778"/>
                <a:gd name="T97" fmla="*/ 693 h 2707"/>
                <a:gd name="T98" fmla="*/ 313 w 778"/>
                <a:gd name="T99" fmla="*/ 548 h 2707"/>
                <a:gd name="T100" fmla="*/ 334 w 778"/>
                <a:gd name="T101" fmla="*/ 419 h 2707"/>
                <a:gd name="T102" fmla="*/ 355 w 778"/>
                <a:gd name="T103" fmla="*/ 539 h 2707"/>
                <a:gd name="T104" fmla="*/ 336 w 778"/>
                <a:gd name="T105" fmla="*/ 772 h 2707"/>
                <a:gd name="T106" fmla="*/ 350 w 778"/>
                <a:gd name="T107" fmla="*/ 746 h 2707"/>
                <a:gd name="T108" fmla="*/ 351 w 778"/>
                <a:gd name="T109" fmla="*/ 808 h 2707"/>
                <a:gd name="T110" fmla="*/ 374 w 778"/>
                <a:gd name="T111" fmla="*/ 807 h 2707"/>
                <a:gd name="T112" fmla="*/ 402 w 778"/>
                <a:gd name="T113" fmla="*/ 723 h 270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778" h="2707">
                  <a:moveTo>
                    <a:pt x="758" y="1227"/>
                  </a:moveTo>
                  <a:cubicBezTo>
                    <a:pt x="775" y="1130"/>
                    <a:pt x="778" y="1007"/>
                    <a:pt x="776" y="974"/>
                  </a:cubicBezTo>
                  <a:cubicBezTo>
                    <a:pt x="773" y="941"/>
                    <a:pt x="743" y="794"/>
                    <a:pt x="736" y="674"/>
                  </a:cubicBezTo>
                  <a:cubicBezTo>
                    <a:pt x="736" y="663"/>
                    <a:pt x="734" y="652"/>
                    <a:pt x="733" y="642"/>
                  </a:cubicBezTo>
                  <a:cubicBezTo>
                    <a:pt x="717" y="550"/>
                    <a:pt x="657" y="530"/>
                    <a:pt x="644" y="529"/>
                  </a:cubicBezTo>
                  <a:cubicBezTo>
                    <a:pt x="629" y="528"/>
                    <a:pt x="575" y="509"/>
                    <a:pt x="528" y="494"/>
                  </a:cubicBezTo>
                  <a:cubicBezTo>
                    <a:pt x="522" y="493"/>
                    <a:pt x="518" y="490"/>
                    <a:pt x="514" y="487"/>
                  </a:cubicBezTo>
                  <a:cubicBezTo>
                    <a:pt x="498" y="469"/>
                    <a:pt x="496" y="433"/>
                    <a:pt x="498" y="407"/>
                  </a:cubicBezTo>
                  <a:cubicBezTo>
                    <a:pt x="498" y="407"/>
                    <a:pt x="498" y="406"/>
                    <a:pt x="498" y="406"/>
                  </a:cubicBezTo>
                  <a:cubicBezTo>
                    <a:pt x="498" y="406"/>
                    <a:pt x="498" y="406"/>
                    <a:pt x="498" y="406"/>
                  </a:cubicBezTo>
                  <a:cubicBezTo>
                    <a:pt x="498" y="405"/>
                    <a:pt x="498" y="403"/>
                    <a:pt x="498" y="402"/>
                  </a:cubicBezTo>
                  <a:cubicBezTo>
                    <a:pt x="498" y="402"/>
                    <a:pt x="498" y="402"/>
                    <a:pt x="498" y="402"/>
                  </a:cubicBezTo>
                  <a:cubicBezTo>
                    <a:pt x="498" y="403"/>
                    <a:pt x="498" y="404"/>
                    <a:pt x="498" y="406"/>
                  </a:cubicBezTo>
                  <a:cubicBezTo>
                    <a:pt x="499" y="401"/>
                    <a:pt x="499" y="401"/>
                    <a:pt x="499" y="401"/>
                  </a:cubicBezTo>
                  <a:cubicBezTo>
                    <a:pt x="502" y="395"/>
                    <a:pt x="504" y="390"/>
                    <a:pt x="507" y="385"/>
                  </a:cubicBezTo>
                  <a:cubicBezTo>
                    <a:pt x="512" y="376"/>
                    <a:pt x="515" y="369"/>
                    <a:pt x="516" y="365"/>
                  </a:cubicBezTo>
                  <a:cubicBezTo>
                    <a:pt x="518" y="357"/>
                    <a:pt x="522" y="341"/>
                    <a:pt x="526" y="321"/>
                  </a:cubicBezTo>
                  <a:cubicBezTo>
                    <a:pt x="530" y="323"/>
                    <a:pt x="534" y="323"/>
                    <a:pt x="538" y="322"/>
                  </a:cubicBezTo>
                  <a:cubicBezTo>
                    <a:pt x="549" y="317"/>
                    <a:pt x="550" y="302"/>
                    <a:pt x="550" y="291"/>
                  </a:cubicBezTo>
                  <a:cubicBezTo>
                    <a:pt x="550" y="289"/>
                    <a:pt x="550" y="287"/>
                    <a:pt x="550" y="285"/>
                  </a:cubicBezTo>
                  <a:cubicBezTo>
                    <a:pt x="550" y="284"/>
                    <a:pt x="550" y="284"/>
                    <a:pt x="550" y="283"/>
                  </a:cubicBezTo>
                  <a:cubicBezTo>
                    <a:pt x="550" y="273"/>
                    <a:pt x="553" y="261"/>
                    <a:pt x="557" y="252"/>
                  </a:cubicBezTo>
                  <a:cubicBezTo>
                    <a:pt x="560" y="242"/>
                    <a:pt x="563" y="234"/>
                    <a:pt x="565" y="224"/>
                  </a:cubicBezTo>
                  <a:cubicBezTo>
                    <a:pt x="565" y="222"/>
                    <a:pt x="565" y="220"/>
                    <a:pt x="565" y="219"/>
                  </a:cubicBezTo>
                  <a:cubicBezTo>
                    <a:pt x="565" y="211"/>
                    <a:pt x="562" y="203"/>
                    <a:pt x="553" y="202"/>
                  </a:cubicBezTo>
                  <a:cubicBezTo>
                    <a:pt x="547" y="202"/>
                    <a:pt x="542" y="206"/>
                    <a:pt x="538" y="211"/>
                  </a:cubicBezTo>
                  <a:cubicBezTo>
                    <a:pt x="538" y="211"/>
                    <a:pt x="538" y="211"/>
                    <a:pt x="538" y="211"/>
                  </a:cubicBezTo>
                  <a:cubicBezTo>
                    <a:pt x="538" y="211"/>
                    <a:pt x="538" y="212"/>
                    <a:pt x="538" y="212"/>
                  </a:cubicBezTo>
                  <a:cubicBezTo>
                    <a:pt x="538" y="210"/>
                    <a:pt x="538" y="208"/>
                    <a:pt x="538" y="206"/>
                  </a:cubicBezTo>
                  <a:cubicBezTo>
                    <a:pt x="539" y="196"/>
                    <a:pt x="541" y="185"/>
                    <a:pt x="539" y="176"/>
                  </a:cubicBezTo>
                  <a:cubicBezTo>
                    <a:pt x="539" y="174"/>
                    <a:pt x="539" y="173"/>
                    <a:pt x="538" y="171"/>
                  </a:cubicBezTo>
                  <a:cubicBezTo>
                    <a:pt x="538" y="169"/>
                    <a:pt x="537" y="167"/>
                    <a:pt x="537" y="165"/>
                  </a:cubicBezTo>
                  <a:cubicBezTo>
                    <a:pt x="536" y="159"/>
                    <a:pt x="535" y="153"/>
                    <a:pt x="534" y="147"/>
                  </a:cubicBezTo>
                  <a:cubicBezTo>
                    <a:pt x="529" y="117"/>
                    <a:pt x="517" y="94"/>
                    <a:pt x="501" y="68"/>
                  </a:cubicBezTo>
                  <a:cubicBezTo>
                    <a:pt x="495" y="60"/>
                    <a:pt x="489" y="53"/>
                    <a:pt x="482" y="46"/>
                  </a:cubicBezTo>
                  <a:cubicBezTo>
                    <a:pt x="471" y="35"/>
                    <a:pt x="457" y="26"/>
                    <a:pt x="443" y="20"/>
                  </a:cubicBezTo>
                  <a:cubicBezTo>
                    <a:pt x="443" y="20"/>
                    <a:pt x="442" y="19"/>
                    <a:pt x="442" y="19"/>
                  </a:cubicBezTo>
                  <a:cubicBezTo>
                    <a:pt x="446" y="20"/>
                    <a:pt x="450" y="21"/>
                    <a:pt x="454" y="21"/>
                  </a:cubicBezTo>
                  <a:cubicBezTo>
                    <a:pt x="448" y="15"/>
                    <a:pt x="431" y="11"/>
                    <a:pt x="422" y="9"/>
                  </a:cubicBezTo>
                  <a:cubicBezTo>
                    <a:pt x="411" y="6"/>
                    <a:pt x="400" y="6"/>
                    <a:pt x="389" y="6"/>
                  </a:cubicBezTo>
                  <a:cubicBezTo>
                    <a:pt x="393" y="5"/>
                    <a:pt x="397" y="3"/>
                    <a:pt x="401" y="3"/>
                  </a:cubicBezTo>
                  <a:cubicBezTo>
                    <a:pt x="385" y="0"/>
                    <a:pt x="353" y="2"/>
                    <a:pt x="336" y="13"/>
                  </a:cubicBezTo>
                  <a:cubicBezTo>
                    <a:pt x="334" y="13"/>
                    <a:pt x="331" y="14"/>
                    <a:pt x="328" y="15"/>
                  </a:cubicBezTo>
                  <a:cubicBezTo>
                    <a:pt x="311" y="15"/>
                    <a:pt x="294" y="17"/>
                    <a:pt x="278" y="26"/>
                  </a:cubicBezTo>
                  <a:cubicBezTo>
                    <a:pt x="284" y="27"/>
                    <a:pt x="293" y="22"/>
                    <a:pt x="299" y="25"/>
                  </a:cubicBezTo>
                  <a:cubicBezTo>
                    <a:pt x="281" y="29"/>
                    <a:pt x="264" y="35"/>
                    <a:pt x="252" y="51"/>
                  </a:cubicBezTo>
                  <a:cubicBezTo>
                    <a:pt x="259" y="47"/>
                    <a:pt x="267" y="45"/>
                    <a:pt x="275" y="44"/>
                  </a:cubicBezTo>
                  <a:cubicBezTo>
                    <a:pt x="261" y="53"/>
                    <a:pt x="243" y="62"/>
                    <a:pt x="234" y="76"/>
                  </a:cubicBezTo>
                  <a:cubicBezTo>
                    <a:pt x="241" y="73"/>
                    <a:pt x="248" y="68"/>
                    <a:pt x="255" y="65"/>
                  </a:cubicBezTo>
                  <a:cubicBezTo>
                    <a:pt x="248" y="72"/>
                    <a:pt x="244" y="80"/>
                    <a:pt x="241" y="89"/>
                  </a:cubicBezTo>
                  <a:cubicBezTo>
                    <a:pt x="234" y="101"/>
                    <a:pt x="228" y="115"/>
                    <a:pt x="226" y="131"/>
                  </a:cubicBezTo>
                  <a:cubicBezTo>
                    <a:pt x="224" y="138"/>
                    <a:pt x="224" y="146"/>
                    <a:pt x="224" y="154"/>
                  </a:cubicBezTo>
                  <a:cubicBezTo>
                    <a:pt x="224" y="178"/>
                    <a:pt x="224" y="201"/>
                    <a:pt x="231" y="224"/>
                  </a:cubicBezTo>
                  <a:cubicBezTo>
                    <a:pt x="231" y="224"/>
                    <a:pt x="231" y="224"/>
                    <a:pt x="231" y="224"/>
                  </a:cubicBezTo>
                  <a:cubicBezTo>
                    <a:pt x="231" y="225"/>
                    <a:pt x="231" y="226"/>
                    <a:pt x="232" y="227"/>
                  </a:cubicBezTo>
                  <a:cubicBezTo>
                    <a:pt x="232" y="228"/>
                    <a:pt x="233" y="230"/>
                    <a:pt x="233" y="232"/>
                  </a:cubicBezTo>
                  <a:cubicBezTo>
                    <a:pt x="233" y="232"/>
                    <a:pt x="233" y="232"/>
                    <a:pt x="233" y="232"/>
                  </a:cubicBezTo>
                  <a:cubicBezTo>
                    <a:pt x="234" y="234"/>
                    <a:pt x="234" y="235"/>
                    <a:pt x="235" y="237"/>
                  </a:cubicBezTo>
                  <a:cubicBezTo>
                    <a:pt x="235" y="237"/>
                    <a:pt x="235" y="237"/>
                    <a:pt x="235" y="238"/>
                  </a:cubicBezTo>
                  <a:cubicBezTo>
                    <a:pt x="235" y="239"/>
                    <a:pt x="236" y="241"/>
                    <a:pt x="236" y="243"/>
                  </a:cubicBezTo>
                  <a:cubicBezTo>
                    <a:pt x="236" y="243"/>
                    <a:pt x="236" y="243"/>
                    <a:pt x="236" y="243"/>
                  </a:cubicBezTo>
                  <a:cubicBezTo>
                    <a:pt x="237" y="245"/>
                    <a:pt x="237" y="246"/>
                    <a:pt x="238" y="248"/>
                  </a:cubicBezTo>
                  <a:cubicBezTo>
                    <a:pt x="238" y="248"/>
                    <a:pt x="238" y="248"/>
                    <a:pt x="238" y="249"/>
                  </a:cubicBezTo>
                  <a:cubicBezTo>
                    <a:pt x="239" y="250"/>
                    <a:pt x="239" y="252"/>
                    <a:pt x="240" y="253"/>
                  </a:cubicBezTo>
                  <a:cubicBezTo>
                    <a:pt x="240" y="254"/>
                    <a:pt x="240" y="254"/>
                    <a:pt x="241" y="255"/>
                  </a:cubicBezTo>
                  <a:cubicBezTo>
                    <a:pt x="241" y="256"/>
                    <a:pt x="242" y="257"/>
                    <a:pt x="242" y="259"/>
                  </a:cubicBezTo>
                  <a:cubicBezTo>
                    <a:pt x="243" y="259"/>
                    <a:pt x="243" y="260"/>
                    <a:pt x="243" y="260"/>
                  </a:cubicBezTo>
                  <a:cubicBezTo>
                    <a:pt x="244" y="262"/>
                    <a:pt x="244" y="263"/>
                    <a:pt x="245" y="264"/>
                  </a:cubicBezTo>
                  <a:cubicBezTo>
                    <a:pt x="245" y="265"/>
                    <a:pt x="245" y="265"/>
                    <a:pt x="245" y="265"/>
                  </a:cubicBezTo>
                  <a:cubicBezTo>
                    <a:pt x="242" y="264"/>
                    <a:pt x="239" y="264"/>
                    <a:pt x="236" y="264"/>
                  </a:cubicBezTo>
                  <a:cubicBezTo>
                    <a:pt x="232" y="265"/>
                    <a:pt x="229" y="265"/>
                    <a:pt x="227" y="267"/>
                  </a:cubicBezTo>
                  <a:cubicBezTo>
                    <a:pt x="219" y="271"/>
                    <a:pt x="218" y="279"/>
                    <a:pt x="218" y="287"/>
                  </a:cubicBezTo>
                  <a:cubicBezTo>
                    <a:pt x="219" y="297"/>
                    <a:pt x="227" y="304"/>
                    <a:pt x="234" y="311"/>
                  </a:cubicBezTo>
                  <a:cubicBezTo>
                    <a:pt x="246" y="323"/>
                    <a:pt x="252" y="339"/>
                    <a:pt x="261" y="352"/>
                  </a:cubicBezTo>
                  <a:cubicBezTo>
                    <a:pt x="265" y="357"/>
                    <a:pt x="271" y="364"/>
                    <a:pt x="279" y="363"/>
                  </a:cubicBezTo>
                  <a:cubicBezTo>
                    <a:pt x="279" y="363"/>
                    <a:pt x="279" y="363"/>
                    <a:pt x="279" y="363"/>
                  </a:cubicBezTo>
                  <a:cubicBezTo>
                    <a:pt x="279" y="363"/>
                    <a:pt x="279" y="363"/>
                    <a:pt x="279" y="363"/>
                  </a:cubicBezTo>
                  <a:cubicBezTo>
                    <a:pt x="281" y="362"/>
                    <a:pt x="283" y="361"/>
                    <a:pt x="284" y="360"/>
                  </a:cubicBezTo>
                  <a:cubicBezTo>
                    <a:pt x="292" y="376"/>
                    <a:pt x="301" y="392"/>
                    <a:pt x="310" y="403"/>
                  </a:cubicBezTo>
                  <a:cubicBezTo>
                    <a:pt x="313" y="427"/>
                    <a:pt x="315" y="465"/>
                    <a:pt x="301" y="480"/>
                  </a:cubicBezTo>
                  <a:cubicBezTo>
                    <a:pt x="281" y="503"/>
                    <a:pt x="221" y="510"/>
                    <a:pt x="194" y="516"/>
                  </a:cubicBezTo>
                  <a:cubicBezTo>
                    <a:pt x="167" y="523"/>
                    <a:pt x="91" y="519"/>
                    <a:pt x="79" y="655"/>
                  </a:cubicBezTo>
                  <a:cubicBezTo>
                    <a:pt x="68" y="790"/>
                    <a:pt x="15" y="884"/>
                    <a:pt x="7" y="982"/>
                  </a:cubicBezTo>
                  <a:cubicBezTo>
                    <a:pt x="0" y="1081"/>
                    <a:pt x="15" y="1213"/>
                    <a:pt x="17" y="1245"/>
                  </a:cubicBezTo>
                  <a:cubicBezTo>
                    <a:pt x="20" y="1278"/>
                    <a:pt x="22" y="1347"/>
                    <a:pt x="11" y="1379"/>
                  </a:cubicBezTo>
                  <a:cubicBezTo>
                    <a:pt x="0" y="1410"/>
                    <a:pt x="8" y="1454"/>
                    <a:pt x="8" y="1454"/>
                  </a:cubicBezTo>
                  <a:cubicBezTo>
                    <a:pt x="8" y="1454"/>
                    <a:pt x="8" y="1454"/>
                    <a:pt x="8" y="1454"/>
                  </a:cubicBezTo>
                  <a:cubicBezTo>
                    <a:pt x="8" y="1455"/>
                    <a:pt x="8" y="1455"/>
                    <a:pt x="8" y="1455"/>
                  </a:cubicBezTo>
                  <a:cubicBezTo>
                    <a:pt x="8" y="1455"/>
                    <a:pt x="13" y="1461"/>
                    <a:pt x="21" y="1468"/>
                  </a:cubicBezTo>
                  <a:cubicBezTo>
                    <a:pt x="21" y="1470"/>
                    <a:pt x="22" y="1472"/>
                    <a:pt x="24" y="1474"/>
                  </a:cubicBezTo>
                  <a:cubicBezTo>
                    <a:pt x="22" y="1469"/>
                    <a:pt x="22" y="1469"/>
                    <a:pt x="22" y="1469"/>
                  </a:cubicBezTo>
                  <a:cubicBezTo>
                    <a:pt x="29" y="1476"/>
                    <a:pt x="39" y="1483"/>
                    <a:pt x="45" y="1483"/>
                  </a:cubicBezTo>
                  <a:cubicBezTo>
                    <a:pt x="45" y="1483"/>
                    <a:pt x="78" y="1509"/>
                    <a:pt x="96" y="1508"/>
                  </a:cubicBezTo>
                  <a:cubicBezTo>
                    <a:pt x="100" y="1507"/>
                    <a:pt x="99" y="1498"/>
                    <a:pt x="99" y="1498"/>
                  </a:cubicBezTo>
                  <a:cubicBezTo>
                    <a:pt x="99" y="1498"/>
                    <a:pt x="110" y="1500"/>
                    <a:pt x="110" y="1491"/>
                  </a:cubicBezTo>
                  <a:cubicBezTo>
                    <a:pt x="110" y="1490"/>
                    <a:pt x="110" y="1489"/>
                    <a:pt x="110" y="1489"/>
                  </a:cubicBezTo>
                  <a:cubicBezTo>
                    <a:pt x="108" y="1480"/>
                    <a:pt x="89" y="1472"/>
                    <a:pt x="88" y="1471"/>
                  </a:cubicBezTo>
                  <a:cubicBezTo>
                    <a:pt x="88" y="1465"/>
                    <a:pt x="86" y="1423"/>
                    <a:pt x="86" y="1421"/>
                  </a:cubicBezTo>
                  <a:cubicBezTo>
                    <a:pt x="85" y="1419"/>
                    <a:pt x="99" y="1400"/>
                    <a:pt x="101" y="1398"/>
                  </a:cubicBezTo>
                  <a:cubicBezTo>
                    <a:pt x="101" y="1401"/>
                    <a:pt x="100" y="1413"/>
                    <a:pt x="102" y="1425"/>
                  </a:cubicBezTo>
                  <a:cubicBezTo>
                    <a:pt x="105" y="1442"/>
                    <a:pt x="113" y="1460"/>
                    <a:pt x="133" y="1463"/>
                  </a:cubicBezTo>
                  <a:cubicBezTo>
                    <a:pt x="133" y="1463"/>
                    <a:pt x="136" y="1426"/>
                    <a:pt x="138" y="1420"/>
                  </a:cubicBezTo>
                  <a:cubicBezTo>
                    <a:pt x="139" y="1414"/>
                    <a:pt x="139" y="1350"/>
                    <a:pt x="139" y="1350"/>
                  </a:cubicBezTo>
                  <a:cubicBezTo>
                    <a:pt x="139" y="1350"/>
                    <a:pt x="139" y="1348"/>
                    <a:pt x="138" y="1345"/>
                  </a:cubicBezTo>
                  <a:cubicBezTo>
                    <a:pt x="137" y="1339"/>
                    <a:pt x="133" y="1325"/>
                    <a:pt x="118" y="1306"/>
                  </a:cubicBezTo>
                  <a:cubicBezTo>
                    <a:pt x="109" y="1294"/>
                    <a:pt x="105" y="1282"/>
                    <a:pt x="103" y="1269"/>
                  </a:cubicBezTo>
                  <a:cubicBezTo>
                    <a:pt x="100" y="1252"/>
                    <a:pt x="101" y="1236"/>
                    <a:pt x="100" y="1223"/>
                  </a:cubicBezTo>
                  <a:cubicBezTo>
                    <a:pt x="98" y="1200"/>
                    <a:pt x="117" y="1048"/>
                    <a:pt x="122" y="1031"/>
                  </a:cubicBezTo>
                  <a:cubicBezTo>
                    <a:pt x="128" y="1014"/>
                    <a:pt x="132" y="953"/>
                    <a:pt x="131" y="934"/>
                  </a:cubicBezTo>
                  <a:cubicBezTo>
                    <a:pt x="129" y="914"/>
                    <a:pt x="166" y="815"/>
                    <a:pt x="168" y="810"/>
                  </a:cubicBezTo>
                  <a:cubicBezTo>
                    <a:pt x="170" y="809"/>
                    <a:pt x="170" y="809"/>
                    <a:pt x="170" y="809"/>
                  </a:cubicBezTo>
                  <a:cubicBezTo>
                    <a:pt x="170" y="825"/>
                    <a:pt x="171" y="841"/>
                    <a:pt x="172" y="855"/>
                  </a:cubicBezTo>
                  <a:cubicBezTo>
                    <a:pt x="178" y="907"/>
                    <a:pt x="181" y="1087"/>
                    <a:pt x="176" y="1126"/>
                  </a:cubicBezTo>
                  <a:cubicBezTo>
                    <a:pt x="171" y="1165"/>
                    <a:pt x="182" y="1180"/>
                    <a:pt x="162" y="1319"/>
                  </a:cubicBezTo>
                  <a:cubicBezTo>
                    <a:pt x="161" y="1319"/>
                    <a:pt x="161" y="1319"/>
                    <a:pt x="161" y="1319"/>
                  </a:cubicBezTo>
                  <a:cubicBezTo>
                    <a:pt x="161" y="1319"/>
                    <a:pt x="151" y="1402"/>
                    <a:pt x="147" y="1433"/>
                  </a:cubicBezTo>
                  <a:cubicBezTo>
                    <a:pt x="143" y="1460"/>
                    <a:pt x="136" y="1546"/>
                    <a:pt x="149" y="1620"/>
                  </a:cubicBezTo>
                  <a:cubicBezTo>
                    <a:pt x="151" y="1630"/>
                    <a:pt x="153" y="1640"/>
                    <a:pt x="156" y="1650"/>
                  </a:cubicBezTo>
                  <a:cubicBezTo>
                    <a:pt x="164" y="1679"/>
                    <a:pt x="169" y="1704"/>
                    <a:pt x="173" y="1727"/>
                  </a:cubicBezTo>
                  <a:cubicBezTo>
                    <a:pt x="180" y="1765"/>
                    <a:pt x="182" y="1798"/>
                    <a:pt x="180" y="1833"/>
                  </a:cubicBezTo>
                  <a:cubicBezTo>
                    <a:pt x="177" y="1890"/>
                    <a:pt x="190" y="1943"/>
                    <a:pt x="191" y="1997"/>
                  </a:cubicBezTo>
                  <a:cubicBezTo>
                    <a:pt x="192" y="2041"/>
                    <a:pt x="197" y="2161"/>
                    <a:pt x="216" y="2265"/>
                  </a:cubicBezTo>
                  <a:cubicBezTo>
                    <a:pt x="220" y="2289"/>
                    <a:pt x="225" y="2313"/>
                    <a:pt x="231" y="2334"/>
                  </a:cubicBezTo>
                  <a:cubicBezTo>
                    <a:pt x="234" y="2345"/>
                    <a:pt x="236" y="2355"/>
                    <a:pt x="238" y="2364"/>
                  </a:cubicBezTo>
                  <a:cubicBezTo>
                    <a:pt x="255" y="2457"/>
                    <a:pt x="224" y="2499"/>
                    <a:pt x="224" y="2499"/>
                  </a:cubicBezTo>
                  <a:cubicBezTo>
                    <a:pt x="224" y="2499"/>
                    <a:pt x="200" y="2541"/>
                    <a:pt x="192" y="2571"/>
                  </a:cubicBezTo>
                  <a:cubicBezTo>
                    <a:pt x="187" y="2589"/>
                    <a:pt x="173" y="2594"/>
                    <a:pt x="168" y="2608"/>
                  </a:cubicBezTo>
                  <a:cubicBezTo>
                    <a:pt x="164" y="2620"/>
                    <a:pt x="150" y="2629"/>
                    <a:pt x="153" y="2648"/>
                  </a:cubicBezTo>
                  <a:cubicBezTo>
                    <a:pt x="153" y="2651"/>
                    <a:pt x="154" y="2654"/>
                    <a:pt x="155" y="2657"/>
                  </a:cubicBezTo>
                  <a:cubicBezTo>
                    <a:pt x="155" y="2657"/>
                    <a:pt x="160" y="2682"/>
                    <a:pt x="172" y="2673"/>
                  </a:cubicBezTo>
                  <a:cubicBezTo>
                    <a:pt x="172" y="2673"/>
                    <a:pt x="182" y="2690"/>
                    <a:pt x="194" y="2683"/>
                  </a:cubicBezTo>
                  <a:cubicBezTo>
                    <a:pt x="194" y="2684"/>
                    <a:pt x="194" y="2684"/>
                    <a:pt x="194" y="2685"/>
                  </a:cubicBezTo>
                  <a:cubicBezTo>
                    <a:pt x="195" y="2683"/>
                    <a:pt x="195" y="2683"/>
                    <a:pt x="195" y="2683"/>
                  </a:cubicBezTo>
                  <a:cubicBezTo>
                    <a:pt x="196" y="2685"/>
                    <a:pt x="211" y="2700"/>
                    <a:pt x="221" y="2685"/>
                  </a:cubicBezTo>
                  <a:cubicBezTo>
                    <a:pt x="221" y="2686"/>
                    <a:pt x="221" y="2687"/>
                    <a:pt x="222" y="2689"/>
                  </a:cubicBezTo>
                  <a:cubicBezTo>
                    <a:pt x="223" y="2696"/>
                    <a:pt x="228" y="2706"/>
                    <a:pt x="249" y="2705"/>
                  </a:cubicBezTo>
                  <a:cubicBezTo>
                    <a:pt x="279" y="2703"/>
                    <a:pt x="281" y="2690"/>
                    <a:pt x="280" y="2672"/>
                  </a:cubicBezTo>
                  <a:cubicBezTo>
                    <a:pt x="279" y="2654"/>
                    <a:pt x="293" y="2651"/>
                    <a:pt x="293" y="2651"/>
                  </a:cubicBezTo>
                  <a:cubicBezTo>
                    <a:pt x="293" y="2651"/>
                    <a:pt x="314" y="2635"/>
                    <a:pt x="314" y="2616"/>
                  </a:cubicBezTo>
                  <a:cubicBezTo>
                    <a:pt x="314" y="2596"/>
                    <a:pt x="328" y="2580"/>
                    <a:pt x="328" y="2580"/>
                  </a:cubicBezTo>
                  <a:cubicBezTo>
                    <a:pt x="328" y="2580"/>
                    <a:pt x="344" y="2573"/>
                    <a:pt x="337" y="2535"/>
                  </a:cubicBezTo>
                  <a:cubicBezTo>
                    <a:pt x="337" y="2532"/>
                    <a:pt x="336" y="2528"/>
                    <a:pt x="335" y="2524"/>
                  </a:cubicBezTo>
                  <a:cubicBezTo>
                    <a:pt x="335" y="2523"/>
                    <a:pt x="341" y="2500"/>
                    <a:pt x="337" y="2478"/>
                  </a:cubicBezTo>
                  <a:cubicBezTo>
                    <a:pt x="337" y="2477"/>
                    <a:pt x="336" y="2475"/>
                    <a:pt x="336" y="2473"/>
                  </a:cubicBezTo>
                  <a:cubicBezTo>
                    <a:pt x="336" y="2472"/>
                    <a:pt x="335" y="2471"/>
                    <a:pt x="335" y="2469"/>
                  </a:cubicBezTo>
                  <a:cubicBezTo>
                    <a:pt x="330" y="2440"/>
                    <a:pt x="332" y="2368"/>
                    <a:pt x="333" y="2341"/>
                  </a:cubicBezTo>
                  <a:cubicBezTo>
                    <a:pt x="334" y="2311"/>
                    <a:pt x="352" y="2147"/>
                    <a:pt x="340" y="2083"/>
                  </a:cubicBezTo>
                  <a:cubicBezTo>
                    <a:pt x="340" y="2083"/>
                    <a:pt x="340" y="2083"/>
                    <a:pt x="340" y="2082"/>
                  </a:cubicBezTo>
                  <a:cubicBezTo>
                    <a:pt x="340" y="2082"/>
                    <a:pt x="340" y="2082"/>
                    <a:pt x="340" y="2082"/>
                  </a:cubicBezTo>
                  <a:cubicBezTo>
                    <a:pt x="339" y="2079"/>
                    <a:pt x="339" y="2076"/>
                    <a:pt x="338" y="2073"/>
                  </a:cubicBezTo>
                  <a:cubicBezTo>
                    <a:pt x="321" y="1974"/>
                    <a:pt x="348" y="1939"/>
                    <a:pt x="348" y="1890"/>
                  </a:cubicBezTo>
                  <a:cubicBezTo>
                    <a:pt x="348" y="1890"/>
                    <a:pt x="352" y="1833"/>
                    <a:pt x="346" y="1787"/>
                  </a:cubicBezTo>
                  <a:cubicBezTo>
                    <a:pt x="341" y="1740"/>
                    <a:pt x="351" y="1688"/>
                    <a:pt x="357" y="1629"/>
                  </a:cubicBezTo>
                  <a:cubicBezTo>
                    <a:pt x="360" y="1591"/>
                    <a:pt x="366" y="1555"/>
                    <a:pt x="370" y="1527"/>
                  </a:cubicBezTo>
                  <a:cubicBezTo>
                    <a:pt x="375" y="1529"/>
                    <a:pt x="381" y="1530"/>
                    <a:pt x="387" y="1530"/>
                  </a:cubicBezTo>
                  <a:cubicBezTo>
                    <a:pt x="389" y="1530"/>
                    <a:pt x="391" y="1530"/>
                    <a:pt x="393" y="1529"/>
                  </a:cubicBezTo>
                  <a:cubicBezTo>
                    <a:pt x="397" y="1557"/>
                    <a:pt x="403" y="1592"/>
                    <a:pt x="406" y="1628"/>
                  </a:cubicBezTo>
                  <a:cubicBezTo>
                    <a:pt x="412" y="1687"/>
                    <a:pt x="422" y="1739"/>
                    <a:pt x="416" y="1786"/>
                  </a:cubicBezTo>
                  <a:cubicBezTo>
                    <a:pt x="411" y="1833"/>
                    <a:pt x="415" y="1889"/>
                    <a:pt x="415" y="1889"/>
                  </a:cubicBezTo>
                  <a:cubicBezTo>
                    <a:pt x="415" y="1900"/>
                    <a:pt x="416" y="1911"/>
                    <a:pt x="418" y="1921"/>
                  </a:cubicBezTo>
                  <a:cubicBezTo>
                    <a:pt x="420" y="1934"/>
                    <a:pt x="423" y="1946"/>
                    <a:pt x="426" y="1960"/>
                  </a:cubicBezTo>
                  <a:cubicBezTo>
                    <a:pt x="431" y="1989"/>
                    <a:pt x="434" y="2026"/>
                    <a:pt x="423" y="2082"/>
                  </a:cubicBezTo>
                  <a:cubicBezTo>
                    <a:pt x="411" y="2147"/>
                    <a:pt x="429" y="2311"/>
                    <a:pt x="430" y="2340"/>
                  </a:cubicBezTo>
                  <a:cubicBezTo>
                    <a:pt x="431" y="2369"/>
                    <a:pt x="433" y="2450"/>
                    <a:pt x="427" y="2473"/>
                  </a:cubicBezTo>
                  <a:cubicBezTo>
                    <a:pt x="423" y="2490"/>
                    <a:pt x="425" y="2507"/>
                    <a:pt x="426" y="2516"/>
                  </a:cubicBezTo>
                  <a:cubicBezTo>
                    <a:pt x="427" y="2520"/>
                    <a:pt x="428" y="2522"/>
                    <a:pt x="428" y="2523"/>
                  </a:cubicBezTo>
                  <a:cubicBezTo>
                    <a:pt x="423" y="2541"/>
                    <a:pt x="423" y="2553"/>
                    <a:pt x="425" y="2562"/>
                  </a:cubicBezTo>
                  <a:cubicBezTo>
                    <a:pt x="428" y="2576"/>
                    <a:pt x="435" y="2580"/>
                    <a:pt x="435" y="2580"/>
                  </a:cubicBezTo>
                  <a:cubicBezTo>
                    <a:pt x="435" y="2580"/>
                    <a:pt x="446" y="2592"/>
                    <a:pt x="449" y="2608"/>
                  </a:cubicBezTo>
                  <a:cubicBezTo>
                    <a:pt x="449" y="2610"/>
                    <a:pt x="449" y="2613"/>
                    <a:pt x="449" y="2615"/>
                  </a:cubicBezTo>
                  <a:cubicBezTo>
                    <a:pt x="449" y="2616"/>
                    <a:pt x="449" y="2618"/>
                    <a:pt x="450" y="2619"/>
                  </a:cubicBezTo>
                  <a:cubicBezTo>
                    <a:pt x="452" y="2637"/>
                    <a:pt x="470" y="2651"/>
                    <a:pt x="470" y="2651"/>
                  </a:cubicBezTo>
                  <a:cubicBezTo>
                    <a:pt x="470" y="2651"/>
                    <a:pt x="480" y="2653"/>
                    <a:pt x="483" y="2665"/>
                  </a:cubicBezTo>
                  <a:cubicBezTo>
                    <a:pt x="483" y="2667"/>
                    <a:pt x="483" y="2669"/>
                    <a:pt x="483" y="2671"/>
                  </a:cubicBezTo>
                  <a:cubicBezTo>
                    <a:pt x="483" y="2676"/>
                    <a:pt x="483" y="2680"/>
                    <a:pt x="483" y="2684"/>
                  </a:cubicBezTo>
                  <a:cubicBezTo>
                    <a:pt x="485" y="2696"/>
                    <a:pt x="492" y="2703"/>
                    <a:pt x="514" y="2705"/>
                  </a:cubicBezTo>
                  <a:cubicBezTo>
                    <a:pt x="544" y="2707"/>
                    <a:pt x="542" y="2685"/>
                    <a:pt x="542" y="2685"/>
                  </a:cubicBezTo>
                  <a:cubicBezTo>
                    <a:pt x="551" y="2699"/>
                    <a:pt x="566" y="2686"/>
                    <a:pt x="568" y="2683"/>
                  </a:cubicBezTo>
                  <a:cubicBezTo>
                    <a:pt x="569" y="2685"/>
                    <a:pt x="569" y="2685"/>
                    <a:pt x="569" y="2685"/>
                  </a:cubicBezTo>
                  <a:cubicBezTo>
                    <a:pt x="569" y="2684"/>
                    <a:pt x="569" y="2684"/>
                    <a:pt x="569" y="2683"/>
                  </a:cubicBezTo>
                  <a:cubicBezTo>
                    <a:pt x="581" y="2690"/>
                    <a:pt x="591" y="2673"/>
                    <a:pt x="591" y="2673"/>
                  </a:cubicBezTo>
                  <a:cubicBezTo>
                    <a:pt x="603" y="2682"/>
                    <a:pt x="608" y="2657"/>
                    <a:pt x="608" y="2657"/>
                  </a:cubicBezTo>
                  <a:cubicBezTo>
                    <a:pt x="611" y="2649"/>
                    <a:pt x="611" y="2642"/>
                    <a:pt x="610" y="2637"/>
                  </a:cubicBezTo>
                  <a:cubicBezTo>
                    <a:pt x="607" y="2625"/>
                    <a:pt x="598" y="2617"/>
                    <a:pt x="595" y="2608"/>
                  </a:cubicBezTo>
                  <a:cubicBezTo>
                    <a:pt x="590" y="2594"/>
                    <a:pt x="576" y="2589"/>
                    <a:pt x="571" y="2571"/>
                  </a:cubicBezTo>
                  <a:cubicBezTo>
                    <a:pt x="563" y="2541"/>
                    <a:pt x="539" y="2499"/>
                    <a:pt x="539" y="2499"/>
                  </a:cubicBezTo>
                  <a:cubicBezTo>
                    <a:pt x="539" y="2499"/>
                    <a:pt x="528" y="2484"/>
                    <a:pt x="523" y="2454"/>
                  </a:cubicBezTo>
                  <a:cubicBezTo>
                    <a:pt x="518" y="2427"/>
                    <a:pt x="517" y="2387"/>
                    <a:pt x="532" y="2334"/>
                  </a:cubicBezTo>
                  <a:cubicBezTo>
                    <a:pt x="563" y="2220"/>
                    <a:pt x="570" y="2052"/>
                    <a:pt x="572" y="1998"/>
                  </a:cubicBezTo>
                  <a:cubicBezTo>
                    <a:pt x="573" y="1944"/>
                    <a:pt x="586" y="1891"/>
                    <a:pt x="583" y="1834"/>
                  </a:cubicBezTo>
                  <a:cubicBezTo>
                    <a:pt x="580" y="1777"/>
                    <a:pt x="586" y="1729"/>
                    <a:pt x="607" y="1650"/>
                  </a:cubicBezTo>
                  <a:cubicBezTo>
                    <a:pt x="629" y="1572"/>
                    <a:pt x="621" y="1465"/>
                    <a:pt x="623" y="1433"/>
                  </a:cubicBezTo>
                  <a:cubicBezTo>
                    <a:pt x="627" y="1376"/>
                    <a:pt x="620" y="1312"/>
                    <a:pt x="620" y="1312"/>
                  </a:cubicBezTo>
                  <a:cubicBezTo>
                    <a:pt x="620" y="1312"/>
                    <a:pt x="620" y="1312"/>
                    <a:pt x="620" y="1312"/>
                  </a:cubicBezTo>
                  <a:cubicBezTo>
                    <a:pt x="620" y="1311"/>
                    <a:pt x="620" y="1311"/>
                    <a:pt x="620" y="1311"/>
                  </a:cubicBezTo>
                  <a:cubicBezTo>
                    <a:pt x="619" y="1311"/>
                    <a:pt x="619" y="1311"/>
                    <a:pt x="619" y="1311"/>
                  </a:cubicBezTo>
                  <a:cubicBezTo>
                    <a:pt x="618" y="1299"/>
                    <a:pt x="614" y="1276"/>
                    <a:pt x="611" y="1255"/>
                  </a:cubicBezTo>
                  <a:cubicBezTo>
                    <a:pt x="608" y="1242"/>
                    <a:pt x="606" y="1229"/>
                    <a:pt x="603" y="1219"/>
                  </a:cubicBezTo>
                  <a:cubicBezTo>
                    <a:pt x="602" y="1215"/>
                    <a:pt x="601" y="1210"/>
                    <a:pt x="600" y="1204"/>
                  </a:cubicBezTo>
                  <a:cubicBezTo>
                    <a:pt x="593" y="1162"/>
                    <a:pt x="587" y="1083"/>
                    <a:pt x="590" y="1038"/>
                  </a:cubicBezTo>
                  <a:cubicBezTo>
                    <a:pt x="593" y="989"/>
                    <a:pt x="626" y="874"/>
                    <a:pt x="627" y="792"/>
                  </a:cubicBezTo>
                  <a:cubicBezTo>
                    <a:pt x="628" y="793"/>
                    <a:pt x="628" y="793"/>
                    <a:pt x="628" y="793"/>
                  </a:cubicBezTo>
                  <a:cubicBezTo>
                    <a:pt x="628" y="794"/>
                    <a:pt x="628" y="794"/>
                    <a:pt x="628" y="794"/>
                  </a:cubicBezTo>
                  <a:cubicBezTo>
                    <a:pt x="628" y="793"/>
                    <a:pt x="628" y="793"/>
                    <a:pt x="628" y="793"/>
                  </a:cubicBezTo>
                  <a:cubicBezTo>
                    <a:pt x="631" y="799"/>
                    <a:pt x="631" y="799"/>
                    <a:pt x="631" y="799"/>
                  </a:cubicBezTo>
                  <a:cubicBezTo>
                    <a:pt x="632" y="805"/>
                    <a:pt x="634" y="814"/>
                    <a:pt x="636" y="827"/>
                  </a:cubicBezTo>
                  <a:cubicBezTo>
                    <a:pt x="641" y="854"/>
                    <a:pt x="649" y="894"/>
                    <a:pt x="656" y="932"/>
                  </a:cubicBezTo>
                  <a:cubicBezTo>
                    <a:pt x="662" y="970"/>
                    <a:pt x="668" y="1004"/>
                    <a:pt x="668" y="1020"/>
                  </a:cubicBezTo>
                  <a:cubicBezTo>
                    <a:pt x="668" y="1058"/>
                    <a:pt x="669" y="1223"/>
                    <a:pt x="672" y="1250"/>
                  </a:cubicBezTo>
                  <a:cubicBezTo>
                    <a:pt x="676" y="1277"/>
                    <a:pt x="677" y="1307"/>
                    <a:pt x="659" y="1331"/>
                  </a:cubicBezTo>
                  <a:cubicBezTo>
                    <a:pt x="641" y="1356"/>
                    <a:pt x="636" y="1373"/>
                    <a:pt x="634" y="1380"/>
                  </a:cubicBezTo>
                  <a:cubicBezTo>
                    <a:pt x="632" y="1386"/>
                    <a:pt x="633" y="1460"/>
                    <a:pt x="633" y="1460"/>
                  </a:cubicBezTo>
                  <a:cubicBezTo>
                    <a:pt x="634" y="1461"/>
                    <a:pt x="634" y="1461"/>
                    <a:pt x="634" y="1461"/>
                  </a:cubicBezTo>
                  <a:cubicBezTo>
                    <a:pt x="634" y="1461"/>
                    <a:pt x="634" y="1461"/>
                    <a:pt x="634" y="1461"/>
                  </a:cubicBezTo>
                  <a:cubicBezTo>
                    <a:pt x="639" y="1486"/>
                    <a:pt x="639" y="1486"/>
                    <a:pt x="639" y="1486"/>
                  </a:cubicBezTo>
                  <a:cubicBezTo>
                    <a:pt x="665" y="1478"/>
                    <a:pt x="660" y="1412"/>
                    <a:pt x="660" y="1412"/>
                  </a:cubicBezTo>
                  <a:cubicBezTo>
                    <a:pt x="668" y="1421"/>
                    <a:pt x="671" y="1431"/>
                    <a:pt x="672" y="1439"/>
                  </a:cubicBezTo>
                  <a:cubicBezTo>
                    <a:pt x="674" y="1448"/>
                    <a:pt x="674" y="1456"/>
                    <a:pt x="674" y="1461"/>
                  </a:cubicBezTo>
                  <a:cubicBezTo>
                    <a:pt x="675" y="1471"/>
                    <a:pt x="672" y="1497"/>
                    <a:pt x="668" y="1500"/>
                  </a:cubicBezTo>
                  <a:cubicBezTo>
                    <a:pt x="665" y="1502"/>
                    <a:pt x="659" y="1519"/>
                    <a:pt x="661" y="1528"/>
                  </a:cubicBezTo>
                  <a:cubicBezTo>
                    <a:pt x="661" y="1531"/>
                    <a:pt x="662" y="1533"/>
                    <a:pt x="663" y="1534"/>
                  </a:cubicBezTo>
                  <a:cubicBezTo>
                    <a:pt x="670" y="1541"/>
                    <a:pt x="682" y="1532"/>
                    <a:pt x="682" y="1532"/>
                  </a:cubicBezTo>
                  <a:cubicBezTo>
                    <a:pt x="691" y="1537"/>
                    <a:pt x="699" y="1530"/>
                    <a:pt x="704" y="1524"/>
                  </a:cubicBezTo>
                  <a:cubicBezTo>
                    <a:pt x="704" y="1525"/>
                    <a:pt x="704" y="1525"/>
                    <a:pt x="704" y="1526"/>
                  </a:cubicBezTo>
                  <a:cubicBezTo>
                    <a:pt x="705" y="1523"/>
                    <a:pt x="705" y="1523"/>
                    <a:pt x="705" y="1523"/>
                  </a:cubicBezTo>
                  <a:cubicBezTo>
                    <a:pt x="707" y="1521"/>
                    <a:pt x="708" y="1519"/>
                    <a:pt x="708" y="1519"/>
                  </a:cubicBezTo>
                  <a:cubicBezTo>
                    <a:pt x="717" y="1520"/>
                    <a:pt x="741" y="1500"/>
                    <a:pt x="750" y="1481"/>
                  </a:cubicBezTo>
                  <a:cubicBezTo>
                    <a:pt x="760" y="1461"/>
                    <a:pt x="765" y="1408"/>
                    <a:pt x="758" y="1367"/>
                  </a:cubicBezTo>
                  <a:cubicBezTo>
                    <a:pt x="750" y="1327"/>
                    <a:pt x="750" y="1273"/>
                    <a:pt x="758" y="1227"/>
                  </a:cubicBezTo>
                  <a:close/>
                </a:path>
              </a:pathLst>
            </a:custGeom>
            <a:grpFill/>
            <a:ln w="19050" cmpd="sng">
              <a:solidFill>
                <a:schemeClr val="bg2"/>
              </a:solidFill>
              <a:round/>
              <a:headEnd/>
              <a:tailEnd/>
            </a:ln>
          </p:spPr>
          <p:txBody>
            <a:bodyPr/>
            <a:lstStyle/>
            <a:p>
              <a:endParaRPr lang="fr-FR" sz="1114"/>
            </a:p>
          </p:txBody>
        </p:sp>
        <p:sp>
          <p:nvSpPr>
            <p:cNvPr id="78" name="Freeform 208">
              <a:extLst>
                <a:ext uri="{FF2B5EF4-FFF2-40B4-BE49-F238E27FC236}">
                  <a16:creationId xmlns:a16="http://schemas.microsoft.com/office/drawing/2014/main" id="{C603A6E4-B43B-1006-4C93-DC32FBCC28C8}"/>
                </a:ext>
              </a:extLst>
            </p:cNvPr>
            <p:cNvSpPr>
              <a:spLocks/>
            </p:cNvSpPr>
            <p:nvPr/>
          </p:nvSpPr>
          <p:spPr bwMode="auto">
            <a:xfrm>
              <a:off x="1531" y="712"/>
              <a:ext cx="630" cy="2189"/>
            </a:xfrm>
            <a:custGeom>
              <a:avLst/>
              <a:gdLst>
                <a:gd name="T0" fmla="*/ 389 w 778"/>
                <a:gd name="T1" fmla="*/ 340 h 2707"/>
                <a:gd name="T2" fmla="*/ 264 w 778"/>
                <a:gd name="T3" fmla="*/ 215 h 2707"/>
                <a:gd name="T4" fmla="*/ 264 w 778"/>
                <a:gd name="T5" fmla="*/ 213 h 2707"/>
                <a:gd name="T6" fmla="*/ 274 w 778"/>
                <a:gd name="T7" fmla="*/ 193 h 2707"/>
                <a:gd name="T8" fmla="*/ 292 w 778"/>
                <a:gd name="T9" fmla="*/ 150 h 2707"/>
                <a:gd name="T10" fmla="*/ 300 w 778"/>
                <a:gd name="T11" fmla="*/ 116 h 2707"/>
                <a:gd name="T12" fmla="*/ 286 w 778"/>
                <a:gd name="T13" fmla="*/ 112 h 2707"/>
                <a:gd name="T14" fmla="*/ 285 w 778"/>
                <a:gd name="T15" fmla="*/ 87 h 2707"/>
                <a:gd name="T16" fmla="*/ 236 w 778"/>
                <a:gd name="T17" fmla="*/ 11 h 2707"/>
                <a:gd name="T18" fmla="*/ 206 w 778"/>
                <a:gd name="T19" fmla="*/ 3 h 2707"/>
                <a:gd name="T20" fmla="*/ 147 w 778"/>
                <a:gd name="T21" fmla="*/ 14 h 2707"/>
                <a:gd name="T22" fmla="*/ 124 w 778"/>
                <a:gd name="T23" fmla="*/ 40 h 2707"/>
                <a:gd name="T24" fmla="*/ 119 w 778"/>
                <a:gd name="T25" fmla="*/ 82 h 2707"/>
                <a:gd name="T26" fmla="*/ 124 w 778"/>
                <a:gd name="T27" fmla="*/ 123 h 2707"/>
                <a:gd name="T28" fmla="*/ 126 w 778"/>
                <a:gd name="T29" fmla="*/ 129 h 2707"/>
                <a:gd name="T30" fmla="*/ 127 w 778"/>
                <a:gd name="T31" fmla="*/ 134 h 2707"/>
                <a:gd name="T32" fmla="*/ 130 w 778"/>
                <a:gd name="T33" fmla="*/ 139 h 2707"/>
                <a:gd name="T34" fmla="*/ 116 w 778"/>
                <a:gd name="T35" fmla="*/ 152 h 2707"/>
                <a:gd name="T36" fmla="*/ 148 w 778"/>
                <a:gd name="T37" fmla="*/ 192 h 2707"/>
                <a:gd name="T38" fmla="*/ 160 w 778"/>
                <a:gd name="T39" fmla="*/ 254 h 2707"/>
                <a:gd name="T40" fmla="*/ 9 w 778"/>
                <a:gd name="T41" fmla="*/ 658 h 2707"/>
                <a:gd name="T42" fmla="*/ 4 w 778"/>
                <a:gd name="T43" fmla="*/ 770 h 2707"/>
                <a:gd name="T44" fmla="*/ 23 w 778"/>
                <a:gd name="T45" fmla="*/ 784 h 2707"/>
                <a:gd name="T46" fmla="*/ 58 w 778"/>
                <a:gd name="T47" fmla="*/ 788 h 2707"/>
                <a:gd name="T48" fmla="*/ 54 w 778"/>
                <a:gd name="T49" fmla="*/ 754 h 2707"/>
                <a:gd name="T50" fmla="*/ 74 w 778"/>
                <a:gd name="T51" fmla="*/ 712 h 2707"/>
                <a:gd name="T52" fmla="*/ 65 w 778"/>
                <a:gd name="T53" fmla="*/ 545 h 2707"/>
                <a:gd name="T54" fmla="*/ 92 w 778"/>
                <a:gd name="T55" fmla="*/ 452 h 2707"/>
                <a:gd name="T56" fmla="*/ 78 w 778"/>
                <a:gd name="T57" fmla="*/ 758 h 2707"/>
                <a:gd name="T58" fmla="*/ 96 w 778"/>
                <a:gd name="T59" fmla="*/ 969 h 2707"/>
                <a:gd name="T60" fmla="*/ 126 w 778"/>
                <a:gd name="T61" fmla="*/ 1250 h 2707"/>
                <a:gd name="T62" fmla="*/ 81 w 778"/>
                <a:gd name="T63" fmla="*/ 1400 h 2707"/>
                <a:gd name="T64" fmla="*/ 103 w 778"/>
                <a:gd name="T65" fmla="*/ 1420 h 2707"/>
                <a:gd name="T66" fmla="*/ 133 w 778"/>
                <a:gd name="T67" fmla="*/ 1430 h 2707"/>
                <a:gd name="T68" fmla="*/ 174 w 778"/>
                <a:gd name="T69" fmla="*/ 1364 h 2707"/>
                <a:gd name="T70" fmla="*/ 178 w 778"/>
                <a:gd name="T71" fmla="*/ 1308 h 2707"/>
                <a:gd name="T72" fmla="*/ 181 w 778"/>
                <a:gd name="T73" fmla="*/ 1101 h 2707"/>
                <a:gd name="T74" fmla="*/ 184 w 778"/>
                <a:gd name="T75" fmla="*/ 944 h 2707"/>
                <a:gd name="T76" fmla="*/ 209 w 778"/>
                <a:gd name="T77" fmla="*/ 808 h 2707"/>
                <a:gd name="T78" fmla="*/ 222 w 778"/>
                <a:gd name="T79" fmla="*/ 1016 h 2707"/>
                <a:gd name="T80" fmla="*/ 227 w 778"/>
                <a:gd name="T81" fmla="*/ 1308 h 2707"/>
                <a:gd name="T82" fmla="*/ 231 w 778"/>
                <a:gd name="T83" fmla="*/ 1364 h 2707"/>
                <a:gd name="T84" fmla="*/ 250 w 778"/>
                <a:gd name="T85" fmla="*/ 1402 h 2707"/>
                <a:gd name="T86" fmla="*/ 273 w 778"/>
                <a:gd name="T87" fmla="*/ 1430 h 2707"/>
                <a:gd name="T88" fmla="*/ 302 w 778"/>
                <a:gd name="T89" fmla="*/ 1419 h 2707"/>
                <a:gd name="T90" fmla="*/ 316 w 778"/>
                <a:gd name="T91" fmla="*/ 1379 h 2707"/>
                <a:gd name="T92" fmla="*/ 283 w 778"/>
                <a:gd name="T93" fmla="*/ 1234 h 2707"/>
                <a:gd name="T94" fmla="*/ 330 w 778"/>
                <a:gd name="T95" fmla="*/ 758 h 2707"/>
                <a:gd name="T96" fmla="*/ 329 w 778"/>
                <a:gd name="T97" fmla="*/ 693 h 2707"/>
                <a:gd name="T98" fmla="*/ 313 w 778"/>
                <a:gd name="T99" fmla="*/ 548 h 2707"/>
                <a:gd name="T100" fmla="*/ 334 w 778"/>
                <a:gd name="T101" fmla="*/ 419 h 2707"/>
                <a:gd name="T102" fmla="*/ 355 w 778"/>
                <a:gd name="T103" fmla="*/ 539 h 2707"/>
                <a:gd name="T104" fmla="*/ 336 w 778"/>
                <a:gd name="T105" fmla="*/ 772 h 2707"/>
                <a:gd name="T106" fmla="*/ 350 w 778"/>
                <a:gd name="T107" fmla="*/ 746 h 2707"/>
                <a:gd name="T108" fmla="*/ 351 w 778"/>
                <a:gd name="T109" fmla="*/ 808 h 2707"/>
                <a:gd name="T110" fmla="*/ 374 w 778"/>
                <a:gd name="T111" fmla="*/ 807 h 2707"/>
                <a:gd name="T112" fmla="*/ 402 w 778"/>
                <a:gd name="T113" fmla="*/ 723 h 270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778" h="2707">
                  <a:moveTo>
                    <a:pt x="758" y="1227"/>
                  </a:moveTo>
                  <a:cubicBezTo>
                    <a:pt x="775" y="1130"/>
                    <a:pt x="778" y="1007"/>
                    <a:pt x="776" y="974"/>
                  </a:cubicBezTo>
                  <a:cubicBezTo>
                    <a:pt x="773" y="941"/>
                    <a:pt x="743" y="794"/>
                    <a:pt x="736" y="674"/>
                  </a:cubicBezTo>
                  <a:cubicBezTo>
                    <a:pt x="736" y="663"/>
                    <a:pt x="734" y="652"/>
                    <a:pt x="733" y="642"/>
                  </a:cubicBezTo>
                  <a:cubicBezTo>
                    <a:pt x="717" y="550"/>
                    <a:pt x="657" y="530"/>
                    <a:pt x="644" y="529"/>
                  </a:cubicBezTo>
                  <a:cubicBezTo>
                    <a:pt x="629" y="528"/>
                    <a:pt x="575" y="509"/>
                    <a:pt x="528" y="494"/>
                  </a:cubicBezTo>
                  <a:cubicBezTo>
                    <a:pt x="522" y="493"/>
                    <a:pt x="518" y="490"/>
                    <a:pt x="514" y="487"/>
                  </a:cubicBezTo>
                  <a:cubicBezTo>
                    <a:pt x="498" y="469"/>
                    <a:pt x="496" y="433"/>
                    <a:pt x="498" y="407"/>
                  </a:cubicBezTo>
                  <a:cubicBezTo>
                    <a:pt x="498" y="407"/>
                    <a:pt x="498" y="406"/>
                    <a:pt x="498" y="406"/>
                  </a:cubicBezTo>
                  <a:cubicBezTo>
                    <a:pt x="498" y="406"/>
                    <a:pt x="498" y="406"/>
                    <a:pt x="498" y="406"/>
                  </a:cubicBezTo>
                  <a:cubicBezTo>
                    <a:pt x="498" y="405"/>
                    <a:pt x="498" y="403"/>
                    <a:pt x="498" y="402"/>
                  </a:cubicBezTo>
                  <a:cubicBezTo>
                    <a:pt x="498" y="402"/>
                    <a:pt x="498" y="402"/>
                    <a:pt x="498" y="402"/>
                  </a:cubicBezTo>
                  <a:cubicBezTo>
                    <a:pt x="498" y="403"/>
                    <a:pt x="498" y="404"/>
                    <a:pt x="498" y="406"/>
                  </a:cubicBezTo>
                  <a:cubicBezTo>
                    <a:pt x="499" y="401"/>
                    <a:pt x="499" y="401"/>
                    <a:pt x="499" y="401"/>
                  </a:cubicBezTo>
                  <a:cubicBezTo>
                    <a:pt x="502" y="395"/>
                    <a:pt x="504" y="390"/>
                    <a:pt x="507" y="385"/>
                  </a:cubicBezTo>
                  <a:cubicBezTo>
                    <a:pt x="512" y="376"/>
                    <a:pt x="515" y="369"/>
                    <a:pt x="516" y="365"/>
                  </a:cubicBezTo>
                  <a:cubicBezTo>
                    <a:pt x="518" y="357"/>
                    <a:pt x="522" y="341"/>
                    <a:pt x="526" y="321"/>
                  </a:cubicBezTo>
                  <a:cubicBezTo>
                    <a:pt x="530" y="323"/>
                    <a:pt x="534" y="323"/>
                    <a:pt x="538" y="322"/>
                  </a:cubicBezTo>
                  <a:cubicBezTo>
                    <a:pt x="549" y="317"/>
                    <a:pt x="550" y="302"/>
                    <a:pt x="550" y="291"/>
                  </a:cubicBezTo>
                  <a:cubicBezTo>
                    <a:pt x="550" y="289"/>
                    <a:pt x="550" y="287"/>
                    <a:pt x="550" y="285"/>
                  </a:cubicBezTo>
                  <a:cubicBezTo>
                    <a:pt x="550" y="284"/>
                    <a:pt x="550" y="284"/>
                    <a:pt x="550" y="283"/>
                  </a:cubicBezTo>
                  <a:cubicBezTo>
                    <a:pt x="550" y="273"/>
                    <a:pt x="553" y="261"/>
                    <a:pt x="557" y="252"/>
                  </a:cubicBezTo>
                  <a:cubicBezTo>
                    <a:pt x="560" y="242"/>
                    <a:pt x="563" y="234"/>
                    <a:pt x="565" y="224"/>
                  </a:cubicBezTo>
                  <a:cubicBezTo>
                    <a:pt x="565" y="222"/>
                    <a:pt x="565" y="220"/>
                    <a:pt x="565" y="219"/>
                  </a:cubicBezTo>
                  <a:cubicBezTo>
                    <a:pt x="565" y="211"/>
                    <a:pt x="562" y="203"/>
                    <a:pt x="553" y="202"/>
                  </a:cubicBezTo>
                  <a:cubicBezTo>
                    <a:pt x="547" y="202"/>
                    <a:pt x="542" y="206"/>
                    <a:pt x="538" y="211"/>
                  </a:cubicBezTo>
                  <a:cubicBezTo>
                    <a:pt x="538" y="211"/>
                    <a:pt x="538" y="211"/>
                    <a:pt x="538" y="211"/>
                  </a:cubicBezTo>
                  <a:cubicBezTo>
                    <a:pt x="538" y="211"/>
                    <a:pt x="538" y="212"/>
                    <a:pt x="538" y="212"/>
                  </a:cubicBezTo>
                  <a:cubicBezTo>
                    <a:pt x="538" y="210"/>
                    <a:pt x="538" y="208"/>
                    <a:pt x="538" y="206"/>
                  </a:cubicBezTo>
                  <a:cubicBezTo>
                    <a:pt x="539" y="196"/>
                    <a:pt x="541" y="185"/>
                    <a:pt x="539" y="176"/>
                  </a:cubicBezTo>
                  <a:cubicBezTo>
                    <a:pt x="539" y="174"/>
                    <a:pt x="539" y="173"/>
                    <a:pt x="538" y="171"/>
                  </a:cubicBezTo>
                  <a:cubicBezTo>
                    <a:pt x="538" y="169"/>
                    <a:pt x="537" y="167"/>
                    <a:pt x="537" y="165"/>
                  </a:cubicBezTo>
                  <a:cubicBezTo>
                    <a:pt x="536" y="159"/>
                    <a:pt x="535" y="153"/>
                    <a:pt x="534" y="147"/>
                  </a:cubicBezTo>
                  <a:cubicBezTo>
                    <a:pt x="529" y="117"/>
                    <a:pt x="517" y="94"/>
                    <a:pt x="501" y="68"/>
                  </a:cubicBezTo>
                  <a:cubicBezTo>
                    <a:pt x="495" y="60"/>
                    <a:pt x="489" y="53"/>
                    <a:pt x="482" y="46"/>
                  </a:cubicBezTo>
                  <a:cubicBezTo>
                    <a:pt x="471" y="35"/>
                    <a:pt x="457" y="26"/>
                    <a:pt x="443" y="20"/>
                  </a:cubicBezTo>
                  <a:cubicBezTo>
                    <a:pt x="443" y="20"/>
                    <a:pt x="442" y="19"/>
                    <a:pt x="442" y="19"/>
                  </a:cubicBezTo>
                  <a:cubicBezTo>
                    <a:pt x="446" y="20"/>
                    <a:pt x="450" y="21"/>
                    <a:pt x="454" y="21"/>
                  </a:cubicBezTo>
                  <a:cubicBezTo>
                    <a:pt x="448" y="15"/>
                    <a:pt x="431" y="11"/>
                    <a:pt x="422" y="9"/>
                  </a:cubicBezTo>
                  <a:cubicBezTo>
                    <a:pt x="411" y="6"/>
                    <a:pt x="400" y="6"/>
                    <a:pt x="389" y="6"/>
                  </a:cubicBezTo>
                  <a:cubicBezTo>
                    <a:pt x="393" y="5"/>
                    <a:pt x="397" y="3"/>
                    <a:pt x="401" y="3"/>
                  </a:cubicBezTo>
                  <a:cubicBezTo>
                    <a:pt x="385" y="0"/>
                    <a:pt x="353" y="2"/>
                    <a:pt x="336" y="13"/>
                  </a:cubicBezTo>
                  <a:cubicBezTo>
                    <a:pt x="334" y="13"/>
                    <a:pt x="331" y="14"/>
                    <a:pt x="328" y="15"/>
                  </a:cubicBezTo>
                  <a:cubicBezTo>
                    <a:pt x="311" y="15"/>
                    <a:pt x="294" y="17"/>
                    <a:pt x="278" y="26"/>
                  </a:cubicBezTo>
                  <a:cubicBezTo>
                    <a:pt x="284" y="27"/>
                    <a:pt x="293" y="22"/>
                    <a:pt x="299" y="25"/>
                  </a:cubicBezTo>
                  <a:cubicBezTo>
                    <a:pt x="281" y="29"/>
                    <a:pt x="264" y="35"/>
                    <a:pt x="252" y="51"/>
                  </a:cubicBezTo>
                  <a:cubicBezTo>
                    <a:pt x="259" y="47"/>
                    <a:pt x="267" y="45"/>
                    <a:pt x="275" y="44"/>
                  </a:cubicBezTo>
                  <a:cubicBezTo>
                    <a:pt x="261" y="53"/>
                    <a:pt x="243" y="62"/>
                    <a:pt x="234" y="76"/>
                  </a:cubicBezTo>
                  <a:cubicBezTo>
                    <a:pt x="241" y="73"/>
                    <a:pt x="248" y="68"/>
                    <a:pt x="255" y="65"/>
                  </a:cubicBezTo>
                  <a:cubicBezTo>
                    <a:pt x="248" y="72"/>
                    <a:pt x="244" y="80"/>
                    <a:pt x="241" y="89"/>
                  </a:cubicBezTo>
                  <a:cubicBezTo>
                    <a:pt x="234" y="101"/>
                    <a:pt x="228" y="115"/>
                    <a:pt x="226" y="131"/>
                  </a:cubicBezTo>
                  <a:cubicBezTo>
                    <a:pt x="224" y="138"/>
                    <a:pt x="224" y="146"/>
                    <a:pt x="224" y="154"/>
                  </a:cubicBezTo>
                  <a:cubicBezTo>
                    <a:pt x="224" y="178"/>
                    <a:pt x="224" y="201"/>
                    <a:pt x="231" y="224"/>
                  </a:cubicBezTo>
                  <a:cubicBezTo>
                    <a:pt x="231" y="224"/>
                    <a:pt x="231" y="224"/>
                    <a:pt x="231" y="224"/>
                  </a:cubicBezTo>
                  <a:cubicBezTo>
                    <a:pt x="231" y="225"/>
                    <a:pt x="231" y="226"/>
                    <a:pt x="232" y="227"/>
                  </a:cubicBezTo>
                  <a:cubicBezTo>
                    <a:pt x="232" y="228"/>
                    <a:pt x="233" y="230"/>
                    <a:pt x="233" y="232"/>
                  </a:cubicBezTo>
                  <a:cubicBezTo>
                    <a:pt x="233" y="232"/>
                    <a:pt x="233" y="232"/>
                    <a:pt x="233" y="232"/>
                  </a:cubicBezTo>
                  <a:cubicBezTo>
                    <a:pt x="234" y="234"/>
                    <a:pt x="234" y="235"/>
                    <a:pt x="235" y="237"/>
                  </a:cubicBezTo>
                  <a:cubicBezTo>
                    <a:pt x="235" y="237"/>
                    <a:pt x="235" y="237"/>
                    <a:pt x="235" y="238"/>
                  </a:cubicBezTo>
                  <a:cubicBezTo>
                    <a:pt x="235" y="239"/>
                    <a:pt x="236" y="241"/>
                    <a:pt x="236" y="243"/>
                  </a:cubicBezTo>
                  <a:cubicBezTo>
                    <a:pt x="236" y="243"/>
                    <a:pt x="236" y="243"/>
                    <a:pt x="236" y="243"/>
                  </a:cubicBezTo>
                  <a:cubicBezTo>
                    <a:pt x="237" y="245"/>
                    <a:pt x="237" y="246"/>
                    <a:pt x="238" y="248"/>
                  </a:cubicBezTo>
                  <a:cubicBezTo>
                    <a:pt x="238" y="248"/>
                    <a:pt x="238" y="248"/>
                    <a:pt x="238" y="249"/>
                  </a:cubicBezTo>
                  <a:cubicBezTo>
                    <a:pt x="239" y="250"/>
                    <a:pt x="239" y="252"/>
                    <a:pt x="240" y="253"/>
                  </a:cubicBezTo>
                  <a:cubicBezTo>
                    <a:pt x="240" y="254"/>
                    <a:pt x="240" y="254"/>
                    <a:pt x="241" y="255"/>
                  </a:cubicBezTo>
                  <a:cubicBezTo>
                    <a:pt x="241" y="256"/>
                    <a:pt x="242" y="257"/>
                    <a:pt x="242" y="259"/>
                  </a:cubicBezTo>
                  <a:cubicBezTo>
                    <a:pt x="243" y="259"/>
                    <a:pt x="243" y="260"/>
                    <a:pt x="243" y="260"/>
                  </a:cubicBezTo>
                  <a:cubicBezTo>
                    <a:pt x="244" y="262"/>
                    <a:pt x="244" y="263"/>
                    <a:pt x="245" y="264"/>
                  </a:cubicBezTo>
                  <a:cubicBezTo>
                    <a:pt x="245" y="265"/>
                    <a:pt x="245" y="265"/>
                    <a:pt x="245" y="265"/>
                  </a:cubicBezTo>
                  <a:cubicBezTo>
                    <a:pt x="242" y="264"/>
                    <a:pt x="239" y="264"/>
                    <a:pt x="236" y="264"/>
                  </a:cubicBezTo>
                  <a:cubicBezTo>
                    <a:pt x="232" y="265"/>
                    <a:pt x="229" y="265"/>
                    <a:pt x="227" y="267"/>
                  </a:cubicBezTo>
                  <a:cubicBezTo>
                    <a:pt x="219" y="271"/>
                    <a:pt x="218" y="279"/>
                    <a:pt x="218" y="287"/>
                  </a:cubicBezTo>
                  <a:cubicBezTo>
                    <a:pt x="219" y="297"/>
                    <a:pt x="227" y="304"/>
                    <a:pt x="234" y="311"/>
                  </a:cubicBezTo>
                  <a:cubicBezTo>
                    <a:pt x="246" y="323"/>
                    <a:pt x="252" y="339"/>
                    <a:pt x="261" y="352"/>
                  </a:cubicBezTo>
                  <a:cubicBezTo>
                    <a:pt x="265" y="357"/>
                    <a:pt x="271" y="364"/>
                    <a:pt x="279" y="363"/>
                  </a:cubicBezTo>
                  <a:cubicBezTo>
                    <a:pt x="279" y="363"/>
                    <a:pt x="279" y="363"/>
                    <a:pt x="279" y="363"/>
                  </a:cubicBezTo>
                  <a:cubicBezTo>
                    <a:pt x="279" y="363"/>
                    <a:pt x="279" y="363"/>
                    <a:pt x="279" y="363"/>
                  </a:cubicBezTo>
                  <a:cubicBezTo>
                    <a:pt x="281" y="362"/>
                    <a:pt x="283" y="361"/>
                    <a:pt x="284" y="360"/>
                  </a:cubicBezTo>
                  <a:cubicBezTo>
                    <a:pt x="292" y="376"/>
                    <a:pt x="301" y="392"/>
                    <a:pt x="310" y="403"/>
                  </a:cubicBezTo>
                  <a:cubicBezTo>
                    <a:pt x="313" y="427"/>
                    <a:pt x="315" y="465"/>
                    <a:pt x="301" y="480"/>
                  </a:cubicBezTo>
                  <a:cubicBezTo>
                    <a:pt x="281" y="503"/>
                    <a:pt x="221" y="510"/>
                    <a:pt x="194" y="516"/>
                  </a:cubicBezTo>
                  <a:cubicBezTo>
                    <a:pt x="167" y="523"/>
                    <a:pt x="91" y="519"/>
                    <a:pt x="79" y="655"/>
                  </a:cubicBezTo>
                  <a:cubicBezTo>
                    <a:pt x="68" y="790"/>
                    <a:pt x="15" y="884"/>
                    <a:pt x="7" y="982"/>
                  </a:cubicBezTo>
                  <a:cubicBezTo>
                    <a:pt x="0" y="1081"/>
                    <a:pt x="15" y="1213"/>
                    <a:pt x="17" y="1245"/>
                  </a:cubicBezTo>
                  <a:cubicBezTo>
                    <a:pt x="20" y="1278"/>
                    <a:pt x="22" y="1347"/>
                    <a:pt x="11" y="1379"/>
                  </a:cubicBezTo>
                  <a:cubicBezTo>
                    <a:pt x="0" y="1410"/>
                    <a:pt x="8" y="1454"/>
                    <a:pt x="8" y="1454"/>
                  </a:cubicBezTo>
                  <a:cubicBezTo>
                    <a:pt x="8" y="1454"/>
                    <a:pt x="8" y="1454"/>
                    <a:pt x="8" y="1454"/>
                  </a:cubicBezTo>
                  <a:cubicBezTo>
                    <a:pt x="8" y="1455"/>
                    <a:pt x="8" y="1455"/>
                    <a:pt x="8" y="1455"/>
                  </a:cubicBezTo>
                  <a:cubicBezTo>
                    <a:pt x="8" y="1455"/>
                    <a:pt x="13" y="1461"/>
                    <a:pt x="21" y="1468"/>
                  </a:cubicBezTo>
                  <a:cubicBezTo>
                    <a:pt x="21" y="1470"/>
                    <a:pt x="22" y="1472"/>
                    <a:pt x="24" y="1474"/>
                  </a:cubicBezTo>
                  <a:cubicBezTo>
                    <a:pt x="22" y="1469"/>
                    <a:pt x="22" y="1469"/>
                    <a:pt x="22" y="1469"/>
                  </a:cubicBezTo>
                  <a:cubicBezTo>
                    <a:pt x="29" y="1476"/>
                    <a:pt x="39" y="1483"/>
                    <a:pt x="45" y="1483"/>
                  </a:cubicBezTo>
                  <a:cubicBezTo>
                    <a:pt x="45" y="1483"/>
                    <a:pt x="78" y="1509"/>
                    <a:pt x="96" y="1508"/>
                  </a:cubicBezTo>
                  <a:cubicBezTo>
                    <a:pt x="100" y="1507"/>
                    <a:pt x="99" y="1498"/>
                    <a:pt x="99" y="1498"/>
                  </a:cubicBezTo>
                  <a:cubicBezTo>
                    <a:pt x="99" y="1498"/>
                    <a:pt x="110" y="1500"/>
                    <a:pt x="110" y="1491"/>
                  </a:cubicBezTo>
                  <a:cubicBezTo>
                    <a:pt x="110" y="1490"/>
                    <a:pt x="110" y="1489"/>
                    <a:pt x="110" y="1489"/>
                  </a:cubicBezTo>
                  <a:cubicBezTo>
                    <a:pt x="108" y="1480"/>
                    <a:pt x="89" y="1472"/>
                    <a:pt x="88" y="1471"/>
                  </a:cubicBezTo>
                  <a:cubicBezTo>
                    <a:pt x="88" y="1465"/>
                    <a:pt x="86" y="1423"/>
                    <a:pt x="86" y="1421"/>
                  </a:cubicBezTo>
                  <a:cubicBezTo>
                    <a:pt x="85" y="1419"/>
                    <a:pt x="99" y="1400"/>
                    <a:pt x="101" y="1398"/>
                  </a:cubicBezTo>
                  <a:cubicBezTo>
                    <a:pt x="101" y="1401"/>
                    <a:pt x="100" y="1413"/>
                    <a:pt x="102" y="1425"/>
                  </a:cubicBezTo>
                  <a:cubicBezTo>
                    <a:pt x="105" y="1442"/>
                    <a:pt x="113" y="1460"/>
                    <a:pt x="133" y="1463"/>
                  </a:cubicBezTo>
                  <a:cubicBezTo>
                    <a:pt x="133" y="1463"/>
                    <a:pt x="136" y="1426"/>
                    <a:pt x="138" y="1420"/>
                  </a:cubicBezTo>
                  <a:cubicBezTo>
                    <a:pt x="139" y="1414"/>
                    <a:pt x="139" y="1350"/>
                    <a:pt x="139" y="1350"/>
                  </a:cubicBezTo>
                  <a:cubicBezTo>
                    <a:pt x="139" y="1350"/>
                    <a:pt x="139" y="1348"/>
                    <a:pt x="138" y="1345"/>
                  </a:cubicBezTo>
                  <a:cubicBezTo>
                    <a:pt x="137" y="1339"/>
                    <a:pt x="133" y="1325"/>
                    <a:pt x="118" y="1306"/>
                  </a:cubicBezTo>
                  <a:cubicBezTo>
                    <a:pt x="109" y="1294"/>
                    <a:pt x="105" y="1282"/>
                    <a:pt x="103" y="1269"/>
                  </a:cubicBezTo>
                  <a:cubicBezTo>
                    <a:pt x="100" y="1252"/>
                    <a:pt x="101" y="1236"/>
                    <a:pt x="100" y="1223"/>
                  </a:cubicBezTo>
                  <a:cubicBezTo>
                    <a:pt x="98" y="1200"/>
                    <a:pt x="117" y="1048"/>
                    <a:pt x="122" y="1031"/>
                  </a:cubicBezTo>
                  <a:cubicBezTo>
                    <a:pt x="128" y="1014"/>
                    <a:pt x="132" y="953"/>
                    <a:pt x="131" y="934"/>
                  </a:cubicBezTo>
                  <a:cubicBezTo>
                    <a:pt x="129" y="914"/>
                    <a:pt x="166" y="815"/>
                    <a:pt x="168" y="810"/>
                  </a:cubicBezTo>
                  <a:cubicBezTo>
                    <a:pt x="170" y="809"/>
                    <a:pt x="170" y="809"/>
                    <a:pt x="170" y="809"/>
                  </a:cubicBezTo>
                  <a:cubicBezTo>
                    <a:pt x="170" y="825"/>
                    <a:pt x="171" y="841"/>
                    <a:pt x="172" y="855"/>
                  </a:cubicBezTo>
                  <a:cubicBezTo>
                    <a:pt x="178" y="907"/>
                    <a:pt x="181" y="1087"/>
                    <a:pt x="176" y="1126"/>
                  </a:cubicBezTo>
                  <a:cubicBezTo>
                    <a:pt x="171" y="1165"/>
                    <a:pt x="182" y="1180"/>
                    <a:pt x="162" y="1319"/>
                  </a:cubicBezTo>
                  <a:cubicBezTo>
                    <a:pt x="161" y="1319"/>
                    <a:pt x="161" y="1319"/>
                    <a:pt x="161" y="1319"/>
                  </a:cubicBezTo>
                  <a:cubicBezTo>
                    <a:pt x="161" y="1319"/>
                    <a:pt x="151" y="1402"/>
                    <a:pt x="147" y="1433"/>
                  </a:cubicBezTo>
                  <a:cubicBezTo>
                    <a:pt x="143" y="1460"/>
                    <a:pt x="136" y="1546"/>
                    <a:pt x="149" y="1620"/>
                  </a:cubicBezTo>
                  <a:cubicBezTo>
                    <a:pt x="151" y="1630"/>
                    <a:pt x="153" y="1640"/>
                    <a:pt x="156" y="1650"/>
                  </a:cubicBezTo>
                  <a:cubicBezTo>
                    <a:pt x="164" y="1679"/>
                    <a:pt x="169" y="1704"/>
                    <a:pt x="173" y="1727"/>
                  </a:cubicBezTo>
                  <a:cubicBezTo>
                    <a:pt x="180" y="1765"/>
                    <a:pt x="182" y="1798"/>
                    <a:pt x="180" y="1833"/>
                  </a:cubicBezTo>
                  <a:cubicBezTo>
                    <a:pt x="177" y="1890"/>
                    <a:pt x="190" y="1943"/>
                    <a:pt x="191" y="1997"/>
                  </a:cubicBezTo>
                  <a:cubicBezTo>
                    <a:pt x="192" y="2041"/>
                    <a:pt x="197" y="2161"/>
                    <a:pt x="216" y="2265"/>
                  </a:cubicBezTo>
                  <a:cubicBezTo>
                    <a:pt x="220" y="2289"/>
                    <a:pt x="225" y="2313"/>
                    <a:pt x="231" y="2334"/>
                  </a:cubicBezTo>
                  <a:cubicBezTo>
                    <a:pt x="234" y="2345"/>
                    <a:pt x="236" y="2355"/>
                    <a:pt x="238" y="2364"/>
                  </a:cubicBezTo>
                  <a:cubicBezTo>
                    <a:pt x="255" y="2457"/>
                    <a:pt x="224" y="2499"/>
                    <a:pt x="224" y="2499"/>
                  </a:cubicBezTo>
                  <a:cubicBezTo>
                    <a:pt x="224" y="2499"/>
                    <a:pt x="200" y="2541"/>
                    <a:pt x="192" y="2571"/>
                  </a:cubicBezTo>
                  <a:cubicBezTo>
                    <a:pt x="187" y="2589"/>
                    <a:pt x="173" y="2594"/>
                    <a:pt x="168" y="2608"/>
                  </a:cubicBezTo>
                  <a:cubicBezTo>
                    <a:pt x="164" y="2620"/>
                    <a:pt x="150" y="2629"/>
                    <a:pt x="153" y="2648"/>
                  </a:cubicBezTo>
                  <a:cubicBezTo>
                    <a:pt x="153" y="2651"/>
                    <a:pt x="154" y="2654"/>
                    <a:pt x="155" y="2657"/>
                  </a:cubicBezTo>
                  <a:cubicBezTo>
                    <a:pt x="155" y="2657"/>
                    <a:pt x="160" y="2682"/>
                    <a:pt x="172" y="2673"/>
                  </a:cubicBezTo>
                  <a:cubicBezTo>
                    <a:pt x="172" y="2673"/>
                    <a:pt x="182" y="2690"/>
                    <a:pt x="194" y="2683"/>
                  </a:cubicBezTo>
                  <a:cubicBezTo>
                    <a:pt x="194" y="2684"/>
                    <a:pt x="194" y="2684"/>
                    <a:pt x="194" y="2685"/>
                  </a:cubicBezTo>
                  <a:cubicBezTo>
                    <a:pt x="195" y="2683"/>
                    <a:pt x="195" y="2683"/>
                    <a:pt x="195" y="2683"/>
                  </a:cubicBezTo>
                  <a:cubicBezTo>
                    <a:pt x="196" y="2685"/>
                    <a:pt x="211" y="2700"/>
                    <a:pt x="221" y="2685"/>
                  </a:cubicBezTo>
                  <a:cubicBezTo>
                    <a:pt x="221" y="2686"/>
                    <a:pt x="221" y="2687"/>
                    <a:pt x="222" y="2689"/>
                  </a:cubicBezTo>
                  <a:cubicBezTo>
                    <a:pt x="223" y="2696"/>
                    <a:pt x="228" y="2706"/>
                    <a:pt x="249" y="2705"/>
                  </a:cubicBezTo>
                  <a:cubicBezTo>
                    <a:pt x="279" y="2703"/>
                    <a:pt x="281" y="2690"/>
                    <a:pt x="280" y="2672"/>
                  </a:cubicBezTo>
                  <a:cubicBezTo>
                    <a:pt x="279" y="2654"/>
                    <a:pt x="293" y="2651"/>
                    <a:pt x="293" y="2651"/>
                  </a:cubicBezTo>
                  <a:cubicBezTo>
                    <a:pt x="293" y="2651"/>
                    <a:pt x="314" y="2635"/>
                    <a:pt x="314" y="2616"/>
                  </a:cubicBezTo>
                  <a:cubicBezTo>
                    <a:pt x="314" y="2596"/>
                    <a:pt x="328" y="2580"/>
                    <a:pt x="328" y="2580"/>
                  </a:cubicBezTo>
                  <a:cubicBezTo>
                    <a:pt x="328" y="2580"/>
                    <a:pt x="344" y="2573"/>
                    <a:pt x="337" y="2535"/>
                  </a:cubicBezTo>
                  <a:cubicBezTo>
                    <a:pt x="337" y="2532"/>
                    <a:pt x="336" y="2528"/>
                    <a:pt x="335" y="2524"/>
                  </a:cubicBezTo>
                  <a:cubicBezTo>
                    <a:pt x="335" y="2523"/>
                    <a:pt x="341" y="2500"/>
                    <a:pt x="337" y="2478"/>
                  </a:cubicBezTo>
                  <a:cubicBezTo>
                    <a:pt x="337" y="2477"/>
                    <a:pt x="336" y="2475"/>
                    <a:pt x="336" y="2473"/>
                  </a:cubicBezTo>
                  <a:cubicBezTo>
                    <a:pt x="336" y="2472"/>
                    <a:pt x="335" y="2471"/>
                    <a:pt x="335" y="2469"/>
                  </a:cubicBezTo>
                  <a:cubicBezTo>
                    <a:pt x="330" y="2440"/>
                    <a:pt x="332" y="2368"/>
                    <a:pt x="333" y="2341"/>
                  </a:cubicBezTo>
                  <a:cubicBezTo>
                    <a:pt x="334" y="2311"/>
                    <a:pt x="352" y="2147"/>
                    <a:pt x="340" y="2083"/>
                  </a:cubicBezTo>
                  <a:cubicBezTo>
                    <a:pt x="340" y="2083"/>
                    <a:pt x="340" y="2083"/>
                    <a:pt x="340" y="2082"/>
                  </a:cubicBezTo>
                  <a:cubicBezTo>
                    <a:pt x="340" y="2082"/>
                    <a:pt x="340" y="2082"/>
                    <a:pt x="340" y="2082"/>
                  </a:cubicBezTo>
                  <a:cubicBezTo>
                    <a:pt x="339" y="2079"/>
                    <a:pt x="339" y="2076"/>
                    <a:pt x="338" y="2073"/>
                  </a:cubicBezTo>
                  <a:cubicBezTo>
                    <a:pt x="321" y="1974"/>
                    <a:pt x="348" y="1939"/>
                    <a:pt x="348" y="1890"/>
                  </a:cubicBezTo>
                  <a:cubicBezTo>
                    <a:pt x="348" y="1890"/>
                    <a:pt x="352" y="1833"/>
                    <a:pt x="346" y="1787"/>
                  </a:cubicBezTo>
                  <a:cubicBezTo>
                    <a:pt x="341" y="1740"/>
                    <a:pt x="351" y="1688"/>
                    <a:pt x="357" y="1629"/>
                  </a:cubicBezTo>
                  <a:cubicBezTo>
                    <a:pt x="360" y="1591"/>
                    <a:pt x="366" y="1555"/>
                    <a:pt x="370" y="1527"/>
                  </a:cubicBezTo>
                  <a:cubicBezTo>
                    <a:pt x="375" y="1529"/>
                    <a:pt x="381" y="1530"/>
                    <a:pt x="387" y="1530"/>
                  </a:cubicBezTo>
                  <a:cubicBezTo>
                    <a:pt x="389" y="1530"/>
                    <a:pt x="391" y="1530"/>
                    <a:pt x="393" y="1529"/>
                  </a:cubicBezTo>
                  <a:cubicBezTo>
                    <a:pt x="397" y="1557"/>
                    <a:pt x="403" y="1592"/>
                    <a:pt x="406" y="1628"/>
                  </a:cubicBezTo>
                  <a:cubicBezTo>
                    <a:pt x="412" y="1687"/>
                    <a:pt x="422" y="1739"/>
                    <a:pt x="416" y="1786"/>
                  </a:cubicBezTo>
                  <a:cubicBezTo>
                    <a:pt x="411" y="1833"/>
                    <a:pt x="415" y="1889"/>
                    <a:pt x="415" y="1889"/>
                  </a:cubicBezTo>
                  <a:cubicBezTo>
                    <a:pt x="415" y="1900"/>
                    <a:pt x="416" y="1911"/>
                    <a:pt x="418" y="1921"/>
                  </a:cubicBezTo>
                  <a:cubicBezTo>
                    <a:pt x="420" y="1934"/>
                    <a:pt x="423" y="1946"/>
                    <a:pt x="426" y="1960"/>
                  </a:cubicBezTo>
                  <a:cubicBezTo>
                    <a:pt x="431" y="1989"/>
                    <a:pt x="434" y="2026"/>
                    <a:pt x="423" y="2082"/>
                  </a:cubicBezTo>
                  <a:cubicBezTo>
                    <a:pt x="411" y="2147"/>
                    <a:pt x="429" y="2311"/>
                    <a:pt x="430" y="2340"/>
                  </a:cubicBezTo>
                  <a:cubicBezTo>
                    <a:pt x="431" y="2369"/>
                    <a:pt x="433" y="2450"/>
                    <a:pt x="427" y="2473"/>
                  </a:cubicBezTo>
                  <a:cubicBezTo>
                    <a:pt x="423" y="2490"/>
                    <a:pt x="425" y="2507"/>
                    <a:pt x="426" y="2516"/>
                  </a:cubicBezTo>
                  <a:cubicBezTo>
                    <a:pt x="427" y="2520"/>
                    <a:pt x="428" y="2522"/>
                    <a:pt x="428" y="2523"/>
                  </a:cubicBezTo>
                  <a:cubicBezTo>
                    <a:pt x="423" y="2541"/>
                    <a:pt x="423" y="2553"/>
                    <a:pt x="425" y="2562"/>
                  </a:cubicBezTo>
                  <a:cubicBezTo>
                    <a:pt x="428" y="2576"/>
                    <a:pt x="435" y="2580"/>
                    <a:pt x="435" y="2580"/>
                  </a:cubicBezTo>
                  <a:cubicBezTo>
                    <a:pt x="435" y="2580"/>
                    <a:pt x="446" y="2592"/>
                    <a:pt x="449" y="2608"/>
                  </a:cubicBezTo>
                  <a:cubicBezTo>
                    <a:pt x="449" y="2610"/>
                    <a:pt x="449" y="2613"/>
                    <a:pt x="449" y="2615"/>
                  </a:cubicBezTo>
                  <a:cubicBezTo>
                    <a:pt x="449" y="2616"/>
                    <a:pt x="449" y="2618"/>
                    <a:pt x="450" y="2619"/>
                  </a:cubicBezTo>
                  <a:cubicBezTo>
                    <a:pt x="452" y="2637"/>
                    <a:pt x="470" y="2651"/>
                    <a:pt x="470" y="2651"/>
                  </a:cubicBezTo>
                  <a:cubicBezTo>
                    <a:pt x="470" y="2651"/>
                    <a:pt x="480" y="2653"/>
                    <a:pt x="483" y="2665"/>
                  </a:cubicBezTo>
                  <a:cubicBezTo>
                    <a:pt x="483" y="2667"/>
                    <a:pt x="483" y="2669"/>
                    <a:pt x="483" y="2671"/>
                  </a:cubicBezTo>
                  <a:cubicBezTo>
                    <a:pt x="483" y="2676"/>
                    <a:pt x="483" y="2680"/>
                    <a:pt x="483" y="2684"/>
                  </a:cubicBezTo>
                  <a:cubicBezTo>
                    <a:pt x="485" y="2696"/>
                    <a:pt x="492" y="2703"/>
                    <a:pt x="514" y="2705"/>
                  </a:cubicBezTo>
                  <a:cubicBezTo>
                    <a:pt x="544" y="2707"/>
                    <a:pt x="542" y="2685"/>
                    <a:pt x="542" y="2685"/>
                  </a:cubicBezTo>
                  <a:cubicBezTo>
                    <a:pt x="551" y="2699"/>
                    <a:pt x="566" y="2686"/>
                    <a:pt x="568" y="2683"/>
                  </a:cubicBezTo>
                  <a:cubicBezTo>
                    <a:pt x="569" y="2685"/>
                    <a:pt x="569" y="2685"/>
                    <a:pt x="569" y="2685"/>
                  </a:cubicBezTo>
                  <a:cubicBezTo>
                    <a:pt x="569" y="2684"/>
                    <a:pt x="569" y="2684"/>
                    <a:pt x="569" y="2683"/>
                  </a:cubicBezTo>
                  <a:cubicBezTo>
                    <a:pt x="581" y="2690"/>
                    <a:pt x="591" y="2673"/>
                    <a:pt x="591" y="2673"/>
                  </a:cubicBezTo>
                  <a:cubicBezTo>
                    <a:pt x="603" y="2682"/>
                    <a:pt x="608" y="2657"/>
                    <a:pt x="608" y="2657"/>
                  </a:cubicBezTo>
                  <a:cubicBezTo>
                    <a:pt x="611" y="2649"/>
                    <a:pt x="611" y="2642"/>
                    <a:pt x="610" y="2637"/>
                  </a:cubicBezTo>
                  <a:cubicBezTo>
                    <a:pt x="607" y="2625"/>
                    <a:pt x="598" y="2617"/>
                    <a:pt x="595" y="2608"/>
                  </a:cubicBezTo>
                  <a:cubicBezTo>
                    <a:pt x="590" y="2594"/>
                    <a:pt x="576" y="2589"/>
                    <a:pt x="571" y="2571"/>
                  </a:cubicBezTo>
                  <a:cubicBezTo>
                    <a:pt x="563" y="2541"/>
                    <a:pt x="539" y="2499"/>
                    <a:pt x="539" y="2499"/>
                  </a:cubicBezTo>
                  <a:cubicBezTo>
                    <a:pt x="539" y="2499"/>
                    <a:pt x="528" y="2484"/>
                    <a:pt x="523" y="2454"/>
                  </a:cubicBezTo>
                  <a:cubicBezTo>
                    <a:pt x="518" y="2427"/>
                    <a:pt x="517" y="2387"/>
                    <a:pt x="532" y="2334"/>
                  </a:cubicBezTo>
                  <a:cubicBezTo>
                    <a:pt x="563" y="2220"/>
                    <a:pt x="570" y="2052"/>
                    <a:pt x="572" y="1998"/>
                  </a:cubicBezTo>
                  <a:cubicBezTo>
                    <a:pt x="573" y="1944"/>
                    <a:pt x="586" y="1891"/>
                    <a:pt x="583" y="1834"/>
                  </a:cubicBezTo>
                  <a:cubicBezTo>
                    <a:pt x="580" y="1777"/>
                    <a:pt x="586" y="1729"/>
                    <a:pt x="607" y="1650"/>
                  </a:cubicBezTo>
                  <a:cubicBezTo>
                    <a:pt x="629" y="1572"/>
                    <a:pt x="621" y="1465"/>
                    <a:pt x="623" y="1433"/>
                  </a:cubicBezTo>
                  <a:cubicBezTo>
                    <a:pt x="627" y="1376"/>
                    <a:pt x="620" y="1312"/>
                    <a:pt x="620" y="1312"/>
                  </a:cubicBezTo>
                  <a:cubicBezTo>
                    <a:pt x="620" y="1312"/>
                    <a:pt x="620" y="1312"/>
                    <a:pt x="620" y="1312"/>
                  </a:cubicBezTo>
                  <a:cubicBezTo>
                    <a:pt x="620" y="1311"/>
                    <a:pt x="620" y="1311"/>
                    <a:pt x="620" y="1311"/>
                  </a:cubicBezTo>
                  <a:cubicBezTo>
                    <a:pt x="619" y="1311"/>
                    <a:pt x="619" y="1311"/>
                    <a:pt x="619" y="1311"/>
                  </a:cubicBezTo>
                  <a:cubicBezTo>
                    <a:pt x="618" y="1299"/>
                    <a:pt x="614" y="1276"/>
                    <a:pt x="611" y="1255"/>
                  </a:cubicBezTo>
                  <a:cubicBezTo>
                    <a:pt x="608" y="1242"/>
                    <a:pt x="606" y="1229"/>
                    <a:pt x="603" y="1219"/>
                  </a:cubicBezTo>
                  <a:cubicBezTo>
                    <a:pt x="602" y="1215"/>
                    <a:pt x="601" y="1210"/>
                    <a:pt x="600" y="1204"/>
                  </a:cubicBezTo>
                  <a:cubicBezTo>
                    <a:pt x="593" y="1162"/>
                    <a:pt x="587" y="1083"/>
                    <a:pt x="590" y="1038"/>
                  </a:cubicBezTo>
                  <a:cubicBezTo>
                    <a:pt x="593" y="989"/>
                    <a:pt x="626" y="874"/>
                    <a:pt x="627" y="792"/>
                  </a:cubicBezTo>
                  <a:cubicBezTo>
                    <a:pt x="628" y="793"/>
                    <a:pt x="628" y="793"/>
                    <a:pt x="628" y="793"/>
                  </a:cubicBezTo>
                  <a:cubicBezTo>
                    <a:pt x="628" y="794"/>
                    <a:pt x="628" y="794"/>
                    <a:pt x="628" y="794"/>
                  </a:cubicBezTo>
                  <a:cubicBezTo>
                    <a:pt x="628" y="793"/>
                    <a:pt x="628" y="793"/>
                    <a:pt x="628" y="793"/>
                  </a:cubicBezTo>
                  <a:cubicBezTo>
                    <a:pt x="631" y="799"/>
                    <a:pt x="631" y="799"/>
                    <a:pt x="631" y="799"/>
                  </a:cubicBezTo>
                  <a:cubicBezTo>
                    <a:pt x="632" y="805"/>
                    <a:pt x="634" y="814"/>
                    <a:pt x="636" y="827"/>
                  </a:cubicBezTo>
                  <a:cubicBezTo>
                    <a:pt x="641" y="854"/>
                    <a:pt x="649" y="894"/>
                    <a:pt x="656" y="932"/>
                  </a:cubicBezTo>
                  <a:cubicBezTo>
                    <a:pt x="662" y="970"/>
                    <a:pt x="668" y="1004"/>
                    <a:pt x="668" y="1020"/>
                  </a:cubicBezTo>
                  <a:cubicBezTo>
                    <a:pt x="668" y="1058"/>
                    <a:pt x="669" y="1223"/>
                    <a:pt x="672" y="1250"/>
                  </a:cubicBezTo>
                  <a:cubicBezTo>
                    <a:pt x="676" y="1277"/>
                    <a:pt x="677" y="1307"/>
                    <a:pt x="659" y="1331"/>
                  </a:cubicBezTo>
                  <a:cubicBezTo>
                    <a:pt x="641" y="1356"/>
                    <a:pt x="636" y="1373"/>
                    <a:pt x="634" y="1380"/>
                  </a:cubicBezTo>
                  <a:cubicBezTo>
                    <a:pt x="632" y="1386"/>
                    <a:pt x="633" y="1460"/>
                    <a:pt x="633" y="1460"/>
                  </a:cubicBezTo>
                  <a:cubicBezTo>
                    <a:pt x="634" y="1461"/>
                    <a:pt x="634" y="1461"/>
                    <a:pt x="634" y="1461"/>
                  </a:cubicBezTo>
                  <a:cubicBezTo>
                    <a:pt x="634" y="1461"/>
                    <a:pt x="634" y="1461"/>
                    <a:pt x="634" y="1461"/>
                  </a:cubicBezTo>
                  <a:cubicBezTo>
                    <a:pt x="639" y="1486"/>
                    <a:pt x="639" y="1486"/>
                    <a:pt x="639" y="1486"/>
                  </a:cubicBezTo>
                  <a:cubicBezTo>
                    <a:pt x="665" y="1478"/>
                    <a:pt x="660" y="1412"/>
                    <a:pt x="660" y="1412"/>
                  </a:cubicBezTo>
                  <a:cubicBezTo>
                    <a:pt x="668" y="1421"/>
                    <a:pt x="671" y="1431"/>
                    <a:pt x="672" y="1439"/>
                  </a:cubicBezTo>
                  <a:cubicBezTo>
                    <a:pt x="674" y="1448"/>
                    <a:pt x="674" y="1456"/>
                    <a:pt x="674" y="1461"/>
                  </a:cubicBezTo>
                  <a:cubicBezTo>
                    <a:pt x="675" y="1471"/>
                    <a:pt x="672" y="1497"/>
                    <a:pt x="668" y="1500"/>
                  </a:cubicBezTo>
                  <a:cubicBezTo>
                    <a:pt x="665" y="1502"/>
                    <a:pt x="659" y="1519"/>
                    <a:pt x="661" y="1528"/>
                  </a:cubicBezTo>
                  <a:cubicBezTo>
                    <a:pt x="661" y="1531"/>
                    <a:pt x="662" y="1533"/>
                    <a:pt x="663" y="1534"/>
                  </a:cubicBezTo>
                  <a:cubicBezTo>
                    <a:pt x="670" y="1541"/>
                    <a:pt x="682" y="1532"/>
                    <a:pt x="682" y="1532"/>
                  </a:cubicBezTo>
                  <a:cubicBezTo>
                    <a:pt x="691" y="1537"/>
                    <a:pt x="699" y="1530"/>
                    <a:pt x="704" y="1524"/>
                  </a:cubicBezTo>
                  <a:cubicBezTo>
                    <a:pt x="704" y="1525"/>
                    <a:pt x="704" y="1525"/>
                    <a:pt x="704" y="1526"/>
                  </a:cubicBezTo>
                  <a:cubicBezTo>
                    <a:pt x="705" y="1523"/>
                    <a:pt x="705" y="1523"/>
                    <a:pt x="705" y="1523"/>
                  </a:cubicBezTo>
                  <a:cubicBezTo>
                    <a:pt x="707" y="1521"/>
                    <a:pt x="708" y="1519"/>
                    <a:pt x="708" y="1519"/>
                  </a:cubicBezTo>
                  <a:cubicBezTo>
                    <a:pt x="717" y="1520"/>
                    <a:pt x="741" y="1500"/>
                    <a:pt x="750" y="1481"/>
                  </a:cubicBezTo>
                  <a:cubicBezTo>
                    <a:pt x="760" y="1461"/>
                    <a:pt x="765" y="1408"/>
                    <a:pt x="758" y="1367"/>
                  </a:cubicBezTo>
                  <a:cubicBezTo>
                    <a:pt x="750" y="1327"/>
                    <a:pt x="750" y="1273"/>
                    <a:pt x="758" y="1227"/>
                  </a:cubicBezTo>
                  <a:close/>
                </a:path>
              </a:pathLst>
            </a:custGeom>
            <a:grpFill/>
            <a:ln w="0" cap="rnd" cmpd="sng">
              <a:solidFill>
                <a:schemeClr val="tx1"/>
              </a:solidFill>
              <a:prstDash val="solid"/>
              <a:round/>
              <a:headEnd/>
              <a:tailEnd/>
            </a:ln>
          </p:spPr>
          <p:txBody>
            <a:bodyPr/>
            <a:lstStyle/>
            <a:p>
              <a:endParaRPr lang="fr-FR" sz="1114"/>
            </a:p>
          </p:txBody>
        </p:sp>
      </p:grpSp>
      <p:pic>
        <p:nvPicPr>
          <p:cNvPr id="1026" name="Picture 2" descr="Genome Aggregation Database (gnomAD): Now available on Azure Open Datasets  - Microsoft Tech Community">
            <a:extLst>
              <a:ext uri="{FF2B5EF4-FFF2-40B4-BE49-F238E27FC236}">
                <a16:creationId xmlns:a16="http://schemas.microsoft.com/office/drawing/2014/main" id="{6A4B31A5-2700-B8AA-ABAC-174B8A7CAEAE}"/>
              </a:ext>
            </a:extLst>
          </p:cNvPr>
          <p:cNvPicPr>
            <a:picLocks noChangeAspect="1" noChangeArrowheads="1"/>
          </p:cNvPicPr>
          <p:nvPr/>
        </p:nvPicPr>
        <p:blipFill rotWithShape="1">
          <a:blip r:embed="rId9">
            <a:clrChange>
              <a:clrFrom>
                <a:srgbClr val="FAFAFA"/>
              </a:clrFrom>
              <a:clrTo>
                <a:srgbClr val="FAFAFA">
                  <a:alpha val="0"/>
                </a:srgbClr>
              </a:clrTo>
            </a:clrChange>
            <a:extLst>
              <a:ext uri="{28A0092B-C50C-407E-A947-70E740481C1C}">
                <a14:useLocalDpi xmlns:a14="http://schemas.microsoft.com/office/drawing/2010/main" val="0"/>
              </a:ext>
            </a:extLst>
          </a:blip>
          <a:srcRect t="1" b="25957"/>
          <a:stretch/>
        </p:blipFill>
        <p:spPr bwMode="auto">
          <a:xfrm>
            <a:off x="5063404" y="3139745"/>
            <a:ext cx="673767" cy="27892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The 100,000 Genomes Project Releases EDS Gene Panel - The Ehlers Danlos  Society : The Ehlers Danlos Society">
            <a:extLst>
              <a:ext uri="{FF2B5EF4-FFF2-40B4-BE49-F238E27FC236}">
                <a16:creationId xmlns:a16="http://schemas.microsoft.com/office/drawing/2014/main" id="{729A07F9-9B66-B9CF-2E50-D22ED00BD764}"/>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072468" y="3455840"/>
            <a:ext cx="655638" cy="336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279936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E2CAB63-43F5-73AD-4B3B-BBEAEC1966B5}"/>
              </a:ext>
            </a:extLst>
          </p:cNvPr>
          <p:cNvSpPr txBox="1"/>
          <p:nvPr/>
        </p:nvSpPr>
        <p:spPr>
          <a:xfrm>
            <a:off x="838199" y="1613299"/>
            <a:ext cx="11208027" cy="2308324"/>
          </a:xfrm>
          <a:prstGeom prst="rect">
            <a:avLst/>
          </a:prstGeom>
          <a:noFill/>
        </p:spPr>
        <p:txBody>
          <a:bodyPr wrap="square">
            <a:spAutoFit/>
          </a:bodyPr>
          <a:lstStyle/>
          <a:p>
            <a:r>
              <a:rPr lang="en-US" sz="1600" b="1" dirty="0">
                <a:latin typeface="Arial" panose="020B0604020202020204" pitchFamily="34" charset="0"/>
                <a:cs typeface="Arial" panose="020B0604020202020204" pitchFamily="34" charset="0"/>
              </a:rPr>
              <a:t>Reflections</a:t>
            </a:r>
          </a:p>
          <a:p>
            <a:endParaRPr lang="en-US" sz="1600" b="1"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Selection of cases to reflect all modes of inheritance (inc. incomplete penetrance) and variant types (inc. non-coding)</a:t>
            </a:r>
          </a:p>
          <a:p>
            <a:endParaRPr lang="en-US" sz="16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Increased transparency of assessment method and intended use of submitted metrics</a:t>
            </a:r>
          </a:p>
          <a:p>
            <a:pPr marL="285750" indent="-285750">
              <a:buFont typeface="Arial" panose="020B0604020202020204" pitchFamily="34" charset="0"/>
              <a:buChar char="•"/>
            </a:pPr>
            <a:endParaRPr lang="en-US" sz="16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Standardized collection of data on the methods performed (post-submission) to increase our understanding of the strengths and weaknesses</a:t>
            </a:r>
          </a:p>
          <a:p>
            <a:endParaRPr lang="en-US" sz="1600" dirty="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148E3BD2-C9B0-1179-7268-A615C2DAFC69}"/>
              </a:ext>
            </a:extLst>
          </p:cNvPr>
          <p:cNvSpPr/>
          <p:nvPr/>
        </p:nvSpPr>
        <p:spPr>
          <a:xfrm>
            <a:off x="-180109" y="-96982"/>
            <a:ext cx="12704618" cy="1385455"/>
          </a:xfrm>
          <a:prstGeom prst="rect">
            <a:avLst/>
          </a:prstGeom>
          <a:solidFill>
            <a:srgbClr val="6AA4A2"/>
          </a:solidFill>
          <a:ln>
            <a:solidFill>
              <a:srgbClr val="6AA4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3C01B968-1D92-0AD6-A169-2613DF739E26}"/>
              </a:ext>
            </a:extLst>
          </p:cNvPr>
          <p:cNvSpPr>
            <a:spLocks noGrp="1"/>
          </p:cNvSpPr>
          <p:nvPr>
            <p:ph type="title"/>
          </p:nvPr>
        </p:nvSpPr>
        <p:spPr>
          <a:xfrm>
            <a:off x="838200" y="-67037"/>
            <a:ext cx="10515600" cy="1325563"/>
          </a:xfrm>
        </p:spPr>
        <p:txBody>
          <a:bodyPr>
            <a:normAutofit/>
          </a:bodyPr>
          <a:lstStyle/>
          <a:p>
            <a:r>
              <a:rPr lang="en-US" sz="2500" b="1" dirty="0">
                <a:solidFill>
                  <a:schemeClr val="bg1"/>
                </a:solidFill>
                <a:latin typeface="Arial" panose="020B0604020202020204" pitchFamily="34" charset="0"/>
                <a:cs typeface="Arial" panose="020B0604020202020204" pitchFamily="34" charset="0"/>
              </a:rPr>
              <a:t>Conclusions and reflections</a:t>
            </a:r>
          </a:p>
        </p:txBody>
      </p:sp>
      <p:sp>
        <p:nvSpPr>
          <p:cNvPr id="28" name="Text Box 6">
            <a:extLst>
              <a:ext uri="{FF2B5EF4-FFF2-40B4-BE49-F238E27FC236}">
                <a16:creationId xmlns:a16="http://schemas.microsoft.com/office/drawing/2014/main" id="{E6F97D63-C3BD-0766-30EF-C1E9B3088804}"/>
              </a:ext>
            </a:extLst>
          </p:cNvPr>
          <p:cNvSpPr txBox="1">
            <a:spLocks noChangeArrowheads="1"/>
          </p:cNvSpPr>
          <p:nvPr/>
        </p:nvSpPr>
        <p:spPr bwMode="auto">
          <a:xfrm>
            <a:off x="0" y="6513094"/>
            <a:ext cx="1500732"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dirty="0">
                <a:solidFill>
                  <a:srgbClr val="646164"/>
                </a:solidFill>
                <a:latin typeface="Arial" panose="020B0604020202020204" pitchFamily="34" charset="0"/>
                <a:cs typeface="Arial" panose="020B0604020202020204" pitchFamily="34" charset="0"/>
              </a:rPr>
              <a:t>Created for CAGI 6</a:t>
            </a:r>
          </a:p>
        </p:txBody>
      </p:sp>
      <p:sp>
        <p:nvSpPr>
          <p:cNvPr id="29" name="Text Box 8">
            <a:extLst>
              <a:ext uri="{FF2B5EF4-FFF2-40B4-BE49-F238E27FC236}">
                <a16:creationId xmlns:a16="http://schemas.microsoft.com/office/drawing/2014/main" id="{304C5B43-20CE-CB3C-D210-CC02692E40F8}"/>
              </a:ext>
            </a:extLst>
          </p:cNvPr>
          <p:cNvSpPr txBox="1">
            <a:spLocks noChangeArrowheads="1"/>
          </p:cNvSpPr>
          <p:nvPr/>
        </p:nvSpPr>
        <p:spPr bwMode="auto">
          <a:xfrm>
            <a:off x="10854775" y="6513093"/>
            <a:ext cx="1337225"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sz="1200" dirty="0">
                <a:solidFill>
                  <a:srgbClr val="646164"/>
                </a:solidFill>
                <a:latin typeface="Arial" panose="020B0604020202020204" pitchFamily="34" charset="0"/>
                <a:cs typeface="Arial" panose="020B0604020202020204" pitchFamily="34" charset="0"/>
              </a:rPr>
              <a:t>Sarah L. Stenton</a:t>
            </a:r>
          </a:p>
        </p:txBody>
      </p:sp>
      <p:sp>
        <p:nvSpPr>
          <p:cNvPr id="30" name="Text Box 9">
            <a:extLst>
              <a:ext uri="{FF2B5EF4-FFF2-40B4-BE49-F238E27FC236}">
                <a16:creationId xmlns:a16="http://schemas.microsoft.com/office/drawing/2014/main" id="{163E2DCA-7D46-6A99-0017-9FA5B64C1DAF}"/>
              </a:ext>
            </a:extLst>
          </p:cNvPr>
          <p:cNvSpPr txBox="1">
            <a:spLocks noChangeArrowheads="1"/>
          </p:cNvSpPr>
          <p:nvPr/>
        </p:nvSpPr>
        <p:spPr bwMode="auto">
          <a:xfrm>
            <a:off x="5002649" y="6513094"/>
            <a:ext cx="189667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dirty="0" err="1">
                <a:solidFill>
                  <a:srgbClr val="646164"/>
                </a:solidFill>
                <a:latin typeface="Arial" panose="020B0604020202020204" pitchFamily="34" charset="0"/>
                <a:cs typeface="Arial" panose="020B0604020202020204" pitchFamily="34" charset="0"/>
              </a:rPr>
              <a:t>genomeinterpretation.org</a:t>
            </a:r>
            <a:endParaRPr lang="en-US" altLang="en-US" sz="1200" dirty="0">
              <a:solidFill>
                <a:srgbClr val="646164"/>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554219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4DFB26F-FDDD-DD69-24CB-43BADC1D34BD}"/>
              </a:ext>
            </a:extLst>
          </p:cNvPr>
          <p:cNvSpPr txBox="1"/>
          <p:nvPr/>
        </p:nvSpPr>
        <p:spPr>
          <a:xfrm>
            <a:off x="498764" y="3110926"/>
            <a:ext cx="2107299" cy="2169825"/>
          </a:xfrm>
          <a:prstGeom prst="rect">
            <a:avLst/>
          </a:prstGeom>
          <a:noFill/>
        </p:spPr>
        <p:txBody>
          <a:bodyPr wrap="square">
            <a:spAutoFit/>
          </a:bodyPr>
          <a:lstStyle/>
          <a:p>
            <a:r>
              <a:rPr lang="en-US" sz="1500" b="1" dirty="0">
                <a:latin typeface="Arial" panose="020B0604020202020204" pitchFamily="34" charset="0"/>
                <a:ea typeface="Calibri" panose="020F0502020204030204" pitchFamily="34" charset="0"/>
              </a:rPr>
              <a:t>RGP Team</a:t>
            </a:r>
            <a:endParaRPr lang="en-US" sz="1500" dirty="0">
              <a:effectLst/>
              <a:latin typeface="Arial" panose="020B0604020202020204" pitchFamily="34" charset="0"/>
              <a:ea typeface="Calibri" panose="020F0502020204030204" pitchFamily="34" charset="0"/>
            </a:endParaRPr>
          </a:p>
          <a:p>
            <a:r>
              <a:rPr lang="en-US" sz="1500" dirty="0">
                <a:latin typeface="Arial" panose="020B0604020202020204" pitchFamily="34" charset="0"/>
                <a:ea typeface="Calibri" panose="020F0502020204030204" pitchFamily="34" charset="0"/>
              </a:rPr>
              <a:t>Christina Austin-</a:t>
            </a:r>
            <a:r>
              <a:rPr lang="en-US" sz="1500" dirty="0" err="1">
                <a:latin typeface="Arial" panose="020B0604020202020204" pitchFamily="34" charset="0"/>
                <a:ea typeface="Calibri" panose="020F0502020204030204" pitchFamily="34" charset="0"/>
              </a:rPr>
              <a:t>Tse</a:t>
            </a:r>
            <a:endParaRPr lang="en-US" sz="1500" dirty="0">
              <a:latin typeface="Arial" panose="020B0604020202020204" pitchFamily="34" charset="0"/>
              <a:ea typeface="Calibri" panose="020F0502020204030204" pitchFamily="34" charset="0"/>
            </a:endParaRPr>
          </a:p>
          <a:p>
            <a:r>
              <a:rPr lang="en-US" sz="1500" dirty="0">
                <a:effectLst/>
                <a:latin typeface="Arial" panose="020B0604020202020204" pitchFamily="34" charset="0"/>
                <a:ea typeface="Calibri" panose="020F0502020204030204" pitchFamily="34" charset="0"/>
              </a:rPr>
              <a:t>Stephanie </a:t>
            </a:r>
            <a:r>
              <a:rPr lang="en-US" sz="1500" dirty="0" err="1">
                <a:effectLst/>
                <a:latin typeface="Arial" panose="020B0604020202020204" pitchFamily="34" charset="0"/>
                <a:ea typeface="Calibri" panose="020F0502020204030204" pitchFamily="34" charset="0"/>
              </a:rPr>
              <a:t>DiTroia</a:t>
            </a:r>
            <a:endParaRPr lang="en-US" sz="1500" baseline="30000" dirty="0">
              <a:latin typeface="Arial" panose="020B0604020202020204" pitchFamily="34" charset="0"/>
              <a:ea typeface="Calibri" panose="020F0502020204030204" pitchFamily="34" charset="0"/>
            </a:endParaRPr>
          </a:p>
          <a:p>
            <a:r>
              <a:rPr lang="en-US" sz="1500" dirty="0">
                <a:effectLst/>
                <a:latin typeface="Arial" panose="020B0604020202020204" pitchFamily="34" charset="0"/>
                <a:ea typeface="Calibri" panose="020F0502020204030204" pitchFamily="34" charset="0"/>
              </a:rPr>
              <a:t>Vijay Ganesh</a:t>
            </a:r>
            <a:endParaRPr lang="en-US" sz="1500" baseline="30000" dirty="0">
              <a:latin typeface="Arial" panose="020B0604020202020204" pitchFamily="34" charset="0"/>
              <a:ea typeface="Calibri" panose="020F0502020204030204" pitchFamily="34" charset="0"/>
            </a:endParaRPr>
          </a:p>
          <a:p>
            <a:r>
              <a:rPr lang="en-US" sz="1500" dirty="0">
                <a:effectLst/>
                <a:latin typeface="Arial" panose="020B0604020202020204" pitchFamily="34" charset="0"/>
                <a:ea typeface="Calibri" panose="020F0502020204030204" pitchFamily="34" charset="0"/>
              </a:rPr>
              <a:t>Emily </a:t>
            </a:r>
            <a:r>
              <a:rPr lang="en-US" sz="1500" dirty="0" err="1">
                <a:effectLst/>
                <a:latin typeface="Arial" panose="020B0604020202020204" pitchFamily="34" charset="0"/>
                <a:ea typeface="Calibri" panose="020F0502020204030204" pitchFamily="34" charset="0"/>
              </a:rPr>
              <a:t>Groopman</a:t>
            </a:r>
            <a:endParaRPr lang="en-US" sz="1500" dirty="0">
              <a:effectLst/>
              <a:latin typeface="Arial" panose="020B0604020202020204" pitchFamily="34" charset="0"/>
              <a:ea typeface="Calibri" panose="020F0502020204030204" pitchFamily="34" charset="0"/>
            </a:endParaRPr>
          </a:p>
          <a:p>
            <a:r>
              <a:rPr lang="en-US" sz="1500" dirty="0">
                <a:latin typeface="Arial" panose="020B0604020202020204" pitchFamily="34" charset="0"/>
              </a:rPr>
              <a:t>Stacey Hall</a:t>
            </a:r>
          </a:p>
          <a:p>
            <a:r>
              <a:rPr lang="en-US" sz="1500" dirty="0">
                <a:latin typeface="Arial" panose="020B0604020202020204" pitchFamily="34" charset="0"/>
              </a:rPr>
              <a:t>Katie Larsson</a:t>
            </a:r>
            <a:endParaRPr lang="en-US" sz="1500" baseline="30000" dirty="0">
              <a:latin typeface="Arial" panose="020B0604020202020204" pitchFamily="34" charset="0"/>
              <a:ea typeface="Calibri" panose="020F0502020204030204" pitchFamily="34" charset="0"/>
            </a:endParaRPr>
          </a:p>
          <a:p>
            <a:r>
              <a:rPr lang="en-US" sz="1500" dirty="0">
                <a:effectLst/>
                <a:latin typeface="Arial" panose="020B0604020202020204" pitchFamily="34" charset="0"/>
                <a:ea typeface="Calibri" panose="020F0502020204030204" pitchFamily="34" charset="0"/>
              </a:rPr>
              <a:t>Gabrielle Lemire</a:t>
            </a:r>
          </a:p>
          <a:p>
            <a:r>
              <a:rPr lang="en-US" sz="1500" dirty="0">
                <a:latin typeface="Arial" panose="020B0604020202020204" pitchFamily="34" charset="0"/>
              </a:rPr>
              <a:t>Brian </a:t>
            </a:r>
            <a:r>
              <a:rPr lang="en-US" sz="1500" dirty="0" err="1">
                <a:latin typeface="Arial" panose="020B0604020202020204" pitchFamily="34" charset="0"/>
              </a:rPr>
              <a:t>Mangilog</a:t>
            </a:r>
            <a:endParaRPr lang="en-US" sz="1500" baseline="30000" dirty="0">
              <a:latin typeface="Arial" panose="020B0604020202020204" pitchFamily="34" charset="0"/>
              <a:ea typeface="Calibri" panose="020F0502020204030204" pitchFamily="34" charset="0"/>
            </a:endParaRPr>
          </a:p>
        </p:txBody>
      </p:sp>
      <p:sp>
        <p:nvSpPr>
          <p:cNvPr id="6" name="Rectangle 5">
            <a:extLst>
              <a:ext uri="{FF2B5EF4-FFF2-40B4-BE49-F238E27FC236}">
                <a16:creationId xmlns:a16="http://schemas.microsoft.com/office/drawing/2014/main" id="{8BE04DC3-1A19-481B-3BA0-6CEEEA670936}"/>
              </a:ext>
            </a:extLst>
          </p:cNvPr>
          <p:cNvSpPr/>
          <p:nvPr/>
        </p:nvSpPr>
        <p:spPr>
          <a:xfrm>
            <a:off x="-180109" y="-96982"/>
            <a:ext cx="12704618" cy="1385455"/>
          </a:xfrm>
          <a:prstGeom prst="rect">
            <a:avLst/>
          </a:prstGeom>
          <a:solidFill>
            <a:srgbClr val="6AA4A2"/>
          </a:solidFill>
          <a:ln>
            <a:solidFill>
              <a:srgbClr val="6AA4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4EA39306-3648-ED56-9444-3789F3DAE885}"/>
              </a:ext>
            </a:extLst>
          </p:cNvPr>
          <p:cNvSpPr>
            <a:spLocks noGrp="1"/>
          </p:cNvSpPr>
          <p:nvPr>
            <p:ph type="title"/>
          </p:nvPr>
        </p:nvSpPr>
        <p:spPr>
          <a:xfrm>
            <a:off x="838200" y="-67037"/>
            <a:ext cx="10515600" cy="1325563"/>
          </a:xfrm>
        </p:spPr>
        <p:txBody>
          <a:bodyPr>
            <a:normAutofit/>
          </a:bodyPr>
          <a:lstStyle/>
          <a:p>
            <a:r>
              <a:rPr lang="en-US" sz="2500" b="1" dirty="0">
                <a:solidFill>
                  <a:schemeClr val="bg1"/>
                </a:solidFill>
                <a:latin typeface="Arial" panose="020B0604020202020204" pitchFamily="34" charset="0"/>
                <a:cs typeface="Arial" panose="020B0604020202020204" pitchFamily="34" charset="0"/>
              </a:rPr>
              <a:t>Acknowledgements</a:t>
            </a:r>
          </a:p>
        </p:txBody>
      </p:sp>
      <p:cxnSp>
        <p:nvCxnSpPr>
          <p:cNvPr id="8" name="Straight Connector 7">
            <a:extLst>
              <a:ext uri="{FF2B5EF4-FFF2-40B4-BE49-F238E27FC236}">
                <a16:creationId xmlns:a16="http://schemas.microsoft.com/office/drawing/2014/main" id="{196D2CEE-B9F8-219A-15FA-3BCF7BB7A7DC}"/>
              </a:ext>
            </a:extLst>
          </p:cNvPr>
          <p:cNvCxnSpPr/>
          <p:nvPr/>
        </p:nvCxnSpPr>
        <p:spPr>
          <a:xfrm>
            <a:off x="498764" y="5486400"/>
            <a:ext cx="11208327" cy="0"/>
          </a:xfrm>
          <a:prstGeom prst="line">
            <a:avLst/>
          </a:prstGeom>
          <a:ln w="19050">
            <a:solidFill>
              <a:srgbClr val="646164"/>
            </a:solidFill>
          </a:ln>
        </p:spPr>
        <p:style>
          <a:lnRef idx="1">
            <a:schemeClr val="accent1"/>
          </a:lnRef>
          <a:fillRef idx="0">
            <a:schemeClr val="accent1"/>
          </a:fillRef>
          <a:effectRef idx="0">
            <a:schemeClr val="accent1"/>
          </a:effectRef>
          <a:fontRef idx="minor">
            <a:schemeClr val="tx1"/>
          </a:fontRef>
        </p:style>
      </p:cxnSp>
      <p:pic>
        <p:nvPicPr>
          <p:cNvPr id="9" name="Picture 8" descr="A picture containing text, sign&#10;&#10;Description automatically generated">
            <a:extLst>
              <a:ext uri="{FF2B5EF4-FFF2-40B4-BE49-F238E27FC236}">
                <a16:creationId xmlns:a16="http://schemas.microsoft.com/office/drawing/2014/main" id="{6EE6521D-598A-29AA-75B2-F4CE96F69D95}"/>
              </a:ext>
            </a:extLst>
          </p:cNvPr>
          <p:cNvPicPr>
            <a:picLocks noChangeAspect="1"/>
          </p:cNvPicPr>
          <p:nvPr/>
        </p:nvPicPr>
        <p:blipFill>
          <a:blip r:embed="rId2"/>
          <a:stretch>
            <a:fillRect/>
          </a:stretch>
        </p:blipFill>
        <p:spPr>
          <a:xfrm>
            <a:off x="1573202" y="5766464"/>
            <a:ext cx="1369867" cy="703199"/>
          </a:xfrm>
          <a:prstGeom prst="rect">
            <a:avLst/>
          </a:prstGeom>
        </p:spPr>
      </p:pic>
      <p:pic>
        <p:nvPicPr>
          <p:cNvPr id="10" name="Picture 9" descr="A picture containing text, clipart&#10;&#10;Description automatically generated">
            <a:extLst>
              <a:ext uri="{FF2B5EF4-FFF2-40B4-BE49-F238E27FC236}">
                <a16:creationId xmlns:a16="http://schemas.microsoft.com/office/drawing/2014/main" id="{16BBD0F1-E5DF-A62A-057F-9230ED0151EB}"/>
              </a:ext>
            </a:extLst>
          </p:cNvPr>
          <p:cNvPicPr>
            <a:picLocks noChangeAspect="1"/>
          </p:cNvPicPr>
          <p:nvPr/>
        </p:nvPicPr>
        <p:blipFill>
          <a:blip r:embed="rId3"/>
          <a:stretch>
            <a:fillRect/>
          </a:stretch>
        </p:blipFill>
        <p:spPr>
          <a:xfrm>
            <a:off x="5247986" y="5897699"/>
            <a:ext cx="1709882" cy="428635"/>
          </a:xfrm>
          <a:prstGeom prst="rect">
            <a:avLst/>
          </a:prstGeom>
        </p:spPr>
      </p:pic>
      <p:pic>
        <p:nvPicPr>
          <p:cNvPr id="11" name="Picture 10" descr="Text&#10;&#10;Description automatically generated">
            <a:extLst>
              <a:ext uri="{FF2B5EF4-FFF2-40B4-BE49-F238E27FC236}">
                <a16:creationId xmlns:a16="http://schemas.microsoft.com/office/drawing/2014/main" id="{3336998B-FE07-D956-EF5B-22CB8585A533}"/>
              </a:ext>
            </a:extLst>
          </p:cNvPr>
          <p:cNvPicPr>
            <a:picLocks noChangeAspect="1"/>
          </p:cNvPicPr>
          <p:nvPr/>
        </p:nvPicPr>
        <p:blipFill>
          <a:blip r:embed="rId4"/>
          <a:stretch>
            <a:fillRect/>
          </a:stretch>
        </p:blipFill>
        <p:spPr>
          <a:xfrm>
            <a:off x="8418946" y="5854841"/>
            <a:ext cx="2540000" cy="514350"/>
          </a:xfrm>
          <a:prstGeom prst="rect">
            <a:avLst/>
          </a:prstGeom>
        </p:spPr>
      </p:pic>
      <p:pic>
        <p:nvPicPr>
          <p:cNvPr id="12" name="Picture 11" descr="Graphical user interface&#10;&#10;Description automatically generated with medium confidence">
            <a:extLst>
              <a:ext uri="{FF2B5EF4-FFF2-40B4-BE49-F238E27FC236}">
                <a16:creationId xmlns:a16="http://schemas.microsoft.com/office/drawing/2014/main" id="{2ACF5875-D371-89E5-1A2D-00BCD1DF17A7}"/>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423275" y="1479409"/>
            <a:ext cx="2519794" cy="1243098"/>
          </a:xfrm>
          <a:prstGeom prst="rect">
            <a:avLst/>
          </a:prstGeom>
        </p:spPr>
      </p:pic>
      <p:sp>
        <p:nvSpPr>
          <p:cNvPr id="14" name="TextBox 13">
            <a:extLst>
              <a:ext uri="{FF2B5EF4-FFF2-40B4-BE49-F238E27FC236}">
                <a16:creationId xmlns:a16="http://schemas.microsoft.com/office/drawing/2014/main" id="{90A5370F-F444-AD5E-EAAC-F2BAF70E2FE7}"/>
              </a:ext>
            </a:extLst>
          </p:cNvPr>
          <p:cNvSpPr txBox="1"/>
          <p:nvPr/>
        </p:nvSpPr>
        <p:spPr>
          <a:xfrm>
            <a:off x="2943069" y="1699771"/>
            <a:ext cx="6359236" cy="784830"/>
          </a:xfrm>
          <a:prstGeom prst="rect">
            <a:avLst/>
          </a:prstGeom>
          <a:noFill/>
        </p:spPr>
        <p:txBody>
          <a:bodyPr wrap="square">
            <a:spAutoFit/>
          </a:bodyPr>
          <a:lstStyle/>
          <a:p>
            <a:r>
              <a:rPr lang="en-US" sz="1500" b="1" dirty="0">
                <a:latin typeface="Arial" panose="020B0604020202020204" pitchFamily="34" charset="0"/>
                <a:ea typeface="Calibri" panose="020F0502020204030204" pitchFamily="34" charset="0"/>
              </a:rPr>
              <a:t>Heidi Rehm </a:t>
            </a:r>
            <a:r>
              <a:rPr lang="en-US" sz="1500" dirty="0">
                <a:latin typeface="Arial" panose="020B0604020202020204" pitchFamily="34" charset="0"/>
                <a:ea typeface="Calibri" panose="020F0502020204030204" pitchFamily="34" charset="0"/>
              </a:rPr>
              <a:t>- RGP Principal investigator</a:t>
            </a:r>
          </a:p>
          <a:p>
            <a:r>
              <a:rPr lang="en-US" sz="1500" b="1" dirty="0">
                <a:latin typeface="Arial" panose="020B0604020202020204" pitchFamily="34" charset="0"/>
                <a:ea typeface="Calibri" panose="020F0502020204030204" pitchFamily="34" charset="0"/>
              </a:rPr>
              <a:t>Anne O’Donnell-Luria </a:t>
            </a:r>
            <a:r>
              <a:rPr lang="en-US" sz="1500" dirty="0">
                <a:latin typeface="Arial" panose="020B0604020202020204" pitchFamily="34" charset="0"/>
                <a:ea typeface="Calibri" panose="020F0502020204030204" pitchFamily="34" charset="0"/>
              </a:rPr>
              <a:t>- RGP Medical Director</a:t>
            </a:r>
          </a:p>
          <a:p>
            <a:r>
              <a:rPr lang="en-US" sz="1500" b="1" dirty="0">
                <a:latin typeface="Arial" panose="020B0604020202020204" pitchFamily="34" charset="0"/>
                <a:ea typeface="Calibri" panose="020F0502020204030204" pitchFamily="34" charset="0"/>
              </a:rPr>
              <a:t>Melanie O'Leary </a:t>
            </a:r>
            <a:r>
              <a:rPr lang="en-US" sz="1500" dirty="0">
                <a:latin typeface="Arial" panose="020B0604020202020204" pitchFamily="34" charset="0"/>
                <a:ea typeface="Calibri" panose="020F0502020204030204" pitchFamily="34" charset="0"/>
              </a:rPr>
              <a:t>- RGP Project Lead</a:t>
            </a:r>
          </a:p>
        </p:txBody>
      </p:sp>
      <p:sp>
        <p:nvSpPr>
          <p:cNvPr id="17" name="TextBox 16">
            <a:extLst>
              <a:ext uri="{FF2B5EF4-FFF2-40B4-BE49-F238E27FC236}">
                <a16:creationId xmlns:a16="http://schemas.microsoft.com/office/drawing/2014/main" id="{9F1B1639-2CF6-D5C0-911B-DDBA821CD927}"/>
              </a:ext>
            </a:extLst>
          </p:cNvPr>
          <p:cNvSpPr txBox="1"/>
          <p:nvPr/>
        </p:nvSpPr>
        <p:spPr>
          <a:xfrm>
            <a:off x="2943069" y="2476213"/>
            <a:ext cx="6359236" cy="323165"/>
          </a:xfrm>
          <a:prstGeom prst="rect">
            <a:avLst/>
          </a:prstGeom>
          <a:noFill/>
        </p:spPr>
        <p:txBody>
          <a:bodyPr wrap="square">
            <a:spAutoFit/>
          </a:bodyPr>
          <a:lstStyle/>
          <a:p>
            <a:r>
              <a:rPr lang="en-US" sz="1500" dirty="0">
                <a:latin typeface="Arial" panose="020B0604020202020204" pitchFamily="34" charset="0"/>
                <a:cs typeface="Arial" panose="020B0604020202020204" pitchFamily="34" charset="0"/>
                <a:hlinkClick r:id="rId6"/>
              </a:rPr>
              <a:t>https://raregenomes.org/</a:t>
            </a:r>
            <a:endParaRPr lang="en-US" sz="1500" dirty="0">
              <a:latin typeface="Arial" panose="020B0604020202020204" pitchFamily="34" charset="0"/>
              <a:cs typeface="Arial" panose="020B0604020202020204" pitchFamily="34" charset="0"/>
            </a:endParaRPr>
          </a:p>
        </p:txBody>
      </p:sp>
      <p:pic>
        <p:nvPicPr>
          <p:cNvPr id="18" name="Content Placeholder 4" descr="Graphical user interface, text, application, email&#10;&#10;Description automatically generated">
            <a:extLst>
              <a:ext uri="{FF2B5EF4-FFF2-40B4-BE49-F238E27FC236}">
                <a16:creationId xmlns:a16="http://schemas.microsoft.com/office/drawing/2014/main" id="{2F89611E-EBDB-8A51-D968-E6A31CB128AB}"/>
              </a:ext>
            </a:extLst>
          </p:cNvPr>
          <p:cNvPicPr>
            <a:picLocks noChangeAspect="1"/>
          </p:cNvPicPr>
          <p:nvPr/>
        </p:nvPicPr>
        <p:blipFill rotWithShape="1">
          <a:blip r:embed="rId7"/>
          <a:srcRect l="1" r="76684" b="56039"/>
          <a:stretch/>
        </p:blipFill>
        <p:spPr>
          <a:xfrm>
            <a:off x="7160023" y="1443967"/>
            <a:ext cx="2314903" cy="1912880"/>
          </a:xfrm>
          <a:prstGeom prst="rect">
            <a:avLst/>
          </a:prstGeom>
        </p:spPr>
      </p:pic>
      <p:sp>
        <p:nvSpPr>
          <p:cNvPr id="19" name="TextBox 18">
            <a:extLst>
              <a:ext uri="{FF2B5EF4-FFF2-40B4-BE49-F238E27FC236}">
                <a16:creationId xmlns:a16="http://schemas.microsoft.com/office/drawing/2014/main" id="{BEDBCFA6-7E21-5E21-F667-246509DFACA2}"/>
              </a:ext>
            </a:extLst>
          </p:cNvPr>
          <p:cNvSpPr txBox="1"/>
          <p:nvPr/>
        </p:nvSpPr>
        <p:spPr>
          <a:xfrm>
            <a:off x="9748942" y="3110926"/>
            <a:ext cx="2225557" cy="1015663"/>
          </a:xfrm>
          <a:prstGeom prst="rect">
            <a:avLst/>
          </a:prstGeom>
          <a:noFill/>
        </p:spPr>
        <p:txBody>
          <a:bodyPr wrap="square">
            <a:spAutoFit/>
          </a:bodyPr>
          <a:lstStyle/>
          <a:p>
            <a:r>
              <a:rPr lang="en-US" sz="1500" b="1" dirty="0">
                <a:latin typeface="Arial" panose="020B0604020202020204" pitchFamily="34" charset="0"/>
                <a:ea typeface="Calibri" panose="020F0502020204030204" pitchFamily="34" charset="0"/>
              </a:rPr>
              <a:t>Funders</a:t>
            </a:r>
          </a:p>
          <a:p>
            <a:r>
              <a:rPr lang="en-US" sz="1500" dirty="0">
                <a:latin typeface="Arial" panose="020B0604020202020204" pitchFamily="34" charset="0"/>
                <a:ea typeface="Calibri" panose="020F0502020204030204" pitchFamily="34" charset="0"/>
              </a:rPr>
              <a:t>NHGRI U01 HG008900</a:t>
            </a:r>
          </a:p>
          <a:p>
            <a:r>
              <a:rPr lang="en-US" sz="1500" dirty="0">
                <a:latin typeface="Arial" panose="020B0604020202020204" pitchFamily="34" charset="0"/>
                <a:ea typeface="Calibri" panose="020F0502020204030204" pitchFamily="34" charset="0"/>
              </a:rPr>
              <a:t>CZI</a:t>
            </a:r>
          </a:p>
          <a:p>
            <a:r>
              <a:rPr lang="en-US" sz="1500" dirty="0">
                <a:latin typeface="Arial" panose="020B0604020202020204" pitchFamily="34" charset="0"/>
                <a:ea typeface="Calibri" panose="020F0502020204030204" pitchFamily="34" charset="0"/>
              </a:rPr>
              <a:t>Illumina</a:t>
            </a:r>
          </a:p>
        </p:txBody>
      </p:sp>
      <p:sp>
        <p:nvSpPr>
          <p:cNvPr id="20" name="TextBox 19">
            <a:extLst>
              <a:ext uri="{FF2B5EF4-FFF2-40B4-BE49-F238E27FC236}">
                <a16:creationId xmlns:a16="http://schemas.microsoft.com/office/drawing/2014/main" id="{8C1AC73E-DB81-93D7-4763-AD605E18BE81}"/>
              </a:ext>
            </a:extLst>
          </p:cNvPr>
          <p:cNvSpPr txBox="1"/>
          <p:nvPr/>
        </p:nvSpPr>
        <p:spPr>
          <a:xfrm>
            <a:off x="2606062" y="3344289"/>
            <a:ext cx="2314903" cy="1938992"/>
          </a:xfrm>
          <a:prstGeom prst="rect">
            <a:avLst/>
          </a:prstGeom>
          <a:noFill/>
        </p:spPr>
        <p:txBody>
          <a:bodyPr wrap="square">
            <a:spAutoFit/>
          </a:bodyPr>
          <a:lstStyle/>
          <a:p>
            <a:r>
              <a:rPr lang="en-US" sz="1500" dirty="0">
                <a:latin typeface="Arial" panose="020B0604020202020204" pitchFamily="34" charset="0"/>
                <a:ea typeface="Calibri" panose="020F0502020204030204" pitchFamily="34" charset="0"/>
              </a:rPr>
              <a:t>Emily </a:t>
            </a:r>
            <a:r>
              <a:rPr lang="en-US" sz="1500" dirty="0" err="1">
                <a:latin typeface="Arial" panose="020B0604020202020204" pitchFamily="34" charset="0"/>
                <a:ea typeface="Calibri" panose="020F0502020204030204" pitchFamily="34" charset="0"/>
              </a:rPr>
              <a:t>O’Heir</a:t>
            </a:r>
            <a:endParaRPr lang="en-US" sz="1500" baseline="30000" dirty="0">
              <a:latin typeface="Arial" panose="020B0604020202020204" pitchFamily="34" charset="0"/>
              <a:ea typeface="Calibri" panose="020F0502020204030204" pitchFamily="34" charset="0"/>
            </a:endParaRPr>
          </a:p>
          <a:p>
            <a:r>
              <a:rPr lang="en-US" sz="1500" dirty="0" err="1">
                <a:latin typeface="Arial" panose="020B0604020202020204" pitchFamily="34" charset="0"/>
                <a:ea typeface="Calibri" panose="020F0502020204030204" pitchFamily="34" charset="0"/>
              </a:rPr>
              <a:t>Ikeoluwa</a:t>
            </a:r>
            <a:r>
              <a:rPr lang="en-US" sz="1500" dirty="0">
                <a:latin typeface="Arial" panose="020B0604020202020204" pitchFamily="34" charset="0"/>
                <a:ea typeface="Calibri" panose="020F0502020204030204" pitchFamily="34" charset="0"/>
              </a:rPr>
              <a:t> Osei-Owusu</a:t>
            </a:r>
            <a:endParaRPr lang="en-US" sz="1500" baseline="30000" dirty="0">
              <a:latin typeface="Arial" panose="020B0604020202020204" pitchFamily="34" charset="0"/>
              <a:ea typeface="Calibri" panose="020F0502020204030204" pitchFamily="34" charset="0"/>
            </a:endParaRPr>
          </a:p>
          <a:p>
            <a:r>
              <a:rPr lang="en-US" sz="1500" dirty="0">
                <a:latin typeface="Arial" panose="020B0604020202020204" pitchFamily="34" charset="0"/>
                <a:ea typeface="Calibri" panose="020F0502020204030204" pitchFamily="34" charset="0"/>
              </a:rPr>
              <a:t>Lynn </a:t>
            </a:r>
            <a:r>
              <a:rPr lang="en-US" sz="1500" dirty="0" err="1">
                <a:latin typeface="Arial" panose="020B0604020202020204" pitchFamily="34" charset="0"/>
                <a:ea typeface="Calibri" panose="020F0502020204030204" pitchFamily="34" charset="0"/>
              </a:rPr>
              <a:t>Pais</a:t>
            </a:r>
            <a:endParaRPr lang="en-US" sz="1500" dirty="0"/>
          </a:p>
          <a:p>
            <a:r>
              <a:rPr lang="en-US" sz="1500" dirty="0">
                <a:latin typeface="Arial" panose="020B0604020202020204" pitchFamily="34" charset="0"/>
              </a:rPr>
              <a:t>William </a:t>
            </a:r>
            <a:r>
              <a:rPr lang="en-US" sz="1500" dirty="0" err="1">
                <a:latin typeface="Arial" panose="020B0604020202020204" pitchFamily="34" charset="0"/>
              </a:rPr>
              <a:t>Phu</a:t>
            </a:r>
            <a:endParaRPr lang="en-US" sz="1500" dirty="0">
              <a:latin typeface="Arial" panose="020B0604020202020204" pitchFamily="34" charset="0"/>
            </a:endParaRPr>
          </a:p>
          <a:p>
            <a:r>
              <a:rPr lang="en-US" sz="1500" dirty="0">
                <a:latin typeface="Arial" panose="020B0604020202020204" pitchFamily="34" charset="0"/>
              </a:rPr>
              <a:t>Jillian Serrano</a:t>
            </a:r>
          </a:p>
          <a:p>
            <a:r>
              <a:rPr lang="en-US" sz="1500" dirty="0">
                <a:effectLst/>
                <a:latin typeface="Arial" panose="020B0604020202020204" pitchFamily="34" charset="0"/>
                <a:ea typeface="Calibri" panose="020F0502020204030204" pitchFamily="34" charset="0"/>
              </a:rPr>
              <a:t>Grace </a:t>
            </a:r>
            <a:r>
              <a:rPr lang="en-US" sz="1500" dirty="0" err="1">
                <a:effectLst/>
                <a:latin typeface="Arial" panose="020B0604020202020204" pitchFamily="34" charset="0"/>
                <a:ea typeface="Calibri" panose="020F0502020204030204" pitchFamily="34" charset="0"/>
              </a:rPr>
              <a:t>VanNoy</a:t>
            </a:r>
            <a:endParaRPr lang="en-US" sz="1500" baseline="30000" dirty="0">
              <a:latin typeface="Arial" panose="020B0604020202020204" pitchFamily="34" charset="0"/>
              <a:ea typeface="Calibri" panose="020F0502020204030204" pitchFamily="34" charset="0"/>
            </a:endParaRPr>
          </a:p>
          <a:p>
            <a:r>
              <a:rPr lang="en-US" sz="1500" dirty="0">
                <a:effectLst/>
                <a:latin typeface="Arial" panose="020B0604020202020204" pitchFamily="34" charset="0"/>
                <a:ea typeface="Calibri" panose="020F0502020204030204" pitchFamily="34" charset="0"/>
              </a:rPr>
              <a:t>Ben Weisburd</a:t>
            </a:r>
          </a:p>
          <a:p>
            <a:r>
              <a:rPr lang="en-US" sz="1500" dirty="0">
                <a:effectLst/>
                <a:latin typeface="Arial" panose="020B0604020202020204" pitchFamily="34" charset="0"/>
                <a:ea typeface="Calibri" panose="020F0502020204030204" pitchFamily="34" charset="0"/>
              </a:rPr>
              <a:t>Michael Wilson</a:t>
            </a:r>
          </a:p>
        </p:txBody>
      </p:sp>
      <p:sp>
        <p:nvSpPr>
          <p:cNvPr id="21" name="TextBox 20">
            <a:extLst>
              <a:ext uri="{FF2B5EF4-FFF2-40B4-BE49-F238E27FC236}">
                <a16:creationId xmlns:a16="http://schemas.microsoft.com/office/drawing/2014/main" id="{FFFB70E2-4379-7F2A-1BEF-954BECB88962}"/>
              </a:ext>
            </a:extLst>
          </p:cNvPr>
          <p:cNvSpPr txBox="1"/>
          <p:nvPr/>
        </p:nvSpPr>
        <p:spPr>
          <a:xfrm>
            <a:off x="4920965" y="3501154"/>
            <a:ext cx="4422427" cy="1615827"/>
          </a:xfrm>
          <a:prstGeom prst="rect">
            <a:avLst/>
          </a:prstGeom>
          <a:noFill/>
        </p:spPr>
        <p:txBody>
          <a:bodyPr wrap="square">
            <a:spAutoFit/>
          </a:bodyPr>
          <a:lstStyle/>
          <a:p>
            <a:pPr algn="ctr"/>
            <a:r>
              <a:rPr lang="en-US" sz="1800" b="1" dirty="0">
                <a:solidFill>
                  <a:srgbClr val="6AA4A2"/>
                </a:solidFill>
                <a:latin typeface="Arial" panose="020B0604020202020204" pitchFamily="34" charset="0"/>
                <a:cs typeface="Arial" panose="020B0604020202020204" pitchFamily="34" charset="0"/>
              </a:rPr>
              <a:t>Thank you for your attention </a:t>
            </a:r>
          </a:p>
          <a:p>
            <a:pPr algn="ctr"/>
            <a:endParaRPr lang="en-US" b="1" dirty="0">
              <a:solidFill>
                <a:srgbClr val="6AA4A2"/>
              </a:solidFill>
              <a:latin typeface="Arial" panose="020B0604020202020204" pitchFamily="34" charset="0"/>
              <a:cs typeface="Arial" panose="020B0604020202020204" pitchFamily="34" charset="0"/>
            </a:endParaRPr>
          </a:p>
          <a:p>
            <a:pPr algn="ctr"/>
            <a:r>
              <a:rPr lang="en-US" sz="1800" b="1" dirty="0">
                <a:solidFill>
                  <a:srgbClr val="6AA4A2"/>
                </a:solidFill>
                <a:latin typeface="Arial" panose="020B0604020202020204" pitchFamily="34" charset="0"/>
                <a:cs typeface="Arial" panose="020B0604020202020204" pitchFamily="34" charset="0"/>
              </a:rPr>
              <a:t>We’re recruiting!</a:t>
            </a:r>
          </a:p>
          <a:p>
            <a:pPr algn="ctr"/>
            <a:r>
              <a:rPr lang="en-US" sz="1500" dirty="0">
                <a:latin typeface="Arial" panose="020B0604020202020204" pitchFamily="34" charset="0"/>
                <a:cs typeface="Arial" panose="020B0604020202020204" pitchFamily="34" charset="0"/>
              </a:rPr>
              <a:t>(computational staff and postdocs)</a:t>
            </a:r>
          </a:p>
          <a:p>
            <a:pPr algn="ctr"/>
            <a:r>
              <a:rPr lang="en-US" sz="1500" dirty="0">
                <a:latin typeface="Arial" panose="020B0604020202020204" pitchFamily="34" charset="0"/>
                <a:cs typeface="Arial" panose="020B0604020202020204" pitchFamily="34" charset="0"/>
                <a:hlinkClick r:id="rId8"/>
              </a:rPr>
              <a:t>odonnell@broadinstitute.org</a:t>
            </a:r>
            <a:endParaRPr lang="en-US" sz="1500" dirty="0">
              <a:latin typeface="Arial" panose="020B0604020202020204" pitchFamily="34" charset="0"/>
              <a:cs typeface="Arial" panose="020B0604020202020204" pitchFamily="34" charset="0"/>
            </a:endParaRPr>
          </a:p>
          <a:p>
            <a:pPr algn="ctr"/>
            <a:r>
              <a:rPr lang="en-US" sz="1500" dirty="0">
                <a:latin typeface="Arial" panose="020B0604020202020204" pitchFamily="34" charset="0"/>
                <a:cs typeface="Arial" panose="020B0604020202020204" pitchFamily="34" charset="0"/>
              </a:rPr>
              <a:t>the-</a:t>
            </a:r>
            <a:r>
              <a:rPr lang="en-US" sz="1500" dirty="0" err="1">
                <a:latin typeface="Arial" panose="020B0604020202020204" pitchFamily="34" charset="0"/>
                <a:cs typeface="Arial" panose="020B0604020202020204" pitchFamily="34" charset="0"/>
              </a:rPr>
              <a:t>tgg.org</a:t>
            </a:r>
            <a:endParaRPr lang="en-US" sz="1500"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a16="http://schemas.microsoft.com/office/drawing/2014/main" id="{0CDA39D1-801C-A7C0-5F27-0C3347D78AB1}"/>
              </a:ext>
            </a:extLst>
          </p:cNvPr>
          <p:cNvSpPr txBox="1"/>
          <p:nvPr/>
        </p:nvSpPr>
        <p:spPr>
          <a:xfrm>
            <a:off x="9748942" y="1852171"/>
            <a:ext cx="2225557" cy="1015663"/>
          </a:xfrm>
          <a:prstGeom prst="rect">
            <a:avLst/>
          </a:prstGeom>
          <a:noFill/>
        </p:spPr>
        <p:txBody>
          <a:bodyPr wrap="square">
            <a:spAutoFit/>
          </a:bodyPr>
          <a:lstStyle/>
          <a:p>
            <a:r>
              <a:rPr lang="en-US" sz="1500" b="1" dirty="0">
                <a:latin typeface="Arial" panose="020B0604020202020204" pitchFamily="34" charset="0"/>
                <a:ea typeface="Calibri" panose="020F0502020204030204" pitchFamily="34" charset="0"/>
              </a:rPr>
              <a:t>CAGI Organizers</a:t>
            </a:r>
          </a:p>
          <a:p>
            <a:r>
              <a:rPr lang="en-US" sz="1500" dirty="0">
                <a:latin typeface="Arial" panose="020B0604020202020204" pitchFamily="34" charset="0"/>
                <a:ea typeface="Calibri" panose="020F0502020204030204" pitchFamily="34" charset="0"/>
              </a:rPr>
              <a:t>Steven E. Brenner</a:t>
            </a:r>
            <a:br>
              <a:rPr lang="en-US" sz="1500" dirty="0">
                <a:latin typeface="Arial" panose="020B0604020202020204" pitchFamily="34" charset="0"/>
                <a:ea typeface="Calibri" panose="020F0502020204030204" pitchFamily="34" charset="0"/>
              </a:rPr>
            </a:br>
            <a:r>
              <a:rPr lang="en-US" sz="1500" dirty="0">
                <a:latin typeface="Arial" panose="020B0604020202020204" pitchFamily="34" charset="0"/>
                <a:ea typeface="Calibri" panose="020F0502020204030204" pitchFamily="34" charset="0"/>
              </a:rPr>
              <a:t>Predrag </a:t>
            </a:r>
            <a:r>
              <a:rPr lang="en-US" sz="1500" dirty="0" err="1">
                <a:latin typeface="Arial" panose="020B0604020202020204" pitchFamily="34" charset="0"/>
                <a:ea typeface="Calibri" panose="020F0502020204030204" pitchFamily="34" charset="0"/>
              </a:rPr>
              <a:t>Radivojac</a:t>
            </a:r>
            <a:endParaRPr lang="en-US" sz="1500" dirty="0">
              <a:latin typeface="Arial" panose="020B0604020202020204" pitchFamily="34" charset="0"/>
              <a:ea typeface="Calibri" panose="020F0502020204030204" pitchFamily="34" charset="0"/>
            </a:endParaRPr>
          </a:p>
          <a:p>
            <a:r>
              <a:rPr lang="en-US" sz="1500" dirty="0" err="1">
                <a:latin typeface="Arial" panose="020B0604020202020204" pitchFamily="34" charset="0"/>
                <a:ea typeface="Calibri" panose="020F0502020204030204" pitchFamily="34" charset="0"/>
              </a:rPr>
              <a:t>Constantina</a:t>
            </a:r>
            <a:r>
              <a:rPr lang="en-US" sz="1500" dirty="0">
                <a:latin typeface="Arial" panose="020B0604020202020204" pitchFamily="34" charset="0"/>
                <a:ea typeface="Calibri" panose="020F0502020204030204" pitchFamily="34" charset="0"/>
              </a:rPr>
              <a:t> </a:t>
            </a:r>
            <a:r>
              <a:rPr lang="en-US" sz="1500" dirty="0" err="1">
                <a:latin typeface="Arial" panose="020B0604020202020204" pitchFamily="34" charset="0"/>
                <a:ea typeface="Calibri" panose="020F0502020204030204" pitchFamily="34" charset="0"/>
              </a:rPr>
              <a:t>Bakolitsa</a:t>
            </a:r>
            <a:endParaRPr lang="en-US" sz="1500" dirty="0">
              <a:effectLst/>
              <a:latin typeface="Arial" panose="020B0604020202020204" pitchFamily="34" charset="0"/>
              <a:ea typeface="Calibri" panose="020F0502020204030204" pitchFamily="34" charset="0"/>
            </a:endParaRPr>
          </a:p>
        </p:txBody>
      </p:sp>
    </p:spTree>
    <p:extLst>
      <p:ext uri="{BB962C8B-B14F-4D97-AF65-F5344CB8AC3E}">
        <p14:creationId xmlns:p14="http://schemas.microsoft.com/office/powerpoint/2010/main" val="178162713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5660</TotalTime>
  <Words>4234</Words>
  <Application>Microsoft Macintosh PowerPoint</Application>
  <PresentationFormat>Widescreen</PresentationFormat>
  <Paragraphs>1140</Paragraphs>
  <Slides>35</Slides>
  <Notes>22</Notes>
  <HiddenSlides>4</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35</vt:i4>
      </vt:variant>
    </vt:vector>
  </HeadingPairs>
  <TitlesOfParts>
    <vt:vector size="40" baseType="lpstr">
      <vt:lpstr>Arial</vt:lpstr>
      <vt:lpstr>Calibri</vt:lpstr>
      <vt:lpstr>Calibri Light</vt:lpstr>
      <vt:lpstr>Helvetica</vt:lpstr>
      <vt:lpstr>Office Theme</vt:lpstr>
      <vt:lpstr>Performance of diagnostic methods in identifying disease-causing variants: assessment of the Rare Genomes Project CAGI challenge</vt:lpstr>
      <vt:lpstr>CAGI slide pack guidelines I agree to my slides being used according to the following terms: Anne O’Donnell-Luria, Sarah Louise Stenton</vt:lpstr>
      <vt:lpstr>PowerPoint Presentation</vt:lpstr>
      <vt:lpstr>The challenges of rare disease diagnosis</vt:lpstr>
      <vt:lpstr>Overview of the RGP CAGI challenge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Selection of assessment methods</vt:lpstr>
      <vt:lpstr>Method 1. Point allocation based on the prioritization of causal variants  </vt:lpstr>
      <vt:lpstr>Result 1. Point allocation based on the prioritization of causal variants  </vt:lpstr>
      <vt:lpstr>Result 1. Point allocation based on the prioritization of causal variants  </vt:lpstr>
      <vt:lpstr>Method 2. Maximum F-measure (F-max) based on estimated probability of causal relationship values </vt:lpstr>
      <vt:lpstr>Method 2. Maximum F-measure (F-max) based on estimated probability of causal relationship values </vt:lpstr>
      <vt:lpstr>Result 2. Maximum F-measure (F-max) based on estimated probability of causal relationship values </vt:lpstr>
      <vt:lpstr>PowerPoint Presentation</vt:lpstr>
      <vt:lpstr>PowerPoint Presentation</vt:lpstr>
      <vt:lpstr>PowerPoint Presentation</vt:lpstr>
      <vt:lpstr>PowerPoint Presentation</vt:lpstr>
      <vt:lpstr>PowerPoint Presentation</vt:lpstr>
      <vt:lpstr>Candidate 1. de novo near-splice variant in TCF4</vt:lpstr>
      <vt:lpstr>Candidate 1. de novo near-splice variant in TCF4</vt:lpstr>
      <vt:lpstr>Candidate 2. compound heterozygous frameshift and deep intronic indel in ASNS</vt:lpstr>
      <vt:lpstr>Candidate 2. compound heterozygous frameshift and deep intronic indel in ASNS</vt:lpstr>
      <vt:lpstr>Candidate 2. compound heterozygous frameshift and deep intronic indel in ASNS</vt:lpstr>
      <vt:lpstr>Candidate 2. compound heterozygous frameshift and deep intronic indel in ASNS</vt:lpstr>
      <vt:lpstr>Novel disease gene candidates</vt:lpstr>
      <vt:lpstr>Conclusions and reflections</vt:lpstr>
      <vt:lpstr>Conclusions and reflections</vt:lpstr>
      <vt:lpstr>Acknowledgements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Sarah Stenton</dc:creator>
  <cp:lastModifiedBy>Sarah Stenton</cp:lastModifiedBy>
  <cp:revision>180</cp:revision>
  <dcterms:created xsi:type="dcterms:W3CDTF">2022-01-05T16:26:43Z</dcterms:created>
  <dcterms:modified xsi:type="dcterms:W3CDTF">2022-05-16T18:16:42Z</dcterms:modified>
</cp:coreProperties>
</file>